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3" r:id="rId3"/>
    <p:sldMasterId id="2147483692" r:id="rId4"/>
    <p:sldMasterId id="2147483711" r:id="rId5"/>
  </p:sldMasterIdLst>
  <p:notesMasterIdLst>
    <p:notesMasterId r:id="rId38"/>
  </p:notesMasterIdLst>
  <p:sldIdLst>
    <p:sldId id="256" r:id="rId6"/>
    <p:sldId id="283" r:id="rId7"/>
    <p:sldId id="257" r:id="rId8"/>
    <p:sldId id="284" r:id="rId9"/>
    <p:sldId id="264" r:id="rId10"/>
    <p:sldId id="265" r:id="rId11"/>
    <p:sldId id="263" r:id="rId12"/>
    <p:sldId id="278" r:id="rId13"/>
    <p:sldId id="279" r:id="rId14"/>
    <p:sldId id="276" r:id="rId15"/>
    <p:sldId id="280" r:id="rId16"/>
    <p:sldId id="281" r:id="rId17"/>
    <p:sldId id="286" r:id="rId18"/>
    <p:sldId id="266" r:id="rId19"/>
    <p:sldId id="285" r:id="rId20"/>
    <p:sldId id="267" r:id="rId21"/>
    <p:sldId id="268" r:id="rId22"/>
    <p:sldId id="271" r:id="rId23"/>
    <p:sldId id="272" r:id="rId24"/>
    <p:sldId id="259" r:id="rId25"/>
    <p:sldId id="273" r:id="rId26"/>
    <p:sldId id="269" r:id="rId27"/>
    <p:sldId id="270" r:id="rId28"/>
    <p:sldId id="282" r:id="rId29"/>
    <p:sldId id="287" r:id="rId30"/>
    <p:sldId id="288" r:id="rId31"/>
    <p:sldId id="290" r:id="rId32"/>
    <p:sldId id="295" r:id="rId33"/>
    <p:sldId id="292" r:id="rId34"/>
    <p:sldId id="293" r:id="rId35"/>
    <p:sldId id="294"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06BA"/>
    <a:srgbClr val="800000"/>
    <a:srgbClr val="D60093"/>
    <a:srgbClr val="333300"/>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382" autoAdjust="0"/>
  </p:normalViewPr>
  <p:slideViewPr>
    <p:cSldViewPr snapToGrid="0">
      <p:cViewPr varScale="1">
        <p:scale>
          <a:sx n="86" d="100"/>
          <a:sy n="86" d="100"/>
        </p:scale>
        <p:origin x="-9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NUTEC\dat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NUTEC\data.xlsx" TargetMode="External"/><Relationship Id="rId1" Type="http://schemas.openxmlformats.org/officeDocument/2006/relationships/image" Target="../media/image14.jpeg"/></Relationships>
</file>

<file path=ppt/charts/_rels/chart3.xml.rels><?xml version="1.0" encoding="UTF-8" standalone="yes"?>
<Relationships xmlns="http://schemas.openxmlformats.org/package/2006/relationships"><Relationship Id="rId2" Type="http://schemas.openxmlformats.org/officeDocument/2006/relationships/oleObject" Target="file:///H:\New%20Microsoft%20Office%20Excel%20Worksheet.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NUTEC\data.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file:///E:\Documents\NDHS%20data%20in%20bar.xlsx" TargetMode="External"/><Relationship Id="rId4" Type="http://schemas.microsoft.com/office/2011/relationships/chartStyle" Target="style2.xml"/></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NUTEC\data.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NUTEC\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Maternal Mortality Ratio</a:t>
            </a:r>
          </a:p>
          <a:p>
            <a:pPr>
              <a:defRPr/>
            </a:pPr>
            <a:r>
              <a:rPr lang="en-US" sz="1200" dirty="0"/>
              <a:t>(per 100,000</a:t>
            </a:r>
            <a:r>
              <a:rPr lang="en-US" sz="1200" baseline="0" dirty="0"/>
              <a:t> live births)</a:t>
            </a:r>
            <a:endParaRPr lang="en-US" dirty="0"/>
          </a:p>
        </c:rich>
      </c:tx>
      <c:layout/>
      <c:overlay val="0"/>
    </c:title>
    <c:autoTitleDeleted val="0"/>
    <c:plotArea>
      <c:layout/>
      <c:barChart>
        <c:barDir val="col"/>
        <c:grouping val="clustered"/>
        <c:varyColors val="1"/>
        <c:ser>
          <c:idx val="0"/>
          <c:order val="0"/>
          <c:tx>
            <c:strRef>
              <c:f>Sheet1!$G$37</c:f>
              <c:strCache>
                <c:ptCount val="1"/>
                <c:pt idx="0">
                  <c:v>MMR</c:v>
                </c:pt>
              </c:strCache>
            </c:strRef>
          </c:tx>
          <c:invertIfNegative val="0"/>
          <c:dPt>
            <c:idx val="5"/>
            <c:invertIfNegative val="0"/>
            <c:bubble3D val="0"/>
            <c:spPr>
              <a:pattFill prst="lgCheck">
                <a:fgClr>
                  <a:schemeClr val="accent2">
                    <a:lumMod val="75000"/>
                  </a:schemeClr>
                </a:fgClr>
                <a:bgClr>
                  <a:schemeClr val="bg1"/>
                </a:bgClr>
              </a:pattFill>
            </c:spPr>
          </c:dPt>
          <c:dLbls>
            <c:dLbl>
              <c:idx val="4"/>
              <c:layout>
                <c:manualLayout>
                  <c:x val="-2.1872265966754291E-7"/>
                  <c:y val="-1.38888888888889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200" b="1"/>
                      <a:t>134</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Sheet1!$H$36:$M$36</c:f>
              <c:strCache>
                <c:ptCount val="6"/>
                <c:pt idx="0">
                  <c:v>NFHS 1996</c:v>
                </c:pt>
                <c:pt idx="1">
                  <c:v>NDHS 2006</c:v>
                </c:pt>
                <c:pt idx="2">
                  <c:v>MMMS 2008</c:v>
                </c:pt>
                <c:pt idx="3">
                  <c:v>Lancet 2010</c:v>
                </c:pt>
                <c:pt idx="4">
                  <c:v>WHO 2012</c:v>
                </c:pt>
                <c:pt idx="5">
                  <c:v>MDG 2015</c:v>
                </c:pt>
              </c:strCache>
            </c:strRef>
          </c:cat>
          <c:val>
            <c:numRef>
              <c:f>Sheet1!$H$37:$M$37</c:f>
              <c:numCache>
                <c:formatCode>General</c:formatCode>
                <c:ptCount val="6"/>
                <c:pt idx="0">
                  <c:v>539</c:v>
                </c:pt>
                <c:pt idx="1">
                  <c:v>281</c:v>
                </c:pt>
                <c:pt idx="2">
                  <c:v>229</c:v>
                </c:pt>
                <c:pt idx="3">
                  <c:v>240</c:v>
                </c:pt>
                <c:pt idx="4">
                  <c:v>170</c:v>
                </c:pt>
                <c:pt idx="5">
                  <c:v>134</c:v>
                </c:pt>
              </c:numCache>
            </c:numRef>
          </c:val>
        </c:ser>
        <c:dLbls>
          <c:showLegendKey val="0"/>
          <c:showVal val="0"/>
          <c:showCatName val="0"/>
          <c:showSerName val="0"/>
          <c:showPercent val="0"/>
          <c:showBubbleSize val="0"/>
        </c:dLbls>
        <c:gapWidth val="150"/>
        <c:axId val="66107648"/>
        <c:axId val="66326528"/>
      </c:barChart>
      <c:catAx>
        <c:axId val="66107648"/>
        <c:scaling>
          <c:orientation val="minMax"/>
        </c:scaling>
        <c:delete val="0"/>
        <c:axPos val="b"/>
        <c:numFmt formatCode="General" sourceLinked="0"/>
        <c:majorTickMark val="out"/>
        <c:minorTickMark val="none"/>
        <c:tickLblPos val="nextTo"/>
        <c:txPr>
          <a:bodyPr/>
          <a:lstStyle/>
          <a:p>
            <a:pPr>
              <a:defRPr sz="1050" b="1"/>
            </a:pPr>
            <a:endParaRPr lang="en-US"/>
          </a:p>
        </c:txPr>
        <c:crossAx val="66326528"/>
        <c:crosses val="autoZero"/>
        <c:auto val="1"/>
        <c:lblAlgn val="ctr"/>
        <c:lblOffset val="100"/>
        <c:noMultiLvlLbl val="0"/>
      </c:catAx>
      <c:valAx>
        <c:axId val="66326528"/>
        <c:scaling>
          <c:orientation val="minMax"/>
        </c:scaling>
        <c:delete val="0"/>
        <c:axPos val="l"/>
        <c:majorGridlines/>
        <c:numFmt formatCode="General" sourceLinked="1"/>
        <c:majorTickMark val="out"/>
        <c:minorTickMark val="none"/>
        <c:tickLblPos val="nextTo"/>
        <c:crossAx val="661076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pPr>
            <a:r>
              <a:rPr lang="en-US" sz="1600" b="1"/>
              <a:t>U5MR, IMR and NMR Trend</a:t>
            </a:r>
          </a:p>
        </c:rich>
      </c:tx>
      <c:layout/>
      <c:overlay val="0"/>
    </c:title>
    <c:autoTitleDeleted val="0"/>
    <c:plotArea>
      <c:layout/>
      <c:barChart>
        <c:barDir val="col"/>
        <c:grouping val="clustered"/>
        <c:varyColors val="0"/>
        <c:ser>
          <c:idx val="0"/>
          <c:order val="0"/>
          <c:tx>
            <c:strRef>
              <c:f>Sheet1!$H$42</c:f>
              <c:strCache>
                <c:ptCount val="1"/>
                <c:pt idx="0">
                  <c:v>NFHS 1996</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Sheet1!$G$43:$G$45</c:f>
              <c:strCache>
                <c:ptCount val="3"/>
                <c:pt idx="0">
                  <c:v>U5MR</c:v>
                </c:pt>
                <c:pt idx="1">
                  <c:v>IMR</c:v>
                </c:pt>
                <c:pt idx="2">
                  <c:v>NMR</c:v>
                </c:pt>
              </c:strCache>
            </c:strRef>
          </c:cat>
          <c:val>
            <c:numRef>
              <c:f>Sheet1!$H$43:$H$45</c:f>
              <c:numCache>
                <c:formatCode>General</c:formatCode>
                <c:ptCount val="3"/>
                <c:pt idx="0">
                  <c:v>139</c:v>
                </c:pt>
                <c:pt idx="1">
                  <c:v>93</c:v>
                </c:pt>
                <c:pt idx="2">
                  <c:v>58</c:v>
                </c:pt>
              </c:numCache>
            </c:numRef>
          </c:val>
        </c:ser>
        <c:ser>
          <c:idx val="1"/>
          <c:order val="1"/>
          <c:tx>
            <c:strRef>
              <c:f>Sheet1!$I$42</c:f>
              <c:strCache>
                <c:ptCount val="1"/>
                <c:pt idx="0">
                  <c:v>NDHS 2001</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Sheet1!$G$43:$G$45</c:f>
              <c:strCache>
                <c:ptCount val="3"/>
                <c:pt idx="0">
                  <c:v>U5MR</c:v>
                </c:pt>
                <c:pt idx="1">
                  <c:v>IMR</c:v>
                </c:pt>
                <c:pt idx="2">
                  <c:v>NMR</c:v>
                </c:pt>
              </c:strCache>
            </c:strRef>
          </c:cat>
          <c:val>
            <c:numRef>
              <c:f>Sheet1!$I$43:$I$45</c:f>
              <c:numCache>
                <c:formatCode>General</c:formatCode>
                <c:ptCount val="3"/>
                <c:pt idx="0">
                  <c:v>91</c:v>
                </c:pt>
                <c:pt idx="1">
                  <c:v>64</c:v>
                </c:pt>
                <c:pt idx="2">
                  <c:v>38</c:v>
                </c:pt>
              </c:numCache>
            </c:numRef>
          </c:val>
        </c:ser>
        <c:ser>
          <c:idx val="2"/>
          <c:order val="2"/>
          <c:tx>
            <c:strRef>
              <c:f>Sheet1!$J$42</c:f>
              <c:strCache>
                <c:ptCount val="1"/>
                <c:pt idx="0">
                  <c:v>NDHS 2006</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Sheet1!$G$43:$G$45</c:f>
              <c:strCache>
                <c:ptCount val="3"/>
                <c:pt idx="0">
                  <c:v>U5MR</c:v>
                </c:pt>
                <c:pt idx="1">
                  <c:v>IMR</c:v>
                </c:pt>
                <c:pt idx="2">
                  <c:v>NMR</c:v>
                </c:pt>
              </c:strCache>
            </c:strRef>
          </c:cat>
          <c:val>
            <c:numRef>
              <c:f>Sheet1!$J$43:$J$45</c:f>
              <c:numCache>
                <c:formatCode>General</c:formatCode>
                <c:ptCount val="3"/>
                <c:pt idx="0">
                  <c:v>61</c:v>
                </c:pt>
                <c:pt idx="1">
                  <c:v>48</c:v>
                </c:pt>
                <c:pt idx="2">
                  <c:v>33</c:v>
                </c:pt>
              </c:numCache>
            </c:numRef>
          </c:val>
        </c:ser>
        <c:ser>
          <c:idx val="3"/>
          <c:order val="3"/>
          <c:tx>
            <c:strRef>
              <c:f>Sheet1!$K$42</c:f>
              <c:strCache>
                <c:ptCount val="1"/>
                <c:pt idx="0">
                  <c:v>NDHS 2011</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Sheet1!$G$43:$G$45</c:f>
              <c:strCache>
                <c:ptCount val="3"/>
                <c:pt idx="0">
                  <c:v>U5MR</c:v>
                </c:pt>
                <c:pt idx="1">
                  <c:v>IMR</c:v>
                </c:pt>
                <c:pt idx="2">
                  <c:v>NMR</c:v>
                </c:pt>
              </c:strCache>
            </c:strRef>
          </c:cat>
          <c:val>
            <c:numRef>
              <c:f>Sheet1!$K$43:$K$45</c:f>
              <c:numCache>
                <c:formatCode>General</c:formatCode>
                <c:ptCount val="3"/>
                <c:pt idx="0">
                  <c:v>54</c:v>
                </c:pt>
                <c:pt idx="1">
                  <c:v>46</c:v>
                </c:pt>
                <c:pt idx="2">
                  <c:v>33</c:v>
                </c:pt>
              </c:numCache>
            </c:numRef>
          </c:val>
        </c:ser>
        <c:ser>
          <c:idx val="4"/>
          <c:order val="4"/>
          <c:tx>
            <c:strRef>
              <c:f>Sheet1!$L$42</c:f>
              <c:strCache>
                <c:ptCount val="1"/>
                <c:pt idx="0">
                  <c:v>MDG 2015</c:v>
                </c:pt>
              </c:strCache>
            </c:strRef>
          </c:tx>
          <c:spPr>
            <a:blipFill>
              <a:blip xmlns:r="http://schemas.openxmlformats.org/officeDocument/2006/relationships" r:embed="rId1"/>
              <a:tile tx="0" ty="0" sx="100000" sy="100000" flip="none" algn="tl"/>
            </a:blip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Sheet1!$G$43:$G$45</c:f>
              <c:strCache>
                <c:ptCount val="3"/>
                <c:pt idx="0">
                  <c:v>U5MR</c:v>
                </c:pt>
                <c:pt idx="1">
                  <c:v>IMR</c:v>
                </c:pt>
                <c:pt idx="2">
                  <c:v>NMR</c:v>
                </c:pt>
              </c:strCache>
            </c:strRef>
          </c:cat>
          <c:val>
            <c:numRef>
              <c:f>Sheet1!$L$43:$L$45</c:f>
              <c:numCache>
                <c:formatCode>General</c:formatCode>
                <c:ptCount val="3"/>
                <c:pt idx="0">
                  <c:v>38</c:v>
                </c:pt>
                <c:pt idx="1">
                  <c:v>32</c:v>
                </c:pt>
                <c:pt idx="2">
                  <c:v>16</c:v>
                </c:pt>
              </c:numCache>
            </c:numRef>
          </c:val>
        </c:ser>
        <c:dLbls>
          <c:showLegendKey val="0"/>
          <c:showVal val="0"/>
          <c:showCatName val="0"/>
          <c:showSerName val="0"/>
          <c:showPercent val="0"/>
          <c:showBubbleSize val="0"/>
        </c:dLbls>
        <c:gapWidth val="150"/>
        <c:axId val="66357888"/>
        <c:axId val="66371968"/>
      </c:barChart>
      <c:catAx>
        <c:axId val="66357888"/>
        <c:scaling>
          <c:orientation val="minMax"/>
        </c:scaling>
        <c:delete val="0"/>
        <c:axPos val="b"/>
        <c:numFmt formatCode="General" sourceLinked="0"/>
        <c:majorTickMark val="out"/>
        <c:minorTickMark val="none"/>
        <c:tickLblPos val="nextTo"/>
        <c:txPr>
          <a:bodyPr/>
          <a:lstStyle/>
          <a:p>
            <a:pPr>
              <a:defRPr sz="1100" b="1"/>
            </a:pPr>
            <a:endParaRPr lang="en-US"/>
          </a:p>
        </c:txPr>
        <c:crossAx val="66371968"/>
        <c:crosses val="autoZero"/>
        <c:auto val="1"/>
        <c:lblAlgn val="ctr"/>
        <c:lblOffset val="100"/>
        <c:noMultiLvlLbl val="0"/>
      </c:catAx>
      <c:valAx>
        <c:axId val="66371968"/>
        <c:scaling>
          <c:orientation val="minMax"/>
        </c:scaling>
        <c:delete val="0"/>
        <c:axPos val="l"/>
        <c:majorGridlines/>
        <c:numFmt formatCode="General" sourceLinked="1"/>
        <c:majorTickMark val="out"/>
        <c:minorTickMark val="none"/>
        <c:tickLblPos val="nextTo"/>
        <c:crossAx val="66357888"/>
        <c:crosses val="autoZero"/>
        <c:crossBetween val="between"/>
      </c:valAx>
    </c:plotArea>
    <c:legend>
      <c:legendPos val="b"/>
      <c:layout/>
      <c:overlay val="0"/>
      <c:txPr>
        <a:bodyPr/>
        <a:lstStyle/>
        <a:p>
          <a:pPr>
            <a:defRPr sz="1100" b="1"/>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Stunting</c:v>
                </c:pt>
              </c:strCache>
            </c:strRef>
          </c:tx>
          <c:spPr>
            <a:ln w="38100">
              <a:solidFill>
                <a:srgbClr val="FF0000"/>
              </a:solidFill>
            </a:ln>
          </c:spPr>
          <c:marker>
            <c:spPr>
              <a:solidFill>
                <a:srgbClr val="FF0000"/>
              </a:solidFill>
              <a:ln>
                <a:solidFill>
                  <a:sysClr val="windowText" lastClr="000000"/>
                </a:solidFill>
              </a:ln>
            </c:spPr>
          </c:marker>
          <c:dLbls>
            <c:dLbl>
              <c:idx val="3"/>
              <c:layout/>
              <c:tx>
                <c:rich>
                  <a:bodyPr/>
                  <a:lstStyle/>
                  <a:p>
                    <a:r>
                      <a:rPr lang="en-US" dirty="0" smtClean="0"/>
                      <a:t>29</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NDHS 2001</c:v>
                </c:pt>
                <c:pt idx="1">
                  <c:v>NDHS 2006</c:v>
                </c:pt>
                <c:pt idx="2">
                  <c:v>NDHS 2011</c:v>
                </c:pt>
                <c:pt idx="3">
                  <c:v>MDG Target 2015</c:v>
                </c:pt>
              </c:strCache>
            </c:strRef>
          </c:cat>
          <c:val>
            <c:numRef>
              <c:f>Sheet1!$B$2:$E$2</c:f>
              <c:numCache>
                <c:formatCode>General</c:formatCode>
                <c:ptCount val="4"/>
                <c:pt idx="0">
                  <c:v>57</c:v>
                </c:pt>
                <c:pt idx="1">
                  <c:v>49</c:v>
                </c:pt>
                <c:pt idx="2">
                  <c:v>41</c:v>
                </c:pt>
                <c:pt idx="3">
                  <c:v>28</c:v>
                </c:pt>
              </c:numCache>
            </c:numRef>
          </c:val>
          <c:smooth val="0"/>
        </c:ser>
        <c:ser>
          <c:idx val="1"/>
          <c:order val="1"/>
          <c:tx>
            <c:strRef>
              <c:f>Sheet1!$A$3</c:f>
              <c:strCache>
                <c:ptCount val="1"/>
                <c:pt idx="0">
                  <c:v>Underweight</c:v>
                </c:pt>
              </c:strCache>
            </c:strRef>
          </c:tx>
          <c:spPr>
            <a:ln w="38100">
              <a:solidFill>
                <a:srgbClr val="FFFF00"/>
              </a:solidFill>
            </a:ln>
          </c:spPr>
          <c:marker>
            <c:spPr>
              <a:solidFill>
                <a:srgbClr val="FFFF00"/>
              </a:solidFill>
              <a:ln>
                <a:solidFill>
                  <a:sysClr val="windowText" lastClr="000000"/>
                </a:solidFill>
              </a:ln>
            </c:spPr>
          </c:marker>
          <c:dLbls>
            <c:dLbl>
              <c:idx val="3"/>
              <c:layout>
                <c:manualLayout>
                  <c:x val="-2.2270114942528771E-2"/>
                  <c:y val="4.34944881889764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NDHS 2001</c:v>
                </c:pt>
                <c:pt idx="1">
                  <c:v>NDHS 2006</c:v>
                </c:pt>
                <c:pt idx="2">
                  <c:v>NDHS 2011</c:v>
                </c:pt>
                <c:pt idx="3">
                  <c:v>MDG Target 2015</c:v>
                </c:pt>
              </c:strCache>
            </c:strRef>
          </c:cat>
          <c:val>
            <c:numRef>
              <c:f>Sheet1!$B$3:$E$3</c:f>
              <c:numCache>
                <c:formatCode>General</c:formatCode>
                <c:ptCount val="4"/>
                <c:pt idx="0">
                  <c:v>43</c:v>
                </c:pt>
                <c:pt idx="1">
                  <c:v>39</c:v>
                </c:pt>
                <c:pt idx="2">
                  <c:v>29</c:v>
                </c:pt>
                <c:pt idx="3">
                  <c:v>27</c:v>
                </c:pt>
              </c:numCache>
            </c:numRef>
          </c:val>
          <c:smooth val="0"/>
        </c:ser>
        <c:ser>
          <c:idx val="2"/>
          <c:order val="2"/>
          <c:tx>
            <c:strRef>
              <c:f>Sheet1!$A$4</c:f>
              <c:strCache>
                <c:ptCount val="1"/>
                <c:pt idx="0">
                  <c:v>Wasting</c:v>
                </c:pt>
              </c:strCache>
            </c:strRef>
          </c:tx>
          <c:spPr>
            <a:ln w="38100">
              <a:solidFill>
                <a:srgbClr val="00B050"/>
              </a:solidFill>
            </a:ln>
          </c:spPr>
          <c:marker>
            <c:spPr>
              <a:solidFill>
                <a:srgbClr val="00B050"/>
              </a:solidFill>
              <a:ln>
                <a:solidFill>
                  <a:sysClr val="windowText" lastClr="0000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NDHS 2001</c:v>
                </c:pt>
                <c:pt idx="1">
                  <c:v>NDHS 2006</c:v>
                </c:pt>
                <c:pt idx="2">
                  <c:v>NDHS 2011</c:v>
                </c:pt>
                <c:pt idx="3">
                  <c:v>MDG Target 2015</c:v>
                </c:pt>
              </c:strCache>
            </c:strRef>
          </c:cat>
          <c:val>
            <c:numRef>
              <c:f>Sheet1!$B$4:$E$4</c:f>
              <c:numCache>
                <c:formatCode>General</c:formatCode>
                <c:ptCount val="4"/>
                <c:pt idx="0">
                  <c:v>11</c:v>
                </c:pt>
                <c:pt idx="1">
                  <c:v>13</c:v>
                </c:pt>
                <c:pt idx="2">
                  <c:v>11</c:v>
                </c:pt>
                <c:pt idx="3">
                  <c:v>5</c:v>
                </c:pt>
              </c:numCache>
            </c:numRef>
          </c:val>
          <c:smooth val="0"/>
        </c:ser>
        <c:dLbls>
          <c:showLegendKey val="0"/>
          <c:showVal val="0"/>
          <c:showCatName val="0"/>
          <c:showSerName val="0"/>
          <c:showPercent val="0"/>
          <c:showBubbleSize val="0"/>
        </c:dLbls>
        <c:marker val="1"/>
        <c:smooth val="0"/>
        <c:axId val="66409600"/>
        <c:axId val="66411136"/>
      </c:lineChart>
      <c:catAx>
        <c:axId val="66409600"/>
        <c:scaling>
          <c:orientation val="minMax"/>
        </c:scaling>
        <c:delete val="0"/>
        <c:axPos val="b"/>
        <c:numFmt formatCode="General" sourceLinked="0"/>
        <c:majorTickMark val="out"/>
        <c:minorTickMark val="none"/>
        <c:tickLblPos val="nextTo"/>
        <c:txPr>
          <a:bodyPr/>
          <a:lstStyle/>
          <a:p>
            <a:pPr>
              <a:defRPr sz="1400"/>
            </a:pPr>
            <a:endParaRPr lang="en-US"/>
          </a:p>
        </c:txPr>
        <c:crossAx val="66411136"/>
        <c:crosses val="autoZero"/>
        <c:auto val="1"/>
        <c:lblAlgn val="ctr"/>
        <c:lblOffset val="100"/>
        <c:noMultiLvlLbl val="0"/>
      </c:catAx>
      <c:valAx>
        <c:axId val="66411136"/>
        <c:scaling>
          <c:orientation val="minMax"/>
        </c:scaling>
        <c:delete val="0"/>
        <c:axPos val="l"/>
        <c:title>
          <c:tx>
            <c:rich>
              <a:bodyPr rot="-5400000" vert="horz"/>
              <a:lstStyle/>
              <a:p>
                <a:pPr>
                  <a:defRPr sz="1600"/>
                </a:pPr>
                <a:r>
                  <a:rPr lang="en-US" sz="1600" dirty="0"/>
                  <a:t>Percent</a:t>
                </a:r>
              </a:p>
            </c:rich>
          </c:tx>
          <c:layout/>
          <c:overlay val="0"/>
        </c:title>
        <c:numFmt formatCode="General" sourceLinked="1"/>
        <c:majorTickMark val="out"/>
        <c:minorTickMark val="none"/>
        <c:tickLblPos val="nextTo"/>
        <c:txPr>
          <a:bodyPr/>
          <a:lstStyle/>
          <a:p>
            <a:pPr>
              <a:defRPr sz="1600"/>
            </a:pPr>
            <a:endParaRPr lang="en-US"/>
          </a:p>
        </c:txPr>
        <c:crossAx val="66409600"/>
        <c:crosses val="autoZero"/>
        <c:crossBetween val="between"/>
      </c:valAx>
    </c:plotArea>
    <c:legend>
      <c:legendPos val="b"/>
      <c:layout/>
      <c:overlay val="0"/>
      <c:txPr>
        <a:bodyPr/>
        <a:lstStyle/>
        <a:p>
          <a:pPr>
            <a:defRPr sz="1600"/>
          </a:pPr>
          <a:endParaRPr lang="en-US"/>
        </a:p>
      </c:txPr>
    </c:legend>
    <c:plotVisOnly val="1"/>
    <c:dispBlanksAs val="gap"/>
    <c:showDLblsOverMax val="0"/>
  </c:chart>
  <c:txPr>
    <a:bodyPr/>
    <a:lstStyle/>
    <a:p>
      <a:pPr>
        <a:defRPr sz="2000" b="0">
          <a:latin typeface="Book Antiqua"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Sheet1!$G$135</c:f>
              <c:strCache>
                <c:ptCount val="1"/>
                <c:pt idx="0">
                  <c:v>Maternal Under-nutrition</c:v>
                </c:pt>
              </c:strCache>
            </c:strRef>
          </c:tx>
          <c:spPr>
            <a:ln w="50800" cap="rnd" cmpd="sng" algn="ctr">
              <a:solidFill>
                <a:schemeClr val="accent1"/>
              </a:solidFill>
              <a:prstDash val="solid"/>
              <a:round/>
            </a:ln>
            <a:effectLst/>
          </c:spPr>
          <c:marker>
            <c:spPr>
              <a:solidFill>
                <a:schemeClr val="accent1"/>
              </a:solidFill>
              <a:ln w="9525" cap="flat" cmpd="sng" algn="ctr">
                <a:solidFill>
                  <a:schemeClr val="accent1"/>
                </a:solidFill>
                <a:prstDash val="solid"/>
                <a:round/>
              </a:ln>
              <a:effectLst/>
            </c:spPr>
          </c:marker>
          <c:dLbls>
            <c:dLbl>
              <c:idx val="0"/>
              <c:layout>
                <c:manualLayout>
                  <c:x val="0"/>
                  <c:y val="6.17283950617284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39506172839506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Sheet1!$H$134:$K$134</c:f>
              <c:strCache>
                <c:ptCount val="4"/>
                <c:pt idx="0">
                  <c:v>NFHS 1996</c:v>
                </c:pt>
                <c:pt idx="1">
                  <c:v>NDHS 2001</c:v>
                </c:pt>
                <c:pt idx="2">
                  <c:v>NDHS 2006</c:v>
                </c:pt>
                <c:pt idx="3">
                  <c:v>NDHS 2011</c:v>
                </c:pt>
              </c:strCache>
            </c:strRef>
          </c:cat>
          <c:val>
            <c:numRef>
              <c:f>Sheet1!$H$135:$K$135</c:f>
              <c:numCache>
                <c:formatCode>General</c:formatCode>
                <c:ptCount val="4"/>
                <c:pt idx="0">
                  <c:v>28.3</c:v>
                </c:pt>
                <c:pt idx="1">
                  <c:v>26.7</c:v>
                </c:pt>
                <c:pt idx="2">
                  <c:v>24.4</c:v>
                </c:pt>
                <c:pt idx="3">
                  <c:v>18.2</c:v>
                </c:pt>
              </c:numCache>
            </c:numRef>
          </c:val>
          <c:smooth val="0"/>
        </c:ser>
        <c:ser>
          <c:idx val="1"/>
          <c:order val="1"/>
          <c:tx>
            <c:strRef>
              <c:f>Sheet1!$G$136</c:f>
              <c:strCache>
                <c:ptCount val="1"/>
                <c:pt idx="0">
                  <c:v>Maternal Overnutrition</c:v>
                </c:pt>
              </c:strCache>
            </c:strRef>
          </c:tx>
          <c:spPr>
            <a:ln w="57150" cap="rnd" cmpd="sng" algn="ctr">
              <a:solidFill>
                <a:schemeClr val="accent2"/>
              </a:solidFill>
              <a:prstDash val="solid"/>
              <a:round/>
            </a:ln>
            <a:effectLst/>
          </c:spPr>
          <c:marker>
            <c:spPr>
              <a:solidFill>
                <a:schemeClr val="accent2"/>
              </a:solidFill>
              <a:ln w="9525" cap="flat" cmpd="sng" algn="ctr">
                <a:solidFill>
                  <a:schemeClr val="accent2"/>
                </a:solidFill>
                <a:prstDash val="solid"/>
                <a:round/>
              </a:ln>
              <a:effectLst/>
            </c:spPr>
          </c:marker>
          <c:dLbls>
            <c:dLbl>
              <c:idx val="1"/>
              <c:layout>
                <c:manualLayout>
                  <c:x val="0"/>
                  <c:y val="-4.012345679012346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Sheet1!$H$134:$K$134</c:f>
              <c:strCache>
                <c:ptCount val="4"/>
                <c:pt idx="0">
                  <c:v>NFHS 1996</c:v>
                </c:pt>
                <c:pt idx="1">
                  <c:v>NDHS 2001</c:v>
                </c:pt>
                <c:pt idx="2">
                  <c:v>NDHS 2006</c:v>
                </c:pt>
                <c:pt idx="3">
                  <c:v>NDHS 2011</c:v>
                </c:pt>
              </c:strCache>
            </c:strRef>
          </c:cat>
          <c:val>
            <c:numRef>
              <c:f>Sheet1!$H$136:$K$136</c:f>
              <c:numCache>
                <c:formatCode>General</c:formatCode>
                <c:ptCount val="4"/>
                <c:pt idx="1">
                  <c:v>6.5</c:v>
                </c:pt>
                <c:pt idx="2">
                  <c:v>8.6</c:v>
                </c:pt>
                <c:pt idx="3">
                  <c:v>13.5</c:v>
                </c:pt>
              </c:numCache>
            </c:numRef>
          </c:val>
          <c:smooth val="0"/>
        </c:ser>
        <c:dLbls>
          <c:showLegendKey val="0"/>
          <c:showVal val="0"/>
          <c:showCatName val="0"/>
          <c:showSerName val="0"/>
          <c:showPercent val="0"/>
          <c:showBubbleSize val="0"/>
        </c:dLbls>
        <c:marker val="1"/>
        <c:smooth val="0"/>
        <c:axId val="218241280"/>
        <c:axId val="220360704"/>
      </c:lineChart>
      <c:catAx>
        <c:axId val="218241280"/>
        <c:scaling>
          <c:orientation val="minMax"/>
        </c:scaling>
        <c:delete val="0"/>
        <c:axPos val="b"/>
        <c:numFmt formatCode="General" sourceLinked="0"/>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0360704"/>
        <c:crosses val="autoZero"/>
        <c:auto val="1"/>
        <c:lblAlgn val="ctr"/>
        <c:lblOffset val="100"/>
        <c:noMultiLvlLbl val="0"/>
      </c:catAx>
      <c:valAx>
        <c:axId val="220360704"/>
        <c:scaling>
          <c:orientation val="minMax"/>
        </c:scaling>
        <c:delete val="0"/>
        <c:axPos val="l"/>
        <c:majorGridlines>
          <c:spPr>
            <a:ln w="9525"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8241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43919821451937E-2"/>
          <c:y val="4.0226423881807513E-2"/>
          <c:w val="0.95275608017854863"/>
          <c:h val="0.74963087426839969"/>
        </c:manualLayout>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Lbls>
            <c:dLbl>
              <c:idx val="12"/>
              <c:layout/>
              <c:tx>
                <c:rich>
                  <a:bodyPr/>
                  <a:lstStyle/>
                  <a:p>
                    <a:r>
                      <a:rPr lang="en-US" dirty="0" smtClean="0"/>
                      <a:t>46%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Sheet1!$F$7:$F$19</c:f>
              <c:strCache>
                <c:ptCount val="13"/>
                <c:pt idx="0">
                  <c:v>6-8</c:v>
                </c:pt>
                <c:pt idx="1">
                  <c:v>9-11</c:v>
                </c:pt>
                <c:pt idx="2">
                  <c:v>12-17</c:v>
                </c:pt>
                <c:pt idx="3">
                  <c:v>18-23</c:v>
                </c:pt>
                <c:pt idx="4">
                  <c:v>24-35</c:v>
                </c:pt>
                <c:pt idx="5">
                  <c:v>36-47</c:v>
                </c:pt>
                <c:pt idx="6">
                  <c:v>48-59</c:v>
                </c:pt>
                <c:pt idx="8">
                  <c:v>Mountain</c:v>
                </c:pt>
                <c:pt idx="9">
                  <c:v>Hill</c:v>
                </c:pt>
                <c:pt idx="10">
                  <c:v>Terai</c:v>
                </c:pt>
                <c:pt idx="12">
                  <c:v>Total</c:v>
                </c:pt>
              </c:strCache>
            </c:strRef>
          </c:cat>
          <c:val>
            <c:numRef>
              <c:f>Sheet1!$G$7:$G$19</c:f>
              <c:numCache>
                <c:formatCode>General</c:formatCode>
                <c:ptCount val="13"/>
                <c:pt idx="0">
                  <c:v>78</c:v>
                </c:pt>
                <c:pt idx="1">
                  <c:v>74</c:v>
                </c:pt>
                <c:pt idx="2">
                  <c:v>72</c:v>
                </c:pt>
                <c:pt idx="3">
                  <c:v>57</c:v>
                </c:pt>
                <c:pt idx="4">
                  <c:v>44</c:v>
                </c:pt>
                <c:pt idx="5">
                  <c:v>38</c:v>
                </c:pt>
                <c:pt idx="6">
                  <c:v>25</c:v>
                </c:pt>
                <c:pt idx="8">
                  <c:v>48</c:v>
                </c:pt>
                <c:pt idx="9">
                  <c:v>41</c:v>
                </c:pt>
                <c:pt idx="10">
                  <c:v>50</c:v>
                </c:pt>
                <c:pt idx="12">
                  <c:v>46</c:v>
                </c:pt>
              </c:numCache>
            </c:numRef>
          </c:val>
        </c:ser>
        <c:dLbls>
          <c:showLegendKey val="0"/>
          <c:showVal val="0"/>
          <c:showCatName val="0"/>
          <c:showSerName val="0"/>
          <c:showPercent val="0"/>
          <c:showBubbleSize val="0"/>
        </c:dLbls>
        <c:gapWidth val="0"/>
        <c:axId val="239253760"/>
        <c:axId val="239255936"/>
      </c:barChart>
      <c:catAx>
        <c:axId val="2392537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Age in months</a:t>
                </a:r>
              </a:p>
            </c:rich>
          </c:tx>
          <c:layout/>
          <c:overlay val="0"/>
          <c:spPr>
            <a:noFill/>
            <a:ln>
              <a:noFill/>
            </a:ln>
            <a:effectLst/>
          </c:spPr>
        </c:title>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9255936"/>
        <c:crosses val="autoZero"/>
        <c:auto val="1"/>
        <c:lblAlgn val="ctr"/>
        <c:lblOffset val="100"/>
        <c:noMultiLvlLbl val="0"/>
      </c:catAx>
      <c:valAx>
        <c:axId val="239255936"/>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925376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1"/>
          <c:dPt>
            <c:idx val="0"/>
            <c:invertIfNegative val="1"/>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1"/>
            <c:bubble3D val="0"/>
            <c:spPr>
              <a:solidFill>
                <a:schemeClr val="accent3"/>
              </a:solidFill>
              <a:ln>
                <a:noFill/>
              </a:ln>
              <a:effectLst/>
            </c:spPr>
          </c:dPt>
          <c:dPt>
            <c:idx val="3"/>
            <c:invertIfNegative val="1"/>
            <c:bubble3D val="0"/>
            <c:spPr>
              <a:solidFill>
                <a:schemeClr val="accent4"/>
              </a:solidFill>
              <a:ln>
                <a:noFill/>
              </a:ln>
              <a:effectLst/>
            </c:spPr>
          </c:dPt>
          <c:dPt>
            <c:idx val="4"/>
            <c:invertIfNegative val="1"/>
            <c:bubble3D val="0"/>
            <c:spPr>
              <a:solidFill>
                <a:schemeClr val="accent5"/>
              </a:solidFill>
              <a:ln>
                <a:noFill/>
              </a:ln>
              <a:effectLst/>
            </c:spPr>
          </c:dPt>
          <c:dPt>
            <c:idx val="5"/>
            <c:invertIfNegative val="1"/>
            <c:bubble3D val="0"/>
            <c:spPr>
              <a:solidFill>
                <a:schemeClr val="accent6"/>
              </a:solidFill>
              <a:ln>
                <a:noFill/>
              </a:ln>
              <a:effectLst/>
            </c:spPr>
          </c:dPt>
          <c:dPt>
            <c:idx val="6"/>
            <c:invertIfNegative val="1"/>
            <c:bubble3D val="0"/>
            <c:spPr>
              <a:solidFill>
                <a:schemeClr val="accent1">
                  <a:lumMod val="60000"/>
                </a:schemeClr>
              </a:solidFill>
              <a:ln>
                <a:noFill/>
              </a:ln>
              <a:effectLst/>
            </c:spPr>
          </c:dPt>
          <c:dPt>
            <c:idx val="7"/>
            <c:invertIfNegative val="1"/>
            <c:bubble3D val="0"/>
            <c:spPr>
              <a:solidFill>
                <a:schemeClr val="accent2">
                  <a:lumMod val="60000"/>
                </a:schemeClr>
              </a:solidFill>
              <a:ln>
                <a:noFill/>
              </a:ln>
              <a:effectLst/>
            </c:spPr>
          </c:dPt>
          <c:dPt>
            <c:idx val="8"/>
            <c:invertIfNegative val="1"/>
            <c:bubble3D val="0"/>
            <c:spPr>
              <a:solidFill>
                <a:schemeClr val="accent3">
                  <a:lumMod val="60000"/>
                </a:schemeClr>
              </a:solidFill>
              <a:ln>
                <a:noFill/>
              </a:ln>
              <a:effectLst/>
            </c:spPr>
          </c:dPt>
          <c:dPt>
            <c:idx val="9"/>
            <c:invertIfNegative val="1"/>
            <c:bubble3D val="0"/>
            <c:spPr>
              <a:solidFill>
                <a:schemeClr val="accent4">
                  <a:lumMod val="60000"/>
                </a:schemeClr>
              </a:solidFill>
              <a:ln>
                <a:noFill/>
              </a:ln>
              <a:effectLst/>
            </c:spPr>
          </c:dPt>
          <c:dPt>
            <c:idx val="10"/>
            <c:invertIfNegative val="1"/>
            <c:bubble3D val="0"/>
            <c:spPr>
              <a:solidFill>
                <a:schemeClr val="accent5">
                  <a:lumMod val="60000"/>
                </a:schemeClr>
              </a:solidFill>
              <a:ln>
                <a:noFill/>
              </a:ln>
              <a:effectLst/>
            </c:spPr>
          </c:dPt>
          <c:dPt>
            <c:idx val="11"/>
            <c:invertIfNegative val="1"/>
            <c:bubble3D val="0"/>
            <c:spPr>
              <a:solidFill>
                <a:schemeClr val="accent6">
                  <a:lumMod val="60000"/>
                </a:schemeClr>
              </a:solidFill>
              <a:ln>
                <a:noFill/>
              </a:ln>
              <a:effectLst/>
            </c:spPr>
          </c:dPt>
          <c:dPt>
            <c:idx val="12"/>
            <c:invertIfNegative val="1"/>
            <c:bubble3D val="0"/>
            <c:spPr>
              <a:solidFill>
                <a:schemeClr val="accent1">
                  <a:lumMod val="80000"/>
                  <a:lumOff val="20000"/>
                </a:schemeClr>
              </a:solidFill>
              <a:ln>
                <a:noFill/>
              </a:ln>
              <a:effectLst/>
            </c:spPr>
          </c:dPt>
          <c:dPt>
            <c:idx val="13"/>
            <c:invertIfNegative val="1"/>
            <c:bubble3D val="0"/>
            <c:spPr>
              <a:solidFill>
                <a:schemeClr val="accent2">
                  <a:lumMod val="80000"/>
                  <a:lumOff val="20000"/>
                </a:schemeClr>
              </a:solidFill>
              <a:ln>
                <a:noFill/>
              </a:ln>
              <a:effectLst/>
            </c:spPr>
          </c:dPt>
          <c:dPt>
            <c:idx val="14"/>
            <c:invertIfNegative val="1"/>
            <c:bubble3D val="0"/>
            <c:spPr>
              <a:solidFill>
                <a:schemeClr val="accent3">
                  <a:lumMod val="80000"/>
                  <a:lumOff val="20000"/>
                </a:schemeClr>
              </a:solidFill>
              <a:ln>
                <a:noFill/>
              </a:ln>
              <a:effectLst/>
            </c:spPr>
          </c:dPt>
          <c:dPt>
            <c:idx val="15"/>
            <c:invertIfNegative val="1"/>
            <c:bubble3D val="0"/>
            <c:spPr>
              <a:solidFill>
                <a:schemeClr val="accent4">
                  <a:lumMod val="80000"/>
                  <a:lumOff val="20000"/>
                </a:schemeClr>
              </a:solidFill>
              <a:ln>
                <a:noFill/>
              </a:ln>
              <a:effectLst/>
            </c:spPr>
          </c:dPt>
          <c:dPt>
            <c:idx val="16"/>
            <c:invertIfNegative val="1"/>
            <c:bubble3D val="0"/>
            <c:spPr>
              <a:solidFill>
                <a:schemeClr val="accent5">
                  <a:lumMod val="80000"/>
                  <a:lumOff val="20000"/>
                </a:schemeClr>
              </a:solidFill>
              <a:ln>
                <a:noFill/>
              </a:ln>
              <a:effectLst/>
            </c:spPr>
          </c:dPt>
          <c:dPt>
            <c:idx val="17"/>
            <c:invertIfNegative val="1"/>
            <c:bubble3D val="0"/>
            <c:spPr>
              <a:solidFill>
                <a:schemeClr val="accent6">
                  <a:lumMod val="80000"/>
                  <a:lumOff val="20000"/>
                </a:schemeClr>
              </a:solidFill>
              <a:ln>
                <a:noFill/>
              </a:ln>
              <a:effectLst/>
            </c:spPr>
          </c:dPt>
          <c:dPt>
            <c:idx val="18"/>
            <c:invertIfNegative val="1"/>
            <c:bubble3D val="0"/>
            <c:spPr>
              <a:solidFill>
                <a:schemeClr val="accent1">
                  <a:lumMod val="80000"/>
                </a:schemeClr>
              </a:solidFill>
              <a:ln>
                <a:noFill/>
              </a:ln>
              <a:effectLst/>
            </c:spPr>
          </c:dPt>
          <c:dPt>
            <c:idx val="19"/>
            <c:invertIfNegative val="1"/>
            <c:bubble3D val="0"/>
            <c:spPr>
              <a:solidFill>
                <a:schemeClr val="accent2">
                  <a:lumMod val="80000"/>
                </a:schemeClr>
              </a:solidFill>
              <a:ln>
                <a:noFill/>
              </a:ln>
              <a:effectLst/>
            </c:spPr>
          </c:dPt>
          <c:dPt>
            <c:idx val="20"/>
            <c:invertIfNegative val="1"/>
            <c:bubble3D val="0"/>
            <c:spPr>
              <a:solidFill>
                <a:schemeClr val="accent3">
                  <a:lumMod val="80000"/>
                </a:schemeClr>
              </a:solidFill>
              <a:ln>
                <a:noFill/>
              </a:ln>
              <a:effectLst/>
            </c:spPr>
          </c:dPt>
          <c:dPt>
            <c:idx val="21"/>
            <c:invertIfNegative val="1"/>
            <c:bubble3D val="0"/>
            <c:spPr>
              <a:solidFill>
                <a:schemeClr val="accent4">
                  <a:lumMod val="80000"/>
                </a:schemeClr>
              </a:solidFill>
              <a:ln>
                <a:noFill/>
              </a:ln>
              <a:effectLst/>
            </c:spPr>
          </c:dPt>
          <c:dPt>
            <c:idx val="22"/>
            <c:invertIfNegative val="1"/>
            <c:bubble3D val="0"/>
            <c:spPr>
              <a:solidFill>
                <a:schemeClr val="accent5">
                  <a:lumMod val="80000"/>
                </a:schemeClr>
              </a:solidFill>
              <a:ln>
                <a:noFill/>
              </a:ln>
              <a:effectLst/>
            </c:spPr>
          </c:dPt>
          <c:cat>
            <c:strRef>
              <c:f>Sheet1!$G$326:$G$348</c:f>
              <c:strCache>
                <c:ptCount val="23"/>
                <c:pt idx="0">
                  <c:v>Male</c:v>
                </c:pt>
                <c:pt idx="1">
                  <c:v>Female</c:v>
                </c:pt>
                <c:pt idx="3">
                  <c:v>Urban</c:v>
                </c:pt>
                <c:pt idx="4">
                  <c:v>Rural</c:v>
                </c:pt>
                <c:pt idx="6">
                  <c:v>Mountain</c:v>
                </c:pt>
                <c:pt idx="7">
                  <c:v>Hill</c:v>
                </c:pt>
                <c:pt idx="8">
                  <c:v>Terai</c:v>
                </c:pt>
                <c:pt idx="10">
                  <c:v>EDR</c:v>
                </c:pt>
                <c:pt idx="11">
                  <c:v>CDR</c:v>
                </c:pt>
                <c:pt idx="12">
                  <c:v>WDR</c:v>
                </c:pt>
                <c:pt idx="13">
                  <c:v>MWDR</c:v>
                </c:pt>
                <c:pt idx="14">
                  <c:v>FWDR</c:v>
                </c:pt>
                <c:pt idx="16">
                  <c:v>Lowest</c:v>
                </c:pt>
                <c:pt idx="17">
                  <c:v>Second</c:v>
                </c:pt>
                <c:pt idx="18">
                  <c:v>Middle</c:v>
                </c:pt>
                <c:pt idx="19">
                  <c:v>Fourth</c:v>
                </c:pt>
                <c:pt idx="20">
                  <c:v>Highest</c:v>
                </c:pt>
                <c:pt idx="22">
                  <c:v>Total</c:v>
                </c:pt>
              </c:strCache>
            </c:strRef>
          </c:cat>
          <c:val>
            <c:numRef>
              <c:f>Sheet1!$H$326:$H$348</c:f>
              <c:numCache>
                <c:formatCode>General</c:formatCode>
                <c:ptCount val="23"/>
                <c:pt idx="0">
                  <c:v>91.5</c:v>
                </c:pt>
                <c:pt idx="1">
                  <c:v>89.3</c:v>
                </c:pt>
                <c:pt idx="3">
                  <c:v>86.4</c:v>
                </c:pt>
                <c:pt idx="4">
                  <c:v>90.8</c:v>
                </c:pt>
                <c:pt idx="6">
                  <c:v>92.6</c:v>
                </c:pt>
                <c:pt idx="7">
                  <c:v>90.5</c:v>
                </c:pt>
                <c:pt idx="8">
                  <c:v>90</c:v>
                </c:pt>
                <c:pt idx="10">
                  <c:v>93.4</c:v>
                </c:pt>
                <c:pt idx="11">
                  <c:v>88.1</c:v>
                </c:pt>
                <c:pt idx="12">
                  <c:v>88.8</c:v>
                </c:pt>
                <c:pt idx="13">
                  <c:v>90.8</c:v>
                </c:pt>
                <c:pt idx="14">
                  <c:v>92.6</c:v>
                </c:pt>
                <c:pt idx="16">
                  <c:v>89.4</c:v>
                </c:pt>
                <c:pt idx="17">
                  <c:v>89.7</c:v>
                </c:pt>
                <c:pt idx="18">
                  <c:v>91.4</c:v>
                </c:pt>
                <c:pt idx="19">
                  <c:v>91.3</c:v>
                </c:pt>
                <c:pt idx="20">
                  <c:v>90.8</c:v>
                </c:pt>
                <c:pt idx="22">
                  <c:v>90.4</c:v>
                </c:pt>
              </c:numCache>
            </c:numRef>
          </c:val>
        </c:ser>
        <c:dLbls>
          <c:showLegendKey val="0"/>
          <c:showVal val="0"/>
          <c:showCatName val="0"/>
          <c:showSerName val="0"/>
          <c:showPercent val="0"/>
          <c:showBubbleSize val="0"/>
        </c:dLbls>
        <c:gapWidth val="0"/>
        <c:axId val="250908032"/>
        <c:axId val="260715648"/>
      </c:barChart>
      <c:catAx>
        <c:axId val="250908032"/>
        <c:scaling>
          <c:orientation val="minMax"/>
        </c:scaling>
        <c:delete val="0"/>
        <c:axPos val="b"/>
        <c:numFmt formatCode="General" sourceLinked="0"/>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260715648"/>
        <c:crosses val="autoZero"/>
        <c:auto val="1"/>
        <c:lblAlgn val="ctr"/>
        <c:lblOffset val="100"/>
        <c:noMultiLvlLbl val="0"/>
      </c:catAx>
      <c:valAx>
        <c:axId val="260715648"/>
        <c:scaling>
          <c:orientation val="minMax"/>
          <c:max val="100"/>
          <c:min val="0"/>
        </c:scaling>
        <c:delete val="0"/>
        <c:axPos val="l"/>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5090803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02065714008083E-2"/>
          <c:y val="2.624739649479348E-2"/>
          <c:w val="0.89963704189754057"/>
          <c:h val="0.76081294525684251"/>
        </c:manualLayout>
      </c:layout>
      <c:lineChart>
        <c:grouping val="standard"/>
        <c:varyColors val="0"/>
        <c:ser>
          <c:idx val="0"/>
          <c:order val="0"/>
          <c:tx>
            <c:strRef>
              <c:f>Sheet1!$B$1</c:f>
              <c:strCache>
                <c:ptCount val="1"/>
                <c:pt idx="0">
                  <c:v>Series 1</c:v>
                </c:pt>
              </c:strCache>
            </c:strRef>
          </c:tx>
          <c:spPr>
            <a:ln w="28575" cap="rnd" cmpd="sng" algn="ctr">
              <a:solidFill>
                <a:srgbClr val="800000"/>
              </a:solidFill>
              <a:prstDash val="solid"/>
              <a:round/>
            </a:ln>
            <a:effectLst/>
          </c:spPr>
          <c:marker>
            <c:spPr>
              <a:solidFill>
                <a:schemeClr val="accent1"/>
              </a:solidFill>
              <a:ln w="9525" cap="flat" cmpd="sng" algn="ctr">
                <a:solidFill>
                  <a:srgbClr val="800000"/>
                </a:solidFill>
                <a:prstDash val="solid"/>
                <a:round/>
              </a:ln>
              <a:effectLst/>
            </c:spPr>
          </c:marker>
          <c:dLbls>
            <c:spPr>
              <a:noFill/>
              <a:ln>
                <a:noFill/>
              </a:ln>
              <a:effectLst/>
            </c:spPr>
            <c:txPr>
              <a:bodyPr rot="0" spcFirstLastPara="1" vertOverflow="ellipsis" vert="horz" wrap="square" anchor="ctr" anchorCtr="1"/>
              <a:lstStyle/>
              <a:p>
                <a:pPr>
                  <a:defRPr sz="936" b="1" i="0" u="none" strike="noStrike" kern="1200" baseline="0">
                    <a:solidFill>
                      <a:srgbClr val="000000"/>
                    </a:solidFill>
                    <a:latin typeface="Arial Narrow"/>
                    <a:ea typeface="Arial Narrow"/>
                    <a:cs typeface="Arial Narrow"/>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Sheet1!$A$2:$A$20</c:f>
              <c:strCache>
                <c:ptCount val="19"/>
                <c:pt idx="0">
                  <c:v>October 1999</c:v>
                </c:pt>
                <c:pt idx="1">
                  <c:v>April 2000</c:v>
                </c:pt>
                <c:pt idx="2">
                  <c:v>October 2000</c:v>
                </c:pt>
                <c:pt idx="3">
                  <c:v>April 2001</c:v>
                </c:pt>
                <c:pt idx="4">
                  <c:v>October 2001</c:v>
                </c:pt>
                <c:pt idx="5">
                  <c:v>April 2002</c:v>
                </c:pt>
                <c:pt idx="6">
                  <c:v>October 2002</c:v>
                </c:pt>
                <c:pt idx="7">
                  <c:v>April 2003</c:v>
                </c:pt>
                <c:pt idx="8">
                  <c:v>October 2003</c:v>
                </c:pt>
                <c:pt idx="9">
                  <c:v>April 2004</c:v>
                </c:pt>
                <c:pt idx="10">
                  <c:v>October 2004</c:v>
                </c:pt>
                <c:pt idx="11">
                  <c:v>April 2005</c:v>
                </c:pt>
                <c:pt idx="12">
                  <c:v>October 2005</c:v>
                </c:pt>
                <c:pt idx="13">
                  <c:v>April 2006</c:v>
                </c:pt>
                <c:pt idx="14">
                  <c:v>October 2006</c:v>
                </c:pt>
                <c:pt idx="15">
                  <c:v>November 2007</c:v>
                </c:pt>
                <c:pt idx="16">
                  <c:v>October 2008</c:v>
                </c:pt>
                <c:pt idx="17">
                  <c:v>April 2009</c:v>
                </c:pt>
                <c:pt idx="18">
                  <c:v>April 2010</c:v>
                </c:pt>
              </c:strCache>
            </c:strRef>
          </c:cat>
          <c:val>
            <c:numRef>
              <c:f>Sheet1!$B$2:$B$20</c:f>
              <c:numCache>
                <c:formatCode>0.0</c:formatCode>
                <c:ptCount val="19"/>
                <c:pt idx="0">
                  <c:v>10.8</c:v>
                </c:pt>
                <c:pt idx="1">
                  <c:v>23.8</c:v>
                </c:pt>
                <c:pt idx="2">
                  <c:v>21.9</c:v>
                </c:pt>
                <c:pt idx="3">
                  <c:v>30.9</c:v>
                </c:pt>
                <c:pt idx="4">
                  <c:v>38</c:v>
                </c:pt>
                <c:pt idx="5">
                  <c:v>29.2</c:v>
                </c:pt>
                <c:pt idx="6">
                  <c:v>40.5</c:v>
                </c:pt>
                <c:pt idx="7">
                  <c:v>46.3</c:v>
                </c:pt>
                <c:pt idx="8">
                  <c:v>53</c:v>
                </c:pt>
                <c:pt idx="9">
                  <c:v>60.4</c:v>
                </c:pt>
                <c:pt idx="10">
                  <c:v>58.3</c:v>
                </c:pt>
                <c:pt idx="11">
                  <c:v>59.1</c:v>
                </c:pt>
                <c:pt idx="12">
                  <c:v>61</c:v>
                </c:pt>
                <c:pt idx="13">
                  <c:v>56.2</c:v>
                </c:pt>
                <c:pt idx="14">
                  <c:v>55.7</c:v>
                </c:pt>
                <c:pt idx="15">
                  <c:v>74.5</c:v>
                </c:pt>
                <c:pt idx="16">
                  <c:v>81.400000000000006</c:v>
                </c:pt>
                <c:pt idx="17">
                  <c:v>79.400000000000006</c:v>
                </c:pt>
                <c:pt idx="18">
                  <c:v>81.099999999999994</c:v>
                </c:pt>
              </c:numCache>
            </c:numRef>
          </c:val>
          <c:smooth val="0"/>
        </c:ser>
        <c:dLbls>
          <c:showLegendKey val="0"/>
          <c:showVal val="1"/>
          <c:showCatName val="0"/>
          <c:showSerName val="0"/>
          <c:showPercent val="0"/>
          <c:showBubbleSize val="0"/>
        </c:dLbls>
        <c:marker val="1"/>
        <c:smooth val="0"/>
        <c:axId val="260722048"/>
        <c:axId val="260733568"/>
      </c:lineChart>
      <c:catAx>
        <c:axId val="260722048"/>
        <c:scaling>
          <c:orientation val="minMax"/>
        </c:scaling>
        <c:delete val="0"/>
        <c:axPos val="b"/>
        <c:majorGridlines>
          <c:spPr>
            <a:ln w="9525" cap="flat" cmpd="sng" algn="ctr">
              <a:solidFill>
                <a:schemeClr val="tx1">
                  <a:tint val="75000"/>
                </a:schemeClr>
              </a:solidFill>
              <a:prstDash val="solid"/>
              <a:round/>
            </a:ln>
            <a:effectLst/>
          </c:spPr>
        </c:majorGridlines>
        <c:title>
          <c:tx>
            <c:rich>
              <a:bodyPr rot="0" spcFirstLastPara="1" vertOverflow="ellipsis" vert="horz" wrap="square" anchor="ctr" anchorCtr="1"/>
              <a:lstStyle/>
              <a:p>
                <a:pPr>
                  <a:defRPr sz="936" b="1" i="0" u="none" strike="noStrike" kern="1200" baseline="0">
                    <a:solidFill>
                      <a:srgbClr val="000000"/>
                    </a:solidFill>
                    <a:latin typeface="Calibri"/>
                    <a:ea typeface="Calibri"/>
                    <a:cs typeface="Calibri"/>
                  </a:defRPr>
                </a:pPr>
                <a:r>
                  <a:rPr lang="en-US"/>
                  <a:t>Round</a:t>
                </a:r>
              </a:p>
            </c:rich>
          </c:tx>
          <c:layout>
            <c:manualLayout>
              <c:xMode val="edge"/>
              <c:yMode val="edge"/>
              <c:x val="0.44891292128307447"/>
              <c:y val="0.92984987603194014"/>
            </c:manualLayout>
          </c:layout>
          <c:overlay val="0"/>
          <c:spPr>
            <a:noFill/>
            <a:ln>
              <a:noFill/>
            </a:ln>
            <a:effectLst/>
          </c:spPr>
        </c:title>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2700000" spcFirstLastPara="1" vertOverflow="ellipsis" wrap="square" anchor="ctr" anchorCtr="1"/>
          <a:lstStyle/>
          <a:p>
            <a:pPr>
              <a:defRPr sz="1100" b="0" i="0" u="none" strike="noStrike" kern="1200" baseline="0">
                <a:solidFill>
                  <a:srgbClr val="000000"/>
                </a:solidFill>
                <a:latin typeface="Arial Narrow"/>
                <a:ea typeface="Arial Narrow"/>
                <a:cs typeface="Arial Narrow"/>
              </a:defRPr>
            </a:pPr>
            <a:endParaRPr lang="en-US"/>
          </a:p>
        </c:txPr>
        <c:crossAx val="260733568"/>
        <c:crosses val="autoZero"/>
        <c:auto val="1"/>
        <c:lblAlgn val="ctr"/>
        <c:lblOffset val="100"/>
        <c:noMultiLvlLbl val="0"/>
      </c:catAx>
      <c:valAx>
        <c:axId val="260733568"/>
        <c:scaling>
          <c:orientation val="minMax"/>
          <c:max val="100"/>
          <c:min val="0"/>
        </c:scaling>
        <c:delete val="0"/>
        <c:axPos val="l"/>
        <c:majorGridlines>
          <c:spPr>
            <a:ln w="9525"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Arial Narrow"/>
                    <a:ea typeface="Arial Narrow"/>
                    <a:cs typeface="Arial Narrow"/>
                  </a:defRPr>
                </a:pPr>
                <a:r>
                  <a:rPr lang="en-US" sz="1200"/>
                  <a:t>% of Women Who Took Any Iron During Pregnancy</a:t>
                </a:r>
              </a:p>
            </c:rich>
          </c:tx>
          <c:layout>
            <c:manualLayout>
              <c:xMode val="edge"/>
              <c:yMode val="edge"/>
              <c:x val="3.8989744337513399E-3"/>
              <c:y val="4.5073584551931098E-2"/>
            </c:manualLayout>
          </c:layout>
          <c:overlay val="0"/>
          <c:spPr>
            <a:noFill/>
            <a:ln>
              <a:noFill/>
            </a:ln>
            <a:effectLst/>
          </c:spPr>
        </c:title>
        <c:numFmt formatCode="0" sourceLinked="0"/>
        <c:majorTickMark val="out"/>
        <c:minorTickMark val="none"/>
        <c:tickLblPos val="nextTo"/>
        <c:spPr>
          <a:noFill/>
          <a:ln w="9525" cap="flat" cmpd="sng" algn="ctr">
            <a:solidFill>
              <a:schemeClr val="tx1">
                <a:tint val="75000"/>
              </a:scheme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a:ea typeface="Calibri"/>
                <a:cs typeface="Calibri"/>
              </a:defRPr>
            </a:pPr>
            <a:endParaRPr lang="en-US"/>
          </a:p>
        </c:txPr>
        <c:crossAx val="260722048"/>
        <c:crosses val="autoZero"/>
        <c:crossBetween val="between"/>
        <c:minorUnit val="2"/>
      </c:valAx>
      <c:spPr>
        <a:noFill/>
        <a:ln>
          <a:noFill/>
        </a:ln>
        <a:effectLst/>
      </c:spPr>
    </c:plotArea>
    <c:plotVisOnly val="1"/>
    <c:dispBlanksAs val="gap"/>
    <c:showDLblsOverMax val="0"/>
  </c:chart>
  <c:spPr>
    <a:noFill/>
    <a:ln w="9525" cap="flat" cmpd="sng" algn="ctr">
      <a:noFill/>
      <a:prstDash val="solid"/>
    </a:ln>
    <a:effectLst/>
  </c:spPr>
  <c:txPr>
    <a:bodyPr/>
    <a:lstStyle/>
    <a:p>
      <a:pPr>
        <a:defRPr sz="936"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dPt>
          <c:dPt>
            <c:idx val="1"/>
            <c:invertIfNegative val="0"/>
            <c:bubble3D val="0"/>
            <c:spPr>
              <a:solidFill>
                <a:schemeClr val="accent2">
                  <a:alpha val="85000"/>
                </a:schemeClr>
              </a:solidFill>
              <a:ln w="9525" cap="flat" cmpd="sng" algn="ctr">
                <a:solidFill>
                  <a:schemeClr val="lt1">
                    <a:alpha val="50000"/>
                  </a:schemeClr>
                </a:solidFill>
                <a:round/>
              </a:ln>
              <a:effectLst/>
            </c:spPr>
          </c:dPt>
          <c:dPt>
            <c:idx val="2"/>
            <c:invertIfNegative val="0"/>
            <c:bubble3D val="0"/>
            <c:spPr>
              <a:solidFill>
                <a:schemeClr val="accent3">
                  <a:alpha val="85000"/>
                </a:schemeClr>
              </a:solidFill>
              <a:ln w="9525" cap="flat" cmpd="sng" algn="ctr">
                <a:solidFill>
                  <a:schemeClr val="lt1">
                    <a:alpha val="50000"/>
                  </a:schemeClr>
                </a:solidFill>
                <a:round/>
              </a:ln>
              <a:effectLst/>
            </c:spPr>
          </c:dPt>
          <c:dPt>
            <c:idx val="3"/>
            <c:invertIfNegative val="0"/>
            <c:bubble3D val="0"/>
            <c:spPr>
              <a:solidFill>
                <a:schemeClr val="accent4">
                  <a:alpha val="85000"/>
                </a:schemeClr>
              </a:solidFill>
              <a:ln w="9525" cap="flat" cmpd="sng" algn="ctr">
                <a:solidFill>
                  <a:schemeClr val="lt1">
                    <a:alpha val="50000"/>
                  </a:schemeClr>
                </a:solidFill>
                <a:round/>
              </a:ln>
              <a:effectLst/>
            </c:spPr>
          </c:dPt>
          <c:dPt>
            <c:idx val="4"/>
            <c:invertIfNegative val="0"/>
            <c:bubble3D val="0"/>
            <c:spPr>
              <a:solidFill>
                <a:schemeClr val="accent5">
                  <a:alpha val="85000"/>
                </a:schemeClr>
              </a:solidFill>
              <a:ln w="9525" cap="flat" cmpd="sng" algn="ctr">
                <a:solidFill>
                  <a:schemeClr val="lt1">
                    <a:alpha val="50000"/>
                  </a:schemeClr>
                </a:solidFill>
                <a:round/>
              </a:ln>
              <a:effectLst/>
            </c:spPr>
          </c:dPt>
          <c:dPt>
            <c:idx val="5"/>
            <c:invertIfNegative val="0"/>
            <c:bubble3D val="0"/>
            <c:spPr>
              <a:solidFill>
                <a:schemeClr val="accent6">
                  <a:alpha val="85000"/>
                </a:scheme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Sheet1!$H$382:$M$382</c:f>
              <c:strCache>
                <c:ptCount val="6"/>
                <c:pt idx="0">
                  <c:v>NMSS 1998</c:v>
                </c:pt>
                <c:pt idx="1">
                  <c:v>NIDDSS 2005</c:v>
                </c:pt>
                <c:pt idx="2">
                  <c:v>NDHS 2011</c:v>
                </c:pt>
                <c:pt idx="4">
                  <c:v>Rural</c:v>
                </c:pt>
                <c:pt idx="5">
                  <c:v>Urban</c:v>
                </c:pt>
              </c:strCache>
            </c:strRef>
          </c:cat>
          <c:val>
            <c:numRef>
              <c:f>Sheet1!$H$383:$M$383</c:f>
              <c:numCache>
                <c:formatCode>General</c:formatCode>
                <c:ptCount val="6"/>
                <c:pt idx="0">
                  <c:v>55.2</c:v>
                </c:pt>
                <c:pt idx="1">
                  <c:v>58</c:v>
                </c:pt>
                <c:pt idx="2">
                  <c:v>80</c:v>
                </c:pt>
                <c:pt idx="4">
                  <c:v>94</c:v>
                </c:pt>
                <c:pt idx="5">
                  <c:v>78</c:v>
                </c:pt>
              </c:numCache>
            </c:numRef>
          </c:val>
        </c:ser>
        <c:dLbls>
          <c:showLegendKey val="0"/>
          <c:showVal val="1"/>
          <c:showCatName val="0"/>
          <c:showSerName val="0"/>
          <c:showPercent val="0"/>
          <c:showBubbleSize val="0"/>
        </c:dLbls>
        <c:gapWidth val="65"/>
        <c:axId val="260851200"/>
        <c:axId val="260856448"/>
      </c:barChart>
      <c:catAx>
        <c:axId val="26085120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tx1"/>
                </a:solidFill>
                <a:latin typeface="+mn-lt"/>
                <a:ea typeface="+mn-ea"/>
                <a:cs typeface="+mn-cs"/>
              </a:defRPr>
            </a:pPr>
            <a:endParaRPr lang="en-US"/>
          </a:p>
        </c:txPr>
        <c:crossAx val="260856448"/>
        <c:crosses val="autoZero"/>
        <c:auto val="1"/>
        <c:lblAlgn val="ctr"/>
        <c:lblOffset val="100"/>
        <c:noMultiLvlLbl val="0"/>
      </c:catAx>
      <c:valAx>
        <c:axId val="2608564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608512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0.92593</cdr:x>
      <cdr:y>0.12422</cdr:y>
    </cdr:from>
    <cdr:to>
      <cdr:x>0.95118</cdr:x>
      <cdr:y>0.28022</cdr:y>
    </cdr:to>
    <cdr:sp macro="" textlink="">
      <cdr:nvSpPr>
        <cdr:cNvPr id="3" name="Down Arrow 2"/>
        <cdr:cNvSpPr/>
      </cdr:nvSpPr>
      <cdr:spPr>
        <a:xfrm xmlns:a="http://schemas.openxmlformats.org/drawingml/2006/main">
          <a:off x="10477500" y="540404"/>
          <a:ext cx="285750" cy="678667"/>
        </a:xfrm>
        <a:prstGeom xmlns:a="http://schemas.openxmlformats.org/drawingml/2006/main" prst="downArrow">
          <a:avLst/>
        </a:prstGeom>
        <a:solidFill xmlns:a="http://schemas.openxmlformats.org/drawingml/2006/main">
          <a:srgbClr val="D60093"/>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dirty="0">
            <a:solidFill>
              <a:srgbClr val="FF9900"/>
            </a:solidFill>
          </a:endParaRPr>
        </a:p>
      </cdr:txBody>
    </cdr:sp>
  </cdr:relSizeAnchor>
  <cdr:relSizeAnchor xmlns:cdr="http://schemas.openxmlformats.org/drawingml/2006/chartDrawing">
    <cdr:from>
      <cdr:x>0</cdr:x>
      <cdr:y>0</cdr:y>
    </cdr:from>
    <cdr:to>
      <cdr:x>0</cdr:x>
      <cdr:y>0</cdr:y>
    </cdr:to>
    <cdr:sp macro="" textlink="">
      <cdr:nvSpPr>
        <cdr:cNvPr id="5" name="Rectangle 4"/>
        <cdr:cNvSpPr/>
      </cdr:nvSpPr>
      <cdr:spPr>
        <a:xfrm xmlns:a="http://schemas.openxmlformats.org/drawingml/2006/main" flipV="1">
          <a:off x="-361950" y="-2240896"/>
          <a:ext cx="0" cy="0"/>
        </a:xfrm>
        <a:prstGeom xmlns:a="http://schemas.openxmlformats.org/drawingml/2006/main" prst="rect">
          <a:avLst/>
        </a:prstGeom>
        <a:solidFill xmlns:a="http://schemas.openxmlformats.org/drawingml/2006/main">
          <a:srgbClr val="C66951"/>
        </a:solidFill>
        <a:ln xmlns:a="http://schemas.openxmlformats.org/drawingml/2006/main" w="15875" cap="flat" cmpd="sng" algn="ctr">
          <a:solidFill>
            <a:srgbClr val="C66951">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ysClr val="window" lastClr="FFFFFF"/>
              </a:solidFill>
              <a:latin typeface="Tw Cen MT"/>
            </a:defRPr>
          </a:lvl1pPr>
          <a:lvl2pPr marL="457200" algn="l" defTabSz="457200" rtl="0" eaLnBrk="1" latinLnBrk="0" hangingPunct="1">
            <a:defRPr sz="1800" kern="1200">
              <a:solidFill>
                <a:sysClr val="window" lastClr="FFFFFF"/>
              </a:solidFill>
              <a:latin typeface="Tw Cen MT"/>
            </a:defRPr>
          </a:lvl2pPr>
          <a:lvl3pPr marL="914400" algn="l" defTabSz="457200" rtl="0" eaLnBrk="1" latinLnBrk="0" hangingPunct="1">
            <a:defRPr sz="1800" kern="1200">
              <a:solidFill>
                <a:sysClr val="window" lastClr="FFFFFF"/>
              </a:solidFill>
              <a:latin typeface="Tw Cen MT"/>
            </a:defRPr>
          </a:lvl3pPr>
          <a:lvl4pPr marL="1371600" algn="l" defTabSz="457200" rtl="0" eaLnBrk="1" latinLnBrk="0" hangingPunct="1">
            <a:defRPr sz="1800" kern="1200">
              <a:solidFill>
                <a:sysClr val="window" lastClr="FFFFFF"/>
              </a:solidFill>
              <a:latin typeface="Tw Cen MT"/>
            </a:defRPr>
          </a:lvl4pPr>
          <a:lvl5pPr marL="1828800" algn="l" defTabSz="457200" rtl="0" eaLnBrk="1" latinLnBrk="0" hangingPunct="1">
            <a:defRPr sz="1800" kern="1200">
              <a:solidFill>
                <a:sysClr val="window" lastClr="FFFFFF"/>
              </a:solidFill>
              <a:latin typeface="Tw Cen MT"/>
            </a:defRPr>
          </a:lvl5pPr>
          <a:lvl6pPr marL="2286000" algn="l" defTabSz="457200" rtl="0" eaLnBrk="1" latinLnBrk="0" hangingPunct="1">
            <a:defRPr sz="1800" kern="1200">
              <a:solidFill>
                <a:sysClr val="window" lastClr="FFFFFF"/>
              </a:solidFill>
              <a:latin typeface="Tw Cen MT"/>
            </a:defRPr>
          </a:lvl6pPr>
          <a:lvl7pPr marL="2743200" algn="l" defTabSz="457200" rtl="0" eaLnBrk="1" latinLnBrk="0" hangingPunct="1">
            <a:defRPr sz="1800" kern="1200">
              <a:solidFill>
                <a:sysClr val="window" lastClr="FFFFFF"/>
              </a:solidFill>
              <a:latin typeface="Tw Cen MT"/>
            </a:defRPr>
          </a:lvl7pPr>
          <a:lvl8pPr marL="3200400" algn="l" defTabSz="457200" rtl="0" eaLnBrk="1" latinLnBrk="0" hangingPunct="1">
            <a:defRPr sz="1800" kern="1200">
              <a:solidFill>
                <a:sysClr val="window" lastClr="FFFFFF"/>
              </a:solidFill>
              <a:latin typeface="Tw Cen MT"/>
            </a:defRPr>
          </a:lvl8pPr>
          <a:lvl9pPr marL="3657600" algn="l" defTabSz="457200" rtl="0" eaLnBrk="1" latinLnBrk="0" hangingPunct="1">
            <a:defRPr sz="1800" kern="1200">
              <a:solidFill>
                <a:sysClr val="window" lastClr="FFFFFF"/>
              </a:solidFill>
              <a:latin typeface="Tw Cen MT"/>
            </a:defRPr>
          </a:lvl9pPr>
        </a:lstStyle>
        <a:p xmlns:a="http://schemas.openxmlformats.org/drawingml/2006/main">
          <a:pPr algn="ctr"/>
          <a:endParaRPr lang="en-US"/>
        </a:p>
      </cdr:txBody>
    </cdr:sp>
  </cdr:relSizeAnchor>
  <cdr:relSizeAnchor xmlns:cdr="http://schemas.openxmlformats.org/drawingml/2006/chartDrawing">
    <cdr:from>
      <cdr:x>0.78114</cdr:x>
      <cdr:y>0.03065</cdr:y>
    </cdr:from>
    <cdr:to>
      <cdr:x>1</cdr:x>
      <cdr:y>0.14173</cdr:y>
    </cdr:to>
    <cdr:sp macro="" textlink="">
      <cdr:nvSpPr>
        <cdr:cNvPr id="7" name="Title 1"/>
        <cdr:cNvSpPr>
          <a:spLocks xmlns:a="http://schemas.openxmlformats.org/drawingml/2006/main" noGrp="1"/>
        </cdr:cNvSpPr>
      </cdr:nvSpPr>
      <cdr:spPr>
        <a:xfrm xmlns:a="http://schemas.openxmlformats.org/drawingml/2006/main">
          <a:off x="8839200" y="133350"/>
          <a:ext cx="2476500" cy="483254"/>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algn="l" defTabSz="914400" rtl="0" eaLnBrk="1" latinLnBrk="0" hangingPunct="1">
            <a:lnSpc>
              <a:spcPct val="80000"/>
            </a:lnSpc>
            <a:spcBef>
              <a:spcPct val="0"/>
            </a:spcBef>
            <a:buNone/>
            <a:defRPr sz="5000" kern="1200" cap="all" spc="100" baseline="0">
              <a:solidFill>
                <a:sysClr val="windowText" lastClr="000000">
                  <a:lumMod val="95000"/>
                  <a:lumOff val="5000"/>
                </a:sysClr>
              </a:solidFill>
              <a:latin typeface="Tw Cen MT Condensed"/>
            </a:defRPr>
          </a:lvl1pPr>
        </a:lstStyle>
        <a:p xmlns:a="http://schemas.openxmlformats.org/drawingml/2006/main">
          <a:r>
            <a:rPr lang="en-US" sz="2400" b="1" dirty="0" smtClean="0">
              <a:solidFill>
                <a:srgbClr val="008000"/>
              </a:solidFill>
            </a:rPr>
            <a:t>National Average</a:t>
          </a:r>
          <a:endParaRPr lang="en-US" sz="2000" b="1" dirty="0">
            <a:solidFill>
              <a:srgbClr val="008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7D84D-D109-49EB-8A67-55B0FF76D7B4}" type="datetimeFigureOut">
              <a:rPr lang="en-US" smtClean="0"/>
              <a:t>21-Feb-13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92947-F562-47B8-9634-1A223DCFB6E1}" type="slidenum">
              <a:rPr lang="en-US" smtClean="0"/>
              <a:t>‹#›</a:t>
            </a:fld>
            <a:endParaRPr lang="en-US"/>
          </a:p>
        </p:txBody>
      </p:sp>
    </p:spTree>
    <p:extLst>
      <p:ext uri="{BB962C8B-B14F-4D97-AF65-F5344CB8AC3E}">
        <p14:creationId xmlns:p14="http://schemas.microsoft.com/office/powerpoint/2010/main" val="428612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A7D7-F9AF-4BA6-9D6A-E1CE34D5BF7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4943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Role of each sectors and NPC- with</a:t>
            </a:r>
            <a:r>
              <a:rPr lang="en-US" baseline="0" dirty="0" smtClean="0"/>
              <a:t> clear strategic objectives for each sectors, with results.</a:t>
            </a:r>
          </a:p>
          <a:p>
            <a:r>
              <a:rPr lang="en-US" baseline="0" dirty="0" smtClean="0"/>
              <a:t>Need to explain the </a:t>
            </a:r>
            <a:r>
              <a:rPr lang="en-US" baseline="0" dirty="0" err="1" smtClean="0"/>
              <a:t>zist</a:t>
            </a:r>
            <a:r>
              <a:rPr lang="en-US" baseline="0" dirty="0" smtClean="0"/>
              <a:t> of the </a:t>
            </a:r>
            <a:r>
              <a:rPr lang="en-US" baseline="0" dirty="0" err="1" smtClean="0"/>
              <a:t>logframe</a:t>
            </a:r>
            <a:r>
              <a:rPr lang="en-US" baseline="0" dirty="0" smtClean="0"/>
              <a:t> interventions in each sectors just to let them know that what they are exactly supposed to do</a:t>
            </a:r>
          </a:p>
          <a:p>
            <a:r>
              <a:rPr lang="en-US" baseline="0" dirty="0" smtClean="0"/>
              <a:t>Tailoring and Adaptation at </a:t>
            </a:r>
            <a:r>
              <a:rPr lang="en-US" baseline="0" smtClean="0"/>
              <a:t>district level</a:t>
            </a:r>
            <a:endParaRPr lang="en-US" dirty="0"/>
          </a:p>
        </p:txBody>
      </p:sp>
      <p:sp>
        <p:nvSpPr>
          <p:cNvPr id="4" name="Slide Number Placeholder 3"/>
          <p:cNvSpPr>
            <a:spLocks noGrp="1"/>
          </p:cNvSpPr>
          <p:nvPr>
            <p:ph type="sldNum" sz="quarter" idx="10"/>
          </p:nvPr>
        </p:nvSpPr>
        <p:spPr/>
        <p:txBody>
          <a:bodyPr/>
          <a:lstStyle/>
          <a:p>
            <a:fld id="{FF299D3B-0488-4E9D-B516-7E0C9089B9D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7801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2588" y="687388"/>
            <a:ext cx="6092825" cy="3427412"/>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A855E9F-FFC7-4E1D-BD2A-9ACB98F660F6}" type="slidenum">
              <a:rPr lang="en-US" smtClean="0">
                <a:solidFill>
                  <a:prstClr val="black"/>
                </a:solidFill>
              </a:rPr>
              <a:pPr>
                <a:defRPr/>
              </a:pPr>
              <a:t>32</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3"/>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32" y="8"/>
            <a:ext cx="12191977"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3" y="4960137"/>
            <a:ext cx="7772401"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4" y="4960137"/>
            <a:ext cx="3200401"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21-Feb-13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044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82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961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3"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3956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9792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785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8009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6"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82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338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4838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3"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8180C-FF64-47FB-AF4B-6DB143FB947E}" type="datetimeFigureOut">
              <a:rPr lang="en-US" smtClean="0">
                <a:solidFill>
                  <a:prstClr val="black">
                    <a:tint val="75000"/>
                  </a:prstClr>
                </a:solidFill>
              </a: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6DAF0F-8274-4A64-82FE-704B89F1C1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0500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11">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54"/>
            <a:ext cx="10363200" cy="1470025"/>
          </a:xfrm>
          <a:solidFill>
            <a:schemeClr val="tx2">
              <a:lumMod val="60000"/>
              <a:lumOff val="40000"/>
            </a:schemeClr>
          </a:solidFill>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1"/>
          </p:nvPr>
        </p:nvSpPr>
        <p:spPr/>
        <p:txBody>
          <a:bodyPr/>
          <a:lstStyle>
            <a:lvl1pPr>
              <a:defRPr/>
            </a:lvl1pPr>
          </a:lstStyle>
          <a:p>
            <a:pPr>
              <a:defRPr/>
            </a:pPr>
            <a:fld id="{8A5D5E1D-9048-4EB8-804B-656BB440D6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7813101"/>
      </p:ext>
    </p:extLst>
  </p:cSld>
  <p:clrMapOvr>
    <a:masterClrMapping/>
  </p:clrMapOvr>
  <p:transition spd="med">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D54BBB-1E1A-44C1-AD2A-8ABDF6FB781D}"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6B04E5EC-D9D9-49C9-804E-136729569B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8947039"/>
      </p:ext>
    </p:extLst>
  </p:cSld>
  <p:clrMapOvr>
    <a:masterClrMapping/>
  </p:clrMapOvr>
  <p:transition spd="med">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0449" y="228600"/>
            <a:ext cx="9121423" cy="868362"/>
          </a:xfrm>
          <a:solidFill>
            <a:schemeClr val="tx2">
              <a:lumMod val="60000"/>
              <a:lumOff val="40000"/>
            </a:schemeClr>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87040" y="1574802"/>
            <a:ext cx="11108265" cy="4525962"/>
          </a:xfrm>
        </p:spPr>
        <p:txBody>
          <a:bodyPr/>
          <a:lstStyle>
            <a:lvl1pPr>
              <a:buClrTx/>
              <a:buFont typeface="Arial" pitchFamily="34" charset="0"/>
              <a:buChar char="•"/>
              <a:defRPr>
                <a:solidFill>
                  <a:schemeClr val="tx2">
                    <a:lumMod val="75000"/>
                  </a:schemeClr>
                </a:solidFill>
              </a:defRPr>
            </a:lvl1pPr>
            <a:lvl2pPr>
              <a:buClrTx/>
              <a:buFont typeface="Arial" pitchFamily="34" charset="0"/>
              <a:buChar char="•"/>
              <a:defRPr>
                <a:solidFill>
                  <a:schemeClr val="tx2">
                    <a:lumMod val="75000"/>
                  </a:schemeClr>
                </a:solidFill>
              </a:defRPr>
            </a:lvl2pPr>
            <a:lvl3pPr>
              <a:buClrTx/>
              <a:buFont typeface="Arial" pitchFamily="34" charset="0"/>
              <a:buChar char="•"/>
              <a:defRPr>
                <a:solidFill>
                  <a:schemeClr val="tx2">
                    <a:lumMod val="75000"/>
                  </a:schemeClr>
                </a:solidFill>
              </a:defRPr>
            </a:lvl3pPr>
            <a:lvl4pPr>
              <a:buClrTx/>
              <a:buFont typeface="Arial" pitchFamily="34" charset="0"/>
              <a:buChar char="•"/>
              <a:defRPr>
                <a:solidFill>
                  <a:schemeClr val="tx2">
                    <a:lumMod val="75000"/>
                  </a:schemeClr>
                </a:solidFill>
              </a:defRPr>
            </a:lvl4pPr>
            <a:lvl5pPr>
              <a:buClrTx/>
              <a:buFont typeface="Arial" pitchFamily="34" charset="0"/>
              <a:buChar cha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2417421052"/>
      </p:ext>
    </p:extLst>
  </p:cSld>
  <p:clrMapOvr>
    <a:masterClrMapping/>
  </p:clrMapOvr>
  <p:transition spd="med">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884989-4E01-4AE2-89BF-67A961BF46F3}"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CB1C26A2-B7AE-47F9-92A3-9E29E30246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6911532"/>
      </p:ext>
    </p:extLst>
  </p:cSld>
  <p:clrMapOvr>
    <a:masterClrMapping/>
  </p:clrMapOvr>
  <p:transition spd="med">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E7C4EE-D068-4B98-8EC4-69CF22EAAEE9}"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DD10EBB5-1E30-4001-A469-16BCB9D3CE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6966055"/>
      </p:ext>
    </p:extLst>
  </p:cSld>
  <p:clrMapOvr>
    <a:masterClrMapping/>
  </p:clrMapOvr>
  <p:transition spd="med">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31249" y="381000"/>
            <a:ext cx="9070623" cy="868363"/>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AE3D1CA-123E-403E-93F4-4058C0FE187B}"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1FFCD063-BE85-461E-B353-6496563E48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2333368"/>
      </p:ext>
    </p:extLst>
  </p:cSld>
  <p:clrMapOvr>
    <a:masterClrMapping/>
  </p:clrMapOvr>
  <p:transition spd="med">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a:solidFill>
            <a:schemeClr val="tx2">
              <a:lumMod val="60000"/>
              <a:lumOff val="40000"/>
            </a:schemeClr>
          </a:solidFill>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513937-2E6F-4C38-8D28-28F283D60311}" type="datetime1">
              <a:rPr lang="en-US">
                <a:solidFill>
                  <a:prstClr val="black">
                    <a:tint val="75000"/>
                  </a:prstClr>
                </a:solidFill>
              </a:rPr>
              <a:pPr>
                <a:def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lvl1pPr>
              <a:defRPr/>
            </a:lvl1pPr>
          </a:lstStyle>
          <a:p>
            <a:pPr>
              <a:defRPr/>
            </a:pPr>
            <a:fld id="{D1872EC3-22C0-4848-B775-1575752F5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207441"/>
      </p:ext>
    </p:extLst>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3"/>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32" y="8"/>
            <a:ext cx="12191977"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3" y="4960137"/>
            <a:ext cx="7772401"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4" y="4960137"/>
            <a:ext cx="3200401"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3"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DE5CE1-ED37-4D5F-9970-56BFF2CFEB8A}" type="datetime1">
              <a:rPr lang="en-US">
                <a:solidFill>
                  <a:prstClr val="black">
                    <a:tint val="75000"/>
                  </a:prstClr>
                </a:solidFill>
              </a:rPr>
              <a:pPr>
                <a:defRPr/>
              </a:pPr>
              <a:t>21-Feb-13</a:t>
            </a:fld>
            <a:endParaRPr lang="en-US" dirty="0">
              <a:solidFill>
                <a:prstClr val="black">
                  <a:tint val="75000"/>
                </a:prstClr>
              </a:solidFill>
            </a:endParaRPr>
          </a:p>
        </p:txBody>
      </p:sp>
      <p:sp>
        <p:nvSpPr>
          <p:cNvPr id="6"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7" name="Slide Number Placeholder 5"/>
          <p:cNvSpPr>
            <a:spLocks noGrp="1"/>
          </p:cNvSpPr>
          <p:nvPr>
            <p:ph type="sldNum" sz="quarter" idx="12"/>
          </p:nvPr>
        </p:nvSpPr>
        <p:spPr/>
        <p:txBody>
          <a:bodyPr/>
          <a:lstStyle>
            <a:lvl1pPr>
              <a:defRPr/>
            </a:lvl1pPr>
          </a:lstStyle>
          <a:p>
            <a:pPr>
              <a:defRPr/>
            </a:pPr>
            <a:fld id="{55BB4E7D-8DB9-4B76-BF69-A9B1726C98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2784108"/>
      </p:ext>
    </p:extLst>
  </p:cSld>
  <p:clrMapOvr>
    <a:masterClrMapping/>
  </p:clrMapOvr>
  <p:transition spd="med">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9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945956-F615-40B8-BE2E-F94A4D1D4772}" type="datetime1">
              <a:rPr lang="en-US">
                <a:solidFill>
                  <a:prstClr val="black">
                    <a:tint val="75000"/>
                  </a:prstClr>
                </a:solidFill>
              </a:rPr>
              <a:pPr>
                <a:defRPr/>
              </a:pPr>
              <a:t>21-Feb-13</a:t>
            </a:fld>
            <a:endParaRPr lang="en-US" dirty="0">
              <a:solidFill>
                <a:prstClr val="black">
                  <a:tint val="75000"/>
                </a:prstClr>
              </a:solidFill>
            </a:endParaRPr>
          </a:p>
        </p:txBody>
      </p:sp>
      <p:sp>
        <p:nvSpPr>
          <p:cNvPr id="8"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9" name="Slide Number Placeholder 5"/>
          <p:cNvSpPr>
            <a:spLocks noGrp="1"/>
          </p:cNvSpPr>
          <p:nvPr>
            <p:ph type="sldNum" sz="quarter" idx="12"/>
          </p:nvPr>
        </p:nvSpPr>
        <p:spPr/>
        <p:txBody>
          <a:bodyPr/>
          <a:lstStyle>
            <a:lvl1pPr>
              <a:defRPr/>
            </a:lvl1pPr>
          </a:lstStyle>
          <a:p>
            <a:pPr>
              <a:defRPr/>
            </a:pPr>
            <a:fld id="{04C0E786-348C-4A2D-9F54-FCC1EAF5FB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0563380"/>
      </p:ext>
    </p:extLst>
  </p:cSld>
  <p:clrMapOvr>
    <a:masterClrMapping/>
  </p:clrMapOvr>
  <p:transition spd="med">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624FA8-097C-4C6C-B693-36925AFBABE9}"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6EDD3232-F954-406E-B0BF-401B87756F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863060"/>
      </p:ext>
    </p:extLst>
  </p:cSld>
  <p:clrMapOvr>
    <a:masterClrMapping/>
  </p:clrMapOvr>
  <p:transition spd="med">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3642F8-EB8F-419C-9503-4A048E4B3F60}" type="datetime1">
              <a:rPr lang="en-US">
                <a:solidFill>
                  <a:prstClr val="black">
                    <a:tint val="75000"/>
                  </a:prstClr>
                </a:solidFill>
              </a:rPr>
              <a:pPr>
                <a:defRPr/>
              </a:pPr>
              <a:t>21-Feb-13</a:t>
            </a:fld>
            <a:endParaRPr lang="en-US" dirty="0">
              <a:solidFill>
                <a:prstClr val="black">
                  <a:tint val="75000"/>
                </a:prstClr>
              </a:solidFill>
            </a:endParaRPr>
          </a:p>
        </p:txBody>
      </p:sp>
      <p:sp>
        <p:nvSpPr>
          <p:cNvPr id="3"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4" name="Slide Number Placeholder 5"/>
          <p:cNvSpPr>
            <a:spLocks noGrp="1"/>
          </p:cNvSpPr>
          <p:nvPr>
            <p:ph type="sldNum" sz="quarter" idx="12"/>
          </p:nvPr>
        </p:nvSpPr>
        <p:spPr/>
        <p:txBody>
          <a:bodyPr/>
          <a:lstStyle>
            <a:lvl1pPr>
              <a:defRPr/>
            </a:lvl1pPr>
          </a:lstStyle>
          <a:p>
            <a:pPr>
              <a:defRPr/>
            </a:pPr>
            <a:fld id="{369AC2EB-BCE4-42F2-B5FD-8D6D35F7E1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5465095"/>
      </p:ext>
    </p:extLst>
  </p:cSld>
  <p:clrMapOvr>
    <a:masterClrMapping/>
  </p:clrMapOvr>
  <p:transition spd="med">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7"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28D99F-E66A-4169-8C70-0AA9160317C0}" type="datetime1">
              <a:rPr lang="en-US">
                <a:solidFill>
                  <a:prstClr val="black">
                    <a:tint val="75000"/>
                  </a:prstClr>
                </a:solidFill>
              </a:rPr>
              <a:pPr>
                <a:defRPr/>
              </a:pPr>
              <a:t>21-Feb-13</a:t>
            </a:fld>
            <a:endParaRPr lang="en-US" dirty="0">
              <a:solidFill>
                <a:prstClr val="black">
                  <a:tint val="75000"/>
                </a:prstClr>
              </a:solidFill>
            </a:endParaRPr>
          </a:p>
        </p:txBody>
      </p:sp>
      <p:sp>
        <p:nvSpPr>
          <p:cNvPr id="6"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7" name="Slide Number Placeholder 5"/>
          <p:cNvSpPr>
            <a:spLocks noGrp="1"/>
          </p:cNvSpPr>
          <p:nvPr>
            <p:ph type="sldNum" sz="quarter" idx="12"/>
          </p:nvPr>
        </p:nvSpPr>
        <p:spPr/>
        <p:txBody>
          <a:bodyPr/>
          <a:lstStyle>
            <a:lvl1pPr>
              <a:defRPr/>
            </a:lvl1pPr>
          </a:lstStyle>
          <a:p>
            <a:pPr>
              <a:defRPr/>
            </a:pPr>
            <a:fld id="{726DCB7D-383B-4B4E-A1B6-1C818C880FF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09834"/>
      </p:ext>
    </p:extLst>
  </p:cSld>
  <p:clrMapOvr>
    <a:masterClrMapping/>
  </p:clrMapOvr>
  <p:transition spd="med">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004DBC-8A3C-488F-9BCA-D44780DE96B3}" type="datetime1">
              <a:rPr lang="en-US">
                <a:solidFill>
                  <a:prstClr val="black">
                    <a:tint val="75000"/>
                  </a:prstClr>
                </a:solidFill>
              </a:rPr>
              <a:pPr>
                <a:defRPr/>
              </a:pPr>
              <a:t>21-Feb-13</a:t>
            </a:fld>
            <a:endParaRPr lang="en-US" dirty="0">
              <a:solidFill>
                <a:prstClr val="black">
                  <a:tint val="75000"/>
                </a:prstClr>
              </a:solidFill>
            </a:endParaRPr>
          </a:p>
        </p:txBody>
      </p:sp>
      <p:sp>
        <p:nvSpPr>
          <p:cNvPr id="6"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7" name="Slide Number Placeholder 5"/>
          <p:cNvSpPr>
            <a:spLocks noGrp="1"/>
          </p:cNvSpPr>
          <p:nvPr>
            <p:ph type="sldNum" sz="quarter" idx="12"/>
          </p:nvPr>
        </p:nvSpPr>
        <p:spPr/>
        <p:txBody>
          <a:bodyPr/>
          <a:lstStyle>
            <a:lvl1pPr>
              <a:defRPr/>
            </a:lvl1pPr>
          </a:lstStyle>
          <a:p>
            <a:pPr>
              <a:defRPr/>
            </a:pPr>
            <a:fld id="{85D41DFF-856D-43B7-9CDA-953F5007A7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103334"/>
      </p:ext>
    </p:extLst>
  </p:cSld>
  <p:clrMapOvr>
    <a:masterClrMapping/>
  </p:clrMapOvr>
  <p:transition spd="med">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87AB1D-944F-49D9-8957-472E5D9A6E6A}" type="datetime1">
              <a:rPr lang="en-US">
                <a:solidFill>
                  <a:prstClr val="black">
                    <a:tint val="75000"/>
                  </a:prstClr>
                </a:solidFill>
              </a:rPr>
              <a:pPr>
                <a:def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lvl1pPr>
              <a:defRPr/>
            </a:lvl1pPr>
          </a:lstStyle>
          <a:p>
            <a:pPr>
              <a:defRPr/>
            </a:pPr>
            <a:fld id="{5777F31C-405F-4514-B654-BD39A97D33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7737298"/>
      </p:ext>
    </p:extLst>
  </p:cSld>
  <p:clrMapOvr>
    <a:masterClrMapping/>
  </p:clrMapOvr>
  <p:transition spd="med">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3"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545BD0-A686-44B5-8883-989E129B8870}" type="datetime1">
              <a:rPr lang="en-US">
                <a:solidFill>
                  <a:prstClr val="black">
                    <a:tint val="75000"/>
                  </a:prstClr>
                </a:solidFill>
              </a:rPr>
              <a:pPr>
                <a:def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lvl1pPr>
              <a:defRPr/>
            </a:lvl1pPr>
          </a:lstStyle>
          <a:p>
            <a:pPr>
              <a:defRPr/>
            </a:pPr>
            <a:fld id="{FB78BA87-FC00-419F-9D58-AD5A6BBF6C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4482598"/>
      </p:ext>
    </p:extLst>
  </p:cSld>
  <p:clrMapOvr>
    <a:masterClrMapping/>
  </p:clrMapOvr>
  <p:transition spd="med">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C752CA-8684-42E6-8143-2261E0622923}"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9B01D632-12A7-4B23-808C-E448EA7DE5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7559294"/>
      </p:ext>
    </p:extLst>
  </p:cSld>
  <p:clrMapOvr>
    <a:masterClrMapping/>
  </p:clrMapOvr>
  <p:transition spd="med">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317" y="187330"/>
            <a:ext cx="10566400" cy="288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91634" y="1030290"/>
            <a:ext cx="5027084"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21925" y="1030290"/>
            <a:ext cx="502708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737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31"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9317" y="187330"/>
            <a:ext cx="10566400" cy="288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91636" y="1030290"/>
            <a:ext cx="10257367" cy="3724275"/>
          </a:xfrm>
        </p:spPr>
        <p:txBody>
          <a:bodyPr/>
          <a:lstStyle/>
          <a:p>
            <a:pPr lvl="0"/>
            <a:endParaRPr lang="en-US" noProof="0"/>
          </a:p>
        </p:txBody>
      </p:sp>
    </p:spTree>
    <p:extLst>
      <p:ext uri="{BB962C8B-B14F-4D97-AF65-F5344CB8AC3E}">
        <p14:creationId xmlns:p14="http://schemas.microsoft.com/office/powerpoint/2010/main" val="373127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11">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50"/>
            <a:ext cx="10363200" cy="1470025"/>
          </a:xfrm>
          <a:solidFill>
            <a:schemeClr val="tx2">
              <a:lumMod val="60000"/>
              <a:lumOff val="40000"/>
            </a:schemeClr>
          </a:solidFill>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1"/>
          </p:nvPr>
        </p:nvSpPr>
        <p:spPr/>
        <p:txBody>
          <a:bodyPr/>
          <a:lstStyle>
            <a:lvl1pPr>
              <a:defRPr/>
            </a:lvl1pPr>
          </a:lstStyle>
          <a:p>
            <a:pPr>
              <a:defRPr/>
            </a:pPr>
            <a:fld id="{8A5D5E1D-9048-4EB8-804B-656BB440D6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1908518"/>
      </p:ext>
    </p:extLst>
  </p:cSld>
  <p:clrMapOvr>
    <a:masterClrMapping/>
  </p:clrMapOvr>
  <p:transition spd="med">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D54BBB-1E1A-44C1-AD2A-8ABDF6FB781D}"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6B04E5EC-D9D9-49C9-804E-136729569B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5443377"/>
      </p:ext>
    </p:extLst>
  </p:cSld>
  <p:clrMapOvr>
    <a:masterClrMapping/>
  </p:clrMapOvr>
  <p:transition spd="med">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0449" y="228600"/>
            <a:ext cx="9121423" cy="868362"/>
          </a:xfrm>
          <a:solidFill>
            <a:schemeClr val="tx2">
              <a:lumMod val="60000"/>
              <a:lumOff val="40000"/>
            </a:schemeClr>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87035" y="1574802"/>
            <a:ext cx="11108265" cy="4525962"/>
          </a:xfrm>
        </p:spPr>
        <p:txBody>
          <a:bodyPr/>
          <a:lstStyle>
            <a:lvl1pPr>
              <a:buClrTx/>
              <a:buFont typeface="Arial" pitchFamily="34" charset="0"/>
              <a:buChar char="•"/>
              <a:defRPr>
                <a:solidFill>
                  <a:schemeClr val="tx2">
                    <a:lumMod val="75000"/>
                  </a:schemeClr>
                </a:solidFill>
              </a:defRPr>
            </a:lvl1pPr>
            <a:lvl2pPr>
              <a:buClrTx/>
              <a:buFont typeface="Arial" pitchFamily="34" charset="0"/>
              <a:buChar char="•"/>
              <a:defRPr>
                <a:solidFill>
                  <a:schemeClr val="tx2">
                    <a:lumMod val="75000"/>
                  </a:schemeClr>
                </a:solidFill>
              </a:defRPr>
            </a:lvl2pPr>
            <a:lvl3pPr>
              <a:buClrTx/>
              <a:buFont typeface="Arial" pitchFamily="34" charset="0"/>
              <a:buChar char="•"/>
              <a:defRPr>
                <a:solidFill>
                  <a:schemeClr val="tx2">
                    <a:lumMod val="75000"/>
                  </a:schemeClr>
                </a:solidFill>
              </a:defRPr>
            </a:lvl3pPr>
            <a:lvl4pPr>
              <a:buClrTx/>
              <a:buFont typeface="Arial" pitchFamily="34" charset="0"/>
              <a:buChar char="•"/>
              <a:defRPr>
                <a:solidFill>
                  <a:schemeClr val="tx2">
                    <a:lumMod val="75000"/>
                  </a:schemeClr>
                </a:solidFill>
              </a:defRPr>
            </a:lvl4pPr>
            <a:lvl5pPr>
              <a:buClrTx/>
              <a:buFont typeface="Arial" pitchFamily="34" charset="0"/>
              <a:buChar cha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3653083314"/>
      </p:ext>
    </p:extLst>
  </p:cSld>
  <p:clrMapOvr>
    <a:masterClrMapping/>
  </p:clrMapOvr>
  <p:transition spd="med">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884989-4E01-4AE2-89BF-67A961BF46F3}"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CB1C26A2-B7AE-47F9-92A3-9E29E30246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1423554"/>
      </p:ext>
    </p:extLst>
  </p:cSld>
  <p:clrMapOvr>
    <a:masterClrMapping/>
  </p:clrMapOvr>
  <p:transition spd="med">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E7C4EE-D068-4B98-8EC4-69CF22EAAEE9}"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DD10EBB5-1E30-4001-A469-16BCB9D3CE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1036466"/>
      </p:ext>
    </p:extLst>
  </p:cSld>
  <p:clrMapOvr>
    <a:masterClrMapping/>
  </p:clrMapOvr>
  <p:transition spd="med">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31249" y="381000"/>
            <a:ext cx="9070623" cy="868363"/>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AE3D1CA-123E-403E-93F4-4058C0FE187B}"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1FFCD063-BE85-461E-B353-6496563E48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5450998"/>
      </p:ext>
    </p:extLst>
  </p:cSld>
  <p:clrMapOvr>
    <a:masterClrMapping/>
  </p:clrMapOvr>
  <p:transition spd="med">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a:solidFill>
            <a:schemeClr val="tx2">
              <a:lumMod val="60000"/>
              <a:lumOff val="40000"/>
            </a:schemeClr>
          </a:solidFill>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513937-2E6F-4C38-8D28-28F283D60311}" type="datetime1">
              <a:rPr lang="en-US">
                <a:solidFill>
                  <a:prstClr val="black">
                    <a:tint val="75000"/>
                  </a:prstClr>
                </a:solidFill>
              </a:rPr>
              <a:pPr>
                <a:def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lvl1pPr>
              <a:defRPr/>
            </a:lvl1pPr>
          </a:lstStyle>
          <a:p>
            <a:pPr>
              <a:defRPr/>
            </a:pPr>
            <a:fld id="{D1872EC3-22C0-4848-B775-1575752F5C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2495335"/>
      </p:ext>
    </p:extLst>
  </p:cSld>
  <p:clrMapOvr>
    <a:masterClrMapping/>
  </p:clrMapOvr>
  <p:transition spd="med">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DE5CE1-ED37-4D5F-9970-56BFF2CFEB8A}" type="datetime1">
              <a:rPr lang="en-US">
                <a:solidFill>
                  <a:prstClr val="black">
                    <a:tint val="75000"/>
                  </a:prstClr>
                </a:solidFill>
              </a:rPr>
              <a:pPr>
                <a:defRPr/>
              </a:pPr>
              <a:t>21-Feb-13</a:t>
            </a:fld>
            <a:endParaRPr lang="en-US" dirty="0">
              <a:solidFill>
                <a:prstClr val="black">
                  <a:tint val="75000"/>
                </a:prstClr>
              </a:solidFill>
            </a:endParaRPr>
          </a:p>
        </p:txBody>
      </p:sp>
      <p:sp>
        <p:nvSpPr>
          <p:cNvPr id="6"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7" name="Slide Number Placeholder 5"/>
          <p:cNvSpPr>
            <a:spLocks noGrp="1"/>
          </p:cNvSpPr>
          <p:nvPr>
            <p:ph type="sldNum" sz="quarter" idx="12"/>
          </p:nvPr>
        </p:nvSpPr>
        <p:spPr/>
        <p:txBody>
          <a:bodyPr/>
          <a:lstStyle>
            <a:lvl1pPr>
              <a:defRPr/>
            </a:lvl1pPr>
          </a:lstStyle>
          <a:p>
            <a:pPr>
              <a:defRPr/>
            </a:pPr>
            <a:fld id="{55BB4E7D-8DB9-4B76-BF69-A9B1726C98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0062137"/>
      </p:ext>
    </p:extLst>
  </p:cSld>
  <p:clrMapOvr>
    <a:masterClrMapping/>
  </p:clrMapOvr>
  <p:transition spd="med">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9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945956-F615-40B8-BE2E-F94A4D1D4772}" type="datetime1">
              <a:rPr lang="en-US">
                <a:solidFill>
                  <a:prstClr val="black">
                    <a:tint val="75000"/>
                  </a:prstClr>
                </a:solidFill>
              </a:rPr>
              <a:pPr>
                <a:defRPr/>
              </a:pPr>
              <a:t>21-Feb-13</a:t>
            </a:fld>
            <a:endParaRPr lang="en-US" dirty="0">
              <a:solidFill>
                <a:prstClr val="black">
                  <a:tint val="75000"/>
                </a:prstClr>
              </a:solidFill>
            </a:endParaRPr>
          </a:p>
        </p:txBody>
      </p:sp>
      <p:sp>
        <p:nvSpPr>
          <p:cNvPr id="8"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9" name="Slide Number Placeholder 5"/>
          <p:cNvSpPr>
            <a:spLocks noGrp="1"/>
          </p:cNvSpPr>
          <p:nvPr>
            <p:ph type="sldNum" sz="quarter" idx="12"/>
          </p:nvPr>
        </p:nvSpPr>
        <p:spPr/>
        <p:txBody>
          <a:bodyPr/>
          <a:lstStyle>
            <a:lvl1pPr>
              <a:defRPr/>
            </a:lvl1pPr>
          </a:lstStyle>
          <a:p>
            <a:pPr>
              <a:defRPr/>
            </a:pPr>
            <a:fld id="{04C0E786-348C-4A2D-9F54-FCC1EAF5FB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3189775"/>
      </p:ext>
    </p:extLst>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31"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624FA8-097C-4C6C-B693-36925AFBABE9}"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6EDD3232-F954-406E-B0BF-401B87756F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9220813"/>
      </p:ext>
    </p:extLst>
  </p:cSld>
  <p:clrMapOvr>
    <a:masterClrMapping/>
  </p:clrMapOvr>
  <p:transition spd="med">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3642F8-EB8F-419C-9503-4A048E4B3F60}" type="datetime1">
              <a:rPr lang="en-US">
                <a:solidFill>
                  <a:prstClr val="black">
                    <a:tint val="75000"/>
                  </a:prstClr>
                </a:solidFill>
              </a:rPr>
              <a:pPr>
                <a:defRPr/>
              </a:pPr>
              <a:t>21-Feb-13</a:t>
            </a:fld>
            <a:endParaRPr lang="en-US" dirty="0">
              <a:solidFill>
                <a:prstClr val="black">
                  <a:tint val="75000"/>
                </a:prstClr>
              </a:solidFill>
            </a:endParaRPr>
          </a:p>
        </p:txBody>
      </p:sp>
      <p:sp>
        <p:nvSpPr>
          <p:cNvPr id="3"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4" name="Slide Number Placeholder 5"/>
          <p:cNvSpPr>
            <a:spLocks noGrp="1"/>
          </p:cNvSpPr>
          <p:nvPr>
            <p:ph type="sldNum" sz="quarter" idx="12"/>
          </p:nvPr>
        </p:nvSpPr>
        <p:spPr/>
        <p:txBody>
          <a:bodyPr/>
          <a:lstStyle>
            <a:lvl1pPr>
              <a:defRPr/>
            </a:lvl1pPr>
          </a:lstStyle>
          <a:p>
            <a:pPr>
              <a:defRPr/>
            </a:pPr>
            <a:fld id="{369AC2EB-BCE4-42F2-B5FD-8D6D35F7E1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6568106"/>
      </p:ext>
    </p:extLst>
  </p:cSld>
  <p:clrMapOvr>
    <a:masterClrMapping/>
  </p:clrMapOvr>
  <p:transition spd="med">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6"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28D99F-E66A-4169-8C70-0AA9160317C0}" type="datetime1">
              <a:rPr lang="en-US">
                <a:solidFill>
                  <a:prstClr val="black">
                    <a:tint val="75000"/>
                  </a:prstClr>
                </a:solidFill>
              </a:rPr>
              <a:pPr>
                <a:defRPr/>
              </a:pPr>
              <a:t>21-Feb-13</a:t>
            </a:fld>
            <a:endParaRPr lang="en-US" dirty="0">
              <a:solidFill>
                <a:prstClr val="black">
                  <a:tint val="75000"/>
                </a:prstClr>
              </a:solidFill>
            </a:endParaRPr>
          </a:p>
        </p:txBody>
      </p:sp>
      <p:sp>
        <p:nvSpPr>
          <p:cNvPr id="6"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7" name="Slide Number Placeholder 5"/>
          <p:cNvSpPr>
            <a:spLocks noGrp="1"/>
          </p:cNvSpPr>
          <p:nvPr>
            <p:ph type="sldNum" sz="quarter" idx="12"/>
          </p:nvPr>
        </p:nvSpPr>
        <p:spPr/>
        <p:txBody>
          <a:bodyPr/>
          <a:lstStyle>
            <a:lvl1pPr>
              <a:defRPr/>
            </a:lvl1pPr>
          </a:lstStyle>
          <a:p>
            <a:pPr>
              <a:defRPr/>
            </a:pPr>
            <a:fld id="{726DCB7D-383B-4B4E-A1B6-1C818C880FF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6977043"/>
      </p:ext>
    </p:extLst>
  </p:cSld>
  <p:clrMapOvr>
    <a:masterClrMapping/>
  </p:clrMapOvr>
  <p:transition spd="med">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004DBC-8A3C-488F-9BCA-D44780DE96B3}" type="datetime1">
              <a:rPr lang="en-US">
                <a:solidFill>
                  <a:prstClr val="black">
                    <a:tint val="75000"/>
                  </a:prstClr>
                </a:solidFill>
              </a:rPr>
              <a:pPr>
                <a:defRPr/>
              </a:pPr>
              <a:t>21-Feb-13</a:t>
            </a:fld>
            <a:endParaRPr lang="en-US" dirty="0">
              <a:solidFill>
                <a:prstClr val="black">
                  <a:tint val="75000"/>
                </a:prstClr>
              </a:solidFill>
            </a:endParaRPr>
          </a:p>
        </p:txBody>
      </p:sp>
      <p:sp>
        <p:nvSpPr>
          <p:cNvPr id="6"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7" name="Slide Number Placeholder 5"/>
          <p:cNvSpPr>
            <a:spLocks noGrp="1"/>
          </p:cNvSpPr>
          <p:nvPr>
            <p:ph type="sldNum" sz="quarter" idx="12"/>
          </p:nvPr>
        </p:nvSpPr>
        <p:spPr/>
        <p:txBody>
          <a:bodyPr/>
          <a:lstStyle>
            <a:lvl1pPr>
              <a:defRPr/>
            </a:lvl1pPr>
          </a:lstStyle>
          <a:p>
            <a:pPr>
              <a:defRPr/>
            </a:pPr>
            <a:fld id="{85D41DFF-856D-43B7-9CDA-953F5007A7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9427119"/>
      </p:ext>
    </p:extLst>
  </p:cSld>
  <p:clrMapOvr>
    <a:masterClrMapping/>
  </p:clrMapOvr>
  <p:transition spd="med">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87AB1D-944F-49D9-8957-472E5D9A6E6A}" type="datetime1">
              <a:rPr lang="en-US">
                <a:solidFill>
                  <a:prstClr val="black">
                    <a:tint val="75000"/>
                  </a:prstClr>
                </a:solidFill>
              </a:rPr>
              <a:pPr>
                <a:def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lvl1pPr>
              <a:defRPr/>
            </a:lvl1pPr>
          </a:lstStyle>
          <a:p>
            <a:pPr>
              <a:defRPr/>
            </a:pPr>
            <a:fld id="{5777F31C-405F-4514-B654-BD39A97D33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1977532"/>
      </p:ext>
    </p:extLst>
  </p:cSld>
  <p:clrMapOvr>
    <a:masterClrMapping/>
  </p:clrMapOvr>
  <p:transition spd="med">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545BD0-A686-44B5-8883-989E129B8870}" type="datetime1">
              <a:rPr lang="en-US">
                <a:solidFill>
                  <a:prstClr val="black">
                    <a:tint val="75000"/>
                  </a:prstClr>
                </a:solidFill>
              </a:rPr>
              <a:pPr>
                <a:defRPr/>
              </a:pPr>
              <a:t>21-Feb-13</a:t>
            </a:fld>
            <a:endParaRPr lang="en-US" dirty="0">
              <a:solidFill>
                <a:prstClr val="black">
                  <a:tint val="75000"/>
                </a:prstClr>
              </a:solidFill>
            </a:endParaRPr>
          </a:p>
        </p:txBody>
      </p:sp>
      <p:sp>
        <p:nvSpPr>
          <p:cNvPr id="5"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lvl1pPr>
              <a:defRPr/>
            </a:lvl1pPr>
          </a:lstStyle>
          <a:p>
            <a:pPr>
              <a:defRPr/>
            </a:pPr>
            <a:fld id="{FB78BA87-FC00-419F-9D58-AD5A6BBF6C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1162147"/>
      </p:ext>
    </p:extLst>
  </p:cSld>
  <p:clrMapOvr>
    <a:masterClrMapping/>
  </p:clrMapOvr>
  <p:transition spd="med">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C752CA-8684-42E6-8143-2261E0622923}" type="datetime1">
              <a:rPr lang="en-US">
                <a:solidFill>
                  <a:prstClr val="black">
                    <a:tint val="75000"/>
                  </a:prstClr>
                </a:solidFill>
              </a:rPr>
              <a:pPr>
                <a:defRPr/>
              </a:pPr>
              <a:t>21-Feb-13</a:t>
            </a:fld>
            <a:endParaRPr lang="en-US" dirty="0">
              <a:solidFill>
                <a:prstClr val="black">
                  <a:tint val="75000"/>
                </a:prstClr>
              </a:solidFill>
            </a:endParaRPr>
          </a:p>
        </p:txBody>
      </p:sp>
      <p:sp>
        <p:nvSpPr>
          <p:cNvPr id="4" name="Footer Placeholder 4"/>
          <p:cNvSpPr>
            <a:spLocks noGrp="1"/>
          </p:cNvSpPr>
          <p:nvPr>
            <p:ph type="ftr" sz="quarter" idx="11"/>
          </p:nvPr>
        </p:nvSpPr>
        <p:spPr>
          <a:xfrm>
            <a:off x="4199467" y="6858004"/>
            <a:ext cx="38608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5" name="Slide Number Placeholder 5"/>
          <p:cNvSpPr>
            <a:spLocks noGrp="1"/>
          </p:cNvSpPr>
          <p:nvPr>
            <p:ph type="sldNum" sz="quarter" idx="12"/>
          </p:nvPr>
        </p:nvSpPr>
        <p:spPr/>
        <p:txBody>
          <a:bodyPr/>
          <a:lstStyle>
            <a:lvl1pPr>
              <a:defRPr/>
            </a:lvl1pPr>
          </a:lstStyle>
          <a:p>
            <a:pPr>
              <a:defRPr/>
            </a:pPr>
            <a:fld id="{9B01D632-12A7-4B23-808C-E448EA7DE5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13164386"/>
      </p:ext>
    </p:extLst>
  </p:cSld>
  <p:clrMapOvr>
    <a:masterClrMapping/>
  </p:clrMapOvr>
  <p:transition spd="med">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317" y="187330"/>
            <a:ext cx="10566400" cy="288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91634" y="1030290"/>
            <a:ext cx="5027084"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21921" y="1030290"/>
            <a:ext cx="502708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548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9317" y="187330"/>
            <a:ext cx="10566400" cy="288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91636" y="1030290"/>
            <a:ext cx="10257367" cy="3724275"/>
          </a:xfrm>
        </p:spPr>
        <p:txBody>
          <a:bodyPr/>
          <a:lstStyle/>
          <a:p>
            <a:pPr lvl="0"/>
            <a:endParaRPr lang="en-US" noProof="0"/>
          </a:p>
        </p:txBody>
      </p:sp>
    </p:spTree>
    <p:extLst>
      <p:ext uri="{BB962C8B-B14F-4D97-AF65-F5344CB8AC3E}">
        <p14:creationId xmlns:p14="http://schemas.microsoft.com/office/powerpoint/2010/main" val="20344598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1464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812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26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269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889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9595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9763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498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9467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21-Feb-13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8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F050AD99-7733-4E73-92F3-207F84E15C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270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pPr>
              <a:defRPr/>
            </a:pPr>
            <a:fld id="{AA2ACE1E-3B1D-47BA-973B-3EDAF7AD7F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29475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21-Feb-13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4960138"/>
            <a:ext cx="7772401"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4" y="4960138"/>
            <a:ext cx="3200401"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pPr/>
              <a:t>21-Feb-13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8.jpeg"/><Relationship Id="rId3" Type="http://schemas.openxmlformats.org/officeDocument/2006/relationships/slideLayout" Target="../slideLayouts/slideLayout25.xml"/><Relationship Id="rId21" Type="http://schemas.openxmlformats.org/officeDocument/2006/relationships/image" Target="../media/image3.gif"/><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7.jpe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2.jpeg"/><Relationship Id="rId29" Type="http://schemas.openxmlformats.org/officeDocument/2006/relationships/image" Target="../media/image10.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6.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5.gif"/><Relationship Id="rId28" Type="http://schemas.openxmlformats.org/officeDocument/2006/relationships/image" Target="../media/image9.jpeg"/><Relationship Id="rId10" Type="http://schemas.openxmlformats.org/officeDocument/2006/relationships/slideLayout" Target="../slideLayouts/slideLayout32.xml"/><Relationship Id="rId19" Type="http://schemas.openxmlformats.org/officeDocument/2006/relationships/theme" Target="../theme/theme3.xml"/><Relationship Id="rId31" Type="http://schemas.openxmlformats.org/officeDocument/2006/relationships/image" Target="../media/image12.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4.png"/><Relationship Id="rId27" Type="http://schemas.openxmlformats.org/officeDocument/2006/relationships/hyperlink" Target="http://en.wikipedia.org/wiki/File:Lumbini_4.jpg" TargetMode="External"/><Relationship Id="rId30" Type="http://schemas.openxmlformats.org/officeDocument/2006/relationships/image" Target="../media/image1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8.jpeg"/><Relationship Id="rId3" Type="http://schemas.openxmlformats.org/officeDocument/2006/relationships/slideLayout" Target="../slideLayouts/slideLayout43.xml"/><Relationship Id="rId21" Type="http://schemas.openxmlformats.org/officeDocument/2006/relationships/image" Target="../media/image3.gif"/><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7.jpe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2.jpeg"/><Relationship Id="rId29" Type="http://schemas.openxmlformats.org/officeDocument/2006/relationships/image" Target="../media/image10.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6.jpe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5.gif"/><Relationship Id="rId28" Type="http://schemas.openxmlformats.org/officeDocument/2006/relationships/image" Target="../media/image9.jpeg"/><Relationship Id="rId10" Type="http://schemas.openxmlformats.org/officeDocument/2006/relationships/slideLayout" Target="../slideLayouts/slideLayout50.xml"/><Relationship Id="rId19" Type="http://schemas.openxmlformats.org/officeDocument/2006/relationships/theme" Target="../theme/theme4.xml"/><Relationship Id="rId31" Type="http://schemas.openxmlformats.org/officeDocument/2006/relationships/image" Target="../media/image12.jpe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4.png"/><Relationship Id="rId27" Type="http://schemas.openxmlformats.org/officeDocument/2006/relationships/hyperlink" Target="http://en.wikipedia.org/wiki/File:Lumbini_4.jpg" TargetMode="External"/><Relationship Id="rId30"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31"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33"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21-Feb-13</a:t>
            </a:fld>
            <a:endParaRPr lang="en-US" dirty="0"/>
          </a:p>
        </p:txBody>
      </p:sp>
      <p:sp>
        <p:nvSpPr>
          <p:cNvPr id="5" name="Footer Placeholder 4"/>
          <p:cNvSpPr>
            <a:spLocks noGrp="1"/>
          </p:cNvSpPr>
          <p:nvPr>
            <p:ph type="ftr" sz="quarter" idx="3"/>
          </p:nvPr>
        </p:nvSpPr>
        <p:spPr>
          <a:xfrm>
            <a:off x="4842937"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1"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C48180C-FF64-47FB-AF4B-6DB143FB947E}" type="datetimeFigureOut">
              <a:rPr lang="en-US" smtClean="0">
                <a:solidFill>
                  <a:prstClr val="black">
                    <a:tint val="75000"/>
                  </a:prstClr>
                </a:solidFill>
              </a:rPr>
              <a:pPr defTabSz="914400"/>
              <a:t>21-Feb-13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96DAF0F-8274-4A64-82FE-704B89F1C17F}"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5004063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9" descr="http://www.nepalvisiontreks.com/images/product/Festival%20rush%20at%20patan%201.jpg"/>
          <p:cNvPicPr>
            <a:picLocks noChangeAspect="1" noChangeArrowheads="1"/>
          </p:cNvPicPr>
          <p:nvPr userDrawn="1"/>
        </p:nvPicPr>
        <p:blipFill>
          <a:blip r:embed="rId20" cstate="print"/>
          <a:srcRect/>
          <a:stretch>
            <a:fillRect/>
          </a:stretch>
        </p:blipFill>
        <p:spPr bwMode="auto">
          <a:xfrm>
            <a:off x="6186314" y="6324600"/>
            <a:ext cx="1001471" cy="437864"/>
          </a:xfrm>
          <a:prstGeom prst="rect">
            <a:avLst/>
          </a:prstGeom>
          <a:noFill/>
        </p:spPr>
      </p:pic>
      <p:sp>
        <p:nvSpPr>
          <p:cNvPr id="2" name="Title Placeholder 1"/>
          <p:cNvSpPr>
            <a:spLocks noGrp="1"/>
          </p:cNvSpPr>
          <p:nvPr>
            <p:ph type="title"/>
          </p:nvPr>
        </p:nvSpPr>
        <p:spPr>
          <a:xfrm>
            <a:off x="1631249" y="152402"/>
            <a:ext cx="9070623" cy="868363"/>
          </a:xfrm>
          <a:prstGeom prst="roundRect">
            <a:avLst/>
          </a:prstGeom>
          <a:solidFill>
            <a:schemeClr val="tx2">
              <a:lumMod val="60000"/>
              <a:lumOff val="40000"/>
            </a:schemeClr>
          </a:solidFill>
          <a:ln w="38100">
            <a:solidFill>
              <a:srgbClr val="0070C0"/>
            </a:solidFill>
          </a:ln>
        </p:spPr>
        <p:style>
          <a:lnRef idx="1">
            <a:schemeClr val="accent5"/>
          </a:lnRef>
          <a:fillRef idx="3">
            <a:schemeClr val="accent5"/>
          </a:fillRef>
          <a:effectRef idx="2">
            <a:schemeClr val="accent5"/>
          </a:effectRef>
          <a:fontRef idx="none"/>
        </p:style>
        <p:txBody>
          <a:bodyPr vert="horz" lIns="91440" tIns="45720" rIns="91440" bIns="45720" rtlCol="0" anchor="ctr">
            <a:normAutofit/>
          </a:bodyPr>
          <a:lstStyle/>
          <a:p>
            <a:endParaRPr lang="en-US" dirty="0"/>
          </a:p>
        </p:txBody>
      </p:sp>
      <p:sp>
        <p:nvSpPr>
          <p:cNvPr id="3075" name="Text Placeholder 2"/>
          <p:cNvSpPr>
            <a:spLocks noGrp="1"/>
          </p:cNvSpPr>
          <p:nvPr>
            <p:ph type="body" idx="1"/>
          </p:nvPr>
        </p:nvSpPr>
        <p:spPr bwMode="auto">
          <a:xfrm>
            <a:off x="609600" y="1600204"/>
            <a:ext cx="10972800" cy="4525963"/>
          </a:xfrm>
          <a:custGeom>
            <a:avLst/>
            <a:gdLst>
              <a:gd name="T0" fmla="*/ 0 w 8229600"/>
              <a:gd name="T1" fmla="*/ 0 h 4525963"/>
              <a:gd name="T2" fmla="*/ 2147483647 w 8229600"/>
              <a:gd name="T3" fmla="*/ 0 h 4525963"/>
              <a:gd name="T4" fmla="*/ 2147483647 w 8229600"/>
              <a:gd name="T5" fmla="*/ 4525963 h 4525963"/>
              <a:gd name="T6" fmla="*/ 0 w 8229600"/>
              <a:gd name="T7" fmla="*/ 4525963 h 4525963"/>
              <a:gd name="T8" fmla="*/ 0 w 8229600"/>
              <a:gd name="T9" fmla="*/ 0 h 4525963"/>
              <a:gd name="T10" fmla="*/ 0 60000 65536"/>
              <a:gd name="T11" fmla="*/ 0 60000 65536"/>
              <a:gd name="T12" fmla="*/ 0 60000 65536"/>
              <a:gd name="T13" fmla="*/ 0 60000 65536"/>
              <a:gd name="T14" fmla="*/ 0 60000 65536"/>
              <a:gd name="T15" fmla="*/ 0 w 8229600"/>
              <a:gd name="T16" fmla="*/ 0 h 4525963"/>
              <a:gd name="T17" fmla="*/ 8229600 w 8229600"/>
              <a:gd name="T18" fmla="*/ 4525963 h 4525963"/>
            </a:gdLst>
            <a:ahLst/>
            <a:cxnLst>
              <a:cxn ang="T10">
                <a:pos x="T0" y="T1"/>
              </a:cxn>
              <a:cxn ang="T11">
                <a:pos x="T2" y="T3"/>
              </a:cxn>
              <a:cxn ang="T12">
                <a:pos x="T4" y="T5"/>
              </a:cxn>
              <a:cxn ang="T13">
                <a:pos x="T6" y="T7"/>
              </a:cxn>
              <a:cxn ang="T14">
                <a:pos x="T8" y="T9"/>
              </a:cxn>
            </a:cxnLst>
            <a:rect l="T15" t="T16" r="T17" b="T18"/>
            <a:pathLst>
              <a:path w="8229600" h="4525963">
                <a:moveTo>
                  <a:pt x="0" y="0"/>
                </a:moveTo>
                <a:lnTo>
                  <a:pt x="8229600" y="0"/>
                </a:lnTo>
                <a:lnTo>
                  <a:pt x="8229600" y="4525963"/>
                </a:lnTo>
                <a:lnTo>
                  <a:pt x="0" y="4525963"/>
                </a:lnTo>
                <a:lnTo>
                  <a:pt x="0" y="0"/>
                </a:lnTo>
                <a:close/>
              </a:path>
            </a:pathLst>
          </a:cu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Empowered Lives. Resilient Nations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5" y="6356365"/>
            <a:ext cx="322862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6165D428-3DB6-42E8-813B-059E834028C9}" type="slidenum">
              <a:rPr lang="en-US">
                <a:solidFill>
                  <a:prstClr val="black">
                    <a:tint val="75000"/>
                  </a:prstClr>
                </a:solidFill>
              </a:rPr>
              <a:pPr defTabSz="914400">
                <a:defRPr/>
              </a:pPr>
              <a:t>‹#›</a:t>
            </a:fld>
            <a:endParaRPr lang="en-US" dirty="0">
              <a:solidFill>
                <a:prstClr val="black">
                  <a:tint val="75000"/>
                </a:prstClr>
              </a:solidFill>
            </a:endParaRPr>
          </a:p>
        </p:txBody>
      </p:sp>
      <p:pic>
        <p:nvPicPr>
          <p:cNvPr id="3079" name="Picture 14" descr="nepalflag"/>
          <p:cNvPicPr>
            <a:picLocks noChangeAspect="1" noChangeArrowheads="1"/>
          </p:cNvPicPr>
          <p:nvPr/>
        </p:nvPicPr>
        <p:blipFill>
          <a:blip r:embed="rId21" cstate="print"/>
          <a:srcRect/>
          <a:stretch>
            <a:fillRect/>
          </a:stretch>
        </p:blipFill>
        <p:spPr bwMode="auto">
          <a:xfrm>
            <a:off x="11153425" y="123825"/>
            <a:ext cx="948267" cy="866775"/>
          </a:xfrm>
          <a:prstGeom prst="rect">
            <a:avLst/>
          </a:prstGeom>
          <a:noFill/>
          <a:ln w="9525">
            <a:noFill/>
            <a:miter lim="800000"/>
            <a:headEnd/>
            <a:tailEnd/>
          </a:ln>
        </p:spPr>
      </p:pic>
      <p:pic>
        <p:nvPicPr>
          <p:cNvPr id="3085" name="Picture 4" descr="gon_logo"/>
          <p:cNvPicPr>
            <a:picLocks noChangeAspect="1" noChangeArrowheads="1"/>
          </p:cNvPicPr>
          <p:nvPr userDrawn="1"/>
        </p:nvPicPr>
        <p:blipFill>
          <a:blip r:embed="rId22" cstate="print"/>
          <a:srcRect/>
          <a:stretch>
            <a:fillRect/>
          </a:stretch>
        </p:blipFill>
        <p:spPr bwMode="auto">
          <a:xfrm>
            <a:off x="135468" y="152403"/>
            <a:ext cx="993423" cy="765175"/>
          </a:xfrm>
          <a:prstGeom prst="rect">
            <a:avLst/>
          </a:prstGeom>
          <a:noFill/>
          <a:ln w="9525">
            <a:noFill/>
            <a:miter lim="800000"/>
            <a:headEnd/>
            <a:tailEnd/>
          </a:ln>
        </p:spPr>
      </p:pic>
      <p:pic>
        <p:nvPicPr>
          <p:cNvPr id="12" name="Picture 4" descr="http://www.nepaltouryear2011.com/images/1.gif"/>
          <p:cNvPicPr>
            <a:picLocks noChangeAspect="1" noChangeArrowheads="1"/>
          </p:cNvPicPr>
          <p:nvPr userDrawn="1"/>
        </p:nvPicPr>
        <p:blipFill>
          <a:blip r:embed="rId23" cstate="print"/>
          <a:srcRect/>
          <a:stretch>
            <a:fillRect/>
          </a:stretch>
        </p:blipFill>
        <p:spPr bwMode="auto">
          <a:xfrm>
            <a:off x="3476981" y="6324600"/>
            <a:ext cx="2716075" cy="433192"/>
          </a:xfrm>
          <a:prstGeom prst="rect">
            <a:avLst/>
          </a:prstGeom>
          <a:noFill/>
        </p:spPr>
      </p:pic>
      <p:pic>
        <p:nvPicPr>
          <p:cNvPr id="13" name="Picture 6" descr="hike Everest base camp trekking in nepal "/>
          <p:cNvPicPr>
            <a:picLocks noChangeAspect="1" noChangeArrowheads="1"/>
          </p:cNvPicPr>
          <p:nvPr userDrawn="1"/>
        </p:nvPicPr>
        <p:blipFill>
          <a:blip r:embed="rId24" cstate="print"/>
          <a:srcRect/>
          <a:stretch>
            <a:fillRect/>
          </a:stretch>
        </p:blipFill>
        <p:spPr bwMode="auto">
          <a:xfrm>
            <a:off x="7179737" y="6324600"/>
            <a:ext cx="2574545" cy="433034"/>
          </a:xfrm>
          <a:prstGeom prst="rect">
            <a:avLst/>
          </a:prstGeom>
          <a:noFill/>
        </p:spPr>
      </p:pic>
      <p:sp>
        <p:nvSpPr>
          <p:cNvPr id="16" name="Rectangle 15"/>
          <p:cNvSpPr/>
          <p:nvPr userDrawn="1"/>
        </p:nvSpPr>
        <p:spPr>
          <a:xfrm>
            <a:off x="4957834" y="6425134"/>
            <a:ext cx="2887329" cy="307777"/>
          </a:xfrm>
          <a:prstGeom prst="rect">
            <a:avLst/>
          </a:prstGeom>
        </p:spPr>
        <p:txBody>
          <a:bodyPr wrap="none">
            <a:spAutoFit/>
          </a:bodyPr>
          <a:lstStyle/>
          <a:p>
            <a:pPr algn="ctr" defTabSz="914400" fontAlgn="base">
              <a:spcBef>
                <a:spcPct val="0"/>
              </a:spcBef>
              <a:spcAft>
                <a:spcPct val="0"/>
              </a:spcAft>
              <a:defRPr/>
            </a:pPr>
            <a:r>
              <a:rPr lang="en-US" sz="1400" b="1" dirty="0" smtClean="0">
                <a:solidFill>
                  <a:srgbClr val="002060"/>
                </a:solidFill>
                <a:effectLst>
                  <a:outerShdw blurRad="38100" dist="38100" dir="2700000" algn="tl">
                    <a:srgbClr val="000000">
                      <a:alpha val="43137"/>
                    </a:srgbClr>
                  </a:outerShdw>
                </a:effectLst>
                <a:latin typeface="Arial" charset="0"/>
                <a:cs typeface="Arial" charset="0"/>
              </a:rPr>
              <a:t>Multi-</a:t>
            </a:r>
            <a:r>
              <a:rPr lang="en-US" sz="1400" b="1" dirty="0" err="1" smtClean="0">
                <a:solidFill>
                  <a:srgbClr val="002060"/>
                </a:solidFill>
                <a:effectLst>
                  <a:outerShdw blurRad="38100" dist="38100" dir="2700000" algn="tl">
                    <a:srgbClr val="000000">
                      <a:alpha val="43137"/>
                    </a:srgbClr>
                  </a:outerShdw>
                </a:effectLst>
                <a:latin typeface="Arial" charset="0"/>
                <a:cs typeface="Arial" charset="0"/>
              </a:rPr>
              <a:t>sectoral</a:t>
            </a:r>
            <a:r>
              <a:rPr lang="en-US" sz="1400" b="1" dirty="0" smtClean="0">
                <a:solidFill>
                  <a:srgbClr val="002060"/>
                </a:solidFill>
                <a:effectLst>
                  <a:outerShdw blurRad="38100" dist="38100" dir="2700000" algn="tl">
                    <a:srgbClr val="000000">
                      <a:alpha val="43137"/>
                    </a:srgbClr>
                  </a:outerShdw>
                </a:effectLst>
                <a:latin typeface="Arial" charset="0"/>
                <a:cs typeface="Arial" charset="0"/>
              </a:rPr>
              <a:t> Nutrition in Nepal</a:t>
            </a:r>
            <a:endParaRPr lang="en-US" sz="1400" b="1" dirty="0">
              <a:solidFill>
                <a:srgbClr val="002060"/>
              </a:solidFill>
              <a:effectLst>
                <a:outerShdw blurRad="38100" dist="38100" dir="2700000" algn="tl">
                  <a:srgbClr val="000000">
                    <a:alpha val="43137"/>
                  </a:srgbClr>
                </a:outerShdw>
              </a:effectLst>
              <a:latin typeface="Arial" charset="0"/>
              <a:cs typeface="Arial" charset="0"/>
            </a:endParaRPr>
          </a:p>
        </p:txBody>
      </p:sp>
      <p:pic>
        <p:nvPicPr>
          <p:cNvPr id="19" name="Picture 4" descr="http://2.bp.blogspot.com/-FDlHebmbw88/TtwJRr4p5rI/AAAAAAAAcbk/D5P_v0QEulk/s1600/lumbini%2BBuddha%2Btravsite%2Bblogspot%2Bcom.jpg"/>
          <p:cNvPicPr>
            <a:picLocks noChangeAspect="1" noChangeArrowheads="1"/>
          </p:cNvPicPr>
          <p:nvPr userDrawn="1"/>
        </p:nvPicPr>
        <p:blipFill>
          <a:blip r:embed="rId25" cstate="print"/>
          <a:srcRect/>
          <a:stretch>
            <a:fillRect/>
          </a:stretch>
        </p:blipFill>
        <p:spPr bwMode="auto">
          <a:xfrm>
            <a:off x="11046937" y="6324600"/>
            <a:ext cx="632179" cy="427346"/>
          </a:xfrm>
          <a:prstGeom prst="rect">
            <a:avLst/>
          </a:prstGeom>
          <a:noFill/>
        </p:spPr>
      </p:pic>
      <p:pic>
        <p:nvPicPr>
          <p:cNvPr id="20" name="Picture 4" descr="http://2.bp.blogspot.com/-FDlHebmbw88/TtwJRr4p5rI/AAAAAAAAcbk/D5P_v0QEulk/s1600/lumbini%2BBuddha%2Btravsite%2Bblogspot%2Bcom.jpg"/>
          <p:cNvPicPr>
            <a:picLocks noChangeAspect="1" noChangeArrowheads="1"/>
          </p:cNvPicPr>
          <p:nvPr userDrawn="1"/>
        </p:nvPicPr>
        <p:blipFill>
          <a:blip r:embed="rId26" cstate="print"/>
          <a:srcRect/>
          <a:stretch>
            <a:fillRect/>
          </a:stretch>
        </p:blipFill>
        <p:spPr bwMode="auto">
          <a:xfrm>
            <a:off x="10424193" y="6324600"/>
            <a:ext cx="632179" cy="419386"/>
          </a:xfrm>
          <a:prstGeom prst="rect">
            <a:avLst/>
          </a:prstGeom>
          <a:noFill/>
        </p:spPr>
      </p:pic>
      <p:pic>
        <p:nvPicPr>
          <p:cNvPr id="23" name="Picture 4" descr="http://2.bp.blogspot.com/-FDlHebmbw88/TtwJRr4p5rI/AAAAAAAAcbk/D5P_v0QEulk/s1600/lumbini%2BBuddha%2Btravsite%2Bblogspot%2Bcom.jpg"/>
          <p:cNvPicPr>
            <a:picLocks noChangeAspect="1" noChangeArrowheads="1"/>
          </p:cNvPicPr>
          <p:nvPr userDrawn="1"/>
        </p:nvPicPr>
        <p:blipFill>
          <a:blip r:embed="rId26" cstate="print"/>
          <a:srcRect/>
          <a:stretch>
            <a:fillRect/>
          </a:stretch>
        </p:blipFill>
        <p:spPr bwMode="auto">
          <a:xfrm>
            <a:off x="9909273" y="6321470"/>
            <a:ext cx="632179" cy="419386"/>
          </a:xfrm>
          <a:prstGeom prst="rect">
            <a:avLst/>
          </a:prstGeom>
          <a:noFill/>
        </p:spPr>
      </p:pic>
      <p:sp>
        <p:nvSpPr>
          <p:cNvPr id="22" name="Rectangle 21"/>
          <p:cNvSpPr/>
          <p:nvPr userDrawn="1"/>
        </p:nvSpPr>
        <p:spPr>
          <a:xfrm>
            <a:off x="10027283" y="6420136"/>
            <a:ext cx="1492716" cy="261610"/>
          </a:xfrm>
          <a:prstGeom prst="rect">
            <a:avLst/>
          </a:prstGeom>
        </p:spPr>
        <p:txBody>
          <a:bodyPr wrap="none">
            <a:spAutoFit/>
          </a:bodyPr>
          <a:lstStyle/>
          <a:p>
            <a:pPr algn="ctr" defTabSz="914400" fontAlgn="base">
              <a:spcBef>
                <a:spcPct val="0"/>
              </a:spcBef>
              <a:spcAft>
                <a:spcPct val="0"/>
              </a:spcAft>
              <a:defRPr/>
            </a:pPr>
            <a:r>
              <a:rPr lang="en-US" sz="1100" b="1" dirty="0" smtClean="0">
                <a:solidFill>
                  <a:srgbClr val="FFFF00"/>
                </a:solidFill>
                <a:effectLst>
                  <a:outerShdw blurRad="38100" dist="38100" dir="2700000" algn="tl">
                    <a:srgbClr val="000000">
                      <a:alpha val="43137"/>
                    </a:srgbClr>
                  </a:outerShdw>
                </a:effectLst>
                <a:latin typeface="Arial" charset="0"/>
                <a:cs typeface="Arial" charset="0"/>
              </a:rPr>
              <a:t>December 24,  2011</a:t>
            </a:r>
            <a:endParaRPr lang="en-US" sz="1100" b="1" dirty="0">
              <a:solidFill>
                <a:srgbClr val="FFFF00"/>
              </a:solidFill>
              <a:effectLst>
                <a:outerShdw blurRad="38100" dist="38100" dir="2700000" algn="tl">
                  <a:srgbClr val="000000">
                    <a:alpha val="43137"/>
                  </a:srgbClr>
                </a:outerShdw>
              </a:effectLst>
              <a:latin typeface="Arial" charset="0"/>
              <a:cs typeface="Arial" charset="0"/>
            </a:endParaRPr>
          </a:p>
        </p:txBody>
      </p:sp>
      <p:pic>
        <p:nvPicPr>
          <p:cNvPr id="24" name="Picture 2" descr="Lumbini 4.jpg">
            <a:hlinkClick r:id="rId27"/>
          </p:cNvPr>
          <p:cNvPicPr>
            <a:picLocks noChangeAspect="1" noChangeArrowheads="1"/>
          </p:cNvPicPr>
          <p:nvPr userDrawn="1"/>
        </p:nvPicPr>
        <p:blipFill>
          <a:blip r:embed="rId28" cstate="print"/>
          <a:srcRect/>
          <a:stretch>
            <a:fillRect/>
          </a:stretch>
        </p:blipFill>
        <p:spPr bwMode="auto">
          <a:xfrm>
            <a:off x="357880" y="6316640"/>
            <a:ext cx="532433" cy="457200"/>
          </a:xfrm>
          <a:prstGeom prst="rect">
            <a:avLst/>
          </a:prstGeom>
          <a:noFill/>
        </p:spPr>
      </p:pic>
      <p:pic>
        <p:nvPicPr>
          <p:cNvPr id="25" name="Picture 8" descr="http://www.trekkingagencynepal.com/images/tour/lumbini_cultural_tour.jpg"/>
          <p:cNvPicPr>
            <a:picLocks noChangeAspect="1" noChangeArrowheads="1"/>
          </p:cNvPicPr>
          <p:nvPr userDrawn="1"/>
        </p:nvPicPr>
        <p:blipFill>
          <a:blip r:embed="rId29" cstate="print"/>
          <a:srcRect/>
          <a:stretch>
            <a:fillRect/>
          </a:stretch>
        </p:blipFill>
        <p:spPr bwMode="auto">
          <a:xfrm>
            <a:off x="1380955" y="6316640"/>
            <a:ext cx="1083733" cy="457200"/>
          </a:xfrm>
          <a:prstGeom prst="rect">
            <a:avLst/>
          </a:prstGeom>
          <a:noFill/>
        </p:spPr>
      </p:pic>
      <p:pic>
        <p:nvPicPr>
          <p:cNvPr id="27" name="Picture 10" descr="http://usnepalonline.com/archives/lumbini_golden_temple0982822.jpg"/>
          <p:cNvPicPr>
            <a:picLocks noChangeAspect="1" noChangeArrowheads="1"/>
          </p:cNvPicPr>
          <p:nvPr userDrawn="1"/>
        </p:nvPicPr>
        <p:blipFill>
          <a:blip r:embed="rId30" cstate="print"/>
          <a:srcRect/>
          <a:stretch>
            <a:fillRect/>
          </a:stretch>
        </p:blipFill>
        <p:spPr bwMode="auto">
          <a:xfrm>
            <a:off x="2456433" y="6316655"/>
            <a:ext cx="846667" cy="457201"/>
          </a:xfrm>
          <a:prstGeom prst="rect">
            <a:avLst/>
          </a:prstGeom>
          <a:noFill/>
        </p:spPr>
      </p:pic>
      <p:pic>
        <p:nvPicPr>
          <p:cNvPr id="28" name="Picture 12" descr="http://www.nepaltourismdirectory.com/uploads/itinerary/lumbini-ne_1318935375.jpg"/>
          <p:cNvPicPr>
            <a:picLocks noChangeAspect="1" noChangeArrowheads="1"/>
          </p:cNvPicPr>
          <p:nvPr userDrawn="1"/>
        </p:nvPicPr>
        <p:blipFill>
          <a:blip r:embed="rId31" cstate="print"/>
          <a:srcRect/>
          <a:stretch>
            <a:fillRect/>
          </a:stretch>
        </p:blipFill>
        <p:spPr bwMode="auto">
          <a:xfrm>
            <a:off x="867389" y="6319206"/>
            <a:ext cx="632179" cy="457141"/>
          </a:xfrm>
          <a:prstGeom prst="rect">
            <a:avLst/>
          </a:prstGeom>
          <a:noFill/>
        </p:spPr>
      </p:pic>
      <p:sp>
        <p:nvSpPr>
          <p:cNvPr id="29" name="Rectangle 28"/>
          <p:cNvSpPr/>
          <p:nvPr userDrawn="1"/>
        </p:nvSpPr>
        <p:spPr>
          <a:xfrm>
            <a:off x="267563" y="6471020"/>
            <a:ext cx="2603598" cy="253916"/>
          </a:xfrm>
          <a:prstGeom prst="rect">
            <a:avLst/>
          </a:prstGeom>
        </p:spPr>
        <p:txBody>
          <a:bodyPr wrap="none">
            <a:spAutoFit/>
          </a:bodyPr>
          <a:lstStyle/>
          <a:p>
            <a:pPr defTabSz="914400" fontAlgn="base">
              <a:spcBef>
                <a:spcPct val="0"/>
              </a:spcBef>
              <a:spcAft>
                <a:spcPct val="0"/>
              </a:spcAft>
              <a:defRPr/>
            </a:pPr>
            <a:r>
              <a:rPr lang="en-US" sz="1050" b="1" dirty="0" smtClean="0">
                <a:solidFill>
                  <a:srgbClr val="FFFF00"/>
                </a:solidFill>
                <a:effectLst>
                  <a:outerShdw blurRad="38100" dist="38100" dir="2700000" algn="tl">
                    <a:srgbClr val="000000">
                      <a:alpha val="43137"/>
                    </a:srgbClr>
                  </a:outerShdw>
                </a:effectLst>
                <a:latin typeface="Arial" charset="0"/>
                <a:cs typeface="Arial" charset="0"/>
              </a:rPr>
              <a:t>National Planning Commission, Nepal</a:t>
            </a:r>
            <a:endParaRPr lang="en-US" sz="1050" b="1" dirty="0">
              <a:solidFill>
                <a:srgbClr val="FFFF00"/>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8867365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ransition spd="med">
    <p:strips dir="rd"/>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kern="1200">
          <a:solidFill>
            <a:schemeClr val="bg1"/>
          </a:solidFill>
          <a:latin typeface="Cambria" pitchFamily="18" charset="0"/>
          <a:ea typeface="+mj-ea"/>
          <a:cs typeface="+mj-cs"/>
        </a:defRPr>
      </a:lvl1pPr>
      <a:lvl2pPr algn="ctr" rtl="0" eaLnBrk="0" fontAlgn="base" hangingPunct="0">
        <a:spcBef>
          <a:spcPct val="0"/>
        </a:spcBef>
        <a:spcAft>
          <a:spcPct val="0"/>
        </a:spcAft>
        <a:defRPr sz="4400" b="1">
          <a:solidFill>
            <a:schemeClr val="bg1"/>
          </a:solidFill>
          <a:latin typeface="Cambria" pitchFamily="18" charset="0"/>
        </a:defRPr>
      </a:lvl2pPr>
      <a:lvl3pPr algn="ctr" rtl="0" eaLnBrk="0" fontAlgn="base" hangingPunct="0">
        <a:spcBef>
          <a:spcPct val="0"/>
        </a:spcBef>
        <a:spcAft>
          <a:spcPct val="0"/>
        </a:spcAft>
        <a:defRPr sz="4400" b="1">
          <a:solidFill>
            <a:schemeClr val="bg1"/>
          </a:solidFill>
          <a:latin typeface="Cambria" pitchFamily="18" charset="0"/>
        </a:defRPr>
      </a:lvl3pPr>
      <a:lvl4pPr algn="ctr" rtl="0" eaLnBrk="0" fontAlgn="base" hangingPunct="0">
        <a:spcBef>
          <a:spcPct val="0"/>
        </a:spcBef>
        <a:spcAft>
          <a:spcPct val="0"/>
        </a:spcAft>
        <a:defRPr sz="4400" b="1">
          <a:solidFill>
            <a:schemeClr val="bg1"/>
          </a:solidFill>
          <a:latin typeface="Cambria" pitchFamily="18" charset="0"/>
        </a:defRPr>
      </a:lvl4pPr>
      <a:lvl5pPr algn="ctr" rtl="0" eaLnBrk="0" fontAlgn="base" hangingPunct="0">
        <a:spcBef>
          <a:spcPct val="0"/>
        </a:spcBef>
        <a:spcAft>
          <a:spcPct val="0"/>
        </a:spcAft>
        <a:defRPr sz="4400" b="1">
          <a:solidFill>
            <a:schemeClr val="bg1"/>
          </a:solidFill>
          <a:latin typeface="Cambria" pitchFamily="18"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33CC"/>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7375E"/>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7375E"/>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7375E"/>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7375E"/>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9" descr="http://www.nepalvisiontreks.com/images/product/Festival%20rush%20at%20patan%201.jpg"/>
          <p:cNvPicPr>
            <a:picLocks noChangeAspect="1" noChangeArrowheads="1"/>
          </p:cNvPicPr>
          <p:nvPr userDrawn="1"/>
        </p:nvPicPr>
        <p:blipFill>
          <a:blip r:embed="rId20" cstate="print"/>
          <a:srcRect/>
          <a:stretch>
            <a:fillRect/>
          </a:stretch>
        </p:blipFill>
        <p:spPr bwMode="auto">
          <a:xfrm>
            <a:off x="6186314" y="6324600"/>
            <a:ext cx="1001471" cy="437864"/>
          </a:xfrm>
          <a:prstGeom prst="rect">
            <a:avLst/>
          </a:prstGeom>
          <a:noFill/>
        </p:spPr>
      </p:pic>
      <p:sp>
        <p:nvSpPr>
          <p:cNvPr id="2" name="Title Placeholder 1"/>
          <p:cNvSpPr>
            <a:spLocks noGrp="1"/>
          </p:cNvSpPr>
          <p:nvPr>
            <p:ph type="title"/>
          </p:nvPr>
        </p:nvSpPr>
        <p:spPr>
          <a:xfrm>
            <a:off x="1631249" y="152402"/>
            <a:ext cx="9070623" cy="868363"/>
          </a:xfrm>
          <a:prstGeom prst="roundRect">
            <a:avLst/>
          </a:prstGeom>
          <a:solidFill>
            <a:schemeClr val="tx2">
              <a:lumMod val="60000"/>
              <a:lumOff val="40000"/>
            </a:schemeClr>
          </a:solidFill>
          <a:ln w="38100">
            <a:solidFill>
              <a:srgbClr val="0070C0"/>
            </a:solidFill>
          </a:ln>
        </p:spPr>
        <p:style>
          <a:lnRef idx="1">
            <a:schemeClr val="accent5"/>
          </a:lnRef>
          <a:fillRef idx="3">
            <a:schemeClr val="accent5"/>
          </a:fillRef>
          <a:effectRef idx="2">
            <a:schemeClr val="accent5"/>
          </a:effectRef>
          <a:fontRef idx="none"/>
        </p:style>
        <p:txBody>
          <a:bodyPr vert="horz" lIns="91440" tIns="45720" rIns="91440" bIns="45720" rtlCol="0" anchor="ctr">
            <a:normAutofit/>
          </a:bodyPr>
          <a:lstStyle/>
          <a:p>
            <a:endParaRPr lang="en-US" dirty="0"/>
          </a:p>
        </p:txBody>
      </p:sp>
      <p:sp>
        <p:nvSpPr>
          <p:cNvPr id="3075" name="Text Placeholder 2"/>
          <p:cNvSpPr>
            <a:spLocks noGrp="1"/>
          </p:cNvSpPr>
          <p:nvPr>
            <p:ph type="body" idx="1"/>
          </p:nvPr>
        </p:nvSpPr>
        <p:spPr bwMode="auto">
          <a:xfrm>
            <a:off x="609600" y="1600204"/>
            <a:ext cx="10972800" cy="4525963"/>
          </a:xfrm>
          <a:custGeom>
            <a:avLst/>
            <a:gdLst>
              <a:gd name="T0" fmla="*/ 0 w 8229600"/>
              <a:gd name="T1" fmla="*/ 0 h 4525963"/>
              <a:gd name="T2" fmla="*/ 2147483647 w 8229600"/>
              <a:gd name="T3" fmla="*/ 0 h 4525963"/>
              <a:gd name="T4" fmla="*/ 2147483647 w 8229600"/>
              <a:gd name="T5" fmla="*/ 4525963 h 4525963"/>
              <a:gd name="T6" fmla="*/ 0 w 8229600"/>
              <a:gd name="T7" fmla="*/ 4525963 h 4525963"/>
              <a:gd name="T8" fmla="*/ 0 w 8229600"/>
              <a:gd name="T9" fmla="*/ 0 h 4525963"/>
              <a:gd name="T10" fmla="*/ 0 60000 65536"/>
              <a:gd name="T11" fmla="*/ 0 60000 65536"/>
              <a:gd name="T12" fmla="*/ 0 60000 65536"/>
              <a:gd name="T13" fmla="*/ 0 60000 65536"/>
              <a:gd name="T14" fmla="*/ 0 60000 65536"/>
              <a:gd name="T15" fmla="*/ 0 w 8229600"/>
              <a:gd name="T16" fmla="*/ 0 h 4525963"/>
              <a:gd name="T17" fmla="*/ 8229600 w 8229600"/>
              <a:gd name="T18" fmla="*/ 4525963 h 4525963"/>
            </a:gdLst>
            <a:ahLst/>
            <a:cxnLst>
              <a:cxn ang="T10">
                <a:pos x="T0" y="T1"/>
              </a:cxn>
              <a:cxn ang="T11">
                <a:pos x="T2" y="T3"/>
              </a:cxn>
              <a:cxn ang="T12">
                <a:pos x="T4" y="T5"/>
              </a:cxn>
              <a:cxn ang="T13">
                <a:pos x="T6" y="T7"/>
              </a:cxn>
              <a:cxn ang="T14">
                <a:pos x="T8" y="T9"/>
              </a:cxn>
            </a:cxnLst>
            <a:rect l="T15" t="T16" r="T17" b="T18"/>
            <a:pathLst>
              <a:path w="8229600" h="4525963">
                <a:moveTo>
                  <a:pt x="0" y="0"/>
                </a:moveTo>
                <a:lnTo>
                  <a:pt x="8229600" y="0"/>
                </a:lnTo>
                <a:lnTo>
                  <a:pt x="8229600" y="4525963"/>
                </a:lnTo>
                <a:lnTo>
                  <a:pt x="0" y="4525963"/>
                </a:lnTo>
                <a:lnTo>
                  <a:pt x="0" y="0"/>
                </a:lnTo>
                <a:close/>
              </a:path>
            </a:pathLst>
          </a:cu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Empowered Lives. Resilient Nations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5" y="6356361"/>
            <a:ext cx="322862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6165D428-3DB6-42E8-813B-059E834028C9}" type="slidenum">
              <a:rPr lang="en-US">
                <a:solidFill>
                  <a:prstClr val="black">
                    <a:tint val="75000"/>
                  </a:prstClr>
                </a:solidFill>
              </a:rPr>
              <a:pPr defTabSz="914400">
                <a:defRPr/>
              </a:pPr>
              <a:t>‹#›</a:t>
            </a:fld>
            <a:endParaRPr lang="en-US" dirty="0">
              <a:solidFill>
                <a:prstClr val="black">
                  <a:tint val="75000"/>
                </a:prstClr>
              </a:solidFill>
            </a:endParaRPr>
          </a:p>
        </p:txBody>
      </p:sp>
      <p:pic>
        <p:nvPicPr>
          <p:cNvPr id="3079" name="Picture 14" descr="nepalflag"/>
          <p:cNvPicPr>
            <a:picLocks noChangeAspect="1" noChangeArrowheads="1"/>
          </p:cNvPicPr>
          <p:nvPr/>
        </p:nvPicPr>
        <p:blipFill>
          <a:blip r:embed="rId21" cstate="print"/>
          <a:srcRect/>
          <a:stretch>
            <a:fillRect/>
          </a:stretch>
        </p:blipFill>
        <p:spPr bwMode="auto">
          <a:xfrm>
            <a:off x="11153425" y="123825"/>
            <a:ext cx="948267" cy="866775"/>
          </a:xfrm>
          <a:prstGeom prst="rect">
            <a:avLst/>
          </a:prstGeom>
          <a:noFill/>
          <a:ln w="9525">
            <a:noFill/>
            <a:miter lim="800000"/>
            <a:headEnd/>
            <a:tailEnd/>
          </a:ln>
        </p:spPr>
      </p:pic>
      <p:pic>
        <p:nvPicPr>
          <p:cNvPr id="3085" name="Picture 4" descr="gon_logo"/>
          <p:cNvPicPr>
            <a:picLocks noChangeAspect="1" noChangeArrowheads="1"/>
          </p:cNvPicPr>
          <p:nvPr userDrawn="1"/>
        </p:nvPicPr>
        <p:blipFill>
          <a:blip r:embed="rId22" cstate="print"/>
          <a:srcRect/>
          <a:stretch>
            <a:fillRect/>
          </a:stretch>
        </p:blipFill>
        <p:spPr bwMode="auto">
          <a:xfrm>
            <a:off x="135468" y="152403"/>
            <a:ext cx="993423" cy="765175"/>
          </a:xfrm>
          <a:prstGeom prst="rect">
            <a:avLst/>
          </a:prstGeom>
          <a:noFill/>
          <a:ln w="9525">
            <a:noFill/>
            <a:miter lim="800000"/>
            <a:headEnd/>
            <a:tailEnd/>
          </a:ln>
        </p:spPr>
      </p:pic>
      <p:pic>
        <p:nvPicPr>
          <p:cNvPr id="12" name="Picture 4" descr="http://www.nepaltouryear2011.com/images/1.gif"/>
          <p:cNvPicPr>
            <a:picLocks noChangeAspect="1" noChangeArrowheads="1"/>
          </p:cNvPicPr>
          <p:nvPr userDrawn="1"/>
        </p:nvPicPr>
        <p:blipFill>
          <a:blip r:embed="rId23" cstate="print"/>
          <a:srcRect/>
          <a:stretch>
            <a:fillRect/>
          </a:stretch>
        </p:blipFill>
        <p:spPr bwMode="auto">
          <a:xfrm>
            <a:off x="3476981" y="6324600"/>
            <a:ext cx="2716075" cy="433192"/>
          </a:xfrm>
          <a:prstGeom prst="rect">
            <a:avLst/>
          </a:prstGeom>
          <a:noFill/>
        </p:spPr>
      </p:pic>
      <p:pic>
        <p:nvPicPr>
          <p:cNvPr id="13" name="Picture 6" descr="hike Everest base camp trekking in nepal "/>
          <p:cNvPicPr>
            <a:picLocks noChangeAspect="1" noChangeArrowheads="1"/>
          </p:cNvPicPr>
          <p:nvPr userDrawn="1"/>
        </p:nvPicPr>
        <p:blipFill>
          <a:blip r:embed="rId24" cstate="print"/>
          <a:srcRect/>
          <a:stretch>
            <a:fillRect/>
          </a:stretch>
        </p:blipFill>
        <p:spPr bwMode="auto">
          <a:xfrm>
            <a:off x="7179737" y="6324600"/>
            <a:ext cx="2574545" cy="433034"/>
          </a:xfrm>
          <a:prstGeom prst="rect">
            <a:avLst/>
          </a:prstGeom>
          <a:noFill/>
        </p:spPr>
      </p:pic>
      <p:sp>
        <p:nvSpPr>
          <p:cNvPr id="16" name="Rectangle 15"/>
          <p:cNvSpPr/>
          <p:nvPr userDrawn="1"/>
        </p:nvSpPr>
        <p:spPr>
          <a:xfrm>
            <a:off x="4957832" y="6425130"/>
            <a:ext cx="2887329" cy="307777"/>
          </a:xfrm>
          <a:prstGeom prst="rect">
            <a:avLst/>
          </a:prstGeom>
        </p:spPr>
        <p:txBody>
          <a:bodyPr wrap="none">
            <a:spAutoFit/>
          </a:bodyPr>
          <a:lstStyle/>
          <a:p>
            <a:pPr algn="ctr" defTabSz="914400" fontAlgn="base">
              <a:spcBef>
                <a:spcPct val="0"/>
              </a:spcBef>
              <a:spcAft>
                <a:spcPct val="0"/>
              </a:spcAft>
              <a:defRPr/>
            </a:pPr>
            <a:r>
              <a:rPr lang="en-US" sz="1400" b="1" dirty="0" smtClean="0">
                <a:solidFill>
                  <a:srgbClr val="002060"/>
                </a:solidFill>
                <a:effectLst>
                  <a:outerShdw blurRad="38100" dist="38100" dir="2700000" algn="tl">
                    <a:srgbClr val="000000">
                      <a:alpha val="43137"/>
                    </a:srgbClr>
                  </a:outerShdw>
                </a:effectLst>
                <a:latin typeface="Arial" charset="0"/>
                <a:cs typeface="Arial" charset="0"/>
              </a:rPr>
              <a:t>Multi-</a:t>
            </a:r>
            <a:r>
              <a:rPr lang="en-US" sz="1400" b="1" dirty="0" err="1" smtClean="0">
                <a:solidFill>
                  <a:srgbClr val="002060"/>
                </a:solidFill>
                <a:effectLst>
                  <a:outerShdw blurRad="38100" dist="38100" dir="2700000" algn="tl">
                    <a:srgbClr val="000000">
                      <a:alpha val="43137"/>
                    </a:srgbClr>
                  </a:outerShdw>
                </a:effectLst>
                <a:latin typeface="Arial" charset="0"/>
                <a:cs typeface="Arial" charset="0"/>
              </a:rPr>
              <a:t>sectoral</a:t>
            </a:r>
            <a:r>
              <a:rPr lang="en-US" sz="1400" b="1" dirty="0" smtClean="0">
                <a:solidFill>
                  <a:srgbClr val="002060"/>
                </a:solidFill>
                <a:effectLst>
                  <a:outerShdw blurRad="38100" dist="38100" dir="2700000" algn="tl">
                    <a:srgbClr val="000000">
                      <a:alpha val="43137"/>
                    </a:srgbClr>
                  </a:outerShdw>
                </a:effectLst>
                <a:latin typeface="Arial" charset="0"/>
                <a:cs typeface="Arial" charset="0"/>
              </a:rPr>
              <a:t> Nutrition in Nepal</a:t>
            </a:r>
            <a:endParaRPr lang="en-US" sz="1400" b="1" dirty="0">
              <a:solidFill>
                <a:srgbClr val="002060"/>
              </a:solidFill>
              <a:effectLst>
                <a:outerShdw blurRad="38100" dist="38100" dir="2700000" algn="tl">
                  <a:srgbClr val="000000">
                    <a:alpha val="43137"/>
                  </a:srgbClr>
                </a:outerShdw>
              </a:effectLst>
              <a:latin typeface="Arial" charset="0"/>
              <a:cs typeface="Arial" charset="0"/>
            </a:endParaRPr>
          </a:p>
        </p:txBody>
      </p:sp>
      <p:pic>
        <p:nvPicPr>
          <p:cNvPr id="19" name="Picture 4" descr="http://2.bp.blogspot.com/-FDlHebmbw88/TtwJRr4p5rI/AAAAAAAAcbk/D5P_v0QEulk/s1600/lumbini%2BBuddha%2Btravsite%2Bblogspot%2Bcom.jpg"/>
          <p:cNvPicPr>
            <a:picLocks noChangeAspect="1" noChangeArrowheads="1"/>
          </p:cNvPicPr>
          <p:nvPr userDrawn="1"/>
        </p:nvPicPr>
        <p:blipFill>
          <a:blip r:embed="rId25" cstate="print"/>
          <a:srcRect/>
          <a:stretch>
            <a:fillRect/>
          </a:stretch>
        </p:blipFill>
        <p:spPr bwMode="auto">
          <a:xfrm>
            <a:off x="11046937" y="6324600"/>
            <a:ext cx="632179" cy="427346"/>
          </a:xfrm>
          <a:prstGeom prst="rect">
            <a:avLst/>
          </a:prstGeom>
          <a:noFill/>
        </p:spPr>
      </p:pic>
      <p:pic>
        <p:nvPicPr>
          <p:cNvPr id="20" name="Picture 4" descr="http://2.bp.blogspot.com/-FDlHebmbw88/TtwJRr4p5rI/AAAAAAAAcbk/D5P_v0QEulk/s1600/lumbini%2BBuddha%2Btravsite%2Bblogspot%2Bcom.jpg"/>
          <p:cNvPicPr>
            <a:picLocks noChangeAspect="1" noChangeArrowheads="1"/>
          </p:cNvPicPr>
          <p:nvPr userDrawn="1"/>
        </p:nvPicPr>
        <p:blipFill>
          <a:blip r:embed="rId26" cstate="print"/>
          <a:srcRect/>
          <a:stretch>
            <a:fillRect/>
          </a:stretch>
        </p:blipFill>
        <p:spPr bwMode="auto">
          <a:xfrm>
            <a:off x="10424193" y="6324600"/>
            <a:ext cx="632179" cy="419386"/>
          </a:xfrm>
          <a:prstGeom prst="rect">
            <a:avLst/>
          </a:prstGeom>
          <a:noFill/>
        </p:spPr>
      </p:pic>
      <p:pic>
        <p:nvPicPr>
          <p:cNvPr id="23" name="Picture 4" descr="http://2.bp.blogspot.com/-FDlHebmbw88/TtwJRr4p5rI/AAAAAAAAcbk/D5P_v0QEulk/s1600/lumbini%2BBuddha%2Btravsite%2Bblogspot%2Bcom.jpg"/>
          <p:cNvPicPr>
            <a:picLocks noChangeAspect="1" noChangeArrowheads="1"/>
          </p:cNvPicPr>
          <p:nvPr userDrawn="1"/>
        </p:nvPicPr>
        <p:blipFill>
          <a:blip r:embed="rId26" cstate="print"/>
          <a:srcRect/>
          <a:stretch>
            <a:fillRect/>
          </a:stretch>
        </p:blipFill>
        <p:spPr bwMode="auto">
          <a:xfrm>
            <a:off x="9909273" y="6321470"/>
            <a:ext cx="632179" cy="419386"/>
          </a:xfrm>
          <a:prstGeom prst="rect">
            <a:avLst/>
          </a:prstGeom>
          <a:noFill/>
        </p:spPr>
      </p:pic>
      <p:sp>
        <p:nvSpPr>
          <p:cNvPr id="22" name="Rectangle 21"/>
          <p:cNvSpPr/>
          <p:nvPr userDrawn="1"/>
        </p:nvSpPr>
        <p:spPr>
          <a:xfrm>
            <a:off x="10027283" y="6420136"/>
            <a:ext cx="1492716" cy="261610"/>
          </a:xfrm>
          <a:prstGeom prst="rect">
            <a:avLst/>
          </a:prstGeom>
        </p:spPr>
        <p:txBody>
          <a:bodyPr wrap="none">
            <a:spAutoFit/>
          </a:bodyPr>
          <a:lstStyle/>
          <a:p>
            <a:pPr algn="ctr" defTabSz="914400" fontAlgn="base">
              <a:spcBef>
                <a:spcPct val="0"/>
              </a:spcBef>
              <a:spcAft>
                <a:spcPct val="0"/>
              </a:spcAft>
              <a:defRPr/>
            </a:pPr>
            <a:r>
              <a:rPr lang="en-US" sz="1100" b="1" dirty="0" smtClean="0">
                <a:solidFill>
                  <a:srgbClr val="FFFF00"/>
                </a:solidFill>
                <a:effectLst>
                  <a:outerShdw blurRad="38100" dist="38100" dir="2700000" algn="tl">
                    <a:srgbClr val="000000">
                      <a:alpha val="43137"/>
                    </a:srgbClr>
                  </a:outerShdw>
                </a:effectLst>
                <a:latin typeface="Arial" charset="0"/>
                <a:cs typeface="Arial" charset="0"/>
              </a:rPr>
              <a:t>December 24,  2011</a:t>
            </a:r>
            <a:endParaRPr lang="en-US" sz="1100" b="1" dirty="0">
              <a:solidFill>
                <a:srgbClr val="FFFF00"/>
              </a:solidFill>
              <a:effectLst>
                <a:outerShdw blurRad="38100" dist="38100" dir="2700000" algn="tl">
                  <a:srgbClr val="000000">
                    <a:alpha val="43137"/>
                  </a:srgbClr>
                </a:outerShdw>
              </a:effectLst>
              <a:latin typeface="Arial" charset="0"/>
              <a:cs typeface="Arial" charset="0"/>
            </a:endParaRPr>
          </a:p>
        </p:txBody>
      </p:sp>
      <p:pic>
        <p:nvPicPr>
          <p:cNvPr id="24" name="Picture 2" descr="Lumbini 4.jpg">
            <a:hlinkClick r:id="rId27"/>
          </p:cNvPr>
          <p:cNvPicPr>
            <a:picLocks noChangeAspect="1" noChangeArrowheads="1"/>
          </p:cNvPicPr>
          <p:nvPr userDrawn="1"/>
        </p:nvPicPr>
        <p:blipFill>
          <a:blip r:embed="rId28" cstate="print"/>
          <a:srcRect/>
          <a:stretch>
            <a:fillRect/>
          </a:stretch>
        </p:blipFill>
        <p:spPr bwMode="auto">
          <a:xfrm>
            <a:off x="357880" y="6316640"/>
            <a:ext cx="532433" cy="457200"/>
          </a:xfrm>
          <a:prstGeom prst="rect">
            <a:avLst/>
          </a:prstGeom>
          <a:noFill/>
        </p:spPr>
      </p:pic>
      <p:pic>
        <p:nvPicPr>
          <p:cNvPr id="25" name="Picture 8" descr="http://www.trekkingagencynepal.com/images/tour/lumbini_cultural_tour.jpg"/>
          <p:cNvPicPr>
            <a:picLocks noChangeAspect="1" noChangeArrowheads="1"/>
          </p:cNvPicPr>
          <p:nvPr userDrawn="1"/>
        </p:nvPicPr>
        <p:blipFill>
          <a:blip r:embed="rId29" cstate="print"/>
          <a:srcRect/>
          <a:stretch>
            <a:fillRect/>
          </a:stretch>
        </p:blipFill>
        <p:spPr bwMode="auto">
          <a:xfrm>
            <a:off x="1380955" y="6316640"/>
            <a:ext cx="1083733" cy="457200"/>
          </a:xfrm>
          <a:prstGeom prst="rect">
            <a:avLst/>
          </a:prstGeom>
          <a:noFill/>
        </p:spPr>
      </p:pic>
      <p:pic>
        <p:nvPicPr>
          <p:cNvPr id="27" name="Picture 10" descr="http://usnepalonline.com/archives/lumbini_golden_temple0982822.jpg"/>
          <p:cNvPicPr>
            <a:picLocks noChangeAspect="1" noChangeArrowheads="1"/>
          </p:cNvPicPr>
          <p:nvPr userDrawn="1"/>
        </p:nvPicPr>
        <p:blipFill>
          <a:blip r:embed="rId30" cstate="print"/>
          <a:srcRect/>
          <a:stretch>
            <a:fillRect/>
          </a:stretch>
        </p:blipFill>
        <p:spPr bwMode="auto">
          <a:xfrm>
            <a:off x="2456433" y="6316651"/>
            <a:ext cx="846667" cy="457201"/>
          </a:xfrm>
          <a:prstGeom prst="rect">
            <a:avLst/>
          </a:prstGeom>
          <a:noFill/>
        </p:spPr>
      </p:pic>
      <p:pic>
        <p:nvPicPr>
          <p:cNvPr id="28" name="Picture 12" descr="http://www.nepaltourismdirectory.com/uploads/itinerary/lumbini-ne_1318935375.jpg"/>
          <p:cNvPicPr>
            <a:picLocks noChangeAspect="1" noChangeArrowheads="1"/>
          </p:cNvPicPr>
          <p:nvPr userDrawn="1"/>
        </p:nvPicPr>
        <p:blipFill>
          <a:blip r:embed="rId31" cstate="print"/>
          <a:srcRect/>
          <a:stretch>
            <a:fillRect/>
          </a:stretch>
        </p:blipFill>
        <p:spPr bwMode="auto">
          <a:xfrm>
            <a:off x="867389" y="6319202"/>
            <a:ext cx="632179" cy="457141"/>
          </a:xfrm>
          <a:prstGeom prst="rect">
            <a:avLst/>
          </a:prstGeom>
          <a:noFill/>
        </p:spPr>
      </p:pic>
      <p:sp>
        <p:nvSpPr>
          <p:cNvPr id="29" name="Rectangle 28"/>
          <p:cNvSpPr/>
          <p:nvPr userDrawn="1"/>
        </p:nvSpPr>
        <p:spPr>
          <a:xfrm>
            <a:off x="267563" y="6471020"/>
            <a:ext cx="2603598" cy="253916"/>
          </a:xfrm>
          <a:prstGeom prst="rect">
            <a:avLst/>
          </a:prstGeom>
        </p:spPr>
        <p:txBody>
          <a:bodyPr wrap="none">
            <a:spAutoFit/>
          </a:bodyPr>
          <a:lstStyle/>
          <a:p>
            <a:pPr defTabSz="914400" fontAlgn="base">
              <a:spcBef>
                <a:spcPct val="0"/>
              </a:spcBef>
              <a:spcAft>
                <a:spcPct val="0"/>
              </a:spcAft>
              <a:defRPr/>
            </a:pPr>
            <a:r>
              <a:rPr lang="en-US" sz="1050" b="1" dirty="0" smtClean="0">
                <a:solidFill>
                  <a:srgbClr val="FFFF00"/>
                </a:solidFill>
                <a:effectLst>
                  <a:outerShdw blurRad="38100" dist="38100" dir="2700000" algn="tl">
                    <a:srgbClr val="000000">
                      <a:alpha val="43137"/>
                    </a:srgbClr>
                  </a:outerShdw>
                </a:effectLst>
                <a:latin typeface="Arial" charset="0"/>
                <a:cs typeface="Arial" charset="0"/>
              </a:rPr>
              <a:t>National Planning Commission, Nepal</a:t>
            </a:r>
            <a:endParaRPr lang="en-US" sz="1050" b="1" dirty="0">
              <a:solidFill>
                <a:srgbClr val="FFFF00"/>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650309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ransition spd="med">
    <p:strips dir="rd"/>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kern="1200">
          <a:solidFill>
            <a:schemeClr val="bg1"/>
          </a:solidFill>
          <a:latin typeface="Cambria" pitchFamily="18" charset="0"/>
          <a:ea typeface="+mj-ea"/>
          <a:cs typeface="+mj-cs"/>
        </a:defRPr>
      </a:lvl1pPr>
      <a:lvl2pPr algn="ctr" rtl="0" eaLnBrk="0" fontAlgn="base" hangingPunct="0">
        <a:spcBef>
          <a:spcPct val="0"/>
        </a:spcBef>
        <a:spcAft>
          <a:spcPct val="0"/>
        </a:spcAft>
        <a:defRPr sz="4400" b="1">
          <a:solidFill>
            <a:schemeClr val="bg1"/>
          </a:solidFill>
          <a:latin typeface="Cambria" pitchFamily="18" charset="0"/>
        </a:defRPr>
      </a:lvl2pPr>
      <a:lvl3pPr algn="ctr" rtl="0" eaLnBrk="0" fontAlgn="base" hangingPunct="0">
        <a:spcBef>
          <a:spcPct val="0"/>
        </a:spcBef>
        <a:spcAft>
          <a:spcPct val="0"/>
        </a:spcAft>
        <a:defRPr sz="4400" b="1">
          <a:solidFill>
            <a:schemeClr val="bg1"/>
          </a:solidFill>
          <a:latin typeface="Cambria" pitchFamily="18" charset="0"/>
        </a:defRPr>
      </a:lvl3pPr>
      <a:lvl4pPr algn="ctr" rtl="0" eaLnBrk="0" fontAlgn="base" hangingPunct="0">
        <a:spcBef>
          <a:spcPct val="0"/>
        </a:spcBef>
        <a:spcAft>
          <a:spcPct val="0"/>
        </a:spcAft>
        <a:defRPr sz="4400" b="1">
          <a:solidFill>
            <a:schemeClr val="bg1"/>
          </a:solidFill>
          <a:latin typeface="Cambria" pitchFamily="18" charset="0"/>
        </a:defRPr>
      </a:lvl4pPr>
      <a:lvl5pPr algn="ctr" rtl="0" eaLnBrk="0" fontAlgn="base" hangingPunct="0">
        <a:spcBef>
          <a:spcPct val="0"/>
        </a:spcBef>
        <a:spcAft>
          <a:spcPct val="0"/>
        </a:spcAft>
        <a:defRPr sz="4400" b="1">
          <a:solidFill>
            <a:schemeClr val="bg1"/>
          </a:solidFill>
          <a:latin typeface="Cambria" pitchFamily="18"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33CC"/>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7375E"/>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7375E"/>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7375E"/>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7375E"/>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21-Feb-13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540540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0.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package" Target="../embeddings/Microsoft_PowerPoint_Slide2.sldx"/></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3.xml"/><Relationship Id="rId5" Type="http://schemas.openxmlformats.org/officeDocument/2006/relationships/image" Target="../media/image23.jpe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43.xml"/><Relationship Id="rId6" Type="http://schemas.openxmlformats.org/officeDocument/2006/relationships/image" Target="../media/image27.jpeg"/><Relationship Id="rId5" Type="http://schemas.openxmlformats.org/officeDocument/2006/relationships/hyperlink" Target="http://en.wikipedia.org/wiki/File:Lumbini_4.jpg" TargetMode="Externa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2.jpeg"/><Relationship Id="rId5" Type="http://schemas.openxmlformats.org/officeDocument/2006/relationships/hyperlink" Target="http://en.wikipedia.org/wiki/File:Al_Gore_-_Nobel_Namast%C3%A9.jpg" TargetMode="Externa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transfer </a:t>
            </a:r>
            <a:r>
              <a:rPr lang="en-GB" dirty="0" smtClean="0"/>
              <a:t>programme</a:t>
            </a:r>
            <a:r>
              <a:rPr lang="en-US" dirty="0" smtClean="0"/>
              <a:t> in Nepal: an overview </a:t>
            </a:r>
            <a:endParaRPr lang="en-US" dirty="0"/>
          </a:p>
        </p:txBody>
      </p:sp>
      <p:sp>
        <p:nvSpPr>
          <p:cNvPr id="3" name="Subtitle 2"/>
          <p:cNvSpPr>
            <a:spLocks noGrp="1"/>
          </p:cNvSpPr>
          <p:nvPr>
            <p:ph type="subTitle" idx="1"/>
          </p:nvPr>
        </p:nvSpPr>
        <p:spPr>
          <a:xfrm>
            <a:off x="8447316" y="4960137"/>
            <a:ext cx="3744685" cy="1463040"/>
          </a:xfrm>
        </p:spPr>
        <p:txBody>
          <a:bodyPr>
            <a:noAutofit/>
          </a:bodyPr>
          <a:lstStyle/>
          <a:p>
            <a:r>
              <a:rPr lang="en-US" sz="2400" b="1" dirty="0" smtClean="0">
                <a:solidFill>
                  <a:schemeClr val="accent1">
                    <a:lumMod val="50000"/>
                  </a:schemeClr>
                </a:solidFill>
              </a:rPr>
              <a:t>Raj Kumar Pokharel</a:t>
            </a:r>
          </a:p>
          <a:p>
            <a:r>
              <a:rPr lang="en-US" b="1" dirty="0" smtClean="0"/>
              <a:t>Chief</a:t>
            </a:r>
          </a:p>
          <a:p>
            <a:r>
              <a:rPr lang="en-US" b="1" dirty="0" smtClean="0"/>
              <a:t>Nutrition Section</a:t>
            </a:r>
          </a:p>
          <a:p>
            <a:r>
              <a:rPr lang="en-US" b="1" dirty="0" smtClean="0"/>
              <a:t>Child Health Division/DoHS</a:t>
            </a:r>
          </a:p>
          <a:p>
            <a:r>
              <a:rPr lang="en-US" b="1" dirty="0" smtClean="0"/>
              <a:t>Ministry of Health and Population</a:t>
            </a:r>
            <a:endParaRPr lang="en-US" b="1" dirty="0"/>
          </a:p>
        </p:txBody>
      </p:sp>
      <p:pic>
        <p:nvPicPr>
          <p:cNvPr id="4" name="Picture 5" descr=" flag(0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5012601"/>
            <a:ext cx="1143000" cy="141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781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77" y="394716"/>
            <a:ext cx="9720072" cy="1499616"/>
          </a:xfrm>
        </p:spPr>
        <p:txBody>
          <a:bodyPr>
            <a:normAutofit fontScale="90000"/>
          </a:bodyPr>
          <a:lstStyle/>
          <a:p>
            <a:r>
              <a:rPr lang="en-US" sz="5400" dirty="0">
                <a:solidFill>
                  <a:srgbClr val="0070C0"/>
                </a:solidFill>
              </a:rPr>
              <a:t>Anemia Prevalence High in </a:t>
            </a:r>
            <a:r>
              <a:rPr lang="en-US" sz="5400" dirty="0" smtClean="0">
                <a:solidFill>
                  <a:srgbClr val="0070C0"/>
                </a:solidFill>
              </a:rPr>
              <a:t>&lt; 5 Children</a:t>
            </a:r>
            <a:r>
              <a:rPr lang="en-US" sz="5400" dirty="0">
                <a:solidFill>
                  <a:srgbClr val="0070C0"/>
                </a:solidFill>
              </a:rPr>
              <a:t>: </a:t>
            </a:r>
            <a:r>
              <a:rPr lang="en-US" sz="5400" dirty="0">
                <a:solidFill>
                  <a:srgbClr val="002060"/>
                </a:solidFill>
              </a:rPr>
              <a:t/>
            </a:r>
            <a:br>
              <a:rPr lang="en-US" sz="5400" dirty="0">
                <a:solidFill>
                  <a:srgbClr val="002060"/>
                </a:solidFill>
              </a:rPr>
            </a:br>
            <a:r>
              <a:rPr lang="en-US" sz="4400" dirty="0">
                <a:solidFill>
                  <a:srgbClr val="C00000"/>
                </a:solidFill>
              </a:rPr>
              <a:t>The Problem is serious among 6-23 months children</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609252748"/>
              </p:ext>
            </p:extLst>
          </p:nvPr>
        </p:nvGraphicFramePr>
        <p:xfrm>
          <a:off x="323850" y="1993246"/>
          <a:ext cx="11315700" cy="4350404"/>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rot="804063">
            <a:off x="1089915" y="2700175"/>
            <a:ext cx="3216367" cy="945544"/>
          </a:xfrm>
          <a:prstGeom prst="ellipse">
            <a:avLst/>
          </a:prstGeom>
          <a:solidFill>
            <a:srgbClr val="FF0000">
              <a:alpha val="23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70 %</a:t>
            </a:r>
            <a:endParaRPr lang="en-US" sz="3600" b="1" dirty="0">
              <a:solidFill>
                <a:srgbClr val="FF0000"/>
              </a:solidFill>
            </a:endParaRPr>
          </a:p>
        </p:txBody>
      </p:sp>
    </p:spTree>
    <p:extLst>
      <p:ext uri="{BB962C8B-B14F-4D97-AF65-F5344CB8AC3E}">
        <p14:creationId xmlns:p14="http://schemas.microsoft.com/office/powerpoint/2010/main" val="75029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04472884"/>
              </p:ext>
            </p:extLst>
          </p:nvPr>
        </p:nvGraphicFramePr>
        <p:xfrm>
          <a:off x="6259287" y="314089"/>
          <a:ext cx="5791200" cy="30400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486874" y="140167"/>
            <a:ext cx="3924279" cy="338554"/>
          </a:xfrm>
          <a:prstGeom prst="rect">
            <a:avLst/>
          </a:prstGeom>
          <a:noFill/>
        </p:spPr>
        <p:txBody>
          <a:bodyPr wrap="none" rtlCol="0">
            <a:spAutoFit/>
          </a:bodyPr>
          <a:lstStyle/>
          <a:p>
            <a:r>
              <a:rPr lang="en-US" sz="1600" b="1" dirty="0" smtClean="0"/>
              <a:t>Vitamin A supplementation to 6-59 children</a:t>
            </a:r>
            <a:endParaRPr lang="en-US" sz="1600" b="1" dirty="0"/>
          </a:p>
        </p:txBody>
      </p:sp>
      <p:graphicFrame>
        <p:nvGraphicFramePr>
          <p:cNvPr id="6" name="Object 148"/>
          <p:cNvGraphicFramePr>
            <a:graphicFrameLocks/>
          </p:cNvGraphicFramePr>
          <p:nvPr>
            <p:extLst>
              <p:ext uri="{D42A27DB-BD31-4B8C-83A1-F6EECF244321}">
                <p14:modId xmlns:p14="http://schemas.microsoft.com/office/powerpoint/2010/main" val="552808087"/>
              </p:ext>
            </p:extLst>
          </p:nvPr>
        </p:nvGraphicFramePr>
        <p:xfrm>
          <a:off x="3911601" y="3142342"/>
          <a:ext cx="8153400"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291611467"/>
              </p:ext>
            </p:extLst>
          </p:nvPr>
        </p:nvGraphicFramePr>
        <p:xfrm>
          <a:off x="246745" y="478721"/>
          <a:ext cx="4626427" cy="254987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94443" y="178639"/>
            <a:ext cx="4277133" cy="261610"/>
          </a:xfrm>
          <a:prstGeom prst="rect">
            <a:avLst/>
          </a:prstGeom>
          <a:noFill/>
        </p:spPr>
        <p:txBody>
          <a:bodyPr wrap="none" rtlCol="0">
            <a:spAutoFit/>
          </a:bodyPr>
          <a:lstStyle/>
          <a:p>
            <a:r>
              <a:rPr lang="en-US" sz="1100" b="1" dirty="0">
                <a:solidFill>
                  <a:srgbClr val="000000"/>
                </a:solidFill>
                <a:latin typeface="Calibri" pitchFamily="34" charset="0"/>
                <a:cs typeface="Arial" charset="0"/>
              </a:rPr>
              <a:t>Percentage of households consuming salt with 15 ppm or more </a:t>
            </a:r>
            <a:r>
              <a:rPr lang="en-US" sz="1100" b="1" dirty="0" smtClean="0">
                <a:solidFill>
                  <a:srgbClr val="000000"/>
                </a:solidFill>
                <a:latin typeface="Calibri" pitchFamily="34" charset="0"/>
                <a:cs typeface="Arial" charset="0"/>
              </a:rPr>
              <a:t>iodine</a:t>
            </a:r>
            <a:endParaRPr lang="en-US" sz="1100" b="1" dirty="0">
              <a:solidFill>
                <a:srgbClr val="000000"/>
              </a:solidFill>
              <a:latin typeface="Calibri" pitchFamily="34" charset="0"/>
              <a:cs typeface="Arial" charset="0"/>
            </a:endParaRPr>
          </a:p>
        </p:txBody>
      </p:sp>
      <p:sp>
        <p:nvSpPr>
          <p:cNvPr id="9" name="TextBox 8"/>
          <p:cNvSpPr txBox="1"/>
          <p:nvPr/>
        </p:nvSpPr>
        <p:spPr>
          <a:xfrm>
            <a:off x="6680200" y="6400800"/>
            <a:ext cx="3740151" cy="400110"/>
          </a:xfrm>
          <a:prstGeom prst="rect">
            <a:avLst/>
          </a:prstGeom>
          <a:noFill/>
        </p:spPr>
        <p:txBody>
          <a:bodyPr wrap="square" rtlCol="0">
            <a:spAutoFit/>
          </a:bodyPr>
          <a:lstStyle/>
          <a:p>
            <a:r>
              <a:rPr lang="en-US" sz="2000" b="1" dirty="0">
                <a:latin typeface="+mj-lt"/>
                <a:ea typeface="+mj-ea"/>
                <a:cs typeface="+mj-cs"/>
              </a:rPr>
              <a:t>Iron and folic acid coverage 1999-2011</a:t>
            </a:r>
          </a:p>
        </p:txBody>
      </p:sp>
      <p:sp>
        <p:nvSpPr>
          <p:cNvPr id="10" name="TextBox 9"/>
          <p:cNvSpPr txBox="1"/>
          <p:nvPr/>
        </p:nvSpPr>
        <p:spPr>
          <a:xfrm rot="1178791">
            <a:off x="110985" y="4401384"/>
            <a:ext cx="4186082" cy="1384995"/>
          </a:xfrm>
          <a:prstGeom prst="rect">
            <a:avLst/>
          </a:prstGeom>
          <a:noFill/>
        </p:spPr>
        <p:txBody>
          <a:bodyPr wrap="none" rtlCol="0">
            <a:spAutoFit/>
          </a:bodyPr>
          <a:lstStyle/>
          <a:p>
            <a:r>
              <a:rPr lang="en-US" sz="2800" b="1" dirty="0" smtClean="0">
                <a:solidFill>
                  <a:srgbClr val="D60093"/>
                </a:solidFill>
              </a:rPr>
              <a:t>A global success story in </a:t>
            </a:r>
          </a:p>
          <a:p>
            <a:r>
              <a:rPr lang="en-US" sz="2800" b="1" dirty="0" smtClean="0">
                <a:solidFill>
                  <a:srgbClr val="D60093"/>
                </a:solidFill>
              </a:rPr>
              <a:t>micronutrient deficiency </a:t>
            </a:r>
          </a:p>
          <a:p>
            <a:r>
              <a:rPr lang="en-US" sz="2800" b="1" dirty="0" smtClean="0">
                <a:solidFill>
                  <a:srgbClr val="D60093"/>
                </a:solidFill>
              </a:rPr>
              <a:t>disorders control programs</a:t>
            </a:r>
            <a:endParaRPr lang="en-US" sz="2800" b="1" dirty="0">
              <a:solidFill>
                <a:srgbClr val="D60093"/>
              </a:solidFill>
            </a:endParaRPr>
          </a:p>
        </p:txBody>
      </p:sp>
    </p:spTree>
    <p:extLst>
      <p:ext uri="{BB962C8B-B14F-4D97-AF65-F5344CB8AC3E}">
        <p14:creationId xmlns:p14="http://schemas.microsoft.com/office/powerpoint/2010/main" val="165385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6" y="2169763"/>
            <a:ext cx="11391255" cy="2366508"/>
          </a:xfrm>
        </p:spPr>
        <p:txBody>
          <a:bodyPr>
            <a:normAutofit/>
          </a:bodyPr>
          <a:lstStyle/>
          <a:p>
            <a:pPr algn="ctr"/>
            <a:r>
              <a:rPr lang="en-US" sz="4400" b="1" dirty="0">
                <a:solidFill>
                  <a:schemeClr val="accent1">
                    <a:lumMod val="75000"/>
                  </a:schemeClr>
                </a:solidFill>
              </a:rPr>
              <a:t>Social protection in </a:t>
            </a:r>
            <a:r>
              <a:rPr lang="en-US" sz="4400" b="1" dirty="0" smtClean="0">
                <a:solidFill>
                  <a:schemeClr val="accent1">
                    <a:lumMod val="75000"/>
                  </a:schemeClr>
                </a:solidFill>
              </a:rPr>
              <a:t>Nepal</a:t>
            </a:r>
            <a:r>
              <a:rPr lang="en-US" sz="5400" b="1" dirty="0" smtClean="0"/>
              <a:t/>
            </a:r>
            <a:br>
              <a:rPr lang="en-US" sz="5400" b="1" dirty="0" smtClean="0"/>
            </a:br>
            <a:r>
              <a:rPr lang="en-US" sz="5400" b="1" dirty="0" smtClean="0">
                <a:solidFill>
                  <a:srgbClr val="00B050"/>
                </a:solidFill>
              </a:rPr>
              <a:t>Overview of social </a:t>
            </a:r>
            <a:r>
              <a:rPr lang="en-US" sz="5400" b="1" dirty="0">
                <a:solidFill>
                  <a:srgbClr val="00B050"/>
                </a:solidFill>
              </a:rPr>
              <a:t>transfer </a:t>
            </a:r>
            <a:r>
              <a:rPr lang="en-US" sz="5400" b="1" dirty="0" smtClean="0">
                <a:solidFill>
                  <a:srgbClr val="00B050"/>
                </a:solidFill>
              </a:rPr>
              <a:t>progrAMs</a:t>
            </a:r>
            <a:endParaRPr lang="en-US" dirty="0">
              <a:solidFill>
                <a:srgbClr val="00B050"/>
              </a:solidFill>
            </a:endParaRPr>
          </a:p>
        </p:txBody>
      </p:sp>
    </p:spTree>
    <p:extLst>
      <p:ext uri="{BB962C8B-B14F-4D97-AF65-F5344CB8AC3E}">
        <p14:creationId xmlns:p14="http://schemas.microsoft.com/office/powerpoint/2010/main" val="50422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1" y="383739"/>
            <a:ext cx="9720072" cy="1166093"/>
          </a:xfrm>
        </p:spPr>
        <p:txBody>
          <a:bodyPr>
            <a:normAutofit/>
          </a:bodyPr>
          <a:lstStyle/>
          <a:p>
            <a:r>
              <a:rPr lang="en-US" sz="4000" b="1" dirty="0" smtClean="0"/>
              <a:t>Mainly five type of social transfer programs in nepal</a:t>
            </a:r>
            <a:endParaRPr lang="en-US" sz="4000" b="1" dirty="0"/>
          </a:p>
        </p:txBody>
      </p:sp>
      <p:sp>
        <p:nvSpPr>
          <p:cNvPr id="3" name="Content Placeholder 2"/>
          <p:cNvSpPr>
            <a:spLocks noGrp="1"/>
          </p:cNvSpPr>
          <p:nvPr>
            <p:ph idx="1"/>
          </p:nvPr>
        </p:nvSpPr>
        <p:spPr>
          <a:xfrm>
            <a:off x="604436" y="1766807"/>
            <a:ext cx="11065791" cy="4542553"/>
          </a:xfrm>
        </p:spPr>
        <p:txBody>
          <a:bodyPr>
            <a:normAutofit lnSpcReduction="10000"/>
          </a:bodyPr>
          <a:lstStyle/>
          <a:p>
            <a:r>
              <a:rPr lang="en-GB" b="1" i="1" dirty="0" smtClean="0">
                <a:solidFill>
                  <a:srgbClr val="7030A0"/>
                </a:solidFill>
              </a:rPr>
              <a:t>1. Cash transfer, social protection programme including safety net programs and in kind transfers </a:t>
            </a:r>
            <a:r>
              <a:rPr lang="en-GB" i="1" dirty="0" smtClean="0"/>
              <a:t>(e.g.  social pensions for senior citizens, children, people with disability, endangered indigenous people, scholarships and food for work, school meal programme) and conditional cash transfers (e.g. maternity benefits and school meal program)</a:t>
            </a:r>
          </a:p>
          <a:p>
            <a:r>
              <a:rPr lang="en-GB" b="1" i="1" dirty="0" smtClean="0">
                <a:solidFill>
                  <a:srgbClr val="7030A0"/>
                </a:solidFill>
              </a:rPr>
              <a:t>2. Free social services </a:t>
            </a:r>
            <a:r>
              <a:rPr lang="en-GB" dirty="0" smtClean="0"/>
              <a:t>i.e. </a:t>
            </a:r>
            <a:r>
              <a:rPr lang="en-GB" i="1" dirty="0" smtClean="0"/>
              <a:t>Essential health care services – free drug, free antenatal check-up and incentives of transportation, free uterine prolapsed operation, free immunization and contraceptives etc.   and basic education</a:t>
            </a:r>
          </a:p>
          <a:p>
            <a:pPr lvl="0"/>
            <a:r>
              <a:rPr lang="en-GB" b="1" i="1" dirty="0" smtClean="0">
                <a:solidFill>
                  <a:srgbClr val="7030A0"/>
                </a:solidFill>
              </a:rPr>
              <a:t>3. Poverty reduction and social empowerment programs </a:t>
            </a:r>
            <a:r>
              <a:rPr lang="en-GB" dirty="0" smtClean="0"/>
              <a:t>aimed at various marginalized communities and women (PAF, </a:t>
            </a:r>
            <a:r>
              <a:rPr lang="en-GB" dirty="0" err="1" smtClean="0"/>
              <a:t>MoWCSW</a:t>
            </a:r>
            <a:r>
              <a:rPr lang="en-GB" dirty="0" smtClean="0"/>
              <a:t> in collaboration with development partners)</a:t>
            </a:r>
            <a:endParaRPr lang="en-US" dirty="0" smtClean="0"/>
          </a:p>
          <a:p>
            <a:r>
              <a:rPr lang="en-GB" b="1" i="1" dirty="0" smtClean="0">
                <a:solidFill>
                  <a:srgbClr val="7030A0"/>
                </a:solidFill>
              </a:rPr>
              <a:t>4. Pensions and social insurance </a:t>
            </a:r>
            <a:r>
              <a:rPr lang="en-GB" dirty="0" smtClean="0"/>
              <a:t>mainly focused on formal sector employees (Employees Provident Fund, Citizen Investment Fund)</a:t>
            </a:r>
          </a:p>
          <a:p>
            <a:r>
              <a:rPr lang="en-GB" b="1" i="1" dirty="0" smtClean="0">
                <a:solidFill>
                  <a:srgbClr val="7030A0"/>
                </a:solidFill>
              </a:rPr>
              <a:t>5. Labour market interventions </a:t>
            </a:r>
            <a:r>
              <a:rPr lang="en-GB" dirty="0" smtClean="0"/>
              <a:t>like labour legislations; vocational and skill development trainings; rural community infrastructure works and so 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 y="47335"/>
            <a:ext cx="11282083" cy="746043"/>
          </a:xfrm>
        </p:spPr>
        <p:txBody>
          <a:bodyPr>
            <a:noAutofit/>
          </a:bodyPr>
          <a:lstStyle/>
          <a:p>
            <a:r>
              <a:rPr lang="en-US" sz="3200" b="1" dirty="0"/>
              <a:t>Social protection in Nepal: social transfer programmes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0693664"/>
              </p:ext>
            </p:extLst>
          </p:nvPr>
        </p:nvGraphicFramePr>
        <p:xfrm>
          <a:off x="8" y="739595"/>
          <a:ext cx="12191999" cy="6006725"/>
        </p:xfrm>
        <a:graphic>
          <a:graphicData uri="http://schemas.openxmlformats.org/drawingml/2006/table">
            <a:tbl>
              <a:tblPr firstRow="1" bandRow="1">
                <a:tableStyleId>{5C22544A-7EE6-4342-B048-85BDC9FD1C3A}</a:tableStyleId>
              </a:tblPr>
              <a:tblGrid>
                <a:gridCol w="2063263"/>
                <a:gridCol w="2426676"/>
                <a:gridCol w="2813540"/>
                <a:gridCol w="1582615"/>
                <a:gridCol w="1846912"/>
                <a:gridCol w="1458995"/>
              </a:tblGrid>
              <a:tr h="746138">
                <a:tc>
                  <a:txBody>
                    <a:bodyPr/>
                    <a:lstStyle/>
                    <a:p>
                      <a:r>
                        <a:rPr lang="en-US" sz="1600" dirty="0" smtClean="0"/>
                        <a:t>Type</a:t>
                      </a:r>
                      <a:endParaRPr lang="en-US" sz="1600" dirty="0"/>
                    </a:p>
                  </a:txBody>
                  <a:tcPr marL="91441" marR="91441"/>
                </a:tc>
                <a:tc>
                  <a:txBody>
                    <a:bodyPr/>
                    <a:lstStyle/>
                    <a:p>
                      <a:r>
                        <a:rPr lang="en-US" sz="1600" dirty="0" smtClean="0"/>
                        <a:t>Primary Objective</a:t>
                      </a:r>
                      <a:endParaRPr lang="en-US" sz="1600" dirty="0"/>
                    </a:p>
                  </a:txBody>
                  <a:tcPr marL="91441" marR="91441"/>
                </a:tc>
                <a:tc>
                  <a:txBody>
                    <a:bodyPr/>
                    <a:lstStyle/>
                    <a:p>
                      <a:r>
                        <a:rPr lang="en-US" sz="1600" dirty="0" smtClean="0"/>
                        <a:t>Elements</a:t>
                      </a:r>
                      <a:endParaRPr lang="en-US" sz="1600" dirty="0"/>
                    </a:p>
                  </a:txBody>
                  <a:tcPr marL="91441" marR="91441"/>
                </a:tc>
                <a:tc>
                  <a:txBody>
                    <a:bodyPr/>
                    <a:lstStyle/>
                    <a:p>
                      <a:r>
                        <a:rPr lang="en-US" sz="1600" dirty="0" smtClean="0"/>
                        <a:t>Geographical area/</a:t>
                      </a:r>
                    </a:p>
                    <a:p>
                      <a:r>
                        <a:rPr lang="en-US" sz="1600" dirty="0" smtClean="0"/>
                        <a:t>entitlement</a:t>
                      </a:r>
                      <a:endParaRPr lang="en-US" sz="1600" dirty="0"/>
                    </a:p>
                  </a:txBody>
                  <a:tcPr marL="91441" marR="91441"/>
                </a:tc>
                <a:tc>
                  <a:txBody>
                    <a:bodyPr/>
                    <a:lstStyle/>
                    <a:p>
                      <a:r>
                        <a:rPr lang="en-US" sz="1600" dirty="0" smtClean="0"/>
                        <a:t>Administration</a:t>
                      </a:r>
                      <a:endParaRPr lang="en-US" sz="1600" dirty="0"/>
                    </a:p>
                  </a:txBody>
                  <a:tcPr marL="91441" marR="91441"/>
                </a:tc>
                <a:tc>
                  <a:txBody>
                    <a:bodyPr/>
                    <a:lstStyle/>
                    <a:p>
                      <a:r>
                        <a:rPr lang="en-US" sz="1600" dirty="0" smtClean="0"/>
                        <a:t>Funding source</a:t>
                      </a:r>
                      <a:endParaRPr lang="en-US" sz="1600" dirty="0"/>
                    </a:p>
                  </a:txBody>
                  <a:tcPr marL="91441" marR="91441"/>
                </a:tc>
              </a:tr>
              <a:tr h="967216">
                <a:tc>
                  <a:txBody>
                    <a:bodyPr/>
                    <a:lstStyle/>
                    <a:p>
                      <a:r>
                        <a:rPr lang="en-US" sz="1600" b="0" i="0" u="none" strike="noStrike" kern="1200" baseline="0" dirty="0" smtClean="0">
                          <a:solidFill>
                            <a:schemeClr val="dk1"/>
                          </a:solidFill>
                          <a:latin typeface="+mn-lt"/>
                          <a:ea typeface="+mn-ea"/>
                          <a:cs typeface="+mn-cs"/>
                        </a:rPr>
                        <a:t>Food aid (Conditional in-kind transfer through food and cash)</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Address extreme hunger and malnutrition</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Food and cash or both is provided to highly food insecure households</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Dependent on</a:t>
                      </a:r>
                    </a:p>
                    <a:p>
                      <a:r>
                        <a:rPr lang="en-US" sz="1600" b="0" i="0" u="none" strike="noStrike" kern="1200" baseline="0" dirty="0" smtClean="0">
                          <a:solidFill>
                            <a:schemeClr val="dk1"/>
                          </a:solidFill>
                          <a:latin typeface="+mn-lt"/>
                          <a:ea typeface="+mn-ea"/>
                          <a:cs typeface="+mn-cs"/>
                        </a:rPr>
                        <a:t>area affected (currently in 21 districts)</a:t>
                      </a:r>
                      <a:endParaRPr lang="en-US" sz="1600" dirty="0"/>
                    </a:p>
                  </a:txBody>
                  <a:tcPr marL="91441" marR="91441"/>
                </a:tc>
                <a:tc>
                  <a:txBody>
                    <a:bodyPr/>
                    <a:lstStyle/>
                    <a:p>
                      <a:r>
                        <a:rPr lang="en-US" sz="1600" dirty="0" err="1" smtClean="0"/>
                        <a:t>MoFALD</a:t>
                      </a:r>
                      <a:endParaRPr lang="en-US" sz="1600" dirty="0"/>
                    </a:p>
                  </a:txBody>
                  <a:tcPr marL="91441" marR="91441"/>
                </a:tc>
                <a:tc>
                  <a:txBody>
                    <a:bodyPr/>
                    <a:lstStyle/>
                    <a:p>
                      <a:r>
                        <a:rPr lang="en-US" sz="1600" dirty="0" smtClean="0"/>
                        <a:t>Government and aid agencies</a:t>
                      </a:r>
                      <a:endParaRPr lang="en-US" sz="1600" dirty="0"/>
                    </a:p>
                  </a:txBody>
                  <a:tcPr marL="91441" marR="91441"/>
                </a:tc>
              </a:tr>
              <a:tr h="967216">
                <a:tc>
                  <a:txBody>
                    <a:bodyPr/>
                    <a:lstStyle/>
                    <a:p>
                      <a:r>
                        <a:rPr lang="en-US" sz="1600" b="0" i="0" u="none" strike="noStrike" kern="1200" baseline="0" dirty="0" smtClean="0">
                          <a:solidFill>
                            <a:schemeClr val="dk1"/>
                          </a:solidFill>
                          <a:latin typeface="+mn-lt"/>
                          <a:ea typeface="+mn-ea"/>
                          <a:cs typeface="+mn-cs"/>
                        </a:rPr>
                        <a:t>School meal</a:t>
                      </a:r>
                    </a:p>
                    <a:p>
                      <a:r>
                        <a:rPr lang="en-US" sz="1600" b="0" i="0" u="none" strike="noStrike" kern="1200" baseline="0" dirty="0" smtClean="0">
                          <a:solidFill>
                            <a:schemeClr val="dk1"/>
                          </a:solidFill>
                          <a:latin typeface="+mn-lt"/>
                          <a:ea typeface="+mn-ea"/>
                          <a:cs typeface="+mn-cs"/>
                        </a:rPr>
                        <a:t>programmes</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Address malnutrition and serve as incentive for school attendance</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School children provided with nutritious mid day meals</a:t>
                      </a:r>
                      <a:endParaRPr lang="en-US" sz="1600" dirty="0"/>
                    </a:p>
                  </a:txBody>
                  <a:tcPr marL="91441" marR="91441"/>
                </a:tc>
                <a:tc>
                  <a:txBody>
                    <a:bodyPr/>
                    <a:lstStyle/>
                    <a:p>
                      <a:r>
                        <a:rPr lang="en-GB" sz="1600" b="0" i="0" u="none" strike="noStrike" kern="1200" baseline="0" dirty="0" smtClean="0">
                          <a:solidFill>
                            <a:schemeClr val="dk1"/>
                          </a:solidFill>
                          <a:latin typeface="+mn-lt"/>
                          <a:ea typeface="+mn-ea"/>
                          <a:cs typeface="+mn-cs"/>
                        </a:rPr>
                        <a:t>Implemented in 11 districts of mid and far west regions</a:t>
                      </a:r>
                      <a:endParaRPr lang="en-US" sz="1600" b="0" i="0" u="none" strike="noStrike" kern="1200" baseline="0" dirty="0">
                        <a:solidFill>
                          <a:schemeClr val="dk1"/>
                        </a:solidFill>
                        <a:latin typeface="+mn-lt"/>
                        <a:ea typeface="+mn-ea"/>
                        <a:cs typeface="+mn-cs"/>
                      </a:endParaRPr>
                    </a:p>
                  </a:txBody>
                  <a:tcPr marL="91441" marR="91441"/>
                </a:tc>
                <a:tc>
                  <a:txBody>
                    <a:bodyPr/>
                    <a:lstStyle/>
                    <a:p>
                      <a:r>
                        <a:rPr lang="en-US" sz="1600" b="0" i="0" u="none" strike="noStrike" kern="1200" baseline="0" dirty="0" smtClean="0">
                          <a:solidFill>
                            <a:schemeClr val="dk1"/>
                          </a:solidFill>
                          <a:latin typeface="+mn-lt"/>
                          <a:ea typeface="+mn-ea"/>
                          <a:cs typeface="+mn-cs"/>
                        </a:rPr>
                        <a:t>Ministry of</a:t>
                      </a:r>
                    </a:p>
                    <a:p>
                      <a:r>
                        <a:rPr lang="en-US" sz="1600" b="0" i="0" u="none" strike="noStrike" kern="1200" baseline="0" dirty="0" smtClean="0">
                          <a:solidFill>
                            <a:schemeClr val="dk1"/>
                          </a:solidFill>
                          <a:latin typeface="+mn-lt"/>
                          <a:ea typeface="+mn-ea"/>
                          <a:cs typeface="+mn-cs"/>
                        </a:rPr>
                        <a:t>Education/</a:t>
                      </a:r>
                      <a:r>
                        <a:rPr lang="en-US" sz="1600" b="0" i="0" u="none" strike="noStrike" kern="1200" baseline="0" dirty="0" err="1" smtClean="0">
                          <a:solidFill>
                            <a:schemeClr val="dk1"/>
                          </a:solidFill>
                          <a:latin typeface="+mn-lt"/>
                          <a:ea typeface="+mn-ea"/>
                          <a:cs typeface="+mn-cs"/>
                        </a:rPr>
                        <a:t>MoHP</a:t>
                      </a:r>
                      <a:endParaRPr lang="en-US" sz="16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Government and aid agencies</a:t>
                      </a:r>
                    </a:p>
                    <a:p>
                      <a:endParaRPr lang="en-US" sz="1600" dirty="0"/>
                    </a:p>
                  </a:txBody>
                  <a:tcPr marL="91441" marR="91441"/>
                </a:tc>
              </a:tr>
              <a:tr h="1409372">
                <a:tc>
                  <a:txBody>
                    <a:bodyPr/>
                    <a:lstStyle/>
                    <a:p>
                      <a:r>
                        <a:rPr lang="en-US" sz="1600" b="0" i="0" u="none" strike="noStrike" kern="1200" baseline="0" dirty="0" smtClean="0">
                          <a:solidFill>
                            <a:schemeClr val="dk1"/>
                          </a:solidFill>
                          <a:latin typeface="+mn-lt"/>
                          <a:ea typeface="+mn-ea"/>
                          <a:cs typeface="+mn-cs"/>
                        </a:rPr>
                        <a:t>Child Protection Grant</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Address child malnutrition</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For Dalit children from birth till 5 years, two children under-5 children per family, in low Income households; for all families in Karnali Zone, (NRs.200 per month per child)</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Karnali Zone</a:t>
                      </a:r>
                      <a:endParaRPr lang="en-US" sz="1600" dirty="0"/>
                    </a:p>
                  </a:txBody>
                  <a:tcPr marL="91441" marR="91441"/>
                </a:tc>
                <a:tc>
                  <a:txBody>
                    <a:bodyPr/>
                    <a:lstStyle/>
                    <a:p>
                      <a:r>
                        <a:rPr lang="en-US" sz="1600" b="0" i="0" u="none" strike="noStrike" kern="1200" baseline="0" dirty="0" err="1" smtClean="0">
                          <a:solidFill>
                            <a:schemeClr val="dk1"/>
                          </a:solidFill>
                          <a:latin typeface="+mn-lt"/>
                          <a:ea typeface="+mn-ea"/>
                          <a:cs typeface="+mn-cs"/>
                        </a:rPr>
                        <a:t>MoWCSW</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MoFALD</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Government</a:t>
                      </a:r>
                    </a:p>
                    <a:p>
                      <a:r>
                        <a:rPr lang="en-US" sz="1600" b="0" i="0" u="none" strike="noStrike" kern="1200" baseline="0" dirty="0" err="1" smtClean="0">
                          <a:solidFill>
                            <a:schemeClr val="dk1"/>
                          </a:solidFill>
                          <a:latin typeface="+mn-lt"/>
                          <a:ea typeface="+mn-ea"/>
                          <a:cs typeface="+mn-cs"/>
                        </a:rPr>
                        <a:t>MoFALD</a:t>
                      </a:r>
                      <a:r>
                        <a:rPr lang="en-US" sz="1600" b="0" i="0" u="none" strike="noStrike" kern="1200" baseline="0" dirty="0" smtClean="0">
                          <a:solidFill>
                            <a:schemeClr val="dk1"/>
                          </a:solidFill>
                          <a:latin typeface="+mn-lt"/>
                          <a:ea typeface="+mn-ea"/>
                          <a:cs typeface="+mn-cs"/>
                        </a:rPr>
                        <a:t>, </a:t>
                      </a:r>
                      <a:r>
                        <a:rPr lang="en-US" sz="1600" b="0" i="0" u="none" strike="noStrike" kern="1200" baseline="0" dirty="0" err="1" smtClean="0">
                          <a:solidFill>
                            <a:schemeClr val="dk1"/>
                          </a:solidFill>
                          <a:latin typeface="+mn-lt"/>
                          <a:ea typeface="+mn-ea"/>
                          <a:cs typeface="+mn-cs"/>
                        </a:rPr>
                        <a:t>MoWCSW</a:t>
                      </a:r>
                      <a:endParaRPr lang="en-US" sz="1600" dirty="0"/>
                    </a:p>
                  </a:txBody>
                  <a:tcPr marL="91441" marR="91441"/>
                </a:tc>
              </a:tr>
              <a:tr h="746138">
                <a:tc>
                  <a:txBody>
                    <a:bodyPr/>
                    <a:lstStyle/>
                    <a:p>
                      <a:r>
                        <a:rPr lang="en-US" sz="1600" dirty="0" err="1" smtClean="0"/>
                        <a:t>Karnali</a:t>
                      </a:r>
                      <a:r>
                        <a:rPr lang="en-US" sz="1600" dirty="0" smtClean="0"/>
                        <a:t> Fortified Food Distribution Program</a:t>
                      </a:r>
                      <a:endParaRPr lang="en-US" sz="16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Address child malnutrition</a:t>
                      </a:r>
                      <a:endParaRPr lang="en-US" sz="1600" dirty="0" smtClean="0"/>
                    </a:p>
                    <a:p>
                      <a:endParaRPr lang="en-US" sz="1600" dirty="0"/>
                    </a:p>
                  </a:txBody>
                  <a:tcPr marL="91441" marR="91441"/>
                </a:tc>
                <a:tc>
                  <a:txBody>
                    <a:bodyPr/>
                    <a:lstStyle/>
                    <a:p>
                      <a:r>
                        <a:rPr lang="en-GB" sz="1600" b="0" i="0" u="none" strike="noStrike" kern="1200" baseline="0" dirty="0" smtClean="0">
                          <a:solidFill>
                            <a:schemeClr val="dk1"/>
                          </a:solidFill>
                          <a:latin typeface="+mn-lt"/>
                          <a:ea typeface="+mn-ea"/>
                          <a:cs typeface="+mn-cs"/>
                        </a:rPr>
                        <a:t>All children aged 6-23 months in </a:t>
                      </a:r>
                      <a:r>
                        <a:rPr lang="en-GB" sz="1600" b="0" i="0" u="none" strike="noStrike" kern="1200" baseline="0" dirty="0" err="1" smtClean="0">
                          <a:solidFill>
                            <a:schemeClr val="dk1"/>
                          </a:solidFill>
                          <a:latin typeface="+mn-lt"/>
                          <a:ea typeface="+mn-ea"/>
                          <a:cs typeface="+mn-cs"/>
                        </a:rPr>
                        <a:t>Karnali</a:t>
                      </a:r>
                      <a:r>
                        <a:rPr lang="en-GB" sz="1600" b="0" i="0" u="none" strike="noStrike" kern="1200" baseline="0" dirty="0" smtClean="0">
                          <a:solidFill>
                            <a:schemeClr val="dk1"/>
                          </a:solidFill>
                          <a:latin typeface="+mn-lt"/>
                          <a:ea typeface="+mn-ea"/>
                          <a:cs typeface="+mn-cs"/>
                        </a:rPr>
                        <a:t> are provided with a nutritious food supplement </a:t>
                      </a:r>
                      <a:endParaRPr lang="en-US" sz="1600" b="0" i="0" u="none" strike="noStrike" kern="1200" baseline="0" dirty="0">
                        <a:solidFill>
                          <a:schemeClr val="dk1"/>
                        </a:solidFill>
                        <a:latin typeface="+mn-lt"/>
                        <a:ea typeface="+mn-ea"/>
                        <a:cs typeface="+mn-cs"/>
                      </a:endParaRPr>
                    </a:p>
                  </a:txBody>
                  <a:tcPr marL="91441" marR="91441"/>
                </a:tc>
                <a:tc>
                  <a:txBody>
                    <a:bodyPr/>
                    <a:lstStyle/>
                    <a:p>
                      <a:r>
                        <a:rPr lang="en-US" sz="1600" dirty="0" smtClean="0"/>
                        <a:t>5 districts in </a:t>
                      </a:r>
                      <a:r>
                        <a:rPr lang="en-US" sz="1600" dirty="0" err="1" smtClean="0"/>
                        <a:t>Karnali</a:t>
                      </a:r>
                      <a:r>
                        <a:rPr lang="en-US" sz="1600" dirty="0" smtClean="0"/>
                        <a:t> Zone</a:t>
                      </a:r>
                      <a:endParaRPr lang="en-US" sz="1600" dirty="0"/>
                    </a:p>
                  </a:txBody>
                  <a:tcPr marL="91441" marR="91441"/>
                </a:tc>
                <a:tc>
                  <a:txBody>
                    <a:bodyPr/>
                    <a:lstStyle/>
                    <a:p>
                      <a:r>
                        <a:rPr lang="en-US" sz="1600" dirty="0" err="1" smtClean="0"/>
                        <a:t>MoHP</a:t>
                      </a:r>
                      <a:endParaRPr lang="en-US" sz="16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Government and aid agencies</a:t>
                      </a:r>
                      <a:endParaRPr lang="en-US" sz="1600" dirty="0"/>
                    </a:p>
                  </a:txBody>
                  <a:tcPr marL="91441" marR="91441"/>
                </a:tc>
              </a:tr>
              <a:tr h="672725">
                <a:tc>
                  <a:txBody>
                    <a:bodyPr/>
                    <a:lstStyle/>
                    <a:p>
                      <a:pPr marL="0" marR="0" algn="l">
                        <a:lnSpc>
                          <a:spcPct val="115000"/>
                        </a:lnSpc>
                        <a:spcBef>
                          <a:spcPts val="0"/>
                        </a:spcBef>
                        <a:spcAft>
                          <a:spcPts val="0"/>
                        </a:spcAft>
                      </a:pPr>
                      <a:r>
                        <a:rPr lang="en-GB" sz="1600" kern="1200" dirty="0" smtClean="0">
                          <a:solidFill>
                            <a:schemeClr val="dk1"/>
                          </a:solidFill>
                          <a:latin typeface="+mn-lt"/>
                          <a:ea typeface="+mn-ea"/>
                          <a:cs typeface="+mn-cs"/>
                        </a:rPr>
                        <a:t>Public Food Distribution System </a:t>
                      </a:r>
                      <a:endParaRPr lang="en-US" sz="1600" kern="1200" dirty="0" smtClean="0">
                        <a:solidFill>
                          <a:schemeClr val="dk1"/>
                        </a:solidFill>
                        <a:latin typeface="+mn-lt"/>
                        <a:ea typeface="+mn-ea"/>
                        <a:cs typeface="+mn-cs"/>
                      </a:endParaRPr>
                    </a:p>
                  </a:txBody>
                  <a:tcPr marL="68580" marR="68580" marT="0" marB="0"/>
                </a:tc>
                <a:tc>
                  <a:txBody>
                    <a:bodyPr/>
                    <a:lstStyle/>
                    <a:p>
                      <a:pPr marL="0" marR="0" algn="l">
                        <a:lnSpc>
                          <a:spcPct val="115000"/>
                        </a:lnSpc>
                        <a:spcBef>
                          <a:spcPts val="0"/>
                        </a:spcBef>
                        <a:spcAft>
                          <a:spcPts val="0"/>
                        </a:spcAft>
                      </a:pPr>
                      <a:r>
                        <a:rPr lang="en-US" sz="1600" kern="1200" dirty="0" smtClean="0">
                          <a:solidFill>
                            <a:schemeClr val="dk1"/>
                          </a:solidFill>
                          <a:latin typeface="+mn-lt"/>
                          <a:ea typeface="+mn-ea"/>
                          <a:cs typeface="+mn-cs"/>
                        </a:rPr>
                        <a:t>To improve the situation of food security </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kern="1200" dirty="0" smtClean="0">
                          <a:solidFill>
                            <a:schemeClr val="dk1"/>
                          </a:solidFill>
                          <a:latin typeface="+mn-lt"/>
                          <a:ea typeface="+mn-ea"/>
                          <a:cs typeface="+mn-cs"/>
                        </a:rPr>
                        <a:t>Food storage/distribution in select districts </a:t>
                      </a:r>
                      <a:endParaRPr lang="en-US" sz="1600" kern="1200" dirty="0" smtClean="0">
                        <a:solidFill>
                          <a:schemeClr val="dk1"/>
                        </a:solidFill>
                        <a:latin typeface="+mn-lt"/>
                        <a:ea typeface="+mn-ea"/>
                        <a:cs typeface="+mn-cs"/>
                      </a:endParaRPr>
                    </a:p>
                  </a:txBody>
                  <a:tcPr marL="68580" marR="68580" marT="0" marB="0"/>
                </a:tc>
                <a:tc>
                  <a:txBody>
                    <a:bodyPr/>
                    <a:lstStyle/>
                    <a:p>
                      <a:pPr marL="0" marR="0" algn="l">
                        <a:lnSpc>
                          <a:spcPct val="115000"/>
                        </a:lnSpc>
                        <a:spcBef>
                          <a:spcPts val="0"/>
                        </a:spcBef>
                        <a:spcAft>
                          <a:spcPts val="0"/>
                        </a:spcAft>
                      </a:pPr>
                      <a:r>
                        <a:rPr lang="en-GB" sz="1600" kern="1200" dirty="0" smtClean="0">
                          <a:solidFill>
                            <a:schemeClr val="dk1"/>
                          </a:solidFill>
                          <a:latin typeface="+mn-lt"/>
                          <a:ea typeface="+mn-ea"/>
                          <a:cs typeface="+mn-cs"/>
                        </a:rPr>
                        <a:t>Limited capacity</a:t>
                      </a:r>
                      <a:endParaRPr lang="en-US" sz="1600" kern="1200" dirty="0" smtClean="0">
                        <a:solidFill>
                          <a:schemeClr val="dk1"/>
                        </a:solidFill>
                        <a:latin typeface="+mn-lt"/>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MOAD,MOCS, NFC,</a:t>
                      </a:r>
                      <a:endParaRPr lang="en-US" sz="1600" kern="1200" dirty="0" smtClean="0">
                        <a:solidFill>
                          <a:schemeClr val="dk1"/>
                        </a:solidFill>
                        <a:latin typeface="+mn-lt"/>
                        <a:ea typeface="+mn-ea"/>
                        <a:cs typeface="+mn-cs"/>
                      </a:endParaRP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Government</a:t>
                      </a:r>
                      <a:endParaRPr lang="en-US" sz="1600" kern="1200" dirty="0">
                        <a:solidFill>
                          <a:schemeClr val="dk1"/>
                        </a:solidFill>
                        <a:latin typeface="+mn-lt"/>
                        <a:ea typeface="+mn-ea"/>
                        <a:cs typeface="+mn-cs"/>
                      </a:endParaRPr>
                    </a:p>
                  </a:txBody>
                  <a:tcPr marL="91441" marR="91441"/>
                </a:tc>
              </a:tr>
            </a:tbl>
          </a:graphicData>
        </a:graphic>
      </p:graphicFrame>
    </p:spTree>
    <p:extLst>
      <p:ext uri="{BB962C8B-B14F-4D97-AF65-F5344CB8AC3E}">
        <p14:creationId xmlns:p14="http://schemas.microsoft.com/office/powerpoint/2010/main" val="2592185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 y="47334"/>
            <a:ext cx="11282083" cy="468481"/>
          </a:xfrm>
        </p:spPr>
        <p:txBody>
          <a:bodyPr>
            <a:noAutofit/>
          </a:bodyPr>
          <a:lstStyle/>
          <a:p>
            <a:r>
              <a:rPr lang="en-US" sz="3200" b="1" dirty="0"/>
              <a:t>Social protection in Nepal: social transfer programmes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0693664"/>
              </p:ext>
            </p:extLst>
          </p:nvPr>
        </p:nvGraphicFramePr>
        <p:xfrm>
          <a:off x="8" y="634084"/>
          <a:ext cx="12191999" cy="6192774"/>
        </p:xfrm>
        <a:graphic>
          <a:graphicData uri="http://schemas.openxmlformats.org/drawingml/2006/table">
            <a:tbl>
              <a:tblPr firstRow="1" bandRow="1">
                <a:tableStyleId>{5C22544A-7EE6-4342-B048-85BDC9FD1C3A}</a:tableStyleId>
              </a:tblPr>
              <a:tblGrid>
                <a:gridCol w="2063263"/>
                <a:gridCol w="2426676"/>
                <a:gridCol w="2813540"/>
                <a:gridCol w="1582615"/>
                <a:gridCol w="1846912"/>
                <a:gridCol w="1458995"/>
              </a:tblGrid>
              <a:tr h="792311">
                <a:tc>
                  <a:txBody>
                    <a:bodyPr/>
                    <a:lstStyle/>
                    <a:p>
                      <a:r>
                        <a:rPr lang="en-US" sz="1600" dirty="0" smtClean="0"/>
                        <a:t>Type</a:t>
                      </a:r>
                      <a:endParaRPr lang="en-US" sz="1600" dirty="0"/>
                    </a:p>
                  </a:txBody>
                  <a:tcPr marL="91441" marR="91441"/>
                </a:tc>
                <a:tc>
                  <a:txBody>
                    <a:bodyPr/>
                    <a:lstStyle/>
                    <a:p>
                      <a:r>
                        <a:rPr lang="en-US" sz="1600" dirty="0" smtClean="0"/>
                        <a:t>Primary Objective</a:t>
                      </a:r>
                      <a:endParaRPr lang="en-US" sz="1600" dirty="0"/>
                    </a:p>
                  </a:txBody>
                  <a:tcPr marL="91441" marR="91441"/>
                </a:tc>
                <a:tc>
                  <a:txBody>
                    <a:bodyPr/>
                    <a:lstStyle/>
                    <a:p>
                      <a:r>
                        <a:rPr lang="en-US" sz="1600" dirty="0" smtClean="0"/>
                        <a:t>Elements</a:t>
                      </a:r>
                      <a:endParaRPr lang="en-US" sz="1600" dirty="0"/>
                    </a:p>
                  </a:txBody>
                  <a:tcPr marL="91441" marR="91441"/>
                </a:tc>
                <a:tc>
                  <a:txBody>
                    <a:bodyPr/>
                    <a:lstStyle/>
                    <a:p>
                      <a:r>
                        <a:rPr lang="en-US" sz="1600" dirty="0" smtClean="0"/>
                        <a:t>Geographical area/</a:t>
                      </a:r>
                    </a:p>
                    <a:p>
                      <a:r>
                        <a:rPr lang="en-US" sz="1600" dirty="0" smtClean="0"/>
                        <a:t>entitlement</a:t>
                      </a:r>
                      <a:endParaRPr lang="en-US" sz="1600" dirty="0"/>
                    </a:p>
                  </a:txBody>
                  <a:tcPr marL="91441" marR="91441"/>
                </a:tc>
                <a:tc>
                  <a:txBody>
                    <a:bodyPr/>
                    <a:lstStyle/>
                    <a:p>
                      <a:r>
                        <a:rPr lang="en-US" sz="1600" dirty="0" smtClean="0"/>
                        <a:t>Administration</a:t>
                      </a:r>
                      <a:endParaRPr lang="en-US" sz="1600" dirty="0"/>
                    </a:p>
                  </a:txBody>
                  <a:tcPr marL="91441" marR="91441"/>
                </a:tc>
                <a:tc>
                  <a:txBody>
                    <a:bodyPr/>
                    <a:lstStyle/>
                    <a:p>
                      <a:r>
                        <a:rPr lang="en-US" sz="1600" dirty="0" smtClean="0"/>
                        <a:t>Funding source</a:t>
                      </a:r>
                      <a:endParaRPr lang="en-US" sz="1600" dirty="0"/>
                    </a:p>
                  </a:txBody>
                  <a:tcPr marL="91441" marR="91441"/>
                </a:tc>
              </a:tr>
              <a:tr h="2200864">
                <a:tc>
                  <a:txBody>
                    <a:bodyPr/>
                    <a:lstStyle/>
                    <a:p>
                      <a:r>
                        <a:rPr lang="en-US" sz="1600" dirty="0" smtClean="0"/>
                        <a:t>Safe Delivery</a:t>
                      </a:r>
                      <a:r>
                        <a:rPr lang="en-US" sz="1600" baseline="0" dirty="0" smtClean="0"/>
                        <a:t> Incentive </a:t>
                      </a:r>
                      <a:r>
                        <a:rPr lang="en-US" sz="1600" baseline="0" dirty="0" err="1" smtClean="0"/>
                        <a:t>Programme</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Reduce maternal and infant mortality through birth assistance</a:t>
                      </a:r>
                      <a:endParaRPr lang="en-US" sz="1600" dirty="0"/>
                    </a:p>
                  </a:txBody>
                  <a:tcPr marL="91441" marR="91441"/>
                </a:tc>
                <a:tc>
                  <a:txBody>
                    <a:bodyPr/>
                    <a:lstStyle/>
                    <a:p>
                      <a:r>
                        <a:rPr lang="en-GB" sz="1600" b="0" i="0" u="none" strike="noStrike" kern="1200" baseline="0" dirty="0" smtClean="0">
                          <a:solidFill>
                            <a:schemeClr val="dk1"/>
                          </a:solidFill>
                          <a:latin typeface="+mn-lt"/>
                          <a:ea typeface="+mn-ea"/>
                          <a:cs typeface="+mn-cs"/>
                        </a:rPr>
                        <a:t>Pregnant women receive Rs 500 in </a:t>
                      </a:r>
                      <a:r>
                        <a:rPr lang="en-GB" sz="1600" b="0" i="0" u="none" strike="noStrike" kern="1200" baseline="0" dirty="0" err="1" smtClean="0">
                          <a:solidFill>
                            <a:schemeClr val="dk1"/>
                          </a:solidFill>
                          <a:latin typeface="+mn-lt"/>
                          <a:ea typeface="+mn-ea"/>
                          <a:cs typeface="+mn-cs"/>
                        </a:rPr>
                        <a:t>Terai</a:t>
                      </a:r>
                      <a:r>
                        <a:rPr lang="en-GB" sz="1600" b="0" i="0" u="none" strike="noStrike" kern="1200" baseline="0" dirty="0" smtClean="0">
                          <a:solidFill>
                            <a:schemeClr val="dk1"/>
                          </a:solidFill>
                          <a:latin typeface="+mn-lt"/>
                          <a:ea typeface="+mn-ea"/>
                          <a:cs typeface="+mn-cs"/>
                        </a:rPr>
                        <a:t>, Rs 1000 in Hills and Rs 1500 in mountains as transportation costs plus Rs 300 provided to health professionals and Rs 1000 reimbursement to facilities.</a:t>
                      </a:r>
                      <a:endParaRPr lang="en-US" sz="1600" b="0" i="0" u="none" strike="noStrike" kern="1200" baseline="0" dirty="0" smtClean="0">
                        <a:solidFill>
                          <a:schemeClr val="dk1"/>
                        </a:solidFill>
                        <a:latin typeface="+mn-lt"/>
                        <a:ea typeface="+mn-ea"/>
                        <a:cs typeface="+mn-cs"/>
                      </a:endParaRPr>
                    </a:p>
                    <a:p>
                      <a:r>
                        <a:rPr lang="en-GB" sz="1600" b="1" i="1" u="none" strike="noStrike" kern="1200" baseline="0" dirty="0" smtClean="0">
                          <a:solidFill>
                            <a:srgbClr val="1306BA"/>
                          </a:solidFill>
                          <a:latin typeface="+mn-lt"/>
                          <a:ea typeface="+mn-ea"/>
                          <a:cs typeface="+mn-cs"/>
                        </a:rPr>
                        <a:t>Also free delivery care in 25 low HDI districts.</a:t>
                      </a:r>
                      <a:endParaRPr lang="en-US" sz="1600" b="1" i="1" u="none" strike="noStrike" kern="1200" baseline="0" dirty="0">
                        <a:solidFill>
                          <a:srgbClr val="1306BA"/>
                        </a:solidFill>
                        <a:latin typeface="+mn-lt"/>
                        <a:ea typeface="+mn-ea"/>
                        <a:cs typeface="+mn-cs"/>
                      </a:endParaRPr>
                    </a:p>
                  </a:txBody>
                  <a:tcPr marL="91441" marR="91441"/>
                </a:tc>
                <a:tc>
                  <a:txBody>
                    <a:bodyPr/>
                    <a:lstStyle/>
                    <a:p>
                      <a:r>
                        <a:rPr lang="en-US" sz="1600" dirty="0" smtClean="0"/>
                        <a:t>National</a:t>
                      </a:r>
                      <a:endParaRPr lang="en-US" sz="1600" dirty="0"/>
                    </a:p>
                  </a:txBody>
                  <a:tcPr marL="91441" marR="91441"/>
                </a:tc>
                <a:tc>
                  <a:txBody>
                    <a:bodyPr/>
                    <a:lstStyle/>
                    <a:p>
                      <a:r>
                        <a:rPr lang="en-US" sz="1600" b="0" i="0" u="none" strike="noStrike" kern="1200" baseline="0" dirty="0" err="1" smtClean="0">
                          <a:solidFill>
                            <a:schemeClr val="dk1"/>
                          </a:solidFill>
                          <a:latin typeface="+mn-lt"/>
                          <a:ea typeface="+mn-ea"/>
                          <a:cs typeface="+mn-cs"/>
                        </a:rPr>
                        <a:t>MoHP</a:t>
                      </a:r>
                      <a:r>
                        <a:rPr lang="en-US" sz="1600" b="0" i="0" u="none" strike="noStrike" kern="1200" baseline="0" dirty="0" smtClean="0">
                          <a:solidFill>
                            <a:schemeClr val="dk1"/>
                          </a:solidFill>
                          <a:latin typeface="+mn-lt"/>
                          <a:ea typeface="+mn-ea"/>
                          <a:cs typeface="+mn-cs"/>
                        </a:rPr>
                        <a:t>,</a:t>
                      </a:r>
                    </a:p>
                    <a:p>
                      <a:r>
                        <a:rPr lang="en-US" sz="1600" b="0" i="0" u="none" strike="noStrike" kern="1200" baseline="0" dirty="0" smtClean="0">
                          <a:solidFill>
                            <a:schemeClr val="dk1"/>
                          </a:solidFill>
                          <a:latin typeface="+mn-lt"/>
                          <a:ea typeface="+mn-ea"/>
                          <a:cs typeface="+mn-cs"/>
                        </a:rPr>
                        <a:t>distributed by</a:t>
                      </a:r>
                    </a:p>
                    <a:p>
                      <a:r>
                        <a:rPr lang="en-US" sz="1600" b="0" i="0" u="none" strike="noStrike" kern="1200" baseline="0" dirty="0" smtClean="0">
                          <a:solidFill>
                            <a:schemeClr val="dk1"/>
                          </a:solidFill>
                          <a:latin typeface="+mn-lt"/>
                          <a:ea typeface="+mn-ea"/>
                          <a:cs typeface="+mn-cs"/>
                        </a:rPr>
                        <a:t>local health</a:t>
                      </a:r>
                    </a:p>
                    <a:p>
                      <a:r>
                        <a:rPr lang="en-US" sz="1600" b="0" i="0" u="none" strike="noStrike" kern="1200" baseline="0" dirty="0" smtClean="0">
                          <a:solidFill>
                            <a:schemeClr val="dk1"/>
                          </a:solidFill>
                          <a:latin typeface="+mn-lt"/>
                          <a:ea typeface="+mn-ea"/>
                          <a:cs typeface="+mn-cs"/>
                        </a:rPr>
                        <a:t>workers/midwives</a:t>
                      </a:r>
                      <a:endParaRPr lang="en-US" sz="1600" dirty="0"/>
                    </a:p>
                  </a:txBody>
                  <a:tcPr marL="91441" marR="91441"/>
                </a:tc>
                <a:tc>
                  <a:txBody>
                    <a:bodyPr/>
                    <a:lstStyle/>
                    <a:p>
                      <a:r>
                        <a:rPr lang="en-US" sz="1600" dirty="0" smtClean="0"/>
                        <a:t>Government and Aid agencies</a:t>
                      </a:r>
                      <a:endParaRPr lang="en-US" sz="1600" dirty="0"/>
                    </a:p>
                  </a:txBody>
                  <a:tcPr marL="91441" marR="91441"/>
                </a:tc>
              </a:tr>
              <a:tr h="792311">
                <a:tc>
                  <a:txBody>
                    <a:bodyPr/>
                    <a:lstStyle/>
                    <a:p>
                      <a:r>
                        <a:rPr lang="en-US" sz="1600" dirty="0" smtClean="0"/>
                        <a:t>ANC and PNC Incentive</a:t>
                      </a:r>
                      <a:endParaRPr lang="en-US" sz="1600" dirty="0"/>
                    </a:p>
                  </a:txBody>
                  <a:tcPr marL="91441" marR="91441"/>
                </a:tc>
                <a:tc>
                  <a:txBody>
                    <a:bodyPr/>
                    <a:lstStyle/>
                    <a:p>
                      <a:r>
                        <a:rPr lang="en-US" sz="1600" dirty="0" smtClean="0"/>
                        <a:t>Reduce</a:t>
                      </a:r>
                      <a:r>
                        <a:rPr lang="en-US" sz="1600" baseline="0" dirty="0" smtClean="0"/>
                        <a:t> maternal mortality through increased health seeking behavior</a:t>
                      </a:r>
                      <a:endParaRPr lang="en-US" sz="1600" dirty="0"/>
                    </a:p>
                  </a:txBody>
                  <a:tcPr marL="91441" marR="91441"/>
                </a:tc>
                <a:tc>
                  <a:txBody>
                    <a:bodyPr/>
                    <a:lstStyle/>
                    <a:p>
                      <a:r>
                        <a:rPr lang="en-GB" sz="1600" kern="1200" baseline="0" dirty="0" smtClean="0">
                          <a:solidFill>
                            <a:schemeClr val="dk1"/>
                          </a:solidFill>
                          <a:latin typeface="+mn-lt"/>
                          <a:ea typeface="+mn-ea"/>
                          <a:cs typeface="+mn-cs"/>
                        </a:rPr>
                        <a:t>Rs 400 upon completion of 4 ANC and 1 PNC visits at SHP, HP, PHCC and district hospital</a:t>
                      </a:r>
                      <a:endParaRPr lang="en-US" sz="1600" kern="1200" baseline="0" dirty="0">
                        <a:solidFill>
                          <a:schemeClr val="dk1"/>
                        </a:solidFill>
                        <a:latin typeface="+mn-lt"/>
                        <a:ea typeface="+mn-ea"/>
                        <a:cs typeface="+mn-cs"/>
                      </a:endParaRPr>
                    </a:p>
                  </a:txBody>
                  <a:tcPr marL="91441" marR="91441"/>
                </a:tc>
                <a:tc>
                  <a:txBody>
                    <a:bodyPr/>
                    <a:lstStyle/>
                    <a:p>
                      <a:r>
                        <a:rPr lang="en-US" sz="1600" dirty="0" smtClean="0"/>
                        <a:t>National</a:t>
                      </a:r>
                      <a:endParaRPr lang="en-US" sz="1600" dirty="0"/>
                    </a:p>
                  </a:txBody>
                  <a:tcPr marL="91441" marR="91441"/>
                </a:tc>
                <a:tc>
                  <a:txBody>
                    <a:bodyPr/>
                    <a:lstStyle/>
                    <a:p>
                      <a:r>
                        <a:rPr lang="en-US" sz="1600" dirty="0" err="1" smtClean="0"/>
                        <a:t>MoHP</a:t>
                      </a:r>
                      <a:endParaRPr lang="en-US" sz="1600" dirty="0"/>
                    </a:p>
                  </a:txBody>
                  <a:tcPr marL="91441" marR="91441"/>
                </a:tc>
                <a:tc>
                  <a:txBody>
                    <a:bodyPr/>
                    <a:lstStyle/>
                    <a:p>
                      <a:r>
                        <a:rPr lang="en-US" sz="1600" dirty="0" smtClean="0"/>
                        <a:t>Government and Aid agencies</a:t>
                      </a:r>
                    </a:p>
                  </a:txBody>
                  <a:tcPr marL="91441" marR="91441"/>
                </a:tc>
              </a:tr>
              <a:tr h="1062590">
                <a:tc>
                  <a:txBody>
                    <a:bodyPr/>
                    <a:lstStyle/>
                    <a:p>
                      <a:pPr marL="0" marR="0" algn="l">
                        <a:lnSpc>
                          <a:spcPct val="115000"/>
                        </a:lnSpc>
                        <a:spcBef>
                          <a:spcPts val="0"/>
                        </a:spcBef>
                        <a:spcAft>
                          <a:spcPts val="0"/>
                        </a:spcAft>
                      </a:pPr>
                      <a:r>
                        <a:rPr lang="en-GB" sz="1600" kern="1200" baseline="0" dirty="0" smtClean="0">
                          <a:solidFill>
                            <a:schemeClr val="dk1"/>
                          </a:solidFill>
                          <a:latin typeface="+mn-lt"/>
                          <a:ea typeface="+mn-ea"/>
                          <a:cs typeface="+mn-cs"/>
                        </a:rPr>
                        <a:t>Screening and operation of uterine </a:t>
                      </a:r>
                      <a:r>
                        <a:rPr lang="en-GB" sz="1600" kern="1200" baseline="0" dirty="0" err="1" smtClean="0">
                          <a:solidFill>
                            <a:schemeClr val="dk1"/>
                          </a:solidFill>
                          <a:latin typeface="+mn-lt"/>
                          <a:ea typeface="+mn-ea"/>
                          <a:cs typeface="+mn-cs"/>
                        </a:rPr>
                        <a:t>prolapse</a:t>
                      </a:r>
                      <a:r>
                        <a:rPr lang="en-GB" sz="1600" kern="1200" baseline="0" dirty="0" smtClean="0">
                          <a:solidFill>
                            <a:schemeClr val="dk1"/>
                          </a:solidFill>
                          <a:latin typeface="+mn-lt"/>
                          <a:ea typeface="+mn-ea"/>
                          <a:cs typeface="+mn-cs"/>
                        </a:rPr>
                        <a:t> problems</a:t>
                      </a:r>
                      <a:endParaRPr lang="en-US" sz="1600" kern="1200" baseline="0" dirty="0" smtClean="0">
                        <a:solidFill>
                          <a:schemeClr val="dk1"/>
                        </a:solidFill>
                        <a:latin typeface="+mn-lt"/>
                        <a:ea typeface="+mn-ea"/>
                        <a:cs typeface="+mn-cs"/>
                      </a:endParaRPr>
                    </a:p>
                  </a:txBody>
                  <a:tcPr marL="68580" marR="68580" marT="0" marB="0"/>
                </a:tc>
                <a:tc>
                  <a:txBody>
                    <a:bodyPr/>
                    <a:lstStyle/>
                    <a:p>
                      <a:pPr marL="0" marR="0" algn="just">
                        <a:lnSpc>
                          <a:spcPct val="115000"/>
                        </a:lnSpc>
                        <a:spcBef>
                          <a:spcPts val="0"/>
                        </a:spcBef>
                        <a:spcAft>
                          <a:spcPts val="0"/>
                        </a:spcAft>
                      </a:pPr>
                      <a:r>
                        <a:rPr lang="en-US" sz="1600" kern="1200" baseline="0" dirty="0" smtClean="0">
                          <a:solidFill>
                            <a:schemeClr val="dk1"/>
                          </a:solidFill>
                          <a:latin typeface="+mn-lt"/>
                          <a:ea typeface="+mn-ea"/>
                          <a:cs typeface="+mn-cs"/>
                        </a:rPr>
                        <a:t>Reduce maternal mortality through reduced obstetric morbidity</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kern="1200" baseline="0" dirty="0" smtClean="0">
                          <a:solidFill>
                            <a:schemeClr val="dk1"/>
                          </a:solidFill>
                          <a:latin typeface="+mn-lt"/>
                          <a:ea typeface="+mn-ea"/>
                          <a:cs typeface="+mn-cs"/>
                        </a:rPr>
                        <a:t>Rs1,000–3,000 as transportation allowances for those having a surgical intervention.</a:t>
                      </a:r>
                      <a:endParaRPr lang="en-US" sz="1600" kern="1200" baseline="0" dirty="0" smtClean="0">
                        <a:solidFill>
                          <a:schemeClr val="dk1"/>
                        </a:solidFill>
                        <a:latin typeface="+mn-lt"/>
                        <a:ea typeface="+mn-ea"/>
                        <a:cs typeface="+mn-cs"/>
                      </a:endParaRPr>
                    </a:p>
                  </a:txBody>
                  <a:tcPr marL="68580" marR="68580" marT="0" marB="0"/>
                </a:tc>
                <a:tc>
                  <a:txBody>
                    <a:bodyPr/>
                    <a:lstStyle/>
                    <a:p>
                      <a:endParaRPr lang="en-US" sz="16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baseline="0" dirty="0" err="1" smtClean="0">
                          <a:solidFill>
                            <a:schemeClr val="dk1"/>
                          </a:solidFill>
                          <a:latin typeface="+mn-lt"/>
                          <a:ea typeface="+mn-ea"/>
                          <a:cs typeface="+mn-cs"/>
                        </a:rPr>
                        <a:t>MoHP</a:t>
                      </a:r>
                      <a:r>
                        <a:rPr lang="en-GB" sz="1600" kern="1200" baseline="0" dirty="0" smtClean="0">
                          <a:solidFill>
                            <a:schemeClr val="dk1"/>
                          </a:solidFill>
                          <a:latin typeface="+mn-lt"/>
                          <a:ea typeface="+mn-ea"/>
                          <a:cs typeface="+mn-cs"/>
                        </a:rPr>
                        <a:t> and contracted provide providers</a:t>
                      </a:r>
                      <a:endParaRPr lang="en-US" sz="1600" kern="1200" baseline="0" dirty="0" smtClean="0">
                        <a:solidFill>
                          <a:schemeClr val="dk1"/>
                        </a:solidFill>
                        <a:latin typeface="+mn-lt"/>
                        <a:ea typeface="+mn-ea"/>
                        <a:cs typeface="+mn-cs"/>
                      </a:endParaRPr>
                    </a:p>
                  </a:txBody>
                  <a:tcPr marL="91441" marR="91441"/>
                </a:tc>
                <a:tc>
                  <a:txBody>
                    <a:bodyPr/>
                    <a:lstStyle/>
                    <a:p>
                      <a:endParaRPr lang="en-US" sz="1600" dirty="0"/>
                    </a:p>
                  </a:txBody>
                  <a:tcPr marL="91441" marR="91441"/>
                </a:tc>
              </a:tr>
              <a:tr h="1082764">
                <a:tc>
                  <a:txBody>
                    <a:bodyPr/>
                    <a:lstStyle/>
                    <a:p>
                      <a:pPr marL="0" marR="0" algn="l">
                        <a:lnSpc>
                          <a:spcPct val="115000"/>
                        </a:lnSpc>
                        <a:spcBef>
                          <a:spcPts val="0"/>
                        </a:spcBef>
                        <a:spcAft>
                          <a:spcPts val="0"/>
                        </a:spcAft>
                      </a:pPr>
                      <a:r>
                        <a:rPr lang="en-US" sz="1600" kern="1200" baseline="0" dirty="0" smtClean="0">
                          <a:solidFill>
                            <a:schemeClr val="dk1"/>
                          </a:solidFill>
                          <a:latin typeface="+mn-lt"/>
                          <a:ea typeface="+mn-ea"/>
                          <a:cs typeface="+mn-cs"/>
                        </a:rPr>
                        <a:t>Free Health Program</a:t>
                      </a:r>
                    </a:p>
                  </a:txBody>
                  <a:tcPr marL="68580" marR="68580" marT="0" marB="0"/>
                </a:tc>
                <a:tc>
                  <a:txBody>
                    <a:bodyPr/>
                    <a:lstStyle/>
                    <a:p>
                      <a:pPr marL="0" marR="0" algn="just">
                        <a:lnSpc>
                          <a:spcPct val="115000"/>
                        </a:lnSpc>
                        <a:spcBef>
                          <a:spcPts val="0"/>
                        </a:spcBef>
                        <a:spcAft>
                          <a:spcPts val="0"/>
                        </a:spcAft>
                      </a:pPr>
                      <a:endParaRPr lang="en-US" sz="1600" kern="1200" baseline="0" dirty="0" smtClean="0">
                        <a:solidFill>
                          <a:schemeClr val="dk1"/>
                        </a:solidFill>
                        <a:latin typeface="+mn-lt"/>
                        <a:ea typeface="+mn-ea"/>
                        <a:cs typeface="+mn-cs"/>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kern="1200" baseline="0" dirty="0" smtClean="0">
                          <a:solidFill>
                            <a:schemeClr val="dk1"/>
                          </a:solidFill>
                          <a:latin typeface="+mn-lt"/>
                          <a:ea typeface="+mn-ea"/>
                          <a:cs typeface="+mn-cs"/>
                        </a:rPr>
                        <a:t>Free health services for all in HFs beyond districts (40 listed drugs free), free health care services for FCHVs, senior citizen, ultra poor, poor, helpless, disabled</a:t>
                      </a:r>
                    </a:p>
                  </a:txBody>
                  <a:tcPr marL="68580" marR="68580" marT="0" marB="0"/>
                </a:tc>
                <a:tc>
                  <a:txBody>
                    <a:bodyPr/>
                    <a:lstStyle/>
                    <a:p>
                      <a:r>
                        <a:rPr lang="en-US" sz="1600" dirty="0" smtClean="0"/>
                        <a:t>Expanding</a:t>
                      </a:r>
                      <a:endParaRPr lang="en-US" sz="16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dk1"/>
                          </a:solidFill>
                          <a:latin typeface="+mn-lt"/>
                          <a:ea typeface="+mn-ea"/>
                          <a:cs typeface="+mn-cs"/>
                        </a:rPr>
                        <a:t>MoHP</a:t>
                      </a:r>
                      <a:endParaRPr lang="en-US" sz="1600" kern="1200" baseline="0" dirty="0" smtClean="0">
                        <a:solidFill>
                          <a:schemeClr val="dk1"/>
                        </a:solidFill>
                        <a:latin typeface="+mn-lt"/>
                        <a:ea typeface="+mn-ea"/>
                        <a:cs typeface="+mn-cs"/>
                      </a:endParaRPr>
                    </a:p>
                  </a:txBody>
                  <a:tcPr marL="91441" marR="91441"/>
                </a:tc>
                <a:tc>
                  <a:txBody>
                    <a:bodyPr/>
                    <a:lstStyle/>
                    <a:p>
                      <a:r>
                        <a:rPr lang="en-US" sz="1600" dirty="0" smtClean="0"/>
                        <a:t>Government</a:t>
                      </a:r>
                      <a:endParaRPr lang="en-US" sz="1600" dirty="0"/>
                    </a:p>
                  </a:txBody>
                  <a:tcPr marL="91441" marR="91441"/>
                </a:tc>
              </a:tr>
            </a:tbl>
          </a:graphicData>
        </a:graphic>
      </p:graphicFrame>
    </p:spTree>
    <p:extLst>
      <p:ext uri="{BB962C8B-B14F-4D97-AF65-F5344CB8AC3E}">
        <p14:creationId xmlns:p14="http://schemas.microsoft.com/office/powerpoint/2010/main" val="259218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 y="47335"/>
            <a:ext cx="11282083" cy="746043"/>
          </a:xfrm>
        </p:spPr>
        <p:txBody>
          <a:bodyPr>
            <a:noAutofit/>
          </a:bodyPr>
          <a:lstStyle/>
          <a:p>
            <a:r>
              <a:rPr lang="en-US" sz="3200" b="1" dirty="0"/>
              <a:t>Social protection in Nepal: social transfer programmes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5766465"/>
              </p:ext>
            </p:extLst>
          </p:nvPr>
        </p:nvGraphicFramePr>
        <p:xfrm>
          <a:off x="8" y="739589"/>
          <a:ext cx="12191999" cy="5564600"/>
        </p:xfrm>
        <a:graphic>
          <a:graphicData uri="http://schemas.openxmlformats.org/drawingml/2006/table">
            <a:tbl>
              <a:tblPr firstRow="1" bandRow="1">
                <a:tableStyleId>{5C22544A-7EE6-4342-B048-85BDC9FD1C3A}</a:tableStyleId>
              </a:tblPr>
              <a:tblGrid>
                <a:gridCol w="1430104"/>
                <a:gridCol w="2181271"/>
                <a:gridCol w="3799167"/>
                <a:gridCol w="1589004"/>
                <a:gridCol w="1733459"/>
                <a:gridCol w="1458995"/>
              </a:tblGrid>
              <a:tr h="906125">
                <a:tc>
                  <a:txBody>
                    <a:bodyPr/>
                    <a:lstStyle/>
                    <a:p>
                      <a:r>
                        <a:rPr lang="en-US" dirty="0" smtClean="0"/>
                        <a:t>Type</a:t>
                      </a:r>
                      <a:endParaRPr lang="en-US" dirty="0"/>
                    </a:p>
                  </a:txBody>
                  <a:tcPr marL="91441" marR="91441"/>
                </a:tc>
                <a:tc>
                  <a:txBody>
                    <a:bodyPr/>
                    <a:lstStyle/>
                    <a:p>
                      <a:r>
                        <a:rPr lang="en-US" dirty="0" smtClean="0"/>
                        <a:t>Primary Objective</a:t>
                      </a:r>
                      <a:endParaRPr lang="en-US" dirty="0"/>
                    </a:p>
                  </a:txBody>
                  <a:tcPr marL="91441" marR="91441"/>
                </a:tc>
                <a:tc>
                  <a:txBody>
                    <a:bodyPr/>
                    <a:lstStyle/>
                    <a:p>
                      <a:r>
                        <a:rPr lang="en-US" dirty="0" smtClean="0"/>
                        <a:t>Elements</a:t>
                      </a:r>
                      <a:endParaRPr lang="en-US" dirty="0"/>
                    </a:p>
                  </a:txBody>
                  <a:tcPr marL="91441" marR="91441"/>
                </a:tc>
                <a:tc>
                  <a:txBody>
                    <a:bodyPr/>
                    <a:lstStyle/>
                    <a:p>
                      <a:r>
                        <a:rPr lang="en-US" dirty="0" smtClean="0"/>
                        <a:t>Geographical area/</a:t>
                      </a:r>
                    </a:p>
                    <a:p>
                      <a:r>
                        <a:rPr lang="en-US" dirty="0" smtClean="0"/>
                        <a:t>entitlement</a:t>
                      </a:r>
                      <a:endParaRPr lang="en-US" dirty="0"/>
                    </a:p>
                  </a:txBody>
                  <a:tcPr marL="91441" marR="91441"/>
                </a:tc>
                <a:tc>
                  <a:txBody>
                    <a:bodyPr/>
                    <a:lstStyle/>
                    <a:p>
                      <a:r>
                        <a:rPr lang="en-US" dirty="0" smtClean="0"/>
                        <a:t>Administration</a:t>
                      </a:r>
                      <a:endParaRPr lang="en-US" dirty="0"/>
                    </a:p>
                  </a:txBody>
                  <a:tcPr marL="91441" marR="91441"/>
                </a:tc>
                <a:tc>
                  <a:txBody>
                    <a:bodyPr/>
                    <a:lstStyle/>
                    <a:p>
                      <a:r>
                        <a:rPr lang="en-US" dirty="0" smtClean="0"/>
                        <a:t>Funding source</a:t>
                      </a:r>
                      <a:endParaRPr lang="en-US" dirty="0"/>
                    </a:p>
                  </a:txBody>
                  <a:tcPr marL="91441" marR="91441"/>
                </a:tc>
              </a:tr>
              <a:tr h="906125">
                <a:tc>
                  <a:txBody>
                    <a:bodyPr/>
                    <a:lstStyle/>
                    <a:p>
                      <a:r>
                        <a:rPr lang="en-US" sz="1800" b="0" i="0" u="none" strike="noStrike" kern="1200" baseline="0" dirty="0" smtClean="0">
                          <a:solidFill>
                            <a:schemeClr val="dk1"/>
                          </a:solidFill>
                          <a:latin typeface="+mn-lt"/>
                          <a:ea typeface="+mn-ea"/>
                          <a:cs typeface="+mn-cs"/>
                        </a:rPr>
                        <a:t>Formal</a:t>
                      </a:r>
                    </a:p>
                    <a:p>
                      <a:r>
                        <a:rPr lang="en-US" sz="1800" b="0" i="0" u="none" strike="noStrike" kern="1200" baseline="0" dirty="0" smtClean="0">
                          <a:solidFill>
                            <a:schemeClr val="dk1"/>
                          </a:solidFill>
                          <a:latin typeface="+mn-lt"/>
                          <a:ea typeface="+mn-ea"/>
                          <a:cs typeface="+mn-cs"/>
                        </a:rPr>
                        <a:t>sector social</a:t>
                      </a:r>
                    </a:p>
                    <a:p>
                      <a:r>
                        <a:rPr lang="en-US" sz="1800" b="0" i="0" u="none" strike="noStrike" kern="1200" baseline="0" dirty="0" smtClean="0">
                          <a:solidFill>
                            <a:schemeClr val="dk1"/>
                          </a:solidFill>
                          <a:latin typeface="+mn-lt"/>
                          <a:ea typeface="+mn-ea"/>
                          <a:cs typeface="+mn-cs"/>
                        </a:rPr>
                        <a:t>security and</a:t>
                      </a:r>
                    </a:p>
                    <a:p>
                      <a:r>
                        <a:rPr lang="en-US" sz="1800" b="0" i="0" u="none" strike="noStrike" kern="1200" baseline="0" dirty="0" smtClean="0">
                          <a:solidFill>
                            <a:schemeClr val="dk1"/>
                          </a:solidFill>
                          <a:latin typeface="+mn-lt"/>
                          <a:ea typeface="+mn-ea"/>
                          <a:cs typeface="+mn-cs"/>
                        </a:rPr>
                        <a:t>health</a:t>
                      </a:r>
                    </a:p>
                    <a:p>
                      <a:r>
                        <a:rPr lang="en-US" sz="1800" b="0" i="0" u="none" strike="noStrike" kern="1200" baseline="0" dirty="0" smtClean="0">
                          <a:solidFill>
                            <a:schemeClr val="dk1"/>
                          </a:solidFill>
                          <a:latin typeface="+mn-lt"/>
                          <a:ea typeface="+mn-ea"/>
                          <a:cs typeface="+mn-cs"/>
                        </a:rPr>
                        <a:t>insurance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Insurance against</a:t>
                      </a:r>
                    </a:p>
                    <a:p>
                      <a:r>
                        <a:rPr lang="en-US" sz="1800" b="0" i="0" u="none" strike="noStrike" kern="1200" baseline="0" dirty="0" smtClean="0">
                          <a:solidFill>
                            <a:schemeClr val="dk1"/>
                          </a:solidFill>
                          <a:latin typeface="+mn-lt"/>
                          <a:ea typeface="+mn-ea"/>
                          <a:cs typeface="+mn-cs"/>
                        </a:rPr>
                        <a:t>unemployment, sickness, accident and for old age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Covers only small segment of population in the formal sector –</a:t>
                      </a:r>
                    </a:p>
                    <a:p>
                      <a:r>
                        <a:rPr lang="en-US" sz="1800" b="0" i="0" u="none" strike="noStrike" kern="1200" baseline="0" dirty="0" smtClean="0">
                          <a:solidFill>
                            <a:schemeClr val="dk1"/>
                          </a:solidFill>
                          <a:latin typeface="+mn-lt"/>
                          <a:ea typeface="+mn-ea"/>
                          <a:cs typeface="+mn-cs"/>
                        </a:rPr>
                        <a:t>government civil servants, army, police, teachers</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Formal sector,</a:t>
                      </a:r>
                    </a:p>
                    <a:p>
                      <a:r>
                        <a:rPr lang="en-US" sz="1800" b="0" i="0" u="none" strike="noStrike" kern="1200" baseline="0" dirty="0" smtClean="0">
                          <a:solidFill>
                            <a:schemeClr val="dk1"/>
                          </a:solidFill>
                          <a:latin typeface="+mn-lt"/>
                          <a:ea typeface="+mn-ea"/>
                          <a:cs typeface="+mn-cs"/>
                        </a:rPr>
                        <a:t>nationwide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Ministry of</a:t>
                      </a:r>
                    </a:p>
                    <a:p>
                      <a:r>
                        <a:rPr lang="en-US" sz="1800" b="0" i="0" u="none" strike="noStrike" kern="1200" baseline="0" dirty="0" err="1" smtClean="0">
                          <a:solidFill>
                            <a:schemeClr val="dk1"/>
                          </a:solidFill>
                          <a:latin typeface="+mn-lt"/>
                          <a:ea typeface="+mn-ea"/>
                          <a:cs typeface="+mn-cs"/>
                        </a:rPr>
                        <a:t>Labour</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a:t>
                      </a:r>
                    </a:p>
                    <a:p>
                      <a:r>
                        <a:rPr lang="en-US" sz="1800" b="0" i="0" u="none" strike="noStrike" kern="1200" baseline="0" dirty="0" smtClean="0">
                          <a:solidFill>
                            <a:schemeClr val="dk1"/>
                          </a:solidFill>
                          <a:latin typeface="+mn-lt"/>
                          <a:ea typeface="+mn-ea"/>
                          <a:cs typeface="+mn-cs"/>
                        </a:rPr>
                        <a:t>employers,</a:t>
                      </a:r>
                    </a:p>
                    <a:p>
                      <a:r>
                        <a:rPr lang="en-US" sz="1800" b="0" i="0" u="none" strike="noStrike" kern="1200" baseline="0" dirty="0" smtClean="0">
                          <a:solidFill>
                            <a:schemeClr val="dk1"/>
                          </a:solidFill>
                          <a:latin typeface="+mn-lt"/>
                          <a:ea typeface="+mn-ea"/>
                          <a:cs typeface="+mn-cs"/>
                        </a:rPr>
                        <a:t>employees</a:t>
                      </a:r>
                      <a:endParaRPr lang="en-US" dirty="0"/>
                    </a:p>
                  </a:txBody>
                  <a:tcPr marL="91441" marR="91441"/>
                </a:tc>
              </a:tr>
              <a:tr h="1177962">
                <a:tc>
                  <a:txBody>
                    <a:bodyPr/>
                    <a:lstStyle/>
                    <a:p>
                      <a:r>
                        <a:rPr lang="en-US" sz="1800" b="0" i="0" u="none" strike="noStrike" kern="1200" baseline="0" dirty="0" smtClean="0">
                          <a:solidFill>
                            <a:schemeClr val="dk1"/>
                          </a:solidFill>
                          <a:latin typeface="+mn-lt"/>
                          <a:ea typeface="+mn-ea"/>
                          <a:cs typeface="+mn-cs"/>
                        </a:rPr>
                        <a:t>Employment</a:t>
                      </a:r>
                    </a:p>
                    <a:p>
                      <a:r>
                        <a:rPr lang="en-US" sz="1800" b="0" i="0" u="none" strike="noStrike" kern="1200" baseline="0" dirty="0" smtClean="0">
                          <a:solidFill>
                            <a:schemeClr val="dk1"/>
                          </a:solidFill>
                          <a:latin typeface="+mn-lt"/>
                          <a:ea typeface="+mn-ea"/>
                          <a:cs typeface="+mn-cs"/>
                        </a:rPr>
                        <a:t>schemes</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Rural employment and rural infrastructure; </a:t>
                      </a:r>
                      <a:r>
                        <a:rPr lang="en-US" sz="1800" b="0" i="0" u="none" strike="noStrike" kern="1200" baseline="0" dirty="0" err="1" smtClean="0">
                          <a:solidFill>
                            <a:schemeClr val="dk1"/>
                          </a:solidFill>
                          <a:latin typeface="+mn-lt"/>
                          <a:ea typeface="+mn-ea"/>
                          <a:cs typeface="+mn-cs"/>
                        </a:rPr>
                        <a:t>Karnali</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Employment </a:t>
                      </a:r>
                      <a:r>
                        <a:rPr lang="en-US" sz="1800" b="0" i="0" u="none" strike="noStrike" kern="1200" baseline="0" dirty="0" err="1" smtClean="0">
                          <a:solidFill>
                            <a:schemeClr val="dk1"/>
                          </a:solidFill>
                          <a:latin typeface="+mn-lt"/>
                          <a:ea typeface="+mn-ea"/>
                          <a:cs typeface="+mn-cs"/>
                        </a:rPr>
                        <a:t>Programme</a:t>
                      </a:r>
                      <a:r>
                        <a:rPr lang="en-US" sz="1800" b="0" i="0" u="none" strike="noStrike" kern="1200" baseline="0" dirty="0" smtClean="0">
                          <a:solidFill>
                            <a:schemeClr val="dk1"/>
                          </a:solidFill>
                          <a:latin typeface="+mn-lt"/>
                          <a:ea typeface="+mn-ea"/>
                          <a:cs typeface="+mn-cs"/>
                        </a:rPr>
                        <a:t> (KEP):</a:t>
                      </a:r>
                    </a:p>
                    <a:p>
                      <a:r>
                        <a:rPr lang="en-US" sz="1800" b="0" i="0" u="none" strike="noStrike" kern="1200" baseline="0" dirty="0" smtClean="0">
                          <a:solidFill>
                            <a:schemeClr val="dk1"/>
                          </a:solidFill>
                          <a:latin typeface="+mn-lt"/>
                          <a:ea typeface="+mn-ea"/>
                          <a:cs typeface="+mn-cs"/>
                        </a:rPr>
                        <a:t>‘One family one job’</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Public or development agency-based</a:t>
                      </a:r>
                    </a:p>
                    <a:p>
                      <a:r>
                        <a:rPr lang="en-US" sz="1800" b="0" i="0" u="none" strike="noStrike" kern="1200" baseline="0" dirty="0" smtClean="0">
                          <a:solidFill>
                            <a:schemeClr val="dk1"/>
                          </a:solidFill>
                          <a:latin typeface="+mn-lt"/>
                          <a:ea typeface="+mn-ea"/>
                          <a:cs typeface="+mn-cs"/>
                        </a:rPr>
                        <a:t>public works – cash for work</a:t>
                      </a:r>
                      <a:endParaRPr lang="en-US" dirty="0"/>
                    </a:p>
                  </a:txBody>
                  <a:tcPr marL="91441" marR="91441"/>
                </a:tc>
                <a:tc>
                  <a:txBody>
                    <a:bodyPr/>
                    <a:lstStyle/>
                    <a:p>
                      <a:r>
                        <a:rPr lang="en-US" sz="1800" b="0" i="0" u="none" strike="noStrike" kern="1200" baseline="0" dirty="0" err="1" smtClean="0">
                          <a:solidFill>
                            <a:schemeClr val="dk1"/>
                          </a:solidFill>
                          <a:latin typeface="+mn-lt"/>
                          <a:ea typeface="+mn-ea"/>
                          <a:cs typeface="+mn-cs"/>
                        </a:rPr>
                        <a:t>Karnali</a:t>
                      </a:r>
                      <a:r>
                        <a:rPr lang="en-US" sz="1800" b="0" i="0" u="none" strike="noStrike" kern="1200" baseline="0" dirty="0" smtClean="0">
                          <a:solidFill>
                            <a:schemeClr val="dk1"/>
                          </a:solidFill>
                          <a:latin typeface="+mn-lt"/>
                          <a:ea typeface="+mn-ea"/>
                          <a:cs typeface="+mn-cs"/>
                        </a:rPr>
                        <a:t> Zone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Ministry of</a:t>
                      </a:r>
                    </a:p>
                    <a:p>
                      <a:r>
                        <a:rPr lang="en-US" sz="1800" b="0" i="0" u="none" strike="noStrike" kern="1200" baseline="0" dirty="0" err="1" smtClean="0">
                          <a:solidFill>
                            <a:schemeClr val="dk1"/>
                          </a:solidFill>
                          <a:latin typeface="+mn-lt"/>
                          <a:ea typeface="+mn-ea"/>
                          <a:cs typeface="+mn-cs"/>
                        </a:rPr>
                        <a:t>Labour</a:t>
                      </a:r>
                      <a:r>
                        <a:rPr lang="en-US" sz="1800" b="0" i="0" u="none" strike="noStrike" kern="1200" baseline="0" dirty="0" smtClean="0">
                          <a:solidFill>
                            <a:schemeClr val="dk1"/>
                          </a:solidFill>
                          <a:latin typeface="+mn-lt"/>
                          <a:ea typeface="+mn-ea"/>
                          <a:cs typeface="+mn-cs"/>
                        </a:rPr>
                        <a:t>/</a:t>
                      </a:r>
                      <a:r>
                        <a:rPr lang="en-US" sz="1800" b="0" i="0" u="none" strike="noStrike" kern="1200" baseline="0" dirty="0" err="1" smtClean="0">
                          <a:solidFill>
                            <a:schemeClr val="dk1"/>
                          </a:solidFill>
                          <a:latin typeface="+mn-lt"/>
                          <a:ea typeface="+mn-ea"/>
                          <a:cs typeface="+mn-cs"/>
                        </a:rPr>
                        <a:t>MoFALD</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 and aid agencies</a:t>
                      </a:r>
                      <a:endParaRPr lang="en-US" dirty="0"/>
                    </a:p>
                  </a:txBody>
                  <a:tcPr marL="91441" marR="91441"/>
                </a:tc>
              </a:tr>
              <a:tr h="1449800">
                <a:tc>
                  <a:txBody>
                    <a:bodyPr/>
                    <a:lstStyle/>
                    <a:p>
                      <a:r>
                        <a:rPr lang="en-US" sz="1800" b="0" i="0" u="none" strike="noStrike" kern="1200" baseline="0" dirty="0" smtClean="0">
                          <a:solidFill>
                            <a:schemeClr val="dk1"/>
                          </a:solidFill>
                          <a:latin typeface="+mn-lt"/>
                          <a:ea typeface="+mn-ea"/>
                          <a:cs typeface="+mn-cs"/>
                        </a:rPr>
                        <a:t>District block</a:t>
                      </a:r>
                    </a:p>
                    <a:p>
                      <a:r>
                        <a:rPr lang="en-US" sz="1800" b="0" i="0" u="none" strike="noStrike" kern="1200" baseline="0" dirty="0" smtClean="0">
                          <a:solidFill>
                            <a:schemeClr val="dk1"/>
                          </a:solidFill>
                          <a:latin typeface="+mn-lt"/>
                          <a:ea typeface="+mn-ea"/>
                          <a:cs typeface="+mn-cs"/>
                        </a:rPr>
                        <a:t>grants and</a:t>
                      </a:r>
                    </a:p>
                    <a:p>
                      <a:r>
                        <a:rPr lang="en-US" sz="1800" b="0" i="0" u="none" strike="noStrike" kern="1200" baseline="0" dirty="0" smtClean="0">
                          <a:solidFill>
                            <a:schemeClr val="dk1"/>
                          </a:solidFill>
                          <a:latin typeface="+mn-lt"/>
                          <a:ea typeface="+mn-ea"/>
                          <a:cs typeface="+mn-cs"/>
                        </a:rPr>
                        <a:t>top up grants</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Funds to finance local</a:t>
                      </a:r>
                    </a:p>
                    <a:p>
                      <a:r>
                        <a:rPr lang="en-US" sz="1800" b="0" i="0" u="none" strike="noStrike" kern="1200" baseline="0" dirty="0" smtClean="0">
                          <a:solidFill>
                            <a:schemeClr val="dk1"/>
                          </a:solidFill>
                          <a:latin typeface="+mn-lt"/>
                          <a:ea typeface="+mn-ea"/>
                          <a:cs typeface="+mn-cs"/>
                        </a:rPr>
                        <a:t>governance and</a:t>
                      </a:r>
                    </a:p>
                    <a:p>
                      <a:r>
                        <a:rPr lang="en-US" sz="1800" b="0" i="0" u="none" strike="noStrike" kern="1200" baseline="0" dirty="0" smtClean="0">
                          <a:solidFill>
                            <a:schemeClr val="dk1"/>
                          </a:solidFill>
                          <a:latin typeface="+mn-lt"/>
                          <a:ea typeface="+mn-ea"/>
                          <a:cs typeface="+mn-cs"/>
                        </a:rPr>
                        <a:t>community development</a:t>
                      </a:r>
                      <a:endParaRPr lang="en-US" dirty="0"/>
                    </a:p>
                  </a:txBody>
                  <a:tcPr marL="91441" marR="91441"/>
                </a:tc>
                <a:tc>
                  <a:txBody>
                    <a:bodyPr/>
                    <a:lstStyle/>
                    <a:p>
                      <a:r>
                        <a:rPr lang="en-US" dirty="0" smtClean="0"/>
                        <a:t>To promote local development activities and strengthen</a:t>
                      </a:r>
                      <a:r>
                        <a:rPr lang="en-US" baseline="0" dirty="0" smtClean="0"/>
                        <a:t> good governance at local level</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All 75 districts of the country</a:t>
                      </a:r>
                    </a:p>
                    <a:p>
                      <a:r>
                        <a:rPr lang="en-US" sz="1800" b="0" i="0" u="none" strike="noStrike" kern="1200" baseline="0" dirty="0" smtClean="0">
                          <a:solidFill>
                            <a:schemeClr val="dk1"/>
                          </a:solidFill>
                          <a:latin typeface="+mn-lt"/>
                          <a:ea typeface="+mn-ea"/>
                          <a:cs typeface="+mn-cs"/>
                        </a:rPr>
                        <a:t>planned</a:t>
                      </a:r>
                      <a:endParaRPr lang="en-US" dirty="0"/>
                    </a:p>
                  </a:txBody>
                  <a:tcPr marL="91441" marR="91441"/>
                </a:tc>
                <a:tc>
                  <a:txBody>
                    <a:bodyPr/>
                    <a:lstStyle/>
                    <a:p>
                      <a:r>
                        <a:rPr lang="en-US" sz="1800" b="0" i="0" u="none" strike="noStrike" kern="1200" baseline="0" dirty="0" err="1" smtClean="0">
                          <a:solidFill>
                            <a:schemeClr val="dk1"/>
                          </a:solidFill>
                          <a:latin typeface="+mn-lt"/>
                          <a:ea typeface="+mn-ea"/>
                          <a:cs typeface="+mn-cs"/>
                        </a:rPr>
                        <a:t>MoFALD</a:t>
                      </a:r>
                      <a:endParaRPr lang="en-US" dirty="0"/>
                    </a:p>
                  </a:txBody>
                  <a:tcPr marL="91441" marR="91441"/>
                </a:tc>
                <a:tc>
                  <a:txBody>
                    <a:bodyPr/>
                    <a:lstStyle/>
                    <a:p>
                      <a:r>
                        <a:rPr lang="en-US" dirty="0" smtClean="0"/>
                        <a:t>Government</a:t>
                      </a:r>
                      <a:endParaRPr lang="en-US" dirty="0"/>
                    </a:p>
                  </a:txBody>
                  <a:tcPr marL="91441" marR="91441"/>
                </a:tc>
              </a:tr>
            </a:tbl>
          </a:graphicData>
        </a:graphic>
      </p:graphicFrame>
    </p:spTree>
    <p:extLst>
      <p:ext uri="{BB962C8B-B14F-4D97-AF65-F5344CB8AC3E}">
        <p14:creationId xmlns:p14="http://schemas.microsoft.com/office/powerpoint/2010/main" val="3916511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 y="47335"/>
            <a:ext cx="11282083" cy="746043"/>
          </a:xfrm>
        </p:spPr>
        <p:txBody>
          <a:bodyPr>
            <a:noAutofit/>
          </a:bodyPr>
          <a:lstStyle/>
          <a:p>
            <a:r>
              <a:rPr lang="en-US" sz="3200" b="1" dirty="0"/>
              <a:t>Social protection in Nepal: social transfer programmes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7617373"/>
              </p:ext>
            </p:extLst>
          </p:nvPr>
        </p:nvGraphicFramePr>
        <p:xfrm>
          <a:off x="8" y="739590"/>
          <a:ext cx="12191999" cy="5987921"/>
        </p:xfrm>
        <a:graphic>
          <a:graphicData uri="http://schemas.openxmlformats.org/drawingml/2006/table">
            <a:tbl>
              <a:tblPr firstRow="1" bandRow="1">
                <a:tableStyleId>{5C22544A-7EE6-4342-B048-85BDC9FD1C3A}</a:tableStyleId>
              </a:tblPr>
              <a:tblGrid>
                <a:gridCol w="1430104"/>
                <a:gridCol w="2181271"/>
                <a:gridCol w="3031473"/>
                <a:gridCol w="1990165"/>
                <a:gridCol w="2099992"/>
                <a:gridCol w="1458995"/>
              </a:tblGrid>
              <a:tr h="932354">
                <a:tc>
                  <a:txBody>
                    <a:bodyPr/>
                    <a:lstStyle/>
                    <a:p>
                      <a:r>
                        <a:rPr lang="en-US" dirty="0" smtClean="0"/>
                        <a:t>Type</a:t>
                      </a:r>
                      <a:endParaRPr lang="en-US" dirty="0"/>
                    </a:p>
                  </a:txBody>
                  <a:tcPr marL="91441" marR="91441"/>
                </a:tc>
                <a:tc>
                  <a:txBody>
                    <a:bodyPr/>
                    <a:lstStyle/>
                    <a:p>
                      <a:r>
                        <a:rPr lang="en-US" dirty="0" smtClean="0"/>
                        <a:t>Primary Objective</a:t>
                      </a:r>
                      <a:endParaRPr lang="en-US" dirty="0"/>
                    </a:p>
                  </a:txBody>
                  <a:tcPr marL="91441" marR="91441"/>
                </a:tc>
                <a:tc>
                  <a:txBody>
                    <a:bodyPr/>
                    <a:lstStyle/>
                    <a:p>
                      <a:r>
                        <a:rPr lang="en-US" dirty="0" smtClean="0"/>
                        <a:t>Elements</a:t>
                      </a:r>
                      <a:endParaRPr lang="en-US" dirty="0"/>
                    </a:p>
                  </a:txBody>
                  <a:tcPr marL="91441" marR="91441"/>
                </a:tc>
                <a:tc>
                  <a:txBody>
                    <a:bodyPr/>
                    <a:lstStyle/>
                    <a:p>
                      <a:r>
                        <a:rPr lang="en-US" dirty="0" smtClean="0"/>
                        <a:t>Geographical area/</a:t>
                      </a:r>
                    </a:p>
                    <a:p>
                      <a:r>
                        <a:rPr lang="en-US" dirty="0" smtClean="0"/>
                        <a:t>entitlement</a:t>
                      </a:r>
                      <a:endParaRPr lang="en-US" dirty="0"/>
                    </a:p>
                  </a:txBody>
                  <a:tcPr marL="91441" marR="91441"/>
                </a:tc>
                <a:tc>
                  <a:txBody>
                    <a:bodyPr/>
                    <a:lstStyle/>
                    <a:p>
                      <a:r>
                        <a:rPr lang="en-US" dirty="0" smtClean="0"/>
                        <a:t>Administration</a:t>
                      </a:r>
                      <a:endParaRPr lang="en-US" dirty="0"/>
                    </a:p>
                  </a:txBody>
                  <a:tcPr marL="91441" marR="91441"/>
                </a:tc>
                <a:tc>
                  <a:txBody>
                    <a:bodyPr/>
                    <a:lstStyle/>
                    <a:p>
                      <a:r>
                        <a:rPr lang="en-US" dirty="0" smtClean="0"/>
                        <a:t>Funding source</a:t>
                      </a:r>
                      <a:endParaRPr lang="en-US" dirty="0"/>
                    </a:p>
                  </a:txBody>
                  <a:tcPr marL="91441" marR="91441"/>
                </a:tc>
              </a:tr>
              <a:tr h="1212061">
                <a:tc>
                  <a:txBody>
                    <a:bodyPr/>
                    <a:lstStyle/>
                    <a:p>
                      <a:r>
                        <a:rPr lang="en-US" sz="1800" b="0" i="0" u="none" strike="noStrike" kern="1200" baseline="0" dirty="0" smtClean="0">
                          <a:solidFill>
                            <a:schemeClr val="dk1"/>
                          </a:solidFill>
                          <a:latin typeface="+mn-lt"/>
                          <a:ea typeface="+mn-ea"/>
                          <a:cs typeface="+mn-cs"/>
                        </a:rPr>
                        <a:t>Disability</a:t>
                      </a:r>
                    </a:p>
                    <a:p>
                      <a:r>
                        <a:rPr lang="en-US" sz="1800" b="0" i="0" u="none" strike="noStrike" kern="1200" baseline="0" dirty="0" smtClean="0">
                          <a:solidFill>
                            <a:schemeClr val="dk1"/>
                          </a:solidFill>
                          <a:latin typeface="+mn-lt"/>
                          <a:ea typeface="+mn-ea"/>
                          <a:cs typeface="+mn-cs"/>
                        </a:rPr>
                        <a:t>allowance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For persons living with disability or sight-</a:t>
                      </a:r>
                      <a:r>
                        <a:rPr lang="en-US" sz="1800" b="0" i="0" u="none" strike="noStrike" kern="1200" baseline="0" dirty="0" err="1" smtClean="0">
                          <a:solidFill>
                            <a:schemeClr val="dk1"/>
                          </a:solidFill>
                          <a:latin typeface="+mn-lt"/>
                          <a:ea typeface="+mn-ea"/>
                          <a:cs typeface="+mn-cs"/>
                        </a:rPr>
                        <a:t>impairedness</a:t>
                      </a:r>
                      <a:r>
                        <a:rPr lang="en-US" sz="1800" b="0" i="0" u="none" strike="noStrike" kern="1200" baseline="0" dirty="0" smtClean="0">
                          <a:solidFill>
                            <a:schemeClr val="dk1"/>
                          </a:solidFill>
                          <a:latin typeface="+mn-lt"/>
                          <a:ea typeface="+mn-ea"/>
                          <a:cs typeface="+mn-cs"/>
                        </a:rPr>
                        <a:t>,</a:t>
                      </a:r>
                    </a:p>
                    <a:p>
                      <a:r>
                        <a:rPr lang="en-US" sz="1800" b="0" i="0" u="none" strike="noStrike" kern="1200" baseline="0" dirty="0" smtClean="0">
                          <a:solidFill>
                            <a:schemeClr val="dk1"/>
                          </a:solidFill>
                          <a:latin typeface="+mn-lt"/>
                          <a:ea typeface="+mn-ea"/>
                          <a:cs typeface="+mn-cs"/>
                        </a:rPr>
                        <a:t>as per MLD criteria</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1000 rupees per month for fully disabled, Rs 300 for partially handicapped</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All disabled above 16 years</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Ministry of Federal Affairs and Local</a:t>
                      </a:r>
                    </a:p>
                    <a:p>
                      <a:r>
                        <a:rPr lang="en-US" sz="1800" b="0" i="0" u="none" strike="noStrike" kern="1200" baseline="0" dirty="0" smtClean="0">
                          <a:solidFill>
                            <a:schemeClr val="dk1"/>
                          </a:solidFill>
                          <a:latin typeface="+mn-lt"/>
                          <a:ea typeface="+mn-ea"/>
                          <a:cs typeface="+mn-cs"/>
                        </a:rPr>
                        <a:t>Development</a:t>
                      </a:r>
                      <a:endParaRPr lang="en-US" dirty="0"/>
                    </a:p>
                  </a:txBody>
                  <a:tcPr marL="91441" marR="91441"/>
                </a:tc>
                <a:tc>
                  <a:txBody>
                    <a:bodyPr/>
                    <a:lstStyle/>
                    <a:p>
                      <a:r>
                        <a:rPr lang="en-US" dirty="0" smtClean="0"/>
                        <a:t>Government</a:t>
                      </a:r>
                      <a:endParaRPr lang="en-US" dirty="0"/>
                    </a:p>
                  </a:txBody>
                  <a:tcPr marL="91441" marR="91441"/>
                </a:tc>
              </a:tr>
              <a:tr h="1553525">
                <a:tc>
                  <a:txBody>
                    <a:bodyPr/>
                    <a:lstStyle/>
                    <a:p>
                      <a:r>
                        <a:rPr lang="en-US" sz="1800" b="0" i="0" u="none" strike="noStrike" kern="1200" baseline="0" dirty="0" smtClean="0">
                          <a:solidFill>
                            <a:schemeClr val="dk1"/>
                          </a:solidFill>
                          <a:latin typeface="+mn-lt"/>
                          <a:ea typeface="+mn-ea"/>
                          <a:cs typeface="+mn-cs"/>
                        </a:rPr>
                        <a:t>Social</a:t>
                      </a:r>
                    </a:p>
                    <a:p>
                      <a:r>
                        <a:rPr lang="en-US" sz="1800" b="0" i="0" u="none" strike="noStrike" kern="1200" baseline="0" dirty="0" smtClean="0">
                          <a:solidFill>
                            <a:schemeClr val="dk1"/>
                          </a:solidFill>
                          <a:latin typeface="+mn-lt"/>
                          <a:ea typeface="+mn-ea"/>
                          <a:cs typeface="+mn-cs"/>
                        </a:rPr>
                        <a:t>pensions</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Security for the elderly</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Entitlement for all citizens over age of 70, and over 60 in </a:t>
                      </a:r>
                      <a:r>
                        <a:rPr lang="en-US" sz="1800" b="0" i="0" u="none" strike="noStrike" kern="1200" baseline="0" dirty="0" err="1" smtClean="0">
                          <a:solidFill>
                            <a:schemeClr val="dk1"/>
                          </a:solidFill>
                          <a:latin typeface="+mn-lt"/>
                          <a:ea typeface="+mn-ea"/>
                          <a:cs typeface="+mn-cs"/>
                        </a:rPr>
                        <a:t>Karnali</a:t>
                      </a:r>
                      <a:r>
                        <a:rPr lang="en-US" sz="1800" b="0" i="0" u="none" strike="noStrike" kern="1200" baseline="0" dirty="0" smtClean="0">
                          <a:solidFill>
                            <a:schemeClr val="dk1"/>
                          </a:solidFill>
                          <a:latin typeface="+mn-lt"/>
                          <a:ea typeface="+mn-ea"/>
                          <a:cs typeface="+mn-cs"/>
                        </a:rPr>
                        <a:t> Zone, or if identified as Dalit community, currently rupee 500 per month</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Legally, all</a:t>
                      </a:r>
                    </a:p>
                    <a:p>
                      <a:r>
                        <a:rPr lang="en-US" sz="1800" b="0" i="0" u="none" strike="noStrike" kern="1200" baseline="0" dirty="0" smtClean="0">
                          <a:solidFill>
                            <a:schemeClr val="dk1"/>
                          </a:solidFill>
                          <a:latin typeface="+mn-lt"/>
                          <a:ea typeface="+mn-ea"/>
                          <a:cs typeface="+mn-cs"/>
                        </a:rPr>
                        <a:t>eligible as per</a:t>
                      </a:r>
                    </a:p>
                    <a:p>
                      <a:r>
                        <a:rPr lang="en-US" sz="1800" b="0" i="0" u="none" strike="noStrike" kern="1200" baseline="0" dirty="0" smtClean="0">
                          <a:solidFill>
                            <a:schemeClr val="dk1"/>
                          </a:solidFill>
                          <a:latin typeface="+mn-lt"/>
                          <a:ea typeface="+mn-ea"/>
                          <a:cs typeface="+mn-cs"/>
                        </a:rPr>
                        <a:t>the categorical</a:t>
                      </a:r>
                    </a:p>
                    <a:p>
                      <a:r>
                        <a:rPr lang="en-US" sz="1800" b="0" i="0" u="none" strike="noStrike" kern="1200" baseline="0" dirty="0" smtClean="0">
                          <a:solidFill>
                            <a:schemeClr val="dk1"/>
                          </a:solidFill>
                          <a:latin typeface="+mn-lt"/>
                          <a:ea typeface="+mn-ea"/>
                          <a:cs typeface="+mn-cs"/>
                        </a:rPr>
                        <a:t>Targeting</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a:t>
                      </a:r>
                    </a:p>
                    <a:p>
                      <a:r>
                        <a:rPr lang="en-US" sz="1800" b="0" i="0" u="none" strike="noStrike" kern="1200" baseline="0" dirty="0" smtClean="0">
                          <a:solidFill>
                            <a:schemeClr val="dk1"/>
                          </a:solidFill>
                          <a:latin typeface="+mn-lt"/>
                          <a:ea typeface="+mn-ea"/>
                          <a:cs typeface="+mn-cs"/>
                        </a:rPr>
                        <a:t>distributed by</a:t>
                      </a:r>
                    </a:p>
                    <a:p>
                      <a:r>
                        <a:rPr lang="en-US" sz="1800" b="0" i="0" u="none" strike="noStrike" kern="1200" baseline="0" dirty="0" smtClean="0">
                          <a:solidFill>
                            <a:schemeClr val="dk1"/>
                          </a:solidFill>
                          <a:latin typeface="+mn-lt"/>
                          <a:ea typeface="+mn-ea"/>
                          <a:cs typeface="+mn-cs"/>
                        </a:rPr>
                        <a:t>Local </a:t>
                      </a:r>
                      <a:r>
                        <a:rPr lang="en-US" sz="1800" b="0" i="0" u="none" strike="noStrike" kern="1200" baseline="0" dirty="0" err="1" smtClean="0">
                          <a:solidFill>
                            <a:schemeClr val="dk1"/>
                          </a:solidFill>
                          <a:latin typeface="+mn-lt"/>
                          <a:ea typeface="+mn-ea"/>
                          <a:cs typeface="+mn-cs"/>
                        </a:rPr>
                        <a:t>dministration</a:t>
                      </a:r>
                      <a:r>
                        <a:rPr lang="en-US" sz="1800" b="0" i="0" u="none" strike="noStrike" kern="1200" baseline="0" dirty="0" smtClean="0">
                          <a:solidFill>
                            <a:schemeClr val="dk1"/>
                          </a:solidFill>
                          <a:latin typeface="+mn-lt"/>
                          <a:ea typeface="+mn-ea"/>
                          <a:cs typeface="+mn-cs"/>
                        </a:rPr>
                        <a:t> of </a:t>
                      </a:r>
                      <a:r>
                        <a:rPr lang="en-US" sz="1800" b="0" i="0" u="none" strike="noStrike" kern="1200" baseline="0" dirty="0" err="1" smtClean="0">
                          <a:solidFill>
                            <a:schemeClr val="dk1"/>
                          </a:solidFill>
                          <a:latin typeface="+mn-lt"/>
                          <a:ea typeface="+mn-ea"/>
                          <a:cs typeface="+mn-cs"/>
                        </a:rPr>
                        <a:t>MoFALD</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MoWCSW</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a:t>
                      </a:r>
                      <a:endParaRPr lang="en-US" dirty="0"/>
                    </a:p>
                  </a:txBody>
                  <a:tcPr marL="91441" marR="91441"/>
                </a:tc>
              </a:tr>
              <a:tr h="1101261">
                <a:tc>
                  <a:txBody>
                    <a:bodyPr/>
                    <a:lstStyle/>
                    <a:p>
                      <a:r>
                        <a:rPr lang="en-US" sz="1800" b="0" i="0" u="none" strike="noStrike" kern="1200" baseline="0" dirty="0" smtClean="0">
                          <a:solidFill>
                            <a:schemeClr val="dk1"/>
                          </a:solidFill>
                          <a:latin typeface="+mn-lt"/>
                          <a:ea typeface="+mn-ea"/>
                          <a:cs typeface="+mn-cs"/>
                        </a:rPr>
                        <a:t>Single woman’s allowance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Social assistance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Widows over 60</a:t>
                      </a:r>
                      <a:endParaRPr lang="en-US" dirty="0"/>
                    </a:p>
                  </a:txBody>
                  <a:tcPr marL="91441" marR="91441"/>
                </a:tc>
                <a:tc>
                  <a:txBody>
                    <a:bodyPr/>
                    <a:lstStyle/>
                    <a:p>
                      <a:r>
                        <a:rPr lang="en-US" dirty="0" smtClean="0"/>
                        <a:t>Eligible single women</a:t>
                      </a:r>
                      <a:endParaRPr lang="en-US" dirty="0"/>
                    </a:p>
                  </a:txBody>
                  <a:tcPr marL="91441" marR="91441"/>
                </a:tc>
                <a:tc>
                  <a:txBody>
                    <a:bodyPr/>
                    <a:lstStyle/>
                    <a:p>
                      <a:r>
                        <a:rPr lang="en-US" dirty="0" err="1" smtClean="0"/>
                        <a:t>MoFALD</a:t>
                      </a:r>
                      <a:r>
                        <a:rPr lang="en-US" dirty="0" smtClean="0"/>
                        <a:t>/</a:t>
                      </a:r>
                      <a:r>
                        <a:rPr lang="en-US" dirty="0" err="1" smtClean="0"/>
                        <a:t>MoWCSW</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a:t>
                      </a:r>
                      <a:endParaRPr lang="en-US" dirty="0"/>
                    </a:p>
                  </a:txBody>
                  <a:tcPr marL="91441" marR="91441"/>
                </a:tc>
              </a:tr>
              <a:tr h="1101261">
                <a:tc>
                  <a:txBody>
                    <a:bodyPr/>
                    <a:lstStyle/>
                    <a:p>
                      <a:r>
                        <a:rPr lang="en-US" sz="1800" b="0" i="0" u="none" strike="noStrike" kern="1200" baseline="0" dirty="0" smtClean="0">
                          <a:solidFill>
                            <a:schemeClr val="dk1"/>
                          </a:solidFill>
                          <a:latin typeface="+mn-lt"/>
                          <a:ea typeface="+mn-ea"/>
                          <a:cs typeface="+mn-cs"/>
                        </a:rPr>
                        <a:t>Education</a:t>
                      </a:r>
                    </a:p>
                    <a:p>
                      <a:r>
                        <a:rPr lang="en-US" sz="1800" b="0" i="0" u="none" strike="noStrike" kern="1200" baseline="0" dirty="0" smtClean="0">
                          <a:solidFill>
                            <a:schemeClr val="dk1"/>
                          </a:solidFill>
                          <a:latin typeface="+mn-lt"/>
                          <a:ea typeface="+mn-ea"/>
                          <a:cs typeface="+mn-cs"/>
                        </a:rPr>
                        <a:t>grants</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Social inclusion</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For socially excluded groups – girl children, Dalit Children</a:t>
                      </a:r>
                      <a:endParaRPr lang="en-US" dirty="0"/>
                    </a:p>
                  </a:txBody>
                  <a:tcPr marL="91441" marR="91441"/>
                </a:tc>
                <a:tc>
                  <a:txBody>
                    <a:bodyPr/>
                    <a:lstStyle/>
                    <a:p>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a:t>
                      </a:r>
                    </a:p>
                    <a:p>
                      <a:r>
                        <a:rPr lang="en-US" sz="1800" b="0" i="0" u="none" strike="noStrike" kern="1200" baseline="0" dirty="0" smtClean="0">
                          <a:solidFill>
                            <a:schemeClr val="dk1"/>
                          </a:solidFill>
                          <a:latin typeface="+mn-lt"/>
                          <a:ea typeface="+mn-ea"/>
                          <a:cs typeface="+mn-cs"/>
                        </a:rPr>
                        <a:t>distributed by</a:t>
                      </a:r>
                    </a:p>
                    <a:p>
                      <a:r>
                        <a:rPr lang="en-US" sz="1800" b="0" i="0" u="none" strike="noStrike" kern="1200" baseline="0" dirty="0" smtClean="0">
                          <a:solidFill>
                            <a:schemeClr val="dk1"/>
                          </a:solidFill>
                          <a:latin typeface="+mn-lt"/>
                          <a:ea typeface="+mn-ea"/>
                          <a:cs typeface="+mn-cs"/>
                        </a:rPr>
                        <a:t>Local administration of </a:t>
                      </a:r>
                      <a:r>
                        <a:rPr lang="en-US" sz="1800" b="0" i="0" u="none" strike="noStrike" kern="1200" baseline="0" dirty="0" err="1" smtClean="0">
                          <a:solidFill>
                            <a:schemeClr val="dk1"/>
                          </a:solidFill>
                          <a:latin typeface="+mn-lt"/>
                          <a:ea typeface="+mn-ea"/>
                          <a:cs typeface="+mn-cs"/>
                        </a:rPr>
                        <a:t>MoE</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Government</a:t>
                      </a:r>
                      <a:endParaRPr lang="en-US" dirty="0" smtClean="0"/>
                    </a:p>
                    <a:p>
                      <a:endParaRPr lang="en-US" dirty="0"/>
                    </a:p>
                  </a:txBody>
                  <a:tcPr marL="91441" marR="91441"/>
                </a:tc>
              </a:tr>
            </a:tbl>
          </a:graphicData>
        </a:graphic>
      </p:graphicFrame>
    </p:spTree>
    <p:extLst>
      <p:ext uri="{BB962C8B-B14F-4D97-AF65-F5344CB8AC3E}">
        <p14:creationId xmlns:p14="http://schemas.microsoft.com/office/powerpoint/2010/main" val="447793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 y="47335"/>
            <a:ext cx="11282083" cy="746043"/>
          </a:xfrm>
        </p:spPr>
        <p:txBody>
          <a:bodyPr>
            <a:noAutofit/>
          </a:bodyPr>
          <a:lstStyle/>
          <a:p>
            <a:r>
              <a:rPr lang="en-US" sz="3200" b="1" dirty="0"/>
              <a:t>Social protection in Nepal: social transfer programmes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6245741"/>
              </p:ext>
            </p:extLst>
          </p:nvPr>
        </p:nvGraphicFramePr>
        <p:xfrm>
          <a:off x="8" y="739589"/>
          <a:ext cx="12191999" cy="5970492"/>
        </p:xfrm>
        <a:graphic>
          <a:graphicData uri="http://schemas.openxmlformats.org/drawingml/2006/table">
            <a:tbl>
              <a:tblPr firstRow="1" bandRow="1">
                <a:tableStyleId>{5C22544A-7EE6-4342-B048-85BDC9FD1C3A}</a:tableStyleId>
              </a:tblPr>
              <a:tblGrid>
                <a:gridCol w="1990165"/>
                <a:gridCol w="2003611"/>
                <a:gridCol w="2649071"/>
                <a:gridCol w="1990165"/>
                <a:gridCol w="2099992"/>
                <a:gridCol w="1458995"/>
              </a:tblGrid>
              <a:tr h="972206">
                <a:tc>
                  <a:txBody>
                    <a:bodyPr/>
                    <a:lstStyle/>
                    <a:p>
                      <a:r>
                        <a:rPr lang="en-US" dirty="0" smtClean="0"/>
                        <a:t>Type</a:t>
                      </a:r>
                      <a:endParaRPr lang="en-US" dirty="0"/>
                    </a:p>
                  </a:txBody>
                  <a:tcPr marL="91441" marR="91441"/>
                </a:tc>
                <a:tc>
                  <a:txBody>
                    <a:bodyPr/>
                    <a:lstStyle/>
                    <a:p>
                      <a:r>
                        <a:rPr lang="en-US" dirty="0" smtClean="0"/>
                        <a:t>Primary Objective</a:t>
                      </a:r>
                      <a:endParaRPr lang="en-US" dirty="0"/>
                    </a:p>
                  </a:txBody>
                  <a:tcPr marL="91441" marR="91441"/>
                </a:tc>
                <a:tc>
                  <a:txBody>
                    <a:bodyPr/>
                    <a:lstStyle/>
                    <a:p>
                      <a:r>
                        <a:rPr lang="en-US" dirty="0" smtClean="0"/>
                        <a:t>Elements</a:t>
                      </a:r>
                      <a:endParaRPr lang="en-US" dirty="0"/>
                    </a:p>
                  </a:txBody>
                  <a:tcPr marL="91441" marR="91441"/>
                </a:tc>
                <a:tc>
                  <a:txBody>
                    <a:bodyPr/>
                    <a:lstStyle/>
                    <a:p>
                      <a:r>
                        <a:rPr lang="en-US" dirty="0" smtClean="0"/>
                        <a:t>Geographical area/</a:t>
                      </a:r>
                    </a:p>
                    <a:p>
                      <a:r>
                        <a:rPr lang="en-US" dirty="0" smtClean="0"/>
                        <a:t>entitlement</a:t>
                      </a:r>
                      <a:endParaRPr lang="en-US" dirty="0"/>
                    </a:p>
                  </a:txBody>
                  <a:tcPr marL="91441" marR="91441"/>
                </a:tc>
                <a:tc>
                  <a:txBody>
                    <a:bodyPr/>
                    <a:lstStyle/>
                    <a:p>
                      <a:r>
                        <a:rPr lang="en-US" dirty="0" smtClean="0"/>
                        <a:t>Administration</a:t>
                      </a:r>
                      <a:endParaRPr lang="en-US" dirty="0"/>
                    </a:p>
                  </a:txBody>
                  <a:tcPr marL="91441" marR="91441"/>
                </a:tc>
                <a:tc>
                  <a:txBody>
                    <a:bodyPr/>
                    <a:lstStyle/>
                    <a:p>
                      <a:r>
                        <a:rPr lang="en-US" dirty="0" smtClean="0"/>
                        <a:t>Funding source</a:t>
                      </a:r>
                      <a:endParaRPr lang="en-US" dirty="0"/>
                    </a:p>
                  </a:txBody>
                  <a:tcPr marL="91441" marR="91441"/>
                </a:tc>
              </a:tr>
              <a:tr h="1263868">
                <a:tc>
                  <a:txBody>
                    <a:bodyPr/>
                    <a:lstStyle/>
                    <a:p>
                      <a:r>
                        <a:rPr lang="en-US" sz="1800" b="0" i="0" u="none" strike="noStrike" kern="1200" baseline="0" dirty="0" smtClean="0">
                          <a:solidFill>
                            <a:schemeClr val="dk1"/>
                          </a:solidFill>
                          <a:latin typeface="+mn-lt"/>
                          <a:ea typeface="+mn-ea"/>
                          <a:cs typeface="+mn-cs"/>
                        </a:rPr>
                        <a:t>Technical education</a:t>
                      </a:r>
                    </a:p>
                    <a:p>
                      <a:r>
                        <a:rPr lang="en-US" sz="1800" b="0" i="0" u="none" strike="noStrike" kern="1200" baseline="0" dirty="0" smtClean="0">
                          <a:solidFill>
                            <a:schemeClr val="dk1"/>
                          </a:solidFill>
                          <a:latin typeface="+mn-lt"/>
                          <a:ea typeface="+mn-ea"/>
                          <a:cs typeface="+mn-cs"/>
                        </a:rPr>
                        <a:t>Scholarship for girl children</a:t>
                      </a:r>
                      <a:endParaRPr lang="en-US" dirty="0"/>
                    </a:p>
                  </a:txBody>
                  <a:tcPr marL="91441" marR="91441"/>
                </a:tc>
                <a:tc>
                  <a:txBody>
                    <a:bodyPr/>
                    <a:lstStyle/>
                    <a:p>
                      <a:r>
                        <a:rPr lang="en-US" dirty="0" smtClean="0"/>
                        <a:t>Gender equality</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For girl students in low-income families in</a:t>
                      </a:r>
                    </a:p>
                    <a:p>
                      <a:r>
                        <a:rPr lang="en-US" sz="1800" b="0" i="0" u="none" strike="noStrike" kern="1200" baseline="0" dirty="0" smtClean="0">
                          <a:solidFill>
                            <a:schemeClr val="dk1"/>
                          </a:solidFill>
                          <a:latin typeface="+mn-lt"/>
                          <a:ea typeface="+mn-ea"/>
                          <a:cs typeface="+mn-cs"/>
                        </a:rPr>
                        <a:t>disadvantaged regions and Communities</a:t>
                      </a:r>
                      <a:endParaRPr lang="en-US" dirty="0"/>
                    </a:p>
                  </a:txBody>
                  <a:tcPr marL="91441" marR="91441"/>
                </a:tc>
                <a:tc>
                  <a:txBody>
                    <a:bodyPr/>
                    <a:lstStyle/>
                    <a:p>
                      <a:pPr algn="ctr"/>
                      <a:r>
                        <a:rPr lang="en-US" dirty="0" smtClean="0"/>
                        <a:t>Targeted</a:t>
                      </a:r>
                      <a:endParaRPr lang="en-US" dirty="0"/>
                    </a:p>
                  </a:txBody>
                  <a:tcPr marL="91441" marR="91441"/>
                </a:tc>
                <a:tc>
                  <a:txBody>
                    <a:bodyPr/>
                    <a:lstStyle/>
                    <a:p>
                      <a:r>
                        <a:rPr lang="en-US" dirty="0" smtClean="0"/>
                        <a:t>MoE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a:t>
                      </a:r>
                      <a:endParaRPr lang="en-US" dirty="0" smtClean="0"/>
                    </a:p>
                    <a:p>
                      <a:endParaRPr lang="en-US" dirty="0"/>
                    </a:p>
                  </a:txBody>
                  <a:tcPr marL="91441" marR="91441"/>
                </a:tc>
              </a:tr>
              <a:tr h="1255360">
                <a:tc>
                  <a:txBody>
                    <a:bodyPr/>
                    <a:lstStyle/>
                    <a:p>
                      <a:r>
                        <a:rPr lang="en-US" sz="1800" b="0" i="0" u="none" strike="noStrike" kern="1200" baseline="0" dirty="0" smtClean="0">
                          <a:solidFill>
                            <a:schemeClr val="dk1"/>
                          </a:solidFill>
                          <a:latin typeface="+mn-lt"/>
                          <a:ea typeface="+mn-ea"/>
                          <a:cs typeface="+mn-cs"/>
                        </a:rPr>
                        <a:t>Categorical</a:t>
                      </a:r>
                    </a:p>
                    <a:p>
                      <a:r>
                        <a:rPr lang="en-US" sz="1800" b="0" i="0" u="none" strike="noStrike" kern="1200" baseline="0" dirty="0" smtClean="0">
                          <a:solidFill>
                            <a:schemeClr val="dk1"/>
                          </a:solidFill>
                          <a:latin typeface="+mn-lt"/>
                          <a:ea typeface="+mn-ea"/>
                          <a:cs typeface="+mn-cs"/>
                        </a:rPr>
                        <a:t>grant for ‘threatened</a:t>
                      </a:r>
                    </a:p>
                    <a:p>
                      <a:r>
                        <a:rPr lang="en-US" sz="1800" b="0" i="0" u="none" strike="noStrike" kern="1200" baseline="0" dirty="0" smtClean="0">
                          <a:solidFill>
                            <a:schemeClr val="dk1"/>
                          </a:solidFill>
                          <a:latin typeface="+mn-lt"/>
                          <a:ea typeface="+mn-ea"/>
                          <a:cs typeface="+mn-cs"/>
                        </a:rPr>
                        <a:t>ethnicities’</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Social inclusion and</a:t>
                      </a:r>
                    </a:p>
                    <a:p>
                      <a:r>
                        <a:rPr lang="en-US" sz="1800" b="0" i="0" u="none" strike="noStrike" kern="1200" baseline="0" dirty="0" smtClean="0">
                          <a:solidFill>
                            <a:schemeClr val="dk1"/>
                          </a:solidFill>
                          <a:latin typeface="+mn-lt"/>
                          <a:ea typeface="+mn-ea"/>
                          <a:cs typeface="+mn-cs"/>
                        </a:rPr>
                        <a:t>diversity</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For all members of ethnic or language communities with small and declining numbers of people</a:t>
                      </a:r>
                      <a:endParaRPr lang="en-US" dirty="0"/>
                    </a:p>
                  </a:txBody>
                  <a:tcPr marL="91441" marR="91441"/>
                </a:tc>
                <a:tc>
                  <a:txBody>
                    <a:bodyPr/>
                    <a:lstStyle/>
                    <a:p>
                      <a:r>
                        <a:rPr lang="en-US" dirty="0" smtClean="0"/>
                        <a:t>Those who are eligible</a:t>
                      </a:r>
                      <a:endParaRPr lang="en-US" dirty="0"/>
                    </a:p>
                  </a:txBody>
                  <a:tcPr marL="91441" marR="91441"/>
                </a:tc>
                <a:tc>
                  <a:txBody>
                    <a:bodyPr/>
                    <a:lstStyle/>
                    <a:p>
                      <a:r>
                        <a:rPr lang="en-GB" sz="1800" kern="1200" dirty="0" smtClean="0">
                          <a:solidFill>
                            <a:schemeClr val="dk1"/>
                          </a:solidFill>
                          <a:latin typeface="+mn-lt"/>
                          <a:ea typeface="+mn-ea"/>
                          <a:cs typeface="+mn-cs"/>
                        </a:rPr>
                        <a:t>MOWCSW/</a:t>
                      </a:r>
                      <a:r>
                        <a:rPr lang="en-GB" sz="1800" kern="1200" dirty="0" err="1" smtClean="0">
                          <a:solidFill>
                            <a:schemeClr val="dk1"/>
                          </a:solidFill>
                          <a:latin typeface="+mn-lt"/>
                          <a:ea typeface="+mn-ea"/>
                          <a:cs typeface="+mn-cs"/>
                        </a:rPr>
                        <a:t>MoFALD</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a:t>
                      </a:r>
                      <a:endParaRPr lang="en-US" dirty="0"/>
                    </a:p>
                  </a:txBody>
                  <a:tcPr marL="91441" marR="91441"/>
                </a:tc>
              </a:tr>
              <a:tr h="1239529">
                <a:tc>
                  <a:txBody>
                    <a:bodyPr/>
                    <a:lstStyle/>
                    <a:p>
                      <a:endParaRPr lang="en-US" dirty="0"/>
                    </a:p>
                  </a:txBody>
                  <a:tcPr marL="91441" marR="91441"/>
                </a:tc>
                <a:tc>
                  <a:txBody>
                    <a:bodyPr/>
                    <a:lstStyle/>
                    <a:p>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Benefit of rupees 500 per month, and 1000 rupees</a:t>
                      </a:r>
                    </a:p>
                    <a:p>
                      <a:r>
                        <a:rPr lang="en-US" sz="1800" b="0" i="0" u="none" strike="noStrike" kern="1200" baseline="0" dirty="0" smtClean="0">
                          <a:solidFill>
                            <a:schemeClr val="dk1"/>
                          </a:solidFill>
                          <a:latin typeface="+mn-lt"/>
                          <a:ea typeface="+mn-ea"/>
                          <a:cs typeface="+mn-cs"/>
                        </a:rPr>
                        <a:t>for most at risk community to attend technical college</a:t>
                      </a:r>
                      <a:endParaRPr lang="en-US" dirty="0"/>
                    </a:p>
                  </a:txBody>
                  <a:tcPr marL="91441" marR="91441"/>
                </a:tc>
                <a:tc>
                  <a:txBody>
                    <a:bodyPr/>
                    <a:lstStyle/>
                    <a:p>
                      <a:endParaRPr lang="en-US" dirty="0"/>
                    </a:p>
                  </a:txBody>
                  <a:tcPr marL="91441" marR="91441"/>
                </a:tc>
                <a:tc>
                  <a:txBody>
                    <a:bodyPr/>
                    <a:lstStyle/>
                    <a:p>
                      <a:endParaRPr lang="en-US" dirty="0"/>
                    </a:p>
                  </a:txBody>
                  <a:tcPr marL="91441" marR="91441"/>
                </a:tc>
                <a:tc>
                  <a:txBody>
                    <a:bodyPr/>
                    <a:lstStyle/>
                    <a:p>
                      <a:endParaRPr lang="en-US" dirty="0"/>
                    </a:p>
                  </a:txBody>
                  <a:tcPr marL="91441" marR="91441"/>
                </a:tc>
              </a:tr>
              <a:tr h="1239529">
                <a:tc>
                  <a:txBody>
                    <a:bodyPr/>
                    <a:lstStyle/>
                    <a:p>
                      <a:r>
                        <a:rPr lang="en-US" sz="1800" b="0" i="0" u="none" strike="noStrike" kern="1200" baseline="0" dirty="0" smtClean="0">
                          <a:solidFill>
                            <a:schemeClr val="dk1"/>
                          </a:solidFill>
                          <a:latin typeface="+mn-lt"/>
                          <a:ea typeface="+mn-ea"/>
                          <a:cs typeface="+mn-cs"/>
                        </a:rPr>
                        <a:t>Geographical</a:t>
                      </a:r>
                    </a:p>
                    <a:p>
                      <a:r>
                        <a:rPr lang="en-US" sz="1800" b="0" i="0" u="none" strike="noStrike" kern="1200" baseline="0" dirty="0" smtClean="0">
                          <a:solidFill>
                            <a:schemeClr val="dk1"/>
                          </a:solidFill>
                          <a:latin typeface="+mn-lt"/>
                          <a:ea typeface="+mn-ea"/>
                          <a:cs typeface="+mn-cs"/>
                        </a:rPr>
                        <a:t>grant</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Address remoteness</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For disadvantaged groups such as </a:t>
                      </a:r>
                      <a:r>
                        <a:rPr lang="en-US" sz="1800" b="0" i="0" u="none" strike="noStrike" kern="1200" baseline="0" dirty="0" err="1" smtClean="0">
                          <a:solidFill>
                            <a:schemeClr val="dk1"/>
                          </a:solidFill>
                          <a:latin typeface="+mn-lt"/>
                          <a:ea typeface="+mn-ea"/>
                          <a:cs typeface="+mn-cs"/>
                        </a:rPr>
                        <a:t>Dalits</a:t>
                      </a:r>
                      <a:r>
                        <a:rPr lang="en-US" sz="1800" b="0" i="0" u="none" strike="noStrike" kern="1200" baseline="0" dirty="0" smtClean="0">
                          <a:solidFill>
                            <a:schemeClr val="dk1"/>
                          </a:solidFill>
                          <a:latin typeface="+mn-lt"/>
                          <a:ea typeface="+mn-ea"/>
                          <a:cs typeface="+mn-cs"/>
                        </a:rPr>
                        <a:t>, single women and people living in the Karnali Zone</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Karnali Zone</a:t>
                      </a:r>
                      <a:endParaRPr lang="en-US" dirty="0"/>
                    </a:p>
                  </a:txBody>
                  <a:tcPr marL="91441" marR="91441"/>
                </a:tc>
                <a:tc>
                  <a:txBody>
                    <a:bodyPr/>
                    <a:lstStyle/>
                    <a:p>
                      <a:pPr algn="ctr"/>
                      <a:r>
                        <a:rPr lang="en-US" dirty="0" err="1" smtClean="0"/>
                        <a:t>MoFALD</a:t>
                      </a:r>
                      <a:endParaRPr lang="en-US" dirty="0"/>
                    </a:p>
                  </a:txBody>
                  <a:tcPr marL="91441" marR="91441"/>
                </a:tc>
                <a:tc>
                  <a:txBody>
                    <a:bodyPr/>
                    <a:lstStyle/>
                    <a:p>
                      <a:r>
                        <a:rPr lang="en-US" sz="1800" b="0" i="0" u="none" strike="noStrike" kern="1200" baseline="0" dirty="0" smtClean="0">
                          <a:solidFill>
                            <a:schemeClr val="dk1"/>
                          </a:solidFill>
                          <a:latin typeface="+mn-lt"/>
                          <a:ea typeface="+mn-ea"/>
                          <a:cs typeface="+mn-cs"/>
                        </a:rPr>
                        <a:t>Government</a:t>
                      </a:r>
                      <a:endParaRPr lang="en-US" dirty="0"/>
                    </a:p>
                  </a:txBody>
                  <a:tcPr marL="91441" marR="91441"/>
                </a:tc>
              </a:tr>
            </a:tbl>
          </a:graphicData>
        </a:graphic>
      </p:graphicFrame>
    </p:spTree>
    <p:extLst>
      <p:ext uri="{BB962C8B-B14F-4D97-AF65-F5344CB8AC3E}">
        <p14:creationId xmlns:p14="http://schemas.microsoft.com/office/powerpoint/2010/main" val="2046327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4" y="47335"/>
            <a:ext cx="11282083" cy="746043"/>
          </a:xfrm>
        </p:spPr>
        <p:txBody>
          <a:bodyPr>
            <a:noAutofit/>
          </a:bodyPr>
          <a:lstStyle/>
          <a:p>
            <a:r>
              <a:rPr lang="en-US" sz="3200" b="1" dirty="0"/>
              <a:t>Social protection in Nepal: social transfer programmes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1563397"/>
              </p:ext>
            </p:extLst>
          </p:nvPr>
        </p:nvGraphicFramePr>
        <p:xfrm>
          <a:off x="8" y="717116"/>
          <a:ext cx="12191999" cy="6022777"/>
        </p:xfrm>
        <a:graphic>
          <a:graphicData uri="http://schemas.openxmlformats.org/drawingml/2006/table">
            <a:tbl>
              <a:tblPr firstRow="1" bandRow="1">
                <a:tableStyleId>{5C22544A-7EE6-4342-B048-85BDC9FD1C3A}</a:tableStyleId>
              </a:tblPr>
              <a:tblGrid>
                <a:gridCol w="1990165"/>
                <a:gridCol w="2003611"/>
                <a:gridCol w="2911116"/>
                <a:gridCol w="2004647"/>
                <a:gridCol w="1823465"/>
                <a:gridCol w="1458995"/>
              </a:tblGrid>
              <a:tr h="708728">
                <a:tc>
                  <a:txBody>
                    <a:bodyPr/>
                    <a:lstStyle/>
                    <a:p>
                      <a:r>
                        <a:rPr lang="en-US" sz="1600" dirty="0" smtClean="0"/>
                        <a:t>Type</a:t>
                      </a:r>
                      <a:endParaRPr lang="en-US" sz="1600" dirty="0"/>
                    </a:p>
                  </a:txBody>
                  <a:tcPr marL="91441" marR="91441"/>
                </a:tc>
                <a:tc>
                  <a:txBody>
                    <a:bodyPr/>
                    <a:lstStyle/>
                    <a:p>
                      <a:r>
                        <a:rPr lang="en-US" sz="1600" dirty="0" smtClean="0"/>
                        <a:t>Primary Objective</a:t>
                      </a:r>
                      <a:endParaRPr lang="en-US" sz="1600" dirty="0"/>
                    </a:p>
                  </a:txBody>
                  <a:tcPr marL="91441" marR="91441"/>
                </a:tc>
                <a:tc>
                  <a:txBody>
                    <a:bodyPr/>
                    <a:lstStyle/>
                    <a:p>
                      <a:r>
                        <a:rPr lang="en-US" sz="1600" dirty="0" smtClean="0"/>
                        <a:t>Elements</a:t>
                      </a:r>
                      <a:endParaRPr lang="en-US" sz="1600" dirty="0"/>
                    </a:p>
                  </a:txBody>
                  <a:tcPr marL="91441" marR="91441"/>
                </a:tc>
                <a:tc>
                  <a:txBody>
                    <a:bodyPr/>
                    <a:lstStyle/>
                    <a:p>
                      <a:r>
                        <a:rPr lang="en-US" sz="1600" dirty="0" smtClean="0"/>
                        <a:t>Geographical area/</a:t>
                      </a:r>
                    </a:p>
                    <a:p>
                      <a:r>
                        <a:rPr lang="en-US" sz="1600" dirty="0" smtClean="0"/>
                        <a:t>entitlement</a:t>
                      </a:r>
                      <a:endParaRPr lang="en-US" sz="1600" dirty="0"/>
                    </a:p>
                  </a:txBody>
                  <a:tcPr marL="91441" marR="91441"/>
                </a:tc>
                <a:tc>
                  <a:txBody>
                    <a:bodyPr/>
                    <a:lstStyle/>
                    <a:p>
                      <a:r>
                        <a:rPr lang="en-US" sz="1600" dirty="0" smtClean="0"/>
                        <a:t>Administration</a:t>
                      </a:r>
                      <a:endParaRPr lang="en-US" sz="1600" dirty="0"/>
                    </a:p>
                  </a:txBody>
                  <a:tcPr marL="91441" marR="91441"/>
                </a:tc>
                <a:tc>
                  <a:txBody>
                    <a:bodyPr/>
                    <a:lstStyle/>
                    <a:p>
                      <a:r>
                        <a:rPr lang="en-US" sz="1600" dirty="0" smtClean="0"/>
                        <a:t>Funding source</a:t>
                      </a:r>
                      <a:endParaRPr lang="en-US" sz="1600" dirty="0"/>
                    </a:p>
                  </a:txBody>
                  <a:tcPr marL="91441" marR="91441"/>
                </a:tc>
              </a:tr>
              <a:tr h="1094069">
                <a:tc>
                  <a:txBody>
                    <a:bodyPr/>
                    <a:lstStyle/>
                    <a:p>
                      <a:r>
                        <a:rPr lang="en-US" sz="1600" b="0" i="0" u="none" strike="noStrike" kern="1200" baseline="0" dirty="0" smtClean="0">
                          <a:solidFill>
                            <a:schemeClr val="dk1"/>
                          </a:solidFill>
                          <a:latin typeface="+mn-lt"/>
                          <a:ea typeface="+mn-ea"/>
                          <a:cs typeface="+mn-cs"/>
                        </a:rPr>
                        <a:t>Marriage</a:t>
                      </a:r>
                    </a:p>
                    <a:p>
                      <a:r>
                        <a:rPr lang="en-US" sz="1600" b="0" i="0" u="none" strike="noStrike" kern="1200" baseline="0" dirty="0" smtClean="0">
                          <a:solidFill>
                            <a:schemeClr val="dk1"/>
                          </a:solidFill>
                          <a:latin typeface="+mn-lt"/>
                          <a:ea typeface="+mn-ea"/>
                          <a:cs typeface="+mn-cs"/>
                        </a:rPr>
                        <a:t>allowance</a:t>
                      </a:r>
                      <a:endParaRPr lang="en-US" sz="1600" dirty="0"/>
                    </a:p>
                  </a:txBody>
                  <a:tcPr marL="91441" marR="91441"/>
                </a:tc>
                <a:tc>
                  <a:txBody>
                    <a:bodyPr/>
                    <a:lstStyle/>
                    <a:p>
                      <a:r>
                        <a:rPr lang="en-US" sz="1600" dirty="0" smtClean="0"/>
                        <a:t>Social inclusion</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Grant for wedding expenses for widows from</a:t>
                      </a:r>
                    </a:p>
                    <a:p>
                      <a:r>
                        <a:rPr lang="en-US" sz="1600" b="0" i="0" u="none" strike="noStrike" kern="1200" baseline="0" dirty="0" smtClean="0">
                          <a:solidFill>
                            <a:schemeClr val="dk1"/>
                          </a:solidFill>
                          <a:latin typeface="+mn-lt"/>
                          <a:ea typeface="+mn-ea"/>
                          <a:cs typeface="+mn-cs"/>
                        </a:rPr>
                        <a:t>socially excluded groups and inter-caste marriages.</a:t>
                      </a:r>
                      <a:endParaRPr lang="en-US" sz="1600" dirty="0"/>
                    </a:p>
                  </a:txBody>
                  <a:tcPr marL="91441" marR="91441"/>
                </a:tc>
                <a:tc>
                  <a:txBody>
                    <a:bodyPr/>
                    <a:lstStyle/>
                    <a:p>
                      <a:r>
                        <a:rPr lang="en-US" sz="1600" dirty="0" smtClean="0"/>
                        <a:t>Legally eligible couple</a:t>
                      </a:r>
                      <a:endParaRPr lang="en-US" sz="1600" dirty="0"/>
                    </a:p>
                  </a:txBody>
                  <a:tcPr marL="91441" marR="91441"/>
                </a:tc>
                <a:tc>
                  <a:txBody>
                    <a:bodyPr/>
                    <a:lstStyle/>
                    <a:p>
                      <a:r>
                        <a:rPr lang="en-US" sz="1600" b="0" i="0" u="none" strike="noStrike" kern="1200" baseline="0" dirty="0" err="1" smtClean="0">
                          <a:solidFill>
                            <a:schemeClr val="dk1"/>
                          </a:solidFill>
                          <a:latin typeface="+mn-lt"/>
                          <a:ea typeface="+mn-ea"/>
                          <a:cs typeface="+mn-cs"/>
                        </a:rPr>
                        <a:t>MoFALD</a:t>
                      </a:r>
                      <a:endParaRPr lang="en-US" sz="1600" dirty="0"/>
                    </a:p>
                  </a:txBody>
                  <a:tcPr marL="91441" marR="91441"/>
                </a:tc>
                <a:tc>
                  <a:txBody>
                    <a:bodyPr/>
                    <a:lstStyle/>
                    <a:p>
                      <a:r>
                        <a:rPr lang="en-US" sz="1600" dirty="0" smtClean="0"/>
                        <a:t>Government</a:t>
                      </a:r>
                      <a:endParaRPr lang="en-US" sz="1600" dirty="0"/>
                    </a:p>
                  </a:txBody>
                  <a:tcPr marL="91441" marR="91441"/>
                </a:tc>
              </a:tr>
              <a:tr h="593923">
                <a:tc>
                  <a:txBody>
                    <a:bodyPr/>
                    <a:lstStyle/>
                    <a:p>
                      <a:endParaRPr lang="en-US" sz="1600" dirty="0"/>
                    </a:p>
                  </a:txBody>
                  <a:tcPr marL="91441" marR="91441"/>
                </a:tc>
                <a:tc>
                  <a:txBody>
                    <a:bodyPr/>
                    <a:lstStyle/>
                    <a:p>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Benefit of rupees</a:t>
                      </a:r>
                    </a:p>
                    <a:p>
                      <a:r>
                        <a:rPr lang="en-US" sz="1600" b="0" i="0" u="none" strike="noStrike" kern="1200" baseline="0" dirty="0" smtClean="0">
                          <a:solidFill>
                            <a:schemeClr val="dk1"/>
                          </a:solidFill>
                          <a:latin typeface="+mn-lt"/>
                          <a:ea typeface="+mn-ea"/>
                          <a:cs typeface="+mn-cs"/>
                        </a:rPr>
                        <a:t>50 000-100 000</a:t>
                      </a:r>
                      <a:endParaRPr lang="en-US" sz="1600" dirty="0"/>
                    </a:p>
                  </a:txBody>
                  <a:tcPr marL="91441" marR="91441"/>
                </a:tc>
                <a:tc>
                  <a:txBody>
                    <a:bodyPr/>
                    <a:lstStyle/>
                    <a:p>
                      <a:endParaRPr lang="en-US" sz="1600" dirty="0"/>
                    </a:p>
                  </a:txBody>
                  <a:tcPr marL="91441" marR="91441"/>
                </a:tc>
                <a:tc>
                  <a:txBody>
                    <a:bodyPr/>
                    <a:lstStyle/>
                    <a:p>
                      <a:endParaRPr lang="en-US" sz="1600" dirty="0"/>
                    </a:p>
                  </a:txBody>
                  <a:tcPr marL="91441" marR="91441"/>
                </a:tc>
                <a:tc>
                  <a:txBody>
                    <a:bodyPr/>
                    <a:lstStyle/>
                    <a:p>
                      <a:endParaRPr lang="en-US" sz="1600" dirty="0"/>
                    </a:p>
                  </a:txBody>
                  <a:tcPr marL="91441" marR="91441"/>
                </a:tc>
              </a:tr>
              <a:tr h="593923">
                <a:tc>
                  <a:txBody>
                    <a:bodyPr/>
                    <a:lstStyle/>
                    <a:p>
                      <a:r>
                        <a:rPr lang="en-US" sz="1600" b="0" i="0" u="none" strike="noStrike" kern="1200" baseline="0" dirty="0" smtClean="0">
                          <a:solidFill>
                            <a:schemeClr val="dk1"/>
                          </a:solidFill>
                          <a:latin typeface="+mn-lt"/>
                          <a:ea typeface="+mn-ea"/>
                          <a:cs typeface="+mn-cs"/>
                        </a:rPr>
                        <a:t>Monthly allowances</a:t>
                      </a:r>
                    </a:p>
                    <a:p>
                      <a:r>
                        <a:rPr lang="en-US" sz="1600" b="0" i="0" u="none" strike="noStrike" kern="1200" baseline="0" dirty="0" smtClean="0">
                          <a:solidFill>
                            <a:schemeClr val="dk1"/>
                          </a:solidFill>
                          <a:latin typeface="+mn-lt"/>
                          <a:ea typeface="+mn-ea"/>
                          <a:cs typeface="+mn-cs"/>
                        </a:rPr>
                        <a:t>for ex-combatants</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Political stability</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Introduced as part of the Peace Agreement in 2006/7</a:t>
                      </a:r>
                      <a:endParaRPr lang="en-US" sz="1600" dirty="0"/>
                    </a:p>
                  </a:txBody>
                  <a:tcPr marL="91441" marR="91441"/>
                </a:tc>
                <a:tc>
                  <a:txBody>
                    <a:bodyPr/>
                    <a:lstStyle/>
                    <a:p>
                      <a:r>
                        <a:rPr lang="en-US" sz="1600" dirty="0" smtClean="0"/>
                        <a:t>In the context of peace process</a:t>
                      </a:r>
                      <a:endParaRPr lang="en-US" sz="1600" dirty="0"/>
                    </a:p>
                  </a:txBody>
                  <a:tcPr marL="91441" marR="91441"/>
                </a:tc>
                <a:tc>
                  <a:txBody>
                    <a:bodyPr/>
                    <a:lstStyle/>
                    <a:p>
                      <a:r>
                        <a:rPr lang="en-US" sz="1600" dirty="0" err="1" smtClean="0"/>
                        <a:t>MoPR</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Government</a:t>
                      </a:r>
                      <a:endParaRPr lang="en-US" sz="1600" dirty="0"/>
                    </a:p>
                  </a:txBody>
                  <a:tcPr marL="91441" marR="91441"/>
                </a:tc>
              </a:tr>
              <a:tr h="1094069">
                <a:tc>
                  <a:txBody>
                    <a:bodyPr/>
                    <a:lstStyle/>
                    <a:p>
                      <a:r>
                        <a:rPr lang="en-US" sz="1600" b="0" i="0" u="none" strike="noStrike" kern="1200" baseline="0" dirty="0" smtClean="0">
                          <a:solidFill>
                            <a:schemeClr val="dk1"/>
                          </a:solidFill>
                          <a:latin typeface="+mn-lt"/>
                          <a:ea typeface="+mn-ea"/>
                          <a:cs typeface="+mn-cs"/>
                        </a:rPr>
                        <a:t>Subsistence allowance for families affected by the civil war</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Political stability and social</a:t>
                      </a:r>
                    </a:p>
                    <a:p>
                      <a:r>
                        <a:rPr lang="en-US" sz="1600" b="0" i="0" u="none" strike="noStrike" kern="1200" baseline="0" dirty="0" smtClean="0">
                          <a:solidFill>
                            <a:schemeClr val="dk1"/>
                          </a:solidFill>
                          <a:latin typeface="+mn-lt"/>
                          <a:ea typeface="+mn-ea"/>
                          <a:cs typeface="+mn-cs"/>
                        </a:rPr>
                        <a:t>justice</a:t>
                      </a:r>
                      <a:endParaRPr lang="en-US" sz="1600" dirty="0"/>
                    </a:p>
                  </a:txBody>
                  <a:tcPr marL="91441" marR="91441"/>
                </a:tc>
                <a:tc>
                  <a:txBody>
                    <a:bodyPr/>
                    <a:lstStyle/>
                    <a:p>
                      <a:r>
                        <a:rPr lang="en-US" sz="1600" b="0" i="0" u="none" strike="noStrike" kern="1200" baseline="0" dirty="0" smtClean="0">
                          <a:solidFill>
                            <a:schemeClr val="dk1"/>
                          </a:solidFill>
                          <a:latin typeface="+mn-lt"/>
                          <a:ea typeface="+mn-ea"/>
                          <a:cs typeface="+mn-cs"/>
                        </a:rPr>
                        <a:t>Allowances  (Rs 1000/month) to families of those who perished or became disabled during the civil war</a:t>
                      </a:r>
                      <a:endParaRPr lang="en-US" sz="1600" dirty="0"/>
                    </a:p>
                  </a:txBody>
                  <a:tcPr marL="91441" marR="91441"/>
                </a:tc>
                <a:tc>
                  <a:txBody>
                    <a:bodyPr/>
                    <a:lstStyle/>
                    <a:p>
                      <a:r>
                        <a:rPr lang="en-US" sz="1600" dirty="0" smtClean="0"/>
                        <a:t>Legally</a:t>
                      </a:r>
                      <a:r>
                        <a:rPr lang="en-US" sz="1600" baseline="0" dirty="0" smtClean="0"/>
                        <a:t> eligible target individual/group</a:t>
                      </a:r>
                      <a:endParaRPr lang="en-US" sz="1600" dirty="0"/>
                    </a:p>
                  </a:txBody>
                  <a:tcPr marL="91441" marR="91441"/>
                </a:tc>
                <a:tc>
                  <a:txBody>
                    <a:bodyPr/>
                    <a:lstStyle/>
                    <a:p>
                      <a:r>
                        <a:rPr lang="en-US" sz="1600" dirty="0" err="1" smtClean="0"/>
                        <a:t>MoPR</a:t>
                      </a:r>
                      <a:endParaRPr lang="en-US" sz="1600" dirty="0"/>
                    </a:p>
                  </a:txBody>
                  <a:tcPr marL="91441" marR="91441"/>
                </a:tc>
                <a:tc>
                  <a:txBody>
                    <a:bodyPr/>
                    <a:lstStyle/>
                    <a:p>
                      <a:r>
                        <a:rPr lang="en-US" sz="1600" dirty="0" smtClean="0"/>
                        <a:t>Government and Aid</a:t>
                      </a:r>
                      <a:r>
                        <a:rPr lang="en-US" sz="1600" baseline="0" dirty="0" smtClean="0"/>
                        <a:t> Agencies</a:t>
                      </a:r>
                      <a:endParaRPr lang="en-US" sz="1600" dirty="0"/>
                    </a:p>
                  </a:txBody>
                  <a:tcPr marL="91441" marR="91441"/>
                </a:tc>
              </a:tr>
              <a:tr h="843996">
                <a:tc>
                  <a:txBody>
                    <a:bodyPr/>
                    <a:lstStyle/>
                    <a:p>
                      <a:r>
                        <a:rPr lang="en-GB" sz="1600" kern="1200" dirty="0" smtClean="0">
                          <a:solidFill>
                            <a:schemeClr val="dk1"/>
                          </a:solidFill>
                          <a:latin typeface="+mn-lt"/>
                          <a:ea typeface="+mn-ea"/>
                          <a:cs typeface="+mn-cs"/>
                        </a:rPr>
                        <a:t>Tax exemption and debt relief</a:t>
                      </a:r>
                      <a:endParaRPr lang="en-US" sz="1600" dirty="0"/>
                    </a:p>
                  </a:txBody>
                  <a:tcPr marL="91441" marR="91441"/>
                </a:tc>
                <a:tc>
                  <a:txBody>
                    <a:bodyPr/>
                    <a:lstStyle/>
                    <a:p>
                      <a:r>
                        <a:rPr lang="en-US" sz="1600" dirty="0" smtClean="0"/>
                        <a:t>Social relief</a:t>
                      </a:r>
                      <a:r>
                        <a:rPr lang="en-US" sz="1600" baseline="0" dirty="0" smtClean="0"/>
                        <a:t> from financial burden</a:t>
                      </a:r>
                      <a:endParaRPr lang="en-US" sz="1600" dirty="0"/>
                    </a:p>
                  </a:txBody>
                  <a:tcPr marL="91441" marR="91441"/>
                </a:tc>
                <a:tc>
                  <a:txBody>
                    <a:bodyPr/>
                    <a:lstStyle/>
                    <a:p>
                      <a:r>
                        <a:rPr lang="en-GB" sz="1600" kern="1200" dirty="0" smtClean="0">
                          <a:solidFill>
                            <a:schemeClr val="dk1"/>
                          </a:solidFill>
                          <a:latin typeface="+mn-lt"/>
                          <a:ea typeface="+mn-ea"/>
                          <a:cs typeface="+mn-cs"/>
                        </a:rPr>
                        <a:t>For women, </a:t>
                      </a:r>
                      <a:r>
                        <a:rPr lang="en-GB" sz="1600" kern="1200" dirty="0" err="1" smtClean="0">
                          <a:solidFill>
                            <a:schemeClr val="dk1"/>
                          </a:solidFill>
                          <a:latin typeface="+mn-lt"/>
                          <a:ea typeface="+mn-ea"/>
                          <a:cs typeface="+mn-cs"/>
                        </a:rPr>
                        <a:t>Dalits</a:t>
                      </a:r>
                      <a:r>
                        <a:rPr lang="en-GB" sz="1600" kern="1200" dirty="0" smtClean="0">
                          <a:solidFill>
                            <a:schemeClr val="dk1"/>
                          </a:solidFill>
                          <a:latin typeface="+mn-lt"/>
                          <a:ea typeface="+mn-ea"/>
                          <a:cs typeface="+mn-cs"/>
                        </a:rPr>
                        <a:t>, disabled, </a:t>
                      </a:r>
                    </a:p>
                    <a:p>
                      <a:r>
                        <a:rPr lang="en-GB" sz="1600" kern="1200" dirty="0" smtClean="0">
                          <a:solidFill>
                            <a:schemeClr val="dk1"/>
                          </a:solidFill>
                          <a:latin typeface="+mn-lt"/>
                          <a:ea typeface="+mn-ea"/>
                          <a:cs typeface="+mn-cs"/>
                        </a:rPr>
                        <a:t>poor farmers, disaster- and conflict-affected </a:t>
                      </a:r>
                      <a:endParaRPr lang="en-US" sz="1600" dirty="0"/>
                    </a:p>
                  </a:txBody>
                  <a:tcPr marL="91441" marR="91441"/>
                </a:tc>
                <a:tc>
                  <a:txBody>
                    <a:bodyPr/>
                    <a:lstStyle/>
                    <a:p>
                      <a:r>
                        <a:rPr lang="en-US" sz="1600" dirty="0" smtClean="0"/>
                        <a:t>Legally eligible target</a:t>
                      </a:r>
                      <a:endParaRPr lang="en-US" sz="1600" dirty="0"/>
                    </a:p>
                  </a:txBody>
                  <a:tcPr marL="91441" marR="91441"/>
                </a:tc>
                <a:tc>
                  <a:txBody>
                    <a:bodyPr/>
                    <a:lstStyle/>
                    <a:p>
                      <a:r>
                        <a:rPr lang="en-GB" sz="1600" kern="1200" dirty="0" err="1" smtClean="0">
                          <a:solidFill>
                            <a:schemeClr val="dk1"/>
                          </a:solidFill>
                          <a:latin typeface="+mn-lt"/>
                          <a:ea typeface="+mn-ea"/>
                          <a:cs typeface="+mn-cs"/>
                        </a:rPr>
                        <a:t>MoF</a:t>
                      </a:r>
                      <a:r>
                        <a:rPr lang="en-GB" sz="1600" kern="1200" dirty="0" smtClean="0">
                          <a:solidFill>
                            <a:schemeClr val="dk1"/>
                          </a:solidFill>
                          <a:latin typeface="+mn-lt"/>
                          <a:ea typeface="+mn-ea"/>
                          <a:cs typeface="+mn-cs"/>
                        </a:rPr>
                        <a:t> and national banks</a:t>
                      </a:r>
                      <a:endParaRPr lang="en-US" sz="1600" dirty="0"/>
                    </a:p>
                  </a:txBody>
                  <a:tcPr marL="91441" marR="91441"/>
                </a:tc>
                <a:tc>
                  <a:txBody>
                    <a:bodyPr/>
                    <a:lstStyle/>
                    <a:p>
                      <a:r>
                        <a:rPr lang="en-US" sz="1600" dirty="0" smtClean="0"/>
                        <a:t>Government</a:t>
                      </a:r>
                      <a:endParaRPr lang="en-US" sz="1600" dirty="0"/>
                    </a:p>
                  </a:txBody>
                  <a:tcPr marL="91441" marR="91441"/>
                </a:tc>
              </a:tr>
              <a:tr h="1094069">
                <a:tc>
                  <a:txBody>
                    <a:bodyPr/>
                    <a:lstStyle/>
                    <a:p>
                      <a:r>
                        <a:rPr lang="en-US" sz="1600" dirty="0" smtClean="0"/>
                        <a:t>Transportation Subsidy on Iodized salt distribution</a:t>
                      </a:r>
                      <a:endParaRPr lang="en-US" sz="1600" dirty="0"/>
                    </a:p>
                  </a:txBody>
                  <a:tcPr marL="91441" marR="91441"/>
                </a:tc>
                <a:tc>
                  <a:txBody>
                    <a:bodyPr/>
                    <a:lstStyle/>
                    <a:p>
                      <a:r>
                        <a:rPr lang="en-US" sz="1600" dirty="0" smtClean="0"/>
                        <a:t>Promotion of consumption of adequately iodized</a:t>
                      </a:r>
                      <a:r>
                        <a:rPr lang="en-US" sz="1600" baseline="0" dirty="0" smtClean="0"/>
                        <a:t> salt</a:t>
                      </a:r>
                      <a:endParaRPr lang="en-US" sz="16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Improve coverage of adequately iodized salt in remote areas</a:t>
                      </a:r>
                    </a:p>
                  </a:txBody>
                  <a:tcPr marL="91441" marR="91441"/>
                </a:tc>
                <a:tc>
                  <a:txBody>
                    <a:bodyPr/>
                    <a:lstStyle/>
                    <a:p>
                      <a:r>
                        <a:rPr lang="en-US" sz="1600" dirty="0" smtClean="0"/>
                        <a:t>22 geographically</a:t>
                      </a:r>
                      <a:r>
                        <a:rPr lang="en-US" sz="1600" baseline="0" dirty="0" smtClean="0"/>
                        <a:t> </a:t>
                      </a:r>
                      <a:r>
                        <a:rPr lang="en-US" sz="1600" dirty="0" smtClean="0"/>
                        <a:t>remote districts with difficult terrain</a:t>
                      </a:r>
                      <a:endParaRPr lang="en-US" sz="1600" dirty="0"/>
                    </a:p>
                  </a:txBody>
                  <a:tcPr marL="91441" marR="91441"/>
                </a:tc>
                <a:tc>
                  <a:txBody>
                    <a:bodyPr/>
                    <a:lstStyle/>
                    <a:p>
                      <a:r>
                        <a:rPr lang="en-US" sz="1600" dirty="0" err="1" smtClean="0"/>
                        <a:t>MoHP</a:t>
                      </a:r>
                      <a:r>
                        <a:rPr lang="en-US" sz="1600" dirty="0" smtClean="0"/>
                        <a:t> and</a:t>
                      </a:r>
                      <a:r>
                        <a:rPr lang="en-US" sz="1600" baseline="0" dirty="0" smtClean="0"/>
                        <a:t> STC</a:t>
                      </a:r>
                      <a:endParaRPr lang="en-US" sz="1600" dirty="0"/>
                    </a:p>
                  </a:txBody>
                  <a:tcPr marL="91441" marR="91441"/>
                </a:tc>
                <a:tc>
                  <a:txBody>
                    <a:bodyPr/>
                    <a:lstStyle/>
                    <a:p>
                      <a:r>
                        <a:rPr lang="en-US" sz="1600" dirty="0" smtClean="0"/>
                        <a:t>Government </a:t>
                      </a:r>
                      <a:endParaRPr lang="en-US" sz="1600" dirty="0"/>
                    </a:p>
                  </a:txBody>
                  <a:tcPr marL="91441" marR="91441"/>
                </a:tc>
              </a:tr>
            </a:tbl>
          </a:graphicData>
        </a:graphic>
      </p:graphicFrame>
    </p:spTree>
    <p:extLst>
      <p:ext uri="{BB962C8B-B14F-4D97-AF65-F5344CB8AC3E}">
        <p14:creationId xmlns:p14="http://schemas.microsoft.com/office/powerpoint/2010/main" val="3204461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327" y="317264"/>
            <a:ext cx="9720072" cy="826725"/>
          </a:xfrm>
        </p:spPr>
        <p:txBody>
          <a:bodyPr/>
          <a:lstStyle/>
          <a:p>
            <a:r>
              <a:rPr lang="en-US" b="1" dirty="0" smtClean="0"/>
              <a:t>Nepal- a small but diverse country</a:t>
            </a:r>
            <a:endParaRPr lang="en-US" b="1" dirty="0"/>
          </a:p>
        </p:txBody>
      </p:sp>
      <p:grpSp>
        <p:nvGrpSpPr>
          <p:cNvPr id="1423" name="Group 1422"/>
          <p:cNvGrpSpPr/>
          <p:nvPr/>
        </p:nvGrpSpPr>
        <p:grpSpPr>
          <a:xfrm>
            <a:off x="3767135" y="1319710"/>
            <a:ext cx="9098980" cy="6747177"/>
            <a:chOff x="2382092" y="136374"/>
            <a:chExt cx="9098979" cy="6747177"/>
          </a:xfrm>
        </p:grpSpPr>
        <p:grpSp>
          <p:nvGrpSpPr>
            <p:cNvPr id="1424" name="Group 1"/>
            <p:cNvGrpSpPr>
              <a:grpSpLocks noChangeAspect="1"/>
            </p:cNvGrpSpPr>
            <p:nvPr/>
          </p:nvGrpSpPr>
          <p:grpSpPr bwMode="auto">
            <a:xfrm>
              <a:off x="2670629" y="136374"/>
              <a:ext cx="8810442" cy="6747177"/>
              <a:chOff x="2103" y="-1164"/>
              <a:chExt cx="12769" cy="9292"/>
            </a:xfrm>
          </p:grpSpPr>
          <p:sp>
            <p:nvSpPr>
              <p:cNvPr id="1431" name="AutoShape 1414"/>
              <p:cNvSpPr>
                <a:spLocks noChangeAspect="1" noChangeArrowheads="1" noTextEdit="1"/>
              </p:cNvSpPr>
              <p:nvPr/>
            </p:nvSpPr>
            <p:spPr bwMode="auto">
              <a:xfrm>
                <a:off x="2103" y="-1164"/>
                <a:ext cx="12769" cy="92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grpSp>
            <p:nvGrpSpPr>
              <p:cNvPr id="1432" name="Group 1213"/>
              <p:cNvGrpSpPr>
                <a:grpSpLocks/>
              </p:cNvGrpSpPr>
              <p:nvPr/>
            </p:nvGrpSpPr>
            <p:grpSpPr bwMode="auto">
              <a:xfrm>
                <a:off x="2207" y="2140"/>
                <a:ext cx="11098" cy="3984"/>
                <a:chOff x="182" y="1622"/>
                <a:chExt cx="5124" cy="1992"/>
              </a:xfrm>
            </p:grpSpPr>
            <p:sp>
              <p:nvSpPr>
                <p:cNvPr id="2640" name="Freeform 1413"/>
                <p:cNvSpPr>
                  <a:spLocks/>
                </p:cNvSpPr>
                <p:nvPr/>
              </p:nvSpPr>
              <p:spPr bwMode="auto">
                <a:xfrm>
                  <a:off x="241" y="1622"/>
                  <a:ext cx="42" cy="29"/>
                </a:xfrm>
                <a:custGeom>
                  <a:avLst/>
                  <a:gdLst>
                    <a:gd name="T0" fmla="*/ 18 w 42"/>
                    <a:gd name="T1" fmla="*/ 22 h 29"/>
                    <a:gd name="T2" fmla="*/ 13 w 42"/>
                    <a:gd name="T3" fmla="*/ 29 h 29"/>
                    <a:gd name="T4" fmla="*/ 42 w 42"/>
                    <a:gd name="T5" fmla="*/ 18 h 29"/>
                    <a:gd name="T6" fmla="*/ 35 w 42"/>
                    <a:gd name="T7" fmla="*/ 0 h 29"/>
                    <a:gd name="T8" fmla="*/ 6 w 42"/>
                    <a:gd name="T9" fmla="*/ 11 h 29"/>
                    <a:gd name="T10" fmla="*/ 0 w 42"/>
                    <a:gd name="T11" fmla="*/ 18 h 29"/>
                    <a:gd name="T12" fmla="*/ 6 w 42"/>
                    <a:gd name="T13" fmla="*/ 11 h 29"/>
                    <a:gd name="T14" fmla="*/ 2 w 42"/>
                    <a:gd name="T15" fmla="*/ 13 h 29"/>
                    <a:gd name="T16" fmla="*/ 0 w 42"/>
                    <a:gd name="T17" fmla="*/ 18 h 29"/>
                    <a:gd name="T18" fmla="*/ 18 w 42"/>
                    <a:gd name="T19"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9">
                      <a:moveTo>
                        <a:pt x="18" y="22"/>
                      </a:moveTo>
                      <a:lnTo>
                        <a:pt x="13" y="29"/>
                      </a:lnTo>
                      <a:lnTo>
                        <a:pt x="42" y="18"/>
                      </a:lnTo>
                      <a:lnTo>
                        <a:pt x="35" y="0"/>
                      </a:lnTo>
                      <a:lnTo>
                        <a:pt x="6" y="11"/>
                      </a:lnTo>
                      <a:lnTo>
                        <a:pt x="0" y="18"/>
                      </a:lnTo>
                      <a:lnTo>
                        <a:pt x="6" y="11"/>
                      </a:lnTo>
                      <a:lnTo>
                        <a:pt x="2" y="13"/>
                      </a:lnTo>
                      <a:lnTo>
                        <a:pt x="0" y="18"/>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1" name="Freeform 1412"/>
                <p:cNvSpPr>
                  <a:spLocks/>
                </p:cNvSpPr>
                <p:nvPr/>
              </p:nvSpPr>
              <p:spPr bwMode="auto">
                <a:xfrm>
                  <a:off x="232" y="1640"/>
                  <a:ext cx="27" cy="40"/>
                </a:xfrm>
                <a:custGeom>
                  <a:avLst/>
                  <a:gdLst>
                    <a:gd name="T0" fmla="*/ 20 w 27"/>
                    <a:gd name="T1" fmla="*/ 38 h 40"/>
                    <a:gd name="T2" fmla="*/ 20 w 27"/>
                    <a:gd name="T3" fmla="*/ 40 h 40"/>
                    <a:gd name="T4" fmla="*/ 27 w 27"/>
                    <a:gd name="T5" fmla="*/ 4 h 40"/>
                    <a:gd name="T6" fmla="*/ 9 w 27"/>
                    <a:gd name="T7" fmla="*/ 0 h 40"/>
                    <a:gd name="T8" fmla="*/ 0 w 27"/>
                    <a:gd name="T9" fmla="*/ 34 h 40"/>
                    <a:gd name="T10" fmla="*/ 0 w 27"/>
                    <a:gd name="T11" fmla="*/ 36 h 40"/>
                    <a:gd name="T12" fmla="*/ 20 w 27"/>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27" h="40">
                      <a:moveTo>
                        <a:pt x="20" y="38"/>
                      </a:moveTo>
                      <a:lnTo>
                        <a:pt x="20" y="40"/>
                      </a:lnTo>
                      <a:lnTo>
                        <a:pt x="27" y="4"/>
                      </a:lnTo>
                      <a:lnTo>
                        <a:pt x="9" y="0"/>
                      </a:lnTo>
                      <a:lnTo>
                        <a:pt x="0" y="34"/>
                      </a:lnTo>
                      <a:lnTo>
                        <a:pt x="0" y="36"/>
                      </a:lnTo>
                      <a:lnTo>
                        <a:pt x="20"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2" name="Freeform 1411"/>
                <p:cNvSpPr>
                  <a:spLocks/>
                </p:cNvSpPr>
                <p:nvPr/>
              </p:nvSpPr>
              <p:spPr bwMode="auto">
                <a:xfrm>
                  <a:off x="229" y="1676"/>
                  <a:ext cx="23" cy="52"/>
                </a:xfrm>
                <a:custGeom>
                  <a:avLst/>
                  <a:gdLst>
                    <a:gd name="T0" fmla="*/ 16 w 23"/>
                    <a:gd name="T1" fmla="*/ 52 h 52"/>
                    <a:gd name="T2" fmla="*/ 20 w 23"/>
                    <a:gd name="T3" fmla="*/ 47 h 52"/>
                    <a:gd name="T4" fmla="*/ 23 w 23"/>
                    <a:gd name="T5" fmla="*/ 2 h 52"/>
                    <a:gd name="T6" fmla="*/ 3 w 23"/>
                    <a:gd name="T7" fmla="*/ 0 h 52"/>
                    <a:gd name="T8" fmla="*/ 0 w 23"/>
                    <a:gd name="T9" fmla="*/ 45 h 52"/>
                    <a:gd name="T10" fmla="*/ 3 w 23"/>
                    <a:gd name="T11" fmla="*/ 40 h 52"/>
                    <a:gd name="T12" fmla="*/ 16 w 23"/>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23" h="52">
                      <a:moveTo>
                        <a:pt x="16" y="52"/>
                      </a:moveTo>
                      <a:lnTo>
                        <a:pt x="20" y="47"/>
                      </a:lnTo>
                      <a:lnTo>
                        <a:pt x="23" y="2"/>
                      </a:lnTo>
                      <a:lnTo>
                        <a:pt x="3" y="0"/>
                      </a:lnTo>
                      <a:lnTo>
                        <a:pt x="0" y="45"/>
                      </a:lnTo>
                      <a:lnTo>
                        <a:pt x="3" y="40"/>
                      </a:lnTo>
                      <a:lnTo>
                        <a:pt x="16"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3" name="Freeform 1410"/>
                <p:cNvSpPr>
                  <a:spLocks/>
                </p:cNvSpPr>
                <p:nvPr/>
              </p:nvSpPr>
              <p:spPr bwMode="auto">
                <a:xfrm>
                  <a:off x="204" y="1716"/>
                  <a:ext cx="41" cy="39"/>
                </a:xfrm>
                <a:custGeom>
                  <a:avLst/>
                  <a:gdLst>
                    <a:gd name="T0" fmla="*/ 16 w 41"/>
                    <a:gd name="T1" fmla="*/ 38 h 39"/>
                    <a:gd name="T2" fmla="*/ 14 w 41"/>
                    <a:gd name="T3" fmla="*/ 39 h 39"/>
                    <a:gd name="T4" fmla="*/ 41 w 41"/>
                    <a:gd name="T5" fmla="*/ 12 h 39"/>
                    <a:gd name="T6" fmla="*/ 28 w 41"/>
                    <a:gd name="T7" fmla="*/ 0 h 39"/>
                    <a:gd name="T8" fmla="*/ 1 w 41"/>
                    <a:gd name="T9" fmla="*/ 27 h 39"/>
                    <a:gd name="T10" fmla="*/ 0 w 41"/>
                    <a:gd name="T11" fmla="*/ 29 h 39"/>
                    <a:gd name="T12" fmla="*/ 16 w 41"/>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16" y="38"/>
                      </a:moveTo>
                      <a:lnTo>
                        <a:pt x="14" y="39"/>
                      </a:lnTo>
                      <a:lnTo>
                        <a:pt x="41" y="12"/>
                      </a:lnTo>
                      <a:lnTo>
                        <a:pt x="28" y="0"/>
                      </a:lnTo>
                      <a:lnTo>
                        <a:pt x="1" y="27"/>
                      </a:lnTo>
                      <a:lnTo>
                        <a:pt x="0" y="29"/>
                      </a:lnTo>
                      <a:lnTo>
                        <a:pt x="16"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4" name="Freeform 1409"/>
                <p:cNvSpPr>
                  <a:spLocks/>
                </p:cNvSpPr>
                <p:nvPr/>
              </p:nvSpPr>
              <p:spPr bwMode="auto">
                <a:xfrm>
                  <a:off x="182" y="1745"/>
                  <a:ext cx="38" cy="48"/>
                </a:xfrm>
                <a:custGeom>
                  <a:avLst/>
                  <a:gdLst>
                    <a:gd name="T0" fmla="*/ 18 w 38"/>
                    <a:gd name="T1" fmla="*/ 43 h 48"/>
                    <a:gd name="T2" fmla="*/ 16 w 38"/>
                    <a:gd name="T3" fmla="*/ 48 h 48"/>
                    <a:gd name="T4" fmla="*/ 38 w 38"/>
                    <a:gd name="T5" fmla="*/ 9 h 48"/>
                    <a:gd name="T6" fmla="*/ 22 w 38"/>
                    <a:gd name="T7" fmla="*/ 0 h 48"/>
                    <a:gd name="T8" fmla="*/ 0 w 38"/>
                    <a:gd name="T9" fmla="*/ 37 h 48"/>
                    <a:gd name="T10" fmla="*/ 0 w 38"/>
                    <a:gd name="T11" fmla="*/ 45 h 48"/>
                    <a:gd name="T12" fmla="*/ 18 w 38"/>
                    <a:gd name="T13" fmla="*/ 43 h 48"/>
                  </a:gdLst>
                  <a:ahLst/>
                  <a:cxnLst>
                    <a:cxn ang="0">
                      <a:pos x="T0" y="T1"/>
                    </a:cxn>
                    <a:cxn ang="0">
                      <a:pos x="T2" y="T3"/>
                    </a:cxn>
                    <a:cxn ang="0">
                      <a:pos x="T4" y="T5"/>
                    </a:cxn>
                    <a:cxn ang="0">
                      <a:pos x="T6" y="T7"/>
                    </a:cxn>
                    <a:cxn ang="0">
                      <a:pos x="T8" y="T9"/>
                    </a:cxn>
                    <a:cxn ang="0">
                      <a:pos x="T10" y="T11"/>
                    </a:cxn>
                    <a:cxn ang="0">
                      <a:pos x="T12" y="T13"/>
                    </a:cxn>
                  </a:cxnLst>
                  <a:rect l="0" t="0" r="r" b="b"/>
                  <a:pathLst>
                    <a:path w="38" h="48">
                      <a:moveTo>
                        <a:pt x="18" y="43"/>
                      </a:moveTo>
                      <a:lnTo>
                        <a:pt x="16" y="48"/>
                      </a:lnTo>
                      <a:lnTo>
                        <a:pt x="38" y="9"/>
                      </a:lnTo>
                      <a:lnTo>
                        <a:pt x="22" y="0"/>
                      </a:lnTo>
                      <a:lnTo>
                        <a:pt x="0" y="37"/>
                      </a:lnTo>
                      <a:lnTo>
                        <a:pt x="0" y="45"/>
                      </a:lnTo>
                      <a:lnTo>
                        <a:pt x="18"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5" name="Freeform 1408"/>
                <p:cNvSpPr>
                  <a:spLocks/>
                </p:cNvSpPr>
                <p:nvPr/>
              </p:nvSpPr>
              <p:spPr bwMode="auto">
                <a:xfrm>
                  <a:off x="182" y="1788"/>
                  <a:ext cx="22" cy="40"/>
                </a:xfrm>
                <a:custGeom>
                  <a:avLst/>
                  <a:gdLst>
                    <a:gd name="T0" fmla="*/ 22 w 22"/>
                    <a:gd name="T1" fmla="*/ 32 h 40"/>
                    <a:gd name="T2" fmla="*/ 22 w 22"/>
                    <a:gd name="T3" fmla="*/ 36 h 40"/>
                    <a:gd name="T4" fmla="*/ 18 w 22"/>
                    <a:gd name="T5" fmla="*/ 0 h 40"/>
                    <a:gd name="T6" fmla="*/ 0 w 22"/>
                    <a:gd name="T7" fmla="*/ 2 h 40"/>
                    <a:gd name="T8" fmla="*/ 2 w 22"/>
                    <a:gd name="T9" fmla="*/ 38 h 40"/>
                    <a:gd name="T10" fmla="*/ 4 w 22"/>
                    <a:gd name="T11" fmla="*/ 40 h 40"/>
                    <a:gd name="T12" fmla="*/ 22 w 22"/>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2" h="40">
                      <a:moveTo>
                        <a:pt x="22" y="32"/>
                      </a:moveTo>
                      <a:lnTo>
                        <a:pt x="22" y="36"/>
                      </a:lnTo>
                      <a:lnTo>
                        <a:pt x="18" y="0"/>
                      </a:lnTo>
                      <a:lnTo>
                        <a:pt x="0" y="2"/>
                      </a:lnTo>
                      <a:lnTo>
                        <a:pt x="2" y="38"/>
                      </a:lnTo>
                      <a:lnTo>
                        <a:pt x="4" y="40"/>
                      </a:lnTo>
                      <a:lnTo>
                        <a:pt x="22"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6" name="Freeform 1407"/>
                <p:cNvSpPr>
                  <a:spLocks/>
                </p:cNvSpPr>
                <p:nvPr/>
              </p:nvSpPr>
              <p:spPr bwMode="auto">
                <a:xfrm>
                  <a:off x="186" y="1820"/>
                  <a:ext cx="27" cy="36"/>
                </a:xfrm>
                <a:custGeom>
                  <a:avLst/>
                  <a:gdLst>
                    <a:gd name="T0" fmla="*/ 19 w 27"/>
                    <a:gd name="T1" fmla="*/ 17 h 36"/>
                    <a:gd name="T2" fmla="*/ 27 w 27"/>
                    <a:gd name="T3" fmla="*/ 22 h 36"/>
                    <a:gd name="T4" fmla="*/ 18 w 27"/>
                    <a:gd name="T5" fmla="*/ 0 h 36"/>
                    <a:gd name="T6" fmla="*/ 0 w 27"/>
                    <a:gd name="T7" fmla="*/ 8 h 36"/>
                    <a:gd name="T8" fmla="*/ 10 w 27"/>
                    <a:gd name="T9" fmla="*/ 31 h 36"/>
                    <a:gd name="T10" fmla="*/ 18 w 27"/>
                    <a:gd name="T11" fmla="*/ 36 h 36"/>
                    <a:gd name="T12" fmla="*/ 10 w 27"/>
                    <a:gd name="T13" fmla="*/ 31 h 36"/>
                    <a:gd name="T14" fmla="*/ 12 w 27"/>
                    <a:gd name="T15" fmla="*/ 35 h 36"/>
                    <a:gd name="T16" fmla="*/ 18 w 27"/>
                    <a:gd name="T17" fmla="*/ 36 h 36"/>
                    <a:gd name="T18" fmla="*/ 19 w 27"/>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6">
                      <a:moveTo>
                        <a:pt x="19" y="17"/>
                      </a:moveTo>
                      <a:lnTo>
                        <a:pt x="27" y="22"/>
                      </a:lnTo>
                      <a:lnTo>
                        <a:pt x="18" y="0"/>
                      </a:lnTo>
                      <a:lnTo>
                        <a:pt x="0" y="8"/>
                      </a:lnTo>
                      <a:lnTo>
                        <a:pt x="10" y="31"/>
                      </a:lnTo>
                      <a:lnTo>
                        <a:pt x="18" y="36"/>
                      </a:lnTo>
                      <a:lnTo>
                        <a:pt x="10" y="31"/>
                      </a:lnTo>
                      <a:lnTo>
                        <a:pt x="12" y="35"/>
                      </a:lnTo>
                      <a:lnTo>
                        <a:pt x="18" y="36"/>
                      </a:lnTo>
                      <a:lnTo>
                        <a:pt x="19"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7" name="Freeform 1406"/>
                <p:cNvSpPr>
                  <a:spLocks/>
                </p:cNvSpPr>
                <p:nvPr/>
              </p:nvSpPr>
              <p:spPr bwMode="auto">
                <a:xfrm>
                  <a:off x="204" y="1837"/>
                  <a:ext cx="30" cy="21"/>
                </a:xfrm>
                <a:custGeom>
                  <a:avLst/>
                  <a:gdLst>
                    <a:gd name="T0" fmla="*/ 30 w 30"/>
                    <a:gd name="T1" fmla="*/ 5 h 21"/>
                    <a:gd name="T2" fmla="*/ 23 w 30"/>
                    <a:gd name="T3" fmla="*/ 1 h 21"/>
                    <a:gd name="T4" fmla="*/ 1 w 30"/>
                    <a:gd name="T5" fmla="*/ 0 h 21"/>
                    <a:gd name="T6" fmla="*/ 0 w 30"/>
                    <a:gd name="T7" fmla="*/ 19 h 21"/>
                    <a:gd name="T8" fmla="*/ 21 w 30"/>
                    <a:gd name="T9" fmla="*/ 21 h 21"/>
                    <a:gd name="T10" fmla="*/ 14 w 30"/>
                    <a:gd name="T11" fmla="*/ 18 h 21"/>
                    <a:gd name="T12" fmla="*/ 30 w 30"/>
                    <a:gd name="T13" fmla="*/ 5 h 21"/>
                    <a:gd name="T14" fmla="*/ 27 w 30"/>
                    <a:gd name="T15" fmla="*/ 3 h 21"/>
                    <a:gd name="T16" fmla="*/ 23 w 30"/>
                    <a:gd name="T17" fmla="*/ 1 h 21"/>
                    <a:gd name="T18" fmla="*/ 30 w 30"/>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30" y="5"/>
                      </a:moveTo>
                      <a:lnTo>
                        <a:pt x="23" y="1"/>
                      </a:lnTo>
                      <a:lnTo>
                        <a:pt x="1" y="0"/>
                      </a:lnTo>
                      <a:lnTo>
                        <a:pt x="0" y="19"/>
                      </a:lnTo>
                      <a:lnTo>
                        <a:pt x="21" y="21"/>
                      </a:lnTo>
                      <a:lnTo>
                        <a:pt x="14" y="18"/>
                      </a:lnTo>
                      <a:lnTo>
                        <a:pt x="30" y="5"/>
                      </a:lnTo>
                      <a:lnTo>
                        <a:pt x="27" y="3"/>
                      </a:lnTo>
                      <a:lnTo>
                        <a:pt x="23" y="1"/>
                      </a:lnTo>
                      <a:lnTo>
                        <a:pt x="3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8" name="Freeform 1405"/>
                <p:cNvSpPr>
                  <a:spLocks/>
                </p:cNvSpPr>
                <p:nvPr/>
              </p:nvSpPr>
              <p:spPr bwMode="auto">
                <a:xfrm>
                  <a:off x="218" y="1842"/>
                  <a:ext cx="36" cy="41"/>
                </a:xfrm>
                <a:custGeom>
                  <a:avLst/>
                  <a:gdLst>
                    <a:gd name="T0" fmla="*/ 32 w 36"/>
                    <a:gd name="T1" fmla="*/ 25 h 41"/>
                    <a:gd name="T2" fmla="*/ 36 w 36"/>
                    <a:gd name="T3" fmla="*/ 27 h 41"/>
                    <a:gd name="T4" fmla="*/ 16 w 36"/>
                    <a:gd name="T5" fmla="*/ 0 h 41"/>
                    <a:gd name="T6" fmla="*/ 0 w 36"/>
                    <a:gd name="T7" fmla="*/ 13 h 41"/>
                    <a:gd name="T8" fmla="*/ 22 w 36"/>
                    <a:gd name="T9" fmla="*/ 40 h 41"/>
                    <a:gd name="T10" fmla="*/ 25 w 36"/>
                    <a:gd name="T11" fmla="*/ 41 h 41"/>
                    <a:gd name="T12" fmla="*/ 32 w 36"/>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32" y="25"/>
                      </a:moveTo>
                      <a:lnTo>
                        <a:pt x="36" y="27"/>
                      </a:lnTo>
                      <a:lnTo>
                        <a:pt x="16" y="0"/>
                      </a:lnTo>
                      <a:lnTo>
                        <a:pt x="0" y="13"/>
                      </a:lnTo>
                      <a:lnTo>
                        <a:pt x="22" y="40"/>
                      </a:lnTo>
                      <a:lnTo>
                        <a:pt x="25" y="41"/>
                      </a:lnTo>
                      <a:lnTo>
                        <a:pt x="3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49" name="Freeform 1404"/>
                <p:cNvSpPr>
                  <a:spLocks/>
                </p:cNvSpPr>
                <p:nvPr/>
              </p:nvSpPr>
              <p:spPr bwMode="auto">
                <a:xfrm>
                  <a:off x="243" y="1867"/>
                  <a:ext cx="45" cy="34"/>
                </a:xfrm>
                <a:custGeom>
                  <a:avLst/>
                  <a:gdLst>
                    <a:gd name="T0" fmla="*/ 43 w 45"/>
                    <a:gd name="T1" fmla="*/ 16 h 34"/>
                    <a:gd name="T2" fmla="*/ 45 w 45"/>
                    <a:gd name="T3" fmla="*/ 16 h 34"/>
                    <a:gd name="T4" fmla="*/ 7 w 45"/>
                    <a:gd name="T5" fmla="*/ 0 h 34"/>
                    <a:gd name="T6" fmla="*/ 0 w 45"/>
                    <a:gd name="T7" fmla="*/ 16 h 34"/>
                    <a:gd name="T8" fmla="*/ 38 w 45"/>
                    <a:gd name="T9" fmla="*/ 34 h 34"/>
                    <a:gd name="T10" fmla="*/ 38 w 45"/>
                    <a:gd name="T11" fmla="*/ 34 h 34"/>
                    <a:gd name="T12" fmla="*/ 43 w 45"/>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45" h="34">
                      <a:moveTo>
                        <a:pt x="43" y="16"/>
                      </a:moveTo>
                      <a:lnTo>
                        <a:pt x="45" y="16"/>
                      </a:lnTo>
                      <a:lnTo>
                        <a:pt x="7" y="0"/>
                      </a:lnTo>
                      <a:lnTo>
                        <a:pt x="0" y="16"/>
                      </a:lnTo>
                      <a:lnTo>
                        <a:pt x="38" y="34"/>
                      </a:lnTo>
                      <a:lnTo>
                        <a:pt x="4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0" name="Freeform 1403"/>
                <p:cNvSpPr>
                  <a:spLocks/>
                </p:cNvSpPr>
                <p:nvPr/>
              </p:nvSpPr>
              <p:spPr bwMode="auto">
                <a:xfrm>
                  <a:off x="281" y="1883"/>
                  <a:ext cx="41" cy="27"/>
                </a:xfrm>
                <a:custGeom>
                  <a:avLst/>
                  <a:gdLst>
                    <a:gd name="T0" fmla="*/ 41 w 41"/>
                    <a:gd name="T1" fmla="*/ 15 h 27"/>
                    <a:gd name="T2" fmla="*/ 36 w 41"/>
                    <a:gd name="T3" fmla="*/ 9 h 27"/>
                    <a:gd name="T4" fmla="*/ 5 w 41"/>
                    <a:gd name="T5" fmla="*/ 0 h 27"/>
                    <a:gd name="T6" fmla="*/ 0 w 41"/>
                    <a:gd name="T7" fmla="*/ 18 h 27"/>
                    <a:gd name="T8" fmla="*/ 31 w 41"/>
                    <a:gd name="T9" fmla="*/ 27 h 27"/>
                    <a:gd name="T10" fmla="*/ 23 w 41"/>
                    <a:gd name="T11" fmla="*/ 22 h 27"/>
                    <a:gd name="T12" fmla="*/ 41 w 41"/>
                    <a:gd name="T13" fmla="*/ 15 h 27"/>
                    <a:gd name="T14" fmla="*/ 40 w 41"/>
                    <a:gd name="T15" fmla="*/ 11 h 27"/>
                    <a:gd name="T16" fmla="*/ 36 w 41"/>
                    <a:gd name="T17" fmla="*/ 9 h 27"/>
                    <a:gd name="T18" fmla="*/ 41 w 41"/>
                    <a:gd name="T19"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7">
                      <a:moveTo>
                        <a:pt x="41" y="15"/>
                      </a:moveTo>
                      <a:lnTo>
                        <a:pt x="36" y="9"/>
                      </a:lnTo>
                      <a:lnTo>
                        <a:pt x="5" y="0"/>
                      </a:lnTo>
                      <a:lnTo>
                        <a:pt x="0" y="18"/>
                      </a:lnTo>
                      <a:lnTo>
                        <a:pt x="31" y="27"/>
                      </a:lnTo>
                      <a:lnTo>
                        <a:pt x="23" y="22"/>
                      </a:lnTo>
                      <a:lnTo>
                        <a:pt x="41" y="15"/>
                      </a:lnTo>
                      <a:lnTo>
                        <a:pt x="40" y="11"/>
                      </a:lnTo>
                      <a:lnTo>
                        <a:pt x="36" y="9"/>
                      </a:lnTo>
                      <a:lnTo>
                        <a:pt x="4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1" name="Freeform 1402"/>
                <p:cNvSpPr>
                  <a:spLocks/>
                </p:cNvSpPr>
                <p:nvPr/>
              </p:nvSpPr>
              <p:spPr bwMode="auto">
                <a:xfrm>
                  <a:off x="304" y="1898"/>
                  <a:ext cx="27" cy="38"/>
                </a:xfrm>
                <a:custGeom>
                  <a:avLst/>
                  <a:gdLst>
                    <a:gd name="T0" fmla="*/ 20 w 27"/>
                    <a:gd name="T1" fmla="*/ 20 h 38"/>
                    <a:gd name="T2" fmla="*/ 27 w 27"/>
                    <a:gd name="T3" fmla="*/ 25 h 38"/>
                    <a:gd name="T4" fmla="*/ 18 w 27"/>
                    <a:gd name="T5" fmla="*/ 0 h 38"/>
                    <a:gd name="T6" fmla="*/ 0 w 27"/>
                    <a:gd name="T7" fmla="*/ 7 h 38"/>
                    <a:gd name="T8" fmla="*/ 9 w 27"/>
                    <a:gd name="T9" fmla="*/ 30 h 38"/>
                    <a:gd name="T10" fmla="*/ 15 w 27"/>
                    <a:gd name="T11" fmla="*/ 38 h 38"/>
                    <a:gd name="T12" fmla="*/ 9 w 27"/>
                    <a:gd name="T13" fmla="*/ 30 h 38"/>
                    <a:gd name="T14" fmla="*/ 11 w 27"/>
                    <a:gd name="T15" fmla="*/ 36 h 38"/>
                    <a:gd name="T16" fmla="*/ 15 w 27"/>
                    <a:gd name="T17" fmla="*/ 38 h 38"/>
                    <a:gd name="T18" fmla="*/ 20 w 27"/>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8">
                      <a:moveTo>
                        <a:pt x="20" y="20"/>
                      </a:moveTo>
                      <a:lnTo>
                        <a:pt x="27" y="25"/>
                      </a:lnTo>
                      <a:lnTo>
                        <a:pt x="18" y="0"/>
                      </a:lnTo>
                      <a:lnTo>
                        <a:pt x="0" y="7"/>
                      </a:lnTo>
                      <a:lnTo>
                        <a:pt x="9" y="30"/>
                      </a:lnTo>
                      <a:lnTo>
                        <a:pt x="15" y="38"/>
                      </a:lnTo>
                      <a:lnTo>
                        <a:pt x="9" y="30"/>
                      </a:lnTo>
                      <a:lnTo>
                        <a:pt x="11" y="36"/>
                      </a:lnTo>
                      <a:lnTo>
                        <a:pt x="15" y="38"/>
                      </a:lnTo>
                      <a:lnTo>
                        <a:pt x="2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2" name="Freeform 1401"/>
                <p:cNvSpPr>
                  <a:spLocks/>
                </p:cNvSpPr>
                <p:nvPr/>
              </p:nvSpPr>
              <p:spPr bwMode="auto">
                <a:xfrm>
                  <a:off x="319" y="1918"/>
                  <a:ext cx="32" cy="23"/>
                </a:xfrm>
                <a:custGeom>
                  <a:avLst/>
                  <a:gdLst>
                    <a:gd name="T0" fmla="*/ 32 w 32"/>
                    <a:gd name="T1" fmla="*/ 10 h 23"/>
                    <a:gd name="T2" fmla="*/ 27 w 32"/>
                    <a:gd name="T3" fmla="*/ 5 h 23"/>
                    <a:gd name="T4" fmla="*/ 5 w 32"/>
                    <a:gd name="T5" fmla="*/ 0 h 23"/>
                    <a:gd name="T6" fmla="*/ 0 w 32"/>
                    <a:gd name="T7" fmla="*/ 18 h 23"/>
                    <a:gd name="T8" fmla="*/ 22 w 32"/>
                    <a:gd name="T9" fmla="*/ 23 h 23"/>
                    <a:gd name="T10" fmla="*/ 16 w 32"/>
                    <a:gd name="T11" fmla="*/ 18 h 23"/>
                    <a:gd name="T12" fmla="*/ 32 w 32"/>
                    <a:gd name="T13" fmla="*/ 10 h 23"/>
                    <a:gd name="T14" fmla="*/ 31 w 32"/>
                    <a:gd name="T15" fmla="*/ 7 h 23"/>
                    <a:gd name="T16" fmla="*/ 27 w 32"/>
                    <a:gd name="T17" fmla="*/ 5 h 23"/>
                    <a:gd name="T18" fmla="*/ 32 w 32"/>
                    <a:gd name="T19"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3">
                      <a:moveTo>
                        <a:pt x="32" y="10"/>
                      </a:moveTo>
                      <a:lnTo>
                        <a:pt x="27" y="5"/>
                      </a:lnTo>
                      <a:lnTo>
                        <a:pt x="5" y="0"/>
                      </a:lnTo>
                      <a:lnTo>
                        <a:pt x="0" y="18"/>
                      </a:lnTo>
                      <a:lnTo>
                        <a:pt x="22" y="23"/>
                      </a:lnTo>
                      <a:lnTo>
                        <a:pt x="16" y="18"/>
                      </a:lnTo>
                      <a:lnTo>
                        <a:pt x="32" y="10"/>
                      </a:lnTo>
                      <a:lnTo>
                        <a:pt x="31" y="7"/>
                      </a:lnTo>
                      <a:lnTo>
                        <a:pt x="27" y="5"/>
                      </a:lnTo>
                      <a:lnTo>
                        <a:pt x="32"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3" name="Freeform 1400"/>
                <p:cNvSpPr>
                  <a:spLocks/>
                </p:cNvSpPr>
                <p:nvPr/>
              </p:nvSpPr>
              <p:spPr bwMode="auto">
                <a:xfrm>
                  <a:off x="335" y="1928"/>
                  <a:ext cx="33" cy="45"/>
                </a:xfrm>
                <a:custGeom>
                  <a:avLst/>
                  <a:gdLst>
                    <a:gd name="T0" fmla="*/ 29 w 33"/>
                    <a:gd name="T1" fmla="*/ 29 h 45"/>
                    <a:gd name="T2" fmla="*/ 33 w 33"/>
                    <a:gd name="T3" fmla="*/ 33 h 45"/>
                    <a:gd name="T4" fmla="*/ 16 w 33"/>
                    <a:gd name="T5" fmla="*/ 0 h 45"/>
                    <a:gd name="T6" fmla="*/ 0 w 33"/>
                    <a:gd name="T7" fmla="*/ 8 h 45"/>
                    <a:gd name="T8" fmla="*/ 15 w 33"/>
                    <a:gd name="T9" fmla="*/ 40 h 45"/>
                    <a:gd name="T10" fmla="*/ 18 w 33"/>
                    <a:gd name="T11" fmla="*/ 45 h 45"/>
                    <a:gd name="T12" fmla="*/ 29 w 33"/>
                    <a:gd name="T13" fmla="*/ 29 h 45"/>
                  </a:gdLst>
                  <a:ahLst/>
                  <a:cxnLst>
                    <a:cxn ang="0">
                      <a:pos x="T0" y="T1"/>
                    </a:cxn>
                    <a:cxn ang="0">
                      <a:pos x="T2" y="T3"/>
                    </a:cxn>
                    <a:cxn ang="0">
                      <a:pos x="T4" y="T5"/>
                    </a:cxn>
                    <a:cxn ang="0">
                      <a:pos x="T6" y="T7"/>
                    </a:cxn>
                    <a:cxn ang="0">
                      <a:pos x="T8" y="T9"/>
                    </a:cxn>
                    <a:cxn ang="0">
                      <a:pos x="T10" y="T11"/>
                    </a:cxn>
                    <a:cxn ang="0">
                      <a:pos x="T12" y="T13"/>
                    </a:cxn>
                  </a:cxnLst>
                  <a:rect l="0" t="0" r="r" b="b"/>
                  <a:pathLst>
                    <a:path w="33" h="45">
                      <a:moveTo>
                        <a:pt x="29" y="29"/>
                      </a:moveTo>
                      <a:lnTo>
                        <a:pt x="33" y="33"/>
                      </a:lnTo>
                      <a:lnTo>
                        <a:pt x="16" y="0"/>
                      </a:lnTo>
                      <a:lnTo>
                        <a:pt x="0" y="8"/>
                      </a:lnTo>
                      <a:lnTo>
                        <a:pt x="15" y="40"/>
                      </a:lnTo>
                      <a:lnTo>
                        <a:pt x="18" y="45"/>
                      </a:lnTo>
                      <a:lnTo>
                        <a:pt x="2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4" name="Freeform 1399"/>
                <p:cNvSpPr>
                  <a:spLocks/>
                </p:cNvSpPr>
                <p:nvPr/>
              </p:nvSpPr>
              <p:spPr bwMode="auto">
                <a:xfrm>
                  <a:off x="353" y="1957"/>
                  <a:ext cx="36" cy="34"/>
                </a:xfrm>
                <a:custGeom>
                  <a:avLst/>
                  <a:gdLst>
                    <a:gd name="T0" fmla="*/ 31 w 36"/>
                    <a:gd name="T1" fmla="*/ 15 h 34"/>
                    <a:gd name="T2" fmla="*/ 36 w 36"/>
                    <a:gd name="T3" fmla="*/ 16 h 34"/>
                    <a:gd name="T4" fmla="*/ 11 w 36"/>
                    <a:gd name="T5" fmla="*/ 0 h 34"/>
                    <a:gd name="T6" fmla="*/ 0 w 36"/>
                    <a:gd name="T7" fmla="*/ 16 h 34"/>
                    <a:gd name="T8" fmla="*/ 25 w 36"/>
                    <a:gd name="T9" fmla="*/ 33 h 34"/>
                    <a:gd name="T10" fmla="*/ 31 w 36"/>
                    <a:gd name="T11" fmla="*/ 34 h 34"/>
                    <a:gd name="T12" fmla="*/ 31 w 36"/>
                    <a:gd name="T13" fmla="*/ 15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31" y="15"/>
                      </a:moveTo>
                      <a:lnTo>
                        <a:pt x="36" y="16"/>
                      </a:lnTo>
                      <a:lnTo>
                        <a:pt x="11" y="0"/>
                      </a:lnTo>
                      <a:lnTo>
                        <a:pt x="0" y="16"/>
                      </a:lnTo>
                      <a:lnTo>
                        <a:pt x="25" y="33"/>
                      </a:lnTo>
                      <a:lnTo>
                        <a:pt x="31" y="34"/>
                      </a:lnTo>
                      <a:lnTo>
                        <a:pt x="3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5" name="Freeform 1398"/>
                <p:cNvSpPr>
                  <a:spLocks/>
                </p:cNvSpPr>
                <p:nvPr/>
              </p:nvSpPr>
              <p:spPr bwMode="auto">
                <a:xfrm>
                  <a:off x="384" y="1972"/>
                  <a:ext cx="59" cy="23"/>
                </a:xfrm>
                <a:custGeom>
                  <a:avLst/>
                  <a:gdLst>
                    <a:gd name="T0" fmla="*/ 59 w 59"/>
                    <a:gd name="T1" fmla="*/ 9 h 23"/>
                    <a:gd name="T2" fmla="*/ 50 w 59"/>
                    <a:gd name="T3" fmla="*/ 5 h 23"/>
                    <a:gd name="T4" fmla="*/ 0 w 59"/>
                    <a:gd name="T5" fmla="*/ 0 h 23"/>
                    <a:gd name="T6" fmla="*/ 0 w 59"/>
                    <a:gd name="T7" fmla="*/ 19 h 23"/>
                    <a:gd name="T8" fmla="*/ 48 w 59"/>
                    <a:gd name="T9" fmla="*/ 23 h 23"/>
                    <a:gd name="T10" fmla="*/ 41 w 59"/>
                    <a:gd name="T11" fmla="*/ 18 h 23"/>
                    <a:gd name="T12" fmla="*/ 59 w 59"/>
                    <a:gd name="T13" fmla="*/ 9 h 23"/>
                    <a:gd name="T14" fmla="*/ 56 w 59"/>
                    <a:gd name="T15" fmla="*/ 5 h 23"/>
                    <a:gd name="T16" fmla="*/ 50 w 59"/>
                    <a:gd name="T17" fmla="*/ 5 h 23"/>
                    <a:gd name="T18" fmla="*/ 59 w 59"/>
                    <a:gd name="T19"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3">
                      <a:moveTo>
                        <a:pt x="59" y="9"/>
                      </a:moveTo>
                      <a:lnTo>
                        <a:pt x="50" y="5"/>
                      </a:lnTo>
                      <a:lnTo>
                        <a:pt x="0" y="0"/>
                      </a:lnTo>
                      <a:lnTo>
                        <a:pt x="0" y="19"/>
                      </a:lnTo>
                      <a:lnTo>
                        <a:pt x="48" y="23"/>
                      </a:lnTo>
                      <a:lnTo>
                        <a:pt x="41" y="18"/>
                      </a:lnTo>
                      <a:lnTo>
                        <a:pt x="59" y="9"/>
                      </a:lnTo>
                      <a:lnTo>
                        <a:pt x="56" y="5"/>
                      </a:lnTo>
                      <a:lnTo>
                        <a:pt x="50" y="5"/>
                      </a:lnTo>
                      <a:lnTo>
                        <a:pt x="5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6" name="Freeform 1397"/>
                <p:cNvSpPr>
                  <a:spLocks/>
                </p:cNvSpPr>
                <p:nvPr/>
              </p:nvSpPr>
              <p:spPr bwMode="auto">
                <a:xfrm>
                  <a:off x="425" y="1981"/>
                  <a:ext cx="31" cy="36"/>
                </a:xfrm>
                <a:custGeom>
                  <a:avLst/>
                  <a:gdLst>
                    <a:gd name="T0" fmla="*/ 31 w 31"/>
                    <a:gd name="T1" fmla="*/ 25 h 36"/>
                    <a:gd name="T2" fmla="*/ 31 w 31"/>
                    <a:gd name="T3" fmla="*/ 27 h 36"/>
                    <a:gd name="T4" fmla="*/ 18 w 31"/>
                    <a:gd name="T5" fmla="*/ 0 h 36"/>
                    <a:gd name="T6" fmla="*/ 0 w 31"/>
                    <a:gd name="T7" fmla="*/ 9 h 36"/>
                    <a:gd name="T8" fmla="*/ 15 w 31"/>
                    <a:gd name="T9" fmla="*/ 36 h 36"/>
                    <a:gd name="T10" fmla="*/ 15 w 31"/>
                    <a:gd name="T11" fmla="*/ 36 h 36"/>
                    <a:gd name="T12" fmla="*/ 31 w 31"/>
                    <a:gd name="T13" fmla="*/ 25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31" y="25"/>
                      </a:moveTo>
                      <a:lnTo>
                        <a:pt x="31" y="27"/>
                      </a:lnTo>
                      <a:lnTo>
                        <a:pt x="18" y="0"/>
                      </a:lnTo>
                      <a:lnTo>
                        <a:pt x="0" y="9"/>
                      </a:lnTo>
                      <a:lnTo>
                        <a:pt x="15" y="36"/>
                      </a:lnTo>
                      <a:lnTo>
                        <a:pt x="3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7" name="Freeform 1396"/>
                <p:cNvSpPr>
                  <a:spLocks/>
                </p:cNvSpPr>
                <p:nvPr/>
              </p:nvSpPr>
              <p:spPr bwMode="auto">
                <a:xfrm>
                  <a:off x="440" y="2006"/>
                  <a:ext cx="32" cy="39"/>
                </a:xfrm>
                <a:custGeom>
                  <a:avLst/>
                  <a:gdLst>
                    <a:gd name="T0" fmla="*/ 28 w 32"/>
                    <a:gd name="T1" fmla="*/ 21 h 39"/>
                    <a:gd name="T2" fmla="*/ 32 w 32"/>
                    <a:gd name="T3" fmla="*/ 25 h 39"/>
                    <a:gd name="T4" fmla="*/ 16 w 32"/>
                    <a:gd name="T5" fmla="*/ 0 h 39"/>
                    <a:gd name="T6" fmla="*/ 0 w 32"/>
                    <a:gd name="T7" fmla="*/ 11 h 39"/>
                    <a:gd name="T8" fmla="*/ 18 w 32"/>
                    <a:gd name="T9" fmla="*/ 36 h 39"/>
                    <a:gd name="T10" fmla="*/ 23 w 32"/>
                    <a:gd name="T11" fmla="*/ 39 h 39"/>
                    <a:gd name="T12" fmla="*/ 28 w 32"/>
                    <a:gd name="T13" fmla="*/ 21 h 39"/>
                  </a:gdLst>
                  <a:ahLst/>
                  <a:cxnLst>
                    <a:cxn ang="0">
                      <a:pos x="T0" y="T1"/>
                    </a:cxn>
                    <a:cxn ang="0">
                      <a:pos x="T2" y="T3"/>
                    </a:cxn>
                    <a:cxn ang="0">
                      <a:pos x="T4" y="T5"/>
                    </a:cxn>
                    <a:cxn ang="0">
                      <a:pos x="T6" y="T7"/>
                    </a:cxn>
                    <a:cxn ang="0">
                      <a:pos x="T8" y="T9"/>
                    </a:cxn>
                    <a:cxn ang="0">
                      <a:pos x="T10" y="T11"/>
                    </a:cxn>
                    <a:cxn ang="0">
                      <a:pos x="T12" y="T13"/>
                    </a:cxn>
                  </a:cxnLst>
                  <a:rect l="0" t="0" r="r" b="b"/>
                  <a:pathLst>
                    <a:path w="32" h="39">
                      <a:moveTo>
                        <a:pt x="28" y="21"/>
                      </a:moveTo>
                      <a:lnTo>
                        <a:pt x="32" y="25"/>
                      </a:lnTo>
                      <a:lnTo>
                        <a:pt x="16" y="0"/>
                      </a:lnTo>
                      <a:lnTo>
                        <a:pt x="0" y="11"/>
                      </a:lnTo>
                      <a:lnTo>
                        <a:pt x="18" y="36"/>
                      </a:lnTo>
                      <a:lnTo>
                        <a:pt x="23" y="39"/>
                      </a:lnTo>
                      <a:lnTo>
                        <a:pt x="28"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8" name="Freeform 1395"/>
                <p:cNvSpPr>
                  <a:spLocks/>
                </p:cNvSpPr>
                <p:nvPr/>
              </p:nvSpPr>
              <p:spPr bwMode="auto">
                <a:xfrm>
                  <a:off x="463" y="2027"/>
                  <a:ext cx="20" cy="24"/>
                </a:xfrm>
                <a:custGeom>
                  <a:avLst/>
                  <a:gdLst>
                    <a:gd name="T0" fmla="*/ 9 w 20"/>
                    <a:gd name="T1" fmla="*/ 6 h 24"/>
                    <a:gd name="T2" fmla="*/ 18 w 20"/>
                    <a:gd name="T3" fmla="*/ 4 h 24"/>
                    <a:gd name="T4" fmla="*/ 5 w 20"/>
                    <a:gd name="T5" fmla="*/ 0 h 24"/>
                    <a:gd name="T6" fmla="*/ 0 w 20"/>
                    <a:gd name="T7" fmla="*/ 18 h 24"/>
                    <a:gd name="T8" fmla="*/ 13 w 20"/>
                    <a:gd name="T9" fmla="*/ 22 h 24"/>
                    <a:gd name="T10" fmla="*/ 20 w 20"/>
                    <a:gd name="T11" fmla="*/ 20 h 24"/>
                    <a:gd name="T12" fmla="*/ 13 w 20"/>
                    <a:gd name="T13" fmla="*/ 22 h 24"/>
                    <a:gd name="T14" fmla="*/ 16 w 20"/>
                    <a:gd name="T15" fmla="*/ 24 h 24"/>
                    <a:gd name="T16" fmla="*/ 20 w 20"/>
                    <a:gd name="T17" fmla="*/ 20 h 24"/>
                    <a:gd name="T18" fmla="*/ 9 w 20"/>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9" y="6"/>
                      </a:moveTo>
                      <a:lnTo>
                        <a:pt x="18" y="4"/>
                      </a:lnTo>
                      <a:lnTo>
                        <a:pt x="5" y="0"/>
                      </a:lnTo>
                      <a:lnTo>
                        <a:pt x="0" y="18"/>
                      </a:lnTo>
                      <a:lnTo>
                        <a:pt x="13" y="22"/>
                      </a:lnTo>
                      <a:lnTo>
                        <a:pt x="20" y="20"/>
                      </a:lnTo>
                      <a:lnTo>
                        <a:pt x="13" y="22"/>
                      </a:lnTo>
                      <a:lnTo>
                        <a:pt x="16" y="24"/>
                      </a:lnTo>
                      <a:lnTo>
                        <a:pt x="20" y="20"/>
                      </a:lnTo>
                      <a:lnTo>
                        <a:pt x="9"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59" name="Freeform 1394"/>
                <p:cNvSpPr>
                  <a:spLocks/>
                </p:cNvSpPr>
                <p:nvPr/>
              </p:nvSpPr>
              <p:spPr bwMode="auto">
                <a:xfrm>
                  <a:off x="472" y="2026"/>
                  <a:ext cx="25" cy="21"/>
                </a:xfrm>
                <a:custGeom>
                  <a:avLst/>
                  <a:gdLst>
                    <a:gd name="T0" fmla="*/ 5 w 25"/>
                    <a:gd name="T1" fmla="*/ 7 h 21"/>
                    <a:gd name="T2" fmla="*/ 9 w 25"/>
                    <a:gd name="T3" fmla="*/ 0 h 21"/>
                    <a:gd name="T4" fmla="*/ 0 w 25"/>
                    <a:gd name="T5" fmla="*/ 7 h 21"/>
                    <a:gd name="T6" fmla="*/ 11 w 25"/>
                    <a:gd name="T7" fmla="*/ 21 h 21"/>
                    <a:gd name="T8" fmla="*/ 20 w 25"/>
                    <a:gd name="T9" fmla="*/ 14 h 21"/>
                    <a:gd name="T10" fmla="*/ 23 w 25"/>
                    <a:gd name="T11" fmla="*/ 5 h 21"/>
                    <a:gd name="T12" fmla="*/ 20 w 25"/>
                    <a:gd name="T13" fmla="*/ 14 h 21"/>
                    <a:gd name="T14" fmla="*/ 25 w 25"/>
                    <a:gd name="T15" fmla="*/ 10 h 21"/>
                    <a:gd name="T16" fmla="*/ 23 w 25"/>
                    <a:gd name="T17" fmla="*/ 5 h 21"/>
                    <a:gd name="T18" fmla="*/ 5 w 25"/>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5" y="7"/>
                      </a:moveTo>
                      <a:lnTo>
                        <a:pt x="9" y="0"/>
                      </a:lnTo>
                      <a:lnTo>
                        <a:pt x="0" y="7"/>
                      </a:lnTo>
                      <a:lnTo>
                        <a:pt x="11" y="21"/>
                      </a:lnTo>
                      <a:lnTo>
                        <a:pt x="20" y="14"/>
                      </a:lnTo>
                      <a:lnTo>
                        <a:pt x="23" y="5"/>
                      </a:lnTo>
                      <a:lnTo>
                        <a:pt x="20" y="14"/>
                      </a:lnTo>
                      <a:lnTo>
                        <a:pt x="25" y="10"/>
                      </a:lnTo>
                      <a:lnTo>
                        <a:pt x="23" y="5"/>
                      </a:lnTo>
                      <a:lnTo>
                        <a:pt x="5"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0" name="Freeform 1393"/>
                <p:cNvSpPr>
                  <a:spLocks/>
                </p:cNvSpPr>
                <p:nvPr/>
              </p:nvSpPr>
              <p:spPr bwMode="auto">
                <a:xfrm>
                  <a:off x="474" y="1997"/>
                  <a:ext cx="21" cy="36"/>
                </a:xfrm>
                <a:custGeom>
                  <a:avLst/>
                  <a:gdLst>
                    <a:gd name="T0" fmla="*/ 0 w 21"/>
                    <a:gd name="T1" fmla="*/ 3 h 36"/>
                    <a:gd name="T2" fmla="*/ 0 w 21"/>
                    <a:gd name="T3" fmla="*/ 2 h 36"/>
                    <a:gd name="T4" fmla="*/ 3 w 21"/>
                    <a:gd name="T5" fmla="*/ 36 h 36"/>
                    <a:gd name="T6" fmla="*/ 21 w 21"/>
                    <a:gd name="T7" fmla="*/ 34 h 36"/>
                    <a:gd name="T8" fmla="*/ 18 w 21"/>
                    <a:gd name="T9" fmla="*/ 0 h 36"/>
                    <a:gd name="T10" fmla="*/ 18 w 21"/>
                    <a:gd name="T11" fmla="*/ 0 h 36"/>
                    <a:gd name="T12" fmla="*/ 0 w 21"/>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21" h="36">
                      <a:moveTo>
                        <a:pt x="0" y="3"/>
                      </a:moveTo>
                      <a:lnTo>
                        <a:pt x="0" y="2"/>
                      </a:lnTo>
                      <a:lnTo>
                        <a:pt x="3" y="36"/>
                      </a:lnTo>
                      <a:lnTo>
                        <a:pt x="21" y="34"/>
                      </a:lnTo>
                      <a:lnTo>
                        <a:pt x="18"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1" name="Freeform 1392"/>
                <p:cNvSpPr>
                  <a:spLocks/>
                </p:cNvSpPr>
                <p:nvPr/>
              </p:nvSpPr>
              <p:spPr bwMode="auto">
                <a:xfrm>
                  <a:off x="465" y="1959"/>
                  <a:ext cx="27" cy="41"/>
                </a:xfrm>
                <a:custGeom>
                  <a:avLst/>
                  <a:gdLst>
                    <a:gd name="T0" fmla="*/ 3 w 27"/>
                    <a:gd name="T1" fmla="*/ 0 h 41"/>
                    <a:gd name="T2" fmla="*/ 2 w 27"/>
                    <a:gd name="T3" fmla="*/ 9 h 41"/>
                    <a:gd name="T4" fmla="*/ 9 w 27"/>
                    <a:gd name="T5" fmla="*/ 41 h 41"/>
                    <a:gd name="T6" fmla="*/ 27 w 27"/>
                    <a:gd name="T7" fmla="*/ 38 h 41"/>
                    <a:gd name="T8" fmla="*/ 20 w 27"/>
                    <a:gd name="T9" fmla="*/ 4 h 41"/>
                    <a:gd name="T10" fmla="*/ 18 w 27"/>
                    <a:gd name="T11" fmla="*/ 13 h 41"/>
                    <a:gd name="T12" fmla="*/ 3 w 27"/>
                    <a:gd name="T13" fmla="*/ 0 h 41"/>
                    <a:gd name="T14" fmla="*/ 0 w 27"/>
                    <a:gd name="T15" fmla="*/ 4 h 41"/>
                    <a:gd name="T16" fmla="*/ 2 w 27"/>
                    <a:gd name="T17" fmla="*/ 9 h 41"/>
                    <a:gd name="T18" fmla="*/ 3 w 27"/>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1">
                      <a:moveTo>
                        <a:pt x="3" y="0"/>
                      </a:moveTo>
                      <a:lnTo>
                        <a:pt x="2" y="9"/>
                      </a:lnTo>
                      <a:lnTo>
                        <a:pt x="9" y="41"/>
                      </a:lnTo>
                      <a:lnTo>
                        <a:pt x="27" y="38"/>
                      </a:lnTo>
                      <a:lnTo>
                        <a:pt x="20" y="4"/>
                      </a:lnTo>
                      <a:lnTo>
                        <a:pt x="18" y="13"/>
                      </a:lnTo>
                      <a:lnTo>
                        <a:pt x="3" y="0"/>
                      </a:lnTo>
                      <a:lnTo>
                        <a:pt x="0" y="4"/>
                      </a:lnTo>
                      <a:lnTo>
                        <a:pt x="2"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2" name="Freeform 1391"/>
                <p:cNvSpPr>
                  <a:spLocks/>
                </p:cNvSpPr>
                <p:nvPr/>
              </p:nvSpPr>
              <p:spPr bwMode="auto">
                <a:xfrm>
                  <a:off x="468" y="1936"/>
                  <a:ext cx="33" cy="36"/>
                </a:xfrm>
                <a:custGeom>
                  <a:avLst/>
                  <a:gdLst>
                    <a:gd name="T0" fmla="*/ 26 w 33"/>
                    <a:gd name="T1" fmla="*/ 0 h 36"/>
                    <a:gd name="T2" fmla="*/ 18 w 33"/>
                    <a:gd name="T3" fmla="*/ 3 h 36"/>
                    <a:gd name="T4" fmla="*/ 0 w 33"/>
                    <a:gd name="T5" fmla="*/ 23 h 36"/>
                    <a:gd name="T6" fmla="*/ 15 w 33"/>
                    <a:gd name="T7" fmla="*/ 36 h 36"/>
                    <a:gd name="T8" fmla="*/ 33 w 33"/>
                    <a:gd name="T9" fmla="*/ 16 h 36"/>
                    <a:gd name="T10" fmla="*/ 26 w 33"/>
                    <a:gd name="T11" fmla="*/ 19 h 36"/>
                    <a:gd name="T12" fmla="*/ 26 w 33"/>
                    <a:gd name="T13" fmla="*/ 0 h 36"/>
                    <a:gd name="T14" fmla="*/ 20 w 33"/>
                    <a:gd name="T15" fmla="*/ 0 h 36"/>
                    <a:gd name="T16" fmla="*/ 18 w 33"/>
                    <a:gd name="T17" fmla="*/ 3 h 36"/>
                    <a:gd name="T18" fmla="*/ 26 w 33"/>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6">
                      <a:moveTo>
                        <a:pt x="26" y="0"/>
                      </a:moveTo>
                      <a:lnTo>
                        <a:pt x="18" y="3"/>
                      </a:lnTo>
                      <a:lnTo>
                        <a:pt x="0" y="23"/>
                      </a:lnTo>
                      <a:lnTo>
                        <a:pt x="15" y="36"/>
                      </a:lnTo>
                      <a:lnTo>
                        <a:pt x="33" y="16"/>
                      </a:lnTo>
                      <a:lnTo>
                        <a:pt x="26" y="19"/>
                      </a:lnTo>
                      <a:lnTo>
                        <a:pt x="26" y="0"/>
                      </a:lnTo>
                      <a:lnTo>
                        <a:pt x="20" y="0"/>
                      </a:lnTo>
                      <a:lnTo>
                        <a:pt x="18" y="3"/>
                      </a:lnTo>
                      <a:lnTo>
                        <a:pt x="2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3" name="Freeform 1390"/>
                <p:cNvSpPr>
                  <a:spLocks/>
                </p:cNvSpPr>
                <p:nvPr/>
              </p:nvSpPr>
              <p:spPr bwMode="auto">
                <a:xfrm>
                  <a:off x="494" y="1936"/>
                  <a:ext cx="36" cy="19"/>
                </a:xfrm>
                <a:custGeom>
                  <a:avLst/>
                  <a:gdLst>
                    <a:gd name="T0" fmla="*/ 36 w 36"/>
                    <a:gd name="T1" fmla="*/ 7 h 19"/>
                    <a:gd name="T2" fmla="*/ 27 w 36"/>
                    <a:gd name="T3" fmla="*/ 0 h 19"/>
                    <a:gd name="T4" fmla="*/ 0 w 36"/>
                    <a:gd name="T5" fmla="*/ 0 h 19"/>
                    <a:gd name="T6" fmla="*/ 0 w 36"/>
                    <a:gd name="T7" fmla="*/ 19 h 19"/>
                    <a:gd name="T8" fmla="*/ 27 w 36"/>
                    <a:gd name="T9" fmla="*/ 19 h 19"/>
                    <a:gd name="T10" fmla="*/ 18 w 36"/>
                    <a:gd name="T11" fmla="*/ 12 h 19"/>
                    <a:gd name="T12" fmla="*/ 36 w 36"/>
                    <a:gd name="T13" fmla="*/ 7 h 19"/>
                    <a:gd name="T14" fmla="*/ 34 w 36"/>
                    <a:gd name="T15" fmla="*/ 0 h 19"/>
                    <a:gd name="T16" fmla="*/ 27 w 36"/>
                    <a:gd name="T17" fmla="*/ 0 h 19"/>
                    <a:gd name="T18" fmla="*/ 36 w 36"/>
                    <a:gd name="T1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9">
                      <a:moveTo>
                        <a:pt x="36" y="7"/>
                      </a:moveTo>
                      <a:lnTo>
                        <a:pt x="27" y="0"/>
                      </a:lnTo>
                      <a:lnTo>
                        <a:pt x="0" y="0"/>
                      </a:lnTo>
                      <a:lnTo>
                        <a:pt x="0" y="19"/>
                      </a:lnTo>
                      <a:lnTo>
                        <a:pt x="27" y="19"/>
                      </a:lnTo>
                      <a:lnTo>
                        <a:pt x="18" y="12"/>
                      </a:lnTo>
                      <a:lnTo>
                        <a:pt x="36" y="7"/>
                      </a:lnTo>
                      <a:lnTo>
                        <a:pt x="34" y="0"/>
                      </a:lnTo>
                      <a:lnTo>
                        <a:pt x="27" y="0"/>
                      </a:lnTo>
                      <a:lnTo>
                        <a:pt x="36"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4" name="Freeform 1389"/>
                <p:cNvSpPr>
                  <a:spLocks/>
                </p:cNvSpPr>
                <p:nvPr/>
              </p:nvSpPr>
              <p:spPr bwMode="auto">
                <a:xfrm>
                  <a:off x="512" y="1943"/>
                  <a:ext cx="23" cy="32"/>
                </a:xfrm>
                <a:custGeom>
                  <a:avLst/>
                  <a:gdLst>
                    <a:gd name="T0" fmla="*/ 18 w 23"/>
                    <a:gd name="T1" fmla="*/ 16 h 32"/>
                    <a:gd name="T2" fmla="*/ 23 w 23"/>
                    <a:gd name="T3" fmla="*/ 21 h 32"/>
                    <a:gd name="T4" fmla="*/ 18 w 23"/>
                    <a:gd name="T5" fmla="*/ 0 h 32"/>
                    <a:gd name="T6" fmla="*/ 0 w 23"/>
                    <a:gd name="T7" fmla="*/ 5 h 32"/>
                    <a:gd name="T8" fmla="*/ 3 w 23"/>
                    <a:gd name="T9" fmla="*/ 25 h 32"/>
                    <a:gd name="T10" fmla="*/ 9 w 23"/>
                    <a:gd name="T11" fmla="*/ 32 h 32"/>
                    <a:gd name="T12" fmla="*/ 3 w 23"/>
                    <a:gd name="T13" fmla="*/ 25 h 32"/>
                    <a:gd name="T14" fmla="*/ 5 w 23"/>
                    <a:gd name="T15" fmla="*/ 30 h 32"/>
                    <a:gd name="T16" fmla="*/ 9 w 23"/>
                    <a:gd name="T17" fmla="*/ 32 h 32"/>
                    <a:gd name="T18" fmla="*/ 18 w 23"/>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2">
                      <a:moveTo>
                        <a:pt x="18" y="16"/>
                      </a:moveTo>
                      <a:lnTo>
                        <a:pt x="23" y="21"/>
                      </a:lnTo>
                      <a:lnTo>
                        <a:pt x="18" y="0"/>
                      </a:lnTo>
                      <a:lnTo>
                        <a:pt x="0" y="5"/>
                      </a:lnTo>
                      <a:lnTo>
                        <a:pt x="3" y="25"/>
                      </a:lnTo>
                      <a:lnTo>
                        <a:pt x="9" y="32"/>
                      </a:lnTo>
                      <a:lnTo>
                        <a:pt x="3" y="25"/>
                      </a:lnTo>
                      <a:lnTo>
                        <a:pt x="5" y="30"/>
                      </a:lnTo>
                      <a:lnTo>
                        <a:pt x="9" y="32"/>
                      </a:lnTo>
                      <a:lnTo>
                        <a:pt x="1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5" name="Freeform 1388"/>
                <p:cNvSpPr>
                  <a:spLocks/>
                </p:cNvSpPr>
                <p:nvPr/>
              </p:nvSpPr>
              <p:spPr bwMode="auto">
                <a:xfrm>
                  <a:off x="521" y="1959"/>
                  <a:ext cx="28" cy="29"/>
                </a:xfrm>
                <a:custGeom>
                  <a:avLst/>
                  <a:gdLst>
                    <a:gd name="T0" fmla="*/ 25 w 28"/>
                    <a:gd name="T1" fmla="*/ 9 h 29"/>
                    <a:gd name="T2" fmla="*/ 28 w 28"/>
                    <a:gd name="T3" fmla="*/ 11 h 29"/>
                    <a:gd name="T4" fmla="*/ 9 w 28"/>
                    <a:gd name="T5" fmla="*/ 0 h 29"/>
                    <a:gd name="T6" fmla="*/ 0 w 28"/>
                    <a:gd name="T7" fmla="*/ 16 h 29"/>
                    <a:gd name="T8" fmla="*/ 18 w 28"/>
                    <a:gd name="T9" fmla="*/ 27 h 29"/>
                    <a:gd name="T10" fmla="*/ 21 w 28"/>
                    <a:gd name="T11" fmla="*/ 29 h 29"/>
                    <a:gd name="T12" fmla="*/ 25 w 28"/>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5" y="9"/>
                      </a:moveTo>
                      <a:lnTo>
                        <a:pt x="28" y="11"/>
                      </a:lnTo>
                      <a:lnTo>
                        <a:pt x="9" y="0"/>
                      </a:lnTo>
                      <a:lnTo>
                        <a:pt x="0" y="16"/>
                      </a:lnTo>
                      <a:lnTo>
                        <a:pt x="18" y="27"/>
                      </a:lnTo>
                      <a:lnTo>
                        <a:pt x="21" y="29"/>
                      </a:lnTo>
                      <a:lnTo>
                        <a:pt x="2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6" name="Freeform 1387"/>
                <p:cNvSpPr>
                  <a:spLocks/>
                </p:cNvSpPr>
                <p:nvPr/>
              </p:nvSpPr>
              <p:spPr bwMode="auto">
                <a:xfrm>
                  <a:off x="542" y="1968"/>
                  <a:ext cx="31" cy="23"/>
                </a:xfrm>
                <a:custGeom>
                  <a:avLst/>
                  <a:gdLst>
                    <a:gd name="T0" fmla="*/ 31 w 31"/>
                    <a:gd name="T1" fmla="*/ 5 h 23"/>
                    <a:gd name="T2" fmla="*/ 26 w 31"/>
                    <a:gd name="T3" fmla="*/ 4 h 23"/>
                    <a:gd name="T4" fmla="*/ 4 w 31"/>
                    <a:gd name="T5" fmla="*/ 0 h 23"/>
                    <a:gd name="T6" fmla="*/ 0 w 31"/>
                    <a:gd name="T7" fmla="*/ 20 h 23"/>
                    <a:gd name="T8" fmla="*/ 24 w 31"/>
                    <a:gd name="T9" fmla="*/ 23 h 23"/>
                    <a:gd name="T10" fmla="*/ 18 w 31"/>
                    <a:gd name="T11" fmla="*/ 20 h 23"/>
                    <a:gd name="T12" fmla="*/ 31 w 31"/>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31" h="23">
                      <a:moveTo>
                        <a:pt x="31" y="5"/>
                      </a:moveTo>
                      <a:lnTo>
                        <a:pt x="26" y="4"/>
                      </a:lnTo>
                      <a:lnTo>
                        <a:pt x="4" y="0"/>
                      </a:lnTo>
                      <a:lnTo>
                        <a:pt x="0" y="20"/>
                      </a:lnTo>
                      <a:lnTo>
                        <a:pt x="24" y="23"/>
                      </a:lnTo>
                      <a:lnTo>
                        <a:pt x="18" y="20"/>
                      </a:lnTo>
                      <a:lnTo>
                        <a:pt x="31"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7" name="Freeform 1386"/>
                <p:cNvSpPr>
                  <a:spLocks/>
                </p:cNvSpPr>
                <p:nvPr/>
              </p:nvSpPr>
              <p:spPr bwMode="auto">
                <a:xfrm>
                  <a:off x="560" y="1973"/>
                  <a:ext cx="27" cy="26"/>
                </a:xfrm>
                <a:custGeom>
                  <a:avLst/>
                  <a:gdLst>
                    <a:gd name="T0" fmla="*/ 27 w 27"/>
                    <a:gd name="T1" fmla="*/ 17 h 26"/>
                    <a:gd name="T2" fmla="*/ 26 w 27"/>
                    <a:gd name="T3" fmla="*/ 11 h 26"/>
                    <a:gd name="T4" fmla="*/ 13 w 27"/>
                    <a:gd name="T5" fmla="*/ 0 h 26"/>
                    <a:gd name="T6" fmla="*/ 0 w 27"/>
                    <a:gd name="T7" fmla="*/ 15 h 26"/>
                    <a:gd name="T8" fmla="*/ 13 w 27"/>
                    <a:gd name="T9" fmla="*/ 26 h 26"/>
                    <a:gd name="T10" fmla="*/ 9 w 27"/>
                    <a:gd name="T11" fmla="*/ 20 h 26"/>
                    <a:gd name="T12" fmla="*/ 27 w 27"/>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27" y="17"/>
                      </a:moveTo>
                      <a:lnTo>
                        <a:pt x="26" y="11"/>
                      </a:lnTo>
                      <a:lnTo>
                        <a:pt x="13" y="0"/>
                      </a:lnTo>
                      <a:lnTo>
                        <a:pt x="0" y="15"/>
                      </a:lnTo>
                      <a:lnTo>
                        <a:pt x="13" y="26"/>
                      </a:lnTo>
                      <a:lnTo>
                        <a:pt x="9" y="20"/>
                      </a:lnTo>
                      <a:lnTo>
                        <a:pt x="27"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8" name="Freeform 1385"/>
                <p:cNvSpPr>
                  <a:spLocks/>
                </p:cNvSpPr>
                <p:nvPr/>
              </p:nvSpPr>
              <p:spPr bwMode="auto">
                <a:xfrm>
                  <a:off x="569" y="1990"/>
                  <a:ext cx="27" cy="45"/>
                </a:xfrm>
                <a:custGeom>
                  <a:avLst/>
                  <a:gdLst>
                    <a:gd name="T0" fmla="*/ 22 w 27"/>
                    <a:gd name="T1" fmla="*/ 27 h 45"/>
                    <a:gd name="T2" fmla="*/ 27 w 27"/>
                    <a:gd name="T3" fmla="*/ 34 h 45"/>
                    <a:gd name="T4" fmla="*/ 18 w 27"/>
                    <a:gd name="T5" fmla="*/ 0 h 45"/>
                    <a:gd name="T6" fmla="*/ 0 w 27"/>
                    <a:gd name="T7" fmla="*/ 3 h 45"/>
                    <a:gd name="T8" fmla="*/ 9 w 27"/>
                    <a:gd name="T9" fmla="*/ 39 h 45"/>
                    <a:gd name="T10" fmla="*/ 17 w 27"/>
                    <a:gd name="T11" fmla="*/ 45 h 45"/>
                    <a:gd name="T12" fmla="*/ 9 w 27"/>
                    <a:gd name="T13" fmla="*/ 39 h 45"/>
                    <a:gd name="T14" fmla="*/ 11 w 27"/>
                    <a:gd name="T15" fmla="*/ 43 h 45"/>
                    <a:gd name="T16" fmla="*/ 17 w 27"/>
                    <a:gd name="T17" fmla="*/ 45 h 45"/>
                    <a:gd name="T18" fmla="*/ 22 w 27"/>
                    <a:gd name="T19"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5">
                      <a:moveTo>
                        <a:pt x="22" y="27"/>
                      </a:moveTo>
                      <a:lnTo>
                        <a:pt x="27" y="34"/>
                      </a:lnTo>
                      <a:lnTo>
                        <a:pt x="18" y="0"/>
                      </a:lnTo>
                      <a:lnTo>
                        <a:pt x="0" y="3"/>
                      </a:lnTo>
                      <a:lnTo>
                        <a:pt x="9" y="39"/>
                      </a:lnTo>
                      <a:lnTo>
                        <a:pt x="17" y="45"/>
                      </a:lnTo>
                      <a:lnTo>
                        <a:pt x="9" y="39"/>
                      </a:lnTo>
                      <a:lnTo>
                        <a:pt x="11" y="43"/>
                      </a:lnTo>
                      <a:lnTo>
                        <a:pt x="17" y="45"/>
                      </a:lnTo>
                      <a:lnTo>
                        <a:pt x="2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69" name="Freeform 1384"/>
                <p:cNvSpPr>
                  <a:spLocks/>
                </p:cNvSpPr>
                <p:nvPr/>
              </p:nvSpPr>
              <p:spPr bwMode="auto">
                <a:xfrm>
                  <a:off x="586" y="2017"/>
                  <a:ext cx="41" cy="30"/>
                </a:xfrm>
                <a:custGeom>
                  <a:avLst/>
                  <a:gdLst>
                    <a:gd name="T0" fmla="*/ 41 w 41"/>
                    <a:gd name="T1" fmla="*/ 12 h 30"/>
                    <a:gd name="T2" fmla="*/ 41 w 41"/>
                    <a:gd name="T3" fmla="*/ 10 h 30"/>
                    <a:gd name="T4" fmla="*/ 5 w 41"/>
                    <a:gd name="T5" fmla="*/ 0 h 30"/>
                    <a:gd name="T6" fmla="*/ 0 w 41"/>
                    <a:gd name="T7" fmla="*/ 18 h 30"/>
                    <a:gd name="T8" fmla="*/ 36 w 41"/>
                    <a:gd name="T9" fmla="*/ 30 h 30"/>
                    <a:gd name="T10" fmla="*/ 34 w 41"/>
                    <a:gd name="T11" fmla="*/ 28 h 30"/>
                    <a:gd name="T12" fmla="*/ 41 w 41"/>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41" h="30">
                      <a:moveTo>
                        <a:pt x="41" y="12"/>
                      </a:moveTo>
                      <a:lnTo>
                        <a:pt x="41" y="10"/>
                      </a:lnTo>
                      <a:lnTo>
                        <a:pt x="5" y="0"/>
                      </a:lnTo>
                      <a:lnTo>
                        <a:pt x="0" y="18"/>
                      </a:lnTo>
                      <a:lnTo>
                        <a:pt x="36" y="30"/>
                      </a:lnTo>
                      <a:lnTo>
                        <a:pt x="34" y="28"/>
                      </a:lnTo>
                      <a:lnTo>
                        <a:pt x="41"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0" name="Freeform 1383"/>
                <p:cNvSpPr>
                  <a:spLocks/>
                </p:cNvSpPr>
                <p:nvPr/>
              </p:nvSpPr>
              <p:spPr bwMode="auto">
                <a:xfrm>
                  <a:off x="620" y="2029"/>
                  <a:ext cx="41" cy="31"/>
                </a:xfrm>
                <a:custGeom>
                  <a:avLst/>
                  <a:gdLst>
                    <a:gd name="T0" fmla="*/ 41 w 41"/>
                    <a:gd name="T1" fmla="*/ 18 h 31"/>
                    <a:gd name="T2" fmla="*/ 36 w 41"/>
                    <a:gd name="T3" fmla="*/ 13 h 31"/>
                    <a:gd name="T4" fmla="*/ 7 w 41"/>
                    <a:gd name="T5" fmla="*/ 0 h 31"/>
                    <a:gd name="T6" fmla="*/ 0 w 41"/>
                    <a:gd name="T7" fmla="*/ 16 h 31"/>
                    <a:gd name="T8" fmla="*/ 29 w 41"/>
                    <a:gd name="T9" fmla="*/ 31 h 31"/>
                    <a:gd name="T10" fmla="*/ 23 w 41"/>
                    <a:gd name="T11" fmla="*/ 25 h 31"/>
                    <a:gd name="T12" fmla="*/ 41 w 41"/>
                    <a:gd name="T13" fmla="*/ 18 h 31"/>
                  </a:gdLst>
                  <a:ahLst/>
                  <a:cxnLst>
                    <a:cxn ang="0">
                      <a:pos x="T0" y="T1"/>
                    </a:cxn>
                    <a:cxn ang="0">
                      <a:pos x="T2" y="T3"/>
                    </a:cxn>
                    <a:cxn ang="0">
                      <a:pos x="T4" y="T5"/>
                    </a:cxn>
                    <a:cxn ang="0">
                      <a:pos x="T6" y="T7"/>
                    </a:cxn>
                    <a:cxn ang="0">
                      <a:pos x="T8" y="T9"/>
                    </a:cxn>
                    <a:cxn ang="0">
                      <a:pos x="T10" y="T11"/>
                    </a:cxn>
                    <a:cxn ang="0">
                      <a:pos x="T12" y="T13"/>
                    </a:cxn>
                  </a:cxnLst>
                  <a:rect l="0" t="0" r="r" b="b"/>
                  <a:pathLst>
                    <a:path w="41" h="31">
                      <a:moveTo>
                        <a:pt x="41" y="18"/>
                      </a:moveTo>
                      <a:lnTo>
                        <a:pt x="36" y="13"/>
                      </a:lnTo>
                      <a:lnTo>
                        <a:pt x="7" y="0"/>
                      </a:lnTo>
                      <a:lnTo>
                        <a:pt x="0" y="16"/>
                      </a:lnTo>
                      <a:lnTo>
                        <a:pt x="29" y="31"/>
                      </a:lnTo>
                      <a:lnTo>
                        <a:pt x="23" y="25"/>
                      </a:lnTo>
                      <a:lnTo>
                        <a:pt x="4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1" name="Freeform 1382"/>
                <p:cNvSpPr>
                  <a:spLocks/>
                </p:cNvSpPr>
                <p:nvPr/>
              </p:nvSpPr>
              <p:spPr bwMode="auto">
                <a:xfrm>
                  <a:off x="643" y="2047"/>
                  <a:ext cx="27" cy="31"/>
                </a:xfrm>
                <a:custGeom>
                  <a:avLst/>
                  <a:gdLst>
                    <a:gd name="T0" fmla="*/ 22 w 27"/>
                    <a:gd name="T1" fmla="*/ 15 h 31"/>
                    <a:gd name="T2" fmla="*/ 27 w 27"/>
                    <a:gd name="T3" fmla="*/ 18 h 31"/>
                    <a:gd name="T4" fmla="*/ 18 w 27"/>
                    <a:gd name="T5" fmla="*/ 0 h 31"/>
                    <a:gd name="T6" fmla="*/ 0 w 27"/>
                    <a:gd name="T7" fmla="*/ 7 h 31"/>
                    <a:gd name="T8" fmla="*/ 9 w 27"/>
                    <a:gd name="T9" fmla="*/ 25 h 31"/>
                    <a:gd name="T10" fmla="*/ 13 w 27"/>
                    <a:gd name="T11" fmla="*/ 31 h 31"/>
                    <a:gd name="T12" fmla="*/ 22 w 27"/>
                    <a:gd name="T13" fmla="*/ 15 h 31"/>
                  </a:gdLst>
                  <a:ahLst/>
                  <a:cxnLst>
                    <a:cxn ang="0">
                      <a:pos x="T0" y="T1"/>
                    </a:cxn>
                    <a:cxn ang="0">
                      <a:pos x="T2" y="T3"/>
                    </a:cxn>
                    <a:cxn ang="0">
                      <a:pos x="T4" y="T5"/>
                    </a:cxn>
                    <a:cxn ang="0">
                      <a:pos x="T6" y="T7"/>
                    </a:cxn>
                    <a:cxn ang="0">
                      <a:pos x="T8" y="T9"/>
                    </a:cxn>
                    <a:cxn ang="0">
                      <a:pos x="T10" y="T11"/>
                    </a:cxn>
                    <a:cxn ang="0">
                      <a:pos x="T12" y="T13"/>
                    </a:cxn>
                  </a:cxnLst>
                  <a:rect l="0" t="0" r="r" b="b"/>
                  <a:pathLst>
                    <a:path w="27" h="31">
                      <a:moveTo>
                        <a:pt x="22" y="15"/>
                      </a:moveTo>
                      <a:lnTo>
                        <a:pt x="27" y="18"/>
                      </a:lnTo>
                      <a:lnTo>
                        <a:pt x="18" y="0"/>
                      </a:lnTo>
                      <a:lnTo>
                        <a:pt x="0" y="7"/>
                      </a:lnTo>
                      <a:lnTo>
                        <a:pt x="9" y="25"/>
                      </a:lnTo>
                      <a:lnTo>
                        <a:pt x="13" y="31"/>
                      </a:lnTo>
                      <a:lnTo>
                        <a:pt x="2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2" name="Freeform 1381"/>
                <p:cNvSpPr>
                  <a:spLocks/>
                </p:cNvSpPr>
                <p:nvPr/>
              </p:nvSpPr>
              <p:spPr bwMode="auto">
                <a:xfrm>
                  <a:off x="656" y="2062"/>
                  <a:ext cx="36" cy="34"/>
                </a:xfrm>
                <a:custGeom>
                  <a:avLst/>
                  <a:gdLst>
                    <a:gd name="T0" fmla="*/ 27 w 36"/>
                    <a:gd name="T1" fmla="*/ 14 h 34"/>
                    <a:gd name="T2" fmla="*/ 36 w 36"/>
                    <a:gd name="T3" fmla="*/ 14 h 34"/>
                    <a:gd name="T4" fmla="*/ 9 w 36"/>
                    <a:gd name="T5" fmla="*/ 0 h 34"/>
                    <a:gd name="T6" fmla="*/ 0 w 36"/>
                    <a:gd name="T7" fmla="*/ 16 h 34"/>
                    <a:gd name="T8" fmla="*/ 27 w 36"/>
                    <a:gd name="T9" fmla="*/ 30 h 34"/>
                    <a:gd name="T10" fmla="*/ 36 w 36"/>
                    <a:gd name="T11" fmla="*/ 30 h 34"/>
                    <a:gd name="T12" fmla="*/ 27 w 36"/>
                    <a:gd name="T13" fmla="*/ 30 h 34"/>
                    <a:gd name="T14" fmla="*/ 30 w 36"/>
                    <a:gd name="T15" fmla="*/ 34 h 34"/>
                    <a:gd name="T16" fmla="*/ 36 w 36"/>
                    <a:gd name="T17" fmla="*/ 30 h 34"/>
                    <a:gd name="T18" fmla="*/ 27 w 36"/>
                    <a:gd name="T1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4">
                      <a:moveTo>
                        <a:pt x="27" y="14"/>
                      </a:moveTo>
                      <a:lnTo>
                        <a:pt x="36" y="14"/>
                      </a:lnTo>
                      <a:lnTo>
                        <a:pt x="9" y="0"/>
                      </a:lnTo>
                      <a:lnTo>
                        <a:pt x="0" y="16"/>
                      </a:lnTo>
                      <a:lnTo>
                        <a:pt x="27" y="30"/>
                      </a:lnTo>
                      <a:lnTo>
                        <a:pt x="36" y="30"/>
                      </a:lnTo>
                      <a:lnTo>
                        <a:pt x="27" y="30"/>
                      </a:lnTo>
                      <a:lnTo>
                        <a:pt x="30" y="34"/>
                      </a:lnTo>
                      <a:lnTo>
                        <a:pt x="36" y="30"/>
                      </a:lnTo>
                      <a:lnTo>
                        <a:pt x="27"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3" name="Freeform 1380"/>
                <p:cNvSpPr>
                  <a:spLocks/>
                </p:cNvSpPr>
                <p:nvPr/>
              </p:nvSpPr>
              <p:spPr bwMode="auto">
                <a:xfrm>
                  <a:off x="683" y="2062"/>
                  <a:ext cx="29" cy="30"/>
                </a:xfrm>
                <a:custGeom>
                  <a:avLst/>
                  <a:gdLst>
                    <a:gd name="T0" fmla="*/ 29 w 29"/>
                    <a:gd name="T1" fmla="*/ 1 h 30"/>
                    <a:gd name="T2" fmla="*/ 20 w 29"/>
                    <a:gd name="T3" fmla="*/ 1 h 30"/>
                    <a:gd name="T4" fmla="*/ 0 w 29"/>
                    <a:gd name="T5" fmla="*/ 14 h 30"/>
                    <a:gd name="T6" fmla="*/ 9 w 29"/>
                    <a:gd name="T7" fmla="*/ 30 h 30"/>
                    <a:gd name="T8" fmla="*/ 29 w 29"/>
                    <a:gd name="T9" fmla="*/ 19 h 30"/>
                    <a:gd name="T10" fmla="*/ 20 w 29"/>
                    <a:gd name="T11" fmla="*/ 19 h 30"/>
                    <a:gd name="T12" fmla="*/ 29 w 29"/>
                    <a:gd name="T13" fmla="*/ 1 h 30"/>
                    <a:gd name="T14" fmla="*/ 23 w 29"/>
                    <a:gd name="T15" fmla="*/ 0 h 30"/>
                    <a:gd name="T16" fmla="*/ 20 w 29"/>
                    <a:gd name="T17" fmla="*/ 1 h 30"/>
                    <a:gd name="T18" fmla="*/ 29 w 29"/>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29" y="1"/>
                      </a:moveTo>
                      <a:lnTo>
                        <a:pt x="20" y="1"/>
                      </a:lnTo>
                      <a:lnTo>
                        <a:pt x="0" y="14"/>
                      </a:lnTo>
                      <a:lnTo>
                        <a:pt x="9" y="30"/>
                      </a:lnTo>
                      <a:lnTo>
                        <a:pt x="29" y="19"/>
                      </a:lnTo>
                      <a:lnTo>
                        <a:pt x="20" y="19"/>
                      </a:lnTo>
                      <a:lnTo>
                        <a:pt x="29" y="1"/>
                      </a:lnTo>
                      <a:lnTo>
                        <a:pt x="23" y="0"/>
                      </a:lnTo>
                      <a:lnTo>
                        <a:pt x="20" y="1"/>
                      </a:lnTo>
                      <a:lnTo>
                        <a:pt x="29"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4" name="Freeform 1379"/>
                <p:cNvSpPr>
                  <a:spLocks/>
                </p:cNvSpPr>
                <p:nvPr/>
              </p:nvSpPr>
              <p:spPr bwMode="auto">
                <a:xfrm>
                  <a:off x="703" y="2063"/>
                  <a:ext cx="28" cy="26"/>
                </a:xfrm>
                <a:custGeom>
                  <a:avLst/>
                  <a:gdLst>
                    <a:gd name="T0" fmla="*/ 28 w 28"/>
                    <a:gd name="T1" fmla="*/ 17 h 26"/>
                    <a:gd name="T2" fmla="*/ 23 w 28"/>
                    <a:gd name="T3" fmla="*/ 9 h 26"/>
                    <a:gd name="T4" fmla="*/ 9 w 28"/>
                    <a:gd name="T5" fmla="*/ 0 h 26"/>
                    <a:gd name="T6" fmla="*/ 0 w 28"/>
                    <a:gd name="T7" fmla="*/ 18 h 26"/>
                    <a:gd name="T8" fmla="*/ 14 w 28"/>
                    <a:gd name="T9" fmla="*/ 26 h 26"/>
                    <a:gd name="T10" fmla="*/ 9 w 28"/>
                    <a:gd name="T11" fmla="*/ 18 h 26"/>
                    <a:gd name="T12" fmla="*/ 28 w 28"/>
                    <a:gd name="T13" fmla="*/ 17 h 26"/>
                    <a:gd name="T14" fmla="*/ 27 w 28"/>
                    <a:gd name="T15" fmla="*/ 11 h 26"/>
                    <a:gd name="T16" fmla="*/ 23 w 28"/>
                    <a:gd name="T17" fmla="*/ 9 h 26"/>
                    <a:gd name="T18" fmla="*/ 28 w 28"/>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6">
                      <a:moveTo>
                        <a:pt x="28" y="17"/>
                      </a:moveTo>
                      <a:lnTo>
                        <a:pt x="23" y="9"/>
                      </a:lnTo>
                      <a:lnTo>
                        <a:pt x="9" y="0"/>
                      </a:lnTo>
                      <a:lnTo>
                        <a:pt x="0" y="18"/>
                      </a:lnTo>
                      <a:lnTo>
                        <a:pt x="14" y="26"/>
                      </a:lnTo>
                      <a:lnTo>
                        <a:pt x="9" y="18"/>
                      </a:lnTo>
                      <a:lnTo>
                        <a:pt x="28" y="17"/>
                      </a:lnTo>
                      <a:lnTo>
                        <a:pt x="27" y="11"/>
                      </a:lnTo>
                      <a:lnTo>
                        <a:pt x="23" y="9"/>
                      </a:lnTo>
                      <a:lnTo>
                        <a:pt x="2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5" name="Freeform 1378"/>
                <p:cNvSpPr>
                  <a:spLocks/>
                </p:cNvSpPr>
                <p:nvPr/>
              </p:nvSpPr>
              <p:spPr bwMode="auto">
                <a:xfrm>
                  <a:off x="712" y="2080"/>
                  <a:ext cx="23" cy="34"/>
                </a:xfrm>
                <a:custGeom>
                  <a:avLst/>
                  <a:gdLst>
                    <a:gd name="T0" fmla="*/ 14 w 23"/>
                    <a:gd name="T1" fmla="*/ 14 h 34"/>
                    <a:gd name="T2" fmla="*/ 23 w 23"/>
                    <a:gd name="T3" fmla="*/ 23 h 34"/>
                    <a:gd name="T4" fmla="*/ 19 w 23"/>
                    <a:gd name="T5" fmla="*/ 0 h 34"/>
                    <a:gd name="T6" fmla="*/ 0 w 23"/>
                    <a:gd name="T7" fmla="*/ 1 h 34"/>
                    <a:gd name="T8" fmla="*/ 3 w 23"/>
                    <a:gd name="T9" fmla="*/ 25 h 34"/>
                    <a:gd name="T10" fmla="*/ 10 w 23"/>
                    <a:gd name="T11" fmla="*/ 34 h 34"/>
                    <a:gd name="T12" fmla="*/ 3 w 23"/>
                    <a:gd name="T13" fmla="*/ 25 h 34"/>
                    <a:gd name="T14" fmla="*/ 3 w 23"/>
                    <a:gd name="T15" fmla="*/ 32 h 34"/>
                    <a:gd name="T16" fmla="*/ 10 w 23"/>
                    <a:gd name="T17" fmla="*/ 34 h 34"/>
                    <a:gd name="T18" fmla="*/ 14 w 23"/>
                    <a:gd name="T1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14" y="14"/>
                      </a:moveTo>
                      <a:lnTo>
                        <a:pt x="23" y="23"/>
                      </a:lnTo>
                      <a:lnTo>
                        <a:pt x="19" y="0"/>
                      </a:lnTo>
                      <a:lnTo>
                        <a:pt x="0" y="1"/>
                      </a:lnTo>
                      <a:lnTo>
                        <a:pt x="3" y="25"/>
                      </a:lnTo>
                      <a:lnTo>
                        <a:pt x="10" y="34"/>
                      </a:lnTo>
                      <a:lnTo>
                        <a:pt x="3" y="25"/>
                      </a:lnTo>
                      <a:lnTo>
                        <a:pt x="3" y="32"/>
                      </a:lnTo>
                      <a:lnTo>
                        <a:pt x="10" y="34"/>
                      </a:lnTo>
                      <a:lnTo>
                        <a:pt x="1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6" name="Freeform 1377"/>
                <p:cNvSpPr>
                  <a:spLocks/>
                </p:cNvSpPr>
                <p:nvPr/>
              </p:nvSpPr>
              <p:spPr bwMode="auto">
                <a:xfrm>
                  <a:off x="722" y="2094"/>
                  <a:ext cx="63" cy="33"/>
                </a:xfrm>
                <a:custGeom>
                  <a:avLst/>
                  <a:gdLst>
                    <a:gd name="T0" fmla="*/ 63 w 63"/>
                    <a:gd name="T1" fmla="*/ 16 h 33"/>
                    <a:gd name="T2" fmla="*/ 60 w 63"/>
                    <a:gd name="T3" fmla="*/ 13 h 33"/>
                    <a:gd name="T4" fmla="*/ 4 w 63"/>
                    <a:gd name="T5" fmla="*/ 0 h 33"/>
                    <a:gd name="T6" fmla="*/ 0 w 63"/>
                    <a:gd name="T7" fmla="*/ 20 h 33"/>
                    <a:gd name="T8" fmla="*/ 56 w 63"/>
                    <a:gd name="T9" fmla="*/ 33 h 33"/>
                    <a:gd name="T10" fmla="*/ 51 w 63"/>
                    <a:gd name="T11" fmla="*/ 29 h 33"/>
                    <a:gd name="T12" fmla="*/ 63 w 63"/>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63" h="33">
                      <a:moveTo>
                        <a:pt x="63" y="16"/>
                      </a:moveTo>
                      <a:lnTo>
                        <a:pt x="60" y="13"/>
                      </a:lnTo>
                      <a:lnTo>
                        <a:pt x="4" y="0"/>
                      </a:lnTo>
                      <a:lnTo>
                        <a:pt x="0" y="20"/>
                      </a:lnTo>
                      <a:lnTo>
                        <a:pt x="56" y="33"/>
                      </a:lnTo>
                      <a:lnTo>
                        <a:pt x="51" y="29"/>
                      </a:lnTo>
                      <a:lnTo>
                        <a:pt x="6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7" name="Freeform 1376"/>
                <p:cNvSpPr>
                  <a:spLocks/>
                </p:cNvSpPr>
                <p:nvPr/>
              </p:nvSpPr>
              <p:spPr bwMode="auto">
                <a:xfrm>
                  <a:off x="773" y="2110"/>
                  <a:ext cx="43" cy="45"/>
                </a:xfrm>
                <a:custGeom>
                  <a:avLst/>
                  <a:gdLst>
                    <a:gd name="T0" fmla="*/ 40 w 43"/>
                    <a:gd name="T1" fmla="*/ 26 h 45"/>
                    <a:gd name="T2" fmla="*/ 43 w 43"/>
                    <a:gd name="T3" fmla="*/ 29 h 45"/>
                    <a:gd name="T4" fmla="*/ 12 w 43"/>
                    <a:gd name="T5" fmla="*/ 0 h 45"/>
                    <a:gd name="T6" fmla="*/ 0 w 43"/>
                    <a:gd name="T7" fmla="*/ 13 h 45"/>
                    <a:gd name="T8" fmla="*/ 29 w 43"/>
                    <a:gd name="T9" fmla="*/ 42 h 45"/>
                    <a:gd name="T10" fmla="*/ 32 w 43"/>
                    <a:gd name="T11" fmla="*/ 45 h 45"/>
                    <a:gd name="T12" fmla="*/ 40 w 43"/>
                    <a:gd name="T13" fmla="*/ 26 h 45"/>
                  </a:gdLst>
                  <a:ahLst/>
                  <a:cxnLst>
                    <a:cxn ang="0">
                      <a:pos x="T0" y="T1"/>
                    </a:cxn>
                    <a:cxn ang="0">
                      <a:pos x="T2" y="T3"/>
                    </a:cxn>
                    <a:cxn ang="0">
                      <a:pos x="T4" y="T5"/>
                    </a:cxn>
                    <a:cxn ang="0">
                      <a:pos x="T6" y="T7"/>
                    </a:cxn>
                    <a:cxn ang="0">
                      <a:pos x="T8" y="T9"/>
                    </a:cxn>
                    <a:cxn ang="0">
                      <a:pos x="T10" y="T11"/>
                    </a:cxn>
                    <a:cxn ang="0">
                      <a:pos x="T12" y="T13"/>
                    </a:cxn>
                  </a:cxnLst>
                  <a:rect l="0" t="0" r="r" b="b"/>
                  <a:pathLst>
                    <a:path w="43" h="45">
                      <a:moveTo>
                        <a:pt x="40" y="26"/>
                      </a:moveTo>
                      <a:lnTo>
                        <a:pt x="43" y="29"/>
                      </a:lnTo>
                      <a:lnTo>
                        <a:pt x="12" y="0"/>
                      </a:lnTo>
                      <a:lnTo>
                        <a:pt x="0" y="13"/>
                      </a:lnTo>
                      <a:lnTo>
                        <a:pt x="29" y="42"/>
                      </a:lnTo>
                      <a:lnTo>
                        <a:pt x="32" y="45"/>
                      </a:lnTo>
                      <a:lnTo>
                        <a:pt x="40"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8" name="Freeform 1375"/>
                <p:cNvSpPr>
                  <a:spLocks/>
                </p:cNvSpPr>
                <p:nvPr/>
              </p:nvSpPr>
              <p:spPr bwMode="auto">
                <a:xfrm>
                  <a:off x="805" y="2136"/>
                  <a:ext cx="49" cy="32"/>
                </a:xfrm>
                <a:custGeom>
                  <a:avLst/>
                  <a:gdLst>
                    <a:gd name="T0" fmla="*/ 49 w 49"/>
                    <a:gd name="T1" fmla="*/ 12 h 32"/>
                    <a:gd name="T2" fmla="*/ 49 w 49"/>
                    <a:gd name="T3" fmla="*/ 14 h 32"/>
                    <a:gd name="T4" fmla="*/ 8 w 49"/>
                    <a:gd name="T5" fmla="*/ 0 h 32"/>
                    <a:gd name="T6" fmla="*/ 0 w 49"/>
                    <a:gd name="T7" fmla="*/ 19 h 32"/>
                    <a:gd name="T8" fmla="*/ 44 w 49"/>
                    <a:gd name="T9" fmla="*/ 32 h 32"/>
                    <a:gd name="T10" fmla="*/ 45 w 49"/>
                    <a:gd name="T11" fmla="*/ 32 h 32"/>
                    <a:gd name="T12" fmla="*/ 49 w 49"/>
                    <a:gd name="T13" fmla="*/ 12 h 32"/>
                  </a:gdLst>
                  <a:ahLst/>
                  <a:cxnLst>
                    <a:cxn ang="0">
                      <a:pos x="T0" y="T1"/>
                    </a:cxn>
                    <a:cxn ang="0">
                      <a:pos x="T2" y="T3"/>
                    </a:cxn>
                    <a:cxn ang="0">
                      <a:pos x="T4" y="T5"/>
                    </a:cxn>
                    <a:cxn ang="0">
                      <a:pos x="T6" y="T7"/>
                    </a:cxn>
                    <a:cxn ang="0">
                      <a:pos x="T8" y="T9"/>
                    </a:cxn>
                    <a:cxn ang="0">
                      <a:pos x="T10" y="T11"/>
                    </a:cxn>
                    <a:cxn ang="0">
                      <a:pos x="T12" y="T13"/>
                    </a:cxn>
                  </a:cxnLst>
                  <a:rect l="0" t="0" r="r" b="b"/>
                  <a:pathLst>
                    <a:path w="49" h="32">
                      <a:moveTo>
                        <a:pt x="49" y="12"/>
                      </a:moveTo>
                      <a:lnTo>
                        <a:pt x="49" y="14"/>
                      </a:lnTo>
                      <a:lnTo>
                        <a:pt x="8" y="0"/>
                      </a:lnTo>
                      <a:lnTo>
                        <a:pt x="0" y="19"/>
                      </a:lnTo>
                      <a:lnTo>
                        <a:pt x="44" y="32"/>
                      </a:lnTo>
                      <a:lnTo>
                        <a:pt x="45" y="32"/>
                      </a:lnTo>
                      <a:lnTo>
                        <a:pt x="49"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79" name="Freeform 1374"/>
                <p:cNvSpPr>
                  <a:spLocks/>
                </p:cNvSpPr>
                <p:nvPr/>
              </p:nvSpPr>
              <p:spPr bwMode="auto">
                <a:xfrm>
                  <a:off x="850" y="2148"/>
                  <a:ext cx="49" cy="29"/>
                </a:xfrm>
                <a:custGeom>
                  <a:avLst/>
                  <a:gdLst>
                    <a:gd name="T0" fmla="*/ 49 w 49"/>
                    <a:gd name="T1" fmla="*/ 11 h 29"/>
                    <a:gd name="T2" fmla="*/ 45 w 49"/>
                    <a:gd name="T3" fmla="*/ 9 h 29"/>
                    <a:gd name="T4" fmla="*/ 4 w 49"/>
                    <a:gd name="T5" fmla="*/ 0 h 29"/>
                    <a:gd name="T6" fmla="*/ 0 w 49"/>
                    <a:gd name="T7" fmla="*/ 20 h 29"/>
                    <a:gd name="T8" fmla="*/ 42 w 49"/>
                    <a:gd name="T9" fmla="*/ 29 h 29"/>
                    <a:gd name="T10" fmla="*/ 38 w 49"/>
                    <a:gd name="T11" fmla="*/ 27 h 29"/>
                    <a:gd name="T12" fmla="*/ 49 w 49"/>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49" h="29">
                      <a:moveTo>
                        <a:pt x="49" y="11"/>
                      </a:moveTo>
                      <a:lnTo>
                        <a:pt x="45" y="9"/>
                      </a:lnTo>
                      <a:lnTo>
                        <a:pt x="4" y="0"/>
                      </a:lnTo>
                      <a:lnTo>
                        <a:pt x="0" y="20"/>
                      </a:lnTo>
                      <a:lnTo>
                        <a:pt x="42" y="29"/>
                      </a:lnTo>
                      <a:lnTo>
                        <a:pt x="38" y="27"/>
                      </a:lnTo>
                      <a:lnTo>
                        <a:pt x="49"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0" name="Freeform 1373"/>
                <p:cNvSpPr>
                  <a:spLocks/>
                </p:cNvSpPr>
                <p:nvPr/>
              </p:nvSpPr>
              <p:spPr bwMode="auto">
                <a:xfrm>
                  <a:off x="888" y="2159"/>
                  <a:ext cx="45" cy="40"/>
                </a:xfrm>
                <a:custGeom>
                  <a:avLst/>
                  <a:gdLst>
                    <a:gd name="T0" fmla="*/ 45 w 45"/>
                    <a:gd name="T1" fmla="*/ 31 h 40"/>
                    <a:gd name="T2" fmla="*/ 42 w 45"/>
                    <a:gd name="T3" fmla="*/ 23 h 40"/>
                    <a:gd name="T4" fmla="*/ 11 w 45"/>
                    <a:gd name="T5" fmla="*/ 0 h 40"/>
                    <a:gd name="T6" fmla="*/ 0 w 45"/>
                    <a:gd name="T7" fmla="*/ 16 h 40"/>
                    <a:gd name="T8" fmla="*/ 29 w 45"/>
                    <a:gd name="T9" fmla="*/ 40 h 40"/>
                    <a:gd name="T10" fmla="*/ 25 w 45"/>
                    <a:gd name="T11" fmla="*/ 32 h 40"/>
                    <a:gd name="T12" fmla="*/ 45 w 45"/>
                    <a:gd name="T13" fmla="*/ 31 h 40"/>
                    <a:gd name="T14" fmla="*/ 43 w 45"/>
                    <a:gd name="T15" fmla="*/ 27 h 40"/>
                    <a:gd name="T16" fmla="*/ 42 w 45"/>
                    <a:gd name="T17" fmla="*/ 23 h 40"/>
                    <a:gd name="T18" fmla="*/ 45 w 45"/>
                    <a:gd name="T1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5" y="31"/>
                      </a:moveTo>
                      <a:lnTo>
                        <a:pt x="42" y="23"/>
                      </a:lnTo>
                      <a:lnTo>
                        <a:pt x="11" y="0"/>
                      </a:lnTo>
                      <a:lnTo>
                        <a:pt x="0" y="16"/>
                      </a:lnTo>
                      <a:lnTo>
                        <a:pt x="29" y="40"/>
                      </a:lnTo>
                      <a:lnTo>
                        <a:pt x="25" y="32"/>
                      </a:lnTo>
                      <a:lnTo>
                        <a:pt x="45" y="31"/>
                      </a:lnTo>
                      <a:lnTo>
                        <a:pt x="43" y="27"/>
                      </a:lnTo>
                      <a:lnTo>
                        <a:pt x="42" y="23"/>
                      </a:lnTo>
                      <a:lnTo>
                        <a:pt x="45"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1" name="Freeform 1372"/>
                <p:cNvSpPr>
                  <a:spLocks/>
                </p:cNvSpPr>
                <p:nvPr/>
              </p:nvSpPr>
              <p:spPr bwMode="auto">
                <a:xfrm>
                  <a:off x="913" y="2190"/>
                  <a:ext cx="26" cy="61"/>
                </a:xfrm>
                <a:custGeom>
                  <a:avLst/>
                  <a:gdLst>
                    <a:gd name="T0" fmla="*/ 24 w 26"/>
                    <a:gd name="T1" fmla="*/ 50 h 61"/>
                    <a:gd name="T2" fmla="*/ 26 w 26"/>
                    <a:gd name="T3" fmla="*/ 54 h 61"/>
                    <a:gd name="T4" fmla="*/ 20 w 26"/>
                    <a:gd name="T5" fmla="*/ 0 h 61"/>
                    <a:gd name="T6" fmla="*/ 0 w 26"/>
                    <a:gd name="T7" fmla="*/ 1 h 61"/>
                    <a:gd name="T8" fmla="*/ 6 w 26"/>
                    <a:gd name="T9" fmla="*/ 55 h 61"/>
                    <a:gd name="T10" fmla="*/ 8 w 26"/>
                    <a:gd name="T11" fmla="*/ 61 h 61"/>
                    <a:gd name="T12" fmla="*/ 24 w 26"/>
                    <a:gd name="T13" fmla="*/ 50 h 61"/>
                  </a:gdLst>
                  <a:ahLst/>
                  <a:cxnLst>
                    <a:cxn ang="0">
                      <a:pos x="T0" y="T1"/>
                    </a:cxn>
                    <a:cxn ang="0">
                      <a:pos x="T2" y="T3"/>
                    </a:cxn>
                    <a:cxn ang="0">
                      <a:pos x="T4" y="T5"/>
                    </a:cxn>
                    <a:cxn ang="0">
                      <a:pos x="T6" y="T7"/>
                    </a:cxn>
                    <a:cxn ang="0">
                      <a:pos x="T8" y="T9"/>
                    </a:cxn>
                    <a:cxn ang="0">
                      <a:pos x="T10" y="T11"/>
                    </a:cxn>
                    <a:cxn ang="0">
                      <a:pos x="T12" y="T13"/>
                    </a:cxn>
                  </a:cxnLst>
                  <a:rect l="0" t="0" r="r" b="b"/>
                  <a:pathLst>
                    <a:path w="26" h="61">
                      <a:moveTo>
                        <a:pt x="24" y="50"/>
                      </a:moveTo>
                      <a:lnTo>
                        <a:pt x="26" y="54"/>
                      </a:lnTo>
                      <a:lnTo>
                        <a:pt x="20" y="0"/>
                      </a:lnTo>
                      <a:lnTo>
                        <a:pt x="0" y="1"/>
                      </a:lnTo>
                      <a:lnTo>
                        <a:pt x="6" y="55"/>
                      </a:lnTo>
                      <a:lnTo>
                        <a:pt x="8" y="61"/>
                      </a:lnTo>
                      <a:lnTo>
                        <a:pt x="24"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2" name="Freeform 1371"/>
                <p:cNvSpPr>
                  <a:spLocks/>
                </p:cNvSpPr>
                <p:nvPr/>
              </p:nvSpPr>
              <p:spPr bwMode="auto">
                <a:xfrm>
                  <a:off x="921" y="2240"/>
                  <a:ext cx="48" cy="58"/>
                </a:xfrm>
                <a:custGeom>
                  <a:avLst/>
                  <a:gdLst>
                    <a:gd name="T0" fmla="*/ 46 w 48"/>
                    <a:gd name="T1" fmla="*/ 43 h 58"/>
                    <a:gd name="T2" fmla="*/ 48 w 48"/>
                    <a:gd name="T3" fmla="*/ 45 h 58"/>
                    <a:gd name="T4" fmla="*/ 16 w 48"/>
                    <a:gd name="T5" fmla="*/ 0 h 58"/>
                    <a:gd name="T6" fmla="*/ 0 w 48"/>
                    <a:gd name="T7" fmla="*/ 11 h 58"/>
                    <a:gd name="T8" fmla="*/ 34 w 48"/>
                    <a:gd name="T9" fmla="*/ 56 h 58"/>
                    <a:gd name="T10" fmla="*/ 36 w 48"/>
                    <a:gd name="T11" fmla="*/ 58 h 58"/>
                    <a:gd name="T12" fmla="*/ 46 w 48"/>
                    <a:gd name="T13" fmla="*/ 43 h 58"/>
                  </a:gdLst>
                  <a:ahLst/>
                  <a:cxnLst>
                    <a:cxn ang="0">
                      <a:pos x="T0" y="T1"/>
                    </a:cxn>
                    <a:cxn ang="0">
                      <a:pos x="T2" y="T3"/>
                    </a:cxn>
                    <a:cxn ang="0">
                      <a:pos x="T4" y="T5"/>
                    </a:cxn>
                    <a:cxn ang="0">
                      <a:pos x="T6" y="T7"/>
                    </a:cxn>
                    <a:cxn ang="0">
                      <a:pos x="T8" y="T9"/>
                    </a:cxn>
                    <a:cxn ang="0">
                      <a:pos x="T10" y="T11"/>
                    </a:cxn>
                    <a:cxn ang="0">
                      <a:pos x="T12" y="T13"/>
                    </a:cxn>
                  </a:cxnLst>
                  <a:rect l="0" t="0" r="r" b="b"/>
                  <a:pathLst>
                    <a:path w="48" h="58">
                      <a:moveTo>
                        <a:pt x="46" y="43"/>
                      </a:moveTo>
                      <a:lnTo>
                        <a:pt x="48" y="45"/>
                      </a:lnTo>
                      <a:lnTo>
                        <a:pt x="16" y="0"/>
                      </a:lnTo>
                      <a:lnTo>
                        <a:pt x="0" y="11"/>
                      </a:lnTo>
                      <a:lnTo>
                        <a:pt x="34" y="56"/>
                      </a:lnTo>
                      <a:lnTo>
                        <a:pt x="36" y="58"/>
                      </a:lnTo>
                      <a:lnTo>
                        <a:pt x="4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3" name="Freeform 1370"/>
                <p:cNvSpPr>
                  <a:spLocks/>
                </p:cNvSpPr>
                <p:nvPr/>
              </p:nvSpPr>
              <p:spPr bwMode="auto">
                <a:xfrm>
                  <a:off x="957" y="2283"/>
                  <a:ext cx="39" cy="40"/>
                </a:xfrm>
                <a:custGeom>
                  <a:avLst/>
                  <a:gdLst>
                    <a:gd name="T0" fmla="*/ 36 w 39"/>
                    <a:gd name="T1" fmla="*/ 20 h 40"/>
                    <a:gd name="T2" fmla="*/ 39 w 39"/>
                    <a:gd name="T3" fmla="*/ 22 h 40"/>
                    <a:gd name="T4" fmla="*/ 10 w 39"/>
                    <a:gd name="T5" fmla="*/ 0 h 40"/>
                    <a:gd name="T6" fmla="*/ 0 w 39"/>
                    <a:gd name="T7" fmla="*/ 15 h 40"/>
                    <a:gd name="T8" fmla="*/ 28 w 39"/>
                    <a:gd name="T9" fmla="*/ 38 h 40"/>
                    <a:gd name="T10" fmla="*/ 34 w 39"/>
                    <a:gd name="T11" fmla="*/ 40 h 40"/>
                    <a:gd name="T12" fmla="*/ 36 w 39"/>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39" h="40">
                      <a:moveTo>
                        <a:pt x="36" y="20"/>
                      </a:moveTo>
                      <a:lnTo>
                        <a:pt x="39" y="22"/>
                      </a:lnTo>
                      <a:lnTo>
                        <a:pt x="10" y="0"/>
                      </a:lnTo>
                      <a:lnTo>
                        <a:pt x="0" y="15"/>
                      </a:lnTo>
                      <a:lnTo>
                        <a:pt x="28" y="38"/>
                      </a:lnTo>
                      <a:lnTo>
                        <a:pt x="34" y="40"/>
                      </a:lnTo>
                      <a:lnTo>
                        <a:pt x="3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4" name="Freeform 1369"/>
                <p:cNvSpPr>
                  <a:spLocks/>
                </p:cNvSpPr>
                <p:nvPr/>
              </p:nvSpPr>
              <p:spPr bwMode="auto">
                <a:xfrm>
                  <a:off x="991" y="2303"/>
                  <a:ext cx="77" cy="25"/>
                </a:xfrm>
                <a:custGeom>
                  <a:avLst/>
                  <a:gdLst>
                    <a:gd name="T0" fmla="*/ 77 w 77"/>
                    <a:gd name="T1" fmla="*/ 9 h 25"/>
                    <a:gd name="T2" fmla="*/ 70 w 77"/>
                    <a:gd name="T3" fmla="*/ 5 h 25"/>
                    <a:gd name="T4" fmla="*/ 2 w 77"/>
                    <a:gd name="T5" fmla="*/ 0 h 25"/>
                    <a:gd name="T6" fmla="*/ 0 w 77"/>
                    <a:gd name="T7" fmla="*/ 20 h 25"/>
                    <a:gd name="T8" fmla="*/ 70 w 77"/>
                    <a:gd name="T9" fmla="*/ 25 h 25"/>
                    <a:gd name="T10" fmla="*/ 63 w 77"/>
                    <a:gd name="T11" fmla="*/ 20 h 25"/>
                    <a:gd name="T12" fmla="*/ 77 w 77"/>
                    <a:gd name="T13" fmla="*/ 9 h 25"/>
                    <a:gd name="T14" fmla="*/ 76 w 77"/>
                    <a:gd name="T15" fmla="*/ 5 h 25"/>
                    <a:gd name="T16" fmla="*/ 70 w 77"/>
                    <a:gd name="T17" fmla="*/ 5 h 25"/>
                    <a:gd name="T18" fmla="*/ 77 w 77"/>
                    <a:gd name="T1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25">
                      <a:moveTo>
                        <a:pt x="77" y="9"/>
                      </a:moveTo>
                      <a:lnTo>
                        <a:pt x="70" y="5"/>
                      </a:lnTo>
                      <a:lnTo>
                        <a:pt x="2" y="0"/>
                      </a:lnTo>
                      <a:lnTo>
                        <a:pt x="0" y="20"/>
                      </a:lnTo>
                      <a:lnTo>
                        <a:pt x="70" y="25"/>
                      </a:lnTo>
                      <a:lnTo>
                        <a:pt x="63" y="20"/>
                      </a:lnTo>
                      <a:lnTo>
                        <a:pt x="77" y="9"/>
                      </a:lnTo>
                      <a:lnTo>
                        <a:pt x="76" y="5"/>
                      </a:lnTo>
                      <a:lnTo>
                        <a:pt x="70" y="5"/>
                      </a:lnTo>
                      <a:lnTo>
                        <a:pt x="77"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5" name="Freeform 1368"/>
                <p:cNvSpPr>
                  <a:spLocks/>
                </p:cNvSpPr>
                <p:nvPr/>
              </p:nvSpPr>
              <p:spPr bwMode="auto">
                <a:xfrm>
                  <a:off x="1054" y="2312"/>
                  <a:ext cx="34" cy="38"/>
                </a:xfrm>
                <a:custGeom>
                  <a:avLst/>
                  <a:gdLst>
                    <a:gd name="T0" fmla="*/ 34 w 34"/>
                    <a:gd name="T1" fmla="*/ 32 h 38"/>
                    <a:gd name="T2" fmla="*/ 32 w 34"/>
                    <a:gd name="T3" fmla="*/ 27 h 38"/>
                    <a:gd name="T4" fmla="*/ 14 w 34"/>
                    <a:gd name="T5" fmla="*/ 0 h 38"/>
                    <a:gd name="T6" fmla="*/ 0 w 34"/>
                    <a:gd name="T7" fmla="*/ 11 h 38"/>
                    <a:gd name="T8" fmla="*/ 18 w 34"/>
                    <a:gd name="T9" fmla="*/ 38 h 38"/>
                    <a:gd name="T10" fmla="*/ 16 w 34"/>
                    <a:gd name="T11" fmla="*/ 34 h 38"/>
                    <a:gd name="T12" fmla="*/ 34 w 34"/>
                    <a:gd name="T13" fmla="*/ 32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4" y="32"/>
                      </a:moveTo>
                      <a:lnTo>
                        <a:pt x="32" y="27"/>
                      </a:lnTo>
                      <a:lnTo>
                        <a:pt x="14" y="0"/>
                      </a:lnTo>
                      <a:lnTo>
                        <a:pt x="0" y="11"/>
                      </a:lnTo>
                      <a:lnTo>
                        <a:pt x="18" y="38"/>
                      </a:lnTo>
                      <a:lnTo>
                        <a:pt x="16" y="34"/>
                      </a:lnTo>
                      <a:lnTo>
                        <a:pt x="34"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6" name="Freeform 1367"/>
                <p:cNvSpPr>
                  <a:spLocks/>
                </p:cNvSpPr>
                <p:nvPr/>
              </p:nvSpPr>
              <p:spPr bwMode="auto">
                <a:xfrm>
                  <a:off x="1070" y="2344"/>
                  <a:ext cx="25" cy="53"/>
                </a:xfrm>
                <a:custGeom>
                  <a:avLst/>
                  <a:gdLst>
                    <a:gd name="T0" fmla="*/ 18 w 25"/>
                    <a:gd name="T1" fmla="*/ 35 h 53"/>
                    <a:gd name="T2" fmla="*/ 25 w 25"/>
                    <a:gd name="T3" fmla="*/ 42 h 53"/>
                    <a:gd name="T4" fmla="*/ 18 w 25"/>
                    <a:gd name="T5" fmla="*/ 0 h 53"/>
                    <a:gd name="T6" fmla="*/ 0 w 25"/>
                    <a:gd name="T7" fmla="*/ 2 h 53"/>
                    <a:gd name="T8" fmla="*/ 6 w 25"/>
                    <a:gd name="T9" fmla="*/ 46 h 53"/>
                    <a:gd name="T10" fmla="*/ 13 w 25"/>
                    <a:gd name="T11" fmla="*/ 53 h 53"/>
                    <a:gd name="T12" fmla="*/ 6 w 25"/>
                    <a:gd name="T13" fmla="*/ 46 h 53"/>
                    <a:gd name="T14" fmla="*/ 7 w 25"/>
                    <a:gd name="T15" fmla="*/ 51 h 53"/>
                    <a:gd name="T16" fmla="*/ 13 w 25"/>
                    <a:gd name="T17" fmla="*/ 53 h 53"/>
                    <a:gd name="T18" fmla="*/ 18 w 25"/>
                    <a:gd name="T19"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3">
                      <a:moveTo>
                        <a:pt x="18" y="35"/>
                      </a:moveTo>
                      <a:lnTo>
                        <a:pt x="25" y="42"/>
                      </a:lnTo>
                      <a:lnTo>
                        <a:pt x="18" y="0"/>
                      </a:lnTo>
                      <a:lnTo>
                        <a:pt x="0" y="2"/>
                      </a:lnTo>
                      <a:lnTo>
                        <a:pt x="6" y="46"/>
                      </a:lnTo>
                      <a:lnTo>
                        <a:pt x="13" y="53"/>
                      </a:lnTo>
                      <a:lnTo>
                        <a:pt x="6" y="46"/>
                      </a:lnTo>
                      <a:lnTo>
                        <a:pt x="7" y="51"/>
                      </a:lnTo>
                      <a:lnTo>
                        <a:pt x="13" y="53"/>
                      </a:lnTo>
                      <a:lnTo>
                        <a:pt x="18"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7" name="Freeform 1366"/>
                <p:cNvSpPr>
                  <a:spLocks/>
                </p:cNvSpPr>
                <p:nvPr/>
              </p:nvSpPr>
              <p:spPr bwMode="auto">
                <a:xfrm>
                  <a:off x="1083" y="2379"/>
                  <a:ext cx="54" cy="30"/>
                </a:xfrm>
                <a:custGeom>
                  <a:avLst/>
                  <a:gdLst>
                    <a:gd name="T0" fmla="*/ 54 w 54"/>
                    <a:gd name="T1" fmla="*/ 14 h 30"/>
                    <a:gd name="T2" fmla="*/ 50 w 54"/>
                    <a:gd name="T3" fmla="*/ 12 h 30"/>
                    <a:gd name="T4" fmla="*/ 5 w 54"/>
                    <a:gd name="T5" fmla="*/ 0 h 30"/>
                    <a:gd name="T6" fmla="*/ 0 w 54"/>
                    <a:gd name="T7" fmla="*/ 18 h 30"/>
                    <a:gd name="T8" fmla="*/ 45 w 54"/>
                    <a:gd name="T9" fmla="*/ 30 h 30"/>
                    <a:gd name="T10" fmla="*/ 41 w 54"/>
                    <a:gd name="T11" fmla="*/ 29 h 30"/>
                    <a:gd name="T12" fmla="*/ 54 w 54"/>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54" h="30">
                      <a:moveTo>
                        <a:pt x="54" y="14"/>
                      </a:moveTo>
                      <a:lnTo>
                        <a:pt x="50" y="12"/>
                      </a:lnTo>
                      <a:lnTo>
                        <a:pt x="5" y="0"/>
                      </a:lnTo>
                      <a:lnTo>
                        <a:pt x="0" y="18"/>
                      </a:lnTo>
                      <a:lnTo>
                        <a:pt x="45" y="30"/>
                      </a:lnTo>
                      <a:lnTo>
                        <a:pt x="41" y="29"/>
                      </a:lnTo>
                      <a:lnTo>
                        <a:pt x="5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8" name="Freeform 1365"/>
                <p:cNvSpPr>
                  <a:spLocks/>
                </p:cNvSpPr>
                <p:nvPr/>
              </p:nvSpPr>
              <p:spPr bwMode="auto">
                <a:xfrm>
                  <a:off x="1124" y="2393"/>
                  <a:ext cx="34" cy="34"/>
                </a:xfrm>
                <a:custGeom>
                  <a:avLst/>
                  <a:gdLst>
                    <a:gd name="T0" fmla="*/ 33 w 34"/>
                    <a:gd name="T1" fmla="*/ 16 h 34"/>
                    <a:gd name="T2" fmla="*/ 34 w 34"/>
                    <a:gd name="T3" fmla="*/ 18 h 34"/>
                    <a:gd name="T4" fmla="*/ 13 w 34"/>
                    <a:gd name="T5" fmla="*/ 0 h 34"/>
                    <a:gd name="T6" fmla="*/ 0 w 34"/>
                    <a:gd name="T7" fmla="*/ 15 h 34"/>
                    <a:gd name="T8" fmla="*/ 22 w 34"/>
                    <a:gd name="T9" fmla="*/ 33 h 34"/>
                    <a:gd name="T10" fmla="*/ 24 w 34"/>
                    <a:gd name="T11" fmla="*/ 34 h 34"/>
                    <a:gd name="T12" fmla="*/ 33 w 34"/>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3" y="16"/>
                      </a:moveTo>
                      <a:lnTo>
                        <a:pt x="34" y="18"/>
                      </a:lnTo>
                      <a:lnTo>
                        <a:pt x="13" y="0"/>
                      </a:lnTo>
                      <a:lnTo>
                        <a:pt x="0" y="15"/>
                      </a:lnTo>
                      <a:lnTo>
                        <a:pt x="22" y="33"/>
                      </a:lnTo>
                      <a:lnTo>
                        <a:pt x="24" y="34"/>
                      </a:lnTo>
                      <a:lnTo>
                        <a:pt x="3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89" name="Freeform 1364"/>
                <p:cNvSpPr>
                  <a:spLocks/>
                </p:cNvSpPr>
                <p:nvPr/>
              </p:nvSpPr>
              <p:spPr bwMode="auto">
                <a:xfrm>
                  <a:off x="1148" y="2409"/>
                  <a:ext cx="41" cy="36"/>
                </a:xfrm>
                <a:custGeom>
                  <a:avLst/>
                  <a:gdLst>
                    <a:gd name="T0" fmla="*/ 37 w 41"/>
                    <a:gd name="T1" fmla="*/ 17 h 36"/>
                    <a:gd name="T2" fmla="*/ 41 w 41"/>
                    <a:gd name="T3" fmla="*/ 18 h 36"/>
                    <a:gd name="T4" fmla="*/ 9 w 41"/>
                    <a:gd name="T5" fmla="*/ 0 h 36"/>
                    <a:gd name="T6" fmla="*/ 0 w 41"/>
                    <a:gd name="T7" fmla="*/ 18 h 36"/>
                    <a:gd name="T8" fmla="*/ 30 w 41"/>
                    <a:gd name="T9" fmla="*/ 35 h 36"/>
                    <a:gd name="T10" fmla="*/ 34 w 41"/>
                    <a:gd name="T11" fmla="*/ 36 h 36"/>
                    <a:gd name="T12" fmla="*/ 37 w 41"/>
                    <a:gd name="T13" fmla="*/ 17 h 36"/>
                  </a:gdLst>
                  <a:ahLst/>
                  <a:cxnLst>
                    <a:cxn ang="0">
                      <a:pos x="T0" y="T1"/>
                    </a:cxn>
                    <a:cxn ang="0">
                      <a:pos x="T2" y="T3"/>
                    </a:cxn>
                    <a:cxn ang="0">
                      <a:pos x="T4" y="T5"/>
                    </a:cxn>
                    <a:cxn ang="0">
                      <a:pos x="T6" y="T7"/>
                    </a:cxn>
                    <a:cxn ang="0">
                      <a:pos x="T8" y="T9"/>
                    </a:cxn>
                    <a:cxn ang="0">
                      <a:pos x="T10" y="T11"/>
                    </a:cxn>
                    <a:cxn ang="0">
                      <a:pos x="T12" y="T13"/>
                    </a:cxn>
                  </a:cxnLst>
                  <a:rect l="0" t="0" r="r" b="b"/>
                  <a:pathLst>
                    <a:path w="41" h="36">
                      <a:moveTo>
                        <a:pt x="37" y="17"/>
                      </a:moveTo>
                      <a:lnTo>
                        <a:pt x="41" y="18"/>
                      </a:lnTo>
                      <a:lnTo>
                        <a:pt x="9" y="0"/>
                      </a:lnTo>
                      <a:lnTo>
                        <a:pt x="0" y="18"/>
                      </a:lnTo>
                      <a:lnTo>
                        <a:pt x="30" y="35"/>
                      </a:lnTo>
                      <a:lnTo>
                        <a:pt x="34" y="36"/>
                      </a:lnTo>
                      <a:lnTo>
                        <a:pt x="37"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0" name="Freeform 1363"/>
                <p:cNvSpPr>
                  <a:spLocks/>
                </p:cNvSpPr>
                <p:nvPr/>
              </p:nvSpPr>
              <p:spPr bwMode="auto">
                <a:xfrm>
                  <a:off x="1182" y="2426"/>
                  <a:ext cx="48" cy="27"/>
                </a:xfrm>
                <a:custGeom>
                  <a:avLst/>
                  <a:gdLst>
                    <a:gd name="T0" fmla="*/ 48 w 48"/>
                    <a:gd name="T1" fmla="*/ 10 h 27"/>
                    <a:gd name="T2" fmla="*/ 43 w 48"/>
                    <a:gd name="T3" fmla="*/ 9 h 27"/>
                    <a:gd name="T4" fmla="*/ 3 w 48"/>
                    <a:gd name="T5" fmla="*/ 0 h 27"/>
                    <a:gd name="T6" fmla="*/ 0 w 48"/>
                    <a:gd name="T7" fmla="*/ 19 h 27"/>
                    <a:gd name="T8" fmla="*/ 39 w 48"/>
                    <a:gd name="T9" fmla="*/ 27 h 27"/>
                    <a:gd name="T10" fmla="*/ 34 w 48"/>
                    <a:gd name="T11" fmla="*/ 25 h 27"/>
                    <a:gd name="T12" fmla="*/ 48 w 48"/>
                    <a:gd name="T13" fmla="*/ 10 h 27"/>
                  </a:gdLst>
                  <a:ahLst/>
                  <a:cxnLst>
                    <a:cxn ang="0">
                      <a:pos x="T0" y="T1"/>
                    </a:cxn>
                    <a:cxn ang="0">
                      <a:pos x="T2" y="T3"/>
                    </a:cxn>
                    <a:cxn ang="0">
                      <a:pos x="T4" y="T5"/>
                    </a:cxn>
                    <a:cxn ang="0">
                      <a:pos x="T6" y="T7"/>
                    </a:cxn>
                    <a:cxn ang="0">
                      <a:pos x="T8" y="T9"/>
                    </a:cxn>
                    <a:cxn ang="0">
                      <a:pos x="T10" y="T11"/>
                    </a:cxn>
                    <a:cxn ang="0">
                      <a:pos x="T12" y="T13"/>
                    </a:cxn>
                  </a:cxnLst>
                  <a:rect l="0" t="0" r="r" b="b"/>
                  <a:pathLst>
                    <a:path w="48" h="27">
                      <a:moveTo>
                        <a:pt x="48" y="10"/>
                      </a:moveTo>
                      <a:lnTo>
                        <a:pt x="43" y="9"/>
                      </a:lnTo>
                      <a:lnTo>
                        <a:pt x="3" y="0"/>
                      </a:lnTo>
                      <a:lnTo>
                        <a:pt x="0" y="19"/>
                      </a:lnTo>
                      <a:lnTo>
                        <a:pt x="39" y="27"/>
                      </a:lnTo>
                      <a:lnTo>
                        <a:pt x="34" y="25"/>
                      </a:lnTo>
                      <a:lnTo>
                        <a:pt x="48"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1" name="Freeform 1362"/>
                <p:cNvSpPr>
                  <a:spLocks/>
                </p:cNvSpPr>
                <p:nvPr/>
              </p:nvSpPr>
              <p:spPr bwMode="auto">
                <a:xfrm>
                  <a:off x="1216" y="2436"/>
                  <a:ext cx="40" cy="40"/>
                </a:xfrm>
                <a:custGeom>
                  <a:avLst/>
                  <a:gdLst>
                    <a:gd name="T0" fmla="*/ 38 w 40"/>
                    <a:gd name="T1" fmla="*/ 26 h 40"/>
                    <a:gd name="T2" fmla="*/ 40 w 40"/>
                    <a:gd name="T3" fmla="*/ 27 h 40"/>
                    <a:gd name="T4" fmla="*/ 14 w 40"/>
                    <a:gd name="T5" fmla="*/ 0 h 40"/>
                    <a:gd name="T6" fmla="*/ 0 w 40"/>
                    <a:gd name="T7" fmla="*/ 15 h 40"/>
                    <a:gd name="T8" fmla="*/ 25 w 40"/>
                    <a:gd name="T9" fmla="*/ 40 h 40"/>
                    <a:gd name="T10" fmla="*/ 25 w 40"/>
                    <a:gd name="T11" fmla="*/ 40 h 40"/>
                    <a:gd name="T12" fmla="*/ 38 w 40"/>
                    <a:gd name="T13" fmla="*/ 26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38" y="26"/>
                      </a:moveTo>
                      <a:lnTo>
                        <a:pt x="40" y="27"/>
                      </a:lnTo>
                      <a:lnTo>
                        <a:pt x="14" y="0"/>
                      </a:lnTo>
                      <a:lnTo>
                        <a:pt x="0" y="15"/>
                      </a:lnTo>
                      <a:lnTo>
                        <a:pt x="25" y="40"/>
                      </a:lnTo>
                      <a:lnTo>
                        <a:pt x="38"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2" name="Freeform 1361"/>
                <p:cNvSpPr>
                  <a:spLocks/>
                </p:cNvSpPr>
                <p:nvPr/>
              </p:nvSpPr>
              <p:spPr bwMode="auto">
                <a:xfrm>
                  <a:off x="1241" y="2462"/>
                  <a:ext cx="56" cy="52"/>
                </a:xfrm>
                <a:custGeom>
                  <a:avLst/>
                  <a:gdLst>
                    <a:gd name="T0" fmla="*/ 54 w 56"/>
                    <a:gd name="T1" fmla="*/ 36 h 52"/>
                    <a:gd name="T2" fmla="*/ 56 w 56"/>
                    <a:gd name="T3" fmla="*/ 36 h 52"/>
                    <a:gd name="T4" fmla="*/ 13 w 56"/>
                    <a:gd name="T5" fmla="*/ 0 h 52"/>
                    <a:gd name="T6" fmla="*/ 0 w 56"/>
                    <a:gd name="T7" fmla="*/ 14 h 52"/>
                    <a:gd name="T8" fmla="*/ 44 w 56"/>
                    <a:gd name="T9" fmla="*/ 50 h 52"/>
                    <a:gd name="T10" fmla="*/ 45 w 56"/>
                    <a:gd name="T11" fmla="*/ 52 h 52"/>
                    <a:gd name="T12" fmla="*/ 54 w 56"/>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56" h="52">
                      <a:moveTo>
                        <a:pt x="54" y="36"/>
                      </a:moveTo>
                      <a:lnTo>
                        <a:pt x="56" y="36"/>
                      </a:lnTo>
                      <a:lnTo>
                        <a:pt x="13" y="0"/>
                      </a:lnTo>
                      <a:lnTo>
                        <a:pt x="0" y="14"/>
                      </a:lnTo>
                      <a:lnTo>
                        <a:pt x="44" y="50"/>
                      </a:lnTo>
                      <a:lnTo>
                        <a:pt x="45" y="52"/>
                      </a:lnTo>
                      <a:lnTo>
                        <a:pt x="54"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3" name="Freeform 1360"/>
                <p:cNvSpPr>
                  <a:spLocks/>
                </p:cNvSpPr>
                <p:nvPr/>
              </p:nvSpPr>
              <p:spPr bwMode="auto">
                <a:xfrm>
                  <a:off x="1286" y="2498"/>
                  <a:ext cx="49" cy="39"/>
                </a:xfrm>
                <a:custGeom>
                  <a:avLst/>
                  <a:gdLst>
                    <a:gd name="T0" fmla="*/ 45 w 49"/>
                    <a:gd name="T1" fmla="*/ 19 h 39"/>
                    <a:gd name="T2" fmla="*/ 49 w 49"/>
                    <a:gd name="T3" fmla="*/ 21 h 39"/>
                    <a:gd name="T4" fmla="*/ 9 w 49"/>
                    <a:gd name="T5" fmla="*/ 0 h 39"/>
                    <a:gd name="T6" fmla="*/ 0 w 49"/>
                    <a:gd name="T7" fmla="*/ 16 h 39"/>
                    <a:gd name="T8" fmla="*/ 40 w 49"/>
                    <a:gd name="T9" fmla="*/ 37 h 39"/>
                    <a:gd name="T10" fmla="*/ 44 w 49"/>
                    <a:gd name="T11" fmla="*/ 39 h 39"/>
                    <a:gd name="T12" fmla="*/ 45 w 49"/>
                    <a:gd name="T13" fmla="*/ 19 h 39"/>
                  </a:gdLst>
                  <a:ahLst/>
                  <a:cxnLst>
                    <a:cxn ang="0">
                      <a:pos x="T0" y="T1"/>
                    </a:cxn>
                    <a:cxn ang="0">
                      <a:pos x="T2" y="T3"/>
                    </a:cxn>
                    <a:cxn ang="0">
                      <a:pos x="T4" y="T5"/>
                    </a:cxn>
                    <a:cxn ang="0">
                      <a:pos x="T6" y="T7"/>
                    </a:cxn>
                    <a:cxn ang="0">
                      <a:pos x="T8" y="T9"/>
                    </a:cxn>
                    <a:cxn ang="0">
                      <a:pos x="T10" y="T11"/>
                    </a:cxn>
                    <a:cxn ang="0">
                      <a:pos x="T12" y="T13"/>
                    </a:cxn>
                  </a:cxnLst>
                  <a:rect l="0" t="0" r="r" b="b"/>
                  <a:pathLst>
                    <a:path w="49" h="39">
                      <a:moveTo>
                        <a:pt x="45" y="19"/>
                      </a:moveTo>
                      <a:lnTo>
                        <a:pt x="49" y="21"/>
                      </a:lnTo>
                      <a:lnTo>
                        <a:pt x="9" y="0"/>
                      </a:lnTo>
                      <a:lnTo>
                        <a:pt x="0" y="16"/>
                      </a:lnTo>
                      <a:lnTo>
                        <a:pt x="40" y="37"/>
                      </a:lnTo>
                      <a:lnTo>
                        <a:pt x="44" y="39"/>
                      </a:lnTo>
                      <a:lnTo>
                        <a:pt x="4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4" name="Freeform 1359"/>
                <p:cNvSpPr>
                  <a:spLocks/>
                </p:cNvSpPr>
                <p:nvPr/>
              </p:nvSpPr>
              <p:spPr bwMode="auto">
                <a:xfrm>
                  <a:off x="1330" y="2517"/>
                  <a:ext cx="45" cy="22"/>
                </a:xfrm>
                <a:custGeom>
                  <a:avLst/>
                  <a:gdLst>
                    <a:gd name="T0" fmla="*/ 28 w 45"/>
                    <a:gd name="T1" fmla="*/ 8 h 22"/>
                    <a:gd name="T2" fmla="*/ 36 w 45"/>
                    <a:gd name="T3" fmla="*/ 2 h 22"/>
                    <a:gd name="T4" fmla="*/ 1 w 45"/>
                    <a:gd name="T5" fmla="*/ 0 h 22"/>
                    <a:gd name="T6" fmla="*/ 0 w 45"/>
                    <a:gd name="T7" fmla="*/ 20 h 22"/>
                    <a:gd name="T8" fmla="*/ 36 w 45"/>
                    <a:gd name="T9" fmla="*/ 22 h 22"/>
                    <a:gd name="T10" fmla="*/ 45 w 45"/>
                    <a:gd name="T11" fmla="*/ 17 h 22"/>
                    <a:gd name="T12" fmla="*/ 36 w 45"/>
                    <a:gd name="T13" fmla="*/ 22 h 22"/>
                    <a:gd name="T14" fmla="*/ 41 w 45"/>
                    <a:gd name="T15" fmla="*/ 22 h 22"/>
                    <a:gd name="T16" fmla="*/ 45 w 45"/>
                    <a:gd name="T17" fmla="*/ 17 h 22"/>
                    <a:gd name="T18" fmla="*/ 28 w 45"/>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2">
                      <a:moveTo>
                        <a:pt x="28" y="8"/>
                      </a:moveTo>
                      <a:lnTo>
                        <a:pt x="36" y="2"/>
                      </a:lnTo>
                      <a:lnTo>
                        <a:pt x="1" y="0"/>
                      </a:lnTo>
                      <a:lnTo>
                        <a:pt x="0" y="20"/>
                      </a:lnTo>
                      <a:lnTo>
                        <a:pt x="36" y="22"/>
                      </a:lnTo>
                      <a:lnTo>
                        <a:pt x="45" y="17"/>
                      </a:lnTo>
                      <a:lnTo>
                        <a:pt x="36" y="22"/>
                      </a:lnTo>
                      <a:lnTo>
                        <a:pt x="41" y="22"/>
                      </a:lnTo>
                      <a:lnTo>
                        <a:pt x="45" y="17"/>
                      </a:lnTo>
                      <a:lnTo>
                        <a:pt x="28"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5" name="Freeform 1358"/>
                <p:cNvSpPr>
                  <a:spLocks/>
                </p:cNvSpPr>
                <p:nvPr/>
              </p:nvSpPr>
              <p:spPr bwMode="auto">
                <a:xfrm>
                  <a:off x="1358" y="2487"/>
                  <a:ext cx="36" cy="47"/>
                </a:xfrm>
                <a:custGeom>
                  <a:avLst/>
                  <a:gdLst>
                    <a:gd name="T0" fmla="*/ 24 w 36"/>
                    <a:gd name="T1" fmla="*/ 0 h 47"/>
                    <a:gd name="T2" fmla="*/ 18 w 36"/>
                    <a:gd name="T3" fmla="*/ 3 h 47"/>
                    <a:gd name="T4" fmla="*/ 0 w 36"/>
                    <a:gd name="T5" fmla="*/ 38 h 47"/>
                    <a:gd name="T6" fmla="*/ 17 w 36"/>
                    <a:gd name="T7" fmla="*/ 47 h 47"/>
                    <a:gd name="T8" fmla="*/ 36 w 36"/>
                    <a:gd name="T9" fmla="*/ 12 h 47"/>
                    <a:gd name="T10" fmla="*/ 31 w 36"/>
                    <a:gd name="T11" fmla="*/ 18 h 47"/>
                    <a:gd name="T12" fmla="*/ 24 w 3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6" h="47">
                      <a:moveTo>
                        <a:pt x="24" y="0"/>
                      </a:moveTo>
                      <a:lnTo>
                        <a:pt x="18" y="3"/>
                      </a:lnTo>
                      <a:lnTo>
                        <a:pt x="0" y="38"/>
                      </a:lnTo>
                      <a:lnTo>
                        <a:pt x="17" y="47"/>
                      </a:lnTo>
                      <a:lnTo>
                        <a:pt x="36" y="12"/>
                      </a:lnTo>
                      <a:lnTo>
                        <a:pt x="31" y="18"/>
                      </a:lnTo>
                      <a:lnTo>
                        <a:pt x="2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6" name="Freeform 1357"/>
                <p:cNvSpPr>
                  <a:spLocks/>
                </p:cNvSpPr>
                <p:nvPr/>
              </p:nvSpPr>
              <p:spPr bwMode="auto">
                <a:xfrm>
                  <a:off x="1382" y="2478"/>
                  <a:ext cx="30" cy="27"/>
                </a:xfrm>
                <a:custGeom>
                  <a:avLst/>
                  <a:gdLst>
                    <a:gd name="T0" fmla="*/ 27 w 30"/>
                    <a:gd name="T1" fmla="*/ 0 h 27"/>
                    <a:gd name="T2" fmla="*/ 23 w 30"/>
                    <a:gd name="T3" fmla="*/ 0 h 27"/>
                    <a:gd name="T4" fmla="*/ 0 w 30"/>
                    <a:gd name="T5" fmla="*/ 9 h 27"/>
                    <a:gd name="T6" fmla="*/ 7 w 30"/>
                    <a:gd name="T7" fmla="*/ 27 h 27"/>
                    <a:gd name="T8" fmla="*/ 30 w 30"/>
                    <a:gd name="T9" fmla="*/ 18 h 27"/>
                    <a:gd name="T10" fmla="*/ 27 w 30"/>
                    <a:gd name="T11" fmla="*/ 18 h 27"/>
                    <a:gd name="T12" fmla="*/ 27 w 3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27" y="0"/>
                      </a:moveTo>
                      <a:lnTo>
                        <a:pt x="23" y="0"/>
                      </a:lnTo>
                      <a:lnTo>
                        <a:pt x="0" y="9"/>
                      </a:lnTo>
                      <a:lnTo>
                        <a:pt x="7" y="27"/>
                      </a:lnTo>
                      <a:lnTo>
                        <a:pt x="30" y="18"/>
                      </a:lnTo>
                      <a:lnTo>
                        <a:pt x="27" y="18"/>
                      </a:lnTo>
                      <a:lnTo>
                        <a:pt x="2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7" name="Freeform 1356"/>
                <p:cNvSpPr>
                  <a:spLocks/>
                </p:cNvSpPr>
                <p:nvPr/>
              </p:nvSpPr>
              <p:spPr bwMode="auto">
                <a:xfrm>
                  <a:off x="1409" y="2476"/>
                  <a:ext cx="61" cy="20"/>
                </a:xfrm>
                <a:custGeom>
                  <a:avLst/>
                  <a:gdLst>
                    <a:gd name="T0" fmla="*/ 61 w 61"/>
                    <a:gd name="T1" fmla="*/ 5 h 20"/>
                    <a:gd name="T2" fmla="*/ 54 w 61"/>
                    <a:gd name="T3" fmla="*/ 0 h 20"/>
                    <a:gd name="T4" fmla="*/ 0 w 61"/>
                    <a:gd name="T5" fmla="*/ 2 h 20"/>
                    <a:gd name="T6" fmla="*/ 0 w 61"/>
                    <a:gd name="T7" fmla="*/ 20 h 20"/>
                    <a:gd name="T8" fmla="*/ 54 w 61"/>
                    <a:gd name="T9" fmla="*/ 20 h 20"/>
                    <a:gd name="T10" fmla="*/ 45 w 61"/>
                    <a:gd name="T11" fmla="*/ 16 h 20"/>
                    <a:gd name="T12" fmla="*/ 61 w 61"/>
                    <a:gd name="T13" fmla="*/ 5 h 20"/>
                    <a:gd name="T14" fmla="*/ 59 w 61"/>
                    <a:gd name="T15" fmla="*/ 0 h 20"/>
                    <a:gd name="T16" fmla="*/ 54 w 61"/>
                    <a:gd name="T17" fmla="*/ 0 h 20"/>
                    <a:gd name="T18" fmla="*/ 61 w 61"/>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0">
                      <a:moveTo>
                        <a:pt x="61" y="5"/>
                      </a:moveTo>
                      <a:lnTo>
                        <a:pt x="54" y="0"/>
                      </a:lnTo>
                      <a:lnTo>
                        <a:pt x="0" y="2"/>
                      </a:lnTo>
                      <a:lnTo>
                        <a:pt x="0" y="20"/>
                      </a:lnTo>
                      <a:lnTo>
                        <a:pt x="54" y="20"/>
                      </a:lnTo>
                      <a:lnTo>
                        <a:pt x="45" y="16"/>
                      </a:lnTo>
                      <a:lnTo>
                        <a:pt x="61" y="5"/>
                      </a:lnTo>
                      <a:lnTo>
                        <a:pt x="59" y="0"/>
                      </a:lnTo>
                      <a:lnTo>
                        <a:pt x="54" y="0"/>
                      </a:lnTo>
                      <a:lnTo>
                        <a:pt x="61"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8" name="Freeform 1355"/>
                <p:cNvSpPr>
                  <a:spLocks/>
                </p:cNvSpPr>
                <p:nvPr/>
              </p:nvSpPr>
              <p:spPr bwMode="auto">
                <a:xfrm>
                  <a:off x="1454" y="2481"/>
                  <a:ext cx="47" cy="63"/>
                </a:xfrm>
                <a:custGeom>
                  <a:avLst/>
                  <a:gdLst>
                    <a:gd name="T0" fmla="*/ 38 w 47"/>
                    <a:gd name="T1" fmla="*/ 45 h 63"/>
                    <a:gd name="T2" fmla="*/ 47 w 47"/>
                    <a:gd name="T3" fmla="*/ 49 h 63"/>
                    <a:gd name="T4" fmla="*/ 16 w 47"/>
                    <a:gd name="T5" fmla="*/ 0 h 63"/>
                    <a:gd name="T6" fmla="*/ 0 w 47"/>
                    <a:gd name="T7" fmla="*/ 11 h 63"/>
                    <a:gd name="T8" fmla="*/ 29 w 47"/>
                    <a:gd name="T9" fmla="*/ 60 h 63"/>
                    <a:gd name="T10" fmla="*/ 38 w 47"/>
                    <a:gd name="T11" fmla="*/ 63 h 63"/>
                    <a:gd name="T12" fmla="*/ 29 w 47"/>
                    <a:gd name="T13" fmla="*/ 60 h 63"/>
                    <a:gd name="T14" fmla="*/ 32 w 47"/>
                    <a:gd name="T15" fmla="*/ 63 h 63"/>
                    <a:gd name="T16" fmla="*/ 38 w 47"/>
                    <a:gd name="T17" fmla="*/ 63 h 63"/>
                    <a:gd name="T18" fmla="*/ 38 w 47"/>
                    <a:gd name="T19"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3">
                      <a:moveTo>
                        <a:pt x="38" y="45"/>
                      </a:moveTo>
                      <a:lnTo>
                        <a:pt x="47" y="49"/>
                      </a:lnTo>
                      <a:lnTo>
                        <a:pt x="16" y="0"/>
                      </a:lnTo>
                      <a:lnTo>
                        <a:pt x="0" y="11"/>
                      </a:lnTo>
                      <a:lnTo>
                        <a:pt x="29" y="60"/>
                      </a:lnTo>
                      <a:lnTo>
                        <a:pt x="38" y="63"/>
                      </a:lnTo>
                      <a:lnTo>
                        <a:pt x="29" y="60"/>
                      </a:lnTo>
                      <a:lnTo>
                        <a:pt x="32" y="63"/>
                      </a:lnTo>
                      <a:lnTo>
                        <a:pt x="38" y="63"/>
                      </a:lnTo>
                      <a:lnTo>
                        <a:pt x="38"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99" name="Freeform 1354"/>
                <p:cNvSpPr>
                  <a:spLocks/>
                </p:cNvSpPr>
                <p:nvPr/>
              </p:nvSpPr>
              <p:spPr bwMode="auto">
                <a:xfrm>
                  <a:off x="1492" y="2526"/>
                  <a:ext cx="47" cy="20"/>
                </a:xfrm>
                <a:custGeom>
                  <a:avLst/>
                  <a:gdLst>
                    <a:gd name="T0" fmla="*/ 47 w 47"/>
                    <a:gd name="T1" fmla="*/ 6 h 20"/>
                    <a:gd name="T2" fmla="*/ 39 w 47"/>
                    <a:gd name="T3" fmla="*/ 0 h 20"/>
                    <a:gd name="T4" fmla="*/ 0 w 47"/>
                    <a:gd name="T5" fmla="*/ 0 h 20"/>
                    <a:gd name="T6" fmla="*/ 0 w 47"/>
                    <a:gd name="T7" fmla="*/ 18 h 20"/>
                    <a:gd name="T8" fmla="*/ 39 w 47"/>
                    <a:gd name="T9" fmla="*/ 20 h 20"/>
                    <a:gd name="T10" fmla="*/ 32 w 47"/>
                    <a:gd name="T11" fmla="*/ 17 h 20"/>
                    <a:gd name="T12" fmla="*/ 47 w 47"/>
                    <a:gd name="T13" fmla="*/ 6 h 20"/>
                    <a:gd name="T14" fmla="*/ 45 w 47"/>
                    <a:gd name="T15" fmla="*/ 2 h 20"/>
                    <a:gd name="T16" fmla="*/ 39 w 47"/>
                    <a:gd name="T17" fmla="*/ 0 h 20"/>
                    <a:gd name="T18" fmla="*/ 47 w 47"/>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0">
                      <a:moveTo>
                        <a:pt x="47" y="6"/>
                      </a:moveTo>
                      <a:lnTo>
                        <a:pt x="39" y="0"/>
                      </a:lnTo>
                      <a:lnTo>
                        <a:pt x="0" y="0"/>
                      </a:lnTo>
                      <a:lnTo>
                        <a:pt x="0" y="18"/>
                      </a:lnTo>
                      <a:lnTo>
                        <a:pt x="39" y="20"/>
                      </a:lnTo>
                      <a:lnTo>
                        <a:pt x="32" y="17"/>
                      </a:lnTo>
                      <a:lnTo>
                        <a:pt x="47" y="6"/>
                      </a:lnTo>
                      <a:lnTo>
                        <a:pt x="45" y="2"/>
                      </a:lnTo>
                      <a:lnTo>
                        <a:pt x="39" y="0"/>
                      </a:lnTo>
                      <a:lnTo>
                        <a:pt x="4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0" name="Freeform 1353"/>
                <p:cNvSpPr>
                  <a:spLocks/>
                </p:cNvSpPr>
                <p:nvPr/>
              </p:nvSpPr>
              <p:spPr bwMode="auto">
                <a:xfrm>
                  <a:off x="1524" y="2532"/>
                  <a:ext cx="40" cy="48"/>
                </a:xfrm>
                <a:custGeom>
                  <a:avLst/>
                  <a:gdLst>
                    <a:gd name="T0" fmla="*/ 38 w 40"/>
                    <a:gd name="T1" fmla="*/ 32 h 48"/>
                    <a:gd name="T2" fmla="*/ 40 w 40"/>
                    <a:gd name="T3" fmla="*/ 34 h 48"/>
                    <a:gd name="T4" fmla="*/ 15 w 40"/>
                    <a:gd name="T5" fmla="*/ 0 h 48"/>
                    <a:gd name="T6" fmla="*/ 0 w 40"/>
                    <a:gd name="T7" fmla="*/ 11 h 48"/>
                    <a:gd name="T8" fmla="*/ 24 w 40"/>
                    <a:gd name="T9" fmla="*/ 45 h 48"/>
                    <a:gd name="T10" fmla="*/ 25 w 40"/>
                    <a:gd name="T11" fmla="*/ 48 h 48"/>
                    <a:gd name="T12" fmla="*/ 38 w 40"/>
                    <a:gd name="T13" fmla="*/ 32 h 48"/>
                  </a:gdLst>
                  <a:ahLst/>
                  <a:cxnLst>
                    <a:cxn ang="0">
                      <a:pos x="T0" y="T1"/>
                    </a:cxn>
                    <a:cxn ang="0">
                      <a:pos x="T2" y="T3"/>
                    </a:cxn>
                    <a:cxn ang="0">
                      <a:pos x="T4" y="T5"/>
                    </a:cxn>
                    <a:cxn ang="0">
                      <a:pos x="T6" y="T7"/>
                    </a:cxn>
                    <a:cxn ang="0">
                      <a:pos x="T8" y="T9"/>
                    </a:cxn>
                    <a:cxn ang="0">
                      <a:pos x="T10" y="T11"/>
                    </a:cxn>
                    <a:cxn ang="0">
                      <a:pos x="T12" y="T13"/>
                    </a:cxn>
                  </a:cxnLst>
                  <a:rect l="0" t="0" r="r" b="b"/>
                  <a:pathLst>
                    <a:path w="40" h="48">
                      <a:moveTo>
                        <a:pt x="38" y="32"/>
                      </a:moveTo>
                      <a:lnTo>
                        <a:pt x="40" y="34"/>
                      </a:lnTo>
                      <a:lnTo>
                        <a:pt x="15" y="0"/>
                      </a:lnTo>
                      <a:lnTo>
                        <a:pt x="0" y="11"/>
                      </a:lnTo>
                      <a:lnTo>
                        <a:pt x="24" y="45"/>
                      </a:lnTo>
                      <a:lnTo>
                        <a:pt x="25" y="48"/>
                      </a:lnTo>
                      <a:lnTo>
                        <a:pt x="38"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1" name="Freeform 1352"/>
                <p:cNvSpPr>
                  <a:spLocks/>
                </p:cNvSpPr>
                <p:nvPr/>
              </p:nvSpPr>
              <p:spPr bwMode="auto">
                <a:xfrm>
                  <a:off x="1549" y="2564"/>
                  <a:ext cx="40" cy="36"/>
                </a:xfrm>
                <a:custGeom>
                  <a:avLst/>
                  <a:gdLst>
                    <a:gd name="T0" fmla="*/ 38 w 40"/>
                    <a:gd name="T1" fmla="*/ 20 h 36"/>
                    <a:gd name="T2" fmla="*/ 40 w 40"/>
                    <a:gd name="T3" fmla="*/ 20 h 36"/>
                    <a:gd name="T4" fmla="*/ 13 w 40"/>
                    <a:gd name="T5" fmla="*/ 0 h 36"/>
                    <a:gd name="T6" fmla="*/ 0 w 40"/>
                    <a:gd name="T7" fmla="*/ 16 h 36"/>
                    <a:gd name="T8" fmla="*/ 27 w 40"/>
                    <a:gd name="T9" fmla="*/ 36 h 36"/>
                    <a:gd name="T10" fmla="*/ 27 w 40"/>
                    <a:gd name="T11" fmla="*/ 36 h 36"/>
                    <a:gd name="T12" fmla="*/ 38 w 40"/>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38" y="20"/>
                      </a:moveTo>
                      <a:lnTo>
                        <a:pt x="40" y="20"/>
                      </a:lnTo>
                      <a:lnTo>
                        <a:pt x="13" y="0"/>
                      </a:lnTo>
                      <a:lnTo>
                        <a:pt x="0" y="16"/>
                      </a:lnTo>
                      <a:lnTo>
                        <a:pt x="27" y="36"/>
                      </a:lnTo>
                      <a:lnTo>
                        <a:pt x="3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2" name="Freeform 1351"/>
                <p:cNvSpPr>
                  <a:spLocks/>
                </p:cNvSpPr>
                <p:nvPr/>
              </p:nvSpPr>
              <p:spPr bwMode="auto">
                <a:xfrm>
                  <a:off x="1576" y="2584"/>
                  <a:ext cx="107" cy="83"/>
                </a:xfrm>
                <a:custGeom>
                  <a:avLst/>
                  <a:gdLst>
                    <a:gd name="T0" fmla="*/ 101 w 107"/>
                    <a:gd name="T1" fmla="*/ 63 h 83"/>
                    <a:gd name="T2" fmla="*/ 107 w 107"/>
                    <a:gd name="T3" fmla="*/ 65 h 83"/>
                    <a:gd name="T4" fmla="*/ 11 w 107"/>
                    <a:gd name="T5" fmla="*/ 0 h 83"/>
                    <a:gd name="T6" fmla="*/ 0 w 107"/>
                    <a:gd name="T7" fmla="*/ 16 h 83"/>
                    <a:gd name="T8" fmla="*/ 96 w 107"/>
                    <a:gd name="T9" fmla="*/ 81 h 83"/>
                    <a:gd name="T10" fmla="*/ 103 w 107"/>
                    <a:gd name="T11" fmla="*/ 83 h 83"/>
                    <a:gd name="T12" fmla="*/ 101 w 107"/>
                    <a:gd name="T13" fmla="*/ 63 h 83"/>
                  </a:gdLst>
                  <a:ahLst/>
                  <a:cxnLst>
                    <a:cxn ang="0">
                      <a:pos x="T0" y="T1"/>
                    </a:cxn>
                    <a:cxn ang="0">
                      <a:pos x="T2" y="T3"/>
                    </a:cxn>
                    <a:cxn ang="0">
                      <a:pos x="T4" y="T5"/>
                    </a:cxn>
                    <a:cxn ang="0">
                      <a:pos x="T6" y="T7"/>
                    </a:cxn>
                    <a:cxn ang="0">
                      <a:pos x="T8" y="T9"/>
                    </a:cxn>
                    <a:cxn ang="0">
                      <a:pos x="T10" y="T11"/>
                    </a:cxn>
                    <a:cxn ang="0">
                      <a:pos x="T12" y="T13"/>
                    </a:cxn>
                  </a:cxnLst>
                  <a:rect l="0" t="0" r="r" b="b"/>
                  <a:pathLst>
                    <a:path w="107" h="83">
                      <a:moveTo>
                        <a:pt x="101" y="63"/>
                      </a:moveTo>
                      <a:lnTo>
                        <a:pt x="107" y="65"/>
                      </a:lnTo>
                      <a:lnTo>
                        <a:pt x="11" y="0"/>
                      </a:lnTo>
                      <a:lnTo>
                        <a:pt x="0" y="16"/>
                      </a:lnTo>
                      <a:lnTo>
                        <a:pt x="96" y="81"/>
                      </a:lnTo>
                      <a:lnTo>
                        <a:pt x="103" y="83"/>
                      </a:lnTo>
                      <a:lnTo>
                        <a:pt x="101"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3" name="Freeform 1350"/>
                <p:cNvSpPr>
                  <a:spLocks/>
                </p:cNvSpPr>
                <p:nvPr/>
              </p:nvSpPr>
              <p:spPr bwMode="auto">
                <a:xfrm>
                  <a:off x="1677" y="2642"/>
                  <a:ext cx="94" cy="25"/>
                </a:xfrm>
                <a:custGeom>
                  <a:avLst/>
                  <a:gdLst>
                    <a:gd name="T0" fmla="*/ 90 w 94"/>
                    <a:gd name="T1" fmla="*/ 0 h 25"/>
                    <a:gd name="T2" fmla="*/ 92 w 94"/>
                    <a:gd name="T3" fmla="*/ 0 h 25"/>
                    <a:gd name="T4" fmla="*/ 0 w 94"/>
                    <a:gd name="T5" fmla="*/ 5 h 25"/>
                    <a:gd name="T6" fmla="*/ 2 w 94"/>
                    <a:gd name="T7" fmla="*/ 25 h 25"/>
                    <a:gd name="T8" fmla="*/ 94 w 94"/>
                    <a:gd name="T9" fmla="*/ 20 h 25"/>
                    <a:gd name="T10" fmla="*/ 94 w 94"/>
                    <a:gd name="T11" fmla="*/ 20 h 25"/>
                    <a:gd name="T12" fmla="*/ 90 w 9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94" h="25">
                      <a:moveTo>
                        <a:pt x="90" y="0"/>
                      </a:moveTo>
                      <a:lnTo>
                        <a:pt x="92" y="0"/>
                      </a:lnTo>
                      <a:lnTo>
                        <a:pt x="0" y="5"/>
                      </a:lnTo>
                      <a:lnTo>
                        <a:pt x="2" y="25"/>
                      </a:lnTo>
                      <a:lnTo>
                        <a:pt x="94" y="20"/>
                      </a:lnTo>
                      <a:lnTo>
                        <a:pt x="9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4" name="Freeform 1349"/>
                <p:cNvSpPr>
                  <a:spLocks/>
                </p:cNvSpPr>
                <p:nvPr/>
              </p:nvSpPr>
              <p:spPr bwMode="auto">
                <a:xfrm>
                  <a:off x="1767" y="2620"/>
                  <a:ext cx="99" cy="42"/>
                </a:xfrm>
                <a:custGeom>
                  <a:avLst/>
                  <a:gdLst>
                    <a:gd name="T0" fmla="*/ 99 w 99"/>
                    <a:gd name="T1" fmla="*/ 9 h 42"/>
                    <a:gd name="T2" fmla="*/ 89 w 99"/>
                    <a:gd name="T3" fmla="*/ 2 h 42"/>
                    <a:gd name="T4" fmla="*/ 0 w 99"/>
                    <a:gd name="T5" fmla="*/ 22 h 42"/>
                    <a:gd name="T6" fmla="*/ 4 w 99"/>
                    <a:gd name="T7" fmla="*/ 42 h 42"/>
                    <a:gd name="T8" fmla="*/ 92 w 99"/>
                    <a:gd name="T9" fmla="*/ 22 h 42"/>
                    <a:gd name="T10" fmla="*/ 81 w 99"/>
                    <a:gd name="T11" fmla="*/ 14 h 42"/>
                    <a:gd name="T12" fmla="*/ 99 w 99"/>
                    <a:gd name="T13" fmla="*/ 9 h 42"/>
                    <a:gd name="T14" fmla="*/ 98 w 99"/>
                    <a:gd name="T15" fmla="*/ 0 h 42"/>
                    <a:gd name="T16" fmla="*/ 89 w 99"/>
                    <a:gd name="T17" fmla="*/ 4 h 42"/>
                    <a:gd name="T18" fmla="*/ 99 w 99"/>
                    <a:gd name="T1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2">
                      <a:moveTo>
                        <a:pt x="99" y="9"/>
                      </a:moveTo>
                      <a:lnTo>
                        <a:pt x="89" y="2"/>
                      </a:lnTo>
                      <a:lnTo>
                        <a:pt x="0" y="22"/>
                      </a:lnTo>
                      <a:lnTo>
                        <a:pt x="4" y="42"/>
                      </a:lnTo>
                      <a:lnTo>
                        <a:pt x="92" y="22"/>
                      </a:lnTo>
                      <a:lnTo>
                        <a:pt x="81" y="14"/>
                      </a:lnTo>
                      <a:lnTo>
                        <a:pt x="99" y="9"/>
                      </a:lnTo>
                      <a:lnTo>
                        <a:pt x="98" y="0"/>
                      </a:lnTo>
                      <a:lnTo>
                        <a:pt x="89" y="4"/>
                      </a:lnTo>
                      <a:lnTo>
                        <a:pt x="9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5" name="Freeform 1348"/>
                <p:cNvSpPr>
                  <a:spLocks/>
                </p:cNvSpPr>
                <p:nvPr/>
              </p:nvSpPr>
              <p:spPr bwMode="auto">
                <a:xfrm>
                  <a:off x="1848" y="2629"/>
                  <a:ext cx="40" cy="78"/>
                </a:xfrm>
                <a:custGeom>
                  <a:avLst/>
                  <a:gdLst>
                    <a:gd name="T0" fmla="*/ 40 w 40"/>
                    <a:gd name="T1" fmla="*/ 74 h 78"/>
                    <a:gd name="T2" fmla="*/ 40 w 40"/>
                    <a:gd name="T3" fmla="*/ 72 h 78"/>
                    <a:gd name="T4" fmla="*/ 18 w 40"/>
                    <a:gd name="T5" fmla="*/ 0 h 78"/>
                    <a:gd name="T6" fmla="*/ 0 w 40"/>
                    <a:gd name="T7" fmla="*/ 5 h 78"/>
                    <a:gd name="T8" fmla="*/ 22 w 40"/>
                    <a:gd name="T9" fmla="*/ 78 h 78"/>
                    <a:gd name="T10" fmla="*/ 22 w 40"/>
                    <a:gd name="T11" fmla="*/ 76 h 78"/>
                    <a:gd name="T12" fmla="*/ 40 w 40"/>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40" h="78">
                      <a:moveTo>
                        <a:pt x="40" y="74"/>
                      </a:moveTo>
                      <a:lnTo>
                        <a:pt x="40" y="72"/>
                      </a:lnTo>
                      <a:lnTo>
                        <a:pt x="18" y="0"/>
                      </a:lnTo>
                      <a:lnTo>
                        <a:pt x="0" y="5"/>
                      </a:lnTo>
                      <a:lnTo>
                        <a:pt x="22" y="78"/>
                      </a:lnTo>
                      <a:lnTo>
                        <a:pt x="22" y="76"/>
                      </a:lnTo>
                      <a:lnTo>
                        <a:pt x="40"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6" name="Freeform 1347"/>
                <p:cNvSpPr>
                  <a:spLocks/>
                </p:cNvSpPr>
                <p:nvPr/>
              </p:nvSpPr>
              <p:spPr bwMode="auto">
                <a:xfrm>
                  <a:off x="1870" y="2703"/>
                  <a:ext cx="27" cy="90"/>
                </a:xfrm>
                <a:custGeom>
                  <a:avLst/>
                  <a:gdLst>
                    <a:gd name="T0" fmla="*/ 20 w 27"/>
                    <a:gd name="T1" fmla="*/ 70 h 90"/>
                    <a:gd name="T2" fmla="*/ 27 w 27"/>
                    <a:gd name="T3" fmla="*/ 79 h 90"/>
                    <a:gd name="T4" fmla="*/ 18 w 27"/>
                    <a:gd name="T5" fmla="*/ 0 h 90"/>
                    <a:gd name="T6" fmla="*/ 0 w 27"/>
                    <a:gd name="T7" fmla="*/ 2 h 90"/>
                    <a:gd name="T8" fmla="*/ 9 w 27"/>
                    <a:gd name="T9" fmla="*/ 81 h 90"/>
                    <a:gd name="T10" fmla="*/ 16 w 27"/>
                    <a:gd name="T11" fmla="*/ 90 h 90"/>
                    <a:gd name="T12" fmla="*/ 9 w 27"/>
                    <a:gd name="T13" fmla="*/ 81 h 90"/>
                    <a:gd name="T14" fmla="*/ 9 w 27"/>
                    <a:gd name="T15" fmla="*/ 88 h 90"/>
                    <a:gd name="T16" fmla="*/ 16 w 27"/>
                    <a:gd name="T17" fmla="*/ 90 h 90"/>
                    <a:gd name="T18" fmla="*/ 20 w 27"/>
                    <a:gd name="T19"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0">
                      <a:moveTo>
                        <a:pt x="20" y="70"/>
                      </a:moveTo>
                      <a:lnTo>
                        <a:pt x="27" y="79"/>
                      </a:lnTo>
                      <a:lnTo>
                        <a:pt x="18" y="0"/>
                      </a:lnTo>
                      <a:lnTo>
                        <a:pt x="0" y="2"/>
                      </a:lnTo>
                      <a:lnTo>
                        <a:pt x="9" y="81"/>
                      </a:lnTo>
                      <a:lnTo>
                        <a:pt x="16" y="90"/>
                      </a:lnTo>
                      <a:lnTo>
                        <a:pt x="9" y="81"/>
                      </a:lnTo>
                      <a:lnTo>
                        <a:pt x="9" y="88"/>
                      </a:lnTo>
                      <a:lnTo>
                        <a:pt x="16" y="90"/>
                      </a:lnTo>
                      <a:lnTo>
                        <a:pt x="20"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7" name="Freeform 1346"/>
                <p:cNvSpPr>
                  <a:spLocks/>
                </p:cNvSpPr>
                <p:nvPr/>
              </p:nvSpPr>
              <p:spPr bwMode="auto">
                <a:xfrm>
                  <a:off x="1886" y="2773"/>
                  <a:ext cx="40" cy="29"/>
                </a:xfrm>
                <a:custGeom>
                  <a:avLst/>
                  <a:gdLst>
                    <a:gd name="T0" fmla="*/ 36 w 40"/>
                    <a:gd name="T1" fmla="*/ 9 h 29"/>
                    <a:gd name="T2" fmla="*/ 40 w 40"/>
                    <a:gd name="T3" fmla="*/ 9 h 29"/>
                    <a:gd name="T4" fmla="*/ 4 w 40"/>
                    <a:gd name="T5" fmla="*/ 0 h 29"/>
                    <a:gd name="T6" fmla="*/ 0 w 40"/>
                    <a:gd name="T7" fmla="*/ 20 h 29"/>
                    <a:gd name="T8" fmla="*/ 36 w 40"/>
                    <a:gd name="T9" fmla="*/ 29 h 29"/>
                    <a:gd name="T10" fmla="*/ 40 w 40"/>
                    <a:gd name="T11" fmla="*/ 29 h 29"/>
                    <a:gd name="T12" fmla="*/ 36 w 40"/>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36" y="9"/>
                      </a:moveTo>
                      <a:lnTo>
                        <a:pt x="40" y="9"/>
                      </a:lnTo>
                      <a:lnTo>
                        <a:pt x="4" y="0"/>
                      </a:lnTo>
                      <a:lnTo>
                        <a:pt x="0" y="20"/>
                      </a:lnTo>
                      <a:lnTo>
                        <a:pt x="36" y="29"/>
                      </a:lnTo>
                      <a:lnTo>
                        <a:pt x="40" y="29"/>
                      </a:lnTo>
                      <a:lnTo>
                        <a:pt x="3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8" name="Freeform 1345"/>
                <p:cNvSpPr>
                  <a:spLocks/>
                </p:cNvSpPr>
                <p:nvPr/>
              </p:nvSpPr>
              <p:spPr bwMode="auto">
                <a:xfrm>
                  <a:off x="1922" y="2777"/>
                  <a:ext cx="29" cy="25"/>
                </a:xfrm>
                <a:custGeom>
                  <a:avLst/>
                  <a:gdLst>
                    <a:gd name="T0" fmla="*/ 29 w 29"/>
                    <a:gd name="T1" fmla="*/ 0 h 25"/>
                    <a:gd name="T2" fmla="*/ 26 w 29"/>
                    <a:gd name="T3" fmla="*/ 0 h 25"/>
                    <a:gd name="T4" fmla="*/ 0 w 29"/>
                    <a:gd name="T5" fmla="*/ 5 h 25"/>
                    <a:gd name="T6" fmla="*/ 4 w 29"/>
                    <a:gd name="T7" fmla="*/ 25 h 25"/>
                    <a:gd name="T8" fmla="*/ 29 w 29"/>
                    <a:gd name="T9" fmla="*/ 20 h 25"/>
                    <a:gd name="T10" fmla="*/ 26 w 29"/>
                    <a:gd name="T11" fmla="*/ 20 h 25"/>
                    <a:gd name="T12" fmla="*/ 29 w 2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29" y="0"/>
                      </a:moveTo>
                      <a:lnTo>
                        <a:pt x="26" y="0"/>
                      </a:lnTo>
                      <a:lnTo>
                        <a:pt x="0" y="5"/>
                      </a:lnTo>
                      <a:lnTo>
                        <a:pt x="4" y="25"/>
                      </a:lnTo>
                      <a:lnTo>
                        <a:pt x="29" y="20"/>
                      </a:lnTo>
                      <a:lnTo>
                        <a:pt x="26" y="20"/>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09" name="Freeform 1344"/>
                <p:cNvSpPr>
                  <a:spLocks/>
                </p:cNvSpPr>
                <p:nvPr/>
              </p:nvSpPr>
              <p:spPr bwMode="auto">
                <a:xfrm>
                  <a:off x="1948" y="2777"/>
                  <a:ext cx="61" cy="27"/>
                </a:xfrm>
                <a:custGeom>
                  <a:avLst/>
                  <a:gdLst>
                    <a:gd name="T0" fmla="*/ 61 w 61"/>
                    <a:gd name="T1" fmla="*/ 11 h 27"/>
                    <a:gd name="T2" fmla="*/ 55 w 61"/>
                    <a:gd name="T3" fmla="*/ 7 h 27"/>
                    <a:gd name="T4" fmla="*/ 3 w 61"/>
                    <a:gd name="T5" fmla="*/ 0 h 27"/>
                    <a:gd name="T6" fmla="*/ 0 w 61"/>
                    <a:gd name="T7" fmla="*/ 20 h 27"/>
                    <a:gd name="T8" fmla="*/ 52 w 61"/>
                    <a:gd name="T9" fmla="*/ 27 h 27"/>
                    <a:gd name="T10" fmla="*/ 46 w 61"/>
                    <a:gd name="T11" fmla="*/ 21 h 27"/>
                    <a:gd name="T12" fmla="*/ 61 w 61"/>
                    <a:gd name="T13" fmla="*/ 11 h 27"/>
                    <a:gd name="T14" fmla="*/ 59 w 61"/>
                    <a:gd name="T15" fmla="*/ 7 h 27"/>
                    <a:gd name="T16" fmla="*/ 55 w 61"/>
                    <a:gd name="T17" fmla="*/ 7 h 27"/>
                    <a:gd name="T18" fmla="*/ 61 w 61"/>
                    <a:gd name="T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7">
                      <a:moveTo>
                        <a:pt x="61" y="11"/>
                      </a:moveTo>
                      <a:lnTo>
                        <a:pt x="55" y="7"/>
                      </a:lnTo>
                      <a:lnTo>
                        <a:pt x="3" y="0"/>
                      </a:lnTo>
                      <a:lnTo>
                        <a:pt x="0" y="20"/>
                      </a:lnTo>
                      <a:lnTo>
                        <a:pt x="52" y="27"/>
                      </a:lnTo>
                      <a:lnTo>
                        <a:pt x="46" y="21"/>
                      </a:lnTo>
                      <a:lnTo>
                        <a:pt x="61" y="11"/>
                      </a:lnTo>
                      <a:lnTo>
                        <a:pt x="59" y="7"/>
                      </a:lnTo>
                      <a:lnTo>
                        <a:pt x="55" y="7"/>
                      </a:lnTo>
                      <a:lnTo>
                        <a:pt x="6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0" name="Freeform 1343"/>
                <p:cNvSpPr>
                  <a:spLocks/>
                </p:cNvSpPr>
                <p:nvPr/>
              </p:nvSpPr>
              <p:spPr bwMode="auto">
                <a:xfrm>
                  <a:off x="1994" y="2788"/>
                  <a:ext cx="33" cy="41"/>
                </a:xfrm>
                <a:custGeom>
                  <a:avLst/>
                  <a:gdLst>
                    <a:gd name="T0" fmla="*/ 26 w 33"/>
                    <a:gd name="T1" fmla="*/ 21 h 41"/>
                    <a:gd name="T2" fmla="*/ 33 w 33"/>
                    <a:gd name="T3" fmla="*/ 25 h 41"/>
                    <a:gd name="T4" fmla="*/ 15 w 33"/>
                    <a:gd name="T5" fmla="*/ 0 h 41"/>
                    <a:gd name="T6" fmla="*/ 0 w 33"/>
                    <a:gd name="T7" fmla="*/ 10 h 41"/>
                    <a:gd name="T8" fmla="*/ 17 w 33"/>
                    <a:gd name="T9" fmla="*/ 36 h 41"/>
                    <a:gd name="T10" fmla="*/ 26 w 33"/>
                    <a:gd name="T11" fmla="*/ 41 h 41"/>
                    <a:gd name="T12" fmla="*/ 17 w 33"/>
                    <a:gd name="T13" fmla="*/ 36 h 41"/>
                    <a:gd name="T14" fmla="*/ 20 w 33"/>
                    <a:gd name="T15" fmla="*/ 41 h 41"/>
                    <a:gd name="T16" fmla="*/ 26 w 33"/>
                    <a:gd name="T17" fmla="*/ 41 h 41"/>
                    <a:gd name="T18" fmla="*/ 26 w 33"/>
                    <a:gd name="T1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1">
                      <a:moveTo>
                        <a:pt x="26" y="21"/>
                      </a:moveTo>
                      <a:lnTo>
                        <a:pt x="33" y="25"/>
                      </a:lnTo>
                      <a:lnTo>
                        <a:pt x="15" y="0"/>
                      </a:lnTo>
                      <a:lnTo>
                        <a:pt x="0" y="10"/>
                      </a:lnTo>
                      <a:lnTo>
                        <a:pt x="17" y="36"/>
                      </a:lnTo>
                      <a:lnTo>
                        <a:pt x="26" y="41"/>
                      </a:lnTo>
                      <a:lnTo>
                        <a:pt x="17" y="36"/>
                      </a:lnTo>
                      <a:lnTo>
                        <a:pt x="20" y="41"/>
                      </a:lnTo>
                      <a:lnTo>
                        <a:pt x="26" y="41"/>
                      </a:lnTo>
                      <a:lnTo>
                        <a:pt x="26"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1" name="Freeform 1342"/>
                <p:cNvSpPr>
                  <a:spLocks/>
                </p:cNvSpPr>
                <p:nvPr/>
              </p:nvSpPr>
              <p:spPr bwMode="auto">
                <a:xfrm>
                  <a:off x="2020" y="2809"/>
                  <a:ext cx="158" cy="24"/>
                </a:xfrm>
                <a:custGeom>
                  <a:avLst/>
                  <a:gdLst>
                    <a:gd name="T0" fmla="*/ 158 w 158"/>
                    <a:gd name="T1" fmla="*/ 11 h 24"/>
                    <a:gd name="T2" fmla="*/ 147 w 158"/>
                    <a:gd name="T3" fmla="*/ 4 h 24"/>
                    <a:gd name="T4" fmla="*/ 0 w 158"/>
                    <a:gd name="T5" fmla="*/ 0 h 24"/>
                    <a:gd name="T6" fmla="*/ 0 w 158"/>
                    <a:gd name="T7" fmla="*/ 20 h 24"/>
                    <a:gd name="T8" fmla="*/ 147 w 158"/>
                    <a:gd name="T9" fmla="*/ 24 h 24"/>
                    <a:gd name="T10" fmla="*/ 138 w 158"/>
                    <a:gd name="T11" fmla="*/ 15 h 24"/>
                    <a:gd name="T12" fmla="*/ 158 w 158"/>
                    <a:gd name="T13" fmla="*/ 11 h 24"/>
                    <a:gd name="T14" fmla="*/ 156 w 158"/>
                    <a:gd name="T15" fmla="*/ 4 h 24"/>
                    <a:gd name="T16" fmla="*/ 147 w 158"/>
                    <a:gd name="T17" fmla="*/ 4 h 24"/>
                    <a:gd name="T18" fmla="*/ 158 w 158"/>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24">
                      <a:moveTo>
                        <a:pt x="158" y="11"/>
                      </a:moveTo>
                      <a:lnTo>
                        <a:pt x="147" y="4"/>
                      </a:lnTo>
                      <a:lnTo>
                        <a:pt x="0" y="0"/>
                      </a:lnTo>
                      <a:lnTo>
                        <a:pt x="0" y="20"/>
                      </a:lnTo>
                      <a:lnTo>
                        <a:pt x="147" y="24"/>
                      </a:lnTo>
                      <a:lnTo>
                        <a:pt x="138" y="15"/>
                      </a:lnTo>
                      <a:lnTo>
                        <a:pt x="158" y="11"/>
                      </a:lnTo>
                      <a:lnTo>
                        <a:pt x="156" y="4"/>
                      </a:lnTo>
                      <a:lnTo>
                        <a:pt x="147" y="4"/>
                      </a:lnTo>
                      <a:lnTo>
                        <a:pt x="158"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2" name="Freeform 1341"/>
                <p:cNvSpPr>
                  <a:spLocks/>
                </p:cNvSpPr>
                <p:nvPr/>
              </p:nvSpPr>
              <p:spPr bwMode="auto">
                <a:xfrm>
                  <a:off x="2158" y="2820"/>
                  <a:ext cx="26" cy="40"/>
                </a:xfrm>
                <a:custGeom>
                  <a:avLst/>
                  <a:gdLst>
                    <a:gd name="T0" fmla="*/ 20 w 26"/>
                    <a:gd name="T1" fmla="*/ 23 h 40"/>
                    <a:gd name="T2" fmla="*/ 26 w 26"/>
                    <a:gd name="T3" fmla="*/ 29 h 40"/>
                    <a:gd name="T4" fmla="*/ 20 w 26"/>
                    <a:gd name="T5" fmla="*/ 0 h 40"/>
                    <a:gd name="T6" fmla="*/ 0 w 26"/>
                    <a:gd name="T7" fmla="*/ 4 h 40"/>
                    <a:gd name="T8" fmla="*/ 6 w 26"/>
                    <a:gd name="T9" fmla="*/ 32 h 40"/>
                    <a:gd name="T10" fmla="*/ 11 w 26"/>
                    <a:gd name="T11" fmla="*/ 40 h 40"/>
                    <a:gd name="T12" fmla="*/ 6 w 26"/>
                    <a:gd name="T13" fmla="*/ 32 h 40"/>
                    <a:gd name="T14" fmla="*/ 8 w 26"/>
                    <a:gd name="T15" fmla="*/ 38 h 40"/>
                    <a:gd name="T16" fmla="*/ 11 w 26"/>
                    <a:gd name="T17" fmla="*/ 40 h 40"/>
                    <a:gd name="T18" fmla="*/ 20 w 26"/>
                    <a:gd name="T19"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0">
                      <a:moveTo>
                        <a:pt x="20" y="23"/>
                      </a:moveTo>
                      <a:lnTo>
                        <a:pt x="26" y="29"/>
                      </a:lnTo>
                      <a:lnTo>
                        <a:pt x="20" y="0"/>
                      </a:lnTo>
                      <a:lnTo>
                        <a:pt x="0" y="4"/>
                      </a:lnTo>
                      <a:lnTo>
                        <a:pt x="6" y="32"/>
                      </a:lnTo>
                      <a:lnTo>
                        <a:pt x="11" y="40"/>
                      </a:lnTo>
                      <a:lnTo>
                        <a:pt x="6" y="32"/>
                      </a:lnTo>
                      <a:lnTo>
                        <a:pt x="8" y="38"/>
                      </a:lnTo>
                      <a:lnTo>
                        <a:pt x="11" y="40"/>
                      </a:lnTo>
                      <a:lnTo>
                        <a:pt x="2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3" name="Freeform 1340"/>
                <p:cNvSpPr>
                  <a:spLocks/>
                </p:cNvSpPr>
                <p:nvPr/>
              </p:nvSpPr>
              <p:spPr bwMode="auto">
                <a:xfrm>
                  <a:off x="2169" y="2843"/>
                  <a:ext cx="36" cy="29"/>
                </a:xfrm>
                <a:custGeom>
                  <a:avLst/>
                  <a:gdLst>
                    <a:gd name="T0" fmla="*/ 36 w 36"/>
                    <a:gd name="T1" fmla="*/ 13 h 29"/>
                    <a:gd name="T2" fmla="*/ 34 w 36"/>
                    <a:gd name="T3" fmla="*/ 11 h 29"/>
                    <a:gd name="T4" fmla="*/ 9 w 36"/>
                    <a:gd name="T5" fmla="*/ 0 h 29"/>
                    <a:gd name="T6" fmla="*/ 0 w 36"/>
                    <a:gd name="T7" fmla="*/ 17 h 29"/>
                    <a:gd name="T8" fmla="*/ 25 w 36"/>
                    <a:gd name="T9" fmla="*/ 29 h 29"/>
                    <a:gd name="T10" fmla="*/ 24 w 36"/>
                    <a:gd name="T11" fmla="*/ 27 h 29"/>
                    <a:gd name="T12" fmla="*/ 36 w 36"/>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36" h="29">
                      <a:moveTo>
                        <a:pt x="36" y="13"/>
                      </a:moveTo>
                      <a:lnTo>
                        <a:pt x="34" y="11"/>
                      </a:lnTo>
                      <a:lnTo>
                        <a:pt x="9" y="0"/>
                      </a:lnTo>
                      <a:lnTo>
                        <a:pt x="0" y="17"/>
                      </a:lnTo>
                      <a:lnTo>
                        <a:pt x="25" y="29"/>
                      </a:lnTo>
                      <a:lnTo>
                        <a:pt x="24" y="27"/>
                      </a:lnTo>
                      <a:lnTo>
                        <a:pt x="3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4" name="Freeform 1339"/>
                <p:cNvSpPr>
                  <a:spLocks/>
                </p:cNvSpPr>
                <p:nvPr/>
              </p:nvSpPr>
              <p:spPr bwMode="auto">
                <a:xfrm>
                  <a:off x="2193" y="2856"/>
                  <a:ext cx="28" cy="25"/>
                </a:xfrm>
                <a:custGeom>
                  <a:avLst/>
                  <a:gdLst>
                    <a:gd name="T0" fmla="*/ 28 w 28"/>
                    <a:gd name="T1" fmla="*/ 16 h 25"/>
                    <a:gd name="T2" fmla="*/ 25 w 28"/>
                    <a:gd name="T3" fmla="*/ 9 h 25"/>
                    <a:gd name="T4" fmla="*/ 12 w 28"/>
                    <a:gd name="T5" fmla="*/ 0 h 25"/>
                    <a:gd name="T6" fmla="*/ 0 w 28"/>
                    <a:gd name="T7" fmla="*/ 14 h 25"/>
                    <a:gd name="T8" fmla="*/ 12 w 28"/>
                    <a:gd name="T9" fmla="*/ 25 h 25"/>
                    <a:gd name="T10" fmla="*/ 9 w 28"/>
                    <a:gd name="T11" fmla="*/ 18 h 25"/>
                    <a:gd name="T12" fmla="*/ 28 w 28"/>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28" y="16"/>
                      </a:moveTo>
                      <a:lnTo>
                        <a:pt x="25" y="9"/>
                      </a:lnTo>
                      <a:lnTo>
                        <a:pt x="12" y="0"/>
                      </a:lnTo>
                      <a:lnTo>
                        <a:pt x="0" y="14"/>
                      </a:lnTo>
                      <a:lnTo>
                        <a:pt x="12" y="25"/>
                      </a:lnTo>
                      <a:lnTo>
                        <a:pt x="9" y="18"/>
                      </a:lnTo>
                      <a:lnTo>
                        <a:pt x="2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5" name="Freeform 1338"/>
                <p:cNvSpPr>
                  <a:spLocks/>
                </p:cNvSpPr>
                <p:nvPr/>
              </p:nvSpPr>
              <p:spPr bwMode="auto">
                <a:xfrm>
                  <a:off x="2202" y="2872"/>
                  <a:ext cx="21" cy="33"/>
                </a:xfrm>
                <a:custGeom>
                  <a:avLst/>
                  <a:gdLst>
                    <a:gd name="T0" fmla="*/ 18 w 21"/>
                    <a:gd name="T1" fmla="*/ 16 h 33"/>
                    <a:gd name="T2" fmla="*/ 21 w 21"/>
                    <a:gd name="T3" fmla="*/ 24 h 33"/>
                    <a:gd name="T4" fmla="*/ 19 w 21"/>
                    <a:gd name="T5" fmla="*/ 0 h 33"/>
                    <a:gd name="T6" fmla="*/ 0 w 21"/>
                    <a:gd name="T7" fmla="*/ 2 h 33"/>
                    <a:gd name="T8" fmla="*/ 3 w 21"/>
                    <a:gd name="T9" fmla="*/ 25 h 33"/>
                    <a:gd name="T10" fmla="*/ 7 w 21"/>
                    <a:gd name="T11" fmla="*/ 33 h 33"/>
                    <a:gd name="T12" fmla="*/ 18 w 21"/>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21" h="33">
                      <a:moveTo>
                        <a:pt x="18" y="16"/>
                      </a:moveTo>
                      <a:lnTo>
                        <a:pt x="21" y="24"/>
                      </a:lnTo>
                      <a:lnTo>
                        <a:pt x="19" y="0"/>
                      </a:lnTo>
                      <a:lnTo>
                        <a:pt x="0" y="2"/>
                      </a:lnTo>
                      <a:lnTo>
                        <a:pt x="3" y="25"/>
                      </a:lnTo>
                      <a:lnTo>
                        <a:pt x="7" y="33"/>
                      </a:lnTo>
                      <a:lnTo>
                        <a:pt x="1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6" name="Freeform 1337"/>
                <p:cNvSpPr>
                  <a:spLocks/>
                </p:cNvSpPr>
                <p:nvPr/>
              </p:nvSpPr>
              <p:spPr bwMode="auto">
                <a:xfrm>
                  <a:off x="2209" y="2888"/>
                  <a:ext cx="25" cy="29"/>
                </a:xfrm>
                <a:custGeom>
                  <a:avLst/>
                  <a:gdLst>
                    <a:gd name="T0" fmla="*/ 20 w 25"/>
                    <a:gd name="T1" fmla="*/ 9 h 29"/>
                    <a:gd name="T2" fmla="*/ 25 w 25"/>
                    <a:gd name="T3" fmla="*/ 11 h 29"/>
                    <a:gd name="T4" fmla="*/ 11 w 25"/>
                    <a:gd name="T5" fmla="*/ 0 h 29"/>
                    <a:gd name="T6" fmla="*/ 0 w 25"/>
                    <a:gd name="T7" fmla="*/ 17 h 29"/>
                    <a:gd name="T8" fmla="*/ 14 w 25"/>
                    <a:gd name="T9" fmla="*/ 28 h 29"/>
                    <a:gd name="T10" fmla="*/ 20 w 25"/>
                    <a:gd name="T11" fmla="*/ 29 h 29"/>
                    <a:gd name="T12" fmla="*/ 20 w 2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20" y="9"/>
                      </a:moveTo>
                      <a:lnTo>
                        <a:pt x="25" y="11"/>
                      </a:lnTo>
                      <a:lnTo>
                        <a:pt x="11" y="0"/>
                      </a:lnTo>
                      <a:lnTo>
                        <a:pt x="0" y="17"/>
                      </a:lnTo>
                      <a:lnTo>
                        <a:pt x="14" y="28"/>
                      </a:lnTo>
                      <a:lnTo>
                        <a:pt x="20" y="29"/>
                      </a:lnTo>
                      <a:lnTo>
                        <a:pt x="2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7" name="Freeform 1336"/>
                <p:cNvSpPr>
                  <a:spLocks/>
                </p:cNvSpPr>
                <p:nvPr/>
              </p:nvSpPr>
              <p:spPr bwMode="auto">
                <a:xfrm>
                  <a:off x="2229" y="2897"/>
                  <a:ext cx="37" cy="20"/>
                </a:xfrm>
                <a:custGeom>
                  <a:avLst/>
                  <a:gdLst>
                    <a:gd name="T0" fmla="*/ 25 w 37"/>
                    <a:gd name="T1" fmla="*/ 2 h 20"/>
                    <a:gd name="T2" fmla="*/ 30 w 37"/>
                    <a:gd name="T3" fmla="*/ 0 h 20"/>
                    <a:gd name="T4" fmla="*/ 0 w 37"/>
                    <a:gd name="T5" fmla="*/ 0 h 20"/>
                    <a:gd name="T6" fmla="*/ 0 w 37"/>
                    <a:gd name="T7" fmla="*/ 20 h 20"/>
                    <a:gd name="T8" fmla="*/ 32 w 37"/>
                    <a:gd name="T9" fmla="*/ 19 h 20"/>
                    <a:gd name="T10" fmla="*/ 37 w 37"/>
                    <a:gd name="T11" fmla="*/ 17 h 20"/>
                    <a:gd name="T12" fmla="*/ 25 w 3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7" h="20">
                      <a:moveTo>
                        <a:pt x="25" y="2"/>
                      </a:moveTo>
                      <a:lnTo>
                        <a:pt x="30" y="0"/>
                      </a:lnTo>
                      <a:lnTo>
                        <a:pt x="0" y="0"/>
                      </a:lnTo>
                      <a:lnTo>
                        <a:pt x="0" y="20"/>
                      </a:lnTo>
                      <a:lnTo>
                        <a:pt x="32" y="19"/>
                      </a:lnTo>
                      <a:lnTo>
                        <a:pt x="37" y="17"/>
                      </a:lnTo>
                      <a:lnTo>
                        <a:pt x="2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8" name="Freeform 1335"/>
                <p:cNvSpPr>
                  <a:spLocks/>
                </p:cNvSpPr>
                <p:nvPr/>
              </p:nvSpPr>
              <p:spPr bwMode="auto">
                <a:xfrm>
                  <a:off x="2254" y="2865"/>
                  <a:ext cx="48" cy="49"/>
                </a:xfrm>
                <a:custGeom>
                  <a:avLst/>
                  <a:gdLst>
                    <a:gd name="T0" fmla="*/ 30 w 48"/>
                    <a:gd name="T1" fmla="*/ 7 h 49"/>
                    <a:gd name="T2" fmla="*/ 32 w 48"/>
                    <a:gd name="T3" fmla="*/ 0 h 49"/>
                    <a:gd name="T4" fmla="*/ 0 w 48"/>
                    <a:gd name="T5" fmla="*/ 34 h 49"/>
                    <a:gd name="T6" fmla="*/ 12 w 48"/>
                    <a:gd name="T7" fmla="*/ 49 h 49"/>
                    <a:gd name="T8" fmla="*/ 47 w 48"/>
                    <a:gd name="T9" fmla="*/ 14 h 49"/>
                    <a:gd name="T10" fmla="*/ 48 w 48"/>
                    <a:gd name="T11" fmla="*/ 7 h 49"/>
                    <a:gd name="T12" fmla="*/ 47 w 48"/>
                    <a:gd name="T13" fmla="*/ 14 h 49"/>
                    <a:gd name="T14" fmla="*/ 48 w 48"/>
                    <a:gd name="T15" fmla="*/ 11 h 49"/>
                    <a:gd name="T16" fmla="*/ 48 w 48"/>
                    <a:gd name="T17" fmla="*/ 7 h 49"/>
                    <a:gd name="T18" fmla="*/ 30 w 48"/>
                    <a:gd name="T19"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0" y="7"/>
                      </a:moveTo>
                      <a:lnTo>
                        <a:pt x="32" y="0"/>
                      </a:lnTo>
                      <a:lnTo>
                        <a:pt x="0" y="34"/>
                      </a:lnTo>
                      <a:lnTo>
                        <a:pt x="12" y="49"/>
                      </a:lnTo>
                      <a:lnTo>
                        <a:pt x="47" y="14"/>
                      </a:lnTo>
                      <a:lnTo>
                        <a:pt x="48" y="7"/>
                      </a:lnTo>
                      <a:lnTo>
                        <a:pt x="47" y="14"/>
                      </a:lnTo>
                      <a:lnTo>
                        <a:pt x="48" y="11"/>
                      </a:lnTo>
                      <a:lnTo>
                        <a:pt x="48" y="7"/>
                      </a:lnTo>
                      <a:lnTo>
                        <a:pt x="3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19" name="Freeform 1334"/>
                <p:cNvSpPr>
                  <a:spLocks/>
                </p:cNvSpPr>
                <p:nvPr/>
              </p:nvSpPr>
              <p:spPr bwMode="auto">
                <a:xfrm>
                  <a:off x="2283" y="2843"/>
                  <a:ext cx="19" cy="29"/>
                </a:xfrm>
                <a:custGeom>
                  <a:avLst/>
                  <a:gdLst>
                    <a:gd name="T0" fmla="*/ 0 w 19"/>
                    <a:gd name="T1" fmla="*/ 4 h 29"/>
                    <a:gd name="T2" fmla="*/ 0 w 19"/>
                    <a:gd name="T3" fmla="*/ 2 h 29"/>
                    <a:gd name="T4" fmla="*/ 1 w 19"/>
                    <a:gd name="T5" fmla="*/ 29 h 29"/>
                    <a:gd name="T6" fmla="*/ 19 w 19"/>
                    <a:gd name="T7" fmla="*/ 29 h 29"/>
                    <a:gd name="T8" fmla="*/ 19 w 19"/>
                    <a:gd name="T9" fmla="*/ 2 h 29"/>
                    <a:gd name="T10" fmla="*/ 19 w 19"/>
                    <a:gd name="T11" fmla="*/ 0 h 29"/>
                    <a:gd name="T12" fmla="*/ 0 w 19"/>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19" h="29">
                      <a:moveTo>
                        <a:pt x="0" y="4"/>
                      </a:moveTo>
                      <a:lnTo>
                        <a:pt x="0" y="2"/>
                      </a:lnTo>
                      <a:lnTo>
                        <a:pt x="1" y="29"/>
                      </a:lnTo>
                      <a:lnTo>
                        <a:pt x="19" y="29"/>
                      </a:lnTo>
                      <a:lnTo>
                        <a:pt x="19" y="2"/>
                      </a:lnTo>
                      <a:lnTo>
                        <a:pt x="19"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0" name="Freeform 1333"/>
                <p:cNvSpPr>
                  <a:spLocks/>
                </p:cNvSpPr>
                <p:nvPr/>
              </p:nvSpPr>
              <p:spPr bwMode="auto">
                <a:xfrm>
                  <a:off x="2277" y="2822"/>
                  <a:ext cx="25" cy="25"/>
                </a:xfrm>
                <a:custGeom>
                  <a:avLst/>
                  <a:gdLst>
                    <a:gd name="T0" fmla="*/ 0 w 25"/>
                    <a:gd name="T1" fmla="*/ 0 h 25"/>
                    <a:gd name="T2" fmla="*/ 0 w 25"/>
                    <a:gd name="T3" fmla="*/ 5 h 25"/>
                    <a:gd name="T4" fmla="*/ 6 w 25"/>
                    <a:gd name="T5" fmla="*/ 25 h 25"/>
                    <a:gd name="T6" fmla="*/ 25 w 25"/>
                    <a:gd name="T7" fmla="*/ 21 h 25"/>
                    <a:gd name="T8" fmla="*/ 20 w 25"/>
                    <a:gd name="T9" fmla="*/ 0 h 25"/>
                    <a:gd name="T10" fmla="*/ 20 w 25"/>
                    <a:gd name="T11" fmla="*/ 5 h 25"/>
                    <a:gd name="T12" fmla="*/ 0 w 2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0" y="0"/>
                      </a:moveTo>
                      <a:lnTo>
                        <a:pt x="0" y="5"/>
                      </a:lnTo>
                      <a:lnTo>
                        <a:pt x="6" y="25"/>
                      </a:lnTo>
                      <a:lnTo>
                        <a:pt x="25" y="21"/>
                      </a:lnTo>
                      <a:lnTo>
                        <a:pt x="20" y="0"/>
                      </a:lnTo>
                      <a:lnTo>
                        <a:pt x="20"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1" name="Freeform 1332"/>
                <p:cNvSpPr>
                  <a:spLocks/>
                </p:cNvSpPr>
                <p:nvPr/>
              </p:nvSpPr>
              <p:spPr bwMode="auto">
                <a:xfrm>
                  <a:off x="2277" y="2802"/>
                  <a:ext cx="24" cy="25"/>
                </a:xfrm>
                <a:custGeom>
                  <a:avLst/>
                  <a:gdLst>
                    <a:gd name="T0" fmla="*/ 13 w 24"/>
                    <a:gd name="T1" fmla="*/ 0 h 25"/>
                    <a:gd name="T2" fmla="*/ 6 w 24"/>
                    <a:gd name="T3" fmla="*/ 7 h 25"/>
                    <a:gd name="T4" fmla="*/ 0 w 24"/>
                    <a:gd name="T5" fmla="*/ 20 h 25"/>
                    <a:gd name="T6" fmla="*/ 20 w 24"/>
                    <a:gd name="T7" fmla="*/ 25 h 25"/>
                    <a:gd name="T8" fmla="*/ 24 w 24"/>
                    <a:gd name="T9" fmla="*/ 13 h 25"/>
                    <a:gd name="T10" fmla="*/ 15 w 24"/>
                    <a:gd name="T11" fmla="*/ 20 h 25"/>
                    <a:gd name="T12" fmla="*/ 13 w 24"/>
                    <a:gd name="T13" fmla="*/ 0 h 25"/>
                    <a:gd name="T14" fmla="*/ 7 w 24"/>
                    <a:gd name="T15" fmla="*/ 2 h 25"/>
                    <a:gd name="T16" fmla="*/ 6 w 24"/>
                    <a:gd name="T17" fmla="*/ 7 h 25"/>
                    <a:gd name="T18" fmla="*/ 13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3" y="0"/>
                      </a:moveTo>
                      <a:lnTo>
                        <a:pt x="6" y="7"/>
                      </a:lnTo>
                      <a:lnTo>
                        <a:pt x="0" y="20"/>
                      </a:lnTo>
                      <a:lnTo>
                        <a:pt x="20" y="25"/>
                      </a:lnTo>
                      <a:lnTo>
                        <a:pt x="24" y="13"/>
                      </a:lnTo>
                      <a:lnTo>
                        <a:pt x="15" y="20"/>
                      </a:lnTo>
                      <a:lnTo>
                        <a:pt x="13" y="0"/>
                      </a:lnTo>
                      <a:lnTo>
                        <a:pt x="7" y="2"/>
                      </a:lnTo>
                      <a:lnTo>
                        <a:pt x="6" y="7"/>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2" name="Freeform 1331"/>
                <p:cNvSpPr>
                  <a:spLocks/>
                </p:cNvSpPr>
                <p:nvPr/>
              </p:nvSpPr>
              <p:spPr bwMode="auto">
                <a:xfrm>
                  <a:off x="2290" y="2802"/>
                  <a:ext cx="18" cy="20"/>
                </a:xfrm>
                <a:custGeom>
                  <a:avLst/>
                  <a:gdLst>
                    <a:gd name="T0" fmla="*/ 18 w 18"/>
                    <a:gd name="T1" fmla="*/ 0 h 20"/>
                    <a:gd name="T2" fmla="*/ 16 w 18"/>
                    <a:gd name="T3" fmla="*/ 0 h 20"/>
                    <a:gd name="T4" fmla="*/ 0 w 18"/>
                    <a:gd name="T5" fmla="*/ 0 h 20"/>
                    <a:gd name="T6" fmla="*/ 2 w 18"/>
                    <a:gd name="T7" fmla="*/ 20 h 20"/>
                    <a:gd name="T8" fmla="*/ 16 w 18"/>
                    <a:gd name="T9" fmla="*/ 20 h 20"/>
                    <a:gd name="T10" fmla="*/ 16 w 18"/>
                    <a:gd name="T11" fmla="*/ 20 h 20"/>
                    <a:gd name="T12" fmla="*/ 18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8" y="0"/>
                      </a:moveTo>
                      <a:lnTo>
                        <a:pt x="16" y="0"/>
                      </a:lnTo>
                      <a:lnTo>
                        <a:pt x="0" y="0"/>
                      </a:lnTo>
                      <a:lnTo>
                        <a:pt x="2" y="20"/>
                      </a:lnTo>
                      <a:lnTo>
                        <a:pt x="16" y="20"/>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3" name="Freeform 1330"/>
                <p:cNvSpPr>
                  <a:spLocks/>
                </p:cNvSpPr>
                <p:nvPr/>
              </p:nvSpPr>
              <p:spPr bwMode="auto">
                <a:xfrm>
                  <a:off x="2306" y="2802"/>
                  <a:ext cx="41" cy="22"/>
                </a:xfrm>
                <a:custGeom>
                  <a:avLst/>
                  <a:gdLst>
                    <a:gd name="T0" fmla="*/ 40 w 41"/>
                    <a:gd name="T1" fmla="*/ 4 h 22"/>
                    <a:gd name="T2" fmla="*/ 41 w 41"/>
                    <a:gd name="T3" fmla="*/ 4 h 22"/>
                    <a:gd name="T4" fmla="*/ 2 w 41"/>
                    <a:gd name="T5" fmla="*/ 0 h 22"/>
                    <a:gd name="T6" fmla="*/ 0 w 41"/>
                    <a:gd name="T7" fmla="*/ 20 h 22"/>
                    <a:gd name="T8" fmla="*/ 40 w 41"/>
                    <a:gd name="T9" fmla="*/ 22 h 22"/>
                    <a:gd name="T10" fmla="*/ 40 w 41"/>
                    <a:gd name="T11" fmla="*/ 22 h 22"/>
                    <a:gd name="T12" fmla="*/ 40 w 41"/>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40" y="4"/>
                      </a:moveTo>
                      <a:lnTo>
                        <a:pt x="41" y="4"/>
                      </a:lnTo>
                      <a:lnTo>
                        <a:pt x="2" y="0"/>
                      </a:lnTo>
                      <a:lnTo>
                        <a:pt x="0" y="20"/>
                      </a:lnTo>
                      <a:lnTo>
                        <a:pt x="40" y="22"/>
                      </a:lnTo>
                      <a:lnTo>
                        <a:pt x="4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4" name="Freeform 1329"/>
                <p:cNvSpPr>
                  <a:spLocks/>
                </p:cNvSpPr>
                <p:nvPr/>
              </p:nvSpPr>
              <p:spPr bwMode="auto">
                <a:xfrm>
                  <a:off x="2346" y="2806"/>
                  <a:ext cx="48" cy="19"/>
                </a:xfrm>
                <a:custGeom>
                  <a:avLst/>
                  <a:gdLst>
                    <a:gd name="T0" fmla="*/ 48 w 48"/>
                    <a:gd name="T1" fmla="*/ 0 h 19"/>
                    <a:gd name="T2" fmla="*/ 47 w 48"/>
                    <a:gd name="T3" fmla="*/ 0 h 19"/>
                    <a:gd name="T4" fmla="*/ 0 w 48"/>
                    <a:gd name="T5" fmla="*/ 0 h 19"/>
                    <a:gd name="T6" fmla="*/ 0 w 48"/>
                    <a:gd name="T7" fmla="*/ 18 h 19"/>
                    <a:gd name="T8" fmla="*/ 47 w 48"/>
                    <a:gd name="T9" fmla="*/ 19 h 19"/>
                    <a:gd name="T10" fmla="*/ 47 w 48"/>
                    <a:gd name="T11" fmla="*/ 19 h 19"/>
                    <a:gd name="T12" fmla="*/ 48 w 4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8" h="19">
                      <a:moveTo>
                        <a:pt x="48" y="0"/>
                      </a:moveTo>
                      <a:lnTo>
                        <a:pt x="47" y="0"/>
                      </a:lnTo>
                      <a:lnTo>
                        <a:pt x="0" y="0"/>
                      </a:lnTo>
                      <a:lnTo>
                        <a:pt x="0" y="18"/>
                      </a:lnTo>
                      <a:lnTo>
                        <a:pt x="47" y="19"/>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5" name="Freeform 1328"/>
                <p:cNvSpPr>
                  <a:spLocks/>
                </p:cNvSpPr>
                <p:nvPr/>
              </p:nvSpPr>
              <p:spPr bwMode="auto">
                <a:xfrm>
                  <a:off x="2393" y="2806"/>
                  <a:ext cx="54" cy="21"/>
                </a:xfrm>
                <a:custGeom>
                  <a:avLst/>
                  <a:gdLst>
                    <a:gd name="T0" fmla="*/ 54 w 54"/>
                    <a:gd name="T1" fmla="*/ 3 h 21"/>
                    <a:gd name="T2" fmla="*/ 50 w 54"/>
                    <a:gd name="T3" fmla="*/ 3 h 21"/>
                    <a:gd name="T4" fmla="*/ 1 w 54"/>
                    <a:gd name="T5" fmla="*/ 0 h 21"/>
                    <a:gd name="T6" fmla="*/ 0 w 54"/>
                    <a:gd name="T7" fmla="*/ 19 h 21"/>
                    <a:gd name="T8" fmla="*/ 48 w 54"/>
                    <a:gd name="T9" fmla="*/ 21 h 21"/>
                    <a:gd name="T10" fmla="*/ 45 w 54"/>
                    <a:gd name="T11" fmla="*/ 21 h 21"/>
                    <a:gd name="T12" fmla="*/ 54 w 54"/>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54" h="21">
                      <a:moveTo>
                        <a:pt x="54" y="3"/>
                      </a:moveTo>
                      <a:lnTo>
                        <a:pt x="50" y="3"/>
                      </a:lnTo>
                      <a:lnTo>
                        <a:pt x="1" y="0"/>
                      </a:lnTo>
                      <a:lnTo>
                        <a:pt x="0" y="19"/>
                      </a:lnTo>
                      <a:lnTo>
                        <a:pt x="48" y="21"/>
                      </a:lnTo>
                      <a:lnTo>
                        <a:pt x="45" y="21"/>
                      </a:lnTo>
                      <a:lnTo>
                        <a:pt x="5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6" name="Freeform 1327"/>
                <p:cNvSpPr>
                  <a:spLocks/>
                </p:cNvSpPr>
                <p:nvPr/>
              </p:nvSpPr>
              <p:spPr bwMode="auto">
                <a:xfrm>
                  <a:off x="2438" y="2809"/>
                  <a:ext cx="72" cy="51"/>
                </a:xfrm>
                <a:custGeom>
                  <a:avLst/>
                  <a:gdLst>
                    <a:gd name="T0" fmla="*/ 72 w 72"/>
                    <a:gd name="T1" fmla="*/ 34 h 51"/>
                    <a:gd name="T2" fmla="*/ 70 w 72"/>
                    <a:gd name="T3" fmla="*/ 33 h 51"/>
                    <a:gd name="T4" fmla="*/ 9 w 72"/>
                    <a:gd name="T5" fmla="*/ 0 h 51"/>
                    <a:gd name="T6" fmla="*/ 0 w 72"/>
                    <a:gd name="T7" fmla="*/ 18 h 51"/>
                    <a:gd name="T8" fmla="*/ 61 w 72"/>
                    <a:gd name="T9" fmla="*/ 51 h 51"/>
                    <a:gd name="T10" fmla="*/ 61 w 72"/>
                    <a:gd name="T11" fmla="*/ 51 h 51"/>
                    <a:gd name="T12" fmla="*/ 72 w 72"/>
                    <a:gd name="T13" fmla="*/ 34 h 51"/>
                  </a:gdLst>
                  <a:ahLst/>
                  <a:cxnLst>
                    <a:cxn ang="0">
                      <a:pos x="T0" y="T1"/>
                    </a:cxn>
                    <a:cxn ang="0">
                      <a:pos x="T2" y="T3"/>
                    </a:cxn>
                    <a:cxn ang="0">
                      <a:pos x="T4" y="T5"/>
                    </a:cxn>
                    <a:cxn ang="0">
                      <a:pos x="T6" y="T7"/>
                    </a:cxn>
                    <a:cxn ang="0">
                      <a:pos x="T8" y="T9"/>
                    </a:cxn>
                    <a:cxn ang="0">
                      <a:pos x="T10" y="T11"/>
                    </a:cxn>
                    <a:cxn ang="0">
                      <a:pos x="T12" y="T13"/>
                    </a:cxn>
                  </a:cxnLst>
                  <a:rect l="0" t="0" r="r" b="b"/>
                  <a:pathLst>
                    <a:path w="72" h="51">
                      <a:moveTo>
                        <a:pt x="72" y="34"/>
                      </a:moveTo>
                      <a:lnTo>
                        <a:pt x="70" y="33"/>
                      </a:lnTo>
                      <a:lnTo>
                        <a:pt x="9" y="0"/>
                      </a:lnTo>
                      <a:lnTo>
                        <a:pt x="0" y="18"/>
                      </a:lnTo>
                      <a:lnTo>
                        <a:pt x="61" y="51"/>
                      </a:lnTo>
                      <a:lnTo>
                        <a:pt x="72"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7" name="Freeform 1326"/>
                <p:cNvSpPr>
                  <a:spLocks/>
                </p:cNvSpPr>
                <p:nvPr/>
              </p:nvSpPr>
              <p:spPr bwMode="auto">
                <a:xfrm>
                  <a:off x="2499" y="2843"/>
                  <a:ext cx="75" cy="60"/>
                </a:xfrm>
                <a:custGeom>
                  <a:avLst/>
                  <a:gdLst>
                    <a:gd name="T0" fmla="*/ 70 w 75"/>
                    <a:gd name="T1" fmla="*/ 42 h 60"/>
                    <a:gd name="T2" fmla="*/ 75 w 75"/>
                    <a:gd name="T3" fmla="*/ 42 h 60"/>
                    <a:gd name="T4" fmla="*/ 11 w 75"/>
                    <a:gd name="T5" fmla="*/ 0 h 60"/>
                    <a:gd name="T6" fmla="*/ 0 w 75"/>
                    <a:gd name="T7" fmla="*/ 17 h 60"/>
                    <a:gd name="T8" fmla="*/ 65 w 75"/>
                    <a:gd name="T9" fmla="*/ 58 h 60"/>
                    <a:gd name="T10" fmla="*/ 72 w 75"/>
                    <a:gd name="T11" fmla="*/ 60 h 60"/>
                    <a:gd name="T12" fmla="*/ 70 w 75"/>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75" h="60">
                      <a:moveTo>
                        <a:pt x="70" y="42"/>
                      </a:moveTo>
                      <a:lnTo>
                        <a:pt x="75" y="42"/>
                      </a:lnTo>
                      <a:lnTo>
                        <a:pt x="11" y="0"/>
                      </a:lnTo>
                      <a:lnTo>
                        <a:pt x="0" y="17"/>
                      </a:lnTo>
                      <a:lnTo>
                        <a:pt x="65" y="58"/>
                      </a:lnTo>
                      <a:lnTo>
                        <a:pt x="72" y="60"/>
                      </a:lnTo>
                      <a:lnTo>
                        <a:pt x="70"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8" name="Freeform 1325"/>
                <p:cNvSpPr>
                  <a:spLocks/>
                </p:cNvSpPr>
                <p:nvPr/>
              </p:nvSpPr>
              <p:spPr bwMode="auto">
                <a:xfrm>
                  <a:off x="2569" y="2883"/>
                  <a:ext cx="31" cy="20"/>
                </a:xfrm>
                <a:custGeom>
                  <a:avLst/>
                  <a:gdLst>
                    <a:gd name="T0" fmla="*/ 11 w 31"/>
                    <a:gd name="T1" fmla="*/ 9 h 20"/>
                    <a:gd name="T2" fmla="*/ 20 w 31"/>
                    <a:gd name="T3" fmla="*/ 0 h 20"/>
                    <a:gd name="T4" fmla="*/ 0 w 31"/>
                    <a:gd name="T5" fmla="*/ 2 h 20"/>
                    <a:gd name="T6" fmla="*/ 2 w 31"/>
                    <a:gd name="T7" fmla="*/ 20 h 20"/>
                    <a:gd name="T8" fmla="*/ 22 w 31"/>
                    <a:gd name="T9" fmla="*/ 18 h 20"/>
                    <a:gd name="T10" fmla="*/ 31 w 31"/>
                    <a:gd name="T11" fmla="*/ 9 h 20"/>
                    <a:gd name="T12" fmla="*/ 22 w 31"/>
                    <a:gd name="T13" fmla="*/ 18 h 20"/>
                    <a:gd name="T14" fmla="*/ 29 w 31"/>
                    <a:gd name="T15" fmla="*/ 18 h 20"/>
                    <a:gd name="T16" fmla="*/ 31 w 31"/>
                    <a:gd name="T17" fmla="*/ 9 h 20"/>
                    <a:gd name="T18" fmla="*/ 11 w 31"/>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0">
                      <a:moveTo>
                        <a:pt x="11" y="9"/>
                      </a:moveTo>
                      <a:lnTo>
                        <a:pt x="20" y="0"/>
                      </a:lnTo>
                      <a:lnTo>
                        <a:pt x="0" y="2"/>
                      </a:lnTo>
                      <a:lnTo>
                        <a:pt x="2" y="20"/>
                      </a:lnTo>
                      <a:lnTo>
                        <a:pt x="22" y="18"/>
                      </a:lnTo>
                      <a:lnTo>
                        <a:pt x="31" y="9"/>
                      </a:lnTo>
                      <a:lnTo>
                        <a:pt x="22" y="18"/>
                      </a:lnTo>
                      <a:lnTo>
                        <a:pt x="29" y="18"/>
                      </a:lnTo>
                      <a:lnTo>
                        <a:pt x="31" y="9"/>
                      </a:lnTo>
                      <a:lnTo>
                        <a:pt x="1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29" name="Freeform 1324"/>
                <p:cNvSpPr>
                  <a:spLocks/>
                </p:cNvSpPr>
                <p:nvPr/>
              </p:nvSpPr>
              <p:spPr bwMode="auto">
                <a:xfrm>
                  <a:off x="2580" y="2867"/>
                  <a:ext cx="20" cy="25"/>
                </a:xfrm>
                <a:custGeom>
                  <a:avLst/>
                  <a:gdLst>
                    <a:gd name="T0" fmla="*/ 3 w 20"/>
                    <a:gd name="T1" fmla="*/ 11 h 25"/>
                    <a:gd name="T2" fmla="*/ 0 w 20"/>
                    <a:gd name="T3" fmla="*/ 5 h 25"/>
                    <a:gd name="T4" fmla="*/ 0 w 20"/>
                    <a:gd name="T5" fmla="*/ 25 h 25"/>
                    <a:gd name="T6" fmla="*/ 20 w 20"/>
                    <a:gd name="T7" fmla="*/ 25 h 25"/>
                    <a:gd name="T8" fmla="*/ 20 w 20"/>
                    <a:gd name="T9" fmla="*/ 5 h 25"/>
                    <a:gd name="T10" fmla="*/ 18 w 20"/>
                    <a:gd name="T11" fmla="*/ 0 h 25"/>
                    <a:gd name="T12" fmla="*/ 3 w 20"/>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3" y="11"/>
                      </a:moveTo>
                      <a:lnTo>
                        <a:pt x="0" y="5"/>
                      </a:lnTo>
                      <a:lnTo>
                        <a:pt x="0" y="25"/>
                      </a:lnTo>
                      <a:lnTo>
                        <a:pt x="20" y="25"/>
                      </a:lnTo>
                      <a:lnTo>
                        <a:pt x="20" y="5"/>
                      </a:lnTo>
                      <a:lnTo>
                        <a:pt x="18" y="0"/>
                      </a:lnTo>
                      <a:lnTo>
                        <a:pt x="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0" name="Freeform 1323"/>
                <p:cNvSpPr>
                  <a:spLocks/>
                </p:cNvSpPr>
                <p:nvPr/>
              </p:nvSpPr>
              <p:spPr bwMode="auto">
                <a:xfrm>
                  <a:off x="2565" y="2849"/>
                  <a:ext cx="33" cy="29"/>
                </a:xfrm>
                <a:custGeom>
                  <a:avLst/>
                  <a:gdLst>
                    <a:gd name="T0" fmla="*/ 0 w 33"/>
                    <a:gd name="T1" fmla="*/ 5 h 29"/>
                    <a:gd name="T2" fmla="*/ 4 w 33"/>
                    <a:gd name="T3" fmla="*/ 12 h 29"/>
                    <a:gd name="T4" fmla="*/ 18 w 33"/>
                    <a:gd name="T5" fmla="*/ 29 h 29"/>
                    <a:gd name="T6" fmla="*/ 33 w 33"/>
                    <a:gd name="T7" fmla="*/ 18 h 29"/>
                    <a:gd name="T8" fmla="*/ 18 w 33"/>
                    <a:gd name="T9" fmla="*/ 0 h 29"/>
                    <a:gd name="T10" fmla="*/ 20 w 33"/>
                    <a:gd name="T11" fmla="*/ 7 h 29"/>
                    <a:gd name="T12" fmla="*/ 0 w 33"/>
                    <a:gd name="T13" fmla="*/ 5 h 29"/>
                    <a:gd name="T14" fmla="*/ 0 w 33"/>
                    <a:gd name="T15" fmla="*/ 9 h 29"/>
                    <a:gd name="T16" fmla="*/ 4 w 33"/>
                    <a:gd name="T17" fmla="*/ 12 h 29"/>
                    <a:gd name="T18" fmla="*/ 0 w 33"/>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9">
                      <a:moveTo>
                        <a:pt x="0" y="5"/>
                      </a:moveTo>
                      <a:lnTo>
                        <a:pt x="4" y="12"/>
                      </a:lnTo>
                      <a:lnTo>
                        <a:pt x="18" y="29"/>
                      </a:lnTo>
                      <a:lnTo>
                        <a:pt x="33" y="18"/>
                      </a:lnTo>
                      <a:lnTo>
                        <a:pt x="18" y="0"/>
                      </a:lnTo>
                      <a:lnTo>
                        <a:pt x="20" y="7"/>
                      </a:lnTo>
                      <a:lnTo>
                        <a:pt x="0" y="5"/>
                      </a:lnTo>
                      <a:lnTo>
                        <a:pt x="0" y="9"/>
                      </a:lnTo>
                      <a:lnTo>
                        <a:pt x="4" y="1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1" name="Freeform 1322"/>
                <p:cNvSpPr>
                  <a:spLocks/>
                </p:cNvSpPr>
                <p:nvPr/>
              </p:nvSpPr>
              <p:spPr bwMode="auto">
                <a:xfrm>
                  <a:off x="2565" y="2831"/>
                  <a:ext cx="22" cy="25"/>
                </a:xfrm>
                <a:custGeom>
                  <a:avLst/>
                  <a:gdLst>
                    <a:gd name="T0" fmla="*/ 11 w 22"/>
                    <a:gd name="T1" fmla="*/ 0 h 25"/>
                    <a:gd name="T2" fmla="*/ 4 w 22"/>
                    <a:gd name="T3" fmla="*/ 7 h 25"/>
                    <a:gd name="T4" fmla="*/ 0 w 22"/>
                    <a:gd name="T5" fmla="*/ 23 h 25"/>
                    <a:gd name="T6" fmla="*/ 20 w 22"/>
                    <a:gd name="T7" fmla="*/ 25 h 25"/>
                    <a:gd name="T8" fmla="*/ 22 w 22"/>
                    <a:gd name="T9" fmla="*/ 11 h 25"/>
                    <a:gd name="T10" fmla="*/ 15 w 22"/>
                    <a:gd name="T11" fmla="*/ 18 h 25"/>
                    <a:gd name="T12" fmla="*/ 11 w 22"/>
                    <a:gd name="T13" fmla="*/ 0 h 25"/>
                    <a:gd name="T14" fmla="*/ 4 w 22"/>
                    <a:gd name="T15" fmla="*/ 0 h 25"/>
                    <a:gd name="T16" fmla="*/ 4 w 22"/>
                    <a:gd name="T17" fmla="*/ 7 h 25"/>
                    <a:gd name="T18" fmla="*/ 11 w 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5">
                      <a:moveTo>
                        <a:pt x="11" y="0"/>
                      </a:moveTo>
                      <a:lnTo>
                        <a:pt x="4" y="7"/>
                      </a:lnTo>
                      <a:lnTo>
                        <a:pt x="0" y="23"/>
                      </a:lnTo>
                      <a:lnTo>
                        <a:pt x="20" y="25"/>
                      </a:lnTo>
                      <a:lnTo>
                        <a:pt x="22" y="11"/>
                      </a:lnTo>
                      <a:lnTo>
                        <a:pt x="15" y="18"/>
                      </a:lnTo>
                      <a:lnTo>
                        <a:pt x="11" y="0"/>
                      </a:lnTo>
                      <a:lnTo>
                        <a:pt x="4" y="0"/>
                      </a:lnTo>
                      <a:lnTo>
                        <a:pt x="4" y="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2" name="Freeform 1321"/>
                <p:cNvSpPr>
                  <a:spLocks/>
                </p:cNvSpPr>
                <p:nvPr/>
              </p:nvSpPr>
              <p:spPr bwMode="auto">
                <a:xfrm>
                  <a:off x="2576" y="2827"/>
                  <a:ext cx="24" cy="22"/>
                </a:xfrm>
                <a:custGeom>
                  <a:avLst/>
                  <a:gdLst>
                    <a:gd name="T0" fmla="*/ 22 w 24"/>
                    <a:gd name="T1" fmla="*/ 0 h 22"/>
                    <a:gd name="T2" fmla="*/ 22 w 24"/>
                    <a:gd name="T3" fmla="*/ 0 h 22"/>
                    <a:gd name="T4" fmla="*/ 0 w 24"/>
                    <a:gd name="T5" fmla="*/ 4 h 22"/>
                    <a:gd name="T6" fmla="*/ 4 w 24"/>
                    <a:gd name="T7" fmla="*/ 22 h 22"/>
                    <a:gd name="T8" fmla="*/ 24 w 24"/>
                    <a:gd name="T9" fmla="*/ 18 h 22"/>
                    <a:gd name="T10" fmla="*/ 24 w 24"/>
                    <a:gd name="T11" fmla="*/ 18 h 22"/>
                    <a:gd name="T12" fmla="*/ 22 w 2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2" y="0"/>
                      </a:moveTo>
                      <a:lnTo>
                        <a:pt x="22" y="0"/>
                      </a:lnTo>
                      <a:lnTo>
                        <a:pt x="0" y="4"/>
                      </a:lnTo>
                      <a:lnTo>
                        <a:pt x="4" y="22"/>
                      </a:lnTo>
                      <a:lnTo>
                        <a:pt x="24" y="18"/>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3" name="Freeform 1320"/>
                <p:cNvSpPr>
                  <a:spLocks/>
                </p:cNvSpPr>
                <p:nvPr/>
              </p:nvSpPr>
              <p:spPr bwMode="auto">
                <a:xfrm>
                  <a:off x="2598" y="2822"/>
                  <a:ext cx="41" cy="23"/>
                </a:xfrm>
                <a:custGeom>
                  <a:avLst/>
                  <a:gdLst>
                    <a:gd name="T0" fmla="*/ 41 w 41"/>
                    <a:gd name="T1" fmla="*/ 0 h 23"/>
                    <a:gd name="T2" fmla="*/ 38 w 41"/>
                    <a:gd name="T3" fmla="*/ 0 h 23"/>
                    <a:gd name="T4" fmla="*/ 0 w 41"/>
                    <a:gd name="T5" fmla="*/ 5 h 23"/>
                    <a:gd name="T6" fmla="*/ 2 w 41"/>
                    <a:gd name="T7" fmla="*/ 23 h 23"/>
                    <a:gd name="T8" fmla="*/ 41 w 41"/>
                    <a:gd name="T9" fmla="*/ 20 h 23"/>
                    <a:gd name="T10" fmla="*/ 38 w 41"/>
                    <a:gd name="T11" fmla="*/ 20 h 23"/>
                    <a:gd name="T12" fmla="*/ 41 w 4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41" h="23">
                      <a:moveTo>
                        <a:pt x="41" y="0"/>
                      </a:moveTo>
                      <a:lnTo>
                        <a:pt x="38" y="0"/>
                      </a:lnTo>
                      <a:lnTo>
                        <a:pt x="0" y="5"/>
                      </a:lnTo>
                      <a:lnTo>
                        <a:pt x="2" y="23"/>
                      </a:lnTo>
                      <a:lnTo>
                        <a:pt x="41" y="20"/>
                      </a:lnTo>
                      <a:lnTo>
                        <a:pt x="38" y="20"/>
                      </a:lnTo>
                      <a:lnTo>
                        <a:pt x="4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4" name="Freeform 1319"/>
                <p:cNvSpPr>
                  <a:spLocks/>
                </p:cNvSpPr>
                <p:nvPr/>
              </p:nvSpPr>
              <p:spPr bwMode="auto">
                <a:xfrm>
                  <a:off x="2636" y="2822"/>
                  <a:ext cx="39" cy="23"/>
                </a:xfrm>
                <a:custGeom>
                  <a:avLst/>
                  <a:gdLst>
                    <a:gd name="T0" fmla="*/ 34 w 39"/>
                    <a:gd name="T1" fmla="*/ 5 h 23"/>
                    <a:gd name="T2" fmla="*/ 38 w 39"/>
                    <a:gd name="T3" fmla="*/ 5 h 23"/>
                    <a:gd name="T4" fmla="*/ 3 w 39"/>
                    <a:gd name="T5" fmla="*/ 0 h 23"/>
                    <a:gd name="T6" fmla="*/ 0 w 39"/>
                    <a:gd name="T7" fmla="*/ 20 h 23"/>
                    <a:gd name="T8" fmla="*/ 36 w 39"/>
                    <a:gd name="T9" fmla="*/ 23 h 23"/>
                    <a:gd name="T10" fmla="*/ 39 w 39"/>
                    <a:gd name="T11" fmla="*/ 23 h 23"/>
                    <a:gd name="T12" fmla="*/ 34 w 39"/>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4" y="5"/>
                      </a:moveTo>
                      <a:lnTo>
                        <a:pt x="38" y="5"/>
                      </a:lnTo>
                      <a:lnTo>
                        <a:pt x="3" y="0"/>
                      </a:lnTo>
                      <a:lnTo>
                        <a:pt x="0" y="20"/>
                      </a:lnTo>
                      <a:lnTo>
                        <a:pt x="36" y="23"/>
                      </a:lnTo>
                      <a:lnTo>
                        <a:pt x="39" y="23"/>
                      </a:lnTo>
                      <a:lnTo>
                        <a:pt x="3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5" name="Freeform 1318"/>
                <p:cNvSpPr>
                  <a:spLocks/>
                </p:cNvSpPr>
                <p:nvPr/>
              </p:nvSpPr>
              <p:spPr bwMode="auto">
                <a:xfrm>
                  <a:off x="2670" y="2816"/>
                  <a:ext cx="47" cy="29"/>
                </a:xfrm>
                <a:custGeom>
                  <a:avLst/>
                  <a:gdLst>
                    <a:gd name="T0" fmla="*/ 31 w 47"/>
                    <a:gd name="T1" fmla="*/ 4 h 29"/>
                    <a:gd name="T2" fmla="*/ 36 w 47"/>
                    <a:gd name="T3" fmla="*/ 0 h 29"/>
                    <a:gd name="T4" fmla="*/ 0 w 47"/>
                    <a:gd name="T5" fmla="*/ 11 h 29"/>
                    <a:gd name="T6" fmla="*/ 5 w 47"/>
                    <a:gd name="T7" fmla="*/ 29 h 29"/>
                    <a:gd name="T8" fmla="*/ 41 w 47"/>
                    <a:gd name="T9" fmla="*/ 18 h 29"/>
                    <a:gd name="T10" fmla="*/ 47 w 47"/>
                    <a:gd name="T11" fmla="*/ 15 h 29"/>
                    <a:gd name="T12" fmla="*/ 31 w 47"/>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47" h="29">
                      <a:moveTo>
                        <a:pt x="31" y="4"/>
                      </a:moveTo>
                      <a:lnTo>
                        <a:pt x="36" y="0"/>
                      </a:lnTo>
                      <a:lnTo>
                        <a:pt x="0" y="11"/>
                      </a:lnTo>
                      <a:lnTo>
                        <a:pt x="5" y="29"/>
                      </a:lnTo>
                      <a:lnTo>
                        <a:pt x="41" y="18"/>
                      </a:lnTo>
                      <a:lnTo>
                        <a:pt x="47" y="15"/>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6" name="Freeform 1317"/>
                <p:cNvSpPr>
                  <a:spLocks/>
                </p:cNvSpPr>
                <p:nvPr/>
              </p:nvSpPr>
              <p:spPr bwMode="auto">
                <a:xfrm>
                  <a:off x="2701" y="2784"/>
                  <a:ext cx="39" cy="47"/>
                </a:xfrm>
                <a:custGeom>
                  <a:avLst/>
                  <a:gdLst>
                    <a:gd name="T0" fmla="*/ 32 w 39"/>
                    <a:gd name="T1" fmla="*/ 0 h 47"/>
                    <a:gd name="T2" fmla="*/ 25 w 39"/>
                    <a:gd name="T3" fmla="*/ 4 h 47"/>
                    <a:gd name="T4" fmla="*/ 0 w 39"/>
                    <a:gd name="T5" fmla="*/ 36 h 47"/>
                    <a:gd name="T6" fmla="*/ 16 w 39"/>
                    <a:gd name="T7" fmla="*/ 47 h 47"/>
                    <a:gd name="T8" fmla="*/ 39 w 39"/>
                    <a:gd name="T9" fmla="*/ 14 h 47"/>
                    <a:gd name="T10" fmla="*/ 32 w 39"/>
                    <a:gd name="T11" fmla="*/ 18 h 47"/>
                    <a:gd name="T12" fmla="*/ 32 w 39"/>
                    <a:gd name="T13" fmla="*/ 0 h 47"/>
                    <a:gd name="T14" fmla="*/ 27 w 39"/>
                    <a:gd name="T15" fmla="*/ 0 h 47"/>
                    <a:gd name="T16" fmla="*/ 25 w 39"/>
                    <a:gd name="T17" fmla="*/ 4 h 47"/>
                    <a:gd name="T18" fmla="*/ 32 w 39"/>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7">
                      <a:moveTo>
                        <a:pt x="32" y="0"/>
                      </a:moveTo>
                      <a:lnTo>
                        <a:pt x="25" y="4"/>
                      </a:lnTo>
                      <a:lnTo>
                        <a:pt x="0" y="36"/>
                      </a:lnTo>
                      <a:lnTo>
                        <a:pt x="16" y="47"/>
                      </a:lnTo>
                      <a:lnTo>
                        <a:pt x="39" y="14"/>
                      </a:lnTo>
                      <a:lnTo>
                        <a:pt x="32" y="18"/>
                      </a:lnTo>
                      <a:lnTo>
                        <a:pt x="32" y="0"/>
                      </a:lnTo>
                      <a:lnTo>
                        <a:pt x="27" y="0"/>
                      </a:lnTo>
                      <a:lnTo>
                        <a:pt x="25"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7" name="Freeform 1316"/>
                <p:cNvSpPr>
                  <a:spLocks/>
                </p:cNvSpPr>
                <p:nvPr/>
              </p:nvSpPr>
              <p:spPr bwMode="auto">
                <a:xfrm>
                  <a:off x="2733" y="2782"/>
                  <a:ext cx="40" cy="20"/>
                </a:xfrm>
                <a:custGeom>
                  <a:avLst/>
                  <a:gdLst>
                    <a:gd name="T0" fmla="*/ 40 w 40"/>
                    <a:gd name="T1" fmla="*/ 2 h 20"/>
                    <a:gd name="T2" fmla="*/ 32 w 40"/>
                    <a:gd name="T3" fmla="*/ 0 h 20"/>
                    <a:gd name="T4" fmla="*/ 0 w 40"/>
                    <a:gd name="T5" fmla="*/ 2 h 20"/>
                    <a:gd name="T6" fmla="*/ 0 w 40"/>
                    <a:gd name="T7" fmla="*/ 20 h 20"/>
                    <a:gd name="T8" fmla="*/ 34 w 40"/>
                    <a:gd name="T9" fmla="*/ 18 h 20"/>
                    <a:gd name="T10" fmla="*/ 27 w 40"/>
                    <a:gd name="T11" fmla="*/ 16 h 20"/>
                    <a:gd name="T12" fmla="*/ 40 w 40"/>
                    <a:gd name="T13" fmla="*/ 2 h 20"/>
                    <a:gd name="T14" fmla="*/ 38 w 40"/>
                    <a:gd name="T15" fmla="*/ 0 h 20"/>
                    <a:gd name="T16" fmla="*/ 32 w 40"/>
                    <a:gd name="T17" fmla="*/ 0 h 20"/>
                    <a:gd name="T18" fmla="*/ 40 w 40"/>
                    <a:gd name="T1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0">
                      <a:moveTo>
                        <a:pt x="40" y="2"/>
                      </a:moveTo>
                      <a:lnTo>
                        <a:pt x="32" y="0"/>
                      </a:lnTo>
                      <a:lnTo>
                        <a:pt x="0" y="2"/>
                      </a:lnTo>
                      <a:lnTo>
                        <a:pt x="0" y="20"/>
                      </a:lnTo>
                      <a:lnTo>
                        <a:pt x="34" y="18"/>
                      </a:lnTo>
                      <a:lnTo>
                        <a:pt x="27" y="16"/>
                      </a:lnTo>
                      <a:lnTo>
                        <a:pt x="40" y="2"/>
                      </a:lnTo>
                      <a:lnTo>
                        <a:pt x="38" y="0"/>
                      </a:lnTo>
                      <a:lnTo>
                        <a:pt x="32" y="0"/>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8" name="Freeform 1315"/>
                <p:cNvSpPr>
                  <a:spLocks/>
                </p:cNvSpPr>
                <p:nvPr/>
              </p:nvSpPr>
              <p:spPr bwMode="auto">
                <a:xfrm>
                  <a:off x="2760" y="2784"/>
                  <a:ext cx="56" cy="58"/>
                </a:xfrm>
                <a:custGeom>
                  <a:avLst/>
                  <a:gdLst>
                    <a:gd name="T0" fmla="*/ 54 w 56"/>
                    <a:gd name="T1" fmla="*/ 41 h 58"/>
                    <a:gd name="T2" fmla="*/ 56 w 56"/>
                    <a:gd name="T3" fmla="*/ 43 h 58"/>
                    <a:gd name="T4" fmla="*/ 13 w 56"/>
                    <a:gd name="T5" fmla="*/ 0 h 58"/>
                    <a:gd name="T6" fmla="*/ 0 w 56"/>
                    <a:gd name="T7" fmla="*/ 14 h 58"/>
                    <a:gd name="T8" fmla="*/ 43 w 56"/>
                    <a:gd name="T9" fmla="*/ 56 h 58"/>
                    <a:gd name="T10" fmla="*/ 43 w 56"/>
                    <a:gd name="T11" fmla="*/ 58 h 58"/>
                    <a:gd name="T12" fmla="*/ 54 w 56"/>
                    <a:gd name="T13" fmla="*/ 41 h 58"/>
                  </a:gdLst>
                  <a:ahLst/>
                  <a:cxnLst>
                    <a:cxn ang="0">
                      <a:pos x="T0" y="T1"/>
                    </a:cxn>
                    <a:cxn ang="0">
                      <a:pos x="T2" y="T3"/>
                    </a:cxn>
                    <a:cxn ang="0">
                      <a:pos x="T4" y="T5"/>
                    </a:cxn>
                    <a:cxn ang="0">
                      <a:pos x="T6" y="T7"/>
                    </a:cxn>
                    <a:cxn ang="0">
                      <a:pos x="T8" y="T9"/>
                    </a:cxn>
                    <a:cxn ang="0">
                      <a:pos x="T10" y="T11"/>
                    </a:cxn>
                    <a:cxn ang="0">
                      <a:pos x="T12" y="T13"/>
                    </a:cxn>
                  </a:cxnLst>
                  <a:rect l="0" t="0" r="r" b="b"/>
                  <a:pathLst>
                    <a:path w="56" h="58">
                      <a:moveTo>
                        <a:pt x="54" y="41"/>
                      </a:moveTo>
                      <a:lnTo>
                        <a:pt x="56" y="43"/>
                      </a:lnTo>
                      <a:lnTo>
                        <a:pt x="13" y="0"/>
                      </a:lnTo>
                      <a:lnTo>
                        <a:pt x="0" y="14"/>
                      </a:lnTo>
                      <a:lnTo>
                        <a:pt x="43" y="56"/>
                      </a:lnTo>
                      <a:lnTo>
                        <a:pt x="43" y="58"/>
                      </a:lnTo>
                      <a:lnTo>
                        <a:pt x="54"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39" name="Freeform 1314"/>
                <p:cNvSpPr>
                  <a:spLocks/>
                </p:cNvSpPr>
                <p:nvPr/>
              </p:nvSpPr>
              <p:spPr bwMode="auto">
                <a:xfrm>
                  <a:off x="2803" y="2825"/>
                  <a:ext cx="69" cy="58"/>
                </a:xfrm>
                <a:custGeom>
                  <a:avLst/>
                  <a:gdLst>
                    <a:gd name="T0" fmla="*/ 65 w 69"/>
                    <a:gd name="T1" fmla="*/ 40 h 58"/>
                    <a:gd name="T2" fmla="*/ 69 w 69"/>
                    <a:gd name="T3" fmla="*/ 40 h 58"/>
                    <a:gd name="T4" fmla="*/ 11 w 69"/>
                    <a:gd name="T5" fmla="*/ 0 h 58"/>
                    <a:gd name="T6" fmla="*/ 0 w 69"/>
                    <a:gd name="T7" fmla="*/ 17 h 58"/>
                    <a:gd name="T8" fmla="*/ 58 w 69"/>
                    <a:gd name="T9" fmla="*/ 56 h 58"/>
                    <a:gd name="T10" fmla="*/ 62 w 69"/>
                    <a:gd name="T11" fmla="*/ 58 h 58"/>
                    <a:gd name="T12" fmla="*/ 65 w 69"/>
                    <a:gd name="T13" fmla="*/ 40 h 58"/>
                  </a:gdLst>
                  <a:ahLst/>
                  <a:cxnLst>
                    <a:cxn ang="0">
                      <a:pos x="T0" y="T1"/>
                    </a:cxn>
                    <a:cxn ang="0">
                      <a:pos x="T2" y="T3"/>
                    </a:cxn>
                    <a:cxn ang="0">
                      <a:pos x="T4" y="T5"/>
                    </a:cxn>
                    <a:cxn ang="0">
                      <a:pos x="T6" y="T7"/>
                    </a:cxn>
                    <a:cxn ang="0">
                      <a:pos x="T8" y="T9"/>
                    </a:cxn>
                    <a:cxn ang="0">
                      <a:pos x="T10" y="T11"/>
                    </a:cxn>
                    <a:cxn ang="0">
                      <a:pos x="T12" y="T13"/>
                    </a:cxn>
                  </a:cxnLst>
                  <a:rect l="0" t="0" r="r" b="b"/>
                  <a:pathLst>
                    <a:path w="69" h="58">
                      <a:moveTo>
                        <a:pt x="65" y="40"/>
                      </a:moveTo>
                      <a:lnTo>
                        <a:pt x="69" y="40"/>
                      </a:lnTo>
                      <a:lnTo>
                        <a:pt x="11" y="0"/>
                      </a:lnTo>
                      <a:lnTo>
                        <a:pt x="0" y="17"/>
                      </a:lnTo>
                      <a:lnTo>
                        <a:pt x="58" y="56"/>
                      </a:lnTo>
                      <a:lnTo>
                        <a:pt x="62" y="58"/>
                      </a:lnTo>
                      <a:lnTo>
                        <a:pt x="65"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0" name="Freeform 1313"/>
                <p:cNvSpPr>
                  <a:spLocks/>
                </p:cNvSpPr>
                <p:nvPr/>
              </p:nvSpPr>
              <p:spPr bwMode="auto">
                <a:xfrm>
                  <a:off x="2865" y="2865"/>
                  <a:ext cx="79" cy="32"/>
                </a:xfrm>
                <a:custGeom>
                  <a:avLst/>
                  <a:gdLst>
                    <a:gd name="T0" fmla="*/ 79 w 79"/>
                    <a:gd name="T1" fmla="*/ 14 h 32"/>
                    <a:gd name="T2" fmla="*/ 79 w 79"/>
                    <a:gd name="T3" fmla="*/ 14 h 32"/>
                    <a:gd name="T4" fmla="*/ 3 w 79"/>
                    <a:gd name="T5" fmla="*/ 0 h 32"/>
                    <a:gd name="T6" fmla="*/ 0 w 79"/>
                    <a:gd name="T7" fmla="*/ 18 h 32"/>
                    <a:gd name="T8" fmla="*/ 75 w 79"/>
                    <a:gd name="T9" fmla="*/ 32 h 32"/>
                    <a:gd name="T10" fmla="*/ 75 w 79"/>
                    <a:gd name="T11" fmla="*/ 32 h 32"/>
                    <a:gd name="T12" fmla="*/ 79 w 79"/>
                    <a:gd name="T13" fmla="*/ 14 h 32"/>
                  </a:gdLst>
                  <a:ahLst/>
                  <a:cxnLst>
                    <a:cxn ang="0">
                      <a:pos x="T0" y="T1"/>
                    </a:cxn>
                    <a:cxn ang="0">
                      <a:pos x="T2" y="T3"/>
                    </a:cxn>
                    <a:cxn ang="0">
                      <a:pos x="T4" y="T5"/>
                    </a:cxn>
                    <a:cxn ang="0">
                      <a:pos x="T6" y="T7"/>
                    </a:cxn>
                    <a:cxn ang="0">
                      <a:pos x="T8" y="T9"/>
                    </a:cxn>
                    <a:cxn ang="0">
                      <a:pos x="T10" y="T11"/>
                    </a:cxn>
                    <a:cxn ang="0">
                      <a:pos x="T12" y="T13"/>
                    </a:cxn>
                  </a:cxnLst>
                  <a:rect l="0" t="0" r="r" b="b"/>
                  <a:pathLst>
                    <a:path w="79" h="32">
                      <a:moveTo>
                        <a:pt x="79" y="14"/>
                      </a:moveTo>
                      <a:lnTo>
                        <a:pt x="79" y="14"/>
                      </a:lnTo>
                      <a:lnTo>
                        <a:pt x="3" y="0"/>
                      </a:lnTo>
                      <a:lnTo>
                        <a:pt x="0" y="18"/>
                      </a:lnTo>
                      <a:lnTo>
                        <a:pt x="75" y="32"/>
                      </a:lnTo>
                      <a:lnTo>
                        <a:pt x="79"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1" name="Freeform 1312"/>
                <p:cNvSpPr>
                  <a:spLocks/>
                </p:cNvSpPr>
                <p:nvPr/>
              </p:nvSpPr>
              <p:spPr bwMode="auto">
                <a:xfrm>
                  <a:off x="2940" y="2879"/>
                  <a:ext cx="85" cy="35"/>
                </a:xfrm>
                <a:custGeom>
                  <a:avLst/>
                  <a:gdLst>
                    <a:gd name="T0" fmla="*/ 83 w 85"/>
                    <a:gd name="T1" fmla="*/ 17 h 35"/>
                    <a:gd name="T2" fmla="*/ 85 w 85"/>
                    <a:gd name="T3" fmla="*/ 17 h 35"/>
                    <a:gd name="T4" fmla="*/ 4 w 85"/>
                    <a:gd name="T5" fmla="*/ 0 h 35"/>
                    <a:gd name="T6" fmla="*/ 0 w 85"/>
                    <a:gd name="T7" fmla="*/ 18 h 35"/>
                    <a:gd name="T8" fmla="*/ 79 w 85"/>
                    <a:gd name="T9" fmla="*/ 35 h 35"/>
                    <a:gd name="T10" fmla="*/ 81 w 85"/>
                    <a:gd name="T11" fmla="*/ 35 h 35"/>
                    <a:gd name="T12" fmla="*/ 83 w 85"/>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85" h="35">
                      <a:moveTo>
                        <a:pt x="83" y="17"/>
                      </a:moveTo>
                      <a:lnTo>
                        <a:pt x="85" y="17"/>
                      </a:lnTo>
                      <a:lnTo>
                        <a:pt x="4" y="0"/>
                      </a:lnTo>
                      <a:lnTo>
                        <a:pt x="0" y="18"/>
                      </a:lnTo>
                      <a:lnTo>
                        <a:pt x="79" y="35"/>
                      </a:lnTo>
                      <a:lnTo>
                        <a:pt x="81" y="35"/>
                      </a:lnTo>
                      <a:lnTo>
                        <a:pt x="83"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2" name="Freeform 1311"/>
                <p:cNvSpPr>
                  <a:spLocks/>
                </p:cNvSpPr>
                <p:nvPr/>
              </p:nvSpPr>
              <p:spPr bwMode="auto">
                <a:xfrm>
                  <a:off x="3021" y="2896"/>
                  <a:ext cx="51" cy="23"/>
                </a:xfrm>
                <a:custGeom>
                  <a:avLst/>
                  <a:gdLst>
                    <a:gd name="T0" fmla="*/ 51 w 51"/>
                    <a:gd name="T1" fmla="*/ 9 h 23"/>
                    <a:gd name="T2" fmla="*/ 42 w 51"/>
                    <a:gd name="T3" fmla="*/ 3 h 23"/>
                    <a:gd name="T4" fmla="*/ 2 w 51"/>
                    <a:gd name="T5" fmla="*/ 0 h 23"/>
                    <a:gd name="T6" fmla="*/ 0 w 51"/>
                    <a:gd name="T7" fmla="*/ 18 h 23"/>
                    <a:gd name="T8" fmla="*/ 40 w 51"/>
                    <a:gd name="T9" fmla="*/ 23 h 23"/>
                    <a:gd name="T10" fmla="*/ 33 w 51"/>
                    <a:gd name="T11" fmla="*/ 18 h 23"/>
                    <a:gd name="T12" fmla="*/ 51 w 51"/>
                    <a:gd name="T13" fmla="*/ 9 h 23"/>
                    <a:gd name="T14" fmla="*/ 47 w 51"/>
                    <a:gd name="T15" fmla="*/ 5 h 23"/>
                    <a:gd name="T16" fmla="*/ 42 w 51"/>
                    <a:gd name="T17" fmla="*/ 3 h 23"/>
                    <a:gd name="T18" fmla="*/ 51 w 51"/>
                    <a:gd name="T19"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51" y="9"/>
                      </a:moveTo>
                      <a:lnTo>
                        <a:pt x="42" y="3"/>
                      </a:lnTo>
                      <a:lnTo>
                        <a:pt x="2" y="0"/>
                      </a:lnTo>
                      <a:lnTo>
                        <a:pt x="0" y="18"/>
                      </a:lnTo>
                      <a:lnTo>
                        <a:pt x="40" y="23"/>
                      </a:lnTo>
                      <a:lnTo>
                        <a:pt x="33" y="18"/>
                      </a:lnTo>
                      <a:lnTo>
                        <a:pt x="51" y="9"/>
                      </a:lnTo>
                      <a:lnTo>
                        <a:pt x="47" y="5"/>
                      </a:lnTo>
                      <a:lnTo>
                        <a:pt x="42" y="3"/>
                      </a:lnTo>
                      <a:lnTo>
                        <a:pt x="5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3" name="Freeform 1310"/>
                <p:cNvSpPr>
                  <a:spLocks/>
                </p:cNvSpPr>
                <p:nvPr/>
              </p:nvSpPr>
              <p:spPr bwMode="auto">
                <a:xfrm>
                  <a:off x="3054" y="2905"/>
                  <a:ext cx="54" cy="75"/>
                </a:xfrm>
                <a:custGeom>
                  <a:avLst/>
                  <a:gdLst>
                    <a:gd name="T0" fmla="*/ 54 w 54"/>
                    <a:gd name="T1" fmla="*/ 66 h 75"/>
                    <a:gd name="T2" fmla="*/ 54 w 54"/>
                    <a:gd name="T3" fmla="*/ 66 h 75"/>
                    <a:gd name="T4" fmla="*/ 18 w 54"/>
                    <a:gd name="T5" fmla="*/ 0 h 75"/>
                    <a:gd name="T6" fmla="*/ 0 w 54"/>
                    <a:gd name="T7" fmla="*/ 9 h 75"/>
                    <a:gd name="T8" fmla="*/ 38 w 54"/>
                    <a:gd name="T9" fmla="*/ 75 h 75"/>
                    <a:gd name="T10" fmla="*/ 38 w 54"/>
                    <a:gd name="T11" fmla="*/ 75 h 75"/>
                    <a:gd name="T12" fmla="*/ 54 w 54"/>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54" h="75">
                      <a:moveTo>
                        <a:pt x="54" y="66"/>
                      </a:moveTo>
                      <a:lnTo>
                        <a:pt x="54" y="66"/>
                      </a:lnTo>
                      <a:lnTo>
                        <a:pt x="18" y="0"/>
                      </a:lnTo>
                      <a:lnTo>
                        <a:pt x="0" y="9"/>
                      </a:lnTo>
                      <a:lnTo>
                        <a:pt x="38" y="75"/>
                      </a:lnTo>
                      <a:lnTo>
                        <a:pt x="54"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4" name="Freeform 1309"/>
                <p:cNvSpPr>
                  <a:spLocks/>
                </p:cNvSpPr>
                <p:nvPr/>
              </p:nvSpPr>
              <p:spPr bwMode="auto">
                <a:xfrm>
                  <a:off x="3092" y="2971"/>
                  <a:ext cx="25" cy="24"/>
                </a:xfrm>
                <a:custGeom>
                  <a:avLst/>
                  <a:gdLst>
                    <a:gd name="T0" fmla="*/ 25 w 25"/>
                    <a:gd name="T1" fmla="*/ 22 h 24"/>
                    <a:gd name="T2" fmla="*/ 23 w 25"/>
                    <a:gd name="T3" fmla="*/ 15 h 24"/>
                    <a:gd name="T4" fmla="*/ 16 w 25"/>
                    <a:gd name="T5" fmla="*/ 0 h 24"/>
                    <a:gd name="T6" fmla="*/ 0 w 25"/>
                    <a:gd name="T7" fmla="*/ 9 h 24"/>
                    <a:gd name="T8" fmla="*/ 7 w 25"/>
                    <a:gd name="T9" fmla="*/ 24 h 24"/>
                    <a:gd name="T10" fmla="*/ 5 w 25"/>
                    <a:gd name="T11" fmla="*/ 18 h 24"/>
                    <a:gd name="T12" fmla="*/ 25 w 25"/>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5" y="22"/>
                      </a:moveTo>
                      <a:lnTo>
                        <a:pt x="23" y="15"/>
                      </a:lnTo>
                      <a:lnTo>
                        <a:pt x="16" y="0"/>
                      </a:lnTo>
                      <a:lnTo>
                        <a:pt x="0" y="9"/>
                      </a:lnTo>
                      <a:lnTo>
                        <a:pt x="7" y="24"/>
                      </a:lnTo>
                      <a:lnTo>
                        <a:pt x="5" y="18"/>
                      </a:lnTo>
                      <a:lnTo>
                        <a:pt x="2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5" name="Freeform 1308"/>
                <p:cNvSpPr>
                  <a:spLocks/>
                </p:cNvSpPr>
                <p:nvPr/>
              </p:nvSpPr>
              <p:spPr bwMode="auto">
                <a:xfrm>
                  <a:off x="3084" y="2989"/>
                  <a:ext cx="33" cy="72"/>
                </a:xfrm>
                <a:custGeom>
                  <a:avLst/>
                  <a:gdLst>
                    <a:gd name="T0" fmla="*/ 18 w 33"/>
                    <a:gd name="T1" fmla="*/ 72 h 72"/>
                    <a:gd name="T2" fmla="*/ 18 w 33"/>
                    <a:gd name="T3" fmla="*/ 72 h 72"/>
                    <a:gd name="T4" fmla="*/ 33 w 33"/>
                    <a:gd name="T5" fmla="*/ 4 h 72"/>
                    <a:gd name="T6" fmla="*/ 13 w 33"/>
                    <a:gd name="T7" fmla="*/ 0 h 72"/>
                    <a:gd name="T8" fmla="*/ 0 w 33"/>
                    <a:gd name="T9" fmla="*/ 69 h 72"/>
                    <a:gd name="T10" fmla="*/ 0 w 33"/>
                    <a:gd name="T11" fmla="*/ 67 h 72"/>
                    <a:gd name="T12" fmla="*/ 18 w 33"/>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33" h="72">
                      <a:moveTo>
                        <a:pt x="18" y="72"/>
                      </a:moveTo>
                      <a:lnTo>
                        <a:pt x="18" y="72"/>
                      </a:lnTo>
                      <a:lnTo>
                        <a:pt x="33" y="4"/>
                      </a:lnTo>
                      <a:lnTo>
                        <a:pt x="13" y="0"/>
                      </a:lnTo>
                      <a:lnTo>
                        <a:pt x="0" y="69"/>
                      </a:lnTo>
                      <a:lnTo>
                        <a:pt x="0" y="67"/>
                      </a:lnTo>
                      <a:lnTo>
                        <a:pt x="18"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6" name="Freeform 1307"/>
                <p:cNvSpPr>
                  <a:spLocks/>
                </p:cNvSpPr>
                <p:nvPr/>
              </p:nvSpPr>
              <p:spPr bwMode="auto">
                <a:xfrm>
                  <a:off x="3077" y="3056"/>
                  <a:ext cx="25" cy="36"/>
                </a:xfrm>
                <a:custGeom>
                  <a:avLst/>
                  <a:gdLst>
                    <a:gd name="T0" fmla="*/ 18 w 25"/>
                    <a:gd name="T1" fmla="*/ 36 h 36"/>
                    <a:gd name="T2" fmla="*/ 18 w 25"/>
                    <a:gd name="T3" fmla="*/ 36 h 36"/>
                    <a:gd name="T4" fmla="*/ 25 w 25"/>
                    <a:gd name="T5" fmla="*/ 5 h 36"/>
                    <a:gd name="T6" fmla="*/ 7 w 25"/>
                    <a:gd name="T7" fmla="*/ 0 h 36"/>
                    <a:gd name="T8" fmla="*/ 0 w 25"/>
                    <a:gd name="T9" fmla="*/ 32 h 36"/>
                    <a:gd name="T10" fmla="*/ 0 w 25"/>
                    <a:gd name="T11" fmla="*/ 32 h 36"/>
                    <a:gd name="T12" fmla="*/ 18 w 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18" y="36"/>
                      </a:moveTo>
                      <a:lnTo>
                        <a:pt x="18" y="36"/>
                      </a:lnTo>
                      <a:lnTo>
                        <a:pt x="25" y="5"/>
                      </a:lnTo>
                      <a:lnTo>
                        <a:pt x="7" y="0"/>
                      </a:lnTo>
                      <a:lnTo>
                        <a:pt x="0" y="32"/>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7" name="Freeform 1306"/>
                <p:cNvSpPr>
                  <a:spLocks/>
                </p:cNvSpPr>
                <p:nvPr/>
              </p:nvSpPr>
              <p:spPr bwMode="auto">
                <a:xfrm>
                  <a:off x="3072" y="3088"/>
                  <a:ext cx="23" cy="35"/>
                </a:xfrm>
                <a:custGeom>
                  <a:avLst/>
                  <a:gdLst>
                    <a:gd name="T0" fmla="*/ 14 w 23"/>
                    <a:gd name="T1" fmla="*/ 18 h 35"/>
                    <a:gd name="T2" fmla="*/ 20 w 23"/>
                    <a:gd name="T3" fmla="*/ 27 h 35"/>
                    <a:gd name="T4" fmla="*/ 23 w 23"/>
                    <a:gd name="T5" fmla="*/ 4 h 35"/>
                    <a:gd name="T6" fmla="*/ 5 w 23"/>
                    <a:gd name="T7" fmla="*/ 0 h 35"/>
                    <a:gd name="T8" fmla="*/ 2 w 23"/>
                    <a:gd name="T9" fmla="*/ 26 h 35"/>
                    <a:gd name="T10" fmla="*/ 7 w 23"/>
                    <a:gd name="T11" fmla="*/ 35 h 35"/>
                    <a:gd name="T12" fmla="*/ 2 w 23"/>
                    <a:gd name="T13" fmla="*/ 26 h 35"/>
                    <a:gd name="T14" fmla="*/ 0 w 23"/>
                    <a:gd name="T15" fmla="*/ 33 h 35"/>
                    <a:gd name="T16" fmla="*/ 7 w 23"/>
                    <a:gd name="T17" fmla="*/ 35 h 35"/>
                    <a:gd name="T18" fmla="*/ 14 w 23"/>
                    <a:gd name="T19"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5">
                      <a:moveTo>
                        <a:pt x="14" y="18"/>
                      </a:moveTo>
                      <a:lnTo>
                        <a:pt x="20" y="27"/>
                      </a:lnTo>
                      <a:lnTo>
                        <a:pt x="23" y="4"/>
                      </a:lnTo>
                      <a:lnTo>
                        <a:pt x="5" y="0"/>
                      </a:lnTo>
                      <a:lnTo>
                        <a:pt x="2" y="26"/>
                      </a:lnTo>
                      <a:lnTo>
                        <a:pt x="7" y="35"/>
                      </a:lnTo>
                      <a:lnTo>
                        <a:pt x="2" y="26"/>
                      </a:lnTo>
                      <a:lnTo>
                        <a:pt x="0" y="33"/>
                      </a:lnTo>
                      <a:lnTo>
                        <a:pt x="7" y="35"/>
                      </a:lnTo>
                      <a:lnTo>
                        <a:pt x="1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8" name="Freeform 1305"/>
                <p:cNvSpPr>
                  <a:spLocks/>
                </p:cNvSpPr>
                <p:nvPr/>
              </p:nvSpPr>
              <p:spPr bwMode="auto">
                <a:xfrm>
                  <a:off x="3079" y="3106"/>
                  <a:ext cx="52" cy="40"/>
                </a:xfrm>
                <a:custGeom>
                  <a:avLst/>
                  <a:gdLst>
                    <a:gd name="T0" fmla="*/ 49 w 52"/>
                    <a:gd name="T1" fmla="*/ 20 h 40"/>
                    <a:gd name="T2" fmla="*/ 52 w 52"/>
                    <a:gd name="T3" fmla="*/ 22 h 40"/>
                    <a:gd name="T4" fmla="*/ 7 w 52"/>
                    <a:gd name="T5" fmla="*/ 0 h 40"/>
                    <a:gd name="T6" fmla="*/ 0 w 52"/>
                    <a:gd name="T7" fmla="*/ 17 h 40"/>
                    <a:gd name="T8" fmla="*/ 43 w 52"/>
                    <a:gd name="T9" fmla="*/ 38 h 40"/>
                    <a:gd name="T10" fmla="*/ 47 w 52"/>
                    <a:gd name="T11" fmla="*/ 40 h 40"/>
                    <a:gd name="T12" fmla="*/ 49 w 52"/>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52" h="40">
                      <a:moveTo>
                        <a:pt x="49" y="20"/>
                      </a:moveTo>
                      <a:lnTo>
                        <a:pt x="52" y="22"/>
                      </a:lnTo>
                      <a:lnTo>
                        <a:pt x="7" y="0"/>
                      </a:lnTo>
                      <a:lnTo>
                        <a:pt x="0" y="17"/>
                      </a:lnTo>
                      <a:lnTo>
                        <a:pt x="43" y="38"/>
                      </a:lnTo>
                      <a:lnTo>
                        <a:pt x="47" y="40"/>
                      </a:lnTo>
                      <a:lnTo>
                        <a:pt x="4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49" name="Freeform 1304"/>
                <p:cNvSpPr>
                  <a:spLocks/>
                </p:cNvSpPr>
                <p:nvPr/>
              </p:nvSpPr>
              <p:spPr bwMode="auto">
                <a:xfrm>
                  <a:off x="3126" y="3126"/>
                  <a:ext cx="75" cy="27"/>
                </a:xfrm>
                <a:custGeom>
                  <a:avLst/>
                  <a:gdLst>
                    <a:gd name="T0" fmla="*/ 75 w 75"/>
                    <a:gd name="T1" fmla="*/ 11 h 27"/>
                    <a:gd name="T2" fmla="*/ 70 w 75"/>
                    <a:gd name="T3" fmla="*/ 9 h 27"/>
                    <a:gd name="T4" fmla="*/ 2 w 75"/>
                    <a:gd name="T5" fmla="*/ 0 h 27"/>
                    <a:gd name="T6" fmla="*/ 0 w 75"/>
                    <a:gd name="T7" fmla="*/ 20 h 27"/>
                    <a:gd name="T8" fmla="*/ 68 w 75"/>
                    <a:gd name="T9" fmla="*/ 27 h 27"/>
                    <a:gd name="T10" fmla="*/ 63 w 75"/>
                    <a:gd name="T11" fmla="*/ 25 h 27"/>
                    <a:gd name="T12" fmla="*/ 75 w 75"/>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75" h="27">
                      <a:moveTo>
                        <a:pt x="75" y="11"/>
                      </a:moveTo>
                      <a:lnTo>
                        <a:pt x="70" y="9"/>
                      </a:lnTo>
                      <a:lnTo>
                        <a:pt x="2" y="0"/>
                      </a:lnTo>
                      <a:lnTo>
                        <a:pt x="0" y="20"/>
                      </a:lnTo>
                      <a:lnTo>
                        <a:pt x="68" y="27"/>
                      </a:lnTo>
                      <a:lnTo>
                        <a:pt x="63" y="25"/>
                      </a:lnTo>
                      <a:lnTo>
                        <a:pt x="7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0" name="Freeform 1303"/>
                <p:cNvSpPr>
                  <a:spLocks/>
                </p:cNvSpPr>
                <p:nvPr/>
              </p:nvSpPr>
              <p:spPr bwMode="auto">
                <a:xfrm>
                  <a:off x="3189" y="3137"/>
                  <a:ext cx="41" cy="40"/>
                </a:xfrm>
                <a:custGeom>
                  <a:avLst/>
                  <a:gdLst>
                    <a:gd name="T0" fmla="*/ 36 w 41"/>
                    <a:gd name="T1" fmla="*/ 22 h 40"/>
                    <a:gd name="T2" fmla="*/ 41 w 41"/>
                    <a:gd name="T3" fmla="*/ 23 h 40"/>
                    <a:gd name="T4" fmla="*/ 12 w 41"/>
                    <a:gd name="T5" fmla="*/ 0 h 40"/>
                    <a:gd name="T6" fmla="*/ 0 w 41"/>
                    <a:gd name="T7" fmla="*/ 14 h 40"/>
                    <a:gd name="T8" fmla="*/ 29 w 41"/>
                    <a:gd name="T9" fmla="*/ 38 h 40"/>
                    <a:gd name="T10" fmla="*/ 32 w 41"/>
                    <a:gd name="T11" fmla="*/ 40 h 40"/>
                    <a:gd name="T12" fmla="*/ 36 w 41"/>
                    <a:gd name="T13" fmla="*/ 22 h 40"/>
                  </a:gdLst>
                  <a:ahLst/>
                  <a:cxnLst>
                    <a:cxn ang="0">
                      <a:pos x="T0" y="T1"/>
                    </a:cxn>
                    <a:cxn ang="0">
                      <a:pos x="T2" y="T3"/>
                    </a:cxn>
                    <a:cxn ang="0">
                      <a:pos x="T4" y="T5"/>
                    </a:cxn>
                    <a:cxn ang="0">
                      <a:pos x="T6" y="T7"/>
                    </a:cxn>
                    <a:cxn ang="0">
                      <a:pos x="T8" y="T9"/>
                    </a:cxn>
                    <a:cxn ang="0">
                      <a:pos x="T10" y="T11"/>
                    </a:cxn>
                    <a:cxn ang="0">
                      <a:pos x="T12" y="T13"/>
                    </a:cxn>
                  </a:cxnLst>
                  <a:rect l="0" t="0" r="r" b="b"/>
                  <a:pathLst>
                    <a:path w="41" h="40">
                      <a:moveTo>
                        <a:pt x="36" y="22"/>
                      </a:moveTo>
                      <a:lnTo>
                        <a:pt x="41" y="23"/>
                      </a:lnTo>
                      <a:lnTo>
                        <a:pt x="12" y="0"/>
                      </a:lnTo>
                      <a:lnTo>
                        <a:pt x="0" y="14"/>
                      </a:lnTo>
                      <a:lnTo>
                        <a:pt x="29" y="38"/>
                      </a:lnTo>
                      <a:lnTo>
                        <a:pt x="32" y="40"/>
                      </a:lnTo>
                      <a:lnTo>
                        <a:pt x="3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1" name="Freeform 1302"/>
                <p:cNvSpPr>
                  <a:spLocks/>
                </p:cNvSpPr>
                <p:nvPr/>
              </p:nvSpPr>
              <p:spPr bwMode="auto">
                <a:xfrm>
                  <a:off x="3221" y="3159"/>
                  <a:ext cx="38" cy="23"/>
                </a:xfrm>
                <a:custGeom>
                  <a:avLst/>
                  <a:gdLst>
                    <a:gd name="T0" fmla="*/ 38 w 38"/>
                    <a:gd name="T1" fmla="*/ 5 h 23"/>
                    <a:gd name="T2" fmla="*/ 34 w 38"/>
                    <a:gd name="T3" fmla="*/ 3 h 23"/>
                    <a:gd name="T4" fmla="*/ 4 w 38"/>
                    <a:gd name="T5" fmla="*/ 0 h 23"/>
                    <a:gd name="T6" fmla="*/ 0 w 38"/>
                    <a:gd name="T7" fmla="*/ 18 h 23"/>
                    <a:gd name="T8" fmla="*/ 33 w 38"/>
                    <a:gd name="T9" fmla="*/ 23 h 23"/>
                    <a:gd name="T10" fmla="*/ 29 w 38"/>
                    <a:gd name="T11" fmla="*/ 21 h 23"/>
                    <a:gd name="T12" fmla="*/ 38 w 38"/>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38" h="23">
                      <a:moveTo>
                        <a:pt x="38" y="5"/>
                      </a:moveTo>
                      <a:lnTo>
                        <a:pt x="34" y="3"/>
                      </a:lnTo>
                      <a:lnTo>
                        <a:pt x="4" y="0"/>
                      </a:lnTo>
                      <a:lnTo>
                        <a:pt x="0" y="18"/>
                      </a:lnTo>
                      <a:lnTo>
                        <a:pt x="33" y="23"/>
                      </a:lnTo>
                      <a:lnTo>
                        <a:pt x="29" y="21"/>
                      </a:lnTo>
                      <a:lnTo>
                        <a:pt x="3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2" name="Freeform 1301"/>
                <p:cNvSpPr>
                  <a:spLocks/>
                </p:cNvSpPr>
                <p:nvPr/>
              </p:nvSpPr>
              <p:spPr bwMode="auto">
                <a:xfrm>
                  <a:off x="3250" y="3164"/>
                  <a:ext cx="36" cy="31"/>
                </a:xfrm>
                <a:custGeom>
                  <a:avLst/>
                  <a:gdLst>
                    <a:gd name="T0" fmla="*/ 36 w 36"/>
                    <a:gd name="T1" fmla="*/ 16 h 31"/>
                    <a:gd name="T2" fmla="*/ 33 w 36"/>
                    <a:gd name="T3" fmla="*/ 13 h 31"/>
                    <a:gd name="T4" fmla="*/ 9 w 36"/>
                    <a:gd name="T5" fmla="*/ 0 h 31"/>
                    <a:gd name="T6" fmla="*/ 0 w 36"/>
                    <a:gd name="T7" fmla="*/ 16 h 31"/>
                    <a:gd name="T8" fmla="*/ 22 w 36"/>
                    <a:gd name="T9" fmla="*/ 31 h 31"/>
                    <a:gd name="T10" fmla="*/ 18 w 36"/>
                    <a:gd name="T11" fmla="*/ 25 h 31"/>
                    <a:gd name="T12" fmla="*/ 36 w 36"/>
                    <a:gd name="T13" fmla="*/ 16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36" y="16"/>
                      </a:moveTo>
                      <a:lnTo>
                        <a:pt x="33" y="13"/>
                      </a:lnTo>
                      <a:lnTo>
                        <a:pt x="9" y="0"/>
                      </a:lnTo>
                      <a:lnTo>
                        <a:pt x="0" y="16"/>
                      </a:lnTo>
                      <a:lnTo>
                        <a:pt x="22" y="31"/>
                      </a:lnTo>
                      <a:lnTo>
                        <a:pt x="18" y="25"/>
                      </a:lnTo>
                      <a:lnTo>
                        <a:pt x="3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3" name="Freeform 1300"/>
                <p:cNvSpPr>
                  <a:spLocks/>
                </p:cNvSpPr>
                <p:nvPr/>
              </p:nvSpPr>
              <p:spPr bwMode="auto">
                <a:xfrm>
                  <a:off x="3268" y="3180"/>
                  <a:ext cx="31" cy="38"/>
                </a:xfrm>
                <a:custGeom>
                  <a:avLst/>
                  <a:gdLst>
                    <a:gd name="T0" fmla="*/ 27 w 31"/>
                    <a:gd name="T1" fmla="*/ 22 h 38"/>
                    <a:gd name="T2" fmla="*/ 31 w 31"/>
                    <a:gd name="T3" fmla="*/ 26 h 38"/>
                    <a:gd name="T4" fmla="*/ 18 w 31"/>
                    <a:gd name="T5" fmla="*/ 0 h 38"/>
                    <a:gd name="T6" fmla="*/ 0 w 31"/>
                    <a:gd name="T7" fmla="*/ 9 h 38"/>
                    <a:gd name="T8" fmla="*/ 15 w 31"/>
                    <a:gd name="T9" fmla="*/ 35 h 38"/>
                    <a:gd name="T10" fmla="*/ 18 w 31"/>
                    <a:gd name="T11" fmla="*/ 38 h 38"/>
                    <a:gd name="T12" fmla="*/ 27 w 31"/>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27" y="22"/>
                      </a:moveTo>
                      <a:lnTo>
                        <a:pt x="31" y="26"/>
                      </a:lnTo>
                      <a:lnTo>
                        <a:pt x="18" y="0"/>
                      </a:lnTo>
                      <a:lnTo>
                        <a:pt x="0" y="9"/>
                      </a:lnTo>
                      <a:lnTo>
                        <a:pt x="15" y="35"/>
                      </a:lnTo>
                      <a:lnTo>
                        <a:pt x="18" y="38"/>
                      </a:lnTo>
                      <a:lnTo>
                        <a:pt x="27"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4" name="Freeform 1299"/>
                <p:cNvSpPr>
                  <a:spLocks/>
                </p:cNvSpPr>
                <p:nvPr/>
              </p:nvSpPr>
              <p:spPr bwMode="auto">
                <a:xfrm>
                  <a:off x="3286" y="3202"/>
                  <a:ext cx="40" cy="29"/>
                </a:xfrm>
                <a:custGeom>
                  <a:avLst/>
                  <a:gdLst>
                    <a:gd name="T0" fmla="*/ 40 w 40"/>
                    <a:gd name="T1" fmla="*/ 18 h 29"/>
                    <a:gd name="T2" fmla="*/ 36 w 40"/>
                    <a:gd name="T3" fmla="*/ 13 h 29"/>
                    <a:gd name="T4" fmla="*/ 9 w 40"/>
                    <a:gd name="T5" fmla="*/ 0 h 29"/>
                    <a:gd name="T6" fmla="*/ 0 w 40"/>
                    <a:gd name="T7" fmla="*/ 16 h 29"/>
                    <a:gd name="T8" fmla="*/ 27 w 40"/>
                    <a:gd name="T9" fmla="*/ 29 h 29"/>
                    <a:gd name="T10" fmla="*/ 22 w 40"/>
                    <a:gd name="T11" fmla="*/ 23 h 29"/>
                    <a:gd name="T12" fmla="*/ 40 w 40"/>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8"/>
                      </a:moveTo>
                      <a:lnTo>
                        <a:pt x="36" y="13"/>
                      </a:lnTo>
                      <a:lnTo>
                        <a:pt x="9" y="0"/>
                      </a:lnTo>
                      <a:lnTo>
                        <a:pt x="0" y="16"/>
                      </a:lnTo>
                      <a:lnTo>
                        <a:pt x="27" y="29"/>
                      </a:lnTo>
                      <a:lnTo>
                        <a:pt x="22" y="23"/>
                      </a:lnTo>
                      <a:lnTo>
                        <a:pt x="4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5" name="Freeform 1298"/>
                <p:cNvSpPr>
                  <a:spLocks/>
                </p:cNvSpPr>
                <p:nvPr/>
              </p:nvSpPr>
              <p:spPr bwMode="auto">
                <a:xfrm>
                  <a:off x="3308" y="3220"/>
                  <a:ext cx="29" cy="38"/>
                </a:xfrm>
                <a:custGeom>
                  <a:avLst/>
                  <a:gdLst>
                    <a:gd name="T0" fmla="*/ 18 w 29"/>
                    <a:gd name="T1" fmla="*/ 18 h 38"/>
                    <a:gd name="T2" fmla="*/ 29 w 29"/>
                    <a:gd name="T3" fmla="*/ 23 h 38"/>
                    <a:gd name="T4" fmla="*/ 18 w 29"/>
                    <a:gd name="T5" fmla="*/ 0 h 38"/>
                    <a:gd name="T6" fmla="*/ 0 w 29"/>
                    <a:gd name="T7" fmla="*/ 5 h 38"/>
                    <a:gd name="T8" fmla="*/ 11 w 29"/>
                    <a:gd name="T9" fmla="*/ 31 h 38"/>
                    <a:gd name="T10" fmla="*/ 20 w 29"/>
                    <a:gd name="T11" fmla="*/ 36 h 38"/>
                    <a:gd name="T12" fmla="*/ 11 w 29"/>
                    <a:gd name="T13" fmla="*/ 31 h 38"/>
                    <a:gd name="T14" fmla="*/ 12 w 29"/>
                    <a:gd name="T15" fmla="*/ 38 h 38"/>
                    <a:gd name="T16" fmla="*/ 20 w 29"/>
                    <a:gd name="T17" fmla="*/ 36 h 38"/>
                    <a:gd name="T18" fmla="*/ 18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18" y="18"/>
                      </a:moveTo>
                      <a:lnTo>
                        <a:pt x="29" y="23"/>
                      </a:lnTo>
                      <a:lnTo>
                        <a:pt x="18" y="0"/>
                      </a:lnTo>
                      <a:lnTo>
                        <a:pt x="0" y="5"/>
                      </a:lnTo>
                      <a:lnTo>
                        <a:pt x="11" y="31"/>
                      </a:lnTo>
                      <a:lnTo>
                        <a:pt x="20" y="36"/>
                      </a:lnTo>
                      <a:lnTo>
                        <a:pt x="11" y="31"/>
                      </a:lnTo>
                      <a:lnTo>
                        <a:pt x="12" y="38"/>
                      </a:lnTo>
                      <a:lnTo>
                        <a:pt x="20" y="36"/>
                      </a:lnTo>
                      <a:lnTo>
                        <a:pt x="1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6" name="Freeform 1297"/>
                <p:cNvSpPr>
                  <a:spLocks/>
                </p:cNvSpPr>
                <p:nvPr/>
              </p:nvSpPr>
              <p:spPr bwMode="auto">
                <a:xfrm>
                  <a:off x="3326" y="3234"/>
                  <a:ext cx="30" cy="22"/>
                </a:xfrm>
                <a:custGeom>
                  <a:avLst/>
                  <a:gdLst>
                    <a:gd name="T0" fmla="*/ 20 w 30"/>
                    <a:gd name="T1" fmla="*/ 2 h 22"/>
                    <a:gd name="T2" fmla="*/ 23 w 30"/>
                    <a:gd name="T3" fmla="*/ 0 h 22"/>
                    <a:gd name="T4" fmla="*/ 0 w 30"/>
                    <a:gd name="T5" fmla="*/ 4 h 22"/>
                    <a:gd name="T6" fmla="*/ 2 w 30"/>
                    <a:gd name="T7" fmla="*/ 22 h 22"/>
                    <a:gd name="T8" fmla="*/ 25 w 30"/>
                    <a:gd name="T9" fmla="*/ 20 h 22"/>
                    <a:gd name="T10" fmla="*/ 30 w 30"/>
                    <a:gd name="T11" fmla="*/ 18 h 22"/>
                    <a:gd name="T12" fmla="*/ 20 w 3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20" y="2"/>
                      </a:moveTo>
                      <a:lnTo>
                        <a:pt x="23" y="0"/>
                      </a:lnTo>
                      <a:lnTo>
                        <a:pt x="0" y="4"/>
                      </a:lnTo>
                      <a:lnTo>
                        <a:pt x="2" y="22"/>
                      </a:lnTo>
                      <a:lnTo>
                        <a:pt x="25" y="20"/>
                      </a:lnTo>
                      <a:lnTo>
                        <a:pt x="30" y="18"/>
                      </a:lnTo>
                      <a:lnTo>
                        <a:pt x="2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7" name="Freeform 1296"/>
                <p:cNvSpPr>
                  <a:spLocks/>
                </p:cNvSpPr>
                <p:nvPr/>
              </p:nvSpPr>
              <p:spPr bwMode="auto">
                <a:xfrm>
                  <a:off x="3346" y="3225"/>
                  <a:ext cx="23" cy="27"/>
                </a:xfrm>
                <a:custGeom>
                  <a:avLst/>
                  <a:gdLst>
                    <a:gd name="T0" fmla="*/ 19 w 23"/>
                    <a:gd name="T1" fmla="*/ 0 h 27"/>
                    <a:gd name="T2" fmla="*/ 14 w 23"/>
                    <a:gd name="T3" fmla="*/ 2 h 27"/>
                    <a:gd name="T4" fmla="*/ 0 w 23"/>
                    <a:gd name="T5" fmla="*/ 11 h 27"/>
                    <a:gd name="T6" fmla="*/ 10 w 23"/>
                    <a:gd name="T7" fmla="*/ 27 h 27"/>
                    <a:gd name="T8" fmla="*/ 23 w 23"/>
                    <a:gd name="T9" fmla="*/ 18 h 27"/>
                    <a:gd name="T10" fmla="*/ 18 w 23"/>
                    <a:gd name="T11" fmla="*/ 20 h 27"/>
                    <a:gd name="T12" fmla="*/ 19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19" y="0"/>
                      </a:moveTo>
                      <a:lnTo>
                        <a:pt x="14" y="2"/>
                      </a:lnTo>
                      <a:lnTo>
                        <a:pt x="0" y="11"/>
                      </a:lnTo>
                      <a:lnTo>
                        <a:pt x="10" y="27"/>
                      </a:lnTo>
                      <a:lnTo>
                        <a:pt x="23" y="18"/>
                      </a:lnTo>
                      <a:lnTo>
                        <a:pt x="18" y="20"/>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8" name="Freeform 1295"/>
                <p:cNvSpPr>
                  <a:spLocks/>
                </p:cNvSpPr>
                <p:nvPr/>
              </p:nvSpPr>
              <p:spPr bwMode="auto">
                <a:xfrm>
                  <a:off x="3364" y="3225"/>
                  <a:ext cx="61" cy="27"/>
                </a:xfrm>
                <a:custGeom>
                  <a:avLst/>
                  <a:gdLst>
                    <a:gd name="T0" fmla="*/ 61 w 61"/>
                    <a:gd name="T1" fmla="*/ 18 h 27"/>
                    <a:gd name="T2" fmla="*/ 52 w 61"/>
                    <a:gd name="T3" fmla="*/ 8 h 27"/>
                    <a:gd name="T4" fmla="*/ 1 w 61"/>
                    <a:gd name="T5" fmla="*/ 0 h 27"/>
                    <a:gd name="T6" fmla="*/ 0 w 61"/>
                    <a:gd name="T7" fmla="*/ 20 h 27"/>
                    <a:gd name="T8" fmla="*/ 50 w 61"/>
                    <a:gd name="T9" fmla="*/ 27 h 27"/>
                    <a:gd name="T10" fmla="*/ 41 w 61"/>
                    <a:gd name="T11" fmla="*/ 18 h 27"/>
                    <a:gd name="T12" fmla="*/ 61 w 61"/>
                    <a:gd name="T13" fmla="*/ 18 h 27"/>
                    <a:gd name="T14" fmla="*/ 61 w 61"/>
                    <a:gd name="T15" fmla="*/ 9 h 27"/>
                    <a:gd name="T16" fmla="*/ 52 w 61"/>
                    <a:gd name="T17" fmla="*/ 8 h 27"/>
                    <a:gd name="T18" fmla="*/ 61 w 61"/>
                    <a:gd name="T1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7">
                      <a:moveTo>
                        <a:pt x="61" y="18"/>
                      </a:moveTo>
                      <a:lnTo>
                        <a:pt x="52" y="8"/>
                      </a:lnTo>
                      <a:lnTo>
                        <a:pt x="1" y="0"/>
                      </a:lnTo>
                      <a:lnTo>
                        <a:pt x="0" y="20"/>
                      </a:lnTo>
                      <a:lnTo>
                        <a:pt x="50" y="27"/>
                      </a:lnTo>
                      <a:lnTo>
                        <a:pt x="41" y="18"/>
                      </a:lnTo>
                      <a:lnTo>
                        <a:pt x="61" y="18"/>
                      </a:lnTo>
                      <a:lnTo>
                        <a:pt x="61" y="9"/>
                      </a:lnTo>
                      <a:lnTo>
                        <a:pt x="52" y="8"/>
                      </a:lnTo>
                      <a:lnTo>
                        <a:pt x="6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59" name="Freeform 1294"/>
                <p:cNvSpPr>
                  <a:spLocks/>
                </p:cNvSpPr>
                <p:nvPr/>
              </p:nvSpPr>
              <p:spPr bwMode="auto">
                <a:xfrm>
                  <a:off x="3405" y="3243"/>
                  <a:ext cx="22" cy="56"/>
                </a:xfrm>
                <a:custGeom>
                  <a:avLst/>
                  <a:gdLst>
                    <a:gd name="T0" fmla="*/ 20 w 22"/>
                    <a:gd name="T1" fmla="*/ 45 h 56"/>
                    <a:gd name="T2" fmla="*/ 22 w 22"/>
                    <a:gd name="T3" fmla="*/ 51 h 56"/>
                    <a:gd name="T4" fmla="*/ 20 w 22"/>
                    <a:gd name="T5" fmla="*/ 0 h 56"/>
                    <a:gd name="T6" fmla="*/ 0 w 22"/>
                    <a:gd name="T7" fmla="*/ 0 h 56"/>
                    <a:gd name="T8" fmla="*/ 2 w 22"/>
                    <a:gd name="T9" fmla="*/ 51 h 56"/>
                    <a:gd name="T10" fmla="*/ 4 w 22"/>
                    <a:gd name="T11" fmla="*/ 56 h 56"/>
                    <a:gd name="T12" fmla="*/ 20 w 22"/>
                    <a:gd name="T13" fmla="*/ 45 h 56"/>
                  </a:gdLst>
                  <a:ahLst/>
                  <a:cxnLst>
                    <a:cxn ang="0">
                      <a:pos x="T0" y="T1"/>
                    </a:cxn>
                    <a:cxn ang="0">
                      <a:pos x="T2" y="T3"/>
                    </a:cxn>
                    <a:cxn ang="0">
                      <a:pos x="T4" y="T5"/>
                    </a:cxn>
                    <a:cxn ang="0">
                      <a:pos x="T6" y="T7"/>
                    </a:cxn>
                    <a:cxn ang="0">
                      <a:pos x="T8" y="T9"/>
                    </a:cxn>
                    <a:cxn ang="0">
                      <a:pos x="T10" y="T11"/>
                    </a:cxn>
                    <a:cxn ang="0">
                      <a:pos x="T12" y="T13"/>
                    </a:cxn>
                  </a:cxnLst>
                  <a:rect l="0" t="0" r="r" b="b"/>
                  <a:pathLst>
                    <a:path w="22" h="56">
                      <a:moveTo>
                        <a:pt x="20" y="45"/>
                      </a:moveTo>
                      <a:lnTo>
                        <a:pt x="22" y="51"/>
                      </a:lnTo>
                      <a:lnTo>
                        <a:pt x="20" y="0"/>
                      </a:lnTo>
                      <a:lnTo>
                        <a:pt x="0" y="0"/>
                      </a:lnTo>
                      <a:lnTo>
                        <a:pt x="2" y="51"/>
                      </a:lnTo>
                      <a:lnTo>
                        <a:pt x="4" y="56"/>
                      </a:lnTo>
                      <a:lnTo>
                        <a:pt x="20"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0" name="Freeform 1293"/>
                <p:cNvSpPr>
                  <a:spLocks/>
                </p:cNvSpPr>
                <p:nvPr/>
              </p:nvSpPr>
              <p:spPr bwMode="auto">
                <a:xfrm>
                  <a:off x="3409" y="3288"/>
                  <a:ext cx="28" cy="35"/>
                </a:xfrm>
                <a:custGeom>
                  <a:avLst/>
                  <a:gdLst>
                    <a:gd name="T0" fmla="*/ 21 w 28"/>
                    <a:gd name="T1" fmla="*/ 17 h 35"/>
                    <a:gd name="T2" fmla="*/ 28 w 28"/>
                    <a:gd name="T3" fmla="*/ 20 h 35"/>
                    <a:gd name="T4" fmla="*/ 16 w 28"/>
                    <a:gd name="T5" fmla="*/ 0 h 35"/>
                    <a:gd name="T6" fmla="*/ 0 w 28"/>
                    <a:gd name="T7" fmla="*/ 11 h 35"/>
                    <a:gd name="T8" fmla="*/ 12 w 28"/>
                    <a:gd name="T9" fmla="*/ 31 h 35"/>
                    <a:gd name="T10" fmla="*/ 19 w 28"/>
                    <a:gd name="T11" fmla="*/ 35 h 35"/>
                    <a:gd name="T12" fmla="*/ 12 w 28"/>
                    <a:gd name="T13" fmla="*/ 31 h 35"/>
                    <a:gd name="T14" fmla="*/ 14 w 28"/>
                    <a:gd name="T15" fmla="*/ 35 h 35"/>
                    <a:gd name="T16" fmla="*/ 19 w 28"/>
                    <a:gd name="T17" fmla="*/ 35 h 35"/>
                    <a:gd name="T18" fmla="*/ 21 w 28"/>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5">
                      <a:moveTo>
                        <a:pt x="21" y="17"/>
                      </a:moveTo>
                      <a:lnTo>
                        <a:pt x="28" y="20"/>
                      </a:lnTo>
                      <a:lnTo>
                        <a:pt x="16" y="0"/>
                      </a:lnTo>
                      <a:lnTo>
                        <a:pt x="0" y="11"/>
                      </a:lnTo>
                      <a:lnTo>
                        <a:pt x="12" y="31"/>
                      </a:lnTo>
                      <a:lnTo>
                        <a:pt x="19" y="35"/>
                      </a:lnTo>
                      <a:lnTo>
                        <a:pt x="12" y="31"/>
                      </a:lnTo>
                      <a:lnTo>
                        <a:pt x="14" y="35"/>
                      </a:lnTo>
                      <a:lnTo>
                        <a:pt x="19" y="35"/>
                      </a:lnTo>
                      <a:lnTo>
                        <a:pt x="21"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1" name="Freeform 1292"/>
                <p:cNvSpPr>
                  <a:spLocks/>
                </p:cNvSpPr>
                <p:nvPr/>
              </p:nvSpPr>
              <p:spPr bwMode="auto">
                <a:xfrm>
                  <a:off x="3428" y="3305"/>
                  <a:ext cx="42" cy="25"/>
                </a:xfrm>
                <a:custGeom>
                  <a:avLst/>
                  <a:gdLst>
                    <a:gd name="T0" fmla="*/ 42 w 42"/>
                    <a:gd name="T1" fmla="*/ 7 h 25"/>
                    <a:gd name="T2" fmla="*/ 42 w 42"/>
                    <a:gd name="T3" fmla="*/ 7 h 25"/>
                    <a:gd name="T4" fmla="*/ 2 w 42"/>
                    <a:gd name="T5" fmla="*/ 0 h 25"/>
                    <a:gd name="T6" fmla="*/ 0 w 42"/>
                    <a:gd name="T7" fmla="*/ 18 h 25"/>
                    <a:gd name="T8" fmla="*/ 38 w 42"/>
                    <a:gd name="T9" fmla="*/ 25 h 25"/>
                    <a:gd name="T10" fmla="*/ 38 w 42"/>
                    <a:gd name="T11" fmla="*/ 25 h 25"/>
                    <a:gd name="T12" fmla="*/ 42 w 42"/>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42" h="25">
                      <a:moveTo>
                        <a:pt x="42" y="7"/>
                      </a:moveTo>
                      <a:lnTo>
                        <a:pt x="42" y="7"/>
                      </a:lnTo>
                      <a:lnTo>
                        <a:pt x="2" y="0"/>
                      </a:lnTo>
                      <a:lnTo>
                        <a:pt x="0" y="18"/>
                      </a:lnTo>
                      <a:lnTo>
                        <a:pt x="38" y="25"/>
                      </a:lnTo>
                      <a:lnTo>
                        <a:pt x="4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2" name="Freeform 1291"/>
                <p:cNvSpPr>
                  <a:spLocks/>
                </p:cNvSpPr>
                <p:nvPr/>
              </p:nvSpPr>
              <p:spPr bwMode="auto">
                <a:xfrm>
                  <a:off x="3466" y="3312"/>
                  <a:ext cx="42" cy="25"/>
                </a:xfrm>
                <a:custGeom>
                  <a:avLst/>
                  <a:gdLst>
                    <a:gd name="T0" fmla="*/ 35 w 42"/>
                    <a:gd name="T1" fmla="*/ 5 h 25"/>
                    <a:gd name="T2" fmla="*/ 40 w 42"/>
                    <a:gd name="T3" fmla="*/ 5 h 25"/>
                    <a:gd name="T4" fmla="*/ 4 w 42"/>
                    <a:gd name="T5" fmla="*/ 0 h 25"/>
                    <a:gd name="T6" fmla="*/ 0 w 42"/>
                    <a:gd name="T7" fmla="*/ 18 h 25"/>
                    <a:gd name="T8" fmla="*/ 36 w 42"/>
                    <a:gd name="T9" fmla="*/ 25 h 25"/>
                    <a:gd name="T10" fmla="*/ 42 w 42"/>
                    <a:gd name="T11" fmla="*/ 23 h 25"/>
                    <a:gd name="T12" fmla="*/ 35 w 42"/>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42" h="25">
                      <a:moveTo>
                        <a:pt x="35" y="5"/>
                      </a:moveTo>
                      <a:lnTo>
                        <a:pt x="40" y="5"/>
                      </a:lnTo>
                      <a:lnTo>
                        <a:pt x="4" y="0"/>
                      </a:lnTo>
                      <a:lnTo>
                        <a:pt x="0" y="18"/>
                      </a:lnTo>
                      <a:lnTo>
                        <a:pt x="36" y="25"/>
                      </a:lnTo>
                      <a:lnTo>
                        <a:pt x="42" y="23"/>
                      </a:lnTo>
                      <a:lnTo>
                        <a:pt x="3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3" name="Freeform 1290"/>
                <p:cNvSpPr>
                  <a:spLocks/>
                </p:cNvSpPr>
                <p:nvPr/>
              </p:nvSpPr>
              <p:spPr bwMode="auto">
                <a:xfrm>
                  <a:off x="3501" y="3303"/>
                  <a:ext cx="45" cy="32"/>
                </a:xfrm>
                <a:custGeom>
                  <a:avLst/>
                  <a:gdLst>
                    <a:gd name="T0" fmla="*/ 32 w 45"/>
                    <a:gd name="T1" fmla="*/ 2 h 32"/>
                    <a:gd name="T2" fmla="*/ 34 w 45"/>
                    <a:gd name="T3" fmla="*/ 0 h 32"/>
                    <a:gd name="T4" fmla="*/ 0 w 45"/>
                    <a:gd name="T5" fmla="*/ 14 h 32"/>
                    <a:gd name="T6" fmla="*/ 7 w 45"/>
                    <a:gd name="T7" fmla="*/ 32 h 32"/>
                    <a:gd name="T8" fmla="*/ 41 w 45"/>
                    <a:gd name="T9" fmla="*/ 18 h 32"/>
                    <a:gd name="T10" fmla="*/ 45 w 45"/>
                    <a:gd name="T11" fmla="*/ 16 h 32"/>
                    <a:gd name="T12" fmla="*/ 32 w 45"/>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45" h="32">
                      <a:moveTo>
                        <a:pt x="32" y="2"/>
                      </a:moveTo>
                      <a:lnTo>
                        <a:pt x="34" y="0"/>
                      </a:lnTo>
                      <a:lnTo>
                        <a:pt x="0" y="14"/>
                      </a:lnTo>
                      <a:lnTo>
                        <a:pt x="7" y="32"/>
                      </a:lnTo>
                      <a:lnTo>
                        <a:pt x="41" y="18"/>
                      </a:lnTo>
                      <a:lnTo>
                        <a:pt x="45" y="16"/>
                      </a:lnTo>
                      <a:lnTo>
                        <a:pt x="3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4" name="Freeform 1289"/>
                <p:cNvSpPr>
                  <a:spLocks/>
                </p:cNvSpPr>
                <p:nvPr/>
              </p:nvSpPr>
              <p:spPr bwMode="auto">
                <a:xfrm>
                  <a:off x="3533" y="3288"/>
                  <a:ext cx="31" cy="31"/>
                </a:xfrm>
                <a:custGeom>
                  <a:avLst/>
                  <a:gdLst>
                    <a:gd name="T0" fmla="*/ 25 w 31"/>
                    <a:gd name="T1" fmla="*/ 0 h 31"/>
                    <a:gd name="T2" fmla="*/ 20 w 31"/>
                    <a:gd name="T3" fmla="*/ 2 h 31"/>
                    <a:gd name="T4" fmla="*/ 0 w 31"/>
                    <a:gd name="T5" fmla="*/ 17 h 31"/>
                    <a:gd name="T6" fmla="*/ 13 w 31"/>
                    <a:gd name="T7" fmla="*/ 31 h 31"/>
                    <a:gd name="T8" fmla="*/ 31 w 31"/>
                    <a:gd name="T9" fmla="*/ 17 h 31"/>
                    <a:gd name="T10" fmla="*/ 25 w 31"/>
                    <a:gd name="T11" fmla="*/ 18 h 31"/>
                    <a:gd name="T12" fmla="*/ 25 w 3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5" y="0"/>
                      </a:moveTo>
                      <a:lnTo>
                        <a:pt x="20" y="2"/>
                      </a:lnTo>
                      <a:lnTo>
                        <a:pt x="0" y="17"/>
                      </a:lnTo>
                      <a:lnTo>
                        <a:pt x="13" y="31"/>
                      </a:lnTo>
                      <a:lnTo>
                        <a:pt x="31" y="17"/>
                      </a:lnTo>
                      <a:lnTo>
                        <a:pt x="25" y="18"/>
                      </a:lnTo>
                      <a:lnTo>
                        <a:pt x="2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5" name="Freeform 1288"/>
                <p:cNvSpPr>
                  <a:spLocks/>
                </p:cNvSpPr>
                <p:nvPr/>
              </p:nvSpPr>
              <p:spPr bwMode="auto">
                <a:xfrm>
                  <a:off x="3558" y="3287"/>
                  <a:ext cx="31" cy="19"/>
                </a:xfrm>
                <a:custGeom>
                  <a:avLst/>
                  <a:gdLst>
                    <a:gd name="T0" fmla="*/ 22 w 31"/>
                    <a:gd name="T1" fmla="*/ 1 h 19"/>
                    <a:gd name="T2" fmla="*/ 27 w 31"/>
                    <a:gd name="T3" fmla="*/ 0 h 19"/>
                    <a:gd name="T4" fmla="*/ 0 w 31"/>
                    <a:gd name="T5" fmla="*/ 1 h 19"/>
                    <a:gd name="T6" fmla="*/ 0 w 31"/>
                    <a:gd name="T7" fmla="*/ 19 h 19"/>
                    <a:gd name="T8" fmla="*/ 27 w 31"/>
                    <a:gd name="T9" fmla="*/ 19 h 19"/>
                    <a:gd name="T10" fmla="*/ 31 w 31"/>
                    <a:gd name="T11" fmla="*/ 18 h 19"/>
                    <a:gd name="T12" fmla="*/ 22 w 31"/>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22" y="1"/>
                      </a:moveTo>
                      <a:lnTo>
                        <a:pt x="27" y="0"/>
                      </a:lnTo>
                      <a:lnTo>
                        <a:pt x="0" y="1"/>
                      </a:lnTo>
                      <a:lnTo>
                        <a:pt x="0" y="19"/>
                      </a:lnTo>
                      <a:lnTo>
                        <a:pt x="27" y="19"/>
                      </a:lnTo>
                      <a:lnTo>
                        <a:pt x="31" y="18"/>
                      </a:lnTo>
                      <a:lnTo>
                        <a:pt x="22"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6" name="Freeform 1287"/>
                <p:cNvSpPr>
                  <a:spLocks/>
                </p:cNvSpPr>
                <p:nvPr/>
              </p:nvSpPr>
              <p:spPr bwMode="auto">
                <a:xfrm>
                  <a:off x="3580" y="3225"/>
                  <a:ext cx="115" cy="80"/>
                </a:xfrm>
                <a:custGeom>
                  <a:avLst/>
                  <a:gdLst>
                    <a:gd name="T0" fmla="*/ 115 w 115"/>
                    <a:gd name="T1" fmla="*/ 8 h 80"/>
                    <a:gd name="T2" fmla="*/ 102 w 115"/>
                    <a:gd name="T3" fmla="*/ 6 h 80"/>
                    <a:gd name="T4" fmla="*/ 0 w 115"/>
                    <a:gd name="T5" fmla="*/ 63 h 80"/>
                    <a:gd name="T6" fmla="*/ 9 w 115"/>
                    <a:gd name="T7" fmla="*/ 80 h 80"/>
                    <a:gd name="T8" fmla="*/ 111 w 115"/>
                    <a:gd name="T9" fmla="*/ 22 h 80"/>
                    <a:gd name="T10" fmla="*/ 101 w 115"/>
                    <a:gd name="T11" fmla="*/ 20 h 80"/>
                    <a:gd name="T12" fmla="*/ 115 w 115"/>
                    <a:gd name="T13" fmla="*/ 8 h 80"/>
                    <a:gd name="T14" fmla="*/ 110 w 115"/>
                    <a:gd name="T15" fmla="*/ 0 h 80"/>
                    <a:gd name="T16" fmla="*/ 102 w 115"/>
                    <a:gd name="T17" fmla="*/ 6 h 80"/>
                    <a:gd name="T18" fmla="*/ 115 w 115"/>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80">
                      <a:moveTo>
                        <a:pt x="115" y="8"/>
                      </a:moveTo>
                      <a:lnTo>
                        <a:pt x="102" y="6"/>
                      </a:lnTo>
                      <a:lnTo>
                        <a:pt x="0" y="63"/>
                      </a:lnTo>
                      <a:lnTo>
                        <a:pt x="9" y="80"/>
                      </a:lnTo>
                      <a:lnTo>
                        <a:pt x="111" y="22"/>
                      </a:lnTo>
                      <a:lnTo>
                        <a:pt x="101" y="20"/>
                      </a:lnTo>
                      <a:lnTo>
                        <a:pt x="115" y="8"/>
                      </a:lnTo>
                      <a:lnTo>
                        <a:pt x="110" y="0"/>
                      </a:lnTo>
                      <a:lnTo>
                        <a:pt x="102" y="6"/>
                      </a:lnTo>
                      <a:lnTo>
                        <a:pt x="115"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7" name="Freeform 1286"/>
                <p:cNvSpPr>
                  <a:spLocks/>
                </p:cNvSpPr>
                <p:nvPr/>
              </p:nvSpPr>
              <p:spPr bwMode="auto">
                <a:xfrm>
                  <a:off x="3681" y="3233"/>
                  <a:ext cx="30" cy="34"/>
                </a:xfrm>
                <a:custGeom>
                  <a:avLst/>
                  <a:gdLst>
                    <a:gd name="T0" fmla="*/ 25 w 30"/>
                    <a:gd name="T1" fmla="*/ 14 h 34"/>
                    <a:gd name="T2" fmla="*/ 30 w 30"/>
                    <a:gd name="T3" fmla="*/ 18 h 34"/>
                    <a:gd name="T4" fmla="*/ 14 w 30"/>
                    <a:gd name="T5" fmla="*/ 0 h 34"/>
                    <a:gd name="T6" fmla="*/ 0 w 30"/>
                    <a:gd name="T7" fmla="*/ 12 h 34"/>
                    <a:gd name="T8" fmla="*/ 16 w 30"/>
                    <a:gd name="T9" fmla="*/ 30 h 34"/>
                    <a:gd name="T10" fmla="*/ 19 w 30"/>
                    <a:gd name="T11" fmla="*/ 34 h 34"/>
                    <a:gd name="T12" fmla="*/ 25 w 30"/>
                    <a:gd name="T13" fmla="*/ 1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25" y="14"/>
                      </a:moveTo>
                      <a:lnTo>
                        <a:pt x="30" y="18"/>
                      </a:lnTo>
                      <a:lnTo>
                        <a:pt x="14" y="0"/>
                      </a:lnTo>
                      <a:lnTo>
                        <a:pt x="0" y="12"/>
                      </a:lnTo>
                      <a:lnTo>
                        <a:pt x="16" y="30"/>
                      </a:lnTo>
                      <a:lnTo>
                        <a:pt x="19" y="34"/>
                      </a:lnTo>
                      <a:lnTo>
                        <a:pt x="2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8" name="Freeform 1285"/>
                <p:cNvSpPr>
                  <a:spLocks/>
                </p:cNvSpPr>
                <p:nvPr/>
              </p:nvSpPr>
              <p:spPr bwMode="auto">
                <a:xfrm>
                  <a:off x="3700" y="3247"/>
                  <a:ext cx="35" cy="25"/>
                </a:xfrm>
                <a:custGeom>
                  <a:avLst/>
                  <a:gdLst>
                    <a:gd name="T0" fmla="*/ 35 w 35"/>
                    <a:gd name="T1" fmla="*/ 9 h 25"/>
                    <a:gd name="T2" fmla="*/ 31 w 35"/>
                    <a:gd name="T3" fmla="*/ 7 h 25"/>
                    <a:gd name="T4" fmla="*/ 6 w 35"/>
                    <a:gd name="T5" fmla="*/ 0 h 25"/>
                    <a:gd name="T6" fmla="*/ 0 w 35"/>
                    <a:gd name="T7" fmla="*/ 20 h 25"/>
                    <a:gd name="T8" fmla="*/ 28 w 35"/>
                    <a:gd name="T9" fmla="*/ 25 h 25"/>
                    <a:gd name="T10" fmla="*/ 22 w 35"/>
                    <a:gd name="T11" fmla="*/ 23 h 25"/>
                    <a:gd name="T12" fmla="*/ 35 w 35"/>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35" h="25">
                      <a:moveTo>
                        <a:pt x="35" y="9"/>
                      </a:moveTo>
                      <a:lnTo>
                        <a:pt x="31" y="7"/>
                      </a:lnTo>
                      <a:lnTo>
                        <a:pt x="6" y="0"/>
                      </a:lnTo>
                      <a:lnTo>
                        <a:pt x="0" y="20"/>
                      </a:lnTo>
                      <a:lnTo>
                        <a:pt x="28" y="25"/>
                      </a:lnTo>
                      <a:lnTo>
                        <a:pt x="22" y="23"/>
                      </a:lnTo>
                      <a:lnTo>
                        <a:pt x="3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69" name="Freeform 1284"/>
                <p:cNvSpPr>
                  <a:spLocks/>
                </p:cNvSpPr>
                <p:nvPr/>
              </p:nvSpPr>
              <p:spPr bwMode="auto">
                <a:xfrm>
                  <a:off x="3722" y="3256"/>
                  <a:ext cx="38" cy="32"/>
                </a:xfrm>
                <a:custGeom>
                  <a:avLst/>
                  <a:gdLst>
                    <a:gd name="T0" fmla="*/ 38 w 38"/>
                    <a:gd name="T1" fmla="*/ 25 h 32"/>
                    <a:gd name="T2" fmla="*/ 34 w 38"/>
                    <a:gd name="T3" fmla="*/ 18 h 32"/>
                    <a:gd name="T4" fmla="*/ 13 w 38"/>
                    <a:gd name="T5" fmla="*/ 0 h 32"/>
                    <a:gd name="T6" fmla="*/ 0 w 38"/>
                    <a:gd name="T7" fmla="*/ 14 h 32"/>
                    <a:gd name="T8" fmla="*/ 24 w 38"/>
                    <a:gd name="T9" fmla="*/ 32 h 32"/>
                    <a:gd name="T10" fmla="*/ 20 w 38"/>
                    <a:gd name="T11" fmla="*/ 25 h 32"/>
                    <a:gd name="T12" fmla="*/ 38 w 38"/>
                    <a:gd name="T13" fmla="*/ 25 h 32"/>
                    <a:gd name="T14" fmla="*/ 38 w 38"/>
                    <a:gd name="T15" fmla="*/ 22 h 32"/>
                    <a:gd name="T16" fmla="*/ 34 w 38"/>
                    <a:gd name="T17" fmla="*/ 18 h 32"/>
                    <a:gd name="T18" fmla="*/ 38 w 38"/>
                    <a:gd name="T1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2">
                      <a:moveTo>
                        <a:pt x="38" y="25"/>
                      </a:moveTo>
                      <a:lnTo>
                        <a:pt x="34" y="18"/>
                      </a:lnTo>
                      <a:lnTo>
                        <a:pt x="13" y="0"/>
                      </a:lnTo>
                      <a:lnTo>
                        <a:pt x="0" y="14"/>
                      </a:lnTo>
                      <a:lnTo>
                        <a:pt x="24" y="32"/>
                      </a:lnTo>
                      <a:lnTo>
                        <a:pt x="20" y="25"/>
                      </a:lnTo>
                      <a:lnTo>
                        <a:pt x="38" y="25"/>
                      </a:lnTo>
                      <a:lnTo>
                        <a:pt x="38" y="22"/>
                      </a:lnTo>
                      <a:lnTo>
                        <a:pt x="34" y="18"/>
                      </a:lnTo>
                      <a:lnTo>
                        <a:pt x="3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0" name="Freeform 1283"/>
                <p:cNvSpPr>
                  <a:spLocks/>
                </p:cNvSpPr>
                <p:nvPr/>
              </p:nvSpPr>
              <p:spPr bwMode="auto">
                <a:xfrm>
                  <a:off x="3742" y="3281"/>
                  <a:ext cx="18" cy="74"/>
                </a:xfrm>
                <a:custGeom>
                  <a:avLst/>
                  <a:gdLst>
                    <a:gd name="T0" fmla="*/ 18 w 18"/>
                    <a:gd name="T1" fmla="*/ 74 h 74"/>
                    <a:gd name="T2" fmla="*/ 18 w 18"/>
                    <a:gd name="T3" fmla="*/ 74 h 74"/>
                    <a:gd name="T4" fmla="*/ 18 w 18"/>
                    <a:gd name="T5" fmla="*/ 0 h 74"/>
                    <a:gd name="T6" fmla="*/ 0 w 18"/>
                    <a:gd name="T7" fmla="*/ 0 h 74"/>
                    <a:gd name="T8" fmla="*/ 0 w 18"/>
                    <a:gd name="T9" fmla="*/ 74 h 74"/>
                    <a:gd name="T10" fmla="*/ 0 w 18"/>
                    <a:gd name="T11" fmla="*/ 74 h 74"/>
                    <a:gd name="T12" fmla="*/ 18 w 18"/>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8" h="74">
                      <a:moveTo>
                        <a:pt x="18" y="74"/>
                      </a:moveTo>
                      <a:lnTo>
                        <a:pt x="18" y="74"/>
                      </a:lnTo>
                      <a:lnTo>
                        <a:pt x="18" y="0"/>
                      </a:lnTo>
                      <a:lnTo>
                        <a:pt x="0" y="0"/>
                      </a:lnTo>
                      <a:lnTo>
                        <a:pt x="0" y="74"/>
                      </a:lnTo>
                      <a:lnTo>
                        <a:pt x="18"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1" name="Freeform 1282"/>
                <p:cNvSpPr>
                  <a:spLocks/>
                </p:cNvSpPr>
                <p:nvPr/>
              </p:nvSpPr>
              <p:spPr bwMode="auto">
                <a:xfrm>
                  <a:off x="3742" y="3355"/>
                  <a:ext cx="22" cy="52"/>
                </a:xfrm>
                <a:custGeom>
                  <a:avLst/>
                  <a:gdLst>
                    <a:gd name="T0" fmla="*/ 16 w 22"/>
                    <a:gd name="T1" fmla="*/ 34 h 52"/>
                    <a:gd name="T2" fmla="*/ 22 w 22"/>
                    <a:gd name="T3" fmla="*/ 41 h 52"/>
                    <a:gd name="T4" fmla="*/ 18 w 22"/>
                    <a:gd name="T5" fmla="*/ 0 h 52"/>
                    <a:gd name="T6" fmla="*/ 0 w 22"/>
                    <a:gd name="T7" fmla="*/ 0 h 52"/>
                    <a:gd name="T8" fmla="*/ 2 w 22"/>
                    <a:gd name="T9" fmla="*/ 43 h 52"/>
                    <a:gd name="T10" fmla="*/ 7 w 22"/>
                    <a:gd name="T11" fmla="*/ 52 h 52"/>
                    <a:gd name="T12" fmla="*/ 2 w 22"/>
                    <a:gd name="T13" fmla="*/ 43 h 52"/>
                    <a:gd name="T14" fmla="*/ 2 w 22"/>
                    <a:gd name="T15" fmla="*/ 49 h 52"/>
                    <a:gd name="T16" fmla="*/ 7 w 22"/>
                    <a:gd name="T17" fmla="*/ 52 h 52"/>
                    <a:gd name="T18" fmla="*/ 16 w 22"/>
                    <a:gd name="T19"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2">
                      <a:moveTo>
                        <a:pt x="16" y="34"/>
                      </a:moveTo>
                      <a:lnTo>
                        <a:pt x="22" y="41"/>
                      </a:lnTo>
                      <a:lnTo>
                        <a:pt x="18" y="0"/>
                      </a:lnTo>
                      <a:lnTo>
                        <a:pt x="0" y="0"/>
                      </a:lnTo>
                      <a:lnTo>
                        <a:pt x="2" y="43"/>
                      </a:lnTo>
                      <a:lnTo>
                        <a:pt x="7" y="52"/>
                      </a:lnTo>
                      <a:lnTo>
                        <a:pt x="2" y="43"/>
                      </a:lnTo>
                      <a:lnTo>
                        <a:pt x="2" y="49"/>
                      </a:lnTo>
                      <a:lnTo>
                        <a:pt x="7" y="52"/>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2" name="Freeform 1281"/>
                <p:cNvSpPr>
                  <a:spLocks/>
                </p:cNvSpPr>
                <p:nvPr/>
              </p:nvSpPr>
              <p:spPr bwMode="auto">
                <a:xfrm>
                  <a:off x="3749" y="3389"/>
                  <a:ext cx="38" cy="33"/>
                </a:xfrm>
                <a:custGeom>
                  <a:avLst/>
                  <a:gdLst>
                    <a:gd name="T0" fmla="*/ 38 w 38"/>
                    <a:gd name="T1" fmla="*/ 15 h 33"/>
                    <a:gd name="T2" fmla="*/ 38 w 38"/>
                    <a:gd name="T3" fmla="*/ 15 h 33"/>
                    <a:gd name="T4" fmla="*/ 9 w 38"/>
                    <a:gd name="T5" fmla="*/ 0 h 33"/>
                    <a:gd name="T6" fmla="*/ 0 w 38"/>
                    <a:gd name="T7" fmla="*/ 18 h 33"/>
                    <a:gd name="T8" fmla="*/ 31 w 38"/>
                    <a:gd name="T9" fmla="*/ 33 h 33"/>
                    <a:gd name="T10" fmla="*/ 33 w 38"/>
                    <a:gd name="T11" fmla="*/ 33 h 33"/>
                    <a:gd name="T12" fmla="*/ 38 w 38"/>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5"/>
                      </a:moveTo>
                      <a:lnTo>
                        <a:pt x="38" y="15"/>
                      </a:lnTo>
                      <a:lnTo>
                        <a:pt x="9" y="0"/>
                      </a:lnTo>
                      <a:lnTo>
                        <a:pt x="0" y="18"/>
                      </a:lnTo>
                      <a:lnTo>
                        <a:pt x="31" y="33"/>
                      </a:lnTo>
                      <a:lnTo>
                        <a:pt x="33" y="33"/>
                      </a:lnTo>
                      <a:lnTo>
                        <a:pt x="38"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3" name="Freeform 1280"/>
                <p:cNvSpPr>
                  <a:spLocks/>
                </p:cNvSpPr>
                <p:nvPr/>
              </p:nvSpPr>
              <p:spPr bwMode="auto">
                <a:xfrm>
                  <a:off x="3782" y="3404"/>
                  <a:ext cx="43" cy="28"/>
                </a:xfrm>
                <a:custGeom>
                  <a:avLst/>
                  <a:gdLst>
                    <a:gd name="T0" fmla="*/ 43 w 43"/>
                    <a:gd name="T1" fmla="*/ 12 h 28"/>
                    <a:gd name="T2" fmla="*/ 39 w 43"/>
                    <a:gd name="T3" fmla="*/ 9 h 28"/>
                    <a:gd name="T4" fmla="*/ 5 w 43"/>
                    <a:gd name="T5" fmla="*/ 0 h 28"/>
                    <a:gd name="T6" fmla="*/ 0 w 43"/>
                    <a:gd name="T7" fmla="*/ 18 h 28"/>
                    <a:gd name="T8" fmla="*/ 34 w 43"/>
                    <a:gd name="T9" fmla="*/ 28 h 28"/>
                    <a:gd name="T10" fmla="*/ 30 w 43"/>
                    <a:gd name="T11" fmla="*/ 25 h 28"/>
                    <a:gd name="T12" fmla="*/ 43 w 43"/>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43" h="28">
                      <a:moveTo>
                        <a:pt x="43" y="12"/>
                      </a:moveTo>
                      <a:lnTo>
                        <a:pt x="39" y="9"/>
                      </a:lnTo>
                      <a:lnTo>
                        <a:pt x="5" y="0"/>
                      </a:lnTo>
                      <a:lnTo>
                        <a:pt x="0" y="18"/>
                      </a:lnTo>
                      <a:lnTo>
                        <a:pt x="34" y="28"/>
                      </a:lnTo>
                      <a:lnTo>
                        <a:pt x="30" y="25"/>
                      </a:lnTo>
                      <a:lnTo>
                        <a:pt x="4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4" name="Freeform 1279"/>
                <p:cNvSpPr>
                  <a:spLocks/>
                </p:cNvSpPr>
                <p:nvPr/>
              </p:nvSpPr>
              <p:spPr bwMode="auto">
                <a:xfrm>
                  <a:off x="3812" y="3416"/>
                  <a:ext cx="42" cy="47"/>
                </a:xfrm>
                <a:custGeom>
                  <a:avLst/>
                  <a:gdLst>
                    <a:gd name="T0" fmla="*/ 29 w 42"/>
                    <a:gd name="T1" fmla="*/ 27 h 47"/>
                    <a:gd name="T2" fmla="*/ 42 w 42"/>
                    <a:gd name="T3" fmla="*/ 27 h 47"/>
                    <a:gd name="T4" fmla="*/ 13 w 42"/>
                    <a:gd name="T5" fmla="*/ 0 h 47"/>
                    <a:gd name="T6" fmla="*/ 0 w 42"/>
                    <a:gd name="T7" fmla="*/ 13 h 47"/>
                    <a:gd name="T8" fmla="*/ 27 w 42"/>
                    <a:gd name="T9" fmla="*/ 42 h 47"/>
                    <a:gd name="T10" fmla="*/ 40 w 42"/>
                    <a:gd name="T11" fmla="*/ 42 h 47"/>
                    <a:gd name="T12" fmla="*/ 27 w 42"/>
                    <a:gd name="T13" fmla="*/ 42 h 47"/>
                    <a:gd name="T14" fmla="*/ 34 w 42"/>
                    <a:gd name="T15" fmla="*/ 47 h 47"/>
                    <a:gd name="T16" fmla="*/ 40 w 42"/>
                    <a:gd name="T17" fmla="*/ 42 h 47"/>
                    <a:gd name="T18" fmla="*/ 29 w 42"/>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7">
                      <a:moveTo>
                        <a:pt x="29" y="27"/>
                      </a:moveTo>
                      <a:lnTo>
                        <a:pt x="42" y="27"/>
                      </a:lnTo>
                      <a:lnTo>
                        <a:pt x="13" y="0"/>
                      </a:lnTo>
                      <a:lnTo>
                        <a:pt x="0" y="13"/>
                      </a:lnTo>
                      <a:lnTo>
                        <a:pt x="27" y="42"/>
                      </a:lnTo>
                      <a:lnTo>
                        <a:pt x="40" y="42"/>
                      </a:lnTo>
                      <a:lnTo>
                        <a:pt x="27" y="42"/>
                      </a:lnTo>
                      <a:lnTo>
                        <a:pt x="34" y="47"/>
                      </a:lnTo>
                      <a:lnTo>
                        <a:pt x="40" y="42"/>
                      </a:lnTo>
                      <a:lnTo>
                        <a:pt x="29"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5" name="Freeform 1278"/>
                <p:cNvSpPr>
                  <a:spLocks/>
                </p:cNvSpPr>
                <p:nvPr/>
              </p:nvSpPr>
              <p:spPr bwMode="auto">
                <a:xfrm>
                  <a:off x="3841" y="3398"/>
                  <a:ext cx="65" cy="60"/>
                </a:xfrm>
                <a:custGeom>
                  <a:avLst/>
                  <a:gdLst>
                    <a:gd name="T0" fmla="*/ 56 w 65"/>
                    <a:gd name="T1" fmla="*/ 0 h 60"/>
                    <a:gd name="T2" fmla="*/ 54 w 65"/>
                    <a:gd name="T3" fmla="*/ 2 h 60"/>
                    <a:gd name="T4" fmla="*/ 0 w 65"/>
                    <a:gd name="T5" fmla="*/ 45 h 60"/>
                    <a:gd name="T6" fmla="*/ 11 w 65"/>
                    <a:gd name="T7" fmla="*/ 60 h 60"/>
                    <a:gd name="T8" fmla="*/ 65 w 65"/>
                    <a:gd name="T9" fmla="*/ 16 h 60"/>
                    <a:gd name="T10" fmla="*/ 63 w 65"/>
                    <a:gd name="T11" fmla="*/ 18 h 60"/>
                    <a:gd name="T12" fmla="*/ 56 w 6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5" h="60">
                      <a:moveTo>
                        <a:pt x="56" y="0"/>
                      </a:moveTo>
                      <a:lnTo>
                        <a:pt x="54" y="2"/>
                      </a:lnTo>
                      <a:lnTo>
                        <a:pt x="0" y="45"/>
                      </a:lnTo>
                      <a:lnTo>
                        <a:pt x="11" y="60"/>
                      </a:lnTo>
                      <a:lnTo>
                        <a:pt x="65" y="16"/>
                      </a:lnTo>
                      <a:lnTo>
                        <a:pt x="63" y="18"/>
                      </a:lnTo>
                      <a:lnTo>
                        <a:pt x="5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6" name="Freeform 1277"/>
                <p:cNvSpPr>
                  <a:spLocks/>
                </p:cNvSpPr>
                <p:nvPr/>
              </p:nvSpPr>
              <p:spPr bwMode="auto">
                <a:xfrm>
                  <a:off x="3897" y="3380"/>
                  <a:ext cx="50" cy="36"/>
                </a:xfrm>
                <a:custGeom>
                  <a:avLst/>
                  <a:gdLst>
                    <a:gd name="T0" fmla="*/ 49 w 50"/>
                    <a:gd name="T1" fmla="*/ 0 h 36"/>
                    <a:gd name="T2" fmla="*/ 45 w 50"/>
                    <a:gd name="T3" fmla="*/ 2 h 36"/>
                    <a:gd name="T4" fmla="*/ 0 w 50"/>
                    <a:gd name="T5" fmla="*/ 18 h 36"/>
                    <a:gd name="T6" fmla="*/ 7 w 50"/>
                    <a:gd name="T7" fmla="*/ 36 h 36"/>
                    <a:gd name="T8" fmla="*/ 50 w 50"/>
                    <a:gd name="T9" fmla="*/ 20 h 36"/>
                    <a:gd name="T10" fmla="*/ 47 w 50"/>
                    <a:gd name="T11" fmla="*/ 20 h 36"/>
                    <a:gd name="T12" fmla="*/ 49 w 5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49" y="0"/>
                      </a:moveTo>
                      <a:lnTo>
                        <a:pt x="45" y="2"/>
                      </a:lnTo>
                      <a:lnTo>
                        <a:pt x="0" y="18"/>
                      </a:lnTo>
                      <a:lnTo>
                        <a:pt x="7" y="36"/>
                      </a:lnTo>
                      <a:lnTo>
                        <a:pt x="50" y="20"/>
                      </a:lnTo>
                      <a:lnTo>
                        <a:pt x="47" y="20"/>
                      </a:lnTo>
                      <a:lnTo>
                        <a:pt x="4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7" name="Freeform 1276"/>
                <p:cNvSpPr>
                  <a:spLocks/>
                </p:cNvSpPr>
                <p:nvPr/>
              </p:nvSpPr>
              <p:spPr bwMode="auto">
                <a:xfrm>
                  <a:off x="3944" y="3380"/>
                  <a:ext cx="45" cy="25"/>
                </a:xfrm>
                <a:custGeom>
                  <a:avLst/>
                  <a:gdLst>
                    <a:gd name="T0" fmla="*/ 45 w 45"/>
                    <a:gd name="T1" fmla="*/ 9 h 25"/>
                    <a:gd name="T2" fmla="*/ 39 w 45"/>
                    <a:gd name="T3" fmla="*/ 7 h 25"/>
                    <a:gd name="T4" fmla="*/ 2 w 45"/>
                    <a:gd name="T5" fmla="*/ 0 h 25"/>
                    <a:gd name="T6" fmla="*/ 0 w 45"/>
                    <a:gd name="T7" fmla="*/ 20 h 25"/>
                    <a:gd name="T8" fmla="*/ 38 w 45"/>
                    <a:gd name="T9" fmla="*/ 25 h 25"/>
                    <a:gd name="T10" fmla="*/ 32 w 45"/>
                    <a:gd name="T11" fmla="*/ 24 h 25"/>
                    <a:gd name="T12" fmla="*/ 45 w 45"/>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5" y="9"/>
                      </a:moveTo>
                      <a:lnTo>
                        <a:pt x="39" y="7"/>
                      </a:lnTo>
                      <a:lnTo>
                        <a:pt x="2" y="0"/>
                      </a:lnTo>
                      <a:lnTo>
                        <a:pt x="0" y="20"/>
                      </a:lnTo>
                      <a:lnTo>
                        <a:pt x="38" y="25"/>
                      </a:lnTo>
                      <a:lnTo>
                        <a:pt x="32" y="24"/>
                      </a:lnTo>
                      <a:lnTo>
                        <a:pt x="4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8" name="Freeform 1275"/>
                <p:cNvSpPr>
                  <a:spLocks/>
                </p:cNvSpPr>
                <p:nvPr/>
              </p:nvSpPr>
              <p:spPr bwMode="auto">
                <a:xfrm>
                  <a:off x="3976" y="3389"/>
                  <a:ext cx="38" cy="36"/>
                </a:xfrm>
                <a:custGeom>
                  <a:avLst/>
                  <a:gdLst>
                    <a:gd name="T0" fmla="*/ 34 w 38"/>
                    <a:gd name="T1" fmla="*/ 16 h 36"/>
                    <a:gd name="T2" fmla="*/ 38 w 38"/>
                    <a:gd name="T3" fmla="*/ 18 h 36"/>
                    <a:gd name="T4" fmla="*/ 13 w 38"/>
                    <a:gd name="T5" fmla="*/ 0 h 36"/>
                    <a:gd name="T6" fmla="*/ 0 w 38"/>
                    <a:gd name="T7" fmla="*/ 15 h 36"/>
                    <a:gd name="T8" fmla="*/ 27 w 38"/>
                    <a:gd name="T9" fmla="*/ 34 h 36"/>
                    <a:gd name="T10" fmla="*/ 31 w 38"/>
                    <a:gd name="T11" fmla="*/ 36 h 36"/>
                    <a:gd name="T12" fmla="*/ 34 w 38"/>
                    <a:gd name="T13" fmla="*/ 16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34" y="16"/>
                      </a:moveTo>
                      <a:lnTo>
                        <a:pt x="38" y="18"/>
                      </a:lnTo>
                      <a:lnTo>
                        <a:pt x="13" y="0"/>
                      </a:lnTo>
                      <a:lnTo>
                        <a:pt x="0" y="15"/>
                      </a:lnTo>
                      <a:lnTo>
                        <a:pt x="27" y="34"/>
                      </a:lnTo>
                      <a:lnTo>
                        <a:pt x="31" y="36"/>
                      </a:lnTo>
                      <a:lnTo>
                        <a:pt x="3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79" name="Freeform 1274"/>
                <p:cNvSpPr>
                  <a:spLocks/>
                </p:cNvSpPr>
                <p:nvPr/>
              </p:nvSpPr>
              <p:spPr bwMode="auto">
                <a:xfrm>
                  <a:off x="4007" y="3405"/>
                  <a:ext cx="50" cy="27"/>
                </a:xfrm>
                <a:custGeom>
                  <a:avLst/>
                  <a:gdLst>
                    <a:gd name="T0" fmla="*/ 50 w 50"/>
                    <a:gd name="T1" fmla="*/ 13 h 27"/>
                    <a:gd name="T2" fmla="*/ 43 w 50"/>
                    <a:gd name="T3" fmla="*/ 8 h 27"/>
                    <a:gd name="T4" fmla="*/ 3 w 50"/>
                    <a:gd name="T5" fmla="*/ 0 h 27"/>
                    <a:gd name="T6" fmla="*/ 0 w 50"/>
                    <a:gd name="T7" fmla="*/ 20 h 27"/>
                    <a:gd name="T8" fmla="*/ 39 w 50"/>
                    <a:gd name="T9" fmla="*/ 27 h 27"/>
                    <a:gd name="T10" fmla="*/ 34 w 50"/>
                    <a:gd name="T11" fmla="*/ 22 h 27"/>
                    <a:gd name="T12" fmla="*/ 50 w 50"/>
                    <a:gd name="T13" fmla="*/ 13 h 27"/>
                    <a:gd name="T14" fmla="*/ 48 w 50"/>
                    <a:gd name="T15" fmla="*/ 9 h 27"/>
                    <a:gd name="T16" fmla="*/ 43 w 50"/>
                    <a:gd name="T17" fmla="*/ 8 h 27"/>
                    <a:gd name="T18" fmla="*/ 50 w 50"/>
                    <a:gd name="T1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7">
                      <a:moveTo>
                        <a:pt x="50" y="13"/>
                      </a:moveTo>
                      <a:lnTo>
                        <a:pt x="43" y="8"/>
                      </a:lnTo>
                      <a:lnTo>
                        <a:pt x="3" y="0"/>
                      </a:lnTo>
                      <a:lnTo>
                        <a:pt x="0" y="20"/>
                      </a:lnTo>
                      <a:lnTo>
                        <a:pt x="39" y="27"/>
                      </a:lnTo>
                      <a:lnTo>
                        <a:pt x="34" y="22"/>
                      </a:lnTo>
                      <a:lnTo>
                        <a:pt x="50" y="13"/>
                      </a:lnTo>
                      <a:lnTo>
                        <a:pt x="48" y="9"/>
                      </a:lnTo>
                      <a:lnTo>
                        <a:pt x="43" y="8"/>
                      </a:lnTo>
                      <a:lnTo>
                        <a:pt x="5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0" name="Freeform 1273"/>
                <p:cNvSpPr>
                  <a:spLocks/>
                </p:cNvSpPr>
                <p:nvPr/>
              </p:nvSpPr>
              <p:spPr bwMode="auto">
                <a:xfrm>
                  <a:off x="4041" y="3418"/>
                  <a:ext cx="23" cy="29"/>
                </a:xfrm>
                <a:custGeom>
                  <a:avLst/>
                  <a:gdLst>
                    <a:gd name="T0" fmla="*/ 14 w 23"/>
                    <a:gd name="T1" fmla="*/ 9 h 29"/>
                    <a:gd name="T2" fmla="*/ 23 w 23"/>
                    <a:gd name="T3" fmla="*/ 14 h 29"/>
                    <a:gd name="T4" fmla="*/ 16 w 23"/>
                    <a:gd name="T5" fmla="*/ 0 h 29"/>
                    <a:gd name="T6" fmla="*/ 0 w 23"/>
                    <a:gd name="T7" fmla="*/ 9 h 29"/>
                    <a:gd name="T8" fmla="*/ 5 w 23"/>
                    <a:gd name="T9" fmla="*/ 22 h 29"/>
                    <a:gd name="T10" fmla="*/ 14 w 23"/>
                    <a:gd name="T11" fmla="*/ 29 h 29"/>
                    <a:gd name="T12" fmla="*/ 5 w 23"/>
                    <a:gd name="T13" fmla="*/ 22 h 29"/>
                    <a:gd name="T14" fmla="*/ 9 w 23"/>
                    <a:gd name="T15" fmla="*/ 29 h 29"/>
                    <a:gd name="T16" fmla="*/ 14 w 23"/>
                    <a:gd name="T17" fmla="*/ 27 h 29"/>
                    <a:gd name="T18" fmla="*/ 14 w 23"/>
                    <a:gd name="T1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9">
                      <a:moveTo>
                        <a:pt x="14" y="9"/>
                      </a:moveTo>
                      <a:lnTo>
                        <a:pt x="23" y="14"/>
                      </a:lnTo>
                      <a:lnTo>
                        <a:pt x="16" y="0"/>
                      </a:lnTo>
                      <a:lnTo>
                        <a:pt x="0" y="9"/>
                      </a:lnTo>
                      <a:lnTo>
                        <a:pt x="5" y="22"/>
                      </a:lnTo>
                      <a:lnTo>
                        <a:pt x="14" y="29"/>
                      </a:lnTo>
                      <a:lnTo>
                        <a:pt x="5" y="22"/>
                      </a:lnTo>
                      <a:lnTo>
                        <a:pt x="9" y="29"/>
                      </a:lnTo>
                      <a:lnTo>
                        <a:pt x="14" y="27"/>
                      </a:lnTo>
                      <a:lnTo>
                        <a:pt x="1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1" name="Freeform 1272"/>
                <p:cNvSpPr>
                  <a:spLocks/>
                </p:cNvSpPr>
                <p:nvPr/>
              </p:nvSpPr>
              <p:spPr bwMode="auto">
                <a:xfrm>
                  <a:off x="4055" y="3425"/>
                  <a:ext cx="27" cy="22"/>
                </a:xfrm>
                <a:custGeom>
                  <a:avLst/>
                  <a:gdLst>
                    <a:gd name="T0" fmla="*/ 13 w 27"/>
                    <a:gd name="T1" fmla="*/ 6 h 22"/>
                    <a:gd name="T2" fmla="*/ 20 w 27"/>
                    <a:gd name="T3" fmla="*/ 0 h 22"/>
                    <a:gd name="T4" fmla="*/ 0 w 27"/>
                    <a:gd name="T5" fmla="*/ 2 h 22"/>
                    <a:gd name="T6" fmla="*/ 0 w 27"/>
                    <a:gd name="T7" fmla="*/ 22 h 22"/>
                    <a:gd name="T8" fmla="*/ 20 w 27"/>
                    <a:gd name="T9" fmla="*/ 20 h 22"/>
                    <a:gd name="T10" fmla="*/ 27 w 27"/>
                    <a:gd name="T11" fmla="*/ 15 h 22"/>
                    <a:gd name="T12" fmla="*/ 20 w 27"/>
                    <a:gd name="T13" fmla="*/ 20 h 22"/>
                    <a:gd name="T14" fmla="*/ 26 w 27"/>
                    <a:gd name="T15" fmla="*/ 20 h 22"/>
                    <a:gd name="T16" fmla="*/ 27 w 27"/>
                    <a:gd name="T17" fmla="*/ 15 h 22"/>
                    <a:gd name="T18" fmla="*/ 13 w 27"/>
                    <a:gd name="T19"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
                      <a:moveTo>
                        <a:pt x="13" y="6"/>
                      </a:moveTo>
                      <a:lnTo>
                        <a:pt x="20" y="0"/>
                      </a:lnTo>
                      <a:lnTo>
                        <a:pt x="0" y="2"/>
                      </a:lnTo>
                      <a:lnTo>
                        <a:pt x="0" y="22"/>
                      </a:lnTo>
                      <a:lnTo>
                        <a:pt x="20" y="20"/>
                      </a:lnTo>
                      <a:lnTo>
                        <a:pt x="27" y="15"/>
                      </a:lnTo>
                      <a:lnTo>
                        <a:pt x="20" y="20"/>
                      </a:lnTo>
                      <a:lnTo>
                        <a:pt x="26" y="20"/>
                      </a:lnTo>
                      <a:lnTo>
                        <a:pt x="27" y="15"/>
                      </a:lnTo>
                      <a:lnTo>
                        <a:pt x="13"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2" name="Freeform 1271"/>
                <p:cNvSpPr>
                  <a:spLocks/>
                </p:cNvSpPr>
                <p:nvPr/>
              </p:nvSpPr>
              <p:spPr bwMode="auto">
                <a:xfrm>
                  <a:off x="4068" y="3409"/>
                  <a:ext cx="25" cy="31"/>
                </a:xfrm>
                <a:custGeom>
                  <a:avLst/>
                  <a:gdLst>
                    <a:gd name="T0" fmla="*/ 20 w 25"/>
                    <a:gd name="T1" fmla="*/ 0 h 31"/>
                    <a:gd name="T2" fmla="*/ 9 w 25"/>
                    <a:gd name="T3" fmla="*/ 4 h 31"/>
                    <a:gd name="T4" fmla="*/ 0 w 25"/>
                    <a:gd name="T5" fmla="*/ 22 h 31"/>
                    <a:gd name="T6" fmla="*/ 14 w 25"/>
                    <a:gd name="T7" fmla="*/ 31 h 31"/>
                    <a:gd name="T8" fmla="*/ 25 w 25"/>
                    <a:gd name="T9" fmla="*/ 14 h 31"/>
                    <a:gd name="T10" fmla="*/ 16 w 25"/>
                    <a:gd name="T11" fmla="*/ 20 h 31"/>
                    <a:gd name="T12" fmla="*/ 20 w 25"/>
                    <a:gd name="T13" fmla="*/ 0 h 31"/>
                    <a:gd name="T14" fmla="*/ 13 w 25"/>
                    <a:gd name="T15" fmla="*/ 0 h 31"/>
                    <a:gd name="T16" fmla="*/ 9 w 25"/>
                    <a:gd name="T17" fmla="*/ 4 h 31"/>
                    <a:gd name="T18" fmla="*/ 20 w 25"/>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20" y="0"/>
                      </a:moveTo>
                      <a:lnTo>
                        <a:pt x="9" y="4"/>
                      </a:lnTo>
                      <a:lnTo>
                        <a:pt x="0" y="22"/>
                      </a:lnTo>
                      <a:lnTo>
                        <a:pt x="14" y="31"/>
                      </a:lnTo>
                      <a:lnTo>
                        <a:pt x="25" y="14"/>
                      </a:lnTo>
                      <a:lnTo>
                        <a:pt x="16" y="20"/>
                      </a:lnTo>
                      <a:lnTo>
                        <a:pt x="20" y="0"/>
                      </a:lnTo>
                      <a:lnTo>
                        <a:pt x="13" y="0"/>
                      </a:lnTo>
                      <a:lnTo>
                        <a:pt x="9" y="4"/>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3" name="Freeform 1270"/>
                <p:cNvSpPr>
                  <a:spLocks/>
                </p:cNvSpPr>
                <p:nvPr/>
              </p:nvSpPr>
              <p:spPr bwMode="auto">
                <a:xfrm>
                  <a:off x="4084" y="3409"/>
                  <a:ext cx="65" cy="27"/>
                </a:xfrm>
                <a:custGeom>
                  <a:avLst/>
                  <a:gdLst>
                    <a:gd name="T0" fmla="*/ 65 w 65"/>
                    <a:gd name="T1" fmla="*/ 9 h 27"/>
                    <a:gd name="T2" fmla="*/ 61 w 65"/>
                    <a:gd name="T3" fmla="*/ 7 h 27"/>
                    <a:gd name="T4" fmla="*/ 4 w 65"/>
                    <a:gd name="T5" fmla="*/ 0 h 27"/>
                    <a:gd name="T6" fmla="*/ 0 w 65"/>
                    <a:gd name="T7" fmla="*/ 20 h 27"/>
                    <a:gd name="T8" fmla="*/ 60 w 65"/>
                    <a:gd name="T9" fmla="*/ 27 h 27"/>
                    <a:gd name="T10" fmla="*/ 54 w 65"/>
                    <a:gd name="T11" fmla="*/ 25 h 27"/>
                    <a:gd name="T12" fmla="*/ 65 w 65"/>
                    <a:gd name="T13" fmla="*/ 9 h 27"/>
                  </a:gdLst>
                  <a:ahLst/>
                  <a:cxnLst>
                    <a:cxn ang="0">
                      <a:pos x="T0" y="T1"/>
                    </a:cxn>
                    <a:cxn ang="0">
                      <a:pos x="T2" y="T3"/>
                    </a:cxn>
                    <a:cxn ang="0">
                      <a:pos x="T4" y="T5"/>
                    </a:cxn>
                    <a:cxn ang="0">
                      <a:pos x="T6" y="T7"/>
                    </a:cxn>
                    <a:cxn ang="0">
                      <a:pos x="T8" y="T9"/>
                    </a:cxn>
                    <a:cxn ang="0">
                      <a:pos x="T10" y="T11"/>
                    </a:cxn>
                    <a:cxn ang="0">
                      <a:pos x="T12" y="T13"/>
                    </a:cxn>
                  </a:cxnLst>
                  <a:rect l="0" t="0" r="r" b="b"/>
                  <a:pathLst>
                    <a:path w="65" h="27">
                      <a:moveTo>
                        <a:pt x="65" y="9"/>
                      </a:moveTo>
                      <a:lnTo>
                        <a:pt x="61" y="7"/>
                      </a:lnTo>
                      <a:lnTo>
                        <a:pt x="4" y="0"/>
                      </a:lnTo>
                      <a:lnTo>
                        <a:pt x="0" y="20"/>
                      </a:lnTo>
                      <a:lnTo>
                        <a:pt x="60" y="27"/>
                      </a:lnTo>
                      <a:lnTo>
                        <a:pt x="54" y="25"/>
                      </a:lnTo>
                      <a:lnTo>
                        <a:pt x="6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4" name="Freeform 1269"/>
                <p:cNvSpPr>
                  <a:spLocks/>
                </p:cNvSpPr>
                <p:nvPr/>
              </p:nvSpPr>
              <p:spPr bwMode="auto">
                <a:xfrm>
                  <a:off x="4138" y="3418"/>
                  <a:ext cx="51" cy="43"/>
                </a:xfrm>
                <a:custGeom>
                  <a:avLst/>
                  <a:gdLst>
                    <a:gd name="T0" fmla="*/ 47 w 51"/>
                    <a:gd name="T1" fmla="*/ 23 h 43"/>
                    <a:gd name="T2" fmla="*/ 51 w 51"/>
                    <a:gd name="T3" fmla="*/ 25 h 43"/>
                    <a:gd name="T4" fmla="*/ 11 w 51"/>
                    <a:gd name="T5" fmla="*/ 0 h 43"/>
                    <a:gd name="T6" fmla="*/ 0 w 51"/>
                    <a:gd name="T7" fmla="*/ 16 h 43"/>
                    <a:gd name="T8" fmla="*/ 40 w 51"/>
                    <a:gd name="T9" fmla="*/ 42 h 43"/>
                    <a:gd name="T10" fmla="*/ 44 w 51"/>
                    <a:gd name="T11" fmla="*/ 43 h 43"/>
                    <a:gd name="T12" fmla="*/ 47 w 51"/>
                    <a:gd name="T13" fmla="*/ 23 h 43"/>
                  </a:gdLst>
                  <a:ahLst/>
                  <a:cxnLst>
                    <a:cxn ang="0">
                      <a:pos x="T0" y="T1"/>
                    </a:cxn>
                    <a:cxn ang="0">
                      <a:pos x="T2" y="T3"/>
                    </a:cxn>
                    <a:cxn ang="0">
                      <a:pos x="T4" y="T5"/>
                    </a:cxn>
                    <a:cxn ang="0">
                      <a:pos x="T6" y="T7"/>
                    </a:cxn>
                    <a:cxn ang="0">
                      <a:pos x="T8" y="T9"/>
                    </a:cxn>
                    <a:cxn ang="0">
                      <a:pos x="T10" y="T11"/>
                    </a:cxn>
                    <a:cxn ang="0">
                      <a:pos x="T12" y="T13"/>
                    </a:cxn>
                  </a:cxnLst>
                  <a:rect l="0" t="0" r="r" b="b"/>
                  <a:pathLst>
                    <a:path w="51" h="43">
                      <a:moveTo>
                        <a:pt x="47" y="23"/>
                      </a:moveTo>
                      <a:lnTo>
                        <a:pt x="51" y="25"/>
                      </a:lnTo>
                      <a:lnTo>
                        <a:pt x="11" y="0"/>
                      </a:lnTo>
                      <a:lnTo>
                        <a:pt x="0" y="16"/>
                      </a:lnTo>
                      <a:lnTo>
                        <a:pt x="40" y="42"/>
                      </a:lnTo>
                      <a:lnTo>
                        <a:pt x="44" y="43"/>
                      </a:lnTo>
                      <a:lnTo>
                        <a:pt x="47"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5" name="Freeform 1268"/>
                <p:cNvSpPr>
                  <a:spLocks/>
                </p:cNvSpPr>
                <p:nvPr/>
              </p:nvSpPr>
              <p:spPr bwMode="auto">
                <a:xfrm>
                  <a:off x="4182" y="3441"/>
                  <a:ext cx="46" cy="28"/>
                </a:xfrm>
                <a:custGeom>
                  <a:avLst/>
                  <a:gdLst>
                    <a:gd name="T0" fmla="*/ 46 w 46"/>
                    <a:gd name="T1" fmla="*/ 9 h 28"/>
                    <a:gd name="T2" fmla="*/ 43 w 46"/>
                    <a:gd name="T3" fmla="*/ 9 h 28"/>
                    <a:gd name="T4" fmla="*/ 3 w 46"/>
                    <a:gd name="T5" fmla="*/ 0 h 28"/>
                    <a:gd name="T6" fmla="*/ 0 w 46"/>
                    <a:gd name="T7" fmla="*/ 20 h 28"/>
                    <a:gd name="T8" fmla="*/ 39 w 46"/>
                    <a:gd name="T9" fmla="*/ 28 h 28"/>
                    <a:gd name="T10" fmla="*/ 37 w 46"/>
                    <a:gd name="T11" fmla="*/ 28 h 28"/>
                    <a:gd name="T12" fmla="*/ 46 w 46"/>
                    <a:gd name="T13" fmla="*/ 9 h 28"/>
                  </a:gdLst>
                  <a:ahLst/>
                  <a:cxnLst>
                    <a:cxn ang="0">
                      <a:pos x="T0" y="T1"/>
                    </a:cxn>
                    <a:cxn ang="0">
                      <a:pos x="T2" y="T3"/>
                    </a:cxn>
                    <a:cxn ang="0">
                      <a:pos x="T4" y="T5"/>
                    </a:cxn>
                    <a:cxn ang="0">
                      <a:pos x="T6" y="T7"/>
                    </a:cxn>
                    <a:cxn ang="0">
                      <a:pos x="T8" y="T9"/>
                    </a:cxn>
                    <a:cxn ang="0">
                      <a:pos x="T10" y="T11"/>
                    </a:cxn>
                    <a:cxn ang="0">
                      <a:pos x="T12" y="T13"/>
                    </a:cxn>
                  </a:cxnLst>
                  <a:rect l="0" t="0" r="r" b="b"/>
                  <a:pathLst>
                    <a:path w="46" h="28">
                      <a:moveTo>
                        <a:pt x="46" y="9"/>
                      </a:moveTo>
                      <a:lnTo>
                        <a:pt x="43" y="9"/>
                      </a:lnTo>
                      <a:lnTo>
                        <a:pt x="3" y="0"/>
                      </a:lnTo>
                      <a:lnTo>
                        <a:pt x="0" y="20"/>
                      </a:lnTo>
                      <a:lnTo>
                        <a:pt x="39" y="28"/>
                      </a:lnTo>
                      <a:lnTo>
                        <a:pt x="37" y="28"/>
                      </a:lnTo>
                      <a:lnTo>
                        <a:pt x="4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6" name="Freeform 1267"/>
                <p:cNvSpPr>
                  <a:spLocks/>
                </p:cNvSpPr>
                <p:nvPr/>
              </p:nvSpPr>
              <p:spPr bwMode="auto">
                <a:xfrm>
                  <a:off x="4219" y="3450"/>
                  <a:ext cx="53" cy="37"/>
                </a:xfrm>
                <a:custGeom>
                  <a:avLst/>
                  <a:gdLst>
                    <a:gd name="T0" fmla="*/ 53 w 53"/>
                    <a:gd name="T1" fmla="*/ 22 h 37"/>
                    <a:gd name="T2" fmla="*/ 47 w 53"/>
                    <a:gd name="T3" fmla="*/ 19 h 37"/>
                    <a:gd name="T4" fmla="*/ 9 w 53"/>
                    <a:gd name="T5" fmla="*/ 0 h 37"/>
                    <a:gd name="T6" fmla="*/ 0 w 53"/>
                    <a:gd name="T7" fmla="*/ 19 h 37"/>
                    <a:gd name="T8" fmla="*/ 40 w 53"/>
                    <a:gd name="T9" fmla="*/ 37 h 37"/>
                    <a:gd name="T10" fmla="*/ 36 w 53"/>
                    <a:gd name="T11" fmla="*/ 33 h 37"/>
                    <a:gd name="T12" fmla="*/ 53 w 53"/>
                    <a:gd name="T13" fmla="*/ 22 h 37"/>
                  </a:gdLst>
                  <a:ahLst/>
                  <a:cxnLst>
                    <a:cxn ang="0">
                      <a:pos x="T0" y="T1"/>
                    </a:cxn>
                    <a:cxn ang="0">
                      <a:pos x="T2" y="T3"/>
                    </a:cxn>
                    <a:cxn ang="0">
                      <a:pos x="T4" y="T5"/>
                    </a:cxn>
                    <a:cxn ang="0">
                      <a:pos x="T6" y="T7"/>
                    </a:cxn>
                    <a:cxn ang="0">
                      <a:pos x="T8" y="T9"/>
                    </a:cxn>
                    <a:cxn ang="0">
                      <a:pos x="T10" y="T11"/>
                    </a:cxn>
                    <a:cxn ang="0">
                      <a:pos x="T12" y="T13"/>
                    </a:cxn>
                  </a:cxnLst>
                  <a:rect l="0" t="0" r="r" b="b"/>
                  <a:pathLst>
                    <a:path w="53" h="37">
                      <a:moveTo>
                        <a:pt x="53" y="22"/>
                      </a:moveTo>
                      <a:lnTo>
                        <a:pt x="47" y="19"/>
                      </a:lnTo>
                      <a:lnTo>
                        <a:pt x="9" y="0"/>
                      </a:lnTo>
                      <a:lnTo>
                        <a:pt x="0" y="19"/>
                      </a:lnTo>
                      <a:lnTo>
                        <a:pt x="40" y="37"/>
                      </a:lnTo>
                      <a:lnTo>
                        <a:pt x="36" y="33"/>
                      </a:lnTo>
                      <a:lnTo>
                        <a:pt x="53"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7" name="Freeform 1266"/>
                <p:cNvSpPr>
                  <a:spLocks/>
                </p:cNvSpPr>
                <p:nvPr/>
              </p:nvSpPr>
              <p:spPr bwMode="auto">
                <a:xfrm>
                  <a:off x="4255" y="3472"/>
                  <a:ext cx="35" cy="43"/>
                </a:xfrm>
                <a:custGeom>
                  <a:avLst/>
                  <a:gdLst>
                    <a:gd name="T0" fmla="*/ 27 w 35"/>
                    <a:gd name="T1" fmla="*/ 25 h 43"/>
                    <a:gd name="T2" fmla="*/ 35 w 35"/>
                    <a:gd name="T3" fmla="*/ 29 h 43"/>
                    <a:gd name="T4" fmla="*/ 17 w 35"/>
                    <a:gd name="T5" fmla="*/ 0 h 43"/>
                    <a:gd name="T6" fmla="*/ 0 w 35"/>
                    <a:gd name="T7" fmla="*/ 11 h 43"/>
                    <a:gd name="T8" fmla="*/ 18 w 35"/>
                    <a:gd name="T9" fmla="*/ 40 h 43"/>
                    <a:gd name="T10" fmla="*/ 24 w 35"/>
                    <a:gd name="T11" fmla="*/ 43 h 43"/>
                    <a:gd name="T12" fmla="*/ 18 w 35"/>
                    <a:gd name="T13" fmla="*/ 40 h 43"/>
                    <a:gd name="T14" fmla="*/ 20 w 35"/>
                    <a:gd name="T15" fmla="*/ 43 h 43"/>
                    <a:gd name="T16" fmla="*/ 24 w 35"/>
                    <a:gd name="T17" fmla="*/ 43 h 43"/>
                    <a:gd name="T18" fmla="*/ 27 w 35"/>
                    <a:gd name="T19"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27" y="25"/>
                      </a:moveTo>
                      <a:lnTo>
                        <a:pt x="35" y="29"/>
                      </a:lnTo>
                      <a:lnTo>
                        <a:pt x="17" y="0"/>
                      </a:lnTo>
                      <a:lnTo>
                        <a:pt x="0" y="11"/>
                      </a:lnTo>
                      <a:lnTo>
                        <a:pt x="18" y="40"/>
                      </a:lnTo>
                      <a:lnTo>
                        <a:pt x="24" y="43"/>
                      </a:lnTo>
                      <a:lnTo>
                        <a:pt x="18" y="40"/>
                      </a:lnTo>
                      <a:lnTo>
                        <a:pt x="20" y="43"/>
                      </a:lnTo>
                      <a:lnTo>
                        <a:pt x="24" y="43"/>
                      </a:lnTo>
                      <a:lnTo>
                        <a:pt x="2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8" name="Freeform 1265"/>
                <p:cNvSpPr>
                  <a:spLocks/>
                </p:cNvSpPr>
                <p:nvPr/>
              </p:nvSpPr>
              <p:spPr bwMode="auto">
                <a:xfrm>
                  <a:off x="4279" y="3497"/>
                  <a:ext cx="39" cy="24"/>
                </a:xfrm>
                <a:custGeom>
                  <a:avLst/>
                  <a:gdLst>
                    <a:gd name="T0" fmla="*/ 39 w 39"/>
                    <a:gd name="T1" fmla="*/ 8 h 24"/>
                    <a:gd name="T2" fmla="*/ 34 w 39"/>
                    <a:gd name="T3" fmla="*/ 4 h 24"/>
                    <a:gd name="T4" fmla="*/ 3 w 39"/>
                    <a:gd name="T5" fmla="*/ 0 h 24"/>
                    <a:gd name="T6" fmla="*/ 0 w 39"/>
                    <a:gd name="T7" fmla="*/ 18 h 24"/>
                    <a:gd name="T8" fmla="*/ 30 w 39"/>
                    <a:gd name="T9" fmla="*/ 24 h 24"/>
                    <a:gd name="T10" fmla="*/ 25 w 39"/>
                    <a:gd name="T11" fmla="*/ 20 h 24"/>
                    <a:gd name="T12" fmla="*/ 39 w 39"/>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39" h="24">
                      <a:moveTo>
                        <a:pt x="39" y="8"/>
                      </a:moveTo>
                      <a:lnTo>
                        <a:pt x="34" y="4"/>
                      </a:lnTo>
                      <a:lnTo>
                        <a:pt x="3" y="0"/>
                      </a:lnTo>
                      <a:lnTo>
                        <a:pt x="0" y="18"/>
                      </a:lnTo>
                      <a:lnTo>
                        <a:pt x="30" y="24"/>
                      </a:lnTo>
                      <a:lnTo>
                        <a:pt x="25" y="20"/>
                      </a:lnTo>
                      <a:lnTo>
                        <a:pt x="39"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89" name="Freeform 1264"/>
                <p:cNvSpPr>
                  <a:spLocks/>
                </p:cNvSpPr>
                <p:nvPr/>
              </p:nvSpPr>
              <p:spPr bwMode="auto">
                <a:xfrm>
                  <a:off x="4304" y="3505"/>
                  <a:ext cx="34" cy="39"/>
                </a:xfrm>
                <a:custGeom>
                  <a:avLst/>
                  <a:gdLst>
                    <a:gd name="T0" fmla="*/ 27 w 34"/>
                    <a:gd name="T1" fmla="*/ 19 h 39"/>
                    <a:gd name="T2" fmla="*/ 34 w 34"/>
                    <a:gd name="T3" fmla="*/ 23 h 39"/>
                    <a:gd name="T4" fmla="*/ 14 w 34"/>
                    <a:gd name="T5" fmla="*/ 0 h 39"/>
                    <a:gd name="T6" fmla="*/ 0 w 34"/>
                    <a:gd name="T7" fmla="*/ 12 h 39"/>
                    <a:gd name="T8" fmla="*/ 18 w 34"/>
                    <a:gd name="T9" fmla="*/ 36 h 39"/>
                    <a:gd name="T10" fmla="*/ 25 w 34"/>
                    <a:gd name="T11" fmla="*/ 39 h 39"/>
                    <a:gd name="T12" fmla="*/ 27 w 34"/>
                    <a:gd name="T13" fmla="*/ 19 h 39"/>
                  </a:gdLst>
                  <a:ahLst/>
                  <a:cxnLst>
                    <a:cxn ang="0">
                      <a:pos x="T0" y="T1"/>
                    </a:cxn>
                    <a:cxn ang="0">
                      <a:pos x="T2" y="T3"/>
                    </a:cxn>
                    <a:cxn ang="0">
                      <a:pos x="T4" y="T5"/>
                    </a:cxn>
                    <a:cxn ang="0">
                      <a:pos x="T6" y="T7"/>
                    </a:cxn>
                    <a:cxn ang="0">
                      <a:pos x="T8" y="T9"/>
                    </a:cxn>
                    <a:cxn ang="0">
                      <a:pos x="T10" y="T11"/>
                    </a:cxn>
                    <a:cxn ang="0">
                      <a:pos x="T12" y="T13"/>
                    </a:cxn>
                  </a:cxnLst>
                  <a:rect l="0" t="0" r="r" b="b"/>
                  <a:pathLst>
                    <a:path w="34" h="39">
                      <a:moveTo>
                        <a:pt x="27" y="19"/>
                      </a:moveTo>
                      <a:lnTo>
                        <a:pt x="34" y="23"/>
                      </a:lnTo>
                      <a:lnTo>
                        <a:pt x="14" y="0"/>
                      </a:lnTo>
                      <a:lnTo>
                        <a:pt x="0" y="12"/>
                      </a:lnTo>
                      <a:lnTo>
                        <a:pt x="18" y="36"/>
                      </a:lnTo>
                      <a:lnTo>
                        <a:pt x="25" y="39"/>
                      </a:lnTo>
                      <a:lnTo>
                        <a:pt x="27"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0" name="Freeform 1263"/>
                <p:cNvSpPr>
                  <a:spLocks/>
                </p:cNvSpPr>
                <p:nvPr/>
              </p:nvSpPr>
              <p:spPr bwMode="auto">
                <a:xfrm>
                  <a:off x="4329" y="3524"/>
                  <a:ext cx="36" cy="24"/>
                </a:xfrm>
                <a:custGeom>
                  <a:avLst/>
                  <a:gdLst>
                    <a:gd name="T0" fmla="*/ 36 w 36"/>
                    <a:gd name="T1" fmla="*/ 8 h 24"/>
                    <a:gd name="T2" fmla="*/ 31 w 36"/>
                    <a:gd name="T3" fmla="*/ 4 h 24"/>
                    <a:gd name="T4" fmla="*/ 2 w 36"/>
                    <a:gd name="T5" fmla="*/ 0 h 24"/>
                    <a:gd name="T6" fmla="*/ 0 w 36"/>
                    <a:gd name="T7" fmla="*/ 20 h 24"/>
                    <a:gd name="T8" fmla="*/ 27 w 36"/>
                    <a:gd name="T9" fmla="*/ 24 h 24"/>
                    <a:gd name="T10" fmla="*/ 22 w 36"/>
                    <a:gd name="T11" fmla="*/ 22 h 24"/>
                    <a:gd name="T12" fmla="*/ 36 w 36"/>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8"/>
                      </a:moveTo>
                      <a:lnTo>
                        <a:pt x="31" y="4"/>
                      </a:lnTo>
                      <a:lnTo>
                        <a:pt x="2" y="0"/>
                      </a:lnTo>
                      <a:lnTo>
                        <a:pt x="0" y="20"/>
                      </a:lnTo>
                      <a:lnTo>
                        <a:pt x="27" y="24"/>
                      </a:lnTo>
                      <a:lnTo>
                        <a:pt x="22" y="22"/>
                      </a:lnTo>
                      <a:lnTo>
                        <a:pt x="36"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1" name="Freeform 1262"/>
                <p:cNvSpPr>
                  <a:spLocks/>
                </p:cNvSpPr>
                <p:nvPr/>
              </p:nvSpPr>
              <p:spPr bwMode="auto">
                <a:xfrm>
                  <a:off x="4351" y="3532"/>
                  <a:ext cx="30" cy="34"/>
                </a:xfrm>
                <a:custGeom>
                  <a:avLst/>
                  <a:gdLst>
                    <a:gd name="T0" fmla="*/ 23 w 30"/>
                    <a:gd name="T1" fmla="*/ 14 h 34"/>
                    <a:gd name="T2" fmla="*/ 30 w 30"/>
                    <a:gd name="T3" fmla="*/ 16 h 34"/>
                    <a:gd name="T4" fmla="*/ 14 w 30"/>
                    <a:gd name="T5" fmla="*/ 0 h 34"/>
                    <a:gd name="T6" fmla="*/ 0 w 30"/>
                    <a:gd name="T7" fmla="*/ 14 h 34"/>
                    <a:gd name="T8" fmla="*/ 16 w 30"/>
                    <a:gd name="T9" fmla="*/ 30 h 34"/>
                    <a:gd name="T10" fmla="*/ 25 w 30"/>
                    <a:gd name="T11" fmla="*/ 32 h 34"/>
                    <a:gd name="T12" fmla="*/ 16 w 30"/>
                    <a:gd name="T13" fmla="*/ 30 h 34"/>
                    <a:gd name="T14" fmla="*/ 20 w 30"/>
                    <a:gd name="T15" fmla="*/ 34 h 34"/>
                    <a:gd name="T16" fmla="*/ 25 w 30"/>
                    <a:gd name="T17" fmla="*/ 32 h 34"/>
                    <a:gd name="T18" fmla="*/ 23 w 30"/>
                    <a:gd name="T1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4">
                      <a:moveTo>
                        <a:pt x="23" y="14"/>
                      </a:moveTo>
                      <a:lnTo>
                        <a:pt x="30" y="16"/>
                      </a:lnTo>
                      <a:lnTo>
                        <a:pt x="14" y="0"/>
                      </a:lnTo>
                      <a:lnTo>
                        <a:pt x="0" y="14"/>
                      </a:lnTo>
                      <a:lnTo>
                        <a:pt x="16" y="30"/>
                      </a:lnTo>
                      <a:lnTo>
                        <a:pt x="25" y="32"/>
                      </a:lnTo>
                      <a:lnTo>
                        <a:pt x="16" y="30"/>
                      </a:lnTo>
                      <a:lnTo>
                        <a:pt x="20" y="34"/>
                      </a:lnTo>
                      <a:lnTo>
                        <a:pt x="25" y="32"/>
                      </a:lnTo>
                      <a:lnTo>
                        <a:pt x="2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2" name="Freeform 1261"/>
                <p:cNvSpPr>
                  <a:spLocks/>
                </p:cNvSpPr>
                <p:nvPr/>
              </p:nvSpPr>
              <p:spPr bwMode="auto">
                <a:xfrm>
                  <a:off x="4374" y="3542"/>
                  <a:ext cx="27" cy="22"/>
                </a:xfrm>
                <a:custGeom>
                  <a:avLst/>
                  <a:gdLst>
                    <a:gd name="T0" fmla="*/ 15 w 27"/>
                    <a:gd name="T1" fmla="*/ 4 h 22"/>
                    <a:gd name="T2" fmla="*/ 20 w 27"/>
                    <a:gd name="T3" fmla="*/ 0 h 22"/>
                    <a:gd name="T4" fmla="*/ 0 w 27"/>
                    <a:gd name="T5" fmla="*/ 4 h 22"/>
                    <a:gd name="T6" fmla="*/ 2 w 27"/>
                    <a:gd name="T7" fmla="*/ 22 h 22"/>
                    <a:gd name="T8" fmla="*/ 22 w 27"/>
                    <a:gd name="T9" fmla="*/ 20 h 22"/>
                    <a:gd name="T10" fmla="*/ 27 w 27"/>
                    <a:gd name="T11" fmla="*/ 17 h 22"/>
                    <a:gd name="T12" fmla="*/ 15 w 27"/>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15" y="4"/>
                      </a:moveTo>
                      <a:lnTo>
                        <a:pt x="20" y="0"/>
                      </a:lnTo>
                      <a:lnTo>
                        <a:pt x="0" y="4"/>
                      </a:lnTo>
                      <a:lnTo>
                        <a:pt x="2" y="22"/>
                      </a:lnTo>
                      <a:lnTo>
                        <a:pt x="22" y="20"/>
                      </a:lnTo>
                      <a:lnTo>
                        <a:pt x="27" y="17"/>
                      </a:lnTo>
                      <a:lnTo>
                        <a:pt x="1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3" name="Freeform 1260"/>
                <p:cNvSpPr>
                  <a:spLocks/>
                </p:cNvSpPr>
                <p:nvPr/>
              </p:nvSpPr>
              <p:spPr bwMode="auto">
                <a:xfrm>
                  <a:off x="4389" y="3530"/>
                  <a:ext cx="25" cy="29"/>
                </a:xfrm>
                <a:custGeom>
                  <a:avLst/>
                  <a:gdLst>
                    <a:gd name="T0" fmla="*/ 18 w 25"/>
                    <a:gd name="T1" fmla="*/ 0 h 29"/>
                    <a:gd name="T2" fmla="*/ 12 w 25"/>
                    <a:gd name="T3" fmla="*/ 3 h 29"/>
                    <a:gd name="T4" fmla="*/ 0 w 25"/>
                    <a:gd name="T5" fmla="*/ 16 h 29"/>
                    <a:gd name="T6" fmla="*/ 12 w 25"/>
                    <a:gd name="T7" fmla="*/ 29 h 29"/>
                    <a:gd name="T8" fmla="*/ 25 w 25"/>
                    <a:gd name="T9" fmla="*/ 16 h 29"/>
                    <a:gd name="T10" fmla="*/ 20 w 25"/>
                    <a:gd name="T11" fmla="*/ 20 h 29"/>
                    <a:gd name="T12" fmla="*/ 18 w 25"/>
                    <a:gd name="T13" fmla="*/ 0 h 29"/>
                    <a:gd name="T14" fmla="*/ 14 w 25"/>
                    <a:gd name="T15" fmla="*/ 0 h 29"/>
                    <a:gd name="T16" fmla="*/ 12 w 25"/>
                    <a:gd name="T17" fmla="*/ 3 h 29"/>
                    <a:gd name="T18" fmla="*/ 18 w 25"/>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9">
                      <a:moveTo>
                        <a:pt x="18" y="0"/>
                      </a:moveTo>
                      <a:lnTo>
                        <a:pt x="12" y="3"/>
                      </a:lnTo>
                      <a:lnTo>
                        <a:pt x="0" y="16"/>
                      </a:lnTo>
                      <a:lnTo>
                        <a:pt x="12" y="29"/>
                      </a:lnTo>
                      <a:lnTo>
                        <a:pt x="25" y="16"/>
                      </a:lnTo>
                      <a:lnTo>
                        <a:pt x="20" y="20"/>
                      </a:lnTo>
                      <a:lnTo>
                        <a:pt x="18" y="0"/>
                      </a:lnTo>
                      <a:lnTo>
                        <a:pt x="14" y="0"/>
                      </a:lnTo>
                      <a:lnTo>
                        <a:pt x="12" y="3"/>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4" name="Freeform 1259"/>
                <p:cNvSpPr>
                  <a:spLocks/>
                </p:cNvSpPr>
                <p:nvPr/>
              </p:nvSpPr>
              <p:spPr bwMode="auto">
                <a:xfrm>
                  <a:off x="4407" y="3528"/>
                  <a:ext cx="56" cy="22"/>
                </a:xfrm>
                <a:custGeom>
                  <a:avLst/>
                  <a:gdLst>
                    <a:gd name="T0" fmla="*/ 48 w 56"/>
                    <a:gd name="T1" fmla="*/ 0 h 22"/>
                    <a:gd name="T2" fmla="*/ 52 w 56"/>
                    <a:gd name="T3" fmla="*/ 0 h 22"/>
                    <a:gd name="T4" fmla="*/ 0 w 56"/>
                    <a:gd name="T5" fmla="*/ 2 h 22"/>
                    <a:gd name="T6" fmla="*/ 2 w 56"/>
                    <a:gd name="T7" fmla="*/ 22 h 22"/>
                    <a:gd name="T8" fmla="*/ 52 w 56"/>
                    <a:gd name="T9" fmla="*/ 20 h 22"/>
                    <a:gd name="T10" fmla="*/ 56 w 56"/>
                    <a:gd name="T11" fmla="*/ 18 h 22"/>
                    <a:gd name="T12" fmla="*/ 48 w 5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56" h="22">
                      <a:moveTo>
                        <a:pt x="48" y="0"/>
                      </a:moveTo>
                      <a:lnTo>
                        <a:pt x="52" y="0"/>
                      </a:lnTo>
                      <a:lnTo>
                        <a:pt x="0" y="2"/>
                      </a:lnTo>
                      <a:lnTo>
                        <a:pt x="2" y="22"/>
                      </a:lnTo>
                      <a:lnTo>
                        <a:pt x="52" y="20"/>
                      </a:lnTo>
                      <a:lnTo>
                        <a:pt x="56" y="18"/>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5" name="Freeform 1258"/>
                <p:cNvSpPr>
                  <a:spLocks/>
                </p:cNvSpPr>
                <p:nvPr/>
              </p:nvSpPr>
              <p:spPr bwMode="auto">
                <a:xfrm>
                  <a:off x="4455" y="3519"/>
                  <a:ext cx="40" cy="27"/>
                </a:xfrm>
                <a:custGeom>
                  <a:avLst/>
                  <a:gdLst>
                    <a:gd name="T0" fmla="*/ 20 w 40"/>
                    <a:gd name="T1" fmla="*/ 7 h 27"/>
                    <a:gd name="T2" fmla="*/ 27 w 40"/>
                    <a:gd name="T3" fmla="*/ 0 h 27"/>
                    <a:gd name="T4" fmla="*/ 0 w 40"/>
                    <a:gd name="T5" fmla="*/ 9 h 27"/>
                    <a:gd name="T6" fmla="*/ 8 w 40"/>
                    <a:gd name="T7" fmla="*/ 27 h 27"/>
                    <a:gd name="T8" fmla="*/ 33 w 40"/>
                    <a:gd name="T9" fmla="*/ 20 h 27"/>
                    <a:gd name="T10" fmla="*/ 40 w 40"/>
                    <a:gd name="T11" fmla="*/ 13 h 27"/>
                    <a:gd name="T12" fmla="*/ 33 w 40"/>
                    <a:gd name="T13" fmla="*/ 20 h 27"/>
                    <a:gd name="T14" fmla="*/ 38 w 40"/>
                    <a:gd name="T15" fmla="*/ 18 h 27"/>
                    <a:gd name="T16" fmla="*/ 40 w 40"/>
                    <a:gd name="T17" fmla="*/ 13 h 27"/>
                    <a:gd name="T18" fmla="*/ 20 w 40"/>
                    <a:gd name="T1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20" y="7"/>
                      </a:moveTo>
                      <a:lnTo>
                        <a:pt x="27" y="0"/>
                      </a:lnTo>
                      <a:lnTo>
                        <a:pt x="0" y="9"/>
                      </a:lnTo>
                      <a:lnTo>
                        <a:pt x="8" y="27"/>
                      </a:lnTo>
                      <a:lnTo>
                        <a:pt x="33" y="20"/>
                      </a:lnTo>
                      <a:lnTo>
                        <a:pt x="40" y="13"/>
                      </a:lnTo>
                      <a:lnTo>
                        <a:pt x="33" y="20"/>
                      </a:lnTo>
                      <a:lnTo>
                        <a:pt x="38" y="18"/>
                      </a:lnTo>
                      <a:lnTo>
                        <a:pt x="40" y="13"/>
                      </a:lnTo>
                      <a:lnTo>
                        <a:pt x="2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6" name="Freeform 1257"/>
                <p:cNvSpPr>
                  <a:spLocks/>
                </p:cNvSpPr>
                <p:nvPr/>
              </p:nvSpPr>
              <p:spPr bwMode="auto">
                <a:xfrm>
                  <a:off x="4475" y="3483"/>
                  <a:ext cx="29" cy="49"/>
                </a:xfrm>
                <a:custGeom>
                  <a:avLst/>
                  <a:gdLst>
                    <a:gd name="T0" fmla="*/ 18 w 29"/>
                    <a:gd name="T1" fmla="*/ 0 h 49"/>
                    <a:gd name="T2" fmla="*/ 9 w 29"/>
                    <a:gd name="T3" fmla="*/ 7 h 49"/>
                    <a:gd name="T4" fmla="*/ 0 w 29"/>
                    <a:gd name="T5" fmla="*/ 43 h 49"/>
                    <a:gd name="T6" fmla="*/ 20 w 29"/>
                    <a:gd name="T7" fmla="*/ 49 h 49"/>
                    <a:gd name="T8" fmla="*/ 29 w 29"/>
                    <a:gd name="T9" fmla="*/ 11 h 49"/>
                    <a:gd name="T10" fmla="*/ 20 w 29"/>
                    <a:gd name="T11" fmla="*/ 18 h 49"/>
                    <a:gd name="T12" fmla="*/ 18 w 29"/>
                    <a:gd name="T13" fmla="*/ 0 h 49"/>
                    <a:gd name="T14" fmla="*/ 11 w 29"/>
                    <a:gd name="T15" fmla="*/ 0 h 49"/>
                    <a:gd name="T16" fmla="*/ 9 w 29"/>
                    <a:gd name="T17" fmla="*/ 7 h 49"/>
                    <a:gd name="T18" fmla="*/ 18 w 2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9">
                      <a:moveTo>
                        <a:pt x="18" y="0"/>
                      </a:moveTo>
                      <a:lnTo>
                        <a:pt x="9" y="7"/>
                      </a:lnTo>
                      <a:lnTo>
                        <a:pt x="0" y="43"/>
                      </a:lnTo>
                      <a:lnTo>
                        <a:pt x="20" y="49"/>
                      </a:lnTo>
                      <a:lnTo>
                        <a:pt x="29" y="11"/>
                      </a:lnTo>
                      <a:lnTo>
                        <a:pt x="20" y="18"/>
                      </a:lnTo>
                      <a:lnTo>
                        <a:pt x="18" y="0"/>
                      </a:lnTo>
                      <a:lnTo>
                        <a:pt x="11" y="0"/>
                      </a:lnTo>
                      <a:lnTo>
                        <a:pt x="9" y="7"/>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7" name="Freeform 1256"/>
                <p:cNvSpPr>
                  <a:spLocks/>
                </p:cNvSpPr>
                <p:nvPr/>
              </p:nvSpPr>
              <p:spPr bwMode="auto">
                <a:xfrm>
                  <a:off x="4493" y="3474"/>
                  <a:ext cx="65" cy="27"/>
                </a:xfrm>
                <a:custGeom>
                  <a:avLst/>
                  <a:gdLst>
                    <a:gd name="T0" fmla="*/ 54 w 65"/>
                    <a:gd name="T1" fmla="*/ 2 h 27"/>
                    <a:gd name="T2" fmla="*/ 58 w 65"/>
                    <a:gd name="T3" fmla="*/ 0 h 27"/>
                    <a:gd name="T4" fmla="*/ 0 w 65"/>
                    <a:gd name="T5" fmla="*/ 9 h 27"/>
                    <a:gd name="T6" fmla="*/ 2 w 65"/>
                    <a:gd name="T7" fmla="*/ 27 h 27"/>
                    <a:gd name="T8" fmla="*/ 61 w 65"/>
                    <a:gd name="T9" fmla="*/ 18 h 27"/>
                    <a:gd name="T10" fmla="*/ 65 w 65"/>
                    <a:gd name="T11" fmla="*/ 16 h 27"/>
                    <a:gd name="T12" fmla="*/ 54 w 65"/>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65" h="27">
                      <a:moveTo>
                        <a:pt x="54" y="2"/>
                      </a:moveTo>
                      <a:lnTo>
                        <a:pt x="58" y="0"/>
                      </a:lnTo>
                      <a:lnTo>
                        <a:pt x="0" y="9"/>
                      </a:lnTo>
                      <a:lnTo>
                        <a:pt x="2" y="27"/>
                      </a:lnTo>
                      <a:lnTo>
                        <a:pt x="61" y="18"/>
                      </a:lnTo>
                      <a:lnTo>
                        <a:pt x="65" y="16"/>
                      </a:lnTo>
                      <a:lnTo>
                        <a:pt x="54"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8" name="Freeform 1255"/>
                <p:cNvSpPr>
                  <a:spLocks/>
                </p:cNvSpPr>
                <p:nvPr/>
              </p:nvSpPr>
              <p:spPr bwMode="auto">
                <a:xfrm>
                  <a:off x="4547" y="3443"/>
                  <a:ext cx="47" cy="47"/>
                </a:xfrm>
                <a:custGeom>
                  <a:avLst/>
                  <a:gdLst>
                    <a:gd name="T0" fmla="*/ 47 w 47"/>
                    <a:gd name="T1" fmla="*/ 9 h 47"/>
                    <a:gd name="T2" fmla="*/ 33 w 47"/>
                    <a:gd name="T3" fmla="*/ 7 h 47"/>
                    <a:gd name="T4" fmla="*/ 0 w 47"/>
                    <a:gd name="T5" fmla="*/ 33 h 47"/>
                    <a:gd name="T6" fmla="*/ 11 w 47"/>
                    <a:gd name="T7" fmla="*/ 47 h 47"/>
                    <a:gd name="T8" fmla="*/ 43 w 47"/>
                    <a:gd name="T9" fmla="*/ 22 h 47"/>
                    <a:gd name="T10" fmla="*/ 29 w 47"/>
                    <a:gd name="T11" fmla="*/ 20 h 47"/>
                    <a:gd name="T12" fmla="*/ 45 w 47"/>
                    <a:gd name="T13" fmla="*/ 9 h 47"/>
                    <a:gd name="T14" fmla="*/ 40 w 47"/>
                    <a:gd name="T15" fmla="*/ 0 h 47"/>
                    <a:gd name="T16" fmla="*/ 33 w 47"/>
                    <a:gd name="T17" fmla="*/ 7 h 47"/>
                    <a:gd name="T18" fmla="*/ 47 w 47"/>
                    <a:gd name="T1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9"/>
                      </a:moveTo>
                      <a:lnTo>
                        <a:pt x="33" y="7"/>
                      </a:lnTo>
                      <a:lnTo>
                        <a:pt x="0" y="33"/>
                      </a:lnTo>
                      <a:lnTo>
                        <a:pt x="11" y="47"/>
                      </a:lnTo>
                      <a:lnTo>
                        <a:pt x="43" y="22"/>
                      </a:lnTo>
                      <a:lnTo>
                        <a:pt x="29" y="20"/>
                      </a:lnTo>
                      <a:lnTo>
                        <a:pt x="45" y="9"/>
                      </a:lnTo>
                      <a:lnTo>
                        <a:pt x="40" y="0"/>
                      </a:lnTo>
                      <a:lnTo>
                        <a:pt x="33" y="7"/>
                      </a:lnTo>
                      <a:lnTo>
                        <a:pt x="47"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799" name="Freeform 1254"/>
                <p:cNvSpPr>
                  <a:spLocks/>
                </p:cNvSpPr>
                <p:nvPr/>
              </p:nvSpPr>
              <p:spPr bwMode="auto">
                <a:xfrm>
                  <a:off x="4576" y="3452"/>
                  <a:ext cx="36" cy="40"/>
                </a:xfrm>
                <a:custGeom>
                  <a:avLst/>
                  <a:gdLst>
                    <a:gd name="T0" fmla="*/ 36 w 36"/>
                    <a:gd name="T1" fmla="*/ 35 h 40"/>
                    <a:gd name="T2" fmla="*/ 36 w 36"/>
                    <a:gd name="T3" fmla="*/ 31 h 40"/>
                    <a:gd name="T4" fmla="*/ 18 w 36"/>
                    <a:gd name="T5" fmla="*/ 0 h 40"/>
                    <a:gd name="T6" fmla="*/ 0 w 36"/>
                    <a:gd name="T7" fmla="*/ 11 h 40"/>
                    <a:gd name="T8" fmla="*/ 20 w 36"/>
                    <a:gd name="T9" fmla="*/ 40 h 40"/>
                    <a:gd name="T10" fmla="*/ 18 w 36"/>
                    <a:gd name="T11" fmla="*/ 36 h 40"/>
                    <a:gd name="T12" fmla="*/ 36 w 36"/>
                    <a:gd name="T13" fmla="*/ 35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6" y="35"/>
                      </a:moveTo>
                      <a:lnTo>
                        <a:pt x="36" y="31"/>
                      </a:lnTo>
                      <a:lnTo>
                        <a:pt x="18" y="0"/>
                      </a:lnTo>
                      <a:lnTo>
                        <a:pt x="0" y="11"/>
                      </a:lnTo>
                      <a:lnTo>
                        <a:pt x="20" y="40"/>
                      </a:lnTo>
                      <a:lnTo>
                        <a:pt x="18" y="36"/>
                      </a:lnTo>
                      <a:lnTo>
                        <a:pt x="36"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0" name="Freeform 1253"/>
                <p:cNvSpPr>
                  <a:spLocks/>
                </p:cNvSpPr>
                <p:nvPr/>
              </p:nvSpPr>
              <p:spPr bwMode="auto">
                <a:xfrm>
                  <a:off x="4594" y="3487"/>
                  <a:ext cx="20" cy="46"/>
                </a:xfrm>
                <a:custGeom>
                  <a:avLst/>
                  <a:gdLst>
                    <a:gd name="T0" fmla="*/ 18 w 20"/>
                    <a:gd name="T1" fmla="*/ 36 h 46"/>
                    <a:gd name="T2" fmla="*/ 20 w 20"/>
                    <a:gd name="T3" fmla="*/ 41 h 46"/>
                    <a:gd name="T4" fmla="*/ 18 w 20"/>
                    <a:gd name="T5" fmla="*/ 0 h 46"/>
                    <a:gd name="T6" fmla="*/ 0 w 20"/>
                    <a:gd name="T7" fmla="*/ 1 h 46"/>
                    <a:gd name="T8" fmla="*/ 0 w 20"/>
                    <a:gd name="T9" fmla="*/ 41 h 46"/>
                    <a:gd name="T10" fmla="*/ 2 w 20"/>
                    <a:gd name="T11" fmla="*/ 46 h 46"/>
                    <a:gd name="T12" fmla="*/ 18 w 20"/>
                    <a:gd name="T13" fmla="*/ 36 h 46"/>
                  </a:gdLst>
                  <a:ahLst/>
                  <a:cxnLst>
                    <a:cxn ang="0">
                      <a:pos x="T0" y="T1"/>
                    </a:cxn>
                    <a:cxn ang="0">
                      <a:pos x="T2" y="T3"/>
                    </a:cxn>
                    <a:cxn ang="0">
                      <a:pos x="T4" y="T5"/>
                    </a:cxn>
                    <a:cxn ang="0">
                      <a:pos x="T6" y="T7"/>
                    </a:cxn>
                    <a:cxn ang="0">
                      <a:pos x="T8" y="T9"/>
                    </a:cxn>
                    <a:cxn ang="0">
                      <a:pos x="T10" y="T11"/>
                    </a:cxn>
                    <a:cxn ang="0">
                      <a:pos x="T12" y="T13"/>
                    </a:cxn>
                  </a:cxnLst>
                  <a:rect l="0" t="0" r="r" b="b"/>
                  <a:pathLst>
                    <a:path w="20" h="46">
                      <a:moveTo>
                        <a:pt x="18" y="36"/>
                      </a:moveTo>
                      <a:lnTo>
                        <a:pt x="20" y="41"/>
                      </a:lnTo>
                      <a:lnTo>
                        <a:pt x="18" y="0"/>
                      </a:lnTo>
                      <a:lnTo>
                        <a:pt x="0" y="1"/>
                      </a:lnTo>
                      <a:lnTo>
                        <a:pt x="0" y="41"/>
                      </a:lnTo>
                      <a:lnTo>
                        <a:pt x="2" y="46"/>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1" name="Freeform 1252"/>
                <p:cNvSpPr>
                  <a:spLocks/>
                </p:cNvSpPr>
                <p:nvPr/>
              </p:nvSpPr>
              <p:spPr bwMode="auto">
                <a:xfrm>
                  <a:off x="4596" y="3523"/>
                  <a:ext cx="36" cy="48"/>
                </a:xfrm>
                <a:custGeom>
                  <a:avLst/>
                  <a:gdLst>
                    <a:gd name="T0" fmla="*/ 31 w 36"/>
                    <a:gd name="T1" fmla="*/ 28 h 48"/>
                    <a:gd name="T2" fmla="*/ 36 w 36"/>
                    <a:gd name="T3" fmla="*/ 34 h 48"/>
                    <a:gd name="T4" fmla="*/ 16 w 36"/>
                    <a:gd name="T5" fmla="*/ 0 h 48"/>
                    <a:gd name="T6" fmla="*/ 0 w 36"/>
                    <a:gd name="T7" fmla="*/ 10 h 48"/>
                    <a:gd name="T8" fmla="*/ 20 w 36"/>
                    <a:gd name="T9" fmla="*/ 43 h 48"/>
                    <a:gd name="T10" fmla="*/ 25 w 36"/>
                    <a:gd name="T11" fmla="*/ 48 h 48"/>
                    <a:gd name="T12" fmla="*/ 20 w 36"/>
                    <a:gd name="T13" fmla="*/ 43 h 48"/>
                    <a:gd name="T14" fmla="*/ 21 w 36"/>
                    <a:gd name="T15" fmla="*/ 46 h 48"/>
                    <a:gd name="T16" fmla="*/ 25 w 36"/>
                    <a:gd name="T17" fmla="*/ 48 h 48"/>
                    <a:gd name="T18" fmla="*/ 31 w 36"/>
                    <a:gd name="T1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31" y="28"/>
                      </a:moveTo>
                      <a:lnTo>
                        <a:pt x="36" y="34"/>
                      </a:lnTo>
                      <a:lnTo>
                        <a:pt x="16" y="0"/>
                      </a:lnTo>
                      <a:lnTo>
                        <a:pt x="0" y="10"/>
                      </a:lnTo>
                      <a:lnTo>
                        <a:pt x="20" y="43"/>
                      </a:lnTo>
                      <a:lnTo>
                        <a:pt x="25" y="48"/>
                      </a:lnTo>
                      <a:lnTo>
                        <a:pt x="20" y="43"/>
                      </a:lnTo>
                      <a:lnTo>
                        <a:pt x="21" y="46"/>
                      </a:lnTo>
                      <a:lnTo>
                        <a:pt x="25" y="48"/>
                      </a:lnTo>
                      <a:lnTo>
                        <a:pt x="31"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2" name="Freeform 1251"/>
                <p:cNvSpPr>
                  <a:spLocks/>
                </p:cNvSpPr>
                <p:nvPr/>
              </p:nvSpPr>
              <p:spPr bwMode="auto">
                <a:xfrm>
                  <a:off x="4621" y="3551"/>
                  <a:ext cx="42" cy="27"/>
                </a:xfrm>
                <a:custGeom>
                  <a:avLst/>
                  <a:gdLst>
                    <a:gd name="T0" fmla="*/ 38 w 42"/>
                    <a:gd name="T1" fmla="*/ 9 h 27"/>
                    <a:gd name="T2" fmla="*/ 42 w 42"/>
                    <a:gd name="T3" fmla="*/ 9 h 27"/>
                    <a:gd name="T4" fmla="*/ 6 w 42"/>
                    <a:gd name="T5" fmla="*/ 0 h 27"/>
                    <a:gd name="T6" fmla="*/ 0 w 42"/>
                    <a:gd name="T7" fmla="*/ 20 h 27"/>
                    <a:gd name="T8" fmla="*/ 38 w 42"/>
                    <a:gd name="T9" fmla="*/ 27 h 27"/>
                    <a:gd name="T10" fmla="*/ 42 w 42"/>
                    <a:gd name="T11" fmla="*/ 27 h 27"/>
                    <a:gd name="T12" fmla="*/ 38 w 42"/>
                    <a:gd name="T13" fmla="*/ 9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8" y="9"/>
                      </a:moveTo>
                      <a:lnTo>
                        <a:pt x="42" y="9"/>
                      </a:lnTo>
                      <a:lnTo>
                        <a:pt x="6" y="0"/>
                      </a:lnTo>
                      <a:lnTo>
                        <a:pt x="0" y="20"/>
                      </a:lnTo>
                      <a:lnTo>
                        <a:pt x="38" y="27"/>
                      </a:lnTo>
                      <a:lnTo>
                        <a:pt x="42" y="27"/>
                      </a:lnTo>
                      <a:lnTo>
                        <a:pt x="3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3" name="Freeform 1250"/>
                <p:cNvSpPr>
                  <a:spLocks/>
                </p:cNvSpPr>
                <p:nvPr/>
              </p:nvSpPr>
              <p:spPr bwMode="auto">
                <a:xfrm>
                  <a:off x="4659" y="3555"/>
                  <a:ext cx="31" cy="23"/>
                </a:xfrm>
                <a:custGeom>
                  <a:avLst/>
                  <a:gdLst>
                    <a:gd name="T0" fmla="*/ 31 w 31"/>
                    <a:gd name="T1" fmla="*/ 0 h 23"/>
                    <a:gd name="T2" fmla="*/ 25 w 31"/>
                    <a:gd name="T3" fmla="*/ 0 h 23"/>
                    <a:gd name="T4" fmla="*/ 0 w 31"/>
                    <a:gd name="T5" fmla="*/ 5 h 23"/>
                    <a:gd name="T6" fmla="*/ 4 w 31"/>
                    <a:gd name="T7" fmla="*/ 23 h 23"/>
                    <a:gd name="T8" fmla="*/ 29 w 31"/>
                    <a:gd name="T9" fmla="*/ 18 h 23"/>
                    <a:gd name="T10" fmla="*/ 25 w 31"/>
                    <a:gd name="T11" fmla="*/ 18 h 23"/>
                    <a:gd name="T12" fmla="*/ 31 w 3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1" h="23">
                      <a:moveTo>
                        <a:pt x="31" y="0"/>
                      </a:moveTo>
                      <a:lnTo>
                        <a:pt x="25" y="0"/>
                      </a:lnTo>
                      <a:lnTo>
                        <a:pt x="0" y="5"/>
                      </a:lnTo>
                      <a:lnTo>
                        <a:pt x="4" y="23"/>
                      </a:lnTo>
                      <a:lnTo>
                        <a:pt x="29" y="18"/>
                      </a:lnTo>
                      <a:lnTo>
                        <a:pt x="25" y="18"/>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4" name="Freeform 1249"/>
                <p:cNvSpPr>
                  <a:spLocks/>
                </p:cNvSpPr>
                <p:nvPr/>
              </p:nvSpPr>
              <p:spPr bwMode="auto">
                <a:xfrm>
                  <a:off x="4684" y="3555"/>
                  <a:ext cx="38" cy="25"/>
                </a:xfrm>
                <a:custGeom>
                  <a:avLst/>
                  <a:gdLst>
                    <a:gd name="T0" fmla="*/ 38 w 38"/>
                    <a:gd name="T1" fmla="*/ 14 h 25"/>
                    <a:gd name="T2" fmla="*/ 31 w 38"/>
                    <a:gd name="T3" fmla="*/ 5 h 25"/>
                    <a:gd name="T4" fmla="*/ 6 w 38"/>
                    <a:gd name="T5" fmla="*/ 0 h 25"/>
                    <a:gd name="T6" fmla="*/ 0 w 38"/>
                    <a:gd name="T7" fmla="*/ 18 h 25"/>
                    <a:gd name="T8" fmla="*/ 27 w 38"/>
                    <a:gd name="T9" fmla="*/ 25 h 25"/>
                    <a:gd name="T10" fmla="*/ 18 w 38"/>
                    <a:gd name="T11" fmla="*/ 16 h 25"/>
                    <a:gd name="T12" fmla="*/ 38 w 38"/>
                    <a:gd name="T13" fmla="*/ 14 h 25"/>
                    <a:gd name="T14" fmla="*/ 38 w 38"/>
                    <a:gd name="T15" fmla="*/ 7 h 25"/>
                    <a:gd name="T16" fmla="*/ 31 w 38"/>
                    <a:gd name="T17" fmla="*/ 5 h 25"/>
                    <a:gd name="T18" fmla="*/ 38 w 38"/>
                    <a:gd name="T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5">
                      <a:moveTo>
                        <a:pt x="38" y="14"/>
                      </a:moveTo>
                      <a:lnTo>
                        <a:pt x="31" y="5"/>
                      </a:lnTo>
                      <a:lnTo>
                        <a:pt x="6" y="0"/>
                      </a:lnTo>
                      <a:lnTo>
                        <a:pt x="0" y="18"/>
                      </a:lnTo>
                      <a:lnTo>
                        <a:pt x="27" y="25"/>
                      </a:lnTo>
                      <a:lnTo>
                        <a:pt x="18" y="16"/>
                      </a:lnTo>
                      <a:lnTo>
                        <a:pt x="38" y="14"/>
                      </a:lnTo>
                      <a:lnTo>
                        <a:pt x="38" y="7"/>
                      </a:lnTo>
                      <a:lnTo>
                        <a:pt x="31" y="5"/>
                      </a:lnTo>
                      <a:lnTo>
                        <a:pt x="38"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5" name="Freeform 1248"/>
                <p:cNvSpPr>
                  <a:spLocks/>
                </p:cNvSpPr>
                <p:nvPr/>
              </p:nvSpPr>
              <p:spPr bwMode="auto">
                <a:xfrm>
                  <a:off x="4702" y="3569"/>
                  <a:ext cx="22" cy="38"/>
                </a:xfrm>
                <a:custGeom>
                  <a:avLst/>
                  <a:gdLst>
                    <a:gd name="T0" fmla="*/ 13 w 22"/>
                    <a:gd name="T1" fmla="*/ 18 h 38"/>
                    <a:gd name="T2" fmla="*/ 22 w 22"/>
                    <a:gd name="T3" fmla="*/ 27 h 38"/>
                    <a:gd name="T4" fmla="*/ 20 w 22"/>
                    <a:gd name="T5" fmla="*/ 0 h 38"/>
                    <a:gd name="T6" fmla="*/ 0 w 22"/>
                    <a:gd name="T7" fmla="*/ 2 h 38"/>
                    <a:gd name="T8" fmla="*/ 2 w 22"/>
                    <a:gd name="T9" fmla="*/ 29 h 38"/>
                    <a:gd name="T10" fmla="*/ 11 w 22"/>
                    <a:gd name="T11" fmla="*/ 38 h 38"/>
                    <a:gd name="T12" fmla="*/ 2 w 22"/>
                    <a:gd name="T13" fmla="*/ 29 h 38"/>
                    <a:gd name="T14" fmla="*/ 2 w 22"/>
                    <a:gd name="T15" fmla="*/ 36 h 38"/>
                    <a:gd name="T16" fmla="*/ 11 w 22"/>
                    <a:gd name="T17" fmla="*/ 38 h 38"/>
                    <a:gd name="T18" fmla="*/ 13 w 22"/>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8">
                      <a:moveTo>
                        <a:pt x="13" y="18"/>
                      </a:moveTo>
                      <a:lnTo>
                        <a:pt x="22" y="27"/>
                      </a:lnTo>
                      <a:lnTo>
                        <a:pt x="20" y="0"/>
                      </a:lnTo>
                      <a:lnTo>
                        <a:pt x="0" y="2"/>
                      </a:lnTo>
                      <a:lnTo>
                        <a:pt x="2" y="29"/>
                      </a:lnTo>
                      <a:lnTo>
                        <a:pt x="11" y="38"/>
                      </a:lnTo>
                      <a:lnTo>
                        <a:pt x="2" y="29"/>
                      </a:lnTo>
                      <a:lnTo>
                        <a:pt x="2" y="36"/>
                      </a:lnTo>
                      <a:lnTo>
                        <a:pt x="11" y="38"/>
                      </a:lnTo>
                      <a:lnTo>
                        <a:pt x="1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6" name="Freeform 1247"/>
                <p:cNvSpPr>
                  <a:spLocks/>
                </p:cNvSpPr>
                <p:nvPr/>
              </p:nvSpPr>
              <p:spPr bwMode="auto">
                <a:xfrm>
                  <a:off x="4713" y="3587"/>
                  <a:ext cx="65" cy="27"/>
                </a:xfrm>
                <a:custGeom>
                  <a:avLst/>
                  <a:gdLst>
                    <a:gd name="T0" fmla="*/ 47 w 65"/>
                    <a:gd name="T1" fmla="*/ 15 h 27"/>
                    <a:gd name="T2" fmla="*/ 56 w 65"/>
                    <a:gd name="T3" fmla="*/ 8 h 27"/>
                    <a:gd name="T4" fmla="*/ 2 w 65"/>
                    <a:gd name="T5" fmla="*/ 0 h 27"/>
                    <a:gd name="T6" fmla="*/ 0 w 65"/>
                    <a:gd name="T7" fmla="*/ 20 h 27"/>
                    <a:gd name="T8" fmla="*/ 54 w 65"/>
                    <a:gd name="T9" fmla="*/ 26 h 27"/>
                    <a:gd name="T10" fmla="*/ 65 w 65"/>
                    <a:gd name="T11" fmla="*/ 20 h 27"/>
                    <a:gd name="T12" fmla="*/ 54 w 65"/>
                    <a:gd name="T13" fmla="*/ 26 h 27"/>
                    <a:gd name="T14" fmla="*/ 63 w 65"/>
                    <a:gd name="T15" fmla="*/ 27 h 27"/>
                    <a:gd name="T16" fmla="*/ 65 w 65"/>
                    <a:gd name="T17" fmla="*/ 20 h 27"/>
                    <a:gd name="T18" fmla="*/ 47 w 65"/>
                    <a:gd name="T19"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7">
                      <a:moveTo>
                        <a:pt x="47" y="15"/>
                      </a:moveTo>
                      <a:lnTo>
                        <a:pt x="56" y="8"/>
                      </a:lnTo>
                      <a:lnTo>
                        <a:pt x="2" y="0"/>
                      </a:lnTo>
                      <a:lnTo>
                        <a:pt x="0" y="20"/>
                      </a:lnTo>
                      <a:lnTo>
                        <a:pt x="54" y="26"/>
                      </a:lnTo>
                      <a:lnTo>
                        <a:pt x="65" y="20"/>
                      </a:lnTo>
                      <a:lnTo>
                        <a:pt x="54" y="26"/>
                      </a:lnTo>
                      <a:lnTo>
                        <a:pt x="63" y="27"/>
                      </a:lnTo>
                      <a:lnTo>
                        <a:pt x="65" y="20"/>
                      </a:lnTo>
                      <a:lnTo>
                        <a:pt x="47"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7" name="Freeform 1246"/>
                <p:cNvSpPr>
                  <a:spLocks/>
                </p:cNvSpPr>
                <p:nvPr/>
              </p:nvSpPr>
              <p:spPr bwMode="auto">
                <a:xfrm>
                  <a:off x="4760" y="3569"/>
                  <a:ext cx="25" cy="38"/>
                </a:xfrm>
                <a:custGeom>
                  <a:avLst/>
                  <a:gdLst>
                    <a:gd name="T0" fmla="*/ 11 w 25"/>
                    <a:gd name="T1" fmla="*/ 0 h 38"/>
                    <a:gd name="T2" fmla="*/ 7 w 25"/>
                    <a:gd name="T3" fmla="*/ 6 h 38"/>
                    <a:gd name="T4" fmla="*/ 0 w 25"/>
                    <a:gd name="T5" fmla="*/ 33 h 38"/>
                    <a:gd name="T6" fmla="*/ 18 w 25"/>
                    <a:gd name="T7" fmla="*/ 38 h 38"/>
                    <a:gd name="T8" fmla="*/ 25 w 25"/>
                    <a:gd name="T9" fmla="*/ 11 h 38"/>
                    <a:gd name="T10" fmla="*/ 21 w 25"/>
                    <a:gd name="T11" fmla="*/ 17 h 38"/>
                    <a:gd name="T12" fmla="*/ 11 w 2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5" h="38">
                      <a:moveTo>
                        <a:pt x="11" y="0"/>
                      </a:moveTo>
                      <a:lnTo>
                        <a:pt x="7" y="6"/>
                      </a:lnTo>
                      <a:lnTo>
                        <a:pt x="0" y="33"/>
                      </a:lnTo>
                      <a:lnTo>
                        <a:pt x="18" y="38"/>
                      </a:lnTo>
                      <a:lnTo>
                        <a:pt x="25" y="11"/>
                      </a:lnTo>
                      <a:lnTo>
                        <a:pt x="21" y="1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8" name="Freeform 1245"/>
                <p:cNvSpPr>
                  <a:spLocks/>
                </p:cNvSpPr>
                <p:nvPr/>
              </p:nvSpPr>
              <p:spPr bwMode="auto">
                <a:xfrm>
                  <a:off x="4771" y="3548"/>
                  <a:ext cx="39" cy="38"/>
                </a:xfrm>
                <a:custGeom>
                  <a:avLst/>
                  <a:gdLst>
                    <a:gd name="T0" fmla="*/ 32 w 39"/>
                    <a:gd name="T1" fmla="*/ 0 h 38"/>
                    <a:gd name="T2" fmla="*/ 28 w 39"/>
                    <a:gd name="T3" fmla="*/ 2 h 38"/>
                    <a:gd name="T4" fmla="*/ 0 w 39"/>
                    <a:gd name="T5" fmla="*/ 21 h 38"/>
                    <a:gd name="T6" fmla="*/ 10 w 39"/>
                    <a:gd name="T7" fmla="*/ 38 h 38"/>
                    <a:gd name="T8" fmla="*/ 39 w 39"/>
                    <a:gd name="T9" fmla="*/ 18 h 38"/>
                    <a:gd name="T10" fmla="*/ 36 w 39"/>
                    <a:gd name="T11" fmla="*/ 18 h 38"/>
                    <a:gd name="T12" fmla="*/ 32 w 3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2" y="0"/>
                      </a:moveTo>
                      <a:lnTo>
                        <a:pt x="28" y="2"/>
                      </a:lnTo>
                      <a:lnTo>
                        <a:pt x="0" y="21"/>
                      </a:lnTo>
                      <a:lnTo>
                        <a:pt x="10" y="38"/>
                      </a:lnTo>
                      <a:lnTo>
                        <a:pt x="39" y="18"/>
                      </a:lnTo>
                      <a:lnTo>
                        <a:pt x="36" y="18"/>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09" name="Freeform 1244"/>
                <p:cNvSpPr>
                  <a:spLocks/>
                </p:cNvSpPr>
                <p:nvPr/>
              </p:nvSpPr>
              <p:spPr bwMode="auto">
                <a:xfrm>
                  <a:off x="4803" y="3541"/>
                  <a:ext cx="36" cy="25"/>
                </a:xfrm>
                <a:custGeom>
                  <a:avLst/>
                  <a:gdLst>
                    <a:gd name="T0" fmla="*/ 34 w 36"/>
                    <a:gd name="T1" fmla="*/ 0 h 25"/>
                    <a:gd name="T2" fmla="*/ 32 w 36"/>
                    <a:gd name="T3" fmla="*/ 0 h 25"/>
                    <a:gd name="T4" fmla="*/ 0 w 36"/>
                    <a:gd name="T5" fmla="*/ 7 h 25"/>
                    <a:gd name="T6" fmla="*/ 4 w 36"/>
                    <a:gd name="T7" fmla="*/ 25 h 25"/>
                    <a:gd name="T8" fmla="*/ 36 w 36"/>
                    <a:gd name="T9" fmla="*/ 19 h 25"/>
                    <a:gd name="T10" fmla="*/ 34 w 36"/>
                    <a:gd name="T11" fmla="*/ 19 h 25"/>
                    <a:gd name="T12" fmla="*/ 34 w 3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34" y="0"/>
                      </a:moveTo>
                      <a:lnTo>
                        <a:pt x="32" y="0"/>
                      </a:lnTo>
                      <a:lnTo>
                        <a:pt x="0" y="7"/>
                      </a:lnTo>
                      <a:lnTo>
                        <a:pt x="4" y="25"/>
                      </a:lnTo>
                      <a:lnTo>
                        <a:pt x="36" y="19"/>
                      </a:lnTo>
                      <a:lnTo>
                        <a:pt x="34" y="19"/>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0" name="Freeform 1243"/>
                <p:cNvSpPr>
                  <a:spLocks/>
                </p:cNvSpPr>
                <p:nvPr/>
              </p:nvSpPr>
              <p:spPr bwMode="auto">
                <a:xfrm>
                  <a:off x="4837" y="3541"/>
                  <a:ext cx="36" cy="19"/>
                </a:xfrm>
                <a:custGeom>
                  <a:avLst/>
                  <a:gdLst>
                    <a:gd name="T0" fmla="*/ 36 w 36"/>
                    <a:gd name="T1" fmla="*/ 3 h 19"/>
                    <a:gd name="T2" fmla="*/ 31 w 36"/>
                    <a:gd name="T3" fmla="*/ 1 h 19"/>
                    <a:gd name="T4" fmla="*/ 0 w 36"/>
                    <a:gd name="T5" fmla="*/ 0 h 19"/>
                    <a:gd name="T6" fmla="*/ 0 w 36"/>
                    <a:gd name="T7" fmla="*/ 19 h 19"/>
                    <a:gd name="T8" fmla="*/ 31 w 36"/>
                    <a:gd name="T9" fmla="*/ 19 h 19"/>
                    <a:gd name="T10" fmla="*/ 26 w 36"/>
                    <a:gd name="T11" fmla="*/ 19 h 19"/>
                    <a:gd name="T12" fmla="*/ 36 w 36"/>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36" h="19">
                      <a:moveTo>
                        <a:pt x="36" y="3"/>
                      </a:moveTo>
                      <a:lnTo>
                        <a:pt x="31" y="1"/>
                      </a:lnTo>
                      <a:lnTo>
                        <a:pt x="0" y="0"/>
                      </a:lnTo>
                      <a:lnTo>
                        <a:pt x="0" y="19"/>
                      </a:lnTo>
                      <a:lnTo>
                        <a:pt x="31" y="19"/>
                      </a:lnTo>
                      <a:lnTo>
                        <a:pt x="26" y="19"/>
                      </a:lnTo>
                      <a:lnTo>
                        <a:pt x="36"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1" name="Freeform 1242"/>
                <p:cNvSpPr>
                  <a:spLocks/>
                </p:cNvSpPr>
                <p:nvPr/>
              </p:nvSpPr>
              <p:spPr bwMode="auto">
                <a:xfrm>
                  <a:off x="4863" y="3544"/>
                  <a:ext cx="39" cy="34"/>
                </a:xfrm>
                <a:custGeom>
                  <a:avLst/>
                  <a:gdLst>
                    <a:gd name="T0" fmla="*/ 39 w 39"/>
                    <a:gd name="T1" fmla="*/ 20 h 34"/>
                    <a:gd name="T2" fmla="*/ 39 w 39"/>
                    <a:gd name="T3" fmla="*/ 20 h 34"/>
                    <a:gd name="T4" fmla="*/ 10 w 39"/>
                    <a:gd name="T5" fmla="*/ 0 h 34"/>
                    <a:gd name="T6" fmla="*/ 0 w 39"/>
                    <a:gd name="T7" fmla="*/ 16 h 34"/>
                    <a:gd name="T8" fmla="*/ 28 w 39"/>
                    <a:gd name="T9" fmla="*/ 34 h 34"/>
                    <a:gd name="T10" fmla="*/ 28 w 39"/>
                    <a:gd name="T11" fmla="*/ 34 h 34"/>
                    <a:gd name="T12" fmla="*/ 39 w 39"/>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39" y="20"/>
                      </a:moveTo>
                      <a:lnTo>
                        <a:pt x="39" y="20"/>
                      </a:lnTo>
                      <a:lnTo>
                        <a:pt x="10" y="0"/>
                      </a:lnTo>
                      <a:lnTo>
                        <a:pt x="0" y="16"/>
                      </a:lnTo>
                      <a:lnTo>
                        <a:pt x="28" y="34"/>
                      </a:lnTo>
                      <a:lnTo>
                        <a:pt x="3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2" name="Freeform 1241"/>
                <p:cNvSpPr>
                  <a:spLocks/>
                </p:cNvSpPr>
                <p:nvPr/>
              </p:nvSpPr>
              <p:spPr bwMode="auto">
                <a:xfrm>
                  <a:off x="4891" y="3564"/>
                  <a:ext cx="38" cy="36"/>
                </a:xfrm>
                <a:custGeom>
                  <a:avLst/>
                  <a:gdLst>
                    <a:gd name="T0" fmla="*/ 29 w 38"/>
                    <a:gd name="T1" fmla="*/ 16 h 36"/>
                    <a:gd name="T2" fmla="*/ 38 w 38"/>
                    <a:gd name="T3" fmla="*/ 16 h 36"/>
                    <a:gd name="T4" fmla="*/ 11 w 38"/>
                    <a:gd name="T5" fmla="*/ 0 h 36"/>
                    <a:gd name="T6" fmla="*/ 0 w 38"/>
                    <a:gd name="T7" fmla="*/ 14 h 36"/>
                    <a:gd name="T8" fmla="*/ 27 w 38"/>
                    <a:gd name="T9" fmla="*/ 32 h 36"/>
                    <a:gd name="T10" fmla="*/ 36 w 38"/>
                    <a:gd name="T11" fmla="*/ 34 h 36"/>
                    <a:gd name="T12" fmla="*/ 27 w 38"/>
                    <a:gd name="T13" fmla="*/ 32 h 36"/>
                    <a:gd name="T14" fmla="*/ 31 w 38"/>
                    <a:gd name="T15" fmla="*/ 36 h 36"/>
                    <a:gd name="T16" fmla="*/ 36 w 38"/>
                    <a:gd name="T17" fmla="*/ 34 h 36"/>
                    <a:gd name="T18" fmla="*/ 29 w 38"/>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6">
                      <a:moveTo>
                        <a:pt x="29" y="16"/>
                      </a:moveTo>
                      <a:lnTo>
                        <a:pt x="38" y="16"/>
                      </a:lnTo>
                      <a:lnTo>
                        <a:pt x="11" y="0"/>
                      </a:lnTo>
                      <a:lnTo>
                        <a:pt x="0" y="14"/>
                      </a:lnTo>
                      <a:lnTo>
                        <a:pt x="27" y="32"/>
                      </a:lnTo>
                      <a:lnTo>
                        <a:pt x="36" y="34"/>
                      </a:lnTo>
                      <a:lnTo>
                        <a:pt x="27" y="32"/>
                      </a:lnTo>
                      <a:lnTo>
                        <a:pt x="31" y="36"/>
                      </a:lnTo>
                      <a:lnTo>
                        <a:pt x="36" y="34"/>
                      </a:lnTo>
                      <a:lnTo>
                        <a:pt x="29"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3" name="Freeform 1240"/>
                <p:cNvSpPr>
                  <a:spLocks/>
                </p:cNvSpPr>
                <p:nvPr/>
              </p:nvSpPr>
              <p:spPr bwMode="auto">
                <a:xfrm>
                  <a:off x="4920" y="3568"/>
                  <a:ext cx="51" cy="30"/>
                </a:xfrm>
                <a:custGeom>
                  <a:avLst/>
                  <a:gdLst>
                    <a:gd name="T0" fmla="*/ 36 w 51"/>
                    <a:gd name="T1" fmla="*/ 1 h 30"/>
                    <a:gd name="T2" fmla="*/ 40 w 51"/>
                    <a:gd name="T3" fmla="*/ 0 h 30"/>
                    <a:gd name="T4" fmla="*/ 0 w 51"/>
                    <a:gd name="T5" fmla="*/ 12 h 30"/>
                    <a:gd name="T6" fmla="*/ 7 w 51"/>
                    <a:gd name="T7" fmla="*/ 30 h 30"/>
                    <a:gd name="T8" fmla="*/ 45 w 51"/>
                    <a:gd name="T9" fmla="*/ 18 h 30"/>
                    <a:gd name="T10" fmla="*/ 51 w 51"/>
                    <a:gd name="T11" fmla="*/ 14 h 30"/>
                    <a:gd name="T12" fmla="*/ 36 w 5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51" h="30">
                      <a:moveTo>
                        <a:pt x="36" y="1"/>
                      </a:moveTo>
                      <a:lnTo>
                        <a:pt x="40" y="0"/>
                      </a:lnTo>
                      <a:lnTo>
                        <a:pt x="0" y="12"/>
                      </a:lnTo>
                      <a:lnTo>
                        <a:pt x="7" y="30"/>
                      </a:lnTo>
                      <a:lnTo>
                        <a:pt x="45" y="18"/>
                      </a:lnTo>
                      <a:lnTo>
                        <a:pt x="51" y="14"/>
                      </a:lnTo>
                      <a:lnTo>
                        <a:pt x="3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4" name="Freeform 1239"/>
                <p:cNvSpPr>
                  <a:spLocks/>
                </p:cNvSpPr>
                <p:nvPr/>
              </p:nvSpPr>
              <p:spPr bwMode="auto">
                <a:xfrm>
                  <a:off x="4956" y="3546"/>
                  <a:ext cx="33" cy="36"/>
                </a:xfrm>
                <a:custGeom>
                  <a:avLst/>
                  <a:gdLst>
                    <a:gd name="T0" fmla="*/ 27 w 33"/>
                    <a:gd name="T1" fmla="*/ 0 h 36"/>
                    <a:gd name="T2" fmla="*/ 18 w 33"/>
                    <a:gd name="T3" fmla="*/ 4 h 36"/>
                    <a:gd name="T4" fmla="*/ 0 w 33"/>
                    <a:gd name="T5" fmla="*/ 23 h 36"/>
                    <a:gd name="T6" fmla="*/ 15 w 33"/>
                    <a:gd name="T7" fmla="*/ 36 h 36"/>
                    <a:gd name="T8" fmla="*/ 33 w 33"/>
                    <a:gd name="T9" fmla="*/ 16 h 36"/>
                    <a:gd name="T10" fmla="*/ 24 w 33"/>
                    <a:gd name="T11" fmla="*/ 20 h 36"/>
                    <a:gd name="T12" fmla="*/ 27 w 33"/>
                    <a:gd name="T13" fmla="*/ 0 h 36"/>
                    <a:gd name="T14" fmla="*/ 22 w 33"/>
                    <a:gd name="T15" fmla="*/ 0 h 36"/>
                    <a:gd name="T16" fmla="*/ 18 w 33"/>
                    <a:gd name="T17" fmla="*/ 4 h 36"/>
                    <a:gd name="T18" fmla="*/ 27 w 33"/>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6">
                      <a:moveTo>
                        <a:pt x="27" y="0"/>
                      </a:moveTo>
                      <a:lnTo>
                        <a:pt x="18" y="4"/>
                      </a:lnTo>
                      <a:lnTo>
                        <a:pt x="0" y="23"/>
                      </a:lnTo>
                      <a:lnTo>
                        <a:pt x="15" y="36"/>
                      </a:lnTo>
                      <a:lnTo>
                        <a:pt x="33" y="16"/>
                      </a:lnTo>
                      <a:lnTo>
                        <a:pt x="24" y="20"/>
                      </a:lnTo>
                      <a:lnTo>
                        <a:pt x="27" y="0"/>
                      </a:lnTo>
                      <a:lnTo>
                        <a:pt x="22" y="0"/>
                      </a:lnTo>
                      <a:lnTo>
                        <a:pt x="18" y="4"/>
                      </a:lnTo>
                      <a:lnTo>
                        <a:pt x="2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5" name="Freeform 1238"/>
                <p:cNvSpPr>
                  <a:spLocks/>
                </p:cNvSpPr>
                <p:nvPr/>
              </p:nvSpPr>
              <p:spPr bwMode="auto">
                <a:xfrm>
                  <a:off x="4980" y="3546"/>
                  <a:ext cx="45" cy="23"/>
                </a:xfrm>
                <a:custGeom>
                  <a:avLst/>
                  <a:gdLst>
                    <a:gd name="T0" fmla="*/ 34 w 45"/>
                    <a:gd name="T1" fmla="*/ 7 h 23"/>
                    <a:gd name="T2" fmla="*/ 41 w 45"/>
                    <a:gd name="T3" fmla="*/ 4 h 23"/>
                    <a:gd name="T4" fmla="*/ 3 w 45"/>
                    <a:gd name="T5" fmla="*/ 0 h 23"/>
                    <a:gd name="T6" fmla="*/ 0 w 45"/>
                    <a:gd name="T7" fmla="*/ 20 h 23"/>
                    <a:gd name="T8" fmla="*/ 37 w 45"/>
                    <a:gd name="T9" fmla="*/ 23 h 23"/>
                    <a:gd name="T10" fmla="*/ 45 w 45"/>
                    <a:gd name="T11" fmla="*/ 22 h 23"/>
                    <a:gd name="T12" fmla="*/ 37 w 45"/>
                    <a:gd name="T13" fmla="*/ 23 h 23"/>
                    <a:gd name="T14" fmla="*/ 43 w 45"/>
                    <a:gd name="T15" fmla="*/ 23 h 23"/>
                    <a:gd name="T16" fmla="*/ 45 w 45"/>
                    <a:gd name="T17" fmla="*/ 22 h 23"/>
                    <a:gd name="T18" fmla="*/ 34 w 45"/>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3">
                      <a:moveTo>
                        <a:pt x="34" y="7"/>
                      </a:moveTo>
                      <a:lnTo>
                        <a:pt x="41" y="4"/>
                      </a:lnTo>
                      <a:lnTo>
                        <a:pt x="3" y="0"/>
                      </a:lnTo>
                      <a:lnTo>
                        <a:pt x="0" y="20"/>
                      </a:lnTo>
                      <a:lnTo>
                        <a:pt x="37" y="23"/>
                      </a:lnTo>
                      <a:lnTo>
                        <a:pt x="45" y="22"/>
                      </a:lnTo>
                      <a:lnTo>
                        <a:pt x="37" y="23"/>
                      </a:lnTo>
                      <a:lnTo>
                        <a:pt x="43" y="23"/>
                      </a:lnTo>
                      <a:lnTo>
                        <a:pt x="45" y="22"/>
                      </a:lnTo>
                      <a:lnTo>
                        <a:pt x="34"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6" name="Freeform 1237"/>
                <p:cNvSpPr>
                  <a:spLocks/>
                </p:cNvSpPr>
                <p:nvPr/>
              </p:nvSpPr>
              <p:spPr bwMode="auto">
                <a:xfrm>
                  <a:off x="5014" y="3524"/>
                  <a:ext cx="41" cy="44"/>
                </a:xfrm>
                <a:custGeom>
                  <a:avLst/>
                  <a:gdLst>
                    <a:gd name="T0" fmla="*/ 38 w 41"/>
                    <a:gd name="T1" fmla="*/ 2 h 44"/>
                    <a:gd name="T2" fmla="*/ 29 w 41"/>
                    <a:gd name="T3" fmla="*/ 4 h 44"/>
                    <a:gd name="T4" fmla="*/ 0 w 41"/>
                    <a:gd name="T5" fmla="*/ 29 h 44"/>
                    <a:gd name="T6" fmla="*/ 11 w 41"/>
                    <a:gd name="T7" fmla="*/ 44 h 44"/>
                    <a:gd name="T8" fmla="*/ 41 w 41"/>
                    <a:gd name="T9" fmla="*/ 18 h 44"/>
                    <a:gd name="T10" fmla="*/ 34 w 41"/>
                    <a:gd name="T11" fmla="*/ 20 h 44"/>
                    <a:gd name="T12" fmla="*/ 38 w 41"/>
                    <a:gd name="T13" fmla="*/ 2 h 44"/>
                    <a:gd name="T14" fmla="*/ 32 w 41"/>
                    <a:gd name="T15" fmla="*/ 0 h 44"/>
                    <a:gd name="T16" fmla="*/ 29 w 41"/>
                    <a:gd name="T17" fmla="*/ 4 h 44"/>
                    <a:gd name="T18" fmla="*/ 38 w 41"/>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38" y="2"/>
                      </a:moveTo>
                      <a:lnTo>
                        <a:pt x="29" y="4"/>
                      </a:lnTo>
                      <a:lnTo>
                        <a:pt x="0" y="29"/>
                      </a:lnTo>
                      <a:lnTo>
                        <a:pt x="11" y="44"/>
                      </a:lnTo>
                      <a:lnTo>
                        <a:pt x="41" y="18"/>
                      </a:lnTo>
                      <a:lnTo>
                        <a:pt x="34" y="20"/>
                      </a:lnTo>
                      <a:lnTo>
                        <a:pt x="38" y="2"/>
                      </a:lnTo>
                      <a:lnTo>
                        <a:pt x="32" y="0"/>
                      </a:lnTo>
                      <a:lnTo>
                        <a:pt x="29" y="4"/>
                      </a:lnTo>
                      <a:lnTo>
                        <a:pt x="38"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7" name="Freeform 1236"/>
                <p:cNvSpPr>
                  <a:spLocks/>
                </p:cNvSpPr>
                <p:nvPr/>
              </p:nvSpPr>
              <p:spPr bwMode="auto">
                <a:xfrm>
                  <a:off x="5048" y="3526"/>
                  <a:ext cx="40" cy="24"/>
                </a:xfrm>
                <a:custGeom>
                  <a:avLst/>
                  <a:gdLst>
                    <a:gd name="T0" fmla="*/ 31 w 40"/>
                    <a:gd name="T1" fmla="*/ 6 h 24"/>
                    <a:gd name="T2" fmla="*/ 36 w 40"/>
                    <a:gd name="T3" fmla="*/ 4 h 24"/>
                    <a:gd name="T4" fmla="*/ 4 w 40"/>
                    <a:gd name="T5" fmla="*/ 0 h 24"/>
                    <a:gd name="T6" fmla="*/ 0 w 40"/>
                    <a:gd name="T7" fmla="*/ 18 h 24"/>
                    <a:gd name="T8" fmla="*/ 34 w 40"/>
                    <a:gd name="T9" fmla="*/ 24 h 24"/>
                    <a:gd name="T10" fmla="*/ 40 w 40"/>
                    <a:gd name="T11" fmla="*/ 22 h 24"/>
                    <a:gd name="T12" fmla="*/ 31 w 40"/>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31" y="6"/>
                      </a:moveTo>
                      <a:lnTo>
                        <a:pt x="36" y="4"/>
                      </a:lnTo>
                      <a:lnTo>
                        <a:pt x="4" y="0"/>
                      </a:lnTo>
                      <a:lnTo>
                        <a:pt x="0" y="18"/>
                      </a:lnTo>
                      <a:lnTo>
                        <a:pt x="34" y="24"/>
                      </a:lnTo>
                      <a:lnTo>
                        <a:pt x="40" y="22"/>
                      </a:lnTo>
                      <a:lnTo>
                        <a:pt x="3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8" name="Freeform 1235"/>
                <p:cNvSpPr>
                  <a:spLocks/>
                </p:cNvSpPr>
                <p:nvPr/>
              </p:nvSpPr>
              <p:spPr bwMode="auto">
                <a:xfrm>
                  <a:off x="5079" y="3515"/>
                  <a:ext cx="38" cy="33"/>
                </a:xfrm>
                <a:custGeom>
                  <a:avLst/>
                  <a:gdLst>
                    <a:gd name="T0" fmla="*/ 38 w 38"/>
                    <a:gd name="T1" fmla="*/ 6 h 33"/>
                    <a:gd name="T2" fmla="*/ 27 w 38"/>
                    <a:gd name="T3" fmla="*/ 4 h 33"/>
                    <a:gd name="T4" fmla="*/ 0 w 38"/>
                    <a:gd name="T5" fmla="*/ 17 h 33"/>
                    <a:gd name="T6" fmla="*/ 9 w 38"/>
                    <a:gd name="T7" fmla="*/ 33 h 33"/>
                    <a:gd name="T8" fmla="*/ 34 w 38"/>
                    <a:gd name="T9" fmla="*/ 22 h 33"/>
                    <a:gd name="T10" fmla="*/ 25 w 38"/>
                    <a:gd name="T11" fmla="*/ 20 h 33"/>
                    <a:gd name="T12" fmla="*/ 38 w 38"/>
                    <a:gd name="T13" fmla="*/ 6 h 33"/>
                    <a:gd name="T14" fmla="*/ 32 w 38"/>
                    <a:gd name="T15" fmla="*/ 0 h 33"/>
                    <a:gd name="T16" fmla="*/ 27 w 38"/>
                    <a:gd name="T17" fmla="*/ 4 h 33"/>
                    <a:gd name="T18" fmla="*/ 38 w 38"/>
                    <a:gd name="T1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3">
                      <a:moveTo>
                        <a:pt x="38" y="6"/>
                      </a:moveTo>
                      <a:lnTo>
                        <a:pt x="27" y="4"/>
                      </a:lnTo>
                      <a:lnTo>
                        <a:pt x="0" y="17"/>
                      </a:lnTo>
                      <a:lnTo>
                        <a:pt x="9" y="33"/>
                      </a:lnTo>
                      <a:lnTo>
                        <a:pt x="34" y="22"/>
                      </a:lnTo>
                      <a:lnTo>
                        <a:pt x="25" y="20"/>
                      </a:lnTo>
                      <a:lnTo>
                        <a:pt x="38" y="6"/>
                      </a:lnTo>
                      <a:lnTo>
                        <a:pt x="32" y="0"/>
                      </a:lnTo>
                      <a:lnTo>
                        <a:pt x="27" y="4"/>
                      </a:lnTo>
                      <a:lnTo>
                        <a:pt x="38"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19" name="Freeform 1234"/>
                <p:cNvSpPr>
                  <a:spLocks/>
                </p:cNvSpPr>
                <p:nvPr/>
              </p:nvSpPr>
              <p:spPr bwMode="auto">
                <a:xfrm>
                  <a:off x="5104" y="3521"/>
                  <a:ext cx="36" cy="30"/>
                </a:xfrm>
                <a:custGeom>
                  <a:avLst/>
                  <a:gdLst>
                    <a:gd name="T0" fmla="*/ 36 w 36"/>
                    <a:gd name="T1" fmla="*/ 21 h 30"/>
                    <a:gd name="T2" fmla="*/ 32 w 36"/>
                    <a:gd name="T3" fmla="*/ 16 h 30"/>
                    <a:gd name="T4" fmla="*/ 13 w 36"/>
                    <a:gd name="T5" fmla="*/ 0 h 30"/>
                    <a:gd name="T6" fmla="*/ 0 w 36"/>
                    <a:gd name="T7" fmla="*/ 14 h 30"/>
                    <a:gd name="T8" fmla="*/ 20 w 36"/>
                    <a:gd name="T9" fmla="*/ 30 h 30"/>
                    <a:gd name="T10" fmla="*/ 16 w 36"/>
                    <a:gd name="T11" fmla="*/ 25 h 30"/>
                    <a:gd name="T12" fmla="*/ 36 w 36"/>
                    <a:gd name="T13" fmla="*/ 21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21"/>
                      </a:moveTo>
                      <a:lnTo>
                        <a:pt x="32" y="16"/>
                      </a:lnTo>
                      <a:lnTo>
                        <a:pt x="13" y="0"/>
                      </a:lnTo>
                      <a:lnTo>
                        <a:pt x="0" y="14"/>
                      </a:lnTo>
                      <a:lnTo>
                        <a:pt x="20" y="30"/>
                      </a:lnTo>
                      <a:lnTo>
                        <a:pt x="16" y="25"/>
                      </a:lnTo>
                      <a:lnTo>
                        <a:pt x="36"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0" name="Freeform 1233"/>
                <p:cNvSpPr>
                  <a:spLocks/>
                </p:cNvSpPr>
                <p:nvPr/>
              </p:nvSpPr>
              <p:spPr bwMode="auto">
                <a:xfrm>
                  <a:off x="5120" y="3542"/>
                  <a:ext cx="24" cy="35"/>
                </a:xfrm>
                <a:custGeom>
                  <a:avLst/>
                  <a:gdLst>
                    <a:gd name="T0" fmla="*/ 16 w 24"/>
                    <a:gd name="T1" fmla="*/ 17 h 35"/>
                    <a:gd name="T2" fmla="*/ 24 w 24"/>
                    <a:gd name="T3" fmla="*/ 24 h 35"/>
                    <a:gd name="T4" fmla="*/ 20 w 24"/>
                    <a:gd name="T5" fmla="*/ 0 h 35"/>
                    <a:gd name="T6" fmla="*/ 0 w 24"/>
                    <a:gd name="T7" fmla="*/ 4 h 35"/>
                    <a:gd name="T8" fmla="*/ 4 w 24"/>
                    <a:gd name="T9" fmla="*/ 27 h 35"/>
                    <a:gd name="T10" fmla="*/ 11 w 24"/>
                    <a:gd name="T11" fmla="*/ 35 h 35"/>
                    <a:gd name="T12" fmla="*/ 4 w 24"/>
                    <a:gd name="T13" fmla="*/ 27 h 35"/>
                    <a:gd name="T14" fmla="*/ 6 w 24"/>
                    <a:gd name="T15" fmla="*/ 33 h 35"/>
                    <a:gd name="T16" fmla="*/ 11 w 24"/>
                    <a:gd name="T17" fmla="*/ 35 h 35"/>
                    <a:gd name="T18" fmla="*/ 16 w 24"/>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5">
                      <a:moveTo>
                        <a:pt x="16" y="17"/>
                      </a:moveTo>
                      <a:lnTo>
                        <a:pt x="24" y="24"/>
                      </a:lnTo>
                      <a:lnTo>
                        <a:pt x="20" y="0"/>
                      </a:lnTo>
                      <a:lnTo>
                        <a:pt x="0" y="4"/>
                      </a:lnTo>
                      <a:lnTo>
                        <a:pt x="4" y="27"/>
                      </a:lnTo>
                      <a:lnTo>
                        <a:pt x="11" y="35"/>
                      </a:lnTo>
                      <a:lnTo>
                        <a:pt x="4" y="27"/>
                      </a:lnTo>
                      <a:lnTo>
                        <a:pt x="6" y="33"/>
                      </a:lnTo>
                      <a:lnTo>
                        <a:pt x="11" y="35"/>
                      </a:lnTo>
                      <a:lnTo>
                        <a:pt x="16"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1" name="Freeform 1232"/>
                <p:cNvSpPr>
                  <a:spLocks/>
                </p:cNvSpPr>
                <p:nvPr/>
              </p:nvSpPr>
              <p:spPr bwMode="auto">
                <a:xfrm>
                  <a:off x="5131" y="3559"/>
                  <a:ext cx="34" cy="27"/>
                </a:xfrm>
                <a:custGeom>
                  <a:avLst/>
                  <a:gdLst>
                    <a:gd name="T0" fmla="*/ 34 w 34"/>
                    <a:gd name="T1" fmla="*/ 10 h 27"/>
                    <a:gd name="T2" fmla="*/ 31 w 34"/>
                    <a:gd name="T3" fmla="*/ 7 h 27"/>
                    <a:gd name="T4" fmla="*/ 5 w 34"/>
                    <a:gd name="T5" fmla="*/ 0 h 27"/>
                    <a:gd name="T6" fmla="*/ 0 w 34"/>
                    <a:gd name="T7" fmla="*/ 18 h 27"/>
                    <a:gd name="T8" fmla="*/ 25 w 34"/>
                    <a:gd name="T9" fmla="*/ 27 h 27"/>
                    <a:gd name="T10" fmla="*/ 22 w 34"/>
                    <a:gd name="T11" fmla="*/ 23 h 27"/>
                    <a:gd name="T12" fmla="*/ 34 w 34"/>
                    <a:gd name="T13" fmla="*/ 10 h 27"/>
                  </a:gdLst>
                  <a:ahLst/>
                  <a:cxnLst>
                    <a:cxn ang="0">
                      <a:pos x="T0" y="T1"/>
                    </a:cxn>
                    <a:cxn ang="0">
                      <a:pos x="T2" y="T3"/>
                    </a:cxn>
                    <a:cxn ang="0">
                      <a:pos x="T4" y="T5"/>
                    </a:cxn>
                    <a:cxn ang="0">
                      <a:pos x="T6" y="T7"/>
                    </a:cxn>
                    <a:cxn ang="0">
                      <a:pos x="T8" y="T9"/>
                    </a:cxn>
                    <a:cxn ang="0">
                      <a:pos x="T10" y="T11"/>
                    </a:cxn>
                    <a:cxn ang="0">
                      <a:pos x="T12" y="T13"/>
                    </a:cxn>
                  </a:cxnLst>
                  <a:rect l="0" t="0" r="r" b="b"/>
                  <a:pathLst>
                    <a:path w="34" h="27">
                      <a:moveTo>
                        <a:pt x="34" y="10"/>
                      </a:moveTo>
                      <a:lnTo>
                        <a:pt x="31" y="7"/>
                      </a:lnTo>
                      <a:lnTo>
                        <a:pt x="5" y="0"/>
                      </a:lnTo>
                      <a:lnTo>
                        <a:pt x="0" y="18"/>
                      </a:lnTo>
                      <a:lnTo>
                        <a:pt x="25" y="27"/>
                      </a:lnTo>
                      <a:lnTo>
                        <a:pt x="22" y="23"/>
                      </a:lnTo>
                      <a:lnTo>
                        <a:pt x="34"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2" name="Freeform 1231"/>
                <p:cNvSpPr>
                  <a:spLocks/>
                </p:cNvSpPr>
                <p:nvPr/>
              </p:nvSpPr>
              <p:spPr bwMode="auto">
                <a:xfrm>
                  <a:off x="5153" y="3569"/>
                  <a:ext cx="37" cy="44"/>
                </a:xfrm>
                <a:custGeom>
                  <a:avLst/>
                  <a:gdLst>
                    <a:gd name="T0" fmla="*/ 25 w 37"/>
                    <a:gd name="T1" fmla="*/ 22 h 44"/>
                    <a:gd name="T2" fmla="*/ 37 w 37"/>
                    <a:gd name="T3" fmla="*/ 24 h 44"/>
                    <a:gd name="T4" fmla="*/ 12 w 37"/>
                    <a:gd name="T5" fmla="*/ 0 h 44"/>
                    <a:gd name="T6" fmla="*/ 0 w 37"/>
                    <a:gd name="T7" fmla="*/ 13 h 44"/>
                    <a:gd name="T8" fmla="*/ 23 w 37"/>
                    <a:gd name="T9" fmla="*/ 36 h 44"/>
                    <a:gd name="T10" fmla="*/ 36 w 37"/>
                    <a:gd name="T11" fmla="*/ 38 h 44"/>
                    <a:gd name="T12" fmla="*/ 23 w 37"/>
                    <a:gd name="T13" fmla="*/ 36 h 44"/>
                    <a:gd name="T14" fmla="*/ 30 w 37"/>
                    <a:gd name="T15" fmla="*/ 44 h 44"/>
                    <a:gd name="T16" fmla="*/ 36 w 37"/>
                    <a:gd name="T17" fmla="*/ 38 h 44"/>
                    <a:gd name="T18" fmla="*/ 25 w 37"/>
                    <a:gd name="T1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4">
                      <a:moveTo>
                        <a:pt x="25" y="22"/>
                      </a:moveTo>
                      <a:lnTo>
                        <a:pt x="37" y="24"/>
                      </a:lnTo>
                      <a:lnTo>
                        <a:pt x="12" y="0"/>
                      </a:lnTo>
                      <a:lnTo>
                        <a:pt x="0" y="13"/>
                      </a:lnTo>
                      <a:lnTo>
                        <a:pt x="23" y="36"/>
                      </a:lnTo>
                      <a:lnTo>
                        <a:pt x="36" y="38"/>
                      </a:lnTo>
                      <a:lnTo>
                        <a:pt x="23" y="36"/>
                      </a:lnTo>
                      <a:lnTo>
                        <a:pt x="30" y="44"/>
                      </a:lnTo>
                      <a:lnTo>
                        <a:pt x="36" y="38"/>
                      </a:lnTo>
                      <a:lnTo>
                        <a:pt x="2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3" name="Freeform 1230"/>
                <p:cNvSpPr>
                  <a:spLocks/>
                </p:cNvSpPr>
                <p:nvPr/>
              </p:nvSpPr>
              <p:spPr bwMode="auto">
                <a:xfrm>
                  <a:off x="5178" y="3560"/>
                  <a:ext cx="52" cy="47"/>
                </a:xfrm>
                <a:custGeom>
                  <a:avLst/>
                  <a:gdLst>
                    <a:gd name="T0" fmla="*/ 34 w 52"/>
                    <a:gd name="T1" fmla="*/ 4 h 47"/>
                    <a:gd name="T2" fmla="*/ 38 w 52"/>
                    <a:gd name="T3" fmla="*/ 0 h 47"/>
                    <a:gd name="T4" fmla="*/ 0 w 52"/>
                    <a:gd name="T5" fmla="*/ 31 h 47"/>
                    <a:gd name="T6" fmla="*/ 11 w 52"/>
                    <a:gd name="T7" fmla="*/ 47 h 47"/>
                    <a:gd name="T8" fmla="*/ 48 w 52"/>
                    <a:gd name="T9" fmla="*/ 17 h 47"/>
                    <a:gd name="T10" fmla="*/ 52 w 52"/>
                    <a:gd name="T11" fmla="*/ 13 h 47"/>
                    <a:gd name="T12" fmla="*/ 34 w 52"/>
                    <a:gd name="T13" fmla="*/ 4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34" y="4"/>
                      </a:moveTo>
                      <a:lnTo>
                        <a:pt x="38" y="0"/>
                      </a:lnTo>
                      <a:lnTo>
                        <a:pt x="0" y="31"/>
                      </a:lnTo>
                      <a:lnTo>
                        <a:pt x="11" y="47"/>
                      </a:lnTo>
                      <a:lnTo>
                        <a:pt x="48" y="17"/>
                      </a:lnTo>
                      <a:lnTo>
                        <a:pt x="52" y="13"/>
                      </a:lnTo>
                      <a:lnTo>
                        <a:pt x="34"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4" name="Freeform 1229"/>
                <p:cNvSpPr>
                  <a:spLocks/>
                </p:cNvSpPr>
                <p:nvPr/>
              </p:nvSpPr>
              <p:spPr bwMode="auto">
                <a:xfrm>
                  <a:off x="5212" y="3528"/>
                  <a:ext cx="38" cy="45"/>
                </a:xfrm>
                <a:custGeom>
                  <a:avLst/>
                  <a:gdLst>
                    <a:gd name="T0" fmla="*/ 18 w 38"/>
                    <a:gd name="T1" fmla="*/ 5 h 45"/>
                    <a:gd name="T2" fmla="*/ 20 w 38"/>
                    <a:gd name="T3" fmla="*/ 0 h 45"/>
                    <a:gd name="T4" fmla="*/ 0 w 38"/>
                    <a:gd name="T5" fmla="*/ 36 h 45"/>
                    <a:gd name="T6" fmla="*/ 18 w 38"/>
                    <a:gd name="T7" fmla="*/ 45 h 45"/>
                    <a:gd name="T8" fmla="*/ 36 w 38"/>
                    <a:gd name="T9" fmla="*/ 9 h 45"/>
                    <a:gd name="T10" fmla="*/ 38 w 38"/>
                    <a:gd name="T11" fmla="*/ 5 h 45"/>
                    <a:gd name="T12" fmla="*/ 18 w 38"/>
                    <a:gd name="T13" fmla="*/ 5 h 45"/>
                  </a:gdLst>
                  <a:ahLst/>
                  <a:cxnLst>
                    <a:cxn ang="0">
                      <a:pos x="T0" y="T1"/>
                    </a:cxn>
                    <a:cxn ang="0">
                      <a:pos x="T2" y="T3"/>
                    </a:cxn>
                    <a:cxn ang="0">
                      <a:pos x="T4" y="T5"/>
                    </a:cxn>
                    <a:cxn ang="0">
                      <a:pos x="T6" y="T7"/>
                    </a:cxn>
                    <a:cxn ang="0">
                      <a:pos x="T8" y="T9"/>
                    </a:cxn>
                    <a:cxn ang="0">
                      <a:pos x="T10" y="T11"/>
                    </a:cxn>
                    <a:cxn ang="0">
                      <a:pos x="T12" y="T13"/>
                    </a:cxn>
                  </a:cxnLst>
                  <a:rect l="0" t="0" r="r" b="b"/>
                  <a:pathLst>
                    <a:path w="38" h="45">
                      <a:moveTo>
                        <a:pt x="18" y="5"/>
                      </a:moveTo>
                      <a:lnTo>
                        <a:pt x="20" y="0"/>
                      </a:lnTo>
                      <a:lnTo>
                        <a:pt x="0" y="36"/>
                      </a:lnTo>
                      <a:lnTo>
                        <a:pt x="18" y="45"/>
                      </a:lnTo>
                      <a:lnTo>
                        <a:pt x="36" y="9"/>
                      </a:lnTo>
                      <a:lnTo>
                        <a:pt x="38" y="5"/>
                      </a:lnTo>
                      <a:lnTo>
                        <a:pt x="1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5" name="Freeform 1228"/>
                <p:cNvSpPr>
                  <a:spLocks/>
                </p:cNvSpPr>
                <p:nvPr/>
              </p:nvSpPr>
              <p:spPr bwMode="auto">
                <a:xfrm>
                  <a:off x="5230" y="3512"/>
                  <a:ext cx="20" cy="21"/>
                </a:xfrm>
                <a:custGeom>
                  <a:avLst/>
                  <a:gdLst>
                    <a:gd name="T0" fmla="*/ 0 w 20"/>
                    <a:gd name="T1" fmla="*/ 0 h 21"/>
                    <a:gd name="T2" fmla="*/ 0 w 20"/>
                    <a:gd name="T3" fmla="*/ 0 h 21"/>
                    <a:gd name="T4" fmla="*/ 0 w 20"/>
                    <a:gd name="T5" fmla="*/ 21 h 21"/>
                    <a:gd name="T6" fmla="*/ 20 w 20"/>
                    <a:gd name="T7" fmla="*/ 21 h 21"/>
                    <a:gd name="T8" fmla="*/ 20 w 20"/>
                    <a:gd name="T9" fmla="*/ 0 h 21"/>
                    <a:gd name="T10" fmla="*/ 20 w 20"/>
                    <a:gd name="T11" fmla="*/ 2 h 21"/>
                    <a:gd name="T12" fmla="*/ 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0" y="0"/>
                      </a:moveTo>
                      <a:lnTo>
                        <a:pt x="0" y="0"/>
                      </a:lnTo>
                      <a:lnTo>
                        <a:pt x="0" y="21"/>
                      </a:lnTo>
                      <a:lnTo>
                        <a:pt x="20" y="21"/>
                      </a:lnTo>
                      <a:lnTo>
                        <a:pt x="20" y="0"/>
                      </a:lnTo>
                      <a:lnTo>
                        <a:pt x="20" y="2"/>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6" name="Freeform 1227"/>
                <p:cNvSpPr>
                  <a:spLocks/>
                </p:cNvSpPr>
                <p:nvPr/>
              </p:nvSpPr>
              <p:spPr bwMode="auto">
                <a:xfrm>
                  <a:off x="5230" y="3456"/>
                  <a:ext cx="27" cy="58"/>
                </a:xfrm>
                <a:custGeom>
                  <a:avLst/>
                  <a:gdLst>
                    <a:gd name="T0" fmla="*/ 9 w 27"/>
                    <a:gd name="T1" fmla="*/ 0 h 58"/>
                    <a:gd name="T2" fmla="*/ 9 w 27"/>
                    <a:gd name="T3" fmla="*/ 4 h 58"/>
                    <a:gd name="T4" fmla="*/ 0 w 27"/>
                    <a:gd name="T5" fmla="*/ 56 h 58"/>
                    <a:gd name="T6" fmla="*/ 20 w 27"/>
                    <a:gd name="T7" fmla="*/ 58 h 58"/>
                    <a:gd name="T8" fmla="*/ 27 w 27"/>
                    <a:gd name="T9" fmla="*/ 7 h 58"/>
                    <a:gd name="T10" fmla="*/ 25 w 27"/>
                    <a:gd name="T11" fmla="*/ 11 h 58"/>
                    <a:gd name="T12" fmla="*/ 9 w 2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27" h="58">
                      <a:moveTo>
                        <a:pt x="9" y="0"/>
                      </a:moveTo>
                      <a:lnTo>
                        <a:pt x="9" y="4"/>
                      </a:lnTo>
                      <a:lnTo>
                        <a:pt x="0" y="56"/>
                      </a:lnTo>
                      <a:lnTo>
                        <a:pt x="20" y="58"/>
                      </a:lnTo>
                      <a:lnTo>
                        <a:pt x="27" y="7"/>
                      </a:lnTo>
                      <a:lnTo>
                        <a:pt x="25" y="11"/>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7" name="Freeform 1226"/>
                <p:cNvSpPr>
                  <a:spLocks/>
                </p:cNvSpPr>
                <p:nvPr/>
              </p:nvSpPr>
              <p:spPr bwMode="auto">
                <a:xfrm>
                  <a:off x="5239" y="3414"/>
                  <a:ext cx="41" cy="53"/>
                </a:xfrm>
                <a:custGeom>
                  <a:avLst/>
                  <a:gdLst>
                    <a:gd name="T0" fmla="*/ 23 w 41"/>
                    <a:gd name="T1" fmla="*/ 2 h 53"/>
                    <a:gd name="T2" fmla="*/ 25 w 41"/>
                    <a:gd name="T3" fmla="*/ 0 h 53"/>
                    <a:gd name="T4" fmla="*/ 0 w 41"/>
                    <a:gd name="T5" fmla="*/ 42 h 53"/>
                    <a:gd name="T6" fmla="*/ 16 w 41"/>
                    <a:gd name="T7" fmla="*/ 53 h 53"/>
                    <a:gd name="T8" fmla="*/ 41 w 41"/>
                    <a:gd name="T9" fmla="*/ 11 h 53"/>
                    <a:gd name="T10" fmla="*/ 41 w 41"/>
                    <a:gd name="T11" fmla="*/ 8 h 53"/>
                    <a:gd name="T12" fmla="*/ 23 w 41"/>
                    <a:gd name="T13" fmla="*/ 2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23" y="2"/>
                      </a:moveTo>
                      <a:lnTo>
                        <a:pt x="25" y="0"/>
                      </a:lnTo>
                      <a:lnTo>
                        <a:pt x="0" y="42"/>
                      </a:lnTo>
                      <a:lnTo>
                        <a:pt x="16" y="53"/>
                      </a:lnTo>
                      <a:lnTo>
                        <a:pt x="41" y="11"/>
                      </a:lnTo>
                      <a:lnTo>
                        <a:pt x="41" y="8"/>
                      </a:lnTo>
                      <a:lnTo>
                        <a:pt x="2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8" name="Freeform 1225"/>
                <p:cNvSpPr>
                  <a:spLocks/>
                </p:cNvSpPr>
                <p:nvPr/>
              </p:nvSpPr>
              <p:spPr bwMode="auto">
                <a:xfrm>
                  <a:off x="5262" y="3328"/>
                  <a:ext cx="44" cy="94"/>
                </a:xfrm>
                <a:custGeom>
                  <a:avLst/>
                  <a:gdLst>
                    <a:gd name="T0" fmla="*/ 26 w 44"/>
                    <a:gd name="T1" fmla="*/ 4 h 94"/>
                    <a:gd name="T2" fmla="*/ 26 w 44"/>
                    <a:gd name="T3" fmla="*/ 0 h 94"/>
                    <a:gd name="T4" fmla="*/ 0 w 44"/>
                    <a:gd name="T5" fmla="*/ 88 h 94"/>
                    <a:gd name="T6" fmla="*/ 18 w 44"/>
                    <a:gd name="T7" fmla="*/ 94 h 94"/>
                    <a:gd name="T8" fmla="*/ 44 w 44"/>
                    <a:gd name="T9" fmla="*/ 5 h 94"/>
                    <a:gd name="T10" fmla="*/ 44 w 44"/>
                    <a:gd name="T11" fmla="*/ 2 h 94"/>
                    <a:gd name="T12" fmla="*/ 26 w 44"/>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44" h="94">
                      <a:moveTo>
                        <a:pt x="26" y="4"/>
                      </a:moveTo>
                      <a:lnTo>
                        <a:pt x="26" y="0"/>
                      </a:lnTo>
                      <a:lnTo>
                        <a:pt x="0" y="88"/>
                      </a:lnTo>
                      <a:lnTo>
                        <a:pt x="18" y="94"/>
                      </a:lnTo>
                      <a:lnTo>
                        <a:pt x="44" y="5"/>
                      </a:lnTo>
                      <a:lnTo>
                        <a:pt x="44" y="2"/>
                      </a:lnTo>
                      <a:lnTo>
                        <a:pt x="26"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29" name="Freeform 1224"/>
                <p:cNvSpPr>
                  <a:spLocks/>
                </p:cNvSpPr>
                <p:nvPr/>
              </p:nvSpPr>
              <p:spPr bwMode="auto">
                <a:xfrm>
                  <a:off x="5280" y="3292"/>
                  <a:ext cx="26" cy="40"/>
                </a:xfrm>
                <a:custGeom>
                  <a:avLst/>
                  <a:gdLst>
                    <a:gd name="T0" fmla="*/ 0 w 26"/>
                    <a:gd name="T1" fmla="*/ 4 h 40"/>
                    <a:gd name="T2" fmla="*/ 0 w 26"/>
                    <a:gd name="T3" fmla="*/ 4 h 40"/>
                    <a:gd name="T4" fmla="*/ 8 w 26"/>
                    <a:gd name="T5" fmla="*/ 40 h 40"/>
                    <a:gd name="T6" fmla="*/ 26 w 26"/>
                    <a:gd name="T7" fmla="*/ 38 h 40"/>
                    <a:gd name="T8" fmla="*/ 20 w 26"/>
                    <a:gd name="T9" fmla="*/ 0 h 40"/>
                    <a:gd name="T10" fmla="*/ 20 w 26"/>
                    <a:gd name="T11" fmla="*/ 2 h 40"/>
                    <a:gd name="T12" fmla="*/ 0 w 26"/>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26" h="40">
                      <a:moveTo>
                        <a:pt x="0" y="4"/>
                      </a:moveTo>
                      <a:lnTo>
                        <a:pt x="0" y="4"/>
                      </a:lnTo>
                      <a:lnTo>
                        <a:pt x="8" y="40"/>
                      </a:lnTo>
                      <a:lnTo>
                        <a:pt x="26" y="38"/>
                      </a:lnTo>
                      <a:lnTo>
                        <a:pt x="20" y="0"/>
                      </a:lnTo>
                      <a:lnTo>
                        <a:pt x="20" y="2"/>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0" name="Freeform 1223"/>
                <p:cNvSpPr>
                  <a:spLocks/>
                </p:cNvSpPr>
                <p:nvPr/>
              </p:nvSpPr>
              <p:spPr bwMode="auto">
                <a:xfrm>
                  <a:off x="5273" y="3229"/>
                  <a:ext cx="27" cy="67"/>
                </a:xfrm>
                <a:custGeom>
                  <a:avLst/>
                  <a:gdLst>
                    <a:gd name="T0" fmla="*/ 0 w 27"/>
                    <a:gd name="T1" fmla="*/ 11 h 67"/>
                    <a:gd name="T2" fmla="*/ 0 w 27"/>
                    <a:gd name="T3" fmla="*/ 7 h 67"/>
                    <a:gd name="T4" fmla="*/ 7 w 27"/>
                    <a:gd name="T5" fmla="*/ 67 h 67"/>
                    <a:gd name="T6" fmla="*/ 27 w 27"/>
                    <a:gd name="T7" fmla="*/ 65 h 67"/>
                    <a:gd name="T8" fmla="*/ 18 w 27"/>
                    <a:gd name="T9" fmla="*/ 4 h 67"/>
                    <a:gd name="T10" fmla="*/ 16 w 27"/>
                    <a:gd name="T11" fmla="*/ 0 h 67"/>
                    <a:gd name="T12" fmla="*/ 0 w 27"/>
                    <a:gd name="T13" fmla="*/ 11 h 67"/>
                  </a:gdLst>
                  <a:ahLst/>
                  <a:cxnLst>
                    <a:cxn ang="0">
                      <a:pos x="T0" y="T1"/>
                    </a:cxn>
                    <a:cxn ang="0">
                      <a:pos x="T2" y="T3"/>
                    </a:cxn>
                    <a:cxn ang="0">
                      <a:pos x="T4" y="T5"/>
                    </a:cxn>
                    <a:cxn ang="0">
                      <a:pos x="T6" y="T7"/>
                    </a:cxn>
                    <a:cxn ang="0">
                      <a:pos x="T8" y="T9"/>
                    </a:cxn>
                    <a:cxn ang="0">
                      <a:pos x="T10" y="T11"/>
                    </a:cxn>
                    <a:cxn ang="0">
                      <a:pos x="T12" y="T13"/>
                    </a:cxn>
                  </a:cxnLst>
                  <a:rect l="0" t="0" r="r" b="b"/>
                  <a:pathLst>
                    <a:path w="27" h="67">
                      <a:moveTo>
                        <a:pt x="0" y="11"/>
                      </a:moveTo>
                      <a:lnTo>
                        <a:pt x="0" y="7"/>
                      </a:lnTo>
                      <a:lnTo>
                        <a:pt x="7" y="67"/>
                      </a:lnTo>
                      <a:lnTo>
                        <a:pt x="27" y="65"/>
                      </a:lnTo>
                      <a:lnTo>
                        <a:pt x="18" y="4"/>
                      </a:lnTo>
                      <a:lnTo>
                        <a:pt x="16"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1" name="Freeform 1222"/>
                <p:cNvSpPr>
                  <a:spLocks/>
                </p:cNvSpPr>
                <p:nvPr/>
              </p:nvSpPr>
              <p:spPr bwMode="auto">
                <a:xfrm>
                  <a:off x="5252" y="3197"/>
                  <a:ext cx="37" cy="43"/>
                </a:xfrm>
                <a:custGeom>
                  <a:avLst/>
                  <a:gdLst>
                    <a:gd name="T0" fmla="*/ 0 w 37"/>
                    <a:gd name="T1" fmla="*/ 7 h 43"/>
                    <a:gd name="T2" fmla="*/ 1 w 37"/>
                    <a:gd name="T3" fmla="*/ 10 h 43"/>
                    <a:gd name="T4" fmla="*/ 21 w 37"/>
                    <a:gd name="T5" fmla="*/ 43 h 43"/>
                    <a:gd name="T6" fmla="*/ 37 w 37"/>
                    <a:gd name="T7" fmla="*/ 32 h 43"/>
                    <a:gd name="T8" fmla="*/ 18 w 37"/>
                    <a:gd name="T9" fmla="*/ 0 h 43"/>
                    <a:gd name="T10" fmla="*/ 18 w 37"/>
                    <a:gd name="T11" fmla="*/ 3 h 43"/>
                    <a:gd name="T12" fmla="*/ 0 w 37"/>
                    <a:gd name="T13" fmla="*/ 7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0" y="7"/>
                      </a:moveTo>
                      <a:lnTo>
                        <a:pt x="1" y="10"/>
                      </a:lnTo>
                      <a:lnTo>
                        <a:pt x="21" y="43"/>
                      </a:lnTo>
                      <a:lnTo>
                        <a:pt x="37" y="32"/>
                      </a:lnTo>
                      <a:lnTo>
                        <a:pt x="18" y="0"/>
                      </a:lnTo>
                      <a:lnTo>
                        <a:pt x="18" y="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2" name="Freeform 1221"/>
                <p:cNvSpPr>
                  <a:spLocks/>
                </p:cNvSpPr>
                <p:nvPr/>
              </p:nvSpPr>
              <p:spPr bwMode="auto">
                <a:xfrm>
                  <a:off x="5243" y="3150"/>
                  <a:ext cx="27" cy="54"/>
                </a:xfrm>
                <a:custGeom>
                  <a:avLst/>
                  <a:gdLst>
                    <a:gd name="T0" fmla="*/ 3 w 27"/>
                    <a:gd name="T1" fmla="*/ 14 h 54"/>
                    <a:gd name="T2" fmla="*/ 0 w 27"/>
                    <a:gd name="T3" fmla="*/ 9 h 54"/>
                    <a:gd name="T4" fmla="*/ 9 w 27"/>
                    <a:gd name="T5" fmla="*/ 54 h 54"/>
                    <a:gd name="T6" fmla="*/ 27 w 27"/>
                    <a:gd name="T7" fmla="*/ 50 h 54"/>
                    <a:gd name="T8" fmla="*/ 19 w 27"/>
                    <a:gd name="T9" fmla="*/ 5 h 54"/>
                    <a:gd name="T10" fmla="*/ 16 w 27"/>
                    <a:gd name="T11" fmla="*/ 0 h 54"/>
                    <a:gd name="T12" fmla="*/ 3 w 27"/>
                    <a:gd name="T13" fmla="*/ 14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3" y="14"/>
                      </a:moveTo>
                      <a:lnTo>
                        <a:pt x="0" y="9"/>
                      </a:lnTo>
                      <a:lnTo>
                        <a:pt x="9" y="54"/>
                      </a:lnTo>
                      <a:lnTo>
                        <a:pt x="27" y="50"/>
                      </a:lnTo>
                      <a:lnTo>
                        <a:pt x="19" y="5"/>
                      </a:lnTo>
                      <a:lnTo>
                        <a:pt x="16" y="0"/>
                      </a:lnTo>
                      <a:lnTo>
                        <a:pt x="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3" name="Freeform 1220"/>
                <p:cNvSpPr>
                  <a:spLocks/>
                </p:cNvSpPr>
                <p:nvPr/>
              </p:nvSpPr>
              <p:spPr bwMode="auto">
                <a:xfrm>
                  <a:off x="5216" y="3115"/>
                  <a:ext cx="43" cy="49"/>
                </a:xfrm>
                <a:custGeom>
                  <a:avLst/>
                  <a:gdLst>
                    <a:gd name="T0" fmla="*/ 3 w 43"/>
                    <a:gd name="T1" fmla="*/ 20 h 49"/>
                    <a:gd name="T2" fmla="*/ 0 w 43"/>
                    <a:gd name="T3" fmla="*/ 17 h 49"/>
                    <a:gd name="T4" fmla="*/ 30 w 43"/>
                    <a:gd name="T5" fmla="*/ 49 h 49"/>
                    <a:gd name="T6" fmla="*/ 43 w 43"/>
                    <a:gd name="T7" fmla="*/ 35 h 49"/>
                    <a:gd name="T8" fmla="*/ 14 w 43"/>
                    <a:gd name="T9" fmla="*/ 4 h 49"/>
                    <a:gd name="T10" fmla="*/ 10 w 43"/>
                    <a:gd name="T11" fmla="*/ 0 h 49"/>
                    <a:gd name="T12" fmla="*/ 3 w 43"/>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3" h="49">
                      <a:moveTo>
                        <a:pt x="3" y="20"/>
                      </a:moveTo>
                      <a:lnTo>
                        <a:pt x="0" y="17"/>
                      </a:lnTo>
                      <a:lnTo>
                        <a:pt x="30" y="49"/>
                      </a:lnTo>
                      <a:lnTo>
                        <a:pt x="43" y="35"/>
                      </a:lnTo>
                      <a:lnTo>
                        <a:pt x="14" y="4"/>
                      </a:lnTo>
                      <a:lnTo>
                        <a:pt x="10" y="0"/>
                      </a:lnTo>
                      <a:lnTo>
                        <a:pt x="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4" name="Freeform 1219"/>
                <p:cNvSpPr>
                  <a:spLocks/>
                </p:cNvSpPr>
                <p:nvPr/>
              </p:nvSpPr>
              <p:spPr bwMode="auto">
                <a:xfrm>
                  <a:off x="5185" y="3106"/>
                  <a:ext cx="41" cy="29"/>
                </a:xfrm>
                <a:custGeom>
                  <a:avLst/>
                  <a:gdLst>
                    <a:gd name="T0" fmla="*/ 0 w 41"/>
                    <a:gd name="T1" fmla="*/ 15 h 29"/>
                    <a:gd name="T2" fmla="*/ 5 w 41"/>
                    <a:gd name="T3" fmla="*/ 18 h 29"/>
                    <a:gd name="T4" fmla="*/ 34 w 41"/>
                    <a:gd name="T5" fmla="*/ 29 h 29"/>
                    <a:gd name="T6" fmla="*/ 41 w 41"/>
                    <a:gd name="T7" fmla="*/ 9 h 29"/>
                    <a:gd name="T8" fmla="*/ 13 w 41"/>
                    <a:gd name="T9" fmla="*/ 0 h 29"/>
                    <a:gd name="T10" fmla="*/ 18 w 41"/>
                    <a:gd name="T11" fmla="*/ 4 h 29"/>
                    <a:gd name="T12" fmla="*/ 0 w 41"/>
                    <a:gd name="T13" fmla="*/ 15 h 29"/>
                  </a:gdLst>
                  <a:ahLst/>
                  <a:cxnLst>
                    <a:cxn ang="0">
                      <a:pos x="T0" y="T1"/>
                    </a:cxn>
                    <a:cxn ang="0">
                      <a:pos x="T2" y="T3"/>
                    </a:cxn>
                    <a:cxn ang="0">
                      <a:pos x="T4" y="T5"/>
                    </a:cxn>
                    <a:cxn ang="0">
                      <a:pos x="T6" y="T7"/>
                    </a:cxn>
                    <a:cxn ang="0">
                      <a:pos x="T8" y="T9"/>
                    </a:cxn>
                    <a:cxn ang="0">
                      <a:pos x="T10" y="T11"/>
                    </a:cxn>
                    <a:cxn ang="0">
                      <a:pos x="T12" y="T13"/>
                    </a:cxn>
                  </a:cxnLst>
                  <a:rect l="0" t="0" r="r" b="b"/>
                  <a:pathLst>
                    <a:path w="41" h="29">
                      <a:moveTo>
                        <a:pt x="0" y="15"/>
                      </a:moveTo>
                      <a:lnTo>
                        <a:pt x="5" y="18"/>
                      </a:lnTo>
                      <a:lnTo>
                        <a:pt x="34" y="29"/>
                      </a:lnTo>
                      <a:lnTo>
                        <a:pt x="41" y="9"/>
                      </a:lnTo>
                      <a:lnTo>
                        <a:pt x="13" y="0"/>
                      </a:lnTo>
                      <a:lnTo>
                        <a:pt x="18" y="4"/>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5" name="Freeform 1218"/>
                <p:cNvSpPr>
                  <a:spLocks/>
                </p:cNvSpPr>
                <p:nvPr/>
              </p:nvSpPr>
              <p:spPr bwMode="auto">
                <a:xfrm>
                  <a:off x="5158" y="3069"/>
                  <a:ext cx="45" cy="52"/>
                </a:xfrm>
                <a:custGeom>
                  <a:avLst/>
                  <a:gdLst>
                    <a:gd name="T0" fmla="*/ 4 w 45"/>
                    <a:gd name="T1" fmla="*/ 0 h 52"/>
                    <a:gd name="T2" fmla="*/ 4 w 45"/>
                    <a:gd name="T3" fmla="*/ 9 h 52"/>
                    <a:gd name="T4" fmla="*/ 27 w 45"/>
                    <a:gd name="T5" fmla="*/ 52 h 52"/>
                    <a:gd name="T6" fmla="*/ 45 w 45"/>
                    <a:gd name="T7" fmla="*/ 41 h 52"/>
                    <a:gd name="T8" fmla="*/ 20 w 45"/>
                    <a:gd name="T9" fmla="*/ 0 h 52"/>
                    <a:gd name="T10" fmla="*/ 20 w 45"/>
                    <a:gd name="T11" fmla="*/ 9 h 52"/>
                    <a:gd name="T12" fmla="*/ 4 w 45"/>
                    <a:gd name="T13" fmla="*/ 0 h 52"/>
                    <a:gd name="T14" fmla="*/ 0 w 45"/>
                    <a:gd name="T15" fmla="*/ 3 h 52"/>
                    <a:gd name="T16" fmla="*/ 4 w 45"/>
                    <a:gd name="T17" fmla="*/ 9 h 52"/>
                    <a:gd name="T18" fmla="*/ 4 w 45"/>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2">
                      <a:moveTo>
                        <a:pt x="4" y="0"/>
                      </a:moveTo>
                      <a:lnTo>
                        <a:pt x="4" y="9"/>
                      </a:lnTo>
                      <a:lnTo>
                        <a:pt x="27" y="52"/>
                      </a:lnTo>
                      <a:lnTo>
                        <a:pt x="45" y="41"/>
                      </a:lnTo>
                      <a:lnTo>
                        <a:pt x="20" y="0"/>
                      </a:lnTo>
                      <a:lnTo>
                        <a:pt x="20" y="9"/>
                      </a:lnTo>
                      <a:lnTo>
                        <a:pt x="4" y="0"/>
                      </a:lnTo>
                      <a:lnTo>
                        <a:pt x="0" y="3"/>
                      </a:lnTo>
                      <a:lnTo>
                        <a:pt x="4" y="9"/>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6" name="Freeform 1217"/>
                <p:cNvSpPr>
                  <a:spLocks/>
                </p:cNvSpPr>
                <p:nvPr/>
              </p:nvSpPr>
              <p:spPr bwMode="auto">
                <a:xfrm>
                  <a:off x="5162" y="3043"/>
                  <a:ext cx="32" cy="35"/>
                </a:xfrm>
                <a:custGeom>
                  <a:avLst/>
                  <a:gdLst>
                    <a:gd name="T0" fmla="*/ 12 w 32"/>
                    <a:gd name="T1" fmla="*/ 4 h 35"/>
                    <a:gd name="T2" fmla="*/ 14 w 32"/>
                    <a:gd name="T3" fmla="*/ 0 h 35"/>
                    <a:gd name="T4" fmla="*/ 0 w 32"/>
                    <a:gd name="T5" fmla="*/ 26 h 35"/>
                    <a:gd name="T6" fmla="*/ 16 w 32"/>
                    <a:gd name="T7" fmla="*/ 35 h 35"/>
                    <a:gd name="T8" fmla="*/ 30 w 32"/>
                    <a:gd name="T9" fmla="*/ 9 h 35"/>
                    <a:gd name="T10" fmla="*/ 32 w 32"/>
                    <a:gd name="T11" fmla="*/ 6 h 35"/>
                    <a:gd name="T12" fmla="*/ 12 w 32"/>
                    <a:gd name="T13" fmla="*/ 4 h 35"/>
                  </a:gdLst>
                  <a:ahLst/>
                  <a:cxnLst>
                    <a:cxn ang="0">
                      <a:pos x="T0" y="T1"/>
                    </a:cxn>
                    <a:cxn ang="0">
                      <a:pos x="T2" y="T3"/>
                    </a:cxn>
                    <a:cxn ang="0">
                      <a:pos x="T4" y="T5"/>
                    </a:cxn>
                    <a:cxn ang="0">
                      <a:pos x="T6" y="T7"/>
                    </a:cxn>
                    <a:cxn ang="0">
                      <a:pos x="T8" y="T9"/>
                    </a:cxn>
                    <a:cxn ang="0">
                      <a:pos x="T10" y="T11"/>
                    </a:cxn>
                    <a:cxn ang="0">
                      <a:pos x="T12" y="T13"/>
                    </a:cxn>
                  </a:cxnLst>
                  <a:rect l="0" t="0" r="r" b="b"/>
                  <a:pathLst>
                    <a:path w="32" h="35">
                      <a:moveTo>
                        <a:pt x="12" y="4"/>
                      </a:moveTo>
                      <a:lnTo>
                        <a:pt x="14" y="0"/>
                      </a:lnTo>
                      <a:lnTo>
                        <a:pt x="0" y="26"/>
                      </a:lnTo>
                      <a:lnTo>
                        <a:pt x="16" y="35"/>
                      </a:lnTo>
                      <a:lnTo>
                        <a:pt x="30" y="9"/>
                      </a:lnTo>
                      <a:lnTo>
                        <a:pt x="32" y="6"/>
                      </a:lnTo>
                      <a:lnTo>
                        <a:pt x="1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7" name="Freeform 1216"/>
                <p:cNvSpPr>
                  <a:spLocks/>
                </p:cNvSpPr>
                <p:nvPr/>
              </p:nvSpPr>
              <p:spPr bwMode="auto">
                <a:xfrm>
                  <a:off x="5174" y="2979"/>
                  <a:ext cx="25" cy="70"/>
                </a:xfrm>
                <a:custGeom>
                  <a:avLst/>
                  <a:gdLst>
                    <a:gd name="T0" fmla="*/ 7 w 25"/>
                    <a:gd name="T1" fmla="*/ 0 h 70"/>
                    <a:gd name="T2" fmla="*/ 6 w 25"/>
                    <a:gd name="T3" fmla="*/ 1 h 70"/>
                    <a:gd name="T4" fmla="*/ 0 w 25"/>
                    <a:gd name="T5" fmla="*/ 68 h 70"/>
                    <a:gd name="T6" fmla="*/ 20 w 25"/>
                    <a:gd name="T7" fmla="*/ 70 h 70"/>
                    <a:gd name="T8" fmla="*/ 25 w 25"/>
                    <a:gd name="T9" fmla="*/ 3 h 70"/>
                    <a:gd name="T10" fmla="*/ 25 w 25"/>
                    <a:gd name="T11" fmla="*/ 5 h 70"/>
                    <a:gd name="T12" fmla="*/ 7 w 25"/>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5" h="70">
                      <a:moveTo>
                        <a:pt x="7" y="0"/>
                      </a:moveTo>
                      <a:lnTo>
                        <a:pt x="6" y="1"/>
                      </a:lnTo>
                      <a:lnTo>
                        <a:pt x="0" y="68"/>
                      </a:lnTo>
                      <a:lnTo>
                        <a:pt x="20" y="70"/>
                      </a:lnTo>
                      <a:lnTo>
                        <a:pt x="25" y="3"/>
                      </a:lnTo>
                      <a:lnTo>
                        <a:pt x="25" y="5"/>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8" name="Freeform 1215"/>
                <p:cNvSpPr>
                  <a:spLocks/>
                </p:cNvSpPr>
                <p:nvPr/>
              </p:nvSpPr>
              <p:spPr bwMode="auto">
                <a:xfrm>
                  <a:off x="5181" y="2934"/>
                  <a:ext cx="31" cy="50"/>
                </a:xfrm>
                <a:custGeom>
                  <a:avLst/>
                  <a:gdLst>
                    <a:gd name="T0" fmla="*/ 11 w 31"/>
                    <a:gd name="T1" fmla="*/ 1 h 50"/>
                    <a:gd name="T2" fmla="*/ 11 w 31"/>
                    <a:gd name="T3" fmla="*/ 0 h 50"/>
                    <a:gd name="T4" fmla="*/ 0 w 31"/>
                    <a:gd name="T5" fmla="*/ 45 h 50"/>
                    <a:gd name="T6" fmla="*/ 18 w 31"/>
                    <a:gd name="T7" fmla="*/ 50 h 50"/>
                    <a:gd name="T8" fmla="*/ 29 w 31"/>
                    <a:gd name="T9" fmla="*/ 5 h 50"/>
                    <a:gd name="T10" fmla="*/ 31 w 31"/>
                    <a:gd name="T11" fmla="*/ 3 h 50"/>
                    <a:gd name="T12" fmla="*/ 11 w 31"/>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11" y="1"/>
                      </a:moveTo>
                      <a:lnTo>
                        <a:pt x="11" y="0"/>
                      </a:lnTo>
                      <a:lnTo>
                        <a:pt x="0" y="45"/>
                      </a:lnTo>
                      <a:lnTo>
                        <a:pt x="18" y="50"/>
                      </a:lnTo>
                      <a:lnTo>
                        <a:pt x="29" y="5"/>
                      </a:lnTo>
                      <a:lnTo>
                        <a:pt x="31" y="3"/>
                      </a:lnTo>
                      <a:lnTo>
                        <a:pt x="11"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839" name="Freeform 1214"/>
                <p:cNvSpPr>
                  <a:spLocks/>
                </p:cNvSpPr>
                <p:nvPr/>
              </p:nvSpPr>
              <p:spPr bwMode="auto">
                <a:xfrm>
                  <a:off x="5192" y="2863"/>
                  <a:ext cx="25" cy="74"/>
                </a:xfrm>
                <a:custGeom>
                  <a:avLst/>
                  <a:gdLst>
                    <a:gd name="T0" fmla="*/ 6 w 25"/>
                    <a:gd name="T1" fmla="*/ 0 h 74"/>
                    <a:gd name="T2" fmla="*/ 6 w 25"/>
                    <a:gd name="T3" fmla="*/ 2 h 74"/>
                    <a:gd name="T4" fmla="*/ 0 w 25"/>
                    <a:gd name="T5" fmla="*/ 72 h 74"/>
                    <a:gd name="T6" fmla="*/ 20 w 25"/>
                    <a:gd name="T7" fmla="*/ 74 h 74"/>
                    <a:gd name="T8" fmla="*/ 25 w 25"/>
                    <a:gd name="T9" fmla="*/ 4 h 74"/>
                    <a:gd name="T10" fmla="*/ 25 w 25"/>
                    <a:gd name="T11" fmla="*/ 6 h 74"/>
                    <a:gd name="T12" fmla="*/ 6 w 2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25" h="74">
                      <a:moveTo>
                        <a:pt x="6" y="0"/>
                      </a:moveTo>
                      <a:lnTo>
                        <a:pt x="6" y="2"/>
                      </a:lnTo>
                      <a:lnTo>
                        <a:pt x="0" y="72"/>
                      </a:lnTo>
                      <a:lnTo>
                        <a:pt x="20" y="74"/>
                      </a:lnTo>
                      <a:lnTo>
                        <a:pt x="25" y="4"/>
                      </a:lnTo>
                      <a:lnTo>
                        <a:pt x="25" y="6"/>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grpSp>
          <p:grpSp>
            <p:nvGrpSpPr>
              <p:cNvPr id="1433" name="Group 1012"/>
              <p:cNvGrpSpPr>
                <a:grpSpLocks/>
              </p:cNvGrpSpPr>
              <p:nvPr/>
            </p:nvGrpSpPr>
            <p:grpSpPr bwMode="auto">
              <a:xfrm>
                <a:off x="2465" y="278"/>
                <a:ext cx="10840" cy="4356"/>
                <a:chOff x="301" y="691"/>
                <a:chExt cx="5005" cy="2178"/>
              </a:xfrm>
            </p:grpSpPr>
            <p:sp>
              <p:nvSpPr>
                <p:cNvPr id="2440" name="Freeform 1212"/>
                <p:cNvSpPr>
                  <a:spLocks/>
                </p:cNvSpPr>
                <p:nvPr/>
              </p:nvSpPr>
              <p:spPr bwMode="auto">
                <a:xfrm>
                  <a:off x="5198" y="2834"/>
                  <a:ext cx="25" cy="35"/>
                </a:xfrm>
                <a:custGeom>
                  <a:avLst/>
                  <a:gdLst>
                    <a:gd name="T0" fmla="*/ 7 w 25"/>
                    <a:gd name="T1" fmla="*/ 6 h 35"/>
                    <a:gd name="T2" fmla="*/ 7 w 25"/>
                    <a:gd name="T3" fmla="*/ 0 h 35"/>
                    <a:gd name="T4" fmla="*/ 0 w 25"/>
                    <a:gd name="T5" fmla="*/ 29 h 35"/>
                    <a:gd name="T6" fmla="*/ 19 w 25"/>
                    <a:gd name="T7" fmla="*/ 35 h 35"/>
                    <a:gd name="T8" fmla="*/ 25 w 25"/>
                    <a:gd name="T9" fmla="*/ 6 h 35"/>
                    <a:gd name="T10" fmla="*/ 25 w 25"/>
                    <a:gd name="T11" fmla="*/ 2 h 35"/>
                    <a:gd name="T12" fmla="*/ 7 w 25"/>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25" h="35">
                      <a:moveTo>
                        <a:pt x="7" y="6"/>
                      </a:moveTo>
                      <a:lnTo>
                        <a:pt x="7" y="0"/>
                      </a:lnTo>
                      <a:lnTo>
                        <a:pt x="0" y="29"/>
                      </a:lnTo>
                      <a:lnTo>
                        <a:pt x="19" y="35"/>
                      </a:lnTo>
                      <a:lnTo>
                        <a:pt x="25" y="6"/>
                      </a:lnTo>
                      <a:lnTo>
                        <a:pt x="25" y="2"/>
                      </a:lnTo>
                      <a:lnTo>
                        <a:pt x="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1" name="Freeform 1211"/>
                <p:cNvSpPr>
                  <a:spLocks/>
                </p:cNvSpPr>
                <p:nvPr/>
              </p:nvSpPr>
              <p:spPr bwMode="auto">
                <a:xfrm>
                  <a:off x="5199" y="2806"/>
                  <a:ext cx="24" cy="34"/>
                </a:xfrm>
                <a:custGeom>
                  <a:avLst/>
                  <a:gdLst>
                    <a:gd name="T0" fmla="*/ 0 w 24"/>
                    <a:gd name="T1" fmla="*/ 0 h 34"/>
                    <a:gd name="T2" fmla="*/ 0 w 24"/>
                    <a:gd name="T3" fmla="*/ 3 h 34"/>
                    <a:gd name="T4" fmla="*/ 6 w 24"/>
                    <a:gd name="T5" fmla="*/ 34 h 34"/>
                    <a:gd name="T6" fmla="*/ 24 w 24"/>
                    <a:gd name="T7" fmla="*/ 30 h 34"/>
                    <a:gd name="T8" fmla="*/ 18 w 24"/>
                    <a:gd name="T9" fmla="*/ 0 h 34"/>
                    <a:gd name="T10" fmla="*/ 18 w 24"/>
                    <a:gd name="T11" fmla="*/ 3 h 34"/>
                    <a:gd name="T12" fmla="*/ 0 w 2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0" y="0"/>
                      </a:moveTo>
                      <a:lnTo>
                        <a:pt x="0" y="3"/>
                      </a:lnTo>
                      <a:lnTo>
                        <a:pt x="6" y="34"/>
                      </a:lnTo>
                      <a:lnTo>
                        <a:pt x="24" y="30"/>
                      </a:lnTo>
                      <a:lnTo>
                        <a:pt x="18" y="0"/>
                      </a:lnTo>
                      <a:lnTo>
                        <a:pt x="18" y="3"/>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2" name="Freeform 1210"/>
                <p:cNvSpPr>
                  <a:spLocks/>
                </p:cNvSpPr>
                <p:nvPr/>
              </p:nvSpPr>
              <p:spPr bwMode="auto">
                <a:xfrm>
                  <a:off x="5199" y="2762"/>
                  <a:ext cx="26" cy="47"/>
                </a:xfrm>
                <a:custGeom>
                  <a:avLst/>
                  <a:gdLst>
                    <a:gd name="T0" fmla="*/ 8 w 26"/>
                    <a:gd name="T1" fmla="*/ 0 h 47"/>
                    <a:gd name="T2" fmla="*/ 8 w 26"/>
                    <a:gd name="T3" fmla="*/ 0 h 47"/>
                    <a:gd name="T4" fmla="*/ 0 w 26"/>
                    <a:gd name="T5" fmla="*/ 44 h 47"/>
                    <a:gd name="T6" fmla="*/ 18 w 26"/>
                    <a:gd name="T7" fmla="*/ 47 h 47"/>
                    <a:gd name="T8" fmla="*/ 26 w 26"/>
                    <a:gd name="T9" fmla="*/ 4 h 47"/>
                    <a:gd name="T10" fmla="*/ 26 w 26"/>
                    <a:gd name="T11" fmla="*/ 6 h 47"/>
                    <a:gd name="T12" fmla="*/ 8 w 2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6" h="47">
                      <a:moveTo>
                        <a:pt x="8" y="0"/>
                      </a:moveTo>
                      <a:lnTo>
                        <a:pt x="8" y="0"/>
                      </a:lnTo>
                      <a:lnTo>
                        <a:pt x="0" y="44"/>
                      </a:lnTo>
                      <a:lnTo>
                        <a:pt x="18" y="47"/>
                      </a:lnTo>
                      <a:lnTo>
                        <a:pt x="26" y="4"/>
                      </a:lnTo>
                      <a:lnTo>
                        <a:pt x="26" y="6"/>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3" name="Freeform 1209"/>
                <p:cNvSpPr>
                  <a:spLocks/>
                </p:cNvSpPr>
                <p:nvPr/>
              </p:nvSpPr>
              <p:spPr bwMode="auto">
                <a:xfrm>
                  <a:off x="5207" y="2725"/>
                  <a:ext cx="30" cy="43"/>
                </a:xfrm>
                <a:custGeom>
                  <a:avLst/>
                  <a:gdLst>
                    <a:gd name="T0" fmla="*/ 14 w 30"/>
                    <a:gd name="T1" fmla="*/ 0 h 43"/>
                    <a:gd name="T2" fmla="*/ 12 w 30"/>
                    <a:gd name="T3" fmla="*/ 1 h 43"/>
                    <a:gd name="T4" fmla="*/ 0 w 30"/>
                    <a:gd name="T5" fmla="*/ 37 h 43"/>
                    <a:gd name="T6" fmla="*/ 18 w 30"/>
                    <a:gd name="T7" fmla="*/ 43 h 43"/>
                    <a:gd name="T8" fmla="*/ 30 w 30"/>
                    <a:gd name="T9" fmla="*/ 9 h 43"/>
                    <a:gd name="T10" fmla="*/ 28 w 30"/>
                    <a:gd name="T11" fmla="*/ 10 h 43"/>
                    <a:gd name="T12" fmla="*/ 14 w 3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14" y="0"/>
                      </a:moveTo>
                      <a:lnTo>
                        <a:pt x="12" y="1"/>
                      </a:lnTo>
                      <a:lnTo>
                        <a:pt x="0" y="37"/>
                      </a:lnTo>
                      <a:lnTo>
                        <a:pt x="18" y="43"/>
                      </a:lnTo>
                      <a:lnTo>
                        <a:pt x="30" y="9"/>
                      </a:lnTo>
                      <a:lnTo>
                        <a:pt x="28" y="10"/>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4" name="Freeform 1208"/>
                <p:cNvSpPr>
                  <a:spLocks/>
                </p:cNvSpPr>
                <p:nvPr/>
              </p:nvSpPr>
              <p:spPr bwMode="auto">
                <a:xfrm>
                  <a:off x="5221" y="2692"/>
                  <a:ext cx="38" cy="43"/>
                </a:xfrm>
                <a:custGeom>
                  <a:avLst/>
                  <a:gdLst>
                    <a:gd name="T0" fmla="*/ 22 w 38"/>
                    <a:gd name="T1" fmla="*/ 2 h 43"/>
                    <a:gd name="T2" fmla="*/ 22 w 38"/>
                    <a:gd name="T3" fmla="*/ 0 h 43"/>
                    <a:gd name="T4" fmla="*/ 0 w 38"/>
                    <a:gd name="T5" fmla="*/ 33 h 43"/>
                    <a:gd name="T6" fmla="*/ 14 w 38"/>
                    <a:gd name="T7" fmla="*/ 43 h 43"/>
                    <a:gd name="T8" fmla="*/ 38 w 38"/>
                    <a:gd name="T9" fmla="*/ 13 h 43"/>
                    <a:gd name="T10" fmla="*/ 38 w 38"/>
                    <a:gd name="T11" fmla="*/ 11 h 43"/>
                    <a:gd name="T12" fmla="*/ 22 w 38"/>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8" h="43">
                      <a:moveTo>
                        <a:pt x="22" y="2"/>
                      </a:moveTo>
                      <a:lnTo>
                        <a:pt x="22" y="0"/>
                      </a:lnTo>
                      <a:lnTo>
                        <a:pt x="0" y="33"/>
                      </a:lnTo>
                      <a:lnTo>
                        <a:pt x="14" y="43"/>
                      </a:lnTo>
                      <a:lnTo>
                        <a:pt x="38" y="13"/>
                      </a:lnTo>
                      <a:lnTo>
                        <a:pt x="38" y="11"/>
                      </a:lnTo>
                      <a:lnTo>
                        <a:pt x="2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5" name="Freeform 1207"/>
                <p:cNvSpPr>
                  <a:spLocks/>
                </p:cNvSpPr>
                <p:nvPr/>
              </p:nvSpPr>
              <p:spPr bwMode="auto">
                <a:xfrm>
                  <a:off x="5243" y="2662"/>
                  <a:ext cx="36" cy="41"/>
                </a:xfrm>
                <a:custGeom>
                  <a:avLst/>
                  <a:gdLst>
                    <a:gd name="T0" fmla="*/ 16 w 36"/>
                    <a:gd name="T1" fmla="*/ 3 h 41"/>
                    <a:gd name="T2" fmla="*/ 18 w 36"/>
                    <a:gd name="T3" fmla="*/ 0 h 41"/>
                    <a:gd name="T4" fmla="*/ 0 w 36"/>
                    <a:gd name="T5" fmla="*/ 32 h 41"/>
                    <a:gd name="T6" fmla="*/ 16 w 36"/>
                    <a:gd name="T7" fmla="*/ 41 h 41"/>
                    <a:gd name="T8" fmla="*/ 34 w 36"/>
                    <a:gd name="T9" fmla="*/ 10 h 41"/>
                    <a:gd name="T10" fmla="*/ 36 w 36"/>
                    <a:gd name="T11" fmla="*/ 7 h 41"/>
                    <a:gd name="T12" fmla="*/ 16 w 36"/>
                    <a:gd name="T13" fmla="*/ 3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16" y="3"/>
                      </a:moveTo>
                      <a:lnTo>
                        <a:pt x="18" y="0"/>
                      </a:lnTo>
                      <a:lnTo>
                        <a:pt x="0" y="32"/>
                      </a:lnTo>
                      <a:lnTo>
                        <a:pt x="16" y="41"/>
                      </a:lnTo>
                      <a:lnTo>
                        <a:pt x="34" y="10"/>
                      </a:lnTo>
                      <a:lnTo>
                        <a:pt x="36" y="7"/>
                      </a:lnTo>
                      <a:lnTo>
                        <a:pt x="16"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6" name="Freeform 1206"/>
                <p:cNvSpPr>
                  <a:spLocks/>
                </p:cNvSpPr>
                <p:nvPr/>
              </p:nvSpPr>
              <p:spPr bwMode="auto">
                <a:xfrm>
                  <a:off x="5259" y="2615"/>
                  <a:ext cx="29" cy="54"/>
                </a:xfrm>
                <a:custGeom>
                  <a:avLst/>
                  <a:gdLst>
                    <a:gd name="T0" fmla="*/ 12 w 29"/>
                    <a:gd name="T1" fmla="*/ 0 h 54"/>
                    <a:gd name="T2" fmla="*/ 11 w 29"/>
                    <a:gd name="T3" fmla="*/ 3 h 54"/>
                    <a:gd name="T4" fmla="*/ 0 w 29"/>
                    <a:gd name="T5" fmla="*/ 50 h 54"/>
                    <a:gd name="T6" fmla="*/ 20 w 29"/>
                    <a:gd name="T7" fmla="*/ 54 h 54"/>
                    <a:gd name="T8" fmla="*/ 29 w 29"/>
                    <a:gd name="T9" fmla="*/ 9 h 54"/>
                    <a:gd name="T10" fmla="*/ 27 w 29"/>
                    <a:gd name="T11" fmla="*/ 12 h 54"/>
                    <a:gd name="T12" fmla="*/ 12 w 2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9" h="54">
                      <a:moveTo>
                        <a:pt x="12" y="0"/>
                      </a:moveTo>
                      <a:lnTo>
                        <a:pt x="11" y="3"/>
                      </a:lnTo>
                      <a:lnTo>
                        <a:pt x="0" y="50"/>
                      </a:lnTo>
                      <a:lnTo>
                        <a:pt x="20" y="54"/>
                      </a:lnTo>
                      <a:lnTo>
                        <a:pt x="29" y="9"/>
                      </a:lnTo>
                      <a:lnTo>
                        <a:pt x="27" y="12"/>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7" name="Freeform 1205"/>
                <p:cNvSpPr>
                  <a:spLocks/>
                </p:cNvSpPr>
                <p:nvPr/>
              </p:nvSpPr>
              <p:spPr bwMode="auto">
                <a:xfrm>
                  <a:off x="5271" y="2597"/>
                  <a:ext cx="35" cy="30"/>
                </a:xfrm>
                <a:custGeom>
                  <a:avLst/>
                  <a:gdLst>
                    <a:gd name="T0" fmla="*/ 15 w 35"/>
                    <a:gd name="T1" fmla="*/ 5 h 30"/>
                    <a:gd name="T2" fmla="*/ 17 w 35"/>
                    <a:gd name="T3" fmla="*/ 0 h 30"/>
                    <a:gd name="T4" fmla="*/ 0 w 35"/>
                    <a:gd name="T5" fmla="*/ 18 h 30"/>
                    <a:gd name="T6" fmla="*/ 15 w 35"/>
                    <a:gd name="T7" fmla="*/ 30 h 30"/>
                    <a:gd name="T8" fmla="*/ 31 w 35"/>
                    <a:gd name="T9" fmla="*/ 12 h 30"/>
                    <a:gd name="T10" fmla="*/ 35 w 35"/>
                    <a:gd name="T11" fmla="*/ 5 h 30"/>
                    <a:gd name="T12" fmla="*/ 15 w 35"/>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5" h="30">
                      <a:moveTo>
                        <a:pt x="15" y="5"/>
                      </a:moveTo>
                      <a:lnTo>
                        <a:pt x="17" y="0"/>
                      </a:lnTo>
                      <a:lnTo>
                        <a:pt x="0" y="18"/>
                      </a:lnTo>
                      <a:lnTo>
                        <a:pt x="15" y="30"/>
                      </a:lnTo>
                      <a:lnTo>
                        <a:pt x="31" y="12"/>
                      </a:lnTo>
                      <a:lnTo>
                        <a:pt x="35" y="5"/>
                      </a:lnTo>
                      <a:lnTo>
                        <a:pt x="1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8" name="Freeform 1204"/>
                <p:cNvSpPr>
                  <a:spLocks/>
                </p:cNvSpPr>
                <p:nvPr/>
              </p:nvSpPr>
              <p:spPr bwMode="auto">
                <a:xfrm>
                  <a:off x="5286" y="2530"/>
                  <a:ext cx="20" cy="72"/>
                </a:xfrm>
                <a:custGeom>
                  <a:avLst/>
                  <a:gdLst>
                    <a:gd name="T0" fmla="*/ 3 w 20"/>
                    <a:gd name="T1" fmla="*/ 18 h 72"/>
                    <a:gd name="T2" fmla="*/ 0 w 20"/>
                    <a:gd name="T3" fmla="*/ 9 h 72"/>
                    <a:gd name="T4" fmla="*/ 0 w 20"/>
                    <a:gd name="T5" fmla="*/ 72 h 72"/>
                    <a:gd name="T6" fmla="*/ 20 w 20"/>
                    <a:gd name="T7" fmla="*/ 72 h 72"/>
                    <a:gd name="T8" fmla="*/ 18 w 20"/>
                    <a:gd name="T9" fmla="*/ 9 h 72"/>
                    <a:gd name="T10" fmla="*/ 14 w 20"/>
                    <a:gd name="T11" fmla="*/ 0 h 72"/>
                    <a:gd name="T12" fmla="*/ 18 w 20"/>
                    <a:gd name="T13" fmla="*/ 9 h 72"/>
                    <a:gd name="T14" fmla="*/ 18 w 20"/>
                    <a:gd name="T15" fmla="*/ 4 h 72"/>
                    <a:gd name="T16" fmla="*/ 14 w 20"/>
                    <a:gd name="T17" fmla="*/ 0 h 72"/>
                    <a:gd name="T18" fmla="*/ 3 w 20"/>
                    <a:gd name="T19"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72">
                      <a:moveTo>
                        <a:pt x="3" y="18"/>
                      </a:moveTo>
                      <a:lnTo>
                        <a:pt x="0" y="9"/>
                      </a:lnTo>
                      <a:lnTo>
                        <a:pt x="0" y="72"/>
                      </a:lnTo>
                      <a:lnTo>
                        <a:pt x="20" y="72"/>
                      </a:lnTo>
                      <a:lnTo>
                        <a:pt x="18" y="9"/>
                      </a:lnTo>
                      <a:lnTo>
                        <a:pt x="14" y="0"/>
                      </a:lnTo>
                      <a:lnTo>
                        <a:pt x="18" y="9"/>
                      </a:lnTo>
                      <a:lnTo>
                        <a:pt x="18" y="4"/>
                      </a:lnTo>
                      <a:lnTo>
                        <a:pt x="14"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49" name="Freeform 1203"/>
                <p:cNvSpPr>
                  <a:spLocks/>
                </p:cNvSpPr>
                <p:nvPr/>
              </p:nvSpPr>
              <p:spPr bwMode="auto">
                <a:xfrm>
                  <a:off x="5266" y="2516"/>
                  <a:ext cx="34" cy="32"/>
                </a:xfrm>
                <a:custGeom>
                  <a:avLst/>
                  <a:gdLst>
                    <a:gd name="T0" fmla="*/ 5 w 34"/>
                    <a:gd name="T1" fmla="*/ 19 h 32"/>
                    <a:gd name="T2" fmla="*/ 0 w 34"/>
                    <a:gd name="T3" fmla="*/ 18 h 32"/>
                    <a:gd name="T4" fmla="*/ 23 w 34"/>
                    <a:gd name="T5" fmla="*/ 32 h 32"/>
                    <a:gd name="T6" fmla="*/ 34 w 34"/>
                    <a:gd name="T7" fmla="*/ 14 h 32"/>
                    <a:gd name="T8" fmla="*/ 11 w 34"/>
                    <a:gd name="T9" fmla="*/ 1 h 32"/>
                    <a:gd name="T10" fmla="*/ 5 w 34"/>
                    <a:gd name="T11" fmla="*/ 0 h 32"/>
                    <a:gd name="T12" fmla="*/ 5 w 3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5" y="19"/>
                      </a:moveTo>
                      <a:lnTo>
                        <a:pt x="0" y="18"/>
                      </a:lnTo>
                      <a:lnTo>
                        <a:pt x="23" y="32"/>
                      </a:lnTo>
                      <a:lnTo>
                        <a:pt x="34" y="14"/>
                      </a:lnTo>
                      <a:lnTo>
                        <a:pt x="11" y="1"/>
                      </a:lnTo>
                      <a:lnTo>
                        <a:pt x="5"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0" name="Freeform 1202"/>
                <p:cNvSpPr>
                  <a:spLocks/>
                </p:cNvSpPr>
                <p:nvPr/>
              </p:nvSpPr>
              <p:spPr bwMode="auto">
                <a:xfrm>
                  <a:off x="5221" y="2516"/>
                  <a:ext cx="50" cy="19"/>
                </a:xfrm>
                <a:custGeom>
                  <a:avLst/>
                  <a:gdLst>
                    <a:gd name="T0" fmla="*/ 0 w 50"/>
                    <a:gd name="T1" fmla="*/ 12 h 19"/>
                    <a:gd name="T2" fmla="*/ 9 w 50"/>
                    <a:gd name="T3" fmla="*/ 18 h 19"/>
                    <a:gd name="T4" fmla="*/ 50 w 50"/>
                    <a:gd name="T5" fmla="*/ 19 h 19"/>
                    <a:gd name="T6" fmla="*/ 50 w 50"/>
                    <a:gd name="T7" fmla="*/ 0 h 19"/>
                    <a:gd name="T8" fmla="*/ 9 w 50"/>
                    <a:gd name="T9" fmla="*/ 0 h 19"/>
                    <a:gd name="T10" fmla="*/ 18 w 50"/>
                    <a:gd name="T11" fmla="*/ 5 h 19"/>
                    <a:gd name="T12" fmla="*/ 0 w 50"/>
                    <a:gd name="T13" fmla="*/ 12 h 19"/>
                    <a:gd name="T14" fmla="*/ 2 w 50"/>
                    <a:gd name="T15" fmla="*/ 18 h 19"/>
                    <a:gd name="T16" fmla="*/ 9 w 50"/>
                    <a:gd name="T17" fmla="*/ 18 h 19"/>
                    <a:gd name="T18" fmla="*/ 0 w 50"/>
                    <a:gd name="T1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9">
                      <a:moveTo>
                        <a:pt x="0" y="12"/>
                      </a:moveTo>
                      <a:lnTo>
                        <a:pt x="9" y="18"/>
                      </a:lnTo>
                      <a:lnTo>
                        <a:pt x="50" y="19"/>
                      </a:lnTo>
                      <a:lnTo>
                        <a:pt x="50" y="0"/>
                      </a:lnTo>
                      <a:lnTo>
                        <a:pt x="9" y="0"/>
                      </a:lnTo>
                      <a:lnTo>
                        <a:pt x="18" y="5"/>
                      </a:lnTo>
                      <a:lnTo>
                        <a:pt x="0" y="12"/>
                      </a:lnTo>
                      <a:lnTo>
                        <a:pt x="2" y="18"/>
                      </a:lnTo>
                      <a:lnTo>
                        <a:pt x="9" y="18"/>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1" name="Freeform 1201"/>
                <p:cNvSpPr>
                  <a:spLocks/>
                </p:cNvSpPr>
                <p:nvPr/>
              </p:nvSpPr>
              <p:spPr bwMode="auto">
                <a:xfrm>
                  <a:off x="5214" y="2499"/>
                  <a:ext cx="25" cy="29"/>
                </a:xfrm>
                <a:custGeom>
                  <a:avLst/>
                  <a:gdLst>
                    <a:gd name="T0" fmla="*/ 3 w 25"/>
                    <a:gd name="T1" fmla="*/ 17 h 29"/>
                    <a:gd name="T2" fmla="*/ 0 w 25"/>
                    <a:gd name="T3" fmla="*/ 13 h 29"/>
                    <a:gd name="T4" fmla="*/ 7 w 25"/>
                    <a:gd name="T5" fmla="*/ 29 h 29"/>
                    <a:gd name="T6" fmla="*/ 25 w 25"/>
                    <a:gd name="T7" fmla="*/ 22 h 29"/>
                    <a:gd name="T8" fmla="*/ 16 w 25"/>
                    <a:gd name="T9" fmla="*/ 4 h 29"/>
                    <a:gd name="T10" fmla="*/ 12 w 25"/>
                    <a:gd name="T11" fmla="*/ 0 h 29"/>
                    <a:gd name="T12" fmla="*/ 3 w 25"/>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3" y="17"/>
                      </a:moveTo>
                      <a:lnTo>
                        <a:pt x="0" y="13"/>
                      </a:lnTo>
                      <a:lnTo>
                        <a:pt x="7" y="29"/>
                      </a:lnTo>
                      <a:lnTo>
                        <a:pt x="25" y="22"/>
                      </a:lnTo>
                      <a:lnTo>
                        <a:pt x="16" y="4"/>
                      </a:lnTo>
                      <a:lnTo>
                        <a:pt x="12" y="0"/>
                      </a:lnTo>
                      <a:lnTo>
                        <a:pt x="3"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2" name="Freeform 1200"/>
                <p:cNvSpPr>
                  <a:spLocks/>
                </p:cNvSpPr>
                <p:nvPr/>
              </p:nvSpPr>
              <p:spPr bwMode="auto">
                <a:xfrm>
                  <a:off x="5201" y="2489"/>
                  <a:ext cx="25" cy="27"/>
                </a:xfrm>
                <a:custGeom>
                  <a:avLst/>
                  <a:gdLst>
                    <a:gd name="T0" fmla="*/ 6 w 25"/>
                    <a:gd name="T1" fmla="*/ 19 h 27"/>
                    <a:gd name="T2" fmla="*/ 0 w 25"/>
                    <a:gd name="T3" fmla="*/ 18 h 27"/>
                    <a:gd name="T4" fmla="*/ 16 w 25"/>
                    <a:gd name="T5" fmla="*/ 27 h 27"/>
                    <a:gd name="T6" fmla="*/ 25 w 25"/>
                    <a:gd name="T7" fmla="*/ 10 h 27"/>
                    <a:gd name="T8" fmla="*/ 11 w 25"/>
                    <a:gd name="T9" fmla="*/ 1 h 27"/>
                    <a:gd name="T10" fmla="*/ 7 w 25"/>
                    <a:gd name="T11" fmla="*/ 0 h 27"/>
                    <a:gd name="T12" fmla="*/ 6 w 25"/>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6" y="19"/>
                      </a:moveTo>
                      <a:lnTo>
                        <a:pt x="0" y="18"/>
                      </a:lnTo>
                      <a:lnTo>
                        <a:pt x="16" y="27"/>
                      </a:lnTo>
                      <a:lnTo>
                        <a:pt x="25" y="10"/>
                      </a:lnTo>
                      <a:lnTo>
                        <a:pt x="11" y="1"/>
                      </a:lnTo>
                      <a:lnTo>
                        <a:pt x="7" y="0"/>
                      </a:lnTo>
                      <a:lnTo>
                        <a:pt x="6"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3" name="Freeform 1199"/>
                <p:cNvSpPr>
                  <a:spLocks/>
                </p:cNvSpPr>
                <p:nvPr/>
              </p:nvSpPr>
              <p:spPr bwMode="auto">
                <a:xfrm>
                  <a:off x="5171" y="2487"/>
                  <a:ext cx="37" cy="21"/>
                </a:xfrm>
                <a:custGeom>
                  <a:avLst/>
                  <a:gdLst>
                    <a:gd name="T0" fmla="*/ 16 w 37"/>
                    <a:gd name="T1" fmla="*/ 14 h 21"/>
                    <a:gd name="T2" fmla="*/ 7 w 37"/>
                    <a:gd name="T3" fmla="*/ 20 h 21"/>
                    <a:gd name="T4" fmla="*/ 36 w 37"/>
                    <a:gd name="T5" fmla="*/ 21 h 21"/>
                    <a:gd name="T6" fmla="*/ 37 w 37"/>
                    <a:gd name="T7" fmla="*/ 2 h 21"/>
                    <a:gd name="T8" fmla="*/ 9 w 37"/>
                    <a:gd name="T9" fmla="*/ 0 h 21"/>
                    <a:gd name="T10" fmla="*/ 0 w 37"/>
                    <a:gd name="T11" fmla="*/ 5 h 21"/>
                    <a:gd name="T12" fmla="*/ 9 w 37"/>
                    <a:gd name="T13" fmla="*/ 0 h 21"/>
                    <a:gd name="T14" fmla="*/ 1 w 37"/>
                    <a:gd name="T15" fmla="*/ 0 h 21"/>
                    <a:gd name="T16" fmla="*/ 0 w 37"/>
                    <a:gd name="T17" fmla="*/ 5 h 21"/>
                    <a:gd name="T18" fmla="*/ 16 w 37"/>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1">
                      <a:moveTo>
                        <a:pt x="16" y="14"/>
                      </a:moveTo>
                      <a:lnTo>
                        <a:pt x="7" y="20"/>
                      </a:lnTo>
                      <a:lnTo>
                        <a:pt x="36" y="21"/>
                      </a:lnTo>
                      <a:lnTo>
                        <a:pt x="37" y="2"/>
                      </a:lnTo>
                      <a:lnTo>
                        <a:pt x="9" y="0"/>
                      </a:lnTo>
                      <a:lnTo>
                        <a:pt x="0" y="5"/>
                      </a:lnTo>
                      <a:lnTo>
                        <a:pt x="9" y="0"/>
                      </a:lnTo>
                      <a:lnTo>
                        <a:pt x="1" y="0"/>
                      </a:lnTo>
                      <a:lnTo>
                        <a:pt x="0" y="5"/>
                      </a:lnTo>
                      <a:lnTo>
                        <a:pt x="16"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4" name="Freeform 1198"/>
                <p:cNvSpPr>
                  <a:spLocks/>
                </p:cNvSpPr>
                <p:nvPr/>
              </p:nvSpPr>
              <p:spPr bwMode="auto">
                <a:xfrm>
                  <a:off x="5151" y="2492"/>
                  <a:ext cx="36" cy="43"/>
                </a:xfrm>
                <a:custGeom>
                  <a:avLst/>
                  <a:gdLst>
                    <a:gd name="T0" fmla="*/ 16 w 36"/>
                    <a:gd name="T1" fmla="*/ 43 h 43"/>
                    <a:gd name="T2" fmla="*/ 18 w 36"/>
                    <a:gd name="T3" fmla="*/ 43 h 43"/>
                    <a:gd name="T4" fmla="*/ 36 w 36"/>
                    <a:gd name="T5" fmla="*/ 9 h 43"/>
                    <a:gd name="T6" fmla="*/ 20 w 36"/>
                    <a:gd name="T7" fmla="*/ 0 h 43"/>
                    <a:gd name="T8" fmla="*/ 0 w 36"/>
                    <a:gd name="T9" fmla="*/ 33 h 43"/>
                    <a:gd name="T10" fmla="*/ 2 w 36"/>
                    <a:gd name="T11" fmla="*/ 31 h 43"/>
                    <a:gd name="T12" fmla="*/ 16 w 36"/>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16" y="43"/>
                      </a:moveTo>
                      <a:lnTo>
                        <a:pt x="18" y="43"/>
                      </a:lnTo>
                      <a:lnTo>
                        <a:pt x="36" y="9"/>
                      </a:lnTo>
                      <a:lnTo>
                        <a:pt x="20" y="0"/>
                      </a:lnTo>
                      <a:lnTo>
                        <a:pt x="0" y="33"/>
                      </a:lnTo>
                      <a:lnTo>
                        <a:pt x="2" y="31"/>
                      </a:lnTo>
                      <a:lnTo>
                        <a:pt x="1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5" name="Freeform 1197"/>
                <p:cNvSpPr>
                  <a:spLocks/>
                </p:cNvSpPr>
                <p:nvPr/>
              </p:nvSpPr>
              <p:spPr bwMode="auto">
                <a:xfrm>
                  <a:off x="5120" y="2523"/>
                  <a:ext cx="47" cy="52"/>
                </a:xfrm>
                <a:custGeom>
                  <a:avLst/>
                  <a:gdLst>
                    <a:gd name="T0" fmla="*/ 7 w 47"/>
                    <a:gd name="T1" fmla="*/ 52 h 52"/>
                    <a:gd name="T2" fmla="*/ 15 w 47"/>
                    <a:gd name="T3" fmla="*/ 48 h 52"/>
                    <a:gd name="T4" fmla="*/ 47 w 47"/>
                    <a:gd name="T5" fmla="*/ 12 h 52"/>
                    <a:gd name="T6" fmla="*/ 33 w 47"/>
                    <a:gd name="T7" fmla="*/ 0 h 52"/>
                    <a:gd name="T8" fmla="*/ 0 w 47"/>
                    <a:gd name="T9" fmla="*/ 36 h 52"/>
                    <a:gd name="T10" fmla="*/ 7 w 47"/>
                    <a:gd name="T11" fmla="*/ 32 h 52"/>
                    <a:gd name="T12" fmla="*/ 7 w 47"/>
                    <a:gd name="T13" fmla="*/ 52 h 52"/>
                    <a:gd name="T14" fmla="*/ 11 w 47"/>
                    <a:gd name="T15" fmla="*/ 52 h 52"/>
                    <a:gd name="T16" fmla="*/ 15 w 47"/>
                    <a:gd name="T17" fmla="*/ 48 h 52"/>
                    <a:gd name="T18" fmla="*/ 7 w 47"/>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2">
                      <a:moveTo>
                        <a:pt x="7" y="52"/>
                      </a:moveTo>
                      <a:lnTo>
                        <a:pt x="15" y="48"/>
                      </a:lnTo>
                      <a:lnTo>
                        <a:pt x="47" y="12"/>
                      </a:lnTo>
                      <a:lnTo>
                        <a:pt x="33" y="0"/>
                      </a:lnTo>
                      <a:lnTo>
                        <a:pt x="0" y="36"/>
                      </a:lnTo>
                      <a:lnTo>
                        <a:pt x="7" y="32"/>
                      </a:lnTo>
                      <a:lnTo>
                        <a:pt x="7" y="52"/>
                      </a:lnTo>
                      <a:lnTo>
                        <a:pt x="11" y="52"/>
                      </a:lnTo>
                      <a:lnTo>
                        <a:pt x="15" y="48"/>
                      </a:lnTo>
                      <a:lnTo>
                        <a:pt x="7"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6" name="Freeform 1196"/>
                <p:cNvSpPr>
                  <a:spLocks/>
                </p:cNvSpPr>
                <p:nvPr/>
              </p:nvSpPr>
              <p:spPr bwMode="auto">
                <a:xfrm>
                  <a:off x="5093" y="2555"/>
                  <a:ext cx="34" cy="20"/>
                </a:xfrm>
                <a:custGeom>
                  <a:avLst/>
                  <a:gdLst>
                    <a:gd name="T0" fmla="*/ 0 w 34"/>
                    <a:gd name="T1" fmla="*/ 20 h 20"/>
                    <a:gd name="T2" fmla="*/ 2 w 34"/>
                    <a:gd name="T3" fmla="*/ 20 h 20"/>
                    <a:gd name="T4" fmla="*/ 34 w 34"/>
                    <a:gd name="T5" fmla="*/ 20 h 20"/>
                    <a:gd name="T6" fmla="*/ 34 w 34"/>
                    <a:gd name="T7" fmla="*/ 0 h 20"/>
                    <a:gd name="T8" fmla="*/ 2 w 34"/>
                    <a:gd name="T9" fmla="*/ 0 h 20"/>
                    <a:gd name="T10" fmla="*/ 4 w 34"/>
                    <a:gd name="T11" fmla="*/ 0 h 20"/>
                    <a:gd name="T12" fmla="*/ 0 w 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 h="20">
                      <a:moveTo>
                        <a:pt x="0" y="20"/>
                      </a:moveTo>
                      <a:lnTo>
                        <a:pt x="2" y="20"/>
                      </a:lnTo>
                      <a:lnTo>
                        <a:pt x="34" y="20"/>
                      </a:lnTo>
                      <a:lnTo>
                        <a:pt x="34" y="0"/>
                      </a:lnTo>
                      <a:lnTo>
                        <a:pt x="2" y="0"/>
                      </a:lnTo>
                      <a:lnTo>
                        <a:pt x="4"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7" name="Freeform 1195"/>
                <p:cNvSpPr>
                  <a:spLocks/>
                </p:cNvSpPr>
                <p:nvPr/>
              </p:nvSpPr>
              <p:spPr bwMode="auto">
                <a:xfrm>
                  <a:off x="5061" y="2550"/>
                  <a:ext cx="36" cy="25"/>
                </a:xfrm>
                <a:custGeom>
                  <a:avLst/>
                  <a:gdLst>
                    <a:gd name="T0" fmla="*/ 0 w 36"/>
                    <a:gd name="T1" fmla="*/ 18 h 25"/>
                    <a:gd name="T2" fmla="*/ 0 w 36"/>
                    <a:gd name="T3" fmla="*/ 18 h 25"/>
                    <a:gd name="T4" fmla="*/ 32 w 36"/>
                    <a:gd name="T5" fmla="*/ 25 h 25"/>
                    <a:gd name="T6" fmla="*/ 36 w 36"/>
                    <a:gd name="T7" fmla="*/ 5 h 25"/>
                    <a:gd name="T8" fmla="*/ 3 w 36"/>
                    <a:gd name="T9" fmla="*/ 0 h 25"/>
                    <a:gd name="T10" fmla="*/ 1 w 36"/>
                    <a:gd name="T11" fmla="*/ 0 h 25"/>
                    <a:gd name="T12" fmla="*/ 0 w 36"/>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0" y="18"/>
                      </a:moveTo>
                      <a:lnTo>
                        <a:pt x="0" y="18"/>
                      </a:lnTo>
                      <a:lnTo>
                        <a:pt x="32" y="25"/>
                      </a:lnTo>
                      <a:lnTo>
                        <a:pt x="36" y="5"/>
                      </a:lnTo>
                      <a:lnTo>
                        <a:pt x="3" y="0"/>
                      </a:lnTo>
                      <a:lnTo>
                        <a:pt x="1"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8" name="Freeform 1194"/>
                <p:cNvSpPr>
                  <a:spLocks/>
                </p:cNvSpPr>
                <p:nvPr/>
              </p:nvSpPr>
              <p:spPr bwMode="auto">
                <a:xfrm>
                  <a:off x="5003" y="2544"/>
                  <a:ext cx="59" cy="24"/>
                </a:xfrm>
                <a:custGeom>
                  <a:avLst/>
                  <a:gdLst>
                    <a:gd name="T0" fmla="*/ 2 w 59"/>
                    <a:gd name="T1" fmla="*/ 20 h 24"/>
                    <a:gd name="T2" fmla="*/ 0 w 59"/>
                    <a:gd name="T3" fmla="*/ 20 h 24"/>
                    <a:gd name="T4" fmla="*/ 58 w 59"/>
                    <a:gd name="T5" fmla="*/ 24 h 24"/>
                    <a:gd name="T6" fmla="*/ 59 w 59"/>
                    <a:gd name="T7" fmla="*/ 6 h 24"/>
                    <a:gd name="T8" fmla="*/ 2 w 59"/>
                    <a:gd name="T9" fmla="*/ 0 h 24"/>
                    <a:gd name="T10" fmla="*/ 2 w 59"/>
                    <a:gd name="T11" fmla="*/ 0 h 24"/>
                    <a:gd name="T12" fmla="*/ 2 w 59"/>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59" h="24">
                      <a:moveTo>
                        <a:pt x="2" y="20"/>
                      </a:moveTo>
                      <a:lnTo>
                        <a:pt x="0" y="20"/>
                      </a:lnTo>
                      <a:lnTo>
                        <a:pt x="58" y="24"/>
                      </a:lnTo>
                      <a:lnTo>
                        <a:pt x="59" y="6"/>
                      </a:lnTo>
                      <a:lnTo>
                        <a:pt x="2" y="0"/>
                      </a:lnTo>
                      <a:lnTo>
                        <a:pt x="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59" name="Freeform 1193"/>
                <p:cNvSpPr>
                  <a:spLocks/>
                </p:cNvSpPr>
                <p:nvPr/>
              </p:nvSpPr>
              <p:spPr bwMode="auto">
                <a:xfrm>
                  <a:off x="4962" y="2544"/>
                  <a:ext cx="43" cy="20"/>
                </a:xfrm>
                <a:custGeom>
                  <a:avLst/>
                  <a:gdLst>
                    <a:gd name="T0" fmla="*/ 5 w 43"/>
                    <a:gd name="T1" fmla="*/ 20 h 20"/>
                    <a:gd name="T2" fmla="*/ 3 w 43"/>
                    <a:gd name="T3" fmla="*/ 20 h 20"/>
                    <a:gd name="T4" fmla="*/ 43 w 43"/>
                    <a:gd name="T5" fmla="*/ 20 h 20"/>
                    <a:gd name="T6" fmla="*/ 43 w 43"/>
                    <a:gd name="T7" fmla="*/ 0 h 20"/>
                    <a:gd name="T8" fmla="*/ 1 w 43"/>
                    <a:gd name="T9" fmla="*/ 0 h 20"/>
                    <a:gd name="T10" fmla="*/ 0 w 43"/>
                    <a:gd name="T11" fmla="*/ 2 h 20"/>
                    <a:gd name="T12" fmla="*/ 5 w 4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3" h="20">
                      <a:moveTo>
                        <a:pt x="5" y="20"/>
                      </a:moveTo>
                      <a:lnTo>
                        <a:pt x="3" y="20"/>
                      </a:lnTo>
                      <a:lnTo>
                        <a:pt x="43" y="20"/>
                      </a:lnTo>
                      <a:lnTo>
                        <a:pt x="43" y="0"/>
                      </a:lnTo>
                      <a:lnTo>
                        <a:pt x="1" y="0"/>
                      </a:lnTo>
                      <a:lnTo>
                        <a:pt x="0" y="2"/>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0" name="Freeform 1192"/>
                <p:cNvSpPr>
                  <a:spLocks/>
                </p:cNvSpPr>
                <p:nvPr/>
              </p:nvSpPr>
              <p:spPr bwMode="auto">
                <a:xfrm>
                  <a:off x="4922" y="2546"/>
                  <a:ext cx="45" cy="29"/>
                </a:xfrm>
                <a:custGeom>
                  <a:avLst/>
                  <a:gdLst>
                    <a:gd name="T0" fmla="*/ 0 w 45"/>
                    <a:gd name="T1" fmla="*/ 18 h 29"/>
                    <a:gd name="T2" fmla="*/ 13 w 45"/>
                    <a:gd name="T3" fmla="*/ 25 h 29"/>
                    <a:gd name="T4" fmla="*/ 45 w 45"/>
                    <a:gd name="T5" fmla="*/ 18 h 29"/>
                    <a:gd name="T6" fmla="*/ 40 w 45"/>
                    <a:gd name="T7" fmla="*/ 0 h 29"/>
                    <a:gd name="T8" fmla="*/ 7 w 45"/>
                    <a:gd name="T9" fmla="*/ 7 h 29"/>
                    <a:gd name="T10" fmla="*/ 20 w 45"/>
                    <a:gd name="T11" fmla="*/ 15 h 29"/>
                    <a:gd name="T12" fmla="*/ 0 w 45"/>
                    <a:gd name="T13" fmla="*/ 18 h 29"/>
                    <a:gd name="T14" fmla="*/ 2 w 45"/>
                    <a:gd name="T15" fmla="*/ 29 h 29"/>
                    <a:gd name="T16" fmla="*/ 13 w 45"/>
                    <a:gd name="T17" fmla="*/ 25 h 29"/>
                    <a:gd name="T18" fmla="*/ 0 w 45"/>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9">
                      <a:moveTo>
                        <a:pt x="0" y="18"/>
                      </a:moveTo>
                      <a:lnTo>
                        <a:pt x="13" y="25"/>
                      </a:lnTo>
                      <a:lnTo>
                        <a:pt x="45" y="18"/>
                      </a:lnTo>
                      <a:lnTo>
                        <a:pt x="40" y="0"/>
                      </a:lnTo>
                      <a:lnTo>
                        <a:pt x="7" y="7"/>
                      </a:lnTo>
                      <a:lnTo>
                        <a:pt x="20" y="15"/>
                      </a:lnTo>
                      <a:lnTo>
                        <a:pt x="0" y="18"/>
                      </a:lnTo>
                      <a:lnTo>
                        <a:pt x="2" y="29"/>
                      </a:lnTo>
                      <a:lnTo>
                        <a:pt x="13" y="25"/>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1" name="Freeform 1191"/>
                <p:cNvSpPr>
                  <a:spLocks/>
                </p:cNvSpPr>
                <p:nvPr/>
              </p:nvSpPr>
              <p:spPr bwMode="auto">
                <a:xfrm>
                  <a:off x="4918" y="2534"/>
                  <a:ext cx="24" cy="30"/>
                </a:xfrm>
                <a:custGeom>
                  <a:avLst/>
                  <a:gdLst>
                    <a:gd name="T0" fmla="*/ 4 w 24"/>
                    <a:gd name="T1" fmla="*/ 16 h 30"/>
                    <a:gd name="T2" fmla="*/ 0 w 24"/>
                    <a:gd name="T3" fmla="*/ 9 h 30"/>
                    <a:gd name="T4" fmla="*/ 4 w 24"/>
                    <a:gd name="T5" fmla="*/ 30 h 30"/>
                    <a:gd name="T6" fmla="*/ 24 w 24"/>
                    <a:gd name="T7" fmla="*/ 27 h 30"/>
                    <a:gd name="T8" fmla="*/ 18 w 24"/>
                    <a:gd name="T9" fmla="*/ 5 h 30"/>
                    <a:gd name="T10" fmla="*/ 15 w 24"/>
                    <a:gd name="T11" fmla="*/ 0 h 30"/>
                    <a:gd name="T12" fmla="*/ 18 w 24"/>
                    <a:gd name="T13" fmla="*/ 5 h 30"/>
                    <a:gd name="T14" fmla="*/ 18 w 24"/>
                    <a:gd name="T15" fmla="*/ 1 h 30"/>
                    <a:gd name="T16" fmla="*/ 15 w 24"/>
                    <a:gd name="T17" fmla="*/ 0 h 30"/>
                    <a:gd name="T18" fmla="*/ 4 w 24"/>
                    <a:gd name="T1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0">
                      <a:moveTo>
                        <a:pt x="4" y="16"/>
                      </a:moveTo>
                      <a:lnTo>
                        <a:pt x="0" y="9"/>
                      </a:lnTo>
                      <a:lnTo>
                        <a:pt x="4" y="30"/>
                      </a:lnTo>
                      <a:lnTo>
                        <a:pt x="24" y="27"/>
                      </a:lnTo>
                      <a:lnTo>
                        <a:pt x="18" y="5"/>
                      </a:lnTo>
                      <a:lnTo>
                        <a:pt x="15" y="0"/>
                      </a:lnTo>
                      <a:lnTo>
                        <a:pt x="18" y="5"/>
                      </a:lnTo>
                      <a:lnTo>
                        <a:pt x="18" y="1"/>
                      </a:lnTo>
                      <a:lnTo>
                        <a:pt x="15" y="0"/>
                      </a:lnTo>
                      <a:lnTo>
                        <a:pt x="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2" name="Freeform 1190"/>
                <p:cNvSpPr>
                  <a:spLocks/>
                </p:cNvSpPr>
                <p:nvPr/>
              </p:nvSpPr>
              <p:spPr bwMode="auto">
                <a:xfrm>
                  <a:off x="4902" y="2517"/>
                  <a:ext cx="31" cy="33"/>
                </a:xfrm>
                <a:custGeom>
                  <a:avLst/>
                  <a:gdLst>
                    <a:gd name="T0" fmla="*/ 13 w 31"/>
                    <a:gd name="T1" fmla="*/ 20 h 33"/>
                    <a:gd name="T2" fmla="*/ 2 w 31"/>
                    <a:gd name="T3" fmla="*/ 20 h 33"/>
                    <a:gd name="T4" fmla="*/ 20 w 31"/>
                    <a:gd name="T5" fmla="*/ 33 h 33"/>
                    <a:gd name="T6" fmla="*/ 31 w 31"/>
                    <a:gd name="T7" fmla="*/ 17 h 33"/>
                    <a:gd name="T8" fmla="*/ 11 w 31"/>
                    <a:gd name="T9" fmla="*/ 4 h 33"/>
                    <a:gd name="T10" fmla="*/ 0 w 31"/>
                    <a:gd name="T11" fmla="*/ 6 h 33"/>
                    <a:gd name="T12" fmla="*/ 11 w 31"/>
                    <a:gd name="T13" fmla="*/ 4 h 33"/>
                    <a:gd name="T14" fmla="*/ 6 w 31"/>
                    <a:gd name="T15" fmla="*/ 0 h 33"/>
                    <a:gd name="T16" fmla="*/ 0 w 31"/>
                    <a:gd name="T17" fmla="*/ 6 h 33"/>
                    <a:gd name="T18" fmla="*/ 13 w 31"/>
                    <a:gd name="T19"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3">
                      <a:moveTo>
                        <a:pt x="13" y="20"/>
                      </a:moveTo>
                      <a:lnTo>
                        <a:pt x="2" y="20"/>
                      </a:lnTo>
                      <a:lnTo>
                        <a:pt x="20" y="33"/>
                      </a:lnTo>
                      <a:lnTo>
                        <a:pt x="31" y="17"/>
                      </a:lnTo>
                      <a:lnTo>
                        <a:pt x="11" y="4"/>
                      </a:lnTo>
                      <a:lnTo>
                        <a:pt x="0" y="6"/>
                      </a:lnTo>
                      <a:lnTo>
                        <a:pt x="11" y="4"/>
                      </a:lnTo>
                      <a:lnTo>
                        <a:pt x="6" y="0"/>
                      </a:lnTo>
                      <a:lnTo>
                        <a:pt x="0" y="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3" name="Freeform 1189"/>
                <p:cNvSpPr>
                  <a:spLocks/>
                </p:cNvSpPr>
                <p:nvPr/>
              </p:nvSpPr>
              <p:spPr bwMode="auto">
                <a:xfrm>
                  <a:off x="4881" y="2523"/>
                  <a:ext cx="34" cy="34"/>
                </a:xfrm>
                <a:custGeom>
                  <a:avLst/>
                  <a:gdLst>
                    <a:gd name="T0" fmla="*/ 9 w 34"/>
                    <a:gd name="T1" fmla="*/ 34 h 34"/>
                    <a:gd name="T2" fmla="*/ 12 w 34"/>
                    <a:gd name="T3" fmla="*/ 32 h 34"/>
                    <a:gd name="T4" fmla="*/ 34 w 34"/>
                    <a:gd name="T5" fmla="*/ 14 h 34"/>
                    <a:gd name="T6" fmla="*/ 21 w 34"/>
                    <a:gd name="T7" fmla="*/ 0 h 34"/>
                    <a:gd name="T8" fmla="*/ 0 w 34"/>
                    <a:gd name="T9" fmla="*/ 18 h 34"/>
                    <a:gd name="T10" fmla="*/ 3 w 34"/>
                    <a:gd name="T11" fmla="*/ 16 h 34"/>
                    <a:gd name="T12" fmla="*/ 9 w 3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9" y="34"/>
                      </a:moveTo>
                      <a:lnTo>
                        <a:pt x="12" y="32"/>
                      </a:lnTo>
                      <a:lnTo>
                        <a:pt x="34" y="14"/>
                      </a:lnTo>
                      <a:lnTo>
                        <a:pt x="21" y="0"/>
                      </a:lnTo>
                      <a:lnTo>
                        <a:pt x="0" y="18"/>
                      </a:lnTo>
                      <a:lnTo>
                        <a:pt x="3" y="16"/>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4" name="Freeform 1188"/>
                <p:cNvSpPr>
                  <a:spLocks/>
                </p:cNvSpPr>
                <p:nvPr/>
              </p:nvSpPr>
              <p:spPr bwMode="auto">
                <a:xfrm>
                  <a:off x="4857" y="2539"/>
                  <a:ext cx="33" cy="25"/>
                </a:xfrm>
                <a:custGeom>
                  <a:avLst/>
                  <a:gdLst>
                    <a:gd name="T0" fmla="*/ 2 w 33"/>
                    <a:gd name="T1" fmla="*/ 25 h 25"/>
                    <a:gd name="T2" fmla="*/ 4 w 33"/>
                    <a:gd name="T3" fmla="*/ 25 h 25"/>
                    <a:gd name="T4" fmla="*/ 33 w 33"/>
                    <a:gd name="T5" fmla="*/ 18 h 25"/>
                    <a:gd name="T6" fmla="*/ 27 w 33"/>
                    <a:gd name="T7" fmla="*/ 0 h 25"/>
                    <a:gd name="T8" fmla="*/ 0 w 33"/>
                    <a:gd name="T9" fmla="*/ 7 h 25"/>
                    <a:gd name="T10" fmla="*/ 2 w 33"/>
                    <a:gd name="T11" fmla="*/ 5 h 25"/>
                    <a:gd name="T12" fmla="*/ 2 w 3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2" y="25"/>
                      </a:moveTo>
                      <a:lnTo>
                        <a:pt x="4" y="25"/>
                      </a:lnTo>
                      <a:lnTo>
                        <a:pt x="33" y="18"/>
                      </a:lnTo>
                      <a:lnTo>
                        <a:pt x="27" y="0"/>
                      </a:lnTo>
                      <a:lnTo>
                        <a:pt x="0" y="7"/>
                      </a:lnTo>
                      <a:lnTo>
                        <a:pt x="2" y="5"/>
                      </a:lnTo>
                      <a:lnTo>
                        <a:pt x="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5" name="Freeform 1187"/>
                <p:cNvSpPr>
                  <a:spLocks/>
                </p:cNvSpPr>
                <p:nvPr/>
              </p:nvSpPr>
              <p:spPr bwMode="auto">
                <a:xfrm>
                  <a:off x="4630" y="2544"/>
                  <a:ext cx="229" cy="26"/>
                </a:xfrm>
                <a:custGeom>
                  <a:avLst/>
                  <a:gdLst>
                    <a:gd name="T0" fmla="*/ 0 w 229"/>
                    <a:gd name="T1" fmla="*/ 17 h 26"/>
                    <a:gd name="T2" fmla="*/ 11 w 229"/>
                    <a:gd name="T3" fmla="*/ 26 h 26"/>
                    <a:gd name="T4" fmla="*/ 229 w 229"/>
                    <a:gd name="T5" fmla="*/ 20 h 26"/>
                    <a:gd name="T6" fmla="*/ 229 w 229"/>
                    <a:gd name="T7" fmla="*/ 0 h 26"/>
                    <a:gd name="T8" fmla="*/ 11 w 229"/>
                    <a:gd name="T9" fmla="*/ 6 h 26"/>
                    <a:gd name="T10" fmla="*/ 20 w 229"/>
                    <a:gd name="T11" fmla="*/ 15 h 26"/>
                    <a:gd name="T12" fmla="*/ 0 w 229"/>
                    <a:gd name="T13" fmla="*/ 17 h 26"/>
                    <a:gd name="T14" fmla="*/ 2 w 229"/>
                    <a:gd name="T15" fmla="*/ 26 h 26"/>
                    <a:gd name="T16" fmla="*/ 11 w 229"/>
                    <a:gd name="T17" fmla="*/ 26 h 26"/>
                    <a:gd name="T18" fmla="*/ 0 w 229"/>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26">
                      <a:moveTo>
                        <a:pt x="0" y="17"/>
                      </a:moveTo>
                      <a:lnTo>
                        <a:pt x="11" y="26"/>
                      </a:lnTo>
                      <a:lnTo>
                        <a:pt x="229" y="20"/>
                      </a:lnTo>
                      <a:lnTo>
                        <a:pt x="229" y="0"/>
                      </a:lnTo>
                      <a:lnTo>
                        <a:pt x="11" y="6"/>
                      </a:lnTo>
                      <a:lnTo>
                        <a:pt x="20" y="15"/>
                      </a:lnTo>
                      <a:lnTo>
                        <a:pt x="0" y="17"/>
                      </a:lnTo>
                      <a:lnTo>
                        <a:pt x="2" y="26"/>
                      </a:lnTo>
                      <a:lnTo>
                        <a:pt x="11" y="26"/>
                      </a:lnTo>
                      <a:lnTo>
                        <a:pt x="0"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6" name="Freeform 1186"/>
                <p:cNvSpPr>
                  <a:spLocks/>
                </p:cNvSpPr>
                <p:nvPr/>
              </p:nvSpPr>
              <p:spPr bwMode="auto">
                <a:xfrm>
                  <a:off x="4627" y="2523"/>
                  <a:ext cx="23" cy="38"/>
                </a:xfrm>
                <a:custGeom>
                  <a:avLst/>
                  <a:gdLst>
                    <a:gd name="T0" fmla="*/ 1 w 23"/>
                    <a:gd name="T1" fmla="*/ 14 h 38"/>
                    <a:gd name="T2" fmla="*/ 0 w 23"/>
                    <a:gd name="T3" fmla="*/ 9 h 38"/>
                    <a:gd name="T4" fmla="*/ 3 w 23"/>
                    <a:gd name="T5" fmla="*/ 38 h 38"/>
                    <a:gd name="T6" fmla="*/ 23 w 23"/>
                    <a:gd name="T7" fmla="*/ 36 h 38"/>
                    <a:gd name="T8" fmla="*/ 18 w 23"/>
                    <a:gd name="T9" fmla="*/ 5 h 38"/>
                    <a:gd name="T10" fmla="*/ 16 w 23"/>
                    <a:gd name="T11" fmla="*/ 0 h 38"/>
                    <a:gd name="T12" fmla="*/ 1 w 23"/>
                    <a:gd name="T13" fmla="*/ 14 h 38"/>
                  </a:gdLst>
                  <a:ahLst/>
                  <a:cxnLst>
                    <a:cxn ang="0">
                      <a:pos x="T0" y="T1"/>
                    </a:cxn>
                    <a:cxn ang="0">
                      <a:pos x="T2" y="T3"/>
                    </a:cxn>
                    <a:cxn ang="0">
                      <a:pos x="T4" y="T5"/>
                    </a:cxn>
                    <a:cxn ang="0">
                      <a:pos x="T6" y="T7"/>
                    </a:cxn>
                    <a:cxn ang="0">
                      <a:pos x="T8" y="T9"/>
                    </a:cxn>
                    <a:cxn ang="0">
                      <a:pos x="T10" y="T11"/>
                    </a:cxn>
                    <a:cxn ang="0">
                      <a:pos x="T12" y="T13"/>
                    </a:cxn>
                  </a:cxnLst>
                  <a:rect l="0" t="0" r="r" b="b"/>
                  <a:pathLst>
                    <a:path w="23" h="38">
                      <a:moveTo>
                        <a:pt x="1" y="14"/>
                      </a:moveTo>
                      <a:lnTo>
                        <a:pt x="0" y="9"/>
                      </a:lnTo>
                      <a:lnTo>
                        <a:pt x="3" y="38"/>
                      </a:lnTo>
                      <a:lnTo>
                        <a:pt x="23" y="36"/>
                      </a:lnTo>
                      <a:lnTo>
                        <a:pt x="18" y="5"/>
                      </a:lnTo>
                      <a:lnTo>
                        <a:pt x="16" y="0"/>
                      </a:lnTo>
                      <a:lnTo>
                        <a:pt x="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7" name="Freeform 1185"/>
                <p:cNvSpPr>
                  <a:spLocks/>
                </p:cNvSpPr>
                <p:nvPr/>
              </p:nvSpPr>
              <p:spPr bwMode="auto">
                <a:xfrm>
                  <a:off x="4567" y="2462"/>
                  <a:ext cx="76" cy="75"/>
                </a:xfrm>
                <a:custGeom>
                  <a:avLst/>
                  <a:gdLst>
                    <a:gd name="T0" fmla="*/ 5 w 76"/>
                    <a:gd name="T1" fmla="*/ 19 h 75"/>
                    <a:gd name="T2" fmla="*/ 0 w 76"/>
                    <a:gd name="T3" fmla="*/ 18 h 75"/>
                    <a:gd name="T4" fmla="*/ 61 w 76"/>
                    <a:gd name="T5" fmla="*/ 75 h 75"/>
                    <a:gd name="T6" fmla="*/ 76 w 76"/>
                    <a:gd name="T7" fmla="*/ 61 h 75"/>
                    <a:gd name="T8" fmla="*/ 13 w 76"/>
                    <a:gd name="T9" fmla="*/ 3 h 75"/>
                    <a:gd name="T10" fmla="*/ 7 w 76"/>
                    <a:gd name="T11" fmla="*/ 0 h 75"/>
                    <a:gd name="T12" fmla="*/ 5 w 76"/>
                    <a:gd name="T13" fmla="*/ 19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5" y="19"/>
                      </a:moveTo>
                      <a:lnTo>
                        <a:pt x="0" y="18"/>
                      </a:lnTo>
                      <a:lnTo>
                        <a:pt x="61" y="75"/>
                      </a:lnTo>
                      <a:lnTo>
                        <a:pt x="76" y="61"/>
                      </a:lnTo>
                      <a:lnTo>
                        <a:pt x="13" y="3"/>
                      </a:lnTo>
                      <a:lnTo>
                        <a:pt x="7"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8" name="Freeform 1184"/>
                <p:cNvSpPr>
                  <a:spLocks/>
                </p:cNvSpPr>
                <p:nvPr/>
              </p:nvSpPr>
              <p:spPr bwMode="auto">
                <a:xfrm>
                  <a:off x="4508" y="2462"/>
                  <a:ext cx="66" cy="19"/>
                </a:xfrm>
                <a:custGeom>
                  <a:avLst/>
                  <a:gdLst>
                    <a:gd name="T0" fmla="*/ 0 w 66"/>
                    <a:gd name="T1" fmla="*/ 14 h 19"/>
                    <a:gd name="T2" fmla="*/ 9 w 66"/>
                    <a:gd name="T3" fmla="*/ 19 h 19"/>
                    <a:gd name="T4" fmla="*/ 64 w 66"/>
                    <a:gd name="T5" fmla="*/ 19 h 19"/>
                    <a:gd name="T6" fmla="*/ 66 w 66"/>
                    <a:gd name="T7" fmla="*/ 0 h 19"/>
                    <a:gd name="T8" fmla="*/ 9 w 66"/>
                    <a:gd name="T9" fmla="*/ 0 h 19"/>
                    <a:gd name="T10" fmla="*/ 16 w 66"/>
                    <a:gd name="T11" fmla="*/ 5 h 19"/>
                    <a:gd name="T12" fmla="*/ 0 w 66"/>
                    <a:gd name="T13" fmla="*/ 14 h 19"/>
                    <a:gd name="T14" fmla="*/ 1 w 66"/>
                    <a:gd name="T15" fmla="*/ 19 h 19"/>
                    <a:gd name="T16" fmla="*/ 9 w 66"/>
                    <a:gd name="T17" fmla="*/ 19 h 19"/>
                    <a:gd name="T18" fmla="*/ 0 w 66"/>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9">
                      <a:moveTo>
                        <a:pt x="0" y="14"/>
                      </a:moveTo>
                      <a:lnTo>
                        <a:pt x="9" y="19"/>
                      </a:lnTo>
                      <a:lnTo>
                        <a:pt x="64" y="19"/>
                      </a:lnTo>
                      <a:lnTo>
                        <a:pt x="66" y="0"/>
                      </a:lnTo>
                      <a:lnTo>
                        <a:pt x="9" y="0"/>
                      </a:lnTo>
                      <a:lnTo>
                        <a:pt x="16" y="5"/>
                      </a:lnTo>
                      <a:lnTo>
                        <a:pt x="0" y="14"/>
                      </a:lnTo>
                      <a:lnTo>
                        <a:pt x="1" y="19"/>
                      </a:lnTo>
                      <a:lnTo>
                        <a:pt x="9" y="19"/>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69" name="Freeform 1183"/>
                <p:cNvSpPr>
                  <a:spLocks/>
                </p:cNvSpPr>
                <p:nvPr/>
              </p:nvSpPr>
              <p:spPr bwMode="auto">
                <a:xfrm>
                  <a:off x="4500" y="2451"/>
                  <a:ext cx="24" cy="25"/>
                </a:xfrm>
                <a:custGeom>
                  <a:avLst/>
                  <a:gdLst>
                    <a:gd name="T0" fmla="*/ 2 w 24"/>
                    <a:gd name="T1" fmla="*/ 14 h 25"/>
                    <a:gd name="T2" fmla="*/ 0 w 24"/>
                    <a:gd name="T3" fmla="*/ 11 h 25"/>
                    <a:gd name="T4" fmla="*/ 8 w 24"/>
                    <a:gd name="T5" fmla="*/ 25 h 25"/>
                    <a:gd name="T6" fmla="*/ 24 w 24"/>
                    <a:gd name="T7" fmla="*/ 16 h 25"/>
                    <a:gd name="T8" fmla="*/ 17 w 24"/>
                    <a:gd name="T9" fmla="*/ 2 h 25"/>
                    <a:gd name="T10" fmla="*/ 15 w 24"/>
                    <a:gd name="T11" fmla="*/ 0 h 25"/>
                    <a:gd name="T12" fmla="*/ 2 w 24"/>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2" y="14"/>
                      </a:moveTo>
                      <a:lnTo>
                        <a:pt x="0" y="11"/>
                      </a:lnTo>
                      <a:lnTo>
                        <a:pt x="8" y="25"/>
                      </a:lnTo>
                      <a:lnTo>
                        <a:pt x="24" y="16"/>
                      </a:lnTo>
                      <a:lnTo>
                        <a:pt x="17" y="2"/>
                      </a:lnTo>
                      <a:lnTo>
                        <a:pt x="15" y="0"/>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0" name="Freeform 1182"/>
                <p:cNvSpPr>
                  <a:spLocks/>
                </p:cNvSpPr>
                <p:nvPr/>
              </p:nvSpPr>
              <p:spPr bwMode="auto">
                <a:xfrm>
                  <a:off x="4470" y="2420"/>
                  <a:ext cx="45" cy="45"/>
                </a:xfrm>
                <a:custGeom>
                  <a:avLst/>
                  <a:gdLst>
                    <a:gd name="T0" fmla="*/ 5 w 45"/>
                    <a:gd name="T1" fmla="*/ 20 h 45"/>
                    <a:gd name="T2" fmla="*/ 0 w 45"/>
                    <a:gd name="T3" fmla="*/ 16 h 45"/>
                    <a:gd name="T4" fmla="*/ 32 w 45"/>
                    <a:gd name="T5" fmla="*/ 45 h 45"/>
                    <a:gd name="T6" fmla="*/ 45 w 45"/>
                    <a:gd name="T7" fmla="*/ 31 h 45"/>
                    <a:gd name="T8" fmla="*/ 12 w 45"/>
                    <a:gd name="T9" fmla="*/ 2 h 45"/>
                    <a:gd name="T10" fmla="*/ 9 w 45"/>
                    <a:gd name="T11" fmla="*/ 0 h 45"/>
                    <a:gd name="T12" fmla="*/ 5 w 45"/>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5" y="20"/>
                      </a:moveTo>
                      <a:lnTo>
                        <a:pt x="0" y="16"/>
                      </a:lnTo>
                      <a:lnTo>
                        <a:pt x="32" y="45"/>
                      </a:lnTo>
                      <a:lnTo>
                        <a:pt x="45" y="31"/>
                      </a:lnTo>
                      <a:lnTo>
                        <a:pt x="12" y="2"/>
                      </a:lnTo>
                      <a:lnTo>
                        <a:pt x="9" y="0"/>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1" name="Freeform 1181"/>
                <p:cNvSpPr>
                  <a:spLocks/>
                </p:cNvSpPr>
                <p:nvPr/>
              </p:nvSpPr>
              <p:spPr bwMode="auto">
                <a:xfrm>
                  <a:off x="4414" y="2411"/>
                  <a:ext cx="65" cy="29"/>
                </a:xfrm>
                <a:custGeom>
                  <a:avLst/>
                  <a:gdLst>
                    <a:gd name="T0" fmla="*/ 0 w 65"/>
                    <a:gd name="T1" fmla="*/ 15 h 29"/>
                    <a:gd name="T2" fmla="*/ 5 w 65"/>
                    <a:gd name="T3" fmla="*/ 18 h 29"/>
                    <a:gd name="T4" fmla="*/ 61 w 65"/>
                    <a:gd name="T5" fmla="*/ 29 h 29"/>
                    <a:gd name="T6" fmla="*/ 65 w 65"/>
                    <a:gd name="T7" fmla="*/ 9 h 29"/>
                    <a:gd name="T8" fmla="*/ 9 w 65"/>
                    <a:gd name="T9" fmla="*/ 0 h 29"/>
                    <a:gd name="T10" fmla="*/ 14 w 65"/>
                    <a:gd name="T11" fmla="*/ 2 h 29"/>
                    <a:gd name="T12" fmla="*/ 0 w 65"/>
                    <a:gd name="T13" fmla="*/ 15 h 29"/>
                  </a:gdLst>
                  <a:ahLst/>
                  <a:cxnLst>
                    <a:cxn ang="0">
                      <a:pos x="T0" y="T1"/>
                    </a:cxn>
                    <a:cxn ang="0">
                      <a:pos x="T2" y="T3"/>
                    </a:cxn>
                    <a:cxn ang="0">
                      <a:pos x="T4" y="T5"/>
                    </a:cxn>
                    <a:cxn ang="0">
                      <a:pos x="T6" y="T7"/>
                    </a:cxn>
                    <a:cxn ang="0">
                      <a:pos x="T8" y="T9"/>
                    </a:cxn>
                    <a:cxn ang="0">
                      <a:pos x="T10" y="T11"/>
                    </a:cxn>
                    <a:cxn ang="0">
                      <a:pos x="T12" y="T13"/>
                    </a:cxn>
                  </a:cxnLst>
                  <a:rect l="0" t="0" r="r" b="b"/>
                  <a:pathLst>
                    <a:path w="65" h="29">
                      <a:moveTo>
                        <a:pt x="0" y="15"/>
                      </a:moveTo>
                      <a:lnTo>
                        <a:pt x="5" y="18"/>
                      </a:lnTo>
                      <a:lnTo>
                        <a:pt x="61" y="29"/>
                      </a:lnTo>
                      <a:lnTo>
                        <a:pt x="65" y="9"/>
                      </a:lnTo>
                      <a:lnTo>
                        <a:pt x="9" y="0"/>
                      </a:lnTo>
                      <a:lnTo>
                        <a:pt x="14" y="2"/>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2" name="Freeform 1180"/>
                <p:cNvSpPr>
                  <a:spLocks/>
                </p:cNvSpPr>
                <p:nvPr/>
              </p:nvSpPr>
              <p:spPr bwMode="auto">
                <a:xfrm>
                  <a:off x="4385" y="2384"/>
                  <a:ext cx="43" cy="42"/>
                </a:xfrm>
                <a:custGeom>
                  <a:avLst/>
                  <a:gdLst>
                    <a:gd name="T0" fmla="*/ 0 w 43"/>
                    <a:gd name="T1" fmla="*/ 9 h 42"/>
                    <a:gd name="T2" fmla="*/ 2 w 43"/>
                    <a:gd name="T3" fmla="*/ 13 h 42"/>
                    <a:gd name="T4" fmla="*/ 29 w 43"/>
                    <a:gd name="T5" fmla="*/ 42 h 42"/>
                    <a:gd name="T6" fmla="*/ 43 w 43"/>
                    <a:gd name="T7" fmla="*/ 29 h 42"/>
                    <a:gd name="T8" fmla="*/ 16 w 43"/>
                    <a:gd name="T9" fmla="*/ 0 h 42"/>
                    <a:gd name="T10" fmla="*/ 18 w 43"/>
                    <a:gd name="T11" fmla="*/ 6 h 42"/>
                    <a:gd name="T12" fmla="*/ 0 w 43"/>
                    <a:gd name="T13" fmla="*/ 9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0" y="9"/>
                      </a:moveTo>
                      <a:lnTo>
                        <a:pt x="2" y="13"/>
                      </a:lnTo>
                      <a:lnTo>
                        <a:pt x="29" y="42"/>
                      </a:lnTo>
                      <a:lnTo>
                        <a:pt x="43" y="29"/>
                      </a:lnTo>
                      <a:lnTo>
                        <a:pt x="16" y="0"/>
                      </a:lnTo>
                      <a:lnTo>
                        <a:pt x="18" y="6"/>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3" name="Freeform 1179"/>
                <p:cNvSpPr>
                  <a:spLocks/>
                </p:cNvSpPr>
                <p:nvPr/>
              </p:nvSpPr>
              <p:spPr bwMode="auto">
                <a:xfrm>
                  <a:off x="4380" y="2352"/>
                  <a:ext cx="23" cy="41"/>
                </a:xfrm>
                <a:custGeom>
                  <a:avLst/>
                  <a:gdLst>
                    <a:gd name="T0" fmla="*/ 9 w 23"/>
                    <a:gd name="T1" fmla="*/ 18 h 41"/>
                    <a:gd name="T2" fmla="*/ 0 w 23"/>
                    <a:gd name="T3" fmla="*/ 10 h 41"/>
                    <a:gd name="T4" fmla="*/ 5 w 23"/>
                    <a:gd name="T5" fmla="*/ 41 h 41"/>
                    <a:gd name="T6" fmla="*/ 23 w 23"/>
                    <a:gd name="T7" fmla="*/ 38 h 41"/>
                    <a:gd name="T8" fmla="*/ 18 w 23"/>
                    <a:gd name="T9" fmla="*/ 7 h 41"/>
                    <a:gd name="T10" fmla="*/ 9 w 23"/>
                    <a:gd name="T11" fmla="*/ 0 h 41"/>
                    <a:gd name="T12" fmla="*/ 18 w 23"/>
                    <a:gd name="T13" fmla="*/ 7 h 41"/>
                    <a:gd name="T14" fmla="*/ 18 w 23"/>
                    <a:gd name="T15" fmla="*/ 0 h 41"/>
                    <a:gd name="T16" fmla="*/ 9 w 23"/>
                    <a:gd name="T17" fmla="*/ 0 h 41"/>
                    <a:gd name="T18" fmla="*/ 9 w 23"/>
                    <a:gd name="T19"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1">
                      <a:moveTo>
                        <a:pt x="9" y="18"/>
                      </a:moveTo>
                      <a:lnTo>
                        <a:pt x="0" y="10"/>
                      </a:lnTo>
                      <a:lnTo>
                        <a:pt x="5" y="41"/>
                      </a:lnTo>
                      <a:lnTo>
                        <a:pt x="23" y="38"/>
                      </a:lnTo>
                      <a:lnTo>
                        <a:pt x="18" y="7"/>
                      </a:lnTo>
                      <a:lnTo>
                        <a:pt x="9" y="0"/>
                      </a:lnTo>
                      <a:lnTo>
                        <a:pt x="18" y="7"/>
                      </a:lnTo>
                      <a:lnTo>
                        <a:pt x="18" y="0"/>
                      </a:lnTo>
                      <a:lnTo>
                        <a:pt x="9" y="0"/>
                      </a:lnTo>
                      <a:lnTo>
                        <a:pt x="9"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4" name="Freeform 1178"/>
                <p:cNvSpPr>
                  <a:spLocks/>
                </p:cNvSpPr>
                <p:nvPr/>
              </p:nvSpPr>
              <p:spPr bwMode="auto">
                <a:xfrm>
                  <a:off x="4347" y="2352"/>
                  <a:ext cx="42" cy="18"/>
                </a:xfrm>
                <a:custGeom>
                  <a:avLst/>
                  <a:gdLst>
                    <a:gd name="T0" fmla="*/ 15 w 42"/>
                    <a:gd name="T1" fmla="*/ 14 h 18"/>
                    <a:gd name="T2" fmla="*/ 7 w 42"/>
                    <a:gd name="T3" fmla="*/ 18 h 18"/>
                    <a:gd name="T4" fmla="*/ 42 w 42"/>
                    <a:gd name="T5" fmla="*/ 18 h 18"/>
                    <a:gd name="T6" fmla="*/ 42 w 42"/>
                    <a:gd name="T7" fmla="*/ 0 h 18"/>
                    <a:gd name="T8" fmla="*/ 7 w 42"/>
                    <a:gd name="T9" fmla="*/ 0 h 18"/>
                    <a:gd name="T10" fmla="*/ 0 w 42"/>
                    <a:gd name="T11" fmla="*/ 3 h 18"/>
                    <a:gd name="T12" fmla="*/ 7 w 42"/>
                    <a:gd name="T13" fmla="*/ 0 h 18"/>
                    <a:gd name="T14" fmla="*/ 2 w 42"/>
                    <a:gd name="T15" fmla="*/ 0 h 18"/>
                    <a:gd name="T16" fmla="*/ 0 w 42"/>
                    <a:gd name="T17" fmla="*/ 3 h 18"/>
                    <a:gd name="T18" fmla="*/ 15 w 42"/>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8">
                      <a:moveTo>
                        <a:pt x="15" y="14"/>
                      </a:moveTo>
                      <a:lnTo>
                        <a:pt x="7" y="18"/>
                      </a:lnTo>
                      <a:lnTo>
                        <a:pt x="42" y="18"/>
                      </a:lnTo>
                      <a:lnTo>
                        <a:pt x="42" y="0"/>
                      </a:lnTo>
                      <a:lnTo>
                        <a:pt x="7" y="0"/>
                      </a:lnTo>
                      <a:lnTo>
                        <a:pt x="0" y="3"/>
                      </a:lnTo>
                      <a:lnTo>
                        <a:pt x="7" y="0"/>
                      </a:lnTo>
                      <a:lnTo>
                        <a:pt x="2" y="0"/>
                      </a:lnTo>
                      <a:lnTo>
                        <a:pt x="0" y="3"/>
                      </a:lnTo>
                      <a:lnTo>
                        <a:pt x="1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5" name="Freeform 1177"/>
                <p:cNvSpPr>
                  <a:spLocks/>
                </p:cNvSpPr>
                <p:nvPr/>
              </p:nvSpPr>
              <p:spPr bwMode="auto">
                <a:xfrm>
                  <a:off x="4333" y="2355"/>
                  <a:ext cx="29" cy="35"/>
                </a:xfrm>
                <a:custGeom>
                  <a:avLst/>
                  <a:gdLst>
                    <a:gd name="T0" fmla="*/ 7 w 29"/>
                    <a:gd name="T1" fmla="*/ 35 h 35"/>
                    <a:gd name="T2" fmla="*/ 14 w 29"/>
                    <a:gd name="T3" fmla="*/ 31 h 35"/>
                    <a:gd name="T4" fmla="*/ 29 w 29"/>
                    <a:gd name="T5" fmla="*/ 11 h 35"/>
                    <a:gd name="T6" fmla="*/ 14 w 29"/>
                    <a:gd name="T7" fmla="*/ 0 h 35"/>
                    <a:gd name="T8" fmla="*/ 0 w 29"/>
                    <a:gd name="T9" fmla="*/ 18 h 35"/>
                    <a:gd name="T10" fmla="*/ 7 w 29"/>
                    <a:gd name="T11" fmla="*/ 15 h 35"/>
                    <a:gd name="T12" fmla="*/ 7 w 29"/>
                    <a:gd name="T13" fmla="*/ 35 h 35"/>
                    <a:gd name="T14" fmla="*/ 11 w 29"/>
                    <a:gd name="T15" fmla="*/ 35 h 35"/>
                    <a:gd name="T16" fmla="*/ 14 w 29"/>
                    <a:gd name="T17" fmla="*/ 31 h 35"/>
                    <a:gd name="T18" fmla="*/ 7 w 29"/>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5">
                      <a:moveTo>
                        <a:pt x="7" y="35"/>
                      </a:moveTo>
                      <a:lnTo>
                        <a:pt x="14" y="31"/>
                      </a:lnTo>
                      <a:lnTo>
                        <a:pt x="29" y="11"/>
                      </a:lnTo>
                      <a:lnTo>
                        <a:pt x="14" y="0"/>
                      </a:lnTo>
                      <a:lnTo>
                        <a:pt x="0" y="18"/>
                      </a:lnTo>
                      <a:lnTo>
                        <a:pt x="7" y="15"/>
                      </a:lnTo>
                      <a:lnTo>
                        <a:pt x="7" y="35"/>
                      </a:lnTo>
                      <a:lnTo>
                        <a:pt x="11" y="35"/>
                      </a:lnTo>
                      <a:lnTo>
                        <a:pt x="14" y="31"/>
                      </a:lnTo>
                      <a:lnTo>
                        <a:pt x="7"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6" name="Freeform 1176"/>
                <p:cNvSpPr>
                  <a:spLocks/>
                </p:cNvSpPr>
                <p:nvPr/>
              </p:nvSpPr>
              <p:spPr bwMode="auto">
                <a:xfrm>
                  <a:off x="4291" y="2368"/>
                  <a:ext cx="49" cy="22"/>
                </a:xfrm>
                <a:custGeom>
                  <a:avLst/>
                  <a:gdLst>
                    <a:gd name="T0" fmla="*/ 13 w 49"/>
                    <a:gd name="T1" fmla="*/ 18 h 22"/>
                    <a:gd name="T2" fmla="*/ 6 w 49"/>
                    <a:gd name="T3" fmla="*/ 20 h 22"/>
                    <a:gd name="T4" fmla="*/ 49 w 49"/>
                    <a:gd name="T5" fmla="*/ 22 h 22"/>
                    <a:gd name="T6" fmla="*/ 49 w 49"/>
                    <a:gd name="T7" fmla="*/ 2 h 22"/>
                    <a:gd name="T8" fmla="*/ 8 w 49"/>
                    <a:gd name="T9" fmla="*/ 0 h 22"/>
                    <a:gd name="T10" fmla="*/ 0 w 49"/>
                    <a:gd name="T11" fmla="*/ 4 h 22"/>
                    <a:gd name="T12" fmla="*/ 8 w 49"/>
                    <a:gd name="T13" fmla="*/ 2 h 22"/>
                    <a:gd name="T14" fmla="*/ 2 w 49"/>
                    <a:gd name="T15" fmla="*/ 0 h 22"/>
                    <a:gd name="T16" fmla="*/ 0 w 49"/>
                    <a:gd name="T17" fmla="*/ 4 h 22"/>
                    <a:gd name="T18" fmla="*/ 13 w 49"/>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22">
                      <a:moveTo>
                        <a:pt x="13" y="18"/>
                      </a:moveTo>
                      <a:lnTo>
                        <a:pt x="6" y="20"/>
                      </a:lnTo>
                      <a:lnTo>
                        <a:pt x="49" y="22"/>
                      </a:lnTo>
                      <a:lnTo>
                        <a:pt x="49" y="2"/>
                      </a:lnTo>
                      <a:lnTo>
                        <a:pt x="8" y="0"/>
                      </a:lnTo>
                      <a:lnTo>
                        <a:pt x="0" y="4"/>
                      </a:lnTo>
                      <a:lnTo>
                        <a:pt x="8" y="2"/>
                      </a:lnTo>
                      <a:lnTo>
                        <a:pt x="2" y="0"/>
                      </a:lnTo>
                      <a:lnTo>
                        <a:pt x="0" y="4"/>
                      </a:lnTo>
                      <a:lnTo>
                        <a:pt x="1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7" name="Freeform 1175"/>
                <p:cNvSpPr>
                  <a:spLocks/>
                </p:cNvSpPr>
                <p:nvPr/>
              </p:nvSpPr>
              <p:spPr bwMode="auto">
                <a:xfrm>
                  <a:off x="4275" y="2372"/>
                  <a:ext cx="29" cy="30"/>
                </a:xfrm>
                <a:custGeom>
                  <a:avLst/>
                  <a:gdLst>
                    <a:gd name="T0" fmla="*/ 13 w 29"/>
                    <a:gd name="T1" fmla="*/ 30 h 30"/>
                    <a:gd name="T2" fmla="*/ 15 w 29"/>
                    <a:gd name="T3" fmla="*/ 30 h 30"/>
                    <a:gd name="T4" fmla="*/ 29 w 29"/>
                    <a:gd name="T5" fmla="*/ 14 h 30"/>
                    <a:gd name="T6" fmla="*/ 16 w 29"/>
                    <a:gd name="T7" fmla="*/ 0 h 30"/>
                    <a:gd name="T8" fmla="*/ 0 w 29"/>
                    <a:gd name="T9" fmla="*/ 16 h 30"/>
                    <a:gd name="T10" fmla="*/ 2 w 29"/>
                    <a:gd name="T11" fmla="*/ 16 h 30"/>
                    <a:gd name="T12" fmla="*/ 13 w 2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9" h="30">
                      <a:moveTo>
                        <a:pt x="13" y="30"/>
                      </a:moveTo>
                      <a:lnTo>
                        <a:pt x="15" y="30"/>
                      </a:lnTo>
                      <a:lnTo>
                        <a:pt x="29" y="14"/>
                      </a:lnTo>
                      <a:lnTo>
                        <a:pt x="16" y="0"/>
                      </a:lnTo>
                      <a:lnTo>
                        <a:pt x="0" y="16"/>
                      </a:lnTo>
                      <a:lnTo>
                        <a:pt x="2" y="16"/>
                      </a:lnTo>
                      <a:lnTo>
                        <a:pt x="13"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8" name="Freeform 1174"/>
                <p:cNvSpPr>
                  <a:spLocks/>
                </p:cNvSpPr>
                <p:nvPr/>
              </p:nvSpPr>
              <p:spPr bwMode="auto">
                <a:xfrm>
                  <a:off x="4239" y="2388"/>
                  <a:ext cx="49" cy="38"/>
                </a:xfrm>
                <a:custGeom>
                  <a:avLst/>
                  <a:gdLst>
                    <a:gd name="T0" fmla="*/ 18 w 49"/>
                    <a:gd name="T1" fmla="*/ 32 h 38"/>
                    <a:gd name="T2" fmla="*/ 15 w 49"/>
                    <a:gd name="T3" fmla="*/ 38 h 38"/>
                    <a:gd name="T4" fmla="*/ 49 w 49"/>
                    <a:gd name="T5" fmla="*/ 14 h 38"/>
                    <a:gd name="T6" fmla="*/ 38 w 49"/>
                    <a:gd name="T7" fmla="*/ 0 h 38"/>
                    <a:gd name="T8" fmla="*/ 4 w 49"/>
                    <a:gd name="T9" fmla="*/ 23 h 38"/>
                    <a:gd name="T10" fmla="*/ 0 w 49"/>
                    <a:gd name="T11" fmla="*/ 29 h 38"/>
                    <a:gd name="T12" fmla="*/ 4 w 49"/>
                    <a:gd name="T13" fmla="*/ 23 h 38"/>
                    <a:gd name="T14" fmla="*/ 0 w 49"/>
                    <a:gd name="T15" fmla="*/ 25 h 38"/>
                    <a:gd name="T16" fmla="*/ 0 w 49"/>
                    <a:gd name="T17" fmla="*/ 29 h 38"/>
                    <a:gd name="T18" fmla="*/ 18 w 4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8">
                      <a:moveTo>
                        <a:pt x="18" y="32"/>
                      </a:moveTo>
                      <a:lnTo>
                        <a:pt x="15" y="38"/>
                      </a:lnTo>
                      <a:lnTo>
                        <a:pt x="49" y="14"/>
                      </a:lnTo>
                      <a:lnTo>
                        <a:pt x="38" y="0"/>
                      </a:lnTo>
                      <a:lnTo>
                        <a:pt x="4" y="23"/>
                      </a:lnTo>
                      <a:lnTo>
                        <a:pt x="0" y="29"/>
                      </a:lnTo>
                      <a:lnTo>
                        <a:pt x="4" y="23"/>
                      </a:lnTo>
                      <a:lnTo>
                        <a:pt x="0" y="25"/>
                      </a:lnTo>
                      <a:lnTo>
                        <a:pt x="0" y="29"/>
                      </a:lnTo>
                      <a:lnTo>
                        <a:pt x="18"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79" name="Freeform 1173"/>
                <p:cNvSpPr>
                  <a:spLocks/>
                </p:cNvSpPr>
                <p:nvPr/>
              </p:nvSpPr>
              <p:spPr bwMode="auto">
                <a:xfrm>
                  <a:off x="4232" y="2417"/>
                  <a:ext cx="25" cy="77"/>
                </a:xfrm>
                <a:custGeom>
                  <a:avLst/>
                  <a:gdLst>
                    <a:gd name="T0" fmla="*/ 11 w 25"/>
                    <a:gd name="T1" fmla="*/ 77 h 77"/>
                    <a:gd name="T2" fmla="*/ 18 w 25"/>
                    <a:gd name="T3" fmla="*/ 68 h 77"/>
                    <a:gd name="T4" fmla="*/ 25 w 25"/>
                    <a:gd name="T5" fmla="*/ 3 h 77"/>
                    <a:gd name="T6" fmla="*/ 7 w 25"/>
                    <a:gd name="T7" fmla="*/ 0 h 77"/>
                    <a:gd name="T8" fmla="*/ 0 w 25"/>
                    <a:gd name="T9" fmla="*/ 66 h 77"/>
                    <a:gd name="T10" fmla="*/ 7 w 25"/>
                    <a:gd name="T11" fmla="*/ 57 h 77"/>
                    <a:gd name="T12" fmla="*/ 11 w 25"/>
                    <a:gd name="T13" fmla="*/ 77 h 77"/>
                    <a:gd name="T14" fmla="*/ 18 w 25"/>
                    <a:gd name="T15" fmla="*/ 77 h 77"/>
                    <a:gd name="T16" fmla="*/ 18 w 25"/>
                    <a:gd name="T17" fmla="*/ 68 h 77"/>
                    <a:gd name="T18" fmla="*/ 11 w 25"/>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7">
                      <a:moveTo>
                        <a:pt x="11" y="77"/>
                      </a:moveTo>
                      <a:lnTo>
                        <a:pt x="18" y="68"/>
                      </a:lnTo>
                      <a:lnTo>
                        <a:pt x="25" y="3"/>
                      </a:lnTo>
                      <a:lnTo>
                        <a:pt x="7" y="0"/>
                      </a:lnTo>
                      <a:lnTo>
                        <a:pt x="0" y="66"/>
                      </a:lnTo>
                      <a:lnTo>
                        <a:pt x="7" y="57"/>
                      </a:lnTo>
                      <a:lnTo>
                        <a:pt x="11" y="77"/>
                      </a:lnTo>
                      <a:lnTo>
                        <a:pt x="18" y="77"/>
                      </a:lnTo>
                      <a:lnTo>
                        <a:pt x="18" y="68"/>
                      </a:lnTo>
                      <a:lnTo>
                        <a:pt x="11" y="7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0" name="Freeform 1172"/>
                <p:cNvSpPr>
                  <a:spLocks/>
                </p:cNvSpPr>
                <p:nvPr/>
              </p:nvSpPr>
              <p:spPr bwMode="auto">
                <a:xfrm>
                  <a:off x="4180" y="2474"/>
                  <a:ext cx="63" cy="27"/>
                </a:xfrm>
                <a:custGeom>
                  <a:avLst/>
                  <a:gdLst>
                    <a:gd name="T0" fmla="*/ 0 w 63"/>
                    <a:gd name="T1" fmla="*/ 24 h 27"/>
                    <a:gd name="T2" fmla="*/ 9 w 63"/>
                    <a:gd name="T3" fmla="*/ 27 h 27"/>
                    <a:gd name="T4" fmla="*/ 63 w 63"/>
                    <a:gd name="T5" fmla="*/ 20 h 27"/>
                    <a:gd name="T6" fmla="*/ 59 w 63"/>
                    <a:gd name="T7" fmla="*/ 0 h 27"/>
                    <a:gd name="T8" fmla="*/ 7 w 63"/>
                    <a:gd name="T9" fmla="*/ 7 h 27"/>
                    <a:gd name="T10" fmla="*/ 16 w 63"/>
                    <a:gd name="T11" fmla="*/ 13 h 27"/>
                    <a:gd name="T12" fmla="*/ 0 w 63"/>
                    <a:gd name="T13" fmla="*/ 24 h 27"/>
                    <a:gd name="T14" fmla="*/ 3 w 63"/>
                    <a:gd name="T15" fmla="*/ 27 h 27"/>
                    <a:gd name="T16" fmla="*/ 9 w 63"/>
                    <a:gd name="T17" fmla="*/ 27 h 27"/>
                    <a:gd name="T18" fmla="*/ 0 w 63"/>
                    <a:gd name="T1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7">
                      <a:moveTo>
                        <a:pt x="0" y="24"/>
                      </a:moveTo>
                      <a:lnTo>
                        <a:pt x="9" y="27"/>
                      </a:lnTo>
                      <a:lnTo>
                        <a:pt x="63" y="20"/>
                      </a:lnTo>
                      <a:lnTo>
                        <a:pt x="59" y="0"/>
                      </a:lnTo>
                      <a:lnTo>
                        <a:pt x="7" y="7"/>
                      </a:lnTo>
                      <a:lnTo>
                        <a:pt x="16" y="13"/>
                      </a:lnTo>
                      <a:lnTo>
                        <a:pt x="0" y="24"/>
                      </a:lnTo>
                      <a:lnTo>
                        <a:pt x="3" y="27"/>
                      </a:lnTo>
                      <a:lnTo>
                        <a:pt x="9" y="27"/>
                      </a:lnTo>
                      <a:lnTo>
                        <a:pt x="0"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1" name="Freeform 1171"/>
                <p:cNvSpPr>
                  <a:spLocks/>
                </p:cNvSpPr>
                <p:nvPr/>
              </p:nvSpPr>
              <p:spPr bwMode="auto">
                <a:xfrm>
                  <a:off x="4167" y="2463"/>
                  <a:ext cx="29" cy="35"/>
                </a:xfrm>
                <a:custGeom>
                  <a:avLst/>
                  <a:gdLst>
                    <a:gd name="T0" fmla="*/ 7 w 29"/>
                    <a:gd name="T1" fmla="*/ 20 h 35"/>
                    <a:gd name="T2" fmla="*/ 0 w 29"/>
                    <a:gd name="T3" fmla="*/ 15 h 35"/>
                    <a:gd name="T4" fmla="*/ 13 w 29"/>
                    <a:gd name="T5" fmla="*/ 35 h 35"/>
                    <a:gd name="T6" fmla="*/ 29 w 29"/>
                    <a:gd name="T7" fmla="*/ 24 h 35"/>
                    <a:gd name="T8" fmla="*/ 16 w 29"/>
                    <a:gd name="T9" fmla="*/ 4 h 35"/>
                    <a:gd name="T10" fmla="*/ 9 w 29"/>
                    <a:gd name="T11" fmla="*/ 0 h 35"/>
                    <a:gd name="T12" fmla="*/ 16 w 29"/>
                    <a:gd name="T13" fmla="*/ 4 h 35"/>
                    <a:gd name="T14" fmla="*/ 13 w 29"/>
                    <a:gd name="T15" fmla="*/ 0 h 35"/>
                    <a:gd name="T16" fmla="*/ 9 w 29"/>
                    <a:gd name="T17" fmla="*/ 0 h 35"/>
                    <a:gd name="T18" fmla="*/ 7 w 29"/>
                    <a:gd name="T19"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5">
                      <a:moveTo>
                        <a:pt x="7" y="20"/>
                      </a:moveTo>
                      <a:lnTo>
                        <a:pt x="0" y="15"/>
                      </a:lnTo>
                      <a:lnTo>
                        <a:pt x="13" y="35"/>
                      </a:lnTo>
                      <a:lnTo>
                        <a:pt x="29" y="24"/>
                      </a:lnTo>
                      <a:lnTo>
                        <a:pt x="16" y="4"/>
                      </a:lnTo>
                      <a:lnTo>
                        <a:pt x="9" y="0"/>
                      </a:lnTo>
                      <a:lnTo>
                        <a:pt x="16" y="4"/>
                      </a:lnTo>
                      <a:lnTo>
                        <a:pt x="13" y="0"/>
                      </a:lnTo>
                      <a:lnTo>
                        <a:pt x="9" y="0"/>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2" name="Freeform 1170"/>
                <p:cNvSpPr>
                  <a:spLocks/>
                </p:cNvSpPr>
                <p:nvPr/>
              </p:nvSpPr>
              <p:spPr bwMode="auto">
                <a:xfrm>
                  <a:off x="4138" y="2462"/>
                  <a:ext cx="38" cy="21"/>
                </a:xfrm>
                <a:custGeom>
                  <a:avLst/>
                  <a:gdLst>
                    <a:gd name="T0" fmla="*/ 0 w 38"/>
                    <a:gd name="T1" fmla="*/ 16 h 21"/>
                    <a:gd name="T2" fmla="*/ 6 w 38"/>
                    <a:gd name="T3" fmla="*/ 18 h 21"/>
                    <a:gd name="T4" fmla="*/ 36 w 38"/>
                    <a:gd name="T5" fmla="*/ 21 h 21"/>
                    <a:gd name="T6" fmla="*/ 38 w 38"/>
                    <a:gd name="T7" fmla="*/ 1 h 21"/>
                    <a:gd name="T8" fmla="*/ 6 w 38"/>
                    <a:gd name="T9" fmla="*/ 0 h 21"/>
                    <a:gd name="T10" fmla="*/ 13 w 38"/>
                    <a:gd name="T11" fmla="*/ 1 h 21"/>
                    <a:gd name="T12" fmla="*/ 0 w 38"/>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38" h="21">
                      <a:moveTo>
                        <a:pt x="0" y="16"/>
                      </a:moveTo>
                      <a:lnTo>
                        <a:pt x="6" y="18"/>
                      </a:lnTo>
                      <a:lnTo>
                        <a:pt x="36" y="21"/>
                      </a:lnTo>
                      <a:lnTo>
                        <a:pt x="38" y="1"/>
                      </a:lnTo>
                      <a:lnTo>
                        <a:pt x="6" y="0"/>
                      </a:lnTo>
                      <a:lnTo>
                        <a:pt x="13" y="1"/>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3" name="Freeform 1169"/>
                <p:cNvSpPr>
                  <a:spLocks/>
                </p:cNvSpPr>
                <p:nvPr/>
              </p:nvSpPr>
              <p:spPr bwMode="auto">
                <a:xfrm>
                  <a:off x="4111" y="2438"/>
                  <a:ext cx="40" cy="40"/>
                </a:xfrm>
                <a:custGeom>
                  <a:avLst/>
                  <a:gdLst>
                    <a:gd name="T0" fmla="*/ 6 w 40"/>
                    <a:gd name="T1" fmla="*/ 20 h 40"/>
                    <a:gd name="T2" fmla="*/ 0 w 40"/>
                    <a:gd name="T3" fmla="*/ 18 h 40"/>
                    <a:gd name="T4" fmla="*/ 27 w 40"/>
                    <a:gd name="T5" fmla="*/ 40 h 40"/>
                    <a:gd name="T6" fmla="*/ 40 w 40"/>
                    <a:gd name="T7" fmla="*/ 25 h 40"/>
                    <a:gd name="T8" fmla="*/ 11 w 40"/>
                    <a:gd name="T9" fmla="*/ 2 h 40"/>
                    <a:gd name="T10" fmla="*/ 6 w 40"/>
                    <a:gd name="T11" fmla="*/ 0 h 40"/>
                    <a:gd name="T12" fmla="*/ 6 w 40"/>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6" y="20"/>
                      </a:moveTo>
                      <a:lnTo>
                        <a:pt x="0" y="18"/>
                      </a:lnTo>
                      <a:lnTo>
                        <a:pt x="27" y="40"/>
                      </a:lnTo>
                      <a:lnTo>
                        <a:pt x="40" y="25"/>
                      </a:lnTo>
                      <a:lnTo>
                        <a:pt x="11" y="2"/>
                      </a:lnTo>
                      <a:lnTo>
                        <a:pt x="6" y="0"/>
                      </a:lnTo>
                      <a:lnTo>
                        <a:pt x="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4" name="Freeform 1168"/>
                <p:cNvSpPr>
                  <a:spLocks/>
                </p:cNvSpPr>
                <p:nvPr/>
              </p:nvSpPr>
              <p:spPr bwMode="auto">
                <a:xfrm>
                  <a:off x="4052" y="2438"/>
                  <a:ext cx="65" cy="20"/>
                </a:xfrm>
                <a:custGeom>
                  <a:avLst/>
                  <a:gdLst>
                    <a:gd name="T0" fmla="*/ 0 w 65"/>
                    <a:gd name="T1" fmla="*/ 13 h 20"/>
                    <a:gd name="T2" fmla="*/ 11 w 65"/>
                    <a:gd name="T3" fmla="*/ 20 h 20"/>
                    <a:gd name="T4" fmla="*/ 65 w 65"/>
                    <a:gd name="T5" fmla="*/ 20 h 20"/>
                    <a:gd name="T6" fmla="*/ 65 w 65"/>
                    <a:gd name="T7" fmla="*/ 0 h 20"/>
                    <a:gd name="T8" fmla="*/ 11 w 65"/>
                    <a:gd name="T9" fmla="*/ 0 h 20"/>
                    <a:gd name="T10" fmla="*/ 20 w 65"/>
                    <a:gd name="T11" fmla="*/ 7 h 20"/>
                    <a:gd name="T12" fmla="*/ 0 w 65"/>
                    <a:gd name="T13" fmla="*/ 13 h 20"/>
                    <a:gd name="T14" fmla="*/ 3 w 65"/>
                    <a:gd name="T15" fmla="*/ 20 h 20"/>
                    <a:gd name="T16" fmla="*/ 11 w 65"/>
                    <a:gd name="T17" fmla="*/ 20 h 20"/>
                    <a:gd name="T18" fmla="*/ 0 w 65"/>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0">
                      <a:moveTo>
                        <a:pt x="0" y="13"/>
                      </a:moveTo>
                      <a:lnTo>
                        <a:pt x="11" y="20"/>
                      </a:lnTo>
                      <a:lnTo>
                        <a:pt x="65" y="20"/>
                      </a:lnTo>
                      <a:lnTo>
                        <a:pt x="65" y="0"/>
                      </a:lnTo>
                      <a:lnTo>
                        <a:pt x="11" y="0"/>
                      </a:lnTo>
                      <a:lnTo>
                        <a:pt x="20" y="7"/>
                      </a:lnTo>
                      <a:lnTo>
                        <a:pt x="0" y="13"/>
                      </a:lnTo>
                      <a:lnTo>
                        <a:pt x="3" y="20"/>
                      </a:lnTo>
                      <a:lnTo>
                        <a:pt x="11" y="2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5" name="Freeform 1167"/>
                <p:cNvSpPr>
                  <a:spLocks/>
                </p:cNvSpPr>
                <p:nvPr/>
              </p:nvSpPr>
              <p:spPr bwMode="auto">
                <a:xfrm>
                  <a:off x="4041" y="2404"/>
                  <a:ext cx="31" cy="47"/>
                </a:xfrm>
                <a:custGeom>
                  <a:avLst/>
                  <a:gdLst>
                    <a:gd name="T0" fmla="*/ 0 w 31"/>
                    <a:gd name="T1" fmla="*/ 2 h 47"/>
                    <a:gd name="T2" fmla="*/ 0 w 31"/>
                    <a:gd name="T3" fmla="*/ 5 h 47"/>
                    <a:gd name="T4" fmla="*/ 11 w 31"/>
                    <a:gd name="T5" fmla="*/ 47 h 47"/>
                    <a:gd name="T6" fmla="*/ 31 w 31"/>
                    <a:gd name="T7" fmla="*/ 41 h 47"/>
                    <a:gd name="T8" fmla="*/ 18 w 31"/>
                    <a:gd name="T9" fmla="*/ 0 h 47"/>
                    <a:gd name="T10" fmla="*/ 18 w 31"/>
                    <a:gd name="T11" fmla="*/ 4 h 47"/>
                    <a:gd name="T12" fmla="*/ 0 w 31"/>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31" h="47">
                      <a:moveTo>
                        <a:pt x="0" y="2"/>
                      </a:moveTo>
                      <a:lnTo>
                        <a:pt x="0" y="5"/>
                      </a:lnTo>
                      <a:lnTo>
                        <a:pt x="11" y="47"/>
                      </a:lnTo>
                      <a:lnTo>
                        <a:pt x="31" y="41"/>
                      </a:lnTo>
                      <a:lnTo>
                        <a:pt x="18" y="0"/>
                      </a:lnTo>
                      <a:lnTo>
                        <a:pt x="18" y="4"/>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6" name="Freeform 1166"/>
                <p:cNvSpPr>
                  <a:spLocks/>
                </p:cNvSpPr>
                <p:nvPr/>
              </p:nvSpPr>
              <p:spPr bwMode="auto">
                <a:xfrm>
                  <a:off x="4041" y="2375"/>
                  <a:ext cx="22" cy="33"/>
                </a:xfrm>
                <a:custGeom>
                  <a:avLst/>
                  <a:gdLst>
                    <a:gd name="T0" fmla="*/ 2 w 22"/>
                    <a:gd name="T1" fmla="*/ 2 h 33"/>
                    <a:gd name="T2" fmla="*/ 2 w 22"/>
                    <a:gd name="T3" fmla="*/ 0 h 33"/>
                    <a:gd name="T4" fmla="*/ 0 w 22"/>
                    <a:gd name="T5" fmla="*/ 31 h 33"/>
                    <a:gd name="T6" fmla="*/ 18 w 22"/>
                    <a:gd name="T7" fmla="*/ 33 h 33"/>
                    <a:gd name="T8" fmla="*/ 22 w 22"/>
                    <a:gd name="T9" fmla="*/ 2 h 33"/>
                    <a:gd name="T10" fmla="*/ 22 w 22"/>
                    <a:gd name="T11" fmla="*/ 0 h 33"/>
                    <a:gd name="T12" fmla="*/ 2 w 22"/>
                    <a:gd name="T13" fmla="*/ 2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2" y="2"/>
                      </a:moveTo>
                      <a:lnTo>
                        <a:pt x="2" y="0"/>
                      </a:lnTo>
                      <a:lnTo>
                        <a:pt x="0" y="31"/>
                      </a:lnTo>
                      <a:lnTo>
                        <a:pt x="18" y="33"/>
                      </a:lnTo>
                      <a:lnTo>
                        <a:pt x="22" y="2"/>
                      </a:lnTo>
                      <a:lnTo>
                        <a:pt x="22" y="0"/>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7" name="Freeform 1165"/>
                <p:cNvSpPr>
                  <a:spLocks/>
                </p:cNvSpPr>
                <p:nvPr/>
              </p:nvSpPr>
              <p:spPr bwMode="auto">
                <a:xfrm>
                  <a:off x="4043" y="2341"/>
                  <a:ext cx="20" cy="36"/>
                </a:xfrm>
                <a:custGeom>
                  <a:avLst/>
                  <a:gdLst>
                    <a:gd name="T0" fmla="*/ 2 w 20"/>
                    <a:gd name="T1" fmla="*/ 12 h 36"/>
                    <a:gd name="T2" fmla="*/ 0 w 20"/>
                    <a:gd name="T3" fmla="*/ 7 h 36"/>
                    <a:gd name="T4" fmla="*/ 0 w 20"/>
                    <a:gd name="T5" fmla="*/ 36 h 36"/>
                    <a:gd name="T6" fmla="*/ 20 w 20"/>
                    <a:gd name="T7" fmla="*/ 34 h 36"/>
                    <a:gd name="T8" fmla="*/ 18 w 20"/>
                    <a:gd name="T9" fmla="*/ 5 h 36"/>
                    <a:gd name="T10" fmla="*/ 16 w 20"/>
                    <a:gd name="T11" fmla="*/ 0 h 36"/>
                    <a:gd name="T12" fmla="*/ 2 w 20"/>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2" y="12"/>
                      </a:moveTo>
                      <a:lnTo>
                        <a:pt x="0" y="7"/>
                      </a:lnTo>
                      <a:lnTo>
                        <a:pt x="0" y="36"/>
                      </a:lnTo>
                      <a:lnTo>
                        <a:pt x="20" y="34"/>
                      </a:lnTo>
                      <a:lnTo>
                        <a:pt x="18" y="5"/>
                      </a:lnTo>
                      <a:lnTo>
                        <a:pt x="16"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8" name="Freeform 1164"/>
                <p:cNvSpPr>
                  <a:spLocks/>
                </p:cNvSpPr>
                <p:nvPr/>
              </p:nvSpPr>
              <p:spPr bwMode="auto">
                <a:xfrm>
                  <a:off x="4023" y="2307"/>
                  <a:ext cx="36" cy="46"/>
                </a:xfrm>
                <a:custGeom>
                  <a:avLst/>
                  <a:gdLst>
                    <a:gd name="T0" fmla="*/ 14 w 36"/>
                    <a:gd name="T1" fmla="*/ 19 h 46"/>
                    <a:gd name="T2" fmla="*/ 0 w 36"/>
                    <a:gd name="T3" fmla="*/ 18 h 46"/>
                    <a:gd name="T4" fmla="*/ 22 w 36"/>
                    <a:gd name="T5" fmla="*/ 46 h 46"/>
                    <a:gd name="T6" fmla="*/ 36 w 36"/>
                    <a:gd name="T7" fmla="*/ 34 h 46"/>
                    <a:gd name="T8" fmla="*/ 16 w 36"/>
                    <a:gd name="T9" fmla="*/ 7 h 46"/>
                    <a:gd name="T10" fmla="*/ 2 w 36"/>
                    <a:gd name="T11" fmla="*/ 5 h 46"/>
                    <a:gd name="T12" fmla="*/ 16 w 36"/>
                    <a:gd name="T13" fmla="*/ 7 h 46"/>
                    <a:gd name="T14" fmla="*/ 11 w 36"/>
                    <a:gd name="T15" fmla="*/ 0 h 46"/>
                    <a:gd name="T16" fmla="*/ 2 w 36"/>
                    <a:gd name="T17" fmla="*/ 5 h 46"/>
                    <a:gd name="T18" fmla="*/ 14 w 36"/>
                    <a:gd name="T19"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6">
                      <a:moveTo>
                        <a:pt x="14" y="19"/>
                      </a:moveTo>
                      <a:lnTo>
                        <a:pt x="0" y="18"/>
                      </a:lnTo>
                      <a:lnTo>
                        <a:pt x="22" y="46"/>
                      </a:lnTo>
                      <a:lnTo>
                        <a:pt x="36" y="34"/>
                      </a:lnTo>
                      <a:lnTo>
                        <a:pt x="16" y="7"/>
                      </a:lnTo>
                      <a:lnTo>
                        <a:pt x="2" y="5"/>
                      </a:lnTo>
                      <a:lnTo>
                        <a:pt x="16" y="7"/>
                      </a:lnTo>
                      <a:lnTo>
                        <a:pt x="11" y="0"/>
                      </a:lnTo>
                      <a:lnTo>
                        <a:pt x="2" y="5"/>
                      </a:lnTo>
                      <a:lnTo>
                        <a:pt x="14"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89" name="Freeform 1163"/>
                <p:cNvSpPr>
                  <a:spLocks/>
                </p:cNvSpPr>
                <p:nvPr/>
              </p:nvSpPr>
              <p:spPr bwMode="auto">
                <a:xfrm>
                  <a:off x="3962" y="2312"/>
                  <a:ext cx="75" cy="63"/>
                </a:xfrm>
                <a:custGeom>
                  <a:avLst/>
                  <a:gdLst>
                    <a:gd name="T0" fmla="*/ 20 w 75"/>
                    <a:gd name="T1" fmla="*/ 56 h 63"/>
                    <a:gd name="T2" fmla="*/ 16 w 75"/>
                    <a:gd name="T3" fmla="*/ 63 h 63"/>
                    <a:gd name="T4" fmla="*/ 75 w 75"/>
                    <a:gd name="T5" fmla="*/ 14 h 63"/>
                    <a:gd name="T6" fmla="*/ 63 w 75"/>
                    <a:gd name="T7" fmla="*/ 0 h 63"/>
                    <a:gd name="T8" fmla="*/ 3 w 75"/>
                    <a:gd name="T9" fmla="*/ 49 h 63"/>
                    <a:gd name="T10" fmla="*/ 0 w 75"/>
                    <a:gd name="T11" fmla="*/ 56 h 63"/>
                    <a:gd name="T12" fmla="*/ 3 w 75"/>
                    <a:gd name="T13" fmla="*/ 49 h 63"/>
                    <a:gd name="T14" fmla="*/ 0 w 75"/>
                    <a:gd name="T15" fmla="*/ 52 h 63"/>
                    <a:gd name="T16" fmla="*/ 0 w 75"/>
                    <a:gd name="T17" fmla="*/ 56 h 63"/>
                    <a:gd name="T18" fmla="*/ 20 w 75"/>
                    <a:gd name="T19"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63">
                      <a:moveTo>
                        <a:pt x="20" y="56"/>
                      </a:moveTo>
                      <a:lnTo>
                        <a:pt x="16" y="63"/>
                      </a:lnTo>
                      <a:lnTo>
                        <a:pt x="75" y="14"/>
                      </a:lnTo>
                      <a:lnTo>
                        <a:pt x="63" y="0"/>
                      </a:lnTo>
                      <a:lnTo>
                        <a:pt x="3" y="49"/>
                      </a:lnTo>
                      <a:lnTo>
                        <a:pt x="0" y="56"/>
                      </a:lnTo>
                      <a:lnTo>
                        <a:pt x="3" y="49"/>
                      </a:lnTo>
                      <a:lnTo>
                        <a:pt x="0" y="52"/>
                      </a:lnTo>
                      <a:lnTo>
                        <a:pt x="0" y="56"/>
                      </a:lnTo>
                      <a:lnTo>
                        <a:pt x="20"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0" name="Freeform 1162"/>
                <p:cNvSpPr>
                  <a:spLocks/>
                </p:cNvSpPr>
                <p:nvPr/>
              </p:nvSpPr>
              <p:spPr bwMode="auto">
                <a:xfrm>
                  <a:off x="3962" y="2368"/>
                  <a:ext cx="20" cy="56"/>
                </a:xfrm>
                <a:custGeom>
                  <a:avLst/>
                  <a:gdLst>
                    <a:gd name="T0" fmla="*/ 18 w 20"/>
                    <a:gd name="T1" fmla="*/ 43 h 56"/>
                    <a:gd name="T2" fmla="*/ 20 w 20"/>
                    <a:gd name="T3" fmla="*/ 49 h 56"/>
                    <a:gd name="T4" fmla="*/ 20 w 20"/>
                    <a:gd name="T5" fmla="*/ 0 h 56"/>
                    <a:gd name="T6" fmla="*/ 0 w 20"/>
                    <a:gd name="T7" fmla="*/ 0 h 56"/>
                    <a:gd name="T8" fmla="*/ 0 w 20"/>
                    <a:gd name="T9" fmla="*/ 49 h 56"/>
                    <a:gd name="T10" fmla="*/ 2 w 20"/>
                    <a:gd name="T11" fmla="*/ 56 h 56"/>
                    <a:gd name="T12" fmla="*/ 18 w 20"/>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18" y="43"/>
                      </a:moveTo>
                      <a:lnTo>
                        <a:pt x="20" y="49"/>
                      </a:lnTo>
                      <a:lnTo>
                        <a:pt x="20" y="0"/>
                      </a:lnTo>
                      <a:lnTo>
                        <a:pt x="0" y="0"/>
                      </a:lnTo>
                      <a:lnTo>
                        <a:pt x="0" y="49"/>
                      </a:lnTo>
                      <a:lnTo>
                        <a:pt x="2" y="56"/>
                      </a:lnTo>
                      <a:lnTo>
                        <a:pt x="18"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1" name="Freeform 1161"/>
                <p:cNvSpPr>
                  <a:spLocks/>
                </p:cNvSpPr>
                <p:nvPr/>
              </p:nvSpPr>
              <p:spPr bwMode="auto">
                <a:xfrm>
                  <a:off x="3964" y="2411"/>
                  <a:ext cx="36" cy="40"/>
                </a:xfrm>
                <a:custGeom>
                  <a:avLst/>
                  <a:gdLst>
                    <a:gd name="T0" fmla="*/ 36 w 36"/>
                    <a:gd name="T1" fmla="*/ 31 h 40"/>
                    <a:gd name="T2" fmla="*/ 34 w 36"/>
                    <a:gd name="T3" fmla="*/ 29 h 40"/>
                    <a:gd name="T4" fmla="*/ 16 w 36"/>
                    <a:gd name="T5" fmla="*/ 0 h 40"/>
                    <a:gd name="T6" fmla="*/ 0 w 36"/>
                    <a:gd name="T7" fmla="*/ 13 h 40"/>
                    <a:gd name="T8" fmla="*/ 18 w 36"/>
                    <a:gd name="T9" fmla="*/ 40 h 40"/>
                    <a:gd name="T10" fmla="*/ 18 w 36"/>
                    <a:gd name="T11" fmla="*/ 36 h 40"/>
                    <a:gd name="T12" fmla="*/ 36 w 36"/>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6" y="31"/>
                      </a:moveTo>
                      <a:lnTo>
                        <a:pt x="34" y="29"/>
                      </a:lnTo>
                      <a:lnTo>
                        <a:pt x="16" y="0"/>
                      </a:lnTo>
                      <a:lnTo>
                        <a:pt x="0" y="13"/>
                      </a:lnTo>
                      <a:lnTo>
                        <a:pt x="18" y="40"/>
                      </a:lnTo>
                      <a:lnTo>
                        <a:pt x="18" y="36"/>
                      </a:lnTo>
                      <a:lnTo>
                        <a:pt x="3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2" name="Freeform 1160"/>
                <p:cNvSpPr>
                  <a:spLocks/>
                </p:cNvSpPr>
                <p:nvPr/>
              </p:nvSpPr>
              <p:spPr bwMode="auto">
                <a:xfrm>
                  <a:off x="3982" y="2442"/>
                  <a:ext cx="28" cy="39"/>
                </a:xfrm>
                <a:custGeom>
                  <a:avLst/>
                  <a:gdLst>
                    <a:gd name="T0" fmla="*/ 25 w 28"/>
                    <a:gd name="T1" fmla="*/ 39 h 39"/>
                    <a:gd name="T2" fmla="*/ 27 w 28"/>
                    <a:gd name="T3" fmla="*/ 30 h 39"/>
                    <a:gd name="T4" fmla="*/ 18 w 28"/>
                    <a:gd name="T5" fmla="*/ 0 h 39"/>
                    <a:gd name="T6" fmla="*/ 0 w 28"/>
                    <a:gd name="T7" fmla="*/ 5 h 39"/>
                    <a:gd name="T8" fmla="*/ 9 w 28"/>
                    <a:gd name="T9" fmla="*/ 38 h 39"/>
                    <a:gd name="T10" fmla="*/ 10 w 28"/>
                    <a:gd name="T11" fmla="*/ 29 h 39"/>
                    <a:gd name="T12" fmla="*/ 25 w 28"/>
                    <a:gd name="T13" fmla="*/ 39 h 39"/>
                    <a:gd name="T14" fmla="*/ 28 w 28"/>
                    <a:gd name="T15" fmla="*/ 36 h 39"/>
                    <a:gd name="T16" fmla="*/ 27 w 28"/>
                    <a:gd name="T17" fmla="*/ 30 h 39"/>
                    <a:gd name="T18" fmla="*/ 25 w 28"/>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25" y="39"/>
                      </a:moveTo>
                      <a:lnTo>
                        <a:pt x="27" y="30"/>
                      </a:lnTo>
                      <a:lnTo>
                        <a:pt x="18" y="0"/>
                      </a:lnTo>
                      <a:lnTo>
                        <a:pt x="0" y="5"/>
                      </a:lnTo>
                      <a:lnTo>
                        <a:pt x="9" y="38"/>
                      </a:lnTo>
                      <a:lnTo>
                        <a:pt x="10" y="29"/>
                      </a:lnTo>
                      <a:lnTo>
                        <a:pt x="25" y="39"/>
                      </a:lnTo>
                      <a:lnTo>
                        <a:pt x="28" y="36"/>
                      </a:lnTo>
                      <a:lnTo>
                        <a:pt x="27" y="30"/>
                      </a:lnTo>
                      <a:lnTo>
                        <a:pt x="25"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3" name="Freeform 1159"/>
                <p:cNvSpPr>
                  <a:spLocks/>
                </p:cNvSpPr>
                <p:nvPr/>
              </p:nvSpPr>
              <p:spPr bwMode="auto">
                <a:xfrm>
                  <a:off x="3980" y="2471"/>
                  <a:ext cx="27" cy="32"/>
                </a:xfrm>
                <a:custGeom>
                  <a:avLst/>
                  <a:gdLst>
                    <a:gd name="T0" fmla="*/ 7 w 27"/>
                    <a:gd name="T1" fmla="*/ 32 h 32"/>
                    <a:gd name="T2" fmla="*/ 14 w 27"/>
                    <a:gd name="T3" fmla="*/ 28 h 32"/>
                    <a:gd name="T4" fmla="*/ 27 w 27"/>
                    <a:gd name="T5" fmla="*/ 10 h 32"/>
                    <a:gd name="T6" fmla="*/ 12 w 27"/>
                    <a:gd name="T7" fmla="*/ 0 h 32"/>
                    <a:gd name="T8" fmla="*/ 0 w 27"/>
                    <a:gd name="T9" fmla="*/ 18 h 32"/>
                    <a:gd name="T10" fmla="*/ 7 w 27"/>
                    <a:gd name="T11" fmla="*/ 14 h 32"/>
                    <a:gd name="T12" fmla="*/ 7 w 27"/>
                    <a:gd name="T13" fmla="*/ 32 h 32"/>
                    <a:gd name="T14" fmla="*/ 12 w 27"/>
                    <a:gd name="T15" fmla="*/ 32 h 32"/>
                    <a:gd name="T16" fmla="*/ 14 w 27"/>
                    <a:gd name="T17" fmla="*/ 28 h 32"/>
                    <a:gd name="T18" fmla="*/ 7 w 27"/>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2">
                      <a:moveTo>
                        <a:pt x="7" y="32"/>
                      </a:moveTo>
                      <a:lnTo>
                        <a:pt x="14" y="28"/>
                      </a:lnTo>
                      <a:lnTo>
                        <a:pt x="27" y="10"/>
                      </a:lnTo>
                      <a:lnTo>
                        <a:pt x="12" y="0"/>
                      </a:lnTo>
                      <a:lnTo>
                        <a:pt x="0" y="18"/>
                      </a:lnTo>
                      <a:lnTo>
                        <a:pt x="7" y="14"/>
                      </a:lnTo>
                      <a:lnTo>
                        <a:pt x="7" y="32"/>
                      </a:lnTo>
                      <a:lnTo>
                        <a:pt x="12" y="32"/>
                      </a:lnTo>
                      <a:lnTo>
                        <a:pt x="14" y="28"/>
                      </a:lnTo>
                      <a:lnTo>
                        <a:pt x="7"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4" name="Freeform 1158"/>
                <p:cNvSpPr>
                  <a:spLocks/>
                </p:cNvSpPr>
                <p:nvPr/>
              </p:nvSpPr>
              <p:spPr bwMode="auto">
                <a:xfrm>
                  <a:off x="3920" y="2483"/>
                  <a:ext cx="67" cy="20"/>
                </a:xfrm>
                <a:custGeom>
                  <a:avLst/>
                  <a:gdLst>
                    <a:gd name="T0" fmla="*/ 0 w 67"/>
                    <a:gd name="T1" fmla="*/ 16 h 20"/>
                    <a:gd name="T2" fmla="*/ 6 w 67"/>
                    <a:gd name="T3" fmla="*/ 18 h 20"/>
                    <a:gd name="T4" fmla="*/ 67 w 67"/>
                    <a:gd name="T5" fmla="*/ 20 h 20"/>
                    <a:gd name="T6" fmla="*/ 67 w 67"/>
                    <a:gd name="T7" fmla="*/ 2 h 20"/>
                    <a:gd name="T8" fmla="*/ 6 w 67"/>
                    <a:gd name="T9" fmla="*/ 0 h 20"/>
                    <a:gd name="T10" fmla="*/ 11 w 67"/>
                    <a:gd name="T11" fmla="*/ 2 h 20"/>
                    <a:gd name="T12" fmla="*/ 0 w 67"/>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0" y="16"/>
                      </a:moveTo>
                      <a:lnTo>
                        <a:pt x="6" y="18"/>
                      </a:lnTo>
                      <a:lnTo>
                        <a:pt x="67" y="20"/>
                      </a:lnTo>
                      <a:lnTo>
                        <a:pt x="67" y="2"/>
                      </a:lnTo>
                      <a:lnTo>
                        <a:pt x="6" y="0"/>
                      </a:lnTo>
                      <a:lnTo>
                        <a:pt x="11"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5" name="Freeform 1157"/>
                <p:cNvSpPr>
                  <a:spLocks/>
                </p:cNvSpPr>
                <p:nvPr/>
              </p:nvSpPr>
              <p:spPr bwMode="auto">
                <a:xfrm>
                  <a:off x="3893" y="2465"/>
                  <a:ext cx="38" cy="34"/>
                </a:xfrm>
                <a:custGeom>
                  <a:avLst/>
                  <a:gdLst>
                    <a:gd name="T0" fmla="*/ 0 w 38"/>
                    <a:gd name="T1" fmla="*/ 11 h 34"/>
                    <a:gd name="T2" fmla="*/ 2 w 38"/>
                    <a:gd name="T3" fmla="*/ 16 h 34"/>
                    <a:gd name="T4" fmla="*/ 27 w 38"/>
                    <a:gd name="T5" fmla="*/ 34 h 34"/>
                    <a:gd name="T6" fmla="*/ 38 w 38"/>
                    <a:gd name="T7" fmla="*/ 20 h 34"/>
                    <a:gd name="T8" fmla="*/ 15 w 38"/>
                    <a:gd name="T9" fmla="*/ 0 h 34"/>
                    <a:gd name="T10" fmla="*/ 18 w 38"/>
                    <a:gd name="T11" fmla="*/ 6 h 34"/>
                    <a:gd name="T12" fmla="*/ 0 w 38"/>
                    <a:gd name="T13" fmla="*/ 11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0" y="11"/>
                      </a:moveTo>
                      <a:lnTo>
                        <a:pt x="2" y="16"/>
                      </a:lnTo>
                      <a:lnTo>
                        <a:pt x="27" y="34"/>
                      </a:lnTo>
                      <a:lnTo>
                        <a:pt x="38" y="20"/>
                      </a:lnTo>
                      <a:lnTo>
                        <a:pt x="15" y="0"/>
                      </a:lnTo>
                      <a:lnTo>
                        <a:pt x="18" y="6"/>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6" name="Freeform 1156"/>
                <p:cNvSpPr>
                  <a:spLocks/>
                </p:cNvSpPr>
                <p:nvPr/>
              </p:nvSpPr>
              <p:spPr bwMode="auto">
                <a:xfrm>
                  <a:off x="3861" y="2373"/>
                  <a:ext cx="50" cy="103"/>
                </a:xfrm>
                <a:custGeom>
                  <a:avLst/>
                  <a:gdLst>
                    <a:gd name="T0" fmla="*/ 0 w 50"/>
                    <a:gd name="T1" fmla="*/ 9 h 103"/>
                    <a:gd name="T2" fmla="*/ 0 w 50"/>
                    <a:gd name="T3" fmla="*/ 9 h 103"/>
                    <a:gd name="T4" fmla="*/ 32 w 50"/>
                    <a:gd name="T5" fmla="*/ 103 h 103"/>
                    <a:gd name="T6" fmla="*/ 50 w 50"/>
                    <a:gd name="T7" fmla="*/ 98 h 103"/>
                    <a:gd name="T8" fmla="*/ 18 w 50"/>
                    <a:gd name="T9" fmla="*/ 2 h 103"/>
                    <a:gd name="T10" fmla="*/ 18 w 50"/>
                    <a:gd name="T11" fmla="*/ 0 h 103"/>
                    <a:gd name="T12" fmla="*/ 0 w 50"/>
                    <a:gd name="T13" fmla="*/ 9 h 103"/>
                  </a:gdLst>
                  <a:ahLst/>
                  <a:cxnLst>
                    <a:cxn ang="0">
                      <a:pos x="T0" y="T1"/>
                    </a:cxn>
                    <a:cxn ang="0">
                      <a:pos x="T2" y="T3"/>
                    </a:cxn>
                    <a:cxn ang="0">
                      <a:pos x="T4" y="T5"/>
                    </a:cxn>
                    <a:cxn ang="0">
                      <a:pos x="T6" y="T7"/>
                    </a:cxn>
                    <a:cxn ang="0">
                      <a:pos x="T8" y="T9"/>
                    </a:cxn>
                    <a:cxn ang="0">
                      <a:pos x="T10" y="T11"/>
                    </a:cxn>
                    <a:cxn ang="0">
                      <a:pos x="T12" y="T13"/>
                    </a:cxn>
                  </a:cxnLst>
                  <a:rect l="0" t="0" r="r" b="b"/>
                  <a:pathLst>
                    <a:path w="50" h="103">
                      <a:moveTo>
                        <a:pt x="0" y="9"/>
                      </a:moveTo>
                      <a:lnTo>
                        <a:pt x="0" y="9"/>
                      </a:lnTo>
                      <a:lnTo>
                        <a:pt x="32" y="103"/>
                      </a:lnTo>
                      <a:lnTo>
                        <a:pt x="50" y="98"/>
                      </a:lnTo>
                      <a:lnTo>
                        <a:pt x="18" y="2"/>
                      </a:lnTo>
                      <a:lnTo>
                        <a:pt x="18"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7" name="Freeform 1155"/>
                <p:cNvSpPr>
                  <a:spLocks/>
                </p:cNvSpPr>
                <p:nvPr/>
              </p:nvSpPr>
              <p:spPr bwMode="auto">
                <a:xfrm>
                  <a:off x="3848" y="2346"/>
                  <a:ext cx="31" cy="36"/>
                </a:xfrm>
                <a:custGeom>
                  <a:avLst/>
                  <a:gdLst>
                    <a:gd name="T0" fmla="*/ 2 w 31"/>
                    <a:gd name="T1" fmla="*/ 15 h 36"/>
                    <a:gd name="T2" fmla="*/ 0 w 31"/>
                    <a:gd name="T3" fmla="*/ 13 h 36"/>
                    <a:gd name="T4" fmla="*/ 13 w 31"/>
                    <a:gd name="T5" fmla="*/ 36 h 36"/>
                    <a:gd name="T6" fmla="*/ 31 w 31"/>
                    <a:gd name="T7" fmla="*/ 27 h 36"/>
                    <a:gd name="T8" fmla="*/ 16 w 31"/>
                    <a:gd name="T9" fmla="*/ 4 h 36"/>
                    <a:gd name="T10" fmla="*/ 15 w 31"/>
                    <a:gd name="T11" fmla="*/ 0 h 36"/>
                    <a:gd name="T12" fmla="*/ 2 w 31"/>
                    <a:gd name="T13" fmla="*/ 15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2" y="15"/>
                      </a:moveTo>
                      <a:lnTo>
                        <a:pt x="0" y="13"/>
                      </a:lnTo>
                      <a:lnTo>
                        <a:pt x="13" y="36"/>
                      </a:lnTo>
                      <a:lnTo>
                        <a:pt x="31" y="27"/>
                      </a:lnTo>
                      <a:lnTo>
                        <a:pt x="16" y="4"/>
                      </a:lnTo>
                      <a:lnTo>
                        <a:pt x="15" y="0"/>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8" name="Freeform 1154"/>
                <p:cNvSpPr>
                  <a:spLocks/>
                </p:cNvSpPr>
                <p:nvPr/>
              </p:nvSpPr>
              <p:spPr bwMode="auto">
                <a:xfrm>
                  <a:off x="3828" y="2325"/>
                  <a:ext cx="35" cy="36"/>
                </a:xfrm>
                <a:custGeom>
                  <a:avLst/>
                  <a:gdLst>
                    <a:gd name="T0" fmla="*/ 0 w 35"/>
                    <a:gd name="T1" fmla="*/ 16 h 36"/>
                    <a:gd name="T2" fmla="*/ 0 w 35"/>
                    <a:gd name="T3" fmla="*/ 16 h 36"/>
                    <a:gd name="T4" fmla="*/ 22 w 35"/>
                    <a:gd name="T5" fmla="*/ 36 h 36"/>
                    <a:gd name="T6" fmla="*/ 35 w 35"/>
                    <a:gd name="T7" fmla="*/ 21 h 36"/>
                    <a:gd name="T8" fmla="*/ 13 w 35"/>
                    <a:gd name="T9" fmla="*/ 1 h 36"/>
                    <a:gd name="T10" fmla="*/ 13 w 35"/>
                    <a:gd name="T11" fmla="*/ 0 h 36"/>
                    <a:gd name="T12" fmla="*/ 0 w 35"/>
                    <a:gd name="T13" fmla="*/ 16 h 36"/>
                  </a:gdLst>
                  <a:ahLst/>
                  <a:cxnLst>
                    <a:cxn ang="0">
                      <a:pos x="T0" y="T1"/>
                    </a:cxn>
                    <a:cxn ang="0">
                      <a:pos x="T2" y="T3"/>
                    </a:cxn>
                    <a:cxn ang="0">
                      <a:pos x="T4" y="T5"/>
                    </a:cxn>
                    <a:cxn ang="0">
                      <a:pos x="T6" y="T7"/>
                    </a:cxn>
                    <a:cxn ang="0">
                      <a:pos x="T8" y="T9"/>
                    </a:cxn>
                    <a:cxn ang="0">
                      <a:pos x="T10" y="T11"/>
                    </a:cxn>
                    <a:cxn ang="0">
                      <a:pos x="T12" y="T13"/>
                    </a:cxn>
                  </a:cxnLst>
                  <a:rect l="0" t="0" r="r" b="b"/>
                  <a:pathLst>
                    <a:path w="35" h="36">
                      <a:moveTo>
                        <a:pt x="0" y="16"/>
                      </a:moveTo>
                      <a:lnTo>
                        <a:pt x="0" y="16"/>
                      </a:lnTo>
                      <a:lnTo>
                        <a:pt x="22" y="36"/>
                      </a:lnTo>
                      <a:lnTo>
                        <a:pt x="35" y="21"/>
                      </a:lnTo>
                      <a:lnTo>
                        <a:pt x="13" y="1"/>
                      </a:lnTo>
                      <a:lnTo>
                        <a:pt x="13" y="0"/>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99" name="Freeform 1153"/>
                <p:cNvSpPr>
                  <a:spLocks/>
                </p:cNvSpPr>
                <p:nvPr/>
              </p:nvSpPr>
              <p:spPr bwMode="auto">
                <a:xfrm>
                  <a:off x="3810" y="2312"/>
                  <a:ext cx="31" cy="29"/>
                </a:xfrm>
                <a:custGeom>
                  <a:avLst/>
                  <a:gdLst>
                    <a:gd name="T0" fmla="*/ 0 w 31"/>
                    <a:gd name="T1" fmla="*/ 16 h 29"/>
                    <a:gd name="T2" fmla="*/ 0 w 31"/>
                    <a:gd name="T3" fmla="*/ 16 h 29"/>
                    <a:gd name="T4" fmla="*/ 18 w 31"/>
                    <a:gd name="T5" fmla="*/ 29 h 29"/>
                    <a:gd name="T6" fmla="*/ 31 w 31"/>
                    <a:gd name="T7" fmla="*/ 13 h 29"/>
                    <a:gd name="T8" fmla="*/ 11 w 31"/>
                    <a:gd name="T9" fmla="*/ 0 h 29"/>
                    <a:gd name="T10" fmla="*/ 11 w 31"/>
                    <a:gd name="T11" fmla="*/ 0 h 29"/>
                    <a:gd name="T12" fmla="*/ 0 w 31"/>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0" y="16"/>
                      </a:moveTo>
                      <a:lnTo>
                        <a:pt x="0" y="16"/>
                      </a:lnTo>
                      <a:lnTo>
                        <a:pt x="18" y="29"/>
                      </a:lnTo>
                      <a:lnTo>
                        <a:pt x="31" y="13"/>
                      </a:lnTo>
                      <a:lnTo>
                        <a:pt x="11" y="0"/>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0" name="Freeform 1152"/>
                <p:cNvSpPr>
                  <a:spLocks/>
                </p:cNvSpPr>
                <p:nvPr/>
              </p:nvSpPr>
              <p:spPr bwMode="auto">
                <a:xfrm>
                  <a:off x="3785" y="2292"/>
                  <a:ext cx="36" cy="36"/>
                </a:xfrm>
                <a:custGeom>
                  <a:avLst/>
                  <a:gdLst>
                    <a:gd name="T0" fmla="*/ 4 w 36"/>
                    <a:gd name="T1" fmla="*/ 18 h 36"/>
                    <a:gd name="T2" fmla="*/ 0 w 36"/>
                    <a:gd name="T3" fmla="*/ 16 h 36"/>
                    <a:gd name="T4" fmla="*/ 25 w 36"/>
                    <a:gd name="T5" fmla="*/ 36 h 36"/>
                    <a:gd name="T6" fmla="*/ 36 w 36"/>
                    <a:gd name="T7" fmla="*/ 20 h 36"/>
                    <a:gd name="T8" fmla="*/ 11 w 36"/>
                    <a:gd name="T9" fmla="*/ 2 h 36"/>
                    <a:gd name="T10" fmla="*/ 7 w 36"/>
                    <a:gd name="T11" fmla="*/ 0 h 36"/>
                    <a:gd name="T12" fmla="*/ 4 w 36"/>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18"/>
                      </a:moveTo>
                      <a:lnTo>
                        <a:pt x="0" y="16"/>
                      </a:lnTo>
                      <a:lnTo>
                        <a:pt x="25" y="36"/>
                      </a:lnTo>
                      <a:lnTo>
                        <a:pt x="36" y="20"/>
                      </a:lnTo>
                      <a:lnTo>
                        <a:pt x="11" y="2"/>
                      </a:lnTo>
                      <a:lnTo>
                        <a:pt x="7" y="0"/>
                      </a:lnTo>
                      <a:lnTo>
                        <a:pt x="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1" name="Freeform 1151"/>
                <p:cNvSpPr>
                  <a:spLocks/>
                </p:cNvSpPr>
                <p:nvPr/>
              </p:nvSpPr>
              <p:spPr bwMode="auto">
                <a:xfrm>
                  <a:off x="3747" y="2283"/>
                  <a:ext cx="45" cy="27"/>
                </a:xfrm>
                <a:custGeom>
                  <a:avLst/>
                  <a:gdLst>
                    <a:gd name="T0" fmla="*/ 0 w 45"/>
                    <a:gd name="T1" fmla="*/ 16 h 27"/>
                    <a:gd name="T2" fmla="*/ 4 w 45"/>
                    <a:gd name="T3" fmla="*/ 18 h 27"/>
                    <a:gd name="T4" fmla="*/ 42 w 45"/>
                    <a:gd name="T5" fmla="*/ 27 h 27"/>
                    <a:gd name="T6" fmla="*/ 45 w 45"/>
                    <a:gd name="T7" fmla="*/ 9 h 27"/>
                    <a:gd name="T8" fmla="*/ 9 w 45"/>
                    <a:gd name="T9" fmla="*/ 0 h 27"/>
                    <a:gd name="T10" fmla="*/ 13 w 45"/>
                    <a:gd name="T11" fmla="*/ 2 h 27"/>
                    <a:gd name="T12" fmla="*/ 0 w 45"/>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0" y="16"/>
                      </a:moveTo>
                      <a:lnTo>
                        <a:pt x="4" y="18"/>
                      </a:lnTo>
                      <a:lnTo>
                        <a:pt x="42" y="27"/>
                      </a:lnTo>
                      <a:lnTo>
                        <a:pt x="45" y="9"/>
                      </a:lnTo>
                      <a:lnTo>
                        <a:pt x="9" y="0"/>
                      </a:lnTo>
                      <a:lnTo>
                        <a:pt x="13"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2" name="Freeform 1150"/>
                <p:cNvSpPr>
                  <a:spLocks/>
                </p:cNvSpPr>
                <p:nvPr/>
              </p:nvSpPr>
              <p:spPr bwMode="auto">
                <a:xfrm>
                  <a:off x="3699" y="2242"/>
                  <a:ext cx="61" cy="57"/>
                </a:xfrm>
                <a:custGeom>
                  <a:avLst/>
                  <a:gdLst>
                    <a:gd name="T0" fmla="*/ 3 w 61"/>
                    <a:gd name="T1" fmla="*/ 18 h 57"/>
                    <a:gd name="T2" fmla="*/ 0 w 61"/>
                    <a:gd name="T3" fmla="*/ 16 h 57"/>
                    <a:gd name="T4" fmla="*/ 48 w 61"/>
                    <a:gd name="T5" fmla="*/ 57 h 57"/>
                    <a:gd name="T6" fmla="*/ 61 w 61"/>
                    <a:gd name="T7" fmla="*/ 43 h 57"/>
                    <a:gd name="T8" fmla="*/ 12 w 61"/>
                    <a:gd name="T9" fmla="*/ 2 h 57"/>
                    <a:gd name="T10" fmla="*/ 10 w 61"/>
                    <a:gd name="T11" fmla="*/ 0 h 57"/>
                    <a:gd name="T12" fmla="*/ 3 w 61"/>
                    <a:gd name="T13" fmla="*/ 18 h 57"/>
                  </a:gdLst>
                  <a:ahLst/>
                  <a:cxnLst>
                    <a:cxn ang="0">
                      <a:pos x="T0" y="T1"/>
                    </a:cxn>
                    <a:cxn ang="0">
                      <a:pos x="T2" y="T3"/>
                    </a:cxn>
                    <a:cxn ang="0">
                      <a:pos x="T4" y="T5"/>
                    </a:cxn>
                    <a:cxn ang="0">
                      <a:pos x="T6" y="T7"/>
                    </a:cxn>
                    <a:cxn ang="0">
                      <a:pos x="T8" y="T9"/>
                    </a:cxn>
                    <a:cxn ang="0">
                      <a:pos x="T10" y="T11"/>
                    </a:cxn>
                    <a:cxn ang="0">
                      <a:pos x="T12" y="T13"/>
                    </a:cxn>
                  </a:cxnLst>
                  <a:rect l="0" t="0" r="r" b="b"/>
                  <a:pathLst>
                    <a:path w="61" h="57">
                      <a:moveTo>
                        <a:pt x="3" y="18"/>
                      </a:moveTo>
                      <a:lnTo>
                        <a:pt x="0" y="16"/>
                      </a:lnTo>
                      <a:lnTo>
                        <a:pt x="48" y="57"/>
                      </a:lnTo>
                      <a:lnTo>
                        <a:pt x="61" y="43"/>
                      </a:lnTo>
                      <a:lnTo>
                        <a:pt x="12" y="2"/>
                      </a:lnTo>
                      <a:lnTo>
                        <a:pt x="10"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3" name="Freeform 1149"/>
                <p:cNvSpPr>
                  <a:spLocks/>
                </p:cNvSpPr>
                <p:nvPr/>
              </p:nvSpPr>
              <p:spPr bwMode="auto">
                <a:xfrm>
                  <a:off x="3675" y="2233"/>
                  <a:ext cx="34" cy="27"/>
                </a:xfrm>
                <a:custGeom>
                  <a:avLst/>
                  <a:gdLst>
                    <a:gd name="T0" fmla="*/ 0 w 34"/>
                    <a:gd name="T1" fmla="*/ 14 h 27"/>
                    <a:gd name="T2" fmla="*/ 4 w 34"/>
                    <a:gd name="T3" fmla="*/ 18 h 27"/>
                    <a:gd name="T4" fmla="*/ 27 w 34"/>
                    <a:gd name="T5" fmla="*/ 27 h 27"/>
                    <a:gd name="T6" fmla="*/ 34 w 34"/>
                    <a:gd name="T7" fmla="*/ 9 h 27"/>
                    <a:gd name="T8" fmla="*/ 11 w 34"/>
                    <a:gd name="T9" fmla="*/ 0 h 27"/>
                    <a:gd name="T10" fmla="*/ 15 w 34"/>
                    <a:gd name="T11" fmla="*/ 2 h 27"/>
                    <a:gd name="T12" fmla="*/ 0 w 34"/>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34" h="27">
                      <a:moveTo>
                        <a:pt x="0" y="14"/>
                      </a:moveTo>
                      <a:lnTo>
                        <a:pt x="4" y="18"/>
                      </a:lnTo>
                      <a:lnTo>
                        <a:pt x="27" y="27"/>
                      </a:lnTo>
                      <a:lnTo>
                        <a:pt x="34" y="9"/>
                      </a:lnTo>
                      <a:lnTo>
                        <a:pt x="11" y="0"/>
                      </a:lnTo>
                      <a:lnTo>
                        <a:pt x="15" y="2"/>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4" name="Freeform 1148"/>
                <p:cNvSpPr>
                  <a:spLocks/>
                </p:cNvSpPr>
                <p:nvPr/>
              </p:nvSpPr>
              <p:spPr bwMode="auto">
                <a:xfrm>
                  <a:off x="3650" y="2202"/>
                  <a:ext cx="40" cy="45"/>
                </a:xfrm>
                <a:custGeom>
                  <a:avLst/>
                  <a:gdLst>
                    <a:gd name="T0" fmla="*/ 4 w 40"/>
                    <a:gd name="T1" fmla="*/ 16 h 45"/>
                    <a:gd name="T2" fmla="*/ 0 w 40"/>
                    <a:gd name="T3" fmla="*/ 15 h 45"/>
                    <a:gd name="T4" fmla="*/ 25 w 40"/>
                    <a:gd name="T5" fmla="*/ 45 h 45"/>
                    <a:gd name="T6" fmla="*/ 40 w 40"/>
                    <a:gd name="T7" fmla="*/ 33 h 45"/>
                    <a:gd name="T8" fmla="*/ 16 w 40"/>
                    <a:gd name="T9" fmla="*/ 2 h 45"/>
                    <a:gd name="T10" fmla="*/ 13 w 40"/>
                    <a:gd name="T11" fmla="*/ 0 h 45"/>
                    <a:gd name="T12" fmla="*/ 4 w 40"/>
                    <a:gd name="T13" fmla="*/ 16 h 45"/>
                  </a:gdLst>
                  <a:ahLst/>
                  <a:cxnLst>
                    <a:cxn ang="0">
                      <a:pos x="T0" y="T1"/>
                    </a:cxn>
                    <a:cxn ang="0">
                      <a:pos x="T2" y="T3"/>
                    </a:cxn>
                    <a:cxn ang="0">
                      <a:pos x="T4" y="T5"/>
                    </a:cxn>
                    <a:cxn ang="0">
                      <a:pos x="T6" y="T7"/>
                    </a:cxn>
                    <a:cxn ang="0">
                      <a:pos x="T8" y="T9"/>
                    </a:cxn>
                    <a:cxn ang="0">
                      <a:pos x="T10" y="T11"/>
                    </a:cxn>
                    <a:cxn ang="0">
                      <a:pos x="T12" y="T13"/>
                    </a:cxn>
                  </a:cxnLst>
                  <a:rect l="0" t="0" r="r" b="b"/>
                  <a:pathLst>
                    <a:path w="40" h="45">
                      <a:moveTo>
                        <a:pt x="4" y="16"/>
                      </a:moveTo>
                      <a:lnTo>
                        <a:pt x="0" y="15"/>
                      </a:lnTo>
                      <a:lnTo>
                        <a:pt x="25" y="45"/>
                      </a:lnTo>
                      <a:lnTo>
                        <a:pt x="40" y="33"/>
                      </a:lnTo>
                      <a:lnTo>
                        <a:pt x="16" y="2"/>
                      </a:lnTo>
                      <a:lnTo>
                        <a:pt x="13" y="0"/>
                      </a:lnTo>
                      <a:lnTo>
                        <a:pt x="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5" name="Freeform 1147"/>
                <p:cNvSpPr>
                  <a:spLocks/>
                </p:cNvSpPr>
                <p:nvPr/>
              </p:nvSpPr>
              <p:spPr bwMode="auto">
                <a:xfrm>
                  <a:off x="3634" y="2190"/>
                  <a:ext cx="29" cy="28"/>
                </a:xfrm>
                <a:custGeom>
                  <a:avLst/>
                  <a:gdLst>
                    <a:gd name="T0" fmla="*/ 3 w 29"/>
                    <a:gd name="T1" fmla="*/ 19 h 28"/>
                    <a:gd name="T2" fmla="*/ 0 w 29"/>
                    <a:gd name="T3" fmla="*/ 18 h 28"/>
                    <a:gd name="T4" fmla="*/ 20 w 29"/>
                    <a:gd name="T5" fmla="*/ 28 h 28"/>
                    <a:gd name="T6" fmla="*/ 29 w 29"/>
                    <a:gd name="T7" fmla="*/ 12 h 28"/>
                    <a:gd name="T8" fmla="*/ 9 w 29"/>
                    <a:gd name="T9" fmla="*/ 1 h 28"/>
                    <a:gd name="T10" fmla="*/ 5 w 29"/>
                    <a:gd name="T11" fmla="*/ 0 h 28"/>
                    <a:gd name="T12" fmla="*/ 3 w 29"/>
                    <a:gd name="T13" fmla="*/ 19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3" y="19"/>
                      </a:moveTo>
                      <a:lnTo>
                        <a:pt x="0" y="18"/>
                      </a:lnTo>
                      <a:lnTo>
                        <a:pt x="20" y="28"/>
                      </a:lnTo>
                      <a:lnTo>
                        <a:pt x="29" y="12"/>
                      </a:lnTo>
                      <a:lnTo>
                        <a:pt x="9" y="1"/>
                      </a:lnTo>
                      <a:lnTo>
                        <a:pt x="5" y="0"/>
                      </a:lnTo>
                      <a:lnTo>
                        <a:pt x="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6" name="Freeform 1146"/>
                <p:cNvSpPr>
                  <a:spLocks/>
                </p:cNvSpPr>
                <p:nvPr/>
              </p:nvSpPr>
              <p:spPr bwMode="auto">
                <a:xfrm>
                  <a:off x="3573" y="2190"/>
                  <a:ext cx="66" cy="19"/>
                </a:xfrm>
                <a:custGeom>
                  <a:avLst/>
                  <a:gdLst>
                    <a:gd name="T0" fmla="*/ 12 w 66"/>
                    <a:gd name="T1" fmla="*/ 16 h 19"/>
                    <a:gd name="T2" fmla="*/ 7 w 66"/>
                    <a:gd name="T3" fmla="*/ 18 h 19"/>
                    <a:gd name="T4" fmla="*/ 64 w 66"/>
                    <a:gd name="T5" fmla="*/ 19 h 19"/>
                    <a:gd name="T6" fmla="*/ 66 w 66"/>
                    <a:gd name="T7" fmla="*/ 0 h 19"/>
                    <a:gd name="T8" fmla="*/ 7 w 66"/>
                    <a:gd name="T9" fmla="*/ 0 h 19"/>
                    <a:gd name="T10" fmla="*/ 0 w 66"/>
                    <a:gd name="T11" fmla="*/ 1 h 19"/>
                    <a:gd name="T12" fmla="*/ 12 w 66"/>
                    <a:gd name="T13" fmla="*/ 16 h 19"/>
                  </a:gdLst>
                  <a:ahLst/>
                  <a:cxnLst>
                    <a:cxn ang="0">
                      <a:pos x="T0" y="T1"/>
                    </a:cxn>
                    <a:cxn ang="0">
                      <a:pos x="T2" y="T3"/>
                    </a:cxn>
                    <a:cxn ang="0">
                      <a:pos x="T4" y="T5"/>
                    </a:cxn>
                    <a:cxn ang="0">
                      <a:pos x="T6" y="T7"/>
                    </a:cxn>
                    <a:cxn ang="0">
                      <a:pos x="T8" y="T9"/>
                    </a:cxn>
                    <a:cxn ang="0">
                      <a:pos x="T10" y="T11"/>
                    </a:cxn>
                    <a:cxn ang="0">
                      <a:pos x="T12" y="T13"/>
                    </a:cxn>
                  </a:cxnLst>
                  <a:rect l="0" t="0" r="r" b="b"/>
                  <a:pathLst>
                    <a:path w="66" h="19">
                      <a:moveTo>
                        <a:pt x="12" y="16"/>
                      </a:moveTo>
                      <a:lnTo>
                        <a:pt x="7" y="18"/>
                      </a:lnTo>
                      <a:lnTo>
                        <a:pt x="64" y="19"/>
                      </a:lnTo>
                      <a:lnTo>
                        <a:pt x="66" y="0"/>
                      </a:lnTo>
                      <a:lnTo>
                        <a:pt x="7" y="0"/>
                      </a:lnTo>
                      <a:lnTo>
                        <a:pt x="0" y="1"/>
                      </a:lnTo>
                      <a:lnTo>
                        <a:pt x="1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7" name="Freeform 1145"/>
                <p:cNvSpPr>
                  <a:spLocks/>
                </p:cNvSpPr>
                <p:nvPr/>
              </p:nvSpPr>
              <p:spPr bwMode="auto">
                <a:xfrm>
                  <a:off x="3540" y="2191"/>
                  <a:ext cx="45" cy="44"/>
                </a:xfrm>
                <a:custGeom>
                  <a:avLst/>
                  <a:gdLst>
                    <a:gd name="T0" fmla="*/ 7 w 45"/>
                    <a:gd name="T1" fmla="*/ 44 h 44"/>
                    <a:gd name="T2" fmla="*/ 13 w 45"/>
                    <a:gd name="T3" fmla="*/ 42 h 44"/>
                    <a:gd name="T4" fmla="*/ 45 w 45"/>
                    <a:gd name="T5" fmla="*/ 15 h 44"/>
                    <a:gd name="T6" fmla="*/ 33 w 45"/>
                    <a:gd name="T7" fmla="*/ 0 h 44"/>
                    <a:gd name="T8" fmla="*/ 0 w 45"/>
                    <a:gd name="T9" fmla="*/ 27 h 44"/>
                    <a:gd name="T10" fmla="*/ 7 w 45"/>
                    <a:gd name="T11" fmla="*/ 26 h 44"/>
                    <a:gd name="T12" fmla="*/ 7 w 45"/>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5" h="44">
                      <a:moveTo>
                        <a:pt x="7" y="44"/>
                      </a:moveTo>
                      <a:lnTo>
                        <a:pt x="13" y="42"/>
                      </a:lnTo>
                      <a:lnTo>
                        <a:pt x="45" y="15"/>
                      </a:lnTo>
                      <a:lnTo>
                        <a:pt x="33" y="0"/>
                      </a:lnTo>
                      <a:lnTo>
                        <a:pt x="0" y="27"/>
                      </a:lnTo>
                      <a:lnTo>
                        <a:pt x="7" y="26"/>
                      </a:lnTo>
                      <a:lnTo>
                        <a:pt x="7"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8" name="Freeform 1144"/>
                <p:cNvSpPr>
                  <a:spLocks/>
                </p:cNvSpPr>
                <p:nvPr/>
              </p:nvSpPr>
              <p:spPr bwMode="auto">
                <a:xfrm>
                  <a:off x="3452" y="2217"/>
                  <a:ext cx="95" cy="18"/>
                </a:xfrm>
                <a:custGeom>
                  <a:avLst/>
                  <a:gdLst>
                    <a:gd name="T0" fmla="*/ 0 w 95"/>
                    <a:gd name="T1" fmla="*/ 16 h 18"/>
                    <a:gd name="T2" fmla="*/ 5 w 95"/>
                    <a:gd name="T3" fmla="*/ 18 h 18"/>
                    <a:gd name="T4" fmla="*/ 95 w 95"/>
                    <a:gd name="T5" fmla="*/ 18 h 18"/>
                    <a:gd name="T6" fmla="*/ 95 w 95"/>
                    <a:gd name="T7" fmla="*/ 0 h 18"/>
                    <a:gd name="T8" fmla="*/ 5 w 95"/>
                    <a:gd name="T9" fmla="*/ 0 h 18"/>
                    <a:gd name="T10" fmla="*/ 11 w 95"/>
                    <a:gd name="T11" fmla="*/ 1 h 18"/>
                    <a:gd name="T12" fmla="*/ 0 w 95"/>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0" y="16"/>
                      </a:moveTo>
                      <a:lnTo>
                        <a:pt x="5" y="18"/>
                      </a:lnTo>
                      <a:lnTo>
                        <a:pt x="95" y="18"/>
                      </a:lnTo>
                      <a:lnTo>
                        <a:pt x="95" y="0"/>
                      </a:lnTo>
                      <a:lnTo>
                        <a:pt x="5" y="0"/>
                      </a:lnTo>
                      <a:lnTo>
                        <a:pt x="11" y="1"/>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09" name="Freeform 1143"/>
                <p:cNvSpPr>
                  <a:spLocks/>
                </p:cNvSpPr>
                <p:nvPr/>
              </p:nvSpPr>
              <p:spPr bwMode="auto">
                <a:xfrm>
                  <a:off x="3432" y="2206"/>
                  <a:ext cx="31" cy="27"/>
                </a:xfrm>
                <a:custGeom>
                  <a:avLst/>
                  <a:gdLst>
                    <a:gd name="T0" fmla="*/ 0 w 31"/>
                    <a:gd name="T1" fmla="*/ 14 h 27"/>
                    <a:gd name="T2" fmla="*/ 2 w 31"/>
                    <a:gd name="T3" fmla="*/ 16 h 27"/>
                    <a:gd name="T4" fmla="*/ 20 w 31"/>
                    <a:gd name="T5" fmla="*/ 27 h 27"/>
                    <a:gd name="T6" fmla="*/ 31 w 31"/>
                    <a:gd name="T7" fmla="*/ 12 h 27"/>
                    <a:gd name="T8" fmla="*/ 13 w 31"/>
                    <a:gd name="T9" fmla="*/ 0 h 27"/>
                    <a:gd name="T10" fmla="*/ 14 w 31"/>
                    <a:gd name="T11" fmla="*/ 0 h 27"/>
                    <a:gd name="T12" fmla="*/ 0 w 3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31" h="27">
                      <a:moveTo>
                        <a:pt x="0" y="14"/>
                      </a:moveTo>
                      <a:lnTo>
                        <a:pt x="2" y="16"/>
                      </a:lnTo>
                      <a:lnTo>
                        <a:pt x="20" y="27"/>
                      </a:lnTo>
                      <a:lnTo>
                        <a:pt x="31" y="12"/>
                      </a:lnTo>
                      <a:lnTo>
                        <a:pt x="13" y="0"/>
                      </a:lnTo>
                      <a:lnTo>
                        <a:pt x="14" y="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0" name="Freeform 1142"/>
                <p:cNvSpPr>
                  <a:spLocks/>
                </p:cNvSpPr>
                <p:nvPr/>
              </p:nvSpPr>
              <p:spPr bwMode="auto">
                <a:xfrm>
                  <a:off x="3418" y="2190"/>
                  <a:ext cx="28" cy="30"/>
                </a:xfrm>
                <a:custGeom>
                  <a:avLst/>
                  <a:gdLst>
                    <a:gd name="T0" fmla="*/ 7 w 28"/>
                    <a:gd name="T1" fmla="*/ 18 h 30"/>
                    <a:gd name="T2" fmla="*/ 0 w 28"/>
                    <a:gd name="T3" fmla="*/ 16 h 30"/>
                    <a:gd name="T4" fmla="*/ 14 w 28"/>
                    <a:gd name="T5" fmla="*/ 30 h 30"/>
                    <a:gd name="T6" fmla="*/ 28 w 28"/>
                    <a:gd name="T7" fmla="*/ 16 h 30"/>
                    <a:gd name="T8" fmla="*/ 14 w 28"/>
                    <a:gd name="T9" fmla="*/ 1 h 30"/>
                    <a:gd name="T10" fmla="*/ 7 w 28"/>
                    <a:gd name="T11" fmla="*/ 0 h 30"/>
                    <a:gd name="T12" fmla="*/ 14 w 28"/>
                    <a:gd name="T13" fmla="*/ 1 h 30"/>
                    <a:gd name="T14" fmla="*/ 10 w 28"/>
                    <a:gd name="T15" fmla="*/ 0 h 30"/>
                    <a:gd name="T16" fmla="*/ 7 w 28"/>
                    <a:gd name="T17" fmla="*/ 0 h 30"/>
                    <a:gd name="T18" fmla="*/ 7 w 28"/>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7" y="18"/>
                      </a:moveTo>
                      <a:lnTo>
                        <a:pt x="0" y="16"/>
                      </a:lnTo>
                      <a:lnTo>
                        <a:pt x="14" y="30"/>
                      </a:lnTo>
                      <a:lnTo>
                        <a:pt x="28" y="16"/>
                      </a:lnTo>
                      <a:lnTo>
                        <a:pt x="14" y="1"/>
                      </a:lnTo>
                      <a:lnTo>
                        <a:pt x="7" y="0"/>
                      </a:lnTo>
                      <a:lnTo>
                        <a:pt x="14" y="1"/>
                      </a:lnTo>
                      <a:lnTo>
                        <a:pt x="10" y="0"/>
                      </a:lnTo>
                      <a:lnTo>
                        <a:pt x="7" y="0"/>
                      </a:lnTo>
                      <a:lnTo>
                        <a:pt x="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1" name="Freeform 1141"/>
                <p:cNvSpPr>
                  <a:spLocks/>
                </p:cNvSpPr>
                <p:nvPr/>
              </p:nvSpPr>
              <p:spPr bwMode="auto">
                <a:xfrm>
                  <a:off x="3374" y="2190"/>
                  <a:ext cx="51" cy="19"/>
                </a:xfrm>
                <a:custGeom>
                  <a:avLst/>
                  <a:gdLst>
                    <a:gd name="T0" fmla="*/ 0 w 51"/>
                    <a:gd name="T1" fmla="*/ 10 h 19"/>
                    <a:gd name="T2" fmla="*/ 11 w 51"/>
                    <a:gd name="T3" fmla="*/ 19 h 19"/>
                    <a:gd name="T4" fmla="*/ 51 w 51"/>
                    <a:gd name="T5" fmla="*/ 18 h 19"/>
                    <a:gd name="T6" fmla="*/ 51 w 51"/>
                    <a:gd name="T7" fmla="*/ 0 h 19"/>
                    <a:gd name="T8" fmla="*/ 9 w 51"/>
                    <a:gd name="T9" fmla="*/ 0 h 19"/>
                    <a:gd name="T10" fmla="*/ 20 w 51"/>
                    <a:gd name="T11" fmla="*/ 9 h 19"/>
                    <a:gd name="T12" fmla="*/ 0 w 51"/>
                    <a:gd name="T13" fmla="*/ 10 h 19"/>
                    <a:gd name="T14" fmla="*/ 0 w 51"/>
                    <a:gd name="T15" fmla="*/ 19 h 19"/>
                    <a:gd name="T16" fmla="*/ 11 w 51"/>
                    <a:gd name="T17" fmla="*/ 19 h 19"/>
                    <a:gd name="T18" fmla="*/ 0 w 51"/>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9">
                      <a:moveTo>
                        <a:pt x="0" y="10"/>
                      </a:moveTo>
                      <a:lnTo>
                        <a:pt x="11" y="19"/>
                      </a:lnTo>
                      <a:lnTo>
                        <a:pt x="51" y="18"/>
                      </a:lnTo>
                      <a:lnTo>
                        <a:pt x="51" y="0"/>
                      </a:lnTo>
                      <a:lnTo>
                        <a:pt x="9" y="0"/>
                      </a:lnTo>
                      <a:lnTo>
                        <a:pt x="20" y="9"/>
                      </a:lnTo>
                      <a:lnTo>
                        <a:pt x="0" y="10"/>
                      </a:lnTo>
                      <a:lnTo>
                        <a:pt x="0" y="19"/>
                      </a:lnTo>
                      <a:lnTo>
                        <a:pt x="11" y="19"/>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2" name="Freeform 1140"/>
                <p:cNvSpPr>
                  <a:spLocks/>
                </p:cNvSpPr>
                <p:nvPr/>
              </p:nvSpPr>
              <p:spPr bwMode="auto">
                <a:xfrm>
                  <a:off x="3373" y="2123"/>
                  <a:ext cx="21" cy="77"/>
                </a:xfrm>
                <a:custGeom>
                  <a:avLst/>
                  <a:gdLst>
                    <a:gd name="T0" fmla="*/ 0 w 21"/>
                    <a:gd name="T1" fmla="*/ 0 h 77"/>
                    <a:gd name="T2" fmla="*/ 0 w 21"/>
                    <a:gd name="T3" fmla="*/ 4 h 77"/>
                    <a:gd name="T4" fmla="*/ 1 w 21"/>
                    <a:gd name="T5" fmla="*/ 77 h 77"/>
                    <a:gd name="T6" fmla="*/ 21 w 21"/>
                    <a:gd name="T7" fmla="*/ 76 h 77"/>
                    <a:gd name="T8" fmla="*/ 19 w 21"/>
                    <a:gd name="T9" fmla="*/ 2 h 77"/>
                    <a:gd name="T10" fmla="*/ 19 w 21"/>
                    <a:gd name="T11" fmla="*/ 5 h 77"/>
                    <a:gd name="T12" fmla="*/ 0 w 2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1" h="77">
                      <a:moveTo>
                        <a:pt x="0" y="0"/>
                      </a:moveTo>
                      <a:lnTo>
                        <a:pt x="0" y="4"/>
                      </a:lnTo>
                      <a:lnTo>
                        <a:pt x="1" y="77"/>
                      </a:lnTo>
                      <a:lnTo>
                        <a:pt x="21" y="76"/>
                      </a:lnTo>
                      <a:lnTo>
                        <a:pt x="19" y="2"/>
                      </a:lnTo>
                      <a:lnTo>
                        <a:pt x="19"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3" name="Freeform 1139"/>
                <p:cNvSpPr>
                  <a:spLocks/>
                </p:cNvSpPr>
                <p:nvPr/>
              </p:nvSpPr>
              <p:spPr bwMode="auto">
                <a:xfrm>
                  <a:off x="3373" y="2074"/>
                  <a:ext cx="34" cy="54"/>
                </a:xfrm>
                <a:custGeom>
                  <a:avLst/>
                  <a:gdLst>
                    <a:gd name="T0" fmla="*/ 16 w 34"/>
                    <a:gd name="T1" fmla="*/ 0 h 54"/>
                    <a:gd name="T2" fmla="*/ 16 w 34"/>
                    <a:gd name="T3" fmla="*/ 0 h 54"/>
                    <a:gd name="T4" fmla="*/ 0 w 34"/>
                    <a:gd name="T5" fmla="*/ 49 h 54"/>
                    <a:gd name="T6" fmla="*/ 19 w 34"/>
                    <a:gd name="T7" fmla="*/ 54 h 54"/>
                    <a:gd name="T8" fmla="*/ 34 w 34"/>
                    <a:gd name="T9" fmla="*/ 6 h 54"/>
                    <a:gd name="T10" fmla="*/ 34 w 34"/>
                    <a:gd name="T11" fmla="*/ 6 h 54"/>
                    <a:gd name="T12" fmla="*/ 16 w 3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4" h="54">
                      <a:moveTo>
                        <a:pt x="16" y="0"/>
                      </a:moveTo>
                      <a:lnTo>
                        <a:pt x="16" y="0"/>
                      </a:lnTo>
                      <a:lnTo>
                        <a:pt x="0" y="49"/>
                      </a:lnTo>
                      <a:lnTo>
                        <a:pt x="19" y="54"/>
                      </a:lnTo>
                      <a:lnTo>
                        <a:pt x="34" y="6"/>
                      </a:lnTo>
                      <a:lnTo>
                        <a:pt x="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4" name="Freeform 1138"/>
                <p:cNvSpPr>
                  <a:spLocks/>
                </p:cNvSpPr>
                <p:nvPr/>
              </p:nvSpPr>
              <p:spPr bwMode="auto">
                <a:xfrm>
                  <a:off x="3389" y="2018"/>
                  <a:ext cx="36" cy="62"/>
                </a:xfrm>
                <a:custGeom>
                  <a:avLst/>
                  <a:gdLst>
                    <a:gd name="T0" fmla="*/ 18 w 36"/>
                    <a:gd name="T1" fmla="*/ 4 h 62"/>
                    <a:gd name="T2" fmla="*/ 18 w 36"/>
                    <a:gd name="T3" fmla="*/ 0 h 62"/>
                    <a:gd name="T4" fmla="*/ 0 w 36"/>
                    <a:gd name="T5" fmla="*/ 56 h 62"/>
                    <a:gd name="T6" fmla="*/ 18 w 36"/>
                    <a:gd name="T7" fmla="*/ 62 h 62"/>
                    <a:gd name="T8" fmla="*/ 36 w 36"/>
                    <a:gd name="T9" fmla="*/ 6 h 62"/>
                    <a:gd name="T10" fmla="*/ 36 w 36"/>
                    <a:gd name="T11" fmla="*/ 2 h 62"/>
                    <a:gd name="T12" fmla="*/ 18 w 36"/>
                    <a:gd name="T13" fmla="*/ 4 h 62"/>
                  </a:gdLst>
                  <a:ahLst/>
                  <a:cxnLst>
                    <a:cxn ang="0">
                      <a:pos x="T0" y="T1"/>
                    </a:cxn>
                    <a:cxn ang="0">
                      <a:pos x="T2" y="T3"/>
                    </a:cxn>
                    <a:cxn ang="0">
                      <a:pos x="T4" y="T5"/>
                    </a:cxn>
                    <a:cxn ang="0">
                      <a:pos x="T6" y="T7"/>
                    </a:cxn>
                    <a:cxn ang="0">
                      <a:pos x="T8" y="T9"/>
                    </a:cxn>
                    <a:cxn ang="0">
                      <a:pos x="T10" y="T11"/>
                    </a:cxn>
                    <a:cxn ang="0">
                      <a:pos x="T12" y="T13"/>
                    </a:cxn>
                  </a:cxnLst>
                  <a:rect l="0" t="0" r="r" b="b"/>
                  <a:pathLst>
                    <a:path w="36" h="62">
                      <a:moveTo>
                        <a:pt x="18" y="4"/>
                      </a:moveTo>
                      <a:lnTo>
                        <a:pt x="18" y="0"/>
                      </a:lnTo>
                      <a:lnTo>
                        <a:pt x="0" y="56"/>
                      </a:lnTo>
                      <a:lnTo>
                        <a:pt x="18" y="62"/>
                      </a:lnTo>
                      <a:lnTo>
                        <a:pt x="36" y="6"/>
                      </a:lnTo>
                      <a:lnTo>
                        <a:pt x="36" y="2"/>
                      </a:lnTo>
                      <a:lnTo>
                        <a:pt x="1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5" name="Freeform 1137"/>
                <p:cNvSpPr>
                  <a:spLocks/>
                </p:cNvSpPr>
                <p:nvPr/>
              </p:nvSpPr>
              <p:spPr bwMode="auto">
                <a:xfrm>
                  <a:off x="3401" y="1973"/>
                  <a:ext cx="24" cy="49"/>
                </a:xfrm>
                <a:custGeom>
                  <a:avLst/>
                  <a:gdLst>
                    <a:gd name="T0" fmla="*/ 2 w 24"/>
                    <a:gd name="T1" fmla="*/ 15 h 49"/>
                    <a:gd name="T2" fmla="*/ 0 w 24"/>
                    <a:gd name="T3" fmla="*/ 8 h 49"/>
                    <a:gd name="T4" fmla="*/ 6 w 24"/>
                    <a:gd name="T5" fmla="*/ 49 h 49"/>
                    <a:gd name="T6" fmla="*/ 24 w 24"/>
                    <a:gd name="T7" fmla="*/ 47 h 49"/>
                    <a:gd name="T8" fmla="*/ 18 w 24"/>
                    <a:gd name="T9" fmla="*/ 6 h 49"/>
                    <a:gd name="T10" fmla="*/ 15 w 24"/>
                    <a:gd name="T11" fmla="*/ 0 h 49"/>
                    <a:gd name="T12" fmla="*/ 2 w 24"/>
                    <a:gd name="T13" fmla="*/ 15 h 49"/>
                  </a:gdLst>
                  <a:ahLst/>
                  <a:cxnLst>
                    <a:cxn ang="0">
                      <a:pos x="T0" y="T1"/>
                    </a:cxn>
                    <a:cxn ang="0">
                      <a:pos x="T2" y="T3"/>
                    </a:cxn>
                    <a:cxn ang="0">
                      <a:pos x="T4" y="T5"/>
                    </a:cxn>
                    <a:cxn ang="0">
                      <a:pos x="T6" y="T7"/>
                    </a:cxn>
                    <a:cxn ang="0">
                      <a:pos x="T8" y="T9"/>
                    </a:cxn>
                    <a:cxn ang="0">
                      <a:pos x="T10" y="T11"/>
                    </a:cxn>
                    <a:cxn ang="0">
                      <a:pos x="T12" y="T13"/>
                    </a:cxn>
                  </a:cxnLst>
                  <a:rect l="0" t="0" r="r" b="b"/>
                  <a:pathLst>
                    <a:path w="24" h="49">
                      <a:moveTo>
                        <a:pt x="2" y="15"/>
                      </a:moveTo>
                      <a:lnTo>
                        <a:pt x="0" y="8"/>
                      </a:lnTo>
                      <a:lnTo>
                        <a:pt x="6" y="49"/>
                      </a:lnTo>
                      <a:lnTo>
                        <a:pt x="24" y="47"/>
                      </a:lnTo>
                      <a:lnTo>
                        <a:pt x="18" y="6"/>
                      </a:lnTo>
                      <a:lnTo>
                        <a:pt x="15" y="0"/>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6" name="Freeform 1136"/>
                <p:cNvSpPr>
                  <a:spLocks/>
                </p:cNvSpPr>
                <p:nvPr/>
              </p:nvSpPr>
              <p:spPr bwMode="auto">
                <a:xfrm>
                  <a:off x="3374" y="1943"/>
                  <a:ext cx="42" cy="45"/>
                </a:xfrm>
                <a:custGeom>
                  <a:avLst/>
                  <a:gdLst>
                    <a:gd name="T0" fmla="*/ 8 w 42"/>
                    <a:gd name="T1" fmla="*/ 20 h 45"/>
                    <a:gd name="T2" fmla="*/ 0 w 42"/>
                    <a:gd name="T3" fmla="*/ 16 h 45"/>
                    <a:gd name="T4" fmla="*/ 29 w 42"/>
                    <a:gd name="T5" fmla="*/ 45 h 45"/>
                    <a:gd name="T6" fmla="*/ 42 w 42"/>
                    <a:gd name="T7" fmla="*/ 30 h 45"/>
                    <a:gd name="T8" fmla="*/ 13 w 42"/>
                    <a:gd name="T9" fmla="*/ 3 h 45"/>
                    <a:gd name="T10" fmla="*/ 8 w 42"/>
                    <a:gd name="T11" fmla="*/ 0 h 45"/>
                    <a:gd name="T12" fmla="*/ 8 w 42"/>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2" h="45">
                      <a:moveTo>
                        <a:pt x="8" y="20"/>
                      </a:moveTo>
                      <a:lnTo>
                        <a:pt x="0" y="16"/>
                      </a:lnTo>
                      <a:lnTo>
                        <a:pt x="29" y="45"/>
                      </a:lnTo>
                      <a:lnTo>
                        <a:pt x="42" y="30"/>
                      </a:lnTo>
                      <a:lnTo>
                        <a:pt x="13" y="3"/>
                      </a:lnTo>
                      <a:lnTo>
                        <a:pt x="8" y="0"/>
                      </a:lnTo>
                      <a:lnTo>
                        <a:pt x="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7" name="Freeform 1135"/>
                <p:cNvSpPr>
                  <a:spLocks/>
                </p:cNvSpPr>
                <p:nvPr/>
              </p:nvSpPr>
              <p:spPr bwMode="auto">
                <a:xfrm>
                  <a:off x="3346" y="1943"/>
                  <a:ext cx="36" cy="20"/>
                </a:xfrm>
                <a:custGeom>
                  <a:avLst/>
                  <a:gdLst>
                    <a:gd name="T0" fmla="*/ 9 w 36"/>
                    <a:gd name="T1" fmla="*/ 18 h 20"/>
                    <a:gd name="T2" fmla="*/ 5 w 36"/>
                    <a:gd name="T3" fmla="*/ 20 h 20"/>
                    <a:gd name="T4" fmla="*/ 36 w 36"/>
                    <a:gd name="T5" fmla="*/ 20 h 20"/>
                    <a:gd name="T6" fmla="*/ 36 w 36"/>
                    <a:gd name="T7" fmla="*/ 0 h 20"/>
                    <a:gd name="T8" fmla="*/ 5 w 36"/>
                    <a:gd name="T9" fmla="*/ 0 h 20"/>
                    <a:gd name="T10" fmla="*/ 0 w 36"/>
                    <a:gd name="T11" fmla="*/ 2 h 20"/>
                    <a:gd name="T12" fmla="*/ 9 w 36"/>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36" h="20">
                      <a:moveTo>
                        <a:pt x="9" y="18"/>
                      </a:moveTo>
                      <a:lnTo>
                        <a:pt x="5" y="20"/>
                      </a:lnTo>
                      <a:lnTo>
                        <a:pt x="36" y="20"/>
                      </a:lnTo>
                      <a:lnTo>
                        <a:pt x="36" y="0"/>
                      </a:lnTo>
                      <a:lnTo>
                        <a:pt x="5" y="0"/>
                      </a:lnTo>
                      <a:lnTo>
                        <a:pt x="0" y="2"/>
                      </a:lnTo>
                      <a:lnTo>
                        <a:pt x="9"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8" name="Freeform 1134"/>
                <p:cNvSpPr>
                  <a:spLocks/>
                </p:cNvSpPr>
                <p:nvPr/>
              </p:nvSpPr>
              <p:spPr bwMode="auto">
                <a:xfrm>
                  <a:off x="3311" y="1945"/>
                  <a:ext cx="44" cy="32"/>
                </a:xfrm>
                <a:custGeom>
                  <a:avLst/>
                  <a:gdLst>
                    <a:gd name="T0" fmla="*/ 17 w 44"/>
                    <a:gd name="T1" fmla="*/ 28 h 32"/>
                    <a:gd name="T2" fmla="*/ 13 w 44"/>
                    <a:gd name="T3" fmla="*/ 32 h 32"/>
                    <a:gd name="T4" fmla="*/ 44 w 44"/>
                    <a:gd name="T5" fmla="*/ 16 h 32"/>
                    <a:gd name="T6" fmla="*/ 35 w 44"/>
                    <a:gd name="T7" fmla="*/ 0 h 32"/>
                    <a:gd name="T8" fmla="*/ 4 w 44"/>
                    <a:gd name="T9" fmla="*/ 16 h 32"/>
                    <a:gd name="T10" fmla="*/ 0 w 44"/>
                    <a:gd name="T11" fmla="*/ 19 h 32"/>
                    <a:gd name="T12" fmla="*/ 17 w 44"/>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44" h="32">
                      <a:moveTo>
                        <a:pt x="17" y="28"/>
                      </a:moveTo>
                      <a:lnTo>
                        <a:pt x="13" y="32"/>
                      </a:lnTo>
                      <a:lnTo>
                        <a:pt x="44" y="16"/>
                      </a:lnTo>
                      <a:lnTo>
                        <a:pt x="35" y="0"/>
                      </a:lnTo>
                      <a:lnTo>
                        <a:pt x="4" y="16"/>
                      </a:lnTo>
                      <a:lnTo>
                        <a:pt x="0" y="19"/>
                      </a:lnTo>
                      <a:lnTo>
                        <a:pt x="17"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19" name="Freeform 1133"/>
                <p:cNvSpPr>
                  <a:spLocks/>
                </p:cNvSpPr>
                <p:nvPr/>
              </p:nvSpPr>
              <p:spPr bwMode="auto">
                <a:xfrm>
                  <a:off x="3293" y="1964"/>
                  <a:ext cx="35" cy="44"/>
                </a:xfrm>
                <a:custGeom>
                  <a:avLst/>
                  <a:gdLst>
                    <a:gd name="T0" fmla="*/ 9 w 35"/>
                    <a:gd name="T1" fmla="*/ 44 h 44"/>
                    <a:gd name="T2" fmla="*/ 17 w 35"/>
                    <a:gd name="T3" fmla="*/ 38 h 44"/>
                    <a:gd name="T4" fmla="*/ 35 w 35"/>
                    <a:gd name="T5" fmla="*/ 9 h 44"/>
                    <a:gd name="T6" fmla="*/ 18 w 35"/>
                    <a:gd name="T7" fmla="*/ 0 h 44"/>
                    <a:gd name="T8" fmla="*/ 0 w 35"/>
                    <a:gd name="T9" fmla="*/ 29 h 44"/>
                    <a:gd name="T10" fmla="*/ 9 w 35"/>
                    <a:gd name="T11" fmla="*/ 24 h 44"/>
                    <a:gd name="T12" fmla="*/ 9 w 35"/>
                    <a:gd name="T13" fmla="*/ 44 h 44"/>
                    <a:gd name="T14" fmla="*/ 15 w 35"/>
                    <a:gd name="T15" fmla="*/ 44 h 44"/>
                    <a:gd name="T16" fmla="*/ 17 w 35"/>
                    <a:gd name="T17" fmla="*/ 38 h 44"/>
                    <a:gd name="T18" fmla="*/ 9 w 35"/>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4">
                      <a:moveTo>
                        <a:pt x="9" y="44"/>
                      </a:moveTo>
                      <a:lnTo>
                        <a:pt x="17" y="38"/>
                      </a:lnTo>
                      <a:lnTo>
                        <a:pt x="35" y="9"/>
                      </a:lnTo>
                      <a:lnTo>
                        <a:pt x="18" y="0"/>
                      </a:lnTo>
                      <a:lnTo>
                        <a:pt x="0" y="29"/>
                      </a:lnTo>
                      <a:lnTo>
                        <a:pt x="9" y="24"/>
                      </a:lnTo>
                      <a:lnTo>
                        <a:pt x="9" y="44"/>
                      </a:lnTo>
                      <a:lnTo>
                        <a:pt x="15" y="44"/>
                      </a:lnTo>
                      <a:lnTo>
                        <a:pt x="17" y="38"/>
                      </a:lnTo>
                      <a:lnTo>
                        <a:pt x="9"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0" name="Freeform 1132"/>
                <p:cNvSpPr>
                  <a:spLocks/>
                </p:cNvSpPr>
                <p:nvPr/>
              </p:nvSpPr>
              <p:spPr bwMode="auto">
                <a:xfrm>
                  <a:off x="3250" y="1988"/>
                  <a:ext cx="52" cy="21"/>
                </a:xfrm>
                <a:custGeom>
                  <a:avLst/>
                  <a:gdLst>
                    <a:gd name="T0" fmla="*/ 9 w 52"/>
                    <a:gd name="T1" fmla="*/ 20 h 21"/>
                    <a:gd name="T2" fmla="*/ 5 w 52"/>
                    <a:gd name="T3" fmla="*/ 21 h 21"/>
                    <a:gd name="T4" fmla="*/ 52 w 52"/>
                    <a:gd name="T5" fmla="*/ 20 h 21"/>
                    <a:gd name="T6" fmla="*/ 52 w 52"/>
                    <a:gd name="T7" fmla="*/ 0 h 21"/>
                    <a:gd name="T8" fmla="*/ 4 w 52"/>
                    <a:gd name="T9" fmla="*/ 2 h 21"/>
                    <a:gd name="T10" fmla="*/ 0 w 52"/>
                    <a:gd name="T11" fmla="*/ 3 h 21"/>
                    <a:gd name="T12" fmla="*/ 9 w 5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9" y="20"/>
                      </a:moveTo>
                      <a:lnTo>
                        <a:pt x="5" y="21"/>
                      </a:lnTo>
                      <a:lnTo>
                        <a:pt x="52" y="20"/>
                      </a:lnTo>
                      <a:lnTo>
                        <a:pt x="52" y="0"/>
                      </a:lnTo>
                      <a:lnTo>
                        <a:pt x="4" y="2"/>
                      </a:lnTo>
                      <a:lnTo>
                        <a:pt x="0" y="3"/>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1" name="Freeform 1131"/>
                <p:cNvSpPr>
                  <a:spLocks/>
                </p:cNvSpPr>
                <p:nvPr/>
              </p:nvSpPr>
              <p:spPr bwMode="auto">
                <a:xfrm>
                  <a:off x="3216" y="1991"/>
                  <a:ext cx="43" cy="40"/>
                </a:xfrm>
                <a:custGeom>
                  <a:avLst/>
                  <a:gdLst>
                    <a:gd name="T0" fmla="*/ 5 w 43"/>
                    <a:gd name="T1" fmla="*/ 40 h 40"/>
                    <a:gd name="T2" fmla="*/ 11 w 43"/>
                    <a:gd name="T3" fmla="*/ 38 h 40"/>
                    <a:gd name="T4" fmla="*/ 43 w 43"/>
                    <a:gd name="T5" fmla="*/ 17 h 40"/>
                    <a:gd name="T6" fmla="*/ 34 w 43"/>
                    <a:gd name="T7" fmla="*/ 0 h 40"/>
                    <a:gd name="T8" fmla="*/ 0 w 43"/>
                    <a:gd name="T9" fmla="*/ 22 h 40"/>
                    <a:gd name="T10" fmla="*/ 5 w 43"/>
                    <a:gd name="T11" fmla="*/ 20 h 40"/>
                    <a:gd name="T12" fmla="*/ 5 w 4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3" h="40">
                      <a:moveTo>
                        <a:pt x="5" y="40"/>
                      </a:moveTo>
                      <a:lnTo>
                        <a:pt x="11" y="38"/>
                      </a:lnTo>
                      <a:lnTo>
                        <a:pt x="43" y="17"/>
                      </a:lnTo>
                      <a:lnTo>
                        <a:pt x="34" y="0"/>
                      </a:lnTo>
                      <a:lnTo>
                        <a:pt x="0" y="22"/>
                      </a:lnTo>
                      <a:lnTo>
                        <a:pt x="5" y="20"/>
                      </a:lnTo>
                      <a:lnTo>
                        <a:pt x="5"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2" name="Freeform 1130"/>
                <p:cNvSpPr>
                  <a:spLocks/>
                </p:cNvSpPr>
                <p:nvPr/>
              </p:nvSpPr>
              <p:spPr bwMode="auto">
                <a:xfrm>
                  <a:off x="3187" y="2009"/>
                  <a:ext cx="34" cy="22"/>
                </a:xfrm>
                <a:custGeom>
                  <a:avLst/>
                  <a:gdLst>
                    <a:gd name="T0" fmla="*/ 0 w 34"/>
                    <a:gd name="T1" fmla="*/ 20 h 22"/>
                    <a:gd name="T2" fmla="*/ 2 w 34"/>
                    <a:gd name="T3" fmla="*/ 20 h 22"/>
                    <a:gd name="T4" fmla="*/ 34 w 34"/>
                    <a:gd name="T5" fmla="*/ 22 h 22"/>
                    <a:gd name="T6" fmla="*/ 34 w 34"/>
                    <a:gd name="T7" fmla="*/ 2 h 22"/>
                    <a:gd name="T8" fmla="*/ 4 w 34"/>
                    <a:gd name="T9" fmla="*/ 0 h 22"/>
                    <a:gd name="T10" fmla="*/ 5 w 34"/>
                    <a:gd name="T11" fmla="*/ 0 h 22"/>
                    <a:gd name="T12" fmla="*/ 0 w 34"/>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0" y="20"/>
                      </a:moveTo>
                      <a:lnTo>
                        <a:pt x="2" y="20"/>
                      </a:lnTo>
                      <a:lnTo>
                        <a:pt x="34" y="22"/>
                      </a:lnTo>
                      <a:lnTo>
                        <a:pt x="34" y="2"/>
                      </a:lnTo>
                      <a:lnTo>
                        <a:pt x="4" y="0"/>
                      </a:lnTo>
                      <a:lnTo>
                        <a:pt x="5"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3" name="Freeform 1129"/>
                <p:cNvSpPr>
                  <a:spLocks/>
                </p:cNvSpPr>
                <p:nvPr/>
              </p:nvSpPr>
              <p:spPr bwMode="auto">
                <a:xfrm>
                  <a:off x="3128" y="1995"/>
                  <a:ext cx="64" cy="34"/>
                </a:xfrm>
                <a:custGeom>
                  <a:avLst/>
                  <a:gdLst>
                    <a:gd name="T0" fmla="*/ 0 w 64"/>
                    <a:gd name="T1" fmla="*/ 18 h 34"/>
                    <a:gd name="T2" fmla="*/ 1 w 64"/>
                    <a:gd name="T3" fmla="*/ 18 h 34"/>
                    <a:gd name="T4" fmla="*/ 59 w 64"/>
                    <a:gd name="T5" fmla="*/ 34 h 34"/>
                    <a:gd name="T6" fmla="*/ 64 w 64"/>
                    <a:gd name="T7" fmla="*/ 14 h 34"/>
                    <a:gd name="T8" fmla="*/ 7 w 64"/>
                    <a:gd name="T9" fmla="*/ 0 h 34"/>
                    <a:gd name="T10" fmla="*/ 9 w 64"/>
                    <a:gd name="T11" fmla="*/ 2 h 34"/>
                    <a:gd name="T12" fmla="*/ 0 w 64"/>
                    <a:gd name="T13" fmla="*/ 18 h 34"/>
                  </a:gdLst>
                  <a:ahLst/>
                  <a:cxnLst>
                    <a:cxn ang="0">
                      <a:pos x="T0" y="T1"/>
                    </a:cxn>
                    <a:cxn ang="0">
                      <a:pos x="T2" y="T3"/>
                    </a:cxn>
                    <a:cxn ang="0">
                      <a:pos x="T4" y="T5"/>
                    </a:cxn>
                    <a:cxn ang="0">
                      <a:pos x="T6" y="T7"/>
                    </a:cxn>
                    <a:cxn ang="0">
                      <a:pos x="T8" y="T9"/>
                    </a:cxn>
                    <a:cxn ang="0">
                      <a:pos x="T10" y="T11"/>
                    </a:cxn>
                    <a:cxn ang="0">
                      <a:pos x="T12" y="T13"/>
                    </a:cxn>
                  </a:cxnLst>
                  <a:rect l="0" t="0" r="r" b="b"/>
                  <a:pathLst>
                    <a:path w="64" h="34">
                      <a:moveTo>
                        <a:pt x="0" y="18"/>
                      </a:moveTo>
                      <a:lnTo>
                        <a:pt x="1" y="18"/>
                      </a:lnTo>
                      <a:lnTo>
                        <a:pt x="59" y="34"/>
                      </a:lnTo>
                      <a:lnTo>
                        <a:pt x="64" y="14"/>
                      </a:lnTo>
                      <a:lnTo>
                        <a:pt x="7" y="0"/>
                      </a:lnTo>
                      <a:lnTo>
                        <a:pt x="9"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4" name="Freeform 1128"/>
                <p:cNvSpPr>
                  <a:spLocks/>
                </p:cNvSpPr>
                <p:nvPr/>
              </p:nvSpPr>
              <p:spPr bwMode="auto">
                <a:xfrm>
                  <a:off x="3097" y="1981"/>
                  <a:ext cx="40" cy="32"/>
                </a:xfrm>
                <a:custGeom>
                  <a:avLst/>
                  <a:gdLst>
                    <a:gd name="T0" fmla="*/ 0 w 40"/>
                    <a:gd name="T1" fmla="*/ 9 h 32"/>
                    <a:gd name="T2" fmla="*/ 5 w 40"/>
                    <a:gd name="T3" fmla="*/ 16 h 32"/>
                    <a:gd name="T4" fmla="*/ 31 w 40"/>
                    <a:gd name="T5" fmla="*/ 32 h 32"/>
                    <a:gd name="T6" fmla="*/ 40 w 40"/>
                    <a:gd name="T7" fmla="*/ 16 h 32"/>
                    <a:gd name="T8" fmla="*/ 14 w 40"/>
                    <a:gd name="T9" fmla="*/ 0 h 32"/>
                    <a:gd name="T10" fmla="*/ 20 w 40"/>
                    <a:gd name="T11" fmla="*/ 7 h 32"/>
                    <a:gd name="T12" fmla="*/ 0 w 40"/>
                    <a:gd name="T13" fmla="*/ 9 h 32"/>
                    <a:gd name="T14" fmla="*/ 2 w 40"/>
                    <a:gd name="T15" fmla="*/ 14 h 32"/>
                    <a:gd name="T16" fmla="*/ 5 w 40"/>
                    <a:gd name="T17" fmla="*/ 16 h 32"/>
                    <a:gd name="T18" fmla="*/ 0 w 40"/>
                    <a:gd name="T1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2">
                      <a:moveTo>
                        <a:pt x="0" y="9"/>
                      </a:moveTo>
                      <a:lnTo>
                        <a:pt x="5" y="16"/>
                      </a:lnTo>
                      <a:lnTo>
                        <a:pt x="31" y="32"/>
                      </a:lnTo>
                      <a:lnTo>
                        <a:pt x="40" y="16"/>
                      </a:lnTo>
                      <a:lnTo>
                        <a:pt x="14" y="0"/>
                      </a:lnTo>
                      <a:lnTo>
                        <a:pt x="20" y="7"/>
                      </a:lnTo>
                      <a:lnTo>
                        <a:pt x="0" y="9"/>
                      </a:lnTo>
                      <a:lnTo>
                        <a:pt x="2" y="14"/>
                      </a:lnTo>
                      <a:lnTo>
                        <a:pt x="5" y="16"/>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5" name="Freeform 1127"/>
                <p:cNvSpPr>
                  <a:spLocks/>
                </p:cNvSpPr>
                <p:nvPr/>
              </p:nvSpPr>
              <p:spPr bwMode="auto">
                <a:xfrm>
                  <a:off x="3090" y="1925"/>
                  <a:ext cx="27" cy="65"/>
                </a:xfrm>
                <a:custGeom>
                  <a:avLst/>
                  <a:gdLst>
                    <a:gd name="T0" fmla="*/ 3 w 27"/>
                    <a:gd name="T1" fmla="*/ 14 h 65"/>
                    <a:gd name="T2" fmla="*/ 0 w 27"/>
                    <a:gd name="T3" fmla="*/ 9 h 65"/>
                    <a:gd name="T4" fmla="*/ 7 w 27"/>
                    <a:gd name="T5" fmla="*/ 65 h 65"/>
                    <a:gd name="T6" fmla="*/ 27 w 27"/>
                    <a:gd name="T7" fmla="*/ 63 h 65"/>
                    <a:gd name="T8" fmla="*/ 20 w 27"/>
                    <a:gd name="T9" fmla="*/ 5 h 65"/>
                    <a:gd name="T10" fmla="*/ 16 w 27"/>
                    <a:gd name="T11" fmla="*/ 0 h 65"/>
                    <a:gd name="T12" fmla="*/ 3 w 27"/>
                    <a:gd name="T13" fmla="*/ 14 h 65"/>
                  </a:gdLst>
                  <a:ahLst/>
                  <a:cxnLst>
                    <a:cxn ang="0">
                      <a:pos x="T0" y="T1"/>
                    </a:cxn>
                    <a:cxn ang="0">
                      <a:pos x="T2" y="T3"/>
                    </a:cxn>
                    <a:cxn ang="0">
                      <a:pos x="T4" y="T5"/>
                    </a:cxn>
                    <a:cxn ang="0">
                      <a:pos x="T6" y="T7"/>
                    </a:cxn>
                    <a:cxn ang="0">
                      <a:pos x="T8" y="T9"/>
                    </a:cxn>
                    <a:cxn ang="0">
                      <a:pos x="T10" y="T11"/>
                    </a:cxn>
                    <a:cxn ang="0">
                      <a:pos x="T12" y="T13"/>
                    </a:cxn>
                  </a:cxnLst>
                  <a:rect l="0" t="0" r="r" b="b"/>
                  <a:pathLst>
                    <a:path w="27" h="65">
                      <a:moveTo>
                        <a:pt x="3" y="14"/>
                      </a:moveTo>
                      <a:lnTo>
                        <a:pt x="0" y="9"/>
                      </a:lnTo>
                      <a:lnTo>
                        <a:pt x="7" y="65"/>
                      </a:lnTo>
                      <a:lnTo>
                        <a:pt x="27" y="63"/>
                      </a:lnTo>
                      <a:lnTo>
                        <a:pt x="20" y="5"/>
                      </a:lnTo>
                      <a:lnTo>
                        <a:pt x="16" y="0"/>
                      </a:lnTo>
                      <a:lnTo>
                        <a:pt x="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6" name="Freeform 1126"/>
                <p:cNvSpPr>
                  <a:spLocks/>
                </p:cNvSpPr>
                <p:nvPr/>
              </p:nvSpPr>
              <p:spPr bwMode="auto">
                <a:xfrm>
                  <a:off x="3066" y="1900"/>
                  <a:ext cx="40" cy="39"/>
                </a:xfrm>
                <a:custGeom>
                  <a:avLst/>
                  <a:gdLst>
                    <a:gd name="T0" fmla="*/ 8 w 40"/>
                    <a:gd name="T1" fmla="*/ 18 h 39"/>
                    <a:gd name="T2" fmla="*/ 0 w 40"/>
                    <a:gd name="T3" fmla="*/ 16 h 39"/>
                    <a:gd name="T4" fmla="*/ 27 w 40"/>
                    <a:gd name="T5" fmla="*/ 39 h 39"/>
                    <a:gd name="T6" fmla="*/ 40 w 40"/>
                    <a:gd name="T7" fmla="*/ 25 h 39"/>
                    <a:gd name="T8" fmla="*/ 13 w 40"/>
                    <a:gd name="T9" fmla="*/ 1 h 39"/>
                    <a:gd name="T10" fmla="*/ 6 w 40"/>
                    <a:gd name="T11" fmla="*/ 0 h 39"/>
                    <a:gd name="T12" fmla="*/ 13 w 40"/>
                    <a:gd name="T13" fmla="*/ 1 h 39"/>
                    <a:gd name="T14" fmla="*/ 9 w 40"/>
                    <a:gd name="T15" fmla="*/ 0 h 39"/>
                    <a:gd name="T16" fmla="*/ 6 w 40"/>
                    <a:gd name="T17" fmla="*/ 0 h 39"/>
                    <a:gd name="T18" fmla="*/ 8 w 40"/>
                    <a:gd name="T19"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8" y="18"/>
                      </a:moveTo>
                      <a:lnTo>
                        <a:pt x="0" y="16"/>
                      </a:lnTo>
                      <a:lnTo>
                        <a:pt x="27" y="39"/>
                      </a:lnTo>
                      <a:lnTo>
                        <a:pt x="40" y="25"/>
                      </a:lnTo>
                      <a:lnTo>
                        <a:pt x="13" y="1"/>
                      </a:lnTo>
                      <a:lnTo>
                        <a:pt x="6" y="0"/>
                      </a:lnTo>
                      <a:lnTo>
                        <a:pt x="13" y="1"/>
                      </a:lnTo>
                      <a:lnTo>
                        <a:pt x="9" y="0"/>
                      </a:lnTo>
                      <a:lnTo>
                        <a:pt x="6" y="0"/>
                      </a:lnTo>
                      <a:lnTo>
                        <a:pt x="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7" name="Freeform 1125"/>
                <p:cNvSpPr>
                  <a:spLocks/>
                </p:cNvSpPr>
                <p:nvPr/>
              </p:nvSpPr>
              <p:spPr bwMode="auto">
                <a:xfrm>
                  <a:off x="3007" y="1900"/>
                  <a:ext cx="67" cy="27"/>
                </a:xfrm>
                <a:custGeom>
                  <a:avLst/>
                  <a:gdLst>
                    <a:gd name="T0" fmla="*/ 0 w 67"/>
                    <a:gd name="T1" fmla="*/ 27 h 27"/>
                    <a:gd name="T2" fmla="*/ 3 w 67"/>
                    <a:gd name="T3" fmla="*/ 27 h 27"/>
                    <a:gd name="T4" fmla="*/ 67 w 67"/>
                    <a:gd name="T5" fmla="*/ 18 h 27"/>
                    <a:gd name="T6" fmla="*/ 65 w 67"/>
                    <a:gd name="T7" fmla="*/ 0 h 27"/>
                    <a:gd name="T8" fmla="*/ 0 w 67"/>
                    <a:gd name="T9" fmla="*/ 9 h 27"/>
                    <a:gd name="T10" fmla="*/ 2 w 67"/>
                    <a:gd name="T11" fmla="*/ 9 h 27"/>
                    <a:gd name="T12" fmla="*/ 0 w 6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67" h="27">
                      <a:moveTo>
                        <a:pt x="0" y="27"/>
                      </a:moveTo>
                      <a:lnTo>
                        <a:pt x="3" y="27"/>
                      </a:lnTo>
                      <a:lnTo>
                        <a:pt x="67" y="18"/>
                      </a:lnTo>
                      <a:lnTo>
                        <a:pt x="65" y="0"/>
                      </a:lnTo>
                      <a:lnTo>
                        <a:pt x="0" y="9"/>
                      </a:lnTo>
                      <a:lnTo>
                        <a:pt x="2" y="9"/>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8" name="Freeform 1124"/>
                <p:cNvSpPr>
                  <a:spLocks/>
                </p:cNvSpPr>
                <p:nvPr/>
              </p:nvSpPr>
              <p:spPr bwMode="auto">
                <a:xfrm>
                  <a:off x="2967" y="1903"/>
                  <a:ext cx="42" cy="24"/>
                </a:xfrm>
                <a:custGeom>
                  <a:avLst/>
                  <a:gdLst>
                    <a:gd name="T0" fmla="*/ 0 w 42"/>
                    <a:gd name="T1" fmla="*/ 20 h 24"/>
                    <a:gd name="T2" fmla="*/ 0 w 42"/>
                    <a:gd name="T3" fmla="*/ 20 h 24"/>
                    <a:gd name="T4" fmla="*/ 40 w 42"/>
                    <a:gd name="T5" fmla="*/ 24 h 24"/>
                    <a:gd name="T6" fmla="*/ 42 w 42"/>
                    <a:gd name="T7" fmla="*/ 6 h 24"/>
                    <a:gd name="T8" fmla="*/ 2 w 42"/>
                    <a:gd name="T9" fmla="*/ 0 h 24"/>
                    <a:gd name="T10" fmla="*/ 2 w 42"/>
                    <a:gd name="T11" fmla="*/ 0 h 24"/>
                    <a:gd name="T12" fmla="*/ 0 w 42"/>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42" h="24">
                      <a:moveTo>
                        <a:pt x="0" y="20"/>
                      </a:moveTo>
                      <a:lnTo>
                        <a:pt x="0" y="20"/>
                      </a:lnTo>
                      <a:lnTo>
                        <a:pt x="40" y="24"/>
                      </a:lnTo>
                      <a:lnTo>
                        <a:pt x="42" y="6"/>
                      </a:lnTo>
                      <a:lnTo>
                        <a:pt x="2"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29" name="Freeform 1123"/>
                <p:cNvSpPr>
                  <a:spLocks/>
                </p:cNvSpPr>
                <p:nvPr/>
              </p:nvSpPr>
              <p:spPr bwMode="auto">
                <a:xfrm>
                  <a:off x="2922" y="1900"/>
                  <a:ext cx="47" cy="23"/>
                </a:xfrm>
                <a:custGeom>
                  <a:avLst/>
                  <a:gdLst>
                    <a:gd name="T0" fmla="*/ 0 w 47"/>
                    <a:gd name="T1" fmla="*/ 7 h 23"/>
                    <a:gd name="T2" fmla="*/ 9 w 47"/>
                    <a:gd name="T3" fmla="*/ 19 h 23"/>
                    <a:gd name="T4" fmla="*/ 45 w 47"/>
                    <a:gd name="T5" fmla="*/ 23 h 23"/>
                    <a:gd name="T6" fmla="*/ 47 w 47"/>
                    <a:gd name="T7" fmla="*/ 3 h 23"/>
                    <a:gd name="T8" fmla="*/ 11 w 47"/>
                    <a:gd name="T9" fmla="*/ 0 h 23"/>
                    <a:gd name="T10" fmla="*/ 20 w 47"/>
                    <a:gd name="T11" fmla="*/ 10 h 23"/>
                    <a:gd name="T12" fmla="*/ 0 w 47"/>
                    <a:gd name="T13" fmla="*/ 7 h 23"/>
                    <a:gd name="T14" fmla="*/ 0 w 47"/>
                    <a:gd name="T15" fmla="*/ 18 h 23"/>
                    <a:gd name="T16" fmla="*/ 9 w 47"/>
                    <a:gd name="T17" fmla="*/ 19 h 23"/>
                    <a:gd name="T18" fmla="*/ 0 w 47"/>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3">
                      <a:moveTo>
                        <a:pt x="0" y="7"/>
                      </a:moveTo>
                      <a:lnTo>
                        <a:pt x="9" y="19"/>
                      </a:lnTo>
                      <a:lnTo>
                        <a:pt x="45" y="23"/>
                      </a:lnTo>
                      <a:lnTo>
                        <a:pt x="47" y="3"/>
                      </a:lnTo>
                      <a:lnTo>
                        <a:pt x="11" y="0"/>
                      </a:lnTo>
                      <a:lnTo>
                        <a:pt x="20" y="10"/>
                      </a:lnTo>
                      <a:lnTo>
                        <a:pt x="0" y="7"/>
                      </a:lnTo>
                      <a:lnTo>
                        <a:pt x="0" y="18"/>
                      </a:lnTo>
                      <a:lnTo>
                        <a:pt x="9" y="19"/>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0" name="Freeform 1122"/>
                <p:cNvSpPr>
                  <a:spLocks/>
                </p:cNvSpPr>
                <p:nvPr/>
              </p:nvSpPr>
              <p:spPr bwMode="auto">
                <a:xfrm>
                  <a:off x="2922" y="1838"/>
                  <a:ext cx="31" cy="72"/>
                </a:xfrm>
                <a:custGeom>
                  <a:avLst/>
                  <a:gdLst>
                    <a:gd name="T0" fmla="*/ 13 w 31"/>
                    <a:gd name="T1" fmla="*/ 15 h 72"/>
                    <a:gd name="T2" fmla="*/ 11 w 31"/>
                    <a:gd name="T3" fmla="*/ 6 h 72"/>
                    <a:gd name="T4" fmla="*/ 0 w 31"/>
                    <a:gd name="T5" fmla="*/ 69 h 72"/>
                    <a:gd name="T6" fmla="*/ 20 w 31"/>
                    <a:gd name="T7" fmla="*/ 72 h 72"/>
                    <a:gd name="T8" fmla="*/ 29 w 31"/>
                    <a:gd name="T9" fmla="*/ 9 h 72"/>
                    <a:gd name="T10" fmla="*/ 27 w 31"/>
                    <a:gd name="T11" fmla="*/ 0 h 72"/>
                    <a:gd name="T12" fmla="*/ 29 w 31"/>
                    <a:gd name="T13" fmla="*/ 9 h 72"/>
                    <a:gd name="T14" fmla="*/ 31 w 31"/>
                    <a:gd name="T15" fmla="*/ 4 h 72"/>
                    <a:gd name="T16" fmla="*/ 27 w 31"/>
                    <a:gd name="T17" fmla="*/ 0 h 72"/>
                    <a:gd name="T18" fmla="*/ 13 w 31"/>
                    <a:gd name="T19"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2">
                      <a:moveTo>
                        <a:pt x="13" y="15"/>
                      </a:moveTo>
                      <a:lnTo>
                        <a:pt x="11" y="6"/>
                      </a:lnTo>
                      <a:lnTo>
                        <a:pt x="0" y="69"/>
                      </a:lnTo>
                      <a:lnTo>
                        <a:pt x="20" y="72"/>
                      </a:lnTo>
                      <a:lnTo>
                        <a:pt x="29" y="9"/>
                      </a:lnTo>
                      <a:lnTo>
                        <a:pt x="27" y="0"/>
                      </a:lnTo>
                      <a:lnTo>
                        <a:pt x="29" y="9"/>
                      </a:lnTo>
                      <a:lnTo>
                        <a:pt x="31" y="4"/>
                      </a:lnTo>
                      <a:lnTo>
                        <a:pt x="27" y="0"/>
                      </a:lnTo>
                      <a:lnTo>
                        <a:pt x="13"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1" name="Freeform 1121"/>
                <p:cNvSpPr>
                  <a:spLocks/>
                </p:cNvSpPr>
                <p:nvPr/>
              </p:nvSpPr>
              <p:spPr bwMode="auto">
                <a:xfrm>
                  <a:off x="2911" y="1813"/>
                  <a:ext cx="38" cy="40"/>
                </a:xfrm>
                <a:custGeom>
                  <a:avLst/>
                  <a:gdLst>
                    <a:gd name="T0" fmla="*/ 6 w 38"/>
                    <a:gd name="T1" fmla="*/ 20 h 40"/>
                    <a:gd name="T2" fmla="*/ 0 w 38"/>
                    <a:gd name="T3" fmla="*/ 16 h 40"/>
                    <a:gd name="T4" fmla="*/ 24 w 38"/>
                    <a:gd name="T5" fmla="*/ 40 h 40"/>
                    <a:gd name="T6" fmla="*/ 38 w 38"/>
                    <a:gd name="T7" fmla="*/ 25 h 40"/>
                    <a:gd name="T8" fmla="*/ 13 w 38"/>
                    <a:gd name="T9" fmla="*/ 4 h 40"/>
                    <a:gd name="T10" fmla="*/ 9 w 38"/>
                    <a:gd name="T11" fmla="*/ 0 h 40"/>
                    <a:gd name="T12" fmla="*/ 6 w 38"/>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38" h="40">
                      <a:moveTo>
                        <a:pt x="6" y="20"/>
                      </a:moveTo>
                      <a:lnTo>
                        <a:pt x="0" y="16"/>
                      </a:lnTo>
                      <a:lnTo>
                        <a:pt x="24" y="40"/>
                      </a:lnTo>
                      <a:lnTo>
                        <a:pt x="38" y="25"/>
                      </a:lnTo>
                      <a:lnTo>
                        <a:pt x="13" y="4"/>
                      </a:lnTo>
                      <a:lnTo>
                        <a:pt x="9" y="0"/>
                      </a:lnTo>
                      <a:lnTo>
                        <a:pt x="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2" name="Freeform 1120"/>
                <p:cNvSpPr>
                  <a:spLocks/>
                </p:cNvSpPr>
                <p:nvPr/>
              </p:nvSpPr>
              <p:spPr bwMode="auto">
                <a:xfrm>
                  <a:off x="2886" y="1808"/>
                  <a:ext cx="34" cy="25"/>
                </a:xfrm>
                <a:custGeom>
                  <a:avLst/>
                  <a:gdLst>
                    <a:gd name="T0" fmla="*/ 0 w 34"/>
                    <a:gd name="T1" fmla="*/ 18 h 25"/>
                    <a:gd name="T2" fmla="*/ 2 w 34"/>
                    <a:gd name="T3" fmla="*/ 20 h 25"/>
                    <a:gd name="T4" fmla="*/ 31 w 34"/>
                    <a:gd name="T5" fmla="*/ 25 h 25"/>
                    <a:gd name="T6" fmla="*/ 34 w 34"/>
                    <a:gd name="T7" fmla="*/ 5 h 25"/>
                    <a:gd name="T8" fmla="*/ 6 w 34"/>
                    <a:gd name="T9" fmla="*/ 0 h 25"/>
                    <a:gd name="T10" fmla="*/ 7 w 34"/>
                    <a:gd name="T11" fmla="*/ 1 h 25"/>
                    <a:gd name="T12" fmla="*/ 0 w 34"/>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34" h="25">
                      <a:moveTo>
                        <a:pt x="0" y="18"/>
                      </a:moveTo>
                      <a:lnTo>
                        <a:pt x="2" y="20"/>
                      </a:lnTo>
                      <a:lnTo>
                        <a:pt x="31" y="25"/>
                      </a:lnTo>
                      <a:lnTo>
                        <a:pt x="34" y="5"/>
                      </a:lnTo>
                      <a:lnTo>
                        <a:pt x="6" y="0"/>
                      </a:lnTo>
                      <a:lnTo>
                        <a:pt x="7" y="1"/>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3" name="Freeform 1119"/>
                <p:cNvSpPr>
                  <a:spLocks/>
                </p:cNvSpPr>
                <p:nvPr/>
              </p:nvSpPr>
              <p:spPr bwMode="auto">
                <a:xfrm>
                  <a:off x="2868" y="1800"/>
                  <a:ext cx="25" cy="26"/>
                </a:xfrm>
                <a:custGeom>
                  <a:avLst/>
                  <a:gdLst>
                    <a:gd name="T0" fmla="*/ 0 w 25"/>
                    <a:gd name="T1" fmla="*/ 18 h 26"/>
                    <a:gd name="T2" fmla="*/ 0 w 25"/>
                    <a:gd name="T3" fmla="*/ 18 h 26"/>
                    <a:gd name="T4" fmla="*/ 18 w 25"/>
                    <a:gd name="T5" fmla="*/ 26 h 26"/>
                    <a:gd name="T6" fmla="*/ 25 w 25"/>
                    <a:gd name="T7" fmla="*/ 9 h 26"/>
                    <a:gd name="T8" fmla="*/ 7 w 25"/>
                    <a:gd name="T9" fmla="*/ 0 h 26"/>
                    <a:gd name="T10" fmla="*/ 7 w 25"/>
                    <a:gd name="T11" fmla="*/ 0 h 26"/>
                    <a:gd name="T12" fmla="*/ 0 w 25"/>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0" y="18"/>
                      </a:moveTo>
                      <a:lnTo>
                        <a:pt x="0" y="18"/>
                      </a:lnTo>
                      <a:lnTo>
                        <a:pt x="18" y="26"/>
                      </a:lnTo>
                      <a:lnTo>
                        <a:pt x="25" y="9"/>
                      </a:lnTo>
                      <a:lnTo>
                        <a:pt x="7"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4" name="Freeform 1118"/>
                <p:cNvSpPr>
                  <a:spLocks/>
                </p:cNvSpPr>
                <p:nvPr/>
              </p:nvSpPr>
              <p:spPr bwMode="auto">
                <a:xfrm>
                  <a:off x="2841" y="1793"/>
                  <a:ext cx="34" cy="25"/>
                </a:xfrm>
                <a:custGeom>
                  <a:avLst/>
                  <a:gdLst>
                    <a:gd name="T0" fmla="*/ 0 w 34"/>
                    <a:gd name="T1" fmla="*/ 16 h 25"/>
                    <a:gd name="T2" fmla="*/ 6 w 34"/>
                    <a:gd name="T3" fmla="*/ 20 h 25"/>
                    <a:gd name="T4" fmla="*/ 27 w 34"/>
                    <a:gd name="T5" fmla="*/ 25 h 25"/>
                    <a:gd name="T6" fmla="*/ 34 w 34"/>
                    <a:gd name="T7" fmla="*/ 7 h 25"/>
                    <a:gd name="T8" fmla="*/ 11 w 34"/>
                    <a:gd name="T9" fmla="*/ 0 h 25"/>
                    <a:gd name="T10" fmla="*/ 16 w 34"/>
                    <a:gd name="T11" fmla="*/ 4 h 25"/>
                    <a:gd name="T12" fmla="*/ 0 w 34"/>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34" h="25">
                      <a:moveTo>
                        <a:pt x="0" y="16"/>
                      </a:moveTo>
                      <a:lnTo>
                        <a:pt x="6" y="20"/>
                      </a:lnTo>
                      <a:lnTo>
                        <a:pt x="27" y="25"/>
                      </a:lnTo>
                      <a:lnTo>
                        <a:pt x="34" y="7"/>
                      </a:lnTo>
                      <a:lnTo>
                        <a:pt x="11" y="0"/>
                      </a:lnTo>
                      <a:lnTo>
                        <a:pt x="16" y="4"/>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5" name="Freeform 2534"/>
                <p:cNvSpPr>
                  <a:spLocks/>
                </p:cNvSpPr>
                <p:nvPr/>
              </p:nvSpPr>
              <p:spPr bwMode="auto">
                <a:xfrm>
                  <a:off x="2830" y="1777"/>
                  <a:ext cx="27" cy="32"/>
                </a:xfrm>
                <a:custGeom>
                  <a:avLst/>
                  <a:gdLst>
                    <a:gd name="T0" fmla="*/ 9 w 27"/>
                    <a:gd name="T1" fmla="*/ 20 h 32"/>
                    <a:gd name="T2" fmla="*/ 0 w 27"/>
                    <a:gd name="T3" fmla="*/ 16 h 32"/>
                    <a:gd name="T4" fmla="*/ 11 w 27"/>
                    <a:gd name="T5" fmla="*/ 32 h 32"/>
                    <a:gd name="T6" fmla="*/ 27 w 27"/>
                    <a:gd name="T7" fmla="*/ 20 h 32"/>
                    <a:gd name="T8" fmla="*/ 17 w 27"/>
                    <a:gd name="T9" fmla="*/ 5 h 32"/>
                    <a:gd name="T10" fmla="*/ 8 w 27"/>
                    <a:gd name="T11" fmla="*/ 0 h 32"/>
                    <a:gd name="T12" fmla="*/ 17 w 27"/>
                    <a:gd name="T13" fmla="*/ 5 h 32"/>
                    <a:gd name="T14" fmla="*/ 13 w 27"/>
                    <a:gd name="T15" fmla="*/ 0 h 32"/>
                    <a:gd name="T16" fmla="*/ 8 w 27"/>
                    <a:gd name="T17" fmla="*/ 0 h 32"/>
                    <a:gd name="T18" fmla="*/ 9 w 27"/>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2">
                      <a:moveTo>
                        <a:pt x="9" y="20"/>
                      </a:moveTo>
                      <a:lnTo>
                        <a:pt x="0" y="16"/>
                      </a:lnTo>
                      <a:lnTo>
                        <a:pt x="11" y="32"/>
                      </a:lnTo>
                      <a:lnTo>
                        <a:pt x="27" y="20"/>
                      </a:lnTo>
                      <a:lnTo>
                        <a:pt x="17" y="5"/>
                      </a:lnTo>
                      <a:lnTo>
                        <a:pt x="8" y="0"/>
                      </a:lnTo>
                      <a:lnTo>
                        <a:pt x="17" y="5"/>
                      </a:lnTo>
                      <a:lnTo>
                        <a:pt x="13" y="0"/>
                      </a:lnTo>
                      <a:lnTo>
                        <a:pt x="8"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6" name="Freeform 1116"/>
                <p:cNvSpPr>
                  <a:spLocks/>
                </p:cNvSpPr>
                <p:nvPr/>
              </p:nvSpPr>
              <p:spPr bwMode="auto">
                <a:xfrm>
                  <a:off x="2796" y="1777"/>
                  <a:ext cx="43" cy="22"/>
                </a:xfrm>
                <a:custGeom>
                  <a:avLst/>
                  <a:gdLst>
                    <a:gd name="T0" fmla="*/ 5 w 43"/>
                    <a:gd name="T1" fmla="*/ 22 h 22"/>
                    <a:gd name="T2" fmla="*/ 4 w 43"/>
                    <a:gd name="T3" fmla="*/ 22 h 22"/>
                    <a:gd name="T4" fmla="*/ 43 w 43"/>
                    <a:gd name="T5" fmla="*/ 20 h 22"/>
                    <a:gd name="T6" fmla="*/ 42 w 43"/>
                    <a:gd name="T7" fmla="*/ 0 h 22"/>
                    <a:gd name="T8" fmla="*/ 2 w 43"/>
                    <a:gd name="T9" fmla="*/ 2 h 22"/>
                    <a:gd name="T10" fmla="*/ 0 w 43"/>
                    <a:gd name="T11" fmla="*/ 4 h 22"/>
                    <a:gd name="T12" fmla="*/ 5 w 4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5" y="22"/>
                      </a:moveTo>
                      <a:lnTo>
                        <a:pt x="4" y="22"/>
                      </a:lnTo>
                      <a:lnTo>
                        <a:pt x="43" y="20"/>
                      </a:lnTo>
                      <a:lnTo>
                        <a:pt x="42" y="0"/>
                      </a:lnTo>
                      <a:lnTo>
                        <a:pt x="2" y="2"/>
                      </a:lnTo>
                      <a:lnTo>
                        <a:pt x="0" y="4"/>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7" name="Freeform 2536"/>
                <p:cNvSpPr>
                  <a:spLocks/>
                </p:cNvSpPr>
                <p:nvPr/>
              </p:nvSpPr>
              <p:spPr bwMode="auto">
                <a:xfrm>
                  <a:off x="2758" y="1781"/>
                  <a:ext cx="43" cy="30"/>
                </a:xfrm>
                <a:custGeom>
                  <a:avLst/>
                  <a:gdLst>
                    <a:gd name="T0" fmla="*/ 2 w 43"/>
                    <a:gd name="T1" fmla="*/ 16 h 30"/>
                    <a:gd name="T2" fmla="*/ 15 w 43"/>
                    <a:gd name="T3" fmla="*/ 27 h 30"/>
                    <a:gd name="T4" fmla="*/ 43 w 43"/>
                    <a:gd name="T5" fmla="*/ 18 h 30"/>
                    <a:gd name="T6" fmla="*/ 38 w 43"/>
                    <a:gd name="T7" fmla="*/ 0 h 30"/>
                    <a:gd name="T8" fmla="*/ 9 w 43"/>
                    <a:gd name="T9" fmla="*/ 7 h 30"/>
                    <a:gd name="T10" fmla="*/ 22 w 43"/>
                    <a:gd name="T11" fmla="*/ 18 h 30"/>
                    <a:gd name="T12" fmla="*/ 2 w 43"/>
                    <a:gd name="T13" fmla="*/ 16 h 30"/>
                    <a:gd name="T14" fmla="*/ 0 w 43"/>
                    <a:gd name="T15" fmla="*/ 30 h 30"/>
                    <a:gd name="T16" fmla="*/ 15 w 43"/>
                    <a:gd name="T17" fmla="*/ 27 h 30"/>
                    <a:gd name="T18" fmla="*/ 2 w 43"/>
                    <a:gd name="T1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 y="16"/>
                      </a:moveTo>
                      <a:lnTo>
                        <a:pt x="15" y="27"/>
                      </a:lnTo>
                      <a:lnTo>
                        <a:pt x="43" y="18"/>
                      </a:lnTo>
                      <a:lnTo>
                        <a:pt x="38" y="0"/>
                      </a:lnTo>
                      <a:lnTo>
                        <a:pt x="9" y="7"/>
                      </a:lnTo>
                      <a:lnTo>
                        <a:pt x="22" y="18"/>
                      </a:lnTo>
                      <a:lnTo>
                        <a:pt x="2" y="16"/>
                      </a:lnTo>
                      <a:lnTo>
                        <a:pt x="0" y="30"/>
                      </a:lnTo>
                      <a:lnTo>
                        <a:pt x="15" y="27"/>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8" name="Freeform 1114"/>
                <p:cNvSpPr>
                  <a:spLocks/>
                </p:cNvSpPr>
                <p:nvPr/>
              </p:nvSpPr>
              <p:spPr bwMode="auto">
                <a:xfrm>
                  <a:off x="2760" y="1754"/>
                  <a:ext cx="23" cy="45"/>
                </a:xfrm>
                <a:custGeom>
                  <a:avLst/>
                  <a:gdLst>
                    <a:gd name="T0" fmla="*/ 4 w 23"/>
                    <a:gd name="T1" fmla="*/ 0 h 45"/>
                    <a:gd name="T2" fmla="*/ 4 w 23"/>
                    <a:gd name="T3" fmla="*/ 0 h 45"/>
                    <a:gd name="T4" fmla="*/ 0 w 23"/>
                    <a:gd name="T5" fmla="*/ 43 h 45"/>
                    <a:gd name="T6" fmla="*/ 20 w 23"/>
                    <a:gd name="T7" fmla="*/ 45 h 45"/>
                    <a:gd name="T8" fmla="*/ 23 w 23"/>
                    <a:gd name="T9" fmla="*/ 1 h 45"/>
                    <a:gd name="T10" fmla="*/ 23 w 23"/>
                    <a:gd name="T11" fmla="*/ 1 h 45"/>
                    <a:gd name="T12" fmla="*/ 4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4" y="0"/>
                      </a:moveTo>
                      <a:lnTo>
                        <a:pt x="4" y="0"/>
                      </a:lnTo>
                      <a:lnTo>
                        <a:pt x="0" y="43"/>
                      </a:lnTo>
                      <a:lnTo>
                        <a:pt x="20" y="45"/>
                      </a:lnTo>
                      <a:lnTo>
                        <a:pt x="23" y="1"/>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39" name="Freeform 1113"/>
                <p:cNvSpPr>
                  <a:spLocks/>
                </p:cNvSpPr>
                <p:nvPr/>
              </p:nvSpPr>
              <p:spPr bwMode="auto">
                <a:xfrm>
                  <a:off x="2764" y="1723"/>
                  <a:ext cx="21" cy="32"/>
                </a:xfrm>
                <a:custGeom>
                  <a:avLst/>
                  <a:gdLst>
                    <a:gd name="T0" fmla="*/ 3 w 21"/>
                    <a:gd name="T1" fmla="*/ 13 h 32"/>
                    <a:gd name="T2" fmla="*/ 1 w 21"/>
                    <a:gd name="T3" fmla="*/ 5 h 32"/>
                    <a:gd name="T4" fmla="*/ 0 w 21"/>
                    <a:gd name="T5" fmla="*/ 31 h 32"/>
                    <a:gd name="T6" fmla="*/ 19 w 21"/>
                    <a:gd name="T7" fmla="*/ 32 h 32"/>
                    <a:gd name="T8" fmla="*/ 21 w 21"/>
                    <a:gd name="T9" fmla="*/ 7 h 32"/>
                    <a:gd name="T10" fmla="*/ 19 w 21"/>
                    <a:gd name="T11" fmla="*/ 0 h 32"/>
                    <a:gd name="T12" fmla="*/ 3 w 21"/>
                    <a:gd name="T13" fmla="*/ 13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3" y="13"/>
                      </a:moveTo>
                      <a:lnTo>
                        <a:pt x="1" y="5"/>
                      </a:lnTo>
                      <a:lnTo>
                        <a:pt x="0" y="31"/>
                      </a:lnTo>
                      <a:lnTo>
                        <a:pt x="19" y="32"/>
                      </a:lnTo>
                      <a:lnTo>
                        <a:pt x="21" y="7"/>
                      </a:lnTo>
                      <a:lnTo>
                        <a:pt x="19"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0" name="Freeform 1112"/>
                <p:cNvSpPr>
                  <a:spLocks/>
                </p:cNvSpPr>
                <p:nvPr/>
              </p:nvSpPr>
              <p:spPr bwMode="auto">
                <a:xfrm>
                  <a:off x="2738" y="1692"/>
                  <a:ext cx="45" cy="44"/>
                </a:xfrm>
                <a:custGeom>
                  <a:avLst/>
                  <a:gdLst>
                    <a:gd name="T0" fmla="*/ 4 w 45"/>
                    <a:gd name="T1" fmla="*/ 2 h 44"/>
                    <a:gd name="T2" fmla="*/ 4 w 45"/>
                    <a:gd name="T3" fmla="*/ 11 h 44"/>
                    <a:gd name="T4" fmla="*/ 29 w 45"/>
                    <a:gd name="T5" fmla="*/ 44 h 44"/>
                    <a:gd name="T6" fmla="*/ 45 w 45"/>
                    <a:gd name="T7" fmla="*/ 31 h 44"/>
                    <a:gd name="T8" fmla="*/ 20 w 45"/>
                    <a:gd name="T9" fmla="*/ 0 h 44"/>
                    <a:gd name="T10" fmla="*/ 20 w 45"/>
                    <a:gd name="T11" fmla="*/ 9 h 44"/>
                    <a:gd name="T12" fmla="*/ 4 w 45"/>
                    <a:gd name="T13" fmla="*/ 2 h 44"/>
                    <a:gd name="T14" fmla="*/ 0 w 45"/>
                    <a:gd name="T15" fmla="*/ 8 h 44"/>
                    <a:gd name="T16" fmla="*/ 4 w 45"/>
                    <a:gd name="T17" fmla="*/ 11 h 44"/>
                    <a:gd name="T18" fmla="*/ 4 w 45"/>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 y="2"/>
                      </a:moveTo>
                      <a:lnTo>
                        <a:pt x="4" y="11"/>
                      </a:lnTo>
                      <a:lnTo>
                        <a:pt x="29" y="44"/>
                      </a:lnTo>
                      <a:lnTo>
                        <a:pt x="45" y="31"/>
                      </a:lnTo>
                      <a:lnTo>
                        <a:pt x="20" y="0"/>
                      </a:lnTo>
                      <a:lnTo>
                        <a:pt x="20" y="9"/>
                      </a:lnTo>
                      <a:lnTo>
                        <a:pt x="4" y="2"/>
                      </a:lnTo>
                      <a:lnTo>
                        <a:pt x="0" y="8"/>
                      </a:lnTo>
                      <a:lnTo>
                        <a:pt x="4" y="11"/>
                      </a:lnTo>
                      <a:lnTo>
                        <a:pt x="4"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1" name="Freeform 1111"/>
                <p:cNvSpPr>
                  <a:spLocks/>
                </p:cNvSpPr>
                <p:nvPr/>
              </p:nvSpPr>
              <p:spPr bwMode="auto">
                <a:xfrm>
                  <a:off x="2742" y="1655"/>
                  <a:ext cx="36" cy="46"/>
                </a:xfrm>
                <a:custGeom>
                  <a:avLst/>
                  <a:gdLst>
                    <a:gd name="T0" fmla="*/ 16 w 36"/>
                    <a:gd name="T1" fmla="*/ 1 h 46"/>
                    <a:gd name="T2" fmla="*/ 16 w 36"/>
                    <a:gd name="T3" fmla="*/ 0 h 46"/>
                    <a:gd name="T4" fmla="*/ 0 w 36"/>
                    <a:gd name="T5" fmla="*/ 39 h 46"/>
                    <a:gd name="T6" fmla="*/ 16 w 36"/>
                    <a:gd name="T7" fmla="*/ 46 h 46"/>
                    <a:gd name="T8" fmla="*/ 34 w 36"/>
                    <a:gd name="T9" fmla="*/ 7 h 46"/>
                    <a:gd name="T10" fmla="*/ 36 w 36"/>
                    <a:gd name="T11" fmla="*/ 5 h 46"/>
                    <a:gd name="T12" fmla="*/ 16 w 36"/>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36" h="46">
                      <a:moveTo>
                        <a:pt x="16" y="1"/>
                      </a:moveTo>
                      <a:lnTo>
                        <a:pt x="16" y="0"/>
                      </a:lnTo>
                      <a:lnTo>
                        <a:pt x="0" y="39"/>
                      </a:lnTo>
                      <a:lnTo>
                        <a:pt x="16" y="46"/>
                      </a:lnTo>
                      <a:lnTo>
                        <a:pt x="34" y="7"/>
                      </a:lnTo>
                      <a:lnTo>
                        <a:pt x="36" y="5"/>
                      </a:lnTo>
                      <a:lnTo>
                        <a:pt x="1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2" name="Freeform 1110"/>
                <p:cNvSpPr>
                  <a:spLocks/>
                </p:cNvSpPr>
                <p:nvPr/>
              </p:nvSpPr>
              <p:spPr bwMode="auto">
                <a:xfrm>
                  <a:off x="2758" y="1611"/>
                  <a:ext cx="25" cy="49"/>
                </a:xfrm>
                <a:custGeom>
                  <a:avLst/>
                  <a:gdLst>
                    <a:gd name="T0" fmla="*/ 7 w 25"/>
                    <a:gd name="T1" fmla="*/ 0 h 49"/>
                    <a:gd name="T2" fmla="*/ 7 w 25"/>
                    <a:gd name="T3" fmla="*/ 2 h 49"/>
                    <a:gd name="T4" fmla="*/ 0 w 25"/>
                    <a:gd name="T5" fmla="*/ 45 h 49"/>
                    <a:gd name="T6" fmla="*/ 20 w 25"/>
                    <a:gd name="T7" fmla="*/ 49 h 49"/>
                    <a:gd name="T8" fmla="*/ 25 w 25"/>
                    <a:gd name="T9" fmla="*/ 4 h 49"/>
                    <a:gd name="T10" fmla="*/ 25 w 25"/>
                    <a:gd name="T11" fmla="*/ 6 h 49"/>
                    <a:gd name="T12" fmla="*/ 7 w 25"/>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5" h="49">
                      <a:moveTo>
                        <a:pt x="7" y="0"/>
                      </a:moveTo>
                      <a:lnTo>
                        <a:pt x="7" y="2"/>
                      </a:lnTo>
                      <a:lnTo>
                        <a:pt x="0" y="45"/>
                      </a:lnTo>
                      <a:lnTo>
                        <a:pt x="20" y="49"/>
                      </a:lnTo>
                      <a:lnTo>
                        <a:pt x="25" y="4"/>
                      </a:lnTo>
                      <a:lnTo>
                        <a:pt x="25" y="6"/>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3" name="Freeform 1109"/>
                <p:cNvSpPr>
                  <a:spLocks/>
                </p:cNvSpPr>
                <p:nvPr/>
              </p:nvSpPr>
              <p:spPr bwMode="auto">
                <a:xfrm>
                  <a:off x="2765" y="1579"/>
                  <a:ext cx="31" cy="38"/>
                </a:xfrm>
                <a:custGeom>
                  <a:avLst/>
                  <a:gdLst>
                    <a:gd name="T0" fmla="*/ 13 w 31"/>
                    <a:gd name="T1" fmla="*/ 4 h 38"/>
                    <a:gd name="T2" fmla="*/ 13 w 31"/>
                    <a:gd name="T3" fmla="*/ 0 h 38"/>
                    <a:gd name="T4" fmla="*/ 0 w 31"/>
                    <a:gd name="T5" fmla="*/ 32 h 38"/>
                    <a:gd name="T6" fmla="*/ 18 w 31"/>
                    <a:gd name="T7" fmla="*/ 38 h 38"/>
                    <a:gd name="T8" fmla="*/ 31 w 31"/>
                    <a:gd name="T9" fmla="*/ 7 h 38"/>
                    <a:gd name="T10" fmla="*/ 31 w 31"/>
                    <a:gd name="T11" fmla="*/ 4 h 38"/>
                    <a:gd name="T12" fmla="*/ 13 w 31"/>
                    <a:gd name="T13" fmla="*/ 4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13" y="4"/>
                      </a:moveTo>
                      <a:lnTo>
                        <a:pt x="13" y="0"/>
                      </a:lnTo>
                      <a:lnTo>
                        <a:pt x="0" y="32"/>
                      </a:lnTo>
                      <a:lnTo>
                        <a:pt x="18" y="38"/>
                      </a:lnTo>
                      <a:lnTo>
                        <a:pt x="31" y="7"/>
                      </a:lnTo>
                      <a:lnTo>
                        <a:pt x="31" y="4"/>
                      </a:lnTo>
                      <a:lnTo>
                        <a:pt x="1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4" name="Freeform 1108"/>
                <p:cNvSpPr>
                  <a:spLocks/>
                </p:cNvSpPr>
                <p:nvPr/>
              </p:nvSpPr>
              <p:spPr bwMode="auto">
                <a:xfrm>
                  <a:off x="2776" y="1552"/>
                  <a:ext cx="20" cy="31"/>
                </a:xfrm>
                <a:custGeom>
                  <a:avLst/>
                  <a:gdLst>
                    <a:gd name="T0" fmla="*/ 9 w 20"/>
                    <a:gd name="T1" fmla="*/ 20 h 31"/>
                    <a:gd name="T2" fmla="*/ 0 w 20"/>
                    <a:gd name="T3" fmla="*/ 9 h 31"/>
                    <a:gd name="T4" fmla="*/ 2 w 20"/>
                    <a:gd name="T5" fmla="*/ 31 h 31"/>
                    <a:gd name="T6" fmla="*/ 20 w 20"/>
                    <a:gd name="T7" fmla="*/ 31 h 31"/>
                    <a:gd name="T8" fmla="*/ 20 w 20"/>
                    <a:gd name="T9" fmla="*/ 9 h 31"/>
                    <a:gd name="T10" fmla="*/ 11 w 20"/>
                    <a:gd name="T11" fmla="*/ 0 h 31"/>
                    <a:gd name="T12" fmla="*/ 20 w 20"/>
                    <a:gd name="T13" fmla="*/ 9 h 31"/>
                    <a:gd name="T14" fmla="*/ 20 w 20"/>
                    <a:gd name="T15" fmla="*/ 0 h 31"/>
                    <a:gd name="T16" fmla="*/ 11 w 20"/>
                    <a:gd name="T17" fmla="*/ 0 h 31"/>
                    <a:gd name="T18" fmla="*/ 9 w 20"/>
                    <a:gd name="T1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1">
                      <a:moveTo>
                        <a:pt x="9" y="20"/>
                      </a:moveTo>
                      <a:lnTo>
                        <a:pt x="0" y="9"/>
                      </a:lnTo>
                      <a:lnTo>
                        <a:pt x="2" y="31"/>
                      </a:lnTo>
                      <a:lnTo>
                        <a:pt x="20" y="31"/>
                      </a:lnTo>
                      <a:lnTo>
                        <a:pt x="20" y="9"/>
                      </a:lnTo>
                      <a:lnTo>
                        <a:pt x="11" y="0"/>
                      </a:lnTo>
                      <a:lnTo>
                        <a:pt x="20" y="9"/>
                      </a:lnTo>
                      <a:lnTo>
                        <a:pt x="20" y="0"/>
                      </a:lnTo>
                      <a:lnTo>
                        <a:pt x="11"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5" name="Freeform 1107"/>
                <p:cNvSpPr>
                  <a:spLocks/>
                </p:cNvSpPr>
                <p:nvPr/>
              </p:nvSpPr>
              <p:spPr bwMode="auto">
                <a:xfrm>
                  <a:off x="2747" y="1550"/>
                  <a:ext cx="40" cy="22"/>
                </a:xfrm>
                <a:custGeom>
                  <a:avLst/>
                  <a:gdLst>
                    <a:gd name="T0" fmla="*/ 0 w 40"/>
                    <a:gd name="T1" fmla="*/ 15 h 22"/>
                    <a:gd name="T2" fmla="*/ 8 w 40"/>
                    <a:gd name="T3" fmla="*/ 18 h 22"/>
                    <a:gd name="T4" fmla="*/ 38 w 40"/>
                    <a:gd name="T5" fmla="*/ 22 h 22"/>
                    <a:gd name="T6" fmla="*/ 40 w 40"/>
                    <a:gd name="T7" fmla="*/ 2 h 22"/>
                    <a:gd name="T8" fmla="*/ 9 w 40"/>
                    <a:gd name="T9" fmla="*/ 0 h 22"/>
                    <a:gd name="T10" fmla="*/ 17 w 40"/>
                    <a:gd name="T11" fmla="*/ 4 h 22"/>
                    <a:gd name="T12" fmla="*/ 0 w 40"/>
                    <a:gd name="T13" fmla="*/ 15 h 22"/>
                    <a:gd name="T14" fmla="*/ 2 w 40"/>
                    <a:gd name="T15" fmla="*/ 18 h 22"/>
                    <a:gd name="T16" fmla="*/ 8 w 40"/>
                    <a:gd name="T17" fmla="*/ 18 h 22"/>
                    <a:gd name="T18" fmla="*/ 0 w 40"/>
                    <a:gd name="T1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2">
                      <a:moveTo>
                        <a:pt x="0" y="15"/>
                      </a:moveTo>
                      <a:lnTo>
                        <a:pt x="8" y="18"/>
                      </a:lnTo>
                      <a:lnTo>
                        <a:pt x="38" y="22"/>
                      </a:lnTo>
                      <a:lnTo>
                        <a:pt x="40" y="2"/>
                      </a:lnTo>
                      <a:lnTo>
                        <a:pt x="9" y="0"/>
                      </a:lnTo>
                      <a:lnTo>
                        <a:pt x="17" y="4"/>
                      </a:lnTo>
                      <a:lnTo>
                        <a:pt x="0" y="15"/>
                      </a:lnTo>
                      <a:lnTo>
                        <a:pt x="2" y="18"/>
                      </a:lnTo>
                      <a:lnTo>
                        <a:pt x="8" y="18"/>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6" name="Freeform 1106"/>
                <p:cNvSpPr>
                  <a:spLocks/>
                </p:cNvSpPr>
                <p:nvPr/>
              </p:nvSpPr>
              <p:spPr bwMode="auto">
                <a:xfrm>
                  <a:off x="2724" y="1516"/>
                  <a:ext cx="40" cy="49"/>
                </a:xfrm>
                <a:custGeom>
                  <a:avLst/>
                  <a:gdLst>
                    <a:gd name="T0" fmla="*/ 7 w 40"/>
                    <a:gd name="T1" fmla="*/ 20 h 49"/>
                    <a:gd name="T2" fmla="*/ 0 w 40"/>
                    <a:gd name="T3" fmla="*/ 16 h 49"/>
                    <a:gd name="T4" fmla="*/ 23 w 40"/>
                    <a:gd name="T5" fmla="*/ 49 h 49"/>
                    <a:gd name="T6" fmla="*/ 40 w 40"/>
                    <a:gd name="T7" fmla="*/ 38 h 49"/>
                    <a:gd name="T8" fmla="*/ 14 w 40"/>
                    <a:gd name="T9" fmla="*/ 3 h 49"/>
                    <a:gd name="T10" fmla="*/ 9 w 40"/>
                    <a:gd name="T11" fmla="*/ 0 h 49"/>
                    <a:gd name="T12" fmla="*/ 14 w 40"/>
                    <a:gd name="T13" fmla="*/ 3 h 49"/>
                    <a:gd name="T14" fmla="*/ 13 w 40"/>
                    <a:gd name="T15" fmla="*/ 0 h 49"/>
                    <a:gd name="T16" fmla="*/ 9 w 40"/>
                    <a:gd name="T17" fmla="*/ 0 h 49"/>
                    <a:gd name="T18" fmla="*/ 7 w 40"/>
                    <a:gd name="T19"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9">
                      <a:moveTo>
                        <a:pt x="7" y="20"/>
                      </a:moveTo>
                      <a:lnTo>
                        <a:pt x="0" y="16"/>
                      </a:lnTo>
                      <a:lnTo>
                        <a:pt x="23" y="49"/>
                      </a:lnTo>
                      <a:lnTo>
                        <a:pt x="40" y="38"/>
                      </a:lnTo>
                      <a:lnTo>
                        <a:pt x="14" y="3"/>
                      </a:lnTo>
                      <a:lnTo>
                        <a:pt x="9" y="0"/>
                      </a:lnTo>
                      <a:lnTo>
                        <a:pt x="14" y="3"/>
                      </a:lnTo>
                      <a:lnTo>
                        <a:pt x="13" y="0"/>
                      </a:lnTo>
                      <a:lnTo>
                        <a:pt x="9" y="0"/>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7" name="Freeform 1105"/>
                <p:cNvSpPr>
                  <a:spLocks/>
                </p:cNvSpPr>
                <p:nvPr/>
              </p:nvSpPr>
              <p:spPr bwMode="auto">
                <a:xfrm>
                  <a:off x="2665" y="1510"/>
                  <a:ext cx="68" cy="26"/>
                </a:xfrm>
                <a:custGeom>
                  <a:avLst/>
                  <a:gdLst>
                    <a:gd name="T0" fmla="*/ 0 w 68"/>
                    <a:gd name="T1" fmla="*/ 15 h 26"/>
                    <a:gd name="T2" fmla="*/ 7 w 68"/>
                    <a:gd name="T3" fmla="*/ 18 h 26"/>
                    <a:gd name="T4" fmla="*/ 66 w 68"/>
                    <a:gd name="T5" fmla="*/ 26 h 26"/>
                    <a:gd name="T6" fmla="*/ 68 w 68"/>
                    <a:gd name="T7" fmla="*/ 6 h 26"/>
                    <a:gd name="T8" fmla="*/ 9 w 68"/>
                    <a:gd name="T9" fmla="*/ 0 h 26"/>
                    <a:gd name="T10" fmla="*/ 16 w 68"/>
                    <a:gd name="T11" fmla="*/ 4 h 26"/>
                    <a:gd name="T12" fmla="*/ 0 w 68"/>
                    <a:gd name="T13" fmla="*/ 15 h 26"/>
                    <a:gd name="T14" fmla="*/ 1 w 68"/>
                    <a:gd name="T15" fmla="*/ 18 h 26"/>
                    <a:gd name="T16" fmla="*/ 7 w 68"/>
                    <a:gd name="T17" fmla="*/ 18 h 26"/>
                    <a:gd name="T18" fmla="*/ 0 w 68"/>
                    <a:gd name="T1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6">
                      <a:moveTo>
                        <a:pt x="0" y="15"/>
                      </a:moveTo>
                      <a:lnTo>
                        <a:pt x="7" y="18"/>
                      </a:lnTo>
                      <a:lnTo>
                        <a:pt x="66" y="26"/>
                      </a:lnTo>
                      <a:lnTo>
                        <a:pt x="68" y="6"/>
                      </a:lnTo>
                      <a:lnTo>
                        <a:pt x="9" y="0"/>
                      </a:lnTo>
                      <a:lnTo>
                        <a:pt x="16" y="4"/>
                      </a:lnTo>
                      <a:lnTo>
                        <a:pt x="0" y="15"/>
                      </a:lnTo>
                      <a:lnTo>
                        <a:pt x="1" y="18"/>
                      </a:lnTo>
                      <a:lnTo>
                        <a:pt x="7" y="18"/>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8" name="Freeform 1104"/>
                <p:cNvSpPr>
                  <a:spLocks/>
                </p:cNvSpPr>
                <p:nvPr/>
              </p:nvSpPr>
              <p:spPr bwMode="auto">
                <a:xfrm>
                  <a:off x="2654" y="1492"/>
                  <a:ext cx="27" cy="33"/>
                </a:xfrm>
                <a:custGeom>
                  <a:avLst/>
                  <a:gdLst>
                    <a:gd name="T0" fmla="*/ 9 w 27"/>
                    <a:gd name="T1" fmla="*/ 20 h 33"/>
                    <a:gd name="T2" fmla="*/ 0 w 27"/>
                    <a:gd name="T3" fmla="*/ 15 h 33"/>
                    <a:gd name="T4" fmla="*/ 11 w 27"/>
                    <a:gd name="T5" fmla="*/ 33 h 33"/>
                    <a:gd name="T6" fmla="*/ 27 w 27"/>
                    <a:gd name="T7" fmla="*/ 22 h 33"/>
                    <a:gd name="T8" fmla="*/ 18 w 27"/>
                    <a:gd name="T9" fmla="*/ 6 h 33"/>
                    <a:gd name="T10" fmla="*/ 9 w 27"/>
                    <a:gd name="T11" fmla="*/ 0 h 33"/>
                    <a:gd name="T12" fmla="*/ 18 w 27"/>
                    <a:gd name="T13" fmla="*/ 6 h 33"/>
                    <a:gd name="T14" fmla="*/ 14 w 27"/>
                    <a:gd name="T15" fmla="*/ 0 h 33"/>
                    <a:gd name="T16" fmla="*/ 9 w 27"/>
                    <a:gd name="T17" fmla="*/ 0 h 33"/>
                    <a:gd name="T18" fmla="*/ 9 w 27"/>
                    <a:gd name="T19"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3">
                      <a:moveTo>
                        <a:pt x="9" y="20"/>
                      </a:moveTo>
                      <a:lnTo>
                        <a:pt x="0" y="15"/>
                      </a:lnTo>
                      <a:lnTo>
                        <a:pt x="11" y="33"/>
                      </a:lnTo>
                      <a:lnTo>
                        <a:pt x="27" y="22"/>
                      </a:lnTo>
                      <a:lnTo>
                        <a:pt x="18" y="6"/>
                      </a:lnTo>
                      <a:lnTo>
                        <a:pt x="9" y="0"/>
                      </a:lnTo>
                      <a:lnTo>
                        <a:pt x="18" y="6"/>
                      </a:lnTo>
                      <a:lnTo>
                        <a:pt x="14" y="0"/>
                      </a:lnTo>
                      <a:lnTo>
                        <a:pt x="9"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49" name="Freeform 1103"/>
                <p:cNvSpPr>
                  <a:spLocks/>
                </p:cNvSpPr>
                <p:nvPr/>
              </p:nvSpPr>
              <p:spPr bwMode="auto">
                <a:xfrm>
                  <a:off x="2583" y="1491"/>
                  <a:ext cx="80" cy="21"/>
                </a:xfrm>
                <a:custGeom>
                  <a:avLst/>
                  <a:gdLst>
                    <a:gd name="T0" fmla="*/ 15 w 80"/>
                    <a:gd name="T1" fmla="*/ 16 h 21"/>
                    <a:gd name="T2" fmla="*/ 8 w 80"/>
                    <a:gd name="T3" fmla="*/ 19 h 21"/>
                    <a:gd name="T4" fmla="*/ 80 w 80"/>
                    <a:gd name="T5" fmla="*/ 21 h 21"/>
                    <a:gd name="T6" fmla="*/ 80 w 80"/>
                    <a:gd name="T7" fmla="*/ 1 h 21"/>
                    <a:gd name="T8" fmla="*/ 8 w 80"/>
                    <a:gd name="T9" fmla="*/ 0 h 21"/>
                    <a:gd name="T10" fmla="*/ 0 w 80"/>
                    <a:gd name="T11" fmla="*/ 3 h 21"/>
                    <a:gd name="T12" fmla="*/ 8 w 80"/>
                    <a:gd name="T13" fmla="*/ 0 h 21"/>
                    <a:gd name="T14" fmla="*/ 4 w 80"/>
                    <a:gd name="T15" fmla="*/ 0 h 21"/>
                    <a:gd name="T16" fmla="*/ 0 w 80"/>
                    <a:gd name="T17" fmla="*/ 3 h 21"/>
                    <a:gd name="T18" fmla="*/ 15 w 80"/>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1">
                      <a:moveTo>
                        <a:pt x="15" y="16"/>
                      </a:moveTo>
                      <a:lnTo>
                        <a:pt x="8" y="19"/>
                      </a:lnTo>
                      <a:lnTo>
                        <a:pt x="80" y="21"/>
                      </a:lnTo>
                      <a:lnTo>
                        <a:pt x="80" y="1"/>
                      </a:lnTo>
                      <a:lnTo>
                        <a:pt x="8" y="0"/>
                      </a:lnTo>
                      <a:lnTo>
                        <a:pt x="0" y="3"/>
                      </a:lnTo>
                      <a:lnTo>
                        <a:pt x="8" y="0"/>
                      </a:lnTo>
                      <a:lnTo>
                        <a:pt x="4" y="0"/>
                      </a:lnTo>
                      <a:lnTo>
                        <a:pt x="0" y="3"/>
                      </a:lnTo>
                      <a:lnTo>
                        <a:pt x="1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0" name="Freeform 1102"/>
                <p:cNvSpPr>
                  <a:spLocks/>
                </p:cNvSpPr>
                <p:nvPr/>
              </p:nvSpPr>
              <p:spPr bwMode="auto">
                <a:xfrm>
                  <a:off x="2544" y="1494"/>
                  <a:ext cx="54" cy="63"/>
                </a:xfrm>
                <a:custGeom>
                  <a:avLst/>
                  <a:gdLst>
                    <a:gd name="T0" fmla="*/ 7 w 54"/>
                    <a:gd name="T1" fmla="*/ 63 h 63"/>
                    <a:gd name="T2" fmla="*/ 14 w 54"/>
                    <a:gd name="T3" fmla="*/ 60 h 63"/>
                    <a:gd name="T4" fmla="*/ 54 w 54"/>
                    <a:gd name="T5" fmla="*/ 13 h 63"/>
                    <a:gd name="T6" fmla="*/ 39 w 54"/>
                    <a:gd name="T7" fmla="*/ 0 h 63"/>
                    <a:gd name="T8" fmla="*/ 0 w 54"/>
                    <a:gd name="T9" fmla="*/ 47 h 63"/>
                    <a:gd name="T10" fmla="*/ 5 w 54"/>
                    <a:gd name="T11" fmla="*/ 43 h 63"/>
                    <a:gd name="T12" fmla="*/ 7 w 5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54" h="63">
                      <a:moveTo>
                        <a:pt x="7" y="63"/>
                      </a:moveTo>
                      <a:lnTo>
                        <a:pt x="14" y="60"/>
                      </a:lnTo>
                      <a:lnTo>
                        <a:pt x="54" y="13"/>
                      </a:lnTo>
                      <a:lnTo>
                        <a:pt x="39" y="0"/>
                      </a:lnTo>
                      <a:lnTo>
                        <a:pt x="0" y="47"/>
                      </a:lnTo>
                      <a:lnTo>
                        <a:pt x="5" y="43"/>
                      </a:lnTo>
                      <a:lnTo>
                        <a:pt x="7"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1" name="Freeform 1101"/>
                <p:cNvSpPr>
                  <a:spLocks/>
                </p:cNvSpPr>
                <p:nvPr/>
              </p:nvSpPr>
              <p:spPr bwMode="auto">
                <a:xfrm>
                  <a:off x="2484" y="1537"/>
                  <a:ext cx="67" cy="26"/>
                </a:xfrm>
                <a:custGeom>
                  <a:avLst/>
                  <a:gdLst>
                    <a:gd name="T0" fmla="*/ 11 w 67"/>
                    <a:gd name="T1" fmla="*/ 24 h 26"/>
                    <a:gd name="T2" fmla="*/ 8 w 67"/>
                    <a:gd name="T3" fmla="*/ 26 h 26"/>
                    <a:gd name="T4" fmla="*/ 67 w 67"/>
                    <a:gd name="T5" fmla="*/ 20 h 26"/>
                    <a:gd name="T6" fmla="*/ 65 w 67"/>
                    <a:gd name="T7" fmla="*/ 0 h 26"/>
                    <a:gd name="T8" fmla="*/ 6 w 67"/>
                    <a:gd name="T9" fmla="*/ 6 h 26"/>
                    <a:gd name="T10" fmla="*/ 0 w 67"/>
                    <a:gd name="T11" fmla="*/ 8 h 26"/>
                    <a:gd name="T12" fmla="*/ 11 w 67"/>
                    <a:gd name="T13" fmla="*/ 24 h 26"/>
                  </a:gdLst>
                  <a:ahLst/>
                  <a:cxnLst>
                    <a:cxn ang="0">
                      <a:pos x="T0" y="T1"/>
                    </a:cxn>
                    <a:cxn ang="0">
                      <a:pos x="T2" y="T3"/>
                    </a:cxn>
                    <a:cxn ang="0">
                      <a:pos x="T4" y="T5"/>
                    </a:cxn>
                    <a:cxn ang="0">
                      <a:pos x="T6" y="T7"/>
                    </a:cxn>
                    <a:cxn ang="0">
                      <a:pos x="T8" y="T9"/>
                    </a:cxn>
                    <a:cxn ang="0">
                      <a:pos x="T10" y="T11"/>
                    </a:cxn>
                    <a:cxn ang="0">
                      <a:pos x="T12" y="T13"/>
                    </a:cxn>
                  </a:cxnLst>
                  <a:rect l="0" t="0" r="r" b="b"/>
                  <a:pathLst>
                    <a:path w="67" h="26">
                      <a:moveTo>
                        <a:pt x="11" y="24"/>
                      </a:moveTo>
                      <a:lnTo>
                        <a:pt x="8" y="26"/>
                      </a:lnTo>
                      <a:lnTo>
                        <a:pt x="67" y="20"/>
                      </a:lnTo>
                      <a:lnTo>
                        <a:pt x="65" y="0"/>
                      </a:lnTo>
                      <a:lnTo>
                        <a:pt x="6" y="6"/>
                      </a:lnTo>
                      <a:lnTo>
                        <a:pt x="0" y="8"/>
                      </a:lnTo>
                      <a:lnTo>
                        <a:pt x="11"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2" name="Freeform 1100"/>
                <p:cNvSpPr>
                  <a:spLocks/>
                </p:cNvSpPr>
                <p:nvPr/>
              </p:nvSpPr>
              <p:spPr bwMode="auto">
                <a:xfrm>
                  <a:off x="2412" y="1545"/>
                  <a:ext cx="83" cy="68"/>
                </a:xfrm>
                <a:custGeom>
                  <a:avLst/>
                  <a:gdLst>
                    <a:gd name="T0" fmla="*/ 0 w 83"/>
                    <a:gd name="T1" fmla="*/ 65 h 68"/>
                    <a:gd name="T2" fmla="*/ 11 w 83"/>
                    <a:gd name="T3" fmla="*/ 65 h 68"/>
                    <a:gd name="T4" fmla="*/ 83 w 83"/>
                    <a:gd name="T5" fmla="*/ 16 h 68"/>
                    <a:gd name="T6" fmla="*/ 72 w 83"/>
                    <a:gd name="T7" fmla="*/ 0 h 68"/>
                    <a:gd name="T8" fmla="*/ 0 w 83"/>
                    <a:gd name="T9" fmla="*/ 48 h 68"/>
                    <a:gd name="T10" fmla="*/ 13 w 83"/>
                    <a:gd name="T11" fmla="*/ 48 h 68"/>
                    <a:gd name="T12" fmla="*/ 0 w 83"/>
                    <a:gd name="T13" fmla="*/ 65 h 68"/>
                    <a:gd name="T14" fmla="*/ 6 w 83"/>
                    <a:gd name="T15" fmla="*/ 68 h 68"/>
                    <a:gd name="T16" fmla="*/ 11 w 83"/>
                    <a:gd name="T17" fmla="*/ 65 h 68"/>
                    <a:gd name="T18" fmla="*/ 0 w 83"/>
                    <a:gd name="T1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68">
                      <a:moveTo>
                        <a:pt x="0" y="65"/>
                      </a:moveTo>
                      <a:lnTo>
                        <a:pt x="11" y="65"/>
                      </a:lnTo>
                      <a:lnTo>
                        <a:pt x="83" y="16"/>
                      </a:lnTo>
                      <a:lnTo>
                        <a:pt x="72" y="0"/>
                      </a:lnTo>
                      <a:lnTo>
                        <a:pt x="0" y="48"/>
                      </a:lnTo>
                      <a:lnTo>
                        <a:pt x="13" y="48"/>
                      </a:lnTo>
                      <a:lnTo>
                        <a:pt x="0" y="65"/>
                      </a:lnTo>
                      <a:lnTo>
                        <a:pt x="6" y="68"/>
                      </a:lnTo>
                      <a:lnTo>
                        <a:pt x="11" y="65"/>
                      </a:lnTo>
                      <a:lnTo>
                        <a:pt x="0"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3" name="Freeform 1099"/>
                <p:cNvSpPr>
                  <a:spLocks/>
                </p:cNvSpPr>
                <p:nvPr/>
              </p:nvSpPr>
              <p:spPr bwMode="auto">
                <a:xfrm>
                  <a:off x="2389" y="1574"/>
                  <a:ext cx="36" cy="36"/>
                </a:xfrm>
                <a:custGeom>
                  <a:avLst/>
                  <a:gdLst>
                    <a:gd name="T0" fmla="*/ 5 w 36"/>
                    <a:gd name="T1" fmla="*/ 18 h 36"/>
                    <a:gd name="T2" fmla="*/ 0 w 36"/>
                    <a:gd name="T3" fmla="*/ 16 h 36"/>
                    <a:gd name="T4" fmla="*/ 23 w 36"/>
                    <a:gd name="T5" fmla="*/ 36 h 36"/>
                    <a:gd name="T6" fmla="*/ 36 w 36"/>
                    <a:gd name="T7" fmla="*/ 19 h 36"/>
                    <a:gd name="T8" fmla="*/ 11 w 36"/>
                    <a:gd name="T9" fmla="*/ 1 h 36"/>
                    <a:gd name="T10" fmla="*/ 5 w 36"/>
                    <a:gd name="T11" fmla="*/ 0 h 36"/>
                    <a:gd name="T12" fmla="*/ 5 w 36"/>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5" y="18"/>
                      </a:moveTo>
                      <a:lnTo>
                        <a:pt x="0" y="16"/>
                      </a:lnTo>
                      <a:lnTo>
                        <a:pt x="23" y="36"/>
                      </a:lnTo>
                      <a:lnTo>
                        <a:pt x="36" y="19"/>
                      </a:lnTo>
                      <a:lnTo>
                        <a:pt x="11" y="1"/>
                      </a:lnTo>
                      <a:lnTo>
                        <a:pt x="5"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4" name="Freeform 1098"/>
                <p:cNvSpPr>
                  <a:spLocks/>
                </p:cNvSpPr>
                <p:nvPr/>
              </p:nvSpPr>
              <p:spPr bwMode="auto">
                <a:xfrm>
                  <a:off x="2364" y="1572"/>
                  <a:ext cx="30" cy="20"/>
                </a:xfrm>
                <a:custGeom>
                  <a:avLst/>
                  <a:gdLst>
                    <a:gd name="T0" fmla="*/ 0 w 30"/>
                    <a:gd name="T1" fmla="*/ 14 h 20"/>
                    <a:gd name="T2" fmla="*/ 7 w 30"/>
                    <a:gd name="T3" fmla="*/ 20 h 20"/>
                    <a:gd name="T4" fmla="*/ 30 w 30"/>
                    <a:gd name="T5" fmla="*/ 20 h 20"/>
                    <a:gd name="T6" fmla="*/ 30 w 30"/>
                    <a:gd name="T7" fmla="*/ 2 h 20"/>
                    <a:gd name="T8" fmla="*/ 9 w 30"/>
                    <a:gd name="T9" fmla="*/ 0 h 20"/>
                    <a:gd name="T10" fmla="*/ 16 w 30"/>
                    <a:gd name="T11" fmla="*/ 5 h 20"/>
                    <a:gd name="T12" fmla="*/ 0 w 30"/>
                    <a:gd name="T13" fmla="*/ 14 h 20"/>
                    <a:gd name="T14" fmla="*/ 1 w 30"/>
                    <a:gd name="T15" fmla="*/ 20 h 20"/>
                    <a:gd name="T16" fmla="*/ 7 w 30"/>
                    <a:gd name="T17" fmla="*/ 20 h 20"/>
                    <a:gd name="T18" fmla="*/ 0 w 30"/>
                    <a:gd name="T1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14"/>
                      </a:moveTo>
                      <a:lnTo>
                        <a:pt x="7" y="20"/>
                      </a:lnTo>
                      <a:lnTo>
                        <a:pt x="30" y="20"/>
                      </a:lnTo>
                      <a:lnTo>
                        <a:pt x="30" y="2"/>
                      </a:lnTo>
                      <a:lnTo>
                        <a:pt x="9" y="0"/>
                      </a:lnTo>
                      <a:lnTo>
                        <a:pt x="16" y="5"/>
                      </a:lnTo>
                      <a:lnTo>
                        <a:pt x="0" y="14"/>
                      </a:lnTo>
                      <a:lnTo>
                        <a:pt x="1" y="20"/>
                      </a:lnTo>
                      <a:lnTo>
                        <a:pt x="7" y="2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5" name="Freeform 1097"/>
                <p:cNvSpPr>
                  <a:spLocks/>
                </p:cNvSpPr>
                <p:nvPr/>
              </p:nvSpPr>
              <p:spPr bwMode="auto">
                <a:xfrm>
                  <a:off x="2353" y="1555"/>
                  <a:ext cx="27" cy="31"/>
                </a:xfrm>
                <a:custGeom>
                  <a:avLst/>
                  <a:gdLst>
                    <a:gd name="T0" fmla="*/ 0 w 27"/>
                    <a:gd name="T1" fmla="*/ 10 h 31"/>
                    <a:gd name="T2" fmla="*/ 0 w 27"/>
                    <a:gd name="T3" fmla="*/ 10 h 31"/>
                    <a:gd name="T4" fmla="*/ 11 w 27"/>
                    <a:gd name="T5" fmla="*/ 31 h 31"/>
                    <a:gd name="T6" fmla="*/ 27 w 27"/>
                    <a:gd name="T7" fmla="*/ 22 h 31"/>
                    <a:gd name="T8" fmla="*/ 18 w 27"/>
                    <a:gd name="T9" fmla="*/ 0 h 31"/>
                    <a:gd name="T10" fmla="*/ 18 w 27"/>
                    <a:gd name="T11" fmla="*/ 2 h 31"/>
                    <a:gd name="T12" fmla="*/ 0 w 27"/>
                    <a:gd name="T13" fmla="*/ 10 h 31"/>
                  </a:gdLst>
                  <a:ahLst/>
                  <a:cxnLst>
                    <a:cxn ang="0">
                      <a:pos x="T0" y="T1"/>
                    </a:cxn>
                    <a:cxn ang="0">
                      <a:pos x="T2" y="T3"/>
                    </a:cxn>
                    <a:cxn ang="0">
                      <a:pos x="T4" y="T5"/>
                    </a:cxn>
                    <a:cxn ang="0">
                      <a:pos x="T6" y="T7"/>
                    </a:cxn>
                    <a:cxn ang="0">
                      <a:pos x="T8" y="T9"/>
                    </a:cxn>
                    <a:cxn ang="0">
                      <a:pos x="T10" y="T11"/>
                    </a:cxn>
                    <a:cxn ang="0">
                      <a:pos x="T12" y="T13"/>
                    </a:cxn>
                  </a:cxnLst>
                  <a:rect l="0" t="0" r="r" b="b"/>
                  <a:pathLst>
                    <a:path w="27" h="31">
                      <a:moveTo>
                        <a:pt x="0" y="10"/>
                      </a:moveTo>
                      <a:lnTo>
                        <a:pt x="0" y="10"/>
                      </a:lnTo>
                      <a:lnTo>
                        <a:pt x="11" y="31"/>
                      </a:lnTo>
                      <a:lnTo>
                        <a:pt x="27" y="22"/>
                      </a:lnTo>
                      <a:lnTo>
                        <a:pt x="18" y="0"/>
                      </a:lnTo>
                      <a:lnTo>
                        <a:pt x="18" y="2"/>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6" name="Freeform 1096"/>
                <p:cNvSpPr>
                  <a:spLocks/>
                </p:cNvSpPr>
                <p:nvPr/>
              </p:nvSpPr>
              <p:spPr bwMode="auto">
                <a:xfrm>
                  <a:off x="2346" y="1539"/>
                  <a:ext cx="25" cy="26"/>
                </a:xfrm>
                <a:custGeom>
                  <a:avLst/>
                  <a:gdLst>
                    <a:gd name="T0" fmla="*/ 1 w 25"/>
                    <a:gd name="T1" fmla="*/ 13 h 26"/>
                    <a:gd name="T2" fmla="*/ 0 w 25"/>
                    <a:gd name="T3" fmla="*/ 9 h 26"/>
                    <a:gd name="T4" fmla="*/ 7 w 25"/>
                    <a:gd name="T5" fmla="*/ 26 h 26"/>
                    <a:gd name="T6" fmla="*/ 25 w 25"/>
                    <a:gd name="T7" fmla="*/ 18 h 26"/>
                    <a:gd name="T8" fmla="*/ 18 w 25"/>
                    <a:gd name="T9" fmla="*/ 2 h 26"/>
                    <a:gd name="T10" fmla="*/ 16 w 25"/>
                    <a:gd name="T11" fmla="*/ 0 h 26"/>
                    <a:gd name="T12" fmla="*/ 1 w 25"/>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1" y="13"/>
                      </a:moveTo>
                      <a:lnTo>
                        <a:pt x="0" y="9"/>
                      </a:lnTo>
                      <a:lnTo>
                        <a:pt x="7" y="26"/>
                      </a:lnTo>
                      <a:lnTo>
                        <a:pt x="25" y="18"/>
                      </a:lnTo>
                      <a:lnTo>
                        <a:pt x="18" y="2"/>
                      </a:lnTo>
                      <a:lnTo>
                        <a:pt x="16" y="0"/>
                      </a:lnTo>
                      <a:lnTo>
                        <a:pt x="1"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7" name="Freeform 1095"/>
                <p:cNvSpPr>
                  <a:spLocks/>
                </p:cNvSpPr>
                <p:nvPr/>
              </p:nvSpPr>
              <p:spPr bwMode="auto">
                <a:xfrm>
                  <a:off x="2328" y="1514"/>
                  <a:ext cx="34" cy="38"/>
                </a:xfrm>
                <a:custGeom>
                  <a:avLst/>
                  <a:gdLst>
                    <a:gd name="T0" fmla="*/ 3 w 34"/>
                    <a:gd name="T1" fmla="*/ 16 h 38"/>
                    <a:gd name="T2" fmla="*/ 0 w 34"/>
                    <a:gd name="T3" fmla="*/ 14 h 38"/>
                    <a:gd name="T4" fmla="*/ 19 w 34"/>
                    <a:gd name="T5" fmla="*/ 38 h 38"/>
                    <a:gd name="T6" fmla="*/ 34 w 34"/>
                    <a:gd name="T7" fmla="*/ 25 h 38"/>
                    <a:gd name="T8" fmla="*/ 14 w 34"/>
                    <a:gd name="T9" fmla="*/ 2 h 38"/>
                    <a:gd name="T10" fmla="*/ 12 w 34"/>
                    <a:gd name="T11" fmla="*/ 0 h 38"/>
                    <a:gd name="T12" fmla="*/ 3 w 34"/>
                    <a:gd name="T13" fmla="*/ 16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 y="16"/>
                      </a:moveTo>
                      <a:lnTo>
                        <a:pt x="0" y="14"/>
                      </a:lnTo>
                      <a:lnTo>
                        <a:pt x="19" y="38"/>
                      </a:lnTo>
                      <a:lnTo>
                        <a:pt x="34" y="25"/>
                      </a:lnTo>
                      <a:lnTo>
                        <a:pt x="14" y="2"/>
                      </a:lnTo>
                      <a:lnTo>
                        <a:pt x="12" y="0"/>
                      </a:lnTo>
                      <a:lnTo>
                        <a:pt x="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8" name="Freeform 1094"/>
                <p:cNvSpPr>
                  <a:spLocks/>
                </p:cNvSpPr>
                <p:nvPr/>
              </p:nvSpPr>
              <p:spPr bwMode="auto">
                <a:xfrm>
                  <a:off x="2310" y="1503"/>
                  <a:ext cx="30" cy="27"/>
                </a:xfrm>
                <a:custGeom>
                  <a:avLst/>
                  <a:gdLst>
                    <a:gd name="T0" fmla="*/ 0 w 30"/>
                    <a:gd name="T1" fmla="*/ 13 h 27"/>
                    <a:gd name="T2" fmla="*/ 3 w 30"/>
                    <a:gd name="T3" fmla="*/ 18 h 27"/>
                    <a:gd name="T4" fmla="*/ 21 w 30"/>
                    <a:gd name="T5" fmla="*/ 27 h 27"/>
                    <a:gd name="T6" fmla="*/ 30 w 30"/>
                    <a:gd name="T7" fmla="*/ 11 h 27"/>
                    <a:gd name="T8" fmla="*/ 12 w 30"/>
                    <a:gd name="T9" fmla="*/ 0 h 27"/>
                    <a:gd name="T10" fmla="*/ 16 w 30"/>
                    <a:gd name="T11" fmla="*/ 6 h 27"/>
                    <a:gd name="T12" fmla="*/ 0 w 30"/>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0" y="13"/>
                      </a:moveTo>
                      <a:lnTo>
                        <a:pt x="3" y="18"/>
                      </a:lnTo>
                      <a:lnTo>
                        <a:pt x="21" y="27"/>
                      </a:lnTo>
                      <a:lnTo>
                        <a:pt x="30" y="11"/>
                      </a:lnTo>
                      <a:lnTo>
                        <a:pt x="12" y="0"/>
                      </a:lnTo>
                      <a:lnTo>
                        <a:pt x="16" y="6"/>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59" name="Freeform 1093"/>
                <p:cNvSpPr>
                  <a:spLocks/>
                </p:cNvSpPr>
                <p:nvPr/>
              </p:nvSpPr>
              <p:spPr bwMode="auto">
                <a:xfrm>
                  <a:off x="2286" y="1462"/>
                  <a:ext cx="40" cy="54"/>
                </a:xfrm>
                <a:custGeom>
                  <a:avLst/>
                  <a:gdLst>
                    <a:gd name="T0" fmla="*/ 0 w 40"/>
                    <a:gd name="T1" fmla="*/ 5 h 54"/>
                    <a:gd name="T2" fmla="*/ 0 w 40"/>
                    <a:gd name="T3" fmla="*/ 7 h 54"/>
                    <a:gd name="T4" fmla="*/ 24 w 40"/>
                    <a:gd name="T5" fmla="*/ 54 h 54"/>
                    <a:gd name="T6" fmla="*/ 40 w 40"/>
                    <a:gd name="T7" fmla="*/ 47 h 54"/>
                    <a:gd name="T8" fmla="*/ 18 w 40"/>
                    <a:gd name="T9" fmla="*/ 0 h 54"/>
                    <a:gd name="T10" fmla="*/ 18 w 40"/>
                    <a:gd name="T11" fmla="*/ 2 h 54"/>
                    <a:gd name="T12" fmla="*/ 0 w 40"/>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40" h="54">
                      <a:moveTo>
                        <a:pt x="0" y="5"/>
                      </a:moveTo>
                      <a:lnTo>
                        <a:pt x="0" y="7"/>
                      </a:lnTo>
                      <a:lnTo>
                        <a:pt x="24" y="54"/>
                      </a:lnTo>
                      <a:lnTo>
                        <a:pt x="40" y="47"/>
                      </a:lnTo>
                      <a:lnTo>
                        <a:pt x="18" y="0"/>
                      </a:lnTo>
                      <a:lnTo>
                        <a:pt x="18" y="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0" name="Freeform 1092"/>
                <p:cNvSpPr>
                  <a:spLocks/>
                </p:cNvSpPr>
                <p:nvPr/>
              </p:nvSpPr>
              <p:spPr bwMode="auto">
                <a:xfrm>
                  <a:off x="2281" y="1433"/>
                  <a:ext cx="23" cy="34"/>
                </a:xfrm>
                <a:custGeom>
                  <a:avLst/>
                  <a:gdLst>
                    <a:gd name="T0" fmla="*/ 2 w 23"/>
                    <a:gd name="T1" fmla="*/ 13 h 34"/>
                    <a:gd name="T2" fmla="*/ 0 w 23"/>
                    <a:gd name="T3" fmla="*/ 9 h 34"/>
                    <a:gd name="T4" fmla="*/ 5 w 23"/>
                    <a:gd name="T5" fmla="*/ 34 h 34"/>
                    <a:gd name="T6" fmla="*/ 23 w 23"/>
                    <a:gd name="T7" fmla="*/ 31 h 34"/>
                    <a:gd name="T8" fmla="*/ 18 w 23"/>
                    <a:gd name="T9" fmla="*/ 4 h 34"/>
                    <a:gd name="T10" fmla="*/ 16 w 23"/>
                    <a:gd name="T11" fmla="*/ 0 h 34"/>
                    <a:gd name="T12" fmla="*/ 2 w 23"/>
                    <a:gd name="T13" fmla="*/ 13 h 34"/>
                  </a:gdLst>
                  <a:ahLst/>
                  <a:cxnLst>
                    <a:cxn ang="0">
                      <a:pos x="T0" y="T1"/>
                    </a:cxn>
                    <a:cxn ang="0">
                      <a:pos x="T2" y="T3"/>
                    </a:cxn>
                    <a:cxn ang="0">
                      <a:pos x="T4" y="T5"/>
                    </a:cxn>
                    <a:cxn ang="0">
                      <a:pos x="T6" y="T7"/>
                    </a:cxn>
                    <a:cxn ang="0">
                      <a:pos x="T8" y="T9"/>
                    </a:cxn>
                    <a:cxn ang="0">
                      <a:pos x="T10" y="T11"/>
                    </a:cxn>
                    <a:cxn ang="0">
                      <a:pos x="T12" y="T13"/>
                    </a:cxn>
                  </a:cxnLst>
                  <a:rect l="0" t="0" r="r" b="b"/>
                  <a:pathLst>
                    <a:path w="23" h="34">
                      <a:moveTo>
                        <a:pt x="2" y="13"/>
                      </a:moveTo>
                      <a:lnTo>
                        <a:pt x="0" y="9"/>
                      </a:lnTo>
                      <a:lnTo>
                        <a:pt x="5" y="34"/>
                      </a:lnTo>
                      <a:lnTo>
                        <a:pt x="23" y="31"/>
                      </a:lnTo>
                      <a:lnTo>
                        <a:pt x="18" y="4"/>
                      </a:lnTo>
                      <a:lnTo>
                        <a:pt x="16"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1" name="Freeform 1091"/>
                <p:cNvSpPr>
                  <a:spLocks/>
                </p:cNvSpPr>
                <p:nvPr/>
              </p:nvSpPr>
              <p:spPr bwMode="auto">
                <a:xfrm>
                  <a:off x="2239" y="1388"/>
                  <a:ext cx="58" cy="58"/>
                </a:xfrm>
                <a:custGeom>
                  <a:avLst/>
                  <a:gdLst>
                    <a:gd name="T0" fmla="*/ 0 w 58"/>
                    <a:gd name="T1" fmla="*/ 9 h 58"/>
                    <a:gd name="T2" fmla="*/ 2 w 58"/>
                    <a:gd name="T3" fmla="*/ 13 h 58"/>
                    <a:gd name="T4" fmla="*/ 44 w 58"/>
                    <a:gd name="T5" fmla="*/ 58 h 58"/>
                    <a:gd name="T6" fmla="*/ 58 w 58"/>
                    <a:gd name="T7" fmla="*/ 45 h 58"/>
                    <a:gd name="T8" fmla="*/ 17 w 58"/>
                    <a:gd name="T9" fmla="*/ 0 h 58"/>
                    <a:gd name="T10" fmla="*/ 18 w 58"/>
                    <a:gd name="T11" fmla="*/ 4 h 58"/>
                    <a:gd name="T12" fmla="*/ 0 w 58"/>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0" y="9"/>
                      </a:moveTo>
                      <a:lnTo>
                        <a:pt x="2" y="13"/>
                      </a:lnTo>
                      <a:lnTo>
                        <a:pt x="44" y="58"/>
                      </a:lnTo>
                      <a:lnTo>
                        <a:pt x="58" y="45"/>
                      </a:lnTo>
                      <a:lnTo>
                        <a:pt x="17" y="0"/>
                      </a:lnTo>
                      <a:lnTo>
                        <a:pt x="18"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2" name="Freeform 1090"/>
                <p:cNvSpPr>
                  <a:spLocks/>
                </p:cNvSpPr>
                <p:nvPr/>
              </p:nvSpPr>
              <p:spPr bwMode="auto">
                <a:xfrm>
                  <a:off x="2232" y="1361"/>
                  <a:ext cx="25" cy="36"/>
                </a:xfrm>
                <a:custGeom>
                  <a:avLst/>
                  <a:gdLst>
                    <a:gd name="T0" fmla="*/ 6 w 25"/>
                    <a:gd name="T1" fmla="*/ 16 h 36"/>
                    <a:gd name="T2" fmla="*/ 0 w 25"/>
                    <a:gd name="T3" fmla="*/ 11 h 36"/>
                    <a:gd name="T4" fmla="*/ 7 w 25"/>
                    <a:gd name="T5" fmla="*/ 36 h 36"/>
                    <a:gd name="T6" fmla="*/ 25 w 25"/>
                    <a:gd name="T7" fmla="*/ 31 h 36"/>
                    <a:gd name="T8" fmla="*/ 18 w 25"/>
                    <a:gd name="T9" fmla="*/ 5 h 36"/>
                    <a:gd name="T10" fmla="*/ 15 w 25"/>
                    <a:gd name="T11" fmla="*/ 0 h 36"/>
                    <a:gd name="T12" fmla="*/ 18 w 25"/>
                    <a:gd name="T13" fmla="*/ 5 h 36"/>
                    <a:gd name="T14" fmla="*/ 18 w 25"/>
                    <a:gd name="T15" fmla="*/ 2 h 36"/>
                    <a:gd name="T16" fmla="*/ 15 w 25"/>
                    <a:gd name="T17" fmla="*/ 0 h 36"/>
                    <a:gd name="T18" fmla="*/ 6 w 25"/>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6" y="16"/>
                      </a:moveTo>
                      <a:lnTo>
                        <a:pt x="0" y="11"/>
                      </a:lnTo>
                      <a:lnTo>
                        <a:pt x="7" y="36"/>
                      </a:lnTo>
                      <a:lnTo>
                        <a:pt x="25" y="31"/>
                      </a:lnTo>
                      <a:lnTo>
                        <a:pt x="18" y="5"/>
                      </a:lnTo>
                      <a:lnTo>
                        <a:pt x="15" y="0"/>
                      </a:lnTo>
                      <a:lnTo>
                        <a:pt x="18" y="5"/>
                      </a:lnTo>
                      <a:lnTo>
                        <a:pt x="18" y="2"/>
                      </a:lnTo>
                      <a:lnTo>
                        <a:pt x="15" y="0"/>
                      </a:lnTo>
                      <a:lnTo>
                        <a:pt x="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3" name="Freeform 1089"/>
                <p:cNvSpPr>
                  <a:spLocks/>
                </p:cNvSpPr>
                <p:nvPr/>
              </p:nvSpPr>
              <p:spPr bwMode="auto">
                <a:xfrm>
                  <a:off x="2193" y="1341"/>
                  <a:ext cx="54" cy="36"/>
                </a:xfrm>
                <a:custGeom>
                  <a:avLst/>
                  <a:gdLst>
                    <a:gd name="T0" fmla="*/ 0 w 54"/>
                    <a:gd name="T1" fmla="*/ 11 h 36"/>
                    <a:gd name="T2" fmla="*/ 5 w 54"/>
                    <a:gd name="T3" fmla="*/ 16 h 36"/>
                    <a:gd name="T4" fmla="*/ 45 w 54"/>
                    <a:gd name="T5" fmla="*/ 36 h 36"/>
                    <a:gd name="T6" fmla="*/ 54 w 54"/>
                    <a:gd name="T7" fmla="*/ 20 h 36"/>
                    <a:gd name="T8" fmla="*/ 14 w 54"/>
                    <a:gd name="T9" fmla="*/ 0 h 36"/>
                    <a:gd name="T10" fmla="*/ 18 w 54"/>
                    <a:gd name="T11" fmla="*/ 6 h 36"/>
                    <a:gd name="T12" fmla="*/ 0 w 54"/>
                    <a:gd name="T13" fmla="*/ 11 h 36"/>
                    <a:gd name="T14" fmla="*/ 1 w 54"/>
                    <a:gd name="T15" fmla="*/ 15 h 36"/>
                    <a:gd name="T16" fmla="*/ 5 w 54"/>
                    <a:gd name="T17" fmla="*/ 16 h 36"/>
                    <a:gd name="T18" fmla="*/ 0 w 54"/>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6">
                      <a:moveTo>
                        <a:pt x="0" y="11"/>
                      </a:moveTo>
                      <a:lnTo>
                        <a:pt x="5" y="16"/>
                      </a:lnTo>
                      <a:lnTo>
                        <a:pt x="45" y="36"/>
                      </a:lnTo>
                      <a:lnTo>
                        <a:pt x="54" y="20"/>
                      </a:lnTo>
                      <a:lnTo>
                        <a:pt x="14" y="0"/>
                      </a:lnTo>
                      <a:lnTo>
                        <a:pt x="18" y="6"/>
                      </a:lnTo>
                      <a:lnTo>
                        <a:pt x="0" y="11"/>
                      </a:lnTo>
                      <a:lnTo>
                        <a:pt x="1" y="15"/>
                      </a:lnTo>
                      <a:lnTo>
                        <a:pt x="5" y="16"/>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4" name="Freeform 1088"/>
                <p:cNvSpPr>
                  <a:spLocks/>
                </p:cNvSpPr>
                <p:nvPr/>
              </p:nvSpPr>
              <p:spPr bwMode="auto">
                <a:xfrm>
                  <a:off x="2182" y="1302"/>
                  <a:ext cx="29" cy="50"/>
                </a:xfrm>
                <a:custGeom>
                  <a:avLst/>
                  <a:gdLst>
                    <a:gd name="T0" fmla="*/ 5 w 29"/>
                    <a:gd name="T1" fmla="*/ 16 h 50"/>
                    <a:gd name="T2" fmla="*/ 0 w 29"/>
                    <a:gd name="T3" fmla="*/ 10 h 50"/>
                    <a:gd name="T4" fmla="*/ 11 w 29"/>
                    <a:gd name="T5" fmla="*/ 50 h 50"/>
                    <a:gd name="T6" fmla="*/ 29 w 29"/>
                    <a:gd name="T7" fmla="*/ 45 h 50"/>
                    <a:gd name="T8" fmla="*/ 18 w 29"/>
                    <a:gd name="T9" fmla="*/ 5 h 50"/>
                    <a:gd name="T10" fmla="*/ 14 w 29"/>
                    <a:gd name="T11" fmla="*/ 0 h 50"/>
                    <a:gd name="T12" fmla="*/ 18 w 29"/>
                    <a:gd name="T13" fmla="*/ 5 h 50"/>
                    <a:gd name="T14" fmla="*/ 18 w 29"/>
                    <a:gd name="T15" fmla="*/ 1 h 50"/>
                    <a:gd name="T16" fmla="*/ 14 w 29"/>
                    <a:gd name="T17" fmla="*/ 0 h 50"/>
                    <a:gd name="T18" fmla="*/ 5 w 29"/>
                    <a:gd name="T19"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0">
                      <a:moveTo>
                        <a:pt x="5" y="16"/>
                      </a:moveTo>
                      <a:lnTo>
                        <a:pt x="0" y="10"/>
                      </a:lnTo>
                      <a:lnTo>
                        <a:pt x="11" y="50"/>
                      </a:lnTo>
                      <a:lnTo>
                        <a:pt x="29" y="45"/>
                      </a:lnTo>
                      <a:lnTo>
                        <a:pt x="18" y="5"/>
                      </a:lnTo>
                      <a:lnTo>
                        <a:pt x="14" y="0"/>
                      </a:lnTo>
                      <a:lnTo>
                        <a:pt x="18" y="5"/>
                      </a:lnTo>
                      <a:lnTo>
                        <a:pt x="18" y="1"/>
                      </a:lnTo>
                      <a:lnTo>
                        <a:pt x="14" y="0"/>
                      </a:lnTo>
                      <a:lnTo>
                        <a:pt x="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5" name="Freeform 1087"/>
                <p:cNvSpPr>
                  <a:spLocks/>
                </p:cNvSpPr>
                <p:nvPr/>
              </p:nvSpPr>
              <p:spPr bwMode="auto">
                <a:xfrm>
                  <a:off x="2128" y="1267"/>
                  <a:ext cx="68" cy="51"/>
                </a:xfrm>
                <a:custGeom>
                  <a:avLst/>
                  <a:gdLst>
                    <a:gd name="T0" fmla="*/ 3 w 68"/>
                    <a:gd name="T1" fmla="*/ 18 h 51"/>
                    <a:gd name="T2" fmla="*/ 0 w 68"/>
                    <a:gd name="T3" fmla="*/ 18 h 51"/>
                    <a:gd name="T4" fmla="*/ 59 w 68"/>
                    <a:gd name="T5" fmla="*/ 51 h 51"/>
                    <a:gd name="T6" fmla="*/ 68 w 68"/>
                    <a:gd name="T7" fmla="*/ 35 h 51"/>
                    <a:gd name="T8" fmla="*/ 9 w 68"/>
                    <a:gd name="T9" fmla="*/ 2 h 51"/>
                    <a:gd name="T10" fmla="*/ 5 w 68"/>
                    <a:gd name="T11" fmla="*/ 0 h 51"/>
                    <a:gd name="T12" fmla="*/ 3 w 68"/>
                    <a:gd name="T13" fmla="*/ 18 h 51"/>
                  </a:gdLst>
                  <a:ahLst/>
                  <a:cxnLst>
                    <a:cxn ang="0">
                      <a:pos x="T0" y="T1"/>
                    </a:cxn>
                    <a:cxn ang="0">
                      <a:pos x="T2" y="T3"/>
                    </a:cxn>
                    <a:cxn ang="0">
                      <a:pos x="T4" y="T5"/>
                    </a:cxn>
                    <a:cxn ang="0">
                      <a:pos x="T6" y="T7"/>
                    </a:cxn>
                    <a:cxn ang="0">
                      <a:pos x="T8" y="T9"/>
                    </a:cxn>
                    <a:cxn ang="0">
                      <a:pos x="T10" y="T11"/>
                    </a:cxn>
                    <a:cxn ang="0">
                      <a:pos x="T12" y="T13"/>
                    </a:cxn>
                  </a:cxnLst>
                  <a:rect l="0" t="0" r="r" b="b"/>
                  <a:pathLst>
                    <a:path w="68" h="51">
                      <a:moveTo>
                        <a:pt x="3" y="18"/>
                      </a:moveTo>
                      <a:lnTo>
                        <a:pt x="0" y="18"/>
                      </a:lnTo>
                      <a:lnTo>
                        <a:pt x="59" y="51"/>
                      </a:lnTo>
                      <a:lnTo>
                        <a:pt x="68" y="35"/>
                      </a:lnTo>
                      <a:lnTo>
                        <a:pt x="9" y="2"/>
                      </a:lnTo>
                      <a:lnTo>
                        <a:pt x="5"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6" name="Freeform 1086"/>
                <p:cNvSpPr>
                  <a:spLocks/>
                </p:cNvSpPr>
                <p:nvPr/>
              </p:nvSpPr>
              <p:spPr bwMode="auto">
                <a:xfrm>
                  <a:off x="2077" y="1258"/>
                  <a:ext cx="56" cy="27"/>
                </a:xfrm>
                <a:custGeom>
                  <a:avLst/>
                  <a:gdLst>
                    <a:gd name="T0" fmla="*/ 0 w 56"/>
                    <a:gd name="T1" fmla="*/ 18 h 27"/>
                    <a:gd name="T2" fmla="*/ 4 w 56"/>
                    <a:gd name="T3" fmla="*/ 20 h 27"/>
                    <a:gd name="T4" fmla="*/ 54 w 56"/>
                    <a:gd name="T5" fmla="*/ 27 h 27"/>
                    <a:gd name="T6" fmla="*/ 56 w 56"/>
                    <a:gd name="T7" fmla="*/ 9 h 27"/>
                    <a:gd name="T8" fmla="*/ 7 w 56"/>
                    <a:gd name="T9" fmla="*/ 0 h 27"/>
                    <a:gd name="T10" fmla="*/ 11 w 56"/>
                    <a:gd name="T11" fmla="*/ 2 h 27"/>
                    <a:gd name="T12" fmla="*/ 0 w 56"/>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56" h="27">
                      <a:moveTo>
                        <a:pt x="0" y="18"/>
                      </a:moveTo>
                      <a:lnTo>
                        <a:pt x="4" y="20"/>
                      </a:lnTo>
                      <a:lnTo>
                        <a:pt x="54" y="27"/>
                      </a:lnTo>
                      <a:lnTo>
                        <a:pt x="56" y="9"/>
                      </a:lnTo>
                      <a:lnTo>
                        <a:pt x="7" y="0"/>
                      </a:lnTo>
                      <a:lnTo>
                        <a:pt x="11"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7" name="Freeform 1085"/>
                <p:cNvSpPr>
                  <a:spLocks/>
                </p:cNvSpPr>
                <p:nvPr/>
              </p:nvSpPr>
              <p:spPr bwMode="auto">
                <a:xfrm>
                  <a:off x="2050" y="1238"/>
                  <a:ext cx="38" cy="38"/>
                </a:xfrm>
                <a:custGeom>
                  <a:avLst/>
                  <a:gdLst>
                    <a:gd name="T0" fmla="*/ 2 w 38"/>
                    <a:gd name="T1" fmla="*/ 18 h 38"/>
                    <a:gd name="T2" fmla="*/ 0 w 38"/>
                    <a:gd name="T3" fmla="*/ 18 h 38"/>
                    <a:gd name="T4" fmla="*/ 27 w 38"/>
                    <a:gd name="T5" fmla="*/ 38 h 38"/>
                    <a:gd name="T6" fmla="*/ 38 w 38"/>
                    <a:gd name="T7" fmla="*/ 22 h 38"/>
                    <a:gd name="T8" fmla="*/ 11 w 38"/>
                    <a:gd name="T9" fmla="*/ 2 h 38"/>
                    <a:gd name="T10" fmla="*/ 9 w 38"/>
                    <a:gd name="T11" fmla="*/ 0 h 38"/>
                    <a:gd name="T12" fmla="*/ 2 w 38"/>
                    <a:gd name="T13" fmla="*/ 18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2" y="18"/>
                      </a:moveTo>
                      <a:lnTo>
                        <a:pt x="0" y="18"/>
                      </a:lnTo>
                      <a:lnTo>
                        <a:pt x="27" y="38"/>
                      </a:lnTo>
                      <a:lnTo>
                        <a:pt x="38" y="22"/>
                      </a:lnTo>
                      <a:lnTo>
                        <a:pt x="11" y="2"/>
                      </a:lnTo>
                      <a:lnTo>
                        <a:pt x="9" y="0"/>
                      </a:lnTo>
                      <a:lnTo>
                        <a:pt x="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8" name="Freeform 1084"/>
                <p:cNvSpPr>
                  <a:spLocks/>
                </p:cNvSpPr>
                <p:nvPr/>
              </p:nvSpPr>
              <p:spPr bwMode="auto">
                <a:xfrm>
                  <a:off x="2012" y="1222"/>
                  <a:ext cx="47" cy="34"/>
                </a:xfrm>
                <a:custGeom>
                  <a:avLst/>
                  <a:gdLst>
                    <a:gd name="T0" fmla="*/ 2 w 47"/>
                    <a:gd name="T1" fmla="*/ 18 h 34"/>
                    <a:gd name="T2" fmla="*/ 0 w 47"/>
                    <a:gd name="T3" fmla="*/ 18 h 34"/>
                    <a:gd name="T4" fmla="*/ 40 w 47"/>
                    <a:gd name="T5" fmla="*/ 34 h 34"/>
                    <a:gd name="T6" fmla="*/ 47 w 47"/>
                    <a:gd name="T7" fmla="*/ 16 h 34"/>
                    <a:gd name="T8" fmla="*/ 8 w 47"/>
                    <a:gd name="T9" fmla="*/ 0 h 34"/>
                    <a:gd name="T10" fmla="*/ 8 w 47"/>
                    <a:gd name="T11" fmla="*/ 0 h 34"/>
                    <a:gd name="T12" fmla="*/ 2 w 47"/>
                    <a:gd name="T13" fmla="*/ 18 h 34"/>
                  </a:gdLst>
                  <a:ahLst/>
                  <a:cxnLst>
                    <a:cxn ang="0">
                      <a:pos x="T0" y="T1"/>
                    </a:cxn>
                    <a:cxn ang="0">
                      <a:pos x="T2" y="T3"/>
                    </a:cxn>
                    <a:cxn ang="0">
                      <a:pos x="T4" y="T5"/>
                    </a:cxn>
                    <a:cxn ang="0">
                      <a:pos x="T6" y="T7"/>
                    </a:cxn>
                    <a:cxn ang="0">
                      <a:pos x="T8" y="T9"/>
                    </a:cxn>
                    <a:cxn ang="0">
                      <a:pos x="T10" y="T11"/>
                    </a:cxn>
                    <a:cxn ang="0">
                      <a:pos x="T12" y="T13"/>
                    </a:cxn>
                  </a:cxnLst>
                  <a:rect l="0" t="0" r="r" b="b"/>
                  <a:pathLst>
                    <a:path w="47" h="34">
                      <a:moveTo>
                        <a:pt x="2" y="18"/>
                      </a:moveTo>
                      <a:lnTo>
                        <a:pt x="0" y="18"/>
                      </a:lnTo>
                      <a:lnTo>
                        <a:pt x="40" y="34"/>
                      </a:lnTo>
                      <a:lnTo>
                        <a:pt x="47" y="16"/>
                      </a:lnTo>
                      <a:lnTo>
                        <a:pt x="8" y="0"/>
                      </a:lnTo>
                      <a:lnTo>
                        <a:pt x="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69" name="Freeform 1083"/>
                <p:cNvSpPr>
                  <a:spLocks/>
                </p:cNvSpPr>
                <p:nvPr/>
              </p:nvSpPr>
              <p:spPr bwMode="auto">
                <a:xfrm>
                  <a:off x="1944" y="1202"/>
                  <a:ext cx="76" cy="38"/>
                </a:xfrm>
                <a:custGeom>
                  <a:avLst/>
                  <a:gdLst>
                    <a:gd name="T0" fmla="*/ 0 w 76"/>
                    <a:gd name="T1" fmla="*/ 18 h 38"/>
                    <a:gd name="T2" fmla="*/ 2 w 76"/>
                    <a:gd name="T3" fmla="*/ 20 h 38"/>
                    <a:gd name="T4" fmla="*/ 70 w 76"/>
                    <a:gd name="T5" fmla="*/ 38 h 38"/>
                    <a:gd name="T6" fmla="*/ 76 w 76"/>
                    <a:gd name="T7" fmla="*/ 20 h 38"/>
                    <a:gd name="T8" fmla="*/ 7 w 76"/>
                    <a:gd name="T9" fmla="*/ 0 h 38"/>
                    <a:gd name="T10" fmla="*/ 7 w 76"/>
                    <a:gd name="T11" fmla="*/ 2 h 38"/>
                    <a:gd name="T12" fmla="*/ 0 w 76"/>
                    <a:gd name="T13" fmla="*/ 18 h 38"/>
                  </a:gdLst>
                  <a:ahLst/>
                  <a:cxnLst>
                    <a:cxn ang="0">
                      <a:pos x="T0" y="T1"/>
                    </a:cxn>
                    <a:cxn ang="0">
                      <a:pos x="T2" y="T3"/>
                    </a:cxn>
                    <a:cxn ang="0">
                      <a:pos x="T4" y="T5"/>
                    </a:cxn>
                    <a:cxn ang="0">
                      <a:pos x="T6" y="T7"/>
                    </a:cxn>
                    <a:cxn ang="0">
                      <a:pos x="T8" y="T9"/>
                    </a:cxn>
                    <a:cxn ang="0">
                      <a:pos x="T10" y="T11"/>
                    </a:cxn>
                    <a:cxn ang="0">
                      <a:pos x="T12" y="T13"/>
                    </a:cxn>
                  </a:cxnLst>
                  <a:rect l="0" t="0" r="r" b="b"/>
                  <a:pathLst>
                    <a:path w="76" h="38">
                      <a:moveTo>
                        <a:pt x="0" y="18"/>
                      </a:moveTo>
                      <a:lnTo>
                        <a:pt x="2" y="20"/>
                      </a:lnTo>
                      <a:lnTo>
                        <a:pt x="70" y="38"/>
                      </a:lnTo>
                      <a:lnTo>
                        <a:pt x="76" y="20"/>
                      </a:lnTo>
                      <a:lnTo>
                        <a:pt x="7" y="0"/>
                      </a:lnTo>
                      <a:lnTo>
                        <a:pt x="7"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0" name="Freeform 1082"/>
                <p:cNvSpPr>
                  <a:spLocks/>
                </p:cNvSpPr>
                <p:nvPr/>
              </p:nvSpPr>
              <p:spPr bwMode="auto">
                <a:xfrm>
                  <a:off x="1888" y="1181"/>
                  <a:ext cx="63" cy="39"/>
                </a:xfrm>
                <a:custGeom>
                  <a:avLst/>
                  <a:gdLst>
                    <a:gd name="T0" fmla="*/ 0 w 63"/>
                    <a:gd name="T1" fmla="*/ 14 h 39"/>
                    <a:gd name="T2" fmla="*/ 4 w 63"/>
                    <a:gd name="T3" fmla="*/ 16 h 39"/>
                    <a:gd name="T4" fmla="*/ 56 w 63"/>
                    <a:gd name="T5" fmla="*/ 39 h 39"/>
                    <a:gd name="T6" fmla="*/ 63 w 63"/>
                    <a:gd name="T7" fmla="*/ 23 h 39"/>
                    <a:gd name="T8" fmla="*/ 11 w 63"/>
                    <a:gd name="T9" fmla="*/ 0 h 39"/>
                    <a:gd name="T10" fmla="*/ 14 w 63"/>
                    <a:gd name="T11" fmla="*/ 2 h 39"/>
                    <a:gd name="T12" fmla="*/ 0 w 63"/>
                    <a:gd name="T13" fmla="*/ 14 h 39"/>
                  </a:gdLst>
                  <a:ahLst/>
                  <a:cxnLst>
                    <a:cxn ang="0">
                      <a:pos x="T0" y="T1"/>
                    </a:cxn>
                    <a:cxn ang="0">
                      <a:pos x="T2" y="T3"/>
                    </a:cxn>
                    <a:cxn ang="0">
                      <a:pos x="T4" y="T5"/>
                    </a:cxn>
                    <a:cxn ang="0">
                      <a:pos x="T6" y="T7"/>
                    </a:cxn>
                    <a:cxn ang="0">
                      <a:pos x="T8" y="T9"/>
                    </a:cxn>
                    <a:cxn ang="0">
                      <a:pos x="T10" y="T11"/>
                    </a:cxn>
                    <a:cxn ang="0">
                      <a:pos x="T12" y="T13"/>
                    </a:cxn>
                  </a:cxnLst>
                  <a:rect l="0" t="0" r="r" b="b"/>
                  <a:pathLst>
                    <a:path w="63" h="39">
                      <a:moveTo>
                        <a:pt x="0" y="14"/>
                      </a:moveTo>
                      <a:lnTo>
                        <a:pt x="4" y="16"/>
                      </a:lnTo>
                      <a:lnTo>
                        <a:pt x="56" y="39"/>
                      </a:lnTo>
                      <a:lnTo>
                        <a:pt x="63" y="23"/>
                      </a:lnTo>
                      <a:lnTo>
                        <a:pt x="11" y="0"/>
                      </a:lnTo>
                      <a:lnTo>
                        <a:pt x="14" y="2"/>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1" name="Freeform 1081"/>
                <p:cNvSpPr>
                  <a:spLocks/>
                </p:cNvSpPr>
                <p:nvPr/>
              </p:nvSpPr>
              <p:spPr bwMode="auto">
                <a:xfrm>
                  <a:off x="1857" y="1152"/>
                  <a:ext cx="45" cy="43"/>
                </a:xfrm>
                <a:custGeom>
                  <a:avLst/>
                  <a:gdLst>
                    <a:gd name="T0" fmla="*/ 0 w 45"/>
                    <a:gd name="T1" fmla="*/ 9 h 43"/>
                    <a:gd name="T2" fmla="*/ 2 w 45"/>
                    <a:gd name="T3" fmla="*/ 13 h 43"/>
                    <a:gd name="T4" fmla="*/ 31 w 45"/>
                    <a:gd name="T5" fmla="*/ 43 h 43"/>
                    <a:gd name="T6" fmla="*/ 45 w 45"/>
                    <a:gd name="T7" fmla="*/ 31 h 43"/>
                    <a:gd name="T8" fmla="*/ 17 w 45"/>
                    <a:gd name="T9" fmla="*/ 0 h 43"/>
                    <a:gd name="T10" fmla="*/ 18 w 45"/>
                    <a:gd name="T11" fmla="*/ 4 h 43"/>
                    <a:gd name="T12" fmla="*/ 0 w 45"/>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45" h="43">
                      <a:moveTo>
                        <a:pt x="0" y="9"/>
                      </a:moveTo>
                      <a:lnTo>
                        <a:pt x="2" y="13"/>
                      </a:lnTo>
                      <a:lnTo>
                        <a:pt x="31" y="43"/>
                      </a:lnTo>
                      <a:lnTo>
                        <a:pt x="45" y="31"/>
                      </a:lnTo>
                      <a:lnTo>
                        <a:pt x="17" y="0"/>
                      </a:lnTo>
                      <a:lnTo>
                        <a:pt x="18"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2" name="Freeform 1080"/>
                <p:cNvSpPr>
                  <a:spLocks/>
                </p:cNvSpPr>
                <p:nvPr/>
              </p:nvSpPr>
              <p:spPr bwMode="auto">
                <a:xfrm>
                  <a:off x="1850" y="1127"/>
                  <a:ext cx="25" cy="34"/>
                </a:xfrm>
                <a:custGeom>
                  <a:avLst/>
                  <a:gdLst>
                    <a:gd name="T0" fmla="*/ 4 w 25"/>
                    <a:gd name="T1" fmla="*/ 14 h 34"/>
                    <a:gd name="T2" fmla="*/ 0 w 25"/>
                    <a:gd name="T3" fmla="*/ 9 h 34"/>
                    <a:gd name="T4" fmla="*/ 7 w 25"/>
                    <a:gd name="T5" fmla="*/ 34 h 34"/>
                    <a:gd name="T6" fmla="*/ 25 w 25"/>
                    <a:gd name="T7" fmla="*/ 29 h 34"/>
                    <a:gd name="T8" fmla="*/ 20 w 25"/>
                    <a:gd name="T9" fmla="*/ 5 h 34"/>
                    <a:gd name="T10" fmla="*/ 16 w 25"/>
                    <a:gd name="T11" fmla="*/ 0 h 34"/>
                    <a:gd name="T12" fmla="*/ 4 w 25"/>
                    <a:gd name="T13" fmla="*/ 14 h 34"/>
                  </a:gdLst>
                  <a:ahLst/>
                  <a:cxnLst>
                    <a:cxn ang="0">
                      <a:pos x="T0" y="T1"/>
                    </a:cxn>
                    <a:cxn ang="0">
                      <a:pos x="T2" y="T3"/>
                    </a:cxn>
                    <a:cxn ang="0">
                      <a:pos x="T4" y="T5"/>
                    </a:cxn>
                    <a:cxn ang="0">
                      <a:pos x="T6" y="T7"/>
                    </a:cxn>
                    <a:cxn ang="0">
                      <a:pos x="T8" y="T9"/>
                    </a:cxn>
                    <a:cxn ang="0">
                      <a:pos x="T10" y="T11"/>
                    </a:cxn>
                    <a:cxn ang="0">
                      <a:pos x="T12" y="T13"/>
                    </a:cxn>
                  </a:cxnLst>
                  <a:rect l="0" t="0" r="r" b="b"/>
                  <a:pathLst>
                    <a:path w="25" h="34">
                      <a:moveTo>
                        <a:pt x="4" y="14"/>
                      </a:moveTo>
                      <a:lnTo>
                        <a:pt x="0" y="9"/>
                      </a:lnTo>
                      <a:lnTo>
                        <a:pt x="7" y="34"/>
                      </a:lnTo>
                      <a:lnTo>
                        <a:pt x="25" y="29"/>
                      </a:lnTo>
                      <a:lnTo>
                        <a:pt x="20" y="5"/>
                      </a:lnTo>
                      <a:lnTo>
                        <a:pt x="16" y="0"/>
                      </a:lnTo>
                      <a:lnTo>
                        <a:pt x="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3" name="Freeform 1079"/>
                <p:cNvSpPr>
                  <a:spLocks/>
                </p:cNvSpPr>
                <p:nvPr/>
              </p:nvSpPr>
              <p:spPr bwMode="auto">
                <a:xfrm>
                  <a:off x="1773" y="1058"/>
                  <a:ext cx="93" cy="83"/>
                </a:xfrm>
                <a:custGeom>
                  <a:avLst/>
                  <a:gdLst>
                    <a:gd name="T0" fmla="*/ 0 w 93"/>
                    <a:gd name="T1" fmla="*/ 8 h 83"/>
                    <a:gd name="T2" fmla="*/ 3 w 93"/>
                    <a:gd name="T3" fmla="*/ 15 h 83"/>
                    <a:gd name="T4" fmla="*/ 81 w 93"/>
                    <a:gd name="T5" fmla="*/ 83 h 83"/>
                    <a:gd name="T6" fmla="*/ 93 w 93"/>
                    <a:gd name="T7" fmla="*/ 69 h 83"/>
                    <a:gd name="T8" fmla="*/ 16 w 93"/>
                    <a:gd name="T9" fmla="*/ 0 h 83"/>
                    <a:gd name="T10" fmla="*/ 20 w 93"/>
                    <a:gd name="T11" fmla="*/ 8 h 83"/>
                    <a:gd name="T12" fmla="*/ 0 w 93"/>
                    <a:gd name="T13" fmla="*/ 8 h 83"/>
                  </a:gdLst>
                  <a:ahLst/>
                  <a:cxnLst>
                    <a:cxn ang="0">
                      <a:pos x="T0" y="T1"/>
                    </a:cxn>
                    <a:cxn ang="0">
                      <a:pos x="T2" y="T3"/>
                    </a:cxn>
                    <a:cxn ang="0">
                      <a:pos x="T4" y="T5"/>
                    </a:cxn>
                    <a:cxn ang="0">
                      <a:pos x="T6" y="T7"/>
                    </a:cxn>
                    <a:cxn ang="0">
                      <a:pos x="T8" y="T9"/>
                    </a:cxn>
                    <a:cxn ang="0">
                      <a:pos x="T10" y="T11"/>
                    </a:cxn>
                    <a:cxn ang="0">
                      <a:pos x="T12" y="T13"/>
                    </a:cxn>
                  </a:cxnLst>
                  <a:rect l="0" t="0" r="r" b="b"/>
                  <a:pathLst>
                    <a:path w="93" h="83">
                      <a:moveTo>
                        <a:pt x="0" y="8"/>
                      </a:moveTo>
                      <a:lnTo>
                        <a:pt x="3" y="15"/>
                      </a:lnTo>
                      <a:lnTo>
                        <a:pt x="81" y="83"/>
                      </a:lnTo>
                      <a:lnTo>
                        <a:pt x="93" y="69"/>
                      </a:lnTo>
                      <a:lnTo>
                        <a:pt x="16" y="0"/>
                      </a:lnTo>
                      <a:lnTo>
                        <a:pt x="20" y="8"/>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4" name="Freeform 1078"/>
                <p:cNvSpPr>
                  <a:spLocks/>
                </p:cNvSpPr>
                <p:nvPr/>
              </p:nvSpPr>
              <p:spPr bwMode="auto">
                <a:xfrm>
                  <a:off x="1771" y="1037"/>
                  <a:ext cx="22" cy="29"/>
                </a:xfrm>
                <a:custGeom>
                  <a:avLst/>
                  <a:gdLst>
                    <a:gd name="T0" fmla="*/ 5 w 22"/>
                    <a:gd name="T1" fmla="*/ 16 h 29"/>
                    <a:gd name="T2" fmla="*/ 0 w 22"/>
                    <a:gd name="T3" fmla="*/ 9 h 29"/>
                    <a:gd name="T4" fmla="*/ 2 w 22"/>
                    <a:gd name="T5" fmla="*/ 29 h 29"/>
                    <a:gd name="T6" fmla="*/ 22 w 22"/>
                    <a:gd name="T7" fmla="*/ 29 h 29"/>
                    <a:gd name="T8" fmla="*/ 20 w 22"/>
                    <a:gd name="T9" fmla="*/ 7 h 29"/>
                    <a:gd name="T10" fmla="*/ 14 w 22"/>
                    <a:gd name="T11" fmla="*/ 0 h 29"/>
                    <a:gd name="T12" fmla="*/ 20 w 22"/>
                    <a:gd name="T13" fmla="*/ 7 h 29"/>
                    <a:gd name="T14" fmla="*/ 20 w 22"/>
                    <a:gd name="T15" fmla="*/ 2 h 29"/>
                    <a:gd name="T16" fmla="*/ 14 w 22"/>
                    <a:gd name="T17" fmla="*/ 0 h 29"/>
                    <a:gd name="T18" fmla="*/ 5 w 22"/>
                    <a:gd name="T1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9">
                      <a:moveTo>
                        <a:pt x="5" y="16"/>
                      </a:moveTo>
                      <a:lnTo>
                        <a:pt x="0" y="9"/>
                      </a:lnTo>
                      <a:lnTo>
                        <a:pt x="2" y="29"/>
                      </a:lnTo>
                      <a:lnTo>
                        <a:pt x="22" y="29"/>
                      </a:lnTo>
                      <a:lnTo>
                        <a:pt x="20" y="7"/>
                      </a:lnTo>
                      <a:lnTo>
                        <a:pt x="14" y="0"/>
                      </a:lnTo>
                      <a:lnTo>
                        <a:pt x="20" y="7"/>
                      </a:lnTo>
                      <a:lnTo>
                        <a:pt x="20" y="2"/>
                      </a:lnTo>
                      <a:lnTo>
                        <a:pt x="14" y="0"/>
                      </a:lnTo>
                      <a:lnTo>
                        <a:pt x="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5" name="Freeform 1077"/>
                <p:cNvSpPr>
                  <a:spLocks/>
                </p:cNvSpPr>
                <p:nvPr/>
              </p:nvSpPr>
              <p:spPr bwMode="auto">
                <a:xfrm>
                  <a:off x="1762" y="1028"/>
                  <a:ext cx="23" cy="25"/>
                </a:xfrm>
                <a:custGeom>
                  <a:avLst/>
                  <a:gdLst>
                    <a:gd name="T0" fmla="*/ 0 w 23"/>
                    <a:gd name="T1" fmla="*/ 18 h 25"/>
                    <a:gd name="T2" fmla="*/ 0 w 23"/>
                    <a:gd name="T3" fmla="*/ 18 h 25"/>
                    <a:gd name="T4" fmla="*/ 14 w 23"/>
                    <a:gd name="T5" fmla="*/ 25 h 25"/>
                    <a:gd name="T6" fmla="*/ 23 w 23"/>
                    <a:gd name="T7" fmla="*/ 9 h 25"/>
                    <a:gd name="T8" fmla="*/ 9 w 23"/>
                    <a:gd name="T9" fmla="*/ 0 h 25"/>
                    <a:gd name="T10" fmla="*/ 9 w 23"/>
                    <a:gd name="T11" fmla="*/ 0 h 25"/>
                    <a:gd name="T12" fmla="*/ 0 w 23"/>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18"/>
                      </a:moveTo>
                      <a:lnTo>
                        <a:pt x="0" y="18"/>
                      </a:lnTo>
                      <a:lnTo>
                        <a:pt x="14" y="25"/>
                      </a:lnTo>
                      <a:lnTo>
                        <a:pt x="23" y="9"/>
                      </a:lnTo>
                      <a:lnTo>
                        <a:pt x="9"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6" name="Freeform 1076"/>
                <p:cNvSpPr>
                  <a:spLocks/>
                </p:cNvSpPr>
                <p:nvPr/>
              </p:nvSpPr>
              <p:spPr bwMode="auto">
                <a:xfrm>
                  <a:off x="1728" y="1011"/>
                  <a:ext cx="43" cy="35"/>
                </a:xfrm>
                <a:custGeom>
                  <a:avLst/>
                  <a:gdLst>
                    <a:gd name="T0" fmla="*/ 0 w 43"/>
                    <a:gd name="T1" fmla="*/ 13 h 35"/>
                    <a:gd name="T2" fmla="*/ 2 w 43"/>
                    <a:gd name="T3" fmla="*/ 17 h 35"/>
                    <a:gd name="T4" fmla="*/ 34 w 43"/>
                    <a:gd name="T5" fmla="*/ 35 h 35"/>
                    <a:gd name="T6" fmla="*/ 43 w 43"/>
                    <a:gd name="T7" fmla="*/ 17 h 35"/>
                    <a:gd name="T8" fmla="*/ 12 w 43"/>
                    <a:gd name="T9" fmla="*/ 0 h 35"/>
                    <a:gd name="T10" fmla="*/ 16 w 43"/>
                    <a:gd name="T11" fmla="*/ 2 h 35"/>
                    <a:gd name="T12" fmla="*/ 0 w 43"/>
                    <a:gd name="T13" fmla="*/ 13 h 35"/>
                  </a:gdLst>
                  <a:ahLst/>
                  <a:cxnLst>
                    <a:cxn ang="0">
                      <a:pos x="T0" y="T1"/>
                    </a:cxn>
                    <a:cxn ang="0">
                      <a:pos x="T2" y="T3"/>
                    </a:cxn>
                    <a:cxn ang="0">
                      <a:pos x="T4" y="T5"/>
                    </a:cxn>
                    <a:cxn ang="0">
                      <a:pos x="T6" y="T7"/>
                    </a:cxn>
                    <a:cxn ang="0">
                      <a:pos x="T8" y="T9"/>
                    </a:cxn>
                    <a:cxn ang="0">
                      <a:pos x="T10" y="T11"/>
                    </a:cxn>
                    <a:cxn ang="0">
                      <a:pos x="T12" y="T13"/>
                    </a:cxn>
                  </a:cxnLst>
                  <a:rect l="0" t="0" r="r" b="b"/>
                  <a:pathLst>
                    <a:path w="43" h="35">
                      <a:moveTo>
                        <a:pt x="0" y="13"/>
                      </a:moveTo>
                      <a:lnTo>
                        <a:pt x="2" y="17"/>
                      </a:lnTo>
                      <a:lnTo>
                        <a:pt x="34" y="35"/>
                      </a:lnTo>
                      <a:lnTo>
                        <a:pt x="43" y="17"/>
                      </a:lnTo>
                      <a:lnTo>
                        <a:pt x="12" y="0"/>
                      </a:lnTo>
                      <a:lnTo>
                        <a:pt x="16"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7" name="Freeform 1075"/>
                <p:cNvSpPr>
                  <a:spLocks/>
                </p:cNvSpPr>
                <p:nvPr/>
              </p:nvSpPr>
              <p:spPr bwMode="auto">
                <a:xfrm>
                  <a:off x="1715" y="992"/>
                  <a:ext cx="29" cy="32"/>
                </a:xfrm>
                <a:custGeom>
                  <a:avLst/>
                  <a:gdLst>
                    <a:gd name="T0" fmla="*/ 7 w 29"/>
                    <a:gd name="T1" fmla="*/ 19 h 32"/>
                    <a:gd name="T2" fmla="*/ 0 w 29"/>
                    <a:gd name="T3" fmla="*/ 14 h 32"/>
                    <a:gd name="T4" fmla="*/ 13 w 29"/>
                    <a:gd name="T5" fmla="*/ 32 h 32"/>
                    <a:gd name="T6" fmla="*/ 29 w 29"/>
                    <a:gd name="T7" fmla="*/ 21 h 32"/>
                    <a:gd name="T8" fmla="*/ 18 w 29"/>
                    <a:gd name="T9" fmla="*/ 5 h 32"/>
                    <a:gd name="T10" fmla="*/ 11 w 29"/>
                    <a:gd name="T11" fmla="*/ 0 h 32"/>
                    <a:gd name="T12" fmla="*/ 18 w 29"/>
                    <a:gd name="T13" fmla="*/ 5 h 32"/>
                    <a:gd name="T14" fmla="*/ 15 w 29"/>
                    <a:gd name="T15" fmla="*/ 0 h 32"/>
                    <a:gd name="T16" fmla="*/ 11 w 29"/>
                    <a:gd name="T17" fmla="*/ 0 h 32"/>
                    <a:gd name="T18" fmla="*/ 7 w 29"/>
                    <a:gd name="T1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7" y="19"/>
                      </a:moveTo>
                      <a:lnTo>
                        <a:pt x="0" y="14"/>
                      </a:lnTo>
                      <a:lnTo>
                        <a:pt x="13" y="32"/>
                      </a:lnTo>
                      <a:lnTo>
                        <a:pt x="29" y="21"/>
                      </a:lnTo>
                      <a:lnTo>
                        <a:pt x="18" y="5"/>
                      </a:lnTo>
                      <a:lnTo>
                        <a:pt x="11" y="0"/>
                      </a:lnTo>
                      <a:lnTo>
                        <a:pt x="18" y="5"/>
                      </a:lnTo>
                      <a:lnTo>
                        <a:pt x="15" y="0"/>
                      </a:lnTo>
                      <a:lnTo>
                        <a:pt x="11" y="0"/>
                      </a:lnTo>
                      <a:lnTo>
                        <a:pt x="7"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8" name="Freeform 1074"/>
                <p:cNvSpPr>
                  <a:spLocks/>
                </p:cNvSpPr>
                <p:nvPr/>
              </p:nvSpPr>
              <p:spPr bwMode="auto">
                <a:xfrm>
                  <a:off x="1674" y="986"/>
                  <a:ext cx="52" cy="25"/>
                </a:xfrm>
                <a:custGeom>
                  <a:avLst/>
                  <a:gdLst>
                    <a:gd name="T0" fmla="*/ 0 w 52"/>
                    <a:gd name="T1" fmla="*/ 18 h 25"/>
                    <a:gd name="T2" fmla="*/ 1 w 52"/>
                    <a:gd name="T3" fmla="*/ 18 h 25"/>
                    <a:gd name="T4" fmla="*/ 48 w 52"/>
                    <a:gd name="T5" fmla="*/ 25 h 25"/>
                    <a:gd name="T6" fmla="*/ 52 w 52"/>
                    <a:gd name="T7" fmla="*/ 6 h 25"/>
                    <a:gd name="T8" fmla="*/ 3 w 52"/>
                    <a:gd name="T9" fmla="*/ 0 h 25"/>
                    <a:gd name="T10" fmla="*/ 5 w 52"/>
                    <a:gd name="T11" fmla="*/ 0 h 25"/>
                    <a:gd name="T12" fmla="*/ 0 w 52"/>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52" h="25">
                      <a:moveTo>
                        <a:pt x="0" y="18"/>
                      </a:moveTo>
                      <a:lnTo>
                        <a:pt x="1" y="18"/>
                      </a:lnTo>
                      <a:lnTo>
                        <a:pt x="48" y="25"/>
                      </a:lnTo>
                      <a:lnTo>
                        <a:pt x="52" y="6"/>
                      </a:lnTo>
                      <a:lnTo>
                        <a:pt x="3" y="0"/>
                      </a:lnTo>
                      <a:lnTo>
                        <a:pt x="5"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79" name="Freeform 1073"/>
                <p:cNvSpPr>
                  <a:spLocks/>
                </p:cNvSpPr>
                <p:nvPr/>
              </p:nvSpPr>
              <p:spPr bwMode="auto">
                <a:xfrm>
                  <a:off x="1629" y="972"/>
                  <a:ext cx="50" cy="32"/>
                </a:xfrm>
                <a:custGeom>
                  <a:avLst/>
                  <a:gdLst>
                    <a:gd name="T0" fmla="*/ 0 w 50"/>
                    <a:gd name="T1" fmla="*/ 18 h 32"/>
                    <a:gd name="T2" fmla="*/ 0 w 50"/>
                    <a:gd name="T3" fmla="*/ 18 h 32"/>
                    <a:gd name="T4" fmla="*/ 45 w 50"/>
                    <a:gd name="T5" fmla="*/ 32 h 32"/>
                    <a:gd name="T6" fmla="*/ 50 w 50"/>
                    <a:gd name="T7" fmla="*/ 14 h 32"/>
                    <a:gd name="T8" fmla="*/ 5 w 50"/>
                    <a:gd name="T9" fmla="*/ 0 h 32"/>
                    <a:gd name="T10" fmla="*/ 5 w 50"/>
                    <a:gd name="T11" fmla="*/ 0 h 32"/>
                    <a:gd name="T12" fmla="*/ 0 w 50"/>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50" h="32">
                      <a:moveTo>
                        <a:pt x="0" y="18"/>
                      </a:moveTo>
                      <a:lnTo>
                        <a:pt x="0" y="18"/>
                      </a:lnTo>
                      <a:lnTo>
                        <a:pt x="45" y="32"/>
                      </a:lnTo>
                      <a:lnTo>
                        <a:pt x="50" y="14"/>
                      </a:lnTo>
                      <a:lnTo>
                        <a:pt x="5"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0" name="Freeform 1072"/>
                <p:cNvSpPr>
                  <a:spLocks/>
                </p:cNvSpPr>
                <p:nvPr/>
              </p:nvSpPr>
              <p:spPr bwMode="auto">
                <a:xfrm>
                  <a:off x="1573" y="959"/>
                  <a:ext cx="61" cy="31"/>
                </a:xfrm>
                <a:custGeom>
                  <a:avLst/>
                  <a:gdLst>
                    <a:gd name="T0" fmla="*/ 0 w 61"/>
                    <a:gd name="T1" fmla="*/ 16 h 31"/>
                    <a:gd name="T2" fmla="*/ 5 w 61"/>
                    <a:gd name="T3" fmla="*/ 18 h 31"/>
                    <a:gd name="T4" fmla="*/ 56 w 61"/>
                    <a:gd name="T5" fmla="*/ 31 h 31"/>
                    <a:gd name="T6" fmla="*/ 61 w 61"/>
                    <a:gd name="T7" fmla="*/ 13 h 31"/>
                    <a:gd name="T8" fmla="*/ 9 w 61"/>
                    <a:gd name="T9" fmla="*/ 0 h 31"/>
                    <a:gd name="T10" fmla="*/ 14 w 61"/>
                    <a:gd name="T11" fmla="*/ 2 h 31"/>
                    <a:gd name="T12" fmla="*/ 0 w 61"/>
                    <a:gd name="T13" fmla="*/ 16 h 31"/>
                  </a:gdLst>
                  <a:ahLst/>
                  <a:cxnLst>
                    <a:cxn ang="0">
                      <a:pos x="T0" y="T1"/>
                    </a:cxn>
                    <a:cxn ang="0">
                      <a:pos x="T2" y="T3"/>
                    </a:cxn>
                    <a:cxn ang="0">
                      <a:pos x="T4" y="T5"/>
                    </a:cxn>
                    <a:cxn ang="0">
                      <a:pos x="T6" y="T7"/>
                    </a:cxn>
                    <a:cxn ang="0">
                      <a:pos x="T8" y="T9"/>
                    </a:cxn>
                    <a:cxn ang="0">
                      <a:pos x="T10" y="T11"/>
                    </a:cxn>
                    <a:cxn ang="0">
                      <a:pos x="T12" y="T13"/>
                    </a:cxn>
                  </a:cxnLst>
                  <a:rect l="0" t="0" r="r" b="b"/>
                  <a:pathLst>
                    <a:path w="61" h="31">
                      <a:moveTo>
                        <a:pt x="0" y="16"/>
                      </a:moveTo>
                      <a:lnTo>
                        <a:pt x="5" y="18"/>
                      </a:lnTo>
                      <a:lnTo>
                        <a:pt x="56" y="31"/>
                      </a:lnTo>
                      <a:lnTo>
                        <a:pt x="61" y="13"/>
                      </a:lnTo>
                      <a:lnTo>
                        <a:pt x="9" y="0"/>
                      </a:lnTo>
                      <a:lnTo>
                        <a:pt x="14"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1" name="Freeform 1071"/>
                <p:cNvSpPr>
                  <a:spLocks/>
                </p:cNvSpPr>
                <p:nvPr/>
              </p:nvSpPr>
              <p:spPr bwMode="auto">
                <a:xfrm>
                  <a:off x="1555" y="939"/>
                  <a:ext cx="32" cy="36"/>
                </a:xfrm>
                <a:custGeom>
                  <a:avLst/>
                  <a:gdLst>
                    <a:gd name="T0" fmla="*/ 5 w 32"/>
                    <a:gd name="T1" fmla="*/ 20 h 36"/>
                    <a:gd name="T2" fmla="*/ 0 w 32"/>
                    <a:gd name="T3" fmla="*/ 18 h 36"/>
                    <a:gd name="T4" fmla="*/ 18 w 32"/>
                    <a:gd name="T5" fmla="*/ 36 h 36"/>
                    <a:gd name="T6" fmla="*/ 32 w 32"/>
                    <a:gd name="T7" fmla="*/ 22 h 36"/>
                    <a:gd name="T8" fmla="*/ 12 w 32"/>
                    <a:gd name="T9" fmla="*/ 4 h 36"/>
                    <a:gd name="T10" fmla="*/ 7 w 32"/>
                    <a:gd name="T11" fmla="*/ 0 h 36"/>
                    <a:gd name="T12" fmla="*/ 5 w 32"/>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5" y="20"/>
                      </a:moveTo>
                      <a:lnTo>
                        <a:pt x="0" y="18"/>
                      </a:lnTo>
                      <a:lnTo>
                        <a:pt x="18" y="36"/>
                      </a:lnTo>
                      <a:lnTo>
                        <a:pt x="32" y="22"/>
                      </a:lnTo>
                      <a:lnTo>
                        <a:pt x="12" y="4"/>
                      </a:lnTo>
                      <a:lnTo>
                        <a:pt x="7" y="0"/>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2" name="Freeform 1070"/>
                <p:cNvSpPr>
                  <a:spLocks/>
                </p:cNvSpPr>
                <p:nvPr/>
              </p:nvSpPr>
              <p:spPr bwMode="auto">
                <a:xfrm>
                  <a:off x="1526" y="939"/>
                  <a:ext cx="36" cy="20"/>
                </a:xfrm>
                <a:custGeom>
                  <a:avLst/>
                  <a:gdLst>
                    <a:gd name="T0" fmla="*/ 0 w 36"/>
                    <a:gd name="T1" fmla="*/ 11 h 20"/>
                    <a:gd name="T2" fmla="*/ 9 w 36"/>
                    <a:gd name="T3" fmla="*/ 20 h 20"/>
                    <a:gd name="T4" fmla="*/ 34 w 36"/>
                    <a:gd name="T5" fmla="*/ 20 h 20"/>
                    <a:gd name="T6" fmla="*/ 36 w 36"/>
                    <a:gd name="T7" fmla="*/ 0 h 20"/>
                    <a:gd name="T8" fmla="*/ 9 w 36"/>
                    <a:gd name="T9" fmla="*/ 0 h 20"/>
                    <a:gd name="T10" fmla="*/ 18 w 36"/>
                    <a:gd name="T11" fmla="*/ 8 h 20"/>
                    <a:gd name="T12" fmla="*/ 0 w 36"/>
                    <a:gd name="T13" fmla="*/ 11 h 20"/>
                    <a:gd name="T14" fmla="*/ 0 w 36"/>
                    <a:gd name="T15" fmla="*/ 18 h 20"/>
                    <a:gd name="T16" fmla="*/ 9 w 36"/>
                    <a:gd name="T17" fmla="*/ 18 h 20"/>
                    <a:gd name="T18" fmla="*/ 0 w 36"/>
                    <a:gd name="T1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0">
                      <a:moveTo>
                        <a:pt x="0" y="11"/>
                      </a:moveTo>
                      <a:lnTo>
                        <a:pt x="9" y="20"/>
                      </a:lnTo>
                      <a:lnTo>
                        <a:pt x="34" y="20"/>
                      </a:lnTo>
                      <a:lnTo>
                        <a:pt x="36" y="0"/>
                      </a:lnTo>
                      <a:lnTo>
                        <a:pt x="9" y="0"/>
                      </a:lnTo>
                      <a:lnTo>
                        <a:pt x="18" y="8"/>
                      </a:lnTo>
                      <a:lnTo>
                        <a:pt x="0" y="11"/>
                      </a:lnTo>
                      <a:lnTo>
                        <a:pt x="0" y="18"/>
                      </a:lnTo>
                      <a:lnTo>
                        <a:pt x="9" y="18"/>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3" name="Freeform 1069"/>
                <p:cNvSpPr>
                  <a:spLocks/>
                </p:cNvSpPr>
                <p:nvPr/>
              </p:nvSpPr>
              <p:spPr bwMode="auto">
                <a:xfrm>
                  <a:off x="1521" y="918"/>
                  <a:ext cx="23" cy="32"/>
                </a:xfrm>
                <a:custGeom>
                  <a:avLst/>
                  <a:gdLst>
                    <a:gd name="T0" fmla="*/ 1 w 23"/>
                    <a:gd name="T1" fmla="*/ 0 h 32"/>
                    <a:gd name="T2" fmla="*/ 0 w 23"/>
                    <a:gd name="T3" fmla="*/ 5 h 32"/>
                    <a:gd name="T4" fmla="*/ 5 w 23"/>
                    <a:gd name="T5" fmla="*/ 32 h 32"/>
                    <a:gd name="T6" fmla="*/ 23 w 23"/>
                    <a:gd name="T7" fmla="*/ 29 h 32"/>
                    <a:gd name="T8" fmla="*/ 19 w 23"/>
                    <a:gd name="T9" fmla="*/ 2 h 32"/>
                    <a:gd name="T10" fmla="*/ 18 w 23"/>
                    <a:gd name="T11" fmla="*/ 9 h 32"/>
                    <a:gd name="T12" fmla="*/ 1 w 2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3" h="32">
                      <a:moveTo>
                        <a:pt x="1" y="0"/>
                      </a:moveTo>
                      <a:lnTo>
                        <a:pt x="0" y="5"/>
                      </a:lnTo>
                      <a:lnTo>
                        <a:pt x="5" y="32"/>
                      </a:lnTo>
                      <a:lnTo>
                        <a:pt x="23" y="29"/>
                      </a:lnTo>
                      <a:lnTo>
                        <a:pt x="19" y="2"/>
                      </a:lnTo>
                      <a:lnTo>
                        <a:pt x="18" y="9"/>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4" name="Freeform 1068"/>
                <p:cNvSpPr>
                  <a:spLocks/>
                </p:cNvSpPr>
                <p:nvPr/>
              </p:nvSpPr>
              <p:spPr bwMode="auto">
                <a:xfrm>
                  <a:off x="1522" y="902"/>
                  <a:ext cx="26" cy="25"/>
                </a:xfrm>
                <a:custGeom>
                  <a:avLst/>
                  <a:gdLst>
                    <a:gd name="T0" fmla="*/ 8 w 26"/>
                    <a:gd name="T1" fmla="*/ 0 h 25"/>
                    <a:gd name="T2" fmla="*/ 8 w 26"/>
                    <a:gd name="T3" fmla="*/ 0 h 25"/>
                    <a:gd name="T4" fmla="*/ 0 w 26"/>
                    <a:gd name="T5" fmla="*/ 16 h 25"/>
                    <a:gd name="T6" fmla="*/ 17 w 26"/>
                    <a:gd name="T7" fmla="*/ 25 h 25"/>
                    <a:gd name="T8" fmla="*/ 26 w 26"/>
                    <a:gd name="T9" fmla="*/ 9 h 25"/>
                    <a:gd name="T10" fmla="*/ 26 w 26"/>
                    <a:gd name="T11" fmla="*/ 7 h 25"/>
                    <a:gd name="T12" fmla="*/ 8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8" y="0"/>
                      </a:moveTo>
                      <a:lnTo>
                        <a:pt x="8" y="0"/>
                      </a:lnTo>
                      <a:lnTo>
                        <a:pt x="0" y="16"/>
                      </a:lnTo>
                      <a:lnTo>
                        <a:pt x="17" y="25"/>
                      </a:lnTo>
                      <a:lnTo>
                        <a:pt x="26" y="9"/>
                      </a:lnTo>
                      <a:lnTo>
                        <a:pt x="26" y="7"/>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5" name="Freeform 1067"/>
                <p:cNvSpPr>
                  <a:spLocks/>
                </p:cNvSpPr>
                <p:nvPr/>
              </p:nvSpPr>
              <p:spPr bwMode="auto">
                <a:xfrm>
                  <a:off x="1530" y="885"/>
                  <a:ext cx="25" cy="24"/>
                </a:xfrm>
                <a:custGeom>
                  <a:avLst/>
                  <a:gdLst>
                    <a:gd name="T0" fmla="*/ 7 w 25"/>
                    <a:gd name="T1" fmla="*/ 8 h 24"/>
                    <a:gd name="T2" fmla="*/ 7 w 25"/>
                    <a:gd name="T3" fmla="*/ 0 h 24"/>
                    <a:gd name="T4" fmla="*/ 0 w 25"/>
                    <a:gd name="T5" fmla="*/ 17 h 24"/>
                    <a:gd name="T6" fmla="*/ 18 w 25"/>
                    <a:gd name="T7" fmla="*/ 24 h 24"/>
                    <a:gd name="T8" fmla="*/ 25 w 25"/>
                    <a:gd name="T9" fmla="*/ 8 h 24"/>
                    <a:gd name="T10" fmla="*/ 25 w 25"/>
                    <a:gd name="T11" fmla="*/ 0 h 24"/>
                    <a:gd name="T12" fmla="*/ 7 w 25"/>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7" y="8"/>
                      </a:moveTo>
                      <a:lnTo>
                        <a:pt x="7" y="0"/>
                      </a:lnTo>
                      <a:lnTo>
                        <a:pt x="0" y="17"/>
                      </a:lnTo>
                      <a:lnTo>
                        <a:pt x="18" y="24"/>
                      </a:lnTo>
                      <a:lnTo>
                        <a:pt x="25" y="8"/>
                      </a:lnTo>
                      <a:lnTo>
                        <a:pt x="25" y="0"/>
                      </a:lnTo>
                      <a:lnTo>
                        <a:pt x="7"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6" name="Freeform 1066"/>
                <p:cNvSpPr>
                  <a:spLocks/>
                </p:cNvSpPr>
                <p:nvPr/>
              </p:nvSpPr>
              <p:spPr bwMode="auto">
                <a:xfrm>
                  <a:off x="1528" y="858"/>
                  <a:ext cx="27" cy="35"/>
                </a:xfrm>
                <a:custGeom>
                  <a:avLst/>
                  <a:gdLst>
                    <a:gd name="T0" fmla="*/ 3 w 27"/>
                    <a:gd name="T1" fmla="*/ 15 h 35"/>
                    <a:gd name="T2" fmla="*/ 0 w 27"/>
                    <a:gd name="T3" fmla="*/ 11 h 35"/>
                    <a:gd name="T4" fmla="*/ 9 w 27"/>
                    <a:gd name="T5" fmla="*/ 35 h 35"/>
                    <a:gd name="T6" fmla="*/ 27 w 27"/>
                    <a:gd name="T7" fmla="*/ 27 h 35"/>
                    <a:gd name="T8" fmla="*/ 18 w 27"/>
                    <a:gd name="T9" fmla="*/ 4 h 35"/>
                    <a:gd name="T10" fmla="*/ 14 w 27"/>
                    <a:gd name="T11" fmla="*/ 0 h 35"/>
                    <a:gd name="T12" fmla="*/ 3 w 27"/>
                    <a:gd name="T13" fmla="*/ 15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3" y="15"/>
                      </a:moveTo>
                      <a:lnTo>
                        <a:pt x="0" y="11"/>
                      </a:lnTo>
                      <a:lnTo>
                        <a:pt x="9" y="35"/>
                      </a:lnTo>
                      <a:lnTo>
                        <a:pt x="27" y="27"/>
                      </a:lnTo>
                      <a:lnTo>
                        <a:pt x="18" y="4"/>
                      </a:lnTo>
                      <a:lnTo>
                        <a:pt x="14" y="0"/>
                      </a:lnTo>
                      <a:lnTo>
                        <a:pt x="3"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7" name="Freeform 1065"/>
                <p:cNvSpPr>
                  <a:spLocks/>
                </p:cNvSpPr>
                <p:nvPr/>
              </p:nvSpPr>
              <p:spPr bwMode="auto">
                <a:xfrm>
                  <a:off x="1501" y="837"/>
                  <a:ext cx="41" cy="36"/>
                </a:xfrm>
                <a:custGeom>
                  <a:avLst/>
                  <a:gdLst>
                    <a:gd name="T0" fmla="*/ 0 w 41"/>
                    <a:gd name="T1" fmla="*/ 9 h 36"/>
                    <a:gd name="T2" fmla="*/ 3 w 41"/>
                    <a:gd name="T3" fmla="*/ 14 h 36"/>
                    <a:gd name="T4" fmla="*/ 30 w 41"/>
                    <a:gd name="T5" fmla="*/ 36 h 36"/>
                    <a:gd name="T6" fmla="*/ 41 w 41"/>
                    <a:gd name="T7" fmla="*/ 21 h 36"/>
                    <a:gd name="T8" fmla="*/ 16 w 41"/>
                    <a:gd name="T9" fmla="*/ 0 h 36"/>
                    <a:gd name="T10" fmla="*/ 20 w 41"/>
                    <a:gd name="T11" fmla="*/ 7 h 36"/>
                    <a:gd name="T12" fmla="*/ 0 w 41"/>
                    <a:gd name="T13" fmla="*/ 9 h 36"/>
                    <a:gd name="T14" fmla="*/ 0 w 41"/>
                    <a:gd name="T15" fmla="*/ 12 h 36"/>
                    <a:gd name="T16" fmla="*/ 3 w 41"/>
                    <a:gd name="T17" fmla="*/ 14 h 36"/>
                    <a:gd name="T18" fmla="*/ 0 w 41"/>
                    <a:gd name="T19"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6">
                      <a:moveTo>
                        <a:pt x="0" y="9"/>
                      </a:moveTo>
                      <a:lnTo>
                        <a:pt x="3" y="14"/>
                      </a:lnTo>
                      <a:lnTo>
                        <a:pt x="30" y="36"/>
                      </a:lnTo>
                      <a:lnTo>
                        <a:pt x="41" y="21"/>
                      </a:lnTo>
                      <a:lnTo>
                        <a:pt x="16" y="0"/>
                      </a:lnTo>
                      <a:lnTo>
                        <a:pt x="20" y="7"/>
                      </a:lnTo>
                      <a:lnTo>
                        <a:pt x="0" y="9"/>
                      </a:lnTo>
                      <a:lnTo>
                        <a:pt x="0" y="12"/>
                      </a:lnTo>
                      <a:lnTo>
                        <a:pt x="3" y="1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8" name="Freeform 1064"/>
                <p:cNvSpPr>
                  <a:spLocks/>
                </p:cNvSpPr>
                <p:nvPr/>
              </p:nvSpPr>
              <p:spPr bwMode="auto">
                <a:xfrm>
                  <a:off x="1495" y="765"/>
                  <a:ext cx="26" cy="81"/>
                </a:xfrm>
                <a:custGeom>
                  <a:avLst/>
                  <a:gdLst>
                    <a:gd name="T0" fmla="*/ 8 w 26"/>
                    <a:gd name="T1" fmla="*/ 20 h 81"/>
                    <a:gd name="T2" fmla="*/ 0 w 26"/>
                    <a:gd name="T3" fmla="*/ 11 h 81"/>
                    <a:gd name="T4" fmla="*/ 6 w 26"/>
                    <a:gd name="T5" fmla="*/ 81 h 81"/>
                    <a:gd name="T6" fmla="*/ 26 w 26"/>
                    <a:gd name="T7" fmla="*/ 79 h 81"/>
                    <a:gd name="T8" fmla="*/ 18 w 26"/>
                    <a:gd name="T9" fmla="*/ 9 h 81"/>
                    <a:gd name="T10" fmla="*/ 11 w 26"/>
                    <a:gd name="T11" fmla="*/ 0 h 81"/>
                    <a:gd name="T12" fmla="*/ 18 w 26"/>
                    <a:gd name="T13" fmla="*/ 9 h 81"/>
                    <a:gd name="T14" fmla="*/ 18 w 26"/>
                    <a:gd name="T15" fmla="*/ 2 h 81"/>
                    <a:gd name="T16" fmla="*/ 11 w 26"/>
                    <a:gd name="T17" fmla="*/ 0 h 81"/>
                    <a:gd name="T18" fmla="*/ 8 w 26"/>
                    <a:gd name="T19"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81">
                      <a:moveTo>
                        <a:pt x="8" y="20"/>
                      </a:moveTo>
                      <a:lnTo>
                        <a:pt x="0" y="11"/>
                      </a:lnTo>
                      <a:lnTo>
                        <a:pt x="6" y="81"/>
                      </a:lnTo>
                      <a:lnTo>
                        <a:pt x="26" y="79"/>
                      </a:lnTo>
                      <a:lnTo>
                        <a:pt x="18" y="9"/>
                      </a:lnTo>
                      <a:lnTo>
                        <a:pt x="11" y="0"/>
                      </a:lnTo>
                      <a:lnTo>
                        <a:pt x="18" y="9"/>
                      </a:lnTo>
                      <a:lnTo>
                        <a:pt x="18" y="2"/>
                      </a:lnTo>
                      <a:lnTo>
                        <a:pt x="11" y="0"/>
                      </a:lnTo>
                      <a:lnTo>
                        <a:pt x="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89" name="Freeform 1063"/>
                <p:cNvSpPr>
                  <a:spLocks/>
                </p:cNvSpPr>
                <p:nvPr/>
              </p:nvSpPr>
              <p:spPr bwMode="auto">
                <a:xfrm>
                  <a:off x="1459" y="759"/>
                  <a:ext cx="47" cy="26"/>
                </a:xfrm>
                <a:custGeom>
                  <a:avLst/>
                  <a:gdLst>
                    <a:gd name="T0" fmla="*/ 0 w 47"/>
                    <a:gd name="T1" fmla="*/ 18 h 26"/>
                    <a:gd name="T2" fmla="*/ 2 w 47"/>
                    <a:gd name="T3" fmla="*/ 18 h 26"/>
                    <a:gd name="T4" fmla="*/ 44 w 47"/>
                    <a:gd name="T5" fmla="*/ 26 h 26"/>
                    <a:gd name="T6" fmla="*/ 47 w 47"/>
                    <a:gd name="T7" fmla="*/ 6 h 26"/>
                    <a:gd name="T8" fmla="*/ 4 w 47"/>
                    <a:gd name="T9" fmla="*/ 0 h 26"/>
                    <a:gd name="T10" fmla="*/ 6 w 47"/>
                    <a:gd name="T11" fmla="*/ 0 h 26"/>
                    <a:gd name="T12" fmla="*/ 0 w 47"/>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0" y="18"/>
                      </a:moveTo>
                      <a:lnTo>
                        <a:pt x="2" y="18"/>
                      </a:lnTo>
                      <a:lnTo>
                        <a:pt x="44" y="26"/>
                      </a:lnTo>
                      <a:lnTo>
                        <a:pt x="47" y="6"/>
                      </a:lnTo>
                      <a:lnTo>
                        <a:pt x="4" y="0"/>
                      </a:lnTo>
                      <a:lnTo>
                        <a:pt x="6"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0" name="Freeform 1062"/>
                <p:cNvSpPr>
                  <a:spLocks/>
                </p:cNvSpPr>
                <p:nvPr/>
              </p:nvSpPr>
              <p:spPr bwMode="auto">
                <a:xfrm>
                  <a:off x="1427" y="750"/>
                  <a:ext cx="38" cy="27"/>
                </a:xfrm>
                <a:custGeom>
                  <a:avLst/>
                  <a:gdLst>
                    <a:gd name="T0" fmla="*/ 5 w 38"/>
                    <a:gd name="T1" fmla="*/ 18 h 27"/>
                    <a:gd name="T2" fmla="*/ 0 w 38"/>
                    <a:gd name="T3" fmla="*/ 18 h 27"/>
                    <a:gd name="T4" fmla="*/ 32 w 38"/>
                    <a:gd name="T5" fmla="*/ 27 h 27"/>
                    <a:gd name="T6" fmla="*/ 38 w 38"/>
                    <a:gd name="T7" fmla="*/ 9 h 27"/>
                    <a:gd name="T8" fmla="*/ 5 w 38"/>
                    <a:gd name="T9" fmla="*/ 0 h 27"/>
                    <a:gd name="T10" fmla="*/ 0 w 38"/>
                    <a:gd name="T11" fmla="*/ 0 h 27"/>
                    <a:gd name="T12" fmla="*/ 5 w 38"/>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5" y="18"/>
                      </a:moveTo>
                      <a:lnTo>
                        <a:pt x="0" y="18"/>
                      </a:lnTo>
                      <a:lnTo>
                        <a:pt x="32" y="27"/>
                      </a:lnTo>
                      <a:lnTo>
                        <a:pt x="38" y="9"/>
                      </a:lnTo>
                      <a:lnTo>
                        <a:pt x="5" y="0"/>
                      </a:lnTo>
                      <a:lnTo>
                        <a:pt x="0"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1" name="Freeform 1061"/>
                <p:cNvSpPr>
                  <a:spLocks/>
                </p:cNvSpPr>
                <p:nvPr/>
              </p:nvSpPr>
              <p:spPr bwMode="auto">
                <a:xfrm>
                  <a:off x="1402" y="750"/>
                  <a:ext cx="30" cy="27"/>
                </a:xfrm>
                <a:custGeom>
                  <a:avLst/>
                  <a:gdLst>
                    <a:gd name="T0" fmla="*/ 0 w 30"/>
                    <a:gd name="T1" fmla="*/ 27 h 27"/>
                    <a:gd name="T2" fmla="*/ 5 w 30"/>
                    <a:gd name="T3" fmla="*/ 27 h 27"/>
                    <a:gd name="T4" fmla="*/ 30 w 30"/>
                    <a:gd name="T5" fmla="*/ 18 h 27"/>
                    <a:gd name="T6" fmla="*/ 25 w 30"/>
                    <a:gd name="T7" fmla="*/ 0 h 27"/>
                    <a:gd name="T8" fmla="*/ 0 w 30"/>
                    <a:gd name="T9" fmla="*/ 9 h 27"/>
                    <a:gd name="T10" fmla="*/ 5 w 30"/>
                    <a:gd name="T11" fmla="*/ 9 h 27"/>
                    <a:gd name="T12" fmla="*/ 0 w 3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0" y="27"/>
                      </a:moveTo>
                      <a:lnTo>
                        <a:pt x="5" y="27"/>
                      </a:lnTo>
                      <a:lnTo>
                        <a:pt x="30" y="18"/>
                      </a:lnTo>
                      <a:lnTo>
                        <a:pt x="25" y="0"/>
                      </a:lnTo>
                      <a:lnTo>
                        <a:pt x="0" y="9"/>
                      </a:lnTo>
                      <a:lnTo>
                        <a:pt x="5" y="9"/>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2" name="Freeform 1060"/>
                <p:cNvSpPr>
                  <a:spLocks/>
                </p:cNvSpPr>
                <p:nvPr/>
              </p:nvSpPr>
              <p:spPr bwMode="auto">
                <a:xfrm>
                  <a:off x="1331" y="734"/>
                  <a:ext cx="76" cy="43"/>
                </a:xfrm>
                <a:custGeom>
                  <a:avLst/>
                  <a:gdLst>
                    <a:gd name="T0" fmla="*/ 0 w 76"/>
                    <a:gd name="T1" fmla="*/ 20 h 43"/>
                    <a:gd name="T2" fmla="*/ 0 w 76"/>
                    <a:gd name="T3" fmla="*/ 20 h 43"/>
                    <a:gd name="T4" fmla="*/ 71 w 76"/>
                    <a:gd name="T5" fmla="*/ 43 h 43"/>
                    <a:gd name="T6" fmla="*/ 76 w 76"/>
                    <a:gd name="T7" fmla="*/ 25 h 43"/>
                    <a:gd name="T8" fmla="*/ 6 w 76"/>
                    <a:gd name="T9" fmla="*/ 2 h 43"/>
                    <a:gd name="T10" fmla="*/ 4 w 76"/>
                    <a:gd name="T11" fmla="*/ 0 h 43"/>
                    <a:gd name="T12" fmla="*/ 0 w 76"/>
                    <a:gd name="T13" fmla="*/ 20 h 43"/>
                  </a:gdLst>
                  <a:ahLst/>
                  <a:cxnLst>
                    <a:cxn ang="0">
                      <a:pos x="T0" y="T1"/>
                    </a:cxn>
                    <a:cxn ang="0">
                      <a:pos x="T2" y="T3"/>
                    </a:cxn>
                    <a:cxn ang="0">
                      <a:pos x="T4" y="T5"/>
                    </a:cxn>
                    <a:cxn ang="0">
                      <a:pos x="T6" y="T7"/>
                    </a:cxn>
                    <a:cxn ang="0">
                      <a:pos x="T8" y="T9"/>
                    </a:cxn>
                    <a:cxn ang="0">
                      <a:pos x="T10" y="T11"/>
                    </a:cxn>
                    <a:cxn ang="0">
                      <a:pos x="T12" y="T13"/>
                    </a:cxn>
                  </a:cxnLst>
                  <a:rect l="0" t="0" r="r" b="b"/>
                  <a:pathLst>
                    <a:path w="76" h="43">
                      <a:moveTo>
                        <a:pt x="0" y="20"/>
                      </a:moveTo>
                      <a:lnTo>
                        <a:pt x="0" y="20"/>
                      </a:lnTo>
                      <a:lnTo>
                        <a:pt x="71" y="43"/>
                      </a:lnTo>
                      <a:lnTo>
                        <a:pt x="76" y="25"/>
                      </a:lnTo>
                      <a:lnTo>
                        <a:pt x="6" y="2"/>
                      </a:lnTo>
                      <a:lnTo>
                        <a:pt x="4"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3" name="Freeform 1059"/>
                <p:cNvSpPr>
                  <a:spLocks/>
                </p:cNvSpPr>
                <p:nvPr/>
              </p:nvSpPr>
              <p:spPr bwMode="auto">
                <a:xfrm>
                  <a:off x="1236" y="718"/>
                  <a:ext cx="99" cy="36"/>
                </a:xfrm>
                <a:custGeom>
                  <a:avLst/>
                  <a:gdLst>
                    <a:gd name="T0" fmla="*/ 0 w 99"/>
                    <a:gd name="T1" fmla="*/ 16 h 36"/>
                    <a:gd name="T2" fmla="*/ 5 w 99"/>
                    <a:gd name="T3" fmla="*/ 20 h 36"/>
                    <a:gd name="T4" fmla="*/ 95 w 99"/>
                    <a:gd name="T5" fmla="*/ 36 h 36"/>
                    <a:gd name="T6" fmla="*/ 99 w 99"/>
                    <a:gd name="T7" fmla="*/ 16 h 36"/>
                    <a:gd name="T8" fmla="*/ 9 w 99"/>
                    <a:gd name="T9" fmla="*/ 0 h 36"/>
                    <a:gd name="T10" fmla="*/ 14 w 99"/>
                    <a:gd name="T11" fmla="*/ 3 h 36"/>
                    <a:gd name="T12" fmla="*/ 0 w 99"/>
                    <a:gd name="T13" fmla="*/ 16 h 36"/>
                  </a:gdLst>
                  <a:ahLst/>
                  <a:cxnLst>
                    <a:cxn ang="0">
                      <a:pos x="T0" y="T1"/>
                    </a:cxn>
                    <a:cxn ang="0">
                      <a:pos x="T2" y="T3"/>
                    </a:cxn>
                    <a:cxn ang="0">
                      <a:pos x="T4" y="T5"/>
                    </a:cxn>
                    <a:cxn ang="0">
                      <a:pos x="T6" y="T7"/>
                    </a:cxn>
                    <a:cxn ang="0">
                      <a:pos x="T8" y="T9"/>
                    </a:cxn>
                    <a:cxn ang="0">
                      <a:pos x="T10" y="T11"/>
                    </a:cxn>
                    <a:cxn ang="0">
                      <a:pos x="T12" y="T13"/>
                    </a:cxn>
                  </a:cxnLst>
                  <a:rect l="0" t="0" r="r" b="b"/>
                  <a:pathLst>
                    <a:path w="99" h="36">
                      <a:moveTo>
                        <a:pt x="0" y="16"/>
                      </a:moveTo>
                      <a:lnTo>
                        <a:pt x="5" y="20"/>
                      </a:lnTo>
                      <a:lnTo>
                        <a:pt x="95" y="36"/>
                      </a:lnTo>
                      <a:lnTo>
                        <a:pt x="99" y="16"/>
                      </a:lnTo>
                      <a:lnTo>
                        <a:pt x="9" y="0"/>
                      </a:lnTo>
                      <a:lnTo>
                        <a:pt x="14" y="3"/>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4" name="Freeform 1058"/>
                <p:cNvSpPr>
                  <a:spLocks/>
                </p:cNvSpPr>
                <p:nvPr/>
              </p:nvSpPr>
              <p:spPr bwMode="auto">
                <a:xfrm>
                  <a:off x="1220" y="702"/>
                  <a:ext cx="30" cy="32"/>
                </a:xfrm>
                <a:custGeom>
                  <a:avLst/>
                  <a:gdLst>
                    <a:gd name="T0" fmla="*/ 5 w 30"/>
                    <a:gd name="T1" fmla="*/ 18 h 32"/>
                    <a:gd name="T2" fmla="*/ 0 w 30"/>
                    <a:gd name="T3" fmla="*/ 16 h 32"/>
                    <a:gd name="T4" fmla="*/ 16 w 30"/>
                    <a:gd name="T5" fmla="*/ 32 h 32"/>
                    <a:gd name="T6" fmla="*/ 30 w 30"/>
                    <a:gd name="T7" fmla="*/ 19 h 32"/>
                    <a:gd name="T8" fmla="*/ 12 w 30"/>
                    <a:gd name="T9" fmla="*/ 1 h 32"/>
                    <a:gd name="T10" fmla="*/ 9 w 30"/>
                    <a:gd name="T11" fmla="*/ 0 h 32"/>
                    <a:gd name="T12" fmla="*/ 5 w 30"/>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5" y="18"/>
                      </a:moveTo>
                      <a:lnTo>
                        <a:pt x="0" y="16"/>
                      </a:lnTo>
                      <a:lnTo>
                        <a:pt x="16" y="32"/>
                      </a:lnTo>
                      <a:lnTo>
                        <a:pt x="30" y="19"/>
                      </a:lnTo>
                      <a:lnTo>
                        <a:pt x="12" y="1"/>
                      </a:lnTo>
                      <a:lnTo>
                        <a:pt x="9"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5" name="Freeform 1057"/>
                <p:cNvSpPr>
                  <a:spLocks/>
                </p:cNvSpPr>
                <p:nvPr/>
              </p:nvSpPr>
              <p:spPr bwMode="auto">
                <a:xfrm>
                  <a:off x="1162" y="691"/>
                  <a:ext cx="67" cy="29"/>
                </a:xfrm>
                <a:custGeom>
                  <a:avLst/>
                  <a:gdLst>
                    <a:gd name="T0" fmla="*/ 11 w 67"/>
                    <a:gd name="T1" fmla="*/ 16 h 29"/>
                    <a:gd name="T2" fmla="*/ 4 w 67"/>
                    <a:gd name="T3" fmla="*/ 18 h 29"/>
                    <a:gd name="T4" fmla="*/ 63 w 67"/>
                    <a:gd name="T5" fmla="*/ 29 h 29"/>
                    <a:gd name="T6" fmla="*/ 67 w 67"/>
                    <a:gd name="T7" fmla="*/ 11 h 29"/>
                    <a:gd name="T8" fmla="*/ 7 w 67"/>
                    <a:gd name="T9" fmla="*/ 0 h 29"/>
                    <a:gd name="T10" fmla="*/ 0 w 67"/>
                    <a:gd name="T11" fmla="*/ 2 h 29"/>
                    <a:gd name="T12" fmla="*/ 7 w 67"/>
                    <a:gd name="T13" fmla="*/ 0 h 29"/>
                    <a:gd name="T14" fmla="*/ 2 w 67"/>
                    <a:gd name="T15" fmla="*/ 0 h 29"/>
                    <a:gd name="T16" fmla="*/ 0 w 67"/>
                    <a:gd name="T17" fmla="*/ 2 h 29"/>
                    <a:gd name="T18" fmla="*/ 11 w 67"/>
                    <a:gd name="T1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9">
                      <a:moveTo>
                        <a:pt x="11" y="16"/>
                      </a:moveTo>
                      <a:lnTo>
                        <a:pt x="4" y="18"/>
                      </a:lnTo>
                      <a:lnTo>
                        <a:pt x="63" y="29"/>
                      </a:lnTo>
                      <a:lnTo>
                        <a:pt x="67" y="11"/>
                      </a:lnTo>
                      <a:lnTo>
                        <a:pt x="7" y="0"/>
                      </a:lnTo>
                      <a:lnTo>
                        <a:pt x="0" y="2"/>
                      </a:lnTo>
                      <a:lnTo>
                        <a:pt x="7" y="0"/>
                      </a:lnTo>
                      <a:lnTo>
                        <a:pt x="2" y="0"/>
                      </a:lnTo>
                      <a:lnTo>
                        <a:pt x="0" y="2"/>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6" name="Freeform 1056"/>
                <p:cNvSpPr>
                  <a:spLocks/>
                </p:cNvSpPr>
                <p:nvPr/>
              </p:nvSpPr>
              <p:spPr bwMode="auto">
                <a:xfrm>
                  <a:off x="1139" y="693"/>
                  <a:ext cx="34" cy="28"/>
                </a:xfrm>
                <a:custGeom>
                  <a:avLst/>
                  <a:gdLst>
                    <a:gd name="T0" fmla="*/ 19 w 34"/>
                    <a:gd name="T1" fmla="*/ 23 h 28"/>
                    <a:gd name="T2" fmla="*/ 16 w 34"/>
                    <a:gd name="T3" fmla="*/ 28 h 28"/>
                    <a:gd name="T4" fmla="*/ 34 w 34"/>
                    <a:gd name="T5" fmla="*/ 14 h 28"/>
                    <a:gd name="T6" fmla="*/ 23 w 34"/>
                    <a:gd name="T7" fmla="*/ 0 h 28"/>
                    <a:gd name="T8" fmla="*/ 3 w 34"/>
                    <a:gd name="T9" fmla="*/ 14 h 28"/>
                    <a:gd name="T10" fmla="*/ 0 w 34"/>
                    <a:gd name="T11" fmla="*/ 19 h 28"/>
                    <a:gd name="T12" fmla="*/ 19 w 34"/>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34" h="28">
                      <a:moveTo>
                        <a:pt x="19" y="23"/>
                      </a:moveTo>
                      <a:lnTo>
                        <a:pt x="16" y="28"/>
                      </a:lnTo>
                      <a:lnTo>
                        <a:pt x="34" y="14"/>
                      </a:lnTo>
                      <a:lnTo>
                        <a:pt x="23" y="0"/>
                      </a:lnTo>
                      <a:lnTo>
                        <a:pt x="3" y="14"/>
                      </a:lnTo>
                      <a:lnTo>
                        <a:pt x="0" y="19"/>
                      </a:lnTo>
                      <a:lnTo>
                        <a:pt x="19"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7" name="Freeform 1055"/>
                <p:cNvSpPr>
                  <a:spLocks/>
                </p:cNvSpPr>
                <p:nvPr/>
              </p:nvSpPr>
              <p:spPr bwMode="auto">
                <a:xfrm>
                  <a:off x="1135" y="712"/>
                  <a:ext cx="23" cy="33"/>
                </a:xfrm>
                <a:custGeom>
                  <a:avLst/>
                  <a:gdLst>
                    <a:gd name="T0" fmla="*/ 11 w 23"/>
                    <a:gd name="T1" fmla="*/ 33 h 33"/>
                    <a:gd name="T2" fmla="*/ 20 w 23"/>
                    <a:gd name="T3" fmla="*/ 24 h 33"/>
                    <a:gd name="T4" fmla="*/ 23 w 23"/>
                    <a:gd name="T5" fmla="*/ 4 h 33"/>
                    <a:gd name="T6" fmla="*/ 4 w 23"/>
                    <a:gd name="T7" fmla="*/ 0 h 33"/>
                    <a:gd name="T8" fmla="*/ 0 w 23"/>
                    <a:gd name="T9" fmla="*/ 22 h 33"/>
                    <a:gd name="T10" fmla="*/ 11 w 23"/>
                    <a:gd name="T11" fmla="*/ 13 h 33"/>
                    <a:gd name="T12" fmla="*/ 11 w 23"/>
                    <a:gd name="T13" fmla="*/ 33 h 33"/>
                    <a:gd name="T14" fmla="*/ 18 w 23"/>
                    <a:gd name="T15" fmla="*/ 33 h 33"/>
                    <a:gd name="T16" fmla="*/ 20 w 23"/>
                    <a:gd name="T17" fmla="*/ 24 h 33"/>
                    <a:gd name="T18" fmla="*/ 11 w 23"/>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3">
                      <a:moveTo>
                        <a:pt x="11" y="33"/>
                      </a:moveTo>
                      <a:lnTo>
                        <a:pt x="20" y="24"/>
                      </a:lnTo>
                      <a:lnTo>
                        <a:pt x="23" y="4"/>
                      </a:lnTo>
                      <a:lnTo>
                        <a:pt x="4" y="0"/>
                      </a:lnTo>
                      <a:lnTo>
                        <a:pt x="0" y="22"/>
                      </a:lnTo>
                      <a:lnTo>
                        <a:pt x="11" y="13"/>
                      </a:lnTo>
                      <a:lnTo>
                        <a:pt x="11" y="33"/>
                      </a:lnTo>
                      <a:lnTo>
                        <a:pt x="18" y="33"/>
                      </a:lnTo>
                      <a:lnTo>
                        <a:pt x="20" y="24"/>
                      </a:lnTo>
                      <a:lnTo>
                        <a:pt x="11"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8" name="Freeform 1054"/>
                <p:cNvSpPr>
                  <a:spLocks/>
                </p:cNvSpPr>
                <p:nvPr/>
              </p:nvSpPr>
              <p:spPr bwMode="auto">
                <a:xfrm>
                  <a:off x="1112" y="725"/>
                  <a:ext cx="34" cy="20"/>
                </a:xfrm>
                <a:custGeom>
                  <a:avLst/>
                  <a:gdLst>
                    <a:gd name="T0" fmla="*/ 0 w 34"/>
                    <a:gd name="T1" fmla="*/ 14 h 20"/>
                    <a:gd name="T2" fmla="*/ 9 w 34"/>
                    <a:gd name="T3" fmla="*/ 20 h 20"/>
                    <a:gd name="T4" fmla="*/ 34 w 34"/>
                    <a:gd name="T5" fmla="*/ 20 h 20"/>
                    <a:gd name="T6" fmla="*/ 34 w 34"/>
                    <a:gd name="T7" fmla="*/ 0 h 20"/>
                    <a:gd name="T8" fmla="*/ 9 w 34"/>
                    <a:gd name="T9" fmla="*/ 0 h 20"/>
                    <a:gd name="T10" fmla="*/ 16 w 34"/>
                    <a:gd name="T11" fmla="*/ 5 h 20"/>
                    <a:gd name="T12" fmla="*/ 0 w 34"/>
                    <a:gd name="T13" fmla="*/ 14 h 20"/>
                    <a:gd name="T14" fmla="*/ 3 w 34"/>
                    <a:gd name="T15" fmla="*/ 20 h 20"/>
                    <a:gd name="T16" fmla="*/ 9 w 34"/>
                    <a:gd name="T17" fmla="*/ 20 h 20"/>
                    <a:gd name="T18" fmla="*/ 0 w 34"/>
                    <a:gd name="T1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0" y="14"/>
                      </a:moveTo>
                      <a:lnTo>
                        <a:pt x="9" y="20"/>
                      </a:lnTo>
                      <a:lnTo>
                        <a:pt x="34" y="20"/>
                      </a:lnTo>
                      <a:lnTo>
                        <a:pt x="34" y="0"/>
                      </a:lnTo>
                      <a:lnTo>
                        <a:pt x="9" y="0"/>
                      </a:lnTo>
                      <a:lnTo>
                        <a:pt x="16" y="5"/>
                      </a:lnTo>
                      <a:lnTo>
                        <a:pt x="0" y="14"/>
                      </a:lnTo>
                      <a:lnTo>
                        <a:pt x="3" y="20"/>
                      </a:lnTo>
                      <a:lnTo>
                        <a:pt x="9" y="2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599" name="Freeform 1053"/>
                <p:cNvSpPr>
                  <a:spLocks/>
                </p:cNvSpPr>
                <p:nvPr/>
              </p:nvSpPr>
              <p:spPr bwMode="auto">
                <a:xfrm>
                  <a:off x="1101" y="709"/>
                  <a:ext cx="27" cy="30"/>
                </a:xfrm>
                <a:custGeom>
                  <a:avLst/>
                  <a:gdLst>
                    <a:gd name="T0" fmla="*/ 2 w 27"/>
                    <a:gd name="T1" fmla="*/ 14 h 30"/>
                    <a:gd name="T2" fmla="*/ 0 w 27"/>
                    <a:gd name="T3" fmla="*/ 11 h 30"/>
                    <a:gd name="T4" fmla="*/ 11 w 27"/>
                    <a:gd name="T5" fmla="*/ 30 h 30"/>
                    <a:gd name="T6" fmla="*/ 27 w 27"/>
                    <a:gd name="T7" fmla="*/ 21 h 30"/>
                    <a:gd name="T8" fmla="*/ 16 w 27"/>
                    <a:gd name="T9" fmla="*/ 2 h 30"/>
                    <a:gd name="T10" fmla="*/ 14 w 27"/>
                    <a:gd name="T11" fmla="*/ 0 h 30"/>
                    <a:gd name="T12" fmla="*/ 2 w 27"/>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27" h="30">
                      <a:moveTo>
                        <a:pt x="2" y="14"/>
                      </a:moveTo>
                      <a:lnTo>
                        <a:pt x="0" y="11"/>
                      </a:lnTo>
                      <a:lnTo>
                        <a:pt x="11" y="30"/>
                      </a:lnTo>
                      <a:lnTo>
                        <a:pt x="27" y="21"/>
                      </a:lnTo>
                      <a:lnTo>
                        <a:pt x="16" y="2"/>
                      </a:lnTo>
                      <a:lnTo>
                        <a:pt x="14" y="0"/>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0" name="Freeform 1052"/>
                <p:cNvSpPr>
                  <a:spLocks/>
                </p:cNvSpPr>
                <p:nvPr/>
              </p:nvSpPr>
              <p:spPr bwMode="auto">
                <a:xfrm>
                  <a:off x="1090" y="694"/>
                  <a:ext cx="25" cy="29"/>
                </a:xfrm>
                <a:custGeom>
                  <a:avLst/>
                  <a:gdLst>
                    <a:gd name="T0" fmla="*/ 5 w 25"/>
                    <a:gd name="T1" fmla="*/ 18 h 29"/>
                    <a:gd name="T2" fmla="*/ 0 w 25"/>
                    <a:gd name="T3" fmla="*/ 17 h 29"/>
                    <a:gd name="T4" fmla="*/ 13 w 25"/>
                    <a:gd name="T5" fmla="*/ 29 h 29"/>
                    <a:gd name="T6" fmla="*/ 25 w 25"/>
                    <a:gd name="T7" fmla="*/ 15 h 29"/>
                    <a:gd name="T8" fmla="*/ 13 w 25"/>
                    <a:gd name="T9" fmla="*/ 2 h 29"/>
                    <a:gd name="T10" fmla="*/ 5 w 25"/>
                    <a:gd name="T11" fmla="*/ 0 h 29"/>
                    <a:gd name="T12" fmla="*/ 5 w 25"/>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5" y="18"/>
                      </a:moveTo>
                      <a:lnTo>
                        <a:pt x="0" y="17"/>
                      </a:lnTo>
                      <a:lnTo>
                        <a:pt x="13" y="29"/>
                      </a:lnTo>
                      <a:lnTo>
                        <a:pt x="25" y="15"/>
                      </a:lnTo>
                      <a:lnTo>
                        <a:pt x="13" y="2"/>
                      </a:lnTo>
                      <a:lnTo>
                        <a:pt x="5"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1" name="Freeform 1051"/>
                <p:cNvSpPr>
                  <a:spLocks/>
                </p:cNvSpPr>
                <p:nvPr/>
              </p:nvSpPr>
              <p:spPr bwMode="auto">
                <a:xfrm>
                  <a:off x="1063" y="694"/>
                  <a:ext cx="32" cy="18"/>
                </a:xfrm>
                <a:custGeom>
                  <a:avLst/>
                  <a:gdLst>
                    <a:gd name="T0" fmla="*/ 7 w 32"/>
                    <a:gd name="T1" fmla="*/ 18 h 18"/>
                    <a:gd name="T2" fmla="*/ 4 w 32"/>
                    <a:gd name="T3" fmla="*/ 18 h 18"/>
                    <a:gd name="T4" fmla="*/ 32 w 32"/>
                    <a:gd name="T5" fmla="*/ 18 h 18"/>
                    <a:gd name="T6" fmla="*/ 32 w 32"/>
                    <a:gd name="T7" fmla="*/ 0 h 18"/>
                    <a:gd name="T8" fmla="*/ 4 w 32"/>
                    <a:gd name="T9" fmla="*/ 0 h 18"/>
                    <a:gd name="T10" fmla="*/ 0 w 32"/>
                    <a:gd name="T11" fmla="*/ 0 h 18"/>
                    <a:gd name="T12" fmla="*/ 7 w 3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2" h="18">
                      <a:moveTo>
                        <a:pt x="7" y="18"/>
                      </a:moveTo>
                      <a:lnTo>
                        <a:pt x="4" y="18"/>
                      </a:lnTo>
                      <a:lnTo>
                        <a:pt x="32" y="18"/>
                      </a:lnTo>
                      <a:lnTo>
                        <a:pt x="32" y="0"/>
                      </a:lnTo>
                      <a:lnTo>
                        <a:pt x="4" y="0"/>
                      </a:lnTo>
                      <a:lnTo>
                        <a:pt x="0" y="0"/>
                      </a:lnTo>
                      <a:lnTo>
                        <a:pt x="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2" name="Freeform 1050"/>
                <p:cNvSpPr>
                  <a:spLocks/>
                </p:cNvSpPr>
                <p:nvPr/>
              </p:nvSpPr>
              <p:spPr bwMode="auto">
                <a:xfrm>
                  <a:off x="1040" y="694"/>
                  <a:ext cx="30" cy="26"/>
                </a:xfrm>
                <a:custGeom>
                  <a:avLst/>
                  <a:gdLst>
                    <a:gd name="T0" fmla="*/ 16 w 30"/>
                    <a:gd name="T1" fmla="*/ 22 h 26"/>
                    <a:gd name="T2" fmla="*/ 10 w 30"/>
                    <a:gd name="T3" fmla="*/ 26 h 26"/>
                    <a:gd name="T4" fmla="*/ 30 w 30"/>
                    <a:gd name="T5" fmla="*/ 18 h 26"/>
                    <a:gd name="T6" fmla="*/ 23 w 30"/>
                    <a:gd name="T7" fmla="*/ 0 h 26"/>
                    <a:gd name="T8" fmla="*/ 3 w 30"/>
                    <a:gd name="T9" fmla="*/ 8 h 26"/>
                    <a:gd name="T10" fmla="*/ 0 w 30"/>
                    <a:gd name="T11" fmla="*/ 11 h 26"/>
                    <a:gd name="T12" fmla="*/ 16 w 30"/>
                    <a:gd name="T13" fmla="*/ 22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6" y="22"/>
                      </a:moveTo>
                      <a:lnTo>
                        <a:pt x="10" y="26"/>
                      </a:lnTo>
                      <a:lnTo>
                        <a:pt x="30" y="18"/>
                      </a:lnTo>
                      <a:lnTo>
                        <a:pt x="23" y="0"/>
                      </a:lnTo>
                      <a:lnTo>
                        <a:pt x="3" y="8"/>
                      </a:lnTo>
                      <a:lnTo>
                        <a:pt x="0" y="11"/>
                      </a:lnTo>
                      <a:lnTo>
                        <a:pt x="1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3" name="Freeform 1049"/>
                <p:cNvSpPr>
                  <a:spLocks/>
                </p:cNvSpPr>
                <p:nvPr/>
              </p:nvSpPr>
              <p:spPr bwMode="auto">
                <a:xfrm>
                  <a:off x="1020" y="705"/>
                  <a:ext cx="36" cy="36"/>
                </a:xfrm>
                <a:custGeom>
                  <a:avLst/>
                  <a:gdLst>
                    <a:gd name="T0" fmla="*/ 20 w 36"/>
                    <a:gd name="T1" fmla="*/ 27 h 36"/>
                    <a:gd name="T2" fmla="*/ 18 w 36"/>
                    <a:gd name="T3" fmla="*/ 36 h 36"/>
                    <a:gd name="T4" fmla="*/ 36 w 36"/>
                    <a:gd name="T5" fmla="*/ 11 h 36"/>
                    <a:gd name="T6" fmla="*/ 20 w 36"/>
                    <a:gd name="T7" fmla="*/ 0 h 36"/>
                    <a:gd name="T8" fmla="*/ 3 w 36"/>
                    <a:gd name="T9" fmla="*/ 25 h 36"/>
                    <a:gd name="T10" fmla="*/ 2 w 36"/>
                    <a:gd name="T11" fmla="*/ 33 h 36"/>
                    <a:gd name="T12" fmla="*/ 3 w 36"/>
                    <a:gd name="T13" fmla="*/ 25 h 36"/>
                    <a:gd name="T14" fmla="*/ 0 w 36"/>
                    <a:gd name="T15" fmla="*/ 29 h 36"/>
                    <a:gd name="T16" fmla="*/ 2 w 36"/>
                    <a:gd name="T17" fmla="*/ 33 h 36"/>
                    <a:gd name="T18" fmla="*/ 20 w 36"/>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20" y="27"/>
                      </a:moveTo>
                      <a:lnTo>
                        <a:pt x="18" y="36"/>
                      </a:lnTo>
                      <a:lnTo>
                        <a:pt x="36" y="11"/>
                      </a:lnTo>
                      <a:lnTo>
                        <a:pt x="20" y="0"/>
                      </a:lnTo>
                      <a:lnTo>
                        <a:pt x="3" y="25"/>
                      </a:lnTo>
                      <a:lnTo>
                        <a:pt x="2" y="33"/>
                      </a:lnTo>
                      <a:lnTo>
                        <a:pt x="3" y="25"/>
                      </a:lnTo>
                      <a:lnTo>
                        <a:pt x="0" y="29"/>
                      </a:lnTo>
                      <a:lnTo>
                        <a:pt x="2" y="33"/>
                      </a:lnTo>
                      <a:lnTo>
                        <a:pt x="2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4" name="Freeform 1048"/>
                <p:cNvSpPr>
                  <a:spLocks/>
                </p:cNvSpPr>
                <p:nvPr/>
              </p:nvSpPr>
              <p:spPr bwMode="auto">
                <a:xfrm>
                  <a:off x="1022" y="732"/>
                  <a:ext cx="25" cy="31"/>
                </a:xfrm>
                <a:custGeom>
                  <a:avLst/>
                  <a:gdLst>
                    <a:gd name="T0" fmla="*/ 25 w 25"/>
                    <a:gd name="T1" fmla="*/ 27 h 31"/>
                    <a:gd name="T2" fmla="*/ 25 w 25"/>
                    <a:gd name="T3" fmla="*/ 26 h 31"/>
                    <a:gd name="T4" fmla="*/ 18 w 25"/>
                    <a:gd name="T5" fmla="*/ 0 h 31"/>
                    <a:gd name="T6" fmla="*/ 0 w 25"/>
                    <a:gd name="T7" fmla="*/ 6 h 31"/>
                    <a:gd name="T8" fmla="*/ 7 w 25"/>
                    <a:gd name="T9" fmla="*/ 31 h 31"/>
                    <a:gd name="T10" fmla="*/ 5 w 25"/>
                    <a:gd name="T11" fmla="*/ 29 h 31"/>
                    <a:gd name="T12" fmla="*/ 25 w 25"/>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25" h="31">
                      <a:moveTo>
                        <a:pt x="25" y="27"/>
                      </a:moveTo>
                      <a:lnTo>
                        <a:pt x="25" y="26"/>
                      </a:lnTo>
                      <a:lnTo>
                        <a:pt x="18" y="0"/>
                      </a:lnTo>
                      <a:lnTo>
                        <a:pt x="0" y="6"/>
                      </a:lnTo>
                      <a:lnTo>
                        <a:pt x="7" y="31"/>
                      </a:lnTo>
                      <a:lnTo>
                        <a:pt x="5" y="29"/>
                      </a:lnTo>
                      <a:lnTo>
                        <a:pt x="2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5" name="Freeform 1047"/>
                <p:cNvSpPr>
                  <a:spLocks/>
                </p:cNvSpPr>
                <p:nvPr/>
              </p:nvSpPr>
              <p:spPr bwMode="auto">
                <a:xfrm>
                  <a:off x="1027" y="759"/>
                  <a:ext cx="25" cy="60"/>
                </a:xfrm>
                <a:custGeom>
                  <a:avLst/>
                  <a:gdLst>
                    <a:gd name="T0" fmla="*/ 23 w 25"/>
                    <a:gd name="T1" fmla="*/ 60 h 60"/>
                    <a:gd name="T2" fmla="*/ 25 w 25"/>
                    <a:gd name="T3" fmla="*/ 56 h 60"/>
                    <a:gd name="T4" fmla="*/ 20 w 25"/>
                    <a:gd name="T5" fmla="*/ 0 h 60"/>
                    <a:gd name="T6" fmla="*/ 0 w 25"/>
                    <a:gd name="T7" fmla="*/ 2 h 60"/>
                    <a:gd name="T8" fmla="*/ 5 w 25"/>
                    <a:gd name="T9" fmla="*/ 58 h 60"/>
                    <a:gd name="T10" fmla="*/ 5 w 25"/>
                    <a:gd name="T11" fmla="*/ 54 h 60"/>
                    <a:gd name="T12" fmla="*/ 23 w 2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5" h="60">
                      <a:moveTo>
                        <a:pt x="23" y="60"/>
                      </a:moveTo>
                      <a:lnTo>
                        <a:pt x="25" y="56"/>
                      </a:lnTo>
                      <a:lnTo>
                        <a:pt x="20" y="0"/>
                      </a:lnTo>
                      <a:lnTo>
                        <a:pt x="0" y="2"/>
                      </a:lnTo>
                      <a:lnTo>
                        <a:pt x="5" y="58"/>
                      </a:lnTo>
                      <a:lnTo>
                        <a:pt x="5" y="54"/>
                      </a:lnTo>
                      <a:lnTo>
                        <a:pt x="23" y="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6" name="Freeform 1046"/>
                <p:cNvSpPr>
                  <a:spLocks/>
                </p:cNvSpPr>
                <p:nvPr/>
              </p:nvSpPr>
              <p:spPr bwMode="auto">
                <a:xfrm>
                  <a:off x="1020" y="813"/>
                  <a:ext cx="30" cy="58"/>
                </a:xfrm>
                <a:custGeom>
                  <a:avLst/>
                  <a:gdLst>
                    <a:gd name="T0" fmla="*/ 16 w 30"/>
                    <a:gd name="T1" fmla="*/ 58 h 58"/>
                    <a:gd name="T2" fmla="*/ 20 w 30"/>
                    <a:gd name="T3" fmla="*/ 53 h 58"/>
                    <a:gd name="T4" fmla="*/ 30 w 30"/>
                    <a:gd name="T5" fmla="*/ 6 h 58"/>
                    <a:gd name="T6" fmla="*/ 12 w 30"/>
                    <a:gd name="T7" fmla="*/ 0 h 58"/>
                    <a:gd name="T8" fmla="*/ 0 w 30"/>
                    <a:gd name="T9" fmla="*/ 49 h 58"/>
                    <a:gd name="T10" fmla="*/ 3 w 30"/>
                    <a:gd name="T11" fmla="*/ 44 h 58"/>
                    <a:gd name="T12" fmla="*/ 16 w 3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16" y="58"/>
                      </a:moveTo>
                      <a:lnTo>
                        <a:pt x="20" y="53"/>
                      </a:lnTo>
                      <a:lnTo>
                        <a:pt x="30" y="6"/>
                      </a:lnTo>
                      <a:lnTo>
                        <a:pt x="12" y="0"/>
                      </a:lnTo>
                      <a:lnTo>
                        <a:pt x="0" y="49"/>
                      </a:lnTo>
                      <a:lnTo>
                        <a:pt x="3" y="44"/>
                      </a:lnTo>
                      <a:lnTo>
                        <a:pt x="16"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7" name="Freeform 1045"/>
                <p:cNvSpPr>
                  <a:spLocks/>
                </p:cNvSpPr>
                <p:nvPr/>
              </p:nvSpPr>
              <p:spPr bwMode="auto">
                <a:xfrm>
                  <a:off x="991" y="857"/>
                  <a:ext cx="45" cy="50"/>
                </a:xfrm>
                <a:custGeom>
                  <a:avLst/>
                  <a:gdLst>
                    <a:gd name="T0" fmla="*/ 7 w 45"/>
                    <a:gd name="T1" fmla="*/ 50 h 50"/>
                    <a:gd name="T2" fmla="*/ 14 w 45"/>
                    <a:gd name="T3" fmla="*/ 46 h 50"/>
                    <a:gd name="T4" fmla="*/ 45 w 45"/>
                    <a:gd name="T5" fmla="*/ 14 h 50"/>
                    <a:gd name="T6" fmla="*/ 32 w 45"/>
                    <a:gd name="T7" fmla="*/ 0 h 50"/>
                    <a:gd name="T8" fmla="*/ 0 w 45"/>
                    <a:gd name="T9" fmla="*/ 34 h 50"/>
                    <a:gd name="T10" fmla="*/ 7 w 45"/>
                    <a:gd name="T11" fmla="*/ 30 h 50"/>
                    <a:gd name="T12" fmla="*/ 7 w 45"/>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5" h="50">
                      <a:moveTo>
                        <a:pt x="7" y="50"/>
                      </a:moveTo>
                      <a:lnTo>
                        <a:pt x="14" y="46"/>
                      </a:lnTo>
                      <a:lnTo>
                        <a:pt x="45" y="14"/>
                      </a:lnTo>
                      <a:lnTo>
                        <a:pt x="32" y="0"/>
                      </a:lnTo>
                      <a:lnTo>
                        <a:pt x="0" y="34"/>
                      </a:lnTo>
                      <a:lnTo>
                        <a:pt x="7" y="30"/>
                      </a:lnTo>
                      <a:lnTo>
                        <a:pt x="7"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8" name="Freeform 1044"/>
                <p:cNvSpPr>
                  <a:spLocks/>
                </p:cNvSpPr>
                <p:nvPr/>
              </p:nvSpPr>
              <p:spPr bwMode="auto">
                <a:xfrm>
                  <a:off x="942" y="887"/>
                  <a:ext cx="56" cy="22"/>
                </a:xfrm>
                <a:custGeom>
                  <a:avLst/>
                  <a:gdLst>
                    <a:gd name="T0" fmla="*/ 20 w 56"/>
                    <a:gd name="T1" fmla="*/ 13 h 22"/>
                    <a:gd name="T2" fmla="*/ 11 w 56"/>
                    <a:gd name="T3" fmla="*/ 22 h 22"/>
                    <a:gd name="T4" fmla="*/ 56 w 56"/>
                    <a:gd name="T5" fmla="*/ 20 h 22"/>
                    <a:gd name="T6" fmla="*/ 56 w 56"/>
                    <a:gd name="T7" fmla="*/ 0 h 22"/>
                    <a:gd name="T8" fmla="*/ 9 w 56"/>
                    <a:gd name="T9" fmla="*/ 2 h 22"/>
                    <a:gd name="T10" fmla="*/ 0 w 56"/>
                    <a:gd name="T11" fmla="*/ 11 h 22"/>
                    <a:gd name="T12" fmla="*/ 9 w 56"/>
                    <a:gd name="T13" fmla="*/ 2 h 22"/>
                    <a:gd name="T14" fmla="*/ 2 w 56"/>
                    <a:gd name="T15" fmla="*/ 4 h 22"/>
                    <a:gd name="T16" fmla="*/ 0 w 56"/>
                    <a:gd name="T17" fmla="*/ 11 h 22"/>
                    <a:gd name="T18" fmla="*/ 20 w 56"/>
                    <a:gd name="T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2">
                      <a:moveTo>
                        <a:pt x="20" y="13"/>
                      </a:moveTo>
                      <a:lnTo>
                        <a:pt x="11" y="22"/>
                      </a:lnTo>
                      <a:lnTo>
                        <a:pt x="56" y="20"/>
                      </a:lnTo>
                      <a:lnTo>
                        <a:pt x="56" y="0"/>
                      </a:lnTo>
                      <a:lnTo>
                        <a:pt x="9" y="2"/>
                      </a:lnTo>
                      <a:lnTo>
                        <a:pt x="0" y="11"/>
                      </a:lnTo>
                      <a:lnTo>
                        <a:pt x="9" y="2"/>
                      </a:lnTo>
                      <a:lnTo>
                        <a:pt x="2" y="4"/>
                      </a:lnTo>
                      <a:lnTo>
                        <a:pt x="0" y="11"/>
                      </a:lnTo>
                      <a:lnTo>
                        <a:pt x="2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09" name="Freeform 1043"/>
                <p:cNvSpPr>
                  <a:spLocks/>
                </p:cNvSpPr>
                <p:nvPr/>
              </p:nvSpPr>
              <p:spPr bwMode="auto">
                <a:xfrm>
                  <a:off x="937" y="898"/>
                  <a:ext cx="25" cy="49"/>
                </a:xfrm>
                <a:custGeom>
                  <a:avLst/>
                  <a:gdLst>
                    <a:gd name="T0" fmla="*/ 20 w 25"/>
                    <a:gd name="T1" fmla="*/ 49 h 49"/>
                    <a:gd name="T2" fmla="*/ 20 w 25"/>
                    <a:gd name="T3" fmla="*/ 49 h 49"/>
                    <a:gd name="T4" fmla="*/ 25 w 25"/>
                    <a:gd name="T5" fmla="*/ 2 h 49"/>
                    <a:gd name="T6" fmla="*/ 5 w 25"/>
                    <a:gd name="T7" fmla="*/ 0 h 49"/>
                    <a:gd name="T8" fmla="*/ 0 w 25"/>
                    <a:gd name="T9" fmla="*/ 47 h 49"/>
                    <a:gd name="T10" fmla="*/ 0 w 25"/>
                    <a:gd name="T11" fmla="*/ 45 h 49"/>
                    <a:gd name="T12" fmla="*/ 20 w 2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25" h="49">
                      <a:moveTo>
                        <a:pt x="20" y="49"/>
                      </a:moveTo>
                      <a:lnTo>
                        <a:pt x="20" y="49"/>
                      </a:lnTo>
                      <a:lnTo>
                        <a:pt x="25" y="2"/>
                      </a:lnTo>
                      <a:lnTo>
                        <a:pt x="5" y="0"/>
                      </a:lnTo>
                      <a:lnTo>
                        <a:pt x="0" y="47"/>
                      </a:lnTo>
                      <a:lnTo>
                        <a:pt x="0" y="45"/>
                      </a:lnTo>
                      <a:lnTo>
                        <a:pt x="2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0" name="Freeform 1042"/>
                <p:cNvSpPr>
                  <a:spLocks/>
                </p:cNvSpPr>
                <p:nvPr/>
              </p:nvSpPr>
              <p:spPr bwMode="auto">
                <a:xfrm>
                  <a:off x="931" y="943"/>
                  <a:ext cx="26" cy="43"/>
                </a:xfrm>
                <a:custGeom>
                  <a:avLst/>
                  <a:gdLst>
                    <a:gd name="T0" fmla="*/ 11 w 26"/>
                    <a:gd name="T1" fmla="*/ 43 h 43"/>
                    <a:gd name="T2" fmla="*/ 18 w 26"/>
                    <a:gd name="T3" fmla="*/ 34 h 43"/>
                    <a:gd name="T4" fmla="*/ 26 w 26"/>
                    <a:gd name="T5" fmla="*/ 4 h 43"/>
                    <a:gd name="T6" fmla="*/ 6 w 26"/>
                    <a:gd name="T7" fmla="*/ 0 h 43"/>
                    <a:gd name="T8" fmla="*/ 0 w 26"/>
                    <a:gd name="T9" fmla="*/ 31 h 43"/>
                    <a:gd name="T10" fmla="*/ 8 w 26"/>
                    <a:gd name="T11" fmla="*/ 23 h 43"/>
                    <a:gd name="T12" fmla="*/ 11 w 26"/>
                    <a:gd name="T13" fmla="*/ 43 h 43"/>
                    <a:gd name="T14" fmla="*/ 17 w 26"/>
                    <a:gd name="T15" fmla="*/ 41 h 43"/>
                    <a:gd name="T16" fmla="*/ 18 w 26"/>
                    <a:gd name="T17" fmla="*/ 34 h 43"/>
                    <a:gd name="T18" fmla="*/ 11 w 26"/>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3">
                      <a:moveTo>
                        <a:pt x="11" y="43"/>
                      </a:moveTo>
                      <a:lnTo>
                        <a:pt x="18" y="34"/>
                      </a:lnTo>
                      <a:lnTo>
                        <a:pt x="26" y="4"/>
                      </a:lnTo>
                      <a:lnTo>
                        <a:pt x="6" y="0"/>
                      </a:lnTo>
                      <a:lnTo>
                        <a:pt x="0" y="31"/>
                      </a:lnTo>
                      <a:lnTo>
                        <a:pt x="8" y="23"/>
                      </a:lnTo>
                      <a:lnTo>
                        <a:pt x="11" y="43"/>
                      </a:lnTo>
                      <a:lnTo>
                        <a:pt x="17" y="41"/>
                      </a:lnTo>
                      <a:lnTo>
                        <a:pt x="18" y="34"/>
                      </a:lnTo>
                      <a:lnTo>
                        <a:pt x="11"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1" name="Freeform 1041"/>
                <p:cNvSpPr>
                  <a:spLocks/>
                </p:cNvSpPr>
                <p:nvPr/>
              </p:nvSpPr>
              <p:spPr bwMode="auto">
                <a:xfrm>
                  <a:off x="885" y="966"/>
                  <a:ext cx="57" cy="27"/>
                </a:xfrm>
                <a:custGeom>
                  <a:avLst/>
                  <a:gdLst>
                    <a:gd name="T0" fmla="*/ 0 w 57"/>
                    <a:gd name="T1" fmla="*/ 26 h 27"/>
                    <a:gd name="T2" fmla="*/ 5 w 57"/>
                    <a:gd name="T3" fmla="*/ 27 h 27"/>
                    <a:gd name="T4" fmla="*/ 57 w 57"/>
                    <a:gd name="T5" fmla="*/ 20 h 27"/>
                    <a:gd name="T6" fmla="*/ 54 w 57"/>
                    <a:gd name="T7" fmla="*/ 0 h 27"/>
                    <a:gd name="T8" fmla="*/ 1 w 57"/>
                    <a:gd name="T9" fmla="*/ 8 h 27"/>
                    <a:gd name="T10" fmla="*/ 9 w 57"/>
                    <a:gd name="T11" fmla="*/ 9 h 27"/>
                    <a:gd name="T12" fmla="*/ 0 w 57"/>
                    <a:gd name="T13" fmla="*/ 26 h 27"/>
                  </a:gdLst>
                  <a:ahLst/>
                  <a:cxnLst>
                    <a:cxn ang="0">
                      <a:pos x="T0" y="T1"/>
                    </a:cxn>
                    <a:cxn ang="0">
                      <a:pos x="T2" y="T3"/>
                    </a:cxn>
                    <a:cxn ang="0">
                      <a:pos x="T4" y="T5"/>
                    </a:cxn>
                    <a:cxn ang="0">
                      <a:pos x="T6" y="T7"/>
                    </a:cxn>
                    <a:cxn ang="0">
                      <a:pos x="T8" y="T9"/>
                    </a:cxn>
                    <a:cxn ang="0">
                      <a:pos x="T10" y="T11"/>
                    </a:cxn>
                    <a:cxn ang="0">
                      <a:pos x="T12" y="T13"/>
                    </a:cxn>
                  </a:cxnLst>
                  <a:rect l="0" t="0" r="r" b="b"/>
                  <a:pathLst>
                    <a:path w="57" h="27">
                      <a:moveTo>
                        <a:pt x="0" y="26"/>
                      </a:moveTo>
                      <a:lnTo>
                        <a:pt x="5" y="27"/>
                      </a:lnTo>
                      <a:lnTo>
                        <a:pt x="57" y="20"/>
                      </a:lnTo>
                      <a:lnTo>
                        <a:pt x="54" y="0"/>
                      </a:lnTo>
                      <a:lnTo>
                        <a:pt x="1" y="8"/>
                      </a:lnTo>
                      <a:lnTo>
                        <a:pt x="9" y="9"/>
                      </a:lnTo>
                      <a:lnTo>
                        <a:pt x="0"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2" name="Freeform 1040"/>
                <p:cNvSpPr>
                  <a:spLocks/>
                </p:cNvSpPr>
                <p:nvPr/>
              </p:nvSpPr>
              <p:spPr bwMode="auto">
                <a:xfrm>
                  <a:off x="852" y="959"/>
                  <a:ext cx="42" cy="33"/>
                </a:xfrm>
                <a:custGeom>
                  <a:avLst/>
                  <a:gdLst>
                    <a:gd name="T0" fmla="*/ 0 w 42"/>
                    <a:gd name="T1" fmla="*/ 15 h 33"/>
                    <a:gd name="T2" fmla="*/ 4 w 42"/>
                    <a:gd name="T3" fmla="*/ 18 h 33"/>
                    <a:gd name="T4" fmla="*/ 33 w 42"/>
                    <a:gd name="T5" fmla="*/ 33 h 33"/>
                    <a:gd name="T6" fmla="*/ 42 w 42"/>
                    <a:gd name="T7" fmla="*/ 16 h 33"/>
                    <a:gd name="T8" fmla="*/ 13 w 42"/>
                    <a:gd name="T9" fmla="*/ 0 h 33"/>
                    <a:gd name="T10" fmla="*/ 15 w 42"/>
                    <a:gd name="T11" fmla="*/ 2 h 33"/>
                    <a:gd name="T12" fmla="*/ 0 w 42"/>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0" y="15"/>
                      </a:moveTo>
                      <a:lnTo>
                        <a:pt x="4" y="18"/>
                      </a:lnTo>
                      <a:lnTo>
                        <a:pt x="33" y="33"/>
                      </a:lnTo>
                      <a:lnTo>
                        <a:pt x="42" y="16"/>
                      </a:lnTo>
                      <a:lnTo>
                        <a:pt x="13" y="0"/>
                      </a:lnTo>
                      <a:lnTo>
                        <a:pt x="15" y="2"/>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3" name="Freeform 1039"/>
                <p:cNvSpPr>
                  <a:spLocks/>
                </p:cNvSpPr>
                <p:nvPr/>
              </p:nvSpPr>
              <p:spPr bwMode="auto">
                <a:xfrm>
                  <a:off x="834" y="945"/>
                  <a:ext cx="33" cy="29"/>
                </a:xfrm>
                <a:custGeom>
                  <a:avLst/>
                  <a:gdLst>
                    <a:gd name="T0" fmla="*/ 0 w 33"/>
                    <a:gd name="T1" fmla="*/ 5 h 29"/>
                    <a:gd name="T2" fmla="*/ 4 w 33"/>
                    <a:gd name="T3" fmla="*/ 12 h 29"/>
                    <a:gd name="T4" fmla="*/ 18 w 33"/>
                    <a:gd name="T5" fmla="*/ 29 h 29"/>
                    <a:gd name="T6" fmla="*/ 33 w 33"/>
                    <a:gd name="T7" fmla="*/ 16 h 29"/>
                    <a:gd name="T8" fmla="*/ 18 w 33"/>
                    <a:gd name="T9" fmla="*/ 0 h 29"/>
                    <a:gd name="T10" fmla="*/ 20 w 33"/>
                    <a:gd name="T11" fmla="*/ 5 h 29"/>
                    <a:gd name="T12" fmla="*/ 0 w 33"/>
                    <a:gd name="T13" fmla="*/ 5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0" y="5"/>
                      </a:moveTo>
                      <a:lnTo>
                        <a:pt x="4" y="12"/>
                      </a:lnTo>
                      <a:lnTo>
                        <a:pt x="18" y="29"/>
                      </a:lnTo>
                      <a:lnTo>
                        <a:pt x="33" y="16"/>
                      </a:lnTo>
                      <a:lnTo>
                        <a:pt x="18" y="0"/>
                      </a:lnTo>
                      <a:lnTo>
                        <a:pt x="20" y="5"/>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4" name="Freeform 1038"/>
                <p:cNvSpPr>
                  <a:spLocks/>
                </p:cNvSpPr>
                <p:nvPr/>
              </p:nvSpPr>
              <p:spPr bwMode="auto">
                <a:xfrm>
                  <a:off x="834" y="920"/>
                  <a:ext cx="20" cy="30"/>
                </a:xfrm>
                <a:custGeom>
                  <a:avLst/>
                  <a:gdLst>
                    <a:gd name="T0" fmla="*/ 0 w 20"/>
                    <a:gd name="T1" fmla="*/ 3 h 30"/>
                    <a:gd name="T2" fmla="*/ 0 w 20"/>
                    <a:gd name="T3" fmla="*/ 1 h 30"/>
                    <a:gd name="T4" fmla="*/ 0 w 20"/>
                    <a:gd name="T5" fmla="*/ 30 h 30"/>
                    <a:gd name="T6" fmla="*/ 20 w 20"/>
                    <a:gd name="T7" fmla="*/ 30 h 30"/>
                    <a:gd name="T8" fmla="*/ 20 w 20"/>
                    <a:gd name="T9" fmla="*/ 1 h 30"/>
                    <a:gd name="T10" fmla="*/ 20 w 20"/>
                    <a:gd name="T11" fmla="*/ 0 h 30"/>
                    <a:gd name="T12" fmla="*/ 0 w 20"/>
                    <a:gd name="T13" fmla="*/ 3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0" y="3"/>
                      </a:moveTo>
                      <a:lnTo>
                        <a:pt x="0" y="1"/>
                      </a:lnTo>
                      <a:lnTo>
                        <a:pt x="0" y="30"/>
                      </a:lnTo>
                      <a:lnTo>
                        <a:pt x="20" y="30"/>
                      </a:lnTo>
                      <a:lnTo>
                        <a:pt x="20" y="1"/>
                      </a:lnTo>
                      <a:lnTo>
                        <a:pt x="20"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5" name="Freeform 1037"/>
                <p:cNvSpPr>
                  <a:spLocks/>
                </p:cNvSpPr>
                <p:nvPr/>
              </p:nvSpPr>
              <p:spPr bwMode="auto">
                <a:xfrm>
                  <a:off x="829" y="876"/>
                  <a:ext cx="25" cy="47"/>
                </a:xfrm>
                <a:custGeom>
                  <a:avLst/>
                  <a:gdLst>
                    <a:gd name="T0" fmla="*/ 3 w 25"/>
                    <a:gd name="T1" fmla="*/ 13 h 47"/>
                    <a:gd name="T2" fmla="*/ 0 w 25"/>
                    <a:gd name="T3" fmla="*/ 8 h 47"/>
                    <a:gd name="T4" fmla="*/ 5 w 25"/>
                    <a:gd name="T5" fmla="*/ 47 h 47"/>
                    <a:gd name="T6" fmla="*/ 25 w 25"/>
                    <a:gd name="T7" fmla="*/ 44 h 47"/>
                    <a:gd name="T8" fmla="*/ 20 w 25"/>
                    <a:gd name="T9" fmla="*/ 6 h 47"/>
                    <a:gd name="T10" fmla="*/ 16 w 25"/>
                    <a:gd name="T11" fmla="*/ 0 h 47"/>
                    <a:gd name="T12" fmla="*/ 3 w 25"/>
                    <a:gd name="T13" fmla="*/ 13 h 47"/>
                  </a:gdLst>
                  <a:ahLst/>
                  <a:cxnLst>
                    <a:cxn ang="0">
                      <a:pos x="T0" y="T1"/>
                    </a:cxn>
                    <a:cxn ang="0">
                      <a:pos x="T2" y="T3"/>
                    </a:cxn>
                    <a:cxn ang="0">
                      <a:pos x="T4" y="T5"/>
                    </a:cxn>
                    <a:cxn ang="0">
                      <a:pos x="T6" y="T7"/>
                    </a:cxn>
                    <a:cxn ang="0">
                      <a:pos x="T8" y="T9"/>
                    </a:cxn>
                    <a:cxn ang="0">
                      <a:pos x="T10" y="T11"/>
                    </a:cxn>
                    <a:cxn ang="0">
                      <a:pos x="T12" y="T13"/>
                    </a:cxn>
                  </a:cxnLst>
                  <a:rect l="0" t="0" r="r" b="b"/>
                  <a:pathLst>
                    <a:path w="25" h="47">
                      <a:moveTo>
                        <a:pt x="3" y="13"/>
                      </a:moveTo>
                      <a:lnTo>
                        <a:pt x="0" y="8"/>
                      </a:lnTo>
                      <a:lnTo>
                        <a:pt x="5" y="47"/>
                      </a:lnTo>
                      <a:lnTo>
                        <a:pt x="25" y="44"/>
                      </a:lnTo>
                      <a:lnTo>
                        <a:pt x="20" y="6"/>
                      </a:lnTo>
                      <a:lnTo>
                        <a:pt x="16"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6" name="Freeform 1036"/>
                <p:cNvSpPr>
                  <a:spLocks/>
                </p:cNvSpPr>
                <p:nvPr/>
              </p:nvSpPr>
              <p:spPr bwMode="auto">
                <a:xfrm>
                  <a:off x="809" y="853"/>
                  <a:ext cx="36" cy="36"/>
                </a:xfrm>
                <a:custGeom>
                  <a:avLst/>
                  <a:gdLst>
                    <a:gd name="T0" fmla="*/ 4 w 36"/>
                    <a:gd name="T1" fmla="*/ 18 h 36"/>
                    <a:gd name="T2" fmla="*/ 0 w 36"/>
                    <a:gd name="T3" fmla="*/ 16 h 36"/>
                    <a:gd name="T4" fmla="*/ 23 w 36"/>
                    <a:gd name="T5" fmla="*/ 36 h 36"/>
                    <a:gd name="T6" fmla="*/ 36 w 36"/>
                    <a:gd name="T7" fmla="*/ 23 h 36"/>
                    <a:gd name="T8" fmla="*/ 14 w 36"/>
                    <a:gd name="T9" fmla="*/ 2 h 36"/>
                    <a:gd name="T10" fmla="*/ 11 w 36"/>
                    <a:gd name="T11" fmla="*/ 0 h 36"/>
                    <a:gd name="T12" fmla="*/ 4 w 36"/>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18"/>
                      </a:moveTo>
                      <a:lnTo>
                        <a:pt x="0" y="16"/>
                      </a:lnTo>
                      <a:lnTo>
                        <a:pt x="23" y="36"/>
                      </a:lnTo>
                      <a:lnTo>
                        <a:pt x="36" y="23"/>
                      </a:lnTo>
                      <a:lnTo>
                        <a:pt x="14" y="2"/>
                      </a:lnTo>
                      <a:lnTo>
                        <a:pt x="11" y="0"/>
                      </a:lnTo>
                      <a:lnTo>
                        <a:pt x="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7" name="Freeform 1035"/>
                <p:cNvSpPr>
                  <a:spLocks/>
                </p:cNvSpPr>
                <p:nvPr/>
              </p:nvSpPr>
              <p:spPr bwMode="auto">
                <a:xfrm>
                  <a:off x="784" y="839"/>
                  <a:ext cx="36" cy="32"/>
                </a:xfrm>
                <a:custGeom>
                  <a:avLst/>
                  <a:gdLst>
                    <a:gd name="T0" fmla="*/ 5 w 36"/>
                    <a:gd name="T1" fmla="*/ 19 h 32"/>
                    <a:gd name="T2" fmla="*/ 0 w 36"/>
                    <a:gd name="T3" fmla="*/ 19 h 32"/>
                    <a:gd name="T4" fmla="*/ 29 w 36"/>
                    <a:gd name="T5" fmla="*/ 32 h 32"/>
                    <a:gd name="T6" fmla="*/ 36 w 36"/>
                    <a:gd name="T7" fmla="*/ 14 h 32"/>
                    <a:gd name="T8" fmla="*/ 9 w 36"/>
                    <a:gd name="T9" fmla="*/ 1 h 32"/>
                    <a:gd name="T10" fmla="*/ 3 w 36"/>
                    <a:gd name="T11" fmla="*/ 0 h 32"/>
                    <a:gd name="T12" fmla="*/ 5 w 36"/>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5" y="19"/>
                      </a:moveTo>
                      <a:lnTo>
                        <a:pt x="0" y="19"/>
                      </a:lnTo>
                      <a:lnTo>
                        <a:pt x="29" y="32"/>
                      </a:lnTo>
                      <a:lnTo>
                        <a:pt x="36" y="14"/>
                      </a:lnTo>
                      <a:lnTo>
                        <a:pt x="9" y="1"/>
                      </a:lnTo>
                      <a:lnTo>
                        <a:pt x="3"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8" name="Freeform 1034"/>
                <p:cNvSpPr>
                  <a:spLocks/>
                </p:cNvSpPr>
                <p:nvPr/>
              </p:nvSpPr>
              <p:spPr bwMode="auto">
                <a:xfrm>
                  <a:off x="733" y="839"/>
                  <a:ext cx="56" cy="21"/>
                </a:xfrm>
                <a:custGeom>
                  <a:avLst/>
                  <a:gdLst>
                    <a:gd name="T0" fmla="*/ 13 w 56"/>
                    <a:gd name="T1" fmla="*/ 19 h 21"/>
                    <a:gd name="T2" fmla="*/ 7 w 56"/>
                    <a:gd name="T3" fmla="*/ 21 h 21"/>
                    <a:gd name="T4" fmla="*/ 56 w 56"/>
                    <a:gd name="T5" fmla="*/ 19 h 21"/>
                    <a:gd name="T6" fmla="*/ 54 w 56"/>
                    <a:gd name="T7" fmla="*/ 0 h 21"/>
                    <a:gd name="T8" fmla="*/ 6 w 56"/>
                    <a:gd name="T9" fmla="*/ 1 h 21"/>
                    <a:gd name="T10" fmla="*/ 0 w 56"/>
                    <a:gd name="T11" fmla="*/ 5 h 21"/>
                    <a:gd name="T12" fmla="*/ 13 w 56"/>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56" h="21">
                      <a:moveTo>
                        <a:pt x="13" y="19"/>
                      </a:moveTo>
                      <a:lnTo>
                        <a:pt x="7" y="21"/>
                      </a:lnTo>
                      <a:lnTo>
                        <a:pt x="56" y="19"/>
                      </a:lnTo>
                      <a:lnTo>
                        <a:pt x="54" y="0"/>
                      </a:lnTo>
                      <a:lnTo>
                        <a:pt x="6" y="1"/>
                      </a:lnTo>
                      <a:lnTo>
                        <a:pt x="0" y="5"/>
                      </a:lnTo>
                      <a:lnTo>
                        <a:pt x="1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19" name="Freeform 1033"/>
                <p:cNvSpPr>
                  <a:spLocks/>
                </p:cNvSpPr>
                <p:nvPr/>
              </p:nvSpPr>
              <p:spPr bwMode="auto">
                <a:xfrm>
                  <a:off x="701" y="844"/>
                  <a:ext cx="45" cy="38"/>
                </a:xfrm>
                <a:custGeom>
                  <a:avLst/>
                  <a:gdLst>
                    <a:gd name="T0" fmla="*/ 20 w 45"/>
                    <a:gd name="T1" fmla="*/ 32 h 38"/>
                    <a:gd name="T2" fmla="*/ 16 w 45"/>
                    <a:gd name="T3" fmla="*/ 38 h 38"/>
                    <a:gd name="T4" fmla="*/ 45 w 45"/>
                    <a:gd name="T5" fmla="*/ 14 h 38"/>
                    <a:gd name="T6" fmla="*/ 32 w 45"/>
                    <a:gd name="T7" fmla="*/ 0 h 38"/>
                    <a:gd name="T8" fmla="*/ 3 w 45"/>
                    <a:gd name="T9" fmla="*/ 23 h 38"/>
                    <a:gd name="T10" fmla="*/ 0 w 45"/>
                    <a:gd name="T11" fmla="*/ 29 h 38"/>
                    <a:gd name="T12" fmla="*/ 20 w 45"/>
                    <a:gd name="T13" fmla="*/ 32 h 38"/>
                  </a:gdLst>
                  <a:ahLst/>
                  <a:cxnLst>
                    <a:cxn ang="0">
                      <a:pos x="T0" y="T1"/>
                    </a:cxn>
                    <a:cxn ang="0">
                      <a:pos x="T2" y="T3"/>
                    </a:cxn>
                    <a:cxn ang="0">
                      <a:pos x="T4" y="T5"/>
                    </a:cxn>
                    <a:cxn ang="0">
                      <a:pos x="T6" y="T7"/>
                    </a:cxn>
                    <a:cxn ang="0">
                      <a:pos x="T8" y="T9"/>
                    </a:cxn>
                    <a:cxn ang="0">
                      <a:pos x="T10" y="T11"/>
                    </a:cxn>
                    <a:cxn ang="0">
                      <a:pos x="T12" y="T13"/>
                    </a:cxn>
                  </a:cxnLst>
                  <a:rect l="0" t="0" r="r" b="b"/>
                  <a:pathLst>
                    <a:path w="45" h="38">
                      <a:moveTo>
                        <a:pt x="20" y="32"/>
                      </a:moveTo>
                      <a:lnTo>
                        <a:pt x="16" y="38"/>
                      </a:lnTo>
                      <a:lnTo>
                        <a:pt x="45" y="14"/>
                      </a:lnTo>
                      <a:lnTo>
                        <a:pt x="32" y="0"/>
                      </a:lnTo>
                      <a:lnTo>
                        <a:pt x="3" y="23"/>
                      </a:lnTo>
                      <a:lnTo>
                        <a:pt x="0" y="29"/>
                      </a:lnTo>
                      <a:lnTo>
                        <a:pt x="20"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0" name="Freeform 1032"/>
                <p:cNvSpPr>
                  <a:spLocks/>
                </p:cNvSpPr>
                <p:nvPr/>
              </p:nvSpPr>
              <p:spPr bwMode="auto">
                <a:xfrm>
                  <a:off x="692" y="873"/>
                  <a:ext cx="29" cy="47"/>
                </a:xfrm>
                <a:custGeom>
                  <a:avLst/>
                  <a:gdLst>
                    <a:gd name="T0" fmla="*/ 16 w 29"/>
                    <a:gd name="T1" fmla="*/ 47 h 47"/>
                    <a:gd name="T2" fmla="*/ 18 w 29"/>
                    <a:gd name="T3" fmla="*/ 43 h 47"/>
                    <a:gd name="T4" fmla="*/ 29 w 29"/>
                    <a:gd name="T5" fmla="*/ 3 h 47"/>
                    <a:gd name="T6" fmla="*/ 9 w 29"/>
                    <a:gd name="T7" fmla="*/ 0 h 47"/>
                    <a:gd name="T8" fmla="*/ 0 w 29"/>
                    <a:gd name="T9" fmla="*/ 38 h 47"/>
                    <a:gd name="T10" fmla="*/ 3 w 29"/>
                    <a:gd name="T11" fmla="*/ 34 h 47"/>
                    <a:gd name="T12" fmla="*/ 16 w 29"/>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29" h="47">
                      <a:moveTo>
                        <a:pt x="16" y="47"/>
                      </a:moveTo>
                      <a:lnTo>
                        <a:pt x="18" y="43"/>
                      </a:lnTo>
                      <a:lnTo>
                        <a:pt x="29" y="3"/>
                      </a:lnTo>
                      <a:lnTo>
                        <a:pt x="9" y="0"/>
                      </a:lnTo>
                      <a:lnTo>
                        <a:pt x="0" y="38"/>
                      </a:lnTo>
                      <a:lnTo>
                        <a:pt x="3" y="34"/>
                      </a:lnTo>
                      <a:lnTo>
                        <a:pt x="16"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1" name="Freeform 1031"/>
                <p:cNvSpPr>
                  <a:spLocks/>
                </p:cNvSpPr>
                <p:nvPr/>
              </p:nvSpPr>
              <p:spPr bwMode="auto">
                <a:xfrm>
                  <a:off x="667" y="907"/>
                  <a:ext cx="41" cy="38"/>
                </a:xfrm>
                <a:custGeom>
                  <a:avLst/>
                  <a:gdLst>
                    <a:gd name="T0" fmla="*/ 14 w 41"/>
                    <a:gd name="T1" fmla="*/ 38 h 38"/>
                    <a:gd name="T2" fmla="*/ 14 w 41"/>
                    <a:gd name="T3" fmla="*/ 38 h 38"/>
                    <a:gd name="T4" fmla="*/ 41 w 41"/>
                    <a:gd name="T5" fmla="*/ 13 h 38"/>
                    <a:gd name="T6" fmla="*/ 28 w 41"/>
                    <a:gd name="T7" fmla="*/ 0 h 38"/>
                    <a:gd name="T8" fmla="*/ 1 w 41"/>
                    <a:gd name="T9" fmla="*/ 23 h 38"/>
                    <a:gd name="T10" fmla="*/ 0 w 41"/>
                    <a:gd name="T11" fmla="*/ 25 h 38"/>
                    <a:gd name="T12" fmla="*/ 14 w 4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1" h="38">
                      <a:moveTo>
                        <a:pt x="14" y="38"/>
                      </a:moveTo>
                      <a:lnTo>
                        <a:pt x="14" y="38"/>
                      </a:lnTo>
                      <a:lnTo>
                        <a:pt x="41" y="13"/>
                      </a:lnTo>
                      <a:lnTo>
                        <a:pt x="28" y="0"/>
                      </a:lnTo>
                      <a:lnTo>
                        <a:pt x="1" y="23"/>
                      </a:lnTo>
                      <a:lnTo>
                        <a:pt x="0" y="25"/>
                      </a:lnTo>
                      <a:lnTo>
                        <a:pt x="14"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2" name="Freeform 1030"/>
                <p:cNvSpPr>
                  <a:spLocks/>
                </p:cNvSpPr>
                <p:nvPr/>
              </p:nvSpPr>
              <p:spPr bwMode="auto">
                <a:xfrm>
                  <a:off x="641" y="932"/>
                  <a:ext cx="40" cy="40"/>
                </a:xfrm>
                <a:custGeom>
                  <a:avLst/>
                  <a:gdLst>
                    <a:gd name="T0" fmla="*/ 17 w 40"/>
                    <a:gd name="T1" fmla="*/ 38 h 40"/>
                    <a:gd name="T2" fmla="*/ 15 w 40"/>
                    <a:gd name="T3" fmla="*/ 40 h 40"/>
                    <a:gd name="T4" fmla="*/ 40 w 40"/>
                    <a:gd name="T5" fmla="*/ 13 h 40"/>
                    <a:gd name="T6" fmla="*/ 26 w 40"/>
                    <a:gd name="T7" fmla="*/ 0 h 40"/>
                    <a:gd name="T8" fmla="*/ 0 w 40"/>
                    <a:gd name="T9" fmla="*/ 25 h 40"/>
                    <a:gd name="T10" fmla="*/ 0 w 40"/>
                    <a:gd name="T11" fmla="*/ 27 h 40"/>
                    <a:gd name="T12" fmla="*/ 17 w 40"/>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17" y="38"/>
                      </a:moveTo>
                      <a:lnTo>
                        <a:pt x="15" y="40"/>
                      </a:lnTo>
                      <a:lnTo>
                        <a:pt x="40" y="13"/>
                      </a:lnTo>
                      <a:lnTo>
                        <a:pt x="26" y="0"/>
                      </a:lnTo>
                      <a:lnTo>
                        <a:pt x="0" y="25"/>
                      </a:lnTo>
                      <a:lnTo>
                        <a:pt x="0" y="27"/>
                      </a:lnTo>
                      <a:lnTo>
                        <a:pt x="1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3" name="Freeform 1029"/>
                <p:cNvSpPr>
                  <a:spLocks/>
                </p:cNvSpPr>
                <p:nvPr/>
              </p:nvSpPr>
              <p:spPr bwMode="auto">
                <a:xfrm>
                  <a:off x="625" y="959"/>
                  <a:ext cx="33" cy="36"/>
                </a:xfrm>
                <a:custGeom>
                  <a:avLst/>
                  <a:gdLst>
                    <a:gd name="T0" fmla="*/ 16 w 33"/>
                    <a:gd name="T1" fmla="*/ 34 h 36"/>
                    <a:gd name="T2" fmla="*/ 16 w 33"/>
                    <a:gd name="T3" fmla="*/ 36 h 36"/>
                    <a:gd name="T4" fmla="*/ 33 w 33"/>
                    <a:gd name="T5" fmla="*/ 11 h 36"/>
                    <a:gd name="T6" fmla="*/ 16 w 33"/>
                    <a:gd name="T7" fmla="*/ 0 h 36"/>
                    <a:gd name="T8" fmla="*/ 0 w 33"/>
                    <a:gd name="T9" fmla="*/ 25 h 36"/>
                    <a:gd name="T10" fmla="*/ 0 w 33"/>
                    <a:gd name="T11" fmla="*/ 25 h 36"/>
                    <a:gd name="T12" fmla="*/ 16 w 33"/>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3" h="36">
                      <a:moveTo>
                        <a:pt x="16" y="34"/>
                      </a:moveTo>
                      <a:lnTo>
                        <a:pt x="16" y="36"/>
                      </a:lnTo>
                      <a:lnTo>
                        <a:pt x="33" y="11"/>
                      </a:lnTo>
                      <a:lnTo>
                        <a:pt x="16" y="0"/>
                      </a:lnTo>
                      <a:lnTo>
                        <a:pt x="0" y="25"/>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4" name="Freeform 1028"/>
                <p:cNvSpPr>
                  <a:spLocks/>
                </p:cNvSpPr>
                <p:nvPr/>
              </p:nvSpPr>
              <p:spPr bwMode="auto">
                <a:xfrm>
                  <a:off x="613" y="984"/>
                  <a:ext cx="28" cy="35"/>
                </a:xfrm>
                <a:custGeom>
                  <a:avLst/>
                  <a:gdLst>
                    <a:gd name="T0" fmla="*/ 14 w 28"/>
                    <a:gd name="T1" fmla="*/ 35 h 35"/>
                    <a:gd name="T2" fmla="*/ 16 w 28"/>
                    <a:gd name="T3" fmla="*/ 31 h 35"/>
                    <a:gd name="T4" fmla="*/ 28 w 28"/>
                    <a:gd name="T5" fmla="*/ 9 h 35"/>
                    <a:gd name="T6" fmla="*/ 12 w 28"/>
                    <a:gd name="T7" fmla="*/ 0 h 35"/>
                    <a:gd name="T8" fmla="*/ 0 w 28"/>
                    <a:gd name="T9" fmla="*/ 22 h 35"/>
                    <a:gd name="T10" fmla="*/ 3 w 28"/>
                    <a:gd name="T11" fmla="*/ 18 h 35"/>
                    <a:gd name="T12" fmla="*/ 14 w 28"/>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8" h="35">
                      <a:moveTo>
                        <a:pt x="14" y="35"/>
                      </a:moveTo>
                      <a:lnTo>
                        <a:pt x="16" y="31"/>
                      </a:lnTo>
                      <a:lnTo>
                        <a:pt x="28" y="9"/>
                      </a:lnTo>
                      <a:lnTo>
                        <a:pt x="12" y="0"/>
                      </a:lnTo>
                      <a:lnTo>
                        <a:pt x="0" y="22"/>
                      </a:lnTo>
                      <a:lnTo>
                        <a:pt x="3" y="18"/>
                      </a:lnTo>
                      <a:lnTo>
                        <a:pt x="14"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5" name="Freeform 1027"/>
                <p:cNvSpPr>
                  <a:spLocks/>
                </p:cNvSpPr>
                <p:nvPr/>
              </p:nvSpPr>
              <p:spPr bwMode="auto">
                <a:xfrm>
                  <a:off x="593" y="1002"/>
                  <a:ext cx="34" cy="33"/>
                </a:xfrm>
                <a:custGeom>
                  <a:avLst/>
                  <a:gdLst>
                    <a:gd name="T0" fmla="*/ 5 w 34"/>
                    <a:gd name="T1" fmla="*/ 33 h 33"/>
                    <a:gd name="T2" fmla="*/ 11 w 34"/>
                    <a:gd name="T3" fmla="*/ 33 h 33"/>
                    <a:gd name="T4" fmla="*/ 34 w 34"/>
                    <a:gd name="T5" fmla="*/ 17 h 33"/>
                    <a:gd name="T6" fmla="*/ 23 w 34"/>
                    <a:gd name="T7" fmla="*/ 0 h 33"/>
                    <a:gd name="T8" fmla="*/ 0 w 34"/>
                    <a:gd name="T9" fmla="*/ 17 h 33"/>
                    <a:gd name="T10" fmla="*/ 3 w 34"/>
                    <a:gd name="T11" fmla="*/ 15 h 33"/>
                    <a:gd name="T12" fmla="*/ 5 w 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5" y="33"/>
                      </a:moveTo>
                      <a:lnTo>
                        <a:pt x="11" y="33"/>
                      </a:lnTo>
                      <a:lnTo>
                        <a:pt x="34" y="17"/>
                      </a:lnTo>
                      <a:lnTo>
                        <a:pt x="23" y="0"/>
                      </a:lnTo>
                      <a:lnTo>
                        <a:pt x="0" y="17"/>
                      </a:lnTo>
                      <a:lnTo>
                        <a:pt x="3" y="15"/>
                      </a:lnTo>
                      <a:lnTo>
                        <a:pt x="5"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6" name="Freeform 1026"/>
                <p:cNvSpPr>
                  <a:spLocks/>
                </p:cNvSpPr>
                <p:nvPr/>
              </p:nvSpPr>
              <p:spPr bwMode="auto">
                <a:xfrm>
                  <a:off x="551" y="1017"/>
                  <a:ext cx="47" cy="22"/>
                </a:xfrm>
                <a:custGeom>
                  <a:avLst/>
                  <a:gdLst>
                    <a:gd name="T0" fmla="*/ 7 w 47"/>
                    <a:gd name="T1" fmla="*/ 20 h 22"/>
                    <a:gd name="T2" fmla="*/ 4 w 47"/>
                    <a:gd name="T3" fmla="*/ 22 h 22"/>
                    <a:gd name="T4" fmla="*/ 47 w 47"/>
                    <a:gd name="T5" fmla="*/ 18 h 22"/>
                    <a:gd name="T6" fmla="*/ 45 w 47"/>
                    <a:gd name="T7" fmla="*/ 0 h 22"/>
                    <a:gd name="T8" fmla="*/ 4 w 47"/>
                    <a:gd name="T9" fmla="*/ 2 h 22"/>
                    <a:gd name="T10" fmla="*/ 0 w 47"/>
                    <a:gd name="T11" fmla="*/ 4 h 22"/>
                    <a:gd name="T12" fmla="*/ 7 w 47"/>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47" h="22">
                      <a:moveTo>
                        <a:pt x="7" y="20"/>
                      </a:moveTo>
                      <a:lnTo>
                        <a:pt x="4" y="22"/>
                      </a:lnTo>
                      <a:lnTo>
                        <a:pt x="47" y="18"/>
                      </a:lnTo>
                      <a:lnTo>
                        <a:pt x="45" y="0"/>
                      </a:lnTo>
                      <a:lnTo>
                        <a:pt x="4" y="2"/>
                      </a:lnTo>
                      <a:lnTo>
                        <a:pt x="0" y="4"/>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7" name="Freeform 1025"/>
                <p:cNvSpPr>
                  <a:spLocks/>
                </p:cNvSpPr>
                <p:nvPr/>
              </p:nvSpPr>
              <p:spPr bwMode="auto">
                <a:xfrm>
                  <a:off x="513" y="1021"/>
                  <a:ext cx="45" cy="30"/>
                </a:xfrm>
                <a:custGeom>
                  <a:avLst/>
                  <a:gdLst>
                    <a:gd name="T0" fmla="*/ 20 w 45"/>
                    <a:gd name="T1" fmla="*/ 25 h 30"/>
                    <a:gd name="T2" fmla="*/ 15 w 45"/>
                    <a:gd name="T3" fmla="*/ 30 h 30"/>
                    <a:gd name="T4" fmla="*/ 45 w 45"/>
                    <a:gd name="T5" fmla="*/ 16 h 30"/>
                    <a:gd name="T6" fmla="*/ 38 w 45"/>
                    <a:gd name="T7" fmla="*/ 0 h 30"/>
                    <a:gd name="T8" fmla="*/ 6 w 45"/>
                    <a:gd name="T9" fmla="*/ 12 h 30"/>
                    <a:gd name="T10" fmla="*/ 0 w 45"/>
                    <a:gd name="T11" fmla="*/ 19 h 30"/>
                    <a:gd name="T12" fmla="*/ 6 w 45"/>
                    <a:gd name="T13" fmla="*/ 12 h 30"/>
                    <a:gd name="T14" fmla="*/ 2 w 45"/>
                    <a:gd name="T15" fmla="*/ 14 h 30"/>
                    <a:gd name="T16" fmla="*/ 0 w 45"/>
                    <a:gd name="T17" fmla="*/ 19 h 30"/>
                    <a:gd name="T18" fmla="*/ 20 w 45"/>
                    <a:gd name="T19"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0">
                      <a:moveTo>
                        <a:pt x="20" y="25"/>
                      </a:moveTo>
                      <a:lnTo>
                        <a:pt x="15" y="30"/>
                      </a:lnTo>
                      <a:lnTo>
                        <a:pt x="45" y="16"/>
                      </a:lnTo>
                      <a:lnTo>
                        <a:pt x="38" y="0"/>
                      </a:lnTo>
                      <a:lnTo>
                        <a:pt x="6" y="12"/>
                      </a:lnTo>
                      <a:lnTo>
                        <a:pt x="0" y="19"/>
                      </a:lnTo>
                      <a:lnTo>
                        <a:pt x="6" y="12"/>
                      </a:lnTo>
                      <a:lnTo>
                        <a:pt x="2" y="14"/>
                      </a:lnTo>
                      <a:lnTo>
                        <a:pt x="0" y="19"/>
                      </a:lnTo>
                      <a:lnTo>
                        <a:pt x="20"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8" name="Freeform 1024"/>
                <p:cNvSpPr>
                  <a:spLocks/>
                </p:cNvSpPr>
                <p:nvPr/>
              </p:nvSpPr>
              <p:spPr bwMode="auto">
                <a:xfrm>
                  <a:off x="503" y="1040"/>
                  <a:ext cx="30" cy="49"/>
                </a:xfrm>
                <a:custGeom>
                  <a:avLst/>
                  <a:gdLst>
                    <a:gd name="T0" fmla="*/ 18 w 30"/>
                    <a:gd name="T1" fmla="*/ 49 h 49"/>
                    <a:gd name="T2" fmla="*/ 19 w 30"/>
                    <a:gd name="T3" fmla="*/ 47 h 49"/>
                    <a:gd name="T4" fmla="*/ 30 w 30"/>
                    <a:gd name="T5" fmla="*/ 6 h 49"/>
                    <a:gd name="T6" fmla="*/ 10 w 30"/>
                    <a:gd name="T7" fmla="*/ 0 h 49"/>
                    <a:gd name="T8" fmla="*/ 0 w 30"/>
                    <a:gd name="T9" fmla="*/ 42 h 49"/>
                    <a:gd name="T10" fmla="*/ 1 w 30"/>
                    <a:gd name="T11" fmla="*/ 40 h 49"/>
                    <a:gd name="T12" fmla="*/ 18 w 3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0" h="49">
                      <a:moveTo>
                        <a:pt x="18" y="49"/>
                      </a:moveTo>
                      <a:lnTo>
                        <a:pt x="19" y="47"/>
                      </a:lnTo>
                      <a:lnTo>
                        <a:pt x="30" y="6"/>
                      </a:lnTo>
                      <a:lnTo>
                        <a:pt x="10" y="0"/>
                      </a:lnTo>
                      <a:lnTo>
                        <a:pt x="0" y="42"/>
                      </a:lnTo>
                      <a:lnTo>
                        <a:pt x="1" y="40"/>
                      </a:lnTo>
                      <a:lnTo>
                        <a:pt x="18"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29" name="Freeform 1023"/>
                <p:cNvSpPr>
                  <a:spLocks/>
                </p:cNvSpPr>
                <p:nvPr/>
              </p:nvSpPr>
              <p:spPr bwMode="auto">
                <a:xfrm>
                  <a:off x="485" y="1080"/>
                  <a:ext cx="36" cy="49"/>
                </a:xfrm>
                <a:custGeom>
                  <a:avLst/>
                  <a:gdLst>
                    <a:gd name="T0" fmla="*/ 16 w 36"/>
                    <a:gd name="T1" fmla="*/ 49 h 49"/>
                    <a:gd name="T2" fmla="*/ 18 w 36"/>
                    <a:gd name="T3" fmla="*/ 47 h 49"/>
                    <a:gd name="T4" fmla="*/ 36 w 36"/>
                    <a:gd name="T5" fmla="*/ 9 h 49"/>
                    <a:gd name="T6" fmla="*/ 19 w 36"/>
                    <a:gd name="T7" fmla="*/ 0 h 49"/>
                    <a:gd name="T8" fmla="*/ 0 w 36"/>
                    <a:gd name="T9" fmla="*/ 38 h 49"/>
                    <a:gd name="T10" fmla="*/ 3 w 36"/>
                    <a:gd name="T11" fmla="*/ 34 h 49"/>
                    <a:gd name="T12" fmla="*/ 16 w 36"/>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6" h="49">
                      <a:moveTo>
                        <a:pt x="16" y="49"/>
                      </a:moveTo>
                      <a:lnTo>
                        <a:pt x="18" y="47"/>
                      </a:lnTo>
                      <a:lnTo>
                        <a:pt x="36" y="9"/>
                      </a:lnTo>
                      <a:lnTo>
                        <a:pt x="19" y="0"/>
                      </a:lnTo>
                      <a:lnTo>
                        <a:pt x="0" y="38"/>
                      </a:lnTo>
                      <a:lnTo>
                        <a:pt x="3" y="34"/>
                      </a:lnTo>
                      <a:lnTo>
                        <a:pt x="16"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0" name="Freeform 1022"/>
                <p:cNvSpPr>
                  <a:spLocks/>
                </p:cNvSpPr>
                <p:nvPr/>
              </p:nvSpPr>
              <p:spPr bwMode="auto">
                <a:xfrm>
                  <a:off x="465" y="1114"/>
                  <a:ext cx="36" cy="38"/>
                </a:xfrm>
                <a:custGeom>
                  <a:avLst/>
                  <a:gdLst>
                    <a:gd name="T0" fmla="*/ 7 w 36"/>
                    <a:gd name="T1" fmla="*/ 38 h 38"/>
                    <a:gd name="T2" fmla="*/ 12 w 36"/>
                    <a:gd name="T3" fmla="*/ 36 h 38"/>
                    <a:gd name="T4" fmla="*/ 36 w 36"/>
                    <a:gd name="T5" fmla="*/ 15 h 38"/>
                    <a:gd name="T6" fmla="*/ 23 w 36"/>
                    <a:gd name="T7" fmla="*/ 0 h 38"/>
                    <a:gd name="T8" fmla="*/ 0 w 36"/>
                    <a:gd name="T9" fmla="*/ 22 h 38"/>
                    <a:gd name="T10" fmla="*/ 5 w 36"/>
                    <a:gd name="T11" fmla="*/ 20 h 38"/>
                    <a:gd name="T12" fmla="*/ 7 w 3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6" h="38">
                      <a:moveTo>
                        <a:pt x="7" y="38"/>
                      </a:moveTo>
                      <a:lnTo>
                        <a:pt x="12" y="36"/>
                      </a:lnTo>
                      <a:lnTo>
                        <a:pt x="36" y="15"/>
                      </a:lnTo>
                      <a:lnTo>
                        <a:pt x="23" y="0"/>
                      </a:lnTo>
                      <a:lnTo>
                        <a:pt x="0" y="22"/>
                      </a:lnTo>
                      <a:lnTo>
                        <a:pt x="5" y="20"/>
                      </a:lnTo>
                      <a:lnTo>
                        <a:pt x="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1" name="Freeform 1021"/>
                <p:cNvSpPr>
                  <a:spLocks/>
                </p:cNvSpPr>
                <p:nvPr/>
              </p:nvSpPr>
              <p:spPr bwMode="auto">
                <a:xfrm>
                  <a:off x="425" y="1134"/>
                  <a:ext cx="47" cy="23"/>
                </a:xfrm>
                <a:custGeom>
                  <a:avLst/>
                  <a:gdLst>
                    <a:gd name="T0" fmla="*/ 13 w 47"/>
                    <a:gd name="T1" fmla="*/ 20 h 23"/>
                    <a:gd name="T2" fmla="*/ 7 w 47"/>
                    <a:gd name="T3" fmla="*/ 23 h 23"/>
                    <a:gd name="T4" fmla="*/ 47 w 47"/>
                    <a:gd name="T5" fmla="*/ 18 h 23"/>
                    <a:gd name="T6" fmla="*/ 45 w 47"/>
                    <a:gd name="T7" fmla="*/ 0 h 23"/>
                    <a:gd name="T8" fmla="*/ 6 w 47"/>
                    <a:gd name="T9" fmla="*/ 4 h 23"/>
                    <a:gd name="T10" fmla="*/ 0 w 47"/>
                    <a:gd name="T11" fmla="*/ 7 h 23"/>
                    <a:gd name="T12" fmla="*/ 13 w 47"/>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47" h="23">
                      <a:moveTo>
                        <a:pt x="13" y="20"/>
                      </a:moveTo>
                      <a:lnTo>
                        <a:pt x="7" y="23"/>
                      </a:lnTo>
                      <a:lnTo>
                        <a:pt x="47" y="18"/>
                      </a:lnTo>
                      <a:lnTo>
                        <a:pt x="45" y="0"/>
                      </a:lnTo>
                      <a:lnTo>
                        <a:pt x="6" y="4"/>
                      </a:lnTo>
                      <a:lnTo>
                        <a:pt x="0" y="7"/>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2" name="Freeform 1020"/>
                <p:cNvSpPr>
                  <a:spLocks/>
                </p:cNvSpPr>
                <p:nvPr/>
              </p:nvSpPr>
              <p:spPr bwMode="auto">
                <a:xfrm>
                  <a:off x="380" y="1141"/>
                  <a:ext cx="58" cy="54"/>
                </a:xfrm>
                <a:custGeom>
                  <a:avLst/>
                  <a:gdLst>
                    <a:gd name="T0" fmla="*/ 20 w 58"/>
                    <a:gd name="T1" fmla="*/ 47 h 54"/>
                    <a:gd name="T2" fmla="*/ 16 w 58"/>
                    <a:gd name="T3" fmla="*/ 54 h 54"/>
                    <a:gd name="T4" fmla="*/ 58 w 58"/>
                    <a:gd name="T5" fmla="*/ 13 h 54"/>
                    <a:gd name="T6" fmla="*/ 45 w 58"/>
                    <a:gd name="T7" fmla="*/ 0 h 54"/>
                    <a:gd name="T8" fmla="*/ 4 w 58"/>
                    <a:gd name="T9" fmla="*/ 42 h 54"/>
                    <a:gd name="T10" fmla="*/ 0 w 58"/>
                    <a:gd name="T11" fmla="*/ 49 h 54"/>
                    <a:gd name="T12" fmla="*/ 4 w 58"/>
                    <a:gd name="T13" fmla="*/ 42 h 54"/>
                    <a:gd name="T14" fmla="*/ 0 w 58"/>
                    <a:gd name="T15" fmla="*/ 43 h 54"/>
                    <a:gd name="T16" fmla="*/ 0 w 58"/>
                    <a:gd name="T17" fmla="*/ 49 h 54"/>
                    <a:gd name="T18" fmla="*/ 20 w 58"/>
                    <a:gd name="T19"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4">
                      <a:moveTo>
                        <a:pt x="20" y="47"/>
                      </a:moveTo>
                      <a:lnTo>
                        <a:pt x="16" y="54"/>
                      </a:lnTo>
                      <a:lnTo>
                        <a:pt x="58" y="13"/>
                      </a:lnTo>
                      <a:lnTo>
                        <a:pt x="45" y="0"/>
                      </a:lnTo>
                      <a:lnTo>
                        <a:pt x="4" y="42"/>
                      </a:lnTo>
                      <a:lnTo>
                        <a:pt x="0" y="49"/>
                      </a:lnTo>
                      <a:lnTo>
                        <a:pt x="4" y="42"/>
                      </a:lnTo>
                      <a:lnTo>
                        <a:pt x="0" y="43"/>
                      </a:lnTo>
                      <a:lnTo>
                        <a:pt x="0" y="49"/>
                      </a:lnTo>
                      <a:lnTo>
                        <a:pt x="20"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3" name="Freeform 1019"/>
                <p:cNvSpPr>
                  <a:spLocks/>
                </p:cNvSpPr>
                <p:nvPr/>
              </p:nvSpPr>
              <p:spPr bwMode="auto">
                <a:xfrm>
                  <a:off x="380" y="1188"/>
                  <a:ext cx="22" cy="50"/>
                </a:xfrm>
                <a:custGeom>
                  <a:avLst/>
                  <a:gdLst>
                    <a:gd name="T0" fmla="*/ 20 w 22"/>
                    <a:gd name="T1" fmla="*/ 41 h 50"/>
                    <a:gd name="T2" fmla="*/ 22 w 22"/>
                    <a:gd name="T3" fmla="*/ 47 h 50"/>
                    <a:gd name="T4" fmla="*/ 20 w 22"/>
                    <a:gd name="T5" fmla="*/ 0 h 50"/>
                    <a:gd name="T6" fmla="*/ 0 w 22"/>
                    <a:gd name="T7" fmla="*/ 2 h 50"/>
                    <a:gd name="T8" fmla="*/ 2 w 22"/>
                    <a:gd name="T9" fmla="*/ 47 h 50"/>
                    <a:gd name="T10" fmla="*/ 4 w 22"/>
                    <a:gd name="T11" fmla="*/ 50 h 50"/>
                    <a:gd name="T12" fmla="*/ 20 w 22"/>
                    <a:gd name="T13" fmla="*/ 41 h 50"/>
                  </a:gdLst>
                  <a:ahLst/>
                  <a:cxnLst>
                    <a:cxn ang="0">
                      <a:pos x="T0" y="T1"/>
                    </a:cxn>
                    <a:cxn ang="0">
                      <a:pos x="T2" y="T3"/>
                    </a:cxn>
                    <a:cxn ang="0">
                      <a:pos x="T4" y="T5"/>
                    </a:cxn>
                    <a:cxn ang="0">
                      <a:pos x="T6" y="T7"/>
                    </a:cxn>
                    <a:cxn ang="0">
                      <a:pos x="T8" y="T9"/>
                    </a:cxn>
                    <a:cxn ang="0">
                      <a:pos x="T10" y="T11"/>
                    </a:cxn>
                    <a:cxn ang="0">
                      <a:pos x="T12" y="T13"/>
                    </a:cxn>
                  </a:cxnLst>
                  <a:rect l="0" t="0" r="r" b="b"/>
                  <a:pathLst>
                    <a:path w="22" h="50">
                      <a:moveTo>
                        <a:pt x="20" y="41"/>
                      </a:moveTo>
                      <a:lnTo>
                        <a:pt x="22" y="47"/>
                      </a:lnTo>
                      <a:lnTo>
                        <a:pt x="20" y="0"/>
                      </a:lnTo>
                      <a:lnTo>
                        <a:pt x="0" y="2"/>
                      </a:lnTo>
                      <a:lnTo>
                        <a:pt x="2" y="47"/>
                      </a:lnTo>
                      <a:lnTo>
                        <a:pt x="4" y="50"/>
                      </a:lnTo>
                      <a:lnTo>
                        <a:pt x="20"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4" name="Freeform 1018"/>
                <p:cNvSpPr>
                  <a:spLocks/>
                </p:cNvSpPr>
                <p:nvPr/>
              </p:nvSpPr>
              <p:spPr bwMode="auto">
                <a:xfrm>
                  <a:off x="384" y="1229"/>
                  <a:ext cx="38" cy="49"/>
                </a:xfrm>
                <a:custGeom>
                  <a:avLst/>
                  <a:gdLst>
                    <a:gd name="T0" fmla="*/ 38 w 38"/>
                    <a:gd name="T1" fmla="*/ 45 h 49"/>
                    <a:gd name="T2" fmla="*/ 38 w 38"/>
                    <a:gd name="T3" fmla="*/ 40 h 49"/>
                    <a:gd name="T4" fmla="*/ 16 w 38"/>
                    <a:gd name="T5" fmla="*/ 0 h 49"/>
                    <a:gd name="T6" fmla="*/ 0 w 38"/>
                    <a:gd name="T7" fmla="*/ 9 h 49"/>
                    <a:gd name="T8" fmla="*/ 20 w 38"/>
                    <a:gd name="T9" fmla="*/ 49 h 49"/>
                    <a:gd name="T10" fmla="*/ 20 w 38"/>
                    <a:gd name="T11" fmla="*/ 44 h 49"/>
                    <a:gd name="T12" fmla="*/ 38 w 38"/>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38" h="49">
                      <a:moveTo>
                        <a:pt x="38" y="45"/>
                      </a:moveTo>
                      <a:lnTo>
                        <a:pt x="38" y="40"/>
                      </a:lnTo>
                      <a:lnTo>
                        <a:pt x="16" y="0"/>
                      </a:lnTo>
                      <a:lnTo>
                        <a:pt x="0" y="9"/>
                      </a:lnTo>
                      <a:lnTo>
                        <a:pt x="20" y="49"/>
                      </a:lnTo>
                      <a:lnTo>
                        <a:pt x="20" y="44"/>
                      </a:lnTo>
                      <a:lnTo>
                        <a:pt x="38"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5" name="Freeform 1017"/>
                <p:cNvSpPr>
                  <a:spLocks/>
                </p:cNvSpPr>
                <p:nvPr/>
              </p:nvSpPr>
              <p:spPr bwMode="auto">
                <a:xfrm>
                  <a:off x="402" y="1273"/>
                  <a:ext cx="20" cy="36"/>
                </a:xfrm>
                <a:custGeom>
                  <a:avLst/>
                  <a:gdLst>
                    <a:gd name="T0" fmla="*/ 18 w 20"/>
                    <a:gd name="T1" fmla="*/ 36 h 36"/>
                    <a:gd name="T2" fmla="*/ 20 w 20"/>
                    <a:gd name="T3" fmla="*/ 30 h 36"/>
                    <a:gd name="T4" fmla="*/ 20 w 20"/>
                    <a:gd name="T5" fmla="*/ 1 h 36"/>
                    <a:gd name="T6" fmla="*/ 2 w 20"/>
                    <a:gd name="T7" fmla="*/ 0 h 36"/>
                    <a:gd name="T8" fmla="*/ 0 w 20"/>
                    <a:gd name="T9" fmla="*/ 30 h 36"/>
                    <a:gd name="T10" fmla="*/ 2 w 20"/>
                    <a:gd name="T11" fmla="*/ 25 h 36"/>
                    <a:gd name="T12" fmla="*/ 18 w 2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8" y="36"/>
                      </a:moveTo>
                      <a:lnTo>
                        <a:pt x="20" y="30"/>
                      </a:lnTo>
                      <a:lnTo>
                        <a:pt x="20" y="1"/>
                      </a:lnTo>
                      <a:lnTo>
                        <a:pt x="2" y="0"/>
                      </a:lnTo>
                      <a:lnTo>
                        <a:pt x="0" y="30"/>
                      </a:lnTo>
                      <a:lnTo>
                        <a:pt x="2" y="25"/>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6" name="Freeform 1016"/>
                <p:cNvSpPr>
                  <a:spLocks/>
                </p:cNvSpPr>
                <p:nvPr/>
              </p:nvSpPr>
              <p:spPr bwMode="auto">
                <a:xfrm>
                  <a:off x="389" y="1298"/>
                  <a:ext cx="31" cy="32"/>
                </a:xfrm>
                <a:custGeom>
                  <a:avLst/>
                  <a:gdLst>
                    <a:gd name="T0" fmla="*/ 15 w 31"/>
                    <a:gd name="T1" fmla="*/ 32 h 32"/>
                    <a:gd name="T2" fmla="*/ 16 w 31"/>
                    <a:gd name="T3" fmla="*/ 31 h 32"/>
                    <a:gd name="T4" fmla="*/ 31 w 31"/>
                    <a:gd name="T5" fmla="*/ 11 h 32"/>
                    <a:gd name="T6" fmla="*/ 15 w 31"/>
                    <a:gd name="T7" fmla="*/ 0 h 32"/>
                    <a:gd name="T8" fmla="*/ 0 w 31"/>
                    <a:gd name="T9" fmla="*/ 20 h 32"/>
                    <a:gd name="T10" fmla="*/ 2 w 31"/>
                    <a:gd name="T11" fmla="*/ 18 h 32"/>
                    <a:gd name="T12" fmla="*/ 15 w 3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5" y="32"/>
                      </a:moveTo>
                      <a:lnTo>
                        <a:pt x="16" y="31"/>
                      </a:lnTo>
                      <a:lnTo>
                        <a:pt x="31" y="11"/>
                      </a:lnTo>
                      <a:lnTo>
                        <a:pt x="15" y="0"/>
                      </a:lnTo>
                      <a:lnTo>
                        <a:pt x="0" y="20"/>
                      </a:lnTo>
                      <a:lnTo>
                        <a:pt x="2" y="18"/>
                      </a:lnTo>
                      <a:lnTo>
                        <a:pt x="1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7" name="Freeform 1015"/>
                <p:cNvSpPr>
                  <a:spLocks/>
                </p:cNvSpPr>
                <p:nvPr/>
              </p:nvSpPr>
              <p:spPr bwMode="auto">
                <a:xfrm>
                  <a:off x="362" y="1316"/>
                  <a:ext cx="42" cy="38"/>
                </a:xfrm>
                <a:custGeom>
                  <a:avLst/>
                  <a:gdLst>
                    <a:gd name="T0" fmla="*/ 16 w 42"/>
                    <a:gd name="T1" fmla="*/ 38 h 38"/>
                    <a:gd name="T2" fmla="*/ 15 w 42"/>
                    <a:gd name="T3" fmla="*/ 38 h 38"/>
                    <a:gd name="T4" fmla="*/ 42 w 42"/>
                    <a:gd name="T5" fmla="*/ 14 h 38"/>
                    <a:gd name="T6" fmla="*/ 29 w 42"/>
                    <a:gd name="T7" fmla="*/ 0 h 38"/>
                    <a:gd name="T8" fmla="*/ 2 w 42"/>
                    <a:gd name="T9" fmla="*/ 25 h 38"/>
                    <a:gd name="T10" fmla="*/ 0 w 42"/>
                    <a:gd name="T11" fmla="*/ 27 h 38"/>
                    <a:gd name="T12" fmla="*/ 16 w 4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16" y="38"/>
                      </a:moveTo>
                      <a:lnTo>
                        <a:pt x="15" y="38"/>
                      </a:lnTo>
                      <a:lnTo>
                        <a:pt x="42" y="14"/>
                      </a:lnTo>
                      <a:lnTo>
                        <a:pt x="29" y="0"/>
                      </a:lnTo>
                      <a:lnTo>
                        <a:pt x="2" y="25"/>
                      </a:lnTo>
                      <a:lnTo>
                        <a:pt x="0" y="27"/>
                      </a:lnTo>
                      <a:lnTo>
                        <a:pt x="16"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8" name="Freeform 1014"/>
                <p:cNvSpPr>
                  <a:spLocks/>
                </p:cNvSpPr>
                <p:nvPr/>
              </p:nvSpPr>
              <p:spPr bwMode="auto">
                <a:xfrm>
                  <a:off x="333" y="1343"/>
                  <a:ext cx="45" cy="56"/>
                </a:xfrm>
                <a:custGeom>
                  <a:avLst/>
                  <a:gdLst>
                    <a:gd name="T0" fmla="*/ 15 w 45"/>
                    <a:gd name="T1" fmla="*/ 56 h 56"/>
                    <a:gd name="T2" fmla="*/ 17 w 45"/>
                    <a:gd name="T3" fmla="*/ 54 h 56"/>
                    <a:gd name="T4" fmla="*/ 45 w 45"/>
                    <a:gd name="T5" fmla="*/ 11 h 56"/>
                    <a:gd name="T6" fmla="*/ 29 w 45"/>
                    <a:gd name="T7" fmla="*/ 0 h 56"/>
                    <a:gd name="T8" fmla="*/ 0 w 45"/>
                    <a:gd name="T9" fmla="*/ 43 h 56"/>
                    <a:gd name="T10" fmla="*/ 2 w 45"/>
                    <a:gd name="T11" fmla="*/ 40 h 56"/>
                    <a:gd name="T12" fmla="*/ 15 w 45"/>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45" h="56">
                      <a:moveTo>
                        <a:pt x="15" y="56"/>
                      </a:moveTo>
                      <a:lnTo>
                        <a:pt x="17" y="54"/>
                      </a:lnTo>
                      <a:lnTo>
                        <a:pt x="45" y="11"/>
                      </a:lnTo>
                      <a:lnTo>
                        <a:pt x="29" y="0"/>
                      </a:lnTo>
                      <a:lnTo>
                        <a:pt x="0" y="43"/>
                      </a:lnTo>
                      <a:lnTo>
                        <a:pt x="2" y="40"/>
                      </a:lnTo>
                      <a:lnTo>
                        <a:pt x="15"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639" name="Freeform 1013"/>
                <p:cNvSpPr>
                  <a:spLocks/>
                </p:cNvSpPr>
                <p:nvPr/>
              </p:nvSpPr>
              <p:spPr bwMode="auto">
                <a:xfrm>
                  <a:off x="301" y="1383"/>
                  <a:ext cx="47" cy="41"/>
                </a:xfrm>
                <a:custGeom>
                  <a:avLst/>
                  <a:gdLst>
                    <a:gd name="T0" fmla="*/ 20 w 47"/>
                    <a:gd name="T1" fmla="*/ 32 h 41"/>
                    <a:gd name="T2" fmla="*/ 16 w 47"/>
                    <a:gd name="T3" fmla="*/ 41 h 41"/>
                    <a:gd name="T4" fmla="*/ 47 w 47"/>
                    <a:gd name="T5" fmla="*/ 16 h 41"/>
                    <a:gd name="T6" fmla="*/ 34 w 47"/>
                    <a:gd name="T7" fmla="*/ 0 h 41"/>
                    <a:gd name="T8" fmla="*/ 3 w 47"/>
                    <a:gd name="T9" fmla="*/ 27 h 41"/>
                    <a:gd name="T10" fmla="*/ 0 w 47"/>
                    <a:gd name="T11" fmla="*/ 34 h 41"/>
                    <a:gd name="T12" fmla="*/ 3 w 47"/>
                    <a:gd name="T13" fmla="*/ 27 h 41"/>
                    <a:gd name="T14" fmla="*/ 0 w 47"/>
                    <a:gd name="T15" fmla="*/ 28 h 41"/>
                    <a:gd name="T16" fmla="*/ 0 w 47"/>
                    <a:gd name="T17" fmla="*/ 34 h 41"/>
                    <a:gd name="T18" fmla="*/ 20 w 47"/>
                    <a:gd name="T19"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20" y="32"/>
                      </a:moveTo>
                      <a:lnTo>
                        <a:pt x="16" y="41"/>
                      </a:lnTo>
                      <a:lnTo>
                        <a:pt x="47" y="16"/>
                      </a:lnTo>
                      <a:lnTo>
                        <a:pt x="34" y="0"/>
                      </a:lnTo>
                      <a:lnTo>
                        <a:pt x="3" y="27"/>
                      </a:lnTo>
                      <a:lnTo>
                        <a:pt x="0" y="34"/>
                      </a:lnTo>
                      <a:lnTo>
                        <a:pt x="3" y="27"/>
                      </a:lnTo>
                      <a:lnTo>
                        <a:pt x="0" y="28"/>
                      </a:lnTo>
                      <a:lnTo>
                        <a:pt x="0" y="34"/>
                      </a:lnTo>
                      <a:lnTo>
                        <a:pt x="20"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grpSp>
          <p:sp>
            <p:nvSpPr>
              <p:cNvPr id="1434" name="Freeform 1011"/>
              <p:cNvSpPr>
                <a:spLocks/>
              </p:cNvSpPr>
              <p:nvPr/>
            </p:nvSpPr>
            <p:spPr bwMode="auto">
              <a:xfrm>
                <a:off x="2465" y="1726"/>
                <a:ext cx="44" cy="72"/>
              </a:xfrm>
              <a:custGeom>
                <a:avLst/>
                <a:gdLst>
                  <a:gd name="T0" fmla="*/ 18 w 20"/>
                  <a:gd name="T1" fmla="*/ 25 h 36"/>
                  <a:gd name="T2" fmla="*/ 20 w 20"/>
                  <a:gd name="T3" fmla="*/ 31 h 36"/>
                  <a:gd name="T4" fmla="*/ 20 w 20"/>
                  <a:gd name="T5" fmla="*/ 0 h 36"/>
                  <a:gd name="T6" fmla="*/ 0 w 20"/>
                  <a:gd name="T7" fmla="*/ 2 h 36"/>
                  <a:gd name="T8" fmla="*/ 2 w 20"/>
                  <a:gd name="T9" fmla="*/ 31 h 36"/>
                  <a:gd name="T10" fmla="*/ 3 w 20"/>
                  <a:gd name="T11" fmla="*/ 36 h 36"/>
                  <a:gd name="T12" fmla="*/ 18 w 20"/>
                  <a:gd name="T13" fmla="*/ 25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8" y="25"/>
                    </a:moveTo>
                    <a:lnTo>
                      <a:pt x="20" y="31"/>
                    </a:lnTo>
                    <a:lnTo>
                      <a:pt x="20" y="0"/>
                    </a:lnTo>
                    <a:lnTo>
                      <a:pt x="0" y="2"/>
                    </a:lnTo>
                    <a:lnTo>
                      <a:pt x="2" y="31"/>
                    </a:lnTo>
                    <a:lnTo>
                      <a:pt x="3" y="36"/>
                    </a:lnTo>
                    <a:lnTo>
                      <a:pt x="1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35" name="Freeform 1010"/>
              <p:cNvSpPr>
                <a:spLocks/>
              </p:cNvSpPr>
              <p:nvPr/>
            </p:nvSpPr>
            <p:spPr bwMode="auto">
              <a:xfrm>
                <a:off x="2471" y="1776"/>
                <a:ext cx="76" cy="76"/>
              </a:xfrm>
              <a:custGeom>
                <a:avLst/>
                <a:gdLst>
                  <a:gd name="T0" fmla="*/ 35 w 35"/>
                  <a:gd name="T1" fmla="*/ 27 h 38"/>
                  <a:gd name="T2" fmla="*/ 35 w 35"/>
                  <a:gd name="T3" fmla="*/ 25 h 38"/>
                  <a:gd name="T4" fmla="*/ 15 w 35"/>
                  <a:gd name="T5" fmla="*/ 0 h 38"/>
                  <a:gd name="T6" fmla="*/ 0 w 35"/>
                  <a:gd name="T7" fmla="*/ 11 h 38"/>
                  <a:gd name="T8" fmla="*/ 18 w 35"/>
                  <a:gd name="T9" fmla="*/ 38 h 38"/>
                  <a:gd name="T10" fmla="*/ 18 w 35"/>
                  <a:gd name="T11" fmla="*/ 36 h 38"/>
                  <a:gd name="T12" fmla="*/ 35 w 35"/>
                  <a:gd name="T13" fmla="*/ 27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5" y="27"/>
                    </a:moveTo>
                    <a:lnTo>
                      <a:pt x="35" y="25"/>
                    </a:lnTo>
                    <a:lnTo>
                      <a:pt x="15" y="0"/>
                    </a:lnTo>
                    <a:lnTo>
                      <a:pt x="0" y="11"/>
                    </a:lnTo>
                    <a:lnTo>
                      <a:pt x="18" y="38"/>
                    </a:lnTo>
                    <a:lnTo>
                      <a:pt x="18" y="36"/>
                    </a:lnTo>
                    <a:lnTo>
                      <a:pt x="3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36" name="Freeform 1009"/>
              <p:cNvSpPr>
                <a:spLocks/>
              </p:cNvSpPr>
              <p:nvPr/>
            </p:nvSpPr>
            <p:spPr bwMode="auto">
              <a:xfrm>
                <a:off x="2511" y="1830"/>
                <a:ext cx="66" cy="66"/>
              </a:xfrm>
              <a:custGeom>
                <a:avLst/>
                <a:gdLst>
                  <a:gd name="T0" fmla="*/ 31 w 31"/>
                  <a:gd name="T1" fmla="*/ 29 h 33"/>
                  <a:gd name="T2" fmla="*/ 31 w 31"/>
                  <a:gd name="T3" fmla="*/ 24 h 33"/>
                  <a:gd name="T4" fmla="*/ 17 w 31"/>
                  <a:gd name="T5" fmla="*/ 0 h 33"/>
                  <a:gd name="T6" fmla="*/ 0 w 31"/>
                  <a:gd name="T7" fmla="*/ 9 h 33"/>
                  <a:gd name="T8" fmla="*/ 13 w 31"/>
                  <a:gd name="T9" fmla="*/ 33 h 33"/>
                  <a:gd name="T10" fmla="*/ 13 w 31"/>
                  <a:gd name="T11" fmla="*/ 27 h 33"/>
                  <a:gd name="T12" fmla="*/ 31 w 31"/>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1" y="29"/>
                    </a:moveTo>
                    <a:lnTo>
                      <a:pt x="31" y="24"/>
                    </a:lnTo>
                    <a:lnTo>
                      <a:pt x="17" y="0"/>
                    </a:lnTo>
                    <a:lnTo>
                      <a:pt x="0" y="9"/>
                    </a:lnTo>
                    <a:lnTo>
                      <a:pt x="13" y="33"/>
                    </a:lnTo>
                    <a:lnTo>
                      <a:pt x="13" y="27"/>
                    </a:lnTo>
                    <a:lnTo>
                      <a:pt x="31"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37" name="Freeform 1008"/>
              <p:cNvSpPr>
                <a:spLocks/>
              </p:cNvSpPr>
              <p:nvPr/>
            </p:nvSpPr>
            <p:spPr bwMode="auto">
              <a:xfrm>
                <a:off x="2529" y="1884"/>
                <a:ext cx="48" cy="130"/>
              </a:xfrm>
              <a:custGeom>
                <a:avLst/>
                <a:gdLst>
                  <a:gd name="T0" fmla="*/ 15 w 22"/>
                  <a:gd name="T1" fmla="*/ 65 h 65"/>
                  <a:gd name="T2" fmla="*/ 19 w 22"/>
                  <a:gd name="T3" fmla="*/ 58 h 65"/>
                  <a:gd name="T4" fmla="*/ 22 w 22"/>
                  <a:gd name="T5" fmla="*/ 2 h 65"/>
                  <a:gd name="T6" fmla="*/ 4 w 22"/>
                  <a:gd name="T7" fmla="*/ 0 h 65"/>
                  <a:gd name="T8" fmla="*/ 0 w 22"/>
                  <a:gd name="T9" fmla="*/ 56 h 65"/>
                  <a:gd name="T10" fmla="*/ 2 w 22"/>
                  <a:gd name="T11" fmla="*/ 49 h 65"/>
                  <a:gd name="T12" fmla="*/ 15 w 22"/>
                  <a:gd name="T13" fmla="*/ 65 h 65"/>
                  <a:gd name="T14" fmla="*/ 19 w 22"/>
                  <a:gd name="T15" fmla="*/ 61 h 65"/>
                  <a:gd name="T16" fmla="*/ 19 w 22"/>
                  <a:gd name="T17" fmla="*/ 58 h 65"/>
                  <a:gd name="T18" fmla="*/ 15 w 22"/>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5">
                    <a:moveTo>
                      <a:pt x="15" y="65"/>
                    </a:moveTo>
                    <a:lnTo>
                      <a:pt x="19" y="58"/>
                    </a:lnTo>
                    <a:lnTo>
                      <a:pt x="22" y="2"/>
                    </a:lnTo>
                    <a:lnTo>
                      <a:pt x="4" y="0"/>
                    </a:lnTo>
                    <a:lnTo>
                      <a:pt x="0" y="56"/>
                    </a:lnTo>
                    <a:lnTo>
                      <a:pt x="2" y="49"/>
                    </a:lnTo>
                    <a:lnTo>
                      <a:pt x="15" y="65"/>
                    </a:lnTo>
                    <a:lnTo>
                      <a:pt x="19" y="61"/>
                    </a:lnTo>
                    <a:lnTo>
                      <a:pt x="19" y="58"/>
                    </a:lnTo>
                    <a:lnTo>
                      <a:pt x="15"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38" name="Freeform 1007"/>
              <p:cNvSpPr>
                <a:spLocks/>
              </p:cNvSpPr>
              <p:nvPr/>
            </p:nvSpPr>
            <p:spPr bwMode="auto">
              <a:xfrm>
                <a:off x="2469" y="1982"/>
                <a:ext cx="94" cy="76"/>
              </a:xfrm>
              <a:custGeom>
                <a:avLst/>
                <a:gdLst>
                  <a:gd name="T0" fmla="*/ 19 w 43"/>
                  <a:gd name="T1" fmla="*/ 29 h 38"/>
                  <a:gd name="T2" fmla="*/ 16 w 43"/>
                  <a:gd name="T3" fmla="*/ 38 h 38"/>
                  <a:gd name="T4" fmla="*/ 43 w 43"/>
                  <a:gd name="T5" fmla="*/ 16 h 38"/>
                  <a:gd name="T6" fmla="*/ 30 w 43"/>
                  <a:gd name="T7" fmla="*/ 0 h 38"/>
                  <a:gd name="T8" fmla="*/ 5 w 43"/>
                  <a:gd name="T9" fmla="*/ 23 h 38"/>
                  <a:gd name="T10" fmla="*/ 1 w 43"/>
                  <a:gd name="T11" fmla="*/ 32 h 38"/>
                  <a:gd name="T12" fmla="*/ 5 w 43"/>
                  <a:gd name="T13" fmla="*/ 23 h 38"/>
                  <a:gd name="T14" fmla="*/ 0 w 43"/>
                  <a:gd name="T15" fmla="*/ 27 h 38"/>
                  <a:gd name="T16" fmla="*/ 1 w 43"/>
                  <a:gd name="T17" fmla="*/ 32 h 38"/>
                  <a:gd name="T18" fmla="*/ 19 w 43"/>
                  <a:gd name="T19"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8">
                    <a:moveTo>
                      <a:pt x="19" y="29"/>
                    </a:moveTo>
                    <a:lnTo>
                      <a:pt x="16" y="38"/>
                    </a:lnTo>
                    <a:lnTo>
                      <a:pt x="43" y="16"/>
                    </a:lnTo>
                    <a:lnTo>
                      <a:pt x="30" y="0"/>
                    </a:lnTo>
                    <a:lnTo>
                      <a:pt x="5" y="23"/>
                    </a:lnTo>
                    <a:lnTo>
                      <a:pt x="1" y="32"/>
                    </a:lnTo>
                    <a:lnTo>
                      <a:pt x="5" y="23"/>
                    </a:lnTo>
                    <a:lnTo>
                      <a:pt x="0" y="27"/>
                    </a:lnTo>
                    <a:lnTo>
                      <a:pt x="1" y="32"/>
                    </a:lnTo>
                    <a:lnTo>
                      <a:pt x="1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39" name="Freeform 1006"/>
              <p:cNvSpPr>
                <a:spLocks/>
              </p:cNvSpPr>
              <p:nvPr/>
            </p:nvSpPr>
            <p:spPr bwMode="auto">
              <a:xfrm>
                <a:off x="2471" y="2040"/>
                <a:ext cx="56" cy="90"/>
              </a:xfrm>
              <a:custGeom>
                <a:avLst/>
                <a:gdLst>
                  <a:gd name="T0" fmla="*/ 18 w 26"/>
                  <a:gd name="T1" fmla="*/ 45 h 45"/>
                  <a:gd name="T2" fmla="*/ 24 w 26"/>
                  <a:gd name="T3" fmla="*/ 36 h 45"/>
                  <a:gd name="T4" fmla="*/ 18 w 26"/>
                  <a:gd name="T5" fmla="*/ 0 h 45"/>
                  <a:gd name="T6" fmla="*/ 0 w 26"/>
                  <a:gd name="T7" fmla="*/ 3 h 45"/>
                  <a:gd name="T8" fmla="*/ 6 w 26"/>
                  <a:gd name="T9" fmla="*/ 38 h 45"/>
                  <a:gd name="T10" fmla="*/ 9 w 26"/>
                  <a:gd name="T11" fmla="*/ 29 h 45"/>
                  <a:gd name="T12" fmla="*/ 18 w 26"/>
                  <a:gd name="T13" fmla="*/ 45 h 45"/>
                  <a:gd name="T14" fmla="*/ 26 w 26"/>
                  <a:gd name="T15" fmla="*/ 41 h 45"/>
                  <a:gd name="T16" fmla="*/ 24 w 26"/>
                  <a:gd name="T17" fmla="*/ 36 h 45"/>
                  <a:gd name="T18" fmla="*/ 18 w 26"/>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5">
                    <a:moveTo>
                      <a:pt x="18" y="45"/>
                    </a:moveTo>
                    <a:lnTo>
                      <a:pt x="24" y="36"/>
                    </a:lnTo>
                    <a:lnTo>
                      <a:pt x="18" y="0"/>
                    </a:lnTo>
                    <a:lnTo>
                      <a:pt x="0" y="3"/>
                    </a:lnTo>
                    <a:lnTo>
                      <a:pt x="6" y="38"/>
                    </a:lnTo>
                    <a:lnTo>
                      <a:pt x="9" y="29"/>
                    </a:lnTo>
                    <a:lnTo>
                      <a:pt x="18" y="45"/>
                    </a:lnTo>
                    <a:lnTo>
                      <a:pt x="26" y="41"/>
                    </a:lnTo>
                    <a:lnTo>
                      <a:pt x="24" y="36"/>
                    </a:lnTo>
                    <a:lnTo>
                      <a:pt x="18"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0" name="Freeform 1005"/>
              <p:cNvSpPr>
                <a:spLocks/>
              </p:cNvSpPr>
              <p:nvPr/>
            </p:nvSpPr>
            <p:spPr bwMode="auto">
              <a:xfrm>
                <a:off x="2408" y="2098"/>
                <a:ext cx="103" cy="78"/>
              </a:xfrm>
              <a:custGeom>
                <a:avLst/>
                <a:gdLst>
                  <a:gd name="T0" fmla="*/ 9 w 48"/>
                  <a:gd name="T1" fmla="*/ 39 h 39"/>
                  <a:gd name="T2" fmla="*/ 9 w 48"/>
                  <a:gd name="T3" fmla="*/ 37 h 39"/>
                  <a:gd name="T4" fmla="*/ 48 w 48"/>
                  <a:gd name="T5" fmla="*/ 16 h 39"/>
                  <a:gd name="T6" fmla="*/ 39 w 48"/>
                  <a:gd name="T7" fmla="*/ 0 h 39"/>
                  <a:gd name="T8" fmla="*/ 0 w 48"/>
                  <a:gd name="T9" fmla="*/ 21 h 39"/>
                  <a:gd name="T10" fmla="*/ 2 w 48"/>
                  <a:gd name="T11" fmla="*/ 21 h 39"/>
                  <a:gd name="T12" fmla="*/ 9 w 48"/>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8" h="39">
                    <a:moveTo>
                      <a:pt x="9" y="39"/>
                    </a:moveTo>
                    <a:lnTo>
                      <a:pt x="9" y="37"/>
                    </a:lnTo>
                    <a:lnTo>
                      <a:pt x="48" y="16"/>
                    </a:lnTo>
                    <a:lnTo>
                      <a:pt x="39" y="0"/>
                    </a:lnTo>
                    <a:lnTo>
                      <a:pt x="0" y="21"/>
                    </a:lnTo>
                    <a:lnTo>
                      <a:pt x="2" y="21"/>
                    </a:lnTo>
                    <a:lnTo>
                      <a:pt x="9"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1" name="Freeform 1004"/>
              <p:cNvSpPr>
                <a:spLocks/>
              </p:cNvSpPr>
              <p:nvPr/>
            </p:nvSpPr>
            <p:spPr bwMode="auto">
              <a:xfrm>
                <a:off x="2340" y="400"/>
                <a:ext cx="11059" cy="5808"/>
              </a:xfrm>
              <a:custGeom>
                <a:avLst/>
                <a:gdLst>
                  <a:gd name="T0" fmla="*/ 4 w 5106"/>
                  <a:gd name="T1" fmla="*/ 1124 h 2904"/>
                  <a:gd name="T2" fmla="*/ 153 w 5106"/>
                  <a:gd name="T3" fmla="*/ 1234 h 2904"/>
                  <a:gd name="T4" fmla="*/ 296 w 5106"/>
                  <a:gd name="T5" fmla="*/ 1333 h 2904"/>
                  <a:gd name="T6" fmla="*/ 377 w 5106"/>
                  <a:gd name="T7" fmla="*/ 1283 h 2904"/>
                  <a:gd name="T8" fmla="*/ 517 w 5106"/>
                  <a:gd name="T9" fmla="*/ 1373 h 2904"/>
                  <a:gd name="T10" fmla="*/ 733 w 5106"/>
                  <a:gd name="T11" fmla="*/ 1492 h 2904"/>
                  <a:gd name="T12" fmla="*/ 941 w 5106"/>
                  <a:gd name="T13" fmla="*/ 1701 h 2904"/>
                  <a:gd name="T14" fmla="*/ 1177 w 5106"/>
                  <a:gd name="T15" fmla="*/ 1830 h 2904"/>
                  <a:gd name="T16" fmla="*/ 1393 w 5106"/>
                  <a:gd name="T17" fmla="*/ 1893 h 2904"/>
                  <a:gd name="T18" fmla="*/ 1759 w 5106"/>
                  <a:gd name="T19" fmla="*/ 2088 h 2904"/>
                  <a:gd name="T20" fmla="*/ 2023 w 5106"/>
                  <a:gd name="T21" fmla="*/ 2198 h 2904"/>
                  <a:gd name="T22" fmla="*/ 2117 w 5106"/>
                  <a:gd name="T23" fmla="*/ 2113 h 2904"/>
                  <a:gd name="T24" fmla="*/ 2400 w 5106"/>
                  <a:gd name="T25" fmla="*/ 2173 h 2904"/>
                  <a:gd name="T26" fmla="*/ 2542 w 5106"/>
                  <a:gd name="T27" fmla="*/ 2093 h 2904"/>
                  <a:gd name="T28" fmla="*/ 2910 w 5106"/>
                  <a:gd name="T29" fmla="*/ 2277 h 2904"/>
                  <a:gd name="T30" fmla="*/ 3032 w 5106"/>
                  <a:gd name="T31" fmla="*/ 2468 h 2904"/>
                  <a:gd name="T32" fmla="*/ 3175 w 5106"/>
                  <a:gd name="T33" fmla="*/ 2536 h 2904"/>
                  <a:gd name="T34" fmla="*/ 3369 w 5106"/>
                  <a:gd name="T35" fmla="*/ 2598 h 2904"/>
                  <a:gd name="T36" fmla="*/ 3564 w 5106"/>
                  <a:gd name="T37" fmla="*/ 2698 h 2904"/>
                  <a:gd name="T38" fmla="*/ 3820 w 5106"/>
                  <a:gd name="T39" fmla="*/ 2717 h 2904"/>
                  <a:gd name="T40" fmla="*/ 4034 w 5106"/>
                  <a:gd name="T41" fmla="*/ 2760 h 2904"/>
                  <a:gd name="T42" fmla="*/ 4205 w 5106"/>
                  <a:gd name="T43" fmla="*/ 2853 h 2904"/>
                  <a:gd name="T44" fmla="*/ 4412 w 5106"/>
                  <a:gd name="T45" fmla="*/ 2789 h 2904"/>
                  <a:gd name="T46" fmla="*/ 4578 w 5106"/>
                  <a:gd name="T47" fmla="*/ 2904 h 2904"/>
                  <a:gd name="T48" fmla="*/ 4773 w 5106"/>
                  <a:gd name="T49" fmla="*/ 2877 h 2904"/>
                  <a:gd name="T50" fmla="*/ 4944 w 5106"/>
                  <a:gd name="T51" fmla="*/ 2870 h 2904"/>
                  <a:gd name="T52" fmla="*/ 5083 w 5106"/>
                  <a:gd name="T53" fmla="*/ 2720 h 2904"/>
                  <a:gd name="T54" fmla="*/ 5003 w 5106"/>
                  <a:gd name="T55" fmla="*/ 2416 h 2904"/>
                  <a:gd name="T56" fmla="*/ 5019 w 5106"/>
                  <a:gd name="T57" fmla="*/ 2108 h 2904"/>
                  <a:gd name="T58" fmla="*/ 5104 w 5106"/>
                  <a:gd name="T59" fmla="*/ 1839 h 2904"/>
                  <a:gd name="T60" fmla="*/ 4937 w 5106"/>
                  <a:gd name="T61" fmla="*/ 1866 h 2904"/>
                  <a:gd name="T62" fmla="*/ 4719 w 5106"/>
                  <a:gd name="T63" fmla="*/ 1830 h 2904"/>
                  <a:gd name="T64" fmla="*/ 4319 w 5106"/>
                  <a:gd name="T65" fmla="*/ 1758 h 2904"/>
                  <a:gd name="T66" fmla="*/ 4108 w 5106"/>
                  <a:gd name="T67" fmla="*/ 1679 h 2904"/>
                  <a:gd name="T68" fmla="*/ 3926 w 5106"/>
                  <a:gd name="T69" fmla="*/ 1749 h 2904"/>
                  <a:gd name="T70" fmla="*/ 3782 w 5106"/>
                  <a:gd name="T71" fmla="*/ 1719 h 2904"/>
                  <a:gd name="T72" fmla="*/ 3666 w 5106"/>
                  <a:gd name="T73" fmla="*/ 1654 h 2904"/>
                  <a:gd name="T74" fmla="*/ 3468 w 5106"/>
                  <a:gd name="T75" fmla="*/ 1511 h 2904"/>
                  <a:gd name="T76" fmla="*/ 3194 w 5106"/>
                  <a:gd name="T77" fmla="*/ 1501 h 2904"/>
                  <a:gd name="T78" fmla="*/ 3130 w 5106"/>
                  <a:gd name="T79" fmla="*/ 1270 h 2904"/>
                  <a:gd name="T80" fmla="*/ 2910 w 5106"/>
                  <a:gd name="T81" fmla="*/ 1232 h 2904"/>
                  <a:gd name="T82" fmla="*/ 2699 w 5106"/>
                  <a:gd name="T83" fmla="*/ 1119 h 2904"/>
                  <a:gd name="T84" fmla="*/ 2586 w 5106"/>
                  <a:gd name="T85" fmla="*/ 1030 h 2904"/>
                  <a:gd name="T86" fmla="*/ 2540 w 5106"/>
                  <a:gd name="T87" fmla="*/ 827 h 2904"/>
                  <a:gd name="T88" fmla="*/ 2204 w 5106"/>
                  <a:gd name="T89" fmla="*/ 883 h 2904"/>
                  <a:gd name="T90" fmla="*/ 2099 w 5106"/>
                  <a:gd name="T91" fmla="*/ 740 h 2904"/>
                  <a:gd name="T92" fmla="*/ 1865 w 5106"/>
                  <a:gd name="T93" fmla="*/ 550 h 2904"/>
                  <a:gd name="T94" fmla="*/ 1591 w 5106"/>
                  <a:gd name="T95" fmla="*/ 346 h 2904"/>
                  <a:gd name="T96" fmla="*/ 1371 w 5106"/>
                  <a:gd name="T97" fmla="*/ 250 h 2904"/>
                  <a:gd name="T98" fmla="*/ 1314 w 5106"/>
                  <a:gd name="T99" fmla="*/ 76 h 2904"/>
                  <a:gd name="T100" fmla="*/ 977 w 5106"/>
                  <a:gd name="T101" fmla="*/ 0 h 2904"/>
                  <a:gd name="T102" fmla="*/ 858 w 5106"/>
                  <a:gd name="T103" fmla="*/ 13 h 2904"/>
                  <a:gd name="T104" fmla="*/ 757 w 5106"/>
                  <a:gd name="T105" fmla="*/ 247 h 2904"/>
                  <a:gd name="T106" fmla="*/ 625 w 5106"/>
                  <a:gd name="T107" fmla="*/ 162 h 2904"/>
                  <a:gd name="T108" fmla="*/ 443 w 5106"/>
                  <a:gd name="T109" fmla="*/ 290 h 2904"/>
                  <a:gd name="T110" fmla="*/ 281 w 5106"/>
                  <a:gd name="T111" fmla="*/ 443 h 2904"/>
                  <a:gd name="T112" fmla="*/ 180 w 5106"/>
                  <a:gd name="T113" fmla="*/ 649 h 2904"/>
                  <a:gd name="T114" fmla="*/ 123 w 5106"/>
                  <a:gd name="T115" fmla="*/ 874 h 2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06" h="2904">
                    <a:moveTo>
                      <a:pt x="88" y="931"/>
                    </a:moveTo>
                    <a:lnTo>
                      <a:pt x="61" y="942"/>
                    </a:lnTo>
                    <a:lnTo>
                      <a:pt x="52" y="978"/>
                    </a:lnTo>
                    <a:lnTo>
                      <a:pt x="49" y="1023"/>
                    </a:lnTo>
                    <a:lnTo>
                      <a:pt x="22" y="1050"/>
                    </a:lnTo>
                    <a:lnTo>
                      <a:pt x="0" y="1088"/>
                    </a:lnTo>
                    <a:lnTo>
                      <a:pt x="4" y="1124"/>
                    </a:lnTo>
                    <a:lnTo>
                      <a:pt x="15" y="1148"/>
                    </a:lnTo>
                    <a:lnTo>
                      <a:pt x="36" y="1149"/>
                    </a:lnTo>
                    <a:lnTo>
                      <a:pt x="58" y="1176"/>
                    </a:lnTo>
                    <a:lnTo>
                      <a:pt x="94" y="1193"/>
                    </a:lnTo>
                    <a:lnTo>
                      <a:pt x="123" y="1202"/>
                    </a:lnTo>
                    <a:lnTo>
                      <a:pt x="132" y="1227"/>
                    </a:lnTo>
                    <a:lnTo>
                      <a:pt x="153" y="1234"/>
                    </a:lnTo>
                    <a:lnTo>
                      <a:pt x="168" y="1265"/>
                    </a:lnTo>
                    <a:lnTo>
                      <a:pt x="193" y="1283"/>
                    </a:lnTo>
                    <a:lnTo>
                      <a:pt x="243" y="1286"/>
                    </a:lnTo>
                    <a:lnTo>
                      <a:pt x="258" y="1311"/>
                    </a:lnTo>
                    <a:lnTo>
                      <a:pt x="274" y="1337"/>
                    </a:lnTo>
                    <a:lnTo>
                      <a:pt x="287" y="1340"/>
                    </a:lnTo>
                    <a:lnTo>
                      <a:pt x="296" y="1333"/>
                    </a:lnTo>
                    <a:lnTo>
                      <a:pt x="292" y="1299"/>
                    </a:lnTo>
                    <a:lnTo>
                      <a:pt x="285" y="1266"/>
                    </a:lnTo>
                    <a:lnTo>
                      <a:pt x="303" y="1247"/>
                    </a:lnTo>
                    <a:lnTo>
                      <a:pt x="330" y="1247"/>
                    </a:lnTo>
                    <a:lnTo>
                      <a:pt x="335" y="1268"/>
                    </a:lnTo>
                    <a:lnTo>
                      <a:pt x="353" y="1279"/>
                    </a:lnTo>
                    <a:lnTo>
                      <a:pt x="377" y="1283"/>
                    </a:lnTo>
                    <a:lnTo>
                      <a:pt x="388" y="1292"/>
                    </a:lnTo>
                    <a:lnTo>
                      <a:pt x="397" y="1328"/>
                    </a:lnTo>
                    <a:lnTo>
                      <a:pt x="433" y="1338"/>
                    </a:lnTo>
                    <a:lnTo>
                      <a:pt x="461" y="1351"/>
                    </a:lnTo>
                    <a:lnTo>
                      <a:pt x="470" y="1371"/>
                    </a:lnTo>
                    <a:lnTo>
                      <a:pt x="497" y="1385"/>
                    </a:lnTo>
                    <a:lnTo>
                      <a:pt x="517" y="1373"/>
                    </a:lnTo>
                    <a:lnTo>
                      <a:pt x="532" y="1382"/>
                    </a:lnTo>
                    <a:lnTo>
                      <a:pt x="535" y="1405"/>
                    </a:lnTo>
                    <a:lnTo>
                      <a:pt x="589" y="1418"/>
                    </a:lnTo>
                    <a:lnTo>
                      <a:pt x="618" y="1447"/>
                    </a:lnTo>
                    <a:lnTo>
                      <a:pt x="661" y="1459"/>
                    </a:lnTo>
                    <a:lnTo>
                      <a:pt x="703" y="1468"/>
                    </a:lnTo>
                    <a:lnTo>
                      <a:pt x="733" y="1492"/>
                    </a:lnTo>
                    <a:lnTo>
                      <a:pt x="739" y="1546"/>
                    </a:lnTo>
                    <a:lnTo>
                      <a:pt x="771" y="1591"/>
                    </a:lnTo>
                    <a:lnTo>
                      <a:pt x="802" y="1614"/>
                    </a:lnTo>
                    <a:lnTo>
                      <a:pt x="870" y="1620"/>
                    </a:lnTo>
                    <a:lnTo>
                      <a:pt x="888" y="1647"/>
                    </a:lnTo>
                    <a:lnTo>
                      <a:pt x="896" y="1688"/>
                    </a:lnTo>
                    <a:lnTo>
                      <a:pt x="941" y="1701"/>
                    </a:lnTo>
                    <a:lnTo>
                      <a:pt x="962" y="1719"/>
                    </a:lnTo>
                    <a:lnTo>
                      <a:pt x="993" y="1737"/>
                    </a:lnTo>
                    <a:lnTo>
                      <a:pt x="1034" y="1744"/>
                    </a:lnTo>
                    <a:lnTo>
                      <a:pt x="1058" y="1771"/>
                    </a:lnTo>
                    <a:lnTo>
                      <a:pt x="1101" y="1807"/>
                    </a:lnTo>
                    <a:lnTo>
                      <a:pt x="1141" y="1828"/>
                    </a:lnTo>
                    <a:lnTo>
                      <a:pt x="1177" y="1830"/>
                    </a:lnTo>
                    <a:lnTo>
                      <a:pt x="1195" y="1796"/>
                    </a:lnTo>
                    <a:lnTo>
                      <a:pt x="1220" y="1787"/>
                    </a:lnTo>
                    <a:lnTo>
                      <a:pt x="1272" y="1787"/>
                    </a:lnTo>
                    <a:lnTo>
                      <a:pt x="1301" y="1836"/>
                    </a:lnTo>
                    <a:lnTo>
                      <a:pt x="1341" y="1837"/>
                    </a:lnTo>
                    <a:lnTo>
                      <a:pt x="1366" y="1873"/>
                    </a:lnTo>
                    <a:lnTo>
                      <a:pt x="1393" y="1893"/>
                    </a:lnTo>
                    <a:lnTo>
                      <a:pt x="1488" y="1958"/>
                    </a:lnTo>
                    <a:lnTo>
                      <a:pt x="1580" y="1953"/>
                    </a:lnTo>
                    <a:lnTo>
                      <a:pt x="1667" y="1933"/>
                    </a:lnTo>
                    <a:lnTo>
                      <a:pt x="1688" y="2003"/>
                    </a:lnTo>
                    <a:lnTo>
                      <a:pt x="1697" y="2084"/>
                    </a:lnTo>
                    <a:lnTo>
                      <a:pt x="1735" y="2093"/>
                    </a:lnTo>
                    <a:lnTo>
                      <a:pt x="1759" y="2088"/>
                    </a:lnTo>
                    <a:lnTo>
                      <a:pt x="1811" y="2095"/>
                    </a:lnTo>
                    <a:lnTo>
                      <a:pt x="1829" y="2120"/>
                    </a:lnTo>
                    <a:lnTo>
                      <a:pt x="1978" y="2124"/>
                    </a:lnTo>
                    <a:lnTo>
                      <a:pt x="1984" y="2153"/>
                    </a:lnTo>
                    <a:lnTo>
                      <a:pt x="2009" y="2165"/>
                    </a:lnTo>
                    <a:lnTo>
                      <a:pt x="2022" y="2174"/>
                    </a:lnTo>
                    <a:lnTo>
                      <a:pt x="2023" y="2198"/>
                    </a:lnTo>
                    <a:lnTo>
                      <a:pt x="2038" y="2209"/>
                    </a:lnTo>
                    <a:lnTo>
                      <a:pt x="2070" y="2207"/>
                    </a:lnTo>
                    <a:lnTo>
                      <a:pt x="2103" y="2173"/>
                    </a:lnTo>
                    <a:lnTo>
                      <a:pt x="2103" y="2145"/>
                    </a:lnTo>
                    <a:lnTo>
                      <a:pt x="2097" y="2126"/>
                    </a:lnTo>
                    <a:lnTo>
                      <a:pt x="2101" y="2113"/>
                    </a:lnTo>
                    <a:lnTo>
                      <a:pt x="2117" y="2113"/>
                    </a:lnTo>
                    <a:lnTo>
                      <a:pt x="2157" y="2115"/>
                    </a:lnTo>
                    <a:lnTo>
                      <a:pt x="2204" y="2117"/>
                    </a:lnTo>
                    <a:lnTo>
                      <a:pt x="2252" y="2118"/>
                    </a:lnTo>
                    <a:lnTo>
                      <a:pt x="2313" y="2151"/>
                    </a:lnTo>
                    <a:lnTo>
                      <a:pt x="2378" y="2194"/>
                    </a:lnTo>
                    <a:lnTo>
                      <a:pt x="2400" y="2192"/>
                    </a:lnTo>
                    <a:lnTo>
                      <a:pt x="2400" y="2173"/>
                    </a:lnTo>
                    <a:lnTo>
                      <a:pt x="2386" y="2156"/>
                    </a:lnTo>
                    <a:lnTo>
                      <a:pt x="2387" y="2140"/>
                    </a:lnTo>
                    <a:lnTo>
                      <a:pt x="2409" y="2136"/>
                    </a:lnTo>
                    <a:lnTo>
                      <a:pt x="2447" y="2133"/>
                    </a:lnTo>
                    <a:lnTo>
                      <a:pt x="2483" y="2138"/>
                    </a:lnTo>
                    <a:lnTo>
                      <a:pt x="2519" y="2126"/>
                    </a:lnTo>
                    <a:lnTo>
                      <a:pt x="2542" y="2093"/>
                    </a:lnTo>
                    <a:lnTo>
                      <a:pt x="2577" y="2091"/>
                    </a:lnTo>
                    <a:lnTo>
                      <a:pt x="2620" y="2135"/>
                    </a:lnTo>
                    <a:lnTo>
                      <a:pt x="2676" y="2174"/>
                    </a:lnTo>
                    <a:lnTo>
                      <a:pt x="2753" y="2189"/>
                    </a:lnTo>
                    <a:lnTo>
                      <a:pt x="2832" y="2205"/>
                    </a:lnTo>
                    <a:lnTo>
                      <a:pt x="2872" y="2210"/>
                    </a:lnTo>
                    <a:lnTo>
                      <a:pt x="2910" y="2277"/>
                    </a:lnTo>
                    <a:lnTo>
                      <a:pt x="2917" y="2291"/>
                    </a:lnTo>
                    <a:lnTo>
                      <a:pt x="2903" y="2360"/>
                    </a:lnTo>
                    <a:lnTo>
                      <a:pt x="2895" y="2390"/>
                    </a:lnTo>
                    <a:lnTo>
                      <a:pt x="2892" y="2416"/>
                    </a:lnTo>
                    <a:lnTo>
                      <a:pt x="2937" y="2437"/>
                    </a:lnTo>
                    <a:lnTo>
                      <a:pt x="3005" y="2445"/>
                    </a:lnTo>
                    <a:lnTo>
                      <a:pt x="3032" y="2468"/>
                    </a:lnTo>
                    <a:lnTo>
                      <a:pt x="3065" y="2473"/>
                    </a:lnTo>
                    <a:lnTo>
                      <a:pt x="3086" y="2486"/>
                    </a:lnTo>
                    <a:lnTo>
                      <a:pt x="3101" y="2511"/>
                    </a:lnTo>
                    <a:lnTo>
                      <a:pt x="3128" y="2524"/>
                    </a:lnTo>
                    <a:lnTo>
                      <a:pt x="3137" y="2547"/>
                    </a:lnTo>
                    <a:lnTo>
                      <a:pt x="3160" y="2545"/>
                    </a:lnTo>
                    <a:lnTo>
                      <a:pt x="3175" y="2536"/>
                    </a:lnTo>
                    <a:lnTo>
                      <a:pt x="3225" y="2544"/>
                    </a:lnTo>
                    <a:lnTo>
                      <a:pt x="3227" y="2594"/>
                    </a:lnTo>
                    <a:lnTo>
                      <a:pt x="3239" y="2614"/>
                    </a:lnTo>
                    <a:lnTo>
                      <a:pt x="3279" y="2621"/>
                    </a:lnTo>
                    <a:lnTo>
                      <a:pt x="3313" y="2628"/>
                    </a:lnTo>
                    <a:lnTo>
                      <a:pt x="3349" y="2614"/>
                    </a:lnTo>
                    <a:lnTo>
                      <a:pt x="3369" y="2598"/>
                    </a:lnTo>
                    <a:lnTo>
                      <a:pt x="3394" y="2598"/>
                    </a:lnTo>
                    <a:lnTo>
                      <a:pt x="3497" y="2540"/>
                    </a:lnTo>
                    <a:lnTo>
                      <a:pt x="3513" y="2558"/>
                    </a:lnTo>
                    <a:lnTo>
                      <a:pt x="3539" y="2563"/>
                    </a:lnTo>
                    <a:lnTo>
                      <a:pt x="3560" y="2581"/>
                    </a:lnTo>
                    <a:lnTo>
                      <a:pt x="3560" y="2655"/>
                    </a:lnTo>
                    <a:lnTo>
                      <a:pt x="3564" y="2698"/>
                    </a:lnTo>
                    <a:lnTo>
                      <a:pt x="3593" y="2713"/>
                    </a:lnTo>
                    <a:lnTo>
                      <a:pt x="3629" y="2724"/>
                    </a:lnTo>
                    <a:lnTo>
                      <a:pt x="3656" y="2751"/>
                    </a:lnTo>
                    <a:lnTo>
                      <a:pt x="3710" y="2709"/>
                    </a:lnTo>
                    <a:lnTo>
                      <a:pt x="3755" y="2691"/>
                    </a:lnTo>
                    <a:lnTo>
                      <a:pt x="3793" y="2697"/>
                    </a:lnTo>
                    <a:lnTo>
                      <a:pt x="3820" y="2717"/>
                    </a:lnTo>
                    <a:lnTo>
                      <a:pt x="3859" y="2724"/>
                    </a:lnTo>
                    <a:lnTo>
                      <a:pt x="3865" y="2736"/>
                    </a:lnTo>
                    <a:lnTo>
                      <a:pt x="3884" y="2736"/>
                    </a:lnTo>
                    <a:lnTo>
                      <a:pt x="3895" y="2720"/>
                    </a:lnTo>
                    <a:lnTo>
                      <a:pt x="3955" y="2727"/>
                    </a:lnTo>
                    <a:lnTo>
                      <a:pt x="3994" y="2753"/>
                    </a:lnTo>
                    <a:lnTo>
                      <a:pt x="4034" y="2760"/>
                    </a:lnTo>
                    <a:lnTo>
                      <a:pt x="4072" y="2778"/>
                    </a:lnTo>
                    <a:lnTo>
                      <a:pt x="4092" y="2807"/>
                    </a:lnTo>
                    <a:lnTo>
                      <a:pt x="4120" y="2812"/>
                    </a:lnTo>
                    <a:lnTo>
                      <a:pt x="4140" y="2835"/>
                    </a:lnTo>
                    <a:lnTo>
                      <a:pt x="4167" y="2839"/>
                    </a:lnTo>
                    <a:lnTo>
                      <a:pt x="4185" y="2855"/>
                    </a:lnTo>
                    <a:lnTo>
                      <a:pt x="4205" y="2853"/>
                    </a:lnTo>
                    <a:lnTo>
                      <a:pt x="4218" y="2841"/>
                    </a:lnTo>
                    <a:lnTo>
                      <a:pt x="4270" y="2839"/>
                    </a:lnTo>
                    <a:lnTo>
                      <a:pt x="4295" y="2830"/>
                    </a:lnTo>
                    <a:lnTo>
                      <a:pt x="4304" y="2792"/>
                    </a:lnTo>
                    <a:lnTo>
                      <a:pt x="4362" y="2783"/>
                    </a:lnTo>
                    <a:lnTo>
                      <a:pt x="4394" y="2760"/>
                    </a:lnTo>
                    <a:lnTo>
                      <a:pt x="4412" y="2789"/>
                    </a:lnTo>
                    <a:lnTo>
                      <a:pt x="4414" y="2828"/>
                    </a:lnTo>
                    <a:lnTo>
                      <a:pt x="4434" y="2862"/>
                    </a:lnTo>
                    <a:lnTo>
                      <a:pt x="4470" y="2871"/>
                    </a:lnTo>
                    <a:lnTo>
                      <a:pt x="4497" y="2866"/>
                    </a:lnTo>
                    <a:lnTo>
                      <a:pt x="4522" y="2871"/>
                    </a:lnTo>
                    <a:lnTo>
                      <a:pt x="4524" y="2898"/>
                    </a:lnTo>
                    <a:lnTo>
                      <a:pt x="4578" y="2904"/>
                    </a:lnTo>
                    <a:lnTo>
                      <a:pt x="4585" y="2879"/>
                    </a:lnTo>
                    <a:lnTo>
                      <a:pt x="4614" y="2857"/>
                    </a:lnTo>
                    <a:lnTo>
                      <a:pt x="4648" y="2852"/>
                    </a:lnTo>
                    <a:lnTo>
                      <a:pt x="4677" y="2852"/>
                    </a:lnTo>
                    <a:lnTo>
                      <a:pt x="4706" y="2871"/>
                    </a:lnTo>
                    <a:lnTo>
                      <a:pt x="4733" y="2889"/>
                    </a:lnTo>
                    <a:lnTo>
                      <a:pt x="4773" y="2877"/>
                    </a:lnTo>
                    <a:lnTo>
                      <a:pt x="4791" y="2857"/>
                    </a:lnTo>
                    <a:lnTo>
                      <a:pt x="4828" y="2861"/>
                    </a:lnTo>
                    <a:lnTo>
                      <a:pt x="4859" y="2835"/>
                    </a:lnTo>
                    <a:lnTo>
                      <a:pt x="4893" y="2841"/>
                    </a:lnTo>
                    <a:lnTo>
                      <a:pt x="4919" y="2828"/>
                    </a:lnTo>
                    <a:lnTo>
                      <a:pt x="4940" y="2844"/>
                    </a:lnTo>
                    <a:lnTo>
                      <a:pt x="4944" y="2870"/>
                    </a:lnTo>
                    <a:lnTo>
                      <a:pt x="4969" y="2877"/>
                    </a:lnTo>
                    <a:lnTo>
                      <a:pt x="4992" y="2900"/>
                    </a:lnTo>
                    <a:lnTo>
                      <a:pt x="5030" y="2870"/>
                    </a:lnTo>
                    <a:lnTo>
                      <a:pt x="5050" y="2834"/>
                    </a:lnTo>
                    <a:lnTo>
                      <a:pt x="5050" y="2814"/>
                    </a:lnTo>
                    <a:lnTo>
                      <a:pt x="5057" y="2762"/>
                    </a:lnTo>
                    <a:lnTo>
                      <a:pt x="5083" y="2720"/>
                    </a:lnTo>
                    <a:lnTo>
                      <a:pt x="5106" y="2632"/>
                    </a:lnTo>
                    <a:lnTo>
                      <a:pt x="5101" y="2596"/>
                    </a:lnTo>
                    <a:lnTo>
                      <a:pt x="5092" y="2536"/>
                    </a:lnTo>
                    <a:lnTo>
                      <a:pt x="5072" y="2502"/>
                    </a:lnTo>
                    <a:lnTo>
                      <a:pt x="5063" y="2457"/>
                    </a:lnTo>
                    <a:lnTo>
                      <a:pt x="5032" y="2426"/>
                    </a:lnTo>
                    <a:lnTo>
                      <a:pt x="5003" y="2416"/>
                    </a:lnTo>
                    <a:lnTo>
                      <a:pt x="4978" y="2374"/>
                    </a:lnTo>
                    <a:lnTo>
                      <a:pt x="4994" y="2349"/>
                    </a:lnTo>
                    <a:lnTo>
                      <a:pt x="5000" y="2282"/>
                    </a:lnTo>
                    <a:lnTo>
                      <a:pt x="5012" y="2237"/>
                    </a:lnTo>
                    <a:lnTo>
                      <a:pt x="5018" y="2167"/>
                    </a:lnTo>
                    <a:lnTo>
                      <a:pt x="5025" y="2138"/>
                    </a:lnTo>
                    <a:lnTo>
                      <a:pt x="5019" y="2108"/>
                    </a:lnTo>
                    <a:lnTo>
                      <a:pt x="5025" y="2066"/>
                    </a:lnTo>
                    <a:lnTo>
                      <a:pt x="5037" y="2030"/>
                    </a:lnTo>
                    <a:lnTo>
                      <a:pt x="5059" y="2000"/>
                    </a:lnTo>
                    <a:lnTo>
                      <a:pt x="5079" y="1967"/>
                    </a:lnTo>
                    <a:lnTo>
                      <a:pt x="5090" y="1922"/>
                    </a:lnTo>
                    <a:lnTo>
                      <a:pt x="5106" y="1904"/>
                    </a:lnTo>
                    <a:lnTo>
                      <a:pt x="5104" y="1839"/>
                    </a:lnTo>
                    <a:lnTo>
                      <a:pt x="5081" y="1827"/>
                    </a:lnTo>
                    <a:lnTo>
                      <a:pt x="5039" y="1825"/>
                    </a:lnTo>
                    <a:lnTo>
                      <a:pt x="5032" y="1809"/>
                    </a:lnTo>
                    <a:lnTo>
                      <a:pt x="5018" y="1800"/>
                    </a:lnTo>
                    <a:lnTo>
                      <a:pt x="4989" y="1798"/>
                    </a:lnTo>
                    <a:lnTo>
                      <a:pt x="4969" y="1830"/>
                    </a:lnTo>
                    <a:lnTo>
                      <a:pt x="4937" y="1866"/>
                    </a:lnTo>
                    <a:lnTo>
                      <a:pt x="4904" y="1866"/>
                    </a:lnTo>
                    <a:lnTo>
                      <a:pt x="4872" y="1859"/>
                    </a:lnTo>
                    <a:lnTo>
                      <a:pt x="4814" y="1855"/>
                    </a:lnTo>
                    <a:lnTo>
                      <a:pt x="4774" y="1855"/>
                    </a:lnTo>
                    <a:lnTo>
                      <a:pt x="4742" y="1863"/>
                    </a:lnTo>
                    <a:lnTo>
                      <a:pt x="4738" y="1843"/>
                    </a:lnTo>
                    <a:lnTo>
                      <a:pt x="4719" y="1830"/>
                    </a:lnTo>
                    <a:lnTo>
                      <a:pt x="4697" y="1848"/>
                    </a:lnTo>
                    <a:lnTo>
                      <a:pt x="4668" y="1855"/>
                    </a:lnTo>
                    <a:lnTo>
                      <a:pt x="4450" y="1861"/>
                    </a:lnTo>
                    <a:lnTo>
                      <a:pt x="4445" y="1832"/>
                    </a:lnTo>
                    <a:lnTo>
                      <a:pt x="4384" y="1773"/>
                    </a:lnTo>
                    <a:lnTo>
                      <a:pt x="4326" y="1773"/>
                    </a:lnTo>
                    <a:lnTo>
                      <a:pt x="4319" y="1758"/>
                    </a:lnTo>
                    <a:lnTo>
                      <a:pt x="4286" y="1731"/>
                    </a:lnTo>
                    <a:lnTo>
                      <a:pt x="4230" y="1720"/>
                    </a:lnTo>
                    <a:lnTo>
                      <a:pt x="4205" y="1692"/>
                    </a:lnTo>
                    <a:lnTo>
                      <a:pt x="4200" y="1661"/>
                    </a:lnTo>
                    <a:lnTo>
                      <a:pt x="4164" y="1661"/>
                    </a:lnTo>
                    <a:lnTo>
                      <a:pt x="4149" y="1681"/>
                    </a:lnTo>
                    <a:lnTo>
                      <a:pt x="4108" y="1679"/>
                    </a:lnTo>
                    <a:lnTo>
                      <a:pt x="4092" y="1695"/>
                    </a:lnTo>
                    <a:lnTo>
                      <a:pt x="4057" y="1719"/>
                    </a:lnTo>
                    <a:lnTo>
                      <a:pt x="4050" y="1785"/>
                    </a:lnTo>
                    <a:lnTo>
                      <a:pt x="3998" y="1792"/>
                    </a:lnTo>
                    <a:lnTo>
                      <a:pt x="3985" y="1774"/>
                    </a:lnTo>
                    <a:lnTo>
                      <a:pt x="3953" y="1771"/>
                    </a:lnTo>
                    <a:lnTo>
                      <a:pt x="3926" y="1749"/>
                    </a:lnTo>
                    <a:lnTo>
                      <a:pt x="3872" y="1749"/>
                    </a:lnTo>
                    <a:lnTo>
                      <a:pt x="3859" y="1708"/>
                    </a:lnTo>
                    <a:lnTo>
                      <a:pt x="3863" y="1677"/>
                    </a:lnTo>
                    <a:lnTo>
                      <a:pt x="3861" y="1648"/>
                    </a:lnTo>
                    <a:lnTo>
                      <a:pt x="3841" y="1621"/>
                    </a:lnTo>
                    <a:lnTo>
                      <a:pt x="3782" y="1670"/>
                    </a:lnTo>
                    <a:lnTo>
                      <a:pt x="3782" y="1719"/>
                    </a:lnTo>
                    <a:lnTo>
                      <a:pt x="3800" y="1746"/>
                    </a:lnTo>
                    <a:lnTo>
                      <a:pt x="3809" y="1776"/>
                    </a:lnTo>
                    <a:lnTo>
                      <a:pt x="3796" y="1794"/>
                    </a:lnTo>
                    <a:lnTo>
                      <a:pt x="3737" y="1792"/>
                    </a:lnTo>
                    <a:lnTo>
                      <a:pt x="3712" y="1774"/>
                    </a:lnTo>
                    <a:lnTo>
                      <a:pt x="3679" y="1679"/>
                    </a:lnTo>
                    <a:lnTo>
                      <a:pt x="3666" y="1654"/>
                    </a:lnTo>
                    <a:lnTo>
                      <a:pt x="3645" y="1634"/>
                    </a:lnTo>
                    <a:lnTo>
                      <a:pt x="3625" y="1621"/>
                    </a:lnTo>
                    <a:lnTo>
                      <a:pt x="3600" y="1601"/>
                    </a:lnTo>
                    <a:lnTo>
                      <a:pt x="3564" y="1592"/>
                    </a:lnTo>
                    <a:lnTo>
                      <a:pt x="3515" y="1551"/>
                    </a:lnTo>
                    <a:lnTo>
                      <a:pt x="3492" y="1542"/>
                    </a:lnTo>
                    <a:lnTo>
                      <a:pt x="3468" y="1511"/>
                    </a:lnTo>
                    <a:lnTo>
                      <a:pt x="3448" y="1501"/>
                    </a:lnTo>
                    <a:lnTo>
                      <a:pt x="3389" y="1499"/>
                    </a:lnTo>
                    <a:lnTo>
                      <a:pt x="3357" y="1526"/>
                    </a:lnTo>
                    <a:lnTo>
                      <a:pt x="3268" y="1526"/>
                    </a:lnTo>
                    <a:lnTo>
                      <a:pt x="3248" y="1515"/>
                    </a:lnTo>
                    <a:lnTo>
                      <a:pt x="3234" y="1499"/>
                    </a:lnTo>
                    <a:lnTo>
                      <a:pt x="3194" y="1501"/>
                    </a:lnTo>
                    <a:lnTo>
                      <a:pt x="3193" y="1427"/>
                    </a:lnTo>
                    <a:lnTo>
                      <a:pt x="3209" y="1378"/>
                    </a:lnTo>
                    <a:lnTo>
                      <a:pt x="3225" y="1322"/>
                    </a:lnTo>
                    <a:lnTo>
                      <a:pt x="3220" y="1281"/>
                    </a:lnTo>
                    <a:lnTo>
                      <a:pt x="3191" y="1254"/>
                    </a:lnTo>
                    <a:lnTo>
                      <a:pt x="3160" y="1254"/>
                    </a:lnTo>
                    <a:lnTo>
                      <a:pt x="3130" y="1270"/>
                    </a:lnTo>
                    <a:lnTo>
                      <a:pt x="3112" y="1299"/>
                    </a:lnTo>
                    <a:lnTo>
                      <a:pt x="3065" y="1301"/>
                    </a:lnTo>
                    <a:lnTo>
                      <a:pt x="3031" y="1322"/>
                    </a:lnTo>
                    <a:lnTo>
                      <a:pt x="3000" y="1320"/>
                    </a:lnTo>
                    <a:lnTo>
                      <a:pt x="2942" y="1306"/>
                    </a:lnTo>
                    <a:lnTo>
                      <a:pt x="2917" y="1290"/>
                    </a:lnTo>
                    <a:lnTo>
                      <a:pt x="2910" y="1232"/>
                    </a:lnTo>
                    <a:lnTo>
                      <a:pt x="2883" y="1209"/>
                    </a:lnTo>
                    <a:lnTo>
                      <a:pt x="2818" y="1218"/>
                    </a:lnTo>
                    <a:lnTo>
                      <a:pt x="2778" y="1214"/>
                    </a:lnTo>
                    <a:lnTo>
                      <a:pt x="2742" y="1211"/>
                    </a:lnTo>
                    <a:lnTo>
                      <a:pt x="2751" y="1146"/>
                    </a:lnTo>
                    <a:lnTo>
                      <a:pt x="2728" y="1124"/>
                    </a:lnTo>
                    <a:lnTo>
                      <a:pt x="2699" y="1119"/>
                    </a:lnTo>
                    <a:lnTo>
                      <a:pt x="2681" y="1110"/>
                    </a:lnTo>
                    <a:lnTo>
                      <a:pt x="2659" y="1104"/>
                    </a:lnTo>
                    <a:lnTo>
                      <a:pt x="2649" y="1088"/>
                    </a:lnTo>
                    <a:lnTo>
                      <a:pt x="2609" y="1090"/>
                    </a:lnTo>
                    <a:lnTo>
                      <a:pt x="2580" y="1099"/>
                    </a:lnTo>
                    <a:lnTo>
                      <a:pt x="2584" y="1056"/>
                    </a:lnTo>
                    <a:lnTo>
                      <a:pt x="2586" y="1030"/>
                    </a:lnTo>
                    <a:lnTo>
                      <a:pt x="2560" y="998"/>
                    </a:lnTo>
                    <a:lnTo>
                      <a:pt x="2578" y="958"/>
                    </a:lnTo>
                    <a:lnTo>
                      <a:pt x="2584" y="915"/>
                    </a:lnTo>
                    <a:lnTo>
                      <a:pt x="2596" y="883"/>
                    </a:lnTo>
                    <a:lnTo>
                      <a:pt x="2596" y="863"/>
                    </a:lnTo>
                    <a:lnTo>
                      <a:pt x="2566" y="859"/>
                    </a:lnTo>
                    <a:lnTo>
                      <a:pt x="2540" y="827"/>
                    </a:lnTo>
                    <a:lnTo>
                      <a:pt x="2483" y="820"/>
                    </a:lnTo>
                    <a:lnTo>
                      <a:pt x="2472" y="803"/>
                    </a:lnTo>
                    <a:lnTo>
                      <a:pt x="2402" y="802"/>
                    </a:lnTo>
                    <a:lnTo>
                      <a:pt x="2360" y="849"/>
                    </a:lnTo>
                    <a:lnTo>
                      <a:pt x="2299" y="854"/>
                    </a:lnTo>
                    <a:lnTo>
                      <a:pt x="2229" y="903"/>
                    </a:lnTo>
                    <a:lnTo>
                      <a:pt x="2204" y="883"/>
                    </a:lnTo>
                    <a:lnTo>
                      <a:pt x="2182" y="883"/>
                    </a:lnTo>
                    <a:lnTo>
                      <a:pt x="2171" y="861"/>
                    </a:lnTo>
                    <a:lnTo>
                      <a:pt x="2164" y="845"/>
                    </a:lnTo>
                    <a:lnTo>
                      <a:pt x="2146" y="823"/>
                    </a:lnTo>
                    <a:lnTo>
                      <a:pt x="2128" y="813"/>
                    </a:lnTo>
                    <a:lnTo>
                      <a:pt x="2106" y="766"/>
                    </a:lnTo>
                    <a:lnTo>
                      <a:pt x="2099" y="740"/>
                    </a:lnTo>
                    <a:lnTo>
                      <a:pt x="2058" y="695"/>
                    </a:lnTo>
                    <a:lnTo>
                      <a:pt x="2052" y="670"/>
                    </a:lnTo>
                    <a:lnTo>
                      <a:pt x="2013" y="650"/>
                    </a:lnTo>
                    <a:lnTo>
                      <a:pt x="2000" y="611"/>
                    </a:lnTo>
                    <a:lnTo>
                      <a:pt x="1942" y="578"/>
                    </a:lnTo>
                    <a:lnTo>
                      <a:pt x="1894" y="569"/>
                    </a:lnTo>
                    <a:lnTo>
                      <a:pt x="1865" y="550"/>
                    </a:lnTo>
                    <a:lnTo>
                      <a:pt x="1825" y="531"/>
                    </a:lnTo>
                    <a:lnTo>
                      <a:pt x="1759" y="513"/>
                    </a:lnTo>
                    <a:lnTo>
                      <a:pt x="1705" y="490"/>
                    </a:lnTo>
                    <a:lnTo>
                      <a:pt x="1676" y="459"/>
                    </a:lnTo>
                    <a:lnTo>
                      <a:pt x="1670" y="434"/>
                    </a:lnTo>
                    <a:lnTo>
                      <a:pt x="1593" y="366"/>
                    </a:lnTo>
                    <a:lnTo>
                      <a:pt x="1591" y="346"/>
                    </a:lnTo>
                    <a:lnTo>
                      <a:pt x="1577" y="337"/>
                    </a:lnTo>
                    <a:lnTo>
                      <a:pt x="1544" y="321"/>
                    </a:lnTo>
                    <a:lnTo>
                      <a:pt x="1533" y="303"/>
                    </a:lnTo>
                    <a:lnTo>
                      <a:pt x="1487" y="296"/>
                    </a:lnTo>
                    <a:lnTo>
                      <a:pt x="1441" y="281"/>
                    </a:lnTo>
                    <a:lnTo>
                      <a:pt x="1389" y="270"/>
                    </a:lnTo>
                    <a:lnTo>
                      <a:pt x="1371" y="250"/>
                    </a:lnTo>
                    <a:lnTo>
                      <a:pt x="1344" y="249"/>
                    </a:lnTo>
                    <a:lnTo>
                      <a:pt x="1341" y="223"/>
                    </a:lnTo>
                    <a:lnTo>
                      <a:pt x="1348" y="205"/>
                    </a:lnTo>
                    <a:lnTo>
                      <a:pt x="1355" y="189"/>
                    </a:lnTo>
                    <a:lnTo>
                      <a:pt x="1346" y="166"/>
                    </a:lnTo>
                    <a:lnTo>
                      <a:pt x="1321" y="144"/>
                    </a:lnTo>
                    <a:lnTo>
                      <a:pt x="1314" y="76"/>
                    </a:lnTo>
                    <a:lnTo>
                      <a:pt x="1272" y="69"/>
                    </a:lnTo>
                    <a:lnTo>
                      <a:pt x="1240" y="60"/>
                    </a:lnTo>
                    <a:lnTo>
                      <a:pt x="1214" y="69"/>
                    </a:lnTo>
                    <a:lnTo>
                      <a:pt x="1144" y="45"/>
                    </a:lnTo>
                    <a:lnTo>
                      <a:pt x="1052" y="29"/>
                    </a:lnTo>
                    <a:lnTo>
                      <a:pt x="1036" y="13"/>
                    </a:lnTo>
                    <a:lnTo>
                      <a:pt x="977" y="0"/>
                    </a:lnTo>
                    <a:lnTo>
                      <a:pt x="959" y="15"/>
                    </a:lnTo>
                    <a:lnTo>
                      <a:pt x="955" y="36"/>
                    </a:lnTo>
                    <a:lnTo>
                      <a:pt x="930" y="36"/>
                    </a:lnTo>
                    <a:lnTo>
                      <a:pt x="919" y="16"/>
                    </a:lnTo>
                    <a:lnTo>
                      <a:pt x="906" y="4"/>
                    </a:lnTo>
                    <a:lnTo>
                      <a:pt x="876" y="4"/>
                    </a:lnTo>
                    <a:lnTo>
                      <a:pt x="858" y="13"/>
                    </a:lnTo>
                    <a:lnTo>
                      <a:pt x="840" y="36"/>
                    </a:lnTo>
                    <a:lnTo>
                      <a:pt x="847" y="61"/>
                    </a:lnTo>
                    <a:lnTo>
                      <a:pt x="852" y="117"/>
                    </a:lnTo>
                    <a:lnTo>
                      <a:pt x="840" y="164"/>
                    </a:lnTo>
                    <a:lnTo>
                      <a:pt x="807" y="198"/>
                    </a:lnTo>
                    <a:lnTo>
                      <a:pt x="762" y="200"/>
                    </a:lnTo>
                    <a:lnTo>
                      <a:pt x="757" y="247"/>
                    </a:lnTo>
                    <a:lnTo>
                      <a:pt x="750" y="278"/>
                    </a:lnTo>
                    <a:lnTo>
                      <a:pt x="699" y="285"/>
                    </a:lnTo>
                    <a:lnTo>
                      <a:pt x="670" y="269"/>
                    </a:lnTo>
                    <a:lnTo>
                      <a:pt x="654" y="252"/>
                    </a:lnTo>
                    <a:lnTo>
                      <a:pt x="654" y="223"/>
                    </a:lnTo>
                    <a:lnTo>
                      <a:pt x="649" y="184"/>
                    </a:lnTo>
                    <a:lnTo>
                      <a:pt x="625" y="162"/>
                    </a:lnTo>
                    <a:lnTo>
                      <a:pt x="598" y="150"/>
                    </a:lnTo>
                    <a:lnTo>
                      <a:pt x="550" y="151"/>
                    </a:lnTo>
                    <a:lnTo>
                      <a:pt x="521" y="175"/>
                    </a:lnTo>
                    <a:lnTo>
                      <a:pt x="512" y="214"/>
                    </a:lnTo>
                    <a:lnTo>
                      <a:pt x="485" y="240"/>
                    </a:lnTo>
                    <a:lnTo>
                      <a:pt x="460" y="265"/>
                    </a:lnTo>
                    <a:lnTo>
                      <a:pt x="443" y="290"/>
                    </a:lnTo>
                    <a:lnTo>
                      <a:pt x="431" y="312"/>
                    </a:lnTo>
                    <a:lnTo>
                      <a:pt x="407" y="326"/>
                    </a:lnTo>
                    <a:lnTo>
                      <a:pt x="364" y="330"/>
                    </a:lnTo>
                    <a:lnTo>
                      <a:pt x="334" y="344"/>
                    </a:lnTo>
                    <a:lnTo>
                      <a:pt x="323" y="386"/>
                    </a:lnTo>
                    <a:lnTo>
                      <a:pt x="305" y="423"/>
                    </a:lnTo>
                    <a:lnTo>
                      <a:pt x="281" y="443"/>
                    </a:lnTo>
                    <a:lnTo>
                      <a:pt x="242" y="449"/>
                    </a:lnTo>
                    <a:lnTo>
                      <a:pt x="200" y="490"/>
                    </a:lnTo>
                    <a:lnTo>
                      <a:pt x="202" y="535"/>
                    </a:lnTo>
                    <a:lnTo>
                      <a:pt x="222" y="575"/>
                    </a:lnTo>
                    <a:lnTo>
                      <a:pt x="222" y="604"/>
                    </a:lnTo>
                    <a:lnTo>
                      <a:pt x="207" y="623"/>
                    </a:lnTo>
                    <a:lnTo>
                      <a:pt x="180" y="649"/>
                    </a:lnTo>
                    <a:lnTo>
                      <a:pt x="152" y="692"/>
                    </a:lnTo>
                    <a:lnTo>
                      <a:pt x="121" y="717"/>
                    </a:lnTo>
                    <a:lnTo>
                      <a:pt x="121" y="746"/>
                    </a:lnTo>
                    <a:lnTo>
                      <a:pt x="141" y="773"/>
                    </a:lnTo>
                    <a:lnTo>
                      <a:pt x="153" y="796"/>
                    </a:lnTo>
                    <a:lnTo>
                      <a:pt x="150" y="852"/>
                    </a:lnTo>
                    <a:lnTo>
                      <a:pt x="123" y="874"/>
                    </a:lnTo>
                    <a:lnTo>
                      <a:pt x="128" y="910"/>
                    </a:lnTo>
                    <a:lnTo>
                      <a:pt x="88" y="931"/>
                    </a:lnTo>
                    <a:close/>
                  </a:path>
                </a:pathLst>
              </a:custGeom>
              <a:solidFill>
                <a:srgbClr val="8382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2" name="Freeform 1003"/>
              <p:cNvSpPr>
                <a:spLocks/>
              </p:cNvSpPr>
              <p:nvPr/>
            </p:nvSpPr>
            <p:spPr bwMode="auto">
              <a:xfrm>
                <a:off x="6969" y="4010"/>
                <a:ext cx="1111" cy="674"/>
              </a:xfrm>
              <a:custGeom>
                <a:avLst/>
                <a:gdLst>
                  <a:gd name="T0" fmla="*/ 47 w 513"/>
                  <a:gd name="T1" fmla="*/ 121 h 337"/>
                  <a:gd name="T2" fmla="*/ 18 w 513"/>
                  <a:gd name="T3" fmla="*/ 151 h 337"/>
                  <a:gd name="T4" fmla="*/ 0 w 513"/>
                  <a:gd name="T5" fmla="*/ 220 h 337"/>
                  <a:gd name="T6" fmla="*/ 13 w 513"/>
                  <a:gd name="T7" fmla="*/ 258 h 337"/>
                  <a:gd name="T8" fmla="*/ 63 w 513"/>
                  <a:gd name="T9" fmla="*/ 261 h 337"/>
                  <a:gd name="T10" fmla="*/ 124 w 513"/>
                  <a:gd name="T11" fmla="*/ 294 h 337"/>
                  <a:gd name="T12" fmla="*/ 189 w 513"/>
                  <a:gd name="T13" fmla="*/ 337 h 337"/>
                  <a:gd name="T14" fmla="*/ 209 w 513"/>
                  <a:gd name="T15" fmla="*/ 335 h 337"/>
                  <a:gd name="T16" fmla="*/ 211 w 513"/>
                  <a:gd name="T17" fmla="*/ 315 h 337"/>
                  <a:gd name="T18" fmla="*/ 196 w 513"/>
                  <a:gd name="T19" fmla="*/ 299 h 337"/>
                  <a:gd name="T20" fmla="*/ 198 w 513"/>
                  <a:gd name="T21" fmla="*/ 283 h 337"/>
                  <a:gd name="T22" fmla="*/ 220 w 513"/>
                  <a:gd name="T23" fmla="*/ 279 h 337"/>
                  <a:gd name="T24" fmla="*/ 227 w 513"/>
                  <a:gd name="T25" fmla="*/ 247 h 337"/>
                  <a:gd name="T26" fmla="*/ 241 w 513"/>
                  <a:gd name="T27" fmla="*/ 223 h 337"/>
                  <a:gd name="T28" fmla="*/ 297 w 513"/>
                  <a:gd name="T29" fmla="*/ 218 h 337"/>
                  <a:gd name="T30" fmla="*/ 328 w 513"/>
                  <a:gd name="T31" fmla="*/ 207 h 337"/>
                  <a:gd name="T32" fmla="*/ 369 w 513"/>
                  <a:gd name="T33" fmla="*/ 168 h 337"/>
                  <a:gd name="T34" fmla="*/ 403 w 513"/>
                  <a:gd name="T35" fmla="*/ 139 h 337"/>
                  <a:gd name="T36" fmla="*/ 452 w 513"/>
                  <a:gd name="T37" fmla="*/ 119 h 337"/>
                  <a:gd name="T38" fmla="*/ 512 w 513"/>
                  <a:gd name="T39" fmla="*/ 105 h 337"/>
                  <a:gd name="T40" fmla="*/ 513 w 513"/>
                  <a:gd name="T41" fmla="*/ 63 h 337"/>
                  <a:gd name="T42" fmla="*/ 463 w 513"/>
                  <a:gd name="T43" fmla="*/ 61 h 337"/>
                  <a:gd name="T44" fmla="*/ 445 w 513"/>
                  <a:gd name="T45" fmla="*/ 29 h 337"/>
                  <a:gd name="T46" fmla="*/ 411 w 513"/>
                  <a:gd name="T47" fmla="*/ 16 h 337"/>
                  <a:gd name="T48" fmla="*/ 340 w 513"/>
                  <a:gd name="T49" fmla="*/ 11 h 337"/>
                  <a:gd name="T50" fmla="*/ 304 w 513"/>
                  <a:gd name="T51" fmla="*/ 0 h 337"/>
                  <a:gd name="T52" fmla="*/ 274 w 513"/>
                  <a:gd name="T53" fmla="*/ 7 h 337"/>
                  <a:gd name="T54" fmla="*/ 268 w 513"/>
                  <a:gd name="T55" fmla="*/ 29 h 337"/>
                  <a:gd name="T56" fmla="*/ 252 w 513"/>
                  <a:gd name="T57" fmla="*/ 61 h 337"/>
                  <a:gd name="T58" fmla="*/ 225 w 513"/>
                  <a:gd name="T59" fmla="*/ 81 h 337"/>
                  <a:gd name="T60" fmla="*/ 124 w 513"/>
                  <a:gd name="T61" fmla="*/ 88 h 337"/>
                  <a:gd name="T62" fmla="*/ 90 w 513"/>
                  <a:gd name="T63" fmla="*/ 119 h 337"/>
                  <a:gd name="T64" fmla="*/ 47 w 513"/>
                  <a:gd name="T65" fmla="*/ 1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337">
                    <a:moveTo>
                      <a:pt x="47" y="121"/>
                    </a:moveTo>
                    <a:lnTo>
                      <a:pt x="18" y="151"/>
                    </a:lnTo>
                    <a:lnTo>
                      <a:pt x="0" y="220"/>
                    </a:lnTo>
                    <a:lnTo>
                      <a:pt x="13" y="258"/>
                    </a:lnTo>
                    <a:lnTo>
                      <a:pt x="63" y="261"/>
                    </a:lnTo>
                    <a:lnTo>
                      <a:pt x="124" y="294"/>
                    </a:lnTo>
                    <a:lnTo>
                      <a:pt x="189" y="337"/>
                    </a:lnTo>
                    <a:lnTo>
                      <a:pt x="209" y="335"/>
                    </a:lnTo>
                    <a:lnTo>
                      <a:pt x="211" y="315"/>
                    </a:lnTo>
                    <a:lnTo>
                      <a:pt x="196" y="299"/>
                    </a:lnTo>
                    <a:lnTo>
                      <a:pt x="198" y="283"/>
                    </a:lnTo>
                    <a:lnTo>
                      <a:pt x="220" y="279"/>
                    </a:lnTo>
                    <a:lnTo>
                      <a:pt x="227" y="247"/>
                    </a:lnTo>
                    <a:lnTo>
                      <a:pt x="241" y="223"/>
                    </a:lnTo>
                    <a:lnTo>
                      <a:pt x="297" y="218"/>
                    </a:lnTo>
                    <a:lnTo>
                      <a:pt x="328" y="207"/>
                    </a:lnTo>
                    <a:lnTo>
                      <a:pt x="369" y="168"/>
                    </a:lnTo>
                    <a:lnTo>
                      <a:pt x="403" y="139"/>
                    </a:lnTo>
                    <a:lnTo>
                      <a:pt x="452" y="119"/>
                    </a:lnTo>
                    <a:lnTo>
                      <a:pt x="512" y="105"/>
                    </a:lnTo>
                    <a:lnTo>
                      <a:pt x="513" y="63"/>
                    </a:lnTo>
                    <a:lnTo>
                      <a:pt x="463" y="61"/>
                    </a:lnTo>
                    <a:lnTo>
                      <a:pt x="445" y="29"/>
                    </a:lnTo>
                    <a:lnTo>
                      <a:pt x="411" y="16"/>
                    </a:lnTo>
                    <a:lnTo>
                      <a:pt x="340" y="11"/>
                    </a:lnTo>
                    <a:lnTo>
                      <a:pt x="304" y="0"/>
                    </a:lnTo>
                    <a:lnTo>
                      <a:pt x="274" y="7"/>
                    </a:lnTo>
                    <a:lnTo>
                      <a:pt x="268" y="29"/>
                    </a:lnTo>
                    <a:lnTo>
                      <a:pt x="252" y="61"/>
                    </a:lnTo>
                    <a:lnTo>
                      <a:pt x="225" y="81"/>
                    </a:lnTo>
                    <a:lnTo>
                      <a:pt x="124" y="88"/>
                    </a:lnTo>
                    <a:lnTo>
                      <a:pt x="90" y="119"/>
                    </a:lnTo>
                    <a:lnTo>
                      <a:pt x="47" y="12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3" name="Freeform 1002"/>
              <p:cNvSpPr>
                <a:spLocks/>
              </p:cNvSpPr>
              <p:nvPr/>
            </p:nvSpPr>
            <p:spPr bwMode="auto">
              <a:xfrm>
                <a:off x="6969" y="4010"/>
                <a:ext cx="1111" cy="674"/>
              </a:xfrm>
              <a:custGeom>
                <a:avLst/>
                <a:gdLst>
                  <a:gd name="T0" fmla="*/ 47 w 513"/>
                  <a:gd name="T1" fmla="*/ 121 h 337"/>
                  <a:gd name="T2" fmla="*/ 18 w 513"/>
                  <a:gd name="T3" fmla="*/ 151 h 337"/>
                  <a:gd name="T4" fmla="*/ 0 w 513"/>
                  <a:gd name="T5" fmla="*/ 220 h 337"/>
                  <a:gd name="T6" fmla="*/ 13 w 513"/>
                  <a:gd name="T7" fmla="*/ 258 h 337"/>
                  <a:gd name="T8" fmla="*/ 63 w 513"/>
                  <a:gd name="T9" fmla="*/ 261 h 337"/>
                  <a:gd name="T10" fmla="*/ 124 w 513"/>
                  <a:gd name="T11" fmla="*/ 294 h 337"/>
                  <a:gd name="T12" fmla="*/ 189 w 513"/>
                  <a:gd name="T13" fmla="*/ 337 h 337"/>
                  <a:gd name="T14" fmla="*/ 209 w 513"/>
                  <a:gd name="T15" fmla="*/ 335 h 337"/>
                  <a:gd name="T16" fmla="*/ 211 w 513"/>
                  <a:gd name="T17" fmla="*/ 315 h 337"/>
                  <a:gd name="T18" fmla="*/ 196 w 513"/>
                  <a:gd name="T19" fmla="*/ 299 h 337"/>
                  <a:gd name="T20" fmla="*/ 198 w 513"/>
                  <a:gd name="T21" fmla="*/ 283 h 337"/>
                  <a:gd name="T22" fmla="*/ 220 w 513"/>
                  <a:gd name="T23" fmla="*/ 279 h 337"/>
                  <a:gd name="T24" fmla="*/ 227 w 513"/>
                  <a:gd name="T25" fmla="*/ 247 h 337"/>
                  <a:gd name="T26" fmla="*/ 241 w 513"/>
                  <a:gd name="T27" fmla="*/ 223 h 337"/>
                  <a:gd name="T28" fmla="*/ 297 w 513"/>
                  <a:gd name="T29" fmla="*/ 218 h 337"/>
                  <a:gd name="T30" fmla="*/ 328 w 513"/>
                  <a:gd name="T31" fmla="*/ 207 h 337"/>
                  <a:gd name="T32" fmla="*/ 369 w 513"/>
                  <a:gd name="T33" fmla="*/ 168 h 337"/>
                  <a:gd name="T34" fmla="*/ 403 w 513"/>
                  <a:gd name="T35" fmla="*/ 139 h 337"/>
                  <a:gd name="T36" fmla="*/ 452 w 513"/>
                  <a:gd name="T37" fmla="*/ 119 h 337"/>
                  <a:gd name="T38" fmla="*/ 512 w 513"/>
                  <a:gd name="T39" fmla="*/ 105 h 337"/>
                  <a:gd name="T40" fmla="*/ 513 w 513"/>
                  <a:gd name="T41" fmla="*/ 63 h 337"/>
                  <a:gd name="T42" fmla="*/ 463 w 513"/>
                  <a:gd name="T43" fmla="*/ 61 h 337"/>
                  <a:gd name="T44" fmla="*/ 445 w 513"/>
                  <a:gd name="T45" fmla="*/ 29 h 337"/>
                  <a:gd name="T46" fmla="*/ 411 w 513"/>
                  <a:gd name="T47" fmla="*/ 16 h 337"/>
                  <a:gd name="T48" fmla="*/ 340 w 513"/>
                  <a:gd name="T49" fmla="*/ 11 h 337"/>
                  <a:gd name="T50" fmla="*/ 304 w 513"/>
                  <a:gd name="T51" fmla="*/ 0 h 337"/>
                  <a:gd name="T52" fmla="*/ 274 w 513"/>
                  <a:gd name="T53" fmla="*/ 7 h 337"/>
                  <a:gd name="T54" fmla="*/ 268 w 513"/>
                  <a:gd name="T55" fmla="*/ 29 h 337"/>
                  <a:gd name="T56" fmla="*/ 252 w 513"/>
                  <a:gd name="T57" fmla="*/ 61 h 337"/>
                  <a:gd name="T58" fmla="*/ 225 w 513"/>
                  <a:gd name="T59" fmla="*/ 81 h 337"/>
                  <a:gd name="T60" fmla="*/ 124 w 513"/>
                  <a:gd name="T61" fmla="*/ 88 h 337"/>
                  <a:gd name="T62" fmla="*/ 90 w 513"/>
                  <a:gd name="T63" fmla="*/ 119 h 337"/>
                  <a:gd name="T64" fmla="*/ 47 w 513"/>
                  <a:gd name="T65" fmla="*/ 1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337">
                    <a:moveTo>
                      <a:pt x="47" y="121"/>
                    </a:moveTo>
                    <a:lnTo>
                      <a:pt x="18" y="151"/>
                    </a:lnTo>
                    <a:lnTo>
                      <a:pt x="0" y="220"/>
                    </a:lnTo>
                    <a:lnTo>
                      <a:pt x="13" y="258"/>
                    </a:lnTo>
                    <a:lnTo>
                      <a:pt x="63" y="261"/>
                    </a:lnTo>
                    <a:lnTo>
                      <a:pt x="124" y="294"/>
                    </a:lnTo>
                    <a:lnTo>
                      <a:pt x="189" y="337"/>
                    </a:lnTo>
                    <a:lnTo>
                      <a:pt x="209" y="335"/>
                    </a:lnTo>
                    <a:lnTo>
                      <a:pt x="211" y="315"/>
                    </a:lnTo>
                    <a:lnTo>
                      <a:pt x="196" y="299"/>
                    </a:lnTo>
                    <a:lnTo>
                      <a:pt x="198" y="283"/>
                    </a:lnTo>
                    <a:lnTo>
                      <a:pt x="220" y="279"/>
                    </a:lnTo>
                    <a:lnTo>
                      <a:pt x="227" y="247"/>
                    </a:lnTo>
                    <a:lnTo>
                      <a:pt x="241" y="223"/>
                    </a:lnTo>
                    <a:lnTo>
                      <a:pt x="297" y="218"/>
                    </a:lnTo>
                    <a:lnTo>
                      <a:pt x="328" y="207"/>
                    </a:lnTo>
                    <a:lnTo>
                      <a:pt x="369" y="168"/>
                    </a:lnTo>
                    <a:lnTo>
                      <a:pt x="403" y="139"/>
                    </a:lnTo>
                    <a:lnTo>
                      <a:pt x="452" y="119"/>
                    </a:lnTo>
                    <a:lnTo>
                      <a:pt x="512" y="105"/>
                    </a:lnTo>
                    <a:lnTo>
                      <a:pt x="513" y="63"/>
                    </a:lnTo>
                    <a:lnTo>
                      <a:pt x="463" y="61"/>
                    </a:lnTo>
                    <a:lnTo>
                      <a:pt x="445" y="29"/>
                    </a:lnTo>
                    <a:lnTo>
                      <a:pt x="411" y="16"/>
                    </a:lnTo>
                    <a:lnTo>
                      <a:pt x="340" y="11"/>
                    </a:lnTo>
                    <a:lnTo>
                      <a:pt x="304" y="0"/>
                    </a:lnTo>
                    <a:lnTo>
                      <a:pt x="274" y="7"/>
                    </a:lnTo>
                    <a:lnTo>
                      <a:pt x="268" y="29"/>
                    </a:lnTo>
                    <a:lnTo>
                      <a:pt x="252" y="61"/>
                    </a:lnTo>
                    <a:lnTo>
                      <a:pt x="225" y="81"/>
                    </a:lnTo>
                    <a:lnTo>
                      <a:pt x="124" y="88"/>
                    </a:lnTo>
                    <a:lnTo>
                      <a:pt x="90" y="119"/>
                    </a:lnTo>
                    <a:lnTo>
                      <a:pt x="47" y="121"/>
                    </a:lnTo>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4" name="Freeform 1001"/>
              <p:cNvSpPr>
                <a:spLocks/>
              </p:cNvSpPr>
              <p:nvPr/>
            </p:nvSpPr>
            <p:spPr bwMode="auto">
              <a:xfrm>
                <a:off x="7445" y="3992"/>
                <a:ext cx="1124" cy="714"/>
              </a:xfrm>
              <a:custGeom>
                <a:avLst/>
                <a:gdLst>
                  <a:gd name="T0" fmla="*/ 421 w 519"/>
                  <a:gd name="T1" fmla="*/ 357 h 357"/>
                  <a:gd name="T2" fmla="*/ 445 w 519"/>
                  <a:gd name="T3" fmla="*/ 319 h 357"/>
                  <a:gd name="T4" fmla="*/ 466 w 519"/>
                  <a:gd name="T5" fmla="*/ 308 h 357"/>
                  <a:gd name="T6" fmla="*/ 466 w 519"/>
                  <a:gd name="T7" fmla="*/ 225 h 357"/>
                  <a:gd name="T8" fmla="*/ 484 w 519"/>
                  <a:gd name="T9" fmla="*/ 209 h 357"/>
                  <a:gd name="T10" fmla="*/ 479 w 519"/>
                  <a:gd name="T11" fmla="*/ 182 h 357"/>
                  <a:gd name="T12" fmla="*/ 483 w 519"/>
                  <a:gd name="T13" fmla="*/ 160 h 357"/>
                  <a:gd name="T14" fmla="*/ 519 w 519"/>
                  <a:gd name="T15" fmla="*/ 144 h 357"/>
                  <a:gd name="T16" fmla="*/ 506 w 519"/>
                  <a:gd name="T17" fmla="*/ 105 h 357"/>
                  <a:gd name="T18" fmla="*/ 434 w 519"/>
                  <a:gd name="T19" fmla="*/ 90 h 357"/>
                  <a:gd name="T20" fmla="*/ 443 w 519"/>
                  <a:gd name="T21" fmla="*/ 45 h 357"/>
                  <a:gd name="T22" fmla="*/ 423 w 519"/>
                  <a:gd name="T23" fmla="*/ 4 h 357"/>
                  <a:gd name="T24" fmla="*/ 401 w 519"/>
                  <a:gd name="T25" fmla="*/ 0 h 357"/>
                  <a:gd name="T26" fmla="*/ 376 w 519"/>
                  <a:gd name="T27" fmla="*/ 7 h 357"/>
                  <a:gd name="T28" fmla="*/ 371 w 519"/>
                  <a:gd name="T29" fmla="*/ 27 h 357"/>
                  <a:gd name="T30" fmla="*/ 320 w 519"/>
                  <a:gd name="T31" fmla="*/ 38 h 357"/>
                  <a:gd name="T32" fmla="*/ 293 w 519"/>
                  <a:gd name="T33" fmla="*/ 72 h 357"/>
                  <a:gd name="T34" fmla="*/ 292 w 519"/>
                  <a:gd name="T35" fmla="*/ 114 h 357"/>
                  <a:gd name="T36" fmla="*/ 232 w 519"/>
                  <a:gd name="T37" fmla="*/ 128 h 357"/>
                  <a:gd name="T38" fmla="*/ 183 w 519"/>
                  <a:gd name="T39" fmla="*/ 148 h 357"/>
                  <a:gd name="T40" fmla="*/ 149 w 519"/>
                  <a:gd name="T41" fmla="*/ 177 h 357"/>
                  <a:gd name="T42" fmla="*/ 108 w 519"/>
                  <a:gd name="T43" fmla="*/ 216 h 357"/>
                  <a:gd name="T44" fmla="*/ 77 w 519"/>
                  <a:gd name="T45" fmla="*/ 227 h 357"/>
                  <a:gd name="T46" fmla="*/ 21 w 519"/>
                  <a:gd name="T47" fmla="*/ 232 h 357"/>
                  <a:gd name="T48" fmla="*/ 7 w 519"/>
                  <a:gd name="T49" fmla="*/ 256 h 357"/>
                  <a:gd name="T50" fmla="*/ 0 w 519"/>
                  <a:gd name="T51" fmla="*/ 286 h 357"/>
                  <a:gd name="T52" fmla="*/ 38 w 519"/>
                  <a:gd name="T53" fmla="*/ 283 h 357"/>
                  <a:gd name="T54" fmla="*/ 74 w 519"/>
                  <a:gd name="T55" fmla="*/ 288 h 357"/>
                  <a:gd name="T56" fmla="*/ 108 w 519"/>
                  <a:gd name="T57" fmla="*/ 277 h 357"/>
                  <a:gd name="T58" fmla="*/ 133 w 519"/>
                  <a:gd name="T59" fmla="*/ 245 h 357"/>
                  <a:gd name="T60" fmla="*/ 167 w 519"/>
                  <a:gd name="T61" fmla="*/ 243 h 357"/>
                  <a:gd name="T62" fmla="*/ 209 w 519"/>
                  <a:gd name="T63" fmla="*/ 285 h 357"/>
                  <a:gd name="T64" fmla="*/ 266 w 519"/>
                  <a:gd name="T65" fmla="*/ 326 h 357"/>
                  <a:gd name="T66" fmla="*/ 342 w 519"/>
                  <a:gd name="T67" fmla="*/ 340 h 357"/>
                  <a:gd name="T68" fmla="*/ 421 w 519"/>
                  <a:gd name="T69"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357">
                    <a:moveTo>
                      <a:pt x="421" y="357"/>
                    </a:moveTo>
                    <a:lnTo>
                      <a:pt x="445" y="319"/>
                    </a:lnTo>
                    <a:lnTo>
                      <a:pt x="466" y="308"/>
                    </a:lnTo>
                    <a:lnTo>
                      <a:pt x="466" y="225"/>
                    </a:lnTo>
                    <a:lnTo>
                      <a:pt x="484" y="209"/>
                    </a:lnTo>
                    <a:lnTo>
                      <a:pt x="479" y="182"/>
                    </a:lnTo>
                    <a:lnTo>
                      <a:pt x="483" y="160"/>
                    </a:lnTo>
                    <a:lnTo>
                      <a:pt x="519" y="144"/>
                    </a:lnTo>
                    <a:lnTo>
                      <a:pt x="506" y="105"/>
                    </a:lnTo>
                    <a:lnTo>
                      <a:pt x="434" y="90"/>
                    </a:lnTo>
                    <a:lnTo>
                      <a:pt x="443" y="45"/>
                    </a:lnTo>
                    <a:lnTo>
                      <a:pt x="423" y="4"/>
                    </a:lnTo>
                    <a:lnTo>
                      <a:pt x="401" y="0"/>
                    </a:lnTo>
                    <a:lnTo>
                      <a:pt x="376" y="7"/>
                    </a:lnTo>
                    <a:lnTo>
                      <a:pt x="371" y="27"/>
                    </a:lnTo>
                    <a:lnTo>
                      <a:pt x="320" y="38"/>
                    </a:lnTo>
                    <a:lnTo>
                      <a:pt x="293" y="72"/>
                    </a:lnTo>
                    <a:lnTo>
                      <a:pt x="292" y="114"/>
                    </a:lnTo>
                    <a:lnTo>
                      <a:pt x="232" y="128"/>
                    </a:lnTo>
                    <a:lnTo>
                      <a:pt x="183" y="148"/>
                    </a:lnTo>
                    <a:lnTo>
                      <a:pt x="149" y="177"/>
                    </a:lnTo>
                    <a:lnTo>
                      <a:pt x="108" y="216"/>
                    </a:lnTo>
                    <a:lnTo>
                      <a:pt x="77" y="227"/>
                    </a:lnTo>
                    <a:lnTo>
                      <a:pt x="21" y="232"/>
                    </a:lnTo>
                    <a:lnTo>
                      <a:pt x="7" y="256"/>
                    </a:lnTo>
                    <a:lnTo>
                      <a:pt x="0" y="286"/>
                    </a:lnTo>
                    <a:lnTo>
                      <a:pt x="38" y="283"/>
                    </a:lnTo>
                    <a:lnTo>
                      <a:pt x="74" y="288"/>
                    </a:lnTo>
                    <a:lnTo>
                      <a:pt x="108" y="277"/>
                    </a:lnTo>
                    <a:lnTo>
                      <a:pt x="133" y="245"/>
                    </a:lnTo>
                    <a:lnTo>
                      <a:pt x="167" y="243"/>
                    </a:lnTo>
                    <a:lnTo>
                      <a:pt x="209" y="285"/>
                    </a:lnTo>
                    <a:lnTo>
                      <a:pt x="266" y="326"/>
                    </a:lnTo>
                    <a:lnTo>
                      <a:pt x="342" y="340"/>
                    </a:lnTo>
                    <a:lnTo>
                      <a:pt x="421" y="35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5" name="Freeform 1000"/>
              <p:cNvSpPr>
                <a:spLocks/>
              </p:cNvSpPr>
              <p:nvPr/>
            </p:nvSpPr>
            <p:spPr bwMode="auto">
              <a:xfrm>
                <a:off x="7445" y="3992"/>
                <a:ext cx="1124" cy="714"/>
              </a:xfrm>
              <a:custGeom>
                <a:avLst/>
                <a:gdLst>
                  <a:gd name="T0" fmla="*/ 421 w 519"/>
                  <a:gd name="T1" fmla="*/ 357 h 357"/>
                  <a:gd name="T2" fmla="*/ 445 w 519"/>
                  <a:gd name="T3" fmla="*/ 319 h 357"/>
                  <a:gd name="T4" fmla="*/ 466 w 519"/>
                  <a:gd name="T5" fmla="*/ 308 h 357"/>
                  <a:gd name="T6" fmla="*/ 466 w 519"/>
                  <a:gd name="T7" fmla="*/ 225 h 357"/>
                  <a:gd name="T8" fmla="*/ 484 w 519"/>
                  <a:gd name="T9" fmla="*/ 209 h 357"/>
                  <a:gd name="T10" fmla="*/ 479 w 519"/>
                  <a:gd name="T11" fmla="*/ 182 h 357"/>
                  <a:gd name="T12" fmla="*/ 483 w 519"/>
                  <a:gd name="T13" fmla="*/ 160 h 357"/>
                  <a:gd name="T14" fmla="*/ 519 w 519"/>
                  <a:gd name="T15" fmla="*/ 144 h 357"/>
                  <a:gd name="T16" fmla="*/ 506 w 519"/>
                  <a:gd name="T17" fmla="*/ 105 h 357"/>
                  <a:gd name="T18" fmla="*/ 434 w 519"/>
                  <a:gd name="T19" fmla="*/ 90 h 357"/>
                  <a:gd name="T20" fmla="*/ 443 w 519"/>
                  <a:gd name="T21" fmla="*/ 45 h 357"/>
                  <a:gd name="T22" fmla="*/ 423 w 519"/>
                  <a:gd name="T23" fmla="*/ 4 h 357"/>
                  <a:gd name="T24" fmla="*/ 401 w 519"/>
                  <a:gd name="T25" fmla="*/ 0 h 357"/>
                  <a:gd name="T26" fmla="*/ 376 w 519"/>
                  <a:gd name="T27" fmla="*/ 7 h 357"/>
                  <a:gd name="T28" fmla="*/ 371 w 519"/>
                  <a:gd name="T29" fmla="*/ 27 h 357"/>
                  <a:gd name="T30" fmla="*/ 320 w 519"/>
                  <a:gd name="T31" fmla="*/ 38 h 357"/>
                  <a:gd name="T32" fmla="*/ 293 w 519"/>
                  <a:gd name="T33" fmla="*/ 72 h 357"/>
                  <a:gd name="T34" fmla="*/ 292 w 519"/>
                  <a:gd name="T35" fmla="*/ 114 h 357"/>
                  <a:gd name="T36" fmla="*/ 232 w 519"/>
                  <a:gd name="T37" fmla="*/ 128 h 357"/>
                  <a:gd name="T38" fmla="*/ 183 w 519"/>
                  <a:gd name="T39" fmla="*/ 148 h 357"/>
                  <a:gd name="T40" fmla="*/ 149 w 519"/>
                  <a:gd name="T41" fmla="*/ 177 h 357"/>
                  <a:gd name="T42" fmla="*/ 108 w 519"/>
                  <a:gd name="T43" fmla="*/ 216 h 357"/>
                  <a:gd name="T44" fmla="*/ 77 w 519"/>
                  <a:gd name="T45" fmla="*/ 227 h 357"/>
                  <a:gd name="T46" fmla="*/ 21 w 519"/>
                  <a:gd name="T47" fmla="*/ 232 h 357"/>
                  <a:gd name="T48" fmla="*/ 7 w 519"/>
                  <a:gd name="T49" fmla="*/ 256 h 357"/>
                  <a:gd name="T50" fmla="*/ 0 w 519"/>
                  <a:gd name="T51" fmla="*/ 286 h 357"/>
                  <a:gd name="T52" fmla="*/ 38 w 519"/>
                  <a:gd name="T53" fmla="*/ 283 h 357"/>
                  <a:gd name="T54" fmla="*/ 74 w 519"/>
                  <a:gd name="T55" fmla="*/ 288 h 357"/>
                  <a:gd name="T56" fmla="*/ 108 w 519"/>
                  <a:gd name="T57" fmla="*/ 277 h 357"/>
                  <a:gd name="T58" fmla="*/ 133 w 519"/>
                  <a:gd name="T59" fmla="*/ 245 h 357"/>
                  <a:gd name="T60" fmla="*/ 167 w 519"/>
                  <a:gd name="T61" fmla="*/ 243 h 357"/>
                  <a:gd name="T62" fmla="*/ 209 w 519"/>
                  <a:gd name="T63" fmla="*/ 285 h 357"/>
                  <a:gd name="T64" fmla="*/ 266 w 519"/>
                  <a:gd name="T65" fmla="*/ 326 h 357"/>
                  <a:gd name="T66" fmla="*/ 342 w 519"/>
                  <a:gd name="T67" fmla="*/ 340 h 357"/>
                  <a:gd name="T68" fmla="*/ 421 w 519"/>
                  <a:gd name="T69"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357">
                    <a:moveTo>
                      <a:pt x="421" y="357"/>
                    </a:moveTo>
                    <a:lnTo>
                      <a:pt x="445" y="319"/>
                    </a:lnTo>
                    <a:lnTo>
                      <a:pt x="466" y="308"/>
                    </a:lnTo>
                    <a:lnTo>
                      <a:pt x="466" y="225"/>
                    </a:lnTo>
                    <a:lnTo>
                      <a:pt x="484" y="209"/>
                    </a:lnTo>
                    <a:lnTo>
                      <a:pt x="479" y="182"/>
                    </a:lnTo>
                    <a:lnTo>
                      <a:pt x="483" y="160"/>
                    </a:lnTo>
                    <a:lnTo>
                      <a:pt x="519" y="144"/>
                    </a:lnTo>
                    <a:lnTo>
                      <a:pt x="506" y="105"/>
                    </a:lnTo>
                    <a:lnTo>
                      <a:pt x="434" y="90"/>
                    </a:lnTo>
                    <a:lnTo>
                      <a:pt x="443" y="45"/>
                    </a:lnTo>
                    <a:lnTo>
                      <a:pt x="423" y="4"/>
                    </a:lnTo>
                    <a:lnTo>
                      <a:pt x="401" y="0"/>
                    </a:lnTo>
                    <a:lnTo>
                      <a:pt x="376" y="7"/>
                    </a:lnTo>
                    <a:lnTo>
                      <a:pt x="371" y="27"/>
                    </a:lnTo>
                    <a:lnTo>
                      <a:pt x="320" y="38"/>
                    </a:lnTo>
                    <a:lnTo>
                      <a:pt x="293" y="72"/>
                    </a:lnTo>
                    <a:lnTo>
                      <a:pt x="292" y="114"/>
                    </a:lnTo>
                    <a:lnTo>
                      <a:pt x="232" y="128"/>
                    </a:lnTo>
                    <a:lnTo>
                      <a:pt x="183" y="148"/>
                    </a:lnTo>
                    <a:lnTo>
                      <a:pt x="149" y="177"/>
                    </a:lnTo>
                    <a:lnTo>
                      <a:pt x="108" y="216"/>
                    </a:lnTo>
                    <a:lnTo>
                      <a:pt x="77" y="227"/>
                    </a:lnTo>
                    <a:lnTo>
                      <a:pt x="21" y="232"/>
                    </a:lnTo>
                    <a:lnTo>
                      <a:pt x="7" y="256"/>
                    </a:lnTo>
                    <a:lnTo>
                      <a:pt x="0" y="286"/>
                    </a:lnTo>
                    <a:lnTo>
                      <a:pt x="38" y="283"/>
                    </a:lnTo>
                    <a:lnTo>
                      <a:pt x="74" y="288"/>
                    </a:lnTo>
                    <a:lnTo>
                      <a:pt x="108" y="277"/>
                    </a:lnTo>
                    <a:lnTo>
                      <a:pt x="133" y="245"/>
                    </a:lnTo>
                    <a:lnTo>
                      <a:pt x="167" y="243"/>
                    </a:lnTo>
                    <a:lnTo>
                      <a:pt x="209" y="285"/>
                    </a:lnTo>
                    <a:lnTo>
                      <a:pt x="266" y="326"/>
                    </a:lnTo>
                    <a:lnTo>
                      <a:pt x="342" y="340"/>
                    </a:lnTo>
                    <a:lnTo>
                      <a:pt x="421" y="35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6" name="Freeform 999"/>
              <p:cNvSpPr>
                <a:spLocks/>
              </p:cNvSpPr>
              <p:nvPr/>
            </p:nvSpPr>
            <p:spPr bwMode="auto">
              <a:xfrm>
                <a:off x="7781" y="3150"/>
                <a:ext cx="632" cy="540"/>
              </a:xfrm>
              <a:custGeom>
                <a:avLst/>
                <a:gdLst>
                  <a:gd name="T0" fmla="*/ 18 w 292"/>
                  <a:gd name="T1" fmla="*/ 252 h 270"/>
                  <a:gd name="T2" fmla="*/ 106 w 292"/>
                  <a:gd name="T3" fmla="*/ 245 h 270"/>
                  <a:gd name="T4" fmla="*/ 140 w 292"/>
                  <a:gd name="T5" fmla="*/ 255 h 270"/>
                  <a:gd name="T6" fmla="*/ 165 w 292"/>
                  <a:gd name="T7" fmla="*/ 270 h 270"/>
                  <a:gd name="T8" fmla="*/ 196 w 292"/>
                  <a:gd name="T9" fmla="*/ 266 h 270"/>
                  <a:gd name="T10" fmla="*/ 245 w 292"/>
                  <a:gd name="T11" fmla="*/ 234 h 270"/>
                  <a:gd name="T12" fmla="*/ 266 w 292"/>
                  <a:gd name="T13" fmla="*/ 199 h 270"/>
                  <a:gd name="T14" fmla="*/ 281 w 292"/>
                  <a:gd name="T15" fmla="*/ 117 h 270"/>
                  <a:gd name="T16" fmla="*/ 292 w 292"/>
                  <a:gd name="T17" fmla="*/ 90 h 270"/>
                  <a:gd name="T18" fmla="*/ 272 w 292"/>
                  <a:gd name="T19" fmla="*/ 46 h 270"/>
                  <a:gd name="T20" fmla="*/ 266 w 292"/>
                  <a:gd name="T21" fmla="*/ 32 h 270"/>
                  <a:gd name="T22" fmla="*/ 239 w 292"/>
                  <a:gd name="T23" fmla="*/ 5 h 270"/>
                  <a:gd name="T24" fmla="*/ 183 w 292"/>
                  <a:gd name="T25" fmla="*/ 10 h 270"/>
                  <a:gd name="T26" fmla="*/ 144 w 292"/>
                  <a:gd name="T27" fmla="*/ 3 h 270"/>
                  <a:gd name="T28" fmla="*/ 93 w 292"/>
                  <a:gd name="T29" fmla="*/ 12 h 270"/>
                  <a:gd name="T30" fmla="*/ 45 w 292"/>
                  <a:gd name="T31" fmla="*/ 0 h 270"/>
                  <a:gd name="T32" fmla="*/ 41 w 292"/>
                  <a:gd name="T33" fmla="*/ 16 h 270"/>
                  <a:gd name="T34" fmla="*/ 25 w 292"/>
                  <a:gd name="T35" fmla="*/ 34 h 270"/>
                  <a:gd name="T36" fmla="*/ 7 w 292"/>
                  <a:gd name="T37" fmla="*/ 68 h 270"/>
                  <a:gd name="T38" fmla="*/ 16 w 292"/>
                  <a:gd name="T39" fmla="*/ 135 h 270"/>
                  <a:gd name="T40" fmla="*/ 0 w 292"/>
                  <a:gd name="T41" fmla="*/ 205 h 270"/>
                  <a:gd name="T42" fmla="*/ 18 w 292"/>
                  <a:gd name="T43" fmla="*/ 2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70">
                    <a:moveTo>
                      <a:pt x="18" y="252"/>
                    </a:moveTo>
                    <a:lnTo>
                      <a:pt x="106" y="245"/>
                    </a:lnTo>
                    <a:lnTo>
                      <a:pt x="140" y="255"/>
                    </a:lnTo>
                    <a:lnTo>
                      <a:pt x="165" y="270"/>
                    </a:lnTo>
                    <a:lnTo>
                      <a:pt x="196" y="266"/>
                    </a:lnTo>
                    <a:lnTo>
                      <a:pt x="245" y="234"/>
                    </a:lnTo>
                    <a:lnTo>
                      <a:pt x="266" y="199"/>
                    </a:lnTo>
                    <a:lnTo>
                      <a:pt x="281" y="117"/>
                    </a:lnTo>
                    <a:lnTo>
                      <a:pt x="292" y="90"/>
                    </a:lnTo>
                    <a:lnTo>
                      <a:pt x="272" y="46"/>
                    </a:lnTo>
                    <a:lnTo>
                      <a:pt x="266" y="32"/>
                    </a:lnTo>
                    <a:lnTo>
                      <a:pt x="239" y="5"/>
                    </a:lnTo>
                    <a:lnTo>
                      <a:pt x="183" y="10"/>
                    </a:lnTo>
                    <a:lnTo>
                      <a:pt x="144" y="3"/>
                    </a:lnTo>
                    <a:lnTo>
                      <a:pt x="93" y="12"/>
                    </a:lnTo>
                    <a:lnTo>
                      <a:pt x="45" y="0"/>
                    </a:lnTo>
                    <a:lnTo>
                      <a:pt x="41" y="16"/>
                    </a:lnTo>
                    <a:lnTo>
                      <a:pt x="25" y="34"/>
                    </a:lnTo>
                    <a:lnTo>
                      <a:pt x="7" y="68"/>
                    </a:lnTo>
                    <a:lnTo>
                      <a:pt x="16" y="135"/>
                    </a:lnTo>
                    <a:lnTo>
                      <a:pt x="0" y="205"/>
                    </a:lnTo>
                    <a:lnTo>
                      <a:pt x="18" y="252"/>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7" name="Freeform 998"/>
              <p:cNvSpPr>
                <a:spLocks/>
              </p:cNvSpPr>
              <p:nvPr/>
            </p:nvSpPr>
            <p:spPr bwMode="auto">
              <a:xfrm>
                <a:off x="7781" y="3150"/>
                <a:ext cx="632" cy="540"/>
              </a:xfrm>
              <a:custGeom>
                <a:avLst/>
                <a:gdLst>
                  <a:gd name="T0" fmla="*/ 18 w 292"/>
                  <a:gd name="T1" fmla="*/ 252 h 270"/>
                  <a:gd name="T2" fmla="*/ 106 w 292"/>
                  <a:gd name="T3" fmla="*/ 245 h 270"/>
                  <a:gd name="T4" fmla="*/ 140 w 292"/>
                  <a:gd name="T5" fmla="*/ 255 h 270"/>
                  <a:gd name="T6" fmla="*/ 165 w 292"/>
                  <a:gd name="T7" fmla="*/ 270 h 270"/>
                  <a:gd name="T8" fmla="*/ 196 w 292"/>
                  <a:gd name="T9" fmla="*/ 266 h 270"/>
                  <a:gd name="T10" fmla="*/ 245 w 292"/>
                  <a:gd name="T11" fmla="*/ 234 h 270"/>
                  <a:gd name="T12" fmla="*/ 266 w 292"/>
                  <a:gd name="T13" fmla="*/ 199 h 270"/>
                  <a:gd name="T14" fmla="*/ 281 w 292"/>
                  <a:gd name="T15" fmla="*/ 117 h 270"/>
                  <a:gd name="T16" fmla="*/ 292 w 292"/>
                  <a:gd name="T17" fmla="*/ 90 h 270"/>
                  <a:gd name="T18" fmla="*/ 272 w 292"/>
                  <a:gd name="T19" fmla="*/ 46 h 270"/>
                  <a:gd name="T20" fmla="*/ 266 w 292"/>
                  <a:gd name="T21" fmla="*/ 32 h 270"/>
                  <a:gd name="T22" fmla="*/ 239 w 292"/>
                  <a:gd name="T23" fmla="*/ 5 h 270"/>
                  <a:gd name="T24" fmla="*/ 183 w 292"/>
                  <a:gd name="T25" fmla="*/ 10 h 270"/>
                  <a:gd name="T26" fmla="*/ 144 w 292"/>
                  <a:gd name="T27" fmla="*/ 3 h 270"/>
                  <a:gd name="T28" fmla="*/ 93 w 292"/>
                  <a:gd name="T29" fmla="*/ 12 h 270"/>
                  <a:gd name="T30" fmla="*/ 45 w 292"/>
                  <a:gd name="T31" fmla="*/ 0 h 270"/>
                  <a:gd name="T32" fmla="*/ 41 w 292"/>
                  <a:gd name="T33" fmla="*/ 16 h 270"/>
                  <a:gd name="T34" fmla="*/ 25 w 292"/>
                  <a:gd name="T35" fmla="*/ 34 h 270"/>
                  <a:gd name="T36" fmla="*/ 7 w 292"/>
                  <a:gd name="T37" fmla="*/ 68 h 270"/>
                  <a:gd name="T38" fmla="*/ 16 w 292"/>
                  <a:gd name="T39" fmla="*/ 135 h 270"/>
                  <a:gd name="T40" fmla="*/ 0 w 292"/>
                  <a:gd name="T41" fmla="*/ 205 h 270"/>
                  <a:gd name="T42" fmla="*/ 18 w 292"/>
                  <a:gd name="T43" fmla="*/ 2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70">
                    <a:moveTo>
                      <a:pt x="18" y="252"/>
                    </a:moveTo>
                    <a:lnTo>
                      <a:pt x="106" y="245"/>
                    </a:lnTo>
                    <a:lnTo>
                      <a:pt x="140" y="255"/>
                    </a:lnTo>
                    <a:lnTo>
                      <a:pt x="165" y="270"/>
                    </a:lnTo>
                    <a:lnTo>
                      <a:pt x="196" y="266"/>
                    </a:lnTo>
                    <a:lnTo>
                      <a:pt x="245" y="234"/>
                    </a:lnTo>
                    <a:lnTo>
                      <a:pt x="266" y="199"/>
                    </a:lnTo>
                    <a:lnTo>
                      <a:pt x="281" y="117"/>
                    </a:lnTo>
                    <a:lnTo>
                      <a:pt x="292" y="90"/>
                    </a:lnTo>
                    <a:lnTo>
                      <a:pt x="272" y="46"/>
                    </a:lnTo>
                    <a:lnTo>
                      <a:pt x="266" y="32"/>
                    </a:lnTo>
                    <a:lnTo>
                      <a:pt x="239" y="5"/>
                    </a:lnTo>
                    <a:lnTo>
                      <a:pt x="183" y="10"/>
                    </a:lnTo>
                    <a:lnTo>
                      <a:pt x="144" y="3"/>
                    </a:lnTo>
                    <a:lnTo>
                      <a:pt x="93" y="12"/>
                    </a:lnTo>
                    <a:lnTo>
                      <a:pt x="45" y="0"/>
                    </a:lnTo>
                    <a:lnTo>
                      <a:pt x="41" y="16"/>
                    </a:lnTo>
                    <a:lnTo>
                      <a:pt x="25" y="34"/>
                    </a:lnTo>
                    <a:lnTo>
                      <a:pt x="7" y="68"/>
                    </a:lnTo>
                    <a:lnTo>
                      <a:pt x="16" y="135"/>
                    </a:lnTo>
                    <a:lnTo>
                      <a:pt x="0" y="205"/>
                    </a:lnTo>
                    <a:lnTo>
                      <a:pt x="18" y="25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8" name="Freeform 997"/>
              <p:cNvSpPr>
                <a:spLocks/>
              </p:cNvSpPr>
              <p:nvPr/>
            </p:nvSpPr>
            <p:spPr bwMode="auto">
              <a:xfrm>
                <a:off x="7272" y="2472"/>
                <a:ext cx="1021" cy="702"/>
              </a:xfrm>
              <a:custGeom>
                <a:avLst/>
                <a:gdLst>
                  <a:gd name="T0" fmla="*/ 413 w 472"/>
                  <a:gd name="T1" fmla="*/ 121 h 351"/>
                  <a:gd name="T2" fmla="*/ 422 w 472"/>
                  <a:gd name="T3" fmla="*/ 58 h 351"/>
                  <a:gd name="T4" fmla="*/ 399 w 472"/>
                  <a:gd name="T5" fmla="*/ 36 h 351"/>
                  <a:gd name="T6" fmla="*/ 370 w 472"/>
                  <a:gd name="T7" fmla="*/ 30 h 351"/>
                  <a:gd name="T8" fmla="*/ 352 w 472"/>
                  <a:gd name="T9" fmla="*/ 21 h 351"/>
                  <a:gd name="T10" fmla="*/ 330 w 472"/>
                  <a:gd name="T11" fmla="*/ 14 h 351"/>
                  <a:gd name="T12" fmla="*/ 319 w 472"/>
                  <a:gd name="T13" fmla="*/ 0 h 351"/>
                  <a:gd name="T14" fmla="*/ 278 w 472"/>
                  <a:gd name="T15" fmla="*/ 2 h 351"/>
                  <a:gd name="T16" fmla="*/ 249 w 472"/>
                  <a:gd name="T17" fmla="*/ 11 h 351"/>
                  <a:gd name="T18" fmla="*/ 247 w 472"/>
                  <a:gd name="T19" fmla="*/ 23 h 351"/>
                  <a:gd name="T20" fmla="*/ 220 w 472"/>
                  <a:gd name="T21" fmla="*/ 41 h 351"/>
                  <a:gd name="T22" fmla="*/ 164 w 472"/>
                  <a:gd name="T23" fmla="*/ 54 h 351"/>
                  <a:gd name="T24" fmla="*/ 114 w 472"/>
                  <a:gd name="T25" fmla="*/ 83 h 351"/>
                  <a:gd name="T26" fmla="*/ 85 w 472"/>
                  <a:gd name="T27" fmla="*/ 92 h 351"/>
                  <a:gd name="T28" fmla="*/ 71 w 472"/>
                  <a:gd name="T29" fmla="*/ 112 h 351"/>
                  <a:gd name="T30" fmla="*/ 0 w 472"/>
                  <a:gd name="T31" fmla="*/ 184 h 351"/>
                  <a:gd name="T32" fmla="*/ 4 w 472"/>
                  <a:gd name="T33" fmla="*/ 193 h 351"/>
                  <a:gd name="T34" fmla="*/ 17 w 472"/>
                  <a:gd name="T35" fmla="*/ 214 h 351"/>
                  <a:gd name="T36" fmla="*/ 20 w 472"/>
                  <a:gd name="T37" fmla="*/ 241 h 351"/>
                  <a:gd name="T38" fmla="*/ 60 w 472"/>
                  <a:gd name="T39" fmla="*/ 250 h 351"/>
                  <a:gd name="T40" fmla="*/ 128 w 472"/>
                  <a:gd name="T41" fmla="*/ 263 h 351"/>
                  <a:gd name="T42" fmla="*/ 152 w 472"/>
                  <a:gd name="T43" fmla="*/ 293 h 351"/>
                  <a:gd name="T44" fmla="*/ 200 w 472"/>
                  <a:gd name="T45" fmla="*/ 308 h 351"/>
                  <a:gd name="T46" fmla="*/ 217 w 472"/>
                  <a:gd name="T47" fmla="*/ 326 h 351"/>
                  <a:gd name="T48" fmla="*/ 231 w 472"/>
                  <a:gd name="T49" fmla="*/ 335 h 351"/>
                  <a:gd name="T50" fmla="*/ 280 w 472"/>
                  <a:gd name="T51" fmla="*/ 339 h 351"/>
                  <a:gd name="T52" fmla="*/ 328 w 472"/>
                  <a:gd name="T53" fmla="*/ 351 h 351"/>
                  <a:gd name="T54" fmla="*/ 379 w 472"/>
                  <a:gd name="T55" fmla="*/ 342 h 351"/>
                  <a:gd name="T56" fmla="*/ 418 w 472"/>
                  <a:gd name="T57" fmla="*/ 349 h 351"/>
                  <a:gd name="T58" fmla="*/ 472 w 472"/>
                  <a:gd name="T59" fmla="*/ 344 h 351"/>
                  <a:gd name="T60" fmla="*/ 449 w 472"/>
                  <a:gd name="T61" fmla="*/ 306 h 351"/>
                  <a:gd name="T62" fmla="*/ 444 w 472"/>
                  <a:gd name="T63" fmla="*/ 259 h 351"/>
                  <a:gd name="T64" fmla="*/ 451 w 472"/>
                  <a:gd name="T65" fmla="*/ 225 h 351"/>
                  <a:gd name="T66" fmla="*/ 420 w 472"/>
                  <a:gd name="T67" fmla="*/ 212 h 351"/>
                  <a:gd name="T68" fmla="*/ 415 w 472"/>
                  <a:gd name="T69" fmla="*/ 184 h 351"/>
                  <a:gd name="T70" fmla="*/ 413 w 472"/>
                  <a:gd name="T71" fmla="*/ 1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2" h="351">
                    <a:moveTo>
                      <a:pt x="413" y="121"/>
                    </a:moveTo>
                    <a:lnTo>
                      <a:pt x="422" y="58"/>
                    </a:lnTo>
                    <a:lnTo>
                      <a:pt x="399" y="36"/>
                    </a:lnTo>
                    <a:lnTo>
                      <a:pt x="370" y="30"/>
                    </a:lnTo>
                    <a:lnTo>
                      <a:pt x="352" y="21"/>
                    </a:lnTo>
                    <a:lnTo>
                      <a:pt x="330" y="14"/>
                    </a:lnTo>
                    <a:lnTo>
                      <a:pt x="319" y="0"/>
                    </a:lnTo>
                    <a:lnTo>
                      <a:pt x="278" y="2"/>
                    </a:lnTo>
                    <a:lnTo>
                      <a:pt x="249" y="11"/>
                    </a:lnTo>
                    <a:lnTo>
                      <a:pt x="247" y="23"/>
                    </a:lnTo>
                    <a:lnTo>
                      <a:pt x="220" y="41"/>
                    </a:lnTo>
                    <a:lnTo>
                      <a:pt x="164" y="54"/>
                    </a:lnTo>
                    <a:lnTo>
                      <a:pt x="114" y="83"/>
                    </a:lnTo>
                    <a:lnTo>
                      <a:pt x="85" y="92"/>
                    </a:lnTo>
                    <a:lnTo>
                      <a:pt x="71" y="112"/>
                    </a:lnTo>
                    <a:lnTo>
                      <a:pt x="0" y="184"/>
                    </a:lnTo>
                    <a:lnTo>
                      <a:pt x="4" y="193"/>
                    </a:lnTo>
                    <a:lnTo>
                      <a:pt x="17" y="214"/>
                    </a:lnTo>
                    <a:lnTo>
                      <a:pt x="20" y="241"/>
                    </a:lnTo>
                    <a:lnTo>
                      <a:pt x="60" y="250"/>
                    </a:lnTo>
                    <a:lnTo>
                      <a:pt x="128" y="263"/>
                    </a:lnTo>
                    <a:lnTo>
                      <a:pt x="152" y="293"/>
                    </a:lnTo>
                    <a:lnTo>
                      <a:pt x="200" y="308"/>
                    </a:lnTo>
                    <a:lnTo>
                      <a:pt x="217" y="326"/>
                    </a:lnTo>
                    <a:lnTo>
                      <a:pt x="231" y="335"/>
                    </a:lnTo>
                    <a:lnTo>
                      <a:pt x="280" y="339"/>
                    </a:lnTo>
                    <a:lnTo>
                      <a:pt x="328" y="351"/>
                    </a:lnTo>
                    <a:lnTo>
                      <a:pt x="379" y="342"/>
                    </a:lnTo>
                    <a:lnTo>
                      <a:pt x="418" y="349"/>
                    </a:lnTo>
                    <a:lnTo>
                      <a:pt x="472" y="344"/>
                    </a:lnTo>
                    <a:lnTo>
                      <a:pt x="449" y="306"/>
                    </a:lnTo>
                    <a:lnTo>
                      <a:pt x="444" y="259"/>
                    </a:lnTo>
                    <a:lnTo>
                      <a:pt x="451" y="225"/>
                    </a:lnTo>
                    <a:lnTo>
                      <a:pt x="420" y="212"/>
                    </a:lnTo>
                    <a:lnTo>
                      <a:pt x="415" y="184"/>
                    </a:lnTo>
                    <a:lnTo>
                      <a:pt x="413"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49" name="Freeform 996"/>
              <p:cNvSpPr>
                <a:spLocks/>
              </p:cNvSpPr>
              <p:nvPr/>
            </p:nvSpPr>
            <p:spPr bwMode="auto">
              <a:xfrm>
                <a:off x="7272" y="2472"/>
                <a:ext cx="1021" cy="702"/>
              </a:xfrm>
              <a:custGeom>
                <a:avLst/>
                <a:gdLst>
                  <a:gd name="T0" fmla="*/ 413 w 472"/>
                  <a:gd name="T1" fmla="*/ 121 h 351"/>
                  <a:gd name="T2" fmla="*/ 422 w 472"/>
                  <a:gd name="T3" fmla="*/ 58 h 351"/>
                  <a:gd name="T4" fmla="*/ 399 w 472"/>
                  <a:gd name="T5" fmla="*/ 36 h 351"/>
                  <a:gd name="T6" fmla="*/ 370 w 472"/>
                  <a:gd name="T7" fmla="*/ 30 h 351"/>
                  <a:gd name="T8" fmla="*/ 352 w 472"/>
                  <a:gd name="T9" fmla="*/ 21 h 351"/>
                  <a:gd name="T10" fmla="*/ 330 w 472"/>
                  <a:gd name="T11" fmla="*/ 14 h 351"/>
                  <a:gd name="T12" fmla="*/ 319 w 472"/>
                  <a:gd name="T13" fmla="*/ 0 h 351"/>
                  <a:gd name="T14" fmla="*/ 278 w 472"/>
                  <a:gd name="T15" fmla="*/ 2 h 351"/>
                  <a:gd name="T16" fmla="*/ 249 w 472"/>
                  <a:gd name="T17" fmla="*/ 11 h 351"/>
                  <a:gd name="T18" fmla="*/ 247 w 472"/>
                  <a:gd name="T19" fmla="*/ 23 h 351"/>
                  <a:gd name="T20" fmla="*/ 220 w 472"/>
                  <a:gd name="T21" fmla="*/ 41 h 351"/>
                  <a:gd name="T22" fmla="*/ 164 w 472"/>
                  <a:gd name="T23" fmla="*/ 54 h 351"/>
                  <a:gd name="T24" fmla="*/ 114 w 472"/>
                  <a:gd name="T25" fmla="*/ 83 h 351"/>
                  <a:gd name="T26" fmla="*/ 85 w 472"/>
                  <a:gd name="T27" fmla="*/ 92 h 351"/>
                  <a:gd name="T28" fmla="*/ 71 w 472"/>
                  <a:gd name="T29" fmla="*/ 112 h 351"/>
                  <a:gd name="T30" fmla="*/ 0 w 472"/>
                  <a:gd name="T31" fmla="*/ 184 h 351"/>
                  <a:gd name="T32" fmla="*/ 4 w 472"/>
                  <a:gd name="T33" fmla="*/ 193 h 351"/>
                  <a:gd name="T34" fmla="*/ 17 w 472"/>
                  <a:gd name="T35" fmla="*/ 214 h 351"/>
                  <a:gd name="T36" fmla="*/ 20 w 472"/>
                  <a:gd name="T37" fmla="*/ 241 h 351"/>
                  <a:gd name="T38" fmla="*/ 60 w 472"/>
                  <a:gd name="T39" fmla="*/ 250 h 351"/>
                  <a:gd name="T40" fmla="*/ 128 w 472"/>
                  <a:gd name="T41" fmla="*/ 263 h 351"/>
                  <a:gd name="T42" fmla="*/ 152 w 472"/>
                  <a:gd name="T43" fmla="*/ 293 h 351"/>
                  <a:gd name="T44" fmla="*/ 200 w 472"/>
                  <a:gd name="T45" fmla="*/ 308 h 351"/>
                  <a:gd name="T46" fmla="*/ 217 w 472"/>
                  <a:gd name="T47" fmla="*/ 326 h 351"/>
                  <a:gd name="T48" fmla="*/ 231 w 472"/>
                  <a:gd name="T49" fmla="*/ 335 h 351"/>
                  <a:gd name="T50" fmla="*/ 280 w 472"/>
                  <a:gd name="T51" fmla="*/ 339 h 351"/>
                  <a:gd name="T52" fmla="*/ 328 w 472"/>
                  <a:gd name="T53" fmla="*/ 351 h 351"/>
                  <a:gd name="T54" fmla="*/ 379 w 472"/>
                  <a:gd name="T55" fmla="*/ 342 h 351"/>
                  <a:gd name="T56" fmla="*/ 418 w 472"/>
                  <a:gd name="T57" fmla="*/ 349 h 351"/>
                  <a:gd name="T58" fmla="*/ 472 w 472"/>
                  <a:gd name="T59" fmla="*/ 344 h 351"/>
                  <a:gd name="T60" fmla="*/ 449 w 472"/>
                  <a:gd name="T61" fmla="*/ 306 h 351"/>
                  <a:gd name="T62" fmla="*/ 444 w 472"/>
                  <a:gd name="T63" fmla="*/ 259 h 351"/>
                  <a:gd name="T64" fmla="*/ 451 w 472"/>
                  <a:gd name="T65" fmla="*/ 225 h 351"/>
                  <a:gd name="T66" fmla="*/ 420 w 472"/>
                  <a:gd name="T67" fmla="*/ 212 h 351"/>
                  <a:gd name="T68" fmla="*/ 415 w 472"/>
                  <a:gd name="T69" fmla="*/ 184 h 351"/>
                  <a:gd name="T70" fmla="*/ 413 w 472"/>
                  <a:gd name="T71" fmla="*/ 1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2" h="351">
                    <a:moveTo>
                      <a:pt x="413" y="121"/>
                    </a:moveTo>
                    <a:lnTo>
                      <a:pt x="422" y="58"/>
                    </a:lnTo>
                    <a:lnTo>
                      <a:pt x="399" y="36"/>
                    </a:lnTo>
                    <a:lnTo>
                      <a:pt x="370" y="30"/>
                    </a:lnTo>
                    <a:lnTo>
                      <a:pt x="352" y="21"/>
                    </a:lnTo>
                    <a:lnTo>
                      <a:pt x="330" y="14"/>
                    </a:lnTo>
                    <a:lnTo>
                      <a:pt x="319" y="0"/>
                    </a:lnTo>
                    <a:lnTo>
                      <a:pt x="278" y="2"/>
                    </a:lnTo>
                    <a:lnTo>
                      <a:pt x="249" y="11"/>
                    </a:lnTo>
                    <a:lnTo>
                      <a:pt x="247" y="23"/>
                    </a:lnTo>
                    <a:lnTo>
                      <a:pt x="220" y="41"/>
                    </a:lnTo>
                    <a:lnTo>
                      <a:pt x="164" y="54"/>
                    </a:lnTo>
                    <a:lnTo>
                      <a:pt x="114" y="83"/>
                    </a:lnTo>
                    <a:lnTo>
                      <a:pt x="85" y="92"/>
                    </a:lnTo>
                    <a:lnTo>
                      <a:pt x="71" y="112"/>
                    </a:lnTo>
                    <a:lnTo>
                      <a:pt x="0" y="184"/>
                    </a:lnTo>
                    <a:lnTo>
                      <a:pt x="4" y="193"/>
                    </a:lnTo>
                    <a:lnTo>
                      <a:pt x="17" y="214"/>
                    </a:lnTo>
                    <a:lnTo>
                      <a:pt x="20" y="241"/>
                    </a:lnTo>
                    <a:lnTo>
                      <a:pt x="60" y="250"/>
                    </a:lnTo>
                    <a:lnTo>
                      <a:pt x="128" y="263"/>
                    </a:lnTo>
                    <a:lnTo>
                      <a:pt x="152" y="293"/>
                    </a:lnTo>
                    <a:lnTo>
                      <a:pt x="200" y="308"/>
                    </a:lnTo>
                    <a:lnTo>
                      <a:pt x="217" y="326"/>
                    </a:lnTo>
                    <a:lnTo>
                      <a:pt x="231" y="335"/>
                    </a:lnTo>
                    <a:lnTo>
                      <a:pt x="280" y="339"/>
                    </a:lnTo>
                    <a:lnTo>
                      <a:pt x="328" y="351"/>
                    </a:lnTo>
                    <a:lnTo>
                      <a:pt x="379" y="342"/>
                    </a:lnTo>
                    <a:lnTo>
                      <a:pt x="418" y="349"/>
                    </a:lnTo>
                    <a:lnTo>
                      <a:pt x="472" y="344"/>
                    </a:lnTo>
                    <a:lnTo>
                      <a:pt x="449" y="306"/>
                    </a:lnTo>
                    <a:lnTo>
                      <a:pt x="444" y="259"/>
                    </a:lnTo>
                    <a:lnTo>
                      <a:pt x="451" y="225"/>
                    </a:lnTo>
                    <a:lnTo>
                      <a:pt x="420" y="212"/>
                    </a:lnTo>
                    <a:lnTo>
                      <a:pt x="415" y="184"/>
                    </a:lnTo>
                    <a:lnTo>
                      <a:pt x="413" y="12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0" name="Freeform 995"/>
              <p:cNvSpPr>
                <a:spLocks/>
              </p:cNvSpPr>
              <p:nvPr/>
            </p:nvSpPr>
            <p:spPr bwMode="auto">
              <a:xfrm>
                <a:off x="7452" y="3640"/>
                <a:ext cx="808" cy="496"/>
              </a:xfrm>
              <a:custGeom>
                <a:avLst/>
                <a:gdLst>
                  <a:gd name="T0" fmla="*/ 53 w 373"/>
                  <a:gd name="T1" fmla="*/ 192 h 248"/>
                  <a:gd name="T2" fmla="*/ 81 w 373"/>
                  <a:gd name="T3" fmla="*/ 185 h 248"/>
                  <a:gd name="T4" fmla="*/ 117 w 373"/>
                  <a:gd name="T5" fmla="*/ 196 h 248"/>
                  <a:gd name="T6" fmla="*/ 188 w 373"/>
                  <a:gd name="T7" fmla="*/ 201 h 248"/>
                  <a:gd name="T8" fmla="*/ 222 w 373"/>
                  <a:gd name="T9" fmla="*/ 214 h 248"/>
                  <a:gd name="T10" fmla="*/ 240 w 373"/>
                  <a:gd name="T11" fmla="*/ 246 h 248"/>
                  <a:gd name="T12" fmla="*/ 290 w 373"/>
                  <a:gd name="T13" fmla="*/ 248 h 248"/>
                  <a:gd name="T14" fmla="*/ 317 w 373"/>
                  <a:gd name="T15" fmla="*/ 214 h 248"/>
                  <a:gd name="T16" fmla="*/ 368 w 373"/>
                  <a:gd name="T17" fmla="*/ 203 h 248"/>
                  <a:gd name="T18" fmla="*/ 373 w 373"/>
                  <a:gd name="T19" fmla="*/ 183 h 248"/>
                  <a:gd name="T20" fmla="*/ 362 w 373"/>
                  <a:gd name="T21" fmla="*/ 149 h 248"/>
                  <a:gd name="T22" fmla="*/ 334 w 373"/>
                  <a:gd name="T23" fmla="*/ 138 h 248"/>
                  <a:gd name="T24" fmla="*/ 301 w 373"/>
                  <a:gd name="T25" fmla="*/ 122 h 248"/>
                  <a:gd name="T26" fmla="*/ 314 w 373"/>
                  <a:gd name="T27" fmla="*/ 81 h 248"/>
                  <a:gd name="T28" fmla="*/ 317 w 373"/>
                  <a:gd name="T29" fmla="*/ 25 h 248"/>
                  <a:gd name="T30" fmla="*/ 292 w 373"/>
                  <a:gd name="T31" fmla="*/ 10 h 248"/>
                  <a:gd name="T32" fmla="*/ 258 w 373"/>
                  <a:gd name="T33" fmla="*/ 0 h 248"/>
                  <a:gd name="T34" fmla="*/ 168 w 373"/>
                  <a:gd name="T35" fmla="*/ 7 h 248"/>
                  <a:gd name="T36" fmla="*/ 94 w 373"/>
                  <a:gd name="T37" fmla="*/ 25 h 248"/>
                  <a:gd name="T38" fmla="*/ 56 w 373"/>
                  <a:gd name="T39" fmla="*/ 30 h 248"/>
                  <a:gd name="T40" fmla="*/ 22 w 373"/>
                  <a:gd name="T41" fmla="*/ 28 h 248"/>
                  <a:gd name="T42" fmla="*/ 22 w 373"/>
                  <a:gd name="T43" fmla="*/ 52 h 248"/>
                  <a:gd name="T44" fmla="*/ 33 w 373"/>
                  <a:gd name="T45" fmla="*/ 64 h 248"/>
                  <a:gd name="T46" fmla="*/ 35 w 373"/>
                  <a:gd name="T47" fmla="*/ 86 h 248"/>
                  <a:gd name="T48" fmla="*/ 26 w 373"/>
                  <a:gd name="T49" fmla="*/ 102 h 248"/>
                  <a:gd name="T50" fmla="*/ 27 w 373"/>
                  <a:gd name="T51" fmla="*/ 140 h 248"/>
                  <a:gd name="T52" fmla="*/ 0 w 373"/>
                  <a:gd name="T53" fmla="*/ 183 h 248"/>
                  <a:gd name="T54" fmla="*/ 53 w 373"/>
                  <a:gd name="T55"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3" h="248">
                    <a:moveTo>
                      <a:pt x="53" y="192"/>
                    </a:moveTo>
                    <a:lnTo>
                      <a:pt x="81" y="185"/>
                    </a:lnTo>
                    <a:lnTo>
                      <a:pt x="117" y="196"/>
                    </a:lnTo>
                    <a:lnTo>
                      <a:pt x="188" y="201"/>
                    </a:lnTo>
                    <a:lnTo>
                      <a:pt x="222" y="214"/>
                    </a:lnTo>
                    <a:lnTo>
                      <a:pt x="240" y="246"/>
                    </a:lnTo>
                    <a:lnTo>
                      <a:pt x="290" y="248"/>
                    </a:lnTo>
                    <a:lnTo>
                      <a:pt x="317" y="214"/>
                    </a:lnTo>
                    <a:lnTo>
                      <a:pt x="368" y="203"/>
                    </a:lnTo>
                    <a:lnTo>
                      <a:pt x="373" y="183"/>
                    </a:lnTo>
                    <a:lnTo>
                      <a:pt x="362" y="149"/>
                    </a:lnTo>
                    <a:lnTo>
                      <a:pt x="334" y="138"/>
                    </a:lnTo>
                    <a:lnTo>
                      <a:pt x="301" y="122"/>
                    </a:lnTo>
                    <a:lnTo>
                      <a:pt x="314" y="81"/>
                    </a:lnTo>
                    <a:lnTo>
                      <a:pt x="317" y="25"/>
                    </a:lnTo>
                    <a:lnTo>
                      <a:pt x="292" y="10"/>
                    </a:lnTo>
                    <a:lnTo>
                      <a:pt x="258" y="0"/>
                    </a:lnTo>
                    <a:lnTo>
                      <a:pt x="168" y="7"/>
                    </a:lnTo>
                    <a:lnTo>
                      <a:pt x="94" y="25"/>
                    </a:lnTo>
                    <a:lnTo>
                      <a:pt x="56" y="30"/>
                    </a:lnTo>
                    <a:lnTo>
                      <a:pt x="22" y="28"/>
                    </a:lnTo>
                    <a:lnTo>
                      <a:pt x="22" y="52"/>
                    </a:lnTo>
                    <a:lnTo>
                      <a:pt x="33" y="64"/>
                    </a:lnTo>
                    <a:lnTo>
                      <a:pt x="35" y="86"/>
                    </a:lnTo>
                    <a:lnTo>
                      <a:pt x="26" y="102"/>
                    </a:lnTo>
                    <a:lnTo>
                      <a:pt x="27" y="140"/>
                    </a:lnTo>
                    <a:lnTo>
                      <a:pt x="0" y="183"/>
                    </a:lnTo>
                    <a:lnTo>
                      <a:pt x="53" y="192"/>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1" name="Freeform 994"/>
              <p:cNvSpPr>
                <a:spLocks/>
              </p:cNvSpPr>
              <p:nvPr/>
            </p:nvSpPr>
            <p:spPr bwMode="auto">
              <a:xfrm>
                <a:off x="7452" y="3640"/>
                <a:ext cx="808" cy="496"/>
              </a:xfrm>
              <a:custGeom>
                <a:avLst/>
                <a:gdLst>
                  <a:gd name="T0" fmla="*/ 53 w 373"/>
                  <a:gd name="T1" fmla="*/ 192 h 248"/>
                  <a:gd name="T2" fmla="*/ 81 w 373"/>
                  <a:gd name="T3" fmla="*/ 185 h 248"/>
                  <a:gd name="T4" fmla="*/ 117 w 373"/>
                  <a:gd name="T5" fmla="*/ 196 h 248"/>
                  <a:gd name="T6" fmla="*/ 188 w 373"/>
                  <a:gd name="T7" fmla="*/ 201 h 248"/>
                  <a:gd name="T8" fmla="*/ 222 w 373"/>
                  <a:gd name="T9" fmla="*/ 214 h 248"/>
                  <a:gd name="T10" fmla="*/ 240 w 373"/>
                  <a:gd name="T11" fmla="*/ 246 h 248"/>
                  <a:gd name="T12" fmla="*/ 290 w 373"/>
                  <a:gd name="T13" fmla="*/ 248 h 248"/>
                  <a:gd name="T14" fmla="*/ 317 w 373"/>
                  <a:gd name="T15" fmla="*/ 214 h 248"/>
                  <a:gd name="T16" fmla="*/ 368 w 373"/>
                  <a:gd name="T17" fmla="*/ 203 h 248"/>
                  <a:gd name="T18" fmla="*/ 373 w 373"/>
                  <a:gd name="T19" fmla="*/ 183 h 248"/>
                  <a:gd name="T20" fmla="*/ 362 w 373"/>
                  <a:gd name="T21" fmla="*/ 149 h 248"/>
                  <a:gd name="T22" fmla="*/ 334 w 373"/>
                  <a:gd name="T23" fmla="*/ 138 h 248"/>
                  <a:gd name="T24" fmla="*/ 301 w 373"/>
                  <a:gd name="T25" fmla="*/ 122 h 248"/>
                  <a:gd name="T26" fmla="*/ 314 w 373"/>
                  <a:gd name="T27" fmla="*/ 81 h 248"/>
                  <a:gd name="T28" fmla="*/ 317 w 373"/>
                  <a:gd name="T29" fmla="*/ 25 h 248"/>
                  <a:gd name="T30" fmla="*/ 292 w 373"/>
                  <a:gd name="T31" fmla="*/ 10 h 248"/>
                  <a:gd name="T32" fmla="*/ 258 w 373"/>
                  <a:gd name="T33" fmla="*/ 0 h 248"/>
                  <a:gd name="T34" fmla="*/ 168 w 373"/>
                  <a:gd name="T35" fmla="*/ 7 h 248"/>
                  <a:gd name="T36" fmla="*/ 94 w 373"/>
                  <a:gd name="T37" fmla="*/ 25 h 248"/>
                  <a:gd name="T38" fmla="*/ 56 w 373"/>
                  <a:gd name="T39" fmla="*/ 30 h 248"/>
                  <a:gd name="T40" fmla="*/ 22 w 373"/>
                  <a:gd name="T41" fmla="*/ 28 h 248"/>
                  <a:gd name="T42" fmla="*/ 22 w 373"/>
                  <a:gd name="T43" fmla="*/ 52 h 248"/>
                  <a:gd name="T44" fmla="*/ 33 w 373"/>
                  <a:gd name="T45" fmla="*/ 64 h 248"/>
                  <a:gd name="T46" fmla="*/ 35 w 373"/>
                  <a:gd name="T47" fmla="*/ 86 h 248"/>
                  <a:gd name="T48" fmla="*/ 26 w 373"/>
                  <a:gd name="T49" fmla="*/ 102 h 248"/>
                  <a:gd name="T50" fmla="*/ 27 w 373"/>
                  <a:gd name="T51" fmla="*/ 140 h 248"/>
                  <a:gd name="T52" fmla="*/ 0 w 373"/>
                  <a:gd name="T53" fmla="*/ 183 h 248"/>
                  <a:gd name="T54" fmla="*/ 53 w 373"/>
                  <a:gd name="T55"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3" h="248">
                    <a:moveTo>
                      <a:pt x="53" y="192"/>
                    </a:moveTo>
                    <a:lnTo>
                      <a:pt x="81" y="185"/>
                    </a:lnTo>
                    <a:lnTo>
                      <a:pt x="117" y="196"/>
                    </a:lnTo>
                    <a:lnTo>
                      <a:pt x="188" y="201"/>
                    </a:lnTo>
                    <a:lnTo>
                      <a:pt x="222" y="214"/>
                    </a:lnTo>
                    <a:lnTo>
                      <a:pt x="240" y="246"/>
                    </a:lnTo>
                    <a:lnTo>
                      <a:pt x="290" y="248"/>
                    </a:lnTo>
                    <a:lnTo>
                      <a:pt x="317" y="214"/>
                    </a:lnTo>
                    <a:lnTo>
                      <a:pt x="368" y="203"/>
                    </a:lnTo>
                    <a:lnTo>
                      <a:pt x="373" y="183"/>
                    </a:lnTo>
                    <a:lnTo>
                      <a:pt x="362" y="149"/>
                    </a:lnTo>
                    <a:lnTo>
                      <a:pt x="334" y="138"/>
                    </a:lnTo>
                    <a:lnTo>
                      <a:pt x="301" y="122"/>
                    </a:lnTo>
                    <a:lnTo>
                      <a:pt x="314" y="81"/>
                    </a:lnTo>
                    <a:lnTo>
                      <a:pt x="317" y="25"/>
                    </a:lnTo>
                    <a:lnTo>
                      <a:pt x="292" y="10"/>
                    </a:lnTo>
                    <a:lnTo>
                      <a:pt x="258" y="0"/>
                    </a:lnTo>
                    <a:lnTo>
                      <a:pt x="168" y="7"/>
                    </a:lnTo>
                    <a:lnTo>
                      <a:pt x="94" y="25"/>
                    </a:lnTo>
                    <a:lnTo>
                      <a:pt x="56" y="30"/>
                    </a:lnTo>
                    <a:lnTo>
                      <a:pt x="22" y="28"/>
                    </a:lnTo>
                    <a:lnTo>
                      <a:pt x="22" y="52"/>
                    </a:lnTo>
                    <a:lnTo>
                      <a:pt x="33" y="64"/>
                    </a:lnTo>
                    <a:lnTo>
                      <a:pt x="35" y="86"/>
                    </a:lnTo>
                    <a:lnTo>
                      <a:pt x="26" y="102"/>
                    </a:lnTo>
                    <a:lnTo>
                      <a:pt x="27" y="140"/>
                    </a:lnTo>
                    <a:lnTo>
                      <a:pt x="0" y="183"/>
                    </a:lnTo>
                    <a:lnTo>
                      <a:pt x="53" y="19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2" name="Freeform 993"/>
              <p:cNvSpPr>
                <a:spLocks/>
              </p:cNvSpPr>
              <p:nvPr/>
            </p:nvSpPr>
            <p:spPr bwMode="auto">
              <a:xfrm>
                <a:off x="8453" y="4248"/>
                <a:ext cx="1083" cy="770"/>
              </a:xfrm>
              <a:custGeom>
                <a:avLst/>
                <a:gdLst>
                  <a:gd name="T0" fmla="*/ 476 w 499"/>
                  <a:gd name="T1" fmla="*/ 232 h 385"/>
                  <a:gd name="T2" fmla="*/ 454 w 499"/>
                  <a:gd name="T3" fmla="*/ 258 h 385"/>
                  <a:gd name="T4" fmla="*/ 456 w 499"/>
                  <a:gd name="T5" fmla="*/ 281 h 385"/>
                  <a:gd name="T6" fmla="*/ 467 w 499"/>
                  <a:gd name="T7" fmla="*/ 292 h 385"/>
                  <a:gd name="T8" fmla="*/ 490 w 499"/>
                  <a:gd name="T9" fmla="*/ 310 h 385"/>
                  <a:gd name="T10" fmla="*/ 499 w 499"/>
                  <a:gd name="T11" fmla="*/ 346 h 385"/>
                  <a:gd name="T12" fmla="*/ 485 w 499"/>
                  <a:gd name="T13" fmla="*/ 385 h 385"/>
                  <a:gd name="T14" fmla="*/ 467 w 499"/>
                  <a:gd name="T15" fmla="*/ 364 h 385"/>
                  <a:gd name="T16" fmla="*/ 442 w 499"/>
                  <a:gd name="T17" fmla="*/ 349 h 385"/>
                  <a:gd name="T18" fmla="*/ 406 w 499"/>
                  <a:gd name="T19" fmla="*/ 335 h 385"/>
                  <a:gd name="T20" fmla="*/ 343 w 499"/>
                  <a:gd name="T21" fmla="*/ 317 h 385"/>
                  <a:gd name="T22" fmla="*/ 296 w 499"/>
                  <a:gd name="T23" fmla="*/ 317 h 385"/>
                  <a:gd name="T24" fmla="*/ 251 w 499"/>
                  <a:gd name="T25" fmla="*/ 288 h 385"/>
                  <a:gd name="T26" fmla="*/ 175 w 499"/>
                  <a:gd name="T27" fmla="*/ 279 h 385"/>
                  <a:gd name="T28" fmla="*/ 162 w 499"/>
                  <a:gd name="T29" fmla="*/ 240 h 385"/>
                  <a:gd name="T30" fmla="*/ 139 w 499"/>
                  <a:gd name="T31" fmla="*/ 218 h 385"/>
                  <a:gd name="T32" fmla="*/ 123 w 499"/>
                  <a:gd name="T33" fmla="*/ 211 h 385"/>
                  <a:gd name="T34" fmla="*/ 105 w 499"/>
                  <a:gd name="T35" fmla="*/ 194 h 385"/>
                  <a:gd name="T36" fmla="*/ 72 w 499"/>
                  <a:gd name="T37" fmla="*/ 180 h 385"/>
                  <a:gd name="T38" fmla="*/ 45 w 499"/>
                  <a:gd name="T39" fmla="*/ 171 h 385"/>
                  <a:gd name="T40" fmla="*/ 0 w 499"/>
                  <a:gd name="T41" fmla="*/ 180 h 385"/>
                  <a:gd name="T42" fmla="*/ 0 w 499"/>
                  <a:gd name="T43" fmla="*/ 97 h 385"/>
                  <a:gd name="T44" fmla="*/ 18 w 499"/>
                  <a:gd name="T45" fmla="*/ 81 h 385"/>
                  <a:gd name="T46" fmla="*/ 13 w 499"/>
                  <a:gd name="T47" fmla="*/ 54 h 385"/>
                  <a:gd name="T48" fmla="*/ 17 w 499"/>
                  <a:gd name="T49" fmla="*/ 32 h 385"/>
                  <a:gd name="T50" fmla="*/ 53 w 499"/>
                  <a:gd name="T51" fmla="*/ 16 h 385"/>
                  <a:gd name="T52" fmla="*/ 85 w 499"/>
                  <a:gd name="T53" fmla="*/ 5 h 385"/>
                  <a:gd name="T54" fmla="*/ 180 w 499"/>
                  <a:gd name="T55" fmla="*/ 0 h 385"/>
                  <a:gd name="T56" fmla="*/ 231 w 499"/>
                  <a:gd name="T57" fmla="*/ 4 h 385"/>
                  <a:gd name="T58" fmla="*/ 308 w 499"/>
                  <a:gd name="T59" fmla="*/ 14 h 385"/>
                  <a:gd name="T60" fmla="*/ 316 w 499"/>
                  <a:gd name="T61" fmla="*/ 29 h 385"/>
                  <a:gd name="T62" fmla="*/ 323 w 499"/>
                  <a:gd name="T63" fmla="*/ 50 h 385"/>
                  <a:gd name="T64" fmla="*/ 334 w 499"/>
                  <a:gd name="T65" fmla="*/ 97 h 385"/>
                  <a:gd name="T66" fmla="*/ 341 w 499"/>
                  <a:gd name="T67" fmla="*/ 149 h 385"/>
                  <a:gd name="T68" fmla="*/ 362 w 499"/>
                  <a:gd name="T69" fmla="*/ 167 h 385"/>
                  <a:gd name="T70" fmla="*/ 429 w 499"/>
                  <a:gd name="T71" fmla="*/ 193 h 385"/>
                  <a:gd name="T72" fmla="*/ 476 w 499"/>
                  <a:gd name="T73" fmla="*/ 23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385">
                    <a:moveTo>
                      <a:pt x="476" y="232"/>
                    </a:moveTo>
                    <a:lnTo>
                      <a:pt x="454" y="258"/>
                    </a:lnTo>
                    <a:lnTo>
                      <a:pt x="456" y="281"/>
                    </a:lnTo>
                    <a:lnTo>
                      <a:pt x="467" y="292"/>
                    </a:lnTo>
                    <a:lnTo>
                      <a:pt x="490" y="310"/>
                    </a:lnTo>
                    <a:lnTo>
                      <a:pt x="499" y="346"/>
                    </a:lnTo>
                    <a:lnTo>
                      <a:pt x="485" y="385"/>
                    </a:lnTo>
                    <a:lnTo>
                      <a:pt x="467" y="364"/>
                    </a:lnTo>
                    <a:lnTo>
                      <a:pt x="442" y="349"/>
                    </a:lnTo>
                    <a:lnTo>
                      <a:pt x="406" y="335"/>
                    </a:lnTo>
                    <a:lnTo>
                      <a:pt x="343" y="317"/>
                    </a:lnTo>
                    <a:lnTo>
                      <a:pt x="296" y="317"/>
                    </a:lnTo>
                    <a:lnTo>
                      <a:pt x="251" y="288"/>
                    </a:lnTo>
                    <a:lnTo>
                      <a:pt x="175" y="279"/>
                    </a:lnTo>
                    <a:lnTo>
                      <a:pt x="162" y="240"/>
                    </a:lnTo>
                    <a:lnTo>
                      <a:pt x="139" y="218"/>
                    </a:lnTo>
                    <a:lnTo>
                      <a:pt x="123" y="211"/>
                    </a:lnTo>
                    <a:lnTo>
                      <a:pt x="105" y="194"/>
                    </a:lnTo>
                    <a:lnTo>
                      <a:pt x="72" y="180"/>
                    </a:lnTo>
                    <a:lnTo>
                      <a:pt x="45" y="171"/>
                    </a:lnTo>
                    <a:lnTo>
                      <a:pt x="0" y="180"/>
                    </a:lnTo>
                    <a:lnTo>
                      <a:pt x="0" y="97"/>
                    </a:lnTo>
                    <a:lnTo>
                      <a:pt x="18" y="81"/>
                    </a:lnTo>
                    <a:lnTo>
                      <a:pt x="13" y="54"/>
                    </a:lnTo>
                    <a:lnTo>
                      <a:pt x="17" y="32"/>
                    </a:lnTo>
                    <a:lnTo>
                      <a:pt x="53" y="16"/>
                    </a:lnTo>
                    <a:lnTo>
                      <a:pt x="85" y="5"/>
                    </a:lnTo>
                    <a:lnTo>
                      <a:pt x="180" y="0"/>
                    </a:lnTo>
                    <a:lnTo>
                      <a:pt x="231" y="4"/>
                    </a:lnTo>
                    <a:lnTo>
                      <a:pt x="308" y="14"/>
                    </a:lnTo>
                    <a:lnTo>
                      <a:pt x="316" y="29"/>
                    </a:lnTo>
                    <a:lnTo>
                      <a:pt x="323" y="50"/>
                    </a:lnTo>
                    <a:lnTo>
                      <a:pt x="334" y="97"/>
                    </a:lnTo>
                    <a:lnTo>
                      <a:pt x="341" y="149"/>
                    </a:lnTo>
                    <a:lnTo>
                      <a:pt x="362" y="167"/>
                    </a:lnTo>
                    <a:lnTo>
                      <a:pt x="429" y="193"/>
                    </a:lnTo>
                    <a:lnTo>
                      <a:pt x="476" y="232"/>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3" name="Freeform 992"/>
              <p:cNvSpPr>
                <a:spLocks/>
              </p:cNvSpPr>
              <p:nvPr/>
            </p:nvSpPr>
            <p:spPr bwMode="auto">
              <a:xfrm>
                <a:off x="8453" y="4248"/>
                <a:ext cx="1083" cy="770"/>
              </a:xfrm>
              <a:custGeom>
                <a:avLst/>
                <a:gdLst>
                  <a:gd name="T0" fmla="*/ 476 w 499"/>
                  <a:gd name="T1" fmla="*/ 232 h 385"/>
                  <a:gd name="T2" fmla="*/ 454 w 499"/>
                  <a:gd name="T3" fmla="*/ 258 h 385"/>
                  <a:gd name="T4" fmla="*/ 456 w 499"/>
                  <a:gd name="T5" fmla="*/ 281 h 385"/>
                  <a:gd name="T6" fmla="*/ 467 w 499"/>
                  <a:gd name="T7" fmla="*/ 292 h 385"/>
                  <a:gd name="T8" fmla="*/ 490 w 499"/>
                  <a:gd name="T9" fmla="*/ 310 h 385"/>
                  <a:gd name="T10" fmla="*/ 499 w 499"/>
                  <a:gd name="T11" fmla="*/ 346 h 385"/>
                  <a:gd name="T12" fmla="*/ 485 w 499"/>
                  <a:gd name="T13" fmla="*/ 385 h 385"/>
                  <a:gd name="T14" fmla="*/ 467 w 499"/>
                  <a:gd name="T15" fmla="*/ 364 h 385"/>
                  <a:gd name="T16" fmla="*/ 442 w 499"/>
                  <a:gd name="T17" fmla="*/ 349 h 385"/>
                  <a:gd name="T18" fmla="*/ 406 w 499"/>
                  <a:gd name="T19" fmla="*/ 335 h 385"/>
                  <a:gd name="T20" fmla="*/ 343 w 499"/>
                  <a:gd name="T21" fmla="*/ 317 h 385"/>
                  <a:gd name="T22" fmla="*/ 296 w 499"/>
                  <a:gd name="T23" fmla="*/ 317 h 385"/>
                  <a:gd name="T24" fmla="*/ 251 w 499"/>
                  <a:gd name="T25" fmla="*/ 288 h 385"/>
                  <a:gd name="T26" fmla="*/ 175 w 499"/>
                  <a:gd name="T27" fmla="*/ 279 h 385"/>
                  <a:gd name="T28" fmla="*/ 162 w 499"/>
                  <a:gd name="T29" fmla="*/ 240 h 385"/>
                  <a:gd name="T30" fmla="*/ 139 w 499"/>
                  <a:gd name="T31" fmla="*/ 218 h 385"/>
                  <a:gd name="T32" fmla="*/ 123 w 499"/>
                  <a:gd name="T33" fmla="*/ 211 h 385"/>
                  <a:gd name="T34" fmla="*/ 105 w 499"/>
                  <a:gd name="T35" fmla="*/ 194 h 385"/>
                  <a:gd name="T36" fmla="*/ 72 w 499"/>
                  <a:gd name="T37" fmla="*/ 180 h 385"/>
                  <a:gd name="T38" fmla="*/ 45 w 499"/>
                  <a:gd name="T39" fmla="*/ 171 h 385"/>
                  <a:gd name="T40" fmla="*/ 0 w 499"/>
                  <a:gd name="T41" fmla="*/ 180 h 385"/>
                  <a:gd name="T42" fmla="*/ 0 w 499"/>
                  <a:gd name="T43" fmla="*/ 97 h 385"/>
                  <a:gd name="T44" fmla="*/ 18 w 499"/>
                  <a:gd name="T45" fmla="*/ 81 h 385"/>
                  <a:gd name="T46" fmla="*/ 13 w 499"/>
                  <a:gd name="T47" fmla="*/ 54 h 385"/>
                  <a:gd name="T48" fmla="*/ 17 w 499"/>
                  <a:gd name="T49" fmla="*/ 32 h 385"/>
                  <a:gd name="T50" fmla="*/ 53 w 499"/>
                  <a:gd name="T51" fmla="*/ 16 h 385"/>
                  <a:gd name="T52" fmla="*/ 85 w 499"/>
                  <a:gd name="T53" fmla="*/ 5 h 385"/>
                  <a:gd name="T54" fmla="*/ 180 w 499"/>
                  <a:gd name="T55" fmla="*/ 0 h 385"/>
                  <a:gd name="T56" fmla="*/ 231 w 499"/>
                  <a:gd name="T57" fmla="*/ 4 h 385"/>
                  <a:gd name="T58" fmla="*/ 308 w 499"/>
                  <a:gd name="T59" fmla="*/ 14 h 385"/>
                  <a:gd name="T60" fmla="*/ 316 w 499"/>
                  <a:gd name="T61" fmla="*/ 29 h 385"/>
                  <a:gd name="T62" fmla="*/ 323 w 499"/>
                  <a:gd name="T63" fmla="*/ 50 h 385"/>
                  <a:gd name="T64" fmla="*/ 334 w 499"/>
                  <a:gd name="T65" fmla="*/ 97 h 385"/>
                  <a:gd name="T66" fmla="*/ 341 w 499"/>
                  <a:gd name="T67" fmla="*/ 149 h 385"/>
                  <a:gd name="T68" fmla="*/ 362 w 499"/>
                  <a:gd name="T69" fmla="*/ 167 h 385"/>
                  <a:gd name="T70" fmla="*/ 429 w 499"/>
                  <a:gd name="T71" fmla="*/ 193 h 385"/>
                  <a:gd name="T72" fmla="*/ 476 w 499"/>
                  <a:gd name="T73" fmla="*/ 23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385">
                    <a:moveTo>
                      <a:pt x="476" y="232"/>
                    </a:moveTo>
                    <a:lnTo>
                      <a:pt x="454" y="258"/>
                    </a:lnTo>
                    <a:lnTo>
                      <a:pt x="456" y="281"/>
                    </a:lnTo>
                    <a:lnTo>
                      <a:pt x="467" y="292"/>
                    </a:lnTo>
                    <a:lnTo>
                      <a:pt x="490" y="310"/>
                    </a:lnTo>
                    <a:lnTo>
                      <a:pt x="499" y="346"/>
                    </a:lnTo>
                    <a:lnTo>
                      <a:pt x="485" y="385"/>
                    </a:lnTo>
                    <a:lnTo>
                      <a:pt x="467" y="364"/>
                    </a:lnTo>
                    <a:lnTo>
                      <a:pt x="442" y="349"/>
                    </a:lnTo>
                    <a:lnTo>
                      <a:pt x="406" y="335"/>
                    </a:lnTo>
                    <a:lnTo>
                      <a:pt x="343" y="317"/>
                    </a:lnTo>
                    <a:lnTo>
                      <a:pt x="296" y="317"/>
                    </a:lnTo>
                    <a:lnTo>
                      <a:pt x="251" y="288"/>
                    </a:lnTo>
                    <a:lnTo>
                      <a:pt x="175" y="279"/>
                    </a:lnTo>
                    <a:lnTo>
                      <a:pt x="162" y="240"/>
                    </a:lnTo>
                    <a:lnTo>
                      <a:pt x="139" y="218"/>
                    </a:lnTo>
                    <a:lnTo>
                      <a:pt x="123" y="211"/>
                    </a:lnTo>
                    <a:lnTo>
                      <a:pt x="105" y="194"/>
                    </a:lnTo>
                    <a:lnTo>
                      <a:pt x="72" y="180"/>
                    </a:lnTo>
                    <a:lnTo>
                      <a:pt x="45" y="171"/>
                    </a:lnTo>
                    <a:lnTo>
                      <a:pt x="0" y="180"/>
                    </a:lnTo>
                    <a:lnTo>
                      <a:pt x="0" y="97"/>
                    </a:lnTo>
                    <a:lnTo>
                      <a:pt x="18" y="81"/>
                    </a:lnTo>
                    <a:lnTo>
                      <a:pt x="13" y="54"/>
                    </a:lnTo>
                    <a:lnTo>
                      <a:pt x="17" y="32"/>
                    </a:lnTo>
                    <a:lnTo>
                      <a:pt x="53" y="16"/>
                    </a:lnTo>
                    <a:lnTo>
                      <a:pt x="85" y="5"/>
                    </a:lnTo>
                    <a:lnTo>
                      <a:pt x="180" y="0"/>
                    </a:lnTo>
                    <a:lnTo>
                      <a:pt x="231" y="4"/>
                    </a:lnTo>
                    <a:lnTo>
                      <a:pt x="308" y="14"/>
                    </a:lnTo>
                    <a:lnTo>
                      <a:pt x="316" y="29"/>
                    </a:lnTo>
                    <a:lnTo>
                      <a:pt x="323" y="50"/>
                    </a:lnTo>
                    <a:lnTo>
                      <a:pt x="334" y="97"/>
                    </a:lnTo>
                    <a:lnTo>
                      <a:pt x="341" y="149"/>
                    </a:lnTo>
                    <a:lnTo>
                      <a:pt x="362" y="167"/>
                    </a:lnTo>
                    <a:lnTo>
                      <a:pt x="429" y="193"/>
                    </a:lnTo>
                    <a:lnTo>
                      <a:pt x="476" y="23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4" name="Freeform 991"/>
              <p:cNvSpPr>
                <a:spLocks/>
              </p:cNvSpPr>
              <p:nvPr/>
            </p:nvSpPr>
            <p:spPr bwMode="auto">
              <a:xfrm>
                <a:off x="8732" y="4806"/>
                <a:ext cx="409" cy="584"/>
              </a:xfrm>
              <a:custGeom>
                <a:avLst/>
                <a:gdLst>
                  <a:gd name="T0" fmla="*/ 171 w 189"/>
                  <a:gd name="T1" fmla="*/ 279 h 292"/>
                  <a:gd name="T2" fmla="*/ 173 w 189"/>
                  <a:gd name="T3" fmla="*/ 202 h 292"/>
                  <a:gd name="T4" fmla="*/ 188 w 189"/>
                  <a:gd name="T5" fmla="*/ 157 h 292"/>
                  <a:gd name="T6" fmla="*/ 189 w 189"/>
                  <a:gd name="T7" fmla="*/ 133 h 292"/>
                  <a:gd name="T8" fmla="*/ 173 w 189"/>
                  <a:gd name="T9" fmla="*/ 96 h 292"/>
                  <a:gd name="T10" fmla="*/ 168 w 189"/>
                  <a:gd name="T11" fmla="*/ 38 h 292"/>
                  <a:gd name="T12" fmla="*/ 123 w 189"/>
                  <a:gd name="T13" fmla="*/ 9 h 292"/>
                  <a:gd name="T14" fmla="*/ 47 w 189"/>
                  <a:gd name="T15" fmla="*/ 0 h 292"/>
                  <a:gd name="T16" fmla="*/ 49 w 189"/>
                  <a:gd name="T17" fmla="*/ 20 h 292"/>
                  <a:gd name="T18" fmla="*/ 38 w 189"/>
                  <a:gd name="T19" fmla="*/ 63 h 292"/>
                  <a:gd name="T20" fmla="*/ 34 w 189"/>
                  <a:gd name="T21" fmla="*/ 101 h 292"/>
                  <a:gd name="T22" fmla="*/ 38 w 189"/>
                  <a:gd name="T23" fmla="*/ 124 h 292"/>
                  <a:gd name="T24" fmla="*/ 22 w 189"/>
                  <a:gd name="T25" fmla="*/ 142 h 292"/>
                  <a:gd name="T26" fmla="*/ 0 w 189"/>
                  <a:gd name="T27" fmla="*/ 189 h 292"/>
                  <a:gd name="T28" fmla="*/ 29 w 189"/>
                  <a:gd name="T29" fmla="*/ 213 h 292"/>
                  <a:gd name="T30" fmla="*/ 60 w 189"/>
                  <a:gd name="T31" fmla="*/ 218 h 292"/>
                  <a:gd name="T32" fmla="*/ 83 w 189"/>
                  <a:gd name="T33" fmla="*/ 231 h 292"/>
                  <a:gd name="T34" fmla="*/ 98 w 189"/>
                  <a:gd name="T35" fmla="*/ 254 h 292"/>
                  <a:gd name="T36" fmla="*/ 123 w 189"/>
                  <a:gd name="T37" fmla="*/ 267 h 292"/>
                  <a:gd name="T38" fmla="*/ 134 w 189"/>
                  <a:gd name="T39" fmla="*/ 292 h 292"/>
                  <a:gd name="T40" fmla="*/ 157 w 189"/>
                  <a:gd name="T41" fmla="*/ 288 h 292"/>
                  <a:gd name="T42" fmla="*/ 171 w 189"/>
                  <a:gd name="T43" fmla="*/ 2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292">
                    <a:moveTo>
                      <a:pt x="171" y="279"/>
                    </a:moveTo>
                    <a:lnTo>
                      <a:pt x="173" y="202"/>
                    </a:lnTo>
                    <a:lnTo>
                      <a:pt x="188" y="157"/>
                    </a:lnTo>
                    <a:lnTo>
                      <a:pt x="189" y="133"/>
                    </a:lnTo>
                    <a:lnTo>
                      <a:pt x="173" y="96"/>
                    </a:lnTo>
                    <a:lnTo>
                      <a:pt x="168" y="38"/>
                    </a:lnTo>
                    <a:lnTo>
                      <a:pt x="123" y="9"/>
                    </a:lnTo>
                    <a:lnTo>
                      <a:pt x="47" y="0"/>
                    </a:lnTo>
                    <a:lnTo>
                      <a:pt x="49" y="20"/>
                    </a:lnTo>
                    <a:lnTo>
                      <a:pt x="38" y="63"/>
                    </a:lnTo>
                    <a:lnTo>
                      <a:pt x="34" y="101"/>
                    </a:lnTo>
                    <a:lnTo>
                      <a:pt x="38" y="124"/>
                    </a:lnTo>
                    <a:lnTo>
                      <a:pt x="22" y="142"/>
                    </a:lnTo>
                    <a:lnTo>
                      <a:pt x="0" y="189"/>
                    </a:lnTo>
                    <a:lnTo>
                      <a:pt x="29" y="213"/>
                    </a:lnTo>
                    <a:lnTo>
                      <a:pt x="60" y="218"/>
                    </a:lnTo>
                    <a:lnTo>
                      <a:pt x="83" y="231"/>
                    </a:lnTo>
                    <a:lnTo>
                      <a:pt x="98" y="254"/>
                    </a:lnTo>
                    <a:lnTo>
                      <a:pt x="123" y="267"/>
                    </a:lnTo>
                    <a:lnTo>
                      <a:pt x="134" y="292"/>
                    </a:lnTo>
                    <a:lnTo>
                      <a:pt x="157" y="288"/>
                    </a:lnTo>
                    <a:lnTo>
                      <a:pt x="171" y="27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5" name="Freeform 990"/>
              <p:cNvSpPr>
                <a:spLocks/>
              </p:cNvSpPr>
              <p:nvPr/>
            </p:nvSpPr>
            <p:spPr bwMode="auto">
              <a:xfrm>
                <a:off x="8732" y="4806"/>
                <a:ext cx="409" cy="584"/>
              </a:xfrm>
              <a:custGeom>
                <a:avLst/>
                <a:gdLst>
                  <a:gd name="T0" fmla="*/ 171 w 189"/>
                  <a:gd name="T1" fmla="*/ 279 h 292"/>
                  <a:gd name="T2" fmla="*/ 173 w 189"/>
                  <a:gd name="T3" fmla="*/ 202 h 292"/>
                  <a:gd name="T4" fmla="*/ 188 w 189"/>
                  <a:gd name="T5" fmla="*/ 157 h 292"/>
                  <a:gd name="T6" fmla="*/ 189 w 189"/>
                  <a:gd name="T7" fmla="*/ 133 h 292"/>
                  <a:gd name="T8" fmla="*/ 173 w 189"/>
                  <a:gd name="T9" fmla="*/ 96 h 292"/>
                  <a:gd name="T10" fmla="*/ 168 w 189"/>
                  <a:gd name="T11" fmla="*/ 38 h 292"/>
                  <a:gd name="T12" fmla="*/ 123 w 189"/>
                  <a:gd name="T13" fmla="*/ 9 h 292"/>
                  <a:gd name="T14" fmla="*/ 47 w 189"/>
                  <a:gd name="T15" fmla="*/ 0 h 292"/>
                  <a:gd name="T16" fmla="*/ 49 w 189"/>
                  <a:gd name="T17" fmla="*/ 20 h 292"/>
                  <a:gd name="T18" fmla="*/ 38 w 189"/>
                  <a:gd name="T19" fmla="*/ 63 h 292"/>
                  <a:gd name="T20" fmla="*/ 34 w 189"/>
                  <a:gd name="T21" fmla="*/ 101 h 292"/>
                  <a:gd name="T22" fmla="*/ 38 w 189"/>
                  <a:gd name="T23" fmla="*/ 124 h 292"/>
                  <a:gd name="T24" fmla="*/ 22 w 189"/>
                  <a:gd name="T25" fmla="*/ 142 h 292"/>
                  <a:gd name="T26" fmla="*/ 0 w 189"/>
                  <a:gd name="T27" fmla="*/ 189 h 292"/>
                  <a:gd name="T28" fmla="*/ 29 w 189"/>
                  <a:gd name="T29" fmla="*/ 213 h 292"/>
                  <a:gd name="T30" fmla="*/ 60 w 189"/>
                  <a:gd name="T31" fmla="*/ 218 h 292"/>
                  <a:gd name="T32" fmla="*/ 83 w 189"/>
                  <a:gd name="T33" fmla="*/ 231 h 292"/>
                  <a:gd name="T34" fmla="*/ 98 w 189"/>
                  <a:gd name="T35" fmla="*/ 254 h 292"/>
                  <a:gd name="T36" fmla="*/ 123 w 189"/>
                  <a:gd name="T37" fmla="*/ 267 h 292"/>
                  <a:gd name="T38" fmla="*/ 134 w 189"/>
                  <a:gd name="T39" fmla="*/ 292 h 292"/>
                  <a:gd name="T40" fmla="*/ 157 w 189"/>
                  <a:gd name="T41" fmla="*/ 288 h 292"/>
                  <a:gd name="T42" fmla="*/ 171 w 189"/>
                  <a:gd name="T43" fmla="*/ 2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292">
                    <a:moveTo>
                      <a:pt x="171" y="279"/>
                    </a:moveTo>
                    <a:lnTo>
                      <a:pt x="173" y="202"/>
                    </a:lnTo>
                    <a:lnTo>
                      <a:pt x="188" y="157"/>
                    </a:lnTo>
                    <a:lnTo>
                      <a:pt x="189" y="133"/>
                    </a:lnTo>
                    <a:lnTo>
                      <a:pt x="173" y="96"/>
                    </a:lnTo>
                    <a:lnTo>
                      <a:pt x="168" y="38"/>
                    </a:lnTo>
                    <a:lnTo>
                      <a:pt x="123" y="9"/>
                    </a:lnTo>
                    <a:lnTo>
                      <a:pt x="47" y="0"/>
                    </a:lnTo>
                    <a:lnTo>
                      <a:pt x="49" y="20"/>
                    </a:lnTo>
                    <a:lnTo>
                      <a:pt x="38" y="63"/>
                    </a:lnTo>
                    <a:lnTo>
                      <a:pt x="34" y="101"/>
                    </a:lnTo>
                    <a:lnTo>
                      <a:pt x="38" y="124"/>
                    </a:lnTo>
                    <a:lnTo>
                      <a:pt x="22" y="142"/>
                    </a:lnTo>
                    <a:lnTo>
                      <a:pt x="0" y="189"/>
                    </a:lnTo>
                    <a:lnTo>
                      <a:pt x="29" y="213"/>
                    </a:lnTo>
                    <a:lnTo>
                      <a:pt x="60" y="218"/>
                    </a:lnTo>
                    <a:lnTo>
                      <a:pt x="83" y="231"/>
                    </a:lnTo>
                    <a:lnTo>
                      <a:pt x="98" y="254"/>
                    </a:lnTo>
                    <a:lnTo>
                      <a:pt x="123" y="267"/>
                    </a:lnTo>
                    <a:lnTo>
                      <a:pt x="134" y="292"/>
                    </a:lnTo>
                    <a:lnTo>
                      <a:pt x="157" y="288"/>
                    </a:lnTo>
                    <a:lnTo>
                      <a:pt x="171" y="279"/>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6" name="Freeform 989"/>
              <p:cNvSpPr>
                <a:spLocks/>
              </p:cNvSpPr>
              <p:nvPr/>
            </p:nvSpPr>
            <p:spPr bwMode="auto">
              <a:xfrm>
                <a:off x="8361" y="4590"/>
                <a:ext cx="476" cy="594"/>
              </a:xfrm>
              <a:custGeom>
                <a:avLst/>
                <a:gdLst>
                  <a:gd name="T0" fmla="*/ 171 w 220"/>
                  <a:gd name="T1" fmla="*/ 297 h 297"/>
                  <a:gd name="T2" fmla="*/ 193 w 220"/>
                  <a:gd name="T3" fmla="*/ 250 h 297"/>
                  <a:gd name="T4" fmla="*/ 209 w 220"/>
                  <a:gd name="T5" fmla="*/ 232 h 297"/>
                  <a:gd name="T6" fmla="*/ 205 w 220"/>
                  <a:gd name="T7" fmla="*/ 209 h 297"/>
                  <a:gd name="T8" fmla="*/ 209 w 220"/>
                  <a:gd name="T9" fmla="*/ 171 h 297"/>
                  <a:gd name="T10" fmla="*/ 220 w 220"/>
                  <a:gd name="T11" fmla="*/ 128 h 297"/>
                  <a:gd name="T12" fmla="*/ 218 w 220"/>
                  <a:gd name="T13" fmla="*/ 108 h 297"/>
                  <a:gd name="T14" fmla="*/ 205 w 220"/>
                  <a:gd name="T15" fmla="*/ 69 h 297"/>
                  <a:gd name="T16" fmla="*/ 182 w 220"/>
                  <a:gd name="T17" fmla="*/ 47 h 297"/>
                  <a:gd name="T18" fmla="*/ 166 w 220"/>
                  <a:gd name="T19" fmla="*/ 40 h 297"/>
                  <a:gd name="T20" fmla="*/ 148 w 220"/>
                  <a:gd name="T21" fmla="*/ 23 h 297"/>
                  <a:gd name="T22" fmla="*/ 115 w 220"/>
                  <a:gd name="T23" fmla="*/ 9 h 297"/>
                  <a:gd name="T24" fmla="*/ 88 w 220"/>
                  <a:gd name="T25" fmla="*/ 0 h 297"/>
                  <a:gd name="T26" fmla="*/ 45 w 220"/>
                  <a:gd name="T27" fmla="*/ 9 h 297"/>
                  <a:gd name="T28" fmla="*/ 18 w 220"/>
                  <a:gd name="T29" fmla="*/ 16 h 297"/>
                  <a:gd name="T30" fmla="*/ 0 w 220"/>
                  <a:gd name="T31" fmla="*/ 58 h 297"/>
                  <a:gd name="T32" fmla="*/ 40 w 220"/>
                  <a:gd name="T33" fmla="*/ 63 h 297"/>
                  <a:gd name="T34" fmla="*/ 76 w 220"/>
                  <a:gd name="T35" fmla="*/ 128 h 297"/>
                  <a:gd name="T36" fmla="*/ 85 w 220"/>
                  <a:gd name="T37" fmla="*/ 144 h 297"/>
                  <a:gd name="T38" fmla="*/ 70 w 220"/>
                  <a:gd name="T39" fmla="*/ 213 h 297"/>
                  <a:gd name="T40" fmla="*/ 63 w 220"/>
                  <a:gd name="T41" fmla="*/ 243 h 297"/>
                  <a:gd name="T42" fmla="*/ 60 w 220"/>
                  <a:gd name="T43" fmla="*/ 268 h 297"/>
                  <a:gd name="T44" fmla="*/ 103 w 220"/>
                  <a:gd name="T45" fmla="*/ 288 h 297"/>
                  <a:gd name="T46" fmla="*/ 171 w 220"/>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7" name="Freeform 988"/>
              <p:cNvSpPr>
                <a:spLocks/>
              </p:cNvSpPr>
              <p:nvPr/>
            </p:nvSpPr>
            <p:spPr bwMode="auto">
              <a:xfrm>
                <a:off x="8361" y="4590"/>
                <a:ext cx="476" cy="594"/>
              </a:xfrm>
              <a:custGeom>
                <a:avLst/>
                <a:gdLst>
                  <a:gd name="T0" fmla="*/ 171 w 220"/>
                  <a:gd name="T1" fmla="*/ 297 h 297"/>
                  <a:gd name="T2" fmla="*/ 193 w 220"/>
                  <a:gd name="T3" fmla="*/ 250 h 297"/>
                  <a:gd name="T4" fmla="*/ 209 w 220"/>
                  <a:gd name="T5" fmla="*/ 232 h 297"/>
                  <a:gd name="T6" fmla="*/ 205 w 220"/>
                  <a:gd name="T7" fmla="*/ 209 h 297"/>
                  <a:gd name="T8" fmla="*/ 209 w 220"/>
                  <a:gd name="T9" fmla="*/ 171 h 297"/>
                  <a:gd name="T10" fmla="*/ 220 w 220"/>
                  <a:gd name="T11" fmla="*/ 128 h 297"/>
                  <a:gd name="T12" fmla="*/ 218 w 220"/>
                  <a:gd name="T13" fmla="*/ 108 h 297"/>
                  <a:gd name="T14" fmla="*/ 205 w 220"/>
                  <a:gd name="T15" fmla="*/ 69 h 297"/>
                  <a:gd name="T16" fmla="*/ 182 w 220"/>
                  <a:gd name="T17" fmla="*/ 47 h 297"/>
                  <a:gd name="T18" fmla="*/ 166 w 220"/>
                  <a:gd name="T19" fmla="*/ 40 h 297"/>
                  <a:gd name="T20" fmla="*/ 148 w 220"/>
                  <a:gd name="T21" fmla="*/ 23 h 297"/>
                  <a:gd name="T22" fmla="*/ 115 w 220"/>
                  <a:gd name="T23" fmla="*/ 9 h 297"/>
                  <a:gd name="T24" fmla="*/ 88 w 220"/>
                  <a:gd name="T25" fmla="*/ 0 h 297"/>
                  <a:gd name="T26" fmla="*/ 45 w 220"/>
                  <a:gd name="T27" fmla="*/ 9 h 297"/>
                  <a:gd name="T28" fmla="*/ 18 w 220"/>
                  <a:gd name="T29" fmla="*/ 16 h 297"/>
                  <a:gd name="T30" fmla="*/ 0 w 220"/>
                  <a:gd name="T31" fmla="*/ 58 h 297"/>
                  <a:gd name="T32" fmla="*/ 40 w 220"/>
                  <a:gd name="T33" fmla="*/ 63 h 297"/>
                  <a:gd name="T34" fmla="*/ 76 w 220"/>
                  <a:gd name="T35" fmla="*/ 128 h 297"/>
                  <a:gd name="T36" fmla="*/ 85 w 220"/>
                  <a:gd name="T37" fmla="*/ 144 h 297"/>
                  <a:gd name="T38" fmla="*/ 70 w 220"/>
                  <a:gd name="T39" fmla="*/ 213 h 297"/>
                  <a:gd name="T40" fmla="*/ 63 w 220"/>
                  <a:gd name="T41" fmla="*/ 243 h 297"/>
                  <a:gd name="T42" fmla="*/ 60 w 220"/>
                  <a:gd name="T43" fmla="*/ 268 h 297"/>
                  <a:gd name="T44" fmla="*/ 103 w 220"/>
                  <a:gd name="T45" fmla="*/ 288 h 297"/>
                  <a:gd name="T46" fmla="*/ 171 w 220"/>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8" name="Freeform 987"/>
              <p:cNvSpPr>
                <a:spLocks/>
              </p:cNvSpPr>
              <p:nvPr/>
            </p:nvSpPr>
            <p:spPr bwMode="auto">
              <a:xfrm>
                <a:off x="8361" y="4590"/>
                <a:ext cx="476" cy="594"/>
              </a:xfrm>
              <a:custGeom>
                <a:avLst/>
                <a:gdLst>
                  <a:gd name="T0" fmla="*/ 171 w 220"/>
                  <a:gd name="T1" fmla="*/ 297 h 297"/>
                  <a:gd name="T2" fmla="*/ 193 w 220"/>
                  <a:gd name="T3" fmla="*/ 250 h 297"/>
                  <a:gd name="T4" fmla="*/ 209 w 220"/>
                  <a:gd name="T5" fmla="*/ 232 h 297"/>
                  <a:gd name="T6" fmla="*/ 205 w 220"/>
                  <a:gd name="T7" fmla="*/ 209 h 297"/>
                  <a:gd name="T8" fmla="*/ 209 w 220"/>
                  <a:gd name="T9" fmla="*/ 171 h 297"/>
                  <a:gd name="T10" fmla="*/ 220 w 220"/>
                  <a:gd name="T11" fmla="*/ 128 h 297"/>
                  <a:gd name="T12" fmla="*/ 218 w 220"/>
                  <a:gd name="T13" fmla="*/ 108 h 297"/>
                  <a:gd name="T14" fmla="*/ 205 w 220"/>
                  <a:gd name="T15" fmla="*/ 69 h 297"/>
                  <a:gd name="T16" fmla="*/ 182 w 220"/>
                  <a:gd name="T17" fmla="*/ 47 h 297"/>
                  <a:gd name="T18" fmla="*/ 166 w 220"/>
                  <a:gd name="T19" fmla="*/ 40 h 297"/>
                  <a:gd name="T20" fmla="*/ 148 w 220"/>
                  <a:gd name="T21" fmla="*/ 23 h 297"/>
                  <a:gd name="T22" fmla="*/ 115 w 220"/>
                  <a:gd name="T23" fmla="*/ 9 h 297"/>
                  <a:gd name="T24" fmla="*/ 88 w 220"/>
                  <a:gd name="T25" fmla="*/ 0 h 297"/>
                  <a:gd name="T26" fmla="*/ 45 w 220"/>
                  <a:gd name="T27" fmla="*/ 9 h 297"/>
                  <a:gd name="T28" fmla="*/ 18 w 220"/>
                  <a:gd name="T29" fmla="*/ 16 h 297"/>
                  <a:gd name="T30" fmla="*/ 0 w 220"/>
                  <a:gd name="T31" fmla="*/ 58 h 297"/>
                  <a:gd name="T32" fmla="*/ 40 w 220"/>
                  <a:gd name="T33" fmla="*/ 63 h 297"/>
                  <a:gd name="T34" fmla="*/ 76 w 220"/>
                  <a:gd name="T35" fmla="*/ 128 h 297"/>
                  <a:gd name="T36" fmla="*/ 85 w 220"/>
                  <a:gd name="T37" fmla="*/ 144 h 297"/>
                  <a:gd name="T38" fmla="*/ 70 w 220"/>
                  <a:gd name="T39" fmla="*/ 213 h 297"/>
                  <a:gd name="T40" fmla="*/ 63 w 220"/>
                  <a:gd name="T41" fmla="*/ 243 h 297"/>
                  <a:gd name="T42" fmla="*/ 60 w 220"/>
                  <a:gd name="T43" fmla="*/ 268 h 297"/>
                  <a:gd name="T44" fmla="*/ 103 w 220"/>
                  <a:gd name="T45" fmla="*/ 288 h 297"/>
                  <a:gd name="T46" fmla="*/ 171 w 220"/>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59" name="Freeform 986"/>
              <p:cNvSpPr>
                <a:spLocks/>
              </p:cNvSpPr>
              <p:nvPr/>
            </p:nvSpPr>
            <p:spPr bwMode="auto">
              <a:xfrm>
                <a:off x="8361" y="4590"/>
                <a:ext cx="476" cy="594"/>
              </a:xfrm>
              <a:custGeom>
                <a:avLst/>
                <a:gdLst>
                  <a:gd name="T0" fmla="*/ 171 w 220"/>
                  <a:gd name="T1" fmla="*/ 297 h 297"/>
                  <a:gd name="T2" fmla="*/ 193 w 220"/>
                  <a:gd name="T3" fmla="*/ 250 h 297"/>
                  <a:gd name="T4" fmla="*/ 209 w 220"/>
                  <a:gd name="T5" fmla="*/ 232 h 297"/>
                  <a:gd name="T6" fmla="*/ 205 w 220"/>
                  <a:gd name="T7" fmla="*/ 209 h 297"/>
                  <a:gd name="T8" fmla="*/ 209 w 220"/>
                  <a:gd name="T9" fmla="*/ 171 h 297"/>
                  <a:gd name="T10" fmla="*/ 220 w 220"/>
                  <a:gd name="T11" fmla="*/ 128 h 297"/>
                  <a:gd name="T12" fmla="*/ 218 w 220"/>
                  <a:gd name="T13" fmla="*/ 108 h 297"/>
                  <a:gd name="T14" fmla="*/ 205 w 220"/>
                  <a:gd name="T15" fmla="*/ 69 h 297"/>
                  <a:gd name="T16" fmla="*/ 182 w 220"/>
                  <a:gd name="T17" fmla="*/ 47 h 297"/>
                  <a:gd name="T18" fmla="*/ 166 w 220"/>
                  <a:gd name="T19" fmla="*/ 40 h 297"/>
                  <a:gd name="T20" fmla="*/ 148 w 220"/>
                  <a:gd name="T21" fmla="*/ 23 h 297"/>
                  <a:gd name="T22" fmla="*/ 115 w 220"/>
                  <a:gd name="T23" fmla="*/ 9 h 297"/>
                  <a:gd name="T24" fmla="*/ 88 w 220"/>
                  <a:gd name="T25" fmla="*/ 0 h 297"/>
                  <a:gd name="T26" fmla="*/ 45 w 220"/>
                  <a:gd name="T27" fmla="*/ 9 h 297"/>
                  <a:gd name="T28" fmla="*/ 18 w 220"/>
                  <a:gd name="T29" fmla="*/ 16 h 297"/>
                  <a:gd name="T30" fmla="*/ 0 w 220"/>
                  <a:gd name="T31" fmla="*/ 58 h 297"/>
                  <a:gd name="T32" fmla="*/ 40 w 220"/>
                  <a:gd name="T33" fmla="*/ 63 h 297"/>
                  <a:gd name="T34" fmla="*/ 76 w 220"/>
                  <a:gd name="T35" fmla="*/ 128 h 297"/>
                  <a:gd name="T36" fmla="*/ 85 w 220"/>
                  <a:gd name="T37" fmla="*/ 144 h 297"/>
                  <a:gd name="T38" fmla="*/ 70 w 220"/>
                  <a:gd name="T39" fmla="*/ 213 h 297"/>
                  <a:gd name="T40" fmla="*/ 63 w 220"/>
                  <a:gd name="T41" fmla="*/ 243 h 297"/>
                  <a:gd name="T42" fmla="*/ 60 w 220"/>
                  <a:gd name="T43" fmla="*/ 268 h 297"/>
                  <a:gd name="T44" fmla="*/ 103 w 220"/>
                  <a:gd name="T45" fmla="*/ 288 h 297"/>
                  <a:gd name="T46" fmla="*/ 171 w 220"/>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0" name="Freeform 985"/>
              <p:cNvSpPr>
                <a:spLocks/>
              </p:cNvSpPr>
              <p:nvPr/>
            </p:nvSpPr>
            <p:spPr bwMode="auto">
              <a:xfrm>
                <a:off x="8385" y="3294"/>
                <a:ext cx="775" cy="986"/>
              </a:xfrm>
              <a:custGeom>
                <a:avLst/>
                <a:gdLst>
                  <a:gd name="T0" fmla="*/ 290 w 358"/>
                  <a:gd name="T1" fmla="*/ 201 h 493"/>
                  <a:gd name="T2" fmla="*/ 261 w 358"/>
                  <a:gd name="T3" fmla="*/ 216 h 493"/>
                  <a:gd name="T4" fmla="*/ 207 w 358"/>
                  <a:gd name="T5" fmla="*/ 257 h 493"/>
                  <a:gd name="T6" fmla="*/ 214 w 358"/>
                  <a:gd name="T7" fmla="*/ 275 h 493"/>
                  <a:gd name="T8" fmla="*/ 216 w 358"/>
                  <a:gd name="T9" fmla="*/ 315 h 493"/>
                  <a:gd name="T10" fmla="*/ 240 w 358"/>
                  <a:gd name="T11" fmla="*/ 351 h 493"/>
                  <a:gd name="T12" fmla="*/ 230 w 358"/>
                  <a:gd name="T13" fmla="*/ 387 h 493"/>
                  <a:gd name="T14" fmla="*/ 256 w 358"/>
                  <a:gd name="T15" fmla="*/ 407 h 493"/>
                  <a:gd name="T16" fmla="*/ 277 w 358"/>
                  <a:gd name="T17" fmla="*/ 417 h 493"/>
                  <a:gd name="T18" fmla="*/ 358 w 358"/>
                  <a:gd name="T19" fmla="*/ 419 h 493"/>
                  <a:gd name="T20" fmla="*/ 348 w 358"/>
                  <a:gd name="T21" fmla="*/ 452 h 493"/>
                  <a:gd name="T22" fmla="*/ 340 w 358"/>
                  <a:gd name="T23" fmla="*/ 491 h 493"/>
                  <a:gd name="T24" fmla="*/ 263 w 358"/>
                  <a:gd name="T25" fmla="*/ 481 h 493"/>
                  <a:gd name="T26" fmla="*/ 212 w 358"/>
                  <a:gd name="T27" fmla="*/ 477 h 493"/>
                  <a:gd name="T28" fmla="*/ 117 w 358"/>
                  <a:gd name="T29" fmla="*/ 482 h 493"/>
                  <a:gd name="T30" fmla="*/ 85 w 358"/>
                  <a:gd name="T31" fmla="*/ 493 h 493"/>
                  <a:gd name="T32" fmla="*/ 72 w 358"/>
                  <a:gd name="T33" fmla="*/ 454 h 493"/>
                  <a:gd name="T34" fmla="*/ 0 w 358"/>
                  <a:gd name="T35" fmla="*/ 439 h 493"/>
                  <a:gd name="T36" fmla="*/ 7 w 358"/>
                  <a:gd name="T37" fmla="*/ 394 h 493"/>
                  <a:gd name="T38" fmla="*/ 72 w 358"/>
                  <a:gd name="T39" fmla="*/ 394 h 493"/>
                  <a:gd name="T40" fmla="*/ 67 w 358"/>
                  <a:gd name="T41" fmla="*/ 358 h 493"/>
                  <a:gd name="T42" fmla="*/ 52 w 358"/>
                  <a:gd name="T43" fmla="*/ 338 h 493"/>
                  <a:gd name="T44" fmla="*/ 54 w 358"/>
                  <a:gd name="T45" fmla="*/ 304 h 493"/>
                  <a:gd name="T46" fmla="*/ 101 w 358"/>
                  <a:gd name="T47" fmla="*/ 248 h 493"/>
                  <a:gd name="T48" fmla="*/ 112 w 358"/>
                  <a:gd name="T49" fmla="*/ 200 h 493"/>
                  <a:gd name="T50" fmla="*/ 128 w 358"/>
                  <a:gd name="T51" fmla="*/ 189 h 493"/>
                  <a:gd name="T52" fmla="*/ 178 w 358"/>
                  <a:gd name="T53" fmla="*/ 173 h 493"/>
                  <a:gd name="T54" fmla="*/ 182 w 358"/>
                  <a:gd name="T55" fmla="*/ 117 h 493"/>
                  <a:gd name="T56" fmla="*/ 227 w 358"/>
                  <a:gd name="T57" fmla="*/ 64 h 493"/>
                  <a:gd name="T58" fmla="*/ 236 w 358"/>
                  <a:gd name="T59" fmla="*/ 41 h 493"/>
                  <a:gd name="T60" fmla="*/ 294 w 358"/>
                  <a:gd name="T61" fmla="*/ 1 h 493"/>
                  <a:gd name="T62" fmla="*/ 349 w 358"/>
                  <a:gd name="T63" fmla="*/ 0 h 493"/>
                  <a:gd name="T64" fmla="*/ 339 w 358"/>
                  <a:gd name="T65" fmla="*/ 25 h 493"/>
                  <a:gd name="T66" fmla="*/ 317 w 358"/>
                  <a:gd name="T67" fmla="*/ 48 h 493"/>
                  <a:gd name="T68" fmla="*/ 315 w 358"/>
                  <a:gd name="T69" fmla="*/ 90 h 493"/>
                  <a:gd name="T70" fmla="*/ 337 w 358"/>
                  <a:gd name="T71" fmla="*/ 102 h 493"/>
                  <a:gd name="T72" fmla="*/ 339 w 358"/>
                  <a:gd name="T73" fmla="*/ 120 h 493"/>
                  <a:gd name="T74" fmla="*/ 322 w 358"/>
                  <a:gd name="T75" fmla="*/ 136 h 493"/>
                  <a:gd name="T76" fmla="*/ 290 w 358"/>
                  <a:gd name="T77" fmla="*/ 20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8" h="493">
                    <a:moveTo>
                      <a:pt x="290" y="201"/>
                    </a:moveTo>
                    <a:lnTo>
                      <a:pt x="261" y="216"/>
                    </a:lnTo>
                    <a:lnTo>
                      <a:pt x="207" y="257"/>
                    </a:lnTo>
                    <a:lnTo>
                      <a:pt x="214" y="275"/>
                    </a:lnTo>
                    <a:lnTo>
                      <a:pt x="216" y="315"/>
                    </a:lnTo>
                    <a:lnTo>
                      <a:pt x="240" y="351"/>
                    </a:lnTo>
                    <a:lnTo>
                      <a:pt x="230" y="387"/>
                    </a:lnTo>
                    <a:lnTo>
                      <a:pt x="256" y="407"/>
                    </a:lnTo>
                    <a:lnTo>
                      <a:pt x="277" y="417"/>
                    </a:lnTo>
                    <a:lnTo>
                      <a:pt x="358" y="419"/>
                    </a:lnTo>
                    <a:lnTo>
                      <a:pt x="348" y="452"/>
                    </a:lnTo>
                    <a:lnTo>
                      <a:pt x="340" y="491"/>
                    </a:lnTo>
                    <a:lnTo>
                      <a:pt x="263" y="481"/>
                    </a:lnTo>
                    <a:lnTo>
                      <a:pt x="212" y="477"/>
                    </a:lnTo>
                    <a:lnTo>
                      <a:pt x="117" y="482"/>
                    </a:lnTo>
                    <a:lnTo>
                      <a:pt x="85" y="493"/>
                    </a:lnTo>
                    <a:lnTo>
                      <a:pt x="72" y="454"/>
                    </a:lnTo>
                    <a:lnTo>
                      <a:pt x="0" y="439"/>
                    </a:lnTo>
                    <a:lnTo>
                      <a:pt x="7" y="394"/>
                    </a:lnTo>
                    <a:lnTo>
                      <a:pt x="72" y="394"/>
                    </a:lnTo>
                    <a:lnTo>
                      <a:pt x="67" y="358"/>
                    </a:lnTo>
                    <a:lnTo>
                      <a:pt x="52" y="338"/>
                    </a:lnTo>
                    <a:lnTo>
                      <a:pt x="54" y="304"/>
                    </a:lnTo>
                    <a:lnTo>
                      <a:pt x="101" y="248"/>
                    </a:lnTo>
                    <a:lnTo>
                      <a:pt x="112" y="200"/>
                    </a:lnTo>
                    <a:lnTo>
                      <a:pt x="128" y="189"/>
                    </a:lnTo>
                    <a:lnTo>
                      <a:pt x="178" y="173"/>
                    </a:lnTo>
                    <a:lnTo>
                      <a:pt x="182" y="117"/>
                    </a:lnTo>
                    <a:lnTo>
                      <a:pt x="227" y="64"/>
                    </a:lnTo>
                    <a:lnTo>
                      <a:pt x="236" y="41"/>
                    </a:lnTo>
                    <a:lnTo>
                      <a:pt x="294" y="1"/>
                    </a:lnTo>
                    <a:lnTo>
                      <a:pt x="349" y="0"/>
                    </a:lnTo>
                    <a:lnTo>
                      <a:pt x="339" y="25"/>
                    </a:lnTo>
                    <a:lnTo>
                      <a:pt x="317" y="48"/>
                    </a:lnTo>
                    <a:lnTo>
                      <a:pt x="315" y="90"/>
                    </a:lnTo>
                    <a:lnTo>
                      <a:pt x="337" y="102"/>
                    </a:lnTo>
                    <a:lnTo>
                      <a:pt x="339" y="120"/>
                    </a:lnTo>
                    <a:lnTo>
                      <a:pt x="322" y="136"/>
                    </a:lnTo>
                    <a:lnTo>
                      <a:pt x="290" y="201"/>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1" name="Freeform 984"/>
              <p:cNvSpPr>
                <a:spLocks/>
              </p:cNvSpPr>
              <p:nvPr/>
            </p:nvSpPr>
            <p:spPr bwMode="auto">
              <a:xfrm>
                <a:off x="8385" y="3294"/>
                <a:ext cx="775" cy="986"/>
              </a:xfrm>
              <a:custGeom>
                <a:avLst/>
                <a:gdLst>
                  <a:gd name="T0" fmla="*/ 290 w 358"/>
                  <a:gd name="T1" fmla="*/ 201 h 493"/>
                  <a:gd name="T2" fmla="*/ 261 w 358"/>
                  <a:gd name="T3" fmla="*/ 216 h 493"/>
                  <a:gd name="T4" fmla="*/ 207 w 358"/>
                  <a:gd name="T5" fmla="*/ 257 h 493"/>
                  <a:gd name="T6" fmla="*/ 214 w 358"/>
                  <a:gd name="T7" fmla="*/ 275 h 493"/>
                  <a:gd name="T8" fmla="*/ 216 w 358"/>
                  <a:gd name="T9" fmla="*/ 315 h 493"/>
                  <a:gd name="T10" fmla="*/ 240 w 358"/>
                  <a:gd name="T11" fmla="*/ 351 h 493"/>
                  <a:gd name="T12" fmla="*/ 230 w 358"/>
                  <a:gd name="T13" fmla="*/ 387 h 493"/>
                  <a:gd name="T14" fmla="*/ 256 w 358"/>
                  <a:gd name="T15" fmla="*/ 407 h 493"/>
                  <a:gd name="T16" fmla="*/ 277 w 358"/>
                  <a:gd name="T17" fmla="*/ 417 h 493"/>
                  <a:gd name="T18" fmla="*/ 358 w 358"/>
                  <a:gd name="T19" fmla="*/ 419 h 493"/>
                  <a:gd name="T20" fmla="*/ 348 w 358"/>
                  <a:gd name="T21" fmla="*/ 452 h 493"/>
                  <a:gd name="T22" fmla="*/ 340 w 358"/>
                  <a:gd name="T23" fmla="*/ 491 h 493"/>
                  <a:gd name="T24" fmla="*/ 263 w 358"/>
                  <a:gd name="T25" fmla="*/ 481 h 493"/>
                  <a:gd name="T26" fmla="*/ 212 w 358"/>
                  <a:gd name="T27" fmla="*/ 477 h 493"/>
                  <a:gd name="T28" fmla="*/ 117 w 358"/>
                  <a:gd name="T29" fmla="*/ 482 h 493"/>
                  <a:gd name="T30" fmla="*/ 85 w 358"/>
                  <a:gd name="T31" fmla="*/ 493 h 493"/>
                  <a:gd name="T32" fmla="*/ 72 w 358"/>
                  <a:gd name="T33" fmla="*/ 454 h 493"/>
                  <a:gd name="T34" fmla="*/ 0 w 358"/>
                  <a:gd name="T35" fmla="*/ 439 h 493"/>
                  <a:gd name="T36" fmla="*/ 7 w 358"/>
                  <a:gd name="T37" fmla="*/ 394 h 493"/>
                  <a:gd name="T38" fmla="*/ 72 w 358"/>
                  <a:gd name="T39" fmla="*/ 394 h 493"/>
                  <a:gd name="T40" fmla="*/ 67 w 358"/>
                  <a:gd name="T41" fmla="*/ 358 h 493"/>
                  <a:gd name="T42" fmla="*/ 52 w 358"/>
                  <a:gd name="T43" fmla="*/ 338 h 493"/>
                  <a:gd name="T44" fmla="*/ 54 w 358"/>
                  <a:gd name="T45" fmla="*/ 304 h 493"/>
                  <a:gd name="T46" fmla="*/ 101 w 358"/>
                  <a:gd name="T47" fmla="*/ 248 h 493"/>
                  <a:gd name="T48" fmla="*/ 112 w 358"/>
                  <a:gd name="T49" fmla="*/ 200 h 493"/>
                  <a:gd name="T50" fmla="*/ 128 w 358"/>
                  <a:gd name="T51" fmla="*/ 189 h 493"/>
                  <a:gd name="T52" fmla="*/ 178 w 358"/>
                  <a:gd name="T53" fmla="*/ 173 h 493"/>
                  <a:gd name="T54" fmla="*/ 182 w 358"/>
                  <a:gd name="T55" fmla="*/ 117 h 493"/>
                  <a:gd name="T56" fmla="*/ 227 w 358"/>
                  <a:gd name="T57" fmla="*/ 64 h 493"/>
                  <a:gd name="T58" fmla="*/ 236 w 358"/>
                  <a:gd name="T59" fmla="*/ 41 h 493"/>
                  <a:gd name="T60" fmla="*/ 294 w 358"/>
                  <a:gd name="T61" fmla="*/ 1 h 493"/>
                  <a:gd name="T62" fmla="*/ 349 w 358"/>
                  <a:gd name="T63" fmla="*/ 0 h 493"/>
                  <a:gd name="T64" fmla="*/ 339 w 358"/>
                  <a:gd name="T65" fmla="*/ 25 h 493"/>
                  <a:gd name="T66" fmla="*/ 317 w 358"/>
                  <a:gd name="T67" fmla="*/ 48 h 493"/>
                  <a:gd name="T68" fmla="*/ 315 w 358"/>
                  <a:gd name="T69" fmla="*/ 90 h 493"/>
                  <a:gd name="T70" fmla="*/ 337 w 358"/>
                  <a:gd name="T71" fmla="*/ 102 h 493"/>
                  <a:gd name="T72" fmla="*/ 339 w 358"/>
                  <a:gd name="T73" fmla="*/ 120 h 493"/>
                  <a:gd name="T74" fmla="*/ 322 w 358"/>
                  <a:gd name="T75" fmla="*/ 136 h 493"/>
                  <a:gd name="T76" fmla="*/ 290 w 358"/>
                  <a:gd name="T77" fmla="*/ 20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8" h="493">
                    <a:moveTo>
                      <a:pt x="290" y="201"/>
                    </a:moveTo>
                    <a:lnTo>
                      <a:pt x="261" y="216"/>
                    </a:lnTo>
                    <a:lnTo>
                      <a:pt x="207" y="257"/>
                    </a:lnTo>
                    <a:lnTo>
                      <a:pt x="214" y="275"/>
                    </a:lnTo>
                    <a:lnTo>
                      <a:pt x="216" y="315"/>
                    </a:lnTo>
                    <a:lnTo>
                      <a:pt x="240" y="351"/>
                    </a:lnTo>
                    <a:lnTo>
                      <a:pt x="230" y="387"/>
                    </a:lnTo>
                    <a:lnTo>
                      <a:pt x="256" y="407"/>
                    </a:lnTo>
                    <a:lnTo>
                      <a:pt x="277" y="417"/>
                    </a:lnTo>
                    <a:lnTo>
                      <a:pt x="358" y="419"/>
                    </a:lnTo>
                    <a:lnTo>
                      <a:pt x="348" y="452"/>
                    </a:lnTo>
                    <a:lnTo>
                      <a:pt x="340" y="491"/>
                    </a:lnTo>
                    <a:lnTo>
                      <a:pt x="263" y="481"/>
                    </a:lnTo>
                    <a:lnTo>
                      <a:pt x="212" y="477"/>
                    </a:lnTo>
                    <a:lnTo>
                      <a:pt x="117" y="482"/>
                    </a:lnTo>
                    <a:lnTo>
                      <a:pt x="85" y="493"/>
                    </a:lnTo>
                    <a:lnTo>
                      <a:pt x="72" y="454"/>
                    </a:lnTo>
                    <a:lnTo>
                      <a:pt x="0" y="439"/>
                    </a:lnTo>
                    <a:lnTo>
                      <a:pt x="7" y="394"/>
                    </a:lnTo>
                    <a:lnTo>
                      <a:pt x="72" y="394"/>
                    </a:lnTo>
                    <a:lnTo>
                      <a:pt x="67" y="358"/>
                    </a:lnTo>
                    <a:lnTo>
                      <a:pt x="52" y="338"/>
                    </a:lnTo>
                    <a:lnTo>
                      <a:pt x="54" y="304"/>
                    </a:lnTo>
                    <a:lnTo>
                      <a:pt x="101" y="248"/>
                    </a:lnTo>
                    <a:lnTo>
                      <a:pt x="112" y="200"/>
                    </a:lnTo>
                    <a:lnTo>
                      <a:pt x="128" y="189"/>
                    </a:lnTo>
                    <a:lnTo>
                      <a:pt x="178" y="173"/>
                    </a:lnTo>
                    <a:lnTo>
                      <a:pt x="182" y="117"/>
                    </a:lnTo>
                    <a:lnTo>
                      <a:pt x="227" y="64"/>
                    </a:lnTo>
                    <a:lnTo>
                      <a:pt x="236" y="41"/>
                    </a:lnTo>
                    <a:lnTo>
                      <a:pt x="294" y="1"/>
                    </a:lnTo>
                    <a:lnTo>
                      <a:pt x="349" y="0"/>
                    </a:lnTo>
                    <a:lnTo>
                      <a:pt x="339" y="25"/>
                    </a:lnTo>
                    <a:lnTo>
                      <a:pt x="317" y="48"/>
                    </a:lnTo>
                    <a:lnTo>
                      <a:pt x="315" y="90"/>
                    </a:lnTo>
                    <a:lnTo>
                      <a:pt x="337" y="102"/>
                    </a:lnTo>
                    <a:lnTo>
                      <a:pt x="339" y="120"/>
                    </a:lnTo>
                    <a:lnTo>
                      <a:pt x="322" y="136"/>
                    </a:lnTo>
                    <a:lnTo>
                      <a:pt x="290" y="20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2" name="Freeform 983"/>
              <p:cNvSpPr>
                <a:spLocks/>
              </p:cNvSpPr>
              <p:nvPr/>
            </p:nvSpPr>
            <p:spPr bwMode="auto">
              <a:xfrm>
                <a:off x="8104" y="2714"/>
                <a:ext cx="1108" cy="1368"/>
              </a:xfrm>
              <a:custGeom>
                <a:avLst/>
                <a:gdLst>
                  <a:gd name="T0" fmla="*/ 479 w 512"/>
                  <a:gd name="T1" fmla="*/ 290 h 684"/>
                  <a:gd name="T2" fmla="*/ 479 w 512"/>
                  <a:gd name="T3" fmla="*/ 216 h 684"/>
                  <a:gd name="T4" fmla="*/ 494 w 512"/>
                  <a:gd name="T5" fmla="*/ 169 h 684"/>
                  <a:gd name="T6" fmla="*/ 512 w 512"/>
                  <a:gd name="T7" fmla="*/ 111 h 684"/>
                  <a:gd name="T8" fmla="*/ 506 w 512"/>
                  <a:gd name="T9" fmla="*/ 72 h 684"/>
                  <a:gd name="T10" fmla="*/ 478 w 512"/>
                  <a:gd name="T11" fmla="*/ 43 h 684"/>
                  <a:gd name="T12" fmla="*/ 447 w 512"/>
                  <a:gd name="T13" fmla="*/ 43 h 684"/>
                  <a:gd name="T14" fmla="*/ 416 w 512"/>
                  <a:gd name="T15" fmla="*/ 61 h 684"/>
                  <a:gd name="T16" fmla="*/ 398 w 512"/>
                  <a:gd name="T17" fmla="*/ 88 h 684"/>
                  <a:gd name="T18" fmla="*/ 351 w 512"/>
                  <a:gd name="T19" fmla="*/ 90 h 684"/>
                  <a:gd name="T20" fmla="*/ 317 w 512"/>
                  <a:gd name="T21" fmla="*/ 111 h 684"/>
                  <a:gd name="T22" fmla="*/ 285 w 512"/>
                  <a:gd name="T23" fmla="*/ 109 h 684"/>
                  <a:gd name="T24" fmla="*/ 227 w 512"/>
                  <a:gd name="T25" fmla="*/ 95 h 684"/>
                  <a:gd name="T26" fmla="*/ 204 w 512"/>
                  <a:gd name="T27" fmla="*/ 81 h 684"/>
                  <a:gd name="T28" fmla="*/ 195 w 512"/>
                  <a:gd name="T29" fmla="*/ 23 h 684"/>
                  <a:gd name="T30" fmla="*/ 168 w 512"/>
                  <a:gd name="T31" fmla="*/ 0 h 684"/>
                  <a:gd name="T32" fmla="*/ 105 w 512"/>
                  <a:gd name="T33" fmla="*/ 9 h 684"/>
                  <a:gd name="T34" fmla="*/ 63 w 512"/>
                  <a:gd name="T35" fmla="*/ 5 h 684"/>
                  <a:gd name="T36" fmla="*/ 29 w 512"/>
                  <a:gd name="T37" fmla="*/ 0 h 684"/>
                  <a:gd name="T38" fmla="*/ 31 w 512"/>
                  <a:gd name="T39" fmla="*/ 63 h 684"/>
                  <a:gd name="T40" fmla="*/ 36 w 512"/>
                  <a:gd name="T41" fmla="*/ 91 h 684"/>
                  <a:gd name="T42" fmla="*/ 67 w 512"/>
                  <a:gd name="T43" fmla="*/ 104 h 684"/>
                  <a:gd name="T44" fmla="*/ 60 w 512"/>
                  <a:gd name="T45" fmla="*/ 138 h 684"/>
                  <a:gd name="T46" fmla="*/ 65 w 512"/>
                  <a:gd name="T47" fmla="*/ 185 h 684"/>
                  <a:gd name="T48" fmla="*/ 90 w 512"/>
                  <a:gd name="T49" fmla="*/ 223 h 684"/>
                  <a:gd name="T50" fmla="*/ 117 w 512"/>
                  <a:gd name="T51" fmla="*/ 250 h 684"/>
                  <a:gd name="T52" fmla="*/ 123 w 512"/>
                  <a:gd name="T53" fmla="*/ 264 h 684"/>
                  <a:gd name="T54" fmla="*/ 143 w 512"/>
                  <a:gd name="T55" fmla="*/ 308 h 684"/>
                  <a:gd name="T56" fmla="*/ 132 w 512"/>
                  <a:gd name="T57" fmla="*/ 335 h 684"/>
                  <a:gd name="T58" fmla="*/ 117 w 512"/>
                  <a:gd name="T59" fmla="*/ 417 h 684"/>
                  <a:gd name="T60" fmla="*/ 96 w 512"/>
                  <a:gd name="T61" fmla="*/ 452 h 684"/>
                  <a:gd name="T62" fmla="*/ 47 w 512"/>
                  <a:gd name="T63" fmla="*/ 484 h 684"/>
                  <a:gd name="T64" fmla="*/ 16 w 512"/>
                  <a:gd name="T65" fmla="*/ 488 h 684"/>
                  <a:gd name="T66" fmla="*/ 13 w 512"/>
                  <a:gd name="T67" fmla="*/ 544 h 684"/>
                  <a:gd name="T68" fmla="*/ 0 w 512"/>
                  <a:gd name="T69" fmla="*/ 585 h 684"/>
                  <a:gd name="T70" fmla="*/ 33 w 512"/>
                  <a:gd name="T71" fmla="*/ 601 h 684"/>
                  <a:gd name="T72" fmla="*/ 61 w 512"/>
                  <a:gd name="T73" fmla="*/ 612 h 684"/>
                  <a:gd name="T74" fmla="*/ 72 w 512"/>
                  <a:gd name="T75" fmla="*/ 646 h 684"/>
                  <a:gd name="T76" fmla="*/ 97 w 512"/>
                  <a:gd name="T77" fmla="*/ 639 h 684"/>
                  <a:gd name="T78" fmla="*/ 119 w 512"/>
                  <a:gd name="T79" fmla="*/ 643 h 684"/>
                  <a:gd name="T80" fmla="*/ 139 w 512"/>
                  <a:gd name="T81" fmla="*/ 684 h 684"/>
                  <a:gd name="T82" fmla="*/ 202 w 512"/>
                  <a:gd name="T83" fmla="*/ 684 h 684"/>
                  <a:gd name="T84" fmla="*/ 197 w 512"/>
                  <a:gd name="T85" fmla="*/ 648 h 684"/>
                  <a:gd name="T86" fmla="*/ 182 w 512"/>
                  <a:gd name="T87" fmla="*/ 628 h 684"/>
                  <a:gd name="T88" fmla="*/ 184 w 512"/>
                  <a:gd name="T89" fmla="*/ 594 h 684"/>
                  <a:gd name="T90" fmla="*/ 231 w 512"/>
                  <a:gd name="T91" fmla="*/ 538 h 684"/>
                  <a:gd name="T92" fmla="*/ 242 w 512"/>
                  <a:gd name="T93" fmla="*/ 490 h 684"/>
                  <a:gd name="T94" fmla="*/ 258 w 512"/>
                  <a:gd name="T95" fmla="*/ 479 h 684"/>
                  <a:gd name="T96" fmla="*/ 308 w 512"/>
                  <a:gd name="T97" fmla="*/ 463 h 684"/>
                  <a:gd name="T98" fmla="*/ 312 w 512"/>
                  <a:gd name="T99" fmla="*/ 407 h 684"/>
                  <a:gd name="T100" fmla="*/ 357 w 512"/>
                  <a:gd name="T101" fmla="*/ 354 h 684"/>
                  <a:gd name="T102" fmla="*/ 366 w 512"/>
                  <a:gd name="T103" fmla="*/ 331 h 684"/>
                  <a:gd name="T104" fmla="*/ 424 w 512"/>
                  <a:gd name="T105" fmla="*/ 291 h 684"/>
                  <a:gd name="T106" fmla="*/ 479 w 512"/>
                  <a:gd name="T107" fmla="*/ 2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684">
                    <a:moveTo>
                      <a:pt x="479" y="290"/>
                    </a:moveTo>
                    <a:lnTo>
                      <a:pt x="479" y="216"/>
                    </a:lnTo>
                    <a:lnTo>
                      <a:pt x="494" y="169"/>
                    </a:lnTo>
                    <a:lnTo>
                      <a:pt x="512" y="111"/>
                    </a:lnTo>
                    <a:lnTo>
                      <a:pt x="506" y="72"/>
                    </a:lnTo>
                    <a:lnTo>
                      <a:pt x="478" y="43"/>
                    </a:lnTo>
                    <a:lnTo>
                      <a:pt x="447" y="43"/>
                    </a:lnTo>
                    <a:lnTo>
                      <a:pt x="416" y="61"/>
                    </a:lnTo>
                    <a:lnTo>
                      <a:pt x="398" y="88"/>
                    </a:lnTo>
                    <a:lnTo>
                      <a:pt x="351" y="90"/>
                    </a:lnTo>
                    <a:lnTo>
                      <a:pt x="317" y="111"/>
                    </a:lnTo>
                    <a:lnTo>
                      <a:pt x="285" y="109"/>
                    </a:lnTo>
                    <a:lnTo>
                      <a:pt x="227" y="95"/>
                    </a:lnTo>
                    <a:lnTo>
                      <a:pt x="204" y="81"/>
                    </a:lnTo>
                    <a:lnTo>
                      <a:pt x="195" y="23"/>
                    </a:lnTo>
                    <a:lnTo>
                      <a:pt x="168" y="0"/>
                    </a:lnTo>
                    <a:lnTo>
                      <a:pt x="105" y="9"/>
                    </a:lnTo>
                    <a:lnTo>
                      <a:pt x="63" y="5"/>
                    </a:lnTo>
                    <a:lnTo>
                      <a:pt x="29" y="0"/>
                    </a:lnTo>
                    <a:lnTo>
                      <a:pt x="31" y="63"/>
                    </a:lnTo>
                    <a:lnTo>
                      <a:pt x="36" y="91"/>
                    </a:lnTo>
                    <a:lnTo>
                      <a:pt x="67" y="104"/>
                    </a:lnTo>
                    <a:lnTo>
                      <a:pt x="60" y="138"/>
                    </a:lnTo>
                    <a:lnTo>
                      <a:pt x="65" y="185"/>
                    </a:lnTo>
                    <a:lnTo>
                      <a:pt x="90" y="223"/>
                    </a:lnTo>
                    <a:lnTo>
                      <a:pt x="117" y="250"/>
                    </a:lnTo>
                    <a:lnTo>
                      <a:pt x="123" y="264"/>
                    </a:lnTo>
                    <a:lnTo>
                      <a:pt x="143" y="308"/>
                    </a:lnTo>
                    <a:lnTo>
                      <a:pt x="132" y="335"/>
                    </a:lnTo>
                    <a:lnTo>
                      <a:pt x="117" y="417"/>
                    </a:lnTo>
                    <a:lnTo>
                      <a:pt x="96" y="452"/>
                    </a:lnTo>
                    <a:lnTo>
                      <a:pt x="47" y="484"/>
                    </a:lnTo>
                    <a:lnTo>
                      <a:pt x="16" y="488"/>
                    </a:lnTo>
                    <a:lnTo>
                      <a:pt x="13" y="544"/>
                    </a:lnTo>
                    <a:lnTo>
                      <a:pt x="0" y="585"/>
                    </a:lnTo>
                    <a:lnTo>
                      <a:pt x="33" y="601"/>
                    </a:lnTo>
                    <a:lnTo>
                      <a:pt x="61" y="612"/>
                    </a:lnTo>
                    <a:lnTo>
                      <a:pt x="72" y="646"/>
                    </a:lnTo>
                    <a:lnTo>
                      <a:pt x="97" y="639"/>
                    </a:lnTo>
                    <a:lnTo>
                      <a:pt x="119" y="643"/>
                    </a:lnTo>
                    <a:lnTo>
                      <a:pt x="139" y="684"/>
                    </a:lnTo>
                    <a:lnTo>
                      <a:pt x="202" y="684"/>
                    </a:lnTo>
                    <a:lnTo>
                      <a:pt x="197" y="648"/>
                    </a:lnTo>
                    <a:lnTo>
                      <a:pt x="182" y="628"/>
                    </a:lnTo>
                    <a:lnTo>
                      <a:pt x="184" y="594"/>
                    </a:lnTo>
                    <a:lnTo>
                      <a:pt x="231" y="538"/>
                    </a:lnTo>
                    <a:lnTo>
                      <a:pt x="242" y="490"/>
                    </a:lnTo>
                    <a:lnTo>
                      <a:pt x="258" y="479"/>
                    </a:lnTo>
                    <a:lnTo>
                      <a:pt x="308" y="463"/>
                    </a:lnTo>
                    <a:lnTo>
                      <a:pt x="312" y="407"/>
                    </a:lnTo>
                    <a:lnTo>
                      <a:pt x="357" y="354"/>
                    </a:lnTo>
                    <a:lnTo>
                      <a:pt x="366" y="331"/>
                    </a:lnTo>
                    <a:lnTo>
                      <a:pt x="424" y="291"/>
                    </a:lnTo>
                    <a:lnTo>
                      <a:pt x="479" y="29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3" name="Freeform 982"/>
              <p:cNvSpPr>
                <a:spLocks/>
              </p:cNvSpPr>
              <p:nvPr/>
            </p:nvSpPr>
            <p:spPr bwMode="auto">
              <a:xfrm>
                <a:off x="8104" y="2714"/>
                <a:ext cx="1108" cy="1368"/>
              </a:xfrm>
              <a:custGeom>
                <a:avLst/>
                <a:gdLst>
                  <a:gd name="T0" fmla="*/ 479 w 512"/>
                  <a:gd name="T1" fmla="*/ 290 h 684"/>
                  <a:gd name="T2" fmla="*/ 479 w 512"/>
                  <a:gd name="T3" fmla="*/ 216 h 684"/>
                  <a:gd name="T4" fmla="*/ 494 w 512"/>
                  <a:gd name="T5" fmla="*/ 169 h 684"/>
                  <a:gd name="T6" fmla="*/ 512 w 512"/>
                  <a:gd name="T7" fmla="*/ 111 h 684"/>
                  <a:gd name="T8" fmla="*/ 506 w 512"/>
                  <a:gd name="T9" fmla="*/ 72 h 684"/>
                  <a:gd name="T10" fmla="*/ 478 w 512"/>
                  <a:gd name="T11" fmla="*/ 43 h 684"/>
                  <a:gd name="T12" fmla="*/ 447 w 512"/>
                  <a:gd name="T13" fmla="*/ 43 h 684"/>
                  <a:gd name="T14" fmla="*/ 416 w 512"/>
                  <a:gd name="T15" fmla="*/ 61 h 684"/>
                  <a:gd name="T16" fmla="*/ 398 w 512"/>
                  <a:gd name="T17" fmla="*/ 88 h 684"/>
                  <a:gd name="T18" fmla="*/ 351 w 512"/>
                  <a:gd name="T19" fmla="*/ 90 h 684"/>
                  <a:gd name="T20" fmla="*/ 317 w 512"/>
                  <a:gd name="T21" fmla="*/ 111 h 684"/>
                  <a:gd name="T22" fmla="*/ 285 w 512"/>
                  <a:gd name="T23" fmla="*/ 109 h 684"/>
                  <a:gd name="T24" fmla="*/ 227 w 512"/>
                  <a:gd name="T25" fmla="*/ 95 h 684"/>
                  <a:gd name="T26" fmla="*/ 204 w 512"/>
                  <a:gd name="T27" fmla="*/ 81 h 684"/>
                  <a:gd name="T28" fmla="*/ 195 w 512"/>
                  <a:gd name="T29" fmla="*/ 23 h 684"/>
                  <a:gd name="T30" fmla="*/ 168 w 512"/>
                  <a:gd name="T31" fmla="*/ 0 h 684"/>
                  <a:gd name="T32" fmla="*/ 105 w 512"/>
                  <a:gd name="T33" fmla="*/ 9 h 684"/>
                  <a:gd name="T34" fmla="*/ 63 w 512"/>
                  <a:gd name="T35" fmla="*/ 5 h 684"/>
                  <a:gd name="T36" fmla="*/ 29 w 512"/>
                  <a:gd name="T37" fmla="*/ 0 h 684"/>
                  <a:gd name="T38" fmla="*/ 31 w 512"/>
                  <a:gd name="T39" fmla="*/ 63 h 684"/>
                  <a:gd name="T40" fmla="*/ 36 w 512"/>
                  <a:gd name="T41" fmla="*/ 91 h 684"/>
                  <a:gd name="T42" fmla="*/ 67 w 512"/>
                  <a:gd name="T43" fmla="*/ 104 h 684"/>
                  <a:gd name="T44" fmla="*/ 60 w 512"/>
                  <a:gd name="T45" fmla="*/ 138 h 684"/>
                  <a:gd name="T46" fmla="*/ 65 w 512"/>
                  <a:gd name="T47" fmla="*/ 185 h 684"/>
                  <a:gd name="T48" fmla="*/ 90 w 512"/>
                  <a:gd name="T49" fmla="*/ 223 h 684"/>
                  <a:gd name="T50" fmla="*/ 117 w 512"/>
                  <a:gd name="T51" fmla="*/ 250 h 684"/>
                  <a:gd name="T52" fmla="*/ 123 w 512"/>
                  <a:gd name="T53" fmla="*/ 264 h 684"/>
                  <a:gd name="T54" fmla="*/ 143 w 512"/>
                  <a:gd name="T55" fmla="*/ 308 h 684"/>
                  <a:gd name="T56" fmla="*/ 132 w 512"/>
                  <a:gd name="T57" fmla="*/ 335 h 684"/>
                  <a:gd name="T58" fmla="*/ 117 w 512"/>
                  <a:gd name="T59" fmla="*/ 417 h 684"/>
                  <a:gd name="T60" fmla="*/ 96 w 512"/>
                  <a:gd name="T61" fmla="*/ 452 h 684"/>
                  <a:gd name="T62" fmla="*/ 47 w 512"/>
                  <a:gd name="T63" fmla="*/ 484 h 684"/>
                  <a:gd name="T64" fmla="*/ 16 w 512"/>
                  <a:gd name="T65" fmla="*/ 488 h 684"/>
                  <a:gd name="T66" fmla="*/ 13 w 512"/>
                  <a:gd name="T67" fmla="*/ 544 h 684"/>
                  <a:gd name="T68" fmla="*/ 0 w 512"/>
                  <a:gd name="T69" fmla="*/ 585 h 684"/>
                  <a:gd name="T70" fmla="*/ 33 w 512"/>
                  <a:gd name="T71" fmla="*/ 601 h 684"/>
                  <a:gd name="T72" fmla="*/ 61 w 512"/>
                  <a:gd name="T73" fmla="*/ 612 h 684"/>
                  <a:gd name="T74" fmla="*/ 72 w 512"/>
                  <a:gd name="T75" fmla="*/ 646 h 684"/>
                  <a:gd name="T76" fmla="*/ 97 w 512"/>
                  <a:gd name="T77" fmla="*/ 639 h 684"/>
                  <a:gd name="T78" fmla="*/ 119 w 512"/>
                  <a:gd name="T79" fmla="*/ 643 h 684"/>
                  <a:gd name="T80" fmla="*/ 139 w 512"/>
                  <a:gd name="T81" fmla="*/ 684 h 684"/>
                  <a:gd name="T82" fmla="*/ 202 w 512"/>
                  <a:gd name="T83" fmla="*/ 684 h 684"/>
                  <a:gd name="T84" fmla="*/ 197 w 512"/>
                  <a:gd name="T85" fmla="*/ 648 h 684"/>
                  <a:gd name="T86" fmla="*/ 182 w 512"/>
                  <a:gd name="T87" fmla="*/ 628 h 684"/>
                  <a:gd name="T88" fmla="*/ 184 w 512"/>
                  <a:gd name="T89" fmla="*/ 594 h 684"/>
                  <a:gd name="T90" fmla="*/ 231 w 512"/>
                  <a:gd name="T91" fmla="*/ 538 h 684"/>
                  <a:gd name="T92" fmla="*/ 242 w 512"/>
                  <a:gd name="T93" fmla="*/ 490 h 684"/>
                  <a:gd name="T94" fmla="*/ 258 w 512"/>
                  <a:gd name="T95" fmla="*/ 479 h 684"/>
                  <a:gd name="T96" fmla="*/ 308 w 512"/>
                  <a:gd name="T97" fmla="*/ 463 h 684"/>
                  <a:gd name="T98" fmla="*/ 312 w 512"/>
                  <a:gd name="T99" fmla="*/ 407 h 684"/>
                  <a:gd name="T100" fmla="*/ 357 w 512"/>
                  <a:gd name="T101" fmla="*/ 354 h 684"/>
                  <a:gd name="T102" fmla="*/ 366 w 512"/>
                  <a:gd name="T103" fmla="*/ 331 h 684"/>
                  <a:gd name="T104" fmla="*/ 424 w 512"/>
                  <a:gd name="T105" fmla="*/ 291 h 684"/>
                  <a:gd name="T106" fmla="*/ 479 w 512"/>
                  <a:gd name="T107" fmla="*/ 2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684">
                    <a:moveTo>
                      <a:pt x="479" y="290"/>
                    </a:moveTo>
                    <a:lnTo>
                      <a:pt x="479" y="216"/>
                    </a:lnTo>
                    <a:lnTo>
                      <a:pt x="494" y="169"/>
                    </a:lnTo>
                    <a:lnTo>
                      <a:pt x="512" y="111"/>
                    </a:lnTo>
                    <a:lnTo>
                      <a:pt x="506" y="72"/>
                    </a:lnTo>
                    <a:lnTo>
                      <a:pt x="478" y="43"/>
                    </a:lnTo>
                    <a:lnTo>
                      <a:pt x="447" y="43"/>
                    </a:lnTo>
                    <a:lnTo>
                      <a:pt x="416" y="61"/>
                    </a:lnTo>
                    <a:lnTo>
                      <a:pt x="398" y="88"/>
                    </a:lnTo>
                    <a:lnTo>
                      <a:pt x="351" y="90"/>
                    </a:lnTo>
                    <a:lnTo>
                      <a:pt x="317" y="111"/>
                    </a:lnTo>
                    <a:lnTo>
                      <a:pt x="285" y="109"/>
                    </a:lnTo>
                    <a:lnTo>
                      <a:pt x="227" y="95"/>
                    </a:lnTo>
                    <a:lnTo>
                      <a:pt x="204" y="81"/>
                    </a:lnTo>
                    <a:lnTo>
                      <a:pt x="195" y="23"/>
                    </a:lnTo>
                    <a:lnTo>
                      <a:pt x="168" y="0"/>
                    </a:lnTo>
                    <a:lnTo>
                      <a:pt x="105" y="9"/>
                    </a:lnTo>
                    <a:lnTo>
                      <a:pt x="63" y="5"/>
                    </a:lnTo>
                    <a:lnTo>
                      <a:pt x="29" y="0"/>
                    </a:lnTo>
                    <a:lnTo>
                      <a:pt x="31" y="63"/>
                    </a:lnTo>
                    <a:lnTo>
                      <a:pt x="36" y="91"/>
                    </a:lnTo>
                    <a:lnTo>
                      <a:pt x="67" y="104"/>
                    </a:lnTo>
                    <a:lnTo>
                      <a:pt x="60" y="138"/>
                    </a:lnTo>
                    <a:lnTo>
                      <a:pt x="65" y="185"/>
                    </a:lnTo>
                    <a:lnTo>
                      <a:pt x="90" y="223"/>
                    </a:lnTo>
                    <a:lnTo>
                      <a:pt x="117" y="250"/>
                    </a:lnTo>
                    <a:lnTo>
                      <a:pt x="123" y="264"/>
                    </a:lnTo>
                    <a:lnTo>
                      <a:pt x="143" y="308"/>
                    </a:lnTo>
                    <a:lnTo>
                      <a:pt x="132" y="335"/>
                    </a:lnTo>
                    <a:lnTo>
                      <a:pt x="117" y="417"/>
                    </a:lnTo>
                    <a:lnTo>
                      <a:pt x="96" y="452"/>
                    </a:lnTo>
                    <a:lnTo>
                      <a:pt x="47" y="484"/>
                    </a:lnTo>
                    <a:lnTo>
                      <a:pt x="16" y="488"/>
                    </a:lnTo>
                    <a:lnTo>
                      <a:pt x="13" y="544"/>
                    </a:lnTo>
                    <a:lnTo>
                      <a:pt x="0" y="585"/>
                    </a:lnTo>
                    <a:lnTo>
                      <a:pt x="33" y="601"/>
                    </a:lnTo>
                    <a:lnTo>
                      <a:pt x="61" y="612"/>
                    </a:lnTo>
                    <a:lnTo>
                      <a:pt x="72" y="646"/>
                    </a:lnTo>
                    <a:lnTo>
                      <a:pt x="97" y="639"/>
                    </a:lnTo>
                    <a:lnTo>
                      <a:pt x="119" y="643"/>
                    </a:lnTo>
                    <a:lnTo>
                      <a:pt x="139" y="684"/>
                    </a:lnTo>
                    <a:lnTo>
                      <a:pt x="202" y="684"/>
                    </a:lnTo>
                    <a:lnTo>
                      <a:pt x="197" y="648"/>
                    </a:lnTo>
                    <a:lnTo>
                      <a:pt x="182" y="628"/>
                    </a:lnTo>
                    <a:lnTo>
                      <a:pt x="184" y="594"/>
                    </a:lnTo>
                    <a:lnTo>
                      <a:pt x="231" y="538"/>
                    </a:lnTo>
                    <a:lnTo>
                      <a:pt x="242" y="490"/>
                    </a:lnTo>
                    <a:lnTo>
                      <a:pt x="258" y="479"/>
                    </a:lnTo>
                    <a:lnTo>
                      <a:pt x="308" y="463"/>
                    </a:lnTo>
                    <a:lnTo>
                      <a:pt x="312" y="407"/>
                    </a:lnTo>
                    <a:lnTo>
                      <a:pt x="357" y="354"/>
                    </a:lnTo>
                    <a:lnTo>
                      <a:pt x="366" y="331"/>
                    </a:lnTo>
                    <a:lnTo>
                      <a:pt x="424" y="291"/>
                    </a:lnTo>
                    <a:lnTo>
                      <a:pt x="479" y="29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4" name="Freeform 981"/>
              <p:cNvSpPr>
                <a:spLocks/>
              </p:cNvSpPr>
              <p:nvPr/>
            </p:nvSpPr>
            <p:spPr bwMode="auto">
              <a:xfrm>
                <a:off x="8833" y="3696"/>
                <a:ext cx="652" cy="436"/>
              </a:xfrm>
              <a:custGeom>
                <a:avLst/>
                <a:gdLst>
                  <a:gd name="T0" fmla="*/ 292 w 301"/>
                  <a:gd name="T1" fmla="*/ 193 h 218"/>
                  <a:gd name="T2" fmla="*/ 301 w 301"/>
                  <a:gd name="T3" fmla="*/ 35 h 218"/>
                  <a:gd name="T4" fmla="*/ 294 w 301"/>
                  <a:gd name="T5" fmla="*/ 15 h 218"/>
                  <a:gd name="T6" fmla="*/ 261 w 301"/>
                  <a:gd name="T7" fmla="*/ 18 h 218"/>
                  <a:gd name="T8" fmla="*/ 240 w 301"/>
                  <a:gd name="T9" fmla="*/ 53 h 218"/>
                  <a:gd name="T10" fmla="*/ 211 w 301"/>
                  <a:gd name="T11" fmla="*/ 60 h 218"/>
                  <a:gd name="T12" fmla="*/ 175 w 301"/>
                  <a:gd name="T13" fmla="*/ 85 h 218"/>
                  <a:gd name="T14" fmla="*/ 117 w 301"/>
                  <a:gd name="T15" fmla="*/ 81 h 218"/>
                  <a:gd name="T16" fmla="*/ 97 w 301"/>
                  <a:gd name="T17" fmla="*/ 47 h 218"/>
                  <a:gd name="T18" fmla="*/ 81 w 301"/>
                  <a:gd name="T19" fmla="*/ 0 h 218"/>
                  <a:gd name="T20" fmla="*/ 54 w 301"/>
                  <a:gd name="T21" fmla="*/ 15 h 218"/>
                  <a:gd name="T22" fmla="*/ 0 w 301"/>
                  <a:gd name="T23" fmla="*/ 56 h 218"/>
                  <a:gd name="T24" fmla="*/ 7 w 301"/>
                  <a:gd name="T25" fmla="*/ 74 h 218"/>
                  <a:gd name="T26" fmla="*/ 9 w 301"/>
                  <a:gd name="T27" fmla="*/ 114 h 218"/>
                  <a:gd name="T28" fmla="*/ 33 w 301"/>
                  <a:gd name="T29" fmla="*/ 150 h 218"/>
                  <a:gd name="T30" fmla="*/ 23 w 301"/>
                  <a:gd name="T31" fmla="*/ 186 h 218"/>
                  <a:gd name="T32" fmla="*/ 49 w 301"/>
                  <a:gd name="T33" fmla="*/ 206 h 218"/>
                  <a:gd name="T34" fmla="*/ 70 w 301"/>
                  <a:gd name="T35" fmla="*/ 216 h 218"/>
                  <a:gd name="T36" fmla="*/ 151 w 301"/>
                  <a:gd name="T37" fmla="*/ 218 h 218"/>
                  <a:gd name="T38" fmla="*/ 195 w 301"/>
                  <a:gd name="T39" fmla="*/ 197 h 218"/>
                  <a:gd name="T40" fmla="*/ 292 w 301"/>
                  <a:gd name="T4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218">
                    <a:moveTo>
                      <a:pt x="292" y="193"/>
                    </a:moveTo>
                    <a:lnTo>
                      <a:pt x="301" y="35"/>
                    </a:lnTo>
                    <a:lnTo>
                      <a:pt x="294" y="15"/>
                    </a:lnTo>
                    <a:lnTo>
                      <a:pt x="261" y="18"/>
                    </a:lnTo>
                    <a:lnTo>
                      <a:pt x="240" y="53"/>
                    </a:lnTo>
                    <a:lnTo>
                      <a:pt x="211" y="60"/>
                    </a:lnTo>
                    <a:lnTo>
                      <a:pt x="175" y="85"/>
                    </a:lnTo>
                    <a:lnTo>
                      <a:pt x="117" y="81"/>
                    </a:lnTo>
                    <a:lnTo>
                      <a:pt x="97" y="47"/>
                    </a:lnTo>
                    <a:lnTo>
                      <a:pt x="81" y="0"/>
                    </a:lnTo>
                    <a:lnTo>
                      <a:pt x="54" y="15"/>
                    </a:lnTo>
                    <a:lnTo>
                      <a:pt x="0" y="56"/>
                    </a:lnTo>
                    <a:lnTo>
                      <a:pt x="7" y="74"/>
                    </a:lnTo>
                    <a:lnTo>
                      <a:pt x="9" y="114"/>
                    </a:lnTo>
                    <a:lnTo>
                      <a:pt x="33" y="150"/>
                    </a:lnTo>
                    <a:lnTo>
                      <a:pt x="23" y="186"/>
                    </a:lnTo>
                    <a:lnTo>
                      <a:pt x="49" y="206"/>
                    </a:lnTo>
                    <a:lnTo>
                      <a:pt x="70" y="216"/>
                    </a:lnTo>
                    <a:lnTo>
                      <a:pt x="151" y="218"/>
                    </a:lnTo>
                    <a:lnTo>
                      <a:pt x="195" y="197"/>
                    </a:lnTo>
                    <a:lnTo>
                      <a:pt x="292" y="193"/>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5" name="Freeform 980"/>
              <p:cNvSpPr>
                <a:spLocks/>
              </p:cNvSpPr>
              <p:nvPr/>
            </p:nvSpPr>
            <p:spPr bwMode="auto">
              <a:xfrm>
                <a:off x="8833" y="3696"/>
                <a:ext cx="652" cy="436"/>
              </a:xfrm>
              <a:custGeom>
                <a:avLst/>
                <a:gdLst>
                  <a:gd name="T0" fmla="*/ 292 w 301"/>
                  <a:gd name="T1" fmla="*/ 193 h 218"/>
                  <a:gd name="T2" fmla="*/ 301 w 301"/>
                  <a:gd name="T3" fmla="*/ 35 h 218"/>
                  <a:gd name="T4" fmla="*/ 294 w 301"/>
                  <a:gd name="T5" fmla="*/ 15 h 218"/>
                  <a:gd name="T6" fmla="*/ 261 w 301"/>
                  <a:gd name="T7" fmla="*/ 18 h 218"/>
                  <a:gd name="T8" fmla="*/ 240 w 301"/>
                  <a:gd name="T9" fmla="*/ 53 h 218"/>
                  <a:gd name="T10" fmla="*/ 211 w 301"/>
                  <a:gd name="T11" fmla="*/ 60 h 218"/>
                  <a:gd name="T12" fmla="*/ 175 w 301"/>
                  <a:gd name="T13" fmla="*/ 85 h 218"/>
                  <a:gd name="T14" fmla="*/ 117 w 301"/>
                  <a:gd name="T15" fmla="*/ 81 h 218"/>
                  <a:gd name="T16" fmla="*/ 97 w 301"/>
                  <a:gd name="T17" fmla="*/ 47 h 218"/>
                  <a:gd name="T18" fmla="*/ 81 w 301"/>
                  <a:gd name="T19" fmla="*/ 0 h 218"/>
                  <a:gd name="T20" fmla="*/ 54 w 301"/>
                  <a:gd name="T21" fmla="*/ 15 h 218"/>
                  <a:gd name="T22" fmla="*/ 0 w 301"/>
                  <a:gd name="T23" fmla="*/ 56 h 218"/>
                  <a:gd name="T24" fmla="*/ 7 w 301"/>
                  <a:gd name="T25" fmla="*/ 74 h 218"/>
                  <a:gd name="T26" fmla="*/ 9 w 301"/>
                  <a:gd name="T27" fmla="*/ 114 h 218"/>
                  <a:gd name="T28" fmla="*/ 33 w 301"/>
                  <a:gd name="T29" fmla="*/ 150 h 218"/>
                  <a:gd name="T30" fmla="*/ 23 w 301"/>
                  <a:gd name="T31" fmla="*/ 186 h 218"/>
                  <a:gd name="T32" fmla="*/ 49 w 301"/>
                  <a:gd name="T33" fmla="*/ 206 h 218"/>
                  <a:gd name="T34" fmla="*/ 70 w 301"/>
                  <a:gd name="T35" fmla="*/ 216 h 218"/>
                  <a:gd name="T36" fmla="*/ 151 w 301"/>
                  <a:gd name="T37" fmla="*/ 218 h 218"/>
                  <a:gd name="T38" fmla="*/ 195 w 301"/>
                  <a:gd name="T39" fmla="*/ 197 h 218"/>
                  <a:gd name="T40" fmla="*/ 292 w 301"/>
                  <a:gd name="T4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218">
                    <a:moveTo>
                      <a:pt x="292" y="193"/>
                    </a:moveTo>
                    <a:lnTo>
                      <a:pt x="301" y="35"/>
                    </a:lnTo>
                    <a:lnTo>
                      <a:pt x="294" y="15"/>
                    </a:lnTo>
                    <a:lnTo>
                      <a:pt x="261" y="18"/>
                    </a:lnTo>
                    <a:lnTo>
                      <a:pt x="240" y="53"/>
                    </a:lnTo>
                    <a:lnTo>
                      <a:pt x="211" y="60"/>
                    </a:lnTo>
                    <a:lnTo>
                      <a:pt x="175" y="85"/>
                    </a:lnTo>
                    <a:lnTo>
                      <a:pt x="117" y="81"/>
                    </a:lnTo>
                    <a:lnTo>
                      <a:pt x="97" y="47"/>
                    </a:lnTo>
                    <a:lnTo>
                      <a:pt x="81" y="0"/>
                    </a:lnTo>
                    <a:lnTo>
                      <a:pt x="54" y="15"/>
                    </a:lnTo>
                    <a:lnTo>
                      <a:pt x="0" y="56"/>
                    </a:lnTo>
                    <a:lnTo>
                      <a:pt x="7" y="74"/>
                    </a:lnTo>
                    <a:lnTo>
                      <a:pt x="9" y="114"/>
                    </a:lnTo>
                    <a:lnTo>
                      <a:pt x="33" y="150"/>
                    </a:lnTo>
                    <a:lnTo>
                      <a:pt x="23" y="186"/>
                    </a:lnTo>
                    <a:lnTo>
                      <a:pt x="49" y="206"/>
                    </a:lnTo>
                    <a:lnTo>
                      <a:pt x="70" y="216"/>
                    </a:lnTo>
                    <a:lnTo>
                      <a:pt x="151" y="218"/>
                    </a:lnTo>
                    <a:lnTo>
                      <a:pt x="195" y="197"/>
                    </a:lnTo>
                    <a:lnTo>
                      <a:pt x="292" y="19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6" name="Freeform 979"/>
              <p:cNvSpPr>
                <a:spLocks/>
              </p:cNvSpPr>
              <p:nvPr/>
            </p:nvSpPr>
            <p:spPr bwMode="auto">
              <a:xfrm>
                <a:off x="9465" y="3498"/>
                <a:ext cx="800" cy="862"/>
              </a:xfrm>
              <a:custGeom>
                <a:avLst/>
                <a:gdLst>
                  <a:gd name="T0" fmla="*/ 369 w 369"/>
                  <a:gd name="T1" fmla="*/ 173 h 431"/>
                  <a:gd name="T2" fmla="*/ 337 w 369"/>
                  <a:gd name="T3" fmla="*/ 78 h 431"/>
                  <a:gd name="T4" fmla="*/ 324 w 369"/>
                  <a:gd name="T5" fmla="*/ 52 h 431"/>
                  <a:gd name="T6" fmla="*/ 303 w 369"/>
                  <a:gd name="T7" fmla="*/ 33 h 431"/>
                  <a:gd name="T8" fmla="*/ 283 w 369"/>
                  <a:gd name="T9" fmla="*/ 20 h 431"/>
                  <a:gd name="T10" fmla="*/ 258 w 369"/>
                  <a:gd name="T11" fmla="*/ 0 h 431"/>
                  <a:gd name="T12" fmla="*/ 241 w 369"/>
                  <a:gd name="T13" fmla="*/ 22 h 431"/>
                  <a:gd name="T14" fmla="*/ 227 w 369"/>
                  <a:gd name="T15" fmla="*/ 24 h 431"/>
                  <a:gd name="T16" fmla="*/ 211 w 369"/>
                  <a:gd name="T17" fmla="*/ 40 h 431"/>
                  <a:gd name="T18" fmla="*/ 137 w 369"/>
                  <a:gd name="T19" fmla="*/ 43 h 431"/>
                  <a:gd name="T20" fmla="*/ 94 w 369"/>
                  <a:gd name="T21" fmla="*/ 72 h 431"/>
                  <a:gd name="T22" fmla="*/ 65 w 369"/>
                  <a:gd name="T23" fmla="*/ 60 h 431"/>
                  <a:gd name="T24" fmla="*/ 29 w 369"/>
                  <a:gd name="T25" fmla="*/ 60 h 431"/>
                  <a:gd name="T26" fmla="*/ 5 w 369"/>
                  <a:gd name="T27" fmla="*/ 76 h 431"/>
                  <a:gd name="T28" fmla="*/ 2 w 369"/>
                  <a:gd name="T29" fmla="*/ 114 h 431"/>
                  <a:gd name="T30" fmla="*/ 9 w 369"/>
                  <a:gd name="T31" fmla="*/ 134 h 431"/>
                  <a:gd name="T32" fmla="*/ 0 w 369"/>
                  <a:gd name="T33" fmla="*/ 290 h 431"/>
                  <a:gd name="T34" fmla="*/ 18 w 369"/>
                  <a:gd name="T35" fmla="*/ 299 h 431"/>
                  <a:gd name="T36" fmla="*/ 27 w 369"/>
                  <a:gd name="T37" fmla="*/ 312 h 431"/>
                  <a:gd name="T38" fmla="*/ 67 w 369"/>
                  <a:gd name="T39" fmla="*/ 326 h 431"/>
                  <a:gd name="T40" fmla="*/ 108 w 369"/>
                  <a:gd name="T41" fmla="*/ 368 h 431"/>
                  <a:gd name="T42" fmla="*/ 149 w 369"/>
                  <a:gd name="T43" fmla="*/ 411 h 431"/>
                  <a:gd name="T44" fmla="*/ 175 w 369"/>
                  <a:gd name="T45" fmla="*/ 391 h 431"/>
                  <a:gd name="T46" fmla="*/ 204 w 369"/>
                  <a:gd name="T47" fmla="*/ 393 h 431"/>
                  <a:gd name="T48" fmla="*/ 223 w 369"/>
                  <a:gd name="T49" fmla="*/ 398 h 431"/>
                  <a:gd name="T50" fmla="*/ 258 w 369"/>
                  <a:gd name="T51" fmla="*/ 431 h 431"/>
                  <a:gd name="T52" fmla="*/ 277 w 369"/>
                  <a:gd name="T53" fmla="*/ 391 h 431"/>
                  <a:gd name="T54" fmla="*/ 301 w 369"/>
                  <a:gd name="T55" fmla="*/ 352 h 431"/>
                  <a:gd name="T56" fmla="*/ 333 w 369"/>
                  <a:gd name="T57" fmla="*/ 332 h 431"/>
                  <a:gd name="T58" fmla="*/ 337 w 369"/>
                  <a:gd name="T59" fmla="*/ 270 h 431"/>
                  <a:gd name="T60" fmla="*/ 353 w 369"/>
                  <a:gd name="T61" fmla="*/ 213 h 431"/>
                  <a:gd name="T62" fmla="*/ 369 w 369"/>
                  <a:gd name="T63" fmla="*/ 1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9" h="431">
                    <a:moveTo>
                      <a:pt x="369" y="173"/>
                    </a:moveTo>
                    <a:lnTo>
                      <a:pt x="337" y="78"/>
                    </a:lnTo>
                    <a:lnTo>
                      <a:pt x="324" y="52"/>
                    </a:lnTo>
                    <a:lnTo>
                      <a:pt x="303" y="33"/>
                    </a:lnTo>
                    <a:lnTo>
                      <a:pt x="283" y="20"/>
                    </a:lnTo>
                    <a:lnTo>
                      <a:pt x="258" y="0"/>
                    </a:lnTo>
                    <a:lnTo>
                      <a:pt x="241" y="22"/>
                    </a:lnTo>
                    <a:lnTo>
                      <a:pt x="227" y="24"/>
                    </a:lnTo>
                    <a:lnTo>
                      <a:pt x="211" y="40"/>
                    </a:lnTo>
                    <a:lnTo>
                      <a:pt x="137" y="43"/>
                    </a:lnTo>
                    <a:lnTo>
                      <a:pt x="94" y="72"/>
                    </a:lnTo>
                    <a:lnTo>
                      <a:pt x="65" y="60"/>
                    </a:lnTo>
                    <a:lnTo>
                      <a:pt x="29" y="60"/>
                    </a:lnTo>
                    <a:lnTo>
                      <a:pt x="5" y="76"/>
                    </a:lnTo>
                    <a:lnTo>
                      <a:pt x="2" y="114"/>
                    </a:lnTo>
                    <a:lnTo>
                      <a:pt x="9" y="134"/>
                    </a:lnTo>
                    <a:lnTo>
                      <a:pt x="0" y="290"/>
                    </a:lnTo>
                    <a:lnTo>
                      <a:pt x="18" y="299"/>
                    </a:lnTo>
                    <a:lnTo>
                      <a:pt x="27" y="312"/>
                    </a:lnTo>
                    <a:lnTo>
                      <a:pt x="67" y="326"/>
                    </a:lnTo>
                    <a:lnTo>
                      <a:pt x="108" y="368"/>
                    </a:lnTo>
                    <a:lnTo>
                      <a:pt x="149" y="411"/>
                    </a:lnTo>
                    <a:lnTo>
                      <a:pt x="175" y="391"/>
                    </a:lnTo>
                    <a:lnTo>
                      <a:pt x="204" y="393"/>
                    </a:lnTo>
                    <a:lnTo>
                      <a:pt x="223" y="398"/>
                    </a:lnTo>
                    <a:lnTo>
                      <a:pt x="258" y="431"/>
                    </a:lnTo>
                    <a:lnTo>
                      <a:pt x="277" y="391"/>
                    </a:lnTo>
                    <a:lnTo>
                      <a:pt x="301" y="352"/>
                    </a:lnTo>
                    <a:lnTo>
                      <a:pt x="333" y="332"/>
                    </a:lnTo>
                    <a:lnTo>
                      <a:pt x="337" y="270"/>
                    </a:lnTo>
                    <a:lnTo>
                      <a:pt x="353" y="213"/>
                    </a:lnTo>
                    <a:lnTo>
                      <a:pt x="369"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7" name="Freeform 978"/>
              <p:cNvSpPr>
                <a:spLocks/>
              </p:cNvSpPr>
              <p:nvPr/>
            </p:nvSpPr>
            <p:spPr bwMode="auto">
              <a:xfrm>
                <a:off x="9465" y="3498"/>
                <a:ext cx="800" cy="862"/>
              </a:xfrm>
              <a:custGeom>
                <a:avLst/>
                <a:gdLst>
                  <a:gd name="T0" fmla="*/ 369 w 369"/>
                  <a:gd name="T1" fmla="*/ 173 h 431"/>
                  <a:gd name="T2" fmla="*/ 337 w 369"/>
                  <a:gd name="T3" fmla="*/ 78 h 431"/>
                  <a:gd name="T4" fmla="*/ 324 w 369"/>
                  <a:gd name="T5" fmla="*/ 52 h 431"/>
                  <a:gd name="T6" fmla="*/ 303 w 369"/>
                  <a:gd name="T7" fmla="*/ 33 h 431"/>
                  <a:gd name="T8" fmla="*/ 283 w 369"/>
                  <a:gd name="T9" fmla="*/ 20 h 431"/>
                  <a:gd name="T10" fmla="*/ 258 w 369"/>
                  <a:gd name="T11" fmla="*/ 0 h 431"/>
                  <a:gd name="T12" fmla="*/ 241 w 369"/>
                  <a:gd name="T13" fmla="*/ 22 h 431"/>
                  <a:gd name="T14" fmla="*/ 227 w 369"/>
                  <a:gd name="T15" fmla="*/ 24 h 431"/>
                  <a:gd name="T16" fmla="*/ 211 w 369"/>
                  <a:gd name="T17" fmla="*/ 40 h 431"/>
                  <a:gd name="T18" fmla="*/ 137 w 369"/>
                  <a:gd name="T19" fmla="*/ 43 h 431"/>
                  <a:gd name="T20" fmla="*/ 94 w 369"/>
                  <a:gd name="T21" fmla="*/ 72 h 431"/>
                  <a:gd name="T22" fmla="*/ 65 w 369"/>
                  <a:gd name="T23" fmla="*/ 60 h 431"/>
                  <a:gd name="T24" fmla="*/ 29 w 369"/>
                  <a:gd name="T25" fmla="*/ 60 h 431"/>
                  <a:gd name="T26" fmla="*/ 5 w 369"/>
                  <a:gd name="T27" fmla="*/ 76 h 431"/>
                  <a:gd name="T28" fmla="*/ 2 w 369"/>
                  <a:gd name="T29" fmla="*/ 114 h 431"/>
                  <a:gd name="T30" fmla="*/ 9 w 369"/>
                  <a:gd name="T31" fmla="*/ 134 h 431"/>
                  <a:gd name="T32" fmla="*/ 0 w 369"/>
                  <a:gd name="T33" fmla="*/ 290 h 431"/>
                  <a:gd name="T34" fmla="*/ 18 w 369"/>
                  <a:gd name="T35" fmla="*/ 299 h 431"/>
                  <a:gd name="T36" fmla="*/ 27 w 369"/>
                  <a:gd name="T37" fmla="*/ 312 h 431"/>
                  <a:gd name="T38" fmla="*/ 67 w 369"/>
                  <a:gd name="T39" fmla="*/ 326 h 431"/>
                  <a:gd name="T40" fmla="*/ 108 w 369"/>
                  <a:gd name="T41" fmla="*/ 368 h 431"/>
                  <a:gd name="T42" fmla="*/ 149 w 369"/>
                  <a:gd name="T43" fmla="*/ 411 h 431"/>
                  <a:gd name="T44" fmla="*/ 175 w 369"/>
                  <a:gd name="T45" fmla="*/ 391 h 431"/>
                  <a:gd name="T46" fmla="*/ 204 w 369"/>
                  <a:gd name="T47" fmla="*/ 393 h 431"/>
                  <a:gd name="T48" fmla="*/ 223 w 369"/>
                  <a:gd name="T49" fmla="*/ 398 h 431"/>
                  <a:gd name="T50" fmla="*/ 258 w 369"/>
                  <a:gd name="T51" fmla="*/ 431 h 431"/>
                  <a:gd name="T52" fmla="*/ 277 w 369"/>
                  <a:gd name="T53" fmla="*/ 391 h 431"/>
                  <a:gd name="T54" fmla="*/ 301 w 369"/>
                  <a:gd name="T55" fmla="*/ 352 h 431"/>
                  <a:gd name="T56" fmla="*/ 333 w 369"/>
                  <a:gd name="T57" fmla="*/ 332 h 431"/>
                  <a:gd name="T58" fmla="*/ 337 w 369"/>
                  <a:gd name="T59" fmla="*/ 270 h 431"/>
                  <a:gd name="T60" fmla="*/ 353 w 369"/>
                  <a:gd name="T61" fmla="*/ 213 h 431"/>
                  <a:gd name="T62" fmla="*/ 369 w 369"/>
                  <a:gd name="T63" fmla="*/ 1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9" h="431">
                    <a:moveTo>
                      <a:pt x="369" y="173"/>
                    </a:moveTo>
                    <a:lnTo>
                      <a:pt x="337" y="78"/>
                    </a:lnTo>
                    <a:lnTo>
                      <a:pt x="324" y="52"/>
                    </a:lnTo>
                    <a:lnTo>
                      <a:pt x="303" y="33"/>
                    </a:lnTo>
                    <a:lnTo>
                      <a:pt x="283" y="20"/>
                    </a:lnTo>
                    <a:lnTo>
                      <a:pt x="258" y="0"/>
                    </a:lnTo>
                    <a:lnTo>
                      <a:pt x="241" y="22"/>
                    </a:lnTo>
                    <a:lnTo>
                      <a:pt x="227" y="24"/>
                    </a:lnTo>
                    <a:lnTo>
                      <a:pt x="211" y="40"/>
                    </a:lnTo>
                    <a:lnTo>
                      <a:pt x="137" y="43"/>
                    </a:lnTo>
                    <a:lnTo>
                      <a:pt x="94" y="72"/>
                    </a:lnTo>
                    <a:lnTo>
                      <a:pt x="65" y="60"/>
                    </a:lnTo>
                    <a:lnTo>
                      <a:pt x="29" y="60"/>
                    </a:lnTo>
                    <a:lnTo>
                      <a:pt x="5" y="76"/>
                    </a:lnTo>
                    <a:lnTo>
                      <a:pt x="2" y="114"/>
                    </a:lnTo>
                    <a:lnTo>
                      <a:pt x="9" y="134"/>
                    </a:lnTo>
                    <a:lnTo>
                      <a:pt x="0" y="290"/>
                    </a:lnTo>
                    <a:lnTo>
                      <a:pt x="18" y="299"/>
                    </a:lnTo>
                    <a:lnTo>
                      <a:pt x="27" y="312"/>
                    </a:lnTo>
                    <a:lnTo>
                      <a:pt x="67" y="326"/>
                    </a:lnTo>
                    <a:lnTo>
                      <a:pt x="108" y="368"/>
                    </a:lnTo>
                    <a:lnTo>
                      <a:pt x="149" y="411"/>
                    </a:lnTo>
                    <a:lnTo>
                      <a:pt x="175" y="391"/>
                    </a:lnTo>
                    <a:lnTo>
                      <a:pt x="204" y="393"/>
                    </a:lnTo>
                    <a:lnTo>
                      <a:pt x="223" y="398"/>
                    </a:lnTo>
                    <a:lnTo>
                      <a:pt x="258" y="431"/>
                    </a:lnTo>
                    <a:lnTo>
                      <a:pt x="277" y="391"/>
                    </a:lnTo>
                    <a:lnTo>
                      <a:pt x="301" y="352"/>
                    </a:lnTo>
                    <a:lnTo>
                      <a:pt x="333" y="332"/>
                    </a:lnTo>
                    <a:lnTo>
                      <a:pt x="337" y="270"/>
                    </a:lnTo>
                    <a:lnTo>
                      <a:pt x="353" y="213"/>
                    </a:lnTo>
                    <a:lnTo>
                      <a:pt x="369" y="17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8" name="Freeform 977"/>
              <p:cNvSpPr>
                <a:spLocks/>
              </p:cNvSpPr>
              <p:nvPr/>
            </p:nvSpPr>
            <p:spPr bwMode="auto">
              <a:xfrm>
                <a:off x="9017" y="3294"/>
                <a:ext cx="1008" cy="572"/>
              </a:xfrm>
              <a:custGeom>
                <a:avLst/>
                <a:gdLst>
                  <a:gd name="T0" fmla="*/ 32 w 465"/>
                  <a:gd name="T1" fmla="*/ 282 h 286"/>
                  <a:gd name="T2" fmla="*/ 12 w 465"/>
                  <a:gd name="T3" fmla="*/ 248 h 286"/>
                  <a:gd name="T4" fmla="*/ 0 w 465"/>
                  <a:gd name="T5" fmla="*/ 201 h 286"/>
                  <a:gd name="T6" fmla="*/ 30 w 465"/>
                  <a:gd name="T7" fmla="*/ 136 h 286"/>
                  <a:gd name="T8" fmla="*/ 47 w 465"/>
                  <a:gd name="T9" fmla="*/ 120 h 286"/>
                  <a:gd name="T10" fmla="*/ 45 w 465"/>
                  <a:gd name="T11" fmla="*/ 102 h 286"/>
                  <a:gd name="T12" fmla="*/ 23 w 465"/>
                  <a:gd name="T13" fmla="*/ 90 h 286"/>
                  <a:gd name="T14" fmla="*/ 25 w 465"/>
                  <a:gd name="T15" fmla="*/ 48 h 286"/>
                  <a:gd name="T16" fmla="*/ 47 w 465"/>
                  <a:gd name="T17" fmla="*/ 25 h 286"/>
                  <a:gd name="T18" fmla="*/ 57 w 465"/>
                  <a:gd name="T19" fmla="*/ 0 h 286"/>
                  <a:gd name="T20" fmla="*/ 99 w 465"/>
                  <a:gd name="T21" fmla="*/ 0 h 286"/>
                  <a:gd name="T22" fmla="*/ 113 w 465"/>
                  <a:gd name="T23" fmla="*/ 14 h 286"/>
                  <a:gd name="T24" fmla="*/ 131 w 465"/>
                  <a:gd name="T25" fmla="*/ 27 h 286"/>
                  <a:gd name="T26" fmla="*/ 221 w 465"/>
                  <a:gd name="T27" fmla="*/ 27 h 286"/>
                  <a:gd name="T28" fmla="*/ 254 w 465"/>
                  <a:gd name="T29" fmla="*/ 0 h 286"/>
                  <a:gd name="T30" fmla="*/ 313 w 465"/>
                  <a:gd name="T31" fmla="*/ 1 h 286"/>
                  <a:gd name="T32" fmla="*/ 333 w 465"/>
                  <a:gd name="T33" fmla="*/ 10 h 286"/>
                  <a:gd name="T34" fmla="*/ 356 w 465"/>
                  <a:gd name="T35" fmla="*/ 43 h 286"/>
                  <a:gd name="T36" fmla="*/ 380 w 465"/>
                  <a:gd name="T37" fmla="*/ 52 h 286"/>
                  <a:gd name="T38" fmla="*/ 429 w 465"/>
                  <a:gd name="T39" fmla="*/ 93 h 286"/>
                  <a:gd name="T40" fmla="*/ 465 w 465"/>
                  <a:gd name="T41" fmla="*/ 102 h 286"/>
                  <a:gd name="T42" fmla="*/ 448 w 465"/>
                  <a:gd name="T43" fmla="*/ 124 h 286"/>
                  <a:gd name="T44" fmla="*/ 434 w 465"/>
                  <a:gd name="T45" fmla="*/ 126 h 286"/>
                  <a:gd name="T46" fmla="*/ 418 w 465"/>
                  <a:gd name="T47" fmla="*/ 142 h 286"/>
                  <a:gd name="T48" fmla="*/ 344 w 465"/>
                  <a:gd name="T49" fmla="*/ 145 h 286"/>
                  <a:gd name="T50" fmla="*/ 301 w 465"/>
                  <a:gd name="T51" fmla="*/ 174 h 286"/>
                  <a:gd name="T52" fmla="*/ 272 w 465"/>
                  <a:gd name="T53" fmla="*/ 162 h 286"/>
                  <a:gd name="T54" fmla="*/ 236 w 465"/>
                  <a:gd name="T55" fmla="*/ 162 h 286"/>
                  <a:gd name="T56" fmla="*/ 212 w 465"/>
                  <a:gd name="T57" fmla="*/ 178 h 286"/>
                  <a:gd name="T58" fmla="*/ 209 w 465"/>
                  <a:gd name="T59" fmla="*/ 214 h 286"/>
                  <a:gd name="T60" fmla="*/ 176 w 465"/>
                  <a:gd name="T61" fmla="*/ 219 h 286"/>
                  <a:gd name="T62" fmla="*/ 155 w 465"/>
                  <a:gd name="T63" fmla="*/ 254 h 286"/>
                  <a:gd name="T64" fmla="*/ 126 w 465"/>
                  <a:gd name="T65" fmla="*/ 261 h 286"/>
                  <a:gd name="T66" fmla="*/ 90 w 465"/>
                  <a:gd name="T67" fmla="*/ 286 h 286"/>
                  <a:gd name="T68" fmla="*/ 32 w 465"/>
                  <a:gd name="T69" fmla="*/ 28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5" h="286">
                    <a:moveTo>
                      <a:pt x="32" y="282"/>
                    </a:moveTo>
                    <a:lnTo>
                      <a:pt x="12" y="248"/>
                    </a:lnTo>
                    <a:lnTo>
                      <a:pt x="0" y="201"/>
                    </a:lnTo>
                    <a:lnTo>
                      <a:pt x="30" y="136"/>
                    </a:lnTo>
                    <a:lnTo>
                      <a:pt x="47" y="120"/>
                    </a:lnTo>
                    <a:lnTo>
                      <a:pt x="45" y="102"/>
                    </a:lnTo>
                    <a:lnTo>
                      <a:pt x="23" y="90"/>
                    </a:lnTo>
                    <a:lnTo>
                      <a:pt x="25" y="48"/>
                    </a:lnTo>
                    <a:lnTo>
                      <a:pt x="47" y="25"/>
                    </a:lnTo>
                    <a:lnTo>
                      <a:pt x="57" y="0"/>
                    </a:lnTo>
                    <a:lnTo>
                      <a:pt x="99" y="0"/>
                    </a:lnTo>
                    <a:lnTo>
                      <a:pt x="113" y="14"/>
                    </a:lnTo>
                    <a:lnTo>
                      <a:pt x="131" y="27"/>
                    </a:lnTo>
                    <a:lnTo>
                      <a:pt x="221" y="27"/>
                    </a:lnTo>
                    <a:lnTo>
                      <a:pt x="254" y="0"/>
                    </a:lnTo>
                    <a:lnTo>
                      <a:pt x="313" y="1"/>
                    </a:lnTo>
                    <a:lnTo>
                      <a:pt x="333" y="10"/>
                    </a:lnTo>
                    <a:lnTo>
                      <a:pt x="356" y="43"/>
                    </a:lnTo>
                    <a:lnTo>
                      <a:pt x="380" y="52"/>
                    </a:lnTo>
                    <a:lnTo>
                      <a:pt x="429" y="93"/>
                    </a:lnTo>
                    <a:lnTo>
                      <a:pt x="465" y="102"/>
                    </a:lnTo>
                    <a:lnTo>
                      <a:pt x="448" y="124"/>
                    </a:lnTo>
                    <a:lnTo>
                      <a:pt x="434" y="126"/>
                    </a:lnTo>
                    <a:lnTo>
                      <a:pt x="418" y="142"/>
                    </a:lnTo>
                    <a:lnTo>
                      <a:pt x="344" y="145"/>
                    </a:lnTo>
                    <a:lnTo>
                      <a:pt x="301" y="174"/>
                    </a:lnTo>
                    <a:lnTo>
                      <a:pt x="272" y="162"/>
                    </a:lnTo>
                    <a:lnTo>
                      <a:pt x="236" y="162"/>
                    </a:lnTo>
                    <a:lnTo>
                      <a:pt x="212" y="178"/>
                    </a:lnTo>
                    <a:lnTo>
                      <a:pt x="209" y="214"/>
                    </a:lnTo>
                    <a:lnTo>
                      <a:pt x="176" y="219"/>
                    </a:lnTo>
                    <a:lnTo>
                      <a:pt x="155" y="254"/>
                    </a:lnTo>
                    <a:lnTo>
                      <a:pt x="126" y="261"/>
                    </a:lnTo>
                    <a:lnTo>
                      <a:pt x="90" y="286"/>
                    </a:lnTo>
                    <a:lnTo>
                      <a:pt x="32" y="2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69" name="Freeform 976"/>
              <p:cNvSpPr>
                <a:spLocks/>
              </p:cNvSpPr>
              <p:nvPr/>
            </p:nvSpPr>
            <p:spPr bwMode="auto">
              <a:xfrm>
                <a:off x="9017" y="3294"/>
                <a:ext cx="1008" cy="572"/>
              </a:xfrm>
              <a:custGeom>
                <a:avLst/>
                <a:gdLst>
                  <a:gd name="T0" fmla="*/ 32 w 465"/>
                  <a:gd name="T1" fmla="*/ 282 h 286"/>
                  <a:gd name="T2" fmla="*/ 12 w 465"/>
                  <a:gd name="T3" fmla="*/ 248 h 286"/>
                  <a:gd name="T4" fmla="*/ 0 w 465"/>
                  <a:gd name="T5" fmla="*/ 201 h 286"/>
                  <a:gd name="T6" fmla="*/ 30 w 465"/>
                  <a:gd name="T7" fmla="*/ 136 h 286"/>
                  <a:gd name="T8" fmla="*/ 47 w 465"/>
                  <a:gd name="T9" fmla="*/ 120 h 286"/>
                  <a:gd name="T10" fmla="*/ 45 w 465"/>
                  <a:gd name="T11" fmla="*/ 102 h 286"/>
                  <a:gd name="T12" fmla="*/ 23 w 465"/>
                  <a:gd name="T13" fmla="*/ 90 h 286"/>
                  <a:gd name="T14" fmla="*/ 25 w 465"/>
                  <a:gd name="T15" fmla="*/ 48 h 286"/>
                  <a:gd name="T16" fmla="*/ 47 w 465"/>
                  <a:gd name="T17" fmla="*/ 25 h 286"/>
                  <a:gd name="T18" fmla="*/ 57 w 465"/>
                  <a:gd name="T19" fmla="*/ 0 h 286"/>
                  <a:gd name="T20" fmla="*/ 99 w 465"/>
                  <a:gd name="T21" fmla="*/ 0 h 286"/>
                  <a:gd name="T22" fmla="*/ 113 w 465"/>
                  <a:gd name="T23" fmla="*/ 14 h 286"/>
                  <a:gd name="T24" fmla="*/ 131 w 465"/>
                  <a:gd name="T25" fmla="*/ 27 h 286"/>
                  <a:gd name="T26" fmla="*/ 221 w 465"/>
                  <a:gd name="T27" fmla="*/ 27 h 286"/>
                  <a:gd name="T28" fmla="*/ 254 w 465"/>
                  <a:gd name="T29" fmla="*/ 0 h 286"/>
                  <a:gd name="T30" fmla="*/ 313 w 465"/>
                  <a:gd name="T31" fmla="*/ 1 h 286"/>
                  <a:gd name="T32" fmla="*/ 333 w 465"/>
                  <a:gd name="T33" fmla="*/ 10 h 286"/>
                  <a:gd name="T34" fmla="*/ 356 w 465"/>
                  <a:gd name="T35" fmla="*/ 43 h 286"/>
                  <a:gd name="T36" fmla="*/ 380 w 465"/>
                  <a:gd name="T37" fmla="*/ 52 h 286"/>
                  <a:gd name="T38" fmla="*/ 429 w 465"/>
                  <a:gd name="T39" fmla="*/ 93 h 286"/>
                  <a:gd name="T40" fmla="*/ 465 w 465"/>
                  <a:gd name="T41" fmla="*/ 102 h 286"/>
                  <a:gd name="T42" fmla="*/ 448 w 465"/>
                  <a:gd name="T43" fmla="*/ 124 h 286"/>
                  <a:gd name="T44" fmla="*/ 434 w 465"/>
                  <a:gd name="T45" fmla="*/ 126 h 286"/>
                  <a:gd name="T46" fmla="*/ 418 w 465"/>
                  <a:gd name="T47" fmla="*/ 142 h 286"/>
                  <a:gd name="T48" fmla="*/ 344 w 465"/>
                  <a:gd name="T49" fmla="*/ 145 h 286"/>
                  <a:gd name="T50" fmla="*/ 301 w 465"/>
                  <a:gd name="T51" fmla="*/ 174 h 286"/>
                  <a:gd name="T52" fmla="*/ 272 w 465"/>
                  <a:gd name="T53" fmla="*/ 162 h 286"/>
                  <a:gd name="T54" fmla="*/ 236 w 465"/>
                  <a:gd name="T55" fmla="*/ 162 h 286"/>
                  <a:gd name="T56" fmla="*/ 212 w 465"/>
                  <a:gd name="T57" fmla="*/ 178 h 286"/>
                  <a:gd name="T58" fmla="*/ 209 w 465"/>
                  <a:gd name="T59" fmla="*/ 214 h 286"/>
                  <a:gd name="T60" fmla="*/ 176 w 465"/>
                  <a:gd name="T61" fmla="*/ 219 h 286"/>
                  <a:gd name="T62" fmla="*/ 155 w 465"/>
                  <a:gd name="T63" fmla="*/ 254 h 286"/>
                  <a:gd name="T64" fmla="*/ 126 w 465"/>
                  <a:gd name="T65" fmla="*/ 261 h 286"/>
                  <a:gd name="T66" fmla="*/ 90 w 465"/>
                  <a:gd name="T67" fmla="*/ 286 h 286"/>
                  <a:gd name="T68" fmla="*/ 32 w 465"/>
                  <a:gd name="T69" fmla="*/ 28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5" h="286">
                    <a:moveTo>
                      <a:pt x="32" y="282"/>
                    </a:moveTo>
                    <a:lnTo>
                      <a:pt x="12" y="248"/>
                    </a:lnTo>
                    <a:lnTo>
                      <a:pt x="0" y="201"/>
                    </a:lnTo>
                    <a:lnTo>
                      <a:pt x="30" y="136"/>
                    </a:lnTo>
                    <a:lnTo>
                      <a:pt x="47" y="120"/>
                    </a:lnTo>
                    <a:lnTo>
                      <a:pt x="45" y="102"/>
                    </a:lnTo>
                    <a:lnTo>
                      <a:pt x="23" y="90"/>
                    </a:lnTo>
                    <a:lnTo>
                      <a:pt x="25" y="48"/>
                    </a:lnTo>
                    <a:lnTo>
                      <a:pt x="47" y="25"/>
                    </a:lnTo>
                    <a:lnTo>
                      <a:pt x="57" y="0"/>
                    </a:lnTo>
                    <a:lnTo>
                      <a:pt x="99" y="0"/>
                    </a:lnTo>
                    <a:lnTo>
                      <a:pt x="113" y="14"/>
                    </a:lnTo>
                    <a:lnTo>
                      <a:pt x="131" y="27"/>
                    </a:lnTo>
                    <a:lnTo>
                      <a:pt x="221" y="27"/>
                    </a:lnTo>
                    <a:lnTo>
                      <a:pt x="254" y="0"/>
                    </a:lnTo>
                    <a:lnTo>
                      <a:pt x="313" y="1"/>
                    </a:lnTo>
                    <a:lnTo>
                      <a:pt x="333" y="10"/>
                    </a:lnTo>
                    <a:lnTo>
                      <a:pt x="356" y="43"/>
                    </a:lnTo>
                    <a:lnTo>
                      <a:pt x="380" y="52"/>
                    </a:lnTo>
                    <a:lnTo>
                      <a:pt x="429" y="93"/>
                    </a:lnTo>
                    <a:lnTo>
                      <a:pt x="465" y="102"/>
                    </a:lnTo>
                    <a:lnTo>
                      <a:pt x="448" y="124"/>
                    </a:lnTo>
                    <a:lnTo>
                      <a:pt x="434" y="126"/>
                    </a:lnTo>
                    <a:lnTo>
                      <a:pt x="418" y="142"/>
                    </a:lnTo>
                    <a:lnTo>
                      <a:pt x="344" y="145"/>
                    </a:lnTo>
                    <a:lnTo>
                      <a:pt x="301" y="174"/>
                    </a:lnTo>
                    <a:lnTo>
                      <a:pt x="272" y="162"/>
                    </a:lnTo>
                    <a:lnTo>
                      <a:pt x="236" y="162"/>
                    </a:lnTo>
                    <a:lnTo>
                      <a:pt x="212" y="178"/>
                    </a:lnTo>
                    <a:lnTo>
                      <a:pt x="209" y="214"/>
                    </a:lnTo>
                    <a:lnTo>
                      <a:pt x="176" y="219"/>
                    </a:lnTo>
                    <a:lnTo>
                      <a:pt x="155" y="254"/>
                    </a:lnTo>
                    <a:lnTo>
                      <a:pt x="126" y="261"/>
                    </a:lnTo>
                    <a:lnTo>
                      <a:pt x="90" y="286"/>
                    </a:lnTo>
                    <a:lnTo>
                      <a:pt x="32" y="28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0" name="Freeform 975"/>
              <p:cNvSpPr>
                <a:spLocks/>
              </p:cNvSpPr>
              <p:nvPr/>
            </p:nvSpPr>
            <p:spPr bwMode="auto">
              <a:xfrm>
                <a:off x="9437" y="4590"/>
                <a:ext cx="1266" cy="732"/>
              </a:xfrm>
              <a:custGeom>
                <a:avLst/>
                <a:gdLst>
                  <a:gd name="T0" fmla="*/ 229 w 584"/>
                  <a:gd name="T1" fmla="*/ 213 h 366"/>
                  <a:gd name="T2" fmla="*/ 202 w 584"/>
                  <a:gd name="T3" fmla="*/ 189 h 366"/>
                  <a:gd name="T4" fmla="*/ 171 w 584"/>
                  <a:gd name="T5" fmla="*/ 182 h 366"/>
                  <a:gd name="T6" fmla="*/ 130 w 584"/>
                  <a:gd name="T7" fmla="*/ 214 h 366"/>
                  <a:gd name="T8" fmla="*/ 31 w 584"/>
                  <a:gd name="T9" fmla="*/ 214 h 366"/>
                  <a:gd name="T10" fmla="*/ 45 w 584"/>
                  <a:gd name="T11" fmla="*/ 175 h 366"/>
                  <a:gd name="T12" fmla="*/ 36 w 584"/>
                  <a:gd name="T13" fmla="*/ 139 h 366"/>
                  <a:gd name="T14" fmla="*/ 13 w 584"/>
                  <a:gd name="T15" fmla="*/ 121 h 366"/>
                  <a:gd name="T16" fmla="*/ 2 w 584"/>
                  <a:gd name="T17" fmla="*/ 110 h 366"/>
                  <a:gd name="T18" fmla="*/ 0 w 584"/>
                  <a:gd name="T19" fmla="*/ 87 h 366"/>
                  <a:gd name="T20" fmla="*/ 20 w 584"/>
                  <a:gd name="T21" fmla="*/ 61 h 366"/>
                  <a:gd name="T22" fmla="*/ 80 w 584"/>
                  <a:gd name="T23" fmla="*/ 72 h 366"/>
                  <a:gd name="T24" fmla="*/ 153 w 584"/>
                  <a:gd name="T25" fmla="*/ 76 h 366"/>
                  <a:gd name="T26" fmla="*/ 164 w 584"/>
                  <a:gd name="T27" fmla="*/ 40 h 366"/>
                  <a:gd name="T28" fmla="*/ 202 w 584"/>
                  <a:gd name="T29" fmla="*/ 31 h 366"/>
                  <a:gd name="T30" fmla="*/ 218 w 584"/>
                  <a:gd name="T31" fmla="*/ 9 h 366"/>
                  <a:gd name="T32" fmla="*/ 236 w 584"/>
                  <a:gd name="T33" fmla="*/ 0 h 366"/>
                  <a:gd name="T34" fmla="*/ 242 w 584"/>
                  <a:gd name="T35" fmla="*/ 14 h 366"/>
                  <a:gd name="T36" fmla="*/ 263 w 584"/>
                  <a:gd name="T37" fmla="*/ 23 h 366"/>
                  <a:gd name="T38" fmla="*/ 307 w 584"/>
                  <a:gd name="T39" fmla="*/ 38 h 366"/>
                  <a:gd name="T40" fmla="*/ 328 w 584"/>
                  <a:gd name="T41" fmla="*/ 65 h 366"/>
                  <a:gd name="T42" fmla="*/ 346 w 584"/>
                  <a:gd name="T43" fmla="*/ 90 h 366"/>
                  <a:gd name="T44" fmla="*/ 393 w 584"/>
                  <a:gd name="T45" fmla="*/ 124 h 366"/>
                  <a:gd name="T46" fmla="*/ 456 w 584"/>
                  <a:gd name="T47" fmla="*/ 139 h 366"/>
                  <a:gd name="T48" fmla="*/ 487 w 584"/>
                  <a:gd name="T49" fmla="*/ 139 h 366"/>
                  <a:gd name="T50" fmla="*/ 541 w 584"/>
                  <a:gd name="T51" fmla="*/ 148 h 366"/>
                  <a:gd name="T52" fmla="*/ 584 w 584"/>
                  <a:gd name="T53" fmla="*/ 195 h 366"/>
                  <a:gd name="T54" fmla="*/ 575 w 584"/>
                  <a:gd name="T55" fmla="*/ 214 h 366"/>
                  <a:gd name="T56" fmla="*/ 557 w 584"/>
                  <a:gd name="T57" fmla="*/ 222 h 366"/>
                  <a:gd name="T58" fmla="*/ 561 w 584"/>
                  <a:gd name="T59" fmla="*/ 240 h 366"/>
                  <a:gd name="T60" fmla="*/ 571 w 584"/>
                  <a:gd name="T61" fmla="*/ 268 h 366"/>
                  <a:gd name="T62" fmla="*/ 575 w 584"/>
                  <a:gd name="T63" fmla="*/ 295 h 366"/>
                  <a:gd name="T64" fmla="*/ 570 w 584"/>
                  <a:gd name="T65" fmla="*/ 341 h 366"/>
                  <a:gd name="T66" fmla="*/ 516 w 584"/>
                  <a:gd name="T67" fmla="*/ 366 h 366"/>
                  <a:gd name="T68" fmla="*/ 472 w 584"/>
                  <a:gd name="T69" fmla="*/ 341 h 366"/>
                  <a:gd name="T70" fmla="*/ 444 w 584"/>
                  <a:gd name="T71" fmla="*/ 317 h 366"/>
                  <a:gd name="T72" fmla="*/ 350 w 584"/>
                  <a:gd name="T73" fmla="*/ 290 h 366"/>
                  <a:gd name="T74" fmla="*/ 321 w 584"/>
                  <a:gd name="T75" fmla="*/ 268 h 366"/>
                  <a:gd name="T76" fmla="*/ 310 w 584"/>
                  <a:gd name="T77" fmla="*/ 240 h 366"/>
                  <a:gd name="T78" fmla="*/ 289 w 584"/>
                  <a:gd name="T79" fmla="*/ 218 h 366"/>
                  <a:gd name="T80" fmla="*/ 229 w 584"/>
                  <a:gd name="T81" fmla="*/ 21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4" h="366">
                    <a:moveTo>
                      <a:pt x="229" y="213"/>
                    </a:moveTo>
                    <a:lnTo>
                      <a:pt x="202" y="189"/>
                    </a:lnTo>
                    <a:lnTo>
                      <a:pt x="171" y="182"/>
                    </a:lnTo>
                    <a:lnTo>
                      <a:pt x="130" y="214"/>
                    </a:lnTo>
                    <a:lnTo>
                      <a:pt x="31" y="214"/>
                    </a:lnTo>
                    <a:lnTo>
                      <a:pt x="45" y="175"/>
                    </a:lnTo>
                    <a:lnTo>
                      <a:pt x="36" y="139"/>
                    </a:lnTo>
                    <a:lnTo>
                      <a:pt x="13" y="121"/>
                    </a:lnTo>
                    <a:lnTo>
                      <a:pt x="2" y="110"/>
                    </a:lnTo>
                    <a:lnTo>
                      <a:pt x="0" y="87"/>
                    </a:lnTo>
                    <a:lnTo>
                      <a:pt x="20" y="61"/>
                    </a:lnTo>
                    <a:lnTo>
                      <a:pt x="80" y="72"/>
                    </a:lnTo>
                    <a:lnTo>
                      <a:pt x="153" y="76"/>
                    </a:lnTo>
                    <a:lnTo>
                      <a:pt x="164" y="40"/>
                    </a:lnTo>
                    <a:lnTo>
                      <a:pt x="202" y="31"/>
                    </a:lnTo>
                    <a:lnTo>
                      <a:pt x="218" y="9"/>
                    </a:lnTo>
                    <a:lnTo>
                      <a:pt x="236" y="0"/>
                    </a:lnTo>
                    <a:lnTo>
                      <a:pt x="242" y="14"/>
                    </a:lnTo>
                    <a:lnTo>
                      <a:pt x="263" y="23"/>
                    </a:lnTo>
                    <a:lnTo>
                      <a:pt x="307" y="38"/>
                    </a:lnTo>
                    <a:lnTo>
                      <a:pt x="328" y="65"/>
                    </a:lnTo>
                    <a:lnTo>
                      <a:pt x="346" y="90"/>
                    </a:lnTo>
                    <a:lnTo>
                      <a:pt x="393" y="124"/>
                    </a:lnTo>
                    <a:lnTo>
                      <a:pt x="456" y="139"/>
                    </a:lnTo>
                    <a:lnTo>
                      <a:pt x="487" y="139"/>
                    </a:lnTo>
                    <a:lnTo>
                      <a:pt x="541" y="148"/>
                    </a:lnTo>
                    <a:lnTo>
                      <a:pt x="584" y="195"/>
                    </a:lnTo>
                    <a:lnTo>
                      <a:pt x="575" y="214"/>
                    </a:lnTo>
                    <a:lnTo>
                      <a:pt x="557" y="222"/>
                    </a:lnTo>
                    <a:lnTo>
                      <a:pt x="561" y="240"/>
                    </a:lnTo>
                    <a:lnTo>
                      <a:pt x="571" y="268"/>
                    </a:lnTo>
                    <a:lnTo>
                      <a:pt x="575" y="295"/>
                    </a:lnTo>
                    <a:lnTo>
                      <a:pt x="570" y="341"/>
                    </a:lnTo>
                    <a:lnTo>
                      <a:pt x="516" y="366"/>
                    </a:lnTo>
                    <a:lnTo>
                      <a:pt x="472" y="341"/>
                    </a:lnTo>
                    <a:lnTo>
                      <a:pt x="444" y="317"/>
                    </a:lnTo>
                    <a:lnTo>
                      <a:pt x="350" y="290"/>
                    </a:lnTo>
                    <a:lnTo>
                      <a:pt x="321" y="268"/>
                    </a:lnTo>
                    <a:lnTo>
                      <a:pt x="310" y="240"/>
                    </a:lnTo>
                    <a:lnTo>
                      <a:pt x="289" y="218"/>
                    </a:lnTo>
                    <a:lnTo>
                      <a:pt x="229" y="213"/>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1" name="Freeform 974"/>
              <p:cNvSpPr>
                <a:spLocks/>
              </p:cNvSpPr>
              <p:nvPr/>
            </p:nvSpPr>
            <p:spPr bwMode="auto">
              <a:xfrm>
                <a:off x="9437" y="4590"/>
                <a:ext cx="1266" cy="732"/>
              </a:xfrm>
              <a:custGeom>
                <a:avLst/>
                <a:gdLst>
                  <a:gd name="T0" fmla="*/ 229 w 584"/>
                  <a:gd name="T1" fmla="*/ 213 h 366"/>
                  <a:gd name="T2" fmla="*/ 202 w 584"/>
                  <a:gd name="T3" fmla="*/ 189 h 366"/>
                  <a:gd name="T4" fmla="*/ 171 w 584"/>
                  <a:gd name="T5" fmla="*/ 182 h 366"/>
                  <a:gd name="T6" fmla="*/ 130 w 584"/>
                  <a:gd name="T7" fmla="*/ 214 h 366"/>
                  <a:gd name="T8" fmla="*/ 31 w 584"/>
                  <a:gd name="T9" fmla="*/ 214 h 366"/>
                  <a:gd name="T10" fmla="*/ 45 w 584"/>
                  <a:gd name="T11" fmla="*/ 175 h 366"/>
                  <a:gd name="T12" fmla="*/ 36 w 584"/>
                  <a:gd name="T13" fmla="*/ 139 h 366"/>
                  <a:gd name="T14" fmla="*/ 13 w 584"/>
                  <a:gd name="T15" fmla="*/ 121 h 366"/>
                  <a:gd name="T16" fmla="*/ 2 w 584"/>
                  <a:gd name="T17" fmla="*/ 110 h 366"/>
                  <a:gd name="T18" fmla="*/ 0 w 584"/>
                  <a:gd name="T19" fmla="*/ 87 h 366"/>
                  <a:gd name="T20" fmla="*/ 20 w 584"/>
                  <a:gd name="T21" fmla="*/ 61 h 366"/>
                  <a:gd name="T22" fmla="*/ 80 w 584"/>
                  <a:gd name="T23" fmla="*/ 72 h 366"/>
                  <a:gd name="T24" fmla="*/ 153 w 584"/>
                  <a:gd name="T25" fmla="*/ 76 h 366"/>
                  <a:gd name="T26" fmla="*/ 164 w 584"/>
                  <a:gd name="T27" fmla="*/ 40 h 366"/>
                  <a:gd name="T28" fmla="*/ 202 w 584"/>
                  <a:gd name="T29" fmla="*/ 31 h 366"/>
                  <a:gd name="T30" fmla="*/ 218 w 584"/>
                  <a:gd name="T31" fmla="*/ 9 h 366"/>
                  <a:gd name="T32" fmla="*/ 236 w 584"/>
                  <a:gd name="T33" fmla="*/ 0 h 366"/>
                  <a:gd name="T34" fmla="*/ 242 w 584"/>
                  <a:gd name="T35" fmla="*/ 14 h 366"/>
                  <a:gd name="T36" fmla="*/ 263 w 584"/>
                  <a:gd name="T37" fmla="*/ 23 h 366"/>
                  <a:gd name="T38" fmla="*/ 307 w 584"/>
                  <a:gd name="T39" fmla="*/ 38 h 366"/>
                  <a:gd name="T40" fmla="*/ 328 w 584"/>
                  <a:gd name="T41" fmla="*/ 65 h 366"/>
                  <a:gd name="T42" fmla="*/ 346 w 584"/>
                  <a:gd name="T43" fmla="*/ 90 h 366"/>
                  <a:gd name="T44" fmla="*/ 393 w 584"/>
                  <a:gd name="T45" fmla="*/ 124 h 366"/>
                  <a:gd name="T46" fmla="*/ 456 w 584"/>
                  <a:gd name="T47" fmla="*/ 139 h 366"/>
                  <a:gd name="T48" fmla="*/ 487 w 584"/>
                  <a:gd name="T49" fmla="*/ 139 h 366"/>
                  <a:gd name="T50" fmla="*/ 541 w 584"/>
                  <a:gd name="T51" fmla="*/ 148 h 366"/>
                  <a:gd name="T52" fmla="*/ 584 w 584"/>
                  <a:gd name="T53" fmla="*/ 195 h 366"/>
                  <a:gd name="T54" fmla="*/ 575 w 584"/>
                  <a:gd name="T55" fmla="*/ 214 h 366"/>
                  <a:gd name="T56" fmla="*/ 557 w 584"/>
                  <a:gd name="T57" fmla="*/ 222 h 366"/>
                  <a:gd name="T58" fmla="*/ 561 w 584"/>
                  <a:gd name="T59" fmla="*/ 240 h 366"/>
                  <a:gd name="T60" fmla="*/ 571 w 584"/>
                  <a:gd name="T61" fmla="*/ 268 h 366"/>
                  <a:gd name="T62" fmla="*/ 575 w 584"/>
                  <a:gd name="T63" fmla="*/ 295 h 366"/>
                  <a:gd name="T64" fmla="*/ 570 w 584"/>
                  <a:gd name="T65" fmla="*/ 341 h 366"/>
                  <a:gd name="T66" fmla="*/ 516 w 584"/>
                  <a:gd name="T67" fmla="*/ 366 h 366"/>
                  <a:gd name="T68" fmla="*/ 472 w 584"/>
                  <a:gd name="T69" fmla="*/ 341 h 366"/>
                  <a:gd name="T70" fmla="*/ 444 w 584"/>
                  <a:gd name="T71" fmla="*/ 317 h 366"/>
                  <a:gd name="T72" fmla="*/ 350 w 584"/>
                  <a:gd name="T73" fmla="*/ 290 h 366"/>
                  <a:gd name="T74" fmla="*/ 321 w 584"/>
                  <a:gd name="T75" fmla="*/ 268 h 366"/>
                  <a:gd name="T76" fmla="*/ 310 w 584"/>
                  <a:gd name="T77" fmla="*/ 240 h 366"/>
                  <a:gd name="T78" fmla="*/ 289 w 584"/>
                  <a:gd name="T79" fmla="*/ 218 h 366"/>
                  <a:gd name="T80" fmla="*/ 229 w 584"/>
                  <a:gd name="T81" fmla="*/ 21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4" h="366">
                    <a:moveTo>
                      <a:pt x="229" y="213"/>
                    </a:moveTo>
                    <a:lnTo>
                      <a:pt x="202" y="189"/>
                    </a:lnTo>
                    <a:lnTo>
                      <a:pt x="171" y="182"/>
                    </a:lnTo>
                    <a:lnTo>
                      <a:pt x="130" y="214"/>
                    </a:lnTo>
                    <a:lnTo>
                      <a:pt x="31" y="214"/>
                    </a:lnTo>
                    <a:lnTo>
                      <a:pt x="45" y="175"/>
                    </a:lnTo>
                    <a:lnTo>
                      <a:pt x="36" y="139"/>
                    </a:lnTo>
                    <a:lnTo>
                      <a:pt x="13" y="121"/>
                    </a:lnTo>
                    <a:lnTo>
                      <a:pt x="2" y="110"/>
                    </a:lnTo>
                    <a:lnTo>
                      <a:pt x="0" y="87"/>
                    </a:lnTo>
                    <a:lnTo>
                      <a:pt x="20" y="61"/>
                    </a:lnTo>
                    <a:lnTo>
                      <a:pt x="80" y="72"/>
                    </a:lnTo>
                    <a:lnTo>
                      <a:pt x="153" y="76"/>
                    </a:lnTo>
                    <a:lnTo>
                      <a:pt x="164" y="40"/>
                    </a:lnTo>
                    <a:lnTo>
                      <a:pt x="202" y="31"/>
                    </a:lnTo>
                    <a:lnTo>
                      <a:pt x="218" y="9"/>
                    </a:lnTo>
                    <a:lnTo>
                      <a:pt x="236" y="0"/>
                    </a:lnTo>
                    <a:lnTo>
                      <a:pt x="242" y="14"/>
                    </a:lnTo>
                    <a:lnTo>
                      <a:pt x="263" y="23"/>
                    </a:lnTo>
                    <a:lnTo>
                      <a:pt x="307" y="38"/>
                    </a:lnTo>
                    <a:lnTo>
                      <a:pt x="328" y="65"/>
                    </a:lnTo>
                    <a:lnTo>
                      <a:pt x="346" y="90"/>
                    </a:lnTo>
                    <a:lnTo>
                      <a:pt x="393" y="124"/>
                    </a:lnTo>
                    <a:lnTo>
                      <a:pt x="456" y="139"/>
                    </a:lnTo>
                    <a:lnTo>
                      <a:pt x="487" y="139"/>
                    </a:lnTo>
                    <a:lnTo>
                      <a:pt x="541" y="148"/>
                    </a:lnTo>
                    <a:lnTo>
                      <a:pt x="584" y="195"/>
                    </a:lnTo>
                    <a:lnTo>
                      <a:pt x="575" y="214"/>
                    </a:lnTo>
                    <a:lnTo>
                      <a:pt x="557" y="222"/>
                    </a:lnTo>
                    <a:lnTo>
                      <a:pt x="561" y="240"/>
                    </a:lnTo>
                    <a:lnTo>
                      <a:pt x="571" y="268"/>
                    </a:lnTo>
                    <a:lnTo>
                      <a:pt x="575" y="295"/>
                    </a:lnTo>
                    <a:lnTo>
                      <a:pt x="570" y="341"/>
                    </a:lnTo>
                    <a:lnTo>
                      <a:pt x="516" y="366"/>
                    </a:lnTo>
                    <a:lnTo>
                      <a:pt x="472" y="341"/>
                    </a:lnTo>
                    <a:lnTo>
                      <a:pt x="444" y="317"/>
                    </a:lnTo>
                    <a:lnTo>
                      <a:pt x="350" y="290"/>
                    </a:lnTo>
                    <a:lnTo>
                      <a:pt x="321" y="268"/>
                    </a:lnTo>
                    <a:lnTo>
                      <a:pt x="310" y="240"/>
                    </a:lnTo>
                    <a:lnTo>
                      <a:pt x="289" y="218"/>
                    </a:lnTo>
                    <a:lnTo>
                      <a:pt x="229" y="21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2" name="Freeform 973"/>
              <p:cNvSpPr>
                <a:spLocks/>
              </p:cNvSpPr>
              <p:nvPr/>
            </p:nvSpPr>
            <p:spPr bwMode="auto">
              <a:xfrm>
                <a:off x="6827" y="1898"/>
                <a:ext cx="1022" cy="1100"/>
              </a:xfrm>
              <a:custGeom>
                <a:avLst/>
                <a:gdLst>
                  <a:gd name="T0" fmla="*/ 205 w 472"/>
                  <a:gd name="T1" fmla="*/ 471 h 550"/>
                  <a:gd name="T2" fmla="*/ 276 w 472"/>
                  <a:gd name="T3" fmla="*/ 399 h 550"/>
                  <a:gd name="T4" fmla="*/ 290 w 472"/>
                  <a:gd name="T5" fmla="*/ 379 h 550"/>
                  <a:gd name="T6" fmla="*/ 319 w 472"/>
                  <a:gd name="T7" fmla="*/ 370 h 550"/>
                  <a:gd name="T8" fmla="*/ 369 w 472"/>
                  <a:gd name="T9" fmla="*/ 341 h 550"/>
                  <a:gd name="T10" fmla="*/ 425 w 472"/>
                  <a:gd name="T11" fmla="*/ 328 h 550"/>
                  <a:gd name="T12" fmla="*/ 452 w 472"/>
                  <a:gd name="T13" fmla="*/ 310 h 550"/>
                  <a:gd name="T14" fmla="*/ 454 w 472"/>
                  <a:gd name="T15" fmla="*/ 296 h 550"/>
                  <a:gd name="T16" fmla="*/ 459 w 472"/>
                  <a:gd name="T17" fmla="*/ 254 h 550"/>
                  <a:gd name="T18" fmla="*/ 461 w 472"/>
                  <a:gd name="T19" fmla="*/ 229 h 550"/>
                  <a:gd name="T20" fmla="*/ 436 w 472"/>
                  <a:gd name="T21" fmla="*/ 197 h 550"/>
                  <a:gd name="T22" fmla="*/ 452 w 472"/>
                  <a:gd name="T23" fmla="*/ 157 h 550"/>
                  <a:gd name="T24" fmla="*/ 459 w 472"/>
                  <a:gd name="T25" fmla="*/ 112 h 550"/>
                  <a:gd name="T26" fmla="*/ 472 w 472"/>
                  <a:gd name="T27" fmla="*/ 82 h 550"/>
                  <a:gd name="T28" fmla="*/ 472 w 472"/>
                  <a:gd name="T29" fmla="*/ 60 h 550"/>
                  <a:gd name="T30" fmla="*/ 440 w 472"/>
                  <a:gd name="T31" fmla="*/ 58 h 550"/>
                  <a:gd name="T32" fmla="*/ 416 w 472"/>
                  <a:gd name="T33" fmla="*/ 26 h 550"/>
                  <a:gd name="T34" fmla="*/ 357 w 472"/>
                  <a:gd name="T35" fmla="*/ 18 h 550"/>
                  <a:gd name="T36" fmla="*/ 348 w 472"/>
                  <a:gd name="T37" fmla="*/ 0 h 550"/>
                  <a:gd name="T38" fmla="*/ 276 w 472"/>
                  <a:gd name="T39" fmla="*/ 0 h 550"/>
                  <a:gd name="T40" fmla="*/ 236 w 472"/>
                  <a:gd name="T41" fmla="*/ 45 h 550"/>
                  <a:gd name="T42" fmla="*/ 175 w 472"/>
                  <a:gd name="T43" fmla="*/ 51 h 550"/>
                  <a:gd name="T44" fmla="*/ 103 w 472"/>
                  <a:gd name="T45" fmla="*/ 101 h 550"/>
                  <a:gd name="T46" fmla="*/ 103 w 472"/>
                  <a:gd name="T47" fmla="*/ 121 h 550"/>
                  <a:gd name="T48" fmla="*/ 47 w 472"/>
                  <a:gd name="T49" fmla="*/ 173 h 550"/>
                  <a:gd name="T50" fmla="*/ 31 w 472"/>
                  <a:gd name="T51" fmla="*/ 245 h 550"/>
                  <a:gd name="T52" fmla="*/ 56 w 472"/>
                  <a:gd name="T53" fmla="*/ 281 h 550"/>
                  <a:gd name="T54" fmla="*/ 38 w 472"/>
                  <a:gd name="T55" fmla="*/ 308 h 550"/>
                  <a:gd name="T56" fmla="*/ 0 w 472"/>
                  <a:gd name="T57" fmla="*/ 359 h 550"/>
                  <a:gd name="T58" fmla="*/ 4 w 472"/>
                  <a:gd name="T59" fmla="*/ 393 h 550"/>
                  <a:gd name="T60" fmla="*/ 14 w 472"/>
                  <a:gd name="T61" fmla="*/ 417 h 550"/>
                  <a:gd name="T62" fmla="*/ 38 w 472"/>
                  <a:gd name="T63" fmla="*/ 422 h 550"/>
                  <a:gd name="T64" fmla="*/ 38 w 472"/>
                  <a:gd name="T65" fmla="*/ 485 h 550"/>
                  <a:gd name="T66" fmla="*/ 58 w 472"/>
                  <a:gd name="T67" fmla="*/ 550 h 550"/>
                  <a:gd name="T68" fmla="*/ 124 w 472"/>
                  <a:gd name="T69" fmla="*/ 550 h 550"/>
                  <a:gd name="T70" fmla="*/ 135 w 472"/>
                  <a:gd name="T71" fmla="*/ 512 h 550"/>
                  <a:gd name="T72" fmla="*/ 164 w 472"/>
                  <a:gd name="T73" fmla="*/ 483 h 550"/>
                  <a:gd name="T74" fmla="*/ 205 w 472"/>
                  <a:gd name="T75" fmla="*/ 47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2" h="550">
                    <a:moveTo>
                      <a:pt x="205" y="471"/>
                    </a:moveTo>
                    <a:lnTo>
                      <a:pt x="276" y="399"/>
                    </a:lnTo>
                    <a:lnTo>
                      <a:pt x="290" y="379"/>
                    </a:lnTo>
                    <a:lnTo>
                      <a:pt x="319" y="370"/>
                    </a:lnTo>
                    <a:lnTo>
                      <a:pt x="369" y="341"/>
                    </a:lnTo>
                    <a:lnTo>
                      <a:pt x="425" y="328"/>
                    </a:lnTo>
                    <a:lnTo>
                      <a:pt x="452" y="310"/>
                    </a:lnTo>
                    <a:lnTo>
                      <a:pt x="454" y="296"/>
                    </a:lnTo>
                    <a:lnTo>
                      <a:pt x="459" y="254"/>
                    </a:lnTo>
                    <a:lnTo>
                      <a:pt x="461" y="229"/>
                    </a:lnTo>
                    <a:lnTo>
                      <a:pt x="436" y="197"/>
                    </a:lnTo>
                    <a:lnTo>
                      <a:pt x="452" y="157"/>
                    </a:lnTo>
                    <a:lnTo>
                      <a:pt x="459" y="112"/>
                    </a:lnTo>
                    <a:lnTo>
                      <a:pt x="472" y="82"/>
                    </a:lnTo>
                    <a:lnTo>
                      <a:pt x="472" y="60"/>
                    </a:lnTo>
                    <a:lnTo>
                      <a:pt x="440" y="58"/>
                    </a:lnTo>
                    <a:lnTo>
                      <a:pt x="416" y="26"/>
                    </a:lnTo>
                    <a:lnTo>
                      <a:pt x="357" y="18"/>
                    </a:lnTo>
                    <a:lnTo>
                      <a:pt x="348" y="0"/>
                    </a:lnTo>
                    <a:lnTo>
                      <a:pt x="276" y="0"/>
                    </a:lnTo>
                    <a:lnTo>
                      <a:pt x="236" y="45"/>
                    </a:lnTo>
                    <a:lnTo>
                      <a:pt x="175" y="51"/>
                    </a:lnTo>
                    <a:lnTo>
                      <a:pt x="103" y="101"/>
                    </a:lnTo>
                    <a:lnTo>
                      <a:pt x="103" y="121"/>
                    </a:lnTo>
                    <a:lnTo>
                      <a:pt x="47" y="173"/>
                    </a:lnTo>
                    <a:lnTo>
                      <a:pt x="31" y="245"/>
                    </a:lnTo>
                    <a:lnTo>
                      <a:pt x="56" y="281"/>
                    </a:lnTo>
                    <a:lnTo>
                      <a:pt x="38" y="308"/>
                    </a:lnTo>
                    <a:lnTo>
                      <a:pt x="0" y="359"/>
                    </a:lnTo>
                    <a:lnTo>
                      <a:pt x="4" y="393"/>
                    </a:lnTo>
                    <a:lnTo>
                      <a:pt x="14" y="417"/>
                    </a:lnTo>
                    <a:lnTo>
                      <a:pt x="38" y="422"/>
                    </a:lnTo>
                    <a:lnTo>
                      <a:pt x="38" y="485"/>
                    </a:lnTo>
                    <a:lnTo>
                      <a:pt x="58" y="550"/>
                    </a:lnTo>
                    <a:lnTo>
                      <a:pt x="124" y="550"/>
                    </a:lnTo>
                    <a:lnTo>
                      <a:pt x="135" y="512"/>
                    </a:lnTo>
                    <a:lnTo>
                      <a:pt x="164" y="483"/>
                    </a:lnTo>
                    <a:lnTo>
                      <a:pt x="205" y="4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3" name="Freeform 972"/>
              <p:cNvSpPr>
                <a:spLocks/>
              </p:cNvSpPr>
              <p:nvPr/>
            </p:nvSpPr>
            <p:spPr bwMode="auto">
              <a:xfrm>
                <a:off x="6827" y="1898"/>
                <a:ext cx="1022" cy="1100"/>
              </a:xfrm>
              <a:custGeom>
                <a:avLst/>
                <a:gdLst>
                  <a:gd name="T0" fmla="*/ 205 w 472"/>
                  <a:gd name="T1" fmla="*/ 471 h 550"/>
                  <a:gd name="T2" fmla="*/ 276 w 472"/>
                  <a:gd name="T3" fmla="*/ 399 h 550"/>
                  <a:gd name="T4" fmla="*/ 290 w 472"/>
                  <a:gd name="T5" fmla="*/ 379 h 550"/>
                  <a:gd name="T6" fmla="*/ 319 w 472"/>
                  <a:gd name="T7" fmla="*/ 370 h 550"/>
                  <a:gd name="T8" fmla="*/ 369 w 472"/>
                  <a:gd name="T9" fmla="*/ 341 h 550"/>
                  <a:gd name="T10" fmla="*/ 425 w 472"/>
                  <a:gd name="T11" fmla="*/ 328 h 550"/>
                  <a:gd name="T12" fmla="*/ 452 w 472"/>
                  <a:gd name="T13" fmla="*/ 310 h 550"/>
                  <a:gd name="T14" fmla="*/ 454 w 472"/>
                  <a:gd name="T15" fmla="*/ 296 h 550"/>
                  <a:gd name="T16" fmla="*/ 459 w 472"/>
                  <a:gd name="T17" fmla="*/ 254 h 550"/>
                  <a:gd name="T18" fmla="*/ 461 w 472"/>
                  <a:gd name="T19" fmla="*/ 229 h 550"/>
                  <a:gd name="T20" fmla="*/ 436 w 472"/>
                  <a:gd name="T21" fmla="*/ 197 h 550"/>
                  <a:gd name="T22" fmla="*/ 452 w 472"/>
                  <a:gd name="T23" fmla="*/ 157 h 550"/>
                  <a:gd name="T24" fmla="*/ 459 w 472"/>
                  <a:gd name="T25" fmla="*/ 112 h 550"/>
                  <a:gd name="T26" fmla="*/ 472 w 472"/>
                  <a:gd name="T27" fmla="*/ 82 h 550"/>
                  <a:gd name="T28" fmla="*/ 472 w 472"/>
                  <a:gd name="T29" fmla="*/ 60 h 550"/>
                  <a:gd name="T30" fmla="*/ 440 w 472"/>
                  <a:gd name="T31" fmla="*/ 58 h 550"/>
                  <a:gd name="T32" fmla="*/ 416 w 472"/>
                  <a:gd name="T33" fmla="*/ 26 h 550"/>
                  <a:gd name="T34" fmla="*/ 357 w 472"/>
                  <a:gd name="T35" fmla="*/ 18 h 550"/>
                  <a:gd name="T36" fmla="*/ 348 w 472"/>
                  <a:gd name="T37" fmla="*/ 0 h 550"/>
                  <a:gd name="T38" fmla="*/ 276 w 472"/>
                  <a:gd name="T39" fmla="*/ 0 h 550"/>
                  <a:gd name="T40" fmla="*/ 236 w 472"/>
                  <a:gd name="T41" fmla="*/ 45 h 550"/>
                  <a:gd name="T42" fmla="*/ 175 w 472"/>
                  <a:gd name="T43" fmla="*/ 51 h 550"/>
                  <a:gd name="T44" fmla="*/ 103 w 472"/>
                  <a:gd name="T45" fmla="*/ 101 h 550"/>
                  <a:gd name="T46" fmla="*/ 103 w 472"/>
                  <a:gd name="T47" fmla="*/ 121 h 550"/>
                  <a:gd name="T48" fmla="*/ 47 w 472"/>
                  <a:gd name="T49" fmla="*/ 173 h 550"/>
                  <a:gd name="T50" fmla="*/ 31 w 472"/>
                  <a:gd name="T51" fmla="*/ 245 h 550"/>
                  <a:gd name="T52" fmla="*/ 56 w 472"/>
                  <a:gd name="T53" fmla="*/ 281 h 550"/>
                  <a:gd name="T54" fmla="*/ 38 w 472"/>
                  <a:gd name="T55" fmla="*/ 308 h 550"/>
                  <a:gd name="T56" fmla="*/ 0 w 472"/>
                  <a:gd name="T57" fmla="*/ 359 h 550"/>
                  <a:gd name="T58" fmla="*/ 4 w 472"/>
                  <a:gd name="T59" fmla="*/ 393 h 550"/>
                  <a:gd name="T60" fmla="*/ 14 w 472"/>
                  <a:gd name="T61" fmla="*/ 417 h 550"/>
                  <a:gd name="T62" fmla="*/ 38 w 472"/>
                  <a:gd name="T63" fmla="*/ 422 h 550"/>
                  <a:gd name="T64" fmla="*/ 38 w 472"/>
                  <a:gd name="T65" fmla="*/ 485 h 550"/>
                  <a:gd name="T66" fmla="*/ 58 w 472"/>
                  <a:gd name="T67" fmla="*/ 550 h 550"/>
                  <a:gd name="T68" fmla="*/ 124 w 472"/>
                  <a:gd name="T69" fmla="*/ 550 h 550"/>
                  <a:gd name="T70" fmla="*/ 135 w 472"/>
                  <a:gd name="T71" fmla="*/ 512 h 550"/>
                  <a:gd name="T72" fmla="*/ 164 w 472"/>
                  <a:gd name="T73" fmla="*/ 483 h 550"/>
                  <a:gd name="T74" fmla="*/ 205 w 472"/>
                  <a:gd name="T75" fmla="*/ 47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2" h="550">
                    <a:moveTo>
                      <a:pt x="205" y="471"/>
                    </a:moveTo>
                    <a:lnTo>
                      <a:pt x="276" y="399"/>
                    </a:lnTo>
                    <a:lnTo>
                      <a:pt x="290" y="379"/>
                    </a:lnTo>
                    <a:lnTo>
                      <a:pt x="319" y="370"/>
                    </a:lnTo>
                    <a:lnTo>
                      <a:pt x="369" y="341"/>
                    </a:lnTo>
                    <a:lnTo>
                      <a:pt x="425" y="328"/>
                    </a:lnTo>
                    <a:lnTo>
                      <a:pt x="452" y="310"/>
                    </a:lnTo>
                    <a:lnTo>
                      <a:pt x="454" y="296"/>
                    </a:lnTo>
                    <a:lnTo>
                      <a:pt x="459" y="254"/>
                    </a:lnTo>
                    <a:lnTo>
                      <a:pt x="461" y="229"/>
                    </a:lnTo>
                    <a:lnTo>
                      <a:pt x="436" y="197"/>
                    </a:lnTo>
                    <a:lnTo>
                      <a:pt x="452" y="157"/>
                    </a:lnTo>
                    <a:lnTo>
                      <a:pt x="459" y="112"/>
                    </a:lnTo>
                    <a:lnTo>
                      <a:pt x="472" y="82"/>
                    </a:lnTo>
                    <a:lnTo>
                      <a:pt x="472" y="60"/>
                    </a:lnTo>
                    <a:lnTo>
                      <a:pt x="440" y="58"/>
                    </a:lnTo>
                    <a:lnTo>
                      <a:pt x="416" y="26"/>
                    </a:lnTo>
                    <a:lnTo>
                      <a:pt x="357" y="18"/>
                    </a:lnTo>
                    <a:lnTo>
                      <a:pt x="348" y="0"/>
                    </a:lnTo>
                    <a:lnTo>
                      <a:pt x="276" y="0"/>
                    </a:lnTo>
                    <a:lnTo>
                      <a:pt x="236" y="45"/>
                    </a:lnTo>
                    <a:lnTo>
                      <a:pt x="175" y="51"/>
                    </a:lnTo>
                    <a:lnTo>
                      <a:pt x="103" y="101"/>
                    </a:lnTo>
                    <a:lnTo>
                      <a:pt x="103" y="121"/>
                    </a:lnTo>
                    <a:lnTo>
                      <a:pt x="47" y="173"/>
                    </a:lnTo>
                    <a:lnTo>
                      <a:pt x="31" y="245"/>
                    </a:lnTo>
                    <a:lnTo>
                      <a:pt x="56" y="281"/>
                    </a:lnTo>
                    <a:lnTo>
                      <a:pt x="38" y="308"/>
                    </a:lnTo>
                    <a:lnTo>
                      <a:pt x="0" y="359"/>
                    </a:lnTo>
                    <a:lnTo>
                      <a:pt x="4" y="393"/>
                    </a:lnTo>
                    <a:lnTo>
                      <a:pt x="14" y="417"/>
                    </a:lnTo>
                    <a:lnTo>
                      <a:pt x="38" y="422"/>
                    </a:lnTo>
                    <a:lnTo>
                      <a:pt x="38" y="485"/>
                    </a:lnTo>
                    <a:lnTo>
                      <a:pt x="58" y="550"/>
                    </a:lnTo>
                    <a:lnTo>
                      <a:pt x="124" y="550"/>
                    </a:lnTo>
                    <a:lnTo>
                      <a:pt x="135" y="512"/>
                    </a:lnTo>
                    <a:lnTo>
                      <a:pt x="164" y="483"/>
                    </a:lnTo>
                    <a:lnTo>
                      <a:pt x="205" y="47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4" name="Freeform 971"/>
              <p:cNvSpPr>
                <a:spLocks/>
              </p:cNvSpPr>
              <p:nvPr/>
            </p:nvSpPr>
            <p:spPr bwMode="auto">
              <a:xfrm>
                <a:off x="5411" y="1322"/>
                <a:ext cx="1641" cy="1478"/>
              </a:xfrm>
              <a:custGeom>
                <a:avLst/>
                <a:gdLst>
                  <a:gd name="T0" fmla="*/ 0 w 757"/>
                  <a:gd name="T1" fmla="*/ 461 h 739"/>
                  <a:gd name="T2" fmla="*/ 43 w 757"/>
                  <a:gd name="T3" fmla="*/ 420 h 739"/>
                  <a:gd name="T4" fmla="*/ 97 w 757"/>
                  <a:gd name="T5" fmla="*/ 415 h 739"/>
                  <a:gd name="T6" fmla="*/ 105 w 757"/>
                  <a:gd name="T7" fmla="*/ 400 h 739"/>
                  <a:gd name="T8" fmla="*/ 83 w 757"/>
                  <a:gd name="T9" fmla="*/ 371 h 739"/>
                  <a:gd name="T10" fmla="*/ 106 w 757"/>
                  <a:gd name="T11" fmla="*/ 323 h 739"/>
                  <a:gd name="T12" fmla="*/ 108 w 757"/>
                  <a:gd name="T13" fmla="*/ 297 h 739"/>
                  <a:gd name="T14" fmla="*/ 96 w 757"/>
                  <a:gd name="T15" fmla="*/ 276 h 739"/>
                  <a:gd name="T16" fmla="*/ 92 w 757"/>
                  <a:gd name="T17" fmla="*/ 240 h 739"/>
                  <a:gd name="T18" fmla="*/ 126 w 757"/>
                  <a:gd name="T19" fmla="*/ 238 h 739"/>
                  <a:gd name="T20" fmla="*/ 139 w 757"/>
                  <a:gd name="T21" fmla="*/ 251 h 739"/>
                  <a:gd name="T22" fmla="*/ 184 w 757"/>
                  <a:gd name="T23" fmla="*/ 242 h 739"/>
                  <a:gd name="T24" fmla="*/ 213 w 757"/>
                  <a:gd name="T25" fmla="*/ 207 h 739"/>
                  <a:gd name="T26" fmla="*/ 216 w 757"/>
                  <a:gd name="T27" fmla="*/ 180 h 739"/>
                  <a:gd name="T28" fmla="*/ 247 w 757"/>
                  <a:gd name="T29" fmla="*/ 170 h 739"/>
                  <a:gd name="T30" fmla="*/ 274 w 757"/>
                  <a:gd name="T31" fmla="*/ 137 h 739"/>
                  <a:gd name="T32" fmla="*/ 278 w 757"/>
                  <a:gd name="T33" fmla="*/ 110 h 739"/>
                  <a:gd name="T34" fmla="*/ 270 w 757"/>
                  <a:gd name="T35" fmla="*/ 76 h 739"/>
                  <a:gd name="T36" fmla="*/ 281 w 757"/>
                  <a:gd name="T37" fmla="*/ 33 h 739"/>
                  <a:gd name="T38" fmla="*/ 290 w 757"/>
                  <a:gd name="T39" fmla="*/ 16 h 739"/>
                  <a:gd name="T40" fmla="*/ 288 w 757"/>
                  <a:gd name="T41" fmla="*/ 0 h 739"/>
                  <a:gd name="T42" fmla="*/ 355 w 757"/>
                  <a:gd name="T43" fmla="*/ 18 h 739"/>
                  <a:gd name="T44" fmla="*/ 395 w 757"/>
                  <a:gd name="T45" fmla="*/ 34 h 739"/>
                  <a:gd name="T46" fmla="*/ 422 w 757"/>
                  <a:gd name="T47" fmla="*/ 56 h 739"/>
                  <a:gd name="T48" fmla="*/ 472 w 757"/>
                  <a:gd name="T49" fmla="*/ 63 h 739"/>
                  <a:gd name="T50" fmla="*/ 530 w 757"/>
                  <a:gd name="T51" fmla="*/ 96 h 739"/>
                  <a:gd name="T52" fmla="*/ 541 w 757"/>
                  <a:gd name="T53" fmla="*/ 137 h 739"/>
                  <a:gd name="T54" fmla="*/ 580 w 757"/>
                  <a:gd name="T55" fmla="*/ 157 h 739"/>
                  <a:gd name="T56" fmla="*/ 587 w 757"/>
                  <a:gd name="T57" fmla="*/ 180 h 739"/>
                  <a:gd name="T58" fmla="*/ 629 w 757"/>
                  <a:gd name="T59" fmla="*/ 227 h 739"/>
                  <a:gd name="T60" fmla="*/ 634 w 757"/>
                  <a:gd name="T61" fmla="*/ 252 h 739"/>
                  <a:gd name="T62" fmla="*/ 658 w 757"/>
                  <a:gd name="T63" fmla="*/ 299 h 739"/>
                  <a:gd name="T64" fmla="*/ 674 w 757"/>
                  <a:gd name="T65" fmla="*/ 310 h 739"/>
                  <a:gd name="T66" fmla="*/ 694 w 757"/>
                  <a:gd name="T67" fmla="*/ 332 h 739"/>
                  <a:gd name="T68" fmla="*/ 701 w 757"/>
                  <a:gd name="T69" fmla="*/ 348 h 739"/>
                  <a:gd name="T70" fmla="*/ 712 w 757"/>
                  <a:gd name="T71" fmla="*/ 368 h 739"/>
                  <a:gd name="T72" fmla="*/ 733 w 757"/>
                  <a:gd name="T73" fmla="*/ 370 h 739"/>
                  <a:gd name="T74" fmla="*/ 757 w 757"/>
                  <a:gd name="T75" fmla="*/ 388 h 739"/>
                  <a:gd name="T76" fmla="*/ 757 w 757"/>
                  <a:gd name="T77" fmla="*/ 409 h 739"/>
                  <a:gd name="T78" fmla="*/ 701 w 757"/>
                  <a:gd name="T79" fmla="*/ 461 h 739"/>
                  <a:gd name="T80" fmla="*/ 685 w 757"/>
                  <a:gd name="T81" fmla="*/ 533 h 739"/>
                  <a:gd name="T82" fmla="*/ 710 w 757"/>
                  <a:gd name="T83" fmla="*/ 569 h 739"/>
                  <a:gd name="T84" fmla="*/ 692 w 757"/>
                  <a:gd name="T85" fmla="*/ 596 h 739"/>
                  <a:gd name="T86" fmla="*/ 654 w 757"/>
                  <a:gd name="T87" fmla="*/ 647 h 739"/>
                  <a:gd name="T88" fmla="*/ 658 w 757"/>
                  <a:gd name="T89" fmla="*/ 681 h 739"/>
                  <a:gd name="T90" fmla="*/ 613 w 757"/>
                  <a:gd name="T91" fmla="*/ 705 h 739"/>
                  <a:gd name="T92" fmla="*/ 586 w 757"/>
                  <a:gd name="T93" fmla="*/ 728 h 739"/>
                  <a:gd name="T94" fmla="*/ 501 w 757"/>
                  <a:gd name="T95" fmla="*/ 732 h 739"/>
                  <a:gd name="T96" fmla="*/ 463 w 757"/>
                  <a:gd name="T97" fmla="*/ 739 h 739"/>
                  <a:gd name="T98" fmla="*/ 443 w 757"/>
                  <a:gd name="T99" fmla="*/ 728 h 739"/>
                  <a:gd name="T100" fmla="*/ 420 w 757"/>
                  <a:gd name="T101" fmla="*/ 705 h 739"/>
                  <a:gd name="T102" fmla="*/ 384 w 757"/>
                  <a:gd name="T103" fmla="*/ 688 h 739"/>
                  <a:gd name="T104" fmla="*/ 335 w 757"/>
                  <a:gd name="T105" fmla="*/ 663 h 739"/>
                  <a:gd name="T106" fmla="*/ 317 w 757"/>
                  <a:gd name="T107" fmla="*/ 658 h 739"/>
                  <a:gd name="T108" fmla="*/ 223 w 757"/>
                  <a:gd name="T109" fmla="*/ 658 h 739"/>
                  <a:gd name="T110" fmla="*/ 187 w 757"/>
                  <a:gd name="T111" fmla="*/ 636 h 739"/>
                  <a:gd name="T112" fmla="*/ 169 w 757"/>
                  <a:gd name="T113" fmla="*/ 577 h 739"/>
                  <a:gd name="T114" fmla="*/ 160 w 757"/>
                  <a:gd name="T115" fmla="*/ 557 h 739"/>
                  <a:gd name="T116" fmla="*/ 117 w 757"/>
                  <a:gd name="T117" fmla="*/ 555 h 739"/>
                  <a:gd name="T118" fmla="*/ 108 w 757"/>
                  <a:gd name="T119" fmla="*/ 533 h 739"/>
                  <a:gd name="T120" fmla="*/ 90 w 757"/>
                  <a:gd name="T121" fmla="*/ 524 h 739"/>
                  <a:gd name="T122" fmla="*/ 0 w 757"/>
                  <a:gd name="T123" fmla="*/ 530 h 739"/>
                  <a:gd name="T124" fmla="*/ 0 w 757"/>
                  <a:gd name="T125" fmla="*/ 46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7" h="739">
                    <a:moveTo>
                      <a:pt x="0" y="461"/>
                    </a:moveTo>
                    <a:lnTo>
                      <a:pt x="43" y="420"/>
                    </a:lnTo>
                    <a:lnTo>
                      <a:pt x="97" y="415"/>
                    </a:lnTo>
                    <a:lnTo>
                      <a:pt x="105" y="400"/>
                    </a:lnTo>
                    <a:lnTo>
                      <a:pt x="83" y="371"/>
                    </a:lnTo>
                    <a:lnTo>
                      <a:pt x="106" y="323"/>
                    </a:lnTo>
                    <a:lnTo>
                      <a:pt x="108" y="297"/>
                    </a:lnTo>
                    <a:lnTo>
                      <a:pt x="96" y="276"/>
                    </a:lnTo>
                    <a:lnTo>
                      <a:pt x="92" y="240"/>
                    </a:lnTo>
                    <a:lnTo>
                      <a:pt x="126" y="238"/>
                    </a:lnTo>
                    <a:lnTo>
                      <a:pt x="139" y="251"/>
                    </a:lnTo>
                    <a:lnTo>
                      <a:pt x="184" y="242"/>
                    </a:lnTo>
                    <a:lnTo>
                      <a:pt x="213" y="207"/>
                    </a:lnTo>
                    <a:lnTo>
                      <a:pt x="216" y="180"/>
                    </a:lnTo>
                    <a:lnTo>
                      <a:pt x="247" y="170"/>
                    </a:lnTo>
                    <a:lnTo>
                      <a:pt x="274" y="137"/>
                    </a:lnTo>
                    <a:lnTo>
                      <a:pt x="278" y="110"/>
                    </a:lnTo>
                    <a:lnTo>
                      <a:pt x="270" y="76"/>
                    </a:lnTo>
                    <a:lnTo>
                      <a:pt x="281" y="33"/>
                    </a:lnTo>
                    <a:lnTo>
                      <a:pt x="290" y="16"/>
                    </a:lnTo>
                    <a:lnTo>
                      <a:pt x="288" y="0"/>
                    </a:lnTo>
                    <a:lnTo>
                      <a:pt x="355" y="18"/>
                    </a:lnTo>
                    <a:lnTo>
                      <a:pt x="395" y="34"/>
                    </a:lnTo>
                    <a:lnTo>
                      <a:pt x="422" y="56"/>
                    </a:lnTo>
                    <a:lnTo>
                      <a:pt x="472" y="63"/>
                    </a:lnTo>
                    <a:lnTo>
                      <a:pt x="530" y="96"/>
                    </a:lnTo>
                    <a:lnTo>
                      <a:pt x="541" y="137"/>
                    </a:lnTo>
                    <a:lnTo>
                      <a:pt x="580" y="157"/>
                    </a:lnTo>
                    <a:lnTo>
                      <a:pt x="587" y="180"/>
                    </a:lnTo>
                    <a:lnTo>
                      <a:pt x="629" y="227"/>
                    </a:lnTo>
                    <a:lnTo>
                      <a:pt x="634" y="252"/>
                    </a:lnTo>
                    <a:lnTo>
                      <a:pt x="658" y="299"/>
                    </a:lnTo>
                    <a:lnTo>
                      <a:pt x="674" y="310"/>
                    </a:lnTo>
                    <a:lnTo>
                      <a:pt x="694" y="332"/>
                    </a:lnTo>
                    <a:lnTo>
                      <a:pt x="701" y="348"/>
                    </a:lnTo>
                    <a:lnTo>
                      <a:pt x="712" y="368"/>
                    </a:lnTo>
                    <a:lnTo>
                      <a:pt x="733" y="370"/>
                    </a:lnTo>
                    <a:lnTo>
                      <a:pt x="757" y="388"/>
                    </a:lnTo>
                    <a:lnTo>
                      <a:pt x="757" y="409"/>
                    </a:lnTo>
                    <a:lnTo>
                      <a:pt x="701" y="461"/>
                    </a:lnTo>
                    <a:lnTo>
                      <a:pt x="685" y="533"/>
                    </a:lnTo>
                    <a:lnTo>
                      <a:pt x="710" y="569"/>
                    </a:lnTo>
                    <a:lnTo>
                      <a:pt x="692" y="596"/>
                    </a:lnTo>
                    <a:lnTo>
                      <a:pt x="654" y="647"/>
                    </a:lnTo>
                    <a:lnTo>
                      <a:pt x="658" y="681"/>
                    </a:lnTo>
                    <a:lnTo>
                      <a:pt x="613" y="705"/>
                    </a:lnTo>
                    <a:lnTo>
                      <a:pt x="586" y="728"/>
                    </a:lnTo>
                    <a:lnTo>
                      <a:pt x="501" y="732"/>
                    </a:lnTo>
                    <a:lnTo>
                      <a:pt x="463" y="739"/>
                    </a:lnTo>
                    <a:lnTo>
                      <a:pt x="443" y="728"/>
                    </a:lnTo>
                    <a:lnTo>
                      <a:pt x="420" y="705"/>
                    </a:lnTo>
                    <a:lnTo>
                      <a:pt x="384" y="688"/>
                    </a:lnTo>
                    <a:lnTo>
                      <a:pt x="335" y="663"/>
                    </a:lnTo>
                    <a:lnTo>
                      <a:pt x="317" y="658"/>
                    </a:lnTo>
                    <a:lnTo>
                      <a:pt x="223" y="658"/>
                    </a:lnTo>
                    <a:lnTo>
                      <a:pt x="187" y="636"/>
                    </a:lnTo>
                    <a:lnTo>
                      <a:pt x="169" y="577"/>
                    </a:lnTo>
                    <a:lnTo>
                      <a:pt x="160" y="557"/>
                    </a:lnTo>
                    <a:lnTo>
                      <a:pt x="117" y="555"/>
                    </a:lnTo>
                    <a:lnTo>
                      <a:pt x="108" y="533"/>
                    </a:lnTo>
                    <a:lnTo>
                      <a:pt x="90" y="524"/>
                    </a:lnTo>
                    <a:lnTo>
                      <a:pt x="0" y="530"/>
                    </a:lnTo>
                    <a:lnTo>
                      <a:pt x="0" y="4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5" name="Freeform 970"/>
              <p:cNvSpPr>
                <a:spLocks/>
              </p:cNvSpPr>
              <p:nvPr/>
            </p:nvSpPr>
            <p:spPr bwMode="auto">
              <a:xfrm>
                <a:off x="5411" y="1322"/>
                <a:ext cx="1641" cy="1478"/>
              </a:xfrm>
              <a:custGeom>
                <a:avLst/>
                <a:gdLst>
                  <a:gd name="T0" fmla="*/ 0 w 757"/>
                  <a:gd name="T1" fmla="*/ 461 h 739"/>
                  <a:gd name="T2" fmla="*/ 43 w 757"/>
                  <a:gd name="T3" fmla="*/ 420 h 739"/>
                  <a:gd name="T4" fmla="*/ 97 w 757"/>
                  <a:gd name="T5" fmla="*/ 415 h 739"/>
                  <a:gd name="T6" fmla="*/ 105 w 757"/>
                  <a:gd name="T7" fmla="*/ 400 h 739"/>
                  <a:gd name="T8" fmla="*/ 83 w 757"/>
                  <a:gd name="T9" fmla="*/ 371 h 739"/>
                  <a:gd name="T10" fmla="*/ 106 w 757"/>
                  <a:gd name="T11" fmla="*/ 323 h 739"/>
                  <a:gd name="T12" fmla="*/ 108 w 757"/>
                  <a:gd name="T13" fmla="*/ 297 h 739"/>
                  <a:gd name="T14" fmla="*/ 96 w 757"/>
                  <a:gd name="T15" fmla="*/ 276 h 739"/>
                  <a:gd name="T16" fmla="*/ 92 w 757"/>
                  <a:gd name="T17" fmla="*/ 240 h 739"/>
                  <a:gd name="T18" fmla="*/ 126 w 757"/>
                  <a:gd name="T19" fmla="*/ 238 h 739"/>
                  <a:gd name="T20" fmla="*/ 139 w 757"/>
                  <a:gd name="T21" fmla="*/ 251 h 739"/>
                  <a:gd name="T22" fmla="*/ 184 w 757"/>
                  <a:gd name="T23" fmla="*/ 242 h 739"/>
                  <a:gd name="T24" fmla="*/ 213 w 757"/>
                  <a:gd name="T25" fmla="*/ 207 h 739"/>
                  <a:gd name="T26" fmla="*/ 216 w 757"/>
                  <a:gd name="T27" fmla="*/ 180 h 739"/>
                  <a:gd name="T28" fmla="*/ 247 w 757"/>
                  <a:gd name="T29" fmla="*/ 170 h 739"/>
                  <a:gd name="T30" fmla="*/ 274 w 757"/>
                  <a:gd name="T31" fmla="*/ 137 h 739"/>
                  <a:gd name="T32" fmla="*/ 278 w 757"/>
                  <a:gd name="T33" fmla="*/ 110 h 739"/>
                  <a:gd name="T34" fmla="*/ 270 w 757"/>
                  <a:gd name="T35" fmla="*/ 76 h 739"/>
                  <a:gd name="T36" fmla="*/ 281 w 757"/>
                  <a:gd name="T37" fmla="*/ 33 h 739"/>
                  <a:gd name="T38" fmla="*/ 290 w 757"/>
                  <a:gd name="T39" fmla="*/ 16 h 739"/>
                  <a:gd name="T40" fmla="*/ 288 w 757"/>
                  <a:gd name="T41" fmla="*/ 0 h 739"/>
                  <a:gd name="T42" fmla="*/ 355 w 757"/>
                  <a:gd name="T43" fmla="*/ 18 h 739"/>
                  <a:gd name="T44" fmla="*/ 395 w 757"/>
                  <a:gd name="T45" fmla="*/ 34 h 739"/>
                  <a:gd name="T46" fmla="*/ 422 w 757"/>
                  <a:gd name="T47" fmla="*/ 56 h 739"/>
                  <a:gd name="T48" fmla="*/ 472 w 757"/>
                  <a:gd name="T49" fmla="*/ 63 h 739"/>
                  <a:gd name="T50" fmla="*/ 530 w 757"/>
                  <a:gd name="T51" fmla="*/ 96 h 739"/>
                  <a:gd name="T52" fmla="*/ 541 w 757"/>
                  <a:gd name="T53" fmla="*/ 137 h 739"/>
                  <a:gd name="T54" fmla="*/ 580 w 757"/>
                  <a:gd name="T55" fmla="*/ 157 h 739"/>
                  <a:gd name="T56" fmla="*/ 587 w 757"/>
                  <a:gd name="T57" fmla="*/ 180 h 739"/>
                  <a:gd name="T58" fmla="*/ 629 w 757"/>
                  <a:gd name="T59" fmla="*/ 227 h 739"/>
                  <a:gd name="T60" fmla="*/ 634 w 757"/>
                  <a:gd name="T61" fmla="*/ 252 h 739"/>
                  <a:gd name="T62" fmla="*/ 658 w 757"/>
                  <a:gd name="T63" fmla="*/ 299 h 739"/>
                  <a:gd name="T64" fmla="*/ 674 w 757"/>
                  <a:gd name="T65" fmla="*/ 310 h 739"/>
                  <a:gd name="T66" fmla="*/ 694 w 757"/>
                  <a:gd name="T67" fmla="*/ 332 h 739"/>
                  <a:gd name="T68" fmla="*/ 701 w 757"/>
                  <a:gd name="T69" fmla="*/ 348 h 739"/>
                  <a:gd name="T70" fmla="*/ 712 w 757"/>
                  <a:gd name="T71" fmla="*/ 368 h 739"/>
                  <a:gd name="T72" fmla="*/ 733 w 757"/>
                  <a:gd name="T73" fmla="*/ 370 h 739"/>
                  <a:gd name="T74" fmla="*/ 757 w 757"/>
                  <a:gd name="T75" fmla="*/ 388 h 739"/>
                  <a:gd name="T76" fmla="*/ 757 w 757"/>
                  <a:gd name="T77" fmla="*/ 409 h 739"/>
                  <a:gd name="T78" fmla="*/ 701 w 757"/>
                  <a:gd name="T79" fmla="*/ 461 h 739"/>
                  <a:gd name="T80" fmla="*/ 685 w 757"/>
                  <a:gd name="T81" fmla="*/ 533 h 739"/>
                  <a:gd name="T82" fmla="*/ 710 w 757"/>
                  <a:gd name="T83" fmla="*/ 569 h 739"/>
                  <a:gd name="T84" fmla="*/ 692 w 757"/>
                  <a:gd name="T85" fmla="*/ 596 h 739"/>
                  <a:gd name="T86" fmla="*/ 654 w 757"/>
                  <a:gd name="T87" fmla="*/ 647 h 739"/>
                  <a:gd name="T88" fmla="*/ 658 w 757"/>
                  <a:gd name="T89" fmla="*/ 681 h 739"/>
                  <a:gd name="T90" fmla="*/ 613 w 757"/>
                  <a:gd name="T91" fmla="*/ 705 h 739"/>
                  <a:gd name="T92" fmla="*/ 586 w 757"/>
                  <a:gd name="T93" fmla="*/ 728 h 739"/>
                  <a:gd name="T94" fmla="*/ 501 w 757"/>
                  <a:gd name="T95" fmla="*/ 732 h 739"/>
                  <a:gd name="T96" fmla="*/ 463 w 757"/>
                  <a:gd name="T97" fmla="*/ 739 h 739"/>
                  <a:gd name="T98" fmla="*/ 443 w 757"/>
                  <a:gd name="T99" fmla="*/ 728 h 739"/>
                  <a:gd name="T100" fmla="*/ 420 w 757"/>
                  <a:gd name="T101" fmla="*/ 705 h 739"/>
                  <a:gd name="T102" fmla="*/ 384 w 757"/>
                  <a:gd name="T103" fmla="*/ 688 h 739"/>
                  <a:gd name="T104" fmla="*/ 335 w 757"/>
                  <a:gd name="T105" fmla="*/ 663 h 739"/>
                  <a:gd name="T106" fmla="*/ 317 w 757"/>
                  <a:gd name="T107" fmla="*/ 658 h 739"/>
                  <a:gd name="T108" fmla="*/ 223 w 757"/>
                  <a:gd name="T109" fmla="*/ 658 h 739"/>
                  <a:gd name="T110" fmla="*/ 187 w 757"/>
                  <a:gd name="T111" fmla="*/ 636 h 739"/>
                  <a:gd name="T112" fmla="*/ 169 w 757"/>
                  <a:gd name="T113" fmla="*/ 577 h 739"/>
                  <a:gd name="T114" fmla="*/ 160 w 757"/>
                  <a:gd name="T115" fmla="*/ 557 h 739"/>
                  <a:gd name="T116" fmla="*/ 117 w 757"/>
                  <a:gd name="T117" fmla="*/ 555 h 739"/>
                  <a:gd name="T118" fmla="*/ 108 w 757"/>
                  <a:gd name="T119" fmla="*/ 533 h 739"/>
                  <a:gd name="T120" fmla="*/ 90 w 757"/>
                  <a:gd name="T121" fmla="*/ 524 h 739"/>
                  <a:gd name="T122" fmla="*/ 0 w 757"/>
                  <a:gd name="T123" fmla="*/ 530 h 739"/>
                  <a:gd name="T124" fmla="*/ 0 w 757"/>
                  <a:gd name="T125" fmla="*/ 46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7" h="739">
                    <a:moveTo>
                      <a:pt x="0" y="461"/>
                    </a:moveTo>
                    <a:lnTo>
                      <a:pt x="43" y="420"/>
                    </a:lnTo>
                    <a:lnTo>
                      <a:pt x="97" y="415"/>
                    </a:lnTo>
                    <a:lnTo>
                      <a:pt x="105" y="400"/>
                    </a:lnTo>
                    <a:lnTo>
                      <a:pt x="83" y="371"/>
                    </a:lnTo>
                    <a:lnTo>
                      <a:pt x="106" y="323"/>
                    </a:lnTo>
                    <a:lnTo>
                      <a:pt x="108" y="297"/>
                    </a:lnTo>
                    <a:lnTo>
                      <a:pt x="96" y="276"/>
                    </a:lnTo>
                    <a:lnTo>
                      <a:pt x="92" y="240"/>
                    </a:lnTo>
                    <a:lnTo>
                      <a:pt x="126" y="238"/>
                    </a:lnTo>
                    <a:lnTo>
                      <a:pt x="139" y="251"/>
                    </a:lnTo>
                    <a:lnTo>
                      <a:pt x="184" y="242"/>
                    </a:lnTo>
                    <a:lnTo>
                      <a:pt x="213" y="207"/>
                    </a:lnTo>
                    <a:lnTo>
                      <a:pt x="216" y="180"/>
                    </a:lnTo>
                    <a:lnTo>
                      <a:pt x="247" y="170"/>
                    </a:lnTo>
                    <a:lnTo>
                      <a:pt x="274" y="137"/>
                    </a:lnTo>
                    <a:lnTo>
                      <a:pt x="278" y="110"/>
                    </a:lnTo>
                    <a:lnTo>
                      <a:pt x="270" y="76"/>
                    </a:lnTo>
                    <a:lnTo>
                      <a:pt x="281" y="33"/>
                    </a:lnTo>
                    <a:lnTo>
                      <a:pt x="290" y="16"/>
                    </a:lnTo>
                    <a:lnTo>
                      <a:pt x="288" y="0"/>
                    </a:lnTo>
                    <a:lnTo>
                      <a:pt x="355" y="18"/>
                    </a:lnTo>
                    <a:lnTo>
                      <a:pt x="395" y="34"/>
                    </a:lnTo>
                    <a:lnTo>
                      <a:pt x="422" y="56"/>
                    </a:lnTo>
                    <a:lnTo>
                      <a:pt x="472" y="63"/>
                    </a:lnTo>
                    <a:lnTo>
                      <a:pt x="530" y="96"/>
                    </a:lnTo>
                    <a:lnTo>
                      <a:pt x="541" y="137"/>
                    </a:lnTo>
                    <a:lnTo>
                      <a:pt x="580" y="157"/>
                    </a:lnTo>
                    <a:lnTo>
                      <a:pt x="587" y="180"/>
                    </a:lnTo>
                    <a:lnTo>
                      <a:pt x="629" y="227"/>
                    </a:lnTo>
                    <a:lnTo>
                      <a:pt x="634" y="252"/>
                    </a:lnTo>
                    <a:lnTo>
                      <a:pt x="658" y="299"/>
                    </a:lnTo>
                    <a:lnTo>
                      <a:pt x="674" y="310"/>
                    </a:lnTo>
                    <a:lnTo>
                      <a:pt x="694" y="332"/>
                    </a:lnTo>
                    <a:lnTo>
                      <a:pt x="701" y="348"/>
                    </a:lnTo>
                    <a:lnTo>
                      <a:pt x="712" y="368"/>
                    </a:lnTo>
                    <a:lnTo>
                      <a:pt x="733" y="370"/>
                    </a:lnTo>
                    <a:lnTo>
                      <a:pt x="757" y="388"/>
                    </a:lnTo>
                    <a:lnTo>
                      <a:pt x="757" y="409"/>
                    </a:lnTo>
                    <a:lnTo>
                      <a:pt x="701" y="461"/>
                    </a:lnTo>
                    <a:lnTo>
                      <a:pt x="685" y="533"/>
                    </a:lnTo>
                    <a:lnTo>
                      <a:pt x="710" y="569"/>
                    </a:lnTo>
                    <a:lnTo>
                      <a:pt x="692" y="596"/>
                    </a:lnTo>
                    <a:lnTo>
                      <a:pt x="654" y="647"/>
                    </a:lnTo>
                    <a:lnTo>
                      <a:pt x="658" y="681"/>
                    </a:lnTo>
                    <a:lnTo>
                      <a:pt x="613" y="705"/>
                    </a:lnTo>
                    <a:lnTo>
                      <a:pt x="586" y="728"/>
                    </a:lnTo>
                    <a:lnTo>
                      <a:pt x="501" y="732"/>
                    </a:lnTo>
                    <a:lnTo>
                      <a:pt x="463" y="739"/>
                    </a:lnTo>
                    <a:lnTo>
                      <a:pt x="443" y="728"/>
                    </a:lnTo>
                    <a:lnTo>
                      <a:pt x="420" y="705"/>
                    </a:lnTo>
                    <a:lnTo>
                      <a:pt x="384" y="688"/>
                    </a:lnTo>
                    <a:lnTo>
                      <a:pt x="335" y="663"/>
                    </a:lnTo>
                    <a:lnTo>
                      <a:pt x="317" y="658"/>
                    </a:lnTo>
                    <a:lnTo>
                      <a:pt x="223" y="658"/>
                    </a:lnTo>
                    <a:lnTo>
                      <a:pt x="187" y="636"/>
                    </a:lnTo>
                    <a:lnTo>
                      <a:pt x="169" y="577"/>
                    </a:lnTo>
                    <a:lnTo>
                      <a:pt x="160" y="557"/>
                    </a:lnTo>
                    <a:lnTo>
                      <a:pt x="117" y="555"/>
                    </a:lnTo>
                    <a:lnTo>
                      <a:pt x="108" y="533"/>
                    </a:lnTo>
                    <a:lnTo>
                      <a:pt x="90" y="524"/>
                    </a:lnTo>
                    <a:lnTo>
                      <a:pt x="0" y="530"/>
                    </a:lnTo>
                    <a:lnTo>
                      <a:pt x="0" y="46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6" name="Freeform 969"/>
              <p:cNvSpPr>
                <a:spLocks/>
              </p:cNvSpPr>
              <p:nvPr/>
            </p:nvSpPr>
            <p:spPr bwMode="auto">
              <a:xfrm>
                <a:off x="4573" y="934"/>
                <a:ext cx="1466" cy="890"/>
              </a:xfrm>
              <a:custGeom>
                <a:avLst/>
                <a:gdLst>
                  <a:gd name="T0" fmla="*/ 461 w 677"/>
                  <a:gd name="T1" fmla="*/ 0 h 445"/>
                  <a:gd name="T2" fmla="*/ 492 w 677"/>
                  <a:gd name="T3" fmla="*/ 18 h 445"/>
                  <a:gd name="T4" fmla="*/ 508 w 677"/>
                  <a:gd name="T5" fmla="*/ 25 h 445"/>
                  <a:gd name="T6" fmla="*/ 508 w 677"/>
                  <a:gd name="T7" fmla="*/ 47 h 445"/>
                  <a:gd name="T8" fmla="*/ 587 w 677"/>
                  <a:gd name="T9" fmla="*/ 115 h 445"/>
                  <a:gd name="T10" fmla="*/ 592 w 677"/>
                  <a:gd name="T11" fmla="*/ 138 h 445"/>
                  <a:gd name="T12" fmla="*/ 621 w 677"/>
                  <a:gd name="T13" fmla="*/ 169 h 445"/>
                  <a:gd name="T14" fmla="*/ 674 w 677"/>
                  <a:gd name="T15" fmla="*/ 192 h 445"/>
                  <a:gd name="T16" fmla="*/ 677 w 677"/>
                  <a:gd name="T17" fmla="*/ 210 h 445"/>
                  <a:gd name="T18" fmla="*/ 668 w 677"/>
                  <a:gd name="T19" fmla="*/ 227 h 445"/>
                  <a:gd name="T20" fmla="*/ 657 w 677"/>
                  <a:gd name="T21" fmla="*/ 270 h 445"/>
                  <a:gd name="T22" fmla="*/ 665 w 677"/>
                  <a:gd name="T23" fmla="*/ 304 h 445"/>
                  <a:gd name="T24" fmla="*/ 661 w 677"/>
                  <a:gd name="T25" fmla="*/ 331 h 445"/>
                  <a:gd name="T26" fmla="*/ 634 w 677"/>
                  <a:gd name="T27" fmla="*/ 364 h 445"/>
                  <a:gd name="T28" fmla="*/ 603 w 677"/>
                  <a:gd name="T29" fmla="*/ 374 h 445"/>
                  <a:gd name="T30" fmla="*/ 600 w 677"/>
                  <a:gd name="T31" fmla="*/ 401 h 445"/>
                  <a:gd name="T32" fmla="*/ 571 w 677"/>
                  <a:gd name="T33" fmla="*/ 436 h 445"/>
                  <a:gd name="T34" fmla="*/ 526 w 677"/>
                  <a:gd name="T35" fmla="*/ 445 h 445"/>
                  <a:gd name="T36" fmla="*/ 513 w 677"/>
                  <a:gd name="T37" fmla="*/ 432 h 445"/>
                  <a:gd name="T38" fmla="*/ 479 w 677"/>
                  <a:gd name="T39" fmla="*/ 434 h 445"/>
                  <a:gd name="T40" fmla="*/ 452 w 677"/>
                  <a:gd name="T41" fmla="*/ 425 h 445"/>
                  <a:gd name="T42" fmla="*/ 447 w 677"/>
                  <a:gd name="T43" fmla="*/ 387 h 445"/>
                  <a:gd name="T44" fmla="*/ 423 w 677"/>
                  <a:gd name="T45" fmla="*/ 398 h 445"/>
                  <a:gd name="T46" fmla="*/ 382 w 677"/>
                  <a:gd name="T47" fmla="*/ 409 h 445"/>
                  <a:gd name="T48" fmla="*/ 382 w 677"/>
                  <a:gd name="T49" fmla="*/ 387 h 445"/>
                  <a:gd name="T50" fmla="*/ 367 w 677"/>
                  <a:gd name="T51" fmla="*/ 376 h 445"/>
                  <a:gd name="T52" fmla="*/ 329 w 677"/>
                  <a:gd name="T53" fmla="*/ 373 h 445"/>
                  <a:gd name="T54" fmla="*/ 319 w 677"/>
                  <a:gd name="T55" fmla="*/ 387 h 445"/>
                  <a:gd name="T56" fmla="*/ 311 w 677"/>
                  <a:gd name="T57" fmla="*/ 414 h 445"/>
                  <a:gd name="T58" fmla="*/ 293 w 677"/>
                  <a:gd name="T59" fmla="*/ 419 h 445"/>
                  <a:gd name="T60" fmla="*/ 274 w 677"/>
                  <a:gd name="T61" fmla="*/ 432 h 445"/>
                  <a:gd name="T62" fmla="*/ 243 w 677"/>
                  <a:gd name="T63" fmla="*/ 430 h 445"/>
                  <a:gd name="T64" fmla="*/ 229 w 677"/>
                  <a:gd name="T65" fmla="*/ 403 h 445"/>
                  <a:gd name="T66" fmla="*/ 194 w 677"/>
                  <a:gd name="T67" fmla="*/ 391 h 445"/>
                  <a:gd name="T68" fmla="*/ 158 w 677"/>
                  <a:gd name="T69" fmla="*/ 387 h 445"/>
                  <a:gd name="T70" fmla="*/ 128 w 677"/>
                  <a:gd name="T71" fmla="*/ 401 h 445"/>
                  <a:gd name="T72" fmla="*/ 108 w 677"/>
                  <a:gd name="T73" fmla="*/ 418 h 445"/>
                  <a:gd name="T74" fmla="*/ 30 w 677"/>
                  <a:gd name="T75" fmla="*/ 398 h 445"/>
                  <a:gd name="T76" fmla="*/ 29 w 677"/>
                  <a:gd name="T77" fmla="*/ 391 h 445"/>
                  <a:gd name="T78" fmla="*/ 21 w 677"/>
                  <a:gd name="T79" fmla="*/ 373 h 445"/>
                  <a:gd name="T80" fmla="*/ 25 w 677"/>
                  <a:gd name="T81" fmla="*/ 351 h 445"/>
                  <a:gd name="T82" fmla="*/ 23 w 677"/>
                  <a:gd name="T83" fmla="*/ 317 h 445"/>
                  <a:gd name="T84" fmla="*/ 0 w 677"/>
                  <a:gd name="T85" fmla="*/ 295 h 445"/>
                  <a:gd name="T86" fmla="*/ 65 w 677"/>
                  <a:gd name="T87" fmla="*/ 283 h 445"/>
                  <a:gd name="T88" fmla="*/ 101 w 677"/>
                  <a:gd name="T89" fmla="*/ 254 h 445"/>
                  <a:gd name="T90" fmla="*/ 133 w 677"/>
                  <a:gd name="T91" fmla="*/ 241 h 445"/>
                  <a:gd name="T92" fmla="*/ 171 w 677"/>
                  <a:gd name="T93" fmla="*/ 201 h 445"/>
                  <a:gd name="T94" fmla="*/ 193 w 677"/>
                  <a:gd name="T95" fmla="*/ 234 h 445"/>
                  <a:gd name="T96" fmla="*/ 211 w 677"/>
                  <a:gd name="T97" fmla="*/ 266 h 445"/>
                  <a:gd name="T98" fmla="*/ 281 w 677"/>
                  <a:gd name="T99" fmla="*/ 264 h 445"/>
                  <a:gd name="T100" fmla="*/ 290 w 677"/>
                  <a:gd name="T101" fmla="*/ 243 h 445"/>
                  <a:gd name="T102" fmla="*/ 389 w 677"/>
                  <a:gd name="T103" fmla="*/ 225 h 445"/>
                  <a:gd name="T104" fmla="*/ 387 w 677"/>
                  <a:gd name="T105" fmla="*/ 183 h 445"/>
                  <a:gd name="T106" fmla="*/ 416 w 677"/>
                  <a:gd name="T107" fmla="*/ 120 h 445"/>
                  <a:gd name="T108" fmla="*/ 447 w 677"/>
                  <a:gd name="T109" fmla="*/ 93 h 445"/>
                  <a:gd name="T110" fmla="*/ 461 w 677"/>
                  <a:gd name="T111"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7" h="445">
                    <a:moveTo>
                      <a:pt x="461" y="0"/>
                    </a:moveTo>
                    <a:lnTo>
                      <a:pt x="492" y="18"/>
                    </a:lnTo>
                    <a:lnTo>
                      <a:pt x="508" y="25"/>
                    </a:lnTo>
                    <a:lnTo>
                      <a:pt x="508" y="47"/>
                    </a:lnTo>
                    <a:lnTo>
                      <a:pt x="587" y="115"/>
                    </a:lnTo>
                    <a:lnTo>
                      <a:pt x="592" y="138"/>
                    </a:lnTo>
                    <a:lnTo>
                      <a:pt x="621" y="169"/>
                    </a:lnTo>
                    <a:lnTo>
                      <a:pt x="674" y="192"/>
                    </a:lnTo>
                    <a:lnTo>
                      <a:pt x="677" y="210"/>
                    </a:lnTo>
                    <a:lnTo>
                      <a:pt x="668" y="227"/>
                    </a:lnTo>
                    <a:lnTo>
                      <a:pt x="657" y="270"/>
                    </a:lnTo>
                    <a:lnTo>
                      <a:pt x="665" y="304"/>
                    </a:lnTo>
                    <a:lnTo>
                      <a:pt x="661" y="331"/>
                    </a:lnTo>
                    <a:lnTo>
                      <a:pt x="634" y="364"/>
                    </a:lnTo>
                    <a:lnTo>
                      <a:pt x="603" y="374"/>
                    </a:lnTo>
                    <a:lnTo>
                      <a:pt x="600" y="401"/>
                    </a:lnTo>
                    <a:lnTo>
                      <a:pt x="571" y="436"/>
                    </a:lnTo>
                    <a:lnTo>
                      <a:pt x="526" y="445"/>
                    </a:lnTo>
                    <a:lnTo>
                      <a:pt x="513" y="432"/>
                    </a:lnTo>
                    <a:lnTo>
                      <a:pt x="479" y="434"/>
                    </a:lnTo>
                    <a:lnTo>
                      <a:pt x="452" y="425"/>
                    </a:lnTo>
                    <a:lnTo>
                      <a:pt x="447" y="387"/>
                    </a:lnTo>
                    <a:lnTo>
                      <a:pt x="423" y="398"/>
                    </a:lnTo>
                    <a:lnTo>
                      <a:pt x="382" y="409"/>
                    </a:lnTo>
                    <a:lnTo>
                      <a:pt x="382" y="387"/>
                    </a:lnTo>
                    <a:lnTo>
                      <a:pt x="367" y="376"/>
                    </a:lnTo>
                    <a:lnTo>
                      <a:pt x="329" y="373"/>
                    </a:lnTo>
                    <a:lnTo>
                      <a:pt x="319" y="387"/>
                    </a:lnTo>
                    <a:lnTo>
                      <a:pt x="311" y="414"/>
                    </a:lnTo>
                    <a:lnTo>
                      <a:pt x="293" y="419"/>
                    </a:lnTo>
                    <a:lnTo>
                      <a:pt x="274" y="432"/>
                    </a:lnTo>
                    <a:lnTo>
                      <a:pt x="243" y="430"/>
                    </a:lnTo>
                    <a:lnTo>
                      <a:pt x="229" y="403"/>
                    </a:lnTo>
                    <a:lnTo>
                      <a:pt x="194" y="391"/>
                    </a:lnTo>
                    <a:lnTo>
                      <a:pt x="158" y="387"/>
                    </a:lnTo>
                    <a:lnTo>
                      <a:pt x="128" y="401"/>
                    </a:lnTo>
                    <a:lnTo>
                      <a:pt x="108" y="418"/>
                    </a:lnTo>
                    <a:lnTo>
                      <a:pt x="30" y="398"/>
                    </a:lnTo>
                    <a:lnTo>
                      <a:pt x="29" y="391"/>
                    </a:lnTo>
                    <a:lnTo>
                      <a:pt x="21" y="373"/>
                    </a:lnTo>
                    <a:lnTo>
                      <a:pt x="25" y="351"/>
                    </a:lnTo>
                    <a:lnTo>
                      <a:pt x="23" y="317"/>
                    </a:lnTo>
                    <a:lnTo>
                      <a:pt x="0" y="295"/>
                    </a:lnTo>
                    <a:lnTo>
                      <a:pt x="65" y="283"/>
                    </a:lnTo>
                    <a:lnTo>
                      <a:pt x="101" y="254"/>
                    </a:lnTo>
                    <a:lnTo>
                      <a:pt x="133" y="241"/>
                    </a:lnTo>
                    <a:lnTo>
                      <a:pt x="171" y="201"/>
                    </a:lnTo>
                    <a:lnTo>
                      <a:pt x="193" y="234"/>
                    </a:lnTo>
                    <a:lnTo>
                      <a:pt x="211" y="266"/>
                    </a:lnTo>
                    <a:lnTo>
                      <a:pt x="281" y="264"/>
                    </a:lnTo>
                    <a:lnTo>
                      <a:pt x="290" y="243"/>
                    </a:lnTo>
                    <a:lnTo>
                      <a:pt x="389" y="225"/>
                    </a:lnTo>
                    <a:lnTo>
                      <a:pt x="387" y="183"/>
                    </a:lnTo>
                    <a:lnTo>
                      <a:pt x="416" y="120"/>
                    </a:lnTo>
                    <a:lnTo>
                      <a:pt x="447" y="93"/>
                    </a:lnTo>
                    <a:lnTo>
                      <a:pt x="46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7" name="Freeform 968"/>
              <p:cNvSpPr>
                <a:spLocks/>
              </p:cNvSpPr>
              <p:nvPr/>
            </p:nvSpPr>
            <p:spPr bwMode="auto">
              <a:xfrm>
                <a:off x="4573" y="934"/>
                <a:ext cx="1466" cy="890"/>
              </a:xfrm>
              <a:custGeom>
                <a:avLst/>
                <a:gdLst>
                  <a:gd name="T0" fmla="*/ 461 w 677"/>
                  <a:gd name="T1" fmla="*/ 0 h 445"/>
                  <a:gd name="T2" fmla="*/ 492 w 677"/>
                  <a:gd name="T3" fmla="*/ 18 h 445"/>
                  <a:gd name="T4" fmla="*/ 508 w 677"/>
                  <a:gd name="T5" fmla="*/ 25 h 445"/>
                  <a:gd name="T6" fmla="*/ 508 w 677"/>
                  <a:gd name="T7" fmla="*/ 47 h 445"/>
                  <a:gd name="T8" fmla="*/ 587 w 677"/>
                  <a:gd name="T9" fmla="*/ 115 h 445"/>
                  <a:gd name="T10" fmla="*/ 592 w 677"/>
                  <a:gd name="T11" fmla="*/ 138 h 445"/>
                  <a:gd name="T12" fmla="*/ 621 w 677"/>
                  <a:gd name="T13" fmla="*/ 169 h 445"/>
                  <a:gd name="T14" fmla="*/ 674 w 677"/>
                  <a:gd name="T15" fmla="*/ 192 h 445"/>
                  <a:gd name="T16" fmla="*/ 677 w 677"/>
                  <a:gd name="T17" fmla="*/ 210 h 445"/>
                  <a:gd name="T18" fmla="*/ 668 w 677"/>
                  <a:gd name="T19" fmla="*/ 227 h 445"/>
                  <a:gd name="T20" fmla="*/ 657 w 677"/>
                  <a:gd name="T21" fmla="*/ 270 h 445"/>
                  <a:gd name="T22" fmla="*/ 665 w 677"/>
                  <a:gd name="T23" fmla="*/ 304 h 445"/>
                  <a:gd name="T24" fmla="*/ 661 w 677"/>
                  <a:gd name="T25" fmla="*/ 331 h 445"/>
                  <a:gd name="T26" fmla="*/ 634 w 677"/>
                  <a:gd name="T27" fmla="*/ 364 h 445"/>
                  <a:gd name="T28" fmla="*/ 603 w 677"/>
                  <a:gd name="T29" fmla="*/ 374 h 445"/>
                  <a:gd name="T30" fmla="*/ 600 w 677"/>
                  <a:gd name="T31" fmla="*/ 401 h 445"/>
                  <a:gd name="T32" fmla="*/ 571 w 677"/>
                  <a:gd name="T33" fmla="*/ 436 h 445"/>
                  <a:gd name="T34" fmla="*/ 526 w 677"/>
                  <a:gd name="T35" fmla="*/ 445 h 445"/>
                  <a:gd name="T36" fmla="*/ 513 w 677"/>
                  <a:gd name="T37" fmla="*/ 432 h 445"/>
                  <a:gd name="T38" fmla="*/ 479 w 677"/>
                  <a:gd name="T39" fmla="*/ 434 h 445"/>
                  <a:gd name="T40" fmla="*/ 452 w 677"/>
                  <a:gd name="T41" fmla="*/ 425 h 445"/>
                  <a:gd name="T42" fmla="*/ 447 w 677"/>
                  <a:gd name="T43" fmla="*/ 387 h 445"/>
                  <a:gd name="T44" fmla="*/ 423 w 677"/>
                  <a:gd name="T45" fmla="*/ 398 h 445"/>
                  <a:gd name="T46" fmla="*/ 382 w 677"/>
                  <a:gd name="T47" fmla="*/ 409 h 445"/>
                  <a:gd name="T48" fmla="*/ 382 w 677"/>
                  <a:gd name="T49" fmla="*/ 387 h 445"/>
                  <a:gd name="T50" fmla="*/ 367 w 677"/>
                  <a:gd name="T51" fmla="*/ 376 h 445"/>
                  <a:gd name="T52" fmla="*/ 329 w 677"/>
                  <a:gd name="T53" fmla="*/ 373 h 445"/>
                  <a:gd name="T54" fmla="*/ 319 w 677"/>
                  <a:gd name="T55" fmla="*/ 387 h 445"/>
                  <a:gd name="T56" fmla="*/ 311 w 677"/>
                  <a:gd name="T57" fmla="*/ 414 h 445"/>
                  <a:gd name="T58" fmla="*/ 293 w 677"/>
                  <a:gd name="T59" fmla="*/ 419 h 445"/>
                  <a:gd name="T60" fmla="*/ 274 w 677"/>
                  <a:gd name="T61" fmla="*/ 432 h 445"/>
                  <a:gd name="T62" fmla="*/ 243 w 677"/>
                  <a:gd name="T63" fmla="*/ 430 h 445"/>
                  <a:gd name="T64" fmla="*/ 229 w 677"/>
                  <a:gd name="T65" fmla="*/ 403 h 445"/>
                  <a:gd name="T66" fmla="*/ 194 w 677"/>
                  <a:gd name="T67" fmla="*/ 391 h 445"/>
                  <a:gd name="T68" fmla="*/ 158 w 677"/>
                  <a:gd name="T69" fmla="*/ 387 h 445"/>
                  <a:gd name="T70" fmla="*/ 128 w 677"/>
                  <a:gd name="T71" fmla="*/ 401 h 445"/>
                  <a:gd name="T72" fmla="*/ 108 w 677"/>
                  <a:gd name="T73" fmla="*/ 418 h 445"/>
                  <a:gd name="T74" fmla="*/ 30 w 677"/>
                  <a:gd name="T75" fmla="*/ 398 h 445"/>
                  <a:gd name="T76" fmla="*/ 29 w 677"/>
                  <a:gd name="T77" fmla="*/ 391 h 445"/>
                  <a:gd name="T78" fmla="*/ 21 w 677"/>
                  <a:gd name="T79" fmla="*/ 373 h 445"/>
                  <a:gd name="T80" fmla="*/ 25 w 677"/>
                  <a:gd name="T81" fmla="*/ 351 h 445"/>
                  <a:gd name="T82" fmla="*/ 23 w 677"/>
                  <a:gd name="T83" fmla="*/ 317 h 445"/>
                  <a:gd name="T84" fmla="*/ 0 w 677"/>
                  <a:gd name="T85" fmla="*/ 295 h 445"/>
                  <a:gd name="T86" fmla="*/ 65 w 677"/>
                  <a:gd name="T87" fmla="*/ 283 h 445"/>
                  <a:gd name="T88" fmla="*/ 101 w 677"/>
                  <a:gd name="T89" fmla="*/ 254 h 445"/>
                  <a:gd name="T90" fmla="*/ 133 w 677"/>
                  <a:gd name="T91" fmla="*/ 241 h 445"/>
                  <a:gd name="T92" fmla="*/ 171 w 677"/>
                  <a:gd name="T93" fmla="*/ 201 h 445"/>
                  <a:gd name="T94" fmla="*/ 193 w 677"/>
                  <a:gd name="T95" fmla="*/ 234 h 445"/>
                  <a:gd name="T96" fmla="*/ 211 w 677"/>
                  <a:gd name="T97" fmla="*/ 266 h 445"/>
                  <a:gd name="T98" fmla="*/ 281 w 677"/>
                  <a:gd name="T99" fmla="*/ 264 h 445"/>
                  <a:gd name="T100" fmla="*/ 290 w 677"/>
                  <a:gd name="T101" fmla="*/ 243 h 445"/>
                  <a:gd name="T102" fmla="*/ 389 w 677"/>
                  <a:gd name="T103" fmla="*/ 225 h 445"/>
                  <a:gd name="T104" fmla="*/ 387 w 677"/>
                  <a:gd name="T105" fmla="*/ 183 h 445"/>
                  <a:gd name="T106" fmla="*/ 416 w 677"/>
                  <a:gd name="T107" fmla="*/ 120 h 445"/>
                  <a:gd name="T108" fmla="*/ 447 w 677"/>
                  <a:gd name="T109" fmla="*/ 93 h 445"/>
                  <a:gd name="T110" fmla="*/ 461 w 677"/>
                  <a:gd name="T111"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7" h="445">
                    <a:moveTo>
                      <a:pt x="461" y="0"/>
                    </a:moveTo>
                    <a:lnTo>
                      <a:pt x="492" y="18"/>
                    </a:lnTo>
                    <a:lnTo>
                      <a:pt x="508" y="25"/>
                    </a:lnTo>
                    <a:lnTo>
                      <a:pt x="508" y="47"/>
                    </a:lnTo>
                    <a:lnTo>
                      <a:pt x="587" y="115"/>
                    </a:lnTo>
                    <a:lnTo>
                      <a:pt x="592" y="138"/>
                    </a:lnTo>
                    <a:lnTo>
                      <a:pt x="621" y="169"/>
                    </a:lnTo>
                    <a:lnTo>
                      <a:pt x="674" y="192"/>
                    </a:lnTo>
                    <a:lnTo>
                      <a:pt x="677" y="210"/>
                    </a:lnTo>
                    <a:lnTo>
                      <a:pt x="668" y="227"/>
                    </a:lnTo>
                    <a:lnTo>
                      <a:pt x="657" y="270"/>
                    </a:lnTo>
                    <a:lnTo>
                      <a:pt x="665" y="304"/>
                    </a:lnTo>
                    <a:lnTo>
                      <a:pt x="661" y="331"/>
                    </a:lnTo>
                    <a:lnTo>
                      <a:pt x="634" y="364"/>
                    </a:lnTo>
                    <a:lnTo>
                      <a:pt x="603" y="374"/>
                    </a:lnTo>
                    <a:lnTo>
                      <a:pt x="600" y="401"/>
                    </a:lnTo>
                    <a:lnTo>
                      <a:pt x="571" y="436"/>
                    </a:lnTo>
                    <a:lnTo>
                      <a:pt x="526" y="445"/>
                    </a:lnTo>
                    <a:lnTo>
                      <a:pt x="513" y="432"/>
                    </a:lnTo>
                    <a:lnTo>
                      <a:pt x="479" y="434"/>
                    </a:lnTo>
                    <a:lnTo>
                      <a:pt x="452" y="425"/>
                    </a:lnTo>
                    <a:lnTo>
                      <a:pt x="447" y="387"/>
                    </a:lnTo>
                    <a:lnTo>
                      <a:pt x="423" y="398"/>
                    </a:lnTo>
                    <a:lnTo>
                      <a:pt x="382" y="409"/>
                    </a:lnTo>
                    <a:lnTo>
                      <a:pt x="382" y="387"/>
                    </a:lnTo>
                    <a:lnTo>
                      <a:pt x="367" y="376"/>
                    </a:lnTo>
                    <a:lnTo>
                      <a:pt x="329" y="373"/>
                    </a:lnTo>
                    <a:lnTo>
                      <a:pt x="319" y="387"/>
                    </a:lnTo>
                    <a:lnTo>
                      <a:pt x="311" y="414"/>
                    </a:lnTo>
                    <a:lnTo>
                      <a:pt x="293" y="419"/>
                    </a:lnTo>
                    <a:lnTo>
                      <a:pt x="274" y="432"/>
                    </a:lnTo>
                    <a:lnTo>
                      <a:pt x="243" y="430"/>
                    </a:lnTo>
                    <a:lnTo>
                      <a:pt x="229" y="403"/>
                    </a:lnTo>
                    <a:lnTo>
                      <a:pt x="194" y="391"/>
                    </a:lnTo>
                    <a:lnTo>
                      <a:pt x="158" y="387"/>
                    </a:lnTo>
                    <a:lnTo>
                      <a:pt x="128" y="401"/>
                    </a:lnTo>
                    <a:lnTo>
                      <a:pt x="108" y="418"/>
                    </a:lnTo>
                    <a:lnTo>
                      <a:pt x="30" y="398"/>
                    </a:lnTo>
                    <a:lnTo>
                      <a:pt x="29" y="391"/>
                    </a:lnTo>
                    <a:lnTo>
                      <a:pt x="21" y="373"/>
                    </a:lnTo>
                    <a:lnTo>
                      <a:pt x="25" y="351"/>
                    </a:lnTo>
                    <a:lnTo>
                      <a:pt x="23" y="317"/>
                    </a:lnTo>
                    <a:lnTo>
                      <a:pt x="0" y="295"/>
                    </a:lnTo>
                    <a:lnTo>
                      <a:pt x="65" y="283"/>
                    </a:lnTo>
                    <a:lnTo>
                      <a:pt x="101" y="254"/>
                    </a:lnTo>
                    <a:lnTo>
                      <a:pt x="133" y="241"/>
                    </a:lnTo>
                    <a:lnTo>
                      <a:pt x="171" y="201"/>
                    </a:lnTo>
                    <a:lnTo>
                      <a:pt x="193" y="234"/>
                    </a:lnTo>
                    <a:lnTo>
                      <a:pt x="211" y="266"/>
                    </a:lnTo>
                    <a:lnTo>
                      <a:pt x="281" y="264"/>
                    </a:lnTo>
                    <a:lnTo>
                      <a:pt x="290" y="243"/>
                    </a:lnTo>
                    <a:lnTo>
                      <a:pt x="389" y="225"/>
                    </a:lnTo>
                    <a:lnTo>
                      <a:pt x="387" y="183"/>
                    </a:lnTo>
                    <a:lnTo>
                      <a:pt x="416" y="120"/>
                    </a:lnTo>
                    <a:lnTo>
                      <a:pt x="447" y="93"/>
                    </a:lnTo>
                    <a:lnTo>
                      <a:pt x="461"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8" name="Freeform 967"/>
              <p:cNvSpPr>
                <a:spLocks/>
              </p:cNvSpPr>
              <p:nvPr/>
            </p:nvSpPr>
            <p:spPr bwMode="auto">
              <a:xfrm>
                <a:off x="3849" y="296"/>
                <a:ext cx="1722" cy="1232"/>
              </a:xfrm>
              <a:custGeom>
                <a:avLst/>
                <a:gdLst>
                  <a:gd name="T0" fmla="*/ 208 w 795"/>
                  <a:gd name="T1" fmla="*/ 418 h 616"/>
                  <a:gd name="T2" fmla="*/ 267 w 795"/>
                  <a:gd name="T3" fmla="*/ 425 h 616"/>
                  <a:gd name="T4" fmla="*/ 327 w 795"/>
                  <a:gd name="T5" fmla="*/ 454 h 616"/>
                  <a:gd name="T6" fmla="*/ 312 w 795"/>
                  <a:gd name="T7" fmla="*/ 522 h 616"/>
                  <a:gd name="T8" fmla="*/ 305 w 795"/>
                  <a:gd name="T9" fmla="*/ 591 h 616"/>
                  <a:gd name="T10" fmla="*/ 334 w 795"/>
                  <a:gd name="T11" fmla="*/ 616 h 616"/>
                  <a:gd name="T12" fmla="*/ 399 w 795"/>
                  <a:gd name="T13" fmla="*/ 602 h 616"/>
                  <a:gd name="T14" fmla="*/ 435 w 795"/>
                  <a:gd name="T15" fmla="*/ 573 h 616"/>
                  <a:gd name="T16" fmla="*/ 467 w 795"/>
                  <a:gd name="T17" fmla="*/ 560 h 616"/>
                  <a:gd name="T18" fmla="*/ 505 w 795"/>
                  <a:gd name="T19" fmla="*/ 520 h 616"/>
                  <a:gd name="T20" fmla="*/ 527 w 795"/>
                  <a:gd name="T21" fmla="*/ 553 h 616"/>
                  <a:gd name="T22" fmla="*/ 545 w 795"/>
                  <a:gd name="T23" fmla="*/ 585 h 616"/>
                  <a:gd name="T24" fmla="*/ 615 w 795"/>
                  <a:gd name="T25" fmla="*/ 583 h 616"/>
                  <a:gd name="T26" fmla="*/ 624 w 795"/>
                  <a:gd name="T27" fmla="*/ 562 h 616"/>
                  <a:gd name="T28" fmla="*/ 723 w 795"/>
                  <a:gd name="T29" fmla="*/ 544 h 616"/>
                  <a:gd name="T30" fmla="*/ 721 w 795"/>
                  <a:gd name="T31" fmla="*/ 502 h 616"/>
                  <a:gd name="T32" fmla="*/ 750 w 795"/>
                  <a:gd name="T33" fmla="*/ 439 h 616"/>
                  <a:gd name="T34" fmla="*/ 781 w 795"/>
                  <a:gd name="T35" fmla="*/ 412 h 616"/>
                  <a:gd name="T36" fmla="*/ 795 w 795"/>
                  <a:gd name="T37" fmla="*/ 319 h 616"/>
                  <a:gd name="T38" fmla="*/ 784 w 795"/>
                  <a:gd name="T39" fmla="*/ 301 h 616"/>
                  <a:gd name="T40" fmla="*/ 735 w 795"/>
                  <a:gd name="T41" fmla="*/ 295 h 616"/>
                  <a:gd name="T42" fmla="*/ 690 w 795"/>
                  <a:gd name="T43" fmla="*/ 281 h 616"/>
                  <a:gd name="T44" fmla="*/ 640 w 795"/>
                  <a:gd name="T45" fmla="*/ 268 h 616"/>
                  <a:gd name="T46" fmla="*/ 620 w 795"/>
                  <a:gd name="T47" fmla="*/ 250 h 616"/>
                  <a:gd name="T48" fmla="*/ 595 w 795"/>
                  <a:gd name="T49" fmla="*/ 248 h 616"/>
                  <a:gd name="T50" fmla="*/ 590 w 795"/>
                  <a:gd name="T51" fmla="*/ 221 h 616"/>
                  <a:gd name="T52" fmla="*/ 599 w 795"/>
                  <a:gd name="T53" fmla="*/ 205 h 616"/>
                  <a:gd name="T54" fmla="*/ 606 w 795"/>
                  <a:gd name="T55" fmla="*/ 189 h 616"/>
                  <a:gd name="T56" fmla="*/ 597 w 795"/>
                  <a:gd name="T57" fmla="*/ 166 h 616"/>
                  <a:gd name="T58" fmla="*/ 570 w 795"/>
                  <a:gd name="T59" fmla="*/ 144 h 616"/>
                  <a:gd name="T60" fmla="*/ 564 w 795"/>
                  <a:gd name="T61" fmla="*/ 76 h 616"/>
                  <a:gd name="T62" fmla="*/ 523 w 795"/>
                  <a:gd name="T63" fmla="*/ 68 h 616"/>
                  <a:gd name="T64" fmla="*/ 489 w 795"/>
                  <a:gd name="T65" fmla="*/ 59 h 616"/>
                  <a:gd name="T66" fmla="*/ 463 w 795"/>
                  <a:gd name="T67" fmla="*/ 68 h 616"/>
                  <a:gd name="T68" fmla="*/ 393 w 795"/>
                  <a:gd name="T69" fmla="*/ 45 h 616"/>
                  <a:gd name="T70" fmla="*/ 303 w 795"/>
                  <a:gd name="T71" fmla="*/ 27 h 616"/>
                  <a:gd name="T72" fmla="*/ 287 w 795"/>
                  <a:gd name="T73" fmla="*/ 11 h 616"/>
                  <a:gd name="T74" fmla="*/ 227 w 795"/>
                  <a:gd name="T75" fmla="*/ 0 h 616"/>
                  <a:gd name="T76" fmla="*/ 208 w 795"/>
                  <a:gd name="T77" fmla="*/ 14 h 616"/>
                  <a:gd name="T78" fmla="*/ 206 w 795"/>
                  <a:gd name="T79" fmla="*/ 36 h 616"/>
                  <a:gd name="T80" fmla="*/ 181 w 795"/>
                  <a:gd name="T81" fmla="*/ 36 h 616"/>
                  <a:gd name="T82" fmla="*/ 168 w 795"/>
                  <a:gd name="T83" fmla="*/ 16 h 616"/>
                  <a:gd name="T84" fmla="*/ 155 w 795"/>
                  <a:gd name="T85" fmla="*/ 3 h 616"/>
                  <a:gd name="T86" fmla="*/ 127 w 795"/>
                  <a:gd name="T87" fmla="*/ 3 h 616"/>
                  <a:gd name="T88" fmla="*/ 107 w 795"/>
                  <a:gd name="T89" fmla="*/ 11 h 616"/>
                  <a:gd name="T90" fmla="*/ 91 w 795"/>
                  <a:gd name="T91" fmla="*/ 36 h 616"/>
                  <a:gd name="T92" fmla="*/ 98 w 795"/>
                  <a:gd name="T93" fmla="*/ 61 h 616"/>
                  <a:gd name="T94" fmla="*/ 101 w 795"/>
                  <a:gd name="T95" fmla="*/ 117 h 616"/>
                  <a:gd name="T96" fmla="*/ 91 w 795"/>
                  <a:gd name="T97" fmla="*/ 164 h 616"/>
                  <a:gd name="T98" fmla="*/ 58 w 795"/>
                  <a:gd name="T99" fmla="*/ 196 h 616"/>
                  <a:gd name="T100" fmla="*/ 13 w 795"/>
                  <a:gd name="T101" fmla="*/ 200 h 616"/>
                  <a:gd name="T102" fmla="*/ 8 w 795"/>
                  <a:gd name="T103" fmla="*/ 245 h 616"/>
                  <a:gd name="T104" fmla="*/ 0 w 795"/>
                  <a:gd name="T105" fmla="*/ 275 h 616"/>
                  <a:gd name="T106" fmla="*/ 78 w 795"/>
                  <a:gd name="T107" fmla="*/ 328 h 616"/>
                  <a:gd name="T108" fmla="*/ 152 w 795"/>
                  <a:gd name="T109" fmla="*/ 335 h 616"/>
                  <a:gd name="T110" fmla="*/ 159 w 795"/>
                  <a:gd name="T111" fmla="*/ 351 h 616"/>
                  <a:gd name="T112" fmla="*/ 157 w 795"/>
                  <a:gd name="T113" fmla="*/ 398 h 616"/>
                  <a:gd name="T114" fmla="*/ 188 w 795"/>
                  <a:gd name="T115" fmla="*/ 409 h 616"/>
                  <a:gd name="T116" fmla="*/ 208 w 795"/>
                  <a:gd name="T117" fmla="*/ 41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5" h="616">
                    <a:moveTo>
                      <a:pt x="208" y="418"/>
                    </a:moveTo>
                    <a:lnTo>
                      <a:pt x="267" y="425"/>
                    </a:lnTo>
                    <a:lnTo>
                      <a:pt x="327" y="454"/>
                    </a:lnTo>
                    <a:lnTo>
                      <a:pt x="312" y="522"/>
                    </a:lnTo>
                    <a:lnTo>
                      <a:pt x="305" y="591"/>
                    </a:lnTo>
                    <a:lnTo>
                      <a:pt x="334" y="616"/>
                    </a:lnTo>
                    <a:lnTo>
                      <a:pt x="399" y="602"/>
                    </a:lnTo>
                    <a:lnTo>
                      <a:pt x="435" y="573"/>
                    </a:lnTo>
                    <a:lnTo>
                      <a:pt x="467" y="560"/>
                    </a:lnTo>
                    <a:lnTo>
                      <a:pt x="505" y="520"/>
                    </a:lnTo>
                    <a:lnTo>
                      <a:pt x="527" y="553"/>
                    </a:lnTo>
                    <a:lnTo>
                      <a:pt x="545" y="585"/>
                    </a:lnTo>
                    <a:lnTo>
                      <a:pt x="615" y="583"/>
                    </a:lnTo>
                    <a:lnTo>
                      <a:pt x="624" y="562"/>
                    </a:lnTo>
                    <a:lnTo>
                      <a:pt x="723" y="544"/>
                    </a:lnTo>
                    <a:lnTo>
                      <a:pt x="721" y="502"/>
                    </a:lnTo>
                    <a:lnTo>
                      <a:pt x="750" y="439"/>
                    </a:lnTo>
                    <a:lnTo>
                      <a:pt x="781" y="412"/>
                    </a:lnTo>
                    <a:lnTo>
                      <a:pt x="795" y="319"/>
                    </a:lnTo>
                    <a:lnTo>
                      <a:pt x="784" y="301"/>
                    </a:lnTo>
                    <a:lnTo>
                      <a:pt x="735" y="295"/>
                    </a:lnTo>
                    <a:lnTo>
                      <a:pt x="690" y="281"/>
                    </a:lnTo>
                    <a:lnTo>
                      <a:pt x="640" y="268"/>
                    </a:lnTo>
                    <a:lnTo>
                      <a:pt x="620" y="250"/>
                    </a:lnTo>
                    <a:lnTo>
                      <a:pt x="595" y="248"/>
                    </a:lnTo>
                    <a:lnTo>
                      <a:pt x="590" y="221"/>
                    </a:lnTo>
                    <a:lnTo>
                      <a:pt x="599" y="205"/>
                    </a:lnTo>
                    <a:lnTo>
                      <a:pt x="606" y="189"/>
                    </a:lnTo>
                    <a:lnTo>
                      <a:pt x="597" y="166"/>
                    </a:lnTo>
                    <a:lnTo>
                      <a:pt x="570" y="144"/>
                    </a:lnTo>
                    <a:lnTo>
                      <a:pt x="564" y="76"/>
                    </a:lnTo>
                    <a:lnTo>
                      <a:pt x="523" y="68"/>
                    </a:lnTo>
                    <a:lnTo>
                      <a:pt x="489" y="59"/>
                    </a:lnTo>
                    <a:lnTo>
                      <a:pt x="463" y="68"/>
                    </a:lnTo>
                    <a:lnTo>
                      <a:pt x="393" y="45"/>
                    </a:lnTo>
                    <a:lnTo>
                      <a:pt x="303" y="27"/>
                    </a:lnTo>
                    <a:lnTo>
                      <a:pt x="287" y="11"/>
                    </a:lnTo>
                    <a:lnTo>
                      <a:pt x="227" y="0"/>
                    </a:lnTo>
                    <a:lnTo>
                      <a:pt x="208" y="14"/>
                    </a:lnTo>
                    <a:lnTo>
                      <a:pt x="206" y="36"/>
                    </a:lnTo>
                    <a:lnTo>
                      <a:pt x="181" y="36"/>
                    </a:lnTo>
                    <a:lnTo>
                      <a:pt x="168" y="16"/>
                    </a:lnTo>
                    <a:lnTo>
                      <a:pt x="155" y="3"/>
                    </a:lnTo>
                    <a:lnTo>
                      <a:pt x="127" y="3"/>
                    </a:lnTo>
                    <a:lnTo>
                      <a:pt x="107" y="11"/>
                    </a:lnTo>
                    <a:lnTo>
                      <a:pt x="91" y="36"/>
                    </a:lnTo>
                    <a:lnTo>
                      <a:pt x="98" y="61"/>
                    </a:lnTo>
                    <a:lnTo>
                      <a:pt x="101" y="117"/>
                    </a:lnTo>
                    <a:lnTo>
                      <a:pt x="91" y="164"/>
                    </a:lnTo>
                    <a:lnTo>
                      <a:pt x="58" y="196"/>
                    </a:lnTo>
                    <a:lnTo>
                      <a:pt x="13" y="200"/>
                    </a:lnTo>
                    <a:lnTo>
                      <a:pt x="8" y="245"/>
                    </a:lnTo>
                    <a:lnTo>
                      <a:pt x="0" y="275"/>
                    </a:lnTo>
                    <a:lnTo>
                      <a:pt x="78" y="328"/>
                    </a:lnTo>
                    <a:lnTo>
                      <a:pt x="152" y="335"/>
                    </a:lnTo>
                    <a:lnTo>
                      <a:pt x="159" y="351"/>
                    </a:lnTo>
                    <a:lnTo>
                      <a:pt x="157" y="398"/>
                    </a:lnTo>
                    <a:lnTo>
                      <a:pt x="188" y="409"/>
                    </a:lnTo>
                    <a:lnTo>
                      <a:pt x="208" y="4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79" name="Freeform 966"/>
              <p:cNvSpPr>
                <a:spLocks/>
              </p:cNvSpPr>
              <p:nvPr/>
            </p:nvSpPr>
            <p:spPr bwMode="auto">
              <a:xfrm>
                <a:off x="3849" y="296"/>
                <a:ext cx="1722" cy="1232"/>
              </a:xfrm>
              <a:custGeom>
                <a:avLst/>
                <a:gdLst>
                  <a:gd name="T0" fmla="*/ 208 w 795"/>
                  <a:gd name="T1" fmla="*/ 418 h 616"/>
                  <a:gd name="T2" fmla="*/ 267 w 795"/>
                  <a:gd name="T3" fmla="*/ 425 h 616"/>
                  <a:gd name="T4" fmla="*/ 327 w 795"/>
                  <a:gd name="T5" fmla="*/ 454 h 616"/>
                  <a:gd name="T6" fmla="*/ 312 w 795"/>
                  <a:gd name="T7" fmla="*/ 522 h 616"/>
                  <a:gd name="T8" fmla="*/ 305 w 795"/>
                  <a:gd name="T9" fmla="*/ 591 h 616"/>
                  <a:gd name="T10" fmla="*/ 334 w 795"/>
                  <a:gd name="T11" fmla="*/ 616 h 616"/>
                  <a:gd name="T12" fmla="*/ 399 w 795"/>
                  <a:gd name="T13" fmla="*/ 602 h 616"/>
                  <a:gd name="T14" fmla="*/ 435 w 795"/>
                  <a:gd name="T15" fmla="*/ 573 h 616"/>
                  <a:gd name="T16" fmla="*/ 467 w 795"/>
                  <a:gd name="T17" fmla="*/ 560 h 616"/>
                  <a:gd name="T18" fmla="*/ 505 w 795"/>
                  <a:gd name="T19" fmla="*/ 520 h 616"/>
                  <a:gd name="T20" fmla="*/ 527 w 795"/>
                  <a:gd name="T21" fmla="*/ 553 h 616"/>
                  <a:gd name="T22" fmla="*/ 545 w 795"/>
                  <a:gd name="T23" fmla="*/ 585 h 616"/>
                  <a:gd name="T24" fmla="*/ 615 w 795"/>
                  <a:gd name="T25" fmla="*/ 583 h 616"/>
                  <a:gd name="T26" fmla="*/ 624 w 795"/>
                  <a:gd name="T27" fmla="*/ 562 h 616"/>
                  <a:gd name="T28" fmla="*/ 723 w 795"/>
                  <a:gd name="T29" fmla="*/ 544 h 616"/>
                  <a:gd name="T30" fmla="*/ 721 w 795"/>
                  <a:gd name="T31" fmla="*/ 502 h 616"/>
                  <a:gd name="T32" fmla="*/ 750 w 795"/>
                  <a:gd name="T33" fmla="*/ 439 h 616"/>
                  <a:gd name="T34" fmla="*/ 781 w 795"/>
                  <a:gd name="T35" fmla="*/ 412 h 616"/>
                  <a:gd name="T36" fmla="*/ 795 w 795"/>
                  <a:gd name="T37" fmla="*/ 319 h 616"/>
                  <a:gd name="T38" fmla="*/ 784 w 795"/>
                  <a:gd name="T39" fmla="*/ 301 h 616"/>
                  <a:gd name="T40" fmla="*/ 735 w 795"/>
                  <a:gd name="T41" fmla="*/ 295 h 616"/>
                  <a:gd name="T42" fmla="*/ 690 w 795"/>
                  <a:gd name="T43" fmla="*/ 281 h 616"/>
                  <a:gd name="T44" fmla="*/ 640 w 795"/>
                  <a:gd name="T45" fmla="*/ 268 h 616"/>
                  <a:gd name="T46" fmla="*/ 620 w 795"/>
                  <a:gd name="T47" fmla="*/ 250 h 616"/>
                  <a:gd name="T48" fmla="*/ 595 w 795"/>
                  <a:gd name="T49" fmla="*/ 248 h 616"/>
                  <a:gd name="T50" fmla="*/ 590 w 795"/>
                  <a:gd name="T51" fmla="*/ 221 h 616"/>
                  <a:gd name="T52" fmla="*/ 599 w 795"/>
                  <a:gd name="T53" fmla="*/ 205 h 616"/>
                  <a:gd name="T54" fmla="*/ 606 w 795"/>
                  <a:gd name="T55" fmla="*/ 189 h 616"/>
                  <a:gd name="T56" fmla="*/ 597 w 795"/>
                  <a:gd name="T57" fmla="*/ 166 h 616"/>
                  <a:gd name="T58" fmla="*/ 570 w 795"/>
                  <a:gd name="T59" fmla="*/ 144 h 616"/>
                  <a:gd name="T60" fmla="*/ 564 w 795"/>
                  <a:gd name="T61" fmla="*/ 76 h 616"/>
                  <a:gd name="T62" fmla="*/ 523 w 795"/>
                  <a:gd name="T63" fmla="*/ 68 h 616"/>
                  <a:gd name="T64" fmla="*/ 489 w 795"/>
                  <a:gd name="T65" fmla="*/ 59 h 616"/>
                  <a:gd name="T66" fmla="*/ 463 w 795"/>
                  <a:gd name="T67" fmla="*/ 68 h 616"/>
                  <a:gd name="T68" fmla="*/ 393 w 795"/>
                  <a:gd name="T69" fmla="*/ 45 h 616"/>
                  <a:gd name="T70" fmla="*/ 303 w 795"/>
                  <a:gd name="T71" fmla="*/ 27 h 616"/>
                  <a:gd name="T72" fmla="*/ 287 w 795"/>
                  <a:gd name="T73" fmla="*/ 11 h 616"/>
                  <a:gd name="T74" fmla="*/ 227 w 795"/>
                  <a:gd name="T75" fmla="*/ 0 h 616"/>
                  <a:gd name="T76" fmla="*/ 208 w 795"/>
                  <a:gd name="T77" fmla="*/ 14 h 616"/>
                  <a:gd name="T78" fmla="*/ 206 w 795"/>
                  <a:gd name="T79" fmla="*/ 36 h 616"/>
                  <a:gd name="T80" fmla="*/ 181 w 795"/>
                  <a:gd name="T81" fmla="*/ 36 h 616"/>
                  <a:gd name="T82" fmla="*/ 168 w 795"/>
                  <a:gd name="T83" fmla="*/ 16 h 616"/>
                  <a:gd name="T84" fmla="*/ 155 w 795"/>
                  <a:gd name="T85" fmla="*/ 3 h 616"/>
                  <a:gd name="T86" fmla="*/ 127 w 795"/>
                  <a:gd name="T87" fmla="*/ 3 h 616"/>
                  <a:gd name="T88" fmla="*/ 107 w 795"/>
                  <a:gd name="T89" fmla="*/ 11 h 616"/>
                  <a:gd name="T90" fmla="*/ 91 w 795"/>
                  <a:gd name="T91" fmla="*/ 36 h 616"/>
                  <a:gd name="T92" fmla="*/ 98 w 795"/>
                  <a:gd name="T93" fmla="*/ 61 h 616"/>
                  <a:gd name="T94" fmla="*/ 101 w 795"/>
                  <a:gd name="T95" fmla="*/ 117 h 616"/>
                  <a:gd name="T96" fmla="*/ 91 w 795"/>
                  <a:gd name="T97" fmla="*/ 164 h 616"/>
                  <a:gd name="T98" fmla="*/ 58 w 795"/>
                  <a:gd name="T99" fmla="*/ 196 h 616"/>
                  <a:gd name="T100" fmla="*/ 13 w 795"/>
                  <a:gd name="T101" fmla="*/ 200 h 616"/>
                  <a:gd name="T102" fmla="*/ 8 w 795"/>
                  <a:gd name="T103" fmla="*/ 245 h 616"/>
                  <a:gd name="T104" fmla="*/ 0 w 795"/>
                  <a:gd name="T105" fmla="*/ 275 h 616"/>
                  <a:gd name="T106" fmla="*/ 78 w 795"/>
                  <a:gd name="T107" fmla="*/ 328 h 616"/>
                  <a:gd name="T108" fmla="*/ 152 w 795"/>
                  <a:gd name="T109" fmla="*/ 335 h 616"/>
                  <a:gd name="T110" fmla="*/ 159 w 795"/>
                  <a:gd name="T111" fmla="*/ 351 h 616"/>
                  <a:gd name="T112" fmla="*/ 157 w 795"/>
                  <a:gd name="T113" fmla="*/ 398 h 616"/>
                  <a:gd name="T114" fmla="*/ 188 w 795"/>
                  <a:gd name="T115" fmla="*/ 409 h 616"/>
                  <a:gd name="T116" fmla="*/ 208 w 795"/>
                  <a:gd name="T117" fmla="*/ 41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5" h="616">
                    <a:moveTo>
                      <a:pt x="208" y="418"/>
                    </a:moveTo>
                    <a:lnTo>
                      <a:pt x="267" y="425"/>
                    </a:lnTo>
                    <a:lnTo>
                      <a:pt x="327" y="454"/>
                    </a:lnTo>
                    <a:lnTo>
                      <a:pt x="312" y="522"/>
                    </a:lnTo>
                    <a:lnTo>
                      <a:pt x="305" y="591"/>
                    </a:lnTo>
                    <a:lnTo>
                      <a:pt x="334" y="616"/>
                    </a:lnTo>
                    <a:lnTo>
                      <a:pt x="399" y="602"/>
                    </a:lnTo>
                    <a:lnTo>
                      <a:pt x="435" y="573"/>
                    </a:lnTo>
                    <a:lnTo>
                      <a:pt x="467" y="560"/>
                    </a:lnTo>
                    <a:lnTo>
                      <a:pt x="505" y="520"/>
                    </a:lnTo>
                    <a:lnTo>
                      <a:pt x="527" y="553"/>
                    </a:lnTo>
                    <a:lnTo>
                      <a:pt x="545" y="585"/>
                    </a:lnTo>
                    <a:lnTo>
                      <a:pt x="615" y="583"/>
                    </a:lnTo>
                    <a:lnTo>
                      <a:pt x="624" y="562"/>
                    </a:lnTo>
                    <a:lnTo>
                      <a:pt x="723" y="544"/>
                    </a:lnTo>
                    <a:lnTo>
                      <a:pt x="721" y="502"/>
                    </a:lnTo>
                    <a:lnTo>
                      <a:pt x="750" y="439"/>
                    </a:lnTo>
                    <a:lnTo>
                      <a:pt x="781" y="412"/>
                    </a:lnTo>
                    <a:lnTo>
                      <a:pt x="795" y="319"/>
                    </a:lnTo>
                    <a:lnTo>
                      <a:pt x="784" y="301"/>
                    </a:lnTo>
                    <a:lnTo>
                      <a:pt x="735" y="295"/>
                    </a:lnTo>
                    <a:lnTo>
                      <a:pt x="690" y="281"/>
                    </a:lnTo>
                    <a:lnTo>
                      <a:pt x="640" y="268"/>
                    </a:lnTo>
                    <a:lnTo>
                      <a:pt x="620" y="250"/>
                    </a:lnTo>
                    <a:lnTo>
                      <a:pt x="595" y="248"/>
                    </a:lnTo>
                    <a:lnTo>
                      <a:pt x="590" y="221"/>
                    </a:lnTo>
                    <a:lnTo>
                      <a:pt x="599" y="205"/>
                    </a:lnTo>
                    <a:lnTo>
                      <a:pt x="606" y="189"/>
                    </a:lnTo>
                    <a:lnTo>
                      <a:pt x="597" y="166"/>
                    </a:lnTo>
                    <a:lnTo>
                      <a:pt x="570" y="144"/>
                    </a:lnTo>
                    <a:lnTo>
                      <a:pt x="564" y="76"/>
                    </a:lnTo>
                    <a:lnTo>
                      <a:pt x="523" y="68"/>
                    </a:lnTo>
                    <a:lnTo>
                      <a:pt x="489" y="59"/>
                    </a:lnTo>
                    <a:lnTo>
                      <a:pt x="463" y="68"/>
                    </a:lnTo>
                    <a:lnTo>
                      <a:pt x="393" y="45"/>
                    </a:lnTo>
                    <a:lnTo>
                      <a:pt x="303" y="27"/>
                    </a:lnTo>
                    <a:lnTo>
                      <a:pt x="287" y="11"/>
                    </a:lnTo>
                    <a:lnTo>
                      <a:pt x="227" y="0"/>
                    </a:lnTo>
                    <a:lnTo>
                      <a:pt x="208" y="14"/>
                    </a:lnTo>
                    <a:lnTo>
                      <a:pt x="206" y="36"/>
                    </a:lnTo>
                    <a:lnTo>
                      <a:pt x="181" y="36"/>
                    </a:lnTo>
                    <a:lnTo>
                      <a:pt x="168" y="16"/>
                    </a:lnTo>
                    <a:lnTo>
                      <a:pt x="155" y="3"/>
                    </a:lnTo>
                    <a:lnTo>
                      <a:pt x="127" y="3"/>
                    </a:lnTo>
                    <a:lnTo>
                      <a:pt x="107" y="11"/>
                    </a:lnTo>
                    <a:lnTo>
                      <a:pt x="91" y="36"/>
                    </a:lnTo>
                    <a:lnTo>
                      <a:pt x="98" y="61"/>
                    </a:lnTo>
                    <a:lnTo>
                      <a:pt x="101" y="117"/>
                    </a:lnTo>
                    <a:lnTo>
                      <a:pt x="91" y="164"/>
                    </a:lnTo>
                    <a:lnTo>
                      <a:pt x="58" y="196"/>
                    </a:lnTo>
                    <a:lnTo>
                      <a:pt x="13" y="200"/>
                    </a:lnTo>
                    <a:lnTo>
                      <a:pt x="8" y="245"/>
                    </a:lnTo>
                    <a:lnTo>
                      <a:pt x="0" y="275"/>
                    </a:lnTo>
                    <a:lnTo>
                      <a:pt x="78" y="328"/>
                    </a:lnTo>
                    <a:lnTo>
                      <a:pt x="152" y="335"/>
                    </a:lnTo>
                    <a:lnTo>
                      <a:pt x="159" y="351"/>
                    </a:lnTo>
                    <a:lnTo>
                      <a:pt x="157" y="398"/>
                    </a:lnTo>
                    <a:lnTo>
                      <a:pt x="188" y="409"/>
                    </a:lnTo>
                    <a:lnTo>
                      <a:pt x="208" y="41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0" name="Freeform 965"/>
              <p:cNvSpPr>
                <a:spLocks/>
              </p:cNvSpPr>
              <p:nvPr/>
            </p:nvSpPr>
            <p:spPr bwMode="auto">
              <a:xfrm>
                <a:off x="9383" y="4122"/>
                <a:ext cx="636" cy="620"/>
              </a:xfrm>
              <a:custGeom>
                <a:avLst/>
                <a:gdLst>
                  <a:gd name="T0" fmla="*/ 294 w 294"/>
                  <a:gd name="T1" fmla="*/ 119 h 310"/>
                  <a:gd name="T2" fmla="*/ 252 w 294"/>
                  <a:gd name="T3" fmla="*/ 173 h 310"/>
                  <a:gd name="T4" fmla="*/ 254 w 294"/>
                  <a:gd name="T5" fmla="*/ 209 h 310"/>
                  <a:gd name="T6" fmla="*/ 261 w 294"/>
                  <a:gd name="T7" fmla="*/ 234 h 310"/>
                  <a:gd name="T8" fmla="*/ 243 w 294"/>
                  <a:gd name="T9" fmla="*/ 243 h 310"/>
                  <a:gd name="T10" fmla="*/ 227 w 294"/>
                  <a:gd name="T11" fmla="*/ 265 h 310"/>
                  <a:gd name="T12" fmla="*/ 189 w 294"/>
                  <a:gd name="T13" fmla="*/ 274 h 310"/>
                  <a:gd name="T14" fmla="*/ 178 w 294"/>
                  <a:gd name="T15" fmla="*/ 310 h 310"/>
                  <a:gd name="T16" fmla="*/ 105 w 294"/>
                  <a:gd name="T17" fmla="*/ 306 h 310"/>
                  <a:gd name="T18" fmla="*/ 47 w 294"/>
                  <a:gd name="T19" fmla="*/ 295 h 310"/>
                  <a:gd name="T20" fmla="*/ 0 w 294"/>
                  <a:gd name="T21" fmla="*/ 256 h 310"/>
                  <a:gd name="T22" fmla="*/ 25 w 294"/>
                  <a:gd name="T23" fmla="*/ 216 h 310"/>
                  <a:gd name="T24" fmla="*/ 25 w 294"/>
                  <a:gd name="T25" fmla="*/ 176 h 310"/>
                  <a:gd name="T26" fmla="*/ 0 w 294"/>
                  <a:gd name="T27" fmla="*/ 144 h 310"/>
                  <a:gd name="T28" fmla="*/ 11 w 294"/>
                  <a:gd name="T29" fmla="*/ 119 h 310"/>
                  <a:gd name="T30" fmla="*/ 43 w 294"/>
                  <a:gd name="T31" fmla="*/ 101 h 310"/>
                  <a:gd name="T32" fmla="*/ 65 w 294"/>
                  <a:gd name="T33" fmla="*/ 67 h 310"/>
                  <a:gd name="T34" fmla="*/ 54 w 294"/>
                  <a:gd name="T35" fmla="*/ 38 h 310"/>
                  <a:gd name="T36" fmla="*/ 65 w 294"/>
                  <a:gd name="T37" fmla="*/ 0 h 310"/>
                  <a:gd name="T38" fmla="*/ 105 w 294"/>
                  <a:gd name="T39" fmla="*/ 14 h 310"/>
                  <a:gd name="T40" fmla="*/ 146 w 294"/>
                  <a:gd name="T41" fmla="*/ 56 h 310"/>
                  <a:gd name="T42" fmla="*/ 187 w 294"/>
                  <a:gd name="T43" fmla="*/ 99 h 310"/>
                  <a:gd name="T44" fmla="*/ 213 w 294"/>
                  <a:gd name="T45" fmla="*/ 79 h 310"/>
                  <a:gd name="T46" fmla="*/ 242 w 294"/>
                  <a:gd name="T47" fmla="*/ 81 h 310"/>
                  <a:gd name="T48" fmla="*/ 261 w 294"/>
                  <a:gd name="T49" fmla="*/ 86 h 310"/>
                  <a:gd name="T50" fmla="*/ 294 w 294"/>
                  <a:gd name="T51" fmla="*/ 11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310">
                    <a:moveTo>
                      <a:pt x="294" y="119"/>
                    </a:moveTo>
                    <a:lnTo>
                      <a:pt x="252" y="173"/>
                    </a:lnTo>
                    <a:lnTo>
                      <a:pt x="254" y="209"/>
                    </a:lnTo>
                    <a:lnTo>
                      <a:pt x="261" y="234"/>
                    </a:lnTo>
                    <a:lnTo>
                      <a:pt x="243" y="243"/>
                    </a:lnTo>
                    <a:lnTo>
                      <a:pt x="227" y="265"/>
                    </a:lnTo>
                    <a:lnTo>
                      <a:pt x="189" y="274"/>
                    </a:lnTo>
                    <a:lnTo>
                      <a:pt x="178" y="310"/>
                    </a:lnTo>
                    <a:lnTo>
                      <a:pt x="105" y="306"/>
                    </a:lnTo>
                    <a:lnTo>
                      <a:pt x="47" y="295"/>
                    </a:lnTo>
                    <a:lnTo>
                      <a:pt x="0" y="256"/>
                    </a:lnTo>
                    <a:lnTo>
                      <a:pt x="25" y="216"/>
                    </a:lnTo>
                    <a:lnTo>
                      <a:pt x="25" y="176"/>
                    </a:lnTo>
                    <a:lnTo>
                      <a:pt x="0" y="144"/>
                    </a:lnTo>
                    <a:lnTo>
                      <a:pt x="11" y="119"/>
                    </a:lnTo>
                    <a:lnTo>
                      <a:pt x="43" y="101"/>
                    </a:lnTo>
                    <a:lnTo>
                      <a:pt x="65" y="67"/>
                    </a:lnTo>
                    <a:lnTo>
                      <a:pt x="54" y="38"/>
                    </a:lnTo>
                    <a:lnTo>
                      <a:pt x="65" y="0"/>
                    </a:lnTo>
                    <a:lnTo>
                      <a:pt x="105" y="14"/>
                    </a:lnTo>
                    <a:lnTo>
                      <a:pt x="146" y="56"/>
                    </a:lnTo>
                    <a:lnTo>
                      <a:pt x="187" y="99"/>
                    </a:lnTo>
                    <a:lnTo>
                      <a:pt x="213" y="79"/>
                    </a:lnTo>
                    <a:lnTo>
                      <a:pt x="242" y="81"/>
                    </a:lnTo>
                    <a:lnTo>
                      <a:pt x="261" y="86"/>
                    </a:lnTo>
                    <a:lnTo>
                      <a:pt x="294" y="119"/>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1" name="Freeform 964"/>
              <p:cNvSpPr>
                <a:spLocks/>
              </p:cNvSpPr>
              <p:nvPr/>
            </p:nvSpPr>
            <p:spPr bwMode="auto">
              <a:xfrm>
                <a:off x="9383" y="4122"/>
                <a:ext cx="636" cy="620"/>
              </a:xfrm>
              <a:custGeom>
                <a:avLst/>
                <a:gdLst>
                  <a:gd name="T0" fmla="*/ 294 w 294"/>
                  <a:gd name="T1" fmla="*/ 119 h 310"/>
                  <a:gd name="T2" fmla="*/ 252 w 294"/>
                  <a:gd name="T3" fmla="*/ 173 h 310"/>
                  <a:gd name="T4" fmla="*/ 254 w 294"/>
                  <a:gd name="T5" fmla="*/ 209 h 310"/>
                  <a:gd name="T6" fmla="*/ 261 w 294"/>
                  <a:gd name="T7" fmla="*/ 234 h 310"/>
                  <a:gd name="T8" fmla="*/ 243 w 294"/>
                  <a:gd name="T9" fmla="*/ 243 h 310"/>
                  <a:gd name="T10" fmla="*/ 227 w 294"/>
                  <a:gd name="T11" fmla="*/ 265 h 310"/>
                  <a:gd name="T12" fmla="*/ 189 w 294"/>
                  <a:gd name="T13" fmla="*/ 274 h 310"/>
                  <a:gd name="T14" fmla="*/ 178 w 294"/>
                  <a:gd name="T15" fmla="*/ 310 h 310"/>
                  <a:gd name="T16" fmla="*/ 105 w 294"/>
                  <a:gd name="T17" fmla="*/ 306 h 310"/>
                  <a:gd name="T18" fmla="*/ 47 w 294"/>
                  <a:gd name="T19" fmla="*/ 295 h 310"/>
                  <a:gd name="T20" fmla="*/ 0 w 294"/>
                  <a:gd name="T21" fmla="*/ 256 h 310"/>
                  <a:gd name="T22" fmla="*/ 25 w 294"/>
                  <a:gd name="T23" fmla="*/ 216 h 310"/>
                  <a:gd name="T24" fmla="*/ 25 w 294"/>
                  <a:gd name="T25" fmla="*/ 176 h 310"/>
                  <a:gd name="T26" fmla="*/ 0 w 294"/>
                  <a:gd name="T27" fmla="*/ 144 h 310"/>
                  <a:gd name="T28" fmla="*/ 11 w 294"/>
                  <a:gd name="T29" fmla="*/ 119 h 310"/>
                  <a:gd name="T30" fmla="*/ 43 w 294"/>
                  <a:gd name="T31" fmla="*/ 101 h 310"/>
                  <a:gd name="T32" fmla="*/ 65 w 294"/>
                  <a:gd name="T33" fmla="*/ 67 h 310"/>
                  <a:gd name="T34" fmla="*/ 54 w 294"/>
                  <a:gd name="T35" fmla="*/ 38 h 310"/>
                  <a:gd name="T36" fmla="*/ 65 w 294"/>
                  <a:gd name="T37" fmla="*/ 0 h 310"/>
                  <a:gd name="T38" fmla="*/ 105 w 294"/>
                  <a:gd name="T39" fmla="*/ 14 h 310"/>
                  <a:gd name="T40" fmla="*/ 146 w 294"/>
                  <a:gd name="T41" fmla="*/ 56 h 310"/>
                  <a:gd name="T42" fmla="*/ 187 w 294"/>
                  <a:gd name="T43" fmla="*/ 99 h 310"/>
                  <a:gd name="T44" fmla="*/ 213 w 294"/>
                  <a:gd name="T45" fmla="*/ 79 h 310"/>
                  <a:gd name="T46" fmla="*/ 242 w 294"/>
                  <a:gd name="T47" fmla="*/ 81 h 310"/>
                  <a:gd name="T48" fmla="*/ 261 w 294"/>
                  <a:gd name="T49" fmla="*/ 86 h 310"/>
                  <a:gd name="T50" fmla="*/ 294 w 294"/>
                  <a:gd name="T51" fmla="*/ 11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310">
                    <a:moveTo>
                      <a:pt x="294" y="119"/>
                    </a:moveTo>
                    <a:lnTo>
                      <a:pt x="252" y="173"/>
                    </a:lnTo>
                    <a:lnTo>
                      <a:pt x="254" y="209"/>
                    </a:lnTo>
                    <a:lnTo>
                      <a:pt x="261" y="234"/>
                    </a:lnTo>
                    <a:lnTo>
                      <a:pt x="243" y="243"/>
                    </a:lnTo>
                    <a:lnTo>
                      <a:pt x="227" y="265"/>
                    </a:lnTo>
                    <a:lnTo>
                      <a:pt x="189" y="274"/>
                    </a:lnTo>
                    <a:lnTo>
                      <a:pt x="178" y="310"/>
                    </a:lnTo>
                    <a:lnTo>
                      <a:pt x="105" y="306"/>
                    </a:lnTo>
                    <a:lnTo>
                      <a:pt x="47" y="295"/>
                    </a:lnTo>
                    <a:lnTo>
                      <a:pt x="0" y="256"/>
                    </a:lnTo>
                    <a:lnTo>
                      <a:pt x="25" y="216"/>
                    </a:lnTo>
                    <a:lnTo>
                      <a:pt x="25" y="176"/>
                    </a:lnTo>
                    <a:lnTo>
                      <a:pt x="0" y="144"/>
                    </a:lnTo>
                    <a:lnTo>
                      <a:pt x="11" y="119"/>
                    </a:lnTo>
                    <a:lnTo>
                      <a:pt x="43" y="101"/>
                    </a:lnTo>
                    <a:lnTo>
                      <a:pt x="65" y="67"/>
                    </a:lnTo>
                    <a:lnTo>
                      <a:pt x="54" y="38"/>
                    </a:lnTo>
                    <a:lnTo>
                      <a:pt x="65" y="0"/>
                    </a:lnTo>
                    <a:lnTo>
                      <a:pt x="105" y="14"/>
                    </a:lnTo>
                    <a:lnTo>
                      <a:pt x="146" y="56"/>
                    </a:lnTo>
                    <a:lnTo>
                      <a:pt x="187" y="99"/>
                    </a:lnTo>
                    <a:lnTo>
                      <a:pt x="213" y="79"/>
                    </a:lnTo>
                    <a:lnTo>
                      <a:pt x="242" y="81"/>
                    </a:lnTo>
                    <a:lnTo>
                      <a:pt x="261" y="86"/>
                    </a:lnTo>
                    <a:lnTo>
                      <a:pt x="294" y="119"/>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2" name="Freeform 963"/>
              <p:cNvSpPr>
                <a:spLocks/>
              </p:cNvSpPr>
              <p:nvPr/>
            </p:nvSpPr>
            <p:spPr bwMode="auto">
              <a:xfrm>
                <a:off x="9121" y="4082"/>
                <a:ext cx="399" cy="360"/>
              </a:xfrm>
              <a:custGeom>
                <a:avLst/>
                <a:gdLst>
                  <a:gd name="T0" fmla="*/ 26 w 184"/>
                  <a:gd name="T1" fmla="*/ 180 h 180"/>
                  <a:gd name="T2" fmla="*/ 54 w 184"/>
                  <a:gd name="T3" fmla="*/ 166 h 180"/>
                  <a:gd name="T4" fmla="*/ 60 w 184"/>
                  <a:gd name="T5" fmla="*/ 106 h 180"/>
                  <a:gd name="T6" fmla="*/ 83 w 184"/>
                  <a:gd name="T7" fmla="*/ 88 h 180"/>
                  <a:gd name="T8" fmla="*/ 130 w 184"/>
                  <a:gd name="T9" fmla="*/ 69 h 180"/>
                  <a:gd name="T10" fmla="*/ 175 w 184"/>
                  <a:gd name="T11" fmla="*/ 60 h 180"/>
                  <a:gd name="T12" fmla="*/ 184 w 184"/>
                  <a:gd name="T13" fmla="*/ 20 h 180"/>
                  <a:gd name="T14" fmla="*/ 177 w 184"/>
                  <a:gd name="T15" fmla="*/ 7 h 180"/>
                  <a:gd name="T16" fmla="*/ 159 w 184"/>
                  <a:gd name="T17" fmla="*/ 0 h 180"/>
                  <a:gd name="T18" fmla="*/ 62 w 184"/>
                  <a:gd name="T19" fmla="*/ 4 h 180"/>
                  <a:gd name="T20" fmla="*/ 18 w 184"/>
                  <a:gd name="T21" fmla="*/ 27 h 180"/>
                  <a:gd name="T22" fmla="*/ 8 w 184"/>
                  <a:gd name="T23" fmla="*/ 58 h 180"/>
                  <a:gd name="T24" fmla="*/ 0 w 184"/>
                  <a:gd name="T25" fmla="*/ 97 h 180"/>
                  <a:gd name="T26" fmla="*/ 8 w 184"/>
                  <a:gd name="T27" fmla="*/ 112 h 180"/>
                  <a:gd name="T28" fmla="*/ 15 w 184"/>
                  <a:gd name="T29" fmla="*/ 133 h 180"/>
                  <a:gd name="T30" fmla="*/ 26 w 184"/>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0">
                    <a:moveTo>
                      <a:pt x="26" y="180"/>
                    </a:moveTo>
                    <a:lnTo>
                      <a:pt x="54" y="166"/>
                    </a:lnTo>
                    <a:lnTo>
                      <a:pt x="60" y="106"/>
                    </a:lnTo>
                    <a:lnTo>
                      <a:pt x="83" y="88"/>
                    </a:lnTo>
                    <a:lnTo>
                      <a:pt x="130" y="69"/>
                    </a:lnTo>
                    <a:lnTo>
                      <a:pt x="175" y="60"/>
                    </a:lnTo>
                    <a:lnTo>
                      <a:pt x="184" y="20"/>
                    </a:lnTo>
                    <a:lnTo>
                      <a:pt x="177" y="7"/>
                    </a:lnTo>
                    <a:lnTo>
                      <a:pt x="159" y="0"/>
                    </a:lnTo>
                    <a:lnTo>
                      <a:pt x="62" y="4"/>
                    </a:lnTo>
                    <a:lnTo>
                      <a:pt x="18" y="27"/>
                    </a:lnTo>
                    <a:lnTo>
                      <a:pt x="8" y="58"/>
                    </a:lnTo>
                    <a:lnTo>
                      <a:pt x="0" y="97"/>
                    </a:lnTo>
                    <a:lnTo>
                      <a:pt x="8" y="112"/>
                    </a:lnTo>
                    <a:lnTo>
                      <a:pt x="15" y="133"/>
                    </a:lnTo>
                    <a:lnTo>
                      <a:pt x="26" y="18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3" name="Freeform 962"/>
              <p:cNvSpPr>
                <a:spLocks/>
              </p:cNvSpPr>
              <p:nvPr/>
            </p:nvSpPr>
            <p:spPr bwMode="auto">
              <a:xfrm>
                <a:off x="9121" y="4082"/>
                <a:ext cx="399" cy="360"/>
              </a:xfrm>
              <a:custGeom>
                <a:avLst/>
                <a:gdLst>
                  <a:gd name="T0" fmla="*/ 26 w 184"/>
                  <a:gd name="T1" fmla="*/ 180 h 180"/>
                  <a:gd name="T2" fmla="*/ 54 w 184"/>
                  <a:gd name="T3" fmla="*/ 166 h 180"/>
                  <a:gd name="T4" fmla="*/ 60 w 184"/>
                  <a:gd name="T5" fmla="*/ 106 h 180"/>
                  <a:gd name="T6" fmla="*/ 83 w 184"/>
                  <a:gd name="T7" fmla="*/ 88 h 180"/>
                  <a:gd name="T8" fmla="*/ 130 w 184"/>
                  <a:gd name="T9" fmla="*/ 69 h 180"/>
                  <a:gd name="T10" fmla="*/ 175 w 184"/>
                  <a:gd name="T11" fmla="*/ 60 h 180"/>
                  <a:gd name="T12" fmla="*/ 184 w 184"/>
                  <a:gd name="T13" fmla="*/ 20 h 180"/>
                  <a:gd name="T14" fmla="*/ 177 w 184"/>
                  <a:gd name="T15" fmla="*/ 7 h 180"/>
                  <a:gd name="T16" fmla="*/ 159 w 184"/>
                  <a:gd name="T17" fmla="*/ 0 h 180"/>
                  <a:gd name="T18" fmla="*/ 62 w 184"/>
                  <a:gd name="T19" fmla="*/ 4 h 180"/>
                  <a:gd name="T20" fmla="*/ 18 w 184"/>
                  <a:gd name="T21" fmla="*/ 27 h 180"/>
                  <a:gd name="T22" fmla="*/ 8 w 184"/>
                  <a:gd name="T23" fmla="*/ 58 h 180"/>
                  <a:gd name="T24" fmla="*/ 0 w 184"/>
                  <a:gd name="T25" fmla="*/ 97 h 180"/>
                  <a:gd name="T26" fmla="*/ 8 w 184"/>
                  <a:gd name="T27" fmla="*/ 112 h 180"/>
                  <a:gd name="T28" fmla="*/ 15 w 184"/>
                  <a:gd name="T29" fmla="*/ 133 h 180"/>
                  <a:gd name="T30" fmla="*/ 26 w 184"/>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0">
                    <a:moveTo>
                      <a:pt x="26" y="180"/>
                    </a:moveTo>
                    <a:lnTo>
                      <a:pt x="54" y="166"/>
                    </a:lnTo>
                    <a:lnTo>
                      <a:pt x="60" y="106"/>
                    </a:lnTo>
                    <a:lnTo>
                      <a:pt x="83" y="88"/>
                    </a:lnTo>
                    <a:lnTo>
                      <a:pt x="130" y="69"/>
                    </a:lnTo>
                    <a:lnTo>
                      <a:pt x="175" y="60"/>
                    </a:lnTo>
                    <a:lnTo>
                      <a:pt x="184" y="20"/>
                    </a:lnTo>
                    <a:lnTo>
                      <a:pt x="177" y="7"/>
                    </a:lnTo>
                    <a:lnTo>
                      <a:pt x="159" y="0"/>
                    </a:lnTo>
                    <a:lnTo>
                      <a:pt x="62" y="4"/>
                    </a:lnTo>
                    <a:lnTo>
                      <a:pt x="18" y="27"/>
                    </a:lnTo>
                    <a:lnTo>
                      <a:pt x="8" y="58"/>
                    </a:lnTo>
                    <a:lnTo>
                      <a:pt x="0" y="97"/>
                    </a:lnTo>
                    <a:lnTo>
                      <a:pt x="8" y="112"/>
                    </a:lnTo>
                    <a:lnTo>
                      <a:pt x="15" y="133"/>
                    </a:lnTo>
                    <a:lnTo>
                      <a:pt x="26" y="18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4" name="Freeform 961"/>
              <p:cNvSpPr>
                <a:spLocks/>
              </p:cNvSpPr>
              <p:nvPr/>
            </p:nvSpPr>
            <p:spPr bwMode="auto">
              <a:xfrm>
                <a:off x="9301" y="4198"/>
                <a:ext cx="223" cy="162"/>
              </a:xfrm>
              <a:custGeom>
                <a:avLst/>
                <a:gdLst>
                  <a:gd name="T0" fmla="*/ 92 w 103"/>
                  <a:gd name="T1" fmla="*/ 0 h 81"/>
                  <a:gd name="T2" fmla="*/ 47 w 103"/>
                  <a:gd name="T3" fmla="*/ 11 h 81"/>
                  <a:gd name="T4" fmla="*/ 0 w 103"/>
                  <a:gd name="T5" fmla="*/ 30 h 81"/>
                  <a:gd name="T6" fmla="*/ 16 w 103"/>
                  <a:gd name="T7" fmla="*/ 61 h 81"/>
                  <a:gd name="T8" fmla="*/ 33 w 103"/>
                  <a:gd name="T9" fmla="*/ 74 h 81"/>
                  <a:gd name="T10" fmla="*/ 51 w 103"/>
                  <a:gd name="T11" fmla="*/ 81 h 81"/>
                  <a:gd name="T12" fmla="*/ 81 w 103"/>
                  <a:gd name="T13" fmla="*/ 63 h 81"/>
                  <a:gd name="T14" fmla="*/ 103 w 103"/>
                  <a:gd name="T15" fmla="*/ 29 h 81"/>
                  <a:gd name="T16" fmla="*/ 92 w 103"/>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1">
                    <a:moveTo>
                      <a:pt x="92" y="0"/>
                    </a:moveTo>
                    <a:lnTo>
                      <a:pt x="47" y="11"/>
                    </a:lnTo>
                    <a:lnTo>
                      <a:pt x="0" y="30"/>
                    </a:lnTo>
                    <a:lnTo>
                      <a:pt x="16" y="61"/>
                    </a:lnTo>
                    <a:lnTo>
                      <a:pt x="33" y="74"/>
                    </a:lnTo>
                    <a:lnTo>
                      <a:pt x="51" y="81"/>
                    </a:lnTo>
                    <a:lnTo>
                      <a:pt x="81" y="63"/>
                    </a:lnTo>
                    <a:lnTo>
                      <a:pt x="103" y="29"/>
                    </a:lnTo>
                    <a:lnTo>
                      <a:pt x="92"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5" name="Freeform 960"/>
              <p:cNvSpPr>
                <a:spLocks/>
              </p:cNvSpPr>
              <p:nvPr/>
            </p:nvSpPr>
            <p:spPr bwMode="auto">
              <a:xfrm>
                <a:off x="9301" y="4198"/>
                <a:ext cx="223" cy="162"/>
              </a:xfrm>
              <a:custGeom>
                <a:avLst/>
                <a:gdLst>
                  <a:gd name="T0" fmla="*/ 92 w 103"/>
                  <a:gd name="T1" fmla="*/ 0 h 81"/>
                  <a:gd name="T2" fmla="*/ 47 w 103"/>
                  <a:gd name="T3" fmla="*/ 11 h 81"/>
                  <a:gd name="T4" fmla="*/ 0 w 103"/>
                  <a:gd name="T5" fmla="*/ 30 h 81"/>
                  <a:gd name="T6" fmla="*/ 16 w 103"/>
                  <a:gd name="T7" fmla="*/ 61 h 81"/>
                  <a:gd name="T8" fmla="*/ 33 w 103"/>
                  <a:gd name="T9" fmla="*/ 74 h 81"/>
                  <a:gd name="T10" fmla="*/ 51 w 103"/>
                  <a:gd name="T11" fmla="*/ 81 h 81"/>
                  <a:gd name="T12" fmla="*/ 81 w 103"/>
                  <a:gd name="T13" fmla="*/ 63 h 81"/>
                  <a:gd name="T14" fmla="*/ 103 w 103"/>
                  <a:gd name="T15" fmla="*/ 29 h 81"/>
                  <a:gd name="T16" fmla="*/ 92 w 103"/>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1">
                    <a:moveTo>
                      <a:pt x="92" y="0"/>
                    </a:moveTo>
                    <a:lnTo>
                      <a:pt x="47" y="11"/>
                    </a:lnTo>
                    <a:lnTo>
                      <a:pt x="0" y="30"/>
                    </a:lnTo>
                    <a:lnTo>
                      <a:pt x="16" y="61"/>
                    </a:lnTo>
                    <a:lnTo>
                      <a:pt x="33" y="74"/>
                    </a:lnTo>
                    <a:lnTo>
                      <a:pt x="51" y="81"/>
                    </a:lnTo>
                    <a:lnTo>
                      <a:pt x="81" y="63"/>
                    </a:lnTo>
                    <a:lnTo>
                      <a:pt x="103" y="29"/>
                    </a:lnTo>
                    <a:lnTo>
                      <a:pt x="92"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6" name="Freeform 959"/>
              <p:cNvSpPr>
                <a:spLocks/>
              </p:cNvSpPr>
              <p:nvPr/>
            </p:nvSpPr>
            <p:spPr bwMode="auto">
              <a:xfrm>
                <a:off x="9180" y="4258"/>
                <a:ext cx="257" cy="376"/>
              </a:xfrm>
              <a:custGeom>
                <a:avLst/>
                <a:gdLst>
                  <a:gd name="T0" fmla="*/ 94 w 119"/>
                  <a:gd name="T1" fmla="*/ 188 h 188"/>
                  <a:gd name="T2" fmla="*/ 119 w 119"/>
                  <a:gd name="T3" fmla="*/ 148 h 188"/>
                  <a:gd name="T4" fmla="*/ 119 w 119"/>
                  <a:gd name="T5" fmla="*/ 108 h 188"/>
                  <a:gd name="T6" fmla="*/ 94 w 119"/>
                  <a:gd name="T7" fmla="*/ 76 h 188"/>
                  <a:gd name="T8" fmla="*/ 105 w 119"/>
                  <a:gd name="T9" fmla="*/ 53 h 188"/>
                  <a:gd name="T10" fmla="*/ 89 w 119"/>
                  <a:gd name="T11" fmla="*/ 44 h 188"/>
                  <a:gd name="T12" fmla="*/ 72 w 119"/>
                  <a:gd name="T13" fmla="*/ 31 h 188"/>
                  <a:gd name="T14" fmla="*/ 56 w 119"/>
                  <a:gd name="T15" fmla="*/ 0 h 188"/>
                  <a:gd name="T16" fmla="*/ 33 w 119"/>
                  <a:gd name="T17" fmla="*/ 18 h 188"/>
                  <a:gd name="T18" fmla="*/ 27 w 119"/>
                  <a:gd name="T19" fmla="*/ 78 h 188"/>
                  <a:gd name="T20" fmla="*/ 0 w 119"/>
                  <a:gd name="T21" fmla="*/ 92 h 188"/>
                  <a:gd name="T22" fmla="*/ 6 w 119"/>
                  <a:gd name="T23" fmla="*/ 144 h 188"/>
                  <a:gd name="T24" fmla="*/ 27 w 119"/>
                  <a:gd name="T25" fmla="*/ 162 h 188"/>
                  <a:gd name="T26" fmla="*/ 94 w 119"/>
                  <a:gd name="T2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88">
                    <a:moveTo>
                      <a:pt x="94" y="188"/>
                    </a:moveTo>
                    <a:lnTo>
                      <a:pt x="119" y="148"/>
                    </a:lnTo>
                    <a:lnTo>
                      <a:pt x="119" y="108"/>
                    </a:lnTo>
                    <a:lnTo>
                      <a:pt x="94" y="76"/>
                    </a:lnTo>
                    <a:lnTo>
                      <a:pt x="105" y="53"/>
                    </a:lnTo>
                    <a:lnTo>
                      <a:pt x="89" y="44"/>
                    </a:lnTo>
                    <a:lnTo>
                      <a:pt x="72" y="31"/>
                    </a:lnTo>
                    <a:lnTo>
                      <a:pt x="56" y="0"/>
                    </a:lnTo>
                    <a:lnTo>
                      <a:pt x="33" y="18"/>
                    </a:lnTo>
                    <a:lnTo>
                      <a:pt x="27" y="78"/>
                    </a:lnTo>
                    <a:lnTo>
                      <a:pt x="0" y="92"/>
                    </a:lnTo>
                    <a:lnTo>
                      <a:pt x="6" y="144"/>
                    </a:lnTo>
                    <a:lnTo>
                      <a:pt x="27" y="162"/>
                    </a:lnTo>
                    <a:lnTo>
                      <a:pt x="94" y="188"/>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7" name="Freeform 958"/>
              <p:cNvSpPr>
                <a:spLocks/>
              </p:cNvSpPr>
              <p:nvPr/>
            </p:nvSpPr>
            <p:spPr bwMode="auto">
              <a:xfrm>
                <a:off x="9180" y="4258"/>
                <a:ext cx="257" cy="376"/>
              </a:xfrm>
              <a:custGeom>
                <a:avLst/>
                <a:gdLst>
                  <a:gd name="T0" fmla="*/ 94 w 119"/>
                  <a:gd name="T1" fmla="*/ 188 h 188"/>
                  <a:gd name="T2" fmla="*/ 119 w 119"/>
                  <a:gd name="T3" fmla="*/ 148 h 188"/>
                  <a:gd name="T4" fmla="*/ 119 w 119"/>
                  <a:gd name="T5" fmla="*/ 108 h 188"/>
                  <a:gd name="T6" fmla="*/ 94 w 119"/>
                  <a:gd name="T7" fmla="*/ 76 h 188"/>
                  <a:gd name="T8" fmla="*/ 105 w 119"/>
                  <a:gd name="T9" fmla="*/ 53 h 188"/>
                  <a:gd name="T10" fmla="*/ 89 w 119"/>
                  <a:gd name="T11" fmla="*/ 44 h 188"/>
                  <a:gd name="T12" fmla="*/ 72 w 119"/>
                  <a:gd name="T13" fmla="*/ 31 h 188"/>
                  <a:gd name="T14" fmla="*/ 56 w 119"/>
                  <a:gd name="T15" fmla="*/ 0 h 188"/>
                  <a:gd name="T16" fmla="*/ 33 w 119"/>
                  <a:gd name="T17" fmla="*/ 18 h 188"/>
                  <a:gd name="T18" fmla="*/ 27 w 119"/>
                  <a:gd name="T19" fmla="*/ 78 h 188"/>
                  <a:gd name="T20" fmla="*/ 0 w 119"/>
                  <a:gd name="T21" fmla="*/ 92 h 188"/>
                  <a:gd name="T22" fmla="*/ 6 w 119"/>
                  <a:gd name="T23" fmla="*/ 144 h 188"/>
                  <a:gd name="T24" fmla="*/ 27 w 119"/>
                  <a:gd name="T25" fmla="*/ 162 h 188"/>
                  <a:gd name="T26" fmla="*/ 94 w 119"/>
                  <a:gd name="T2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88">
                    <a:moveTo>
                      <a:pt x="94" y="188"/>
                    </a:moveTo>
                    <a:lnTo>
                      <a:pt x="119" y="148"/>
                    </a:lnTo>
                    <a:lnTo>
                      <a:pt x="119" y="108"/>
                    </a:lnTo>
                    <a:lnTo>
                      <a:pt x="94" y="76"/>
                    </a:lnTo>
                    <a:lnTo>
                      <a:pt x="105" y="53"/>
                    </a:lnTo>
                    <a:lnTo>
                      <a:pt x="89" y="44"/>
                    </a:lnTo>
                    <a:lnTo>
                      <a:pt x="72" y="31"/>
                    </a:lnTo>
                    <a:lnTo>
                      <a:pt x="56" y="0"/>
                    </a:lnTo>
                    <a:lnTo>
                      <a:pt x="33" y="18"/>
                    </a:lnTo>
                    <a:lnTo>
                      <a:pt x="27" y="78"/>
                    </a:lnTo>
                    <a:lnTo>
                      <a:pt x="0" y="92"/>
                    </a:lnTo>
                    <a:lnTo>
                      <a:pt x="6" y="144"/>
                    </a:lnTo>
                    <a:lnTo>
                      <a:pt x="27" y="162"/>
                    </a:lnTo>
                    <a:lnTo>
                      <a:pt x="94" y="18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8" name="Freeform 957"/>
              <p:cNvSpPr>
                <a:spLocks/>
              </p:cNvSpPr>
              <p:nvPr/>
            </p:nvSpPr>
            <p:spPr bwMode="auto">
              <a:xfrm>
                <a:off x="9092" y="4878"/>
                <a:ext cx="413" cy="656"/>
              </a:xfrm>
              <a:custGeom>
                <a:avLst/>
                <a:gdLst>
                  <a:gd name="T0" fmla="*/ 4 w 191"/>
                  <a:gd name="T1" fmla="*/ 245 h 328"/>
                  <a:gd name="T2" fmla="*/ 7 w 191"/>
                  <a:gd name="T3" fmla="*/ 166 h 328"/>
                  <a:gd name="T4" fmla="*/ 22 w 191"/>
                  <a:gd name="T5" fmla="*/ 121 h 328"/>
                  <a:gd name="T6" fmla="*/ 23 w 191"/>
                  <a:gd name="T7" fmla="*/ 97 h 328"/>
                  <a:gd name="T8" fmla="*/ 7 w 191"/>
                  <a:gd name="T9" fmla="*/ 60 h 328"/>
                  <a:gd name="T10" fmla="*/ 0 w 191"/>
                  <a:gd name="T11" fmla="*/ 0 h 328"/>
                  <a:gd name="T12" fmla="*/ 49 w 191"/>
                  <a:gd name="T13" fmla="*/ 2 h 328"/>
                  <a:gd name="T14" fmla="*/ 112 w 191"/>
                  <a:gd name="T15" fmla="*/ 20 h 328"/>
                  <a:gd name="T16" fmla="*/ 148 w 191"/>
                  <a:gd name="T17" fmla="*/ 34 h 328"/>
                  <a:gd name="T18" fmla="*/ 173 w 191"/>
                  <a:gd name="T19" fmla="*/ 49 h 328"/>
                  <a:gd name="T20" fmla="*/ 191 w 191"/>
                  <a:gd name="T21" fmla="*/ 70 h 328"/>
                  <a:gd name="T22" fmla="*/ 177 w 191"/>
                  <a:gd name="T23" fmla="*/ 103 h 328"/>
                  <a:gd name="T24" fmla="*/ 142 w 191"/>
                  <a:gd name="T25" fmla="*/ 150 h 328"/>
                  <a:gd name="T26" fmla="*/ 142 w 191"/>
                  <a:gd name="T27" fmla="*/ 178 h 328"/>
                  <a:gd name="T28" fmla="*/ 146 w 191"/>
                  <a:gd name="T29" fmla="*/ 211 h 328"/>
                  <a:gd name="T30" fmla="*/ 135 w 191"/>
                  <a:gd name="T31" fmla="*/ 227 h 328"/>
                  <a:gd name="T32" fmla="*/ 124 w 191"/>
                  <a:gd name="T33" fmla="*/ 245 h 328"/>
                  <a:gd name="T34" fmla="*/ 104 w 191"/>
                  <a:gd name="T35" fmla="*/ 283 h 328"/>
                  <a:gd name="T36" fmla="*/ 108 w 191"/>
                  <a:gd name="T37" fmla="*/ 328 h 328"/>
                  <a:gd name="T38" fmla="*/ 68 w 191"/>
                  <a:gd name="T39" fmla="*/ 323 h 328"/>
                  <a:gd name="T40" fmla="*/ 56 w 191"/>
                  <a:gd name="T41" fmla="*/ 303 h 328"/>
                  <a:gd name="T42" fmla="*/ 56 w 191"/>
                  <a:gd name="T43" fmla="*/ 252 h 328"/>
                  <a:gd name="T44" fmla="*/ 4 w 191"/>
                  <a:gd name="T45"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328">
                    <a:moveTo>
                      <a:pt x="4" y="245"/>
                    </a:moveTo>
                    <a:lnTo>
                      <a:pt x="7" y="166"/>
                    </a:lnTo>
                    <a:lnTo>
                      <a:pt x="22" y="121"/>
                    </a:lnTo>
                    <a:lnTo>
                      <a:pt x="23" y="97"/>
                    </a:lnTo>
                    <a:lnTo>
                      <a:pt x="7" y="60"/>
                    </a:lnTo>
                    <a:lnTo>
                      <a:pt x="0" y="0"/>
                    </a:lnTo>
                    <a:lnTo>
                      <a:pt x="49" y="2"/>
                    </a:lnTo>
                    <a:lnTo>
                      <a:pt x="112" y="20"/>
                    </a:lnTo>
                    <a:lnTo>
                      <a:pt x="148" y="34"/>
                    </a:lnTo>
                    <a:lnTo>
                      <a:pt x="173" y="49"/>
                    </a:lnTo>
                    <a:lnTo>
                      <a:pt x="191" y="70"/>
                    </a:lnTo>
                    <a:lnTo>
                      <a:pt x="177" y="103"/>
                    </a:lnTo>
                    <a:lnTo>
                      <a:pt x="142" y="150"/>
                    </a:lnTo>
                    <a:lnTo>
                      <a:pt x="142" y="178"/>
                    </a:lnTo>
                    <a:lnTo>
                      <a:pt x="146" y="211"/>
                    </a:lnTo>
                    <a:lnTo>
                      <a:pt x="135" y="227"/>
                    </a:lnTo>
                    <a:lnTo>
                      <a:pt x="124" y="245"/>
                    </a:lnTo>
                    <a:lnTo>
                      <a:pt x="104" y="283"/>
                    </a:lnTo>
                    <a:lnTo>
                      <a:pt x="108" y="328"/>
                    </a:lnTo>
                    <a:lnTo>
                      <a:pt x="68" y="323"/>
                    </a:lnTo>
                    <a:lnTo>
                      <a:pt x="56" y="303"/>
                    </a:lnTo>
                    <a:lnTo>
                      <a:pt x="56" y="252"/>
                    </a:lnTo>
                    <a:lnTo>
                      <a:pt x="4"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89" name="Freeform 956"/>
              <p:cNvSpPr>
                <a:spLocks/>
              </p:cNvSpPr>
              <p:nvPr/>
            </p:nvSpPr>
            <p:spPr bwMode="auto">
              <a:xfrm>
                <a:off x="9092" y="4878"/>
                <a:ext cx="413" cy="656"/>
              </a:xfrm>
              <a:custGeom>
                <a:avLst/>
                <a:gdLst>
                  <a:gd name="T0" fmla="*/ 4 w 191"/>
                  <a:gd name="T1" fmla="*/ 245 h 328"/>
                  <a:gd name="T2" fmla="*/ 7 w 191"/>
                  <a:gd name="T3" fmla="*/ 166 h 328"/>
                  <a:gd name="T4" fmla="*/ 22 w 191"/>
                  <a:gd name="T5" fmla="*/ 121 h 328"/>
                  <a:gd name="T6" fmla="*/ 23 w 191"/>
                  <a:gd name="T7" fmla="*/ 97 h 328"/>
                  <a:gd name="T8" fmla="*/ 7 w 191"/>
                  <a:gd name="T9" fmla="*/ 60 h 328"/>
                  <a:gd name="T10" fmla="*/ 0 w 191"/>
                  <a:gd name="T11" fmla="*/ 0 h 328"/>
                  <a:gd name="T12" fmla="*/ 49 w 191"/>
                  <a:gd name="T13" fmla="*/ 2 h 328"/>
                  <a:gd name="T14" fmla="*/ 112 w 191"/>
                  <a:gd name="T15" fmla="*/ 20 h 328"/>
                  <a:gd name="T16" fmla="*/ 148 w 191"/>
                  <a:gd name="T17" fmla="*/ 34 h 328"/>
                  <a:gd name="T18" fmla="*/ 173 w 191"/>
                  <a:gd name="T19" fmla="*/ 49 h 328"/>
                  <a:gd name="T20" fmla="*/ 191 w 191"/>
                  <a:gd name="T21" fmla="*/ 70 h 328"/>
                  <a:gd name="T22" fmla="*/ 177 w 191"/>
                  <a:gd name="T23" fmla="*/ 103 h 328"/>
                  <a:gd name="T24" fmla="*/ 142 w 191"/>
                  <a:gd name="T25" fmla="*/ 150 h 328"/>
                  <a:gd name="T26" fmla="*/ 142 w 191"/>
                  <a:gd name="T27" fmla="*/ 178 h 328"/>
                  <a:gd name="T28" fmla="*/ 146 w 191"/>
                  <a:gd name="T29" fmla="*/ 211 h 328"/>
                  <a:gd name="T30" fmla="*/ 135 w 191"/>
                  <a:gd name="T31" fmla="*/ 227 h 328"/>
                  <a:gd name="T32" fmla="*/ 124 w 191"/>
                  <a:gd name="T33" fmla="*/ 245 h 328"/>
                  <a:gd name="T34" fmla="*/ 104 w 191"/>
                  <a:gd name="T35" fmla="*/ 283 h 328"/>
                  <a:gd name="T36" fmla="*/ 108 w 191"/>
                  <a:gd name="T37" fmla="*/ 328 h 328"/>
                  <a:gd name="T38" fmla="*/ 68 w 191"/>
                  <a:gd name="T39" fmla="*/ 323 h 328"/>
                  <a:gd name="T40" fmla="*/ 56 w 191"/>
                  <a:gd name="T41" fmla="*/ 303 h 328"/>
                  <a:gd name="T42" fmla="*/ 56 w 191"/>
                  <a:gd name="T43" fmla="*/ 252 h 328"/>
                  <a:gd name="T44" fmla="*/ 4 w 191"/>
                  <a:gd name="T45"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328">
                    <a:moveTo>
                      <a:pt x="4" y="245"/>
                    </a:moveTo>
                    <a:lnTo>
                      <a:pt x="7" y="166"/>
                    </a:lnTo>
                    <a:lnTo>
                      <a:pt x="22" y="121"/>
                    </a:lnTo>
                    <a:lnTo>
                      <a:pt x="23" y="97"/>
                    </a:lnTo>
                    <a:lnTo>
                      <a:pt x="7" y="60"/>
                    </a:lnTo>
                    <a:lnTo>
                      <a:pt x="0" y="0"/>
                    </a:lnTo>
                    <a:lnTo>
                      <a:pt x="49" y="2"/>
                    </a:lnTo>
                    <a:lnTo>
                      <a:pt x="112" y="20"/>
                    </a:lnTo>
                    <a:lnTo>
                      <a:pt x="148" y="34"/>
                    </a:lnTo>
                    <a:lnTo>
                      <a:pt x="173" y="49"/>
                    </a:lnTo>
                    <a:lnTo>
                      <a:pt x="191" y="70"/>
                    </a:lnTo>
                    <a:lnTo>
                      <a:pt x="177" y="103"/>
                    </a:lnTo>
                    <a:lnTo>
                      <a:pt x="142" y="150"/>
                    </a:lnTo>
                    <a:lnTo>
                      <a:pt x="142" y="178"/>
                    </a:lnTo>
                    <a:lnTo>
                      <a:pt x="146" y="211"/>
                    </a:lnTo>
                    <a:lnTo>
                      <a:pt x="135" y="227"/>
                    </a:lnTo>
                    <a:lnTo>
                      <a:pt x="124" y="245"/>
                    </a:lnTo>
                    <a:lnTo>
                      <a:pt x="104" y="283"/>
                    </a:lnTo>
                    <a:lnTo>
                      <a:pt x="108" y="328"/>
                    </a:lnTo>
                    <a:lnTo>
                      <a:pt x="68" y="323"/>
                    </a:lnTo>
                    <a:lnTo>
                      <a:pt x="56" y="303"/>
                    </a:lnTo>
                    <a:lnTo>
                      <a:pt x="56" y="252"/>
                    </a:lnTo>
                    <a:lnTo>
                      <a:pt x="4" y="245"/>
                    </a:lnTo>
                  </a:path>
                </a:pathLst>
              </a:custGeom>
              <a:solidFill>
                <a:srgbClr val="FFFF00"/>
              </a:solidFill>
              <a:ln w="11113">
                <a:solidFill>
                  <a:srgbClr val="1F1A17"/>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0" name="Freeform 955"/>
              <p:cNvSpPr>
                <a:spLocks/>
              </p:cNvSpPr>
              <p:nvPr/>
            </p:nvSpPr>
            <p:spPr bwMode="auto">
              <a:xfrm>
                <a:off x="9801" y="5016"/>
                <a:ext cx="336" cy="724"/>
              </a:xfrm>
              <a:custGeom>
                <a:avLst/>
                <a:gdLst>
                  <a:gd name="T0" fmla="*/ 130 w 155"/>
                  <a:gd name="T1" fmla="*/ 362 h 362"/>
                  <a:gd name="T2" fmla="*/ 133 w 155"/>
                  <a:gd name="T3" fmla="*/ 230 h 362"/>
                  <a:gd name="T4" fmla="*/ 140 w 155"/>
                  <a:gd name="T5" fmla="*/ 214 h 362"/>
                  <a:gd name="T6" fmla="*/ 148 w 155"/>
                  <a:gd name="T7" fmla="*/ 191 h 362"/>
                  <a:gd name="T8" fmla="*/ 131 w 155"/>
                  <a:gd name="T9" fmla="*/ 171 h 362"/>
                  <a:gd name="T10" fmla="*/ 133 w 155"/>
                  <a:gd name="T11" fmla="*/ 84 h 362"/>
                  <a:gd name="T12" fmla="*/ 155 w 155"/>
                  <a:gd name="T13" fmla="*/ 55 h 362"/>
                  <a:gd name="T14" fmla="*/ 142 w 155"/>
                  <a:gd name="T15" fmla="*/ 27 h 362"/>
                  <a:gd name="T16" fmla="*/ 121 w 155"/>
                  <a:gd name="T17" fmla="*/ 5 h 362"/>
                  <a:gd name="T18" fmla="*/ 61 w 155"/>
                  <a:gd name="T19" fmla="*/ 0 h 362"/>
                  <a:gd name="T20" fmla="*/ 52 w 155"/>
                  <a:gd name="T21" fmla="*/ 54 h 362"/>
                  <a:gd name="T22" fmla="*/ 27 w 155"/>
                  <a:gd name="T23" fmla="*/ 77 h 362"/>
                  <a:gd name="T24" fmla="*/ 11 w 155"/>
                  <a:gd name="T25" fmla="*/ 131 h 362"/>
                  <a:gd name="T26" fmla="*/ 0 w 155"/>
                  <a:gd name="T27" fmla="*/ 178 h 362"/>
                  <a:gd name="T28" fmla="*/ 16 w 155"/>
                  <a:gd name="T29" fmla="*/ 198 h 362"/>
                  <a:gd name="T30" fmla="*/ 41 w 155"/>
                  <a:gd name="T31" fmla="*/ 203 h 362"/>
                  <a:gd name="T32" fmla="*/ 63 w 155"/>
                  <a:gd name="T33" fmla="*/ 221 h 362"/>
                  <a:gd name="T34" fmla="*/ 63 w 155"/>
                  <a:gd name="T35" fmla="*/ 295 h 362"/>
                  <a:gd name="T36" fmla="*/ 65 w 155"/>
                  <a:gd name="T37" fmla="*/ 338 h 362"/>
                  <a:gd name="T38" fmla="*/ 95 w 155"/>
                  <a:gd name="T39" fmla="*/ 353 h 362"/>
                  <a:gd name="T40" fmla="*/ 130 w 155"/>
                  <a:gd name="T41"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362">
                    <a:moveTo>
                      <a:pt x="130" y="362"/>
                    </a:moveTo>
                    <a:lnTo>
                      <a:pt x="133" y="230"/>
                    </a:lnTo>
                    <a:lnTo>
                      <a:pt x="140" y="214"/>
                    </a:lnTo>
                    <a:lnTo>
                      <a:pt x="148" y="191"/>
                    </a:lnTo>
                    <a:lnTo>
                      <a:pt x="131" y="171"/>
                    </a:lnTo>
                    <a:lnTo>
                      <a:pt x="133" y="84"/>
                    </a:lnTo>
                    <a:lnTo>
                      <a:pt x="155" y="55"/>
                    </a:lnTo>
                    <a:lnTo>
                      <a:pt x="142" y="27"/>
                    </a:lnTo>
                    <a:lnTo>
                      <a:pt x="121" y="5"/>
                    </a:lnTo>
                    <a:lnTo>
                      <a:pt x="61" y="0"/>
                    </a:lnTo>
                    <a:lnTo>
                      <a:pt x="52" y="54"/>
                    </a:lnTo>
                    <a:lnTo>
                      <a:pt x="27" y="77"/>
                    </a:lnTo>
                    <a:lnTo>
                      <a:pt x="11" y="131"/>
                    </a:lnTo>
                    <a:lnTo>
                      <a:pt x="0" y="178"/>
                    </a:lnTo>
                    <a:lnTo>
                      <a:pt x="16" y="198"/>
                    </a:lnTo>
                    <a:lnTo>
                      <a:pt x="41" y="203"/>
                    </a:lnTo>
                    <a:lnTo>
                      <a:pt x="63" y="221"/>
                    </a:lnTo>
                    <a:lnTo>
                      <a:pt x="63" y="295"/>
                    </a:lnTo>
                    <a:lnTo>
                      <a:pt x="65" y="338"/>
                    </a:lnTo>
                    <a:lnTo>
                      <a:pt x="95" y="353"/>
                    </a:lnTo>
                    <a:lnTo>
                      <a:pt x="130" y="36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1" name="Freeform 954"/>
              <p:cNvSpPr>
                <a:spLocks/>
              </p:cNvSpPr>
              <p:nvPr/>
            </p:nvSpPr>
            <p:spPr bwMode="auto">
              <a:xfrm>
                <a:off x="9801" y="5016"/>
                <a:ext cx="336" cy="724"/>
              </a:xfrm>
              <a:custGeom>
                <a:avLst/>
                <a:gdLst>
                  <a:gd name="T0" fmla="*/ 130 w 155"/>
                  <a:gd name="T1" fmla="*/ 362 h 362"/>
                  <a:gd name="T2" fmla="*/ 133 w 155"/>
                  <a:gd name="T3" fmla="*/ 230 h 362"/>
                  <a:gd name="T4" fmla="*/ 140 w 155"/>
                  <a:gd name="T5" fmla="*/ 214 h 362"/>
                  <a:gd name="T6" fmla="*/ 148 w 155"/>
                  <a:gd name="T7" fmla="*/ 191 h 362"/>
                  <a:gd name="T8" fmla="*/ 131 w 155"/>
                  <a:gd name="T9" fmla="*/ 171 h 362"/>
                  <a:gd name="T10" fmla="*/ 133 w 155"/>
                  <a:gd name="T11" fmla="*/ 84 h 362"/>
                  <a:gd name="T12" fmla="*/ 155 w 155"/>
                  <a:gd name="T13" fmla="*/ 55 h 362"/>
                  <a:gd name="T14" fmla="*/ 142 w 155"/>
                  <a:gd name="T15" fmla="*/ 27 h 362"/>
                  <a:gd name="T16" fmla="*/ 121 w 155"/>
                  <a:gd name="T17" fmla="*/ 5 h 362"/>
                  <a:gd name="T18" fmla="*/ 61 w 155"/>
                  <a:gd name="T19" fmla="*/ 0 h 362"/>
                  <a:gd name="T20" fmla="*/ 52 w 155"/>
                  <a:gd name="T21" fmla="*/ 54 h 362"/>
                  <a:gd name="T22" fmla="*/ 27 w 155"/>
                  <a:gd name="T23" fmla="*/ 77 h 362"/>
                  <a:gd name="T24" fmla="*/ 11 w 155"/>
                  <a:gd name="T25" fmla="*/ 131 h 362"/>
                  <a:gd name="T26" fmla="*/ 0 w 155"/>
                  <a:gd name="T27" fmla="*/ 178 h 362"/>
                  <a:gd name="T28" fmla="*/ 16 w 155"/>
                  <a:gd name="T29" fmla="*/ 198 h 362"/>
                  <a:gd name="T30" fmla="*/ 41 w 155"/>
                  <a:gd name="T31" fmla="*/ 203 h 362"/>
                  <a:gd name="T32" fmla="*/ 63 w 155"/>
                  <a:gd name="T33" fmla="*/ 221 h 362"/>
                  <a:gd name="T34" fmla="*/ 63 w 155"/>
                  <a:gd name="T35" fmla="*/ 295 h 362"/>
                  <a:gd name="T36" fmla="*/ 65 w 155"/>
                  <a:gd name="T37" fmla="*/ 338 h 362"/>
                  <a:gd name="T38" fmla="*/ 95 w 155"/>
                  <a:gd name="T39" fmla="*/ 353 h 362"/>
                  <a:gd name="T40" fmla="*/ 130 w 155"/>
                  <a:gd name="T41"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362">
                    <a:moveTo>
                      <a:pt x="130" y="362"/>
                    </a:moveTo>
                    <a:lnTo>
                      <a:pt x="133" y="230"/>
                    </a:lnTo>
                    <a:lnTo>
                      <a:pt x="140" y="214"/>
                    </a:lnTo>
                    <a:lnTo>
                      <a:pt x="148" y="191"/>
                    </a:lnTo>
                    <a:lnTo>
                      <a:pt x="131" y="171"/>
                    </a:lnTo>
                    <a:lnTo>
                      <a:pt x="133" y="84"/>
                    </a:lnTo>
                    <a:lnTo>
                      <a:pt x="155" y="55"/>
                    </a:lnTo>
                    <a:lnTo>
                      <a:pt x="142" y="27"/>
                    </a:lnTo>
                    <a:lnTo>
                      <a:pt x="121" y="5"/>
                    </a:lnTo>
                    <a:lnTo>
                      <a:pt x="61" y="0"/>
                    </a:lnTo>
                    <a:lnTo>
                      <a:pt x="52" y="54"/>
                    </a:lnTo>
                    <a:lnTo>
                      <a:pt x="27" y="77"/>
                    </a:lnTo>
                    <a:lnTo>
                      <a:pt x="11" y="131"/>
                    </a:lnTo>
                    <a:lnTo>
                      <a:pt x="0" y="178"/>
                    </a:lnTo>
                    <a:lnTo>
                      <a:pt x="16" y="198"/>
                    </a:lnTo>
                    <a:lnTo>
                      <a:pt x="41" y="203"/>
                    </a:lnTo>
                    <a:lnTo>
                      <a:pt x="63" y="221"/>
                    </a:lnTo>
                    <a:lnTo>
                      <a:pt x="63" y="295"/>
                    </a:lnTo>
                    <a:lnTo>
                      <a:pt x="65" y="338"/>
                    </a:lnTo>
                    <a:lnTo>
                      <a:pt x="95" y="353"/>
                    </a:lnTo>
                    <a:lnTo>
                      <a:pt x="130" y="36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2" name="Freeform 953"/>
              <p:cNvSpPr>
                <a:spLocks/>
              </p:cNvSpPr>
              <p:nvPr/>
            </p:nvSpPr>
            <p:spPr bwMode="auto">
              <a:xfrm>
                <a:off x="9315" y="4954"/>
                <a:ext cx="618" cy="594"/>
              </a:xfrm>
              <a:custGeom>
                <a:avLst/>
                <a:gdLst>
                  <a:gd name="T0" fmla="*/ 87 w 285"/>
                  <a:gd name="T1" fmla="*/ 32 h 297"/>
                  <a:gd name="T2" fmla="*/ 186 w 285"/>
                  <a:gd name="T3" fmla="*/ 32 h 297"/>
                  <a:gd name="T4" fmla="*/ 227 w 285"/>
                  <a:gd name="T5" fmla="*/ 0 h 297"/>
                  <a:gd name="T6" fmla="*/ 258 w 285"/>
                  <a:gd name="T7" fmla="*/ 7 h 297"/>
                  <a:gd name="T8" fmla="*/ 285 w 285"/>
                  <a:gd name="T9" fmla="*/ 31 h 297"/>
                  <a:gd name="T10" fmla="*/ 276 w 285"/>
                  <a:gd name="T11" fmla="*/ 85 h 297"/>
                  <a:gd name="T12" fmla="*/ 251 w 285"/>
                  <a:gd name="T13" fmla="*/ 108 h 297"/>
                  <a:gd name="T14" fmla="*/ 235 w 285"/>
                  <a:gd name="T15" fmla="*/ 162 h 297"/>
                  <a:gd name="T16" fmla="*/ 224 w 285"/>
                  <a:gd name="T17" fmla="*/ 209 h 297"/>
                  <a:gd name="T18" fmla="*/ 121 w 285"/>
                  <a:gd name="T19" fmla="*/ 268 h 297"/>
                  <a:gd name="T20" fmla="*/ 94 w 285"/>
                  <a:gd name="T21" fmla="*/ 268 h 297"/>
                  <a:gd name="T22" fmla="*/ 74 w 285"/>
                  <a:gd name="T23" fmla="*/ 283 h 297"/>
                  <a:gd name="T24" fmla="*/ 40 w 285"/>
                  <a:gd name="T25" fmla="*/ 297 h 297"/>
                  <a:gd name="T26" fmla="*/ 4 w 285"/>
                  <a:gd name="T27" fmla="*/ 292 h 297"/>
                  <a:gd name="T28" fmla="*/ 0 w 285"/>
                  <a:gd name="T29" fmla="*/ 245 h 297"/>
                  <a:gd name="T30" fmla="*/ 20 w 285"/>
                  <a:gd name="T31" fmla="*/ 207 h 297"/>
                  <a:gd name="T32" fmla="*/ 31 w 285"/>
                  <a:gd name="T33" fmla="*/ 189 h 297"/>
                  <a:gd name="T34" fmla="*/ 42 w 285"/>
                  <a:gd name="T35" fmla="*/ 173 h 297"/>
                  <a:gd name="T36" fmla="*/ 38 w 285"/>
                  <a:gd name="T37" fmla="*/ 140 h 297"/>
                  <a:gd name="T38" fmla="*/ 38 w 285"/>
                  <a:gd name="T39" fmla="*/ 112 h 297"/>
                  <a:gd name="T40" fmla="*/ 73 w 285"/>
                  <a:gd name="T41" fmla="*/ 65 h 297"/>
                  <a:gd name="T42" fmla="*/ 87 w 285"/>
                  <a:gd name="T43" fmla="*/ 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97">
                    <a:moveTo>
                      <a:pt x="87" y="32"/>
                    </a:moveTo>
                    <a:lnTo>
                      <a:pt x="186" y="32"/>
                    </a:lnTo>
                    <a:lnTo>
                      <a:pt x="227" y="0"/>
                    </a:lnTo>
                    <a:lnTo>
                      <a:pt x="258" y="7"/>
                    </a:lnTo>
                    <a:lnTo>
                      <a:pt x="285" y="31"/>
                    </a:lnTo>
                    <a:lnTo>
                      <a:pt x="276" y="85"/>
                    </a:lnTo>
                    <a:lnTo>
                      <a:pt x="251" y="108"/>
                    </a:lnTo>
                    <a:lnTo>
                      <a:pt x="235" y="162"/>
                    </a:lnTo>
                    <a:lnTo>
                      <a:pt x="224" y="209"/>
                    </a:lnTo>
                    <a:lnTo>
                      <a:pt x="121" y="268"/>
                    </a:lnTo>
                    <a:lnTo>
                      <a:pt x="94" y="268"/>
                    </a:lnTo>
                    <a:lnTo>
                      <a:pt x="74" y="283"/>
                    </a:lnTo>
                    <a:lnTo>
                      <a:pt x="40" y="297"/>
                    </a:lnTo>
                    <a:lnTo>
                      <a:pt x="4" y="292"/>
                    </a:lnTo>
                    <a:lnTo>
                      <a:pt x="0" y="245"/>
                    </a:lnTo>
                    <a:lnTo>
                      <a:pt x="20" y="207"/>
                    </a:lnTo>
                    <a:lnTo>
                      <a:pt x="31" y="189"/>
                    </a:lnTo>
                    <a:lnTo>
                      <a:pt x="42" y="173"/>
                    </a:lnTo>
                    <a:lnTo>
                      <a:pt x="38" y="140"/>
                    </a:lnTo>
                    <a:lnTo>
                      <a:pt x="38" y="112"/>
                    </a:lnTo>
                    <a:lnTo>
                      <a:pt x="73" y="65"/>
                    </a:lnTo>
                    <a:lnTo>
                      <a:pt x="8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3" name="Freeform 952"/>
              <p:cNvSpPr>
                <a:spLocks/>
              </p:cNvSpPr>
              <p:nvPr/>
            </p:nvSpPr>
            <p:spPr bwMode="auto">
              <a:xfrm>
                <a:off x="9315" y="4954"/>
                <a:ext cx="618" cy="594"/>
              </a:xfrm>
              <a:custGeom>
                <a:avLst/>
                <a:gdLst>
                  <a:gd name="T0" fmla="*/ 87 w 285"/>
                  <a:gd name="T1" fmla="*/ 32 h 297"/>
                  <a:gd name="T2" fmla="*/ 186 w 285"/>
                  <a:gd name="T3" fmla="*/ 32 h 297"/>
                  <a:gd name="T4" fmla="*/ 227 w 285"/>
                  <a:gd name="T5" fmla="*/ 0 h 297"/>
                  <a:gd name="T6" fmla="*/ 258 w 285"/>
                  <a:gd name="T7" fmla="*/ 7 h 297"/>
                  <a:gd name="T8" fmla="*/ 285 w 285"/>
                  <a:gd name="T9" fmla="*/ 31 h 297"/>
                  <a:gd name="T10" fmla="*/ 276 w 285"/>
                  <a:gd name="T11" fmla="*/ 85 h 297"/>
                  <a:gd name="T12" fmla="*/ 251 w 285"/>
                  <a:gd name="T13" fmla="*/ 108 h 297"/>
                  <a:gd name="T14" fmla="*/ 235 w 285"/>
                  <a:gd name="T15" fmla="*/ 162 h 297"/>
                  <a:gd name="T16" fmla="*/ 224 w 285"/>
                  <a:gd name="T17" fmla="*/ 209 h 297"/>
                  <a:gd name="T18" fmla="*/ 121 w 285"/>
                  <a:gd name="T19" fmla="*/ 268 h 297"/>
                  <a:gd name="T20" fmla="*/ 94 w 285"/>
                  <a:gd name="T21" fmla="*/ 268 h 297"/>
                  <a:gd name="T22" fmla="*/ 74 w 285"/>
                  <a:gd name="T23" fmla="*/ 283 h 297"/>
                  <a:gd name="T24" fmla="*/ 40 w 285"/>
                  <a:gd name="T25" fmla="*/ 297 h 297"/>
                  <a:gd name="T26" fmla="*/ 4 w 285"/>
                  <a:gd name="T27" fmla="*/ 292 h 297"/>
                  <a:gd name="T28" fmla="*/ 0 w 285"/>
                  <a:gd name="T29" fmla="*/ 245 h 297"/>
                  <a:gd name="T30" fmla="*/ 20 w 285"/>
                  <a:gd name="T31" fmla="*/ 207 h 297"/>
                  <a:gd name="T32" fmla="*/ 31 w 285"/>
                  <a:gd name="T33" fmla="*/ 189 h 297"/>
                  <a:gd name="T34" fmla="*/ 42 w 285"/>
                  <a:gd name="T35" fmla="*/ 173 h 297"/>
                  <a:gd name="T36" fmla="*/ 38 w 285"/>
                  <a:gd name="T37" fmla="*/ 140 h 297"/>
                  <a:gd name="T38" fmla="*/ 38 w 285"/>
                  <a:gd name="T39" fmla="*/ 112 h 297"/>
                  <a:gd name="T40" fmla="*/ 73 w 285"/>
                  <a:gd name="T41" fmla="*/ 65 h 297"/>
                  <a:gd name="T42" fmla="*/ 87 w 285"/>
                  <a:gd name="T43" fmla="*/ 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97">
                    <a:moveTo>
                      <a:pt x="87" y="32"/>
                    </a:moveTo>
                    <a:lnTo>
                      <a:pt x="186" y="32"/>
                    </a:lnTo>
                    <a:lnTo>
                      <a:pt x="227" y="0"/>
                    </a:lnTo>
                    <a:lnTo>
                      <a:pt x="258" y="7"/>
                    </a:lnTo>
                    <a:lnTo>
                      <a:pt x="285" y="31"/>
                    </a:lnTo>
                    <a:lnTo>
                      <a:pt x="276" y="85"/>
                    </a:lnTo>
                    <a:lnTo>
                      <a:pt x="251" y="108"/>
                    </a:lnTo>
                    <a:lnTo>
                      <a:pt x="235" y="162"/>
                    </a:lnTo>
                    <a:lnTo>
                      <a:pt x="224" y="209"/>
                    </a:lnTo>
                    <a:lnTo>
                      <a:pt x="121" y="268"/>
                    </a:lnTo>
                    <a:lnTo>
                      <a:pt x="94" y="268"/>
                    </a:lnTo>
                    <a:lnTo>
                      <a:pt x="74" y="283"/>
                    </a:lnTo>
                    <a:lnTo>
                      <a:pt x="40" y="297"/>
                    </a:lnTo>
                    <a:lnTo>
                      <a:pt x="4" y="292"/>
                    </a:lnTo>
                    <a:lnTo>
                      <a:pt x="0" y="245"/>
                    </a:lnTo>
                    <a:lnTo>
                      <a:pt x="20" y="207"/>
                    </a:lnTo>
                    <a:lnTo>
                      <a:pt x="31" y="189"/>
                    </a:lnTo>
                    <a:lnTo>
                      <a:pt x="42" y="173"/>
                    </a:lnTo>
                    <a:lnTo>
                      <a:pt x="38" y="140"/>
                    </a:lnTo>
                    <a:lnTo>
                      <a:pt x="38" y="112"/>
                    </a:lnTo>
                    <a:lnTo>
                      <a:pt x="73" y="65"/>
                    </a:lnTo>
                    <a:lnTo>
                      <a:pt x="87" y="32"/>
                    </a:lnTo>
                  </a:path>
                </a:pathLst>
              </a:custGeom>
              <a:solidFill>
                <a:srgbClr val="FFFF00"/>
              </a:solidFill>
              <a:ln w="11113">
                <a:solidFill>
                  <a:srgbClr val="1F1A17"/>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4" name="Freeform 951"/>
              <p:cNvSpPr>
                <a:spLocks/>
              </p:cNvSpPr>
              <p:nvPr/>
            </p:nvSpPr>
            <p:spPr bwMode="auto">
              <a:xfrm>
                <a:off x="10084" y="5126"/>
                <a:ext cx="471" cy="670"/>
              </a:xfrm>
              <a:custGeom>
                <a:avLst/>
                <a:gdLst>
                  <a:gd name="T0" fmla="*/ 165 w 218"/>
                  <a:gd name="T1" fmla="*/ 281 h 335"/>
                  <a:gd name="T2" fmla="*/ 167 w 218"/>
                  <a:gd name="T3" fmla="*/ 226 h 335"/>
                  <a:gd name="T4" fmla="*/ 149 w 218"/>
                  <a:gd name="T5" fmla="*/ 200 h 335"/>
                  <a:gd name="T6" fmla="*/ 149 w 218"/>
                  <a:gd name="T7" fmla="*/ 175 h 335"/>
                  <a:gd name="T8" fmla="*/ 149 w 218"/>
                  <a:gd name="T9" fmla="*/ 152 h 335"/>
                  <a:gd name="T10" fmla="*/ 142 w 218"/>
                  <a:gd name="T11" fmla="*/ 134 h 335"/>
                  <a:gd name="T12" fmla="*/ 144 w 218"/>
                  <a:gd name="T13" fmla="*/ 121 h 335"/>
                  <a:gd name="T14" fmla="*/ 158 w 218"/>
                  <a:gd name="T15" fmla="*/ 109 h 335"/>
                  <a:gd name="T16" fmla="*/ 178 w 218"/>
                  <a:gd name="T17" fmla="*/ 116 h 335"/>
                  <a:gd name="T18" fmla="*/ 218 w 218"/>
                  <a:gd name="T19" fmla="*/ 98 h 335"/>
                  <a:gd name="T20" fmla="*/ 174 w 218"/>
                  <a:gd name="T21" fmla="*/ 73 h 335"/>
                  <a:gd name="T22" fmla="*/ 146 w 218"/>
                  <a:gd name="T23" fmla="*/ 49 h 335"/>
                  <a:gd name="T24" fmla="*/ 52 w 218"/>
                  <a:gd name="T25" fmla="*/ 22 h 335"/>
                  <a:gd name="T26" fmla="*/ 23 w 218"/>
                  <a:gd name="T27" fmla="*/ 0 h 335"/>
                  <a:gd name="T28" fmla="*/ 3 w 218"/>
                  <a:gd name="T29" fmla="*/ 29 h 335"/>
                  <a:gd name="T30" fmla="*/ 1 w 218"/>
                  <a:gd name="T31" fmla="*/ 116 h 335"/>
                  <a:gd name="T32" fmla="*/ 18 w 218"/>
                  <a:gd name="T33" fmla="*/ 136 h 335"/>
                  <a:gd name="T34" fmla="*/ 10 w 218"/>
                  <a:gd name="T35" fmla="*/ 159 h 335"/>
                  <a:gd name="T36" fmla="*/ 3 w 218"/>
                  <a:gd name="T37" fmla="*/ 175 h 335"/>
                  <a:gd name="T38" fmla="*/ 0 w 218"/>
                  <a:gd name="T39" fmla="*/ 307 h 335"/>
                  <a:gd name="T40" fmla="*/ 28 w 218"/>
                  <a:gd name="T41" fmla="*/ 335 h 335"/>
                  <a:gd name="T42" fmla="*/ 82 w 218"/>
                  <a:gd name="T43" fmla="*/ 292 h 335"/>
                  <a:gd name="T44" fmla="*/ 126 w 218"/>
                  <a:gd name="T45" fmla="*/ 276 h 335"/>
                  <a:gd name="T46" fmla="*/ 165 w 218"/>
                  <a:gd name="T47" fmla="*/ 28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335">
                    <a:moveTo>
                      <a:pt x="165" y="281"/>
                    </a:moveTo>
                    <a:lnTo>
                      <a:pt x="167" y="226"/>
                    </a:lnTo>
                    <a:lnTo>
                      <a:pt x="149" y="200"/>
                    </a:lnTo>
                    <a:lnTo>
                      <a:pt x="149" y="175"/>
                    </a:lnTo>
                    <a:lnTo>
                      <a:pt x="149" y="152"/>
                    </a:lnTo>
                    <a:lnTo>
                      <a:pt x="142" y="134"/>
                    </a:lnTo>
                    <a:lnTo>
                      <a:pt x="144" y="121"/>
                    </a:lnTo>
                    <a:lnTo>
                      <a:pt x="158" y="109"/>
                    </a:lnTo>
                    <a:lnTo>
                      <a:pt x="178" y="116"/>
                    </a:lnTo>
                    <a:lnTo>
                      <a:pt x="218" y="98"/>
                    </a:lnTo>
                    <a:lnTo>
                      <a:pt x="174" y="73"/>
                    </a:lnTo>
                    <a:lnTo>
                      <a:pt x="146" y="49"/>
                    </a:lnTo>
                    <a:lnTo>
                      <a:pt x="52" y="22"/>
                    </a:lnTo>
                    <a:lnTo>
                      <a:pt x="23" y="0"/>
                    </a:lnTo>
                    <a:lnTo>
                      <a:pt x="3" y="29"/>
                    </a:lnTo>
                    <a:lnTo>
                      <a:pt x="1" y="116"/>
                    </a:lnTo>
                    <a:lnTo>
                      <a:pt x="18" y="136"/>
                    </a:lnTo>
                    <a:lnTo>
                      <a:pt x="10" y="159"/>
                    </a:lnTo>
                    <a:lnTo>
                      <a:pt x="3" y="175"/>
                    </a:lnTo>
                    <a:lnTo>
                      <a:pt x="0" y="307"/>
                    </a:lnTo>
                    <a:lnTo>
                      <a:pt x="28" y="335"/>
                    </a:lnTo>
                    <a:lnTo>
                      <a:pt x="82" y="292"/>
                    </a:lnTo>
                    <a:lnTo>
                      <a:pt x="126" y="276"/>
                    </a:lnTo>
                    <a:lnTo>
                      <a:pt x="165" y="2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5" name="Freeform 950"/>
              <p:cNvSpPr>
                <a:spLocks/>
              </p:cNvSpPr>
              <p:nvPr/>
            </p:nvSpPr>
            <p:spPr bwMode="auto">
              <a:xfrm>
                <a:off x="10084" y="5126"/>
                <a:ext cx="471" cy="670"/>
              </a:xfrm>
              <a:custGeom>
                <a:avLst/>
                <a:gdLst>
                  <a:gd name="T0" fmla="*/ 165 w 218"/>
                  <a:gd name="T1" fmla="*/ 281 h 335"/>
                  <a:gd name="T2" fmla="*/ 167 w 218"/>
                  <a:gd name="T3" fmla="*/ 226 h 335"/>
                  <a:gd name="T4" fmla="*/ 149 w 218"/>
                  <a:gd name="T5" fmla="*/ 200 h 335"/>
                  <a:gd name="T6" fmla="*/ 149 w 218"/>
                  <a:gd name="T7" fmla="*/ 175 h 335"/>
                  <a:gd name="T8" fmla="*/ 149 w 218"/>
                  <a:gd name="T9" fmla="*/ 152 h 335"/>
                  <a:gd name="T10" fmla="*/ 142 w 218"/>
                  <a:gd name="T11" fmla="*/ 134 h 335"/>
                  <a:gd name="T12" fmla="*/ 144 w 218"/>
                  <a:gd name="T13" fmla="*/ 121 h 335"/>
                  <a:gd name="T14" fmla="*/ 158 w 218"/>
                  <a:gd name="T15" fmla="*/ 109 h 335"/>
                  <a:gd name="T16" fmla="*/ 178 w 218"/>
                  <a:gd name="T17" fmla="*/ 116 h 335"/>
                  <a:gd name="T18" fmla="*/ 218 w 218"/>
                  <a:gd name="T19" fmla="*/ 98 h 335"/>
                  <a:gd name="T20" fmla="*/ 174 w 218"/>
                  <a:gd name="T21" fmla="*/ 73 h 335"/>
                  <a:gd name="T22" fmla="*/ 146 w 218"/>
                  <a:gd name="T23" fmla="*/ 49 h 335"/>
                  <a:gd name="T24" fmla="*/ 52 w 218"/>
                  <a:gd name="T25" fmla="*/ 22 h 335"/>
                  <a:gd name="T26" fmla="*/ 23 w 218"/>
                  <a:gd name="T27" fmla="*/ 0 h 335"/>
                  <a:gd name="T28" fmla="*/ 3 w 218"/>
                  <a:gd name="T29" fmla="*/ 29 h 335"/>
                  <a:gd name="T30" fmla="*/ 1 w 218"/>
                  <a:gd name="T31" fmla="*/ 116 h 335"/>
                  <a:gd name="T32" fmla="*/ 18 w 218"/>
                  <a:gd name="T33" fmla="*/ 136 h 335"/>
                  <a:gd name="T34" fmla="*/ 10 w 218"/>
                  <a:gd name="T35" fmla="*/ 159 h 335"/>
                  <a:gd name="T36" fmla="*/ 3 w 218"/>
                  <a:gd name="T37" fmla="*/ 175 h 335"/>
                  <a:gd name="T38" fmla="*/ 0 w 218"/>
                  <a:gd name="T39" fmla="*/ 307 h 335"/>
                  <a:gd name="T40" fmla="*/ 28 w 218"/>
                  <a:gd name="T41" fmla="*/ 335 h 335"/>
                  <a:gd name="T42" fmla="*/ 82 w 218"/>
                  <a:gd name="T43" fmla="*/ 292 h 335"/>
                  <a:gd name="T44" fmla="*/ 126 w 218"/>
                  <a:gd name="T45" fmla="*/ 276 h 335"/>
                  <a:gd name="T46" fmla="*/ 165 w 218"/>
                  <a:gd name="T47" fmla="*/ 28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335">
                    <a:moveTo>
                      <a:pt x="165" y="281"/>
                    </a:moveTo>
                    <a:lnTo>
                      <a:pt x="167" y="226"/>
                    </a:lnTo>
                    <a:lnTo>
                      <a:pt x="149" y="200"/>
                    </a:lnTo>
                    <a:lnTo>
                      <a:pt x="149" y="175"/>
                    </a:lnTo>
                    <a:lnTo>
                      <a:pt x="149" y="152"/>
                    </a:lnTo>
                    <a:lnTo>
                      <a:pt x="142" y="134"/>
                    </a:lnTo>
                    <a:lnTo>
                      <a:pt x="144" y="121"/>
                    </a:lnTo>
                    <a:lnTo>
                      <a:pt x="158" y="109"/>
                    </a:lnTo>
                    <a:lnTo>
                      <a:pt x="178" y="116"/>
                    </a:lnTo>
                    <a:lnTo>
                      <a:pt x="218" y="98"/>
                    </a:lnTo>
                    <a:lnTo>
                      <a:pt x="174" y="73"/>
                    </a:lnTo>
                    <a:lnTo>
                      <a:pt x="146" y="49"/>
                    </a:lnTo>
                    <a:lnTo>
                      <a:pt x="52" y="22"/>
                    </a:lnTo>
                    <a:lnTo>
                      <a:pt x="23" y="0"/>
                    </a:lnTo>
                    <a:lnTo>
                      <a:pt x="3" y="29"/>
                    </a:lnTo>
                    <a:lnTo>
                      <a:pt x="1" y="116"/>
                    </a:lnTo>
                    <a:lnTo>
                      <a:pt x="18" y="136"/>
                    </a:lnTo>
                    <a:lnTo>
                      <a:pt x="10" y="159"/>
                    </a:lnTo>
                    <a:lnTo>
                      <a:pt x="3" y="175"/>
                    </a:lnTo>
                    <a:lnTo>
                      <a:pt x="0" y="307"/>
                    </a:lnTo>
                    <a:lnTo>
                      <a:pt x="28" y="335"/>
                    </a:lnTo>
                    <a:lnTo>
                      <a:pt x="82" y="292"/>
                    </a:lnTo>
                    <a:lnTo>
                      <a:pt x="126" y="276"/>
                    </a:lnTo>
                    <a:lnTo>
                      <a:pt x="165" y="28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6" name="Freeform 949"/>
              <p:cNvSpPr>
                <a:spLocks/>
              </p:cNvSpPr>
              <p:nvPr/>
            </p:nvSpPr>
            <p:spPr bwMode="auto">
              <a:xfrm>
                <a:off x="10391" y="5272"/>
                <a:ext cx="682" cy="580"/>
              </a:xfrm>
              <a:custGeom>
                <a:avLst/>
                <a:gdLst>
                  <a:gd name="T0" fmla="*/ 76 w 315"/>
                  <a:gd name="T1" fmla="*/ 23 h 290"/>
                  <a:gd name="T2" fmla="*/ 36 w 315"/>
                  <a:gd name="T3" fmla="*/ 43 h 290"/>
                  <a:gd name="T4" fmla="*/ 16 w 315"/>
                  <a:gd name="T5" fmla="*/ 36 h 290"/>
                  <a:gd name="T6" fmla="*/ 2 w 315"/>
                  <a:gd name="T7" fmla="*/ 48 h 290"/>
                  <a:gd name="T8" fmla="*/ 0 w 315"/>
                  <a:gd name="T9" fmla="*/ 61 h 290"/>
                  <a:gd name="T10" fmla="*/ 7 w 315"/>
                  <a:gd name="T11" fmla="*/ 79 h 290"/>
                  <a:gd name="T12" fmla="*/ 7 w 315"/>
                  <a:gd name="T13" fmla="*/ 102 h 290"/>
                  <a:gd name="T14" fmla="*/ 7 w 315"/>
                  <a:gd name="T15" fmla="*/ 127 h 290"/>
                  <a:gd name="T16" fmla="*/ 25 w 315"/>
                  <a:gd name="T17" fmla="*/ 153 h 290"/>
                  <a:gd name="T18" fmla="*/ 23 w 315"/>
                  <a:gd name="T19" fmla="*/ 208 h 290"/>
                  <a:gd name="T20" fmla="*/ 49 w 315"/>
                  <a:gd name="T21" fmla="*/ 228 h 290"/>
                  <a:gd name="T22" fmla="*/ 88 w 315"/>
                  <a:gd name="T23" fmla="*/ 234 h 290"/>
                  <a:gd name="T24" fmla="*/ 95 w 315"/>
                  <a:gd name="T25" fmla="*/ 248 h 290"/>
                  <a:gd name="T26" fmla="*/ 115 w 315"/>
                  <a:gd name="T27" fmla="*/ 248 h 290"/>
                  <a:gd name="T28" fmla="*/ 126 w 315"/>
                  <a:gd name="T29" fmla="*/ 230 h 290"/>
                  <a:gd name="T30" fmla="*/ 184 w 315"/>
                  <a:gd name="T31" fmla="*/ 239 h 290"/>
                  <a:gd name="T32" fmla="*/ 223 w 315"/>
                  <a:gd name="T33" fmla="*/ 264 h 290"/>
                  <a:gd name="T34" fmla="*/ 263 w 315"/>
                  <a:gd name="T35" fmla="*/ 272 h 290"/>
                  <a:gd name="T36" fmla="*/ 301 w 315"/>
                  <a:gd name="T37" fmla="*/ 290 h 290"/>
                  <a:gd name="T38" fmla="*/ 308 w 315"/>
                  <a:gd name="T39" fmla="*/ 158 h 290"/>
                  <a:gd name="T40" fmla="*/ 313 w 315"/>
                  <a:gd name="T41" fmla="*/ 126 h 290"/>
                  <a:gd name="T42" fmla="*/ 315 w 315"/>
                  <a:gd name="T43" fmla="*/ 48 h 290"/>
                  <a:gd name="T44" fmla="*/ 223 w 315"/>
                  <a:gd name="T45" fmla="*/ 37 h 290"/>
                  <a:gd name="T46" fmla="*/ 173 w 315"/>
                  <a:gd name="T47" fmla="*/ 27 h 290"/>
                  <a:gd name="T48" fmla="*/ 130 w 315"/>
                  <a:gd name="T49" fmla="*/ 0 h 290"/>
                  <a:gd name="T50" fmla="*/ 76 w 315"/>
                  <a:gd name="T51" fmla="*/ 2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290">
                    <a:moveTo>
                      <a:pt x="76" y="23"/>
                    </a:moveTo>
                    <a:lnTo>
                      <a:pt x="36" y="43"/>
                    </a:lnTo>
                    <a:lnTo>
                      <a:pt x="16" y="36"/>
                    </a:lnTo>
                    <a:lnTo>
                      <a:pt x="2" y="48"/>
                    </a:lnTo>
                    <a:lnTo>
                      <a:pt x="0" y="61"/>
                    </a:lnTo>
                    <a:lnTo>
                      <a:pt x="7" y="79"/>
                    </a:lnTo>
                    <a:lnTo>
                      <a:pt x="7" y="102"/>
                    </a:lnTo>
                    <a:lnTo>
                      <a:pt x="7" y="127"/>
                    </a:lnTo>
                    <a:lnTo>
                      <a:pt x="25" y="153"/>
                    </a:lnTo>
                    <a:lnTo>
                      <a:pt x="23" y="208"/>
                    </a:lnTo>
                    <a:lnTo>
                      <a:pt x="49" y="228"/>
                    </a:lnTo>
                    <a:lnTo>
                      <a:pt x="88" y="234"/>
                    </a:lnTo>
                    <a:lnTo>
                      <a:pt x="95" y="248"/>
                    </a:lnTo>
                    <a:lnTo>
                      <a:pt x="115" y="248"/>
                    </a:lnTo>
                    <a:lnTo>
                      <a:pt x="126" y="230"/>
                    </a:lnTo>
                    <a:lnTo>
                      <a:pt x="184" y="239"/>
                    </a:lnTo>
                    <a:lnTo>
                      <a:pt x="223" y="264"/>
                    </a:lnTo>
                    <a:lnTo>
                      <a:pt x="263" y="272"/>
                    </a:lnTo>
                    <a:lnTo>
                      <a:pt x="301" y="290"/>
                    </a:lnTo>
                    <a:lnTo>
                      <a:pt x="308" y="158"/>
                    </a:lnTo>
                    <a:lnTo>
                      <a:pt x="313" y="126"/>
                    </a:lnTo>
                    <a:lnTo>
                      <a:pt x="315" y="48"/>
                    </a:lnTo>
                    <a:lnTo>
                      <a:pt x="223" y="37"/>
                    </a:lnTo>
                    <a:lnTo>
                      <a:pt x="173" y="27"/>
                    </a:lnTo>
                    <a:lnTo>
                      <a:pt x="130" y="0"/>
                    </a:lnTo>
                    <a:lnTo>
                      <a:pt x="76"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7" name="Freeform 948"/>
              <p:cNvSpPr>
                <a:spLocks/>
              </p:cNvSpPr>
              <p:nvPr/>
            </p:nvSpPr>
            <p:spPr bwMode="auto">
              <a:xfrm>
                <a:off x="10391" y="5272"/>
                <a:ext cx="682" cy="580"/>
              </a:xfrm>
              <a:custGeom>
                <a:avLst/>
                <a:gdLst>
                  <a:gd name="T0" fmla="*/ 76 w 315"/>
                  <a:gd name="T1" fmla="*/ 23 h 290"/>
                  <a:gd name="T2" fmla="*/ 36 w 315"/>
                  <a:gd name="T3" fmla="*/ 43 h 290"/>
                  <a:gd name="T4" fmla="*/ 16 w 315"/>
                  <a:gd name="T5" fmla="*/ 36 h 290"/>
                  <a:gd name="T6" fmla="*/ 2 w 315"/>
                  <a:gd name="T7" fmla="*/ 48 h 290"/>
                  <a:gd name="T8" fmla="*/ 0 w 315"/>
                  <a:gd name="T9" fmla="*/ 61 h 290"/>
                  <a:gd name="T10" fmla="*/ 7 w 315"/>
                  <a:gd name="T11" fmla="*/ 79 h 290"/>
                  <a:gd name="T12" fmla="*/ 7 w 315"/>
                  <a:gd name="T13" fmla="*/ 102 h 290"/>
                  <a:gd name="T14" fmla="*/ 7 w 315"/>
                  <a:gd name="T15" fmla="*/ 127 h 290"/>
                  <a:gd name="T16" fmla="*/ 25 w 315"/>
                  <a:gd name="T17" fmla="*/ 153 h 290"/>
                  <a:gd name="T18" fmla="*/ 23 w 315"/>
                  <a:gd name="T19" fmla="*/ 208 h 290"/>
                  <a:gd name="T20" fmla="*/ 49 w 315"/>
                  <a:gd name="T21" fmla="*/ 228 h 290"/>
                  <a:gd name="T22" fmla="*/ 88 w 315"/>
                  <a:gd name="T23" fmla="*/ 234 h 290"/>
                  <a:gd name="T24" fmla="*/ 95 w 315"/>
                  <a:gd name="T25" fmla="*/ 248 h 290"/>
                  <a:gd name="T26" fmla="*/ 115 w 315"/>
                  <a:gd name="T27" fmla="*/ 248 h 290"/>
                  <a:gd name="T28" fmla="*/ 126 w 315"/>
                  <a:gd name="T29" fmla="*/ 230 h 290"/>
                  <a:gd name="T30" fmla="*/ 184 w 315"/>
                  <a:gd name="T31" fmla="*/ 239 h 290"/>
                  <a:gd name="T32" fmla="*/ 223 w 315"/>
                  <a:gd name="T33" fmla="*/ 264 h 290"/>
                  <a:gd name="T34" fmla="*/ 263 w 315"/>
                  <a:gd name="T35" fmla="*/ 272 h 290"/>
                  <a:gd name="T36" fmla="*/ 301 w 315"/>
                  <a:gd name="T37" fmla="*/ 290 h 290"/>
                  <a:gd name="T38" fmla="*/ 308 w 315"/>
                  <a:gd name="T39" fmla="*/ 158 h 290"/>
                  <a:gd name="T40" fmla="*/ 313 w 315"/>
                  <a:gd name="T41" fmla="*/ 126 h 290"/>
                  <a:gd name="T42" fmla="*/ 315 w 315"/>
                  <a:gd name="T43" fmla="*/ 48 h 290"/>
                  <a:gd name="T44" fmla="*/ 223 w 315"/>
                  <a:gd name="T45" fmla="*/ 37 h 290"/>
                  <a:gd name="T46" fmla="*/ 173 w 315"/>
                  <a:gd name="T47" fmla="*/ 27 h 290"/>
                  <a:gd name="T48" fmla="*/ 130 w 315"/>
                  <a:gd name="T49" fmla="*/ 0 h 290"/>
                  <a:gd name="T50" fmla="*/ 76 w 315"/>
                  <a:gd name="T51" fmla="*/ 2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290">
                    <a:moveTo>
                      <a:pt x="76" y="23"/>
                    </a:moveTo>
                    <a:lnTo>
                      <a:pt x="36" y="43"/>
                    </a:lnTo>
                    <a:lnTo>
                      <a:pt x="16" y="36"/>
                    </a:lnTo>
                    <a:lnTo>
                      <a:pt x="2" y="48"/>
                    </a:lnTo>
                    <a:lnTo>
                      <a:pt x="0" y="61"/>
                    </a:lnTo>
                    <a:lnTo>
                      <a:pt x="7" y="79"/>
                    </a:lnTo>
                    <a:lnTo>
                      <a:pt x="7" y="102"/>
                    </a:lnTo>
                    <a:lnTo>
                      <a:pt x="7" y="127"/>
                    </a:lnTo>
                    <a:lnTo>
                      <a:pt x="25" y="153"/>
                    </a:lnTo>
                    <a:lnTo>
                      <a:pt x="23" y="208"/>
                    </a:lnTo>
                    <a:lnTo>
                      <a:pt x="49" y="228"/>
                    </a:lnTo>
                    <a:lnTo>
                      <a:pt x="88" y="234"/>
                    </a:lnTo>
                    <a:lnTo>
                      <a:pt x="95" y="248"/>
                    </a:lnTo>
                    <a:lnTo>
                      <a:pt x="115" y="248"/>
                    </a:lnTo>
                    <a:lnTo>
                      <a:pt x="126" y="230"/>
                    </a:lnTo>
                    <a:lnTo>
                      <a:pt x="184" y="239"/>
                    </a:lnTo>
                    <a:lnTo>
                      <a:pt x="223" y="264"/>
                    </a:lnTo>
                    <a:lnTo>
                      <a:pt x="263" y="272"/>
                    </a:lnTo>
                    <a:lnTo>
                      <a:pt x="301" y="290"/>
                    </a:lnTo>
                    <a:lnTo>
                      <a:pt x="308" y="158"/>
                    </a:lnTo>
                    <a:lnTo>
                      <a:pt x="313" y="126"/>
                    </a:lnTo>
                    <a:lnTo>
                      <a:pt x="315" y="48"/>
                    </a:lnTo>
                    <a:lnTo>
                      <a:pt x="223" y="37"/>
                    </a:lnTo>
                    <a:lnTo>
                      <a:pt x="173" y="27"/>
                    </a:lnTo>
                    <a:lnTo>
                      <a:pt x="130" y="0"/>
                    </a:lnTo>
                    <a:lnTo>
                      <a:pt x="76" y="2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8" name="Freeform 947"/>
              <p:cNvSpPr>
                <a:spLocks/>
              </p:cNvSpPr>
              <p:nvPr/>
            </p:nvSpPr>
            <p:spPr bwMode="auto">
              <a:xfrm>
                <a:off x="9929" y="4072"/>
                <a:ext cx="952" cy="796"/>
              </a:xfrm>
              <a:custGeom>
                <a:avLst/>
                <a:gdLst>
                  <a:gd name="T0" fmla="*/ 362 w 440"/>
                  <a:gd name="T1" fmla="*/ 178 h 398"/>
                  <a:gd name="T2" fmla="*/ 341 w 440"/>
                  <a:gd name="T3" fmla="*/ 198 h 398"/>
                  <a:gd name="T4" fmla="*/ 301 w 440"/>
                  <a:gd name="T5" fmla="*/ 245 h 398"/>
                  <a:gd name="T6" fmla="*/ 260 w 440"/>
                  <a:gd name="T7" fmla="*/ 290 h 398"/>
                  <a:gd name="T8" fmla="*/ 260 w 440"/>
                  <a:gd name="T9" fmla="*/ 398 h 398"/>
                  <a:gd name="T10" fmla="*/ 229 w 440"/>
                  <a:gd name="T11" fmla="*/ 398 h 398"/>
                  <a:gd name="T12" fmla="*/ 166 w 440"/>
                  <a:gd name="T13" fmla="*/ 383 h 398"/>
                  <a:gd name="T14" fmla="*/ 119 w 440"/>
                  <a:gd name="T15" fmla="*/ 349 h 398"/>
                  <a:gd name="T16" fmla="*/ 101 w 440"/>
                  <a:gd name="T17" fmla="*/ 324 h 398"/>
                  <a:gd name="T18" fmla="*/ 80 w 440"/>
                  <a:gd name="T19" fmla="*/ 297 h 398"/>
                  <a:gd name="T20" fmla="*/ 36 w 440"/>
                  <a:gd name="T21" fmla="*/ 282 h 398"/>
                  <a:gd name="T22" fmla="*/ 15 w 440"/>
                  <a:gd name="T23" fmla="*/ 273 h 398"/>
                  <a:gd name="T24" fmla="*/ 2 w 440"/>
                  <a:gd name="T25" fmla="*/ 234 h 398"/>
                  <a:gd name="T26" fmla="*/ 0 w 440"/>
                  <a:gd name="T27" fmla="*/ 198 h 398"/>
                  <a:gd name="T28" fmla="*/ 44 w 440"/>
                  <a:gd name="T29" fmla="*/ 144 h 398"/>
                  <a:gd name="T30" fmla="*/ 94 w 440"/>
                  <a:gd name="T31" fmla="*/ 167 h 398"/>
                  <a:gd name="T32" fmla="*/ 98 w 440"/>
                  <a:gd name="T33" fmla="*/ 192 h 398"/>
                  <a:gd name="T34" fmla="*/ 116 w 440"/>
                  <a:gd name="T35" fmla="*/ 218 h 398"/>
                  <a:gd name="T36" fmla="*/ 161 w 440"/>
                  <a:gd name="T37" fmla="*/ 228 h 398"/>
                  <a:gd name="T38" fmla="*/ 177 w 440"/>
                  <a:gd name="T39" fmla="*/ 241 h 398"/>
                  <a:gd name="T40" fmla="*/ 197 w 440"/>
                  <a:gd name="T41" fmla="*/ 239 h 398"/>
                  <a:gd name="T42" fmla="*/ 202 w 440"/>
                  <a:gd name="T43" fmla="*/ 207 h 398"/>
                  <a:gd name="T44" fmla="*/ 220 w 440"/>
                  <a:gd name="T45" fmla="*/ 196 h 398"/>
                  <a:gd name="T46" fmla="*/ 244 w 440"/>
                  <a:gd name="T47" fmla="*/ 178 h 398"/>
                  <a:gd name="T48" fmla="*/ 292 w 440"/>
                  <a:gd name="T49" fmla="*/ 149 h 398"/>
                  <a:gd name="T50" fmla="*/ 325 w 440"/>
                  <a:gd name="T51" fmla="*/ 93 h 398"/>
                  <a:gd name="T52" fmla="*/ 344 w 440"/>
                  <a:gd name="T53" fmla="*/ 84 h 398"/>
                  <a:gd name="T54" fmla="*/ 362 w 440"/>
                  <a:gd name="T55" fmla="*/ 65 h 398"/>
                  <a:gd name="T56" fmla="*/ 366 w 440"/>
                  <a:gd name="T57" fmla="*/ 12 h 398"/>
                  <a:gd name="T58" fmla="*/ 391 w 440"/>
                  <a:gd name="T59" fmla="*/ 0 h 398"/>
                  <a:gd name="T60" fmla="*/ 411 w 440"/>
                  <a:gd name="T61" fmla="*/ 7 h 398"/>
                  <a:gd name="T62" fmla="*/ 438 w 440"/>
                  <a:gd name="T63" fmla="*/ 14 h 398"/>
                  <a:gd name="T64" fmla="*/ 440 w 440"/>
                  <a:gd name="T65" fmla="*/ 46 h 398"/>
                  <a:gd name="T66" fmla="*/ 391 w 440"/>
                  <a:gd name="T67" fmla="*/ 101 h 398"/>
                  <a:gd name="T68" fmla="*/ 380 w 440"/>
                  <a:gd name="T69" fmla="*/ 160 h 398"/>
                  <a:gd name="T70" fmla="*/ 362 w 440"/>
                  <a:gd name="T71" fmla="*/ 17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98">
                    <a:moveTo>
                      <a:pt x="362" y="178"/>
                    </a:moveTo>
                    <a:lnTo>
                      <a:pt x="341" y="198"/>
                    </a:lnTo>
                    <a:lnTo>
                      <a:pt x="301" y="245"/>
                    </a:lnTo>
                    <a:lnTo>
                      <a:pt x="260" y="290"/>
                    </a:lnTo>
                    <a:lnTo>
                      <a:pt x="260" y="398"/>
                    </a:lnTo>
                    <a:lnTo>
                      <a:pt x="229" y="398"/>
                    </a:lnTo>
                    <a:lnTo>
                      <a:pt x="166" y="383"/>
                    </a:lnTo>
                    <a:lnTo>
                      <a:pt x="119" y="349"/>
                    </a:lnTo>
                    <a:lnTo>
                      <a:pt x="101" y="324"/>
                    </a:lnTo>
                    <a:lnTo>
                      <a:pt x="80" y="297"/>
                    </a:lnTo>
                    <a:lnTo>
                      <a:pt x="36" y="282"/>
                    </a:lnTo>
                    <a:lnTo>
                      <a:pt x="15" y="273"/>
                    </a:lnTo>
                    <a:lnTo>
                      <a:pt x="2" y="234"/>
                    </a:lnTo>
                    <a:lnTo>
                      <a:pt x="0" y="198"/>
                    </a:lnTo>
                    <a:lnTo>
                      <a:pt x="44" y="144"/>
                    </a:lnTo>
                    <a:lnTo>
                      <a:pt x="94" y="167"/>
                    </a:lnTo>
                    <a:lnTo>
                      <a:pt x="98" y="192"/>
                    </a:lnTo>
                    <a:lnTo>
                      <a:pt x="116" y="218"/>
                    </a:lnTo>
                    <a:lnTo>
                      <a:pt x="161" y="228"/>
                    </a:lnTo>
                    <a:lnTo>
                      <a:pt x="177" y="241"/>
                    </a:lnTo>
                    <a:lnTo>
                      <a:pt x="197" y="239"/>
                    </a:lnTo>
                    <a:lnTo>
                      <a:pt x="202" y="207"/>
                    </a:lnTo>
                    <a:lnTo>
                      <a:pt x="220" y="196"/>
                    </a:lnTo>
                    <a:lnTo>
                      <a:pt x="244" y="178"/>
                    </a:lnTo>
                    <a:lnTo>
                      <a:pt x="292" y="149"/>
                    </a:lnTo>
                    <a:lnTo>
                      <a:pt x="325" y="93"/>
                    </a:lnTo>
                    <a:lnTo>
                      <a:pt x="344" y="84"/>
                    </a:lnTo>
                    <a:lnTo>
                      <a:pt x="362" y="65"/>
                    </a:lnTo>
                    <a:lnTo>
                      <a:pt x="366" y="12"/>
                    </a:lnTo>
                    <a:lnTo>
                      <a:pt x="391" y="0"/>
                    </a:lnTo>
                    <a:lnTo>
                      <a:pt x="411" y="7"/>
                    </a:lnTo>
                    <a:lnTo>
                      <a:pt x="438" y="14"/>
                    </a:lnTo>
                    <a:lnTo>
                      <a:pt x="440" y="46"/>
                    </a:lnTo>
                    <a:lnTo>
                      <a:pt x="391" y="101"/>
                    </a:lnTo>
                    <a:lnTo>
                      <a:pt x="380" y="160"/>
                    </a:lnTo>
                    <a:lnTo>
                      <a:pt x="362" y="178"/>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499" name="Freeform 946"/>
              <p:cNvSpPr>
                <a:spLocks/>
              </p:cNvSpPr>
              <p:nvPr/>
            </p:nvSpPr>
            <p:spPr bwMode="auto">
              <a:xfrm>
                <a:off x="9929" y="4072"/>
                <a:ext cx="952" cy="796"/>
              </a:xfrm>
              <a:custGeom>
                <a:avLst/>
                <a:gdLst>
                  <a:gd name="T0" fmla="*/ 362 w 440"/>
                  <a:gd name="T1" fmla="*/ 178 h 398"/>
                  <a:gd name="T2" fmla="*/ 341 w 440"/>
                  <a:gd name="T3" fmla="*/ 198 h 398"/>
                  <a:gd name="T4" fmla="*/ 301 w 440"/>
                  <a:gd name="T5" fmla="*/ 245 h 398"/>
                  <a:gd name="T6" fmla="*/ 260 w 440"/>
                  <a:gd name="T7" fmla="*/ 290 h 398"/>
                  <a:gd name="T8" fmla="*/ 260 w 440"/>
                  <a:gd name="T9" fmla="*/ 398 h 398"/>
                  <a:gd name="T10" fmla="*/ 229 w 440"/>
                  <a:gd name="T11" fmla="*/ 398 h 398"/>
                  <a:gd name="T12" fmla="*/ 166 w 440"/>
                  <a:gd name="T13" fmla="*/ 383 h 398"/>
                  <a:gd name="T14" fmla="*/ 119 w 440"/>
                  <a:gd name="T15" fmla="*/ 349 h 398"/>
                  <a:gd name="T16" fmla="*/ 101 w 440"/>
                  <a:gd name="T17" fmla="*/ 324 h 398"/>
                  <a:gd name="T18" fmla="*/ 80 w 440"/>
                  <a:gd name="T19" fmla="*/ 297 h 398"/>
                  <a:gd name="T20" fmla="*/ 36 w 440"/>
                  <a:gd name="T21" fmla="*/ 282 h 398"/>
                  <a:gd name="T22" fmla="*/ 15 w 440"/>
                  <a:gd name="T23" fmla="*/ 273 h 398"/>
                  <a:gd name="T24" fmla="*/ 2 w 440"/>
                  <a:gd name="T25" fmla="*/ 234 h 398"/>
                  <a:gd name="T26" fmla="*/ 0 w 440"/>
                  <a:gd name="T27" fmla="*/ 198 h 398"/>
                  <a:gd name="T28" fmla="*/ 44 w 440"/>
                  <a:gd name="T29" fmla="*/ 144 h 398"/>
                  <a:gd name="T30" fmla="*/ 94 w 440"/>
                  <a:gd name="T31" fmla="*/ 167 h 398"/>
                  <a:gd name="T32" fmla="*/ 98 w 440"/>
                  <a:gd name="T33" fmla="*/ 192 h 398"/>
                  <a:gd name="T34" fmla="*/ 116 w 440"/>
                  <a:gd name="T35" fmla="*/ 218 h 398"/>
                  <a:gd name="T36" fmla="*/ 161 w 440"/>
                  <a:gd name="T37" fmla="*/ 228 h 398"/>
                  <a:gd name="T38" fmla="*/ 177 w 440"/>
                  <a:gd name="T39" fmla="*/ 241 h 398"/>
                  <a:gd name="T40" fmla="*/ 197 w 440"/>
                  <a:gd name="T41" fmla="*/ 239 h 398"/>
                  <a:gd name="T42" fmla="*/ 202 w 440"/>
                  <a:gd name="T43" fmla="*/ 207 h 398"/>
                  <a:gd name="T44" fmla="*/ 220 w 440"/>
                  <a:gd name="T45" fmla="*/ 196 h 398"/>
                  <a:gd name="T46" fmla="*/ 244 w 440"/>
                  <a:gd name="T47" fmla="*/ 178 h 398"/>
                  <a:gd name="T48" fmla="*/ 292 w 440"/>
                  <a:gd name="T49" fmla="*/ 149 h 398"/>
                  <a:gd name="T50" fmla="*/ 325 w 440"/>
                  <a:gd name="T51" fmla="*/ 93 h 398"/>
                  <a:gd name="T52" fmla="*/ 344 w 440"/>
                  <a:gd name="T53" fmla="*/ 84 h 398"/>
                  <a:gd name="T54" fmla="*/ 362 w 440"/>
                  <a:gd name="T55" fmla="*/ 65 h 398"/>
                  <a:gd name="T56" fmla="*/ 366 w 440"/>
                  <a:gd name="T57" fmla="*/ 12 h 398"/>
                  <a:gd name="T58" fmla="*/ 391 w 440"/>
                  <a:gd name="T59" fmla="*/ 0 h 398"/>
                  <a:gd name="T60" fmla="*/ 411 w 440"/>
                  <a:gd name="T61" fmla="*/ 7 h 398"/>
                  <a:gd name="T62" fmla="*/ 438 w 440"/>
                  <a:gd name="T63" fmla="*/ 14 h 398"/>
                  <a:gd name="T64" fmla="*/ 440 w 440"/>
                  <a:gd name="T65" fmla="*/ 46 h 398"/>
                  <a:gd name="T66" fmla="*/ 391 w 440"/>
                  <a:gd name="T67" fmla="*/ 101 h 398"/>
                  <a:gd name="T68" fmla="*/ 380 w 440"/>
                  <a:gd name="T69" fmla="*/ 160 h 398"/>
                  <a:gd name="T70" fmla="*/ 362 w 440"/>
                  <a:gd name="T71" fmla="*/ 17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98">
                    <a:moveTo>
                      <a:pt x="362" y="178"/>
                    </a:moveTo>
                    <a:lnTo>
                      <a:pt x="341" y="198"/>
                    </a:lnTo>
                    <a:lnTo>
                      <a:pt x="301" y="245"/>
                    </a:lnTo>
                    <a:lnTo>
                      <a:pt x="260" y="290"/>
                    </a:lnTo>
                    <a:lnTo>
                      <a:pt x="260" y="398"/>
                    </a:lnTo>
                    <a:lnTo>
                      <a:pt x="229" y="398"/>
                    </a:lnTo>
                    <a:lnTo>
                      <a:pt x="166" y="383"/>
                    </a:lnTo>
                    <a:lnTo>
                      <a:pt x="119" y="349"/>
                    </a:lnTo>
                    <a:lnTo>
                      <a:pt x="101" y="324"/>
                    </a:lnTo>
                    <a:lnTo>
                      <a:pt x="80" y="297"/>
                    </a:lnTo>
                    <a:lnTo>
                      <a:pt x="36" y="282"/>
                    </a:lnTo>
                    <a:lnTo>
                      <a:pt x="15" y="273"/>
                    </a:lnTo>
                    <a:lnTo>
                      <a:pt x="2" y="234"/>
                    </a:lnTo>
                    <a:lnTo>
                      <a:pt x="0" y="198"/>
                    </a:lnTo>
                    <a:lnTo>
                      <a:pt x="44" y="144"/>
                    </a:lnTo>
                    <a:lnTo>
                      <a:pt x="94" y="167"/>
                    </a:lnTo>
                    <a:lnTo>
                      <a:pt x="98" y="192"/>
                    </a:lnTo>
                    <a:lnTo>
                      <a:pt x="116" y="218"/>
                    </a:lnTo>
                    <a:lnTo>
                      <a:pt x="161" y="228"/>
                    </a:lnTo>
                    <a:lnTo>
                      <a:pt x="177" y="241"/>
                    </a:lnTo>
                    <a:lnTo>
                      <a:pt x="197" y="239"/>
                    </a:lnTo>
                    <a:lnTo>
                      <a:pt x="202" y="207"/>
                    </a:lnTo>
                    <a:lnTo>
                      <a:pt x="220" y="196"/>
                    </a:lnTo>
                    <a:lnTo>
                      <a:pt x="244" y="178"/>
                    </a:lnTo>
                    <a:lnTo>
                      <a:pt x="292" y="149"/>
                    </a:lnTo>
                    <a:lnTo>
                      <a:pt x="325" y="93"/>
                    </a:lnTo>
                    <a:lnTo>
                      <a:pt x="344" y="84"/>
                    </a:lnTo>
                    <a:lnTo>
                      <a:pt x="362" y="65"/>
                    </a:lnTo>
                    <a:lnTo>
                      <a:pt x="366" y="12"/>
                    </a:lnTo>
                    <a:lnTo>
                      <a:pt x="391" y="0"/>
                    </a:lnTo>
                    <a:lnTo>
                      <a:pt x="411" y="7"/>
                    </a:lnTo>
                    <a:lnTo>
                      <a:pt x="438" y="14"/>
                    </a:lnTo>
                    <a:lnTo>
                      <a:pt x="440" y="46"/>
                    </a:lnTo>
                    <a:lnTo>
                      <a:pt x="391" y="101"/>
                    </a:lnTo>
                    <a:lnTo>
                      <a:pt x="380" y="160"/>
                    </a:lnTo>
                    <a:lnTo>
                      <a:pt x="362" y="17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0" name="Freeform 945"/>
              <p:cNvSpPr>
                <a:spLocks/>
              </p:cNvSpPr>
              <p:nvPr/>
            </p:nvSpPr>
            <p:spPr bwMode="auto">
              <a:xfrm>
                <a:off x="10713" y="3618"/>
                <a:ext cx="922" cy="1094"/>
              </a:xfrm>
              <a:custGeom>
                <a:avLst/>
                <a:gdLst>
                  <a:gd name="T0" fmla="*/ 406 w 426"/>
                  <a:gd name="T1" fmla="*/ 110 h 547"/>
                  <a:gd name="T2" fmla="*/ 417 w 426"/>
                  <a:gd name="T3" fmla="*/ 250 h 547"/>
                  <a:gd name="T4" fmla="*/ 426 w 426"/>
                  <a:gd name="T5" fmla="*/ 273 h 547"/>
                  <a:gd name="T6" fmla="*/ 422 w 426"/>
                  <a:gd name="T7" fmla="*/ 315 h 547"/>
                  <a:gd name="T8" fmla="*/ 404 w 426"/>
                  <a:gd name="T9" fmla="*/ 398 h 547"/>
                  <a:gd name="T10" fmla="*/ 399 w 426"/>
                  <a:gd name="T11" fmla="*/ 475 h 547"/>
                  <a:gd name="T12" fmla="*/ 332 w 426"/>
                  <a:gd name="T13" fmla="*/ 488 h 547"/>
                  <a:gd name="T14" fmla="*/ 280 w 426"/>
                  <a:gd name="T15" fmla="*/ 509 h 547"/>
                  <a:gd name="T16" fmla="*/ 247 w 426"/>
                  <a:gd name="T17" fmla="*/ 517 h 547"/>
                  <a:gd name="T18" fmla="*/ 238 w 426"/>
                  <a:gd name="T19" fmla="*/ 533 h 547"/>
                  <a:gd name="T20" fmla="*/ 220 w 426"/>
                  <a:gd name="T21" fmla="*/ 547 h 547"/>
                  <a:gd name="T22" fmla="*/ 161 w 426"/>
                  <a:gd name="T23" fmla="*/ 545 h 547"/>
                  <a:gd name="T24" fmla="*/ 143 w 426"/>
                  <a:gd name="T25" fmla="*/ 524 h 547"/>
                  <a:gd name="T26" fmla="*/ 118 w 426"/>
                  <a:gd name="T27" fmla="*/ 502 h 547"/>
                  <a:gd name="T28" fmla="*/ 96 w 426"/>
                  <a:gd name="T29" fmla="*/ 482 h 547"/>
                  <a:gd name="T30" fmla="*/ 83 w 426"/>
                  <a:gd name="T31" fmla="*/ 455 h 547"/>
                  <a:gd name="T32" fmla="*/ 20 w 426"/>
                  <a:gd name="T33" fmla="*/ 436 h 547"/>
                  <a:gd name="T34" fmla="*/ 0 w 426"/>
                  <a:gd name="T35" fmla="*/ 405 h 547"/>
                  <a:gd name="T36" fmla="*/ 18 w 426"/>
                  <a:gd name="T37" fmla="*/ 387 h 547"/>
                  <a:gd name="T38" fmla="*/ 29 w 426"/>
                  <a:gd name="T39" fmla="*/ 328 h 547"/>
                  <a:gd name="T40" fmla="*/ 78 w 426"/>
                  <a:gd name="T41" fmla="*/ 273 h 547"/>
                  <a:gd name="T42" fmla="*/ 78 w 426"/>
                  <a:gd name="T43" fmla="*/ 241 h 547"/>
                  <a:gd name="T44" fmla="*/ 78 w 426"/>
                  <a:gd name="T45" fmla="*/ 129 h 547"/>
                  <a:gd name="T46" fmla="*/ 132 w 426"/>
                  <a:gd name="T47" fmla="*/ 124 h 547"/>
                  <a:gd name="T48" fmla="*/ 139 w 426"/>
                  <a:gd name="T49" fmla="*/ 57 h 547"/>
                  <a:gd name="T50" fmla="*/ 173 w 426"/>
                  <a:gd name="T51" fmla="*/ 34 h 547"/>
                  <a:gd name="T52" fmla="*/ 188 w 426"/>
                  <a:gd name="T53" fmla="*/ 18 h 547"/>
                  <a:gd name="T54" fmla="*/ 231 w 426"/>
                  <a:gd name="T55" fmla="*/ 20 h 547"/>
                  <a:gd name="T56" fmla="*/ 245 w 426"/>
                  <a:gd name="T57" fmla="*/ 0 h 547"/>
                  <a:gd name="T58" fmla="*/ 280 w 426"/>
                  <a:gd name="T59" fmla="*/ 0 h 547"/>
                  <a:gd name="T60" fmla="*/ 285 w 426"/>
                  <a:gd name="T61" fmla="*/ 30 h 547"/>
                  <a:gd name="T62" fmla="*/ 312 w 426"/>
                  <a:gd name="T63" fmla="*/ 59 h 547"/>
                  <a:gd name="T64" fmla="*/ 368 w 426"/>
                  <a:gd name="T65" fmla="*/ 68 h 547"/>
                  <a:gd name="T66" fmla="*/ 399 w 426"/>
                  <a:gd name="T67" fmla="*/ 97 h 547"/>
                  <a:gd name="T68" fmla="*/ 406 w 426"/>
                  <a:gd name="T69" fmla="*/ 11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547">
                    <a:moveTo>
                      <a:pt x="406" y="110"/>
                    </a:moveTo>
                    <a:lnTo>
                      <a:pt x="417" y="250"/>
                    </a:lnTo>
                    <a:lnTo>
                      <a:pt x="426" y="273"/>
                    </a:lnTo>
                    <a:lnTo>
                      <a:pt x="422" y="315"/>
                    </a:lnTo>
                    <a:lnTo>
                      <a:pt x="404" y="398"/>
                    </a:lnTo>
                    <a:lnTo>
                      <a:pt x="399" y="475"/>
                    </a:lnTo>
                    <a:lnTo>
                      <a:pt x="332" y="488"/>
                    </a:lnTo>
                    <a:lnTo>
                      <a:pt x="280" y="509"/>
                    </a:lnTo>
                    <a:lnTo>
                      <a:pt x="247" y="517"/>
                    </a:lnTo>
                    <a:lnTo>
                      <a:pt x="238" y="533"/>
                    </a:lnTo>
                    <a:lnTo>
                      <a:pt x="220" y="547"/>
                    </a:lnTo>
                    <a:lnTo>
                      <a:pt x="161" y="545"/>
                    </a:lnTo>
                    <a:lnTo>
                      <a:pt x="143" y="524"/>
                    </a:lnTo>
                    <a:lnTo>
                      <a:pt x="118" y="502"/>
                    </a:lnTo>
                    <a:lnTo>
                      <a:pt x="96" y="482"/>
                    </a:lnTo>
                    <a:lnTo>
                      <a:pt x="83" y="455"/>
                    </a:lnTo>
                    <a:lnTo>
                      <a:pt x="20" y="436"/>
                    </a:lnTo>
                    <a:lnTo>
                      <a:pt x="0" y="405"/>
                    </a:lnTo>
                    <a:lnTo>
                      <a:pt x="18" y="387"/>
                    </a:lnTo>
                    <a:lnTo>
                      <a:pt x="29" y="328"/>
                    </a:lnTo>
                    <a:lnTo>
                      <a:pt x="78" y="273"/>
                    </a:lnTo>
                    <a:lnTo>
                      <a:pt x="78" y="241"/>
                    </a:lnTo>
                    <a:lnTo>
                      <a:pt x="78" y="129"/>
                    </a:lnTo>
                    <a:lnTo>
                      <a:pt x="132" y="124"/>
                    </a:lnTo>
                    <a:lnTo>
                      <a:pt x="139" y="57"/>
                    </a:lnTo>
                    <a:lnTo>
                      <a:pt x="173" y="34"/>
                    </a:lnTo>
                    <a:lnTo>
                      <a:pt x="188" y="18"/>
                    </a:lnTo>
                    <a:lnTo>
                      <a:pt x="231" y="20"/>
                    </a:lnTo>
                    <a:lnTo>
                      <a:pt x="245" y="0"/>
                    </a:lnTo>
                    <a:lnTo>
                      <a:pt x="280" y="0"/>
                    </a:lnTo>
                    <a:lnTo>
                      <a:pt x="285" y="30"/>
                    </a:lnTo>
                    <a:lnTo>
                      <a:pt x="312" y="59"/>
                    </a:lnTo>
                    <a:lnTo>
                      <a:pt x="368" y="68"/>
                    </a:lnTo>
                    <a:lnTo>
                      <a:pt x="399" y="97"/>
                    </a:lnTo>
                    <a:lnTo>
                      <a:pt x="406" y="1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1" name="Freeform 944"/>
              <p:cNvSpPr>
                <a:spLocks/>
              </p:cNvSpPr>
              <p:nvPr/>
            </p:nvSpPr>
            <p:spPr bwMode="auto">
              <a:xfrm>
                <a:off x="10713" y="3618"/>
                <a:ext cx="922" cy="1094"/>
              </a:xfrm>
              <a:custGeom>
                <a:avLst/>
                <a:gdLst>
                  <a:gd name="T0" fmla="*/ 406 w 426"/>
                  <a:gd name="T1" fmla="*/ 110 h 547"/>
                  <a:gd name="T2" fmla="*/ 417 w 426"/>
                  <a:gd name="T3" fmla="*/ 250 h 547"/>
                  <a:gd name="T4" fmla="*/ 426 w 426"/>
                  <a:gd name="T5" fmla="*/ 273 h 547"/>
                  <a:gd name="T6" fmla="*/ 422 w 426"/>
                  <a:gd name="T7" fmla="*/ 315 h 547"/>
                  <a:gd name="T8" fmla="*/ 404 w 426"/>
                  <a:gd name="T9" fmla="*/ 398 h 547"/>
                  <a:gd name="T10" fmla="*/ 399 w 426"/>
                  <a:gd name="T11" fmla="*/ 475 h 547"/>
                  <a:gd name="T12" fmla="*/ 332 w 426"/>
                  <a:gd name="T13" fmla="*/ 488 h 547"/>
                  <a:gd name="T14" fmla="*/ 280 w 426"/>
                  <a:gd name="T15" fmla="*/ 509 h 547"/>
                  <a:gd name="T16" fmla="*/ 247 w 426"/>
                  <a:gd name="T17" fmla="*/ 517 h 547"/>
                  <a:gd name="T18" fmla="*/ 238 w 426"/>
                  <a:gd name="T19" fmla="*/ 533 h 547"/>
                  <a:gd name="T20" fmla="*/ 220 w 426"/>
                  <a:gd name="T21" fmla="*/ 547 h 547"/>
                  <a:gd name="T22" fmla="*/ 161 w 426"/>
                  <a:gd name="T23" fmla="*/ 545 h 547"/>
                  <a:gd name="T24" fmla="*/ 143 w 426"/>
                  <a:gd name="T25" fmla="*/ 524 h 547"/>
                  <a:gd name="T26" fmla="*/ 118 w 426"/>
                  <a:gd name="T27" fmla="*/ 502 h 547"/>
                  <a:gd name="T28" fmla="*/ 96 w 426"/>
                  <a:gd name="T29" fmla="*/ 482 h 547"/>
                  <a:gd name="T30" fmla="*/ 83 w 426"/>
                  <a:gd name="T31" fmla="*/ 455 h 547"/>
                  <a:gd name="T32" fmla="*/ 20 w 426"/>
                  <a:gd name="T33" fmla="*/ 436 h 547"/>
                  <a:gd name="T34" fmla="*/ 0 w 426"/>
                  <a:gd name="T35" fmla="*/ 405 h 547"/>
                  <a:gd name="T36" fmla="*/ 18 w 426"/>
                  <a:gd name="T37" fmla="*/ 387 h 547"/>
                  <a:gd name="T38" fmla="*/ 29 w 426"/>
                  <a:gd name="T39" fmla="*/ 328 h 547"/>
                  <a:gd name="T40" fmla="*/ 78 w 426"/>
                  <a:gd name="T41" fmla="*/ 273 h 547"/>
                  <a:gd name="T42" fmla="*/ 78 w 426"/>
                  <a:gd name="T43" fmla="*/ 241 h 547"/>
                  <a:gd name="T44" fmla="*/ 78 w 426"/>
                  <a:gd name="T45" fmla="*/ 129 h 547"/>
                  <a:gd name="T46" fmla="*/ 132 w 426"/>
                  <a:gd name="T47" fmla="*/ 124 h 547"/>
                  <a:gd name="T48" fmla="*/ 139 w 426"/>
                  <a:gd name="T49" fmla="*/ 57 h 547"/>
                  <a:gd name="T50" fmla="*/ 173 w 426"/>
                  <a:gd name="T51" fmla="*/ 34 h 547"/>
                  <a:gd name="T52" fmla="*/ 188 w 426"/>
                  <a:gd name="T53" fmla="*/ 18 h 547"/>
                  <a:gd name="T54" fmla="*/ 231 w 426"/>
                  <a:gd name="T55" fmla="*/ 20 h 547"/>
                  <a:gd name="T56" fmla="*/ 245 w 426"/>
                  <a:gd name="T57" fmla="*/ 0 h 547"/>
                  <a:gd name="T58" fmla="*/ 280 w 426"/>
                  <a:gd name="T59" fmla="*/ 0 h 547"/>
                  <a:gd name="T60" fmla="*/ 285 w 426"/>
                  <a:gd name="T61" fmla="*/ 30 h 547"/>
                  <a:gd name="T62" fmla="*/ 312 w 426"/>
                  <a:gd name="T63" fmla="*/ 59 h 547"/>
                  <a:gd name="T64" fmla="*/ 368 w 426"/>
                  <a:gd name="T65" fmla="*/ 68 h 547"/>
                  <a:gd name="T66" fmla="*/ 399 w 426"/>
                  <a:gd name="T67" fmla="*/ 97 h 547"/>
                  <a:gd name="T68" fmla="*/ 406 w 426"/>
                  <a:gd name="T69" fmla="*/ 11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547">
                    <a:moveTo>
                      <a:pt x="406" y="110"/>
                    </a:moveTo>
                    <a:lnTo>
                      <a:pt x="417" y="250"/>
                    </a:lnTo>
                    <a:lnTo>
                      <a:pt x="426" y="273"/>
                    </a:lnTo>
                    <a:lnTo>
                      <a:pt x="422" y="315"/>
                    </a:lnTo>
                    <a:lnTo>
                      <a:pt x="404" y="398"/>
                    </a:lnTo>
                    <a:lnTo>
                      <a:pt x="399" y="475"/>
                    </a:lnTo>
                    <a:lnTo>
                      <a:pt x="332" y="488"/>
                    </a:lnTo>
                    <a:lnTo>
                      <a:pt x="280" y="509"/>
                    </a:lnTo>
                    <a:lnTo>
                      <a:pt x="247" y="517"/>
                    </a:lnTo>
                    <a:lnTo>
                      <a:pt x="238" y="533"/>
                    </a:lnTo>
                    <a:lnTo>
                      <a:pt x="220" y="547"/>
                    </a:lnTo>
                    <a:lnTo>
                      <a:pt x="161" y="545"/>
                    </a:lnTo>
                    <a:lnTo>
                      <a:pt x="143" y="524"/>
                    </a:lnTo>
                    <a:lnTo>
                      <a:pt x="118" y="502"/>
                    </a:lnTo>
                    <a:lnTo>
                      <a:pt x="96" y="482"/>
                    </a:lnTo>
                    <a:lnTo>
                      <a:pt x="83" y="455"/>
                    </a:lnTo>
                    <a:lnTo>
                      <a:pt x="20" y="436"/>
                    </a:lnTo>
                    <a:lnTo>
                      <a:pt x="0" y="405"/>
                    </a:lnTo>
                    <a:lnTo>
                      <a:pt x="18" y="387"/>
                    </a:lnTo>
                    <a:lnTo>
                      <a:pt x="29" y="328"/>
                    </a:lnTo>
                    <a:lnTo>
                      <a:pt x="78" y="273"/>
                    </a:lnTo>
                    <a:lnTo>
                      <a:pt x="78" y="241"/>
                    </a:lnTo>
                    <a:lnTo>
                      <a:pt x="78" y="129"/>
                    </a:lnTo>
                    <a:lnTo>
                      <a:pt x="132" y="124"/>
                    </a:lnTo>
                    <a:lnTo>
                      <a:pt x="139" y="57"/>
                    </a:lnTo>
                    <a:lnTo>
                      <a:pt x="173" y="34"/>
                    </a:lnTo>
                    <a:lnTo>
                      <a:pt x="188" y="18"/>
                    </a:lnTo>
                    <a:lnTo>
                      <a:pt x="231" y="20"/>
                    </a:lnTo>
                    <a:lnTo>
                      <a:pt x="245" y="0"/>
                    </a:lnTo>
                    <a:lnTo>
                      <a:pt x="280" y="0"/>
                    </a:lnTo>
                    <a:lnTo>
                      <a:pt x="285" y="30"/>
                    </a:lnTo>
                    <a:lnTo>
                      <a:pt x="312" y="59"/>
                    </a:lnTo>
                    <a:lnTo>
                      <a:pt x="368" y="68"/>
                    </a:lnTo>
                    <a:lnTo>
                      <a:pt x="399" y="97"/>
                    </a:lnTo>
                    <a:lnTo>
                      <a:pt x="406" y="11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2" name="Freeform 943"/>
              <p:cNvSpPr>
                <a:spLocks/>
              </p:cNvSpPr>
              <p:nvPr/>
            </p:nvSpPr>
            <p:spPr bwMode="auto">
              <a:xfrm>
                <a:off x="10025" y="3534"/>
                <a:ext cx="856" cy="1020"/>
              </a:xfrm>
              <a:custGeom>
                <a:avLst/>
                <a:gdLst>
                  <a:gd name="T0" fmla="*/ 394 w 396"/>
                  <a:gd name="T1" fmla="*/ 283 h 510"/>
                  <a:gd name="T2" fmla="*/ 367 w 396"/>
                  <a:gd name="T3" fmla="*/ 276 h 510"/>
                  <a:gd name="T4" fmla="*/ 347 w 396"/>
                  <a:gd name="T5" fmla="*/ 269 h 510"/>
                  <a:gd name="T6" fmla="*/ 322 w 396"/>
                  <a:gd name="T7" fmla="*/ 281 h 510"/>
                  <a:gd name="T8" fmla="*/ 318 w 396"/>
                  <a:gd name="T9" fmla="*/ 334 h 510"/>
                  <a:gd name="T10" fmla="*/ 300 w 396"/>
                  <a:gd name="T11" fmla="*/ 353 h 510"/>
                  <a:gd name="T12" fmla="*/ 281 w 396"/>
                  <a:gd name="T13" fmla="*/ 362 h 510"/>
                  <a:gd name="T14" fmla="*/ 248 w 396"/>
                  <a:gd name="T15" fmla="*/ 418 h 510"/>
                  <a:gd name="T16" fmla="*/ 200 w 396"/>
                  <a:gd name="T17" fmla="*/ 447 h 510"/>
                  <a:gd name="T18" fmla="*/ 176 w 396"/>
                  <a:gd name="T19" fmla="*/ 465 h 510"/>
                  <a:gd name="T20" fmla="*/ 158 w 396"/>
                  <a:gd name="T21" fmla="*/ 476 h 510"/>
                  <a:gd name="T22" fmla="*/ 153 w 396"/>
                  <a:gd name="T23" fmla="*/ 508 h 510"/>
                  <a:gd name="T24" fmla="*/ 133 w 396"/>
                  <a:gd name="T25" fmla="*/ 510 h 510"/>
                  <a:gd name="T26" fmla="*/ 117 w 396"/>
                  <a:gd name="T27" fmla="*/ 497 h 510"/>
                  <a:gd name="T28" fmla="*/ 72 w 396"/>
                  <a:gd name="T29" fmla="*/ 487 h 510"/>
                  <a:gd name="T30" fmla="*/ 54 w 396"/>
                  <a:gd name="T31" fmla="*/ 461 h 510"/>
                  <a:gd name="T32" fmla="*/ 50 w 396"/>
                  <a:gd name="T33" fmla="*/ 436 h 510"/>
                  <a:gd name="T34" fmla="*/ 0 w 396"/>
                  <a:gd name="T35" fmla="*/ 413 h 510"/>
                  <a:gd name="T36" fmla="*/ 19 w 396"/>
                  <a:gd name="T37" fmla="*/ 373 h 510"/>
                  <a:gd name="T38" fmla="*/ 43 w 396"/>
                  <a:gd name="T39" fmla="*/ 334 h 510"/>
                  <a:gd name="T40" fmla="*/ 75 w 396"/>
                  <a:gd name="T41" fmla="*/ 314 h 510"/>
                  <a:gd name="T42" fmla="*/ 79 w 396"/>
                  <a:gd name="T43" fmla="*/ 252 h 510"/>
                  <a:gd name="T44" fmla="*/ 95 w 396"/>
                  <a:gd name="T45" fmla="*/ 195 h 510"/>
                  <a:gd name="T46" fmla="*/ 111 w 396"/>
                  <a:gd name="T47" fmla="*/ 155 h 510"/>
                  <a:gd name="T48" fmla="*/ 135 w 396"/>
                  <a:gd name="T49" fmla="*/ 173 h 510"/>
                  <a:gd name="T50" fmla="*/ 196 w 396"/>
                  <a:gd name="T51" fmla="*/ 175 h 510"/>
                  <a:gd name="T52" fmla="*/ 209 w 396"/>
                  <a:gd name="T53" fmla="*/ 157 h 510"/>
                  <a:gd name="T54" fmla="*/ 200 w 396"/>
                  <a:gd name="T55" fmla="*/ 126 h 510"/>
                  <a:gd name="T56" fmla="*/ 180 w 396"/>
                  <a:gd name="T57" fmla="*/ 98 h 510"/>
                  <a:gd name="T58" fmla="*/ 180 w 396"/>
                  <a:gd name="T59" fmla="*/ 49 h 510"/>
                  <a:gd name="T60" fmla="*/ 241 w 396"/>
                  <a:gd name="T61" fmla="*/ 0 h 510"/>
                  <a:gd name="T62" fmla="*/ 261 w 396"/>
                  <a:gd name="T63" fmla="*/ 27 h 510"/>
                  <a:gd name="T64" fmla="*/ 261 w 396"/>
                  <a:gd name="T65" fmla="*/ 58 h 510"/>
                  <a:gd name="T66" fmla="*/ 259 w 396"/>
                  <a:gd name="T67" fmla="*/ 87 h 510"/>
                  <a:gd name="T68" fmla="*/ 272 w 396"/>
                  <a:gd name="T69" fmla="*/ 128 h 510"/>
                  <a:gd name="T70" fmla="*/ 326 w 396"/>
                  <a:gd name="T71" fmla="*/ 128 h 510"/>
                  <a:gd name="T72" fmla="*/ 353 w 396"/>
                  <a:gd name="T73" fmla="*/ 152 h 510"/>
                  <a:gd name="T74" fmla="*/ 383 w 396"/>
                  <a:gd name="T75" fmla="*/ 153 h 510"/>
                  <a:gd name="T76" fmla="*/ 396 w 396"/>
                  <a:gd name="T77" fmla="*/ 171 h 510"/>
                  <a:gd name="T78" fmla="*/ 394 w 396"/>
                  <a:gd name="T79" fmla="*/ 28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510">
                    <a:moveTo>
                      <a:pt x="394" y="283"/>
                    </a:moveTo>
                    <a:lnTo>
                      <a:pt x="367" y="276"/>
                    </a:lnTo>
                    <a:lnTo>
                      <a:pt x="347" y="269"/>
                    </a:lnTo>
                    <a:lnTo>
                      <a:pt x="322" y="281"/>
                    </a:lnTo>
                    <a:lnTo>
                      <a:pt x="318" y="334"/>
                    </a:lnTo>
                    <a:lnTo>
                      <a:pt x="300" y="353"/>
                    </a:lnTo>
                    <a:lnTo>
                      <a:pt x="281" y="362"/>
                    </a:lnTo>
                    <a:lnTo>
                      <a:pt x="248" y="418"/>
                    </a:lnTo>
                    <a:lnTo>
                      <a:pt x="200" y="447"/>
                    </a:lnTo>
                    <a:lnTo>
                      <a:pt x="176" y="465"/>
                    </a:lnTo>
                    <a:lnTo>
                      <a:pt x="158" y="476"/>
                    </a:lnTo>
                    <a:lnTo>
                      <a:pt x="153" y="508"/>
                    </a:lnTo>
                    <a:lnTo>
                      <a:pt x="133" y="510"/>
                    </a:lnTo>
                    <a:lnTo>
                      <a:pt x="117" y="497"/>
                    </a:lnTo>
                    <a:lnTo>
                      <a:pt x="72" y="487"/>
                    </a:lnTo>
                    <a:lnTo>
                      <a:pt x="54" y="461"/>
                    </a:lnTo>
                    <a:lnTo>
                      <a:pt x="50" y="436"/>
                    </a:lnTo>
                    <a:lnTo>
                      <a:pt x="0" y="413"/>
                    </a:lnTo>
                    <a:lnTo>
                      <a:pt x="19" y="373"/>
                    </a:lnTo>
                    <a:lnTo>
                      <a:pt x="43" y="334"/>
                    </a:lnTo>
                    <a:lnTo>
                      <a:pt x="75" y="314"/>
                    </a:lnTo>
                    <a:lnTo>
                      <a:pt x="79" y="252"/>
                    </a:lnTo>
                    <a:lnTo>
                      <a:pt x="95" y="195"/>
                    </a:lnTo>
                    <a:lnTo>
                      <a:pt x="111" y="155"/>
                    </a:lnTo>
                    <a:lnTo>
                      <a:pt x="135" y="173"/>
                    </a:lnTo>
                    <a:lnTo>
                      <a:pt x="196" y="175"/>
                    </a:lnTo>
                    <a:lnTo>
                      <a:pt x="209" y="157"/>
                    </a:lnTo>
                    <a:lnTo>
                      <a:pt x="200" y="126"/>
                    </a:lnTo>
                    <a:lnTo>
                      <a:pt x="180" y="98"/>
                    </a:lnTo>
                    <a:lnTo>
                      <a:pt x="180" y="49"/>
                    </a:lnTo>
                    <a:lnTo>
                      <a:pt x="241" y="0"/>
                    </a:lnTo>
                    <a:lnTo>
                      <a:pt x="261" y="27"/>
                    </a:lnTo>
                    <a:lnTo>
                      <a:pt x="261" y="58"/>
                    </a:lnTo>
                    <a:lnTo>
                      <a:pt x="259" y="87"/>
                    </a:lnTo>
                    <a:lnTo>
                      <a:pt x="272" y="128"/>
                    </a:lnTo>
                    <a:lnTo>
                      <a:pt x="326" y="128"/>
                    </a:lnTo>
                    <a:lnTo>
                      <a:pt x="353" y="152"/>
                    </a:lnTo>
                    <a:lnTo>
                      <a:pt x="383" y="153"/>
                    </a:lnTo>
                    <a:lnTo>
                      <a:pt x="396" y="171"/>
                    </a:lnTo>
                    <a:lnTo>
                      <a:pt x="394" y="2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3" name="Freeform 942"/>
              <p:cNvSpPr>
                <a:spLocks/>
              </p:cNvSpPr>
              <p:nvPr/>
            </p:nvSpPr>
            <p:spPr bwMode="auto">
              <a:xfrm>
                <a:off x="10025" y="3534"/>
                <a:ext cx="856" cy="1020"/>
              </a:xfrm>
              <a:custGeom>
                <a:avLst/>
                <a:gdLst>
                  <a:gd name="T0" fmla="*/ 394 w 396"/>
                  <a:gd name="T1" fmla="*/ 283 h 510"/>
                  <a:gd name="T2" fmla="*/ 367 w 396"/>
                  <a:gd name="T3" fmla="*/ 276 h 510"/>
                  <a:gd name="T4" fmla="*/ 347 w 396"/>
                  <a:gd name="T5" fmla="*/ 269 h 510"/>
                  <a:gd name="T6" fmla="*/ 322 w 396"/>
                  <a:gd name="T7" fmla="*/ 281 h 510"/>
                  <a:gd name="T8" fmla="*/ 318 w 396"/>
                  <a:gd name="T9" fmla="*/ 334 h 510"/>
                  <a:gd name="T10" fmla="*/ 300 w 396"/>
                  <a:gd name="T11" fmla="*/ 353 h 510"/>
                  <a:gd name="T12" fmla="*/ 281 w 396"/>
                  <a:gd name="T13" fmla="*/ 362 h 510"/>
                  <a:gd name="T14" fmla="*/ 248 w 396"/>
                  <a:gd name="T15" fmla="*/ 418 h 510"/>
                  <a:gd name="T16" fmla="*/ 200 w 396"/>
                  <a:gd name="T17" fmla="*/ 447 h 510"/>
                  <a:gd name="T18" fmla="*/ 176 w 396"/>
                  <a:gd name="T19" fmla="*/ 465 h 510"/>
                  <a:gd name="T20" fmla="*/ 158 w 396"/>
                  <a:gd name="T21" fmla="*/ 476 h 510"/>
                  <a:gd name="T22" fmla="*/ 153 w 396"/>
                  <a:gd name="T23" fmla="*/ 508 h 510"/>
                  <a:gd name="T24" fmla="*/ 133 w 396"/>
                  <a:gd name="T25" fmla="*/ 510 h 510"/>
                  <a:gd name="T26" fmla="*/ 117 w 396"/>
                  <a:gd name="T27" fmla="*/ 497 h 510"/>
                  <a:gd name="T28" fmla="*/ 72 w 396"/>
                  <a:gd name="T29" fmla="*/ 487 h 510"/>
                  <a:gd name="T30" fmla="*/ 54 w 396"/>
                  <a:gd name="T31" fmla="*/ 461 h 510"/>
                  <a:gd name="T32" fmla="*/ 50 w 396"/>
                  <a:gd name="T33" fmla="*/ 436 h 510"/>
                  <a:gd name="T34" fmla="*/ 0 w 396"/>
                  <a:gd name="T35" fmla="*/ 413 h 510"/>
                  <a:gd name="T36" fmla="*/ 19 w 396"/>
                  <a:gd name="T37" fmla="*/ 373 h 510"/>
                  <a:gd name="T38" fmla="*/ 43 w 396"/>
                  <a:gd name="T39" fmla="*/ 334 h 510"/>
                  <a:gd name="T40" fmla="*/ 75 w 396"/>
                  <a:gd name="T41" fmla="*/ 314 h 510"/>
                  <a:gd name="T42" fmla="*/ 79 w 396"/>
                  <a:gd name="T43" fmla="*/ 252 h 510"/>
                  <a:gd name="T44" fmla="*/ 95 w 396"/>
                  <a:gd name="T45" fmla="*/ 195 h 510"/>
                  <a:gd name="T46" fmla="*/ 111 w 396"/>
                  <a:gd name="T47" fmla="*/ 155 h 510"/>
                  <a:gd name="T48" fmla="*/ 135 w 396"/>
                  <a:gd name="T49" fmla="*/ 173 h 510"/>
                  <a:gd name="T50" fmla="*/ 196 w 396"/>
                  <a:gd name="T51" fmla="*/ 175 h 510"/>
                  <a:gd name="T52" fmla="*/ 209 w 396"/>
                  <a:gd name="T53" fmla="*/ 157 h 510"/>
                  <a:gd name="T54" fmla="*/ 200 w 396"/>
                  <a:gd name="T55" fmla="*/ 126 h 510"/>
                  <a:gd name="T56" fmla="*/ 180 w 396"/>
                  <a:gd name="T57" fmla="*/ 98 h 510"/>
                  <a:gd name="T58" fmla="*/ 180 w 396"/>
                  <a:gd name="T59" fmla="*/ 49 h 510"/>
                  <a:gd name="T60" fmla="*/ 241 w 396"/>
                  <a:gd name="T61" fmla="*/ 0 h 510"/>
                  <a:gd name="T62" fmla="*/ 261 w 396"/>
                  <a:gd name="T63" fmla="*/ 27 h 510"/>
                  <a:gd name="T64" fmla="*/ 261 w 396"/>
                  <a:gd name="T65" fmla="*/ 58 h 510"/>
                  <a:gd name="T66" fmla="*/ 259 w 396"/>
                  <a:gd name="T67" fmla="*/ 87 h 510"/>
                  <a:gd name="T68" fmla="*/ 272 w 396"/>
                  <a:gd name="T69" fmla="*/ 128 h 510"/>
                  <a:gd name="T70" fmla="*/ 326 w 396"/>
                  <a:gd name="T71" fmla="*/ 128 h 510"/>
                  <a:gd name="T72" fmla="*/ 353 w 396"/>
                  <a:gd name="T73" fmla="*/ 152 h 510"/>
                  <a:gd name="T74" fmla="*/ 383 w 396"/>
                  <a:gd name="T75" fmla="*/ 153 h 510"/>
                  <a:gd name="T76" fmla="*/ 396 w 396"/>
                  <a:gd name="T77" fmla="*/ 171 h 510"/>
                  <a:gd name="T78" fmla="*/ 394 w 396"/>
                  <a:gd name="T79" fmla="*/ 28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510">
                    <a:moveTo>
                      <a:pt x="394" y="283"/>
                    </a:moveTo>
                    <a:lnTo>
                      <a:pt x="367" y="276"/>
                    </a:lnTo>
                    <a:lnTo>
                      <a:pt x="347" y="269"/>
                    </a:lnTo>
                    <a:lnTo>
                      <a:pt x="322" y="281"/>
                    </a:lnTo>
                    <a:lnTo>
                      <a:pt x="318" y="334"/>
                    </a:lnTo>
                    <a:lnTo>
                      <a:pt x="300" y="353"/>
                    </a:lnTo>
                    <a:lnTo>
                      <a:pt x="281" y="362"/>
                    </a:lnTo>
                    <a:lnTo>
                      <a:pt x="248" y="418"/>
                    </a:lnTo>
                    <a:lnTo>
                      <a:pt x="200" y="447"/>
                    </a:lnTo>
                    <a:lnTo>
                      <a:pt x="176" y="465"/>
                    </a:lnTo>
                    <a:lnTo>
                      <a:pt x="158" y="476"/>
                    </a:lnTo>
                    <a:lnTo>
                      <a:pt x="153" y="508"/>
                    </a:lnTo>
                    <a:lnTo>
                      <a:pt x="133" y="510"/>
                    </a:lnTo>
                    <a:lnTo>
                      <a:pt x="117" y="497"/>
                    </a:lnTo>
                    <a:lnTo>
                      <a:pt x="72" y="487"/>
                    </a:lnTo>
                    <a:lnTo>
                      <a:pt x="54" y="461"/>
                    </a:lnTo>
                    <a:lnTo>
                      <a:pt x="50" y="436"/>
                    </a:lnTo>
                    <a:lnTo>
                      <a:pt x="0" y="413"/>
                    </a:lnTo>
                    <a:lnTo>
                      <a:pt x="19" y="373"/>
                    </a:lnTo>
                    <a:lnTo>
                      <a:pt x="43" y="334"/>
                    </a:lnTo>
                    <a:lnTo>
                      <a:pt x="75" y="314"/>
                    </a:lnTo>
                    <a:lnTo>
                      <a:pt x="79" y="252"/>
                    </a:lnTo>
                    <a:lnTo>
                      <a:pt x="95" y="195"/>
                    </a:lnTo>
                    <a:lnTo>
                      <a:pt x="111" y="155"/>
                    </a:lnTo>
                    <a:lnTo>
                      <a:pt x="135" y="173"/>
                    </a:lnTo>
                    <a:lnTo>
                      <a:pt x="196" y="175"/>
                    </a:lnTo>
                    <a:lnTo>
                      <a:pt x="209" y="157"/>
                    </a:lnTo>
                    <a:lnTo>
                      <a:pt x="200" y="126"/>
                    </a:lnTo>
                    <a:lnTo>
                      <a:pt x="180" y="98"/>
                    </a:lnTo>
                    <a:lnTo>
                      <a:pt x="180" y="49"/>
                    </a:lnTo>
                    <a:lnTo>
                      <a:pt x="241" y="0"/>
                    </a:lnTo>
                    <a:lnTo>
                      <a:pt x="261" y="27"/>
                    </a:lnTo>
                    <a:lnTo>
                      <a:pt x="261" y="58"/>
                    </a:lnTo>
                    <a:lnTo>
                      <a:pt x="259" y="87"/>
                    </a:lnTo>
                    <a:lnTo>
                      <a:pt x="272" y="128"/>
                    </a:lnTo>
                    <a:lnTo>
                      <a:pt x="326" y="128"/>
                    </a:lnTo>
                    <a:lnTo>
                      <a:pt x="353" y="152"/>
                    </a:lnTo>
                    <a:lnTo>
                      <a:pt x="383" y="153"/>
                    </a:lnTo>
                    <a:lnTo>
                      <a:pt x="396" y="171"/>
                    </a:lnTo>
                    <a:lnTo>
                      <a:pt x="394" y="28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4" name="Freeform 941"/>
              <p:cNvSpPr>
                <a:spLocks/>
              </p:cNvSpPr>
              <p:nvPr/>
            </p:nvSpPr>
            <p:spPr bwMode="auto">
              <a:xfrm>
                <a:off x="10493" y="4428"/>
                <a:ext cx="748" cy="558"/>
              </a:xfrm>
              <a:custGeom>
                <a:avLst/>
                <a:gdLst>
                  <a:gd name="T0" fmla="*/ 102 w 346"/>
                  <a:gd name="T1" fmla="*/ 0 h 279"/>
                  <a:gd name="T2" fmla="*/ 122 w 346"/>
                  <a:gd name="T3" fmla="*/ 31 h 279"/>
                  <a:gd name="T4" fmla="*/ 185 w 346"/>
                  <a:gd name="T5" fmla="*/ 50 h 279"/>
                  <a:gd name="T6" fmla="*/ 198 w 346"/>
                  <a:gd name="T7" fmla="*/ 77 h 279"/>
                  <a:gd name="T8" fmla="*/ 220 w 346"/>
                  <a:gd name="T9" fmla="*/ 97 h 279"/>
                  <a:gd name="T10" fmla="*/ 245 w 346"/>
                  <a:gd name="T11" fmla="*/ 119 h 279"/>
                  <a:gd name="T12" fmla="*/ 263 w 346"/>
                  <a:gd name="T13" fmla="*/ 140 h 279"/>
                  <a:gd name="T14" fmla="*/ 322 w 346"/>
                  <a:gd name="T15" fmla="*/ 142 h 279"/>
                  <a:gd name="T16" fmla="*/ 340 w 346"/>
                  <a:gd name="T17" fmla="*/ 128 h 279"/>
                  <a:gd name="T18" fmla="*/ 344 w 346"/>
                  <a:gd name="T19" fmla="*/ 150 h 279"/>
                  <a:gd name="T20" fmla="*/ 346 w 346"/>
                  <a:gd name="T21" fmla="*/ 186 h 279"/>
                  <a:gd name="T22" fmla="*/ 320 w 346"/>
                  <a:gd name="T23" fmla="*/ 222 h 279"/>
                  <a:gd name="T24" fmla="*/ 281 w 346"/>
                  <a:gd name="T25" fmla="*/ 231 h 279"/>
                  <a:gd name="T26" fmla="*/ 250 w 346"/>
                  <a:gd name="T27" fmla="*/ 254 h 279"/>
                  <a:gd name="T28" fmla="*/ 191 w 346"/>
                  <a:gd name="T29" fmla="*/ 279 h 279"/>
                  <a:gd name="T30" fmla="*/ 97 w 346"/>
                  <a:gd name="T31" fmla="*/ 276 h 279"/>
                  <a:gd name="T32" fmla="*/ 54 w 346"/>
                  <a:gd name="T33" fmla="*/ 229 h 279"/>
                  <a:gd name="T34" fmla="*/ 0 w 346"/>
                  <a:gd name="T35" fmla="*/ 218 h 279"/>
                  <a:gd name="T36" fmla="*/ 0 w 346"/>
                  <a:gd name="T37" fmla="*/ 112 h 279"/>
                  <a:gd name="T38" fmla="*/ 41 w 346"/>
                  <a:gd name="T39" fmla="*/ 67 h 279"/>
                  <a:gd name="T40" fmla="*/ 81 w 346"/>
                  <a:gd name="T41" fmla="*/ 20 h 279"/>
                  <a:gd name="T42" fmla="*/ 102 w 346"/>
                  <a:gd name="T4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79">
                    <a:moveTo>
                      <a:pt x="102" y="0"/>
                    </a:moveTo>
                    <a:lnTo>
                      <a:pt x="122" y="31"/>
                    </a:lnTo>
                    <a:lnTo>
                      <a:pt x="185" y="50"/>
                    </a:lnTo>
                    <a:lnTo>
                      <a:pt x="198" y="77"/>
                    </a:lnTo>
                    <a:lnTo>
                      <a:pt x="220" y="97"/>
                    </a:lnTo>
                    <a:lnTo>
                      <a:pt x="245" y="119"/>
                    </a:lnTo>
                    <a:lnTo>
                      <a:pt x="263" y="140"/>
                    </a:lnTo>
                    <a:lnTo>
                      <a:pt x="322" y="142"/>
                    </a:lnTo>
                    <a:lnTo>
                      <a:pt x="340" y="128"/>
                    </a:lnTo>
                    <a:lnTo>
                      <a:pt x="344" y="150"/>
                    </a:lnTo>
                    <a:lnTo>
                      <a:pt x="346" y="186"/>
                    </a:lnTo>
                    <a:lnTo>
                      <a:pt x="320" y="222"/>
                    </a:lnTo>
                    <a:lnTo>
                      <a:pt x="281" y="231"/>
                    </a:lnTo>
                    <a:lnTo>
                      <a:pt x="250" y="254"/>
                    </a:lnTo>
                    <a:lnTo>
                      <a:pt x="191" y="279"/>
                    </a:lnTo>
                    <a:lnTo>
                      <a:pt x="97" y="276"/>
                    </a:lnTo>
                    <a:lnTo>
                      <a:pt x="54" y="229"/>
                    </a:lnTo>
                    <a:lnTo>
                      <a:pt x="0" y="218"/>
                    </a:lnTo>
                    <a:lnTo>
                      <a:pt x="0" y="112"/>
                    </a:lnTo>
                    <a:lnTo>
                      <a:pt x="41" y="67"/>
                    </a:lnTo>
                    <a:lnTo>
                      <a:pt x="81" y="20"/>
                    </a:lnTo>
                    <a:lnTo>
                      <a:pt x="102"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5" name="Freeform 940"/>
              <p:cNvSpPr>
                <a:spLocks/>
              </p:cNvSpPr>
              <p:nvPr/>
            </p:nvSpPr>
            <p:spPr bwMode="auto">
              <a:xfrm>
                <a:off x="10493" y="4428"/>
                <a:ext cx="748" cy="558"/>
              </a:xfrm>
              <a:custGeom>
                <a:avLst/>
                <a:gdLst>
                  <a:gd name="T0" fmla="*/ 102 w 346"/>
                  <a:gd name="T1" fmla="*/ 0 h 279"/>
                  <a:gd name="T2" fmla="*/ 122 w 346"/>
                  <a:gd name="T3" fmla="*/ 31 h 279"/>
                  <a:gd name="T4" fmla="*/ 185 w 346"/>
                  <a:gd name="T5" fmla="*/ 50 h 279"/>
                  <a:gd name="T6" fmla="*/ 198 w 346"/>
                  <a:gd name="T7" fmla="*/ 77 h 279"/>
                  <a:gd name="T8" fmla="*/ 220 w 346"/>
                  <a:gd name="T9" fmla="*/ 97 h 279"/>
                  <a:gd name="T10" fmla="*/ 245 w 346"/>
                  <a:gd name="T11" fmla="*/ 119 h 279"/>
                  <a:gd name="T12" fmla="*/ 263 w 346"/>
                  <a:gd name="T13" fmla="*/ 140 h 279"/>
                  <a:gd name="T14" fmla="*/ 322 w 346"/>
                  <a:gd name="T15" fmla="*/ 142 h 279"/>
                  <a:gd name="T16" fmla="*/ 340 w 346"/>
                  <a:gd name="T17" fmla="*/ 128 h 279"/>
                  <a:gd name="T18" fmla="*/ 344 w 346"/>
                  <a:gd name="T19" fmla="*/ 150 h 279"/>
                  <a:gd name="T20" fmla="*/ 346 w 346"/>
                  <a:gd name="T21" fmla="*/ 186 h 279"/>
                  <a:gd name="T22" fmla="*/ 320 w 346"/>
                  <a:gd name="T23" fmla="*/ 222 h 279"/>
                  <a:gd name="T24" fmla="*/ 281 w 346"/>
                  <a:gd name="T25" fmla="*/ 231 h 279"/>
                  <a:gd name="T26" fmla="*/ 250 w 346"/>
                  <a:gd name="T27" fmla="*/ 254 h 279"/>
                  <a:gd name="T28" fmla="*/ 191 w 346"/>
                  <a:gd name="T29" fmla="*/ 279 h 279"/>
                  <a:gd name="T30" fmla="*/ 97 w 346"/>
                  <a:gd name="T31" fmla="*/ 276 h 279"/>
                  <a:gd name="T32" fmla="*/ 54 w 346"/>
                  <a:gd name="T33" fmla="*/ 229 h 279"/>
                  <a:gd name="T34" fmla="*/ 0 w 346"/>
                  <a:gd name="T35" fmla="*/ 218 h 279"/>
                  <a:gd name="T36" fmla="*/ 0 w 346"/>
                  <a:gd name="T37" fmla="*/ 112 h 279"/>
                  <a:gd name="T38" fmla="*/ 41 w 346"/>
                  <a:gd name="T39" fmla="*/ 67 h 279"/>
                  <a:gd name="T40" fmla="*/ 81 w 346"/>
                  <a:gd name="T41" fmla="*/ 20 h 279"/>
                  <a:gd name="T42" fmla="*/ 102 w 346"/>
                  <a:gd name="T4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79">
                    <a:moveTo>
                      <a:pt x="102" y="0"/>
                    </a:moveTo>
                    <a:lnTo>
                      <a:pt x="122" y="31"/>
                    </a:lnTo>
                    <a:lnTo>
                      <a:pt x="185" y="50"/>
                    </a:lnTo>
                    <a:lnTo>
                      <a:pt x="198" y="77"/>
                    </a:lnTo>
                    <a:lnTo>
                      <a:pt x="220" y="97"/>
                    </a:lnTo>
                    <a:lnTo>
                      <a:pt x="245" y="119"/>
                    </a:lnTo>
                    <a:lnTo>
                      <a:pt x="263" y="140"/>
                    </a:lnTo>
                    <a:lnTo>
                      <a:pt x="322" y="142"/>
                    </a:lnTo>
                    <a:lnTo>
                      <a:pt x="340" y="128"/>
                    </a:lnTo>
                    <a:lnTo>
                      <a:pt x="344" y="150"/>
                    </a:lnTo>
                    <a:lnTo>
                      <a:pt x="346" y="186"/>
                    </a:lnTo>
                    <a:lnTo>
                      <a:pt x="320" y="222"/>
                    </a:lnTo>
                    <a:lnTo>
                      <a:pt x="281" y="231"/>
                    </a:lnTo>
                    <a:lnTo>
                      <a:pt x="250" y="254"/>
                    </a:lnTo>
                    <a:lnTo>
                      <a:pt x="191" y="279"/>
                    </a:lnTo>
                    <a:lnTo>
                      <a:pt x="97" y="276"/>
                    </a:lnTo>
                    <a:lnTo>
                      <a:pt x="54" y="229"/>
                    </a:lnTo>
                    <a:lnTo>
                      <a:pt x="0" y="218"/>
                    </a:lnTo>
                    <a:lnTo>
                      <a:pt x="0" y="112"/>
                    </a:lnTo>
                    <a:lnTo>
                      <a:pt x="41" y="67"/>
                    </a:lnTo>
                    <a:lnTo>
                      <a:pt x="81" y="20"/>
                    </a:lnTo>
                    <a:lnTo>
                      <a:pt x="102"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6" name="Freeform 939"/>
              <p:cNvSpPr>
                <a:spLocks/>
              </p:cNvSpPr>
              <p:nvPr/>
            </p:nvSpPr>
            <p:spPr bwMode="auto">
              <a:xfrm>
                <a:off x="10905" y="4568"/>
                <a:ext cx="776" cy="804"/>
              </a:xfrm>
              <a:custGeom>
                <a:avLst/>
                <a:gdLst>
                  <a:gd name="T0" fmla="*/ 310 w 358"/>
                  <a:gd name="T1" fmla="*/ 0 h 402"/>
                  <a:gd name="T2" fmla="*/ 308 w 358"/>
                  <a:gd name="T3" fmla="*/ 72 h 402"/>
                  <a:gd name="T4" fmla="*/ 329 w 358"/>
                  <a:gd name="T5" fmla="*/ 96 h 402"/>
                  <a:gd name="T6" fmla="*/ 335 w 358"/>
                  <a:gd name="T7" fmla="*/ 116 h 402"/>
                  <a:gd name="T8" fmla="*/ 328 w 358"/>
                  <a:gd name="T9" fmla="*/ 134 h 402"/>
                  <a:gd name="T10" fmla="*/ 301 w 358"/>
                  <a:gd name="T11" fmla="*/ 134 h 402"/>
                  <a:gd name="T12" fmla="*/ 301 w 358"/>
                  <a:gd name="T13" fmla="*/ 155 h 402"/>
                  <a:gd name="T14" fmla="*/ 315 w 358"/>
                  <a:gd name="T15" fmla="*/ 170 h 402"/>
                  <a:gd name="T16" fmla="*/ 308 w 358"/>
                  <a:gd name="T17" fmla="*/ 191 h 402"/>
                  <a:gd name="T18" fmla="*/ 311 w 358"/>
                  <a:gd name="T19" fmla="*/ 220 h 402"/>
                  <a:gd name="T20" fmla="*/ 340 w 358"/>
                  <a:gd name="T21" fmla="*/ 285 h 402"/>
                  <a:gd name="T22" fmla="*/ 358 w 358"/>
                  <a:gd name="T23" fmla="*/ 384 h 402"/>
                  <a:gd name="T24" fmla="*/ 236 w 358"/>
                  <a:gd name="T25" fmla="*/ 402 h 402"/>
                  <a:gd name="T26" fmla="*/ 218 w 358"/>
                  <a:gd name="T27" fmla="*/ 332 h 402"/>
                  <a:gd name="T28" fmla="*/ 191 w 358"/>
                  <a:gd name="T29" fmla="*/ 285 h 402"/>
                  <a:gd name="T30" fmla="*/ 176 w 358"/>
                  <a:gd name="T31" fmla="*/ 261 h 402"/>
                  <a:gd name="T32" fmla="*/ 135 w 358"/>
                  <a:gd name="T33" fmla="*/ 222 h 402"/>
                  <a:gd name="T34" fmla="*/ 77 w 358"/>
                  <a:gd name="T35" fmla="*/ 222 h 402"/>
                  <a:gd name="T36" fmla="*/ 54 w 358"/>
                  <a:gd name="T37" fmla="*/ 240 h 402"/>
                  <a:gd name="T38" fmla="*/ 14 w 358"/>
                  <a:gd name="T39" fmla="*/ 236 h 402"/>
                  <a:gd name="T40" fmla="*/ 0 w 358"/>
                  <a:gd name="T41" fmla="*/ 209 h 402"/>
                  <a:gd name="T42" fmla="*/ 59 w 358"/>
                  <a:gd name="T43" fmla="*/ 184 h 402"/>
                  <a:gd name="T44" fmla="*/ 90 w 358"/>
                  <a:gd name="T45" fmla="*/ 161 h 402"/>
                  <a:gd name="T46" fmla="*/ 129 w 358"/>
                  <a:gd name="T47" fmla="*/ 152 h 402"/>
                  <a:gd name="T48" fmla="*/ 155 w 358"/>
                  <a:gd name="T49" fmla="*/ 116 h 402"/>
                  <a:gd name="T50" fmla="*/ 153 w 358"/>
                  <a:gd name="T51" fmla="*/ 80 h 402"/>
                  <a:gd name="T52" fmla="*/ 149 w 358"/>
                  <a:gd name="T53" fmla="*/ 58 h 402"/>
                  <a:gd name="T54" fmla="*/ 158 w 358"/>
                  <a:gd name="T55" fmla="*/ 42 h 402"/>
                  <a:gd name="T56" fmla="*/ 191 w 358"/>
                  <a:gd name="T57" fmla="*/ 34 h 402"/>
                  <a:gd name="T58" fmla="*/ 243 w 358"/>
                  <a:gd name="T59" fmla="*/ 13 h 402"/>
                  <a:gd name="T60" fmla="*/ 310 w 358"/>
                  <a:gd name="T6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 h="402">
                    <a:moveTo>
                      <a:pt x="310" y="0"/>
                    </a:moveTo>
                    <a:lnTo>
                      <a:pt x="308" y="72"/>
                    </a:lnTo>
                    <a:lnTo>
                      <a:pt x="329" y="96"/>
                    </a:lnTo>
                    <a:lnTo>
                      <a:pt x="335" y="116"/>
                    </a:lnTo>
                    <a:lnTo>
                      <a:pt x="328" y="134"/>
                    </a:lnTo>
                    <a:lnTo>
                      <a:pt x="301" y="134"/>
                    </a:lnTo>
                    <a:lnTo>
                      <a:pt x="301" y="155"/>
                    </a:lnTo>
                    <a:lnTo>
                      <a:pt x="315" y="170"/>
                    </a:lnTo>
                    <a:lnTo>
                      <a:pt x="308" y="191"/>
                    </a:lnTo>
                    <a:lnTo>
                      <a:pt x="311" y="220"/>
                    </a:lnTo>
                    <a:lnTo>
                      <a:pt x="340" y="285"/>
                    </a:lnTo>
                    <a:lnTo>
                      <a:pt x="358" y="384"/>
                    </a:lnTo>
                    <a:lnTo>
                      <a:pt x="236" y="402"/>
                    </a:lnTo>
                    <a:lnTo>
                      <a:pt x="218" y="332"/>
                    </a:lnTo>
                    <a:lnTo>
                      <a:pt x="191" y="285"/>
                    </a:lnTo>
                    <a:lnTo>
                      <a:pt x="176" y="261"/>
                    </a:lnTo>
                    <a:lnTo>
                      <a:pt x="135" y="222"/>
                    </a:lnTo>
                    <a:lnTo>
                      <a:pt x="77" y="222"/>
                    </a:lnTo>
                    <a:lnTo>
                      <a:pt x="54" y="240"/>
                    </a:lnTo>
                    <a:lnTo>
                      <a:pt x="14" y="236"/>
                    </a:lnTo>
                    <a:lnTo>
                      <a:pt x="0" y="209"/>
                    </a:lnTo>
                    <a:lnTo>
                      <a:pt x="59" y="184"/>
                    </a:lnTo>
                    <a:lnTo>
                      <a:pt x="90" y="161"/>
                    </a:lnTo>
                    <a:lnTo>
                      <a:pt x="129" y="152"/>
                    </a:lnTo>
                    <a:lnTo>
                      <a:pt x="155" y="116"/>
                    </a:lnTo>
                    <a:lnTo>
                      <a:pt x="153" y="80"/>
                    </a:lnTo>
                    <a:lnTo>
                      <a:pt x="149" y="58"/>
                    </a:lnTo>
                    <a:lnTo>
                      <a:pt x="158" y="42"/>
                    </a:lnTo>
                    <a:lnTo>
                      <a:pt x="191" y="34"/>
                    </a:lnTo>
                    <a:lnTo>
                      <a:pt x="243" y="13"/>
                    </a:lnTo>
                    <a:lnTo>
                      <a:pt x="310"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7" name="Freeform 938"/>
              <p:cNvSpPr>
                <a:spLocks/>
              </p:cNvSpPr>
              <p:nvPr/>
            </p:nvSpPr>
            <p:spPr bwMode="auto">
              <a:xfrm>
                <a:off x="10905" y="4568"/>
                <a:ext cx="776" cy="804"/>
              </a:xfrm>
              <a:custGeom>
                <a:avLst/>
                <a:gdLst>
                  <a:gd name="T0" fmla="*/ 310 w 358"/>
                  <a:gd name="T1" fmla="*/ 0 h 402"/>
                  <a:gd name="T2" fmla="*/ 308 w 358"/>
                  <a:gd name="T3" fmla="*/ 72 h 402"/>
                  <a:gd name="T4" fmla="*/ 329 w 358"/>
                  <a:gd name="T5" fmla="*/ 96 h 402"/>
                  <a:gd name="T6" fmla="*/ 335 w 358"/>
                  <a:gd name="T7" fmla="*/ 116 h 402"/>
                  <a:gd name="T8" fmla="*/ 328 w 358"/>
                  <a:gd name="T9" fmla="*/ 134 h 402"/>
                  <a:gd name="T10" fmla="*/ 301 w 358"/>
                  <a:gd name="T11" fmla="*/ 134 h 402"/>
                  <a:gd name="T12" fmla="*/ 301 w 358"/>
                  <a:gd name="T13" fmla="*/ 155 h 402"/>
                  <a:gd name="T14" fmla="*/ 315 w 358"/>
                  <a:gd name="T15" fmla="*/ 170 h 402"/>
                  <a:gd name="T16" fmla="*/ 308 w 358"/>
                  <a:gd name="T17" fmla="*/ 191 h 402"/>
                  <a:gd name="T18" fmla="*/ 311 w 358"/>
                  <a:gd name="T19" fmla="*/ 220 h 402"/>
                  <a:gd name="T20" fmla="*/ 340 w 358"/>
                  <a:gd name="T21" fmla="*/ 285 h 402"/>
                  <a:gd name="T22" fmla="*/ 358 w 358"/>
                  <a:gd name="T23" fmla="*/ 384 h 402"/>
                  <a:gd name="T24" fmla="*/ 236 w 358"/>
                  <a:gd name="T25" fmla="*/ 402 h 402"/>
                  <a:gd name="T26" fmla="*/ 218 w 358"/>
                  <a:gd name="T27" fmla="*/ 332 h 402"/>
                  <a:gd name="T28" fmla="*/ 191 w 358"/>
                  <a:gd name="T29" fmla="*/ 285 h 402"/>
                  <a:gd name="T30" fmla="*/ 176 w 358"/>
                  <a:gd name="T31" fmla="*/ 261 h 402"/>
                  <a:gd name="T32" fmla="*/ 135 w 358"/>
                  <a:gd name="T33" fmla="*/ 222 h 402"/>
                  <a:gd name="T34" fmla="*/ 77 w 358"/>
                  <a:gd name="T35" fmla="*/ 222 h 402"/>
                  <a:gd name="T36" fmla="*/ 54 w 358"/>
                  <a:gd name="T37" fmla="*/ 240 h 402"/>
                  <a:gd name="T38" fmla="*/ 14 w 358"/>
                  <a:gd name="T39" fmla="*/ 236 h 402"/>
                  <a:gd name="T40" fmla="*/ 0 w 358"/>
                  <a:gd name="T41" fmla="*/ 209 h 402"/>
                  <a:gd name="T42" fmla="*/ 59 w 358"/>
                  <a:gd name="T43" fmla="*/ 184 h 402"/>
                  <a:gd name="T44" fmla="*/ 90 w 358"/>
                  <a:gd name="T45" fmla="*/ 161 h 402"/>
                  <a:gd name="T46" fmla="*/ 129 w 358"/>
                  <a:gd name="T47" fmla="*/ 152 h 402"/>
                  <a:gd name="T48" fmla="*/ 155 w 358"/>
                  <a:gd name="T49" fmla="*/ 116 h 402"/>
                  <a:gd name="T50" fmla="*/ 153 w 358"/>
                  <a:gd name="T51" fmla="*/ 80 h 402"/>
                  <a:gd name="T52" fmla="*/ 149 w 358"/>
                  <a:gd name="T53" fmla="*/ 58 h 402"/>
                  <a:gd name="T54" fmla="*/ 158 w 358"/>
                  <a:gd name="T55" fmla="*/ 42 h 402"/>
                  <a:gd name="T56" fmla="*/ 191 w 358"/>
                  <a:gd name="T57" fmla="*/ 34 h 402"/>
                  <a:gd name="T58" fmla="*/ 243 w 358"/>
                  <a:gd name="T59" fmla="*/ 13 h 402"/>
                  <a:gd name="T60" fmla="*/ 310 w 358"/>
                  <a:gd name="T6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 h="402">
                    <a:moveTo>
                      <a:pt x="310" y="0"/>
                    </a:moveTo>
                    <a:lnTo>
                      <a:pt x="308" y="72"/>
                    </a:lnTo>
                    <a:lnTo>
                      <a:pt x="329" y="96"/>
                    </a:lnTo>
                    <a:lnTo>
                      <a:pt x="335" y="116"/>
                    </a:lnTo>
                    <a:lnTo>
                      <a:pt x="328" y="134"/>
                    </a:lnTo>
                    <a:lnTo>
                      <a:pt x="301" y="134"/>
                    </a:lnTo>
                    <a:lnTo>
                      <a:pt x="301" y="155"/>
                    </a:lnTo>
                    <a:lnTo>
                      <a:pt x="315" y="170"/>
                    </a:lnTo>
                    <a:lnTo>
                      <a:pt x="308" y="191"/>
                    </a:lnTo>
                    <a:lnTo>
                      <a:pt x="311" y="220"/>
                    </a:lnTo>
                    <a:lnTo>
                      <a:pt x="340" y="285"/>
                    </a:lnTo>
                    <a:lnTo>
                      <a:pt x="358" y="384"/>
                    </a:lnTo>
                    <a:lnTo>
                      <a:pt x="236" y="402"/>
                    </a:lnTo>
                    <a:lnTo>
                      <a:pt x="218" y="332"/>
                    </a:lnTo>
                    <a:lnTo>
                      <a:pt x="191" y="285"/>
                    </a:lnTo>
                    <a:lnTo>
                      <a:pt x="176" y="261"/>
                    </a:lnTo>
                    <a:lnTo>
                      <a:pt x="135" y="222"/>
                    </a:lnTo>
                    <a:lnTo>
                      <a:pt x="77" y="222"/>
                    </a:lnTo>
                    <a:lnTo>
                      <a:pt x="54" y="240"/>
                    </a:lnTo>
                    <a:lnTo>
                      <a:pt x="14" y="236"/>
                    </a:lnTo>
                    <a:lnTo>
                      <a:pt x="0" y="209"/>
                    </a:lnTo>
                    <a:lnTo>
                      <a:pt x="59" y="184"/>
                    </a:lnTo>
                    <a:lnTo>
                      <a:pt x="90" y="161"/>
                    </a:lnTo>
                    <a:lnTo>
                      <a:pt x="129" y="152"/>
                    </a:lnTo>
                    <a:lnTo>
                      <a:pt x="155" y="116"/>
                    </a:lnTo>
                    <a:lnTo>
                      <a:pt x="153" y="80"/>
                    </a:lnTo>
                    <a:lnTo>
                      <a:pt x="149" y="58"/>
                    </a:lnTo>
                    <a:lnTo>
                      <a:pt x="158" y="42"/>
                    </a:lnTo>
                    <a:lnTo>
                      <a:pt x="191" y="34"/>
                    </a:lnTo>
                    <a:lnTo>
                      <a:pt x="243" y="13"/>
                    </a:lnTo>
                    <a:lnTo>
                      <a:pt x="310"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8" name="Freeform 937"/>
              <p:cNvSpPr>
                <a:spLocks/>
              </p:cNvSpPr>
              <p:nvPr/>
            </p:nvSpPr>
            <p:spPr bwMode="auto">
              <a:xfrm>
                <a:off x="11557" y="4572"/>
                <a:ext cx="498" cy="768"/>
              </a:xfrm>
              <a:custGeom>
                <a:avLst/>
                <a:gdLst>
                  <a:gd name="T0" fmla="*/ 164 w 230"/>
                  <a:gd name="T1" fmla="*/ 368 h 384"/>
                  <a:gd name="T2" fmla="*/ 113 w 230"/>
                  <a:gd name="T3" fmla="*/ 384 h 384"/>
                  <a:gd name="T4" fmla="*/ 57 w 230"/>
                  <a:gd name="T5" fmla="*/ 382 h 384"/>
                  <a:gd name="T6" fmla="*/ 39 w 230"/>
                  <a:gd name="T7" fmla="*/ 283 h 384"/>
                  <a:gd name="T8" fmla="*/ 10 w 230"/>
                  <a:gd name="T9" fmla="*/ 218 h 384"/>
                  <a:gd name="T10" fmla="*/ 7 w 230"/>
                  <a:gd name="T11" fmla="*/ 189 h 384"/>
                  <a:gd name="T12" fmla="*/ 14 w 230"/>
                  <a:gd name="T13" fmla="*/ 168 h 384"/>
                  <a:gd name="T14" fmla="*/ 0 w 230"/>
                  <a:gd name="T15" fmla="*/ 153 h 384"/>
                  <a:gd name="T16" fmla="*/ 0 w 230"/>
                  <a:gd name="T17" fmla="*/ 132 h 384"/>
                  <a:gd name="T18" fmla="*/ 27 w 230"/>
                  <a:gd name="T19" fmla="*/ 132 h 384"/>
                  <a:gd name="T20" fmla="*/ 34 w 230"/>
                  <a:gd name="T21" fmla="*/ 114 h 384"/>
                  <a:gd name="T22" fmla="*/ 28 w 230"/>
                  <a:gd name="T23" fmla="*/ 94 h 384"/>
                  <a:gd name="T24" fmla="*/ 7 w 230"/>
                  <a:gd name="T25" fmla="*/ 70 h 384"/>
                  <a:gd name="T26" fmla="*/ 9 w 230"/>
                  <a:gd name="T27" fmla="*/ 0 h 384"/>
                  <a:gd name="T28" fmla="*/ 55 w 230"/>
                  <a:gd name="T29" fmla="*/ 13 h 384"/>
                  <a:gd name="T30" fmla="*/ 93 w 230"/>
                  <a:gd name="T31" fmla="*/ 4 h 384"/>
                  <a:gd name="T32" fmla="*/ 128 w 230"/>
                  <a:gd name="T33" fmla="*/ 5 h 384"/>
                  <a:gd name="T34" fmla="*/ 133 w 230"/>
                  <a:gd name="T35" fmla="*/ 29 h 384"/>
                  <a:gd name="T36" fmla="*/ 174 w 230"/>
                  <a:gd name="T37" fmla="*/ 76 h 384"/>
                  <a:gd name="T38" fmla="*/ 194 w 230"/>
                  <a:gd name="T39" fmla="*/ 166 h 384"/>
                  <a:gd name="T40" fmla="*/ 221 w 230"/>
                  <a:gd name="T41" fmla="*/ 186 h 384"/>
                  <a:gd name="T42" fmla="*/ 230 w 230"/>
                  <a:gd name="T43" fmla="*/ 211 h 384"/>
                  <a:gd name="T44" fmla="*/ 182 w 230"/>
                  <a:gd name="T45" fmla="*/ 258 h 384"/>
                  <a:gd name="T46" fmla="*/ 185 w 230"/>
                  <a:gd name="T47" fmla="*/ 283 h 384"/>
                  <a:gd name="T48" fmla="*/ 185 w 230"/>
                  <a:gd name="T49" fmla="*/ 313 h 384"/>
                  <a:gd name="T50" fmla="*/ 164 w 230"/>
                  <a:gd name="T51"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384">
                    <a:moveTo>
                      <a:pt x="164" y="368"/>
                    </a:moveTo>
                    <a:lnTo>
                      <a:pt x="113" y="384"/>
                    </a:lnTo>
                    <a:lnTo>
                      <a:pt x="57" y="382"/>
                    </a:lnTo>
                    <a:lnTo>
                      <a:pt x="39" y="283"/>
                    </a:lnTo>
                    <a:lnTo>
                      <a:pt x="10" y="218"/>
                    </a:lnTo>
                    <a:lnTo>
                      <a:pt x="7" y="189"/>
                    </a:lnTo>
                    <a:lnTo>
                      <a:pt x="14" y="168"/>
                    </a:lnTo>
                    <a:lnTo>
                      <a:pt x="0" y="153"/>
                    </a:lnTo>
                    <a:lnTo>
                      <a:pt x="0" y="132"/>
                    </a:lnTo>
                    <a:lnTo>
                      <a:pt x="27" y="132"/>
                    </a:lnTo>
                    <a:lnTo>
                      <a:pt x="34" y="114"/>
                    </a:lnTo>
                    <a:lnTo>
                      <a:pt x="28" y="94"/>
                    </a:lnTo>
                    <a:lnTo>
                      <a:pt x="7" y="70"/>
                    </a:lnTo>
                    <a:lnTo>
                      <a:pt x="9" y="0"/>
                    </a:lnTo>
                    <a:lnTo>
                      <a:pt x="55" y="13"/>
                    </a:lnTo>
                    <a:lnTo>
                      <a:pt x="93" y="4"/>
                    </a:lnTo>
                    <a:lnTo>
                      <a:pt x="128" y="5"/>
                    </a:lnTo>
                    <a:lnTo>
                      <a:pt x="133" y="29"/>
                    </a:lnTo>
                    <a:lnTo>
                      <a:pt x="174" y="76"/>
                    </a:lnTo>
                    <a:lnTo>
                      <a:pt x="194" y="166"/>
                    </a:lnTo>
                    <a:lnTo>
                      <a:pt x="221" y="186"/>
                    </a:lnTo>
                    <a:lnTo>
                      <a:pt x="230" y="211"/>
                    </a:lnTo>
                    <a:lnTo>
                      <a:pt x="182" y="258"/>
                    </a:lnTo>
                    <a:lnTo>
                      <a:pt x="185" y="283"/>
                    </a:lnTo>
                    <a:lnTo>
                      <a:pt x="185" y="313"/>
                    </a:lnTo>
                    <a:lnTo>
                      <a:pt x="164" y="368"/>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09" name="Freeform 936"/>
              <p:cNvSpPr>
                <a:spLocks/>
              </p:cNvSpPr>
              <p:nvPr/>
            </p:nvSpPr>
            <p:spPr bwMode="auto">
              <a:xfrm>
                <a:off x="11557" y="4572"/>
                <a:ext cx="498" cy="768"/>
              </a:xfrm>
              <a:custGeom>
                <a:avLst/>
                <a:gdLst>
                  <a:gd name="T0" fmla="*/ 164 w 230"/>
                  <a:gd name="T1" fmla="*/ 368 h 384"/>
                  <a:gd name="T2" fmla="*/ 113 w 230"/>
                  <a:gd name="T3" fmla="*/ 384 h 384"/>
                  <a:gd name="T4" fmla="*/ 57 w 230"/>
                  <a:gd name="T5" fmla="*/ 382 h 384"/>
                  <a:gd name="T6" fmla="*/ 39 w 230"/>
                  <a:gd name="T7" fmla="*/ 283 h 384"/>
                  <a:gd name="T8" fmla="*/ 10 w 230"/>
                  <a:gd name="T9" fmla="*/ 218 h 384"/>
                  <a:gd name="T10" fmla="*/ 7 w 230"/>
                  <a:gd name="T11" fmla="*/ 189 h 384"/>
                  <a:gd name="T12" fmla="*/ 14 w 230"/>
                  <a:gd name="T13" fmla="*/ 168 h 384"/>
                  <a:gd name="T14" fmla="*/ 0 w 230"/>
                  <a:gd name="T15" fmla="*/ 153 h 384"/>
                  <a:gd name="T16" fmla="*/ 0 w 230"/>
                  <a:gd name="T17" fmla="*/ 132 h 384"/>
                  <a:gd name="T18" fmla="*/ 27 w 230"/>
                  <a:gd name="T19" fmla="*/ 132 h 384"/>
                  <a:gd name="T20" fmla="*/ 34 w 230"/>
                  <a:gd name="T21" fmla="*/ 114 h 384"/>
                  <a:gd name="T22" fmla="*/ 28 w 230"/>
                  <a:gd name="T23" fmla="*/ 94 h 384"/>
                  <a:gd name="T24" fmla="*/ 7 w 230"/>
                  <a:gd name="T25" fmla="*/ 70 h 384"/>
                  <a:gd name="T26" fmla="*/ 9 w 230"/>
                  <a:gd name="T27" fmla="*/ 0 h 384"/>
                  <a:gd name="T28" fmla="*/ 55 w 230"/>
                  <a:gd name="T29" fmla="*/ 13 h 384"/>
                  <a:gd name="T30" fmla="*/ 93 w 230"/>
                  <a:gd name="T31" fmla="*/ 4 h 384"/>
                  <a:gd name="T32" fmla="*/ 128 w 230"/>
                  <a:gd name="T33" fmla="*/ 5 h 384"/>
                  <a:gd name="T34" fmla="*/ 133 w 230"/>
                  <a:gd name="T35" fmla="*/ 29 h 384"/>
                  <a:gd name="T36" fmla="*/ 174 w 230"/>
                  <a:gd name="T37" fmla="*/ 76 h 384"/>
                  <a:gd name="T38" fmla="*/ 194 w 230"/>
                  <a:gd name="T39" fmla="*/ 166 h 384"/>
                  <a:gd name="T40" fmla="*/ 221 w 230"/>
                  <a:gd name="T41" fmla="*/ 186 h 384"/>
                  <a:gd name="T42" fmla="*/ 230 w 230"/>
                  <a:gd name="T43" fmla="*/ 211 h 384"/>
                  <a:gd name="T44" fmla="*/ 182 w 230"/>
                  <a:gd name="T45" fmla="*/ 258 h 384"/>
                  <a:gd name="T46" fmla="*/ 185 w 230"/>
                  <a:gd name="T47" fmla="*/ 283 h 384"/>
                  <a:gd name="T48" fmla="*/ 185 w 230"/>
                  <a:gd name="T49" fmla="*/ 313 h 384"/>
                  <a:gd name="T50" fmla="*/ 164 w 230"/>
                  <a:gd name="T51"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384">
                    <a:moveTo>
                      <a:pt x="164" y="368"/>
                    </a:moveTo>
                    <a:lnTo>
                      <a:pt x="113" y="384"/>
                    </a:lnTo>
                    <a:lnTo>
                      <a:pt x="57" y="382"/>
                    </a:lnTo>
                    <a:lnTo>
                      <a:pt x="39" y="283"/>
                    </a:lnTo>
                    <a:lnTo>
                      <a:pt x="10" y="218"/>
                    </a:lnTo>
                    <a:lnTo>
                      <a:pt x="7" y="189"/>
                    </a:lnTo>
                    <a:lnTo>
                      <a:pt x="14" y="168"/>
                    </a:lnTo>
                    <a:lnTo>
                      <a:pt x="0" y="153"/>
                    </a:lnTo>
                    <a:lnTo>
                      <a:pt x="0" y="132"/>
                    </a:lnTo>
                    <a:lnTo>
                      <a:pt x="27" y="132"/>
                    </a:lnTo>
                    <a:lnTo>
                      <a:pt x="34" y="114"/>
                    </a:lnTo>
                    <a:lnTo>
                      <a:pt x="28" y="94"/>
                    </a:lnTo>
                    <a:lnTo>
                      <a:pt x="7" y="70"/>
                    </a:lnTo>
                    <a:lnTo>
                      <a:pt x="9" y="0"/>
                    </a:lnTo>
                    <a:lnTo>
                      <a:pt x="55" y="13"/>
                    </a:lnTo>
                    <a:lnTo>
                      <a:pt x="93" y="4"/>
                    </a:lnTo>
                    <a:lnTo>
                      <a:pt x="128" y="5"/>
                    </a:lnTo>
                    <a:lnTo>
                      <a:pt x="133" y="29"/>
                    </a:lnTo>
                    <a:lnTo>
                      <a:pt x="174" y="76"/>
                    </a:lnTo>
                    <a:lnTo>
                      <a:pt x="194" y="166"/>
                    </a:lnTo>
                    <a:lnTo>
                      <a:pt x="221" y="186"/>
                    </a:lnTo>
                    <a:lnTo>
                      <a:pt x="230" y="211"/>
                    </a:lnTo>
                    <a:lnTo>
                      <a:pt x="182" y="258"/>
                    </a:lnTo>
                    <a:lnTo>
                      <a:pt x="185" y="283"/>
                    </a:lnTo>
                    <a:lnTo>
                      <a:pt x="185" y="313"/>
                    </a:lnTo>
                    <a:lnTo>
                      <a:pt x="164" y="36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0" name="Freeform 935"/>
              <p:cNvSpPr>
                <a:spLocks/>
              </p:cNvSpPr>
              <p:nvPr/>
            </p:nvSpPr>
            <p:spPr bwMode="auto">
              <a:xfrm>
                <a:off x="10643" y="4980"/>
                <a:ext cx="1308" cy="640"/>
              </a:xfrm>
              <a:custGeom>
                <a:avLst/>
                <a:gdLst>
                  <a:gd name="T0" fmla="*/ 604 w 604"/>
                  <a:gd name="T1" fmla="*/ 192 h 320"/>
                  <a:gd name="T2" fmla="*/ 580 w 604"/>
                  <a:gd name="T3" fmla="*/ 234 h 320"/>
                  <a:gd name="T4" fmla="*/ 539 w 604"/>
                  <a:gd name="T5" fmla="*/ 273 h 320"/>
                  <a:gd name="T6" fmla="*/ 517 w 604"/>
                  <a:gd name="T7" fmla="*/ 309 h 320"/>
                  <a:gd name="T8" fmla="*/ 486 w 604"/>
                  <a:gd name="T9" fmla="*/ 300 h 320"/>
                  <a:gd name="T10" fmla="*/ 472 w 604"/>
                  <a:gd name="T11" fmla="*/ 290 h 320"/>
                  <a:gd name="T12" fmla="*/ 452 w 604"/>
                  <a:gd name="T13" fmla="*/ 284 h 320"/>
                  <a:gd name="T14" fmla="*/ 427 w 604"/>
                  <a:gd name="T15" fmla="*/ 306 h 320"/>
                  <a:gd name="T16" fmla="*/ 389 w 604"/>
                  <a:gd name="T17" fmla="*/ 315 h 320"/>
                  <a:gd name="T18" fmla="*/ 351 w 604"/>
                  <a:gd name="T19" fmla="*/ 320 h 320"/>
                  <a:gd name="T20" fmla="*/ 290 w 604"/>
                  <a:gd name="T21" fmla="*/ 317 h 320"/>
                  <a:gd name="T22" fmla="*/ 285 w 604"/>
                  <a:gd name="T23" fmla="*/ 284 h 320"/>
                  <a:gd name="T24" fmla="*/ 258 w 604"/>
                  <a:gd name="T25" fmla="*/ 272 h 320"/>
                  <a:gd name="T26" fmla="*/ 222 w 604"/>
                  <a:gd name="T27" fmla="*/ 203 h 320"/>
                  <a:gd name="T28" fmla="*/ 196 w 604"/>
                  <a:gd name="T29" fmla="*/ 194 h 320"/>
                  <a:gd name="T30" fmla="*/ 106 w 604"/>
                  <a:gd name="T31" fmla="*/ 183 h 320"/>
                  <a:gd name="T32" fmla="*/ 56 w 604"/>
                  <a:gd name="T33" fmla="*/ 173 h 320"/>
                  <a:gd name="T34" fmla="*/ 14 w 604"/>
                  <a:gd name="T35" fmla="*/ 147 h 320"/>
                  <a:gd name="T36" fmla="*/ 18 w 604"/>
                  <a:gd name="T37" fmla="*/ 100 h 320"/>
                  <a:gd name="T38" fmla="*/ 14 w 604"/>
                  <a:gd name="T39" fmla="*/ 73 h 320"/>
                  <a:gd name="T40" fmla="*/ 4 w 604"/>
                  <a:gd name="T41" fmla="*/ 45 h 320"/>
                  <a:gd name="T42" fmla="*/ 0 w 604"/>
                  <a:gd name="T43" fmla="*/ 27 h 320"/>
                  <a:gd name="T44" fmla="*/ 18 w 604"/>
                  <a:gd name="T45" fmla="*/ 19 h 320"/>
                  <a:gd name="T46" fmla="*/ 27 w 604"/>
                  <a:gd name="T47" fmla="*/ 0 h 320"/>
                  <a:gd name="T48" fmla="*/ 121 w 604"/>
                  <a:gd name="T49" fmla="*/ 3 h 320"/>
                  <a:gd name="T50" fmla="*/ 135 w 604"/>
                  <a:gd name="T51" fmla="*/ 30 h 320"/>
                  <a:gd name="T52" fmla="*/ 175 w 604"/>
                  <a:gd name="T53" fmla="*/ 34 h 320"/>
                  <a:gd name="T54" fmla="*/ 198 w 604"/>
                  <a:gd name="T55" fmla="*/ 16 h 320"/>
                  <a:gd name="T56" fmla="*/ 256 w 604"/>
                  <a:gd name="T57" fmla="*/ 16 h 320"/>
                  <a:gd name="T58" fmla="*/ 297 w 604"/>
                  <a:gd name="T59" fmla="*/ 55 h 320"/>
                  <a:gd name="T60" fmla="*/ 312 w 604"/>
                  <a:gd name="T61" fmla="*/ 79 h 320"/>
                  <a:gd name="T62" fmla="*/ 339 w 604"/>
                  <a:gd name="T63" fmla="*/ 126 h 320"/>
                  <a:gd name="T64" fmla="*/ 357 w 604"/>
                  <a:gd name="T65" fmla="*/ 196 h 320"/>
                  <a:gd name="T66" fmla="*/ 479 w 604"/>
                  <a:gd name="T67" fmla="*/ 178 h 320"/>
                  <a:gd name="T68" fmla="*/ 535 w 604"/>
                  <a:gd name="T69" fmla="*/ 180 h 320"/>
                  <a:gd name="T70" fmla="*/ 587 w 604"/>
                  <a:gd name="T71" fmla="*/ 164 h 320"/>
                  <a:gd name="T72" fmla="*/ 604 w 604"/>
                  <a:gd name="T73" fmla="*/ 19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4" h="320">
                    <a:moveTo>
                      <a:pt x="604" y="192"/>
                    </a:moveTo>
                    <a:lnTo>
                      <a:pt x="580" y="234"/>
                    </a:lnTo>
                    <a:lnTo>
                      <a:pt x="539" y="273"/>
                    </a:lnTo>
                    <a:lnTo>
                      <a:pt x="517" y="309"/>
                    </a:lnTo>
                    <a:lnTo>
                      <a:pt x="486" y="300"/>
                    </a:lnTo>
                    <a:lnTo>
                      <a:pt x="472" y="290"/>
                    </a:lnTo>
                    <a:lnTo>
                      <a:pt x="452" y="284"/>
                    </a:lnTo>
                    <a:lnTo>
                      <a:pt x="427" y="306"/>
                    </a:lnTo>
                    <a:lnTo>
                      <a:pt x="389" y="315"/>
                    </a:lnTo>
                    <a:lnTo>
                      <a:pt x="351" y="320"/>
                    </a:lnTo>
                    <a:lnTo>
                      <a:pt x="290" y="317"/>
                    </a:lnTo>
                    <a:lnTo>
                      <a:pt x="285" y="284"/>
                    </a:lnTo>
                    <a:lnTo>
                      <a:pt x="258" y="272"/>
                    </a:lnTo>
                    <a:lnTo>
                      <a:pt x="222" y="203"/>
                    </a:lnTo>
                    <a:lnTo>
                      <a:pt x="196" y="194"/>
                    </a:lnTo>
                    <a:lnTo>
                      <a:pt x="106" y="183"/>
                    </a:lnTo>
                    <a:lnTo>
                      <a:pt x="56" y="173"/>
                    </a:lnTo>
                    <a:lnTo>
                      <a:pt x="14" y="147"/>
                    </a:lnTo>
                    <a:lnTo>
                      <a:pt x="18" y="100"/>
                    </a:lnTo>
                    <a:lnTo>
                      <a:pt x="14" y="73"/>
                    </a:lnTo>
                    <a:lnTo>
                      <a:pt x="4" y="45"/>
                    </a:lnTo>
                    <a:lnTo>
                      <a:pt x="0" y="27"/>
                    </a:lnTo>
                    <a:lnTo>
                      <a:pt x="18" y="19"/>
                    </a:lnTo>
                    <a:lnTo>
                      <a:pt x="27" y="0"/>
                    </a:lnTo>
                    <a:lnTo>
                      <a:pt x="121" y="3"/>
                    </a:lnTo>
                    <a:lnTo>
                      <a:pt x="135" y="30"/>
                    </a:lnTo>
                    <a:lnTo>
                      <a:pt x="175" y="34"/>
                    </a:lnTo>
                    <a:lnTo>
                      <a:pt x="198" y="16"/>
                    </a:lnTo>
                    <a:lnTo>
                      <a:pt x="256" y="16"/>
                    </a:lnTo>
                    <a:lnTo>
                      <a:pt x="297" y="55"/>
                    </a:lnTo>
                    <a:lnTo>
                      <a:pt x="312" y="79"/>
                    </a:lnTo>
                    <a:lnTo>
                      <a:pt x="339" y="126"/>
                    </a:lnTo>
                    <a:lnTo>
                      <a:pt x="357" y="196"/>
                    </a:lnTo>
                    <a:lnTo>
                      <a:pt x="479" y="178"/>
                    </a:lnTo>
                    <a:lnTo>
                      <a:pt x="535" y="180"/>
                    </a:lnTo>
                    <a:lnTo>
                      <a:pt x="587" y="164"/>
                    </a:lnTo>
                    <a:lnTo>
                      <a:pt x="604" y="19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1" name="Freeform 934"/>
              <p:cNvSpPr>
                <a:spLocks/>
              </p:cNvSpPr>
              <p:nvPr/>
            </p:nvSpPr>
            <p:spPr bwMode="auto">
              <a:xfrm>
                <a:off x="10643" y="4980"/>
                <a:ext cx="1308" cy="640"/>
              </a:xfrm>
              <a:custGeom>
                <a:avLst/>
                <a:gdLst>
                  <a:gd name="T0" fmla="*/ 604 w 604"/>
                  <a:gd name="T1" fmla="*/ 192 h 320"/>
                  <a:gd name="T2" fmla="*/ 580 w 604"/>
                  <a:gd name="T3" fmla="*/ 234 h 320"/>
                  <a:gd name="T4" fmla="*/ 539 w 604"/>
                  <a:gd name="T5" fmla="*/ 273 h 320"/>
                  <a:gd name="T6" fmla="*/ 517 w 604"/>
                  <a:gd name="T7" fmla="*/ 309 h 320"/>
                  <a:gd name="T8" fmla="*/ 486 w 604"/>
                  <a:gd name="T9" fmla="*/ 300 h 320"/>
                  <a:gd name="T10" fmla="*/ 472 w 604"/>
                  <a:gd name="T11" fmla="*/ 290 h 320"/>
                  <a:gd name="T12" fmla="*/ 452 w 604"/>
                  <a:gd name="T13" fmla="*/ 284 h 320"/>
                  <a:gd name="T14" fmla="*/ 427 w 604"/>
                  <a:gd name="T15" fmla="*/ 306 h 320"/>
                  <a:gd name="T16" fmla="*/ 389 w 604"/>
                  <a:gd name="T17" fmla="*/ 315 h 320"/>
                  <a:gd name="T18" fmla="*/ 351 w 604"/>
                  <a:gd name="T19" fmla="*/ 320 h 320"/>
                  <a:gd name="T20" fmla="*/ 290 w 604"/>
                  <a:gd name="T21" fmla="*/ 317 h 320"/>
                  <a:gd name="T22" fmla="*/ 285 w 604"/>
                  <a:gd name="T23" fmla="*/ 284 h 320"/>
                  <a:gd name="T24" fmla="*/ 258 w 604"/>
                  <a:gd name="T25" fmla="*/ 272 h 320"/>
                  <a:gd name="T26" fmla="*/ 222 w 604"/>
                  <a:gd name="T27" fmla="*/ 203 h 320"/>
                  <a:gd name="T28" fmla="*/ 196 w 604"/>
                  <a:gd name="T29" fmla="*/ 194 h 320"/>
                  <a:gd name="T30" fmla="*/ 106 w 604"/>
                  <a:gd name="T31" fmla="*/ 183 h 320"/>
                  <a:gd name="T32" fmla="*/ 56 w 604"/>
                  <a:gd name="T33" fmla="*/ 173 h 320"/>
                  <a:gd name="T34" fmla="*/ 14 w 604"/>
                  <a:gd name="T35" fmla="*/ 147 h 320"/>
                  <a:gd name="T36" fmla="*/ 18 w 604"/>
                  <a:gd name="T37" fmla="*/ 100 h 320"/>
                  <a:gd name="T38" fmla="*/ 14 w 604"/>
                  <a:gd name="T39" fmla="*/ 73 h 320"/>
                  <a:gd name="T40" fmla="*/ 4 w 604"/>
                  <a:gd name="T41" fmla="*/ 45 h 320"/>
                  <a:gd name="T42" fmla="*/ 0 w 604"/>
                  <a:gd name="T43" fmla="*/ 27 h 320"/>
                  <a:gd name="T44" fmla="*/ 18 w 604"/>
                  <a:gd name="T45" fmla="*/ 19 h 320"/>
                  <a:gd name="T46" fmla="*/ 27 w 604"/>
                  <a:gd name="T47" fmla="*/ 0 h 320"/>
                  <a:gd name="T48" fmla="*/ 121 w 604"/>
                  <a:gd name="T49" fmla="*/ 3 h 320"/>
                  <a:gd name="T50" fmla="*/ 135 w 604"/>
                  <a:gd name="T51" fmla="*/ 30 h 320"/>
                  <a:gd name="T52" fmla="*/ 175 w 604"/>
                  <a:gd name="T53" fmla="*/ 34 h 320"/>
                  <a:gd name="T54" fmla="*/ 198 w 604"/>
                  <a:gd name="T55" fmla="*/ 16 h 320"/>
                  <a:gd name="T56" fmla="*/ 256 w 604"/>
                  <a:gd name="T57" fmla="*/ 16 h 320"/>
                  <a:gd name="T58" fmla="*/ 297 w 604"/>
                  <a:gd name="T59" fmla="*/ 55 h 320"/>
                  <a:gd name="T60" fmla="*/ 312 w 604"/>
                  <a:gd name="T61" fmla="*/ 79 h 320"/>
                  <a:gd name="T62" fmla="*/ 339 w 604"/>
                  <a:gd name="T63" fmla="*/ 126 h 320"/>
                  <a:gd name="T64" fmla="*/ 357 w 604"/>
                  <a:gd name="T65" fmla="*/ 196 h 320"/>
                  <a:gd name="T66" fmla="*/ 479 w 604"/>
                  <a:gd name="T67" fmla="*/ 178 h 320"/>
                  <a:gd name="T68" fmla="*/ 535 w 604"/>
                  <a:gd name="T69" fmla="*/ 180 h 320"/>
                  <a:gd name="T70" fmla="*/ 587 w 604"/>
                  <a:gd name="T71" fmla="*/ 164 h 320"/>
                  <a:gd name="T72" fmla="*/ 604 w 604"/>
                  <a:gd name="T73" fmla="*/ 19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4" h="320">
                    <a:moveTo>
                      <a:pt x="604" y="192"/>
                    </a:moveTo>
                    <a:lnTo>
                      <a:pt x="580" y="234"/>
                    </a:lnTo>
                    <a:lnTo>
                      <a:pt x="539" y="273"/>
                    </a:lnTo>
                    <a:lnTo>
                      <a:pt x="517" y="309"/>
                    </a:lnTo>
                    <a:lnTo>
                      <a:pt x="486" y="300"/>
                    </a:lnTo>
                    <a:lnTo>
                      <a:pt x="472" y="290"/>
                    </a:lnTo>
                    <a:lnTo>
                      <a:pt x="452" y="284"/>
                    </a:lnTo>
                    <a:lnTo>
                      <a:pt x="427" y="306"/>
                    </a:lnTo>
                    <a:lnTo>
                      <a:pt x="389" y="315"/>
                    </a:lnTo>
                    <a:lnTo>
                      <a:pt x="351" y="320"/>
                    </a:lnTo>
                    <a:lnTo>
                      <a:pt x="290" y="317"/>
                    </a:lnTo>
                    <a:lnTo>
                      <a:pt x="285" y="284"/>
                    </a:lnTo>
                    <a:lnTo>
                      <a:pt x="258" y="272"/>
                    </a:lnTo>
                    <a:lnTo>
                      <a:pt x="222" y="203"/>
                    </a:lnTo>
                    <a:lnTo>
                      <a:pt x="196" y="194"/>
                    </a:lnTo>
                    <a:lnTo>
                      <a:pt x="106" y="183"/>
                    </a:lnTo>
                    <a:lnTo>
                      <a:pt x="56" y="173"/>
                    </a:lnTo>
                    <a:lnTo>
                      <a:pt x="14" y="147"/>
                    </a:lnTo>
                    <a:lnTo>
                      <a:pt x="18" y="100"/>
                    </a:lnTo>
                    <a:lnTo>
                      <a:pt x="14" y="73"/>
                    </a:lnTo>
                    <a:lnTo>
                      <a:pt x="4" y="45"/>
                    </a:lnTo>
                    <a:lnTo>
                      <a:pt x="0" y="27"/>
                    </a:lnTo>
                    <a:lnTo>
                      <a:pt x="18" y="19"/>
                    </a:lnTo>
                    <a:lnTo>
                      <a:pt x="27" y="0"/>
                    </a:lnTo>
                    <a:lnTo>
                      <a:pt x="121" y="3"/>
                    </a:lnTo>
                    <a:lnTo>
                      <a:pt x="135" y="30"/>
                    </a:lnTo>
                    <a:lnTo>
                      <a:pt x="175" y="34"/>
                    </a:lnTo>
                    <a:lnTo>
                      <a:pt x="198" y="16"/>
                    </a:lnTo>
                    <a:lnTo>
                      <a:pt x="256" y="16"/>
                    </a:lnTo>
                    <a:lnTo>
                      <a:pt x="297" y="55"/>
                    </a:lnTo>
                    <a:lnTo>
                      <a:pt x="312" y="79"/>
                    </a:lnTo>
                    <a:lnTo>
                      <a:pt x="339" y="126"/>
                    </a:lnTo>
                    <a:lnTo>
                      <a:pt x="357" y="196"/>
                    </a:lnTo>
                    <a:lnTo>
                      <a:pt x="479" y="178"/>
                    </a:lnTo>
                    <a:lnTo>
                      <a:pt x="535" y="180"/>
                    </a:lnTo>
                    <a:lnTo>
                      <a:pt x="587" y="164"/>
                    </a:lnTo>
                    <a:lnTo>
                      <a:pt x="604" y="192"/>
                    </a:lnTo>
                  </a:path>
                </a:pathLst>
              </a:custGeom>
              <a:solidFill>
                <a:srgbClr val="70AD47">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2" name="Freeform 933"/>
              <p:cNvSpPr>
                <a:spLocks/>
              </p:cNvSpPr>
              <p:nvPr/>
            </p:nvSpPr>
            <p:spPr bwMode="auto">
              <a:xfrm>
                <a:off x="11047" y="5368"/>
                <a:ext cx="716" cy="638"/>
              </a:xfrm>
              <a:custGeom>
                <a:avLst/>
                <a:gdLst>
                  <a:gd name="T0" fmla="*/ 232 w 331"/>
                  <a:gd name="T1" fmla="*/ 256 h 319"/>
                  <a:gd name="T2" fmla="*/ 282 w 331"/>
                  <a:gd name="T3" fmla="*/ 200 h 319"/>
                  <a:gd name="T4" fmla="*/ 306 w 331"/>
                  <a:gd name="T5" fmla="*/ 160 h 319"/>
                  <a:gd name="T6" fmla="*/ 331 w 331"/>
                  <a:gd name="T7" fmla="*/ 115 h 319"/>
                  <a:gd name="T8" fmla="*/ 300 w 331"/>
                  <a:gd name="T9" fmla="*/ 106 h 319"/>
                  <a:gd name="T10" fmla="*/ 286 w 331"/>
                  <a:gd name="T11" fmla="*/ 96 h 319"/>
                  <a:gd name="T12" fmla="*/ 266 w 331"/>
                  <a:gd name="T13" fmla="*/ 90 h 319"/>
                  <a:gd name="T14" fmla="*/ 241 w 331"/>
                  <a:gd name="T15" fmla="*/ 112 h 319"/>
                  <a:gd name="T16" fmla="*/ 203 w 331"/>
                  <a:gd name="T17" fmla="*/ 121 h 319"/>
                  <a:gd name="T18" fmla="*/ 165 w 331"/>
                  <a:gd name="T19" fmla="*/ 126 h 319"/>
                  <a:gd name="T20" fmla="*/ 104 w 331"/>
                  <a:gd name="T21" fmla="*/ 123 h 319"/>
                  <a:gd name="T22" fmla="*/ 99 w 331"/>
                  <a:gd name="T23" fmla="*/ 90 h 319"/>
                  <a:gd name="T24" fmla="*/ 72 w 331"/>
                  <a:gd name="T25" fmla="*/ 78 h 319"/>
                  <a:gd name="T26" fmla="*/ 36 w 331"/>
                  <a:gd name="T27" fmla="*/ 9 h 319"/>
                  <a:gd name="T28" fmla="*/ 12 w 331"/>
                  <a:gd name="T29" fmla="*/ 0 h 319"/>
                  <a:gd name="T30" fmla="*/ 10 w 331"/>
                  <a:gd name="T31" fmla="*/ 78 h 319"/>
                  <a:gd name="T32" fmla="*/ 5 w 331"/>
                  <a:gd name="T33" fmla="*/ 110 h 319"/>
                  <a:gd name="T34" fmla="*/ 0 w 331"/>
                  <a:gd name="T35" fmla="*/ 242 h 319"/>
                  <a:gd name="T36" fmla="*/ 18 w 331"/>
                  <a:gd name="T37" fmla="*/ 270 h 319"/>
                  <a:gd name="T38" fmla="*/ 48 w 331"/>
                  <a:gd name="T39" fmla="*/ 276 h 319"/>
                  <a:gd name="T40" fmla="*/ 68 w 331"/>
                  <a:gd name="T41" fmla="*/ 299 h 319"/>
                  <a:gd name="T42" fmla="*/ 95 w 331"/>
                  <a:gd name="T43" fmla="*/ 303 h 319"/>
                  <a:gd name="T44" fmla="*/ 111 w 331"/>
                  <a:gd name="T45" fmla="*/ 319 h 319"/>
                  <a:gd name="T46" fmla="*/ 131 w 331"/>
                  <a:gd name="T47" fmla="*/ 317 h 319"/>
                  <a:gd name="T48" fmla="*/ 146 w 331"/>
                  <a:gd name="T49" fmla="*/ 303 h 319"/>
                  <a:gd name="T50" fmla="*/ 196 w 331"/>
                  <a:gd name="T51" fmla="*/ 301 h 319"/>
                  <a:gd name="T52" fmla="*/ 221 w 331"/>
                  <a:gd name="T53" fmla="*/ 294 h 319"/>
                  <a:gd name="T54" fmla="*/ 232 w 331"/>
                  <a:gd name="T55" fmla="*/ 25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1" h="319">
                    <a:moveTo>
                      <a:pt x="232" y="256"/>
                    </a:moveTo>
                    <a:lnTo>
                      <a:pt x="282" y="200"/>
                    </a:lnTo>
                    <a:lnTo>
                      <a:pt x="306" y="160"/>
                    </a:lnTo>
                    <a:lnTo>
                      <a:pt x="331" y="115"/>
                    </a:lnTo>
                    <a:lnTo>
                      <a:pt x="300" y="106"/>
                    </a:lnTo>
                    <a:lnTo>
                      <a:pt x="286" y="96"/>
                    </a:lnTo>
                    <a:lnTo>
                      <a:pt x="266" y="90"/>
                    </a:lnTo>
                    <a:lnTo>
                      <a:pt x="241" y="112"/>
                    </a:lnTo>
                    <a:lnTo>
                      <a:pt x="203" y="121"/>
                    </a:lnTo>
                    <a:lnTo>
                      <a:pt x="165" y="126"/>
                    </a:lnTo>
                    <a:lnTo>
                      <a:pt x="104" y="123"/>
                    </a:lnTo>
                    <a:lnTo>
                      <a:pt x="99" y="90"/>
                    </a:lnTo>
                    <a:lnTo>
                      <a:pt x="72" y="78"/>
                    </a:lnTo>
                    <a:lnTo>
                      <a:pt x="36" y="9"/>
                    </a:lnTo>
                    <a:lnTo>
                      <a:pt x="12" y="0"/>
                    </a:lnTo>
                    <a:lnTo>
                      <a:pt x="10" y="78"/>
                    </a:lnTo>
                    <a:lnTo>
                      <a:pt x="5" y="110"/>
                    </a:lnTo>
                    <a:lnTo>
                      <a:pt x="0" y="242"/>
                    </a:lnTo>
                    <a:lnTo>
                      <a:pt x="18" y="270"/>
                    </a:lnTo>
                    <a:lnTo>
                      <a:pt x="48" y="276"/>
                    </a:lnTo>
                    <a:lnTo>
                      <a:pt x="68" y="299"/>
                    </a:lnTo>
                    <a:lnTo>
                      <a:pt x="95" y="303"/>
                    </a:lnTo>
                    <a:lnTo>
                      <a:pt x="111" y="319"/>
                    </a:lnTo>
                    <a:lnTo>
                      <a:pt x="131" y="317"/>
                    </a:lnTo>
                    <a:lnTo>
                      <a:pt x="146" y="303"/>
                    </a:lnTo>
                    <a:lnTo>
                      <a:pt x="196" y="301"/>
                    </a:lnTo>
                    <a:lnTo>
                      <a:pt x="221" y="294"/>
                    </a:lnTo>
                    <a:lnTo>
                      <a:pt x="232"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3" name="Freeform 932"/>
              <p:cNvSpPr>
                <a:spLocks/>
              </p:cNvSpPr>
              <p:nvPr/>
            </p:nvSpPr>
            <p:spPr bwMode="auto">
              <a:xfrm>
                <a:off x="11047" y="5368"/>
                <a:ext cx="716" cy="638"/>
              </a:xfrm>
              <a:custGeom>
                <a:avLst/>
                <a:gdLst>
                  <a:gd name="T0" fmla="*/ 232 w 331"/>
                  <a:gd name="T1" fmla="*/ 256 h 319"/>
                  <a:gd name="T2" fmla="*/ 282 w 331"/>
                  <a:gd name="T3" fmla="*/ 200 h 319"/>
                  <a:gd name="T4" fmla="*/ 306 w 331"/>
                  <a:gd name="T5" fmla="*/ 160 h 319"/>
                  <a:gd name="T6" fmla="*/ 331 w 331"/>
                  <a:gd name="T7" fmla="*/ 115 h 319"/>
                  <a:gd name="T8" fmla="*/ 300 w 331"/>
                  <a:gd name="T9" fmla="*/ 106 h 319"/>
                  <a:gd name="T10" fmla="*/ 286 w 331"/>
                  <a:gd name="T11" fmla="*/ 96 h 319"/>
                  <a:gd name="T12" fmla="*/ 266 w 331"/>
                  <a:gd name="T13" fmla="*/ 90 h 319"/>
                  <a:gd name="T14" fmla="*/ 241 w 331"/>
                  <a:gd name="T15" fmla="*/ 112 h 319"/>
                  <a:gd name="T16" fmla="*/ 203 w 331"/>
                  <a:gd name="T17" fmla="*/ 121 h 319"/>
                  <a:gd name="T18" fmla="*/ 165 w 331"/>
                  <a:gd name="T19" fmla="*/ 126 h 319"/>
                  <a:gd name="T20" fmla="*/ 104 w 331"/>
                  <a:gd name="T21" fmla="*/ 123 h 319"/>
                  <a:gd name="T22" fmla="*/ 99 w 331"/>
                  <a:gd name="T23" fmla="*/ 90 h 319"/>
                  <a:gd name="T24" fmla="*/ 72 w 331"/>
                  <a:gd name="T25" fmla="*/ 78 h 319"/>
                  <a:gd name="T26" fmla="*/ 36 w 331"/>
                  <a:gd name="T27" fmla="*/ 9 h 319"/>
                  <a:gd name="T28" fmla="*/ 12 w 331"/>
                  <a:gd name="T29" fmla="*/ 0 h 319"/>
                  <a:gd name="T30" fmla="*/ 10 w 331"/>
                  <a:gd name="T31" fmla="*/ 78 h 319"/>
                  <a:gd name="T32" fmla="*/ 5 w 331"/>
                  <a:gd name="T33" fmla="*/ 110 h 319"/>
                  <a:gd name="T34" fmla="*/ 0 w 331"/>
                  <a:gd name="T35" fmla="*/ 242 h 319"/>
                  <a:gd name="T36" fmla="*/ 18 w 331"/>
                  <a:gd name="T37" fmla="*/ 270 h 319"/>
                  <a:gd name="T38" fmla="*/ 48 w 331"/>
                  <a:gd name="T39" fmla="*/ 276 h 319"/>
                  <a:gd name="T40" fmla="*/ 68 w 331"/>
                  <a:gd name="T41" fmla="*/ 299 h 319"/>
                  <a:gd name="T42" fmla="*/ 95 w 331"/>
                  <a:gd name="T43" fmla="*/ 303 h 319"/>
                  <a:gd name="T44" fmla="*/ 111 w 331"/>
                  <a:gd name="T45" fmla="*/ 319 h 319"/>
                  <a:gd name="T46" fmla="*/ 131 w 331"/>
                  <a:gd name="T47" fmla="*/ 317 h 319"/>
                  <a:gd name="T48" fmla="*/ 146 w 331"/>
                  <a:gd name="T49" fmla="*/ 303 h 319"/>
                  <a:gd name="T50" fmla="*/ 196 w 331"/>
                  <a:gd name="T51" fmla="*/ 301 h 319"/>
                  <a:gd name="T52" fmla="*/ 221 w 331"/>
                  <a:gd name="T53" fmla="*/ 294 h 319"/>
                  <a:gd name="T54" fmla="*/ 232 w 331"/>
                  <a:gd name="T55" fmla="*/ 25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1" h="319">
                    <a:moveTo>
                      <a:pt x="232" y="256"/>
                    </a:moveTo>
                    <a:lnTo>
                      <a:pt x="282" y="200"/>
                    </a:lnTo>
                    <a:lnTo>
                      <a:pt x="306" y="160"/>
                    </a:lnTo>
                    <a:lnTo>
                      <a:pt x="331" y="115"/>
                    </a:lnTo>
                    <a:lnTo>
                      <a:pt x="300" y="106"/>
                    </a:lnTo>
                    <a:lnTo>
                      <a:pt x="286" y="96"/>
                    </a:lnTo>
                    <a:lnTo>
                      <a:pt x="266" y="90"/>
                    </a:lnTo>
                    <a:lnTo>
                      <a:pt x="241" y="112"/>
                    </a:lnTo>
                    <a:lnTo>
                      <a:pt x="203" y="121"/>
                    </a:lnTo>
                    <a:lnTo>
                      <a:pt x="165" y="126"/>
                    </a:lnTo>
                    <a:lnTo>
                      <a:pt x="104" y="123"/>
                    </a:lnTo>
                    <a:lnTo>
                      <a:pt x="99" y="90"/>
                    </a:lnTo>
                    <a:lnTo>
                      <a:pt x="72" y="78"/>
                    </a:lnTo>
                    <a:lnTo>
                      <a:pt x="36" y="9"/>
                    </a:lnTo>
                    <a:lnTo>
                      <a:pt x="12" y="0"/>
                    </a:lnTo>
                    <a:lnTo>
                      <a:pt x="10" y="78"/>
                    </a:lnTo>
                    <a:lnTo>
                      <a:pt x="5" y="110"/>
                    </a:lnTo>
                    <a:lnTo>
                      <a:pt x="0" y="242"/>
                    </a:lnTo>
                    <a:lnTo>
                      <a:pt x="18" y="270"/>
                    </a:lnTo>
                    <a:lnTo>
                      <a:pt x="48" y="276"/>
                    </a:lnTo>
                    <a:lnTo>
                      <a:pt x="68" y="299"/>
                    </a:lnTo>
                    <a:lnTo>
                      <a:pt x="95" y="303"/>
                    </a:lnTo>
                    <a:lnTo>
                      <a:pt x="111" y="319"/>
                    </a:lnTo>
                    <a:lnTo>
                      <a:pt x="131" y="317"/>
                    </a:lnTo>
                    <a:lnTo>
                      <a:pt x="146" y="303"/>
                    </a:lnTo>
                    <a:lnTo>
                      <a:pt x="196" y="301"/>
                    </a:lnTo>
                    <a:lnTo>
                      <a:pt x="221" y="294"/>
                    </a:lnTo>
                    <a:lnTo>
                      <a:pt x="232" y="256"/>
                    </a:lnTo>
                  </a:path>
                </a:pathLst>
              </a:custGeom>
              <a:solidFill>
                <a:srgbClr val="FFFF00"/>
              </a:solidFill>
              <a:ln w="11113">
                <a:solidFill>
                  <a:srgbClr val="1F1A17"/>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4" name="Freeform 931"/>
              <p:cNvSpPr>
                <a:spLocks/>
              </p:cNvSpPr>
              <p:nvPr/>
            </p:nvSpPr>
            <p:spPr bwMode="auto">
              <a:xfrm>
                <a:off x="11549" y="5364"/>
                <a:ext cx="710" cy="670"/>
              </a:xfrm>
              <a:custGeom>
                <a:avLst/>
                <a:gdLst>
                  <a:gd name="T0" fmla="*/ 99 w 328"/>
                  <a:gd name="T1" fmla="*/ 117 h 335"/>
                  <a:gd name="T2" fmla="*/ 121 w 328"/>
                  <a:gd name="T3" fmla="*/ 81 h 335"/>
                  <a:gd name="T4" fmla="*/ 162 w 328"/>
                  <a:gd name="T5" fmla="*/ 42 h 335"/>
                  <a:gd name="T6" fmla="*/ 186 w 328"/>
                  <a:gd name="T7" fmla="*/ 0 h 335"/>
                  <a:gd name="T8" fmla="*/ 267 w 328"/>
                  <a:gd name="T9" fmla="*/ 4 h 335"/>
                  <a:gd name="T10" fmla="*/ 292 w 328"/>
                  <a:gd name="T11" fmla="*/ 15 h 335"/>
                  <a:gd name="T12" fmla="*/ 328 w 328"/>
                  <a:gd name="T13" fmla="*/ 0 h 335"/>
                  <a:gd name="T14" fmla="*/ 326 w 328"/>
                  <a:gd name="T15" fmla="*/ 72 h 335"/>
                  <a:gd name="T16" fmla="*/ 306 w 328"/>
                  <a:gd name="T17" fmla="*/ 121 h 335"/>
                  <a:gd name="T18" fmla="*/ 276 w 328"/>
                  <a:gd name="T19" fmla="*/ 153 h 335"/>
                  <a:gd name="T20" fmla="*/ 276 w 328"/>
                  <a:gd name="T21" fmla="*/ 222 h 335"/>
                  <a:gd name="T22" fmla="*/ 256 w 328"/>
                  <a:gd name="T23" fmla="*/ 254 h 335"/>
                  <a:gd name="T24" fmla="*/ 254 w 328"/>
                  <a:gd name="T25" fmla="*/ 294 h 335"/>
                  <a:gd name="T26" fmla="*/ 241 w 328"/>
                  <a:gd name="T27" fmla="*/ 319 h 335"/>
                  <a:gd name="T28" fmla="*/ 218 w 328"/>
                  <a:gd name="T29" fmla="*/ 335 h 335"/>
                  <a:gd name="T30" fmla="*/ 191 w 328"/>
                  <a:gd name="T31" fmla="*/ 330 h 335"/>
                  <a:gd name="T32" fmla="*/ 166 w 328"/>
                  <a:gd name="T33" fmla="*/ 335 h 335"/>
                  <a:gd name="T34" fmla="*/ 128 w 328"/>
                  <a:gd name="T35" fmla="*/ 328 h 335"/>
                  <a:gd name="T36" fmla="*/ 110 w 328"/>
                  <a:gd name="T37" fmla="*/ 294 h 335"/>
                  <a:gd name="T38" fmla="*/ 108 w 328"/>
                  <a:gd name="T39" fmla="*/ 254 h 335"/>
                  <a:gd name="T40" fmla="*/ 90 w 328"/>
                  <a:gd name="T41" fmla="*/ 224 h 335"/>
                  <a:gd name="T42" fmla="*/ 58 w 328"/>
                  <a:gd name="T43" fmla="*/ 249 h 335"/>
                  <a:gd name="T44" fmla="*/ 0 w 328"/>
                  <a:gd name="T45" fmla="*/ 258 h 335"/>
                  <a:gd name="T46" fmla="*/ 50 w 328"/>
                  <a:gd name="T47" fmla="*/ 202 h 335"/>
                  <a:gd name="T48" fmla="*/ 74 w 328"/>
                  <a:gd name="T49" fmla="*/ 162 h 335"/>
                  <a:gd name="T50" fmla="*/ 99 w 328"/>
                  <a:gd name="T51" fmla="*/ 11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335">
                    <a:moveTo>
                      <a:pt x="99" y="117"/>
                    </a:moveTo>
                    <a:lnTo>
                      <a:pt x="121" y="81"/>
                    </a:lnTo>
                    <a:lnTo>
                      <a:pt x="162" y="42"/>
                    </a:lnTo>
                    <a:lnTo>
                      <a:pt x="186" y="0"/>
                    </a:lnTo>
                    <a:lnTo>
                      <a:pt x="267" y="4"/>
                    </a:lnTo>
                    <a:lnTo>
                      <a:pt x="292" y="15"/>
                    </a:lnTo>
                    <a:lnTo>
                      <a:pt x="328" y="0"/>
                    </a:lnTo>
                    <a:lnTo>
                      <a:pt x="326" y="72"/>
                    </a:lnTo>
                    <a:lnTo>
                      <a:pt x="306" y="121"/>
                    </a:lnTo>
                    <a:lnTo>
                      <a:pt x="276" y="153"/>
                    </a:lnTo>
                    <a:lnTo>
                      <a:pt x="276" y="222"/>
                    </a:lnTo>
                    <a:lnTo>
                      <a:pt x="256" y="254"/>
                    </a:lnTo>
                    <a:lnTo>
                      <a:pt x="254" y="294"/>
                    </a:lnTo>
                    <a:lnTo>
                      <a:pt x="241" y="319"/>
                    </a:lnTo>
                    <a:lnTo>
                      <a:pt x="218" y="335"/>
                    </a:lnTo>
                    <a:lnTo>
                      <a:pt x="191" y="330"/>
                    </a:lnTo>
                    <a:lnTo>
                      <a:pt x="166" y="335"/>
                    </a:lnTo>
                    <a:lnTo>
                      <a:pt x="128" y="328"/>
                    </a:lnTo>
                    <a:lnTo>
                      <a:pt x="110" y="294"/>
                    </a:lnTo>
                    <a:lnTo>
                      <a:pt x="108" y="254"/>
                    </a:lnTo>
                    <a:lnTo>
                      <a:pt x="90" y="224"/>
                    </a:lnTo>
                    <a:lnTo>
                      <a:pt x="58" y="249"/>
                    </a:lnTo>
                    <a:lnTo>
                      <a:pt x="0" y="258"/>
                    </a:lnTo>
                    <a:lnTo>
                      <a:pt x="50" y="202"/>
                    </a:lnTo>
                    <a:lnTo>
                      <a:pt x="74" y="162"/>
                    </a:lnTo>
                    <a:lnTo>
                      <a:pt x="99" y="1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5" name="Freeform 930"/>
              <p:cNvSpPr>
                <a:spLocks/>
              </p:cNvSpPr>
              <p:nvPr/>
            </p:nvSpPr>
            <p:spPr bwMode="auto">
              <a:xfrm>
                <a:off x="11549" y="5364"/>
                <a:ext cx="710" cy="670"/>
              </a:xfrm>
              <a:custGeom>
                <a:avLst/>
                <a:gdLst>
                  <a:gd name="T0" fmla="*/ 99 w 328"/>
                  <a:gd name="T1" fmla="*/ 117 h 335"/>
                  <a:gd name="T2" fmla="*/ 121 w 328"/>
                  <a:gd name="T3" fmla="*/ 81 h 335"/>
                  <a:gd name="T4" fmla="*/ 162 w 328"/>
                  <a:gd name="T5" fmla="*/ 42 h 335"/>
                  <a:gd name="T6" fmla="*/ 186 w 328"/>
                  <a:gd name="T7" fmla="*/ 0 h 335"/>
                  <a:gd name="T8" fmla="*/ 267 w 328"/>
                  <a:gd name="T9" fmla="*/ 4 h 335"/>
                  <a:gd name="T10" fmla="*/ 292 w 328"/>
                  <a:gd name="T11" fmla="*/ 15 h 335"/>
                  <a:gd name="T12" fmla="*/ 328 w 328"/>
                  <a:gd name="T13" fmla="*/ 0 h 335"/>
                  <a:gd name="T14" fmla="*/ 326 w 328"/>
                  <a:gd name="T15" fmla="*/ 72 h 335"/>
                  <a:gd name="T16" fmla="*/ 306 w 328"/>
                  <a:gd name="T17" fmla="*/ 121 h 335"/>
                  <a:gd name="T18" fmla="*/ 276 w 328"/>
                  <a:gd name="T19" fmla="*/ 153 h 335"/>
                  <a:gd name="T20" fmla="*/ 276 w 328"/>
                  <a:gd name="T21" fmla="*/ 222 h 335"/>
                  <a:gd name="T22" fmla="*/ 256 w 328"/>
                  <a:gd name="T23" fmla="*/ 254 h 335"/>
                  <a:gd name="T24" fmla="*/ 254 w 328"/>
                  <a:gd name="T25" fmla="*/ 294 h 335"/>
                  <a:gd name="T26" fmla="*/ 241 w 328"/>
                  <a:gd name="T27" fmla="*/ 319 h 335"/>
                  <a:gd name="T28" fmla="*/ 218 w 328"/>
                  <a:gd name="T29" fmla="*/ 335 h 335"/>
                  <a:gd name="T30" fmla="*/ 191 w 328"/>
                  <a:gd name="T31" fmla="*/ 330 h 335"/>
                  <a:gd name="T32" fmla="*/ 166 w 328"/>
                  <a:gd name="T33" fmla="*/ 335 h 335"/>
                  <a:gd name="T34" fmla="*/ 128 w 328"/>
                  <a:gd name="T35" fmla="*/ 328 h 335"/>
                  <a:gd name="T36" fmla="*/ 110 w 328"/>
                  <a:gd name="T37" fmla="*/ 294 h 335"/>
                  <a:gd name="T38" fmla="*/ 108 w 328"/>
                  <a:gd name="T39" fmla="*/ 254 h 335"/>
                  <a:gd name="T40" fmla="*/ 90 w 328"/>
                  <a:gd name="T41" fmla="*/ 224 h 335"/>
                  <a:gd name="T42" fmla="*/ 58 w 328"/>
                  <a:gd name="T43" fmla="*/ 249 h 335"/>
                  <a:gd name="T44" fmla="*/ 0 w 328"/>
                  <a:gd name="T45" fmla="*/ 258 h 335"/>
                  <a:gd name="T46" fmla="*/ 50 w 328"/>
                  <a:gd name="T47" fmla="*/ 202 h 335"/>
                  <a:gd name="T48" fmla="*/ 74 w 328"/>
                  <a:gd name="T49" fmla="*/ 162 h 335"/>
                  <a:gd name="T50" fmla="*/ 99 w 328"/>
                  <a:gd name="T51" fmla="*/ 11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335">
                    <a:moveTo>
                      <a:pt x="99" y="117"/>
                    </a:moveTo>
                    <a:lnTo>
                      <a:pt x="121" y="81"/>
                    </a:lnTo>
                    <a:lnTo>
                      <a:pt x="162" y="42"/>
                    </a:lnTo>
                    <a:lnTo>
                      <a:pt x="186" y="0"/>
                    </a:lnTo>
                    <a:lnTo>
                      <a:pt x="267" y="4"/>
                    </a:lnTo>
                    <a:lnTo>
                      <a:pt x="292" y="15"/>
                    </a:lnTo>
                    <a:lnTo>
                      <a:pt x="328" y="0"/>
                    </a:lnTo>
                    <a:lnTo>
                      <a:pt x="326" y="72"/>
                    </a:lnTo>
                    <a:lnTo>
                      <a:pt x="306" y="121"/>
                    </a:lnTo>
                    <a:lnTo>
                      <a:pt x="276" y="153"/>
                    </a:lnTo>
                    <a:lnTo>
                      <a:pt x="276" y="222"/>
                    </a:lnTo>
                    <a:lnTo>
                      <a:pt x="256" y="254"/>
                    </a:lnTo>
                    <a:lnTo>
                      <a:pt x="254" y="294"/>
                    </a:lnTo>
                    <a:lnTo>
                      <a:pt x="241" y="319"/>
                    </a:lnTo>
                    <a:lnTo>
                      <a:pt x="218" y="335"/>
                    </a:lnTo>
                    <a:lnTo>
                      <a:pt x="191" y="330"/>
                    </a:lnTo>
                    <a:lnTo>
                      <a:pt x="166" y="335"/>
                    </a:lnTo>
                    <a:lnTo>
                      <a:pt x="128" y="328"/>
                    </a:lnTo>
                    <a:lnTo>
                      <a:pt x="110" y="294"/>
                    </a:lnTo>
                    <a:lnTo>
                      <a:pt x="108" y="254"/>
                    </a:lnTo>
                    <a:lnTo>
                      <a:pt x="90" y="224"/>
                    </a:lnTo>
                    <a:lnTo>
                      <a:pt x="58" y="249"/>
                    </a:lnTo>
                    <a:lnTo>
                      <a:pt x="0" y="258"/>
                    </a:lnTo>
                    <a:lnTo>
                      <a:pt x="50" y="202"/>
                    </a:lnTo>
                    <a:lnTo>
                      <a:pt x="74" y="162"/>
                    </a:lnTo>
                    <a:lnTo>
                      <a:pt x="99" y="11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6" name="Freeform 929"/>
              <p:cNvSpPr>
                <a:spLocks/>
              </p:cNvSpPr>
              <p:nvPr/>
            </p:nvSpPr>
            <p:spPr bwMode="auto">
              <a:xfrm>
                <a:off x="11915" y="4936"/>
                <a:ext cx="524" cy="458"/>
              </a:xfrm>
              <a:custGeom>
                <a:avLst/>
                <a:gdLst>
                  <a:gd name="T0" fmla="*/ 236 w 242"/>
                  <a:gd name="T1" fmla="*/ 216 h 229"/>
                  <a:gd name="T2" fmla="*/ 242 w 242"/>
                  <a:gd name="T3" fmla="*/ 177 h 229"/>
                  <a:gd name="T4" fmla="*/ 231 w 242"/>
                  <a:gd name="T5" fmla="*/ 158 h 229"/>
                  <a:gd name="T6" fmla="*/ 215 w 242"/>
                  <a:gd name="T7" fmla="*/ 140 h 229"/>
                  <a:gd name="T8" fmla="*/ 177 w 242"/>
                  <a:gd name="T9" fmla="*/ 131 h 229"/>
                  <a:gd name="T10" fmla="*/ 170 w 242"/>
                  <a:gd name="T11" fmla="*/ 101 h 229"/>
                  <a:gd name="T12" fmla="*/ 152 w 242"/>
                  <a:gd name="T13" fmla="*/ 79 h 229"/>
                  <a:gd name="T14" fmla="*/ 144 w 242"/>
                  <a:gd name="T15" fmla="*/ 22 h 229"/>
                  <a:gd name="T16" fmla="*/ 107 w 242"/>
                  <a:gd name="T17" fmla="*/ 0 h 229"/>
                  <a:gd name="T18" fmla="*/ 56 w 242"/>
                  <a:gd name="T19" fmla="*/ 4 h 229"/>
                  <a:gd name="T20" fmla="*/ 65 w 242"/>
                  <a:gd name="T21" fmla="*/ 29 h 229"/>
                  <a:gd name="T22" fmla="*/ 17 w 242"/>
                  <a:gd name="T23" fmla="*/ 76 h 229"/>
                  <a:gd name="T24" fmla="*/ 20 w 242"/>
                  <a:gd name="T25" fmla="*/ 101 h 229"/>
                  <a:gd name="T26" fmla="*/ 20 w 242"/>
                  <a:gd name="T27" fmla="*/ 131 h 229"/>
                  <a:gd name="T28" fmla="*/ 0 w 242"/>
                  <a:gd name="T29" fmla="*/ 184 h 229"/>
                  <a:gd name="T30" fmla="*/ 17 w 242"/>
                  <a:gd name="T31" fmla="*/ 214 h 229"/>
                  <a:gd name="T32" fmla="*/ 98 w 242"/>
                  <a:gd name="T33" fmla="*/ 218 h 229"/>
                  <a:gd name="T34" fmla="*/ 123 w 242"/>
                  <a:gd name="T35" fmla="*/ 229 h 229"/>
                  <a:gd name="T36" fmla="*/ 157 w 242"/>
                  <a:gd name="T37" fmla="*/ 214 h 229"/>
                  <a:gd name="T38" fmla="*/ 236 w 242"/>
                  <a:gd name="T39"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229">
                    <a:moveTo>
                      <a:pt x="236" y="216"/>
                    </a:moveTo>
                    <a:lnTo>
                      <a:pt x="242" y="177"/>
                    </a:lnTo>
                    <a:lnTo>
                      <a:pt x="231" y="158"/>
                    </a:lnTo>
                    <a:lnTo>
                      <a:pt x="215" y="140"/>
                    </a:lnTo>
                    <a:lnTo>
                      <a:pt x="177" y="131"/>
                    </a:lnTo>
                    <a:lnTo>
                      <a:pt x="170" y="101"/>
                    </a:lnTo>
                    <a:lnTo>
                      <a:pt x="152" y="79"/>
                    </a:lnTo>
                    <a:lnTo>
                      <a:pt x="144" y="22"/>
                    </a:lnTo>
                    <a:lnTo>
                      <a:pt x="107" y="0"/>
                    </a:lnTo>
                    <a:lnTo>
                      <a:pt x="56" y="4"/>
                    </a:lnTo>
                    <a:lnTo>
                      <a:pt x="65" y="29"/>
                    </a:lnTo>
                    <a:lnTo>
                      <a:pt x="17" y="76"/>
                    </a:lnTo>
                    <a:lnTo>
                      <a:pt x="20" y="101"/>
                    </a:lnTo>
                    <a:lnTo>
                      <a:pt x="20" y="131"/>
                    </a:lnTo>
                    <a:lnTo>
                      <a:pt x="0" y="184"/>
                    </a:lnTo>
                    <a:lnTo>
                      <a:pt x="17" y="214"/>
                    </a:lnTo>
                    <a:lnTo>
                      <a:pt x="98" y="218"/>
                    </a:lnTo>
                    <a:lnTo>
                      <a:pt x="123" y="229"/>
                    </a:lnTo>
                    <a:lnTo>
                      <a:pt x="157" y="214"/>
                    </a:lnTo>
                    <a:lnTo>
                      <a:pt x="236" y="216"/>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7" name="Freeform 928"/>
              <p:cNvSpPr>
                <a:spLocks/>
              </p:cNvSpPr>
              <p:nvPr/>
            </p:nvSpPr>
            <p:spPr bwMode="auto">
              <a:xfrm>
                <a:off x="11915" y="4936"/>
                <a:ext cx="524" cy="458"/>
              </a:xfrm>
              <a:custGeom>
                <a:avLst/>
                <a:gdLst>
                  <a:gd name="T0" fmla="*/ 236 w 242"/>
                  <a:gd name="T1" fmla="*/ 216 h 229"/>
                  <a:gd name="T2" fmla="*/ 242 w 242"/>
                  <a:gd name="T3" fmla="*/ 177 h 229"/>
                  <a:gd name="T4" fmla="*/ 231 w 242"/>
                  <a:gd name="T5" fmla="*/ 158 h 229"/>
                  <a:gd name="T6" fmla="*/ 215 w 242"/>
                  <a:gd name="T7" fmla="*/ 140 h 229"/>
                  <a:gd name="T8" fmla="*/ 177 w 242"/>
                  <a:gd name="T9" fmla="*/ 131 h 229"/>
                  <a:gd name="T10" fmla="*/ 170 w 242"/>
                  <a:gd name="T11" fmla="*/ 101 h 229"/>
                  <a:gd name="T12" fmla="*/ 152 w 242"/>
                  <a:gd name="T13" fmla="*/ 79 h 229"/>
                  <a:gd name="T14" fmla="*/ 144 w 242"/>
                  <a:gd name="T15" fmla="*/ 22 h 229"/>
                  <a:gd name="T16" fmla="*/ 107 w 242"/>
                  <a:gd name="T17" fmla="*/ 0 h 229"/>
                  <a:gd name="T18" fmla="*/ 56 w 242"/>
                  <a:gd name="T19" fmla="*/ 4 h 229"/>
                  <a:gd name="T20" fmla="*/ 65 w 242"/>
                  <a:gd name="T21" fmla="*/ 29 h 229"/>
                  <a:gd name="T22" fmla="*/ 17 w 242"/>
                  <a:gd name="T23" fmla="*/ 76 h 229"/>
                  <a:gd name="T24" fmla="*/ 20 w 242"/>
                  <a:gd name="T25" fmla="*/ 101 h 229"/>
                  <a:gd name="T26" fmla="*/ 20 w 242"/>
                  <a:gd name="T27" fmla="*/ 131 h 229"/>
                  <a:gd name="T28" fmla="*/ 0 w 242"/>
                  <a:gd name="T29" fmla="*/ 184 h 229"/>
                  <a:gd name="T30" fmla="*/ 17 w 242"/>
                  <a:gd name="T31" fmla="*/ 214 h 229"/>
                  <a:gd name="T32" fmla="*/ 98 w 242"/>
                  <a:gd name="T33" fmla="*/ 218 h 229"/>
                  <a:gd name="T34" fmla="*/ 123 w 242"/>
                  <a:gd name="T35" fmla="*/ 229 h 229"/>
                  <a:gd name="T36" fmla="*/ 157 w 242"/>
                  <a:gd name="T37" fmla="*/ 214 h 229"/>
                  <a:gd name="T38" fmla="*/ 236 w 242"/>
                  <a:gd name="T39"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229">
                    <a:moveTo>
                      <a:pt x="236" y="216"/>
                    </a:moveTo>
                    <a:lnTo>
                      <a:pt x="242" y="177"/>
                    </a:lnTo>
                    <a:lnTo>
                      <a:pt x="231" y="158"/>
                    </a:lnTo>
                    <a:lnTo>
                      <a:pt x="215" y="140"/>
                    </a:lnTo>
                    <a:lnTo>
                      <a:pt x="177" y="131"/>
                    </a:lnTo>
                    <a:lnTo>
                      <a:pt x="170" y="101"/>
                    </a:lnTo>
                    <a:lnTo>
                      <a:pt x="152" y="79"/>
                    </a:lnTo>
                    <a:lnTo>
                      <a:pt x="144" y="22"/>
                    </a:lnTo>
                    <a:lnTo>
                      <a:pt x="107" y="0"/>
                    </a:lnTo>
                    <a:lnTo>
                      <a:pt x="56" y="4"/>
                    </a:lnTo>
                    <a:lnTo>
                      <a:pt x="65" y="29"/>
                    </a:lnTo>
                    <a:lnTo>
                      <a:pt x="17" y="76"/>
                    </a:lnTo>
                    <a:lnTo>
                      <a:pt x="20" y="101"/>
                    </a:lnTo>
                    <a:lnTo>
                      <a:pt x="20" y="131"/>
                    </a:lnTo>
                    <a:lnTo>
                      <a:pt x="0" y="184"/>
                    </a:lnTo>
                    <a:lnTo>
                      <a:pt x="17" y="214"/>
                    </a:lnTo>
                    <a:lnTo>
                      <a:pt x="98" y="218"/>
                    </a:lnTo>
                    <a:lnTo>
                      <a:pt x="123" y="229"/>
                    </a:lnTo>
                    <a:lnTo>
                      <a:pt x="157" y="214"/>
                    </a:lnTo>
                    <a:lnTo>
                      <a:pt x="236" y="21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8" name="Freeform 927"/>
              <p:cNvSpPr>
                <a:spLocks/>
              </p:cNvSpPr>
              <p:nvPr/>
            </p:nvSpPr>
            <p:spPr bwMode="auto">
              <a:xfrm>
                <a:off x="12021" y="5362"/>
                <a:ext cx="664" cy="742"/>
              </a:xfrm>
              <a:custGeom>
                <a:avLst/>
                <a:gdLst>
                  <a:gd name="T0" fmla="*/ 56 w 306"/>
                  <a:gd name="T1" fmla="*/ 371 h 371"/>
                  <a:gd name="T2" fmla="*/ 0 w 306"/>
                  <a:gd name="T3" fmla="*/ 365 h 371"/>
                  <a:gd name="T4" fmla="*/ 0 w 306"/>
                  <a:gd name="T5" fmla="*/ 338 h 371"/>
                  <a:gd name="T6" fmla="*/ 23 w 306"/>
                  <a:gd name="T7" fmla="*/ 320 h 371"/>
                  <a:gd name="T8" fmla="*/ 36 w 306"/>
                  <a:gd name="T9" fmla="*/ 295 h 371"/>
                  <a:gd name="T10" fmla="*/ 38 w 306"/>
                  <a:gd name="T11" fmla="*/ 255 h 371"/>
                  <a:gd name="T12" fmla="*/ 58 w 306"/>
                  <a:gd name="T13" fmla="*/ 223 h 371"/>
                  <a:gd name="T14" fmla="*/ 58 w 306"/>
                  <a:gd name="T15" fmla="*/ 154 h 371"/>
                  <a:gd name="T16" fmla="*/ 88 w 306"/>
                  <a:gd name="T17" fmla="*/ 122 h 371"/>
                  <a:gd name="T18" fmla="*/ 108 w 306"/>
                  <a:gd name="T19" fmla="*/ 73 h 371"/>
                  <a:gd name="T20" fmla="*/ 110 w 306"/>
                  <a:gd name="T21" fmla="*/ 0 h 371"/>
                  <a:gd name="T22" fmla="*/ 187 w 306"/>
                  <a:gd name="T23" fmla="*/ 1 h 371"/>
                  <a:gd name="T24" fmla="*/ 259 w 306"/>
                  <a:gd name="T25" fmla="*/ 9 h 371"/>
                  <a:gd name="T26" fmla="*/ 285 w 306"/>
                  <a:gd name="T27" fmla="*/ 34 h 371"/>
                  <a:gd name="T28" fmla="*/ 285 w 306"/>
                  <a:gd name="T29" fmla="*/ 50 h 371"/>
                  <a:gd name="T30" fmla="*/ 285 w 306"/>
                  <a:gd name="T31" fmla="*/ 77 h 371"/>
                  <a:gd name="T32" fmla="*/ 281 w 306"/>
                  <a:gd name="T33" fmla="*/ 90 h 371"/>
                  <a:gd name="T34" fmla="*/ 279 w 306"/>
                  <a:gd name="T35" fmla="*/ 163 h 371"/>
                  <a:gd name="T36" fmla="*/ 285 w 306"/>
                  <a:gd name="T37" fmla="*/ 243 h 371"/>
                  <a:gd name="T38" fmla="*/ 286 w 306"/>
                  <a:gd name="T39" fmla="*/ 259 h 371"/>
                  <a:gd name="T40" fmla="*/ 288 w 306"/>
                  <a:gd name="T41" fmla="*/ 297 h 371"/>
                  <a:gd name="T42" fmla="*/ 306 w 306"/>
                  <a:gd name="T43" fmla="*/ 327 h 371"/>
                  <a:gd name="T44" fmla="*/ 268 w 306"/>
                  <a:gd name="T45" fmla="*/ 322 h 371"/>
                  <a:gd name="T46" fmla="*/ 250 w 306"/>
                  <a:gd name="T47" fmla="*/ 344 h 371"/>
                  <a:gd name="T48" fmla="*/ 211 w 306"/>
                  <a:gd name="T49" fmla="*/ 356 h 371"/>
                  <a:gd name="T50" fmla="*/ 184 w 306"/>
                  <a:gd name="T51" fmla="*/ 338 h 371"/>
                  <a:gd name="T52" fmla="*/ 155 w 306"/>
                  <a:gd name="T53" fmla="*/ 318 h 371"/>
                  <a:gd name="T54" fmla="*/ 124 w 306"/>
                  <a:gd name="T55" fmla="*/ 318 h 371"/>
                  <a:gd name="T56" fmla="*/ 92 w 306"/>
                  <a:gd name="T57" fmla="*/ 324 h 371"/>
                  <a:gd name="T58" fmla="*/ 63 w 306"/>
                  <a:gd name="T59" fmla="*/ 344 h 371"/>
                  <a:gd name="T60" fmla="*/ 56 w 306"/>
                  <a:gd name="T6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71">
                    <a:moveTo>
                      <a:pt x="56" y="371"/>
                    </a:moveTo>
                    <a:lnTo>
                      <a:pt x="0" y="365"/>
                    </a:lnTo>
                    <a:lnTo>
                      <a:pt x="0" y="338"/>
                    </a:lnTo>
                    <a:lnTo>
                      <a:pt x="23" y="320"/>
                    </a:lnTo>
                    <a:lnTo>
                      <a:pt x="36" y="295"/>
                    </a:lnTo>
                    <a:lnTo>
                      <a:pt x="38" y="255"/>
                    </a:lnTo>
                    <a:lnTo>
                      <a:pt x="58" y="223"/>
                    </a:lnTo>
                    <a:lnTo>
                      <a:pt x="58" y="154"/>
                    </a:lnTo>
                    <a:lnTo>
                      <a:pt x="88" y="122"/>
                    </a:lnTo>
                    <a:lnTo>
                      <a:pt x="108" y="73"/>
                    </a:lnTo>
                    <a:lnTo>
                      <a:pt x="110" y="0"/>
                    </a:lnTo>
                    <a:lnTo>
                      <a:pt x="187" y="1"/>
                    </a:lnTo>
                    <a:lnTo>
                      <a:pt x="259" y="9"/>
                    </a:lnTo>
                    <a:lnTo>
                      <a:pt x="285" y="34"/>
                    </a:lnTo>
                    <a:lnTo>
                      <a:pt x="285" y="50"/>
                    </a:lnTo>
                    <a:lnTo>
                      <a:pt x="285" y="77"/>
                    </a:lnTo>
                    <a:lnTo>
                      <a:pt x="281" y="90"/>
                    </a:lnTo>
                    <a:lnTo>
                      <a:pt x="279" y="163"/>
                    </a:lnTo>
                    <a:lnTo>
                      <a:pt x="285" y="243"/>
                    </a:lnTo>
                    <a:lnTo>
                      <a:pt x="286" y="259"/>
                    </a:lnTo>
                    <a:lnTo>
                      <a:pt x="288" y="297"/>
                    </a:lnTo>
                    <a:lnTo>
                      <a:pt x="306" y="327"/>
                    </a:lnTo>
                    <a:lnTo>
                      <a:pt x="268" y="322"/>
                    </a:lnTo>
                    <a:lnTo>
                      <a:pt x="250" y="344"/>
                    </a:lnTo>
                    <a:lnTo>
                      <a:pt x="211" y="356"/>
                    </a:lnTo>
                    <a:lnTo>
                      <a:pt x="184" y="338"/>
                    </a:lnTo>
                    <a:lnTo>
                      <a:pt x="155" y="318"/>
                    </a:lnTo>
                    <a:lnTo>
                      <a:pt x="124" y="318"/>
                    </a:lnTo>
                    <a:lnTo>
                      <a:pt x="92" y="324"/>
                    </a:lnTo>
                    <a:lnTo>
                      <a:pt x="63" y="344"/>
                    </a:lnTo>
                    <a:lnTo>
                      <a:pt x="56" y="3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19" name="Freeform 926"/>
              <p:cNvSpPr>
                <a:spLocks/>
              </p:cNvSpPr>
              <p:nvPr/>
            </p:nvSpPr>
            <p:spPr bwMode="auto">
              <a:xfrm>
                <a:off x="12021" y="5362"/>
                <a:ext cx="664" cy="742"/>
              </a:xfrm>
              <a:custGeom>
                <a:avLst/>
                <a:gdLst>
                  <a:gd name="T0" fmla="*/ 56 w 306"/>
                  <a:gd name="T1" fmla="*/ 371 h 371"/>
                  <a:gd name="T2" fmla="*/ 0 w 306"/>
                  <a:gd name="T3" fmla="*/ 365 h 371"/>
                  <a:gd name="T4" fmla="*/ 0 w 306"/>
                  <a:gd name="T5" fmla="*/ 338 h 371"/>
                  <a:gd name="T6" fmla="*/ 23 w 306"/>
                  <a:gd name="T7" fmla="*/ 320 h 371"/>
                  <a:gd name="T8" fmla="*/ 36 w 306"/>
                  <a:gd name="T9" fmla="*/ 295 h 371"/>
                  <a:gd name="T10" fmla="*/ 38 w 306"/>
                  <a:gd name="T11" fmla="*/ 255 h 371"/>
                  <a:gd name="T12" fmla="*/ 58 w 306"/>
                  <a:gd name="T13" fmla="*/ 223 h 371"/>
                  <a:gd name="T14" fmla="*/ 58 w 306"/>
                  <a:gd name="T15" fmla="*/ 154 h 371"/>
                  <a:gd name="T16" fmla="*/ 88 w 306"/>
                  <a:gd name="T17" fmla="*/ 122 h 371"/>
                  <a:gd name="T18" fmla="*/ 108 w 306"/>
                  <a:gd name="T19" fmla="*/ 73 h 371"/>
                  <a:gd name="T20" fmla="*/ 110 w 306"/>
                  <a:gd name="T21" fmla="*/ 0 h 371"/>
                  <a:gd name="T22" fmla="*/ 187 w 306"/>
                  <a:gd name="T23" fmla="*/ 1 h 371"/>
                  <a:gd name="T24" fmla="*/ 259 w 306"/>
                  <a:gd name="T25" fmla="*/ 9 h 371"/>
                  <a:gd name="T26" fmla="*/ 285 w 306"/>
                  <a:gd name="T27" fmla="*/ 34 h 371"/>
                  <a:gd name="T28" fmla="*/ 285 w 306"/>
                  <a:gd name="T29" fmla="*/ 50 h 371"/>
                  <a:gd name="T30" fmla="*/ 285 w 306"/>
                  <a:gd name="T31" fmla="*/ 77 h 371"/>
                  <a:gd name="T32" fmla="*/ 281 w 306"/>
                  <a:gd name="T33" fmla="*/ 90 h 371"/>
                  <a:gd name="T34" fmla="*/ 279 w 306"/>
                  <a:gd name="T35" fmla="*/ 163 h 371"/>
                  <a:gd name="T36" fmla="*/ 285 w 306"/>
                  <a:gd name="T37" fmla="*/ 243 h 371"/>
                  <a:gd name="T38" fmla="*/ 286 w 306"/>
                  <a:gd name="T39" fmla="*/ 259 h 371"/>
                  <a:gd name="T40" fmla="*/ 288 w 306"/>
                  <a:gd name="T41" fmla="*/ 297 h 371"/>
                  <a:gd name="T42" fmla="*/ 306 w 306"/>
                  <a:gd name="T43" fmla="*/ 327 h 371"/>
                  <a:gd name="T44" fmla="*/ 268 w 306"/>
                  <a:gd name="T45" fmla="*/ 322 h 371"/>
                  <a:gd name="T46" fmla="*/ 250 w 306"/>
                  <a:gd name="T47" fmla="*/ 344 h 371"/>
                  <a:gd name="T48" fmla="*/ 211 w 306"/>
                  <a:gd name="T49" fmla="*/ 356 h 371"/>
                  <a:gd name="T50" fmla="*/ 184 w 306"/>
                  <a:gd name="T51" fmla="*/ 338 h 371"/>
                  <a:gd name="T52" fmla="*/ 155 w 306"/>
                  <a:gd name="T53" fmla="*/ 318 h 371"/>
                  <a:gd name="T54" fmla="*/ 124 w 306"/>
                  <a:gd name="T55" fmla="*/ 318 h 371"/>
                  <a:gd name="T56" fmla="*/ 92 w 306"/>
                  <a:gd name="T57" fmla="*/ 324 h 371"/>
                  <a:gd name="T58" fmla="*/ 63 w 306"/>
                  <a:gd name="T59" fmla="*/ 344 h 371"/>
                  <a:gd name="T60" fmla="*/ 56 w 306"/>
                  <a:gd name="T6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71">
                    <a:moveTo>
                      <a:pt x="56" y="371"/>
                    </a:moveTo>
                    <a:lnTo>
                      <a:pt x="0" y="365"/>
                    </a:lnTo>
                    <a:lnTo>
                      <a:pt x="0" y="338"/>
                    </a:lnTo>
                    <a:lnTo>
                      <a:pt x="23" y="320"/>
                    </a:lnTo>
                    <a:lnTo>
                      <a:pt x="36" y="295"/>
                    </a:lnTo>
                    <a:lnTo>
                      <a:pt x="38" y="255"/>
                    </a:lnTo>
                    <a:lnTo>
                      <a:pt x="58" y="223"/>
                    </a:lnTo>
                    <a:lnTo>
                      <a:pt x="58" y="154"/>
                    </a:lnTo>
                    <a:lnTo>
                      <a:pt x="88" y="122"/>
                    </a:lnTo>
                    <a:lnTo>
                      <a:pt x="108" y="73"/>
                    </a:lnTo>
                    <a:lnTo>
                      <a:pt x="110" y="0"/>
                    </a:lnTo>
                    <a:lnTo>
                      <a:pt x="187" y="1"/>
                    </a:lnTo>
                    <a:lnTo>
                      <a:pt x="259" y="9"/>
                    </a:lnTo>
                    <a:lnTo>
                      <a:pt x="285" y="34"/>
                    </a:lnTo>
                    <a:lnTo>
                      <a:pt x="285" y="50"/>
                    </a:lnTo>
                    <a:lnTo>
                      <a:pt x="285" y="77"/>
                    </a:lnTo>
                    <a:lnTo>
                      <a:pt x="281" y="90"/>
                    </a:lnTo>
                    <a:lnTo>
                      <a:pt x="279" y="163"/>
                    </a:lnTo>
                    <a:lnTo>
                      <a:pt x="285" y="243"/>
                    </a:lnTo>
                    <a:lnTo>
                      <a:pt x="286" y="259"/>
                    </a:lnTo>
                    <a:lnTo>
                      <a:pt x="288" y="297"/>
                    </a:lnTo>
                    <a:lnTo>
                      <a:pt x="306" y="327"/>
                    </a:lnTo>
                    <a:lnTo>
                      <a:pt x="268" y="322"/>
                    </a:lnTo>
                    <a:lnTo>
                      <a:pt x="250" y="344"/>
                    </a:lnTo>
                    <a:lnTo>
                      <a:pt x="211" y="356"/>
                    </a:lnTo>
                    <a:lnTo>
                      <a:pt x="184" y="338"/>
                    </a:lnTo>
                    <a:lnTo>
                      <a:pt x="155" y="318"/>
                    </a:lnTo>
                    <a:lnTo>
                      <a:pt x="124" y="318"/>
                    </a:lnTo>
                    <a:lnTo>
                      <a:pt x="92" y="324"/>
                    </a:lnTo>
                    <a:lnTo>
                      <a:pt x="63" y="344"/>
                    </a:lnTo>
                    <a:lnTo>
                      <a:pt x="56" y="37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0" name="Freeform 925"/>
              <p:cNvSpPr>
                <a:spLocks/>
              </p:cNvSpPr>
              <p:nvPr/>
            </p:nvSpPr>
            <p:spPr bwMode="auto">
              <a:xfrm>
                <a:off x="12381" y="4630"/>
                <a:ext cx="712" cy="750"/>
              </a:xfrm>
              <a:custGeom>
                <a:avLst/>
                <a:gdLst>
                  <a:gd name="T0" fmla="*/ 21 w 329"/>
                  <a:gd name="T1" fmla="*/ 369 h 375"/>
                  <a:gd name="T2" fmla="*/ 95 w 329"/>
                  <a:gd name="T3" fmla="*/ 375 h 375"/>
                  <a:gd name="T4" fmla="*/ 110 w 329"/>
                  <a:gd name="T5" fmla="*/ 362 h 375"/>
                  <a:gd name="T6" fmla="*/ 128 w 329"/>
                  <a:gd name="T7" fmla="*/ 353 h 375"/>
                  <a:gd name="T8" fmla="*/ 126 w 329"/>
                  <a:gd name="T9" fmla="*/ 306 h 375"/>
                  <a:gd name="T10" fmla="*/ 151 w 329"/>
                  <a:gd name="T11" fmla="*/ 266 h 375"/>
                  <a:gd name="T12" fmla="*/ 203 w 329"/>
                  <a:gd name="T13" fmla="*/ 247 h 375"/>
                  <a:gd name="T14" fmla="*/ 239 w 329"/>
                  <a:gd name="T15" fmla="*/ 223 h 375"/>
                  <a:gd name="T16" fmla="*/ 290 w 329"/>
                  <a:gd name="T17" fmla="*/ 205 h 375"/>
                  <a:gd name="T18" fmla="*/ 304 w 329"/>
                  <a:gd name="T19" fmla="*/ 182 h 375"/>
                  <a:gd name="T20" fmla="*/ 311 w 329"/>
                  <a:gd name="T21" fmla="*/ 113 h 375"/>
                  <a:gd name="T22" fmla="*/ 322 w 329"/>
                  <a:gd name="T23" fmla="*/ 68 h 375"/>
                  <a:gd name="T24" fmla="*/ 329 w 329"/>
                  <a:gd name="T25" fmla="*/ 0 h 375"/>
                  <a:gd name="T26" fmla="*/ 310 w 329"/>
                  <a:gd name="T27" fmla="*/ 29 h 375"/>
                  <a:gd name="T28" fmla="*/ 263 w 329"/>
                  <a:gd name="T29" fmla="*/ 74 h 375"/>
                  <a:gd name="T30" fmla="*/ 133 w 329"/>
                  <a:gd name="T31" fmla="*/ 83 h 375"/>
                  <a:gd name="T32" fmla="*/ 101 w 329"/>
                  <a:gd name="T33" fmla="*/ 85 h 375"/>
                  <a:gd name="T34" fmla="*/ 119 w 329"/>
                  <a:gd name="T35" fmla="*/ 106 h 375"/>
                  <a:gd name="T36" fmla="*/ 144 w 329"/>
                  <a:gd name="T37" fmla="*/ 121 h 375"/>
                  <a:gd name="T38" fmla="*/ 149 w 329"/>
                  <a:gd name="T39" fmla="*/ 139 h 375"/>
                  <a:gd name="T40" fmla="*/ 126 w 329"/>
                  <a:gd name="T41" fmla="*/ 173 h 375"/>
                  <a:gd name="T42" fmla="*/ 106 w 329"/>
                  <a:gd name="T43" fmla="*/ 180 h 375"/>
                  <a:gd name="T44" fmla="*/ 86 w 329"/>
                  <a:gd name="T45" fmla="*/ 200 h 375"/>
                  <a:gd name="T46" fmla="*/ 54 w 329"/>
                  <a:gd name="T47" fmla="*/ 214 h 375"/>
                  <a:gd name="T48" fmla="*/ 43 w 329"/>
                  <a:gd name="T49" fmla="*/ 238 h 375"/>
                  <a:gd name="T50" fmla="*/ 32 w 329"/>
                  <a:gd name="T51" fmla="*/ 263 h 375"/>
                  <a:gd name="T52" fmla="*/ 0 w 329"/>
                  <a:gd name="T53" fmla="*/ 293 h 375"/>
                  <a:gd name="T54" fmla="*/ 16 w 329"/>
                  <a:gd name="T55" fmla="*/ 311 h 375"/>
                  <a:gd name="T56" fmla="*/ 27 w 329"/>
                  <a:gd name="T57" fmla="*/ 330 h 375"/>
                  <a:gd name="T58" fmla="*/ 21 w 329"/>
                  <a:gd name="T59" fmla="*/ 36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9" h="375">
                    <a:moveTo>
                      <a:pt x="21" y="369"/>
                    </a:moveTo>
                    <a:lnTo>
                      <a:pt x="95" y="375"/>
                    </a:lnTo>
                    <a:lnTo>
                      <a:pt x="110" y="362"/>
                    </a:lnTo>
                    <a:lnTo>
                      <a:pt x="128" y="353"/>
                    </a:lnTo>
                    <a:lnTo>
                      <a:pt x="126" y="306"/>
                    </a:lnTo>
                    <a:lnTo>
                      <a:pt x="151" y="266"/>
                    </a:lnTo>
                    <a:lnTo>
                      <a:pt x="203" y="247"/>
                    </a:lnTo>
                    <a:lnTo>
                      <a:pt x="239" y="223"/>
                    </a:lnTo>
                    <a:lnTo>
                      <a:pt x="290" y="205"/>
                    </a:lnTo>
                    <a:lnTo>
                      <a:pt x="304" y="182"/>
                    </a:lnTo>
                    <a:lnTo>
                      <a:pt x="311" y="113"/>
                    </a:lnTo>
                    <a:lnTo>
                      <a:pt x="322" y="68"/>
                    </a:lnTo>
                    <a:lnTo>
                      <a:pt x="329" y="0"/>
                    </a:lnTo>
                    <a:lnTo>
                      <a:pt x="310" y="29"/>
                    </a:lnTo>
                    <a:lnTo>
                      <a:pt x="263" y="74"/>
                    </a:lnTo>
                    <a:lnTo>
                      <a:pt x="133" y="83"/>
                    </a:lnTo>
                    <a:lnTo>
                      <a:pt x="101" y="85"/>
                    </a:lnTo>
                    <a:lnTo>
                      <a:pt x="119" y="106"/>
                    </a:lnTo>
                    <a:lnTo>
                      <a:pt x="144" y="121"/>
                    </a:lnTo>
                    <a:lnTo>
                      <a:pt x="149" y="139"/>
                    </a:lnTo>
                    <a:lnTo>
                      <a:pt x="126" y="173"/>
                    </a:lnTo>
                    <a:lnTo>
                      <a:pt x="106" y="180"/>
                    </a:lnTo>
                    <a:lnTo>
                      <a:pt x="86" y="200"/>
                    </a:lnTo>
                    <a:lnTo>
                      <a:pt x="54" y="214"/>
                    </a:lnTo>
                    <a:lnTo>
                      <a:pt x="43" y="238"/>
                    </a:lnTo>
                    <a:lnTo>
                      <a:pt x="32" y="263"/>
                    </a:lnTo>
                    <a:lnTo>
                      <a:pt x="0" y="293"/>
                    </a:lnTo>
                    <a:lnTo>
                      <a:pt x="16" y="311"/>
                    </a:lnTo>
                    <a:lnTo>
                      <a:pt x="27" y="330"/>
                    </a:lnTo>
                    <a:lnTo>
                      <a:pt x="21" y="369"/>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1" name="Freeform 924"/>
              <p:cNvSpPr>
                <a:spLocks/>
              </p:cNvSpPr>
              <p:nvPr/>
            </p:nvSpPr>
            <p:spPr bwMode="auto">
              <a:xfrm>
                <a:off x="12381" y="4630"/>
                <a:ext cx="712" cy="750"/>
              </a:xfrm>
              <a:custGeom>
                <a:avLst/>
                <a:gdLst>
                  <a:gd name="T0" fmla="*/ 21 w 329"/>
                  <a:gd name="T1" fmla="*/ 369 h 375"/>
                  <a:gd name="T2" fmla="*/ 95 w 329"/>
                  <a:gd name="T3" fmla="*/ 375 h 375"/>
                  <a:gd name="T4" fmla="*/ 110 w 329"/>
                  <a:gd name="T5" fmla="*/ 362 h 375"/>
                  <a:gd name="T6" fmla="*/ 128 w 329"/>
                  <a:gd name="T7" fmla="*/ 353 h 375"/>
                  <a:gd name="T8" fmla="*/ 126 w 329"/>
                  <a:gd name="T9" fmla="*/ 306 h 375"/>
                  <a:gd name="T10" fmla="*/ 151 w 329"/>
                  <a:gd name="T11" fmla="*/ 266 h 375"/>
                  <a:gd name="T12" fmla="*/ 203 w 329"/>
                  <a:gd name="T13" fmla="*/ 247 h 375"/>
                  <a:gd name="T14" fmla="*/ 239 w 329"/>
                  <a:gd name="T15" fmla="*/ 223 h 375"/>
                  <a:gd name="T16" fmla="*/ 290 w 329"/>
                  <a:gd name="T17" fmla="*/ 205 h 375"/>
                  <a:gd name="T18" fmla="*/ 304 w 329"/>
                  <a:gd name="T19" fmla="*/ 182 h 375"/>
                  <a:gd name="T20" fmla="*/ 311 w 329"/>
                  <a:gd name="T21" fmla="*/ 113 h 375"/>
                  <a:gd name="T22" fmla="*/ 322 w 329"/>
                  <a:gd name="T23" fmla="*/ 68 h 375"/>
                  <a:gd name="T24" fmla="*/ 329 w 329"/>
                  <a:gd name="T25" fmla="*/ 0 h 375"/>
                  <a:gd name="T26" fmla="*/ 310 w 329"/>
                  <a:gd name="T27" fmla="*/ 29 h 375"/>
                  <a:gd name="T28" fmla="*/ 263 w 329"/>
                  <a:gd name="T29" fmla="*/ 74 h 375"/>
                  <a:gd name="T30" fmla="*/ 133 w 329"/>
                  <a:gd name="T31" fmla="*/ 83 h 375"/>
                  <a:gd name="T32" fmla="*/ 101 w 329"/>
                  <a:gd name="T33" fmla="*/ 85 h 375"/>
                  <a:gd name="T34" fmla="*/ 119 w 329"/>
                  <a:gd name="T35" fmla="*/ 106 h 375"/>
                  <a:gd name="T36" fmla="*/ 144 w 329"/>
                  <a:gd name="T37" fmla="*/ 121 h 375"/>
                  <a:gd name="T38" fmla="*/ 149 w 329"/>
                  <a:gd name="T39" fmla="*/ 139 h 375"/>
                  <a:gd name="T40" fmla="*/ 126 w 329"/>
                  <a:gd name="T41" fmla="*/ 173 h 375"/>
                  <a:gd name="T42" fmla="*/ 106 w 329"/>
                  <a:gd name="T43" fmla="*/ 180 h 375"/>
                  <a:gd name="T44" fmla="*/ 86 w 329"/>
                  <a:gd name="T45" fmla="*/ 200 h 375"/>
                  <a:gd name="T46" fmla="*/ 54 w 329"/>
                  <a:gd name="T47" fmla="*/ 214 h 375"/>
                  <a:gd name="T48" fmla="*/ 43 w 329"/>
                  <a:gd name="T49" fmla="*/ 238 h 375"/>
                  <a:gd name="T50" fmla="*/ 32 w 329"/>
                  <a:gd name="T51" fmla="*/ 263 h 375"/>
                  <a:gd name="T52" fmla="*/ 0 w 329"/>
                  <a:gd name="T53" fmla="*/ 293 h 375"/>
                  <a:gd name="T54" fmla="*/ 16 w 329"/>
                  <a:gd name="T55" fmla="*/ 311 h 375"/>
                  <a:gd name="T56" fmla="*/ 27 w 329"/>
                  <a:gd name="T57" fmla="*/ 330 h 375"/>
                  <a:gd name="T58" fmla="*/ 21 w 329"/>
                  <a:gd name="T59" fmla="*/ 36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9" h="375">
                    <a:moveTo>
                      <a:pt x="21" y="369"/>
                    </a:moveTo>
                    <a:lnTo>
                      <a:pt x="95" y="375"/>
                    </a:lnTo>
                    <a:lnTo>
                      <a:pt x="110" y="362"/>
                    </a:lnTo>
                    <a:lnTo>
                      <a:pt x="128" y="353"/>
                    </a:lnTo>
                    <a:lnTo>
                      <a:pt x="126" y="306"/>
                    </a:lnTo>
                    <a:lnTo>
                      <a:pt x="151" y="266"/>
                    </a:lnTo>
                    <a:lnTo>
                      <a:pt x="203" y="247"/>
                    </a:lnTo>
                    <a:lnTo>
                      <a:pt x="239" y="223"/>
                    </a:lnTo>
                    <a:lnTo>
                      <a:pt x="290" y="205"/>
                    </a:lnTo>
                    <a:lnTo>
                      <a:pt x="304" y="182"/>
                    </a:lnTo>
                    <a:lnTo>
                      <a:pt x="311" y="113"/>
                    </a:lnTo>
                    <a:lnTo>
                      <a:pt x="322" y="68"/>
                    </a:lnTo>
                    <a:lnTo>
                      <a:pt x="329" y="0"/>
                    </a:lnTo>
                    <a:lnTo>
                      <a:pt x="310" y="29"/>
                    </a:lnTo>
                    <a:lnTo>
                      <a:pt x="263" y="74"/>
                    </a:lnTo>
                    <a:lnTo>
                      <a:pt x="133" y="83"/>
                    </a:lnTo>
                    <a:lnTo>
                      <a:pt x="101" y="85"/>
                    </a:lnTo>
                    <a:lnTo>
                      <a:pt x="119" y="106"/>
                    </a:lnTo>
                    <a:lnTo>
                      <a:pt x="144" y="121"/>
                    </a:lnTo>
                    <a:lnTo>
                      <a:pt x="149" y="139"/>
                    </a:lnTo>
                    <a:lnTo>
                      <a:pt x="126" y="173"/>
                    </a:lnTo>
                    <a:lnTo>
                      <a:pt x="106" y="180"/>
                    </a:lnTo>
                    <a:lnTo>
                      <a:pt x="86" y="200"/>
                    </a:lnTo>
                    <a:lnTo>
                      <a:pt x="54" y="214"/>
                    </a:lnTo>
                    <a:lnTo>
                      <a:pt x="43" y="238"/>
                    </a:lnTo>
                    <a:lnTo>
                      <a:pt x="32" y="263"/>
                    </a:lnTo>
                    <a:lnTo>
                      <a:pt x="0" y="293"/>
                    </a:lnTo>
                    <a:lnTo>
                      <a:pt x="16" y="311"/>
                    </a:lnTo>
                    <a:lnTo>
                      <a:pt x="27" y="330"/>
                    </a:lnTo>
                    <a:lnTo>
                      <a:pt x="21" y="369"/>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2" name="Freeform 923"/>
              <p:cNvSpPr>
                <a:spLocks/>
              </p:cNvSpPr>
              <p:nvPr/>
            </p:nvSpPr>
            <p:spPr bwMode="auto">
              <a:xfrm>
                <a:off x="12583" y="5044"/>
                <a:ext cx="690" cy="594"/>
              </a:xfrm>
              <a:custGeom>
                <a:avLst/>
                <a:gdLst>
                  <a:gd name="T0" fmla="*/ 319 w 319"/>
                  <a:gd name="T1" fmla="*/ 220 h 297"/>
                  <a:gd name="T2" fmla="*/ 310 w 319"/>
                  <a:gd name="T3" fmla="*/ 160 h 297"/>
                  <a:gd name="T4" fmla="*/ 289 w 319"/>
                  <a:gd name="T5" fmla="*/ 128 h 297"/>
                  <a:gd name="T6" fmla="*/ 280 w 319"/>
                  <a:gd name="T7" fmla="*/ 83 h 297"/>
                  <a:gd name="T8" fmla="*/ 251 w 319"/>
                  <a:gd name="T9" fmla="*/ 52 h 297"/>
                  <a:gd name="T10" fmla="*/ 222 w 319"/>
                  <a:gd name="T11" fmla="*/ 41 h 297"/>
                  <a:gd name="T12" fmla="*/ 199 w 319"/>
                  <a:gd name="T13" fmla="*/ 0 h 297"/>
                  <a:gd name="T14" fmla="*/ 146 w 319"/>
                  <a:gd name="T15" fmla="*/ 16 h 297"/>
                  <a:gd name="T16" fmla="*/ 110 w 319"/>
                  <a:gd name="T17" fmla="*/ 40 h 297"/>
                  <a:gd name="T18" fmla="*/ 58 w 319"/>
                  <a:gd name="T19" fmla="*/ 59 h 297"/>
                  <a:gd name="T20" fmla="*/ 33 w 319"/>
                  <a:gd name="T21" fmla="*/ 99 h 297"/>
                  <a:gd name="T22" fmla="*/ 35 w 319"/>
                  <a:gd name="T23" fmla="*/ 146 h 297"/>
                  <a:gd name="T24" fmla="*/ 17 w 319"/>
                  <a:gd name="T25" fmla="*/ 155 h 297"/>
                  <a:gd name="T26" fmla="*/ 0 w 319"/>
                  <a:gd name="T27" fmla="*/ 168 h 297"/>
                  <a:gd name="T28" fmla="*/ 26 w 319"/>
                  <a:gd name="T29" fmla="*/ 193 h 297"/>
                  <a:gd name="T30" fmla="*/ 26 w 319"/>
                  <a:gd name="T31" fmla="*/ 209 h 297"/>
                  <a:gd name="T32" fmla="*/ 26 w 319"/>
                  <a:gd name="T33" fmla="*/ 236 h 297"/>
                  <a:gd name="T34" fmla="*/ 98 w 319"/>
                  <a:gd name="T35" fmla="*/ 281 h 297"/>
                  <a:gd name="T36" fmla="*/ 127 w 319"/>
                  <a:gd name="T37" fmla="*/ 294 h 297"/>
                  <a:gd name="T38" fmla="*/ 152 w 319"/>
                  <a:gd name="T39" fmla="*/ 297 h 297"/>
                  <a:gd name="T40" fmla="*/ 170 w 319"/>
                  <a:gd name="T41" fmla="*/ 292 h 297"/>
                  <a:gd name="T42" fmla="*/ 190 w 319"/>
                  <a:gd name="T43" fmla="*/ 292 h 297"/>
                  <a:gd name="T44" fmla="*/ 211 w 319"/>
                  <a:gd name="T45" fmla="*/ 277 h 297"/>
                  <a:gd name="T46" fmla="*/ 276 w 319"/>
                  <a:gd name="T47" fmla="*/ 220 h 297"/>
                  <a:gd name="T48" fmla="*/ 319 w 319"/>
                  <a:gd name="T4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297">
                    <a:moveTo>
                      <a:pt x="319" y="220"/>
                    </a:moveTo>
                    <a:lnTo>
                      <a:pt x="310" y="160"/>
                    </a:lnTo>
                    <a:lnTo>
                      <a:pt x="289" y="128"/>
                    </a:lnTo>
                    <a:lnTo>
                      <a:pt x="280" y="83"/>
                    </a:lnTo>
                    <a:lnTo>
                      <a:pt x="251" y="52"/>
                    </a:lnTo>
                    <a:lnTo>
                      <a:pt x="222" y="41"/>
                    </a:lnTo>
                    <a:lnTo>
                      <a:pt x="199" y="0"/>
                    </a:lnTo>
                    <a:lnTo>
                      <a:pt x="146" y="16"/>
                    </a:lnTo>
                    <a:lnTo>
                      <a:pt x="110" y="40"/>
                    </a:lnTo>
                    <a:lnTo>
                      <a:pt x="58" y="59"/>
                    </a:lnTo>
                    <a:lnTo>
                      <a:pt x="33" y="99"/>
                    </a:lnTo>
                    <a:lnTo>
                      <a:pt x="35" y="146"/>
                    </a:lnTo>
                    <a:lnTo>
                      <a:pt x="17" y="155"/>
                    </a:lnTo>
                    <a:lnTo>
                      <a:pt x="0" y="168"/>
                    </a:lnTo>
                    <a:lnTo>
                      <a:pt x="26" y="193"/>
                    </a:lnTo>
                    <a:lnTo>
                      <a:pt x="26" y="209"/>
                    </a:lnTo>
                    <a:lnTo>
                      <a:pt x="26" y="236"/>
                    </a:lnTo>
                    <a:lnTo>
                      <a:pt x="98" y="281"/>
                    </a:lnTo>
                    <a:lnTo>
                      <a:pt x="127" y="294"/>
                    </a:lnTo>
                    <a:lnTo>
                      <a:pt x="152" y="297"/>
                    </a:lnTo>
                    <a:lnTo>
                      <a:pt x="170" y="292"/>
                    </a:lnTo>
                    <a:lnTo>
                      <a:pt x="190" y="292"/>
                    </a:lnTo>
                    <a:lnTo>
                      <a:pt x="211" y="277"/>
                    </a:lnTo>
                    <a:lnTo>
                      <a:pt x="276" y="220"/>
                    </a:lnTo>
                    <a:lnTo>
                      <a:pt x="319" y="22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3" name="Freeform 922"/>
              <p:cNvSpPr>
                <a:spLocks/>
              </p:cNvSpPr>
              <p:nvPr/>
            </p:nvSpPr>
            <p:spPr bwMode="auto">
              <a:xfrm>
                <a:off x="12583" y="5044"/>
                <a:ext cx="690" cy="594"/>
              </a:xfrm>
              <a:custGeom>
                <a:avLst/>
                <a:gdLst>
                  <a:gd name="T0" fmla="*/ 319 w 319"/>
                  <a:gd name="T1" fmla="*/ 220 h 297"/>
                  <a:gd name="T2" fmla="*/ 310 w 319"/>
                  <a:gd name="T3" fmla="*/ 160 h 297"/>
                  <a:gd name="T4" fmla="*/ 289 w 319"/>
                  <a:gd name="T5" fmla="*/ 128 h 297"/>
                  <a:gd name="T6" fmla="*/ 280 w 319"/>
                  <a:gd name="T7" fmla="*/ 83 h 297"/>
                  <a:gd name="T8" fmla="*/ 251 w 319"/>
                  <a:gd name="T9" fmla="*/ 52 h 297"/>
                  <a:gd name="T10" fmla="*/ 222 w 319"/>
                  <a:gd name="T11" fmla="*/ 41 h 297"/>
                  <a:gd name="T12" fmla="*/ 199 w 319"/>
                  <a:gd name="T13" fmla="*/ 0 h 297"/>
                  <a:gd name="T14" fmla="*/ 146 w 319"/>
                  <a:gd name="T15" fmla="*/ 16 h 297"/>
                  <a:gd name="T16" fmla="*/ 110 w 319"/>
                  <a:gd name="T17" fmla="*/ 40 h 297"/>
                  <a:gd name="T18" fmla="*/ 58 w 319"/>
                  <a:gd name="T19" fmla="*/ 59 h 297"/>
                  <a:gd name="T20" fmla="*/ 33 w 319"/>
                  <a:gd name="T21" fmla="*/ 99 h 297"/>
                  <a:gd name="T22" fmla="*/ 35 w 319"/>
                  <a:gd name="T23" fmla="*/ 146 h 297"/>
                  <a:gd name="T24" fmla="*/ 17 w 319"/>
                  <a:gd name="T25" fmla="*/ 155 h 297"/>
                  <a:gd name="T26" fmla="*/ 0 w 319"/>
                  <a:gd name="T27" fmla="*/ 168 h 297"/>
                  <a:gd name="T28" fmla="*/ 26 w 319"/>
                  <a:gd name="T29" fmla="*/ 193 h 297"/>
                  <a:gd name="T30" fmla="*/ 26 w 319"/>
                  <a:gd name="T31" fmla="*/ 209 h 297"/>
                  <a:gd name="T32" fmla="*/ 26 w 319"/>
                  <a:gd name="T33" fmla="*/ 236 h 297"/>
                  <a:gd name="T34" fmla="*/ 98 w 319"/>
                  <a:gd name="T35" fmla="*/ 281 h 297"/>
                  <a:gd name="T36" fmla="*/ 127 w 319"/>
                  <a:gd name="T37" fmla="*/ 294 h 297"/>
                  <a:gd name="T38" fmla="*/ 152 w 319"/>
                  <a:gd name="T39" fmla="*/ 297 h 297"/>
                  <a:gd name="T40" fmla="*/ 170 w 319"/>
                  <a:gd name="T41" fmla="*/ 292 h 297"/>
                  <a:gd name="T42" fmla="*/ 190 w 319"/>
                  <a:gd name="T43" fmla="*/ 292 h 297"/>
                  <a:gd name="T44" fmla="*/ 211 w 319"/>
                  <a:gd name="T45" fmla="*/ 277 h 297"/>
                  <a:gd name="T46" fmla="*/ 276 w 319"/>
                  <a:gd name="T47" fmla="*/ 220 h 297"/>
                  <a:gd name="T48" fmla="*/ 319 w 319"/>
                  <a:gd name="T4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297">
                    <a:moveTo>
                      <a:pt x="319" y="220"/>
                    </a:moveTo>
                    <a:lnTo>
                      <a:pt x="310" y="160"/>
                    </a:lnTo>
                    <a:lnTo>
                      <a:pt x="289" y="128"/>
                    </a:lnTo>
                    <a:lnTo>
                      <a:pt x="280" y="83"/>
                    </a:lnTo>
                    <a:lnTo>
                      <a:pt x="251" y="52"/>
                    </a:lnTo>
                    <a:lnTo>
                      <a:pt x="222" y="41"/>
                    </a:lnTo>
                    <a:lnTo>
                      <a:pt x="199" y="0"/>
                    </a:lnTo>
                    <a:lnTo>
                      <a:pt x="146" y="16"/>
                    </a:lnTo>
                    <a:lnTo>
                      <a:pt x="110" y="40"/>
                    </a:lnTo>
                    <a:lnTo>
                      <a:pt x="58" y="59"/>
                    </a:lnTo>
                    <a:lnTo>
                      <a:pt x="33" y="99"/>
                    </a:lnTo>
                    <a:lnTo>
                      <a:pt x="35" y="146"/>
                    </a:lnTo>
                    <a:lnTo>
                      <a:pt x="17" y="155"/>
                    </a:lnTo>
                    <a:lnTo>
                      <a:pt x="0" y="168"/>
                    </a:lnTo>
                    <a:lnTo>
                      <a:pt x="26" y="193"/>
                    </a:lnTo>
                    <a:lnTo>
                      <a:pt x="26" y="209"/>
                    </a:lnTo>
                    <a:lnTo>
                      <a:pt x="26" y="236"/>
                    </a:lnTo>
                    <a:lnTo>
                      <a:pt x="98" y="281"/>
                    </a:lnTo>
                    <a:lnTo>
                      <a:pt x="127" y="294"/>
                    </a:lnTo>
                    <a:lnTo>
                      <a:pt x="152" y="297"/>
                    </a:lnTo>
                    <a:lnTo>
                      <a:pt x="170" y="292"/>
                    </a:lnTo>
                    <a:lnTo>
                      <a:pt x="190" y="292"/>
                    </a:lnTo>
                    <a:lnTo>
                      <a:pt x="211" y="277"/>
                    </a:lnTo>
                    <a:lnTo>
                      <a:pt x="276" y="220"/>
                    </a:lnTo>
                    <a:lnTo>
                      <a:pt x="319" y="22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4" name="Freeform 921"/>
              <p:cNvSpPr>
                <a:spLocks/>
              </p:cNvSpPr>
              <p:nvPr/>
            </p:nvSpPr>
            <p:spPr bwMode="auto">
              <a:xfrm>
                <a:off x="12625" y="5484"/>
                <a:ext cx="662" cy="612"/>
              </a:xfrm>
              <a:custGeom>
                <a:avLst/>
                <a:gdLst>
                  <a:gd name="T0" fmla="*/ 6 w 305"/>
                  <a:gd name="T1" fmla="*/ 16 h 306"/>
                  <a:gd name="T2" fmla="*/ 2 w 305"/>
                  <a:gd name="T3" fmla="*/ 29 h 306"/>
                  <a:gd name="T4" fmla="*/ 0 w 305"/>
                  <a:gd name="T5" fmla="*/ 102 h 306"/>
                  <a:gd name="T6" fmla="*/ 6 w 305"/>
                  <a:gd name="T7" fmla="*/ 182 h 306"/>
                  <a:gd name="T8" fmla="*/ 7 w 305"/>
                  <a:gd name="T9" fmla="*/ 198 h 306"/>
                  <a:gd name="T10" fmla="*/ 9 w 305"/>
                  <a:gd name="T11" fmla="*/ 236 h 306"/>
                  <a:gd name="T12" fmla="*/ 27 w 305"/>
                  <a:gd name="T13" fmla="*/ 265 h 306"/>
                  <a:gd name="T14" fmla="*/ 58 w 305"/>
                  <a:gd name="T15" fmla="*/ 241 h 306"/>
                  <a:gd name="T16" fmla="*/ 90 w 305"/>
                  <a:gd name="T17" fmla="*/ 247 h 306"/>
                  <a:gd name="T18" fmla="*/ 117 w 305"/>
                  <a:gd name="T19" fmla="*/ 234 h 306"/>
                  <a:gd name="T20" fmla="*/ 137 w 305"/>
                  <a:gd name="T21" fmla="*/ 250 h 306"/>
                  <a:gd name="T22" fmla="*/ 143 w 305"/>
                  <a:gd name="T23" fmla="*/ 274 h 306"/>
                  <a:gd name="T24" fmla="*/ 166 w 305"/>
                  <a:gd name="T25" fmla="*/ 283 h 306"/>
                  <a:gd name="T26" fmla="*/ 191 w 305"/>
                  <a:gd name="T27" fmla="*/ 306 h 306"/>
                  <a:gd name="T28" fmla="*/ 229 w 305"/>
                  <a:gd name="T29" fmla="*/ 275 h 306"/>
                  <a:gd name="T30" fmla="*/ 249 w 305"/>
                  <a:gd name="T31" fmla="*/ 239 h 306"/>
                  <a:gd name="T32" fmla="*/ 249 w 305"/>
                  <a:gd name="T33" fmla="*/ 218 h 306"/>
                  <a:gd name="T34" fmla="*/ 256 w 305"/>
                  <a:gd name="T35" fmla="*/ 167 h 306"/>
                  <a:gd name="T36" fmla="*/ 279 w 305"/>
                  <a:gd name="T37" fmla="*/ 126 h 306"/>
                  <a:gd name="T38" fmla="*/ 305 w 305"/>
                  <a:gd name="T39" fmla="*/ 38 h 306"/>
                  <a:gd name="T40" fmla="*/ 299 w 305"/>
                  <a:gd name="T41" fmla="*/ 2 h 306"/>
                  <a:gd name="T42" fmla="*/ 256 w 305"/>
                  <a:gd name="T43" fmla="*/ 0 h 306"/>
                  <a:gd name="T44" fmla="*/ 191 w 305"/>
                  <a:gd name="T45" fmla="*/ 57 h 306"/>
                  <a:gd name="T46" fmla="*/ 170 w 305"/>
                  <a:gd name="T47" fmla="*/ 72 h 306"/>
                  <a:gd name="T48" fmla="*/ 150 w 305"/>
                  <a:gd name="T49" fmla="*/ 72 h 306"/>
                  <a:gd name="T50" fmla="*/ 132 w 305"/>
                  <a:gd name="T51" fmla="*/ 77 h 306"/>
                  <a:gd name="T52" fmla="*/ 107 w 305"/>
                  <a:gd name="T53" fmla="*/ 74 h 306"/>
                  <a:gd name="T54" fmla="*/ 78 w 305"/>
                  <a:gd name="T55" fmla="*/ 61 h 306"/>
                  <a:gd name="T56" fmla="*/ 6 w 305"/>
                  <a:gd name="T57" fmla="*/ 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5" h="306">
                    <a:moveTo>
                      <a:pt x="6" y="16"/>
                    </a:moveTo>
                    <a:lnTo>
                      <a:pt x="2" y="29"/>
                    </a:lnTo>
                    <a:lnTo>
                      <a:pt x="0" y="102"/>
                    </a:lnTo>
                    <a:lnTo>
                      <a:pt x="6" y="182"/>
                    </a:lnTo>
                    <a:lnTo>
                      <a:pt x="7" y="198"/>
                    </a:lnTo>
                    <a:lnTo>
                      <a:pt x="9" y="236"/>
                    </a:lnTo>
                    <a:lnTo>
                      <a:pt x="27" y="265"/>
                    </a:lnTo>
                    <a:lnTo>
                      <a:pt x="58" y="241"/>
                    </a:lnTo>
                    <a:lnTo>
                      <a:pt x="90" y="247"/>
                    </a:lnTo>
                    <a:lnTo>
                      <a:pt x="117" y="234"/>
                    </a:lnTo>
                    <a:lnTo>
                      <a:pt x="137" y="250"/>
                    </a:lnTo>
                    <a:lnTo>
                      <a:pt x="143" y="274"/>
                    </a:lnTo>
                    <a:lnTo>
                      <a:pt x="166" y="283"/>
                    </a:lnTo>
                    <a:lnTo>
                      <a:pt x="191" y="306"/>
                    </a:lnTo>
                    <a:lnTo>
                      <a:pt x="229" y="275"/>
                    </a:lnTo>
                    <a:lnTo>
                      <a:pt x="249" y="239"/>
                    </a:lnTo>
                    <a:lnTo>
                      <a:pt x="249" y="218"/>
                    </a:lnTo>
                    <a:lnTo>
                      <a:pt x="256" y="167"/>
                    </a:lnTo>
                    <a:lnTo>
                      <a:pt x="279" y="126"/>
                    </a:lnTo>
                    <a:lnTo>
                      <a:pt x="305" y="38"/>
                    </a:lnTo>
                    <a:lnTo>
                      <a:pt x="299" y="2"/>
                    </a:lnTo>
                    <a:lnTo>
                      <a:pt x="256" y="0"/>
                    </a:lnTo>
                    <a:lnTo>
                      <a:pt x="191" y="57"/>
                    </a:lnTo>
                    <a:lnTo>
                      <a:pt x="170" y="72"/>
                    </a:lnTo>
                    <a:lnTo>
                      <a:pt x="150" y="72"/>
                    </a:lnTo>
                    <a:lnTo>
                      <a:pt x="132" y="77"/>
                    </a:lnTo>
                    <a:lnTo>
                      <a:pt x="107" y="74"/>
                    </a:lnTo>
                    <a:lnTo>
                      <a:pt x="78" y="61"/>
                    </a:lnTo>
                    <a:lnTo>
                      <a:pt x="6"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5" name="Freeform 920"/>
              <p:cNvSpPr>
                <a:spLocks/>
              </p:cNvSpPr>
              <p:nvPr/>
            </p:nvSpPr>
            <p:spPr bwMode="auto">
              <a:xfrm>
                <a:off x="12625" y="5484"/>
                <a:ext cx="662" cy="612"/>
              </a:xfrm>
              <a:custGeom>
                <a:avLst/>
                <a:gdLst>
                  <a:gd name="T0" fmla="*/ 6 w 305"/>
                  <a:gd name="T1" fmla="*/ 16 h 306"/>
                  <a:gd name="T2" fmla="*/ 2 w 305"/>
                  <a:gd name="T3" fmla="*/ 29 h 306"/>
                  <a:gd name="T4" fmla="*/ 0 w 305"/>
                  <a:gd name="T5" fmla="*/ 102 h 306"/>
                  <a:gd name="T6" fmla="*/ 6 w 305"/>
                  <a:gd name="T7" fmla="*/ 182 h 306"/>
                  <a:gd name="T8" fmla="*/ 7 w 305"/>
                  <a:gd name="T9" fmla="*/ 198 h 306"/>
                  <a:gd name="T10" fmla="*/ 9 w 305"/>
                  <a:gd name="T11" fmla="*/ 236 h 306"/>
                  <a:gd name="T12" fmla="*/ 27 w 305"/>
                  <a:gd name="T13" fmla="*/ 265 h 306"/>
                  <a:gd name="T14" fmla="*/ 58 w 305"/>
                  <a:gd name="T15" fmla="*/ 241 h 306"/>
                  <a:gd name="T16" fmla="*/ 90 w 305"/>
                  <a:gd name="T17" fmla="*/ 247 h 306"/>
                  <a:gd name="T18" fmla="*/ 117 w 305"/>
                  <a:gd name="T19" fmla="*/ 234 h 306"/>
                  <a:gd name="T20" fmla="*/ 137 w 305"/>
                  <a:gd name="T21" fmla="*/ 250 h 306"/>
                  <a:gd name="T22" fmla="*/ 143 w 305"/>
                  <a:gd name="T23" fmla="*/ 274 h 306"/>
                  <a:gd name="T24" fmla="*/ 166 w 305"/>
                  <a:gd name="T25" fmla="*/ 283 h 306"/>
                  <a:gd name="T26" fmla="*/ 191 w 305"/>
                  <a:gd name="T27" fmla="*/ 306 h 306"/>
                  <a:gd name="T28" fmla="*/ 229 w 305"/>
                  <a:gd name="T29" fmla="*/ 275 h 306"/>
                  <a:gd name="T30" fmla="*/ 249 w 305"/>
                  <a:gd name="T31" fmla="*/ 239 h 306"/>
                  <a:gd name="T32" fmla="*/ 249 w 305"/>
                  <a:gd name="T33" fmla="*/ 218 h 306"/>
                  <a:gd name="T34" fmla="*/ 256 w 305"/>
                  <a:gd name="T35" fmla="*/ 167 h 306"/>
                  <a:gd name="T36" fmla="*/ 279 w 305"/>
                  <a:gd name="T37" fmla="*/ 126 h 306"/>
                  <a:gd name="T38" fmla="*/ 305 w 305"/>
                  <a:gd name="T39" fmla="*/ 38 h 306"/>
                  <a:gd name="T40" fmla="*/ 299 w 305"/>
                  <a:gd name="T41" fmla="*/ 2 h 306"/>
                  <a:gd name="T42" fmla="*/ 256 w 305"/>
                  <a:gd name="T43" fmla="*/ 0 h 306"/>
                  <a:gd name="T44" fmla="*/ 191 w 305"/>
                  <a:gd name="T45" fmla="*/ 57 h 306"/>
                  <a:gd name="T46" fmla="*/ 170 w 305"/>
                  <a:gd name="T47" fmla="*/ 72 h 306"/>
                  <a:gd name="T48" fmla="*/ 150 w 305"/>
                  <a:gd name="T49" fmla="*/ 72 h 306"/>
                  <a:gd name="T50" fmla="*/ 132 w 305"/>
                  <a:gd name="T51" fmla="*/ 77 h 306"/>
                  <a:gd name="T52" fmla="*/ 107 w 305"/>
                  <a:gd name="T53" fmla="*/ 74 h 306"/>
                  <a:gd name="T54" fmla="*/ 78 w 305"/>
                  <a:gd name="T55" fmla="*/ 61 h 306"/>
                  <a:gd name="T56" fmla="*/ 6 w 305"/>
                  <a:gd name="T57" fmla="*/ 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5" h="306">
                    <a:moveTo>
                      <a:pt x="6" y="16"/>
                    </a:moveTo>
                    <a:lnTo>
                      <a:pt x="2" y="29"/>
                    </a:lnTo>
                    <a:lnTo>
                      <a:pt x="0" y="102"/>
                    </a:lnTo>
                    <a:lnTo>
                      <a:pt x="6" y="182"/>
                    </a:lnTo>
                    <a:lnTo>
                      <a:pt x="7" y="198"/>
                    </a:lnTo>
                    <a:lnTo>
                      <a:pt x="9" y="236"/>
                    </a:lnTo>
                    <a:lnTo>
                      <a:pt x="27" y="265"/>
                    </a:lnTo>
                    <a:lnTo>
                      <a:pt x="58" y="241"/>
                    </a:lnTo>
                    <a:lnTo>
                      <a:pt x="90" y="247"/>
                    </a:lnTo>
                    <a:lnTo>
                      <a:pt x="117" y="234"/>
                    </a:lnTo>
                    <a:lnTo>
                      <a:pt x="137" y="250"/>
                    </a:lnTo>
                    <a:lnTo>
                      <a:pt x="143" y="274"/>
                    </a:lnTo>
                    <a:lnTo>
                      <a:pt x="166" y="283"/>
                    </a:lnTo>
                    <a:lnTo>
                      <a:pt x="191" y="306"/>
                    </a:lnTo>
                    <a:lnTo>
                      <a:pt x="229" y="275"/>
                    </a:lnTo>
                    <a:lnTo>
                      <a:pt x="249" y="239"/>
                    </a:lnTo>
                    <a:lnTo>
                      <a:pt x="249" y="218"/>
                    </a:lnTo>
                    <a:lnTo>
                      <a:pt x="256" y="167"/>
                    </a:lnTo>
                    <a:lnTo>
                      <a:pt x="279" y="126"/>
                    </a:lnTo>
                    <a:lnTo>
                      <a:pt x="305" y="38"/>
                    </a:lnTo>
                    <a:lnTo>
                      <a:pt x="299" y="2"/>
                    </a:lnTo>
                    <a:lnTo>
                      <a:pt x="256" y="0"/>
                    </a:lnTo>
                    <a:lnTo>
                      <a:pt x="191" y="57"/>
                    </a:lnTo>
                    <a:lnTo>
                      <a:pt x="170" y="72"/>
                    </a:lnTo>
                    <a:lnTo>
                      <a:pt x="150" y="72"/>
                    </a:lnTo>
                    <a:lnTo>
                      <a:pt x="132" y="77"/>
                    </a:lnTo>
                    <a:lnTo>
                      <a:pt x="107" y="74"/>
                    </a:lnTo>
                    <a:lnTo>
                      <a:pt x="78" y="61"/>
                    </a:lnTo>
                    <a:lnTo>
                      <a:pt x="6" y="1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6" name="Freeform 919"/>
              <p:cNvSpPr>
                <a:spLocks/>
              </p:cNvSpPr>
              <p:nvPr/>
            </p:nvSpPr>
            <p:spPr bwMode="auto">
              <a:xfrm>
                <a:off x="11577" y="3838"/>
                <a:ext cx="994" cy="1142"/>
              </a:xfrm>
              <a:custGeom>
                <a:avLst/>
                <a:gdLst>
                  <a:gd name="T0" fmla="*/ 300 w 459"/>
                  <a:gd name="T1" fmla="*/ 571 h 571"/>
                  <a:gd name="T2" fmla="*/ 327 w 459"/>
                  <a:gd name="T3" fmla="*/ 549 h 571"/>
                  <a:gd name="T4" fmla="*/ 346 w 459"/>
                  <a:gd name="T5" fmla="*/ 549 h 571"/>
                  <a:gd name="T6" fmla="*/ 349 w 459"/>
                  <a:gd name="T7" fmla="*/ 513 h 571"/>
                  <a:gd name="T8" fmla="*/ 369 w 459"/>
                  <a:gd name="T9" fmla="*/ 470 h 571"/>
                  <a:gd name="T10" fmla="*/ 346 w 459"/>
                  <a:gd name="T11" fmla="*/ 445 h 571"/>
                  <a:gd name="T12" fmla="*/ 331 w 459"/>
                  <a:gd name="T13" fmla="*/ 416 h 571"/>
                  <a:gd name="T14" fmla="*/ 327 w 459"/>
                  <a:gd name="T15" fmla="*/ 380 h 571"/>
                  <a:gd name="T16" fmla="*/ 335 w 459"/>
                  <a:gd name="T17" fmla="*/ 315 h 571"/>
                  <a:gd name="T18" fmla="*/ 351 w 459"/>
                  <a:gd name="T19" fmla="*/ 268 h 571"/>
                  <a:gd name="T20" fmla="*/ 371 w 459"/>
                  <a:gd name="T21" fmla="*/ 245 h 571"/>
                  <a:gd name="T22" fmla="*/ 374 w 459"/>
                  <a:gd name="T23" fmla="*/ 198 h 571"/>
                  <a:gd name="T24" fmla="*/ 418 w 459"/>
                  <a:gd name="T25" fmla="*/ 192 h 571"/>
                  <a:gd name="T26" fmla="*/ 459 w 459"/>
                  <a:gd name="T27" fmla="*/ 138 h 571"/>
                  <a:gd name="T28" fmla="*/ 457 w 459"/>
                  <a:gd name="T29" fmla="*/ 84 h 571"/>
                  <a:gd name="T30" fmla="*/ 423 w 459"/>
                  <a:gd name="T31" fmla="*/ 91 h 571"/>
                  <a:gd name="T32" fmla="*/ 419 w 459"/>
                  <a:gd name="T33" fmla="*/ 70 h 571"/>
                  <a:gd name="T34" fmla="*/ 400 w 459"/>
                  <a:gd name="T35" fmla="*/ 59 h 571"/>
                  <a:gd name="T36" fmla="*/ 380 w 459"/>
                  <a:gd name="T37" fmla="*/ 77 h 571"/>
                  <a:gd name="T38" fmla="*/ 351 w 459"/>
                  <a:gd name="T39" fmla="*/ 84 h 571"/>
                  <a:gd name="T40" fmla="*/ 133 w 459"/>
                  <a:gd name="T41" fmla="*/ 88 h 571"/>
                  <a:gd name="T42" fmla="*/ 128 w 459"/>
                  <a:gd name="T43" fmla="*/ 59 h 571"/>
                  <a:gd name="T44" fmla="*/ 64 w 459"/>
                  <a:gd name="T45" fmla="*/ 1 h 571"/>
                  <a:gd name="T46" fmla="*/ 9 w 459"/>
                  <a:gd name="T47" fmla="*/ 0 h 571"/>
                  <a:gd name="T48" fmla="*/ 18 w 459"/>
                  <a:gd name="T49" fmla="*/ 140 h 571"/>
                  <a:gd name="T50" fmla="*/ 27 w 459"/>
                  <a:gd name="T51" fmla="*/ 163 h 571"/>
                  <a:gd name="T52" fmla="*/ 23 w 459"/>
                  <a:gd name="T53" fmla="*/ 205 h 571"/>
                  <a:gd name="T54" fmla="*/ 5 w 459"/>
                  <a:gd name="T55" fmla="*/ 288 h 571"/>
                  <a:gd name="T56" fmla="*/ 0 w 459"/>
                  <a:gd name="T57" fmla="*/ 365 h 571"/>
                  <a:gd name="T58" fmla="*/ 46 w 459"/>
                  <a:gd name="T59" fmla="*/ 380 h 571"/>
                  <a:gd name="T60" fmla="*/ 84 w 459"/>
                  <a:gd name="T61" fmla="*/ 371 h 571"/>
                  <a:gd name="T62" fmla="*/ 119 w 459"/>
                  <a:gd name="T63" fmla="*/ 372 h 571"/>
                  <a:gd name="T64" fmla="*/ 124 w 459"/>
                  <a:gd name="T65" fmla="*/ 396 h 571"/>
                  <a:gd name="T66" fmla="*/ 165 w 459"/>
                  <a:gd name="T67" fmla="*/ 443 h 571"/>
                  <a:gd name="T68" fmla="*/ 185 w 459"/>
                  <a:gd name="T69" fmla="*/ 533 h 571"/>
                  <a:gd name="T70" fmla="*/ 212 w 459"/>
                  <a:gd name="T71" fmla="*/ 553 h 571"/>
                  <a:gd name="T72" fmla="*/ 263 w 459"/>
                  <a:gd name="T73" fmla="*/ 549 h 571"/>
                  <a:gd name="T74" fmla="*/ 300 w 459"/>
                  <a:gd name="T7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9" h="571">
                    <a:moveTo>
                      <a:pt x="300" y="571"/>
                    </a:moveTo>
                    <a:lnTo>
                      <a:pt x="327" y="549"/>
                    </a:lnTo>
                    <a:lnTo>
                      <a:pt x="346" y="549"/>
                    </a:lnTo>
                    <a:lnTo>
                      <a:pt x="349" y="513"/>
                    </a:lnTo>
                    <a:lnTo>
                      <a:pt x="369" y="470"/>
                    </a:lnTo>
                    <a:lnTo>
                      <a:pt x="346" y="445"/>
                    </a:lnTo>
                    <a:lnTo>
                      <a:pt x="331" y="416"/>
                    </a:lnTo>
                    <a:lnTo>
                      <a:pt x="327" y="380"/>
                    </a:lnTo>
                    <a:lnTo>
                      <a:pt x="335" y="315"/>
                    </a:lnTo>
                    <a:lnTo>
                      <a:pt x="351" y="268"/>
                    </a:lnTo>
                    <a:lnTo>
                      <a:pt x="371" y="245"/>
                    </a:lnTo>
                    <a:lnTo>
                      <a:pt x="374" y="198"/>
                    </a:lnTo>
                    <a:lnTo>
                      <a:pt x="418" y="192"/>
                    </a:lnTo>
                    <a:lnTo>
                      <a:pt x="459" y="138"/>
                    </a:lnTo>
                    <a:lnTo>
                      <a:pt x="457" y="84"/>
                    </a:lnTo>
                    <a:lnTo>
                      <a:pt x="423" y="91"/>
                    </a:lnTo>
                    <a:lnTo>
                      <a:pt x="419" y="70"/>
                    </a:lnTo>
                    <a:lnTo>
                      <a:pt x="400" y="59"/>
                    </a:lnTo>
                    <a:lnTo>
                      <a:pt x="380" y="77"/>
                    </a:lnTo>
                    <a:lnTo>
                      <a:pt x="351" y="84"/>
                    </a:lnTo>
                    <a:lnTo>
                      <a:pt x="133" y="88"/>
                    </a:lnTo>
                    <a:lnTo>
                      <a:pt x="128" y="59"/>
                    </a:lnTo>
                    <a:lnTo>
                      <a:pt x="64" y="1"/>
                    </a:lnTo>
                    <a:lnTo>
                      <a:pt x="9" y="0"/>
                    </a:lnTo>
                    <a:lnTo>
                      <a:pt x="18" y="140"/>
                    </a:lnTo>
                    <a:lnTo>
                      <a:pt x="27" y="163"/>
                    </a:lnTo>
                    <a:lnTo>
                      <a:pt x="23" y="205"/>
                    </a:lnTo>
                    <a:lnTo>
                      <a:pt x="5" y="288"/>
                    </a:lnTo>
                    <a:lnTo>
                      <a:pt x="0" y="365"/>
                    </a:lnTo>
                    <a:lnTo>
                      <a:pt x="46" y="380"/>
                    </a:lnTo>
                    <a:lnTo>
                      <a:pt x="84" y="371"/>
                    </a:lnTo>
                    <a:lnTo>
                      <a:pt x="119" y="372"/>
                    </a:lnTo>
                    <a:lnTo>
                      <a:pt x="124" y="396"/>
                    </a:lnTo>
                    <a:lnTo>
                      <a:pt x="165" y="443"/>
                    </a:lnTo>
                    <a:lnTo>
                      <a:pt x="185" y="533"/>
                    </a:lnTo>
                    <a:lnTo>
                      <a:pt x="212" y="553"/>
                    </a:lnTo>
                    <a:lnTo>
                      <a:pt x="263" y="549"/>
                    </a:lnTo>
                    <a:lnTo>
                      <a:pt x="300" y="5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7" name="Freeform 918"/>
              <p:cNvSpPr>
                <a:spLocks/>
              </p:cNvSpPr>
              <p:nvPr/>
            </p:nvSpPr>
            <p:spPr bwMode="auto">
              <a:xfrm>
                <a:off x="11577" y="3838"/>
                <a:ext cx="994" cy="1142"/>
              </a:xfrm>
              <a:custGeom>
                <a:avLst/>
                <a:gdLst>
                  <a:gd name="T0" fmla="*/ 300 w 459"/>
                  <a:gd name="T1" fmla="*/ 571 h 571"/>
                  <a:gd name="T2" fmla="*/ 327 w 459"/>
                  <a:gd name="T3" fmla="*/ 549 h 571"/>
                  <a:gd name="T4" fmla="*/ 346 w 459"/>
                  <a:gd name="T5" fmla="*/ 549 h 571"/>
                  <a:gd name="T6" fmla="*/ 349 w 459"/>
                  <a:gd name="T7" fmla="*/ 513 h 571"/>
                  <a:gd name="T8" fmla="*/ 369 w 459"/>
                  <a:gd name="T9" fmla="*/ 470 h 571"/>
                  <a:gd name="T10" fmla="*/ 346 w 459"/>
                  <a:gd name="T11" fmla="*/ 445 h 571"/>
                  <a:gd name="T12" fmla="*/ 331 w 459"/>
                  <a:gd name="T13" fmla="*/ 416 h 571"/>
                  <a:gd name="T14" fmla="*/ 327 w 459"/>
                  <a:gd name="T15" fmla="*/ 380 h 571"/>
                  <a:gd name="T16" fmla="*/ 335 w 459"/>
                  <a:gd name="T17" fmla="*/ 315 h 571"/>
                  <a:gd name="T18" fmla="*/ 351 w 459"/>
                  <a:gd name="T19" fmla="*/ 268 h 571"/>
                  <a:gd name="T20" fmla="*/ 371 w 459"/>
                  <a:gd name="T21" fmla="*/ 245 h 571"/>
                  <a:gd name="T22" fmla="*/ 374 w 459"/>
                  <a:gd name="T23" fmla="*/ 198 h 571"/>
                  <a:gd name="T24" fmla="*/ 418 w 459"/>
                  <a:gd name="T25" fmla="*/ 192 h 571"/>
                  <a:gd name="T26" fmla="*/ 459 w 459"/>
                  <a:gd name="T27" fmla="*/ 138 h 571"/>
                  <a:gd name="T28" fmla="*/ 457 w 459"/>
                  <a:gd name="T29" fmla="*/ 84 h 571"/>
                  <a:gd name="T30" fmla="*/ 423 w 459"/>
                  <a:gd name="T31" fmla="*/ 91 h 571"/>
                  <a:gd name="T32" fmla="*/ 419 w 459"/>
                  <a:gd name="T33" fmla="*/ 70 h 571"/>
                  <a:gd name="T34" fmla="*/ 400 w 459"/>
                  <a:gd name="T35" fmla="*/ 59 h 571"/>
                  <a:gd name="T36" fmla="*/ 380 w 459"/>
                  <a:gd name="T37" fmla="*/ 77 h 571"/>
                  <a:gd name="T38" fmla="*/ 351 w 459"/>
                  <a:gd name="T39" fmla="*/ 84 h 571"/>
                  <a:gd name="T40" fmla="*/ 133 w 459"/>
                  <a:gd name="T41" fmla="*/ 88 h 571"/>
                  <a:gd name="T42" fmla="*/ 128 w 459"/>
                  <a:gd name="T43" fmla="*/ 59 h 571"/>
                  <a:gd name="T44" fmla="*/ 64 w 459"/>
                  <a:gd name="T45" fmla="*/ 1 h 571"/>
                  <a:gd name="T46" fmla="*/ 9 w 459"/>
                  <a:gd name="T47" fmla="*/ 0 h 571"/>
                  <a:gd name="T48" fmla="*/ 18 w 459"/>
                  <a:gd name="T49" fmla="*/ 140 h 571"/>
                  <a:gd name="T50" fmla="*/ 27 w 459"/>
                  <a:gd name="T51" fmla="*/ 163 h 571"/>
                  <a:gd name="T52" fmla="*/ 23 w 459"/>
                  <a:gd name="T53" fmla="*/ 205 h 571"/>
                  <a:gd name="T54" fmla="*/ 5 w 459"/>
                  <a:gd name="T55" fmla="*/ 288 h 571"/>
                  <a:gd name="T56" fmla="*/ 0 w 459"/>
                  <a:gd name="T57" fmla="*/ 365 h 571"/>
                  <a:gd name="T58" fmla="*/ 46 w 459"/>
                  <a:gd name="T59" fmla="*/ 380 h 571"/>
                  <a:gd name="T60" fmla="*/ 84 w 459"/>
                  <a:gd name="T61" fmla="*/ 371 h 571"/>
                  <a:gd name="T62" fmla="*/ 119 w 459"/>
                  <a:gd name="T63" fmla="*/ 372 h 571"/>
                  <a:gd name="T64" fmla="*/ 124 w 459"/>
                  <a:gd name="T65" fmla="*/ 396 h 571"/>
                  <a:gd name="T66" fmla="*/ 165 w 459"/>
                  <a:gd name="T67" fmla="*/ 443 h 571"/>
                  <a:gd name="T68" fmla="*/ 185 w 459"/>
                  <a:gd name="T69" fmla="*/ 533 h 571"/>
                  <a:gd name="T70" fmla="*/ 212 w 459"/>
                  <a:gd name="T71" fmla="*/ 553 h 571"/>
                  <a:gd name="T72" fmla="*/ 263 w 459"/>
                  <a:gd name="T73" fmla="*/ 549 h 571"/>
                  <a:gd name="T74" fmla="*/ 300 w 459"/>
                  <a:gd name="T7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9" h="571">
                    <a:moveTo>
                      <a:pt x="300" y="571"/>
                    </a:moveTo>
                    <a:lnTo>
                      <a:pt x="327" y="549"/>
                    </a:lnTo>
                    <a:lnTo>
                      <a:pt x="346" y="549"/>
                    </a:lnTo>
                    <a:lnTo>
                      <a:pt x="349" y="513"/>
                    </a:lnTo>
                    <a:lnTo>
                      <a:pt x="369" y="470"/>
                    </a:lnTo>
                    <a:lnTo>
                      <a:pt x="346" y="445"/>
                    </a:lnTo>
                    <a:lnTo>
                      <a:pt x="331" y="416"/>
                    </a:lnTo>
                    <a:lnTo>
                      <a:pt x="327" y="380"/>
                    </a:lnTo>
                    <a:lnTo>
                      <a:pt x="335" y="315"/>
                    </a:lnTo>
                    <a:lnTo>
                      <a:pt x="351" y="268"/>
                    </a:lnTo>
                    <a:lnTo>
                      <a:pt x="371" y="245"/>
                    </a:lnTo>
                    <a:lnTo>
                      <a:pt x="374" y="198"/>
                    </a:lnTo>
                    <a:lnTo>
                      <a:pt x="418" y="192"/>
                    </a:lnTo>
                    <a:lnTo>
                      <a:pt x="459" y="138"/>
                    </a:lnTo>
                    <a:lnTo>
                      <a:pt x="457" y="84"/>
                    </a:lnTo>
                    <a:lnTo>
                      <a:pt x="423" y="91"/>
                    </a:lnTo>
                    <a:lnTo>
                      <a:pt x="419" y="70"/>
                    </a:lnTo>
                    <a:lnTo>
                      <a:pt x="400" y="59"/>
                    </a:lnTo>
                    <a:lnTo>
                      <a:pt x="380" y="77"/>
                    </a:lnTo>
                    <a:lnTo>
                      <a:pt x="351" y="84"/>
                    </a:lnTo>
                    <a:lnTo>
                      <a:pt x="133" y="88"/>
                    </a:lnTo>
                    <a:lnTo>
                      <a:pt x="128" y="59"/>
                    </a:lnTo>
                    <a:lnTo>
                      <a:pt x="64" y="1"/>
                    </a:lnTo>
                    <a:lnTo>
                      <a:pt x="9" y="0"/>
                    </a:lnTo>
                    <a:lnTo>
                      <a:pt x="18" y="140"/>
                    </a:lnTo>
                    <a:lnTo>
                      <a:pt x="27" y="163"/>
                    </a:lnTo>
                    <a:lnTo>
                      <a:pt x="23" y="205"/>
                    </a:lnTo>
                    <a:lnTo>
                      <a:pt x="5" y="288"/>
                    </a:lnTo>
                    <a:lnTo>
                      <a:pt x="0" y="365"/>
                    </a:lnTo>
                    <a:lnTo>
                      <a:pt x="46" y="380"/>
                    </a:lnTo>
                    <a:lnTo>
                      <a:pt x="84" y="371"/>
                    </a:lnTo>
                    <a:lnTo>
                      <a:pt x="119" y="372"/>
                    </a:lnTo>
                    <a:lnTo>
                      <a:pt x="124" y="396"/>
                    </a:lnTo>
                    <a:lnTo>
                      <a:pt x="165" y="443"/>
                    </a:lnTo>
                    <a:lnTo>
                      <a:pt x="185" y="533"/>
                    </a:lnTo>
                    <a:lnTo>
                      <a:pt x="212" y="553"/>
                    </a:lnTo>
                    <a:lnTo>
                      <a:pt x="263" y="549"/>
                    </a:lnTo>
                    <a:lnTo>
                      <a:pt x="300" y="571"/>
                    </a:lnTo>
                  </a:path>
                </a:pathLst>
              </a:custGeom>
              <a:solidFill>
                <a:schemeClr val="bg1"/>
              </a:solidFill>
              <a:ln w="11113">
                <a:solidFill>
                  <a:srgbClr val="1F1A17"/>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8" name="Freeform 917"/>
              <p:cNvSpPr>
                <a:spLocks/>
              </p:cNvSpPr>
              <p:nvPr/>
            </p:nvSpPr>
            <p:spPr bwMode="auto">
              <a:xfrm>
                <a:off x="12285" y="3892"/>
                <a:ext cx="996" cy="904"/>
              </a:xfrm>
              <a:custGeom>
                <a:avLst/>
                <a:gdLst>
                  <a:gd name="T0" fmla="*/ 130 w 460"/>
                  <a:gd name="T1" fmla="*/ 57 h 452"/>
                  <a:gd name="T2" fmla="*/ 170 w 460"/>
                  <a:gd name="T3" fmla="*/ 55 h 452"/>
                  <a:gd name="T4" fmla="*/ 227 w 460"/>
                  <a:gd name="T5" fmla="*/ 61 h 452"/>
                  <a:gd name="T6" fmla="*/ 260 w 460"/>
                  <a:gd name="T7" fmla="*/ 66 h 452"/>
                  <a:gd name="T8" fmla="*/ 292 w 460"/>
                  <a:gd name="T9" fmla="*/ 68 h 452"/>
                  <a:gd name="T10" fmla="*/ 325 w 460"/>
                  <a:gd name="T11" fmla="*/ 32 h 452"/>
                  <a:gd name="T12" fmla="*/ 343 w 460"/>
                  <a:gd name="T13" fmla="*/ 0 h 452"/>
                  <a:gd name="T14" fmla="*/ 372 w 460"/>
                  <a:gd name="T15" fmla="*/ 1 h 452"/>
                  <a:gd name="T16" fmla="*/ 388 w 460"/>
                  <a:gd name="T17" fmla="*/ 10 h 452"/>
                  <a:gd name="T18" fmla="*/ 395 w 460"/>
                  <a:gd name="T19" fmla="*/ 27 h 452"/>
                  <a:gd name="T20" fmla="*/ 436 w 460"/>
                  <a:gd name="T21" fmla="*/ 28 h 452"/>
                  <a:gd name="T22" fmla="*/ 460 w 460"/>
                  <a:gd name="T23" fmla="*/ 41 h 452"/>
                  <a:gd name="T24" fmla="*/ 460 w 460"/>
                  <a:gd name="T25" fmla="*/ 104 h 452"/>
                  <a:gd name="T26" fmla="*/ 444 w 460"/>
                  <a:gd name="T27" fmla="*/ 124 h 452"/>
                  <a:gd name="T28" fmla="*/ 435 w 460"/>
                  <a:gd name="T29" fmla="*/ 169 h 452"/>
                  <a:gd name="T30" fmla="*/ 415 w 460"/>
                  <a:gd name="T31" fmla="*/ 201 h 452"/>
                  <a:gd name="T32" fmla="*/ 393 w 460"/>
                  <a:gd name="T33" fmla="*/ 232 h 452"/>
                  <a:gd name="T34" fmla="*/ 381 w 460"/>
                  <a:gd name="T35" fmla="*/ 266 h 452"/>
                  <a:gd name="T36" fmla="*/ 373 w 460"/>
                  <a:gd name="T37" fmla="*/ 309 h 452"/>
                  <a:gd name="T38" fmla="*/ 379 w 460"/>
                  <a:gd name="T39" fmla="*/ 340 h 452"/>
                  <a:gd name="T40" fmla="*/ 372 w 460"/>
                  <a:gd name="T41" fmla="*/ 367 h 452"/>
                  <a:gd name="T42" fmla="*/ 354 w 460"/>
                  <a:gd name="T43" fmla="*/ 398 h 452"/>
                  <a:gd name="T44" fmla="*/ 307 w 460"/>
                  <a:gd name="T45" fmla="*/ 443 h 452"/>
                  <a:gd name="T46" fmla="*/ 177 w 460"/>
                  <a:gd name="T47" fmla="*/ 452 h 452"/>
                  <a:gd name="T48" fmla="*/ 145 w 460"/>
                  <a:gd name="T49" fmla="*/ 452 h 452"/>
                  <a:gd name="T50" fmla="*/ 119 w 460"/>
                  <a:gd name="T51" fmla="*/ 452 h 452"/>
                  <a:gd name="T52" fmla="*/ 47 w 460"/>
                  <a:gd name="T53" fmla="*/ 439 h 452"/>
                  <a:gd name="T54" fmla="*/ 19 w 460"/>
                  <a:gd name="T55" fmla="*/ 418 h 452"/>
                  <a:gd name="T56" fmla="*/ 4 w 460"/>
                  <a:gd name="T57" fmla="*/ 389 h 452"/>
                  <a:gd name="T58" fmla="*/ 0 w 460"/>
                  <a:gd name="T59" fmla="*/ 353 h 452"/>
                  <a:gd name="T60" fmla="*/ 8 w 460"/>
                  <a:gd name="T61" fmla="*/ 288 h 452"/>
                  <a:gd name="T62" fmla="*/ 24 w 460"/>
                  <a:gd name="T63" fmla="*/ 241 h 452"/>
                  <a:gd name="T64" fmla="*/ 44 w 460"/>
                  <a:gd name="T65" fmla="*/ 218 h 452"/>
                  <a:gd name="T66" fmla="*/ 47 w 460"/>
                  <a:gd name="T67" fmla="*/ 171 h 452"/>
                  <a:gd name="T68" fmla="*/ 91 w 460"/>
                  <a:gd name="T69" fmla="*/ 165 h 452"/>
                  <a:gd name="T70" fmla="*/ 132 w 460"/>
                  <a:gd name="T71" fmla="*/ 111 h 452"/>
                  <a:gd name="T72" fmla="*/ 130 w 460"/>
                  <a:gd name="T73" fmla="*/ 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0" h="452">
                    <a:moveTo>
                      <a:pt x="130" y="57"/>
                    </a:moveTo>
                    <a:lnTo>
                      <a:pt x="170" y="55"/>
                    </a:lnTo>
                    <a:lnTo>
                      <a:pt x="227" y="61"/>
                    </a:lnTo>
                    <a:lnTo>
                      <a:pt x="260" y="66"/>
                    </a:lnTo>
                    <a:lnTo>
                      <a:pt x="292" y="68"/>
                    </a:lnTo>
                    <a:lnTo>
                      <a:pt x="325" y="32"/>
                    </a:lnTo>
                    <a:lnTo>
                      <a:pt x="343" y="0"/>
                    </a:lnTo>
                    <a:lnTo>
                      <a:pt x="372" y="1"/>
                    </a:lnTo>
                    <a:lnTo>
                      <a:pt x="388" y="10"/>
                    </a:lnTo>
                    <a:lnTo>
                      <a:pt x="395" y="27"/>
                    </a:lnTo>
                    <a:lnTo>
                      <a:pt x="436" y="28"/>
                    </a:lnTo>
                    <a:lnTo>
                      <a:pt x="460" y="41"/>
                    </a:lnTo>
                    <a:lnTo>
                      <a:pt x="460" y="104"/>
                    </a:lnTo>
                    <a:lnTo>
                      <a:pt x="444" y="124"/>
                    </a:lnTo>
                    <a:lnTo>
                      <a:pt x="435" y="169"/>
                    </a:lnTo>
                    <a:lnTo>
                      <a:pt x="415" y="201"/>
                    </a:lnTo>
                    <a:lnTo>
                      <a:pt x="393" y="232"/>
                    </a:lnTo>
                    <a:lnTo>
                      <a:pt x="381" y="266"/>
                    </a:lnTo>
                    <a:lnTo>
                      <a:pt x="373" y="309"/>
                    </a:lnTo>
                    <a:lnTo>
                      <a:pt x="379" y="340"/>
                    </a:lnTo>
                    <a:lnTo>
                      <a:pt x="372" y="367"/>
                    </a:lnTo>
                    <a:lnTo>
                      <a:pt x="354" y="398"/>
                    </a:lnTo>
                    <a:lnTo>
                      <a:pt x="307" y="443"/>
                    </a:lnTo>
                    <a:lnTo>
                      <a:pt x="177" y="452"/>
                    </a:lnTo>
                    <a:lnTo>
                      <a:pt x="145" y="452"/>
                    </a:lnTo>
                    <a:lnTo>
                      <a:pt x="119" y="452"/>
                    </a:lnTo>
                    <a:lnTo>
                      <a:pt x="47" y="439"/>
                    </a:lnTo>
                    <a:lnTo>
                      <a:pt x="19" y="418"/>
                    </a:lnTo>
                    <a:lnTo>
                      <a:pt x="4" y="389"/>
                    </a:lnTo>
                    <a:lnTo>
                      <a:pt x="0" y="353"/>
                    </a:lnTo>
                    <a:lnTo>
                      <a:pt x="8" y="288"/>
                    </a:lnTo>
                    <a:lnTo>
                      <a:pt x="24" y="241"/>
                    </a:lnTo>
                    <a:lnTo>
                      <a:pt x="44" y="218"/>
                    </a:lnTo>
                    <a:lnTo>
                      <a:pt x="47" y="171"/>
                    </a:lnTo>
                    <a:lnTo>
                      <a:pt x="91" y="165"/>
                    </a:lnTo>
                    <a:lnTo>
                      <a:pt x="132" y="111"/>
                    </a:lnTo>
                    <a:lnTo>
                      <a:pt x="130"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29" name="Freeform 916"/>
              <p:cNvSpPr>
                <a:spLocks/>
              </p:cNvSpPr>
              <p:nvPr/>
            </p:nvSpPr>
            <p:spPr bwMode="auto">
              <a:xfrm>
                <a:off x="12285" y="3892"/>
                <a:ext cx="996" cy="904"/>
              </a:xfrm>
              <a:custGeom>
                <a:avLst/>
                <a:gdLst>
                  <a:gd name="T0" fmla="*/ 130 w 460"/>
                  <a:gd name="T1" fmla="*/ 57 h 452"/>
                  <a:gd name="T2" fmla="*/ 170 w 460"/>
                  <a:gd name="T3" fmla="*/ 55 h 452"/>
                  <a:gd name="T4" fmla="*/ 227 w 460"/>
                  <a:gd name="T5" fmla="*/ 61 h 452"/>
                  <a:gd name="T6" fmla="*/ 260 w 460"/>
                  <a:gd name="T7" fmla="*/ 66 h 452"/>
                  <a:gd name="T8" fmla="*/ 292 w 460"/>
                  <a:gd name="T9" fmla="*/ 68 h 452"/>
                  <a:gd name="T10" fmla="*/ 325 w 460"/>
                  <a:gd name="T11" fmla="*/ 32 h 452"/>
                  <a:gd name="T12" fmla="*/ 343 w 460"/>
                  <a:gd name="T13" fmla="*/ 0 h 452"/>
                  <a:gd name="T14" fmla="*/ 372 w 460"/>
                  <a:gd name="T15" fmla="*/ 1 h 452"/>
                  <a:gd name="T16" fmla="*/ 388 w 460"/>
                  <a:gd name="T17" fmla="*/ 10 h 452"/>
                  <a:gd name="T18" fmla="*/ 395 w 460"/>
                  <a:gd name="T19" fmla="*/ 27 h 452"/>
                  <a:gd name="T20" fmla="*/ 436 w 460"/>
                  <a:gd name="T21" fmla="*/ 28 h 452"/>
                  <a:gd name="T22" fmla="*/ 460 w 460"/>
                  <a:gd name="T23" fmla="*/ 41 h 452"/>
                  <a:gd name="T24" fmla="*/ 460 w 460"/>
                  <a:gd name="T25" fmla="*/ 104 h 452"/>
                  <a:gd name="T26" fmla="*/ 444 w 460"/>
                  <a:gd name="T27" fmla="*/ 124 h 452"/>
                  <a:gd name="T28" fmla="*/ 435 w 460"/>
                  <a:gd name="T29" fmla="*/ 169 h 452"/>
                  <a:gd name="T30" fmla="*/ 415 w 460"/>
                  <a:gd name="T31" fmla="*/ 201 h 452"/>
                  <a:gd name="T32" fmla="*/ 393 w 460"/>
                  <a:gd name="T33" fmla="*/ 232 h 452"/>
                  <a:gd name="T34" fmla="*/ 381 w 460"/>
                  <a:gd name="T35" fmla="*/ 266 h 452"/>
                  <a:gd name="T36" fmla="*/ 373 w 460"/>
                  <a:gd name="T37" fmla="*/ 309 h 452"/>
                  <a:gd name="T38" fmla="*/ 379 w 460"/>
                  <a:gd name="T39" fmla="*/ 340 h 452"/>
                  <a:gd name="T40" fmla="*/ 372 w 460"/>
                  <a:gd name="T41" fmla="*/ 367 h 452"/>
                  <a:gd name="T42" fmla="*/ 354 w 460"/>
                  <a:gd name="T43" fmla="*/ 398 h 452"/>
                  <a:gd name="T44" fmla="*/ 307 w 460"/>
                  <a:gd name="T45" fmla="*/ 443 h 452"/>
                  <a:gd name="T46" fmla="*/ 177 w 460"/>
                  <a:gd name="T47" fmla="*/ 452 h 452"/>
                  <a:gd name="T48" fmla="*/ 145 w 460"/>
                  <a:gd name="T49" fmla="*/ 452 h 452"/>
                  <a:gd name="T50" fmla="*/ 119 w 460"/>
                  <a:gd name="T51" fmla="*/ 452 h 452"/>
                  <a:gd name="T52" fmla="*/ 47 w 460"/>
                  <a:gd name="T53" fmla="*/ 439 h 452"/>
                  <a:gd name="T54" fmla="*/ 19 w 460"/>
                  <a:gd name="T55" fmla="*/ 418 h 452"/>
                  <a:gd name="T56" fmla="*/ 4 w 460"/>
                  <a:gd name="T57" fmla="*/ 389 h 452"/>
                  <a:gd name="T58" fmla="*/ 0 w 460"/>
                  <a:gd name="T59" fmla="*/ 353 h 452"/>
                  <a:gd name="T60" fmla="*/ 8 w 460"/>
                  <a:gd name="T61" fmla="*/ 288 h 452"/>
                  <a:gd name="T62" fmla="*/ 24 w 460"/>
                  <a:gd name="T63" fmla="*/ 241 h 452"/>
                  <a:gd name="T64" fmla="*/ 44 w 460"/>
                  <a:gd name="T65" fmla="*/ 218 h 452"/>
                  <a:gd name="T66" fmla="*/ 47 w 460"/>
                  <a:gd name="T67" fmla="*/ 171 h 452"/>
                  <a:gd name="T68" fmla="*/ 91 w 460"/>
                  <a:gd name="T69" fmla="*/ 165 h 452"/>
                  <a:gd name="T70" fmla="*/ 132 w 460"/>
                  <a:gd name="T71" fmla="*/ 111 h 452"/>
                  <a:gd name="T72" fmla="*/ 130 w 460"/>
                  <a:gd name="T73" fmla="*/ 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0" h="452">
                    <a:moveTo>
                      <a:pt x="130" y="57"/>
                    </a:moveTo>
                    <a:lnTo>
                      <a:pt x="170" y="55"/>
                    </a:lnTo>
                    <a:lnTo>
                      <a:pt x="227" y="61"/>
                    </a:lnTo>
                    <a:lnTo>
                      <a:pt x="260" y="66"/>
                    </a:lnTo>
                    <a:lnTo>
                      <a:pt x="292" y="68"/>
                    </a:lnTo>
                    <a:lnTo>
                      <a:pt x="325" y="32"/>
                    </a:lnTo>
                    <a:lnTo>
                      <a:pt x="343" y="0"/>
                    </a:lnTo>
                    <a:lnTo>
                      <a:pt x="372" y="1"/>
                    </a:lnTo>
                    <a:lnTo>
                      <a:pt x="388" y="10"/>
                    </a:lnTo>
                    <a:lnTo>
                      <a:pt x="395" y="27"/>
                    </a:lnTo>
                    <a:lnTo>
                      <a:pt x="436" y="28"/>
                    </a:lnTo>
                    <a:lnTo>
                      <a:pt x="460" y="41"/>
                    </a:lnTo>
                    <a:lnTo>
                      <a:pt x="460" y="104"/>
                    </a:lnTo>
                    <a:lnTo>
                      <a:pt x="444" y="124"/>
                    </a:lnTo>
                    <a:lnTo>
                      <a:pt x="435" y="169"/>
                    </a:lnTo>
                    <a:lnTo>
                      <a:pt x="415" y="201"/>
                    </a:lnTo>
                    <a:lnTo>
                      <a:pt x="393" y="232"/>
                    </a:lnTo>
                    <a:lnTo>
                      <a:pt x="381" y="266"/>
                    </a:lnTo>
                    <a:lnTo>
                      <a:pt x="373" y="309"/>
                    </a:lnTo>
                    <a:lnTo>
                      <a:pt x="379" y="340"/>
                    </a:lnTo>
                    <a:lnTo>
                      <a:pt x="372" y="367"/>
                    </a:lnTo>
                    <a:lnTo>
                      <a:pt x="354" y="398"/>
                    </a:lnTo>
                    <a:lnTo>
                      <a:pt x="307" y="443"/>
                    </a:lnTo>
                    <a:lnTo>
                      <a:pt x="177" y="452"/>
                    </a:lnTo>
                    <a:lnTo>
                      <a:pt x="145" y="452"/>
                    </a:lnTo>
                    <a:lnTo>
                      <a:pt x="119" y="452"/>
                    </a:lnTo>
                    <a:lnTo>
                      <a:pt x="47" y="439"/>
                    </a:lnTo>
                    <a:lnTo>
                      <a:pt x="19" y="418"/>
                    </a:lnTo>
                    <a:lnTo>
                      <a:pt x="4" y="389"/>
                    </a:lnTo>
                    <a:lnTo>
                      <a:pt x="0" y="353"/>
                    </a:lnTo>
                    <a:lnTo>
                      <a:pt x="8" y="288"/>
                    </a:lnTo>
                    <a:lnTo>
                      <a:pt x="24" y="241"/>
                    </a:lnTo>
                    <a:lnTo>
                      <a:pt x="44" y="218"/>
                    </a:lnTo>
                    <a:lnTo>
                      <a:pt x="47" y="171"/>
                    </a:lnTo>
                    <a:lnTo>
                      <a:pt x="91" y="165"/>
                    </a:lnTo>
                    <a:lnTo>
                      <a:pt x="132" y="111"/>
                    </a:lnTo>
                    <a:lnTo>
                      <a:pt x="130" y="5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0" name="Freeform 915"/>
              <p:cNvSpPr>
                <a:spLocks/>
              </p:cNvSpPr>
              <p:nvPr/>
            </p:nvSpPr>
            <p:spPr bwMode="auto">
              <a:xfrm>
                <a:off x="12227" y="4774"/>
                <a:ext cx="476" cy="442"/>
              </a:xfrm>
              <a:custGeom>
                <a:avLst/>
                <a:gdLst>
                  <a:gd name="T0" fmla="*/ 0 w 220"/>
                  <a:gd name="T1" fmla="*/ 103 h 221"/>
                  <a:gd name="T2" fmla="*/ 27 w 220"/>
                  <a:gd name="T3" fmla="*/ 81 h 221"/>
                  <a:gd name="T4" fmla="*/ 46 w 220"/>
                  <a:gd name="T5" fmla="*/ 81 h 221"/>
                  <a:gd name="T6" fmla="*/ 49 w 220"/>
                  <a:gd name="T7" fmla="*/ 45 h 221"/>
                  <a:gd name="T8" fmla="*/ 73 w 220"/>
                  <a:gd name="T9" fmla="*/ 0 h 221"/>
                  <a:gd name="T10" fmla="*/ 146 w 220"/>
                  <a:gd name="T11" fmla="*/ 11 h 221"/>
                  <a:gd name="T12" fmla="*/ 172 w 220"/>
                  <a:gd name="T13" fmla="*/ 13 h 221"/>
                  <a:gd name="T14" fmla="*/ 190 w 220"/>
                  <a:gd name="T15" fmla="*/ 34 h 221"/>
                  <a:gd name="T16" fmla="*/ 215 w 220"/>
                  <a:gd name="T17" fmla="*/ 49 h 221"/>
                  <a:gd name="T18" fmla="*/ 220 w 220"/>
                  <a:gd name="T19" fmla="*/ 67 h 221"/>
                  <a:gd name="T20" fmla="*/ 197 w 220"/>
                  <a:gd name="T21" fmla="*/ 101 h 221"/>
                  <a:gd name="T22" fmla="*/ 177 w 220"/>
                  <a:gd name="T23" fmla="*/ 108 h 221"/>
                  <a:gd name="T24" fmla="*/ 157 w 220"/>
                  <a:gd name="T25" fmla="*/ 128 h 221"/>
                  <a:gd name="T26" fmla="*/ 125 w 220"/>
                  <a:gd name="T27" fmla="*/ 142 h 221"/>
                  <a:gd name="T28" fmla="*/ 114 w 220"/>
                  <a:gd name="T29" fmla="*/ 166 h 221"/>
                  <a:gd name="T30" fmla="*/ 103 w 220"/>
                  <a:gd name="T31" fmla="*/ 191 h 221"/>
                  <a:gd name="T32" fmla="*/ 71 w 220"/>
                  <a:gd name="T33" fmla="*/ 221 h 221"/>
                  <a:gd name="T34" fmla="*/ 33 w 220"/>
                  <a:gd name="T35" fmla="*/ 212 h 221"/>
                  <a:gd name="T36" fmla="*/ 26 w 220"/>
                  <a:gd name="T37" fmla="*/ 182 h 221"/>
                  <a:gd name="T38" fmla="*/ 8 w 220"/>
                  <a:gd name="T39" fmla="*/ 160 h 221"/>
                  <a:gd name="T40" fmla="*/ 0 w 220"/>
                  <a:gd name="T41" fmla="*/ 10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221">
                    <a:moveTo>
                      <a:pt x="0" y="103"/>
                    </a:moveTo>
                    <a:lnTo>
                      <a:pt x="27" y="81"/>
                    </a:lnTo>
                    <a:lnTo>
                      <a:pt x="46" y="81"/>
                    </a:lnTo>
                    <a:lnTo>
                      <a:pt x="49" y="45"/>
                    </a:lnTo>
                    <a:lnTo>
                      <a:pt x="73" y="0"/>
                    </a:lnTo>
                    <a:lnTo>
                      <a:pt x="146" y="11"/>
                    </a:lnTo>
                    <a:lnTo>
                      <a:pt x="172" y="13"/>
                    </a:lnTo>
                    <a:lnTo>
                      <a:pt x="190" y="34"/>
                    </a:lnTo>
                    <a:lnTo>
                      <a:pt x="215" y="49"/>
                    </a:lnTo>
                    <a:lnTo>
                      <a:pt x="220" y="67"/>
                    </a:lnTo>
                    <a:lnTo>
                      <a:pt x="197" y="101"/>
                    </a:lnTo>
                    <a:lnTo>
                      <a:pt x="177" y="108"/>
                    </a:lnTo>
                    <a:lnTo>
                      <a:pt x="157" y="128"/>
                    </a:lnTo>
                    <a:lnTo>
                      <a:pt x="125" y="142"/>
                    </a:lnTo>
                    <a:lnTo>
                      <a:pt x="114" y="166"/>
                    </a:lnTo>
                    <a:lnTo>
                      <a:pt x="103" y="191"/>
                    </a:lnTo>
                    <a:lnTo>
                      <a:pt x="71" y="221"/>
                    </a:lnTo>
                    <a:lnTo>
                      <a:pt x="33" y="212"/>
                    </a:lnTo>
                    <a:lnTo>
                      <a:pt x="26" y="182"/>
                    </a:lnTo>
                    <a:lnTo>
                      <a:pt x="8" y="160"/>
                    </a:lnTo>
                    <a:lnTo>
                      <a:pt x="0" y="103"/>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1" name="Freeform 914"/>
              <p:cNvSpPr>
                <a:spLocks/>
              </p:cNvSpPr>
              <p:nvPr/>
            </p:nvSpPr>
            <p:spPr bwMode="auto">
              <a:xfrm>
                <a:off x="12227" y="4774"/>
                <a:ext cx="476" cy="442"/>
              </a:xfrm>
              <a:custGeom>
                <a:avLst/>
                <a:gdLst>
                  <a:gd name="T0" fmla="*/ 0 w 220"/>
                  <a:gd name="T1" fmla="*/ 103 h 221"/>
                  <a:gd name="T2" fmla="*/ 27 w 220"/>
                  <a:gd name="T3" fmla="*/ 81 h 221"/>
                  <a:gd name="T4" fmla="*/ 46 w 220"/>
                  <a:gd name="T5" fmla="*/ 81 h 221"/>
                  <a:gd name="T6" fmla="*/ 49 w 220"/>
                  <a:gd name="T7" fmla="*/ 45 h 221"/>
                  <a:gd name="T8" fmla="*/ 73 w 220"/>
                  <a:gd name="T9" fmla="*/ 0 h 221"/>
                  <a:gd name="T10" fmla="*/ 146 w 220"/>
                  <a:gd name="T11" fmla="*/ 11 h 221"/>
                  <a:gd name="T12" fmla="*/ 172 w 220"/>
                  <a:gd name="T13" fmla="*/ 13 h 221"/>
                  <a:gd name="T14" fmla="*/ 190 w 220"/>
                  <a:gd name="T15" fmla="*/ 34 h 221"/>
                  <a:gd name="T16" fmla="*/ 215 w 220"/>
                  <a:gd name="T17" fmla="*/ 49 h 221"/>
                  <a:gd name="T18" fmla="*/ 220 w 220"/>
                  <a:gd name="T19" fmla="*/ 67 h 221"/>
                  <a:gd name="T20" fmla="*/ 197 w 220"/>
                  <a:gd name="T21" fmla="*/ 101 h 221"/>
                  <a:gd name="T22" fmla="*/ 177 w 220"/>
                  <a:gd name="T23" fmla="*/ 108 h 221"/>
                  <a:gd name="T24" fmla="*/ 157 w 220"/>
                  <a:gd name="T25" fmla="*/ 128 h 221"/>
                  <a:gd name="T26" fmla="*/ 125 w 220"/>
                  <a:gd name="T27" fmla="*/ 142 h 221"/>
                  <a:gd name="T28" fmla="*/ 114 w 220"/>
                  <a:gd name="T29" fmla="*/ 166 h 221"/>
                  <a:gd name="T30" fmla="*/ 103 w 220"/>
                  <a:gd name="T31" fmla="*/ 191 h 221"/>
                  <a:gd name="T32" fmla="*/ 71 w 220"/>
                  <a:gd name="T33" fmla="*/ 221 h 221"/>
                  <a:gd name="T34" fmla="*/ 33 w 220"/>
                  <a:gd name="T35" fmla="*/ 212 h 221"/>
                  <a:gd name="T36" fmla="*/ 26 w 220"/>
                  <a:gd name="T37" fmla="*/ 182 h 221"/>
                  <a:gd name="T38" fmla="*/ 8 w 220"/>
                  <a:gd name="T39" fmla="*/ 160 h 221"/>
                  <a:gd name="T40" fmla="*/ 0 w 220"/>
                  <a:gd name="T41" fmla="*/ 10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221">
                    <a:moveTo>
                      <a:pt x="0" y="103"/>
                    </a:moveTo>
                    <a:lnTo>
                      <a:pt x="27" y="81"/>
                    </a:lnTo>
                    <a:lnTo>
                      <a:pt x="46" y="81"/>
                    </a:lnTo>
                    <a:lnTo>
                      <a:pt x="49" y="45"/>
                    </a:lnTo>
                    <a:lnTo>
                      <a:pt x="73" y="0"/>
                    </a:lnTo>
                    <a:lnTo>
                      <a:pt x="146" y="11"/>
                    </a:lnTo>
                    <a:lnTo>
                      <a:pt x="172" y="13"/>
                    </a:lnTo>
                    <a:lnTo>
                      <a:pt x="190" y="34"/>
                    </a:lnTo>
                    <a:lnTo>
                      <a:pt x="215" y="49"/>
                    </a:lnTo>
                    <a:lnTo>
                      <a:pt x="220" y="67"/>
                    </a:lnTo>
                    <a:lnTo>
                      <a:pt x="197" y="101"/>
                    </a:lnTo>
                    <a:lnTo>
                      <a:pt x="177" y="108"/>
                    </a:lnTo>
                    <a:lnTo>
                      <a:pt x="157" y="128"/>
                    </a:lnTo>
                    <a:lnTo>
                      <a:pt x="125" y="142"/>
                    </a:lnTo>
                    <a:lnTo>
                      <a:pt x="114" y="166"/>
                    </a:lnTo>
                    <a:lnTo>
                      <a:pt x="103" y="191"/>
                    </a:lnTo>
                    <a:lnTo>
                      <a:pt x="71" y="221"/>
                    </a:lnTo>
                    <a:lnTo>
                      <a:pt x="33" y="212"/>
                    </a:lnTo>
                    <a:lnTo>
                      <a:pt x="26" y="182"/>
                    </a:lnTo>
                    <a:lnTo>
                      <a:pt x="8" y="160"/>
                    </a:lnTo>
                    <a:lnTo>
                      <a:pt x="0" y="10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2" name="Freeform 913"/>
              <p:cNvSpPr>
                <a:spLocks/>
              </p:cNvSpPr>
              <p:nvPr/>
            </p:nvSpPr>
            <p:spPr bwMode="auto">
              <a:xfrm>
                <a:off x="2660" y="594"/>
                <a:ext cx="1013" cy="848"/>
              </a:xfrm>
              <a:custGeom>
                <a:avLst/>
                <a:gdLst>
                  <a:gd name="T0" fmla="*/ 22 w 468"/>
                  <a:gd name="T1" fmla="*/ 424 h 424"/>
                  <a:gd name="T2" fmla="*/ 2 w 468"/>
                  <a:gd name="T3" fmla="*/ 386 h 424"/>
                  <a:gd name="T4" fmla="*/ 0 w 468"/>
                  <a:gd name="T5" fmla="*/ 339 h 424"/>
                  <a:gd name="T6" fmla="*/ 40 w 468"/>
                  <a:gd name="T7" fmla="*/ 298 h 424"/>
                  <a:gd name="T8" fmla="*/ 81 w 468"/>
                  <a:gd name="T9" fmla="*/ 294 h 424"/>
                  <a:gd name="T10" fmla="*/ 103 w 468"/>
                  <a:gd name="T11" fmla="*/ 272 h 424"/>
                  <a:gd name="T12" fmla="*/ 121 w 468"/>
                  <a:gd name="T13" fmla="*/ 235 h 424"/>
                  <a:gd name="T14" fmla="*/ 133 w 468"/>
                  <a:gd name="T15" fmla="*/ 193 h 424"/>
                  <a:gd name="T16" fmla="*/ 164 w 468"/>
                  <a:gd name="T17" fmla="*/ 179 h 424"/>
                  <a:gd name="T18" fmla="*/ 207 w 468"/>
                  <a:gd name="T19" fmla="*/ 177 h 424"/>
                  <a:gd name="T20" fmla="*/ 231 w 468"/>
                  <a:gd name="T21" fmla="*/ 162 h 424"/>
                  <a:gd name="T22" fmla="*/ 241 w 468"/>
                  <a:gd name="T23" fmla="*/ 141 h 424"/>
                  <a:gd name="T24" fmla="*/ 258 w 468"/>
                  <a:gd name="T25" fmla="*/ 116 h 424"/>
                  <a:gd name="T26" fmla="*/ 283 w 468"/>
                  <a:gd name="T27" fmla="*/ 89 h 424"/>
                  <a:gd name="T28" fmla="*/ 310 w 468"/>
                  <a:gd name="T29" fmla="*/ 63 h 424"/>
                  <a:gd name="T30" fmla="*/ 319 w 468"/>
                  <a:gd name="T31" fmla="*/ 26 h 424"/>
                  <a:gd name="T32" fmla="*/ 349 w 468"/>
                  <a:gd name="T33" fmla="*/ 2 h 424"/>
                  <a:gd name="T34" fmla="*/ 396 w 468"/>
                  <a:gd name="T35" fmla="*/ 0 h 424"/>
                  <a:gd name="T36" fmla="*/ 425 w 468"/>
                  <a:gd name="T37" fmla="*/ 13 h 424"/>
                  <a:gd name="T38" fmla="*/ 449 w 468"/>
                  <a:gd name="T39" fmla="*/ 35 h 424"/>
                  <a:gd name="T40" fmla="*/ 454 w 468"/>
                  <a:gd name="T41" fmla="*/ 72 h 424"/>
                  <a:gd name="T42" fmla="*/ 454 w 468"/>
                  <a:gd name="T43" fmla="*/ 101 h 424"/>
                  <a:gd name="T44" fmla="*/ 468 w 468"/>
                  <a:gd name="T45" fmla="*/ 119 h 424"/>
                  <a:gd name="T46" fmla="*/ 450 w 468"/>
                  <a:gd name="T47" fmla="*/ 153 h 424"/>
                  <a:gd name="T48" fmla="*/ 440 w 468"/>
                  <a:gd name="T49" fmla="*/ 191 h 424"/>
                  <a:gd name="T50" fmla="*/ 436 w 468"/>
                  <a:gd name="T51" fmla="*/ 235 h 424"/>
                  <a:gd name="T52" fmla="*/ 458 w 468"/>
                  <a:gd name="T53" fmla="*/ 269 h 424"/>
                  <a:gd name="T54" fmla="*/ 465 w 468"/>
                  <a:gd name="T55" fmla="*/ 301 h 424"/>
                  <a:gd name="T56" fmla="*/ 465 w 468"/>
                  <a:gd name="T57" fmla="*/ 330 h 424"/>
                  <a:gd name="T58" fmla="*/ 454 w 468"/>
                  <a:gd name="T59" fmla="*/ 346 h 424"/>
                  <a:gd name="T60" fmla="*/ 411 w 468"/>
                  <a:gd name="T61" fmla="*/ 362 h 424"/>
                  <a:gd name="T62" fmla="*/ 364 w 468"/>
                  <a:gd name="T63" fmla="*/ 371 h 424"/>
                  <a:gd name="T64" fmla="*/ 337 w 468"/>
                  <a:gd name="T65" fmla="*/ 388 h 424"/>
                  <a:gd name="T66" fmla="*/ 294 w 468"/>
                  <a:gd name="T67" fmla="*/ 391 h 424"/>
                  <a:gd name="T68" fmla="*/ 267 w 468"/>
                  <a:gd name="T69" fmla="*/ 371 h 424"/>
                  <a:gd name="T70" fmla="*/ 207 w 468"/>
                  <a:gd name="T71" fmla="*/ 371 h 424"/>
                  <a:gd name="T72" fmla="*/ 173 w 468"/>
                  <a:gd name="T73" fmla="*/ 388 h 424"/>
                  <a:gd name="T74" fmla="*/ 137 w 468"/>
                  <a:gd name="T75" fmla="*/ 409 h 424"/>
                  <a:gd name="T76" fmla="*/ 86 w 468"/>
                  <a:gd name="T77" fmla="*/ 420 h 424"/>
                  <a:gd name="T78" fmla="*/ 22 w 468"/>
                  <a:gd name="T79"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8" h="424">
                    <a:moveTo>
                      <a:pt x="22" y="424"/>
                    </a:moveTo>
                    <a:lnTo>
                      <a:pt x="2" y="386"/>
                    </a:lnTo>
                    <a:lnTo>
                      <a:pt x="0" y="339"/>
                    </a:lnTo>
                    <a:lnTo>
                      <a:pt x="40" y="298"/>
                    </a:lnTo>
                    <a:lnTo>
                      <a:pt x="81" y="294"/>
                    </a:lnTo>
                    <a:lnTo>
                      <a:pt x="103" y="272"/>
                    </a:lnTo>
                    <a:lnTo>
                      <a:pt x="121" y="235"/>
                    </a:lnTo>
                    <a:lnTo>
                      <a:pt x="133" y="193"/>
                    </a:lnTo>
                    <a:lnTo>
                      <a:pt x="164" y="179"/>
                    </a:lnTo>
                    <a:lnTo>
                      <a:pt x="207" y="177"/>
                    </a:lnTo>
                    <a:lnTo>
                      <a:pt x="231" y="162"/>
                    </a:lnTo>
                    <a:lnTo>
                      <a:pt x="241" y="141"/>
                    </a:lnTo>
                    <a:lnTo>
                      <a:pt x="258" y="116"/>
                    </a:lnTo>
                    <a:lnTo>
                      <a:pt x="283" y="89"/>
                    </a:lnTo>
                    <a:lnTo>
                      <a:pt x="310" y="63"/>
                    </a:lnTo>
                    <a:lnTo>
                      <a:pt x="319" y="26"/>
                    </a:lnTo>
                    <a:lnTo>
                      <a:pt x="349" y="2"/>
                    </a:lnTo>
                    <a:lnTo>
                      <a:pt x="396" y="0"/>
                    </a:lnTo>
                    <a:lnTo>
                      <a:pt x="425" y="13"/>
                    </a:lnTo>
                    <a:lnTo>
                      <a:pt x="449" y="35"/>
                    </a:lnTo>
                    <a:lnTo>
                      <a:pt x="454" y="72"/>
                    </a:lnTo>
                    <a:lnTo>
                      <a:pt x="454" y="101"/>
                    </a:lnTo>
                    <a:lnTo>
                      <a:pt x="468" y="119"/>
                    </a:lnTo>
                    <a:lnTo>
                      <a:pt x="450" y="153"/>
                    </a:lnTo>
                    <a:lnTo>
                      <a:pt x="440" y="191"/>
                    </a:lnTo>
                    <a:lnTo>
                      <a:pt x="436" y="235"/>
                    </a:lnTo>
                    <a:lnTo>
                      <a:pt x="458" y="269"/>
                    </a:lnTo>
                    <a:lnTo>
                      <a:pt x="465" y="301"/>
                    </a:lnTo>
                    <a:lnTo>
                      <a:pt x="465" y="330"/>
                    </a:lnTo>
                    <a:lnTo>
                      <a:pt x="454" y="346"/>
                    </a:lnTo>
                    <a:lnTo>
                      <a:pt x="411" y="362"/>
                    </a:lnTo>
                    <a:lnTo>
                      <a:pt x="364" y="371"/>
                    </a:lnTo>
                    <a:lnTo>
                      <a:pt x="337" y="388"/>
                    </a:lnTo>
                    <a:lnTo>
                      <a:pt x="294" y="391"/>
                    </a:lnTo>
                    <a:lnTo>
                      <a:pt x="267" y="371"/>
                    </a:lnTo>
                    <a:lnTo>
                      <a:pt x="207" y="371"/>
                    </a:lnTo>
                    <a:lnTo>
                      <a:pt x="173" y="388"/>
                    </a:lnTo>
                    <a:lnTo>
                      <a:pt x="137" y="409"/>
                    </a:lnTo>
                    <a:lnTo>
                      <a:pt x="86" y="420"/>
                    </a:lnTo>
                    <a:lnTo>
                      <a:pt x="22" y="4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3" name="Freeform 912"/>
              <p:cNvSpPr>
                <a:spLocks/>
              </p:cNvSpPr>
              <p:nvPr/>
            </p:nvSpPr>
            <p:spPr bwMode="auto">
              <a:xfrm>
                <a:off x="2660" y="594"/>
                <a:ext cx="1013" cy="848"/>
              </a:xfrm>
              <a:custGeom>
                <a:avLst/>
                <a:gdLst>
                  <a:gd name="T0" fmla="*/ 22 w 468"/>
                  <a:gd name="T1" fmla="*/ 424 h 424"/>
                  <a:gd name="T2" fmla="*/ 2 w 468"/>
                  <a:gd name="T3" fmla="*/ 386 h 424"/>
                  <a:gd name="T4" fmla="*/ 0 w 468"/>
                  <a:gd name="T5" fmla="*/ 339 h 424"/>
                  <a:gd name="T6" fmla="*/ 40 w 468"/>
                  <a:gd name="T7" fmla="*/ 298 h 424"/>
                  <a:gd name="T8" fmla="*/ 81 w 468"/>
                  <a:gd name="T9" fmla="*/ 294 h 424"/>
                  <a:gd name="T10" fmla="*/ 103 w 468"/>
                  <a:gd name="T11" fmla="*/ 272 h 424"/>
                  <a:gd name="T12" fmla="*/ 121 w 468"/>
                  <a:gd name="T13" fmla="*/ 235 h 424"/>
                  <a:gd name="T14" fmla="*/ 133 w 468"/>
                  <a:gd name="T15" fmla="*/ 193 h 424"/>
                  <a:gd name="T16" fmla="*/ 164 w 468"/>
                  <a:gd name="T17" fmla="*/ 179 h 424"/>
                  <a:gd name="T18" fmla="*/ 207 w 468"/>
                  <a:gd name="T19" fmla="*/ 177 h 424"/>
                  <a:gd name="T20" fmla="*/ 231 w 468"/>
                  <a:gd name="T21" fmla="*/ 162 h 424"/>
                  <a:gd name="T22" fmla="*/ 241 w 468"/>
                  <a:gd name="T23" fmla="*/ 141 h 424"/>
                  <a:gd name="T24" fmla="*/ 258 w 468"/>
                  <a:gd name="T25" fmla="*/ 116 h 424"/>
                  <a:gd name="T26" fmla="*/ 283 w 468"/>
                  <a:gd name="T27" fmla="*/ 89 h 424"/>
                  <a:gd name="T28" fmla="*/ 310 w 468"/>
                  <a:gd name="T29" fmla="*/ 63 h 424"/>
                  <a:gd name="T30" fmla="*/ 319 w 468"/>
                  <a:gd name="T31" fmla="*/ 26 h 424"/>
                  <a:gd name="T32" fmla="*/ 349 w 468"/>
                  <a:gd name="T33" fmla="*/ 2 h 424"/>
                  <a:gd name="T34" fmla="*/ 396 w 468"/>
                  <a:gd name="T35" fmla="*/ 0 h 424"/>
                  <a:gd name="T36" fmla="*/ 425 w 468"/>
                  <a:gd name="T37" fmla="*/ 13 h 424"/>
                  <a:gd name="T38" fmla="*/ 449 w 468"/>
                  <a:gd name="T39" fmla="*/ 35 h 424"/>
                  <a:gd name="T40" fmla="*/ 454 w 468"/>
                  <a:gd name="T41" fmla="*/ 72 h 424"/>
                  <a:gd name="T42" fmla="*/ 454 w 468"/>
                  <a:gd name="T43" fmla="*/ 101 h 424"/>
                  <a:gd name="T44" fmla="*/ 468 w 468"/>
                  <a:gd name="T45" fmla="*/ 119 h 424"/>
                  <a:gd name="T46" fmla="*/ 450 w 468"/>
                  <a:gd name="T47" fmla="*/ 153 h 424"/>
                  <a:gd name="T48" fmla="*/ 440 w 468"/>
                  <a:gd name="T49" fmla="*/ 191 h 424"/>
                  <a:gd name="T50" fmla="*/ 436 w 468"/>
                  <a:gd name="T51" fmla="*/ 235 h 424"/>
                  <a:gd name="T52" fmla="*/ 458 w 468"/>
                  <a:gd name="T53" fmla="*/ 269 h 424"/>
                  <a:gd name="T54" fmla="*/ 465 w 468"/>
                  <a:gd name="T55" fmla="*/ 301 h 424"/>
                  <a:gd name="T56" fmla="*/ 465 w 468"/>
                  <a:gd name="T57" fmla="*/ 330 h 424"/>
                  <a:gd name="T58" fmla="*/ 454 w 468"/>
                  <a:gd name="T59" fmla="*/ 346 h 424"/>
                  <a:gd name="T60" fmla="*/ 411 w 468"/>
                  <a:gd name="T61" fmla="*/ 362 h 424"/>
                  <a:gd name="T62" fmla="*/ 364 w 468"/>
                  <a:gd name="T63" fmla="*/ 371 h 424"/>
                  <a:gd name="T64" fmla="*/ 337 w 468"/>
                  <a:gd name="T65" fmla="*/ 388 h 424"/>
                  <a:gd name="T66" fmla="*/ 294 w 468"/>
                  <a:gd name="T67" fmla="*/ 391 h 424"/>
                  <a:gd name="T68" fmla="*/ 267 w 468"/>
                  <a:gd name="T69" fmla="*/ 371 h 424"/>
                  <a:gd name="T70" fmla="*/ 207 w 468"/>
                  <a:gd name="T71" fmla="*/ 371 h 424"/>
                  <a:gd name="T72" fmla="*/ 173 w 468"/>
                  <a:gd name="T73" fmla="*/ 388 h 424"/>
                  <a:gd name="T74" fmla="*/ 137 w 468"/>
                  <a:gd name="T75" fmla="*/ 409 h 424"/>
                  <a:gd name="T76" fmla="*/ 86 w 468"/>
                  <a:gd name="T77" fmla="*/ 420 h 424"/>
                  <a:gd name="T78" fmla="*/ 22 w 468"/>
                  <a:gd name="T79"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8" h="424">
                    <a:moveTo>
                      <a:pt x="22" y="424"/>
                    </a:moveTo>
                    <a:lnTo>
                      <a:pt x="2" y="386"/>
                    </a:lnTo>
                    <a:lnTo>
                      <a:pt x="0" y="339"/>
                    </a:lnTo>
                    <a:lnTo>
                      <a:pt x="40" y="298"/>
                    </a:lnTo>
                    <a:lnTo>
                      <a:pt x="81" y="294"/>
                    </a:lnTo>
                    <a:lnTo>
                      <a:pt x="103" y="272"/>
                    </a:lnTo>
                    <a:lnTo>
                      <a:pt x="121" y="235"/>
                    </a:lnTo>
                    <a:lnTo>
                      <a:pt x="133" y="193"/>
                    </a:lnTo>
                    <a:lnTo>
                      <a:pt x="164" y="179"/>
                    </a:lnTo>
                    <a:lnTo>
                      <a:pt x="207" y="177"/>
                    </a:lnTo>
                    <a:lnTo>
                      <a:pt x="231" y="162"/>
                    </a:lnTo>
                    <a:lnTo>
                      <a:pt x="241" y="141"/>
                    </a:lnTo>
                    <a:lnTo>
                      <a:pt x="258" y="116"/>
                    </a:lnTo>
                    <a:lnTo>
                      <a:pt x="283" y="89"/>
                    </a:lnTo>
                    <a:lnTo>
                      <a:pt x="310" y="63"/>
                    </a:lnTo>
                    <a:lnTo>
                      <a:pt x="319" y="26"/>
                    </a:lnTo>
                    <a:lnTo>
                      <a:pt x="349" y="2"/>
                    </a:lnTo>
                    <a:lnTo>
                      <a:pt x="396" y="0"/>
                    </a:lnTo>
                    <a:lnTo>
                      <a:pt x="425" y="13"/>
                    </a:lnTo>
                    <a:lnTo>
                      <a:pt x="449" y="35"/>
                    </a:lnTo>
                    <a:lnTo>
                      <a:pt x="454" y="72"/>
                    </a:lnTo>
                    <a:lnTo>
                      <a:pt x="454" y="101"/>
                    </a:lnTo>
                    <a:lnTo>
                      <a:pt x="468" y="119"/>
                    </a:lnTo>
                    <a:lnTo>
                      <a:pt x="450" y="153"/>
                    </a:lnTo>
                    <a:lnTo>
                      <a:pt x="440" y="191"/>
                    </a:lnTo>
                    <a:lnTo>
                      <a:pt x="436" y="235"/>
                    </a:lnTo>
                    <a:lnTo>
                      <a:pt x="458" y="269"/>
                    </a:lnTo>
                    <a:lnTo>
                      <a:pt x="465" y="301"/>
                    </a:lnTo>
                    <a:lnTo>
                      <a:pt x="465" y="330"/>
                    </a:lnTo>
                    <a:lnTo>
                      <a:pt x="454" y="346"/>
                    </a:lnTo>
                    <a:lnTo>
                      <a:pt x="411" y="362"/>
                    </a:lnTo>
                    <a:lnTo>
                      <a:pt x="364" y="371"/>
                    </a:lnTo>
                    <a:lnTo>
                      <a:pt x="337" y="388"/>
                    </a:lnTo>
                    <a:lnTo>
                      <a:pt x="294" y="391"/>
                    </a:lnTo>
                    <a:lnTo>
                      <a:pt x="267" y="371"/>
                    </a:lnTo>
                    <a:lnTo>
                      <a:pt x="207" y="371"/>
                    </a:lnTo>
                    <a:lnTo>
                      <a:pt x="173" y="388"/>
                    </a:lnTo>
                    <a:lnTo>
                      <a:pt x="137" y="409"/>
                    </a:lnTo>
                    <a:lnTo>
                      <a:pt x="86" y="420"/>
                    </a:lnTo>
                    <a:lnTo>
                      <a:pt x="22" y="424"/>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4" name="Freeform 911"/>
              <p:cNvSpPr>
                <a:spLocks/>
              </p:cNvSpPr>
              <p:nvPr/>
            </p:nvSpPr>
            <p:spPr bwMode="auto">
              <a:xfrm>
                <a:off x="4229" y="3308"/>
                <a:ext cx="915" cy="644"/>
              </a:xfrm>
              <a:custGeom>
                <a:avLst/>
                <a:gdLst>
                  <a:gd name="T0" fmla="*/ 310 w 422"/>
                  <a:gd name="T1" fmla="*/ 122 h 322"/>
                  <a:gd name="T2" fmla="*/ 348 w 422"/>
                  <a:gd name="T3" fmla="*/ 151 h 322"/>
                  <a:gd name="T4" fmla="*/ 391 w 422"/>
                  <a:gd name="T5" fmla="*/ 167 h 322"/>
                  <a:gd name="T6" fmla="*/ 422 w 422"/>
                  <a:gd name="T7" fmla="*/ 203 h 322"/>
                  <a:gd name="T8" fmla="*/ 418 w 422"/>
                  <a:gd name="T9" fmla="*/ 272 h 322"/>
                  <a:gd name="T10" fmla="*/ 380 w 422"/>
                  <a:gd name="T11" fmla="*/ 270 h 322"/>
                  <a:gd name="T12" fmla="*/ 346 w 422"/>
                  <a:gd name="T13" fmla="*/ 281 h 322"/>
                  <a:gd name="T14" fmla="*/ 294 w 422"/>
                  <a:gd name="T15" fmla="*/ 281 h 322"/>
                  <a:gd name="T16" fmla="*/ 270 w 422"/>
                  <a:gd name="T17" fmla="*/ 290 h 322"/>
                  <a:gd name="T18" fmla="*/ 251 w 422"/>
                  <a:gd name="T19" fmla="*/ 322 h 322"/>
                  <a:gd name="T20" fmla="*/ 216 w 422"/>
                  <a:gd name="T21" fmla="*/ 322 h 322"/>
                  <a:gd name="T22" fmla="*/ 177 w 422"/>
                  <a:gd name="T23" fmla="*/ 299 h 322"/>
                  <a:gd name="T24" fmla="*/ 134 w 422"/>
                  <a:gd name="T25" fmla="*/ 263 h 322"/>
                  <a:gd name="T26" fmla="*/ 108 w 422"/>
                  <a:gd name="T27" fmla="*/ 238 h 322"/>
                  <a:gd name="T28" fmla="*/ 69 w 422"/>
                  <a:gd name="T29" fmla="*/ 229 h 322"/>
                  <a:gd name="T30" fmla="*/ 36 w 422"/>
                  <a:gd name="T31" fmla="*/ 212 h 322"/>
                  <a:gd name="T32" fmla="*/ 15 w 422"/>
                  <a:gd name="T33" fmla="*/ 194 h 322"/>
                  <a:gd name="T34" fmla="*/ 6 w 422"/>
                  <a:gd name="T35" fmla="*/ 155 h 322"/>
                  <a:gd name="T36" fmla="*/ 0 w 422"/>
                  <a:gd name="T37" fmla="*/ 133 h 322"/>
                  <a:gd name="T38" fmla="*/ 6 w 422"/>
                  <a:gd name="T39" fmla="*/ 104 h 322"/>
                  <a:gd name="T40" fmla="*/ 24 w 422"/>
                  <a:gd name="T41" fmla="*/ 84 h 322"/>
                  <a:gd name="T42" fmla="*/ 85 w 422"/>
                  <a:gd name="T43" fmla="*/ 38 h 322"/>
                  <a:gd name="T44" fmla="*/ 105 w 422"/>
                  <a:gd name="T45" fmla="*/ 5 h 322"/>
                  <a:gd name="T46" fmla="*/ 150 w 422"/>
                  <a:gd name="T47" fmla="*/ 0 h 322"/>
                  <a:gd name="T48" fmla="*/ 166 w 422"/>
                  <a:gd name="T49" fmla="*/ 20 h 322"/>
                  <a:gd name="T50" fmla="*/ 220 w 422"/>
                  <a:gd name="T51" fmla="*/ 45 h 322"/>
                  <a:gd name="T52" fmla="*/ 242 w 422"/>
                  <a:gd name="T53" fmla="*/ 68 h 322"/>
                  <a:gd name="T54" fmla="*/ 276 w 422"/>
                  <a:gd name="T55" fmla="*/ 84 h 322"/>
                  <a:gd name="T56" fmla="*/ 310 w 422"/>
                  <a:gd name="T57" fmla="*/ 1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2" h="322">
                    <a:moveTo>
                      <a:pt x="310" y="122"/>
                    </a:moveTo>
                    <a:lnTo>
                      <a:pt x="348" y="151"/>
                    </a:lnTo>
                    <a:lnTo>
                      <a:pt x="391" y="167"/>
                    </a:lnTo>
                    <a:lnTo>
                      <a:pt x="422" y="203"/>
                    </a:lnTo>
                    <a:lnTo>
                      <a:pt x="418" y="272"/>
                    </a:lnTo>
                    <a:lnTo>
                      <a:pt x="380" y="270"/>
                    </a:lnTo>
                    <a:lnTo>
                      <a:pt x="346" y="281"/>
                    </a:lnTo>
                    <a:lnTo>
                      <a:pt x="294" y="281"/>
                    </a:lnTo>
                    <a:lnTo>
                      <a:pt x="270" y="290"/>
                    </a:lnTo>
                    <a:lnTo>
                      <a:pt x="251" y="322"/>
                    </a:lnTo>
                    <a:lnTo>
                      <a:pt x="216" y="322"/>
                    </a:lnTo>
                    <a:lnTo>
                      <a:pt x="177" y="299"/>
                    </a:lnTo>
                    <a:lnTo>
                      <a:pt x="134" y="263"/>
                    </a:lnTo>
                    <a:lnTo>
                      <a:pt x="108" y="238"/>
                    </a:lnTo>
                    <a:lnTo>
                      <a:pt x="69" y="229"/>
                    </a:lnTo>
                    <a:lnTo>
                      <a:pt x="36" y="212"/>
                    </a:lnTo>
                    <a:lnTo>
                      <a:pt x="15" y="194"/>
                    </a:lnTo>
                    <a:lnTo>
                      <a:pt x="6" y="155"/>
                    </a:lnTo>
                    <a:lnTo>
                      <a:pt x="0" y="133"/>
                    </a:lnTo>
                    <a:lnTo>
                      <a:pt x="6" y="104"/>
                    </a:lnTo>
                    <a:lnTo>
                      <a:pt x="24" y="84"/>
                    </a:lnTo>
                    <a:lnTo>
                      <a:pt x="85" y="38"/>
                    </a:lnTo>
                    <a:lnTo>
                      <a:pt x="105" y="5"/>
                    </a:lnTo>
                    <a:lnTo>
                      <a:pt x="150" y="0"/>
                    </a:lnTo>
                    <a:lnTo>
                      <a:pt x="166" y="20"/>
                    </a:lnTo>
                    <a:lnTo>
                      <a:pt x="220" y="45"/>
                    </a:lnTo>
                    <a:lnTo>
                      <a:pt x="242" y="68"/>
                    </a:lnTo>
                    <a:lnTo>
                      <a:pt x="276" y="84"/>
                    </a:lnTo>
                    <a:lnTo>
                      <a:pt x="310" y="122"/>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5" name="Freeform 910"/>
              <p:cNvSpPr>
                <a:spLocks/>
              </p:cNvSpPr>
              <p:nvPr/>
            </p:nvSpPr>
            <p:spPr bwMode="auto">
              <a:xfrm>
                <a:off x="4229" y="3308"/>
                <a:ext cx="915" cy="644"/>
              </a:xfrm>
              <a:custGeom>
                <a:avLst/>
                <a:gdLst>
                  <a:gd name="T0" fmla="*/ 310 w 422"/>
                  <a:gd name="T1" fmla="*/ 122 h 322"/>
                  <a:gd name="T2" fmla="*/ 348 w 422"/>
                  <a:gd name="T3" fmla="*/ 151 h 322"/>
                  <a:gd name="T4" fmla="*/ 391 w 422"/>
                  <a:gd name="T5" fmla="*/ 167 h 322"/>
                  <a:gd name="T6" fmla="*/ 422 w 422"/>
                  <a:gd name="T7" fmla="*/ 203 h 322"/>
                  <a:gd name="T8" fmla="*/ 418 w 422"/>
                  <a:gd name="T9" fmla="*/ 272 h 322"/>
                  <a:gd name="T10" fmla="*/ 380 w 422"/>
                  <a:gd name="T11" fmla="*/ 270 h 322"/>
                  <a:gd name="T12" fmla="*/ 346 w 422"/>
                  <a:gd name="T13" fmla="*/ 281 h 322"/>
                  <a:gd name="T14" fmla="*/ 294 w 422"/>
                  <a:gd name="T15" fmla="*/ 281 h 322"/>
                  <a:gd name="T16" fmla="*/ 270 w 422"/>
                  <a:gd name="T17" fmla="*/ 290 h 322"/>
                  <a:gd name="T18" fmla="*/ 251 w 422"/>
                  <a:gd name="T19" fmla="*/ 322 h 322"/>
                  <a:gd name="T20" fmla="*/ 216 w 422"/>
                  <a:gd name="T21" fmla="*/ 322 h 322"/>
                  <a:gd name="T22" fmla="*/ 177 w 422"/>
                  <a:gd name="T23" fmla="*/ 299 h 322"/>
                  <a:gd name="T24" fmla="*/ 134 w 422"/>
                  <a:gd name="T25" fmla="*/ 263 h 322"/>
                  <a:gd name="T26" fmla="*/ 108 w 422"/>
                  <a:gd name="T27" fmla="*/ 238 h 322"/>
                  <a:gd name="T28" fmla="*/ 69 w 422"/>
                  <a:gd name="T29" fmla="*/ 229 h 322"/>
                  <a:gd name="T30" fmla="*/ 36 w 422"/>
                  <a:gd name="T31" fmla="*/ 212 h 322"/>
                  <a:gd name="T32" fmla="*/ 15 w 422"/>
                  <a:gd name="T33" fmla="*/ 194 h 322"/>
                  <a:gd name="T34" fmla="*/ 6 w 422"/>
                  <a:gd name="T35" fmla="*/ 155 h 322"/>
                  <a:gd name="T36" fmla="*/ 0 w 422"/>
                  <a:gd name="T37" fmla="*/ 133 h 322"/>
                  <a:gd name="T38" fmla="*/ 6 w 422"/>
                  <a:gd name="T39" fmla="*/ 104 h 322"/>
                  <a:gd name="T40" fmla="*/ 24 w 422"/>
                  <a:gd name="T41" fmla="*/ 84 h 322"/>
                  <a:gd name="T42" fmla="*/ 85 w 422"/>
                  <a:gd name="T43" fmla="*/ 38 h 322"/>
                  <a:gd name="T44" fmla="*/ 105 w 422"/>
                  <a:gd name="T45" fmla="*/ 5 h 322"/>
                  <a:gd name="T46" fmla="*/ 150 w 422"/>
                  <a:gd name="T47" fmla="*/ 0 h 322"/>
                  <a:gd name="T48" fmla="*/ 166 w 422"/>
                  <a:gd name="T49" fmla="*/ 20 h 322"/>
                  <a:gd name="T50" fmla="*/ 220 w 422"/>
                  <a:gd name="T51" fmla="*/ 45 h 322"/>
                  <a:gd name="T52" fmla="*/ 242 w 422"/>
                  <a:gd name="T53" fmla="*/ 68 h 322"/>
                  <a:gd name="T54" fmla="*/ 276 w 422"/>
                  <a:gd name="T55" fmla="*/ 84 h 322"/>
                  <a:gd name="T56" fmla="*/ 310 w 422"/>
                  <a:gd name="T57" fmla="*/ 1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2" h="322">
                    <a:moveTo>
                      <a:pt x="310" y="122"/>
                    </a:moveTo>
                    <a:lnTo>
                      <a:pt x="348" y="151"/>
                    </a:lnTo>
                    <a:lnTo>
                      <a:pt x="391" y="167"/>
                    </a:lnTo>
                    <a:lnTo>
                      <a:pt x="422" y="203"/>
                    </a:lnTo>
                    <a:lnTo>
                      <a:pt x="418" y="272"/>
                    </a:lnTo>
                    <a:lnTo>
                      <a:pt x="380" y="270"/>
                    </a:lnTo>
                    <a:lnTo>
                      <a:pt x="346" y="281"/>
                    </a:lnTo>
                    <a:lnTo>
                      <a:pt x="294" y="281"/>
                    </a:lnTo>
                    <a:lnTo>
                      <a:pt x="270" y="290"/>
                    </a:lnTo>
                    <a:lnTo>
                      <a:pt x="251" y="322"/>
                    </a:lnTo>
                    <a:lnTo>
                      <a:pt x="216" y="322"/>
                    </a:lnTo>
                    <a:lnTo>
                      <a:pt x="177" y="299"/>
                    </a:lnTo>
                    <a:lnTo>
                      <a:pt x="134" y="263"/>
                    </a:lnTo>
                    <a:lnTo>
                      <a:pt x="108" y="238"/>
                    </a:lnTo>
                    <a:lnTo>
                      <a:pt x="69" y="229"/>
                    </a:lnTo>
                    <a:lnTo>
                      <a:pt x="36" y="212"/>
                    </a:lnTo>
                    <a:lnTo>
                      <a:pt x="15" y="194"/>
                    </a:lnTo>
                    <a:lnTo>
                      <a:pt x="6" y="155"/>
                    </a:lnTo>
                    <a:lnTo>
                      <a:pt x="0" y="133"/>
                    </a:lnTo>
                    <a:lnTo>
                      <a:pt x="6" y="104"/>
                    </a:lnTo>
                    <a:lnTo>
                      <a:pt x="24" y="84"/>
                    </a:lnTo>
                    <a:lnTo>
                      <a:pt x="85" y="38"/>
                    </a:lnTo>
                    <a:lnTo>
                      <a:pt x="105" y="5"/>
                    </a:lnTo>
                    <a:lnTo>
                      <a:pt x="150" y="0"/>
                    </a:lnTo>
                    <a:lnTo>
                      <a:pt x="166" y="20"/>
                    </a:lnTo>
                    <a:lnTo>
                      <a:pt x="220" y="45"/>
                    </a:lnTo>
                    <a:lnTo>
                      <a:pt x="242" y="68"/>
                    </a:lnTo>
                    <a:lnTo>
                      <a:pt x="276" y="84"/>
                    </a:lnTo>
                    <a:lnTo>
                      <a:pt x="310" y="122"/>
                    </a:lnTo>
                  </a:path>
                </a:pathLst>
              </a:custGeom>
              <a:solidFill>
                <a:srgbClr val="FFFF00"/>
              </a:solidFill>
              <a:ln w="11113">
                <a:solidFill>
                  <a:srgbClr val="1F1A17"/>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6" name="Freeform 909"/>
              <p:cNvSpPr>
                <a:spLocks/>
              </p:cNvSpPr>
              <p:nvPr/>
            </p:nvSpPr>
            <p:spPr bwMode="auto">
              <a:xfrm>
                <a:off x="7139" y="2954"/>
                <a:ext cx="738" cy="736"/>
              </a:xfrm>
              <a:custGeom>
                <a:avLst/>
                <a:gdLst>
                  <a:gd name="T0" fmla="*/ 238 w 341"/>
                  <a:gd name="T1" fmla="*/ 368 h 368"/>
                  <a:gd name="T2" fmla="*/ 314 w 341"/>
                  <a:gd name="T3" fmla="*/ 350 h 368"/>
                  <a:gd name="T4" fmla="*/ 314 w 341"/>
                  <a:gd name="T5" fmla="*/ 350 h 368"/>
                  <a:gd name="T6" fmla="*/ 296 w 341"/>
                  <a:gd name="T7" fmla="*/ 303 h 368"/>
                  <a:gd name="T8" fmla="*/ 312 w 341"/>
                  <a:gd name="T9" fmla="*/ 233 h 368"/>
                  <a:gd name="T10" fmla="*/ 303 w 341"/>
                  <a:gd name="T11" fmla="*/ 166 h 368"/>
                  <a:gd name="T12" fmla="*/ 321 w 341"/>
                  <a:gd name="T13" fmla="*/ 132 h 368"/>
                  <a:gd name="T14" fmla="*/ 337 w 341"/>
                  <a:gd name="T15" fmla="*/ 114 h 368"/>
                  <a:gd name="T16" fmla="*/ 341 w 341"/>
                  <a:gd name="T17" fmla="*/ 98 h 368"/>
                  <a:gd name="T18" fmla="*/ 292 w 341"/>
                  <a:gd name="T19" fmla="*/ 94 h 368"/>
                  <a:gd name="T20" fmla="*/ 278 w 341"/>
                  <a:gd name="T21" fmla="*/ 85 h 368"/>
                  <a:gd name="T22" fmla="*/ 261 w 341"/>
                  <a:gd name="T23" fmla="*/ 67 h 368"/>
                  <a:gd name="T24" fmla="*/ 213 w 341"/>
                  <a:gd name="T25" fmla="*/ 52 h 368"/>
                  <a:gd name="T26" fmla="*/ 189 w 341"/>
                  <a:gd name="T27" fmla="*/ 22 h 368"/>
                  <a:gd name="T28" fmla="*/ 121 w 341"/>
                  <a:gd name="T29" fmla="*/ 9 h 368"/>
                  <a:gd name="T30" fmla="*/ 81 w 341"/>
                  <a:gd name="T31" fmla="*/ 0 h 368"/>
                  <a:gd name="T32" fmla="*/ 56 w 341"/>
                  <a:gd name="T33" fmla="*/ 24 h 368"/>
                  <a:gd name="T34" fmla="*/ 51 w 341"/>
                  <a:gd name="T35" fmla="*/ 74 h 368"/>
                  <a:gd name="T36" fmla="*/ 29 w 341"/>
                  <a:gd name="T37" fmla="*/ 99 h 368"/>
                  <a:gd name="T38" fmla="*/ 18 w 341"/>
                  <a:gd name="T39" fmla="*/ 144 h 368"/>
                  <a:gd name="T40" fmla="*/ 0 w 341"/>
                  <a:gd name="T41" fmla="*/ 153 h 368"/>
                  <a:gd name="T42" fmla="*/ 4 w 341"/>
                  <a:gd name="T43" fmla="*/ 177 h 368"/>
                  <a:gd name="T44" fmla="*/ 22 w 341"/>
                  <a:gd name="T45" fmla="*/ 184 h 368"/>
                  <a:gd name="T46" fmla="*/ 29 w 341"/>
                  <a:gd name="T47" fmla="*/ 231 h 368"/>
                  <a:gd name="T48" fmla="*/ 63 w 341"/>
                  <a:gd name="T49" fmla="*/ 243 h 368"/>
                  <a:gd name="T50" fmla="*/ 67 w 341"/>
                  <a:gd name="T51" fmla="*/ 278 h 368"/>
                  <a:gd name="T52" fmla="*/ 90 w 341"/>
                  <a:gd name="T53" fmla="*/ 296 h 368"/>
                  <a:gd name="T54" fmla="*/ 161 w 341"/>
                  <a:gd name="T55" fmla="*/ 310 h 368"/>
                  <a:gd name="T56" fmla="*/ 207 w 341"/>
                  <a:gd name="T57" fmla="*/ 323 h 368"/>
                  <a:gd name="T58" fmla="*/ 225 w 341"/>
                  <a:gd name="T59" fmla="*/ 343 h 368"/>
                  <a:gd name="T60" fmla="*/ 238 w 341"/>
                  <a:gd name="T6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368">
                    <a:moveTo>
                      <a:pt x="238" y="368"/>
                    </a:moveTo>
                    <a:lnTo>
                      <a:pt x="314" y="350"/>
                    </a:lnTo>
                    <a:lnTo>
                      <a:pt x="296" y="303"/>
                    </a:lnTo>
                    <a:lnTo>
                      <a:pt x="312" y="233"/>
                    </a:lnTo>
                    <a:lnTo>
                      <a:pt x="303" y="166"/>
                    </a:lnTo>
                    <a:lnTo>
                      <a:pt x="321" y="132"/>
                    </a:lnTo>
                    <a:lnTo>
                      <a:pt x="337" y="114"/>
                    </a:lnTo>
                    <a:lnTo>
                      <a:pt x="341" y="98"/>
                    </a:lnTo>
                    <a:lnTo>
                      <a:pt x="292" y="94"/>
                    </a:lnTo>
                    <a:lnTo>
                      <a:pt x="278" y="85"/>
                    </a:lnTo>
                    <a:lnTo>
                      <a:pt x="261" y="67"/>
                    </a:lnTo>
                    <a:lnTo>
                      <a:pt x="213" y="52"/>
                    </a:lnTo>
                    <a:lnTo>
                      <a:pt x="189" y="22"/>
                    </a:lnTo>
                    <a:lnTo>
                      <a:pt x="121" y="9"/>
                    </a:lnTo>
                    <a:lnTo>
                      <a:pt x="81" y="0"/>
                    </a:lnTo>
                    <a:lnTo>
                      <a:pt x="56" y="24"/>
                    </a:lnTo>
                    <a:lnTo>
                      <a:pt x="51" y="74"/>
                    </a:lnTo>
                    <a:lnTo>
                      <a:pt x="29" y="99"/>
                    </a:lnTo>
                    <a:lnTo>
                      <a:pt x="18" y="144"/>
                    </a:lnTo>
                    <a:lnTo>
                      <a:pt x="0" y="153"/>
                    </a:lnTo>
                    <a:lnTo>
                      <a:pt x="4" y="177"/>
                    </a:lnTo>
                    <a:lnTo>
                      <a:pt x="22" y="184"/>
                    </a:lnTo>
                    <a:lnTo>
                      <a:pt x="29" y="231"/>
                    </a:lnTo>
                    <a:lnTo>
                      <a:pt x="63" y="243"/>
                    </a:lnTo>
                    <a:lnTo>
                      <a:pt x="67" y="278"/>
                    </a:lnTo>
                    <a:lnTo>
                      <a:pt x="90" y="296"/>
                    </a:lnTo>
                    <a:lnTo>
                      <a:pt x="161" y="310"/>
                    </a:lnTo>
                    <a:lnTo>
                      <a:pt x="207" y="323"/>
                    </a:lnTo>
                    <a:lnTo>
                      <a:pt x="225" y="343"/>
                    </a:lnTo>
                    <a:lnTo>
                      <a:pt x="238" y="368"/>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7" name="Freeform 908"/>
              <p:cNvSpPr>
                <a:spLocks/>
              </p:cNvSpPr>
              <p:nvPr/>
            </p:nvSpPr>
            <p:spPr bwMode="auto">
              <a:xfrm>
                <a:off x="7139" y="2954"/>
                <a:ext cx="738" cy="736"/>
              </a:xfrm>
              <a:custGeom>
                <a:avLst/>
                <a:gdLst>
                  <a:gd name="T0" fmla="*/ 238 w 341"/>
                  <a:gd name="T1" fmla="*/ 368 h 368"/>
                  <a:gd name="T2" fmla="*/ 314 w 341"/>
                  <a:gd name="T3" fmla="*/ 350 h 368"/>
                  <a:gd name="T4" fmla="*/ 314 w 341"/>
                  <a:gd name="T5" fmla="*/ 350 h 368"/>
                  <a:gd name="T6" fmla="*/ 296 w 341"/>
                  <a:gd name="T7" fmla="*/ 303 h 368"/>
                  <a:gd name="T8" fmla="*/ 312 w 341"/>
                  <a:gd name="T9" fmla="*/ 233 h 368"/>
                  <a:gd name="T10" fmla="*/ 303 w 341"/>
                  <a:gd name="T11" fmla="*/ 166 h 368"/>
                  <a:gd name="T12" fmla="*/ 321 w 341"/>
                  <a:gd name="T13" fmla="*/ 132 h 368"/>
                  <a:gd name="T14" fmla="*/ 337 w 341"/>
                  <a:gd name="T15" fmla="*/ 114 h 368"/>
                  <a:gd name="T16" fmla="*/ 341 w 341"/>
                  <a:gd name="T17" fmla="*/ 98 h 368"/>
                  <a:gd name="T18" fmla="*/ 292 w 341"/>
                  <a:gd name="T19" fmla="*/ 94 h 368"/>
                  <a:gd name="T20" fmla="*/ 278 w 341"/>
                  <a:gd name="T21" fmla="*/ 85 h 368"/>
                  <a:gd name="T22" fmla="*/ 261 w 341"/>
                  <a:gd name="T23" fmla="*/ 67 h 368"/>
                  <a:gd name="T24" fmla="*/ 213 w 341"/>
                  <a:gd name="T25" fmla="*/ 52 h 368"/>
                  <a:gd name="T26" fmla="*/ 189 w 341"/>
                  <a:gd name="T27" fmla="*/ 22 h 368"/>
                  <a:gd name="T28" fmla="*/ 121 w 341"/>
                  <a:gd name="T29" fmla="*/ 9 h 368"/>
                  <a:gd name="T30" fmla="*/ 81 w 341"/>
                  <a:gd name="T31" fmla="*/ 0 h 368"/>
                  <a:gd name="T32" fmla="*/ 56 w 341"/>
                  <a:gd name="T33" fmla="*/ 24 h 368"/>
                  <a:gd name="T34" fmla="*/ 51 w 341"/>
                  <a:gd name="T35" fmla="*/ 74 h 368"/>
                  <a:gd name="T36" fmla="*/ 29 w 341"/>
                  <a:gd name="T37" fmla="*/ 99 h 368"/>
                  <a:gd name="T38" fmla="*/ 18 w 341"/>
                  <a:gd name="T39" fmla="*/ 144 h 368"/>
                  <a:gd name="T40" fmla="*/ 0 w 341"/>
                  <a:gd name="T41" fmla="*/ 153 h 368"/>
                  <a:gd name="T42" fmla="*/ 4 w 341"/>
                  <a:gd name="T43" fmla="*/ 177 h 368"/>
                  <a:gd name="T44" fmla="*/ 22 w 341"/>
                  <a:gd name="T45" fmla="*/ 184 h 368"/>
                  <a:gd name="T46" fmla="*/ 29 w 341"/>
                  <a:gd name="T47" fmla="*/ 231 h 368"/>
                  <a:gd name="T48" fmla="*/ 63 w 341"/>
                  <a:gd name="T49" fmla="*/ 243 h 368"/>
                  <a:gd name="T50" fmla="*/ 67 w 341"/>
                  <a:gd name="T51" fmla="*/ 278 h 368"/>
                  <a:gd name="T52" fmla="*/ 90 w 341"/>
                  <a:gd name="T53" fmla="*/ 296 h 368"/>
                  <a:gd name="T54" fmla="*/ 161 w 341"/>
                  <a:gd name="T55" fmla="*/ 310 h 368"/>
                  <a:gd name="T56" fmla="*/ 207 w 341"/>
                  <a:gd name="T57" fmla="*/ 323 h 368"/>
                  <a:gd name="T58" fmla="*/ 225 w 341"/>
                  <a:gd name="T59" fmla="*/ 343 h 368"/>
                  <a:gd name="T60" fmla="*/ 238 w 341"/>
                  <a:gd name="T6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368">
                    <a:moveTo>
                      <a:pt x="238" y="368"/>
                    </a:moveTo>
                    <a:lnTo>
                      <a:pt x="314" y="350"/>
                    </a:lnTo>
                    <a:lnTo>
                      <a:pt x="296" y="303"/>
                    </a:lnTo>
                    <a:lnTo>
                      <a:pt x="312" y="233"/>
                    </a:lnTo>
                    <a:lnTo>
                      <a:pt x="303" y="166"/>
                    </a:lnTo>
                    <a:lnTo>
                      <a:pt x="321" y="132"/>
                    </a:lnTo>
                    <a:lnTo>
                      <a:pt x="337" y="114"/>
                    </a:lnTo>
                    <a:lnTo>
                      <a:pt x="341" y="98"/>
                    </a:lnTo>
                    <a:lnTo>
                      <a:pt x="292" y="94"/>
                    </a:lnTo>
                    <a:lnTo>
                      <a:pt x="278" y="85"/>
                    </a:lnTo>
                    <a:lnTo>
                      <a:pt x="261" y="67"/>
                    </a:lnTo>
                    <a:lnTo>
                      <a:pt x="213" y="52"/>
                    </a:lnTo>
                    <a:lnTo>
                      <a:pt x="189" y="22"/>
                    </a:lnTo>
                    <a:lnTo>
                      <a:pt x="121" y="9"/>
                    </a:lnTo>
                    <a:lnTo>
                      <a:pt x="81" y="0"/>
                    </a:lnTo>
                    <a:lnTo>
                      <a:pt x="56" y="24"/>
                    </a:lnTo>
                    <a:lnTo>
                      <a:pt x="51" y="74"/>
                    </a:lnTo>
                    <a:lnTo>
                      <a:pt x="29" y="99"/>
                    </a:lnTo>
                    <a:lnTo>
                      <a:pt x="18" y="144"/>
                    </a:lnTo>
                    <a:lnTo>
                      <a:pt x="0" y="153"/>
                    </a:lnTo>
                    <a:lnTo>
                      <a:pt x="4" y="177"/>
                    </a:lnTo>
                    <a:lnTo>
                      <a:pt x="22" y="184"/>
                    </a:lnTo>
                    <a:lnTo>
                      <a:pt x="29" y="231"/>
                    </a:lnTo>
                    <a:lnTo>
                      <a:pt x="63" y="243"/>
                    </a:lnTo>
                    <a:lnTo>
                      <a:pt x="67" y="278"/>
                    </a:lnTo>
                    <a:lnTo>
                      <a:pt x="90" y="296"/>
                    </a:lnTo>
                    <a:lnTo>
                      <a:pt x="161" y="310"/>
                    </a:lnTo>
                    <a:lnTo>
                      <a:pt x="207" y="323"/>
                    </a:lnTo>
                    <a:lnTo>
                      <a:pt x="225" y="343"/>
                    </a:lnTo>
                    <a:lnTo>
                      <a:pt x="238" y="36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8" name="Freeform 907"/>
              <p:cNvSpPr>
                <a:spLocks/>
              </p:cNvSpPr>
              <p:nvPr/>
            </p:nvSpPr>
            <p:spPr bwMode="auto">
              <a:xfrm>
                <a:off x="2485" y="1336"/>
                <a:ext cx="978" cy="548"/>
              </a:xfrm>
              <a:custGeom>
                <a:avLst/>
                <a:gdLst>
                  <a:gd name="T0" fmla="*/ 34 w 452"/>
                  <a:gd name="T1" fmla="*/ 274 h 274"/>
                  <a:gd name="T2" fmla="*/ 104 w 452"/>
                  <a:gd name="T3" fmla="*/ 267 h 274"/>
                  <a:gd name="T4" fmla="*/ 218 w 452"/>
                  <a:gd name="T5" fmla="*/ 211 h 274"/>
                  <a:gd name="T6" fmla="*/ 315 w 452"/>
                  <a:gd name="T7" fmla="*/ 218 h 274"/>
                  <a:gd name="T8" fmla="*/ 324 w 452"/>
                  <a:gd name="T9" fmla="*/ 202 h 274"/>
                  <a:gd name="T10" fmla="*/ 340 w 452"/>
                  <a:gd name="T11" fmla="*/ 202 h 274"/>
                  <a:gd name="T12" fmla="*/ 357 w 452"/>
                  <a:gd name="T13" fmla="*/ 211 h 274"/>
                  <a:gd name="T14" fmla="*/ 389 w 452"/>
                  <a:gd name="T15" fmla="*/ 244 h 274"/>
                  <a:gd name="T16" fmla="*/ 452 w 452"/>
                  <a:gd name="T17" fmla="*/ 199 h 274"/>
                  <a:gd name="T18" fmla="*/ 393 w 452"/>
                  <a:gd name="T19" fmla="*/ 146 h 274"/>
                  <a:gd name="T20" fmla="*/ 376 w 452"/>
                  <a:gd name="T21" fmla="*/ 110 h 274"/>
                  <a:gd name="T22" fmla="*/ 380 w 452"/>
                  <a:gd name="T23" fmla="*/ 69 h 274"/>
                  <a:gd name="T24" fmla="*/ 375 w 452"/>
                  <a:gd name="T25" fmla="*/ 20 h 274"/>
                  <a:gd name="T26" fmla="*/ 348 w 452"/>
                  <a:gd name="T27" fmla="*/ 0 h 274"/>
                  <a:gd name="T28" fmla="*/ 288 w 452"/>
                  <a:gd name="T29" fmla="*/ 0 h 274"/>
                  <a:gd name="T30" fmla="*/ 254 w 452"/>
                  <a:gd name="T31" fmla="*/ 17 h 274"/>
                  <a:gd name="T32" fmla="*/ 218 w 452"/>
                  <a:gd name="T33" fmla="*/ 38 h 274"/>
                  <a:gd name="T34" fmla="*/ 167 w 452"/>
                  <a:gd name="T35" fmla="*/ 49 h 274"/>
                  <a:gd name="T36" fmla="*/ 103 w 452"/>
                  <a:gd name="T37" fmla="*/ 54 h 274"/>
                  <a:gd name="T38" fmla="*/ 101 w 452"/>
                  <a:gd name="T39" fmla="*/ 83 h 274"/>
                  <a:gd name="T40" fmla="*/ 88 w 452"/>
                  <a:gd name="T41" fmla="*/ 103 h 274"/>
                  <a:gd name="T42" fmla="*/ 61 w 452"/>
                  <a:gd name="T43" fmla="*/ 128 h 274"/>
                  <a:gd name="T44" fmla="*/ 32 w 452"/>
                  <a:gd name="T45" fmla="*/ 172 h 274"/>
                  <a:gd name="T46" fmla="*/ 0 w 452"/>
                  <a:gd name="T47" fmla="*/ 197 h 274"/>
                  <a:gd name="T48" fmla="*/ 2 w 452"/>
                  <a:gd name="T49" fmla="*/ 226 h 274"/>
                  <a:gd name="T50" fmla="*/ 20 w 452"/>
                  <a:gd name="T51" fmla="*/ 253 h 274"/>
                  <a:gd name="T52" fmla="*/ 34 w 452"/>
                  <a:gd name="T5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2" h="274">
                    <a:moveTo>
                      <a:pt x="34" y="274"/>
                    </a:moveTo>
                    <a:lnTo>
                      <a:pt x="104" y="267"/>
                    </a:lnTo>
                    <a:lnTo>
                      <a:pt x="218" y="211"/>
                    </a:lnTo>
                    <a:lnTo>
                      <a:pt x="315" y="218"/>
                    </a:lnTo>
                    <a:lnTo>
                      <a:pt x="324" y="202"/>
                    </a:lnTo>
                    <a:lnTo>
                      <a:pt x="340" y="202"/>
                    </a:lnTo>
                    <a:lnTo>
                      <a:pt x="357" y="211"/>
                    </a:lnTo>
                    <a:lnTo>
                      <a:pt x="389" y="244"/>
                    </a:lnTo>
                    <a:lnTo>
                      <a:pt x="452" y="199"/>
                    </a:lnTo>
                    <a:lnTo>
                      <a:pt x="393" y="146"/>
                    </a:lnTo>
                    <a:lnTo>
                      <a:pt x="376" y="110"/>
                    </a:lnTo>
                    <a:lnTo>
                      <a:pt x="380" y="69"/>
                    </a:lnTo>
                    <a:lnTo>
                      <a:pt x="375" y="20"/>
                    </a:lnTo>
                    <a:lnTo>
                      <a:pt x="348" y="0"/>
                    </a:lnTo>
                    <a:lnTo>
                      <a:pt x="288" y="0"/>
                    </a:lnTo>
                    <a:lnTo>
                      <a:pt x="254" y="17"/>
                    </a:lnTo>
                    <a:lnTo>
                      <a:pt x="218" y="38"/>
                    </a:lnTo>
                    <a:lnTo>
                      <a:pt x="167" y="49"/>
                    </a:lnTo>
                    <a:lnTo>
                      <a:pt x="103" y="54"/>
                    </a:lnTo>
                    <a:lnTo>
                      <a:pt x="101" y="83"/>
                    </a:lnTo>
                    <a:lnTo>
                      <a:pt x="88" y="103"/>
                    </a:lnTo>
                    <a:lnTo>
                      <a:pt x="61" y="128"/>
                    </a:lnTo>
                    <a:lnTo>
                      <a:pt x="32" y="172"/>
                    </a:lnTo>
                    <a:lnTo>
                      <a:pt x="0" y="197"/>
                    </a:lnTo>
                    <a:lnTo>
                      <a:pt x="2" y="226"/>
                    </a:lnTo>
                    <a:lnTo>
                      <a:pt x="20" y="253"/>
                    </a:lnTo>
                    <a:lnTo>
                      <a:pt x="34" y="274"/>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39" name="Freeform 906"/>
              <p:cNvSpPr>
                <a:spLocks/>
              </p:cNvSpPr>
              <p:nvPr/>
            </p:nvSpPr>
            <p:spPr bwMode="auto">
              <a:xfrm>
                <a:off x="2485" y="1336"/>
                <a:ext cx="978" cy="548"/>
              </a:xfrm>
              <a:custGeom>
                <a:avLst/>
                <a:gdLst>
                  <a:gd name="T0" fmla="*/ 34 w 452"/>
                  <a:gd name="T1" fmla="*/ 274 h 274"/>
                  <a:gd name="T2" fmla="*/ 104 w 452"/>
                  <a:gd name="T3" fmla="*/ 267 h 274"/>
                  <a:gd name="T4" fmla="*/ 218 w 452"/>
                  <a:gd name="T5" fmla="*/ 211 h 274"/>
                  <a:gd name="T6" fmla="*/ 315 w 452"/>
                  <a:gd name="T7" fmla="*/ 218 h 274"/>
                  <a:gd name="T8" fmla="*/ 324 w 452"/>
                  <a:gd name="T9" fmla="*/ 202 h 274"/>
                  <a:gd name="T10" fmla="*/ 340 w 452"/>
                  <a:gd name="T11" fmla="*/ 202 h 274"/>
                  <a:gd name="T12" fmla="*/ 357 w 452"/>
                  <a:gd name="T13" fmla="*/ 211 h 274"/>
                  <a:gd name="T14" fmla="*/ 389 w 452"/>
                  <a:gd name="T15" fmla="*/ 244 h 274"/>
                  <a:gd name="T16" fmla="*/ 452 w 452"/>
                  <a:gd name="T17" fmla="*/ 199 h 274"/>
                  <a:gd name="T18" fmla="*/ 393 w 452"/>
                  <a:gd name="T19" fmla="*/ 146 h 274"/>
                  <a:gd name="T20" fmla="*/ 376 w 452"/>
                  <a:gd name="T21" fmla="*/ 110 h 274"/>
                  <a:gd name="T22" fmla="*/ 380 w 452"/>
                  <a:gd name="T23" fmla="*/ 69 h 274"/>
                  <a:gd name="T24" fmla="*/ 375 w 452"/>
                  <a:gd name="T25" fmla="*/ 20 h 274"/>
                  <a:gd name="T26" fmla="*/ 348 w 452"/>
                  <a:gd name="T27" fmla="*/ 0 h 274"/>
                  <a:gd name="T28" fmla="*/ 288 w 452"/>
                  <a:gd name="T29" fmla="*/ 0 h 274"/>
                  <a:gd name="T30" fmla="*/ 254 w 452"/>
                  <a:gd name="T31" fmla="*/ 17 h 274"/>
                  <a:gd name="T32" fmla="*/ 218 w 452"/>
                  <a:gd name="T33" fmla="*/ 38 h 274"/>
                  <a:gd name="T34" fmla="*/ 167 w 452"/>
                  <a:gd name="T35" fmla="*/ 49 h 274"/>
                  <a:gd name="T36" fmla="*/ 103 w 452"/>
                  <a:gd name="T37" fmla="*/ 54 h 274"/>
                  <a:gd name="T38" fmla="*/ 101 w 452"/>
                  <a:gd name="T39" fmla="*/ 83 h 274"/>
                  <a:gd name="T40" fmla="*/ 88 w 452"/>
                  <a:gd name="T41" fmla="*/ 103 h 274"/>
                  <a:gd name="T42" fmla="*/ 61 w 452"/>
                  <a:gd name="T43" fmla="*/ 128 h 274"/>
                  <a:gd name="T44" fmla="*/ 32 w 452"/>
                  <a:gd name="T45" fmla="*/ 172 h 274"/>
                  <a:gd name="T46" fmla="*/ 0 w 452"/>
                  <a:gd name="T47" fmla="*/ 197 h 274"/>
                  <a:gd name="T48" fmla="*/ 2 w 452"/>
                  <a:gd name="T49" fmla="*/ 226 h 274"/>
                  <a:gd name="T50" fmla="*/ 20 w 452"/>
                  <a:gd name="T51" fmla="*/ 253 h 274"/>
                  <a:gd name="T52" fmla="*/ 34 w 452"/>
                  <a:gd name="T5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2" h="274">
                    <a:moveTo>
                      <a:pt x="34" y="274"/>
                    </a:moveTo>
                    <a:lnTo>
                      <a:pt x="104" y="267"/>
                    </a:lnTo>
                    <a:lnTo>
                      <a:pt x="218" y="211"/>
                    </a:lnTo>
                    <a:lnTo>
                      <a:pt x="315" y="218"/>
                    </a:lnTo>
                    <a:lnTo>
                      <a:pt x="324" y="202"/>
                    </a:lnTo>
                    <a:lnTo>
                      <a:pt x="340" y="202"/>
                    </a:lnTo>
                    <a:lnTo>
                      <a:pt x="357" y="211"/>
                    </a:lnTo>
                    <a:lnTo>
                      <a:pt x="389" y="244"/>
                    </a:lnTo>
                    <a:lnTo>
                      <a:pt x="452" y="199"/>
                    </a:lnTo>
                    <a:lnTo>
                      <a:pt x="393" y="146"/>
                    </a:lnTo>
                    <a:lnTo>
                      <a:pt x="376" y="110"/>
                    </a:lnTo>
                    <a:lnTo>
                      <a:pt x="380" y="69"/>
                    </a:lnTo>
                    <a:lnTo>
                      <a:pt x="375" y="20"/>
                    </a:lnTo>
                    <a:lnTo>
                      <a:pt x="348" y="0"/>
                    </a:lnTo>
                    <a:lnTo>
                      <a:pt x="288" y="0"/>
                    </a:lnTo>
                    <a:lnTo>
                      <a:pt x="254" y="17"/>
                    </a:lnTo>
                    <a:lnTo>
                      <a:pt x="218" y="38"/>
                    </a:lnTo>
                    <a:lnTo>
                      <a:pt x="167" y="49"/>
                    </a:lnTo>
                    <a:lnTo>
                      <a:pt x="103" y="54"/>
                    </a:lnTo>
                    <a:lnTo>
                      <a:pt x="101" y="83"/>
                    </a:lnTo>
                    <a:lnTo>
                      <a:pt x="88" y="103"/>
                    </a:lnTo>
                    <a:lnTo>
                      <a:pt x="61" y="128"/>
                    </a:lnTo>
                    <a:lnTo>
                      <a:pt x="32" y="172"/>
                    </a:lnTo>
                    <a:lnTo>
                      <a:pt x="0" y="197"/>
                    </a:lnTo>
                    <a:lnTo>
                      <a:pt x="2" y="226"/>
                    </a:lnTo>
                    <a:lnTo>
                      <a:pt x="20" y="253"/>
                    </a:lnTo>
                    <a:lnTo>
                      <a:pt x="34" y="274"/>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0" name="Freeform 905"/>
              <p:cNvSpPr>
                <a:spLocks/>
              </p:cNvSpPr>
              <p:nvPr/>
            </p:nvSpPr>
            <p:spPr bwMode="auto">
              <a:xfrm>
                <a:off x="2228" y="2158"/>
                <a:ext cx="753" cy="818"/>
              </a:xfrm>
              <a:custGeom>
                <a:avLst/>
                <a:gdLst>
                  <a:gd name="T0" fmla="*/ 86 w 348"/>
                  <a:gd name="T1" fmla="*/ 0 h 409"/>
                  <a:gd name="T2" fmla="*/ 150 w 348"/>
                  <a:gd name="T3" fmla="*/ 34 h 409"/>
                  <a:gd name="T4" fmla="*/ 220 w 348"/>
                  <a:gd name="T5" fmla="*/ 33 h 409"/>
                  <a:gd name="T6" fmla="*/ 294 w 348"/>
                  <a:gd name="T7" fmla="*/ 61 h 409"/>
                  <a:gd name="T8" fmla="*/ 315 w 348"/>
                  <a:gd name="T9" fmla="*/ 72 h 409"/>
                  <a:gd name="T10" fmla="*/ 335 w 348"/>
                  <a:gd name="T11" fmla="*/ 76 h 409"/>
                  <a:gd name="T12" fmla="*/ 339 w 348"/>
                  <a:gd name="T13" fmla="*/ 130 h 409"/>
                  <a:gd name="T14" fmla="*/ 324 w 348"/>
                  <a:gd name="T15" fmla="*/ 160 h 409"/>
                  <a:gd name="T16" fmla="*/ 333 w 348"/>
                  <a:gd name="T17" fmla="*/ 213 h 409"/>
                  <a:gd name="T18" fmla="*/ 348 w 348"/>
                  <a:gd name="T19" fmla="*/ 243 h 409"/>
                  <a:gd name="T20" fmla="*/ 346 w 348"/>
                  <a:gd name="T21" fmla="*/ 285 h 409"/>
                  <a:gd name="T22" fmla="*/ 330 w 348"/>
                  <a:gd name="T23" fmla="*/ 314 h 409"/>
                  <a:gd name="T24" fmla="*/ 303 w 348"/>
                  <a:gd name="T25" fmla="*/ 315 h 409"/>
                  <a:gd name="T26" fmla="*/ 285 w 348"/>
                  <a:gd name="T27" fmla="*/ 333 h 409"/>
                  <a:gd name="T28" fmla="*/ 292 w 348"/>
                  <a:gd name="T29" fmla="*/ 368 h 409"/>
                  <a:gd name="T30" fmla="*/ 295 w 348"/>
                  <a:gd name="T31" fmla="*/ 402 h 409"/>
                  <a:gd name="T32" fmla="*/ 286 w 348"/>
                  <a:gd name="T33" fmla="*/ 409 h 409"/>
                  <a:gd name="T34" fmla="*/ 274 w 348"/>
                  <a:gd name="T35" fmla="*/ 405 h 409"/>
                  <a:gd name="T36" fmla="*/ 256 w 348"/>
                  <a:gd name="T37" fmla="*/ 380 h 409"/>
                  <a:gd name="T38" fmla="*/ 243 w 348"/>
                  <a:gd name="T39" fmla="*/ 355 h 409"/>
                  <a:gd name="T40" fmla="*/ 193 w 348"/>
                  <a:gd name="T41" fmla="*/ 351 h 409"/>
                  <a:gd name="T42" fmla="*/ 168 w 348"/>
                  <a:gd name="T43" fmla="*/ 333 h 409"/>
                  <a:gd name="T44" fmla="*/ 153 w 348"/>
                  <a:gd name="T45" fmla="*/ 301 h 409"/>
                  <a:gd name="T46" fmla="*/ 131 w 348"/>
                  <a:gd name="T47" fmla="*/ 296 h 409"/>
                  <a:gd name="T48" fmla="*/ 122 w 348"/>
                  <a:gd name="T49" fmla="*/ 270 h 409"/>
                  <a:gd name="T50" fmla="*/ 94 w 348"/>
                  <a:gd name="T51" fmla="*/ 261 h 409"/>
                  <a:gd name="T52" fmla="*/ 56 w 348"/>
                  <a:gd name="T53" fmla="*/ 245 h 409"/>
                  <a:gd name="T54" fmla="*/ 36 w 348"/>
                  <a:gd name="T55" fmla="*/ 218 h 409"/>
                  <a:gd name="T56" fmla="*/ 14 w 348"/>
                  <a:gd name="T57" fmla="*/ 216 h 409"/>
                  <a:gd name="T58" fmla="*/ 4 w 348"/>
                  <a:gd name="T59" fmla="*/ 193 h 409"/>
                  <a:gd name="T60" fmla="*/ 0 w 348"/>
                  <a:gd name="T61" fmla="*/ 157 h 409"/>
                  <a:gd name="T62" fmla="*/ 22 w 348"/>
                  <a:gd name="T63" fmla="*/ 119 h 409"/>
                  <a:gd name="T64" fmla="*/ 49 w 348"/>
                  <a:gd name="T65" fmla="*/ 90 h 409"/>
                  <a:gd name="T66" fmla="*/ 52 w 348"/>
                  <a:gd name="T67" fmla="*/ 45 h 409"/>
                  <a:gd name="T68" fmla="*/ 59 w 348"/>
                  <a:gd name="T69" fmla="*/ 11 h 409"/>
                  <a:gd name="T70" fmla="*/ 86 w 348"/>
                  <a:gd name="T7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9">
                    <a:moveTo>
                      <a:pt x="86" y="0"/>
                    </a:moveTo>
                    <a:lnTo>
                      <a:pt x="150" y="34"/>
                    </a:lnTo>
                    <a:lnTo>
                      <a:pt x="220" y="33"/>
                    </a:lnTo>
                    <a:lnTo>
                      <a:pt x="294" y="61"/>
                    </a:lnTo>
                    <a:lnTo>
                      <a:pt x="315" y="72"/>
                    </a:lnTo>
                    <a:lnTo>
                      <a:pt x="335" y="76"/>
                    </a:lnTo>
                    <a:lnTo>
                      <a:pt x="339" y="130"/>
                    </a:lnTo>
                    <a:lnTo>
                      <a:pt x="324" y="160"/>
                    </a:lnTo>
                    <a:lnTo>
                      <a:pt x="333" y="213"/>
                    </a:lnTo>
                    <a:lnTo>
                      <a:pt x="348" y="243"/>
                    </a:lnTo>
                    <a:lnTo>
                      <a:pt x="346" y="285"/>
                    </a:lnTo>
                    <a:lnTo>
                      <a:pt x="330" y="314"/>
                    </a:lnTo>
                    <a:lnTo>
                      <a:pt x="303" y="315"/>
                    </a:lnTo>
                    <a:lnTo>
                      <a:pt x="285" y="333"/>
                    </a:lnTo>
                    <a:lnTo>
                      <a:pt x="292" y="368"/>
                    </a:lnTo>
                    <a:lnTo>
                      <a:pt x="295" y="402"/>
                    </a:lnTo>
                    <a:lnTo>
                      <a:pt x="286" y="409"/>
                    </a:lnTo>
                    <a:lnTo>
                      <a:pt x="274" y="405"/>
                    </a:lnTo>
                    <a:lnTo>
                      <a:pt x="256" y="380"/>
                    </a:lnTo>
                    <a:lnTo>
                      <a:pt x="243" y="355"/>
                    </a:lnTo>
                    <a:lnTo>
                      <a:pt x="193" y="351"/>
                    </a:lnTo>
                    <a:lnTo>
                      <a:pt x="168" y="333"/>
                    </a:lnTo>
                    <a:lnTo>
                      <a:pt x="153" y="301"/>
                    </a:lnTo>
                    <a:lnTo>
                      <a:pt x="131" y="296"/>
                    </a:lnTo>
                    <a:lnTo>
                      <a:pt x="122" y="270"/>
                    </a:lnTo>
                    <a:lnTo>
                      <a:pt x="94" y="261"/>
                    </a:lnTo>
                    <a:lnTo>
                      <a:pt x="56" y="245"/>
                    </a:lnTo>
                    <a:lnTo>
                      <a:pt x="36" y="218"/>
                    </a:lnTo>
                    <a:lnTo>
                      <a:pt x="14" y="216"/>
                    </a:lnTo>
                    <a:lnTo>
                      <a:pt x="4" y="193"/>
                    </a:lnTo>
                    <a:lnTo>
                      <a:pt x="0" y="157"/>
                    </a:lnTo>
                    <a:lnTo>
                      <a:pt x="22" y="119"/>
                    </a:lnTo>
                    <a:lnTo>
                      <a:pt x="49" y="90"/>
                    </a:lnTo>
                    <a:lnTo>
                      <a:pt x="52" y="45"/>
                    </a:lnTo>
                    <a:lnTo>
                      <a:pt x="59" y="11"/>
                    </a:lnTo>
                    <a:lnTo>
                      <a:pt x="8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1" name="Freeform 904"/>
              <p:cNvSpPr>
                <a:spLocks/>
              </p:cNvSpPr>
              <p:nvPr/>
            </p:nvSpPr>
            <p:spPr bwMode="auto">
              <a:xfrm>
                <a:off x="2228" y="2158"/>
                <a:ext cx="753" cy="818"/>
              </a:xfrm>
              <a:custGeom>
                <a:avLst/>
                <a:gdLst>
                  <a:gd name="T0" fmla="*/ 86 w 348"/>
                  <a:gd name="T1" fmla="*/ 0 h 409"/>
                  <a:gd name="T2" fmla="*/ 150 w 348"/>
                  <a:gd name="T3" fmla="*/ 34 h 409"/>
                  <a:gd name="T4" fmla="*/ 220 w 348"/>
                  <a:gd name="T5" fmla="*/ 33 h 409"/>
                  <a:gd name="T6" fmla="*/ 294 w 348"/>
                  <a:gd name="T7" fmla="*/ 61 h 409"/>
                  <a:gd name="T8" fmla="*/ 315 w 348"/>
                  <a:gd name="T9" fmla="*/ 72 h 409"/>
                  <a:gd name="T10" fmla="*/ 335 w 348"/>
                  <a:gd name="T11" fmla="*/ 76 h 409"/>
                  <a:gd name="T12" fmla="*/ 339 w 348"/>
                  <a:gd name="T13" fmla="*/ 130 h 409"/>
                  <a:gd name="T14" fmla="*/ 324 w 348"/>
                  <a:gd name="T15" fmla="*/ 160 h 409"/>
                  <a:gd name="T16" fmla="*/ 333 w 348"/>
                  <a:gd name="T17" fmla="*/ 213 h 409"/>
                  <a:gd name="T18" fmla="*/ 348 w 348"/>
                  <a:gd name="T19" fmla="*/ 243 h 409"/>
                  <a:gd name="T20" fmla="*/ 346 w 348"/>
                  <a:gd name="T21" fmla="*/ 285 h 409"/>
                  <a:gd name="T22" fmla="*/ 330 w 348"/>
                  <a:gd name="T23" fmla="*/ 314 h 409"/>
                  <a:gd name="T24" fmla="*/ 303 w 348"/>
                  <a:gd name="T25" fmla="*/ 315 h 409"/>
                  <a:gd name="T26" fmla="*/ 285 w 348"/>
                  <a:gd name="T27" fmla="*/ 333 h 409"/>
                  <a:gd name="T28" fmla="*/ 292 w 348"/>
                  <a:gd name="T29" fmla="*/ 368 h 409"/>
                  <a:gd name="T30" fmla="*/ 295 w 348"/>
                  <a:gd name="T31" fmla="*/ 402 h 409"/>
                  <a:gd name="T32" fmla="*/ 286 w 348"/>
                  <a:gd name="T33" fmla="*/ 409 h 409"/>
                  <a:gd name="T34" fmla="*/ 274 w 348"/>
                  <a:gd name="T35" fmla="*/ 405 h 409"/>
                  <a:gd name="T36" fmla="*/ 256 w 348"/>
                  <a:gd name="T37" fmla="*/ 380 h 409"/>
                  <a:gd name="T38" fmla="*/ 243 w 348"/>
                  <a:gd name="T39" fmla="*/ 355 h 409"/>
                  <a:gd name="T40" fmla="*/ 193 w 348"/>
                  <a:gd name="T41" fmla="*/ 351 h 409"/>
                  <a:gd name="T42" fmla="*/ 168 w 348"/>
                  <a:gd name="T43" fmla="*/ 333 h 409"/>
                  <a:gd name="T44" fmla="*/ 153 w 348"/>
                  <a:gd name="T45" fmla="*/ 301 h 409"/>
                  <a:gd name="T46" fmla="*/ 131 w 348"/>
                  <a:gd name="T47" fmla="*/ 296 h 409"/>
                  <a:gd name="T48" fmla="*/ 122 w 348"/>
                  <a:gd name="T49" fmla="*/ 270 h 409"/>
                  <a:gd name="T50" fmla="*/ 94 w 348"/>
                  <a:gd name="T51" fmla="*/ 261 h 409"/>
                  <a:gd name="T52" fmla="*/ 56 w 348"/>
                  <a:gd name="T53" fmla="*/ 245 h 409"/>
                  <a:gd name="T54" fmla="*/ 36 w 348"/>
                  <a:gd name="T55" fmla="*/ 218 h 409"/>
                  <a:gd name="T56" fmla="*/ 14 w 348"/>
                  <a:gd name="T57" fmla="*/ 216 h 409"/>
                  <a:gd name="T58" fmla="*/ 4 w 348"/>
                  <a:gd name="T59" fmla="*/ 193 h 409"/>
                  <a:gd name="T60" fmla="*/ 0 w 348"/>
                  <a:gd name="T61" fmla="*/ 157 h 409"/>
                  <a:gd name="T62" fmla="*/ 22 w 348"/>
                  <a:gd name="T63" fmla="*/ 119 h 409"/>
                  <a:gd name="T64" fmla="*/ 49 w 348"/>
                  <a:gd name="T65" fmla="*/ 90 h 409"/>
                  <a:gd name="T66" fmla="*/ 52 w 348"/>
                  <a:gd name="T67" fmla="*/ 45 h 409"/>
                  <a:gd name="T68" fmla="*/ 59 w 348"/>
                  <a:gd name="T69" fmla="*/ 11 h 409"/>
                  <a:gd name="T70" fmla="*/ 86 w 348"/>
                  <a:gd name="T7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9">
                    <a:moveTo>
                      <a:pt x="86" y="0"/>
                    </a:moveTo>
                    <a:lnTo>
                      <a:pt x="150" y="34"/>
                    </a:lnTo>
                    <a:lnTo>
                      <a:pt x="220" y="33"/>
                    </a:lnTo>
                    <a:lnTo>
                      <a:pt x="294" y="61"/>
                    </a:lnTo>
                    <a:lnTo>
                      <a:pt x="315" y="72"/>
                    </a:lnTo>
                    <a:lnTo>
                      <a:pt x="335" y="76"/>
                    </a:lnTo>
                    <a:lnTo>
                      <a:pt x="339" y="130"/>
                    </a:lnTo>
                    <a:lnTo>
                      <a:pt x="324" y="160"/>
                    </a:lnTo>
                    <a:lnTo>
                      <a:pt x="333" y="213"/>
                    </a:lnTo>
                    <a:lnTo>
                      <a:pt x="348" y="243"/>
                    </a:lnTo>
                    <a:lnTo>
                      <a:pt x="346" y="285"/>
                    </a:lnTo>
                    <a:lnTo>
                      <a:pt x="330" y="314"/>
                    </a:lnTo>
                    <a:lnTo>
                      <a:pt x="303" y="315"/>
                    </a:lnTo>
                    <a:lnTo>
                      <a:pt x="285" y="333"/>
                    </a:lnTo>
                    <a:lnTo>
                      <a:pt x="292" y="368"/>
                    </a:lnTo>
                    <a:lnTo>
                      <a:pt x="295" y="402"/>
                    </a:lnTo>
                    <a:lnTo>
                      <a:pt x="286" y="409"/>
                    </a:lnTo>
                    <a:lnTo>
                      <a:pt x="274" y="405"/>
                    </a:lnTo>
                    <a:lnTo>
                      <a:pt x="256" y="380"/>
                    </a:lnTo>
                    <a:lnTo>
                      <a:pt x="243" y="355"/>
                    </a:lnTo>
                    <a:lnTo>
                      <a:pt x="193" y="351"/>
                    </a:lnTo>
                    <a:lnTo>
                      <a:pt x="168" y="333"/>
                    </a:lnTo>
                    <a:lnTo>
                      <a:pt x="153" y="301"/>
                    </a:lnTo>
                    <a:lnTo>
                      <a:pt x="131" y="296"/>
                    </a:lnTo>
                    <a:lnTo>
                      <a:pt x="122" y="270"/>
                    </a:lnTo>
                    <a:lnTo>
                      <a:pt x="94" y="261"/>
                    </a:lnTo>
                    <a:lnTo>
                      <a:pt x="56" y="245"/>
                    </a:lnTo>
                    <a:lnTo>
                      <a:pt x="36" y="218"/>
                    </a:lnTo>
                    <a:lnTo>
                      <a:pt x="14" y="216"/>
                    </a:lnTo>
                    <a:lnTo>
                      <a:pt x="4" y="193"/>
                    </a:lnTo>
                    <a:lnTo>
                      <a:pt x="0" y="157"/>
                    </a:lnTo>
                    <a:lnTo>
                      <a:pt x="22" y="119"/>
                    </a:lnTo>
                    <a:lnTo>
                      <a:pt x="49" y="90"/>
                    </a:lnTo>
                    <a:lnTo>
                      <a:pt x="52" y="45"/>
                    </a:lnTo>
                    <a:lnTo>
                      <a:pt x="59" y="11"/>
                    </a:lnTo>
                    <a:lnTo>
                      <a:pt x="86"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2" name="Freeform 903"/>
              <p:cNvSpPr>
                <a:spLocks/>
              </p:cNvSpPr>
              <p:nvPr/>
            </p:nvSpPr>
            <p:spPr bwMode="auto">
              <a:xfrm>
                <a:off x="2417" y="1740"/>
                <a:ext cx="911" cy="570"/>
              </a:xfrm>
              <a:custGeom>
                <a:avLst/>
                <a:gdLst>
                  <a:gd name="T0" fmla="*/ 65 w 420"/>
                  <a:gd name="T1" fmla="*/ 74 h 285"/>
                  <a:gd name="T2" fmla="*/ 62 w 420"/>
                  <a:gd name="T3" fmla="*/ 128 h 285"/>
                  <a:gd name="T4" fmla="*/ 34 w 420"/>
                  <a:gd name="T5" fmla="*/ 152 h 285"/>
                  <a:gd name="T6" fmla="*/ 40 w 420"/>
                  <a:gd name="T7" fmla="*/ 186 h 285"/>
                  <a:gd name="T8" fmla="*/ 0 w 420"/>
                  <a:gd name="T9" fmla="*/ 209 h 285"/>
                  <a:gd name="T10" fmla="*/ 62 w 420"/>
                  <a:gd name="T11" fmla="*/ 243 h 285"/>
                  <a:gd name="T12" fmla="*/ 132 w 420"/>
                  <a:gd name="T13" fmla="*/ 242 h 285"/>
                  <a:gd name="T14" fmla="*/ 206 w 420"/>
                  <a:gd name="T15" fmla="*/ 270 h 285"/>
                  <a:gd name="T16" fmla="*/ 227 w 420"/>
                  <a:gd name="T17" fmla="*/ 281 h 285"/>
                  <a:gd name="T18" fmla="*/ 249 w 420"/>
                  <a:gd name="T19" fmla="*/ 285 h 285"/>
                  <a:gd name="T20" fmla="*/ 265 w 420"/>
                  <a:gd name="T21" fmla="*/ 225 h 285"/>
                  <a:gd name="T22" fmla="*/ 294 w 420"/>
                  <a:gd name="T23" fmla="*/ 180 h 285"/>
                  <a:gd name="T24" fmla="*/ 330 w 420"/>
                  <a:gd name="T25" fmla="*/ 164 h 285"/>
                  <a:gd name="T26" fmla="*/ 355 w 420"/>
                  <a:gd name="T27" fmla="*/ 148 h 285"/>
                  <a:gd name="T28" fmla="*/ 395 w 420"/>
                  <a:gd name="T29" fmla="*/ 101 h 285"/>
                  <a:gd name="T30" fmla="*/ 420 w 420"/>
                  <a:gd name="T31" fmla="*/ 42 h 285"/>
                  <a:gd name="T32" fmla="*/ 388 w 420"/>
                  <a:gd name="T33" fmla="*/ 9 h 285"/>
                  <a:gd name="T34" fmla="*/ 371 w 420"/>
                  <a:gd name="T35" fmla="*/ 0 h 285"/>
                  <a:gd name="T36" fmla="*/ 355 w 420"/>
                  <a:gd name="T37" fmla="*/ 0 h 285"/>
                  <a:gd name="T38" fmla="*/ 346 w 420"/>
                  <a:gd name="T39" fmla="*/ 16 h 285"/>
                  <a:gd name="T40" fmla="*/ 249 w 420"/>
                  <a:gd name="T41" fmla="*/ 9 h 285"/>
                  <a:gd name="T42" fmla="*/ 135 w 420"/>
                  <a:gd name="T43" fmla="*/ 65 h 285"/>
                  <a:gd name="T44" fmla="*/ 65 w 420"/>
                  <a:gd name="T45" fmla="*/ 7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0" h="285">
                    <a:moveTo>
                      <a:pt x="65" y="74"/>
                    </a:moveTo>
                    <a:lnTo>
                      <a:pt x="62" y="128"/>
                    </a:lnTo>
                    <a:lnTo>
                      <a:pt x="34" y="152"/>
                    </a:lnTo>
                    <a:lnTo>
                      <a:pt x="40" y="186"/>
                    </a:lnTo>
                    <a:lnTo>
                      <a:pt x="0" y="209"/>
                    </a:lnTo>
                    <a:lnTo>
                      <a:pt x="62" y="243"/>
                    </a:lnTo>
                    <a:lnTo>
                      <a:pt x="132" y="242"/>
                    </a:lnTo>
                    <a:lnTo>
                      <a:pt x="206" y="270"/>
                    </a:lnTo>
                    <a:lnTo>
                      <a:pt x="227" y="281"/>
                    </a:lnTo>
                    <a:lnTo>
                      <a:pt x="249" y="285"/>
                    </a:lnTo>
                    <a:lnTo>
                      <a:pt x="265" y="225"/>
                    </a:lnTo>
                    <a:lnTo>
                      <a:pt x="294" y="180"/>
                    </a:lnTo>
                    <a:lnTo>
                      <a:pt x="330" y="164"/>
                    </a:lnTo>
                    <a:lnTo>
                      <a:pt x="355" y="148"/>
                    </a:lnTo>
                    <a:lnTo>
                      <a:pt x="395" y="101"/>
                    </a:lnTo>
                    <a:lnTo>
                      <a:pt x="420" y="42"/>
                    </a:lnTo>
                    <a:lnTo>
                      <a:pt x="388" y="9"/>
                    </a:lnTo>
                    <a:lnTo>
                      <a:pt x="371" y="0"/>
                    </a:lnTo>
                    <a:lnTo>
                      <a:pt x="355" y="0"/>
                    </a:lnTo>
                    <a:lnTo>
                      <a:pt x="346" y="16"/>
                    </a:lnTo>
                    <a:lnTo>
                      <a:pt x="249" y="9"/>
                    </a:lnTo>
                    <a:lnTo>
                      <a:pt x="135" y="65"/>
                    </a:lnTo>
                    <a:lnTo>
                      <a:pt x="65" y="74"/>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3" name="Freeform 902"/>
              <p:cNvSpPr>
                <a:spLocks/>
              </p:cNvSpPr>
              <p:nvPr/>
            </p:nvSpPr>
            <p:spPr bwMode="auto">
              <a:xfrm>
                <a:off x="2417" y="1740"/>
                <a:ext cx="911" cy="570"/>
              </a:xfrm>
              <a:custGeom>
                <a:avLst/>
                <a:gdLst>
                  <a:gd name="T0" fmla="*/ 65 w 420"/>
                  <a:gd name="T1" fmla="*/ 74 h 285"/>
                  <a:gd name="T2" fmla="*/ 62 w 420"/>
                  <a:gd name="T3" fmla="*/ 128 h 285"/>
                  <a:gd name="T4" fmla="*/ 34 w 420"/>
                  <a:gd name="T5" fmla="*/ 152 h 285"/>
                  <a:gd name="T6" fmla="*/ 40 w 420"/>
                  <a:gd name="T7" fmla="*/ 186 h 285"/>
                  <a:gd name="T8" fmla="*/ 0 w 420"/>
                  <a:gd name="T9" fmla="*/ 209 h 285"/>
                  <a:gd name="T10" fmla="*/ 62 w 420"/>
                  <a:gd name="T11" fmla="*/ 243 h 285"/>
                  <a:gd name="T12" fmla="*/ 132 w 420"/>
                  <a:gd name="T13" fmla="*/ 242 h 285"/>
                  <a:gd name="T14" fmla="*/ 206 w 420"/>
                  <a:gd name="T15" fmla="*/ 270 h 285"/>
                  <a:gd name="T16" fmla="*/ 227 w 420"/>
                  <a:gd name="T17" fmla="*/ 281 h 285"/>
                  <a:gd name="T18" fmla="*/ 249 w 420"/>
                  <a:gd name="T19" fmla="*/ 285 h 285"/>
                  <a:gd name="T20" fmla="*/ 265 w 420"/>
                  <a:gd name="T21" fmla="*/ 225 h 285"/>
                  <a:gd name="T22" fmla="*/ 294 w 420"/>
                  <a:gd name="T23" fmla="*/ 180 h 285"/>
                  <a:gd name="T24" fmla="*/ 330 w 420"/>
                  <a:gd name="T25" fmla="*/ 164 h 285"/>
                  <a:gd name="T26" fmla="*/ 355 w 420"/>
                  <a:gd name="T27" fmla="*/ 148 h 285"/>
                  <a:gd name="T28" fmla="*/ 395 w 420"/>
                  <a:gd name="T29" fmla="*/ 101 h 285"/>
                  <a:gd name="T30" fmla="*/ 420 w 420"/>
                  <a:gd name="T31" fmla="*/ 42 h 285"/>
                  <a:gd name="T32" fmla="*/ 388 w 420"/>
                  <a:gd name="T33" fmla="*/ 9 h 285"/>
                  <a:gd name="T34" fmla="*/ 371 w 420"/>
                  <a:gd name="T35" fmla="*/ 0 h 285"/>
                  <a:gd name="T36" fmla="*/ 355 w 420"/>
                  <a:gd name="T37" fmla="*/ 0 h 285"/>
                  <a:gd name="T38" fmla="*/ 346 w 420"/>
                  <a:gd name="T39" fmla="*/ 16 h 285"/>
                  <a:gd name="T40" fmla="*/ 249 w 420"/>
                  <a:gd name="T41" fmla="*/ 9 h 285"/>
                  <a:gd name="T42" fmla="*/ 135 w 420"/>
                  <a:gd name="T43" fmla="*/ 65 h 285"/>
                  <a:gd name="T44" fmla="*/ 65 w 420"/>
                  <a:gd name="T45" fmla="*/ 7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0" h="285">
                    <a:moveTo>
                      <a:pt x="65" y="74"/>
                    </a:moveTo>
                    <a:lnTo>
                      <a:pt x="62" y="128"/>
                    </a:lnTo>
                    <a:lnTo>
                      <a:pt x="34" y="152"/>
                    </a:lnTo>
                    <a:lnTo>
                      <a:pt x="40" y="186"/>
                    </a:lnTo>
                    <a:lnTo>
                      <a:pt x="0" y="209"/>
                    </a:lnTo>
                    <a:lnTo>
                      <a:pt x="62" y="243"/>
                    </a:lnTo>
                    <a:lnTo>
                      <a:pt x="132" y="242"/>
                    </a:lnTo>
                    <a:lnTo>
                      <a:pt x="206" y="270"/>
                    </a:lnTo>
                    <a:lnTo>
                      <a:pt x="227" y="281"/>
                    </a:lnTo>
                    <a:lnTo>
                      <a:pt x="249" y="285"/>
                    </a:lnTo>
                    <a:lnTo>
                      <a:pt x="265" y="225"/>
                    </a:lnTo>
                    <a:lnTo>
                      <a:pt x="294" y="180"/>
                    </a:lnTo>
                    <a:lnTo>
                      <a:pt x="330" y="164"/>
                    </a:lnTo>
                    <a:lnTo>
                      <a:pt x="355" y="148"/>
                    </a:lnTo>
                    <a:lnTo>
                      <a:pt x="395" y="101"/>
                    </a:lnTo>
                    <a:lnTo>
                      <a:pt x="420" y="42"/>
                    </a:lnTo>
                    <a:lnTo>
                      <a:pt x="388" y="9"/>
                    </a:lnTo>
                    <a:lnTo>
                      <a:pt x="371" y="0"/>
                    </a:lnTo>
                    <a:lnTo>
                      <a:pt x="355" y="0"/>
                    </a:lnTo>
                    <a:lnTo>
                      <a:pt x="346" y="16"/>
                    </a:lnTo>
                    <a:lnTo>
                      <a:pt x="249" y="9"/>
                    </a:lnTo>
                    <a:lnTo>
                      <a:pt x="135" y="65"/>
                    </a:lnTo>
                    <a:lnTo>
                      <a:pt x="65" y="74"/>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4" name="Freeform 901"/>
              <p:cNvSpPr>
                <a:spLocks/>
              </p:cNvSpPr>
              <p:nvPr/>
            </p:nvSpPr>
            <p:spPr bwMode="auto">
              <a:xfrm>
                <a:off x="2929" y="2190"/>
                <a:ext cx="1016" cy="1024"/>
              </a:xfrm>
              <a:custGeom>
                <a:avLst/>
                <a:gdLst>
                  <a:gd name="T0" fmla="*/ 29 w 469"/>
                  <a:gd name="T1" fmla="*/ 0 h 512"/>
                  <a:gd name="T2" fmla="*/ 13 w 469"/>
                  <a:gd name="T3" fmla="*/ 60 h 512"/>
                  <a:gd name="T4" fmla="*/ 15 w 469"/>
                  <a:gd name="T5" fmla="*/ 114 h 512"/>
                  <a:gd name="T6" fmla="*/ 0 w 469"/>
                  <a:gd name="T7" fmla="*/ 144 h 512"/>
                  <a:gd name="T8" fmla="*/ 9 w 469"/>
                  <a:gd name="T9" fmla="*/ 197 h 512"/>
                  <a:gd name="T10" fmla="*/ 24 w 469"/>
                  <a:gd name="T11" fmla="*/ 227 h 512"/>
                  <a:gd name="T12" fmla="*/ 22 w 469"/>
                  <a:gd name="T13" fmla="*/ 269 h 512"/>
                  <a:gd name="T14" fmla="*/ 6 w 469"/>
                  <a:gd name="T15" fmla="*/ 299 h 512"/>
                  <a:gd name="T16" fmla="*/ 9 w 469"/>
                  <a:gd name="T17" fmla="*/ 319 h 512"/>
                  <a:gd name="T18" fmla="*/ 29 w 469"/>
                  <a:gd name="T19" fmla="*/ 332 h 512"/>
                  <a:gd name="T20" fmla="*/ 53 w 469"/>
                  <a:gd name="T21" fmla="*/ 334 h 512"/>
                  <a:gd name="T22" fmla="*/ 63 w 469"/>
                  <a:gd name="T23" fmla="*/ 344 h 512"/>
                  <a:gd name="T24" fmla="*/ 72 w 469"/>
                  <a:gd name="T25" fmla="*/ 379 h 512"/>
                  <a:gd name="T26" fmla="*/ 108 w 469"/>
                  <a:gd name="T27" fmla="*/ 389 h 512"/>
                  <a:gd name="T28" fmla="*/ 137 w 469"/>
                  <a:gd name="T29" fmla="*/ 404 h 512"/>
                  <a:gd name="T30" fmla="*/ 146 w 469"/>
                  <a:gd name="T31" fmla="*/ 422 h 512"/>
                  <a:gd name="T32" fmla="*/ 171 w 469"/>
                  <a:gd name="T33" fmla="*/ 436 h 512"/>
                  <a:gd name="T34" fmla="*/ 191 w 469"/>
                  <a:gd name="T35" fmla="*/ 425 h 512"/>
                  <a:gd name="T36" fmla="*/ 206 w 469"/>
                  <a:gd name="T37" fmla="*/ 434 h 512"/>
                  <a:gd name="T38" fmla="*/ 209 w 469"/>
                  <a:gd name="T39" fmla="*/ 456 h 512"/>
                  <a:gd name="T40" fmla="*/ 265 w 469"/>
                  <a:gd name="T41" fmla="*/ 471 h 512"/>
                  <a:gd name="T42" fmla="*/ 294 w 469"/>
                  <a:gd name="T43" fmla="*/ 498 h 512"/>
                  <a:gd name="T44" fmla="*/ 337 w 469"/>
                  <a:gd name="T45" fmla="*/ 512 h 512"/>
                  <a:gd name="T46" fmla="*/ 355 w 469"/>
                  <a:gd name="T47" fmla="*/ 463 h 512"/>
                  <a:gd name="T48" fmla="*/ 415 w 469"/>
                  <a:gd name="T49" fmla="*/ 395 h 512"/>
                  <a:gd name="T50" fmla="*/ 469 w 469"/>
                  <a:gd name="T51" fmla="*/ 323 h 512"/>
                  <a:gd name="T52" fmla="*/ 451 w 469"/>
                  <a:gd name="T53" fmla="*/ 245 h 512"/>
                  <a:gd name="T54" fmla="*/ 443 w 469"/>
                  <a:gd name="T55" fmla="*/ 211 h 512"/>
                  <a:gd name="T56" fmla="*/ 427 w 469"/>
                  <a:gd name="T57" fmla="*/ 186 h 512"/>
                  <a:gd name="T58" fmla="*/ 409 w 469"/>
                  <a:gd name="T59" fmla="*/ 199 h 512"/>
                  <a:gd name="T60" fmla="*/ 388 w 469"/>
                  <a:gd name="T61" fmla="*/ 173 h 512"/>
                  <a:gd name="T62" fmla="*/ 355 w 469"/>
                  <a:gd name="T63" fmla="*/ 177 h 512"/>
                  <a:gd name="T64" fmla="*/ 328 w 469"/>
                  <a:gd name="T65" fmla="*/ 152 h 512"/>
                  <a:gd name="T66" fmla="*/ 299 w 469"/>
                  <a:gd name="T67" fmla="*/ 123 h 512"/>
                  <a:gd name="T68" fmla="*/ 200 w 469"/>
                  <a:gd name="T69" fmla="*/ 112 h 512"/>
                  <a:gd name="T70" fmla="*/ 144 w 469"/>
                  <a:gd name="T71" fmla="*/ 69 h 512"/>
                  <a:gd name="T72" fmla="*/ 83 w 469"/>
                  <a:gd name="T73" fmla="*/ 49 h 512"/>
                  <a:gd name="T74" fmla="*/ 69 w 469"/>
                  <a:gd name="T75" fmla="*/ 26 h 512"/>
                  <a:gd name="T76" fmla="*/ 47 w 469"/>
                  <a:gd name="T77" fmla="*/ 17 h 512"/>
                  <a:gd name="T78" fmla="*/ 29 w 469"/>
                  <a:gd name="T7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9" h="512">
                    <a:moveTo>
                      <a:pt x="29" y="0"/>
                    </a:moveTo>
                    <a:lnTo>
                      <a:pt x="13" y="60"/>
                    </a:lnTo>
                    <a:lnTo>
                      <a:pt x="15" y="114"/>
                    </a:lnTo>
                    <a:lnTo>
                      <a:pt x="0" y="144"/>
                    </a:lnTo>
                    <a:lnTo>
                      <a:pt x="9" y="197"/>
                    </a:lnTo>
                    <a:lnTo>
                      <a:pt x="24" y="227"/>
                    </a:lnTo>
                    <a:lnTo>
                      <a:pt x="22" y="269"/>
                    </a:lnTo>
                    <a:lnTo>
                      <a:pt x="6" y="299"/>
                    </a:lnTo>
                    <a:lnTo>
                      <a:pt x="9" y="319"/>
                    </a:lnTo>
                    <a:lnTo>
                      <a:pt x="29" y="332"/>
                    </a:lnTo>
                    <a:lnTo>
                      <a:pt x="53" y="334"/>
                    </a:lnTo>
                    <a:lnTo>
                      <a:pt x="63" y="344"/>
                    </a:lnTo>
                    <a:lnTo>
                      <a:pt x="72" y="379"/>
                    </a:lnTo>
                    <a:lnTo>
                      <a:pt x="108" y="389"/>
                    </a:lnTo>
                    <a:lnTo>
                      <a:pt x="137" y="404"/>
                    </a:lnTo>
                    <a:lnTo>
                      <a:pt x="146" y="422"/>
                    </a:lnTo>
                    <a:lnTo>
                      <a:pt x="171" y="436"/>
                    </a:lnTo>
                    <a:lnTo>
                      <a:pt x="191" y="425"/>
                    </a:lnTo>
                    <a:lnTo>
                      <a:pt x="206" y="434"/>
                    </a:lnTo>
                    <a:lnTo>
                      <a:pt x="209" y="456"/>
                    </a:lnTo>
                    <a:lnTo>
                      <a:pt x="265" y="471"/>
                    </a:lnTo>
                    <a:lnTo>
                      <a:pt x="294" y="498"/>
                    </a:lnTo>
                    <a:lnTo>
                      <a:pt x="337" y="512"/>
                    </a:lnTo>
                    <a:lnTo>
                      <a:pt x="355" y="463"/>
                    </a:lnTo>
                    <a:lnTo>
                      <a:pt x="415" y="395"/>
                    </a:lnTo>
                    <a:lnTo>
                      <a:pt x="469" y="323"/>
                    </a:lnTo>
                    <a:lnTo>
                      <a:pt x="451" y="245"/>
                    </a:lnTo>
                    <a:lnTo>
                      <a:pt x="443" y="211"/>
                    </a:lnTo>
                    <a:lnTo>
                      <a:pt x="427" y="186"/>
                    </a:lnTo>
                    <a:lnTo>
                      <a:pt x="409" y="199"/>
                    </a:lnTo>
                    <a:lnTo>
                      <a:pt x="388" y="173"/>
                    </a:lnTo>
                    <a:lnTo>
                      <a:pt x="355" y="177"/>
                    </a:lnTo>
                    <a:lnTo>
                      <a:pt x="328" y="152"/>
                    </a:lnTo>
                    <a:lnTo>
                      <a:pt x="299" y="123"/>
                    </a:lnTo>
                    <a:lnTo>
                      <a:pt x="200" y="112"/>
                    </a:lnTo>
                    <a:lnTo>
                      <a:pt x="144" y="69"/>
                    </a:lnTo>
                    <a:lnTo>
                      <a:pt x="83" y="49"/>
                    </a:lnTo>
                    <a:lnTo>
                      <a:pt x="69" y="26"/>
                    </a:lnTo>
                    <a:lnTo>
                      <a:pt x="47" y="17"/>
                    </a:lnTo>
                    <a:lnTo>
                      <a:pt x="2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5" name="Freeform 900"/>
              <p:cNvSpPr>
                <a:spLocks/>
              </p:cNvSpPr>
              <p:nvPr/>
            </p:nvSpPr>
            <p:spPr bwMode="auto">
              <a:xfrm>
                <a:off x="2929" y="2190"/>
                <a:ext cx="1016" cy="1024"/>
              </a:xfrm>
              <a:custGeom>
                <a:avLst/>
                <a:gdLst>
                  <a:gd name="T0" fmla="*/ 29 w 469"/>
                  <a:gd name="T1" fmla="*/ 0 h 512"/>
                  <a:gd name="T2" fmla="*/ 13 w 469"/>
                  <a:gd name="T3" fmla="*/ 60 h 512"/>
                  <a:gd name="T4" fmla="*/ 15 w 469"/>
                  <a:gd name="T5" fmla="*/ 114 h 512"/>
                  <a:gd name="T6" fmla="*/ 0 w 469"/>
                  <a:gd name="T7" fmla="*/ 144 h 512"/>
                  <a:gd name="T8" fmla="*/ 9 w 469"/>
                  <a:gd name="T9" fmla="*/ 197 h 512"/>
                  <a:gd name="T10" fmla="*/ 24 w 469"/>
                  <a:gd name="T11" fmla="*/ 227 h 512"/>
                  <a:gd name="T12" fmla="*/ 22 w 469"/>
                  <a:gd name="T13" fmla="*/ 269 h 512"/>
                  <a:gd name="T14" fmla="*/ 6 w 469"/>
                  <a:gd name="T15" fmla="*/ 299 h 512"/>
                  <a:gd name="T16" fmla="*/ 9 w 469"/>
                  <a:gd name="T17" fmla="*/ 319 h 512"/>
                  <a:gd name="T18" fmla="*/ 29 w 469"/>
                  <a:gd name="T19" fmla="*/ 332 h 512"/>
                  <a:gd name="T20" fmla="*/ 53 w 469"/>
                  <a:gd name="T21" fmla="*/ 334 h 512"/>
                  <a:gd name="T22" fmla="*/ 63 w 469"/>
                  <a:gd name="T23" fmla="*/ 344 h 512"/>
                  <a:gd name="T24" fmla="*/ 72 w 469"/>
                  <a:gd name="T25" fmla="*/ 379 h 512"/>
                  <a:gd name="T26" fmla="*/ 108 w 469"/>
                  <a:gd name="T27" fmla="*/ 389 h 512"/>
                  <a:gd name="T28" fmla="*/ 137 w 469"/>
                  <a:gd name="T29" fmla="*/ 404 h 512"/>
                  <a:gd name="T30" fmla="*/ 146 w 469"/>
                  <a:gd name="T31" fmla="*/ 422 h 512"/>
                  <a:gd name="T32" fmla="*/ 171 w 469"/>
                  <a:gd name="T33" fmla="*/ 436 h 512"/>
                  <a:gd name="T34" fmla="*/ 191 w 469"/>
                  <a:gd name="T35" fmla="*/ 425 h 512"/>
                  <a:gd name="T36" fmla="*/ 206 w 469"/>
                  <a:gd name="T37" fmla="*/ 434 h 512"/>
                  <a:gd name="T38" fmla="*/ 209 w 469"/>
                  <a:gd name="T39" fmla="*/ 456 h 512"/>
                  <a:gd name="T40" fmla="*/ 265 w 469"/>
                  <a:gd name="T41" fmla="*/ 471 h 512"/>
                  <a:gd name="T42" fmla="*/ 294 w 469"/>
                  <a:gd name="T43" fmla="*/ 498 h 512"/>
                  <a:gd name="T44" fmla="*/ 337 w 469"/>
                  <a:gd name="T45" fmla="*/ 512 h 512"/>
                  <a:gd name="T46" fmla="*/ 355 w 469"/>
                  <a:gd name="T47" fmla="*/ 463 h 512"/>
                  <a:gd name="T48" fmla="*/ 415 w 469"/>
                  <a:gd name="T49" fmla="*/ 395 h 512"/>
                  <a:gd name="T50" fmla="*/ 469 w 469"/>
                  <a:gd name="T51" fmla="*/ 323 h 512"/>
                  <a:gd name="T52" fmla="*/ 451 w 469"/>
                  <a:gd name="T53" fmla="*/ 245 h 512"/>
                  <a:gd name="T54" fmla="*/ 443 w 469"/>
                  <a:gd name="T55" fmla="*/ 211 h 512"/>
                  <a:gd name="T56" fmla="*/ 427 w 469"/>
                  <a:gd name="T57" fmla="*/ 186 h 512"/>
                  <a:gd name="T58" fmla="*/ 409 w 469"/>
                  <a:gd name="T59" fmla="*/ 199 h 512"/>
                  <a:gd name="T60" fmla="*/ 388 w 469"/>
                  <a:gd name="T61" fmla="*/ 173 h 512"/>
                  <a:gd name="T62" fmla="*/ 355 w 469"/>
                  <a:gd name="T63" fmla="*/ 177 h 512"/>
                  <a:gd name="T64" fmla="*/ 328 w 469"/>
                  <a:gd name="T65" fmla="*/ 152 h 512"/>
                  <a:gd name="T66" fmla="*/ 299 w 469"/>
                  <a:gd name="T67" fmla="*/ 123 h 512"/>
                  <a:gd name="T68" fmla="*/ 200 w 469"/>
                  <a:gd name="T69" fmla="*/ 112 h 512"/>
                  <a:gd name="T70" fmla="*/ 144 w 469"/>
                  <a:gd name="T71" fmla="*/ 69 h 512"/>
                  <a:gd name="T72" fmla="*/ 83 w 469"/>
                  <a:gd name="T73" fmla="*/ 49 h 512"/>
                  <a:gd name="T74" fmla="*/ 69 w 469"/>
                  <a:gd name="T75" fmla="*/ 26 h 512"/>
                  <a:gd name="T76" fmla="*/ 47 w 469"/>
                  <a:gd name="T77" fmla="*/ 17 h 512"/>
                  <a:gd name="T78" fmla="*/ 29 w 469"/>
                  <a:gd name="T7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9" h="512">
                    <a:moveTo>
                      <a:pt x="29" y="0"/>
                    </a:moveTo>
                    <a:lnTo>
                      <a:pt x="13" y="60"/>
                    </a:lnTo>
                    <a:lnTo>
                      <a:pt x="15" y="114"/>
                    </a:lnTo>
                    <a:lnTo>
                      <a:pt x="0" y="144"/>
                    </a:lnTo>
                    <a:lnTo>
                      <a:pt x="9" y="197"/>
                    </a:lnTo>
                    <a:lnTo>
                      <a:pt x="24" y="227"/>
                    </a:lnTo>
                    <a:lnTo>
                      <a:pt x="22" y="269"/>
                    </a:lnTo>
                    <a:lnTo>
                      <a:pt x="6" y="299"/>
                    </a:lnTo>
                    <a:lnTo>
                      <a:pt x="9" y="319"/>
                    </a:lnTo>
                    <a:lnTo>
                      <a:pt x="29" y="332"/>
                    </a:lnTo>
                    <a:lnTo>
                      <a:pt x="53" y="334"/>
                    </a:lnTo>
                    <a:lnTo>
                      <a:pt x="63" y="344"/>
                    </a:lnTo>
                    <a:lnTo>
                      <a:pt x="72" y="379"/>
                    </a:lnTo>
                    <a:lnTo>
                      <a:pt x="108" y="389"/>
                    </a:lnTo>
                    <a:lnTo>
                      <a:pt x="137" y="404"/>
                    </a:lnTo>
                    <a:lnTo>
                      <a:pt x="146" y="422"/>
                    </a:lnTo>
                    <a:lnTo>
                      <a:pt x="171" y="436"/>
                    </a:lnTo>
                    <a:lnTo>
                      <a:pt x="191" y="425"/>
                    </a:lnTo>
                    <a:lnTo>
                      <a:pt x="206" y="434"/>
                    </a:lnTo>
                    <a:lnTo>
                      <a:pt x="209" y="456"/>
                    </a:lnTo>
                    <a:lnTo>
                      <a:pt x="265" y="471"/>
                    </a:lnTo>
                    <a:lnTo>
                      <a:pt x="294" y="498"/>
                    </a:lnTo>
                    <a:lnTo>
                      <a:pt x="337" y="512"/>
                    </a:lnTo>
                    <a:lnTo>
                      <a:pt x="355" y="463"/>
                    </a:lnTo>
                    <a:lnTo>
                      <a:pt x="415" y="395"/>
                    </a:lnTo>
                    <a:lnTo>
                      <a:pt x="469" y="323"/>
                    </a:lnTo>
                    <a:lnTo>
                      <a:pt x="451" y="245"/>
                    </a:lnTo>
                    <a:lnTo>
                      <a:pt x="443" y="211"/>
                    </a:lnTo>
                    <a:lnTo>
                      <a:pt x="427" y="186"/>
                    </a:lnTo>
                    <a:lnTo>
                      <a:pt x="409" y="199"/>
                    </a:lnTo>
                    <a:lnTo>
                      <a:pt x="388" y="173"/>
                    </a:lnTo>
                    <a:lnTo>
                      <a:pt x="355" y="177"/>
                    </a:lnTo>
                    <a:lnTo>
                      <a:pt x="328" y="152"/>
                    </a:lnTo>
                    <a:lnTo>
                      <a:pt x="299" y="123"/>
                    </a:lnTo>
                    <a:lnTo>
                      <a:pt x="200" y="112"/>
                    </a:lnTo>
                    <a:lnTo>
                      <a:pt x="144" y="69"/>
                    </a:lnTo>
                    <a:lnTo>
                      <a:pt x="83" y="49"/>
                    </a:lnTo>
                    <a:lnTo>
                      <a:pt x="69" y="26"/>
                    </a:lnTo>
                    <a:lnTo>
                      <a:pt x="47" y="17"/>
                    </a:lnTo>
                    <a:lnTo>
                      <a:pt x="29"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6" name="Freeform 899"/>
              <p:cNvSpPr>
                <a:spLocks/>
              </p:cNvSpPr>
              <p:nvPr/>
            </p:nvSpPr>
            <p:spPr bwMode="auto">
              <a:xfrm>
                <a:off x="3659" y="2832"/>
                <a:ext cx="924" cy="864"/>
              </a:xfrm>
              <a:custGeom>
                <a:avLst/>
                <a:gdLst>
                  <a:gd name="T0" fmla="*/ 0 w 427"/>
                  <a:gd name="T1" fmla="*/ 191 h 432"/>
                  <a:gd name="T2" fmla="*/ 18 w 427"/>
                  <a:gd name="T3" fmla="*/ 142 h 432"/>
                  <a:gd name="T4" fmla="*/ 78 w 427"/>
                  <a:gd name="T5" fmla="*/ 74 h 432"/>
                  <a:gd name="T6" fmla="*/ 132 w 427"/>
                  <a:gd name="T7" fmla="*/ 0 h 432"/>
                  <a:gd name="T8" fmla="*/ 188 w 427"/>
                  <a:gd name="T9" fmla="*/ 32 h 432"/>
                  <a:gd name="T10" fmla="*/ 222 w 427"/>
                  <a:gd name="T11" fmla="*/ 54 h 432"/>
                  <a:gd name="T12" fmla="*/ 245 w 427"/>
                  <a:gd name="T13" fmla="*/ 86 h 432"/>
                  <a:gd name="T14" fmla="*/ 317 w 427"/>
                  <a:gd name="T15" fmla="*/ 128 h 432"/>
                  <a:gd name="T16" fmla="*/ 339 w 427"/>
                  <a:gd name="T17" fmla="*/ 150 h 432"/>
                  <a:gd name="T18" fmla="*/ 427 w 427"/>
                  <a:gd name="T19" fmla="*/ 200 h 432"/>
                  <a:gd name="T20" fmla="*/ 413 w 427"/>
                  <a:gd name="T21" fmla="*/ 238 h 432"/>
                  <a:gd name="T22" fmla="*/ 368 w 427"/>
                  <a:gd name="T23" fmla="*/ 243 h 432"/>
                  <a:gd name="T24" fmla="*/ 348 w 427"/>
                  <a:gd name="T25" fmla="*/ 276 h 432"/>
                  <a:gd name="T26" fmla="*/ 287 w 427"/>
                  <a:gd name="T27" fmla="*/ 322 h 432"/>
                  <a:gd name="T28" fmla="*/ 269 w 427"/>
                  <a:gd name="T29" fmla="*/ 342 h 432"/>
                  <a:gd name="T30" fmla="*/ 263 w 427"/>
                  <a:gd name="T31" fmla="*/ 371 h 432"/>
                  <a:gd name="T32" fmla="*/ 269 w 427"/>
                  <a:gd name="T33" fmla="*/ 393 h 432"/>
                  <a:gd name="T34" fmla="*/ 279 w 427"/>
                  <a:gd name="T35" fmla="*/ 432 h 432"/>
                  <a:gd name="T36" fmla="*/ 234 w 427"/>
                  <a:gd name="T37" fmla="*/ 420 h 432"/>
                  <a:gd name="T38" fmla="*/ 227 w 427"/>
                  <a:gd name="T39" fmla="*/ 376 h 432"/>
                  <a:gd name="T40" fmla="*/ 209 w 427"/>
                  <a:gd name="T41" fmla="*/ 349 h 432"/>
                  <a:gd name="T42" fmla="*/ 139 w 427"/>
                  <a:gd name="T43" fmla="*/ 344 h 432"/>
                  <a:gd name="T44" fmla="*/ 110 w 427"/>
                  <a:gd name="T45" fmla="*/ 322 h 432"/>
                  <a:gd name="T46" fmla="*/ 78 w 427"/>
                  <a:gd name="T47" fmla="*/ 277 h 432"/>
                  <a:gd name="T48" fmla="*/ 70 w 427"/>
                  <a:gd name="T49" fmla="*/ 222 h 432"/>
                  <a:gd name="T50" fmla="*/ 42 w 427"/>
                  <a:gd name="T51" fmla="*/ 198 h 432"/>
                  <a:gd name="T52" fmla="*/ 0 w 427"/>
                  <a:gd name="T53" fmla="*/ 19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32">
                    <a:moveTo>
                      <a:pt x="0" y="191"/>
                    </a:moveTo>
                    <a:lnTo>
                      <a:pt x="18" y="142"/>
                    </a:lnTo>
                    <a:lnTo>
                      <a:pt x="78" y="74"/>
                    </a:lnTo>
                    <a:lnTo>
                      <a:pt x="132" y="0"/>
                    </a:lnTo>
                    <a:lnTo>
                      <a:pt x="188" y="32"/>
                    </a:lnTo>
                    <a:lnTo>
                      <a:pt x="222" y="54"/>
                    </a:lnTo>
                    <a:lnTo>
                      <a:pt x="245" y="86"/>
                    </a:lnTo>
                    <a:lnTo>
                      <a:pt x="317" y="128"/>
                    </a:lnTo>
                    <a:lnTo>
                      <a:pt x="339" y="150"/>
                    </a:lnTo>
                    <a:lnTo>
                      <a:pt x="427" y="200"/>
                    </a:lnTo>
                    <a:lnTo>
                      <a:pt x="413" y="238"/>
                    </a:lnTo>
                    <a:lnTo>
                      <a:pt x="368" y="243"/>
                    </a:lnTo>
                    <a:lnTo>
                      <a:pt x="348" y="276"/>
                    </a:lnTo>
                    <a:lnTo>
                      <a:pt x="287" y="322"/>
                    </a:lnTo>
                    <a:lnTo>
                      <a:pt x="269" y="342"/>
                    </a:lnTo>
                    <a:lnTo>
                      <a:pt x="263" y="371"/>
                    </a:lnTo>
                    <a:lnTo>
                      <a:pt x="269" y="393"/>
                    </a:lnTo>
                    <a:lnTo>
                      <a:pt x="279" y="432"/>
                    </a:lnTo>
                    <a:lnTo>
                      <a:pt x="234" y="420"/>
                    </a:lnTo>
                    <a:lnTo>
                      <a:pt x="227" y="376"/>
                    </a:lnTo>
                    <a:lnTo>
                      <a:pt x="209" y="349"/>
                    </a:lnTo>
                    <a:lnTo>
                      <a:pt x="139" y="344"/>
                    </a:lnTo>
                    <a:lnTo>
                      <a:pt x="110" y="322"/>
                    </a:lnTo>
                    <a:lnTo>
                      <a:pt x="78" y="277"/>
                    </a:lnTo>
                    <a:lnTo>
                      <a:pt x="70" y="222"/>
                    </a:lnTo>
                    <a:lnTo>
                      <a:pt x="42" y="198"/>
                    </a:lnTo>
                    <a:lnTo>
                      <a:pt x="0" y="1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7" name="Freeform 898"/>
              <p:cNvSpPr>
                <a:spLocks/>
              </p:cNvSpPr>
              <p:nvPr/>
            </p:nvSpPr>
            <p:spPr bwMode="auto">
              <a:xfrm>
                <a:off x="3659" y="2832"/>
                <a:ext cx="924" cy="864"/>
              </a:xfrm>
              <a:custGeom>
                <a:avLst/>
                <a:gdLst>
                  <a:gd name="T0" fmla="*/ 0 w 427"/>
                  <a:gd name="T1" fmla="*/ 191 h 432"/>
                  <a:gd name="T2" fmla="*/ 18 w 427"/>
                  <a:gd name="T3" fmla="*/ 142 h 432"/>
                  <a:gd name="T4" fmla="*/ 78 w 427"/>
                  <a:gd name="T5" fmla="*/ 74 h 432"/>
                  <a:gd name="T6" fmla="*/ 132 w 427"/>
                  <a:gd name="T7" fmla="*/ 0 h 432"/>
                  <a:gd name="T8" fmla="*/ 188 w 427"/>
                  <a:gd name="T9" fmla="*/ 32 h 432"/>
                  <a:gd name="T10" fmla="*/ 222 w 427"/>
                  <a:gd name="T11" fmla="*/ 54 h 432"/>
                  <a:gd name="T12" fmla="*/ 245 w 427"/>
                  <a:gd name="T13" fmla="*/ 86 h 432"/>
                  <a:gd name="T14" fmla="*/ 317 w 427"/>
                  <a:gd name="T15" fmla="*/ 128 h 432"/>
                  <a:gd name="T16" fmla="*/ 339 w 427"/>
                  <a:gd name="T17" fmla="*/ 150 h 432"/>
                  <a:gd name="T18" fmla="*/ 427 w 427"/>
                  <a:gd name="T19" fmla="*/ 200 h 432"/>
                  <a:gd name="T20" fmla="*/ 413 w 427"/>
                  <a:gd name="T21" fmla="*/ 238 h 432"/>
                  <a:gd name="T22" fmla="*/ 368 w 427"/>
                  <a:gd name="T23" fmla="*/ 243 h 432"/>
                  <a:gd name="T24" fmla="*/ 348 w 427"/>
                  <a:gd name="T25" fmla="*/ 276 h 432"/>
                  <a:gd name="T26" fmla="*/ 287 w 427"/>
                  <a:gd name="T27" fmla="*/ 322 h 432"/>
                  <a:gd name="T28" fmla="*/ 269 w 427"/>
                  <a:gd name="T29" fmla="*/ 342 h 432"/>
                  <a:gd name="T30" fmla="*/ 263 w 427"/>
                  <a:gd name="T31" fmla="*/ 371 h 432"/>
                  <a:gd name="T32" fmla="*/ 269 w 427"/>
                  <a:gd name="T33" fmla="*/ 393 h 432"/>
                  <a:gd name="T34" fmla="*/ 279 w 427"/>
                  <a:gd name="T35" fmla="*/ 432 h 432"/>
                  <a:gd name="T36" fmla="*/ 234 w 427"/>
                  <a:gd name="T37" fmla="*/ 420 h 432"/>
                  <a:gd name="T38" fmla="*/ 227 w 427"/>
                  <a:gd name="T39" fmla="*/ 376 h 432"/>
                  <a:gd name="T40" fmla="*/ 209 w 427"/>
                  <a:gd name="T41" fmla="*/ 349 h 432"/>
                  <a:gd name="T42" fmla="*/ 139 w 427"/>
                  <a:gd name="T43" fmla="*/ 344 h 432"/>
                  <a:gd name="T44" fmla="*/ 110 w 427"/>
                  <a:gd name="T45" fmla="*/ 322 h 432"/>
                  <a:gd name="T46" fmla="*/ 78 w 427"/>
                  <a:gd name="T47" fmla="*/ 277 h 432"/>
                  <a:gd name="T48" fmla="*/ 70 w 427"/>
                  <a:gd name="T49" fmla="*/ 222 h 432"/>
                  <a:gd name="T50" fmla="*/ 42 w 427"/>
                  <a:gd name="T51" fmla="*/ 198 h 432"/>
                  <a:gd name="T52" fmla="*/ 0 w 427"/>
                  <a:gd name="T53" fmla="*/ 19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32">
                    <a:moveTo>
                      <a:pt x="0" y="191"/>
                    </a:moveTo>
                    <a:lnTo>
                      <a:pt x="18" y="142"/>
                    </a:lnTo>
                    <a:lnTo>
                      <a:pt x="78" y="74"/>
                    </a:lnTo>
                    <a:lnTo>
                      <a:pt x="132" y="0"/>
                    </a:lnTo>
                    <a:lnTo>
                      <a:pt x="188" y="32"/>
                    </a:lnTo>
                    <a:lnTo>
                      <a:pt x="222" y="54"/>
                    </a:lnTo>
                    <a:lnTo>
                      <a:pt x="245" y="86"/>
                    </a:lnTo>
                    <a:lnTo>
                      <a:pt x="317" y="128"/>
                    </a:lnTo>
                    <a:lnTo>
                      <a:pt x="339" y="150"/>
                    </a:lnTo>
                    <a:lnTo>
                      <a:pt x="427" y="200"/>
                    </a:lnTo>
                    <a:lnTo>
                      <a:pt x="413" y="238"/>
                    </a:lnTo>
                    <a:lnTo>
                      <a:pt x="368" y="243"/>
                    </a:lnTo>
                    <a:lnTo>
                      <a:pt x="348" y="276"/>
                    </a:lnTo>
                    <a:lnTo>
                      <a:pt x="287" y="322"/>
                    </a:lnTo>
                    <a:lnTo>
                      <a:pt x="269" y="342"/>
                    </a:lnTo>
                    <a:lnTo>
                      <a:pt x="263" y="371"/>
                    </a:lnTo>
                    <a:lnTo>
                      <a:pt x="269" y="393"/>
                    </a:lnTo>
                    <a:lnTo>
                      <a:pt x="279" y="432"/>
                    </a:lnTo>
                    <a:lnTo>
                      <a:pt x="234" y="420"/>
                    </a:lnTo>
                    <a:lnTo>
                      <a:pt x="227" y="376"/>
                    </a:lnTo>
                    <a:lnTo>
                      <a:pt x="209" y="349"/>
                    </a:lnTo>
                    <a:lnTo>
                      <a:pt x="139" y="344"/>
                    </a:lnTo>
                    <a:lnTo>
                      <a:pt x="110" y="322"/>
                    </a:lnTo>
                    <a:lnTo>
                      <a:pt x="78" y="277"/>
                    </a:lnTo>
                    <a:lnTo>
                      <a:pt x="70" y="222"/>
                    </a:lnTo>
                    <a:lnTo>
                      <a:pt x="42" y="198"/>
                    </a:lnTo>
                    <a:lnTo>
                      <a:pt x="0" y="19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8" name="Freeform 897"/>
              <p:cNvSpPr>
                <a:spLocks/>
              </p:cNvSpPr>
              <p:nvPr/>
            </p:nvSpPr>
            <p:spPr bwMode="auto">
              <a:xfrm>
                <a:off x="2992" y="1734"/>
                <a:ext cx="779" cy="698"/>
              </a:xfrm>
              <a:custGeom>
                <a:avLst/>
                <a:gdLst>
                  <a:gd name="T0" fmla="*/ 0 w 360"/>
                  <a:gd name="T1" fmla="*/ 228 h 349"/>
                  <a:gd name="T2" fmla="*/ 18 w 360"/>
                  <a:gd name="T3" fmla="*/ 245 h 349"/>
                  <a:gd name="T4" fmla="*/ 40 w 360"/>
                  <a:gd name="T5" fmla="*/ 254 h 349"/>
                  <a:gd name="T6" fmla="*/ 54 w 360"/>
                  <a:gd name="T7" fmla="*/ 277 h 349"/>
                  <a:gd name="T8" fmla="*/ 115 w 360"/>
                  <a:gd name="T9" fmla="*/ 297 h 349"/>
                  <a:gd name="T10" fmla="*/ 171 w 360"/>
                  <a:gd name="T11" fmla="*/ 340 h 349"/>
                  <a:gd name="T12" fmla="*/ 270 w 360"/>
                  <a:gd name="T13" fmla="*/ 349 h 349"/>
                  <a:gd name="T14" fmla="*/ 297 w 360"/>
                  <a:gd name="T15" fmla="*/ 333 h 349"/>
                  <a:gd name="T16" fmla="*/ 335 w 360"/>
                  <a:gd name="T17" fmla="*/ 324 h 349"/>
                  <a:gd name="T18" fmla="*/ 353 w 360"/>
                  <a:gd name="T19" fmla="*/ 302 h 349"/>
                  <a:gd name="T20" fmla="*/ 348 w 360"/>
                  <a:gd name="T21" fmla="*/ 255 h 349"/>
                  <a:gd name="T22" fmla="*/ 328 w 360"/>
                  <a:gd name="T23" fmla="*/ 225 h 349"/>
                  <a:gd name="T24" fmla="*/ 306 w 360"/>
                  <a:gd name="T25" fmla="*/ 205 h 349"/>
                  <a:gd name="T26" fmla="*/ 296 w 360"/>
                  <a:gd name="T27" fmla="*/ 180 h 349"/>
                  <a:gd name="T28" fmla="*/ 314 w 360"/>
                  <a:gd name="T29" fmla="*/ 164 h 349"/>
                  <a:gd name="T30" fmla="*/ 339 w 360"/>
                  <a:gd name="T31" fmla="*/ 147 h 349"/>
                  <a:gd name="T32" fmla="*/ 335 w 360"/>
                  <a:gd name="T33" fmla="*/ 106 h 349"/>
                  <a:gd name="T34" fmla="*/ 355 w 360"/>
                  <a:gd name="T35" fmla="*/ 70 h 349"/>
                  <a:gd name="T36" fmla="*/ 360 w 360"/>
                  <a:gd name="T37" fmla="*/ 39 h 349"/>
                  <a:gd name="T38" fmla="*/ 312 w 360"/>
                  <a:gd name="T39" fmla="*/ 25 h 349"/>
                  <a:gd name="T40" fmla="*/ 278 w 360"/>
                  <a:gd name="T41" fmla="*/ 10 h 349"/>
                  <a:gd name="T42" fmla="*/ 245 w 360"/>
                  <a:gd name="T43" fmla="*/ 25 h 349"/>
                  <a:gd name="T44" fmla="*/ 218 w 360"/>
                  <a:gd name="T45" fmla="*/ 0 h 349"/>
                  <a:gd name="T46" fmla="*/ 155 w 360"/>
                  <a:gd name="T47" fmla="*/ 45 h 349"/>
                  <a:gd name="T48" fmla="*/ 130 w 360"/>
                  <a:gd name="T49" fmla="*/ 104 h 349"/>
                  <a:gd name="T50" fmla="*/ 90 w 360"/>
                  <a:gd name="T51" fmla="*/ 151 h 349"/>
                  <a:gd name="T52" fmla="*/ 65 w 360"/>
                  <a:gd name="T53" fmla="*/ 167 h 349"/>
                  <a:gd name="T54" fmla="*/ 29 w 360"/>
                  <a:gd name="T55" fmla="*/ 183 h 349"/>
                  <a:gd name="T56" fmla="*/ 0 w 360"/>
                  <a:gd name="T57"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349">
                    <a:moveTo>
                      <a:pt x="0" y="228"/>
                    </a:moveTo>
                    <a:lnTo>
                      <a:pt x="18" y="245"/>
                    </a:lnTo>
                    <a:lnTo>
                      <a:pt x="40" y="254"/>
                    </a:lnTo>
                    <a:lnTo>
                      <a:pt x="54" y="277"/>
                    </a:lnTo>
                    <a:lnTo>
                      <a:pt x="115" y="297"/>
                    </a:lnTo>
                    <a:lnTo>
                      <a:pt x="171" y="340"/>
                    </a:lnTo>
                    <a:lnTo>
                      <a:pt x="270" y="349"/>
                    </a:lnTo>
                    <a:lnTo>
                      <a:pt x="297" y="333"/>
                    </a:lnTo>
                    <a:lnTo>
                      <a:pt x="335" y="324"/>
                    </a:lnTo>
                    <a:lnTo>
                      <a:pt x="353" y="302"/>
                    </a:lnTo>
                    <a:lnTo>
                      <a:pt x="348" y="255"/>
                    </a:lnTo>
                    <a:lnTo>
                      <a:pt x="328" y="225"/>
                    </a:lnTo>
                    <a:lnTo>
                      <a:pt x="306" y="205"/>
                    </a:lnTo>
                    <a:lnTo>
                      <a:pt x="296" y="180"/>
                    </a:lnTo>
                    <a:lnTo>
                      <a:pt x="314" y="164"/>
                    </a:lnTo>
                    <a:lnTo>
                      <a:pt x="339" y="147"/>
                    </a:lnTo>
                    <a:lnTo>
                      <a:pt x="335" y="106"/>
                    </a:lnTo>
                    <a:lnTo>
                      <a:pt x="355" y="70"/>
                    </a:lnTo>
                    <a:lnTo>
                      <a:pt x="360" y="39"/>
                    </a:lnTo>
                    <a:lnTo>
                      <a:pt x="312" y="25"/>
                    </a:lnTo>
                    <a:lnTo>
                      <a:pt x="278" y="10"/>
                    </a:lnTo>
                    <a:lnTo>
                      <a:pt x="245" y="25"/>
                    </a:lnTo>
                    <a:lnTo>
                      <a:pt x="218" y="0"/>
                    </a:lnTo>
                    <a:lnTo>
                      <a:pt x="155" y="45"/>
                    </a:lnTo>
                    <a:lnTo>
                      <a:pt x="130" y="104"/>
                    </a:lnTo>
                    <a:lnTo>
                      <a:pt x="90" y="151"/>
                    </a:lnTo>
                    <a:lnTo>
                      <a:pt x="65" y="167"/>
                    </a:lnTo>
                    <a:lnTo>
                      <a:pt x="29" y="183"/>
                    </a:lnTo>
                    <a:lnTo>
                      <a:pt x="0" y="228"/>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49" name="Freeform 896"/>
              <p:cNvSpPr>
                <a:spLocks/>
              </p:cNvSpPr>
              <p:nvPr/>
            </p:nvSpPr>
            <p:spPr bwMode="auto">
              <a:xfrm>
                <a:off x="2992" y="1734"/>
                <a:ext cx="779" cy="698"/>
              </a:xfrm>
              <a:custGeom>
                <a:avLst/>
                <a:gdLst>
                  <a:gd name="T0" fmla="*/ 0 w 360"/>
                  <a:gd name="T1" fmla="*/ 228 h 349"/>
                  <a:gd name="T2" fmla="*/ 18 w 360"/>
                  <a:gd name="T3" fmla="*/ 245 h 349"/>
                  <a:gd name="T4" fmla="*/ 40 w 360"/>
                  <a:gd name="T5" fmla="*/ 254 h 349"/>
                  <a:gd name="T6" fmla="*/ 54 w 360"/>
                  <a:gd name="T7" fmla="*/ 277 h 349"/>
                  <a:gd name="T8" fmla="*/ 115 w 360"/>
                  <a:gd name="T9" fmla="*/ 297 h 349"/>
                  <a:gd name="T10" fmla="*/ 171 w 360"/>
                  <a:gd name="T11" fmla="*/ 340 h 349"/>
                  <a:gd name="T12" fmla="*/ 270 w 360"/>
                  <a:gd name="T13" fmla="*/ 349 h 349"/>
                  <a:gd name="T14" fmla="*/ 297 w 360"/>
                  <a:gd name="T15" fmla="*/ 333 h 349"/>
                  <a:gd name="T16" fmla="*/ 335 w 360"/>
                  <a:gd name="T17" fmla="*/ 324 h 349"/>
                  <a:gd name="T18" fmla="*/ 353 w 360"/>
                  <a:gd name="T19" fmla="*/ 302 h 349"/>
                  <a:gd name="T20" fmla="*/ 348 w 360"/>
                  <a:gd name="T21" fmla="*/ 255 h 349"/>
                  <a:gd name="T22" fmla="*/ 328 w 360"/>
                  <a:gd name="T23" fmla="*/ 225 h 349"/>
                  <a:gd name="T24" fmla="*/ 306 w 360"/>
                  <a:gd name="T25" fmla="*/ 205 h 349"/>
                  <a:gd name="T26" fmla="*/ 296 w 360"/>
                  <a:gd name="T27" fmla="*/ 180 h 349"/>
                  <a:gd name="T28" fmla="*/ 314 w 360"/>
                  <a:gd name="T29" fmla="*/ 164 h 349"/>
                  <a:gd name="T30" fmla="*/ 339 w 360"/>
                  <a:gd name="T31" fmla="*/ 147 h 349"/>
                  <a:gd name="T32" fmla="*/ 335 w 360"/>
                  <a:gd name="T33" fmla="*/ 106 h 349"/>
                  <a:gd name="T34" fmla="*/ 355 w 360"/>
                  <a:gd name="T35" fmla="*/ 70 h 349"/>
                  <a:gd name="T36" fmla="*/ 360 w 360"/>
                  <a:gd name="T37" fmla="*/ 39 h 349"/>
                  <a:gd name="T38" fmla="*/ 312 w 360"/>
                  <a:gd name="T39" fmla="*/ 25 h 349"/>
                  <a:gd name="T40" fmla="*/ 278 w 360"/>
                  <a:gd name="T41" fmla="*/ 10 h 349"/>
                  <a:gd name="T42" fmla="*/ 245 w 360"/>
                  <a:gd name="T43" fmla="*/ 25 h 349"/>
                  <a:gd name="T44" fmla="*/ 218 w 360"/>
                  <a:gd name="T45" fmla="*/ 0 h 349"/>
                  <a:gd name="T46" fmla="*/ 155 w 360"/>
                  <a:gd name="T47" fmla="*/ 45 h 349"/>
                  <a:gd name="T48" fmla="*/ 130 w 360"/>
                  <a:gd name="T49" fmla="*/ 104 h 349"/>
                  <a:gd name="T50" fmla="*/ 90 w 360"/>
                  <a:gd name="T51" fmla="*/ 151 h 349"/>
                  <a:gd name="T52" fmla="*/ 65 w 360"/>
                  <a:gd name="T53" fmla="*/ 167 h 349"/>
                  <a:gd name="T54" fmla="*/ 29 w 360"/>
                  <a:gd name="T55" fmla="*/ 183 h 349"/>
                  <a:gd name="T56" fmla="*/ 0 w 360"/>
                  <a:gd name="T57"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349">
                    <a:moveTo>
                      <a:pt x="0" y="228"/>
                    </a:moveTo>
                    <a:lnTo>
                      <a:pt x="18" y="245"/>
                    </a:lnTo>
                    <a:lnTo>
                      <a:pt x="40" y="254"/>
                    </a:lnTo>
                    <a:lnTo>
                      <a:pt x="54" y="277"/>
                    </a:lnTo>
                    <a:lnTo>
                      <a:pt x="115" y="297"/>
                    </a:lnTo>
                    <a:lnTo>
                      <a:pt x="171" y="340"/>
                    </a:lnTo>
                    <a:lnTo>
                      <a:pt x="270" y="349"/>
                    </a:lnTo>
                    <a:lnTo>
                      <a:pt x="297" y="333"/>
                    </a:lnTo>
                    <a:lnTo>
                      <a:pt x="335" y="324"/>
                    </a:lnTo>
                    <a:lnTo>
                      <a:pt x="353" y="302"/>
                    </a:lnTo>
                    <a:lnTo>
                      <a:pt x="348" y="255"/>
                    </a:lnTo>
                    <a:lnTo>
                      <a:pt x="328" y="225"/>
                    </a:lnTo>
                    <a:lnTo>
                      <a:pt x="306" y="205"/>
                    </a:lnTo>
                    <a:lnTo>
                      <a:pt x="296" y="180"/>
                    </a:lnTo>
                    <a:lnTo>
                      <a:pt x="314" y="164"/>
                    </a:lnTo>
                    <a:lnTo>
                      <a:pt x="339" y="147"/>
                    </a:lnTo>
                    <a:lnTo>
                      <a:pt x="335" y="106"/>
                    </a:lnTo>
                    <a:lnTo>
                      <a:pt x="355" y="70"/>
                    </a:lnTo>
                    <a:lnTo>
                      <a:pt x="360" y="39"/>
                    </a:lnTo>
                    <a:lnTo>
                      <a:pt x="312" y="25"/>
                    </a:lnTo>
                    <a:lnTo>
                      <a:pt x="278" y="10"/>
                    </a:lnTo>
                    <a:lnTo>
                      <a:pt x="245" y="25"/>
                    </a:lnTo>
                    <a:lnTo>
                      <a:pt x="218" y="0"/>
                    </a:lnTo>
                    <a:lnTo>
                      <a:pt x="155" y="45"/>
                    </a:lnTo>
                    <a:lnTo>
                      <a:pt x="130" y="104"/>
                    </a:lnTo>
                    <a:lnTo>
                      <a:pt x="90" y="151"/>
                    </a:lnTo>
                    <a:lnTo>
                      <a:pt x="65" y="167"/>
                    </a:lnTo>
                    <a:lnTo>
                      <a:pt x="29" y="183"/>
                    </a:lnTo>
                    <a:lnTo>
                      <a:pt x="0" y="22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0" name="Freeform 895"/>
              <p:cNvSpPr>
                <a:spLocks/>
              </p:cNvSpPr>
              <p:nvPr/>
            </p:nvSpPr>
            <p:spPr bwMode="auto">
              <a:xfrm>
                <a:off x="3297" y="832"/>
                <a:ext cx="1004" cy="980"/>
              </a:xfrm>
              <a:custGeom>
                <a:avLst/>
                <a:gdLst>
                  <a:gd name="T0" fmla="*/ 77 w 464"/>
                  <a:gd name="T1" fmla="*/ 451 h 490"/>
                  <a:gd name="T2" fmla="*/ 18 w 464"/>
                  <a:gd name="T3" fmla="*/ 398 h 490"/>
                  <a:gd name="T4" fmla="*/ 1 w 464"/>
                  <a:gd name="T5" fmla="*/ 362 h 490"/>
                  <a:gd name="T6" fmla="*/ 5 w 464"/>
                  <a:gd name="T7" fmla="*/ 321 h 490"/>
                  <a:gd name="T8" fmla="*/ 0 w 464"/>
                  <a:gd name="T9" fmla="*/ 272 h 490"/>
                  <a:gd name="T10" fmla="*/ 43 w 464"/>
                  <a:gd name="T11" fmla="*/ 269 h 490"/>
                  <a:gd name="T12" fmla="*/ 70 w 464"/>
                  <a:gd name="T13" fmla="*/ 252 h 490"/>
                  <a:gd name="T14" fmla="*/ 117 w 464"/>
                  <a:gd name="T15" fmla="*/ 243 h 490"/>
                  <a:gd name="T16" fmla="*/ 160 w 464"/>
                  <a:gd name="T17" fmla="*/ 227 h 490"/>
                  <a:gd name="T18" fmla="*/ 171 w 464"/>
                  <a:gd name="T19" fmla="*/ 211 h 490"/>
                  <a:gd name="T20" fmla="*/ 171 w 464"/>
                  <a:gd name="T21" fmla="*/ 182 h 490"/>
                  <a:gd name="T22" fmla="*/ 164 w 464"/>
                  <a:gd name="T23" fmla="*/ 150 h 490"/>
                  <a:gd name="T24" fmla="*/ 142 w 464"/>
                  <a:gd name="T25" fmla="*/ 116 h 490"/>
                  <a:gd name="T26" fmla="*/ 146 w 464"/>
                  <a:gd name="T27" fmla="*/ 72 h 490"/>
                  <a:gd name="T28" fmla="*/ 156 w 464"/>
                  <a:gd name="T29" fmla="*/ 34 h 490"/>
                  <a:gd name="T30" fmla="*/ 174 w 464"/>
                  <a:gd name="T31" fmla="*/ 0 h 490"/>
                  <a:gd name="T32" fmla="*/ 203 w 464"/>
                  <a:gd name="T33" fmla="*/ 16 h 490"/>
                  <a:gd name="T34" fmla="*/ 255 w 464"/>
                  <a:gd name="T35" fmla="*/ 7 h 490"/>
                  <a:gd name="T36" fmla="*/ 333 w 464"/>
                  <a:gd name="T37" fmla="*/ 60 h 490"/>
                  <a:gd name="T38" fmla="*/ 407 w 464"/>
                  <a:gd name="T39" fmla="*/ 67 h 490"/>
                  <a:gd name="T40" fmla="*/ 414 w 464"/>
                  <a:gd name="T41" fmla="*/ 83 h 490"/>
                  <a:gd name="T42" fmla="*/ 412 w 464"/>
                  <a:gd name="T43" fmla="*/ 130 h 490"/>
                  <a:gd name="T44" fmla="*/ 443 w 464"/>
                  <a:gd name="T45" fmla="*/ 141 h 490"/>
                  <a:gd name="T46" fmla="*/ 463 w 464"/>
                  <a:gd name="T47" fmla="*/ 150 h 490"/>
                  <a:gd name="T48" fmla="*/ 463 w 464"/>
                  <a:gd name="T49" fmla="*/ 200 h 490"/>
                  <a:gd name="T50" fmla="*/ 464 w 464"/>
                  <a:gd name="T51" fmla="*/ 236 h 490"/>
                  <a:gd name="T52" fmla="*/ 450 w 464"/>
                  <a:gd name="T53" fmla="*/ 249 h 490"/>
                  <a:gd name="T54" fmla="*/ 448 w 464"/>
                  <a:gd name="T55" fmla="*/ 281 h 490"/>
                  <a:gd name="T56" fmla="*/ 428 w 464"/>
                  <a:gd name="T57" fmla="*/ 292 h 490"/>
                  <a:gd name="T58" fmla="*/ 401 w 464"/>
                  <a:gd name="T59" fmla="*/ 308 h 490"/>
                  <a:gd name="T60" fmla="*/ 378 w 464"/>
                  <a:gd name="T61" fmla="*/ 353 h 490"/>
                  <a:gd name="T62" fmla="*/ 335 w 464"/>
                  <a:gd name="T63" fmla="*/ 395 h 490"/>
                  <a:gd name="T64" fmla="*/ 311 w 464"/>
                  <a:gd name="T65" fmla="*/ 445 h 490"/>
                  <a:gd name="T66" fmla="*/ 264 w 464"/>
                  <a:gd name="T67" fmla="*/ 476 h 490"/>
                  <a:gd name="T68" fmla="*/ 219 w 464"/>
                  <a:gd name="T69" fmla="*/ 490 h 490"/>
                  <a:gd name="T70" fmla="*/ 171 w 464"/>
                  <a:gd name="T71" fmla="*/ 476 h 490"/>
                  <a:gd name="T72" fmla="*/ 137 w 464"/>
                  <a:gd name="T73" fmla="*/ 461 h 490"/>
                  <a:gd name="T74" fmla="*/ 104 w 464"/>
                  <a:gd name="T75" fmla="*/ 476 h 490"/>
                  <a:gd name="T76" fmla="*/ 77 w 464"/>
                  <a:gd name="T77" fmla="*/ 45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490">
                    <a:moveTo>
                      <a:pt x="77" y="451"/>
                    </a:moveTo>
                    <a:lnTo>
                      <a:pt x="18" y="398"/>
                    </a:lnTo>
                    <a:lnTo>
                      <a:pt x="1" y="362"/>
                    </a:lnTo>
                    <a:lnTo>
                      <a:pt x="5" y="321"/>
                    </a:lnTo>
                    <a:lnTo>
                      <a:pt x="0" y="272"/>
                    </a:lnTo>
                    <a:lnTo>
                      <a:pt x="43" y="269"/>
                    </a:lnTo>
                    <a:lnTo>
                      <a:pt x="70" y="252"/>
                    </a:lnTo>
                    <a:lnTo>
                      <a:pt x="117" y="243"/>
                    </a:lnTo>
                    <a:lnTo>
                      <a:pt x="160" y="227"/>
                    </a:lnTo>
                    <a:lnTo>
                      <a:pt x="171" y="211"/>
                    </a:lnTo>
                    <a:lnTo>
                      <a:pt x="171" y="182"/>
                    </a:lnTo>
                    <a:lnTo>
                      <a:pt x="164" y="150"/>
                    </a:lnTo>
                    <a:lnTo>
                      <a:pt x="142" y="116"/>
                    </a:lnTo>
                    <a:lnTo>
                      <a:pt x="146" y="72"/>
                    </a:lnTo>
                    <a:lnTo>
                      <a:pt x="156" y="34"/>
                    </a:lnTo>
                    <a:lnTo>
                      <a:pt x="174" y="0"/>
                    </a:lnTo>
                    <a:lnTo>
                      <a:pt x="203" y="16"/>
                    </a:lnTo>
                    <a:lnTo>
                      <a:pt x="255" y="7"/>
                    </a:lnTo>
                    <a:lnTo>
                      <a:pt x="333" y="60"/>
                    </a:lnTo>
                    <a:lnTo>
                      <a:pt x="407" y="67"/>
                    </a:lnTo>
                    <a:lnTo>
                      <a:pt x="414" y="83"/>
                    </a:lnTo>
                    <a:lnTo>
                      <a:pt x="412" y="130"/>
                    </a:lnTo>
                    <a:lnTo>
                      <a:pt x="443" y="141"/>
                    </a:lnTo>
                    <a:lnTo>
                      <a:pt x="463" y="150"/>
                    </a:lnTo>
                    <a:lnTo>
                      <a:pt x="463" y="200"/>
                    </a:lnTo>
                    <a:lnTo>
                      <a:pt x="464" y="236"/>
                    </a:lnTo>
                    <a:lnTo>
                      <a:pt x="450" y="249"/>
                    </a:lnTo>
                    <a:lnTo>
                      <a:pt x="448" y="281"/>
                    </a:lnTo>
                    <a:lnTo>
                      <a:pt x="428" y="292"/>
                    </a:lnTo>
                    <a:lnTo>
                      <a:pt x="401" y="308"/>
                    </a:lnTo>
                    <a:lnTo>
                      <a:pt x="378" y="353"/>
                    </a:lnTo>
                    <a:lnTo>
                      <a:pt x="335" y="395"/>
                    </a:lnTo>
                    <a:lnTo>
                      <a:pt x="311" y="445"/>
                    </a:lnTo>
                    <a:lnTo>
                      <a:pt x="264" y="476"/>
                    </a:lnTo>
                    <a:lnTo>
                      <a:pt x="219" y="490"/>
                    </a:lnTo>
                    <a:lnTo>
                      <a:pt x="171" y="476"/>
                    </a:lnTo>
                    <a:lnTo>
                      <a:pt x="137" y="461"/>
                    </a:lnTo>
                    <a:lnTo>
                      <a:pt x="104" y="476"/>
                    </a:lnTo>
                    <a:lnTo>
                      <a:pt x="77" y="4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1" name="Freeform 894"/>
              <p:cNvSpPr>
                <a:spLocks/>
              </p:cNvSpPr>
              <p:nvPr/>
            </p:nvSpPr>
            <p:spPr bwMode="auto">
              <a:xfrm>
                <a:off x="3297" y="832"/>
                <a:ext cx="1004" cy="980"/>
              </a:xfrm>
              <a:custGeom>
                <a:avLst/>
                <a:gdLst>
                  <a:gd name="T0" fmla="*/ 77 w 464"/>
                  <a:gd name="T1" fmla="*/ 451 h 490"/>
                  <a:gd name="T2" fmla="*/ 18 w 464"/>
                  <a:gd name="T3" fmla="*/ 398 h 490"/>
                  <a:gd name="T4" fmla="*/ 1 w 464"/>
                  <a:gd name="T5" fmla="*/ 362 h 490"/>
                  <a:gd name="T6" fmla="*/ 5 w 464"/>
                  <a:gd name="T7" fmla="*/ 321 h 490"/>
                  <a:gd name="T8" fmla="*/ 0 w 464"/>
                  <a:gd name="T9" fmla="*/ 272 h 490"/>
                  <a:gd name="T10" fmla="*/ 43 w 464"/>
                  <a:gd name="T11" fmla="*/ 269 h 490"/>
                  <a:gd name="T12" fmla="*/ 70 w 464"/>
                  <a:gd name="T13" fmla="*/ 252 h 490"/>
                  <a:gd name="T14" fmla="*/ 117 w 464"/>
                  <a:gd name="T15" fmla="*/ 243 h 490"/>
                  <a:gd name="T16" fmla="*/ 160 w 464"/>
                  <a:gd name="T17" fmla="*/ 227 h 490"/>
                  <a:gd name="T18" fmla="*/ 171 w 464"/>
                  <a:gd name="T19" fmla="*/ 211 h 490"/>
                  <a:gd name="T20" fmla="*/ 171 w 464"/>
                  <a:gd name="T21" fmla="*/ 182 h 490"/>
                  <a:gd name="T22" fmla="*/ 164 w 464"/>
                  <a:gd name="T23" fmla="*/ 150 h 490"/>
                  <a:gd name="T24" fmla="*/ 142 w 464"/>
                  <a:gd name="T25" fmla="*/ 116 h 490"/>
                  <a:gd name="T26" fmla="*/ 146 w 464"/>
                  <a:gd name="T27" fmla="*/ 72 h 490"/>
                  <a:gd name="T28" fmla="*/ 156 w 464"/>
                  <a:gd name="T29" fmla="*/ 34 h 490"/>
                  <a:gd name="T30" fmla="*/ 174 w 464"/>
                  <a:gd name="T31" fmla="*/ 0 h 490"/>
                  <a:gd name="T32" fmla="*/ 203 w 464"/>
                  <a:gd name="T33" fmla="*/ 16 h 490"/>
                  <a:gd name="T34" fmla="*/ 255 w 464"/>
                  <a:gd name="T35" fmla="*/ 7 h 490"/>
                  <a:gd name="T36" fmla="*/ 333 w 464"/>
                  <a:gd name="T37" fmla="*/ 60 h 490"/>
                  <a:gd name="T38" fmla="*/ 407 w 464"/>
                  <a:gd name="T39" fmla="*/ 67 h 490"/>
                  <a:gd name="T40" fmla="*/ 414 w 464"/>
                  <a:gd name="T41" fmla="*/ 83 h 490"/>
                  <a:gd name="T42" fmla="*/ 412 w 464"/>
                  <a:gd name="T43" fmla="*/ 130 h 490"/>
                  <a:gd name="T44" fmla="*/ 443 w 464"/>
                  <a:gd name="T45" fmla="*/ 141 h 490"/>
                  <a:gd name="T46" fmla="*/ 463 w 464"/>
                  <a:gd name="T47" fmla="*/ 150 h 490"/>
                  <a:gd name="T48" fmla="*/ 463 w 464"/>
                  <a:gd name="T49" fmla="*/ 200 h 490"/>
                  <a:gd name="T50" fmla="*/ 464 w 464"/>
                  <a:gd name="T51" fmla="*/ 236 h 490"/>
                  <a:gd name="T52" fmla="*/ 450 w 464"/>
                  <a:gd name="T53" fmla="*/ 249 h 490"/>
                  <a:gd name="T54" fmla="*/ 448 w 464"/>
                  <a:gd name="T55" fmla="*/ 281 h 490"/>
                  <a:gd name="T56" fmla="*/ 428 w 464"/>
                  <a:gd name="T57" fmla="*/ 292 h 490"/>
                  <a:gd name="T58" fmla="*/ 401 w 464"/>
                  <a:gd name="T59" fmla="*/ 308 h 490"/>
                  <a:gd name="T60" fmla="*/ 378 w 464"/>
                  <a:gd name="T61" fmla="*/ 353 h 490"/>
                  <a:gd name="T62" fmla="*/ 335 w 464"/>
                  <a:gd name="T63" fmla="*/ 395 h 490"/>
                  <a:gd name="T64" fmla="*/ 311 w 464"/>
                  <a:gd name="T65" fmla="*/ 445 h 490"/>
                  <a:gd name="T66" fmla="*/ 264 w 464"/>
                  <a:gd name="T67" fmla="*/ 476 h 490"/>
                  <a:gd name="T68" fmla="*/ 219 w 464"/>
                  <a:gd name="T69" fmla="*/ 490 h 490"/>
                  <a:gd name="T70" fmla="*/ 171 w 464"/>
                  <a:gd name="T71" fmla="*/ 476 h 490"/>
                  <a:gd name="T72" fmla="*/ 137 w 464"/>
                  <a:gd name="T73" fmla="*/ 461 h 490"/>
                  <a:gd name="T74" fmla="*/ 104 w 464"/>
                  <a:gd name="T75" fmla="*/ 476 h 490"/>
                  <a:gd name="T76" fmla="*/ 77 w 464"/>
                  <a:gd name="T77" fmla="*/ 45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490">
                    <a:moveTo>
                      <a:pt x="77" y="451"/>
                    </a:moveTo>
                    <a:lnTo>
                      <a:pt x="18" y="398"/>
                    </a:lnTo>
                    <a:lnTo>
                      <a:pt x="1" y="362"/>
                    </a:lnTo>
                    <a:lnTo>
                      <a:pt x="5" y="321"/>
                    </a:lnTo>
                    <a:lnTo>
                      <a:pt x="0" y="272"/>
                    </a:lnTo>
                    <a:lnTo>
                      <a:pt x="43" y="269"/>
                    </a:lnTo>
                    <a:lnTo>
                      <a:pt x="70" y="252"/>
                    </a:lnTo>
                    <a:lnTo>
                      <a:pt x="117" y="243"/>
                    </a:lnTo>
                    <a:lnTo>
                      <a:pt x="160" y="227"/>
                    </a:lnTo>
                    <a:lnTo>
                      <a:pt x="171" y="211"/>
                    </a:lnTo>
                    <a:lnTo>
                      <a:pt x="171" y="182"/>
                    </a:lnTo>
                    <a:lnTo>
                      <a:pt x="164" y="150"/>
                    </a:lnTo>
                    <a:lnTo>
                      <a:pt x="142" y="116"/>
                    </a:lnTo>
                    <a:lnTo>
                      <a:pt x="146" y="72"/>
                    </a:lnTo>
                    <a:lnTo>
                      <a:pt x="156" y="34"/>
                    </a:lnTo>
                    <a:lnTo>
                      <a:pt x="174" y="0"/>
                    </a:lnTo>
                    <a:lnTo>
                      <a:pt x="203" y="16"/>
                    </a:lnTo>
                    <a:lnTo>
                      <a:pt x="255" y="7"/>
                    </a:lnTo>
                    <a:lnTo>
                      <a:pt x="333" y="60"/>
                    </a:lnTo>
                    <a:lnTo>
                      <a:pt x="407" y="67"/>
                    </a:lnTo>
                    <a:lnTo>
                      <a:pt x="414" y="83"/>
                    </a:lnTo>
                    <a:lnTo>
                      <a:pt x="412" y="130"/>
                    </a:lnTo>
                    <a:lnTo>
                      <a:pt x="443" y="141"/>
                    </a:lnTo>
                    <a:lnTo>
                      <a:pt x="463" y="150"/>
                    </a:lnTo>
                    <a:lnTo>
                      <a:pt x="463" y="200"/>
                    </a:lnTo>
                    <a:lnTo>
                      <a:pt x="464" y="236"/>
                    </a:lnTo>
                    <a:lnTo>
                      <a:pt x="450" y="249"/>
                    </a:lnTo>
                    <a:lnTo>
                      <a:pt x="448" y="281"/>
                    </a:lnTo>
                    <a:lnTo>
                      <a:pt x="428" y="292"/>
                    </a:lnTo>
                    <a:lnTo>
                      <a:pt x="401" y="308"/>
                    </a:lnTo>
                    <a:lnTo>
                      <a:pt x="378" y="353"/>
                    </a:lnTo>
                    <a:lnTo>
                      <a:pt x="335" y="395"/>
                    </a:lnTo>
                    <a:lnTo>
                      <a:pt x="311" y="445"/>
                    </a:lnTo>
                    <a:lnTo>
                      <a:pt x="264" y="476"/>
                    </a:lnTo>
                    <a:lnTo>
                      <a:pt x="219" y="490"/>
                    </a:lnTo>
                    <a:lnTo>
                      <a:pt x="171" y="476"/>
                    </a:lnTo>
                    <a:lnTo>
                      <a:pt x="137" y="461"/>
                    </a:lnTo>
                    <a:lnTo>
                      <a:pt x="104" y="476"/>
                    </a:lnTo>
                    <a:lnTo>
                      <a:pt x="77" y="45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2" name="Freeform 893"/>
              <p:cNvSpPr>
                <a:spLocks/>
              </p:cNvSpPr>
              <p:nvPr/>
            </p:nvSpPr>
            <p:spPr bwMode="auto">
              <a:xfrm>
                <a:off x="4900" y="3430"/>
                <a:ext cx="1065" cy="782"/>
              </a:xfrm>
              <a:custGeom>
                <a:avLst/>
                <a:gdLst>
                  <a:gd name="T0" fmla="*/ 355 w 492"/>
                  <a:gd name="T1" fmla="*/ 103 h 391"/>
                  <a:gd name="T2" fmla="*/ 319 w 492"/>
                  <a:gd name="T3" fmla="*/ 68 h 391"/>
                  <a:gd name="T4" fmla="*/ 265 w 492"/>
                  <a:gd name="T5" fmla="*/ 81 h 391"/>
                  <a:gd name="T6" fmla="*/ 240 w 492"/>
                  <a:gd name="T7" fmla="*/ 56 h 391"/>
                  <a:gd name="T8" fmla="*/ 220 w 492"/>
                  <a:gd name="T9" fmla="*/ 43 h 391"/>
                  <a:gd name="T10" fmla="*/ 175 w 492"/>
                  <a:gd name="T11" fmla="*/ 5 h 391"/>
                  <a:gd name="T12" fmla="*/ 114 w 492"/>
                  <a:gd name="T13" fmla="*/ 7 h 391"/>
                  <a:gd name="T14" fmla="*/ 43 w 492"/>
                  <a:gd name="T15" fmla="*/ 0 h 391"/>
                  <a:gd name="T16" fmla="*/ 13 w 492"/>
                  <a:gd name="T17" fmla="*/ 29 h 391"/>
                  <a:gd name="T18" fmla="*/ 0 w 492"/>
                  <a:gd name="T19" fmla="*/ 61 h 391"/>
                  <a:gd name="T20" fmla="*/ 38 w 492"/>
                  <a:gd name="T21" fmla="*/ 90 h 391"/>
                  <a:gd name="T22" fmla="*/ 81 w 492"/>
                  <a:gd name="T23" fmla="*/ 106 h 391"/>
                  <a:gd name="T24" fmla="*/ 112 w 492"/>
                  <a:gd name="T25" fmla="*/ 142 h 391"/>
                  <a:gd name="T26" fmla="*/ 108 w 492"/>
                  <a:gd name="T27" fmla="*/ 211 h 391"/>
                  <a:gd name="T28" fmla="*/ 70 w 492"/>
                  <a:gd name="T29" fmla="*/ 209 h 391"/>
                  <a:gd name="T30" fmla="*/ 38 w 492"/>
                  <a:gd name="T31" fmla="*/ 220 h 391"/>
                  <a:gd name="T32" fmla="*/ 67 w 492"/>
                  <a:gd name="T33" fmla="*/ 268 h 391"/>
                  <a:gd name="T34" fmla="*/ 106 w 492"/>
                  <a:gd name="T35" fmla="*/ 270 h 391"/>
                  <a:gd name="T36" fmla="*/ 132 w 492"/>
                  <a:gd name="T37" fmla="*/ 304 h 391"/>
                  <a:gd name="T38" fmla="*/ 157 w 492"/>
                  <a:gd name="T39" fmla="*/ 324 h 391"/>
                  <a:gd name="T40" fmla="*/ 252 w 492"/>
                  <a:gd name="T41" fmla="*/ 391 h 391"/>
                  <a:gd name="T42" fmla="*/ 344 w 492"/>
                  <a:gd name="T43" fmla="*/ 386 h 391"/>
                  <a:gd name="T44" fmla="*/ 432 w 492"/>
                  <a:gd name="T45" fmla="*/ 366 h 391"/>
                  <a:gd name="T46" fmla="*/ 443 w 492"/>
                  <a:gd name="T47" fmla="*/ 346 h 391"/>
                  <a:gd name="T48" fmla="*/ 492 w 492"/>
                  <a:gd name="T49" fmla="*/ 342 h 391"/>
                  <a:gd name="T50" fmla="*/ 481 w 492"/>
                  <a:gd name="T51" fmla="*/ 321 h 391"/>
                  <a:gd name="T52" fmla="*/ 476 w 492"/>
                  <a:gd name="T53" fmla="*/ 295 h 391"/>
                  <a:gd name="T54" fmla="*/ 483 w 492"/>
                  <a:gd name="T55" fmla="*/ 270 h 391"/>
                  <a:gd name="T56" fmla="*/ 461 w 492"/>
                  <a:gd name="T57" fmla="*/ 227 h 391"/>
                  <a:gd name="T58" fmla="*/ 465 w 492"/>
                  <a:gd name="T59" fmla="*/ 204 h 391"/>
                  <a:gd name="T60" fmla="*/ 441 w 492"/>
                  <a:gd name="T61" fmla="*/ 175 h 391"/>
                  <a:gd name="T62" fmla="*/ 418 w 492"/>
                  <a:gd name="T63" fmla="*/ 150 h 391"/>
                  <a:gd name="T64" fmla="*/ 355 w 492"/>
                  <a:gd name="T65" fmla="*/ 1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391">
                    <a:moveTo>
                      <a:pt x="355" y="103"/>
                    </a:moveTo>
                    <a:lnTo>
                      <a:pt x="319" y="68"/>
                    </a:lnTo>
                    <a:lnTo>
                      <a:pt x="265" y="81"/>
                    </a:lnTo>
                    <a:lnTo>
                      <a:pt x="240" y="56"/>
                    </a:lnTo>
                    <a:lnTo>
                      <a:pt x="220" y="43"/>
                    </a:lnTo>
                    <a:lnTo>
                      <a:pt x="175" y="5"/>
                    </a:lnTo>
                    <a:lnTo>
                      <a:pt x="114" y="7"/>
                    </a:lnTo>
                    <a:lnTo>
                      <a:pt x="43" y="0"/>
                    </a:lnTo>
                    <a:lnTo>
                      <a:pt x="13" y="29"/>
                    </a:lnTo>
                    <a:lnTo>
                      <a:pt x="0" y="61"/>
                    </a:lnTo>
                    <a:lnTo>
                      <a:pt x="38" y="90"/>
                    </a:lnTo>
                    <a:lnTo>
                      <a:pt x="81" y="106"/>
                    </a:lnTo>
                    <a:lnTo>
                      <a:pt x="112" y="142"/>
                    </a:lnTo>
                    <a:lnTo>
                      <a:pt x="108" y="211"/>
                    </a:lnTo>
                    <a:lnTo>
                      <a:pt x="70" y="209"/>
                    </a:lnTo>
                    <a:lnTo>
                      <a:pt x="38" y="220"/>
                    </a:lnTo>
                    <a:lnTo>
                      <a:pt x="67" y="268"/>
                    </a:lnTo>
                    <a:lnTo>
                      <a:pt x="106" y="270"/>
                    </a:lnTo>
                    <a:lnTo>
                      <a:pt x="132" y="304"/>
                    </a:lnTo>
                    <a:lnTo>
                      <a:pt x="157" y="324"/>
                    </a:lnTo>
                    <a:lnTo>
                      <a:pt x="252" y="391"/>
                    </a:lnTo>
                    <a:lnTo>
                      <a:pt x="344" y="386"/>
                    </a:lnTo>
                    <a:lnTo>
                      <a:pt x="432" y="366"/>
                    </a:lnTo>
                    <a:lnTo>
                      <a:pt x="443" y="346"/>
                    </a:lnTo>
                    <a:lnTo>
                      <a:pt x="492" y="342"/>
                    </a:lnTo>
                    <a:lnTo>
                      <a:pt x="481" y="321"/>
                    </a:lnTo>
                    <a:lnTo>
                      <a:pt x="476" y="295"/>
                    </a:lnTo>
                    <a:lnTo>
                      <a:pt x="483" y="270"/>
                    </a:lnTo>
                    <a:lnTo>
                      <a:pt x="461" y="227"/>
                    </a:lnTo>
                    <a:lnTo>
                      <a:pt x="465" y="204"/>
                    </a:lnTo>
                    <a:lnTo>
                      <a:pt x="441" y="175"/>
                    </a:lnTo>
                    <a:lnTo>
                      <a:pt x="418" y="150"/>
                    </a:lnTo>
                    <a:lnTo>
                      <a:pt x="355" y="10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3" name="Freeform 892"/>
              <p:cNvSpPr>
                <a:spLocks/>
              </p:cNvSpPr>
              <p:nvPr/>
            </p:nvSpPr>
            <p:spPr bwMode="auto">
              <a:xfrm>
                <a:off x="4900" y="3430"/>
                <a:ext cx="1065" cy="782"/>
              </a:xfrm>
              <a:custGeom>
                <a:avLst/>
                <a:gdLst>
                  <a:gd name="T0" fmla="*/ 355 w 492"/>
                  <a:gd name="T1" fmla="*/ 103 h 391"/>
                  <a:gd name="T2" fmla="*/ 319 w 492"/>
                  <a:gd name="T3" fmla="*/ 68 h 391"/>
                  <a:gd name="T4" fmla="*/ 265 w 492"/>
                  <a:gd name="T5" fmla="*/ 81 h 391"/>
                  <a:gd name="T6" fmla="*/ 240 w 492"/>
                  <a:gd name="T7" fmla="*/ 56 h 391"/>
                  <a:gd name="T8" fmla="*/ 220 w 492"/>
                  <a:gd name="T9" fmla="*/ 43 h 391"/>
                  <a:gd name="T10" fmla="*/ 175 w 492"/>
                  <a:gd name="T11" fmla="*/ 5 h 391"/>
                  <a:gd name="T12" fmla="*/ 114 w 492"/>
                  <a:gd name="T13" fmla="*/ 7 h 391"/>
                  <a:gd name="T14" fmla="*/ 43 w 492"/>
                  <a:gd name="T15" fmla="*/ 0 h 391"/>
                  <a:gd name="T16" fmla="*/ 13 w 492"/>
                  <a:gd name="T17" fmla="*/ 29 h 391"/>
                  <a:gd name="T18" fmla="*/ 0 w 492"/>
                  <a:gd name="T19" fmla="*/ 61 h 391"/>
                  <a:gd name="T20" fmla="*/ 38 w 492"/>
                  <a:gd name="T21" fmla="*/ 90 h 391"/>
                  <a:gd name="T22" fmla="*/ 81 w 492"/>
                  <a:gd name="T23" fmla="*/ 106 h 391"/>
                  <a:gd name="T24" fmla="*/ 112 w 492"/>
                  <a:gd name="T25" fmla="*/ 142 h 391"/>
                  <a:gd name="T26" fmla="*/ 108 w 492"/>
                  <a:gd name="T27" fmla="*/ 211 h 391"/>
                  <a:gd name="T28" fmla="*/ 70 w 492"/>
                  <a:gd name="T29" fmla="*/ 209 h 391"/>
                  <a:gd name="T30" fmla="*/ 38 w 492"/>
                  <a:gd name="T31" fmla="*/ 220 h 391"/>
                  <a:gd name="T32" fmla="*/ 67 w 492"/>
                  <a:gd name="T33" fmla="*/ 268 h 391"/>
                  <a:gd name="T34" fmla="*/ 106 w 492"/>
                  <a:gd name="T35" fmla="*/ 270 h 391"/>
                  <a:gd name="T36" fmla="*/ 132 w 492"/>
                  <a:gd name="T37" fmla="*/ 304 h 391"/>
                  <a:gd name="T38" fmla="*/ 157 w 492"/>
                  <a:gd name="T39" fmla="*/ 324 h 391"/>
                  <a:gd name="T40" fmla="*/ 252 w 492"/>
                  <a:gd name="T41" fmla="*/ 391 h 391"/>
                  <a:gd name="T42" fmla="*/ 344 w 492"/>
                  <a:gd name="T43" fmla="*/ 386 h 391"/>
                  <a:gd name="T44" fmla="*/ 432 w 492"/>
                  <a:gd name="T45" fmla="*/ 366 h 391"/>
                  <a:gd name="T46" fmla="*/ 443 w 492"/>
                  <a:gd name="T47" fmla="*/ 346 h 391"/>
                  <a:gd name="T48" fmla="*/ 492 w 492"/>
                  <a:gd name="T49" fmla="*/ 342 h 391"/>
                  <a:gd name="T50" fmla="*/ 481 w 492"/>
                  <a:gd name="T51" fmla="*/ 321 h 391"/>
                  <a:gd name="T52" fmla="*/ 476 w 492"/>
                  <a:gd name="T53" fmla="*/ 295 h 391"/>
                  <a:gd name="T54" fmla="*/ 483 w 492"/>
                  <a:gd name="T55" fmla="*/ 270 h 391"/>
                  <a:gd name="T56" fmla="*/ 461 w 492"/>
                  <a:gd name="T57" fmla="*/ 227 h 391"/>
                  <a:gd name="T58" fmla="*/ 465 w 492"/>
                  <a:gd name="T59" fmla="*/ 204 h 391"/>
                  <a:gd name="T60" fmla="*/ 441 w 492"/>
                  <a:gd name="T61" fmla="*/ 175 h 391"/>
                  <a:gd name="T62" fmla="*/ 418 w 492"/>
                  <a:gd name="T63" fmla="*/ 150 h 391"/>
                  <a:gd name="T64" fmla="*/ 355 w 492"/>
                  <a:gd name="T65" fmla="*/ 1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391">
                    <a:moveTo>
                      <a:pt x="355" y="103"/>
                    </a:moveTo>
                    <a:lnTo>
                      <a:pt x="319" y="68"/>
                    </a:lnTo>
                    <a:lnTo>
                      <a:pt x="265" y="81"/>
                    </a:lnTo>
                    <a:lnTo>
                      <a:pt x="240" y="56"/>
                    </a:lnTo>
                    <a:lnTo>
                      <a:pt x="220" y="43"/>
                    </a:lnTo>
                    <a:lnTo>
                      <a:pt x="175" y="5"/>
                    </a:lnTo>
                    <a:lnTo>
                      <a:pt x="114" y="7"/>
                    </a:lnTo>
                    <a:lnTo>
                      <a:pt x="43" y="0"/>
                    </a:lnTo>
                    <a:lnTo>
                      <a:pt x="13" y="29"/>
                    </a:lnTo>
                    <a:lnTo>
                      <a:pt x="0" y="61"/>
                    </a:lnTo>
                    <a:lnTo>
                      <a:pt x="38" y="90"/>
                    </a:lnTo>
                    <a:lnTo>
                      <a:pt x="81" y="106"/>
                    </a:lnTo>
                    <a:lnTo>
                      <a:pt x="112" y="142"/>
                    </a:lnTo>
                    <a:lnTo>
                      <a:pt x="108" y="211"/>
                    </a:lnTo>
                    <a:lnTo>
                      <a:pt x="70" y="209"/>
                    </a:lnTo>
                    <a:lnTo>
                      <a:pt x="38" y="220"/>
                    </a:lnTo>
                    <a:lnTo>
                      <a:pt x="67" y="268"/>
                    </a:lnTo>
                    <a:lnTo>
                      <a:pt x="106" y="270"/>
                    </a:lnTo>
                    <a:lnTo>
                      <a:pt x="132" y="304"/>
                    </a:lnTo>
                    <a:lnTo>
                      <a:pt x="157" y="324"/>
                    </a:lnTo>
                    <a:lnTo>
                      <a:pt x="252" y="391"/>
                    </a:lnTo>
                    <a:lnTo>
                      <a:pt x="344" y="386"/>
                    </a:lnTo>
                    <a:lnTo>
                      <a:pt x="432" y="366"/>
                    </a:lnTo>
                    <a:lnTo>
                      <a:pt x="443" y="346"/>
                    </a:lnTo>
                    <a:lnTo>
                      <a:pt x="492" y="342"/>
                    </a:lnTo>
                    <a:lnTo>
                      <a:pt x="481" y="321"/>
                    </a:lnTo>
                    <a:lnTo>
                      <a:pt x="476" y="295"/>
                    </a:lnTo>
                    <a:lnTo>
                      <a:pt x="483" y="270"/>
                    </a:lnTo>
                    <a:lnTo>
                      <a:pt x="461" y="227"/>
                    </a:lnTo>
                    <a:lnTo>
                      <a:pt x="465" y="204"/>
                    </a:lnTo>
                    <a:lnTo>
                      <a:pt x="441" y="175"/>
                    </a:lnTo>
                    <a:lnTo>
                      <a:pt x="418" y="150"/>
                    </a:lnTo>
                    <a:lnTo>
                      <a:pt x="355" y="10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4" name="Freeform 891"/>
              <p:cNvSpPr>
                <a:spLocks/>
              </p:cNvSpPr>
              <p:nvPr/>
            </p:nvSpPr>
            <p:spPr bwMode="auto">
              <a:xfrm>
                <a:off x="6491" y="4042"/>
                <a:ext cx="578" cy="666"/>
              </a:xfrm>
              <a:custGeom>
                <a:avLst/>
                <a:gdLst>
                  <a:gd name="T0" fmla="*/ 60 w 267"/>
                  <a:gd name="T1" fmla="*/ 0 h 333"/>
                  <a:gd name="T2" fmla="*/ 34 w 267"/>
                  <a:gd name="T3" fmla="*/ 7 h 333"/>
                  <a:gd name="T4" fmla="*/ 6 w 267"/>
                  <a:gd name="T5" fmla="*/ 20 h 333"/>
                  <a:gd name="T6" fmla="*/ 0 w 267"/>
                  <a:gd name="T7" fmla="*/ 188 h 333"/>
                  <a:gd name="T8" fmla="*/ 9 w 267"/>
                  <a:gd name="T9" fmla="*/ 249 h 333"/>
                  <a:gd name="T10" fmla="*/ 13 w 267"/>
                  <a:gd name="T11" fmla="*/ 278 h 333"/>
                  <a:gd name="T12" fmla="*/ 40 w 267"/>
                  <a:gd name="T13" fmla="*/ 290 h 333"/>
                  <a:gd name="T14" fmla="*/ 51 w 267"/>
                  <a:gd name="T15" fmla="*/ 301 h 333"/>
                  <a:gd name="T16" fmla="*/ 54 w 267"/>
                  <a:gd name="T17" fmla="*/ 323 h 333"/>
                  <a:gd name="T18" fmla="*/ 69 w 267"/>
                  <a:gd name="T19" fmla="*/ 333 h 333"/>
                  <a:gd name="T20" fmla="*/ 99 w 267"/>
                  <a:gd name="T21" fmla="*/ 333 h 333"/>
                  <a:gd name="T22" fmla="*/ 133 w 267"/>
                  <a:gd name="T23" fmla="*/ 299 h 333"/>
                  <a:gd name="T24" fmla="*/ 132 w 267"/>
                  <a:gd name="T25" fmla="*/ 272 h 333"/>
                  <a:gd name="T26" fmla="*/ 128 w 267"/>
                  <a:gd name="T27" fmla="*/ 251 h 333"/>
                  <a:gd name="T28" fmla="*/ 132 w 267"/>
                  <a:gd name="T29" fmla="*/ 240 h 333"/>
                  <a:gd name="T30" fmla="*/ 146 w 267"/>
                  <a:gd name="T31" fmla="*/ 238 h 333"/>
                  <a:gd name="T32" fmla="*/ 186 w 267"/>
                  <a:gd name="T33" fmla="*/ 242 h 333"/>
                  <a:gd name="T34" fmla="*/ 233 w 267"/>
                  <a:gd name="T35" fmla="*/ 243 h 333"/>
                  <a:gd name="T36" fmla="*/ 220 w 267"/>
                  <a:gd name="T37" fmla="*/ 204 h 333"/>
                  <a:gd name="T38" fmla="*/ 238 w 267"/>
                  <a:gd name="T39" fmla="*/ 135 h 333"/>
                  <a:gd name="T40" fmla="*/ 267 w 267"/>
                  <a:gd name="T41" fmla="*/ 107 h 333"/>
                  <a:gd name="T42" fmla="*/ 252 w 267"/>
                  <a:gd name="T43" fmla="*/ 87 h 333"/>
                  <a:gd name="T44" fmla="*/ 215 w 267"/>
                  <a:gd name="T45" fmla="*/ 85 h 333"/>
                  <a:gd name="T46" fmla="*/ 189 w 267"/>
                  <a:gd name="T47" fmla="*/ 74 h 333"/>
                  <a:gd name="T48" fmla="*/ 132 w 267"/>
                  <a:gd name="T49" fmla="*/ 67 h 333"/>
                  <a:gd name="T50" fmla="*/ 97 w 267"/>
                  <a:gd name="T51" fmla="*/ 56 h 333"/>
                  <a:gd name="T52" fmla="*/ 70 w 267"/>
                  <a:gd name="T53" fmla="*/ 43 h 333"/>
                  <a:gd name="T54" fmla="*/ 60 w 267"/>
                  <a:gd name="T5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333">
                    <a:moveTo>
                      <a:pt x="60" y="0"/>
                    </a:moveTo>
                    <a:lnTo>
                      <a:pt x="34" y="7"/>
                    </a:lnTo>
                    <a:lnTo>
                      <a:pt x="6" y="20"/>
                    </a:lnTo>
                    <a:lnTo>
                      <a:pt x="0" y="188"/>
                    </a:lnTo>
                    <a:lnTo>
                      <a:pt x="9" y="249"/>
                    </a:lnTo>
                    <a:lnTo>
                      <a:pt x="13" y="278"/>
                    </a:lnTo>
                    <a:lnTo>
                      <a:pt x="40" y="290"/>
                    </a:lnTo>
                    <a:lnTo>
                      <a:pt x="51" y="301"/>
                    </a:lnTo>
                    <a:lnTo>
                      <a:pt x="54" y="323"/>
                    </a:lnTo>
                    <a:lnTo>
                      <a:pt x="69" y="333"/>
                    </a:lnTo>
                    <a:lnTo>
                      <a:pt x="99" y="333"/>
                    </a:lnTo>
                    <a:lnTo>
                      <a:pt x="133" y="299"/>
                    </a:lnTo>
                    <a:lnTo>
                      <a:pt x="132" y="272"/>
                    </a:lnTo>
                    <a:lnTo>
                      <a:pt x="128" y="251"/>
                    </a:lnTo>
                    <a:lnTo>
                      <a:pt x="132" y="240"/>
                    </a:lnTo>
                    <a:lnTo>
                      <a:pt x="146" y="238"/>
                    </a:lnTo>
                    <a:lnTo>
                      <a:pt x="186" y="242"/>
                    </a:lnTo>
                    <a:lnTo>
                      <a:pt x="233" y="243"/>
                    </a:lnTo>
                    <a:lnTo>
                      <a:pt x="220" y="204"/>
                    </a:lnTo>
                    <a:lnTo>
                      <a:pt x="238" y="135"/>
                    </a:lnTo>
                    <a:lnTo>
                      <a:pt x="267" y="107"/>
                    </a:lnTo>
                    <a:lnTo>
                      <a:pt x="252" y="87"/>
                    </a:lnTo>
                    <a:lnTo>
                      <a:pt x="215" y="85"/>
                    </a:lnTo>
                    <a:lnTo>
                      <a:pt x="189" y="74"/>
                    </a:lnTo>
                    <a:lnTo>
                      <a:pt x="132" y="67"/>
                    </a:lnTo>
                    <a:lnTo>
                      <a:pt x="97" y="56"/>
                    </a:lnTo>
                    <a:lnTo>
                      <a:pt x="70" y="43"/>
                    </a:lnTo>
                    <a:lnTo>
                      <a:pt x="6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5" name="Freeform 890"/>
              <p:cNvSpPr>
                <a:spLocks/>
              </p:cNvSpPr>
              <p:nvPr/>
            </p:nvSpPr>
            <p:spPr bwMode="auto">
              <a:xfrm>
                <a:off x="6491" y="4042"/>
                <a:ext cx="578" cy="666"/>
              </a:xfrm>
              <a:custGeom>
                <a:avLst/>
                <a:gdLst>
                  <a:gd name="T0" fmla="*/ 60 w 267"/>
                  <a:gd name="T1" fmla="*/ 0 h 333"/>
                  <a:gd name="T2" fmla="*/ 34 w 267"/>
                  <a:gd name="T3" fmla="*/ 7 h 333"/>
                  <a:gd name="T4" fmla="*/ 6 w 267"/>
                  <a:gd name="T5" fmla="*/ 20 h 333"/>
                  <a:gd name="T6" fmla="*/ 0 w 267"/>
                  <a:gd name="T7" fmla="*/ 188 h 333"/>
                  <a:gd name="T8" fmla="*/ 9 w 267"/>
                  <a:gd name="T9" fmla="*/ 249 h 333"/>
                  <a:gd name="T10" fmla="*/ 13 w 267"/>
                  <a:gd name="T11" fmla="*/ 278 h 333"/>
                  <a:gd name="T12" fmla="*/ 40 w 267"/>
                  <a:gd name="T13" fmla="*/ 290 h 333"/>
                  <a:gd name="T14" fmla="*/ 51 w 267"/>
                  <a:gd name="T15" fmla="*/ 301 h 333"/>
                  <a:gd name="T16" fmla="*/ 54 w 267"/>
                  <a:gd name="T17" fmla="*/ 323 h 333"/>
                  <a:gd name="T18" fmla="*/ 69 w 267"/>
                  <a:gd name="T19" fmla="*/ 333 h 333"/>
                  <a:gd name="T20" fmla="*/ 99 w 267"/>
                  <a:gd name="T21" fmla="*/ 333 h 333"/>
                  <a:gd name="T22" fmla="*/ 133 w 267"/>
                  <a:gd name="T23" fmla="*/ 299 h 333"/>
                  <a:gd name="T24" fmla="*/ 132 w 267"/>
                  <a:gd name="T25" fmla="*/ 272 h 333"/>
                  <a:gd name="T26" fmla="*/ 128 w 267"/>
                  <a:gd name="T27" fmla="*/ 251 h 333"/>
                  <a:gd name="T28" fmla="*/ 132 w 267"/>
                  <a:gd name="T29" fmla="*/ 240 h 333"/>
                  <a:gd name="T30" fmla="*/ 146 w 267"/>
                  <a:gd name="T31" fmla="*/ 238 h 333"/>
                  <a:gd name="T32" fmla="*/ 186 w 267"/>
                  <a:gd name="T33" fmla="*/ 242 h 333"/>
                  <a:gd name="T34" fmla="*/ 233 w 267"/>
                  <a:gd name="T35" fmla="*/ 243 h 333"/>
                  <a:gd name="T36" fmla="*/ 220 w 267"/>
                  <a:gd name="T37" fmla="*/ 204 h 333"/>
                  <a:gd name="T38" fmla="*/ 238 w 267"/>
                  <a:gd name="T39" fmla="*/ 135 h 333"/>
                  <a:gd name="T40" fmla="*/ 267 w 267"/>
                  <a:gd name="T41" fmla="*/ 107 h 333"/>
                  <a:gd name="T42" fmla="*/ 252 w 267"/>
                  <a:gd name="T43" fmla="*/ 87 h 333"/>
                  <a:gd name="T44" fmla="*/ 215 w 267"/>
                  <a:gd name="T45" fmla="*/ 85 h 333"/>
                  <a:gd name="T46" fmla="*/ 189 w 267"/>
                  <a:gd name="T47" fmla="*/ 74 h 333"/>
                  <a:gd name="T48" fmla="*/ 132 w 267"/>
                  <a:gd name="T49" fmla="*/ 67 h 333"/>
                  <a:gd name="T50" fmla="*/ 97 w 267"/>
                  <a:gd name="T51" fmla="*/ 56 h 333"/>
                  <a:gd name="T52" fmla="*/ 70 w 267"/>
                  <a:gd name="T53" fmla="*/ 43 h 333"/>
                  <a:gd name="T54" fmla="*/ 60 w 267"/>
                  <a:gd name="T5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333">
                    <a:moveTo>
                      <a:pt x="60" y="0"/>
                    </a:moveTo>
                    <a:lnTo>
                      <a:pt x="34" y="7"/>
                    </a:lnTo>
                    <a:lnTo>
                      <a:pt x="6" y="20"/>
                    </a:lnTo>
                    <a:lnTo>
                      <a:pt x="0" y="188"/>
                    </a:lnTo>
                    <a:lnTo>
                      <a:pt x="9" y="249"/>
                    </a:lnTo>
                    <a:lnTo>
                      <a:pt x="13" y="278"/>
                    </a:lnTo>
                    <a:lnTo>
                      <a:pt x="40" y="290"/>
                    </a:lnTo>
                    <a:lnTo>
                      <a:pt x="51" y="301"/>
                    </a:lnTo>
                    <a:lnTo>
                      <a:pt x="54" y="323"/>
                    </a:lnTo>
                    <a:lnTo>
                      <a:pt x="69" y="333"/>
                    </a:lnTo>
                    <a:lnTo>
                      <a:pt x="99" y="333"/>
                    </a:lnTo>
                    <a:lnTo>
                      <a:pt x="133" y="299"/>
                    </a:lnTo>
                    <a:lnTo>
                      <a:pt x="132" y="272"/>
                    </a:lnTo>
                    <a:lnTo>
                      <a:pt x="128" y="251"/>
                    </a:lnTo>
                    <a:lnTo>
                      <a:pt x="132" y="240"/>
                    </a:lnTo>
                    <a:lnTo>
                      <a:pt x="146" y="238"/>
                    </a:lnTo>
                    <a:lnTo>
                      <a:pt x="186" y="242"/>
                    </a:lnTo>
                    <a:lnTo>
                      <a:pt x="233" y="243"/>
                    </a:lnTo>
                    <a:lnTo>
                      <a:pt x="220" y="204"/>
                    </a:lnTo>
                    <a:lnTo>
                      <a:pt x="238" y="135"/>
                    </a:lnTo>
                    <a:lnTo>
                      <a:pt x="267" y="107"/>
                    </a:lnTo>
                    <a:lnTo>
                      <a:pt x="252" y="87"/>
                    </a:lnTo>
                    <a:lnTo>
                      <a:pt x="215" y="85"/>
                    </a:lnTo>
                    <a:lnTo>
                      <a:pt x="189" y="74"/>
                    </a:lnTo>
                    <a:lnTo>
                      <a:pt x="132" y="67"/>
                    </a:lnTo>
                    <a:lnTo>
                      <a:pt x="97" y="56"/>
                    </a:lnTo>
                    <a:lnTo>
                      <a:pt x="70" y="43"/>
                    </a:lnTo>
                    <a:lnTo>
                      <a:pt x="60"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6" name="Freeform 889"/>
              <p:cNvSpPr>
                <a:spLocks/>
              </p:cNvSpPr>
              <p:nvPr/>
            </p:nvSpPr>
            <p:spPr bwMode="auto">
              <a:xfrm>
                <a:off x="5836" y="4042"/>
                <a:ext cx="671" cy="498"/>
              </a:xfrm>
              <a:custGeom>
                <a:avLst/>
                <a:gdLst>
                  <a:gd name="T0" fmla="*/ 310 w 310"/>
                  <a:gd name="T1" fmla="*/ 249 h 249"/>
                  <a:gd name="T2" fmla="*/ 163 w 310"/>
                  <a:gd name="T3" fmla="*/ 245 h 249"/>
                  <a:gd name="T4" fmla="*/ 145 w 310"/>
                  <a:gd name="T5" fmla="*/ 220 h 249"/>
                  <a:gd name="T6" fmla="*/ 92 w 310"/>
                  <a:gd name="T7" fmla="*/ 213 h 249"/>
                  <a:gd name="T8" fmla="*/ 67 w 310"/>
                  <a:gd name="T9" fmla="*/ 220 h 249"/>
                  <a:gd name="T10" fmla="*/ 31 w 310"/>
                  <a:gd name="T11" fmla="*/ 211 h 249"/>
                  <a:gd name="T12" fmla="*/ 22 w 310"/>
                  <a:gd name="T13" fmla="*/ 130 h 249"/>
                  <a:gd name="T14" fmla="*/ 0 w 310"/>
                  <a:gd name="T15" fmla="*/ 58 h 249"/>
                  <a:gd name="T16" fmla="*/ 11 w 310"/>
                  <a:gd name="T17" fmla="*/ 40 h 249"/>
                  <a:gd name="T18" fmla="*/ 60 w 310"/>
                  <a:gd name="T19" fmla="*/ 36 h 249"/>
                  <a:gd name="T20" fmla="*/ 139 w 310"/>
                  <a:gd name="T21" fmla="*/ 25 h 249"/>
                  <a:gd name="T22" fmla="*/ 172 w 310"/>
                  <a:gd name="T23" fmla="*/ 15 h 249"/>
                  <a:gd name="T24" fmla="*/ 199 w 310"/>
                  <a:gd name="T25" fmla="*/ 0 h 249"/>
                  <a:gd name="T26" fmla="*/ 307 w 310"/>
                  <a:gd name="T27" fmla="*/ 20 h 249"/>
                  <a:gd name="T28" fmla="*/ 303 w 310"/>
                  <a:gd name="T29" fmla="*/ 188 h 249"/>
                  <a:gd name="T30" fmla="*/ 310 w 310"/>
                  <a:gd name="T3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49">
                    <a:moveTo>
                      <a:pt x="310" y="249"/>
                    </a:moveTo>
                    <a:lnTo>
                      <a:pt x="163" y="245"/>
                    </a:lnTo>
                    <a:lnTo>
                      <a:pt x="145" y="220"/>
                    </a:lnTo>
                    <a:lnTo>
                      <a:pt x="92" y="213"/>
                    </a:lnTo>
                    <a:lnTo>
                      <a:pt x="67" y="220"/>
                    </a:lnTo>
                    <a:lnTo>
                      <a:pt x="31" y="211"/>
                    </a:lnTo>
                    <a:lnTo>
                      <a:pt x="22" y="130"/>
                    </a:lnTo>
                    <a:lnTo>
                      <a:pt x="0" y="58"/>
                    </a:lnTo>
                    <a:lnTo>
                      <a:pt x="11" y="40"/>
                    </a:lnTo>
                    <a:lnTo>
                      <a:pt x="60" y="36"/>
                    </a:lnTo>
                    <a:lnTo>
                      <a:pt x="139" y="25"/>
                    </a:lnTo>
                    <a:lnTo>
                      <a:pt x="172" y="15"/>
                    </a:lnTo>
                    <a:lnTo>
                      <a:pt x="199" y="0"/>
                    </a:lnTo>
                    <a:lnTo>
                      <a:pt x="307" y="20"/>
                    </a:lnTo>
                    <a:lnTo>
                      <a:pt x="303" y="188"/>
                    </a:lnTo>
                    <a:lnTo>
                      <a:pt x="310" y="24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7" name="Freeform 888"/>
              <p:cNvSpPr>
                <a:spLocks/>
              </p:cNvSpPr>
              <p:nvPr/>
            </p:nvSpPr>
            <p:spPr bwMode="auto">
              <a:xfrm>
                <a:off x="5836" y="4042"/>
                <a:ext cx="671" cy="498"/>
              </a:xfrm>
              <a:custGeom>
                <a:avLst/>
                <a:gdLst>
                  <a:gd name="T0" fmla="*/ 310 w 310"/>
                  <a:gd name="T1" fmla="*/ 249 h 249"/>
                  <a:gd name="T2" fmla="*/ 163 w 310"/>
                  <a:gd name="T3" fmla="*/ 245 h 249"/>
                  <a:gd name="T4" fmla="*/ 145 w 310"/>
                  <a:gd name="T5" fmla="*/ 220 h 249"/>
                  <a:gd name="T6" fmla="*/ 92 w 310"/>
                  <a:gd name="T7" fmla="*/ 213 h 249"/>
                  <a:gd name="T8" fmla="*/ 67 w 310"/>
                  <a:gd name="T9" fmla="*/ 220 h 249"/>
                  <a:gd name="T10" fmla="*/ 31 w 310"/>
                  <a:gd name="T11" fmla="*/ 211 h 249"/>
                  <a:gd name="T12" fmla="*/ 22 w 310"/>
                  <a:gd name="T13" fmla="*/ 130 h 249"/>
                  <a:gd name="T14" fmla="*/ 0 w 310"/>
                  <a:gd name="T15" fmla="*/ 58 h 249"/>
                  <a:gd name="T16" fmla="*/ 11 w 310"/>
                  <a:gd name="T17" fmla="*/ 40 h 249"/>
                  <a:gd name="T18" fmla="*/ 60 w 310"/>
                  <a:gd name="T19" fmla="*/ 36 h 249"/>
                  <a:gd name="T20" fmla="*/ 139 w 310"/>
                  <a:gd name="T21" fmla="*/ 25 h 249"/>
                  <a:gd name="T22" fmla="*/ 172 w 310"/>
                  <a:gd name="T23" fmla="*/ 15 h 249"/>
                  <a:gd name="T24" fmla="*/ 199 w 310"/>
                  <a:gd name="T25" fmla="*/ 0 h 249"/>
                  <a:gd name="T26" fmla="*/ 307 w 310"/>
                  <a:gd name="T27" fmla="*/ 20 h 249"/>
                  <a:gd name="T28" fmla="*/ 303 w 310"/>
                  <a:gd name="T29" fmla="*/ 188 h 249"/>
                  <a:gd name="T30" fmla="*/ 310 w 310"/>
                  <a:gd name="T3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49">
                    <a:moveTo>
                      <a:pt x="310" y="249"/>
                    </a:moveTo>
                    <a:lnTo>
                      <a:pt x="163" y="245"/>
                    </a:lnTo>
                    <a:lnTo>
                      <a:pt x="145" y="220"/>
                    </a:lnTo>
                    <a:lnTo>
                      <a:pt x="92" y="213"/>
                    </a:lnTo>
                    <a:lnTo>
                      <a:pt x="67" y="220"/>
                    </a:lnTo>
                    <a:lnTo>
                      <a:pt x="31" y="211"/>
                    </a:lnTo>
                    <a:lnTo>
                      <a:pt x="22" y="130"/>
                    </a:lnTo>
                    <a:lnTo>
                      <a:pt x="0" y="58"/>
                    </a:lnTo>
                    <a:lnTo>
                      <a:pt x="11" y="40"/>
                    </a:lnTo>
                    <a:lnTo>
                      <a:pt x="60" y="36"/>
                    </a:lnTo>
                    <a:lnTo>
                      <a:pt x="139" y="25"/>
                    </a:lnTo>
                    <a:lnTo>
                      <a:pt x="172" y="15"/>
                    </a:lnTo>
                    <a:lnTo>
                      <a:pt x="199" y="0"/>
                    </a:lnTo>
                    <a:lnTo>
                      <a:pt x="307" y="20"/>
                    </a:lnTo>
                    <a:lnTo>
                      <a:pt x="303" y="188"/>
                    </a:lnTo>
                    <a:lnTo>
                      <a:pt x="310" y="249"/>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8" name="Freeform 887"/>
              <p:cNvSpPr>
                <a:spLocks/>
              </p:cNvSpPr>
              <p:nvPr/>
            </p:nvSpPr>
            <p:spPr bwMode="auto">
              <a:xfrm>
                <a:off x="3633" y="1812"/>
                <a:ext cx="707" cy="920"/>
              </a:xfrm>
              <a:custGeom>
                <a:avLst/>
                <a:gdLst>
                  <a:gd name="T0" fmla="*/ 39 w 326"/>
                  <a:gd name="T1" fmla="*/ 285 h 460"/>
                  <a:gd name="T2" fmla="*/ 57 w 326"/>
                  <a:gd name="T3" fmla="*/ 263 h 460"/>
                  <a:gd name="T4" fmla="*/ 52 w 326"/>
                  <a:gd name="T5" fmla="*/ 216 h 460"/>
                  <a:gd name="T6" fmla="*/ 32 w 326"/>
                  <a:gd name="T7" fmla="*/ 186 h 460"/>
                  <a:gd name="T8" fmla="*/ 10 w 326"/>
                  <a:gd name="T9" fmla="*/ 166 h 460"/>
                  <a:gd name="T10" fmla="*/ 0 w 326"/>
                  <a:gd name="T11" fmla="*/ 141 h 460"/>
                  <a:gd name="T12" fmla="*/ 18 w 326"/>
                  <a:gd name="T13" fmla="*/ 125 h 460"/>
                  <a:gd name="T14" fmla="*/ 43 w 326"/>
                  <a:gd name="T15" fmla="*/ 108 h 460"/>
                  <a:gd name="T16" fmla="*/ 39 w 326"/>
                  <a:gd name="T17" fmla="*/ 67 h 460"/>
                  <a:gd name="T18" fmla="*/ 59 w 326"/>
                  <a:gd name="T19" fmla="*/ 31 h 460"/>
                  <a:gd name="T20" fmla="*/ 64 w 326"/>
                  <a:gd name="T21" fmla="*/ 0 h 460"/>
                  <a:gd name="T22" fmla="*/ 117 w 326"/>
                  <a:gd name="T23" fmla="*/ 27 h 460"/>
                  <a:gd name="T24" fmla="*/ 135 w 326"/>
                  <a:gd name="T25" fmla="*/ 69 h 460"/>
                  <a:gd name="T26" fmla="*/ 165 w 326"/>
                  <a:gd name="T27" fmla="*/ 60 h 460"/>
                  <a:gd name="T28" fmla="*/ 212 w 326"/>
                  <a:gd name="T29" fmla="*/ 83 h 460"/>
                  <a:gd name="T30" fmla="*/ 272 w 326"/>
                  <a:gd name="T31" fmla="*/ 78 h 460"/>
                  <a:gd name="T32" fmla="*/ 281 w 326"/>
                  <a:gd name="T33" fmla="*/ 126 h 460"/>
                  <a:gd name="T34" fmla="*/ 281 w 326"/>
                  <a:gd name="T35" fmla="*/ 152 h 460"/>
                  <a:gd name="T36" fmla="*/ 306 w 326"/>
                  <a:gd name="T37" fmla="*/ 168 h 460"/>
                  <a:gd name="T38" fmla="*/ 322 w 326"/>
                  <a:gd name="T39" fmla="*/ 184 h 460"/>
                  <a:gd name="T40" fmla="*/ 318 w 326"/>
                  <a:gd name="T41" fmla="*/ 207 h 460"/>
                  <a:gd name="T42" fmla="*/ 261 w 326"/>
                  <a:gd name="T43" fmla="*/ 222 h 460"/>
                  <a:gd name="T44" fmla="*/ 232 w 326"/>
                  <a:gd name="T45" fmla="*/ 272 h 460"/>
                  <a:gd name="T46" fmla="*/ 241 w 326"/>
                  <a:gd name="T47" fmla="*/ 297 h 460"/>
                  <a:gd name="T48" fmla="*/ 306 w 326"/>
                  <a:gd name="T49" fmla="*/ 379 h 460"/>
                  <a:gd name="T50" fmla="*/ 326 w 326"/>
                  <a:gd name="T51" fmla="*/ 433 h 460"/>
                  <a:gd name="T52" fmla="*/ 324 w 326"/>
                  <a:gd name="T53" fmla="*/ 447 h 460"/>
                  <a:gd name="T54" fmla="*/ 309 w 326"/>
                  <a:gd name="T55" fmla="*/ 460 h 460"/>
                  <a:gd name="T56" fmla="*/ 293 w 326"/>
                  <a:gd name="T57" fmla="*/ 429 h 460"/>
                  <a:gd name="T58" fmla="*/ 268 w 326"/>
                  <a:gd name="T59" fmla="*/ 393 h 460"/>
                  <a:gd name="T60" fmla="*/ 254 w 326"/>
                  <a:gd name="T61" fmla="*/ 375 h 460"/>
                  <a:gd name="T62" fmla="*/ 250 w 326"/>
                  <a:gd name="T63" fmla="*/ 357 h 460"/>
                  <a:gd name="T64" fmla="*/ 237 w 326"/>
                  <a:gd name="T65" fmla="*/ 346 h 460"/>
                  <a:gd name="T66" fmla="*/ 219 w 326"/>
                  <a:gd name="T67" fmla="*/ 344 h 460"/>
                  <a:gd name="T68" fmla="*/ 189 w 326"/>
                  <a:gd name="T69" fmla="*/ 348 h 460"/>
                  <a:gd name="T70" fmla="*/ 171 w 326"/>
                  <a:gd name="T71" fmla="*/ 332 h 460"/>
                  <a:gd name="T72" fmla="*/ 135 w 326"/>
                  <a:gd name="T73" fmla="*/ 341 h 460"/>
                  <a:gd name="T74" fmla="*/ 97 w 326"/>
                  <a:gd name="T75" fmla="*/ 339 h 460"/>
                  <a:gd name="T76" fmla="*/ 39 w 326"/>
                  <a:gd name="T77" fmla="*/ 28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460">
                    <a:moveTo>
                      <a:pt x="39" y="285"/>
                    </a:moveTo>
                    <a:lnTo>
                      <a:pt x="57" y="263"/>
                    </a:lnTo>
                    <a:lnTo>
                      <a:pt x="52" y="216"/>
                    </a:lnTo>
                    <a:lnTo>
                      <a:pt x="32" y="186"/>
                    </a:lnTo>
                    <a:lnTo>
                      <a:pt x="10" y="166"/>
                    </a:lnTo>
                    <a:lnTo>
                      <a:pt x="0" y="141"/>
                    </a:lnTo>
                    <a:lnTo>
                      <a:pt x="18" y="125"/>
                    </a:lnTo>
                    <a:lnTo>
                      <a:pt x="43" y="108"/>
                    </a:lnTo>
                    <a:lnTo>
                      <a:pt x="39" y="67"/>
                    </a:lnTo>
                    <a:lnTo>
                      <a:pt x="59" y="31"/>
                    </a:lnTo>
                    <a:lnTo>
                      <a:pt x="64" y="0"/>
                    </a:lnTo>
                    <a:lnTo>
                      <a:pt x="117" y="27"/>
                    </a:lnTo>
                    <a:lnTo>
                      <a:pt x="135" y="69"/>
                    </a:lnTo>
                    <a:lnTo>
                      <a:pt x="165" y="60"/>
                    </a:lnTo>
                    <a:lnTo>
                      <a:pt x="212" y="83"/>
                    </a:lnTo>
                    <a:lnTo>
                      <a:pt x="272" y="78"/>
                    </a:lnTo>
                    <a:lnTo>
                      <a:pt x="281" y="126"/>
                    </a:lnTo>
                    <a:lnTo>
                      <a:pt x="281" y="152"/>
                    </a:lnTo>
                    <a:lnTo>
                      <a:pt x="306" y="168"/>
                    </a:lnTo>
                    <a:lnTo>
                      <a:pt x="322" y="184"/>
                    </a:lnTo>
                    <a:lnTo>
                      <a:pt x="318" y="207"/>
                    </a:lnTo>
                    <a:lnTo>
                      <a:pt x="261" y="222"/>
                    </a:lnTo>
                    <a:lnTo>
                      <a:pt x="232" y="272"/>
                    </a:lnTo>
                    <a:lnTo>
                      <a:pt x="241" y="297"/>
                    </a:lnTo>
                    <a:lnTo>
                      <a:pt x="306" y="379"/>
                    </a:lnTo>
                    <a:lnTo>
                      <a:pt x="326" y="433"/>
                    </a:lnTo>
                    <a:lnTo>
                      <a:pt x="324" y="447"/>
                    </a:lnTo>
                    <a:lnTo>
                      <a:pt x="309" y="460"/>
                    </a:lnTo>
                    <a:lnTo>
                      <a:pt x="293" y="429"/>
                    </a:lnTo>
                    <a:lnTo>
                      <a:pt x="268" y="393"/>
                    </a:lnTo>
                    <a:lnTo>
                      <a:pt x="254" y="375"/>
                    </a:lnTo>
                    <a:lnTo>
                      <a:pt x="250" y="357"/>
                    </a:lnTo>
                    <a:lnTo>
                      <a:pt x="237" y="346"/>
                    </a:lnTo>
                    <a:lnTo>
                      <a:pt x="219" y="344"/>
                    </a:lnTo>
                    <a:lnTo>
                      <a:pt x="189" y="348"/>
                    </a:lnTo>
                    <a:lnTo>
                      <a:pt x="171" y="332"/>
                    </a:lnTo>
                    <a:lnTo>
                      <a:pt x="135" y="341"/>
                    </a:lnTo>
                    <a:lnTo>
                      <a:pt x="97" y="339"/>
                    </a:lnTo>
                    <a:lnTo>
                      <a:pt x="39" y="285"/>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59" name="Freeform 886"/>
              <p:cNvSpPr>
                <a:spLocks/>
              </p:cNvSpPr>
              <p:nvPr/>
            </p:nvSpPr>
            <p:spPr bwMode="auto">
              <a:xfrm>
                <a:off x="3633" y="1812"/>
                <a:ext cx="707" cy="920"/>
              </a:xfrm>
              <a:custGeom>
                <a:avLst/>
                <a:gdLst>
                  <a:gd name="T0" fmla="*/ 39 w 326"/>
                  <a:gd name="T1" fmla="*/ 285 h 460"/>
                  <a:gd name="T2" fmla="*/ 57 w 326"/>
                  <a:gd name="T3" fmla="*/ 263 h 460"/>
                  <a:gd name="T4" fmla="*/ 52 w 326"/>
                  <a:gd name="T5" fmla="*/ 216 h 460"/>
                  <a:gd name="T6" fmla="*/ 32 w 326"/>
                  <a:gd name="T7" fmla="*/ 186 h 460"/>
                  <a:gd name="T8" fmla="*/ 10 w 326"/>
                  <a:gd name="T9" fmla="*/ 166 h 460"/>
                  <a:gd name="T10" fmla="*/ 0 w 326"/>
                  <a:gd name="T11" fmla="*/ 141 h 460"/>
                  <a:gd name="T12" fmla="*/ 18 w 326"/>
                  <a:gd name="T13" fmla="*/ 125 h 460"/>
                  <a:gd name="T14" fmla="*/ 43 w 326"/>
                  <a:gd name="T15" fmla="*/ 108 h 460"/>
                  <a:gd name="T16" fmla="*/ 39 w 326"/>
                  <a:gd name="T17" fmla="*/ 67 h 460"/>
                  <a:gd name="T18" fmla="*/ 59 w 326"/>
                  <a:gd name="T19" fmla="*/ 31 h 460"/>
                  <a:gd name="T20" fmla="*/ 64 w 326"/>
                  <a:gd name="T21" fmla="*/ 0 h 460"/>
                  <a:gd name="T22" fmla="*/ 117 w 326"/>
                  <a:gd name="T23" fmla="*/ 27 h 460"/>
                  <a:gd name="T24" fmla="*/ 135 w 326"/>
                  <a:gd name="T25" fmla="*/ 69 h 460"/>
                  <a:gd name="T26" fmla="*/ 165 w 326"/>
                  <a:gd name="T27" fmla="*/ 60 h 460"/>
                  <a:gd name="T28" fmla="*/ 212 w 326"/>
                  <a:gd name="T29" fmla="*/ 83 h 460"/>
                  <a:gd name="T30" fmla="*/ 272 w 326"/>
                  <a:gd name="T31" fmla="*/ 78 h 460"/>
                  <a:gd name="T32" fmla="*/ 281 w 326"/>
                  <a:gd name="T33" fmla="*/ 126 h 460"/>
                  <a:gd name="T34" fmla="*/ 281 w 326"/>
                  <a:gd name="T35" fmla="*/ 152 h 460"/>
                  <a:gd name="T36" fmla="*/ 306 w 326"/>
                  <a:gd name="T37" fmla="*/ 168 h 460"/>
                  <a:gd name="T38" fmla="*/ 322 w 326"/>
                  <a:gd name="T39" fmla="*/ 184 h 460"/>
                  <a:gd name="T40" fmla="*/ 318 w 326"/>
                  <a:gd name="T41" fmla="*/ 207 h 460"/>
                  <a:gd name="T42" fmla="*/ 261 w 326"/>
                  <a:gd name="T43" fmla="*/ 222 h 460"/>
                  <a:gd name="T44" fmla="*/ 232 w 326"/>
                  <a:gd name="T45" fmla="*/ 272 h 460"/>
                  <a:gd name="T46" fmla="*/ 241 w 326"/>
                  <a:gd name="T47" fmla="*/ 297 h 460"/>
                  <a:gd name="T48" fmla="*/ 306 w 326"/>
                  <a:gd name="T49" fmla="*/ 379 h 460"/>
                  <a:gd name="T50" fmla="*/ 326 w 326"/>
                  <a:gd name="T51" fmla="*/ 433 h 460"/>
                  <a:gd name="T52" fmla="*/ 324 w 326"/>
                  <a:gd name="T53" fmla="*/ 447 h 460"/>
                  <a:gd name="T54" fmla="*/ 309 w 326"/>
                  <a:gd name="T55" fmla="*/ 460 h 460"/>
                  <a:gd name="T56" fmla="*/ 293 w 326"/>
                  <a:gd name="T57" fmla="*/ 429 h 460"/>
                  <a:gd name="T58" fmla="*/ 268 w 326"/>
                  <a:gd name="T59" fmla="*/ 393 h 460"/>
                  <a:gd name="T60" fmla="*/ 254 w 326"/>
                  <a:gd name="T61" fmla="*/ 375 h 460"/>
                  <a:gd name="T62" fmla="*/ 250 w 326"/>
                  <a:gd name="T63" fmla="*/ 357 h 460"/>
                  <a:gd name="T64" fmla="*/ 237 w 326"/>
                  <a:gd name="T65" fmla="*/ 346 h 460"/>
                  <a:gd name="T66" fmla="*/ 219 w 326"/>
                  <a:gd name="T67" fmla="*/ 344 h 460"/>
                  <a:gd name="T68" fmla="*/ 189 w 326"/>
                  <a:gd name="T69" fmla="*/ 348 h 460"/>
                  <a:gd name="T70" fmla="*/ 171 w 326"/>
                  <a:gd name="T71" fmla="*/ 332 h 460"/>
                  <a:gd name="T72" fmla="*/ 135 w 326"/>
                  <a:gd name="T73" fmla="*/ 341 h 460"/>
                  <a:gd name="T74" fmla="*/ 97 w 326"/>
                  <a:gd name="T75" fmla="*/ 339 h 460"/>
                  <a:gd name="T76" fmla="*/ 39 w 326"/>
                  <a:gd name="T77" fmla="*/ 28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460">
                    <a:moveTo>
                      <a:pt x="39" y="285"/>
                    </a:moveTo>
                    <a:lnTo>
                      <a:pt x="57" y="263"/>
                    </a:lnTo>
                    <a:lnTo>
                      <a:pt x="52" y="216"/>
                    </a:lnTo>
                    <a:lnTo>
                      <a:pt x="32" y="186"/>
                    </a:lnTo>
                    <a:lnTo>
                      <a:pt x="10" y="166"/>
                    </a:lnTo>
                    <a:lnTo>
                      <a:pt x="0" y="141"/>
                    </a:lnTo>
                    <a:lnTo>
                      <a:pt x="18" y="125"/>
                    </a:lnTo>
                    <a:lnTo>
                      <a:pt x="43" y="108"/>
                    </a:lnTo>
                    <a:lnTo>
                      <a:pt x="39" y="67"/>
                    </a:lnTo>
                    <a:lnTo>
                      <a:pt x="59" y="31"/>
                    </a:lnTo>
                    <a:lnTo>
                      <a:pt x="64" y="0"/>
                    </a:lnTo>
                    <a:lnTo>
                      <a:pt x="117" y="27"/>
                    </a:lnTo>
                    <a:lnTo>
                      <a:pt x="135" y="69"/>
                    </a:lnTo>
                    <a:lnTo>
                      <a:pt x="165" y="60"/>
                    </a:lnTo>
                    <a:lnTo>
                      <a:pt x="212" y="83"/>
                    </a:lnTo>
                    <a:lnTo>
                      <a:pt x="272" y="78"/>
                    </a:lnTo>
                    <a:lnTo>
                      <a:pt x="281" y="126"/>
                    </a:lnTo>
                    <a:lnTo>
                      <a:pt x="281" y="152"/>
                    </a:lnTo>
                    <a:lnTo>
                      <a:pt x="306" y="168"/>
                    </a:lnTo>
                    <a:lnTo>
                      <a:pt x="322" y="184"/>
                    </a:lnTo>
                    <a:lnTo>
                      <a:pt x="318" y="207"/>
                    </a:lnTo>
                    <a:lnTo>
                      <a:pt x="261" y="222"/>
                    </a:lnTo>
                    <a:lnTo>
                      <a:pt x="232" y="272"/>
                    </a:lnTo>
                    <a:lnTo>
                      <a:pt x="241" y="297"/>
                    </a:lnTo>
                    <a:lnTo>
                      <a:pt x="306" y="379"/>
                    </a:lnTo>
                    <a:lnTo>
                      <a:pt x="326" y="433"/>
                    </a:lnTo>
                    <a:lnTo>
                      <a:pt x="324" y="447"/>
                    </a:lnTo>
                    <a:lnTo>
                      <a:pt x="309" y="460"/>
                    </a:lnTo>
                    <a:lnTo>
                      <a:pt x="293" y="429"/>
                    </a:lnTo>
                    <a:lnTo>
                      <a:pt x="268" y="393"/>
                    </a:lnTo>
                    <a:lnTo>
                      <a:pt x="254" y="375"/>
                    </a:lnTo>
                    <a:lnTo>
                      <a:pt x="250" y="357"/>
                    </a:lnTo>
                    <a:lnTo>
                      <a:pt x="237" y="346"/>
                    </a:lnTo>
                    <a:lnTo>
                      <a:pt x="219" y="344"/>
                    </a:lnTo>
                    <a:lnTo>
                      <a:pt x="189" y="348"/>
                    </a:lnTo>
                    <a:lnTo>
                      <a:pt x="171" y="332"/>
                    </a:lnTo>
                    <a:lnTo>
                      <a:pt x="135" y="341"/>
                    </a:lnTo>
                    <a:lnTo>
                      <a:pt x="97" y="339"/>
                    </a:lnTo>
                    <a:lnTo>
                      <a:pt x="39" y="285"/>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0" name="Freeform 885"/>
              <p:cNvSpPr>
                <a:spLocks/>
              </p:cNvSpPr>
              <p:nvPr/>
            </p:nvSpPr>
            <p:spPr bwMode="auto">
              <a:xfrm>
                <a:off x="3771" y="1132"/>
                <a:ext cx="870" cy="846"/>
              </a:xfrm>
              <a:custGeom>
                <a:avLst/>
                <a:gdLst>
                  <a:gd name="T0" fmla="*/ 244 w 402"/>
                  <a:gd name="T1" fmla="*/ 0 h 423"/>
                  <a:gd name="T2" fmla="*/ 303 w 402"/>
                  <a:gd name="T3" fmla="*/ 7 h 423"/>
                  <a:gd name="T4" fmla="*/ 363 w 402"/>
                  <a:gd name="T5" fmla="*/ 36 h 423"/>
                  <a:gd name="T6" fmla="*/ 348 w 402"/>
                  <a:gd name="T7" fmla="*/ 104 h 423"/>
                  <a:gd name="T8" fmla="*/ 341 w 402"/>
                  <a:gd name="T9" fmla="*/ 173 h 423"/>
                  <a:gd name="T10" fmla="*/ 370 w 402"/>
                  <a:gd name="T11" fmla="*/ 196 h 423"/>
                  <a:gd name="T12" fmla="*/ 393 w 402"/>
                  <a:gd name="T13" fmla="*/ 218 h 423"/>
                  <a:gd name="T14" fmla="*/ 395 w 402"/>
                  <a:gd name="T15" fmla="*/ 252 h 423"/>
                  <a:gd name="T16" fmla="*/ 391 w 402"/>
                  <a:gd name="T17" fmla="*/ 274 h 423"/>
                  <a:gd name="T18" fmla="*/ 399 w 402"/>
                  <a:gd name="T19" fmla="*/ 292 h 423"/>
                  <a:gd name="T20" fmla="*/ 400 w 402"/>
                  <a:gd name="T21" fmla="*/ 299 h 423"/>
                  <a:gd name="T22" fmla="*/ 402 w 402"/>
                  <a:gd name="T23" fmla="*/ 326 h 423"/>
                  <a:gd name="T24" fmla="*/ 382 w 402"/>
                  <a:gd name="T25" fmla="*/ 355 h 423"/>
                  <a:gd name="T26" fmla="*/ 354 w 402"/>
                  <a:gd name="T27" fmla="*/ 391 h 423"/>
                  <a:gd name="T28" fmla="*/ 305 w 402"/>
                  <a:gd name="T29" fmla="*/ 389 h 423"/>
                  <a:gd name="T30" fmla="*/ 285 w 402"/>
                  <a:gd name="T31" fmla="*/ 362 h 423"/>
                  <a:gd name="T32" fmla="*/ 242 w 402"/>
                  <a:gd name="T33" fmla="*/ 382 h 423"/>
                  <a:gd name="T34" fmla="*/ 209 w 402"/>
                  <a:gd name="T35" fmla="*/ 418 h 423"/>
                  <a:gd name="T36" fmla="*/ 148 w 402"/>
                  <a:gd name="T37" fmla="*/ 423 h 423"/>
                  <a:gd name="T38" fmla="*/ 101 w 402"/>
                  <a:gd name="T39" fmla="*/ 400 h 423"/>
                  <a:gd name="T40" fmla="*/ 71 w 402"/>
                  <a:gd name="T41" fmla="*/ 409 h 423"/>
                  <a:gd name="T42" fmla="*/ 53 w 402"/>
                  <a:gd name="T43" fmla="*/ 367 h 423"/>
                  <a:gd name="T44" fmla="*/ 0 w 402"/>
                  <a:gd name="T45" fmla="*/ 340 h 423"/>
                  <a:gd name="T46" fmla="*/ 45 w 402"/>
                  <a:gd name="T47" fmla="*/ 326 h 423"/>
                  <a:gd name="T48" fmla="*/ 92 w 402"/>
                  <a:gd name="T49" fmla="*/ 295 h 423"/>
                  <a:gd name="T50" fmla="*/ 116 w 402"/>
                  <a:gd name="T51" fmla="*/ 245 h 423"/>
                  <a:gd name="T52" fmla="*/ 159 w 402"/>
                  <a:gd name="T53" fmla="*/ 203 h 423"/>
                  <a:gd name="T54" fmla="*/ 182 w 402"/>
                  <a:gd name="T55" fmla="*/ 158 h 423"/>
                  <a:gd name="T56" fmla="*/ 209 w 402"/>
                  <a:gd name="T57" fmla="*/ 142 h 423"/>
                  <a:gd name="T58" fmla="*/ 229 w 402"/>
                  <a:gd name="T59" fmla="*/ 131 h 423"/>
                  <a:gd name="T60" fmla="*/ 231 w 402"/>
                  <a:gd name="T61" fmla="*/ 99 h 423"/>
                  <a:gd name="T62" fmla="*/ 245 w 402"/>
                  <a:gd name="T63" fmla="*/ 86 h 423"/>
                  <a:gd name="T64" fmla="*/ 244 w 402"/>
                  <a:gd name="T65" fmla="*/ 50 h 423"/>
                  <a:gd name="T66" fmla="*/ 244 w 402"/>
                  <a:gd name="T6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423">
                    <a:moveTo>
                      <a:pt x="244" y="0"/>
                    </a:moveTo>
                    <a:lnTo>
                      <a:pt x="303" y="7"/>
                    </a:lnTo>
                    <a:lnTo>
                      <a:pt x="363" y="36"/>
                    </a:lnTo>
                    <a:lnTo>
                      <a:pt x="348" y="104"/>
                    </a:lnTo>
                    <a:lnTo>
                      <a:pt x="341" y="173"/>
                    </a:lnTo>
                    <a:lnTo>
                      <a:pt x="370" y="196"/>
                    </a:lnTo>
                    <a:lnTo>
                      <a:pt x="393" y="218"/>
                    </a:lnTo>
                    <a:lnTo>
                      <a:pt x="395" y="252"/>
                    </a:lnTo>
                    <a:lnTo>
                      <a:pt x="391" y="274"/>
                    </a:lnTo>
                    <a:lnTo>
                      <a:pt x="399" y="292"/>
                    </a:lnTo>
                    <a:lnTo>
                      <a:pt x="400" y="299"/>
                    </a:lnTo>
                    <a:lnTo>
                      <a:pt x="402" y="326"/>
                    </a:lnTo>
                    <a:lnTo>
                      <a:pt x="382" y="355"/>
                    </a:lnTo>
                    <a:lnTo>
                      <a:pt x="354" y="391"/>
                    </a:lnTo>
                    <a:lnTo>
                      <a:pt x="305" y="389"/>
                    </a:lnTo>
                    <a:lnTo>
                      <a:pt x="285" y="362"/>
                    </a:lnTo>
                    <a:lnTo>
                      <a:pt x="242" y="382"/>
                    </a:lnTo>
                    <a:lnTo>
                      <a:pt x="209" y="418"/>
                    </a:lnTo>
                    <a:lnTo>
                      <a:pt x="148" y="423"/>
                    </a:lnTo>
                    <a:lnTo>
                      <a:pt x="101" y="400"/>
                    </a:lnTo>
                    <a:lnTo>
                      <a:pt x="71" y="409"/>
                    </a:lnTo>
                    <a:lnTo>
                      <a:pt x="53" y="367"/>
                    </a:lnTo>
                    <a:lnTo>
                      <a:pt x="0" y="340"/>
                    </a:lnTo>
                    <a:lnTo>
                      <a:pt x="45" y="326"/>
                    </a:lnTo>
                    <a:lnTo>
                      <a:pt x="92" y="295"/>
                    </a:lnTo>
                    <a:lnTo>
                      <a:pt x="116" y="245"/>
                    </a:lnTo>
                    <a:lnTo>
                      <a:pt x="159" y="203"/>
                    </a:lnTo>
                    <a:lnTo>
                      <a:pt x="182" y="158"/>
                    </a:lnTo>
                    <a:lnTo>
                      <a:pt x="209" y="142"/>
                    </a:lnTo>
                    <a:lnTo>
                      <a:pt x="229" y="131"/>
                    </a:lnTo>
                    <a:lnTo>
                      <a:pt x="231" y="99"/>
                    </a:lnTo>
                    <a:lnTo>
                      <a:pt x="245" y="86"/>
                    </a:lnTo>
                    <a:lnTo>
                      <a:pt x="244" y="50"/>
                    </a:lnTo>
                    <a:lnTo>
                      <a:pt x="24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1" name="Freeform 884"/>
              <p:cNvSpPr>
                <a:spLocks/>
              </p:cNvSpPr>
              <p:nvPr/>
            </p:nvSpPr>
            <p:spPr bwMode="auto">
              <a:xfrm>
                <a:off x="3771" y="1132"/>
                <a:ext cx="870" cy="846"/>
              </a:xfrm>
              <a:custGeom>
                <a:avLst/>
                <a:gdLst>
                  <a:gd name="T0" fmla="*/ 244 w 402"/>
                  <a:gd name="T1" fmla="*/ 0 h 423"/>
                  <a:gd name="T2" fmla="*/ 303 w 402"/>
                  <a:gd name="T3" fmla="*/ 7 h 423"/>
                  <a:gd name="T4" fmla="*/ 363 w 402"/>
                  <a:gd name="T5" fmla="*/ 36 h 423"/>
                  <a:gd name="T6" fmla="*/ 348 w 402"/>
                  <a:gd name="T7" fmla="*/ 104 h 423"/>
                  <a:gd name="T8" fmla="*/ 341 w 402"/>
                  <a:gd name="T9" fmla="*/ 173 h 423"/>
                  <a:gd name="T10" fmla="*/ 370 w 402"/>
                  <a:gd name="T11" fmla="*/ 196 h 423"/>
                  <a:gd name="T12" fmla="*/ 393 w 402"/>
                  <a:gd name="T13" fmla="*/ 218 h 423"/>
                  <a:gd name="T14" fmla="*/ 395 w 402"/>
                  <a:gd name="T15" fmla="*/ 252 h 423"/>
                  <a:gd name="T16" fmla="*/ 391 w 402"/>
                  <a:gd name="T17" fmla="*/ 274 h 423"/>
                  <a:gd name="T18" fmla="*/ 399 w 402"/>
                  <a:gd name="T19" fmla="*/ 292 h 423"/>
                  <a:gd name="T20" fmla="*/ 400 w 402"/>
                  <a:gd name="T21" fmla="*/ 299 h 423"/>
                  <a:gd name="T22" fmla="*/ 402 w 402"/>
                  <a:gd name="T23" fmla="*/ 326 h 423"/>
                  <a:gd name="T24" fmla="*/ 382 w 402"/>
                  <a:gd name="T25" fmla="*/ 355 h 423"/>
                  <a:gd name="T26" fmla="*/ 354 w 402"/>
                  <a:gd name="T27" fmla="*/ 391 h 423"/>
                  <a:gd name="T28" fmla="*/ 305 w 402"/>
                  <a:gd name="T29" fmla="*/ 389 h 423"/>
                  <a:gd name="T30" fmla="*/ 285 w 402"/>
                  <a:gd name="T31" fmla="*/ 362 h 423"/>
                  <a:gd name="T32" fmla="*/ 242 w 402"/>
                  <a:gd name="T33" fmla="*/ 382 h 423"/>
                  <a:gd name="T34" fmla="*/ 209 w 402"/>
                  <a:gd name="T35" fmla="*/ 418 h 423"/>
                  <a:gd name="T36" fmla="*/ 148 w 402"/>
                  <a:gd name="T37" fmla="*/ 423 h 423"/>
                  <a:gd name="T38" fmla="*/ 101 w 402"/>
                  <a:gd name="T39" fmla="*/ 400 h 423"/>
                  <a:gd name="T40" fmla="*/ 71 w 402"/>
                  <a:gd name="T41" fmla="*/ 409 h 423"/>
                  <a:gd name="T42" fmla="*/ 53 w 402"/>
                  <a:gd name="T43" fmla="*/ 367 h 423"/>
                  <a:gd name="T44" fmla="*/ 0 w 402"/>
                  <a:gd name="T45" fmla="*/ 340 h 423"/>
                  <a:gd name="T46" fmla="*/ 45 w 402"/>
                  <a:gd name="T47" fmla="*/ 326 h 423"/>
                  <a:gd name="T48" fmla="*/ 92 w 402"/>
                  <a:gd name="T49" fmla="*/ 295 h 423"/>
                  <a:gd name="T50" fmla="*/ 116 w 402"/>
                  <a:gd name="T51" fmla="*/ 245 h 423"/>
                  <a:gd name="T52" fmla="*/ 159 w 402"/>
                  <a:gd name="T53" fmla="*/ 203 h 423"/>
                  <a:gd name="T54" fmla="*/ 182 w 402"/>
                  <a:gd name="T55" fmla="*/ 158 h 423"/>
                  <a:gd name="T56" fmla="*/ 209 w 402"/>
                  <a:gd name="T57" fmla="*/ 142 h 423"/>
                  <a:gd name="T58" fmla="*/ 229 w 402"/>
                  <a:gd name="T59" fmla="*/ 131 h 423"/>
                  <a:gd name="T60" fmla="*/ 231 w 402"/>
                  <a:gd name="T61" fmla="*/ 99 h 423"/>
                  <a:gd name="T62" fmla="*/ 245 w 402"/>
                  <a:gd name="T63" fmla="*/ 86 h 423"/>
                  <a:gd name="T64" fmla="*/ 244 w 402"/>
                  <a:gd name="T65" fmla="*/ 50 h 423"/>
                  <a:gd name="T66" fmla="*/ 244 w 402"/>
                  <a:gd name="T6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423">
                    <a:moveTo>
                      <a:pt x="244" y="0"/>
                    </a:moveTo>
                    <a:lnTo>
                      <a:pt x="303" y="7"/>
                    </a:lnTo>
                    <a:lnTo>
                      <a:pt x="363" y="36"/>
                    </a:lnTo>
                    <a:lnTo>
                      <a:pt x="348" y="104"/>
                    </a:lnTo>
                    <a:lnTo>
                      <a:pt x="341" y="173"/>
                    </a:lnTo>
                    <a:lnTo>
                      <a:pt x="370" y="196"/>
                    </a:lnTo>
                    <a:lnTo>
                      <a:pt x="393" y="218"/>
                    </a:lnTo>
                    <a:lnTo>
                      <a:pt x="395" y="252"/>
                    </a:lnTo>
                    <a:lnTo>
                      <a:pt x="391" y="274"/>
                    </a:lnTo>
                    <a:lnTo>
                      <a:pt x="399" y="292"/>
                    </a:lnTo>
                    <a:lnTo>
                      <a:pt x="400" y="299"/>
                    </a:lnTo>
                    <a:lnTo>
                      <a:pt x="402" y="326"/>
                    </a:lnTo>
                    <a:lnTo>
                      <a:pt x="382" y="355"/>
                    </a:lnTo>
                    <a:lnTo>
                      <a:pt x="354" y="391"/>
                    </a:lnTo>
                    <a:lnTo>
                      <a:pt x="305" y="389"/>
                    </a:lnTo>
                    <a:lnTo>
                      <a:pt x="285" y="362"/>
                    </a:lnTo>
                    <a:lnTo>
                      <a:pt x="242" y="382"/>
                    </a:lnTo>
                    <a:lnTo>
                      <a:pt x="209" y="418"/>
                    </a:lnTo>
                    <a:lnTo>
                      <a:pt x="148" y="423"/>
                    </a:lnTo>
                    <a:lnTo>
                      <a:pt x="101" y="400"/>
                    </a:lnTo>
                    <a:lnTo>
                      <a:pt x="71" y="409"/>
                    </a:lnTo>
                    <a:lnTo>
                      <a:pt x="53" y="367"/>
                    </a:lnTo>
                    <a:lnTo>
                      <a:pt x="0" y="340"/>
                    </a:lnTo>
                    <a:lnTo>
                      <a:pt x="45" y="326"/>
                    </a:lnTo>
                    <a:lnTo>
                      <a:pt x="92" y="295"/>
                    </a:lnTo>
                    <a:lnTo>
                      <a:pt x="116" y="245"/>
                    </a:lnTo>
                    <a:lnTo>
                      <a:pt x="159" y="203"/>
                    </a:lnTo>
                    <a:lnTo>
                      <a:pt x="182" y="158"/>
                    </a:lnTo>
                    <a:lnTo>
                      <a:pt x="209" y="142"/>
                    </a:lnTo>
                    <a:lnTo>
                      <a:pt x="229" y="131"/>
                    </a:lnTo>
                    <a:lnTo>
                      <a:pt x="231" y="99"/>
                    </a:lnTo>
                    <a:lnTo>
                      <a:pt x="245" y="86"/>
                    </a:lnTo>
                    <a:lnTo>
                      <a:pt x="244" y="50"/>
                    </a:lnTo>
                    <a:lnTo>
                      <a:pt x="244"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2" name="Freeform 883"/>
              <p:cNvSpPr>
                <a:spLocks/>
              </p:cNvSpPr>
              <p:nvPr/>
            </p:nvSpPr>
            <p:spPr bwMode="auto">
              <a:xfrm>
                <a:off x="4689" y="1680"/>
                <a:ext cx="956" cy="708"/>
              </a:xfrm>
              <a:custGeom>
                <a:avLst/>
                <a:gdLst>
                  <a:gd name="T0" fmla="*/ 333 w 441"/>
                  <a:gd name="T1" fmla="*/ 282 h 354"/>
                  <a:gd name="T2" fmla="*/ 254 w 441"/>
                  <a:gd name="T3" fmla="*/ 268 h 354"/>
                  <a:gd name="T4" fmla="*/ 193 w 441"/>
                  <a:gd name="T5" fmla="*/ 306 h 354"/>
                  <a:gd name="T6" fmla="*/ 148 w 441"/>
                  <a:gd name="T7" fmla="*/ 354 h 354"/>
                  <a:gd name="T8" fmla="*/ 129 w 441"/>
                  <a:gd name="T9" fmla="*/ 354 h 354"/>
                  <a:gd name="T10" fmla="*/ 104 w 441"/>
                  <a:gd name="T11" fmla="*/ 335 h 354"/>
                  <a:gd name="T12" fmla="*/ 104 w 441"/>
                  <a:gd name="T13" fmla="*/ 288 h 354"/>
                  <a:gd name="T14" fmla="*/ 97 w 441"/>
                  <a:gd name="T15" fmla="*/ 272 h 354"/>
                  <a:gd name="T16" fmla="*/ 74 w 441"/>
                  <a:gd name="T17" fmla="*/ 252 h 354"/>
                  <a:gd name="T18" fmla="*/ 48 w 441"/>
                  <a:gd name="T19" fmla="*/ 234 h 354"/>
                  <a:gd name="T20" fmla="*/ 38 w 441"/>
                  <a:gd name="T21" fmla="*/ 207 h 354"/>
                  <a:gd name="T22" fmla="*/ 27 w 441"/>
                  <a:gd name="T23" fmla="*/ 192 h 354"/>
                  <a:gd name="T24" fmla="*/ 7 w 441"/>
                  <a:gd name="T25" fmla="*/ 180 h 354"/>
                  <a:gd name="T26" fmla="*/ 0 w 441"/>
                  <a:gd name="T27" fmla="*/ 169 h 354"/>
                  <a:gd name="T28" fmla="*/ 52 w 441"/>
                  <a:gd name="T29" fmla="*/ 115 h 354"/>
                  <a:gd name="T30" fmla="*/ 52 w 441"/>
                  <a:gd name="T31" fmla="*/ 45 h 354"/>
                  <a:gd name="T32" fmla="*/ 74 w 441"/>
                  <a:gd name="T33" fmla="*/ 28 h 354"/>
                  <a:gd name="T34" fmla="*/ 104 w 441"/>
                  <a:gd name="T35" fmla="*/ 14 h 354"/>
                  <a:gd name="T36" fmla="*/ 140 w 441"/>
                  <a:gd name="T37" fmla="*/ 18 h 354"/>
                  <a:gd name="T38" fmla="*/ 175 w 441"/>
                  <a:gd name="T39" fmla="*/ 30 h 354"/>
                  <a:gd name="T40" fmla="*/ 189 w 441"/>
                  <a:gd name="T41" fmla="*/ 57 h 354"/>
                  <a:gd name="T42" fmla="*/ 220 w 441"/>
                  <a:gd name="T43" fmla="*/ 59 h 354"/>
                  <a:gd name="T44" fmla="*/ 239 w 441"/>
                  <a:gd name="T45" fmla="*/ 46 h 354"/>
                  <a:gd name="T46" fmla="*/ 257 w 441"/>
                  <a:gd name="T47" fmla="*/ 41 h 354"/>
                  <a:gd name="T48" fmla="*/ 265 w 441"/>
                  <a:gd name="T49" fmla="*/ 14 h 354"/>
                  <a:gd name="T50" fmla="*/ 275 w 441"/>
                  <a:gd name="T51" fmla="*/ 0 h 354"/>
                  <a:gd name="T52" fmla="*/ 313 w 441"/>
                  <a:gd name="T53" fmla="*/ 3 h 354"/>
                  <a:gd name="T54" fmla="*/ 328 w 441"/>
                  <a:gd name="T55" fmla="*/ 14 h 354"/>
                  <a:gd name="T56" fmla="*/ 328 w 441"/>
                  <a:gd name="T57" fmla="*/ 36 h 354"/>
                  <a:gd name="T58" fmla="*/ 369 w 441"/>
                  <a:gd name="T59" fmla="*/ 25 h 354"/>
                  <a:gd name="T60" fmla="*/ 393 w 441"/>
                  <a:gd name="T61" fmla="*/ 14 h 354"/>
                  <a:gd name="T62" fmla="*/ 398 w 441"/>
                  <a:gd name="T63" fmla="*/ 52 h 354"/>
                  <a:gd name="T64" fmla="*/ 425 w 441"/>
                  <a:gd name="T65" fmla="*/ 61 h 354"/>
                  <a:gd name="T66" fmla="*/ 429 w 441"/>
                  <a:gd name="T67" fmla="*/ 97 h 354"/>
                  <a:gd name="T68" fmla="*/ 441 w 441"/>
                  <a:gd name="T69" fmla="*/ 118 h 354"/>
                  <a:gd name="T70" fmla="*/ 439 w 441"/>
                  <a:gd name="T71" fmla="*/ 144 h 354"/>
                  <a:gd name="T72" fmla="*/ 416 w 441"/>
                  <a:gd name="T73" fmla="*/ 192 h 354"/>
                  <a:gd name="T74" fmla="*/ 438 w 441"/>
                  <a:gd name="T75" fmla="*/ 221 h 354"/>
                  <a:gd name="T76" fmla="*/ 430 w 441"/>
                  <a:gd name="T77" fmla="*/ 236 h 354"/>
                  <a:gd name="T78" fmla="*/ 376 w 441"/>
                  <a:gd name="T79" fmla="*/ 241 h 354"/>
                  <a:gd name="T80" fmla="*/ 333 w 441"/>
                  <a:gd name="T81"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1" h="354">
                    <a:moveTo>
                      <a:pt x="333" y="282"/>
                    </a:moveTo>
                    <a:lnTo>
                      <a:pt x="254" y="268"/>
                    </a:lnTo>
                    <a:lnTo>
                      <a:pt x="193" y="306"/>
                    </a:lnTo>
                    <a:lnTo>
                      <a:pt x="148" y="354"/>
                    </a:lnTo>
                    <a:lnTo>
                      <a:pt x="129" y="354"/>
                    </a:lnTo>
                    <a:lnTo>
                      <a:pt x="104" y="335"/>
                    </a:lnTo>
                    <a:lnTo>
                      <a:pt x="104" y="288"/>
                    </a:lnTo>
                    <a:lnTo>
                      <a:pt x="97" y="272"/>
                    </a:lnTo>
                    <a:lnTo>
                      <a:pt x="74" y="252"/>
                    </a:lnTo>
                    <a:lnTo>
                      <a:pt x="48" y="234"/>
                    </a:lnTo>
                    <a:lnTo>
                      <a:pt x="38" y="207"/>
                    </a:lnTo>
                    <a:lnTo>
                      <a:pt x="27" y="192"/>
                    </a:lnTo>
                    <a:lnTo>
                      <a:pt x="7" y="180"/>
                    </a:lnTo>
                    <a:lnTo>
                      <a:pt x="0" y="169"/>
                    </a:lnTo>
                    <a:lnTo>
                      <a:pt x="52" y="115"/>
                    </a:lnTo>
                    <a:lnTo>
                      <a:pt x="52" y="45"/>
                    </a:lnTo>
                    <a:lnTo>
                      <a:pt x="74" y="28"/>
                    </a:lnTo>
                    <a:lnTo>
                      <a:pt x="104" y="14"/>
                    </a:lnTo>
                    <a:lnTo>
                      <a:pt x="140" y="18"/>
                    </a:lnTo>
                    <a:lnTo>
                      <a:pt x="175" y="30"/>
                    </a:lnTo>
                    <a:lnTo>
                      <a:pt x="189" y="57"/>
                    </a:lnTo>
                    <a:lnTo>
                      <a:pt x="220" y="59"/>
                    </a:lnTo>
                    <a:lnTo>
                      <a:pt x="239" y="46"/>
                    </a:lnTo>
                    <a:lnTo>
                      <a:pt x="257" y="41"/>
                    </a:lnTo>
                    <a:lnTo>
                      <a:pt x="265" y="14"/>
                    </a:lnTo>
                    <a:lnTo>
                      <a:pt x="275" y="0"/>
                    </a:lnTo>
                    <a:lnTo>
                      <a:pt x="313" y="3"/>
                    </a:lnTo>
                    <a:lnTo>
                      <a:pt x="328" y="14"/>
                    </a:lnTo>
                    <a:lnTo>
                      <a:pt x="328" y="36"/>
                    </a:lnTo>
                    <a:lnTo>
                      <a:pt x="369" y="25"/>
                    </a:lnTo>
                    <a:lnTo>
                      <a:pt x="393" y="14"/>
                    </a:lnTo>
                    <a:lnTo>
                      <a:pt x="398" y="52"/>
                    </a:lnTo>
                    <a:lnTo>
                      <a:pt x="425" y="61"/>
                    </a:lnTo>
                    <a:lnTo>
                      <a:pt x="429" y="97"/>
                    </a:lnTo>
                    <a:lnTo>
                      <a:pt x="441" y="118"/>
                    </a:lnTo>
                    <a:lnTo>
                      <a:pt x="439" y="144"/>
                    </a:lnTo>
                    <a:lnTo>
                      <a:pt x="416" y="192"/>
                    </a:lnTo>
                    <a:lnTo>
                      <a:pt x="438" y="221"/>
                    </a:lnTo>
                    <a:lnTo>
                      <a:pt x="430" y="236"/>
                    </a:lnTo>
                    <a:lnTo>
                      <a:pt x="376" y="241"/>
                    </a:lnTo>
                    <a:lnTo>
                      <a:pt x="333" y="2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3" name="Freeform 882"/>
              <p:cNvSpPr>
                <a:spLocks/>
              </p:cNvSpPr>
              <p:nvPr/>
            </p:nvSpPr>
            <p:spPr bwMode="auto">
              <a:xfrm>
                <a:off x="4689" y="1680"/>
                <a:ext cx="956" cy="708"/>
              </a:xfrm>
              <a:custGeom>
                <a:avLst/>
                <a:gdLst>
                  <a:gd name="T0" fmla="*/ 333 w 441"/>
                  <a:gd name="T1" fmla="*/ 282 h 354"/>
                  <a:gd name="T2" fmla="*/ 254 w 441"/>
                  <a:gd name="T3" fmla="*/ 268 h 354"/>
                  <a:gd name="T4" fmla="*/ 193 w 441"/>
                  <a:gd name="T5" fmla="*/ 306 h 354"/>
                  <a:gd name="T6" fmla="*/ 148 w 441"/>
                  <a:gd name="T7" fmla="*/ 354 h 354"/>
                  <a:gd name="T8" fmla="*/ 129 w 441"/>
                  <a:gd name="T9" fmla="*/ 354 h 354"/>
                  <a:gd name="T10" fmla="*/ 104 w 441"/>
                  <a:gd name="T11" fmla="*/ 335 h 354"/>
                  <a:gd name="T12" fmla="*/ 104 w 441"/>
                  <a:gd name="T13" fmla="*/ 288 h 354"/>
                  <a:gd name="T14" fmla="*/ 97 w 441"/>
                  <a:gd name="T15" fmla="*/ 272 h 354"/>
                  <a:gd name="T16" fmla="*/ 74 w 441"/>
                  <a:gd name="T17" fmla="*/ 252 h 354"/>
                  <a:gd name="T18" fmla="*/ 48 w 441"/>
                  <a:gd name="T19" fmla="*/ 234 h 354"/>
                  <a:gd name="T20" fmla="*/ 38 w 441"/>
                  <a:gd name="T21" fmla="*/ 207 h 354"/>
                  <a:gd name="T22" fmla="*/ 27 w 441"/>
                  <a:gd name="T23" fmla="*/ 192 h 354"/>
                  <a:gd name="T24" fmla="*/ 7 w 441"/>
                  <a:gd name="T25" fmla="*/ 180 h 354"/>
                  <a:gd name="T26" fmla="*/ 0 w 441"/>
                  <a:gd name="T27" fmla="*/ 169 h 354"/>
                  <a:gd name="T28" fmla="*/ 52 w 441"/>
                  <a:gd name="T29" fmla="*/ 115 h 354"/>
                  <a:gd name="T30" fmla="*/ 52 w 441"/>
                  <a:gd name="T31" fmla="*/ 45 h 354"/>
                  <a:gd name="T32" fmla="*/ 74 w 441"/>
                  <a:gd name="T33" fmla="*/ 28 h 354"/>
                  <a:gd name="T34" fmla="*/ 104 w 441"/>
                  <a:gd name="T35" fmla="*/ 14 h 354"/>
                  <a:gd name="T36" fmla="*/ 140 w 441"/>
                  <a:gd name="T37" fmla="*/ 18 h 354"/>
                  <a:gd name="T38" fmla="*/ 175 w 441"/>
                  <a:gd name="T39" fmla="*/ 30 h 354"/>
                  <a:gd name="T40" fmla="*/ 189 w 441"/>
                  <a:gd name="T41" fmla="*/ 57 h 354"/>
                  <a:gd name="T42" fmla="*/ 220 w 441"/>
                  <a:gd name="T43" fmla="*/ 59 h 354"/>
                  <a:gd name="T44" fmla="*/ 239 w 441"/>
                  <a:gd name="T45" fmla="*/ 46 h 354"/>
                  <a:gd name="T46" fmla="*/ 257 w 441"/>
                  <a:gd name="T47" fmla="*/ 41 h 354"/>
                  <a:gd name="T48" fmla="*/ 265 w 441"/>
                  <a:gd name="T49" fmla="*/ 14 h 354"/>
                  <a:gd name="T50" fmla="*/ 275 w 441"/>
                  <a:gd name="T51" fmla="*/ 0 h 354"/>
                  <a:gd name="T52" fmla="*/ 313 w 441"/>
                  <a:gd name="T53" fmla="*/ 3 h 354"/>
                  <a:gd name="T54" fmla="*/ 328 w 441"/>
                  <a:gd name="T55" fmla="*/ 14 h 354"/>
                  <a:gd name="T56" fmla="*/ 328 w 441"/>
                  <a:gd name="T57" fmla="*/ 36 h 354"/>
                  <a:gd name="T58" fmla="*/ 369 w 441"/>
                  <a:gd name="T59" fmla="*/ 25 h 354"/>
                  <a:gd name="T60" fmla="*/ 393 w 441"/>
                  <a:gd name="T61" fmla="*/ 14 h 354"/>
                  <a:gd name="T62" fmla="*/ 398 w 441"/>
                  <a:gd name="T63" fmla="*/ 52 h 354"/>
                  <a:gd name="T64" fmla="*/ 425 w 441"/>
                  <a:gd name="T65" fmla="*/ 61 h 354"/>
                  <a:gd name="T66" fmla="*/ 429 w 441"/>
                  <a:gd name="T67" fmla="*/ 97 h 354"/>
                  <a:gd name="T68" fmla="*/ 441 w 441"/>
                  <a:gd name="T69" fmla="*/ 118 h 354"/>
                  <a:gd name="T70" fmla="*/ 439 w 441"/>
                  <a:gd name="T71" fmla="*/ 144 h 354"/>
                  <a:gd name="T72" fmla="*/ 416 w 441"/>
                  <a:gd name="T73" fmla="*/ 192 h 354"/>
                  <a:gd name="T74" fmla="*/ 438 w 441"/>
                  <a:gd name="T75" fmla="*/ 221 h 354"/>
                  <a:gd name="T76" fmla="*/ 430 w 441"/>
                  <a:gd name="T77" fmla="*/ 236 h 354"/>
                  <a:gd name="T78" fmla="*/ 376 w 441"/>
                  <a:gd name="T79" fmla="*/ 241 h 354"/>
                  <a:gd name="T80" fmla="*/ 333 w 441"/>
                  <a:gd name="T81"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1" h="354">
                    <a:moveTo>
                      <a:pt x="333" y="282"/>
                    </a:moveTo>
                    <a:lnTo>
                      <a:pt x="254" y="268"/>
                    </a:lnTo>
                    <a:lnTo>
                      <a:pt x="193" y="306"/>
                    </a:lnTo>
                    <a:lnTo>
                      <a:pt x="148" y="354"/>
                    </a:lnTo>
                    <a:lnTo>
                      <a:pt x="129" y="354"/>
                    </a:lnTo>
                    <a:lnTo>
                      <a:pt x="104" y="335"/>
                    </a:lnTo>
                    <a:lnTo>
                      <a:pt x="104" y="288"/>
                    </a:lnTo>
                    <a:lnTo>
                      <a:pt x="97" y="272"/>
                    </a:lnTo>
                    <a:lnTo>
                      <a:pt x="74" y="252"/>
                    </a:lnTo>
                    <a:lnTo>
                      <a:pt x="48" y="234"/>
                    </a:lnTo>
                    <a:lnTo>
                      <a:pt x="38" y="207"/>
                    </a:lnTo>
                    <a:lnTo>
                      <a:pt x="27" y="192"/>
                    </a:lnTo>
                    <a:lnTo>
                      <a:pt x="7" y="180"/>
                    </a:lnTo>
                    <a:lnTo>
                      <a:pt x="0" y="169"/>
                    </a:lnTo>
                    <a:lnTo>
                      <a:pt x="52" y="115"/>
                    </a:lnTo>
                    <a:lnTo>
                      <a:pt x="52" y="45"/>
                    </a:lnTo>
                    <a:lnTo>
                      <a:pt x="74" y="28"/>
                    </a:lnTo>
                    <a:lnTo>
                      <a:pt x="104" y="14"/>
                    </a:lnTo>
                    <a:lnTo>
                      <a:pt x="140" y="18"/>
                    </a:lnTo>
                    <a:lnTo>
                      <a:pt x="175" y="30"/>
                    </a:lnTo>
                    <a:lnTo>
                      <a:pt x="189" y="57"/>
                    </a:lnTo>
                    <a:lnTo>
                      <a:pt x="220" y="59"/>
                    </a:lnTo>
                    <a:lnTo>
                      <a:pt x="239" y="46"/>
                    </a:lnTo>
                    <a:lnTo>
                      <a:pt x="257" y="41"/>
                    </a:lnTo>
                    <a:lnTo>
                      <a:pt x="265" y="14"/>
                    </a:lnTo>
                    <a:lnTo>
                      <a:pt x="275" y="0"/>
                    </a:lnTo>
                    <a:lnTo>
                      <a:pt x="313" y="3"/>
                    </a:lnTo>
                    <a:lnTo>
                      <a:pt x="328" y="14"/>
                    </a:lnTo>
                    <a:lnTo>
                      <a:pt x="328" y="36"/>
                    </a:lnTo>
                    <a:lnTo>
                      <a:pt x="369" y="25"/>
                    </a:lnTo>
                    <a:lnTo>
                      <a:pt x="393" y="14"/>
                    </a:lnTo>
                    <a:lnTo>
                      <a:pt x="398" y="52"/>
                    </a:lnTo>
                    <a:lnTo>
                      <a:pt x="425" y="61"/>
                    </a:lnTo>
                    <a:lnTo>
                      <a:pt x="429" y="97"/>
                    </a:lnTo>
                    <a:lnTo>
                      <a:pt x="441" y="118"/>
                    </a:lnTo>
                    <a:lnTo>
                      <a:pt x="439" y="144"/>
                    </a:lnTo>
                    <a:lnTo>
                      <a:pt x="416" y="192"/>
                    </a:lnTo>
                    <a:lnTo>
                      <a:pt x="438" y="221"/>
                    </a:lnTo>
                    <a:lnTo>
                      <a:pt x="430" y="236"/>
                    </a:lnTo>
                    <a:lnTo>
                      <a:pt x="376" y="241"/>
                    </a:lnTo>
                    <a:lnTo>
                      <a:pt x="333" y="28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4" name="Freeform 881"/>
              <p:cNvSpPr>
                <a:spLocks/>
              </p:cNvSpPr>
              <p:nvPr/>
            </p:nvSpPr>
            <p:spPr bwMode="auto">
              <a:xfrm>
                <a:off x="4221" y="1730"/>
                <a:ext cx="695" cy="670"/>
              </a:xfrm>
              <a:custGeom>
                <a:avLst/>
                <a:gdLst>
                  <a:gd name="T0" fmla="*/ 46 w 320"/>
                  <a:gd name="T1" fmla="*/ 248 h 335"/>
                  <a:gd name="T2" fmla="*/ 50 w 320"/>
                  <a:gd name="T3" fmla="*/ 225 h 335"/>
                  <a:gd name="T4" fmla="*/ 34 w 320"/>
                  <a:gd name="T5" fmla="*/ 209 h 335"/>
                  <a:gd name="T6" fmla="*/ 9 w 320"/>
                  <a:gd name="T7" fmla="*/ 193 h 335"/>
                  <a:gd name="T8" fmla="*/ 9 w 320"/>
                  <a:gd name="T9" fmla="*/ 167 h 335"/>
                  <a:gd name="T10" fmla="*/ 0 w 320"/>
                  <a:gd name="T11" fmla="*/ 119 h 335"/>
                  <a:gd name="T12" fmla="*/ 34 w 320"/>
                  <a:gd name="T13" fmla="*/ 83 h 335"/>
                  <a:gd name="T14" fmla="*/ 77 w 320"/>
                  <a:gd name="T15" fmla="*/ 63 h 335"/>
                  <a:gd name="T16" fmla="*/ 97 w 320"/>
                  <a:gd name="T17" fmla="*/ 90 h 335"/>
                  <a:gd name="T18" fmla="*/ 146 w 320"/>
                  <a:gd name="T19" fmla="*/ 92 h 335"/>
                  <a:gd name="T20" fmla="*/ 174 w 320"/>
                  <a:gd name="T21" fmla="*/ 56 h 335"/>
                  <a:gd name="T22" fmla="*/ 194 w 320"/>
                  <a:gd name="T23" fmla="*/ 27 h 335"/>
                  <a:gd name="T24" fmla="*/ 192 w 320"/>
                  <a:gd name="T25" fmla="*/ 0 h 335"/>
                  <a:gd name="T26" fmla="*/ 268 w 320"/>
                  <a:gd name="T27" fmla="*/ 20 h 335"/>
                  <a:gd name="T28" fmla="*/ 268 w 320"/>
                  <a:gd name="T29" fmla="*/ 90 h 335"/>
                  <a:gd name="T30" fmla="*/ 216 w 320"/>
                  <a:gd name="T31" fmla="*/ 144 h 335"/>
                  <a:gd name="T32" fmla="*/ 223 w 320"/>
                  <a:gd name="T33" fmla="*/ 155 h 335"/>
                  <a:gd name="T34" fmla="*/ 243 w 320"/>
                  <a:gd name="T35" fmla="*/ 167 h 335"/>
                  <a:gd name="T36" fmla="*/ 254 w 320"/>
                  <a:gd name="T37" fmla="*/ 182 h 335"/>
                  <a:gd name="T38" fmla="*/ 264 w 320"/>
                  <a:gd name="T39" fmla="*/ 209 h 335"/>
                  <a:gd name="T40" fmla="*/ 290 w 320"/>
                  <a:gd name="T41" fmla="*/ 227 h 335"/>
                  <a:gd name="T42" fmla="*/ 313 w 320"/>
                  <a:gd name="T43" fmla="*/ 247 h 335"/>
                  <a:gd name="T44" fmla="*/ 320 w 320"/>
                  <a:gd name="T45" fmla="*/ 263 h 335"/>
                  <a:gd name="T46" fmla="*/ 318 w 320"/>
                  <a:gd name="T47" fmla="*/ 310 h 335"/>
                  <a:gd name="T48" fmla="*/ 266 w 320"/>
                  <a:gd name="T49" fmla="*/ 335 h 335"/>
                  <a:gd name="T50" fmla="*/ 214 w 320"/>
                  <a:gd name="T51" fmla="*/ 329 h 335"/>
                  <a:gd name="T52" fmla="*/ 182 w 320"/>
                  <a:gd name="T53" fmla="*/ 308 h 335"/>
                  <a:gd name="T54" fmla="*/ 146 w 320"/>
                  <a:gd name="T55" fmla="*/ 299 h 335"/>
                  <a:gd name="T56" fmla="*/ 118 w 320"/>
                  <a:gd name="T57" fmla="*/ 284 h 335"/>
                  <a:gd name="T58" fmla="*/ 66 w 320"/>
                  <a:gd name="T59" fmla="*/ 279 h 335"/>
                  <a:gd name="T60" fmla="*/ 46 w 320"/>
                  <a:gd name="T61" fmla="*/ 2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335">
                    <a:moveTo>
                      <a:pt x="46" y="248"/>
                    </a:moveTo>
                    <a:lnTo>
                      <a:pt x="50" y="225"/>
                    </a:lnTo>
                    <a:lnTo>
                      <a:pt x="34" y="209"/>
                    </a:lnTo>
                    <a:lnTo>
                      <a:pt x="9" y="193"/>
                    </a:lnTo>
                    <a:lnTo>
                      <a:pt x="9" y="167"/>
                    </a:lnTo>
                    <a:lnTo>
                      <a:pt x="0" y="119"/>
                    </a:lnTo>
                    <a:lnTo>
                      <a:pt x="34" y="83"/>
                    </a:lnTo>
                    <a:lnTo>
                      <a:pt x="77" y="63"/>
                    </a:lnTo>
                    <a:lnTo>
                      <a:pt x="97" y="90"/>
                    </a:lnTo>
                    <a:lnTo>
                      <a:pt x="146" y="92"/>
                    </a:lnTo>
                    <a:lnTo>
                      <a:pt x="174" y="56"/>
                    </a:lnTo>
                    <a:lnTo>
                      <a:pt x="194" y="27"/>
                    </a:lnTo>
                    <a:lnTo>
                      <a:pt x="192" y="0"/>
                    </a:lnTo>
                    <a:lnTo>
                      <a:pt x="268" y="20"/>
                    </a:lnTo>
                    <a:lnTo>
                      <a:pt x="268" y="90"/>
                    </a:lnTo>
                    <a:lnTo>
                      <a:pt x="216" y="144"/>
                    </a:lnTo>
                    <a:lnTo>
                      <a:pt x="223" y="155"/>
                    </a:lnTo>
                    <a:lnTo>
                      <a:pt x="243" y="167"/>
                    </a:lnTo>
                    <a:lnTo>
                      <a:pt x="254" y="182"/>
                    </a:lnTo>
                    <a:lnTo>
                      <a:pt x="264" y="209"/>
                    </a:lnTo>
                    <a:lnTo>
                      <a:pt x="290" y="227"/>
                    </a:lnTo>
                    <a:lnTo>
                      <a:pt x="313" y="247"/>
                    </a:lnTo>
                    <a:lnTo>
                      <a:pt x="320" y="263"/>
                    </a:lnTo>
                    <a:lnTo>
                      <a:pt x="318" y="310"/>
                    </a:lnTo>
                    <a:lnTo>
                      <a:pt x="266" y="335"/>
                    </a:lnTo>
                    <a:lnTo>
                      <a:pt x="214" y="329"/>
                    </a:lnTo>
                    <a:lnTo>
                      <a:pt x="182" y="308"/>
                    </a:lnTo>
                    <a:lnTo>
                      <a:pt x="146" y="299"/>
                    </a:lnTo>
                    <a:lnTo>
                      <a:pt x="118" y="284"/>
                    </a:lnTo>
                    <a:lnTo>
                      <a:pt x="66" y="279"/>
                    </a:lnTo>
                    <a:lnTo>
                      <a:pt x="46" y="2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5" name="Freeform 880"/>
              <p:cNvSpPr>
                <a:spLocks/>
              </p:cNvSpPr>
              <p:nvPr/>
            </p:nvSpPr>
            <p:spPr bwMode="auto">
              <a:xfrm>
                <a:off x="4221" y="1730"/>
                <a:ext cx="695" cy="670"/>
              </a:xfrm>
              <a:custGeom>
                <a:avLst/>
                <a:gdLst>
                  <a:gd name="T0" fmla="*/ 46 w 320"/>
                  <a:gd name="T1" fmla="*/ 248 h 335"/>
                  <a:gd name="T2" fmla="*/ 50 w 320"/>
                  <a:gd name="T3" fmla="*/ 225 h 335"/>
                  <a:gd name="T4" fmla="*/ 34 w 320"/>
                  <a:gd name="T5" fmla="*/ 209 h 335"/>
                  <a:gd name="T6" fmla="*/ 9 w 320"/>
                  <a:gd name="T7" fmla="*/ 193 h 335"/>
                  <a:gd name="T8" fmla="*/ 9 w 320"/>
                  <a:gd name="T9" fmla="*/ 167 h 335"/>
                  <a:gd name="T10" fmla="*/ 0 w 320"/>
                  <a:gd name="T11" fmla="*/ 119 h 335"/>
                  <a:gd name="T12" fmla="*/ 34 w 320"/>
                  <a:gd name="T13" fmla="*/ 83 h 335"/>
                  <a:gd name="T14" fmla="*/ 77 w 320"/>
                  <a:gd name="T15" fmla="*/ 63 h 335"/>
                  <a:gd name="T16" fmla="*/ 97 w 320"/>
                  <a:gd name="T17" fmla="*/ 90 h 335"/>
                  <a:gd name="T18" fmla="*/ 146 w 320"/>
                  <a:gd name="T19" fmla="*/ 92 h 335"/>
                  <a:gd name="T20" fmla="*/ 174 w 320"/>
                  <a:gd name="T21" fmla="*/ 56 h 335"/>
                  <a:gd name="T22" fmla="*/ 194 w 320"/>
                  <a:gd name="T23" fmla="*/ 27 h 335"/>
                  <a:gd name="T24" fmla="*/ 192 w 320"/>
                  <a:gd name="T25" fmla="*/ 0 h 335"/>
                  <a:gd name="T26" fmla="*/ 268 w 320"/>
                  <a:gd name="T27" fmla="*/ 20 h 335"/>
                  <a:gd name="T28" fmla="*/ 268 w 320"/>
                  <a:gd name="T29" fmla="*/ 90 h 335"/>
                  <a:gd name="T30" fmla="*/ 216 w 320"/>
                  <a:gd name="T31" fmla="*/ 144 h 335"/>
                  <a:gd name="T32" fmla="*/ 223 w 320"/>
                  <a:gd name="T33" fmla="*/ 155 h 335"/>
                  <a:gd name="T34" fmla="*/ 243 w 320"/>
                  <a:gd name="T35" fmla="*/ 167 h 335"/>
                  <a:gd name="T36" fmla="*/ 254 w 320"/>
                  <a:gd name="T37" fmla="*/ 182 h 335"/>
                  <a:gd name="T38" fmla="*/ 264 w 320"/>
                  <a:gd name="T39" fmla="*/ 209 h 335"/>
                  <a:gd name="T40" fmla="*/ 290 w 320"/>
                  <a:gd name="T41" fmla="*/ 227 h 335"/>
                  <a:gd name="T42" fmla="*/ 313 w 320"/>
                  <a:gd name="T43" fmla="*/ 247 h 335"/>
                  <a:gd name="T44" fmla="*/ 320 w 320"/>
                  <a:gd name="T45" fmla="*/ 263 h 335"/>
                  <a:gd name="T46" fmla="*/ 318 w 320"/>
                  <a:gd name="T47" fmla="*/ 310 h 335"/>
                  <a:gd name="T48" fmla="*/ 266 w 320"/>
                  <a:gd name="T49" fmla="*/ 335 h 335"/>
                  <a:gd name="T50" fmla="*/ 214 w 320"/>
                  <a:gd name="T51" fmla="*/ 329 h 335"/>
                  <a:gd name="T52" fmla="*/ 182 w 320"/>
                  <a:gd name="T53" fmla="*/ 308 h 335"/>
                  <a:gd name="T54" fmla="*/ 146 w 320"/>
                  <a:gd name="T55" fmla="*/ 299 h 335"/>
                  <a:gd name="T56" fmla="*/ 118 w 320"/>
                  <a:gd name="T57" fmla="*/ 284 h 335"/>
                  <a:gd name="T58" fmla="*/ 66 w 320"/>
                  <a:gd name="T59" fmla="*/ 279 h 335"/>
                  <a:gd name="T60" fmla="*/ 46 w 320"/>
                  <a:gd name="T61" fmla="*/ 2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335">
                    <a:moveTo>
                      <a:pt x="46" y="248"/>
                    </a:moveTo>
                    <a:lnTo>
                      <a:pt x="50" y="225"/>
                    </a:lnTo>
                    <a:lnTo>
                      <a:pt x="34" y="209"/>
                    </a:lnTo>
                    <a:lnTo>
                      <a:pt x="9" y="193"/>
                    </a:lnTo>
                    <a:lnTo>
                      <a:pt x="9" y="167"/>
                    </a:lnTo>
                    <a:lnTo>
                      <a:pt x="0" y="119"/>
                    </a:lnTo>
                    <a:lnTo>
                      <a:pt x="34" y="83"/>
                    </a:lnTo>
                    <a:lnTo>
                      <a:pt x="77" y="63"/>
                    </a:lnTo>
                    <a:lnTo>
                      <a:pt x="97" y="90"/>
                    </a:lnTo>
                    <a:lnTo>
                      <a:pt x="146" y="92"/>
                    </a:lnTo>
                    <a:lnTo>
                      <a:pt x="174" y="56"/>
                    </a:lnTo>
                    <a:lnTo>
                      <a:pt x="194" y="27"/>
                    </a:lnTo>
                    <a:lnTo>
                      <a:pt x="192" y="0"/>
                    </a:lnTo>
                    <a:lnTo>
                      <a:pt x="268" y="20"/>
                    </a:lnTo>
                    <a:lnTo>
                      <a:pt x="268" y="90"/>
                    </a:lnTo>
                    <a:lnTo>
                      <a:pt x="216" y="144"/>
                    </a:lnTo>
                    <a:lnTo>
                      <a:pt x="223" y="155"/>
                    </a:lnTo>
                    <a:lnTo>
                      <a:pt x="243" y="167"/>
                    </a:lnTo>
                    <a:lnTo>
                      <a:pt x="254" y="182"/>
                    </a:lnTo>
                    <a:lnTo>
                      <a:pt x="264" y="209"/>
                    </a:lnTo>
                    <a:lnTo>
                      <a:pt x="290" y="227"/>
                    </a:lnTo>
                    <a:lnTo>
                      <a:pt x="313" y="247"/>
                    </a:lnTo>
                    <a:lnTo>
                      <a:pt x="320" y="263"/>
                    </a:lnTo>
                    <a:lnTo>
                      <a:pt x="318" y="310"/>
                    </a:lnTo>
                    <a:lnTo>
                      <a:pt x="266" y="335"/>
                    </a:lnTo>
                    <a:lnTo>
                      <a:pt x="214" y="329"/>
                    </a:lnTo>
                    <a:lnTo>
                      <a:pt x="182" y="308"/>
                    </a:lnTo>
                    <a:lnTo>
                      <a:pt x="146" y="299"/>
                    </a:lnTo>
                    <a:lnTo>
                      <a:pt x="118" y="284"/>
                    </a:lnTo>
                    <a:lnTo>
                      <a:pt x="66" y="279"/>
                    </a:lnTo>
                    <a:lnTo>
                      <a:pt x="46" y="24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6" name="Freeform 879"/>
              <p:cNvSpPr>
                <a:spLocks/>
              </p:cNvSpPr>
              <p:nvPr/>
            </p:nvSpPr>
            <p:spPr bwMode="auto">
              <a:xfrm>
                <a:off x="4136" y="2226"/>
                <a:ext cx="661" cy="632"/>
              </a:xfrm>
              <a:custGeom>
                <a:avLst/>
                <a:gdLst>
                  <a:gd name="T0" fmla="*/ 77 w 306"/>
                  <a:gd name="T1" fmla="*/ 253 h 316"/>
                  <a:gd name="T2" fmla="*/ 92 w 306"/>
                  <a:gd name="T3" fmla="*/ 240 h 316"/>
                  <a:gd name="T4" fmla="*/ 94 w 306"/>
                  <a:gd name="T5" fmla="*/ 226 h 316"/>
                  <a:gd name="T6" fmla="*/ 74 w 306"/>
                  <a:gd name="T7" fmla="*/ 172 h 316"/>
                  <a:gd name="T8" fmla="*/ 9 w 306"/>
                  <a:gd name="T9" fmla="*/ 90 h 316"/>
                  <a:gd name="T10" fmla="*/ 0 w 306"/>
                  <a:gd name="T11" fmla="*/ 65 h 316"/>
                  <a:gd name="T12" fmla="*/ 29 w 306"/>
                  <a:gd name="T13" fmla="*/ 15 h 316"/>
                  <a:gd name="T14" fmla="*/ 86 w 306"/>
                  <a:gd name="T15" fmla="*/ 0 h 316"/>
                  <a:gd name="T16" fmla="*/ 106 w 306"/>
                  <a:gd name="T17" fmla="*/ 31 h 316"/>
                  <a:gd name="T18" fmla="*/ 158 w 306"/>
                  <a:gd name="T19" fmla="*/ 36 h 316"/>
                  <a:gd name="T20" fmla="*/ 186 w 306"/>
                  <a:gd name="T21" fmla="*/ 51 h 316"/>
                  <a:gd name="T22" fmla="*/ 222 w 306"/>
                  <a:gd name="T23" fmla="*/ 60 h 316"/>
                  <a:gd name="T24" fmla="*/ 254 w 306"/>
                  <a:gd name="T25" fmla="*/ 81 h 316"/>
                  <a:gd name="T26" fmla="*/ 306 w 306"/>
                  <a:gd name="T27" fmla="*/ 87 h 316"/>
                  <a:gd name="T28" fmla="*/ 285 w 306"/>
                  <a:gd name="T29" fmla="*/ 150 h 316"/>
                  <a:gd name="T30" fmla="*/ 279 w 306"/>
                  <a:gd name="T31" fmla="*/ 193 h 316"/>
                  <a:gd name="T32" fmla="*/ 286 w 306"/>
                  <a:gd name="T33" fmla="*/ 222 h 316"/>
                  <a:gd name="T34" fmla="*/ 283 w 306"/>
                  <a:gd name="T35" fmla="*/ 245 h 316"/>
                  <a:gd name="T36" fmla="*/ 245 w 306"/>
                  <a:gd name="T37" fmla="*/ 256 h 316"/>
                  <a:gd name="T38" fmla="*/ 229 w 306"/>
                  <a:gd name="T39" fmla="*/ 307 h 316"/>
                  <a:gd name="T40" fmla="*/ 202 w 306"/>
                  <a:gd name="T41" fmla="*/ 316 h 316"/>
                  <a:gd name="T42" fmla="*/ 162 w 306"/>
                  <a:gd name="T43" fmla="*/ 298 h 316"/>
                  <a:gd name="T44" fmla="*/ 99 w 306"/>
                  <a:gd name="T45" fmla="*/ 289 h 316"/>
                  <a:gd name="T46" fmla="*/ 86 w 306"/>
                  <a:gd name="T47" fmla="*/ 281 h 316"/>
                  <a:gd name="T48" fmla="*/ 77 w 306"/>
                  <a:gd name="T49" fmla="*/ 25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316">
                    <a:moveTo>
                      <a:pt x="77" y="253"/>
                    </a:moveTo>
                    <a:lnTo>
                      <a:pt x="92" y="240"/>
                    </a:lnTo>
                    <a:lnTo>
                      <a:pt x="94" y="226"/>
                    </a:lnTo>
                    <a:lnTo>
                      <a:pt x="74" y="172"/>
                    </a:lnTo>
                    <a:lnTo>
                      <a:pt x="9" y="90"/>
                    </a:lnTo>
                    <a:lnTo>
                      <a:pt x="0" y="65"/>
                    </a:lnTo>
                    <a:lnTo>
                      <a:pt x="29" y="15"/>
                    </a:lnTo>
                    <a:lnTo>
                      <a:pt x="86" y="0"/>
                    </a:lnTo>
                    <a:lnTo>
                      <a:pt x="106" y="31"/>
                    </a:lnTo>
                    <a:lnTo>
                      <a:pt x="158" y="36"/>
                    </a:lnTo>
                    <a:lnTo>
                      <a:pt x="186" y="51"/>
                    </a:lnTo>
                    <a:lnTo>
                      <a:pt x="222" y="60"/>
                    </a:lnTo>
                    <a:lnTo>
                      <a:pt x="254" y="81"/>
                    </a:lnTo>
                    <a:lnTo>
                      <a:pt x="306" y="87"/>
                    </a:lnTo>
                    <a:lnTo>
                      <a:pt x="285" y="150"/>
                    </a:lnTo>
                    <a:lnTo>
                      <a:pt x="279" y="193"/>
                    </a:lnTo>
                    <a:lnTo>
                      <a:pt x="286" y="222"/>
                    </a:lnTo>
                    <a:lnTo>
                      <a:pt x="283" y="245"/>
                    </a:lnTo>
                    <a:lnTo>
                      <a:pt x="245" y="256"/>
                    </a:lnTo>
                    <a:lnTo>
                      <a:pt x="229" y="307"/>
                    </a:lnTo>
                    <a:lnTo>
                      <a:pt x="202" y="316"/>
                    </a:lnTo>
                    <a:lnTo>
                      <a:pt x="162" y="298"/>
                    </a:lnTo>
                    <a:lnTo>
                      <a:pt x="99" y="289"/>
                    </a:lnTo>
                    <a:lnTo>
                      <a:pt x="86" y="281"/>
                    </a:lnTo>
                    <a:lnTo>
                      <a:pt x="77" y="253"/>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7" name="Freeform 878"/>
              <p:cNvSpPr>
                <a:spLocks/>
              </p:cNvSpPr>
              <p:nvPr/>
            </p:nvSpPr>
            <p:spPr bwMode="auto">
              <a:xfrm>
                <a:off x="4136" y="2226"/>
                <a:ext cx="661" cy="632"/>
              </a:xfrm>
              <a:custGeom>
                <a:avLst/>
                <a:gdLst>
                  <a:gd name="T0" fmla="*/ 77 w 306"/>
                  <a:gd name="T1" fmla="*/ 253 h 316"/>
                  <a:gd name="T2" fmla="*/ 92 w 306"/>
                  <a:gd name="T3" fmla="*/ 240 h 316"/>
                  <a:gd name="T4" fmla="*/ 94 w 306"/>
                  <a:gd name="T5" fmla="*/ 226 h 316"/>
                  <a:gd name="T6" fmla="*/ 74 w 306"/>
                  <a:gd name="T7" fmla="*/ 172 h 316"/>
                  <a:gd name="T8" fmla="*/ 9 w 306"/>
                  <a:gd name="T9" fmla="*/ 90 h 316"/>
                  <a:gd name="T10" fmla="*/ 0 w 306"/>
                  <a:gd name="T11" fmla="*/ 65 h 316"/>
                  <a:gd name="T12" fmla="*/ 29 w 306"/>
                  <a:gd name="T13" fmla="*/ 15 h 316"/>
                  <a:gd name="T14" fmla="*/ 86 w 306"/>
                  <a:gd name="T15" fmla="*/ 0 h 316"/>
                  <a:gd name="T16" fmla="*/ 106 w 306"/>
                  <a:gd name="T17" fmla="*/ 31 h 316"/>
                  <a:gd name="T18" fmla="*/ 158 w 306"/>
                  <a:gd name="T19" fmla="*/ 36 h 316"/>
                  <a:gd name="T20" fmla="*/ 186 w 306"/>
                  <a:gd name="T21" fmla="*/ 51 h 316"/>
                  <a:gd name="T22" fmla="*/ 222 w 306"/>
                  <a:gd name="T23" fmla="*/ 60 h 316"/>
                  <a:gd name="T24" fmla="*/ 254 w 306"/>
                  <a:gd name="T25" fmla="*/ 81 h 316"/>
                  <a:gd name="T26" fmla="*/ 306 w 306"/>
                  <a:gd name="T27" fmla="*/ 87 h 316"/>
                  <a:gd name="T28" fmla="*/ 285 w 306"/>
                  <a:gd name="T29" fmla="*/ 150 h 316"/>
                  <a:gd name="T30" fmla="*/ 279 w 306"/>
                  <a:gd name="T31" fmla="*/ 193 h 316"/>
                  <a:gd name="T32" fmla="*/ 286 w 306"/>
                  <a:gd name="T33" fmla="*/ 222 h 316"/>
                  <a:gd name="T34" fmla="*/ 283 w 306"/>
                  <a:gd name="T35" fmla="*/ 245 h 316"/>
                  <a:gd name="T36" fmla="*/ 245 w 306"/>
                  <a:gd name="T37" fmla="*/ 256 h 316"/>
                  <a:gd name="T38" fmla="*/ 229 w 306"/>
                  <a:gd name="T39" fmla="*/ 307 h 316"/>
                  <a:gd name="T40" fmla="*/ 202 w 306"/>
                  <a:gd name="T41" fmla="*/ 316 h 316"/>
                  <a:gd name="T42" fmla="*/ 162 w 306"/>
                  <a:gd name="T43" fmla="*/ 298 h 316"/>
                  <a:gd name="T44" fmla="*/ 99 w 306"/>
                  <a:gd name="T45" fmla="*/ 289 h 316"/>
                  <a:gd name="T46" fmla="*/ 86 w 306"/>
                  <a:gd name="T47" fmla="*/ 281 h 316"/>
                  <a:gd name="T48" fmla="*/ 77 w 306"/>
                  <a:gd name="T49" fmla="*/ 25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316">
                    <a:moveTo>
                      <a:pt x="77" y="253"/>
                    </a:moveTo>
                    <a:lnTo>
                      <a:pt x="92" y="240"/>
                    </a:lnTo>
                    <a:lnTo>
                      <a:pt x="94" y="226"/>
                    </a:lnTo>
                    <a:lnTo>
                      <a:pt x="74" y="172"/>
                    </a:lnTo>
                    <a:lnTo>
                      <a:pt x="9" y="90"/>
                    </a:lnTo>
                    <a:lnTo>
                      <a:pt x="0" y="65"/>
                    </a:lnTo>
                    <a:lnTo>
                      <a:pt x="29" y="15"/>
                    </a:lnTo>
                    <a:lnTo>
                      <a:pt x="86" y="0"/>
                    </a:lnTo>
                    <a:lnTo>
                      <a:pt x="106" y="31"/>
                    </a:lnTo>
                    <a:lnTo>
                      <a:pt x="158" y="36"/>
                    </a:lnTo>
                    <a:lnTo>
                      <a:pt x="186" y="51"/>
                    </a:lnTo>
                    <a:lnTo>
                      <a:pt x="222" y="60"/>
                    </a:lnTo>
                    <a:lnTo>
                      <a:pt x="254" y="81"/>
                    </a:lnTo>
                    <a:lnTo>
                      <a:pt x="306" y="87"/>
                    </a:lnTo>
                    <a:lnTo>
                      <a:pt x="285" y="150"/>
                    </a:lnTo>
                    <a:lnTo>
                      <a:pt x="279" y="193"/>
                    </a:lnTo>
                    <a:lnTo>
                      <a:pt x="286" y="222"/>
                    </a:lnTo>
                    <a:lnTo>
                      <a:pt x="283" y="245"/>
                    </a:lnTo>
                    <a:lnTo>
                      <a:pt x="245" y="256"/>
                    </a:lnTo>
                    <a:lnTo>
                      <a:pt x="229" y="307"/>
                    </a:lnTo>
                    <a:lnTo>
                      <a:pt x="202" y="316"/>
                    </a:lnTo>
                    <a:lnTo>
                      <a:pt x="162" y="298"/>
                    </a:lnTo>
                    <a:lnTo>
                      <a:pt x="99" y="289"/>
                    </a:lnTo>
                    <a:lnTo>
                      <a:pt x="86" y="281"/>
                    </a:lnTo>
                    <a:lnTo>
                      <a:pt x="77" y="25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8" name="Freeform 877"/>
              <p:cNvSpPr>
                <a:spLocks/>
              </p:cNvSpPr>
              <p:nvPr/>
            </p:nvSpPr>
            <p:spPr bwMode="auto">
              <a:xfrm>
                <a:off x="3577" y="2382"/>
                <a:ext cx="1352" cy="926"/>
              </a:xfrm>
              <a:custGeom>
                <a:avLst/>
                <a:gdLst>
                  <a:gd name="T0" fmla="*/ 65 w 625"/>
                  <a:gd name="T1" fmla="*/ 0 h 463"/>
                  <a:gd name="T2" fmla="*/ 123 w 625"/>
                  <a:gd name="T3" fmla="*/ 54 h 463"/>
                  <a:gd name="T4" fmla="*/ 161 w 625"/>
                  <a:gd name="T5" fmla="*/ 56 h 463"/>
                  <a:gd name="T6" fmla="*/ 197 w 625"/>
                  <a:gd name="T7" fmla="*/ 47 h 463"/>
                  <a:gd name="T8" fmla="*/ 215 w 625"/>
                  <a:gd name="T9" fmla="*/ 63 h 463"/>
                  <a:gd name="T10" fmla="*/ 245 w 625"/>
                  <a:gd name="T11" fmla="*/ 59 h 463"/>
                  <a:gd name="T12" fmla="*/ 263 w 625"/>
                  <a:gd name="T13" fmla="*/ 61 h 463"/>
                  <a:gd name="T14" fmla="*/ 276 w 625"/>
                  <a:gd name="T15" fmla="*/ 72 h 463"/>
                  <a:gd name="T16" fmla="*/ 280 w 625"/>
                  <a:gd name="T17" fmla="*/ 90 h 463"/>
                  <a:gd name="T18" fmla="*/ 294 w 625"/>
                  <a:gd name="T19" fmla="*/ 108 h 463"/>
                  <a:gd name="T20" fmla="*/ 319 w 625"/>
                  <a:gd name="T21" fmla="*/ 144 h 463"/>
                  <a:gd name="T22" fmla="*/ 335 w 625"/>
                  <a:gd name="T23" fmla="*/ 175 h 463"/>
                  <a:gd name="T24" fmla="*/ 344 w 625"/>
                  <a:gd name="T25" fmla="*/ 203 h 463"/>
                  <a:gd name="T26" fmla="*/ 357 w 625"/>
                  <a:gd name="T27" fmla="*/ 211 h 463"/>
                  <a:gd name="T28" fmla="*/ 420 w 625"/>
                  <a:gd name="T29" fmla="*/ 220 h 463"/>
                  <a:gd name="T30" fmla="*/ 460 w 625"/>
                  <a:gd name="T31" fmla="*/ 238 h 463"/>
                  <a:gd name="T32" fmla="*/ 487 w 625"/>
                  <a:gd name="T33" fmla="*/ 229 h 463"/>
                  <a:gd name="T34" fmla="*/ 503 w 625"/>
                  <a:gd name="T35" fmla="*/ 176 h 463"/>
                  <a:gd name="T36" fmla="*/ 526 w 625"/>
                  <a:gd name="T37" fmla="*/ 220 h 463"/>
                  <a:gd name="T38" fmla="*/ 544 w 625"/>
                  <a:gd name="T39" fmla="*/ 236 h 463"/>
                  <a:gd name="T40" fmla="*/ 625 w 625"/>
                  <a:gd name="T41" fmla="*/ 241 h 463"/>
                  <a:gd name="T42" fmla="*/ 609 w 625"/>
                  <a:gd name="T43" fmla="*/ 272 h 463"/>
                  <a:gd name="T44" fmla="*/ 615 w 625"/>
                  <a:gd name="T45" fmla="*/ 328 h 463"/>
                  <a:gd name="T46" fmla="*/ 611 w 625"/>
                  <a:gd name="T47" fmla="*/ 367 h 463"/>
                  <a:gd name="T48" fmla="*/ 595 w 625"/>
                  <a:gd name="T49" fmla="*/ 391 h 463"/>
                  <a:gd name="T50" fmla="*/ 595 w 625"/>
                  <a:gd name="T51" fmla="*/ 441 h 463"/>
                  <a:gd name="T52" fmla="*/ 571 w 625"/>
                  <a:gd name="T53" fmla="*/ 461 h 463"/>
                  <a:gd name="T54" fmla="*/ 544 w 625"/>
                  <a:gd name="T55" fmla="*/ 463 h 463"/>
                  <a:gd name="T56" fmla="*/ 530 w 625"/>
                  <a:gd name="T57" fmla="*/ 443 h 463"/>
                  <a:gd name="T58" fmla="*/ 505 w 625"/>
                  <a:gd name="T59" fmla="*/ 430 h 463"/>
                  <a:gd name="T60" fmla="*/ 465 w 625"/>
                  <a:gd name="T61" fmla="*/ 425 h 463"/>
                  <a:gd name="T62" fmla="*/ 377 w 625"/>
                  <a:gd name="T63" fmla="*/ 375 h 463"/>
                  <a:gd name="T64" fmla="*/ 355 w 625"/>
                  <a:gd name="T65" fmla="*/ 353 h 463"/>
                  <a:gd name="T66" fmla="*/ 283 w 625"/>
                  <a:gd name="T67" fmla="*/ 311 h 463"/>
                  <a:gd name="T68" fmla="*/ 260 w 625"/>
                  <a:gd name="T69" fmla="*/ 279 h 463"/>
                  <a:gd name="T70" fmla="*/ 226 w 625"/>
                  <a:gd name="T71" fmla="*/ 257 h 463"/>
                  <a:gd name="T72" fmla="*/ 170 w 625"/>
                  <a:gd name="T73" fmla="*/ 225 h 463"/>
                  <a:gd name="T74" fmla="*/ 152 w 625"/>
                  <a:gd name="T75" fmla="*/ 149 h 463"/>
                  <a:gd name="T76" fmla="*/ 144 w 625"/>
                  <a:gd name="T77" fmla="*/ 115 h 463"/>
                  <a:gd name="T78" fmla="*/ 128 w 625"/>
                  <a:gd name="T79" fmla="*/ 90 h 463"/>
                  <a:gd name="T80" fmla="*/ 110 w 625"/>
                  <a:gd name="T81" fmla="*/ 103 h 463"/>
                  <a:gd name="T82" fmla="*/ 89 w 625"/>
                  <a:gd name="T83" fmla="*/ 77 h 463"/>
                  <a:gd name="T84" fmla="*/ 56 w 625"/>
                  <a:gd name="T85" fmla="*/ 81 h 463"/>
                  <a:gd name="T86" fmla="*/ 29 w 625"/>
                  <a:gd name="T87" fmla="*/ 56 h 463"/>
                  <a:gd name="T88" fmla="*/ 0 w 625"/>
                  <a:gd name="T89" fmla="*/ 27 h 463"/>
                  <a:gd name="T90" fmla="*/ 27 w 625"/>
                  <a:gd name="T91" fmla="*/ 9 h 463"/>
                  <a:gd name="T92" fmla="*/ 65 w 625"/>
                  <a:gd name="T9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463">
                    <a:moveTo>
                      <a:pt x="65" y="0"/>
                    </a:moveTo>
                    <a:lnTo>
                      <a:pt x="123" y="54"/>
                    </a:lnTo>
                    <a:lnTo>
                      <a:pt x="161" y="56"/>
                    </a:lnTo>
                    <a:lnTo>
                      <a:pt x="197" y="47"/>
                    </a:lnTo>
                    <a:lnTo>
                      <a:pt x="215" y="63"/>
                    </a:lnTo>
                    <a:lnTo>
                      <a:pt x="245" y="59"/>
                    </a:lnTo>
                    <a:lnTo>
                      <a:pt x="263" y="61"/>
                    </a:lnTo>
                    <a:lnTo>
                      <a:pt x="276" y="72"/>
                    </a:lnTo>
                    <a:lnTo>
                      <a:pt x="280" y="90"/>
                    </a:lnTo>
                    <a:lnTo>
                      <a:pt x="294" y="108"/>
                    </a:lnTo>
                    <a:lnTo>
                      <a:pt x="319" y="144"/>
                    </a:lnTo>
                    <a:lnTo>
                      <a:pt x="335" y="175"/>
                    </a:lnTo>
                    <a:lnTo>
                      <a:pt x="344" y="203"/>
                    </a:lnTo>
                    <a:lnTo>
                      <a:pt x="357" y="211"/>
                    </a:lnTo>
                    <a:lnTo>
                      <a:pt x="420" y="220"/>
                    </a:lnTo>
                    <a:lnTo>
                      <a:pt x="460" y="238"/>
                    </a:lnTo>
                    <a:lnTo>
                      <a:pt x="487" y="229"/>
                    </a:lnTo>
                    <a:lnTo>
                      <a:pt x="503" y="176"/>
                    </a:lnTo>
                    <a:lnTo>
                      <a:pt x="526" y="220"/>
                    </a:lnTo>
                    <a:lnTo>
                      <a:pt x="544" y="236"/>
                    </a:lnTo>
                    <a:lnTo>
                      <a:pt x="625" y="241"/>
                    </a:lnTo>
                    <a:lnTo>
                      <a:pt x="609" y="272"/>
                    </a:lnTo>
                    <a:lnTo>
                      <a:pt x="615" y="328"/>
                    </a:lnTo>
                    <a:lnTo>
                      <a:pt x="611" y="367"/>
                    </a:lnTo>
                    <a:lnTo>
                      <a:pt x="595" y="391"/>
                    </a:lnTo>
                    <a:lnTo>
                      <a:pt x="595" y="441"/>
                    </a:lnTo>
                    <a:lnTo>
                      <a:pt x="571" y="461"/>
                    </a:lnTo>
                    <a:lnTo>
                      <a:pt x="544" y="463"/>
                    </a:lnTo>
                    <a:lnTo>
                      <a:pt x="530" y="443"/>
                    </a:lnTo>
                    <a:lnTo>
                      <a:pt x="505" y="430"/>
                    </a:lnTo>
                    <a:lnTo>
                      <a:pt x="465" y="425"/>
                    </a:lnTo>
                    <a:lnTo>
                      <a:pt x="377" y="375"/>
                    </a:lnTo>
                    <a:lnTo>
                      <a:pt x="355" y="353"/>
                    </a:lnTo>
                    <a:lnTo>
                      <a:pt x="283" y="311"/>
                    </a:lnTo>
                    <a:lnTo>
                      <a:pt x="260" y="279"/>
                    </a:lnTo>
                    <a:lnTo>
                      <a:pt x="226" y="257"/>
                    </a:lnTo>
                    <a:lnTo>
                      <a:pt x="170" y="225"/>
                    </a:lnTo>
                    <a:lnTo>
                      <a:pt x="152" y="149"/>
                    </a:lnTo>
                    <a:lnTo>
                      <a:pt x="144" y="115"/>
                    </a:lnTo>
                    <a:lnTo>
                      <a:pt x="128" y="90"/>
                    </a:lnTo>
                    <a:lnTo>
                      <a:pt x="110" y="103"/>
                    </a:lnTo>
                    <a:lnTo>
                      <a:pt x="89" y="77"/>
                    </a:lnTo>
                    <a:lnTo>
                      <a:pt x="56" y="81"/>
                    </a:lnTo>
                    <a:lnTo>
                      <a:pt x="29" y="56"/>
                    </a:lnTo>
                    <a:lnTo>
                      <a:pt x="0" y="27"/>
                    </a:lnTo>
                    <a:lnTo>
                      <a:pt x="27" y="9"/>
                    </a:lnTo>
                    <a:lnTo>
                      <a:pt x="65"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69" name="Freeform 876"/>
              <p:cNvSpPr>
                <a:spLocks/>
              </p:cNvSpPr>
              <p:nvPr/>
            </p:nvSpPr>
            <p:spPr bwMode="auto">
              <a:xfrm>
                <a:off x="3577" y="2382"/>
                <a:ext cx="1352" cy="926"/>
              </a:xfrm>
              <a:custGeom>
                <a:avLst/>
                <a:gdLst>
                  <a:gd name="T0" fmla="*/ 65 w 625"/>
                  <a:gd name="T1" fmla="*/ 0 h 463"/>
                  <a:gd name="T2" fmla="*/ 123 w 625"/>
                  <a:gd name="T3" fmla="*/ 54 h 463"/>
                  <a:gd name="T4" fmla="*/ 161 w 625"/>
                  <a:gd name="T5" fmla="*/ 56 h 463"/>
                  <a:gd name="T6" fmla="*/ 197 w 625"/>
                  <a:gd name="T7" fmla="*/ 47 h 463"/>
                  <a:gd name="T8" fmla="*/ 215 w 625"/>
                  <a:gd name="T9" fmla="*/ 63 h 463"/>
                  <a:gd name="T10" fmla="*/ 245 w 625"/>
                  <a:gd name="T11" fmla="*/ 59 h 463"/>
                  <a:gd name="T12" fmla="*/ 263 w 625"/>
                  <a:gd name="T13" fmla="*/ 61 h 463"/>
                  <a:gd name="T14" fmla="*/ 276 w 625"/>
                  <a:gd name="T15" fmla="*/ 72 h 463"/>
                  <a:gd name="T16" fmla="*/ 280 w 625"/>
                  <a:gd name="T17" fmla="*/ 90 h 463"/>
                  <a:gd name="T18" fmla="*/ 294 w 625"/>
                  <a:gd name="T19" fmla="*/ 108 h 463"/>
                  <a:gd name="T20" fmla="*/ 319 w 625"/>
                  <a:gd name="T21" fmla="*/ 144 h 463"/>
                  <a:gd name="T22" fmla="*/ 335 w 625"/>
                  <a:gd name="T23" fmla="*/ 175 h 463"/>
                  <a:gd name="T24" fmla="*/ 344 w 625"/>
                  <a:gd name="T25" fmla="*/ 203 h 463"/>
                  <a:gd name="T26" fmla="*/ 357 w 625"/>
                  <a:gd name="T27" fmla="*/ 211 h 463"/>
                  <a:gd name="T28" fmla="*/ 420 w 625"/>
                  <a:gd name="T29" fmla="*/ 220 h 463"/>
                  <a:gd name="T30" fmla="*/ 460 w 625"/>
                  <a:gd name="T31" fmla="*/ 238 h 463"/>
                  <a:gd name="T32" fmla="*/ 487 w 625"/>
                  <a:gd name="T33" fmla="*/ 229 h 463"/>
                  <a:gd name="T34" fmla="*/ 503 w 625"/>
                  <a:gd name="T35" fmla="*/ 176 h 463"/>
                  <a:gd name="T36" fmla="*/ 526 w 625"/>
                  <a:gd name="T37" fmla="*/ 220 h 463"/>
                  <a:gd name="T38" fmla="*/ 544 w 625"/>
                  <a:gd name="T39" fmla="*/ 236 h 463"/>
                  <a:gd name="T40" fmla="*/ 625 w 625"/>
                  <a:gd name="T41" fmla="*/ 241 h 463"/>
                  <a:gd name="T42" fmla="*/ 609 w 625"/>
                  <a:gd name="T43" fmla="*/ 272 h 463"/>
                  <a:gd name="T44" fmla="*/ 615 w 625"/>
                  <a:gd name="T45" fmla="*/ 328 h 463"/>
                  <a:gd name="T46" fmla="*/ 611 w 625"/>
                  <a:gd name="T47" fmla="*/ 367 h 463"/>
                  <a:gd name="T48" fmla="*/ 595 w 625"/>
                  <a:gd name="T49" fmla="*/ 391 h 463"/>
                  <a:gd name="T50" fmla="*/ 595 w 625"/>
                  <a:gd name="T51" fmla="*/ 441 h 463"/>
                  <a:gd name="T52" fmla="*/ 571 w 625"/>
                  <a:gd name="T53" fmla="*/ 461 h 463"/>
                  <a:gd name="T54" fmla="*/ 544 w 625"/>
                  <a:gd name="T55" fmla="*/ 463 h 463"/>
                  <a:gd name="T56" fmla="*/ 530 w 625"/>
                  <a:gd name="T57" fmla="*/ 443 h 463"/>
                  <a:gd name="T58" fmla="*/ 505 w 625"/>
                  <a:gd name="T59" fmla="*/ 430 h 463"/>
                  <a:gd name="T60" fmla="*/ 465 w 625"/>
                  <a:gd name="T61" fmla="*/ 425 h 463"/>
                  <a:gd name="T62" fmla="*/ 377 w 625"/>
                  <a:gd name="T63" fmla="*/ 375 h 463"/>
                  <a:gd name="T64" fmla="*/ 355 w 625"/>
                  <a:gd name="T65" fmla="*/ 353 h 463"/>
                  <a:gd name="T66" fmla="*/ 283 w 625"/>
                  <a:gd name="T67" fmla="*/ 311 h 463"/>
                  <a:gd name="T68" fmla="*/ 260 w 625"/>
                  <a:gd name="T69" fmla="*/ 279 h 463"/>
                  <a:gd name="T70" fmla="*/ 226 w 625"/>
                  <a:gd name="T71" fmla="*/ 257 h 463"/>
                  <a:gd name="T72" fmla="*/ 170 w 625"/>
                  <a:gd name="T73" fmla="*/ 225 h 463"/>
                  <a:gd name="T74" fmla="*/ 152 w 625"/>
                  <a:gd name="T75" fmla="*/ 149 h 463"/>
                  <a:gd name="T76" fmla="*/ 144 w 625"/>
                  <a:gd name="T77" fmla="*/ 115 h 463"/>
                  <a:gd name="T78" fmla="*/ 128 w 625"/>
                  <a:gd name="T79" fmla="*/ 90 h 463"/>
                  <a:gd name="T80" fmla="*/ 110 w 625"/>
                  <a:gd name="T81" fmla="*/ 103 h 463"/>
                  <a:gd name="T82" fmla="*/ 89 w 625"/>
                  <a:gd name="T83" fmla="*/ 77 h 463"/>
                  <a:gd name="T84" fmla="*/ 56 w 625"/>
                  <a:gd name="T85" fmla="*/ 81 h 463"/>
                  <a:gd name="T86" fmla="*/ 29 w 625"/>
                  <a:gd name="T87" fmla="*/ 56 h 463"/>
                  <a:gd name="T88" fmla="*/ 0 w 625"/>
                  <a:gd name="T89" fmla="*/ 27 h 463"/>
                  <a:gd name="T90" fmla="*/ 27 w 625"/>
                  <a:gd name="T91" fmla="*/ 9 h 463"/>
                  <a:gd name="T92" fmla="*/ 65 w 625"/>
                  <a:gd name="T9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463">
                    <a:moveTo>
                      <a:pt x="65" y="0"/>
                    </a:moveTo>
                    <a:lnTo>
                      <a:pt x="123" y="54"/>
                    </a:lnTo>
                    <a:lnTo>
                      <a:pt x="161" y="56"/>
                    </a:lnTo>
                    <a:lnTo>
                      <a:pt x="197" y="47"/>
                    </a:lnTo>
                    <a:lnTo>
                      <a:pt x="215" y="63"/>
                    </a:lnTo>
                    <a:lnTo>
                      <a:pt x="245" y="59"/>
                    </a:lnTo>
                    <a:lnTo>
                      <a:pt x="263" y="61"/>
                    </a:lnTo>
                    <a:lnTo>
                      <a:pt x="276" y="72"/>
                    </a:lnTo>
                    <a:lnTo>
                      <a:pt x="280" y="90"/>
                    </a:lnTo>
                    <a:lnTo>
                      <a:pt x="294" y="108"/>
                    </a:lnTo>
                    <a:lnTo>
                      <a:pt x="319" y="144"/>
                    </a:lnTo>
                    <a:lnTo>
                      <a:pt x="335" y="175"/>
                    </a:lnTo>
                    <a:lnTo>
                      <a:pt x="344" y="203"/>
                    </a:lnTo>
                    <a:lnTo>
                      <a:pt x="357" y="211"/>
                    </a:lnTo>
                    <a:lnTo>
                      <a:pt x="420" y="220"/>
                    </a:lnTo>
                    <a:lnTo>
                      <a:pt x="460" y="238"/>
                    </a:lnTo>
                    <a:lnTo>
                      <a:pt x="487" y="229"/>
                    </a:lnTo>
                    <a:lnTo>
                      <a:pt x="503" y="176"/>
                    </a:lnTo>
                    <a:lnTo>
                      <a:pt x="526" y="220"/>
                    </a:lnTo>
                    <a:lnTo>
                      <a:pt x="544" y="236"/>
                    </a:lnTo>
                    <a:lnTo>
                      <a:pt x="625" y="241"/>
                    </a:lnTo>
                    <a:lnTo>
                      <a:pt x="609" y="272"/>
                    </a:lnTo>
                    <a:lnTo>
                      <a:pt x="615" y="328"/>
                    </a:lnTo>
                    <a:lnTo>
                      <a:pt x="611" y="367"/>
                    </a:lnTo>
                    <a:lnTo>
                      <a:pt x="595" y="391"/>
                    </a:lnTo>
                    <a:lnTo>
                      <a:pt x="595" y="441"/>
                    </a:lnTo>
                    <a:lnTo>
                      <a:pt x="571" y="461"/>
                    </a:lnTo>
                    <a:lnTo>
                      <a:pt x="544" y="463"/>
                    </a:lnTo>
                    <a:lnTo>
                      <a:pt x="530" y="443"/>
                    </a:lnTo>
                    <a:lnTo>
                      <a:pt x="505" y="430"/>
                    </a:lnTo>
                    <a:lnTo>
                      <a:pt x="465" y="425"/>
                    </a:lnTo>
                    <a:lnTo>
                      <a:pt x="377" y="375"/>
                    </a:lnTo>
                    <a:lnTo>
                      <a:pt x="355" y="353"/>
                    </a:lnTo>
                    <a:lnTo>
                      <a:pt x="283" y="311"/>
                    </a:lnTo>
                    <a:lnTo>
                      <a:pt x="260" y="279"/>
                    </a:lnTo>
                    <a:lnTo>
                      <a:pt x="226" y="257"/>
                    </a:lnTo>
                    <a:lnTo>
                      <a:pt x="170" y="225"/>
                    </a:lnTo>
                    <a:lnTo>
                      <a:pt x="152" y="149"/>
                    </a:lnTo>
                    <a:lnTo>
                      <a:pt x="144" y="115"/>
                    </a:lnTo>
                    <a:lnTo>
                      <a:pt x="128" y="90"/>
                    </a:lnTo>
                    <a:lnTo>
                      <a:pt x="110" y="103"/>
                    </a:lnTo>
                    <a:lnTo>
                      <a:pt x="89" y="77"/>
                    </a:lnTo>
                    <a:lnTo>
                      <a:pt x="56" y="81"/>
                    </a:lnTo>
                    <a:lnTo>
                      <a:pt x="29" y="56"/>
                    </a:lnTo>
                    <a:lnTo>
                      <a:pt x="0" y="27"/>
                    </a:lnTo>
                    <a:lnTo>
                      <a:pt x="27" y="9"/>
                    </a:lnTo>
                    <a:lnTo>
                      <a:pt x="65"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0" name="Freeform 875"/>
              <p:cNvSpPr>
                <a:spLocks/>
              </p:cNvSpPr>
              <p:nvPr/>
            </p:nvSpPr>
            <p:spPr bwMode="auto">
              <a:xfrm>
                <a:off x="4665" y="2216"/>
                <a:ext cx="980" cy="696"/>
              </a:xfrm>
              <a:custGeom>
                <a:avLst/>
                <a:gdLst>
                  <a:gd name="T0" fmla="*/ 61 w 452"/>
                  <a:gd name="T1" fmla="*/ 92 h 348"/>
                  <a:gd name="T2" fmla="*/ 40 w 452"/>
                  <a:gd name="T3" fmla="*/ 155 h 348"/>
                  <a:gd name="T4" fmla="*/ 34 w 452"/>
                  <a:gd name="T5" fmla="*/ 198 h 348"/>
                  <a:gd name="T6" fmla="*/ 41 w 452"/>
                  <a:gd name="T7" fmla="*/ 227 h 348"/>
                  <a:gd name="T8" fmla="*/ 38 w 452"/>
                  <a:gd name="T9" fmla="*/ 250 h 348"/>
                  <a:gd name="T10" fmla="*/ 0 w 452"/>
                  <a:gd name="T11" fmla="*/ 259 h 348"/>
                  <a:gd name="T12" fmla="*/ 23 w 452"/>
                  <a:gd name="T13" fmla="*/ 303 h 348"/>
                  <a:gd name="T14" fmla="*/ 41 w 452"/>
                  <a:gd name="T15" fmla="*/ 319 h 348"/>
                  <a:gd name="T16" fmla="*/ 124 w 452"/>
                  <a:gd name="T17" fmla="*/ 324 h 348"/>
                  <a:gd name="T18" fmla="*/ 151 w 452"/>
                  <a:gd name="T19" fmla="*/ 348 h 348"/>
                  <a:gd name="T20" fmla="*/ 225 w 452"/>
                  <a:gd name="T21" fmla="*/ 346 h 348"/>
                  <a:gd name="T22" fmla="*/ 222 w 452"/>
                  <a:gd name="T23" fmla="*/ 313 h 348"/>
                  <a:gd name="T24" fmla="*/ 250 w 452"/>
                  <a:gd name="T25" fmla="*/ 292 h 348"/>
                  <a:gd name="T26" fmla="*/ 270 w 452"/>
                  <a:gd name="T27" fmla="*/ 286 h 348"/>
                  <a:gd name="T28" fmla="*/ 277 w 452"/>
                  <a:gd name="T29" fmla="*/ 249 h 348"/>
                  <a:gd name="T30" fmla="*/ 285 w 452"/>
                  <a:gd name="T31" fmla="*/ 231 h 348"/>
                  <a:gd name="T32" fmla="*/ 317 w 452"/>
                  <a:gd name="T33" fmla="*/ 229 h 348"/>
                  <a:gd name="T34" fmla="*/ 362 w 452"/>
                  <a:gd name="T35" fmla="*/ 189 h 348"/>
                  <a:gd name="T36" fmla="*/ 396 w 452"/>
                  <a:gd name="T37" fmla="*/ 177 h 348"/>
                  <a:gd name="T38" fmla="*/ 407 w 452"/>
                  <a:gd name="T39" fmla="*/ 155 h 348"/>
                  <a:gd name="T40" fmla="*/ 418 w 452"/>
                  <a:gd name="T41" fmla="*/ 112 h 348"/>
                  <a:gd name="T42" fmla="*/ 452 w 452"/>
                  <a:gd name="T43" fmla="*/ 86 h 348"/>
                  <a:gd name="T44" fmla="*/ 434 w 452"/>
                  <a:gd name="T45" fmla="*/ 77 h 348"/>
                  <a:gd name="T46" fmla="*/ 344 w 452"/>
                  <a:gd name="T47" fmla="*/ 83 h 348"/>
                  <a:gd name="T48" fmla="*/ 344 w 452"/>
                  <a:gd name="T49" fmla="*/ 14 h 348"/>
                  <a:gd name="T50" fmla="*/ 265 w 452"/>
                  <a:gd name="T51" fmla="*/ 0 h 348"/>
                  <a:gd name="T52" fmla="*/ 204 w 452"/>
                  <a:gd name="T53" fmla="*/ 38 h 348"/>
                  <a:gd name="T54" fmla="*/ 159 w 452"/>
                  <a:gd name="T55" fmla="*/ 86 h 348"/>
                  <a:gd name="T56" fmla="*/ 140 w 452"/>
                  <a:gd name="T57" fmla="*/ 86 h 348"/>
                  <a:gd name="T58" fmla="*/ 113 w 452"/>
                  <a:gd name="T59" fmla="*/ 67 h 348"/>
                  <a:gd name="T60" fmla="*/ 61 w 452"/>
                  <a:gd name="T61" fmla="*/ 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348">
                    <a:moveTo>
                      <a:pt x="61" y="92"/>
                    </a:moveTo>
                    <a:lnTo>
                      <a:pt x="40" y="155"/>
                    </a:lnTo>
                    <a:lnTo>
                      <a:pt x="34" y="198"/>
                    </a:lnTo>
                    <a:lnTo>
                      <a:pt x="41" y="227"/>
                    </a:lnTo>
                    <a:lnTo>
                      <a:pt x="38" y="250"/>
                    </a:lnTo>
                    <a:lnTo>
                      <a:pt x="0" y="259"/>
                    </a:lnTo>
                    <a:lnTo>
                      <a:pt x="23" y="303"/>
                    </a:lnTo>
                    <a:lnTo>
                      <a:pt x="41" y="319"/>
                    </a:lnTo>
                    <a:lnTo>
                      <a:pt x="124" y="324"/>
                    </a:lnTo>
                    <a:lnTo>
                      <a:pt x="151" y="348"/>
                    </a:lnTo>
                    <a:lnTo>
                      <a:pt x="225" y="346"/>
                    </a:lnTo>
                    <a:lnTo>
                      <a:pt x="222" y="313"/>
                    </a:lnTo>
                    <a:lnTo>
                      <a:pt x="250" y="292"/>
                    </a:lnTo>
                    <a:lnTo>
                      <a:pt x="270" y="286"/>
                    </a:lnTo>
                    <a:lnTo>
                      <a:pt x="277" y="249"/>
                    </a:lnTo>
                    <a:lnTo>
                      <a:pt x="285" y="231"/>
                    </a:lnTo>
                    <a:lnTo>
                      <a:pt x="317" y="229"/>
                    </a:lnTo>
                    <a:lnTo>
                      <a:pt x="362" y="189"/>
                    </a:lnTo>
                    <a:lnTo>
                      <a:pt x="396" y="177"/>
                    </a:lnTo>
                    <a:lnTo>
                      <a:pt x="407" y="155"/>
                    </a:lnTo>
                    <a:lnTo>
                      <a:pt x="418" y="112"/>
                    </a:lnTo>
                    <a:lnTo>
                      <a:pt x="452" y="86"/>
                    </a:lnTo>
                    <a:lnTo>
                      <a:pt x="434" y="77"/>
                    </a:lnTo>
                    <a:lnTo>
                      <a:pt x="344" y="83"/>
                    </a:lnTo>
                    <a:lnTo>
                      <a:pt x="344" y="14"/>
                    </a:lnTo>
                    <a:lnTo>
                      <a:pt x="265" y="0"/>
                    </a:lnTo>
                    <a:lnTo>
                      <a:pt x="204" y="38"/>
                    </a:lnTo>
                    <a:lnTo>
                      <a:pt x="159" y="86"/>
                    </a:lnTo>
                    <a:lnTo>
                      <a:pt x="140" y="86"/>
                    </a:lnTo>
                    <a:lnTo>
                      <a:pt x="113" y="67"/>
                    </a:lnTo>
                    <a:lnTo>
                      <a:pt x="61" y="92"/>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1" name="Freeform 874"/>
              <p:cNvSpPr>
                <a:spLocks/>
              </p:cNvSpPr>
              <p:nvPr/>
            </p:nvSpPr>
            <p:spPr bwMode="auto">
              <a:xfrm>
                <a:off x="4665" y="2216"/>
                <a:ext cx="980" cy="696"/>
              </a:xfrm>
              <a:custGeom>
                <a:avLst/>
                <a:gdLst>
                  <a:gd name="T0" fmla="*/ 61 w 452"/>
                  <a:gd name="T1" fmla="*/ 92 h 348"/>
                  <a:gd name="T2" fmla="*/ 40 w 452"/>
                  <a:gd name="T3" fmla="*/ 155 h 348"/>
                  <a:gd name="T4" fmla="*/ 34 w 452"/>
                  <a:gd name="T5" fmla="*/ 198 h 348"/>
                  <a:gd name="T6" fmla="*/ 41 w 452"/>
                  <a:gd name="T7" fmla="*/ 227 h 348"/>
                  <a:gd name="T8" fmla="*/ 38 w 452"/>
                  <a:gd name="T9" fmla="*/ 250 h 348"/>
                  <a:gd name="T10" fmla="*/ 0 w 452"/>
                  <a:gd name="T11" fmla="*/ 259 h 348"/>
                  <a:gd name="T12" fmla="*/ 23 w 452"/>
                  <a:gd name="T13" fmla="*/ 303 h 348"/>
                  <a:gd name="T14" fmla="*/ 41 w 452"/>
                  <a:gd name="T15" fmla="*/ 319 h 348"/>
                  <a:gd name="T16" fmla="*/ 124 w 452"/>
                  <a:gd name="T17" fmla="*/ 324 h 348"/>
                  <a:gd name="T18" fmla="*/ 151 w 452"/>
                  <a:gd name="T19" fmla="*/ 348 h 348"/>
                  <a:gd name="T20" fmla="*/ 225 w 452"/>
                  <a:gd name="T21" fmla="*/ 346 h 348"/>
                  <a:gd name="T22" fmla="*/ 222 w 452"/>
                  <a:gd name="T23" fmla="*/ 313 h 348"/>
                  <a:gd name="T24" fmla="*/ 250 w 452"/>
                  <a:gd name="T25" fmla="*/ 292 h 348"/>
                  <a:gd name="T26" fmla="*/ 270 w 452"/>
                  <a:gd name="T27" fmla="*/ 286 h 348"/>
                  <a:gd name="T28" fmla="*/ 277 w 452"/>
                  <a:gd name="T29" fmla="*/ 249 h 348"/>
                  <a:gd name="T30" fmla="*/ 285 w 452"/>
                  <a:gd name="T31" fmla="*/ 231 h 348"/>
                  <a:gd name="T32" fmla="*/ 317 w 452"/>
                  <a:gd name="T33" fmla="*/ 229 h 348"/>
                  <a:gd name="T34" fmla="*/ 362 w 452"/>
                  <a:gd name="T35" fmla="*/ 189 h 348"/>
                  <a:gd name="T36" fmla="*/ 396 w 452"/>
                  <a:gd name="T37" fmla="*/ 177 h 348"/>
                  <a:gd name="T38" fmla="*/ 407 w 452"/>
                  <a:gd name="T39" fmla="*/ 155 h 348"/>
                  <a:gd name="T40" fmla="*/ 418 w 452"/>
                  <a:gd name="T41" fmla="*/ 112 h 348"/>
                  <a:gd name="T42" fmla="*/ 452 w 452"/>
                  <a:gd name="T43" fmla="*/ 86 h 348"/>
                  <a:gd name="T44" fmla="*/ 434 w 452"/>
                  <a:gd name="T45" fmla="*/ 77 h 348"/>
                  <a:gd name="T46" fmla="*/ 344 w 452"/>
                  <a:gd name="T47" fmla="*/ 83 h 348"/>
                  <a:gd name="T48" fmla="*/ 344 w 452"/>
                  <a:gd name="T49" fmla="*/ 14 h 348"/>
                  <a:gd name="T50" fmla="*/ 265 w 452"/>
                  <a:gd name="T51" fmla="*/ 0 h 348"/>
                  <a:gd name="T52" fmla="*/ 204 w 452"/>
                  <a:gd name="T53" fmla="*/ 38 h 348"/>
                  <a:gd name="T54" fmla="*/ 159 w 452"/>
                  <a:gd name="T55" fmla="*/ 86 h 348"/>
                  <a:gd name="T56" fmla="*/ 140 w 452"/>
                  <a:gd name="T57" fmla="*/ 86 h 348"/>
                  <a:gd name="T58" fmla="*/ 113 w 452"/>
                  <a:gd name="T59" fmla="*/ 67 h 348"/>
                  <a:gd name="T60" fmla="*/ 61 w 452"/>
                  <a:gd name="T61" fmla="*/ 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348">
                    <a:moveTo>
                      <a:pt x="61" y="92"/>
                    </a:moveTo>
                    <a:lnTo>
                      <a:pt x="40" y="155"/>
                    </a:lnTo>
                    <a:lnTo>
                      <a:pt x="34" y="198"/>
                    </a:lnTo>
                    <a:lnTo>
                      <a:pt x="41" y="227"/>
                    </a:lnTo>
                    <a:lnTo>
                      <a:pt x="38" y="250"/>
                    </a:lnTo>
                    <a:lnTo>
                      <a:pt x="0" y="259"/>
                    </a:lnTo>
                    <a:lnTo>
                      <a:pt x="23" y="303"/>
                    </a:lnTo>
                    <a:lnTo>
                      <a:pt x="41" y="319"/>
                    </a:lnTo>
                    <a:lnTo>
                      <a:pt x="124" y="324"/>
                    </a:lnTo>
                    <a:lnTo>
                      <a:pt x="151" y="348"/>
                    </a:lnTo>
                    <a:lnTo>
                      <a:pt x="225" y="346"/>
                    </a:lnTo>
                    <a:lnTo>
                      <a:pt x="222" y="313"/>
                    </a:lnTo>
                    <a:lnTo>
                      <a:pt x="250" y="292"/>
                    </a:lnTo>
                    <a:lnTo>
                      <a:pt x="270" y="286"/>
                    </a:lnTo>
                    <a:lnTo>
                      <a:pt x="277" y="249"/>
                    </a:lnTo>
                    <a:lnTo>
                      <a:pt x="285" y="231"/>
                    </a:lnTo>
                    <a:lnTo>
                      <a:pt x="317" y="229"/>
                    </a:lnTo>
                    <a:lnTo>
                      <a:pt x="362" y="189"/>
                    </a:lnTo>
                    <a:lnTo>
                      <a:pt x="396" y="177"/>
                    </a:lnTo>
                    <a:lnTo>
                      <a:pt x="407" y="155"/>
                    </a:lnTo>
                    <a:lnTo>
                      <a:pt x="418" y="112"/>
                    </a:lnTo>
                    <a:lnTo>
                      <a:pt x="452" y="86"/>
                    </a:lnTo>
                    <a:lnTo>
                      <a:pt x="434" y="77"/>
                    </a:lnTo>
                    <a:lnTo>
                      <a:pt x="344" y="83"/>
                    </a:lnTo>
                    <a:lnTo>
                      <a:pt x="344" y="14"/>
                    </a:lnTo>
                    <a:lnTo>
                      <a:pt x="265" y="0"/>
                    </a:lnTo>
                    <a:lnTo>
                      <a:pt x="204" y="38"/>
                    </a:lnTo>
                    <a:lnTo>
                      <a:pt x="159" y="86"/>
                    </a:lnTo>
                    <a:lnTo>
                      <a:pt x="140" y="86"/>
                    </a:lnTo>
                    <a:lnTo>
                      <a:pt x="113" y="67"/>
                    </a:lnTo>
                    <a:lnTo>
                      <a:pt x="61" y="9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2" name="Freeform 873"/>
              <p:cNvSpPr>
                <a:spLocks/>
              </p:cNvSpPr>
              <p:nvPr/>
            </p:nvSpPr>
            <p:spPr bwMode="auto">
              <a:xfrm>
                <a:off x="4553" y="2864"/>
                <a:ext cx="971" cy="688"/>
              </a:xfrm>
              <a:custGeom>
                <a:avLst/>
                <a:gdLst>
                  <a:gd name="T0" fmla="*/ 380 w 448"/>
                  <a:gd name="T1" fmla="*/ 326 h 344"/>
                  <a:gd name="T2" fmla="*/ 400 w 448"/>
                  <a:gd name="T3" fmla="*/ 305 h 344"/>
                  <a:gd name="T4" fmla="*/ 410 w 448"/>
                  <a:gd name="T5" fmla="*/ 283 h 344"/>
                  <a:gd name="T6" fmla="*/ 380 w 448"/>
                  <a:gd name="T7" fmla="*/ 231 h 344"/>
                  <a:gd name="T8" fmla="*/ 382 w 448"/>
                  <a:gd name="T9" fmla="*/ 184 h 344"/>
                  <a:gd name="T10" fmla="*/ 385 w 448"/>
                  <a:gd name="T11" fmla="*/ 134 h 344"/>
                  <a:gd name="T12" fmla="*/ 409 w 448"/>
                  <a:gd name="T13" fmla="*/ 101 h 344"/>
                  <a:gd name="T14" fmla="*/ 448 w 448"/>
                  <a:gd name="T15" fmla="*/ 69 h 344"/>
                  <a:gd name="T16" fmla="*/ 425 w 448"/>
                  <a:gd name="T17" fmla="*/ 52 h 344"/>
                  <a:gd name="T18" fmla="*/ 409 w 448"/>
                  <a:gd name="T19" fmla="*/ 34 h 344"/>
                  <a:gd name="T20" fmla="*/ 391 w 448"/>
                  <a:gd name="T21" fmla="*/ 25 h 344"/>
                  <a:gd name="T22" fmla="*/ 353 w 448"/>
                  <a:gd name="T23" fmla="*/ 34 h 344"/>
                  <a:gd name="T24" fmla="*/ 295 w 448"/>
                  <a:gd name="T25" fmla="*/ 33 h 344"/>
                  <a:gd name="T26" fmla="*/ 275 w 448"/>
                  <a:gd name="T27" fmla="*/ 22 h 344"/>
                  <a:gd name="T28" fmla="*/ 203 w 448"/>
                  <a:gd name="T29" fmla="*/ 24 h 344"/>
                  <a:gd name="T30" fmla="*/ 176 w 448"/>
                  <a:gd name="T31" fmla="*/ 0 h 344"/>
                  <a:gd name="T32" fmla="*/ 158 w 448"/>
                  <a:gd name="T33" fmla="*/ 31 h 344"/>
                  <a:gd name="T34" fmla="*/ 164 w 448"/>
                  <a:gd name="T35" fmla="*/ 87 h 344"/>
                  <a:gd name="T36" fmla="*/ 160 w 448"/>
                  <a:gd name="T37" fmla="*/ 126 h 344"/>
                  <a:gd name="T38" fmla="*/ 144 w 448"/>
                  <a:gd name="T39" fmla="*/ 150 h 344"/>
                  <a:gd name="T40" fmla="*/ 144 w 448"/>
                  <a:gd name="T41" fmla="*/ 200 h 344"/>
                  <a:gd name="T42" fmla="*/ 120 w 448"/>
                  <a:gd name="T43" fmla="*/ 220 h 344"/>
                  <a:gd name="T44" fmla="*/ 93 w 448"/>
                  <a:gd name="T45" fmla="*/ 222 h 344"/>
                  <a:gd name="T46" fmla="*/ 79 w 448"/>
                  <a:gd name="T47" fmla="*/ 202 h 344"/>
                  <a:gd name="T48" fmla="*/ 54 w 448"/>
                  <a:gd name="T49" fmla="*/ 189 h 344"/>
                  <a:gd name="T50" fmla="*/ 14 w 448"/>
                  <a:gd name="T51" fmla="*/ 184 h 344"/>
                  <a:gd name="T52" fmla="*/ 0 w 448"/>
                  <a:gd name="T53" fmla="*/ 222 h 344"/>
                  <a:gd name="T54" fmla="*/ 16 w 448"/>
                  <a:gd name="T55" fmla="*/ 242 h 344"/>
                  <a:gd name="T56" fmla="*/ 70 w 448"/>
                  <a:gd name="T57" fmla="*/ 267 h 344"/>
                  <a:gd name="T58" fmla="*/ 92 w 448"/>
                  <a:gd name="T59" fmla="*/ 290 h 344"/>
                  <a:gd name="T60" fmla="*/ 126 w 448"/>
                  <a:gd name="T61" fmla="*/ 306 h 344"/>
                  <a:gd name="T62" fmla="*/ 160 w 448"/>
                  <a:gd name="T63" fmla="*/ 344 h 344"/>
                  <a:gd name="T64" fmla="*/ 173 w 448"/>
                  <a:gd name="T65" fmla="*/ 312 h 344"/>
                  <a:gd name="T66" fmla="*/ 203 w 448"/>
                  <a:gd name="T67" fmla="*/ 283 h 344"/>
                  <a:gd name="T68" fmla="*/ 274 w 448"/>
                  <a:gd name="T69" fmla="*/ 290 h 344"/>
                  <a:gd name="T70" fmla="*/ 335 w 448"/>
                  <a:gd name="T71" fmla="*/ 288 h 344"/>
                  <a:gd name="T72" fmla="*/ 380 w 448"/>
                  <a:gd name="T73"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8" h="344">
                    <a:moveTo>
                      <a:pt x="380" y="326"/>
                    </a:moveTo>
                    <a:lnTo>
                      <a:pt x="400" y="305"/>
                    </a:lnTo>
                    <a:lnTo>
                      <a:pt x="410" y="283"/>
                    </a:lnTo>
                    <a:lnTo>
                      <a:pt x="380" y="231"/>
                    </a:lnTo>
                    <a:lnTo>
                      <a:pt x="382" y="184"/>
                    </a:lnTo>
                    <a:lnTo>
                      <a:pt x="385" y="134"/>
                    </a:lnTo>
                    <a:lnTo>
                      <a:pt x="409" y="101"/>
                    </a:lnTo>
                    <a:lnTo>
                      <a:pt x="448" y="69"/>
                    </a:lnTo>
                    <a:lnTo>
                      <a:pt x="425" y="52"/>
                    </a:lnTo>
                    <a:lnTo>
                      <a:pt x="409" y="34"/>
                    </a:lnTo>
                    <a:lnTo>
                      <a:pt x="391" y="25"/>
                    </a:lnTo>
                    <a:lnTo>
                      <a:pt x="353" y="34"/>
                    </a:lnTo>
                    <a:lnTo>
                      <a:pt x="295" y="33"/>
                    </a:lnTo>
                    <a:lnTo>
                      <a:pt x="275" y="22"/>
                    </a:lnTo>
                    <a:lnTo>
                      <a:pt x="203" y="24"/>
                    </a:lnTo>
                    <a:lnTo>
                      <a:pt x="176" y="0"/>
                    </a:lnTo>
                    <a:lnTo>
                      <a:pt x="158" y="31"/>
                    </a:lnTo>
                    <a:lnTo>
                      <a:pt x="164" y="87"/>
                    </a:lnTo>
                    <a:lnTo>
                      <a:pt x="160" y="126"/>
                    </a:lnTo>
                    <a:lnTo>
                      <a:pt x="144" y="150"/>
                    </a:lnTo>
                    <a:lnTo>
                      <a:pt x="144" y="200"/>
                    </a:lnTo>
                    <a:lnTo>
                      <a:pt x="120" y="220"/>
                    </a:lnTo>
                    <a:lnTo>
                      <a:pt x="93" y="222"/>
                    </a:lnTo>
                    <a:lnTo>
                      <a:pt x="79" y="202"/>
                    </a:lnTo>
                    <a:lnTo>
                      <a:pt x="54" y="189"/>
                    </a:lnTo>
                    <a:lnTo>
                      <a:pt x="14" y="184"/>
                    </a:lnTo>
                    <a:lnTo>
                      <a:pt x="0" y="222"/>
                    </a:lnTo>
                    <a:lnTo>
                      <a:pt x="16" y="242"/>
                    </a:lnTo>
                    <a:lnTo>
                      <a:pt x="70" y="267"/>
                    </a:lnTo>
                    <a:lnTo>
                      <a:pt x="92" y="290"/>
                    </a:lnTo>
                    <a:lnTo>
                      <a:pt x="126" y="306"/>
                    </a:lnTo>
                    <a:lnTo>
                      <a:pt x="160" y="344"/>
                    </a:lnTo>
                    <a:lnTo>
                      <a:pt x="173" y="312"/>
                    </a:lnTo>
                    <a:lnTo>
                      <a:pt x="203" y="283"/>
                    </a:lnTo>
                    <a:lnTo>
                      <a:pt x="274" y="290"/>
                    </a:lnTo>
                    <a:lnTo>
                      <a:pt x="335" y="288"/>
                    </a:lnTo>
                    <a:lnTo>
                      <a:pt x="380" y="326"/>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3" name="Freeform 872"/>
              <p:cNvSpPr>
                <a:spLocks/>
              </p:cNvSpPr>
              <p:nvPr/>
            </p:nvSpPr>
            <p:spPr bwMode="auto">
              <a:xfrm>
                <a:off x="4553" y="2864"/>
                <a:ext cx="971" cy="688"/>
              </a:xfrm>
              <a:custGeom>
                <a:avLst/>
                <a:gdLst>
                  <a:gd name="T0" fmla="*/ 380 w 448"/>
                  <a:gd name="T1" fmla="*/ 326 h 344"/>
                  <a:gd name="T2" fmla="*/ 400 w 448"/>
                  <a:gd name="T3" fmla="*/ 305 h 344"/>
                  <a:gd name="T4" fmla="*/ 410 w 448"/>
                  <a:gd name="T5" fmla="*/ 283 h 344"/>
                  <a:gd name="T6" fmla="*/ 380 w 448"/>
                  <a:gd name="T7" fmla="*/ 231 h 344"/>
                  <a:gd name="T8" fmla="*/ 382 w 448"/>
                  <a:gd name="T9" fmla="*/ 184 h 344"/>
                  <a:gd name="T10" fmla="*/ 385 w 448"/>
                  <a:gd name="T11" fmla="*/ 134 h 344"/>
                  <a:gd name="T12" fmla="*/ 409 w 448"/>
                  <a:gd name="T13" fmla="*/ 101 h 344"/>
                  <a:gd name="T14" fmla="*/ 448 w 448"/>
                  <a:gd name="T15" fmla="*/ 69 h 344"/>
                  <a:gd name="T16" fmla="*/ 425 w 448"/>
                  <a:gd name="T17" fmla="*/ 52 h 344"/>
                  <a:gd name="T18" fmla="*/ 409 w 448"/>
                  <a:gd name="T19" fmla="*/ 34 h 344"/>
                  <a:gd name="T20" fmla="*/ 391 w 448"/>
                  <a:gd name="T21" fmla="*/ 25 h 344"/>
                  <a:gd name="T22" fmla="*/ 353 w 448"/>
                  <a:gd name="T23" fmla="*/ 34 h 344"/>
                  <a:gd name="T24" fmla="*/ 295 w 448"/>
                  <a:gd name="T25" fmla="*/ 33 h 344"/>
                  <a:gd name="T26" fmla="*/ 275 w 448"/>
                  <a:gd name="T27" fmla="*/ 22 h 344"/>
                  <a:gd name="T28" fmla="*/ 203 w 448"/>
                  <a:gd name="T29" fmla="*/ 24 h 344"/>
                  <a:gd name="T30" fmla="*/ 176 w 448"/>
                  <a:gd name="T31" fmla="*/ 0 h 344"/>
                  <a:gd name="T32" fmla="*/ 158 w 448"/>
                  <a:gd name="T33" fmla="*/ 31 h 344"/>
                  <a:gd name="T34" fmla="*/ 164 w 448"/>
                  <a:gd name="T35" fmla="*/ 87 h 344"/>
                  <a:gd name="T36" fmla="*/ 160 w 448"/>
                  <a:gd name="T37" fmla="*/ 126 h 344"/>
                  <a:gd name="T38" fmla="*/ 144 w 448"/>
                  <a:gd name="T39" fmla="*/ 150 h 344"/>
                  <a:gd name="T40" fmla="*/ 144 w 448"/>
                  <a:gd name="T41" fmla="*/ 200 h 344"/>
                  <a:gd name="T42" fmla="*/ 120 w 448"/>
                  <a:gd name="T43" fmla="*/ 220 h 344"/>
                  <a:gd name="T44" fmla="*/ 93 w 448"/>
                  <a:gd name="T45" fmla="*/ 222 h 344"/>
                  <a:gd name="T46" fmla="*/ 79 w 448"/>
                  <a:gd name="T47" fmla="*/ 202 h 344"/>
                  <a:gd name="T48" fmla="*/ 54 w 448"/>
                  <a:gd name="T49" fmla="*/ 189 h 344"/>
                  <a:gd name="T50" fmla="*/ 14 w 448"/>
                  <a:gd name="T51" fmla="*/ 184 h 344"/>
                  <a:gd name="T52" fmla="*/ 0 w 448"/>
                  <a:gd name="T53" fmla="*/ 222 h 344"/>
                  <a:gd name="T54" fmla="*/ 16 w 448"/>
                  <a:gd name="T55" fmla="*/ 242 h 344"/>
                  <a:gd name="T56" fmla="*/ 70 w 448"/>
                  <a:gd name="T57" fmla="*/ 267 h 344"/>
                  <a:gd name="T58" fmla="*/ 92 w 448"/>
                  <a:gd name="T59" fmla="*/ 290 h 344"/>
                  <a:gd name="T60" fmla="*/ 126 w 448"/>
                  <a:gd name="T61" fmla="*/ 306 h 344"/>
                  <a:gd name="T62" fmla="*/ 160 w 448"/>
                  <a:gd name="T63" fmla="*/ 344 h 344"/>
                  <a:gd name="T64" fmla="*/ 173 w 448"/>
                  <a:gd name="T65" fmla="*/ 312 h 344"/>
                  <a:gd name="T66" fmla="*/ 203 w 448"/>
                  <a:gd name="T67" fmla="*/ 283 h 344"/>
                  <a:gd name="T68" fmla="*/ 274 w 448"/>
                  <a:gd name="T69" fmla="*/ 290 h 344"/>
                  <a:gd name="T70" fmla="*/ 335 w 448"/>
                  <a:gd name="T71" fmla="*/ 288 h 344"/>
                  <a:gd name="T72" fmla="*/ 380 w 448"/>
                  <a:gd name="T73"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8" h="344">
                    <a:moveTo>
                      <a:pt x="380" y="326"/>
                    </a:moveTo>
                    <a:lnTo>
                      <a:pt x="400" y="305"/>
                    </a:lnTo>
                    <a:lnTo>
                      <a:pt x="410" y="283"/>
                    </a:lnTo>
                    <a:lnTo>
                      <a:pt x="380" y="231"/>
                    </a:lnTo>
                    <a:lnTo>
                      <a:pt x="382" y="184"/>
                    </a:lnTo>
                    <a:lnTo>
                      <a:pt x="385" y="134"/>
                    </a:lnTo>
                    <a:lnTo>
                      <a:pt x="409" y="101"/>
                    </a:lnTo>
                    <a:lnTo>
                      <a:pt x="448" y="69"/>
                    </a:lnTo>
                    <a:lnTo>
                      <a:pt x="425" y="52"/>
                    </a:lnTo>
                    <a:lnTo>
                      <a:pt x="409" y="34"/>
                    </a:lnTo>
                    <a:lnTo>
                      <a:pt x="391" y="25"/>
                    </a:lnTo>
                    <a:lnTo>
                      <a:pt x="353" y="34"/>
                    </a:lnTo>
                    <a:lnTo>
                      <a:pt x="295" y="33"/>
                    </a:lnTo>
                    <a:lnTo>
                      <a:pt x="275" y="22"/>
                    </a:lnTo>
                    <a:lnTo>
                      <a:pt x="203" y="24"/>
                    </a:lnTo>
                    <a:lnTo>
                      <a:pt x="176" y="0"/>
                    </a:lnTo>
                    <a:lnTo>
                      <a:pt x="158" y="31"/>
                    </a:lnTo>
                    <a:lnTo>
                      <a:pt x="164" y="87"/>
                    </a:lnTo>
                    <a:lnTo>
                      <a:pt x="160" y="126"/>
                    </a:lnTo>
                    <a:lnTo>
                      <a:pt x="144" y="150"/>
                    </a:lnTo>
                    <a:lnTo>
                      <a:pt x="144" y="200"/>
                    </a:lnTo>
                    <a:lnTo>
                      <a:pt x="120" y="220"/>
                    </a:lnTo>
                    <a:lnTo>
                      <a:pt x="93" y="222"/>
                    </a:lnTo>
                    <a:lnTo>
                      <a:pt x="79" y="202"/>
                    </a:lnTo>
                    <a:lnTo>
                      <a:pt x="54" y="189"/>
                    </a:lnTo>
                    <a:lnTo>
                      <a:pt x="14" y="184"/>
                    </a:lnTo>
                    <a:lnTo>
                      <a:pt x="0" y="222"/>
                    </a:lnTo>
                    <a:lnTo>
                      <a:pt x="16" y="242"/>
                    </a:lnTo>
                    <a:lnTo>
                      <a:pt x="70" y="267"/>
                    </a:lnTo>
                    <a:lnTo>
                      <a:pt x="92" y="290"/>
                    </a:lnTo>
                    <a:lnTo>
                      <a:pt x="126" y="306"/>
                    </a:lnTo>
                    <a:lnTo>
                      <a:pt x="160" y="344"/>
                    </a:lnTo>
                    <a:lnTo>
                      <a:pt x="173" y="312"/>
                    </a:lnTo>
                    <a:lnTo>
                      <a:pt x="203" y="283"/>
                    </a:lnTo>
                    <a:lnTo>
                      <a:pt x="274" y="290"/>
                    </a:lnTo>
                    <a:lnTo>
                      <a:pt x="335" y="288"/>
                    </a:lnTo>
                    <a:lnTo>
                      <a:pt x="380" y="32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4" name="Freeform 871"/>
              <p:cNvSpPr>
                <a:spLocks/>
              </p:cNvSpPr>
              <p:nvPr/>
            </p:nvSpPr>
            <p:spPr bwMode="auto">
              <a:xfrm>
                <a:off x="5148" y="2388"/>
                <a:ext cx="1265" cy="740"/>
              </a:xfrm>
              <a:custGeom>
                <a:avLst/>
                <a:gdLst>
                  <a:gd name="T0" fmla="*/ 174 w 585"/>
                  <a:gd name="T1" fmla="*/ 307 h 370"/>
                  <a:gd name="T2" fmla="*/ 209 w 585"/>
                  <a:gd name="T3" fmla="*/ 316 h 370"/>
                  <a:gd name="T4" fmla="*/ 218 w 585"/>
                  <a:gd name="T5" fmla="*/ 337 h 370"/>
                  <a:gd name="T6" fmla="*/ 261 w 585"/>
                  <a:gd name="T7" fmla="*/ 341 h 370"/>
                  <a:gd name="T8" fmla="*/ 275 w 585"/>
                  <a:gd name="T9" fmla="*/ 352 h 370"/>
                  <a:gd name="T10" fmla="*/ 291 w 585"/>
                  <a:gd name="T11" fmla="*/ 354 h 370"/>
                  <a:gd name="T12" fmla="*/ 313 w 585"/>
                  <a:gd name="T13" fmla="*/ 343 h 370"/>
                  <a:gd name="T14" fmla="*/ 336 w 585"/>
                  <a:gd name="T15" fmla="*/ 343 h 370"/>
                  <a:gd name="T16" fmla="*/ 385 w 585"/>
                  <a:gd name="T17" fmla="*/ 368 h 370"/>
                  <a:gd name="T18" fmla="*/ 421 w 585"/>
                  <a:gd name="T19" fmla="*/ 370 h 370"/>
                  <a:gd name="T20" fmla="*/ 425 w 585"/>
                  <a:gd name="T21" fmla="*/ 341 h 370"/>
                  <a:gd name="T22" fmla="*/ 434 w 585"/>
                  <a:gd name="T23" fmla="*/ 325 h 370"/>
                  <a:gd name="T24" fmla="*/ 463 w 585"/>
                  <a:gd name="T25" fmla="*/ 305 h 370"/>
                  <a:gd name="T26" fmla="*/ 473 w 585"/>
                  <a:gd name="T27" fmla="*/ 280 h 370"/>
                  <a:gd name="T28" fmla="*/ 547 w 585"/>
                  <a:gd name="T29" fmla="*/ 258 h 370"/>
                  <a:gd name="T30" fmla="*/ 571 w 585"/>
                  <a:gd name="T31" fmla="*/ 235 h 370"/>
                  <a:gd name="T32" fmla="*/ 585 w 585"/>
                  <a:gd name="T33" fmla="*/ 208 h 370"/>
                  <a:gd name="T34" fmla="*/ 565 w 585"/>
                  <a:gd name="T35" fmla="*/ 195 h 370"/>
                  <a:gd name="T36" fmla="*/ 542 w 585"/>
                  <a:gd name="T37" fmla="*/ 172 h 370"/>
                  <a:gd name="T38" fmla="*/ 506 w 585"/>
                  <a:gd name="T39" fmla="*/ 155 h 370"/>
                  <a:gd name="T40" fmla="*/ 457 w 585"/>
                  <a:gd name="T41" fmla="*/ 130 h 370"/>
                  <a:gd name="T42" fmla="*/ 439 w 585"/>
                  <a:gd name="T43" fmla="*/ 125 h 370"/>
                  <a:gd name="T44" fmla="*/ 345 w 585"/>
                  <a:gd name="T45" fmla="*/ 125 h 370"/>
                  <a:gd name="T46" fmla="*/ 309 w 585"/>
                  <a:gd name="T47" fmla="*/ 103 h 370"/>
                  <a:gd name="T48" fmla="*/ 291 w 585"/>
                  <a:gd name="T49" fmla="*/ 44 h 370"/>
                  <a:gd name="T50" fmla="*/ 282 w 585"/>
                  <a:gd name="T51" fmla="*/ 24 h 370"/>
                  <a:gd name="T52" fmla="*/ 239 w 585"/>
                  <a:gd name="T53" fmla="*/ 22 h 370"/>
                  <a:gd name="T54" fmla="*/ 230 w 585"/>
                  <a:gd name="T55" fmla="*/ 0 h 370"/>
                  <a:gd name="T56" fmla="*/ 196 w 585"/>
                  <a:gd name="T57" fmla="*/ 26 h 370"/>
                  <a:gd name="T58" fmla="*/ 185 w 585"/>
                  <a:gd name="T59" fmla="*/ 69 h 370"/>
                  <a:gd name="T60" fmla="*/ 174 w 585"/>
                  <a:gd name="T61" fmla="*/ 91 h 370"/>
                  <a:gd name="T62" fmla="*/ 140 w 585"/>
                  <a:gd name="T63" fmla="*/ 103 h 370"/>
                  <a:gd name="T64" fmla="*/ 95 w 585"/>
                  <a:gd name="T65" fmla="*/ 143 h 370"/>
                  <a:gd name="T66" fmla="*/ 63 w 585"/>
                  <a:gd name="T67" fmla="*/ 145 h 370"/>
                  <a:gd name="T68" fmla="*/ 55 w 585"/>
                  <a:gd name="T69" fmla="*/ 163 h 370"/>
                  <a:gd name="T70" fmla="*/ 48 w 585"/>
                  <a:gd name="T71" fmla="*/ 200 h 370"/>
                  <a:gd name="T72" fmla="*/ 28 w 585"/>
                  <a:gd name="T73" fmla="*/ 206 h 370"/>
                  <a:gd name="T74" fmla="*/ 0 w 585"/>
                  <a:gd name="T75" fmla="*/ 227 h 370"/>
                  <a:gd name="T76" fmla="*/ 3 w 585"/>
                  <a:gd name="T77" fmla="*/ 260 h 370"/>
                  <a:gd name="T78" fmla="*/ 21 w 585"/>
                  <a:gd name="T79" fmla="*/ 271 h 370"/>
                  <a:gd name="T80" fmla="*/ 79 w 585"/>
                  <a:gd name="T81" fmla="*/ 272 h 370"/>
                  <a:gd name="T82" fmla="*/ 117 w 585"/>
                  <a:gd name="T83" fmla="*/ 263 h 370"/>
                  <a:gd name="T84" fmla="*/ 135 w 585"/>
                  <a:gd name="T85" fmla="*/ 272 h 370"/>
                  <a:gd name="T86" fmla="*/ 151 w 585"/>
                  <a:gd name="T87" fmla="*/ 290 h 370"/>
                  <a:gd name="T88" fmla="*/ 174 w 585"/>
                  <a:gd name="T89" fmla="*/ 30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5" h="370">
                    <a:moveTo>
                      <a:pt x="174" y="307"/>
                    </a:moveTo>
                    <a:lnTo>
                      <a:pt x="209" y="316"/>
                    </a:lnTo>
                    <a:lnTo>
                      <a:pt x="218" y="337"/>
                    </a:lnTo>
                    <a:lnTo>
                      <a:pt x="261" y="341"/>
                    </a:lnTo>
                    <a:lnTo>
                      <a:pt x="275" y="352"/>
                    </a:lnTo>
                    <a:lnTo>
                      <a:pt x="291" y="354"/>
                    </a:lnTo>
                    <a:lnTo>
                      <a:pt x="313" y="343"/>
                    </a:lnTo>
                    <a:lnTo>
                      <a:pt x="336" y="343"/>
                    </a:lnTo>
                    <a:lnTo>
                      <a:pt x="385" y="368"/>
                    </a:lnTo>
                    <a:lnTo>
                      <a:pt x="421" y="370"/>
                    </a:lnTo>
                    <a:lnTo>
                      <a:pt x="425" y="341"/>
                    </a:lnTo>
                    <a:lnTo>
                      <a:pt x="434" y="325"/>
                    </a:lnTo>
                    <a:lnTo>
                      <a:pt x="463" y="305"/>
                    </a:lnTo>
                    <a:lnTo>
                      <a:pt x="473" y="280"/>
                    </a:lnTo>
                    <a:lnTo>
                      <a:pt x="547" y="258"/>
                    </a:lnTo>
                    <a:lnTo>
                      <a:pt x="571" y="235"/>
                    </a:lnTo>
                    <a:lnTo>
                      <a:pt x="585" y="208"/>
                    </a:lnTo>
                    <a:lnTo>
                      <a:pt x="565" y="195"/>
                    </a:lnTo>
                    <a:lnTo>
                      <a:pt x="542" y="172"/>
                    </a:lnTo>
                    <a:lnTo>
                      <a:pt x="506" y="155"/>
                    </a:lnTo>
                    <a:lnTo>
                      <a:pt x="457" y="130"/>
                    </a:lnTo>
                    <a:lnTo>
                      <a:pt x="439" y="125"/>
                    </a:lnTo>
                    <a:lnTo>
                      <a:pt x="345" y="125"/>
                    </a:lnTo>
                    <a:lnTo>
                      <a:pt x="309" y="103"/>
                    </a:lnTo>
                    <a:lnTo>
                      <a:pt x="291" y="44"/>
                    </a:lnTo>
                    <a:lnTo>
                      <a:pt x="282" y="24"/>
                    </a:lnTo>
                    <a:lnTo>
                      <a:pt x="239" y="22"/>
                    </a:lnTo>
                    <a:lnTo>
                      <a:pt x="230" y="0"/>
                    </a:lnTo>
                    <a:lnTo>
                      <a:pt x="196" y="26"/>
                    </a:lnTo>
                    <a:lnTo>
                      <a:pt x="185" y="69"/>
                    </a:lnTo>
                    <a:lnTo>
                      <a:pt x="174" y="91"/>
                    </a:lnTo>
                    <a:lnTo>
                      <a:pt x="140" y="103"/>
                    </a:lnTo>
                    <a:lnTo>
                      <a:pt x="95" y="143"/>
                    </a:lnTo>
                    <a:lnTo>
                      <a:pt x="63" y="145"/>
                    </a:lnTo>
                    <a:lnTo>
                      <a:pt x="55" y="163"/>
                    </a:lnTo>
                    <a:lnTo>
                      <a:pt x="48" y="200"/>
                    </a:lnTo>
                    <a:lnTo>
                      <a:pt x="28" y="206"/>
                    </a:lnTo>
                    <a:lnTo>
                      <a:pt x="0" y="227"/>
                    </a:lnTo>
                    <a:lnTo>
                      <a:pt x="3" y="260"/>
                    </a:lnTo>
                    <a:lnTo>
                      <a:pt x="21" y="271"/>
                    </a:lnTo>
                    <a:lnTo>
                      <a:pt x="79" y="272"/>
                    </a:lnTo>
                    <a:lnTo>
                      <a:pt x="117" y="263"/>
                    </a:lnTo>
                    <a:lnTo>
                      <a:pt x="135" y="272"/>
                    </a:lnTo>
                    <a:lnTo>
                      <a:pt x="151" y="290"/>
                    </a:lnTo>
                    <a:lnTo>
                      <a:pt x="174" y="307"/>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5" name="Freeform 870"/>
              <p:cNvSpPr>
                <a:spLocks/>
              </p:cNvSpPr>
              <p:nvPr/>
            </p:nvSpPr>
            <p:spPr bwMode="auto">
              <a:xfrm>
                <a:off x="5148" y="2388"/>
                <a:ext cx="1265" cy="740"/>
              </a:xfrm>
              <a:custGeom>
                <a:avLst/>
                <a:gdLst>
                  <a:gd name="T0" fmla="*/ 174 w 585"/>
                  <a:gd name="T1" fmla="*/ 307 h 370"/>
                  <a:gd name="T2" fmla="*/ 209 w 585"/>
                  <a:gd name="T3" fmla="*/ 316 h 370"/>
                  <a:gd name="T4" fmla="*/ 218 w 585"/>
                  <a:gd name="T5" fmla="*/ 337 h 370"/>
                  <a:gd name="T6" fmla="*/ 261 w 585"/>
                  <a:gd name="T7" fmla="*/ 341 h 370"/>
                  <a:gd name="T8" fmla="*/ 275 w 585"/>
                  <a:gd name="T9" fmla="*/ 352 h 370"/>
                  <a:gd name="T10" fmla="*/ 291 w 585"/>
                  <a:gd name="T11" fmla="*/ 354 h 370"/>
                  <a:gd name="T12" fmla="*/ 313 w 585"/>
                  <a:gd name="T13" fmla="*/ 343 h 370"/>
                  <a:gd name="T14" fmla="*/ 336 w 585"/>
                  <a:gd name="T15" fmla="*/ 343 h 370"/>
                  <a:gd name="T16" fmla="*/ 385 w 585"/>
                  <a:gd name="T17" fmla="*/ 368 h 370"/>
                  <a:gd name="T18" fmla="*/ 421 w 585"/>
                  <a:gd name="T19" fmla="*/ 370 h 370"/>
                  <a:gd name="T20" fmla="*/ 425 w 585"/>
                  <a:gd name="T21" fmla="*/ 341 h 370"/>
                  <a:gd name="T22" fmla="*/ 434 w 585"/>
                  <a:gd name="T23" fmla="*/ 325 h 370"/>
                  <a:gd name="T24" fmla="*/ 463 w 585"/>
                  <a:gd name="T25" fmla="*/ 305 h 370"/>
                  <a:gd name="T26" fmla="*/ 473 w 585"/>
                  <a:gd name="T27" fmla="*/ 280 h 370"/>
                  <a:gd name="T28" fmla="*/ 547 w 585"/>
                  <a:gd name="T29" fmla="*/ 258 h 370"/>
                  <a:gd name="T30" fmla="*/ 571 w 585"/>
                  <a:gd name="T31" fmla="*/ 235 h 370"/>
                  <a:gd name="T32" fmla="*/ 585 w 585"/>
                  <a:gd name="T33" fmla="*/ 208 h 370"/>
                  <a:gd name="T34" fmla="*/ 565 w 585"/>
                  <a:gd name="T35" fmla="*/ 195 h 370"/>
                  <a:gd name="T36" fmla="*/ 542 w 585"/>
                  <a:gd name="T37" fmla="*/ 172 h 370"/>
                  <a:gd name="T38" fmla="*/ 506 w 585"/>
                  <a:gd name="T39" fmla="*/ 155 h 370"/>
                  <a:gd name="T40" fmla="*/ 457 w 585"/>
                  <a:gd name="T41" fmla="*/ 130 h 370"/>
                  <a:gd name="T42" fmla="*/ 439 w 585"/>
                  <a:gd name="T43" fmla="*/ 125 h 370"/>
                  <a:gd name="T44" fmla="*/ 345 w 585"/>
                  <a:gd name="T45" fmla="*/ 125 h 370"/>
                  <a:gd name="T46" fmla="*/ 309 w 585"/>
                  <a:gd name="T47" fmla="*/ 103 h 370"/>
                  <a:gd name="T48" fmla="*/ 291 w 585"/>
                  <a:gd name="T49" fmla="*/ 44 h 370"/>
                  <a:gd name="T50" fmla="*/ 282 w 585"/>
                  <a:gd name="T51" fmla="*/ 24 h 370"/>
                  <a:gd name="T52" fmla="*/ 239 w 585"/>
                  <a:gd name="T53" fmla="*/ 22 h 370"/>
                  <a:gd name="T54" fmla="*/ 230 w 585"/>
                  <a:gd name="T55" fmla="*/ 0 h 370"/>
                  <a:gd name="T56" fmla="*/ 196 w 585"/>
                  <a:gd name="T57" fmla="*/ 26 h 370"/>
                  <a:gd name="T58" fmla="*/ 185 w 585"/>
                  <a:gd name="T59" fmla="*/ 69 h 370"/>
                  <a:gd name="T60" fmla="*/ 174 w 585"/>
                  <a:gd name="T61" fmla="*/ 91 h 370"/>
                  <a:gd name="T62" fmla="*/ 140 w 585"/>
                  <a:gd name="T63" fmla="*/ 103 h 370"/>
                  <a:gd name="T64" fmla="*/ 95 w 585"/>
                  <a:gd name="T65" fmla="*/ 143 h 370"/>
                  <a:gd name="T66" fmla="*/ 63 w 585"/>
                  <a:gd name="T67" fmla="*/ 145 h 370"/>
                  <a:gd name="T68" fmla="*/ 55 w 585"/>
                  <a:gd name="T69" fmla="*/ 163 h 370"/>
                  <a:gd name="T70" fmla="*/ 48 w 585"/>
                  <a:gd name="T71" fmla="*/ 200 h 370"/>
                  <a:gd name="T72" fmla="*/ 28 w 585"/>
                  <a:gd name="T73" fmla="*/ 206 h 370"/>
                  <a:gd name="T74" fmla="*/ 0 w 585"/>
                  <a:gd name="T75" fmla="*/ 227 h 370"/>
                  <a:gd name="T76" fmla="*/ 3 w 585"/>
                  <a:gd name="T77" fmla="*/ 260 h 370"/>
                  <a:gd name="T78" fmla="*/ 21 w 585"/>
                  <a:gd name="T79" fmla="*/ 271 h 370"/>
                  <a:gd name="T80" fmla="*/ 79 w 585"/>
                  <a:gd name="T81" fmla="*/ 272 h 370"/>
                  <a:gd name="T82" fmla="*/ 117 w 585"/>
                  <a:gd name="T83" fmla="*/ 263 h 370"/>
                  <a:gd name="T84" fmla="*/ 135 w 585"/>
                  <a:gd name="T85" fmla="*/ 272 h 370"/>
                  <a:gd name="T86" fmla="*/ 151 w 585"/>
                  <a:gd name="T87" fmla="*/ 290 h 370"/>
                  <a:gd name="T88" fmla="*/ 174 w 585"/>
                  <a:gd name="T89" fmla="*/ 30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5" h="370">
                    <a:moveTo>
                      <a:pt x="174" y="307"/>
                    </a:moveTo>
                    <a:lnTo>
                      <a:pt x="209" y="316"/>
                    </a:lnTo>
                    <a:lnTo>
                      <a:pt x="218" y="337"/>
                    </a:lnTo>
                    <a:lnTo>
                      <a:pt x="261" y="341"/>
                    </a:lnTo>
                    <a:lnTo>
                      <a:pt x="275" y="352"/>
                    </a:lnTo>
                    <a:lnTo>
                      <a:pt x="291" y="354"/>
                    </a:lnTo>
                    <a:lnTo>
                      <a:pt x="313" y="343"/>
                    </a:lnTo>
                    <a:lnTo>
                      <a:pt x="336" y="343"/>
                    </a:lnTo>
                    <a:lnTo>
                      <a:pt x="385" y="368"/>
                    </a:lnTo>
                    <a:lnTo>
                      <a:pt x="421" y="370"/>
                    </a:lnTo>
                    <a:lnTo>
                      <a:pt x="425" y="341"/>
                    </a:lnTo>
                    <a:lnTo>
                      <a:pt x="434" y="325"/>
                    </a:lnTo>
                    <a:lnTo>
                      <a:pt x="463" y="305"/>
                    </a:lnTo>
                    <a:lnTo>
                      <a:pt x="473" y="280"/>
                    </a:lnTo>
                    <a:lnTo>
                      <a:pt x="547" y="258"/>
                    </a:lnTo>
                    <a:lnTo>
                      <a:pt x="571" y="235"/>
                    </a:lnTo>
                    <a:lnTo>
                      <a:pt x="585" y="208"/>
                    </a:lnTo>
                    <a:lnTo>
                      <a:pt x="565" y="195"/>
                    </a:lnTo>
                    <a:lnTo>
                      <a:pt x="542" y="172"/>
                    </a:lnTo>
                    <a:lnTo>
                      <a:pt x="506" y="155"/>
                    </a:lnTo>
                    <a:lnTo>
                      <a:pt x="457" y="130"/>
                    </a:lnTo>
                    <a:lnTo>
                      <a:pt x="439" y="125"/>
                    </a:lnTo>
                    <a:lnTo>
                      <a:pt x="345" y="125"/>
                    </a:lnTo>
                    <a:lnTo>
                      <a:pt x="309" y="103"/>
                    </a:lnTo>
                    <a:lnTo>
                      <a:pt x="291" y="44"/>
                    </a:lnTo>
                    <a:lnTo>
                      <a:pt x="282" y="24"/>
                    </a:lnTo>
                    <a:lnTo>
                      <a:pt x="239" y="22"/>
                    </a:lnTo>
                    <a:lnTo>
                      <a:pt x="230" y="0"/>
                    </a:lnTo>
                    <a:lnTo>
                      <a:pt x="196" y="26"/>
                    </a:lnTo>
                    <a:lnTo>
                      <a:pt x="185" y="69"/>
                    </a:lnTo>
                    <a:lnTo>
                      <a:pt x="174" y="91"/>
                    </a:lnTo>
                    <a:lnTo>
                      <a:pt x="140" y="103"/>
                    </a:lnTo>
                    <a:lnTo>
                      <a:pt x="95" y="143"/>
                    </a:lnTo>
                    <a:lnTo>
                      <a:pt x="63" y="145"/>
                    </a:lnTo>
                    <a:lnTo>
                      <a:pt x="55" y="163"/>
                    </a:lnTo>
                    <a:lnTo>
                      <a:pt x="48" y="200"/>
                    </a:lnTo>
                    <a:lnTo>
                      <a:pt x="28" y="206"/>
                    </a:lnTo>
                    <a:lnTo>
                      <a:pt x="0" y="227"/>
                    </a:lnTo>
                    <a:lnTo>
                      <a:pt x="3" y="260"/>
                    </a:lnTo>
                    <a:lnTo>
                      <a:pt x="21" y="271"/>
                    </a:lnTo>
                    <a:lnTo>
                      <a:pt x="79" y="272"/>
                    </a:lnTo>
                    <a:lnTo>
                      <a:pt x="117" y="263"/>
                    </a:lnTo>
                    <a:lnTo>
                      <a:pt x="135" y="272"/>
                    </a:lnTo>
                    <a:lnTo>
                      <a:pt x="151" y="290"/>
                    </a:lnTo>
                    <a:lnTo>
                      <a:pt x="174" y="30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6" name="Freeform 869"/>
              <p:cNvSpPr>
                <a:spLocks/>
              </p:cNvSpPr>
              <p:nvPr/>
            </p:nvSpPr>
            <p:spPr bwMode="auto">
              <a:xfrm>
                <a:off x="6336" y="2684"/>
                <a:ext cx="979" cy="702"/>
              </a:xfrm>
              <a:custGeom>
                <a:avLst/>
                <a:gdLst>
                  <a:gd name="T0" fmla="*/ 231 w 452"/>
                  <a:gd name="T1" fmla="*/ 0 h 351"/>
                  <a:gd name="T2" fmla="*/ 241 w 452"/>
                  <a:gd name="T3" fmla="*/ 24 h 351"/>
                  <a:gd name="T4" fmla="*/ 265 w 452"/>
                  <a:gd name="T5" fmla="*/ 29 h 351"/>
                  <a:gd name="T6" fmla="*/ 265 w 452"/>
                  <a:gd name="T7" fmla="*/ 92 h 351"/>
                  <a:gd name="T8" fmla="*/ 285 w 452"/>
                  <a:gd name="T9" fmla="*/ 157 h 351"/>
                  <a:gd name="T10" fmla="*/ 351 w 452"/>
                  <a:gd name="T11" fmla="*/ 157 h 351"/>
                  <a:gd name="T12" fmla="*/ 362 w 452"/>
                  <a:gd name="T13" fmla="*/ 119 h 351"/>
                  <a:gd name="T14" fmla="*/ 391 w 452"/>
                  <a:gd name="T15" fmla="*/ 90 h 351"/>
                  <a:gd name="T16" fmla="*/ 432 w 452"/>
                  <a:gd name="T17" fmla="*/ 78 h 351"/>
                  <a:gd name="T18" fmla="*/ 436 w 452"/>
                  <a:gd name="T19" fmla="*/ 87 h 351"/>
                  <a:gd name="T20" fmla="*/ 449 w 452"/>
                  <a:gd name="T21" fmla="*/ 108 h 351"/>
                  <a:gd name="T22" fmla="*/ 452 w 452"/>
                  <a:gd name="T23" fmla="*/ 135 h 351"/>
                  <a:gd name="T24" fmla="*/ 427 w 452"/>
                  <a:gd name="T25" fmla="*/ 159 h 351"/>
                  <a:gd name="T26" fmla="*/ 422 w 452"/>
                  <a:gd name="T27" fmla="*/ 209 h 351"/>
                  <a:gd name="T28" fmla="*/ 400 w 452"/>
                  <a:gd name="T29" fmla="*/ 234 h 351"/>
                  <a:gd name="T30" fmla="*/ 389 w 452"/>
                  <a:gd name="T31" fmla="*/ 279 h 351"/>
                  <a:gd name="T32" fmla="*/ 371 w 452"/>
                  <a:gd name="T33" fmla="*/ 288 h 351"/>
                  <a:gd name="T34" fmla="*/ 351 w 452"/>
                  <a:gd name="T35" fmla="*/ 294 h 351"/>
                  <a:gd name="T36" fmla="*/ 339 w 452"/>
                  <a:gd name="T37" fmla="*/ 317 h 351"/>
                  <a:gd name="T38" fmla="*/ 317 w 452"/>
                  <a:gd name="T39" fmla="*/ 317 h 351"/>
                  <a:gd name="T40" fmla="*/ 301 w 452"/>
                  <a:gd name="T41" fmla="*/ 305 h 351"/>
                  <a:gd name="T42" fmla="*/ 279 w 452"/>
                  <a:gd name="T43" fmla="*/ 310 h 351"/>
                  <a:gd name="T44" fmla="*/ 279 w 452"/>
                  <a:gd name="T45" fmla="*/ 339 h 351"/>
                  <a:gd name="T46" fmla="*/ 292 w 452"/>
                  <a:gd name="T47" fmla="*/ 351 h 351"/>
                  <a:gd name="T48" fmla="*/ 229 w 452"/>
                  <a:gd name="T49" fmla="*/ 341 h 351"/>
                  <a:gd name="T50" fmla="*/ 178 w 452"/>
                  <a:gd name="T51" fmla="*/ 323 h 351"/>
                  <a:gd name="T52" fmla="*/ 117 w 452"/>
                  <a:gd name="T53" fmla="*/ 310 h 351"/>
                  <a:gd name="T54" fmla="*/ 106 w 452"/>
                  <a:gd name="T55" fmla="*/ 296 h 351"/>
                  <a:gd name="T56" fmla="*/ 115 w 452"/>
                  <a:gd name="T57" fmla="*/ 234 h 351"/>
                  <a:gd name="T58" fmla="*/ 112 w 452"/>
                  <a:gd name="T59" fmla="*/ 216 h 351"/>
                  <a:gd name="T60" fmla="*/ 88 w 452"/>
                  <a:gd name="T61" fmla="*/ 207 h 351"/>
                  <a:gd name="T62" fmla="*/ 61 w 452"/>
                  <a:gd name="T63" fmla="*/ 207 h 351"/>
                  <a:gd name="T64" fmla="*/ 31 w 452"/>
                  <a:gd name="T65" fmla="*/ 207 h 351"/>
                  <a:gd name="T66" fmla="*/ 9 w 452"/>
                  <a:gd name="T67" fmla="*/ 189 h 351"/>
                  <a:gd name="T68" fmla="*/ 0 w 452"/>
                  <a:gd name="T69" fmla="*/ 112 h 351"/>
                  <a:gd name="T70" fmla="*/ 22 w 452"/>
                  <a:gd name="T71" fmla="*/ 87 h 351"/>
                  <a:gd name="T72" fmla="*/ 36 w 452"/>
                  <a:gd name="T73" fmla="*/ 58 h 351"/>
                  <a:gd name="T74" fmla="*/ 74 w 452"/>
                  <a:gd name="T75" fmla="*/ 51 h 351"/>
                  <a:gd name="T76" fmla="*/ 159 w 452"/>
                  <a:gd name="T77" fmla="*/ 47 h 351"/>
                  <a:gd name="T78" fmla="*/ 186 w 452"/>
                  <a:gd name="T79" fmla="*/ 24 h 351"/>
                  <a:gd name="T80" fmla="*/ 231 w 452"/>
                  <a:gd name="T8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351">
                    <a:moveTo>
                      <a:pt x="231" y="0"/>
                    </a:moveTo>
                    <a:lnTo>
                      <a:pt x="241" y="24"/>
                    </a:lnTo>
                    <a:lnTo>
                      <a:pt x="265" y="29"/>
                    </a:lnTo>
                    <a:lnTo>
                      <a:pt x="265" y="92"/>
                    </a:lnTo>
                    <a:lnTo>
                      <a:pt x="285" y="157"/>
                    </a:lnTo>
                    <a:lnTo>
                      <a:pt x="351" y="157"/>
                    </a:lnTo>
                    <a:lnTo>
                      <a:pt x="362" y="119"/>
                    </a:lnTo>
                    <a:lnTo>
                      <a:pt x="391" y="90"/>
                    </a:lnTo>
                    <a:lnTo>
                      <a:pt x="432" y="78"/>
                    </a:lnTo>
                    <a:lnTo>
                      <a:pt x="436" y="87"/>
                    </a:lnTo>
                    <a:lnTo>
                      <a:pt x="449" y="108"/>
                    </a:lnTo>
                    <a:lnTo>
                      <a:pt x="452" y="135"/>
                    </a:lnTo>
                    <a:lnTo>
                      <a:pt x="427" y="159"/>
                    </a:lnTo>
                    <a:lnTo>
                      <a:pt x="422" y="209"/>
                    </a:lnTo>
                    <a:lnTo>
                      <a:pt x="400" y="234"/>
                    </a:lnTo>
                    <a:lnTo>
                      <a:pt x="389" y="279"/>
                    </a:lnTo>
                    <a:lnTo>
                      <a:pt x="371" y="288"/>
                    </a:lnTo>
                    <a:lnTo>
                      <a:pt x="351" y="294"/>
                    </a:lnTo>
                    <a:lnTo>
                      <a:pt x="339" y="317"/>
                    </a:lnTo>
                    <a:lnTo>
                      <a:pt x="317" y="317"/>
                    </a:lnTo>
                    <a:lnTo>
                      <a:pt x="301" y="305"/>
                    </a:lnTo>
                    <a:lnTo>
                      <a:pt x="279" y="310"/>
                    </a:lnTo>
                    <a:lnTo>
                      <a:pt x="279" y="339"/>
                    </a:lnTo>
                    <a:lnTo>
                      <a:pt x="292" y="351"/>
                    </a:lnTo>
                    <a:lnTo>
                      <a:pt x="229" y="341"/>
                    </a:lnTo>
                    <a:lnTo>
                      <a:pt x="178" y="323"/>
                    </a:lnTo>
                    <a:lnTo>
                      <a:pt x="117" y="310"/>
                    </a:lnTo>
                    <a:lnTo>
                      <a:pt x="106" y="296"/>
                    </a:lnTo>
                    <a:lnTo>
                      <a:pt x="115" y="234"/>
                    </a:lnTo>
                    <a:lnTo>
                      <a:pt x="112" y="216"/>
                    </a:lnTo>
                    <a:lnTo>
                      <a:pt x="88" y="207"/>
                    </a:lnTo>
                    <a:lnTo>
                      <a:pt x="61" y="207"/>
                    </a:lnTo>
                    <a:lnTo>
                      <a:pt x="31" y="207"/>
                    </a:lnTo>
                    <a:lnTo>
                      <a:pt x="9" y="189"/>
                    </a:lnTo>
                    <a:lnTo>
                      <a:pt x="0" y="112"/>
                    </a:lnTo>
                    <a:lnTo>
                      <a:pt x="22" y="87"/>
                    </a:lnTo>
                    <a:lnTo>
                      <a:pt x="36" y="58"/>
                    </a:lnTo>
                    <a:lnTo>
                      <a:pt x="74" y="51"/>
                    </a:lnTo>
                    <a:lnTo>
                      <a:pt x="159" y="47"/>
                    </a:lnTo>
                    <a:lnTo>
                      <a:pt x="186" y="24"/>
                    </a:lnTo>
                    <a:lnTo>
                      <a:pt x="231"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7" name="Freeform 868"/>
              <p:cNvSpPr>
                <a:spLocks/>
              </p:cNvSpPr>
              <p:nvPr/>
            </p:nvSpPr>
            <p:spPr bwMode="auto">
              <a:xfrm>
                <a:off x="6336" y="2684"/>
                <a:ext cx="979" cy="702"/>
              </a:xfrm>
              <a:custGeom>
                <a:avLst/>
                <a:gdLst>
                  <a:gd name="T0" fmla="*/ 231 w 452"/>
                  <a:gd name="T1" fmla="*/ 0 h 351"/>
                  <a:gd name="T2" fmla="*/ 241 w 452"/>
                  <a:gd name="T3" fmla="*/ 24 h 351"/>
                  <a:gd name="T4" fmla="*/ 265 w 452"/>
                  <a:gd name="T5" fmla="*/ 29 h 351"/>
                  <a:gd name="T6" fmla="*/ 265 w 452"/>
                  <a:gd name="T7" fmla="*/ 92 h 351"/>
                  <a:gd name="T8" fmla="*/ 285 w 452"/>
                  <a:gd name="T9" fmla="*/ 157 h 351"/>
                  <a:gd name="T10" fmla="*/ 351 w 452"/>
                  <a:gd name="T11" fmla="*/ 157 h 351"/>
                  <a:gd name="T12" fmla="*/ 362 w 452"/>
                  <a:gd name="T13" fmla="*/ 119 h 351"/>
                  <a:gd name="T14" fmla="*/ 391 w 452"/>
                  <a:gd name="T15" fmla="*/ 90 h 351"/>
                  <a:gd name="T16" fmla="*/ 432 w 452"/>
                  <a:gd name="T17" fmla="*/ 78 h 351"/>
                  <a:gd name="T18" fmla="*/ 436 w 452"/>
                  <a:gd name="T19" fmla="*/ 87 h 351"/>
                  <a:gd name="T20" fmla="*/ 449 w 452"/>
                  <a:gd name="T21" fmla="*/ 108 h 351"/>
                  <a:gd name="T22" fmla="*/ 452 w 452"/>
                  <a:gd name="T23" fmla="*/ 135 h 351"/>
                  <a:gd name="T24" fmla="*/ 427 w 452"/>
                  <a:gd name="T25" fmla="*/ 159 h 351"/>
                  <a:gd name="T26" fmla="*/ 422 w 452"/>
                  <a:gd name="T27" fmla="*/ 209 h 351"/>
                  <a:gd name="T28" fmla="*/ 400 w 452"/>
                  <a:gd name="T29" fmla="*/ 234 h 351"/>
                  <a:gd name="T30" fmla="*/ 389 w 452"/>
                  <a:gd name="T31" fmla="*/ 279 h 351"/>
                  <a:gd name="T32" fmla="*/ 371 w 452"/>
                  <a:gd name="T33" fmla="*/ 288 h 351"/>
                  <a:gd name="T34" fmla="*/ 351 w 452"/>
                  <a:gd name="T35" fmla="*/ 294 h 351"/>
                  <a:gd name="T36" fmla="*/ 339 w 452"/>
                  <a:gd name="T37" fmla="*/ 317 h 351"/>
                  <a:gd name="T38" fmla="*/ 317 w 452"/>
                  <a:gd name="T39" fmla="*/ 317 h 351"/>
                  <a:gd name="T40" fmla="*/ 301 w 452"/>
                  <a:gd name="T41" fmla="*/ 305 h 351"/>
                  <a:gd name="T42" fmla="*/ 279 w 452"/>
                  <a:gd name="T43" fmla="*/ 310 h 351"/>
                  <a:gd name="T44" fmla="*/ 279 w 452"/>
                  <a:gd name="T45" fmla="*/ 339 h 351"/>
                  <a:gd name="T46" fmla="*/ 292 w 452"/>
                  <a:gd name="T47" fmla="*/ 351 h 351"/>
                  <a:gd name="T48" fmla="*/ 229 w 452"/>
                  <a:gd name="T49" fmla="*/ 341 h 351"/>
                  <a:gd name="T50" fmla="*/ 178 w 452"/>
                  <a:gd name="T51" fmla="*/ 323 h 351"/>
                  <a:gd name="T52" fmla="*/ 117 w 452"/>
                  <a:gd name="T53" fmla="*/ 310 h 351"/>
                  <a:gd name="T54" fmla="*/ 106 w 452"/>
                  <a:gd name="T55" fmla="*/ 296 h 351"/>
                  <a:gd name="T56" fmla="*/ 115 w 452"/>
                  <a:gd name="T57" fmla="*/ 234 h 351"/>
                  <a:gd name="T58" fmla="*/ 112 w 452"/>
                  <a:gd name="T59" fmla="*/ 216 h 351"/>
                  <a:gd name="T60" fmla="*/ 88 w 452"/>
                  <a:gd name="T61" fmla="*/ 207 h 351"/>
                  <a:gd name="T62" fmla="*/ 61 w 452"/>
                  <a:gd name="T63" fmla="*/ 207 h 351"/>
                  <a:gd name="T64" fmla="*/ 31 w 452"/>
                  <a:gd name="T65" fmla="*/ 207 h 351"/>
                  <a:gd name="T66" fmla="*/ 9 w 452"/>
                  <a:gd name="T67" fmla="*/ 189 h 351"/>
                  <a:gd name="T68" fmla="*/ 0 w 452"/>
                  <a:gd name="T69" fmla="*/ 112 h 351"/>
                  <a:gd name="T70" fmla="*/ 22 w 452"/>
                  <a:gd name="T71" fmla="*/ 87 h 351"/>
                  <a:gd name="T72" fmla="*/ 36 w 452"/>
                  <a:gd name="T73" fmla="*/ 58 h 351"/>
                  <a:gd name="T74" fmla="*/ 74 w 452"/>
                  <a:gd name="T75" fmla="*/ 51 h 351"/>
                  <a:gd name="T76" fmla="*/ 159 w 452"/>
                  <a:gd name="T77" fmla="*/ 47 h 351"/>
                  <a:gd name="T78" fmla="*/ 186 w 452"/>
                  <a:gd name="T79" fmla="*/ 24 h 351"/>
                  <a:gd name="T80" fmla="*/ 231 w 452"/>
                  <a:gd name="T8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351">
                    <a:moveTo>
                      <a:pt x="231" y="0"/>
                    </a:moveTo>
                    <a:lnTo>
                      <a:pt x="241" y="24"/>
                    </a:lnTo>
                    <a:lnTo>
                      <a:pt x="265" y="29"/>
                    </a:lnTo>
                    <a:lnTo>
                      <a:pt x="265" y="92"/>
                    </a:lnTo>
                    <a:lnTo>
                      <a:pt x="285" y="157"/>
                    </a:lnTo>
                    <a:lnTo>
                      <a:pt x="351" y="157"/>
                    </a:lnTo>
                    <a:lnTo>
                      <a:pt x="362" y="119"/>
                    </a:lnTo>
                    <a:lnTo>
                      <a:pt x="391" y="90"/>
                    </a:lnTo>
                    <a:lnTo>
                      <a:pt x="432" y="78"/>
                    </a:lnTo>
                    <a:lnTo>
                      <a:pt x="436" y="87"/>
                    </a:lnTo>
                    <a:lnTo>
                      <a:pt x="449" y="108"/>
                    </a:lnTo>
                    <a:lnTo>
                      <a:pt x="452" y="135"/>
                    </a:lnTo>
                    <a:lnTo>
                      <a:pt x="427" y="159"/>
                    </a:lnTo>
                    <a:lnTo>
                      <a:pt x="422" y="209"/>
                    </a:lnTo>
                    <a:lnTo>
                      <a:pt x="400" y="234"/>
                    </a:lnTo>
                    <a:lnTo>
                      <a:pt x="389" y="279"/>
                    </a:lnTo>
                    <a:lnTo>
                      <a:pt x="371" y="288"/>
                    </a:lnTo>
                    <a:lnTo>
                      <a:pt x="351" y="294"/>
                    </a:lnTo>
                    <a:lnTo>
                      <a:pt x="339" y="317"/>
                    </a:lnTo>
                    <a:lnTo>
                      <a:pt x="317" y="317"/>
                    </a:lnTo>
                    <a:lnTo>
                      <a:pt x="301" y="305"/>
                    </a:lnTo>
                    <a:lnTo>
                      <a:pt x="279" y="310"/>
                    </a:lnTo>
                    <a:lnTo>
                      <a:pt x="279" y="339"/>
                    </a:lnTo>
                    <a:lnTo>
                      <a:pt x="292" y="351"/>
                    </a:lnTo>
                    <a:lnTo>
                      <a:pt x="229" y="341"/>
                    </a:lnTo>
                    <a:lnTo>
                      <a:pt x="178" y="323"/>
                    </a:lnTo>
                    <a:lnTo>
                      <a:pt x="117" y="310"/>
                    </a:lnTo>
                    <a:lnTo>
                      <a:pt x="106" y="296"/>
                    </a:lnTo>
                    <a:lnTo>
                      <a:pt x="115" y="234"/>
                    </a:lnTo>
                    <a:lnTo>
                      <a:pt x="112" y="216"/>
                    </a:lnTo>
                    <a:lnTo>
                      <a:pt x="88" y="207"/>
                    </a:lnTo>
                    <a:lnTo>
                      <a:pt x="61" y="207"/>
                    </a:lnTo>
                    <a:lnTo>
                      <a:pt x="31" y="207"/>
                    </a:lnTo>
                    <a:lnTo>
                      <a:pt x="9" y="189"/>
                    </a:lnTo>
                    <a:lnTo>
                      <a:pt x="0" y="112"/>
                    </a:lnTo>
                    <a:lnTo>
                      <a:pt x="22" y="87"/>
                    </a:lnTo>
                    <a:lnTo>
                      <a:pt x="36" y="58"/>
                    </a:lnTo>
                    <a:lnTo>
                      <a:pt x="74" y="51"/>
                    </a:lnTo>
                    <a:lnTo>
                      <a:pt x="159" y="47"/>
                    </a:lnTo>
                    <a:lnTo>
                      <a:pt x="186" y="24"/>
                    </a:lnTo>
                    <a:lnTo>
                      <a:pt x="231"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8" name="Freeform 867"/>
              <p:cNvSpPr>
                <a:spLocks/>
              </p:cNvSpPr>
              <p:nvPr/>
            </p:nvSpPr>
            <p:spPr bwMode="auto">
              <a:xfrm>
                <a:off x="5377" y="3002"/>
                <a:ext cx="748" cy="634"/>
              </a:xfrm>
              <a:custGeom>
                <a:avLst/>
                <a:gdLst>
                  <a:gd name="T0" fmla="*/ 135 w 346"/>
                  <a:gd name="T1" fmla="*/ 317 h 317"/>
                  <a:gd name="T2" fmla="*/ 146 w 346"/>
                  <a:gd name="T3" fmla="*/ 288 h 317"/>
                  <a:gd name="T4" fmla="*/ 151 w 346"/>
                  <a:gd name="T5" fmla="*/ 266 h 317"/>
                  <a:gd name="T6" fmla="*/ 209 w 346"/>
                  <a:gd name="T7" fmla="*/ 255 h 317"/>
                  <a:gd name="T8" fmla="*/ 236 w 346"/>
                  <a:gd name="T9" fmla="*/ 268 h 317"/>
                  <a:gd name="T10" fmla="*/ 263 w 346"/>
                  <a:gd name="T11" fmla="*/ 266 h 317"/>
                  <a:gd name="T12" fmla="*/ 277 w 346"/>
                  <a:gd name="T13" fmla="*/ 234 h 317"/>
                  <a:gd name="T14" fmla="*/ 321 w 346"/>
                  <a:gd name="T15" fmla="*/ 189 h 317"/>
                  <a:gd name="T16" fmla="*/ 330 w 346"/>
                  <a:gd name="T17" fmla="*/ 162 h 317"/>
                  <a:gd name="T18" fmla="*/ 346 w 346"/>
                  <a:gd name="T19" fmla="*/ 138 h 317"/>
                  <a:gd name="T20" fmla="*/ 328 w 346"/>
                  <a:gd name="T21" fmla="*/ 97 h 317"/>
                  <a:gd name="T22" fmla="*/ 315 w 346"/>
                  <a:gd name="T23" fmla="*/ 63 h 317"/>
                  <a:gd name="T24" fmla="*/ 279 w 346"/>
                  <a:gd name="T25" fmla="*/ 61 h 317"/>
                  <a:gd name="T26" fmla="*/ 230 w 346"/>
                  <a:gd name="T27" fmla="*/ 36 h 317"/>
                  <a:gd name="T28" fmla="*/ 207 w 346"/>
                  <a:gd name="T29" fmla="*/ 36 h 317"/>
                  <a:gd name="T30" fmla="*/ 185 w 346"/>
                  <a:gd name="T31" fmla="*/ 47 h 317"/>
                  <a:gd name="T32" fmla="*/ 169 w 346"/>
                  <a:gd name="T33" fmla="*/ 45 h 317"/>
                  <a:gd name="T34" fmla="*/ 155 w 346"/>
                  <a:gd name="T35" fmla="*/ 34 h 317"/>
                  <a:gd name="T36" fmla="*/ 112 w 346"/>
                  <a:gd name="T37" fmla="*/ 30 h 317"/>
                  <a:gd name="T38" fmla="*/ 103 w 346"/>
                  <a:gd name="T39" fmla="*/ 9 h 317"/>
                  <a:gd name="T40" fmla="*/ 68 w 346"/>
                  <a:gd name="T41" fmla="*/ 0 h 317"/>
                  <a:gd name="T42" fmla="*/ 29 w 346"/>
                  <a:gd name="T43" fmla="*/ 32 h 317"/>
                  <a:gd name="T44" fmla="*/ 5 w 346"/>
                  <a:gd name="T45" fmla="*/ 65 h 317"/>
                  <a:gd name="T46" fmla="*/ 2 w 346"/>
                  <a:gd name="T47" fmla="*/ 115 h 317"/>
                  <a:gd name="T48" fmla="*/ 0 w 346"/>
                  <a:gd name="T49" fmla="*/ 162 h 317"/>
                  <a:gd name="T50" fmla="*/ 30 w 346"/>
                  <a:gd name="T51" fmla="*/ 214 h 317"/>
                  <a:gd name="T52" fmla="*/ 20 w 346"/>
                  <a:gd name="T53" fmla="*/ 236 h 317"/>
                  <a:gd name="T54" fmla="*/ 0 w 346"/>
                  <a:gd name="T55" fmla="*/ 257 h 317"/>
                  <a:gd name="T56" fmla="*/ 20 w 346"/>
                  <a:gd name="T57" fmla="*/ 270 h 317"/>
                  <a:gd name="T58" fmla="*/ 45 w 346"/>
                  <a:gd name="T59" fmla="*/ 295 h 317"/>
                  <a:gd name="T60" fmla="*/ 99 w 346"/>
                  <a:gd name="T61" fmla="*/ 282 h 317"/>
                  <a:gd name="T62" fmla="*/ 135 w 346"/>
                  <a:gd name="T63"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317">
                    <a:moveTo>
                      <a:pt x="135" y="317"/>
                    </a:moveTo>
                    <a:lnTo>
                      <a:pt x="146" y="288"/>
                    </a:lnTo>
                    <a:lnTo>
                      <a:pt x="151" y="266"/>
                    </a:lnTo>
                    <a:lnTo>
                      <a:pt x="209" y="255"/>
                    </a:lnTo>
                    <a:lnTo>
                      <a:pt x="236" y="268"/>
                    </a:lnTo>
                    <a:lnTo>
                      <a:pt x="263" y="266"/>
                    </a:lnTo>
                    <a:lnTo>
                      <a:pt x="277" y="234"/>
                    </a:lnTo>
                    <a:lnTo>
                      <a:pt x="321" y="189"/>
                    </a:lnTo>
                    <a:lnTo>
                      <a:pt x="330" y="162"/>
                    </a:lnTo>
                    <a:lnTo>
                      <a:pt x="346" y="138"/>
                    </a:lnTo>
                    <a:lnTo>
                      <a:pt x="328" y="97"/>
                    </a:lnTo>
                    <a:lnTo>
                      <a:pt x="315" y="63"/>
                    </a:lnTo>
                    <a:lnTo>
                      <a:pt x="279" y="61"/>
                    </a:lnTo>
                    <a:lnTo>
                      <a:pt x="230" y="36"/>
                    </a:lnTo>
                    <a:lnTo>
                      <a:pt x="207" y="36"/>
                    </a:lnTo>
                    <a:lnTo>
                      <a:pt x="185" y="47"/>
                    </a:lnTo>
                    <a:lnTo>
                      <a:pt x="169" y="45"/>
                    </a:lnTo>
                    <a:lnTo>
                      <a:pt x="155" y="34"/>
                    </a:lnTo>
                    <a:lnTo>
                      <a:pt x="112" y="30"/>
                    </a:lnTo>
                    <a:lnTo>
                      <a:pt x="103" y="9"/>
                    </a:lnTo>
                    <a:lnTo>
                      <a:pt x="68" y="0"/>
                    </a:lnTo>
                    <a:lnTo>
                      <a:pt x="29" y="32"/>
                    </a:lnTo>
                    <a:lnTo>
                      <a:pt x="5" y="65"/>
                    </a:lnTo>
                    <a:lnTo>
                      <a:pt x="2" y="115"/>
                    </a:lnTo>
                    <a:lnTo>
                      <a:pt x="0" y="162"/>
                    </a:lnTo>
                    <a:lnTo>
                      <a:pt x="30" y="214"/>
                    </a:lnTo>
                    <a:lnTo>
                      <a:pt x="20" y="236"/>
                    </a:lnTo>
                    <a:lnTo>
                      <a:pt x="0" y="257"/>
                    </a:lnTo>
                    <a:lnTo>
                      <a:pt x="20" y="270"/>
                    </a:lnTo>
                    <a:lnTo>
                      <a:pt x="45" y="295"/>
                    </a:lnTo>
                    <a:lnTo>
                      <a:pt x="99" y="282"/>
                    </a:lnTo>
                    <a:lnTo>
                      <a:pt x="135" y="317"/>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79" name="Freeform 866"/>
              <p:cNvSpPr>
                <a:spLocks/>
              </p:cNvSpPr>
              <p:nvPr/>
            </p:nvSpPr>
            <p:spPr bwMode="auto">
              <a:xfrm>
                <a:off x="5377" y="3002"/>
                <a:ext cx="748" cy="634"/>
              </a:xfrm>
              <a:custGeom>
                <a:avLst/>
                <a:gdLst>
                  <a:gd name="T0" fmla="*/ 135 w 346"/>
                  <a:gd name="T1" fmla="*/ 317 h 317"/>
                  <a:gd name="T2" fmla="*/ 146 w 346"/>
                  <a:gd name="T3" fmla="*/ 288 h 317"/>
                  <a:gd name="T4" fmla="*/ 151 w 346"/>
                  <a:gd name="T5" fmla="*/ 266 h 317"/>
                  <a:gd name="T6" fmla="*/ 209 w 346"/>
                  <a:gd name="T7" fmla="*/ 255 h 317"/>
                  <a:gd name="T8" fmla="*/ 236 w 346"/>
                  <a:gd name="T9" fmla="*/ 268 h 317"/>
                  <a:gd name="T10" fmla="*/ 263 w 346"/>
                  <a:gd name="T11" fmla="*/ 266 h 317"/>
                  <a:gd name="T12" fmla="*/ 277 w 346"/>
                  <a:gd name="T13" fmla="*/ 234 h 317"/>
                  <a:gd name="T14" fmla="*/ 321 w 346"/>
                  <a:gd name="T15" fmla="*/ 189 h 317"/>
                  <a:gd name="T16" fmla="*/ 330 w 346"/>
                  <a:gd name="T17" fmla="*/ 162 h 317"/>
                  <a:gd name="T18" fmla="*/ 346 w 346"/>
                  <a:gd name="T19" fmla="*/ 138 h 317"/>
                  <a:gd name="T20" fmla="*/ 328 w 346"/>
                  <a:gd name="T21" fmla="*/ 97 h 317"/>
                  <a:gd name="T22" fmla="*/ 315 w 346"/>
                  <a:gd name="T23" fmla="*/ 63 h 317"/>
                  <a:gd name="T24" fmla="*/ 279 w 346"/>
                  <a:gd name="T25" fmla="*/ 61 h 317"/>
                  <a:gd name="T26" fmla="*/ 230 w 346"/>
                  <a:gd name="T27" fmla="*/ 36 h 317"/>
                  <a:gd name="T28" fmla="*/ 207 w 346"/>
                  <a:gd name="T29" fmla="*/ 36 h 317"/>
                  <a:gd name="T30" fmla="*/ 185 w 346"/>
                  <a:gd name="T31" fmla="*/ 47 h 317"/>
                  <a:gd name="T32" fmla="*/ 169 w 346"/>
                  <a:gd name="T33" fmla="*/ 45 h 317"/>
                  <a:gd name="T34" fmla="*/ 155 w 346"/>
                  <a:gd name="T35" fmla="*/ 34 h 317"/>
                  <a:gd name="T36" fmla="*/ 112 w 346"/>
                  <a:gd name="T37" fmla="*/ 30 h 317"/>
                  <a:gd name="T38" fmla="*/ 103 w 346"/>
                  <a:gd name="T39" fmla="*/ 9 h 317"/>
                  <a:gd name="T40" fmla="*/ 68 w 346"/>
                  <a:gd name="T41" fmla="*/ 0 h 317"/>
                  <a:gd name="T42" fmla="*/ 29 w 346"/>
                  <a:gd name="T43" fmla="*/ 32 h 317"/>
                  <a:gd name="T44" fmla="*/ 5 w 346"/>
                  <a:gd name="T45" fmla="*/ 65 h 317"/>
                  <a:gd name="T46" fmla="*/ 2 w 346"/>
                  <a:gd name="T47" fmla="*/ 115 h 317"/>
                  <a:gd name="T48" fmla="*/ 0 w 346"/>
                  <a:gd name="T49" fmla="*/ 162 h 317"/>
                  <a:gd name="T50" fmla="*/ 30 w 346"/>
                  <a:gd name="T51" fmla="*/ 214 h 317"/>
                  <a:gd name="T52" fmla="*/ 20 w 346"/>
                  <a:gd name="T53" fmla="*/ 236 h 317"/>
                  <a:gd name="T54" fmla="*/ 0 w 346"/>
                  <a:gd name="T55" fmla="*/ 257 h 317"/>
                  <a:gd name="T56" fmla="*/ 20 w 346"/>
                  <a:gd name="T57" fmla="*/ 270 h 317"/>
                  <a:gd name="T58" fmla="*/ 45 w 346"/>
                  <a:gd name="T59" fmla="*/ 295 h 317"/>
                  <a:gd name="T60" fmla="*/ 99 w 346"/>
                  <a:gd name="T61" fmla="*/ 282 h 317"/>
                  <a:gd name="T62" fmla="*/ 135 w 346"/>
                  <a:gd name="T63"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317">
                    <a:moveTo>
                      <a:pt x="135" y="317"/>
                    </a:moveTo>
                    <a:lnTo>
                      <a:pt x="146" y="288"/>
                    </a:lnTo>
                    <a:lnTo>
                      <a:pt x="151" y="266"/>
                    </a:lnTo>
                    <a:lnTo>
                      <a:pt x="209" y="255"/>
                    </a:lnTo>
                    <a:lnTo>
                      <a:pt x="236" y="268"/>
                    </a:lnTo>
                    <a:lnTo>
                      <a:pt x="263" y="266"/>
                    </a:lnTo>
                    <a:lnTo>
                      <a:pt x="277" y="234"/>
                    </a:lnTo>
                    <a:lnTo>
                      <a:pt x="321" y="189"/>
                    </a:lnTo>
                    <a:lnTo>
                      <a:pt x="330" y="162"/>
                    </a:lnTo>
                    <a:lnTo>
                      <a:pt x="346" y="138"/>
                    </a:lnTo>
                    <a:lnTo>
                      <a:pt x="328" y="97"/>
                    </a:lnTo>
                    <a:lnTo>
                      <a:pt x="315" y="63"/>
                    </a:lnTo>
                    <a:lnTo>
                      <a:pt x="279" y="61"/>
                    </a:lnTo>
                    <a:lnTo>
                      <a:pt x="230" y="36"/>
                    </a:lnTo>
                    <a:lnTo>
                      <a:pt x="207" y="36"/>
                    </a:lnTo>
                    <a:lnTo>
                      <a:pt x="185" y="47"/>
                    </a:lnTo>
                    <a:lnTo>
                      <a:pt x="169" y="45"/>
                    </a:lnTo>
                    <a:lnTo>
                      <a:pt x="155" y="34"/>
                    </a:lnTo>
                    <a:lnTo>
                      <a:pt x="112" y="30"/>
                    </a:lnTo>
                    <a:lnTo>
                      <a:pt x="103" y="9"/>
                    </a:lnTo>
                    <a:lnTo>
                      <a:pt x="68" y="0"/>
                    </a:lnTo>
                    <a:lnTo>
                      <a:pt x="29" y="32"/>
                    </a:lnTo>
                    <a:lnTo>
                      <a:pt x="5" y="65"/>
                    </a:lnTo>
                    <a:lnTo>
                      <a:pt x="2" y="115"/>
                    </a:lnTo>
                    <a:lnTo>
                      <a:pt x="0" y="162"/>
                    </a:lnTo>
                    <a:lnTo>
                      <a:pt x="30" y="214"/>
                    </a:lnTo>
                    <a:lnTo>
                      <a:pt x="20" y="236"/>
                    </a:lnTo>
                    <a:lnTo>
                      <a:pt x="0" y="257"/>
                    </a:lnTo>
                    <a:lnTo>
                      <a:pt x="20" y="270"/>
                    </a:lnTo>
                    <a:lnTo>
                      <a:pt x="45" y="295"/>
                    </a:lnTo>
                    <a:lnTo>
                      <a:pt x="99" y="282"/>
                    </a:lnTo>
                    <a:lnTo>
                      <a:pt x="135" y="31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0" name="Freeform 865"/>
              <p:cNvSpPr>
                <a:spLocks/>
              </p:cNvSpPr>
              <p:nvPr/>
            </p:nvSpPr>
            <p:spPr bwMode="auto">
              <a:xfrm>
                <a:off x="5669" y="3278"/>
                <a:ext cx="656" cy="692"/>
              </a:xfrm>
              <a:custGeom>
                <a:avLst/>
                <a:gdLst>
                  <a:gd name="T0" fmla="*/ 130 w 303"/>
                  <a:gd name="T1" fmla="*/ 346 h 346"/>
                  <a:gd name="T2" fmla="*/ 106 w 303"/>
                  <a:gd name="T3" fmla="*/ 303 h 346"/>
                  <a:gd name="T4" fmla="*/ 110 w 303"/>
                  <a:gd name="T5" fmla="*/ 280 h 346"/>
                  <a:gd name="T6" fmla="*/ 86 w 303"/>
                  <a:gd name="T7" fmla="*/ 251 h 346"/>
                  <a:gd name="T8" fmla="*/ 63 w 303"/>
                  <a:gd name="T9" fmla="*/ 226 h 346"/>
                  <a:gd name="T10" fmla="*/ 0 w 303"/>
                  <a:gd name="T11" fmla="*/ 179 h 346"/>
                  <a:gd name="T12" fmla="*/ 11 w 303"/>
                  <a:gd name="T13" fmla="*/ 150 h 346"/>
                  <a:gd name="T14" fmla="*/ 16 w 303"/>
                  <a:gd name="T15" fmla="*/ 128 h 346"/>
                  <a:gd name="T16" fmla="*/ 74 w 303"/>
                  <a:gd name="T17" fmla="*/ 117 h 346"/>
                  <a:gd name="T18" fmla="*/ 101 w 303"/>
                  <a:gd name="T19" fmla="*/ 130 h 346"/>
                  <a:gd name="T20" fmla="*/ 128 w 303"/>
                  <a:gd name="T21" fmla="*/ 128 h 346"/>
                  <a:gd name="T22" fmla="*/ 142 w 303"/>
                  <a:gd name="T23" fmla="*/ 96 h 346"/>
                  <a:gd name="T24" fmla="*/ 186 w 303"/>
                  <a:gd name="T25" fmla="*/ 51 h 346"/>
                  <a:gd name="T26" fmla="*/ 195 w 303"/>
                  <a:gd name="T27" fmla="*/ 24 h 346"/>
                  <a:gd name="T28" fmla="*/ 211 w 303"/>
                  <a:gd name="T29" fmla="*/ 0 h 346"/>
                  <a:gd name="T30" fmla="*/ 258 w 303"/>
                  <a:gd name="T31" fmla="*/ 35 h 346"/>
                  <a:gd name="T32" fmla="*/ 297 w 303"/>
                  <a:gd name="T33" fmla="*/ 56 h 346"/>
                  <a:gd name="T34" fmla="*/ 301 w 303"/>
                  <a:gd name="T35" fmla="*/ 74 h 346"/>
                  <a:gd name="T36" fmla="*/ 303 w 303"/>
                  <a:gd name="T37" fmla="*/ 85 h 346"/>
                  <a:gd name="T38" fmla="*/ 288 w 303"/>
                  <a:gd name="T39" fmla="*/ 96 h 346"/>
                  <a:gd name="T40" fmla="*/ 268 w 303"/>
                  <a:gd name="T41" fmla="*/ 99 h 346"/>
                  <a:gd name="T42" fmla="*/ 265 w 303"/>
                  <a:gd name="T43" fmla="*/ 117 h 346"/>
                  <a:gd name="T44" fmla="*/ 274 w 303"/>
                  <a:gd name="T45" fmla="*/ 126 h 346"/>
                  <a:gd name="T46" fmla="*/ 270 w 303"/>
                  <a:gd name="T47" fmla="*/ 146 h 346"/>
                  <a:gd name="T48" fmla="*/ 281 w 303"/>
                  <a:gd name="T49" fmla="*/ 162 h 346"/>
                  <a:gd name="T50" fmla="*/ 277 w 303"/>
                  <a:gd name="T51" fmla="*/ 182 h 346"/>
                  <a:gd name="T52" fmla="*/ 252 w 303"/>
                  <a:gd name="T53" fmla="*/ 199 h 346"/>
                  <a:gd name="T54" fmla="*/ 240 w 303"/>
                  <a:gd name="T55" fmla="*/ 213 h 346"/>
                  <a:gd name="T56" fmla="*/ 229 w 303"/>
                  <a:gd name="T57" fmla="*/ 242 h 346"/>
                  <a:gd name="T58" fmla="*/ 245 w 303"/>
                  <a:gd name="T59" fmla="*/ 262 h 346"/>
                  <a:gd name="T60" fmla="*/ 252 w 303"/>
                  <a:gd name="T61" fmla="*/ 287 h 346"/>
                  <a:gd name="T62" fmla="*/ 245 w 303"/>
                  <a:gd name="T63" fmla="*/ 305 h 346"/>
                  <a:gd name="T64" fmla="*/ 191 w 303"/>
                  <a:gd name="T65" fmla="*/ 323 h 346"/>
                  <a:gd name="T66" fmla="*/ 157 w 303"/>
                  <a:gd name="T67" fmla="*/ 334 h 346"/>
                  <a:gd name="T68" fmla="*/ 130 w 303"/>
                  <a:gd name="T69"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346">
                    <a:moveTo>
                      <a:pt x="130" y="346"/>
                    </a:moveTo>
                    <a:lnTo>
                      <a:pt x="106" y="303"/>
                    </a:lnTo>
                    <a:lnTo>
                      <a:pt x="110" y="280"/>
                    </a:lnTo>
                    <a:lnTo>
                      <a:pt x="86" y="251"/>
                    </a:lnTo>
                    <a:lnTo>
                      <a:pt x="63" y="226"/>
                    </a:lnTo>
                    <a:lnTo>
                      <a:pt x="0" y="179"/>
                    </a:lnTo>
                    <a:lnTo>
                      <a:pt x="11" y="150"/>
                    </a:lnTo>
                    <a:lnTo>
                      <a:pt x="16" y="128"/>
                    </a:lnTo>
                    <a:lnTo>
                      <a:pt x="74" y="117"/>
                    </a:lnTo>
                    <a:lnTo>
                      <a:pt x="101" y="130"/>
                    </a:lnTo>
                    <a:lnTo>
                      <a:pt x="128" y="128"/>
                    </a:lnTo>
                    <a:lnTo>
                      <a:pt x="142" y="96"/>
                    </a:lnTo>
                    <a:lnTo>
                      <a:pt x="186" y="51"/>
                    </a:lnTo>
                    <a:lnTo>
                      <a:pt x="195" y="24"/>
                    </a:lnTo>
                    <a:lnTo>
                      <a:pt x="211" y="0"/>
                    </a:lnTo>
                    <a:lnTo>
                      <a:pt x="258" y="35"/>
                    </a:lnTo>
                    <a:lnTo>
                      <a:pt x="297" y="56"/>
                    </a:lnTo>
                    <a:lnTo>
                      <a:pt x="301" y="74"/>
                    </a:lnTo>
                    <a:lnTo>
                      <a:pt x="303" y="85"/>
                    </a:lnTo>
                    <a:lnTo>
                      <a:pt x="288" y="96"/>
                    </a:lnTo>
                    <a:lnTo>
                      <a:pt x="268" y="99"/>
                    </a:lnTo>
                    <a:lnTo>
                      <a:pt x="265" y="117"/>
                    </a:lnTo>
                    <a:lnTo>
                      <a:pt x="274" y="126"/>
                    </a:lnTo>
                    <a:lnTo>
                      <a:pt x="270" y="146"/>
                    </a:lnTo>
                    <a:lnTo>
                      <a:pt x="281" y="162"/>
                    </a:lnTo>
                    <a:lnTo>
                      <a:pt x="277" y="182"/>
                    </a:lnTo>
                    <a:lnTo>
                      <a:pt x="252" y="199"/>
                    </a:lnTo>
                    <a:lnTo>
                      <a:pt x="240" y="213"/>
                    </a:lnTo>
                    <a:lnTo>
                      <a:pt x="229" y="242"/>
                    </a:lnTo>
                    <a:lnTo>
                      <a:pt x="245" y="262"/>
                    </a:lnTo>
                    <a:lnTo>
                      <a:pt x="252" y="287"/>
                    </a:lnTo>
                    <a:lnTo>
                      <a:pt x="245" y="305"/>
                    </a:lnTo>
                    <a:lnTo>
                      <a:pt x="191" y="323"/>
                    </a:lnTo>
                    <a:lnTo>
                      <a:pt x="157" y="334"/>
                    </a:lnTo>
                    <a:lnTo>
                      <a:pt x="130" y="346"/>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1" name="Freeform 864"/>
              <p:cNvSpPr>
                <a:spLocks/>
              </p:cNvSpPr>
              <p:nvPr/>
            </p:nvSpPr>
            <p:spPr bwMode="auto">
              <a:xfrm>
                <a:off x="5669" y="3278"/>
                <a:ext cx="656" cy="692"/>
              </a:xfrm>
              <a:custGeom>
                <a:avLst/>
                <a:gdLst>
                  <a:gd name="T0" fmla="*/ 130 w 303"/>
                  <a:gd name="T1" fmla="*/ 346 h 346"/>
                  <a:gd name="T2" fmla="*/ 106 w 303"/>
                  <a:gd name="T3" fmla="*/ 303 h 346"/>
                  <a:gd name="T4" fmla="*/ 110 w 303"/>
                  <a:gd name="T5" fmla="*/ 280 h 346"/>
                  <a:gd name="T6" fmla="*/ 86 w 303"/>
                  <a:gd name="T7" fmla="*/ 251 h 346"/>
                  <a:gd name="T8" fmla="*/ 63 w 303"/>
                  <a:gd name="T9" fmla="*/ 226 h 346"/>
                  <a:gd name="T10" fmla="*/ 0 w 303"/>
                  <a:gd name="T11" fmla="*/ 179 h 346"/>
                  <a:gd name="T12" fmla="*/ 11 w 303"/>
                  <a:gd name="T13" fmla="*/ 150 h 346"/>
                  <a:gd name="T14" fmla="*/ 16 w 303"/>
                  <a:gd name="T15" fmla="*/ 128 h 346"/>
                  <a:gd name="T16" fmla="*/ 74 w 303"/>
                  <a:gd name="T17" fmla="*/ 117 h 346"/>
                  <a:gd name="T18" fmla="*/ 101 w 303"/>
                  <a:gd name="T19" fmla="*/ 130 h 346"/>
                  <a:gd name="T20" fmla="*/ 128 w 303"/>
                  <a:gd name="T21" fmla="*/ 128 h 346"/>
                  <a:gd name="T22" fmla="*/ 142 w 303"/>
                  <a:gd name="T23" fmla="*/ 96 h 346"/>
                  <a:gd name="T24" fmla="*/ 186 w 303"/>
                  <a:gd name="T25" fmla="*/ 51 h 346"/>
                  <a:gd name="T26" fmla="*/ 195 w 303"/>
                  <a:gd name="T27" fmla="*/ 24 h 346"/>
                  <a:gd name="T28" fmla="*/ 211 w 303"/>
                  <a:gd name="T29" fmla="*/ 0 h 346"/>
                  <a:gd name="T30" fmla="*/ 258 w 303"/>
                  <a:gd name="T31" fmla="*/ 35 h 346"/>
                  <a:gd name="T32" fmla="*/ 297 w 303"/>
                  <a:gd name="T33" fmla="*/ 56 h 346"/>
                  <a:gd name="T34" fmla="*/ 301 w 303"/>
                  <a:gd name="T35" fmla="*/ 74 h 346"/>
                  <a:gd name="T36" fmla="*/ 303 w 303"/>
                  <a:gd name="T37" fmla="*/ 85 h 346"/>
                  <a:gd name="T38" fmla="*/ 288 w 303"/>
                  <a:gd name="T39" fmla="*/ 96 h 346"/>
                  <a:gd name="T40" fmla="*/ 268 w 303"/>
                  <a:gd name="T41" fmla="*/ 99 h 346"/>
                  <a:gd name="T42" fmla="*/ 265 w 303"/>
                  <a:gd name="T43" fmla="*/ 117 h 346"/>
                  <a:gd name="T44" fmla="*/ 274 w 303"/>
                  <a:gd name="T45" fmla="*/ 126 h 346"/>
                  <a:gd name="T46" fmla="*/ 270 w 303"/>
                  <a:gd name="T47" fmla="*/ 146 h 346"/>
                  <a:gd name="T48" fmla="*/ 281 w 303"/>
                  <a:gd name="T49" fmla="*/ 162 h 346"/>
                  <a:gd name="T50" fmla="*/ 277 w 303"/>
                  <a:gd name="T51" fmla="*/ 182 h 346"/>
                  <a:gd name="T52" fmla="*/ 252 w 303"/>
                  <a:gd name="T53" fmla="*/ 199 h 346"/>
                  <a:gd name="T54" fmla="*/ 240 w 303"/>
                  <a:gd name="T55" fmla="*/ 213 h 346"/>
                  <a:gd name="T56" fmla="*/ 229 w 303"/>
                  <a:gd name="T57" fmla="*/ 242 h 346"/>
                  <a:gd name="T58" fmla="*/ 245 w 303"/>
                  <a:gd name="T59" fmla="*/ 262 h 346"/>
                  <a:gd name="T60" fmla="*/ 252 w 303"/>
                  <a:gd name="T61" fmla="*/ 287 h 346"/>
                  <a:gd name="T62" fmla="*/ 245 w 303"/>
                  <a:gd name="T63" fmla="*/ 305 h 346"/>
                  <a:gd name="T64" fmla="*/ 191 w 303"/>
                  <a:gd name="T65" fmla="*/ 323 h 346"/>
                  <a:gd name="T66" fmla="*/ 157 w 303"/>
                  <a:gd name="T67" fmla="*/ 334 h 346"/>
                  <a:gd name="T68" fmla="*/ 130 w 303"/>
                  <a:gd name="T69"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346">
                    <a:moveTo>
                      <a:pt x="130" y="346"/>
                    </a:moveTo>
                    <a:lnTo>
                      <a:pt x="106" y="303"/>
                    </a:lnTo>
                    <a:lnTo>
                      <a:pt x="110" y="280"/>
                    </a:lnTo>
                    <a:lnTo>
                      <a:pt x="86" y="251"/>
                    </a:lnTo>
                    <a:lnTo>
                      <a:pt x="63" y="226"/>
                    </a:lnTo>
                    <a:lnTo>
                      <a:pt x="0" y="179"/>
                    </a:lnTo>
                    <a:lnTo>
                      <a:pt x="11" y="150"/>
                    </a:lnTo>
                    <a:lnTo>
                      <a:pt x="16" y="128"/>
                    </a:lnTo>
                    <a:lnTo>
                      <a:pt x="74" y="117"/>
                    </a:lnTo>
                    <a:lnTo>
                      <a:pt x="101" y="130"/>
                    </a:lnTo>
                    <a:lnTo>
                      <a:pt x="128" y="128"/>
                    </a:lnTo>
                    <a:lnTo>
                      <a:pt x="142" y="96"/>
                    </a:lnTo>
                    <a:lnTo>
                      <a:pt x="186" y="51"/>
                    </a:lnTo>
                    <a:lnTo>
                      <a:pt x="195" y="24"/>
                    </a:lnTo>
                    <a:lnTo>
                      <a:pt x="211" y="0"/>
                    </a:lnTo>
                    <a:lnTo>
                      <a:pt x="258" y="35"/>
                    </a:lnTo>
                    <a:lnTo>
                      <a:pt x="297" y="56"/>
                    </a:lnTo>
                    <a:lnTo>
                      <a:pt x="301" y="74"/>
                    </a:lnTo>
                    <a:lnTo>
                      <a:pt x="303" y="85"/>
                    </a:lnTo>
                    <a:lnTo>
                      <a:pt x="288" y="96"/>
                    </a:lnTo>
                    <a:lnTo>
                      <a:pt x="268" y="99"/>
                    </a:lnTo>
                    <a:lnTo>
                      <a:pt x="265" y="117"/>
                    </a:lnTo>
                    <a:lnTo>
                      <a:pt x="274" y="126"/>
                    </a:lnTo>
                    <a:lnTo>
                      <a:pt x="270" y="146"/>
                    </a:lnTo>
                    <a:lnTo>
                      <a:pt x="281" y="162"/>
                    </a:lnTo>
                    <a:lnTo>
                      <a:pt x="277" y="182"/>
                    </a:lnTo>
                    <a:lnTo>
                      <a:pt x="252" y="199"/>
                    </a:lnTo>
                    <a:lnTo>
                      <a:pt x="240" y="213"/>
                    </a:lnTo>
                    <a:lnTo>
                      <a:pt x="229" y="242"/>
                    </a:lnTo>
                    <a:lnTo>
                      <a:pt x="245" y="262"/>
                    </a:lnTo>
                    <a:lnTo>
                      <a:pt x="252" y="287"/>
                    </a:lnTo>
                    <a:lnTo>
                      <a:pt x="245" y="305"/>
                    </a:lnTo>
                    <a:lnTo>
                      <a:pt x="191" y="323"/>
                    </a:lnTo>
                    <a:lnTo>
                      <a:pt x="157" y="334"/>
                    </a:lnTo>
                    <a:lnTo>
                      <a:pt x="130" y="34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2" name="Freeform 863"/>
              <p:cNvSpPr>
                <a:spLocks/>
              </p:cNvSpPr>
              <p:nvPr/>
            </p:nvSpPr>
            <p:spPr bwMode="auto">
              <a:xfrm>
                <a:off x="5931" y="3676"/>
                <a:ext cx="690" cy="438"/>
              </a:xfrm>
              <a:custGeom>
                <a:avLst/>
                <a:gdLst>
                  <a:gd name="T0" fmla="*/ 319 w 319"/>
                  <a:gd name="T1" fmla="*/ 117 h 219"/>
                  <a:gd name="T2" fmla="*/ 317 w 319"/>
                  <a:gd name="T3" fmla="*/ 183 h 219"/>
                  <a:gd name="T4" fmla="*/ 293 w 319"/>
                  <a:gd name="T5" fmla="*/ 190 h 219"/>
                  <a:gd name="T6" fmla="*/ 263 w 319"/>
                  <a:gd name="T7" fmla="*/ 203 h 219"/>
                  <a:gd name="T8" fmla="*/ 155 w 319"/>
                  <a:gd name="T9" fmla="*/ 183 h 219"/>
                  <a:gd name="T10" fmla="*/ 128 w 319"/>
                  <a:gd name="T11" fmla="*/ 198 h 219"/>
                  <a:gd name="T12" fmla="*/ 95 w 319"/>
                  <a:gd name="T13" fmla="*/ 208 h 219"/>
                  <a:gd name="T14" fmla="*/ 16 w 319"/>
                  <a:gd name="T15" fmla="*/ 219 h 219"/>
                  <a:gd name="T16" fmla="*/ 5 w 319"/>
                  <a:gd name="T17" fmla="*/ 198 h 219"/>
                  <a:gd name="T18" fmla="*/ 0 w 319"/>
                  <a:gd name="T19" fmla="*/ 172 h 219"/>
                  <a:gd name="T20" fmla="*/ 7 w 319"/>
                  <a:gd name="T21" fmla="*/ 147 h 219"/>
                  <a:gd name="T22" fmla="*/ 36 w 319"/>
                  <a:gd name="T23" fmla="*/ 135 h 219"/>
                  <a:gd name="T24" fmla="*/ 70 w 319"/>
                  <a:gd name="T25" fmla="*/ 124 h 219"/>
                  <a:gd name="T26" fmla="*/ 124 w 319"/>
                  <a:gd name="T27" fmla="*/ 106 h 219"/>
                  <a:gd name="T28" fmla="*/ 131 w 319"/>
                  <a:gd name="T29" fmla="*/ 88 h 219"/>
                  <a:gd name="T30" fmla="*/ 124 w 319"/>
                  <a:gd name="T31" fmla="*/ 63 h 219"/>
                  <a:gd name="T32" fmla="*/ 108 w 319"/>
                  <a:gd name="T33" fmla="*/ 43 h 219"/>
                  <a:gd name="T34" fmla="*/ 119 w 319"/>
                  <a:gd name="T35" fmla="*/ 14 h 219"/>
                  <a:gd name="T36" fmla="*/ 133 w 319"/>
                  <a:gd name="T37" fmla="*/ 0 h 219"/>
                  <a:gd name="T38" fmla="*/ 214 w 319"/>
                  <a:gd name="T39" fmla="*/ 18 h 219"/>
                  <a:gd name="T40" fmla="*/ 248 w 319"/>
                  <a:gd name="T41" fmla="*/ 7 h 219"/>
                  <a:gd name="T42" fmla="*/ 272 w 319"/>
                  <a:gd name="T43" fmla="*/ 27 h 219"/>
                  <a:gd name="T44" fmla="*/ 274 w 319"/>
                  <a:gd name="T45" fmla="*/ 57 h 219"/>
                  <a:gd name="T46" fmla="*/ 306 w 319"/>
                  <a:gd name="T47" fmla="*/ 84 h 219"/>
                  <a:gd name="T48" fmla="*/ 319 w 319"/>
                  <a:gd name="T49" fmla="*/ 1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219">
                    <a:moveTo>
                      <a:pt x="319" y="117"/>
                    </a:moveTo>
                    <a:lnTo>
                      <a:pt x="317" y="183"/>
                    </a:lnTo>
                    <a:lnTo>
                      <a:pt x="293" y="190"/>
                    </a:lnTo>
                    <a:lnTo>
                      <a:pt x="263" y="203"/>
                    </a:lnTo>
                    <a:lnTo>
                      <a:pt x="155" y="183"/>
                    </a:lnTo>
                    <a:lnTo>
                      <a:pt x="128" y="198"/>
                    </a:lnTo>
                    <a:lnTo>
                      <a:pt x="95" y="208"/>
                    </a:lnTo>
                    <a:lnTo>
                      <a:pt x="16" y="219"/>
                    </a:lnTo>
                    <a:lnTo>
                      <a:pt x="5" y="198"/>
                    </a:lnTo>
                    <a:lnTo>
                      <a:pt x="0" y="172"/>
                    </a:lnTo>
                    <a:lnTo>
                      <a:pt x="7" y="147"/>
                    </a:lnTo>
                    <a:lnTo>
                      <a:pt x="36" y="135"/>
                    </a:lnTo>
                    <a:lnTo>
                      <a:pt x="70" y="124"/>
                    </a:lnTo>
                    <a:lnTo>
                      <a:pt x="124" y="106"/>
                    </a:lnTo>
                    <a:lnTo>
                      <a:pt x="131" y="88"/>
                    </a:lnTo>
                    <a:lnTo>
                      <a:pt x="124" y="63"/>
                    </a:lnTo>
                    <a:lnTo>
                      <a:pt x="108" y="43"/>
                    </a:lnTo>
                    <a:lnTo>
                      <a:pt x="119" y="14"/>
                    </a:lnTo>
                    <a:lnTo>
                      <a:pt x="133" y="0"/>
                    </a:lnTo>
                    <a:lnTo>
                      <a:pt x="214" y="18"/>
                    </a:lnTo>
                    <a:lnTo>
                      <a:pt x="248" y="7"/>
                    </a:lnTo>
                    <a:lnTo>
                      <a:pt x="272" y="27"/>
                    </a:lnTo>
                    <a:lnTo>
                      <a:pt x="274" y="57"/>
                    </a:lnTo>
                    <a:lnTo>
                      <a:pt x="306" y="84"/>
                    </a:lnTo>
                    <a:lnTo>
                      <a:pt x="319" y="117"/>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3" name="Freeform 862"/>
              <p:cNvSpPr>
                <a:spLocks/>
              </p:cNvSpPr>
              <p:nvPr/>
            </p:nvSpPr>
            <p:spPr bwMode="auto">
              <a:xfrm>
                <a:off x="5931" y="3676"/>
                <a:ext cx="690" cy="438"/>
              </a:xfrm>
              <a:custGeom>
                <a:avLst/>
                <a:gdLst>
                  <a:gd name="T0" fmla="*/ 319 w 319"/>
                  <a:gd name="T1" fmla="*/ 117 h 219"/>
                  <a:gd name="T2" fmla="*/ 317 w 319"/>
                  <a:gd name="T3" fmla="*/ 183 h 219"/>
                  <a:gd name="T4" fmla="*/ 293 w 319"/>
                  <a:gd name="T5" fmla="*/ 190 h 219"/>
                  <a:gd name="T6" fmla="*/ 263 w 319"/>
                  <a:gd name="T7" fmla="*/ 203 h 219"/>
                  <a:gd name="T8" fmla="*/ 155 w 319"/>
                  <a:gd name="T9" fmla="*/ 183 h 219"/>
                  <a:gd name="T10" fmla="*/ 128 w 319"/>
                  <a:gd name="T11" fmla="*/ 198 h 219"/>
                  <a:gd name="T12" fmla="*/ 95 w 319"/>
                  <a:gd name="T13" fmla="*/ 208 h 219"/>
                  <a:gd name="T14" fmla="*/ 16 w 319"/>
                  <a:gd name="T15" fmla="*/ 219 h 219"/>
                  <a:gd name="T16" fmla="*/ 5 w 319"/>
                  <a:gd name="T17" fmla="*/ 198 h 219"/>
                  <a:gd name="T18" fmla="*/ 0 w 319"/>
                  <a:gd name="T19" fmla="*/ 172 h 219"/>
                  <a:gd name="T20" fmla="*/ 7 w 319"/>
                  <a:gd name="T21" fmla="*/ 147 h 219"/>
                  <a:gd name="T22" fmla="*/ 36 w 319"/>
                  <a:gd name="T23" fmla="*/ 135 h 219"/>
                  <a:gd name="T24" fmla="*/ 70 w 319"/>
                  <a:gd name="T25" fmla="*/ 124 h 219"/>
                  <a:gd name="T26" fmla="*/ 124 w 319"/>
                  <a:gd name="T27" fmla="*/ 106 h 219"/>
                  <a:gd name="T28" fmla="*/ 131 w 319"/>
                  <a:gd name="T29" fmla="*/ 88 h 219"/>
                  <a:gd name="T30" fmla="*/ 124 w 319"/>
                  <a:gd name="T31" fmla="*/ 63 h 219"/>
                  <a:gd name="T32" fmla="*/ 108 w 319"/>
                  <a:gd name="T33" fmla="*/ 43 h 219"/>
                  <a:gd name="T34" fmla="*/ 119 w 319"/>
                  <a:gd name="T35" fmla="*/ 14 h 219"/>
                  <a:gd name="T36" fmla="*/ 133 w 319"/>
                  <a:gd name="T37" fmla="*/ 0 h 219"/>
                  <a:gd name="T38" fmla="*/ 214 w 319"/>
                  <a:gd name="T39" fmla="*/ 18 h 219"/>
                  <a:gd name="T40" fmla="*/ 248 w 319"/>
                  <a:gd name="T41" fmla="*/ 7 h 219"/>
                  <a:gd name="T42" fmla="*/ 272 w 319"/>
                  <a:gd name="T43" fmla="*/ 27 h 219"/>
                  <a:gd name="T44" fmla="*/ 274 w 319"/>
                  <a:gd name="T45" fmla="*/ 57 h 219"/>
                  <a:gd name="T46" fmla="*/ 306 w 319"/>
                  <a:gd name="T47" fmla="*/ 84 h 219"/>
                  <a:gd name="T48" fmla="*/ 319 w 319"/>
                  <a:gd name="T49" fmla="*/ 1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219">
                    <a:moveTo>
                      <a:pt x="319" y="117"/>
                    </a:moveTo>
                    <a:lnTo>
                      <a:pt x="317" y="183"/>
                    </a:lnTo>
                    <a:lnTo>
                      <a:pt x="293" y="190"/>
                    </a:lnTo>
                    <a:lnTo>
                      <a:pt x="263" y="203"/>
                    </a:lnTo>
                    <a:lnTo>
                      <a:pt x="155" y="183"/>
                    </a:lnTo>
                    <a:lnTo>
                      <a:pt x="128" y="198"/>
                    </a:lnTo>
                    <a:lnTo>
                      <a:pt x="95" y="208"/>
                    </a:lnTo>
                    <a:lnTo>
                      <a:pt x="16" y="219"/>
                    </a:lnTo>
                    <a:lnTo>
                      <a:pt x="5" y="198"/>
                    </a:lnTo>
                    <a:lnTo>
                      <a:pt x="0" y="172"/>
                    </a:lnTo>
                    <a:lnTo>
                      <a:pt x="7" y="147"/>
                    </a:lnTo>
                    <a:lnTo>
                      <a:pt x="36" y="135"/>
                    </a:lnTo>
                    <a:lnTo>
                      <a:pt x="70" y="124"/>
                    </a:lnTo>
                    <a:lnTo>
                      <a:pt x="124" y="106"/>
                    </a:lnTo>
                    <a:lnTo>
                      <a:pt x="131" y="88"/>
                    </a:lnTo>
                    <a:lnTo>
                      <a:pt x="124" y="63"/>
                    </a:lnTo>
                    <a:lnTo>
                      <a:pt x="108" y="43"/>
                    </a:lnTo>
                    <a:lnTo>
                      <a:pt x="119" y="14"/>
                    </a:lnTo>
                    <a:lnTo>
                      <a:pt x="133" y="0"/>
                    </a:lnTo>
                    <a:lnTo>
                      <a:pt x="214" y="18"/>
                    </a:lnTo>
                    <a:lnTo>
                      <a:pt x="248" y="7"/>
                    </a:lnTo>
                    <a:lnTo>
                      <a:pt x="272" y="27"/>
                    </a:lnTo>
                    <a:lnTo>
                      <a:pt x="274" y="57"/>
                    </a:lnTo>
                    <a:lnTo>
                      <a:pt x="306" y="84"/>
                    </a:lnTo>
                    <a:lnTo>
                      <a:pt x="319" y="11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4" name="Freeform 861"/>
              <p:cNvSpPr>
                <a:spLocks/>
              </p:cNvSpPr>
              <p:nvPr/>
            </p:nvSpPr>
            <p:spPr bwMode="auto">
              <a:xfrm>
                <a:off x="6621" y="3876"/>
                <a:ext cx="944" cy="376"/>
              </a:xfrm>
              <a:custGeom>
                <a:avLst/>
                <a:gdLst>
                  <a:gd name="T0" fmla="*/ 436 w 436"/>
                  <a:gd name="T1" fmla="*/ 74 h 188"/>
                  <a:gd name="T2" fmla="*/ 428 w 436"/>
                  <a:gd name="T3" fmla="*/ 96 h 188"/>
                  <a:gd name="T4" fmla="*/ 412 w 436"/>
                  <a:gd name="T5" fmla="*/ 128 h 188"/>
                  <a:gd name="T6" fmla="*/ 385 w 436"/>
                  <a:gd name="T7" fmla="*/ 148 h 188"/>
                  <a:gd name="T8" fmla="*/ 284 w 436"/>
                  <a:gd name="T9" fmla="*/ 155 h 188"/>
                  <a:gd name="T10" fmla="*/ 250 w 436"/>
                  <a:gd name="T11" fmla="*/ 186 h 188"/>
                  <a:gd name="T12" fmla="*/ 207 w 436"/>
                  <a:gd name="T13" fmla="*/ 188 h 188"/>
                  <a:gd name="T14" fmla="*/ 192 w 436"/>
                  <a:gd name="T15" fmla="*/ 170 h 188"/>
                  <a:gd name="T16" fmla="*/ 155 w 436"/>
                  <a:gd name="T17" fmla="*/ 168 h 188"/>
                  <a:gd name="T18" fmla="*/ 129 w 436"/>
                  <a:gd name="T19" fmla="*/ 157 h 188"/>
                  <a:gd name="T20" fmla="*/ 72 w 436"/>
                  <a:gd name="T21" fmla="*/ 150 h 188"/>
                  <a:gd name="T22" fmla="*/ 37 w 436"/>
                  <a:gd name="T23" fmla="*/ 139 h 188"/>
                  <a:gd name="T24" fmla="*/ 10 w 436"/>
                  <a:gd name="T25" fmla="*/ 126 h 188"/>
                  <a:gd name="T26" fmla="*/ 0 w 436"/>
                  <a:gd name="T27" fmla="*/ 83 h 188"/>
                  <a:gd name="T28" fmla="*/ 0 w 436"/>
                  <a:gd name="T29" fmla="*/ 17 h 188"/>
                  <a:gd name="T30" fmla="*/ 27 w 436"/>
                  <a:gd name="T31" fmla="*/ 0 h 188"/>
                  <a:gd name="T32" fmla="*/ 95 w 436"/>
                  <a:gd name="T33" fmla="*/ 9 h 188"/>
                  <a:gd name="T34" fmla="*/ 99 w 436"/>
                  <a:gd name="T35" fmla="*/ 22 h 188"/>
                  <a:gd name="T36" fmla="*/ 133 w 436"/>
                  <a:gd name="T37" fmla="*/ 15 h 188"/>
                  <a:gd name="T38" fmla="*/ 196 w 436"/>
                  <a:gd name="T39" fmla="*/ 31 h 188"/>
                  <a:gd name="T40" fmla="*/ 281 w 436"/>
                  <a:gd name="T41" fmla="*/ 36 h 188"/>
                  <a:gd name="T42" fmla="*/ 304 w 436"/>
                  <a:gd name="T43" fmla="*/ 53 h 188"/>
                  <a:gd name="T44" fmla="*/ 385 w 436"/>
                  <a:gd name="T45" fmla="*/ 65 h 188"/>
                  <a:gd name="T46" fmla="*/ 436 w 436"/>
                  <a:gd name="T47" fmla="*/ 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6" h="188">
                    <a:moveTo>
                      <a:pt x="436" y="74"/>
                    </a:moveTo>
                    <a:lnTo>
                      <a:pt x="428" y="96"/>
                    </a:lnTo>
                    <a:lnTo>
                      <a:pt x="412" y="128"/>
                    </a:lnTo>
                    <a:lnTo>
                      <a:pt x="385" y="148"/>
                    </a:lnTo>
                    <a:lnTo>
                      <a:pt x="284" y="155"/>
                    </a:lnTo>
                    <a:lnTo>
                      <a:pt x="250" y="186"/>
                    </a:lnTo>
                    <a:lnTo>
                      <a:pt x="207" y="188"/>
                    </a:lnTo>
                    <a:lnTo>
                      <a:pt x="192" y="170"/>
                    </a:lnTo>
                    <a:lnTo>
                      <a:pt x="155" y="168"/>
                    </a:lnTo>
                    <a:lnTo>
                      <a:pt x="129" y="157"/>
                    </a:lnTo>
                    <a:lnTo>
                      <a:pt x="72" y="150"/>
                    </a:lnTo>
                    <a:lnTo>
                      <a:pt x="37" y="139"/>
                    </a:lnTo>
                    <a:lnTo>
                      <a:pt x="10" y="126"/>
                    </a:lnTo>
                    <a:lnTo>
                      <a:pt x="0" y="83"/>
                    </a:lnTo>
                    <a:lnTo>
                      <a:pt x="0" y="17"/>
                    </a:lnTo>
                    <a:lnTo>
                      <a:pt x="27" y="0"/>
                    </a:lnTo>
                    <a:lnTo>
                      <a:pt x="95" y="9"/>
                    </a:lnTo>
                    <a:lnTo>
                      <a:pt x="99" y="22"/>
                    </a:lnTo>
                    <a:lnTo>
                      <a:pt x="133" y="15"/>
                    </a:lnTo>
                    <a:lnTo>
                      <a:pt x="196" y="31"/>
                    </a:lnTo>
                    <a:lnTo>
                      <a:pt x="281" y="36"/>
                    </a:lnTo>
                    <a:lnTo>
                      <a:pt x="304" y="53"/>
                    </a:lnTo>
                    <a:lnTo>
                      <a:pt x="385" y="65"/>
                    </a:lnTo>
                    <a:lnTo>
                      <a:pt x="436" y="74"/>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5" name="Freeform 860"/>
              <p:cNvSpPr>
                <a:spLocks/>
              </p:cNvSpPr>
              <p:nvPr/>
            </p:nvSpPr>
            <p:spPr bwMode="auto">
              <a:xfrm>
                <a:off x="6621" y="3876"/>
                <a:ext cx="944" cy="376"/>
              </a:xfrm>
              <a:custGeom>
                <a:avLst/>
                <a:gdLst>
                  <a:gd name="T0" fmla="*/ 436 w 436"/>
                  <a:gd name="T1" fmla="*/ 74 h 188"/>
                  <a:gd name="T2" fmla="*/ 428 w 436"/>
                  <a:gd name="T3" fmla="*/ 96 h 188"/>
                  <a:gd name="T4" fmla="*/ 412 w 436"/>
                  <a:gd name="T5" fmla="*/ 128 h 188"/>
                  <a:gd name="T6" fmla="*/ 385 w 436"/>
                  <a:gd name="T7" fmla="*/ 148 h 188"/>
                  <a:gd name="T8" fmla="*/ 284 w 436"/>
                  <a:gd name="T9" fmla="*/ 155 h 188"/>
                  <a:gd name="T10" fmla="*/ 250 w 436"/>
                  <a:gd name="T11" fmla="*/ 186 h 188"/>
                  <a:gd name="T12" fmla="*/ 207 w 436"/>
                  <a:gd name="T13" fmla="*/ 188 h 188"/>
                  <a:gd name="T14" fmla="*/ 192 w 436"/>
                  <a:gd name="T15" fmla="*/ 170 h 188"/>
                  <a:gd name="T16" fmla="*/ 155 w 436"/>
                  <a:gd name="T17" fmla="*/ 168 h 188"/>
                  <a:gd name="T18" fmla="*/ 129 w 436"/>
                  <a:gd name="T19" fmla="*/ 157 h 188"/>
                  <a:gd name="T20" fmla="*/ 72 w 436"/>
                  <a:gd name="T21" fmla="*/ 150 h 188"/>
                  <a:gd name="T22" fmla="*/ 37 w 436"/>
                  <a:gd name="T23" fmla="*/ 139 h 188"/>
                  <a:gd name="T24" fmla="*/ 10 w 436"/>
                  <a:gd name="T25" fmla="*/ 126 h 188"/>
                  <a:gd name="T26" fmla="*/ 0 w 436"/>
                  <a:gd name="T27" fmla="*/ 83 h 188"/>
                  <a:gd name="T28" fmla="*/ 0 w 436"/>
                  <a:gd name="T29" fmla="*/ 17 h 188"/>
                  <a:gd name="T30" fmla="*/ 27 w 436"/>
                  <a:gd name="T31" fmla="*/ 0 h 188"/>
                  <a:gd name="T32" fmla="*/ 95 w 436"/>
                  <a:gd name="T33" fmla="*/ 9 h 188"/>
                  <a:gd name="T34" fmla="*/ 99 w 436"/>
                  <a:gd name="T35" fmla="*/ 22 h 188"/>
                  <a:gd name="T36" fmla="*/ 133 w 436"/>
                  <a:gd name="T37" fmla="*/ 15 h 188"/>
                  <a:gd name="T38" fmla="*/ 196 w 436"/>
                  <a:gd name="T39" fmla="*/ 31 h 188"/>
                  <a:gd name="T40" fmla="*/ 281 w 436"/>
                  <a:gd name="T41" fmla="*/ 36 h 188"/>
                  <a:gd name="T42" fmla="*/ 304 w 436"/>
                  <a:gd name="T43" fmla="*/ 53 h 188"/>
                  <a:gd name="T44" fmla="*/ 385 w 436"/>
                  <a:gd name="T45" fmla="*/ 65 h 188"/>
                  <a:gd name="T46" fmla="*/ 436 w 436"/>
                  <a:gd name="T47" fmla="*/ 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6" h="188">
                    <a:moveTo>
                      <a:pt x="436" y="74"/>
                    </a:moveTo>
                    <a:lnTo>
                      <a:pt x="428" y="96"/>
                    </a:lnTo>
                    <a:lnTo>
                      <a:pt x="412" y="128"/>
                    </a:lnTo>
                    <a:lnTo>
                      <a:pt x="385" y="148"/>
                    </a:lnTo>
                    <a:lnTo>
                      <a:pt x="284" y="155"/>
                    </a:lnTo>
                    <a:lnTo>
                      <a:pt x="250" y="186"/>
                    </a:lnTo>
                    <a:lnTo>
                      <a:pt x="207" y="188"/>
                    </a:lnTo>
                    <a:lnTo>
                      <a:pt x="192" y="170"/>
                    </a:lnTo>
                    <a:lnTo>
                      <a:pt x="155" y="168"/>
                    </a:lnTo>
                    <a:lnTo>
                      <a:pt x="129" y="157"/>
                    </a:lnTo>
                    <a:lnTo>
                      <a:pt x="72" y="150"/>
                    </a:lnTo>
                    <a:lnTo>
                      <a:pt x="37" y="139"/>
                    </a:lnTo>
                    <a:lnTo>
                      <a:pt x="10" y="126"/>
                    </a:lnTo>
                    <a:lnTo>
                      <a:pt x="0" y="83"/>
                    </a:lnTo>
                    <a:lnTo>
                      <a:pt x="0" y="17"/>
                    </a:lnTo>
                    <a:lnTo>
                      <a:pt x="27" y="0"/>
                    </a:lnTo>
                    <a:lnTo>
                      <a:pt x="95" y="9"/>
                    </a:lnTo>
                    <a:lnTo>
                      <a:pt x="99" y="22"/>
                    </a:lnTo>
                    <a:lnTo>
                      <a:pt x="133" y="15"/>
                    </a:lnTo>
                    <a:lnTo>
                      <a:pt x="196" y="31"/>
                    </a:lnTo>
                    <a:lnTo>
                      <a:pt x="281" y="36"/>
                    </a:lnTo>
                    <a:lnTo>
                      <a:pt x="304" y="53"/>
                    </a:lnTo>
                    <a:lnTo>
                      <a:pt x="385" y="65"/>
                    </a:lnTo>
                    <a:lnTo>
                      <a:pt x="436" y="74"/>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6" name="Freeform 859"/>
              <p:cNvSpPr>
                <a:spLocks/>
              </p:cNvSpPr>
              <p:nvPr/>
            </p:nvSpPr>
            <p:spPr bwMode="auto">
              <a:xfrm>
                <a:off x="6824" y="3510"/>
                <a:ext cx="831" cy="496"/>
              </a:xfrm>
              <a:custGeom>
                <a:avLst/>
                <a:gdLst>
                  <a:gd name="T0" fmla="*/ 384 w 384"/>
                  <a:gd name="T1" fmla="*/ 90 h 248"/>
                  <a:gd name="T2" fmla="*/ 346 w 384"/>
                  <a:gd name="T3" fmla="*/ 95 h 248"/>
                  <a:gd name="T4" fmla="*/ 312 w 384"/>
                  <a:gd name="T5" fmla="*/ 93 h 248"/>
                  <a:gd name="T6" fmla="*/ 312 w 384"/>
                  <a:gd name="T7" fmla="*/ 117 h 248"/>
                  <a:gd name="T8" fmla="*/ 323 w 384"/>
                  <a:gd name="T9" fmla="*/ 129 h 248"/>
                  <a:gd name="T10" fmla="*/ 325 w 384"/>
                  <a:gd name="T11" fmla="*/ 151 h 248"/>
                  <a:gd name="T12" fmla="*/ 316 w 384"/>
                  <a:gd name="T13" fmla="*/ 167 h 248"/>
                  <a:gd name="T14" fmla="*/ 317 w 384"/>
                  <a:gd name="T15" fmla="*/ 205 h 248"/>
                  <a:gd name="T16" fmla="*/ 290 w 384"/>
                  <a:gd name="T17" fmla="*/ 248 h 248"/>
                  <a:gd name="T18" fmla="*/ 211 w 384"/>
                  <a:gd name="T19" fmla="*/ 236 h 248"/>
                  <a:gd name="T20" fmla="*/ 188 w 384"/>
                  <a:gd name="T21" fmla="*/ 219 h 248"/>
                  <a:gd name="T22" fmla="*/ 103 w 384"/>
                  <a:gd name="T23" fmla="*/ 214 h 248"/>
                  <a:gd name="T24" fmla="*/ 40 w 384"/>
                  <a:gd name="T25" fmla="*/ 198 h 248"/>
                  <a:gd name="T26" fmla="*/ 6 w 384"/>
                  <a:gd name="T27" fmla="*/ 205 h 248"/>
                  <a:gd name="T28" fmla="*/ 2 w 384"/>
                  <a:gd name="T29" fmla="*/ 192 h 248"/>
                  <a:gd name="T30" fmla="*/ 0 w 384"/>
                  <a:gd name="T31" fmla="*/ 183 h 248"/>
                  <a:gd name="T32" fmla="*/ 22 w 384"/>
                  <a:gd name="T33" fmla="*/ 167 h 248"/>
                  <a:gd name="T34" fmla="*/ 63 w 384"/>
                  <a:gd name="T35" fmla="*/ 169 h 248"/>
                  <a:gd name="T36" fmla="*/ 90 w 384"/>
                  <a:gd name="T37" fmla="*/ 162 h 248"/>
                  <a:gd name="T38" fmla="*/ 94 w 384"/>
                  <a:gd name="T39" fmla="*/ 146 h 248"/>
                  <a:gd name="T40" fmla="*/ 135 w 384"/>
                  <a:gd name="T41" fmla="*/ 140 h 248"/>
                  <a:gd name="T42" fmla="*/ 153 w 384"/>
                  <a:gd name="T43" fmla="*/ 101 h 248"/>
                  <a:gd name="T44" fmla="*/ 159 w 384"/>
                  <a:gd name="T45" fmla="*/ 61 h 248"/>
                  <a:gd name="T46" fmla="*/ 177 w 384"/>
                  <a:gd name="T47" fmla="*/ 16 h 248"/>
                  <a:gd name="T48" fmla="*/ 211 w 384"/>
                  <a:gd name="T49" fmla="*/ 0 h 248"/>
                  <a:gd name="T50" fmla="*/ 236 w 384"/>
                  <a:gd name="T51" fmla="*/ 18 h 248"/>
                  <a:gd name="T52" fmla="*/ 307 w 384"/>
                  <a:gd name="T53" fmla="*/ 32 h 248"/>
                  <a:gd name="T54" fmla="*/ 353 w 384"/>
                  <a:gd name="T55" fmla="*/ 45 h 248"/>
                  <a:gd name="T56" fmla="*/ 371 w 384"/>
                  <a:gd name="T57" fmla="*/ 65 h 248"/>
                  <a:gd name="T58" fmla="*/ 384 w 384"/>
                  <a:gd name="T59" fmla="*/ 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4" h="248">
                    <a:moveTo>
                      <a:pt x="384" y="90"/>
                    </a:moveTo>
                    <a:lnTo>
                      <a:pt x="346" y="95"/>
                    </a:lnTo>
                    <a:lnTo>
                      <a:pt x="312" y="93"/>
                    </a:lnTo>
                    <a:lnTo>
                      <a:pt x="312" y="117"/>
                    </a:lnTo>
                    <a:lnTo>
                      <a:pt x="323" y="129"/>
                    </a:lnTo>
                    <a:lnTo>
                      <a:pt x="325" y="151"/>
                    </a:lnTo>
                    <a:lnTo>
                      <a:pt x="316" y="167"/>
                    </a:lnTo>
                    <a:lnTo>
                      <a:pt x="317" y="205"/>
                    </a:lnTo>
                    <a:lnTo>
                      <a:pt x="290" y="248"/>
                    </a:lnTo>
                    <a:lnTo>
                      <a:pt x="211" y="236"/>
                    </a:lnTo>
                    <a:lnTo>
                      <a:pt x="188" y="219"/>
                    </a:lnTo>
                    <a:lnTo>
                      <a:pt x="103" y="214"/>
                    </a:lnTo>
                    <a:lnTo>
                      <a:pt x="40" y="198"/>
                    </a:lnTo>
                    <a:lnTo>
                      <a:pt x="6" y="205"/>
                    </a:lnTo>
                    <a:lnTo>
                      <a:pt x="2" y="192"/>
                    </a:lnTo>
                    <a:lnTo>
                      <a:pt x="0" y="183"/>
                    </a:lnTo>
                    <a:lnTo>
                      <a:pt x="22" y="167"/>
                    </a:lnTo>
                    <a:lnTo>
                      <a:pt x="63" y="169"/>
                    </a:lnTo>
                    <a:lnTo>
                      <a:pt x="90" y="162"/>
                    </a:lnTo>
                    <a:lnTo>
                      <a:pt x="94" y="146"/>
                    </a:lnTo>
                    <a:lnTo>
                      <a:pt x="135" y="140"/>
                    </a:lnTo>
                    <a:lnTo>
                      <a:pt x="153" y="101"/>
                    </a:lnTo>
                    <a:lnTo>
                      <a:pt x="159" y="61"/>
                    </a:lnTo>
                    <a:lnTo>
                      <a:pt x="177" y="16"/>
                    </a:lnTo>
                    <a:lnTo>
                      <a:pt x="211" y="0"/>
                    </a:lnTo>
                    <a:lnTo>
                      <a:pt x="236" y="18"/>
                    </a:lnTo>
                    <a:lnTo>
                      <a:pt x="307" y="32"/>
                    </a:lnTo>
                    <a:lnTo>
                      <a:pt x="353" y="45"/>
                    </a:lnTo>
                    <a:lnTo>
                      <a:pt x="371" y="65"/>
                    </a:lnTo>
                    <a:lnTo>
                      <a:pt x="384" y="9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7" name="Freeform 858"/>
              <p:cNvSpPr>
                <a:spLocks/>
              </p:cNvSpPr>
              <p:nvPr/>
            </p:nvSpPr>
            <p:spPr bwMode="auto">
              <a:xfrm>
                <a:off x="6824" y="3510"/>
                <a:ext cx="831" cy="496"/>
              </a:xfrm>
              <a:custGeom>
                <a:avLst/>
                <a:gdLst>
                  <a:gd name="T0" fmla="*/ 384 w 384"/>
                  <a:gd name="T1" fmla="*/ 90 h 248"/>
                  <a:gd name="T2" fmla="*/ 346 w 384"/>
                  <a:gd name="T3" fmla="*/ 95 h 248"/>
                  <a:gd name="T4" fmla="*/ 312 w 384"/>
                  <a:gd name="T5" fmla="*/ 93 h 248"/>
                  <a:gd name="T6" fmla="*/ 312 w 384"/>
                  <a:gd name="T7" fmla="*/ 117 h 248"/>
                  <a:gd name="T8" fmla="*/ 323 w 384"/>
                  <a:gd name="T9" fmla="*/ 129 h 248"/>
                  <a:gd name="T10" fmla="*/ 325 w 384"/>
                  <a:gd name="T11" fmla="*/ 151 h 248"/>
                  <a:gd name="T12" fmla="*/ 316 w 384"/>
                  <a:gd name="T13" fmla="*/ 167 h 248"/>
                  <a:gd name="T14" fmla="*/ 317 w 384"/>
                  <a:gd name="T15" fmla="*/ 205 h 248"/>
                  <a:gd name="T16" fmla="*/ 290 w 384"/>
                  <a:gd name="T17" fmla="*/ 248 h 248"/>
                  <a:gd name="T18" fmla="*/ 211 w 384"/>
                  <a:gd name="T19" fmla="*/ 236 h 248"/>
                  <a:gd name="T20" fmla="*/ 188 w 384"/>
                  <a:gd name="T21" fmla="*/ 219 h 248"/>
                  <a:gd name="T22" fmla="*/ 103 w 384"/>
                  <a:gd name="T23" fmla="*/ 214 h 248"/>
                  <a:gd name="T24" fmla="*/ 40 w 384"/>
                  <a:gd name="T25" fmla="*/ 198 h 248"/>
                  <a:gd name="T26" fmla="*/ 6 w 384"/>
                  <a:gd name="T27" fmla="*/ 205 h 248"/>
                  <a:gd name="T28" fmla="*/ 2 w 384"/>
                  <a:gd name="T29" fmla="*/ 192 h 248"/>
                  <a:gd name="T30" fmla="*/ 0 w 384"/>
                  <a:gd name="T31" fmla="*/ 183 h 248"/>
                  <a:gd name="T32" fmla="*/ 22 w 384"/>
                  <a:gd name="T33" fmla="*/ 167 h 248"/>
                  <a:gd name="T34" fmla="*/ 63 w 384"/>
                  <a:gd name="T35" fmla="*/ 169 h 248"/>
                  <a:gd name="T36" fmla="*/ 90 w 384"/>
                  <a:gd name="T37" fmla="*/ 162 h 248"/>
                  <a:gd name="T38" fmla="*/ 94 w 384"/>
                  <a:gd name="T39" fmla="*/ 146 h 248"/>
                  <a:gd name="T40" fmla="*/ 135 w 384"/>
                  <a:gd name="T41" fmla="*/ 140 h 248"/>
                  <a:gd name="T42" fmla="*/ 153 w 384"/>
                  <a:gd name="T43" fmla="*/ 101 h 248"/>
                  <a:gd name="T44" fmla="*/ 159 w 384"/>
                  <a:gd name="T45" fmla="*/ 61 h 248"/>
                  <a:gd name="T46" fmla="*/ 177 w 384"/>
                  <a:gd name="T47" fmla="*/ 16 h 248"/>
                  <a:gd name="T48" fmla="*/ 211 w 384"/>
                  <a:gd name="T49" fmla="*/ 0 h 248"/>
                  <a:gd name="T50" fmla="*/ 236 w 384"/>
                  <a:gd name="T51" fmla="*/ 18 h 248"/>
                  <a:gd name="T52" fmla="*/ 307 w 384"/>
                  <a:gd name="T53" fmla="*/ 32 h 248"/>
                  <a:gd name="T54" fmla="*/ 353 w 384"/>
                  <a:gd name="T55" fmla="*/ 45 h 248"/>
                  <a:gd name="T56" fmla="*/ 371 w 384"/>
                  <a:gd name="T57" fmla="*/ 65 h 248"/>
                  <a:gd name="T58" fmla="*/ 384 w 384"/>
                  <a:gd name="T59" fmla="*/ 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4" h="248">
                    <a:moveTo>
                      <a:pt x="384" y="90"/>
                    </a:moveTo>
                    <a:lnTo>
                      <a:pt x="346" y="95"/>
                    </a:lnTo>
                    <a:lnTo>
                      <a:pt x="312" y="93"/>
                    </a:lnTo>
                    <a:lnTo>
                      <a:pt x="312" y="117"/>
                    </a:lnTo>
                    <a:lnTo>
                      <a:pt x="323" y="129"/>
                    </a:lnTo>
                    <a:lnTo>
                      <a:pt x="325" y="151"/>
                    </a:lnTo>
                    <a:lnTo>
                      <a:pt x="316" y="167"/>
                    </a:lnTo>
                    <a:lnTo>
                      <a:pt x="317" y="205"/>
                    </a:lnTo>
                    <a:lnTo>
                      <a:pt x="290" y="248"/>
                    </a:lnTo>
                    <a:lnTo>
                      <a:pt x="211" y="236"/>
                    </a:lnTo>
                    <a:lnTo>
                      <a:pt x="188" y="219"/>
                    </a:lnTo>
                    <a:lnTo>
                      <a:pt x="103" y="214"/>
                    </a:lnTo>
                    <a:lnTo>
                      <a:pt x="40" y="198"/>
                    </a:lnTo>
                    <a:lnTo>
                      <a:pt x="6" y="205"/>
                    </a:lnTo>
                    <a:lnTo>
                      <a:pt x="2" y="192"/>
                    </a:lnTo>
                    <a:lnTo>
                      <a:pt x="0" y="183"/>
                    </a:lnTo>
                    <a:lnTo>
                      <a:pt x="22" y="167"/>
                    </a:lnTo>
                    <a:lnTo>
                      <a:pt x="63" y="169"/>
                    </a:lnTo>
                    <a:lnTo>
                      <a:pt x="90" y="162"/>
                    </a:lnTo>
                    <a:lnTo>
                      <a:pt x="94" y="146"/>
                    </a:lnTo>
                    <a:lnTo>
                      <a:pt x="135" y="140"/>
                    </a:lnTo>
                    <a:lnTo>
                      <a:pt x="153" y="101"/>
                    </a:lnTo>
                    <a:lnTo>
                      <a:pt x="159" y="61"/>
                    </a:lnTo>
                    <a:lnTo>
                      <a:pt x="177" y="16"/>
                    </a:lnTo>
                    <a:lnTo>
                      <a:pt x="211" y="0"/>
                    </a:lnTo>
                    <a:lnTo>
                      <a:pt x="236" y="18"/>
                    </a:lnTo>
                    <a:lnTo>
                      <a:pt x="307" y="32"/>
                    </a:lnTo>
                    <a:lnTo>
                      <a:pt x="353" y="45"/>
                    </a:lnTo>
                    <a:lnTo>
                      <a:pt x="371" y="65"/>
                    </a:lnTo>
                    <a:lnTo>
                      <a:pt x="384" y="9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8" name="Freeform 857"/>
              <p:cNvSpPr>
                <a:spLocks/>
              </p:cNvSpPr>
              <p:nvPr/>
            </p:nvSpPr>
            <p:spPr bwMode="auto">
              <a:xfrm>
                <a:off x="6219" y="3416"/>
                <a:ext cx="805" cy="494"/>
              </a:xfrm>
              <a:custGeom>
                <a:avLst/>
                <a:gdLst>
                  <a:gd name="T0" fmla="*/ 371 w 371"/>
                  <a:gd name="T1" fmla="*/ 193 h 247"/>
                  <a:gd name="T2" fmla="*/ 369 w 371"/>
                  <a:gd name="T3" fmla="*/ 209 h 247"/>
                  <a:gd name="T4" fmla="*/ 342 w 371"/>
                  <a:gd name="T5" fmla="*/ 216 h 247"/>
                  <a:gd name="T6" fmla="*/ 301 w 371"/>
                  <a:gd name="T7" fmla="*/ 214 h 247"/>
                  <a:gd name="T8" fmla="*/ 279 w 371"/>
                  <a:gd name="T9" fmla="*/ 230 h 247"/>
                  <a:gd name="T10" fmla="*/ 281 w 371"/>
                  <a:gd name="T11" fmla="*/ 239 h 247"/>
                  <a:gd name="T12" fmla="*/ 213 w 371"/>
                  <a:gd name="T13" fmla="*/ 230 h 247"/>
                  <a:gd name="T14" fmla="*/ 186 w 371"/>
                  <a:gd name="T15" fmla="*/ 247 h 247"/>
                  <a:gd name="T16" fmla="*/ 173 w 371"/>
                  <a:gd name="T17" fmla="*/ 214 h 247"/>
                  <a:gd name="T18" fmla="*/ 141 w 371"/>
                  <a:gd name="T19" fmla="*/ 187 h 247"/>
                  <a:gd name="T20" fmla="*/ 139 w 371"/>
                  <a:gd name="T21" fmla="*/ 157 h 247"/>
                  <a:gd name="T22" fmla="*/ 115 w 371"/>
                  <a:gd name="T23" fmla="*/ 137 h 247"/>
                  <a:gd name="T24" fmla="*/ 81 w 371"/>
                  <a:gd name="T25" fmla="*/ 148 h 247"/>
                  <a:gd name="T26" fmla="*/ 0 w 371"/>
                  <a:gd name="T27" fmla="*/ 130 h 247"/>
                  <a:gd name="T28" fmla="*/ 23 w 371"/>
                  <a:gd name="T29" fmla="*/ 113 h 247"/>
                  <a:gd name="T30" fmla="*/ 27 w 371"/>
                  <a:gd name="T31" fmla="*/ 93 h 247"/>
                  <a:gd name="T32" fmla="*/ 16 w 371"/>
                  <a:gd name="T33" fmla="*/ 77 h 247"/>
                  <a:gd name="T34" fmla="*/ 20 w 371"/>
                  <a:gd name="T35" fmla="*/ 57 h 247"/>
                  <a:gd name="T36" fmla="*/ 11 w 371"/>
                  <a:gd name="T37" fmla="*/ 48 h 247"/>
                  <a:gd name="T38" fmla="*/ 14 w 371"/>
                  <a:gd name="T39" fmla="*/ 30 h 247"/>
                  <a:gd name="T40" fmla="*/ 34 w 371"/>
                  <a:gd name="T41" fmla="*/ 27 h 247"/>
                  <a:gd name="T42" fmla="*/ 49 w 371"/>
                  <a:gd name="T43" fmla="*/ 16 h 247"/>
                  <a:gd name="T44" fmla="*/ 47 w 371"/>
                  <a:gd name="T45" fmla="*/ 5 h 247"/>
                  <a:gd name="T46" fmla="*/ 106 w 371"/>
                  <a:gd name="T47" fmla="*/ 11 h 247"/>
                  <a:gd name="T48" fmla="*/ 146 w 371"/>
                  <a:gd name="T49" fmla="*/ 0 h 247"/>
                  <a:gd name="T50" fmla="*/ 169 w 371"/>
                  <a:gd name="T51" fmla="*/ 20 h 247"/>
                  <a:gd name="T52" fmla="*/ 169 w 371"/>
                  <a:gd name="T53" fmla="*/ 65 h 247"/>
                  <a:gd name="T54" fmla="*/ 207 w 371"/>
                  <a:gd name="T55" fmla="*/ 68 h 247"/>
                  <a:gd name="T56" fmla="*/ 247 w 371"/>
                  <a:gd name="T57" fmla="*/ 92 h 247"/>
                  <a:gd name="T58" fmla="*/ 267 w 371"/>
                  <a:gd name="T59" fmla="*/ 115 h 247"/>
                  <a:gd name="T60" fmla="*/ 312 w 371"/>
                  <a:gd name="T61" fmla="*/ 117 h 247"/>
                  <a:gd name="T62" fmla="*/ 346 w 371"/>
                  <a:gd name="T63" fmla="*/ 142 h 247"/>
                  <a:gd name="T64" fmla="*/ 350 w 371"/>
                  <a:gd name="T65" fmla="*/ 182 h 247"/>
                  <a:gd name="T66" fmla="*/ 371 w 371"/>
                  <a:gd name="T67" fmla="*/ 19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247">
                    <a:moveTo>
                      <a:pt x="371" y="193"/>
                    </a:moveTo>
                    <a:lnTo>
                      <a:pt x="369" y="209"/>
                    </a:lnTo>
                    <a:lnTo>
                      <a:pt x="342" y="216"/>
                    </a:lnTo>
                    <a:lnTo>
                      <a:pt x="301" y="214"/>
                    </a:lnTo>
                    <a:lnTo>
                      <a:pt x="279" y="230"/>
                    </a:lnTo>
                    <a:lnTo>
                      <a:pt x="281" y="239"/>
                    </a:lnTo>
                    <a:lnTo>
                      <a:pt x="213" y="230"/>
                    </a:lnTo>
                    <a:lnTo>
                      <a:pt x="186" y="247"/>
                    </a:lnTo>
                    <a:lnTo>
                      <a:pt x="173" y="214"/>
                    </a:lnTo>
                    <a:lnTo>
                      <a:pt x="141" y="187"/>
                    </a:lnTo>
                    <a:lnTo>
                      <a:pt x="139" y="157"/>
                    </a:lnTo>
                    <a:lnTo>
                      <a:pt x="115" y="137"/>
                    </a:lnTo>
                    <a:lnTo>
                      <a:pt x="81" y="148"/>
                    </a:lnTo>
                    <a:lnTo>
                      <a:pt x="0" y="130"/>
                    </a:lnTo>
                    <a:lnTo>
                      <a:pt x="23" y="113"/>
                    </a:lnTo>
                    <a:lnTo>
                      <a:pt x="27" y="93"/>
                    </a:lnTo>
                    <a:lnTo>
                      <a:pt x="16" y="77"/>
                    </a:lnTo>
                    <a:lnTo>
                      <a:pt x="20" y="57"/>
                    </a:lnTo>
                    <a:lnTo>
                      <a:pt x="11" y="48"/>
                    </a:lnTo>
                    <a:lnTo>
                      <a:pt x="14" y="30"/>
                    </a:lnTo>
                    <a:lnTo>
                      <a:pt x="34" y="27"/>
                    </a:lnTo>
                    <a:lnTo>
                      <a:pt x="49" y="16"/>
                    </a:lnTo>
                    <a:lnTo>
                      <a:pt x="47" y="5"/>
                    </a:lnTo>
                    <a:lnTo>
                      <a:pt x="106" y="11"/>
                    </a:lnTo>
                    <a:lnTo>
                      <a:pt x="146" y="0"/>
                    </a:lnTo>
                    <a:lnTo>
                      <a:pt x="169" y="20"/>
                    </a:lnTo>
                    <a:lnTo>
                      <a:pt x="169" y="65"/>
                    </a:lnTo>
                    <a:lnTo>
                      <a:pt x="207" y="68"/>
                    </a:lnTo>
                    <a:lnTo>
                      <a:pt x="247" y="92"/>
                    </a:lnTo>
                    <a:lnTo>
                      <a:pt x="267" y="115"/>
                    </a:lnTo>
                    <a:lnTo>
                      <a:pt x="312" y="117"/>
                    </a:lnTo>
                    <a:lnTo>
                      <a:pt x="346" y="142"/>
                    </a:lnTo>
                    <a:lnTo>
                      <a:pt x="350" y="182"/>
                    </a:lnTo>
                    <a:lnTo>
                      <a:pt x="371" y="193"/>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89" name="Freeform 856"/>
              <p:cNvSpPr>
                <a:spLocks/>
              </p:cNvSpPr>
              <p:nvPr/>
            </p:nvSpPr>
            <p:spPr bwMode="auto">
              <a:xfrm>
                <a:off x="6219" y="3416"/>
                <a:ext cx="805" cy="494"/>
              </a:xfrm>
              <a:custGeom>
                <a:avLst/>
                <a:gdLst>
                  <a:gd name="T0" fmla="*/ 371 w 371"/>
                  <a:gd name="T1" fmla="*/ 193 h 247"/>
                  <a:gd name="T2" fmla="*/ 369 w 371"/>
                  <a:gd name="T3" fmla="*/ 209 h 247"/>
                  <a:gd name="T4" fmla="*/ 342 w 371"/>
                  <a:gd name="T5" fmla="*/ 216 h 247"/>
                  <a:gd name="T6" fmla="*/ 301 w 371"/>
                  <a:gd name="T7" fmla="*/ 214 h 247"/>
                  <a:gd name="T8" fmla="*/ 279 w 371"/>
                  <a:gd name="T9" fmla="*/ 230 h 247"/>
                  <a:gd name="T10" fmla="*/ 281 w 371"/>
                  <a:gd name="T11" fmla="*/ 239 h 247"/>
                  <a:gd name="T12" fmla="*/ 213 w 371"/>
                  <a:gd name="T13" fmla="*/ 230 h 247"/>
                  <a:gd name="T14" fmla="*/ 186 w 371"/>
                  <a:gd name="T15" fmla="*/ 247 h 247"/>
                  <a:gd name="T16" fmla="*/ 173 w 371"/>
                  <a:gd name="T17" fmla="*/ 214 h 247"/>
                  <a:gd name="T18" fmla="*/ 141 w 371"/>
                  <a:gd name="T19" fmla="*/ 187 h 247"/>
                  <a:gd name="T20" fmla="*/ 139 w 371"/>
                  <a:gd name="T21" fmla="*/ 157 h 247"/>
                  <a:gd name="T22" fmla="*/ 115 w 371"/>
                  <a:gd name="T23" fmla="*/ 137 h 247"/>
                  <a:gd name="T24" fmla="*/ 81 w 371"/>
                  <a:gd name="T25" fmla="*/ 148 h 247"/>
                  <a:gd name="T26" fmla="*/ 0 w 371"/>
                  <a:gd name="T27" fmla="*/ 130 h 247"/>
                  <a:gd name="T28" fmla="*/ 23 w 371"/>
                  <a:gd name="T29" fmla="*/ 113 h 247"/>
                  <a:gd name="T30" fmla="*/ 27 w 371"/>
                  <a:gd name="T31" fmla="*/ 93 h 247"/>
                  <a:gd name="T32" fmla="*/ 16 w 371"/>
                  <a:gd name="T33" fmla="*/ 77 h 247"/>
                  <a:gd name="T34" fmla="*/ 20 w 371"/>
                  <a:gd name="T35" fmla="*/ 57 h 247"/>
                  <a:gd name="T36" fmla="*/ 11 w 371"/>
                  <a:gd name="T37" fmla="*/ 48 h 247"/>
                  <a:gd name="T38" fmla="*/ 14 w 371"/>
                  <a:gd name="T39" fmla="*/ 30 h 247"/>
                  <a:gd name="T40" fmla="*/ 34 w 371"/>
                  <a:gd name="T41" fmla="*/ 27 h 247"/>
                  <a:gd name="T42" fmla="*/ 49 w 371"/>
                  <a:gd name="T43" fmla="*/ 16 h 247"/>
                  <a:gd name="T44" fmla="*/ 47 w 371"/>
                  <a:gd name="T45" fmla="*/ 5 h 247"/>
                  <a:gd name="T46" fmla="*/ 106 w 371"/>
                  <a:gd name="T47" fmla="*/ 11 h 247"/>
                  <a:gd name="T48" fmla="*/ 146 w 371"/>
                  <a:gd name="T49" fmla="*/ 0 h 247"/>
                  <a:gd name="T50" fmla="*/ 169 w 371"/>
                  <a:gd name="T51" fmla="*/ 20 h 247"/>
                  <a:gd name="T52" fmla="*/ 169 w 371"/>
                  <a:gd name="T53" fmla="*/ 65 h 247"/>
                  <a:gd name="T54" fmla="*/ 207 w 371"/>
                  <a:gd name="T55" fmla="*/ 68 h 247"/>
                  <a:gd name="T56" fmla="*/ 247 w 371"/>
                  <a:gd name="T57" fmla="*/ 92 h 247"/>
                  <a:gd name="T58" fmla="*/ 267 w 371"/>
                  <a:gd name="T59" fmla="*/ 115 h 247"/>
                  <a:gd name="T60" fmla="*/ 312 w 371"/>
                  <a:gd name="T61" fmla="*/ 117 h 247"/>
                  <a:gd name="T62" fmla="*/ 346 w 371"/>
                  <a:gd name="T63" fmla="*/ 142 h 247"/>
                  <a:gd name="T64" fmla="*/ 350 w 371"/>
                  <a:gd name="T65" fmla="*/ 182 h 247"/>
                  <a:gd name="T66" fmla="*/ 371 w 371"/>
                  <a:gd name="T67" fmla="*/ 19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247">
                    <a:moveTo>
                      <a:pt x="371" y="193"/>
                    </a:moveTo>
                    <a:lnTo>
                      <a:pt x="369" y="209"/>
                    </a:lnTo>
                    <a:lnTo>
                      <a:pt x="342" y="216"/>
                    </a:lnTo>
                    <a:lnTo>
                      <a:pt x="301" y="214"/>
                    </a:lnTo>
                    <a:lnTo>
                      <a:pt x="279" y="230"/>
                    </a:lnTo>
                    <a:lnTo>
                      <a:pt x="281" y="239"/>
                    </a:lnTo>
                    <a:lnTo>
                      <a:pt x="213" y="230"/>
                    </a:lnTo>
                    <a:lnTo>
                      <a:pt x="186" y="247"/>
                    </a:lnTo>
                    <a:lnTo>
                      <a:pt x="173" y="214"/>
                    </a:lnTo>
                    <a:lnTo>
                      <a:pt x="141" y="187"/>
                    </a:lnTo>
                    <a:lnTo>
                      <a:pt x="139" y="157"/>
                    </a:lnTo>
                    <a:lnTo>
                      <a:pt x="115" y="137"/>
                    </a:lnTo>
                    <a:lnTo>
                      <a:pt x="81" y="148"/>
                    </a:lnTo>
                    <a:lnTo>
                      <a:pt x="0" y="130"/>
                    </a:lnTo>
                    <a:lnTo>
                      <a:pt x="23" y="113"/>
                    </a:lnTo>
                    <a:lnTo>
                      <a:pt x="27" y="93"/>
                    </a:lnTo>
                    <a:lnTo>
                      <a:pt x="16" y="77"/>
                    </a:lnTo>
                    <a:lnTo>
                      <a:pt x="20" y="57"/>
                    </a:lnTo>
                    <a:lnTo>
                      <a:pt x="11" y="48"/>
                    </a:lnTo>
                    <a:lnTo>
                      <a:pt x="14" y="30"/>
                    </a:lnTo>
                    <a:lnTo>
                      <a:pt x="34" y="27"/>
                    </a:lnTo>
                    <a:lnTo>
                      <a:pt x="49" y="16"/>
                    </a:lnTo>
                    <a:lnTo>
                      <a:pt x="47" y="5"/>
                    </a:lnTo>
                    <a:lnTo>
                      <a:pt x="106" y="11"/>
                    </a:lnTo>
                    <a:lnTo>
                      <a:pt x="146" y="0"/>
                    </a:lnTo>
                    <a:lnTo>
                      <a:pt x="169" y="20"/>
                    </a:lnTo>
                    <a:lnTo>
                      <a:pt x="169" y="65"/>
                    </a:lnTo>
                    <a:lnTo>
                      <a:pt x="207" y="68"/>
                    </a:lnTo>
                    <a:lnTo>
                      <a:pt x="247" y="92"/>
                    </a:lnTo>
                    <a:lnTo>
                      <a:pt x="267" y="115"/>
                    </a:lnTo>
                    <a:lnTo>
                      <a:pt x="312" y="117"/>
                    </a:lnTo>
                    <a:lnTo>
                      <a:pt x="346" y="142"/>
                    </a:lnTo>
                    <a:lnTo>
                      <a:pt x="350" y="182"/>
                    </a:lnTo>
                    <a:lnTo>
                      <a:pt x="371" y="19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0" name="Freeform 855"/>
              <p:cNvSpPr>
                <a:spLocks/>
              </p:cNvSpPr>
              <p:nvPr/>
            </p:nvSpPr>
            <p:spPr bwMode="auto">
              <a:xfrm>
                <a:off x="6059" y="2908"/>
                <a:ext cx="1017" cy="796"/>
              </a:xfrm>
              <a:custGeom>
                <a:avLst/>
                <a:gdLst>
                  <a:gd name="T0" fmla="*/ 31 w 469"/>
                  <a:gd name="T1" fmla="*/ 185 h 398"/>
                  <a:gd name="T2" fmla="*/ 78 w 469"/>
                  <a:gd name="T3" fmla="*/ 220 h 398"/>
                  <a:gd name="T4" fmla="*/ 117 w 469"/>
                  <a:gd name="T5" fmla="*/ 241 h 398"/>
                  <a:gd name="T6" fmla="*/ 121 w 469"/>
                  <a:gd name="T7" fmla="*/ 259 h 398"/>
                  <a:gd name="T8" fmla="*/ 180 w 469"/>
                  <a:gd name="T9" fmla="*/ 265 h 398"/>
                  <a:gd name="T10" fmla="*/ 220 w 469"/>
                  <a:gd name="T11" fmla="*/ 254 h 398"/>
                  <a:gd name="T12" fmla="*/ 243 w 469"/>
                  <a:gd name="T13" fmla="*/ 274 h 398"/>
                  <a:gd name="T14" fmla="*/ 243 w 469"/>
                  <a:gd name="T15" fmla="*/ 319 h 398"/>
                  <a:gd name="T16" fmla="*/ 281 w 469"/>
                  <a:gd name="T17" fmla="*/ 322 h 398"/>
                  <a:gd name="T18" fmla="*/ 321 w 469"/>
                  <a:gd name="T19" fmla="*/ 346 h 398"/>
                  <a:gd name="T20" fmla="*/ 341 w 469"/>
                  <a:gd name="T21" fmla="*/ 369 h 398"/>
                  <a:gd name="T22" fmla="*/ 386 w 469"/>
                  <a:gd name="T23" fmla="*/ 371 h 398"/>
                  <a:gd name="T24" fmla="*/ 420 w 469"/>
                  <a:gd name="T25" fmla="*/ 398 h 398"/>
                  <a:gd name="T26" fmla="*/ 436 w 469"/>
                  <a:gd name="T27" fmla="*/ 375 h 398"/>
                  <a:gd name="T28" fmla="*/ 454 w 469"/>
                  <a:gd name="T29" fmla="*/ 369 h 398"/>
                  <a:gd name="T30" fmla="*/ 454 w 469"/>
                  <a:gd name="T31" fmla="*/ 337 h 398"/>
                  <a:gd name="T32" fmla="*/ 469 w 469"/>
                  <a:gd name="T33" fmla="*/ 297 h 398"/>
                  <a:gd name="T34" fmla="*/ 443 w 469"/>
                  <a:gd name="T35" fmla="*/ 274 h 398"/>
                  <a:gd name="T36" fmla="*/ 420 w 469"/>
                  <a:gd name="T37" fmla="*/ 239 h 398"/>
                  <a:gd name="T38" fmla="*/ 357 w 469"/>
                  <a:gd name="T39" fmla="*/ 229 h 398"/>
                  <a:gd name="T40" fmla="*/ 306 w 469"/>
                  <a:gd name="T41" fmla="*/ 211 h 398"/>
                  <a:gd name="T42" fmla="*/ 245 w 469"/>
                  <a:gd name="T43" fmla="*/ 198 h 398"/>
                  <a:gd name="T44" fmla="*/ 234 w 469"/>
                  <a:gd name="T45" fmla="*/ 184 h 398"/>
                  <a:gd name="T46" fmla="*/ 243 w 469"/>
                  <a:gd name="T47" fmla="*/ 122 h 398"/>
                  <a:gd name="T48" fmla="*/ 240 w 469"/>
                  <a:gd name="T49" fmla="*/ 104 h 398"/>
                  <a:gd name="T50" fmla="*/ 216 w 469"/>
                  <a:gd name="T51" fmla="*/ 95 h 398"/>
                  <a:gd name="T52" fmla="*/ 189 w 469"/>
                  <a:gd name="T53" fmla="*/ 95 h 398"/>
                  <a:gd name="T54" fmla="*/ 159 w 469"/>
                  <a:gd name="T55" fmla="*/ 95 h 398"/>
                  <a:gd name="T56" fmla="*/ 137 w 469"/>
                  <a:gd name="T57" fmla="*/ 77 h 398"/>
                  <a:gd name="T58" fmla="*/ 128 w 469"/>
                  <a:gd name="T59" fmla="*/ 0 h 398"/>
                  <a:gd name="T60" fmla="*/ 52 w 469"/>
                  <a:gd name="T61" fmla="*/ 20 h 398"/>
                  <a:gd name="T62" fmla="*/ 42 w 469"/>
                  <a:gd name="T63" fmla="*/ 45 h 398"/>
                  <a:gd name="T64" fmla="*/ 13 w 469"/>
                  <a:gd name="T65" fmla="*/ 65 h 398"/>
                  <a:gd name="T66" fmla="*/ 4 w 469"/>
                  <a:gd name="T67" fmla="*/ 81 h 398"/>
                  <a:gd name="T68" fmla="*/ 0 w 469"/>
                  <a:gd name="T69" fmla="*/ 110 h 398"/>
                  <a:gd name="T70" fmla="*/ 13 w 469"/>
                  <a:gd name="T71" fmla="*/ 144 h 398"/>
                  <a:gd name="T72" fmla="*/ 31 w 469"/>
                  <a:gd name="T73" fmla="*/ 1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 h="398">
                    <a:moveTo>
                      <a:pt x="31" y="185"/>
                    </a:moveTo>
                    <a:lnTo>
                      <a:pt x="78" y="220"/>
                    </a:lnTo>
                    <a:lnTo>
                      <a:pt x="117" y="241"/>
                    </a:lnTo>
                    <a:lnTo>
                      <a:pt x="121" y="259"/>
                    </a:lnTo>
                    <a:lnTo>
                      <a:pt x="180" y="265"/>
                    </a:lnTo>
                    <a:lnTo>
                      <a:pt x="220" y="254"/>
                    </a:lnTo>
                    <a:lnTo>
                      <a:pt x="243" y="274"/>
                    </a:lnTo>
                    <a:lnTo>
                      <a:pt x="243" y="319"/>
                    </a:lnTo>
                    <a:lnTo>
                      <a:pt x="281" y="322"/>
                    </a:lnTo>
                    <a:lnTo>
                      <a:pt x="321" y="346"/>
                    </a:lnTo>
                    <a:lnTo>
                      <a:pt x="341" y="369"/>
                    </a:lnTo>
                    <a:lnTo>
                      <a:pt x="386" y="371"/>
                    </a:lnTo>
                    <a:lnTo>
                      <a:pt x="420" y="398"/>
                    </a:lnTo>
                    <a:lnTo>
                      <a:pt x="436" y="375"/>
                    </a:lnTo>
                    <a:lnTo>
                      <a:pt x="454" y="369"/>
                    </a:lnTo>
                    <a:lnTo>
                      <a:pt x="454" y="337"/>
                    </a:lnTo>
                    <a:lnTo>
                      <a:pt x="469" y="297"/>
                    </a:lnTo>
                    <a:lnTo>
                      <a:pt x="443" y="274"/>
                    </a:lnTo>
                    <a:lnTo>
                      <a:pt x="420" y="239"/>
                    </a:lnTo>
                    <a:lnTo>
                      <a:pt x="357" y="229"/>
                    </a:lnTo>
                    <a:lnTo>
                      <a:pt x="306" y="211"/>
                    </a:lnTo>
                    <a:lnTo>
                      <a:pt x="245" y="198"/>
                    </a:lnTo>
                    <a:lnTo>
                      <a:pt x="234" y="184"/>
                    </a:lnTo>
                    <a:lnTo>
                      <a:pt x="243" y="122"/>
                    </a:lnTo>
                    <a:lnTo>
                      <a:pt x="240" y="104"/>
                    </a:lnTo>
                    <a:lnTo>
                      <a:pt x="216" y="95"/>
                    </a:lnTo>
                    <a:lnTo>
                      <a:pt x="189" y="95"/>
                    </a:lnTo>
                    <a:lnTo>
                      <a:pt x="159" y="95"/>
                    </a:lnTo>
                    <a:lnTo>
                      <a:pt x="137" y="77"/>
                    </a:lnTo>
                    <a:lnTo>
                      <a:pt x="128" y="0"/>
                    </a:lnTo>
                    <a:lnTo>
                      <a:pt x="52" y="20"/>
                    </a:lnTo>
                    <a:lnTo>
                      <a:pt x="42" y="45"/>
                    </a:lnTo>
                    <a:lnTo>
                      <a:pt x="13" y="65"/>
                    </a:lnTo>
                    <a:lnTo>
                      <a:pt x="4" y="81"/>
                    </a:lnTo>
                    <a:lnTo>
                      <a:pt x="0" y="110"/>
                    </a:lnTo>
                    <a:lnTo>
                      <a:pt x="13" y="144"/>
                    </a:lnTo>
                    <a:lnTo>
                      <a:pt x="31" y="185"/>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1" name="Freeform 854"/>
              <p:cNvSpPr>
                <a:spLocks/>
              </p:cNvSpPr>
              <p:nvPr/>
            </p:nvSpPr>
            <p:spPr bwMode="auto">
              <a:xfrm>
                <a:off x="6059" y="2908"/>
                <a:ext cx="1017" cy="796"/>
              </a:xfrm>
              <a:custGeom>
                <a:avLst/>
                <a:gdLst>
                  <a:gd name="T0" fmla="*/ 31 w 469"/>
                  <a:gd name="T1" fmla="*/ 185 h 398"/>
                  <a:gd name="T2" fmla="*/ 78 w 469"/>
                  <a:gd name="T3" fmla="*/ 220 h 398"/>
                  <a:gd name="T4" fmla="*/ 117 w 469"/>
                  <a:gd name="T5" fmla="*/ 241 h 398"/>
                  <a:gd name="T6" fmla="*/ 121 w 469"/>
                  <a:gd name="T7" fmla="*/ 259 h 398"/>
                  <a:gd name="T8" fmla="*/ 180 w 469"/>
                  <a:gd name="T9" fmla="*/ 265 h 398"/>
                  <a:gd name="T10" fmla="*/ 220 w 469"/>
                  <a:gd name="T11" fmla="*/ 254 h 398"/>
                  <a:gd name="T12" fmla="*/ 243 w 469"/>
                  <a:gd name="T13" fmla="*/ 274 h 398"/>
                  <a:gd name="T14" fmla="*/ 243 w 469"/>
                  <a:gd name="T15" fmla="*/ 319 h 398"/>
                  <a:gd name="T16" fmla="*/ 281 w 469"/>
                  <a:gd name="T17" fmla="*/ 322 h 398"/>
                  <a:gd name="T18" fmla="*/ 321 w 469"/>
                  <a:gd name="T19" fmla="*/ 346 h 398"/>
                  <a:gd name="T20" fmla="*/ 341 w 469"/>
                  <a:gd name="T21" fmla="*/ 369 h 398"/>
                  <a:gd name="T22" fmla="*/ 386 w 469"/>
                  <a:gd name="T23" fmla="*/ 371 h 398"/>
                  <a:gd name="T24" fmla="*/ 420 w 469"/>
                  <a:gd name="T25" fmla="*/ 398 h 398"/>
                  <a:gd name="T26" fmla="*/ 436 w 469"/>
                  <a:gd name="T27" fmla="*/ 375 h 398"/>
                  <a:gd name="T28" fmla="*/ 454 w 469"/>
                  <a:gd name="T29" fmla="*/ 369 h 398"/>
                  <a:gd name="T30" fmla="*/ 454 w 469"/>
                  <a:gd name="T31" fmla="*/ 337 h 398"/>
                  <a:gd name="T32" fmla="*/ 469 w 469"/>
                  <a:gd name="T33" fmla="*/ 297 h 398"/>
                  <a:gd name="T34" fmla="*/ 443 w 469"/>
                  <a:gd name="T35" fmla="*/ 274 h 398"/>
                  <a:gd name="T36" fmla="*/ 420 w 469"/>
                  <a:gd name="T37" fmla="*/ 239 h 398"/>
                  <a:gd name="T38" fmla="*/ 357 w 469"/>
                  <a:gd name="T39" fmla="*/ 229 h 398"/>
                  <a:gd name="T40" fmla="*/ 306 w 469"/>
                  <a:gd name="T41" fmla="*/ 211 h 398"/>
                  <a:gd name="T42" fmla="*/ 245 w 469"/>
                  <a:gd name="T43" fmla="*/ 198 h 398"/>
                  <a:gd name="T44" fmla="*/ 234 w 469"/>
                  <a:gd name="T45" fmla="*/ 184 h 398"/>
                  <a:gd name="T46" fmla="*/ 243 w 469"/>
                  <a:gd name="T47" fmla="*/ 122 h 398"/>
                  <a:gd name="T48" fmla="*/ 240 w 469"/>
                  <a:gd name="T49" fmla="*/ 104 h 398"/>
                  <a:gd name="T50" fmla="*/ 216 w 469"/>
                  <a:gd name="T51" fmla="*/ 95 h 398"/>
                  <a:gd name="T52" fmla="*/ 189 w 469"/>
                  <a:gd name="T53" fmla="*/ 95 h 398"/>
                  <a:gd name="T54" fmla="*/ 159 w 469"/>
                  <a:gd name="T55" fmla="*/ 95 h 398"/>
                  <a:gd name="T56" fmla="*/ 137 w 469"/>
                  <a:gd name="T57" fmla="*/ 77 h 398"/>
                  <a:gd name="T58" fmla="*/ 128 w 469"/>
                  <a:gd name="T59" fmla="*/ 0 h 398"/>
                  <a:gd name="T60" fmla="*/ 52 w 469"/>
                  <a:gd name="T61" fmla="*/ 20 h 398"/>
                  <a:gd name="T62" fmla="*/ 42 w 469"/>
                  <a:gd name="T63" fmla="*/ 45 h 398"/>
                  <a:gd name="T64" fmla="*/ 13 w 469"/>
                  <a:gd name="T65" fmla="*/ 65 h 398"/>
                  <a:gd name="T66" fmla="*/ 4 w 469"/>
                  <a:gd name="T67" fmla="*/ 81 h 398"/>
                  <a:gd name="T68" fmla="*/ 0 w 469"/>
                  <a:gd name="T69" fmla="*/ 110 h 398"/>
                  <a:gd name="T70" fmla="*/ 13 w 469"/>
                  <a:gd name="T71" fmla="*/ 144 h 398"/>
                  <a:gd name="T72" fmla="*/ 31 w 469"/>
                  <a:gd name="T73" fmla="*/ 1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 h="398">
                    <a:moveTo>
                      <a:pt x="31" y="185"/>
                    </a:moveTo>
                    <a:lnTo>
                      <a:pt x="78" y="220"/>
                    </a:lnTo>
                    <a:lnTo>
                      <a:pt x="117" y="241"/>
                    </a:lnTo>
                    <a:lnTo>
                      <a:pt x="121" y="259"/>
                    </a:lnTo>
                    <a:lnTo>
                      <a:pt x="180" y="265"/>
                    </a:lnTo>
                    <a:lnTo>
                      <a:pt x="220" y="254"/>
                    </a:lnTo>
                    <a:lnTo>
                      <a:pt x="243" y="274"/>
                    </a:lnTo>
                    <a:lnTo>
                      <a:pt x="243" y="319"/>
                    </a:lnTo>
                    <a:lnTo>
                      <a:pt x="281" y="322"/>
                    </a:lnTo>
                    <a:lnTo>
                      <a:pt x="321" y="346"/>
                    </a:lnTo>
                    <a:lnTo>
                      <a:pt x="341" y="369"/>
                    </a:lnTo>
                    <a:lnTo>
                      <a:pt x="386" y="371"/>
                    </a:lnTo>
                    <a:lnTo>
                      <a:pt x="420" y="398"/>
                    </a:lnTo>
                    <a:lnTo>
                      <a:pt x="436" y="375"/>
                    </a:lnTo>
                    <a:lnTo>
                      <a:pt x="454" y="369"/>
                    </a:lnTo>
                    <a:lnTo>
                      <a:pt x="454" y="337"/>
                    </a:lnTo>
                    <a:lnTo>
                      <a:pt x="469" y="297"/>
                    </a:lnTo>
                    <a:lnTo>
                      <a:pt x="443" y="274"/>
                    </a:lnTo>
                    <a:lnTo>
                      <a:pt x="420" y="239"/>
                    </a:lnTo>
                    <a:lnTo>
                      <a:pt x="357" y="229"/>
                    </a:lnTo>
                    <a:lnTo>
                      <a:pt x="306" y="211"/>
                    </a:lnTo>
                    <a:lnTo>
                      <a:pt x="245" y="198"/>
                    </a:lnTo>
                    <a:lnTo>
                      <a:pt x="234" y="184"/>
                    </a:lnTo>
                    <a:lnTo>
                      <a:pt x="243" y="122"/>
                    </a:lnTo>
                    <a:lnTo>
                      <a:pt x="240" y="104"/>
                    </a:lnTo>
                    <a:lnTo>
                      <a:pt x="216" y="95"/>
                    </a:lnTo>
                    <a:lnTo>
                      <a:pt x="189" y="95"/>
                    </a:lnTo>
                    <a:lnTo>
                      <a:pt x="159" y="95"/>
                    </a:lnTo>
                    <a:lnTo>
                      <a:pt x="137" y="77"/>
                    </a:lnTo>
                    <a:lnTo>
                      <a:pt x="128" y="0"/>
                    </a:lnTo>
                    <a:lnTo>
                      <a:pt x="52" y="20"/>
                    </a:lnTo>
                    <a:lnTo>
                      <a:pt x="42" y="45"/>
                    </a:lnTo>
                    <a:lnTo>
                      <a:pt x="13" y="65"/>
                    </a:lnTo>
                    <a:lnTo>
                      <a:pt x="4" y="81"/>
                    </a:lnTo>
                    <a:lnTo>
                      <a:pt x="0" y="110"/>
                    </a:lnTo>
                    <a:lnTo>
                      <a:pt x="13" y="144"/>
                    </a:lnTo>
                    <a:lnTo>
                      <a:pt x="31" y="185"/>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2" name="Freeform 853"/>
              <p:cNvSpPr>
                <a:spLocks/>
              </p:cNvSpPr>
              <p:nvPr/>
            </p:nvSpPr>
            <p:spPr bwMode="auto">
              <a:xfrm>
                <a:off x="6939" y="3260"/>
                <a:ext cx="346" cy="542"/>
              </a:xfrm>
              <a:custGeom>
                <a:avLst/>
                <a:gdLst>
                  <a:gd name="T0" fmla="*/ 159 w 159"/>
                  <a:gd name="T1" fmla="*/ 125 h 271"/>
                  <a:gd name="T2" fmla="*/ 155 w 159"/>
                  <a:gd name="T3" fmla="*/ 90 h 271"/>
                  <a:gd name="T4" fmla="*/ 121 w 159"/>
                  <a:gd name="T5" fmla="*/ 78 h 271"/>
                  <a:gd name="T6" fmla="*/ 114 w 159"/>
                  <a:gd name="T7" fmla="*/ 31 h 271"/>
                  <a:gd name="T8" fmla="*/ 96 w 159"/>
                  <a:gd name="T9" fmla="*/ 24 h 271"/>
                  <a:gd name="T10" fmla="*/ 92 w 159"/>
                  <a:gd name="T11" fmla="*/ 0 h 271"/>
                  <a:gd name="T12" fmla="*/ 72 w 159"/>
                  <a:gd name="T13" fmla="*/ 6 h 271"/>
                  <a:gd name="T14" fmla="*/ 60 w 159"/>
                  <a:gd name="T15" fmla="*/ 29 h 271"/>
                  <a:gd name="T16" fmla="*/ 38 w 159"/>
                  <a:gd name="T17" fmla="*/ 29 h 271"/>
                  <a:gd name="T18" fmla="*/ 22 w 159"/>
                  <a:gd name="T19" fmla="*/ 17 h 271"/>
                  <a:gd name="T20" fmla="*/ 0 w 159"/>
                  <a:gd name="T21" fmla="*/ 22 h 271"/>
                  <a:gd name="T22" fmla="*/ 0 w 159"/>
                  <a:gd name="T23" fmla="*/ 51 h 271"/>
                  <a:gd name="T24" fmla="*/ 13 w 159"/>
                  <a:gd name="T25" fmla="*/ 63 h 271"/>
                  <a:gd name="T26" fmla="*/ 36 w 159"/>
                  <a:gd name="T27" fmla="*/ 98 h 271"/>
                  <a:gd name="T28" fmla="*/ 62 w 159"/>
                  <a:gd name="T29" fmla="*/ 121 h 271"/>
                  <a:gd name="T30" fmla="*/ 47 w 159"/>
                  <a:gd name="T31" fmla="*/ 161 h 271"/>
                  <a:gd name="T32" fmla="*/ 47 w 159"/>
                  <a:gd name="T33" fmla="*/ 193 h 271"/>
                  <a:gd name="T34" fmla="*/ 29 w 159"/>
                  <a:gd name="T35" fmla="*/ 199 h 271"/>
                  <a:gd name="T36" fmla="*/ 13 w 159"/>
                  <a:gd name="T37" fmla="*/ 222 h 271"/>
                  <a:gd name="T38" fmla="*/ 17 w 159"/>
                  <a:gd name="T39" fmla="*/ 260 h 271"/>
                  <a:gd name="T40" fmla="*/ 40 w 159"/>
                  <a:gd name="T41" fmla="*/ 271 h 271"/>
                  <a:gd name="T42" fmla="*/ 81 w 159"/>
                  <a:gd name="T43" fmla="*/ 265 h 271"/>
                  <a:gd name="T44" fmla="*/ 99 w 159"/>
                  <a:gd name="T45" fmla="*/ 226 h 271"/>
                  <a:gd name="T46" fmla="*/ 105 w 159"/>
                  <a:gd name="T47" fmla="*/ 186 h 271"/>
                  <a:gd name="T48" fmla="*/ 123 w 159"/>
                  <a:gd name="T49" fmla="*/ 141 h 271"/>
                  <a:gd name="T50" fmla="*/ 159 w 159"/>
                  <a:gd name="T51"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71">
                    <a:moveTo>
                      <a:pt x="159" y="125"/>
                    </a:moveTo>
                    <a:lnTo>
                      <a:pt x="155" y="90"/>
                    </a:lnTo>
                    <a:lnTo>
                      <a:pt x="121" y="78"/>
                    </a:lnTo>
                    <a:lnTo>
                      <a:pt x="114" y="31"/>
                    </a:lnTo>
                    <a:lnTo>
                      <a:pt x="96" y="24"/>
                    </a:lnTo>
                    <a:lnTo>
                      <a:pt x="92" y="0"/>
                    </a:lnTo>
                    <a:lnTo>
                      <a:pt x="72" y="6"/>
                    </a:lnTo>
                    <a:lnTo>
                      <a:pt x="60" y="29"/>
                    </a:lnTo>
                    <a:lnTo>
                      <a:pt x="38" y="29"/>
                    </a:lnTo>
                    <a:lnTo>
                      <a:pt x="22" y="17"/>
                    </a:lnTo>
                    <a:lnTo>
                      <a:pt x="0" y="22"/>
                    </a:lnTo>
                    <a:lnTo>
                      <a:pt x="0" y="51"/>
                    </a:lnTo>
                    <a:lnTo>
                      <a:pt x="13" y="63"/>
                    </a:lnTo>
                    <a:lnTo>
                      <a:pt x="36" y="98"/>
                    </a:lnTo>
                    <a:lnTo>
                      <a:pt x="62" y="121"/>
                    </a:lnTo>
                    <a:lnTo>
                      <a:pt x="47" y="161"/>
                    </a:lnTo>
                    <a:lnTo>
                      <a:pt x="47" y="193"/>
                    </a:lnTo>
                    <a:lnTo>
                      <a:pt x="29" y="199"/>
                    </a:lnTo>
                    <a:lnTo>
                      <a:pt x="13" y="222"/>
                    </a:lnTo>
                    <a:lnTo>
                      <a:pt x="17" y="260"/>
                    </a:lnTo>
                    <a:lnTo>
                      <a:pt x="40" y="271"/>
                    </a:lnTo>
                    <a:lnTo>
                      <a:pt x="81" y="265"/>
                    </a:lnTo>
                    <a:lnTo>
                      <a:pt x="99" y="226"/>
                    </a:lnTo>
                    <a:lnTo>
                      <a:pt x="105" y="186"/>
                    </a:lnTo>
                    <a:lnTo>
                      <a:pt x="123" y="141"/>
                    </a:lnTo>
                    <a:lnTo>
                      <a:pt x="159" y="125"/>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3" name="Freeform 852"/>
              <p:cNvSpPr>
                <a:spLocks/>
              </p:cNvSpPr>
              <p:nvPr/>
            </p:nvSpPr>
            <p:spPr bwMode="auto">
              <a:xfrm>
                <a:off x="6939" y="3260"/>
                <a:ext cx="346" cy="542"/>
              </a:xfrm>
              <a:custGeom>
                <a:avLst/>
                <a:gdLst>
                  <a:gd name="T0" fmla="*/ 159 w 159"/>
                  <a:gd name="T1" fmla="*/ 125 h 271"/>
                  <a:gd name="T2" fmla="*/ 155 w 159"/>
                  <a:gd name="T3" fmla="*/ 90 h 271"/>
                  <a:gd name="T4" fmla="*/ 121 w 159"/>
                  <a:gd name="T5" fmla="*/ 78 h 271"/>
                  <a:gd name="T6" fmla="*/ 114 w 159"/>
                  <a:gd name="T7" fmla="*/ 31 h 271"/>
                  <a:gd name="T8" fmla="*/ 96 w 159"/>
                  <a:gd name="T9" fmla="*/ 24 h 271"/>
                  <a:gd name="T10" fmla="*/ 92 w 159"/>
                  <a:gd name="T11" fmla="*/ 0 h 271"/>
                  <a:gd name="T12" fmla="*/ 72 w 159"/>
                  <a:gd name="T13" fmla="*/ 6 h 271"/>
                  <a:gd name="T14" fmla="*/ 60 w 159"/>
                  <a:gd name="T15" fmla="*/ 29 h 271"/>
                  <a:gd name="T16" fmla="*/ 38 w 159"/>
                  <a:gd name="T17" fmla="*/ 29 h 271"/>
                  <a:gd name="T18" fmla="*/ 22 w 159"/>
                  <a:gd name="T19" fmla="*/ 17 h 271"/>
                  <a:gd name="T20" fmla="*/ 0 w 159"/>
                  <a:gd name="T21" fmla="*/ 22 h 271"/>
                  <a:gd name="T22" fmla="*/ 0 w 159"/>
                  <a:gd name="T23" fmla="*/ 51 h 271"/>
                  <a:gd name="T24" fmla="*/ 13 w 159"/>
                  <a:gd name="T25" fmla="*/ 63 h 271"/>
                  <a:gd name="T26" fmla="*/ 36 w 159"/>
                  <a:gd name="T27" fmla="*/ 98 h 271"/>
                  <a:gd name="T28" fmla="*/ 62 w 159"/>
                  <a:gd name="T29" fmla="*/ 121 h 271"/>
                  <a:gd name="T30" fmla="*/ 47 w 159"/>
                  <a:gd name="T31" fmla="*/ 161 h 271"/>
                  <a:gd name="T32" fmla="*/ 47 w 159"/>
                  <a:gd name="T33" fmla="*/ 193 h 271"/>
                  <a:gd name="T34" fmla="*/ 29 w 159"/>
                  <a:gd name="T35" fmla="*/ 199 h 271"/>
                  <a:gd name="T36" fmla="*/ 13 w 159"/>
                  <a:gd name="T37" fmla="*/ 222 h 271"/>
                  <a:gd name="T38" fmla="*/ 17 w 159"/>
                  <a:gd name="T39" fmla="*/ 260 h 271"/>
                  <a:gd name="T40" fmla="*/ 40 w 159"/>
                  <a:gd name="T41" fmla="*/ 271 h 271"/>
                  <a:gd name="T42" fmla="*/ 81 w 159"/>
                  <a:gd name="T43" fmla="*/ 265 h 271"/>
                  <a:gd name="T44" fmla="*/ 99 w 159"/>
                  <a:gd name="T45" fmla="*/ 226 h 271"/>
                  <a:gd name="T46" fmla="*/ 105 w 159"/>
                  <a:gd name="T47" fmla="*/ 186 h 271"/>
                  <a:gd name="T48" fmla="*/ 123 w 159"/>
                  <a:gd name="T49" fmla="*/ 141 h 271"/>
                  <a:gd name="T50" fmla="*/ 159 w 159"/>
                  <a:gd name="T51"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71">
                    <a:moveTo>
                      <a:pt x="159" y="125"/>
                    </a:moveTo>
                    <a:lnTo>
                      <a:pt x="155" y="90"/>
                    </a:lnTo>
                    <a:lnTo>
                      <a:pt x="121" y="78"/>
                    </a:lnTo>
                    <a:lnTo>
                      <a:pt x="114" y="31"/>
                    </a:lnTo>
                    <a:lnTo>
                      <a:pt x="96" y="24"/>
                    </a:lnTo>
                    <a:lnTo>
                      <a:pt x="92" y="0"/>
                    </a:lnTo>
                    <a:lnTo>
                      <a:pt x="72" y="6"/>
                    </a:lnTo>
                    <a:lnTo>
                      <a:pt x="60" y="29"/>
                    </a:lnTo>
                    <a:lnTo>
                      <a:pt x="38" y="29"/>
                    </a:lnTo>
                    <a:lnTo>
                      <a:pt x="22" y="17"/>
                    </a:lnTo>
                    <a:lnTo>
                      <a:pt x="0" y="22"/>
                    </a:lnTo>
                    <a:lnTo>
                      <a:pt x="0" y="51"/>
                    </a:lnTo>
                    <a:lnTo>
                      <a:pt x="13" y="63"/>
                    </a:lnTo>
                    <a:lnTo>
                      <a:pt x="36" y="98"/>
                    </a:lnTo>
                    <a:lnTo>
                      <a:pt x="62" y="121"/>
                    </a:lnTo>
                    <a:lnTo>
                      <a:pt x="47" y="161"/>
                    </a:lnTo>
                    <a:lnTo>
                      <a:pt x="47" y="193"/>
                    </a:lnTo>
                    <a:lnTo>
                      <a:pt x="29" y="199"/>
                    </a:lnTo>
                    <a:lnTo>
                      <a:pt x="13" y="222"/>
                    </a:lnTo>
                    <a:lnTo>
                      <a:pt x="17" y="260"/>
                    </a:lnTo>
                    <a:lnTo>
                      <a:pt x="40" y="271"/>
                    </a:lnTo>
                    <a:lnTo>
                      <a:pt x="81" y="265"/>
                    </a:lnTo>
                    <a:lnTo>
                      <a:pt x="99" y="226"/>
                    </a:lnTo>
                    <a:lnTo>
                      <a:pt x="105" y="186"/>
                    </a:lnTo>
                    <a:lnTo>
                      <a:pt x="123" y="141"/>
                    </a:lnTo>
                    <a:lnTo>
                      <a:pt x="159" y="125"/>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4" name="Freeform 851"/>
              <p:cNvSpPr>
                <a:spLocks/>
              </p:cNvSpPr>
              <p:nvPr/>
            </p:nvSpPr>
            <p:spPr bwMode="auto">
              <a:xfrm>
                <a:off x="11515" y="5876"/>
                <a:ext cx="44" cy="90"/>
              </a:xfrm>
              <a:custGeom>
                <a:avLst/>
                <a:gdLst>
                  <a:gd name="T0" fmla="*/ 7 w 21"/>
                  <a:gd name="T1" fmla="*/ 45 h 45"/>
                  <a:gd name="T2" fmla="*/ 12 w 21"/>
                  <a:gd name="T3" fmla="*/ 40 h 45"/>
                  <a:gd name="T4" fmla="*/ 21 w 21"/>
                  <a:gd name="T5" fmla="*/ 4 h 45"/>
                  <a:gd name="T6" fmla="*/ 9 w 21"/>
                  <a:gd name="T7" fmla="*/ 0 h 45"/>
                  <a:gd name="T8" fmla="*/ 0 w 21"/>
                  <a:gd name="T9" fmla="*/ 38 h 45"/>
                  <a:gd name="T10" fmla="*/ 3 w 21"/>
                  <a:gd name="T11" fmla="*/ 33 h 45"/>
                  <a:gd name="T12" fmla="*/ 7 w 21"/>
                  <a:gd name="T13" fmla="*/ 45 h 45"/>
                  <a:gd name="T14" fmla="*/ 11 w 21"/>
                  <a:gd name="T15" fmla="*/ 43 h 45"/>
                  <a:gd name="T16" fmla="*/ 12 w 21"/>
                  <a:gd name="T17" fmla="*/ 40 h 45"/>
                  <a:gd name="T18" fmla="*/ 7 w 21"/>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45">
                    <a:moveTo>
                      <a:pt x="7" y="45"/>
                    </a:moveTo>
                    <a:lnTo>
                      <a:pt x="12" y="40"/>
                    </a:lnTo>
                    <a:lnTo>
                      <a:pt x="21" y="4"/>
                    </a:lnTo>
                    <a:lnTo>
                      <a:pt x="9" y="0"/>
                    </a:lnTo>
                    <a:lnTo>
                      <a:pt x="0" y="38"/>
                    </a:lnTo>
                    <a:lnTo>
                      <a:pt x="3" y="33"/>
                    </a:lnTo>
                    <a:lnTo>
                      <a:pt x="7" y="45"/>
                    </a:lnTo>
                    <a:lnTo>
                      <a:pt x="11" y="43"/>
                    </a:lnTo>
                    <a:lnTo>
                      <a:pt x="12" y="40"/>
                    </a:lnTo>
                    <a:lnTo>
                      <a:pt x="7"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5" name="Freeform 850"/>
              <p:cNvSpPr>
                <a:spLocks/>
              </p:cNvSpPr>
              <p:nvPr/>
            </p:nvSpPr>
            <p:spPr bwMode="auto">
              <a:xfrm>
                <a:off x="11467" y="5942"/>
                <a:ext cx="62" cy="42"/>
              </a:xfrm>
              <a:custGeom>
                <a:avLst/>
                <a:gdLst>
                  <a:gd name="T0" fmla="*/ 2 w 29"/>
                  <a:gd name="T1" fmla="*/ 21 h 21"/>
                  <a:gd name="T2" fmla="*/ 4 w 29"/>
                  <a:gd name="T3" fmla="*/ 21 h 21"/>
                  <a:gd name="T4" fmla="*/ 29 w 29"/>
                  <a:gd name="T5" fmla="*/ 12 h 21"/>
                  <a:gd name="T6" fmla="*/ 25 w 29"/>
                  <a:gd name="T7" fmla="*/ 0 h 21"/>
                  <a:gd name="T8" fmla="*/ 0 w 29"/>
                  <a:gd name="T9" fmla="*/ 9 h 21"/>
                  <a:gd name="T10" fmla="*/ 2 w 29"/>
                  <a:gd name="T11" fmla="*/ 9 h 21"/>
                  <a:gd name="T12" fmla="*/ 2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2" y="21"/>
                    </a:moveTo>
                    <a:lnTo>
                      <a:pt x="4" y="21"/>
                    </a:lnTo>
                    <a:lnTo>
                      <a:pt x="29" y="12"/>
                    </a:lnTo>
                    <a:lnTo>
                      <a:pt x="25" y="0"/>
                    </a:lnTo>
                    <a:lnTo>
                      <a:pt x="0" y="9"/>
                    </a:lnTo>
                    <a:lnTo>
                      <a:pt x="2" y="9"/>
                    </a:lnTo>
                    <a:lnTo>
                      <a:pt x="2"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6" name="Freeform 849"/>
              <p:cNvSpPr>
                <a:spLocks/>
              </p:cNvSpPr>
              <p:nvPr/>
            </p:nvSpPr>
            <p:spPr bwMode="auto">
              <a:xfrm>
                <a:off x="11349" y="5960"/>
                <a:ext cx="122" cy="28"/>
              </a:xfrm>
              <a:custGeom>
                <a:avLst/>
                <a:gdLst>
                  <a:gd name="T0" fmla="*/ 9 w 56"/>
                  <a:gd name="T1" fmla="*/ 12 h 14"/>
                  <a:gd name="T2" fmla="*/ 6 w 56"/>
                  <a:gd name="T3" fmla="*/ 14 h 14"/>
                  <a:gd name="T4" fmla="*/ 56 w 56"/>
                  <a:gd name="T5" fmla="*/ 12 h 14"/>
                  <a:gd name="T6" fmla="*/ 56 w 56"/>
                  <a:gd name="T7" fmla="*/ 0 h 14"/>
                  <a:gd name="T8" fmla="*/ 4 w 56"/>
                  <a:gd name="T9" fmla="*/ 1 h 14"/>
                  <a:gd name="T10" fmla="*/ 0 w 56"/>
                  <a:gd name="T11" fmla="*/ 3 h 14"/>
                  <a:gd name="T12" fmla="*/ 4 w 56"/>
                  <a:gd name="T13" fmla="*/ 1 h 14"/>
                  <a:gd name="T14" fmla="*/ 2 w 56"/>
                  <a:gd name="T15" fmla="*/ 1 h 14"/>
                  <a:gd name="T16" fmla="*/ 0 w 56"/>
                  <a:gd name="T17" fmla="*/ 3 h 14"/>
                  <a:gd name="T18" fmla="*/ 9 w 56"/>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4">
                    <a:moveTo>
                      <a:pt x="9" y="12"/>
                    </a:moveTo>
                    <a:lnTo>
                      <a:pt x="6" y="14"/>
                    </a:lnTo>
                    <a:lnTo>
                      <a:pt x="56" y="12"/>
                    </a:lnTo>
                    <a:lnTo>
                      <a:pt x="56" y="0"/>
                    </a:lnTo>
                    <a:lnTo>
                      <a:pt x="4" y="1"/>
                    </a:lnTo>
                    <a:lnTo>
                      <a:pt x="0" y="3"/>
                    </a:lnTo>
                    <a:lnTo>
                      <a:pt x="4" y="1"/>
                    </a:lnTo>
                    <a:lnTo>
                      <a:pt x="2" y="1"/>
                    </a:lnTo>
                    <a:lnTo>
                      <a:pt x="0" y="3"/>
                    </a:lnTo>
                    <a:lnTo>
                      <a:pt x="9"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7" name="Freeform 848"/>
              <p:cNvSpPr>
                <a:spLocks/>
              </p:cNvSpPr>
              <p:nvPr/>
            </p:nvSpPr>
            <p:spPr bwMode="auto">
              <a:xfrm>
                <a:off x="11321" y="5966"/>
                <a:ext cx="48" cy="48"/>
              </a:xfrm>
              <a:custGeom>
                <a:avLst/>
                <a:gdLst>
                  <a:gd name="T0" fmla="*/ 6 w 22"/>
                  <a:gd name="T1" fmla="*/ 24 h 24"/>
                  <a:gd name="T2" fmla="*/ 10 w 22"/>
                  <a:gd name="T3" fmla="*/ 22 h 24"/>
                  <a:gd name="T4" fmla="*/ 22 w 22"/>
                  <a:gd name="T5" fmla="*/ 9 h 24"/>
                  <a:gd name="T6" fmla="*/ 13 w 22"/>
                  <a:gd name="T7" fmla="*/ 0 h 24"/>
                  <a:gd name="T8" fmla="*/ 0 w 22"/>
                  <a:gd name="T9" fmla="*/ 13 h 24"/>
                  <a:gd name="T10" fmla="*/ 4 w 22"/>
                  <a:gd name="T11" fmla="*/ 11 h 24"/>
                  <a:gd name="T12" fmla="*/ 6 w 2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6" y="24"/>
                    </a:moveTo>
                    <a:lnTo>
                      <a:pt x="10" y="22"/>
                    </a:lnTo>
                    <a:lnTo>
                      <a:pt x="22" y="9"/>
                    </a:lnTo>
                    <a:lnTo>
                      <a:pt x="13" y="0"/>
                    </a:lnTo>
                    <a:lnTo>
                      <a:pt x="0" y="13"/>
                    </a:lnTo>
                    <a:lnTo>
                      <a:pt x="4" y="11"/>
                    </a:lnTo>
                    <a:lnTo>
                      <a:pt x="6"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8" name="Freeform 847"/>
              <p:cNvSpPr>
                <a:spLocks/>
              </p:cNvSpPr>
              <p:nvPr/>
            </p:nvSpPr>
            <p:spPr bwMode="auto">
              <a:xfrm>
                <a:off x="11281" y="5988"/>
                <a:ext cx="54" cy="32"/>
              </a:xfrm>
              <a:custGeom>
                <a:avLst/>
                <a:gdLst>
                  <a:gd name="T0" fmla="*/ 0 w 25"/>
                  <a:gd name="T1" fmla="*/ 14 h 16"/>
                  <a:gd name="T2" fmla="*/ 5 w 25"/>
                  <a:gd name="T3" fmla="*/ 16 h 16"/>
                  <a:gd name="T4" fmla="*/ 25 w 25"/>
                  <a:gd name="T5" fmla="*/ 13 h 16"/>
                  <a:gd name="T6" fmla="*/ 23 w 25"/>
                  <a:gd name="T7" fmla="*/ 0 h 16"/>
                  <a:gd name="T8" fmla="*/ 3 w 25"/>
                  <a:gd name="T9" fmla="*/ 4 h 16"/>
                  <a:gd name="T10" fmla="*/ 9 w 25"/>
                  <a:gd name="T11" fmla="*/ 5 h 16"/>
                  <a:gd name="T12" fmla="*/ 0 w 25"/>
                  <a:gd name="T13" fmla="*/ 14 h 16"/>
                  <a:gd name="T14" fmla="*/ 1 w 25"/>
                  <a:gd name="T15" fmla="*/ 16 h 16"/>
                  <a:gd name="T16" fmla="*/ 5 w 25"/>
                  <a:gd name="T17" fmla="*/ 16 h 16"/>
                  <a:gd name="T18" fmla="*/ 0 w 25"/>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6">
                    <a:moveTo>
                      <a:pt x="0" y="14"/>
                    </a:moveTo>
                    <a:lnTo>
                      <a:pt x="5" y="16"/>
                    </a:lnTo>
                    <a:lnTo>
                      <a:pt x="25" y="13"/>
                    </a:lnTo>
                    <a:lnTo>
                      <a:pt x="23" y="0"/>
                    </a:lnTo>
                    <a:lnTo>
                      <a:pt x="3" y="4"/>
                    </a:lnTo>
                    <a:lnTo>
                      <a:pt x="9" y="5"/>
                    </a:lnTo>
                    <a:lnTo>
                      <a:pt x="0" y="14"/>
                    </a:lnTo>
                    <a:lnTo>
                      <a:pt x="1" y="16"/>
                    </a:lnTo>
                    <a:lnTo>
                      <a:pt x="5" y="16"/>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599" name="Freeform 846"/>
              <p:cNvSpPr>
                <a:spLocks/>
              </p:cNvSpPr>
              <p:nvPr/>
            </p:nvSpPr>
            <p:spPr bwMode="auto">
              <a:xfrm>
                <a:off x="11243" y="5960"/>
                <a:ext cx="56" cy="56"/>
              </a:xfrm>
              <a:custGeom>
                <a:avLst/>
                <a:gdLst>
                  <a:gd name="T0" fmla="*/ 4 w 26"/>
                  <a:gd name="T1" fmla="*/ 12 h 28"/>
                  <a:gd name="T2" fmla="*/ 0 w 26"/>
                  <a:gd name="T3" fmla="*/ 10 h 28"/>
                  <a:gd name="T4" fmla="*/ 17 w 26"/>
                  <a:gd name="T5" fmla="*/ 28 h 28"/>
                  <a:gd name="T6" fmla="*/ 26 w 26"/>
                  <a:gd name="T7" fmla="*/ 19 h 28"/>
                  <a:gd name="T8" fmla="*/ 9 w 26"/>
                  <a:gd name="T9" fmla="*/ 1 h 28"/>
                  <a:gd name="T10" fmla="*/ 6 w 26"/>
                  <a:gd name="T11" fmla="*/ 0 h 28"/>
                  <a:gd name="T12" fmla="*/ 4 w 26"/>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26" h="28">
                    <a:moveTo>
                      <a:pt x="4" y="12"/>
                    </a:moveTo>
                    <a:lnTo>
                      <a:pt x="0" y="10"/>
                    </a:lnTo>
                    <a:lnTo>
                      <a:pt x="17" y="28"/>
                    </a:lnTo>
                    <a:lnTo>
                      <a:pt x="26" y="19"/>
                    </a:lnTo>
                    <a:lnTo>
                      <a:pt x="9" y="1"/>
                    </a:lnTo>
                    <a:lnTo>
                      <a:pt x="6"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0" name="Freeform 845"/>
              <p:cNvSpPr>
                <a:spLocks/>
              </p:cNvSpPr>
              <p:nvPr/>
            </p:nvSpPr>
            <p:spPr bwMode="auto">
              <a:xfrm>
                <a:off x="11183" y="5952"/>
                <a:ext cx="74" cy="32"/>
              </a:xfrm>
              <a:custGeom>
                <a:avLst/>
                <a:gdLst>
                  <a:gd name="T0" fmla="*/ 0 w 34"/>
                  <a:gd name="T1" fmla="*/ 11 h 16"/>
                  <a:gd name="T2" fmla="*/ 3 w 34"/>
                  <a:gd name="T3" fmla="*/ 13 h 16"/>
                  <a:gd name="T4" fmla="*/ 32 w 34"/>
                  <a:gd name="T5" fmla="*/ 16 h 16"/>
                  <a:gd name="T6" fmla="*/ 34 w 34"/>
                  <a:gd name="T7" fmla="*/ 4 h 16"/>
                  <a:gd name="T8" fmla="*/ 5 w 34"/>
                  <a:gd name="T9" fmla="*/ 0 h 16"/>
                  <a:gd name="T10" fmla="*/ 9 w 34"/>
                  <a:gd name="T11" fmla="*/ 2 h 16"/>
                  <a:gd name="T12" fmla="*/ 0 w 34"/>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4" h="16">
                    <a:moveTo>
                      <a:pt x="0" y="11"/>
                    </a:moveTo>
                    <a:lnTo>
                      <a:pt x="3" y="13"/>
                    </a:lnTo>
                    <a:lnTo>
                      <a:pt x="32" y="16"/>
                    </a:lnTo>
                    <a:lnTo>
                      <a:pt x="34" y="4"/>
                    </a:lnTo>
                    <a:lnTo>
                      <a:pt x="5"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1" name="Freeform 844"/>
              <p:cNvSpPr>
                <a:spLocks/>
              </p:cNvSpPr>
              <p:nvPr/>
            </p:nvSpPr>
            <p:spPr bwMode="auto">
              <a:xfrm>
                <a:off x="11139" y="5906"/>
                <a:ext cx="64" cy="68"/>
              </a:xfrm>
              <a:custGeom>
                <a:avLst/>
                <a:gdLst>
                  <a:gd name="T0" fmla="*/ 3 w 29"/>
                  <a:gd name="T1" fmla="*/ 12 h 34"/>
                  <a:gd name="T2" fmla="*/ 0 w 29"/>
                  <a:gd name="T3" fmla="*/ 10 h 34"/>
                  <a:gd name="T4" fmla="*/ 20 w 29"/>
                  <a:gd name="T5" fmla="*/ 34 h 34"/>
                  <a:gd name="T6" fmla="*/ 29 w 29"/>
                  <a:gd name="T7" fmla="*/ 25 h 34"/>
                  <a:gd name="T8" fmla="*/ 11 w 29"/>
                  <a:gd name="T9" fmla="*/ 1 h 34"/>
                  <a:gd name="T10" fmla="*/ 5 w 29"/>
                  <a:gd name="T11" fmla="*/ 0 h 34"/>
                  <a:gd name="T12" fmla="*/ 3 w 29"/>
                  <a:gd name="T13" fmla="*/ 12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3" y="12"/>
                    </a:moveTo>
                    <a:lnTo>
                      <a:pt x="0" y="10"/>
                    </a:lnTo>
                    <a:lnTo>
                      <a:pt x="20" y="34"/>
                    </a:lnTo>
                    <a:lnTo>
                      <a:pt x="29" y="25"/>
                    </a:lnTo>
                    <a:lnTo>
                      <a:pt x="11" y="1"/>
                    </a:lnTo>
                    <a:lnTo>
                      <a:pt x="5" y="0"/>
                    </a:lnTo>
                    <a:lnTo>
                      <a:pt x="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2" name="Freeform 843"/>
              <p:cNvSpPr>
                <a:spLocks/>
              </p:cNvSpPr>
              <p:nvPr/>
            </p:nvSpPr>
            <p:spPr bwMode="auto">
              <a:xfrm>
                <a:off x="11073" y="5894"/>
                <a:ext cx="78" cy="36"/>
              </a:xfrm>
              <a:custGeom>
                <a:avLst/>
                <a:gdLst>
                  <a:gd name="T0" fmla="*/ 0 w 36"/>
                  <a:gd name="T1" fmla="*/ 11 h 18"/>
                  <a:gd name="T2" fmla="*/ 6 w 36"/>
                  <a:gd name="T3" fmla="*/ 15 h 18"/>
                  <a:gd name="T4" fmla="*/ 34 w 36"/>
                  <a:gd name="T5" fmla="*/ 18 h 18"/>
                  <a:gd name="T6" fmla="*/ 36 w 36"/>
                  <a:gd name="T7" fmla="*/ 6 h 18"/>
                  <a:gd name="T8" fmla="*/ 7 w 36"/>
                  <a:gd name="T9" fmla="*/ 0 h 18"/>
                  <a:gd name="T10" fmla="*/ 11 w 36"/>
                  <a:gd name="T11" fmla="*/ 4 h 18"/>
                  <a:gd name="T12" fmla="*/ 0 w 36"/>
                  <a:gd name="T13" fmla="*/ 11 h 18"/>
                  <a:gd name="T14" fmla="*/ 2 w 36"/>
                  <a:gd name="T15" fmla="*/ 13 h 18"/>
                  <a:gd name="T16" fmla="*/ 6 w 36"/>
                  <a:gd name="T17" fmla="*/ 15 h 18"/>
                  <a:gd name="T18" fmla="*/ 0 w 36"/>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8">
                    <a:moveTo>
                      <a:pt x="0" y="11"/>
                    </a:moveTo>
                    <a:lnTo>
                      <a:pt x="6" y="15"/>
                    </a:lnTo>
                    <a:lnTo>
                      <a:pt x="34" y="18"/>
                    </a:lnTo>
                    <a:lnTo>
                      <a:pt x="36" y="6"/>
                    </a:lnTo>
                    <a:lnTo>
                      <a:pt x="7" y="0"/>
                    </a:lnTo>
                    <a:lnTo>
                      <a:pt x="11" y="4"/>
                    </a:lnTo>
                    <a:lnTo>
                      <a:pt x="0" y="11"/>
                    </a:lnTo>
                    <a:lnTo>
                      <a:pt x="2" y="13"/>
                    </a:lnTo>
                    <a:lnTo>
                      <a:pt x="6" y="15"/>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3" name="Freeform 842"/>
              <p:cNvSpPr>
                <a:spLocks/>
              </p:cNvSpPr>
              <p:nvPr/>
            </p:nvSpPr>
            <p:spPr bwMode="auto">
              <a:xfrm>
                <a:off x="11033" y="5840"/>
                <a:ext cx="64" cy="76"/>
              </a:xfrm>
              <a:custGeom>
                <a:avLst/>
                <a:gdLst>
                  <a:gd name="T0" fmla="*/ 2 w 29"/>
                  <a:gd name="T1" fmla="*/ 11 h 38"/>
                  <a:gd name="T2" fmla="*/ 0 w 29"/>
                  <a:gd name="T3" fmla="*/ 9 h 38"/>
                  <a:gd name="T4" fmla="*/ 18 w 29"/>
                  <a:gd name="T5" fmla="*/ 38 h 38"/>
                  <a:gd name="T6" fmla="*/ 29 w 29"/>
                  <a:gd name="T7" fmla="*/ 31 h 38"/>
                  <a:gd name="T8" fmla="*/ 11 w 29"/>
                  <a:gd name="T9" fmla="*/ 2 h 38"/>
                  <a:gd name="T10" fmla="*/ 7 w 29"/>
                  <a:gd name="T11" fmla="*/ 0 h 38"/>
                  <a:gd name="T12" fmla="*/ 2 w 29"/>
                  <a:gd name="T13" fmla="*/ 11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 y="11"/>
                    </a:moveTo>
                    <a:lnTo>
                      <a:pt x="0" y="9"/>
                    </a:lnTo>
                    <a:lnTo>
                      <a:pt x="18" y="38"/>
                    </a:lnTo>
                    <a:lnTo>
                      <a:pt x="29" y="31"/>
                    </a:lnTo>
                    <a:lnTo>
                      <a:pt x="11" y="2"/>
                    </a:lnTo>
                    <a:lnTo>
                      <a:pt x="7"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4" name="Freeform 841"/>
              <p:cNvSpPr>
                <a:spLocks/>
              </p:cNvSpPr>
              <p:nvPr/>
            </p:nvSpPr>
            <p:spPr bwMode="auto">
              <a:xfrm>
                <a:off x="10955" y="5800"/>
                <a:ext cx="94" cy="62"/>
              </a:xfrm>
              <a:custGeom>
                <a:avLst/>
                <a:gdLst>
                  <a:gd name="T0" fmla="*/ 2 w 43"/>
                  <a:gd name="T1" fmla="*/ 13 h 31"/>
                  <a:gd name="T2" fmla="*/ 0 w 43"/>
                  <a:gd name="T3" fmla="*/ 13 h 31"/>
                  <a:gd name="T4" fmla="*/ 38 w 43"/>
                  <a:gd name="T5" fmla="*/ 31 h 31"/>
                  <a:gd name="T6" fmla="*/ 43 w 43"/>
                  <a:gd name="T7" fmla="*/ 20 h 31"/>
                  <a:gd name="T8" fmla="*/ 6 w 43"/>
                  <a:gd name="T9" fmla="*/ 2 h 31"/>
                  <a:gd name="T10" fmla="*/ 4 w 43"/>
                  <a:gd name="T11" fmla="*/ 0 h 31"/>
                  <a:gd name="T12" fmla="*/ 2 w 43"/>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43" h="31">
                    <a:moveTo>
                      <a:pt x="2" y="13"/>
                    </a:moveTo>
                    <a:lnTo>
                      <a:pt x="0" y="13"/>
                    </a:lnTo>
                    <a:lnTo>
                      <a:pt x="38" y="31"/>
                    </a:lnTo>
                    <a:lnTo>
                      <a:pt x="43" y="20"/>
                    </a:lnTo>
                    <a:lnTo>
                      <a:pt x="6" y="2"/>
                    </a:lnTo>
                    <a:lnTo>
                      <a:pt x="4"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5" name="Freeform 840"/>
              <p:cNvSpPr>
                <a:spLocks/>
              </p:cNvSpPr>
              <p:nvPr/>
            </p:nvSpPr>
            <p:spPr bwMode="auto">
              <a:xfrm>
                <a:off x="10867" y="5786"/>
                <a:ext cx="98" cy="40"/>
              </a:xfrm>
              <a:custGeom>
                <a:avLst/>
                <a:gdLst>
                  <a:gd name="T0" fmla="*/ 0 w 45"/>
                  <a:gd name="T1" fmla="*/ 13 h 20"/>
                  <a:gd name="T2" fmla="*/ 3 w 45"/>
                  <a:gd name="T3" fmla="*/ 13 h 20"/>
                  <a:gd name="T4" fmla="*/ 43 w 45"/>
                  <a:gd name="T5" fmla="*/ 20 h 20"/>
                  <a:gd name="T6" fmla="*/ 45 w 45"/>
                  <a:gd name="T7" fmla="*/ 7 h 20"/>
                  <a:gd name="T8" fmla="*/ 5 w 45"/>
                  <a:gd name="T9" fmla="*/ 0 h 20"/>
                  <a:gd name="T10" fmla="*/ 7 w 45"/>
                  <a:gd name="T11" fmla="*/ 2 h 20"/>
                  <a:gd name="T12" fmla="*/ 0 w 45"/>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45" h="20">
                    <a:moveTo>
                      <a:pt x="0" y="13"/>
                    </a:moveTo>
                    <a:lnTo>
                      <a:pt x="3" y="13"/>
                    </a:lnTo>
                    <a:lnTo>
                      <a:pt x="43" y="20"/>
                    </a:lnTo>
                    <a:lnTo>
                      <a:pt x="45" y="7"/>
                    </a:lnTo>
                    <a:lnTo>
                      <a:pt x="5" y="0"/>
                    </a:lnTo>
                    <a:lnTo>
                      <a:pt x="7"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6" name="Freeform 839"/>
              <p:cNvSpPr>
                <a:spLocks/>
              </p:cNvSpPr>
              <p:nvPr/>
            </p:nvSpPr>
            <p:spPr bwMode="auto">
              <a:xfrm>
                <a:off x="10781" y="5736"/>
                <a:ext cx="100" cy="76"/>
              </a:xfrm>
              <a:custGeom>
                <a:avLst/>
                <a:gdLst>
                  <a:gd name="T0" fmla="*/ 4 w 47"/>
                  <a:gd name="T1" fmla="*/ 12 h 38"/>
                  <a:gd name="T2" fmla="*/ 0 w 47"/>
                  <a:gd name="T3" fmla="*/ 12 h 38"/>
                  <a:gd name="T4" fmla="*/ 40 w 47"/>
                  <a:gd name="T5" fmla="*/ 38 h 38"/>
                  <a:gd name="T6" fmla="*/ 47 w 47"/>
                  <a:gd name="T7" fmla="*/ 27 h 38"/>
                  <a:gd name="T8" fmla="*/ 7 w 47"/>
                  <a:gd name="T9" fmla="*/ 2 h 38"/>
                  <a:gd name="T10" fmla="*/ 5 w 47"/>
                  <a:gd name="T11" fmla="*/ 0 h 38"/>
                  <a:gd name="T12" fmla="*/ 4 w 47"/>
                  <a:gd name="T13" fmla="*/ 12 h 38"/>
                </a:gdLst>
                <a:ahLst/>
                <a:cxnLst>
                  <a:cxn ang="0">
                    <a:pos x="T0" y="T1"/>
                  </a:cxn>
                  <a:cxn ang="0">
                    <a:pos x="T2" y="T3"/>
                  </a:cxn>
                  <a:cxn ang="0">
                    <a:pos x="T4" y="T5"/>
                  </a:cxn>
                  <a:cxn ang="0">
                    <a:pos x="T6" y="T7"/>
                  </a:cxn>
                  <a:cxn ang="0">
                    <a:pos x="T8" y="T9"/>
                  </a:cxn>
                  <a:cxn ang="0">
                    <a:pos x="T10" y="T11"/>
                  </a:cxn>
                  <a:cxn ang="0">
                    <a:pos x="T12" y="T13"/>
                  </a:cxn>
                </a:cxnLst>
                <a:rect l="0" t="0" r="r" b="b"/>
                <a:pathLst>
                  <a:path w="47" h="38">
                    <a:moveTo>
                      <a:pt x="4" y="12"/>
                    </a:moveTo>
                    <a:lnTo>
                      <a:pt x="0" y="12"/>
                    </a:lnTo>
                    <a:lnTo>
                      <a:pt x="40" y="38"/>
                    </a:lnTo>
                    <a:lnTo>
                      <a:pt x="47" y="27"/>
                    </a:lnTo>
                    <a:lnTo>
                      <a:pt x="7" y="2"/>
                    </a:lnTo>
                    <a:lnTo>
                      <a:pt x="5"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7" name="Freeform 838"/>
              <p:cNvSpPr>
                <a:spLocks/>
              </p:cNvSpPr>
              <p:nvPr/>
            </p:nvSpPr>
            <p:spPr bwMode="auto">
              <a:xfrm>
                <a:off x="10653" y="5722"/>
                <a:ext cx="138" cy="38"/>
              </a:xfrm>
              <a:custGeom>
                <a:avLst/>
                <a:gdLst>
                  <a:gd name="T0" fmla="*/ 10 w 64"/>
                  <a:gd name="T1" fmla="*/ 9 h 19"/>
                  <a:gd name="T2" fmla="*/ 3 w 64"/>
                  <a:gd name="T3" fmla="*/ 12 h 19"/>
                  <a:gd name="T4" fmla="*/ 63 w 64"/>
                  <a:gd name="T5" fmla="*/ 19 h 19"/>
                  <a:gd name="T6" fmla="*/ 64 w 64"/>
                  <a:gd name="T7" fmla="*/ 7 h 19"/>
                  <a:gd name="T8" fmla="*/ 5 w 64"/>
                  <a:gd name="T9" fmla="*/ 0 h 19"/>
                  <a:gd name="T10" fmla="*/ 0 w 64"/>
                  <a:gd name="T11" fmla="*/ 1 h 19"/>
                  <a:gd name="T12" fmla="*/ 5 w 64"/>
                  <a:gd name="T13" fmla="*/ 0 h 19"/>
                  <a:gd name="T14" fmla="*/ 1 w 64"/>
                  <a:gd name="T15" fmla="*/ 0 h 19"/>
                  <a:gd name="T16" fmla="*/ 0 w 64"/>
                  <a:gd name="T17" fmla="*/ 1 h 19"/>
                  <a:gd name="T18" fmla="*/ 10 w 64"/>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9">
                    <a:moveTo>
                      <a:pt x="10" y="9"/>
                    </a:moveTo>
                    <a:lnTo>
                      <a:pt x="3" y="12"/>
                    </a:lnTo>
                    <a:lnTo>
                      <a:pt x="63" y="19"/>
                    </a:lnTo>
                    <a:lnTo>
                      <a:pt x="64" y="7"/>
                    </a:lnTo>
                    <a:lnTo>
                      <a:pt x="5" y="0"/>
                    </a:lnTo>
                    <a:lnTo>
                      <a:pt x="0" y="1"/>
                    </a:lnTo>
                    <a:lnTo>
                      <a:pt x="5" y="0"/>
                    </a:lnTo>
                    <a:lnTo>
                      <a:pt x="1" y="0"/>
                    </a:lnTo>
                    <a:lnTo>
                      <a:pt x="0" y="1"/>
                    </a:lnTo>
                    <a:lnTo>
                      <a:pt x="1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8" name="Freeform 837"/>
              <p:cNvSpPr>
                <a:spLocks/>
              </p:cNvSpPr>
              <p:nvPr/>
            </p:nvSpPr>
            <p:spPr bwMode="auto">
              <a:xfrm>
                <a:off x="10629" y="5724"/>
                <a:ext cx="44" cy="54"/>
              </a:xfrm>
              <a:custGeom>
                <a:avLst/>
                <a:gdLst>
                  <a:gd name="T0" fmla="*/ 5 w 21"/>
                  <a:gd name="T1" fmla="*/ 27 h 27"/>
                  <a:gd name="T2" fmla="*/ 11 w 21"/>
                  <a:gd name="T3" fmla="*/ 24 h 27"/>
                  <a:gd name="T4" fmla="*/ 21 w 21"/>
                  <a:gd name="T5" fmla="*/ 8 h 27"/>
                  <a:gd name="T6" fmla="*/ 11 w 21"/>
                  <a:gd name="T7" fmla="*/ 0 h 27"/>
                  <a:gd name="T8" fmla="*/ 0 w 21"/>
                  <a:gd name="T9" fmla="*/ 18 h 27"/>
                  <a:gd name="T10" fmla="*/ 5 w 21"/>
                  <a:gd name="T11" fmla="*/ 15 h 27"/>
                  <a:gd name="T12" fmla="*/ 5 w 21"/>
                  <a:gd name="T13" fmla="*/ 27 h 27"/>
                  <a:gd name="T14" fmla="*/ 9 w 21"/>
                  <a:gd name="T15" fmla="*/ 27 h 27"/>
                  <a:gd name="T16" fmla="*/ 11 w 21"/>
                  <a:gd name="T17" fmla="*/ 24 h 27"/>
                  <a:gd name="T18" fmla="*/ 5 w 21"/>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7">
                    <a:moveTo>
                      <a:pt x="5" y="27"/>
                    </a:moveTo>
                    <a:lnTo>
                      <a:pt x="11" y="24"/>
                    </a:lnTo>
                    <a:lnTo>
                      <a:pt x="21" y="8"/>
                    </a:lnTo>
                    <a:lnTo>
                      <a:pt x="11" y="0"/>
                    </a:lnTo>
                    <a:lnTo>
                      <a:pt x="0" y="18"/>
                    </a:lnTo>
                    <a:lnTo>
                      <a:pt x="5" y="15"/>
                    </a:lnTo>
                    <a:lnTo>
                      <a:pt x="5" y="27"/>
                    </a:lnTo>
                    <a:lnTo>
                      <a:pt x="9" y="27"/>
                    </a:lnTo>
                    <a:lnTo>
                      <a:pt x="11" y="24"/>
                    </a:lnTo>
                    <a:lnTo>
                      <a:pt x="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09" name="Freeform 836"/>
              <p:cNvSpPr>
                <a:spLocks/>
              </p:cNvSpPr>
              <p:nvPr/>
            </p:nvSpPr>
            <p:spPr bwMode="auto">
              <a:xfrm>
                <a:off x="10585" y="5754"/>
                <a:ext cx="55" cy="28"/>
              </a:xfrm>
              <a:custGeom>
                <a:avLst/>
                <a:gdLst>
                  <a:gd name="T0" fmla="*/ 0 w 25"/>
                  <a:gd name="T1" fmla="*/ 11 h 14"/>
                  <a:gd name="T2" fmla="*/ 5 w 25"/>
                  <a:gd name="T3" fmla="*/ 14 h 14"/>
                  <a:gd name="T4" fmla="*/ 25 w 25"/>
                  <a:gd name="T5" fmla="*/ 12 h 14"/>
                  <a:gd name="T6" fmla="*/ 25 w 25"/>
                  <a:gd name="T7" fmla="*/ 0 h 14"/>
                  <a:gd name="T8" fmla="*/ 5 w 25"/>
                  <a:gd name="T9" fmla="*/ 2 h 14"/>
                  <a:gd name="T10" fmla="*/ 11 w 25"/>
                  <a:gd name="T11" fmla="*/ 5 h 14"/>
                  <a:gd name="T12" fmla="*/ 0 w 25"/>
                  <a:gd name="T13" fmla="*/ 11 h 14"/>
                  <a:gd name="T14" fmla="*/ 2 w 25"/>
                  <a:gd name="T15" fmla="*/ 14 h 14"/>
                  <a:gd name="T16" fmla="*/ 5 w 25"/>
                  <a:gd name="T17" fmla="*/ 14 h 14"/>
                  <a:gd name="T18" fmla="*/ 0 w 25"/>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
                    <a:moveTo>
                      <a:pt x="0" y="11"/>
                    </a:moveTo>
                    <a:lnTo>
                      <a:pt x="5" y="14"/>
                    </a:lnTo>
                    <a:lnTo>
                      <a:pt x="25" y="12"/>
                    </a:lnTo>
                    <a:lnTo>
                      <a:pt x="25" y="0"/>
                    </a:lnTo>
                    <a:lnTo>
                      <a:pt x="5" y="2"/>
                    </a:lnTo>
                    <a:lnTo>
                      <a:pt x="11" y="5"/>
                    </a:lnTo>
                    <a:lnTo>
                      <a:pt x="0" y="11"/>
                    </a:lnTo>
                    <a:lnTo>
                      <a:pt x="2" y="14"/>
                    </a:lnTo>
                    <a:lnTo>
                      <a:pt x="5" y="14"/>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0" name="Freeform 835"/>
              <p:cNvSpPr>
                <a:spLocks/>
              </p:cNvSpPr>
              <p:nvPr/>
            </p:nvSpPr>
            <p:spPr bwMode="auto">
              <a:xfrm>
                <a:off x="10571" y="5728"/>
                <a:ext cx="38" cy="48"/>
              </a:xfrm>
              <a:custGeom>
                <a:avLst/>
                <a:gdLst>
                  <a:gd name="T0" fmla="*/ 5 w 18"/>
                  <a:gd name="T1" fmla="*/ 13 h 24"/>
                  <a:gd name="T2" fmla="*/ 0 w 18"/>
                  <a:gd name="T3" fmla="*/ 9 h 24"/>
                  <a:gd name="T4" fmla="*/ 7 w 18"/>
                  <a:gd name="T5" fmla="*/ 24 h 24"/>
                  <a:gd name="T6" fmla="*/ 18 w 18"/>
                  <a:gd name="T7" fmla="*/ 18 h 24"/>
                  <a:gd name="T8" fmla="*/ 12 w 18"/>
                  <a:gd name="T9" fmla="*/ 4 h 24"/>
                  <a:gd name="T10" fmla="*/ 7 w 18"/>
                  <a:gd name="T11" fmla="*/ 0 h 24"/>
                  <a:gd name="T12" fmla="*/ 12 w 18"/>
                  <a:gd name="T13" fmla="*/ 4 h 24"/>
                  <a:gd name="T14" fmla="*/ 11 w 18"/>
                  <a:gd name="T15" fmla="*/ 0 h 24"/>
                  <a:gd name="T16" fmla="*/ 7 w 18"/>
                  <a:gd name="T17" fmla="*/ 0 h 24"/>
                  <a:gd name="T18" fmla="*/ 5 w 18"/>
                  <a:gd name="T19"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5" y="13"/>
                    </a:moveTo>
                    <a:lnTo>
                      <a:pt x="0" y="9"/>
                    </a:lnTo>
                    <a:lnTo>
                      <a:pt x="7" y="24"/>
                    </a:lnTo>
                    <a:lnTo>
                      <a:pt x="18" y="18"/>
                    </a:lnTo>
                    <a:lnTo>
                      <a:pt x="12" y="4"/>
                    </a:lnTo>
                    <a:lnTo>
                      <a:pt x="7" y="0"/>
                    </a:lnTo>
                    <a:lnTo>
                      <a:pt x="12" y="4"/>
                    </a:lnTo>
                    <a:lnTo>
                      <a:pt x="11"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1" name="Freeform 834"/>
              <p:cNvSpPr>
                <a:spLocks/>
              </p:cNvSpPr>
              <p:nvPr/>
            </p:nvSpPr>
            <p:spPr bwMode="auto">
              <a:xfrm>
                <a:off x="10487" y="5714"/>
                <a:ext cx="98" cy="40"/>
              </a:xfrm>
              <a:custGeom>
                <a:avLst/>
                <a:gdLst>
                  <a:gd name="T0" fmla="*/ 0 w 45"/>
                  <a:gd name="T1" fmla="*/ 11 h 20"/>
                  <a:gd name="T2" fmla="*/ 4 w 45"/>
                  <a:gd name="T3" fmla="*/ 13 h 20"/>
                  <a:gd name="T4" fmla="*/ 43 w 45"/>
                  <a:gd name="T5" fmla="*/ 20 h 20"/>
                  <a:gd name="T6" fmla="*/ 45 w 45"/>
                  <a:gd name="T7" fmla="*/ 7 h 20"/>
                  <a:gd name="T8" fmla="*/ 5 w 45"/>
                  <a:gd name="T9" fmla="*/ 0 h 20"/>
                  <a:gd name="T10" fmla="*/ 7 w 45"/>
                  <a:gd name="T11" fmla="*/ 2 h 20"/>
                  <a:gd name="T12" fmla="*/ 0 w 45"/>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45" h="20">
                    <a:moveTo>
                      <a:pt x="0" y="11"/>
                    </a:moveTo>
                    <a:lnTo>
                      <a:pt x="4" y="13"/>
                    </a:lnTo>
                    <a:lnTo>
                      <a:pt x="43" y="20"/>
                    </a:lnTo>
                    <a:lnTo>
                      <a:pt x="45" y="7"/>
                    </a:lnTo>
                    <a:lnTo>
                      <a:pt x="5" y="0"/>
                    </a:lnTo>
                    <a:lnTo>
                      <a:pt x="7"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2" name="Freeform 833"/>
              <p:cNvSpPr>
                <a:spLocks/>
              </p:cNvSpPr>
              <p:nvPr/>
            </p:nvSpPr>
            <p:spPr bwMode="auto">
              <a:xfrm>
                <a:off x="10425" y="5678"/>
                <a:ext cx="78" cy="58"/>
              </a:xfrm>
              <a:custGeom>
                <a:avLst/>
                <a:gdLst>
                  <a:gd name="T0" fmla="*/ 0 w 36"/>
                  <a:gd name="T1" fmla="*/ 5 h 29"/>
                  <a:gd name="T2" fmla="*/ 4 w 36"/>
                  <a:gd name="T3" fmla="*/ 11 h 29"/>
                  <a:gd name="T4" fmla="*/ 29 w 36"/>
                  <a:gd name="T5" fmla="*/ 29 h 29"/>
                  <a:gd name="T6" fmla="*/ 36 w 36"/>
                  <a:gd name="T7" fmla="*/ 20 h 29"/>
                  <a:gd name="T8" fmla="*/ 11 w 36"/>
                  <a:gd name="T9" fmla="*/ 0 h 29"/>
                  <a:gd name="T10" fmla="*/ 13 w 36"/>
                  <a:gd name="T11" fmla="*/ 5 h 29"/>
                  <a:gd name="T12" fmla="*/ 0 w 36"/>
                  <a:gd name="T13" fmla="*/ 5 h 29"/>
                  <a:gd name="T14" fmla="*/ 0 w 36"/>
                  <a:gd name="T15" fmla="*/ 9 h 29"/>
                  <a:gd name="T16" fmla="*/ 4 w 36"/>
                  <a:gd name="T17" fmla="*/ 11 h 29"/>
                  <a:gd name="T18" fmla="*/ 0 w 36"/>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9">
                    <a:moveTo>
                      <a:pt x="0" y="5"/>
                    </a:moveTo>
                    <a:lnTo>
                      <a:pt x="4" y="11"/>
                    </a:lnTo>
                    <a:lnTo>
                      <a:pt x="29" y="29"/>
                    </a:lnTo>
                    <a:lnTo>
                      <a:pt x="36" y="20"/>
                    </a:lnTo>
                    <a:lnTo>
                      <a:pt x="11" y="0"/>
                    </a:lnTo>
                    <a:lnTo>
                      <a:pt x="13" y="5"/>
                    </a:lnTo>
                    <a:lnTo>
                      <a:pt x="0" y="5"/>
                    </a:lnTo>
                    <a:lnTo>
                      <a:pt x="0" y="9"/>
                    </a:lnTo>
                    <a:lnTo>
                      <a:pt x="4" y="11"/>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3" name="Freeform 832"/>
              <p:cNvSpPr>
                <a:spLocks/>
              </p:cNvSpPr>
              <p:nvPr/>
            </p:nvSpPr>
            <p:spPr bwMode="auto">
              <a:xfrm>
                <a:off x="10425" y="5566"/>
                <a:ext cx="35" cy="122"/>
              </a:xfrm>
              <a:custGeom>
                <a:avLst/>
                <a:gdLst>
                  <a:gd name="T0" fmla="*/ 6 w 16"/>
                  <a:gd name="T1" fmla="*/ 9 h 61"/>
                  <a:gd name="T2" fmla="*/ 4 w 16"/>
                  <a:gd name="T3" fmla="*/ 4 h 61"/>
                  <a:gd name="T4" fmla="*/ 0 w 16"/>
                  <a:gd name="T5" fmla="*/ 61 h 61"/>
                  <a:gd name="T6" fmla="*/ 13 w 16"/>
                  <a:gd name="T7" fmla="*/ 61 h 61"/>
                  <a:gd name="T8" fmla="*/ 16 w 16"/>
                  <a:gd name="T9" fmla="*/ 6 h 61"/>
                  <a:gd name="T10" fmla="*/ 15 w 16"/>
                  <a:gd name="T11" fmla="*/ 0 h 61"/>
                  <a:gd name="T12" fmla="*/ 6 w 16"/>
                  <a:gd name="T13" fmla="*/ 9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6" y="9"/>
                    </a:moveTo>
                    <a:lnTo>
                      <a:pt x="4" y="4"/>
                    </a:lnTo>
                    <a:lnTo>
                      <a:pt x="0" y="61"/>
                    </a:lnTo>
                    <a:lnTo>
                      <a:pt x="13" y="61"/>
                    </a:lnTo>
                    <a:lnTo>
                      <a:pt x="16" y="6"/>
                    </a:lnTo>
                    <a:lnTo>
                      <a:pt x="15" y="0"/>
                    </a:lnTo>
                    <a:lnTo>
                      <a:pt x="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4" name="Freeform 831"/>
              <p:cNvSpPr>
                <a:spLocks/>
              </p:cNvSpPr>
              <p:nvPr/>
            </p:nvSpPr>
            <p:spPr bwMode="auto">
              <a:xfrm>
                <a:off x="10391" y="5520"/>
                <a:ext cx="66" cy="64"/>
              </a:xfrm>
              <a:custGeom>
                <a:avLst/>
                <a:gdLst>
                  <a:gd name="T0" fmla="*/ 0 w 31"/>
                  <a:gd name="T1" fmla="*/ 3 h 32"/>
                  <a:gd name="T2" fmla="*/ 2 w 31"/>
                  <a:gd name="T3" fmla="*/ 7 h 32"/>
                  <a:gd name="T4" fmla="*/ 22 w 31"/>
                  <a:gd name="T5" fmla="*/ 32 h 32"/>
                  <a:gd name="T6" fmla="*/ 31 w 31"/>
                  <a:gd name="T7" fmla="*/ 23 h 32"/>
                  <a:gd name="T8" fmla="*/ 13 w 31"/>
                  <a:gd name="T9" fmla="*/ 0 h 32"/>
                  <a:gd name="T10" fmla="*/ 13 w 31"/>
                  <a:gd name="T11" fmla="*/ 3 h 32"/>
                  <a:gd name="T12" fmla="*/ 0 w 31"/>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0" y="3"/>
                    </a:moveTo>
                    <a:lnTo>
                      <a:pt x="2" y="7"/>
                    </a:lnTo>
                    <a:lnTo>
                      <a:pt x="22" y="32"/>
                    </a:lnTo>
                    <a:lnTo>
                      <a:pt x="31" y="23"/>
                    </a:lnTo>
                    <a:lnTo>
                      <a:pt x="13" y="0"/>
                    </a:lnTo>
                    <a:lnTo>
                      <a:pt x="13"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5" name="Freeform 830"/>
              <p:cNvSpPr>
                <a:spLocks/>
              </p:cNvSpPr>
              <p:nvPr/>
            </p:nvSpPr>
            <p:spPr bwMode="auto">
              <a:xfrm>
                <a:off x="10391" y="5476"/>
                <a:ext cx="29" cy="50"/>
              </a:xfrm>
              <a:custGeom>
                <a:avLst/>
                <a:gdLst>
                  <a:gd name="T0" fmla="*/ 0 w 13"/>
                  <a:gd name="T1" fmla="*/ 0 h 25"/>
                  <a:gd name="T2" fmla="*/ 0 w 13"/>
                  <a:gd name="T3" fmla="*/ 0 h 25"/>
                  <a:gd name="T4" fmla="*/ 0 w 13"/>
                  <a:gd name="T5" fmla="*/ 25 h 25"/>
                  <a:gd name="T6" fmla="*/ 13 w 13"/>
                  <a:gd name="T7" fmla="*/ 25 h 25"/>
                  <a:gd name="T8" fmla="*/ 13 w 13"/>
                  <a:gd name="T9" fmla="*/ 0 h 25"/>
                  <a:gd name="T10" fmla="*/ 13 w 13"/>
                  <a:gd name="T11" fmla="*/ 0 h 25"/>
                  <a:gd name="T12" fmla="*/ 0 w 1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0" y="0"/>
                    </a:moveTo>
                    <a:lnTo>
                      <a:pt x="0" y="0"/>
                    </a:lnTo>
                    <a:lnTo>
                      <a:pt x="0" y="25"/>
                    </a:lnTo>
                    <a:lnTo>
                      <a:pt x="13" y="25"/>
                    </a:lnTo>
                    <a:lnTo>
                      <a:pt x="13"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6" name="Freeform 829"/>
              <p:cNvSpPr>
                <a:spLocks/>
              </p:cNvSpPr>
              <p:nvPr/>
            </p:nvSpPr>
            <p:spPr bwMode="auto">
              <a:xfrm>
                <a:off x="10391" y="5422"/>
                <a:ext cx="29" cy="54"/>
              </a:xfrm>
              <a:custGeom>
                <a:avLst/>
                <a:gdLst>
                  <a:gd name="T0" fmla="*/ 0 w 13"/>
                  <a:gd name="T1" fmla="*/ 6 h 27"/>
                  <a:gd name="T2" fmla="*/ 0 w 13"/>
                  <a:gd name="T3" fmla="*/ 4 h 27"/>
                  <a:gd name="T4" fmla="*/ 0 w 13"/>
                  <a:gd name="T5" fmla="*/ 27 h 27"/>
                  <a:gd name="T6" fmla="*/ 13 w 13"/>
                  <a:gd name="T7" fmla="*/ 27 h 27"/>
                  <a:gd name="T8" fmla="*/ 13 w 13"/>
                  <a:gd name="T9" fmla="*/ 4 h 27"/>
                  <a:gd name="T10" fmla="*/ 13 w 13"/>
                  <a:gd name="T11" fmla="*/ 0 h 27"/>
                  <a:gd name="T12" fmla="*/ 0 w 13"/>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0" y="6"/>
                    </a:moveTo>
                    <a:lnTo>
                      <a:pt x="0" y="4"/>
                    </a:lnTo>
                    <a:lnTo>
                      <a:pt x="0" y="27"/>
                    </a:lnTo>
                    <a:lnTo>
                      <a:pt x="13" y="27"/>
                    </a:lnTo>
                    <a:lnTo>
                      <a:pt x="13" y="4"/>
                    </a:lnTo>
                    <a:lnTo>
                      <a:pt x="13"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7" name="Freeform 828"/>
              <p:cNvSpPr>
                <a:spLocks/>
              </p:cNvSpPr>
              <p:nvPr/>
            </p:nvSpPr>
            <p:spPr bwMode="auto">
              <a:xfrm>
                <a:off x="10375" y="5390"/>
                <a:ext cx="45" cy="44"/>
              </a:xfrm>
              <a:custGeom>
                <a:avLst/>
                <a:gdLst>
                  <a:gd name="T0" fmla="*/ 0 w 20"/>
                  <a:gd name="T1" fmla="*/ 2 h 22"/>
                  <a:gd name="T2" fmla="*/ 2 w 20"/>
                  <a:gd name="T3" fmla="*/ 5 h 22"/>
                  <a:gd name="T4" fmla="*/ 7 w 20"/>
                  <a:gd name="T5" fmla="*/ 22 h 22"/>
                  <a:gd name="T6" fmla="*/ 20 w 20"/>
                  <a:gd name="T7" fmla="*/ 16 h 22"/>
                  <a:gd name="T8" fmla="*/ 12 w 20"/>
                  <a:gd name="T9" fmla="*/ 0 h 22"/>
                  <a:gd name="T10" fmla="*/ 12 w 20"/>
                  <a:gd name="T11" fmla="*/ 4 h 22"/>
                  <a:gd name="T12" fmla="*/ 0 w 2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2"/>
                    </a:moveTo>
                    <a:lnTo>
                      <a:pt x="2" y="5"/>
                    </a:lnTo>
                    <a:lnTo>
                      <a:pt x="7" y="22"/>
                    </a:lnTo>
                    <a:lnTo>
                      <a:pt x="20" y="16"/>
                    </a:lnTo>
                    <a:lnTo>
                      <a:pt x="12" y="0"/>
                    </a:lnTo>
                    <a:lnTo>
                      <a:pt x="12" y="4"/>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8" name="Freeform 827"/>
              <p:cNvSpPr>
                <a:spLocks/>
              </p:cNvSpPr>
              <p:nvPr/>
            </p:nvSpPr>
            <p:spPr bwMode="auto">
              <a:xfrm>
                <a:off x="10375" y="5362"/>
                <a:ext cx="30" cy="36"/>
              </a:xfrm>
              <a:custGeom>
                <a:avLst/>
                <a:gdLst>
                  <a:gd name="T0" fmla="*/ 3 w 14"/>
                  <a:gd name="T1" fmla="*/ 0 h 18"/>
                  <a:gd name="T2" fmla="*/ 2 w 14"/>
                  <a:gd name="T3" fmla="*/ 3 h 18"/>
                  <a:gd name="T4" fmla="*/ 0 w 14"/>
                  <a:gd name="T5" fmla="*/ 16 h 18"/>
                  <a:gd name="T6" fmla="*/ 12 w 14"/>
                  <a:gd name="T7" fmla="*/ 18 h 18"/>
                  <a:gd name="T8" fmla="*/ 14 w 14"/>
                  <a:gd name="T9" fmla="*/ 5 h 18"/>
                  <a:gd name="T10" fmla="*/ 12 w 14"/>
                  <a:gd name="T11" fmla="*/ 9 h 18"/>
                  <a:gd name="T12" fmla="*/ 3 w 1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3" y="0"/>
                    </a:moveTo>
                    <a:lnTo>
                      <a:pt x="2" y="3"/>
                    </a:lnTo>
                    <a:lnTo>
                      <a:pt x="0" y="16"/>
                    </a:lnTo>
                    <a:lnTo>
                      <a:pt x="12" y="18"/>
                    </a:lnTo>
                    <a:lnTo>
                      <a:pt x="14" y="5"/>
                    </a:lnTo>
                    <a:lnTo>
                      <a:pt x="12"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19" name="Freeform 826"/>
              <p:cNvSpPr>
                <a:spLocks/>
              </p:cNvSpPr>
              <p:nvPr/>
            </p:nvSpPr>
            <p:spPr bwMode="auto">
              <a:xfrm>
                <a:off x="10381" y="5326"/>
                <a:ext cx="56" cy="54"/>
              </a:xfrm>
              <a:custGeom>
                <a:avLst/>
                <a:gdLst>
                  <a:gd name="T0" fmla="*/ 24 w 26"/>
                  <a:gd name="T1" fmla="*/ 1 h 27"/>
                  <a:gd name="T2" fmla="*/ 17 w 26"/>
                  <a:gd name="T3" fmla="*/ 3 h 27"/>
                  <a:gd name="T4" fmla="*/ 0 w 26"/>
                  <a:gd name="T5" fmla="*/ 18 h 27"/>
                  <a:gd name="T6" fmla="*/ 9 w 26"/>
                  <a:gd name="T7" fmla="*/ 27 h 27"/>
                  <a:gd name="T8" fmla="*/ 26 w 26"/>
                  <a:gd name="T9" fmla="*/ 12 h 27"/>
                  <a:gd name="T10" fmla="*/ 18 w 26"/>
                  <a:gd name="T11" fmla="*/ 14 h 27"/>
                  <a:gd name="T12" fmla="*/ 24 w 26"/>
                  <a:gd name="T13" fmla="*/ 1 h 27"/>
                  <a:gd name="T14" fmla="*/ 20 w 26"/>
                  <a:gd name="T15" fmla="*/ 0 h 27"/>
                  <a:gd name="T16" fmla="*/ 17 w 26"/>
                  <a:gd name="T17" fmla="*/ 3 h 27"/>
                  <a:gd name="T18" fmla="*/ 24 w 26"/>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4" y="1"/>
                    </a:moveTo>
                    <a:lnTo>
                      <a:pt x="17" y="3"/>
                    </a:lnTo>
                    <a:lnTo>
                      <a:pt x="0" y="18"/>
                    </a:lnTo>
                    <a:lnTo>
                      <a:pt x="9" y="27"/>
                    </a:lnTo>
                    <a:lnTo>
                      <a:pt x="26" y="12"/>
                    </a:lnTo>
                    <a:lnTo>
                      <a:pt x="18" y="14"/>
                    </a:lnTo>
                    <a:lnTo>
                      <a:pt x="24" y="1"/>
                    </a:lnTo>
                    <a:lnTo>
                      <a:pt x="20" y="0"/>
                    </a:lnTo>
                    <a:lnTo>
                      <a:pt x="17" y="3"/>
                    </a:lnTo>
                    <a:lnTo>
                      <a:pt x="24"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0" name="Freeform 825"/>
              <p:cNvSpPr>
                <a:spLocks/>
              </p:cNvSpPr>
              <p:nvPr/>
            </p:nvSpPr>
            <p:spPr bwMode="auto">
              <a:xfrm>
                <a:off x="10421" y="5328"/>
                <a:ext cx="56" cy="44"/>
              </a:xfrm>
              <a:custGeom>
                <a:avLst/>
                <a:gdLst>
                  <a:gd name="T0" fmla="*/ 20 w 26"/>
                  <a:gd name="T1" fmla="*/ 9 h 22"/>
                  <a:gd name="T2" fmla="*/ 26 w 26"/>
                  <a:gd name="T3" fmla="*/ 9 h 22"/>
                  <a:gd name="T4" fmla="*/ 6 w 26"/>
                  <a:gd name="T5" fmla="*/ 0 h 22"/>
                  <a:gd name="T6" fmla="*/ 0 w 26"/>
                  <a:gd name="T7" fmla="*/ 13 h 22"/>
                  <a:gd name="T8" fmla="*/ 20 w 26"/>
                  <a:gd name="T9" fmla="*/ 22 h 22"/>
                  <a:gd name="T10" fmla="*/ 26 w 26"/>
                  <a:gd name="T11" fmla="*/ 20 h 22"/>
                  <a:gd name="T12" fmla="*/ 20 w 26"/>
                  <a:gd name="T13" fmla="*/ 22 h 22"/>
                  <a:gd name="T14" fmla="*/ 22 w 26"/>
                  <a:gd name="T15" fmla="*/ 22 h 22"/>
                  <a:gd name="T16" fmla="*/ 26 w 26"/>
                  <a:gd name="T17" fmla="*/ 20 h 22"/>
                  <a:gd name="T18" fmla="*/ 20 w 26"/>
                  <a:gd name="T1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2">
                    <a:moveTo>
                      <a:pt x="20" y="9"/>
                    </a:moveTo>
                    <a:lnTo>
                      <a:pt x="26" y="9"/>
                    </a:lnTo>
                    <a:lnTo>
                      <a:pt x="6" y="0"/>
                    </a:lnTo>
                    <a:lnTo>
                      <a:pt x="0" y="13"/>
                    </a:lnTo>
                    <a:lnTo>
                      <a:pt x="20" y="22"/>
                    </a:lnTo>
                    <a:lnTo>
                      <a:pt x="26" y="20"/>
                    </a:lnTo>
                    <a:lnTo>
                      <a:pt x="20" y="22"/>
                    </a:lnTo>
                    <a:lnTo>
                      <a:pt x="22" y="22"/>
                    </a:lnTo>
                    <a:lnTo>
                      <a:pt x="26" y="20"/>
                    </a:lnTo>
                    <a:lnTo>
                      <a:pt x="2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1" name="Freeform 824"/>
              <p:cNvSpPr>
                <a:spLocks/>
              </p:cNvSpPr>
              <p:nvPr/>
            </p:nvSpPr>
            <p:spPr bwMode="auto">
              <a:xfrm>
                <a:off x="10463" y="5308"/>
                <a:ext cx="98" cy="60"/>
              </a:xfrm>
              <a:custGeom>
                <a:avLst/>
                <a:gdLst>
                  <a:gd name="T0" fmla="*/ 40 w 45"/>
                  <a:gd name="T1" fmla="*/ 0 h 30"/>
                  <a:gd name="T2" fmla="*/ 40 w 45"/>
                  <a:gd name="T3" fmla="*/ 0 h 30"/>
                  <a:gd name="T4" fmla="*/ 0 w 45"/>
                  <a:gd name="T5" fmla="*/ 19 h 30"/>
                  <a:gd name="T6" fmla="*/ 6 w 45"/>
                  <a:gd name="T7" fmla="*/ 30 h 30"/>
                  <a:gd name="T8" fmla="*/ 45 w 45"/>
                  <a:gd name="T9" fmla="*/ 12 h 30"/>
                  <a:gd name="T10" fmla="*/ 45 w 45"/>
                  <a:gd name="T11" fmla="*/ 12 h 30"/>
                  <a:gd name="T12" fmla="*/ 40 w 45"/>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5" h="30">
                    <a:moveTo>
                      <a:pt x="40" y="0"/>
                    </a:moveTo>
                    <a:lnTo>
                      <a:pt x="40" y="0"/>
                    </a:lnTo>
                    <a:lnTo>
                      <a:pt x="0" y="19"/>
                    </a:lnTo>
                    <a:lnTo>
                      <a:pt x="6" y="30"/>
                    </a:lnTo>
                    <a:lnTo>
                      <a:pt x="45" y="12"/>
                    </a:lnTo>
                    <a:lnTo>
                      <a:pt x="4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2" name="Freeform 823"/>
              <p:cNvSpPr>
                <a:spLocks/>
              </p:cNvSpPr>
              <p:nvPr/>
            </p:nvSpPr>
            <p:spPr bwMode="auto">
              <a:xfrm>
                <a:off x="10552" y="5260"/>
                <a:ext cx="136" cy="72"/>
              </a:xfrm>
              <a:custGeom>
                <a:avLst/>
                <a:gdLst>
                  <a:gd name="T0" fmla="*/ 50 w 63"/>
                  <a:gd name="T1" fmla="*/ 6 h 36"/>
                  <a:gd name="T2" fmla="*/ 54 w 63"/>
                  <a:gd name="T3" fmla="*/ 0 h 36"/>
                  <a:gd name="T4" fmla="*/ 0 w 63"/>
                  <a:gd name="T5" fmla="*/ 24 h 36"/>
                  <a:gd name="T6" fmla="*/ 5 w 63"/>
                  <a:gd name="T7" fmla="*/ 36 h 36"/>
                  <a:gd name="T8" fmla="*/ 59 w 63"/>
                  <a:gd name="T9" fmla="*/ 13 h 36"/>
                  <a:gd name="T10" fmla="*/ 63 w 63"/>
                  <a:gd name="T11" fmla="*/ 7 h 36"/>
                  <a:gd name="T12" fmla="*/ 59 w 63"/>
                  <a:gd name="T13" fmla="*/ 13 h 36"/>
                  <a:gd name="T14" fmla="*/ 61 w 63"/>
                  <a:gd name="T15" fmla="*/ 11 h 36"/>
                  <a:gd name="T16" fmla="*/ 63 w 63"/>
                  <a:gd name="T17" fmla="*/ 7 h 36"/>
                  <a:gd name="T18" fmla="*/ 50 w 63"/>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36">
                    <a:moveTo>
                      <a:pt x="50" y="6"/>
                    </a:moveTo>
                    <a:lnTo>
                      <a:pt x="54" y="0"/>
                    </a:lnTo>
                    <a:lnTo>
                      <a:pt x="0" y="24"/>
                    </a:lnTo>
                    <a:lnTo>
                      <a:pt x="5" y="36"/>
                    </a:lnTo>
                    <a:lnTo>
                      <a:pt x="59" y="13"/>
                    </a:lnTo>
                    <a:lnTo>
                      <a:pt x="63" y="7"/>
                    </a:lnTo>
                    <a:lnTo>
                      <a:pt x="59" y="13"/>
                    </a:lnTo>
                    <a:lnTo>
                      <a:pt x="61" y="11"/>
                    </a:lnTo>
                    <a:lnTo>
                      <a:pt x="63" y="7"/>
                    </a:lnTo>
                    <a:lnTo>
                      <a:pt x="5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3" name="Freeform 822"/>
              <p:cNvSpPr>
                <a:spLocks/>
              </p:cNvSpPr>
              <p:nvPr/>
            </p:nvSpPr>
            <p:spPr bwMode="auto">
              <a:xfrm>
                <a:off x="10660" y="5180"/>
                <a:ext cx="37" cy="94"/>
              </a:xfrm>
              <a:custGeom>
                <a:avLst/>
                <a:gdLst>
                  <a:gd name="T0" fmla="*/ 6 w 18"/>
                  <a:gd name="T1" fmla="*/ 2 h 47"/>
                  <a:gd name="T2" fmla="*/ 6 w 18"/>
                  <a:gd name="T3" fmla="*/ 0 h 47"/>
                  <a:gd name="T4" fmla="*/ 0 w 18"/>
                  <a:gd name="T5" fmla="*/ 46 h 47"/>
                  <a:gd name="T6" fmla="*/ 13 w 18"/>
                  <a:gd name="T7" fmla="*/ 47 h 47"/>
                  <a:gd name="T8" fmla="*/ 18 w 18"/>
                  <a:gd name="T9" fmla="*/ 2 h 47"/>
                  <a:gd name="T10" fmla="*/ 18 w 18"/>
                  <a:gd name="T11" fmla="*/ 0 h 47"/>
                  <a:gd name="T12" fmla="*/ 6 w 18"/>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18" h="47">
                    <a:moveTo>
                      <a:pt x="6" y="2"/>
                    </a:moveTo>
                    <a:lnTo>
                      <a:pt x="6" y="0"/>
                    </a:lnTo>
                    <a:lnTo>
                      <a:pt x="0" y="46"/>
                    </a:lnTo>
                    <a:lnTo>
                      <a:pt x="13" y="47"/>
                    </a:lnTo>
                    <a:lnTo>
                      <a:pt x="18" y="2"/>
                    </a:lnTo>
                    <a:lnTo>
                      <a:pt x="18" y="0"/>
                    </a:lnTo>
                    <a:lnTo>
                      <a:pt x="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4" name="Freeform 821"/>
              <p:cNvSpPr>
                <a:spLocks/>
              </p:cNvSpPr>
              <p:nvPr/>
            </p:nvSpPr>
            <p:spPr bwMode="auto">
              <a:xfrm>
                <a:off x="10663" y="5120"/>
                <a:ext cx="34" cy="64"/>
              </a:xfrm>
              <a:custGeom>
                <a:avLst/>
                <a:gdLst>
                  <a:gd name="T0" fmla="*/ 0 w 16"/>
                  <a:gd name="T1" fmla="*/ 5 h 32"/>
                  <a:gd name="T2" fmla="*/ 0 w 16"/>
                  <a:gd name="T3" fmla="*/ 3 h 32"/>
                  <a:gd name="T4" fmla="*/ 4 w 16"/>
                  <a:gd name="T5" fmla="*/ 32 h 32"/>
                  <a:gd name="T6" fmla="*/ 16 w 16"/>
                  <a:gd name="T7" fmla="*/ 30 h 32"/>
                  <a:gd name="T8" fmla="*/ 13 w 16"/>
                  <a:gd name="T9" fmla="*/ 2 h 32"/>
                  <a:gd name="T10" fmla="*/ 11 w 16"/>
                  <a:gd name="T11" fmla="*/ 0 h 32"/>
                  <a:gd name="T12" fmla="*/ 0 w 16"/>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0" y="5"/>
                    </a:moveTo>
                    <a:lnTo>
                      <a:pt x="0" y="3"/>
                    </a:lnTo>
                    <a:lnTo>
                      <a:pt x="4" y="32"/>
                    </a:lnTo>
                    <a:lnTo>
                      <a:pt x="16" y="30"/>
                    </a:lnTo>
                    <a:lnTo>
                      <a:pt x="13" y="2"/>
                    </a:lnTo>
                    <a:lnTo>
                      <a:pt x="11"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5" name="Freeform 820"/>
              <p:cNvSpPr>
                <a:spLocks/>
              </p:cNvSpPr>
              <p:nvPr/>
            </p:nvSpPr>
            <p:spPr bwMode="auto">
              <a:xfrm>
                <a:off x="10640" y="5066"/>
                <a:ext cx="48" cy="64"/>
              </a:xfrm>
              <a:custGeom>
                <a:avLst/>
                <a:gdLst>
                  <a:gd name="T0" fmla="*/ 0 w 22"/>
                  <a:gd name="T1" fmla="*/ 3 h 32"/>
                  <a:gd name="T2" fmla="*/ 0 w 22"/>
                  <a:gd name="T3" fmla="*/ 3 h 32"/>
                  <a:gd name="T4" fmla="*/ 11 w 22"/>
                  <a:gd name="T5" fmla="*/ 32 h 32"/>
                  <a:gd name="T6" fmla="*/ 22 w 22"/>
                  <a:gd name="T7" fmla="*/ 27 h 32"/>
                  <a:gd name="T8" fmla="*/ 11 w 22"/>
                  <a:gd name="T9" fmla="*/ 0 h 32"/>
                  <a:gd name="T10" fmla="*/ 13 w 22"/>
                  <a:gd name="T11" fmla="*/ 0 h 32"/>
                  <a:gd name="T12" fmla="*/ 0 w 22"/>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3"/>
                    </a:moveTo>
                    <a:lnTo>
                      <a:pt x="0" y="3"/>
                    </a:lnTo>
                    <a:lnTo>
                      <a:pt x="11" y="32"/>
                    </a:lnTo>
                    <a:lnTo>
                      <a:pt x="22" y="27"/>
                    </a:lnTo>
                    <a:lnTo>
                      <a:pt x="11" y="0"/>
                    </a:lnTo>
                    <a:lnTo>
                      <a:pt x="13"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6" name="Freeform 819"/>
              <p:cNvSpPr>
                <a:spLocks/>
              </p:cNvSpPr>
              <p:nvPr/>
            </p:nvSpPr>
            <p:spPr bwMode="auto">
              <a:xfrm>
                <a:off x="10629" y="5022"/>
                <a:ext cx="38" cy="50"/>
              </a:xfrm>
              <a:custGeom>
                <a:avLst/>
                <a:gdLst>
                  <a:gd name="T0" fmla="*/ 5 w 18"/>
                  <a:gd name="T1" fmla="*/ 0 h 25"/>
                  <a:gd name="T2" fmla="*/ 2 w 18"/>
                  <a:gd name="T3" fmla="*/ 7 h 25"/>
                  <a:gd name="T4" fmla="*/ 5 w 18"/>
                  <a:gd name="T5" fmla="*/ 25 h 25"/>
                  <a:gd name="T6" fmla="*/ 18 w 18"/>
                  <a:gd name="T7" fmla="*/ 22 h 25"/>
                  <a:gd name="T8" fmla="*/ 14 w 18"/>
                  <a:gd name="T9" fmla="*/ 4 h 25"/>
                  <a:gd name="T10" fmla="*/ 9 w 18"/>
                  <a:gd name="T11" fmla="*/ 11 h 25"/>
                  <a:gd name="T12" fmla="*/ 5 w 18"/>
                  <a:gd name="T13" fmla="*/ 0 h 25"/>
                  <a:gd name="T14" fmla="*/ 0 w 18"/>
                  <a:gd name="T15" fmla="*/ 2 h 25"/>
                  <a:gd name="T16" fmla="*/ 2 w 18"/>
                  <a:gd name="T17" fmla="*/ 7 h 25"/>
                  <a:gd name="T18" fmla="*/ 5 w 18"/>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5" y="0"/>
                    </a:moveTo>
                    <a:lnTo>
                      <a:pt x="2" y="7"/>
                    </a:lnTo>
                    <a:lnTo>
                      <a:pt x="5" y="25"/>
                    </a:lnTo>
                    <a:lnTo>
                      <a:pt x="18" y="22"/>
                    </a:lnTo>
                    <a:lnTo>
                      <a:pt x="14" y="4"/>
                    </a:lnTo>
                    <a:lnTo>
                      <a:pt x="9" y="11"/>
                    </a:lnTo>
                    <a:lnTo>
                      <a:pt x="5" y="0"/>
                    </a:lnTo>
                    <a:lnTo>
                      <a:pt x="0" y="2"/>
                    </a:lnTo>
                    <a:lnTo>
                      <a:pt x="2" y="7"/>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7" name="Freeform 818"/>
              <p:cNvSpPr>
                <a:spLocks/>
              </p:cNvSpPr>
              <p:nvPr/>
            </p:nvSpPr>
            <p:spPr bwMode="auto">
              <a:xfrm>
                <a:off x="10640" y="5008"/>
                <a:ext cx="57" cy="36"/>
              </a:xfrm>
              <a:custGeom>
                <a:avLst/>
                <a:gdLst>
                  <a:gd name="T0" fmla="*/ 15 w 27"/>
                  <a:gd name="T1" fmla="*/ 4 h 18"/>
                  <a:gd name="T2" fmla="*/ 18 w 27"/>
                  <a:gd name="T3" fmla="*/ 0 h 18"/>
                  <a:gd name="T4" fmla="*/ 0 w 27"/>
                  <a:gd name="T5" fmla="*/ 7 h 18"/>
                  <a:gd name="T6" fmla="*/ 4 w 27"/>
                  <a:gd name="T7" fmla="*/ 18 h 18"/>
                  <a:gd name="T8" fmla="*/ 24 w 27"/>
                  <a:gd name="T9" fmla="*/ 11 h 18"/>
                  <a:gd name="T10" fmla="*/ 27 w 27"/>
                  <a:gd name="T11" fmla="*/ 7 h 18"/>
                  <a:gd name="T12" fmla="*/ 15 w 27"/>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15" y="4"/>
                    </a:moveTo>
                    <a:lnTo>
                      <a:pt x="18" y="0"/>
                    </a:lnTo>
                    <a:lnTo>
                      <a:pt x="0" y="7"/>
                    </a:lnTo>
                    <a:lnTo>
                      <a:pt x="4" y="18"/>
                    </a:lnTo>
                    <a:lnTo>
                      <a:pt x="24" y="11"/>
                    </a:lnTo>
                    <a:lnTo>
                      <a:pt x="27" y="7"/>
                    </a:lnTo>
                    <a:lnTo>
                      <a:pt x="1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8" name="Freeform 817"/>
              <p:cNvSpPr>
                <a:spLocks/>
              </p:cNvSpPr>
              <p:nvPr/>
            </p:nvSpPr>
            <p:spPr bwMode="auto">
              <a:xfrm>
                <a:off x="10672" y="4968"/>
                <a:ext cx="45" cy="54"/>
              </a:xfrm>
              <a:custGeom>
                <a:avLst/>
                <a:gdLst>
                  <a:gd name="T0" fmla="*/ 9 w 21"/>
                  <a:gd name="T1" fmla="*/ 9 h 27"/>
                  <a:gd name="T2" fmla="*/ 9 w 21"/>
                  <a:gd name="T3" fmla="*/ 2 h 27"/>
                  <a:gd name="T4" fmla="*/ 0 w 21"/>
                  <a:gd name="T5" fmla="*/ 24 h 27"/>
                  <a:gd name="T6" fmla="*/ 12 w 21"/>
                  <a:gd name="T7" fmla="*/ 27 h 27"/>
                  <a:gd name="T8" fmla="*/ 19 w 21"/>
                  <a:gd name="T9" fmla="*/ 7 h 27"/>
                  <a:gd name="T10" fmla="*/ 19 w 21"/>
                  <a:gd name="T11" fmla="*/ 0 h 27"/>
                  <a:gd name="T12" fmla="*/ 19 w 21"/>
                  <a:gd name="T13" fmla="*/ 7 h 27"/>
                  <a:gd name="T14" fmla="*/ 21 w 21"/>
                  <a:gd name="T15" fmla="*/ 4 h 27"/>
                  <a:gd name="T16" fmla="*/ 19 w 21"/>
                  <a:gd name="T17" fmla="*/ 0 h 27"/>
                  <a:gd name="T18" fmla="*/ 9 w 21"/>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7">
                    <a:moveTo>
                      <a:pt x="9" y="9"/>
                    </a:moveTo>
                    <a:lnTo>
                      <a:pt x="9" y="2"/>
                    </a:lnTo>
                    <a:lnTo>
                      <a:pt x="0" y="24"/>
                    </a:lnTo>
                    <a:lnTo>
                      <a:pt x="12" y="27"/>
                    </a:lnTo>
                    <a:lnTo>
                      <a:pt x="19" y="7"/>
                    </a:lnTo>
                    <a:lnTo>
                      <a:pt x="19" y="0"/>
                    </a:lnTo>
                    <a:lnTo>
                      <a:pt x="19" y="7"/>
                    </a:lnTo>
                    <a:lnTo>
                      <a:pt x="21" y="4"/>
                    </a:lnTo>
                    <a:lnTo>
                      <a:pt x="19" y="0"/>
                    </a:lnTo>
                    <a:lnTo>
                      <a:pt x="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29" name="Freeform 816"/>
              <p:cNvSpPr>
                <a:spLocks/>
              </p:cNvSpPr>
              <p:nvPr/>
            </p:nvSpPr>
            <p:spPr bwMode="auto">
              <a:xfrm>
                <a:off x="10601" y="4872"/>
                <a:ext cx="112" cy="114"/>
              </a:xfrm>
              <a:custGeom>
                <a:avLst/>
                <a:gdLst>
                  <a:gd name="T0" fmla="*/ 4 w 52"/>
                  <a:gd name="T1" fmla="*/ 12 h 57"/>
                  <a:gd name="T2" fmla="*/ 0 w 52"/>
                  <a:gd name="T3" fmla="*/ 10 h 57"/>
                  <a:gd name="T4" fmla="*/ 42 w 52"/>
                  <a:gd name="T5" fmla="*/ 57 h 57"/>
                  <a:gd name="T6" fmla="*/ 52 w 52"/>
                  <a:gd name="T7" fmla="*/ 48 h 57"/>
                  <a:gd name="T8" fmla="*/ 9 w 52"/>
                  <a:gd name="T9" fmla="*/ 1 h 57"/>
                  <a:gd name="T10" fmla="*/ 6 w 52"/>
                  <a:gd name="T11" fmla="*/ 0 h 57"/>
                  <a:gd name="T12" fmla="*/ 4 w 52"/>
                  <a:gd name="T13" fmla="*/ 12 h 57"/>
                </a:gdLst>
                <a:ahLst/>
                <a:cxnLst>
                  <a:cxn ang="0">
                    <a:pos x="T0" y="T1"/>
                  </a:cxn>
                  <a:cxn ang="0">
                    <a:pos x="T2" y="T3"/>
                  </a:cxn>
                  <a:cxn ang="0">
                    <a:pos x="T4" y="T5"/>
                  </a:cxn>
                  <a:cxn ang="0">
                    <a:pos x="T6" y="T7"/>
                  </a:cxn>
                  <a:cxn ang="0">
                    <a:pos x="T8" y="T9"/>
                  </a:cxn>
                  <a:cxn ang="0">
                    <a:pos x="T10" y="T11"/>
                  </a:cxn>
                  <a:cxn ang="0">
                    <a:pos x="T12" y="T13"/>
                  </a:cxn>
                </a:cxnLst>
                <a:rect l="0" t="0" r="r" b="b"/>
                <a:pathLst>
                  <a:path w="52" h="57">
                    <a:moveTo>
                      <a:pt x="4" y="12"/>
                    </a:moveTo>
                    <a:lnTo>
                      <a:pt x="0" y="10"/>
                    </a:lnTo>
                    <a:lnTo>
                      <a:pt x="42" y="57"/>
                    </a:lnTo>
                    <a:lnTo>
                      <a:pt x="52" y="48"/>
                    </a:lnTo>
                    <a:lnTo>
                      <a:pt x="9" y="1"/>
                    </a:lnTo>
                    <a:lnTo>
                      <a:pt x="6"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30" name="Freeform 815"/>
              <p:cNvSpPr>
                <a:spLocks/>
              </p:cNvSpPr>
              <p:nvPr/>
            </p:nvSpPr>
            <p:spPr bwMode="auto">
              <a:xfrm>
                <a:off x="10480" y="4854"/>
                <a:ext cx="133" cy="42"/>
              </a:xfrm>
              <a:custGeom>
                <a:avLst/>
                <a:gdLst>
                  <a:gd name="T0" fmla="*/ 0 w 62"/>
                  <a:gd name="T1" fmla="*/ 5 h 21"/>
                  <a:gd name="T2" fmla="*/ 6 w 62"/>
                  <a:gd name="T3" fmla="*/ 12 h 21"/>
                  <a:gd name="T4" fmla="*/ 60 w 62"/>
                  <a:gd name="T5" fmla="*/ 21 h 21"/>
                  <a:gd name="T6" fmla="*/ 62 w 62"/>
                  <a:gd name="T7" fmla="*/ 9 h 21"/>
                  <a:gd name="T8" fmla="*/ 8 w 62"/>
                  <a:gd name="T9" fmla="*/ 0 h 21"/>
                  <a:gd name="T10" fmla="*/ 13 w 62"/>
                  <a:gd name="T11" fmla="*/ 5 h 21"/>
                  <a:gd name="T12" fmla="*/ 0 w 62"/>
                  <a:gd name="T13" fmla="*/ 5 h 21"/>
                  <a:gd name="T14" fmla="*/ 0 w 62"/>
                  <a:gd name="T15" fmla="*/ 10 h 21"/>
                  <a:gd name="T16" fmla="*/ 6 w 62"/>
                  <a:gd name="T17" fmla="*/ 12 h 21"/>
                  <a:gd name="T18" fmla="*/ 0 w 62"/>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21">
                    <a:moveTo>
                      <a:pt x="0" y="5"/>
                    </a:moveTo>
                    <a:lnTo>
                      <a:pt x="6" y="12"/>
                    </a:lnTo>
                    <a:lnTo>
                      <a:pt x="60" y="21"/>
                    </a:lnTo>
                    <a:lnTo>
                      <a:pt x="62" y="9"/>
                    </a:lnTo>
                    <a:lnTo>
                      <a:pt x="8" y="0"/>
                    </a:lnTo>
                    <a:lnTo>
                      <a:pt x="13" y="5"/>
                    </a:lnTo>
                    <a:lnTo>
                      <a:pt x="0" y="5"/>
                    </a:lnTo>
                    <a:lnTo>
                      <a:pt x="0" y="10"/>
                    </a:lnTo>
                    <a:lnTo>
                      <a:pt x="6" y="1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31" name="Freeform 814"/>
              <p:cNvSpPr>
                <a:spLocks/>
              </p:cNvSpPr>
              <p:nvPr/>
            </p:nvSpPr>
            <p:spPr bwMode="auto">
              <a:xfrm>
                <a:off x="10477" y="4644"/>
                <a:ext cx="31" cy="220"/>
              </a:xfrm>
              <a:custGeom>
                <a:avLst/>
                <a:gdLst>
                  <a:gd name="T0" fmla="*/ 1 w 14"/>
                  <a:gd name="T1" fmla="*/ 0 h 110"/>
                  <a:gd name="T2" fmla="*/ 0 w 14"/>
                  <a:gd name="T3" fmla="*/ 4 h 110"/>
                  <a:gd name="T4" fmla="*/ 1 w 14"/>
                  <a:gd name="T5" fmla="*/ 110 h 110"/>
                  <a:gd name="T6" fmla="*/ 14 w 14"/>
                  <a:gd name="T7" fmla="*/ 110 h 110"/>
                  <a:gd name="T8" fmla="*/ 14 w 14"/>
                  <a:gd name="T9" fmla="*/ 4 h 110"/>
                  <a:gd name="T10" fmla="*/ 12 w 14"/>
                  <a:gd name="T11" fmla="*/ 9 h 110"/>
                  <a:gd name="T12" fmla="*/ 1 w 1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4" h="110">
                    <a:moveTo>
                      <a:pt x="1" y="0"/>
                    </a:moveTo>
                    <a:lnTo>
                      <a:pt x="0" y="4"/>
                    </a:lnTo>
                    <a:lnTo>
                      <a:pt x="1" y="110"/>
                    </a:lnTo>
                    <a:lnTo>
                      <a:pt x="14" y="110"/>
                    </a:lnTo>
                    <a:lnTo>
                      <a:pt x="14" y="4"/>
                    </a:lnTo>
                    <a:lnTo>
                      <a:pt x="12" y="9"/>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32" name="Freeform 813"/>
              <p:cNvSpPr>
                <a:spLocks/>
              </p:cNvSpPr>
              <p:nvPr/>
            </p:nvSpPr>
            <p:spPr bwMode="auto">
              <a:xfrm>
                <a:off x="10480" y="4554"/>
                <a:ext cx="113" cy="108"/>
              </a:xfrm>
              <a:custGeom>
                <a:avLst/>
                <a:gdLst>
                  <a:gd name="T0" fmla="*/ 44 w 53"/>
                  <a:gd name="T1" fmla="*/ 0 h 54"/>
                  <a:gd name="T2" fmla="*/ 44 w 53"/>
                  <a:gd name="T3" fmla="*/ 0 h 54"/>
                  <a:gd name="T4" fmla="*/ 0 w 53"/>
                  <a:gd name="T5" fmla="*/ 45 h 54"/>
                  <a:gd name="T6" fmla="*/ 11 w 53"/>
                  <a:gd name="T7" fmla="*/ 54 h 54"/>
                  <a:gd name="T8" fmla="*/ 53 w 53"/>
                  <a:gd name="T9" fmla="*/ 9 h 54"/>
                  <a:gd name="T10" fmla="*/ 53 w 53"/>
                  <a:gd name="T11" fmla="*/ 9 h 54"/>
                  <a:gd name="T12" fmla="*/ 44 w 5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4" y="0"/>
                    </a:moveTo>
                    <a:lnTo>
                      <a:pt x="44" y="0"/>
                    </a:lnTo>
                    <a:lnTo>
                      <a:pt x="0" y="45"/>
                    </a:lnTo>
                    <a:lnTo>
                      <a:pt x="11" y="54"/>
                    </a:lnTo>
                    <a:lnTo>
                      <a:pt x="53" y="9"/>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33" name="Freeform 812"/>
              <p:cNvSpPr>
                <a:spLocks/>
              </p:cNvSpPr>
              <p:nvPr/>
            </p:nvSpPr>
            <p:spPr bwMode="auto">
              <a:xfrm>
                <a:off x="10575" y="4456"/>
                <a:ext cx="104" cy="116"/>
              </a:xfrm>
              <a:custGeom>
                <a:avLst/>
                <a:gdLst>
                  <a:gd name="T0" fmla="*/ 37 w 48"/>
                  <a:gd name="T1" fmla="*/ 0 h 58"/>
                  <a:gd name="T2" fmla="*/ 37 w 48"/>
                  <a:gd name="T3" fmla="*/ 0 h 58"/>
                  <a:gd name="T4" fmla="*/ 0 w 48"/>
                  <a:gd name="T5" fmla="*/ 49 h 58"/>
                  <a:gd name="T6" fmla="*/ 9 w 48"/>
                  <a:gd name="T7" fmla="*/ 58 h 58"/>
                  <a:gd name="T8" fmla="*/ 48 w 48"/>
                  <a:gd name="T9" fmla="*/ 9 h 58"/>
                  <a:gd name="T10" fmla="*/ 46 w 48"/>
                  <a:gd name="T11" fmla="*/ 9 h 58"/>
                  <a:gd name="T12" fmla="*/ 37 w 4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48" h="58">
                    <a:moveTo>
                      <a:pt x="37" y="0"/>
                    </a:moveTo>
                    <a:lnTo>
                      <a:pt x="37" y="0"/>
                    </a:lnTo>
                    <a:lnTo>
                      <a:pt x="0" y="49"/>
                    </a:lnTo>
                    <a:lnTo>
                      <a:pt x="9" y="58"/>
                    </a:lnTo>
                    <a:lnTo>
                      <a:pt x="48" y="9"/>
                    </a:lnTo>
                    <a:lnTo>
                      <a:pt x="46" y="9"/>
                    </a:lnTo>
                    <a:lnTo>
                      <a:pt x="3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grpSp>
            <p:nvGrpSpPr>
              <p:cNvPr id="1634" name="Group 611"/>
              <p:cNvGrpSpPr>
                <a:grpSpLocks/>
              </p:cNvGrpSpPr>
              <p:nvPr/>
            </p:nvGrpSpPr>
            <p:grpSpPr bwMode="auto">
              <a:xfrm>
                <a:off x="7425" y="3278"/>
                <a:ext cx="5876" cy="2840"/>
                <a:chOff x="2591" y="2191"/>
                <a:chExt cx="2713" cy="1420"/>
              </a:xfrm>
            </p:grpSpPr>
            <p:sp>
              <p:nvSpPr>
                <p:cNvPr id="2240" name="Freeform 811"/>
                <p:cNvSpPr>
                  <a:spLocks/>
                </p:cNvSpPr>
                <p:nvPr/>
              </p:nvSpPr>
              <p:spPr bwMode="auto">
                <a:xfrm>
                  <a:off x="4082" y="2761"/>
                  <a:ext cx="31" cy="28"/>
                </a:xfrm>
                <a:custGeom>
                  <a:avLst/>
                  <a:gdLst>
                    <a:gd name="T0" fmla="*/ 22 w 31"/>
                    <a:gd name="T1" fmla="*/ 0 h 28"/>
                    <a:gd name="T2" fmla="*/ 22 w 31"/>
                    <a:gd name="T3" fmla="*/ 0 h 28"/>
                    <a:gd name="T4" fmla="*/ 0 w 31"/>
                    <a:gd name="T5" fmla="*/ 19 h 28"/>
                    <a:gd name="T6" fmla="*/ 9 w 31"/>
                    <a:gd name="T7" fmla="*/ 28 h 28"/>
                    <a:gd name="T8" fmla="*/ 31 w 31"/>
                    <a:gd name="T9" fmla="*/ 9 h 28"/>
                    <a:gd name="T10" fmla="*/ 31 w 31"/>
                    <a:gd name="T11" fmla="*/ 9 h 28"/>
                    <a:gd name="T12" fmla="*/ 22 w 3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1" h="28">
                      <a:moveTo>
                        <a:pt x="22" y="0"/>
                      </a:moveTo>
                      <a:lnTo>
                        <a:pt x="22" y="0"/>
                      </a:lnTo>
                      <a:lnTo>
                        <a:pt x="0" y="19"/>
                      </a:lnTo>
                      <a:lnTo>
                        <a:pt x="9" y="28"/>
                      </a:lnTo>
                      <a:lnTo>
                        <a:pt x="31" y="9"/>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1" name="Freeform 810"/>
                <p:cNvSpPr>
                  <a:spLocks/>
                </p:cNvSpPr>
                <p:nvPr/>
              </p:nvSpPr>
              <p:spPr bwMode="auto">
                <a:xfrm>
                  <a:off x="4104" y="2743"/>
                  <a:ext cx="31" cy="27"/>
                </a:xfrm>
                <a:custGeom>
                  <a:avLst/>
                  <a:gdLst>
                    <a:gd name="T0" fmla="*/ 18 w 31"/>
                    <a:gd name="T1" fmla="*/ 3 h 27"/>
                    <a:gd name="T2" fmla="*/ 20 w 31"/>
                    <a:gd name="T3" fmla="*/ 0 h 27"/>
                    <a:gd name="T4" fmla="*/ 0 w 31"/>
                    <a:gd name="T5" fmla="*/ 18 h 27"/>
                    <a:gd name="T6" fmla="*/ 9 w 31"/>
                    <a:gd name="T7" fmla="*/ 27 h 27"/>
                    <a:gd name="T8" fmla="*/ 29 w 31"/>
                    <a:gd name="T9" fmla="*/ 9 h 27"/>
                    <a:gd name="T10" fmla="*/ 31 w 31"/>
                    <a:gd name="T11" fmla="*/ 5 h 27"/>
                    <a:gd name="T12" fmla="*/ 18 w 31"/>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1" h="27">
                      <a:moveTo>
                        <a:pt x="18" y="3"/>
                      </a:moveTo>
                      <a:lnTo>
                        <a:pt x="20" y="0"/>
                      </a:lnTo>
                      <a:lnTo>
                        <a:pt x="0" y="18"/>
                      </a:lnTo>
                      <a:lnTo>
                        <a:pt x="9" y="27"/>
                      </a:lnTo>
                      <a:lnTo>
                        <a:pt x="29" y="9"/>
                      </a:lnTo>
                      <a:lnTo>
                        <a:pt x="31" y="5"/>
                      </a:lnTo>
                      <a:lnTo>
                        <a:pt x="18"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2" name="Freeform 809"/>
                <p:cNvSpPr>
                  <a:spLocks/>
                </p:cNvSpPr>
                <p:nvPr/>
              </p:nvSpPr>
              <p:spPr bwMode="auto">
                <a:xfrm>
                  <a:off x="4122" y="2683"/>
                  <a:ext cx="23" cy="65"/>
                </a:xfrm>
                <a:custGeom>
                  <a:avLst/>
                  <a:gdLst>
                    <a:gd name="T0" fmla="*/ 11 w 23"/>
                    <a:gd name="T1" fmla="*/ 0 h 65"/>
                    <a:gd name="T2" fmla="*/ 11 w 23"/>
                    <a:gd name="T3" fmla="*/ 4 h 65"/>
                    <a:gd name="T4" fmla="*/ 0 w 23"/>
                    <a:gd name="T5" fmla="*/ 63 h 65"/>
                    <a:gd name="T6" fmla="*/ 13 w 23"/>
                    <a:gd name="T7" fmla="*/ 65 h 65"/>
                    <a:gd name="T8" fmla="*/ 23 w 23"/>
                    <a:gd name="T9" fmla="*/ 6 h 65"/>
                    <a:gd name="T10" fmla="*/ 22 w 23"/>
                    <a:gd name="T11" fmla="*/ 9 h 65"/>
                    <a:gd name="T12" fmla="*/ 11 w 23"/>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3" h="65">
                      <a:moveTo>
                        <a:pt x="11" y="0"/>
                      </a:moveTo>
                      <a:lnTo>
                        <a:pt x="11" y="4"/>
                      </a:lnTo>
                      <a:lnTo>
                        <a:pt x="0" y="63"/>
                      </a:lnTo>
                      <a:lnTo>
                        <a:pt x="13" y="65"/>
                      </a:lnTo>
                      <a:lnTo>
                        <a:pt x="23" y="6"/>
                      </a:lnTo>
                      <a:lnTo>
                        <a:pt x="22" y="9"/>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3" name="Freeform 808"/>
                <p:cNvSpPr>
                  <a:spLocks/>
                </p:cNvSpPr>
                <p:nvPr/>
              </p:nvSpPr>
              <p:spPr bwMode="auto">
                <a:xfrm>
                  <a:off x="4133" y="2631"/>
                  <a:ext cx="59" cy="61"/>
                </a:xfrm>
                <a:custGeom>
                  <a:avLst/>
                  <a:gdLst>
                    <a:gd name="T0" fmla="*/ 47 w 59"/>
                    <a:gd name="T1" fmla="*/ 3 h 61"/>
                    <a:gd name="T2" fmla="*/ 49 w 59"/>
                    <a:gd name="T3" fmla="*/ 0 h 61"/>
                    <a:gd name="T4" fmla="*/ 0 w 59"/>
                    <a:gd name="T5" fmla="*/ 52 h 61"/>
                    <a:gd name="T6" fmla="*/ 11 w 59"/>
                    <a:gd name="T7" fmla="*/ 61 h 61"/>
                    <a:gd name="T8" fmla="*/ 58 w 59"/>
                    <a:gd name="T9" fmla="*/ 9 h 61"/>
                    <a:gd name="T10" fmla="*/ 59 w 59"/>
                    <a:gd name="T11" fmla="*/ 3 h 61"/>
                    <a:gd name="T12" fmla="*/ 47 w 59"/>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59" h="61">
                      <a:moveTo>
                        <a:pt x="47" y="3"/>
                      </a:moveTo>
                      <a:lnTo>
                        <a:pt x="49" y="0"/>
                      </a:lnTo>
                      <a:lnTo>
                        <a:pt x="0" y="52"/>
                      </a:lnTo>
                      <a:lnTo>
                        <a:pt x="11" y="61"/>
                      </a:lnTo>
                      <a:lnTo>
                        <a:pt x="58" y="9"/>
                      </a:lnTo>
                      <a:lnTo>
                        <a:pt x="59" y="3"/>
                      </a:lnTo>
                      <a:lnTo>
                        <a:pt x="47"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4" name="Freeform 807"/>
                <p:cNvSpPr>
                  <a:spLocks/>
                </p:cNvSpPr>
                <p:nvPr/>
              </p:nvSpPr>
              <p:spPr bwMode="auto">
                <a:xfrm>
                  <a:off x="4180" y="2602"/>
                  <a:ext cx="12" cy="32"/>
                </a:xfrm>
                <a:custGeom>
                  <a:avLst/>
                  <a:gdLst>
                    <a:gd name="T0" fmla="*/ 0 w 12"/>
                    <a:gd name="T1" fmla="*/ 0 h 32"/>
                    <a:gd name="T2" fmla="*/ 0 w 12"/>
                    <a:gd name="T3" fmla="*/ 0 h 32"/>
                    <a:gd name="T4" fmla="*/ 0 w 12"/>
                    <a:gd name="T5" fmla="*/ 32 h 32"/>
                    <a:gd name="T6" fmla="*/ 12 w 12"/>
                    <a:gd name="T7" fmla="*/ 32 h 32"/>
                    <a:gd name="T8" fmla="*/ 12 w 12"/>
                    <a:gd name="T9" fmla="*/ 0 h 32"/>
                    <a:gd name="T10" fmla="*/ 12 w 12"/>
                    <a:gd name="T11" fmla="*/ 0 h 32"/>
                    <a:gd name="T12" fmla="*/ 0 w 1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0" y="0"/>
                      </a:moveTo>
                      <a:lnTo>
                        <a:pt x="0" y="0"/>
                      </a:lnTo>
                      <a:lnTo>
                        <a:pt x="0" y="32"/>
                      </a:lnTo>
                      <a:lnTo>
                        <a:pt x="12" y="32"/>
                      </a:lnTo>
                      <a:lnTo>
                        <a:pt x="12"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5" name="Freeform 806"/>
                <p:cNvSpPr>
                  <a:spLocks/>
                </p:cNvSpPr>
                <p:nvPr/>
              </p:nvSpPr>
              <p:spPr bwMode="auto">
                <a:xfrm>
                  <a:off x="4180" y="2483"/>
                  <a:ext cx="14" cy="119"/>
                </a:xfrm>
                <a:custGeom>
                  <a:avLst/>
                  <a:gdLst>
                    <a:gd name="T0" fmla="*/ 7 w 14"/>
                    <a:gd name="T1" fmla="*/ 0 h 119"/>
                    <a:gd name="T2" fmla="*/ 2 w 14"/>
                    <a:gd name="T3" fmla="*/ 7 h 119"/>
                    <a:gd name="T4" fmla="*/ 0 w 14"/>
                    <a:gd name="T5" fmla="*/ 119 h 119"/>
                    <a:gd name="T6" fmla="*/ 12 w 14"/>
                    <a:gd name="T7" fmla="*/ 119 h 119"/>
                    <a:gd name="T8" fmla="*/ 14 w 14"/>
                    <a:gd name="T9" fmla="*/ 7 h 119"/>
                    <a:gd name="T10" fmla="*/ 9 w 14"/>
                    <a:gd name="T11" fmla="*/ 13 h 119"/>
                    <a:gd name="T12" fmla="*/ 7 w 14"/>
                    <a:gd name="T13" fmla="*/ 0 h 119"/>
                    <a:gd name="T14" fmla="*/ 2 w 14"/>
                    <a:gd name="T15" fmla="*/ 2 h 119"/>
                    <a:gd name="T16" fmla="*/ 2 w 14"/>
                    <a:gd name="T17" fmla="*/ 7 h 119"/>
                    <a:gd name="T18" fmla="*/ 7 w 14"/>
                    <a:gd name="T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9">
                      <a:moveTo>
                        <a:pt x="7" y="0"/>
                      </a:moveTo>
                      <a:lnTo>
                        <a:pt x="2" y="7"/>
                      </a:lnTo>
                      <a:lnTo>
                        <a:pt x="0" y="119"/>
                      </a:lnTo>
                      <a:lnTo>
                        <a:pt x="12" y="119"/>
                      </a:lnTo>
                      <a:lnTo>
                        <a:pt x="14" y="7"/>
                      </a:lnTo>
                      <a:lnTo>
                        <a:pt x="9" y="13"/>
                      </a:lnTo>
                      <a:lnTo>
                        <a:pt x="7" y="0"/>
                      </a:lnTo>
                      <a:lnTo>
                        <a:pt x="2" y="2"/>
                      </a:lnTo>
                      <a:lnTo>
                        <a:pt x="2" y="7"/>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6" name="Freeform 805"/>
                <p:cNvSpPr>
                  <a:spLocks/>
                </p:cNvSpPr>
                <p:nvPr/>
              </p:nvSpPr>
              <p:spPr bwMode="auto">
                <a:xfrm>
                  <a:off x="4187" y="2478"/>
                  <a:ext cx="59" cy="18"/>
                </a:xfrm>
                <a:custGeom>
                  <a:avLst/>
                  <a:gdLst>
                    <a:gd name="T0" fmla="*/ 47 w 59"/>
                    <a:gd name="T1" fmla="*/ 5 h 18"/>
                    <a:gd name="T2" fmla="*/ 52 w 59"/>
                    <a:gd name="T3" fmla="*/ 0 h 18"/>
                    <a:gd name="T4" fmla="*/ 0 w 59"/>
                    <a:gd name="T5" fmla="*/ 5 h 18"/>
                    <a:gd name="T6" fmla="*/ 2 w 59"/>
                    <a:gd name="T7" fmla="*/ 18 h 18"/>
                    <a:gd name="T8" fmla="*/ 54 w 59"/>
                    <a:gd name="T9" fmla="*/ 12 h 18"/>
                    <a:gd name="T10" fmla="*/ 59 w 59"/>
                    <a:gd name="T11" fmla="*/ 7 h 18"/>
                    <a:gd name="T12" fmla="*/ 54 w 59"/>
                    <a:gd name="T13" fmla="*/ 12 h 18"/>
                    <a:gd name="T14" fmla="*/ 59 w 59"/>
                    <a:gd name="T15" fmla="*/ 12 h 18"/>
                    <a:gd name="T16" fmla="*/ 59 w 59"/>
                    <a:gd name="T17" fmla="*/ 7 h 18"/>
                    <a:gd name="T18" fmla="*/ 47 w 59"/>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8">
                      <a:moveTo>
                        <a:pt x="47" y="5"/>
                      </a:moveTo>
                      <a:lnTo>
                        <a:pt x="52" y="0"/>
                      </a:lnTo>
                      <a:lnTo>
                        <a:pt x="0" y="5"/>
                      </a:lnTo>
                      <a:lnTo>
                        <a:pt x="2" y="18"/>
                      </a:lnTo>
                      <a:lnTo>
                        <a:pt x="54" y="12"/>
                      </a:lnTo>
                      <a:lnTo>
                        <a:pt x="59" y="7"/>
                      </a:lnTo>
                      <a:lnTo>
                        <a:pt x="54" y="12"/>
                      </a:lnTo>
                      <a:lnTo>
                        <a:pt x="59" y="12"/>
                      </a:lnTo>
                      <a:lnTo>
                        <a:pt x="59" y="7"/>
                      </a:lnTo>
                      <a:lnTo>
                        <a:pt x="4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7" name="Freeform 804"/>
                <p:cNvSpPr>
                  <a:spLocks/>
                </p:cNvSpPr>
                <p:nvPr/>
              </p:nvSpPr>
              <p:spPr bwMode="auto">
                <a:xfrm>
                  <a:off x="4234" y="2413"/>
                  <a:ext cx="21" cy="72"/>
                </a:xfrm>
                <a:custGeom>
                  <a:avLst/>
                  <a:gdLst>
                    <a:gd name="T0" fmla="*/ 11 w 21"/>
                    <a:gd name="T1" fmla="*/ 0 h 72"/>
                    <a:gd name="T2" fmla="*/ 9 w 21"/>
                    <a:gd name="T3" fmla="*/ 5 h 72"/>
                    <a:gd name="T4" fmla="*/ 0 w 21"/>
                    <a:gd name="T5" fmla="*/ 70 h 72"/>
                    <a:gd name="T6" fmla="*/ 12 w 21"/>
                    <a:gd name="T7" fmla="*/ 72 h 72"/>
                    <a:gd name="T8" fmla="*/ 21 w 21"/>
                    <a:gd name="T9" fmla="*/ 5 h 72"/>
                    <a:gd name="T10" fmla="*/ 18 w 21"/>
                    <a:gd name="T11" fmla="*/ 11 h 72"/>
                    <a:gd name="T12" fmla="*/ 11 w 21"/>
                    <a:gd name="T13" fmla="*/ 0 h 72"/>
                    <a:gd name="T14" fmla="*/ 9 w 21"/>
                    <a:gd name="T15" fmla="*/ 2 h 72"/>
                    <a:gd name="T16" fmla="*/ 9 w 21"/>
                    <a:gd name="T17" fmla="*/ 5 h 72"/>
                    <a:gd name="T18" fmla="*/ 11 w 21"/>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2">
                      <a:moveTo>
                        <a:pt x="11" y="0"/>
                      </a:moveTo>
                      <a:lnTo>
                        <a:pt x="9" y="5"/>
                      </a:lnTo>
                      <a:lnTo>
                        <a:pt x="0" y="70"/>
                      </a:lnTo>
                      <a:lnTo>
                        <a:pt x="12" y="72"/>
                      </a:lnTo>
                      <a:lnTo>
                        <a:pt x="21" y="5"/>
                      </a:lnTo>
                      <a:lnTo>
                        <a:pt x="18" y="11"/>
                      </a:lnTo>
                      <a:lnTo>
                        <a:pt x="11" y="0"/>
                      </a:lnTo>
                      <a:lnTo>
                        <a:pt x="9" y="2"/>
                      </a:lnTo>
                      <a:lnTo>
                        <a:pt x="9"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8" name="Freeform 803"/>
                <p:cNvSpPr>
                  <a:spLocks/>
                </p:cNvSpPr>
                <p:nvPr/>
              </p:nvSpPr>
              <p:spPr bwMode="auto">
                <a:xfrm>
                  <a:off x="4245" y="2390"/>
                  <a:ext cx="41" cy="34"/>
                </a:xfrm>
                <a:custGeom>
                  <a:avLst/>
                  <a:gdLst>
                    <a:gd name="T0" fmla="*/ 32 w 41"/>
                    <a:gd name="T1" fmla="*/ 0 h 34"/>
                    <a:gd name="T2" fmla="*/ 34 w 41"/>
                    <a:gd name="T3" fmla="*/ 0 h 34"/>
                    <a:gd name="T4" fmla="*/ 0 w 41"/>
                    <a:gd name="T5" fmla="*/ 23 h 34"/>
                    <a:gd name="T6" fmla="*/ 7 w 41"/>
                    <a:gd name="T7" fmla="*/ 34 h 34"/>
                    <a:gd name="T8" fmla="*/ 41 w 41"/>
                    <a:gd name="T9" fmla="*/ 10 h 34"/>
                    <a:gd name="T10" fmla="*/ 41 w 41"/>
                    <a:gd name="T11" fmla="*/ 9 h 34"/>
                    <a:gd name="T12" fmla="*/ 32 w 41"/>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1" h="34">
                      <a:moveTo>
                        <a:pt x="32" y="0"/>
                      </a:moveTo>
                      <a:lnTo>
                        <a:pt x="34" y="0"/>
                      </a:lnTo>
                      <a:lnTo>
                        <a:pt x="0" y="23"/>
                      </a:lnTo>
                      <a:lnTo>
                        <a:pt x="7" y="34"/>
                      </a:lnTo>
                      <a:lnTo>
                        <a:pt x="41" y="10"/>
                      </a:lnTo>
                      <a:lnTo>
                        <a:pt x="41" y="9"/>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49" name="Freeform 802"/>
                <p:cNvSpPr>
                  <a:spLocks/>
                </p:cNvSpPr>
                <p:nvPr/>
              </p:nvSpPr>
              <p:spPr bwMode="auto">
                <a:xfrm>
                  <a:off x="4277" y="2372"/>
                  <a:ext cx="25" cy="27"/>
                </a:xfrm>
                <a:custGeom>
                  <a:avLst/>
                  <a:gdLst>
                    <a:gd name="T0" fmla="*/ 22 w 25"/>
                    <a:gd name="T1" fmla="*/ 0 h 27"/>
                    <a:gd name="T2" fmla="*/ 16 w 25"/>
                    <a:gd name="T3" fmla="*/ 1 h 27"/>
                    <a:gd name="T4" fmla="*/ 0 w 25"/>
                    <a:gd name="T5" fmla="*/ 18 h 27"/>
                    <a:gd name="T6" fmla="*/ 9 w 25"/>
                    <a:gd name="T7" fmla="*/ 27 h 27"/>
                    <a:gd name="T8" fmla="*/ 25 w 25"/>
                    <a:gd name="T9" fmla="*/ 10 h 27"/>
                    <a:gd name="T10" fmla="*/ 20 w 25"/>
                    <a:gd name="T11" fmla="*/ 12 h 27"/>
                    <a:gd name="T12" fmla="*/ 22 w 25"/>
                    <a:gd name="T13" fmla="*/ 0 h 27"/>
                    <a:gd name="T14" fmla="*/ 18 w 25"/>
                    <a:gd name="T15" fmla="*/ 0 h 27"/>
                    <a:gd name="T16" fmla="*/ 16 w 25"/>
                    <a:gd name="T17" fmla="*/ 1 h 27"/>
                    <a:gd name="T18" fmla="*/ 22 w 2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7">
                      <a:moveTo>
                        <a:pt x="22" y="0"/>
                      </a:moveTo>
                      <a:lnTo>
                        <a:pt x="16" y="1"/>
                      </a:lnTo>
                      <a:lnTo>
                        <a:pt x="0" y="18"/>
                      </a:lnTo>
                      <a:lnTo>
                        <a:pt x="9" y="27"/>
                      </a:lnTo>
                      <a:lnTo>
                        <a:pt x="25" y="10"/>
                      </a:lnTo>
                      <a:lnTo>
                        <a:pt x="20" y="12"/>
                      </a:lnTo>
                      <a:lnTo>
                        <a:pt x="22" y="0"/>
                      </a:lnTo>
                      <a:lnTo>
                        <a:pt x="18" y="0"/>
                      </a:lnTo>
                      <a:lnTo>
                        <a:pt x="16" y="1"/>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0" name="Freeform 801"/>
                <p:cNvSpPr>
                  <a:spLocks/>
                </p:cNvSpPr>
                <p:nvPr/>
              </p:nvSpPr>
              <p:spPr bwMode="auto">
                <a:xfrm>
                  <a:off x="4297" y="2372"/>
                  <a:ext cx="48" cy="14"/>
                </a:xfrm>
                <a:custGeom>
                  <a:avLst/>
                  <a:gdLst>
                    <a:gd name="T0" fmla="*/ 38 w 48"/>
                    <a:gd name="T1" fmla="*/ 5 h 14"/>
                    <a:gd name="T2" fmla="*/ 43 w 48"/>
                    <a:gd name="T3" fmla="*/ 1 h 14"/>
                    <a:gd name="T4" fmla="*/ 2 w 48"/>
                    <a:gd name="T5" fmla="*/ 0 h 14"/>
                    <a:gd name="T6" fmla="*/ 0 w 48"/>
                    <a:gd name="T7" fmla="*/ 12 h 14"/>
                    <a:gd name="T8" fmla="*/ 43 w 48"/>
                    <a:gd name="T9" fmla="*/ 14 h 14"/>
                    <a:gd name="T10" fmla="*/ 48 w 48"/>
                    <a:gd name="T11" fmla="*/ 12 h 14"/>
                    <a:gd name="T12" fmla="*/ 43 w 48"/>
                    <a:gd name="T13" fmla="*/ 14 h 14"/>
                    <a:gd name="T14" fmla="*/ 47 w 48"/>
                    <a:gd name="T15" fmla="*/ 14 h 14"/>
                    <a:gd name="T16" fmla="*/ 48 w 48"/>
                    <a:gd name="T17" fmla="*/ 12 h 14"/>
                    <a:gd name="T18" fmla="*/ 38 w 48"/>
                    <a:gd name="T19"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4">
                      <a:moveTo>
                        <a:pt x="38" y="5"/>
                      </a:moveTo>
                      <a:lnTo>
                        <a:pt x="43" y="1"/>
                      </a:lnTo>
                      <a:lnTo>
                        <a:pt x="2" y="0"/>
                      </a:lnTo>
                      <a:lnTo>
                        <a:pt x="0" y="12"/>
                      </a:lnTo>
                      <a:lnTo>
                        <a:pt x="43" y="14"/>
                      </a:lnTo>
                      <a:lnTo>
                        <a:pt x="48" y="12"/>
                      </a:lnTo>
                      <a:lnTo>
                        <a:pt x="43" y="14"/>
                      </a:lnTo>
                      <a:lnTo>
                        <a:pt x="47" y="14"/>
                      </a:lnTo>
                      <a:lnTo>
                        <a:pt x="48" y="12"/>
                      </a:lnTo>
                      <a:lnTo>
                        <a:pt x="3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1" name="Freeform 800"/>
                <p:cNvSpPr>
                  <a:spLocks/>
                </p:cNvSpPr>
                <p:nvPr/>
              </p:nvSpPr>
              <p:spPr bwMode="auto">
                <a:xfrm>
                  <a:off x="4335" y="2353"/>
                  <a:ext cx="25" cy="31"/>
                </a:xfrm>
                <a:custGeom>
                  <a:avLst/>
                  <a:gdLst>
                    <a:gd name="T0" fmla="*/ 19 w 25"/>
                    <a:gd name="T1" fmla="*/ 0 h 31"/>
                    <a:gd name="T2" fmla="*/ 14 w 25"/>
                    <a:gd name="T3" fmla="*/ 4 h 31"/>
                    <a:gd name="T4" fmla="*/ 0 w 25"/>
                    <a:gd name="T5" fmla="*/ 24 h 31"/>
                    <a:gd name="T6" fmla="*/ 10 w 25"/>
                    <a:gd name="T7" fmla="*/ 31 h 31"/>
                    <a:gd name="T8" fmla="*/ 25 w 25"/>
                    <a:gd name="T9" fmla="*/ 11 h 31"/>
                    <a:gd name="T10" fmla="*/ 19 w 25"/>
                    <a:gd name="T11" fmla="*/ 13 h 31"/>
                    <a:gd name="T12" fmla="*/ 19 w 25"/>
                    <a:gd name="T13" fmla="*/ 0 h 31"/>
                    <a:gd name="T14" fmla="*/ 16 w 25"/>
                    <a:gd name="T15" fmla="*/ 0 h 31"/>
                    <a:gd name="T16" fmla="*/ 14 w 25"/>
                    <a:gd name="T17" fmla="*/ 4 h 31"/>
                    <a:gd name="T18" fmla="*/ 19 w 25"/>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9" y="0"/>
                      </a:moveTo>
                      <a:lnTo>
                        <a:pt x="14" y="4"/>
                      </a:lnTo>
                      <a:lnTo>
                        <a:pt x="0" y="24"/>
                      </a:lnTo>
                      <a:lnTo>
                        <a:pt x="10" y="31"/>
                      </a:lnTo>
                      <a:lnTo>
                        <a:pt x="25" y="11"/>
                      </a:lnTo>
                      <a:lnTo>
                        <a:pt x="19" y="13"/>
                      </a:lnTo>
                      <a:lnTo>
                        <a:pt x="19" y="0"/>
                      </a:lnTo>
                      <a:lnTo>
                        <a:pt x="16" y="0"/>
                      </a:lnTo>
                      <a:lnTo>
                        <a:pt x="14" y="4"/>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2" name="Freeform 799"/>
                <p:cNvSpPr>
                  <a:spLocks/>
                </p:cNvSpPr>
                <p:nvPr/>
              </p:nvSpPr>
              <p:spPr bwMode="auto">
                <a:xfrm>
                  <a:off x="4354" y="2353"/>
                  <a:ext cx="42" cy="13"/>
                </a:xfrm>
                <a:custGeom>
                  <a:avLst/>
                  <a:gdLst>
                    <a:gd name="T0" fmla="*/ 42 w 42"/>
                    <a:gd name="T1" fmla="*/ 6 h 13"/>
                    <a:gd name="T2" fmla="*/ 35 w 42"/>
                    <a:gd name="T3" fmla="*/ 0 h 13"/>
                    <a:gd name="T4" fmla="*/ 0 w 42"/>
                    <a:gd name="T5" fmla="*/ 0 h 13"/>
                    <a:gd name="T6" fmla="*/ 0 w 42"/>
                    <a:gd name="T7" fmla="*/ 13 h 13"/>
                    <a:gd name="T8" fmla="*/ 35 w 42"/>
                    <a:gd name="T9" fmla="*/ 13 h 13"/>
                    <a:gd name="T10" fmla="*/ 29 w 42"/>
                    <a:gd name="T11" fmla="*/ 8 h 13"/>
                    <a:gd name="T12" fmla="*/ 42 w 42"/>
                    <a:gd name="T13" fmla="*/ 6 h 13"/>
                    <a:gd name="T14" fmla="*/ 40 w 42"/>
                    <a:gd name="T15" fmla="*/ 0 h 13"/>
                    <a:gd name="T16" fmla="*/ 35 w 42"/>
                    <a:gd name="T17" fmla="*/ 0 h 13"/>
                    <a:gd name="T18" fmla="*/ 42 w 42"/>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3">
                      <a:moveTo>
                        <a:pt x="42" y="6"/>
                      </a:moveTo>
                      <a:lnTo>
                        <a:pt x="35" y="0"/>
                      </a:lnTo>
                      <a:lnTo>
                        <a:pt x="0" y="0"/>
                      </a:lnTo>
                      <a:lnTo>
                        <a:pt x="0" y="13"/>
                      </a:lnTo>
                      <a:lnTo>
                        <a:pt x="35" y="13"/>
                      </a:lnTo>
                      <a:lnTo>
                        <a:pt x="29" y="8"/>
                      </a:lnTo>
                      <a:lnTo>
                        <a:pt x="42" y="6"/>
                      </a:lnTo>
                      <a:lnTo>
                        <a:pt x="40" y="0"/>
                      </a:lnTo>
                      <a:lnTo>
                        <a:pt x="35" y="0"/>
                      </a:lnTo>
                      <a:lnTo>
                        <a:pt x="4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3" name="Freeform 798"/>
                <p:cNvSpPr>
                  <a:spLocks/>
                </p:cNvSpPr>
                <p:nvPr/>
              </p:nvSpPr>
              <p:spPr bwMode="auto">
                <a:xfrm>
                  <a:off x="4383" y="2359"/>
                  <a:ext cx="18" cy="36"/>
                </a:xfrm>
                <a:custGeom>
                  <a:avLst/>
                  <a:gdLst>
                    <a:gd name="T0" fmla="*/ 17 w 18"/>
                    <a:gd name="T1" fmla="*/ 27 h 36"/>
                    <a:gd name="T2" fmla="*/ 18 w 18"/>
                    <a:gd name="T3" fmla="*/ 31 h 36"/>
                    <a:gd name="T4" fmla="*/ 13 w 18"/>
                    <a:gd name="T5" fmla="*/ 0 h 36"/>
                    <a:gd name="T6" fmla="*/ 0 w 18"/>
                    <a:gd name="T7" fmla="*/ 2 h 36"/>
                    <a:gd name="T8" fmla="*/ 6 w 18"/>
                    <a:gd name="T9" fmla="*/ 32 h 36"/>
                    <a:gd name="T10" fmla="*/ 7 w 18"/>
                    <a:gd name="T11" fmla="*/ 36 h 36"/>
                    <a:gd name="T12" fmla="*/ 17 w 18"/>
                    <a:gd name="T13" fmla="*/ 27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17" y="27"/>
                      </a:moveTo>
                      <a:lnTo>
                        <a:pt x="18" y="31"/>
                      </a:lnTo>
                      <a:lnTo>
                        <a:pt x="13" y="0"/>
                      </a:lnTo>
                      <a:lnTo>
                        <a:pt x="0" y="2"/>
                      </a:lnTo>
                      <a:lnTo>
                        <a:pt x="6" y="32"/>
                      </a:lnTo>
                      <a:lnTo>
                        <a:pt x="7" y="36"/>
                      </a:lnTo>
                      <a:lnTo>
                        <a:pt x="17"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4" name="Freeform 797"/>
                <p:cNvSpPr>
                  <a:spLocks/>
                </p:cNvSpPr>
                <p:nvPr/>
              </p:nvSpPr>
              <p:spPr bwMode="auto">
                <a:xfrm>
                  <a:off x="4390" y="2386"/>
                  <a:ext cx="37" cy="40"/>
                </a:xfrm>
                <a:custGeom>
                  <a:avLst/>
                  <a:gdLst>
                    <a:gd name="T0" fmla="*/ 33 w 37"/>
                    <a:gd name="T1" fmla="*/ 27 h 40"/>
                    <a:gd name="T2" fmla="*/ 37 w 37"/>
                    <a:gd name="T3" fmla="*/ 29 h 40"/>
                    <a:gd name="T4" fmla="*/ 10 w 37"/>
                    <a:gd name="T5" fmla="*/ 0 h 40"/>
                    <a:gd name="T6" fmla="*/ 0 w 37"/>
                    <a:gd name="T7" fmla="*/ 9 h 40"/>
                    <a:gd name="T8" fmla="*/ 26 w 37"/>
                    <a:gd name="T9" fmla="*/ 38 h 40"/>
                    <a:gd name="T10" fmla="*/ 29 w 37"/>
                    <a:gd name="T11" fmla="*/ 40 h 40"/>
                    <a:gd name="T12" fmla="*/ 33 w 37"/>
                    <a:gd name="T13" fmla="*/ 27 h 40"/>
                  </a:gdLst>
                  <a:ahLst/>
                  <a:cxnLst>
                    <a:cxn ang="0">
                      <a:pos x="T0" y="T1"/>
                    </a:cxn>
                    <a:cxn ang="0">
                      <a:pos x="T2" y="T3"/>
                    </a:cxn>
                    <a:cxn ang="0">
                      <a:pos x="T4" y="T5"/>
                    </a:cxn>
                    <a:cxn ang="0">
                      <a:pos x="T6" y="T7"/>
                    </a:cxn>
                    <a:cxn ang="0">
                      <a:pos x="T8" y="T9"/>
                    </a:cxn>
                    <a:cxn ang="0">
                      <a:pos x="T10" y="T11"/>
                    </a:cxn>
                    <a:cxn ang="0">
                      <a:pos x="T12" y="T13"/>
                    </a:cxn>
                  </a:cxnLst>
                  <a:rect l="0" t="0" r="r" b="b"/>
                  <a:pathLst>
                    <a:path w="37" h="40">
                      <a:moveTo>
                        <a:pt x="33" y="27"/>
                      </a:moveTo>
                      <a:lnTo>
                        <a:pt x="37" y="29"/>
                      </a:lnTo>
                      <a:lnTo>
                        <a:pt x="10" y="0"/>
                      </a:lnTo>
                      <a:lnTo>
                        <a:pt x="0" y="9"/>
                      </a:lnTo>
                      <a:lnTo>
                        <a:pt x="26" y="38"/>
                      </a:lnTo>
                      <a:lnTo>
                        <a:pt x="29" y="40"/>
                      </a:lnTo>
                      <a:lnTo>
                        <a:pt x="33"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5" name="Freeform 796"/>
                <p:cNvSpPr>
                  <a:spLocks/>
                </p:cNvSpPr>
                <p:nvPr/>
              </p:nvSpPr>
              <p:spPr bwMode="auto">
                <a:xfrm>
                  <a:off x="4419" y="2413"/>
                  <a:ext cx="62" cy="23"/>
                </a:xfrm>
                <a:custGeom>
                  <a:avLst/>
                  <a:gdLst>
                    <a:gd name="T0" fmla="*/ 62 w 62"/>
                    <a:gd name="T1" fmla="*/ 13 h 23"/>
                    <a:gd name="T2" fmla="*/ 58 w 62"/>
                    <a:gd name="T3" fmla="*/ 11 h 23"/>
                    <a:gd name="T4" fmla="*/ 4 w 62"/>
                    <a:gd name="T5" fmla="*/ 0 h 23"/>
                    <a:gd name="T6" fmla="*/ 0 w 62"/>
                    <a:gd name="T7" fmla="*/ 13 h 23"/>
                    <a:gd name="T8" fmla="*/ 56 w 62"/>
                    <a:gd name="T9" fmla="*/ 23 h 23"/>
                    <a:gd name="T10" fmla="*/ 53 w 62"/>
                    <a:gd name="T11" fmla="*/ 22 h 23"/>
                    <a:gd name="T12" fmla="*/ 62 w 62"/>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62" h="23">
                      <a:moveTo>
                        <a:pt x="62" y="13"/>
                      </a:moveTo>
                      <a:lnTo>
                        <a:pt x="58" y="11"/>
                      </a:lnTo>
                      <a:lnTo>
                        <a:pt x="4" y="0"/>
                      </a:lnTo>
                      <a:lnTo>
                        <a:pt x="0" y="13"/>
                      </a:lnTo>
                      <a:lnTo>
                        <a:pt x="56" y="23"/>
                      </a:lnTo>
                      <a:lnTo>
                        <a:pt x="53" y="22"/>
                      </a:lnTo>
                      <a:lnTo>
                        <a:pt x="6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6" name="Freeform 795"/>
                <p:cNvSpPr>
                  <a:spLocks/>
                </p:cNvSpPr>
                <p:nvPr/>
              </p:nvSpPr>
              <p:spPr bwMode="auto">
                <a:xfrm>
                  <a:off x="4472" y="2426"/>
                  <a:ext cx="43" cy="36"/>
                </a:xfrm>
                <a:custGeom>
                  <a:avLst/>
                  <a:gdLst>
                    <a:gd name="T0" fmla="*/ 43 w 43"/>
                    <a:gd name="T1" fmla="*/ 28 h 36"/>
                    <a:gd name="T2" fmla="*/ 41 w 43"/>
                    <a:gd name="T3" fmla="*/ 27 h 36"/>
                    <a:gd name="T4" fmla="*/ 9 w 43"/>
                    <a:gd name="T5" fmla="*/ 0 h 36"/>
                    <a:gd name="T6" fmla="*/ 0 w 43"/>
                    <a:gd name="T7" fmla="*/ 9 h 36"/>
                    <a:gd name="T8" fmla="*/ 32 w 43"/>
                    <a:gd name="T9" fmla="*/ 36 h 36"/>
                    <a:gd name="T10" fmla="*/ 30 w 43"/>
                    <a:gd name="T11" fmla="*/ 34 h 36"/>
                    <a:gd name="T12" fmla="*/ 43 w 43"/>
                    <a:gd name="T13" fmla="*/ 28 h 36"/>
                  </a:gdLst>
                  <a:ahLst/>
                  <a:cxnLst>
                    <a:cxn ang="0">
                      <a:pos x="T0" y="T1"/>
                    </a:cxn>
                    <a:cxn ang="0">
                      <a:pos x="T2" y="T3"/>
                    </a:cxn>
                    <a:cxn ang="0">
                      <a:pos x="T4" y="T5"/>
                    </a:cxn>
                    <a:cxn ang="0">
                      <a:pos x="T6" y="T7"/>
                    </a:cxn>
                    <a:cxn ang="0">
                      <a:pos x="T8" y="T9"/>
                    </a:cxn>
                    <a:cxn ang="0">
                      <a:pos x="T10" y="T11"/>
                    </a:cxn>
                    <a:cxn ang="0">
                      <a:pos x="T12" y="T13"/>
                    </a:cxn>
                  </a:cxnLst>
                  <a:rect l="0" t="0" r="r" b="b"/>
                  <a:pathLst>
                    <a:path w="43" h="36">
                      <a:moveTo>
                        <a:pt x="43" y="28"/>
                      </a:moveTo>
                      <a:lnTo>
                        <a:pt x="41" y="27"/>
                      </a:lnTo>
                      <a:lnTo>
                        <a:pt x="9" y="0"/>
                      </a:lnTo>
                      <a:lnTo>
                        <a:pt x="0" y="9"/>
                      </a:lnTo>
                      <a:lnTo>
                        <a:pt x="32" y="36"/>
                      </a:lnTo>
                      <a:lnTo>
                        <a:pt x="30" y="34"/>
                      </a:lnTo>
                      <a:lnTo>
                        <a:pt x="43"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7" name="Freeform 794"/>
                <p:cNvSpPr>
                  <a:spLocks/>
                </p:cNvSpPr>
                <p:nvPr/>
              </p:nvSpPr>
              <p:spPr bwMode="auto">
                <a:xfrm>
                  <a:off x="4502" y="2454"/>
                  <a:ext cx="20" cy="24"/>
                </a:xfrm>
                <a:custGeom>
                  <a:avLst/>
                  <a:gdLst>
                    <a:gd name="T0" fmla="*/ 15 w 20"/>
                    <a:gd name="T1" fmla="*/ 11 h 24"/>
                    <a:gd name="T2" fmla="*/ 20 w 20"/>
                    <a:gd name="T3" fmla="*/ 15 h 24"/>
                    <a:gd name="T4" fmla="*/ 13 w 20"/>
                    <a:gd name="T5" fmla="*/ 0 h 24"/>
                    <a:gd name="T6" fmla="*/ 0 w 20"/>
                    <a:gd name="T7" fmla="*/ 6 h 24"/>
                    <a:gd name="T8" fmla="*/ 7 w 20"/>
                    <a:gd name="T9" fmla="*/ 20 h 24"/>
                    <a:gd name="T10" fmla="*/ 15 w 20"/>
                    <a:gd name="T11" fmla="*/ 24 h 24"/>
                    <a:gd name="T12" fmla="*/ 7 w 20"/>
                    <a:gd name="T13" fmla="*/ 20 h 24"/>
                    <a:gd name="T14" fmla="*/ 9 w 20"/>
                    <a:gd name="T15" fmla="*/ 24 h 24"/>
                    <a:gd name="T16" fmla="*/ 15 w 20"/>
                    <a:gd name="T17" fmla="*/ 24 h 24"/>
                    <a:gd name="T18" fmla="*/ 15 w 20"/>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15" y="11"/>
                      </a:moveTo>
                      <a:lnTo>
                        <a:pt x="20" y="15"/>
                      </a:lnTo>
                      <a:lnTo>
                        <a:pt x="13" y="0"/>
                      </a:lnTo>
                      <a:lnTo>
                        <a:pt x="0" y="6"/>
                      </a:lnTo>
                      <a:lnTo>
                        <a:pt x="7" y="20"/>
                      </a:lnTo>
                      <a:lnTo>
                        <a:pt x="15" y="24"/>
                      </a:lnTo>
                      <a:lnTo>
                        <a:pt x="7" y="20"/>
                      </a:lnTo>
                      <a:lnTo>
                        <a:pt x="9" y="24"/>
                      </a:lnTo>
                      <a:lnTo>
                        <a:pt x="15" y="24"/>
                      </a:lnTo>
                      <a:lnTo>
                        <a:pt x="1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8" name="Freeform 793"/>
                <p:cNvSpPr>
                  <a:spLocks/>
                </p:cNvSpPr>
                <p:nvPr/>
              </p:nvSpPr>
              <p:spPr bwMode="auto">
                <a:xfrm>
                  <a:off x="4517" y="2465"/>
                  <a:ext cx="61" cy="13"/>
                </a:xfrm>
                <a:custGeom>
                  <a:avLst/>
                  <a:gdLst>
                    <a:gd name="T0" fmla="*/ 61 w 61"/>
                    <a:gd name="T1" fmla="*/ 2 h 13"/>
                    <a:gd name="T2" fmla="*/ 55 w 61"/>
                    <a:gd name="T3" fmla="*/ 0 h 13"/>
                    <a:gd name="T4" fmla="*/ 0 w 61"/>
                    <a:gd name="T5" fmla="*/ 0 h 13"/>
                    <a:gd name="T6" fmla="*/ 0 w 61"/>
                    <a:gd name="T7" fmla="*/ 13 h 13"/>
                    <a:gd name="T8" fmla="*/ 55 w 61"/>
                    <a:gd name="T9" fmla="*/ 13 h 13"/>
                    <a:gd name="T10" fmla="*/ 52 w 61"/>
                    <a:gd name="T11" fmla="*/ 11 h 13"/>
                    <a:gd name="T12" fmla="*/ 61 w 61"/>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61" y="2"/>
                      </a:moveTo>
                      <a:lnTo>
                        <a:pt x="55" y="0"/>
                      </a:lnTo>
                      <a:lnTo>
                        <a:pt x="0" y="0"/>
                      </a:lnTo>
                      <a:lnTo>
                        <a:pt x="0" y="13"/>
                      </a:lnTo>
                      <a:lnTo>
                        <a:pt x="55" y="13"/>
                      </a:lnTo>
                      <a:lnTo>
                        <a:pt x="52" y="11"/>
                      </a:lnTo>
                      <a:lnTo>
                        <a:pt x="6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59" name="Freeform 792"/>
                <p:cNvSpPr>
                  <a:spLocks/>
                </p:cNvSpPr>
                <p:nvPr/>
              </p:nvSpPr>
              <p:spPr bwMode="auto">
                <a:xfrm>
                  <a:off x="4569" y="2467"/>
                  <a:ext cx="74" cy="68"/>
                </a:xfrm>
                <a:custGeom>
                  <a:avLst/>
                  <a:gdLst>
                    <a:gd name="T0" fmla="*/ 74 w 74"/>
                    <a:gd name="T1" fmla="*/ 63 h 68"/>
                    <a:gd name="T2" fmla="*/ 72 w 74"/>
                    <a:gd name="T3" fmla="*/ 59 h 68"/>
                    <a:gd name="T4" fmla="*/ 9 w 74"/>
                    <a:gd name="T5" fmla="*/ 0 h 68"/>
                    <a:gd name="T6" fmla="*/ 0 w 74"/>
                    <a:gd name="T7" fmla="*/ 9 h 68"/>
                    <a:gd name="T8" fmla="*/ 63 w 74"/>
                    <a:gd name="T9" fmla="*/ 68 h 68"/>
                    <a:gd name="T10" fmla="*/ 61 w 74"/>
                    <a:gd name="T11" fmla="*/ 65 h 68"/>
                    <a:gd name="T12" fmla="*/ 74 w 74"/>
                    <a:gd name="T13" fmla="*/ 63 h 68"/>
                  </a:gdLst>
                  <a:ahLst/>
                  <a:cxnLst>
                    <a:cxn ang="0">
                      <a:pos x="T0" y="T1"/>
                    </a:cxn>
                    <a:cxn ang="0">
                      <a:pos x="T2" y="T3"/>
                    </a:cxn>
                    <a:cxn ang="0">
                      <a:pos x="T4" y="T5"/>
                    </a:cxn>
                    <a:cxn ang="0">
                      <a:pos x="T6" y="T7"/>
                    </a:cxn>
                    <a:cxn ang="0">
                      <a:pos x="T8" y="T9"/>
                    </a:cxn>
                    <a:cxn ang="0">
                      <a:pos x="T10" y="T11"/>
                    </a:cxn>
                    <a:cxn ang="0">
                      <a:pos x="T12" y="T13"/>
                    </a:cxn>
                  </a:cxnLst>
                  <a:rect l="0" t="0" r="r" b="b"/>
                  <a:pathLst>
                    <a:path w="74" h="68">
                      <a:moveTo>
                        <a:pt x="74" y="63"/>
                      </a:moveTo>
                      <a:lnTo>
                        <a:pt x="72" y="59"/>
                      </a:lnTo>
                      <a:lnTo>
                        <a:pt x="9" y="0"/>
                      </a:lnTo>
                      <a:lnTo>
                        <a:pt x="0" y="9"/>
                      </a:lnTo>
                      <a:lnTo>
                        <a:pt x="63" y="68"/>
                      </a:lnTo>
                      <a:lnTo>
                        <a:pt x="61" y="65"/>
                      </a:lnTo>
                      <a:lnTo>
                        <a:pt x="74"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0" name="Freeform 791"/>
                <p:cNvSpPr>
                  <a:spLocks/>
                </p:cNvSpPr>
                <p:nvPr/>
              </p:nvSpPr>
              <p:spPr bwMode="auto">
                <a:xfrm>
                  <a:off x="4630" y="2530"/>
                  <a:ext cx="16" cy="36"/>
                </a:xfrm>
                <a:custGeom>
                  <a:avLst/>
                  <a:gdLst>
                    <a:gd name="T0" fmla="*/ 11 w 16"/>
                    <a:gd name="T1" fmla="*/ 23 h 36"/>
                    <a:gd name="T2" fmla="*/ 16 w 16"/>
                    <a:gd name="T3" fmla="*/ 29 h 36"/>
                    <a:gd name="T4" fmla="*/ 13 w 16"/>
                    <a:gd name="T5" fmla="*/ 0 h 36"/>
                    <a:gd name="T6" fmla="*/ 0 w 16"/>
                    <a:gd name="T7" fmla="*/ 2 h 36"/>
                    <a:gd name="T8" fmla="*/ 4 w 16"/>
                    <a:gd name="T9" fmla="*/ 31 h 36"/>
                    <a:gd name="T10" fmla="*/ 11 w 16"/>
                    <a:gd name="T11" fmla="*/ 36 h 36"/>
                    <a:gd name="T12" fmla="*/ 4 w 16"/>
                    <a:gd name="T13" fmla="*/ 31 h 36"/>
                    <a:gd name="T14" fmla="*/ 6 w 16"/>
                    <a:gd name="T15" fmla="*/ 36 h 36"/>
                    <a:gd name="T16" fmla="*/ 11 w 16"/>
                    <a:gd name="T17" fmla="*/ 36 h 36"/>
                    <a:gd name="T18" fmla="*/ 11 w 16"/>
                    <a:gd name="T1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6">
                      <a:moveTo>
                        <a:pt x="11" y="23"/>
                      </a:moveTo>
                      <a:lnTo>
                        <a:pt x="16" y="29"/>
                      </a:lnTo>
                      <a:lnTo>
                        <a:pt x="13" y="0"/>
                      </a:lnTo>
                      <a:lnTo>
                        <a:pt x="0" y="2"/>
                      </a:lnTo>
                      <a:lnTo>
                        <a:pt x="4" y="31"/>
                      </a:lnTo>
                      <a:lnTo>
                        <a:pt x="11" y="36"/>
                      </a:lnTo>
                      <a:lnTo>
                        <a:pt x="4" y="31"/>
                      </a:lnTo>
                      <a:lnTo>
                        <a:pt x="6" y="36"/>
                      </a:lnTo>
                      <a:lnTo>
                        <a:pt x="11" y="36"/>
                      </a:lnTo>
                      <a:lnTo>
                        <a:pt x="1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1" name="Freeform 790"/>
                <p:cNvSpPr>
                  <a:spLocks/>
                </p:cNvSpPr>
                <p:nvPr/>
              </p:nvSpPr>
              <p:spPr bwMode="auto">
                <a:xfrm>
                  <a:off x="4641" y="2548"/>
                  <a:ext cx="220" cy="18"/>
                </a:xfrm>
                <a:custGeom>
                  <a:avLst/>
                  <a:gdLst>
                    <a:gd name="T0" fmla="*/ 216 w 220"/>
                    <a:gd name="T1" fmla="*/ 0 h 18"/>
                    <a:gd name="T2" fmla="*/ 218 w 220"/>
                    <a:gd name="T3" fmla="*/ 0 h 18"/>
                    <a:gd name="T4" fmla="*/ 0 w 220"/>
                    <a:gd name="T5" fmla="*/ 5 h 18"/>
                    <a:gd name="T6" fmla="*/ 0 w 220"/>
                    <a:gd name="T7" fmla="*/ 18 h 18"/>
                    <a:gd name="T8" fmla="*/ 218 w 220"/>
                    <a:gd name="T9" fmla="*/ 13 h 18"/>
                    <a:gd name="T10" fmla="*/ 220 w 220"/>
                    <a:gd name="T11" fmla="*/ 13 h 18"/>
                    <a:gd name="T12" fmla="*/ 216 w 22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20" h="18">
                      <a:moveTo>
                        <a:pt x="216" y="0"/>
                      </a:moveTo>
                      <a:lnTo>
                        <a:pt x="218" y="0"/>
                      </a:lnTo>
                      <a:lnTo>
                        <a:pt x="0" y="5"/>
                      </a:lnTo>
                      <a:lnTo>
                        <a:pt x="0" y="18"/>
                      </a:lnTo>
                      <a:lnTo>
                        <a:pt x="218" y="13"/>
                      </a:lnTo>
                      <a:lnTo>
                        <a:pt x="220" y="13"/>
                      </a:lnTo>
                      <a:lnTo>
                        <a:pt x="2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2" name="Freeform 789"/>
                <p:cNvSpPr>
                  <a:spLocks/>
                </p:cNvSpPr>
                <p:nvPr/>
              </p:nvSpPr>
              <p:spPr bwMode="auto">
                <a:xfrm>
                  <a:off x="4857" y="2541"/>
                  <a:ext cx="34" cy="20"/>
                </a:xfrm>
                <a:custGeom>
                  <a:avLst/>
                  <a:gdLst>
                    <a:gd name="T0" fmla="*/ 25 w 34"/>
                    <a:gd name="T1" fmla="*/ 2 h 20"/>
                    <a:gd name="T2" fmla="*/ 29 w 34"/>
                    <a:gd name="T3" fmla="*/ 0 h 20"/>
                    <a:gd name="T4" fmla="*/ 0 w 34"/>
                    <a:gd name="T5" fmla="*/ 7 h 20"/>
                    <a:gd name="T6" fmla="*/ 4 w 34"/>
                    <a:gd name="T7" fmla="*/ 20 h 20"/>
                    <a:gd name="T8" fmla="*/ 33 w 34"/>
                    <a:gd name="T9" fmla="*/ 12 h 20"/>
                    <a:gd name="T10" fmla="*/ 34 w 34"/>
                    <a:gd name="T11" fmla="*/ 12 h 20"/>
                    <a:gd name="T12" fmla="*/ 25 w 3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4" h="20">
                      <a:moveTo>
                        <a:pt x="25" y="2"/>
                      </a:moveTo>
                      <a:lnTo>
                        <a:pt x="29" y="0"/>
                      </a:lnTo>
                      <a:lnTo>
                        <a:pt x="0" y="7"/>
                      </a:lnTo>
                      <a:lnTo>
                        <a:pt x="4" y="20"/>
                      </a:lnTo>
                      <a:lnTo>
                        <a:pt x="33" y="12"/>
                      </a:lnTo>
                      <a:lnTo>
                        <a:pt x="34" y="12"/>
                      </a:lnTo>
                      <a:lnTo>
                        <a:pt x="2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3" name="Freeform 788"/>
                <p:cNvSpPr>
                  <a:spLocks/>
                </p:cNvSpPr>
                <p:nvPr/>
              </p:nvSpPr>
              <p:spPr bwMode="auto">
                <a:xfrm>
                  <a:off x="4882" y="2523"/>
                  <a:ext cx="31" cy="30"/>
                </a:xfrm>
                <a:custGeom>
                  <a:avLst/>
                  <a:gdLst>
                    <a:gd name="T0" fmla="*/ 29 w 31"/>
                    <a:gd name="T1" fmla="*/ 2 h 30"/>
                    <a:gd name="T2" fmla="*/ 22 w 31"/>
                    <a:gd name="T3" fmla="*/ 2 h 30"/>
                    <a:gd name="T4" fmla="*/ 0 w 31"/>
                    <a:gd name="T5" fmla="*/ 20 h 30"/>
                    <a:gd name="T6" fmla="*/ 9 w 31"/>
                    <a:gd name="T7" fmla="*/ 30 h 30"/>
                    <a:gd name="T8" fmla="*/ 31 w 31"/>
                    <a:gd name="T9" fmla="*/ 12 h 30"/>
                    <a:gd name="T10" fmla="*/ 24 w 31"/>
                    <a:gd name="T11" fmla="*/ 12 h 30"/>
                    <a:gd name="T12" fmla="*/ 29 w 31"/>
                    <a:gd name="T13" fmla="*/ 2 h 30"/>
                    <a:gd name="T14" fmla="*/ 26 w 31"/>
                    <a:gd name="T15" fmla="*/ 0 h 30"/>
                    <a:gd name="T16" fmla="*/ 22 w 31"/>
                    <a:gd name="T17" fmla="*/ 2 h 30"/>
                    <a:gd name="T18" fmla="*/ 29 w 31"/>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29" y="2"/>
                      </a:moveTo>
                      <a:lnTo>
                        <a:pt x="22" y="2"/>
                      </a:lnTo>
                      <a:lnTo>
                        <a:pt x="0" y="20"/>
                      </a:lnTo>
                      <a:lnTo>
                        <a:pt x="9" y="30"/>
                      </a:lnTo>
                      <a:lnTo>
                        <a:pt x="31" y="12"/>
                      </a:lnTo>
                      <a:lnTo>
                        <a:pt x="24" y="12"/>
                      </a:lnTo>
                      <a:lnTo>
                        <a:pt x="29" y="2"/>
                      </a:lnTo>
                      <a:lnTo>
                        <a:pt x="26" y="0"/>
                      </a:lnTo>
                      <a:lnTo>
                        <a:pt x="22" y="2"/>
                      </a:lnTo>
                      <a:lnTo>
                        <a:pt x="29"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4" name="Freeform 787"/>
                <p:cNvSpPr>
                  <a:spLocks/>
                </p:cNvSpPr>
                <p:nvPr/>
              </p:nvSpPr>
              <p:spPr bwMode="auto">
                <a:xfrm>
                  <a:off x="4906" y="2525"/>
                  <a:ext cx="29" cy="21"/>
                </a:xfrm>
                <a:custGeom>
                  <a:avLst/>
                  <a:gdLst>
                    <a:gd name="T0" fmla="*/ 29 w 29"/>
                    <a:gd name="T1" fmla="*/ 16 h 21"/>
                    <a:gd name="T2" fmla="*/ 25 w 29"/>
                    <a:gd name="T3" fmla="*/ 10 h 21"/>
                    <a:gd name="T4" fmla="*/ 5 w 29"/>
                    <a:gd name="T5" fmla="*/ 0 h 21"/>
                    <a:gd name="T6" fmla="*/ 0 w 29"/>
                    <a:gd name="T7" fmla="*/ 10 h 21"/>
                    <a:gd name="T8" fmla="*/ 18 w 29"/>
                    <a:gd name="T9" fmla="*/ 21 h 21"/>
                    <a:gd name="T10" fmla="*/ 16 w 29"/>
                    <a:gd name="T11" fmla="*/ 18 h 21"/>
                    <a:gd name="T12" fmla="*/ 29 w 29"/>
                    <a:gd name="T13" fmla="*/ 16 h 21"/>
                    <a:gd name="T14" fmla="*/ 27 w 29"/>
                    <a:gd name="T15" fmla="*/ 12 h 21"/>
                    <a:gd name="T16" fmla="*/ 25 w 29"/>
                    <a:gd name="T17" fmla="*/ 10 h 21"/>
                    <a:gd name="T18" fmla="*/ 29 w 29"/>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1">
                      <a:moveTo>
                        <a:pt x="29" y="16"/>
                      </a:moveTo>
                      <a:lnTo>
                        <a:pt x="25" y="10"/>
                      </a:lnTo>
                      <a:lnTo>
                        <a:pt x="5" y="0"/>
                      </a:lnTo>
                      <a:lnTo>
                        <a:pt x="0" y="10"/>
                      </a:lnTo>
                      <a:lnTo>
                        <a:pt x="18" y="21"/>
                      </a:lnTo>
                      <a:lnTo>
                        <a:pt x="16" y="18"/>
                      </a:lnTo>
                      <a:lnTo>
                        <a:pt x="29" y="16"/>
                      </a:lnTo>
                      <a:lnTo>
                        <a:pt x="27" y="12"/>
                      </a:lnTo>
                      <a:lnTo>
                        <a:pt x="25" y="10"/>
                      </a:lnTo>
                      <a:lnTo>
                        <a:pt x="29"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5" name="Freeform 786"/>
                <p:cNvSpPr>
                  <a:spLocks/>
                </p:cNvSpPr>
                <p:nvPr/>
              </p:nvSpPr>
              <p:spPr bwMode="auto">
                <a:xfrm>
                  <a:off x="4922" y="2541"/>
                  <a:ext cx="16" cy="29"/>
                </a:xfrm>
                <a:custGeom>
                  <a:avLst/>
                  <a:gdLst>
                    <a:gd name="T0" fmla="*/ 9 w 16"/>
                    <a:gd name="T1" fmla="*/ 16 h 29"/>
                    <a:gd name="T2" fmla="*/ 16 w 16"/>
                    <a:gd name="T3" fmla="*/ 20 h 29"/>
                    <a:gd name="T4" fmla="*/ 13 w 16"/>
                    <a:gd name="T5" fmla="*/ 0 h 29"/>
                    <a:gd name="T6" fmla="*/ 0 w 16"/>
                    <a:gd name="T7" fmla="*/ 2 h 29"/>
                    <a:gd name="T8" fmla="*/ 4 w 16"/>
                    <a:gd name="T9" fmla="*/ 23 h 29"/>
                    <a:gd name="T10" fmla="*/ 11 w 16"/>
                    <a:gd name="T11" fmla="*/ 29 h 29"/>
                    <a:gd name="T12" fmla="*/ 4 w 16"/>
                    <a:gd name="T13" fmla="*/ 23 h 29"/>
                    <a:gd name="T14" fmla="*/ 5 w 16"/>
                    <a:gd name="T15" fmla="*/ 29 h 29"/>
                    <a:gd name="T16" fmla="*/ 11 w 16"/>
                    <a:gd name="T17" fmla="*/ 29 h 29"/>
                    <a:gd name="T18" fmla="*/ 9 w 16"/>
                    <a:gd name="T1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9" y="16"/>
                      </a:moveTo>
                      <a:lnTo>
                        <a:pt x="16" y="20"/>
                      </a:lnTo>
                      <a:lnTo>
                        <a:pt x="13" y="0"/>
                      </a:lnTo>
                      <a:lnTo>
                        <a:pt x="0" y="2"/>
                      </a:lnTo>
                      <a:lnTo>
                        <a:pt x="4" y="23"/>
                      </a:lnTo>
                      <a:lnTo>
                        <a:pt x="11" y="29"/>
                      </a:lnTo>
                      <a:lnTo>
                        <a:pt x="4" y="23"/>
                      </a:lnTo>
                      <a:lnTo>
                        <a:pt x="5" y="29"/>
                      </a:lnTo>
                      <a:lnTo>
                        <a:pt x="11" y="29"/>
                      </a:lnTo>
                      <a:lnTo>
                        <a:pt x="9"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6" name="Freeform 785"/>
                <p:cNvSpPr>
                  <a:spLocks/>
                </p:cNvSpPr>
                <p:nvPr/>
              </p:nvSpPr>
              <p:spPr bwMode="auto">
                <a:xfrm>
                  <a:off x="4931" y="2548"/>
                  <a:ext cx="34" cy="22"/>
                </a:xfrm>
                <a:custGeom>
                  <a:avLst/>
                  <a:gdLst>
                    <a:gd name="T0" fmla="*/ 32 w 34"/>
                    <a:gd name="T1" fmla="*/ 0 h 22"/>
                    <a:gd name="T2" fmla="*/ 32 w 34"/>
                    <a:gd name="T3" fmla="*/ 0 h 22"/>
                    <a:gd name="T4" fmla="*/ 0 w 34"/>
                    <a:gd name="T5" fmla="*/ 9 h 22"/>
                    <a:gd name="T6" fmla="*/ 2 w 34"/>
                    <a:gd name="T7" fmla="*/ 22 h 22"/>
                    <a:gd name="T8" fmla="*/ 34 w 34"/>
                    <a:gd name="T9" fmla="*/ 13 h 22"/>
                    <a:gd name="T10" fmla="*/ 34 w 34"/>
                    <a:gd name="T11" fmla="*/ 13 h 22"/>
                    <a:gd name="T12" fmla="*/ 32 w 3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32" y="0"/>
                      </a:moveTo>
                      <a:lnTo>
                        <a:pt x="32" y="0"/>
                      </a:lnTo>
                      <a:lnTo>
                        <a:pt x="0" y="9"/>
                      </a:lnTo>
                      <a:lnTo>
                        <a:pt x="2" y="22"/>
                      </a:lnTo>
                      <a:lnTo>
                        <a:pt x="34" y="13"/>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7" name="Freeform 784"/>
                <p:cNvSpPr>
                  <a:spLocks/>
                </p:cNvSpPr>
                <p:nvPr/>
              </p:nvSpPr>
              <p:spPr bwMode="auto">
                <a:xfrm>
                  <a:off x="4963" y="2548"/>
                  <a:ext cx="42" cy="13"/>
                </a:xfrm>
                <a:custGeom>
                  <a:avLst/>
                  <a:gdLst>
                    <a:gd name="T0" fmla="*/ 42 w 42"/>
                    <a:gd name="T1" fmla="*/ 0 h 13"/>
                    <a:gd name="T2" fmla="*/ 42 w 42"/>
                    <a:gd name="T3" fmla="*/ 0 h 13"/>
                    <a:gd name="T4" fmla="*/ 0 w 42"/>
                    <a:gd name="T5" fmla="*/ 0 h 13"/>
                    <a:gd name="T6" fmla="*/ 2 w 42"/>
                    <a:gd name="T7" fmla="*/ 13 h 13"/>
                    <a:gd name="T8" fmla="*/ 42 w 42"/>
                    <a:gd name="T9" fmla="*/ 13 h 13"/>
                    <a:gd name="T10" fmla="*/ 40 w 42"/>
                    <a:gd name="T11" fmla="*/ 13 h 13"/>
                    <a:gd name="T12" fmla="*/ 42 w 4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2" h="13">
                      <a:moveTo>
                        <a:pt x="42" y="0"/>
                      </a:moveTo>
                      <a:lnTo>
                        <a:pt x="42" y="0"/>
                      </a:lnTo>
                      <a:lnTo>
                        <a:pt x="0" y="0"/>
                      </a:lnTo>
                      <a:lnTo>
                        <a:pt x="2" y="13"/>
                      </a:lnTo>
                      <a:lnTo>
                        <a:pt x="42" y="13"/>
                      </a:lnTo>
                      <a:lnTo>
                        <a:pt x="40" y="13"/>
                      </a:lnTo>
                      <a:lnTo>
                        <a:pt x="4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8" name="Freeform 783"/>
                <p:cNvSpPr>
                  <a:spLocks/>
                </p:cNvSpPr>
                <p:nvPr/>
              </p:nvSpPr>
              <p:spPr bwMode="auto">
                <a:xfrm>
                  <a:off x="5003" y="2548"/>
                  <a:ext cx="59" cy="16"/>
                </a:xfrm>
                <a:custGeom>
                  <a:avLst/>
                  <a:gdLst>
                    <a:gd name="T0" fmla="*/ 59 w 59"/>
                    <a:gd name="T1" fmla="*/ 4 h 16"/>
                    <a:gd name="T2" fmla="*/ 59 w 59"/>
                    <a:gd name="T3" fmla="*/ 4 h 16"/>
                    <a:gd name="T4" fmla="*/ 2 w 59"/>
                    <a:gd name="T5" fmla="*/ 0 h 16"/>
                    <a:gd name="T6" fmla="*/ 0 w 59"/>
                    <a:gd name="T7" fmla="*/ 13 h 16"/>
                    <a:gd name="T8" fmla="*/ 58 w 59"/>
                    <a:gd name="T9" fmla="*/ 16 h 16"/>
                    <a:gd name="T10" fmla="*/ 58 w 59"/>
                    <a:gd name="T11" fmla="*/ 16 h 16"/>
                    <a:gd name="T12" fmla="*/ 59 w 59"/>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59" h="16">
                      <a:moveTo>
                        <a:pt x="59" y="4"/>
                      </a:moveTo>
                      <a:lnTo>
                        <a:pt x="59" y="4"/>
                      </a:lnTo>
                      <a:lnTo>
                        <a:pt x="2" y="0"/>
                      </a:lnTo>
                      <a:lnTo>
                        <a:pt x="0" y="13"/>
                      </a:lnTo>
                      <a:lnTo>
                        <a:pt x="58" y="16"/>
                      </a:lnTo>
                      <a:lnTo>
                        <a:pt x="59"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69" name="Freeform 782"/>
                <p:cNvSpPr>
                  <a:spLocks/>
                </p:cNvSpPr>
                <p:nvPr/>
              </p:nvSpPr>
              <p:spPr bwMode="auto">
                <a:xfrm>
                  <a:off x="5061" y="2552"/>
                  <a:ext cx="36" cy="19"/>
                </a:xfrm>
                <a:custGeom>
                  <a:avLst/>
                  <a:gdLst>
                    <a:gd name="T0" fmla="*/ 34 w 36"/>
                    <a:gd name="T1" fmla="*/ 7 h 19"/>
                    <a:gd name="T2" fmla="*/ 36 w 36"/>
                    <a:gd name="T3" fmla="*/ 7 h 19"/>
                    <a:gd name="T4" fmla="*/ 1 w 36"/>
                    <a:gd name="T5" fmla="*/ 0 h 19"/>
                    <a:gd name="T6" fmla="*/ 0 w 36"/>
                    <a:gd name="T7" fmla="*/ 12 h 19"/>
                    <a:gd name="T8" fmla="*/ 32 w 36"/>
                    <a:gd name="T9" fmla="*/ 19 h 19"/>
                    <a:gd name="T10" fmla="*/ 34 w 36"/>
                    <a:gd name="T11" fmla="*/ 19 h 19"/>
                    <a:gd name="T12" fmla="*/ 34 w 36"/>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36" h="19">
                      <a:moveTo>
                        <a:pt x="34" y="7"/>
                      </a:moveTo>
                      <a:lnTo>
                        <a:pt x="36" y="7"/>
                      </a:lnTo>
                      <a:lnTo>
                        <a:pt x="1" y="0"/>
                      </a:lnTo>
                      <a:lnTo>
                        <a:pt x="0" y="12"/>
                      </a:lnTo>
                      <a:lnTo>
                        <a:pt x="32" y="19"/>
                      </a:lnTo>
                      <a:lnTo>
                        <a:pt x="34" y="19"/>
                      </a:lnTo>
                      <a:lnTo>
                        <a:pt x="34"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0" name="Freeform 781"/>
                <p:cNvSpPr>
                  <a:spLocks/>
                </p:cNvSpPr>
                <p:nvPr/>
              </p:nvSpPr>
              <p:spPr bwMode="auto">
                <a:xfrm>
                  <a:off x="5095" y="2559"/>
                  <a:ext cx="38" cy="12"/>
                </a:xfrm>
                <a:custGeom>
                  <a:avLst/>
                  <a:gdLst>
                    <a:gd name="T0" fmla="*/ 27 w 38"/>
                    <a:gd name="T1" fmla="*/ 2 h 12"/>
                    <a:gd name="T2" fmla="*/ 32 w 38"/>
                    <a:gd name="T3" fmla="*/ 0 h 12"/>
                    <a:gd name="T4" fmla="*/ 0 w 38"/>
                    <a:gd name="T5" fmla="*/ 0 h 12"/>
                    <a:gd name="T6" fmla="*/ 0 w 38"/>
                    <a:gd name="T7" fmla="*/ 12 h 12"/>
                    <a:gd name="T8" fmla="*/ 32 w 38"/>
                    <a:gd name="T9" fmla="*/ 12 h 12"/>
                    <a:gd name="T10" fmla="*/ 38 w 38"/>
                    <a:gd name="T11" fmla="*/ 11 h 12"/>
                    <a:gd name="T12" fmla="*/ 32 w 38"/>
                    <a:gd name="T13" fmla="*/ 12 h 12"/>
                    <a:gd name="T14" fmla="*/ 36 w 38"/>
                    <a:gd name="T15" fmla="*/ 12 h 12"/>
                    <a:gd name="T16" fmla="*/ 38 w 38"/>
                    <a:gd name="T17" fmla="*/ 11 h 12"/>
                    <a:gd name="T18" fmla="*/ 27 w 38"/>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2">
                      <a:moveTo>
                        <a:pt x="27" y="2"/>
                      </a:moveTo>
                      <a:lnTo>
                        <a:pt x="32" y="0"/>
                      </a:lnTo>
                      <a:lnTo>
                        <a:pt x="0" y="0"/>
                      </a:lnTo>
                      <a:lnTo>
                        <a:pt x="0" y="12"/>
                      </a:lnTo>
                      <a:lnTo>
                        <a:pt x="32" y="12"/>
                      </a:lnTo>
                      <a:lnTo>
                        <a:pt x="38" y="11"/>
                      </a:lnTo>
                      <a:lnTo>
                        <a:pt x="32" y="12"/>
                      </a:lnTo>
                      <a:lnTo>
                        <a:pt x="36" y="12"/>
                      </a:lnTo>
                      <a:lnTo>
                        <a:pt x="38"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1" name="Freeform 780"/>
                <p:cNvSpPr>
                  <a:spLocks/>
                </p:cNvSpPr>
                <p:nvPr/>
              </p:nvSpPr>
              <p:spPr bwMode="auto">
                <a:xfrm>
                  <a:off x="5122" y="2526"/>
                  <a:ext cx="43" cy="44"/>
                </a:xfrm>
                <a:custGeom>
                  <a:avLst/>
                  <a:gdLst>
                    <a:gd name="T0" fmla="*/ 32 w 43"/>
                    <a:gd name="T1" fmla="*/ 0 h 44"/>
                    <a:gd name="T2" fmla="*/ 32 w 43"/>
                    <a:gd name="T3" fmla="*/ 0 h 44"/>
                    <a:gd name="T4" fmla="*/ 0 w 43"/>
                    <a:gd name="T5" fmla="*/ 35 h 44"/>
                    <a:gd name="T6" fmla="*/ 11 w 43"/>
                    <a:gd name="T7" fmla="*/ 44 h 44"/>
                    <a:gd name="T8" fmla="*/ 43 w 43"/>
                    <a:gd name="T9" fmla="*/ 8 h 44"/>
                    <a:gd name="T10" fmla="*/ 43 w 43"/>
                    <a:gd name="T11" fmla="*/ 8 h 44"/>
                    <a:gd name="T12" fmla="*/ 32 w 43"/>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43" h="44">
                      <a:moveTo>
                        <a:pt x="32" y="0"/>
                      </a:moveTo>
                      <a:lnTo>
                        <a:pt x="32" y="0"/>
                      </a:lnTo>
                      <a:lnTo>
                        <a:pt x="0" y="35"/>
                      </a:lnTo>
                      <a:lnTo>
                        <a:pt x="11" y="44"/>
                      </a:lnTo>
                      <a:lnTo>
                        <a:pt x="43" y="8"/>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2" name="Freeform 779"/>
                <p:cNvSpPr>
                  <a:spLocks/>
                </p:cNvSpPr>
                <p:nvPr/>
              </p:nvSpPr>
              <p:spPr bwMode="auto">
                <a:xfrm>
                  <a:off x="5154" y="2490"/>
                  <a:ext cx="29" cy="44"/>
                </a:xfrm>
                <a:custGeom>
                  <a:avLst/>
                  <a:gdLst>
                    <a:gd name="T0" fmla="*/ 24 w 29"/>
                    <a:gd name="T1" fmla="*/ 0 h 44"/>
                    <a:gd name="T2" fmla="*/ 18 w 29"/>
                    <a:gd name="T3" fmla="*/ 4 h 44"/>
                    <a:gd name="T4" fmla="*/ 0 w 29"/>
                    <a:gd name="T5" fmla="*/ 36 h 44"/>
                    <a:gd name="T6" fmla="*/ 11 w 29"/>
                    <a:gd name="T7" fmla="*/ 44 h 44"/>
                    <a:gd name="T8" fmla="*/ 29 w 29"/>
                    <a:gd name="T9" fmla="*/ 9 h 44"/>
                    <a:gd name="T10" fmla="*/ 24 w 29"/>
                    <a:gd name="T11" fmla="*/ 13 h 44"/>
                    <a:gd name="T12" fmla="*/ 24 w 29"/>
                    <a:gd name="T13" fmla="*/ 0 h 44"/>
                    <a:gd name="T14" fmla="*/ 20 w 29"/>
                    <a:gd name="T15" fmla="*/ 0 h 44"/>
                    <a:gd name="T16" fmla="*/ 18 w 29"/>
                    <a:gd name="T17" fmla="*/ 4 h 44"/>
                    <a:gd name="T18" fmla="*/ 24 w 29"/>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4">
                      <a:moveTo>
                        <a:pt x="24" y="0"/>
                      </a:moveTo>
                      <a:lnTo>
                        <a:pt x="18" y="4"/>
                      </a:lnTo>
                      <a:lnTo>
                        <a:pt x="0" y="36"/>
                      </a:lnTo>
                      <a:lnTo>
                        <a:pt x="11" y="44"/>
                      </a:lnTo>
                      <a:lnTo>
                        <a:pt x="29" y="9"/>
                      </a:lnTo>
                      <a:lnTo>
                        <a:pt x="24" y="13"/>
                      </a:lnTo>
                      <a:lnTo>
                        <a:pt x="24" y="0"/>
                      </a:lnTo>
                      <a:lnTo>
                        <a:pt x="20" y="0"/>
                      </a:lnTo>
                      <a:lnTo>
                        <a:pt x="18" y="4"/>
                      </a:lnTo>
                      <a:lnTo>
                        <a:pt x="2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3" name="Freeform 778"/>
                <p:cNvSpPr>
                  <a:spLocks/>
                </p:cNvSpPr>
                <p:nvPr/>
              </p:nvSpPr>
              <p:spPr bwMode="auto">
                <a:xfrm>
                  <a:off x="5178" y="2490"/>
                  <a:ext cx="32" cy="15"/>
                </a:xfrm>
                <a:custGeom>
                  <a:avLst/>
                  <a:gdLst>
                    <a:gd name="T0" fmla="*/ 32 w 32"/>
                    <a:gd name="T1" fmla="*/ 4 h 15"/>
                    <a:gd name="T2" fmla="*/ 30 w 32"/>
                    <a:gd name="T3" fmla="*/ 2 h 15"/>
                    <a:gd name="T4" fmla="*/ 0 w 32"/>
                    <a:gd name="T5" fmla="*/ 0 h 15"/>
                    <a:gd name="T6" fmla="*/ 0 w 32"/>
                    <a:gd name="T7" fmla="*/ 13 h 15"/>
                    <a:gd name="T8" fmla="*/ 29 w 32"/>
                    <a:gd name="T9" fmla="*/ 15 h 15"/>
                    <a:gd name="T10" fmla="*/ 25 w 32"/>
                    <a:gd name="T11" fmla="*/ 15 h 15"/>
                    <a:gd name="T12" fmla="*/ 32 w 32"/>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32" y="4"/>
                      </a:moveTo>
                      <a:lnTo>
                        <a:pt x="30" y="2"/>
                      </a:lnTo>
                      <a:lnTo>
                        <a:pt x="0" y="0"/>
                      </a:lnTo>
                      <a:lnTo>
                        <a:pt x="0" y="13"/>
                      </a:lnTo>
                      <a:lnTo>
                        <a:pt x="29" y="15"/>
                      </a:lnTo>
                      <a:lnTo>
                        <a:pt x="25" y="15"/>
                      </a:lnTo>
                      <a:lnTo>
                        <a:pt x="3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4" name="Freeform 777"/>
                <p:cNvSpPr>
                  <a:spLocks/>
                </p:cNvSpPr>
                <p:nvPr/>
              </p:nvSpPr>
              <p:spPr bwMode="auto">
                <a:xfrm>
                  <a:off x="5203" y="2494"/>
                  <a:ext cx="25" cy="20"/>
                </a:xfrm>
                <a:custGeom>
                  <a:avLst/>
                  <a:gdLst>
                    <a:gd name="T0" fmla="*/ 25 w 25"/>
                    <a:gd name="T1" fmla="*/ 11 h 20"/>
                    <a:gd name="T2" fmla="*/ 22 w 25"/>
                    <a:gd name="T3" fmla="*/ 9 h 20"/>
                    <a:gd name="T4" fmla="*/ 7 w 25"/>
                    <a:gd name="T5" fmla="*/ 0 h 20"/>
                    <a:gd name="T6" fmla="*/ 0 w 25"/>
                    <a:gd name="T7" fmla="*/ 11 h 20"/>
                    <a:gd name="T8" fmla="*/ 16 w 25"/>
                    <a:gd name="T9" fmla="*/ 20 h 20"/>
                    <a:gd name="T10" fmla="*/ 13 w 25"/>
                    <a:gd name="T11" fmla="*/ 16 h 20"/>
                    <a:gd name="T12" fmla="*/ 25 w 25"/>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5" h="20">
                      <a:moveTo>
                        <a:pt x="25" y="11"/>
                      </a:moveTo>
                      <a:lnTo>
                        <a:pt x="22" y="9"/>
                      </a:lnTo>
                      <a:lnTo>
                        <a:pt x="7" y="0"/>
                      </a:lnTo>
                      <a:lnTo>
                        <a:pt x="0" y="11"/>
                      </a:lnTo>
                      <a:lnTo>
                        <a:pt x="16" y="20"/>
                      </a:lnTo>
                      <a:lnTo>
                        <a:pt x="13" y="16"/>
                      </a:lnTo>
                      <a:lnTo>
                        <a:pt x="2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5" name="Freeform 776"/>
                <p:cNvSpPr>
                  <a:spLocks/>
                </p:cNvSpPr>
                <p:nvPr/>
              </p:nvSpPr>
              <p:spPr bwMode="auto">
                <a:xfrm>
                  <a:off x="5216" y="2505"/>
                  <a:ext cx="19" cy="25"/>
                </a:xfrm>
                <a:custGeom>
                  <a:avLst/>
                  <a:gdLst>
                    <a:gd name="T0" fmla="*/ 14 w 19"/>
                    <a:gd name="T1" fmla="*/ 12 h 25"/>
                    <a:gd name="T2" fmla="*/ 19 w 19"/>
                    <a:gd name="T3" fmla="*/ 16 h 25"/>
                    <a:gd name="T4" fmla="*/ 12 w 19"/>
                    <a:gd name="T5" fmla="*/ 0 h 25"/>
                    <a:gd name="T6" fmla="*/ 0 w 19"/>
                    <a:gd name="T7" fmla="*/ 5 h 25"/>
                    <a:gd name="T8" fmla="*/ 9 w 19"/>
                    <a:gd name="T9" fmla="*/ 21 h 25"/>
                    <a:gd name="T10" fmla="*/ 14 w 19"/>
                    <a:gd name="T11" fmla="*/ 25 h 25"/>
                    <a:gd name="T12" fmla="*/ 9 w 19"/>
                    <a:gd name="T13" fmla="*/ 21 h 25"/>
                    <a:gd name="T14" fmla="*/ 10 w 19"/>
                    <a:gd name="T15" fmla="*/ 25 h 25"/>
                    <a:gd name="T16" fmla="*/ 14 w 19"/>
                    <a:gd name="T17" fmla="*/ 25 h 25"/>
                    <a:gd name="T18" fmla="*/ 14 w 19"/>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5">
                      <a:moveTo>
                        <a:pt x="14" y="12"/>
                      </a:moveTo>
                      <a:lnTo>
                        <a:pt x="19" y="16"/>
                      </a:lnTo>
                      <a:lnTo>
                        <a:pt x="12" y="0"/>
                      </a:lnTo>
                      <a:lnTo>
                        <a:pt x="0" y="5"/>
                      </a:lnTo>
                      <a:lnTo>
                        <a:pt x="9" y="21"/>
                      </a:lnTo>
                      <a:lnTo>
                        <a:pt x="14" y="25"/>
                      </a:lnTo>
                      <a:lnTo>
                        <a:pt x="9" y="21"/>
                      </a:lnTo>
                      <a:lnTo>
                        <a:pt x="10" y="25"/>
                      </a:lnTo>
                      <a:lnTo>
                        <a:pt x="14" y="25"/>
                      </a:lnTo>
                      <a:lnTo>
                        <a:pt x="1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6" name="Freeform 775"/>
                <p:cNvSpPr>
                  <a:spLocks/>
                </p:cNvSpPr>
                <p:nvPr/>
              </p:nvSpPr>
              <p:spPr bwMode="auto">
                <a:xfrm>
                  <a:off x="5230" y="2517"/>
                  <a:ext cx="45" cy="15"/>
                </a:xfrm>
                <a:custGeom>
                  <a:avLst/>
                  <a:gdLst>
                    <a:gd name="T0" fmla="*/ 45 w 45"/>
                    <a:gd name="T1" fmla="*/ 4 h 15"/>
                    <a:gd name="T2" fmla="*/ 41 w 45"/>
                    <a:gd name="T3" fmla="*/ 2 h 15"/>
                    <a:gd name="T4" fmla="*/ 0 w 45"/>
                    <a:gd name="T5" fmla="*/ 0 h 15"/>
                    <a:gd name="T6" fmla="*/ 0 w 45"/>
                    <a:gd name="T7" fmla="*/ 13 h 15"/>
                    <a:gd name="T8" fmla="*/ 41 w 45"/>
                    <a:gd name="T9" fmla="*/ 15 h 15"/>
                    <a:gd name="T10" fmla="*/ 38 w 45"/>
                    <a:gd name="T11" fmla="*/ 15 h 15"/>
                    <a:gd name="T12" fmla="*/ 45 w 45"/>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45" h="15">
                      <a:moveTo>
                        <a:pt x="45" y="4"/>
                      </a:moveTo>
                      <a:lnTo>
                        <a:pt x="41" y="2"/>
                      </a:lnTo>
                      <a:lnTo>
                        <a:pt x="0" y="0"/>
                      </a:lnTo>
                      <a:lnTo>
                        <a:pt x="0" y="13"/>
                      </a:lnTo>
                      <a:lnTo>
                        <a:pt x="41" y="15"/>
                      </a:lnTo>
                      <a:lnTo>
                        <a:pt x="38" y="15"/>
                      </a:lnTo>
                      <a:lnTo>
                        <a:pt x="4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7" name="Freeform 774"/>
                <p:cNvSpPr>
                  <a:spLocks/>
                </p:cNvSpPr>
                <p:nvPr/>
              </p:nvSpPr>
              <p:spPr bwMode="auto">
                <a:xfrm>
                  <a:off x="5268" y="2521"/>
                  <a:ext cx="32" cy="23"/>
                </a:xfrm>
                <a:custGeom>
                  <a:avLst/>
                  <a:gdLst>
                    <a:gd name="T0" fmla="*/ 32 w 32"/>
                    <a:gd name="T1" fmla="*/ 18 h 23"/>
                    <a:gd name="T2" fmla="*/ 31 w 32"/>
                    <a:gd name="T3" fmla="*/ 13 h 23"/>
                    <a:gd name="T4" fmla="*/ 7 w 32"/>
                    <a:gd name="T5" fmla="*/ 0 h 23"/>
                    <a:gd name="T6" fmla="*/ 0 w 32"/>
                    <a:gd name="T7" fmla="*/ 11 h 23"/>
                    <a:gd name="T8" fmla="*/ 23 w 32"/>
                    <a:gd name="T9" fmla="*/ 23 h 23"/>
                    <a:gd name="T10" fmla="*/ 20 w 32"/>
                    <a:gd name="T11" fmla="*/ 18 h 23"/>
                    <a:gd name="T12" fmla="*/ 32 w 32"/>
                    <a:gd name="T13" fmla="*/ 18 h 23"/>
                    <a:gd name="T14" fmla="*/ 32 w 32"/>
                    <a:gd name="T15" fmla="*/ 14 h 23"/>
                    <a:gd name="T16" fmla="*/ 31 w 32"/>
                    <a:gd name="T17" fmla="*/ 13 h 23"/>
                    <a:gd name="T18" fmla="*/ 32 w 32"/>
                    <a:gd name="T1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3">
                      <a:moveTo>
                        <a:pt x="32" y="18"/>
                      </a:moveTo>
                      <a:lnTo>
                        <a:pt x="31" y="13"/>
                      </a:lnTo>
                      <a:lnTo>
                        <a:pt x="7" y="0"/>
                      </a:lnTo>
                      <a:lnTo>
                        <a:pt x="0" y="11"/>
                      </a:lnTo>
                      <a:lnTo>
                        <a:pt x="23" y="23"/>
                      </a:lnTo>
                      <a:lnTo>
                        <a:pt x="20" y="18"/>
                      </a:lnTo>
                      <a:lnTo>
                        <a:pt x="32" y="18"/>
                      </a:lnTo>
                      <a:lnTo>
                        <a:pt x="32" y="14"/>
                      </a:lnTo>
                      <a:lnTo>
                        <a:pt x="31" y="13"/>
                      </a:lnTo>
                      <a:lnTo>
                        <a:pt x="3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8" name="Freeform 773"/>
                <p:cNvSpPr>
                  <a:spLocks/>
                </p:cNvSpPr>
                <p:nvPr/>
              </p:nvSpPr>
              <p:spPr bwMode="auto">
                <a:xfrm>
                  <a:off x="5288" y="2539"/>
                  <a:ext cx="14" cy="68"/>
                </a:xfrm>
                <a:custGeom>
                  <a:avLst/>
                  <a:gdLst>
                    <a:gd name="T0" fmla="*/ 12 w 14"/>
                    <a:gd name="T1" fmla="*/ 68 h 68"/>
                    <a:gd name="T2" fmla="*/ 14 w 14"/>
                    <a:gd name="T3" fmla="*/ 63 h 68"/>
                    <a:gd name="T4" fmla="*/ 12 w 14"/>
                    <a:gd name="T5" fmla="*/ 0 h 68"/>
                    <a:gd name="T6" fmla="*/ 0 w 14"/>
                    <a:gd name="T7" fmla="*/ 0 h 68"/>
                    <a:gd name="T8" fmla="*/ 1 w 14"/>
                    <a:gd name="T9" fmla="*/ 63 h 68"/>
                    <a:gd name="T10" fmla="*/ 3 w 14"/>
                    <a:gd name="T11" fmla="*/ 59 h 68"/>
                    <a:gd name="T12" fmla="*/ 12 w 14"/>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12" y="68"/>
                      </a:moveTo>
                      <a:lnTo>
                        <a:pt x="14" y="63"/>
                      </a:lnTo>
                      <a:lnTo>
                        <a:pt x="12" y="0"/>
                      </a:lnTo>
                      <a:lnTo>
                        <a:pt x="0" y="0"/>
                      </a:lnTo>
                      <a:lnTo>
                        <a:pt x="1" y="63"/>
                      </a:lnTo>
                      <a:lnTo>
                        <a:pt x="3" y="59"/>
                      </a:lnTo>
                      <a:lnTo>
                        <a:pt x="12" y="6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79" name="Freeform 772"/>
                <p:cNvSpPr>
                  <a:spLocks/>
                </p:cNvSpPr>
                <p:nvPr/>
              </p:nvSpPr>
              <p:spPr bwMode="auto">
                <a:xfrm>
                  <a:off x="5273" y="2598"/>
                  <a:ext cx="27" cy="27"/>
                </a:xfrm>
                <a:custGeom>
                  <a:avLst/>
                  <a:gdLst>
                    <a:gd name="T0" fmla="*/ 13 w 27"/>
                    <a:gd name="T1" fmla="*/ 24 h 27"/>
                    <a:gd name="T2" fmla="*/ 11 w 27"/>
                    <a:gd name="T3" fmla="*/ 27 h 27"/>
                    <a:gd name="T4" fmla="*/ 27 w 27"/>
                    <a:gd name="T5" fmla="*/ 9 h 27"/>
                    <a:gd name="T6" fmla="*/ 18 w 27"/>
                    <a:gd name="T7" fmla="*/ 0 h 27"/>
                    <a:gd name="T8" fmla="*/ 2 w 27"/>
                    <a:gd name="T9" fmla="*/ 18 h 27"/>
                    <a:gd name="T10" fmla="*/ 0 w 27"/>
                    <a:gd name="T11" fmla="*/ 22 h 27"/>
                    <a:gd name="T12" fmla="*/ 13 w 27"/>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3" y="24"/>
                      </a:moveTo>
                      <a:lnTo>
                        <a:pt x="11" y="27"/>
                      </a:lnTo>
                      <a:lnTo>
                        <a:pt x="27" y="9"/>
                      </a:lnTo>
                      <a:lnTo>
                        <a:pt x="18" y="0"/>
                      </a:lnTo>
                      <a:lnTo>
                        <a:pt x="2" y="18"/>
                      </a:lnTo>
                      <a:lnTo>
                        <a:pt x="0" y="22"/>
                      </a:lnTo>
                      <a:lnTo>
                        <a:pt x="13"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0" name="Freeform 771"/>
                <p:cNvSpPr>
                  <a:spLocks/>
                </p:cNvSpPr>
                <p:nvPr/>
              </p:nvSpPr>
              <p:spPr bwMode="auto">
                <a:xfrm>
                  <a:off x="5262" y="2620"/>
                  <a:ext cx="24" cy="51"/>
                </a:xfrm>
                <a:custGeom>
                  <a:avLst/>
                  <a:gdLst>
                    <a:gd name="T0" fmla="*/ 13 w 24"/>
                    <a:gd name="T1" fmla="*/ 51 h 51"/>
                    <a:gd name="T2" fmla="*/ 13 w 24"/>
                    <a:gd name="T3" fmla="*/ 49 h 51"/>
                    <a:gd name="T4" fmla="*/ 24 w 24"/>
                    <a:gd name="T5" fmla="*/ 2 h 51"/>
                    <a:gd name="T6" fmla="*/ 11 w 24"/>
                    <a:gd name="T7" fmla="*/ 0 h 51"/>
                    <a:gd name="T8" fmla="*/ 0 w 24"/>
                    <a:gd name="T9" fmla="*/ 45 h 51"/>
                    <a:gd name="T10" fmla="*/ 2 w 24"/>
                    <a:gd name="T11" fmla="*/ 43 h 51"/>
                    <a:gd name="T12" fmla="*/ 13 w 24"/>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24" h="51">
                      <a:moveTo>
                        <a:pt x="13" y="51"/>
                      </a:moveTo>
                      <a:lnTo>
                        <a:pt x="13" y="49"/>
                      </a:lnTo>
                      <a:lnTo>
                        <a:pt x="24" y="2"/>
                      </a:lnTo>
                      <a:lnTo>
                        <a:pt x="11" y="0"/>
                      </a:lnTo>
                      <a:lnTo>
                        <a:pt x="0" y="45"/>
                      </a:lnTo>
                      <a:lnTo>
                        <a:pt x="2" y="43"/>
                      </a:lnTo>
                      <a:lnTo>
                        <a:pt x="13"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1" name="Freeform 770"/>
                <p:cNvSpPr>
                  <a:spLocks/>
                </p:cNvSpPr>
                <p:nvPr/>
              </p:nvSpPr>
              <p:spPr bwMode="auto">
                <a:xfrm>
                  <a:off x="5244" y="2663"/>
                  <a:ext cx="31" cy="40"/>
                </a:xfrm>
                <a:custGeom>
                  <a:avLst/>
                  <a:gdLst>
                    <a:gd name="T0" fmla="*/ 11 w 31"/>
                    <a:gd name="T1" fmla="*/ 40 h 40"/>
                    <a:gd name="T2" fmla="*/ 11 w 31"/>
                    <a:gd name="T3" fmla="*/ 38 h 40"/>
                    <a:gd name="T4" fmla="*/ 31 w 31"/>
                    <a:gd name="T5" fmla="*/ 8 h 40"/>
                    <a:gd name="T6" fmla="*/ 20 w 31"/>
                    <a:gd name="T7" fmla="*/ 0 h 40"/>
                    <a:gd name="T8" fmla="*/ 0 w 31"/>
                    <a:gd name="T9" fmla="*/ 33 h 40"/>
                    <a:gd name="T10" fmla="*/ 0 w 31"/>
                    <a:gd name="T11" fmla="*/ 31 h 40"/>
                    <a:gd name="T12" fmla="*/ 11 w 3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1" h="40">
                      <a:moveTo>
                        <a:pt x="11" y="40"/>
                      </a:moveTo>
                      <a:lnTo>
                        <a:pt x="11" y="38"/>
                      </a:lnTo>
                      <a:lnTo>
                        <a:pt x="31" y="8"/>
                      </a:lnTo>
                      <a:lnTo>
                        <a:pt x="20" y="0"/>
                      </a:lnTo>
                      <a:lnTo>
                        <a:pt x="0" y="33"/>
                      </a:lnTo>
                      <a:lnTo>
                        <a:pt x="0" y="31"/>
                      </a:lnTo>
                      <a:lnTo>
                        <a:pt x="11"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2" name="Freeform 769"/>
                <p:cNvSpPr>
                  <a:spLocks/>
                </p:cNvSpPr>
                <p:nvPr/>
              </p:nvSpPr>
              <p:spPr bwMode="auto">
                <a:xfrm>
                  <a:off x="5223" y="2694"/>
                  <a:ext cx="32" cy="40"/>
                </a:xfrm>
                <a:custGeom>
                  <a:avLst/>
                  <a:gdLst>
                    <a:gd name="T0" fmla="*/ 11 w 32"/>
                    <a:gd name="T1" fmla="*/ 38 h 40"/>
                    <a:gd name="T2" fmla="*/ 11 w 32"/>
                    <a:gd name="T3" fmla="*/ 40 h 40"/>
                    <a:gd name="T4" fmla="*/ 32 w 32"/>
                    <a:gd name="T5" fmla="*/ 9 h 40"/>
                    <a:gd name="T6" fmla="*/ 21 w 32"/>
                    <a:gd name="T7" fmla="*/ 0 h 40"/>
                    <a:gd name="T8" fmla="*/ 0 w 32"/>
                    <a:gd name="T9" fmla="*/ 32 h 40"/>
                    <a:gd name="T10" fmla="*/ 0 w 32"/>
                    <a:gd name="T11" fmla="*/ 34 h 40"/>
                    <a:gd name="T12" fmla="*/ 11 w 32"/>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11" y="38"/>
                      </a:moveTo>
                      <a:lnTo>
                        <a:pt x="11" y="40"/>
                      </a:lnTo>
                      <a:lnTo>
                        <a:pt x="32" y="9"/>
                      </a:lnTo>
                      <a:lnTo>
                        <a:pt x="21" y="0"/>
                      </a:lnTo>
                      <a:lnTo>
                        <a:pt x="0" y="32"/>
                      </a:lnTo>
                      <a:lnTo>
                        <a:pt x="0" y="34"/>
                      </a:lnTo>
                      <a:lnTo>
                        <a:pt x="11"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3" name="Freeform 768"/>
                <p:cNvSpPr>
                  <a:spLocks/>
                </p:cNvSpPr>
                <p:nvPr/>
              </p:nvSpPr>
              <p:spPr bwMode="auto">
                <a:xfrm>
                  <a:off x="5210" y="2728"/>
                  <a:ext cx="24" cy="40"/>
                </a:xfrm>
                <a:custGeom>
                  <a:avLst/>
                  <a:gdLst>
                    <a:gd name="T0" fmla="*/ 13 w 24"/>
                    <a:gd name="T1" fmla="*/ 38 h 40"/>
                    <a:gd name="T2" fmla="*/ 11 w 24"/>
                    <a:gd name="T3" fmla="*/ 40 h 40"/>
                    <a:gd name="T4" fmla="*/ 24 w 24"/>
                    <a:gd name="T5" fmla="*/ 4 h 40"/>
                    <a:gd name="T6" fmla="*/ 13 w 24"/>
                    <a:gd name="T7" fmla="*/ 0 h 40"/>
                    <a:gd name="T8" fmla="*/ 0 w 24"/>
                    <a:gd name="T9" fmla="*/ 34 h 40"/>
                    <a:gd name="T10" fmla="*/ 0 w 24"/>
                    <a:gd name="T11" fmla="*/ 36 h 40"/>
                    <a:gd name="T12" fmla="*/ 13 w 24"/>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24" h="40">
                      <a:moveTo>
                        <a:pt x="13" y="38"/>
                      </a:moveTo>
                      <a:lnTo>
                        <a:pt x="11" y="40"/>
                      </a:lnTo>
                      <a:lnTo>
                        <a:pt x="24" y="4"/>
                      </a:lnTo>
                      <a:lnTo>
                        <a:pt x="13" y="0"/>
                      </a:lnTo>
                      <a:lnTo>
                        <a:pt x="0" y="34"/>
                      </a:lnTo>
                      <a:lnTo>
                        <a:pt x="0" y="36"/>
                      </a:lnTo>
                      <a:lnTo>
                        <a:pt x="13"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4" name="Freeform 767"/>
                <p:cNvSpPr>
                  <a:spLocks/>
                </p:cNvSpPr>
                <p:nvPr/>
              </p:nvSpPr>
              <p:spPr bwMode="auto">
                <a:xfrm>
                  <a:off x="5203" y="2764"/>
                  <a:ext cx="20" cy="45"/>
                </a:xfrm>
                <a:custGeom>
                  <a:avLst/>
                  <a:gdLst>
                    <a:gd name="T0" fmla="*/ 13 w 20"/>
                    <a:gd name="T1" fmla="*/ 43 h 45"/>
                    <a:gd name="T2" fmla="*/ 13 w 20"/>
                    <a:gd name="T3" fmla="*/ 45 h 45"/>
                    <a:gd name="T4" fmla="*/ 20 w 20"/>
                    <a:gd name="T5" fmla="*/ 2 h 45"/>
                    <a:gd name="T6" fmla="*/ 7 w 20"/>
                    <a:gd name="T7" fmla="*/ 0 h 45"/>
                    <a:gd name="T8" fmla="*/ 0 w 20"/>
                    <a:gd name="T9" fmla="*/ 43 h 45"/>
                    <a:gd name="T10" fmla="*/ 0 w 20"/>
                    <a:gd name="T11" fmla="*/ 45 h 45"/>
                    <a:gd name="T12" fmla="*/ 13 w 20"/>
                    <a:gd name="T13" fmla="*/ 43 h 45"/>
                  </a:gdLst>
                  <a:ahLst/>
                  <a:cxnLst>
                    <a:cxn ang="0">
                      <a:pos x="T0" y="T1"/>
                    </a:cxn>
                    <a:cxn ang="0">
                      <a:pos x="T2" y="T3"/>
                    </a:cxn>
                    <a:cxn ang="0">
                      <a:pos x="T4" y="T5"/>
                    </a:cxn>
                    <a:cxn ang="0">
                      <a:pos x="T6" y="T7"/>
                    </a:cxn>
                    <a:cxn ang="0">
                      <a:pos x="T8" y="T9"/>
                    </a:cxn>
                    <a:cxn ang="0">
                      <a:pos x="T10" y="T11"/>
                    </a:cxn>
                    <a:cxn ang="0">
                      <a:pos x="T12" y="T13"/>
                    </a:cxn>
                  </a:cxnLst>
                  <a:rect l="0" t="0" r="r" b="b"/>
                  <a:pathLst>
                    <a:path w="20" h="45">
                      <a:moveTo>
                        <a:pt x="13" y="43"/>
                      </a:moveTo>
                      <a:lnTo>
                        <a:pt x="13" y="45"/>
                      </a:lnTo>
                      <a:lnTo>
                        <a:pt x="20" y="2"/>
                      </a:lnTo>
                      <a:lnTo>
                        <a:pt x="7" y="0"/>
                      </a:lnTo>
                      <a:lnTo>
                        <a:pt x="0" y="43"/>
                      </a:lnTo>
                      <a:lnTo>
                        <a:pt x="0" y="45"/>
                      </a:lnTo>
                      <a:lnTo>
                        <a:pt x="13"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5" name="Freeform 766"/>
                <p:cNvSpPr>
                  <a:spLocks/>
                </p:cNvSpPr>
                <p:nvPr/>
              </p:nvSpPr>
              <p:spPr bwMode="auto">
                <a:xfrm>
                  <a:off x="5203" y="2807"/>
                  <a:ext cx="18" cy="31"/>
                </a:xfrm>
                <a:custGeom>
                  <a:avLst/>
                  <a:gdLst>
                    <a:gd name="T0" fmla="*/ 18 w 18"/>
                    <a:gd name="T1" fmla="*/ 31 h 31"/>
                    <a:gd name="T2" fmla="*/ 18 w 18"/>
                    <a:gd name="T3" fmla="*/ 29 h 31"/>
                    <a:gd name="T4" fmla="*/ 13 w 18"/>
                    <a:gd name="T5" fmla="*/ 0 h 31"/>
                    <a:gd name="T6" fmla="*/ 0 w 18"/>
                    <a:gd name="T7" fmla="*/ 2 h 31"/>
                    <a:gd name="T8" fmla="*/ 5 w 18"/>
                    <a:gd name="T9" fmla="*/ 31 h 31"/>
                    <a:gd name="T10" fmla="*/ 5 w 18"/>
                    <a:gd name="T11" fmla="*/ 29 h 31"/>
                    <a:gd name="T12" fmla="*/ 18 w 1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18" y="31"/>
                      </a:moveTo>
                      <a:lnTo>
                        <a:pt x="18" y="29"/>
                      </a:lnTo>
                      <a:lnTo>
                        <a:pt x="13" y="0"/>
                      </a:lnTo>
                      <a:lnTo>
                        <a:pt x="0" y="2"/>
                      </a:lnTo>
                      <a:lnTo>
                        <a:pt x="5" y="31"/>
                      </a:lnTo>
                      <a:lnTo>
                        <a:pt x="5" y="29"/>
                      </a:lnTo>
                      <a:lnTo>
                        <a:pt x="18"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6" name="Freeform 765"/>
                <p:cNvSpPr>
                  <a:spLocks/>
                </p:cNvSpPr>
                <p:nvPr/>
              </p:nvSpPr>
              <p:spPr bwMode="auto">
                <a:xfrm>
                  <a:off x="5201" y="2836"/>
                  <a:ext cx="20" cy="31"/>
                </a:xfrm>
                <a:custGeom>
                  <a:avLst/>
                  <a:gdLst>
                    <a:gd name="T0" fmla="*/ 13 w 20"/>
                    <a:gd name="T1" fmla="*/ 31 h 31"/>
                    <a:gd name="T2" fmla="*/ 13 w 20"/>
                    <a:gd name="T3" fmla="*/ 31 h 31"/>
                    <a:gd name="T4" fmla="*/ 20 w 20"/>
                    <a:gd name="T5" fmla="*/ 2 h 31"/>
                    <a:gd name="T6" fmla="*/ 7 w 20"/>
                    <a:gd name="T7" fmla="*/ 0 h 31"/>
                    <a:gd name="T8" fmla="*/ 0 w 20"/>
                    <a:gd name="T9" fmla="*/ 29 h 31"/>
                    <a:gd name="T10" fmla="*/ 0 w 20"/>
                    <a:gd name="T11" fmla="*/ 29 h 31"/>
                    <a:gd name="T12" fmla="*/ 13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13" y="31"/>
                      </a:moveTo>
                      <a:lnTo>
                        <a:pt x="13" y="31"/>
                      </a:lnTo>
                      <a:lnTo>
                        <a:pt x="20" y="2"/>
                      </a:lnTo>
                      <a:lnTo>
                        <a:pt x="7" y="0"/>
                      </a:lnTo>
                      <a:lnTo>
                        <a:pt x="0" y="29"/>
                      </a:lnTo>
                      <a:lnTo>
                        <a:pt x="13"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7" name="Freeform 764"/>
                <p:cNvSpPr>
                  <a:spLocks/>
                </p:cNvSpPr>
                <p:nvPr/>
              </p:nvSpPr>
              <p:spPr bwMode="auto">
                <a:xfrm>
                  <a:off x="5196" y="2865"/>
                  <a:ext cx="18" cy="72"/>
                </a:xfrm>
                <a:custGeom>
                  <a:avLst/>
                  <a:gdLst>
                    <a:gd name="T0" fmla="*/ 12 w 18"/>
                    <a:gd name="T1" fmla="*/ 72 h 72"/>
                    <a:gd name="T2" fmla="*/ 12 w 18"/>
                    <a:gd name="T3" fmla="*/ 72 h 72"/>
                    <a:gd name="T4" fmla="*/ 18 w 18"/>
                    <a:gd name="T5" fmla="*/ 2 h 72"/>
                    <a:gd name="T6" fmla="*/ 5 w 18"/>
                    <a:gd name="T7" fmla="*/ 0 h 72"/>
                    <a:gd name="T8" fmla="*/ 0 w 18"/>
                    <a:gd name="T9" fmla="*/ 70 h 72"/>
                    <a:gd name="T10" fmla="*/ 0 w 18"/>
                    <a:gd name="T11" fmla="*/ 69 h 72"/>
                    <a:gd name="T12" fmla="*/ 12 w 1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8" h="72">
                      <a:moveTo>
                        <a:pt x="12" y="72"/>
                      </a:moveTo>
                      <a:lnTo>
                        <a:pt x="12" y="72"/>
                      </a:lnTo>
                      <a:lnTo>
                        <a:pt x="18" y="2"/>
                      </a:lnTo>
                      <a:lnTo>
                        <a:pt x="5" y="0"/>
                      </a:lnTo>
                      <a:lnTo>
                        <a:pt x="0" y="70"/>
                      </a:lnTo>
                      <a:lnTo>
                        <a:pt x="0" y="69"/>
                      </a:lnTo>
                      <a:lnTo>
                        <a:pt x="12"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8" name="Freeform 763"/>
                <p:cNvSpPr>
                  <a:spLocks/>
                </p:cNvSpPr>
                <p:nvPr/>
              </p:nvSpPr>
              <p:spPr bwMode="auto">
                <a:xfrm>
                  <a:off x="5183" y="2934"/>
                  <a:ext cx="25" cy="48"/>
                </a:xfrm>
                <a:custGeom>
                  <a:avLst/>
                  <a:gdLst>
                    <a:gd name="T0" fmla="*/ 13 w 25"/>
                    <a:gd name="T1" fmla="*/ 48 h 48"/>
                    <a:gd name="T2" fmla="*/ 13 w 25"/>
                    <a:gd name="T3" fmla="*/ 48 h 48"/>
                    <a:gd name="T4" fmla="*/ 25 w 25"/>
                    <a:gd name="T5" fmla="*/ 3 h 48"/>
                    <a:gd name="T6" fmla="*/ 13 w 25"/>
                    <a:gd name="T7" fmla="*/ 0 h 48"/>
                    <a:gd name="T8" fmla="*/ 0 w 25"/>
                    <a:gd name="T9" fmla="*/ 45 h 48"/>
                    <a:gd name="T10" fmla="*/ 0 w 25"/>
                    <a:gd name="T11" fmla="*/ 46 h 48"/>
                    <a:gd name="T12" fmla="*/ 13 w 2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5" h="48">
                      <a:moveTo>
                        <a:pt x="13" y="48"/>
                      </a:moveTo>
                      <a:lnTo>
                        <a:pt x="13" y="48"/>
                      </a:lnTo>
                      <a:lnTo>
                        <a:pt x="25" y="3"/>
                      </a:lnTo>
                      <a:lnTo>
                        <a:pt x="13" y="0"/>
                      </a:lnTo>
                      <a:lnTo>
                        <a:pt x="0" y="45"/>
                      </a:lnTo>
                      <a:lnTo>
                        <a:pt x="0" y="46"/>
                      </a:lnTo>
                      <a:lnTo>
                        <a:pt x="13"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89" name="Freeform 762"/>
                <p:cNvSpPr>
                  <a:spLocks/>
                </p:cNvSpPr>
                <p:nvPr/>
              </p:nvSpPr>
              <p:spPr bwMode="auto">
                <a:xfrm>
                  <a:off x="5178" y="2980"/>
                  <a:ext cx="18" cy="71"/>
                </a:xfrm>
                <a:custGeom>
                  <a:avLst/>
                  <a:gdLst>
                    <a:gd name="T0" fmla="*/ 11 w 18"/>
                    <a:gd name="T1" fmla="*/ 71 h 71"/>
                    <a:gd name="T2" fmla="*/ 12 w 18"/>
                    <a:gd name="T3" fmla="*/ 69 h 71"/>
                    <a:gd name="T4" fmla="*/ 18 w 18"/>
                    <a:gd name="T5" fmla="*/ 2 h 71"/>
                    <a:gd name="T6" fmla="*/ 5 w 18"/>
                    <a:gd name="T7" fmla="*/ 0 h 71"/>
                    <a:gd name="T8" fmla="*/ 0 w 18"/>
                    <a:gd name="T9" fmla="*/ 67 h 71"/>
                    <a:gd name="T10" fmla="*/ 0 w 18"/>
                    <a:gd name="T11" fmla="*/ 65 h 71"/>
                    <a:gd name="T12" fmla="*/ 11 w 1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8" h="71">
                      <a:moveTo>
                        <a:pt x="11" y="71"/>
                      </a:moveTo>
                      <a:lnTo>
                        <a:pt x="12" y="69"/>
                      </a:lnTo>
                      <a:lnTo>
                        <a:pt x="18" y="2"/>
                      </a:lnTo>
                      <a:lnTo>
                        <a:pt x="5" y="0"/>
                      </a:lnTo>
                      <a:lnTo>
                        <a:pt x="0" y="67"/>
                      </a:lnTo>
                      <a:lnTo>
                        <a:pt x="0" y="65"/>
                      </a:lnTo>
                      <a:lnTo>
                        <a:pt x="11" y="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0" name="Freeform 761"/>
                <p:cNvSpPr>
                  <a:spLocks/>
                </p:cNvSpPr>
                <p:nvPr/>
              </p:nvSpPr>
              <p:spPr bwMode="auto">
                <a:xfrm>
                  <a:off x="5162" y="3045"/>
                  <a:ext cx="27" cy="31"/>
                </a:xfrm>
                <a:custGeom>
                  <a:avLst/>
                  <a:gdLst>
                    <a:gd name="T0" fmla="*/ 12 w 27"/>
                    <a:gd name="T1" fmla="*/ 24 h 31"/>
                    <a:gd name="T2" fmla="*/ 12 w 27"/>
                    <a:gd name="T3" fmla="*/ 31 h 31"/>
                    <a:gd name="T4" fmla="*/ 27 w 27"/>
                    <a:gd name="T5" fmla="*/ 6 h 31"/>
                    <a:gd name="T6" fmla="*/ 16 w 27"/>
                    <a:gd name="T7" fmla="*/ 0 h 31"/>
                    <a:gd name="T8" fmla="*/ 1 w 27"/>
                    <a:gd name="T9" fmla="*/ 24 h 31"/>
                    <a:gd name="T10" fmla="*/ 1 w 27"/>
                    <a:gd name="T11" fmla="*/ 31 h 31"/>
                    <a:gd name="T12" fmla="*/ 1 w 27"/>
                    <a:gd name="T13" fmla="*/ 24 h 31"/>
                    <a:gd name="T14" fmla="*/ 0 w 27"/>
                    <a:gd name="T15" fmla="*/ 27 h 31"/>
                    <a:gd name="T16" fmla="*/ 1 w 27"/>
                    <a:gd name="T17" fmla="*/ 31 h 31"/>
                    <a:gd name="T18" fmla="*/ 12 w 27"/>
                    <a:gd name="T19"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12" y="24"/>
                      </a:moveTo>
                      <a:lnTo>
                        <a:pt x="12" y="31"/>
                      </a:lnTo>
                      <a:lnTo>
                        <a:pt x="27" y="6"/>
                      </a:lnTo>
                      <a:lnTo>
                        <a:pt x="16" y="0"/>
                      </a:lnTo>
                      <a:lnTo>
                        <a:pt x="1" y="24"/>
                      </a:lnTo>
                      <a:lnTo>
                        <a:pt x="1" y="31"/>
                      </a:lnTo>
                      <a:lnTo>
                        <a:pt x="1" y="24"/>
                      </a:lnTo>
                      <a:lnTo>
                        <a:pt x="0" y="27"/>
                      </a:lnTo>
                      <a:lnTo>
                        <a:pt x="1" y="31"/>
                      </a:lnTo>
                      <a:lnTo>
                        <a:pt x="12"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1" name="Freeform 760"/>
                <p:cNvSpPr>
                  <a:spLocks/>
                </p:cNvSpPr>
                <p:nvPr/>
              </p:nvSpPr>
              <p:spPr bwMode="auto">
                <a:xfrm>
                  <a:off x="5163" y="3069"/>
                  <a:ext cx="36" cy="52"/>
                </a:xfrm>
                <a:custGeom>
                  <a:avLst/>
                  <a:gdLst>
                    <a:gd name="T0" fmla="*/ 33 w 36"/>
                    <a:gd name="T1" fmla="*/ 41 h 52"/>
                    <a:gd name="T2" fmla="*/ 36 w 36"/>
                    <a:gd name="T3" fmla="*/ 43 h 52"/>
                    <a:gd name="T4" fmla="*/ 11 w 36"/>
                    <a:gd name="T5" fmla="*/ 0 h 52"/>
                    <a:gd name="T6" fmla="*/ 0 w 36"/>
                    <a:gd name="T7" fmla="*/ 7 h 52"/>
                    <a:gd name="T8" fmla="*/ 26 w 36"/>
                    <a:gd name="T9" fmla="*/ 50 h 52"/>
                    <a:gd name="T10" fmla="*/ 29 w 36"/>
                    <a:gd name="T11" fmla="*/ 52 h 52"/>
                    <a:gd name="T12" fmla="*/ 33 w 36"/>
                    <a:gd name="T13" fmla="*/ 41 h 52"/>
                  </a:gdLst>
                  <a:ahLst/>
                  <a:cxnLst>
                    <a:cxn ang="0">
                      <a:pos x="T0" y="T1"/>
                    </a:cxn>
                    <a:cxn ang="0">
                      <a:pos x="T2" y="T3"/>
                    </a:cxn>
                    <a:cxn ang="0">
                      <a:pos x="T4" y="T5"/>
                    </a:cxn>
                    <a:cxn ang="0">
                      <a:pos x="T6" y="T7"/>
                    </a:cxn>
                    <a:cxn ang="0">
                      <a:pos x="T8" y="T9"/>
                    </a:cxn>
                    <a:cxn ang="0">
                      <a:pos x="T10" y="T11"/>
                    </a:cxn>
                    <a:cxn ang="0">
                      <a:pos x="T12" y="T13"/>
                    </a:cxn>
                  </a:cxnLst>
                  <a:rect l="0" t="0" r="r" b="b"/>
                  <a:pathLst>
                    <a:path w="36" h="52">
                      <a:moveTo>
                        <a:pt x="33" y="41"/>
                      </a:moveTo>
                      <a:lnTo>
                        <a:pt x="36" y="43"/>
                      </a:lnTo>
                      <a:lnTo>
                        <a:pt x="11" y="0"/>
                      </a:lnTo>
                      <a:lnTo>
                        <a:pt x="0" y="7"/>
                      </a:lnTo>
                      <a:lnTo>
                        <a:pt x="26" y="50"/>
                      </a:lnTo>
                      <a:lnTo>
                        <a:pt x="29" y="52"/>
                      </a:lnTo>
                      <a:lnTo>
                        <a:pt x="33"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2" name="Freeform 759"/>
                <p:cNvSpPr>
                  <a:spLocks/>
                </p:cNvSpPr>
                <p:nvPr/>
              </p:nvSpPr>
              <p:spPr bwMode="auto">
                <a:xfrm>
                  <a:off x="5192" y="3110"/>
                  <a:ext cx="36" cy="22"/>
                </a:xfrm>
                <a:custGeom>
                  <a:avLst/>
                  <a:gdLst>
                    <a:gd name="T0" fmla="*/ 36 w 36"/>
                    <a:gd name="T1" fmla="*/ 11 h 22"/>
                    <a:gd name="T2" fmla="*/ 33 w 36"/>
                    <a:gd name="T3" fmla="*/ 9 h 22"/>
                    <a:gd name="T4" fmla="*/ 4 w 36"/>
                    <a:gd name="T5" fmla="*/ 0 h 22"/>
                    <a:gd name="T6" fmla="*/ 0 w 36"/>
                    <a:gd name="T7" fmla="*/ 11 h 22"/>
                    <a:gd name="T8" fmla="*/ 29 w 36"/>
                    <a:gd name="T9" fmla="*/ 22 h 22"/>
                    <a:gd name="T10" fmla="*/ 25 w 36"/>
                    <a:gd name="T11" fmla="*/ 20 h 22"/>
                    <a:gd name="T12" fmla="*/ 36 w 36"/>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36" h="22">
                      <a:moveTo>
                        <a:pt x="36" y="11"/>
                      </a:moveTo>
                      <a:lnTo>
                        <a:pt x="33" y="9"/>
                      </a:lnTo>
                      <a:lnTo>
                        <a:pt x="4" y="0"/>
                      </a:lnTo>
                      <a:lnTo>
                        <a:pt x="0" y="11"/>
                      </a:lnTo>
                      <a:lnTo>
                        <a:pt x="29" y="22"/>
                      </a:lnTo>
                      <a:lnTo>
                        <a:pt x="25" y="20"/>
                      </a:lnTo>
                      <a:lnTo>
                        <a:pt x="36"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3" name="Freeform 758"/>
                <p:cNvSpPr>
                  <a:spLocks/>
                </p:cNvSpPr>
                <p:nvPr/>
              </p:nvSpPr>
              <p:spPr bwMode="auto">
                <a:xfrm>
                  <a:off x="5217" y="3121"/>
                  <a:ext cx="42" cy="39"/>
                </a:xfrm>
                <a:custGeom>
                  <a:avLst/>
                  <a:gdLst>
                    <a:gd name="T0" fmla="*/ 42 w 42"/>
                    <a:gd name="T1" fmla="*/ 34 h 39"/>
                    <a:gd name="T2" fmla="*/ 40 w 42"/>
                    <a:gd name="T3" fmla="*/ 30 h 39"/>
                    <a:gd name="T4" fmla="*/ 11 w 42"/>
                    <a:gd name="T5" fmla="*/ 0 h 39"/>
                    <a:gd name="T6" fmla="*/ 0 w 42"/>
                    <a:gd name="T7" fmla="*/ 9 h 39"/>
                    <a:gd name="T8" fmla="*/ 31 w 42"/>
                    <a:gd name="T9" fmla="*/ 39 h 39"/>
                    <a:gd name="T10" fmla="*/ 29 w 42"/>
                    <a:gd name="T11" fmla="*/ 38 h 39"/>
                    <a:gd name="T12" fmla="*/ 42 w 42"/>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42" y="34"/>
                      </a:moveTo>
                      <a:lnTo>
                        <a:pt x="40" y="30"/>
                      </a:lnTo>
                      <a:lnTo>
                        <a:pt x="11" y="0"/>
                      </a:lnTo>
                      <a:lnTo>
                        <a:pt x="0" y="9"/>
                      </a:lnTo>
                      <a:lnTo>
                        <a:pt x="31" y="39"/>
                      </a:lnTo>
                      <a:lnTo>
                        <a:pt x="29" y="38"/>
                      </a:lnTo>
                      <a:lnTo>
                        <a:pt x="42"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4" name="Freeform 757"/>
                <p:cNvSpPr>
                  <a:spLocks/>
                </p:cNvSpPr>
                <p:nvPr/>
              </p:nvSpPr>
              <p:spPr bwMode="auto">
                <a:xfrm>
                  <a:off x="5246" y="3155"/>
                  <a:ext cx="22" cy="51"/>
                </a:xfrm>
                <a:custGeom>
                  <a:avLst/>
                  <a:gdLst>
                    <a:gd name="T0" fmla="*/ 20 w 22"/>
                    <a:gd name="T1" fmla="*/ 43 h 51"/>
                    <a:gd name="T2" fmla="*/ 22 w 22"/>
                    <a:gd name="T3" fmla="*/ 45 h 51"/>
                    <a:gd name="T4" fmla="*/ 13 w 22"/>
                    <a:gd name="T5" fmla="*/ 0 h 51"/>
                    <a:gd name="T6" fmla="*/ 0 w 22"/>
                    <a:gd name="T7" fmla="*/ 4 h 51"/>
                    <a:gd name="T8" fmla="*/ 9 w 22"/>
                    <a:gd name="T9" fmla="*/ 49 h 51"/>
                    <a:gd name="T10" fmla="*/ 9 w 22"/>
                    <a:gd name="T11" fmla="*/ 51 h 51"/>
                    <a:gd name="T12" fmla="*/ 20 w 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22" h="51">
                      <a:moveTo>
                        <a:pt x="20" y="43"/>
                      </a:moveTo>
                      <a:lnTo>
                        <a:pt x="22" y="45"/>
                      </a:lnTo>
                      <a:lnTo>
                        <a:pt x="13" y="0"/>
                      </a:lnTo>
                      <a:lnTo>
                        <a:pt x="0" y="4"/>
                      </a:lnTo>
                      <a:lnTo>
                        <a:pt x="9" y="49"/>
                      </a:lnTo>
                      <a:lnTo>
                        <a:pt x="9" y="51"/>
                      </a:lnTo>
                      <a:lnTo>
                        <a:pt x="20"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5" name="Freeform 756"/>
                <p:cNvSpPr>
                  <a:spLocks/>
                </p:cNvSpPr>
                <p:nvPr/>
              </p:nvSpPr>
              <p:spPr bwMode="auto">
                <a:xfrm>
                  <a:off x="5255" y="3198"/>
                  <a:ext cx="33" cy="40"/>
                </a:xfrm>
                <a:custGeom>
                  <a:avLst/>
                  <a:gdLst>
                    <a:gd name="T0" fmla="*/ 33 w 33"/>
                    <a:gd name="T1" fmla="*/ 36 h 40"/>
                    <a:gd name="T2" fmla="*/ 33 w 33"/>
                    <a:gd name="T3" fmla="*/ 33 h 40"/>
                    <a:gd name="T4" fmla="*/ 11 w 33"/>
                    <a:gd name="T5" fmla="*/ 0 h 40"/>
                    <a:gd name="T6" fmla="*/ 0 w 33"/>
                    <a:gd name="T7" fmla="*/ 8 h 40"/>
                    <a:gd name="T8" fmla="*/ 22 w 33"/>
                    <a:gd name="T9" fmla="*/ 40 h 40"/>
                    <a:gd name="T10" fmla="*/ 20 w 33"/>
                    <a:gd name="T11" fmla="*/ 38 h 40"/>
                    <a:gd name="T12" fmla="*/ 33 w 33"/>
                    <a:gd name="T13" fmla="*/ 36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33" y="36"/>
                      </a:moveTo>
                      <a:lnTo>
                        <a:pt x="33" y="33"/>
                      </a:lnTo>
                      <a:lnTo>
                        <a:pt x="11" y="0"/>
                      </a:lnTo>
                      <a:lnTo>
                        <a:pt x="0" y="8"/>
                      </a:lnTo>
                      <a:lnTo>
                        <a:pt x="22" y="40"/>
                      </a:lnTo>
                      <a:lnTo>
                        <a:pt x="20" y="38"/>
                      </a:lnTo>
                      <a:lnTo>
                        <a:pt x="33"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6" name="Freeform 755"/>
                <p:cNvSpPr>
                  <a:spLocks/>
                </p:cNvSpPr>
                <p:nvPr/>
              </p:nvSpPr>
              <p:spPr bwMode="auto">
                <a:xfrm>
                  <a:off x="5275" y="3234"/>
                  <a:ext cx="22" cy="62"/>
                </a:xfrm>
                <a:custGeom>
                  <a:avLst/>
                  <a:gdLst>
                    <a:gd name="T0" fmla="*/ 22 w 22"/>
                    <a:gd name="T1" fmla="*/ 60 h 62"/>
                    <a:gd name="T2" fmla="*/ 22 w 22"/>
                    <a:gd name="T3" fmla="*/ 60 h 62"/>
                    <a:gd name="T4" fmla="*/ 13 w 22"/>
                    <a:gd name="T5" fmla="*/ 0 h 62"/>
                    <a:gd name="T6" fmla="*/ 0 w 22"/>
                    <a:gd name="T7" fmla="*/ 2 h 62"/>
                    <a:gd name="T8" fmla="*/ 9 w 22"/>
                    <a:gd name="T9" fmla="*/ 62 h 62"/>
                    <a:gd name="T10" fmla="*/ 9 w 22"/>
                    <a:gd name="T11" fmla="*/ 62 h 62"/>
                    <a:gd name="T12" fmla="*/ 22 w 22"/>
                    <a:gd name="T13" fmla="*/ 60 h 62"/>
                  </a:gdLst>
                  <a:ahLst/>
                  <a:cxnLst>
                    <a:cxn ang="0">
                      <a:pos x="T0" y="T1"/>
                    </a:cxn>
                    <a:cxn ang="0">
                      <a:pos x="T2" y="T3"/>
                    </a:cxn>
                    <a:cxn ang="0">
                      <a:pos x="T4" y="T5"/>
                    </a:cxn>
                    <a:cxn ang="0">
                      <a:pos x="T6" y="T7"/>
                    </a:cxn>
                    <a:cxn ang="0">
                      <a:pos x="T8" y="T9"/>
                    </a:cxn>
                    <a:cxn ang="0">
                      <a:pos x="T10" y="T11"/>
                    </a:cxn>
                    <a:cxn ang="0">
                      <a:pos x="T12" y="T13"/>
                    </a:cxn>
                  </a:cxnLst>
                  <a:rect l="0" t="0" r="r" b="b"/>
                  <a:pathLst>
                    <a:path w="22" h="62">
                      <a:moveTo>
                        <a:pt x="22" y="60"/>
                      </a:moveTo>
                      <a:lnTo>
                        <a:pt x="22" y="60"/>
                      </a:lnTo>
                      <a:lnTo>
                        <a:pt x="13" y="0"/>
                      </a:lnTo>
                      <a:lnTo>
                        <a:pt x="0" y="2"/>
                      </a:lnTo>
                      <a:lnTo>
                        <a:pt x="9" y="62"/>
                      </a:lnTo>
                      <a:lnTo>
                        <a:pt x="22" y="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7" name="Freeform 754"/>
                <p:cNvSpPr>
                  <a:spLocks/>
                </p:cNvSpPr>
                <p:nvPr/>
              </p:nvSpPr>
              <p:spPr bwMode="auto">
                <a:xfrm>
                  <a:off x="5284" y="3294"/>
                  <a:ext cx="20" cy="38"/>
                </a:xfrm>
                <a:custGeom>
                  <a:avLst/>
                  <a:gdLst>
                    <a:gd name="T0" fmla="*/ 20 w 20"/>
                    <a:gd name="T1" fmla="*/ 38 h 38"/>
                    <a:gd name="T2" fmla="*/ 20 w 20"/>
                    <a:gd name="T3" fmla="*/ 36 h 38"/>
                    <a:gd name="T4" fmla="*/ 13 w 20"/>
                    <a:gd name="T5" fmla="*/ 0 h 38"/>
                    <a:gd name="T6" fmla="*/ 0 w 20"/>
                    <a:gd name="T7" fmla="*/ 2 h 38"/>
                    <a:gd name="T8" fmla="*/ 7 w 20"/>
                    <a:gd name="T9" fmla="*/ 38 h 38"/>
                    <a:gd name="T10" fmla="*/ 7 w 20"/>
                    <a:gd name="T11" fmla="*/ 36 h 38"/>
                    <a:gd name="T12" fmla="*/ 20 w 2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0" h="38">
                      <a:moveTo>
                        <a:pt x="20" y="38"/>
                      </a:moveTo>
                      <a:lnTo>
                        <a:pt x="20" y="36"/>
                      </a:lnTo>
                      <a:lnTo>
                        <a:pt x="13" y="0"/>
                      </a:lnTo>
                      <a:lnTo>
                        <a:pt x="0" y="2"/>
                      </a:lnTo>
                      <a:lnTo>
                        <a:pt x="7" y="38"/>
                      </a:lnTo>
                      <a:lnTo>
                        <a:pt x="7" y="36"/>
                      </a:lnTo>
                      <a:lnTo>
                        <a:pt x="20"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8" name="Freeform 753"/>
                <p:cNvSpPr>
                  <a:spLocks/>
                </p:cNvSpPr>
                <p:nvPr/>
              </p:nvSpPr>
              <p:spPr bwMode="auto">
                <a:xfrm>
                  <a:off x="5266" y="3330"/>
                  <a:ext cx="38" cy="93"/>
                </a:xfrm>
                <a:custGeom>
                  <a:avLst/>
                  <a:gdLst>
                    <a:gd name="T0" fmla="*/ 11 w 38"/>
                    <a:gd name="T1" fmla="*/ 93 h 93"/>
                    <a:gd name="T2" fmla="*/ 13 w 38"/>
                    <a:gd name="T3" fmla="*/ 92 h 93"/>
                    <a:gd name="T4" fmla="*/ 38 w 38"/>
                    <a:gd name="T5" fmla="*/ 2 h 93"/>
                    <a:gd name="T6" fmla="*/ 25 w 38"/>
                    <a:gd name="T7" fmla="*/ 0 h 93"/>
                    <a:gd name="T8" fmla="*/ 0 w 38"/>
                    <a:gd name="T9" fmla="*/ 88 h 93"/>
                    <a:gd name="T10" fmla="*/ 0 w 38"/>
                    <a:gd name="T11" fmla="*/ 86 h 93"/>
                    <a:gd name="T12" fmla="*/ 11 w 38"/>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38" h="93">
                      <a:moveTo>
                        <a:pt x="11" y="93"/>
                      </a:moveTo>
                      <a:lnTo>
                        <a:pt x="13" y="92"/>
                      </a:lnTo>
                      <a:lnTo>
                        <a:pt x="38" y="2"/>
                      </a:lnTo>
                      <a:lnTo>
                        <a:pt x="25" y="0"/>
                      </a:lnTo>
                      <a:lnTo>
                        <a:pt x="0" y="88"/>
                      </a:lnTo>
                      <a:lnTo>
                        <a:pt x="0" y="86"/>
                      </a:lnTo>
                      <a:lnTo>
                        <a:pt x="11"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99" name="Freeform 752"/>
                <p:cNvSpPr>
                  <a:spLocks/>
                </p:cNvSpPr>
                <p:nvPr/>
              </p:nvSpPr>
              <p:spPr bwMode="auto">
                <a:xfrm>
                  <a:off x="5241" y="3416"/>
                  <a:ext cx="36" cy="49"/>
                </a:xfrm>
                <a:custGeom>
                  <a:avLst/>
                  <a:gdLst>
                    <a:gd name="T0" fmla="*/ 12 w 36"/>
                    <a:gd name="T1" fmla="*/ 45 h 49"/>
                    <a:gd name="T2" fmla="*/ 12 w 36"/>
                    <a:gd name="T3" fmla="*/ 49 h 49"/>
                    <a:gd name="T4" fmla="*/ 36 w 36"/>
                    <a:gd name="T5" fmla="*/ 7 h 49"/>
                    <a:gd name="T6" fmla="*/ 25 w 36"/>
                    <a:gd name="T7" fmla="*/ 0 h 49"/>
                    <a:gd name="T8" fmla="*/ 2 w 36"/>
                    <a:gd name="T9" fmla="*/ 42 h 49"/>
                    <a:gd name="T10" fmla="*/ 0 w 36"/>
                    <a:gd name="T11" fmla="*/ 44 h 49"/>
                    <a:gd name="T12" fmla="*/ 12 w 36"/>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36" h="49">
                      <a:moveTo>
                        <a:pt x="12" y="45"/>
                      </a:moveTo>
                      <a:lnTo>
                        <a:pt x="12" y="49"/>
                      </a:lnTo>
                      <a:lnTo>
                        <a:pt x="36" y="7"/>
                      </a:lnTo>
                      <a:lnTo>
                        <a:pt x="25" y="0"/>
                      </a:lnTo>
                      <a:lnTo>
                        <a:pt x="2" y="42"/>
                      </a:lnTo>
                      <a:lnTo>
                        <a:pt x="0" y="44"/>
                      </a:lnTo>
                      <a:lnTo>
                        <a:pt x="12"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0" name="Freeform 751"/>
                <p:cNvSpPr>
                  <a:spLocks/>
                </p:cNvSpPr>
                <p:nvPr/>
              </p:nvSpPr>
              <p:spPr bwMode="auto">
                <a:xfrm>
                  <a:off x="5234" y="3460"/>
                  <a:ext cx="19" cy="54"/>
                </a:xfrm>
                <a:custGeom>
                  <a:avLst/>
                  <a:gdLst>
                    <a:gd name="T0" fmla="*/ 12 w 19"/>
                    <a:gd name="T1" fmla="*/ 52 h 54"/>
                    <a:gd name="T2" fmla="*/ 12 w 19"/>
                    <a:gd name="T3" fmla="*/ 54 h 54"/>
                    <a:gd name="T4" fmla="*/ 19 w 19"/>
                    <a:gd name="T5" fmla="*/ 1 h 54"/>
                    <a:gd name="T6" fmla="*/ 7 w 19"/>
                    <a:gd name="T7" fmla="*/ 0 h 54"/>
                    <a:gd name="T8" fmla="*/ 0 w 19"/>
                    <a:gd name="T9" fmla="*/ 52 h 54"/>
                    <a:gd name="T10" fmla="*/ 0 w 19"/>
                    <a:gd name="T11" fmla="*/ 52 h 54"/>
                    <a:gd name="T12" fmla="*/ 12 w 1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2" y="52"/>
                      </a:moveTo>
                      <a:lnTo>
                        <a:pt x="12" y="54"/>
                      </a:lnTo>
                      <a:lnTo>
                        <a:pt x="19" y="1"/>
                      </a:lnTo>
                      <a:lnTo>
                        <a:pt x="7" y="0"/>
                      </a:lnTo>
                      <a:lnTo>
                        <a:pt x="0" y="52"/>
                      </a:lnTo>
                      <a:lnTo>
                        <a:pt x="12"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1" name="Freeform 750"/>
                <p:cNvSpPr>
                  <a:spLocks/>
                </p:cNvSpPr>
                <p:nvPr/>
              </p:nvSpPr>
              <p:spPr bwMode="auto">
                <a:xfrm>
                  <a:off x="5234" y="3512"/>
                  <a:ext cx="12" cy="23"/>
                </a:xfrm>
                <a:custGeom>
                  <a:avLst/>
                  <a:gdLst>
                    <a:gd name="T0" fmla="*/ 12 w 12"/>
                    <a:gd name="T1" fmla="*/ 23 h 23"/>
                    <a:gd name="T2" fmla="*/ 12 w 12"/>
                    <a:gd name="T3" fmla="*/ 21 h 23"/>
                    <a:gd name="T4" fmla="*/ 12 w 12"/>
                    <a:gd name="T5" fmla="*/ 0 h 23"/>
                    <a:gd name="T6" fmla="*/ 0 w 12"/>
                    <a:gd name="T7" fmla="*/ 0 h 23"/>
                    <a:gd name="T8" fmla="*/ 0 w 12"/>
                    <a:gd name="T9" fmla="*/ 21 h 23"/>
                    <a:gd name="T10" fmla="*/ 0 w 12"/>
                    <a:gd name="T11" fmla="*/ 18 h 23"/>
                    <a:gd name="T12" fmla="*/ 12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12" y="23"/>
                      </a:moveTo>
                      <a:lnTo>
                        <a:pt x="12" y="21"/>
                      </a:lnTo>
                      <a:lnTo>
                        <a:pt x="12" y="0"/>
                      </a:lnTo>
                      <a:lnTo>
                        <a:pt x="0" y="0"/>
                      </a:lnTo>
                      <a:lnTo>
                        <a:pt x="0" y="21"/>
                      </a:lnTo>
                      <a:lnTo>
                        <a:pt x="0" y="18"/>
                      </a:lnTo>
                      <a:lnTo>
                        <a:pt x="12"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2" name="Freeform 749"/>
                <p:cNvSpPr>
                  <a:spLocks/>
                </p:cNvSpPr>
                <p:nvPr/>
              </p:nvSpPr>
              <p:spPr bwMode="auto">
                <a:xfrm>
                  <a:off x="5216" y="3530"/>
                  <a:ext cx="30" cy="43"/>
                </a:xfrm>
                <a:custGeom>
                  <a:avLst/>
                  <a:gdLst>
                    <a:gd name="T0" fmla="*/ 9 w 30"/>
                    <a:gd name="T1" fmla="*/ 43 h 43"/>
                    <a:gd name="T2" fmla="*/ 10 w 30"/>
                    <a:gd name="T3" fmla="*/ 41 h 43"/>
                    <a:gd name="T4" fmla="*/ 30 w 30"/>
                    <a:gd name="T5" fmla="*/ 5 h 43"/>
                    <a:gd name="T6" fmla="*/ 18 w 30"/>
                    <a:gd name="T7" fmla="*/ 0 h 43"/>
                    <a:gd name="T8" fmla="*/ 0 w 30"/>
                    <a:gd name="T9" fmla="*/ 36 h 43"/>
                    <a:gd name="T10" fmla="*/ 1 w 30"/>
                    <a:gd name="T11" fmla="*/ 34 h 43"/>
                    <a:gd name="T12" fmla="*/ 9 w 30"/>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9" y="43"/>
                      </a:moveTo>
                      <a:lnTo>
                        <a:pt x="10" y="41"/>
                      </a:lnTo>
                      <a:lnTo>
                        <a:pt x="30" y="5"/>
                      </a:lnTo>
                      <a:lnTo>
                        <a:pt x="18" y="0"/>
                      </a:lnTo>
                      <a:lnTo>
                        <a:pt x="0" y="36"/>
                      </a:lnTo>
                      <a:lnTo>
                        <a:pt x="1" y="34"/>
                      </a:lnTo>
                      <a:lnTo>
                        <a:pt x="9"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3" name="Freeform 748"/>
                <p:cNvSpPr>
                  <a:spLocks/>
                </p:cNvSpPr>
                <p:nvPr/>
              </p:nvSpPr>
              <p:spPr bwMode="auto">
                <a:xfrm>
                  <a:off x="5178" y="3564"/>
                  <a:ext cx="47" cy="43"/>
                </a:xfrm>
                <a:custGeom>
                  <a:avLst/>
                  <a:gdLst>
                    <a:gd name="T0" fmla="*/ 0 w 47"/>
                    <a:gd name="T1" fmla="*/ 40 h 43"/>
                    <a:gd name="T2" fmla="*/ 9 w 47"/>
                    <a:gd name="T3" fmla="*/ 40 h 43"/>
                    <a:gd name="T4" fmla="*/ 47 w 47"/>
                    <a:gd name="T5" fmla="*/ 9 h 43"/>
                    <a:gd name="T6" fmla="*/ 39 w 47"/>
                    <a:gd name="T7" fmla="*/ 0 h 43"/>
                    <a:gd name="T8" fmla="*/ 2 w 47"/>
                    <a:gd name="T9" fmla="*/ 31 h 43"/>
                    <a:gd name="T10" fmla="*/ 9 w 47"/>
                    <a:gd name="T11" fmla="*/ 31 h 43"/>
                    <a:gd name="T12" fmla="*/ 0 w 47"/>
                    <a:gd name="T13" fmla="*/ 40 h 43"/>
                    <a:gd name="T14" fmla="*/ 5 w 47"/>
                    <a:gd name="T15" fmla="*/ 43 h 43"/>
                    <a:gd name="T16" fmla="*/ 9 w 47"/>
                    <a:gd name="T17" fmla="*/ 40 h 43"/>
                    <a:gd name="T18" fmla="*/ 0 w 47"/>
                    <a:gd name="T19"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3">
                      <a:moveTo>
                        <a:pt x="0" y="40"/>
                      </a:moveTo>
                      <a:lnTo>
                        <a:pt x="9" y="40"/>
                      </a:lnTo>
                      <a:lnTo>
                        <a:pt x="47" y="9"/>
                      </a:lnTo>
                      <a:lnTo>
                        <a:pt x="39" y="0"/>
                      </a:lnTo>
                      <a:lnTo>
                        <a:pt x="2" y="31"/>
                      </a:lnTo>
                      <a:lnTo>
                        <a:pt x="9" y="31"/>
                      </a:lnTo>
                      <a:lnTo>
                        <a:pt x="0" y="40"/>
                      </a:lnTo>
                      <a:lnTo>
                        <a:pt x="5" y="43"/>
                      </a:lnTo>
                      <a:lnTo>
                        <a:pt x="9" y="40"/>
                      </a:lnTo>
                      <a:lnTo>
                        <a:pt x="0"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4" name="Freeform 747"/>
                <p:cNvSpPr>
                  <a:spLocks/>
                </p:cNvSpPr>
                <p:nvPr/>
              </p:nvSpPr>
              <p:spPr bwMode="auto">
                <a:xfrm>
                  <a:off x="5154" y="3569"/>
                  <a:ext cx="33" cy="35"/>
                </a:xfrm>
                <a:custGeom>
                  <a:avLst/>
                  <a:gdLst>
                    <a:gd name="T0" fmla="*/ 2 w 33"/>
                    <a:gd name="T1" fmla="*/ 13 h 35"/>
                    <a:gd name="T2" fmla="*/ 0 w 33"/>
                    <a:gd name="T3" fmla="*/ 11 h 35"/>
                    <a:gd name="T4" fmla="*/ 24 w 33"/>
                    <a:gd name="T5" fmla="*/ 35 h 35"/>
                    <a:gd name="T6" fmla="*/ 33 w 33"/>
                    <a:gd name="T7" fmla="*/ 26 h 35"/>
                    <a:gd name="T8" fmla="*/ 9 w 33"/>
                    <a:gd name="T9" fmla="*/ 2 h 35"/>
                    <a:gd name="T10" fmla="*/ 8 w 33"/>
                    <a:gd name="T11" fmla="*/ 0 h 35"/>
                    <a:gd name="T12" fmla="*/ 2 w 33"/>
                    <a:gd name="T13" fmla="*/ 1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2" y="13"/>
                      </a:moveTo>
                      <a:lnTo>
                        <a:pt x="0" y="11"/>
                      </a:lnTo>
                      <a:lnTo>
                        <a:pt x="24" y="35"/>
                      </a:lnTo>
                      <a:lnTo>
                        <a:pt x="33" y="26"/>
                      </a:lnTo>
                      <a:lnTo>
                        <a:pt x="9" y="2"/>
                      </a:lnTo>
                      <a:lnTo>
                        <a:pt x="8"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5" name="Freeform 746"/>
                <p:cNvSpPr>
                  <a:spLocks/>
                </p:cNvSpPr>
                <p:nvPr/>
              </p:nvSpPr>
              <p:spPr bwMode="auto">
                <a:xfrm>
                  <a:off x="5127" y="3562"/>
                  <a:ext cx="35" cy="20"/>
                </a:xfrm>
                <a:custGeom>
                  <a:avLst/>
                  <a:gdLst>
                    <a:gd name="T0" fmla="*/ 0 w 35"/>
                    <a:gd name="T1" fmla="*/ 7 h 20"/>
                    <a:gd name="T2" fmla="*/ 6 w 35"/>
                    <a:gd name="T3" fmla="*/ 13 h 20"/>
                    <a:gd name="T4" fmla="*/ 29 w 35"/>
                    <a:gd name="T5" fmla="*/ 20 h 20"/>
                    <a:gd name="T6" fmla="*/ 35 w 35"/>
                    <a:gd name="T7" fmla="*/ 7 h 20"/>
                    <a:gd name="T8" fmla="*/ 9 w 35"/>
                    <a:gd name="T9" fmla="*/ 0 h 20"/>
                    <a:gd name="T10" fmla="*/ 13 w 35"/>
                    <a:gd name="T11" fmla="*/ 6 h 20"/>
                    <a:gd name="T12" fmla="*/ 0 w 35"/>
                    <a:gd name="T13" fmla="*/ 7 h 20"/>
                    <a:gd name="T14" fmla="*/ 0 w 35"/>
                    <a:gd name="T15" fmla="*/ 11 h 20"/>
                    <a:gd name="T16" fmla="*/ 6 w 35"/>
                    <a:gd name="T17" fmla="*/ 13 h 20"/>
                    <a:gd name="T18" fmla="*/ 0 w 35"/>
                    <a:gd name="T1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0">
                      <a:moveTo>
                        <a:pt x="0" y="7"/>
                      </a:moveTo>
                      <a:lnTo>
                        <a:pt x="6" y="13"/>
                      </a:lnTo>
                      <a:lnTo>
                        <a:pt x="29" y="20"/>
                      </a:lnTo>
                      <a:lnTo>
                        <a:pt x="35" y="7"/>
                      </a:lnTo>
                      <a:lnTo>
                        <a:pt x="9" y="0"/>
                      </a:lnTo>
                      <a:lnTo>
                        <a:pt x="13" y="6"/>
                      </a:lnTo>
                      <a:lnTo>
                        <a:pt x="0" y="7"/>
                      </a:lnTo>
                      <a:lnTo>
                        <a:pt x="0" y="11"/>
                      </a:lnTo>
                      <a:lnTo>
                        <a:pt x="6" y="1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6" name="Freeform 745"/>
                <p:cNvSpPr>
                  <a:spLocks/>
                </p:cNvSpPr>
                <p:nvPr/>
              </p:nvSpPr>
              <p:spPr bwMode="auto">
                <a:xfrm>
                  <a:off x="5124" y="3539"/>
                  <a:ext cx="16" cy="30"/>
                </a:xfrm>
                <a:custGeom>
                  <a:avLst/>
                  <a:gdLst>
                    <a:gd name="T0" fmla="*/ 2 w 16"/>
                    <a:gd name="T1" fmla="*/ 11 h 30"/>
                    <a:gd name="T2" fmla="*/ 0 w 16"/>
                    <a:gd name="T3" fmla="*/ 5 h 30"/>
                    <a:gd name="T4" fmla="*/ 3 w 16"/>
                    <a:gd name="T5" fmla="*/ 30 h 30"/>
                    <a:gd name="T6" fmla="*/ 16 w 16"/>
                    <a:gd name="T7" fmla="*/ 29 h 30"/>
                    <a:gd name="T8" fmla="*/ 12 w 16"/>
                    <a:gd name="T9" fmla="*/ 3 h 30"/>
                    <a:gd name="T10" fmla="*/ 11 w 16"/>
                    <a:gd name="T11" fmla="*/ 0 h 30"/>
                    <a:gd name="T12" fmla="*/ 2 w 16"/>
                    <a:gd name="T13" fmla="*/ 11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2" y="11"/>
                      </a:moveTo>
                      <a:lnTo>
                        <a:pt x="0" y="5"/>
                      </a:lnTo>
                      <a:lnTo>
                        <a:pt x="3" y="30"/>
                      </a:lnTo>
                      <a:lnTo>
                        <a:pt x="16" y="29"/>
                      </a:lnTo>
                      <a:lnTo>
                        <a:pt x="12" y="3"/>
                      </a:lnTo>
                      <a:lnTo>
                        <a:pt x="11"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7" name="Freeform 744"/>
                <p:cNvSpPr>
                  <a:spLocks/>
                </p:cNvSpPr>
                <p:nvPr/>
              </p:nvSpPr>
              <p:spPr bwMode="auto">
                <a:xfrm>
                  <a:off x="5106" y="3521"/>
                  <a:ext cx="29" cy="29"/>
                </a:xfrm>
                <a:custGeom>
                  <a:avLst/>
                  <a:gdLst>
                    <a:gd name="T0" fmla="*/ 7 w 29"/>
                    <a:gd name="T1" fmla="*/ 12 h 29"/>
                    <a:gd name="T2" fmla="*/ 0 w 29"/>
                    <a:gd name="T3" fmla="*/ 11 h 29"/>
                    <a:gd name="T4" fmla="*/ 20 w 29"/>
                    <a:gd name="T5" fmla="*/ 29 h 29"/>
                    <a:gd name="T6" fmla="*/ 29 w 29"/>
                    <a:gd name="T7" fmla="*/ 18 h 29"/>
                    <a:gd name="T8" fmla="*/ 7 w 29"/>
                    <a:gd name="T9" fmla="*/ 2 h 29"/>
                    <a:gd name="T10" fmla="*/ 2 w 29"/>
                    <a:gd name="T11" fmla="*/ 0 h 29"/>
                    <a:gd name="T12" fmla="*/ 7 w 29"/>
                    <a:gd name="T13" fmla="*/ 2 h 29"/>
                    <a:gd name="T14" fmla="*/ 5 w 29"/>
                    <a:gd name="T15" fmla="*/ 0 h 29"/>
                    <a:gd name="T16" fmla="*/ 2 w 29"/>
                    <a:gd name="T17" fmla="*/ 0 h 29"/>
                    <a:gd name="T18" fmla="*/ 7 w 29"/>
                    <a:gd name="T1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7" y="12"/>
                      </a:moveTo>
                      <a:lnTo>
                        <a:pt x="0" y="11"/>
                      </a:lnTo>
                      <a:lnTo>
                        <a:pt x="20" y="29"/>
                      </a:lnTo>
                      <a:lnTo>
                        <a:pt x="29" y="18"/>
                      </a:lnTo>
                      <a:lnTo>
                        <a:pt x="7" y="2"/>
                      </a:lnTo>
                      <a:lnTo>
                        <a:pt x="2" y="0"/>
                      </a:lnTo>
                      <a:lnTo>
                        <a:pt x="7" y="2"/>
                      </a:lnTo>
                      <a:lnTo>
                        <a:pt x="5" y="0"/>
                      </a:lnTo>
                      <a:lnTo>
                        <a:pt x="2" y="0"/>
                      </a:lnTo>
                      <a:lnTo>
                        <a:pt x="7"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8" name="Freeform 743"/>
                <p:cNvSpPr>
                  <a:spLocks/>
                </p:cNvSpPr>
                <p:nvPr/>
              </p:nvSpPr>
              <p:spPr bwMode="auto">
                <a:xfrm>
                  <a:off x="5081" y="3521"/>
                  <a:ext cx="32" cy="25"/>
                </a:xfrm>
                <a:custGeom>
                  <a:avLst/>
                  <a:gdLst>
                    <a:gd name="T0" fmla="*/ 1 w 32"/>
                    <a:gd name="T1" fmla="*/ 25 h 25"/>
                    <a:gd name="T2" fmla="*/ 5 w 32"/>
                    <a:gd name="T3" fmla="*/ 25 h 25"/>
                    <a:gd name="T4" fmla="*/ 32 w 32"/>
                    <a:gd name="T5" fmla="*/ 12 h 25"/>
                    <a:gd name="T6" fmla="*/ 27 w 32"/>
                    <a:gd name="T7" fmla="*/ 0 h 25"/>
                    <a:gd name="T8" fmla="*/ 0 w 32"/>
                    <a:gd name="T9" fmla="*/ 12 h 25"/>
                    <a:gd name="T10" fmla="*/ 3 w 32"/>
                    <a:gd name="T11" fmla="*/ 12 h 25"/>
                    <a:gd name="T12" fmla="*/ 1 w 32"/>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1" y="25"/>
                      </a:moveTo>
                      <a:lnTo>
                        <a:pt x="5" y="25"/>
                      </a:lnTo>
                      <a:lnTo>
                        <a:pt x="32" y="12"/>
                      </a:lnTo>
                      <a:lnTo>
                        <a:pt x="27" y="0"/>
                      </a:lnTo>
                      <a:lnTo>
                        <a:pt x="0" y="12"/>
                      </a:lnTo>
                      <a:lnTo>
                        <a:pt x="3" y="12"/>
                      </a:lnTo>
                      <a:lnTo>
                        <a:pt x="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09" name="Freeform 742"/>
                <p:cNvSpPr>
                  <a:spLocks/>
                </p:cNvSpPr>
                <p:nvPr/>
              </p:nvSpPr>
              <p:spPr bwMode="auto">
                <a:xfrm>
                  <a:off x="5046" y="3528"/>
                  <a:ext cx="38" cy="18"/>
                </a:xfrm>
                <a:custGeom>
                  <a:avLst/>
                  <a:gdLst>
                    <a:gd name="T0" fmla="*/ 7 w 38"/>
                    <a:gd name="T1" fmla="*/ 13 h 18"/>
                    <a:gd name="T2" fmla="*/ 2 w 38"/>
                    <a:gd name="T3" fmla="*/ 14 h 18"/>
                    <a:gd name="T4" fmla="*/ 36 w 38"/>
                    <a:gd name="T5" fmla="*/ 18 h 18"/>
                    <a:gd name="T6" fmla="*/ 38 w 38"/>
                    <a:gd name="T7" fmla="*/ 5 h 18"/>
                    <a:gd name="T8" fmla="*/ 4 w 38"/>
                    <a:gd name="T9" fmla="*/ 2 h 18"/>
                    <a:gd name="T10" fmla="*/ 0 w 38"/>
                    <a:gd name="T11" fmla="*/ 2 h 18"/>
                    <a:gd name="T12" fmla="*/ 4 w 38"/>
                    <a:gd name="T13" fmla="*/ 2 h 18"/>
                    <a:gd name="T14" fmla="*/ 2 w 38"/>
                    <a:gd name="T15" fmla="*/ 0 h 18"/>
                    <a:gd name="T16" fmla="*/ 0 w 38"/>
                    <a:gd name="T17" fmla="*/ 2 h 18"/>
                    <a:gd name="T18" fmla="*/ 7 w 38"/>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8">
                      <a:moveTo>
                        <a:pt x="7" y="13"/>
                      </a:moveTo>
                      <a:lnTo>
                        <a:pt x="2" y="14"/>
                      </a:lnTo>
                      <a:lnTo>
                        <a:pt x="36" y="18"/>
                      </a:lnTo>
                      <a:lnTo>
                        <a:pt x="38" y="5"/>
                      </a:lnTo>
                      <a:lnTo>
                        <a:pt x="4" y="2"/>
                      </a:lnTo>
                      <a:lnTo>
                        <a:pt x="0" y="2"/>
                      </a:lnTo>
                      <a:lnTo>
                        <a:pt x="4" y="2"/>
                      </a:lnTo>
                      <a:lnTo>
                        <a:pt x="2" y="0"/>
                      </a:lnTo>
                      <a:lnTo>
                        <a:pt x="0" y="2"/>
                      </a:lnTo>
                      <a:lnTo>
                        <a:pt x="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0" name="Freeform 741"/>
                <p:cNvSpPr>
                  <a:spLocks/>
                </p:cNvSpPr>
                <p:nvPr/>
              </p:nvSpPr>
              <p:spPr bwMode="auto">
                <a:xfrm>
                  <a:off x="5016" y="3530"/>
                  <a:ext cx="37" cy="36"/>
                </a:xfrm>
                <a:custGeom>
                  <a:avLst/>
                  <a:gdLst>
                    <a:gd name="T0" fmla="*/ 1 w 37"/>
                    <a:gd name="T1" fmla="*/ 36 h 36"/>
                    <a:gd name="T2" fmla="*/ 7 w 37"/>
                    <a:gd name="T3" fmla="*/ 34 h 36"/>
                    <a:gd name="T4" fmla="*/ 37 w 37"/>
                    <a:gd name="T5" fmla="*/ 11 h 36"/>
                    <a:gd name="T6" fmla="*/ 30 w 37"/>
                    <a:gd name="T7" fmla="*/ 0 h 36"/>
                    <a:gd name="T8" fmla="*/ 0 w 37"/>
                    <a:gd name="T9" fmla="*/ 25 h 36"/>
                    <a:gd name="T10" fmla="*/ 3 w 37"/>
                    <a:gd name="T11" fmla="*/ 23 h 36"/>
                    <a:gd name="T12" fmla="*/ 1 w 37"/>
                    <a:gd name="T13" fmla="*/ 36 h 36"/>
                    <a:gd name="T14" fmla="*/ 5 w 37"/>
                    <a:gd name="T15" fmla="*/ 36 h 36"/>
                    <a:gd name="T16" fmla="*/ 7 w 37"/>
                    <a:gd name="T17" fmla="*/ 34 h 36"/>
                    <a:gd name="T18" fmla="*/ 1 w 37"/>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 y="36"/>
                      </a:moveTo>
                      <a:lnTo>
                        <a:pt x="7" y="34"/>
                      </a:lnTo>
                      <a:lnTo>
                        <a:pt x="37" y="11"/>
                      </a:lnTo>
                      <a:lnTo>
                        <a:pt x="30" y="0"/>
                      </a:lnTo>
                      <a:lnTo>
                        <a:pt x="0" y="25"/>
                      </a:lnTo>
                      <a:lnTo>
                        <a:pt x="3" y="23"/>
                      </a:lnTo>
                      <a:lnTo>
                        <a:pt x="1" y="36"/>
                      </a:lnTo>
                      <a:lnTo>
                        <a:pt x="5" y="36"/>
                      </a:lnTo>
                      <a:lnTo>
                        <a:pt x="7" y="34"/>
                      </a:lnTo>
                      <a:lnTo>
                        <a:pt x="1"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1" name="Freeform 740"/>
                <p:cNvSpPr>
                  <a:spLocks/>
                </p:cNvSpPr>
                <p:nvPr/>
              </p:nvSpPr>
              <p:spPr bwMode="auto">
                <a:xfrm>
                  <a:off x="4976" y="3550"/>
                  <a:ext cx="43" cy="16"/>
                </a:xfrm>
                <a:custGeom>
                  <a:avLst/>
                  <a:gdLst>
                    <a:gd name="T0" fmla="*/ 11 w 43"/>
                    <a:gd name="T1" fmla="*/ 10 h 16"/>
                    <a:gd name="T2" fmla="*/ 5 w 43"/>
                    <a:gd name="T3" fmla="*/ 12 h 16"/>
                    <a:gd name="T4" fmla="*/ 41 w 43"/>
                    <a:gd name="T5" fmla="*/ 16 h 16"/>
                    <a:gd name="T6" fmla="*/ 43 w 43"/>
                    <a:gd name="T7" fmla="*/ 3 h 16"/>
                    <a:gd name="T8" fmla="*/ 7 w 43"/>
                    <a:gd name="T9" fmla="*/ 0 h 16"/>
                    <a:gd name="T10" fmla="*/ 0 w 43"/>
                    <a:gd name="T11" fmla="*/ 1 h 16"/>
                    <a:gd name="T12" fmla="*/ 7 w 43"/>
                    <a:gd name="T13" fmla="*/ 0 h 16"/>
                    <a:gd name="T14" fmla="*/ 4 w 43"/>
                    <a:gd name="T15" fmla="*/ 0 h 16"/>
                    <a:gd name="T16" fmla="*/ 0 w 43"/>
                    <a:gd name="T17" fmla="*/ 1 h 16"/>
                    <a:gd name="T18" fmla="*/ 11 w 43"/>
                    <a:gd name="T1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
                      <a:moveTo>
                        <a:pt x="11" y="10"/>
                      </a:moveTo>
                      <a:lnTo>
                        <a:pt x="5" y="12"/>
                      </a:lnTo>
                      <a:lnTo>
                        <a:pt x="41" y="16"/>
                      </a:lnTo>
                      <a:lnTo>
                        <a:pt x="43" y="3"/>
                      </a:lnTo>
                      <a:lnTo>
                        <a:pt x="7" y="0"/>
                      </a:lnTo>
                      <a:lnTo>
                        <a:pt x="0" y="1"/>
                      </a:lnTo>
                      <a:lnTo>
                        <a:pt x="7" y="0"/>
                      </a:lnTo>
                      <a:lnTo>
                        <a:pt x="4" y="0"/>
                      </a:lnTo>
                      <a:lnTo>
                        <a:pt x="0" y="1"/>
                      </a:lnTo>
                      <a:lnTo>
                        <a:pt x="11"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2" name="Freeform 739"/>
                <p:cNvSpPr>
                  <a:spLocks/>
                </p:cNvSpPr>
                <p:nvPr/>
              </p:nvSpPr>
              <p:spPr bwMode="auto">
                <a:xfrm>
                  <a:off x="4958" y="3551"/>
                  <a:ext cx="29" cy="31"/>
                </a:xfrm>
                <a:custGeom>
                  <a:avLst/>
                  <a:gdLst>
                    <a:gd name="T0" fmla="*/ 7 w 29"/>
                    <a:gd name="T1" fmla="*/ 31 h 31"/>
                    <a:gd name="T2" fmla="*/ 9 w 29"/>
                    <a:gd name="T3" fmla="*/ 29 h 31"/>
                    <a:gd name="T4" fmla="*/ 29 w 29"/>
                    <a:gd name="T5" fmla="*/ 9 h 31"/>
                    <a:gd name="T6" fmla="*/ 18 w 29"/>
                    <a:gd name="T7" fmla="*/ 0 h 31"/>
                    <a:gd name="T8" fmla="*/ 0 w 29"/>
                    <a:gd name="T9" fmla="*/ 20 h 31"/>
                    <a:gd name="T10" fmla="*/ 4 w 29"/>
                    <a:gd name="T11" fmla="*/ 18 h 31"/>
                    <a:gd name="T12" fmla="*/ 7 w 2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7" y="31"/>
                      </a:moveTo>
                      <a:lnTo>
                        <a:pt x="9" y="29"/>
                      </a:lnTo>
                      <a:lnTo>
                        <a:pt x="29" y="9"/>
                      </a:lnTo>
                      <a:lnTo>
                        <a:pt x="18" y="0"/>
                      </a:lnTo>
                      <a:lnTo>
                        <a:pt x="0" y="20"/>
                      </a:lnTo>
                      <a:lnTo>
                        <a:pt x="4" y="18"/>
                      </a:lnTo>
                      <a:lnTo>
                        <a:pt x="7"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3" name="Freeform 738"/>
                <p:cNvSpPr>
                  <a:spLocks/>
                </p:cNvSpPr>
                <p:nvPr/>
              </p:nvSpPr>
              <p:spPr bwMode="auto">
                <a:xfrm>
                  <a:off x="4920" y="3569"/>
                  <a:ext cx="45" cy="27"/>
                </a:xfrm>
                <a:custGeom>
                  <a:avLst/>
                  <a:gdLst>
                    <a:gd name="T0" fmla="*/ 0 w 45"/>
                    <a:gd name="T1" fmla="*/ 26 h 27"/>
                    <a:gd name="T2" fmla="*/ 6 w 45"/>
                    <a:gd name="T3" fmla="*/ 26 h 27"/>
                    <a:gd name="T4" fmla="*/ 45 w 45"/>
                    <a:gd name="T5" fmla="*/ 13 h 27"/>
                    <a:gd name="T6" fmla="*/ 42 w 45"/>
                    <a:gd name="T7" fmla="*/ 0 h 27"/>
                    <a:gd name="T8" fmla="*/ 2 w 45"/>
                    <a:gd name="T9" fmla="*/ 15 h 27"/>
                    <a:gd name="T10" fmla="*/ 7 w 45"/>
                    <a:gd name="T11" fmla="*/ 15 h 27"/>
                    <a:gd name="T12" fmla="*/ 0 w 45"/>
                    <a:gd name="T13" fmla="*/ 26 h 27"/>
                    <a:gd name="T14" fmla="*/ 4 w 45"/>
                    <a:gd name="T15" fmla="*/ 27 h 27"/>
                    <a:gd name="T16" fmla="*/ 6 w 45"/>
                    <a:gd name="T17" fmla="*/ 26 h 27"/>
                    <a:gd name="T18" fmla="*/ 0 w 45"/>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7">
                      <a:moveTo>
                        <a:pt x="0" y="26"/>
                      </a:moveTo>
                      <a:lnTo>
                        <a:pt x="6" y="26"/>
                      </a:lnTo>
                      <a:lnTo>
                        <a:pt x="45" y="13"/>
                      </a:lnTo>
                      <a:lnTo>
                        <a:pt x="42" y="0"/>
                      </a:lnTo>
                      <a:lnTo>
                        <a:pt x="2" y="15"/>
                      </a:lnTo>
                      <a:lnTo>
                        <a:pt x="7" y="15"/>
                      </a:lnTo>
                      <a:lnTo>
                        <a:pt x="0" y="26"/>
                      </a:lnTo>
                      <a:lnTo>
                        <a:pt x="4" y="27"/>
                      </a:lnTo>
                      <a:lnTo>
                        <a:pt x="6" y="26"/>
                      </a:lnTo>
                      <a:lnTo>
                        <a:pt x="0"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4" name="Freeform 737"/>
                <p:cNvSpPr>
                  <a:spLocks/>
                </p:cNvSpPr>
                <p:nvPr/>
              </p:nvSpPr>
              <p:spPr bwMode="auto">
                <a:xfrm>
                  <a:off x="4893" y="3566"/>
                  <a:ext cx="34" cy="29"/>
                </a:xfrm>
                <a:custGeom>
                  <a:avLst/>
                  <a:gdLst>
                    <a:gd name="T0" fmla="*/ 0 w 34"/>
                    <a:gd name="T1" fmla="*/ 11 h 29"/>
                    <a:gd name="T2" fmla="*/ 0 w 34"/>
                    <a:gd name="T3" fmla="*/ 11 h 29"/>
                    <a:gd name="T4" fmla="*/ 27 w 34"/>
                    <a:gd name="T5" fmla="*/ 29 h 29"/>
                    <a:gd name="T6" fmla="*/ 34 w 34"/>
                    <a:gd name="T7" fmla="*/ 18 h 29"/>
                    <a:gd name="T8" fmla="*/ 7 w 34"/>
                    <a:gd name="T9" fmla="*/ 0 h 29"/>
                    <a:gd name="T10" fmla="*/ 7 w 34"/>
                    <a:gd name="T11" fmla="*/ 0 h 29"/>
                    <a:gd name="T12" fmla="*/ 0 w 34"/>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34" h="29">
                      <a:moveTo>
                        <a:pt x="0" y="11"/>
                      </a:moveTo>
                      <a:lnTo>
                        <a:pt x="0" y="11"/>
                      </a:lnTo>
                      <a:lnTo>
                        <a:pt x="27" y="29"/>
                      </a:lnTo>
                      <a:lnTo>
                        <a:pt x="34" y="18"/>
                      </a:lnTo>
                      <a:lnTo>
                        <a:pt x="7"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5" name="Freeform 736"/>
                <p:cNvSpPr>
                  <a:spLocks/>
                </p:cNvSpPr>
                <p:nvPr/>
              </p:nvSpPr>
              <p:spPr bwMode="auto">
                <a:xfrm>
                  <a:off x="4864" y="3546"/>
                  <a:ext cx="36" cy="31"/>
                </a:xfrm>
                <a:custGeom>
                  <a:avLst/>
                  <a:gdLst>
                    <a:gd name="T0" fmla="*/ 4 w 36"/>
                    <a:gd name="T1" fmla="*/ 13 h 31"/>
                    <a:gd name="T2" fmla="*/ 0 w 36"/>
                    <a:gd name="T3" fmla="*/ 11 h 31"/>
                    <a:gd name="T4" fmla="*/ 29 w 36"/>
                    <a:gd name="T5" fmla="*/ 31 h 31"/>
                    <a:gd name="T6" fmla="*/ 36 w 36"/>
                    <a:gd name="T7" fmla="*/ 20 h 31"/>
                    <a:gd name="T8" fmla="*/ 8 w 36"/>
                    <a:gd name="T9" fmla="*/ 0 h 31"/>
                    <a:gd name="T10" fmla="*/ 4 w 36"/>
                    <a:gd name="T11" fmla="*/ 0 h 31"/>
                    <a:gd name="T12" fmla="*/ 4 w 36"/>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4" y="13"/>
                      </a:moveTo>
                      <a:lnTo>
                        <a:pt x="0" y="11"/>
                      </a:lnTo>
                      <a:lnTo>
                        <a:pt x="29" y="31"/>
                      </a:lnTo>
                      <a:lnTo>
                        <a:pt x="36" y="20"/>
                      </a:lnTo>
                      <a:lnTo>
                        <a:pt x="8" y="0"/>
                      </a:lnTo>
                      <a:lnTo>
                        <a:pt x="4"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6" name="Freeform 735"/>
                <p:cNvSpPr>
                  <a:spLocks/>
                </p:cNvSpPr>
                <p:nvPr/>
              </p:nvSpPr>
              <p:spPr bwMode="auto">
                <a:xfrm>
                  <a:off x="4837" y="3544"/>
                  <a:ext cx="31" cy="15"/>
                </a:xfrm>
                <a:custGeom>
                  <a:avLst/>
                  <a:gdLst>
                    <a:gd name="T0" fmla="*/ 2 w 31"/>
                    <a:gd name="T1" fmla="*/ 13 h 15"/>
                    <a:gd name="T2" fmla="*/ 0 w 31"/>
                    <a:gd name="T3" fmla="*/ 13 h 15"/>
                    <a:gd name="T4" fmla="*/ 31 w 31"/>
                    <a:gd name="T5" fmla="*/ 15 h 15"/>
                    <a:gd name="T6" fmla="*/ 31 w 31"/>
                    <a:gd name="T7" fmla="*/ 2 h 15"/>
                    <a:gd name="T8" fmla="*/ 0 w 31"/>
                    <a:gd name="T9" fmla="*/ 0 h 15"/>
                    <a:gd name="T10" fmla="*/ 0 w 31"/>
                    <a:gd name="T11" fmla="*/ 0 h 15"/>
                    <a:gd name="T12" fmla="*/ 2 w 31"/>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31" h="15">
                      <a:moveTo>
                        <a:pt x="2" y="13"/>
                      </a:moveTo>
                      <a:lnTo>
                        <a:pt x="0" y="13"/>
                      </a:lnTo>
                      <a:lnTo>
                        <a:pt x="31" y="15"/>
                      </a:lnTo>
                      <a:lnTo>
                        <a:pt x="31" y="2"/>
                      </a:lnTo>
                      <a:lnTo>
                        <a:pt x="0"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7" name="Freeform 734"/>
                <p:cNvSpPr>
                  <a:spLocks/>
                </p:cNvSpPr>
                <p:nvPr/>
              </p:nvSpPr>
              <p:spPr bwMode="auto">
                <a:xfrm>
                  <a:off x="4801" y="3544"/>
                  <a:ext cx="38" cy="20"/>
                </a:xfrm>
                <a:custGeom>
                  <a:avLst/>
                  <a:gdLst>
                    <a:gd name="T0" fmla="*/ 7 w 38"/>
                    <a:gd name="T1" fmla="*/ 18 h 20"/>
                    <a:gd name="T2" fmla="*/ 6 w 38"/>
                    <a:gd name="T3" fmla="*/ 20 h 20"/>
                    <a:gd name="T4" fmla="*/ 38 w 38"/>
                    <a:gd name="T5" fmla="*/ 13 h 20"/>
                    <a:gd name="T6" fmla="*/ 36 w 38"/>
                    <a:gd name="T7" fmla="*/ 0 h 20"/>
                    <a:gd name="T8" fmla="*/ 2 w 38"/>
                    <a:gd name="T9" fmla="*/ 7 h 20"/>
                    <a:gd name="T10" fmla="*/ 0 w 38"/>
                    <a:gd name="T11" fmla="*/ 7 h 20"/>
                    <a:gd name="T12" fmla="*/ 7 w 38"/>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38" h="20">
                      <a:moveTo>
                        <a:pt x="7" y="18"/>
                      </a:moveTo>
                      <a:lnTo>
                        <a:pt x="6" y="20"/>
                      </a:lnTo>
                      <a:lnTo>
                        <a:pt x="38" y="13"/>
                      </a:lnTo>
                      <a:lnTo>
                        <a:pt x="36" y="0"/>
                      </a:lnTo>
                      <a:lnTo>
                        <a:pt x="2" y="7"/>
                      </a:lnTo>
                      <a:lnTo>
                        <a:pt x="0" y="7"/>
                      </a:lnTo>
                      <a:lnTo>
                        <a:pt x="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8" name="Freeform 733"/>
                <p:cNvSpPr>
                  <a:spLocks/>
                </p:cNvSpPr>
                <p:nvPr/>
              </p:nvSpPr>
              <p:spPr bwMode="auto">
                <a:xfrm>
                  <a:off x="4769" y="3551"/>
                  <a:ext cx="39" cy="31"/>
                </a:xfrm>
                <a:custGeom>
                  <a:avLst/>
                  <a:gdLst>
                    <a:gd name="T0" fmla="*/ 12 w 39"/>
                    <a:gd name="T1" fmla="*/ 27 h 31"/>
                    <a:gd name="T2" fmla="*/ 11 w 39"/>
                    <a:gd name="T3" fmla="*/ 31 h 31"/>
                    <a:gd name="T4" fmla="*/ 39 w 39"/>
                    <a:gd name="T5" fmla="*/ 11 h 31"/>
                    <a:gd name="T6" fmla="*/ 32 w 39"/>
                    <a:gd name="T7" fmla="*/ 0 h 31"/>
                    <a:gd name="T8" fmla="*/ 3 w 39"/>
                    <a:gd name="T9" fmla="*/ 20 h 31"/>
                    <a:gd name="T10" fmla="*/ 0 w 39"/>
                    <a:gd name="T11" fmla="*/ 26 h 31"/>
                    <a:gd name="T12" fmla="*/ 12 w 39"/>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2" y="27"/>
                      </a:moveTo>
                      <a:lnTo>
                        <a:pt x="11" y="31"/>
                      </a:lnTo>
                      <a:lnTo>
                        <a:pt x="39" y="11"/>
                      </a:lnTo>
                      <a:lnTo>
                        <a:pt x="32" y="0"/>
                      </a:lnTo>
                      <a:lnTo>
                        <a:pt x="3" y="20"/>
                      </a:lnTo>
                      <a:lnTo>
                        <a:pt x="0" y="26"/>
                      </a:lnTo>
                      <a:lnTo>
                        <a:pt x="1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19" name="Freeform 732"/>
                <p:cNvSpPr>
                  <a:spLocks/>
                </p:cNvSpPr>
                <p:nvPr/>
              </p:nvSpPr>
              <p:spPr bwMode="auto">
                <a:xfrm>
                  <a:off x="4762" y="3577"/>
                  <a:ext cx="19" cy="34"/>
                </a:xfrm>
                <a:custGeom>
                  <a:avLst/>
                  <a:gdLst>
                    <a:gd name="T0" fmla="*/ 5 w 19"/>
                    <a:gd name="T1" fmla="*/ 34 h 34"/>
                    <a:gd name="T2" fmla="*/ 12 w 19"/>
                    <a:gd name="T3" fmla="*/ 28 h 34"/>
                    <a:gd name="T4" fmla="*/ 19 w 19"/>
                    <a:gd name="T5" fmla="*/ 1 h 34"/>
                    <a:gd name="T6" fmla="*/ 7 w 19"/>
                    <a:gd name="T7" fmla="*/ 0 h 34"/>
                    <a:gd name="T8" fmla="*/ 0 w 19"/>
                    <a:gd name="T9" fmla="*/ 25 h 34"/>
                    <a:gd name="T10" fmla="*/ 7 w 19"/>
                    <a:gd name="T11" fmla="*/ 21 h 34"/>
                    <a:gd name="T12" fmla="*/ 5 w 19"/>
                    <a:gd name="T13" fmla="*/ 34 h 34"/>
                    <a:gd name="T14" fmla="*/ 10 w 19"/>
                    <a:gd name="T15" fmla="*/ 34 h 34"/>
                    <a:gd name="T16" fmla="*/ 12 w 19"/>
                    <a:gd name="T17" fmla="*/ 28 h 34"/>
                    <a:gd name="T18" fmla="*/ 5 w 19"/>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4">
                      <a:moveTo>
                        <a:pt x="5" y="34"/>
                      </a:moveTo>
                      <a:lnTo>
                        <a:pt x="12" y="28"/>
                      </a:lnTo>
                      <a:lnTo>
                        <a:pt x="19" y="1"/>
                      </a:lnTo>
                      <a:lnTo>
                        <a:pt x="7" y="0"/>
                      </a:lnTo>
                      <a:lnTo>
                        <a:pt x="0" y="25"/>
                      </a:lnTo>
                      <a:lnTo>
                        <a:pt x="7" y="21"/>
                      </a:lnTo>
                      <a:lnTo>
                        <a:pt x="5" y="34"/>
                      </a:lnTo>
                      <a:lnTo>
                        <a:pt x="10" y="34"/>
                      </a:lnTo>
                      <a:lnTo>
                        <a:pt x="12" y="28"/>
                      </a:lnTo>
                      <a:lnTo>
                        <a:pt x="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0" name="Freeform 731"/>
                <p:cNvSpPr>
                  <a:spLocks/>
                </p:cNvSpPr>
                <p:nvPr/>
              </p:nvSpPr>
              <p:spPr bwMode="auto">
                <a:xfrm>
                  <a:off x="4708" y="3591"/>
                  <a:ext cx="61" cy="20"/>
                </a:xfrm>
                <a:custGeom>
                  <a:avLst/>
                  <a:gdLst>
                    <a:gd name="T0" fmla="*/ 0 w 61"/>
                    <a:gd name="T1" fmla="*/ 7 h 20"/>
                    <a:gd name="T2" fmla="*/ 5 w 61"/>
                    <a:gd name="T3" fmla="*/ 13 h 20"/>
                    <a:gd name="T4" fmla="*/ 59 w 61"/>
                    <a:gd name="T5" fmla="*/ 20 h 20"/>
                    <a:gd name="T6" fmla="*/ 61 w 61"/>
                    <a:gd name="T7" fmla="*/ 7 h 20"/>
                    <a:gd name="T8" fmla="*/ 7 w 61"/>
                    <a:gd name="T9" fmla="*/ 0 h 20"/>
                    <a:gd name="T10" fmla="*/ 12 w 61"/>
                    <a:gd name="T11" fmla="*/ 7 h 20"/>
                    <a:gd name="T12" fmla="*/ 0 w 61"/>
                    <a:gd name="T13" fmla="*/ 7 h 20"/>
                    <a:gd name="T14" fmla="*/ 0 w 61"/>
                    <a:gd name="T15" fmla="*/ 13 h 20"/>
                    <a:gd name="T16" fmla="*/ 5 w 61"/>
                    <a:gd name="T17" fmla="*/ 13 h 20"/>
                    <a:gd name="T18" fmla="*/ 0 w 61"/>
                    <a:gd name="T1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0">
                      <a:moveTo>
                        <a:pt x="0" y="7"/>
                      </a:moveTo>
                      <a:lnTo>
                        <a:pt x="5" y="13"/>
                      </a:lnTo>
                      <a:lnTo>
                        <a:pt x="59" y="20"/>
                      </a:lnTo>
                      <a:lnTo>
                        <a:pt x="61" y="7"/>
                      </a:lnTo>
                      <a:lnTo>
                        <a:pt x="7" y="0"/>
                      </a:lnTo>
                      <a:lnTo>
                        <a:pt x="12" y="7"/>
                      </a:lnTo>
                      <a:lnTo>
                        <a:pt x="0" y="7"/>
                      </a:lnTo>
                      <a:lnTo>
                        <a:pt x="0" y="13"/>
                      </a:lnTo>
                      <a:lnTo>
                        <a:pt x="5" y="1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1" name="Freeform 730"/>
                <p:cNvSpPr>
                  <a:spLocks/>
                </p:cNvSpPr>
                <p:nvPr/>
              </p:nvSpPr>
              <p:spPr bwMode="auto">
                <a:xfrm>
                  <a:off x="4706" y="3564"/>
                  <a:ext cx="14" cy="34"/>
                </a:xfrm>
                <a:custGeom>
                  <a:avLst/>
                  <a:gdLst>
                    <a:gd name="T0" fmla="*/ 5 w 14"/>
                    <a:gd name="T1" fmla="*/ 13 h 34"/>
                    <a:gd name="T2" fmla="*/ 0 w 14"/>
                    <a:gd name="T3" fmla="*/ 7 h 34"/>
                    <a:gd name="T4" fmla="*/ 2 w 14"/>
                    <a:gd name="T5" fmla="*/ 34 h 34"/>
                    <a:gd name="T6" fmla="*/ 14 w 14"/>
                    <a:gd name="T7" fmla="*/ 34 h 34"/>
                    <a:gd name="T8" fmla="*/ 12 w 14"/>
                    <a:gd name="T9" fmla="*/ 5 h 34"/>
                    <a:gd name="T10" fmla="*/ 7 w 14"/>
                    <a:gd name="T11" fmla="*/ 0 h 34"/>
                    <a:gd name="T12" fmla="*/ 12 w 14"/>
                    <a:gd name="T13" fmla="*/ 5 h 34"/>
                    <a:gd name="T14" fmla="*/ 12 w 14"/>
                    <a:gd name="T15" fmla="*/ 2 h 34"/>
                    <a:gd name="T16" fmla="*/ 7 w 14"/>
                    <a:gd name="T17" fmla="*/ 0 h 34"/>
                    <a:gd name="T18" fmla="*/ 5 w 14"/>
                    <a:gd name="T1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4">
                      <a:moveTo>
                        <a:pt x="5" y="13"/>
                      </a:moveTo>
                      <a:lnTo>
                        <a:pt x="0" y="7"/>
                      </a:lnTo>
                      <a:lnTo>
                        <a:pt x="2" y="34"/>
                      </a:lnTo>
                      <a:lnTo>
                        <a:pt x="14" y="34"/>
                      </a:lnTo>
                      <a:lnTo>
                        <a:pt x="12" y="5"/>
                      </a:lnTo>
                      <a:lnTo>
                        <a:pt x="7" y="0"/>
                      </a:lnTo>
                      <a:lnTo>
                        <a:pt x="12" y="5"/>
                      </a:lnTo>
                      <a:lnTo>
                        <a:pt x="12" y="2"/>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2" name="Freeform 729"/>
                <p:cNvSpPr>
                  <a:spLocks/>
                </p:cNvSpPr>
                <p:nvPr/>
              </p:nvSpPr>
              <p:spPr bwMode="auto">
                <a:xfrm>
                  <a:off x="4686" y="3559"/>
                  <a:ext cx="27" cy="18"/>
                </a:xfrm>
                <a:custGeom>
                  <a:avLst/>
                  <a:gdLst>
                    <a:gd name="T0" fmla="*/ 2 w 27"/>
                    <a:gd name="T1" fmla="*/ 12 h 18"/>
                    <a:gd name="T2" fmla="*/ 0 w 27"/>
                    <a:gd name="T3" fmla="*/ 12 h 18"/>
                    <a:gd name="T4" fmla="*/ 25 w 27"/>
                    <a:gd name="T5" fmla="*/ 18 h 18"/>
                    <a:gd name="T6" fmla="*/ 27 w 27"/>
                    <a:gd name="T7" fmla="*/ 5 h 18"/>
                    <a:gd name="T8" fmla="*/ 2 w 27"/>
                    <a:gd name="T9" fmla="*/ 0 h 18"/>
                    <a:gd name="T10" fmla="*/ 0 w 27"/>
                    <a:gd name="T11" fmla="*/ 0 h 18"/>
                    <a:gd name="T12" fmla="*/ 2 w 27"/>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 y="12"/>
                      </a:moveTo>
                      <a:lnTo>
                        <a:pt x="0" y="12"/>
                      </a:lnTo>
                      <a:lnTo>
                        <a:pt x="25" y="18"/>
                      </a:lnTo>
                      <a:lnTo>
                        <a:pt x="27" y="5"/>
                      </a:lnTo>
                      <a:lnTo>
                        <a:pt x="2" y="0"/>
                      </a:lnTo>
                      <a:lnTo>
                        <a:pt x="0"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3" name="Freeform 728"/>
                <p:cNvSpPr>
                  <a:spLocks/>
                </p:cNvSpPr>
                <p:nvPr/>
              </p:nvSpPr>
              <p:spPr bwMode="auto">
                <a:xfrm>
                  <a:off x="4659" y="3559"/>
                  <a:ext cx="29" cy="18"/>
                </a:xfrm>
                <a:custGeom>
                  <a:avLst/>
                  <a:gdLst>
                    <a:gd name="T0" fmla="*/ 0 w 29"/>
                    <a:gd name="T1" fmla="*/ 18 h 18"/>
                    <a:gd name="T2" fmla="*/ 4 w 29"/>
                    <a:gd name="T3" fmla="*/ 18 h 18"/>
                    <a:gd name="T4" fmla="*/ 29 w 29"/>
                    <a:gd name="T5" fmla="*/ 12 h 18"/>
                    <a:gd name="T6" fmla="*/ 27 w 29"/>
                    <a:gd name="T7" fmla="*/ 0 h 18"/>
                    <a:gd name="T8" fmla="*/ 0 w 29"/>
                    <a:gd name="T9" fmla="*/ 5 h 18"/>
                    <a:gd name="T10" fmla="*/ 4 w 29"/>
                    <a:gd name="T11" fmla="*/ 5 h 18"/>
                    <a:gd name="T12" fmla="*/ 0 w 2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0" y="18"/>
                      </a:moveTo>
                      <a:lnTo>
                        <a:pt x="4" y="18"/>
                      </a:lnTo>
                      <a:lnTo>
                        <a:pt x="29" y="12"/>
                      </a:lnTo>
                      <a:lnTo>
                        <a:pt x="27" y="0"/>
                      </a:lnTo>
                      <a:lnTo>
                        <a:pt x="0" y="5"/>
                      </a:lnTo>
                      <a:lnTo>
                        <a:pt x="4" y="5"/>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4" name="Freeform 727"/>
                <p:cNvSpPr>
                  <a:spLocks/>
                </p:cNvSpPr>
                <p:nvPr/>
              </p:nvSpPr>
              <p:spPr bwMode="auto">
                <a:xfrm>
                  <a:off x="4617" y="3555"/>
                  <a:ext cx="46" cy="22"/>
                </a:xfrm>
                <a:custGeom>
                  <a:avLst/>
                  <a:gdLst>
                    <a:gd name="T0" fmla="*/ 0 w 46"/>
                    <a:gd name="T1" fmla="*/ 9 h 22"/>
                    <a:gd name="T2" fmla="*/ 6 w 46"/>
                    <a:gd name="T3" fmla="*/ 13 h 22"/>
                    <a:gd name="T4" fmla="*/ 42 w 46"/>
                    <a:gd name="T5" fmla="*/ 22 h 22"/>
                    <a:gd name="T6" fmla="*/ 46 w 46"/>
                    <a:gd name="T7" fmla="*/ 9 h 22"/>
                    <a:gd name="T8" fmla="*/ 8 w 46"/>
                    <a:gd name="T9" fmla="*/ 0 h 22"/>
                    <a:gd name="T10" fmla="*/ 13 w 46"/>
                    <a:gd name="T11" fmla="*/ 4 h 22"/>
                    <a:gd name="T12" fmla="*/ 0 w 46"/>
                    <a:gd name="T13" fmla="*/ 9 h 22"/>
                    <a:gd name="T14" fmla="*/ 2 w 46"/>
                    <a:gd name="T15" fmla="*/ 13 h 22"/>
                    <a:gd name="T16" fmla="*/ 6 w 46"/>
                    <a:gd name="T17" fmla="*/ 13 h 22"/>
                    <a:gd name="T18" fmla="*/ 0 w 46"/>
                    <a:gd name="T1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2">
                      <a:moveTo>
                        <a:pt x="0" y="9"/>
                      </a:moveTo>
                      <a:lnTo>
                        <a:pt x="6" y="13"/>
                      </a:lnTo>
                      <a:lnTo>
                        <a:pt x="42" y="22"/>
                      </a:lnTo>
                      <a:lnTo>
                        <a:pt x="46" y="9"/>
                      </a:lnTo>
                      <a:lnTo>
                        <a:pt x="8" y="0"/>
                      </a:lnTo>
                      <a:lnTo>
                        <a:pt x="13" y="4"/>
                      </a:lnTo>
                      <a:lnTo>
                        <a:pt x="0" y="9"/>
                      </a:lnTo>
                      <a:lnTo>
                        <a:pt x="2" y="13"/>
                      </a:lnTo>
                      <a:lnTo>
                        <a:pt x="6"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5" name="Freeform 726"/>
                <p:cNvSpPr>
                  <a:spLocks/>
                </p:cNvSpPr>
                <p:nvPr/>
              </p:nvSpPr>
              <p:spPr bwMode="auto">
                <a:xfrm>
                  <a:off x="4598" y="3524"/>
                  <a:ext cx="32" cy="40"/>
                </a:xfrm>
                <a:custGeom>
                  <a:avLst/>
                  <a:gdLst>
                    <a:gd name="T0" fmla="*/ 0 w 32"/>
                    <a:gd name="T1" fmla="*/ 4 h 40"/>
                    <a:gd name="T2" fmla="*/ 1 w 32"/>
                    <a:gd name="T3" fmla="*/ 8 h 40"/>
                    <a:gd name="T4" fmla="*/ 19 w 32"/>
                    <a:gd name="T5" fmla="*/ 40 h 40"/>
                    <a:gd name="T6" fmla="*/ 32 w 32"/>
                    <a:gd name="T7" fmla="*/ 35 h 40"/>
                    <a:gd name="T8" fmla="*/ 12 w 32"/>
                    <a:gd name="T9" fmla="*/ 0 h 40"/>
                    <a:gd name="T10" fmla="*/ 12 w 32"/>
                    <a:gd name="T11" fmla="*/ 4 h 40"/>
                    <a:gd name="T12" fmla="*/ 0 w 32"/>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0" y="4"/>
                      </a:moveTo>
                      <a:lnTo>
                        <a:pt x="1" y="8"/>
                      </a:lnTo>
                      <a:lnTo>
                        <a:pt x="19" y="40"/>
                      </a:lnTo>
                      <a:lnTo>
                        <a:pt x="32" y="35"/>
                      </a:lnTo>
                      <a:lnTo>
                        <a:pt x="12" y="0"/>
                      </a:lnTo>
                      <a:lnTo>
                        <a:pt x="12"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6" name="Freeform 725"/>
                <p:cNvSpPr>
                  <a:spLocks/>
                </p:cNvSpPr>
                <p:nvPr/>
              </p:nvSpPr>
              <p:spPr bwMode="auto">
                <a:xfrm>
                  <a:off x="4598" y="3485"/>
                  <a:ext cx="12" cy="43"/>
                </a:xfrm>
                <a:custGeom>
                  <a:avLst/>
                  <a:gdLst>
                    <a:gd name="T0" fmla="*/ 0 w 12"/>
                    <a:gd name="T1" fmla="*/ 5 h 43"/>
                    <a:gd name="T2" fmla="*/ 0 w 12"/>
                    <a:gd name="T3" fmla="*/ 3 h 43"/>
                    <a:gd name="T4" fmla="*/ 0 w 12"/>
                    <a:gd name="T5" fmla="*/ 43 h 43"/>
                    <a:gd name="T6" fmla="*/ 12 w 12"/>
                    <a:gd name="T7" fmla="*/ 43 h 43"/>
                    <a:gd name="T8" fmla="*/ 12 w 12"/>
                    <a:gd name="T9" fmla="*/ 2 h 43"/>
                    <a:gd name="T10" fmla="*/ 10 w 12"/>
                    <a:gd name="T11" fmla="*/ 0 h 43"/>
                    <a:gd name="T12" fmla="*/ 0 w 12"/>
                    <a:gd name="T13" fmla="*/ 5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0" y="5"/>
                      </a:moveTo>
                      <a:lnTo>
                        <a:pt x="0" y="3"/>
                      </a:lnTo>
                      <a:lnTo>
                        <a:pt x="0" y="43"/>
                      </a:lnTo>
                      <a:lnTo>
                        <a:pt x="12" y="43"/>
                      </a:lnTo>
                      <a:lnTo>
                        <a:pt x="12" y="2"/>
                      </a:lnTo>
                      <a:lnTo>
                        <a:pt x="10"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7" name="Freeform 724"/>
                <p:cNvSpPr>
                  <a:spLocks/>
                </p:cNvSpPr>
                <p:nvPr/>
              </p:nvSpPr>
              <p:spPr bwMode="auto">
                <a:xfrm>
                  <a:off x="4580" y="3449"/>
                  <a:ext cx="28" cy="41"/>
                </a:xfrm>
                <a:custGeom>
                  <a:avLst/>
                  <a:gdLst>
                    <a:gd name="T0" fmla="*/ 9 w 28"/>
                    <a:gd name="T1" fmla="*/ 14 h 41"/>
                    <a:gd name="T2" fmla="*/ 0 w 28"/>
                    <a:gd name="T3" fmla="*/ 12 h 41"/>
                    <a:gd name="T4" fmla="*/ 18 w 28"/>
                    <a:gd name="T5" fmla="*/ 41 h 41"/>
                    <a:gd name="T6" fmla="*/ 28 w 28"/>
                    <a:gd name="T7" fmla="*/ 36 h 41"/>
                    <a:gd name="T8" fmla="*/ 10 w 28"/>
                    <a:gd name="T9" fmla="*/ 5 h 41"/>
                    <a:gd name="T10" fmla="*/ 1 w 28"/>
                    <a:gd name="T11" fmla="*/ 3 h 41"/>
                    <a:gd name="T12" fmla="*/ 10 w 28"/>
                    <a:gd name="T13" fmla="*/ 5 h 41"/>
                    <a:gd name="T14" fmla="*/ 7 w 28"/>
                    <a:gd name="T15" fmla="*/ 0 h 41"/>
                    <a:gd name="T16" fmla="*/ 1 w 28"/>
                    <a:gd name="T17" fmla="*/ 3 h 41"/>
                    <a:gd name="T18" fmla="*/ 9 w 28"/>
                    <a:gd name="T1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9" y="14"/>
                      </a:moveTo>
                      <a:lnTo>
                        <a:pt x="0" y="12"/>
                      </a:lnTo>
                      <a:lnTo>
                        <a:pt x="18" y="41"/>
                      </a:lnTo>
                      <a:lnTo>
                        <a:pt x="28" y="36"/>
                      </a:lnTo>
                      <a:lnTo>
                        <a:pt x="10" y="5"/>
                      </a:lnTo>
                      <a:lnTo>
                        <a:pt x="1" y="3"/>
                      </a:lnTo>
                      <a:lnTo>
                        <a:pt x="10" y="5"/>
                      </a:lnTo>
                      <a:lnTo>
                        <a:pt x="7" y="0"/>
                      </a:lnTo>
                      <a:lnTo>
                        <a:pt x="1" y="3"/>
                      </a:lnTo>
                      <a:lnTo>
                        <a:pt x="9"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8" name="Freeform 723"/>
                <p:cNvSpPr>
                  <a:spLocks/>
                </p:cNvSpPr>
                <p:nvPr/>
              </p:nvSpPr>
              <p:spPr bwMode="auto">
                <a:xfrm>
                  <a:off x="4549" y="3452"/>
                  <a:ext cx="40" cy="38"/>
                </a:xfrm>
                <a:custGeom>
                  <a:avLst/>
                  <a:gdLst>
                    <a:gd name="T0" fmla="*/ 4 w 40"/>
                    <a:gd name="T1" fmla="*/ 38 h 38"/>
                    <a:gd name="T2" fmla="*/ 7 w 40"/>
                    <a:gd name="T3" fmla="*/ 36 h 38"/>
                    <a:gd name="T4" fmla="*/ 40 w 40"/>
                    <a:gd name="T5" fmla="*/ 11 h 38"/>
                    <a:gd name="T6" fmla="*/ 32 w 40"/>
                    <a:gd name="T7" fmla="*/ 0 h 38"/>
                    <a:gd name="T8" fmla="*/ 0 w 40"/>
                    <a:gd name="T9" fmla="*/ 26 h 38"/>
                    <a:gd name="T10" fmla="*/ 2 w 40"/>
                    <a:gd name="T11" fmla="*/ 24 h 38"/>
                    <a:gd name="T12" fmla="*/ 4 w 4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0" h="38">
                      <a:moveTo>
                        <a:pt x="4" y="38"/>
                      </a:moveTo>
                      <a:lnTo>
                        <a:pt x="7" y="36"/>
                      </a:lnTo>
                      <a:lnTo>
                        <a:pt x="40" y="11"/>
                      </a:lnTo>
                      <a:lnTo>
                        <a:pt x="32" y="0"/>
                      </a:lnTo>
                      <a:lnTo>
                        <a:pt x="0" y="26"/>
                      </a:lnTo>
                      <a:lnTo>
                        <a:pt x="2" y="24"/>
                      </a:lnTo>
                      <a:lnTo>
                        <a:pt x="4"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29" name="Freeform 722"/>
                <p:cNvSpPr>
                  <a:spLocks/>
                </p:cNvSpPr>
                <p:nvPr/>
              </p:nvSpPr>
              <p:spPr bwMode="auto">
                <a:xfrm>
                  <a:off x="4488" y="3476"/>
                  <a:ext cx="65" cy="23"/>
                </a:xfrm>
                <a:custGeom>
                  <a:avLst/>
                  <a:gdLst>
                    <a:gd name="T0" fmla="*/ 12 w 65"/>
                    <a:gd name="T1" fmla="*/ 18 h 23"/>
                    <a:gd name="T2" fmla="*/ 7 w 65"/>
                    <a:gd name="T3" fmla="*/ 23 h 23"/>
                    <a:gd name="T4" fmla="*/ 65 w 65"/>
                    <a:gd name="T5" fmla="*/ 14 h 23"/>
                    <a:gd name="T6" fmla="*/ 63 w 65"/>
                    <a:gd name="T7" fmla="*/ 0 h 23"/>
                    <a:gd name="T8" fmla="*/ 5 w 65"/>
                    <a:gd name="T9" fmla="*/ 11 h 23"/>
                    <a:gd name="T10" fmla="*/ 0 w 65"/>
                    <a:gd name="T11" fmla="*/ 14 h 23"/>
                    <a:gd name="T12" fmla="*/ 5 w 65"/>
                    <a:gd name="T13" fmla="*/ 11 h 23"/>
                    <a:gd name="T14" fmla="*/ 2 w 65"/>
                    <a:gd name="T15" fmla="*/ 11 h 23"/>
                    <a:gd name="T16" fmla="*/ 0 w 65"/>
                    <a:gd name="T17" fmla="*/ 14 h 23"/>
                    <a:gd name="T18" fmla="*/ 12 w 65"/>
                    <a:gd name="T1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3">
                      <a:moveTo>
                        <a:pt x="12" y="18"/>
                      </a:moveTo>
                      <a:lnTo>
                        <a:pt x="7" y="23"/>
                      </a:lnTo>
                      <a:lnTo>
                        <a:pt x="65" y="14"/>
                      </a:lnTo>
                      <a:lnTo>
                        <a:pt x="63" y="0"/>
                      </a:lnTo>
                      <a:lnTo>
                        <a:pt x="5" y="11"/>
                      </a:lnTo>
                      <a:lnTo>
                        <a:pt x="0" y="14"/>
                      </a:lnTo>
                      <a:lnTo>
                        <a:pt x="5" y="11"/>
                      </a:lnTo>
                      <a:lnTo>
                        <a:pt x="2" y="11"/>
                      </a:lnTo>
                      <a:lnTo>
                        <a:pt x="0" y="14"/>
                      </a:lnTo>
                      <a:lnTo>
                        <a:pt x="1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0" name="Freeform 721"/>
                <p:cNvSpPr>
                  <a:spLocks/>
                </p:cNvSpPr>
                <p:nvPr/>
              </p:nvSpPr>
              <p:spPr bwMode="auto">
                <a:xfrm>
                  <a:off x="3347" y="3229"/>
                  <a:ext cx="22" cy="22"/>
                </a:xfrm>
                <a:custGeom>
                  <a:avLst/>
                  <a:gdLst>
                    <a:gd name="T0" fmla="*/ 4 w 22"/>
                    <a:gd name="T1" fmla="*/ 22 h 22"/>
                    <a:gd name="T2" fmla="*/ 8 w 22"/>
                    <a:gd name="T3" fmla="*/ 20 h 22"/>
                    <a:gd name="T4" fmla="*/ 22 w 22"/>
                    <a:gd name="T5" fmla="*/ 13 h 22"/>
                    <a:gd name="T6" fmla="*/ 15 w 22"/>
                    <a:gd name="T7" fmla="*/ 0 h 22"/>
                    <a:gd name="T8" fmla="*/ 0 w 22"/>
                    <a:gd name="T9" fmla="*/ 9 h 22"/>
                    <a:gd name="T10" fmla="*/ 2 w 22"/>
                    <a:gd name="T11" fmla="*/ 9 h 22"/>
                    <a:gd name="T12" fmla="*/ 4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4" y="22"/>
                      </a:moveTo>
                      <a:lnTo>
                        <a:pt x="8" y="20"/>
                      </a:lnTo>
                      <a:lnTo>
                        <a:pt x="22" y="13"/>
                      </a:lnTo>
                      <a:lnTo>
                        <a:pt x="15" y="0"/>
                      </a:lnTo>
                      <a:lnTo>
                        <a:pt x="0" y="9"/>
                      </a:lnTo>
                      <a:lnTo>
                        <a:pt x="2" y="9"/>
                      </a:lnTo>
                      <a:lnTo>
                        <a:pt x="4"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1" name="Freeform 720"/>
                <p:cNvSpPr>
                  <a:spLocks/>
                </p:cNvSpPr>
                <p:nvPr/>
              </p:nvSpPr>
              <p:spPr bwMode="auto">
                <a:xfrm>
                  <a:off x="3320" y="3238"/>
                  <a:ext cx="31" cy="16"/>
                </a:xfrm>
                <a:custGeom>
                  <a:avLst/>
                  <a:gdLst>
                    <a:gd name="T0" fmla="*/ 0 w 31"/>
                    <a:gd name="T1" fmla="*/ 11 h 16"/>
                    <a:gd name="T2" fmla="*/ 8 w 31"/>
                    <a:gd name="T3" fmla="*/ 16 h 16"/>
                    <a:gd name="T4" fmla="*/ 31 w 31"/>
                    <a:gd name="T5" fmla="*/ 13 h 16"/>
                    <a:gd name="T6" fmla="*/ 29 w 31"/>
                    <a:gd name="T7" fmla="*/ 0 h 16"/>
                    <a:gd name="T8" fmla="*/ 6 w 31"/>
                    <a:gd name="T9" fmla="*/ 4 h 16"/>
                    <a:gd name="T10" fmla="*/ 13 w 31"/>
                    <a:gd name="T11" fmla="*/ 7 h 16"/>
                    <a:gd name="T12" fmla="*/ 0 w 31"/>
                    <a:gd name="T13" fmla="*/ 11 h 16"/>
                    <a:gd name="T14" fmla="*/ 2 w 31"/>
                    <a:gd name="T15" fmla="*/ 16 h 16"/>
                    <a:gd name="T16" fmla="*/ 8 w 31"/>
                    <a:gd name="T17" fmla="*/ 16 h 16"/>
                    <a:gd name="T18" fmla="*/ 0 w 31"/>
                    <a:gd name="T1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6">
                      <a:moveTo>
                        <a:pt x="0" y="11"/>
                      </a:moveTo>
                      <a:lnTo>
                        <a:pt x="8" y="16"/>
                      </a:lnTo>
                      <a:lnTo>
                        <a:pt x="31" y="13"/>
                      </a:lnTo>
                      <a:lnTo>
                        <a:pt x="29" y="0"/>
                      </a:lnTo>
                      <a:lnTo>
                        <a:pt x="6" y="4"/>
                      </a:lnTo>
                      <a:lnTo>
                        <a:pt x="13" y="7"/>
                      </a:lnTo>
                      <a:lnTo>
                        <a:pt x="0" y="11"/>
                      </a:lnTo>
                      <a:lnTo>
                        <a:pt x="2" y="16"/>
                      </a:lnTo>
                      <a:lnTo>
                        <a:pt x="8" y="16"/>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2" name="Freeform 719"/>
                <p:cNvSpPr>
                  <a:spLocks/>
                </p:cNvSpPr>
                <p:nvPr/>
              </p:nvSpPr>
              <p:spPr bwMode="auto">
                <a:xfrm>
                  <a:off x="3311" y="3216"/>
                  <a:ext cx="22" cy="33"/>
                </a:xfrm>
                <a:custGeom>
                  <a:avLst/>
                  <a:gdLst>
                    <a:gd name="T0" fmla="*/ 4 w 22"/>
                    <a:gd name="T1" fmla="*/ 13 h 33"/>
                    <a:gd name="T2" fmla="*/ 0 w 22"/>
                    <a:gd name="T3" fmla="*/ 9 h 33"/>
                    <a:gd name="T4" fmla="*/ 9 w 22"/>
                    <a:gd name="T5" fmla="*/ 33 h 33"/>
                    <a:gd name="T6" fmla="*/ 22 w 22"/>
                    <a:gd name="T7" fmla="*/ 29 h 33"/>
                    <a:gd name="T8" fmla="*/ 13 w 22"/>
                    <a:gd name="T9" fmla="*/ 4 h 33"/>
                    <a:gd name="T10" fmla="*/ 9 w 22"/>
                    <a:gd name="T11" fmla="*/ 0 h 33"/>
                    <a:gd name="T12" fmla="*/ 4 w 22"/>
                    <a:gd name="T13" fmla="*/ 13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4" y="13"/>
                      </a:moveTo>
                      <a:lnTo>
                        <a:pt x="0" y="9"/>
                      </a:lnTo>
                      <a:lnTo>
                        <a:pt x="9" y="33"/>
                      </a:lnTo>
                      <a:lnTo>
                        <a:pt x="22" y="29"/>
                      </a:lnTo>
                      <a:lnTo>
                        <a:pt x="13" y="4"/>
                      </a:lnTo>
                      <a:lnTo>
                        <a:pt x="9"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3" name="Freeform 718"/>
                <p:cNvSpPr>
                  <a:spLocks/>
                </p:cNvSpPr>
                <p:nvPr/>
              </p:nvSpPr>
              <p:spPr bwMode="auto">
                <a:xfrm>
                  <a:off x="3284" y="3204"/>
                  <a:ext cx="36" cy="25"/>
                </a:xfrm>
                <a:custGeom>
                  <a:avLst/>
                  <a:gdLst>
                    <a:gd name="T0" fmla="*/ 0 w 36"/>
                    <a:gd name="T1" fmla="*/ 9 h 25"/>
                    <a:gd name="T2" fmla="*/ 4 w 36"/>
                    <a:gd name="T3" fmla="*/ 12 h 25"/>
                    <a:gd name="T4" fmla="*/ 31 w 36"/>
                    <a:gd name="T5" fmla="*/ 25 h 25"/>
                    <a:gd name="T6" fmla="*/ 36 w 36"/>
                    <a:gd name="T7" fmla="*/ 12 h 25"/>
                    <a:gd name="T8" fmla="*/ 9 w 36"/>
                    <a:gd name="T9" fmla="*/ 0 h 25"/>
                    <a:gd name="T10" fmla="*/ 13 w 36"/>
                    <a:gd name="T11" fmla="*/ 3 h 25"/>
                    <a:gd name="T12" fmla="*/ 0 w 36"/>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0" y="9"/>
                      </a:moveTo>
                      <a:lnTo>
                        <a:pt x="4" y="12"/>
                      </a:lnTo>
                      <a:lnTo>
                        <a:pt x="31" y="25"/>
                      </a:lnTo>
                      <a:lnTo>
                        <a:pt x="36" y="12"/>
                      </a:lnTo>
                      <a:lnTo>
                        <a:pt x="9" y="0"/>
                      </a:lnTo>
                      <a:lnTo>
                        <a:pt x="13" y="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4" name="Freeform 717"/>
                <p:cNvSpPr>
                  <a:spLocks/>
                </p:cNvSpPr>
                <p:nvPr/>
              </p:nvSpPr>
              <p:spPr bwMode="auto">
                <a:xfrm>
                  <a:off x="3272" y="3180"/>
                  <a:ext cx="25" cy="33"/>
                </a:xfrm>
                <a:custGeom>
                  <a:avLst/>
                  <a:gdLst>
                    <a:gd name="T0" fmla="*/ 2 w 25"/>
                    <a:gd name="T1" fmla="*/ 11 h 33"/>
                    <a:gd name="T2" fmla="*/ 0 w 25"/>
                    <a:gd name="T3" fmla="*/ 9 h 33"/>
                    <a:gd name="T4" fmla="*/ 12 w 25"/>
                    <a:gd name="T5" fmla="*/ 33 h 33"/>
                    <a:gd name="T6" fmla="*/ 25 w 25"/>
                    <a:gd name="T7" fmla="*/ 27 h 33"/>
                    <a:gd name="T8" fmla="*/ 11 w 25"/>
                    <a:gd name="T9" fmla="*/ 2 h 33"/>
                    <a:gd name="T10" fmla="*/ 9 w 25"/>
                    <a:gd name="T11" fmla="*/ 0 h 33"/>
                    <a:gd name="T12" fmla="*/ 2 w 25"/>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25" h="33">
                      <a:moveTo>
                        <a:pt x="2" y="11"/>
                      </a:moveTo>
                      <a:lnTo>
                        <a:pt x="0" y="9"/>
                      </a:lnTo>
                      <a:lnTo>
                        <a:pt x="12" y="33"/>
                      </a:lnTo>
                      <a:lnTo>
                        <a:pt x="25" y="27"/>
                      </a:lnTo>
                      <a:lnTo>
                        <a:pt x="11" y="2"/>
                      </a:lnTo>
                      <a:lnTo>
                        <a:pt x="9"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5" name="Freeform 716"/>
                <p:cNvSpPr>
                  <a:spLocks/>
                </p:cNvSpPr>
                <p:nvPr/>
              </p:nvSpPr>
              <p:spPr bwMode="auto">
                <a:xfrm>
                  <a:off x="3252" y="3166"/>
                  <a:ext cx="29" cy="25"/>
                </a:xfrm>
                <a:custGeom>
                  <a:avLst/>
                  <a:gdLst>
                    <a:gd name="T0" fmla="*/ 2 w 29"/>
                    <a:gd name="T1" fmla="*/ 12 h 25"/>
                    <a:gd name="T2" fmla="*/ 0 w 29"/>
                    <a:gd name="T3" fmla="*/ 12 h 25"/>
                    <a:gd name="T4" fmla="*/ 22 w 29"/>
                    <a:gd name="T5" fmla="*/ 25 h 25"/>
                    <a:gd name="T6" fmla="*/ 29 w 29"/>
                    <a:gd name="T7" fmla="*/ 14 h 25"/>
                    <a:gd name="T8" fmla="*/ 5 w 29"/>
                    <a:gd name="T9" fmla="*/ 2 h 25"/>
                    <a:gd name="T10" fmla="*/ 3 w 29"/>
                    <a:gd name="T11" fmla="*/ 0 h 25"/>
                    <a:gd name="T12" fmla="*/ 2 w 29"/>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2" y="12"/>
                      </a:moveTo>
                      <a:lnTo>
                        <a:pt x="0" y="12"/>
                      </a:lnTo>
                      <a:lnTo>
                        <a:pt x="22" y="25"/>
                      </a:lnTo>
                      <a:lnTo>
                        <a:pt x="29" y="14"/>
                      </a:lnTo>
                      <a:lnTo>
                        <a:pt x="5" y="2"/>
                      </a:lnTo>
                      <a:lnTo>
                        <a:pt x="3"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6" name="Freeform 715"/>
                <p:cNvSpPr>
                  <a:spLocks/>
                </p:cNvSpPr>
                <p:nvPr/>
              </p:nvSpPr>
              <p:spPr bwMode="auto">
                <a:xfrm>
                  <a:off x="3219" y="3160"/>
                  <a:ext cx="36" cy="18"/>
                </a:xfrm>
                <a:custGeom>
                  <a:avLst/>
                  <a:gdLst>
                    <a:gd name="T0" fmla="*/ 0 w 36"/>
                    <a:gd name="T1" fmla="*/ 13 h 18"/>
                    <a:gd name="T2" fmla="*/ 4 w 36"/>
                    <a:gd name="T3" fmla="*/ 13 h 18"/>
                    <a:gd name="T4" fmla="*/ 35 w 36"/>
                    <a:gd name="T5" fmla="*/ 18 h 18"/>
                    <a:gd name="T6" fmla="*/ 36 w 36"/>
                    <a:gd name="T7" fmla="*/ 6 h 18"/>
                    <a:gd name="T8" fmla="*/ 6 w 36"/>
                    <a:gd name="T9" fmla="*/ 0 h 18"/>
                    <a:gd name="T10" fmla="*/ 8 w 36"/>
                    <a:gd name="T11" fmla="*/ 2 h 18"/>
                    <a:gd name="T12" fmla="*/ 0 w 36"/>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36" h="18">
                      <a:moveTo>
                        <a:pt x="0" y="13"/>
                      </a:moveTo>
                      <a:lnTo>
                        <a:pt x="4" y="13"/>
                      </a:lnTo>
                      <a:lnTo>
                        <a:pt x="35" y="18"/>
                      </a:lnTo>
                      <a:lnTo>
                        <a:pt x="36" y="6"/>
                      </a:lnTo>
                      <a:lnTo>
                        <a:pt x="6" y="0"/>
                      </a:lnTo>
                      <a:lnTo>
                        <a:pt x="8"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7" name="Freeform 714"/>
                <p:cNvSpPr>
                  <a:spLocks/>
                </p:cNvSpPr>
                <p:nvPr/>
              </p:nvSpPr>
              <p:spPr bwMode="auto">
                <a:xfrm>
                  <a:off x="3191" y="3137"/>
                  <a:ext cx="36" cy="36"/>
                </a:xfrm>
                <a:custGeom>
                  <a:avLst/>
                  <a:gdLst>
                    <a:gd name="T0" fmla="*/ 3 w 36"/>
                    <a:gd name="T1" fmla="*/ 13 h 36"/>
                    <a:gd name="T2" fmla="*/ 0 w 36"/>
                    <a:gd name="T3" fmla="*/ 13 h 36"/>
                    <a:gd name="T4" fmla="*/ 28 w 36"/>
                    <a:gd name="T5" fmla="*/ 36 h 36"/>
                    <a:gd name="T6" fmla="*/ 36 w 36"/>
                    <a:gd name="T7" fmla="*/ 25 h 36"/>
                    <a:gd name="T8" fmla="*/ 9 w 36"/>
                    <a:gd name="T9" fmla="*/ 2 h 36"/>
                    <a:gd name="T10" fmla="*/ 5 w 36"/>
                    <a:gd name="T11" fmla="*/ 0 h 36"/>
                    <a:gd name="T12" fmla="*/ 3 w 36"/>
                    <a:gd name="T13" fmla="*/ 13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 y="13"/>
                      </a:moveTo>
                      <a:lnTo>
                        <a:pt x="0" y="13"/>
                      </a:lnTo>
                      <a:lnTo>
                        <a:pt x="28" y="36"/>
                      </a:lnTo>
                      <a:lnTo>
                        <a:pt x="36" y="25"/>
                      </a:lnTo>
                      <a:lnTo>
                        <a:pt x="9" y="2"/>
                      </a:lnTo>
                      <a:lnTo>
                        <a:pt x="5"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8" name="Freeform 713"/>
                <p:cNvSpPr>
                  <a:spLocks/>
                </p:cNvSpPr>
                <p:nvPr/>
              </p:nvSpPr>
              <p:spPr bwMode="auto">
                <a:xfrm>
                  <a:off x="3124" y="3130"/>
                  <a:ext cx="72" cy="20"/>
                </a:xfrm>
                <a:custGeom>
                  <a:avLst/>
                  <a:gdLst>
                    <a:gd name="T0" fmla="*/ 0 w 72"/>
                    <a:gd name="T1" fmla="*/ 12 h 20"/>
                    <a:gd name="T2" fmla="*/ 2 w 72"/>
                    <a:gd name="T3" fmla="*/ 12 h 20"/>
                    <a:gd name="T4" fmla="*/ 70 w 72"/>
                    <a:gd name="T5" fmla="*/ 20 h 20"/>
                    <a:gd name="T6" fmla="*/ 72 w 72"/>
                    <a:gd name="T7" fmla="*/ 7 h 20"/>
                    <a:gd name="T8" fmla="*/ 4 w 72"/>
                    <a:gd name="T9" fmla="*/ 0 h 20"/>
                    <a:gd name="T10" fmla="*/ 5 w 72"/>
                    <a:gd name="T11" fmla="*/ 0 h 20"/>
                    <a:gd name="T12" fmla="*/ 0 w 7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72" h="20">
                      <a:moveTo>
                        <a:pt x="0" y="12"/>
                      </a:moveTo>
                      <a:lnTo>
                        <a:pt x="2" y="12"/>
                      </a:lnTo>
                      <a:lnTo>
                        <a:pt x="70" y="20"/>
                      </a:lnTo>
                      <a:lnTo>
                        <a:pt x="72" y="7"/>
                      </a:lnTo>
                      <a:lnTo>
                        <a:pt x="4" y="0"/>
                      </a:lnTo>
                      <a:lnTo>
                        <a:pt x="5"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39" name="Freeform 712"/>
                <p:cNvSpPr>
                  <a:spLocks/>
                </p:cNvSpPr>
                <p:nvPr/>
              </p:nvSpPr>
              <p:spPr bwMode="auto">
                <a:xfrm>
                  <a:off x="3075" y="3108"/>
                  <a:ext cx="54" cy="34"/>
                </a:xfrm>
                <a:custGeom>
                  <a:avLst/>
                  <a:gdLst>
                    <a:gd name="T0" fmla="*/ 2 w 54"/>
                    <a:gd name="T1" fmla="*/ 6 h 34"/>
                    <a:gd name="T2" fmla="*/ 6 w 54"/>
                    <a:gd name="T3" fmla="*/ 13 h 34"/>
                    <a:gd name="T4" fmla="*/ 49 w 54"/>
                    <a:gd name="T5" fmla="*/ 34 h 34"/>
                    <a:gd name="T6" fmla="*/ 54 w 54"/>
                    <a:gd name="T7" fmla="*/ 22 h 34"/>
                    <a:gd name="T8" fmla="*/ 11 w 54"/>
                    <a:gd name="T9" fmla="*/ 0 h 34"/>
                    <a:gd name="T10" fmla="*/ 15 w 54"/>
                    <a:gd name="T11" fmla="*/ 7 h 34"/>
                    <a:gd name="T12" fmla="*/ 2 w 54"/>
                    <a:gd name="T13" fmla="*/ 6 h 34"/>
                    <a:gd name="T14" fmla="*/ 0 w 54"/>
                    <a:gd name="T15" fmla="*/ 11 h 34"/>
                    <a:gd name="T16" fmla="*/ 6 w 54"/>
                    <a:gd name="T17" fmla="*/ 13 h 34"/>
                    <a:gd name="T18" fmla="*/ 2 w 54"/>
                    <a:gd name="T1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4">
                      <a:moveTo>
                        <a:pt x="2" y="6"/>
                      </a:moveTo>
                      <a:lnTo>
                        <a:pt x="6" y="13"/>
                      </a:lnTo>
                      <a:lnTo>
                        <a:pt x="49" y="34"/>
                      </a:lnTo>
                      <a:lnTo>
                        <a:pt x="54" y="22"/>
                      </a:lnTo>
                      <a:lnTo>
                        <a:pt x="11" y="0"/>
                      </a:lnTo>
                      <a:lnTo>
                        <a:pt x="15" y="7"/>
                      </a:lnTo>
                      <a:lnTo>
                        <a:pt x="2" y="6"/>
                      </a:lnTo>
                      <a:lnTo>
                        <a:pt x="0" y="11"/>
                      </a:lnTo>
                      <a:lnTo>
                        <a:pt x="6" y="13"/>
                      </a:lnTo>
                      <a:lnTo>
                        <a:pt x="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0" name="Freeform 711"/>
                <p:cNvSpPr>
                  <a:spLocks/>
                </p:cNvSpPr>
                <p:nvPr/>
              </p:nvSpPr>
              <p:spPr bwMode="auto">
                <a:xfrm>
                  <a:off x="3077" y="3088"/>
                  <a:ext cx="15" cy="27"/>
                </a:xfrm>
                <a:custGeom>
                  <a:avLst/>
                  <a:gdLst>
                    <a:gd name="T0" fmla="*/ 2 w 15"/>
                    <a:gd name="T1" fmla="*/ 0 h 27"/>
                    <a:gd name="T2" fmla="*/ 2 w 15"/>
                    <a:gd name="T3" fmla="*/ 2 h 27"/>
                    <a:gd name="T4" fmla="*/ 0 w 15"/>
                    <a:gd name="T5" fmla="*/ 26 h 27"/>
                    <a:gd name="T6" fmla="*/ 13 w 15"/>
                    <a:gd name="T7" fmla="*/ 27 h 27"/>
                    <a:gd name="T8" fmla="*/ 15 w 15"/>
                    <a:gd name="T9" fmla="*/ 2 h 27"/>
                    <a:gd name="T10" fmla="*/ 15 w 15"/>
                    <a:gd name="T11" fmla="*/ 4 h 27"/>
                    <a:gd name="T12" fmla="*/ 2 w 1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2" y="0"/>
                      </a:moveTo>
                      <a:lnTo>
                        <a:pt x="2" y="2"/>
                      </a:lnTo>
                      <a:lnTo>
                        <a:pt x="0" y="26"/>
                      </a:lnTo>
                      <a:lnTo>
                        <a:pt x="13" y="27"/>
                      </a:lnTo>
                      <a:lnTo>
                        <a:pt x="15" y="2"/>
                      </a:lnTo>
                      <a:lnTo>
                        <a:pt x="15" y="4"/>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1" name="Freeform 710"/>
                <p:cNvSpPr>
                  <a:spLocks/>
                </p:cNvSpPr>
                <p:nvPr/>
              </p:nvSpPr>
              <p:spPr bwMode="auto">
                <a:xfrm>
                  <a:off x="3079" y="3058"/>
                  <a:ext cx="22" cy="34"/>
                </a:xfrm>
                <a:custGeom>
                  <a:avLst/>
                  <a:gdLst>
                    <a:gd name="T0" fmla="*/ 9 w 22"/>
                    <a:gd name="T1" fmla="*/ 0 h 34"/>
                    <a:gd name="T2" fmla="*/ 9 w 22"/>
                    <a:gd name="T3" fmla="*/ 0 h 34"/>
                    <a:gd name="T4" fmla="*/ 0 w 22"/>
                    <a:gd name="T5" fmla="*/ 30 h 34"/>
                    <a:gd name="T6" fmla="*/ 13 w 22"/>
                    <a:gd name="T7" fmla="*/ 34 h 34"/>
                    <a:gd name="T8" fmla="*/ 22 w 22"/>
                    <a:gd name="T9" fmla="*/ 2 h 34"/>
                    <a:gd name="T10" fmla="*/ 22 w 22"/>
                    <a:gd name="T11" fmla="*/ 2 h 34"/>
                    <a:gd name="T12" fmla="*/ 9 w 2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9" y="0"/>
                      </a:moveTo>
                      <a:lnTo>
                        <a:pt x="9" y="0"/>
                      </a:lnTo>
                      <a:lnTo>
                        <a:pt x="0" y="30"/>
                      </a:lnTo>
                      <a:lnTo>
                        <a:pt x="13" y="34"/>
                      </a:lnTo>
                      <a:lnTo>
                        <a:pt x="22" y="2"/>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2" name="Freeform 709"/>
                <p:cNvSpPr>
                  <a:spLocks/>
                </p:cNvSpPr>
                <p:nvPr/>
              </p:nvSpPr>
              <p:spPr bwMode="auto">
                <a:xfrm>
                  <a:off x="3088" y="2988"/>
                  <a:ext cx="25" cy="72"/>
                </a:xfrm>
                <a:custGeom>
                  <a:avLst/>
                  <a:gdLst>
                    <a:gd name="T0" fmla="*/ 13 w 25"/>
                    <a:gd name="T1" fmla="*/ 5 h 72"/>
                    <a:gd name="T2" fmla="*/ 13 w 25"/>
                    <a:gd name="T3" fmla="*/ 1 h 72"/>
                    <a:gd name="T4" fmla="*/ 0 w 25"/>
                    <a:gd name="T5" fmla="*/ 70 h 72"/>
                    <a:gd name="T6" fmla="*/ 13 w 25"/>
                    <a:gd name="T7" fmla="*/ 72 h 72"/>
                    <a:gd name="T8" fmla="*/ 25 w 25"/>
                    <a:gd name="T9" fmla="*/ 3 h 72"/>
                    <a:gd name="T10" fmla="*/ 25 w 25"/>
                    <a:gd name="T11" fmla="*/ 0 h 72"/>
                    <a:gd name="T12" fmla="*/ 13 w 25"/>
                    <a:gd name="T13" fmla="*/ 5 h 72"/>
                  </a:gdLst>
                  <a:ahLst/>
                  <a:cxnLst>
                    <a:cxn ang="0">
                      <a:pos x="T0" y="T1"/>
                    </a:cxn>
                    <a:cxn ang="0">
                      <a:pos x="T2" y="T3"/>
                    </a:cxn>
                    <a:cxn ang="0">
                      <a:pos x="T4" y="T5"/>
                    </a:cxn>
                    <a:cxn ang="0">
                      <a:pos x="T6" y="T7"/>
                    </a:cxn>
                    <a:cxn ang="0">
                      <a:pos x="T8" y="T9"/>
                    </a:cxn>
                    <a:cxn ang="0">
                      <a:pos x="T10" y="T11"/>
                    </a:cxn>
                    <a:cxn ang="0">
                      <a:pos x="T12" y="T13"/>
                    </a:cxn>
                  </a:cxnLst>
                  <a:rect l="0" t="0" r="r" b="b"/>
                  <a:pathLst>
                    <a:path w="25" h="72">
                      <a:moveTo>
                        <a:pt x="13" y="5"/>
                      </a:moveTo>
                      <a:lnTo>
                        <a:pt x="13" y="1"/>
                      </a:lnTo>
                      <a:lnTo>
                        <a:pt x="0" y="70"/>
                      </a:lnTo>
                      <a:lnTo>
                        <a:pt x="13" y="72"/>
                      </a:lnTo>
                      <a:lnTo>
                        <a:pt x="25" y="3"/>
                      </a:lnTo>
                      <a:lnTo>
                        <a:pt x="25" y="0"/>
                      </a:lnTo>
                      <a:lnTo>
                        <a:pt x="13"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3" name="Freeform 708"/>
                <p:cNvSpPr>
                  <a:spLocks/>
                </p:cNvSpPr>
                <p:nvPr/>
              </p:nvSpPr>
              <p:spPr bwMode="auto">
                <a:xfrm>
                  <a:off x="3093" y="2973"/>
                  <a:ext cx="20" cy="20"/>
                </a:xfrm>
                <a:custGeom>
                  <a:avLst/>
                  <a:gdLst>
                    <a:gd name="T0" fmla="*/ 0 w 20"/>
                    <a:gd name="T1" fmla="*/ 6 h 20"/>
                    <a:gd name="T2" fmla="*/ 0 w 20"/>
                    <a:gd name="T3" fmla="*/ 6 h 20"/>
                    <a:gd name="T4" fmla="*/ 8 w 20"/>
                    <a:gd name="T5" fmla="*/ 20 h 20"/>
                    <a:gd name="T6" fmla="*/ 20 w 20"/>
                    <a:gd name="T7" fmla="*/ 15 h 20"/>
                    <a:gd name="T8" fmla="*/ 11 w 20"/>
                    <a:gd name="T9" fmla="*/ 0 h 20"/>
                    <a:gd name="T10" fmla="*/ 11 w 20"/>
                    <a:gd name="T11" fmla="*/ 0 h 20"/>
                    <a:gd name="T12" fmla="*/ 0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6"/>
                      </a:moveTo>
                      <a:lnTo>
                        <a:pt x="0" y="6"/>
                      </a:lnTo>
                      <a:lnTo>
                        <a:pt x="8" y="20"/>
                      </a:lnTo>
                      <a:lnTo>
                        <a:pt x="20" y="15"/>
                      </a:lnTo>
                      <a:lnTo>
                        <a:pt x="11"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4" name="Freeform 707"/>
                <p:cNvSpPr>
                  <a:spLocks/>
                </p:cNvSpPr>
                <p:nvPr/>
              </p:nvSpPr>
              <p:spPr bwMode="auto">
                <a:xfrm>
                  <a:off x="3057" y="2903"/>
                  <a:ext cx="47" cy="76"/>
                </a:xfrm>
                <a:custGeom>
                  <a:avLst/>
                  <a:gdLst>
                    <a:gd name="T0" fmla="*/ 4 w 47"/>
                    <a:gd name="T1" fmla="*/ 13 h 76"/>
                    <a:gd name="T2" fmla="*/ 0 w 47"/>
                    <a:gd name="T3" fmla="*/ 9 h 76"/>
                    <a:gd name="T4" fmla="*/ 36 w 47"/>
                    <a:gd name="T5" fmla="*/ 76 h 76"/>
                    <a:gd name="T6" fmla="*/ 47 w 47"/>
                    <a:gd name="T7" fmla="*/ 70 h 76"/>
                    <a:gd name="T8" fmla="*/ 11 w 47"/>
                    <a:gd name="T9" fmla="*/ 3 h 76"/>
                    <a:gd name="T10" fmla="*/ 6 w 47"/>
                    <a:gd name="T11" fmla="*/ 0 h 76"/>
                    <a:gd name="T12" fmla="*/ 11 w 47"/>
                    <a:gd name="T13" fmla="*/ 3 h 76"/>
                    <a:gd name="T14" fmla="*/ 9 w 47"/>
                    <a:gd name="T15" fmla="*/ 0 h 76"/>
                    <a:gd name="T16" fmla="*/ 6 w 47"/>
                    <a:gd name="T17" fmla="*/ 0 h 76"/>
                    <a:gd name="T18" fmla="*/ 4 w 47"/>
                    <a:gd name="T19"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6">
                      <a:moveTo>
                        <a:pt x="4" y="13"/>
                      </a:moveTo>
                      <a:lnTo>
                        <a:pt x="0" y="9"/>
                      </a:lnTo>
                      <a:lnTo>
                        <a:pt x="36" y="76"/>
                      </a:lnTo>
                      <a:lnTo>
                        <a:pt x="47" y="70"/>
                      </a:lnTo>
                      <a:lnTo>
                        <a:pt x="11" y="3"/>
                      </a:lnTo>
                      <a:lnTo>
                        <a:pt x="6" y="0"/>
                      </a:lnTo>
                      <a:lnTo>
                        <a:pt x="11" y="3"/>
                      </a:lnTo>
                      <a:lnTo>
                        <a:pt x="9" y="0"/>
                      </a:lnTo>
                      <a:lnTo>
                        <a:pt x="6"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5" name="Freeform 706"/>
                <p:cNvSpPr>
                  <a:spLocks/>
                </p:cNvSpPr>
                <p:nvPr/>
              </p:nvSpPr>
              <p:spPr bwMode="auto">
                <a:xfrm>
                  <a:off x="3021" y="2899"/>
                  <a:ext cx="42" cy="17"/>
                </a:xfrm>
                <a:custGeom>
                  <a:avLst/>
                  <a:gdLst>
                    <a:gd name="T0" fmla="*/ 0 w 42"/>
                    <a:gd name="T1" fmla="*/ 13 h 17"/>
                    <a:gd name="T2" fmla="*/ 0 w 42"/>
                    <a:gd name="T3" fmla="*/ 13 h 17"/>
                    <a:gd name="T4" fmla="*/ 40 w 42"/>
                    <a:gd name="T5" fmla="*/ 17 h 17"/>
                    <a:gd name="T6" fmla="*/ 42 w 42"/>
                    <a:gd name="T7" fmla="*/ 4 h 17"/>
                    <a:gd name="T8" fmla="*/ 2 w 42"/>
                    <a:gd name="T9" fmla="*/ 0 h 17"/>
                    <a:gd name="T10" fmla="*/ 2 w 42"/>
                    <a:gd name="T11" fmla="*/ 0 h 17"/>
                    <a:gd name="T12" fmla="*/ 0 w 42"/>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42" h="17">
                      <a:moveTo>
                        <a:pt x="0" y="13"/>
                      </a:moveTo>
                      <a:lnTo>
                        <a:pt x="0" y="13"/>
                      </a:lnTo>
                      <a:lnTo>
                        <a:pt x="40" y="17"/>
                      </a:lnTo>
                      <a:lnTo>
                        <a:pt x="42" y="4"/>
                      </a:lnTo>
                      <a:lnTo>
                        <a:pt x="2"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6" name="Freeform 705"/>
                <p:cNvSpPr>
                  <a:spLocks/>
                </p:cNvSpPr>
                <p:nvPr/>
              </p:nvSpPr>
              <p:spPr bwMode="auto">
                <a:xfrm>
                  <a:off x="2942" y="2881"/>
                  <a:ext cx="81" cy="31"/>
                </a:xfrm>
                <a:custGeom>
                  <a:avLst/>
                  <a:gdLst>
                    <a:gd name="T0" fmla="*/ 0 w 81"/>
                    <a:gd name="T1" fmla="*/ 13 h 31"/>
                    <a:gd name="T2" fmla="*/ 0 w 81"/>
                    <a:gd name="T3" fmla="*/ 13 h 31"/>
                    <a:gd name="T4" fmla="*/ 79 w 81"/>
                    <a:gd name="T5" fmla="*/ 31 h 31"/>
                    <a:gd name="T6" fmla="*/ 81 w 81"/>
                    <a:gd name="T7" fmla="*/ 18 h 31"/>
                    <a:gd name="T8" fmla="*/ 2 w 81"/>
                    <a:gd name="T9" fmla="*/ 0 h 31"/>
                    <a:gd name="T10" fmla="*/ 2 w 81"/>
                    <a:gd name="T11" fmla="*/ 0 h 31"/>
                    <a:gd name="T12" fmla="*/ 0 w 81"/>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81" h="31">
                      <a:moveTo>
                        <a:pt x="0" y="13"/>
                      </a:moveTo>
                      <a:lnTo>
                        <a:pt x="0" y="13"/>
                      </a:lnTo>
                      <a:lnTo>
                        <a:pt x="79" y="31"/>
                      </a:lnTo>
                      <a:lnTo>
                        <a:pt x="81" y="18"/>
                      </a:lnTo>
                      <a:lnTo>
                        <a:pt x="2"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7" name="Freeform 704"/>
                <p:cNvSpPr>
                  <a:spLocks/>
                </p:cNvSpPr>
                <p:nvPr/>
              </p:nvSpPr>
              <p:spPr bwMode="auto">
                <a:xfrm>
                  <a:off x="2863" y="2867"/>
                  <a:ext cx="81" cy="27"/>
                </a:xfrm>
                <a:custGeom>
                  <a:avLst/>
                  <a:gdLst>
                    <a:gd name="T0" fmla="*/ 0 w 81"/>
                    <a:gd name="T1" fmla="*/ 12 h 27"/>
                    <a:gd name="T2" fmla="*/ 2 w 81"/>
                    <a:gd name="T3" fmla="*/ 12 h 27"/>
                    <a:gd name="T4" fmla="*/ 79 w 81"/>
                    <a:gd name="T5" fmla="*/ 27 h 27"/>
                    <a:gd name="T6" fmla="*/ 81 w 81"/>
                    <a:gd name="T7" fmla="*/ 14 h 27"/>
                    <a:gd name="T8" fmla="*/ 5 w 81"/>
                    <a:gd name="T9" fmla="*/ 0 h 27"/>
                    <a:gd name="T10" fmla="*/ 7 w 81"/>
                    <a:gd name="T11" fmla="*/ 2 h 27"/>
                    <a:gd name="T12" fmla="*/ 0 w 81"/>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81" h="27">
                      <a:moveTo>
                        <a:pt x="0" y="12"/>
                      </a:moveTo>
                      <a:lnTo>
                        <a:pt x="2" y="12"/>
                      </a:lnTo>
                      <a:lnTo>
                        <a:pt x="79" y="27"/>
                      </a:lnTo>
                      <a:lnTo>
                        <a:pt x="81" y="14"/>
                      </a:lnTo>
                      <a:lnTo>
                        <a:pt x="5" y="0"/>
                      </a:lnTo>
                      <a:lnTo>
                        <a:pt x="7" y="2"/>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8" name="Freeform 703"/>
                <p:cNvSpPr>
                  <a:spLocks/>
                </p:cNvSpPr>
                <p:nvPr/>
              </p:nvSpPr>
              <p:spPr bwMode="auto">
                <a:xfrm>
                  <a:off x="2805" y="2829"/>
                  <a:ext cx="65" cy="50"/>
                </a:xfrm>
                <a:custGeom>
                  <a:avLst/>
                  <a:gdLst>
                    <a:gd name="T0" fmla="*/ 0 w 65"/>
                    <a:gd name="T1" fmla="*/ 9 h 50"/>
                    <a:gd name="T2" fmla="*/ 0 w 65"/>
                    <a:gd name="T3" fmla="*/ 9 h 50"/>
                    <a:gd name="T4" fmla="*/ 58 w 65"/>
                    <a:gd name="T5" fmla="*/ 50 h 50"/>
                    <a:gd name="T6" fmla="*/ 65 w 65"/>
                    <a:gd name="T7" fmla="*/ 40 h 50"/>
                    <a:gd name="T8" fmla="*/ 7 w 65"/>
                    <a:gd name="T9" fmla="*/ 0 h 50"/>
                    <a:gd name="T10" fmla="*/ 9 w 65"/>
                    <a:gd name="T11" fmla="*/ 0 h 50"/>
                    <a:gd name="T12" fmla="*/ 0 w 65"/>
                    <a:gd name="T13" fmla="*/ 9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9"/>
                      </a:moveTo>
                      <a:lnTo>
                        <a:pt x="0" y="9"/>
                      </a:lnTo>
                      <a:lnTo>
                        <a:pt x="58" y="50"/>
                      </a:lnTo>
                      <a:lnTo>
                        <a:pt x="65" y="40"/>
                      </a:lnTo>
                      <a:lnTo>
                        <a:pt x="7" y="0"/>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49" name="Freeform 702"/>
                <p:cNvSpPr>
                  <a:spLocks/>
                </p:cNvSpPr>
                <p:nvPr/>
              </p:nvSpPr>
              <p:spPr bwMode="auto">
                <a:xfrm>
                  <a:off x="2762" y="2784"/>
                  <a:ext cx="52" cy="54"/>
                </a:xfrm>
                <a:custGeom>
                  <a:avLst/>
                  <a:gdLst>
                    <a:gd name="T0" fmla="*/ 5 w 52"/>
                    <a:gd name="T1" fmla="*/ 14 h 54"/>
                    <a:gd name="T2" fmla="*/ 0 w 52"/>
                    <a:gd name="T3" fmla="*/ 13 h 54"/>
                    <a:gd name="T4" fmla="*/ 43 w 52"/>
                    <a:gd name="T5" fmla="*/ 54 h 54"/>
                    <a:gd name="T6" fmla="*/ 52 w 52"/>
                    <a:gd name="T7" fmla="*/ 45 h 54"/>
                    <a:gd name="T8" fmla="*/ 9 w 52"/>
                    <a:gd name="T9" fmla="*/ 4 h 54"/>
                    <a:gd name="T10" fmla="*/ 3 w 52"/>
                    <a:gd name="T11" fmla="*/ 0 h 54"/>
                    <a:gd name="T12" fmla="*/ 9 w 52"/>
                    <a:gd name="T13" fmla="*/ 4 h 54"/>
                    <a:gd name="T14" fmla="*/ 7 w 52"/>
                    <a:gd name="T15" fmla="*/ 0 h 54"/>
                    <a:gd name="T16" fmla="*/ 3 w 52"/>
                    <a:gd name="T17" fmla="*/ 0 h 54"/>
                    <a:gd name="T18" fmla="*/ 5 w 52"/>
                    <a:gd name="T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4">
                      <a:moveTo>
                        <a:pt x="5" y="14"/>
                      </a:moveTo>
                      <a:lnTo>
                        <a:pt x="0" y="13"/>
                      </a:lnTo>
                      <a:lnTo>
                        <a:pt x="43" y="54"/>
                      </a:lnTo>
                      <a:lnTo>
                        <a:pt x="52" y="45"/>
                      </a:lnTo>
                      <a:lnTo>
                        <a:pt x="9" y="4"/>
                      </a:lnTo>
                      <a:lnTo>
                        <a:pt x="3" y="0"/>
                      </a:lnTo>
                      <a:lnTo>
                        <a:pt x="9" y="4"/>
                      </a:lnTo>
                      <a:lnTo>
                        <a:pt x="7" y="0"/>
                      </a:lnTo>
                      <a:lnTo>
                        <a:pt x="3" y="0"/>
                      </a:lnTo>
                      <a:lnTo>
                        <a:pt x="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0" name="Freeform 701"/>
                <p:cNvSpPr>
                  <a:spLocks/>
                </p:cNvSpPr>
                <p:nvPr/>
              </p:nvSpPr>
              <p:spPr bwMode="auto">
                <a:xfrm>
                  <a:off x="2728" y="2784"/>
                  <a:ext cx="39" cy="16"/>
                </a:xfrm>
                <a:custGeom>
                  <a:avLst/>
                  <a:gdLst>
                    <a:gd name="T0" fmla="*/ 10 w 39"/>
                    <a:gd name="T1" fmla="*/ 13 h 16"/>
                    <a:gd name="T2" fmla="*/ 5 w 39"/>
                    <a:gd name="T3" fmla="*/ 16 h 16"/>
                    <a:gd name="T4" fmla="*/ 39 w 39"/>
                    <a:gd name="T5" fmla="*/ 14 h 16"/>
                    <a:gd name="T6" fmla="*/ 37 w 39"/>
                    <a:gd name="T7" fmla="*/ 0 h 16"/>
                    <a:gd name="T8" fmla="*/ 5 w 39"/>
                    <a:gd name="T9" fmla="*/ 2 h 16"/>
                    <a:gd name="T10" fmla="*/ 0 w 39"/>
                    <a:gd name="T11" fmla="*/ 5 h 16"/>
                    <a:gd name="T12" fmla="*/ 5 w 39"/>
                    <a:gd name="T13" fmla="*/ 2 h 16"/>
                    <a:gd name="T14" fmla="*/ 1 w 39"/>
                    <a:gd name="T15" fmla="*/ 4 h 16"/>
                    <a:gd name="T16" fmla="*/ 0 w 39"/>
                    <a:gd name="T17" fmla="*/ 5 h 16"/>
                    <a:gd name="T18" fmla="*/ 10 w 39"/>
                    <a:gd name="T1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6">
                      <a:moveTo>
                        <a:pt x="10" y="13"/>
                      </a:moveTo>
                      <a:lnTo>
                        <a:pt x="5" y="16"/>
                      </a:lnTo>
                      <a:lnTo>
                        <a:pt x="39" y="14"/>
                      </a:lnTo>
                      <a:lnTo>
                        <a:pt x="37" y="0"/>
                      </a:lnTo>
                      <a:lnTo>
                        <a:pt x="5" y="2"/>
                      </a:lnTo>
                      <a:lnTo>
                        <a:pt x="0" y="5"/>
                      </a:lnTo>
                      <a:lnTo>
                        <a:pt x="5" y="2"/>
                      </a:lnTo>
                      <a:lnTo>
                        <a:pt x="1" y="4"/>
                      </a:lnTo>
                      <a:lnTo>
                        <a:pt x="0" y="5"/>
                      </a:lnTo>
                      <a:lnTo>
                        <a:pt x="1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1" name="Freeform 700"/>
                <p:cNvSpPr>
                  <a:spLocks/>
                </p:cNvSpPr>
                <p:nvPr/>
              </p:nvSpPr>
              <p:spPr bwMode="auto">
                <a:xfrm>
                  <a:off x="2704" y="2789"/>
                  <a:ext cx="34" cy="42"/>
                </a:xfrm>
                <a:custGeom>
                  <a:avLst/>
                  <a:gdLst>
                    <a:gd name="T0" fmla="*/ 6 w 34"/>
                    <a:gd name="T1" fmla="*/ 42 h 42"/>
                    <a:gd name="T2" fmla="*/ 9 w 34"/>
                    <a:gd name="T3" fmla="*/ 40 h 42"/>
                    <a:gd name="T4" fmla="*/ 34 w 34"/>
                    <a:gd name="T5" fmla="*/ 8 h 42"/>
                    <a:gd name="T6" fmla="*/ 24 w 34"/>
                    <a:gd name="T7" fmla="*/ 0 h 42"/>
                    <a:gd name="T8" fmla="*/ 0 w 34"/>
                    <a:gd name="T9" fmla="*/ 33 h 42"/>
                    <a:gd name="T10" fmla="*/ 2 w 34"/>
                    <a:gd name="T11" fmla="*/ 29 h 42"/>
                    <a:gd name="T12" fmla="*/ 6 w 3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4" h="42">
                      <a:moveTo>
                        <a:pt x="6" y="42"/>
                      </a:moveTo>
                      <a:lnTo>
                        <a:pt x="9" y="40"/>
                      </a:lnTo>
                      <a:lnTo>
                        <a:pt x="34" y="8"/>
                      </a:lnTo>
                      <a:lnTo>
                        <a:pt x="24" y="0"/>
                      </a:lnTo>
                      <a:lnTo>
                        <a:pt x="0" y="33"/>
                      </a:lnTo>
                      <a:lnTo>
                        <a:pt x="2" y="29"/>
                      </a:lnTo>
                      <a:lnTo>
                        <a:pt x="6"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2" name="Freeform 699"/>
                <p:cNvSpPr>
                  <a:spLocks/>
                </p:cNvSpPr>
                <p:nvPr/>
              </p:nvSpPr>
              <p:spPr bwMode="auto">
                <a:xfrm>
                  <a:off x="2672" y="2818"/>
                  <a:ext cx="38" cy="25"/>
                </a:xfrm>
                <a:custGeom>
                  <a:avLst/>
                  <a:gdLst>
                    <a:gd name="T0" fmla="*/ 0 w 38"/>
                    <a:gd name="T1" fmla="*/ 25 h 25"/>
                    <a:gd name="T2" fmla="*/ 3 w 38"/>
                    <a:gd name="T3" fmla="*/ 25 h 25"/>
                    <a:gd name="T4" fmla="*/ 38 w 38"/>
                    <a:gd name="T5" fmla="*/ 13 h 25"/>
                    <a:gd name="T6" fmla="*/ 34 w 38"/>
                    <a:gd name="T7" fmla="*/ 0 h 25"/>
                    <a:gd name="T8" fmla="*/ 0 w 38"/>
                    <a:gd name="T9" fmla="*/ 13 h 25"/>
                    <a:gd name="T10" fmla="*/ 2 w 38"/>
                    <a:gd name="T11" fmla="*/ 13 h 25"/>
                    <a:gd name="T12" fmla="*/ 0 w 3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8" h="25">
                      <a:moveTo>
                        <a:pt x="0" y="25"/>
                      </a:moveTo>
                      <a:lnTo>
                        <a:pt x="3" y="25"/>
                      </a:lnTo>
                      <a:lnTo>
                        <a:pt x="38" y="13"/>
                      </a:lnTo>
                      <a:lnTo>
                        <a:pt x="34" y="0"/>
                      </a:lnTo>
                      <a:lnTo>
                        <a:pt x="0" y="13"/>
                      </a:lnTo>
                      <a:lnTo>
                        <a:pt x="2" y="13"/>
                      </a:lnTo>
                      <a:lnTo>
                        <a:pt x="0"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3" name="Freeform 698"/>
                <p:cNvSpPr>
                  <a:spLocks/>
                </p:cNvSpPr>
                <p:nvPr/>
              </p:nvSpPr>
              <p:spPr bwMode="auto">
                <a:xfrm>
                  <a:off x="2638" y="2825"/>
                  <a:ext cx="36" cy="18"/>
                </a:xfrm>
                <a:custGeom>
                  <a:avLst/>
                  <a:gdLst>
                    <a:gd name="T0" fmla="*/ 0 w 36"/>
                    <a:gd name="T1" fmla="*/ 13 h 18"/>
                    <a:gd name="T2" fmla="*/ 0 w 36"/>
                    <a:gd name="T3" fmla="*/ 13 h 18"/>
                    <a:gd name="T4" fmla="*/ 34 w 36"/>
                    <a:gd name="T5" fmla="*/ 18 h 18"/>
                    <a:gd name="T6" fmla="*/ 36 w 36"/>
                    <a:gd name="T7" fmla="*/ 6 h 18"/>
                    <a:gd name="T8" fmla="*/ 1 w 36"/>
                    <a:gd name="T9" fmla="*/ 0 h 18"/>
                    <a:gd name="T10" fmla="*/ 0 w 36"/>
                    <a:gd name="T11" fmla="*/ 0 h 18"/>
                    <a:gd name="T12" fmla="*/ 0 w 36"/>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36" h="18">
                      <a:moveTo>
                        <a:pt x="0" y="13"/>
                      </a:moveTo>
                      <a:lnTo>
                        <a:pt x="0" y="13"/>
                      </a:lnTo>
                      <a:lnTo>
                        <a:pt x="34" y="18"/>
                      </a:lnTo>
                      <a:lnTo>
                        <a:pt x="36" y="6"/>
                      </a:lnTo>
                      <a:lnTo>
                        <a:pt x="1" y="0"/>
                      </a:lnTo>
                      <a:lnTo>
                        <a:pt x="0"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4" name="Freeform 697"/>
                <p:cNvSpPr>
                  <a:spLocks/>
                </p:cNvSpPr>
                <p:nvPr/>
              </p:nvSpPr>
              <p:spPr bwMode="auto">
                <a:xfrm>
                  <a:off x="2591" y="2825"/>
                  <a:ext cx="47" cy="17"/>
                </a:xfrm>
                <a:custGeom>
                  <a:avLst/>
                  <a:gdLst>
                    <a:gd name="T0" fmla="*/ 2 w 47"/>
                    <a:gd name="T1" fmla="*/ 8 h 17"/>
                    <a:gd name="T2" fmla="*/ 9 w 47"/>
                    <a:gd name="T3" fmla="*/ 17 h 17"/>
                    <a:gd name="T4" fmla="*/ 47 w 47"/>
                    <a:gd name="T5" fmla="*/ 13 h 17"/>
                    <a:gd name="T6" fmla="*/ 47 w 47"/>
                    <a:gd name="T7" fmla="*/ 0 h 17"/>
                    <a:gd name="T8" fmla="*/ 7 w 47"/>
                    <a:gd name="T9" fmla="*/ 4 h 17"/>
                    <a:gd name="T10" fmla="*/ 14 w 47"/>
                    <a:gd name="T11" fmla="*/ 11 h 17"/>
                    <a:gd name="T12" fmla="*/ 2 w 47"/>
                    <a:gd name="T13" fmla="*/ 8 h 17"/>
                    <a:gd name="T14" fmla="*/ 0 w 47"/>
                    <a:gd name="T15" fmla="*/ 17 h 17"/>
                    <a:gd name="T16" fmla="*/ 9 w 47"/>
                    <a:gd name="T17" fmla="*/ 17 h 17"/>
                    <a:gd name="T18" fmla="*/ 2 w 47"/>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7">
                      <a:moveTo>
                        <a:pt x="2" y="8"/>
                      </a:moveTo>
                      <a:lnTo>
                        <a:pt x="9" y="17"/>
                      </a:lnTo>
                      <a:lnTo>
                        <a:pt x="47" y="13"/>
                      </a:lnTo>
                      <a:lnTo>
                        <a:pt x="47" y="0"/>
                      </a:lnTo>
                      <a:lnTo>
                        <a:pt x="7" y="4"/>
                      </a:lnTo>
                      <a:lnTo>
                        <a:pt x="14" y="11"/>
                      </a:lnTo>
                      <a:lnTo>
                        <a:pt x="2" y="8"/>
                      </a:lnTo>
                      <a:lnTo>
                        <a:pt x="0" y="17"/>
                      </a:lnTo>
                      <a:lnTo>
                        <a:pt x="9" y="17"/>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5" name="Freeform 696"/>
                <p:cNvSpPr>
                  <a:spLocks/>
                </p:cNvSpPr>
                <p:nvPr/>
              </p:nvSpPr>
              <p:spPr bwMode="auto">
                <a:xfrm>
                  <a:off x="2593" y="2800"/>
                  <a:ext cx="21" cy="36"/>
                </a:xfrm>
                <a:custGeom>
                  <a:avLst/>
                  <a:gdLst>
                    <a:gd name="T0" fmla="*/ 9 w 21"/>
                    <a:gd name="T1" fmla="*/ 0 h 36"/>
                    <a:gd name="T2" fmla="*/ 9 w 21"/>
                    <a:gd name="T3" fmla="*/ 2 h 36"/>
                    <a:gd name="T4" fmla="*/ 0 w 21"/>
                    <a:gd name="T5" fmla="*/ 33 h 36"/>
                    <a:gd name="T6" fmla="*/ 12 w 21"/>
                    <a:gd name="T7" fmla="*/ 36 h 36"/>
                    <a:gd name="T8" fmla="*/ 21 w 21"/>
                    <a:gd name="T9" fmla="*/ 6 h 36"/>
                    <a:gd name="T10" fmla="*/ 21 w 21"/>
                    <a:gd name="T11" fmla="*/ 7 h 36"/>
                    <a:gd name="T12" fmla="*/ 9 w 2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1" h="36">
                      <a:moveTo>
                        <a:pt x="9" y="0"/>
                      </a:moveTo>
                      <a:lnTo>
                        <a:pt x="9" y="2"/>
                      </a:lnTo>
                      <a:lnTo>
                        <a:pt x="0" y="33"/>
                      </a:lnTo>
                      <a:lnTo>
                        <a:pt x="12" y="36"/>
                      </a:lnTo>
                      <a:lnTo>
                        <a:pt x="21" y="6"/>
                      </a:lnTo>
                      <a:lnTo>
                        <a:pt x="21" y="7"/>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6" name="Freeform 695"/>
                <p:cNvSpPr>
                  <a:spLocks/>
                </p:cNvSpPr>
                <p:nvPr/>
              </p:nvSpPr>
              <p:spPr bwMode="auto">
                <a:xfrm>
                  <a:off x="2602" y="2775"/>
                  <a:ext cx="25" cy="32"/>
                </a:xfrm>
                <a:custGeom>
                  <a:avLst/>
                  <a:gdLst>
                    <a:gd name="T0" fmla="*/ 18 w 25"/>
                    <a:gd name="T1" fmla="*/ 0 h 32"/>
                    <a:gd name="T2" fmla="*/ 12 w 25"/>
                    <a:gd name="T3" fmla="*/ 4 h 32"/>
                    <a:gd name="T4" fmla="*/ 0 w 25"/>
                    <a:gd name="T5" fmla="*/ 25 h 32"/>
                    <a:gd name="T6" fmla="*/ 12 w 25"/>
                    <a:gd name="T7" fmla="*/ 32 h 32"/>
                    <a:gd name="T8" fmla="*/ 25 w 25"/>
                    <a:gd name="T9" fmla="*/ 9 h 32"/>
                    <a:gd name="T10" fmla="*/ 19 w 25"/>
                    <a:gd name="T11" fmla="*/ 13 h 32"/>
                    <a:gd name="T12" fmla="*/ 18 w 25"/>
                    <a:gd name="T13" fmla="*/ 0 h 32"/>
                    <a:gd name="T14" fmla="*/ 14 w 25"/>
                    <a:gd name="T15" fmla="*/ 0 h 32"/>
                    <a:gd name="T16" fmla="*/ 12 w 25"/>
                    <a:gd name="T17" fmla="*/ 4 h 32"/>
                    <a:gd name="T18" fmla="*/ 18 w 25"/>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18" y="0"/>
                      </a:moveTo>
                      <a:lnTo>
                        <a:pt x="12" y="4"/>
                      </a:lnTo>
                      <a:lnTo>
                        <a:pt x="0" y="25"/>
                      </a:lnTo>
                      <a:lnTo>
                        <a:pt x="12" y="32"/>
                      </a:lnTo>
                      <a:lnTo>
                        <a:pt x="25" y="9"/>
                      </a:lnTo>
                      <a:lnTo>
                        <a:pt x="19" y="13"/>
                      </a:lnTo>
                      <a:lnTo>
                        <a:pt x="18" y="0"/>
                      </a:lnTo>
                      <a:lnTo>
                        <a:pt x="14" y="0"/>
                      </a:lnTo>
                      <a:lnTo>
                        <a:pt x="12" y="4"/>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7" name="Freeform 694"/>
                <p:cNvSpPr>
                  <a:spLocks/>
                </p:cNvSpPr>
                <p:nvPr/>
              </p:nvSpPr>
              <p:spPr bwMode="auto">
                <a:xfrm>
                  <a:off x="2620" y="2768"/>
                  <a:ext cx="59" cy="20"/>
                </a:xfrm>
                <a:custGeom>
                  <a:avLst/>
                  <a:gdLst>
                    <a:gd name="T0" fmla="*/ 55 w 59"/>
                    <a:gd name="T1" fmla="*/ 2 h 20"/>
                    <a:gd name="T2" fmla="*/ 57 w 59"/>
                    <a:gd name="T3" fmla="*/ 0 h 20"/>
                    <a:gd name="T4" fmla="*/ 0 w 59"/>
                    <a:gd name="T5" fmla="*/ 7 h 20"/>
                    <a:gd name="T6" fmla="*/ 1 w 59"/>
                    <a:gd name="T7" fmla="*/ 20 h 20"/>
                    <a:gd name="T8" fmla="*/ 57 w 59"/>
                    <a:gd name="T9" fmla="*/ 14 h 20"/>
                    <a:gd name="T10" fmla="*/ 59 w 59"/>
                    <a:gd name="T11" fmla="*/ 12 h 20"/>
                    <a:gd name="T12" fmla="*/ 55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55" y="2"/>
                      </a:moveTo>
                      <a:lnTo>
                        <a:pt x="57" y="0"/>
                      </a:lnTo>
                      <a:lnTo>
                        <a:pt x="0" y="7"/>
                      </a:lnTo>
                      <a:lnTo>
                        <a:pt x="1" y="20"/>
                      </a:lnTo>
                      <a:lnTo>
                        <a:pt x="57" y="14"/>
                      </a:lnTo>
                      <a:lnTo>
                        <a:pt x="59" y="12"/>
                      </a:lnTo>
                      <a:lnTo>
                        <a:pt x="5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8" name="Freeform 693"/>
                <p:cNvSpPr>
                  <a:spLocks/>
                </p:cNvSpPr>
                <p:nvPr/>
              </p:nvSpPr>
              <p:spPr bwMode="auto">
                <a:xfrm>
                  <a:off x="2675" y="2757"/>
                  <a:ext cx="36" cy="23"/>
                </a:xfrm>
                <a:custGeom>
                  <a:avLst/>
                  <a:gdLst>
                    <a:gd name="T0" fmla="*/ 27 w 36"/>
                    <a:gd name="T1" fmla="*/ 2 h 23"/>
                    <a:gd name="T2" fmla="*/ 31 w 36"/>
                    <a:gd name="T3" fmla="*/ 0 h 23"/>
                    <a:gd name="T4" fmla="*/ 0 w 36"/>
                    <a:gd name="T5" fmla="*/ 13 h 23"/>
                    <a:gd name="T6" fmla="*/ 4 w 36"/>
                    <a:gd name="T7" fmla="*/ 23 h 23"/>
                    <a:gd name="T8" fmla="*/ 35 w 36"/>
                    <a:gd name="T9" fmla="*/ 13 h 23"/>
                    <a:gd name="T10" fmla="*/ 36 w 36"/>
                    <a:gd name="T11" fmla="*/ 11 h 23"/>
                    <a:gd name="T12" fmla="*/ 27 w 3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36" h="23">
                      <a:moveTo>
                        <a:pt x="27" y="2"/>
                      </a:moveTo>
                      <a:lnTo>
                        <a:pt x="31" y="0"/>
                      </a:lnTo>
                      <a:lnTo>
                        <a:pt x="0" y="13"/>
                      </a:lnTo>
                      <a:lnTo>
                        <a:pt x="4" y="23"/>
                      </a:lnTo>
                      <a:lnTo>
                        <a:pt x="35" y="13"/>
                      </a:lnTo>
                      <a:lnTo>
                        <a:pt x="36"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59" name="Freeform 692"/>
                <p:cNvSpPr>
                  <a:spLocks/>
                </p:cNvSpPr>
                <p:nvPr/>
              </p:nvSpPr>
              <p:spPr bwMode="auto">
                <a:xfrm>
                  <a:off x="2702" y="2719"/>
                  <a:ext cx="53" cy="49"/>
                </a:xfrm>
                <a:custGeom>
                  <a:avLst/>
                  <a:gdLst>
                    <a:gd name="T0" fmla="*/ 44 w 53"/>
                    <a:gd name="T1" fmla="*/ 0 h 49"/>
                    <a:gd name="T2" fmla="*/ 44 w 53"/>
                    <a:gd name="T3" fmla="*/ 0 h 49"/>
                    <a:gd name="T4" fmla="*/ 0 w 53"/>
                    <a:gd name="T5" fmla="*/ 40 h 49"/>
                    <a:gd name="T6" fmla="*/ 9 w 53"/>
                    <a:gd name="T7" fmla="*/ 49 h 49"/>
                    <a:gd name="T8" fmla="*/ 53 w 53"/>
                    <a:gd name="T9" fmla="*/ 11 h 49"/>
                    <a:gd name="T10" fmla="*/ 53 w 53"/>
                    <a:gd name="T11" fmla="*/ 11 h 49"/>
                    <a:gd name="T12" fmla="*/ 44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44" y="0"/>
                      </a:moveTo>
                      <a:lnTo>
                        <a:pt x="44" y="0"/>
                      </a:lnTo>
                      <a:lnTo>
                        <a:pt x="0" y="40"/>
                      </a:lnTo>
                      <a:lnTo>
                        <a:pt x="9" y="49"/>
                      </a:lnTo>
                      <a:lnTo>
                        <a:pt x="53" y="1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0" name="Freeform 691"/>
                <p:cNvSpPr>
                  <a:spLocks/>
                </p:cNvSpPr>
                <p:nvPr/>
              </p:nvSpPr>
              <p:spPr bwMode="auto">
                <a:xfrm>
                  <a:off x="2746" y="2690"/>
                  <a:ext cx="43" cy="40"/>
                </a:xfrm>
                <a:custGeom>
                  <a:avLst/>
                  <a:gdLst>
                    <a:gd name="T0" fmla="*/ 36 w 43"/>
                    <a:gd name="T1" fmla="*/ 0 h 40"/>
                    <a:gd name="T2" fmla="*/ 34 w 43"/>
                    <a:gd name="T3" fmla="*/ 0 h 40"/>
                    <a:gd name="T4" fmla="*/ 0 w 43"/>
                    <a:gd name="T5" fmla="*/ 29 h 40"/>
                    <a:gd name="T6" fmla="*/ 9 w 43"/>
                    <a:gd name="T7" fmla="*/ 40 h 40"/>
                    <a:gd name="T8" fmla="*/ 43 w 43"/>
                    <a:gd name="T9" fmla="*/ 11 h 40"/>
                    <a:gd name="T10" fmla="*/ 41 w 43"/>
                    <a:gd name="T11" fmla="*/ 11 h 40"/>
                    <a:gd name="T12" fmla="*/ 36 w 4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3" h="40">
                      <a:moveTo>
                        <a:pt x="36" y="0"/>
                      </a:moveTo>
                      <a:lnTo>
                        <a:pt x="34" y="0"/>
                      </a:lnTo>
                      <a:lnTo>
                        <a:pt x="0" y="29"/>
                      </a:lnTo>
                      <a:lnTo>
                        <a:pt x="9" y="40"/>
                      </a:lnTo>
                      <a:lnTo>
                        <a:pt x="43" y="11"/>
                      </a:lnTo>
                      <a:lnTo>
                        <a:pt x="41" y="11"/>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1" name="Freeform 690"/>
                <p:cNvSpPr>
                  <a:spLocks/>
                </p:cNvSpPr>
                <p:nvPr/>
              </p:nvSpPr>
              <p:spPr bwMode="auto">
                <a:xfrm>
                  <a:off x="2782" y="2669"/>
                  <a:ext cx="52" cy="32"/>
                </a:xfrm>
                <a:custGeom>
                  <a:avLst/>
                  <a:gdLst>
                    <a:gd name="T0" fmla="*/ 48 w 52"/>
                    <a:gd name="T1" fmla="*/ 0 h 32"/>
                    <a:gd name="T2" fmla="*/ 47 w 52"/>
                    <a:gd name="T3" fmla="*/ 2 h 32"/>
                    <a:gd name="T4" fmla="*/ 0 w 52"/>
                    <a:gd name="T5" fmla="*/ 21 h 32"/>
                    <a:gd name="T6" fmla="*/ 5 w 52"/>
                    <a:gd name="T7" fmla="*/ 32 h 32"/>
                    <a:gd name="T8" fmla="*/ 52 w 52"/>
                    <a:gd name="T9" fmla="*/ 12 h 32"/>
                    <a:gd name="T10" fmla="*/ 50 w 52"/>
                    <a:gd name="T11" fmla="*/ 12 h 32"/>
                    <a:gd name="T12" fmla="*/ 48 w 5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52" h="32">
                      <a:moveTo>
                        <a:pt x="48" y="0"/>
                      </a:moveTo>
                      <a:lnTo>
                        <a:pt x="47" y="2"/>
                      </a:lnTo>
                      <a:lnTo>
                        <a:pt x="0" y="21"/>
                      </a:lnTo>
                      <a:lnTo>
                        <a:pt x="5" y="32"/>
                      </a:lnTo>
                      <a:lnTo>
                        <a:pt x="52" y="12"/>
                      </a:lnTo>
                      <a:lnTo>
                        <a:pt x="50" y="12"/>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2" name="Freeform 689"/>
                <p:cNvSpPr>
                  <a:spLocks/>
                </p:cNvSpPr>
                <p:nvPr/>
              </p:nvSpPr>
              <p:spPr bwMode="auto">
                <a:xfrm>
                  <a:off x="2830" y="2654"/>
                  <a:ext cx="69" cy="27"/>
                </a:xfrm>
                <a:custGeom>
                  <a:avLst/>
                  <a:gdLst>
                    <a:gd name="T0" fmla="*/ 54 w 69"/>
                    <a:gd name="T1" fmla="*/ 8 h 27"/>
                    <a:gd name="T2" fmla="*/ 60 w 69"/>
                    <a:gd name="T3" fmla="*/ 0 h 27"/>
                    <a:gd name="T4" fmla="*/ 0 w 69"/>
                    <a:gd name="T5" fmla="*/ 15 h 27"/>
                    <a:gd name="T6" fmla="*/ 2 w 69"/>
                    <a:gd name="T7" fmla="*/ 27 h 27"/>
                    <a:gd name="T8" fmla="*/ 63 w 69"/>
                    <a:gd name="T9" fmla="*/ 13 h 27"/>
                    <a:gd name="T10" fmla="*/ 69 w 69"/>
                    <a:gd name="T11" fmla="*/ 8 h 27"/>
                    <a:gd name="T12" fmla="*/ 63 w 69"/>
                    <a:gd name="T13" fmla="*/ 13 h 27"/>
                    <a:gd name="T14" fmla="*/ 67 w 69"/>
                    <a:gd name="T15" fmla="*/ 13 h 27"/>
                    <a:gd name="T16" fmla="*/ 69 w 69"/>
                    <a:gd name="T17" fmla="*/ 8 h 27"/>
                    <a:gd name="T18" fmla="*/ 54 w 69"/>
                    <a:gd name="T1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7">
                      <a:moveTo>
                        <a:pt x="54" y="8"/>
                      </a:moveTo>
                      <a:lnTo>
                        <a:pt x="60" y="0"/>
                      </a:lnTo>
                      <a:lnTo>
                        <a:pt x="0" y="15"/>
                      </a:lnTo>
                      <a:lnTo>
                        <a:pt x="2" y="27"/>
                      </a:lnTo>
                      <a:lnTo>
                        <a:pt x="63" y="13"/>
                      </a:lnTo>
                      <a:lnTo>
                        <a:pt x="69" y="8"/>
                      </a:lnTo>
                      <a:lnTo>
                        <a:pt x="63" y="13"/>
                      </a:lnTo>
                      <a:lnTo>
                        <a:pt x="67" y="13"/>
                      </a:lnTo>
                      <a:lnTo>
                        <a:pt x="69" y="8"/>
                      </a:lnTo>
                      <a:lnTo>
                        <a:pt x="5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3" name="Freeform 688"/>
                <p:cNvSpPr>
                  <a:spLocks/>
                </p:cNvSpPr>
                <p:nvPr/>
              </p:nvSpPr>
              <p:spPr bwMode="auto">
                <a:xfrm>
                  <a:off x="2884" y="2616"/>
                  <a:ext cx="17" cy="46"/>
                </a:xfrm>
                <a:custGeom>
                  <a:avLst/>
                  <a:gdLst>
                    <a:gd name="T0" fmla="*/ 4 w 17"/>
                    <a:gd name="T1" fmla="*/ 0 h 46"/>
                    <a:gd name="T2" fmla="*/ 2 w 17"/>
                    <a:gd name="T3" fmla="*/ 4 h 46"/>
                    <a:gd name="T4" fmla="*/ 0 w 17"/>
                    <a:gd name="T5" fmla="*/ 46 h 46"/>
                    <a:gd name="T6" fmla="*/ 15 w 17"/>
                    <a:gd name="T7" fmla="*/ 46 h 46"/>
                    <a:gd name="T8" fmla="*/ 17 w 17"/>
                    <a:gd name="T9" fmla="*/ 4 h 46"/>
                    <a:gd name="T10" fmla="*/ 15 w 17"/>
                    <a:gd name="T11" fmla="*/ 8 h 46"/>
                    <a:gd name="T12" fmla="*/ 4 w 1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 h="46">
                      <a:moveTo>
                        <a:pt x="4" y="0"/>
                      </a:moveTo>
                      <a:lnTo>
                        <a:pt x="2" y="4"/>
                      </a:lnTo>
                      <a:lnTo>
                        <a:pt x="0" y="46"/>
                      </a:lnTo>
                      <a:lnTo>
                        <a:pt x="15" y="46"/>
                      </a:lnTo>
                      <a:lnTo>
                        <a:pt x="17" y="4"/>
                      </a:lnTo>
                      <a:lnTo>
                        <a:pt x="15" y="8"/>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4" name="Freeform 687"/>
                <p:cNvSpPr>
                  <a:spLocks/>
                </p:cNvSpPr>
                <p:nvPr/>
              </p:nvSpPr>
              <p:spPr bwMode="auto">
                <a:xfrm>
                  <a:off x="2888" y="2580"/>
                  <a:ext cx="36" cy="44"/>
                </a:xfrm>
                <a:custGeom>
                  <a:avLst/>
                  <a:gdLst>
                    <a:gd name="T0" fmla="*/ 31 w 36"/>
                    <a:gd name="T1" fmla="*/ 0 h 44"/>
                    <a:gd name="T2" fmla="*/ 27 w 36"/>
                    <a:gd name="T3" fmla="*/ 2 h 44"/>
                    <a:gd name="T4" fmla="*/ 0 w 36"/>
                    <a:gd name="T5" fmla="*/ 36 h 44"/>
                    <a:gd name="T6" fmla="*/ 11 w 36"/>
                    <a:gd name="T7" fmla="*/ 44 h 44"/>
                    <a:gd name="T8" fmla="*/ 36 w 36"/>
                    <a:gd name="T9" fmla="*/ 11 h 44"/>
                    <a:gd name="T10" fmla="*/ 32 w 36"/>
                    <a:gd name="T11" fmla="*/ 13 h 44"/>
                    <a:gd name="T12" fmla="*/ 31 w 36"/>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31" y="0"/>
                      </a:moveTo>
                      <a:lnTo>
                        <a:pt x="27" y="2"/>
                      </a:lnTo>
                      <a:lnTo>
                        <a:pt x="0" y="36"/>
                      </a:lnTo>
                      <a:lnTo>
                        <a:pt x="11" y="44"/>
                      </a:lnTo>
                      <a:lnTo>
                        <a:pt x="36" y="11"/>
                      </a:lnTo>
                      <a:lnTo>
                        <a:pt x="32" y="13"/>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5" name="Freeform 686"/>
                <p:cNvSpPr>
                  <a:spLocks/>
                </p:cNvSpPr>
                <p:nvPr/>
              </p:nvSpPr>
              <p:spPr bwMode="auto">
                <a:xfrm>
                  <a:off x="2919" y="2570"/>
                  <a:ext cx="57" cy="23"/>
                </a:xfrm>
                <a:custGeom>
                  <a:avLst/>
                  <a:gdLst>
                    <a:gd name="T0" fmla="*/ 45 w 57"/>
                    <a:gd name="T1" fmla="*/ 3 h 23"/>
                    <a:gd name="T2" fmla="*/ 50 w 57"/>
                    <a:gd name="T3" fmla="*/ 0 h 23"/>
                    <a:gd name="T4" fmla="*/ 0 w 57"/>
                    <a:gd name="T5" fmla="*/ 10 h 23"/>
                    <a:gd name="T6" fmla="*/ 1 w 57"/>
                    <a:gd name="T7" fmla="*/ 23 h 23"/>
                    <a:gd name="T8" fmla="*/ 54 w 57"/>
                    <a:gd name="T9" fmla="*/ 12 h 23"/>
                    <a:gd name="T10" fmla="*/ 57 w 57"/>
                    <a:gd name="T11" fmla="*/ 7 h 23"/>
                    <a:gd name="T12" fmla="*/ 54 w 57"/>
                    <a:gd name="T13" fmla="*/ 12 h 23"/>
                    <a:gd name="T14" fmla="*/ 57 w 57"/>
                    <a:gd name="T15" fmla="*/ 10 h 23"/>
                    <a:gd name="T16" fmla="*/ 57 w 57"/>
                    <a:gd name="T17" fmla="*/ 7 h 23"/>
                    <a:gd name="T18" fmla="*/ 45 w 57"/>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3">
                      <a:moveTo>
                        <a:pt x="45" y="3"/>
                      </a:moveTo>
                      <a:lnTo>
                        <a:pt x="50" y="0"/>
                      </a:lnTo>
                      <a:lnTo>
                        <a:pt x="0" y="10"/>
                      </a:lnTo>
                      <a:lnTo>
                        <a:pt x="1" y="23"/>
                      </a:lnTo>
                      <a:lnTo>
                        <a:pt x="54" y="12"/>
                      </a:lnTo>
                      <a:lnTo>
                        <a:pt x="57" y="7"/>
                      </a:lnTo>
                      <a:lnTo>
                        <a:pt x="54" y="12"/>
                      </a:lnTo>
                      <a:lnTo>
                        <a:pt x="57" y="10"/>
                      </a:lnTo>
                      <a:lnTo>
                        <a:pt x="57" y="7"/>
                      </a:lnTo>
                      <a:lnTo>
                        <a:pt x="4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6" name="Freeform 685"/>
                <p:cNvSpPr>
                  <a:spLocks/>
                </p:cNvSpPr>
                <p:nvPr/>
              </p:nvSpPr>
              <p:spPr bwMode="auto">
                <a:xfrm>
                  <a:off x="2964" y="2550"/>
                  <a:ext cx="19" cy="27"/>
                </a:xfrm>
                <a:custGeom>
                  <a:avLst/>
                  <a:gdLst>
                    <a:gd name="T0" fmla="*/ 10 w 19"/>
                    <a:gd name="T1" fmla="*/ 0 h 27"/>
                    <a:gd name="T2" fmla="*/ 7 w 19"/>
                    <a:gd name="T3" fmla="*/ 3 h 27"/>
                    <a:gd name="T4" fmla="*/ 0 w 19"/>
                    <a:gd name="T5" fmla="*/ 23 h 27"/>
                    <a:gd name="T6" fmla="*/ 12 w 19"/>
                    <a:gd name="T7" fmla="*/ 27 h 27"/>
                    <a:gd name="T8" fmla="*/ 19 w 19"/>
                    <a:gd name="T9" fmla="*/ 7 h 27"/>
                    <a:gd name="T10" fmla="*/ 14 w 19"/>
                    <a:gd name="T11" fmla="*/ 11 h 27"/>
                    <a:gd name="T12" fmla="*/ 10 w 19"/>
                    <a:gd name="T13" fmla="*/ 0 h 27"/>
                    <a:gd name="T14" fmla="*/ 7 w 19"/>
                    <a:gd name="T15" fmla="*/ 0 h 27"/>
                    <a:gd name="T16" fmla="*/ 7 w 19"/>
                    <a:gd name="T17" fmla="*/ 3 h 27"/>
                    <a:gd name="T18" fmla="*/ 10 w 19"/>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7">
                      <a:moveTo>
                        <a:pt x="10" y="0"/>
                      </a:moveTo>
                      <a:lnTo>
                        <a:pt x="7" y="3"/>
                      </a:lnTo>
                      <a:lnTo>
                        <a:pt x="0" y="23"/>
                      </a:lnTo>
                      <a:lnTo>
                        <a:pt x="12" y="27"/>
                      </a:lnTo>
                      <a:lnTo>
                        <a:pt x="19" y="7"/>
                      </a:lnTo>
                      <a:lnTo>
                        <a:pt x="14" y="11"/>
                      </a:lnTo>
                      <a:lnTo>
                        <a:pt x="10" y="0"/>
                      </a:lnTo>
                      <a:lnTo>
                        <a:pt x="7" y="0"/>
                      </a:lnTo>
                      <a:lnTo>
                        <a:pt x="7" y="3"/>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7" name="Freeform 684"/>
                <p:cNvSpPr>
                  <a:spLocks/>
                </p:cNvSpPr>
                <p:nvPr/>
              </p:nvSpPr>
              <p:spPr bwMode="auto">
                <a:xfrm>
                  <a:off x="2974" y="2541"/>
                  <a:ext cx="29" cy="20"/>
                </a:xfrm>
                <a:custGeom>
                  <a:avLst/>
                  <a:gdLst>
                    <a:gd name="T0" fmla="*/ 29 w 29"/>
                    <a:gd name="T1" fmla="*/ 0 h 20"/>
                    <a:gd name="T2" fmla="*/ 26 w 29"/>
                    <a:gd name="T3" fmla="*/ 0 h 20"/>
                    <a:gd name="T4" fmla="*/ 0 w 29"/>
                    <a:gd name="T5" fmla="*/ 9 h 20"/>
                    <a:gd name="T6" fmla="*/ 4 w 29"/>
                    <a:gd name="T7" fmla="*/ 20 h 20"/>
                    <a:gd name="T8" fmla="*/ 29 w 29"/>
                    <a:gd name="T9" fmla="*/ 12 h 20"/>
                    <a:gd name="T10" fmla="*/ 27 w 29"/>
                    <a:gd name="T11" fmla="*/ 12 h 20"/>
                    <a:gd name="T12" fmla="*/ 29 w 2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9" h="20">
                      <a:moveTo>
                        <a:pt x="29" y="0"/>
                      </a:moveTo>
                      <a:lnTo>
                        <a:pt x="26" y="0"/>
                      </a:lnTo>
                      <a:lnTo>
                        <a:pt x="0" y="9"/>
                      </a:lnTo>
                      <a:lnTo>
                        <a:pt x="4" y="20"/>
                      </a:lnTo>
                      <a:lnTo>
                        <a:pt x="29" y="12"/>
                      </a:lnTo>
                      <a:lnTo>
                        <a:pt x="27" y="12"/>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8" name="Freeform 683"/>
                <p:cNvSpPr>
                  <a:spLocks/>
                </p:cNvSpPr>
                <p:nvPr/>
              </p:nvSpPr>
              <p:spPr bwMode="auto">
                <a:xfrm>
                  <a:off x="3001" y="2541"/>
                  <a:ext cx="27" cy="16"/>
                </a:xfrm>
                <a:custGeom>
                  <a:avLst/>
                  <a:gdLst>
                    <a:gd name="T0" fmla="*/ 27 w 27"/>
                    <a:gd name="T1" fmla="*/ 7 h 16"/>
                    <a:gd name="T2" fmla="*/ 24 w 27"/>
                    <a:gd name="T3" fmla="*/ 3 h 16"/>
                    <a:gd name="T4" fmla="*/ 2 w 27"/>
                    <a:gd name="T5" fmla="*/ 0 h 16"/>
                    <a:gd name="T6" fmla="*/ 0 w 27"/>
                    <a:gd name="T7" fmla="*/ 12 h 16"/>
                    <a:gd name="T8" fmla="*/ 20 w 27"/>
                    <a:gd name="T9" fmla="*/ 16 h 16"/>
                    <a:gd name="T10" fmla="*/ 17 w 27"/>
                    <a:gd name="T11" fmla="*/ 12 h 16"/>
                    <a:gd name="T12" fmla="*/ 27 w 27"/>
                    <a:gd name="T13" fmla="*/ 7 h 16"/>
                    <a:gd name="T14" fmla="*/ 26 w 27"/>
                    <a:gd name="T15" fmla="*/ 3 h 16"/>
                    <a:gd name="T16" fmla="*/ 24 w 27"/>
                    <a:gd name="T17" fmla="*/ 3 h 16"/>
                    <a:gd name="T18" fmla="*/ 27 w 27"/>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6">
                      <a:moveTo>
                        <a:pt x="27" y="7"/>
                      </a:moveTo>
                      <a:lnTo>
                        <a:pt x="24" y="3"/>
                      </a:lnTo>
                      <a:lnTo>
                        <a:pt x="2" y="0"/>
                      </a:lnTo>
                      <a:lnTo>
                        <a:pt x="0" y="12"/>
                      </a:lnTo>
                      <a:lnTo>
                        <a:pt x="20" y="16"/>
                      </a:lnTo>
                      <a:lnTo>
                        <a:pt x="17" y="12"/>
                      </a:lnTo>
                      <a:lnTo>
                        <a:pt x="27" y="7"/>
                      </a:lnTo>
                      <a:lnTo>
                        <a:pt x="26" y="3"/>
                      </a:lnTo>
                      <a:lnTo>
                        <a:pt x="24" y="3"/>
                      </a:lnTo>
                      <a:lnTo>
                        <a:pt x="27"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69" name="Freeform 682"/>
                <p:cNvSpPr>
                  <a:spLocks/>
                </p:cNvSpPr>
                <p:nvPr/>
              </p:nvSpPr>
              <p:spPr bwMode="auto">
                <a:xfrm>
                  <a:off x="3018" y="2548"/>
                  <a:ext cx="30" cy="52"/>
                </a:xfrm>
                <a:custGeom>
                  <a:avLst/>
                  <a:gdLst>
                    <a:gd name="T0" fmla="*/ 25 w 30"/>
                    <a:gd name="T1" fmla="*/ 38 h 52"/>
                    <a:gd name="T2" fmla="*/ 30 w 30"/>
                    <a:gd name="T3" fmla="*/ 41 h 52"/>
                    <a:gd name="T4" fmla="*/ 10 w 30"/>
                    <a:gd name="T5" fmla="*/ 0 h 52"/>
                    <a:gd name="T6" fmla="*/ 0 w 30"/>
                    <a:gd name="T7" fmla="*/ 5 h 52"/>
                    <a:gd name="T8" fmla="*/ 18 w 30"/>
                    <a:gd name="T9" fmla="*/ 47 h 52"/>
                    <a:gd name="T10" fmla="*/ 25 w 30"/>
                    <a:gd name="T11" fmla="*/ 52 h 52"/>
                    <a:gd name="T12" fmla="*/ 18 w 30"/>
                    <a:gd name="T13" fmla="*/ 47 h 52"/>
                    <a:gd name="T14" fmla="*/ 19 w 30"/>
                    <a:gd name="T15" fmla="*/ 52 h 52"/>
                    <a:gd name="T16" fmla="*/ 25 w 30"/>
                    <a:gd name="T17" fmla="*/ 52 h 52"/>
                    <a:gd name="T18" fmla="*/ 25 w 30"/>
                    <a:gd name="T1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2">
                      <a:moveTo>
                        <a:pt x="25" y="38"/>
                      </a:moveTo>
                      <a:lnTo>
                        <a:pt x="30" y="41"/>
                      </a:lnTo>
                      <a:lnTo>
                        <a:pt x="10" y="0"/>
                      </a:lnTo>
                      <a:lnTo>
                        <a:pt x="0" y="5"/>
                      </a:lnTo>
                      <a:lnTo>
                        <a:pt x="18" y="47"/>
                      </a:lnTo>
                      <a:lnTo>
                        <a:pt x="25" y="52"/>
                      </a:lnTo>
                      <a:lnTo>
                        <a:pt x="18" y="47"/>
                      </a:lnTo>
                      <a:lnTo>
                        <a:pt x="19" y="52"/>
                      </a:lnTo>
                      <a:lnTo>
                        <a:pt x="25" y="52"/>
                      </a:lnTo>
                      <a:lnTo>
                        <a:pt x="25"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0" name="Freeform 681"/>
                <p:cNvSpPr>
                  <a:spLocks/>
                </p:cNvSpPr>
                <p:nvPr/>
              </p:nvSpPr>
              <p:spPr bwMode="auto">
                <a:xfrm>
                  <a:off x="3043" y="2586"/>
                  <a:ext cx="70" cy="14"/>
                </a:xfrm>
                <a:custGeom>
                  <a:avLst/>
                  <a:gdLst>
                    <a:gd name="T0" fmla="*/ 58 w 70"/>
                    <a:gd name="T1" fmla="*/ 7 h 14"/>
                    <a:gd name="T2" fmla="*/ 63 w 70"/>
                    <a:gd name="T3" fmla="*/ 0 h 14"/>
                    <a:gd name="T4" fmla="*/ 0 w 70"/>
                    <a:gd name="T5" fmla="*/ 0 h 14"/>
                    <a:gd name="T6" fmla="*/ 0 w 70"/>
                    <a:gd name="T7" fmla="*/ 14 h 14"/>
                    <a:gd name="T8" fmla="*/ 63 w 70"/>
                    <a:gd name="T9" fmla="*/ 12 h 14"/>
                    <a:gd name="T10" fmla="*/ 70 w 70"/>
                    <a:gd name="T11" fmla="*/ 5 h 14"/>
                    <a:gd name="T12" fmla="*/ 63 w 70"/>
                    <a:gd name="T13" fmla="*/ 12 h 14"/>
                    <a:gd name="T14" fmla="*/ 70 w 70"/>
                    <a:gd name="T15" fmla="*/ 12 h 14"/>
                    <a:gd name="T16" fmla="*/ 70 w 70"/>
                    <a:gd name="T17" fmla="*/ 5 h 14"/>
                    <a:gd name="T18" fmla="*/ 58 w 70"/>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4">
                      <a:moveTo>
                        <a:pt x="58" y="7"/>
                      </a:moveTo>
                      <a:lnTo>
                        <a:pt x="63" y="0"/>
                      </a:lnTo>
                      <a:lnTo>
                        <a:pt x="0" y="0"/>
                      </a:lnTo>
                      <a:lnTo>
                        <a:pt x="0" y="14"/>
                      </a:lnTo>
                      <a:lnTo>
                        <a:pt x="63" y="12"/>
                      </a:lnTo>
                      <a:lnTo>
                        <a:pt x="70" y="5"/>
                      </a:lnTo>
                      <a:lnTo>
                        <a:pt x="63" y="12"/>
                      </a:lnTo>
                      <a:lnTo>
                        <a:pt x="70" y="12"/>
                      </a:lnTo>
                      <a:lnTo>
                        <a:pt x="70" y="5"/>
                      </a:lnTo>
                      <a:lnTo>
                        <a:pt x="58"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1" name="Freeform 680"/>
                <p:cNvSpPr>
                  <a:spLocks/>
                </p:cNvSpPr>
                <p:nvPr/>
              </p:nvSpPr>
              <p:spPr bwMode="auto">
                <a:xfrm>
                  <a:off x="3093" y="2553"/>
                  <a:ext cx="20" cy="40"/>
                </a:xfrm>
                <a:custGeom>
                  <a:avLst/>
                  <a:gdLst>
                    <a:gd name="T0" fmla="*/ 2 w 20"/>
                    <a:gd name="T1" fmla="*/ 8 h 40"/>
                    <a:gd name="T2" fmla="*/ 0 w 20"/>
                    <a:gd name="T3" fmla="*/ 6 h 40"/>
                    <a:gd name="T4" fmla="*/ 8 w 20"/>
                    <a:gd name="T5" fmla="*/ 40 h 40"/>
                    <a:gd name="T6" fmla="*/ 20 w 20"/>
                    <a:gd name="T7" fmla="*/ 38 h 40"/>
                    <a:gd name="T8" fmla="*/ 13 w 20"/>
                    <a:gd name="T9" fmla="*/ 4 h 40"/>
                    <a:gd name="T10" fmla="*/ 13 w 20"/>
                    <a:gd name="T11" fmla="*/ 0 h 40"/>
                    <a:gd name="T12" fmla="*/ 2 w 20"/>
                    <a:gd name="T13" fmla="*/ 8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 y="8"/>
                      </a:moveTo>
                      <a:lnTo>
                        <a:pt x="0" y="6"/>
                      </a:lnTo>
                      <a:lnTo>
                        <a:pt x="8" y="40"/>
                      </a:lnTo>
                      <a:lnTo>
                        <a:pt x="20" y="38"/>
                      </a:lnTo>
                      <a:lnTo>
                        <a:pt x="13" y="4"/>
                      </a:lnTo>
                      <a:lnTo>
                        <a:pt x="13" y="0"/>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2" name="Freeform 679"/>
                <p:cNvSpPr>
                  <a:spLocks/>
                </p:cNvSpPr>
                <p:nvPr/>
              </p:nvSpPr>
              <p:spPr bwMode="auto">
                <a:xfrm>
                  <a:off x="3081" y="2534"/>
                  <a:ext cx="25" cy="27"/>
                </a:xfrm>
                <a:custGeom>
                  <a:avLst/>
                  <a:gdLst>
                    <a:gd name="T0" fmla="*/ 0 w 25"/>
                    <a:gd name="T1" fmla="*/ 3 h 27"/>
                    <a:gd name="T2" fmla="*/ 0 w 25"/>
                    <a:gd name="T3" fmla="*/ 7 h 27"/>
                    <a:gd name="T4" fmla="*/ 14 w 25"/>
                    <a:gd name="T5" fmla="*/ 27 h 27"/>
                    <a:gd name="T6" fmla="*/ 25 w 25"/>
                    <a:gd name="T7" fmla="*/ 19 h 27"/>
                    <a:gd name="T8" fmla="*/ 11 w 25"/>
                    <a:gd name="T9" fmla="*/ 0 h 27"/>
                    <a:gd name="T10" fmla="*/ 12 w 25"/>
                    <a:gd name="T11" fmla="*/ 3 h 27"/>
                    <a:gd name="T12" fmla="*/ 0 w 2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0" y="3"/>
                      </a:moveTo>
                      <a:lnTo>
                        <a:pt x="0" y="7"/>
                      </a:lnTo>
                      <a:lnTo>
                        <a:pt x="14" y="27"/>
                      </a:lnTo>
                      <a:lnTo>
                        <a:pt x="25" y="19"/>
                      </a:lnTo>
                      <a:lnTo>
                        <a:pt x="11" y="0"/>
                      </a:lnTo>
                      <a:lnTo>
                        <a:pt x="12"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3" name="Freeform 678"/>
                <p:cNvSpPr>
                  <a:spLocks/>
                </p:cNvSpPr>
                <p:nvPr/>
              </p:nvSpPr>
              <p:spPr bwMode="auto">
                <a:xfrm>
                  <a:off x="3081" y="2498"/>
                  <a:ext cx="14" cy="39"/>
                </a:xfrm>
                <a:custGeom>
                  <a:avLst/>
                  <a:gdLst>
                    <a:gd name="T0" fmla="*/ 2 w 14"/>
                    <a:gd name="T1" fmla="*/ 0 h 39"/>
                    <a:gd name="T2" fmla="*/ 2 w 14"/>
                    <a:gd name="T3" fmla="*/ 3 h 39"/>
                    <a:gd name="T4" fmla="*/ 0 w 14"/>
                    <a:gd name="T5" fmla="*/ 39 h 39"/>
                    <a:gd name="T6" fmla="*/ 12 w 14"/>
                    <a:gd name="T7" fmla="*/ 39 h 39"/>
                    <a:gd name="T8" fmla="*/ 14 w 14"/>
                    <a:gd name="T9" fmla="*/ 5 h 39"/>
                    <a:gd name="T10" fmla="*/ 12 w 14"/>
                    <a:gd name="T11" fmla="*/ 9 h 39"/>
                    <a:gd name="T12" fmla="*/ 2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2" y="0"/>
                      </a:moveTo>
                      <a:lnTo>
                        <a:pt x="2" y="3"/>
                      </a:lnTo>
                      <a:lnTo>
                        <a:pt x="0" y="39"/>
                      </a:lnTo>
                      <a:lnTo>
                        <a:pt x="12" y="39"/>
                      </a:lnTo>
                      <a:lnTo>
                        <a:pt x="14" y="5"/>
                      </a:lnTo>
                      <a:lnTo>
                        <a:pt x="12" y="9"/>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4" name="Freeform 677"/>
                <p:cNvSpPr>
                  <a:spLocks/>
                </p:cNvSpPr>
                <p:nvPr/>
              </p:nvSpPr>
              <p:spPr bwMode="auto">
                <a:xfrm>
                  <a:off x="3083" y="2444"/>
                  <a:ext cx="59" cy="63"/>
                </a:xfrm>
                <a:custGeom>
                  <a:avLst/>
                  <a:gdLst>
                    <a:gd name="T0" fmla="*/ 46 w 59"/>
                    <a:gd name="T1" fmla="*/ 1 h 63"/>
                    <a:gd name="T2" fmla="*/ 46 w 59"/>
                    <a:gd name="T3" fmla="*/ 0 h 63"/>
                    <a:gd name="T4" fmla="*/ 0 w 59"/>
                    <a:gd name="T5" fmla="*/ 54 h 63"/>
                    <a:gd name="T6" fmla="*/ 10 w 59"/>
                    <a:gd name="T7" fmla="*/ 63 h 63"/>
                    <a:gd name="T8" fmla="*/ 57 w 59"/>
                    <a:gd name="T9" fmla="*/ 7 h 63"/>
                    <a:gd name="T10" fmla="*/ 59 w 59"/>
                    <a:gd name="T11" fmla="*/ 5 h 63"/>
                    <a:gd name="T12" fmla="*/ 46 w 59"/>
                    <a:gd name="T13" fmla="*/ 1 h 63"/>
                  </a:gdLst>
                  <a:ahLst/>
                  <a:cxnLst>
                    <a:cxn ang="0">
                      <a:pos x="T0" y="T1"/>
                    </a:cxn>
                    <a:cxn ang="0">
                      <a:pos x="T2" y="T3"/>
                    </a:cxn>
                    <a:cxn ang="0">
                      <a:pos x="T4" y="T5"/>
                    </a:cxn>
                    <a:cxn ang="0">
                      <a:pos x="T6" y="T7"/>
                    </a:cxn>
                    <a:cxn ang="0">
                      <a:pos x="T8" y="T9"/>
                    </a:cxn>
                    <a:cxn ang="0">
                      <a:pos x="T10" y="T11"/>
                    </a:cxn>
                    <a:cxn ang="0">
                      <a:pos x="T12" y="T13"/>
                    </a:cxn>
                  </a:cxnLst>
                  <a:rect l="0" t="0" r="r" b="b"/>
                  <a:pathLst>
                    <a:path w="59" h="63">
                      <a:moveTo>
                        <a:pt x="46" y="1"/>
                      </a:moveTo>
                      <a:lnTo>
                        <a:pt x="46" y="0"/>
                      </a:lnTo>
                      <a:lnTo>
                        <a:pt x="0" y="54"/>
                      </a:lnTo>
                      <a:lnTo>
                        <a:pt x="10" y="63"/>
                      </a:lnTo>
                      <a:lnTo>
                        <a:pt x="57" y="7"/>
                      </a:lnTo>
                      <a:lnTo>
                        <a:pt x="59" y="5"/>
                      </a:lnTo>
                      <a:lnTo>
                        <a:pt x="4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5" name="Freeform 676"/>
                <p:cNvSpPr>
                  <a:spLocks/>
                </p:cNvSpPr>
                <p:nvPr/>
              </p:nvSpPr>
              <p:spPr bwMode="auto">
                <a:xfrm>
                  <a:off x="3129" y="2395"/>
                  <a:ext cx="22" cy="54"/>
                </a:xfrm>
                <a:custGeom>
                  <a:avLst/>
                  <a:gdLst>
                    <a:gd name="T0" fmla="*/ 13 w 22"/>
                    <a:gd name="T1" fmla="*/ 0 h 54"/>
                    <a:gd name="T2" fmla="*/ 9 w 22"/>
                    <a:gd name="T3" fmla="*/ 4 h 54"/>
                    <a:gd name="T4" fmla="*/ 0 w 22"/>
                    <a:gd name="T5" fmla="*/ 50 h 54"/>
                    <a:gd name="T6" fmla="*/ 13 w 22"/>
                    <a:gd name="T7" fmla="*/ 54 h 54"/>
                    <a:gd name="T8" fmla="*/ 22 w 22"/>
                    <a:gd name="T9" fmla="*/ 5 h 54"/>
                    <a:gd name="T10" fmla="*/ 20 w 22"/>
                    <a:gd name="T11" fmla="*/ 9 h 54"/>
                    <a:gd name="T12" fmla="*/ 13 w 22"/>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2" h="54">
                      <a:moveTo>
                        <a:pt x="13" y="0"/>
                      </a:moveTo>
                      <a:lnTo>
                        <a:pt x="9" y="4"/>
                      </a:lnTo>
                      <a:lnTo>
                        <a:pt x="0" y="50"/>
                      </a:lnTo>
                      <a:lnTo>
                        <a:pt x="13" y="54"/>
                      </a:lnTo>
                      <a:lnTo>
                        <a:pt x="22" y="5"/>
                      </a:lnTo>
                      <a:lnTo>
                        <a:pt x="20" y="9"/>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6" name="Freeform 675"/>
                <p:cNvSpPr>
                  <a:spLocks/>
                </p:cNvSpPr>
                <p:nvPr/>
              </p:nvSpPr>
              <p:spPr bwMode="auto">
                <a:xfrm>
                  <a:off x="3142" y="2381"/>
                  <a:ext cx="23" cy="23"/>
                </a:xfrm>
                <a:custGeom>
                  <a:avLst/>
                  <a:gdLst>
                    <a:gd name="T0" fmla="*/ 18 w 23"/>
                    <a:gd name="T1" fmla="*/ 0 h 23"/>
                    <a:gd name="T2" fmla="*/ 16 w 23"/>
                    <a:gd name="T3" fmla="*/ 1 h 23"/>
                    <a:gd name="T4" fmla="*/ 0 w 23"/>
                    <a:gd name="T5" fmla="*/ 14 h 23"/>
                    <a:gd name="T6" fmla="*/ 7 w 23"/>
                    <a:gd name="T7" fmla="*/ 23 h 23"/>
                    <a:gd name="T8" fmla="*/ 23 w 23"/>
                    <a:gd name="T9" fmla="*/ 12 h 23"/>
                    <a:gd name="T10" fmla="*/ 22 w 23"/>
                    <a:gd name="T11" fmla="*/ 12 h 23"/>
                    <a:gd name="T12" fmla="*/ 18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8" y="0"/>
                      </a:moveTo>
                      <a:lnTo>
                        <a:pt x="16" y="1"/>
                      </a:lnTo>
                      <a:lnTo>
                        <a:pt x="0" y="14"/>
                      </a:lnTo>
                      <a:lnTo>
                        <a:pt x="7" y="23"/>
                      </a:lnTo>
                      <a:lnTo>
                        <a:pt x="23" y="12"/>
                      </a:lnTo>
                      <a:lnTo>
                        <a:pt x="22" y="12"/>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7" name="Freeform 674"/>
                <p:cNvSpPr>
                  <a:spLocks/>
                </p:cNvSpPr>
                <p:nvPr/>
              </p:nvSpPr>
              <p:spPr bwMode="auto">
                <a:xfrm>
                  <a:off x="3160" y="2366"/>
                  <a:ext cx="59" cy="27"/>
                </a:xfrm>
                <a:custGeom>
                  <a:avLst/>
                  <a:gdLst>
                    <a:gd name="T0" fmla="*/ 47 w 59"/>
                    <a:gd name="T1" fmla="*/ 6 h 27"/>
                    <a:gd name="T2" fmla="*/ 50 w 59"/>
                    <a:gd name="T3" fmla="*/ 0 h 27"/>
                    <a:gd name="T4" fmla="*/ 0 w 59"/>
                    <a:gd name="T5" fmla="*/ 15 h 27"/>
                    <a:gd name="T6" fmla="*/ 4 w 59"/>
                    <a:gd name="T7" fmla="*/ 27 h 27"/>
                    <a:gd name="T8" fmla="*/ 54 w 59"/>
                    <a:gd name="T9" fmla="*/ 11 h 27"/>
                    <a:gd name="T10" fmla="*/ 59 w 59"/>
                    <a:gd name="T11" fmla="*/ 6 h 27"/>
                    <a:gd name="T12" fmla="*/ 54 w 59"/>
                    <a:gd name="T13" fmla="*/ 11 h 27"/>
                    <a:gd name="T14" fmla="*/ 59 w 59"/>
                    <a:gd name="T15" fmla="*/ 11 h 27"/>
                    <a:gd name="T16" fmla="*/ 59 w 59"/>
                    <a:gd name="T17" fmla="*/ 6 h 27"/>
                    <a:gd name="T18" fmla="*/ 47 w 59"/>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7">
                      <a:moveTo>
                        <a:pt x="47" y="6"/>
                      </a:moveTo>
                      <a:lnTo>
                        <a:pt x="50" y="0"/>
                      </a:lnTo>
                      <a:lnTo>
                        <a:pt x="0" y="15"/>
                      </a:lnTo>
                      <a:lnTo>
                        <a:pt x="4" y="27"/>
                      </a:lnTo>
                      <a:lnTo>
                        <a:pt x="54" y="11"/>
                      </a:lnTo>
                      <a:lnTo>
                        <a:pt x="59" y="6"/>
                      </a:lnTo>
                      <a:lnTo>
                        <a:pt x="54" y="11"/>
                      </a:lnTo>
                      <a:lnTo>
                        <a:pt x="59" y="11"/>
                      </a:lnTo>
                      <a:lnTo>
                        <a:pt x="59" y="6"/>
                      </a:lnTo>
                      <a:lnTo>
                        <a:pt x="4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8" name="Freeform 673"/>
                <p:cNvSpPr>
                  <a:spLocks/>
                </p:cNvSpPr>
                <p:nvPr/>
              </p:nvSpPr>
              <p:spPr bwMode="auto">
                <a:xfrm>
                  <a:off x="3207" y="2310"/>
                  <a:ext cx="16" cy="62"/>
                </a:xfrm>
                <a:custGeom>
                  <a:avLst/>
                  <a:gdLst>
                    <a:gd name="T0" fmla="*/ 3 w 16"/>
                    <a:gd name="T1" fmla="*/ 0 h 62"/>
                    <a:gd name="T2" fmla="*/ 3 w 16"/>
                    <a:gd name="T3" fmla="*/ 4 h 62"/>
                    <a:gd name="T4" fmla="*/ 0 w 16"/>
                    <a:gd name="T5" fmla="*/ 62 h 62"/>
                    <a:gd name="T6" fmla="*/ 12 w 16"/>
                    <a:gd name="T7" fmla="*/ 62 h 62"/>
                    <a:gd name="T8" fmla="*/ 16 w 16"/>
                    <a:gd name="T9" fmla="*/ 6 h 62"/>
                    <a:gd name="T10" fmla="*/ 14 w 16"/>
                    <a:gd name="T11" fmla="*/ 9 h 62"/>
                    <a:gd name="T12" fmla="*/ 3 w 16"/>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6" h="62">
                      <a:moveTo>
                        <a:pt x="3" y="0"/>
                      </a:moveTo>
                      <a:lnTo>
                        <a:pt x="3" y="4"/>
                      </a:lnTo>
                      <a:lnTo>
                        <a:pt x="0" y="62"/>
                      </a:lnTo>
                      <a:lnTo>
                        <a:pt x="12" y="62"/>
                      </a:lnTo>
                      <a:lnTo>
                        <a:pt x="16" y="6"/>
                      </a:lnTo>
                      <a:lnTo>
                        <a:pt x="14"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79" name="Freeform 672"/>
                <p:cNvSpPr>
                  <a:spLocks/>
                </p:cNvSpPr>
                <p:nvPr/>
              </p:nvSpPr>
              <p:spPr bwMode="auto">
                <a:xfrm>
                  <a:off x="3210" y="2260"/>
                  <a:ext cx="56" cy="59"/>
                </a:xfrm>
                <a:custGeom>
                  <a:avLst/>
                  <a:gdLst>
                    <a:gd name="T0" fmla="*/ 45 w 56"/>
                    <a:gd name="T1" fmla="*/ 2 h 59"/>
                    <a:gd name="T2" fmla="*/ 45 w 56"/>
                    <a:gd name="T3" fmla="*/ 0 h 59"/>
                    <a:gd name="T4" fmla="*/ 0 w 56"/>
                    <a:gd name="T5" fmla="*/ 50 h 59"/>
                    <a:gd name="T6" fmla="*/ 11 w 56"/>
                    <a:gd name="T7" fmla="*/ 59 h 59"/>
                    <a:gd name="T8" fmla="*/ 56 w 56"/>
                    <a:gd name="T9" fmla="*/ 9 h 59"/>
                    <a:gd name="T10" fmla="*/ 56 w 56"/>
                    <a:gd name="T11" fmla="*/ 5 h 59"/>
                    <a:gd name="T12" fmla="*/ 45 w 56"/>
                    <a:gd name="T13" fmla="*/ 2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45" y="2"/>
                      </a:moveTo>
                      <a:lnTo>
                        <a:pt x="45" y="0"/>
                      </a:lnTo>
                      <a:lnTo>
                        <a:pt x="0" y="50"/>
                      </a:lnTo>
                      <a:lnTo>
                        <a:pt x="11" y="59"/>
                      </a:lnTo>
                      <a:lnTo>
                        <a:pt x="56" y="9"/>
                      </a:lnTo>
                      <a:lnTo>
                        <a:pt x="56" y="5"/>
                      </a:lnTo>
                      <a:lnTo>
                        <a:pt x="4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0" name="Freeform 671"/>
                <p:cNvSpPr>
                  <a:spLocks/>
                </p:cNvSpPr>
                <p:nvPr/>
              </p:nvSpPr>
              <p:spPr bwMode="auto">
                <a:xfrm>
                  <a:off x="3255" y="2235"/>
                  <a:ext cx="20" cy="30"/>
                </a:xfrm>
                <a:custGeom>
                  <a:avLst/>
                  <a:gdLst>
                    <a:gd name="T0" fmla="*/ 11 w 20"/>
                    <a:gd name="T1" fmla="*/ 0 h 30"/>
                    <a:gd name="T2" fmla="*/ 8 w 20"/>
                    <a:gd name="T3" fmla="*/ 3 h 30"/>
                    <a:gd name="T4" fmla="*/ 0 w 20"/>
                    <a:gd name="T5" fmla="*/ 27 h 30"/>
                    <a:gd name="T6" fmla="*/ 11 w 20"/>
                    <a:gd name="T7" fmla="*/ 30 h 30"/>
                    <a:gd name="T8" fmla="*/ 20 w 20"/>
                    <a:gd name="T9" fmla="*/ 7 h 30"/>
                    <a:gd name="T10" fmla="*/ 19 w 20"/>
                    <a:gd name="T11" fmla="*/ 10 h 30"/>
                    <a:gd name="T12" fmla="*/ 11 w 2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11" y="0"/>
                      </a:moveTo>
                      <a:lnTo>
                        <a:pt x="8" y="3"/>
                      </a:lnTo>
                      <a:lnTo>
                        <a:pt x="0" y="27"/>
                      </a:lnTo>
                      <a:lnTo>
                        <a:pt x="11" y="30"/>
                      </a:lnTo>
                      <a:lnTo>
                        <a:pt x="20" y="7"/>
                      </a:lnTo>
                      <a:lnTo>
                        <a:pt x="19" y="10"/>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1" name="Freeform 670"/>
                <p:cNvSpPr>
                  <a:spLocks/>
                </p:cNvSpPr>
                <p:nvPr/>
              </p:nvSpPr>
              <p:spPr bwMode="auto">
                <a:xfrm>
                  <a:off x="3266" y="2193"/>
                  <a:ext cx="65" cy="52"/>
                </a:xfrm>
                <a:custGeom>
                  <a:avLst/>
                  <a:gdLst>
                    <a:gd name="T0" fmla="*/ 62 w 65"/>
                    <a:gd name="T1" fmla="*/ 0 h 52"/>
                    <a:gd name="T2" fmla="*/ 58 w 65"/>
                    <a:gd name="T3" fmla="*/ 2 h 52"/>
                    <a:gd name="T4" fmla="*/ 0 w 65"/>
                    <a:gd name="T5" fmla="*/ 42 h 52"/>
                    <a:gd name="T6" fmla="*/ 8 w 65"/>
                    <a:gd name="T7" fmla="*/ 52 h 52"/>
                    <a:gd name="T8" fmla="*/ 65 w 65"/>
                    <a:gd name="T9" fmla="*/ 13 h 52"/>
                    <a:gd name="T10" fmla="*/ 62 w 65"/>
                    <a:gd name="T11" fmla="*/ 13 h 52"/>
                    <a:gd name="T12" fmla="*/ 62 w 65"/>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5" h="52">
                      <a:moveTo>
                        <a:pt x="62" y="0"/>
                      </a:moveTo>
                      <a:lnTo>
                        <a:pt x="58" y="2"/>
                      </a:lnTo>
                      <a:lnTo>
                        <a:pt x="0" y="42"/>
                      </a:lnTo>
                      <a:lnTo>
                        <a:pt x="8" y="52"/>
                      </a:lnTo>
                      <a:lnTo>
                        <a:pt x="65" y="13"/>
                      </a:lnTo>
                      <a:lnTo>
                        <a:pt x="62" y="13"/>
                      </a:lnTo>
                      <a:lnTo>
                        <a:pt x="6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2" name="Freeform 669"/>
                <p:cNvSpPr>
                  <a:spLocks/>
                </p:cNvSpPr>
                <p:nvPr/>
              </p:nvSpPr>
              <p:spPr bwMode="auto">
                <a:xfrm>
                  <a:off x="3328" y="2191"/>
                  <a:ext cx="55" cy="15"/>
                </a:xfrm>
                <a:custGeom>
                  <a:avLst/>
                  <a:gdLst>
                    <a:gd name="T0" fmla="*/ 55 w 55"/>
                    <a:gd name="T1" fmla="*/ 0 h 15"/>
                    <a:gd name="T2" fmla="*/ 55 w 55"/>
                    <a:gd name="T3" fmla="*/ 0 h 15"/>
                    <a:gd name="T4" fmla="*/ 0 w 55"/>
                    <a:gd name="T5" fmla="*/ 2 h 15"/>
                    <a:gd name="T6" fmla="*/ 0 w 55"/>
                    <a:gd name="T7" fmla="*/ 15 h 15"/>
                    <a:gd name="T8" fmla="*/ 55 w 55"/>
                    <a:gd name="T9" fmla="*/ 15 h 15"/>
                    <a:gd name="T10" fmla="*/ 55 w 55"/>
                    <a:gd name="T11" fmla="*/ 15 h 15"/>
                    <a:gd name="T12" fmla="*/ 55 w 5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55" h="15">
                      <a:moveTo>
                        <a:pt x="55" y="0"/>
                      </a:moveTo>
                      <a:lnTo>
                        <a:pt x="55" y="0"/>
                      </a:lnTo>
                      <a:lnTo>
                        <a:pt x="0" y="2"/>
                      </a:lnTo>
                      <a:lnTo>
                        <a:pt x="0" y="15"/>
                      </a:lnTo>
                      <a:lnTo>
                        <a:pt x="55" y="15"/>
                      </a:lnTo>
                      <a:lnTo>
                        <a:pt x="5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3" name="Freeform 668"/>
                <p:cNvSpPr>
                  <a:spLocks/>
                </p:cNvSpPr>
                <p:nvPr/>
              </p:nvSpPr>
              <p:spPr bwMode="auto">
                <a:xfrm>
                  <a:off x="3383" y="2191"/>
                  <a:ext cx="45" cy="15"/>
                </a:xfrm>
                <a:custGeom>
                  <a:avLst/>
                  <a:gdLst>
                    <a:gd name="T0" fmla="*/ 45 w 45"/>
                    <a:gd name="T1" fmla="*/ 4 h 15"/>
                    <a:gd name="T2" fmla="*/ 42 w 45"/>
                    <a:gd name="T3" fmla="*/ 0 h 15"/>
                    <a:gd name="T4" fmla="*/ 0 w 45"/>
                    <a:gd name="T5" fmla="*/ 0 h 15"/>
                    <a:gd name="T6" fmla="*/ 0 w 45"/>
                    <a:gd name="T7" fmla="*/ 15 h 15"/>
                    <a:gd name="T8" fmla="*/ 42 w 45"/>
                    <a:gd name="T9" fmla="*/ 15 h 15"/>
                    <a:gd name="T10" fmla="*/ 36 w 45"/>
                    <a:gd name="T11" fmla="*/ 13 h 15"/>
                    <a:gd name="T12" fmla="*/ 45 w 45"/>
                    <a:gd name="T13" fmla="*/ 4 h 15"/>
                    <a:gd name="T14" fmla="*/ 44 w 45"/>
                    <a:gd name="T15" fmla="*/ 0 h 15"/>
                    <a:gd name="T16" fmla="*/ 42 w 45"/>
                    <a:gd name="T17" fmla="*/ 0 h 15"/>
                    <a:gd name="T18" fmla="*/ 45 w 45"/>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5">
                      <a:moveTo>
                        <a:pt x="45" y="4"/>
                      </a:moveTo>
                      <a:lnTo>
                        <a:pt x="42" y="0"/>
                      </a:lnTo>
                      <a:lnTo>
                        <a:pt x="0" y="0"/>
                      </a:lnTo>
                      <a:lnTo>
                        <a:pt x="0" y="15"/>
                      </a:lnTo>
                      <a:lnTo>
                        <a:pt x="42" y="15"/>
                      </a:lnTo>
                      <a:lnTo>
                        <a:pt x="36" y="13"/>
                      </a:lnTo>
                      <a:lnTo>
                        <a:pt x="45" y="4"/>
                      </a:lnTo>
                      <a:lnTo>
                        <a:pt x="44" y="0"/>
                      </a:lnTo>
                      <a:lnTo>
                        <a:pt x="42" y="0"/>
                      </a:lnTo>
                      <a:lnTo>
                        <a:pt x="4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4" name="Freeform 667"/>
                <p:cNvSpPr>
                  <a:spLocks/>
                </p:cNvSpPr>
                <p:nvPr/>
              </p:nvSpPr>
              <p:spPr bwMode="auto">
                <a:xfrm>
                  <a:off x="3419" y="2195"/>
                  <a:ext cx="24" cy="23"/>
                </a:xfrm>
                <a:custGeom>
                  <a:avLst/>
                  <a:gdLst>
                    <a:gd name="T0" fmla="*/ 24 w 24"/>
                    <a:gd name="T1" fmla="*/ 13 h 23"/>
                    <a:gd name="T2" fmla="*/ 24 w 24"/>
                    <a:gd name="T3" fmla="*/ 14 h 23"/>
                    <a:gd name="T4" fmla="*/ 9 w 24"/>
                    <a:gd name="T5" fmla="*/ 0 h 23"/>
                    <a:gd name="T6" fmla="*/ 0 w 24"/>
                    <a:gd name="T7" fmla="*/ 9 h 23"/>
                    <a:gd name="T8" fmla="*/ 15 w 24"/>
                    <a:gd name="T9" fmla="*/ 23 h 23"/>
                    <a:gd name="T10" fmla="*/ 17 w 24"/>
                    <a:gd name="T11" fmla="*/ 23 h 23"/>
                    <a:gd name="T12" fmla="*/ 24 w 24"/>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4" y="13"/>
                      </a:moveTo>
                      <a:lnTo>
                        <a:pt x="24" y="14"/>
                      </a:lnTo>
                      <a:lnTo>
                        <a:pt x="9" y="0"/>
                      </a:lnTo>
                      <a:lnTo>
                        <a:pt x="0" y="9"/>
                      </a:lnTo>
                      <a:lnTo>
                        <a:pt x="15" y="23"/>
                      </a:lnTo>
                      <a:lnTo>
                        <a:pt x="17" y="23"/>
                      </a:lnTo>
                      <a:lnTo>
                        <a:pt x="2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5" name="Freeform 666"/>
                <p:cNvSpPr>
                  <a:spLocks/>
                </p:cNvSpPr>
                <p:nvPr/>
              </p:nvSpPr>
              <p:spPr bwMode="auto">
                <a:xfrm>
                  <a:off x="3436" y="2208"/>
                  <a:ext cx="25" cy="25"/>
                </a:xfrm>
                <a:custGeom>
                  <a:avLst/>
                  <a:gdLst>
                    <a:gd name="T0" fmla="*/ 21 w 25"/>
                    <a:gd name="T1" fmla="*/ 10 h 25"/>
                    <a:gd name="T2" fmla="*/ 25 w 25"/>
                    <a:gd name="T3" fmla="*/ 12 h 25"/>
                    <a:gd name="T4" fmla="*/ 7 w 25"/>
                    <a:gd name="T5" fmla="*/ 0 h 25"/>
                    <a:gd name="T6" fmla="*/ 0 w 25"/>
                    <a:gd name="T7" fmla="*/ 10 h 25"/>
                    <a:gd name="T8" fmla="*/ 18 w 25"/>
                    <a:gd name="T9" fmla="*/ 23 h 25"/>
                    <a:gd name="T10" fmla="*/ 21 w 25"/>
                    <a:gd name="T11" fmla="*/ 25 h 25"/>
                    <a:gd name="T12" fmla="*/ 21 w 25"/>
                    <a:gd name="T13" fmla="*/ 10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21" y="10"/>
                      </a:moveTo>
                      <a:lnTo>
                        <a:pt x="25" y="12"/>
                      </a:lnTo>
                      <a:lnTo>
                        <a:pt x="7" y="0"/>
                      </a:lnTo>
                      <a:lnTo>
                        <a:pt x="0" y="10"/>
                      </a:lnTo>
                      <a:lnTo>
                        <a:pt x="18" y="23"/>
                      </a:lnTo>
                      <a:lnTo>
                        <a:pt x="21" y="25"/>
                      </a:lnTo>
                      <a:lnTo>
                        <a:pt x="21"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6" name="Freeform 665"/>
                <p:cNvSpPr>
                  <a:spLocks/>
                </p:cNvSpPr>
                <p:nvPr/>
              </p:nvSpPr>
              <p:spPr bwMode="auto">
                <a:xfrm>
                  <a:off x="3457" y="2218"/>
                  <a:ext cx="94" cy="15"/>
                </a:xfrm>
                <a:custGeom>
                  <a:avLst/>
                  <a:gdLst>
                    <a:gd name="T0" fmla="*/ 85 w 94"/>
                    <a:gd name="T1" fmla="*/ 2 h 15"/>
                    <a:gd name="T2" fmla="*/ 90 w 94"/>
                    <a:gd name="T3" fmla="*/ 0 h 15"/>
                    <a:gd name="T4" fmla="*/ 0 w 94"/>
                    <a:gd name="T5" fmla="*/ 0 h 15"/>
                    <a:gd name="T6" fmla="*/ 0 w 94"/>
                    <a:gd name="T7" fmla="*/ 15 h 15"/>
                    <a:gd name="T8" fmla="*/ 90 w 94"/>
                    <a:gd name="T9" fmla="*/ 15 h 15"/>
                    <a:gd name="T10" fmla="*/ 94 w 94"/>
                    <a:gd name="T11" fmla="*/ 13 h 15"/>
                    <a:gd name="T12" fmla="*/ 85 w 94"/>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94" h="15">
                      <a:moveTo>
                        <a:pt x="85" y="2"/>
                      </a:moveTo>
                      <a:lnTo>
                        <a:pt x="90" y="0"/>
                      </a:lnTo>
                      <a:lnTo>
                        <a:pt x="0" y="0"/>
                      </a:lnTo>
                      <a:lnTo>
                        <a:pt x="0" y="15"/>
                      </a:lnTo>
                      <a:lnTo>
                        <a:pt x="90" y="15"/>
                      </a:lnTo>
                      <a:lnTo>
                        <a:pt x="94" y="13"/>
                      </a:lnTo>
                      <a:lnTo>
                        <a:pt x="8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7" name="Freeform 664"/>
                <p:cNvSpPr>
                  <a:spLocks/>
                </p:cNvSpPr>
                <p:nvPr/>
              </p:nvSpPr>
              <p:spPr bwMode="auto">
                <a:xfrm>
                  <a:off x="3542" y="2191"/>
                  <a:ext cx="41" cy="40"/>
                </a:xfrm>
                <a:custGeom>
                  <a:avLst/>
                  <a:gdLst>
                    <a:gd name="T0" fmla="*/ 38 w 41"/>
                    <a:gd name="T1" fmla="*/ 0 h 40"/>
                    <a:gd name="T2" fmla="*/ 34 w 41"/>
                    <a:gd name="T3" fmla="*/ 2 h 40"/>
                    <a:gd name="T4" fmla="*/ 0 w 41"/>
                    <a:gd name="T5" fmla="*/ 29 h 40"/>
                    <a:gd name="T6" fmla="*/ 9 w 41"/>
                    <a:gd name="T7" fmla="*/ 40 h 40"/>
                    <a:gd name="T8" fmla="*/ 41 w 41"/>
                    <a:gd name="T9" fmla="*/ 13 h 40"/>
                    <a:gd name="T10" fmla="*/ 38 w 41"/>
                    <a:gd name="T11" fmla="*/ 15 h 40"/>
                    <a:gd name="T12" fmla="*/ 38 w 41"/>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 h="40">
                      <a:moveTo>
                        <a:pt x="38" y="0"/>
                      </a:moveTo>
                      <a:lnTo>
                        <a:pt x="34" y="2"/>
                      </a:lnTo>
                      <a:lnTo>
                        <a:pt x="0" y="29"/>
                      </a:lnTo>
                      <a:lnTo>
                        <a:pt x="9" y="40"/>
                      </a:lnTo>
                      <a:lnTo>
                        <a:pt x="41" y="13"/>
                      </a:lnTo>
                      <a:lnTo>
                        <a:pt x="38" y="15"/>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8" name="Freeform 663"/>
                <p:cNvSpPr>
                  <a:spLocks/>
                </p:cNvSpPr>
                <p:nvPr/>
              </p:nvSpPr>
              <p:spPr bwMode="auto">
                <a:xfrm>
                  <a:off x="3580" y="2191"/>
                  <a:ext cx="61" cy="15"/>
                </a:xfrm>
                <a:custGeom>
                  <a:avLst/>
                  <a:gdLst>
                    <a:gd name="T0" fmla="*/ 61 w 61"/>
                    <a:gd name="T1" fmla="*/ 2 h 15"/>
                    <a:gd name="T2" fmla="*/ 59 w 61"/>
                    <a:gd name="T3" fmla="*/ 2 h 15"/>
                    <a:gd name="T4" fmla="*/ 0 w 61"/>
                    <a:gd name="T5" fmla="*/ 0 h 15"/>
                    <a:gd name="T6" fmla="*/ 0 w 61"/>
                    <a:gd name="T7" fmla="*/ 15 h 15"/>
                    <a:gd name="T8" fmla="*/ 59 w 61"/>
                    <a:gd name="T9" fmla="*/ 15 h 15"/>
                    <a:gd name="T10" fmla="*/ 56 w 61"/>
                    <a:gd name="T11" fmla="*/ 15 h 15"/>
                    <a:gd name="T12" fmla="*/ 61 w 61"/>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1" h="15">
                      <a:moveTo>
                        <a:pt x="61" y="2"/>
                      </a:moveTo>
                      <a:lnTo>
                        <a:pt x="59" y="2"/>
                      </a:lnTo>
                      <a:lnTo>
                        <a:pt x="0" y="0"/>
                      </a:lnTo>
                      <a:lnTo>
                        <a:pt x="0" y="15"/>
                      </a:lnTo>
                      <a:lnTo>
                        <a:pt x="59" y="15"/>
                      </a:lnTo>
                      <a:lnTo>
                        <a:pt x="56" y="15"/>
                      </a:lnTo>
                      <a:lnTo>
                        <a:pt x="6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89" name="Freeform 662"/>
                <p:cNvSpPr>
                  <a:spLocks/>
                </p:cNvSpPr>
                <p:nvPr/>
              </p:nvSpPr>
              <p:spPr bwMode="auto">
                <a:xfrm>
                  <a:off x="3636" y="2193"/>
                  <a:ext cx="27" cy="24"/>
                </a:xfrm>
                <a:custGeom>
                  <a:avLst/>
                  <a:gdLst>
                    <a:gd name="T0" fmla="*/ 27 w 27"/>
                    <a:gd name="T1" fmla="*/ 13 h 24"/>
                    <a:gd name="T2" fmla="*/ 25 w 27"/>
                    <a:gd name="T3" fmla="*/ 11 h 24"/>
                    <a:gd name="T4" fmla="*/ 5 w 27"/>
                    <a:gd name="T5" fmla="*/ 0 h 24"/>
                    <a:gd name="T6" fmla="*/ 0 w 27"/>
                    <a:gd name="T7" fmla="*/ 13 h 24"/>
                    <a:gd name="T8" fmla="*/ 19 w 27"/>
                    <a:gd name="T9" fmla="*/ 24 h 24"/>
                    <a:gd name="T10" fmla="*/ 18 w 27"/>
                    <a:gd name="T11" fmla="*/ 22 h 24"/>
                    <a:gd name="T12" fmla="*/ 27 w 27"/>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27" y="13"/>
                      </a:moveTo>
                      <a:lnTo>
                        <a:pt x="25" y="11"/>
                      </a:lnTo>
                      <a:lnTo>
                        <a:pt x="5" y="0"/>
                      </a:lnTo>
                      <a:lnTo>
                        <a:pt x="0" y="13"/>
                      </a:lnTo>
                      <a:lnTo>
                        <a:pt x="19" y="24"/>
                      </a:lnTo>
                      <a:lnTo>
                        <a:pt x="18" y="22"/>
                      </a:lnTo>
                      <a:lnTo>
                        <a:pt x="2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0" name="Freeform 661"/>
                <p:cNvSpPr>
                  <a:spLocks/>
                </p:cNvSpPr>
                <p:nvPr/>
              </p:nvSpPr>
              <p:spPr bwMode="auto">
                <a:xfrm>
                  <a:off x="3654" y="2206"/>
                  <a:ext cx="34" cy="41"/>
                </a:xfrm>
                <a:custGeom>
                  <a:avLst/>
                  <a:gdLst>
                    <a:gd name="T0" fmla="*/ 30 w 34"/>
                    <a:gd name="T1" fmla="*/ 29 h 41"/>
                    <a:gd name="T2" fmla="*/ 34 w 34"/>
                    <a:gd name="T3" fmla="*/ 30 h 41"/>
                    <a:gd name="T4" fmla="*/ 9 w 34"/>
                    <a:gd name="T5" fmla="*/ 0 h 41"/>
                    <a:gd name="T6" fmla="*/ 0 w 34"/>
                    <a:gd name="T7" fmla="*/ 9 h 41"/>
                    <a:gd name="T8" fmla="*/ 23 w 34"/>
                    <a:gd name="T9" fmla="*/ 39 h 41"/>
                    <a:gd name="T10" fmla="*/ 27 w 34"/>
                    <a:gd name="T11" fmla="*/ 41 h 41"/>
                    <a:gd name="T12" fmla="*/ 30 w 34"/>
                    <a:gd name="T13" fmla="*/ 29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30" y="29"/>
                      </a:moveTo>
                      <a:lnTo>
                        <a:pt x="34" y="30"/>
                      </a:lnTo>
                      <a:lnTo>
                        <a:pt x="9" y="0"/>
                      </a:lnTo>
                      <a:lnTo>
                        <a:pt x="0" y="9"/>
                      </a:lnTo>
                      <a:lnTo>
                        <a:pt x="23" y="39"/>
                      </a:lnTo>
                      <a:lnTo>
                        <a:pt x="27" y="41"/>
                      </a:lnTo>
                      <a:lnTo>
                        <a:pt x="30"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1" name="Freeform 660"/>
                <p:cNvSpPr>
                  <a:spLocks/>
                </p:cNvSpPr>
                <p:nvPr/>
              </p:nvSpPr>
              <p:spPr bwMode="auto">
                <a:xfrm>
                  <a:off x="3681" y="2235"/>
                  <a:ext cx="28" cy="21"/>
                </a:xfrm>
                <a:custGeom>
                  <a:avLst/>
                  <a:gdLst>
                    <a:gd name="T0" fmla="*/ 28 w 28"/>
                    <a:gd name="T1" fmla="*/ 10 h 21"/>
                    <a:gd name="T2" fmla="*/ 27 w 28"/>
                    <a:gd name="T3" fmla="*/ 10 h 21"/>
                    <a:gd name="T4" fmla="*/ 3 w 28"/>
                    <a:gd name="T5" fmla="*/ 0 h 21"/>
                    <a:gd name="T6" fmla="*/ 0 w 28"/>
                    <a:gd name="T7" fmla="*/ 12 h 21"/>
                    <a:gd name="T8" fmla="*/ 23 w 28"/>
                    <a:gd name="T9" fmla="*/ 21 h 21"/>
                    <a:gd name="T10" fmla="*/ 21 w 28"/>
                    <a:gd name="T11" fmla="*/ 21 h 21"/>
                    <a:gd name="T12" fmla="*/ 28 w 28"/>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28" h="21">
                      <a:moveTo>
                        <a:pt x="28" y="10"/>
                      </a:moveTo>
                      <a:lnTo>
                        <a:pt x="27" y="10"/>
                      </a:lnTo>
                      <a:lnTo>
                        <a:pt x="3" y="0"/>
                      </a:lnTo>
                      <a:lnTo>
                        <a:pt x="0" y="12"/>
                      </a:lnTo>
                      <a:lnTo>
                        <a:pt x="23" y="21"/>
                      </a:lnTo>
                      <a:lnTo>
                        <a:pt x="21" y="21"/>
                      </a:lnTo>
                      <a:lnTo>
                        <a:pt x="28"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2" name="Freeform 659"/>
                <p:cNvSpPr>
                  <a:spLocks/>
                </p:cNvSpPr>
                <p:nvPr/>
              </p:nvSpPr>
              <p:spPr bwMode="auto">
                <a:xfrm>
                  <a:off x="3702" y="2245"/>
                  <a:ext cx="56" cy="53"/>
                </a:xfrm>
                <a:custGeom>
                  <a:avLst/>
                  <a:gdLst>
                    <a:gd name="T0" fmla="*/ 53 w 56"/>
                    <a:gd name="T1" fmla="*/ 40 h 53"/>
                    <a:gd name="T2" fmla="*/ 56 w 56"/>
                    <a:gd name="T3" fmla="*/ 42 h 53"/>
                    <a:gd name="T4" fmla="*/ 7 w 56"/>
                    <a:gd name="T5" fmla="*/ 0 h 53"/>
                    <a:gd name="T6" fmla="*/ 0 w 56"/>
                    <a:gd name="T7" fmla="*/ 11 h 53"/>
                    <a:gd name="T8" fmla="*/ 47 w 56"/>
                    <a:gd name="T9" fmla="*/ 53 h 53"/>
                    <a:gd name="T10" fmla="*/ 51 w 56"/>
                    <a:gd name="T11" fmla="*/ 53 h 53"/>
                    <a:gd name="T12" fmla="*/ 53 w 56"/>
                    <a:gd name="T13" fmla="*/ 40 h 53"/>
                  </a:gdLst>
                  <a:ahLst/>
                  <a:cxnLst>
                    <a:cxn ang="0">
                      <a:pos x="T0" y="T1"/>
                    </a:cxn>
                    <a:cxn ang="0">
                      <a:pos x="T2" y="T3"/>
                    </a:cxn>
                    <a:cxn ang="0">
                      <a:pos x="T4" y="T5"/>
                    </a:cxn>
                    <a:cxn ang="0">
                      <a:pos x="T6" y="T7"/>
                    </a:cxn>
                    <a:cxn ang="0">
                      <a:pos x="T8" y="T9"/>
                    </a:cxn>
                    <a:cxn ang="0">
                      <a:pos x="T10" y="T11"/>
                    </a:cxn>
                    <a:cxn ang="0">
                      <a:pos x="T12" y="T13"/>
                    </a:cxn>
                  </a:cxnLst>
                  <a:rect l="0" t="0" r="r" b="b"/>
                  <a:pathLst>
                    <a:path w="56" h="53">
                      <a:moveTo>
                        <a:pt x="53" y="40"/>
                      </a:moveTo>
                      <a:lnTo>
                        <a:pt x="56" y="42"/>
                      </a:lnTo>
                      <a:lnTo>
                        <a:pt x="7" y="0"/>
                      </a:lnTo>
                      <a:lnTo>
                        <a:pt x="0" y="11"/>
                      </a:lnTo>
                      <a:lnTo>
                        <a:pt x="47" y="53"/>
                      </a:lnTo>
                      <a:lnTo>
                        <a:pt x="51" y="53"/>
                      </a:lnTo>
                      <a:lnTo>
                        <a:pt x="53"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3" name="Freeform 658"/>
                <p:cNvSpPr>
                  <a:spLocks/>
                </p:cNvSpPr>
                <p:nvPr/>
              </p:nvSpPr>
              <p:spPr bwMode="auto">
                <a:xfrm>
                  <a:off x="3753" y="2285"/>
                  <a:ext cx="41" cy="23"/>
                </a:xfrm>
                <a:custGeom>
                  <a:avLst/>
                  <a:gdLst>
                    <a:gd name="T0" fmla="*/ 41 w 41"/>
                    <a:gd name="T1" fmla="*/ 11 h 23"/>
                    <a:gd name="T2" fmla="*/ 39 w 41"/>
                    <a:gd name="T3" fmla="*/ 11 h 23"/>
                    <a:gd name="T4" fmla="*/ 2 w 41"/>
                    <a:gd name="T5" fmla="*/ 0 h 23"/>
                    <a:gd name="T6" fmla="*/ 0 w 41"/>
                    <a:gd name="T7" fmla="*/ 13 h 23"/>
                    <a:gd name="T8" fmla="*/ 36 w 41"/>
                    <a:gd name="T9" fmla="*/ 23 h 23"/>
                    <a:gd name="T10" fmla="*/ 34 w 41"/>
                    <a:gd name="T11" fmla="*/ 22 h 23"/>
                    <a:gd name="T12" fmla="*/ 41 w 4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41" h="23">
                      <a:moveTo>
                        <a:pt x="41" y="11"/>
                      </a:moveTo>
                      <a:lnTo>
                        <a:pt x="39" y="11"/>
                      </a:lnTo>
                      <a:lnTo>
                        <a:pt x="2" y="0"/>
                      </a:lnTo>
                      <a:lnTo>
                        <a:pt x="0" y="13"/>
                      </a:lnTo>
                      <a:lnTo>
                        <a:pt x="36" y="23"/>
                      </a:lnTo>
                      <a:lnTo>
                        <a:pt x="34" y="22"/>
                      </a:lnTo>
                      <a:lnTo>
                        <a:pt x="4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4" name="Freeform 657"/>
                <p:cNvSpPr>
                  <a:spLocks/>
                </p:cNvSpPr>
                <p:nvPr/>
              </p:nvSpPr>
              <p:spPr bwMode="auto">
                <a:xfrm>
                  <a:off x="3787" y="2296"/>
                  <a:ext cx="32" cy="29"/>
                </a:xfrm>
                <a:custGeom>
                  <a:avLst/>
                  <a:gdLst>
                    <a:gd name="T0" fmla="*/ 32 w 32"/>
                    <a:gd name="T1" fmla="*/ 20 h 29"/>
                    <a:gd name="T2" fmla="*/ 32 w 32"/>
                    <a:gd name="T3" fmla="*/ 20 h 29"/>
                    <a:gd name="T4" fmla="*/ 7 w 32"/>
                    <a:gd name="T5" fmla="*/ 0 h 29"/>
                    <a:gd name="T6" fmla="*/ 0 w 32"/>
                    <a:gd name="T7" fmla="*/ 11 h 29"/>
                    <a:gd name="T8" fmla="*/ 25 w 32"/>
                    <a:gd name="T9" fmla="*/ 29 h 29"/>
                    <a:gd name="T10" fmla="*/ 25 w 32"/>
                    <a:gd name="T11" fmla="*/ 29 h 29"/>
                    <a:gd name="T12" fmla="*/ 32 w 32"/>
                    <a:gd name="T13" fmla="*/ 2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32" y="20"/>
                      </a:moveTo>
                      <a:lnTo>
                        <a:pt x="32" y="20"/>
                      </a:lnTo>
                      <a:lnTo>
                        <a:pt x="7" y="0"/>
                      </a:lnTo>
                      <a:lnTo>
                        <a:pt x="0" y="11"/>
                      </a:lnTo>
                      <a:lnTo>
                        <a:pt x="25" y="29"/>
                      </a:lnTo>
                      <a:lnTo>
                        <a:pt x="3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5" name="Freeform 656"/>
                <p:cNvSpPr>
                  <a:spLocks/>
                </p:cNvSpPr>
                <p:nvPr/>
              </p:nvSpPr>
              <p:spPr bwMode="auto">
                <a:xfrm>
                  <a:off x="3812" y="2316"/>
                  <a:ext cx="27" cy="23"/>
                </a:xfrm>
                <a:custGeom>
                  <a:avLst/>
                  <a:gdLst>
                    <a:gd name="T0" fmla="*/ 27 w 27"/>
                    <a:gd name="T1" fmla="*/ 12 h 23"/>
                    <a:gd name="T2" fmla="*/ 27 w 27"/>
                    <a:gd name="T3" fmla="*/ 12 h 23"/>
                    <a:gd name="T4" fmla="*/ 7 w 27"/>
                    <a:gd name="T5" fmla="*/ 0 h 23"/>
                    <a:gd name="T6" fmla="*/ 0 w 27"/>
                    <a:gd name="T7" fmla="*/ 9 h 23"/>
                    <a:gd name="T8" fmla="*/ 18 w 27"/>
                    <a:gd name="T9" fmla="*/ 23 h 23"/>
                    <a:gd name="T10" fmla="*/ 18 w 27"/>
                    <a:gd name="T11" fmla="*/ 21 h 23"/>
                    <a:gd name="T12" fmla="*/ 27 w 27"/>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27" y="12"/>
                      </a:moveTo>
                      <a:lnTo>
                        <a:pt x="27" y="12"/>
                      </a:lnTo>
                      <a:lnTo>
                        <a:pt x="7" y="0"/>
                      </a:lnTo>
                      <a:lnTo>
                        <a:pt x="0" y="9"/>
                      </a:lnTo>
                      <a:lnTo>
                        <a:pt x="18" y="23"/>
                      </a:lnTo>
                      <a:lnTo>
                        <a:pt x="18" y="21"/>
                      </a:lnTo>
                      <a:lnTo>
                        <a:pt x="27"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6" name="Freeform 655"/>
                <p:cNvSpPr>
                  <a:spLocks/>
                </p:cNvSpPr>
                <p:nvPr/>
              </p:nvSpPr>
              <p:spPr bwMode="auto">
                <a:xfrm>
                  <a:off x="3830" y="2328"/>
                  <a:ext cx="33" cy="31"/>
                </a:xfrm>
                <a:custGeom>
                  <a:avLst/>
                  <a:gdLst>
                    <a:gd name="T0" fmla="*/ 33 w 33"/>
                    <a:gd name="T1" fmla="*/ 22 h 31"/>
                    <a:gd name="T2" fmla="*/ 31 w 33"/>
                    <a:gd name="T3" fmla="*/ 22 h 31"/>
                    <a:gd name="T4" fmla="*/ 9 w 33"/>
                    <a:gd name="T5" fmla="*/ 0 h 31"/>
                    <a:gd name="T6" fmla="*/ 0 w 33"/>
                    <a:gd name="T7" fmla="*/ 9 h 31"/>
                    <a:gd name="T8" fmla="*/ 22 w 33"/>
                    <a:gd name="T9" fmla="*/ 31 h 31"/>
                    <a:gd name="T10" fmla="*/ 20 w 33"/>
                    <a:gd name="T11" fmla="*/ 29 h 31"/>
                    <a:gd name="T12" fmla="*/ 33 w 33"/>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33" h="31">
                      <a:moveTo>
                        <a:pt x="33" y="22"/>
                      </a:moveTo>
                      <a:lnTo>
                        <a:pt x="31" y="22"/>
                      </a:lnTo>
                      <a:lnTo>
                        <a:pt x="9" y="0"/>
                      </a:lnTo>
                      <a:lnTo>
                        <a:pt x="0" y="9"/>
                      </a:lnTo>
                      <a:lnTo>
                        <a:pt x="22" y="31"/>
                      </a:lnTo>
                      <a:lnTo>
                        <a:pt x="20" y="29"/>
                      </a:lnTo>
                      <a:lnTo>
                        <a:pt x="33"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7" name="Freeform 654"/>
                <p:cNvSpPr>
                  <a:spLocks/>
                </p:cNvSpPr>
                <p:nvPr/>
              </p:nvSpPr>
              <p:spPr bwMode="auto">
                <a:xfrm>
                  <a:off x="3850" y="2350"/>
                  <a:ext cx="25" cy="32"/>
                </a:xfrm>
                <a:custGeom>
                  <a:avLst/>
                  <a:gdLst>
                    <a:gd name="T0" fmla="*/ 25 w 25"/>
                    <a:gd name="T1" fmla="*/ 27 h 32"/>
                    <a:gd name="T2" fmla="*/ 25 w 25"/>
                    <a:gd name="T3" fmla="*/ 25 h 32"/>
                    <a:gd name="T4" fmla="*/ 13 w 25"/>
                    <a:gd name="T5" fmla="*/ 0 h 32"/>
                    <a:gd name="T6" fmla="*/ 0 w 25"/>
                    <a:gd name="T7" fmla="*/ 7 h 32"/>
                    <a:gd name="T8" fmla="*/ 14 w 25"/>
                    <a:gd name="T9" fmla="*/ 32 h 32"/>
                    <a:gd name="T10" fmla="*/ 14 w 25"/>
                    <a:gd name="T11" fmla="*/ 31 h 32"/>
                    <a:gd name="T12" fmla="*/ 25 w 25"/>
                    <a:gd name="T13" fmla="*/ 27 h 32"/>
                  </a:gdLst>
                  <a:ahLst/>
                  <a:cxnLst>
                    <a:cxn ang="0">
                      <a:pos x="T0" y="T1"/>
                    </a:cxn>
                    <a:cxn ang="0">
                      <a:pos x="T2" y="T3"/>
                    </a:cxn>
                    <a:cxn ang="0">
                      <a:pos x="T4" y="T5"/>
                    </a:cxn>
                    <a:cxn ang="0">
                      <a:pos x="T6" y="T7"/>
                    </a:cxn>
                    <a:cxn ang="0">
                      <a:pos x="T8" y="T9"/>
                    </a:cxn>
                    <a:cxn ang="0">
                      <a:pos x="T10" y="T11"/>
                    </a:cxn>
                    <a:cxn ang="0">
                      <a:pos x="T12" y="T13"/>
                    </a:cxn>
                  </a:cxnLst>
                  <a:rect l="0" t="0" r="r" b="b"/>
                  <a:pathLst>
                    <a:path w="25" h="32">
                      <a:moveTo>
                        <a:pt x="25" y="27"/>
                      </a:moveTo>
                      <a:lnTo>
                        <a:pt x="25" y="25"/>
                      </a:lnTo>
                      <a:lnTo>
                        <a:pt x="13" y="0"/>
                      </a:lnTo>
                      <a:lnTo>
                        <a:pt x="0" y="7"/>
                      </a:lnTo>
                      <a:lnTo>
                        <a:pt x="14" y="32"/>
                      </a:lnTo>
                      <a:lnTo>
                        <a:pt x="14" y="31"/>
                      </a:lnTo>
                      <a:lnTo>
                        <a:pt x="2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8" name="Freeform 653"/>
                <p:cNvSpPr>
                  <a:spLocks/>
                </p:cNvSpPr>
                <p:nvPr/>
              </p:nvSpPr>
              <p:spPr bwMode="auto">
                <a:xfrm>
                  <a:off x="3864" y="2377"/>
                  <a:ext cx="44" cy="103"/>
                </a:xfrm>
                <a:custGeom>
                  <a:avLst/>
                  <a:gdLst>
                    <a:gd name="T0" fmla="*/ 42 w 44"/>
                    <a:gd name="T1" fmla="*/ 92 h 103"/>
                    <a:gd name="T2" fmla="*/ 44 w 44"/>
                    <a:gd name="T3" fmla="*/ 95 h 103"/>
                    <a:gd name="T4" fmla="*/ 11 w 44"/>
                    <a:gd name="T5" fmla="*/ 0 h 103"/>
                    <a:gd name="T6" fmla="*/ 0 w 44"/>
                    <a:gd name="T7" fmla="*/ 4 h 103"/>
                    <a:gd name="T8" fmla="*/ 31 w 44"/>
                    <a:gd name="T9" fmla="*/ 99 h 103"/>
                    <a:gd name="T10" fmla="*/ 35 w 44"/>
                    <a:gd name="T11" fmla="*/ 103 h 103"/>
                    <a:gd name="T12" fmla="*/ 42 w 44"/>
                    <a:gd name="T13" fmla="*/ 92 h 103"/>
                  </a:gdLst>
                  <a:ahLst/>
                  <a:cxnLst>
                    <a:cxn ang="0">
                      <a:pos x="T0" y="T1"/>
                    </a:cxn>
                    <a:cxn ang="0">
                      <a:pos x="T2" y="T3"/>
                    </a:cxn>
                    <a:cxn ang="0">
                      <a:pos x="T4" y="T5"/>
                    </a:cxn>
                    <a:cxn ang="0">
                      <a:pos x="T6" y="T7"/>
                    </a:cxn>
                    <a:cxn ang="0">
                      <a:pos x="T8" y="T9"/>
                    </a:cxn>
                    <a:cxn ang="0">
                      <a:pos x="T10" y="T11"/>
                    </a:cxn>
                    <a:cxn ang="0">
                      <a:pos x="T12" y="T13"/>
                    </a:cxn>
                  </a:cxnLst>
                  <a:rect l="0" t="0" r="r" b="b"/>
                  <a:pathLst>
                    <a:path w="44" h="103">
                      <a:moveTo>
                        <a:pt x="42" y="92"/>
                      </a:moveTo>
                      <a:lnTo>
                        <a:pt x="44" y="95"/>
                      </a:lnTo>
                      <a:lnTo>
                        <a:pt x="11" y="0"/>
                      </a:lnTo>
                      <a:lnTo>
                        <a:pt x="0" y="4"/>
                      </a:lnTo>
                      <a:lnTo>
                        <a:pt x="31" y="99"/>
                      </a:lnTo>
                      <a:lnTo>
                        <a:pt x="35" y="103"/>
                      </a:lnTo>
                      <a:lnTo>
                        <a:pt x="42" y="9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399" name="Freeform 652"/>
                <p:cNvSpPr>
                  <a:spLocks/>
                </p:cNvSpPr>
                <p:nvPr/>
              </p:nvSpPr>
              <p:spPr bwMode="auto">
                <a:xfrm>
                  <a:off x="3899" y="2469"/>
                  <a:ext cx="30" cy="30"/>
                </a:xfrm>
                <a:custGeom>
                  <a:avLst/>
                  <a:gdLst>
                    <a:gd name="T0" fmla="*/ 27 w 30"/>
                    <a:gd name="T1" fmla="*/ 18 h 30"/>
                    <a:gd name="T2" fmla="*/ 30 w 30"/>
                    <a:gd name="T3" fmla="*/ 18 h 30"/>
                    <a:gd name="T4" fmla="*/ 7 w 30"/>
                    <a:gd name="T5" fmla="*/ 0 h 30"/>
                    <a:gd name="T6" fmla="*/ 0 w 30"/>
                    <a:gd name="T7" fmla="*/ 11 h 30"/>
                    <a:gd name="T8" fmla="*/ 23 w 30"/>
                    <a:gd name="T9" fmla="*/ 29 h 30"/>
                    <a:gd name="T10" fmla="*/ 27 w 30"/>
                    <a:gd name="T11" fmla="*/ 30 h 30"/>
                    <a:gd name="T12" fmla="*/ 27 w 30"/>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7" y="18"/>
                      </a:moveTo>
                      <a:lnTo>
                        <a:pt x="30" y="18"/>
                      </a:lnTo>
                      <a:lnTo>
                        <a:pt x="7" y="0"/>
                      </a:lnTo>
                      <a:lnTo>
                        <a:pt x="0" y="11"/>
                      </a:lnTo>
                      <a:lnTo>
                        <a:pt x="23" y="29"/>
                      </a:lnTo>
                      <a:lnTo>
                        <a:pt x="27" y="30"/>
                      </a:lnTo>
                      <a:lnTo>
                        <a:pt x="2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0" name="Freeform 651"/>
                <p:cNvSpPr>
                  <a:spLocks/>
                </p:cNvSpPr>
                <p:nvPr/>
              </p:nvSpPr>
              <p:spPr bwMode="auto">
                <a:xfrm>
                  <a:off x="3926" y="2487"/>
                  <a:ext cx="66" cy="14"/>
                </a:xfrm>
                <a:custGeom>
                  <a:avLst/>
                  <a:gdLst>
                    <a:gd name="T0" fmla="*/ 56 w 66"/>
                    <a:gd name="T1" fmla="*/ 3 h 14"/>
                    <a:gd name="T2" fmla="*/ 61 w 66"/>
                    <a:gd name="T3" fmla="*/ 0 h 14"/>
                    <a:gd name="T4" fmla="*/ 0 w 66"/>
                    <a:gd name="T5" fmla="*/ 0 h 14"/>
                    <a:gd name="T6" fmla="*/ 0 w 66"/>
                    <a:gd name="T7" fmla="*/ 12 h 14"/>
                    <a:gd name="T8" fmla="*/ 61 w 66"/>
                    <a:gd name="T9" fmla="*/ 14 h 14"/>
                    <a:gd name="T10" fmla="*/ 66 w 66"/>
                    <a:gd name="T11" fmla="*/ 11 h 14"/>
                    <a:gd name="T12" fmla="*/ 61 w 66"/>
                    <a:gd name="T13" fmla="*/ 14 h 14"/>
                    <a:gd name="T14" fmla="*/ 65 w 66"/>
                    <a:gd name="T15" fmla="*/ 14 h 14"/>
                    <a:gd name="T16" fmla="*/ 66 w 66"/>
                    <a:gd name="T17" fmla="*/ 11 h 14"/>
                    <a:gd name="T18" fmla="*/ 56 w 66"/>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4">
                      <a:moveTo>
                        <a:pt x="56" y="3"/>
                      </a:moveTo>
                      <a:lnTo>
                        <a:pt x="61" y="0"/>
                      </a:lnTo>
                      <a:lnTo>
                        <a:pt x="0" y="0"/>
                      </a:lnTo>
                      <a:lnTo>
                        <a:pt x="0" y="12"/>
                      </a:lnTo>
                      <a:lnTo>
                        <a:pt x="61" y="14"/>
                      </a:lnTo>
                      <a:lnTo>
                        <a:pt x="66" y="11"/>
                      </a:lnTo>
                      <a:lnTo>
                        <a:pt x="61" y="14"/>
                      </a:lnTo>
                      <a:lnTo>
                        <a:pt x="65" y="14"/>
                      </a:lnTo>
                      <a:lnTo>
                        <a:pt x="66" y="11"/>
                      </a:lnTo>
                      <a:lnTo>
                        <a:pt x="56"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1" name="Freeform 650"/>
                <p:cNvSpPr>
                  <a:spLocks/>
                </p:cNvSpPr>
                <p:nvPr/>
              </p:nvSpPr>
              <p:spPr bwMode="auto">
                <a:xfrm>
                  <a:off x="3982" y="2472"/>
                  <a:ext cx="25" cy="26"/>
                </a:xfrm>
                <a:custGeom>
                  <a:avLst/>
                  <a:gdLst>
                    <a:gd name="T0" fmla="*/ 12 w 25"/>
                    <a:gd name="T1" fmla="*/ 6 h 26"/>
                    <a:gd name="T2" fmla="*/ 12 w 25"/>
                    <a:gd name="T3" fmla="*/ 0 h 26"/>
                    <a:gd name="T4" fmla="*/ 0 w 25"/>
                    <a:gd name="T5" fmla="*/ 18 h 26"/>
                    <a:gd name="T6" fmla="*/ 10 w 25"/>
                    <a:gd name="T7" fmla="*/ 26 h 26"/>
                    <a:gd name="T8" fmla="*/ 23 w 25"/>
                    <a:gd name="T9" fmla="*/ 8 h 26"/>
                    <a:gd name="T10" fmla="*/ 23 w 25"/>
                    <a:gd name="T11" fmla="*/ 2 h 26"/>
                    <a:gd name="T12" fmla="*/ 23 w 25"/>
                    <a:gd name="T13" fmla="*/ 8 h 26"/>
                    <a:gd name="T14" fmla="*/ 25 w 25"/>
                    <a:gd name="T15" fmla="*/ 6 h 26"/>
                    <a:gd name="T16" fmla="*/ 23 w 25"/>
                    <a:gd name="T17" fmla="*/ 2 h 26"/>
                    <a:gd name="T18" fmla="*/ 12 w 25"/>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2" y="6"/>
                      </a:moveTo>
                      <a:lnTo>
                        <a:pt x="12" y="0"/>
                      </a:lnTo>
                      <a:lnTo>
                        <a:pt x="0" y="18"/>
                      </a:lnTo>
                      <a:lnTo>
                        <a:pt x="10" y="26"/>
                      </a:lnTo>
                      <a:lnTo>
                        <a:pt x="23" y="8"/>
                      </a:lnTo>
                      <a:lnTo>
                        <a:pt x="23" y="2"/>
                      </a:lnTo>
                      <a:lnTo>
                        <a:pt x="23" y="8"/>
                      </a:lnTo>
                      <a:lnTo>
                        <a:pt x="25" y="6"/>
                      </a:lnTo>
                      <a:lnTo>
                        <a:pt x="23" y="2"/>
                      </a:lnTo>
                      <a:lnTo>
                        <a:pt x="1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2" name="Freeform 649"/>
                <p:cNvSpPr>
                  <a:spLocks/>
                </p:cNvSpPr>
                <p:nvPr/>
              </p:nvSpPr>
              <p:spPr bwMode="auto">
                <a:xfrm>
                  <a:off x="3983" y="2442"/>
                  <a:ext cx="22" cy="36"/>
                </a:xfrm>
                <a:custGeom>
                  <a:avLst/>
                  <a:gdLst>
                    <a:gd name="T0" fmla="*/ 2 w 22"/>
                    <a:gd name="T1" fmla="*/ 7 h 36"/>
                    <a:gd name="T2" fmla="*/ 0 w 22"/>
                    <a:gd name="T3" fmla="*/ 5 h 36"/>
                    <a:gd name="T4" fmla="*/ 11 w 22"/>
                    <a:gd name="T5" fmla="*/ 36 h 36"/>
                    <a:gd name="T6" fmla="*/ 22 w 22"/>
                    <a:gd name="T7" fmla="*/ 32 h 36"/>
                    <a:gd name="T8" fmla="*/ 13 w 22"/>
                    <a:gd name="T9" fmla="*/ 2 h 36"/>
                    <a:gd name="T10" fmla="*/ 13 w 22"/>
                    <a:gd name="T11" fmla="*/ 0 h 36"/>
                    <a:gd name="T12" fmla="*/ 2 w 22"/>
                    <a:gd name="T13" fmla="*/ 7 h 36"/>
                  </a:gdLst>
                  <a:ahLst/>
                  <a:cxnLst>
                    <a:cxn ang="0">
                      <a:pos x="T0" y="T1"/>
                    </a:cxn>
                    <a:cxn ang="0">
                      <a:pos x="T2" y="T3"/>
                    </a:cxn>
                    <a:cxn ang="0">
                      <a:pos x="T4" y="T5"/>
                    </a:cxn>
                    <a:cxn ang="0">
                      <a:pos x="T6" y="T7"/>
                    </a:cxn>
                    <a:cxn ang="0">
                      <a:pos x="T8" y="T9"/>
                    </a:cxn>
                    <a:cxn ang="0">
                      <a:pos x="T10" y="T11"/>
                    </a:cxn>
                    <a:cxn ang="0">
                      <a:pos x="T12" y="T13"/>
                    </a:cxn>
                  </a:cxnLst>
                  <a:rect l="0" t="0" r="r" b="b"/>
                  <a:pathLst>
                    <a:path w="22" h="36">
                      <a:moveTo>
                        <a:pt x="2" y="7"/>
                      </a:moveTo>
                      <a:lnTo>
                        <a:pt x="0" y="5"/>
                      </a:lnTo>
                      <a:lnTo>
                        <a:pt x="11" y="36"/>
                      </a:lnTo>
                      <a:lnTo>
                        <a:pt x="22" y="32"/>
                      </a:lnTo>
                      <a:lnTo>
                        <a:pt x="13" y="2"/>
                      </a:lnTo>
                      <a:lnTo>
                        <a:pt x="13" y="0"/>
                      </a:lnTo>
                      <a:lnTo>
                        <a:pt x="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3" name="Freeform 648"/>
                <p:cNvSpPr>
                  <a:spLocks/>
                </p:cNvSpPr>
                <p:nvPr/>
              </p:nvSpPr>
              <p:spPr bwMode="auto">
                <a:xfrm>
                  <a:off x="3965" y="2413"/>
                  <a:ext cx="31" cy="36"/>
                </a:xfrm>
                <a:custGeom>
                  <a:avLst/>
                  <a:gdLst>
                    <a:gd name="T0" fmla="*/ 0 w 31"/>
                    <a:gd name="T1" fmla="*/ 4 h 36"/>
                    <a:gd name="T2" fmla="*/ 0 w 31"/>
                    <a:gd name="T3" fmla="*/ 9 h 36"/>
                    <a:gd name="T4" fmla="*/ 20 w 31"/>
                    <a:gd name="T5" fmla="*/ 36 h 36"/>
                    <a:gd name="T6" fmla="*/ 31 w 31"/>
                    <a:gd name="T7" fmla="*/ 29 h 36"/>
                    <a:gd name="T8" fmla="*/ 11 w 31"/>
                    <a:gd name="T9" fmla="*/ 0 h 36"/>
                    <a:gd name="T10" fmla="*/ 13 w 31"/>
                    <a:gd name="T11" fmla="*/ 4 h 36"/>
                    <a:gd name="T12" fmla="*/ 0 w 31"/>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0" y="4"/>
                      </a:moveTo>
                      <a:lnTo>
                        <a:pt x="0" y="9"/>
                      </a:lnTo>
                      <a:lnTo>
                        <a:pt x="20" y="36"/>
                      </a:lnTo>
                      <a:lnTo>
                        <a:pt x="31" y="29"/>
                      </a:lnTo>
                      <a:lnTo>
                        <a:pt x="11" y="0"/>
                      </a:lnTo>
                      <a:lnTo>
                        <a:pt x="13"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4" name="Freeform 647"/>
                <p:cNvSpPr>
                  <a:spLocks/>
                </p:cNvSpPr>
                <p:nvPr/>
              </p:nvSpPr>
              <p:spPr bwMode="auto">
                <a:xfrm>
                  <a:off x="3965" y="2362"/>
                  <a:ext cx="13" cy="55"/>
                </a:xfrm>
                <a:custGeom>
                  <a:avLst/>
                  <a:gdLst>
                    <a:gd name="T0" fmla="*/ 2 w 13"/>
                    <a:gd name="T1" fmla="*/ 0 h 55"/>
                    <a:gd name="T2" fmla="*/ 0 w 13"/>
                    <a:gd name="T3" fmla="*/ 6 h 55"/>
                    <a:gd name="T4" fmla="*/ 0 w 13"/>
                    <a:gd name="T5" fmla="*/ 55 h 55"/>
                    <a:gd name="T6" fmla="*/ 13 w 13"/>
                    <a:gd name="T7" fmla="*/ 55 h 55"/>
                    <a:gd name="T8" fmla="*/ 13 w 13"/>
                    <a:gd name="T9" fmla="*/ 6 h 55"/>
                    <a:gd name="T10" fmla="*/ 11 w 13"/>
                    <a:gd name="T11" fmla="*/ 11 h 55"/>
                    <a:gd name="T12" fmla="*/ 2 w 13"/>
                    <a:gd name="T13" fmla="*/ 0 h 55"/>
                    <a:gd name="T14" fmla="*/ 0 w 13"/>
                    <a:gd name="T15" fmla="*/ 4 h 55"/>
                    <a:gd name="T16" fmla="*/ 0 w 13"/>
                    <a:gd name="T17" fmla="*/ 6 h 55"/>
                    <a:gd name="T18" fmla="*/ 2 w 13"/>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5">
                      <a:moveTo>
                        <a:pt x="2" y="0"/>
                      </a:moveTo>
                      <a:lnTo>
                        <a:pt x="0" y="6"/>
                      </a:lnTo>
                      <a:lnTo>
                        <a:pt x="0" y="55"/>
                      </a:lnTo>
                      <a:lnTo>
                        <a:pt x="13" y="55"/>
                      </a:lnTo>
                      <a:lnTo>
                        <a:pt x="13" y="6"/>
                      </a:lnTo>
                      <a:lnTo>
                        <a:pt x="11" y="11"/>
                      </a:lnTo>
                      <a:lnTo>
                        <a:pt x="2" y="0"/>
                      </a:lnTo>
                      <a:lnTo>
                        <a:pt x="0" y="4"/>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5" name="Freeform 646"/>
                <p:cNvSpPr>
                  <a:spLocks/>
                </p:cNvSpPr>
                <p:nvPr/>
              </p:nvSpPr>
              <p:spPr bwMode="auto">
                <a:xfrm>
                  <a:off x="3967" y="2310"/>
                  <a:ext cx="69" cy="63"/>
                </a:xfrm>
                <a:custGeom>
                  <a:avLst/>
                  <a:gdLst>
                    <a:gd name="T0" fmla="*/ 69 w 69"/>
                    <a:gd name="T1" fmla="*/ 6 h 63"/>
                    <a:gd name="T2" fmla="*/ 60 w 69"/>
                    <a:gd name="T3" fmla="*/ 4 h 63"/>
                    <a:gd name="T4" fmla="*/ 0 w 69"/>
                    <a:gd name="T5" fmla="*/ 52 h 63"/>
                    <a:gd name="T6" fmla="*/ 9 w 69"/>
                    <a:gd name="T7" fmla="*/ 63 h 63"/>
                    <a:gd name="T8" fmla="*/ 69 w 69"/>
                    <a:gd name="T9" fmla="*/ 15 h 63"/>
                    <a:gd name="T10" fmla="*/ 60 w 69"/>
                    <a:gd name="T11" fmla="*/ 13 h 63"/>
                    <a:gd name="T12" fmla="*/ 69 w 69"/>
                    <a:gd name="T13" fmla="*/ 6 h 63"/>
                    <a:gd name="T14" fmla="*/ 65 w 69"/>
                    <a:gd name="T15" fmla="*/ 0 h 63"/>
                    <a:gd name="T16" fmla="*/ 60 w 69"/>
                    <a:gd name="T17" fmla="*/ 4 h 63"/>
                    <a:gd name="T18" fmla="*/ 69 w 69"/>
                    <a:gd name="T19"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3">
                      <a:moveTo>
                        <a:pt x="69" y="6"/>
                      </a:moveTo>
                      <a:lnTo>
                        <a:pt x="60" y="4"/>
                      </a:lnTo>
                      <a:lnTo>
                        <a:pt x="0" y="52"/>
                      </a:lnTo>
                      <a:lnTo>
                        <a:pt x="9" y="63"/>
                      </a:lnTo>
                      <a:lnTo>
                        <a:pt x="69" y="15"/>
                      </a:lnTo>
                      <a:lnTo>
                        <a:pt x="60" y="13"/>
                      </a:lnTo>
                      <a:lnTo>
                        <a:pt x="69" y="6"/>
                      </a:lnTo>
                      <a:lnTo>
                        <a:pt x="65" y="0"/>
                      </a:lnTo>
                      <a:lnTo>
                        <a:pt x="60" y="4"/>
                      </a:lnTo>
                      <a:lnTo>
                        <a:pt x="69"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6" name="Freeform 645"/>
                <p:cNvSpPr>
                  <a:spLocks/>
                </p:cNvSpPr>
                <p:nvPr/>
              </p:nvSpPr>
              <p:spPr bwMode="auto">
                <a:xfrm>
                  <a:off x="4027" y="2316"/>
                  <a:ext cx="32" cy="36"/>
                </a:xfrm>
                <a:custGeom>
                  <a:avLst/>
                  <a:gdLst>
                    <a:gd name="T0" fmla="*/ 32 w 32"/>
                    <a:gd name="T1" fmla="*/ 30 h 36"/>
                    <a:gd name="T2" fmla="*/ 30 w 32"/>
                    <a:gd name="T3" fmla="*/ 27 h 36"/>
                    <a:gd name="T4" fmla="*/ 9 w 32"/>
                    <a:gd name="T5" fmla="*/ 0 h 36"/>
                    <a:gd name="T6" fmla="*/ 0 w 32"/>
                    <a:gd name="T7" fmla="*/ 7 h 36"/>
                    <a:gd name="T8" fmla="*/ 19 w 32"/>
                    <a:gd name="T9" fmla="*/ 36 h 36"/>
                    <a:gd name="T10" fmla="*/ 18 w 32"/>
                    <a:gd name="T11" fmla="*/ 32 h 36"/>
                    <a:gd name="T12" fmla="*/ 32 w 3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32" y="30"/>
                      </a:moveTo>
                      <a:lnTo>
                        <a:pt x="30" y="27"/>
                      </a:lnTo>
                      <a:lnTo>
                        <a:pt x="9" y="0"/>
                      </a:lnTo>
                      <a:lnTo>
                        <a:pt x="0" y="7"/>
                      </a:lnTo>
                      <a:lnTo>
                        <a:pt x="19" y="36"/>
                      </a:lnTo>
                      <a:lnTo>
                        <a:pt x="18" y="32"/>
                      </a:lnTo>
                      <a:lnTo>
                        <a:pt x="3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7" name="Freeform 644"/>
                <p:cNvSpPr>
                  <a:spLocks/>
                </p:cNvSpPr>
                <p:nvPr/>
              </p:nvSpPr>
              <p:spPr bwMode="auto">
                <a:xfrm>
                  <a:off x="4045" y="2346"/>
                  <a:ext cx="14" cy="31"/>
                </a:xfrm>
                <a:custGeom>
                  <a:avLst/>
                  <a:gdLst>
                    <a:gd name="T0" fmla="*/ 14 w 14"/>
                    <a:gd name="T1" fmla="*/ 31 h 31"/>
                    <a:gd name="T2" fmla="*/ 14 w 14"/>
                    <a:gd name="T3" fmla="*/ 29 h 31"/>
                    <a:gd name="T4" fmla="*/ 14 w 14"/>
                    <a:gd name="T5" fmla="*/ 0 h 31"/>
                    <a:gd name="T6" fmla="*/ 0 w 14"/>
                    <a:gd name="T7" fmla="*/ 2 h 31"/>
                    <a:gd name="T8" fmla="*/ 1 w 14"/>
                    <a:gd name="T9" fmla="*/ 31 h 31"/>
                    <a:gd name="T10" fmla="*/ 1 w 14"/>
                    <a:gd name="T11" fmla="*/ 29 h 31"/>
                    <a:gd name="T12" fmla="*/ 14 w 1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4" h="31">
                      <a:moveTo>
                        <a:pt x="14" y="31"/>
                      </a:moveTo>
                      <a:lnTo>
                        <a:pt x="14" y="29"/>
                      </a:lnTo>
                      <a:lnTo>
                        <a:pt x="14" y="0"/>
                      </a:lnTo>
                      <a:lnTo>
                        <a:pt x="0" y="2"/>
                      </a:lnTo>
                      <a:lnTo>
                        <a:pt x="1" y="31"/>
                      </a:lnTo>
                      <a:lnTo>
                        <a:pt x="1" y="29"/>
                      </a:lnTo>
                      <a:lnTo>
                        <a:pt x="14"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8" name="Freeform 643"/>
                <p:cNvSpPr>
                  <a:spLocks/>
                </p:cNvSpPr>
                <p:nvPr/>
              </p:nvSpPr>
              <p:spPr bwMode="auto">
                <a:xfrm>
                  <a:off x="4045" y="2375"/>
                  <a:ext cx="14" cy="33"/>
                </a:xfrm>
                <a:custGeom>
                  <a:avLst/>
                  <a:gdLst>
                    <a:gd name="T0" fmla="*/ 12 w 14"/>
                    <a:gd name="T1" fmla="*/ 29 h 33"/>
                    <a:gd name="T2" fmla="*/ 12 w 14"/>
                    <a:gd name="T3" fmla="*/ 33 h 33"/>
                    <a:gd name="T4" fmla="*/ 14 w 14"/>
                    <a:gd name="T5" fmla="*/ 2 h 33"/>
                    <a:gd name="T6" fmla="*/ 1 w 14"/>
                    <a:gd name="T7" fmla="*/ 0 h 33"/>
                    <a:gd name="T8" fmla="*/ 0 w 14"/>
                    <a:gd name="T9" fmla="*/ 31 h 33"/>
                    <a:gd name="T10" fmla="*/ 0 w 14"/>
                    <a:gd name="T11" fmla="*/ 33 h 33"/>
                    <a:gd name="T12" fmla="*/ 12 w 1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12" y="29"/>
                      </a:moveTo>
                      <a:lnTo>
                        <a:pt x="12" y="33"/>
                      </a:lnTo>
                      <a:lnTo>
                        <a:pt x="14" y="2"/>
                      </a:lnTo>
                      <a:lnTo>
                        <a:pt x="1" y="0"/>
                      </a:lnTo>
                      <a:lnTo>
                        <a:pt x="0" y="31"/>
                      </a:lnTo>
                      <a:lnTo>
                        <a:pt x="0" y="33"/>
                      </a:lnTo>
                      <a:lnTo>
                        <a:pt x="1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09" name="Freeform 642"/>
                <p:cNvSpPr>
                  <a:spLocks/>
                </p:cNvSpPr>
                <p:nvPr/>
              </p:nvSpPr>
              <p:spPr bwMode="auto">
                <a:xfrm>
                  <a:off x="4045" y="2404"/>
                  <a:ext cx="23" cy="50"/>
                </a:xfrm>
                <a:custGeom>
                  <a:avLst/>
                  <a:gdLst>
                    <a:gd name="T0" fmla="*/ 18 w 23"/>
                    <a:gd name="T1" fmla="*/ 38 h 50"/>
                    <a:gd name="T2" fmla="*/ 23 w 23"/>
                    <a:gd name="T3" fmla="*/ 41 h 50"/>
                    <a:gd name="T4" fmla="*/ 12 w 23"/>
                    <a:gd name="T5" fmla="*/ 0 h 50"/>
                    <a:gd name="T6" fmla="*/ 0 w 23"/>
                    <a:gd name="T7" fmla="*/ 4 h 50"/>
                    <a:gd name="T8" fmla="*/ 10 w 23"/>
                    <a:gd name="T9" fmla="*/ 45 h 50"/>
                    <a:gd name="T10" fmla="*/ 18 w 23"/>
                    <a:gd name="T11" fmla="*/ 50 h 50"/>
                    <a:gd name="T12" fmla="*/ 10 w 23"/>
                    <a:gd name="T13" fmla="*/ 45 h 50"/>
                    <a:gd name="T14" fmla="*/ 12 w 23"/>
                    <a:gd name="T15" fmla="*/ 50 h 50"/>
                    <a:gd name="T16" fmla="*/ 18 w 23"/>
                    <a:gd name="T17" fmla="*/ 50 h 50"/>
                    <a:gd name="T18" fmla="*/ 18 w 23"/>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0">
                      <a:moveTo>
                        <a:pt x="18" y="38"/>
                      </a:moveTo>
                      <a:lnTo>
                        <a:pt x="23" y="41"/>
                      </a:lnTo>
                      <a:lnTo>
                        <a:pt x="12" y="0"/>
                      </a:lnTo>
                      <a:lnTo>
                        <a:pt x="0" y="4"/>
                      </a:lnTo>
                      <a:lnTo>
                        <a:pt x="10" y="45"/>
                      </a:lnTo>
                      <a:lnTo>
                        <a:pt x="18" y="50"/>
                      </a:lnTo>
                      <a:lnTo>
                        <a:pt x="10" y="45"/>
                      </a:lnTo>
                      <a:lnTo>
                        <a:pt x="12" y="50"/>
                      </a:lnTo>
                      <a:lnTo>
                        <a:pt x="18" y="50"/>
                      </a:lnTo>
                      <a:lnTo>
                        <a:pt x="18"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0" name="Freeform 641"/>
                <p:cNvSpPr>
                  <a:spLocks/>
                </p:cNvSpPr>
                <p:nvPr/>
              </p:nvSpPr>
              <p:spPr bwMode="auto">
                <a:xfrm>
                  <a:off x="4063" y="2442"/>
                  <a:ext cx="57" cy="12"/>
                </a:xfrm>
                <a:custGeom>
                  <a:avLst/>
                  <a:gdLst>
                    <a:gd name="T0" fmla="*/ 57 w 57"/>
                    <a:gd name="T1" fmla="*/ 2 h 12"/>
                    <a:gd name="T2" fmla="*/ 54 w 57"/>
                    <a:gd name="T3" fmla="*/ 0 h 12"/>
                    <a:gd name="T4" fmla="*/ 0 w 57"/>
                    <a:gd name="T5" fmla="*/ 0 h 12"/>
                    <a:gd name="T6" fmla="*/ 0 w 57"/>
                    <a:gd name="T7" fmla="*/ 12 h 12"/>
                    <a:gd name="T8" fmla="*/ 54 w 57"/>
                    <a:gd name="T9" fmla="*/ 12 h 12"/>
                    <a:gd name="T10" fmla="*/ 50 w 57"/>
                    <a:gd name="T11" fmla="*/ 11 h 12"/>
                    <a:gd name="T12" fmla="*/ 57 w 57"/>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57" h="12">
                      <a:moveTo>
                        <a:pt x="57" y="2"/>
                      </a:moveTo>
                      <a:lnTo>
                        <a:pt x="54" y="0"/>
                      </a:lnTo>
                      <a:lnTo>
                        <a:pt x="0" y="0"/>
                      </a:lnTo>
                      <a:lnTo>
                        <a:pt x="0" y="12"/>
                      </a:lnTo>
                      <a:lnTo>
                        <a:pt x="54" y="12"/>
                      </a:lnTo>
                      <a:lnTo>
                        <a:pt x="50" y="11"/>
                      </a:lnTo>
                      <a:lnTo>
                        <a:pt x="5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1" name="Freeform 640"/>
                <p:cNvSpPr>
                  <a:spLocks/>
                </p:cNvSpPr>
                <p:nvPr/>
              </p:nvSpPr>
              <p:spPr bwMode="auto">
                <a:xfrm>
                  <a:off x="4113" y="2444"/>
                  <a:ext cx="34" cy="34"/>
                </a:xfrm>
                <a:custGeom>
                  <a:avLst/>
                  <a:gdLst>
                    <a:gd name="T0" fmla="*/ 31 w 34"/>
                    <a:gd name="T1" fmla="*/ 19 h 34"/>
                    <a:gd name="T2" fmla="*/ 34 w 34"/>
                    <a:gd name="T3" fmla="*/ 21 h 34"/>
                    <a:gd name="T4" fmla="*/ 7 w 34"/>
                    <a:gd name="T5" fmla="*/ 0 h 34"/>
                    <a:gd name="T6" fmla="*/ 0 w 34"/>
                    <a:gd name="T7" fmla="*/ 9 h 34"/>
                    <a:gd name="T8" fmla="*/ 27 w 34"/>
                    <a:gd name="T9" fmla="*/ 32 h 34"/>
                    <a:gd name="T10" fmla="*/ 31 w 34"/>
                    <a:gd name="T11" fmla="*/ 34 h 34"/>
                    <a:gd name="T12" fmla="*/ 31 w 34"/>
                    <a:gd name="T13" fmla="*/ 19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1" y="19"/>
                      </a:moveTo>
                      <a:lnTo>
                        <a:pt x="34" y="21"/>
                      </a:lnTo>
                      <a:lnTo>
                        <a:pt x="7" y="0"/>
                      </a:lnTo>
                      <a:lnTo>
                        <a:pt x="0" y="9"/>
                      </a:lnTo>
                      <a:lnTo>
                        <a:pt x="27" y="32"/>
                      </a:lnTo>
                      <a:lnTo>
                        <a:pt x="31" y="34"/>
                      </a:lnTo>
                      <a:lnTo>
                        <a:pt x="31"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2" name="Freeform 639"/>
                <p:cNvSpPr>
                  <a:spLocks/>
                </p:cNvSpPr>
                <p:nvPr/>
              </p:nvSpPr>
              <p:spPr bwMode="auto">
                <a:xfrm>
                  <a:off x="4144" y="2463"/>
                  <a:ext cx="36" cy="17"/>
                </a:xfrm>
                <a:custGeom>
                  <a:avLst/>
                  <a:gdLst>
                    <a:gd name="T0" fmla="*/ 36 w 36"/>
                    <a:gd name="T1" fmla="*/ 6 h 17"/>
                    <a:gd name="T2" fmla="*/ 32 w 36"/>
                    <a:gd name="T3" fmla="*/ 4 h 17"/>
                    <a:gd name="T4" fmla="*/ 0 w 36"/>
                    <a:gd name="T5" fmla="*/ 0 h 17"/>
                    <a:gd name="T6" fmla="*/ 0 w 36"/>
                    <a:gd name="T7" fmla="*/ 15 h 17"/>
                    <a:gd name="T8" fmla="*/ 30 w 36"/>
                    <a:gd name="T9" fmla="*/ 17 h 17"/>
                    <a:gd name="T10" fmla="*/ 25 w 36"/>
                    <a:gd name="T11" fmla="*/ 13 h 17"/>
                    <a:gd name="T12" fmla="*/ 36 w 36"/>
                    <a:gd name="T13" fmla="*/ 6 h 17"/>
                    <a:gd name="T14" fmla="*/ 34 w 36"/>
                    <a:gd name="T15" fmla="*/ 4 h 17"/>
                    <a:gd name="T16" fmla="*/ 32 w 36"/>
                    <a:gd name="T17" fmla="*/ 4 h 17"/>
                    <a:gd name="T18" fmla="*/ 36 w 36"/>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7">
                      <a:moveTo>
                        <a:pt x="36" y="6"/>
                      </a:moveTo>
                      <a:lnTo>
                        <a:pt x="32" y="4"/>
                      </a:lnTo>
                      <a:lnTo>
                        <a:pt x="0" y="0"/>
                      </a:lnTo>
                      <a:lnTo>
                        <a:pt x="0" y="15"/>
                      </a:lnTo>
                      <a:lnTo>
                        <a:pt x="30" y="17"/>
                      </a:lnTo>
                      <a:lnTo>
                        <a:pt x="25" y="13"/>
                      </a:lnTo>
                      <a:lnTo>
                        <a:pt x="36" y="6"/>
                      </a:lnTo>
                      <a:lnTo>
                        <a:pt x="34" y="4"/>
                      </a:lnTo>
                      <a:lnTo>
                        <a:pt x="32" y="4"/>
                      </a:lnTo>
                      <a:lnTo>
                        <a:pt x="36"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3" name="Freeform 638"/>
                <p:cNvSpPr>
                  <a:spLocks/>
                </p:cNvSpPr>
                <p:nvPr/>
              </p:nvSpPr>
              <p:spPr bwMode="auto">
                <a:xfrm>
                  <a:off x="4169" y="2469"/>
                  <a:ext cx="25" cy="25"/>
                </a:xfrm>
                <a:custGeom>
                  <a:avLst/>
                  <a:gdLst>
                    <a:gd name="T0" fmla="*/ 25 w 25"/>
                    <a:gd name="T1" fmla="*/ 21 h 25"/>
                    <a:gd name="T2" fmla="*/ 23 w 25"/>
                    <a:gd name="T3" fmla="*/ 18 h 25"/>
                    <a:gd name="T4" fmla="*/ 11 w 25"/>
                    <a:gd name="T5" fmla="*/ 0 h 25"/>
                    <a:gd name="T6" fmla="*/ 0 w 25"/>
                    <a:gd name="T7" fmla="*/ 7 h 25"/>
                    <a:gd name="T8" fmla="*/ 13 w 25"/>
                    <a:gd name="T9" fmla="*/ 25 h 25"/>
                    <a:gd name="T10" fmla="*/ 13 w 25"/>
                    <a:gd name="T11" fmla="*/ 21 h 25"/>
                    <a:gd name="T12" fmla="*/ 25 w 25"/>
                    <a:gd name="T13" fmla="*/ 21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25" y="21"/>
                      </a:moveTo>
                      <a:lnTo>
                        <a:pt x="23" y="18"/>
                      </a:lnTo>
                      <a:lnTo>
                        <a:pt x="11" y="0"/>
                      </a:lnTo>
                      <a:lnTo>
                        <a:pt x="0" y="7"/>
                      </a:lnTo>
                      <a:lnTo>
                        <a:pt x="13" y="25"/>
                      </a:lnTo>
                      <a:lnTo>
                        <a:pt x="13" y="21"/>
                      </a:lnTo>
                      <a:lnTo>
                        <a:pt x="25"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4" name="Freeform 637"/>
                <p:cNvSpPr>
                  <a:spLocks/>
                </p:cNvSpPr>
                <p:nvPr/>
              </p:nvSpPr>
              <p:spPr bwMode="auto">
                <a:xfrm>
                  <a:off x="4180" y="2490"/>
                  <a:ext cx="14" cy="112"/>
                </a:xfrm>
                <a:custGeom>
                  <a:avLst/>
                  <a:gdLst>
                    <a:gd name="T0" fmla="*/ 12 w 14"/>
                    <a:gd name="T1" fmla="*/ 112 h 112"/>
                    <a:gd name="T2" fmla="*/ 12 w 14"/>
                    <a:gd name="T3" fmla="*/ 112 h 112"/>
                    <a:gd name="T4" fmla="*/ 14 w 14"/>
                    <a:gd name="T5" fmla="*/ 0 h 112"/>
                    <a:gd name="T6" fmla="*/ 2 w 14"/>
                    <a:gd name="T7" fmla="*/ 0 h 112"/>
                    <a:gd name="T8" fmla="*/ 0 w 14"/>
                    <a:gd name="T9" fmla="*/ 112 h 112"/>
                    <a:gd name="T10" fmla="*/ 0 w 14"/>
                    <a:gd name="T11" fmla="*/ 112 h 112"/>
                    <a:gd name="T12" fmla="*/ 12 w 14"/>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14" h="112">
                      <a:moveTo>
                        <a:pt x="12" y="112"/>
                      </a:moveTo>
                      <a:lnTo>
                        <a:pt x="12" y="112"/>
                      </a:lnTo>
                      <a:lnTo>
                        <a:pt x="14" y="0"/>
                      </a:lnTo>
                      <a:lnTo>
                        <a:pt x="2" y="0"/>
                      </a:lnTo>
                      <a:lnTo>
                        <a:pt x="0" y="112"/>
                      </a:lnTo>
                      <a:lnTo>
                        <a:pt x="12" y="1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5" name="Freeform 636"/>
                <p:cNvSpPr>
                  <a:spLocks/>
                </p:cNvSpPr>
                <p:nvPr/>
              </p:nvSpPr>
              <p:spPr bwMode="auto">
                <a:xfrm>
                  <a:off x="4180" y="2602"/>
                  <a:ext cx="12" cy="38"/>
                </a:xfrm>
                <a:custGeom>
                  <a:avLst/>
                  <a:gdLst>
                    <a:gd name="T0" fmla="*/ 11 w 12"/>
                    <a:gd name="T1" fmla="*/ 38 h 38"/>
                    <a:gd name="T2" fmla="*/ 12 w 12"/>
                    <a:gd name="T3" fmla="*/ 32 h 38"/>
                    <a:gd name="T4" fmla="*/ 12 w 12"/>
                    <a:gd name="T5" fmla="*/ 0 h 38"/>
                    <a:gd name="T6" fmla="*/ 0 w 12"/>
                    <a:gd name="T7" fmla="*/ 0 h 38"/>
                    <a:gd name="T8" fmla="*/ 0 w 12"/>
                    <a:gd name="T9" fmla="*/ 32 h 38"/>
                    <a:gd name="T10" fmla="*/ 2 w 12"/>
                    <a:gd name="T11" fmla="*/ 29 h 38"/>
                    <a:gd name="T12" fmla="*/ 11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11" y="38"/>
                      </a:moveTo>
                      <a:lnTo>
                        <a:pt x="12" y="32"/>
                      </a:lnTo>
                      <a:lnTo>
                        <a:pt x="12" y="0"/>
                      </a:lnTo>
                      <a:lnTo>
                        <a:pt x="0" y="0"/>
                      </a:lnTo>
                      <a:lnTo>
                        <a:pt x="0" y="32"/>
                      </a:lnTo>
                      <a:lnTo>
                        <a:pt x="2" y="29"/>
                      </a:lnTo>
                      <a:lnTo>
                        <a:pt x="11"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6" name="Freeform 635"/>
                <p:cNvSpPr>
                  <a:spLocks/>
                </p:cNvSpPr>
                <p:nvPr/>
              </p:nvSpPr>
              <p:spPr bwMode="auto">
                <a:xfrm>
                  <a:off x="4133" y="2631"/>
                  <a:ext cx="58" cy="61"/>
                </a:xfrm>
                <a:custGeom>
                  <a:avLst/>
                  <a:gdLst>
                    <a:gd name="T0" fmla="*/ 12 w 58"/>
                    <a:gd name="T1" fmla="*/ 58 h 61"/>
                    <a:gd name="T2" fmla="*/ 11 w 58"/>
                    <a:gd name="T3" fmla="*/ 61 h 61"/>
                    <a:gd name="T4" fmla="*/ 58 w 58"/>
                    <a:gd name="T5" fmla="*/ 9 h 61"/>
                    <a:gd name="T6" fmla="*/ 49 w 58"/>
                    <a:gd name="T7" fmla="*/ 0 h 61"/>
                    <a:gd name="T8" fmla="*/ 0 w 58"/>
                    <a:gd name="T9" fmla="*/ 52 h 61"/>
                    <a:gd name="T10" fmla="*/ 0 w 58"/>
                    <a:gd name="T11" fmla="*/ 56 h 61"/>
                    <a:gd name="T12" fmla="*/ 12 w 58"/>
                    <a:gd name="T13" fmla="*/ 58 h 61"/>
                  </a:gdLst>
                  <a:ahLst/>
                  <a:cxnLst>
                    <a:cxn ang="0">
                      <a:pos x="T0" y="T1"/>
                    </a:cxn>
                    <a:cxn ang="0">
                      <a:pos x="T2" y="T3"/>
                    </a:cxn>
                    <a:cxn ang="0">
                      <a:pos x="T4" y="T5"/>
                    </a:cxn>
                    <a:cxn ang="0">
                      <a:pos x="T6" y="T7"/>
                    </a:cxn>
                    <a:cxn ang="0">
                      <a:pos x="T8" y="T9"/>
                    </a:cxn>
                    <a:cxn ang="0">
                      <a:pos x="T10" y="T11"/>
                    </a:cxn>
                    <a:cxn ang="0">
                      <a:pos x="T12" y="T13"/>
                    </a:cxn>
                  </a:cxnLst>
                  <a:rect l="0" t="0" r="r" b="b"/>
                  <a:pathLst>
                    <a:path w="58" h="61">
                      <a:moveTo>
                        <a:pt x="12" y="58"/>
                      </a:moveTo>
                      <a:lnTo>
                        <a:pt x="11" y="61"/>
                      </a:lnTo>
                      <a:lnTo>
                        <a:pt x="58" y="9"/>
                      </a:lnTo>
                      <a:lnTo>
                        <a:pt x="49" y="0"/>
                      </a:lnTo>
                      <a:lnTo>
                        <a:pt x="0" y="52"/>
                      </a:lnTo>
                      <a:lnTo>
                        <a:pt x="0" y="56"/>
                      </a:lnTo>
                      <a:lnTo>
                        <a:pt x="12"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7" name="Freeform 634"/>
                <p:cNvSpPr>
                  <a:spLocks/>
                </p:cNvSpPr>
                <p:nvPr/>
              </p:nvSpPr>
              <p:spPr bwMode="auto">
                <a:xfrm>
                  <a:off x="4122" y="2687"/>
                  <a:ext cx="23" cy="65"/>
                </a:xfrm>
                <a:custGeom>
                  <a:avLst/>
                  <a:gdLst>
                    <a:gd name="T0" fmla="*/ 11 w 23"/>
                    <a:gd name="T1" fmla="*/ 65 h 65"/>
                    <a:gd name="T2" fmla="*/ 13 w 23"/>
                    <a:gd name="T3" fmla="*/ 61 h 65"/>
                    <a:gd name="T4" fmla="*/ 23 w 23"/>
                    <a:gd name="T5" fmla="*/ 2 h 65"/>
                    <a:gd name="T6" fmla="*/ 11 w 23"/>
                    <a:gd name="T7" fmla="*/ 0 h 65"/>
                    <a:gd name="T8" fmla="*/ 0 w 23"/>
                    <a:gd name="T9" fmla="*/ 59 h 65"/>
                    <a:gd name="T10" fmla="*/ 2 w 23"/>
                    <a:gd name="T11" fmla="*/ 56 h 65"/>
                    <a:gd name="T12" fmla="*/ 11 w 23"/>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3" h="65">
                      <a:moveTo>
                        <a:pt x="11" y="65"/>
                      </a:moveTo>
                      <a:lnTo>
                        <a:pt x="13" y="61"/>
                      </a:lnTo>
                      <a:lnTo>
                        <a:pt x="23" y="2"/>
                      </a:lnTo>
                      <a:lnTo>
                        <a:pt x="11" y="0"/>
                      </a:lnTo>
                      <a:lnTo>
                        <a:pt x="0" y="59"/>
                      </a:lnTo>
                      <a:lnTo>
                        <a:pt x="2" y="56"/>
                      </a:lnTo>
                      <a:lnTo>
                        <a:pt x="11"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8" name="Freeform 633"/>
                <p:cNvSpPr>
                  <a:spLocks/>
                </p:cNvSpPr>
                <p:nvPr/>
              </p:nvSpPr>
              <p:spPr bwMode="auto">
                <a:xfrm>
                  <a:off x="4104" y="2743"/>
                  <a:ext cx="29" cy="27"/>
                </a:xfrm>
                <a:custGeom>
                  <a:avLst/>
                  <a:gdLst>
                    <a:gd name="T0" fmla="*/ 9 w 29"/>
                    <a:gd name="T1" fmla="*/ 27 h 27"/>
                    <a:gd name="T2" fmla="*/ 9 w 29"/>
                    <a:gd name="T3" fmla="*/ 27 h 27"/>
                    <a:gd name="T4" fmla="*/ 29 w 29"/>
                    <a:gd name="T5" fmla="*/ 9 h 27"/>
                    <a:gd name="T6" fmla="*/ 20 w 29"/>
                    <a:gd name="T7" fmla="*/ 0 h 27"/>
                    <a:gd name="T8" fmla="*/ 0 w 29"/>
                    <a:gd name="T9" fmla="*/ 18 h 27"/>
                    <a:gd name="T10" fmla="*/ 0 w 29"/>
                    <a:gd name="T11" fmla="*/ 18 h 27"/>
                    <a:gd name="T12" fmla="*/ 9 w 2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9" y="27"/>
                      </a:moveTo>
                      <a:lnTo>
                        <a:pt x="9" y="27"/>
                      </a:lnTo>
                      <a:lnTo>
                        <a:pt x="29" y="9"/>
                      </a:lnTo>
                      <a:lnTo>
                        <a:pt x="20" y="0"/>
                      </a:lnTo>
                      <a:lnTo>
                        <a:pt x="0" y="18"/>
                      </a:lnTo>
                      <a:lnTo>
                        <a:pt x="9"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19" name="Freeform 632"/>
                <p:cNvSpPr>
                  <a:spLocks/>
                </p:cNvSpPr>
                <p:nvPr/>
              </p:nvSpPr>
              <p:spPr bwMode="auto">
                <a:xfrm>
                  <a:off x="4082" y="2761"/>
                  <a:ext cx="31" cy="28"/>
                </a:xfrm>
                <a:custGeom>
                  <a:avLst/>
                  <a:gdLst>
                    <a:gd name="T0" fmla="*/ 11 w 31"/>
                    <a:gd name="T1" fmla="*/ 28 h 28"/>
                    <a:gd name="T2" fmla="*/ 9 w 31"/>
                    <a:gd name="T3" fmla="*/ 28 h 28"/>
                    <a:gd name="T4" fmla="*/ 31 w 31"/>
                    <a:gd name="T5" fmla="*/ 9 h 28"/>
                    <a:gd name="T6" fmla="*/ 22 w 31"/>
                    <a:gd name="T7" fmla="*/ 0 h 28"/>
                    <a:gd name="T8" fmla="*/ 0 w 31"/>
                    <a:gd name="T9" fmla="*/ 19 h 28"/>
                    <a:gd name="T10" fmla="*/ 0 w 31"/>
                    <a:gd name="T11" fmla="*/ 19 h 28"/>
                    <a:gd name="T12" fmla="*/ 11 w 3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1" h="28">
                      <a:moveTo>
                        <a:pt x="11" y="28"/>
                      </a:moveTo>
                      <a:lnTo>
                        <a:pt x="9" y="28"/>
                      </a:lnTo>
                      <a:lnTo>
                        <a:pt x="31" y="9"/>
                      </a:lnTo>
                      <a:lnTo>
                        <a:pt x="22" y="0"/>
                      </a:lnTo>
                      <a:lnTo>
                        <a:pt x="0" y="19"/>
                      </a:lnTo>
                      <a:lnTo>
                        <a:pt x="11"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0" name="Freeform 631"/>
                <p:cNvSpPr>
                  <a:spLocks/>
                </p:cNvSpPr>
                <p:nvPr/>
              </p:nvSpPr>
              <p:spPr bwMode="auto">
                <a:xfrm>
                  <a:off x="4045" y="2780"/>
                  <a:ext cx="48" cy="58"/>
                </a:xfrm>
                <a:custGeom>
                  <a:avLst/>
                  <a:gdLst>
                    <a:gd name="T0" fmla="*/ 9 w 48"/>
                    <a:gd name="T1" fmla="*/ 58 h 58"/>
                    <a:gd name="T2" fmla="*/ 9 w 48"/>
                    <a:gd name="T3" fmla="*/ 58 h 58"/>
                    <a:gd name="T4" fmla="*/ 48 w 48"/>
                    <a:gd name="T5" fmla="*/ 9 h 58"/>
                    <a:gd name="T6" fmla="*/ 37 w 48"/>
                    <a:gd name="T7" fmla="*/ 0 h 58"/>
                    <a:gd name="T8" fmla="*/ 0 w 48"/>
                    <a:gd name="T9" fmla="*/ 49 h 58"/>
                    <a:gd name="T10" fmla="*/ 0 w 48"/>
                    <a:gd name="T11" fmla="*/ 49 h 58"/>
                    <a:gd name="T12" fmla="*/ 9 w 48"/>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8" h="58">
                      <a:moveTo>
                        <a:pt x="9" y="58"/>
                      </a:moveTo>
                      <a:lnTo>
                        <a:pt x="9" y="58"/>
                      </a:lnTo>
                      <a:lnTo>
                        <a:pt x="48" y="9"/>
                      </a:lnTo>
                      <a:lnTo>
                        <a:pt x="37" y="0"/>
                      </a:lnTo>
                      <a:lnTo>
                        <a:pt x="0" y="49"/>
                      </a:lnTo>
                      <a:lnTo>
                        <a:pt x="9"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1" name="Freeform 630"/>
                <p:cNvSpPr>
                  <a:spLocks/>
                </p:cNvSpPr>
                <p:nvPr/>
              </p:nvSpPr>
              <p:spPr bwMode="auto">
                <a:xfrm>
                  <a:off x="4000" y="2829"/>
                  <a:ext cx="54" cy="54"/>
                </a:xfrm>
                <a:custGeom>
                  <a:avLst/>
                  <a:gdLst>
                    <a:gd name="T0" fmla="*/ 14 w 54"/>
                    <a:gd name="T1" fmla="*/ 49 h 54"/>
                    <a:gd name="T2" fmla="*/ 12 w 54"/>
                    <a:gd name="T3" fmla="*/ 54 h 54"/>
                    <a:gd name="T4" fmla="*/ 54 w 54"/>
                    <a:gd name="T5" fmla="*/ 9 h 54"/>
                    <a:gd name="T6" fmla="*/ 45 w 54"/>
                    <a:gd name="T7" fmla="*/ 0 h 54"/>
                    <a:gd name="T8" fmla="*/ 1 w 54"/>
                    <a:gd name="T9" fmla="*/ 45 h 54"/>
                    <a:gd name="T10" fmla="*/ 0 w 54"/>
                    <a:gd name="T11" fmla="*/ 49 h 54"/>
                    <a:gd name="T12" fmla="*/ 14 w 54"/>
                    <a:gd name="T13" fmla="*/ 49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14" y="49"/>
                      </a:moveTo>
                      <a:lnTo>
                        <a:pt x="12" y="54"/>
                      </a:lnTo>
                      <a:lnTo>
                        <a:pt x="54" y="9"/>
                      </a:lnTo>
                      <a:lnTo>
                        <a:pt x="45" y="0"/>
                      </a:lnTo>
                      <a:lnTo>
                        <a:pt x="1" y="45"/>
                      </a:lnTo>
                      <a:lnTo>
                        <a:pt x="0" y="49"/>
                      </a:lnTo>
                      <a:lnTo>
                        <a:pt x="14"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2" name="Freeform 629"/>
                <p:cNvSpPr>
                  <a:spLocks/>
                </p:cNvSpPr>
                <p:nvPr/>
              </p:nvSpPr>
              <p:spPr bwMode="auto">
                <a:xfrm>
                  <a:off x="4000" y="2878"/>
                  <a:ext cx="14" cy="113"/>
                </a:xfrm>
                <a:custGeom>
                  <a:avLst/>
                  <a:gdLst>
                    <a:gd name="T0" fmla="*/ 9 w 14"/>
                    <a:gd name="T1" fmla="*/ 101 h 113"/>
                    <a:gd name="T2" fmla="*/ 14 w 14"/>
                    <a:gd name="T3" fmla="*/ 106 h 113"/>
                    <a:gd name="T4" fmla="*/ 14 w 14"/>
                    <a:gd name="T5" fmla="*/ 0 h 113"/>
                    <a:gd name="T6" fmla="*/ 0 w 14"/>
                    <a:gd name="T7" fmla="*/ 0 h 113"/>
                    <a:gd name="T8" fmla="*/ 1 w 14"/>
                    <a:gd name="T9" fmla="*/ 106 h 113"/>
                    <a:gd name="T10" fmla="*/ 7 w 14"/>
                    <a:gd name="T11" fmla="*/ 113 h 113"/>
                    <a:gd name="T12" fmla="*/ 1 w 14"/>
                    <a:gd name="T13" fmla="*/ 106 h 113"/>
                    <a:gd name="T14" fmla="*/ 1 w 14"/>
                    <a:gd name="T15" fmla="*/ 111 h 113"/>
                    <a:gd name="T16" fmla="*/ 7 w 14"/>
                    <a:gd name="T17" fmla="*/ 113 h 113"/>
                    <a:gd name="T18" fmla="*/ 9 w 14"/>
                    <a:gd name="T19" fmla="*/ 10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3">
                      <a:moveTo>
                        <a:pt x="9" y="101"/>
                      </a:moveTo>
                      <a:lnTo>
                        <a:pt x="14" y="106"/>
                      </a:lnTo>
                      <a:lnTo>
                        <a:pt x="14" y="0"/>
                      </a:lnTo>
                      <a:lnTo>
                        <a:pt x="0" y="0"/>
                      </a:lnTo>
                      <a:lnTo>
                        <a:pt x="1" y="106"/>
                      </a:lnTo>
                      <a:lnTo>
                        <a:pt x="7" y="113"/>
                      </a:lnTo>
                      <a:lnTo>
                        <a:pt x="1" y="106"/>
                      </a:lnTo>
                      <a:lnTo>
                        <a:pt x="1" y="111"/>
                      </a:lnTo>
                      <a:lnTo>
                        <a:pt x="7" y="113"/>
                      </a:lnTo>
                      <a:lnTo>
                        <a:pt x="9" y="10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3" name="Freeform 628"/>
                <p:cNvSpPr>
                  <a:spLocks/>
                </p:cNvSpPr>
                <p:nvPr/>
              </p:nvSpPr>
              <p:spPr bwMode="auto">
                <a:xfrm>
                  <a:off x="4007" y="2979"/>
                  <a:ext cx="59" cy="21"/>
                </a:xfrm>
                <a:custGeom>
                  <a:avLst/>
                  <a:gdLst>
                    <a:gd name="T0" fmla="*/ 59 w 59"/>
                    <a:gd name="T1" fmla="*/ 10 h 21"/>
                    <a:gd name="T2" fmla="*/ 56 w 59"/>
                    <a:gd name="T3" fmla="*/ 9 h 21"/>
                    <a:gd name="T4" fmla="*/ 2 w 59"/>
                    <a:gd name="T5" fmla="*/ 0 h 21"/>
                    <a:gd name="T6" fmla="*/ 0 w 59"/>
                    <a:gd name="T7" fmla="*/ 12 h 21"/>
                    <a:gd name="T8" fmla="*/ 54 w 59"/>
                    <a:gd name="T9" fmla="*/ 21 h 21"/>
                    <a:gd name="T10" fmla="*/ 50 w 59"/>
                    <a:gd name="T11" fmla="*/ 19 h 21"/>
                    <a:gd name="T12" fmla="*/ 59 w 59"/>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59" h="21">
                      <a:moveTo>
                        <a:pt x="59" y="10"/>
                      </a:moveTo>
                      <a:lnTo>
                        <a:pt x="56" y="9"/>
                      </a:lnTo>
                      <a:lnTo>
                        <a:pt x="2" y="0"/>
                      </a:lnTo>
                      <a:lnTo>
                        <a:pt x="0" y="12"/>
                      </a:lnTo>
                      <a:lnTo>
                        <a:pt x="54" y="21"/>
                      </a:lnTo>
                      <a:lnTo>
                        <a:pt x="50" y="19"/>
                      </a:lnTo>
                      <a:lnTo>
                        <a:pt x="59"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4" name="Freeform 627"/>
                <p:cNvSpPr>
                  <a:spLocks/>
                </p:cNvSpPr>
                <p:nvPr/>
              </p:nvSpPr>
              <p:spPr bwMode="auto">
                <a:xfrm>
                  <a:off x="4057" y="2989"/>
                  <a:ext cx="54" cy="56"/>
                </a:xfrm>
                <a:custGeom>
                  <a:avLst/>
                  <a:gdLst>
                    <a:gd name="T0" fmla="*/ 52 w 54"/>
                    <a:gd name="T1" fmla="*/ 54 h 56"/>
                    <a:gd name="T2" fmla="*/ 52 w 54"/>
                    <a:gd name="T3" fmla="*/ 47 h 56"/>
                    <a:gd name="T4" fmla="*/ 9 w 54"/>
                    <a:gd name="T5" fmla="*/ 0 h 56"/>
                    <a:gd name="T6" fmla="*/ 0 w 54"/>
                    <a:gd name="T7" fmla="*/ 9 h 56"/>
                    <a:gd name="T8" fmla="*/ 42 w 54"/>
                    <a:gd name="T9" fmla="*/ 56 h 56"/>
                    <a:gd name="T10" fmla="*/ 42 w 54"/>
                    <a:gd name="T11" fmla="*/ 49 h 56"/>
                    <a:gd name="T12" fmla="*/ 52 w 54"/>
                    <a:gd name="T13" fmla="*/ 54 h 56"/>
                    <a:gd name="T14" fmla="*/ 54 w 54"/>
                    <a:gd name="T15" fmla="*/ 51 h 56"/>
                    <a:gd name="T16" fmla="*/ 52 w 54"/>
                    <a:gd name="T17" fmla="*/ 47 h 56"/>
                    <a:gd name="T18" fmla="*/ 52 w 54"/>
                    <a:gd name="T19"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6">
                      <a:moveTo>
                        <a:pt x="52" y="54"/>
                      </a:moveTo>
                      <a:lnTo>
                        <a:pt x="52" y="47"/>
                      </a:lnTo>
                      <a:lnTo>
                        <a:pt x="9" y="0"/>
                      </a:lnTo>
                      <a:lnTo>
                        <a:pt x="0" y="9"/>
                      </a:lnTo>
                      <a:lnTo>
                        <a:pt x="42" y="56"/>
                      </a:lnTo>
                      <a:lnTo>
                        <a:pt x="42" y="49"/>
                      </a:lnTo>
                      <a:lnTo>
                        <a:pt x="52" y="54"/>
                      </a:lnTo>
                      <a:lnTo>
                        <a:pt x="54" y="51"/>
                      </a:lnTo>
                      <a:lnTo>
                        <a:pt x="52" y="47"/>
                      </a:lnTo>
                      <a:lnTo>
                        <a:pt x="52"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5" name="Freeform 626"/>
                <p:cNvSpPr>
                  <a:spLocks/>
                </p:cNvSpPr>
                <p:nvPr/>
              </p:nvSpPr>
              <p:spPr bwMode="auto">
                <a:xfrm>
                  <a:off x="4090" y="3038"/>
                  <a:ext cx="19" cy="29"/>
                </a:xfrm>
                <a:custGeom>
                  <a:avLst/>
                  <a:gdLst>
                    <a:gd name="T0" fmla="*/ 9 w 19"/>
                    <a:gd name="T1" fmla="*/ 29 h 29"/>
                    <a:gd name="T2" fmla="*/ 12 w 19"/>
                    <a:gd name="T3" fmla="*/ 25 h 29"/>
                    <a:gd name="T4" fmla="*/ 19 w 19"/>
                    <a:gd name="T5" fmla="*/ 5 h 29"/>
                    <a:gd name="T6" fmla="*/ 9 w 19"/>
                    <a:gd name="T7" fmla="*/ 0 h 29"/>
                    <a:gd name="T8" fmla="*/ 0 w 19"/>
                    <a:gd name="T9" fmla="*/ 22 h 29"/>
                    <a:gd name="T10" fmla="*/ 3 w 19"/>
                    <a:gd name="T11" fmla="*/ 18 h 29"/>
                    <a:gd name="T12" fmla="*/ 9 w 1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9" h="29">
                      <a:moveTo>
                        <a:pt x="9" y="29"/>
                      </a:moveTo>
                      <a:lnTo>
                        <a:pt x="12" y="25"/>
                      </a:lnTo>
                      <a:lnTo>
                        <a:pt x="19" y="5"/>
                      </a:lnTo>
                      <a:lnTo>
                        <a:pt x="9" y="0"/>
                      </a:lnTo>
                      <a:lnTo>
                        <a:pt x="0" y="22"/>
                      </a:lnTo>
                      <a:lnTo>
                        <a:pt x="3" y="18"/>
                      </a:lnTo>
                      <a:lnTo>
                        <a:pt x="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6" name="Freeform 625"/>
                <p:cNvSpPr>
                  <a:spLocks/>
                </p:cNvSpPr>
                <p:nvPr/>
              </p:nvSpPr>
              <p:spPr bwMode="auto">
                <a:xfrm>
                  <a:off x="4070" y="3056"/>
                  <a:ext cx="29" cy="18"/>
                </a:xfrm>
                <a:custGeom>
                  <a:avLst/>
                  <a:gdLst>
                    <a:gd name="T0" fmla="*/ 14 w 29"/>
                    <a:gd name="T1" fmla="*/ 11 h 18"/>
                    <a:gd name="T2" fmla="*/ 9 w 29"/>
                    <a:gd name="T3" fmla="*/ 18 h 18"/>
                    <a:gd name="T4" fmla="*/ 29 w 29"/>
                    <a:gd name="T5" fmla="*/ 11 h 18"/>
                    <a:gd name="T6" fmla="*/ 23 w 29"/>
                    <a:gd name="T7" fmla="*/ 0 h 18"/>
                    <a:gd name="T8" fmla="*/ 5 w 29"/>
                    <a:gd name="T9" fmla="*/ 7 h 18"/>
                    <a:gd name="T10" fmla="*/ 2 w 29"/>
                    <a:gd name="T11" fmla="*/ 14 h 18"/>
                    <a:gd name="T12" fmla="*/ 5 w 29"/>
                    <a:gd name="T13" fmla="*/ 7 h 18"/>
                    <a:gd name="T14" fmla="*/ 0 w 29"/>
                    <a:gd name="T15" fmla="*/ 9 h 18"/>
                    <a:gd name="T16" fmla="*/ 2 w 29"/>
                    <a:gd name="T17" fmla="*/ 14 h 18"/>
                    <a:gd name="T18" fmla="*/ 14 w 29"/>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8">
                      <a:moveTo>
                        <a:pt x="14" y="11"/>
                      </a:moveTo>
                      <a:lnTo>
                        <a:pt x="9" y="18"/>
                      </a:lnTo>
                      <a:lnTo>
                        <a:pt x="29" y="11"/>
                      </a:lnTo>
                      <a:lnTo>
                        <a:pt x="23" y="0"/>
                      </a:lnTo>
                      <a:lnTo>
                        <a:pt x="5" y="7"/>
                      </a:lnTo>
                      <a:lnTo>
                        <a:pt x="2" y="14"/>
                      </a:lnTo>
                      <a:lnTo>
                        <a:pt x="5" y="7"/>
                      </a:lnTo>
                      <a:lnTo>
                        <a:pt x="0" y="9"/>
                      </a:lnTo>
                      <a:lnTo>
                        <a:pt x="2" y="14"/>
                      </a:lnTo>
                      <a:lnTo>
                        <a:pt x="14"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7" name="Freeform 624"/>
                <p:cNvSpPr>
                  <a:spLocks/>
                </p:cNvSpPr>
                <p:nvPr/>
              </p:nvSpPr>
              <p:spPr bwMode="auto">
                <a:xfrm>
                  <a:off x="4072" y="3067"/>
                  <a:ext cx="16" cy="21"/>
                </a:xfrm>
                <a:custGeom>
                  <a:avLst/>
                  <a:gdLst>
                    <a:gd name="T0" fmla="*/ 14 w 16"/>
                    <a:gd name="T1" fmla="*/ 18 h 21"/>
                    <a:gd name="T2" fmla="*/ 16 w 16"/>
                    <a:gd name="T3" fmla="*/ 18 h 21"/>
                    <a:gd name="T4" fmla="*/ 12 w 16"/>
                    <a:gd name="T5" fmla="*/ 0 h 21"/>
                    <a:gd name="T6" fmla="*/ 0 w 16"/>
                    <a:gd name="T7" fmla="*/ 3 h 21"/>
                    <a:gd name="T8" fmla="*/ 3 w 16"/>
                    <a:gd name="T9" fmla="*/ 21 h 21"/>
                    <a:gd name="T10" fmla="*/ 3 w 16"/>
                    <a:gd name="T11" fmla="*/ 21 h 21"/>
                    <a:gd name="T12" fmla="*/ 14 w 16"/>
                    <a:gd name="T13" fmla="*/ 18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14" y="18"/>
                      </a:moveTo>
                      <a:lnTo>
                        <a:pt x="16" y="18"/>
                      </a:lnTo>
                      <a:lnTo>
                        <a:pt x="12" y="0"/>
                      </a:lnTo>
                      <a:lnTo>
                        <a:pt x="0" y="3"/>
                      </a:lnTo>
                      <a:lnTo>
                        <a:pt x="3" y="21"/>
                      </a:lnTo>
                      <a:lnTo>
                        <a:pt x="1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8" name="Freeform 623"/>
                <p:cNvSpPr>
                  <a:spLocks/>
                </p:cNvSpPr>
                <p:nvPr/>
              </p:nvSpPr>
              <p:spPr bwMode="auto">
                <a:xfrm>
                  <a:off x="4075" y="3085"/>
                  <a:ext cx="24" cy="32"/>
                </a:xfrm>
                <a:custGeom>
                  <a:avLst/>
                  <a:gdLst>
                    <a:gd name="T0" fmla="*/ 24 w 24"/>
                    <a:gd name="T1" fmla="*/ 29 h 32"/>
                    <a:gd name="T2" fmla="*/ 22 w 24"/>
                    <a:gd name="T3" fmla="*/ 27 h 32"/>
                    <a:gd name="T4" fmla="*/ 11 w 24"/>
                    <a:gd name="T5" fmla="*/ 0 h 32"/>
                    <a:gd name="T6" fmla="*/ 0 w 24"/>
                    <a:gd name="T7" fmla="*/ 3 h 32"/>
                    <a:gd name="T8" fmla="*/ 11 w 24"/>
                    <a:gd name="T9" fmla="*/ 32 h 32"/>
                    <a:gd name="T10" fmla="*/ 11 w 24"/>
                    <a:gd name="T11" fmla="*/ 30 h 32"/>
                    <a:gd name="T12" fmla="*/ 24 w 24"/>
                    <a:gd name="T13" fmla="*/ 2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29"/>
                      </a:moveTo>
                      <a:lnTo>
                        <a:pt x="22" y="27"/>
                      </a:lnTo>
                      <a:lnTo>
                        <a:pt x="11" y="0"/>
                      </a:lnTo>
                      <a:lnTo>
                        <a:pt x="0" y="3"/>
                      </a:lnTo>
                      <a:lnTo>
                        <a:pt x="11" y="32"/>
                      </a:lnTo>
                      <a:lnTo>
                        <a:pt x="11" y="30"/>
                      </a:lnTo>
                      <a:lnTo>
                        <a:pt x="24"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29" name="Freeform 622"/>
                <p:cNvSpPr>
                  <a:spLocks/>
                </p:cNvSpPr>
                <p:nvPr/>
              </p:nvSpPr>
              <p:spPr bwMode="auto">
                <a:xfrm>
                  <a:off x="4086" y="3114"/>
                  <a:ext cx="16" cy="30"/>
                </a:xfrm>
                <a:custGeom>
                  <a:avLst/>
                  <a:gdLst>
                    <a:gd name="T0" fmla="*/ 16 w 16"/>
                    <a:gd name="T1" fmla="*/ 30 h 30"/>
                    <a:gd name="T2" fmla="*/ 16 w 16"/>
                    <a:gd name="T3" fmla="*/ 28 h 30"/>
                    <a:gd name="T4" fmla="*/ 13 w 16"/>
                    <a:gd name="T5" fmla="*/ 0 h 30"/>
                    <a:gd name="T6" fmla="*/ 0 w 16"/>
                    <a:gd name="T7" fmla="*/ 1 h 30"/>
                    <a:gd name="T8" fmla="*/ 4 w 16"/>
                    <a:gd name="T9" fmla="*/ 30 h 30"/>
                    <a:gd name="T10" fmla="*/ 4 w 16"/>
                    <a:gd name="T11" fmla="*/ 28 h 30"/>
                    <a:gd name="T12" fmla="*/ 16 w 1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30"/>
                      </a:moveTo>
                      <a:lnTo>
                        <a:pt x="16" y="28"/>
                      </a:lnTo>
                      <a:lnTo>
                        <a:pt x="13" y="0"/>
                      </a:lnTo>
                      <a:lnTo>
                        <a:pt x="0" y="1"/>
                      </a:lnTo>
                      <a:lnTo>
                        <a:pt x="4" y="30"/>
                      </a:lnTo>
                      <a:lnTo>
                        <a:pt x="4" y="28"/>
                      </a:lnTo>
                      <a:lnTo>
                        <a:pt x="16"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0" name="Freeform 621"/>
                <p:cNvSpPr>
                  <a:spLocks/>
                </p:cNvSpPr>
                <p:nvPr/>
              </p:nvSpPr>
              <p:spPr bwMode="auto">
                <a:xfrm>
                  <a:off x="4084" y="3142"/>
                  <a:ext cx="18" cy="53"/>
                </a:xfrm>
                <a:custGeom>
                  <a:avLst/>
                  <a:gdLst>
                    <a:gd name="T0" fmla="*/ 9 w 18"/>
                    <a:gd name="T1" fmla="*/ 53 h 53"/>
                    <a:gd name="T2" fmla="*/ 13 w 18"/>
                    <a:gd name="T3" fmla="*/ 47 h 53"/>
                    <a:gd name="T4" fmla="*/ 18 w 18"/>
                    <a:gd name="T5" fmla="*/ 2 h 53"/>
                    <a:gd name="T6" fmla="*/ 6 w 18"/>
                    <a:gd name="T7" fmla="*/ 0 h 53"/>
                    <a:gd name="T8" fmla="*/ 0 w 18"/>
                    <a:gd name="T9" fmla="*/ 46 h 53"/>
                    <a:gd name="T10" fmla="*/ 4 w 18"/>
                    <a:gd name="T11" fmla="*/ 40 h 53"/>
                    <a:gd name="T12" fmla="*/ 9 w 18"/>
                    <a:gd name="T13" fmla="*/ 53 h 53"/>
                    <a:gd name="T14" fmla="*/ 11 w 18"/>
                    <a:gd name="T15" fmla="*/ 51 h 53"/>
                    <a:gd name="T16" fmla="*/ 13 w 18"/>
                    <a:gd name="T17" fmla="*/ 47 h 53"/>
                    <a:gd name="T18" fmla="*/ 9 w 18"/>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3">
                      <a:moveTo>
                        <a:pt x="9" y="53"/>
                      </a:moveTo>
                      <a:lnTo>
                        <a:pt x="13" y="47"/>
                      </a:lnTo>
                      <a:lnTo>
                        <a:pt x="18" y="2"/>
                      </a:lnTo>
                      <a:lnTo>
                        <a:pt x="6" y="0"/>
                      </a:lnTo>
                      <a:lnTo>
                        <a:pt x="0" y="46"/>
                      </a:lnTo>
                      <a:lnTo>
                        <a:pt x="4" y="40"/>
                      </a:lnTo>
                      <a:lnTo>
                        <a:pt x="9" y="53"/>
                      </a:lnTo>
                      <a:lnTo>
                        <a:pt x="11" y="51"/>
                      </a:lnTo>
                      <a:lnTo>
                        <a:pt x="13" y="47"/>
                      </a:lnTo>
                      <a:lnTo>
                        <a:pt x="9" y="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1" name="Freeform 620"/>
                <p:cNvSpPr>
                  <a:spLocks/>
                </p:cNvSpPr>
                <p:nvPr/>
              </p:nvSpPr>
              <p:spPr bwMode="auto">
                <a:xfrm>
                  <a:off x="4034" y="3182"/>
                  <a:ext cx="59" cy="36"/>
                </a:xfrm>
                <a:custGeom>
                  <a:avLst/>
                  <a:gdLst>
                    <a:gd name="T0" fmla="*/ 5 w 59"/>
                    <a:gd name="T1" fmla="*/ 36 h 36"/>
                    <a:gd name="T2" fmla="*/ 5 w 59"/>
                    <a:gd name="T3" fmla="*/ 36 h 36"/>
                    <a:gd name="T4" fmla="*/ 59 w 59"/>
                    <a:gd name="T5" fmla="*/ 13 h 36"/>
                    <a:gd name="T6" fmla="*/ 54 w 59"/>
                    <a:gd name="T7" fmla="*/ 0 h 36"/>
                    <a:gd name="T8" fmla="*/ 0 w 59"/>
                    <a:gd name="T9" fmla="*/ 24 h 36"/>
                    <a:gd name="T10" fmla="*/ 0 w 59"/>
                    <a:gd name="T11" fmla="*/ 24 h 36"/>
                    <a:gd name="T12" fmla="*/ 5 w 59"/>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9" h="36">
                      <a:moveTo>
                        <a:pt x="5" y="36"/>
                      </a:moveTo>
                      <a:lnTo>
                        <a:pt x="5" y="36"/>
                      </a:lnTo>
                      <a:lnTo>
                        <a:pt x="59" y="13"/>
                      </a:lnTo>
                      <a:lnTo>
                        <a:pt x="54" y="0"/>
                      </a:lnTo>
                      <a:lnTo>
                        <a:pt x="0" y="24"/>
                      </a:lnTo>
                      <a:lnTo>
                        <a:pt x="5"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2" name="Freeform 619"/>
                <p:cNvSpPr>
                  <a:spLocks/>
                </p:cNvSpPr>
                <p:nvPr/>
              </p:nvSpPr>
              <p:spPr bwMode="auto">
                <a:xfrm>
                  <a:off x="3992" y="3206"/>
                  <a:ext cx="47" cy="32"/>
                </a:xfrm>
                <a:custGeom>
                  <a:avLst/>
                  <a:gdLst>
                    <a:gd name="T0" fmla="*/ 2 w 47"/>
                    <a:gd name="T1" fmla="*/ 32 h 32"/>
                    <a:gd name="T2" fmla="*/ 8 w 47"/>
                    <a:gd name="T3" fmla="*/ 30 h 32"/>
                    <a:gd name="T4" fmla="*/ 47 w 47"/>
                    <a:gd name="T5" fmla="*/ 12 h 32"/>
                    <a:gd name="T6" fmla="*/ 42 w 47"/>
                    <a:gd name="T7" fmla="*/ 0 h 32"/>
                    <a:gd name="T8" fmla="*/ 0 w 47"/>
                    <a:gd name="T9" fmla="*/ 19 h 32"/>
                    <a:gd name="T10" fmla="*/ 8 w 47"/>
                    <a:gd name="T11" fmla="*/ 19 h 32"/>
                    <a:gd name="T12" fmla="*/ 2 w 47"/>
                    <a:gd name="T13" fmla="*/ 32 h 32"/>
                    <a:gd name="T14" fmla="*/ 4 w 47"/>
                    <a:gd name="T15" fmla="*/ 32 h 32"/>
                    <a:gd name="T16" fmla="*/ 8 w 47"/>
                    <a:gd name="T17" fmla="*/ 30 h 32"/>
                    <a:gd name="T18" fmla="*/ 2 w 47"/>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2">
                      <a:moveTo>
                        <a:pt x="2" y="32"/>
                      </a:moveTo>
                      <a:lnTo>
                        <a:pt x="8" y="30"/>
                      </a:lnTo>
                      <a:lnTo>
                        <a:pt x="47" y="12"/>
                      </a:lnTo>
                      <a:lnTo>
                        <a:pt x="42" y="0"/>
                      </a:lnTo>
                      <a:lnTo>
                        <a:pt x="0" y="19"/>
                      </a:lnTo>
                      <a:lnTo>
                        <a:pt x="8" y="19"/>
                      </a:lnTo>
                      <a:lnTo>
                        <a:pt x="2" y="32"/>
                      </a:lnTo>
                      <a:lnTo>
                        <a:pt x="4" y="32"/>
                      </a:lnTo>
                      <a:lnTo>
                        <a:pt x="8" y="30"/>
                      </a:lnTo>
                      <a:lnTo>
                        <a:pt x="2"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3" name="Freeform 618"/>
                <p:cNvSpPr>
                  <a:spLocks/>
                </p:cNvSpPr>
                <p:nvPr/>
              </p:nvSpPr>
              <p:spPr bwMode="auto">
                <a:xfrm>
                  <a:off x="3973" y="3215"/>
                  <a:ext cx="27" cy="23"/>
                </a:xfrm>
                <a:custGeom>
                  <a:avLst/>
                  <a:gdLst>
                    <a:gd name="T0" fmla="*/ 9 w 27"/>
                    <a:gd name="T1" fmla="*/ 12 h 23"/>
                    <a:gd name="T2" fmla="*/ 1 w 27"/>
                    <a:gd name="T3" fmla="*/ 14 h 23"/>
                    <a:gd name="T4" fmla="*/ 21 w 27"/>
                    <a:gd name="T5" fmla="*/ 23 h 23"/>
                    <a:gd name="T6" fmla="*/ 27 w 27"/>
                    <a:gd name="T7" fmla="*/ 10 h 23"/>
                    <a:gd name="T8" fmla="*/ 7 w 27"/>
                    <a:gd name="T9" fmla="*/ 1 h 23"/>
                    <a:gd name="T10" fmla="*/ 0 w 27"/>
                    <a:gd name="T11" fmla="*/ 3 h 23"/>
                    <a:gd name="T12" fmla="*/ 7 w 27"/>
                    <a:gd name="T13" fmla="*/ 1 h 23"/>
                    <a:gd name="T14" fmla="*/ 3 w 27"/>
                    <a:gd name="T15" fmla="*/ 0 h 23"/>
                    <a:gd name="T16" fmla="*/ 0 w 27"/>
                    <a:gd name="T17" fmla="*/ 3 h 23"/>
                    <a:gd name="T18" fmla="*/ 9 w 27"/>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3">
                      <a:moveTo>
                        <a:pt x="9" y="12"/>
                      </a:moveTo>
                      <a:lnTo>
                        <a:pt x="1" y="14"/>
                      </a:lnTo>
                      <a:lnTo>
                        <a:pt x="21" y="23"/>
                      </a:lnTo>
                      <a:lnTo>
                        <a:pt x="27" y="10"/>
                      </a:lnTo>
                      <a:lnTo>
                        <a:pt x="7" y="1"/>
                      </a:lnTo>
                      <a:lnTo>
                        <a:pt x="0" y="3"/>
                      </a:lnTo>
                      <a:lnTo>
                        <a:pt x="7" y="1"/>
                      </a:lnTo>
                      <a:lnTo>
                        <a:pt x="3" y="0"/>
                      </a:lnTo>
                      <a:lnTo>
                        <a:pt x="0" y="3"/>
                      </a:lnTo>
                      <a:lnTo>
                        <a:pt x="9"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4" name="Freeform 617"/>
                <p:cNvSpPr>
                  <a:spLocks/>
                </p:cNvSpPr>
                <p:nvPr/>
              </p:nvSpPr>
              <p:spPr bwMode="auto">
                <a:xfrm>
                  <a:off x="3955" y="3218"/>
                  <a:ext cx="27" cy="24"/>
                </a:xfrm>
                <a:custGeom>
                  <a:avLst/>
                  <a:gdLst>
                    <a:gd name="T0" fmla="*/ 12 w 27"/>
                    <a:gd name="T1" fmla="*/ 20 h 24"/>
                    <a:gd name="T2" fmla="*/ 10 w 27"/>
                    <a:gd name="T3" fmla="*/ 24 h 24"/>
                    <a:gd name="T4" fmla="*/ 27 w 27"/>
                    <a:gd name="T5" fmla="*/ 9 h 24"/>
                    <a:gd name="T6" fmla="*/ 18 w 27"/>
                    <a:gd name="T7" fmla="*/ 0 h 24"/>
                    <a:gd name="T8" fmla="*/ 1 w 27"/>
                    <a:gd name="T9" fmla="*/ 15 h 24"/>
                    <a:gd name="T10" fmla="*/ 0 w 27"/>
                    <a:gd name="T11" fmla="*/ 18 h 24"/>
                    <a:gd name="T12" fmla="*/ 12 w 27"/>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2" y="20"/>
                      </a:moveTo>
                      <a:lnTo>
                        <a:pt x="10" y="24"/>
                      </a:lnTo>
                      <a:lnTo>
                        <a:pt x="27" y="9"/>
                      </a:lnTo>
                      <a:lnTo>
                        <a:pt x="18" y="0"/>
                      </a:lnTo>
                      <a:lnTo>
                        <a:pt x="1" y="15"/>
                      </a:lnTo>
                      <a:lnTo>
                        <a:pt x="0" y="18"/>
                      </a:lnTo>
                      <a:lnTo>
                        <a:pt x="1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5" name="Freeform 616"/>
                <p:cNvSpPr>
                  <a:spLocks/>
                </p:cNvSpPr>
                <p:nvPr/>
              </p:nvSpPr>
              <p:spPr bwMode="auto">
                <a:xfrm>
                  <a:off x="3953" y="3236"/>
                  <a:ext cx="14" cy="16"/>
                </a:xfrm>
                <a:custGeom>
                  <a:avLst/>
                  <a:gdLst>
                    <a:gd name="T0" fmla="*/ 12 w 14"/>
                    <a:gd name="T1" fmla="*/ 11 h 16"/>
                    <a:gd name="T2" fmla="*/ 12 w 14"/>
                    <a:gd name="T3" fmla="*/ 15 h 16"/>
                    <a:gd name="T4" fmla="*/ 14 w 14"/>
                    <a:gd name="T5" fmla="*/ 2 h 16"/>
                    <a:gd name="T6" fmla="*/ 2 w 14"/>
                    <a:gd name="T7" fmla="*/ 0 h 16"/>
                    <a:gd name="T8" fmla="*/ 0 w 14"/>
                    <a:gd name="T9" fmla="*/ 13 h 16"/>
                    <a:gd name="T10" fmla="*/ 2 w 14"/>
                    <a:gd name="T11" fmla="*/ 16 h 16"/>
                    <a:gd name="T12" fmla="*/ 12 w 14"/>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2" y="11"/>
                      </a:moveTo>
                      <a:lnTo>
                        <a:pt x="12" y="15"/>
                      </a:lnTo>
                      <a:lnTo>
                        <a:pt x="14" y="2"/>
                      </a:lnTo>
                      <a:lnTo>
                        <a:pt x="2" y="0"/>
                      </a:lnTo>
                      <a:lnTo>
                        <a:pt x="0" y="13"/>
                      </a:lnTo>
                      <a:lnTo>
                        <a:pt x="2" y="16"/>
                      </a:lnTo>
                      <a:lnTo>
                        <a:pt x="1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6" name="Freeform 615"/>
                <p:cNvSpPr>
                  <a:spLocks/>
                </p:cNvSpPr>
                <p:nvPr/>
              </p:nvSpPr>
              <p:spPr bwMode="auto">
                <a:xfrm>
                  <a:off x="3955" y="3247"/>
                  <a:ext cx="18" cy="22"/>
                </a:xfrm>
                <a:custGeom>
                  <a:avLst/>
                  <a:gdLst>
                    <a:gd name="T0" fmla="*/ 18 w 18"/>
                    <a:gd name="T1" fmla="*/ 20 h 22"/>
                    <a:gd name="T2" fmla="*/ 18 w 18"/>
                    <a:gd name="T3" fmla="*/ 16 h 22"/>
                    <a:gd name="T4" fmla="*/ 10 w 18"/>
                    <a:gd name="T5" fmla="*/ 0 h 22"/>
                    <a:gd name="T6" fmla="*/ 0 w 18"/>
                    <a:gd name="T7" fmla="*/ 5 h 22"/>
                    <a:gd name="T8" fmla="*/ 5 w 18"/>
                    <a:gd name="T9" fmla="*/ 22 h 22"/>
                    <a:gd name="T10" fmla="*/ 5 w 18"/>
                    <a:gd name="T11" fmla="*/ 20 h 22"/>
                    <a:gd name="T12" fmla="*/ 18 w 18"/>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18" y="20"/>
                      </a:moveTo>
                      <a:lnTo>
                        <a:pt x="18" y="16"/>
                      </a:lnTo>
                      <a:lnTo>
                        <a:pt x="10" y="0"/>
                      </a:lnTo>
                      <a:lnTo>
                        <a:pt x="0" y="5"/>
                      </a:lnTo>
                      <a:lnTo>
                        <a:pt x="5" y="22"/>
                      </a:lnTo>
                      <a:lnTo>
                        <a:pt x="5" y="20"/>
                      </a:lnTo>
                      <a:lnTo>
                        <a:pt x="1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7" name="Freeform 614"/>
                <p:cNvSpPr>
                  <a:spLocks/>
                </p:cNvSpPr>
                <p:nvPr/>
              </p:nvSpPr>
              <p:spPr bwMode="auto">
                <a:xfrm>
                  <a:off x="3960" y="3267"/>
                  <a:ext cx="13" cy="23"/>
                </a:xfrm>
                <a:custGeom>
                  <a:avLst/>
                  <a:gdLst>
                    <a:gd name="T0" fmla="*/ 13 w 13"/>
                    <a:gd name="T1" fmla="*/ 23 h 23"/>
                    <a:gd name="T2" fmla="*/ 13 w 13"/>
                    <a:gd name="T3" fmla="*/ 23 h 23"/>
                    <a:gd name="T4" fmla="*/ 13 w 13"/>
                    <a:gd name="T5" fmla="*/ 0 h 23"/>
                    <a:gd name="T6" fmla="*/ 0 w 13"/>
                    <a:gd name="T7" fmla="*/ 0 h 23"/>
                    <a:gd name="T8" fmla="*/ 0 w 13"/>
                    <a:gd name="T9" fmla="*/ 23 h 23"/>
                    <a:gd name="T10" fmla="*/ 0 w 13"/>
                    <a:gd name="T11" fmla="*/ 23 h 23"/>
                    <a:gd name="T12" fmla="*/ 13 w 1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3" h="23">
                      <a:moveTo>
                        <a:pt x="13" y="23"/>
                      </a:moveTo>
                      <a:lnTo>
                        <a:pt x="13" y="23"/>
                      </a:lnTo>
                      <a:lnTo>
                        <a:pt x="13" y="0"/>
                      </a:lnTo>
                      <a:lnTo>
                        <a:pt x="0" y="0"/>
                      </a:lnTo>
                      <a:lnTo>
                        <a:pt x="0" y="23"/>
                      </a:lnTo>
                      <a:lnTo>
                        <a:pt x="13"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8" name="Freeform 613"/>
                <p:cNvSpPr>
                  <a:spLocks/>
                </p:cNvSpPr>
                <p:nvPr/>
              </p:nvSpPr>
              <p:spPr bwMode="auto">
                <a:xfrm>
                  <a:off x="3960" y="3290"/>
                  <a:ext cx="13" cy="29"/>
                </a:xfrm>
                <a:custGeom>
                  <a:avLst/>
                  <a:gdLst>
                    <a:gd name="T0" fmla="*/ 13 w 13"/>
                    <a:gd name="T1" fmla="*/ 22 h 29"/>
                    <a:gd name="T2" fmla="*/ 13 w 13"/>
                    <a:gd name="T3" fmla="*/ 25 h 29"/>
                    <a:gd name="T4" fmla="*/ 13 w 13"/>
                    <a:gd name="T5" fmla="*/ 0 h 29"/>
                    <a:gd name="T6" fmla="*/ 0 w 13"/>
                    <a:gd name="T7" fmla="*/ 0 h 29"/>
                    <a:gd name="T8" fmla="*/ 0 w 13"/>
                    <a:gd name="T9" fmla="*/ 25 h 29"/>
                    <a:gd name="T10" fmla="*/ 2 w 13"/>
                    <a:gd name="T11" fmla="*/ 29 h 29"/>
                    <a:gd name="T12" fmla="*/ 13 w 13"/>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13" y="22"/>
                      </a:moveTo>
                      <a:lnTo>
                        <a:pt x="13" y="25"/>
                      </a:lnTo>
                      <a:lnTo>
                        <a:pt x="13" y="0"/>
                      </a:lnTo>
                      <a:lnTo>
                        <a:pt x="0" y="0"/>
                      </a:lnTo>
                      <a:lnTo>
                        <a:pt x="0" y="25"/>
                      </a:lnTo>
                      <a:lnTo>
                        <a:pt x="2" y="29"/>
                      </a:lnTo>
                      <a:lnTo>
                        <a:pt x="13"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439" name="Freeform 612"/>
                <p:cNvSpPr>
                  <a:spLocks/>
                </p:cNvSpPr>
                <p:nvPr/>
              </p:nvSpPr>
              <p:spPr bwMode="auto">
                <a:xfrm>
                  <a:off x="3962" y="3312"/>
                  <a:ext cx="30" cy="32"/>
                </a:xfrm>
                <a:custGeom>
                  <a:avLst/>
                  <a:gdLst>
                    <a:gd name="T0" fmla="*/ 30 w 30"/>
                    <a:gd name="T1" fmla="*/ 29 h 32"/>
                    <a:gd name="T2" fmla="*/ 29 w 30"/>
                    <a:gd name="T3" fmla="*/ 23 h 32"/>
                    <a:gd name="T4" fmla="*/ 11 w 30"/>
                    <a:gd name="T5" fmla="*/ 0 h 32"/>
                    <a:gd name="T6" fmla="*/ 0 w 30"/>
                    <a:gd name="T7" fmla="*/ 7 h 32"/>
                    <a:gd name="T8" fmla="*/ 20 w 30"/>
                    <a:gd name="T9" fmla="*/ 32 h 32"/>
                    <a:gd name="T10" fmla="*/ 18 w 30"/>
                    <a:gd name="T11" fmla="*/ 27 h 32"/>
                    <a:gd name="T12" fmla="*/ 30 w 30"/>
                    <a:gd name="T13" fmla="*/ 29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30" y="29"/>
                      </a:moveTo>
                      <a:lnTo>
                        <a:pt x="29" y="23"/>
                      </a:lnTo>
                      <a:lnTo>
                        <a:pt x="11" y="0"/>
                      </a:lnTo>
                      <a:lnTo>
                        <a:pt x="0" y="7"/>
                      </a:lnTo>
                      <a:lnTo>
                        <a:pt x="20" y="32"/>
                      </a:lnTo>
                      <a:lnTo>
                        <a:pt x="18" y="27"/>
                      </a:lnTo>
                      <a:lnTo>
                        <a:pt x="30"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grpSp>
          <p:grpSp>
            <p:nvGrpSpPr>
              <p:cNvPr id="1635" name="Group 410"/>
              <p:cNvGrpSpPr>
                <a:grpSpLocks/>
              </p:cNvGrpSpPr>
              <p:nvPr/>
            </p:nvGrpSpPr>
            <p:grpSpPr bwMode="auto">
              <a:xfrm>
                <a:off x="3833" y="282"/>
                <a:ext cx="6627" cy="5534"/>
                <a:chOff x="933" y="693"/>
                <a:chExt cx="3059" cy="2767"/>
              </a:xfrm>
            </p:grpSpPr>
            <p:sp>
              <p:nvSpPr>
                <p:cNvPr id="2040" name="Freeform 610"/>
                <p:cNvSpPr>
                  <a:spLocks/>
                </p:cNvSpPr>
                <p:nvPr/>
              </p:nvSpPr>
              <p:spPr bwMode="auto">
                <a:xfrm>
                  <a:off x="3976" y="3339"/>
                  <a:ext cx="16" cy="65"/>
                </a:xfrm>
                <a:custGeom>
                  <a:avLst/>
                  <a:gdLst>
                    <a:gd name="T0" fmla="*/ 6 w 16"/>
                    <a:gd name="T1" fmla="*/ 63 h 65"/>
                    <a:gd name="T2" fmla="*/ 13 w 16"/>
                    <a:gd name="T3" fmla="*/ 57 h 65"/>
                    <a:gd name="T4" fmla="*/ 16 w 16"/>
                    <a:gd name="T5" fmla="*/ 2 h 65"/>
                    <a:gd name="T6" fmla="*/ 4 w 16"/>
                    <a:gd name="T7" fmla="*/ 0 h 65"/>
                    <a:gd name="T8" fmla="*/ 0 w 16"/>
                    <a:gd name="T9" fmla="*/ 57 h 65"/>
                    <a:gd name="T10" fmla="*/ 7 w 16"/>
                    <a:gd name="T11" fmla="*/ 50 h 65"/>
                    <a:gd name="T12" fmla="*/ 6 w 16"/>
                    <a:gd name="T13" fmla="*/ 63 h 65"/>
                    <a:gd name="T14" fmla="*/ 13 w 16"/>
                    <a:gd name="T15" fmla="*/ 65 h 65"/>
                    <a:gd name="T16" fmla="*/ 13 w 16"/>
                    <a:gd name="T17" fmla="*/ 57 h 65"/>
                    <a:gd name="T18" fmla="*/ 6 w 16"/>
                    <a:gd name="T19"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5">
                      <a:moveTo>
                        <a:pt x="6" y="63"/>
                      </a:moveTo>
                      <a:lnTo>
                        <a:pt x="13" y="57"/>
                      </a:lnTo>
                      <a:lnTo>
                        <a:pt x="16" y="2"/>
                      </a:lnTo>
                      <a:lnTo>
                        <a:pt x="4" y="0"/>
                      </a:lnTo>
                      <a:lnTo>
                        <a:pt x="0" y="57"/>
                      </a:lnTo>
                      <a:lnTo>
                        <a:pt x="7" y="50"/>
                      </a:lnTo>
                      <a:lnTo>
                        <a:pt x="6" y="63"/>
                      </a:lnTo>
                      <a:lnTo>
                        <a:pt x="13" y="65"/>
                      </a:lnTo>
                      <a:lnTo>
                        <a:pt x="13" y="57"/>
                      </a:lnTo>
                      <a:lnTo>
                        <a:pt x="6"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1" name="Freeform 609"/>
                <p:cNvSpPr>
                  <a:spLocks/>
                </p:cNvSpPr>
                <p:nvPr/>
              </p:nvSpPr>
              <p:spPr bwMode="auto">
                <a:xfrm>
                  <a:off x="3942" y="3384"/>
                  <a:ext cx="41" cy="18"/>
                </a:xfrm>
                <a:custGeom>
                  <a:avLst/>
                  <a:gdLst>
                    <a:gd name="T0" fmla="*/ 5 w 41"/>
                    <a:gd name="T1" fmla="*/ 12 h 18"/>
                    <a:gd name="T2" fmla="*/ 2 w 41"/>
                    <a:gd name="T3" fmla="*/ 12 h 18"/>
                    <a:gd name="T4" fmla="*/ 40 w 41"/>
                    <a:gd name="T5" fmla="*/ 18 h 18"/>
                    <a:gd name="T6" fmla="*/ 41 w 41"/>
                    <a:gd name="T7" fmla="*/ 5 h 18"/>
                    <a:gd name="T8" fmla="*/ 4 w 41"/>
                    <a:gd name="T9" fmla="*/ 0 h 18"/>
                    <a:gd name="T10" fmla="*/ 0 w 41"/>
                    <a:gd name="T11" fmla="*/ 0 h 18"/>
                    <a:gd name="T12" fmla="*/ 5 w 41"/>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5" y="12"/>
                      </a:moveTo>
                      <a:lnTo>
                        <a:pt x="2" y="12"/>
                      </a:lnTo>
                      <a:lnTo>
                        <a:pt x="40" y="18"/>
                      </a:lnTo>
                      <a:lnTo>
                        <a:pt x="41" y="5"/>
                      </a:lnTo>
                      <a:lnTo>
                        <a:pt x="4" y="0"/>
                      </a:lnTo>
                      <a:lnTo>
                        <a:pt x="0"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2" name="Freeform 608"/>
                <p:cNvSpPr>
                  <a:spLocks/>
                </p:cNvSpPr>
                <p:nvPr/>
              </p:nvSpPr>
              <p:spPr bwMode="auto">
                <a:xfrm>
                  <a:off x="3897" y="3384"/>
                  <a:ext cx="50" cy="30"/>
                </a:xfrm>
                <a:custGeom>
                  <a:avLst/>
                  <a:gdLst>
                    <a:gd name="T0" fmla="*/ 7 w 50"/>
                    <a:gd name="T1" fmla="*/ 29 h 30"/>
                    <a:gd name="T2" fmla="*/ 5 w 50"/>
                    <a:gd name="T3" fmla="*/ 30 h 30"/>
                    <a:gd name="T4" fmla="*/ 50 w 50"/>
                    <a:gd name="T5" fmla="*/ 12 h 30"/>
                    <a:gd name="T6" fmla="*/ 45 w 50"/>
                    <a:gd name="T7" fmla="*/ 0 h 30"/>
                    <a:gd name="T8" fmla="*/ 2 w 50"/>
                    <a:gd name="T9" fmla="*/ 18 h 30"/>
                    <a:gd name="T10" fmla="*/ 0 w 50"/>
                    <a:gd name="T11" fmla="*/ 18 h 30"/>
                    <a:gd name="T12" fmla="*/ 7 w 5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0" h="30">
                      <a:moveTo>
                        <a:pt x="7" y="29"/>
                      </a:moveTo>
                      <a:lnTo>
                        <a:pt x="5" y="30"/>
                      </a:lnTo>
                      <a:lnTo>
                        <a:pt x="50" y="12"/>
                      </a:lnTo>
                      <a:lnTo>
                        <a:pt x="45" y="0"/>
                      </a:lnTo>
                      <a:lnTo>
                        <a:pt x="2" y="18"/>
                      </a:lnTo>
                      <a:lnTo>
                        <a:pt x="0" y="18"/>
                      </a:lnTo>
                      <a:lnTo>
                        <a:pt x="7"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3" name="Freeform 607"/>
                <p:cNvSpPr>
                  <a:spLocks/>
                </p:cNvSpPr>
                <p:nvPr/>
              </p:nvSpPr>
              <p:spPr bwMode="auto">
                <a:xfrm>
                  <a:off x="3843" y="3402"/>
                  <a:ext cx="61" cy="58"/>
                </a:xfrm>
                <a:custGeom>
                  <a:avLst/>
                  <a:gdLst>
                    <a:gd name="T0" fmla="*/ 0 w 61"/>
                    <a:gd name="T1" fmla="*/ 52 h 58"/>
                    <a:gd name="T2" fmla="*/ 7 w 61"/>
                    <a:gd name="T3" fmla="*/ 54 h 58"/>
                    <a:gd name="T4" fmla="*/ 61 w 61"/>
                    <a:gd name="T5" fmla="*/ 11 h 58"/>
                    <a:gd name="T6" fmla="*/ 54 w 61"/>
                    <a:gd name="T7" fmla="*/ 0 h 58"/>
                    <a:gd name="T8" fmla="*/ 0 w 61"/>
                    <a:gd name="T9" fmla="*/ 43 h 58"/>
                    <a:gd name="T10" fmla="*/ 9 w 61"/>
                    <a:gd name="T11" fmla="*/ 43 h 58"/>
                    <a:gd name="T12" fmla="*/ 0 w 61"/>
                    <a:gd name="T13" fmla="*/ 52 h 58"/>
                    <a:gd name="T14" fmla="*/ 3 w 61"/>
                    <a:gd name="T15" fmla="*/ 58 h 58"/>
                    <a:gd name="T16" fmla="*/ 7 w 61"/>
                    <a:gd name="T17" fmla="*/ 54 h 58"/>
                    <a:gd name="T18" fmla="*/ 0 w 61"/>
                    <a:gd name="T19"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8">
                      <a:moveTo>
                        <a:pt x="0" y="52"/>
                      </a:moveTo>
                      <a:lnTo>
                        <a:pt x="7" y="54"/>
                      </a:lnTo>
                      <a:lnTo>
                        <a:pt x="61" y="11"/>
                      </a:lnTo>
                      <a:lnTo>
                        <a:pt x="54" y="0"/>
                      </a:lnTo>
                      <a:lnTo>
                        <a:pt x="0" y="43"/>
                      </a:lnTo>
                      <a:lnTo>
                        <a:pt x="9" y="43"/>
                      </a:lnTo>
                      <a:lnTo>
                        <a:pt x="0" y="52"/>
                      </a:lnTo>
                      <a:lnTo>
                        <a:pt x="3" y="58"/>
                      </a:lnTo>
                      <a:lnTo>
                        <a:pt x="7" y="54"/>
                      </a:lnTo>
                      <a:lnTo>
                        <a:pt x="0"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4" name="Freeform 606"/>
                <p:cNvSpPr>
                  <a:spLocks/>
                </p:cNvSpPr>
                <p:nvPr/>
              </p:nvSpPr>
              <p:spPr bwMode="auto">
                <a:xfrm>
                  <a:off x="3814" y="3416"/>
                  <a:ext cx="38" cy="38"/>
                </a:xfrm>
                <a:custGeom>
                  <a:avLst/>
                  <a:gdLst>
                    <a:gd name="T0" fmla="*/ 2 w 38"/>
                    <a:gd name="T1" fmla="*/ 13 h 38"/>
                    <a:gd name="T2" fmla="*/ 0 w 38"/>
                    <a:gd name="T3" fmla="*/ 11 h 38"/>
                    <a:gd name="T4" fmla="*/ 29 w 38"/>
                    <a:gd name="T5" fmla="*/ 38 h 38"/>
                    <a:gd name="T6" fmla="*/ 38 w 38"/>
                    <a:gd name="T7" fmla="*/ 29 h 38"/>
                    <a:gd name="T8" fmla="*/ 9 w 38"/>
                    <a:gd name="T9" fmla="*/ 2 h 38"/>
                    <a:gd name="T10" fmla="*/ 5 w 38"/>
                    <a:gd name="T11" fmla="*/ 0 h 38"/>
                    <a:gd name="T12" fmla="*/ 2 w 38"/>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2" y="13"/>
                      </a:moveTo>
                      <a:lnTo>
                        <a:pt x="0" y="11"/>
                      </a:lnTo>
                      <a:lnTo>
                        <a:pt x="29" y="38"/>
                      </a:lnTo>
                      <a:lnTo>
                        <a:pt x="38" y="29"/>
                      </a:lnTo>
                      <a:lnTo>
                        <a:pt x="9" y="2"/>
                      </a:lnTo>
                      <a:lnTo>
                        <a:pt x="5"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5" name="Freeform 605"/>
                <p:cNvSpPr>
                  <a:spLocks/>
                </p:cNvSpPr>
                <p:nvPr/>
              </p:nvSpPr>
              <p:spPr bwMode="auto">
                <a:xfrm>
                  <a:off x="3782" y="3405"/>
                  <a:ext cx="37" cy="24"/>
                </a:xfrm>
                <a:custGeom>
                  <a:avLst/>
                  <a:gdLst>
                    <a:gd name="T0" fmla="*/ 0 w 37"/>
                    <a:gd name="T1" fmla="*/ 13 h 24"/>
                    <a:gd name="T2" fmla="*/ 0 w 37"/>
                    <a:gd name="T3" fmla="*/ 13 h 24"/>
                    <a:gd name="T4" fmla="*/ 34 w 37"/>
                    <a:gd name="T5" fmla="*/ 24 h 24"/>
                    <a:gd name="T6" fmla="*/ 37 w 37"/>
                    <a:gd name="T7" fmla="*/ 11 h 24"/>
                    <a:gd name="T8" fmla="*/ 3 w 37"/>
                    <a:gd name="T9" fmla="*/ 0 h 24"/>
                    <a:gd name="T10" fmla="*/ 5 w 37"/>
                    <a:gd name="T11" fmla="*/ 2 h 24"/>
                    <a:gd name="T12" fmla="*/ 0 w 37"/>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37" h="24">
                      <a:moveTo>
                        <a:pt x="0" y="13"/>
                      </a:moveTo>
                      <a:lnTo>
                        <a:pt x="0" y="13"/>
                      </a:lnTo>
                      <a:lnTo>
                        <a:pt x="34" y="24"/>
                      </a:lnTo>
                      <a:lnTo>
                        <a:pt x="37" y="11"/>
                      </a:lnTo>
                      <a:lnTo>
                        <a:pt x="3" y="0"/>
                      </a:lnTo>
                      <a:lnTo>
                        <a:pt x="5"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6" name="Freeform 604"/>
                <p:cNvSpPr>
                  <a:spLocks/>
                </p:cNvSpPr>
                <p:nvPr/>
              </p:nvSpPr>
              <p:spPr bwMode="auto">
                <a:xfrm>
                  <a:off x="3747" y="3393"/>
                  <a:ext cx="40" cy="25"/>
                </a:xfrm>
                <a:custGeom>
                  <a:avLst/>
                  <a:gdLst>
                    <a:gd name="T0" fmla="*/ 0 w 40"/>
                    <a:gd name="T1" fmla="*/ 5 h 25"/>
                    <a:gd name="T2" fmla="*/ 4 w 40"/>
                    <a:gd name="T3" fmla="*/ 11 h 25"/>
                    <a:gd name="T4" fmla="*/ 35 w 40"/>
                    <a:gd name="T5" fmla="*/ 25 h 25"/>
                    <a:gd name="T6" fmla="*/ 40 w 40"/>
                    <a:gd name="T7" fmla="*/ 14 h 25"/>
                    <a:gd name="T8" fmla="*/ 9 w 40"/>
                    <a:gd name="T9" fmla="*/ 0 h 25"/>
                    <a:gd name="T10" fmla="*/ 13 w 40"/>
                    <a:gd name="T11" fmla="*/ 5 h 25"/>
                    <a:gd name="T12" fmla="*/ 0 w 40"/>
                    <a:gd name="T13" fmla="*/ 5 h 25"/>
                    <a:gd name="T14" fmla="*/ 0 w 40"/>
                    <a:gd name="T15" fmla="*/ 9 h 25"/>
                    <a:gd name="T16" fmla="*/ 4 w 40"/>
                    <a:gd name="T17" fmla="*/ 11 h 25"/>
                    <a:gd name="T18" fmla="*/ 0 w 40"/>
                    <a:gd name="T1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5">
                      <a:moveTo>
                        <a:pt x="0" y="5"/>
                      </a:moveTo>
                      <a:lnTo>
                        <a:pt x="4" y="11"/>
                      </a:lnTo>
                      <a:lnTo>
                        <a:pt x="35" y="25"/>
                      </a:lnTo>
                      <a:lnTo>
                        <a:pt x="40" y="14"/>
                      </a:lnTo>
                      <a:lnTo>
                        <a:pt x="9" y="0"/>
                      </a:lnTo>
                      <a:lnTo>
                        <a:pt x="13" y="5"/>
                      </a:lnTo>
                      <a:lnTo>
                        <a:pt x="0" y="5"/>
                      </a:lnTo>
                      <a:lnTo>
                        <a:pt x="0" y="9"/>
                      </a:lnTo>
                      <a:lnTo>
                        <a:pt x="4" y="11"/>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7" name="Freeform 603"/>
                <p:cNvSpPr>
                  <a:spLocks/>
                </p:cNvSpPr>
                <p:nvPr/>
              </p:nvSpPr>
              <p:spPr bwMode="auto">
                <a:xfrm>
                  <a:off x="3746" y="3355"/>
                  <a:ext cx="14" cy="43"/>
                </a:xfrm>
                <a:custGeom>
                  <a:avLst/>
                  <a:gdLst>
                    <a:gd name="T0" fmla="*/ 0 w 14"/>
                    <a:gd name="T1" fmla="*/ 0 h 43"/>
                    <a:gd name="T2" fmla="*/ 0 w 14"/>
                    <a:gd name="T3" fmla="*/ 0 h 43"/>
                    <a:gd name="T4" fmla="*/ 1 w 14"/>
                    <a:gd name="T5" fmla="*/ 43 h 43"/>
                    <a:gd name="T6" fmla="*/ 14 w 14"/>
                    <a:gd name="T7" fmla="*/ 43 h 43"/>
                    <a:gd name="T8" fmla="*/ 12 w 14"/>
                    <a:gd name="T9" fmla="*/ 0 h 43"/>
                    <a:gd name="T10" fmla="*/ 12 w 14"/>
                    <a:gd name="T11" fmla="*/ 0 h 43"/>
                    <a:gd name="T12" fmla="*/ 0 w 14"/>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4" h="43">
                      <a:moveTo>
                        <a:pt x="0" y="0"/>
                      </a:moveTo>
                      <a:lnTo>
                        <a:pt x="0" y="0"/>
                      </a:lnTo>
                      <a:lnTo>
                        <a:pt x="1" y="43"/>
                      </a:lnTo>
                      <a:lnTo>
                        <a:pt x="14" y="43"/>
                      </a:lnTo>
                      <a:lnTo>
                        <a:pt x="12"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8" name="Freeform 602"/>
                <p:cNvSpPr>
                  <a:spLocks/>
                </p:cNvSpPr>
                <p:nvPr/>
              </p:nvSpPr>
              <p:spPr bwMode="auto">
                <a:xfrm>
                  <a:off x="3746" y="3276"/>
                  <a:ext cx="12" cy="79"/>
                </a:xfrm>
                <a:custGeom>
                  <a:avLst/>
                  <a:gdLst>
                    <a:gd name="T0" fmla="*/ 1 w 12"/>
                    <a:gd name="T1" fmla="*/ 11 h 79"/>
                    <a:gd name="T2" fmla="*/ 0 w 12"/>
                    <a:gd name="T3" fmla="*/ 5 h 79"/>
                    <a:gd name="T4" fmla="*/ 0 w 12"/>
                    <a:gd name="T5" fmla="*/ 79 h 79"/>
                    <a:gd name="T6" fmla="*/ 12 w 12"/>
                    <a:gd name="T7" fmla="*/ 79 h 79"/>
                    <a:gd name="T8" fmla="*/ 12 w 12"/>
                    <a:gd name="T9" fmla="*/ 5 h 79"/>
                    <a:gd name="T10" fmla="*/ 9 w 12"/>
                    <a:gd name="T11" fmla="*/ 0 h 79"/>
                    <a:gd name="T12" fmla="*/ 12 w 12"/>
                    <a:gd name="T13" fmla="*/ 5 h 79"/>
                    <a:gd name="T14" fmla="*/ 12 w 12"/>
                    <a:gd name="T15" fmla="*/ 2 h 79"/>
                    <a:gd name="T16" fmla="*/ 9 w 12"/>
                    <a:gd name="T17" fmla="*/ 0 h 79"/>
                    <a:gd name="T18" fmla="*/ 1 w 12"/>
                    <a:gd name="T1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9">
                      <a:moveTo>
                        <a:pt x="1" y="11"/>
                      </a:moveTo>
                      <a:lnTo>
                        <a:pt x="0" y="5"/>
                      </a:lnTo>
                      <a:lnTo>
                        <a:pt x="0" y="79"/>
                      </a:lnTo>
                      <a:lnTo>
                        <a:pt x="12" y="79"/>
                      </a:lnTo>
                      <a:lnTo>
                        <a:pt x="12" y="5"/>
                      </a:lnTo>
                      <a:lnTo>
                        <a:pt x="9" y="0"/>
                      </a:lnTo>
                      <a:lnTo>
                        <a:pt x="12" y="5"/>
                      </a:lnTo>
                      <a:lnTo>
                        <a:pt x="12" y="2"/>
                      </a:lnTo>
                      <a:lnTo>
                        <a:pt x="9" y="0"/>
                      </a:lnTo>
                      <a:lnTo>
                        <a:pt x="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49" name="Freeform 601"/>
                <p:cNvSpPr>
                  <a:spLocks/>
                </p:cNvSpPr>
                <p:nvPr/>
              </p:nvSpPr>
              <p:spPr bwMode="auto">
                <a:xfrm>
                  <a:off x="3726" y="3258"/>
                  <a:ext cx="29" cy="29"/>
                </a:xfrm>
                <a:custGeom>
                  <a:avLst/>
                  <a:gdLst>
                    <a:gd name="T0" fmla="*/ 2 w 29"/>
                    <a:gd name="T1" fmla="*/ 12 h 29"/>
                    <a:gd name="T2" fmla="*/ 0 w 29"/>
                    <a:gd name="T3" fmla="*/ 11 h 29"/>
                    <a:gd name="T4" fmla="*/ 21 w 29"/>
                    <a:gd name="T5" fmla="*/ 29 h 29"/>
                    <a:gd name="T6" fmla="*/ 29 w 29"/>
                    <a:gd name="T7" fmla="*/ 18 h 29"/>
                    <a:gd name="T8" fmla="*/ 7 w 29"/>
                    <a:gd name="T9" fmla="*/ 0 h 29"/>
                    <a:gd name="T10" fmla="*/ 5 w 29"/>
                    <a:gd name="T11" fmla="*/ 0 h 29"/>
                    <a:gd name="T12" fmla="*/ 2 w 29"/>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 y="12"/>
                      </a:moveTo>
                      <a:lnTo>
                        <a:pt x="0" y="11"/>
                      </a:lnTo>
                      <a:lnTo>
                        <a:pt x="21" y="29"/>
                      </a:lnTo>
                      <a:lnTo>
                        <a:pt x="29" y="18"/>
                      </a:lnTo>
                      <a:lnTo>
                        <a:pt x="7" y="0"/>
                      </a:lnTo>
                      <a:lnTo>
                        <a:pt x="5"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0" name="Freeform 600"/>
                <p:cNvSpPr>
                  <a:spLocks/>
                </p:cNvSpPr>
                <p:nvPr/>
              </p:nvSpPr>
              <p:spPr bwMode="auto">
                <a:xfrm>
                  <a:off x="3699" y="3251"/>
                  <a:ext cx="32" cy="19"/>
                </a:xfrm>
                <a:custGeom>
                  <a:avLst/>
                  <a:gdLst>
                    <a:gd name="T0" fmla="*/ 0 w 32"/>
                    <a:gd name="T1" fmla="*/ 10 h 19"/>
                    <a:gd name="T2" fmla="*/ 3 w 32"/>
                    <a:gd name="T3" fmla="*/ 12 h 19"/>
                    <a:gd name="T4" fmla="*/ 29 w 32"/>
                    <a:gd name="T5" fmla="*/ 19 h 19"/>
                    <a:gd name="T6" fmla="*/ 32 w 32"/>
                    <a:gd name="T7" fmla="*/ 7 h 19"/>
                    <a:gd name="T8" fmla="*/ 7 w 32"/>
                    <a:gd name="T9" fmla="*/ 0 h 19"/>
                    <a:gd name="T10" fmla="*/ 9 w 32"/>
                    <a:gd name="T11" fmla="*/ 1 h 19"/>
                    <a:gd name="T12" fmla="*/ 0 w 32"/>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32" h="19">
                      <a:moveTo>
                        <a:pt x="0" y="10"/>
                      </a:moveTo>
                      <a:lnTo>
                        <a:pt x="3" y="12"/>
                      </a:lnTo>
                      <a:lnTo>
                        <a:pt x="29" y="19"/>
                      </a:lnTo>
                      <a:lnTo>
                        <a:pt x="32" y="7"/>
                      </a:lnTo>
                      <a:lnTo>
                        <a:pt x="7" y="0"/>
                      </a:lnTo>
                      <a:lnTo>
                        <a:pt x="9" y="1"/>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1" name="Freeform 599"/>
                <p:cNvSpPr>
                  <a:spLocks/>
                </p:cNvSpPr>
                <p:nvPr/>
              </p:nvSpPr>
              <p:spPr bwMode="auto">
                <a:xfrm>
                  <a:off x="3682" y="3231"/>
                  <a:ext cx="26" cy="30"/>
                </a:xfrm>
                <a:custGeom>
                  <a:avLst/>
                  <a:gdLst>
                    <a:gd name="T0" fmla="*/ 8 w 26"/>
                    <a:gd name="T1" fmla="*/ 12 h 30"/>
                    <a:gd name="T2" fmla="*/ 0 w 26"/>
                    <a:gd name="T3" fmla="*/ 12 h 30"/>
                    <a:gd name="T4" fmla="*/ 17 w 26"/>
                    <a:gd name="T5" fmla="*/ 30 h 30"/>
                    <a:gd name="T6" fmla="*/ 26 w 26"/>
                    <a:gd name="T7" fmla="*/ 21 h 30"/>
                    <a:gd name="T8" fmla="*/ 9 w 26"/>
                    <a:gd name="T9" fmla="*/ 3 h 30"/>
                    <a:gd name="T10" fmla="*/ 2 w 26"/>
                    <a:gd name="T11" fmla="*/ 2 h 30"/>
                    <a:gd name="T12" fmla="*/ 9 w 26"/>
                    <a:gd name="T13" fmla="*/ 3 h 30"/>
                    <a:gd name="T14" fmla="*/ 6 w 26"/>
                    <a:gd name="T15" fmla="*/ 0 h 30"/>
                    <a:gd name="T16" fmla="*/ 2 w 26"/>
                    <a:gd name="T17" fmla="*/ 2 h 30"/>
                    <a:gd name="T18" fmla="*/ 8 w 26"/>
                    <a:gd name="T1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8" y="12"/>
                      </a:moveTo>
                      <a:lnTo>
                        <a:pt x="0" y="12"/>
                      </a:lnTo>
                      <a:lnTo>
                        <a:pt x="17" y="30"/>
                      </a:lnTo>
                      <a:lnTo>
                        <a:pt x="26" y="21"/>
                      </a:lnTo>
                      <a:lnTo>
                        <a:pt x="9" y="3"/>
                      </a:lnTo>
                      <a:lnTo>
                        <a:pt x="2" y="2"/>
                      </a:lnTo>
                      <a:lnTo>
                        <a:pt x="9" y="3"/>
                      </a:lnTo>
                      <a:lnTo>
                        <a:pt x="6" y="0"/>
                      </a:lnTo>
                      <a:lnTo>
                        <a:pt x="2" y="2"/>
                      </a:lnTo>
                      <a:lnTo>
                        <a:pt x="8"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2" name="Freeform 598"/>
                <p:cNvSpPr>
                  <a:spLocks/>
                </p:cNvSpPr>
                <p:nvPr/>
              </p:nvSpPr>
              <p:spPr bwMode="auto">
                <a:xfrm>
                  <a:off x="3582" y="3233"/>
                  <a:ext cx="108" cy="70"/>
                </a:xfrm>
                <a:custGeom>
                  <a:avLst/>
                  <a:gdLst>
                    <a:gd name="T0" fmla="*/ 3 w 108"/>
                    <a:gd name="T1" fmla="*/ 70 h 70"/>
                    <a:gd name="T2" fmla="*/ 5 w 108"/>
                    <a:gd name="T3" fmla="*/ 70 h 70"/>
                    <a:gd name="T4" fmla="*/ 108 w 108"/>
                    <a:gd name="T5" fmla="*/ 10 h 70"/>
                    <a:gd name="T6" fmla="*/ 102 w 108"/>
                    <a:gd name="T7" fmla="*/ 0 h 70"/>
                    <a:gd name="T8" fmla="*/ 0 w 108"/>
                    <a:gd name="T9" fmla="*/ 59 h 70"/>
                    <a:gd name="T10" fmla="*/ 3 w 108"/>
                    <a:gd name="T11" fmla="*/ 57 h 70"/>
                    <a:gd name="T12" fmla="*/ 3 w 10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08" h="70">
                      <a:moveTo>
                        <a:pt x="3" y="70"/>
                      </a:moveTo>
                      <a:lnTo>
                        <a:pt x="5" y="70"/>
                      </a:lnTo>
                      <a:lnTo>
                        <a:pt x="108" y="10"/>
                      </a:lnTo>
                      <a:lnTo>
                        <a:pt x="102" y="0"/>
                      </a:lnTo>
                      <a:lnTo>
                        <a:pt x="0" y="59"/>
                      </a:lnTo>
                      <a:lnTo>
                        <a:pt x="3" y="57"/>
                      </a:lnTo>
                      <a:lnTo>
                        <a:pt x="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3" name="Freeform 597"/>
                <p:cNvSpPr>
                  <a:spLocks/>
                </p:cNvSpPr>
                <p:nvPr/>
              </p:nvSpPr>
              <p:spPr bwMode="auto">
                <a:xfrm>
                  <a:off x="3555" y="3290"/>
                  <a:ext cx="30" cy="13"/>
                </a:xfrm>
                <a:custGeom>
                  <a:avLst/>
                  <a:gdLst>
                    <a:gd name="T0" fmla="*/ 7 w 30"/>
                    <a:gd name="T1" fmla="*/ 13 h 13"/>
                    <a:gd name="T2" fmla="*/ 3 w 30"/>
                    <a:gd name="T3" fmla="*/ 13 h 13"/>
                    <a:gd name="T4" fmla="*/ 30 w 30"/>
                    <a:gd name="T5" fmla="*/ 13 h 13"/>
                    <a:gd name="T6" fmla="*/ 30 w 30"/>
                    <a:gd name="T7" fmla="*/ 0 h 13"/>
                    <a:gd name="T8" fmla="*/ 3 w 30"/>
                    <a:gd name="T9" fmla="*/ 0 h 13"/>
                    <a:gd name="T10" fmla="*/ 0 w 30"/>
                    <a:gd name="T11" fmla="*/ 2 h 13"/>
                    <a:gd name="T12" fmla="*/ 7 w 3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7" y="13"/>
                      </a:moveTo>
                      <a:lnTo>
                        <a:pt x="3" y="13"/>
                      </a:lnTo>
                      <a:lnTo>
                        <a:pt x="30" y="13"/>
                      </a:lnTo>
                      <a:lnTo>
                        <a:pt x="30" y="0"/>
                      </a:lnTo>
                      <a:lnTo>
                        <a:pt x="3" y="0"/>
                      </a:lnTo>
                      <a:lnTo>
                        <a:pt x="0" y="2"/>
                      </a:lnTo>
                      <a:lnTo>
                        <a:pt x="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4" name="Freeform 596"/>
                <p:cNvSpPr>
                  <a:spLocks/>
                </p:cNvSpPr>
                <p:nvPr/>
              </p:nvSpPr>
              <p:spPr bwMode="auto">
                <a:xfrm>
                  <a:off x="3535" y="3292"/>
                  <a:ext cx="27" cy="27"/>
                </a:xfrm>
                <a:custGeom>
                  <a:avLst/>
                  <a:gdLst>
                    <a:gd name="T0" fmla="*/ 7 w 27"/>
                    <a:gd name="T1" fmla="*/ 27 h 27"/>
                    <a:gd name="T2" fmla="*/ 9 w 27"/>
                    <a:gd name="T3" fmla="*/ 25 h 27"/>
                    <a:gd name="T4" fmla="*/ 27 w 27"/>
                    <a:gd name="T5" fmla="*/ 11 h 27"/>
                    <a:gd name="T6" fmla="*/ 20 w 27"/>
                    <a:gd name="T7" fmla="*/ 0 h 27"/>
                    <a:gd name="T8" fmla="*/ 0 w 27"/>
                    <a:gd name="T9" fmla="*/ 14 h 27"/>
                    <a:gd name="T10" fmla="*/ 2 w 27"/>
                    <a:gd name="T11" fmla="*/ 14 h 27"/>
                    <a:gd name="T12" fmla="*/ 7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7" y="27"/>
                      </a:moveTo>
                      <a:lnTo>
                        <a:pt x="9" y="25"/>
                      </a:lnTo>
                      <a:lnTo>
                        <a:pt x="27" y="11"/>
                      </a:lnTo>
                      <a:lnTo>
                        <a:pt x="20" y="0"/>
                      </a:lnTo>
                      <a:lnTo>
                        <a:pt x="0" y="14"/>
                      </a:lnTo>
                      <a:lnTo>
                        <a:pt x="2" y="14"/>
                      </a:lnTo>
                      <a:lnTo>
                        <a:pt x="7"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5" name="Freeform 595"/>
                <p:cNvSpPr>
                  <a:spLocks/>
                </p:cNvSpPr>
                <p:nvPr/>
              </p:nvSpPr>
              <p:spPr bwMode="auto">
                <a:xfrm>
                  <a:off x="3502" y="3306"/>
                  <a:ext cx="40" cy="27"/>
                </a:xfrm>
                <a:custGeom>
                  <a:avLst/>
                  <a:gdLst>
                    <a:gd name="T0" fmla="*/ 0 w 40"/>
                    <a:gd name="T1" fmla="*/ 27 h 27"/>
                    <a:gd name="T2" fmla="*/ 4 w 40"/>
                    <a:gd name="T3" fmla="*/ 27 h 27"/>
                    <a:gd name="T4" fmla="*/ 40 w 40"/>
                    <a:gd name="T5" fmla="*/ 13 h 27"/>
                    <a:gd name="T6" fmla="*/ 35 w 40"/>
                    <a:gd name="T7" fmla="*/ 0 h 27"/>
                    <a:gd name="T8" fmla="*/ 0 w 40"/>
                    <a:gd name="T9" fmla="*/ 15 h 27"/>
                    <a:gd name="T10" fmla="*/ 4 w 40"/>
                    <a:gd name="T11" fmla="*/ 15 h 27"/>
                    <a:gd name="T12" fmla="*/ 0 w 4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 h="27">
                      <a:moveTo>
                        <a:pt x="0" y="27"/>
                      </a:moveTo>
                      <a:lnTo>
                        <a:pt x="4" y="27"/>
                      </a:lnTo>
                      <a:lnTo>
                        <a:pt x="40" y="13"/>
                      </a:lnTo>
                      <a:lnTo>
                        <a:pt x="35" y="0"/>
                      </a:lnTo>
                      <a:lnTo>
                        <a:pt x="0" y="15"/>
                      </a:lnTo>
                      <a:lnTo>
                        <a:pt x="4" y="15"/>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6" name="Freeform 594"/>
                <p:cNvSpPr>
                  <a:spLocks/>
                </p:cNvSpPr>
                <p:nvPr/>
              </p:nvSpPr>
              <p:spPr bwMode="auto">
                <a:xfrm>
                  <a:off x="3466" y="3314"/>
                  <a:ext cx="40" cy="19"/>
                </a:xfrm>
                <a:custGeom>
                  <a:avLst/>
                  <a:gdLst>
                    <a:gd name="T0" fmla="*/ 0 w 40"/>
                    <a:gd name="T1" fmla="*/ 12 h 19"/>
                    <a:gd name="T2" fmla="*/ 0 w 40"/>
                    <a:gd name="T3" fmla="*/ 12 h 19"/>
                    <a:gd name="T4" fmla="*/ 36 w 40"/>
                    <a:gd name="T5" fmla="*/ 19 h 19"/>
                    <a:gd name="T6" fmla="*/ 40 w 40"/>
                    <a:gd name="T7" fmla="*/ 7 h 19"/>
                    <a:gd name="T8" fmla="*/ 4 w 40"/>
                    <a:gd name="T9" fmla="*/ 0 h 19"/>
                    <a:gd name="T10" fmla="*/ 2 w 40"/>
                    <a:gd name="T11" fmla="*/ 0 h 19"/>
                    <a:gd name="T12" fmla="*/ 0 w 40"/>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40" h="19">
                      <a:moveTo>
                        <a:pt x="0" y="12"/>
                      </a:moveTo>
                      <a:lnTo>
                        <a:pt x="0" y="12"/>
                      </a:lnTo>
                      <a:lnTo>
                        <a:pt x="36" y="19"/>
                      </a:lnTo>
                      <a:lnTo>
                        <a:pt x="40" y="7"/>
                      </a:lnTo>
                      <a:lnTo>
                        <a:pt x="4" y="0"/>
                      </a:lnTo>
                      <a:lnTo>
                        <a:pt x="2"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7" name="Freeform 593"/>
                <p:cNvSpPr>
                  <a:spLocks/>
                </p:cNvSpPr>
                <p:nvPr/>
              </p:nvSpPr>
              <p:spPr bwMode="auto">
                <a:xfrm>
                  <a:off x="3423" y="3308"/>
                  <a:ext cx="45" cy="18"/>
                </a:xfrm>
                <a:custGeom>
                  <a:avLst/>
                  <a:gdLst>
                    <a:gd name="T0" fmla="*/ 0 w 45"/>
                    <a:gd name="T1" fmla="*/ 9 h 18"/>
                    <a:gd name="T2" fmla="*/ 5 w 45"/>
                    <a:gd name="T3" fmla="*/ 13 h 18"/>
                    <a:gd name="T4" fmla="*/ 43 w 45"/>
                    <a:gd name="T5" fmla="*/ 18 h 18"/>
                    <a:gd name="T6" fmla="*/ 45 w 45"/>
                    <a:gd name="T7" fmla="*/ 6 h 18"/>
                    <a:gd name="T8" fmla="*/ 7 w 45"/>
                    <a:gd name="T9" fmla="*/ 0 h 18"/>
                    <a:gd name="T10" fmla="*/ 11 w 45"/>
                    <a:gd name="T11" fmla="*/ 2 h 18"/>
                    <a:gd name="T12" fmla="*/ 0 w 45"/>
                    <a:gd name="T13" fmla="*/ 9 h 18"/>
                    <a:gd name="T14" fmla="*/ 2 w 45"/>
                    <a:gd name="T15" fmla="*/ 11 h 18"/>
                    <a:gd name="T16" fmla="*/ 5 w 45"/>
                    <a:gd name="T17" fmla="*/ 13 h 18"/>
                    <a:gd name="T18" fmla="*/ 0 w 45"/>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8">
                      <a:moveTo>
                        <a:pt x="0" y="9"/>
                      </a:moveTo>
                      <a:lnTo>
                        <a:pt x="5" y="13"/>
                      </a:lnTo>
                      <a:lnTo>
                        <a:pt x="43" y="18"/>
                      </a:lnTo>
                      <a:lnTo>
                        <a:pt x="45" y="6"/>
                      </a:lnTo>
                      <a:lnTo>
                        <a:pt x="7" y="0"/>
                      </a:lnTo>
                      <a:lnTo>
                        <a:pt x="11" y="2"/>
                      </a:lnTo>
                      <a:lnTo>
                        <a:pt x="0" y="9"/>
                      </a:lnTo>
                      <a:lnTo>
                        <a:pt x="2" y="11"/>
                      </a:lnTo>
                      <a:lnTo>
                        <a:pt x="5"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8" name="Freeform 592"/>
                <p:cNvSpPr>
                  <a:spLocks/>
                </p:cNvSpPr>
                <p:nvPr/>
              </p:nvSpPr>
              <p:spPr bwMode="auto">
                <a:xfrm>
                  <a:off x="3410" y="3290"/>
                  <a:ext cx="24" cy="27"/>
                </a:xfrm>
                <a:custGeom>
                  <a:avLst/>
                  <a:gdLst>
                    <a:gd name="T0" fmla="*/ 0 w 24"/>
                    <a:gd name="T1" fmla="*/ 4 h 27"/>
                    <a:gd name="T2" fmla="*/ 0 w 24"/>
                    <a:gd name="T3" fmla="*/ 7 h 27"/>
                    <a:gd name="T4" fmla="*/ 13 w 24"/>
                    <a:gd name="T5" fmla="*/ 27 h 27"/>
                    <a:gd name="T6" fmla="*/ 24 w 24"/>
                    <a:gd name="T7" fmla="*/ 20 h 27"/>
                    <a:gd name="T8" fmla="*/ 11 w 24"/>
                    <a:gd name="T9" fmla="*/ 0 h 27"/>
                    <a:gd name="T10" fmla="*/ 13 w 24"/>
                    <a:gd name="T11" fmla="*/ 4 h 27"/>
                    <a:gd name="T12" fmla="*/ 0 w 24"/>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0" y="4"/>
                      </a:moveTo>
                      <a:lnTo>
                        <a:pt x="0" y="7"/>
                      </a:lnTo>
                      <a:lnTo>
                        <a:pt x="13" y="27"/>
                      </a:lnTo>
                      <a:lnTo>
                        <a:pt x="24" y="20"/>
                      </a:lnTo>
                      <a:lnTo>
                        <a:pt x="11" y="0"/>
                      </a:lnTo>
                      <a:lnTo>
                        <a:pt x="13"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59" name="Freeform 591"/>
                <p:cNvSpPr>
                  <a:spLocks/>
                </p:cNvSpPr>
                <p:nvPr/>
              </p:nvSpPr>
              <p:spPr bwMode="auto">
                <a:xfrm>
                  <a:off x="3409" y="3236"/>
                  <a:ext cx="14" cy="58"/>
                </a:xfrm>
                <a:custGeom>
                  <a:avLst/>
                  <a:gdLst>
                    <a:gd name="T0" fmla="*/ 5 w 14"/>
                    <a:gd name="T1" fmla="*/ 13 h 58"/>
                    <a:gd name="T2" fmla="*/ 0 w 14"/>
                    <a:gd name="T3" fmla="*/ 7 h 58"/>
                    <a:gd name="T4" fmla="*/ 1 w 14"/>
                    <a:gd name="T5" fmla="*/ 58 h 58"/>
                    <a:gd name="T6" fmla="*/ 14 w 14"/>
                    <a:gd name="T7" fmla="*/ 58 h 58"/>
                    <a:gd name="T8" fmla="*/ 12 w 14"/>
                    <a:gd name="T9" fmla="*/ 7 h 58"/>
                    <a:gd name="T10" fmla="*/ 7 w 14"/>
                    <a:gd name="T11" fmla="*/ 0 h 58"/>
                    <a:gd name="T12" fmla="*/ 12 w 14"/>
                    <a:gd name="T13" fmla="*/ 7 h 58"/>
                    <a:gd name="T14" fmla="*/ 12 w 14"/>
                    <a:gd name="T15" fmla="*/ 2 h 58"/>
                    <a:gd name="T16" fmla="*/ 7 w 14"/>
                    <a:gd name="T17" fmla="*/ 0 h 58"/>
                    <a:gd name="T18" fmla="*/ 5 w 14"/>
                    <a:gd name="T19"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8">
                      <a:moveTo>
                        <a:pt x="5" y="13"/>
                      </a:moveTo>
                      <a:lnTo>
                        <a:pt x="0" y="7"/>
                      </a:lnTo>
                      <a:lnTo>
                        <a:pt x="1" y="58"/>
                      </a:lnTo>
                      <a:lnTo>
                        <a:pt x="14" y="58"/>
                      </a:lnTo>
                      <a:lnTo>
                        <a:pt x="12" y="7"/>
                      </a:lnTo>
                      <a:lnTo>
                        <a:pt x="7" y="0"/>
                      </a:lnTo>
                      <a:lnTo>
                        <a:pt x="12" y="7"/>
                      </a:lnTo>
                      <a:lnTo>
                        <a:pt x="12" y="2"/>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0" name="Freeform 590"/>
                <p:cNvSpPr>
                  <a:spLocks/>
                </p:cNvSpPr>
                <p:nvPr/>
              </p:nvSpPr>
              <p:spPr bwMode="auto">
                <a:xfrm>
                  <a:off x="3362" y="3229"/>
                  <a:ext cx="54" cy="20"/>
                </a:xfrm>
                <a:custGeom>
                  <a:avLst/>
                  <a:gdLst>
                    <a:gd name="T0" fmla="*/ 7 w 54"/>
                    <a:gd name="T1" fmla="*/ 13 h 20"/>
                    <a:gd name="T2" fmla="*/ 2 w 54"/>
                    <a:gd name="T3" fmla="*/ 13 h 20"/>
                    <a:gd name="T4" fmla="*/ 52 w 54"/>
                    <a:gd name="T5" fmla="*/ 20 h 20"/>
                    <a:gd name="T6" fmla="*/ 54 w 54"/>
                    <a:gd name="T7" fmla="*/ 7 h 20"/>
                    <a:gd name="T8" fmla="*/ 3 w 54"/>
                    <a:gd name="T9" fmla="*/ 0 h 20"/>
                    <a:gd name="T10" fmla="*/ 0 w 54"/>
                    <a:gd name="T11" fmla="*/ 0 h 20"/>
                    <a:gd name="T12" fmla="*/ 7 w 54"/>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54" h="20">
                      <a:moveTo>
                        <a:pt x="7" y="13"/>
                      </a:moveTo>
                      <a:lnTo>
                        <a:pt x="2" y="13"/>
                      </a:lnTo>
                      <a:lnTo>
                        <a:pt x="52" y="20"/>
                      </a:lnTo>
                      <a:lnTo>
                        <a:pt x="54" y="7"/>
                      </a:lnTo>
                      <a:lnTo>
                        <a:pt x="3" y="0"/>
                      </a:lnTo>
                      <a:lnTo>
                        <a:pt x="0" y="0"/>
                      </a:lnTo>
                      <a:lnTo>
                        <a:pt x="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1" name="Freeform 589"/>
                <p:cNvSpPr>
                  <a:spLocks/>
                </p:cNvSpPr>
                <p:nvPr/>
              </p:nvSpPr>
              <p:spPr bwMode="auto">
                <a:xfrm>
                  <a:off x="2393" y="2809"/>
                  <a:ext cx="52" cy="16"/>
                </a:xfrm>
                <a:custGeom>
                  <a:avLst/>
                  <a:gdLst>
                    <a:gd name="T0" fmla="*/ 52 w 52"/>
                    <a:gd name="T1" fmla="*/ 4 h 16"/>
                    <a:gd name="T2" fmla="*/ 50 w 52"/>
                    <a:gd name="T3" fmla="*/ 2 h 16"/>
                    <a:gd name="T4" fmla="*/ 0 w 52"/>
                    <a:gd name="T5" fmla="*/ 0 h 16"/>
                    <a:gd name="T6" fmla="*/ 0 w 52"/>
                    <a:gd name="T7" fmla="*/ 13 h 16"/>
                    <a:gd name="T8" fmla="*/ 48 w 52"/>
                    <a:gd name="T9" fmla="*/ 16 h 16"/>
                    <a:gd name="T10" fmla="*/ 46 w 52"/>
                    <a:gd name="T11" fmla="*/ 15 h 16"/>
                    <a:gd name="T12" fmla="*/ 52 w 52"/>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52" h="16">
                      <a:moveTo>
                        <a:pt x="52" y="4"/>
                      </a:moveTo>
                      <a:lnTo>
                        <a:pt x="50" y="2"/>
                      </a:lnTo>
                      <a:lnTo>
                        <a:pt x="0" y="0"/>
                      </a:lnTo>
                      <a:lnTo>
                        <a:pt x="0" y="13"/>
                      </a:lnTo>
                      <a:lnTo>
                        <a:pt x="48" y="16"/>
                      </a:lnTo>
                      <a:lnTo>
                        <a:pt x="46" y="15"/>
                      </a:lnTo>
                      <a:lnTo>
                        <a:pt x="5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2" name="Freeform 588"/>
                <p:cNvSpPr>
                  <a:spLocks/>
                </p:cNvSpPr>
                <p:nvPr/>
              </p:nvSpPr>
              <p:spPr bwMode="auto">
                <a:xfrm>
                  <a:off x="2439" y="2813"/>
                  <a:ext cx="69" cy="43"/>
                </a:xfrm>
                <a:custGeom>
                  <a:avLst/>
                  <a:gdLst>
                    <a:gd name="T0" fmla="*/ 69 w 69"/>
                    <a:gd name="T1" fmla="*/ 32 h 43"/>
                    <a:gd name="T2" fmla="*/ 67 w 69"/>
                    <a:gd name="T3" fmla="*/ 32 h 43"/>
                    <a:gd name="T4" fmla="*/ 6 w 69"/>
                    <a:gd name="T5" fmla="*/ 0 h 43"/>
                    <a:gd name="T6" fmla="*/ 0 w 69"/>
                    <a:gd name="T7" fmla="*/ 11 h 43"/>
                    <a:gd name="T8" fmla="*/ 62 w 69"/>
                    <a:gd name="T9" fmla="*/ 43 h 43"/>
                    <a:gd name="T10" fmla="*/ 62 w 69"/>
                    <a:gd name="T11" fmla="*/ 43 h 43"/>
                    <a:gd name="T12" fmla="*/ 69 w 69"/>
                    <a:gd name="T13" fmla="*/ 32 h 43"/>
                  </a:gdLst>
                  <a:ahLst/>
                  <a:cxnLst>
                    <a:cxn ang="0">
                      <a:pos x="T0" y="T1"/>
                    </a:cxn>
                    <a:cxn ang="0">
                      <a:pos x="T2" y="T3"/>
                    </a:cxn>
                    <a:cxn ang="0">
                      <a:pos x="T4" y="T5"/>
                    </a:cxn>
                    <a:cxn ang="0">
                      <a:pos x="T6" y="T7"/>
                    </a:cxn>
                    <a:cxn ang="0">
                      <a:pos x="T8" y="T9"/>
                    </a:cxn>
                    <a:cxn ang="0">
                      <a:pos x="T10" y="T11"/>
                    </a:cxn>
                    <a:cxn ang="0">
                      <a:pos x="T12" y="T13"/>
                    </a:cxn>
                  </a:cxnLst>
                  <a:rect l="0" t="0" r="r" b="b"/>
                  <a:pathLst>
                    <a:path w="69" h="43">
                      <a:moveTo>
                        <a:pt x="69" y="32"/>
                      </a:moveTo>
                      <a:lnTo>
                        <a:pt x="67" y="32"/>
                      </a:lnTo>
                      <a:lnTo>
                        <a:pt x="6" y="0"/>
                      </a:lnTo>
                      <a:lnTo>
                        <a:pt x="0" y="11"/>
                      </a:lnTo>
                      <a:lnTo>
                        <a:pt x="62" y="43"/>
                      </a:lnTo>
                      <a:lnTo>
                        <a:pt x="6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3" name="Freeform 587"/>
                <p:cNvSpPr>
                  <a:spLocks/>
                </p:cNvSpPr>
                <p:nvPr/>
              </p:nvSpPr>
              <p:spPr bwMode="auto">
                <a:xfrm>
                  <a:off x="2501" y="2845"/>
                  <a:ext cx="72" cy="56"/>
                </a:xfrm>
                <a:custGeom>
                  <a:avLst/>
                  <a:gdLst>
                    <a:gd name="T0" fmla="*/ 68 w 72"/>
                    <a:gd name="T1" fmla="*/ 42 h 56"/>
                    <a:gd name="T2" fmla="*/ 72 w 72"/>
                    <a:gd name="T3" fmla="*/ 43 h 56"/>
                    <a:gd name="T4" fmla="*/ 7 w 72"/>
                    <a:gd name="T5" fmla="*/ 0 h 56"/>
                    <a:gd name="T6" fmla="*/ 0 w 72"/>
                    <a:gd name="T7" fmla="*/ 11 h 56"/>
                    <a:gd name="T8" fmla="*/ 64 w 72"/>
                    <a:gd name="T9" fmla="*/ 54 h 56"/>
                    <a:gd name="T10" fmla="*/ 68 w 72"/>
                    <a:gd name="T11" fmla="*/ 56 h 56"/>
                    <a:gd name="T12" fmla="*/ 68 w 72"/>
                    <a:gd name="T13" fmla="*/ 42 h 56"/>
                  </a:gdLst>
                  <a:ahLst/>
                  <a:cxnLst>
                    <a:cxn ang="0">
                      <a:pos x="T0" y="T1"/>
                    </a:cxn>
                    <a:cxn ang="0">
                      <a:pos x="T2" y="T3"/>
                    </a:cxn>
                    <a:cxn ang="0">
                      <a:pos x="T4" y="T5"/>
                    </a:cxn>
                    <a:cxn ang="0">
                      <a:pos x="T6" y="T7"/>
                    </a:cxn>
                    <a:cxn ang="0">
                      <a:pos x="T8" y="T9"/>
                    </a:cxn>
                    <a:cxn ang="0">
                      <a:pos x="T10" y="T11"/>
                    </a:cxn>
                    <a:cxn ang="0">
                      <a:pos x="T12" y="T13"/>
                    </a:cxn>
                  </a:cxnLst>
                  <a:rect l="0" t="0" r="r" b="b"/>
                  <a:pathLst>
                    <a:path w="72" h="56">
                      <a:moveTo>
                        <a:pt x="68" y="42"/>
                      </a:moveTo>
                      <a:lnTo>
                        <a:pt x="72" y="43"/>
                      </a:lnTo>
                      <a:lnTo>
                        <a:pt x="7" y="0"/>
                      </a:lnTo>
                      <a:lnTo>
                        <a:pt x="0" y="11"/>
                      </a:lnTo>
                      <a:lnTo>
                        <a:pt x="64" y="54"/>
                      </a:lnTo>
                      <a:lnTo>
                        <a:pt x="68" y="56"/>
                      </a:lnTo>
                      <a:lnTo>
                        <a:pt x="68"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4" name="Freeform 586"/>
                <p:cNvSpPr>
                  <a:spLocks/>
                </p:cNvSpPr>
                <p:nvPr/>
              </p:nvSpPr>
              <p:spPr bwMode="auto">
                <a:xfrm>
                  <a:off x="2569" y="2885"/>
                  <a:ext cx="27" cy="16"/>
                </a:xfrm>
                <a:custGeom>
                  <a:avLst/>
                  <a:gdLst>
                    <a:gd name="T0" fmla="*/ 14 w 27"/>
                    <a:gd name="T1" fmla="*/ 7 h 16"/>
                    <a:gd name="T2" fmla="*/ 20 w 27"/>
                    <a:gd name="T3" fmla="*/ 0 h 16"/>
                    <a:gd name="T4" fmla="*/ 0 w 27"/>
                    <a:gd name="T5" fmla="*/ 2 h 16"/>
                    <a:gd name="T6" fmla="*/ 0 w 27"/>
                    <a:gd name="T7" fmla="*/ 16 h 16"/>
                    <a:gd name="T8" fmla="*/ 20 w 27"/>
                    <a:gd name="T9" fmla="*/ 14 h 16"/>
                    <a:gd name="T10" fmla="*/ 27 w 27"/>
                    <a:gd name="T11" fmla="*/ 7 h 16"/>
                    <a:gd name="T12" fmla="*/ 20 w 27"/>
                    <a:gd name="T13" fmla="*/ 14 h 16"/>
                    <a:gd name="T14" fmla="*/ 27 w 27"/>
                    <a:gd name="T15" fmla="*/ 12 h 16"/>
                    <a:gd name="T16" fmla="*/ 27 w 27"/>
                    <a:gd name="T17" fmla="*/ 7 h 16"/>
                    <a:gd name="T18" fmla="*/ 14 w 27"/>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6">
                      <a:moveTo>
                        <a:pt x="14" y="7"/>
                      </a:moveTo>
                      <a:lnTo>
                        <a:pt x="20" y="0"/>
                      </a:lnTo>
                      <a:lnTo>
                        <a:pt x="0" y="2"/>
                      </a:lnTo>
                      <a:lnTo>
                        <a:pt x="0" y="16"/>
                      </a:lnTo>
                      <a:lnTo>
                        <a:pt x="20" y="14"/>
                      </a:lnTo>
                      <a:lnTo>
                        <a:pt x="27" y="7"/>
                      </a:lnTo>
                      <a:lnTo>
                        <a:pt x="20" y="14"/>
                      </a:lnTo>
                      <a:lnTo>
                        <a:pt x="27" y="12"/>
                      </a:lnTo>
                      <a:lnTo>
                        <a:pt x="27" y="7"/>
                      </a:lnTo>
                      <a:lnTo>
                        <a:pt x="14"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5" name="Freeform 585"/>
                <p:cNvSpPr>
                  <a:spLocks/>
                </p:cNvSpPr>
                <p:nvPr/>
              </p:nvSpPr>
              <p:spPr bwMode="auto">
                <a:xfrm>
                  <a:off x="2583" y="2869"/>
                  <a:ext cx="13" cy="23"/>
                </a:xfrm>
                <a:custGeom>
                  <a:avLst/>
                  <a:gdLst>
                    <a:gd name="T0" fmla="*/ 2 w 13"/>
                    <a:gd name="T1" fmla="*/ 7 h 23"/>
                    <a:gd name="T2" fmla="*/ 0 w 13"/>
                    <a:gd name="T3" fmla="*/ 3 h 23"/>
                    <a:gd name="T4" fmla="*/ 0 w 13"/>
                    <a:gd name="T5" fmla="*/ 23 h 23"/>
                    <a:gd name="T6" fmla="*/ 13 w 13"/>
                    <a:gd name="T7" fmla="*/ 23 h 23"/>
                    <a:gd name="T8" fmla="*/ 13 w 13"/>
                    <a:gd name="T9" fmla="*/ 3 h 23"/>
                    <a:gd name="T10" fmla="*/ 13 w 13"/>
                    <a:gd name="T11" fmla="*/ 0 h 23"/>
                    <a:gd name="T12" fmla="*/ 2 w 13"/>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3" h="23">
                      <a:moveTo>
                        <a:pt x="2" y="7"/>
                      </a:moveTo>
                      <a:lnTo>
                        <a:pt x="0" y="3"/>
                      </a:lnTo>
                      <a:lnTo>
                        <a:pt x="0" y="23"/>
                      </a:lnTo>
                      <a:lnTo>
                        <a:pt x="13" y="23"/>
                      </a:lnTo>
                      <a:lnTo>
                        <a:pt x="13" y="3"/>
                      </a:lnTo>
                      <a:lnTo>
                        <a:pt x="13" y="0"/>
                      </a:lnTo>
                      <a:lnTo>
                        <a:pt x="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6" name="Freeform 584"/>
                <p:cNvSpPr>
                  <a:spLocks/>
                </p:cNvSpPr>
                <p:nvPr/>
              </p:nvSpPr>
              <p:spPr bwMode="auto">
                <a:xfrm>
                  <a:off x="2569" y="2851"/>
                  <a:ext cx="27" cy="25"/>
                </a:xfrm>
                <a:custGeom>
                  <a:avLst/>
                  <a:gdLst>
                    <a:gd name="T0" fmla="*/ 0 w 27"/>
                    <a:gd name="T1" fmla="*/ 3 h 25"/>
                    <a:gd name="T2" fmla="*/ 2 w 27"/>
                    <a:gd name="T3" fmla="*/ 9 h 25"/>
                    <a:gd name="T4" fmla="*/ 16 w 27"/>
                    <a:gd name="T5" fmla="*/ 25 h 25"/>
                    <a:gd name="T6" fmla="*/ 27 w 27"/>
                    <a:gd name="T7" fmla="*/ 18 h 25"/>
                    <a:gd name="T8" fmla="*/ 11 w 27"/>
                    <a:gd name="T9" fmla="*/ 0 h 25"/>
                    <a:gd name="T10" fmla="*/ 13 w 27"/>
                    <a:gd name="T11" fmla="*/ 5 h 25"/>
                    <a:gd name="T12" fmla="*/ 0 w 27"/>
                    <a:gd name="T13" fmla="*/ 3 h 25"/>
                    <a:gd name="T14" fmla="*/ 0 w 27"/>
                    <a:gd name="T15" fmla="*/ 7 h 25"/>
                    <a:gd name="T16" fmla="*/ 2 w 27"/>
                    <a:gd name="T17" fmla="*/ 9 h 25"/>
                    <a:gd name="T18" fmla="*/ 0 w 27"/>
                    <a:gd name="T1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0" y="3"/>
                      </a:moveTo>
                      <a:lnTo>
                        <a:pt x="2" y="9"/>
                      </a:lnTo>
                      <a:lnTo>
                        <a:pt x="16" y="25"/>
                      </a:lnTo>
                      <a:lnTo>
                        <a:pt x="27" y="18"/>
                      </a:lnTo>
                      <a:lnTo>
                        <a:pt x="11" y="0"/>
                      </a:lnTo>
                      <a:lnTo>
                        <a:pt x="13" y="5"/>
                      </a:lnTo>
                      <a:lnTo>
                        <a:pt x="0" y="3"/>
                      </a:lnTo>
                      <a:lnTo>
                        <a:pt x="0" y="7"/>
                      </a:lnTo>
                      <a:lnTo>
                        <a:pt x="2" y="9"/>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7" name="Freeform 583"/>
                <p:cNvSpPr>
                  <a:spLocks/>
                </p:cNvSpPr>
                <p:nvPr/>
              </p:nvSpPr>
              <p:spPr bwMode="auto">
                <a:xfrm>
                  <a:off x="2569" y="2833"/>
                  <a:ext cx="16" cy="23"/>
                </a:xfrm>
                <a:custGeom>
                  <a:avLst/>
                  <a:gdLst>
                    <a:gd name="T0" fmla="*/ 7 w 16"/>
                    <a:gd name="T1" fmla="*/ 0 h 23"/>
                    <a:gd name="T2" fmla="*/ 2 w 16"/>
                    <a:gd name="T3" fmla="*/ 5 h 23"/>
                    <a:gd name="T4" fmla="*/ 0 w 16"/>
                    <a:gd name="T5" fmla="*/ 21 h 23"/>
                    <a:gd name="T6" fmla="*/ 13 w 16"/>
                    <a:gd name="T7" fmla="*/ 23 h 23"/>
                    <a:gd name="T8" fmla="*/ 16 w 16"/>
                    <a:gd name="T9" fmla="*/ 7 h 23"/>
                    <a:gd name="T10" fmla="*/ 11 w 16"/>
                    <a:gd name="T11" fmla="*/ 12 h 23"/>
                    <a:gd name="T12" fmla="*/ 7 w 16"/>
                    <a:gd name="T13" fmla="*/ 0 h 23"/>
                    <a:gd name="T14" fmla="*/ 4 w 16"/>
                    <a:gd name="T15" fmla="*/ 1 h 23"/>
                    <a:gd name="T16" fmla="*/ 2 w 16"/>
                    <a:gd name="T17" fmla="*/ 5 h 23"/>
                    <a:gd name="T18" fmla="*/ 7 w 16"/>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3">
                      <a:moveTo>
                        <a:pt x="7" y="0"/>
                      </a:moveTo>
                      <a:lnTo>
                        <a:pt x="2" y="5"/>
                      </a:lnTo>
                      <a:lnTo>
                        <a:pt x="0" y="21"/>
                      </a:lnTo>
                      <a:lnTo>
                        <a:pt x="13" y="23"/>
                      </a:lnTo>
                      <a:lnTo>
                        <a:pt x="16" y="7"/>
                      </a:lnTo>
                      <a:lnTo>
                        <a:pt x="11" y="12"/>
                      </a:lnTo>
                      <a:lnTo>
                        <a:pt x="7" y="0"/>
                      </a:lnTo>
                      <a:lnTo>
                        <a:pt x="4" y="1"/>
                      </a:lnTo>
                      <a:lnTo>
                        <a:pt x="2" y="5"/>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8" name="Freeform 582"/>
                <p:cNvSpPr>
                  <a:spLocks/>
                </p:cNvSpPr>
                <p:nvPr/>
              </p:nvSpPr>
              <p:spPr bwMode="auto">
                <a:xfrm>
                  <a:off x="2576" y="2829"/>
                  <a:ext cx="29" cy="16"/>
                </a:xfrm>
                <a:custGeom>
                  <a:avLst/>
                  <a:gdLst>
                    <a:gd name="T0" fmla="*/ 17 w 29"/>
                    <a:gd name="T1" fmla="*/ 5 h 16"/>
                    <a:gd name="T2" fmla="*/ 22 w 29"/>
                    <a:gd name="T3" fmla="*/ 0 h 16"/>
                    <a:gd name="T4" fmla="*/ 0 w 29"/>
                    <a:gd name="T5" fmla="*/ 4 h 16"/>
                    <a:gd name="T6" fmla="*/ 4 w 29"/>
                    <a:gd name="T7" fmla="*/ 16 h 16"/>
                    <a:gd name="T8" fmla="*/ 24 w 29"/>
                    <a:gd name="T9" fmla="*/ 13 h 16"/>
                    <a:gd name="T10" fmla="*/ 29 w 29"/>
                    <a:gd name="T11" fmla="*/ 9 h 16"/>
                    <a:gd name="T12" fmla="*/ 24 w 29"/>
                    <a:gd name="T13" fmla="*/ 13 h 16"/>
                    <a:gd name="T14" fmla="*/ 27 w 29"/>
                    <a:gd name="T15" fmla="*/ 13 h 16"/>
                    <a:gd name="T16" fmla="*/ 29 w 29"/>
                    <a:gd name="T17" fmla="*/ 9 h 16"/>
                    <a:gd name="T18" fmla="*/ 17 w 29"/>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6">
                      <a:moveTo>
                        <a:pt x="17" y="5"/>
                      </a:moveTo>
                      <a:lnTo>
                        <a:pt x="22" y="0"/>
                      </a:lnTo>
                      <a:lnTo>
                        <a:pt x="0" y="4"/>
                      </a:lnTo>
                      <a:lnTo>
                        <a:pt x="4" y="16"/>
                      </a:lnTo>
                      <a:lnTo>
                        <a:pt x="24" y="13"/>
                      </a:lnTo>
                      <a:lnTo>
                        <a:pt x="29" y="9"/>
                      </a:lnTo>
                      <a:lnTo>
                        <a:pt x="24" y="13"/>
                      </a:lnTo>
                      <a:lnTo>
                        <a:pt x="27" y="13"/>
                      </a:lnTo>
                      <a:lnTo>
                        <a:pt x="29" y="9"/>
                      </a:lnTo>
                      <a:lnTo>
                        <a:pt x="1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69" name="Freeform 581"/>
                <p:cNvSpPr>
                  <a:spLocks/>
                </p:cNvSpPr>
                <p:nvPr/>
              </p:nvSpPr>
              <p:spPr bwMode="auto">
                <a:xfrm>
                  <a:off x="2593" y="2800"/>
                  <a:ext cx="21" cy="38"/>
                </a:xfrm>
                <a:custGeom>
                  <a:avLst/>
                  <a:gdLst>
                    <a:gd name="T0" fmla="*/ 9 w 21"/>
                    <a:gd name="T1" fmla="*/ 0 h 38"/>
                    <a:gd name="T2" fmla="*/ 9 w 21"/>
                    <a:gd name="T3" fmla="*/ 2 h 38"/>
                    <a:gd name="T4" fmla="*/ 0 w 21"/>
                    <a:gd name="T5" fmla="*/ 34 h 38"/>
                    <a:gd name="T6" fmla="*/ 12 w 21"/>
                    <a:gd name="T7" fmla="*/ 38 h 38"/>
                    <a:gd name="T8" fmla="*/ 21 w 21"/>
                    <a:gd name="T9" fmla="*/ 6 h 38"/>
                    <a:gd name="T10" fmla="*/ 21 w 21"/>
                    <a:gd name="T11" fmla="*/ 7 h 38"/>
                    <a:gd name="T12" fmla="*/ 9 w 2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1" h="38">
                      <a:moveTo>
                        <a:pt x="9" y="0"/>
                      </a:moveTo>
                      <a:lnTo>
                        <a:pt x="9" y="2"/>
                      </a:lnTo>
                      <a:lnTo>
                        <a:pt x="0" y="34"/>
                      </a:lnTo>
                      <a:lnTo>
                        <a:pt x="12" y="38"/>
                      </a:lnTo>
                      <a:lnTo>
                        <a:pt x="21" y="6"/>
                      </a:lnTo>
                      <a:lnTo>
                        <a:pt x="21" y="7"/>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0" name="Freeform 580"/>
                <p:cNvSpPr>
                  <a:spLocks/>
                </p:cNvSpPr>
                <p:nvPr/>
              </p:nvSpPr>
              <p:spPr bwMode="auto">
                <a:xfrm>
                  <a:off x="2602" y="2775"/>
                  <a:ext cx="25" cy="32"/>
                </a:xfrm>
                <a:custGeom>
                  <a:avLst/>
                  <a:gdLst>
                    <a:gd name="T0" fmla="*/ 18 w 25"/>
                    <a:gd name="T1" fmla="*/ 0 h 32"/>
                    <a:gd name="T2" fmla="*/ 12 w 25"/>
                    <a:gd name="T3" fmla="*/ 4 h 32"/>
                    <a:gd name="T4" fmla="*/ 0 w 25"/>
                    <a:gd name="T5" fmla="*/ 25 h 32"/>
                    <a:gd name="T6" fmla="*/ 12 w 25"/>
                    <a:gd name="T7" fmla="*/ 32 h 32"/>
                    <a:gd name="T8" fmla="*/ 25 w 25"/>
                    <a:gd name="T9" fmla="*/ 9 h 32"/>
                    <a:gd name="T10" fmla="*/ 19 w 25"/>
                    <a:gd name="T11" fmla="*/ 13 h 32"/>
                    <a:gd name="T12" fmla="*/ 18 w 25"/>
                    <a:gd name="T13" fmla="*/ 0 h 32"/>
                    <a:gd name="T14" fmla="*/ 14 w 25"/>
                    <a:gd name="T15" fmla="*/ 0 h 32"/>
                    <a:gd name="T16" fmla="*/ 12 w 25"/>
                    <a:gd name="T17" fmla="*/ 4 h 32"/>
                    <a:gd name="T18" fmla="*/ 18 w 25"/>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18" y="0"/>
                      </a:moveTo>
                      <a:lnTo>
                        <a:pt x="12" y="4"/>
                      </a:lnTo>
                      <a:lnTo>
                        <a:pt x="0" y="25"/>
                      </a:lnTo>
                      <a:lnTo>
                        <a:pt x="12" y="32"/>
                      </a:lnTo>
                      <a:lnTo>
                        <a:pt x="25" y="9"/>
                      </a:lnTo>
                      <a:lnTo>
                        <a:pt x="19" y="13"/>
                      </a:lnTo>
                      <a:lnTo>
                        <a:pt x="18" y="0"/>
                      </a:lnTo>
                      <a:lnTo>
                        <a:pt x="14" y="0"/>
                      </a:lnTo>
                      <a:lnTo>
                        <a:pt x="12" y="4"/>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1" name="Freeform 579"/>
                <p:cNvSpPr>
                  <a:spLocks/>
                </p:cNvSpPr>
                <p:nvPr/>
              </p:nvSpPr>
              <p:spPr bwMode="auto">
                <a:xfrm>
                  <a:off x="2620" y="2768"/>
                  <a:ext cx="59" cy="20"/>
                </a:xfrm>
                <a:custGeom>
                  <a:avLst/>
                  <a:gdLst>
                    <a:gd name="T0" fmla="*/ 55 w 59"/>
                    <a:gd name="T1" fmla="*/ 2 h 20"/>
                    <a:gd name="T2" fmla="*/ 57 w 59"/>
                    <a:gd name="T3" fmla="*/ 0 h 20"/>
                    <a:gd name="T4" fmla="*/ 0 w 59"/>
                    <a:gd name="T5" fmla="*/ 7 h 20"/>
                    <a:gd name="T6" fmla="*/ 1 w 59"/>
                    <a:gd name="T7" fmla="*/ 20 h 20"/>
                    <a:gd name="T8" fmla="*/ 57 w 59"/>
                    <a:gd name="T9" fmla="*/ 14 h 20"/>
                    <a:gd name="T10" fmla="*/ 59 w 59"/>
                    <a:gd name="T11" fmla="*/ 12 h 20"/>
                    <a:gd name="T12" fmla="*/ 55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55" y="2"/>
                      </a:moveTo>
                      <a:lnTo>
                        <a:pt x="57" y="0"/>
                      </a:lnTo>
                      <a:lnTo>
                        <a:pt x="0" y="7"/>
                      </a:lnTo>
                      <a:lnTo>
                        <a:pt x="1" y="20"/>
                      </a:lnTo>
                      <a:lnTo>
                        <a:pt x="57" y="14"/>
                      </a:lnTo>
                      <a:lnTo>
                        <a:pt x="59" y="12"/>
                      </a:lnTo>
                      <a:lnTo>
                        <a:pt x="5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2" name="Freeform 578"/>
                <p:cNvSpPr>
                  <a:spLocks/>
                </p:cNvSpPr>
                <p:nvPr/>
              </p:nvSpPr>
              <p:spPr bwMode="auto">
                <a:xfrm>
                  <a:off x="2675" y="2757"/>
                  <a:ext cx="36" cy="23"/>
                </a:xfrm>
                <a:custGeom>
                  <a:avLst/>
                  <a:gdLst>
                    <a:gd name="T0" fmla="*/ 27 w 36"/>
                    <a:gd name="T1" fmla="*/ 2 h 23"/>
                    <a:gd name="T2" fmla="*/ 31 w 36"/>
                    <a:gd name="T3" fmla="*/ 0 h 23"/>
                    <a:gd name="T4" fmla="*/ 0 w 36"/>
                    <a:gd name="T5" fmla="*/ 13 h 23"/>
                    <a:gd name="T6" fmla="*/ 4 w 36"/>
                    <a:gd name="T7" fmla="*/ 23 h 23"/>
                    <a:gd name="T8" fmla="*/ 35 w 36"/>
                    <a:gd name="T9" fmla="*/ 13 h 23"/>
                    <a:gd name="T10" fmla="*/ 36 w 36"/>
                    <a:gd name="T11" fmla="*/ 11 h 23"/>
                    <a:gd name="T12" fmla="*/ 27 w 3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36" h="23">
                      <a:moveTo>
                        <a:pt x="27" y="2"/>
                      </a:moveTo>
                      <a:lnTo>
                        <a:pt x="31" y="0"/>
                      </a:lnTo>
                      <a:lnTo>
                        <a:pt x="0" y="13"/>
                      </a:lnTo>
                      <a:lnTo>
                        <a:pt x="4" y="23"/>
                      </a:lnTo>
                      <a:lnTo>
                        <a:pt x="35" y="13"/>
                      </a:lnTo>
                      <a:lnTo>
                        <a:pt x="36"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3" name="Freeform 577"/>
                <p:cNvSpPr>
                  <a:spLocks/>
                </p:cNvSpPr>
                <p:nvPr/>
              </p:nvSpPr>
              <p:spPr bwMode="auto">
                <a:xfrm>
                  <a:off x="2702" y="2719"/>
                  <a:ext cx="53" cy="49"/>
                </a:xfrm>
                <a:custGeom>
                  <a:avLst/>
                  <a:gdLst>
                    <a:gd name="T0" fmla="*/ 44 w 53"/>
                    <a:gd name="T1" fmla="*/ 0 h 49"/>
                    <a:gd name="T2" fmla="*/ 44 w 53"/>
                    <a:gd name="T3" fmla="*/ 0 h 49"/>
                    <a:gd name="T4" fmla="*/ 0 w 53"/>
                    <a:gd name="T5" fmla="*/ 40 h 49"/>
                    <a:gd name="T6" fmla="*/ 9 w 53"/>
                    <a:gd name="T7" fmla="*/ 49 h 49"/>
                    <a:gd name="T8" fmla="*/ 53 w 53"/>
                    <a:gd name="T9" fmla="*/ 11 h 49"/>
                    <a:gd name="T10" fmla="*/ 53 w 53"/>
                    <a:gd name="T11" fmla="*/ 11 h 49"/>
                    <a:gd name="T12" fmla="*/ 44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44" y="0"/>
                      </a:moveTo>
                      <a:lnTo>
                        <a:pt x="44" y="0"/>
                      </a:lnTo>
                      <a:lnTo>
                        <a:pt x="0" y="40"/>
                      </a:lnTo>
                      <a:lnTo>
                        <a:pt x="9" y="49"/>
                      </a:lnTo>
                      <a:lnTo>
                        <a:pt x="53" y="1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4" name="Freeform 576"/>
                <p:cNvSpPr>
                  <a:spLocks/>
                </p:cNvSpPr>
                <p:nvPr/>
              </p:nvSpPr>
              <p:spPr bwMode="auto">
                <a:xfrm>
                  <a:off x="2746" y="2690"/>
                  <a:ext cx="43" cy="40"/>
                </a:xfrm>
                <a:custGeom>
                  <a:avLst/>
                  <a:gdLst>
                    <a:gd name="T0" fmla="*/ 36 w 43"/>
                    <a:gd name="T1" fmla="*/ 0 h 40"/>
                    <a:gd name="T2" fmla="*/ 34 w 43"/>
                    <a:gd name="T3" fmla="*/ 0 h 40"/>
                    <a:gd name="T4" fmla="*/ 0 w 43"/>
                    <a:gd name="T5" fmla="*/ 29 h 40"/>
                    <a:gd name="T6" fmla="*/ 9 w 43"/>
                    <a:gd name="T7" fmla="*/ 40 h 40"/>
                    <a:gd name="T8" fmla="*/ 43 w 43"/>
                    <a:gd name="T9" fmla="*/ 11 h 40"/>
                    <a:gd name="T10" fmla="*/ 41 w 43"/>
                    <a:gd name="T11" fmla="*/ 11 h 40"/>
                    <a:gd name="T12" fmla="*/ 36 w 4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3" h="40">
                      <a:moveTo>
                        <a:pt x="36" y="0"/>
                      </a:moveTo>
                      <a:lnTo>
                        <a:pt x="34" y="0"/>
                      </a:lnTo>
                      <a:lnTo>
                        <a:pt x="0" y="29"/>
                      </a:lnTo>
                      <a:lnTo>
                        <a:pt x="9" y="40"/>
                      </a:lnTo>
                      <a:lnTo>
                        <a:pt x="43" y="11"/>
                      </a:lnTo>
                      <a:lnTo>
                        <a:pt x="41" y="11"/>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5" name="Freeform 575"/>
                <p:cNvSpPr>
                  <a:spLocks/>
                </p:cNvSpPr>
                <p:nvPr/>
              </p:nvSpPr>
              <p:spPr bwMode="auto">
                <a:xfrm>
                  <a:off x="2782" y="2669"/>
                  <a:ext cx="52" cy="32"/>
                </a:xfrm>
                <a:custGeom>
                  <a:avLst/>
                  <a:gdLst>
                    <a:gd name="T0" fmla="*/ 48 w 52"/>
                    <a:gd name="T1" fmla="*/ 0 h 32"/>
                    <a:gd name="T2" fmla="*/ 47 w 52"/>
                    <a:gd name="T3" fmla="*/ 2 h 32"/>
                    <a:gd name="T4" fmla="*/ 0 w 52"/>
                    <a:gd name="T5" fmla="*/ 21 h 32"/>
                    <a:gd name="T6" fmla="*/ 5 w 52"/>
                    <a:gd name="T7" fmla="*/ 32 h 32"/>
                    <a:gd name="T8" fmla="*/ 52 w 52"/>
                    <a:gd name="T9" fmla="*/ 12 h 32"/>
                    <a:gd name="T10" fmla="*/ 50 w 52"/>
                    <a:gd name="T11" fmla="*/ 12 h 32"/>
                    <a:gd name="T12" fmla="*/ 48 w 5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52" h="32">
                      <a:moveTo>
                        <a:pt x="48" y="0"/>
                      </a:moveTo>
                      <a:lnTo>
                        <a:pt x="47" y="2"/>
                      </a:lnTo>
                      <a:lnTo>
                        <a:pt x="0" y="21"/>
                      </a:lnTo>
                      <a:lnTo>
                        <a:pt x="5" y="32"/>
                      </a:lnTo>
                      <a:lnTo>
                        <a:pt x="52" y="12"/>
                      </a:lnTo>
                      <a:lnTo>
                        <a:pt x="50" y="12"/>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6" name="Freeform 574"/>
                <p:cNvSpPr>
                  <a:spLocks/>
                </p:cNvSpPr>
                <p:nvPr/>
              </p:nvSpPr>
              <p:spPr bwMode="auto">
                <a:xfrm>
                  <a:off x="2830" y="2654"/>
                  <a:ext cx="69" cy="27"/>
                </a:xfrm>
                <a:custGeom>
                  <a:avLst/>
                  <a:gdLst>
                    <a:gd name="T0" fmla="*/ 54 w 69"/>
                    <a:gd name="T1" fmla="*/ 8 h 27"/>
                    <a:gd name="T2" fmla="*/ 60 w 69"/>
                    <a:gd name="T3" fmla="*/ 0 h 27"/>
                    <a:gd name="T4" fmla="*/ 0 w 69"/>
                    <a:gd name="T5" fmla="*/ 15 h 27"/>
                    <a:gd name="T6" fmla="*/ 2 w 69"/>
                    <a:gd name="T7" fmla="*/ 27 h 27"/>
                    <a:gd name="T8" fmla="*/ 63 w 69"/>
                    <a:gd name="T9" fmla="*/ 13 h 27"/>
                    <a:gd name="T10" fmla="*/ 69 w 69"/>
                    <a:gd name="T11" fmla="*/ 8 h 27"/>
                    <a:gd name="T12" fmla="*/ 63 w 69"/>
                    <a:gd name="T13" fmla="*/ 13 h 27"/>
                    <a:gd name="T14" fmla="*/ 67 w 69"/>
                    <a:gd name="T15" fmla="*/ 13 h 27"/>
                    <a:gd name="T16" fmla="*/ 69 w 69"/>
                    <a:gd name="T17" fmla="*/ 8 h 27"/>
                    <a:gd name="T18" fmla="*/ 54 w 69"/>
                    <a:gd name="T1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7">
                      <a:moveTo>
                        <a:pt x="54" y="8"/>
                      </a:moveTo>
                      <a:lnTo>
                        <a:pt x="60" y="0"/>
                      </a:lnTo>
                      <a:lnTo>
                        <a:pt x="0" y="15"/>
                      </a:lnTo>
                      <a:lnTo>
                        <a:pt x="2" y="27"/>
                      </a:lnTo>
                      <a:lnTo>
                        <a:pt x="63" y="13"/>
                      </a:lnTo>
                      <a:lnTo>
                        <a:pt x="69" y="8"/>
                      </a:lnTo>
                      <a:lnTo>
                        <a:pt x="63" y="13"/>
                      </a:lnTo>
                      <a:lnTo>
                        <a:pt x="67" y="13"/>
                      </a:lnTo>
                      <a:lnTo>
                        <a:pt x="69" y="8"/>
                      </a:lnTo>
                      <a:lnTo>
                        <a:pt x="5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7" name="Freeform 573"/>
                <p:cNvSpPr>
                  <a:spLocks/>
                </p:cNvSpPr>
                <p:nvPr/>
              </p:nvSpPr>
              <p:spPr bwMode="auto">
                <a:xfrm>
                  <a:off x="2884" y="2616"/>
                  <a:ext cx="17" cy="46"/>
                </a:xfrm>
                <a:custGeom>
                  <a:avLst/>
                  <a:gdLst>
                    <a:gd name="T0" fmla="*/ 4 w 17"/>
                    <a:gd name="T1" fmla="*/ 0 h 46"/>
                    <a:gd name="T2" fmla="*/ 2 w 17"/>
                    <a:gd name="T3" fmla="*/ 4 h 46"/>
                    <a:gd name="T4" fmla="*/ 0 w 17"/>
                    <a:gd name="T5" fmla="*/ 46 h 46"/>
                    <a:gd name="T6" fmla="*/ 15 w 17"/>
                    <a:gd name="T7" fmla="*/ 46 h 46"/>
                    <a:gd name="T8" fmla="*/ 17 w 17"/>
                    <a:gd name="T9" fmla="*/ 4 h 46"/>
                    <a:gd name="T10" fmla="*/ 15 w 17"/>
                    <a:gd name="T11" fmla="*/ 8 h 46"/>
                    <a:gd name="T12" fmla="*/ 4 w 1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 h="46">
                      <a:moveTo>
                        <a:pt x="4" y="0"/>
                      </a:moveTo>
                      <a:lnTo>
                        <a:pt x="2" y="4"/>
                      </a:lnTo>
                      <a:lnTo>
                        <a:pt x="0" y="46"/>
                      </a:lnTo>
                      <a:lnTo>
                        <a:pt x="15" y="46"/>
                      </a:lnTo>
                      <a:lnTo>
                        <a:pt x="17" y="4"/>
                      </a:lnTo>
                      <a:lnTo>
                        <a:pt x="15" y="8"/>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8" name="Freeform 572"/>
                <p:cNvSpPr>
                  <a:spLocks/>
                </p:cNvSpPr>
                <p:nvPr/>
              </p:nvSpPr>
              <p:spPr bwMode="auto">
                <a:xfrm>
                  <a:off x="2888" y="2580"/>
                  <a:ext cx="36" cy="44"/>
                </a:xfrm>
                <a:custGeom>
                  <a:avLst/>
                  <a:gdLst>
                    <a:gd name="T0" fmla="*/ 31 w 36"/>
                    <a:gd name="T1" fmla="*/ 0 h 44"/>
                    <a:gd name="T2" fmla="*/ 27 w 36"/>
                    <a:gd name="T3" fmla="*/ 2 h 44"/>
                    <a:gd name="T4" fmla="*/ 0 w 36"/>
                    <a:gd name="T5" fmla="*/ 36 h 44"/>
                    <a:gd name="T6" fmla="*/ 11 w 36"/>
                    <a:gd name="T7" fmla="*/ 44 h 44"/>
                    <a:gd name="T8" fmla="*/ 36 w 36"/>
                    <a:gd name="T9" fmla="*/ 11 h 44"/>
                    <a:gd name="T10" fmla="*/ 32 w 36"/>
                    <a:gd name="T11" fmla="*/ 13 h 44"/>
                    <a:gd name="T12" fmla="*/ 31 w 36"/>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31" y="0"/>
                      </a:moveTo>
                      <a:lnTo>
                        <a:pt x="27" y="2"/>
                      </a:lnTo>
                      <a:lnTo>
                        <a:pt x="0" y="36"/>
                      </a:lnTo>
                      <a:lnTo>
                        <a:pt x="11" y="44"/>
                      </a:lnTo>
                      <a:lnTo>
                        <a:pt x="36" y="11"/>
                      </a:lnTo>
                      <a:lnTo>
                        <a:pt x="32" y="13"/>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79" name="Freeform 571"/>
                <p:cNvSpPr>
                  <a:spLocks/>
                </p:cNvSpPr>
                <p:nvPr/>
              </p:nvSpPr>
              <p:spPr bwMode="auto">
                <a:xfrm>
                  <a:off x="2919" y="2570"/>
                  <a:ext cx="57" cy="23"/>
                </a:xfrm>
                <a:custGeom>
                  <a:avLst/>
                  <a:gdLst>
                    <a:gd name="T0" fmla="*/ 45 w 57"/>
                    <a:gd name="T1" fmla="*/ 3 h 23"/>
                    <a:gd name="T2" fmla="*/ 50 w 57"/>
                    <a:gd name="T3" fmla="*/ 0 h 23"/>
                    <a:gd name="T4" fmla="*/ 0 w 57"/>
                    <a:gd name="T5" fmla="*/ 10 h 23"/>
                    <a:gd name="T6" fmla="*/ 1 w 57"/>
                    <a:gd name="T7" fmla="*/ 23 h 23"/>
                    <a:gd name="T8" fmla="*/ 54 w 57"/>
                    <a:gd name="T9" fmla="*/ 12 h 23"/>
                    <a:gd name="T10" fmla="*/ 57 w 57"/>
                    <a:gd name="T11" fmla="*/ 7 h 23"/>
                    <a:gd name="T12" fmla="*/ 54 w 57"/>
                    <a:gd name="T13" fmla="*/ 12 h 23"/>
                    <a:gd name="T14" fmla="*/ 57 w 57"/>
                    <a:gd name="T15" fmla="*/ 10 h 23"/>
                    <a:gd name="T16" fmla="*/ 57 w 57"/>
                    <a:gd name="T17" fmla="*/ 7 h 23"/>
                    <a:gd name="T18" fmla="*/ 45 w 57"/>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3">
                      <a:moveTo>
                        <a:pt x="45" y="3"/>
                      </a:moveTo>
                      <a:lnTo>
                        <a:pt x="50" y="0"/>
                      </a:lnTo>
                      <a:lnTo>
                        <a:pt x="0" y="10"/>
                      </a:lnTo>
                      <a:lnTo>
                        <a:pt x="1" y="23"/>
                      </a:lnTo>
                      <a:lnTo>
                        <a:pt x="54" y="12"/>
                      </a:lnTo>
                      <a:lnTo>
                        <a:pt x="57" y="7"/>
                      </a:lnTo>
                      <a:lnTo>
                        <a:pt x="54" y="12"/>
                      </a:lnTo>
                      <a:lnTo>
                        <a:pt x="57" y="10"/>
                      </a:lnTo>
                      <a:lnTo>
                        <a:pt x="57" y="7"/>
                      </a:lnTo>
                      <a:lnTo>
                        <a:pt x="4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0" name="Freeform 570"/>
                <p:cNvSpPr>
                  <a:spLocks/>
                </p:cNvSpPr>
                <p:nvPr/>
              </p:nvSpPr>
              <p:spPr bwMode="auto">
                <a:xfrm>
                  <a:off x="2964" y="2550"/>
                  <a:ext cx="19" cy="27"/>
                </a:xfrm>
                <a:custGeom>
                  <a:avLst/>
                  <a:gdLst>
                    <a:gd name="T0" fmla="*/ 10 w 19"/>
                    <a:gd name="T1" fmla="*/ 0 h 27"/>
                    <a:gd name="T2" fmla="*/ 7 w 19"/>
                    <a:gd name="T3" fmla="*/ 3 h 27"/>
                    <a:gd name="T4" fmla="*/ 0 w 19"/>
                    <a:gd name="T5" fmla="*/ 23 h 27"/>
                    <a:gd name="T6" fmla="*/ 12 w 19"/>
                    <a:gd name="T7" fmla="*/ 27 h 27"/>
                    <a:gd name="T8" fmla="*/ 19 w 19"/>
                    <a:gd name="T9" fmla="*/ 7 h 27"/>
                    <a:gd name="T10" fmla="*/ 14 w 19"/>
                    <a:gd name="T11" fmla="*/ 11 h 27"/>
                    <a:gd name="T12" fmla="*/ 10 w 19"/>
                    <a:gd name="T13" fmla="*/ 0 h 27"/>
                    <a:gd name="T14" fmla="*/ 7 w 19"/>
                    <a:gd name="T15" fmla="*/ 0 h 27"/>
                    <a:gd name="T16" fmla="*/ 7 w 19"/>
                    <a:gd name="T17" fmla="*/ 3 h 27"/>
                    <a:gd name="T18" fmla="*/ 10 w 19"/>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7">
                      <a:moveTo>
                        <a:pt x="10" y="0"/>
                      </a:moveTo>
                      <a:lnTo>
                        <a:pt x="7" y="3"/>
                      </a:lnTo>
                      <a:lnTo>
                        <a:pt x="0" y="23"/>
                      </a:lnTo>
                      <a:lnTo>
                        <a:pt x="12" y="27"/>
                      </a:lnTo>
                      <a:lnTo>
                        <a:pt x="19" y="7"/>
                      </a:lnTo>
                      <a:lnTo>
                        <a:pt x="14" y="11"/>
                      </a:lnTo>
                      <a:lnTo>
                        <a:pt x="10" y="0"/>
                      </a:lnTo>
                      <a:lnTo>
                        <a:pt x="7" y="0"/>
                      </a:lnTo>
                      <a:lnTo>
                        <a:pt x="7" y="3"/>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1" name="Freeform 569"/>
                <p:cNvSpPr>
                  <a:spLocks/>
                </p:cNvSpPr>
                <p:nvPr/>
              </p:nvSpPr>
              <p:spPr bwMode="auto">
                <a:xfrm>
                  <a:off x="2974" y="2541"/>
                  <a:ext cx="29" cy="20"/>
                </a:xfrm>
                <a:custGeom>
                  <a:avLst/>
                  <a:gdLst>
                    <a:gd name="T0" fmla="*/ 29 w 29"/>
                    <a:gd name="T1" fmla="*/ 0 h 20"/>
                    <a:gd name="T2" fmla="*/ 26 w 29"/>
                    <a:gd name="T3" fmla="*/ 0 h 20"/>
                    <a:gd name="T4" fmla="*/ 0 w 29"/>
                    <a:gd name="T5" fmla="*/ 9 h 20"/>
                    <a:gd name="T6" fmla="*/ 4 w 29"/>
                    <a:gd name="T7" fmla="*/ 20 h 20"/>
                    <a:gd name="T8" fmla="*/ 29 w 29"/>
                    <a:gd name="T9" fmla="*/ 12 h 20"/>
                    <a:gd name="T10" fmla="*/ 27 w 29"/>
                    <a:gd name="T11" fmla="*/ 12 h 20"/>
                    <a:gd name="T12" fmla="*/ 29 w 2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9" h="20">
                      <a:moveTo>
                        <a:pt x="29" y="0"/>
                      </a:moveTo>
                      <a:lnTo>
                        <a:pt x="26" y="0"/>
                      </a:lnTo>
                      <a:lnTo>
                        <a:pt x="0" y="9"/>
                      </a:lnTo>
                      <a:lnTo>
                        <a:pt x="4" y="20"/>
                      </a:lnTo>
                      <a:lnTo>
                        <a:pt x="29" y="12"/>
                      </a:lnTo>
                      <a:lnTo>
                        <a:pt x="27" y="12"/>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2" name="Freeform 568"/>
                <p:cNvSpPr>
                  <a:spLocks/>
                </p:cNvSpPr>
                <p:nvPr/>
              </p:nvSpPr>
              <p:spPr bwMode="auto">
                <a:xfrm>
                  <a:off x="3001" y="2541"/>
                  <a:ext cx="27" cy="16"/>
                </a:xfrm>
                <a:custGeom>
                  <a:avLst/>
                  <a:gdLst>
                    <a:gd name="T0" fmla="*/ 27 w 27"/>
                    <a:gd name="T1" fmla="*/ 7 h 16"/>
                    <a:gd name="T2" fmla="*/ 24 w 27"/>
                    <a:gd name="T3" fmla="*/ 3 h 16"/>
                    <a:gd name="T4" fmla="*/ 2 w 27"/>
                    <a:gd name="T5" fmla="*/ 0 h 16"/>
                    <a:gd name="T6" fmla="*/ 0 w 27"/>
                    <a:gd name="T7" fmla="*/ 12 h 16"/>
                    <a:gd name="T8" fmla="*/ 20 w 27"/>
                    <a:gd name="T9" fmla="*/ 16 h 16"/>
                    <a:gd name="T10" fmla="*/ 17 w 27"/>
                    <a:gd name="T11" fmla="*/ 12 h 16"/>
                    <a:gd name="T12" fmla="*/ 27 w 27"/>
                    <a:gd name="T13" fmla="*/ 7 h 16"/>
                    <a:gd name="T14" fmla="*/ 26 w 27"/>
                    <a:gd name="T15" fmla="*/ 3 h 16"/>
                    <a:gd name="T16" fmla="*/ 24 w 27"/>
                    <a:gd name="T17" fmla="*/ 3 h 16"/>
                    <a:gd name="T18" fmla="*/ 27 w 27"/>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6">
                      <a:moveTo>
                        <a:pt x="27" y="7"/>
                      </a:moveTo>
                      <a:lnTo>
                        <a:pt x="24" y="3"/>
                      </a:lnTo>
                      <a:lnTo>
                        <a:pt x="2" y="0"/>
                      </a:lnTo>
                      <a:lnTo>
                        <a:pt x="0" y="12"/>
                      </a:lnTo>
                      <a:lnTo>
                        <a:pt x="20" y="16"/>
                      </a:lnTo>
                      <a:lnTo>
                        <a:pt x="17" y="12"/>
                      </a:lnTo>
                      <a:lnTo>
                        <a:pt x="27" y="7"/>
                      </a:lnTo>
                      <a:lnTo>
                        <a:pt x="26" y="3"/>
                      </a:lnTo>
                      <a:lnTo>
                        <a:pt x="24" y="3"/>
                      </a:lnTo>
                      <a:lnTo>
                        <a:pt x="27"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3" name="Freeform 567"/>
                <p:cNvSpPr>
                  <a:spLocks/>
                </p:cNvSpPr>
                <p:nvPr/>
              </p:nvSpPr>
              <p:spPr bwMode="auto">
                <a:xfrm>
                  <a:off x="3018" y="2548"/>
                  <a:ext cx="30" cy="52"/>
                </a:xfrm>
                <a:custGeom>
                  <a:avLst/>
                  <a:gdLst>
                    <a:gd name="T0" fmla="*/ 25 w 30"/>
                    <a:gd name="T1" fmla="*/ 38 h 52"/>
                    <a:gd name="T2" fmla="*/ 30 w 30"/>
                    <a:gd name="T3" fmla="*/ 41 h 52"/>
                    <a:gd name="T4" fmla="*/ 10 w 30"/>
                    <a:gd name="T5" fmla="*/ 0 h 52"/>
                    <a:gd name="T6" fmla="*/ 0 w 30"/>
                    <a:gd name="T7" fmla="*/ 5 h 52"/>
                    <a:gd name="T8" fmla="*/ 18 w 30"/>
                    <a:gd name="T9" fmla="*/ 47 h 52"/>
                    <a:gd name="T10" fmla="*/ 25 w 30"/>
                    <a:gd name="T11" fmla="*/ 52 h 52"/>
                    <a:gd name="T12" fmla="*/ 18 w 30"/>
                    <a:gd name="T13" fmla="*/ 47 h 52"/>
                    <a:gd name="T14" fmla="*/ 19 w 30"/>
                    <a:gd name="T15" fmla="*/ 52 h 52"/>
                    <a:gd name="T16" fmla="*/ 25 w 30"/>
                    <a:gd name="T17" fmla="*/ 52 h 52"/>
                    <a:gd name="T18" fmla="*/ 25 w 30"/>
                    <a:gd name="T1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2">
                      <a:moveTo>
                        <a:pt x="25" y="38"/>
                      </a:moveTo>
                      <a:lnTo>
                        <a:pt x="30" y="41"/>
                      </a:lnTo>
                      <a:lnTo>
                        <a:pt x="10" y="0"/>
                      </a:lnTo>
                      <a:lnTo>
                        <a:pt x="0" y="5"/>
                      </a:lnTo>
                      <a:lnTo>
                        <a:pt x="18" y="47"/>
                      </a:lnTo>
                      <a:lnTo>
                        <a:pt x="25" y="52"/>
                      </a:lnTo>
                      <a:lnTo>
                        <a:pt x="18" y="47"/>
                      </a:lnTo>
                      <a:lnTo>
                        <a:pt x="19" y="52"/>
                      </a:lnTo>
                      <a:lnTo>
                        <a:pt x="25" y="52"/>
                      </a:lnTo>
                      <a:lnTo>
                        <a:pt x="25"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4" name="Freeform 566"/>
                <p:cNvSpPr>
                  <a:spLocks/>
                </p:cNvSpPr>
                <p:nvPr/>
              </p:nvSpPr>
              <p:spPr bwMode="auto">
                <a:xfrm>
                  <a:off x="3043" y="2586"/>
                  <a:ext cx="70" cy="14"/>
                </a:xfrm>
                <a:custGeom>
                  <a:avLst/>
                  <a:gdLst>
                    <a:gd name="T0" fmla="*/ 58 w 70"/>
                    <a:gd name="T1" fmla="*/ 7 h 14"/>
                    <a:gd name="T2" fmla="*/ 63 w 70"/>
                    <a:gd name="T3" fmla="*/ 0 h 14"/>
                    <a:gd name="T4" fmla="*/ 0 w 70"/>
                    <a:gd name="T5" fmla="*/ 0 h 14"/>
                    <a:gd name="T6" fmla="*/ 0 w 70"/>
                    <a:gd name="T7" fmla="*/ 14 h 14"/>
                    <a:gd name="T8" fmla="*/ 63 w 70"/>
                    <a:gd name="T9" fmla="*/ 12 h 14"/>
                    <a:gd name="T10" fmla="*/ 70 w 70"/>
                    <a:gd name="T11" fmla="*/ 5 h 14"/>
                    <a:gd name="T12" fmla="*/ 63 w 70"/>
                    <a:gd name="T13" fmla="*/ 12 h 14"/>
                    <a:gd name="T14" fmla="*/ 70 w 70"/>
                    <a:gd name="T15" fmla="*/ 12 h 14"/>
                    <a:gd name="T16" fmla="*/ 70 w 70"/>
                    <a:gd name="T17" fmla="*/ 5 h 14"/>
                    <a:gd name="T18" fmla="*/ 58 w 70"/>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4">
                      <a:moveTo>
                        <a:pt x="58" y="7"/>
                      </a:moveTo>
                      <a:lnTo>
                        <a:pt x="63" y="0"/>
                      </a:lnTo>
                      <a:lnTo>
                        <a:pt x="0" y="0"/>
                      </a:lnTo>
                      <a:lnTo>
                        <a:pt x="0" y="14"/>
                      </a:lnTo>
                      <a:lnTo>
                        <a:pt x="63" y="12"/>
                      </a:lnTo>
                      <a:lnTo>
                        <a:pt x="70" y="5"/>
                      </a:lnTo>
                      <a:lnTo>
                        <a:pt x="63" y="12"/>
                      </a:lnTo>
                      <a:lnTo>
                        <a:pt x="70" y="12"/>
                      </a:lnTo>
                      <a:lnTo>
                        <a:pt x="70" y="5"/>
                      </a:lnTo>
                      <a:lnTo>
                        <a:pt x="58"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5" name="Freeform 565"/>
                <p:cNvSpPr>
                  <a:spLocks/>
                </p:cNvSpPr>
                <p:nvPr/>
              </p:nvSpPr>
              <p:spPr bwMode="auto">
                <a:xfrm>
                  <a:off x="3093" y="2553"/>
                  <a:ext cx="20" cy="40"/>
                </a:xfrm>
                <a:custGeom>
                  <a:avLst/>
                  <a:gdLst>
                    <a:gd name="T0" fmla="*/ 2 w 20"/>
                    <a:gd name="T1" fmla="*/ 8 h 40"/>
                    <a:gd name="T2" fmla="*/ 0 w 20"/>
                    <a:gd name="T3" fmla="*/ 6 h 40"/>
                    <a:gd name="T4" fmla="*/ 8 w 20"/>
                    <a:gd name="T5" fmla="*/ 40 h 40"/>
                    <a:gd name="T6" fmla="*/ 20 w 20"/>
                    <a:gd name="T7" fmla="*/ 38 h 40"/>
                    <a:gd name="T8" fmla="*/ 13 w 20"/>
                    <a:gd name="T9" fmla="*/ 4 h 40"/>
                    <a:gd name="T10" fmla="*/ 13 w 20"/>
                    <a:gd name="T11" fmla="*/ 0 h 40"/>
                    <a:gd name="T12" fmla="*/ 2 w 20"/>
                    <a:gd name="T13" fmla="*/ 8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 y="8"/>
                      </a:moveTo>
                      <a:lnTo>
                        <a:pt x="0" y="6"/>
                      </a:lnTo>
                      <a:lnTo>
                        <a:pt x="8" y="40"/>
                      </a:lnTo>
                      <a:lnTo>
                        <a:pt x="20" y="38"/>
                      </a:lnTo>
                      <a:lnTo>
                        <a:pt x="13" y="4"/>
                      </a:lnTo>
                      <a:lnTo>
                        <a:pt x="13" y="0"/>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6" name="Freeform 564"/>
                <p:cNvSpPr>
                  <a:spLocks/>
                </p:cNvSpPr>
                <p:nvPr/>
              </p:nvSpPr>
              <p:spPr bwMode="auto">
                <a:xfrm>
                  <a:off x="3081" y="2534"/>
                  <a:ext cx="25" cy="27"/>
                </a:xfrm>
                <a:custGeom>
                  <a:avLst/>
                  <a:gdLst>
                    <a:gd name="T0" fmla="*/ 0 w 25"/>
                    <a:gd name="T1" fmla="*/ 3 h 27"/>
                    <a:gd name="T2" fmla="*/ 0 w 25"/>
                    <a:gd name="T3" fmla="*/ 7 h 27"/>
                    <a:gd name="T4" fmla="*/ 14 w 25"/>
                    <a:gd name="T5" fmla="*/ 27 h 27"/>
                    <a:gd name="T6" fmla="*/ 25 w 25"/>
                    <a:gd name="T7" fmla="*/ 19 h 27"/>
                    <a:gd name="T8" fmla="*/ 11 w 25"/>
                    <a:gd name="T9" fmla="*/ 0 h 27"/>
                    <a:gd name="T10" fmla="*/ 12 w 25"/>
                    <a:gd name="T11" fmla="*/ 3 h 27"/>
                    <a:gd name="T12" fmla="*/ 0 w 2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0" y="3"/>
                      </a:moveTo>
                      <a:lnTo>
                        <a:pt x="0" y="7"/>
                      </a:lnTo>
                      <a:lnTo>
                        <a:pt x="14" y="27"/>
                      </a:lnTo>
                      <a:lnTo>
                        <a:pt x="25" y="19"/>
                      </a:lnTo>
                      <a:lnTo>
                        <a:pt x="11" y="0"/>
                      </a:lnTo>
                      <a:lnTo>
                        <a:pt x="12"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7" name="Freeform 563"/>
                <p:cNvSpPr>
                  <a:spLocks/>
                </p:cNvSpPr>
                <p:nvPr/>
              </p:nvSpPr>
              <p:spPr bwMode="auto">
                <a:xfrm>
                  <a:off x="3081" y="2498"/>
                  <a:ext cx="14" cy="39"/>
                </a:xfrm>
                <a:custGeom>
                  <a:avLst/>
                  <a:gdLst>
                    <a:gd name="T0" fmla="*/ 2 w 14"/>
                    <a:gd name="T1" fmla="*/ 0 h 39"/>
                    <a:gd name="T2" fmla="*/ 2 w 14"/>
                    <a:gd name="T3" fmla="*/ 3 h 39"/>
                    <a:gd name="T4" fmla="*/ 0 w 14"/>
                    <a:gd name="T5" fmla="*/ 39 h 39"/>
                    <a:gd name="T6" fmla="*/ 12 w 14"/>
                    <a:gd name="T7" fmla="*/ 39 h 39"/>
                    <a:gd name="T8" fmla="*/ 14 w 14"/>
                    <a:gd name="T9" fmla="*/ 5 h 39"/>
                    <a:gd name="T10" fmla="*/ 12 w 14"/>
                    <a:gd name="T11" fmla="*/ 9 h 39"/>
                    <a:gd name="T12" fmla="*/ 2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2" y="0"/>
                      </a:moveTo>
                      <a:lnTo>
                        <a:pt x="2" y="3"/>
                      </a:lnTo>
                      <a:lnTo>
                        <a:pt x="0" y="39"/>
                      </a:lnTo>
                      <a:lnTo>
                        <a:pt x="12" y="39"/>
                      </a:lnTo>
                      <a:lnTo>
                        <a:pt x="14" y="5"/>
                      </a:lnTo>
                      <a:lnTo>
                        <a:pt x="12" y="9"/>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8" name="Freeform 562"/>
                <p:cNvSpPr>
                  <a:spLocks/>
                </p:cNvSpPr>
                <p:nvPr/>
              </p:nvSpPr>
              <p:spPr bwMode="auto">
                <a:xfrm>
                  <a:off x="3083" y="2444"/>
                  <a:ext cx="59" cy="63"/>
                </a:xfrm>
                <a:custGeom>
                  <a:avLst/>
                  <a:gdLst>
                    <a:gd name="T0" fmla="*/ 46 w 59"/>
                    <a:gd name="T1" fmla="*/ 1 h 63"/>
                    <a:gd name="T2" fmla="*/ 46 w 59"/>
                    <a:gd name="T3" fmla="*/ 0 h 63"/>
                    <a:gd name="T4" fmla="*/ 0 w 59"/>
                    <a:gd name="T5" fmla="*/ 54 h 63"/>
                    <a:gd name="T6" fmla="*/ 10 w 59"/>
                    <a:gd name="T7" fmla="*/ 63 h 63"/>
                    <a:gd name="T8" fmla="*/ 57 w 59"/>
                    <a:gd name="T9" fmla="*/ 7 h 63"/>
                    <a:gd name="T10" fmla="*/ 59 w 59"/>
                    <a:gd name="T11" fmla="*/ 5 h 63"/>
                    <a:gd name="T12" fmla="*/ 46 w 59"/>
                    <a:gd name="T13" fmla="*/ 1 h 63"/>
                  </a:gdLst>
                  <a:ahLst/>
                  <a:cxnLst>
                    <a:cxn ang="0">
                      <a:pos x="T0" y="T1"/>
                    </a:cxn>
                    <a:cxn ang="0">
                      <a:pos x="T2" y="T3"/>
                    </a:cxn>
                    <a:cxn ang="0">
                      <a:pos x="T4" y="T5"/>
                    </a:cxn>
                    <a:cxn ang="0">
                      <a:pos x="T6" y="T7"/>
                    </a:cxn>
                    <a:cxn ang="0">
                      <a:pos x="T8" y="T9"/>
                    </a:cxn>
                    <a:cxn ang="0">
                      <a:pos x="T10" y="T11"/>
                    </a:cxn>
                    <a:cxn ang="0">
                      <a:pos x="T12" y="T13"/>
                    </a:cxn>
                  </a:cxnLst>
                  <a:rect l="0" t="0" r="r" b="b"/>
                  <a:pathLst>
                    <a:path w="59" h="63">
                      <a:moveTo>
                        <a:pt x="46" y="1"/>
                      </a:moveTo>
                      <a:lnTo>
                        <a:pt x="46" y="0"/>
                      </a:lnTo>
                      <a:lnTo>
                        <a:pt x="0" y="54"/>
                      </a:lnTo>
                      <a:lnTo>
                        <a:pt x="10" y="63"/>
                      </a:lnTo>
                      <a:lnTo>
                        <a:pt x="57" y="7"/>
                      </a:lnTo>
                      <a:lnTo>
                        <a:pt x="59" y="5"/>
                      </a:lnTo>
                      <a:lnTo>
                        <a:pt x="4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89" name="Freeform 561"/>
                <p:cNvSpPr>
                  <a:spLocks/>
                </p:cNvSpPr>
                <p:nvPr/>
              </p:nvSpPr>
              <p:spPr bwMode="auto">
                <a:xfrm>
                  <a:off x="3129" y="2395"/>
                  <a:ext cx="22" cy="54"/>
                </a:xfrm>
                <a:custGeom>
                  <a:avLst/>
                  <a:gdLst>
                    <a:gd name="T0" fmla="*/ 13 w 22"/>
                    <a:gd name="T1" fmla="*/ 0 h 54"/>
                    <a:gd name="T2" fmla="*/ 9 w 22"/>
                    <a:gd name="T3" fmla="*/ 4 h 54"/>
                    <a:gd name="T4" fmla="*/ 0 w 22"/>
                    <a:gd name="T5" fmla="*/ 50 h 54"/>
                    <a:gd name="T6" fmla="*/ 13 w 22"/>
                    <a:gd name="T7" fmla="*/ 54 h 54"/>
                    <a:gd name="T8" fmla="*/ 22 w 22"/>
                    <a:gd name="T9" fmla="*/ 5 h 54"/>
                    <a:gd name="T10" fmla="*/ 20 w 22"/>
                    <a:gd name="T11" fmla="*/ 9 h 54"/>
                    <a:gd name="T12" fmla="*/ 13 w 22"/>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2" h="54">
                      <a:moveTo>
                        <a:pt x="13" y="0"/>
                      </a:moveTo>
                      <a:lnTo>
                        <a:pt x="9" y="4"/>
                      </a:lnTo>
                      <a:lnTo>
                        <a:pt x="0" y="50"/>
                      </a:lnTo>
                      <a:lnTo>
                        <a:pt x="13" y="54"/>
                      </a:lnTo>
                      <a:lnTo>
                        <a:pt x="22" y="5"/>
                      </a:lnTo>
                      <a:lnTo>
                        <a:pt x="20" y="9"/>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0" name="Freeform 560"/>
                <p:cNvSpPr>
                  <a:spLocks/>
                </p:cNvSpPr>
                <p:nvPr/>
              </p:nvSpPr>
              <p:spPr bwMode="auto">
                <a:xfrm>
                  <a:off x="3142" y="2381"/>
                  <a:ext cx="23" cy="23"/>
                </a:xfrm>
                <a:custGeom>
                  <a:avLst/>
                  <a:gdLst>
                    <a:gd name="T0" fmla="*/ 18 w 23"/>
                    <a:gd name="T1" fmla="*/ 0 h 23"/>
                    <a:gd name="T2" fmla="*/ 16 w 23"/>
                    <a:gd name="T3" fmla="*/ 1 h 23"/>
                    <a:gd name="T4" fmla="*/ 0 w 23"/>
                    <a:gd name="T5" fmla="*/ 14 h 23"/>
                    <a:gd name="T6" fmla="*/ 7 w 23"/>
                    <a:gd name="T7" fmla="*/ 23 h 23"/>
                    <a:gd name="T8" fmla="*/ 23 w 23"/>
                    <a:gd name="T9" fmla="*/ 12 h 23"/>
                    <a:gd name="T10" fmla="*/ 22 w 23"/>
                    <a:gd name="T11" fmla="*/ 12 h 23"/>
                    <a:gd name="T12" fmla="*/ 18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8" y="0"/>
                      </a:moveTo>
                      <a:lnTo>
                        <a:pt x="16" y="1"/>
                      </a:lnTo>
                      <a:lnTo>
                        <a:pt x="0" y="14"/>
                      </a:lnTo>
                      <a:lnTo>
                        <a:pt x="7" y="23"/>
                      </a:lnTo>
                      <a:lnTo>
                        <a:pt x="23" y="12"/>
                      </a:lnTo>
                      <a:lnTo>
                        <a:pt x="22" y="12"/>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1" name="Freeform 559"/>
                <p:cNvSpPr>
                  <a:spLocks/>
                </p:cNvSpPr>
                <p:nvPr/>
              </p:nvSpPr>
              <p:spPr bwMode="auto">
                <a:xfrm>
                  <a:off x="3160" y="2366"/>
                  <a:ext cx="59" cy="27"/>
                </a:xfrm>
                <a:custGeom>
                  <a:avLst/>
                  <a:gdLst>
                    <a:gd name="T0" fmla="*/ 47 w 59"/>
                    <a:gd name="T1" fmla="*/ 6 h 27"/>
                    <a:gd name="T2" fmla="*/ 50 w 59"/>
                    <a:gd name="T3" fmla="*/ 0 h 27"/>
                    <a:gd name="T4" fmla="*/ 0 w 59"/>
                    <a:gd name="T5" fmla="*/ 15 h 27"/>
                    <a:gd name="T6" fmla="*/ 4 w 59"/>
                    <a:gd name="T7" fmla="*/ 27 h 27"/>
                    <a:gd name="T8" fmla="*/ 54 w 59"/>
                    <a:gd name="T9" fmla="*/ 11 h 27"/>
                    <a:gd name="T10" fmla="*/ 59 w 59"/>
                    <a:gd name="T11" fmla="*/ 6 h 27"/>
                    <a:gd name="T12" fmla="*/ 54 w 59"/>
                    <a:gd name="T13" fmla="*/ 11 h 27"/>
                    <a:gd name="T14" fmla="*/ 59 w 59"/>
                    <a:gd name="T15" fmla="*/ 11 h 27"/>
                    <a:gd name="T16" fmla="*/ 59 w 59"/>
                    <a:gd name="T17" fmla="*/ 6 h 27"/>
                    <a:gd name="T18" fmla="*/ 47 w 59"/>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7">
                      <a:moveTo>
                        <a:pt x="47" y="6"/>
                      </a:moveTo>
                      <a:lnTo>
                        <a:pt x="50" y="0"/>
                      </a:lnTo>
                      <a:lnTo>
                        <a:pt x="0" y="15"/>
                      </a:lnTo>
                      <a:lnTo>
                        <a:pt x="4" y="27"/>
                      </a:lnTo>
                      <a:lnTo>
                        <a:pt x="54" y="11"/>
                      </a:lnTo>
                      <a:lnTo>
                        <a:pt x="59" y="6"/>
                      </a:lnTo>
                      <a:lnTo>
                        <a:pt x="54" y="11"/>
                      </a:lnTo>
                      <a:lnTo>
                        <a:pt x="59" y="11"/>
                      </a:lnTo>
                      <a:lnTo>
                        <a:pt x="59" y="6"/>
                      </a:lnTo>
                      <a:lnTo>
                        <a:pt x="4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2" name="Freeform 558"/>
                <p:cNvSpPr>
                  <a:spLocks/>
                </p:cNvSpPr>
                <p:nvPr/>
              </p:nvSpPr>
              <p:spPr bwMode="auto">
                <a:xfrm>
                  <a:off x="3207" y="2310"/>
                  <a:ext cx="16" cy="62"/>
                </a:xfrm>
                <a:custGeom>
                  <a:avLst/>
                  <a:gdLst>
                    <a:gd name="T0" fmla="*/ 3 w 16"/>
                    <a:gd name="T1" fmla="*/ 0 h 62"/>
                    <a:gd name="T2" fmla="*/ 3 w 16"/>
                    <a:gd name="T3" fmla="*/ 4 h 62"/>
                    <a:gd name="T4" fmla="*/ 0 w 16"/>
                    <a:gd name="T5" fmla="*/ 62 h 62"/>
                    <a:gd name="T6" fmla="*/ 12 w 16"/>
                    <a:gd name="T7" fmla="*/ 62 h 62"/>
                    <a:gd name="T8" fmla="*/ 16 w 16"/>
                    <a:gd name="T9" fmla="*/ 6 h 62"/>
                    <a:gd name="T10" fmla="*/ 14 w 16"/>
                    <a:gd name="T11" fmla="*/ 9 h 62"/>
                    <a:gd name="T12" fmla="*/ 3 w 16"/>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6" h="62">
                      <a:moveTo>
                        <a:pt x="3" y="0"/>
                      </a:moveTo>
                      <a:lnTo>
                        <a:pt x="3" y="4"/>
                      </a:lnTo>
                      <a:lnTo>
                        <a:pt x="0" y="62"/>
                      </a:lnTo>
                      <a:lnTo>
                        <a:pt x="12" y="62"/>
                      </a:lnTo>
                      <a:lnTo>
                        <a:pt x="16" y="6"/>
                      </a:lnTo>
                      <a:lnTo>
                        <a:pt x="14"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3" name="Freeform 557"/>
                <p:cNvSpPr>
                  <a:spLocks/>
                </p:cNvSpPr>
                <p:nvPr/>
              </p:nvSpPr>
              <p:spPr bwMode="auto">
                <a:xfrm>
                  <a:off x="3210" y="2260"/>
                  <a:ext cx="56" cy="59"/>
                </a:xfrm>
                <a:custGeom>
                  <a:avLst/>
                  <a:gdLst>
                    <a:gd name="T0" fmla="*/ 45 w 56"/>
                    <a:gd name="T1" fmla="*/ 2 h 59"/>
                    <a:gd name="T2" fmla="*/ 45 w 56"/>
                    <a:gd name="T3" fmla="*/ 0 h 59"/>
                    <a:gd name="T4" fmla="*/ 0 w 56"/>
                    <a:gd name="T5" fmla="*/ 50 h 59"/>
                    <a:gd name="T6" fmla="*/ 11 w 56"/>
                    <a:gd name="T7" fmla="*/ 59 h 59"/>
                    <a:gd name="T8" fmla="*/ 56 w 56"/>
                    <a:gd name="T9" fmla="*/ 9 h 59"/>
                    <a:gd name="T10" fmla="*/ 56 w 56"/>
                    <a:gd name="T11" fmla="*/ 5 h 59"/>
                    <a:gd name="T12" fmla="*/ 45 w 56"/>
                    <a:gd name="T13" fmla="*/ 2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45" y="2"/>
                      </a:moveTo>
                      <a:lnTo>
                        <a:pt x="45" y="0"/>
                      </a:lnTo>
                      <a:lnTo>
                        <a:pt x="0" y="50"/>
                      </a:lnTo>
                      <a:lnTo>
                        <a:pt x="11" y="59"/>
                      </a:lnTo>
                      <a:lnTo>
                        <a:pt x="56" y="9"/>
                      </a:lnTo>
                      <a:lnTo>
                        <a:pt x="56" y="5"/>
                      </a:lnTo>
                      <a:lnTo>
                        <a:pt x="4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4" name="Freeform 556"/>
                <p:cNvSpPr>
                  <a:spLocks/>
                </p:cNvSpPr>
                <p:nvPr/>
              </p:nvSpPr>
              <p:spPr bwMode="auto">
                <a:xfrm>
                  <a:off x="3255" y="2235"/>
                  <a:ext cx="20" cy="30"/>
                </a:xfrm>
                <a:custGeom>
                  <a:avLst/>
                  <a:gdLst>
                    <a:gd name="T0" fmla="*/ 11 w 20"/>
                    <a:gd name="T1" fmla="*/ 0 h 30"/>
                    <a:gd name="T2" fmla="*/ 8 w 20"/>
                    <a:gd name="T3" fmla="*/ 3 h 30"/>
                    <a:gd name="T4" fmla="*/ 0 w 20"/>
                    <a:gd name="T5" fmla="*/ 27 h 30"/>
                    <a:gd name="T6" fmla="*/ 11 w 20"/>
                    <a:gd name="T7" fmla="*/ 30 h 30"/>
                    <a:gd name="T8" fmla="*/ 20 w 20"/>
                    <a:gd name="T9" fmla="*/ 7 h 30"/>
                    <a:gd name="T10" fmla="*/ 19 w 20"/>
                    <a:gd name="T11" fmla="*/ 10 h 30"/>
                    <a:gd name="T12" fmla="*/ 11 w 2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11" y="0"/>
                      </a:moveTo>
                      <a:lnTo>
                        <a:pt x="8" y="3"/>
                      </a:lnTo>
                      <a:lnTo>
                        <a:pt x="0" y="27"/>
                      </a:lnTo>
                      <a:lnTo>
                        <a:pt x="11" y="30"/>
                      </a:lnTo>
                      <a:lnTo>
                        <a:pt x="20" y="7"/>
                      </a:lnTo>
                      <a:lnTo>
                        <a:pt x="19" y="10"/>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5" name="Freeform 555"/>
                <p:cNvSpPr>
                  <a:spLocks/>
                </p:cNvSpPr>
                <p:nvPr/>
              </p:nvSpPr>
              <p:spPr bwMode="auto">
                <a:xfrm>
                  <a:off x="3266" y="2193"/>
                  <a:ext cx="65" cy="52"/>
                </a:xfrm>
                <a:custGeom>
                  <a:avLst/>
                  <a:gdLst>
                    <a:gd name="T0" fmla="*/ 62 w 65"/>
                    <a:gd name="T1" fmla="*/ 0 h 52"/>
                    <a:gd name="T2" fmla="*/ 58 w 65"/>
                    <a:gd name="T3" fmla="*/ 2 h 52"/>
                    <a:gd name="T4" fmla="*/ 0 w 65"/>
                    <a:gd name="T5" fmla="*/ 42 h 52"/>
                    <a:gd name="T6" fmla="*/ 8 w 65"/>
                    <a:gd name="T7" fmla="*/ 52 h 52"/>
                    <a:gd name="T8" fmla="*/ 65 w 65"/>
                    <a:gd name="T9" fmla="*/ 13 h 52"/>
                    <a:gd name="T10" fmla="*/ 62 w 65"/>
                    <a:gd name="T11" fmla="*/ 13 h 52"/>
                    <a:gd name="T12" fmla="*/ 62 w 65"/>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5" h="52">
                      <a:moveTo>
                        <a:pt x="62" y="0"/>
                      </a:moveTo>
                      <a:lnTo>
                        <a:pt x="58" y="2"/>
                      </a:lnTo>
                      <a:lnTo>
                        <a:pt x="0" y="42"/>
                      </a:lnTo>
                      <a:lnTo>
                        <a:pt x="8" y="52"/>
                      </a:lnTo>
                      <a:lnTo>
                        <a:pt x="65" y="13"/>
                      </a:lnTo>
                      <a:lnTo>
                        <a:pt x="62" y="13"/>
                      </a:lnTo>
                      <a:lnTo>
                        <a:pt x="6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6" name="Freeform 554"/>
                <p:cNvSpPr>
                  <a:spLocks/>
                </p:cNvSpPr>
                <p:nvPr/>
              </p:nvSpPr>
              <p:spPr bwMode="auto">
                <a:xfrm>
                  <a:off x="3328" y="2191"/>
                  <a:ext cx="63" cy="15"/>
                </a:xfrm>
                <a:custGeom>
                  <a:avLst/>
                  <a:gdLst>
                    <a:gd name="T0" fmla="*/ 48 w 63"/>
                    <a:gd name="T1" fmla="*/ 8 h 15"/>
                    <a:gd name="T2" fmla="*/ 55 w 63"/>
                    <a:gd name="T3" fmla="*/ 0 h 15"/>
                    <a:gd name="T4" fmla="*/ 0 w 63"/>
                    <a:gd name="T5" fmla="*/ 2 h 15"/>
                    <a:gd name="T6" fmla="*/ 0 w 63"/>
                    <a:gd name="T7" fmla="*/ 15 h 15"/>
                    <a:gd name="T8" fmla="*/ 55 w 63"/>
                    <a:gd name="T9" fmla="*/ 15 h 15"/>
                    <a:gd name="T10" fmla="*/ 63 w 63"/>
                    <a:gd name="T11" fmla="*/ 8 h 15"/>
                    <a:gd name="T12" fmla="*/ 55 w 63"/>
                    <a:gd name="T13" fmla="*/ 13 h 15"/>
                    <a:gd name="T14" fmla="*/ 63 w 63"/>
                    <a:gd name="T15" fmla="*/ 13 h 15"/>
                    <a:gd name="T16" fmla="*/ 63 w 63"/>
                    <a:gd name="T17" fmla="*/ 8 h 15"/>
                    <a:gd name="T18" fmla="*/ 48 w 63"/>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5">
                      <a:moveTo>
                        <a:pt x="48" y="8"/>
                      </a:moveTo>
                      <a:lnTo>
                        <a:pt x="55" y="0"/>
                      </a:lnTo>
                      <a:lnTo>
                        <a:pt x="0" y="2"/>
                      </a:lnTo>
                      <a:lnTo>
                        <a:pt x="0" y="15"/>
                      </a:lnTo>
                      <a:lnTo>
                        <a:pt x="55" y="15"/>
                      </a:lnTo>
                      <a:lnTo>
                        <a:pt x="63" y="8"/>
                      </a:lnTo>
                      <a:lnTo>
                        <a:pt x="55" y="13"/>
                      </a:lnTo>
                      <a:lnTo>
                        <a:pt x="63" y="13"/>
                      </a:lnTo>
                      <a:lnTo>
                        <a:pt x="63" y="8"/>
                      </a:lnTo>
                      <a:lnTo>
                        <a:pt x="48"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7" name="Freeform 553"/>
                <p:cNvSpPr>
                  <a:spLocks/>
                </p:cNvSpPr>
                <p:nvPr/>
              </p:nvSpPr>
              <p:spPr bwMode="auto">
                <a:xfrm>
                  <a:off x="3376" y="2123"/>
                  <a:ext cx="15" cy="76"/>
                </a:xfrm>
                <a:custGeom>
                  <a:avLst/>
                  <a:gdLst>
                    <a:gd name="T0" fmla="*/ 0 w 15"/>
                    <a:gd name="T1" fmla="*/ 0 h 76"/>
                    <a:gd name="T2" fmla="*/ 0 w 15"/>
                    <a:gd name="T3" fmla="*/ 2 h 76"/>
                    <a:gd name="T4" fmla="*/ 0 w 15"/>
                    <a:gd name="T5" fmla="*/ 76 h 76"/>
                    <a:gd name="T6" fmla="*/ 15 w 15"/>
                    <a:gd name="T7" fmla="*/ 76 h 76"/>
                    <a:gd name="T8" fmla="*/ 13 w 15"/>
                    <a:gd name="T9" fmla="*/ 2 h 76"/>
                    <a:gd name="T10" fmla="*/ 13 w 15"/>
                    <a:gd name="T11" fmla="*/ 5 h 76"/>
                    <a:gd name="T12" fmla="*/ 0 w 15"/>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5" h="76">
                      <a:moveTo>
                        <a:pt x="0" y="0"/>
                      </a:moveTo>
                      <a:lnTo>
                        <a:pt x="0" y="2"/>
                      </a:lnTo>
                      <a:lnTo>
                        <a:pt x="0" y="76"/>
                      </a:lnTo>
                      <a:lnTo>
                        <a:pt x="15" y="76"/>
                      </a:lnTo>
                      <a:lnTo>
                        <a:pt x="13" y="2"/>
                      </a:lnTo>
                      <a:lnTo>
                        <a:pt x="13"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8" name="Freeform 552"/>
                <p:cNvSpPr>
                  <a:spLocks/>
                </p:cNvSpPr>
                <p:nvPr/>
              </p:nvSpPr>
              <p:spPr bwMode="auto">
                <a:xfrm>
                  <a:off x="3376" y="2074"/>
                  <a:ext cx="29" cy="54"/>
                </a:xfrm>
                <a:custGeom>
                  <a:avLst/>
                  <a:gdLst>
                    <a:gd name="T0" fmla="*/ 16 w 29"/>
                    <a:gd name="T1" fmla="*/ 2 h 54"/>
                    <a:gd name="T2" fmla="*/ 16 w 29"/>
                    <a:gd name="T3" fmla="*/ 0 h 54"/>
                    <a:gd name="T4" fmla="*/ 0 w 29"/>
                    <a:gd name="T5" fmla="*/ 49 h 54"/>
                    <a:gd name="T6" fmla="*/ 13 w 29"/>
                    <a:gd name="T7" fmla="*/ 54 h 54"/>
                    <a:gd name="T8" fmla="*/ 29 w 29"/>
                    <a:gd name="T9" fmla="*/ 6 h 54"/>
                    <a:gd name="T10" fmla="*/ 29 w 29"/>
                    <a:gd name="T11" fmla="*/ 6 h 54"/>
                    <a:gd name="T12" fmla="*/ 16 w 29"/>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29" h="54">
                      <a:moveTo>
                        <a:pt x="16" y="2"/>
                      </a:moveTo>
                      <a:lnTo>
                        <a:pt x="16" y="0"/>
                      </a:lnTo>
                      <a:lnTo>
                        <a:pt x="0" y="49"/>
                      </a:lnTo>
                      <a:lnTo>
                        <a:pt x="13" y="54"/>
                      </a:lnTo>
                      <a:lnTo>
                        <a:pt x="29" y="6"/>
                      </a:lnTo>
                      <a:lnTo>
                        <a:pt x="1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99" name="Freeform 551"/>
                <p:cNvSpPr>
                  <a:spLocks/>
                </p:cNvSpPr>
                <p:nvPr/>
              </p:nvSpPr>
              <p:spPr bwMode="auto">
                <a:xfrm>
                  <a:off x="3392" y="2018"/>
                  <a:ext cx="29" cy="62"/>
                </a:xfrm>
                <a:custGeom>
                  <a:avLst/>
                  <a:gdLst>
                    <a:gd name="T0" fmla="*/ 17 w 29"/>
                    <a:gd name="T1" fmla="*/ 4 h 62"/>
                    <a:gd name="T2" fmla="*/ 17 w 29"/>
                    <a:gd name="T3" fmla="*/ 0 h 62"/>
                    <a:gd name="T4" fmla="*/ 0 w 29"/>
                    <a:gd name="T5" fmla="*/ 58 h 62"/>
                    <a:gd name="T6" fmla="*/ 13 w 29"/>
                    <a:gd name="T7" fmla="*/ 62 h 62"/>
                    <a:gd name="T8" fmla="*/ 29 w 29"/>
                    <a:gd name="T9" fmla="*/ 4 h 62"/>
                    <a:gd name="T10" fmla="*/ 29 w 29"/>
                    <a:gd name="T11" fmla="*/ 2 h 62"/>
                    <a:gd name="T12" fmla="*/ 17 w 29"/>
                    <a:gd name="T13" fmla="*/ 4 h 62"/>
                  </a:gdLst>
                  <a:ahLst/>
                  <a:cxnLst>
                    <a:cxn ang="0">
                      <a:pos x="T0" y="T1"/>
                    </a:cxn>
                    <a:cxn ang="0">
                      <a:pos x="T2" y="T3"/>
                    </a:cxn>
                    <a:cxn ang="0">
                      <a:pos x="T4" y="T5"/>
                    </a:cxn>
                    <a:cxn ang="0">
                      <a:pos x="T6" y="T7"/>
                    </a:cxn>
                    <a:cxn ang="0">
                      <a:pos x="T8" y="T9"/>
                    </a:cxn>
                    <a:cxn ang="0">
                      <a:pos x="T10" y="T11"/>
                    </a:cxn>
                    <a:cxn ang="0">
                      <a:pos x="T12" y="T13"/>
                    </a:cxn>
                  </a:cxnLst>
                  <a:rect l="0" t="0" r="r" b="b"/>
                  <a:pathLst>
                    <a:path w="29" h="62">
                      <a:moveTo>
                        <a:pt x="17" y="4"/>
                      </a:moveTo>
                      <a:lnTo>
                        <a:pt x="17" y="0"/>
                      </a:lnTo>
                      <a:lnTo>
                        <a:pt x="0" y="58"/>
                      </a:lnTo>
                      <a:lnTo>
                        <a:pt x="13" y="62"/>
                      </a:lnTo>
                      <a:lnTo>
                        <a:pt x="29" y="4"/>
                      </a:lnTo>
                      <a:lnTo>
                        <a:pt x="29" y="2"/>
                      </a:lnTo>
                      <a:lnTo>
                        <a:pt x="17"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0" name="Freeform 550"/>
                <p:cNvSpPr>
                  <a:spLocks/>
                </p:cNvSpPr>
                <p:nvPr/>
              </p:nvSpPr>
              <p:spPr bwMode="auto">
                <a:xfrm>
                  <a:off x="3403" y="1975"/>
                  <a:ext cx="18" cy="47"/>
                </a:xfrm>
                <a:custGeom>
                  <a:avLst/>
                  <a:gdLst>
                    <a:gd name="T0" fmla="*/ 2 w 18"/>
                    <a:gd name="T1" fmla="*/ 9 h 47"/>
                    <a:gd name="T2" fmla="*/ 0 w 18"/>
                    <a:gd name="T3" fmla="*/ 6 h 47"/>
                    <a:gd name="T4" fmla="*/ 6 w 18"/>
                    <a:gd name="T5" fmla="*/ 47 h 47"/>
                    <a:gd name="T6" fmla="*/ 18 w 18"/>
                    <a:gd name="T7" fmla="*/ 45 h 47"/>
                    <a:gd name="T8" fmla="*/ 13 w 18"/>
                    <a:gd name="T9" fmla="*/ 4 h 47"/>
                    <a:gd name="T10" fmla="*/ 11 w 18"/>
                    <a:gd name="T11" fmla="*/ 0 h 47"/>
                    <a:gd name="T12" fmla="*/ 2 w 18"/>
                    <a:gd name="T13" fmla="*/ 9 h 47"/>
                  </a:gdLst>
                  <a:ahLst/>
                  <a:cxnLst>
                    <a:cxn ang="0">
                      <a:pos x="T0" y="T1"/>
                    </a:cxn>
                    <a:cxn ang="0">
                      <a:pos x="T2" y="T3"/>
                    </a:cxn>
                    <a:cxn ang="0">
                      <a:pos x="T4" y="T5"/>
                    </a:cxn>
                    <a:cxn ang="0">
                      <a:pos x="T6" y="T7"/>
                    </a:cxn>
                    <a:cxn ang="0">
                      <a:pos x="T8" y="T9"/>
                    </a:cxn>
                    <a:cxn ang="0">
                      <a:pos x="T10" y="T11"/>
                    </a:cxn>
                    <a:cxn ang="0">
                      <a:pos x="T12" y="T13"/>
                    </a:cxn>
                  </a:cxnLst>
                  <a:rect l="0" t="0" r="r" b="b"/>
                  <a:pathLst>
                    <a:path w="18" h="47">
                      <a:moveTo>
                        <a:pt x="2" y="9"/>
                      </a:moveTo>
                      <a:lnTo>
                        <a:pt x="0" y="6"/>
                      </a:lnTo>
                      <a:lnTo>
                        <a:pt x="6" y="47"/>
                      </a:lnTo>
                      <a:lnTo>
                        <a:pt x="18" y="45"/>
                      </a:lnTo>
                      <a:lnTo>
                        <a:pt x="13" y="4"/>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1" name="Freeform 549"/>
                <p:cNvSpPr>
                  <a:spLocks/>
                </p:cNvSpPr>
                <p:nvPr/>
              </p:nvSpPr>
              <p:spPr bwMode="auto">
                <a:xfrm>
                  <a:off x="3376" y="1946"/>
                  <a:ext cx="38" cy="38"/>
                </a:xfrm>
                <a:custGeom>
                  <a:avLst/>
                  <a:gdLst>
                    <a:gd name="T0" fmla="*/ 6 w 38"/>
                    <a:gd name="T1" fmla="*/ 13 h 38"/>
                    <a:gd name="T2" fmla="*/ 0 w 38"/>
                    <a:gd name="T3" fmla="*/ 11 h 38"/>
                    <a:gd name="T4" fmla="*/ 29 w 38"/>
                    <a:gd name="T5" fmla="*/ 38 h 38"/>
                    <a:gd name="T6" fmla="*/ 38 w 38"/>
                    <a:gd name="T7" fmla="*/ 29 h 38"/>
                    <a:gd name="T8" fmla="*/ 9 w 38"/>
                    <a:gd name="T9" fmla="*/ 2 h 38"/>
                    <a:gd name="T10" fmla="*/ 6 w 38"/>
                    <a:gd name="T11" fmla="*/ 0 h 38"/>
                    <a:gd name="T12" fmla="*/ 6 w 38"/>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6" y="13"/>
                      </a:moveTo>
                      <a:lnTo>
                        <a:pt x="0" y="11"/>
                      </a:lnTo>
                      <a:lnTo>
                        <a:pt x="29" y="38"/>
                      </a:lnTo>
                      <a:lnTo>
                        <a:pt x="38" y="29"/>
                      </a:lnTo>
                      <a:lnTo>
                        <a:pt x="9" y="2"/>
                      </a:lnTo>
                      <a:lnTo>
                        <a:pt x="6" y="0"/>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2" name="Freeform 548"/>
                <p:cNvSpPr>
                  <a:spLocks/>
                </p:cNvSpPr>
                <p:nvPr/>
              </p:nvSpPr>
              <p:spPr bwMode="auto">
                <a:xfrm>
                  <a:off x="3347" y="1946"/>
                  <a:ext cx="35" cy="13"/>
                </a:xfrm>
                <a:custGeom>
                  <a:avLst/>
                  <a:gdLst>
                    <a:gd name="T0" fmla="*/ 8 w 35"/>
                    <a:gd name="T1" fmla="*/ 13 h 13"/>
                    <a:gd name="T2" fmla="*/ 4 w 35"/>
                    <a:gd name="T3" fmla="*/ 13 h 13"/>
                    <a:gd name="T4" fmla="*/ 35 w 35"/>
                    <a:gd name="T5" fmla="*/ 13 h 13"/>
                    <a:gd name="T6" fmla="*/ 35 w 35"/>
                    <a:gd name="T7" fmla="*/ 0 h 13"/>
                    <a:gd name="T8" fmla="*/ 4 w 35"/>
                    <a:gd name="T9" fmla="*/ 0 h 13"/>
                    <a:gd name="T10" fmla="*/ 0 w 35"/>
                    <a:gd name="T11" fmla="*/ 0 h 13"/>
                    <a:gd name="T12" fmla="*/ 8 w 3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8" y="13"/>
                      </a:moveTo>
                      <a:lnTo>
                        <a:pt x="4" y="13"/>
                      </a:lnTo>
                      <a:lnTo>
                        <a:pt x="35" y="13"/>
                      </a:lnTo>
                      <a:lnTo>
                        <a:pt x="35" y="0"/>
                      </a:lnTo>
                      <a:lnTo>
                        <a:pt x="4" y="0"/>
                      </a:lnTo>
                      <a:lnTo>
                        <a:pt x="0" y="0"/>
                      </a:lnTo>
                      <a:lnTo>
                        <a:pt x="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3" name="Freeform 547"/>
                <p:cNvSpPr>
                  <a:spLocks/>
                </p:cNvSpPr>
                <p:nvPr/>
              </p:nvSpPr>
              <p:spPr bwMode="auto">
                <a:xfrm>
                  <a:off x="3315" y="1946"/>
                  <a:ext cx="40" cy="29"/>
                </a:xfrm>
                <a:custGeom>
                  <a:avLst/>
                  <a:gdLst>
                    <a:gd name="T0" fmla="*/ 11 w 40"/>
                    <a:gd name="T1" fmla="*/ 27 h 29"/>
                    <a:gd name="T2" fmla="*/ 9 w 40"/>
                    <a:gd name="T3" fmla="*/ 29 h 29"/>
                    <a:gd name="T4" fmla="*/ 40 w 40"/>
                    <a:gd name="T5" fmla="*/ 13 h 29"/>
                    <a:gd name="T6" fmla="*/ 32 w 40"/>
                    <a:gd name="T7" fmla="*/ 0 h 29"/>
                    <a:gd name="T8" fmla="*/ 2 w 40"/>
                    <a:gd name="T9" fmla="*/ 17 h 29"/>
                    <a:gd name="T10" fmla="*/ 0 w 40"/>
                    <a:gd name="T11" fmla="*/ 20 h 29"/>
                    <a:gd name="T12" fmla="*/ 11 w 40"/>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11" y="27"/>
                      </a:moveTo>
                      <a:lnTo>
                        <a:pt x="9" y="29"/>
                      </a:lnTo>
                      <a:lnTo>
                        <a:pt x="40" y="13"/>
                      </a:lnTo>
                      <a:lnTo>
                        <a:pt x="32" y="0"/>
                      </a:lnTo>
                      <a:lnTo>
                        <a:pt x="2" y="17"/>
                      </a:lnTo>
                      <a:lnTo>
                        <a:pt x="0" y="20"/>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4" name="Freeform 546"/>
                <p:cNvSpPr>
                  <a:spLocks/>
                </p:cNvSpPr>
                <p:nvPr/>
              </p:nvSpPr>
              <p:spPr bwMode="auto">
                <a:xfrm>
                  <a:off x="3297" y="1966"/>
                  <a:ext cx="29" cy="38"/>
                </a:xfrm>
                <a:custGeom>
                  <a:avLst/>
                  <a:gdLst>
                    <a:gd name="T0" fmla="*/ 5 w 29"/>
                    <a:gd name="T1" fmla="*/ 38 h 38"/>
                    <a:gd name="T2" fmla="*/ 11 w 29"/>
                    <a:gd name="T3" fmla="*/ 34 h 38"/>
                    <a:gd name="T4" fmla="*/ 29 w 29"/>
                    <a:gd name="T5" fmla="*/ 7 h 38"/>
                    <a:gd name="T6" fmla="*/ 18 w 29"/>
                    <a:gd name="T7" fmla="*/ 0 h 38"/>
                    <a:gd name="T8" fmla="*/ 0 w 29"/>
                    <a:gd name="T9" fmla="*/ 27 h 38"/>
                    <a:gd name="T10" fmla="*/ 5 w 29"/>
                    <a:gd name="T11" fmla="*/ 25 h 38"/>
                    <a:gd name="T12" fmla="*/ 5 w 29"/>
                    <a:gd name="T13" fmla="*/ 38 h 38"/>
                    <a:gd name="T14" fmla="*/ 9 w 29"/>
                    <a:gd name="T15" fmla="*/ 38 h 38"/>
                    <a:gd name="T16" fmla="*/ 11 w 29"/>
                    <a:gd name="T17" fmla="*/ 34 h 38"/>
                    <a:gd name="T18" fmla="*/ 5 w 29"/>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5" y="38"/>
                      </a:moveTo>
                      <a:lnTo>
                        <a:pt x="11" y="34"/>
                      </a:lnTo>
                      <a:lnTo>
                        <a:pt x="29" y="7"/>
                      </a:lnTo>
                      <a:lnTo>
                        <a:pt x="18" y="0"/>
                      </a:lnTo>
                      <a:lnTo>
                        <a:pt x="0" y="27"/>
                      </a:lnTo>
                      <a:lnTo>
                        <a:pt x="5" y="25"/>
                      </a:lnTo>
                      <a:lnTo>
                        <a:pt x="5" y="38"/>
                      </a:lnTo>
                      <a:lnTo>
                        <a:pt x="9" y="38"/>
                      </a:lnTo>
                      <a:lnTo>
                        <a:pt x="11" y="34"/>
                      </a:lnTo>
                      <a:lnTo>
                        <a:pt x="5"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5" name="Freeform 545"/>
                <p:cNvSpPr>
                  <a:spLocks/>
                </p:cNvSpPr>
                <p:nvPr/>
              </p:nvSpPr>
              <p:spPr bwMode="auto">
                <a:xfrm>
                  <a:off x="3252" y="1991"/>
                  <a:ext cx="50" cy="15"/>
                </a:xfrm>
                <a:custGeom>
                  <a:avLst/>
                  <a:gdLst>
                    <a:gd name="T0" fmla="*/ 5 w 50"/>
                    <a:gd name="T1" fmla="*/ 13 h 15"/>
                    <a:gd name="T2" fmla="*/ 3 w 50"/>
                    <a:gd name="T3" fmla="*/ 15 h 15"/>
                    <a:gd name="T4" fmla="*/ 50 w 50"/>
                    <a:gd name="T5" fmla="*/ 13 h 15"/>
                    <a:gd name="T6" fmla="*/ 50 w 50"/>
                    <a:gd name="T7" fmla="*/ 0 h 15"/>
                    <a:gd name="T8" fmla="*/ 2 w 50"/>
                    <a:gd name="T9" fmla="*/ 2 h 15"/>
                    <a:gd name="T10" fmla="*/ 0 w 50"/>
                    <a:gd name="T11" fmla="*/ 2 h 15"/>
                    <a:gd name="T12" fmla="*/ 5 w 50"/>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5" y="13"/>
                      </a:moveTo>
                      <a:lnTo>
                        <a:pt x="3" y="15"/>
                      </a:lnTo>
                      <a:lnTo>
                        <a:pt x="50" y="13"/>
                      </a:lnTo>
                      <a:lnTo>
                        <a:pt x="50" y="0"/>
                      </a:lnTo>
                      <a:lnTo>
                        <a:pt x="2" y="2"/>
                      </a:lnTo>
                      <a:lnTo>
                        <a:pt x="0" y="2"/>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6" name="Freeform 544"/>
                <p:cNvSpPr>
                  <a:spLocks/>
                </p:cNvSpPr>
                <p:nvPr/>
              </p:nvSpPr>
              <p:spPr bwMode="auto">
                <a:xfrm>
                  <a:off x="3218" y="1993"/>
                  <a:ext cx="39" cy="34"/>
                </a:xfrm>
                <a:custGeom>
                  <a:avLst/>
                  <a:gdLst>
                    <a:gd name="T0" fmla="*/ 3 w 39"/>
                    <a:gd name="T1" fmla="*/ 34 h 34"/>
                    <a:gd name="T2" fmla="*/ 7 w 39"/>
                    <a:gd name="T3" fmla="*/ 33 h 34"/>
                    <a:gd name="T4" fmla="*/ 39 w 39"/>
                    <a:gd name="T5" fmla="*/ 11 h 34"/>
                    <a:gd name="T6" fmla="*/ 34 w 39"/>
                    <a:gd name="T7" fmla="*/ 0 h 34"/>
                    <a:gd name="T8" fmla="*/ 0 w 39"/>
                    <a:gd name="T9" fmla="*/ 22 h 34"/>
                    <a:gd name="T10" fmla="*/ 3 w 39"/>
                    <a:gd name="T11" fmla="*/ 22 h 34"/>
                    <a:gd name="T12" fmla="*/ 3 w 3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3" y="34"/>
                      </a:moveTo>
                      <a:lnTo>
                        <a:pt x="7" y="33"/>
                      </a:lnTo>
                      <a:lnTo>
                        <a:pt x="39" y="11"/>
                      </a:lnTo>
                      <a:lnTo>
                        <a:pt x="34" y="0"/>
                      </a:lnTo>
                      <a:lnTo>
                        <a:pt x="0" y="22"/>
                      </a:lnTo>
                      <a:lnTo>
                        <a:pt x="3" y="22"/>
                      </a:lnTo>
                      <a:lnTo>
                        <a:pt x="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7" name="Freeform 543"/>
                <p:cNvSpPr>
                  <a:spLocks/>
                </p:cNvSpPr>
                <p:nvPr/>
              </p:nvSpPr>
              <p:spPr bwMode="auto">
                <a:xfrm>
                  <a:off x="3187" y="2013"/>
                  <a:ext cx="34" cy="14"/>
                </a:xfrm>
                <a:custGeom>
                  <a:avLst/>
                  <a:gdLst>
                    <a:gd name="T0" fmla="*/ 0 w 34"/>
                    <a:gd name="T1" fmla="*/ 13 h 14"/>
                    <a:gd name="T2" fmla="*/ 2 w 34"/>
                    <a:gd name="T3" fmla="*/ 13 h 14"/>
                    <a:gd name="T4" fmla="*/ 34 w 34"/>
                    <a:gd name="T5" fmla="*/ 14 h 14"/>
                    <a:gd name="T6" fmla="*/ 34 w 34"/>
                    <a:gd name="T7" fmla="*/ 2 h 14"/>
                    <a:gd name="T8" fmla="*/ 2 w 34"/>
                    <a:gd name="T9" fmla="*/ 0 h 14"/>
                    <a:gd name="T10" fmla="*/ 4 w 34"/>
                    <a:gd name="T11" fmla="*/ 0 h 14"/>
                    <a:gd name="T12" fmla="*/ 0 w 34"/>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34" h="14">
                      <a:moveTo>
                        <a:pt x="0" y="13"/>
                      </a:moveTo>
                      <a:lnTo>
                        <a:pt x="2" y="13"/>
                      </a:lnTo>
                      <a:lnTo>
                        <a:pt x="34" y="14"/>
                      </a:lnTo>
                      <a:lnTo>
                        <a:pt x="34" y="2"/>
                      </a:lnTo>
                      <a:lnTo>
                        <a:pt x="2" y="0"/>
                      </a:lnTo>
                      <a:lnTo>
                        <a:pt x="4"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8" name="Freeform 542"/>
                <p:cNvSpPr>
                  <a:spLocks/>
                </p:cNvSpPr>
                <p:nvPr/>
              </p:nvSpPr>
              <p:spPr bwMode="auto">
                <a:xfrm>
                  <a:off x="3129" y="1999"/>
                  <a:ext cx="62" cy="27"/>
                </a:xfrm>
                <a:custGeom>
                  <a:avLst/>
                  <a:gdLst>
                    <a:gd name="T0" fmla="*/ 0 w 62"/>
                    <a:gd name="T1" fmla="*/ 10 h 27"/>
                    <a:gd name="T2" fmla="*/ 2 w 62"/>
                    <a:gd name="T3" fmla="*/ 12 h 27"/>
                    <a:gd name="T4" fmla="*/ 58 w 62"/>
                    <a:gd name="T5" fmla="*/ 27 h 27"/>
                    <a:gd name="T6" fmla="*/ 62 w 62"/>
                    <a:gd name="T7" fmla="*/ 14 h 27"/>
                    <a:gd name="T8" fmla="*/ 4 w 62"/>
                    <a:gd name="T9" fmla="*/ 0 h 27"/>
                    <a:gd name="T10" fmla="*/ 6 w 62"/>
                    <a:gd name="T11" fmla="*/ 0 h 27"/>
                    <a:gd name="T12" fmla="*/ 0 w 62"/>
                    <a:gd name="T13" fmla="*/ 10 h 27"/>
                  </a:gdLst>
                  <a:ahLst/>
                  <a:cxnLst>
                    <a:cxn ang="0">
                      <a:pos x="T0" y="T1"/>
                    </a:cxn>
                    <a:cxn ang="0">
                      <a:pos x="T2" y="T3"/>
                    </a:cxn>
                    <a:cxn ang="0">
                      <a:pos x="T4" y="T5"/>
                    </a:cxn>
                    <a:cxn ang="0">
                      <a:pos x="T6" y="T7"/>
                    </a:cxn>
                    <a:cxn ang="0">
                      <a:pos x="T8" y="T9"/>
                    </a:cxn>
                    <a:cxn ang="0">
                      <a:pos x="T10" y="T11"/>
                    </a:cxn>
                    <a:cxn ang="0">
                      <a:pos x="T12" y="T13"/>
                    </a:cxn>
                  </a:cxnLst>
                  <a:rect l="0" t="0" r="r" b="b"/>
                  <a:pathLst>
                    <a:path w="62" h="27">
                      <a:moveTo>
                        <a:pt x="0" y="10"/>
                      </a:moveTo>
                      <a:lnTo>
                        <a:pt x="2" y="12"/>
                      </a:lnTo>
                      <a:lnTo>
                        <a:pt x="58" y="27"/>
                      </a:lnTo>
                      <a:lnTo>
                        <a:pt x="62" y="14"/>
                      </a:lnTo>
                      <a:lnTo>
                        <a:pt x="4" y="0"/>
                      </a:lnTo>
                      <a:lnTo>
                        <a:pt x="6"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09" name="Freeform 541"/>
                <p:cNvSpPr>
                  <a:spLocks/>
                </p:cNvSpPr>
                <p:nvPr/>
              </p:nvSpPr>
              <p:spPr bwMode="auto">
                <a:xfrm>
                  <a:off x="3101" y="1984"/>
                  <a:ext cx="34" cy="25"/>
                </a:xfrm>
                <a:custGeom>
                  <a:avLst/>
                  <a:gdLst>
                    <a:gd name="T0" fmla="*/ 0 w 34"/>
                    <a:gd name="T1" fmla="*/ 6 h 25"/>
                    <a:gd name="T2" fmla="*/ 3 w 34"/>
                    <a:gd name="T3" fmla="*/ 11 h 25"/>
                    <a:gd name="T4" fmla="*/ 28 w 34"/>
                    <a:gd name="T5" fmla="*/ 25 h 25"/>
                    <a:gd name="T6" fmla="*/ 34 w 34"/>
                    <a:gd name="T7" fmla="*/ 15 h 25"/>
                    <a:gd name="T8" fmla="*/ 9 w 34"/>
                    <a:gd name="T9" fmla="*/ 0 h 25"/>
                    <a:gd name="T10" fmla="*/ 12 w 34"/>
                    <a:gd name="T11" fmla="*/ 4 h 25"/>
                    <a:gd name="T12" fmla="*/ 0 w 34"/>
                    <a:gd name="T13" fmla="*/ 6 h 25"/>
                    <a:gd name="T14" fmla="*/ 0 w 34"/>
                    <a:gd name="T15" fmla="*/ 9 h 25"/>
                    <a:gd name="T16" fmla="*/ 3 w 34"/>
                    <a:gd name="T17" fmla="*/ 11 h 25"/>
                    <a:gd name="T18" fmla="*/ 0 w 34"/>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
                      <a:moveTo>
                        <a:pt x="0" y="6"/>
                      </a:moveTo>
                      <a:lnTo>
                        <a:pt x="3" y="11"/>
                      </a:lnTo>
                      <a:lnTo>
                        <a:pt x="28" y="25"/>
                      </a:lnTo>
                      <a:lnTo>
                        <a:pt x="34" y="15"/>
                      </a:lnTo>
                      <a:lnTo>
                        <a:pt x="9" y="0"/>
                      </a:lnTo>
                      <a:lnTo>
                        <a:pt x="12" y="4"/>
                      </a:lnTo>
                      <a:lnTo>
                        <a:pt x="0" y="6"/>
                      </a:lnTo>
                      <a:lnTo>
                        <a:pt x="0" y="9"/>
                      </a:lnTo>
                      <a:lnTo>
                        <a:pt x="3" y="11"/>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0" name="Freeform 540"/>
                <p:cNvSpPr>
                  <a:spLocks/>
                </p:cNvSpPr>
                <p:nvPr/>
              </p:nvSpPr>
              <p:spPr bwMode="auto">
                <a:xfrm>
                  <a:off x="3093" y="1927"/>
                  <a:ext cx="20" cy="63"/>
                </a:xfrm>
                <a:custGeom>
                  <a:avLst/>
                  <a:gdLst>
                    <a:gd name="T0" fmla="*/ 2 w 20"/>
                    <a:gd name="T1" fmla="*/ 10 h 63"/>
                    <a:gd name="T2" fmla="*/ 0 w 20"/>
                    <a:gd name="T3" fmla="*/ 5 h 63"/>
                    <a:gd name="T4" fmla="*/ 8 w 20"/>
                    <a:gd name="T5" fmla="*/ 63 h 63"/>
                    <a:gd name="T6" fmla="*/ 20 w 20"/>
                    <a:gd name="T7" fmla="*/ 61 h 63"/>
                    <a:gd name="T8" fmla="*/ 13 w 20"/>
                    <a:gd name="T9" fmla="*/ 3 h 63"/>
                    <a:gd name="T10" fmla="*/ 11 w 20"/>
                    <a:gd name="T11" fmla="*/ 0 h 63"/>
                    <a:gd name="T12" fmla="*/ 2 w 20"/>
                    <a:gd name="T13" fmla="*/ 10 h 63"/>
                  </a:gdLst>
                  <a:ahLst/>
                  <a:cxnLst>
                    <a:cxn ang="0">
                      <a:pos x="T0" y="T1"/>
                    </a:cxn>
                    <a:cxn ang="0">
                      <a:pos x="T2" y="T3"/>
                    </a:cxn>
                    <a:cxn ang="0">
                      <a:pos x="T4" y="T5"/>
                    </a:cxn>
                    <a:cxn ang="0">
                      <a:pos x="T6" y="T7"/>
                    </a:cxn>
                    <a:cxn ang="0">
                      <a:pos x="T8" y="T9"/>
                    </a:cxn>
                    <a:cxn ang="0">
                      <a:pos x="T10" y="T11"/>
                    </a:cxn>
                    <a:cxn ang="0">
                      <a:pos x="T12" y="T13"/>
                    </a:cxn>
                  </a:cxnLst>
                  <a:rect l="0" t="0" r="r" b="b"/>
                  <a:pathLst>
                    <a:path w="20" h="63">
                      <a:moveTo>
                        <a:pt x="2" y="10"/>
                      </a:moveTo>
                      <a:lnTo>
                        <a:pt x="0" y="5"/>
                      </a:lnTo>
                      <a:lnTo>
                        <a:pt x="8" y="63"/>
                      </a:lnTo>
                      <a:lnTo>
                        <a:pt x="20" y="61"/>
                      </a:lnTo>
                      <a:lnTo>
                        <a:pt x="13" y="3"/>
                      </a:lnTo>
                      <a:lnTo>
                        <a:pt x="11" y="0"/>
                      </a:lnTo>
                      <a:lnTo>
                        <a:pt x="2"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1" name="Freeform 539"/>
                <p:cNvSpPr>
                  <a:spLocks/>
                </p:cNvSpPr>
                <p:nvPr/>
              </p:nvSpPr>
              <p:spPr bwMode="auto">
                <a:xfrm>
                  <a:off x="3068" y="1901"/>
                  <a:ext cx="36" cy="36"/>
                </a:xfrm>
                <a:custGeom>
                  <a:avLst/>
                  <a:gdLst>
                    <a:gd name="T0" fmla="*/ 6 w 36"/>
                    <a:gd name="T1" fmla="*/ 15 h 36"/>
                    <a:gd name="T2" fmla="*/ 0 w 36"/>
                    <a:gd name="T3" fmla="*/ 13 h 36"/>
                    <a:gd name="T4" fmla="*/ 27 w 36"/>
                    <a:gd name="T5" fmla="*/ 36 h 36"/>
                    <a:gd name="T6" fmla="*/ 36 w 36"/>
                    <a:gd name="T7" fmla="*/ 26 h 36"/>
                    <a:gd name="T8" fmla="*/ 9 w 36"/>
                    <a:gd name="T9" fmla="*/ 2 h 36"/>
                    <a:gd name="T10" fmla="*/ 4 w 36"/>
                    <a:gd name="T11" fmla="*/ 2 h 36"/>
                    <a:gd name="T12" fmla="*/ 9 w 36"/>
                    <a:gd name="T13" fmla="*/ 2 h 36"/>
                    <a:gd name="T14" fmla="*/ 6 w 36"/>
                    <a:gd name="T15" fmla="*/ 0 h 36"/>
                    <a:gd name="T16" fmla="*/ 4 w 36"/>
                    <a:gd name="T17" fmla="*/ 2 h 36"/>
                    <a:gd name="T18" fmla="*/ 6 w 36"/>
                    <a:gd name="T19"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6" y="15"/>
                      </a:moveTo>
                      <a:lnTo>
                        <a:pt x="0" y="13"/>
                      </a:lnTo>
                      <a:lnTo>
                        <a:pt x="27" y="36"/>
                      </a:lnTo>
                      <a:lnTo>
                        <a:pt x="36" y="26"/>
                      </a:lnTo>
                      <a:lnTo>
                        <a:pt x="9" y="2"/>
                      </a:lnTo>
                      <a:lnTo>
                        <a:pt x="4" y="2"/>
                      </a:lnTo>
                      <a:lnTo>
                        <a:pt x="9" y="2"/>
                      </a:lnTo>
                      <a:lnTo>
                        <a:pt x="6" y="0"/>
                      </a:lnTo>
                      <a:lnTo>
                        <a:pt x="4" y="2"/>
                      </a:lnTo>
                      <a:lnTo>
                        <a:pt x="6"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2" name="Freeform 538"/>
                <p:cNvSpPr>
                  <a:spLocks/>
                </p:cNvSpPr>
                <p:nvPr/>
              </p:nvSpPr>
              <p:spPr bwMode="auto">
                <a:xfrm>
                  <a:off x="3007" y="1903"/>
                  <a:ext cx="67" cy="22"/>
                </a:xfrm>
                <a:custGeom>
                  <a:avLst/>
                  <a:gdLst>
                    <a:gd name="T0" fmla="*/ 2 w 67"/>
                    <a:gd name="T1" fmla="*/ 22 h 22"/>
                    <a:gd name="T2" fmla="*/ 2 w 67"/>
                    <a:gd name="T3" fmla="*/ 20 h 22"/>
                    <a:gd name="T4" fmla="*/ 67 w 67"/>
                    <a:gd name="T5" fmla="*/ 13 h 22"/>
                    <a:gd name="T6" fmla="*/ 65 w 67"/>
                    <a:gd name="T7" fmla="*/ 0 h 22"/>
                    <a:gd name="T8" fmla="*/ 0 w 67"/>
                    <a:gd name="T9" fmla="*/ 7 h 22"/>
                    <a:gd name="T10" fmla="*/ 2 w 67"/>
                    <a:gd name="T11" fmla="*/ 7 h 22"/>
                    <a:gd name="T12" fmla="*/ 2 w 6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67" h="22">
                      <a:moveTo>
                        <a:pt x="2" y="22"/>
                      </a:moveTo>
                      <a:lnTo>
                        <a:pt x="2" y="20"/>
                      </a:lnTo>
                      <a:lnTo>
                        <a:pt x="67" y="13"/>
                      </a:lnTo>
                      <a:lnTo>
                        <a:pt x="65" y="0"/>
                      </a:lnTo>
                      <a:lnTo>
                        <a:pt x="0" y="7"/>
                      </a:lnTo>
                      <a:lnTo>
                        <a:pt x="2" y="7"/>
                      </a:lnTo>
                      <a:lnTo>
                        <a:pt x="2"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3" name="Freeform 537"/>
                <p:cNvSpPr>
                  <a:spLocks/>
                </p:cNvSpPr>
                <p:nvPr/>
              </p:nvSpPr>
              <p:spPr bwMode="auto">
                <a:xfrm>
                  <a:off x="2967" y="1907"/>
                  <a:ext cx="42" cy="18"/>
                </a:xfrm>
                <a:custGeom>
                  <a:avLst/>
                  <a:gdLst>
                    <a:gd name="T0" fmla="*/ 0 w 42"/>
                    <a:gd name="T1" fmla="*/ 12 h 18"/>
                    <a:gd name="T2" fmla="*/ 0 w 42"/>
                    <a:gd name="T3" fmla="*/ 12 h 18"/>
                    <a:gd name="T4" fmla="*/ 42 w 42"/>
                    <a:gd name="T5" fmla="*/ 18 h 18"/>
                    <a:gd name="T6" fmla="*/ 42 w 42"/>
                    <a:gd name="T7" fmla="*/ 3 h 18"/>
                    <a:gd name="T8" fmla="*/ 2 w 42"/>
                    <a:gd name="T9" fmla="*/ 0 h 18"/>
                    <a:gd name="T10" fmla="*/ 2 w 42"/>
                    <a:gd name="T11" fmla="*/ 0 h 18"/>
                    <a:gd name="T12" fmla="*/ 0 w 4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42" h="18">
                      <a:moveTo>
                        <a:pt x="0" y="12"/>
                      </a:moveTo>
                      <a:lnTo>
                        <a:pt x="0" y="12"/>
                      </a:lnTo>
                      <a:lnTo>
                        <a:pt x="42" y="18"/>
                      </a:lnTo>
                      <a:lnTo>
                        <a:pt x="42" y="3"/>
                      </a:lnTo>
                      <a:lnTo>
                        <a:pt x="2"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4" name="Freeform 536"/>
                <p:cNvSpPr>
                  <a:spLocks/>
                </p:cNvSpPr>
                <p:nvPr/>
              </p:nvSpPr>
              <p:spPr bwMode="auto">
                <a:xfrm>
                  <a:off x="2926" y="1903"/>
                  <a:ext cx="43" cy="16"/>
                </a:xfrm>
                <a:custGeom>
                  <a:avLst/>
                  <a:gdLst>
                    <a:gd name="T0" fmla="*/ 0 w 43"/>
                    <a:gd name="T1" fmla="*/ 6 h 16"/>
                    <a:gd name="T2" fmla="*/ 5 w 43"/>
                    <a:gd name="T3" fmla="*/ 13 h 16"/>
                    <a:gd name="T4" fmla="*/ 41 w 43"/>
                    <a:gd name="T5" fmla="*/ 16 h 16"/>
                    <a:gd name="T6" fmla="*/ 43 w 43"/>
                    <a:gd name="T7" fmla="*/ 4 h 16"/>
                    <a:gd name="T8" fmla="*/ 7 w 43"/>
                    <a:gd name="T9" fmla="*/ 0 h 16"/>
                    <a:gd name="T10" fmla="*/ 12 w 43"/>
                    <a:gd name="T11" fmla="*/ 7 h 16"/>
                    <a:gd name="T12" fmla="*/ 0 w 43"/>
                    <a:gd name="T13" fmla="*/ 6 h 16"/>
                    <a:gd name="T14" fmla="*/ 0 w 43"/>
                    <a:gd name="T15" fmla="*/ 11 h 16"/>
                    <a:gd name="T16" fmla="*/ 5 w 43"/>
                    <a:gd name="T17" fmla="*/ 13 h 16"/>
                    <a:gd name="T18" fmla="*/ 0 w 43"/>
                    <a:gd name="T1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
                      <a:moveTo>
                        <a:pt x="0" y="6"/>
                      </a:moveTo>
                      <a:lnTo>
                        <a:pt x="5" y="13"/>
                      </a:lnTo>
                      <a:lnTo>
                        <a:pt x="41" y="16"/>
                      </a:lnTo>
                      <a:lnTo>
                        <a:pt x="43" y="4"/>
                      </a:lnTo>
                      <a:lnTo>
                        <a:pt x="7" y="0"/>
                      </a:lnTo>
                      <a:lnTo>
                        <a:pt x="12" y="7"/>
                      </a:lnTo>
                      <a:lnTo>
                        <a:pt x="0" y="6"/>
                      </a:lnTo>
                      <a:lnTo>
                        <a:pt x="0" y="11"/>
                      </a:lnTo>
                      <a:lnTo>
                        <a:pt x="5" y="13"/>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5" name="Freeform 535"/>
                <p:cNvSpPr>
                  <a:spLocks/>
                </p:cNvSpPr>
                <p:nvPr/>
              </p:nvSpPr>
              <p:spPr bwMode="auto">
                <a:xfrm>
                  <a:off x="2926" y="1840"/>
                  <a:ext cx="23" cy="70"/>
                </a:xfrm>
                <a:custGeom>
                  <a:avLst/>
                  <a:gdLst>
                    <a:gd name="T0" fmla="*/ 12 w 23"/>
                    <a:gd name="T1" fmla="*/ 9 h 70"/>
                    <a:gd name="T2" fmla="*/ 9 w 23"/>
                    <a:gd name="T3" fmla="*/ 4 h 70"/>
                    <a:gd name="T4" fmla="*/ 0 w 23"/>
                    <a:gd name="T5" fmla="*/ 69 h 70"/>
                    <a:gd name="T6" fmla="*/ 12 w 23"/>
                    <a:gd name="T7" fmla="*/ 70 h 70"/>
                    <a:gd name="T8" fmla="*/ 21 w 23"/>
                    <a:gd name="T9" fmla="*/ 6 h 70"/>
                    <a:gd name="T10" fmla="*/ 20 w 23"/>
                    <a:gd name="T11" fmla="*/ 0 h 70"/>
                    <a:gd name="T12" fmla="*/ 21 w 23"/>
                    <a:gd name="T13" fmla="*/ 6 h 70"/>
                    <a:gd name="T14" fmla="*/ 23 w 23"/>
                    <a:gd name="T15" fmla="*/ 4 h 70"/>
                    <a:gd name="T16" fmla="*/ 20 w 23"/>
                    <a:gd name="T17" fmla="*/ 0 h 70"/>
                    <a:gd name="T18" fmla="*/ 12 w 23"/>
                    <a:gd name="T19"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70">
                      <a:moveTo>
                        <a:pt x="12" y="9"/>
                      </a:moveTo>
                      <a:lnTo>
                        <a:pt x="9" y="4"/>
                      </a:lnTo>
                      <a:lnTo>
                        <a:pt x="0" y="69"/>
                      </a:lnTo>
                      <a:lnTo>
                        <a:pt x="12" y="70"/>
                      </a:lnTo>
                      <a:lnTo>
                        <a:pt x="21" y="6"/>
                      </a:lnTo>
                      <a:lnTo>
                        <a:pt x="20" y="0"/>
                      </a:lnTo>
                      <a:lnTo>
                        <a:pt x="21" y="6"/>
                      </a:lnTo>
                      <a:lnTo>
                        <a:pt x="23" y="4"/>
                      </a:lnTo>
                      <a:lnTo>
                        <a:pt x="20" y="0"/>
                      </a:lnTo>
                      <a:lnTo>
                        <a:pt x="1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6" name="Freeform 534"/>
                <p:cNvSpPr>
                  <a:spLocks/>
                </p:cNvSpPr>
                <p:nvPr/>
              </p:nvSpPr>
              <p:spPr bwMode="auto">
                <a:xfrm>
                  <a:off x="2913" y="1817"/>
                  <a:ext cx="33" cy="32"/>
                </a:xfrm>
                <a:custGeom>
                  <a:avLst/>
                  <a:gdLst>
                    <a:gd name="T0" fmla="*/ 4 w 33"/>
                    <a:gd name="T1" fmla="*/ 12 h 32"/>
                    <a:gd name="T2" fmla="*/ 0 w 33"/>
                    <a:gd name="T3" fmla="*/ 11 h 32"/>
                    <a:gd name="T4" fmla="*/ 25 w 33"/>
                    <a:gd name="T5" fmla="*/ 32 h 32"/>
                    <a:gd name="T6" fmla="*/ 33 w 33"/>
                    <a:gd name="T7" fmla="*/ 23 h 32"/>
                    <a:gd name="T8" fmla="*/ 9 w 33"/>
                    <a:gd name="T9" fmla="*/ 1 h 32"/>
                    <a:gd name="T10" fmla="*/ 6 w 33"/>
                    <a:gd name="T11" fmla="*/ 0 h 32"/>
                    <a:gd name="T12" fmla="*/ 4 w 33"/>
                    <a:gd name="T13" fmla="*/ 1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4" y="12"/>
                      </a:moveTo>
                      <a:lnTo>
                        <a:pt x="0" y="11"/>
                      </a:lnTo>
                      <a:lnTo>
                        <a:pt x="25" y="32"/>
                      </a:lnTo>
                      <a:lnTo>
                        <a:pt x="33" y="23"/>
                      </a:lnTo>
                      <a:lnTo>
                        <a:pt x="9" y="1"/>
                      </a:lnTo>
                      <a:lnTo>
                        <a:pt x="6"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7" name="Freeform 533"/>
                <p:cNvSpPr>
                  <a:spLocks/>
                </p:cNvSpPr>
                <p:nvPr/>
              </p:nvSpPr>
              <p:spPr bwMode="auto">
                <a:xfrm>
                  <a:off x="2888" y="1811"/>
                  <a:ext cx="31" cy="18"/>
                </a:xfrm>
                <a:custGeom>
                  <a:avLst/>
                  <a:gdLst>
                    <a:gd name="T0" fmla="*/ 0 w 31"/>
                    <a:gd name="T1" fmla="*/ 13 h 18"/>
                    <a:gd name="T2" fmla="*/ 0 w 31"/>
                    <a:gd name="T3" fmla="*/ 13 h 18"/>
                    <a:gd name="T4" fmla="*/ 29 w 31"/>
                    <a:gd name="T5" fmla="*/ 18 h 18"/>
                    <a:gd name="T6" fmla="*/ 31 w 31"/>
                    <a:gd name="T7" fmla="*/ 6 h 18"/>
                    <a:gd name="T8" fmla="*/ 4 w 31"/>
                    <a:gd name="T9" fmla="*/ 0 h 18"/>
                    <a:gd name="T10" fmla="*/ 5 w 31"/>
                    <a:gd name="T11" fmla="*/ 0 h 18"/>
                    <a:gd name="T12" fmla="*/ 0 w 31"/>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0" y="13"/>
                      </a:moveTo>
                      <a:lnTo>
                        <a:pt x="0" y="13"/>
                      </a:lnTo>
                      <a:lnTo>
                        <a:pt x="29" y="18"/>
                      </a:lnTo>
                      <a:lnTo>
                        <a:pt x="31" y="6"/>
                      </a:lnTo>
                      <a:lnTo>
                        <a:pt x="4" y="0"/>
                      </a:lnTo>
                      <a:lnTo>
                        <a:pt x="5"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8" name="Freeform 532"/>
                <p:cNvSpPr>
                  <a:spLocks/>
                </p:cNvSpPr>
                <p:nvPr/>
              </p:nvSpPr>
              <p:spPr bwMode="auto">
                <a:xfrm>
                  <a:off x="2870" y="1804"/>
                  <a:ext cx="23" cy="20"/>
                </a:xfrm>
                <a:custGeom>
                  <a:avLst/>
                  <a:gdLst>
                    <a:gd name="T0" fmla="*/ 0 w 23"/>
                    <a:gd name="T1" fmla="*/ 13 h 20"/>
                    <a:gd name="T2" fmla="*/ 0 w 23"/>
                    <a:gd name="T3" fmla="*/ 11 h 20"/>
                    <a:gd name="T4" fmla="*/ 18 w 23"/>
                    <a:gd name="T5" fmla="*/ 20 h 20"/>
                    <a:gd name="T6" fmla="*/ 23 w 23"/>
                    <a:gd name="T7" fmla="*/ 7 h 20"/>
                    <a:gd name="T8" fmla="*/ 4 w 23"/>
                    <a:gd name="T9" fmla="*/ 0 h 20"/>
                    <a:gd name="T10" fmla="*/ 4 w 23"/>
                    <a:gd name="T11" fmla="*/ 0 h 20"/>
                    <a:gd name="T12" fmla="*/ 0 w 23"/>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0" y="13"/>
                      </a:moveTo>
                      <a:lnTo>
                        <a:pt x="0" y="11"/>
                      </a:lnTo>
                      <a:lnTo>
                        <a:pt x="18" y="20"/>
                      </a:lnTo>
                      <a:lnTo>
                        <a:pt x="23" y="7"/>
                      </a:lnTo>
                      <a:lnTo>
                        <a:pt x="4"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19" name="Freeform 531"/>
                <p:cNvSpPr>
                  <a:spLocks/>
                </p:cNvSpPr>
                <p:nvPr/>
              </p:nvSpPr>
              <p:spPr bwMode="auto">
                <a:xfrm>
                  <a:off x="2845" y="1797"/>
                  <a:ext cx="29" cy="20"/>
                </a:xfrm>
                <a:custGeom>
                  <a:avLst/>
                  <a:gdLst>
                    <a:gd name="T0" fmla="*/ 0 w 29"/>
                    <a:gd name="T1" fmla="*/ 11 h 20"/>
                    <a:gd name="T2" fmla="*/ 3 w 29"/>
                    <a:gd name="T3" fmla="*/ 12 h 20"/>
                    <a:gd name="T4" fmla="*/ 25 w 29"/>
                    <a:gd name="T5" fmla="*/ 20 h 20"/>
                    <a:gd name="T6" fmla="*/ 29 w 29"/>
                    <a:gd name="T7" fmla="*/ 7 h 20"/>
                    <a:gd name="T8" fmla="*/ 7 w 29"/>
                    <a:gd name="T9" fmla="*/ 0 h 20"/>
                    <a:gd name="T10" fmla="*/ 11 w 29"/>
                    <a:gd name="T11" fmla="*/ 2 h 20"/>
                    <a:gd name="T12" fmla="*/ 0 w 29"/>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9" h="20">
                      <a:moveTo>
                        <a:pt x="0" y="11"/>
                      </a:moveTo>
                      <a:lnTo>
                        <a:pt x="3" y="12"/>
                      </a:lnTo>
                      <a:lnTo>
                        <a:pt x="25" y="20"/>
                      </a:lnTo>
                      <a:lnTo>
                        <a:pt x="29" y="7"/>
                      </a:lnTo>
                      <a:lnTo>
                        <a:pt x="7" y="0"/>
                      </a:lnTo>
                      <a:lnTo>
                        <a:pt x="11"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0" name="Freeform 530"/>
                <p:cNvSpPr>
                  <a:spLocks/>
                </p:cNvSpPr>
                <p:nvPr/>
              </p:nvSpPr>
              <p:spPr bwMode="auto">
                <a:xfrm>
                  <a:off x="2834" y="1781"/>
                  <a:ext cx="22" cy="27"/>
                </a:xfrm>
                <a:custGeom>
                  <a:avLst/>
                  <a:gdLst>
                    <a:gd name="T0" fmla="*/ 5 w 22"/>
                    <a:gd name="T1" fmla="*/ 12 h 27"/>
                    <a:gd name="T2" fmla="*/ 0 w 22"/>
                    <a:gd name="T3" fmla="*/ 10 h 27"/>
                    <a:gd name="T4" fmla="*/ 11 w 22"/>
                    <a:gd name="T5" fmla="*/ 27 h 27"/>
                    <a:gd name="T6" fmla="*/ 22 w 22"/>
                    <a:gd name="T7" fmla="*/ 18 h 27"/>
                    <a:gd name="T8" fmla="*/ 9 w 22"/>
                    <a:gd name="T9" fmla="*/ 3 h 27"/>
                    <a:gd name="T10" fmla="*/ 4 w 22"/>
                    <a:gd name="T11" fmla="*/ 0 h 27"/>
                    <a:gd name="T12" fmla="*/ 9 w 22"/>
                    <a:gd name="T13" fmla="*/ 3 h 27"/>
                    <a:gd name="T14" fmla="*/ 7 w 22"/>
                    <a:gd name="T15" fmla="*/ 0 h 27"/>
                    <a:gd name="T16" fmla="*/ 4 w 22"/>
                    <a:gd name="T17" fmla="*/ 0 h 27"/>
                    <a:gd name="T18" fmla="*/ 5 w 22"/>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7">
                      <a:moveTo>
                        <a:pt x="5" y="12"/>
                      </a:moveTo>
                      <a:lnTo>
                        <a:pt x="0" y="10"/>
                      </a:lnTo>
                      <a:lnTo>
                        <a:pt x="11" y="27"/>
                      </a:lnTo>
                      <a:lnTo>
                        <a:pt x="22" y="18"/>
                      </a:lnTo>
                      <a:lnTo>
                        <a:pt x="9" y="3"/>
                      </a:lnTo>
                      <a:lnTo>
                        <a:pt x="4" y="0"/>
                      </a:lnTo>
                      <a:lnTo>
                        <a:pt x="9" y="3"/>
                      </a:lnTo>
                      <a:lnTo>
                        <a:pt x="7" y="0"/>
                      </a:lnTo>
                      <a:lnTo>
                        <a:pt x="4"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1" name="Freeform 529"/>
                <p:cNvSpPr>
                  <a:spLocks/>
                </p:cNvSpPr>
                <p:nvPr/>
              </p:nvSpPr>
              <p:spPr bwMode="auto">
                <a:xfrm>
                  <a:off x="2796" y="1781"/>
                  <a:ext cx="43" cy="14"/>
                </a:xfrm>
                <a:custGeom>
                  <a:avLst/>
                  <a:gdLst>
                    <a:gd name="T0" fmla="*/ 4 w 43"/>
                    <a:gd name="T1" fmla="*/ 14 h 14"/>
                    <a:gd name="T2" fmla="*/ 4 w 43"/>
                    <a:gd name="T3" fmla="*/ 14 h 14"/>
                    <a:gd name="T4" fmla="*/ 43 w 43"/>
                    <a:gd name="T5" fmla="*/ 12 h 14"/>
                    <a:gd name="T6" fmla="*/ 42 w 43"/>
                    <a:gd name="T7" fmla="*/ 0 h 14"/>
                    <a:gd name="T8" fmla="*/ 2 w 43"/>
                    <a:gd name="T9" fmla="*/ 1 h 14"/>
                    <a:gd name="T10" fmla="*/ 0 w 43"/>
                    <a:gd name="T11" fmla="*/ 1 h 14"/>
                    <a:gd name="T12" fmla="*/ 4 w 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3" h="14">
                      <a:moveTo>
                        <a:pt x="4" y="14"/>
                      </a:moveTo>
                      <a:lnTo>
                        <a:pt x="4" y="14"/>
                      </a:lnTo>
                      <a:lnTo>
                        <a:pt x="43" y="12"/>
                      </a:lnTo>
                      <a:lnTo>
                        <a:pt x="42" y="0"/>
                      </a:lnTo>
                      <a:lnTo>
                        <a:pt x="2" y="1"/>
                      </a:lnTo>
                      <a:lnTo>
                        <a:pt x="0" y="1"/>
                      </a:lnTo>
                      <a:lnTo>
                        <a:pt x="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2" name="Freeform 528"/>
                <p:cNvSpPr>
                  <a:spLocks/>
                </p:cNvSpPr>
                <p:nvPr/>
              </p:nvSpPr>
              <p:spPr bwMode="auto">
                <a:xfrm>
                  <a:off x="2762" y="1782"/>
                  <a:ext cx="38" cy="24"/>
                </a:xfrm>
                <a:custGeom>
                  <a:avLst/>
                  <a:gdLst>
                    <a:gd name="T0" fmla="*/ 2 w 38"/>
                    <a:gd name="T1" fmla="*/ 15 h 24"/>
                    <a:gd name="T2" fmla="*/ 9 w 38"/>
                    <a:gd name="T3" fmla="*/ 22 h 24"/>
                    <a:gd name="T4" fmla="*/ 38 w 38"/>
                    <a:gd name="T5" fmla="*/ 13 h 24"/>
                    <a:gd name="T6" fmla="*/ 34 w 38"/>
                    <a:gd name="T7" fmla="*/ 0 h 24"/>
                    <a:gd name="T8" fmla="*/ 5 w 38"/>
                    <a:gd name="T9" fmla="*/ 9 h 24"/>
                    <a:gd name="T10" fmla="*/ 14 w 38"/>
                    <a:gd name="T11" fmla="*/ 17 h 24"/>
                    <a:gd name="T12" fmla="*/ 2 w 38"/>
                    <a:gd name="T13" fmla="*/ 15 h 24"/>
                    <a:gd name="T14" fmla="*/ 0 w 38"/>
                    <a:gd name="T15" fmla="*/ 24 h 24"/>
                    <a:gd name="T16" fmla="*/ 9 w 38"/>
                    <a:gd name="T17" fmla="*/ 22 h 24"/>
                    <a:gd name="T18" fmla="*/ 2 w 38"/>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4">
                      <a:moveTo>
                        <a:pt x="2" y="15"/>
                      </a:moveTo>
                      <a:lnTo>
                        <a:pt x="9" y="22"/>
                      </a:lnTo>
                      <a:lnTo>
                        <a:pt x="38" y="13"/>
                      </a:lnTo>
                      <a:lnTo>
                        <a:pt x="34" y="0"/>
                      </a:lnTo>
                      <a:lnTo>
                        <a:pt x="5" y="9"/>
                      </a:lnTo>
                      <a:lnTo>
                        <a:pt x="14" y="17"/>
                      </a:lnTo>
                      <a:lnTo>
                        <a:pt x="2" y="15"/>
                      </a:lnTo>
                      <a:lnTo>
                        <a:pt x="0" y="24"/>
                      </a:lnTo>
                      <a:lnTo>
                        <a:pt x="9" y="22"/>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3" name="Freeform 527"/>
                <p:cNvSpPr>
                  <a:spLocks/>
                </p:cNvSpPr>
                <p:nvPr/>
              </p:nvSpPr>
              <p:spPr bwMode="auto">
                <a:xfrm>
                  <a:off x="2764" y="1754"/>
                  <a:ext cx="16" cy="45"/>
                </a:xfrm>
                <a:custGeom>
                  <a:avLst/>
                  <a:gdLst>
                    <a:gd name="T0" fmla="*/ 3 w 16"/>
                    <a:gd name="T1" fmla="*/ 0 h 45"/>
                    <a:gd name="T2" fmla="*/ 3 w 16"/>
                    <a:gd name="T3" fmla="*/ 0 h 45"/>
                    <a:gd name="T4" fmla="*/ 0 w 16"/>
                    <a:gd name="T5" fmla="*/ 43 h 45"/>
                    <a:gd name="T6" fmla="*/ 12 w 16"/>
                    <a:gd name="T7" fmla="*/ 45 h 45"/>
                    <a:gd name="T8" fmla="*/ 16 w 16"/>
                    <a:gd name="T9" fmla="*/ 1 h 45"/>
                    <a:gd name="T10" fmla="*/ 16 w 16"/>
                    <a:gd name="T11" fmla="*/ 1 h 45"/>
                    <a:gd name="T12" fmla="*/ 3 w 16"/>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6" h="45">
                      <a:moveTo>
                        <a:pt x="3" y="0"/>
                      </a:moveTo>
                      <a:lnTo>
                        <a:pt x="3" y="0"/>
                      </a:lnTo>
                      <a:lnTo>
                        <a:pt x="0" y="43"/>
                      </a:lnTo>
                      <a:lnTo>
                        <a:pt x="12" y="45"/>
                      </a:lnTo>
                      <a:lnTo>
                        <a:pt x="16" y="1"/>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4" name="Freeform 526"/>
                <p:cNvSpPr>
                  <a:spLocks/>
                </p:cNvSpPr>
                <p:nvPr/>
              </p:nvSpPr>
              <p:spPr bwMode="auto">
                <a:xfrm>
                  <a:off x="2767" y="1725"/>
                  <a:ext cx="15" cy="30"/>
                </a:xfrm>
                <a:custGeom>
                  <a:avLst/>
                  <a:gdLst>
                    <a:gd name="T0" fmla="*/ 4 w 15"/>
                    <a:gd name="T1" fmla="*/ 9 h 30"/>
                    <a:gd name="T2" fmla="*/ 2 w 15"/>
                    <a:gd name="T3" fmla="*/ 3 h 30"/>
                    <a:gd name="T4" fmla="*/ 0 w 15"/>
                    <a:gd name="T5" fmla="*/ 29 h 30"/>
                    <a:gd name="T6" fmla="*/ 13 w 15"/>
                    <a:gd name="T7" fmla="*/ 30 h 30"/>
                    <a:gd name="T8" fmla="*/ 15 w 15"/>
                    <a:gd name="T9" fmla="*/ 5 h 30"/>
                    <a:gd name="T10" fmla="*/ 13 w 15"/>
                    <a:gd name="T11" fmla="*/ 0 h 30"/>
                    <a:gd name="T12" fmla="*/ 4 w 15"/>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15" h="30">
                      <a:moveTo>
                        <a:pt x="4" y="9"/>
                      </a:moveTo>
                      <a:lnTo>
                        <a:pt x="2" y="3"/>
                      </a:lnTo>
                      <a:lnTo>
                        <a:pt x="0" y="29"/>
                      </a:lnTo>
                      <a:lnTo>
                        <a:pt x="13" y="30"/>
                      </a:lnTo>
                      <a:lnTo>
                        <a:pt x="15" y="5"/>
                      </a:lnTo>
                      <a:lnTo>
                        <a:pt x="13"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5" name="Freeform 525"/>
                <p:cNvSpPr>
                  <a:spLocks/>
                </p:cNvSpPr>
                <p:nvPr/>
              </p:nvSpPr>
              <p:spPr bwMode="auto">
                <a:xfrm>
                  <a:off x="2742" y="1694"/>
                  <a:ext cx="38" cy="40"/>
                </a:xfrm>
                <a:custGeom>
                  <a:avLst/>
                  <a:gdLst>
                    <a:gd name="T0" fmla="*/ 2 w 38"/>
                    <a:gd name="T1" fmla="*/ 2 h 40"/>
                    <a:gd name="T2" fmla="*/ 4 w 38"/>
                    <a:gd name="T3" fmla="*/ 7 h 40"/>
                    <a:gd name="T4" fmla="*/ 29 w 38"/>
                    <a:gd name="T5" fmla="*/ 40 h 40"/>
                    <a:gd name="T6" fmla="*/ 38 w 38"/>
                    <a:gd name="T7" fmla="*/ 31 h 40"/>
                    <a:gd name="T8" fmla="*/ 13 w 38"/>
                    <a:gd name="T9" fmla="*/ 0 h 40"/>
                    <a:gd name="T10" fmla="*/ 14 w 38"/>
                    <a:gd name="T11" fmla="*/ 6 h 40"/>
                    <a:gd name="T12" fmla="*/ 2 w 38"/>
                    <a:gd name="T13" fmla="*/ 2 h 40"/>
                    <a:gd name="T14" fmla="*/ 0 w 38"/>
                    <a:gd name="T15" fmla="*/ 4 h 40"/>
                    <a:gd name="T16" fmla="*/ 4 w 38"/>
                    <a:gd name="T17" fmla="*/ 7 h 40"/>
                    <a:gd name="T18" fmla="*/ 2 w 38"/>
                    <a:gd name="T1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0">
                      <a:moveTo>
                        <a:pt x="2" y="2"/>
                      </a:moveTo>
                      <a:lnTo>
                        <a:pt x="4" y="7"/>
                      </a:lnTo>
                      <a:lnTo>
                        <a:pt x="29" y="40"/>
                      </a:lnTo>
                      <a:lnTo>
                        <a:pt x="38" y="31"/>
                      </a:lnTo>
                      <a:lnTo>
                        <a:pt x="13" y="0"/>
                      </a:lnTo>
                      <a:lnTo>
                        <a:pt x="14" y="6"/>
                      </a:lnTo>
                      <a:lnTo>
                        <a:pt x="2" y="2"/>
                      </a:lnTo>
                      <a:lnTo>
                        <a:pt x="0" y="4"/>
                      </a:lnTo>
                      <a:lnTo>
                        <a:pt x="4" y="7"/>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6" name="Freeform 524"/>
                <p:cNvSpPr>
                  <a:spLocks/>
                </p:cNvSpPr>
                <p:nvPr/>
              </p:nvSpPr>
              <p:spPr bwMode="auto">
                <a:xfrm>
                  <a:off x="2744" y="1656"/>
                  <a:ext cx="30" cy="44"/>
                </a:xfrm>
                <a:custGeom>
                  <a:avLst/>
                  <a:gdLst>
                    <a:gd name="T0" fmla="*/ 18 w 30"/>
                    <a:gd name="T1" fmla="*/ 2 h 44"/>
                    <a:gd name="T2" fmla="*/ 18 w 30"/>
                    <a:gd name="T3" fmla="*/ 0 h 44"/>
                    <a:gd name="T4" fmla="*/ 0 w 30"/>
                    <a:gd name="T5" fmla="*/ 40 h 44"/>
                    <a:gd name="T6" fmla="*/ 12 w 30"/>
                    <a:gd name="T7" fmla="*/ 44 h 44"/>
                    <a:gd name="T8" fmla="*/ 30 w 30"/>
                    <a:gd name="T9" fmla="*/ 6 h 44"/>
                    <a:gd name="T10" fmla="*/ 30 w 30"/>
                    <a:gd name="T11" fmla="*/ 4 h 44"/>
                    <a:gd name="T12" fmla="*/ 18 w 30"/>
                    <a:gd name="T13" fmla="*/ 2 h 44"/>
                  </a:gdLst>
                  <a:ahLst/>
                  <a:cxnLst>
                    <a:cxn ang="0">
                      <a:pos x="T0" y="T1"/>
                    </a:cxn>
                    <a:cxn ang="0">
                      <a:pos x="T2" y="T3"/>
                    </a:cxn>
                    <a:cxn ang="0">
                      <a:pos x="T4" y="T5"/>
                    </a:cxn>
                    <a:cxn ang="0">
                      <a:pos x="T6" y="T7"/>
                    </a:cxn>
                    <a:cxn ang="0">
                      <a:pos x="T8" y="T9"/>
                    </a:cxn>
                    <a:cxn ang="0">
                      <a:pos x="T10" y="T11"/>
                    </a:cxn>
                    <a:cxn ang="0">
                      <a:pos x="T12" y="T13"/>
                    </a:cxn>
                  </a:cxnLst>
                  <a:rect l="0" t="0" r="r" b="b"/>
                  <a:pathLst>
                    <a:path w="30" h="44">
                      <a:moveTo>
                        <a:pt x="18" y="2"/>
                      </a:moveTo>
                      <a:lnTo>
                        <a:pt x="18" y="0"/>
                      </a:lnTo>
                      <a:lnTo>
                        <a:pt x="0" y="40"/>
                      </a:lnTo>
                      <a:lnTo>
                        <a:pt x="12" y="44"/>
                      </a:lnTo>
                      <a:lnTo>
                        <a:pt x="30" y="6"/>
                      </a:lnTo>
                      <a:lnTo>
                        <a:pt x="30" y="4"/>
                      </a:lnTo>
                      <a:lnTo>
                        <a:pt x="18"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7" name="Freeform 523"/>
                <p:cNvSpPr>
                  <a:spLocks/>
                </p:cNvSpPr>
                <p:nvPr/>
              </p:nvSpPr>
              <p:spPr bwMode="auto">
                <a:xfrm>
                  <a:off x="2762" y="1611"/>
                  <a:ext cx="20" cy="49"/>
                </a:xfrm>
                <a:custGeom>
                  <a:avLst/>
                  <a:gdLst>
                    <a:gd name="T0" fmla="*/ 7 w 20"/>
                    <a:gd name="T1" fmla="*/ 0 h 49"/>
                    <a:gd name="T2" fmla="*/ 7 w 20"/>
                    <a:gd name="T3" fmla="*/ 2 h 49"/>
                    <a:gd name="T4" fmla="*/ 0 w 20"/>
                    <a:gd name="T5" fmla="*/ 47 h 49"/>
                    <a:gd name="T6" fmla="*/ 12 w 20"/>
                    <a:gd name="T7" fmla="*/ 49 h 49"/>
                    <a:gd name="T8" fmla="*/ 20 w 20"/>
                    <a:gd name="T9" fmla="*/ 4 h 49"/>
                    <a:gd name="T10" fmla="*/ 18 w 20"/>
                    <a:gd name="T11" fmla="*/ 6 h 49"/>
                    <a:gd name="T12" fmla="*/ 7 w 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0" h="49">
                      <a:moveTo>
                        <a:pt x="7" y="0"/>
                      </a:moveTo>
                      <a:lnTo>
                        <a:pt x="7" y="2"/>
                      </a:lnTo>
                      <a:lnTo>
                        <a:pt x="0" y="47"/>
                      </a:lnTo>
                      <a:lnTo>
                        <a:pt x="12" y="49"/>
                      </a:lnTo>
                      <a:lnTo>
                        <a:pt x="20" y="4"/>
                      </a:lnTo>
                      <a:lnTo>
                        <a:pt x="18" y="6"/>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8" name="Freeform 522"/>
                <p:cNvSpPr>
                  <a:spLocks/>
                </p:cNvSpPr>
                <p:nvPr/>
              </p:nvSpPr>
              <p:spPr bwMode="auto">
                <a:xfrm>
                  <a:off x="2769" y="1581"/>
                  <a:ext cx="25" cy="36"/>
                </a:xfrm>
                <a:custGeom>
                  <a:avLst/>
                  <a:gdLst>
                    <a:gd name="T0" fmla="*/ 11 w 25"/>
                    <a:gd name="T1" fmla="*/ 2 h 36"/>
                    <a:gd name="T2" fmla="*/ 13 w 25"/>
                    <a:gd name="T3" fmla="*/ 0 h 36"/>
                    <a:gd name="T4" fmla="*/ 0 w 25"/>
                    <a:gd name="T5" fmla="*/ 30 h 36"/>
                    <a:gd name="T6" fmla="*/ 11 w 25"/>
                    <a:gd name="T7" fmla="*/ 36 h 36"/>
                    <a:gd name="T8" fmla="*/ 23 w 25"/>
                    <a:gd name="T9" fmla="*/ 3 h 36"/>
                    <a:gd name="T10" fmla="*/ 25 w 25"/>
                    <a:gd name="T11" fmla="*/ 2 h 36"/>
                    <a:gd name="T12" fmla="*/ 11 w 25"/>
                    <a:gd name="T13" fmla="*/ 2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11" y="2"/>
                      </a:moveTo>
                      <a:lnTo>
                        <a:pt x="13" y="0"/>
                      </a:lnTo>
                      <a:lnTo>
                        <a:pt x="0" y="30"/>
                      </a:lnTo>
                      <a:lnTo>
                        <a:pt x="11" y="36"/>
                      </a:lnTo>
                      <a:lnTo>
                        <a:pt x="23" y="3"/>
                      </a:lnTo>
                      <a:lnTo>
                        <a:pt x="25" y="2"/>
                      </a:lnTo>
                      <a:lnTo>
                        <a:pt x="1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29" name="Freeform 521"/>
                <p:cNvSpPr>
                  <a:spLocks/>
                </p:cNvSpPr>
                <p:nvPr/>
              </p:nvSpPr>
              <p:spPr bwMode="auto">
                <a:xfrm>
                  <a:off x="2780" y="1555"/>
                  <a:ext cx="14" cy="28"/>
                </a:xfrm>
                <a:custGeom>
                  <a:avLst/>
                  <a:gdLst>
                    <a:gd name="T0" fmla="*/ 5 w 14"/>
                    <a:gd name="T1" fmla="*/ 13 h 28"/>
                    <a:gd name="T2" fmla="*/ 0 w 14"/>
                    <a:gd name="T3" fmla="*/ 6 h 28"/>
                    <a:gd name="T4" fmla="*/ 0 w 14"/>
                    <a:gd name="T5" fmla="*/ 28 h 28"/>
                    <a:gd name="T6" fmla="*/ 14 w 14"/>
                    <a:gd name="T7" fmla="*/ 28 h 28"/>
                    <a:gd name="T8" fmla="*/ 12 w 14"/>
                    <a:gd name="T9" fmla="*/ 6 h 28"/>
                    <a:gd name="T10" fmla="*/ 7 w 14"/>
                    <a:gd name="T11" fmla="*/ 0 h 28"/>
                    <a:gd name="T12" fmla="*/ 12 w 14"/>
                    <a:gd name="T13" fmla="*/ 6 h 28"/>
                    <a:gd name="T14" fmla="*/ 12 w 14"/>
                    <a:gd name="T15" fmla="*/ 0 h 28"/>
                    <a:gd name="T16" fmla="*/ 7 w 14"/>
                    <a:gd name="T17" fmla="*/ 0 h 28"/>
                    <a:gd name="T18" fmla="*/ 5 w 14"/>
                    <a:gd name="T1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5" y="13"/>
                      </a:moveTo>
                      <a:lnTo>
                        <a:pt x="0" y="6"/>
                      </a:lnTo>
                      <a:lnTo>
                        <a:pt x="0" y="28"/>
                      </a:lnTo>
                      <a:lnTo>
                        <a:pt x="14" y="28"/>
                      </a:lnTo>
                      <a:lnTo>
                        <a:pt x="12" y="6"/>
                      </a:lnTo>
                      <a:lnTo>
                        <a:pt x="7" y="0"/>
                      </a:lnTo>
                      <a:lnTo>
                        <a:pt x="12" y="6"/>
                      </a:lnTo>
                      <a:lnTo>
                        <a:pt x="12"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0" name="Freeform 520"/>
                <p:cNvSpPr>
                  <a:spLocks/>
                </p:cNvSpPr>
                <p:nvPr/>
              </p:nvSpPr>
              <p:spPr bwMode="auto">
                <a:xfrm>
                  <a:off x="2749" y="1552"/>
                  <a:ext cx="38" cy="16"/>
                </a:xfrm>
                <a:custGeom>
                  <a:avLst/>
                  <a:gdLst>
                    <a:gd name="T0" fmla="*/ 0 w 38"/>
                    <a:gd name="T1" fmla="*/ 11 h 16"/>
                    <a:gd name="T2" fmla="*/ 6 w 38"/>
                    <a:gd name="T3" fmla="*/ 13 h 16"/>
                    <a:gd name="T4" fmla="*/ 36 w 38"/>
                    <a:gd name="T5" fmla="*/ 16 h 16"/>
                    <a:gd name="T6" fmla="*/ 38 w 38"/>
                    <a:gd name="T7" fmla="*/ 3 h 16"/>
                    <a:gd name="T8" fmla="*/ 7 w 38"/>
                    <a:gd name="T9" fmla="*/ 0 h 16"/>
                    <a:gd name="T10" fmla="*/ 11 w 38"/>
                    <a:gd name="T11" fmla="*/ 3 h 16"/>
                    <a:gd name="T12" fmla="*/ 0 w 38"/>
                    <a:gd name="T13" fmla="*/ 11 h 16"/>
                    <a:gd name="T14" fmla="*/ 2 w 38"/>
                    <a:gd name="T15" fmla="*/ 13 h 16"/>
                    <a:gd name="T16" fmla="*/ 6 w 38"/>
                    <a:gd name="T17" fmla="*/ 13 h 16"/>
                    <a:gd name="T18" fmla="*/ 0 w 38"/>
                    <a:gd name="T1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6">
                      <a:moveTo>
                        <a:pt x="0" y="11"/>
                      </a:moveTo>
                      <a:lnTo>
                        <a:pt x="6" y="13"/>
                      </a:lnTo>
                      <a:lnTo>
                        <a:pt x="36" y="16"/>
                      </a:lnTo>
                      <a:lnTo>
                        <a:pt x="38" y="3"/>
                      </a:lnTo>
                      <a:lnTo>
                        <a:pt x="7" y="0"/>
                      </a:lnTo>
                      <a:lnTo>
                        <a:pt x="11" y="3"/>
                      </a:lnTo>
                      <a:lnTo>
                        <a:pt x="0" y="11"/>
                      </a:lnTo>
                      <a:lnTo>
                        <a:pt x="2" y="13"/>
                      </a:lnTo>
                      <a:lnTo>
                        <a:pt x="6" y="13"/>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1" name="Freeform 519"/>
                <p:cNvSpPr>
                  <a:spLocks/>
                </p:cNvSpPr>
                <p:nvPr/>
              </p:nvSpPr>
              <p:spPr bwMode="auto">
                <a:xfrm>
                  <a:off x="2726" y="1519"/>
                  <a:ext cx="34" cy="44"/>
                </a:xfrm>
                <a:custGeom>
                  <a:avLst/>
                  <a:gdLst>
                    <a:gd name="T0" fmla="*/ 5 w 34"/>
                    <a:gd name="T1" fmla="*/ 13 h 44"/>
                    <a:gd name="T2" fmla="*/ 0 w 34"/>
                    <a:gd name="T3" fmla="*/ 11 h 44"/>
                    <a:gd name="T4" fmla="*/ 23 w 34"/>
                    <a:gd name="T5" fmla="*/ 44 h 44"/>
                    <a:gd name="T6" fmla="*/ 34 w 34"/>
                    <a:gd name="T7" fmla="*/ 36 h 44"/>
                    <a:gd name="T8" fmla="*/ 11 w 34"/>
                    <a:gd name="T9" fmla="*/ 2 h 44"/>
                    <a:gd name="T10" fmla="*/ 7 w 34"/>
                    <a:gd name="T11" fmla="*/ 0 h 44"/>
                    <a:gd name="T12" fmla="*/ 11 w 34"/>
                    <a:gd name="T13" fmla="*/ 2 h 44"/>
                    <a:gd name="T14" fmla="*/ 9 w 34"/>
                    <a:gd name="T15" fmla="*/ 0 h 44"/>
                    <a:gd name="T16" fmla="*/ 7 w 34"/>
                    <a:gd name="T17" fmla="*/ 0 h 44"/>
                    <a:gd name="T18" fmla="*/ 5 w 34"/>
                    <a:gd name="T19"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4">
                      <a:moveTo>
                        <a:pt x="5" y="13"/>
                      </a:moveTo>
                      <a:lnTo>
                        <a:pt x="0" y="11"/>
                      </a:lnTo>
                      <a:lnTo>
                        <a:pt x="23" y="44"/>
                      </a:lnTo>
                      <a:lnTo>
                        <a:pt x="34" y="36"/>
                      </a:lnTo>
                      <a:lnTo>
                        <a:pt x="11" y="2"/>
                      </a:lnTo>
                      <a:lnTo>
                        <a:pt x="7" y="0"/>
                      </a:lnTo>
                      <a:lnTo>
                        <a:pt x="11" y="2"/>
                      </a:lnTo>
                      <a:lnTo>
                        <a:pt x="9"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2" name="Freeform 518"/>
                <p:cNvSpPr>
                  <a:spLocks/>
                </p:cNvSpPr>
                <p:nvPr/>
              </p:nvSpPr>
              <p:spPr bwMode="auto">
                <a:xfrm>
                  <a:off x="2666" y="1512"/>
                  <a:ext cx="67" cy="20"/>
                </a:xfrm>
                <a:custGeom>
                  <a:avLst/>
                  <a:gdLst>
                    <a:gd name="T0" fmla="*/ 0 w 67"/>
                    <a:gd name="T1" fmla="*/ 11 h 20"/>
                    <a:gd name="T2" fmla="*/ 6 w 67"/>
                    <a:gd name="T3" fmla="*/ 15 h 20"/>
                    <a:gd name="T4" fmla="*/ 65 w 67"/>
                    <a:gd name="T5" fmla="*/ 20 h 20"/>
                    <a:gd name="T6" fmla="*/ 67 w 67"/>
                    <a:gd name="T7" fmla="*/ 7 h 20"/>
                    <a:gd name="T8" fmla="*/ 8 w 67"/>
                    <a:gd name="T9" fmla="*/ 0 h 20"/>
                    <a:gd name="T10" fmla="*/ 13 w 67"/>
                    <a:gd name="T11" fmla="*/ 4 h 20"/>
                    <a:gd name="T12" fmla="*/ 0 w 67"/>
                    <a:gd name="T13" fmla="*/ 11 h 20"/>
                    <a:gd name="T14" fmla="*/ 2 w 67"/>
                    <a:gd name="T15" fmla="*/ 13 h 20"/>
                    <a:gd name="T16" fmla="*/ 6 w 67"/>
                    <a:gd name="T17" fmla="*/ 15 h 20"/>
                    <a:gd name="T18" fmla="*/ 0 w 67"/>
                    <a:gd name="T1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0" y="11"/>
                      </a:moveTo>
                      <a:lnTo>
                        <a:pt x="6" y="15"/>
                      </a:lnTo>
                      <a:lnTo>
                        <a:pt x="65" y="20"/>
                      </a:lnTo>
                      <a:lnTo>
                        <a:pt x="67" y="7"/>
                      </a:lnTo>
                      <a:lnTo>
                        <a:pt x="8" y="0"/>
                      </a:lnTo>
                      <a:lnTo>
                        <a:pt x="13" y="4"/>
                      </a:lnTo>
                      <a:lnTo>
                        <a:pt x="0" y="11"/>
                      </a:lnTo>
                      <a:lnTo>
                        <a:pt x="2" y="13"/>
                      </a:lnTo>
                      <a:lnTo>
                        <a:pt x="6" y="15"/>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3" name="Freeform 517"/>
                <p:cNvSpPr>
                  <a:spLocks/>
                </p:cNvSpPr>
                <p:nvPr/>
              </p:nvSpPr>
              <p:spPr bwMode="auto">
                <a:xfrm>
                  <a:off x="2657" y="1496"/>
                  <a:ext cx="22" cy="27"/>
                </a:xfrm>
                <a:custGeom>
                  <a:avLst/>
                  <a:gdLst>
                    <a:gd name="T0" fmla="*/ 6 w 22"/>
                    <a:gd name="T1" fmla="*/ 13 h 27"/>
                    <a:gd name="T2" fmla="*/ 0 w 22"/>
                    <a:gd name="T3" fmla="*/ 9 h 27"/>
                    <a:gd name="T4" fmla="*/ 9 w 22"/>
                    <a:gd name="T5" fmla="*/ 27 h 27"/>
                    <a:gd name="T6" fmla="*/ 22 w 22"/>
                    <a:gd name="T7" fmla="*/ 20 h 27"/>
                    <a:gd name="T8" fmla="*/ 11 w 22"/>
                    <a:gd name="T9" fmla="*/ 2 h 27"/>
                    <a:gd name="T10" fmla="*/ 6 w 22"/>
                    <a:gd name="T11" fmla="*/ 0 h 27"/>
                    <a:gd name="T12" fmla="*/ 11 w 22"/>
                    <a:gd name="T13" fmla="*/ 2 h 27"/>
                    <a:gd name="T14" fmla="*/ 9 w 22"/>
                    <a:gd name="T15" fmla="*/ 0 h 27"/>
                    <a:gd name="T16" fmla="*/ 6 w 22"/>
                    <a:gd name="T17" fmla="*/ 0 h 27"/>
                    <a:gd name="T18" fmla="*/ 6 w 22"/>
                    <a:gd name="T1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7">
                      <a:moveTo>
                        <a:pt x="6" y="13"/>
                      </a:moveTo>
                      <a:lnTo>
                        <a:pt x="0" y="9"/>
                      </a:lnTo>
                      <a:lnTo>
                        <a:pt x="9" y="27"/>
                      </a:lnTo>
                      <a:lnTo>
                        <a:pt x="22" y="20"/>
                      </a:lnTo>
                      <a:lnTo>
                        <a:pt x="11" y="2"/>
                      </a:lnTo>
                      <a:lnTo>
                        <a:pt x="6" y="0"/>
                      </a:lnTo>
                      <a:lnTo>
                        <a:pt x="11" y="2"/>
                      </a:lnTo>
                      <a:lnTo>
                        <a:pt x="9" y="0"/>
                      </a:lnTo>
                      <a:lnTo>
                        <a:pt x="6" y="0"/>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4" name="Freeform 516"/>
                <p:cNvSpPr>
                  <a:spLocks/>
                </p:cNvSpPr>
                <p:nvPr/>
              </p:nvSpPr>
              <p:spPr bwMode="auto">
                <a:xfrm>
                  <a:off x="2587" y="1494"/>
                  <a:ext cx="76" cy="15"/>
                </a:xfrm>
                <a:custGeom>
                  <a:avLst/>
                  <a:gdLst>
                    <a:gd name="T0" fmla="*/ 9 w 76"/>
                    <a:gd name="T1" fmla="*/ 11 h 15"/>
                    <a:gd name="T2" fmla="*/ 4 w 76"/>
                    <a:gd name="T3" fmla="*/ 13 h 15"/>
                    <a:gd name="T4" fmla="*/ 76 w 76"/>
                    <a:gd name="T5" fmla="*/ 15 h 15"/>
                    <a:gd name="T6" fmla="*/ 76 w 76"/>
                    <a:gd name="T7" fmla="*/ 2 h 15"/>
                    <a:gd name="T8" fmla="*/ 4 w 76"/>
                    <a:gd name="T9" fmla="*/ 0 h 15"/>
                    <a:gd name="T10" fmla="*/ 0 w 76"/>
                    <a:gd name="T11" fmla="*/ 2 h 15"/>
                    <a:gd name="T12" fmla="*/ 4 w 76"/>
                    <a:gd name="T13" fmla="*/ 0 h 15"/>
                    <a:gd name="T14" fmla="*/ 2 w 76"/>
                    <a:gd name="T15" fmla="*/ 0 h 15"/>
                    <a:gd name="T16" fmla="*/ 0 w 76"/>
                    <a:gd name="T17" fmla="*/ 2 h 15"/>
                    <a:gd name="T18" fmla="*/ 9 w 76"/>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5">
                      <a:moveTo>
                        <a:pt x="9" y="11"/>
                      </a:moveTo>
                      <a:lnTo>
                        <a:pt x="4" y="13"/>
                      </a:lnTo>
                      <a:lnTo>
                        <a:pt x="76" y="15"/>
                      </a:lnTo>
                      <a:lnTo>
                        <a:pt x="76" y="2"/>
                      </a:lnTo>
                      <a:lnTo>
                        <a:pt x="4" y="0"/>
                      </a:lnTo>
                      <a:lnTo>
                        <a:pt x="0" y="2"/>
                      </a:lnTo>
                      <a:lnTo>
                        <a:pt x="4" y="0"/>
                      </a:lnTo>
                      <a:lnTo>
                        <a:pt x="2" y="0"/>
                      </a:lnTo>
                      <a:lnTo>
                        <a:pt x="0" y="2"/>
                      </a:lnTo>
                      <a:lnTo>
                        <a:pt x="9"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5" name="Freeform 515"/>
                <p:cNvSpPr>
                  <a:spLocks/>
                </p:cNvSpPr>
                <p:nvPr/>
              </p:nvSpPr>
              <p:spPr bwMode="auto">
                <a:xfrm>
                  <a:off x="2546" y="1496"/>
                  <a:ext cx="50" cy="58"/>
                </a:xfrm>
                <a:custGeom>
                  <a:avLst/>
                  <a:gdLst>
                    <a:gd name="T0" fmla="*/ 5 w 50"/>
                    <a:gd name="T1" fmla="*/ 58 h 58"/>
                    <a:gd name="T2" fmla="*/ 10 w 50"/>
                    <a:gd name="T3" fmla="*/ 56 h 58"/>
                    <a:gd name="T4" fmla="*/ 50 w 50"/>
                    <a:gd name="T5" fmla="*/ 9 h 58"/>
                    <a:gd name="T6" fmla="*/ 41 w 50"/>
                    <a:gd name="T7" fmla="*/ 0 h 58"/>
                    <a:gd name="T8" fmla="*/ 0 w 50"/>
                    <a:gd name="T9" fmla="*/ 47 h 58"/>
                    <a:gd name="T10" fmla="*/ 5 w 50"/>
                    <a:gd name="T11" fmla="*/ 45 h 58"/>
                    <a:gd name="T12" fmla="*/ 5 w 5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50" h="58">
                      <a:moveTo>
                        <a:pt x="5" y="58"/>
                      </a:moveTo>
                      <a:lnTo>
                        <a:pt x="10" y="56"/>
                      </a:lnTo>
                      <a:lnTo>
                        <a:pt x="50" y="9"/>
                      </a:lnTo>
                      <a:lnTo>
                        <a:pt x="41" y="0"/>
                      </a:lnTo>
                      <a:lnTo>
                        <a:pt x="0" y="47"/>
                      </a:lnTo>
                      <a:lnTo>
                        <a:pt x="5" y="45"/>
                      </a:lnTo>
                      <a:lnTo>
                        <a:pt x="5"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6" name="Freeform 514"/>
                <p:cNvSpPr>
                  <a:spLocks/>
                </p:cNvSpPr>
                <p:nvPr/>
              </p:nvSpPr>
              <p:spPr bwMode="auto">
                <a:xfrm>
                  <a:off x="2486" y="1541"/>
                  <a:ext cx="65" cy="18"/>
                </a:xfrm>
                <a:custGeom>
                  <a:avLst/>
                  <a:gdLst>
                    <a:gd name="T0" fmla="*/ 7 w 65"/>
                    <a:gd name="T1" fmla="*/ 16 h 18"/>
                    <a:gd name="T2" fmla="*/ 4 w 65"/>
                    <a:gd name="T3" fmla="*/ 18 h 18"/>
                    <a:gd name="T4" fmla="*/ 65 w 65"/>
                    <a:gd name="T5" fmla="*/ 13 h 18"/>
                    <a:gd name="T6" fmla="*/ 65 w 65"/>
                    <a:gd name="T7" fmla="*/ 0 h 18"/>
                    <a:gd name="T8" fmla="*/ 4 w 65"/>
                    <a:gd name="T9" fmla="*/ 5 h 18"/>
                    <a:gd name="T10" fmla="*/ 0 w 65"/>
                    <a:gd name="T11" fmla="*/ 5 h 18"/>
                    <a:gd name="T12" fmla="*/ 7 w 65"/>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65" h="18">
                      <a:moveTo>
                        <a:pt x="7" y="16"/>
                      </a:moveTo>
                      <a:lnTo>
                        <a:pt x="4" y="18"/>
                      </a:lnTo>
                      <a:lnTo>
                        <a:pt x="65" y="13"/>
                      </a:lnTo>
                      <a:lnTo>
                        <a:pt x="65" y="0"/>
                      </a:lnTo>
                      <a:lnTo>
                        <a:pt x="4" y="5"/>
                      </a:lnTo>
                      <a:lnTo>
                        <a:pt x="0" y="5"/>
                      </a:lnTo>
                      <a:lnTo>
                        <a:pt x="7"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7" name="Freeform 513"/>
                <p:cNvSpPr>
                  <a:spLocks/>
                </p:cNvSpPr>
                <p:nvPr/>
              </p:nvSpPr>
              <p:spPr bwMode="auto">
                <a:xfrm>
                  <a:off x="2412" y="1546"/>
                  <a:ext cx="81" cy="60"/>
                </a:xfrm>
                <a:custGeom>
                  <a:avLst/>
                  <a:gdLst>
                    <a:gd name="T0" fmla="*/ 13 w 81"/>
                    <a:gd name="T1" fmla="*/ 55 h 60"/>
                    <a:gd name="T2" fmla="*/ 9 w 81"/>
                    <a:gd name="T3" fmla="*/ 60 h 60"/>
                    <a:gd name="T4" fmla="*/ 81 w 81"/>
                    <a:gd name="T5" fmla="*/ 11 h 60"/>
                    <a:gd name="T6" fmla="*/ 74 w 81"/>
                    <a:gd name="T7" fmla="*/ 0 h 60"/>
                    <a:gd name="T8" fmla="*/ 2 w 81"/>
                    <a:gd name="T9" fmla="*/ 49 h 60"/>
                    <a:gd name="T10" fmla="*/ 0 w 81"/>
                    <a:gd name="T11" fmla="*/ 55 h 60"/>
                    <a:gd name="T12" fmla="*/ 2 w 81"/>
                    <a:gd name="T13" fmla="*/ 49 h 60"/>
                    <a:gd name="T14" fmla="*/ 0 w 81"/>
                    <a:gd name="T15" fmla="*/ 53 h 60"/>
                    <a:gd name="T16" fmla="*/ 0 w 81"/>
                    <a:gd name="T17" fmla="*/ 55 h 60"/>
                    <a:gd name="T18" fmla="*/ 13 w 81"/>
                    <a:gd name="T19"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60">
                      <a:moveTo>
                        <a:pt x="13" y="55"/>
                      </a:moveTo>
                      <a:lnTo>
                        <a:pt x="9" y="60"/>
                      </a:lnTo>
                      <a:lnTo>
                        <a:pt x="81" y="11"/>
                      </a:lnTo>
                      <a:lnTo>
                        <a:pt x="74" y="0"/>
                      </a:lnTo>
                      <a:lnTo>
                        <a:pt x="2" y="49"/>
                      </a:lnTo>
                      <a:lnTo>
                        <a:pt x="0" y="55"/>
                      </a:lnTo>
                      <a:lnTo>
                        <a:pt x="2" y="49"/>
                      </a:lnTo>
                      <a:lnTo>
                        <a:pt x="0" y="53"/>
                      </a:lnTo>
                      <a:lnTo>
                        <a:pt x="0" y="55"/>
                      </a:lnTo>
                      <a:lnTo>
                        <a:pt x="13"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8" name="Freeform 512"/>
                <p:cNvSpPr>
                  <a:spLocks/>
                </p:cNvSpPr>
                <p:nvPr/>
              </p:nvSpPr>
              <p:spPr bwMode="auto">
                <a:xfrm>
                  <a:off x="2412" y="1601"/>
                  <a:ext cx="13" cy="27"/>
                </a:xfrm>
                <a:custGeom>
                  <a:avLst/>
                  <a:gdLst>
                    <a:gd name="T0" fmla="*/ 11 w 13"/>
                    <a:gd name="T1" fmla="*/ 27 h 27"/>
                    <a:gd name="T2" fmla="*/ 13 w 13"/>
                    <a:gd name="T3" fmla="*/ 21 h 27"/>
                    <a:gd name="T4" fmla="*/ 13 w 13"/>
                    <a:gd name="T5" fmla="*/ 0 h 27"/>
                    <a:gd name="T6" fmla="*/ 0 w 13"/>
                    <a:gd name="T7" fmla="*/ 0 h 27"/>
                    <a:gd name="T8" fmla="*/ 0 w 13"/>
                    <a:gd name="T9" fmla="*/ 21 h 27"/>
                    <a:gd name="T10" fmla="*/ 2 w 13"/>
                    <a:gd name="T11" fmla="*/ 16 h 27"/>
                    <a:gd name="T12" fmla="*/ 11 w 13"/>
                    <a:gd name="T13" fmla="*/ 27 h 27"/>
                    <a:gd name="T14" fmla="*/ 13 w 13"/>
                    <a:gd name="T15" fmla="*/ 25 h 27"/>
                    <a:gd name="T16" fmla="*/ 13 w 13"/>
                    <a:gd name="T17" fmla="*/ 21 h 27"/>
                    <a:gd name="T18" fmla="*/ 11 w 13"/>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7">
                      <a:moveTo>
                        <a:pt x="11" y="27"/>
                      </a:moveTo>
                      <a:lnTo>
                        <a:pt x="13" y="21"/>
                      </a:lnTo>
                      <a:lnTo>
                        <a:pt x="13" y="0"/>
                      </a:lnTo>
                      <a:lnTo>
                        <a:pt x="0" y="0"/>
                      </a:lnTo>
                      <a:lnTo>
                        <a:pt x="0" y="21"/>
                      </a:lnTo>
                      <a:lnTo>
                        <a:pt x="2" y="16"/>
                      </a:lnTo>
                      <a:lnTo>
                        <a:pt x="11" y="27"/>
                      </a:lnTo>
                      <a:lnTo>
                        <a:pt x="13" y="25"/>
                      </a:lnTo>
                      <a:lnTo>
                        <a:pt x="13" y="21"/>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39" name="Freeform 511"/>
                <p:cNvSpPr>
                  <a:spLocks/>
                </p:cNvSpPr>
                <p:nvPr/>
              </p:nvSpPr>
              <p:spPr bwMode="auto">
                <a:xfrm>
                  <a:off x="2355" y="1617"/>
                  <a:ext cx="68" cy="63"/>
                </a:xfrm>
                <a:custGeom>
                  <a:avLst/>
                  <a:gdLst>
                    <a:gd name="T0" fmla="*/ 12 w 68"/>
                    <a:gd name="T1" fmla="*/ 59 h 63"/>
                    <a:gd name="T2" fmla="*/ 10 w 68"/>
                    <a:gd name="T3" fmla="*/ 63 h 63"/>
                    <a:gd name="T4" fmla="*/ 68 w 68"/>
                    <a:gd name="T5" fmla="*/ 11 h 63"/>
                    <a:gd name="T6" fmla="*/ 59 w 68"/>
                    <a:gd name="T7" fmla="*/ 0 h 63"/>
                    <a:gd name="T8" fmla="*/ 1 w 68"/>
                    <a:gd name="T9" fmla="*/ 54 h 63"/>
                    <a:gd name="T10" fmla="*/ 0 w 68"/>
                    <a:gd name="T11" fmla="*/ 56 h 63"/>
                    <a:gd name="T12" fmla="*/ 12 w 68"/>
                    <a:gd name="T13" fmla="*/ 59 h 63"/>
                  </a:gdLst>
                  <a:ahLst/>
                  <a:cxnLst>
                    <a:cxn ang="0">
                      <a:pos x="T0" y="T1"/>
                    </a:cxn>
                    <a:cxn ang="0">
                      <a:pos x="T2" y="T3"/>
                    </a:cxn>
                    <a:cxn ang="0">
                      <a:pos x="T4" y="T5"/>
                    </a:cxn>
                    <a:cxn ang="0">
                      <a:pos x="T6" y="T7"/>
                    </a:cxn>
                    <a:cxn ang="0">
                      <a:pos x="T8" y="T9"/>
                    </a:cxn>
                    <a:cxn ang="0">
                      <a:pos x="T10" y="T11"/>
                    </a:cxn>
                    <a:cxn ang="0">
                      <a:pos x="T12" y="T13"/>
                    </a:cxn>
                  </a:cxnLst>
                  <a:rect l="0" t="0" r="r" b="b"/>
                  <a:pathLst>
                    <a:path w="68" h="63">
                      <a:moveTo>
                        <a:pt x="12" y="59"/>
                      </a:moveTo>
                      <a:lnTo>
                        <a:pt x="10" y="63"/>
                      </a:lnTo>
                      <a:lnTo>
                        <a:pt x="68" y="11"/>
                      </a:lnTo>
                      <a:lnTo>
                        <a:pt x="59" y="0"/>
                      </a:lnTo>
                      <a:lnTo>
                        <a:pt x="1" y="54"/>
                      </a:lnTo>
                      <a:lnTo>
                        <a:pt x="0" y="56"/>
                      </a:lnTo>
                      <a:lnTo>
                        <a:pt x="12"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0" name="Freeform 510"/>
                <p:cNvSpPr>
                  <a:spLocks/>
                </p:cNvSpPr>
                <p:nvPr/>
              </p:nvSpPr>
              <p:spPr bwMode="auto">
                <a:xfrm>
                  <a:off x="2338" y="1673"/>
                  <a:ext cx="29" cy="77"/>
                </a:xfrm>
                <a:custGeom>
                  <a:avLst/>
                  <a:gdLst>
                    <a:gd name="T0" fmla="*/ 13 w 29"/>
                    <a:gd name="T1" fmla="*/ 70 h 77"/>
                    <a:gd name="T2" fmla="*/ 13 w 29"/>
                    <a:gd name="T3" fmla="*/ 75 h 77"/>
                    <a:gd name="T4" fmla="*/ 29 w 29"/>
                    <a:gd name="T5" fmla="*/ 3 h 77"/>
                    <a:gd name="T6" fmla="*/ 17 w 29"/>
                    <a:gd name="T7" fmla="*/ 0 h 77"/>
                    <a:gd name="T8" fmla="*/ 0 w 29"/>
                    <a:gd name="T9" fmla="*/ 72 h 77"/>
                    <a:gd name="T10" fmla="*/ 2 w 29"/>
                    <a:gd name="T11" fmla="*/ 77 h 77"/>
                    <a:gd name="T12" fmla="*/ 0 w 29"/>
                    <a:gd name="T13" fmla="*/ 72 h 77"/>
                    <a:gd name="T14" fmla="*/ 0 w 29"/>
                    <a:gd name="T15" fmla="*/ 75 h 77"/>
                    <a:gd name="T16" fmla="*/ 2 w 29"/>
                    <a:gd name="T17" fmla="*/ 77 h 77"/>
                    <a:gd name="T18" fmla="*/ 13 w 29"/>
                    <a:gd name="T19"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7">
                      <a:moveTo>
                        <a:pt x="13" y="70"/>
                      </a:moveTo>
                      <a:lnTo>
                        <a:pt x="13" y="75"/>
                      </a:lnTo>
                      <a:lnTo>
                        <a:pt x="29" y="3"/>
                      </a:lnTo>
                      <a:lnTo>
                        <a:pt x="17" y="0"/>
                      </a:lnTo>
                      <a:lnTo>
                        <a:pt x="0" y="72"/>
                      </a:lnTo>
                      <a:lnTo>
                        <a:pt x="2" y="77"/>
                      </a:lnTo>
                      <a:lnTo>
                        <a:pt x="0" y="72"/>
                      </a:lnTo>
                      <a:lnTo>
                        <a:pt x="0" y="75"/>
                      </a:lnTo>
                      <a:lnTo>
                        <a:pt x="2" y="77"/>
                      </a:lnTo>
                      <a:lnTo>
                        <a:pt x="1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1" name="Freeform 509"/>
                <p:cNvSpPr>
                  <a:spLocks/>
                </p:cNvSpPr>
                <p:nvPr/>
              </p:nvSpPr>
              <p:spPr bwMode="auto">
                <a:xfrm>
                  <a:off x="2340" y="1743"/>
                  <a:ext cx="40" cy="43"/>
                </a:xfrm>
                <a:custGeom>
                  <a:avLst/>
                  <a:gdLst>
                    <a:gd name="T0" fmla="*/ 36 w 40"/>
                    <a:gd name="T1" fmla="*/ 43 h 43"/>
                    <a:gd name="T2" fmla="*/ 36 w 40"/>
                    <a:gd name="T3" fmla="*/ 36 h 43"/>
                    <a:gd name="T4" fmla="*/ 11 w 40"/>
                    <a:gd name="T5" fmla="*/ 0 h 43"/>
                    <a:gd name="T6" fmla="*/ 0 w 40"/>
                    <a:gd name="T7" fmla="*/ 7 h 43"/>
                    <a:gd name="T8" fmla="*/ 25 w 40"/>
                    <a:gd name="T9" fmla="*/ 43 h 43"/>
                    <a:gd name="T10" fmla="*/ 25 w 40"/>
                    <a:gd name="T11" fmla="*/ 36 h 43"/>
                    <a:gd name="T12" fmla="*/ 36 w 40"/>
                    <a:gd name="T13" fmla="*/ 43 h 43"/>
                    <a:gd name="T14" fmla="*/ 40 w 40"/>
                    <a:gd name="T15" fmla="*/ 39 h 43"/>
                    <a:gd name="T16" fmla="*/ 36 w 40"/>
                    <a:gd name="T17" fmla="*/ 36 h 43"/>
                    <a:gd name="T18" fmla="*/ 36 w 40"/>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3">
                      <a:moveTo>
                        <a:pt x="36" y="43"/>
                      </a:moveTo>
                      <a:lnTo>
                        <a:pt x="36" y="36"/>
                      </a:lnTo>
                      <a:lnTo>
                        <a:pt x="11" y="0"/>
                      </a:lnTo>
                      <a:lnTo>
                        <a:pt x="0" y="7"/>
                      </a:lnTo>
                      <a:lnTo>
                        <a:pt x="25" y="43"/>
                      </a:lnTo>
                      <a:lnTo>
                        <a:pt x="25" y="36"/>
                      </a:lnTo>
                      <a:lnTo>
                        <a:pt x="36" y="43"/>
                      </a:lnTo>
                      <a:lnTo>
                        <a:pt x="40" y="39"/>
                      </a:lnTo>
                      <a:lnTo>
                        <a:pt x="36" y="36"/>
                      </a:lnTo>
                      <a:lnTo>
                        <a:pt x="3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2" name="Freeform 508"/>
                <p:cNvSpPr>
                  <a:spLocks/>
                </p:cNvSpPr>
                <p:nvPr/>
              </p:nvSpPr>
              <p:spPr bwMode="auto">
                <a:xfrm>
                  <a:off x="2347" y="1779"/>
                  <a:ext cx="29" cy="34"/>
                </a:xfrm>
                <a:custGeom>
                  <a:avLst/>
                  <a:gdLst>
                    <a:gd name="T0" fmla="*/ 9 w 29"/>
                    <a:gd name="T1" fmla="*/ 34 h 34"/>
                    <a:gd name="T2" fmla="*/ 9 w 29"/>
                    <a:gd name="T3" fmla="*/ 34 h 34"/>
                    <a:gd name="T4" fmla="*/ 29 w 29"/>
                    <a:gd name="T5" fmla="*/ 7 h 34"/>
                    <a:gd name="T6" fmla="*/ 18 w 29"/>
                    <a:gd name="T7" fmla="*/ 0 h 34"/>
                    <a:gd name="T8" fmla="*/ 0 w 29"/>
                    <a:gd name="T9" fmla="*/ 27 h 34"/>
                    <a:gd name="T10" fmla="*/ 0 w 29"/>
                    <a:gd name="T11" fmla="*/ 27 h 34"/>
                    <a:gd name="T12" fmla="*/ 9 w 2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9" y="34"/>
                      </a:moveTo>
                      <a:lnTo>
                        <a:pt x="9" y="34"/>
                      </a:lnTo>
                      <a:lnTo>
                        <a:pt x="29" y="7"/>
                      </a:lnTo>
                      <a:lnTo>
                        <a:pt x="18" y="0"/>
                      </a:lnTo>
                      <a:lnTo>
                        <a:pt x="0" y="27"/>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3" name="Freeform 507"/>
                <p:cNvSpPr>
                  <a:spLocks/>
                </p:cNvSpPr>
                <p:nvPr/>
              </p:nvSpPr>
              <p:spPr bwMode="auto">
                <a:xfrm>
                  <a:off x="2310" y="1806"/>
                  <a:ext cx="46" cy="58"/>
                </a:xfrm>
                <a:custGeom>
                  <a:avLst/>
                  <a:gdLst>
                    <a:gd name="T0" fmla="*/ 12 w 46"/>
                    <a:gd name="T1" fmla="*/ 52 h 58"/>
                    <a:gd name="T2" fmla="*/ 10 w 46"/>
                    <a:gd name="T3" fmla="*/ 58 h 58"/>
                    <a:gd name="T4" fmla="*/ 46 w 46"/>
                    <a:gd name="T5" fmla="*/ 7 h 58"/>
                    <a:gd name="T6" fmla="*/ 37 w 46"/>
                    <a:gd name="T7" fmla="*/ 0 h 58"/>
                    <a:gd name="T8" fmla="*/ 0 w 46"/>
                    <a:gd name="T9" fmla="*/ 50 h 58"/>
                    <a:gd name="T10" fmla="*/ 0 w 46"/>
                    <a:gd name="T11" fmla="*/ 54 h 58"/>
                    <a:gd name="T12" fmla="*/ 12 w 46"/>
                    <a:gd name="T13" fmla="*/ 52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12" y="52"/>
                      </a:moveTo>
                      <a:lnTo>
                        <a:pt x="10" y="58"/>
                      </a:lnTo>
                      <a:lnTo>
                        <a:pt x="46" y="7"/>
                      </a:lnTo>
                      <a:lnTo>
                        <a:pt x="37" y="0"/>
                      </a:lnTo>
                      <a:lnTo>
                        <a:pt x="0" y="50"/>
                      </a:lnTo>
                      <a:lnTo>
                        <a:pt x="0" y="54"/>
                      </a:lnTo>
                      <a:lnTo>
                        <a:pt x="12"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4" name="Freeform 506"/>
                <p:cNvSpPr>
                  <a:spLocks/>
                </p:cNvSpPr>
                <p:nvPr/>
              </p:nvSpPr>
              <p:spPr bwMode="auto">
                <a:xfrm>
                  <a:off x="2310" y="1858"/>
                  <a:ext cx="16" cy="42"/>
                </a:xfrm>
                <a:custGeom>
                  <a:avLst/>
                  <a:gdLst>
                    <a:gd name="T0" fmla="*/ 12 w 16"/>
                    <a:gd name="T1" fmla="*/ 42 h 42"/>
                    <a:gd name="T2" fmla="*/ 16 w 16"/>
                    <a:gd name="T3" fmla="*/ 36 h 42"/>
                    <a:gd name="T4" fmla="*/ 12 w 16"/>
                    <a:gd name="T5" fmla="*/ 0 h 42"/>
                    <a:gd name="T6" fmla="*/ 0 w 16"/>
                    <a:gd name="T7" fmla="*/ 2 h 42"/>
                    <a:gd name="T8" fmla="*/ 3 w 16"/>
                    <a:gd name="T9" fmla="*/ 38 h 42"/>
                    <a:gd name="T10" fmla="*/ 5 w 16"/>
                    <a:gd name="T11" fmla="*/ 31 h 42"/>
                    <a:gd name="T12" fmla="*/ 12 w 16"/>
                    <a:gd name="T13" fmla="*/ 42 h 42"/>
                    <a:gd name="T14" fmla="*/ 16 w 16"/>
                    <a:gd name="T15" fmla="*/ 40 h 42"/>
                    <a:gd name="T16" fmla="*/ 16 w 16"/>
                    <a:gd name="T17" fmla="*/ 36 h 42"/>
                    <a:gd name="T18" fmla="*/ 12 w 1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2">
                      <a:moveTo>
                        <a:pt x="12" y="42"/>
                      </a:moveTo>
                      <a:lnTo>
                        <a:pt x="16" y="36"/>
                      </a:lnTo>
                      <a:lnTo>
                        <a:pt x="12" y="0"/>
                      </a:lnTo>
                      <a:lnTo>
                        <a:pt x="0" y="2"/>
                      </a:lnTo>
                      <a:lnTo>
                        <a:pt x="3" y="38"/>
                      </a:lnTo>
                      <a:lnTo>
                        <a:pt x="5" y="31"/>
                      </a:lnTo>
                      <a:lnTo>
                        <a:pt x="12" y="42"/>
                      </a:lnTo>
                      <a:lnTo>
                        <a:pt x="16" y="40"/>
                      </a:lnTo>
                      <a:lnTo>
                        <a:pt x="16" y="36"/>
                      </a:lnTo>
                      <a:lnTo>
                        <a:pt x="12"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5" name="Freeform 505"/>
                <p:cNvSpPr>
                  <a:spLocks/>
                </p:cNvSpPr>
                <p:nvPr/>
              </p:nvSpPr>
              <p:spPr bwMode="auto">
                <a:xfrm>
                  <a:off x="2270" y="1889"/>
                  <a:ext cx="52" cy="34"/>
                </a:xfrm>
                <a:custGeom>
                  <a:avLst/>
                  <a:gdLst>
                    <a:gd name="T0" fmla="*/ 7 w 52"/>
                    <a:gd name="T1" fmla="*/ 34 h 34"/>
                    <a:gd name="T2" fmla="*/ 7 w 52"/>
                    <a:gd name="T3" fmla="*/ 34 h 34"/>
                    <a:gd name="T4" fmla="*/ 52 w 52"/>
                    <a:gd name="T5" fmla="*/ 11 h 34"/>
                    <a:gd name="T6" fmla="*/ 45 w 52"/>
                    <a:gd name="T7" fmla="*/ 0 h 34"/>
                    <a:gd name="T8" fmla="*/ 0 w 52"/>
                    <a:gd name="T9" fmla="*/ 23 h 34"/>
                    <a:gd name="T10" fmla="*/ 0 w 52"/>
                    <a:gd name="T11" fmla="*/ 25 h 34"/>
                    <a:gd name="T12" fmla="*/ 7 w 5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7" y="34"/>
                      </a:moveTo>
                      <a:lnTo>
                        <a:pt x="7" y="34"/>
                      </a:lnTo>
                      <a:lnTo>
                        <a:pt x="52" y="11"/>
                      </a:lnTo>
                      <a:lnTo>
                        <a:pt x="45" y="0"/>
                      </a:lnTo>
                      <a:lnTo>
                        <a:pt x="0" y="23"/>
                      </a:lnTo>
                      <a:lnTo>
                        <a:pt x="0" y="25"/>
                      </a:lnTo>
                      <a:lnTo>
                        <a:pt x="7"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6" name="Freeform 504"/>
                <p:cNvSpPr>
                  <a:spLocks/>
                </p:cNvSpPr>
                <p:nvPr/>
              </p:nvSpPr>
              <p:spPr bwMode="auto">
                <a:xfrm>
                  <a:off x="2243" y="1914"/>
                  <a:ext cx="34" cy="32"/>
                </a:xfrm>
                <a:custGeom>
                  <a:avLst/>
                  <a:gdLst>
                    <a:gd name="T0" fmla="*/ 5 w 34"/>
                    <a:gd name="T1" fmla="*/ 32 h 32"/>
                    <a:gd name="T2" fmla="*/ 9 w 34"/>
                    <a:gd name="T3" fmla="*/ 31 h 32"/>
                    <a:gd name="T4" fmla="*/ 34 w 34"/>
                    <a:gd name="T5" fmla="*/ 9 h 32"/>
                    <a:gd name="T6" fmla="*/ 27 w 34"/>
                    <a:gd name="T7" fmla="*/ 0 h 32"/>
                    <a:gd name="T8" fmla="*/ 0 w 34"/>
                    <a:gd name="T9" fmla="*/ 22 h 32"/>
                    <a:gd name="T10" fmla="*/ 4 w 34"/>
                    <a:gd name="T11" fmla="*/ 20 h 32"/>
                    <a:gd name="T12" fmla="*/ 5 w 3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5" y="32"/>
                      </a:moveTo>
                      <a:lnTo>
                        <a:pt x="9" y="31"/>
                      </a:lnTo>
                      <a:lnTo>
                        <a:pt x="34" y="9"/>
                      </a:lnTo>
                      <a:lnTo>
                        <a:pt x="27" y="0"/>
                      </a:lnTo>
                      <a:lnTo>
                        <a:pt x="0" y="22"/>
                      </a:lnTo>
                      <a:lnTo>
                        <a:pt x="4" y="20"/>
                      </a:lnTo>
                      <a:lnTo>
                        <a:pt x="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7" name="Freeform 503"/>
                <p:cNvSpPr>
                  <a:spLocks/>
                </p:cNvSpPr>
                <p:nvPr/>
              </p:nvSpPr>
              <p:spPr bwMode="auto">
                <a:xfrm>
                  <a:off x="2160" y="1934"/>
                  <a:ext cx="88" cy="16"/>
                </a:xfrm>
                <a:custGeom>
                  <a:avLst/>
                  <a:gdLst>
                    <a:gd name="T0" fmla="*/ 2 w 88"/>
                    <a:gd name="T1" fmla="*/ 16 h 16"/>
                    <a:gd name="T2" fmla="*/ 2 w 88"/>
                    <a:gd name="T3" fmla="*/ 16 h 16"/>
                    <a:gd name="T4" fmla="*/ 88 w 88"/>
                    <a:gd name="T5" fmla="*/ 12 h 16"/>
                    <a:gd name="T6" fmla="*/ 87 w 88"/>
                    <a:gd name="T7" fmla="*/ 0 h 16"/>
                    <a:gd name="T8" fmla="*/ 0 w 88"/>
                    <a:gd name="T9" fmla="*/ 3 h 16"/>
                    <a:gd name="T10" fmla="*/ 0 w 88"/>
                    <a:gd name="T11" fmla="*/ 3 h 16"/>
                    <a:gd name="T12" fmla="*/ 2 w 8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2" y="16"/>
                      </a:moveTo>
                      <a:lnTo>
                        <a:pt x="2" y="16"/>
                      </a:lnTo>
                      <a:lnTo>
                        <a:pt x="88" y="12"/>
                      </a:lnTo>
                      <a:lnTo>
                        <a:pt x="87" y="0"/>
                      </a:lnTo>
                      <a:lnTo>
                        <a:pt x="0" y="3"/>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8" name="Freeform 502"/>
                <p:cNvSpPr>
                  <a:spLocks/>
                </p:cNvSpPr>
                <p:nvPr/>
              </p:nvSpPr>
              <p:spPr bwMode="auto">
                <a:xfrm>
                  <a:off x="2119" y="1937"/>
                  <a:ext cx="43" cy="22"/>
                </a:xfrm>
                <a:custGeom>
                  <a:avLst/>
                  <a:gdLst>
                    <a:gd name="T0" fmla="*/ 10 w 43"/>
                    <a:gd name="T1" fmla="*/ 18 h 22"/>
                    <a:gd name="T2" fmla="*/ 7 w 43"/>
                    <a:gd name="T3" fmla="*/ 22 h 22"/>
                    <a:gd name="T4" fmla="*/ 43 w 43"/>
                    <a:gd name="T5" fmla="*/ 13 h 22"/>
                    <a:gd name="T6" fmla="*/ 41 w 43"/>
                    <a:gd name="T7" fmla="*/ 0 h 22"/>
                    <a:gd name="T8" fmla="*/ 3 w 43"/>
                    <a:gd name="T9" fmla="*/ 9 h 22"/>
                    <a:gd name="T10" fmla="*/ 0 w 43"/>
                    <a:gd name="T11" fmla="*/ 13 h 22"/>
                    <a:gd name="T12" fmla="*/ 3 w 43"/>
                    <a:gd name="T13" fmla="*/ 9 h 22"/>
                    <a:gd name="T14" fmla="*/ 1 w 43"/>
                    <a:gd name="T15" fmla="*/ 9 h 22"/>
                    <a:gd name="T16" fmla="*/ 0 w 43"/>
                    <a:gd name="T17" fmla="*/ 13 h 22"/>
                    <a:gd name="T18" fmla="*/ 10 w 43"/>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
                      <a:moveTo>
                        <a:pt x="10" y="18"/>
                      </a:moveTo>
                      <a:lnTo>
                        <a:pt x="7" y="22"/>
                      </a:lnTo>
                      <a:lnTo>
                        <a:pt x="43" y="13"/>
                      </a:lnTo>
                      <a:lnTo>
                        <a:pt x="41" y="0"/>
                      </a:lnTo>
                      <a:lnTo>
                        <a:pt x="3" y="9"/>
                      </a:lnTo>
                      <a:lnTo>
                        <a:pt x="0" y="13"/>
                      </a:lnTo>
                      <a:lnTo>
                        <a:pt x="3" y="9"/>
                      </a:lnTo>
                      <a:lnTo>
                        <a:pt x="1" y="9"/>
                      </a:lnTo>
                      <a:lnTo>
                        <a:pt x="0" y="13"/>
                      </a:lnTo>
                      <a:lnTo>
                        <a:pt x="1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49" name="Freeform 501"/>
                <p:cNvSpPr>
                  <a:spLocks/>
                </p:cNvSpPr>
                <p:nvPr/>
              </p:nvSpPr>
              <p:spPr bwMode="auto">
                <a:xfrm>
                  <a:off x="2104" y="1950"/>
                  <a:ext cx="25" cy="36"/>
                </a:xfrm>
                <a:custGeom>
                  <a:avLst/>
                  <a:gdLst>
                    <a:gd name="T0" fmla="*/ 9 w 25"/>
                    <a:gd name="T1" fmla="*/ 36 h 36"/>
                    <a:gd name="T2" fmla="*/ 11 w 25"/>
                    <a:gd name="T3" fmla="*/ 34 h 36"/>
                    <a:gd name="T4" fmla="*/ 25 w 25"/>
                    <a:gd name="T5" fmla="*/ 5 h 36"/>
                    <a:gd name="T6" fmla="*/ 15 w 25"/>
                    <a:gd name="T7" fmla="*/ 0 h 36"/>
                    <a:gd name="T8" fmla="*/ 0 w 25"/>
                    <a:gd name="T9" fmla="*/ 29 h 36"/>
                    <a:gd name="T10" fmla="*/ 0 w 25"/>
                    <a:gd name="T11" fmla="*/ 27 h 36"/>
                    <a:gd name="T12" fmla="*/ 9 w 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9" y="36"/>
                      </a:moveTo>
                      <a:lnTo>
                        <a:pt x="11" y="34"/>
                      </a:lnTo>
                      <a:lnTo>
                        <a:pt x="25" y="5"/>
                      </a:lnTo>
                      <a:lnTo>
                        <a:pt x="15" y="0"/>
                      </a:lnTo>
                      <a:lnTo>
                        <a:pt x="0" y="29"/>
                      </a:lnTo>
                      <a:lnTo>
                        <a:pt x="0" y="27"/>
                      </a:lnTo>
                      <a:lnTo>
                        <a:pt x="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0" name="Freeform 500"/>
                <p:cNvSpPr>
                  <a:spLocks/>
                </p:cNvSpPr>
                <p:nvPr/>
              </p:nvSpPr>
              <p:spPr bwMode="auto">
                <a:xfrm>
                  <a:off x="2083" y="1977"/>
                  <a:ext cx="30" cy="34"/>
                </a:xfrm>
                <a:custGeom>
                  <a:avLst/>
                  <a:gdLst>
                    <a:gd name="T0" fmla="*/ 5 w 30"/>
                    <a:gd name="T1" fmla="*/ 34 h 34"/>
                    <a:gd name="T2" fmla="*/ 9 w 30"/>
                    <a:gd name="T3" fmla="*/ 32 h 34"/>
                    <a:gd name="T4" fmla="*/ 30 w 30"/>
                    <a:gd name="T5" fmla="*/ 9 h 34"/>
                    <a:gd name="T6" fmla="*/ 21 w 30"/>
                    <a:gd name="T7" fmla="*/ 0 h 34"/>
                    <a:gd name="T8" fmla="*/ 0 w 30"/>
                    <a:gd name="T9" fmla="*/ 23 h 34"/>
                    <a:gd name="T10" fmla="*/ 1 w 30"/>
                    <a:gd name="T11" fmla="*/ 22 h 34"/>
                    <a:gd name="T12" fmla="*/ 5 w 3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5" y="34"/>
                      </a:moveTo>
                      <a:lnTo>
                        <a:pt x="9" y="32"/>
                      </a:lnTo>
                      <a:lnTo>
                        <a:pt x="30" y="9"/>
                      </a:lnTo>
                      <a:lnTo>
                        <a:pt x="21" y="0"/>
                      </a:lnTo>
                      <a:lnTo>
                        <a:pt x="0" y="23"/>
                      </a:lnTo>
                      <a:lnTo>
                        <a:pt x="1" y="22"/>
                      </a:lnTo>
                      <a:lnTo>
                        <a:pt x="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1" name="Freeform 499"/>
                <p:cNvSpPr>
                  <a:spLocks/>
                </p:cNvSpPr>
                <p:nvPr/>
              </p:nvSpPr>
              <p:spPr bwMode="auto">
                <a:xfrm>
                  <a:off x="2007" y="1999"/>
                  <a:ext cx="81" cy="34"/>
                </a:xfrm>
                <a:custGeom>
                  <a:avLst/>
                  <a:gdLst>
                    <a:gd name="T0" fmla="*/ 11 w 81"/>
                    <a:gd name="T1" fmla="*/ 30 h 34"/>
                    <a:gd name="T2" fmla="*/ 7 w 81"/>
                    <a:gd name="T3" fmla="*/ 34 h 34"/>
                    <a:gd name="T4" fmla="*/ 81 w 81"/>
                    <a:gd name="T5" fmla="*/ 12 h 34"/>
                    <a:gd name="T6" fmla="*/ 77 w 81"/>
                    <a:gd name="T7" fmla="*/ 0 h 34"/>
                    <a:gd name="T8" fmla="*/ 4 w 81"/>
                    <a:gd name="T9" fmla="*/ 21 h 34"/>
                    <a:gd name="T10" fmla="*/ 0 w 81"/>
                    <a:gd name="T11" fmla="*/ 25 h 34"/>
                    <a:gd name="T12" fmla="*/ 4 w 81"/>
                    <a:gd name="T13" fmla="*/ 21 h 34"/>
                    <a:gd name="T14" fmla="*/ 0 w 81"/>
                    <a:gd name="T15" fmla="*/ 21 h 34"/>
                    <a:gd name="T16" fmla="*/ 0 w 81"/>
                    <a:gd name="T17" fmla="*/ 25 h 34"/>
                    <a:gd name="T18" fmla="*/ 11 w 81"/>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4">
                      <a:moveTo>
                        <a:pt x="11" y="30"/>
                      </a:moveTo>
                      <a:lnTo>
                        <a:pt x="7" y="34"/>
                      </a:lnTo>
                      <a:lnTo>
                        <a:pt x="81" y="12"/>
                      </a:lnTo>
                      <a:lnTo>
                        <a:pt x="77" y="0"/>
                      </a:lnTo>
                      <a:lnTo>
                        <a:pt x="4" y="21"/>
                      </a:lnTo>
                      <a:lnTo>
                        <a:pt x="0" y="25"/>
                      </a:lnTo>
                      <a:lnTo>
                        <a:pt x="4" y="21"/>
                      </a:lnTo>
                      <a:lnTo>
                        <a:pt x="0" y="21"/>
                      </a:lnTo>
                      <a:lnTo>
                        <a:pt x="0" y="25"/>
                      </a:lnTo>
                      <a:lnTo>
                        <a:pt x="1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2" name="Freeform 498"/>
                <p:cNvSpPr>
                  <a:spLocks/>
                </p:cNvSpPr>
                <p:nvPr/>
              </p:nvSpPr>
              <p:spPr bwMode="auto">
                <a:xfrm>
                  <a:off x="1996" y="2024"/>
                  <a:ext cx="22" cy="32"/>
                </a:xfrm>
                <a:custGeom>
                  <a:avLst/>
                  <a:gdLst>
                    <a:gd name="T0" fmla="*/ 9 w 22"/>
                    <a:gd name="T1" fmla="*/ 32 h 32"/>
                    <a:gd name="T2" fmla="*/ 13 w 22"/>
                    <a:gd name="T3" fmla="*/ 29 h 32"/>
                    <a:gd name="T4" fmla="*/ 22 w 22"/>
                    <a:gd name="T5" fmla="*/ 5 h 32"/>
                    <a:gd name="T6" fmla="*/ 11 w 22"/>
                    <a:gd name="T7" fmla="*/ 0 h 32"/>
                    <a:gd name="T8" fmla="*/ 0 w 22"/>
                    <a:gd name="T9" fmla="*/ 25 h 32"/>
                    <a:gd name="T10" fmla="*/ 4 w 22"/>
                    <a:gd name="T11" fmla="*/ 21 h 32"/>
                    <a:gd name="T12" fmla="*/ 9 w 2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9" y="32"/>
                      </a:moveTo>
                      <a:lnTo>
                        <a:pt x="13" y="29"/>
                      </a:lnTo>
                      <a:lnTo>
                        <a:pt x="22" y="5"/>
                      </a:lnTo>
                      <a:lnTo>
                        <a:pt x="11" y="0"/>
                      </a:lnTo>
                      <a:lnTo>
                        <a:pt x="0" y="25"/>
                      </a:lnTo>
                      <a:lnTo>
                        <a:pt x="4" y="21"/>
                      </a:lnTo>
                      <a:lnTo>
                        <a:pt x="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3" name="Freeform 497"/>
                <p:cNvSpPr>
                  <a:spLocks/>
                </p:cNvSpPr>
                <p:nvPr/>
              </p:nvSpPr>
              <p:spPr bwMode="auto">
                <a:xfrm>
                  <a:off x="1967" y="2045"/>
                  <a:ext cx="38" cy="31"/>
                </a:xfrm>
                <a:custGeom>
                  <a:avLst/>
                  <a:gdLst>
                    <a:gd name="T0" fmla="*/ 11 w 38"/>
                    <a:gd name="T1" fmla="*/ 27 h 31"/>
                    <a:gd name="T2" fmla="*/ 9 w 38"/>
                    <a:gd name="T3" fmla="*/ 31 h 31"/>
                    <a:gd name="T4" fmla="*/ 38 w 38"/>
                    <a:gd name="T5" fmla="*/ 11 h 31"/>
                    <a:gd name="T6" fmla="*/ 33 w 38"/>
                    <a:gd name="T7" fmla="*/ 0 h 31"/>
                    <a:gd name="T8" fmla="*/ 2 w 38"/>
                    <a:gd name="T9" fmla="*/ 20 h 31"/>
                    <a:gd name="T10" fmla="*/ 0 w 38"/>
                    <a:gd name="T11" fmla="*/ 22 h 31"/>
                    <a:gd name="T12" fmla="*/ 11 w 38"/>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1" y="27"/>
                      </a:moveTo>
                      <a:lnTo>
                        <a:pt x="9" y="31"/>
                      </a:lnTo>
                      <a:lnTo>
                        <a:pt x="38" y="11"/>
                      </a:lnTo>
                      <a:lnTo>
                        <a:pt x="33" y="0"/>
                      </a:lnTo>
                      <a:lnTo>
                        <a:pt x="2" y="20"/>
                      </a:lnTo>
                      <a:lnTo>
                        <a:pt x="0" y="22"/>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4" name="Freeform 496"/>
                <p:cNvSpPr>
                  <a:spLocks/>
                </p:cNvSpPr>
                <p:nvPr/>
              </p:nvSpPr>
              <p:spPr bwMode="auto">
                <a:xfrm>
                  <a:off x="1958" y="2067"/>
                  <a:ext cx="20" cy="22"/>
                </a:xfrm>
                <a:custGeom>
                  <a:avLst/>
                  <a:gdLst>
                    <a:gd name="T0" fmla="*/ 13 w 20"/>
                    <a:gd name="T1" fmla="*/ 20 h 22"/>
                    <a:gd name="T2" fmla="*/ 11 w 20"/>
                    <a:gd name="T3" fmla="*/ 22 h 22"/>
                    <a:gd name="T4" fmla="*/ 20 w 20"/>
                    <a:gd name="T5" fmla="*/ 5 h 22"/>
                    <a:gd name="T6" fmla="*/ 9 w 20"/>
                    <a:gd name="T7" fmla="*/ 0 h 22"/>
                    <a:gd name="T8" fmla="*/ 0 w 20"/>
                    <a:gd name="T9" fmla="*/ 16 h 22"/>
                    <a:gd name="T10" fmla="*/ 0 w 20"/>
                    <a:gd name="T11" fmla="*/ 18 h 22"/>
                    <a:gd name="T12" fmla="*/ 13 w 2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3" y="20"/>
                      </a:moveTo>
                      <a:lnTo>
                        <a:pt x="11" y="22"/>
                      </a:lnTo>
                      <a:lnTo>
                        <a:pt x="20" y="5"/>
                      </a:lnTo>
                      <a:lnTo>
                        <a:pt x="9" y="0"/>
                      </a:lnTo>
                      <a:lnTo>
                        <a:pt x="0" y="16"/>
                      </a:lnTo>
                      <a:lnTo>
                        <a:pt x="0" y="18"/>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5" name="Freeform 495"/>
                <p:cNvSpPr>
                  <a:spLocks/>
                </p:cNvSpPr>
                <p:nvPr/>
              </p:nvSpPr>
              <p:spPr bwMode="auto">
                <a:xfrm>
                  <a:off x="1955" y="2085"/>
                  <a:ext cx="16" cy="33"/>
                </a:xfrm>
                <a:custGeom>
                  <a:avLst/>
                  <a:gdLst>
                    <a:gd name="T0" fmla="*/ 12 w 16"/>
                    <a:gd name="T1" fmla="*/ 29 h 33"/>
                    <a:gd name="T2" fmla="*/ 12 w 16"/>
                    <a:gd name="T3" fmla="*/ 31 h 33"/>
                    <a:gd name="T4" fmla="*/ 16 w 16"/>
                    <a:gd name="T5" fmla="*/ 2 h 33"/>
                    <a:gd name="T6" fmla="*/ 3 w 16"/>
                    <a:gd name="T7" fmla="*/ 0 h 33"/>
                    <a:gd name="T8" fmla="*/ 0 w 16"/>
                    <a:gd name="T9" fmla="*/ 31 h 33"/>
                    <a:gd name="T10" fmla="*/ 0 w 16"/>
                    <a:gd name="T11" fmla="*/ 33 h 33"/>
                    <a:gd name="T12" fmla="*/ 12 w 16"/>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2" y="29"/>
                      </a:moveTo>
                      <a:lnTo>
                        <a:pt x="12" y="31"/>
                      </a:lnTo>
                      <a:lnTo>
                        <a:pt x="16" y="2"/>
                      </a:lnTo>
                      <a:lnTo>
                        <a:pt x="3" y="0"/>
                      </a:lnTo>
                      <a:lnTo>
                        <a:pt x="0" y="31"/>
                      </a:lnTo>
                      <a:lnTo>
                        <a:pt x="0" y="33"/>
                      </a:lnTo>
                      <a:lnTo>
                        <a:pt x="1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6" name="Freeform 494"/>
                <p:cNvSpPr>
                  <a:spLocks/>
                </p:cNvSpPr>
                <p:nvPr/>
              </p:nvSpPr>
              <p:spPr bwMode="auto">
                <a:xfrm>
                  <a:off x="1955" y="2114"/>
                  <a:ext cx="23" cy="40"/>
                </a:xfrm>
                <a:custGeom>
                  <a:avLst/>
                  <a:gdLst>
                    <a:gd name="T0" fmla="*/ 23 w 23"/>
                    <a:gd name="T1" fmla="*/ 34 h 40"/>
                    <a:gd name="T2" fmla="*/ 23 w 23"/>
                    <a:gd name="T3" fmla="*/ 34 h 40"/>
                    <a:gd name="T4" fmla="*/ 12 w 23"/>
                    <a:gd name="T5" fmla="*/ 0 h 40"/>
                    <a:gd name="T6" fmla="*/ 0 w 23"/>
                    <a:gd name="T7" fmla="*/ 4 h 40"/>
                    <a:gd name="T8" fmla="*/ 12 w 23"/>
                    <a:gd name="T9" fmla="*/ 38 h 40"/>
                    <a:gd name="T10" fmla="*/ 12 w 23"/>
                    <a:gd name="T11" fmla="*/ 40 h 40"/>
                    <a:gd name="T12" fmla="*/ 23 w 23"/>
                    <a:gd name="T13" fmla="*/ 34 h 40"/>
                  </a:gdLst>
                  <a:ahLst/>
                  <a:cxnLst>
                    <a:cxn ang="0">
                      <a:pos x="T0" y="T1"/>
                    </a:cxn>
                    <a:cxn ang="0">
                      <a:pos x="T2" y="T3"/>
                    </a:cxn>
                    <a:cxn ang="0">
                      <a:pos x="T4" y="T5"/>
                    </a:cxn>
                    <a:cxn ang="0">
                      <a:pos x="T6" y="T7"/>
                    </a:cxn>
                    <a:cxn ang="0">
                      <a:pos x="T8" y="T9"/>
                    </a:cxn>
                    <a:cxn ang="0">
                      <a:pos x="T10" y="T11"/>
                    </a:cxn>
                    <a:cxn ang="0">
                      <a:pos x="T12" y="T13"/>
                    </a:cxn>
                  </a:cxnLst>
                  <a:rect l="0" t="0" r="r" b="b"/>
                  <a:pathLst>
                    <a:path w="23" h="40">
                      <a:moveTo>
                        <a:pt x="23" y="34"/>
                      </a:moveTo>
                      <a:lnTo>
                        <a:pt x="23" y="34"/>
                      </a:lnTo>
                      <a:lnTo>
                        <a:pt x="12" y="0"/>
                      </a:lnTo>
                      <a:lnTo>
                        <a:pt x="0" y="4"/>
                      </a:lnTo>
                      <a:lnTo>
                        <a:pt x="12" y="38"/>
                      </a:lnTo>
                      <a:lnTo>
                        <a:pt x="12" y="40"/>
                      </a:lnTo>
                      <a:lnTo>
                        <a:pt x="2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7" name="Freeform 493"/>
                <p:cNvSpPr>
                  <a:spLocks/>
                </p:cNvSpPr>
                <p:nvPr/>
              </p:nvSpPr>
              <p:spPr bwMode="auto">
                <a:xfrm>
                  <a:off x="1967" y="2148"/>
                  <a:ext cx="31" cy="49"/>
                </a:xfrm>
                <a:custGeom>
                  <a:avLst/>
                  <a:gdLst>
                    <a:gd name="T0" fmla="*/ 27 w 31"/>
                    <a:gd name="T1" fmla="*/ 38 h 49"/>
                    <a:gd name="T2" fmla="*/ 31 w 31"/>
                    <a:gd name="T3" fmla="*/ 42 h 49"/>
                    <a:gd name="T4" fmla="*/ 11 w 31"/>
                    <a:gd name="T5" fmla="*/ 0 h 49"/>
                    <a:gd name="T6" fmla="*/ 0 w 31"/>
                    <a:gd name="T7" fmla="*/ 6 h 49"/>
                    <a:gd name="T8" fmla="*/ 18 w 31"/>
                    <a:gd name="T9" fmla="*/ 45 h 49"/>
                    <a:gd name="T10" fmla="*/ 20 w 31"/>
                    <a:gd name="T11" fmla="*/ 49 h 49"/>
                    <a:gd name="T12" fmla="*/ 27 w 31"/>
                    <a:gd name="T13" fmla="*/ 38 h 49"/>
                  </a:gdLst>
                  <a:ahLst/>
                  <a:cxnLst>
                    <a:cxn ang="0">
                      <a:pos x="T0" y="T1"/>
                    </a:cxn>
                    <a:cxn ang="0">
                      <a:pos x="T2" y="T3"/>
                    </a:cxn>
                    <a:cxn ang="0">
                      <a:pos x="T4" y="T5"/>
                    </a:cxn>
                    <a:cxn ang="0">
                      <a:pos x="T6" y="T7"/>
                    </a:cxn>
                    <a:cxn ang="0">
                      <a:pos x="T8" y="T9"/>
                    </a:cxn>
                    <a:cxn ang="0">
                      <a:pos x="T10" y="T11"/>
                    </a:cxn>
                    <a:cxn ang="0">
                      <a:pos x="T12" y="T13"/>
                    </a:cxn>
                  </a:cxnLst>
                  <a:rect l="0" t="0" r="r" b="b"/>
                  <a:pathLst>
                    <a:path w="31" h="49">
                      <a:moveTo>
                        <a:pt x="27" y="38"/>
                      </a:moveTo>
                      <a:lnTo>
                        <a:pt x="31" y="42"/>
                      </a:lnTo>
                      <a:lnTo>
                        <a:pt x="11" y="0"/>
                      </a:lnTo>
                      <a:lnTo>
                        <a:pt x="0" y="6"/>
                      </a:lnTo>
                      <a:lnTo>
                        <a:pt x="18" y="45"/>
                      </a:lnTo>
                      <a:lnTo>
                        <a:pt x="20" y="49"/>
                      </a:lnTo>
                      <a:lnTo>
                        <a:pt x="2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8" name="Freeform 492"/>
                <p:cNvSpPr>
                  <a:spLocks/>
                </p:cNvSpPr>
                <p:nvPr/>
              </p:nvSpPr>
              <p:spPr bwMode="auto">
                <a:xfrm>
                  <a:off x="1987" y="2186"/>
                  <a:ext cx="54" cy="45"/>
                </a:xfrm>
                <a:custGeom>
                  <a:avLst/>
                  <a:gdLst>
                    <a:gd name="T0" fmla="*/ 54 w 54"/>
                    <a:gd name="T1" fmla="*/ 34 h 45"/>
                    <a:gd name="T2" fmla="*/ 54 w 54"/>
                    <a:gd name="T3" fmla="*/ 34 h 45"/>
                    <a:gd name="T4" fmla="*/ 7 w 54"/>
                    <a:gd name="T5" fmla="*/ 0 h 45"/>
                    <a:gd name="T6" fmla="*/ 0 w 54"/>
                    <a:gd name="T7" fmla="*/ 11 h 45"/>
                    <a:gd name="T8" fmla="*/ 47 w 54"/>
                    <a:gd name="T9" fmla="*/ 45 h 45"/>
                    <a:gd name="T10" fmla="*/ 49 w 54"/>
                    <a:gd name="T11" fmla="*/ 45 h 45"/>
                    <a:gd name="T12" fmla="*/ 54 w 54"/>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54" y="34"/>
                      </a:moveTo>
                      <a:lnTo>
                        <a:pt x="54" y="34"/>
                      </a:lnTo>
                      <a:lnTo>
                        <a:pt x="7" y="0"/>
                      </a:lnTo>
                      <a:lnTo>
                        <a:pt x="0" y="11"/>
                      </a:lnTo>
                      <a:lnTo>
                        <a:pt x="47" y="45"/>
                      </a:lnTo>
                      <a:lnTo>
                        <a:pt x="49" y="45"/>
                      </a:lnTo>
                      <a:lnTo>
                        <a:pt x="5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59" name="Freeform 491"/>
                <p:cNvSpPr>
                  <a:spLocks/>
                </p:cNvSpPr>
                <p:nvPr/>
              </p:nvSpPr>
              <p:spPr bwMode="auto">
                <a:xfrm>
                  <a:off x="2036" y="2220"/>
                  <a:ext cx="47" cy="33"/>
                </a:xfrm>
                <a:custGeom>
                  <a:avLst/>
                  <a:gdLst>
                    <a:gd name="T0" fmla="*/ 47 w 47"/>
                    <a:gd name="T1" fmla="*/ 25 h 33"/>
                    <a:gd name="T2" fmla="*/ 45 w 47"/>
                    <a:gd name="T3" fmla="*/ 20 h 33"/>
                    <a:gd name="T4" fmla="*/ 5 w 47"/>
                    <a:gd name="T5" fmla="*/ 0 h 33"/>
                    <a:gd name="T6" fmla="*/ 0 w 47"/>
                    <a:gd name="T7" fmla="*/ 11 h 33"/>
                    <a:gd name="T8" fmla="*/ 38 w 47"/>
                    <a:gd name="T9" fmla="*/ 33 h 33"/>
                    <a:gd name="T10" fmla="*/ 36 w 47"/>
                    <a:gd name="T11" fmla="*/ 27 h 33"/>
                    <a:gd name="T12" fmla="*/ 47 w 47"/>
                    <a:gd name="T13" fmla="*/ 25 h 33"/>
                    <a:gd name="T14" fmla="*/ 47 w 47"/>
                    <a:gd name="T15" fmla="*/ 22 h 33"/>
                    <a:gd name="T16" fmla="*/ 45 w 47"/>
                    <a:gd name="T17" fmla="*/ 20 h 33"/>
                    <a:gd name="T18" fmla="*/ 47 w 47"/>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3">
                      <a:moveTo>
                        <a:pt x="47" y="25"/>
                      </a:moveTo>
                      <a:lnTo>
                        <a:pt x="45" y="20"/>
                      </a:lnTo>
                      <a:lnTo>
                        <a:pt x="5" y="0"/>
                      </a:lnTo>
                      <a:lnTo>
                        <a:pt x="0" y="11"/>
                      </a:lnTo>
                      <a:lnTo>
                        <a:pt x="38" y="33"/>
                      </a:lnTo>
                      <a:lnTo>
                        <a:pt x="36" y="27"/>
                      </a:lnTo>
                      <a:lnTo>
                        <a:pt x="47" y="25"/>
                      </a:lnTo>
                      <a:lnTo>
                        <a:pt x="47" y="22"/>
                      </a:lnTo>
                      <a:lnTo>
                        <a:pt x="45" y="20"/>
                      </a:lnTo>
                      <a:lnTo>
                        <a:pt x="4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0" name="Freeform 490"/>
                <p:cNvSpPr>
                  <a:spLocks/>
                </p:cNvSpPr>
                <p:nvPr/>
              </p:nvSpPr>
              <p:spPr bwMode="auto">
                <a:xfrm>
                  <a:off x="2072" y="2245"/>
                  <a:ext cx="16" cy="22"/>
                </a:xfrm>
                <a:custGeom>
                  <a:avLst/>
                  <a:gdLst>
                    <a:gd name="T0" fmla="*/ 16 w 16"/>
                    <a:gd name="T1" fmla="*/ 20 h 22"/>
                    <a:gd name="T2" fmla="*/ 16 w 16"/>
                    <a:gd name="T3" fmla="*/ 20 h 22"/>
                    <a:gd name="T4" fmla="*/ 11 w 16"/>
                    <a:gd name="T5" fmla="*/ 0 h 22"/>
                    <a:gd name="T6" fmla="*/ 0 w 16"/>
                    <a:gd name="T7" fmla="*/ 2 h 22"/>
                    <a:gd name="T8" fmla="*/ 3 w 16"/>
                    <a:gd name="T9" fmla="*/ 22 h 22"/>
                    <a:gd name="T10" fmla="*/ 3 w 16"/>
                    <a:gd name="T11" fmla="*/ 22 h 22"/>
                    <a:gd name="T12" fmla="*/ 16 w 16"/>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16" y="20"/>
                      </a:moveTo>
                      <a:lnTo>
                        <a:pt x="16" y="20"/>
                      </a:lnTo>
                      <a:lnTo>
                        <a:pt x="11" y="0"/>
                      </a:lnTo>
                      <a:lnTo>
                        <a:pt x="0" y="2"/>
                      </a:lnTo>
                      <a:lnTo>
                        <a:pt x="3" y="22"/>
                      </a:lnTo>
                      <a:lnTo>
                        <a:pt x="1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1" name="Freeform 489"/>
                <p:cNvSpPr>
                  <a:spLocks/>
                </p:cNvSpPr>
                <p:nvPr/>
              </p:nvSpPr>
              <p:spPr bwMode="auto">
                <a:xfrm>
                  <a:off x="2075" y="2265"/>
                  <a:ext cx="13" cy="16"/>
                </a:xfrm>
                <a:custGeom>
                  <a:avLst/>
                  <a:gdLst>
                    <a:gd name="T0" fmla="*/ 11 w 13"/>
                    <a:gd name="T1" fmla="*/ 16 h 16"/>
                    <a:gd name="T2" fmla="*/ 13 w 13"/>
                    <a:gd name="T3" fmla="*/ 11 h 16"/>
                    <a:gd name="T4" fmla="*/ 13 w 13"/>
                    <a:gd name="T5" fmla="*/ 0 h 16"/>
                    <a:gd name="T6" fmla="*/ 0 w 13"/>
                    <a:gd name="T7" fmla="*/ 2 h 16"/>
                    <a:gd name="T8" fmla="*/ 0 w 13"/>
                    <a:gd name="T9" fmla="*/ 11 h 16"/>
                    <a:gd name="T10" fmla="*/ 2 w 13"/>
                    <a:gd name="T11" fmla="*/ 6 h 16"/>
                    <a:gd name="T12" fmla="*/ 11 w 13"/>
                    <a:gd name="T13" fmla="*/ 16 h 16"/>
                    <a:gd name="T14" fmla="*/ 13 w 13"/>
                    <a:gd name="T15" fmla="*/ 15 h 16"/>
                    <a:gd name="T16" fmla="*/ 13 w 13"/>
                    <a:gd name="T17" fmla="*/ 11 h 16"/>
                    <a:gd name="T18" fmla="*/ 11 w 1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6">
                      <a:moveTo>
                        <a:pt x="11" y="16"/>
                      </a:moveTo>
                      <a:lnTo>
                        <a:pt x="13" y="11"/>
                      </a:lnTo>
                      <a:lnTo>
                        <a:pt x="13" y="0"/>
                      </a:lnTo>
                      <a:lnTo>
                        <a:pt x="0" y="2"/>
                      </a:lnTo>
                      <a:lnTo>
                        <a:pt x="0" y="11"/>
                      </a:lnTo>
                      <a:lnTo>
                        <a:pt x="2" y="6"/>
                      </a:lnTo>
                      <a:lnTo>
                        <a:pt x="11" y="16"/>
                      </a:lnTo>
                      <a:lnTo>
                        <a:pt x="13" y="15"/>
                      </a:lnTo>
                      <a:lnTo>
                        <a:pt x="13" y="11"/>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2" name="Freeform 488"/>
                <p:cNvSpPr>
                  <a:spLocks/>
                </p:cNvSpPr>
                <p:nvPr/>
              </p:nvSpPr>
              <p:spPr bwMode="auto">
                <a:xfrm>
                  <a:off x="2065" y="2271"/>
                  <a:ext cx="21" cy="23"/>
                </a:xfrm>
                <a:custGeom>
                  <a:avLst/>
                  <a:gdLst>
                    <a:gd name="T0" fmla="*/ 5 w 21"/>
                    <a:gd name="T1" fmla="*/ 23 h 23"/>
                    <a:gd name="T2" fmla="*/ 7 w 21"/>
                    <a:gd name="T3" fmla="*/ 21 h 23"/>
                    <a:gd name="T4" fmla="*/ 21 w 21"/>
                    <a:gd name="T5" fmla="*/ 10 h 23"/>
                    <a:gd name="T6" fmla="*/ 12 w 21"/>
                    <a:gd name="T7" fmla="*/ 0 h 23"/>
                    <a:gd name="T8" fmla="*/ 0 w 21"/>
                    <a:gd name="T9" fmla="*/ 10 h 23"/>
                    <a:gd name="T10" fmla="*/ 3 w 21"/>
                    <a:gd name="T11" fmla="*/ 10 h 23"/>
                    <a:gd name="T12" fmla="*/ 5 w 2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5" y="23"/>
                      </a:moveTo>
                      <a:lnTo>
                        <a:pt x="7" y="21"/>
                      </a:lnTo>
                      <a:lnTo>
                        <a:pt x="21" y="10"/>
                      </a:lnTo>
                      <a:lnTo>
                        <a:pt x="12" y="0"/>
                      </a:lnTo>
                      <a:lnTo>
                        <a:pt x="0" y="10"/>
                      </a:lnTo>
                      <a:lnTo>
                        <a:pt x="3" y="10"/>
                      </a:lnTo>
                      <a:lnTo>
                        <a:pt x="5"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3" name="Freeform 487"/>
                <p:cNvSpPr>
                  <a:spLocks/>
                </p:cNvSpPr>
                <p:nvPr/>
              </p:nvSpPr>
              <p:spPr bwMode="auto">
                <a:xfrm>
                  <a:off x="2043" y="2281"/>
                  <a:ext cx="27" cy="17"/>
                </a:xfrm>
                <a:custGeom>
                  <a:avLst/>
                  <a:gdLst>
                    <a:gd name="T0" fmla="*/ 13 w 27"/>
                    <a:gd name="T1" fmla="*/ 11 h 17"/>
                    <a:gd name="T2" fmla="*/ 7 w 27"/>
                    <a:gd name="T3" fmla="*/ 17 h 17"/>
                    <a:gd name="T4" fmla="*/ 27 w 27"/>
                    <a:gd name="T5" fmla="*/ 13 h 17"/>
                    <a:gd name="T6" fmla="*/ 25 w 27"/>
                    <a:gd name="T7" fmla="*/ 0 h 17"/>
                    <a:gd name="T8" fmla="*/ 4 w 27"/>
                    <a:gd name="T9" fmla="*/ 4 h 17"/>
                    <a:gd name="T10" fmla="*/ 0 w 27"/>
                    <a:gd name="T11" fmla="*/ 9 h 17"/>
                    <a:gd name="T12" fmla="*/ 4 w 27"/>
                    <a:gd name="T13" fmla="*/ 4 h 17"/>
                    <a:gd name="T14" fmla="*/ 0 w 27"/>
                    <a:gd name="T15" fmla="*/ 4 h 17"/>
                    <a:gd name="T16" fmla="*/ 0 w 27"/>
                    <a:gd name="T17" fmla="*/ 9 h 17"/>
                    <a:gd name="T18" fmla="*/ 13 w 27"/>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7">
                      <a:moveTo>
                        <a:pt x="13" y="11"/>
                      </a:moveTo>
                      <a:lnTo>
                        <a:pt x="7" y="17"/>
                      </a:lnTo>
                      <a:lnTo>
                        <a:pt x="27" y="13"/>
                      </a:lnTo>
                      <a:lnTo>
                        <a:pt x="25" y="0"/>
                      </a:lnTo>
                      <a:lnTo>
                        <a:pt x="4" y="4"/>
                      </a:lnTo>
                      <a:lnTo>
                        <a:pt x="0" y="9"/>
                      </a:lnTo>
                      <a:lnTo>
                        <a:pt x="4" y="4"/>
                      </a:lnTo>
                      <a:lnTo>
                        <a:pt x="0" y="4"/>
                      </a:lnTo>
                      <a:lnTo>
                        <a:pt x="0" y="9"/>
                      </a:lnTo>
                      <a:lnTo>
                        <a:pt x="1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4" name="Freeform 486"/>
                <p:cNvSpPr>
                  <a:spLocks/>
                </p:cNvSpPr>
                <p:nvPr/>
              </p:nvSpPr>
              <p:spPr bwMode="auto">
                <a:xfrm>
                  <a:off x="2038" y="2290"/>
                  <a:ext cx="18" cy="24"/>
                </a:xfrm>
                <a:custGeom>
                  <a:avLst/>
                  <a:gdLst>
                    <a:gd name="T0" fmla="*/ 10 w 18"/>
                    <a:gd name="T1" fmla="*/ 15 h 24"/>
                    <a:gd name="T2" fmla="*/ 12 w 18"/>
                    <a:gd name="T3" fmla="*/ 20 h 24"/>
                    <a:gd name="T4" fmla="*/ 18 w 18"/>
                    <a:gd name="T5" fmla="*/ 2 h 24"/>
                    <a:gd name="T6" fmla="*/ 5 w 18"/>
                    <a:gd name="T7" fmla="*/ 0 h 24"/>
                    <a:gd name="T8" fmla="*/ 0 w 18"/>
                    <a:gd name="T9" fmla="*/ 17 h 24"/>
                    <a:gd name="T10" fmla="*/ 3 w 18"/>
                    <a:gd name="T11" fmla="*/ 24 h 24"/>
                    <a:gd name="T12" fmla="*/ 0 w 18"/>
                    <a:gd name="T13" fmla="*/ 17 h 24"/>
                    <a:gd name="T14" fmla="*/ 0 w 18"/>
                    <a:gd name="T15" fmla="*/ 20 h 24"/>
                    <a:gd name="T16" fmla="*/ 3 w 18"/>
                    <a:gd name="T17" fmla="*/ 24 h 24"/>
                    <a:gd name="T18" fmla="*/ 10 w 18"/>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0" y="15"/>
                      </a:moveTo>
                      <a:lnTo>
                        <a:pt x="12" y="20"/>
                      </a:lnTo>
                      <a:lnTo>
                        <a:pt x="18" y="2"/>
                      </a:lnTo>
                      <a:lnTo>
                        <a:pt x="5" y="0"/>
                      </a:lnTo>
                      <a:lnTo>
                        <a:pt x="0" y="17"/>
                      </a:lnTo>
                      <a:lnTo>
                        <a:pt x="3" y="24"/>
                      </a:lnTo>
                      <a:lnTo>
                        <a:pt x="0" y="17"/>
                      </a:lnTo>
                      <a:lnTo>
                        <a:pt x="0" y="20"/>
                      </a:lnTo>
                      <a:lnTo>
                        <a:pt x="3" y="24"/>
                      </a:lnTo>
                      <a:lnTo>
                        <a:pt x="1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5" name="Freeform 485"/>
                <p:cNvSpPr>
                  <a:spLocks/>
                </p:cNvSpPr>
                <p:nvPr/>
              </p:nvSpPr>
              <p:spPr bwMode="auto">
                <a:xfrm>
                  <a:off x="2041" y="2305"/>
                  <a:ext cx="20" cy="18"/>
                </a:xfrm>
                <a:custGeom>
                  <a:avLst/>
                  <a:gdLst>
                    <a:gd name="T0" fmla="*/ 20 w 20"/>
                    <a:gd name="T1" fmla="*/ 14 h 18"/>
                    <a:gd name="T2" fmla="*/ 18 w 20"/>
                    <a:gd name="T3" fmla="*/ 9 h 18"/>
                    <a:gd name="T4" fmla="*/ 7 w 20"/>
                    <a:gd name="T5" fmla="*/ 0 h 18"/>
                    <a:gd name="T6" fmla="*/ 0 w 20"/>
                    <a:gd name="T7" fmla="*/ 9 h 18"/>
                    <a:gd name="T8" fmla="*/ 9 w 20"/>
                    <a:gd name="T9" fmla="*/ 18 h 18"/>
                    <a:gd name="T10" fmla="*/ 7 w 20"/>
                    <a:gd name="T11" fmla="*/ 11 h 18"/>
                    <a:gd name="T12" fmla="*/ 20 w 20"/>
                    <a:gd name="T13" fmla="*/ 14 h 18"/>
                    <a:gd name="T14" fmla="*/ 20 w 20"/>
                    <a:gd name="T15" fmla="*/ 11 h 18"/>
                    <a:gd name="T16" fmla="*/ 18 w 20"/>
                    <a:gd name="T17" fmla="*/ 9 h 18"/>
                    <a:gd name="T18" fmla="*/ 20 w 20"/>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8">
                      <a:moveTo>
                        <a:pt x="20" y="14"/>
                      </a:moveTo>
                      <a:lnTo>
                        <a:pt x="18" y="9"/>
                      </a:lnTo>
                      <a:lnTo>
                        <a:pt x="7" y="0"/>
                      </a:lnTo>
                      <a:lnTo>
                        <a:pt x="0" y="9"/>
                      </a:lnTo>
                      <a:lnTo>
                        <a:pt x="9" y="18"/>
                      </a:lnTo>
                      <a:lnTo>
                        <a:pt x="7" y="11"/>
                      </a:lnTo>
                      <a:lnTo>
                        <a:pt x="20" y="14"/>
                      </a:lnTo>
                      <a:lnTo>
                        <a:pt x="20" y="11"/>
                      </a:lnTo>
                      <a:lnTo>
                        <a:pt x="18" y="9"/>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6" name="Freeform 484"/>
                <p:cNvSpPr>
                  <a:spLocks/>
                </p:cNvSpPr>
                <p:nvPr/>
              </p:nvSpPr>
              <p:spPr bwMode="auto">
                <a:xfrm>
                  <a:off x="2045" y="2316"/>
                  <a:ext cx="16" cy="25"/>
                </a:xfrm>
                <a:custGeom>
                  <a:avLst/>
                  <a:gdLst>
                    <a:gd name="T0" fmla="*/ 11 w 16"/>
                    <a:gd name="T1" fmla="*/ 18 h 25"/>
                    <a:gd name="T2" fmla="*/ 12 w 16"/>
                    <a:gd name="T3" fmla="*/ 23 h 25"/>
                    <a:gd name="T4" fmla="*/ 16 w 16"/>
                    <a:gd name="T5" fmla="*/ 3 h 25"/>
                    <a:gd name="T6" fmla="*/ 3 w 16"/>
                    <a:gd name="T7" fmla="*/ 0 h 25"/>
                    <a:gd name="T8" fmla="*/ 0 w 16"/>
                    <a:gd name="T9" fmla="*/ 21 h 25"/>
                    <a:gd name="T10" fmla="*/ 0 w 16"/>
                    <a:gd name="T11" fmla="*/ 25 h 25"/>
                    <a:gd name="T12" fmla="*/ 11 w 16"/>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6" h="25">
                      <a:moveTo>
                        <a:pt x="11" y="18"/>
                      </a:moveTo>
                      <a:lnTo>
                        <a:pt x="12" y="23"/>
                      </a:lnTo>
                      <a:lnTo>
                        <a:pt x="16" y="3"/>
                      </a:lnTo>
                      <a:lnTo>
                        <a:pt x="3" y="0"/>
                      </a:lnTo>
                      <a:lnTo>
                        <a:pt x="0" y="21"/>
                      </a:lnTo>
                      <a:lnTo>
                        <a:pt x="0" y="25"/>
                      </a:lnTo>
                      <a:lnTo>
                        <a:pt x="1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7" name="Freeform 483"/>
                <p:cNvSpPr>
                  <a:spLocks/>
                </p:cNvSpPr>
                <p:nvPr/>
              </p:nvSpPr>
              <p:spPr bwMode="auto">
                <a:xfrm>
                  <a:off x="2045" y="2334"/>
                  <a:ext cx="21" cy="23"/>
                </a:xfrm>
                <a:custGeom>
                  <a:avLst/>
                  <a:gdLst>
                    <a:gd name="T0" fmla="*/ 21 w 21"/>
                    <a:gd name="T1" fmla="*/ 21 h 23"/>
                    <a:gd name="T2" fmla="*/ 21 w 21"/>
                    <a:gd name="T3" fmla="*/ 18 h 23"/>
                    <a:gd name="T4" fmla="*/ 11 w 21"/>
                    <a:gd name="T5" fmla="*/ 0 h 23"/>
                    <a:gd name="T6" fmla="*/ 0 w 21"/>
                    <a:gd name="T7" fmla="*/ 7 h 23"/>
                    <a:gd name="T8" fmla="*/ 11 w 21"/>
                    <a:gd name="T9" fmla="*/ 23 h 23"/>
                    <a:gd name="T10" fmla="*/ 9 w 21"/>
                    <a:gd name="T11" fmla="*/ 19 h 23"/>
                    <a:gd name="T12" fmla="*/ 21 w 21"/>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1" y="21"/>
                      </a:moveTo>
                      <a:lnTo>
                        <a:pt x="21" y="18"/>
                      </a:lnTo>
                      <a:lnTo>
                        <a:pt x="11" y="0"/>
                      </a:lnTo>
                      <a:lnTo>
                        <a:pt x="0" y="7"/>
                      </a:lnTo>
                      <a:lnTo>
                        <a:pt x="11" y="23"/>
                      </a:lnTo>
                      <a:lnTo>
                        <a:pt x="9" y="19"/>
                      </a:lnTo>
                      <a:lnTo>
                        <a:pt x="21"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8" name="Freeform 482"/>
                <p:cNvSpPr>
                  <a:spLocks/>
                </p:cNvSpPr>
                <p:nvPr/>
              </p:nvSpPr>
              <p:spPr bwMode="auto">
                <a:xfrm>
                  <a:off x="2052" y="2353"/>
                  <a:ext cx="14" cy="26"/>
                </a:xfrm>
                <a:custGeom>
                  <a:avLst/>
                  <a:gdLst>
                    <a:gd name="T0" fmla="*/ 9 w 14"/>
                    <a:gd name="T1" fmla="*/ 26 h 26"/>
                    <a:gd name="T2" fmla="*/ 13 w 14"/>
                    <a:gd name="T3" fmla="*/ 22 h 26"/>
                    <a:gd name="T4" fmla="*/ 14 w 14"/>
                    <a:gd name="T5" fmla="*/ 2 h 26"/>
                    <a:gd name="T6" fmla="*/ 2 w 14"/>
                    <a:gd name="T7" fmla="*/ 0 h 26"/>
                    <a:gd name="T8" fmla="*/ 0 w 14"/>
                    <a:gd name="T9" fmla="*/ 20 h 26"/>
                    <a:gd name="T10" fmla="*/ 2 w 14"/>
                    <a:gd name="T11" fmla="*/ 15 h 26"/>
                    <a:gd name="T12" fmla="*/ 9 w 14"/>
                    <a:gd name="T13" fmla="*/ 26 h 26"/>
                    <a:gd name="T14" fmla="*/ 13 w 14"/>
                    <a:gd name="T15" fmla="*/ 26 h 26"/>
                    <a:gd name="T16" fmla="*/ 13 w 14"/>
                    <a:gd name="T17" fmla="*/ 22 h 26"/>
                    <a:gd name="T18" fmla="*/ 9 w 14"/>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9" y="26"/>
                      </a:moveTo>
                      <a:lnTo>
                        <a:pt x="13" y="22"/>
                      </a:lnTo>
                      <a:lnTo>
                        <a:pt x="14" y="2"/>
                      </a:lnTo>
                      <a:lnTo>
                        <a:pt x="2" y="0"/>
                      </a:lnTo>
                      <a:lnTo>
                        <a:pt x="0" y="20"/>
                      </a:lnTo>
                      <a:lnTo>
                        <a:pt x="2" y="15"/>
                      </a:lnTo>
                      <a:lnTo>
                        <a:pt x="9" y="26"/>
                      </a:lnTo>
                      <a:lnTo>
                        <a:pt x="13" y="26"/>
                      </a:lnTo>
                      <a:lnTo>
                        <a:pt x="13" y="22"/>
                      </a:lnTo>
                      <a:lnTo>
                        <a:pt x="9"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69" name="Freeform 481"/>
                <p:cNvSpPr>
                  <a:spLocks/>
                </p:cNvSpPr>
                <p:nvPr/>
              </p:nvSpPr>
              <p:spPr bwMode="auto">
                <a:xfrm>
                  <a:off x="2029" y="2368"/>
                  <a:ext cx="32" cy="27"/>
                </a:xfrm>
                <a:custGeom>
                  <a:avLst/>
                  <a:gdLst>
                    <a:gd name="T0" fmla="*/ 9 w 32"/>
                    <a:gd name="T1" fmla="*/ 25 h 27"/>
                    <a:gd name="T2" fmla="*/ 9 w 32"/>
                    <a:gd name="T3" fmla="*/ 27 h 27"/>
                    <a:gd name="T4" fmla="*/ 32 w 32"/>
                    <a:gd name="T5" fmla="*/ 11 h 27"/>
                    <a:gd name="T6" fmla="*/ 25 w 32"/>
                    <a:gd name="T7" fmla="*/ 0 h 27"/>
                    <a:gd name="T8" fmla="*/ 1 w 32"/>
                    <a:gd name="T9" fmla="*/ 16 h 27"/>
                    <a:gd name="T10" fmla="*/ 0 w 32"/>
                    <a:gd name="T11" fmla="*/ 16 h 27"/>
                    <a:gd name="T12" fmla="*/ 9 w 32"/>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9" y="25"/>
                      </a:moveTo>
                      <a:lnTo>
                        <a:pt x="9" y="27"/>
                      </a:lnTo>
                      <a:lnTo>
                        <a:pt x="32" y="11"/>
                      </a:lnTo>
                      <a:lnTo>
                        <a:pt x="25" y="0"/>
                      </a:lnTo>
                      <a:lnTo>
                        <a:pt x="1" y="16"/>
                      </a:lnTo>
                      <a:lnTo>
                        <a:pt x="0" y="16"/>
                      </a:lnTo>
                      <a:lnTo>
                        <a:pt x="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0" name="Freeform 480"/>
                <p:cNvSpPr>
                  <a:spLocks/>
                </p:cNvSpPr>
                <p:nvPr/>
              </p:nvSpPr>
              <p:spPr bwMode="auto">
                <a:xfrm>
                  <a:off x="2014" y="2384"/>
                  <a:ext cx="24" cy="24"/>
                </a:xfrm>
                <a:custGeom>
                  <a:avLst/>
                  <a:gdLst>
                    <a:gd name="T0" fmla="*/ 11 w 24"/>
                    <a:gd name="T1" fmla="*/ 22 h 24"/>
                    <a:gd name="T2" fmla="*/ 9 w 24"/>
                    <a:gd name="T3" fmla="*/ 24 h 24"/>
                    <a:gd name="T4" fmla="*/ 24 w 24"/>
                    <a:gd name="T5" fmla="*/ 9 h 24"/>
                    <a:gd name="T6" fmla="*/ 15 w 24"/>
                    <a:gd name="T7" fmla="*/ 0 h 24"/>
                    <a:gd name="T8" fmla="*/ 0 w 24"/>
                    <a:gd name="T9" fmla="*/ 15 h 24"/>
                    <a:gd name="T10" fmla="*/ 0 w 24"/>
                    <a:gd name="T11" fmla="*/ 18 h 24"/>
                    <a:gd name="T12" fmla="*/ 11 w 24"/>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1" y="22"/>
                      </a:moveTo>
                      <a:lnTo>
                        <a:pt x="9" y="24"/>
                      </a:lnTo>
                      <a:lnTo>
                        <a:pt x="24" y="9"/>
                      </a:lnTo>
                      <a:lnTo>
                        <a:pt x="15" y="0"/>
                      </a:lnTo>
                      <a:lnTo>
                        <a:pt x="0" y="15"/>
                      </a:lnTo>
                      <a:lnTo>
                        <a:pt x="0" y="18"/>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1" name="Freeform 479"/>
                <p:cNvSpPr>
                  <a:spLocks/>
                </p:cNvSpPr>
                <p:nvPr/>
              </p:nvSpPr>
              <p:spPr bwMode="auto">
                <a:xfrm>
                  <a:off x="2002" y="2402"/>
                  <a:ext cx="23" cy="36"/>
                </a:xfrm>
                <a:custGeom>
                  <a:avLst/>
                  <a:gdLst>
                    <a:gd name="T0" fmla="*/ 12 w 23"/>
                    <a:gd name="T1" fmla="*/ 27 h 36"/>
                    <a:gd name="T2" fmla="*/ 12 w 23"/>
                    <a:gd name="T3" fmla="*/ 33 h 36"/>
                    <a:gd name="T4" fmla="*/ 23 w 23"/>
                    <a:gd name="T5" fmla="*/ 4 h 36"/>
                    <a:gd name="T6" fmla="*/ 12 w 23"/>
                    <a:gd name="T7" fmla="*/ 0 h 36"/>
                    <a:gd name="T8" fmla="*/ 1 w 23"/>
                    <a:gd name="T9" fmla="*/ 29 h 36"/>
                    <a:gd name="T10" fmla="*/ 1 w 23"/>
                    <a:gd name="T11" fmla="*/ 36 h 36"/>
                    <a:gd name="T12" fmla="*/ 1 w 23"/>
                    <a:gd name="T13" fmla="*/ 29 h 36"/>
                    <a:gd name="T14" fmla="*/ 0 w 23"/>
                    <a:gd name="T15" fmla="*/ 33 h 36"/>
                    <a:gd name="T16" fmla="*/ 1 w 23"/>
                    <a:gd name="T17" fmla="*/ 36 h 36"/>
                    <a:gd name="T18" fmla="*/ 12 w 23"/>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6">
                      <a:moveTo>
                        <a:pt x="12" y="27"/>
                      </a:moveTo>
                      <a:lnTo>
                        <a:pt x="12" y="33"/>
                      </a:lnTo>
                      <a:lnTo>
                        <a:pt x="23" y="4"/>
                      </a:lnTo>
                      <a:lnTo>
                        <a:pt x="12" y="0"/>
                      </a:lnTo>
                      <a:lnTo>
                        <a:pt x="1" y="29"/>
                      </a:lnTo>
                      <a:lnTo>
                        <a:pt x="1" y="36"/>
                      </a:lnTo>
                      <a:lnTo>
                        <a:pt x="1" y="29"/>
                      </a:lnTo>
                      <a:lnTo>
                        <a:pt x="0" y="33"/>
                      </a:lnTo>
                      <a:lnTo>
                        <a:pt x="1" y="36"/>
                      </a:lnTo>
                      <a:lnTo>
                        <a:pt x="1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2" name="Freeform 478"/>
                <p:cNvSpPr>
                  <a:spLocks/>
                </p:cNvSpPr>
                <p:nvPr/>
              </p:nvSpPr>
              <p:spPr bwMode="auto">
                <a:xfrm>
                  <a:off x="2003" y="2429"/>
                  <a:ext cx="29" cy="27"/>
                </a:xfrm>
                <a:custGeom>
                  <a:avLst/>
                  <a:gdLst>
                    <a:gd name="T0" fmla="*/ 29 w 29"/>
                    <a:gd name="T1" fmla="*/ 22 h 27"/>
                    <a:gd name="T2" fmla="*/ 27 w 29"/>
                    <a:gd name="T3" fmla="*/ 18 h 27"/>
                    <a:gd name="T4" fmla="*/ 11 w 29"/>
                    <a:gd name="T5" fmla="*/ 0 h 27"/>
                    <a:gd name="T6" fmla="*/ 0 w 29"/>
                    <a:gd name="T7" fmla="*/ 9 h 27"/>
                    <a:gd name="T8" fmla="*/ 18 w 29"/>
                    <a:gd name="T9" fmla="*/ 27 h 27"/>
                    <a:gd name="T10" fmla="*/ 17 w 29"/>
                    <a:gd name="T11" fmla="*/ 24 h 27"/>
                    <a:gd name="T12" fmla="*/ 29 w 29"/>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9" y="22"/>
                      </a:moveTo>
                      <a:lnTo>
                        <a:pt x="27" y="18"/>
                      </a:lnTo>
                      <a:lnTo>
                        <a:pt x="11" y="0"/>
                      </a:lnTo>
                      <a:lnTo>
                        <a:pt x="0" y="9"/>
                      </a:lnTo>
                      <a:lnTo>
                        <a:pt x="18" y="27"/>
                      </a:lnTo>
                      <a:lnTo>
                        <a:pt x="17" y="24"/>
                      </a:lnTo>
                      <a:lnTo>
                        <a:pt x="29"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3" name="Freeform 477"/>
                <p:cNvSpPr>
                  <a:spLocks/>
                </p:cNvSpPr>
                <p:nvPr/>
              </p:nvSpPr>
              <p:spPr bwMode="auto">
                <a:xfrm>
                  <a:off x="2020" y="2451"/>
                  <a:ext cx="18" cy="29"/>
                </a:xfrm>
                <a:custGeom>
                  <a:avLst/>
                  <a:gdLst>
                    <a:gd name="T0" fmla="*/ 18 w 18"/>
                    <a:gd name="T1" fmla="*/ 29 h 29"/>
                    <a:gd name="T2" fmla="*/ 18 w 18"/>
                    <a:gd name="T3" fmla="*/ 25 h 29"/>
                    <a:gd name="T4" fmla="*/ 12 w 18"/>
                    <a:gd name="T5" fmla="*/ 0 h 29"/>
                    <a:gd name="T6" fmla="*/ 0 w 18"/>
                    <a:gd name="T7" fmla="*/ 2 h 29"/>
                    <a:gd name="T8" fmla="*/ 5 w 18"/>
                    <a:gd name="T9" fmla="*/ 27 h 29"/>
                    <a:gd name="T10" fmla="*/ 5 w 18"/>
                    <a:gd name="T11" fmla="*/ 25 h 29"/>
                    <a:gd name="T12" fmla="*/ 18 w 1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8" h="29">
                      <a:moveTo>
                        <a:pt x="18" y="29"/>
                      </a:moveTo>
                      <a:lnTo>
                        <a:pt x="18" y="25"/>
                      </a:lnTo>
                      <a:lnTo>
                        <a:pt x="12" y="0"/>
                      </a:lnTo>
                      <a:lnTo>
                        <a:pt x="0" y="2"/>
                      </a:lnTo>
                      <a:lnTo>
                        <a:pt x="5" y="27"/>
                      </a:lnTo>
                      <a:lnTo>
                        <a:pt x="5" y="25"/>
                      </a:lnTo>
                      <a:lnTo>
                        <a:pt x="1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4" name="Freeform 476"/>
                <p:cNvSpPr>
                  <a:spLocks/>
                </p:cNvSpPr>
                <p:nvPr/>
              </p:nvSpPr>
              <p:spPr bwMode="auto">
                <a:xfrm>
                  <a:off x="2020" y="2476"/>
                  <a:ext cx="18" cy="25"/>
                </a:xfrm>
                <a:custGeom>
                  <a:avLst/>
                  <a:gdLst>
                    <a:gd name="T0" fmla="*/ 7 w 18"/>
                    <a:gd name="T1" fmla="*/ 25 h 25"/>
                    <a:gd name="T2" fmla="*/ 12 w 18"/>
                    <a:gd name="T3" fmla="*/ 22 h 25"/>
                    <a:gd name="T4" fmla="*/ 18 w 18"/>
                    <a:gd name="T5" fmla="*/ 4 h 25"/>
                    <a:gd name="T6" fmla="*/ 5 w 18"/>
                    <a:gd name="T7" fmla="*/ 0 h 25"/>
                    <a:gd name="T8" fmla="*/ 0 w 18"/>
                    <a:gd name="T9" fmla="*/ 18 h 25"/>
                    <a:gd name="T10" fmla="*/ 3 w 18"/>
                    <a:gd name="T11" fmla="*/ 14 h 25"/>
                    <a:gd name="T12" fmla="*/ 7 w 18"/>
                    <a:gd name="T13" fmla="*/ 25 h 25"/>
                    <a:gd name="T14" fmla="*/ 10 w 18"/>
                    <a:gd name="T15" fmla="*/ 25 h 25"/>
                    <a:gd name="T16" fmla="*/ 12 w 18"/>
                    <a:gd name="T17" fmla="*/ 22 h 25"/>
                    <a:gd name="T18" fmla="*/ 7 w 1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7" y="25"/>
                      </a:moveTo>
                      <a:lnTo>
                        <a:pt x="12" y="22"/>
                      </a:lnTo>
                      <a:lnTo>
                        <a:pt x="18" y="4"/>
                      </a:lnTo>
                      <a:lnTo>
                        <a:pt x="5" y="0"/>
                      </a:lnTo>
                      <a:lnTo>
                        <a:pt x="0" y="18"/>
                      </a:lnTo>
                      <a:lnTo>
                        <a:pt x="3" y="14"/>
                      </a:lnTo>
                      <a:lnTo>
                        <a:pt x="7" y="25"/>
                      </a:lnTo>
                      <a:lnTo>
                        <a:pt x="10" y="25"/>
                      </a:lnTo>
                      <a:lnTo>
                        <a:pt x="12" y="22"/>
                      </a:lnTo>
                      <a:lnTo>
                        <a:pt x="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5" name="Freeform 475"/>
                <p:cNvSpPr>
                  <a:spLocks/>
                </p:cNvSpPr>
                <p:nvPr/>
              </p:nvSpPr>
              <p:spPr bwMode="auto">
                <a:xfrm>
                  <a:off x="1969" y="2490"/>
                  <a:ext cx="58" cy="31"/>
                </a:xfrm>
                <a:custGeom>
                  <a:avLst/>
                  <a:gdLst>
                    <a:gd name="T0" fmla="*/ 4 w 58"/>
                    <a:gd name="T1" fmla="*/ 31 h 31"/>
                    <a:gd name="T2" fmla="*/ 4 w 58"/>
                    <a:gd name="T3" fmla="*/ 31 h 31"/>
                    <a:gd name="T4" fmla="*/ 58 w 58"/>
                    <a:gd name="T5" fmla="*/ 11 h 31"/>
                    <a:gd name="T6" fmla="*/ 54 w 58"/>
                    <a:gd name="T7" fmla="*/ 0 h 31"/>
                    <a:gd name="T8" fmla="*/ 0 w 58"/>
                    <a:gd name="T9" fmla="*/ 18 h 31"/>
                    <a:gd name="T10" fmla="*/ 0 w 58"/>
                    <a:gd name="T11" fmla="*/ 18 h 31"/>
                    <a:gd name="T12" fmla="*/ 4 w 5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4" y="31"/>
                      </a:moveTo>
                      <a:lnTo>
                        <a:pt x="4" y="31"/>
                      </a:lnTo>
                      <a:lnTo>
                        <a:pt x="58" y="11"/>
                      </a:lnTo>
                      <a:lnTo>
                        <a:pt x="54" y="0"/>
                      </a:lnTo>
                      <a:lnTo>
                        <a:pt x="0" y="18"/>
                      </a:lnTo>
                      <a:lnTo>
                        <a:pt x="4"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6" name="Freeform 474"/>
                <p:cNvSpPr>
                  <a:spLocks/>
                </p:cNvSpPr>
                <p:nvPr/>
              </p:nvSpPr>
              <p:spPr bwMode="auto">
                <a:xfrm>
                  <a:off x="1935" y="2508"/>
                  <a:ext cx="38" cy="22"/>
                </a:xfrm>
                <a:custGeom>
                  <a:avLst/>
                  <a:gdLst>
                    <a:gd name="T0" fmla="*/ 5 w 38"/>
                    <a:gd name="T1" fmla="*/ 22 h 22"/>
                    <a:gd name="T2" fmla="*/ 4 w 38"/>
                    <a:gd name="T3" fmla="*/ 22 h 22"/>
                    <a:gd name="T4" fmla="*/ 38 w 38"/>
                    <a:gd name="T5" fmla="*/ 13 h 22"/>
                    <a:gd name="T6" fmla="*/ 34 w 38"/>
                    <a:gd name="T7" fmla="*/ 0 h 22"/>
                    <a:gd name="T8" fmla="*/ 0 w 38"/>
                    <a:gd name="T9" fmla="*/ 9 h 22"/>
                    <a:gd name="T10" fmla="*/ 0 w 38"/>
                    <a:gd name="T11" fmla="*/ 11 h 22"/>
                    <a:gd name="T12" fmla="*/ 5 w 38"/>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5" y="22"/>
                      </a:moveTo>
                      <a:lnTo>
                        <a:pt x="4" y="22"/>
                      </a:lnTo>
                      <a:lnTo>
                        <a:pt x="38" y="13"/>
                      </a:lnTo>
                      <a:lnTo>
                        <a:pt x="34" y="0"/>
                      </a:lnTo>
                      <a:lnTo>
                        <a:pt x="0" y="9"/>
                      </a:lnTo>
                      <a:lnTo>
                        <a:pt x="0" y="11"/>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7" name="Freeform 473"/>
                <p:cNvSpPr>
                  <a:spLocks/>
                </p:cNvSpPr>
                <p:nvPr/>
              </p:nvSpPr>
              <p:spPr bwMode="auto">
                <a:xfrm>
                  <a:off x="1902" y="2519"/>
                  <a:ext cx="38" cy="24"/>
                </a:xfrm>
                <a:custGeom>
                  <a:avLst/>
                  <a:gdLst>
                    <a:gd name="T0" fmla="*/ 13 w 38"/>
                    <a:gd name="T1" fmla="*/ 20 h 24"/>
                    <a:gd name="T2" fmla="*/ 9 w 38"/>
                    <a:gd name="T3" fmla="*/ 24 h 24"/>
                    <a:gd name="T4" fmla="*/ 38 w 38"/>
                    <a:gd name="T5" fmla="*/ 11 h 24"/>
                    <a:gd name="T6" fmla="*/ 33 w 38"/>
                    <a:gd name="T7" fmla="*/ 0 h 24"/>
                    <a:gd name="T8" fmla="*/ 4 w 38"/>
                    <a:gd name="T9" fmla="*/ 11 h 24"/>
                    <a:gd name="T10" fmla="*/ 0 w 38"/>
                    <a:gd name="T11" fmla="*/ 16 h 24"/>
                    <a:gd name="T12" fmla="*/ 4 w 38"/>
                    <a:gd name="T13" fmla="*/ 11 h 24"/>
                    <a:gd name="T14" fmla="*/ 2 w 38"/>
                    <a:gd name="T15" fmla="*/ 13 h 24"/>
                    <a:gd name="T16" fmla="*/ 0 w 38"/>
                    <a:gd name="T17" fmla="*/ 16 h 24"/>
                    <a:gd name="T18" fmla="*/ 13 w 38"/>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4">
                      <a:moveTo>
                        <a:pt x="13" y="20"/>
                      </a:moveTo>
                      <a:lnTo>
                        <a:pt x="9" y="24"/>
                      </a:lnTo>
                      <a:lnTo>
                        <a:pt x="38" y="11"/>
                      </a:lnTo>
                      <a:lnTo>
                        <a:pt x="33" y="0"/>
                      </a:lnTo>
                      <a:lnTo>
                        <a:pt x="4" y="11"/>
                      </a:lnTo>
                      <a:lnTo>
                        <a:pt x="0" y="16"/>
                      </a:lnTo>
                      <a:lnTo>
                        <a:pt x="4" y="11"/>
                      </a:lnTo>
                      <a:lnTo>
                        <a:pt x="2" y="13"/>
                      </a:lnTo>
                      <a:lnTo>
                        <a:pt x="0" y="1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8" name="Freeform 472"/>
                <p:cNvSpPr>
                  <a:spLocks/>
                </p:cNvSpPr>
                <p:nvPr/>
              </p:nvSpPr>
              <p:spPr bwMode="auto">
                <a:xfrm>
                  <a:off x="1893" y="2535"/>
                  <a:ext cx="22" cy="29"/>
                </a:xfrm>
                <a:custGeom>
                  <a:avLst/>
                  <a:gdLst>
                    <a:gd name="T0" fmla="*/ 13 w 22"/>
                    <a:gd name="T1" fmla="*/ 26 h 29"/>
                    <a:gd name="T2" fmla="*/ 13 w 22"/>
                    <a:gd name="T3" fmla="*/ 29 h 29"/>
                    <a:gd name="T4" fmla="*/ 22 w 22"/>
                    <a:gd name="T5" fmla="*/ 4 h 29"/>
                    <a:gd name="T6" fmla="*/ 9 w 22"/>
                    <a:gd name="T7" fmla="*/ 0 h 29"/>
                    <a:gd name="T8" fmla="*/ 0 w 22"/>
                    <a:gd name="T9" fmla="*/ 26 h 29"/>
                    <a:gd name="T10" fmla="*/ 0 w 22"/>
                    <a:gd name="T11" fmla="*/ 29 h 29"/>
                    <a:gd name="T12" fmla="*/ 13 w 22"/>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3" y="26"/>
                      </a:moveTo>
                      <a:lnTo>
                        <a:pt x="13" y="29"/>
                      </a:lnTo>
                      <a:lnTo>
                        <a:pt x="22" y="4"/>
                      </a:lnTo>
                      <a:lnTo>
                        <a:pt x="9" y="0"/>
                      </a:lnTo>
                      <a:lnTo>
                        <a:pt x="0" y="26"/>
                      </a:lnTo>
                      <a:lnTo>
                        <a:pt x="0" y="29"/>
                      </a:lnTo>
                      <a:lnTo>
                        <a:pt x="13"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79" name="Freeform 471"/>
                <p:cNvSpPr>
                  <a:spLocks/>
                </p:cNvSpPr>
                <p:nvPr/>
              </p:nvSpPr>
              <p:spPr bwMode="auto">
                <a:xfrm>
                  <a:off x="1893" y="2561"/>
                  <a:ext cx="18" cy="30"/>
                </a:xfrm>
                <a:custGeom>
                  <a:avLst/>
                  <a:gdLst>
                    <a:gd name="T0" fmla="*/ 18 w 18"/>
                    <a:gd name="T1" fmla="*/ 23 h 30"/>
                    <a:gd name="T2" fmla="*/ 18 w 18"/>
                    <a:gd name="T3" fmla="*/ 25 h 30"/>
                    <a:gd name="T4" fmla="*/ 13 w 18"/>
                    <a:gd name="T5" fmla="*/ 0 h 30"/>
                    <a:gd name="T6" fmla="*/ 0 w 18"/>
                    <a:gd name="T7" fmla="*/ 3 h 30"/>
                    <a:gd name="T8" fmla="*/ 6 w 18"/>
                    <a:gd name="T9" fmla="*/ 28 h 30"/>
                    <a:gd name="T10" fmla="*/ 8 w 18"/>
                    <a:gd name="T11" fmla="*/ 30 h 30"/>
                    <a:gd name="T12" fmla="*/ 18 w 18"/>
                    <a:gd name="T13" fmla="*/ 23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18" y="23"/>
                      </a:moveTo>
                      <a:lnTo>
                        <a:pt x="18" y="25"/>
                      </a:lnTo>
                      <a:lnTo>
                        <a:pt x="13" y="0"/>
                      </a:lnTo>
                      <a:lnTo>
                        <a:pt x="0" y="3"/>
                      </a:lnTo>
                      <a:lnTo>
                        <a:pt x="6" y="28"/>
                      </a:lnTo>
                      <a:lnTo>
                        <a:pt x="8" y="30"/>
                      </a:lnTo>
                      <a:lnTo>
                        <a:pt x="18"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0" name="Freeform 470"/>
                <p:cNvSpPr>
                  <a:spLocks/>
                </p:cNvSpPr>
                <p:nvPr/>
              </p:nvSpPr>
              <p:spPr bwMode="auto">
                <a:xfrm>
                  <a:off x="1901" y="2584"/>
                  <a:ext cx="27" cy="31"/>
                </a:xfrm>
                <a:custGeom>
                  <a:avLst/>
                  <a:gdLst>
                    <a:gd name="T0" fmla="*/ 16 w 27"/>
                    <a:gd name="T1" fmla="*/ 31 h 31"/>
                    <a:gd name="T2" fmla="*/ 21 w 27"/>
                    <a:gd name="T3" fmla="*/ 22 h 31"/>
                    <a:gd name="T4" fmla="*/ 10 w 27"/>
                    <a:gd name="T5" fmla="*/ 0 h 31"/>
                    <a:gd name="T6" fmla="*/ 0 w 27"/>
                    <a:gd name="T7" fmla="*/ 7 h 31"/>
                    <a:gd name="T8" fmla="*/ 10 w 27"/>
                    <a:gd name="T9" fmla="*/ 27 h 31"/>
                    <a:gd name="T10" fmla="*/ 16 w 27"/>
                    <a:gd name="T11" fmla="*/ 18 h 31"/>
                    <a:gd name="T12" fmla="*/ 16 w 27"/>
                    <a:gd name="T13" fmla="*/ 31 h 31"/>
                    <a:gd name="T14" fmla="*/ 27 w 27"/>
                    <a:gd name="T15" fmla="*/ 31 h 31"/>
                    <a:gd name="T16" fmla="*/ 21 w 27"/>
                    <a:gd name="T17" fmla="*/ 22 h 31"/>
                    <a:gd name="T18" fmla="*/ 16 w 27"/>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16" y="31"/>
                      </a:moveTo>
                      <a:lnTo>
                        <a:pt x="21" y="22"/>
                      </a:lnTo>
                      <a:lnTo>
                        <a:pt x="10" y="0"/>
                      </a:lnTo>
                      <a:lnTo>
                        <a:pt x="0" y="7"/>
                      </a:lnTo>
                      <a:lnTo>
                        <a:pt x="10" y="27"/>
                      </a:lnTo>
                      <a:lnTo>
                        <a:pt x="16" y="18"/>
                      </a:lnTo>
                      <a:lnTo>
                        <a:pt x="16" y="31"/>
                      </a:lnTo>
                      <a:lnTo>
                        <a:pt x="27" y="31"/>
                      </a:lnTo>
                      <a:lnTo>
                        <a:pt x="21" y="22"/>
                      </a:lnTo>
                      <a:lnTo>
                        <a:pt x="1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1" name="Freeform 469"/>
                <p:cNvSpPr>
                  <a:spLocks/>
                </p:cNvSpPr>
                <p:nvPr/>
              </p:nvSpPr>
              <p:spPr bwMode="auto">
                <a:xfrm>
                  <a:off x="1863" y="2602"/>
                  <a:ext cx="54" cy="18"/>
                </a:xfrm>
                <a:custGeom>
                  <a:avLst/>
                  <a:gdLst>
                    <a:gd name="T0" fmla="*/ 11 w 54"/>
                    <a:gd name="T1" fmla="*/ 14 h 18"/>
                    <a:gd name="T2" fmla="*/ 7 w 54"/>
                    <a:gd name="T3" fmla="*/ 18 h 18"/>
                    <a:gd name="T4" fmla="*/ 54 w 54"/>
                    <a:gd name="T5" fmla="*/ 13 h 18"/>
                    <a:gd name="T6" fmla="*/ 54 w 54"/>
                    <a:gd name="T7" fmla="*/ 0 h 18"/>
                    <a:gd name="T8" fmla="*/ 5 w 54"/>
                    <a:gd name="T9" fmla="*/ 5 h 18"/>
                    <a:gd name="T10" fmla="*/ 0 w 54"/>
                    <a:gd name="T11" fmla="*/ 7 h 18"/>
                    <a:gd name="T12" fmla="*/ 5 w 54"/>
                    <a:gd name="T13" fmla="*/ 5 h 18"/>
                    <a:gd name="T14" fmla="*/ 2 w 54"/>
                    <a:gd name="T15" fmla="*/ 5 h 18"/>
                    <a:gd name="T16" fmla="*/ 0 w 54"/>
                    <a:gd name="T17" fmla="*/ 7 h 18"/>
                    <a:gd name="T18" fmla="*/ 11 w 54"/>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8">
                      <a:moveTo>
                        <a:pt x="11" y="14"/>
                      </a:moveTo>
                      <a:lnTo>
                        <a:pt x="7" y="18"/>
                      </a:lnTo>
                      <a:lnTo>
                        <a:pt x="54" y="13"/>
                      </a:lnTo>
                      <a:lnTo>
                        <a:pt x="54" y="0"/>
                      </a:lnTo>
                      <a:lnTo>
                        <a:pt x="5" y="5"/>
                      </a:lnTo>
                      <a:lnTo>
                        <a:pt x="0" y="7"/>
                      </a:lnTo>
                      <a:lnTo>
                        <a:pt x="5" y="5"/>
                      </a:lnTo>
                      <a:lnTo>
                        <a:pt x="2" y="5"/>
                      </a:lnTo>
                      <a:lnTo>
                        <a:pt x="0" y="7"/>
                      </a:lnTo>
                      <a:lnTo>
                        <a:pt x="1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2" name="Freeform 468"/>
                <p:cNvSpPr>
                  <a:spLocks/>
                </p:cNvSpPr>
                <p:nvPr/>
              </p:nvSpPr>
              <p:spPr bwMode="auto">
                <a:xfrm>
                  <a:off x="1852" y="2609"/>
                  <a:ext cx="22" cy="25"/>
                </a:xfrm>
                <a:custGeom>
                  <a:avLst/>
                  <a:gdLst>
                    <a:gd name="T0" fmla="*/ 13 w 22"/>
                    <a:gd name="T1" fmla="*/ 20 h 25"/>
                    <a:gd name="T2" fmla="*/ 13 w 22"/>
                    <a:gd name="T3" fmla="*/ 25 h 25"/>
                    <a:gd name="T4" fmla="*/ 22 w 22"/>
                    <a:gd name="T5" fmla="*/ 7 h 25"/>
                    <a:gd name="T6" fmla="*/ 11 w 22"/>
                    <a:gd name="T7" fmla="*/ 0 h 25"/>
                    <a:gd name="T8" fmla="*/ 0 w 22"/>
                    <a:gd name="T9" fmla="*/ 20 h 25"/>
                    <a:gd name="T10" fmla="*/ 0 w 22"/>
                    <a:gd name="T11" fmla="*/ 24 h 25"/>
                    <a:gd name="T12" fmla="*/ 0 w 22"/>
                    <a:gd name="T13" fmla="*/ 20 h 25"/>
                    <a:gd name="T14" fmla="*/ 0 w 22"/>
                    <a:gd name="T15" fmla="*/ 22 h 25"/>
                    <a:gd name="T16" fmla="*/ 0 w 22"/>
                    <a:gd name="T17" fmla="*/ 24 h 25"/>
                    <a:gd name="T18" fmla="*/ 13 w 22"/>
                    <a:gd name="T1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5">
                      <a:moveTo>
                        <a:pt x="13" y="20"/>
                      </a:moveTo>
                      <a:lnTo>
                        <a:pt x="13" y="25"/>
                      </a:lnTo>
                      <a:lnTo>
                        <a:pt x="22" y="7"/>
                      </a:lnTo>
                      <a:lnTo>
                        <a:pt x="11" y="0"/>
                      </a:lnTo>
                      <a:lnTo>
                        <a:pt x="0" y="20"/>
                      </a:lnTo>
                      <a:lnTo>
                        <a:pt x="0" y="24"/>
                      </a:lnTo>
                      <a:lnTo>
                        <a:pt x="0" y="20"/>
                      </a:lnTo>
                      <a:lnTo>
                        <a:pt x="0" y="22"/>
                      </a:lnTo>
                      <a:lnTo>
                        <a:pt x="0" y="24"/>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3" name="Freeform 467"/>
                <p:cNvSpPr>
                  <a:spLocks/>
                </p:cNvSpPr>
                <p:nvPr/>
              </p:nvSpPr>
              <p:spPr bwMode="auto">
                <a:xfrm>
                  <a:off x="1852" y="2629"/>
                  <a:ext cx="34" cy="76"/>
                </a:xfrm>
                <a:custGeom>
                  <a:avLst/>
                  <a:gdLst>
                    <a:gd name="T0" fmla="*/ 34 w 34"/>
                    <a:gd name="T1" fmla="*/ 74 h 76"/>
                    <a:gd name="T2" fmla="*/ 34 w 34"/>
                    <a:gd name="T3" fmla="*/ 72 h 76"/>
                    <a:gd name="T4" fmla="*/ 13 w 34"/>
                    <a:gd name="T5" fmla="*/ 0 h 76"/>
                    <a:gd name="T6" fmla="*/ 0 w 34"/>
                    <a:gd name="T7" fmla="*/ 4 h 76"/>
                    <a:gd name="T8" fmla="*/ 22 w 34"/>
                    <a:gd name="T9" fmla="*/ 76 h 76"/>
                    <a:gd name="T10" fmla="*/ 22 w 34"/>
                    <a:gd name="T11" fmla="*/ 76 h 76"/>
                    <a:gd name="T12" fmla="*/ 34 w 34"/>
                    <a:gd name="T13" fmla="*/ 74 h 76"/>
                  </a:gdLst>
                  <a:ahLst/>
                  <a:cxnLst>
                    <a:cxn ang="0">
                      <a:pos x="T0" y="T1"/>
                    </a:cxn>
                    <a:cxn ang="0">
                      <a:pos x="T2" y="T3"/>
                    </a:cxn>
                    <a:cxn ang="0">
                      <a:pos x="T4" y="T5"/>
                    </a:cxn>
                    <a:cxn ang="0">
                      <a:pos x="T6" y="T7"/>
                    </a:cxn>
                    <a:cxn ang="0">
                      <a:pos x="T8" y="T9"/>
                    </a:cxn>
                    <a:cxn ang="0">
                      <a:pos x="T10" y="T11"/>
                    </a:cxn>
                    <a:cxn ang="0">
                      <a:pos x="T12" y="T13"/>
                    </a:cxn>
                  </a:cxnLst>
                  <a:rect l="0" t="0" r="r" b="b"/>
                  <a:pathLst>
                    <a:path w="34" h="76">
                      <a:moveTo>
                        <a:pt x="34" y="74"/>
                      </a:moveTo>
                      <a:lnTo>
                        <a:pt x="34" y="72"/>
                      </a:lnTo>
                      <a:lnTo>
                        <a:pt x="13" y="0"/>
                      </a:lnTo>
                      <a:lnTo>
                        <a:pt x="0" y="4"/>
                      </a:lnTo>
                      <a:lnTo>
                        <a:pt x="22" y="76"/>
                      </a:lnTo>
                      <a:lnTo>
                        <a:pt x="34"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4" name="Freeform 466"/>
                <p:cNvSpPr>
                  <a:spLocks/>
                </p:cNvSpPr>
                <p:nvPr/>
              </p:nvSpPr>
              <p:spPr bwMode="auto">
                <a:xfrm>
                  <a:off x="1874" y="2703"/>
                  <a:ext cx="21" cy="86"/>
                </a:xfrm>
                <a:custGeom>
                  <a:avLst/>
                  <a:gdLst>
                    <a:gd name="T0" fmla="*/ 16 w 21"/>
                    <a:gd name="T1" fmla="*/ 74 h 86"/>
                    <a:gd name="T2" fmla="*/ 21 w 21"/>
                    <a:gd name="T3" fmla="*/ 79 h 86"/>
                    <a:gd name="T4" fmla="*/ 12 w 21"/>
                    <a:gd name="T5" fmla="*/ 0 h 86"/>
                    <a:gd name="T6" fmla="*/ 0 w 21"/>
                    <a:gd name="T7" fmla="*/ 2 h 86"/>
                    <a:gd name="T8" fmla="*/ 9 w 21"/>
                    <a:gd name="T9" fmla="*/ 81 h 86"/>
                    <a:gd name="T10" fmla="*/ 12 w 21"/>
                    <a:gd name="T11" fmla="*/ 86 h 86"/>
                    <a:gd name="T12" fmla="*/ 9 w 21"/>
                    <a:gd name="T13" fmla="*/ 81 h 86"/>
                    <a:gd name="T14" fmla="*/ 9 w 21"/>
                    <a:gd name="T15" fmla="*/ 86 h 86"/>
                    <a:gd name="T16" fmla="*/ 12 w 21"/>
                    <a:gd name="T17" fmla="*/ 86 h 86"/>
                    <a:gd name="T18" fmla="*/ 16 w 21"/>
                    <a:gd name="T1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86">
                      <a:moveTo>
                        <a:pt x="16" y="74"/>
                      </a:moveTo>
                      <a:lnTo>
                        <a:pt x="21" y="79"/>
                      </a:lnTo>
                      <a:lnTo>
                        <a:pt x="12" y="0"/>
                      </a:lnTo>
                      <a:lnTo>
                        <a:pt x="0" y="2"/>
                      </a:lnTo>
                      <a:lnTo>
                        <a:pt x="9" y="81"/>
                      </a:lnTo>
                      <a:lnTo>
                        <a:pt x="12" y="86"/>
                      </a:lnTo>
                      <a:lnTo>
                        <a:pt x="9" y="81"/>
                      </a:lnTo>
                      <a:lnTo>
                        <a:pt x="9" y="86"/>
                      </a:lnTo>
                      <a:lnTo>
                        <a:pt x="12" y="86"/>
                      </a:lnTo>
                      <a:lnTo>
                        <a:pt x="16"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5" name="Freeform 465"/>
                <p:cNvSpPr>
                  <a:spLocks/>
                </p:cNvSpPr>
                <p:nvPr/>
              </p:nvSpPr>
              <p:spPr bwMode="auto">
                <a:xfrm>
                  <a:off x="1886" y="2777"/>
                  <a:ext cx="40" cy="21"/>
                </a:xfrm>
                <a:custGeom>
                  <a:avLst/>
                  <a:gdLst>
                    <a:gd name="T0" fmla="*/ 36 w 40"/>
                    <a:gd name="T1" fmla="*/ 9 h 21"/>
                    <a:gd name="T2" fmla="*/ 40 w 40"/>
                    <a:gd name="T3" fmla="*/ 9 h 21"/>
                    <a:gd name="T4" fmla="*/ 4 w 40"/>
                    <a:gd name="T5" fmla="*/ 0 h 21"/>
                    <a:gd name="T6" fmla="*/ 0 w 40"/>
                    <a:gd name="T7" fmla="*/ 12 h 21"/>
                    <a:gd name="T8" fmla="*/ 36 w 40"/>
                    <a:gd name="T9" fmla="*/ 21 h 21"/>
                    <a:gd name="T10" fmla="*/ 40 w 40"/>
                    <a:gd name="T11" fmla="*/ 21 h 21"/>
                    <a:gd name="T12" fmla="*/ 36 w 40"/>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40" h="21">
                      <a:moveTo>
                        <a:pt x="36" y="9"/>
                      </a:moveTo>
                      <a:lnTo>
                        <a:pt x="40" y="9"/>
                      </a:lnTo>
                      <a:lnTo>
                        <a:pt x="4" y="0"/>
                      </a:lnTo>
                      <a:lnTo>
                        <a:pt x="0" y="12"/>
                      </a:lnTo>
                      <a:lnTo>
                        <a:pt x="36" y="21"/>
                      </a:lnTo>
                      <a:lnTo>
                        <a:pt x="40" y="21"/>
                      </a:lnTo>
                      <a:lnTo>
                        <a:pt x="3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6" name="Freeform 464"/>
                <p:cNvSpPr>
                  <a:spLocks/>
                </p:cNvSpPr>
                <p:nvPr/>
              </p:nvSpPr>
              <p:spPr bwMode="auto">
                <a:xfrm>
                  <a:off x="1922" y="2780"/>
                  <a:ext cx="29" cy="18"/>
                </a:xfrm>
                <a:custGeom>
                  <a:avLst/>
                  <a:gdLst>
                    <a:gd name="T0" fmla="*/ 29 w 29"/>
                    <a:gd name="T1" fmla="*/ 0 h 18"/>
                    <a:gd name="T2" fmla="*/ 26 w 29"/>
                    <a:gd name="T3" fmla="*/ 0 h 18"/>
                    <a:gd name="T4" fmla="*/ 0 w 29"/>
                    <a:gd name="T5" fmla="*/ 6 h 18"/>
                    <a:gd name="T6" fmla="*/ 4 w 29"/>
                    <a:gd name="T7" fmla="*/ 18 h 18"/>
                    <a:gd name="T8" fmla="*/ 29 w 29"/>
                    <a:gd name="T9" fmla="*/ 13 h 18"/>
                    <a:gd name="T10" fmla="*/ 27 w 29"/>
                    <a:gd name="T11" fmla="*/ 13 h 18"/>
                    <a:gd name="T12" fmla="*/ 29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9" y="0"/>
                      </a:moveTo>
                      <a:lnTo>
                        <a:pt x="26" y="0"/>
                      </a:lnTo>
                      <a:lnTo>
                        <a:pt x="0" y="6"/>
                      </a:lnTo>
                      <a:lnTo>
                        <a:pt x="4" y="18"/>
                      </a:lnTo>
                      <a:lnTo>
                        <a:pt x="29" y="13"/>
                      </a:lnTo>
                      <a:lnTo>
                        <a:pt x="27" y="13"/>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7" name="Freeform 463"/>
                <p:cNvSpPr>
                  <a:spLocks/>
                </p:cNvSpPr>
                <p:nvPr/>
              </p:nvSpPr>
              <p:spPr bwMode="auto">
                <a:xfrm>
                  <a:off x="1949" y="2780"/>
                  <a:ext cx="58" cy="20"/>
                </a:xfrm>
                <a:custGeom>
                  <a:avLst/>
                  <a:gdLst>
                    <a:gd name="T0" fmla="*/ 58 w 58"/>
                    <a:gd name="T1" fmla="*/ 9 h 20"/>
                    <a:gd name="T2" fmla="*/ 53 w 58"/>
                    <a:gd name="T3" fmla="*/ 8 h 20"/>
                    <a:gd name="T4" fmla="*/ 2 w 58"/>
                    <a:gd name="T5" fmla="*/ 0 h 20"/>
                    <a:gd name="T6" fmla="*/ 0 w 58"/>
                    <a:gd name="T7" fmla="*/ 13 h 20"/>
                    <a:gd name="T8" fmla="*/ 51 w 58"/>
                    <a:gd name="T9" fmla="*/ 20 h 20"/>
                    <a:gd name="T10" fmla="*/ 47 w 58"/>
                    <a:gd name="T11" fmla="*/ 17 h 20"/>
                    <a:gd name="T12" fmla="*/ 58 w 58"/>
                    <a:gd name="T13" fmla="*/ 9 h 20"/>
                    <a:gd name="T14" fmla="*/ 56 w 58"/>
                    <a:gd name="T15" fmla="*/ 8 h 20"/>
                    <a:gd name="T16" fmla="*/ 53 w 58"/>
                    <a:gd name="T17" fmla="*/ 8 h 20"/>
                    <a:gd name="T18" fmla="*/ 58 w 58"/>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0">
                      <a:moveTo>
                        <a:pt x="58" y="9"/>
                      </a:moveTo>
                      <a:lnTo>
                        <a:pt x="53" y="8"/>
                      </a:lnTo>
                      <a:lnTo>
                        <a:pt x="2" y="0"/>
                      </a:lnTo>
                      <a:lnTo>
                        <a:pt x="0" y="13"/>
                      </a:lnTo>
                      <a:lnTo>
                        <a:pt x="51" y="20"/>
                      </a:lnTo>
                      <a:lnTo>
                        <a:pt x="47" y="17"/>
                      </a:lnTo>
                      <a:lnTo>
                        <a:pt x="58" y="9"/>
                      </a:lnTo>
                      <a:lnTo>
                        <a:pt x="56" y="8"/>
                      </a:lnTo>
                      <a:lnTo>
                        <a:pt x="53" y="8"/>
                      </a:lnTo>
                      <a:lnTo>
                        <a:pt x="5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8" name="Freeform 462"/>
                <p:cNvSpPr>
                  <a:spLocks/>
                </p:cNvSpPr>
                <p:nvPr/>
              </p:nvSpPr>
              <p:spPr bwMode="auto">
                <a:xfrm>
                  <a:off x="1996" y="2789"/>
                  <a:ext cx="29" cy="36"/>
                </a:xfrm>
                <a:custGeom>
                  <a:avLst/>
                  <a:gdLst>
                    <a:gd name="T0" fmla="*/ 24 w 29"/>
                    <a:gd name="T1" fmla="*/ 24 h 36"/>
                    <a:gd name="T2" fmla="*/ 29 w 29"/>
                    <a:gd name="T3" fmla="*/ 26 h 36"/>
                    <a:gd name="T4" fmla="*/ 11 w 29"/>
                    <a:gd name="T5" fmla="*/ 0 h 36"/>
                    <a:gd name="T6" fmla="*/ 0 w 29"/>
                    <a:gd name="T7" fmla="*/ 8 h 36"/>
                    <a:gd name="T8" fmla="*/ 18 w 29"/>
                    <a:gd name="T9" fmla="*/ 33 h 36"/>
                    <a:gd name="T10" fmla="*/ 24 w 29"/>
                    <a:gd name="T11" fmla="*/ 36 h 36"/>
                    <a:gd name="T12" fmla="*/ 18 w 29"/>
                    <a:gd name="T13" fmla="*/ 33 h 36"/>
                    <a:gd name="T14" fmla="*/ 20 w 29"/>
                    <a:gd name="T15" fmla="*/ 36 h 36"/>
                    <a:gd name="T16" fmla="*/ 24 w 29"/>
                    <a:gd name="T17" fmla="*/ 36 h 36"/>
                    <a:gd name="T18" fmla="*/ 24 w 29"/>
                    <a:gd name="T1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6">
                      <a:moveTo>
                        <a:pt x="24" y="24"/>
                      </a:moveTo>
                      <a:lnTo>
                        <a:pt x="29" y="26"/>
                      </a:lnTo>
                      <a:lnTo>
                        <a:pt x="11" y="0"/>
                      </a:lnTo>
                      <a:lnTo>
                        <a:pt x="0" y="8"/>
                      </a:lnTo>
                      <a:lnTo>
                        <a:pt x="18" y="33"/>
                      </a:lnTo>
                      <a:lnTo>
                        <a:pt x="24" y="36"/>
                      </a:lnTo>
                      <a:lnTo>
                        <a:pt x="18" y="33"/>
                      </a:lnTo>
                      <a:lnTo>
                        <a:pt x="20" y="36"/>
                      </a:lnTo>
                      <a:lnTo>
                        <a:pt x="24" y="36"/>
                      </a:lnTo>
                      <a:lnTo>
                        <a:pt x="24"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89" name="Freeform 461"/>
                <p:cNvSpPr>
                  <a:spLocks/>
                </p:cNvSpPr>
                <p:nvPr/>
              </p:nvSpPr>
              <p:spPr bwMode="auto">
                <a:xfrm>
                  <a:off x="2020" y="2813"/>
                  <a:ext cx="155" cy="16"/>
                </a:xfrm>
                <a:custGeom>
                  <a:avLst/>
                  <a:gdLst>
                    <a:gd name="T0" fmla="*/ 155 w 155"/>
                    <a:gd name="T1" fmla="*/ 9 h 16"/>
                    <a:gd name="T2" fmla="*/ 147 w 155"/>
                    <a:gd name="T3" fmla="*/ 3 h 16"/>
                    <a:gd name="T4" fmla="*/ 0 w 155"/>
                    <a:gd name="T5" fmla="*/ 0 h 16"/>
                    <a:gd name="T6" fmla="*/ 0 w 155"/>
                    <a:gd name="T7" fmla="*/ 12 h 16"/>
                    <a:gd name="T8" fmla="*/ 147 w 155"/>
                    <a:gd name="T9" fmla="*/ 16 h 16"/>
                    <a:gd name="T10" fmla="*/ 142 w 155"/>
                    <a:gd name="T11" fmla="*/ 11 h 16"/>
                    <a:gd name="T12" fmla="*/ 155 w 155"/>
                    <a:gd name="T13" fmla="*/ 9 h 16"/>
                    <a:gd name="T14" fmla="*/ 153 w 155"/>
                    <a:gd name="T15" fmla="*/ 3 h 16"/>
                    <a:gd name="T16" fmla="*/ 147 w 155"/>
                    <a:gd name="T17" fmla="*/ 3 h 16"/>
                    <a:gd name="T18" fmla="*/ 155 w 155"/>
                    <a:gd name="T19"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6">
                      <a:moveTo>
                        <a:pt x="155" y="9"/>
                      </a:moveTo>
                      <a:lnTo>
                        <a:pt x="147" y="3"/>
                      </a:lnTo>
                      <a:lnTo>
                        <a:pt x="0" y="0"/>
                      </a:lnTo>
                      <a:lnTo>
                        <a:pt x="0" y="12"/>
                      </a:lnTo>
                      <a:lnTo>
                        <a:pt x="147" y="16"/>
                      </a:lnTo>
                      <a:lnTo>
                        <a:pt x="142" y="11"/>
                      </a:lnTo>
                      <a:lnTo>
                        <a:pt x="155" y="9"/>
                      </a:lnTo>
                      <a:lnTo>
                        <a:pt x="153" y="3"/>
                      </a:lnTo>
                      <a:lnTo>
                        <a:pt x="147" y="3"/>
                      </a:lnTo>
                      <a:lnTo>
                        <a:pt x="15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0" name="Freeform 460"/>
                <p:cNvSpPr>
                  <a:spLocks/>
                </p:cNvSpPr>
                <p:nvPr/>
              </p:nvSpPr>
              <p:spPr bwMode="auto">
                <a:xfrm>
                  <a:off x="2162" y="2822"/>
                  <a:ext cx="18" cy="36"/>
                </a:xfrm>
                <a:custGeom>
                  <a:avLst/>
                  <a:gdLst>
                    <a:gd name="T0" fmla="*/ 14 w 18"/>
                    <a:gd name="T1" fmla="*/ 23 h 36"/>
                    <a:gd name="T2" fmla="*/ 18 w 18"/>
                    <a:gd name="T3" fmla="*/ 29 h 36"/>
                    <a:gd name="T4" fmla="*/ 13 w 18"/>
                    <a:gd name="T5" fmla="*/ 0 h 36"/>
                    <a:gd name="T6" fmla="*/ 0 w 18"/>
                    <a:gd name="T7" fmla="*/ 2 h 36"/>
                    <a:gd name="T8" fmla="*/ 5 w 18"/>
                    <a:gd name="T9" fmla="*/ 30 h 36"/>
                    <a:gd name="T10" fmla="*/ 9 w 18"/>
                    <a:gd name="T11" fmla="*/ 36 h 36"/>
                    <a:gd name="T12" fmla="*/ 5 w 18"/>
                    <a:gd name="T13" fmla="*/ 30 h 36"/>
                    <a:gd name="T14" fmla="*/ 5 w 18"/>
                    <a:gd name="T15" fmla="*/ 34 h 36"/>
                    <a:gd name="T16" fmla="*/ 9 w 18"/>
                    <a:gd name="T17" fmla="*/ 36 h 36"/>
                    <a:gd name="T18" fmla="*/ 14 w 18"/>
                    <a:gd name="T1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6">
                      <a:moveTo>
                        <a:pt x="14" y="23"/>
                      </a:moveTo>
                      <a:lnTo>
                        <a:pt x="18" y="29"/>
                      </a:lnTo>
                      <a:lnTo>
                        <a:pt x="13" y="0"/>
                      </a:lnTo>
                      <a:lnTo>
                        <a:pt x="0" y="2"/>
                      </a:lnTo>
                      <a:lnTo>
                        <a:pt x="5" y="30"/>
                      </a:lnTo>
                      <a:lnTo>
                        <a:pt x="9" y="36"/>
                      </a:lnTo>
                      <a:lnTo>
                        <a:pt x="5" y="30"/>
                      </a:lnTo>
                      <a:lnTo>
                        <a:pt x="5" y="34"/>
                      </a:lnTo>
                      <a:lnTo>
                        <a:pt x="9" y="36"/>
                      </a:lnTo>
                      <a:lnTo>
                        <a:pt x="14"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1" name="Freeform 459"/>
                <p:cNvSpPr>
                  <a:spLocks/>
                </p:cNvSpPr>
                <p:nvPr/>
              </p:nvSpPr>
              <p:spPr bwMode="auto">
                <a:xfrm>
                  <a:off x="2171" y="2845"/>
                  <a:ext cx="32" cy="24"/>
                </a:xfrm>
                <a:custGeom>
                  <a:avLst/>
                  <a:gdLst>
                    <a:gd name="T0" fmla="*/ 32 w 32"/>
                    <a:gd name="T1" fmla="*/ 13 h 24"/>
                    <a:gd name="T2" fmla="*/ 31 w 32"/>
                    <a:gd name="T3" fmla="*/ 13 h 24"/>
                    <a:gd name="T4" fmla="*/ 5 w 32"/>
                    <a:gd name="T5" fmla="*/ 0 h 24"/>
                    <a:gd name="T6" fmla="*/ 0 w 32"/>
                    <a:gd name="T7" fmla="*/ 13 h 24"/>
                    <a:gd name="T8" fmla="*/ 25 w 32"/>
                    <a:gd name="T9" fmla="*/ 24 h 24"/>
                    <a:gd name="T10" fmla="*/ 23 w 32"/>
                    <a:gd name="T11" fmla="*/ 24 h 24"/>
                    <a:gd name="T12" fmla="*/ 32 w 32"/>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32" y="13"/>
                      </a:moveTo>
                      <a:lnTo>
                        <a:pt x="31" y="13"/>
                      </a:lnTo>
                      <a:lnTo>
                        <a:pt x="5" y="0"/>
                      </a:lnTo>
                      <a:lnTo>
                        <a:pt x="0" y="13"/>
                      </a:lnTo>
                      <a:lnTo>
                        <a:pt x="25" y="24"/>
                      </a:lnTo>
                      <a:lnTo>
                        <a:pt x="23" y="24"/>
                      </a:lnTo>
                      <a:lnTo>
                        <a:pt x="3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2" name="Freeform 458"/>
                <p:cNvSpPr>
                  <a:spLocks/>
                </p:cNvSpPr>
                <p:nvPr/>
              </p:nvSpPr>
              <p:spPr bwMode="auto">
                <a:xfrm>
                  <a:off x="2194" y="2858"/>
                  <a:ext cx="24" cy="20"/>
                </a:xfrm>
                <a:custGeom>
                  <a:avLst/>
                  <a:gdLst>
                    <a:gd name="T0" fmla="*/ 24 w 24"/>
                    <a:gd name="T1" fmla="*/ 14 h 20"/>
                    <a:gd name="T2" fmla="*/ 22 w 24"/>
                    <a:gd name="T3" fmla="*/ 11 h 20"/>
                    <a:gd name="T4" fmla="*/ 9 w 24"/>
                    <a:gd name="T5" fmla="*/ 0 h 20"/>
                    <a:gd name="T6" fmla="*/ 0 w 24"/>
                    <a:gd name="T7" fmla="*/ 11 h 20"/>
                    <a:gd name="T8" fmla="*/ 13 w 24"/>
                    <a:gd name="T9" fmla="*/ 20 h 20"/>
                    <a:gd name="T10" fmla="*/ 11 w 24"/>
                    <a:gd name="T11" fmla="*/ 16 h 20"/>
                    <a:gd name="T12" fmla="*/ 24 w 24"/>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24" y="14"/>
                      </a:moveTo>
                      <a:lnTo>
                        <a:pt x="22" y="11"/>
                      </a:lnTo>
                      <a:lnTo>
                        <a:pt x="9" y="0"/>
                      </a:lnTo>
                      <a:lnTo>
                        <a:pt x="0" y="11"/>
                      </a:lnTo>
                      <a:lnTo>
                        <a:pt x="13" y="20"/>
                      </a:lnTo>
                      <a:lnTo>
                        <a:pt x="11" y="16"/>
                      </a:lnTo>
                      <a:lnTo>
                        <a:pt x="2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3" name="Freeform 457"/>
                <p:cNvSpPr>
                  <a:spLocks/>
                </p:cNvSpPr>
                <p:nvPr/>
              </p:nvSpPr>
              <p:spPr bwMode="auto">
                <a:xfrm>
                  <a:off x="2205" y="2872"/>
                  <a:ext cx="16" cy="29"/>
                </a:xfrm>
                <a:custGeom>
                  <a:avLst/>
                  <a:gdLst>
                    <a:gd name="T0" fmla="*/ 13 w 16"/>
                    <a:gd name="T1" fmla="*/ 20 h 29"/>
                    <a:gd name="T2" fmla="*/ 16 w 16"/>
                    <a:gd name="T3" fmla="*/ 24 h 29"/>
                    <a:gd name="T4" fmla="*/ 13 w 16"/>
                    <a:gd name="T5" fmla="*/ 0 h 29"/>
                    <a:gd name="T6" fmla="*/ 0 w 16"/>
                    <a:gd name="T7" fmla="*/ 2 h 29"/>
                    <a:gd name="T8" fmla="*/ 4 w 16"/>
                    <a:gd name="T9" fmla="*/ 25 h 29"/>
                    <a:gd name="T10" fmla="*/ 6 w 16"/>
                    <a:gd name="T11" fmla="*/ 29 h 29"/>
                    <a:gd name="T12" fmla="*/ 13 w 16"/>
                    <a:gd name="T13" fmla="*/ 20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3" y="20"/>
                      </a:moveTo>
                      <a:lnTo>
                        <a:pt x="16" y="24"/>
                      </a:lnTo>
                      <a:lnTo>
                        <a:pt x="13" y="0"/>
                      </a:lnTo>
                      <a:lnTo>
                        <a:pt x="0" y="2"/>
                      </a:lnTo>
                      <a:lnTo>
                        <a:pt x="4" y="25"/>
                      </a:lnTo>
                      <a:lnTo>
                        <a:pt x="6" y="29"/>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4" name="Freeform 456"/>
                <p:cNvSpPr>
                  <a:spLocks/>
                </p:cNvSpPr>
                <p:nvPr/>
              </p:nvSpPr>
              <p:spPr bwMode="auto">
                <a:xfrm>
                  <a:off x="2211" y="2892"/>
                  <a:ext cx="21" cy="22"/>
                </a:xfrm>
                <a:custGeom>
                  <a:avLst/>
                  <a:gdLst>
                    <a:gd name="T0" fmla="*/ 18 w 21"/>
                    <a:gd name="T1" fmla="*/ 9 h 22"/>
                    <a:gd name="T2" fmla="*/ 21 w 21"/>
                    <a:gd name="T3" fmla="*/ 11 h 22"/>
                    <a:gd name="T4" fmla="*/ 7 w 21"/>
                    <a:gd name="T5" fmla="*/ 0 h 22"/>
                    <a:gd name="T6" fmla="*/ 0 w 21"/>
                    <a:gd name="T7" fmla="*/ 9 h 22"/>
                    <a:gd name="T8" fmla="*/ 14 w 21"/>
                    <a:gd name="T9" fmla="*/ 20 h 22"/>
                    <a:gd name="T10" fmla="*/ 18 w 21"/>
                    <a:gd name="T11" fmla="*/ 22 h 22"/>
                    <a:gd name="T12" fmla="*/ 18 w 21"/>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8" y="9"/>
                      </a:moveTo>
                      <a:lnTo>
                        <a:pt x="21" y="11"/>
                      </a:lnTo>
                      <a:lnTo>
                        <a:pt x="7" y="0"/>
                      </a:lnTo>
                      <a:lnTo>
                        <a:pt x="0" y="9"/>
                      </a:lnTo>
                      <a:lnTo>
                        <a:pt x="14" y="20"/>
                      </a:lnTo>
                      <a:lnTo>
                        <a:pt x="18" y="22"/>
                      </a:lnTo>
                      <a:lnTo>
                        <a:pt x="1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5" name="Freeform 455"/>
                <p:cNvSpPr>
                  <a:spLocks/>
                </p:cNvSpPr>
                <p:nvPr/>
              </p:nvSpPr>
              <p:spPr bwMode="auto">
                <a:xfrm>
                  <a:off x="2229" y="2901"/>
                  <a:ext cx="36" cy="13"/>
                </a:xfrm>
                <a:custGeom>
                  <a:avLst/>
                  <a:gdLst>
                    <a:gd name="T0" fmla="*/ 27 w 36"/>
                    <a:gd name="T1" fmla="*/ 2 h 13"/>
                    <a:gd name="T2" fmla="*/ 30 w 36"/>
                    <a:gd name="T3" fmla="*/ 0 h 13"/>
                    <a:gd name="T4" fmla="*/ 0 w 36"/>
                    <a:gd name="T5" fmla="*/ 0 h 13"/>
                    <a:gd name="T6" fmla="*/ 0 w 36"/>
                    <a:gd name="T7" fmla="*/ 13 h 13"/>
                    <a:gd name="T8" fmla="*/ 32 w 36"/>
                    <a:gd name="T9" fmla="*/ 13 h 13"/>
                    <a:gd name="T10" fmla="*/ 36 w 36"/>
                    <a:gd name="T11" fmla="*/ 11 h 13"/>
                    <a:gd name="T12" fmla="*/ 27 w 36"/>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36" h="13">
                      <a:moveTo>
                        <a:pt x="27" y="2"/>
                      </a:moveTo>
                      <a:lnTo>
                        <a:pt x="30" y="0"/>
                      </a:lnTo>
                      <a:lnTo>
                        <a:pt x="0" y="0"/>
                      </a:lnTo>
                      <a:lnTo>
                        <a:pt x="0" y="13"/>
                      </a:lnTo>
                      <a:lnTo>
                        <a:pt x="32" y="13"/>
                      </a:lnTo>
                      <a:lnTo>
                        <a:pt x="36"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6" name="Freeform 454"/>
                <p:cNvSpPr>
                  <a:spLocks/>
                </p:cNvSpPr>
                <p:nvPr/>
              </p:nvSpPr>
              <p:spPr bwMode="auto">
                <a:xfrm>
                  <a:off x="2256" y="2869"/>
                  <a:ext cx="45" cy="43"/>
                </a:xfrm>
                <a:custGeom>
                  <a:avLst/>
                  <a:gdLst>
                    <a:gd name="T0" fmla="*/ 30 w 45"/>
                    <a:gd name="T1" fmla="*/ 3 h 43"/>
                    <a:gd name="T2" fmla="*/ 32 w 45"/>
                    <a:gd name="T3" fmla="*/ 0 h 43"/>
                    <a:gd name="T4" fmla="*/ 0 w 45"/>
                    <a:gd name="T5" fmla="*/ 34 h 43"/>
                    <a:gd name="T6" fmla="*/ 9 w 45"/>
                    <a:gd name="T7" fmla="*/ 43 h 43"/>
                    <a:gd name="T8" fmla="*/ 43 w 45"/>
                    <a:gd name="T9" fmla="*/ 9 h 43"/>
                    <a:gd name="T10" fmla="*/ 45 w 45"/>
                    <a:gd name="T11" fmla="*/ 3 h 43"/>
                    <a:gd name="T12" fmla="*/ 43 w 45"/>
                    <a:gd name="T13" fmla="*/ 9 h 43"/>
                    <a:gd name="T14" fmla="*/ 45 w 45"/>
                    <a:gd name="T15" fmla="*/ 5 h 43"/>
                    <a:gd name="T16" fmla="*/ 45 w 45"/>
                    <a:gd name="T17" fmla="*/ 3 h 43"/>
                    <a:gd name="T18" fmla="*/ 30 w 45"/>
                    <a:gd name="T19"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3">
                      <a:moveTo>
                        <a:pt x="30" y="3"/>
                      </a:moveTo>
                      <a:lnTo>
                        <a:pt x="32" y="0"/>
                      </a:lnTo>
                      <a:lnTo>
                        <a:pt x="0" y="34"/>
                      </a:lnTo>
                      <a:lnTo>
                        <a:pt x="9" y="43"/>
                      </a:lnTo>
                      <a:lnTo>
                        <a:pt x="43" y="9"/>
                      </a:lnTo>
                      <a:lnTo>
                        <a:pt x="45" y="3"/>
                      </a:lnTo>
                      <a:lnTo>
                        <a:pt x="43" y="9"/>
                      </a:lnTo>
                      <a:lnTo>
                        <a:pt x="45" y="5"/>
                      </a:lnTo>
                      <a:lnTo>
                        <a:pt x="45" y="3"/>
                      </a:lnTo>
                      <a:lnTo>
                        <a:pt x="3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7" name="Freeform 453"/>
                <p:cNvSpPr>
                  <a:spLocks/>
                </p:cNvSpPr>
                <p:nvPr/>
              </p:nvSpPr>
              <p:spPr bwMode="auto">
                <a:xfrm>
                  <a:off x="2286" y="2843"/>
                  <a:ext cx="15" cy="29"/>
                </a:xfrm>
                <a:custGeom>
                  <a:avLst/>
                  <a:gdLst>
                    <a:gd name="T0" fmla="*/ 0 w 15"/>
                    <a:gd name="T1" fmla="*/ 4 h 29"/>
                    <a:gd name="T2" fmla="*/ 0 w 15"/>
                    <a:gd name="T3" fmla="*/ 2 h 29"/>
                    <a:gd name="T4" fmla="*/ 0 w 15"/>
                    <a:gd name="T5" fmla="*/ 29 h 29"/>
                    <a:gd name="T6" fmla="*/ 15 w 15"/>
                    <a:gd name="T7" fmla="*/ 29 h 29"/>
                    <a:gd name="T8" fmla="*/ 13 w 15"/>
                    <a:gd name="T9" fmla="*/ 2 h 29"/>
                    <a:gd name="T10" fmla="*/ 13 w 15"/>
                    <a:gd name="T11" fmla="*/ 0 h 29"/>
                    <a:gd name="T12" fmla="*/ 0 w 15"/>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15" h="29">
                      <a:moveTo>
                        <a:pt x="0" y="4"/>
                      </a:moveTo>
                      <a:lnTo>
                        <a:pt x="0" y="2"/>
                      </a:lnTo>
                      <a:lnTo>
                        <a:pt x="0" y="29"/>
                      </a:lnTo>
                      <a:lnTo>
                        <a:pt x="15" y="29"/>
                      </a:lnTo>
                      <a:lnTo>
                        <a:pt x="13" y="2"/>
                      </a:lnTo>
                      <a:lnTo>
                        <a:pt x="13"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8" name="Freeform 452"/>
                <p:cNvSpPr>
                  <a:spLocks/>
                </p:cNvSpPr>
                <p:nvPr/>
              </p:nvSpPr>
              <p:spPr bwMode="auto">
                <a:xfrm>
                  <a:off x="2281" y="2822"/>
                  <a:ext cx="18" cy="25"/>
                </a:xfrm>
                <a:custGeom>
                  <a:avLst/>
                  <a:gdLst>
                    <a:gd name="T0" fmla="*/ 0 w 18"/>
                    <a:gd name="T1" fmla="*/ 0 h 25"/>
                    <a:gd name="T2" fmla="*/ 0 w 18"/>
                    <a:gd name="T3" fmla="*/ 3 h 25"/>
                    <a:gd name="T4" fmla="*/ 5 w 18"/>
                    <a:gd name="T5" fmla="*/ 25 h 25"/>
                    <a:gd name="T6" fmla="*/ 18 w 18"/>
                    <a:gd name="T7" fmla="*/ 21 h 25"/>
                    <a:gd name="T8" fmla="*/ 12 w 18"/>
                    <a:gd name="T9" fmla="*/ 0 h 25"/>
                    <a:gd name="T10" fmla="*/ 12 w 18"/>
                    <a:gd name="T11" fmla="*/ 3 h 25"/>
                    <a:gd name="T12" fmla="*/ 0 w 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0" y="0"/>
                      </a:moveTo>
                      <a:lnTo>
                        <a:pt x="0" y="3"/>
                      </a:lnTo>
                      <a:lnTo>
                        <a:pt x="5" y="25"/>
                      </a:lnTo>
                      <a:lnTo>
                        <a:pt x="18" y="21"/>
                      </a:lnTo>
                      <a:lnTo>
                        <a:pt x="12" y="0"/>
                      </a:lnTo>
                      <a:lnTo>
                        <a:pt x="12" y="3"/>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199" name="Freeform 451"/>
                <p:cNvSpPr>
                  <a:spLocks/>
                </p:cNvSpPr>
                <p:nvPr/>
              </p:nvSpPr>
              <p:spPr bwMode="auto">
                <a:xfrm>
                  <a:off x="2281" y="2806"/>
                  <a:ext cx="16" cy="19"/>
                </a:xfrm>
                <a:custGeom>
                  <a:avLst/>
                  <a:gdLst>
                    <a:gd name="T0" fmla="*/ 11 w 16"/>
                    <a:gd name="T1" fmla="*/ 0 h 19"/>
                    <a:gd name="T2" fmla="*/ 3 w 16"/>
                    <a:gd name="T3" fmla="*/ 5 h 19"/>
                    <a:gd name="T4" fmla="*/ 0 w 16"/>
                    <a:gd name="T5" fmla="*/ 16 h 19"/>
                    <a:gd name="T6" fmla="*/ 12 w 16"/>
                    <a:gd name="T7" fmla="*/ 19 h 19"/>
                    <a:gd name="T8" fmla="*/ 16 w 16"/>
                    <a:gd name="T9" fmla="*/ 9 h 19"/>
                    <a:gd name="T10" fmla="*/ 11 w 16"/>
                    <a:gd name="T11" fmla="*/ 12 h 19"/>
                    <a:gd name="T12" fmla="*/ 11 w 16"/>
                    <a:gd name="T13" fmla="*/ 0 h 19"/>
                    <a:gd name="T14" fmla="*/ 5 w 16"/>
                    <a:gd name="T15" fmla="*/ 0 h 19"/>
                    <a:gd name="T16" fmla="*/ 3 w 16"/>
                    <a:gd name="T17" fmla="*/ 5 h 19"/>
                    <a:gd name="T18" fmla="*/ 11 w 1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9">
                      <a:moveTo>
                        <a:pt x="11" y="0"/>
                      </a:moveTo>
                      <a:lnTo>
                        <a:pt x="3" y="5"/>
                      </a:lnTo>
                      <a:lnTo>
                        <a:pt x="0" y="16"/>
                      </a:lnTo>
                      <a:lnTo>
                        <a:pt x="12" y="19"/>
                      </a:lnTo>
                      <a:lnTo>
                        <a:pt x="16" y="9"/>
                      </a:lnTo>
                      <a:lnTo>
                        <a:pt x="11" y="12"/>
                      </a:lnTo>
                      <a:lnTo>
                        <a:pt x="11" y="0"/>
                      </a:lnTo>
                      <a:lnTo>
                        <a:pt x="5" y="0"/>
                      </a:lnTo>
                      <a:lnTo>
                        <a:pt x="3"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0" name="Freeform 450"/>
                <p:cNvSpPr>
                  <a:spLocks/>
                </p:cNvSpPr>
                <p:nvPr/>
              </p:nvSpPr>
              <p:spPr bwMode="auto">
                <a:xfrm>
                  <a:off x="2292" y="2806"/>
                  <a:ext cx="16" cy="12"/>
                </a:xfrm>
                <a:custGeom>
                  <a:avLst/>
                  <a:gdLst>
                    <a:gd name="T0" fmla="*/ 16 w 16"/>
                    <a:gd name="T1" fmla="*/ 0 h 12"/>
                    <a:gd name="T2" fmla="*/ 14 w 16"/>
                    <a:gd name="T3" fmla="*/ 0 h 12"/>
                    <a:gd name="T4" fmla="*/ 0 w 16"/>
                    <a:gd name="T5" fmla="*/ 0 h 12"/>
                    <a:gd name="T6" fmla="*/ 0 w 16"/>
                    <a:gd name="T7" fmla="*/ 12 h 12"/>
                    <a:gd name="T8" fmla="*/ 14 w 16"/>
                    <a:gd name="T9" fmla="*/ 12 h 12"/>
                    <a:gd name="T10" fmla="*/ 14 w 16"/>
                    <a:gd name="T11" fmla="*/ 12 h 12"/>
                    <a:gd name="T12" fmla="*/ 16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6" y="0"/>
                      </a:moveTo>
                      <a:lnTo>
                        <a:pt x="14" y="0"/>
                      </a:lnTo>
                      <a:lnTo>
                        <a:pt x="0" y="0"/>
                      </a:lnTo>
                      <a:lnTo>
                        <a:pt x="0" y="12"/>
                      </a:lnTo>
                      <a:lnTo>
                        <a:pt x="14" y="12"/>
                      </a:lnTo>
                      <a:lnTo>
                        <a:pt x="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1" name="Freeform 449"/>
                <p:cNvSpPr>
                  <a:spLocks/>
                </p:cNvSpPr>
                <p:nvPr/>
              </p:nvSpPr>
              <p:spPr bwMode="auto">
                <a:xfrm>
                  <a:off x="2306" y="2806"/>
                  <a:ext cx="41" cy="16"/>
                </a:xfrm>
                <a:custGeom>
                  <a:avLst/>
                  <a:gdLst>
                    <a:gd name="T0" fmla="*/ 40 w 41"/>
                    <a:gd name="T1" fmla="*/ 3 h 16"/>
                    <a:gd name="T2" fmla="*/ 41 w 41"/>
                    <a:gd name="T3" fmla="*/ 3 h 16"/>
                    <a:gd name="T4" fmla="*/ 2 w 41"/>
                    <a:gd name="T5" fmla="*/ 0 h 16"/>
                    <a:gd name="T6" fmla="*/ 0 w 41"/>
                    <a:gd name="T7" fmla="*/ 12 h 16"/>
                    <a:gd name="T8" fmla="*/ 40 w 41"/>
                    <a:gd name="T9" fmla="*/ 16 h 16"/>
                    <a:gd name="T10" fmla="*/ 40 w 41"/>
                    <a:gd name="T11" fmla="*/ 16 h 16"/>
                    <a:gd name="T12" fmla="*/ 40 w 41"/>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40" y="3"/>
                      </a:moveTo>
                      <a:lnTo>
                        <a:pt x="41" y="3"/>
                      </a:lnTo>
                      <a:lnTo>
                        <a:pt x="2" y="0"/>
                      </a:lnTo>
                      <a:lnTo>
                        <a:pt x="0" y="12"/>
                      </a:lnTo>
                      <a:lnTo>
                        <a:pt x="40" y="16"/>
                      </a:lnTo>
                      <a:lnTo>
                        <a:pt x="4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2" name="Freeform 448"/>
                <p:cNvSpPr>
                  <a:spLocks/>
                </p:cNvSpPr>
                <p:nvPr/>
              </p:nvSpPr>
              <p:spPr bwMode="auto">
                <a:xfrm>
                  <a:off x="2346" y="2809"/>
                  <a:ext cx="47" cy="13"/>
                </a:xfrm>
                <a:custGeom>
                  <a:avLst/>
                  <a:gdLst>
                    <a:gd name="T0" fmla="*/ 47 w 47"/>
                    <a:gd name="T1" fmla="*/ 0 h 13"/>
                    <a:gd name="T2" fmla="*/ 47 w 47"/>
                    <a:gd name="T3" fmla="*/ 0 h 13"/>
                    <a:gd name="T4" fmla="*/ 0 w 47"/>
                    <a:gd name="T5" fmla="*/ 0 h 13"/>
                    <a:gd name="T6" fmla="*/ 0 w 47"/>
                    <a:gd name="T7" fmla="*/ 13 h 13"/>
                    <a:gd name="T8" fmla="*/ 47 w 47"/>
                    <a:gd name="T9" fmla="*/ 13 h 13"/>
                    <a:gd name="T10" fmla="*/ 47 w 47"/>
                    <a:gd name="T11" fmla="*/ 13 h 13"/>
                    <a:gd name="T12" fmla="*/ 47 w 4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7" h="13">
                      <a:moveTo>
                        <a:pt x="47" y="0"/>
                      </a:moveTo>
                      <a:lnTo>
                        <a:pt x="47" y="0"/>
                      </a:lnTo>
                      <a:lnTo>
                        <a:pt x="0" y="0"/>
                      </a:lnTo>
                      <a:lnTo>
                        <a:pt x="0" y="13"/>
                      </a:lnTo>
                      <a:lnTo>
                        <a:pt x="47" y="13"/>
                      </a:lnTo>
                      <a:lnTo>
                        <a:pt x="4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3" name="Freeform 447"/>
                <p:cNvSpPr>
                  <a:spLocks/>
                </p:cNvSpPr>
                <p:nvPr/>
              </p:nvSpPr>
              <p:spPr bwMode="auto">
                <a:xfrm>
                  <a:off x="1238" y="1285"/>
                  <a:ext cx="39" cy="35"/>
                </a:xfrm>
                <a:custGeom>
                  <a:avLst/>
                  <a:gdLst>
                    <a:gd name="T0" fmla="*/ 1 w 39"/>
                    <a:gd name="T1" fmla="*/ 6 h 35"/>
                    <a:gd name="T2" fmla="*/ 3 w 39"/>
                    <a:gd name="T3" fmla="*/ 11 h 35"/>
                    <a:gd name="T4" fmla="*/ 30 w 39"/>
                    <a:gd name="T5" fmla="*/ 35 h 35"/>
                    <a:gd name="T6" fmla="*/ 39 w 39"/>
                    <a:gd name="T7" fmla="*/ 26 h 35"/>
                    <a:gd name="T8" fmla="*/ 11 w 39"/>
                    <a:gd name="T9" fmla="*/ 0 h 35"/>
                    <a:gd name="T10" fmla="*/ 14 w 39"/>
                    <a:gd name="T11" fmla="*/ 6 h 35"/>
                    <a:gd name="T12" fmla="*/ 1 w 39"/>
                    <a:gd name="T13" fmla="*/ 6 h 35"/>
                    <a:gd name="T14" fmla="*/ 0 w 39"/>
                    <a:gd name="T15" fmla="*/ 8 h 35"/>
                    <a:gd name="T16" fmla="*/ 3 w 39"/>
                    <a:gd name="T17" fmla="*/ 11 h 35"/>
                    <a:gd name="T18" fmla="*/ 1 w 39"/>
                    <a:gd name="T1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5">
                      <a:moveTo>
                        <a:pt x="1" y="6"/>
                      </a:moveTo>
                      <a:lnTo>
                        <a:pt x="3" y="11"/>
                      </a:lnTo>
                      <a:lnTo>
                        <a:pt x="30" y="35"/>
                      </a:lnTo>
                      <a:lnTo>
                        <a:pt x="39" y="26"/>
                      </a:lnTo>
                      <a:lnTo>
                        <a:pt x="11" y="0"/>
                      </a:lnTo>
                      <a:lnTo>
                        <a:pt x="14" y="6"/>
                      </a:lnTo>
                      <a:lnTo>
                        <a:pt x="1" y="6"/>
                      </a:lnTo>
                      <a:lnTo>
                        <a:pt x="0" y="8"/>
                      </a:lnTo>
                      <a:lnTo>
                        <a:pt x="3" y="11"/>
                      </a:lnTo>
                      <a:lnTo>
                        <a:pt x="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4" name="Freeform 446"/>
                <p:cNvSpPr>
                  <a:spLocks/>
                </p:cNvSpPr>
                <p:nvPr/>
              </p:nvSpPr>
              <p:spPr bwMode="auto">
                <a:xfrm>
                  <a:off x="1239" y="1222"/>
                  <a:ext cx="20" cy="69"/>
                </a:xfrm>
                <a:custGeom>
                  <a:avLst/>
                  <a:gdLst>
                    <a:gd name="T0" fmla="*/ 8 w 20"/>
                    <a:gd name="T1" fmla="*/ 0 h 69"/>
                    <a:gd name="T2" fmla="*/ 8 w 20"/>
                    <a:gd name="T3" fmla="*/ 0 h 69"/>
                    <a:gd name="T4" fmla="*/ 0 w 20"/>
                    <a:gd name="T5" fmla="*/ 69 h 69"/>
                    <a:gd name="T6" fmla="*/ 13 w 20"/>
                    <a:gd name="T7" fmla="*/ 69 h 69"/>
                    <a:gd name="T8" fmla="*/ 20 w 20"/>
                    <a:gd name="T9" fmla="*/ 2 h 69"/>
                    <a:gd name="T10" fmla="*/ 20 w 20"/>
                    <a:gd name="T11" fmla="*/ 2 h 69"/>
                    <a:gd name="T12" fmla="*/ 8 w 20"/>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0" h="69">
                      <a:moveTo>
                        <a:pt x="8" y="0"/>
                      </a:moveTo>
                      <a:lnTo>
                        <a:pt x="8" y="0"/>
                      </a:lnTo>
                      <a:lnTo>
                        <a:pt x="0" y="69"/>
                      </a:lnTo>
                      <a:lnTo>
                        <a:pt x="13" y="69"/>
                      </a:lnTo>
                      <a:lnTo>
                        <a:pt x="20" y="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5" name="Freeform 445"/>
                <p:cNvSpPr>
                  <a:spLocks/>
                </p:cNvSpPr>
                <p:nvPr/>
              </p:nvSpPr>
              <p:spPr bwMode="auto">
                <a:xfrm>
                  <a:off x="1247" y="1148"/>
                  <a:ext cx="29" cy="76"/>
                </a:xfrm>
                <a:custGeom>
                  <a:avLst/>
                  <a:gdLst>
                    <a:gd name="T0" fmla="*/ 18 w 29"/>
                    <a:gd name="T1" fmla="*/ 13 h 76"/>
                    <a:gd name="T2" fmla="*/ 14 w 29"/>
                    <a:gd name="T3" fmla="*/ 6 h 76"/>
                    <a:gd name="T4" fmla="*/ 0 w 29"/>
                    <a:gd name="T5" fmla="*/ 74 h 76"/>
                    <a:gd name="T6" fmla="*/ 12 w 29"/>
                    <a:gd name="T7" fmla="*/ 76 h 76"/>
                    <a:gd name="T8" fmla="*/ 27 w 29"/>
                    <a:gd name="T9" fmla="*/ 8 h 76"/>
                    <a:gd name="T10" fmla="*/ 23 w 29"/>
                    <a:gd name="T11" fmla="*/ 0 h 76"/>
                    <a:gd name="T12" fmla="*/ 27 w 29"/>
                    <a:gd name="T13" fmla="*/ 8 h 76"/>
                    <a:gd name="T14" fmla="*/ 29 w 29"/>
                    <a:gd name="T15" fmla="*/ 2 h 76"/>
                    <a:gd name="T16" fmla="*/ 23 w 29"/>
                    <a:gd name="T17" fmla="*/ 0 h 76"/>
                    <a:gd name="T18" fmla="*/ 18 w 29"/>
                    <a:gd name="T19"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6">
                      <a:moveTo>
                        <a:pt x="18" y="13"/>
                      </a:moveTo>
                      <a:lnTo>
                        <a:pt x="14" y="6"/>
                      </a:lnTo>
                      <a:lnTo>
                        <a:pt x="0" y="74"/>
                      </a:lnTo>
                      <a:lnTo>
                        <a:pt x="12" y="76"/>
                      </a:lnTo>
                      <a:lnTo>
                        <a:pt x="27" y="8"/>
                      </a:lnTo>
                      <a:lnTo>
                        <a:pt x="23" y="0"/>
                      </a:lnTo>
                      <a:lnTo>
                        <a:pt x="27" y="8"/>
                      </a:lnTo>
                      <a:lnTo>
                        <a:pt x="29" y="2"/>
                      </a:lnTo>
                      <a:lnTo>
                        <a:pt x="23" y="0"/>
                      </a:lnTo>
                      <a:lnTo>
                        <a:pt x="1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6" name="Freeform 444"/>
                <p:cNvSpPr>
                  <a:spLocks/>
                </p:cNvSpPr>
                <p:nvPr/>
              </p:nvSpPr>
              <p:spPr bwMode="auto">
                <a:xfrm>
                  <a:off x="1203" y="1118"/>
                  <a:ext cx="67" cy="43"/>
                </a:xfrm>
                <a:custGeom>
                  <a:avLst/>
                  <a:gdLst>
                    <a:gd name="T0" fmla="*/ 4 w 67"/>
                    <a:gd name="T1" fmla="*/ 12 h 43"/>
                    <a:gd name="T2" fmla="*/ 0 w 67"/>
                    <a:gd name="T3" fmla="*/ 12 h 43"/>
                    <a:gd name="T4" fmla="*/ 62 w 67"/>
                    <a:gd name="T5" fmla="*/ 43 h 43"/>
                    <a:gd name="T6" fmla="*/ 67 w 67"/>
                    <a:gd name="T7" fmla="*/ 30 h 43"/>
                    <a:gd name="T8" fmla="*/ 8 w 67"/>
                    <a:gd name="T9" fmla="*/ 0 h 43"/>
                    <a:gd name="T10" fmla="*/ 4 w 67"/>
                    <a:gd name="T11" fmla="*/ 0 h 43"/>
                    <a:gd name="T12" fmla="*/ 4 w 67"/>
                    <a:gd name="T13" fmla="*/ 12 h 43"/>
                  </a:gdLst>
                  <a:ahLst/>
                  <a:cxnLst>
                    <a:cxn ang="0">
                      <a:pos x="T0" y="T1"/>
                    </a:cxn>
                    <a:cxn ang="0">
                      <a:pos x="T2" y="T3"/>
                    </a:cxn>
                    <a:cxn ang="0">
                      <a:pos x="T4" y="T5"/>
                    </a:cxn>
                    <a:cxn ang="0">
                      <a:pos x="T6" y="T7"/>
                    </a:cxn>
                    <a:cxn ang="0">
                      <a:pos x="T8" y="T9"/>
                    </a:cxn>
                    <a:cxn ang="0">
                      <a:pos x="T10" y="T11"/>
                    </a:cxn>
                    <a:cxn ang="0">
                      <a:pos x="T12" y="T13"/>
                    </a:cxn>
                  </a:cxnLst>
                  <a:rect l="0" t="0" r="r" b="b"/>
                  <a:pathLst>
                    <a:path w="67" h="43">
                      <a:moveTo>
                        <a:pt x="4" y="12"/>
                      </a:moveTo>
                      <a:lnTo>
                        <a:pt x="0" y="12"/>
                      </a:lnTo>
                      <a:lnTo>
                        <a:pt x="62" y="43"/>
                      </a:lnTo>
                      <a:lnTo>
                        <a:pt x="67" y="30"/>
                      </a:lnTo>
                      <a:lnTo>
                        <a:pt x="8" y="0"/>
                      </a:lnTo>
                      <a:lnTo>
                        <a:pt x="4"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7" name="Freeform 443"/>
                <p:cNvSpPr>
                  <a:spLocks/>
                </p:cNvSpPr>
                <p:nvPr/>
              </p:nvSpPr>
              <p:spPr bwMode="auto">
                <a:xfrm>
                  <a:off x="1146" y="1111"/>
                  <a:ext cx="61" cy="19"/>
                </a:xfrm>
                <a:custGeom>
                  <a:avLst/>
                  <a:gdLst>
                    <a:gd name="T0" fmla="*/ 0 w 61"/>
                    <a:gd name="T1" fmla="*/ 12 h 19"/>
                    <a:gd name="T2" fmla="*/ 2 w 61"/>
                    <a:gd name="T3" fmla="*/ 12 h 19"/>
                    <a:gd name="T4" fmla="*/ 61 w 61"/>
                    <a:gd name="T5" fmla="*/ 19 h 19"/>
                    <a:gd name="T6" fmla="*/ 61 w 61"/>
                    <a:gd name="T7" fmla="*/ 7 h 19"/>
                    <a:gd name="T8" fmla="*/ 3 w 61"/>
                    <a:gd name="T9" fmla="*/ 0 h 19"/>
                    <a:gd name="T10" fmla="*/ 5 w 61"/>
                    <a:gd name="T11" fmla="*/ 1 h 19"/>
                    <a:gd name="T12" fmla="*/ 0 w 61"/>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61" h="19">
                      <a:moveTo>
                        <a:pt x="0" y="12"/>
                      </a:moveTo>
                      <a:lnTo>
                        <a:pt x="2" y="12"/>
                      </a:lnTo>
                      <a:lnTo>
                        <a:pt x="61" y="19"/>
                      </a:lnTo>
                      <a:lnTo>
                        <a:pt x="61" y="7"/>
                      </a:lnTo>
                      <a:lnTo>
                        <a:pt x="3" y="0"/>
                      </a:lnTo>
                      <a:lnTo>
                        <a:pt x="5" y="1"/>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8" name="Freeform 442"/>
                <p:cNvSpPr>
                  <a:spLocks/>
                </p:cNvSpPr>
                <p:nvPr/>
              </p:nvSpPr>
              <p:spPr bwMode="auto">
                <a:xfrm>
                  <a:off x="1126" y="1102"/>
                  <a:ext cx="25" cy="21"/>
                </a:xfrm>
                <a:custGeom>
                  <a:avLst/>
                  <a:gdLst>
                    <a:gd name="T0" fmla="*/ 0 w 25"/>
                    <a:gd name="T1" fmla="*/ 12 h 21"/>
                    <a:gd name="T2" fmla="*/ 0 w 25"/>
                    <a:gd name="T3" fmla="*/ 12 h 21"/>
                    <a:gd name="T4" fmla="*/ 20 w 25"/>
                    <a:gd name="T5" fmla="*/ 21 h 21"/>
                    <a:gd name="T6" fmla="*/ 25 w 25"/>
                    <a:gd name="T7" fmla="*/ 10 h 21"/>
                    <a:gd name="T8" fmla="*/ 5 w 25"/>
                    <a:gd name="T9" fmla="*/ 0 h 21"/>
                    <a:gd name="T10" fmla="*/ 5 w 25"/>
                    <a:gd name="T11" fmla="*/ 0 h 21"/>
                    <a:gd name="T12" fmla="*/ 0 w 25"/>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0" y="12"/>
                      </a:moveTo>
                      <a:lnTo>
                        <a:pt x="0" y="12"/>
                      </a:lnTo>
                      <a:lnTo>
                        <a:pt x="20" y="21"/>
                      </a:lnTo>
                      <a:lnTo>
                        <a:pt x="25" y="10"/>
                      </a:lnTo>
                      <a:lnTo>
                        <a:pt x="5"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09" name="Freeform 441"/>
                <p:cNvSpPr>
                  <a:spLocks/>
                </p:cNvSpPr>
                <p:nvPr/>
              </p:nvSpPr>
              <p:spPr bwMode="auto">
                <a:xfrm>
                  <a:off x="1090" y="1091"/>
                  <a:ext cx="41" cy="23"/>
                </a:xfrm>
                <a:custGeom>
                  <a:avLst/>
                  <a:gdLst>
                    <a:gd name="T0" fmla="*/ 0 w 41"/>
                    <a:gd name="T1" fmla="*/ 7 h 23"/>
                    <a:gd name="T2" fmla="*/ 5 w 41"/>
                    <a:gd name="T3" fmla="*/ 12 h 23"/>
                    <a:gd name="T4" fmla="*/ 36 w 41"/>
                    <a:gd name="T5" fmla="*/ 23 h 23"/>
                    <a:gd name="T6" fmla="*/ 41 w 41"/>
                    <a:gd name="T7" fmla="*/ 11 h 23"/>
                    <a:gd name="T8" fmla="*/ 9 w 41"/>
                    <a:gd name="T9" fmla="*/ 0 h 23"/>
                    <a:gd name="T10" fmla="*/ 14 w 41"/>
                    <a:gd name="T11" fmla="*/ 7 h 23"/>
                    <a:gd name="T12" fmla="*/ 0 w 41"/>
                    <a:gd name="T13" fmla="*/ 7 h 23"/>
                    <a:gd name="T14" fmla="*/ 0 w 41"/>
                    <a:gd name="T15" fmla="*/ 11 h 23"/>
                    <a:gd name="T16" fmla="*/ 5 w 41"/>
                    <a:gd name="T17" fmla="*/ 12 h 23"/>
                    <a:gd name="T18" fmla="*/ 0 w 41"/>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0" y="7"/>
                      </a:moveTo>
                      <a:lnTo>
                        <a:pt x="5" y="12"/>
                      </a:lnTo>
                      <a:lnTo>
                        <a:pt x="36" y="23"/>
                      </a:lnTo>
                      <a:lnTo>
                        <a:pt x="41" y="11"/>
                      </a:lnTo>
                      <a:lnTo>
                        <a:pt x="9" y="0"/>
                      </a:lnTo>
                      <a:lnTo>
                        <a:pt x="14" y="7"/>
                      </a:lnTo>
                      <a:lnTo>
                        <a:pt x="0" y="7"/>
                      </a:lnTo>
                      <a:lnTo>
                        <a:pt x="0" y="11"/>
                      </a:lnTo>
                      <a:lnTo>
                        <a:pt x="5"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0" name="Freeform 440"/>
                <p:cNvSpPr>
                  <a:spLocks/>
                </p:cNvSpPr>
                <p:nvPr/>
              </p:nvSpPr>
              <p:spPr bwMode="auto">
                <a:xfrm>
                  <a:off x="1090" y="1049"/>
                  <a:ext cx="14" cy="49"/>
                </a:xfrm>
                <a:custGeom>
                  <a:avLst/>
                  <a:gdLst>
                    <a:gd name="T0" fmla="*/ 2 w 14"/>
                    <a:gd name="T1" fmla="*/ 6 h 49"/>
                    <a:gd name="T2" fmla="*/ 2 w 14"/>
                    <a:gd name="T3" fmla="*/ 2 h 49"/>
                    <a:gd name="T4" fmla="*/ 0 w 14"/>
                    <a:gd name="T5" fmla="*/ 49 h 49"/>
                    <a:gd name="T6" fmla="*/ 14 w 14"/>
                    <a:gd name="T7" fmla="*/ 49 h 49"/>
                    <a:gd name="T8" fmla="*/ 14 w 14"/>
                    <a:gd name="T9" fmla="*/ 2 h 49"/>
                    <a:gd name="T10" fmla="*/ 14 w 14"/>
                    <a:gd name="T11" fmla="*/ 0 h 49"/>
                    <a:gd name="T12" fmla="*/ 2 w 14"/>
                    <a:gd name="T13" fmla="*/ 6 h 49"/>
                  </a:gdLst>
                  <a:ahLst/>
                  <a:cxnLst>
                    <a:cxn ang="0">
                      <a:pos x="T0" y="T1"/>
                    </a:cxn>
                    <a:cxn ang="0">
                      <a:pos x="T2" y="T3"/>
                    </a:cxn>
                    <a:cxn ang="0">
                      <a:pos x="T4" y="T5"/>
                    </a:cxn>
                    <a:cxn ang="0">
                      <a:pos x="T6" y="T7"/>
                    </a:cxn>
                    <a:cxn ang="0">
                      <a:pos x="T8" y="T9"/>
                    </a:cxn>
                    <a:cxn ang="0">
                      <a:pos x="T10" y="T11"/>
                    </a:cxn>
                    <a:cxn ang="0">
                      <a:pos x="T12" y="T13"/>
                    </a:cxn>
                  </a:cxnLst>
                  <a:rect l="0" t="0" r="r" b="b"/>
                  <a:pathLst>
                    <a:path w="14" h="49">
                      <a:moveTo>
                        <a:pt x="2" y="6"/>
                      </a:moveTo>
                      <a:lnTo>
                        <a:pt x="2" y="2"/>
                      </a:lnTo>
                      <a:lnTo>
                        <a:pt x="0" y="49"/>
                      </a:lnTo>
                      <a:lnTo>
                        <a:pt x="14" y="49"/>
                      </a:lnTo>
                      <a:lnTo>
                        <a:pt x="14" y="2"/>
                      </a:lnTo>
                      <a:lnTo>
                        <a:pt x="14" y="0"/>
                      </a:lnTo>
                      <a:lnTo>
                        <a:pt x="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1" name="Freeform 439"/>
                <p:cNvSpPr>
                  <a:spLocks/>
                </p:cNvSpPr>
                <p:nvPr/>
              </p:nvSpPr>
              <p:spPr bwMode="auto">
                <a:xfrm>
                  <a:off x="1085" y="1028"/>
                  <a:ext cx="19" cy="27"/>
                </a:xfrm>
                <a:custGeom>
                  <a:avLst/>
                  <a:gdLst>
                    <a:gd name="T0" fmla="*/ 5 w 19"/>
                    <a:gd name="T1" fmla="*/ 12 h 27"/>
                    <a:gd name="T2" fmla="*/ 0 w 19"/>
                    <a:gd name="T3" fmla="*/ 9 h 27"/>
                    <a:gd name="T4" fmla="*/ 7 w 19"/>
                    <a:gd name="T5" fmla="*/ 27 h 27"/>
                    <a:gd name="T6" fmla="*/ 19 w 19"/>
                    <a:gd name="T7" fmla="*/ 21 h 27"/>
                    <a:gd name="T8" fmla="*/ 12 w 19"/>
                    <a:gd name="T9" fmla="*/ 3 h 27"/>
                    <a:gd name="T10" fmla="*/ 7 w 19"/>
                    <a:gd name="T11" fmla="*/ 0 h 27"/>
                    <a:gd name="T12" fmla="*/ 12 w 19"/>
                    <a:gd name="T13" fmla="*/ 3 h 27"/>
                    <a:gd name="T14" fmla="*/ 10 w 19"/>
                    <a:gd name="T15" fmla="*/ 0 h 27"/>
                    <a:gd name="T16" fmla="*/ 7 w 19"/>
                    <a:gd name="T17" fmla="*/ 0 h 27"/>
                    <a:gd name="T18" fmla="*/ 5 w 19"/>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7">
                      <a:moveTo>
                        <a:pt x="5" y="12"/>
                      </a:moveTo>
                      <a:lnTo>
                        <a:pt x="0" y="9"/>
                      </a:lnTo>
                      <a:lnTo>
                        <a:pt x="7" y="27"/>
                      </a:lnTo>
                      <a:lnTo>
                        <a:pt x="19" y="21"/>
                      </a:lnTo>
                      <a:lnTo>
                        <a:pt x="12" y="3"/>
                      </a:lnTo>
                      <a:lnTo>
                        <a:pt x="7" y="0"/>
                      </a:lnTo>
                      <a:lnTo>
                        <a:pt x="12" y="3"/>
                      </a:lnTo>
                      <a:lnTo>
                        <a:pt x="10" y="0"/>
                      </a:lnTo>
                      <a:lnTo>
                        <a:pt x="7"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2" name="Freeform 438"/>
                <p:cNvSpPr>
                  <a:spLocks/>
                </p:cNvSpPr>
                <p:nvPr/>
              </p:nvSpPr>
              <p:spPr bwMode="auto">
                <a:xfrm>
                  <a:off x="1014" y="1021"/>
                  <a:ext cx="78" cy="19"/>
                </a:xfrm>
                <a:custGeom>
                  <a:avLst/>
                  <a:gdLst>
                    <a:gd name="T0" fmla="*/ 0 w 78"/>
                    <a:gd name="T1" fmla="*/ 12 h 19"/>
                    <a:gd name="T2" fmla="*/ 4 w 78"/>
                    <a:gd name="T3" fmla="*/ 12 h 19"/>
                    <a:gd name="T4" fmla="*/ 76 w 78"/>
                    <a:gd name="T5" fmla="*/ 19 h 19"/>
                    <a:gd name="T6" fmla="*/ 78 w 78"/>
                    <a:gd name="T7" fmla="*/ 7 h 19"/>
                    <a:gd name="T8" fmla="*/ 6 w 78"/>
                    <a:gd name="T9" fmla="*/ 0 h 19"/>
                    <a:gd name="T10" fmla="*/ 8 w 78"/>
                    <a:gd name="T11" fmla="*/ 1 h 19"/>
                    <a:gd name="T12" fmla="*/ 0 w 78"/>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78" h="19">
                      <a:moveTo>
                        <a:pt x="0" y="12"/>
                      </a:moveTo>
                      <a:lnTo>
                        <a:pt x="4" y="12"/>
                      </a:lnTo>
                      <a:lnTo>
                        <a:pt x="76" y="19"/>
                      </a:lnTo>
                      <a:lnTo>
                        <a:pt x="78" y="7"/>
                      </a:lnTo>
                      <a:lnTo>
                        <a:pt x="6" y="0"/>
                      </a:lnTo>
                      <a:lnTo>
                        <a:pt x="8" y="1"/>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3" name="Freeform 437"/>
                <p:cNvSpPr>
                  <a:spLocks/>
                </p:cNvSpPr>
                <p:nvPr/>
              </p:nvSpPr>
              <p:spPr bwMode="auto">
                <a:xfrm>
                  <a:off x="933" y="970"/>
                  <a:ext cx="89" cy="63"/>
                </a:xfrm>
                <a:custGeom>
                  <a:avLst/>
                  <a:gdLst>
                    <a:gd name="T0" fmla="*/ 2 w 89"/>
                    <a:gd name="T1" fmla="*/ 5 h 63"/>
                    <a:gd name="T2" fmla="*/ 4 w 89"/>
                    <a:gd name="T3" fmla="*/ 11 h 63"/>
                    <a:gd name="T4" fmla="*/ 81 w 89"/>
                    <a:gd name="T5" fmla="*/ 63 h 63"/>
                    <a:gd name="T6" fmla="*/ 89 w 89"/>
                    <a:gd name="T7" fmla="*/ 52 h 63"/>
                    <a:gd name="T8" fmla="*/ 11 w 89"/>
                    <a:gd name="T9" fmla="*/ 0 h 63"/>
                    <a:gd name="T10" fmla="*/ 15 w 89"/>
                    <a:gd name="T11" fmla="*/ 7 h 63"/>
                    <a:gd name="T12" fmla="*/ 2 w 89"/>
                    <a:gd name="T13" fmla="*/ 5 h 63"/>
                    <a:gd name="T14" fmla="*/ 0 w 89"/>
                    <a:gd name="T15" fmla="*/ 9 h 63"/>
                    <a:gd name="T16" fmla="*/ 4 w 89"/>
                    <a:gd name="T17" fmla="*/ 11 h 63"/>
                    <a:gd name="T18" fmla="*/ 2 w 89"/>
                    <a:gd name="T1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3">
                      <a:moveTo>
                        <a:pt x="2" y="5"/>
                      </a:moveTo>
                      <a:lnTo>
                        <a:pt x="4" y="11"/>
                      </a:lnTo>
                      <a:lnTo>
                        <a:pt x="81" y="63"/>
                      </a:lnTo>
                      <a:lnTo>
                        <a:pt x="89" y="52"/>
                      </a:lnTo>
                      <a:lnTo>
                        <a:pt x="11" y="0"/>
                      </a:lnTo>
                      <a:lnTo>
                        <a:pt x="15" y="7"/>
                      </a:lnTo>
                      <a:lnTo>
                        <a:pt x="2" y="5"/>
                      </a:lnTo>
                      <a:lnTo>
                        <a:pt x="0" y="9"/>
                      </a:lnTo>
                      <a:lnTo>
                        <a:pt x="4" y="11"/>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4" name="Freeform 436"/>
                <p:cNvSpPr>
                  <a:spLocks/>
                </p:cNvSpPr>
                <p:nvPr/>
              </p:nvSpPr>
              <p:spPr bwMode="auto">
                <a:xfrm>
                  <a:off x="935" y="945"/>
                  <a:ext cx="18" cy="32"/>
                </a:xfrm>
                <a:custGeom>
                  <a:avLst/>
                  <a:gdLst>
                    <a:gd name="T0" fmla="*/ 5 w 18"/>
                    <a:gd name="T1" fmla="*/ 0 h 32"/>
                    <a:gd name="T2" fmla="*/ 5 w 18"/>
                    <a:gd name="T3" fmla="*/ 0 h 32"/>
                    <a:gd name="T4" fmla="*/ 0 w 18"/>
                    <a:gd name="T5" fmla="*/ 30 h 32"/>
                    <a:gd name="T6" fmla="*/ 13 w 18"/>
                    <a:gd name="T7" fmla="*/ 32 h 32"/>
                    <a:gd name="T8" fmla="*/ 18 w 18"/>
                    <a:gd name="T9" fmla="*/ 2 h 32"/>
                    <a:gd name="T10" fmla="*/ 18 w 18"/>
                    <a:gd name="T11" fmla="*/ 2 h 32"/>
                    <a:gd name="T12" fmla="*/ 5 w 1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5" y="0"/>
                      </a:moveTo>
                      <a:lnTo>
                        <a:pt x="5" y="0"/>
                      </a:lnTo>
                      <a:lnTo>
                        <a:pt x="0" y="30"/>
                      </a:lnTo>
                      <a:lnTo>
                        <a:pt x="13" y="32"/>
                      </a:lnTo>
                      <a:lnTo>
                        <a:pt x="18" y="2"/>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5" name="Freeform 435"/>
                <p:cNvSpPr>
                  <a:spLocks/>
                </p:cNvSpPr>
                <p:nvPr/>
              </p:nvSpPr>
              <p:spPr bwMode="auto">
                <a:xfrm>
                  <a:off x="940" y="893"/>
                  <a:ext cx="18" cy="54"/>
                </a:xfrm>
                <a:custGeom>
                  <a:avLst/>
                  <a:gdLst>
                    <a:gd name="T0" fmla="*/ 11 w 18"/>
                    <a:gd name="T1" fmla="*/ 0 h 54"/>
                    <a:gd name="T2" fmla="*/ 6 w 18"/>
                    <a:gd name="T3" fmla="*/ 5 h 54"/>
                    <a:gd name="T4" fmla="*/ 0 w 18"/>
                    <a:gd name="T5" fmla="*/ 52 h 54"/>
                    <a:gd name="T6" fmla="*/ 13 w 18"/>
                    <a:gd name="T7" fmla="*/ 54 h 54"/>
                    <a:gd name="T8" fmla="*/ 18 w 18"/>
                    <a:gd name="T9" fmla="*/ 7 h 54"/>
                    <a:gd name="T10" fmla="*/ 13 w 18"/>
                    <a:gd name="T11" fmla="*/ 12 h 54"/>
                    <a:gd name="T12" fmla="*/ 11 w 18"/>
                    <a:gd name="T13" fmla="*/ 0 h 54"/>
                    <a:gd name="T14" fmla="*/ 6 w 18"/>
                    <a:gd name="T15" fmla="*/ 0 h 54"/>
                    <a:gd name="T16" fmla="*/ 6 w 18"/>
                    <a:gd name="T17" fmla="*/ 5 h 54"/>
                    <a:gd name="T18" fmla="*/ 11 w 18"/>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4">
                      <a:moveTo>
                        <a:pt x="11" y="0"/>
                      </a:moveTo>
                      <a:lnTo>
                        <a:pt x="6" y="5"/>
                      </a:lnTo>
                      <a:lnTo>
                        <a:pt x="0" y="52"/>
                      </a:lnTo>
                      <a:lnTo>
                        <a:pt x="13" y="54"/>
                      </a:lnTo>
                      <a:lnTo>
                        <a:pt x="18" y="7"/>
                      </a:lnTo>
                      <a:lnTo>
                        <a:pt x="13" y="12"/>
                      </a:lnTo>
                      <a:lnTo>
                        <a:pt x="11" y="0"/>
                      </a:lnTo>
                      <a:lnTo>
                        <a:pt x="6" y="0"/>
                      </a:lnTo>
                      <a:lnTo>
                        <a:pt x="6"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6" name="Freeform 434"/>
                <p:cNvSpPr>
                  <a:spLocks/>
                </p:cNvSpPr>
                <p:nvPr/>
              </p:nvSpPr>
              <p:spPr bwMode="auto">
                <a:xfrm>
                  <a:off x="951" y="891"/>
                  <a:ext cx="52" cy="14"/>
                </a:xfrm>
                <a:custGeom>
                  <a:avLst/>
                  <a:gdLst>
                    <a:gd name="T0" fmla="*/ 43 w 52"/>
                    <a:gd name="T1" fmla="*/ 2 h 14"/>
                    <a:gd name="T2" fmla="*/ 47 w 52"/>
                    <a:gd name="T3" fmla="*/ 0 h 14"/>
                    <a:gd name="T4" fmla="*/ 0 w 52"/>
                    <a:gd name="T5" fmla="*/ 2 h 14"/>
                    <a:gd name="T6" fmla="*/ 2 w 52"/>
                    <a:gd name="T7" fmla="*/ 14 h 14"/>
                    <a:gd name="T8" fmla="*/ 47 w 52"/>
                    <a:gd name="T9" fmla="*/ 12 h 14"/>
                    <a:gd name="T10" fmla="*/ 52 w 52"/>
                    <a:gd name="T11" fmla="*/ 11 h 14"/>
                    <a:gd name="T12" fmla="*/ 43 w 5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43" y="2"/>
                      </a:moveTo>
                      <a:lnTo>
                        <a:pt x="47" y="0"/>
                      </a:lnTo>
                      <a:lnTo>
                        <a:pt x="0" y="2"/>
                      </a:lnTo>
                      <a:lnTo>
                        <a:pt x="2" y="14"/>
                      </a:lnTo>
                      <a:lnTo>
                        <a:pt x="47" y="12"/>
                      </a:lnTo>
                      <a:lnTo>
                        <a:pt x="52" y="11"/>
                      </a:lnTo>
                      <a:lnTo>
                        <a:pt x="4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7" name="Freeform 433"/>
                <p:cNvSpPr>
                  <a:spLocks/>
                </p:cNvSpPr>
                <p:nvPr/>
              </p:nvSpPr>
              <p:spPr bwMode="auto">
                <a:xfrm>
                  <a:off x="994" y="860"/>
                  <a:ext cx="42" cy="42"/>
                </a:xfrm>
                <a:custGeom>
                  <a:avLst/>
                  <a:gdLst>
                    <a:gd name="T0" fmla="*/ 29 w 42"/>
                    <a:gd name="T1" fmla="*/ 2 h 42"/>
                    <a:gd name="T2" fmla="*/ 31 w 42"/>
                    <a:gd name="T3" fmla="*/ 0 h 42"/>
                    <a:gd name="T4" fmla="*/ 0 w 42"/>
                    <a:gd name="T5" fmla="*/ 33 h 42"/>
                    <a:gd name="T6" fmla="*/ 9 w 42"/>
                    <a:gd name="T7" fmla="*/ 42 h 42"/>
                    <a:gd name="T8" fmla="*/ 40 w 42"/>
                    <a:gd name="T9" fmla="*/ 9 h 42"/>
                    <a:gd name="T10" fmla="*/ 42 w 42"/>
                    <a:gd name="T11" fmla="*/ 6 h 42"/>
                    <a:gd name="T12" fmla="*/ 29 w 42"/>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29" y="2"/>
                      </a:moveTo>
                      <a:lnTo>
                        <a:pt x="31" y="0"/>
                      </a:lnTo>
                      <a:lnTo>
                        <a:pt x="0" y="33"/>
                      </a:lnTo>
                      <a:lnTo>
                        <a:pt x="9" y="42"/>
                      </a:lnTo>
                      <a:lnTo>
                        <a:pt x="40" y="9"/>
                      </a:lnTo>
                      <a:lnTo>
                        <a:pt x="42" y="6"/>
                      </a:lnTo>
                      <a:lnTo>
                        <a:pt x="29"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8" name="Freeform 432"/>
                <p:cNvSpPr>
                  <a:spLocks/>
                </p:cNvSpPr>
                <p:nvPr/>
              </p:nvSpPr>
              <p:spPr bwMode="auto">
                <a:xfrm>
                  <a:off x="1023" y="815"/>
                  <a:ext cx="26" cy="51"/>
                </a:xfrm>
                <a:custGeom>
                  <a:avLst/>
                  <a:gdLst>
                    <a:gd name="T0" fmla="*/ 13 w 26"/>
                    <a:gd name="T1" fmla="*/ 2 h 51"/>
                    <a:gd name="T2" fmla="*/ 13 w 26"/>
                    <a:gd name="T3" fmla="*/ 0 h 51"/>
                    <a:gd name="T4" fmla="*/ 0 w 26"/>
                    <a:gd name="T5" fmla="*/ 47 h 51"/>
                    <a:gd name="T6" fmla="*/ 13 w 26"/>
                    <a:gd name="T7" fmla="*/ 51 h 51"/>
                    <a:gd name="T8" fmla="*/ 26 w 26"/>
                    <a:gd name="T9" fmla="*/ 4 h 51"/>
                    <a:gd name="T10" fmla="*/ 26 w 26"/>
                    <a:gd name="T11" fmla="*/ 0 h 51"/>
                    <a:gd name="T12" fmla="*/ 13 w 26"/>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26" h="51">
                      <a:moveTo>
                        <a:pt x="13" y="2"/>
                      </a:moveTo>
                      <a:lnTo>
                        <a:pt x="13" y="0"/>
                      </a:lnTo>
                      <a:lnTo>
                        <a:pt x="0" y="47"/>
                      </a:lnTo>
                      <a:lnTo>
                        <a:pt x="13" y="51"/>
                      </a:lnTo>
                      <a:lnTo>
                        <a:pt x="26" y="4"/>
                      </a:lnTo>
                      <a:lnTo>
                        <a:pt x="26" y="0"/>
                      </a:lnTo>
                      <a:lnTo>
                        <a:pt x="1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19" name="Freeform 431"/>
                <p:cNvSpPr>
                  <a:spLocks/>
                </p:cNvSpPr>
                <p:nvPr/>
              </p:nvSpPr>
              <p:spPr bwMode="auto">
                <a:xfrm>
                  <a:off x="1031" y="759"/>
                  <a:ext cx="18" cy="58"/>
                </a:xfrm>
                <a:custGeom>
                  <a:avLst/>
                  <a:gdLst>
                    <a:gd name="T0" fmla="*/ 0 w 18"/>
                    <a:gd name="T1" fmla="*/ 4 h 58"/>
                    <a:gd name="T2" fmla="*/ 0 w 18"/>
                    <a:gd name="T3" fmla="*/ 2 h 58"/>
                    <a:gd name="T4" fmla="*/ 5 w 18"/>
                    <a:gd name="T5" fmla="*/ 58 h 58"/>
                    <a:gd name="T6" fmla="*/ 18 w 18"/>
                    <a:gd name="T7" fmla="*/ 56 h 58"/>
                    <a:gd name="T8" fmla="*/ 12 w 18"/>
                    <a:gd name="T9" fmla="*/ 0 h 58"/>
                    <a:gd name="T10" fmla="*/ 12 w 18"/>
                    <a:gd name="T11" fmla="*/ 0 h 58"/>
                    <a:gd name="T12" fmla="*/ 0 w 18"/>
                    <a:gd name="T13" fmla="*/ 4 h 58"/>
                  </a:gdLst>
                  <a:ahLst/>
                  <a:cxnLst>
                    <a:cxn ang="0">
                      <a:pos x="T0" y="T1"/>
                    </a:cxn>
                    <a:cxn ang="0">
                      <a:pos x="T2" y="T3"/>
                    </a:cxn>
                    <a:cxn ang="0">
                      <a:pos x="T4" y="T5"/>
                    </a:cxn>
                    <a:cxn ang="0">
                      <a:pos x="T6" y="T7"/>
                    </a:cxn>
                    <a:cxn ang="0">
                      <a:pos x="T8" y="T9"/>
                    </a:cxn>
                    <a:cxn ang="0">
                      <a:pos x="T10" y="T11"/>
                    </a:cxn>
                    <a:cxn ang="0">
                      <a:pos x="T12" y="T13"/>
                    </a:cxn>
                  </a:cxnLst>
                  <a:rect l="0" t="0" r="r" b="b"/>
                  <a:pathLst>
                    <a:path w="18" h="58">
                      <a:moveTo>
                        <a:pt x="0" y="4"/>
                      </a:moveTo>
                      <a:lnTo>
                        <a:pt x="0" y="2"/>
                      </a:lnTo>
                      <a:lnTo>
                        <a:pt x="5" y="58"/>
                      </a:lnTo>
                      <a:lnTo>
                        <a:pt x="18" y="56"/>
                      </a:lnTo>
                      <a:lnTo>
                        <a:pt x="12"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0" name="Freeform 430"/>
                <p:cNvSpPr>
                  <a:spLocks/>
                </p:cNvSpPr>
                <p:nvPr/>
              </p:nvSpPr>
              <p:spPr bwMode="auto">
                <a:xfrm>
                  <a:off x="1023" y="732"/>
                  <a:ext cx="20" cy="31"/>
                </a:xfrm>
                <a:custGeom>
                  <a:avLst/>
                  <a:gdLst>
                    <a:gd name="T0" fmla="*/ 2 w 20"/>
                    <a:gd name="T1" fmla="*/ 0 h 31"/>
                    <a:gd name="T2" fmla="*/ 0 w 20"/>
                    <a:gd name="T3" fmla="*/ 6 h 31"/>
                    <a:gd name="T4" fmla="*/ 8 w 20"/>
                    <a:gd name="T5" fmla="*/ 31 h 31"/>
                    <a:gd name="T6" fmla="*/ 20 w 20"/>
                    <a:gd name="T7" fmla="*/ 27 h 31"/>
                    <a:gd name="T8" fmla="*/ 13 w 20"/>
                    <a:gd name="T9" fmla="*/ 2 h 31"/>
                    <a:gd name="T10" fmla="*/ 13 w 20"/>
                    <a:gd name="T11" fmla="*/ 7 h 31"/>
                    <a:gd name="T12" fmla="*/ 2 w 20"/>
                    <a:gd name="T13" fmla="*/ 0 h 31"/>
                    <a:gd name="T14" fmla="*/ 0 w 20"/>
                    <a:gd name="T15" fmla="*/ 2 h 31"/>
                    <a:gd name="T16" fmla="*/ 0 w 20"/>
                    <a:gd name="T17" fmla="*/ 6 h 31"/>
                    <a:gd name="T18" fmla="*/ 2 w 2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1">
                      <a:moveTo>
                        <a:pt x="2" y="0"/>
                      </a:moveTo>
                      <a:lnTo>
                        <a:pt x="0" y="6"/>
                      </a:lnTo>
                      <a:lnTo>
                        <a:pt x="8" y="31"/>
                      </a:lnTo>
                      <a:lnTo>
                        <a:pt x="20" y="27"/>
                      </a:lnTo>
                      <a:lnTo>
                        <a:pt x="13" y="2"/>
                      </a:lnTo>
                      <a:lnTo>
                        <a:pt x="13" y="7"/>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1" name="Freeform 429"/>
                <p:cNvSpPr>
                  <a:spLocks/>
                </p:cNvSpPr>
                <p:nvPr/>
              </p:nvSpPr>
              <p:spPr bwMode="auto">
                <a:xfrm>
                  <a:off x="1025" y="705"/>
                  <a:ext cx="27" cy="34"/>
                </a:xfrm>
                <a:custGeom>
                  <a:avLst/>
                  <a:gdLst>
                    <a:gd name="T0" fmla="*/ 20 w 27"/>
                    <a:gd name="T1" fmla="*/ 0 h 34"/>
                    <a:gd name="T2" fmla="*/ 16 w 27"/>
                    <a:gd name="T3" fmla="*/ 2 h 34"/>
                    <a:gd name="T4" fmla="*/ 0 w 27"/>
                    <a:gd name="T5" fmla="*/ 27 h 34"/>
                    <a:gd name="T6" fmla="*/ 11 w 27"/>
                    <a:gd name="T7" fmla="*/ 34 h 34"/>
                    <a:gd name="T8" fmla="*/ 27 w 27"/>
                    <a:gd name="T9" fmla="*/ 9 h 34"/>
                    <a:gd name="T10" fmla="*/ 25 w 27"/>
                    <a:gd name="T11" fmla="*/ 13 h 34"/>
                    <a:gd name="T12" fmla="*/ 20 w 2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7" h="34">
                      <a:moveTo>
                        <a:pt x="20" y="0"/>
                      </a:moveTo>
                      <a:lnTo>
                        <a:pt x="16" y="2"/>
                      </a:lnTo>
                      <a:lnTo>
                        <a:pt x="0" y="27"/>
                      </a:lnTo>
                      <a:lnTo>
                        <a:pt x="11" y="34"/>
                      </a:lnTo>
                      <a:lnTo>
                        <a:pt x="27" y="9"/>
                      </a:lnTo>
                      <a:lnTo>
                        <a:pt x="25" y="13"/>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2" name="Freeform 428"/>
                <p:cNvSpPr>
                  <a:spLocks/>
                </p:cNvSpPr>
                <p:nvPr/>
              </p:nvSpPr>
              <p:spPr bwMode="auto">
                <a:xfrm>
                  <a:off x="1045" y="698"/>
                  <a:ext cx="23" cy="20"/>
                </a:xfrm>
                <a:custGeom>
                  <a:avLst/>
                  <a:gdLst>
                    <a:gd name="T0" fmla="*/ 22 w 23"/>
                    <a:gd name="T1" fmla="*/ 0 h 20"/>
                    <a:gd name="T2" fmla="*/ 18 w 23"/>
                    <a:gd name="T3" fmla="*/ 0 h 20"/>
                    <a:gd name="T4" fmla="*/ 0 w 23"/>
                    <a:gd name="T5" fmla="*/ 7 h 20"/>
                    <a:gd name="T6" fmla="*/ 5 w 23"/>
                    <a:gd name="T7" fmla="*/ 20 h 20"/>
                    <a:gd name="T8" fmla="*/ 23 w 23"/>
                    <a:gd name="T9" fmla="*/ 11 h 20"/>
                    <a:gd name="T10" fmla="*/ 22 w 23"/>
                    <a:gd name="T11" fmla="*/ 13 h 20"/>
                    <a:gd name="T12" fmla="*/ 22 w 2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22" y="0"/>
                      </a:moveTo>
                      <a:lnTo>
                        <a:pt x="18" y="0"/>
                      </a:lnTo>
                      <a:lnTo>
                        <a:pt x="0" y="7"/>
                      </a:lnTo>
                      <a:lnTo>
                        <a:pt x="5" y="20"/>
                      </a:lnTo>
                      <a:lnTo>
                        <a:pt x="23" y="11"/>
                      </a:lnTo>
                      <a:lnTo>
                        <a:pt x="22" y="13"/>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3" name="Freeform 427"/>
                <p:cNvSpPr>
                  <a:spLocks/>
                </p:cNvSpPr>
                <p:nvPr/>
              </p:nvSpPr>
              <p:spPr bwMode="auto">
                <a:xfrm>
                  <a:off x="1067" y="698"/>
                  <a:ext cx="34" cy="13"/>
                </a:xfrm>
                <a:custGeom>
                  <a:avLst/>
                  <a:gdLst>
                    <a:gd name="T0" fmla="*/ 34 w 34"/>
                    <a:gd name="T1" fmla="*/ 0 h 13"/>
                    <a:gd name="T2" fmla="*/ 28 w 34"/>
                    <a:gd name="T3" fmla="*/ 0 h 13"/>
                    <a:gd name="T4" fmla="*/ 0 w 34"/>
                    <a:gd name="T5" fmla="*/ 0 h 13"/>
                    <a:gd name="T6" fmla="*/ 0 w 34"/>
                    <a:gd name="T7" fmla="*/ 13 h 13"/>
                    <a:gd name="T8" fmla="*/ 28 w 34"/>
                    <a:gd name="T9" fmla="*/ 13 h 13"/>
                    <a:gd name="T10" fmla="*/ 25 w 34"/>
                    <a:gd name="T11" fmla="*/ 11 h 13"/>
                    <a:gd name="T12" fmla="*/ 34 w 3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4" h="13">
                      <a:moveTo>
                        <a:pt x="34" y="0"/>
                      </a:moveTo>
                      <a:lnTo>
                        <a:pt x="28" y="0"/>
                      </a:lnTo>
                      <a:lnTo>
                        <a:pt x="0" y="0"/>
                      </a:lnTo>
                      <a:lnTo>
                        <a:pt x="0" y="13"/>
                      </a:lnTo>
                      <a:lnTo>
                        <a:pt x="28" y="13"/>
                      </a:lnTo>
                      <a:lnTo>
                        <a:pt x="25" y="11"/>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4" name="Freeform 426"/>
                <p:cNvSpPr>
                  <a:spLocks/>
                </p:cNvSpPr>
                <p:nvPr/>
              </p:nvSpPr>
              <p:spPr bwMode="auto">
                <a:xfrm>
                  <a:off x="1092" y="698"/>
                  <a:ext cx="21" cy="22"/>
                </a:xfrm>
                <a:custGeom>
                  <a:avLst/>
                  <a:gdLst>
                    <a:gd name="T0" fmla="*/ 21 w 21"/>
                    <a:gd name="T1" fmla="*/ 14 h 22"/>
                    <a:gd name="T2" fmla="*/ 21 w 21"/>
                    <a:gd name="T3" fmla="*/ 13 h 22"/>
                    <a:gd name="T4" fmla="*/ 9 w 21"/>
                    <a:gd name="T5" fmla="*/ 0 h 22"/>
                    <a:gd name="T6" fmla="*/ 0 w 21"/>
                    <a:gd name="T7" fmla="*/ 11 h 22"/>
                    <a:gd name="T8" fmla="*/ 12 w 21"/>
                    <a:gd name="T9" fmla="*/ 22 h 22"/>
                    <a:gd name="T10" fmla="*/ 11 w 21"/>
                    <a:gd name="T11" fmla="*/ 20 h 22"/>
                    <a:gd name="T12" fmla="*/ 21 w 21"/>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21" y="14"/>
                      </a:moveTo>
                      <a:lnTo>
                        <a:pt x="21" y="13"/>
                      </a:lnTo>
                      <a:lnTo>
                        <a:pt x="9" y="0"/>
                      </a:lnTo>
                      <a:lnTo>
                        <a:pt x="0" y="11"/>
                      </a:lnTo>
                      <a:lnTo>
                        <a:pt x="12" y="22"/>
                      </a:lnTo>
                      <a:lnTo>
                        <a:pt x="11" y="20"/>
                      </a:lnTo>
                      <a:lnTo>
                        <a:pt x="2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5" name="Freeform 425"/>
                <p:cNvSpPr>
                  <a:spLocks/>
                </p:cNvSpPr>
                <p:nvPr/>
              </p:nvSpPr>
              <p:spPr bwMode="auto">
                <a:xfrm>
                  <a:off x="1103" y="712"/>
                  <a:ext cx="23" cy="29"/>
                </a:xfrm>
                <a:custGeom>
                  <a:avLst/>
                  <a:gdLst>
                    <a:gd name="T0" fmla="*/ 18 w 23"/>
                    <a:gd name="T1" fmla="*/ 17 h 29"/>
                    <a:gd name="T2" fmla="*/ 23 w 23"/>
                    <a:gd name="T3" fmla="*/ 20 h 29"/>
                    <a:gd name="T4" fmla="*/ 10 w 23"/>
                    <a:gd name="T5" fmla="*/ 0 h 29"/>
                    <a:gd name="T6" fmla="*/ 0 w 23"/>
                    <a:gd name="T7" fmla="*/ 6 h 29"/>
                    <a:gd name="T8" fmla="*/ 12 w 23"/>
                    <a:gd name="T9" fmla="*/ 26 h 29"/>
                    <a:gd name="T10" fmla="*/ 18 w 23"/>
                    <a:gd name="T11" fmla="*/ 29 h 29"/>
                    <a:gd name="T12" fmla="*/ 12 w 23"/>
                    <a:gd name="T13" fmla="*/ 26 h 29"/>
                    <a:gd name="T14" fmla="*/ 14 w 23"/>
                    <a:gd name="T15" fmla="*/ 29 h 29"/>
                    <a:gd name="T16" fmla="*/ 18 w 23"/>
                    <a:gd name="T17" fmla="*/ 29 h 29"/>
                    <a:gd name="T18" fmla="*/ 18 w 23"/>
                    <a:gd name="T1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9">
                      <a:moveTo>
                        <a:pt x="18" y="17"/>
                      </a:moveTo>
                      <a:lnTo>
                        <a:pt x="23" y="20"/>
                      </a:lnTo>
                      <a:lnTo>
                        <a:pt x="10" y="0"/>
                      </a:lnTo>
                      <a:lnTo>
                        <a:pt x="0" y="6"/>
                      </a:lnTo>
                      <a:lnTo>
                        <a:pt x="12" y="26"/>
                      </a:lnTo>
                      <a:lnTo>
                        <a:pt x="18" y="29"/>
                      </a:lnTo>
                      <a:lnTo>
                        <a:pt x="12" y="26"/>
                      </a:lnTo>
                      <a:lnTo>
                        <a:pt x="14" y="29"/>
                      </a:lnTo>
                      <a:lnTo>
                        <a:pt x="18" y="29"/>
                      </a:lnTo>
                      <a:lnTo>
                        <a:pt x="1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6" name="Freeform 424"/>
                <p:cNvSpPr>
                  <a:spLocks/>
                </p:cNvSpPr>
                <p:nvPr/>
              </p:nvSpPr>
              <p:spPr bwMode="auto">
                <a:xfrm>
                  <a:off x="1121" y="729"/>
                  <a:ext cx="30" cy="12"/>
                </a:xfrm>
                <a:custGeom>
                  <a:avLst/>
                  <a:gdLst>
                    <a:gd name="T0" fmla="*/ 18 w 30"/>
                    <a:gd name="T1" fmla="*/ 5 h 12"/>
                    <a:gd name="T2" fmla="*/ 25 w 30"/>
                    <a:gd name="T3" fmla="*/ 0 h 12"/>
                    <a:gd name="T4" fmla="*/ 0 w 30"/>
                    <a:gd name="T5" fmla="*/ 0 h 12"/>
                    <a:gd name="T6" fmla="*/ 0 w 30"/>
                    <a:gd name="T7" fmla="*/ 12 h 12"/>
                    <a:gd name="T8" fmla="*/ 25 w 30"/>
                    <a:gd name="T9" fmla="*/ 12 h 12"/>
                    <a:gd name="T10" fmla="*/ 30 w 30"/>
                    <a:gd name="T11" fmla="*/ 7 h 12"/>
                    <a:gd name="T12" fmla="*/ 25 w 30"/>
                    <a:gd name="T13" fmla="*/ 12 h 12"/>
                    <a:gd name="T14" fmla="*/ 30 w 30"/>
                    <a:gd name="T15" fmla="*/ 12 h 12"/>
                    <a:gd name="T16" fmla="*/ 30 w 30"/>
                    <a:gd name="T17" fmla="*/ 7 h 12"/>
                    <a:gd name="T18" fmla="*/ 18 w 30"/>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2">
                      <a:moveTo>
                        <a:pt x="18" y="5"/>
                      </a:moveTo>
                      <a:lnTo>
                        <a:pt x="25" y="0"/>
                      </a:lnTo>
                      <a:lnTo>
                        <a:pt x="0" y="0"/>
                      </a:lnTo>
                      <a:lnTo>
                        <a:pt x="0" y="12"/>
                      </a:lnTo>
                      <a:lnTo>
                        <a:pt x="25" y="12"/>
                      </a:lnTo>
                      <a:lnTo>
                        <a:pt x="30" y="7"/>
                      </a:lnTo>
                      <a:lnTo>
                        <a:pt x="25" y="12"/>
                      </a:lnTo>
                      <a:lnTo>
                        <a:pt x="30" y="12"/>
                      </a:lnTo>
                      <a:lnTo>
                        <a:pt x="30" y="7"/>
                      </a:lnTo>
                      <a:lnTo>
                        <a:pt x="1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7" name="Freeform 423"/>
                <p:cNvSpPr>
                  <a:spLocks/>
                </p:cNvSpPr>
                <p:nvPr/>
              </p:nvSpPr>
              <p:spPr bwMode="auto">
                <a:xfrm>
                  <a:off x="1139" y="709"/>
                  <a:ext cx="16" cy="27"/>
                </a:xfrm>
                <a:custGeom>
                  <a:avLst/>
                  <a:gdLst>
                    <a:gd name="T0" fmla="*/ 5 w 16"/>
                    <a:gd name="T1" fmla="*/ 0 h 27"/>
                    <a:gd name="T2" fmla="*/ 3 w 16"/>
                    <a:gd name="T3" fmla="*/ 3 h 27"/>
                    <a:gd name="T4" fmla="*/ 0 w 16"/>
                    <a:gd name="T5" fmla="*/ 25 h 27"/>
                    <a:gd name="T6" fmla="*/ 12 w 16"/>
                    <a:gd name="T7" fmla="*/ 27 h 27"/>
                    <a:gd name="T8" fmla="*/ 16 w 16"/>
                    <a:gd name="T9" fmla="*/ 7 h 27"/>
                    <a:gd name="T10" fmla="*/ 12 w 16"/>
                    <a:gd name="T11" fmla="*/ 11 h 27"/>
                    <a:gd name="T12" fmla="*/ 5 w 1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6" h="27">
                      <a:moveTo>
                        <a:pt x="5" y="0"/>
                      </a:moveTo>
                      <a:lnTo>
                        <a:pt x="3" y="3"/>
                      </a:lnTo>
                      <a:lnTo>
                        <a:pt x="0" y="25"/>
                      </a:lnTo>
                      <a:lnTo>
                        <a:pt x="12" y="27"/>
                      </a:lnTo>
                      <a:lnTo>
                        <a:pt x="16" y="7"/>
                      </a:lnTo>
                      <a:lnTo>
                        <a:pt x="12" y="11"/>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8" name="Freeform 422"/>
                <p:cNvSpPr>
                  <a:spLocks/>
                </p:cNvSpPr>
                <p:nvPr/>
              </p:nvSpPr>
              <p:spPr bwMode="auto">
                <a:xfrm>
                  <a:off x="1144" y="693"/>
                  <a:ext cx="27" cy="27"/>
                </a:xfrm>
                <a:custGeom>
                  <a:avLst/>
                  <a:gdLst>
                    <a:gd name="T0" fmla="*/ 23 w 27"/>
                    <a:gd name="T1" fmla="*/ 1 h 27"/>
                    <a:gd name="T2" fmla="*/ 20 w 27"/>
                    <a:gd name="T3" fmla="*/ 1 h 27"/>
                    <a:gd name="T4" fmla="*/ 0 w 27"/>
                    <a:gd name="T5" fmla="*/ 16 h 27"/>
                    <a:gd name="T6" fmla="*/ 7 w 27"/>
                    <a:gd name="T7" fmla="*/ 27 h 27"/>
                    <a:gd name="T8" fmla="*/ 27 w 27"/>
                    <a:gd name="T9" fmla="*/ 12 h 27"/>
                    <a:gd name="T10" fmla="*/ 22 w 27"/>
                    <a:gd name="T11" fmla="*/ 14 h 27"/>
                    <a:gd name="T12" fmla="*/ 23 w 27"/>
                    <a:gd name="T13" fmla="*/ 1 h 27"/>
                    <a:gd name="T14" fmla="*/ 22 w 27"/>
                    <a:gd name="T15" fmla="*/ 0 h 27"/>
                    <a:gd name="T16" fmla="*/ 20 w 27"/>
                    <a:gd name="T17" fmla="*/ 1 h 27"/>
                    <a:gd name="T18" fmla="*/ 23 w 27"/>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23" y="1"/>
                      </a:moveTo>
                      <a:lnTo>
                        <a:pt x="20" y="1"/>
                      </a:lnTo>
                      <a:lnTo>
                        <a:pt x="0" y="16"/>
                      </a:lnTo>
                      <a:lnTo>
                        <a:pt x="7" y="27"/>
                      </a:lnTo>
                      <a:lnTo>
                        <a:pt x="27" y="12"/>
                      </a:lnTo>
                      <a:lnTo>
                        <a:pt x="22" y="14"/>
                      </a:lnTo>
                      <a:lnTo>
                        <a:pt x="23" y="1"/>
                      </a:lnTo>
                      <a:lnTo>
                        <a:pt x="22" y="0"/>
                      </a:lnTo>
                      <a:lnTo>
                        <a:pt x="20" y="1"/>
                      </a:lnTo>
                      <a:lnTo>
                        <a:pt x="23"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29" name="Freeform 421"/>
                <p:cNvSpPr>
                  <a:spLocks/>
                </p:cNvSpPr>
                <p:nvPr/>
              </p:nvSpPr>
              <p:spPr bwMode="auto">
                <a:xfrm>
                  <a:off x="1166" y="694"/>
                  <a:ext cx="64" cy="24"/>
                </a:xfrm>
                <a:custGeom>
                  <a:avLst/>
                  <a:gdLst>
                    <a:gd name="T0" fmla="*/ 64 w 64"/>
                    <a:gd name="T1" fmla="*/ 13 h 24"/>
                    <a:gd name="T2" fmla="*/ 61 w 64"/>
                    <a:gd name="T3" fmla="*/ 11 h 24"/>
                    <a:gd name="T4" fmla="*/ 1 w 64"/>
                    <a:gd name="T5" fmla="*/ 0 h 24"/>
                    <a:gd name="T6" fmla="*/ 0 w 64"/>
                    <a:gd name="T7" fmla="*/ 13 h 24"/>
                    <a:gd name="T8" fmla="*/ 59 w 64"/>
                    <a:gd name="T9" fmla="*/ 24 h 24"/>
                    <a:gd name="T10" fmla="*/ 55 w 64"/>
                    <a:gd name="T11" fmla="*/ 22 h 24"/>
                    <a:gd name="T12" fmla="*/ 64 w 64"/>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64" h="24">
                      <a:moveTo>
                        <a:pt x="64" y="13"/>
                      </a:moveTo>
                      <a:lnTo>
                        <a:pt x="61" y="11"/>
                      </a:lnTo>
                      <a:lnTo>
                        <a:pt x="1" y="0"/>
                      </a:lnTo>
                      <a:lnTo>
                        <a:pt x="0" y="13"/>
                      </a:lnTo>
                      <a:lnTo>
                        <a:pt x="59" y="24"/>
                      </a:lnTo>
                      <a:lnTo>
                        <a:pt x="55" y="22"/>
                      </a:lnTo>
                      <a:lnTo>
                        <a:pt x="6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0" name="Freeform 420"/>
                <p:cNvSpPr>
                  <a:spLocks/>
                </p:cNvSpPr>
                <p:nvPr/>
              </p:nvSpPr>
              <p:spPr bwMode="auto">
                <a:xfrm>
                  <a:off x="1221" y="707"/>
                  <a:ext cx="26" cy="27"/>
                </a:xfrm>
                <a:custGeom>
                  <a:avLst/>
                  <a:gdLst>
                    <a:gd name="T0" fmla="*/ 22 w 26"/>
                    <a:gd name="T1" fmla="*/ 14 h 27"/>
                    <a:gd name="T2" fmla="*/ 26 w 26"/>
                    <a:gd name="T3" fmla="*/ 16 h 27"/>
                    <a:gd name="T4" fmla="*/ 9 w 26"/>
                    <a:gd name="T5" fmla="*/ 0 h 27"/>
                    <a:gd name="T6" fmla="*/ 0 w 26"/>
                    <a:gd name="T7" fmla="*/ 9 h 27"/>
                    <a:gd name="T8" fmla="*/ 17 w 26"/>
                    <a:gd name="T9" fmla="*/ 25 h 27"/>
                    <a:gd name="T10" fmla="*/ 20 w 26"/>
                    <a:gd name="T11" fmla="*/ 27 h 27"/>
                    <a:gd name="T12" fmla="*/ 22 w 26"/>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22" y="14"/>
                      </a:moveTo>
                      <a:lnTo>
                        <a:pt x="26" y="16"/>
                      </a:lnTo>
                      <a:lnTo>
                        <a:pt x="9" y="0"/>
                      </a:lnTo>
                      <a:lnTo>
                        <a:pt x="0" y="9"/>
                      </a:lnTo>
                      <a:lnTo>
                        <a:pt x="17" y="25"/>
                      </a:lnTo>
                      <a:lnTo>
                        <a:pt x="20" y="27"/>
                      </a:lnTo>
                      <a:lnTo>
                        <a:pt x="2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1" name="Freeform 419"/>
                <p:cNvSpPr>
                  <a:spLocks/>
                </p:cNvSpPr>
                <p:nvPr/>
              </p:nvSpPr>
              <p:spPr bwMode="auto">
                <a:xfrm>
                  <a:off x="1241" y="721"/>
                  <a:ext cx="94" cy="29"/>
                </a:xfrm>
                <a:custGeom>
                  <a:avLst/>
                  <a:gdLst>
                    <a:gd name="T0" fmla="*/ 94 w 94"/>
                    <a:gd name="T1" fmla="*/ 17 h 29"/>
                    <a:gd name="T2" fmla="*/ 94 w 94"/>
                    <a:gd name="T3" fmla="*/ 17 h 29"/>
                    <a:gd name="T4" fmla="*/ 2 w 94"/>
                    <a:gd name="T5" fmla="*/ 0 h 29"/>
                    <a:gd name="T6" fmla="*/ 0 w 94"/>
                    <a:gd name="T7" fmla="*/ 13 h 29"/>
                    <a:gd name="T8" fmla="*/ 92 w 94"/>
                    <a:gd name="T9" fmla="*/ 29 h 29"/>
                    <a:gd name="T10" fmla="*/ 90 w 94"/>
                    <a:gd name="T11" fmla="*/ 29 h 29"/>
                    <a:gd name="T12" fmla="*/ 94 w 94"/>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94" h="29">
                      <a:moveTo>
                        <a:pt x="94" y="17"/>
                      </a:moveTo>
                      <a:lnTo>
                        <a:pt x="94" y="17"/>
                      </a:lnTo>
                      <a:lnTo>
                        <a:pt x="2" y="0"/>
                      </a:lnTo>
                      <a:lnTo>
                        <a:pt x="0" y="13"/>
                      </a:lnTo>
                      <a:lnTo>
                        <a:pt x="92" y="29"/>
                      </a:lnTo>
                      <a:lnTo>
                        <a:pt x="90" y="29"/>
                      </a:lnTo>
                      <a:lnTo>
                        <a:pt x="94"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2" name="Freeform 418"/>
                <p:cNvSpPr>
                  <a:spLocks/>
                </p:cNvSpPr>
                <p:nvPr/>
              </p:nvSpPr>
              <p:spPr bwMode="auto">
                <a:xfrm>
                  <a:off x="1331" y="738"/>
                  <a:ext cx="76" cy="36"/>
                </a:xfrm>
                <a:custGeom>
                  <a:avLst/>
                  <a:gdLst>
                    <a:gd name="T0" fmla="*/ 71 w 76"/>
                    <a:gd name="T1" fmla="*/ 23 h 36"/>
                    <a:gd name="T2" fmla="*/ 76 w 76"/>
                    <a:gd name="T3" fmla="*/ 23 h 36"/>
                    <a:gd name="T4" fmla="*/ 4 w 76"/>
                    <a:gd name="T5" fmla="*/ 0 h 36"/>
                    <a:gd name="T6" fmla="*/ 0 w 76"/>
                    <a:gd name="T7" fmla="*/ 12 h 36"/>
                    <a:gd name="T8" fmla="*/ 71 w 76"/>
                    <a:gd name="T9" fmla="*/ 36 h 36"/>
                    <a:gd name="T10" fmla="*/ 76 w 76"/>
                    <a:gd name="T11" fmla="*/ 36 h 36"/>
                    <a:gd name="T12" fmla="*/ 71 w 76"/>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76" h="36">
                      <a:moveTo>
                        <a:pt x="71" y="23"/>
                      </a:moveTo>
                      <a:lnTo>
                        <a:pt x="76" y="23"/>
                      </a:lnTo>
                      <a:lnTo>
                        <a:pt x="4" y="0"/>
                      </a:lnTo>
                      <a:lnTo>
                        <a:pt x="0" y="12"/>
                      </a:lnTo>
                      <a:lnTo>
                        <a:pt x="71" y="36"/>
                      </a:lnTo>
                      <a:lnTo>
                        <a:pt x="76" y="36"/>
                      </a:lnTo>
                      <a:lnTo>
                        <a:pt x="7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3" name="Freeform 417"/>
                <p:cNvSpPr>
                  <a:spLocks/>
                </p:cNvSpPr>
                <p:nvPr/>
              </p:nvSpPr>
              <p:spPr bwMode="auto">
                <a:xfrm>
                  <a:off x="1402" y="754"/>
                  <a:ext cx="28" cy="20"/>
                </a:xfrm>
                <a:custGeom>
                  <a:avLst/>
                  <a:gdLst>
                    <a:gd name="T0" fmla="*/ 28 w 28"/>
                    <a:gd name="T1" fmla="*/ 0 h 20"/>
                    <a:gd name="T2" fmla="*/ 25 w 28"/>
                    <a:gd name="T3" fmla="*/ 0 h 20"/>
                    <a:gd name="T4" fmla="*/ 0 w 28"/>
                    <a:gd name="T5" fmla="*/ 7 h 20"/>
                    <a:gd name="T6" fmla="*/ 5 w 28"/>
                    <a:gd name="T7" fmla="*/ 20 h 20"/>
                    <a:gd name="T8" fmla="*/ 28 w 28"/>
                    <a:gd name="T9" fmla="*/ 11 h 20"/>
                    <a:gd name="T10" fmla="*/ 25 w 28"/>
                    <a:gd name="T11" fmla="*/ 13 h 20"/>
                    <a:gd name="T12" fmla="*/ 28 w 2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8" h="20">
                      <a:moveTo>
                        <a:pt x="28" y="0"/>
                      </a:moveTo>
                      <a:lnTo>
                        <a:pt x="25" y="0"/>
                      </a:lnTo>
                      <a:lnTo>
                        <a:pt x="0" y="7"/>
                      </a:lnTo>
                      <a:lnTo>
                        <a:pt x="5" y="20"/>
                      </a:lnTo>
                      <a:lnTo>
                        <a:pt x="28" y="11"/>
                      </a:lnTo>
                      <a:lnTo>
                        <a:pt x="25" y="13"/>
                      </a:lnTo>
                      <a:lnTo>
                        <a:pt x="2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4" name="Freeform 416"/>
                <p:cNvSpPr>
                  <a:spLocks/>
                </p:cNvSpPr>
                <p:nvPr/>
              </p:nvSpPr>
              <p:spPr bwMode="auto">
                <a:xfrm>
                  <a:off x="1427" y="754"/>
                  <a:ext cx="36" cy="20"/>
                </a:xfrm>
                <a:custGeom>
                  <a:avLst/>
                  <a:gdLst>
                    <a:gd name="T0" fmla="*/ 36 w 36"/>
                    <a:gd name="T1" fmla="*/ 7 h 20"/>
                    <a:gd name="T2" fmla="*/ 36 w 36"/>
                    <a:gd name="T3" fmla="*/ 7 h 20"/>
                    <a:gd name="T4" fmla="*/ 3 w 36"/>
                    <a:gd name="T5" fmla="*/ 0 h 20"/>
                    <a:gd name="T6" fmla="*/ 0 w 36"/>
                    <a:gd name="T7" fmla="*/ 13 h 20"/>
                    <a:gd name="T8" fmla="*/ 34 w 36"/>
                    <a:gd name="T9" fmla="*/ 20 h 20"/>
                    <a:gd name="T10" fmla="*/ 34 w 36"/>
                    <a:gd name="T11" fmla="*/ 20 h 20"/>
                    <a:gd name="T12" fmla="*/ 36 w 36"/>
                    <a:gd name="T13" fmla="*/ 7 h 20"/>
                  </a:gdLst>
                  <a:ahLst/>
                  <a:cxnLst>
                    <a:cxn ang="0">
                      <a:pos x="T0" y="T1"/>
                    </a:cxn>
                    <a:cxn ang="0">
                      <a:pos x="T2" y="T3"/>
                    </a:cxn>
                    <a:cxn ang="0">
                      <a:pos x="T4" y="T5"/>
                    </a:cxn>
                    <a:cxn ang="0">
                      <a:pos x="T6" y="T7"/>
                    </a:cxn>
                    <a:cxn ang="0">
                      <a:pos x="T8" y="T9"/>
                    </a:cxn>
                    <a:cxn ang="0">
                      <a:pos x="T10" y="T11"/>
                    </a:cxn>
                    <a:cxn ang="0">
                      <a:pos x="T12" y="T13"/>
                    </a:cxn>
                  </a:cxnLst>
                  <a:rect l="0" t="0" r="r" b="b"/>
                  <a:pathLst>
                    <a:path w="36" h="20">
                      <a:moveTo>
                        <a:pt x="36" y="7"/>
                      </a:moveTo>
                      <a:lnTo>
                        <a:pt x="36" y="7"/>
                      </a:lnTo>
                      <a:lnTo>
                        <a:pt x="3" y="0"/>
                      </a:lnTo>
                      <a:lnTo>
                        <a:pt x="0" y="13"/>
                      </a:lnTo>
                      <a:lnTo>
                        <a:pt x="34" y="20"/>
                      </a:lnTo>
                      <a:lnTo>
                        <a:pt x="36"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5" name="Freeform 415"/>
                <p:cNvSpPr>
                  <a:spLocks/>
                </p:cNvSpPr>
                <p:nvPr/>
              </p:nvSpPr>
              <p:spPr bwMode="auto">
                <a:xfrm>
                  <a:off x="1461" y="761"/>
                  <a:ext cx="51" cy="20"/>
                </a:xfrm>
                <a:custGeom>
                  <a:avLst/>
                  <a:gdLst>
                    <a:gd name="T0" fmla="*/ 51 w 51"/>
                    <a:gd name="T1" fmla="*/ 13 h 20"/>
                    <a:gd name="T2" fmla="*/ 45 w 51"/>
                    <a:gd name="T3" fmla="*/ 7 h 20"/>
                    <a:gd name="T4" fmla="*/ 2 w 51"/>
                    <a:gd name="T5" fmla="*/ 0 h 20"/>
                    <a:gd name="T6" fmla="*/ 0 w 51"/>
                    <a:gd name="T7" fmla="*/ 13 h 20"/>
                    <a:gd name="T8" fmla="*/ 43 w 51"/>
                    <a:gd name="T9" fmla="*/ 20 h 20"/>
                    <a:gd name="T10" fmla="*/ 38 w 51"/>
                    <a:gd name="T11" fmla="*/ 15 h 20"/>
                    <a:gd name="T12" fmla="*/ 51 w 51"/>
                    <a:gd name="T13" fmla="*/ 13 h 20"/>
                    <a:gd name="T14" fmla="*/ 51 w 51"/>
                    <a:gd name="T15" fmla="*/ 9 h 20"/>
                    <a:gd name="T16" fmla="*/ 45 w 51"/>
                    <a:gd name="T17" fmla="*/ 7 h 20"/>
                    <a:gd name="T18" fmla="*/ 51 w 51"/>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0">
                      <a:moveTo>
                        <a:pt x="51" y="13"/>
                      </a:moveTo>
                      <a:lnTo>
                        <a:pt x="45" y="7"/>
                      </a:lnTo>
                      <a:lnTo>
                        <a:pt x="2" y="0"/>
                      </a:lnTo>
                      <a:lnTo>
                        <a:pt x="0" y="13"/>
                      </a:lnTo>
                      <a:lnTo>
                        <a:pt x="43" y="20"/>
                      </a:lnTo>
                      <a:lnTo>
                        <a:pt x="38" y="15"/>
                      </a:lnTo>
                      <a:lnTo>
                        <a:pt x="51" y="13"/>
                      </a:lnTo>
                      <a:lnTo>
                        <a:pt x="51" y="9"/>
                      </a:lnTo>
                      <a:lnTo>
                        <a:pt x="45" y="7"/>
                      </a:lnTo>
                      <a:lnTo>
                        <a:pt x="51"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6" name="Freeform 414"/>
                <p:cNvSpPr>
                  <a:spLocks/>
                </p:cNvSpPr>
                <p:nvPr/>
              </p:nvSpPr>
              <p:spPr bwMode="auto">
                <a:xfrm>
                  <a:off x="1499" y="774"/>
                  <a:ext cx="18" cy="75"/>
                </a:xfrm>
                <a:custGeom>
                  <a:avLst/>
                  <a:gdLst>
                    <a:gd name="T0" fmla="*/ 14 w 18"/>
                    <a:gd name="T1" fmla="*/ 65 h 75"/>
                    <a:gd name="T2" fmla="*/ 18 w 18"/>
                    <a:gd name="T3" fmla="*/ 70 h 75"/>
                    <a:gd name="T4" fmla="*/ 13 w 18"/>
                    <a:gd name="T5" fmla="*/ 0 h 75"/>
                    <a:gd name="T6" fmla="*/ 0 w 18"/>
                    <a:gd name="T7" fmla="*/ 2 h 75"/>
                    <a:gd name="T8" fmla="*/ 5 w 18"/>
                    <a:gd name="T9" fmla="*/ 70 h 75"/>
                    <a:gd name="T10" fmla="*/ 7 w 18"/>
                    <a:gd name="T11" fmla="*/ 75 h 75"/>
                    <a:gd name="T12" fmla="*/ 5 w 18"/>
                    <a:gd name="T13" fmla="*/ 70 h 75"/>
                    <a:gd name="T14" fmla="*/ 5 w 18"/>
                    <a:gd name="T15" fmla="*/ 74 h 75"/>
                    <a:gd name="T16" fmla="*/ 7 w 18"/>
                    <a:gd name="T17" fmla="*/ 75 h 75"/>
                    <a:gd name="T18" fmla="*/ 14 w 18"/>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5">
                      <a:moveTo>
                        <a:pt x="14" y="65"/>
                      </a:moveTo>
                      <a:lnTo>
                        <a:pt x="18" y="70"/>
                      </a:lnTo>
                      <a:lnTo>
                        <a:pt x="13" y="0"/>
                      </a:lnTo>
                      <a:lnTo>
                        <a:pt x="0" y="2"/>
                      </a:lnTo>
                      <a:lnTo>
                        <a:pt x="5" y="70"/>
                      </a:lnTo>
                      <a:lnTo>
                        <a:pt x="7" y="75"/>
                      </a:lnTo>
                      <a:lnTo>
                        <a:pt x="5" y="70"/>
                      </a:lnTo>
                      <a:lnTo>
                        <a:pt x="5" y="74"/>
                      </a:lnTo>
                      <a:lnTo>
                        <a:pt x="7" y="75"/>
                      </a:lnTo>
                      <a:lnTo>
                        <a:pt x="14"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7" name="Freeform 413"/>
                <p:cNvSpPr>
                  <a:spLocks/>
                </p:cNvSpPr>
                <p:nvPr/>
              </p:nvSpPr>
              <p:spPr bwMode="auto">
                <a:xfrm>
                  <a:off x="1506" y="839"/>
                  <a:ext cx="36" cy="32"/>
                </a:xfrm>
                <a:custGeom>
                  <a:avLst/>
                  <a:gdLst>
                    <a:gd name="T0" fmla="*/ 36 w 36"/>
                    <a:gd name="T1" fmla="*/ 25 h 32"/>
                    <a:gd name="T2" fmla="*/ 34 w 36"/>
                    <a:gd name="T3" fmla="*/ 21 h 32"/>
                    <a:gd name="T4" fmla="*/ 7 w 36"/>
                    <a:gd name="T5" fmla="*/ 0 h 32"/>
                    <a:gd name="T6" fmla="*/ 0 w 36"/>
                    <a:gd name="T7" fmla="*/ 10 h 32"/>
                    <a:gd name="T8" fmla="*/ 27 w 36"/>
                    <a:gd name="T9" fmla="*/ 32 h 32"/>
                    <a:gd name="T10" fmla="*/ 25 w 36"/>
                    <a:gd name="T11" fmla="*/ 28 h 32"/>
                    <a:gd name="T12" fmla="*/ 36 w 36"/>
                    <a:gd name="T13" fmla="*/ 25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36" y="25"/>
                      </a:moveTo>
                      <a:lnTo>
                        <a:pt x="34" y="21"/>
                      </a:lnTo>
                      <a:lnTo>
                        <a:pt x="7" y="0"/>
                      </a:lnTo>
                      <a:lnTo>
                        <a:pt x="0" y="10"/>
                      </a:lnTo>
                      <a:lnTo>
                        <a:pt x="27" y="32"/>
                      </a:lnTo>
                      <a:lnTo>
                        <a:pt x="25" y="28"/>
                      </a:lnTo>
                      <a:lnTo>
                        <a:pt x="36"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8" name="Freeform 412"/>
                <p:cNvSpPr>
                  <a:spLocks/>
                </p:cNvSpPr>
                <p:nvPr/>
              </p:nvSpPr>
              <p:spPr bwMode="auto">
                <a:xfrm>
                  <a:off x="1531" y="864"/>
                  <a:ext cx="20" cy="27"/>
                </a:xfrm>
                <a:custGeom>
                  <a:avLst/>
                  <a:gdLst>
                    <a:gd name="T0" fmla="*/ 20 w 20"/>
                    <a:gd name="T1" fmla="*/ 27 h 27"/>
                    <a:gd name="T2" fmla="*/ 20 w 20"/>
                    <a:gd name="T3" fmla="*/ 23 h 27"/>
                    <a:gd name="T4" fmla="*/ 11 w 20"/>
                    <a:gd name="T5" fmla="*/ 0 h 27"/>
                    <a:gd name="T6" fmla="*/ 0 w 20"/>
                    <a:gd name="T7" fmla="*/ 3 h 27"/>
                    <a:gd name="T8" fmla="*/ 9 w 20"/>
                    <a:gd name="T9" fmla="*/ 27 h 27"/>
                    <a:gd name="T10" fmla="*/ 9 w 20"/>
                    <a:gd name="T11" fmla="*/ 23 h 27"/>
                    <a:gd name="T12" fmla="*/ 20 w 2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20" y="27"/>
                      </a:moveTo>
                      <a:lnTo>
                        <a:pt x="20" y="23"/>
                      </a:lnTo>
                      <a:lnTo>
                        <a:pt x="11" y="0"/>
                      </a:lnTo>
                      <a:lnTo>
                        <a:pt x="0" y="3"/>
                      </a:lnTo>
                      <a:lnTo>
                        <a:pt x="9" y="27"/>
                      </a:lnTo>
                      <a:lnTo>
                        <a:pt x="9" y="23"/>
                      </a:lnTo>
                      <a:lnTo>
                        <a:pt x="2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239" name="Freeform 411"/>
                <p:cNvSpPr>
                  <a:spLocks/>
                </p:cNvSpPr>
                <p:nvPr/>
              </p:nvSpPr>
              <p:spPr bwMode="auto">
                <a:xfrm>
                  <a:off x="1533" y="887"/>
                  <a:ext cx="18" cy="22"/>
                </a:xfrm>
                <a:custGeom>
                  <a:avLst/>
                  <a:gdLst>
                    <a:gd name="T0" fmla="*/ 11 w 18"/>
                    <a:gd name="T1" fmla="*/ 22 h 22"/>
                    <a:gd name="T2" fmla="*/ 11 w 18"/>
                    <a:gd name="T3" fmla="*/ 22 h 22"/>
                    <a:gd name="T4" fmla="*/ 18 w 18"/>
                    <a:gd name="T5" fmla="*/ 4 h 22"/>
                    <a:gd name="T6" fmla="*/ 7 w 18"/>
                    <a:gd name="T7" fmla="*/ 0 h 22"/>
                    <a:gd name="T8" fmla="*/ 0 w 18"/>
                    <a:gd name="T9" fmla="*/ 16 h 22"/>
                    <a:gd name="T10" fmla="*/ 0 w 18"/>
                    <a:gd name="T11" fmla="*/ 15 h 22"/>
                    <a:gd name="T12" fmla="*/ 11 w 18"/>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11" y="22"/>
                      </a:moveTo>
                      <a:lnTo>
                        <a:pt x="11" y="22"/>
                      </a:lnTo>
                      <a:lnTo>
                        <a:pt x="18" y="4"/>
                      </a:lnTo>
                      <a:lnTo>
                        <a:pt x="7" y="0"/>
                      </a:lnTo>
                      <a:lnTo>
                        <a:pt x="0" y="16"/>
                      </a:lnTo>
                      <a:lnTo>
                        <a:pt x="0" y="15"/>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grpSp>
          <p:grpSp>
            <p:nvGrpSpPr>
              <p:cNvPr id="1636" name="Group 209"/>
              <p:cNvGrpSpPr>
                <a:grpSpLocks/>
              </p:cNvGrpSpPr>
              <p:nvPr/>
            </p:nvGrpSpPr>
            <p:grpSpPr bwMode="auto">
              <a:xfrm>
                <a:off x="2471" y="580"/>
                <a:ext cx="4594" cy="3642"/>
                <a:chOff x="304" y="842"/>
                <a:chExt cx="2121" cy="1821"/>
              </a:xfrm>
            </p:grpSpPr>
            <p:sp>
              <p:nvSpPr>
                <p:cNvPr id="1840" name="Freeform 409"/>
                <p:cNvSpPr>
                  <a:spLocks/>
                </p:cNvSpPr>
                <p:nvPr/>
              </p:nvSpPr>
              <p:spPr bwMode="auto">
                <a:xfrm>
                  <a:off x="1524" y="902"/>
                  <a:ext cx="20" cy="23"/>
                </a:xfrm>
                <a:custGeom>
                  <a:avLst/>
                  <a:gdLst>
                    <a:gd name="T0" fmla="*/ 13 w 20"/>
                    <a:gd name="T1" fmla="*/ 19 h 23"/>
                    <a:gd name="T2" fmla="*/ 11 w 20"/>
                    <a:gd name="T3" fmla="*/ 23 h 23"/>
                    <a:gd name="T4" fmla="*/ 20 w 20"/>
                    <a:gd name="T5" fmla="*/ 7 h 23"/>
                    <a:gd name="T6" fmla="*/ 9 w 20"/>
                    <a:gd name="T7" fmla="*/ 0 h 23"/>
                    <a:gd name="T8" fmla="*/ 0 w 20"/>
                    <a:gd name="T9" fmla="*/ 18 h 23"/>
                    <a:gd name="T10" fmla="*/ 0 w 20"/>
                    <a:gd name="T11" fmla="*/ 21 h 23"/>
                    <a:gd name="T12" fmla="*/ 13 w 20"/>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3" y="19"/>
                      </a:moveTo>
                      <a:lnTo>
                        <a:pt x="11" y="23"/>
                      </a:lnTo>
                      <a:lnTo>
                        <a:pt x="20" y="7"/>
                      </a:lnTo>
                      <a:lnTo>
                        <a:pt x="9" y="0"/>
                      </a:lnTo>
                      <a:lnTo>
                        <a:pt x="0" y="18"/>
                      </a:lnTo>
                      <a:lnTo>
                        <a:pt x="0" y="21"/>
                      </a:lnTo>
                      <a:lnTo>
                        <a:pt x="1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1" name="Freeform 408"/>
                <p:cNvSpPr>
                  <a:spLocks/>
                </p:cNvSpPr>
                <p:nvPr/>
              </p:nvSpPr>
              <p:spPr bwMode="auto">
                <a:xfrm>
                  <a:off x="1524" y="921"/>
                  <a:ext cx="16" cy="35"/>
                </a:xfrm>
                <a:custGeom>
                  <a:avLst/>
                  <a:gdLst>
                    <a:gd name="T0" fmla="*/ 11 w 16"/>
                    <a:gd name="T1" fmla="*/ 22 h 35"/>
                    <a:gd name="T2" fmla="*/ 16 w 16"/>
                    <a:gd name="T3" fmla="*/ 27 h 35"/>
                    <a:gd name="T4" fmla="*/ 13 w 16"/>
                    <a:gd name="T5" fmla="*/ 0 h 35"/>
                    <a:gd name="T6" fmla="*/ 0 w 16"/>
                    <a:gd name="T7" fmla="*/ 2 h 35"/>
                    <a:gd name="T8" fmla="*/ 4 w 16"/>
                    <a:gd name="T9" fmla="*/ 29 h 35"/>
                    <a:gd name="T10" fmla="*/ 11 w 16"/>
                    <a:gd name="T11" fmla="*/ 35 h 35"/>
                    <a:gd name="T12" fmla="*/ 4 w 16"/>
                    <a:gd name="T13" fmla="*/ 29 h 35"/>
                    <a:gd name="T14" fmla="*/ 6 w 16"/>
                    <a:gd name="T15" fmla="*/ 35 h 35"/>
                    <a:gd name="T16" fmla="*/ 11 w 16"/>
                    <a:gd name="T17" fmla="*/ 35 h 35"/>
                    <a:gd name="T18" fmla="*/ 11 w 16"/>
                    <a:gd name="T19"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22"/>
                      </a:moveTo>
                      <a:lnTo>
                        <a:pt x="16" y="27"/>
                      </a:lnTo>
                      <a:lnTo>
                        <a:pt x="13" y="0"/>
                      </a:lnTo>
                      <a:lnTo>
                        <a:pt x="0" y="2"/>
                      </a:lnTo>
                      <a:lnTo>
                        <a:pt x="4" y="29"/>
                      </a:lnTo>
                      <a:lnTo>
                        <a:pt x="11" y="35"/>
                      </a:lnTo>
                      <a:lnTo>
                        <a:pt x="4" y="29"/>
                      </a:lnTo>
                      <a:lnTo>
                        <a:pt x="6" y="35"/>
                      </a:lnTo>
                      <a:lnTo>
                        <a:pt x="11" y="35"/>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2" name="Freeform 407"/>
                <p:cNvSpPr>
                  <a:spLocks/>
                </p:cNvSpPr>
                <p:nvPr/>
              </p:nvSpPr>
              <p:spPr bwMode="auto">
                <a:xfrm>
                  <a:off x="1535" y="943"/>
                  <a:ext cx="31" cy="13"/>
                </a:xfrm>
                <a:custGeom>
                  <a:avLst/>
                  <a:gdLst>
                    <a:gd name="T0" fmla="*/ 31 w 31"/>
                    <a:gd name="T1" fmla="*/ 2 h 13"/>
                    <a:gd name="T2" fmla="*/ 27 w 31"/>
                    <a:gd name="T3" fmla="*/ 0 h 13"/>
                    <a:gd name="T4" fmla="*/ 0 w 31"/>
                    <a:gd name="T5" fmla="*/ 0 h 13"/>
                    <a:gd name="T6" fmla="*/ 0 w 31"/>
                    <a:gd name="T7" fmla="*/ 13 h 13"/>
                    <a:gd name="T8" fmla="*/ 25 w 31"/>
                    <a:gd name="T9" fmla="*/ 13 h 13"/>
                    <a:gd name="T10" fmla="*/ 22 w 31"/>
                    <a:gd name="T11" fmla="*/ 11 h 13"/>
                    <a:gd name="T12" fmla="*/ 31 w 31"/>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31" h="13">
                      <a:moveTo>
                        <a:pt x="31" y="2"/>
                      </a:moveTo>
                      <a:lnTo>
                        <a:pt x="27" y="0"/>
                      </a:lnTo>
                      <a:lnTo>
                        <a:pt x="0" y="0"/>
                      </a:lnTo>
                      <a:lnTo>
                        <a:pt x="0" y="13"/>
                      </a:lnTo>
                      <a:lnTo>
                        <a:pt x="25" y="13"/>
                      </a:lnTo>
                      <a:lnTo>
                        <a:pt x="22" y="11"/>
                      </a:lnTo>
                      <a:lnTo>
                        <a:pt x="3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3" name="Freeform 406"/>
                <p:cNvSpPr>
                  <a:spLocks/>
                </p:cNvSpPr>
                <p:nvPr/>
              </p:nvSpPr>
              <p:spPr bwMode="auto">
                <a:xfrm>
                  <a:off x="1557" y="945"/>
                  <a:ext cx="27" cy="30"/>
                </a:xfrm>
                <a:custGeom>
                  <a:avLst/>
                  <a:gdLst>
                    <a:gd name="T0" fmla="*/ 25 w 27"/>
                    <a:gd name="T1" fmla="*/ 18 h 30"/>
                    <a:gd name="T2" fmla="*/ 27 w 27"/>
                    <a:gd name="T3" fmla="*/ 20 h 30"/>
                    <a:gd name="T4" fmla="*/ 9 w 27"/>
                    <a:gd name="T5" fmla="*/ 0 h 30"/>
                    <a:gd name="T6" fmla="*/ 0 w 27"/>
                    <a:gd name="T7" fmla="*/ 9 h 30"/>
                    <a:gd name="T8" fmla="*/ 18 w 27"/>
                    <a:gd name="T9" fmla="*/ 29 h 30"/>
                    <a:gd name="T10" fmla="*/ 21 w 27"/>
                    <a:gd name="T11" fmla="*/ 30 h 30"/>
                    <a:gd name="T12" fmla="*/ 25 w 27"/>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27" h="30">
                      <a:moveTo>
                        <a:pt x="25" y="18"/>
                      </a:moveTo>
                      <a:lnTo>
                        <a:pt x="27" y="20"/>
                      </a:lnTo>
                      <a:lnTo>
                        <a:pt x="9" y="0"/>
                      </a:lnTo>
                      <a:lnTo>
                        <a:pt x="0" y="9"/>
                      </a:lnTo>
                      <a:lnTo>
                        <a:pt x="18" y="29"/>
                      </a:lnTo>
                      <a:lnTo>
                        <a:pt x="21" y="30"/>
                      </a:lnTo>
                      <a:lnTo>
                        <a:pt x="2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4" name="Freeform 405"/>
                <p:cNvSpPr>
                  <a:spLocks/>
                </p:cNvSpPr>
                <p:nvPr/>
              </p:nvSpPr>
              <p:spPr bwMode="auto">
                <a:xfrm>
                  <a:off x="1578" y="963"/>
                  <a:ext cx="54" cy="23"/>
                </a:xfrm>
                <a:custGeom>
                  <a:avLst/>
                  <a:gdLst>
                    <a:gd name="T0" fmla="*/ 54 w 54"/>
                    <a:gd name="T1" fmla="*/ 11 h 23"/>
                    <a:gd name="T2" fmla="*/ 54 w 54"/>
                    <a:gd name="T3" fmla="*/ 11 h 23"/>
                    <a:gd name="T4" fmla="*/ 4 w 54"/>
                    <a:gd name="T5" fmla="*/ 0 h 23"/>
                    <a:gd name="T6" fmla="*/ 0 w 54"/>
                    <a:gd name="T7" fmla="*/ 12 h 23"/>
                    <a:gd name="T8" fmla="*/ 52 w 54"/>
                    <a:gd name="T9" fmla="*/ 23 h 23"/>
                    <a:gd name="T10" fmla="*/ 51 w 54"/>
                    <a:gd name="T11" fmla="*/ 23 h 23"/>
                    <a:gd name="T12" fmla="*/ 54 w 54"/>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54" h="23">
                      <a:moveTo>
                        <a:pt x="54" y="11"/>
                      </a:moveTo>
                      <a:lnTo>
                        <a:pt x="54" y="11"/>
                      </a:lnTo>
                      <a:lnTo>
                        <a:pt x="4" y="0"/>
                      </a:lnTo>
                      <a:lnTo>
                        <a:pt x="0" y="12"/>
                      </a:lnTo>
                      <a:lnTo>
                        <a:pt x="52" y="23"/>
                      </a:lnTo>
                      <a:lnTo>
                        <a:pt x="51" y="23"/>
                      </a:lnTo>
                      <a:lnTo>
                        <a:pt x="54"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5" name="Freeform 404"/>
                <p:cNvSpPr>
                  <a:spLocks/>
                </p:cNvSpPr>
                <p:nvPr/>
              </p:nvSpPr>
              <p:spPr bwMode="auto">
                <a:xfrm>
                  <a:off x="1629" y="974"/>
                  <a:ext cx="50" cy="28"/>
                </a:xfrm>
                <a:custGeom>
                  <a:avLst/>
                  <a:gdLst>
                    <a:gd name="T0" fmla="*/ 48 w 50"/>
                    <a:gd name="T1" fmla="*/ 16 h 28"/>
                    <a:gd name="T2" fmla="*/ 50 w 50"/>
                    <a:gd name="T3" fmla="*/ 16 h 28"/>
                    <a:gd name="T4" fmla="*/ 3 w 50"/>
                    <a:gd name="T5" fmla="*/ 0 h 28"/>
                    <a:gd name="T6" fmla="*/ 0 w 50"/>
                    <a:gd name="T7" fmla="*/ 12 h 28"/>
                    <a:gd name="T8" fmla="*/ 45 w 50"/>
                    <a:gd name="T9" fmla="*/ 28 h 28"/>
                    <a:gd name="T10" fmla="*/ 46 w 50"/>
                    <a:gd name="T11" fmla="*/ 28 h 28"/>
                    <a:gd name="T12" fmla="*/ 48 w 50"/>
                    <a:gd name="T13" fmla="*/ 16 h 28"/>
                  </a:gdLst>
                  <a:ahLst/>
                  <a:cxnLst>
                    <a:cxn ang="0">
                      <a:pos x="T0" y="T1"/>
                    </a:cxn>
                    <a:cxn ang="0">
                      <a:pos x="T2" y="T3"/>
                    </a:cxn>
                    <a:cxn ang="0">
                      <a:pos x="T4" y="T5"/>
                    </a:cxn>
                    <a:cxn ang="0">
                      <a:pos x="T6" y="T7"/>
                    </a:cxn>
                    <a:cxn ang="0">
                      <a:pos x="T8" y="T9"/>
                    </a:cxn>
                    <a:cxn ang="0">
                      <a:pos x="T10" y="T11"/>
                    </a:cxn>
                    <a:cxn ang="0">
                      <a:pos x="T12" y="T13"/>
                    </a:cxn>
                  </a:cxnLst>
                  <a:rect l="0" t="0" r="r" b="b"/>
                  <a:pathLst>
                    <a:path w="50" h="28">
                      <a:moveTo>
                        <a:pt x="48" y="16"/>
                      </a:moveTo>
                      <a:lnTo>
                        <a:pt x="50" y="16"/>
                      </a:lnTo>
                      <a:lnTo>
                        <a:pt x="3" y="0"/>
                      </a:lnTo>
                      <a:lnTo>
                        <a:pt x="0" y="12"/>
                      </a:lnTo>
                      <a:lnTo>
                        <a:pt x="45" y="28"/>
                      </a:lnTo>
                      <a:lnTo>
                        <a:pt x="46" y="28"/>
                      </a:lnTo>
                      <a:lnTo>
                        <a:pt x="4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6" name="Freeform 403"/>
                <p:cNvSpPr>
                  <a:spLocks/>
                </p:cNvSpPr>
                <p:nvPr/>
              </p:nvSpPr>
              <p:spPr bwMode="auto">
                <a:xfrm>
                  <a:off x="1675" y="990"/>
                  <a:ext cx="55" cy="18"/>
                </a:xfrm>
                <a:custGeom>
                  <a:avLst/>
                  <a:gdLst>
                    <a:gd name="T0" fmla="*/ 55 w 55"/>
                    <a:gd name="T1" fmla="*/ 9 h 18"/>
                    <a:gd name="T2" fmla="*/ 49 w 55"/>
                    <a:gd name="T3" fmla="*/ 5 h 18"/>
                    <a:gd name="T4" fmla="*/ 2 w 55"/>
                    <a:gd name="T5" fmla="*/ 0 h 18"/>
                    <a:gd name="T6" fmla="*/ 0 w 55"/>
                    <a:gd name="T7" fmla="*/ 12 h 18"/>
                    <a:gd name="T8" fmla="*/ 49 w 55"/>
                    <a:gd name="T9" fmla="*/ 18 h 18"/>
                    <a:gd name="T10" fmla="*/ 44 w 55"/>
                    <a:gd name="T11" fmla="*/ 14 h 18"/>
                    <a:gd name="T12" fmla="*/ 55 w 55"/>
                    <a:gd name="T13" fmla="*/ 9 h 18"/>
                    <a:gd name="T14" fmla="*/ 53 w 55"/>
                    <a:gd name="T15" fmla="*/ 5 h 18"/>
                    <a:gd name="T16" fmla="*/ 49 w 55"/>
                    <a:gd name="T17" fmla="*/ 5 h 18"/>
                    <a:gd name="T18" fmla="*/ 55 w 55"/>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8">
                      <a:moveTo>
                        <a:pt x="55" y="9"/>
                      </a:moveTo>
                      <a:lnTo>
                        <a:pt x="49" y="5"/>
                      </a:lnTo>
                      <a:lnTo>
                        <a:pt x="2" y="0"/>
                      </a:lnTo>
                      <a:lnTo>
                        <a:pt x="0" y="12"/>
                      </a:lnTo>
                      <a:lnTo>
                        <a:pt x="49" y="18"/>
                      </a:lnTo>
                      <a:lnTo>
                        <a:pt x="44" y="14"/>
                      </a:lnTo>
                      <a:lnTo>
                        <a:pt x="55" y="9"/>
                      </a:lnTo>
                      <a:lnTo>
                        <a:pt x="53" y="5"/>
                      </a:lnTo>
                      <a:lnTo>
                        <a:pt x="49" y="5"/>
                      </a:lnTo>
                      <a:lnTo>
                        <a:pt x="5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7" name="Freeform 402"/>
                <p:cNvSpPr>
                  <a:spLocks/>
                </p:cNvSpPr>
                <p:nvPr/>
              </p:nvSpPr>
              <p:spPr bwMode="auto">
                <a:xfrm>
                  <a:off x="1719" y="999"/>
                  <a:ext cx="21" cy="25"/>
                </a:xfrm>
                <a:custGeom>
                  <a:avLst/>
                  <a:gdLst>
                    <a:gd name="T0" fmla="*/ 20 w 21"/>
                    <a:gd name="T1" fmla="*/ 14 h 25"/>
                    <a:gd name="T2" fmla="*/ 21 w 21"/>
                    <a:gd name="T3" fmla="*/ 16 h 25"/>
                    <a:gd name="T4" fmla="*/ 11 w 21"/>
                    <a:gd name="T5" fmla="*/ 0 h 25"/>
                    <a:gd name="T6" fmla="*/ 0 w 21"/>
                    <a:gd name="T7" fmla="*/ 5 h 25"/>
                    <a:gd name="T8" fmla="*/ 11 w 21"/>
                    <a:gd name="T9" fmla="*/ 23 h 25"/>
                    <a:gd name="T10" fmla="*/ 12 w 21"/>
                    <a:gd name="T11" fmla="*/ 25 h 25"/>
                    <a:gd name="T12" fmla="*/ 20 w 21"/>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20" y="14"/>
                      </a:moveTo>
                      <a:lnTo>
                        <a:pt x="21" y="16"/>
                      </a:lnTo>
                      <a:lnTo>
                        <a:pt x="11" y="0"/>
                      </a:lnTo>
                      <a:lnTo>
                        <a:pt x="0" y="5"/>
                      </a:lnTo>
                      <a:lnTo>
                        <a:pt x="11" y="23"/>
                      </a:lnTo>
                      <a:lnTo>
                        <a:pt x="12" y="25"/>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8" name="Freeform 401"/>
                <p:cNvSpPr>
                  <a:spLocks/>
                </p:cNvSpPr>
                <p:nvPr/>
              </p:nvSpPr>
              <p:spPr bwMode="auto">
                <a:xfrm>
                  <a:off x="1731" y="1013"/>
                  <a:ext cx="38" cy="29"/>
                </a:xfrm>
                <a:custGeom>
                  <a:avLst/>
                  <a:gdLst>
                    <a:gd name="T0" fmla="*/ 38 w 38"/>
                    <a:gd name="T1" fmla="*/ 18 h 29"/>
                    <a:gd name="T2" fmla="*/ 38 w 38"/>
                    <a:gd name="T3" fmla="*/ 18 h 29"/>
                    <a:gd name="T4" fmla="*/ 8 w 38"/>
                    <a:gd name="T5" fmla="*/ 0 h 29"/>
                    <a:gd name="T6" fmla="*/ 0 w 38"/>
                    <a:gd name="T7" fmla="*/ 11 h 29"/>
                    <a:gd name="T8" fmla="*/ 33 w 38"/>
                    <a:gd name="T9" fmla="*/ 29 h 29"/>
                    <a:gd name="T10" fmla="*/ 33 w 38"/>
                    <a:gd name="T11" fmla="*/ 29 h 29"/>
                    <a:gd name="T12" fmla="*/ 38 w 38"/>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38" h="29">
                      <a:moveTo>
                        <a:pt x="38" y="18"/>
                      </a:moveTo>
                      <a:lnTo>
                        <a:pt x="38" y="18"/>
                      </a:lnTo>
                      <a:lnTo>
                        <a:pt x="8" y="0"/>
                      </a:lnTo>
                      <a:lnTo>
                        <a:pt x="0" y="11"/>
                      </a:lnTo>
                      <a:lnTo>
                        <a:pt x="33" y="29"/>
                      </a:lnTo>
                      <a:lnTo>
                        <a:pt x="3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49" name="Freeform 400"/>
                <p:cNvSpPr>
                  <a:spLocks/>
                </p:cNvSpPr>
                <p:nvPr/>
              </p:nvSpPr>
              <p:spPr bwMode="auto">
                <a:xfrm>
                  <a:off x="1764" y="1031"/>
                  <a:ext cx="23" cy="18"/>
                </a:xfrm>
                <a:custGeom>
                  <a:avLst/>
                  <a:gdLst>
                    <a:gd name="T0" fmla="*/ 23 w 23"/>
                    <a:gd name="T1" fmla="*/ 13 h 18"/>
                    <a:gd name="T2" fmla="*/ 20 w 23"/>
                    <a:gd name="T3" fmla="*/ 8 h 18"/>
                    <a:gd name="T4" fmla="*/ 5 w 23"/>
                    <a:gd name="T5" fmla="*/ 0 h 18"/>
                    <a:gd name="T6" fmla="*/ 0 w 23"/>
                    <a:gd name="T7" fmla="*/ 11 h 18"/>
                    <a:gd name="T8" fmla="*/ 14 w 23"/>
                    <a:gd name="T9" fmla="*/ 18 h 18"/>
                    <a:gd name="T10" fmla="*/ 11 w 23"/>
                    <a:gd name="T11" fmla="*/ 13 h 18"/>
                    <a:gd name="T12" fmla="*/ 23 w 23"/>
                    <a:gd name="T13" fmla="*/ 13 h 18"/>
                    <a:gd name="T14" fmla="*/ 23 w 23"/>
                    <a:gd name="T15" fmla="*/ 9 h 18"/>
                    <a:gd name="T16" fmla="*/ 20 w 23"/>
                    <a:gd name="T17" fmla="*/ 8 h 18"/>
                    <a:gd name="T18" fmla="*/ 23 w 23"/>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8">
                      <a:moveTo>
                        <a:pt x="23" y="13"/>
                      </a:moveTo>
                      <a:lnTo>
                        <a:pt x="20" y="8"/>
                      </a:lnTo>
                      <a:lnTo>
                        <a:pt x="5" y="0"/>
                      </a:lnTo>
                      <a:lnTo>
                        <a:pt x="0" y="11"/>
                      </a:lnTo>
                      <a:lnTo>
                        <a:pt x="14" y="18"/>
                      </a:lnTo>
                      <a:lnTo>
                        <a:pt x="11" y="13"/>
                      </a:lnTo>
                      <a:lnTo>
                        <a:pt x="23" y="13"/>
                      </a:lnTo>
                      <a:lnTo>
                        <a:pt x="23" y="9"/>
                      </a:lnTo>
                      <a:lnTo>
                        <a:pt x="20" y="8"/>
                      </a:lnTo>
                      <a:lnTo>
                        <a:pt x="2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0" name="Freeform 399"/>
                <p:cNvSpPr>
                  <a:spLocks/>
                </p:cNvSpPr>
                <p:nvPr/>
              </p:nvSpPr>
              <p:spPr bwMode="auto">
                <a:xfrm>
                  <a:off x="1775" y="1044"/>
                  <a:ext cx="14" cy="27"/>
                </a:xfrm>
                <a:custGeom>
                  <a:avLst/>
                  <a:gdLst>
                    <a:gd name="T0" fmla="*/ 12 w 14"/>
                    <a:gd name="T1" fmla="*/ 16 h 27"/>
                    <a:gd name="T2" fmla="*/ 14 w 14"/>
                    <a:gd name="T3" fmla="*/ 22 h 27"/>
                    <a:gd name="T4" fmla="*/ 12 w 14"/>
                    <a:gd name="T5" fmla="*/ 0 h 27"/>
                    <a:gd name="T6" fmla="*/ 0 w 14"/>
                    <a:gd name="T7" fmla="*/ 0 h 27"/>
                    <a:gd name="T8" fmla="*/ 1 w 14"/>
                    <a:gd name="T9" fmla="*/ 22 h 27"/>
                    <a:gd name="T10" fmla="*/ 3 w 14"/>
                    <a:gd name="T11" fmla="*/ 27 h 27"/>
                    <a:gd name="T12" fmla="*/ 12 w 14"/>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14" h="27">
                      <a:moveTo>
                        <a:pt x="12" y="16"/>
                      </a:moveTo>
                      <a:lnTo>
                        <a:pt x="14" y="22"/>
                      </a:lnTo>
                      <a:lnTo>
                        <a:pt x="12" y="0"/>
                      </a:lnTo>
                      <a:lnTo>
                        <a:pt x="0" y="0"/>
                      </a:lnTo>
                      <a:lnTo>
                        <a:pt x="1" y="22"/>
                      </a:lnTo>
                      <a:lnTo>
                        <a:pt x="3" y="27"/>
                      </a:lnTo>
                      <a:lnTo>
                        <a:pt x="1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1" name="Freeform 398"/>
                <p:cNvSpPr>
                  <a:spLocks/>
                </p:cNvSpPr>
                <p:nvPr/>
              </p:nvSpPr>
              <p:spPr bwMode="auto">
                <a:xfrm>
                  <a:off x="1778" y="1060"/>
                  <a:ext cx="88" cy="79"/>
                </a:xfrm>
                <a:custGeom>
                  <a:avLst/>
                  <a:gdLst>
                    <a:gd name="T0" fmla="*/ 88 w 88"/>
                    <a:gd name="T1" fmla="*/ 72 h 79"/>
                    <a:gd name="T2" fmla="*/ 87 w 88"/>
                    <a:gd name="T3" fmla="*/ 69 h 79"/>
                    <a:gd name="T4" fmla="*/ 9 w 88"/>
                    <a:gd name="T5" fmla="*/ 0 h 79"/>
                    <a:gd name="T6" fmla="*/ 0 w 88"/>
                    <a:gd name="T7" fmla="*/ 11 h 79"/>
                    <a:gd name="T8" fmla="*/ 78 w 88"/>
                    <a:gd name="T9" fmla="*/ 79 h 79"/>
                    <a:gd name="T10" fmla="*/ 76 w 88"/>
                    <a:gd name="T11" fmla="*/ 76 h 79"/>
                    <a:gd name="T12" fmla="*/ 88 w 88"/>
                    <a:gd name="T13" fmla="*/ 72 h 79"/>
                  </a:gdLst>
                  <a:ahLst/>
                  <a:cxnLst>
                    <a:cxn ang="0">
                      <a:pos x="T0" y="T1"/>
                    </a:cxn>
                    <a:cxn ang="0">
                      <a:pos x="T2" y="T3"/>
                    </a:cxn>
                    <a:cxn ang="0">
                      <a:pos x="T4" y="T5"/>
                    </a:cxn>
                    <a:cxn ang="0">
                      <a:pos x="T6" y="T7"/>
                    </a:cxn>
                    <a:cxn ang="0">
                      <a:pos x="T8" y="T9"/>
                    </a:cxn>
                    <a:cxn ang="0">
                      <a:pos x="T10" y="T11"/>
                    </a:cxn>
                    <a:cxn ang="0">
                      <a:pos x="T12" y="T13"/>
                    </a:cxn>
                  </a:cxnLst>
                  <a:rect l="0" t="0" r="r" b="b"/>
                  <a:pathLst>
                    <a:path w="88" h="79">
                      <a:moveTo>
                        <a:pt x="88" y="72"/>
                      </a:moveTo>
                      <a:lnTo>
                        <a:pt x="87" y="69"/>
                      </a:lnTo>
                      <a:lnTo>
                        <a:pt x="9" y="0"/>
                      </a:lnTo>
                      <a:lnTo>
                        <a:pt x="0" y="11"/>
                      </a:lnTo>
                      <a:lnTo>
                        <a:pt x="78" y="79"/>
                      </a:lnTo>
                      <a:lnTo>
                        <a:pt x="76" y="76"/>
                      </a:lnTo>
                      <a:lnTo>
                        <a:pt x="88"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2" name="Freeform 397"/>
                <p:cNvSpPr>
                  <a:spLocks/>
                </p:cNvSpPr>
                <p:nvPr/>
              </p:nvSpPr>
              <p:spPr bwMode="auto">
                <a:xfrm>
                  <a:off x="1854" y="1132"/>
                  <a:ext cx="18" cy="31"/>
                </a:xfrm>
                <a:custGeom>
                  <a:avLst/>
                  <a:gdLst>
                    <a:gd name="T0" fmla="*/ 16 w 18"/>
                    <a:gd name="T1" fmla="*/ 22 h 31"/>
                    <a:gd name="T2" fmla="*/ 18 w 18"/>
                    <a:gd name="T3" fmla="*/ 24 h 31"/>
                    <a:gd name="T4" fmla="*/ 12 w 18"/>
                    <a:gd name="T5" fmla="*/ 0 h 31"/>
                    <a:gd name="T6" fmla="*/ 0 w 18"/>
                    <a:gd name="T7" fmla="*/ 4 h 31"/>
                    <a:gd name="T8" fmla="*/ 5 w 18"/>
                    <a:gd name="T9" fmla="*/ 27 h 31"/>
                    <a:gd name="T10" fmla="*/ 7 w 18"/>
                    <a:gd name="T11" fmla="*/ 31 h 31"/>
                    <a:gd name="T12" fmla="*/ 16 w 18"/>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16" y="22"/>
                      </a:moveTo>
                      <a:lnTo>
                        <a:pt x="18" y="24"/>
                      </a:lnTo>
                      <a:lnTo>
                        <a:pt x="12" y="0"/>
                      </a:lnTo>
                      <a:lnTo>
                        <a:pt x="0" y="4"/>
                      </a:lnTo>
                      <a:lnTo>
                        <a:pt x="5" y="27"/>
                      </a:lnTo>
                      <a:lnTo>
                        <a:pt x="7" y="31"/>
                      </a:lnTo>
                      <a:lnTo>
                        <a:pt x="1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3" name="Freeform 396"/>
                <p:cNvSpPr>
                  <a:spLocks/>
                </p:cNvSpPr>
                <p:nvPr/>
              </p:nvSpPr>
              <p:spPr bwMode="auto">
                <a:xfrm>
                  <a:off x="1861" y="1154"/>
                  <a:ext cx="40" cy="41"/>
                </a:xfrm>
                <a:custGeom>
                  <a:avLst/>
                  <a:gdLst>
                    <a:gd name="T0" fmla="*/ 38 w 40"/>
                    <a:gd name="T1" fmla="*/ 29 h 41"/>
                    <a:gd name="T2" fmla="*/ 40 w 40"/>
                    <a:gd name="T3" fmla="*/ 30 h 41"/>
                    <a:gd name="T4" fmla="*/ 9 w 40"/>
                    <a:gd name="T5" fmla="*/ 0 h 41"/>
                    <a:gd name="T6" fmla="*/ 0 w 40"/>
                    <a:gd name="T7" fmla="*/ 9 h 41"/>
                    <a:gd name="T8" fmla="*/ 29 w 40"/>
                    <a:gd name="T9" fmla="*/ 39 h 41"/>
                    <a:gd name="T10" fmla="*/ 32 w 40"/>
                    <a:gd name="T11" fmla="*/ 41 h 41"/>
                    <a:gd name="T12" fmla="*/ 38 w 40"/>
                    <a:gd name="T13" fmla="*/ 29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38" y="29"/>
                      </a:moveTo>
                      <a:lnTo>
                        <a:pt x="40" y="30"/>
                      </a:lnTo>
                      <a:lnTo>
                        <a:pt x="9" y="0"/>
                      </a:lnTo>
                      <a:lnTo>
                        <a:pt x="0" y="9"/>
                      </a:lnTo>
                      <a:lnTo>
                        <a:pt x="29" y="39"/>
                      </a:lnTo>
                      <a:lnTo>
                        <a:pt x="32" y="41"/>
                      </a:lnTo>
                      <a:lnTo>
                        <a:pt x="3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4" name="Freeform 395"/>
                <p:cNvSpPr>
                  <a:spLocks/>
                </p:cNvSpPr>
                <p:nvPr/>
              </p:nvSpPr>
              <p:spPr bwMode="auto">
                <a:xfrm>
                  <a:off x="1893" y="1183"/>
                  <a:ext cx="58" cy="36"/>
                </a:xfrm>
                <a:custGeom>
                  <a:avLst/>
                  <a:gdLst>
                    <a:gd name="T0" fmla="*/ 56 w 58"/>
                    <a:gd name="T1" fmla="*/ 23 h 36"/>
                    <a:gd name="T2" fmla="*/ 58 w 58"/>
                    <a:gd name="T3" fmla="*/ 23 h 36"/>
                    <a:gd name="T4" fmla="*/ 6 w 58"/>
                    <a:gd name="T5" fmla="*/ 0 h 36"/>
                    <a:gd name="T6" fmla="*/ 0 w 58"/>
                    <a:gd name="T7" fmla="*/ 12 h 36"/>
                    <a:gd name="T8" fmla="*/ 53 w 58"/>
                    <a:gd name="T9" fmla="*/ 36 h 36"/>
                    <a:gd name="T10" fmla="*/ 53 w 58"/>
                    <a:gd name="T11" fmla="*/ 36 h 36"/>
                    <a:gd name="T12" fmla="*/ 56 w 58"/>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8" h="36">
                      <a:moveTo>
                        <a:pt x="56" y="23"/>
                      </a:moveTo>
                      <a:lnTo>
                        <a:pt x="58" y="23"/>
                      </a:lnTo>
                      <a:lnTo>
                        <a:pt x="6" y="0"/>
                      </a:lnTo>
                      <a:lnTo>
                        <a:pt x="0" y="12"/>
                      </a:lnTo>
                      <a:lnTo>
                        <a:pt x="53" y="36"/>
                      </a:lnTo>
                      <a:lnTo>
                        <a:pt x="56"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5" name="Freeform 394"/>
                <p:cNvSpPr>
                  <a:spLocks/>
                </p:cNvSpPr>
                <p:nvPr/>
              </p:nvSpPr>
              <p:spPr bwMode="auto">
                <a:xfrm>
                  <a:off x="1946" y="1206"/>
                  <a:ext cx="74" cy="32"/>
                </a:xfrm>
                <a:custGeom>
                  <a:avLst/>
                  <a:gdLst>
                    <a:gd name="T0" fmla="*/ 74 w 74"/>
                    <a:gd name="T1" fmla="*/ 20 h 32"/>
                    <a:gd name="T2" fmla="*/ 72 w 74"/>
                    <a:gd name="T3" fmla="*/ 20 h 32"/>
                    <a:gd name="T4" fmla="*/ 3 w 74"/>
                    <a:gd name="T5" fmla="*/ 0 h 32"/>
                    <a:gd name="T6" fmla="*/ 0 w 74"/>
                    <a:gd name="T7" fmla="*/ 13 h 32"/>
                    <a:gd name="T8" fmla="*/ 68 w 74"/>
                    <a:gd name="T9" fmla="*/ 32 h 32"/>
                    <a:gd name="T10" fmla="*/ 68 w 74"/>
                    <a:gd name="T11" fmla="*/ 31 h 32"/>
                    <a:gd name="T12" fmla="*/ 74 w 7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74" h="32">
                      <a:moveTo>
                        <a:pt x="74" y="20"/>
                      </a:moveTo>
                      <a:lnTo>
                        <a:pt x="72" y="20"/>
                      </a:lnTo>
                      <a:lnTo>
                        <a:pt x="3" y="0"/>
                      </a:lnTo>
                      <a:lnTo>
                        <a:pt x="0" y="13"/>
                      </a:lnTo>
                      <a:lnTo>
                        <a:pt x="68" y="32"/>
                      </a:lnTo>
                      <a:lnTo>
                        <a:pt x="68" y="31"/>
                      </a:lnTo>
                      <a:lnTo>
                        <a:pt x="74"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6" name="Freeform 393"/>
                <p:cNvSpPr>
                  <a:spLocks/>
                </p:cNvSpPr>
                <p:nvPr/>
              </p:nvSpPr>
              <p:spPr bwMode="auto">
                <a:xfrm>
                  <a:off x="2014" y="1226"/>
                  <a:ext cx="45" cy="29"/>
                </a:xfrm>
                <a:custGeom>
                  <a:avLst/>
                  <a:gdLst>
                    <a:gd name="T0" fmla="*/ 45 w 45"/>
                    <a:gd name="T1" fmla="*/ 16 h 29"/>
                    <a:gd name="T2" fmla="*/ 43 w 45"/>
                    <a:gd name="T3" fmla="*/ 16 h 29"/>
                    <a:gd name="T4" fmla="*/ 6 w 45"/>
                    <a:gd name="T5" fmla="*/ 0 h 29"/>
                    <a:gd name="T6" fmla="*/ 0 w 45"/>
                    <a:gd name="T7" fmla="*/ 11 h 29"/>
                    <a:gd name="T8" fmla="*/ 38 w 45"/>
                    <a:gd name="T9" fmla="*/ 29 h 29"/>
                    <a:gd name="T10" fmla="*/ 38 w 45"/>
                    <a:gd name="T11" fmla="*/ 27 h 29"/>
                    <a:gd name="T12" fmla="*/ 45 w 45"/>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45" h="29">
                      <a:moveTo>
                        <a:pt x="45" y="16"/>
                      </a:moveTo>
                      <a:lnTo>
                        <a:pt x="43" y="16"/>
                      </a:lnTo>
                      <a:lnTo>
                        <a:pt x="6" y="0"/>
                      </a:lnTo>
                      <a:lnTo>
                        <a:pt x="0" y="11"/>
                      </a:lnTo>
                      <a:lnTo>
                        <a:pt x="38" y="29"/>
                      </a:lnTo>
                      <a:lnTo>
                        <a:pt x="38" y="27"/>
                      </a:lnTo>
                      <a:lnTo>
                        <a:pt x="4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7" name="Freeform 392"/>
                <p:cNvSpPr>
                  <a:spLocks/>
                </p:cNvSpPr>
                <p:nvPr/>
              </p:nvSpPr>
              <p:spPr bwMode="auto">
                <a:xfrm>
                  <a:off x="2052" y="1242"/>
                  <a:ext cx="34" cy="32"/>
                </a:xfrm>
                <a:custGeom>
                  <a:avLst/>
                  <a:gdLst>
                    <a:gd name="T0" fmla="*/ 32 w 34"/>
                    <a:gd name="T1" fmla="*/ 20 h 32"/>
                    <a:gd name="T2" fmla="*/ 34 w 34"/>
                    <a:gd name="T3" fmla="*/ 22 h 32"/>
                    <a:gd name="T4" fmla="*/ 7 w 34"/>
                    <a:gd name="T5" fmla="*/ 0 h 32"/>
                    <a:gd name="T6" fmla="*/ 0 w 34"/>
                    <a:gd name="T7" fmla="*/ 11 h 32"/>
                    <a:gd name="T8" fmla="*/ 27 w 34"/>
                    <a:gd name="T9" fmla="*/ 32 h 32"/>
                    <a:gd name="T10" fmla="*/ 31 w 34"/>
                    <a:gd name="T11" fmla="*/ 32 h 32"/>
                    <a:gd name="T12" fmla="*/ 32 w 3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32" y="20"/>
                      </a:moveTo>
                      <a:lnTo>
                        <a:pt x="34" y="22"/>
                      </a:lnTo>
                      <a:lnTo>
                        <a:pt x="7" y="0"/>
                      </a:lnTo>
                      <a:lnTo>
                        <a:pt x="0" y="11"/>
                      </a:lnTo>
                      <a:lnTo>
                        <a:pt x="27" y="32"/>
                      </a:lnTo>
                      <a:lnTo>
                        <a:pt x="31" y="32"/>
                      </a:lnTo>
                      <a:lnTo>
                        <a:pt x="3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8" name="Freeform 391"/>
                <p:cNvSpPr>
                  <a:spLocks/>
                </p:cNvSpPr>
                <p:nvPr/>
              </p:nvSpPr>
              <p:spPr bwMode="auto">
                <a:xfrm>
                  <a:off x="2083" y="1262"/>
                  <a:ext cx="52" cy="21"/>
                </a:xfrm>
                <a:custGeom>
                  <a:avLst/>
                  <a:gdLst>
                    <a:gd name="T0" fmla="*/ 52 w 52"/>
                    <a:gd name="T1" fmla="*/ 9 h 21"/>
                    <a:gd name="T2" fmla="*/ 50 w 52"/>
                    <a:gd name="T3" fmla="*/ 9 h 21"/>
                    <a:gd name="T4" fmla="*/ 1 w 52"/>
                    <a:gd name="T5" fmla="*/ 0 h 21"/>
                    <a:gd name="T6" fmla="*/ 0 w 52"/>
                    <a:gd name="T7" fmla="*/ 12 h 21"/>
                    <a:gd name="T8" fmla="*/ 48 w 52"/>
                    <a:gd name="T9" fmla="*/ 21 h 21"/>
                    <a:gd name="T10" fmla="*/ 46 w 52"/>
                    <a:gd name="T11" fmla="*/ 20 h 21"/>
                    <a:gd name="T12" fmla="*/ 52 w 52"/>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52" y="9"/>
                      </a:moveTo>
                      <a:lnTo>
                        <a:pt x="50" y="9"/>
                      </a:lnTo>
                      <a:lnTo>
                        <a:pt x="1" y="0"/>
                      </a:lnTo>
                      <a:lnTo>
                        <a:pt x="0" y="12"/>
                      </a:lnTo>
                      <a:lnTo>
                        <a:pt x="48" y="21"/>
                      </a:lnTo>
                      <a:lnTo>
                        <a:pt x="46" y="20"/>
                      </a:lnTo>
                      <a:lnTo>
                        <a:pt x="5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59" name="Freeform 390"/>
                <p:cNvSpPr>
                  <a:spLocks/>
                </p:cNvSpPr>
                <p:nvPr/>
              </p:nvSpPr>
              <p:spPr bwMode="auto">
                <a:xfrm>
                  <a:off x="2129" y="1271"/>
                  <a:ext cx="69" cy="45"/>
                </a:xfrm>
                <a:custGeom>
                  <a:avLst/>
                  <a:gdLst>
                    <a:gd name="T0" fmla="*/ 69 w 69"/>
                    <a:gd name="T1" fmla="*/ 36 h 45"/>
                    <a:gd name="T2" fmla="*/ 65 w 69"/>
                    <a:gd name="T3" fmla="*/ 32 h 45"/>
                    <a:gd name="T4" fmla="*/ 6 w 69"/>
                    <a:gd name="T5" fmla="*/ 0 h 45"/>
                    <a:gd name="T6" fmla="*/ 0 w 69"/>
                    <a:gd name="T7" fmla="*/ 11 h 45"/>
                    <a:gd name="T8" fmla="*/ 58 w 69"/>
                    <a:gd name="T9" fmla="*/ 45 h 45"/>
                    <a:gd name="T10" fmla="*/ 56 w 69"/>
                    <a:gd name="T11" fmla="*/ 40 h 45"/>
                    <a:gd name="T12" fmla="*/ 69 w 69"/>
                    <a:gd name="T13" fmla="*/ 36 h 45"/>
                    <a:gd name="T14" fmla="*/ 67 w 69"/>
                    <a:gd name="T15" fmla="*/ 34 h 45"/>
                    <a:gd name="T16" fmla="*/ 65 w 69"/>
                    <a:gd name="T17" fmla="*/ 32 h 45"/>
                    <a:gd name="T18" fmla="*/ 69 w 69"/>
                    <a:gd name="T19"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5">
                      <a:moveTo>
                        <a:pt x="69" y="36"/>
                      </a:moveTo>
                      <a:lnTo>
                        <a:pt x="65" y="32"/>
                      </a:lnTo>
                      <a:lnTo>
                        <a:pt x="6" y="0"/>
                      </a:lnTo>
                      <a:lnTo>
                        <a:pt x="0" y="11"/>
                      </a:lnTo>
                      <a:lnTo>
                        <a:pt x="58" y="45"/>
                      </a:lnTo>
                      <a:lnTo>
                        <a:pt x="56" y="40"/>
                      </a:lnTo>
                      <a:lnTo>
                        <a:pt x="69" y="36"/>
                      </a:lnTo>
                      <a:lnTo>
                        <a:pt x="67" y="34"/>
                      </a:lnTo>
                      <a:lnTo>
                        <a:pt x="65" y="32"/>
                      </a:lnTo>
                      <a:lnTo>
                        <a:pt x="6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0" name="Freeform 389"/>
                <p:cNvSpPr>
                  <a:spLocks/>
                </p:cNvSpPr>
                <p:nvPr/>
              </p:nvSpPr>
              <p:spPr bwMode="auto">
                <a:xfrm>
                  <a:off x="2185" y="1307"/>
                  <a:ext cx="24" cy="49"/>
                </a:xfrm>
                <a:custGeom>
                  <a:avLst/>
                  <a:gdLst>
                    <a:gd name="T0" fmla="*/ 20 w 24"/>
                    <a:gd name="T1" fmla="*/ 36 h 49"/>
                    <a:gd name="T2" fmla="*/ 24 w 24"/>
                    <a:gd name="T3" fmla="*/ 41 h 49"/>
                    <a:gd name="T4" fmla="*/ 13 w 24"/>
                    <a:gd name="T5" fmla="*/ 0 h 49"/>
                    <a:gd name="T6" fmla="*/ 0 w 24"/>
                    <a:gd name="T7" fmla="*/ 4 h 49"/>
                    <a:gd name="T8" fmla="*/ 11 w 24"/>
                    <a:gd name="T9" fmla="*/ 43 h 49"/>
                    <a:gd name="T10" fmla="*/ 15 w 24"/>
                    <a:gd name="T11" fmla="*/ 49 h 49"/>
                    <a:gd name="T12" fmla="*/ 11 w 24"/>
                    <a:gd name="T13" fmla="*/ 43 h 49"/>
                    <a:gd name="T14" fmla="*/ 11 w 24"/>
                    <a:gd name="T15" fmla="*/ 47 h 49"/>
                    <a:gd name="T16" fmla="*/ 15 w 24"/>
                    <a:gd name="T17" fmla="*/ 49 h 49"/>
                    <a:gd name="T18" fmla="*/ 20 w 24"/>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9">
                      <a:moveTo>
                        <a:pt x="20" y="36"/>
                      </a:moveTo>
                      <a:lnTo>
                        <a:pt x="24" y="41"/>
                      </a:lnTo>
                      <a:lnTo>
                        <a:pt x="13" y="0"/>
                      </a:lnTo>
                      <a:lnTo>
                        <a:pt x="0" y="4"/>
                      </a:lnTo>
                      <a:lnTo>
                        <a:pt x="11" y="43"/>
                      </a:lnTo>
                      <a:lnTo>
                        <a:pt x="15" y="49"/>
                      </a:lnTo>
                      <a:lnTo>
                        <a:pt x="11" y="43"/>
                      </a:lnTo>
                      <a:lnTo>
                        <a:pt x="11" y="47"/>
                      </a:lnTo>
                      <a:lnTo>
                        <a:pt x="15" y="49"/>
                      </a:lnTo>
                      <a:lnTo>
                        <a:pt x="20"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1" name="Freeform 388"/>
                <p:cNvSpPr>
                  <a:spLocks/>
                </p:cNvSpPr>
                <p:nvPr/>
              </p:nvSpPr>
              <p:spPr bwMode="auto">
                <a:xfrm>
                  <a:off x="2200" y="1343"/>
                  <a:ext cx="48" cy="32"/>
                </a:xfrm>
                <a:custGeom>
                  <a:avLst/>
                  <a:gdLst>
                    <a:gd name="T0" fmla="*/ 48 w 48"/>
                    <a:gd name="T1" fmla="*/ 25 h 32"/>
                    <a:gd name="T2" fmla="*/ 45 w 48"/>
                    <a:gd name="T3" fmla="*/ 20 h 32"/>
                    <a:gd name="T4" fmla="*/ 5 w 48"/>
                    <a:gd name="T5" fmla="*/ 0 h 32"/>
                    <a:gd name="T6" fmla="*/ 0 w 48"/>
                    <a:gd name="T7" fmla="*/ 13 h 32"/>
                    <a:gd name="T8" fmla="*/ 39 w 48"/>
                    <a:gd name="T9" fmla="*/ 32 h 32"/>
                    <a:gd name="T10" fmla="*/ 36 w 48"/>
                    <a:gd name="T11" fmla="*/ 29 h 32"/>
                    <a:gd name="T12" fmla="*/ 48 w 48"/>
                    <a:gd name="T13" fmla="*/ 25 h 32"/>
                    <a:gd name="T14" fmla="*/ 47 w 48"/>
                    <a:gd name="T15" fmla="*/ 22 h 32"/>
                    <a:gd name="T16" fmla="*/ 45 w 48"/>
                    <a:gd name="T17" fmla="*/ 20 h 32"/>
                    <a:gd name="T18" fmla="*/ 48 w 48"/>
                    <a:gd name="T1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2">
                      <a:moveTo>
                        <a:pt x="48" y="25"/>
                      </a:moveTo>
                      <a:lnTo>
                        <a:pt x="45" y="20"/>
                      </a:lnTo>
                      <a:lnTo>
                        <a:pt x="5" y="0"/>
                      </a:lnTo>
                      <a:lnTo>
                        <a:pt x="0" y="13"/>
                      </a:lnTo>
                      <a:lnTo>
                        <a:pt x="39" y="32"/>
                      </a:lnTo>
                      <a:lnTo>
                        <a:pt x="36" y="29"/>
                      </a:lnTo>
                      <a:lnTo>
                        <a:pt x="48" y="25"/>
                      </a:lnTo>
                      <a:lnTo>
                        <a:pt x="47" y="22"/>
                      </a:lnTo>
                      <a:lnTo>
                        <a:pt x="45" y="20"/>
                      </a:lnTo>
                      <a:lnTo>
                        <a:pt x="4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2" name="Freeform 387"/>
                <p:cNvSpPr>
                  <a:spLocks/>
                </p:cNvSpPr>
                <p:nvPr/>
              </p:nvSpPr>
              <p:spPr bwMode="auto">
                <a:xfrm>
                  <a:off x="2236" y="1368"/>
                  <a:ext cx="18" cy="31"/>
                </a:xfrm>
                <a:custGeom>
                  <a:avLst/>
                  <a:gdLst>
                    <a:gd name="T0" fmla="*/ 18 w 18"/>
                    <a:gd name="T1" fmla="*/ 22 h 31"/>
                    <a:gd name="T2" fmla="*/ 18 w 18"/>
                    <a:gd name="T3" fmla="*/ 24 h 31"/>
                    <a:gd name="T4" fmla="*/ 12 w 18"/>
                    <a:gd name="T5" fmla="*/ 0 h 31"/>
                    <a:gd name="T6" fmla="*/ 0 w 18"/>
                    <a:gd name="T7" fmla="*/ 4 h 31"/>
                    <a:gd name="T8" fmla="*/ 7 w 18"/>
                    <a:gd name="T9" fmla="*/ 27 h 31"/>
                    <a:gd name="T10" fmla="*/ 7 w 18"/>
                    <a:gd name="T11" fmla="*/ 31 h 31"/>
                    <a:gd name="T12" fmla="*/ 18 w 18"/>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18" y="22"/>
                      </a:moveTo>
                      <a:lnTo>
                        <a:pt x="18" y="24"/>
                      </a:lnTo>
                      <a:lnTo>
                        <a:pt x="12" y="0"/>
                      </a:lnTo>
                      <a:lnTo>
                        <a:pt x="0" y="4"/>
                      </a:lnTo>
                      <a:lnTo>
                        <a:pt x="7" y="27"/>
                      </a:lnTo>
                      <a:lnTo>
                        <a:pt x="7" y="31"/>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3" name="Freeform 386"/>
                <p:cNvSpPr>
                  <a:spLocks/>
                </p:cNvSpPr>
                <p:nvPr/>
              </p:nvSpPr>
              <p:spPr bwMode="auto">
                <a:xfrm>
                  <a:off x="2243" y="1390"/>
                  <a:ext cx="54" cy="54"/>
                </a:xfrm>
                <a:custGeom>
                  <a:avLst/>
                  <a:gdLst>
                    <a:gd name="T0" fmla="*/ 54 w 54"/>
                    <a:gd name="T1" fmla="*/ 48 h 54"/>
                    <a:gd name="T2" fmla="*/ 52 w 54"/>
                    <a:gd name="T3" fmla="*/ 45 h 54"/>
                    <a:gd name="T4" fmla="*/ 11 w 54"/>
                    <a:gd name="T5" fmla="*/ 0 h 54"/>
                    <a:gd name="T6" fmla="*/ 0 w 54"/>
                    <a:gd name="T7" fmla="*/ 9 h 54"/>
                    <a:gd name="T8" fmla="*/ 41 w 54"/>
                    <a:gd name="T9" fmla="*/ 54 h 54"/>
                    <a:gd name="T10" fmla="*/ 41 w 54"/>
                    <a:gd name="T11" fmla="*/ 50 h 54"/>
                    <a:gd name="T12" fmla="*/ 54 w 54"/>
                    <a:gd name="T13" fmla="*/ 48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54" y="48"/>
                      </a:moveTo>
                      <a:lnTo>
                        <a:pt x="52" y="45"/>
                      </a:lnTo>
                      <a:lnTo>
                        <a:pt x="11" y="0"/>
                      </a:lnTo>
                      <a:lnTo>
                        <a:pt x="0" y="9"/>
                      </a:lnTo>
                      <a:lnTo>
                        <a:pt x="41" y="54"/>
                      </a:lnTo>
                      <a:lnTo>
                        <a:pt x="41" y="50"/>
                      </a:lnTo>
                      <a:lnTo>
                        <a:pt x="54"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4" name="Freeform 385"/>
                <p:cNvSpPr>
                  <a:spLocks/>
                </p:cNvSpPr>
                <p:nvPr/>
              </p:nvSpPr>
              <p:spPr bwMode="auto">
                <a:xfrm>
                  <a:off x="2284" y="1438"/>
                  <a:ext cx="18" cy="31"/>
                </a:xfrm>
                <a:custGeom>
                  <a:avLst/>
                  <a:gdLst>
                    <a:gd name="T0" fmla="*/ 17 w 18"/>
                    <a:gd name="T1" fmla="*/ 26 h 31"/>
                    <a:gd name="T2" fmla="*/ 18 w 18"/>
                    <a:gd name="T3" fmla="*/ 26 h 31"/>
                    <a:gd name="T4" fmla="*/ 13 w 18"/>
                    <a:gd name="T5" fmla="*/ 0 h 31"/>
                    <a:gd name="T6" fmla="*/ 0 w 18"/>
                    <a:gd name="T7" fmla="*/ 2 h 31"/>
                    <a:gd name="T8" fmla="*/ 6 w 18"/>
                    <a:gd name="T9" fmla="*/ 29 h 31"/>
                    <a:gd name="T10" fmla="*/ 6 w 18"/>
                    <a:gd name="T11" fmla="*/ 31 h 31"/>
                    <a:gd name="T12" fmla="*/ 17 w 18"/>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17" y="26"/>
                      </a:moveTo>
                      <a:lnTo>
                        <a:pt x="18" y="26"/>
                      </a:lnTo>
                      <a:lnTo>
                        <a:pt x="13" y="0"/>
                      </a:lnTo>
                      <a:lnTo>
                        <a:pt x="0" y="2"/>
                      </a:lnTo>
                      <a:lnTo>
                        <a:pt x="6" y="29"/>
                      </a:lnTo>
                      <a:lnTo>
                        <a:pt x="6" y="31"/>
                      </a:lnTo>
                      <a:lnTo>
                        <a:pt x="17"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5" name="Freeform 384"/>
                <p:cNvSpPr>
                  <a:spLocks/>
                </p:cNvSpPr>
                <p:nvPr/>
              </p:nvSpPr>
              <p:spPr bwMode="auto">
                <a:xfrm>
                  <a:off x="2290" y="1464"/>
                  <a:ext cx="34" cy="54"/>
                </a:xfrm>
                <a:custGeom>
                  <a:avLst/>
                  <a:gdLst>
                    <a:gd name="T0" fmla="*/ 30 w 34"/>
                    <a:gd name="T1" fmla="*/ 43 h 54"/>
                    <a:gd name="T2" fmla="*/ 34 w 34"/>
                    <a:gd name="T3" fmla="*/ 45 h 54"/>
                    <a:gd name="T4" fmla="*/ 11 w 34"/>
                    <a:gd name="T5" fmla="*/ 0 h 54"/>
                    <a:gd name="T6" fmla="*/ 0 w 34"/>
                    <a:gd name="T7" fmla="*/ 5 h 54"/>
                    <a:gd name="T8" fmla="*/ 21 w 34"/>
                    <a:gd name="T9" fmla="*/ 50 h 54"/>
                    <a:gd name="T10" fmla="*/ 25 w 34"/>
                    <a:gd name="T11" fmla="*/ 54 h 54"/>
                    <a:gd name="T12" fmla="*/ 30 w 34"/>
                    <a:gd name="T13" fmla="*/ 43 h 54"/>
                  </a:gdLst>
                  <a:ahLst/>
                  <a:cxnLst>
                    <a:cxn ang="0">
                      <a:pos x="T0" y="T1"/>
                    </a:cxn>
                    <a:cxn ang="0">
                      <a:pos x="T2" y="T3"/>
                    </a:cxn>
                    <a:cxn ang="0">
                      <a:pos x="T4" y="T5"/>
                    </a:cxn>
                    <a:cxn ang="0">
                      <a:pos x="T6" y="T7"/>
                    </a:cxn>
                    <a:cxn ang="0">
                      <a:pos x="T8" y="T9"/>
                    </a:cxn>
                    <a:cxn ang="0">
                      <a:pos x="T10" y="T11"/>
                    </a:cxn>
                    <a:cxn ang="0">
                      <a:pos x="T12" y="T13"/>
                    </a:cxn>
                  </a:cxnLst>
                  <a:rect l="0" t="0" r="r" b="b"/>
                  <a:pathLst>
                    <a:path w="34" h="54">
                      <a:moveTo>
                        <a:pt x="30" y="43"/>
                      </a:moveTo>
                      <a:lnTo>
                        <a:pt x="34" y="45"/>
                      </a:lnTo>
                      <a:lnTo>
                        <a:pt x="11" y="0"/>
                      </a:lnTo>
                      <a:lnTo>
                        <a:pt x="0" y="5"/>
                      </a:lnTo>
                      <a:lnTo>
                        <a:pt x="21" y="50"/>
                      </a:lnTo>
                      <a:lnTo>
                        <a:pt x="25" y="54"/>
                      </a:lnTo>
                      <a:lnTo>
                        <a:pt x="30"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6" name="Freeform 383"/>
                <p:cNvSpPr>
                  <a:spLocks/>
                </p:cNvSpPr>
                <p:nvPr/>
              </p:nvSpPr>
              <p:spPr bwMode="auto">
                <a:xfrm>
                  <a:off x="2315" y="1507"/>
                  <a:ext cx="25" cy="21"/>
                </a:xfrm>
                <a:custGeom>
                  <a:avLst/>
                  <a:gdLst>
                    <a:gd name="T0" fmla="*/ 25 w 25"/>
                    <a:gd name="T1" fmla="*/ 11 h 21"/>
                    <a:gd name="T2" fmla="*/ 23 w 25"/>
                    <a:gd name="T3" fmla="*/ 11 h 21"/>
                    <a:gd name="T4" fmla="*/ 5 w 25"/>
                    <a:gd name="T5" fmla="*/ 0 h 21"/>
                    <a:gd name="T6" fmla="*/ 0 w 25"/>
                    <a:gd name="T7" fmla="*/ 11 h 21"/>
                    <a:gd name="T8" fmla="*/ 18 w 25"/>
                    <a:gd name="T9" fmla="*/ 21 h 21"/>
                    <a:gd name="T10" fmla="*/ 16 w 25"/>
                    <a:gd name="T11" fmla="*/ 20 h 21"/>
                    <a:gd name="T12" fmla="*/ 25 w 25"/>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5" y="11"/>
                      </a:moveTo>
                      <a:lnTo>
                        <a:pt x="23" y="11"/>
                      </a:lnTo>
                      <a:lnTo>
                        <a:pt x="5" y="0"/>
                      </a:lnTo>
                      <a:lnTo>
                        <a:pt x="0" y="11"/>
                      </a:lnTo>
                      <a:lnTo>
                        <a:pt x="18" y="21"/>
                      </a:lnTo>
                      <a:lnTo>
                        <a:pt x="16" y="20"/>
                      </a:lnTo>
                      <a:lnTo>
                        <a:pt x="2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7" name="Freeform 382"/>
                <p:cNvSpPr>
                  <a:spLocks/>
                </p:cNvSpPr>
                <p:nvPr/>
              </p:nvSpPr>
              <p:spPr bwMode="auto">
                <a:xfrm>
                  <a:off x="2331" y="1518"/>
                  <a:ext cx="29" cy="30"/>
                </a:xfrm>
                <a:custGeom>
                  <a:avLst/>
                  <a:gdLst>
                    <a:gd name="T0" fmla="*/ 29 w 29"/>
                    <a:gd name="T1" fmla="*/ 25 h 30"/>
                    <a:gd name="T2" fmla="*/ 29 w 29"/>
                    <a:gd name="T3" fmla="*/ 23 h 30"/>
                    <a:gd name="T4" fmla="*/ 9 w 29"/>
                    <a:gd name="T5" fmla="*/ 0 h 30"/>
                    <a:gd name="T6" fmla="*/ 0 w 29"/>
                    <a:gd name="T7" fmla="*/ 9 h 30"/>
                    <a:gd name="T8" fmla="*/ 18 w 29"/>
                    <a:gd name="T9" fmla="*/ 30 h 30"/>
                    <a:gd name="T10" fmla="*/ 18 w 29"/>
                    <a:gd name="T11" fmla="*/ 30 h 30"/>
                    <a:gd name="T12" fmla="*/ 29 w 29"/>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29" h="30">
                      <a:moveTo>
                        <a:pt x="29" y="25"/>
                      </a:moveTo>
                      <a:lnTo>
                        <a:pt x="29" y="23"/>
                      </a:lnTo>
                      <a:lnTo>
                        <a:pt x="9" y="0"/>
                      </a:lnTo>
                      <a:lnTo>
                        <a:pt x="0" y="9"/>
                      </a:lnTo>
                      <a:lnTo>
                        <a:pt x="18" y="30"/>
                      </a:lnTo>
                      <a:lnTo>
                        <a:pt x="2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8" name="Freeform 381"/>
                <p:cNvSpPr>
                  <a:spLocks/>
                </p:cNvSpPr>
                <p:nvPr/>
              </p:nvSpPr>
              <p:spPr bwMode="auto">
                <a:xfrm>
                  <a:off x="2349" y="1543"/>
                  <a:ext cx="18" cy="20"/>
                </a:xfrm>
                <a:custGeom>
                  <a:avLst/>
                  <a:gdLst>
                    <a:gd name="T0" fmla="*/ 18 w 18"/>
                    <a:gd name="T1" fmla="*/ 14 h 20"/>
                    <a:gd name="T2" fmla="*/ 18 w 18"/>
                    <a:gd name="T3" fmla="*/ 14 h 20"/>
                    <a:gd name="T4" fmla="*/ 11 w 18"/>
                    <a:gd name="T5" fmla="*/ 0 h 20"/>
                    <a:gd name="T6" fmla="*/ 0 w 18"/>
                    <a:gd name="T7" fmla="*/ 5 h 20"/>
                    <a:gd name="T8" fmla="*/ 6 w 18"/>
                    <a:gd name="T9" fmla="*/ 20 h 20"/>
                    <a:gd name="T10" fmla="*/ 7 w 18"/>
                    <a:gd name="T11" fmla="*/ 20 h 20"/>
                    <a:gd name="T12" fmla="*/ 18 w 18"/>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8" y="14"/>
                      </a:moveTo>
                      <a:lnTo>
                        <a:pt x="18" y="14"/>
                      </a:lnTo>
                      <a:lnTo>
                        <a:pt x="11" y="0"/>
                      </a:lnTo>
                      <a:lnTo>
                        <a:pt x="0" y="5"/>
                      </a:lnTo>
                      <a:lnTo>
                        <a:pt x="6" y="20"/>
                      </a:lnTo>
                      <a:lnTo>
                        <a:pt x="7" y="20"/>
                      </a:lnTo>
                      <a:lnTo>
                        <a:pt x="18"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69" name="Freeform 380"/>
                <p:cNvSpPr>
                  <a:spLocks/>
                </p:cNvSpPr>
                <p:nvPr/>
              </p:nvSpPr>
              <p:spPr bwMode="auto">
                <a:xfrm>
                  <a:off x="2356" y="1557"/>
                  <a:ext cx="22" cy="31"/>
                </a:xfrm>
                <a:custGeom>
                  <a:avLst/>
                  <a:gdLst>
                    <a:gd name="T0" fmla="*/ 17 w 22"/>
                    <a:gd name="T1" fmla="*/ 18 h 31"/>
                    <a:gd name="T2" fmla="*/ 22 w 22"/>
                    <a:gd name="T3" fmla="*/ 22 h 31"/>
                    <a:gd name="T4" fmla="*/ 11 w 22"/>
                    <a:gd name="T5" fmla="*/ 0 h 31"/>
                    <a:gd name="T6" fmla="*/ 0 w 22"/>
                    <a:gd name="T7" fmla="*/ 6 h 31"/>
                    <a:gd name="T8" fmla="*/ 9 w 22"/>
                    <a:gd name="T9" fmla="*/ 27 h 31"/>
                    <a:gd name="T10" fmla="*/ 17 w 22"/>
                    <a:gd name="T11" fmla="*/ 31 h 31"/>
                    <a:gd name="T12" fmla="*/ 9 w 22"/>
                    <a:gd name="T13" fmla="*/ 27 h 31"/>
                    <a:gd name="T14" fmla="*/ 11 w 22"/>
                    <a:gd name="T15" fmla="*/ 31 h 31"/>
                    <a:gd name="T16" fmla="*/ 17 w 22"/>
                    <a:gd name="T17" fmla="*/ 31 h 31"/>
                    <a:gd name="T18" fmla="*/ 17 w 22"/>
                    <a:gd name="T1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1">
                      <a:moveTo>
                        <a:pt x="17" y="18"/>
                      </a:moveTo>
                      <a:lnTo>
                        <a:pt x="22" y="22"/>
                      </a:lnTo>
                      <a:lnTo>
                        <a:pt x="11" y="0"/>
                      </a:lnTo>
                      <a:lnTo>
                        <a:pt x="0" y="6"/>
                      </a:lnTo>
                      <a:lnTo>
                        <a:pt x="9" y="27"/>
                      </a:lnTo>
                      <a:lnTo>
                        <a:pt x="17" y="31"/>
                      </a:lnTo>
                      <a:lnTo>
                        <a:pt x="9" y="27"/>
                      </a:lnTo>
                      <a:lnTo>
                        <a:pt x="11" y="31"/>
                      </a:lnTo>
                      <a:lnTo>
                        <a:pt x="17" y="31"/>
                      </a:lnTo>
                      <a:lnTo>
                        <a:pt x="1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0" name="Freeform 379"/>
                <p:cNvSpPr>
                  <a:spLocks/>
                </p:cNvSpPr>
                <p:nvPr/>
              </p:nvSpPr>
              <p:spPr bwMode="auto">
                <a:xfrm>
                  <a:off x="2373" y="1575"/>
                  <a:ext cx="25" cy="15"/>
                </a:xfrm>
                <a:custGeom>
                  <a:avLst/>
                  <a:gdLst>
                    <a:gd name="T0" fmla="*/ 25 w 25"/>
                    <a:gd name="T1" fmla="*/ 2 h 15"/>
                    <a:gd name="T2" fmla="*/ 21 w 25"/>
                    <a:gd name="T3" fmla="*/ 0 h 15"/>
                    <a:gd name="T4" fmla="*/ 0 w 25"/>
                    <a:gd name="T5" fmla="*/ 0 h 15"/>
                    <a:gd name="T6" fmla="*/ 0 w 25"/>
                    <a:gd name="T7" fmla="*/ 13 h 15"/>
                    <a:gd name="T8" fmla="*/ 21 w 25"/>
                    <a:gd name="T9" fmla="*/ 15 h 15"/>
                    <a:gd name="T10" fmla="*/ 18 w 25"/>
                    <a:gd name="T11" fmla="*/ 13 h 15"/>
                    <a:gd name="T12" fmla="*/ 25 w 25"/>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25" h="15">
                      <a:moveTo>
                        <a:pt x="25" y="2"/>
                      </a:moveTo>
                      <a:lnTo>
                        <a:pt x="21" y="0"/>
                      </a:lnTo>
                      <a:lnTo>
                        <a:pt x="0" y="0"/>
                      </a:lnTo>
                      <a:lnTo>
                        <a:pt x="0" y="13"/>
                      </a:lnTo>
                      <a:lnTo>
                        <a:pt x="21" y="15"/>
                      </a:lnTo>
                      <a:lnTo>
                        <a:pt x="18" y="13"/>
                      </a:lnTo>
                      <a:lnTo>
                        <a:pt x="2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1" name="Freeform 378"/>
                <p:cNvSpPr>
                  <a:spLocks/>
                </p:cNvSpPr>
                <p:nvPr/>
              </p:nvSpPr>
              <p:spPr bwMode="auto">
                <a:xfrm>
                  <a:off x="2391" y="1577"/>
                  <a:ext cx="34" cy="29"/>
                </a:xfrm>
                <a:custGeom>
                  <a:avLst/>
                  <a:gdLst>
                    <a:gd name="T0" fmla="*/ 34 w 34"/>
                    <a:gd name="T1" fmla="*/ 24 h 29"/>
                    <a:gd name="T2" fmla="*/ 32 w 34"/>
                    <a:gd name="T3" fmla="*/ 20 h 29"/>
                    <a:gd name="T4" fmla="*/ 7 w 34"/>
                    <a:gd name="T5" fmla="*/ 0 h 29"/>
                    <a:gd name="T6" fmla="*/ 0 w 34"/>
                    <a:gd name="T7" fmla="*/ 11 h 29"/>
                    <a:gd name="T8" fmla="*/ 23 w 34"/>
                    <a:gd name="T9" fmla="*/ 29 h 29"/>
                    <a:gd name="T10" fmla="*/ 21 w 34"/>
                    <a:gd name="T11" fmla="*/ 24 h 29"/>
                    <a:gd name="T12" fmla="*/ 34 w 34"/>
                    <a:gd name="T13" fmla="*/ 24 h 29"/>
                    <a:gd name="T14" fmla="*/ 34 w 34"/>
                    <a:gd name="T15" fmla="*/ 22 h 29"/>
                    <a:gd name="T16" fmla="*/ 32 w 34"/>
                    <a:gd name="T17" fmla="*/ 20 h 29"/>
                    <a:gd name="T18" fmla="*/ 34 w 34"/>
                    <a:gd name="T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9">
                      <a:moveTo>
                        <a:pt x="34" y="24"/>
                      </a:moveTo>
                      <a:lnTo>
                        <a:pt x="32" y="20"/>
                      </a:lnTo>
                      <a:lnTo>
                        <a:pt x="7" y="0"/>
                      </a:lnTo>
                      <a:lnTo>
                        <a:pt x="0" y="11"/>
                      </a:lnTo>
                      <a:lnTo>
                        <a:pt x="23" y="29"/>
                      </a:lnTo>
                      <a:lnTo>
                        <a:pt x="21" y="24"/>
                      </a:lnTo>
                      <a:lnTo>
                        <a:pt x="34" y="24"/>
                      </a:lnTo>
                      <a:lnTo>
                        <a:pt x="34" y="22"/>
                      </a:lnTo>
                      <a:lnTo>
                        <a:pt x="32" y="20"/>
                      </a:lnTo>
                      <a:lnTo>
                        <a:pt x="34"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2" name="Freeform 377"/>
                <p:cNvSpPr>
                  <a:spLocks/>
                </p:cNvSpPr>
                <p:nvPr/>
              </p:nvSpPr>
              <p:spPr bwMode="auto">
                <a:xfrm>
                  <a:off x="2412" y="1601"/>
                  <a:ext cx="13" cy="27"/>
                </a:xfrm>
                <a:custGeom>
                  <a:avLst/>
                  <a:gdLst>
                    <a:gd name="T0" fmla="*/ 11 w 13"/>
                    <a:gd name="T1" fmla="*/ 27 h 27"/>
                    <a:gd name="T2" fmla="*/ 13 w 13"/>
                    <a:gd name="T3" fmla="*/ 21 h 27"/>
                    <a:gd name="T4" fmla="*/ 13 w 13"/>
                    <a:gd name="T5" fmla="*/ 0 h 27"/>
                    <a:gd name="T6" fmla="*/ 0 w 13"/>
                    <a:gd name="T7" fmla="*/ 0 h 27"/>
                    <a:gd name="T8" fmla="*/ 0 w 13"/>
                    <a:gd name="T9" fmla="*/ 21 h 27"/>
                    <a:gd name="T10" fmla="*/ 2 w 13"/>
                    <a:gd name="T11" fmla="*/ 16 h 27"/>
                    <a:gd name="T12" fmla="*/ 11 w 13"/>
                    <a:gd name="T13" fmla="*/ 27 h 27"/>
                    <a:gd name="T14" fmla="*/ 13 w 13"/>
                    <a:gd name="T15" fmla="*/ 25 h 27"/>
                    <a:gd name="T16" fmla="*/ 13 w 13"/>
                    <a:gd name="T17" fmla="*/ 21 h 27"/>
                    <a:gd name="T18" fmla="*/ 11 w 13"/>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7">
                      <a:moveTo>
                        <a:pt x="11" y="27"/>
                      </a:moveTo>
                      <a:lnTo>
                        <a:pt x="13" y="21"/>
                      </a:lnTo>
                      <a:lnTo>
                        <a:pt x="13" y="0"/>
                      </a:lnTo>
                      <a:lnTo>
                        <a:pt x="0" y="0"/>
                      </a:lnTo>
                      <a:lnTo>
                        <a:pt x="0" y="21"/>
                      </a:lnTo>
                      <a:lnTo>
                        <a:pt x="2" y="16"/>
                      </a:lnTo>
                      <a:lnTo>
                        <a:pt x="11" y="27"/>
                      </a:lnTo>
                      <a:lnTo>
                        <a:pt x="13" y="25"/>
                      </a:lnTo>
                      <a:lnTo>
                        <a:pt x="13" y="21"/>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3" name="Freeform 376"/>
                <p:cNvSpPr>
                  <a:spLocks/>
                </p:cNvSpPr>
                <p:nvPr/>
              </p:nvSpPr>
              <p:spPr bwMode="auto">
                <a:xfrm>
                  <a:off x="2355" y="1617"/>
                  <a:ext cx="68" cy="63"/>
                </a:xfrm>
                <a:custGeom>
                  <a:avLst/>
                  <a:gdLst>
                    <a:gd name="T0" fmla="*/ 12 w 68"/>
                    <a:gd name="T1" fmla="*/ 59 h 63"/>
                    <a:gd name="T2" fmla="*/ 10 w 68"/>
                    <a:gd name="T3" fmla="*/ 63 h 63"/>
                    <a:gd name="T4" fmla="*/ 68 w 68"/>
                    <a:gd name="T5" fmla="*/ 11 h 63"/>
                    <a:gd name="T6" fmla="*/ 59 w 68"/>
                    <a:gd name="T7" fmla="*/ 0 h 63"/>
                    <a:gd name="T8" fmla="*/ 1 w 68"/>
                    <a:gd name="T9" fmla="*/ 54 h 63"/>
                    <a:gd name="T10" fmla="*/ 0 w 68"/>
                    <a:gd name="T11" fmla="*/ 56 h 63"/>
                    <a:gd name="T12" fmla="*/ 12 w 68"/>
                    <a:gd name="T13" fmla="*/ 59 h 63"/>
                  </a:gdLst>
                  <a:ahLst/>
                  <a:cxnLst>
                    <a:cxn ang="0">
                      <a:pos x="T0" y="T1"/>
                    </a:cxn>
                    <a:cxn ang="0">
                      <a:pos x="T2" y="T3"/>
                    </a:cxn>
                    <a:cxn ang="0">
                      <a:pos x="T4" y="T5"/>
                    </a:cxn>
                    <a:cxn ang="0">
                      <a:pos x="T6" y="T7"/>
                    </a:cxn>
                    <a:cxn ang="0">
                      <a:pos x="T8" y="T9"/>
                    </a:cxn>
                    <a:cxn ang="0">
                      <a:pos x="T10" y="T11"/>
                    </a:cxn>
                    <a:cxn ang="0">
                      <a:pos x="T12" y="T13"/>
                    </a:cxn>
                  </a:cxnLst>
                  <a:rect l="0" t="0" r="r" b="b"/>
                  <a:pathLst>
                    <a:path w="68" h="63">
                      <a:moveTo>
                        <a:pt x="12" y="59"/>
                      </a:moveTo>
                      <a:lnTo>
                        <a:pt x="10" y="63"/>
                      </a:lnTo>
                      <a:lnTo>
                        <a:pt x="68" y="11"/>
                      </a:lnTo>
                      <a:lnTo>
                        <a:pt x="59" y="0"/>
                      </a:lnTo>
                      <a:lnTo>
                        <a:pt x="1" y="54"/>
                      </a:lnTo>
                      <a:lnTo>
                        <a:pt x="0" y="56"/>
                      </a:lnTo>
                      <a:lnTo>
                        <a:pt x="12"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4" name="Freeform 375"/>
                <p:cNvSpPr>
                  <a:spLocks/>
                </p:cNvSpPr>
                <p:nvPr/>
              </p:nvSpPr>
              <p:spPr bwMode="auto">
                <a:xfrm>
                  <a:off x="2338" y="1673"/>
                  <a:ext cx="29" cy="77"/>
                </a:xfrm>
                <a:custGeom>
                  <a:avLst/>
                  <a:gdLst>
                    <a:gd name="T0" fmla="*/ 13 w 29"/>
                    <a:gd name="T1" fmla="*/ 70 h 77"/>
                    <a:gd name="T2" fmla="*/ 13 w 29"/>
                    <a:gd name="T3" fmla="*/ 75 h 77"/>
                    <a:gd name="T4" fmla="*/ 29 w 29"/>
                    <a:gd name="T5" fmla="*/ 3 h 77"/>
                    <a:gd name="T6" fmla="*/ 17 w 29"/>
                    <a:gd name="T7" fmla="*/ 0 h 77"/>
                    <a:gd name="T8" fmla="*/ 0 w 29"/>
                    <a:gd name="T9" fmla="*/ 72 h 77"/>
                    <a:gd name="T10" fmla="*/ 2 w 29"/>
                    <a:gd name="T11" fmla="*/ 77 h 77"/>
                    <a:gd name="T12" fmla="*/ 0 w 29"/>
                    <a:gd name="T13" fmla="*/ 72 h 77"/>
                    <a:gd name="T14" fmla="*/ 0 w 29"/>
                    <a:gd name="T15" fmla="*/ 75 h 77"/>
                    <a:gd name="T16" fmla="*/ 2 w 29"/>
                    <a:gd name="T17" fmla="*/ 77 h 77"/>
                    <a:gd name="T18" fmla="*/ 13 w 29"/>
                    <a:gd name="T19"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7">
                      <a:moveTo>
                        <a:pt x="13" y="70"/>
                      </a:moveTo>
                      <a:lnTo>
                        <a:pt x="13" y="75"/>
                      </a:lnTo>
                      <a:lnTo>
                        <a:pt x="29" y="3"/>
                      </a:lnTo>
                      <a:lnTo>
                        <a:pt x="17" y="0"/>
                      </a:lnTo>
                      <a:lnTo>
                        <a:pt x="0" y="72"/>
                      </a:lnTo>
                      <a:lnTo>
                        <a:pt x="2" y="77"/>
                      </a:lnTo>
                      <a:lnTo>
                        <a:pt x="0" y="72"/>
                      </a:lnTo>
                      <a:lnTo>
                        <a:pt x="0" y="75"/>
                      </a:lnTo>
                      <a:lnTo>
                        <a:pt x="2" y="77"/>
                      </a:lnTo>
                      <a:lnTo>
                        <a:pt x="1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5" name="Freeform 374"/>
                <p:cNvSpPr>
                  <a:spLocks/>
                </p:cNvSpPr>
                <p:nvPr/>
              </p:nvSpPr>
              <p:spPr bwMode="auto">
                <a:xfrm>
                  <a:off x="2340" y="1743"/>
                  <a:ext cx="40" cy="43"/>
                </a:xfrm>
                <a:custGeom>
                  <a:avLst/>
                  <a:gdLst>
                    <a:gd name="T0" fmla="*/ 36 w 40"/>
                    <a:gd name="T1" fmla="*/ 43 h 43"/>
                    <a:gd name="T2" fmla="*/ 36 w 40"/>
                    <a:gd name="T3" fmla="*/ 36 h 43"/>
                    <a:gd name="T4" fmla="*/ 11 w 40"/>
                    <a:gd name="T5" fmla="*/ 0 h 43"/>
                    <a:gd name="T6" fmla="*/ 0 w 40"/>
                    <a:gd name="T7" fmla="*/ 7 h 43"/>
                    <a:gd name="T8" fmla="*/ 25 w 40"/>
                    <a:gd name="T9" fmla="*/ 43 h 43"/>
                    <a:gd name="T10" fmla="*/ 25 w 40"/>
                    <a:gd name="T11" fmla="*/ 36 h 43"/>
                    <a:gd name="T12" fmla="*/ 36 w 40"/>
                    <a:gd name="T13" fmla="*/ 43 h 43"/>
                    <a:gd name="T14" fmla="*/ 40 w 40"/>
                    <a:gd name="T15" fmla="*/ 39 h 43"/>
                    <a:gd name="T16" fmla="*/ 36 w 40"/>
                    <a:gd name="T17" fmla="*/ 36 h 43"/>
                    <a:gd name="T18" fmla="*/ 36 w 40"/>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3">
                      <a:moveTo>
                        <a:pt x="36" y="43"/>
                      </a:moveTo>
                      <a:lnTo>
                        <a:pt x="36" y="36"/>
                      </a:lnTo>
                      <a:lnTo>
                        <a:pt x="11" y="0"/>
                      </a:lnTo>
                      <a:lnTo>
                        <a:pt x="0" y="7"/>
                      </a:lnTo>
                      <a:lnTo>
                        <a:pt x="25" y="43"/>
                      </a:lnTo>
                      <a:lnTo>
                        <a:pt x="25" y="36"/>
                      </a:lnTo>
                      <a:lnTo>
                        <a:pt x="36" y="43"/>
                      </a:lnTo>
                      <a:lnTo>
                        <a:pt x="40" y="39"/>
                      </a:lnTo>
                      <a:lnTo>
                        <a:pt x="36" y="36"/>
                      </a:lnTo>
                      <a:lnTo>
                        <a:pt x="3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6" name="Freeform 373"/>
                <p:cNvSpPr>
                  <a:spLocks/>
                </p:cNvSpPr>
                <p:nvPr/>
              </p:nvSpPr>
              <p:spPr bwMode="auto">
                <a:xfrm>
                  <a:off x="2347" y="1779"/>
                  <a:ext cx="29" cy="34"/>
                </a:xfrm>
                <a:custGeom>
                  <a:avLst/>
                  <a:gdLst>
                    <a:gd name="T0" fmla="*/ 9 w 29"/>
                    <a:gd name="T1" fmla="*/ 34 h 34"/>
                    <a:gd name="T2" fmla="*/ 9 w 29"/>
                    <a:gd name="T3" fmla="*/ 34 h 34"/>
                    <a:gd name="T4" fmla="*/ 29 w 29"/>
                    <a:gd name="T5" fmla="*/ 7 h 34"/>
                    <a:gd name="T6" fmla="*/ 18 w 29"/>
                    <a:gd name="T7" fmla="*/ 0 h 34"/>
                    <a:gd name="T8" fmla="*/ 0 w 29"/>
                    <a:gd name="T9" fmla="*/ 27 h 34"/>
                    <a:gd name="T10" fmla="*/ 0 w 29"/>
                    <a:gd name="T11" fmla="*/ 27 h 34"/>
                    <a:gd name="T12" fmla="*/ 9 w 2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9" y="34"/>
                      </a:moveTo>
                      <a:lnTo>
                        <a:pt x="9" y="34"/>
                      </a:lnTo>
                      <a:lnTo>
                        <a:pt x="29" y="7"/>
                      </a:lnTo>
                      <a:lnTo>
                        <a:pt x="18" y="0"/>
                      </a:lnTo>
                      <a:lnTo>
                        <a:pt x="0" y="27"/>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7" name="Freeform 372"/>
                <p:cNvSpPr>
                  <a:spLocks/>
                </p:cNvSpPr>
                <p:nvPr/>
              </p:nvSpPr>
              <p:spPr bwMode="auto">
                <a:xfrm>
                  <a:off x="2310" y="1806"/>
                  <a:ext cx="46" cy="58"/>
                </a:xfrm>
                <a:custGeom>
                  <a:avLst/>
                  <a:gdLst>
                    <a:gd name="T0" fmla="*/ 12 w 46"/>
                    <a:gd name="T1" fmla="*/ 52 h 58"/>
                    <a:gd name="T2" fmla="*/ 10 w 46"/>
                    <a:gd name="T3" fmla="*/ 58 h 58"/>
                    <a:gd name="T4" fmla="*/ 46 w 46"/>
                    <a:gd name="T5" fmla="*/ 7 h 58"/>
                    <a:gd name="T6" fmla="*/ 37 w 46"/>
                    <a:gd name="T7" fmla="*/ 0 h 58"/>
                    <a:gd name="T8" fmla="*/ 0 w 46"/>
                    <a:gd name="T9" fmla="*/ 50 h 58"/>
                    <a:gd name="T10" fmla="*/ 0 w 46"/>
                    <a:gd name="T11" fmla="*/ 54 h 58"/>
                    <a:gd name="T12" fmla="*/ 12 w 46"/>
                    <a:gd name="T13" fmla="*/ 52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12" y="52"/>
                      </a:moveTo>
                      <a:lnTo>
                        <a:pt x="10" y="58"/>
                      </a:lnTo>
                      <a:lnTo>
                        <a:pt x="46" y="7"/>
                      </a:lnTo>
                      <a:lnTo>
                        <a:pt x="37" y="0"/>
                      </a:lnTo>
                      <a:lnTo>
                        <a:pt x="0" y="50"/>
                      </a:lnTo>
                      <a:lnTo>
                        <a:pt x="0" y="54"/>
                      </a:lnTo>
                      <a:lnTo>
                        <a:pt x="12"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8" name="Freeform 371"/>
                <p:cNvSpPr>
                  <a:spLocks/>
                </p:cNvSpPr>
                <p:nvPr/>
              </p:nvSpPr>
              <p:spPr bwMode="auto">
                <a:xfrm>
                  <a:off x="2310" y="1858"/>
                  <a:ext cx="16" cy="42"/>
                </a:xfrm>
                <a:custGeom>
                  <a:avLst/>
                  <a:gdLst>
                    <a:gd name="T0" fmla="*/ 12 w 16"/>
                    <a:gd name="T1" fmla="*/ 42 h 42"/>
                    <a:gd name="T2" fmla="*/ 16 w 16"/>
                    <a:gd name="T3" fmla="*/ 36 h 42"/>
                    <a:gd name="T4" fmla="*/ 12 w 16"/>
                    <a:gd name="T5" fmla="*/ 0 h 42"/>
                    <a:gd name="T6" fmla="*/ 0 w 16"/>
                    <a:gd name="T7" fmla="*/ 2 h 42"/>
                    <a:gd name="T8" fmla="*/ 3 w 16"/>
                    <a:gd name="T9" fmla="*/ 38 h 42"/>
                    <a:gd name="T10" fmla="*/ 5 w 16"/>
                    <a:gd name="T11" fmla="*/ 31 h 42"/>
                    <a:gd name="T12" fmla="*/ 12 w 16"/>
                    <a:gd name="T13" fmla="*/ 42 h 42"/>
                    <a:gd name="T14" fmla="*/ 16 w 16"/>
                    <a:gd name="T15" fmla="*/ 40 h 42"/>
                    <a:gd name="T16" fmla="*/ 16 w 16"/>
                    <a:gd name="T17" fmla="*/ 36 h 42"/>
                    <a:gd name="T18" fmla="*/ 12 w 1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2">
                      <a:moveTo>
                        <a:pt x="12" y="42"/>
                      </a:moveTo>
                      <a:lnTo>
                        <a:pt x="16" y="36"/>
                      </a:lnTo>
                      <a:lnTo>
                        <a:pt x="12" y="0"/>
                      </a:lnTo>
                      <a:lnTo>
                        <a:pt x="0" y="2"/>
                      </a:lnTo>
                      <a:lnTo>
                        <a:pt x="3" y="38"/>
                      </a:lnTo>
                      <a:lnTo>
                        <a:pt x="5" y="31"/>
                      </a:lnTo>
                      <a:lnTo>
                        <a:pt x="12" y="42"/>
                      </a:lnTo>
                      <a:lnTo>
                        <a:pt x="16" y="40"/>
                      </a:lnTo>
                      <a:lnTo>
                        <a:pt x="16" y="36"/>
                      </a:lnTo>
                      <a:lnTo>
                        <a:pt x="12"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79" name="Freeform 370"/>
                <p:cNvSpPr>
                  <a:spLocks/>
                </p:cNvSpPr>
                <p:nvPr/>
              </p:nvSpPr>
              <p:spPr bwMode="auto">
                <a:xfrm>
                  <a:off x="2270" y="1889"/>
                  <a:ext cx="52" cy="34"/>
                </a:xfrm>
                <a:custGeom>
                  <a:avLst/>
                  <a:gdLst>
                    <a:gd name="T0" fmla="*/ 7 w 52"/>
                    <a:gd name="T1" fmla="*/ 34 h 34"/>
                    <a:gd name="T2" fmla="*/ 7 w 52"/>
                    <a:gd name="T3" fmla="*/ 34 h 34"/>
                    <a:gd name="T4" fmla="*/ 52 w 52"/>
                    <a:gd name="T5" fmla="*/ 11 h 34"/>
                    <a:gd name="T6" fmla="*/ 45 w 52"/>
                    <a:gd name="T7" fmla="*/ 0 h 34"/>
                    <a:gd name="T8" fmla="*/ 0 w 52"/>
                    <a:gd name="T9" fmla="*/ 23 h 34"/>
                    <a:gd name="T10" fmla="*/ 0 w 52"/>
                    <a:gd name="T11" fmla="*/ 25 h 34"/>
                    <a:gd name="T12" fmla="*/ 7 w 5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7" y="34"/>
                      </a:moveTo>
                      <a:lnTo>
                        <a:pt x="7" y="34"/>
                      </a:lnTo>
                      <a:lnTo>
                        <a:pt x="52" y="11"/>
                      </a:lnTo>
                      <a:lnTo>
                        <a:pt x="45" y="0"/>
                      </a:lnTo>
                      <a:lnTo>
                        <a:pt x="0" y="23"/>
                      </a:lnTo>
                      <a:lnTo>
                        <a:pt x="0" y="25"/>
                      </a:lnTo>
                      <a:lnTo>
                        <a:pt x="7"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0" name="Freeform 369"/>
                <p:cNvSpPr>
                  <a:spLocks/>
                </p:cNvSpPr>
                <p:nvPr/>
              </p:nvSpPr>
              <p:spPr bwMode="auto">
                <a:xfrm>
                  <a:off x="2243" y="1914"/>
                  <a:ext cx="34" cy="32"/>
                </a:xfrm>
                <a:custGeom>
                  <a:avLst/>
                  <a:gdLst>
                    <a:gd name="T0" fmla="*/ 5 w 34"/>
                    <a:gd name="T1" fmla="*/ 32 h 32"/>
                    <a:gd name="T2" fmla="*/ 9 w 34"/>
                    <a:gd name="T3" fmla="*/ 31 h 32"/>
                    <a:gd name="T4" fmla="*/ 34 w 34"/>
                    <a:gd name="T5" fmla="*/ 9 h 32"/>
                    <a:gd name="T6" fmla="*/ 27 w 34"/>
                    <a:gd name="T7" fmla="*/ 0 h 32"/>
                    <a:gd name="T8" fmla="*/ 0 w 34"/>
                    <a:gd name="T9" fmla="*/ 22 h 32"/>
                    <a:gd name="T10" fmla="*/ 4 w 34"/>
                    <a:gd name="T11" fmla="*/ 20 h 32"/>
                    <a:gd name="T12" fmla="*/ 5 w 3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5" y="32"/>
                      </a:moveTo>
                      <a:lnTo>
                        <a:pt x="9" y="31"/>
                      </a:lnTo>
                      <a:lnTo>
                        <a:pt x="34" y="9"/>
                      </a:lnTo>
                      <a:lnTo>
                        <a:pt x="27" y="0"/>
                      </a:lnTo>
                      <a:lnTo>
                        <a:pt x="0" y="22"/>
                      </a:lnTo>
                      <a:lnTo>
                        <a:pt x="4" y="20"/>
                      </a:lnTo>
                      <a:lnTo>
                        <a:pt x="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1" name="Freeform 368"/>
                <p:cNvSpPr>
                  <a:spLocks/>
                </p:cNvSpPr>
                <p:nvPr/>
              </p:nvSpPr>
              <p:spPr bwMode="auto">
                <a:xfrm>
                  <a:off x="2160" y="1934"/>
                  <a:ext cx="88" cy="16"/>
                </a:xfrm>
                <a:custGeom>
                  <a:avLst/>
                  <a:gdLst>
                    <a:gd name="T0" fmla="*/ 2 w 88"/>
                    <a:gd name="T1" fmla="*/ 16 h 16"/>
                    <a:gd name="T2" fmla="*/ 2 w 88"/>
                    <a:gd name="T3" fmla="*/ 16 h 16"/>
                    <a:gd name="T4" fmla="*/ 88 w 88"/>
                    <a:gd name="T5" fmla="*/ 12 h 16"/>
                    <a:gd name="T6" fmla="*/ 87 w 88"/>
                    <a:gd name="T7" fmla="*/ 0 h 16"/>
                    <a:gd name="T8" fmla="*/ 0 w 88"/>
                    <a:gd name="T9" fmla="*/ 3 h 16"/>
                    <a:gd name="T10" fmla="*/ 0 w 88"/>
                    <a:gd name="T11" fmla="*/ 3 h 16"/>
                    <a:gd name="T12" fmla="*/ 2 w 8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2" y="16"/>
                      </a:moveTo>
                      <a:lnTo>
                        <a:pt x="2" y="16"/>
                      </a:lnTo>
                      <a:lnTo>
                        <a:pt x="88" y="12"/>
                      </a:lnTo>
                      <a:lnTo>
                        <a:pt x="87" y="0"/>
                      </a:lnTo>
                      <a:lnTo>
                        <a:pt x="0" y="3"/>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2" name="Freeform 367"/>
                <p:cNvSpPr>
                  <a:spLocks/>
                </p:cNvSpPr>
                <p:nvPr/>
              </p:nvSpPr>
              <p:spPr bwMode="auto">
                <a:xfrm>
                  <a:off x="2119" y="1937"/>
                  <a:ext cx="43" cy="22"/>
                </a:xfrm>
                <a:custGeom>
                  <a:avLst/>
                  <a:gdLst>
                    <a:gd name="T0" fmla="*/ 10 w 43"/>
                    <a:gd name="T1" fmla="*/ 18 h 22"/>
                    <a:gd name="T2" fmla="*/ 7 w 43"/>
                    <a:gd name="T3" fmla="*/ 22 h 22"/>
                    <a:gd name="T4" fmla="*/ 43 w 43"/>
                    <a:gd name="T5" fmla="*/ 13 h 22"/>
                    <a:gd name="T6" fmla="*/ 41 w 43"/>
                    <a:gd name="T7" fmla="*/ 0 h 22"/>
                    <a:gd name="T8" fmla="*/ 3 w 43"/>
                    <a:gd name="T9" fmla="*/ 9 h 22"/>
                    <a:gd name="T10" fmla="*/ 0 w 43"/>
                    <a:gd name="T11" fmla="*/ 13 h 22"/>
                    <a:gd name="T12" fmla="*/ 3 w 43"/>
                    <a:gd name="T13" fmla="*/ 9 h 22"/>
                    <a:gd name="T14" fmla="*/ 1 w 43"/>
                    <a:gd name="T15" fmla="*/ 9 h 22"/>
                    <a:gd name="T16" fmla="*/ 0 w 43"/>
                    <a:gd name="T17" fmla="*/ 13 h 22"/>
                    <a:gd name="T18" fmla="*/ 10 w 43"/>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
                      <a:moveTo>
                        <a:pt x="10" y="18"/>
                      </a:moveTo>
                      <a:lnTo>
                        <a:pt x="7" y="22"/>
                      </a:lnTo>
                      <a:lnTo>
                        <a:pt x="43" y="13"/>
                      </a:lnTo>
                      <a:lnTo>
                        <a:pt x="41" y="0"/>
                      </a:lnTo>
                      <a:lnTo>
                        <a:pt x="3" y="9"/>
                      </a:lnTo>
                      <a:lnTo>
                        <a:pt x="0" y="13"/>
                      </a:lnTo>
                      <a:lnTo>
                        <a:pt x="3" y="9"/>
                      </a:lnTo>
                      <a:lnTo>
                        <a:pt x="1" y="9"/>
                      </a:lnTo>
                      <a:lnTo>
                        <a:pt x="0" y="13"/>
                      </a:lnTo>
                      <a:lnTo>
                        <a:pt x="1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3" name="Freeform 366"/>
                <p:cNvSpPr>
                  <a:spLocks/>
                </p:cNvSpPr>
                <p:nvPr/>
              </p:nvSpPr>
              <p:spPr bwMode="auto">
                <a:xfrm>
                  <a:off x="2104" y="1950"/>
                  <a:ext cx="25" cy="36"/>
                </a:xfrm>
                <a:custGeom>
                  <a:avLst/>
                  <a:gdLst>
                    <a:gd name="T0" fmla="*/ 9 w 25"/>
                    <a:gd name="T1" fmla="*/ 36 h 36"/>
                    <a:gd name="T2" fmla="*/ 11 w 25"/>
                    <a:gd name="T3" fmla="*/ 34 h 36"/>
                    <a:gd name="T4" fmla="*/ 25 w 25"/>
                    <a:gd name="T5" fmla="*/ 5 h 36"/>
                    <a:gd name="T6" fmla="*/ 15 w 25"/>
                    <a:gd name="T7" fmla="*/ 0 h 36"/>
                    <a:gd name="T8" fmla="*/ 0 w 25"/>
                    <a:gd name="T9" fmla="*/ 29 h 36"/>
                    <a:gd name="T10" fmla="*/ 0 w 25"/>
                    <a:gd name="T11" fmla="*/ 27 h 36"/>
                    <a:gd name="T12" fmla="*/ 9 w 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9" y="36"/>
                      </a:moveTo>
                      <a:lnTo>
                        <a:pt x="11" y="34"/>
                      </a:lnTo>
                      <a:lnTo>
                        <a:pt x="25" y="5"/>
                      </a:lnTo>
                      <a:lnTo>
                        <a:pt x="15" y="0"/>
                      </a:lnTo>
                      <a:lnTo>
                        <a:pt x="0" y="29"/>
                      </a:lnTo>
                      <a:lnTo>
                        <a:pt x="0" y="27"/>
                      </a:lnTo>
                      <a:lnTo>
                        <a:pt x="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4" name="Freeform 365"/>
                <p:cNvSpPr>
                  <a:spLocks/>
                </p:cNvSpPr>
                <p:nvPr/>
              </p:nvSpPr>
              <p:spPr bwMode="auto">
                <a:xfrm>
                  <a:off x="2083" y="1977"/>
                  <a:ext cx="30" cy="34"/>
                </a:xfrm>
                <a:custGeom>
                  <a:avLst/>
                  <a:gdLst>
                    <a:gd name="T0" fmla="*/ 5 w 30"/>
                    <a:gd name="T1" fmla="*/ 34 h 34"/>
                    <a:gd name="T2" fmla="*/ 9 w 30"/>
                    <a:gd name="T3" fmla="*/ 32 h 34"/>
                    <a:gd name="T4" fmla="*/ 30 w 30"/>
                    <a:gd name="T5" fmla="*/ 9 h 34"/>
                    <a:gd name="T6" fmla="*/ 21 w 30"/>
                    <a:gd name="T7" fmla="*/ 0 h 34"/>
                    <a:gd name="T8" fmla="*/ 0 w 30"/>
                    <a:gd name="T9" fmla="*/ 23 h 34"/>
                    <a:gd name="T10" fmla="*/ 1 w 30"/>
                    <a:gd name="T11" fmla="*/ 22 h 34"/>
                    <a:gd name="T12" fmla="*/ 5 w 3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5" y="34"/>
                      </a:moveTo>
                      <a:lnTo>
                        <a:pt x="9" y="32"/>
                      </a:lnTo>
                      <a:lnTo>
                        <a:pt x="30" y="9"/>
                      </a:lnTo>
                      <a:lnTo>
                        <a:pt x="21" y="0"/>
                      </a:lnTo>
                      <a:lnTo>
                        <a:pt x="0" y="23"/>
                      </a:lnTo>
                      <a:lnTo>
                        <a:pt x="1" y="22"/>
                      </a:lnTo>
                      <a:lnTo>
                        <a:pt x="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5" name="Freeform 364"/>
                <p:cNvSpPr>
                  <a:spLocks/>
                </p:cNvSpPr>
                <p:nvPr/>
              </p:nvSpPr>
              <p:spPr bwMode="auto">
                <a:xfrm>
                  <a:off x="2007" y="1999"/>
                  <a:ext cx="81" cy="34"/>
                </a:xfrm>
                <a:custGeom>
                  <a:avLst/>
                  <a:gdLst>
                    <a:gd name="T0" fmla="*/ 11 w 81"/>
                    <a:gd name="T1" fmla="*/ 30 h 34"/>
                    <a:gd name="T2" fmla="*/ 7 w 81"/>
                    <a:gd name="T3" fmla="*/ 34 h 34"/>
                    <a:gd name="T4" fmla="*/ 81 w 81"/>
                    <a:gd name="T5" fmla="*/ 12 h 34"/>
                    <a:gd name="T6" fmla="*/ 77 w 81"/>
                    <a:gd name="T7" fmla="*/ 0 h 34"/>
                    <a:gd name="T8" fmla="*/ 4 w 81"/>
                    <a:gd name="T9" fmla="*/ 21 h 34"/>
                    <a:gd name="T10" fmla="*/ 0 w 81"/>
                    <a:gd name="T11" fmla="*/ 25 h 34"/>
                    <a:gd name="T12" fmla="*/ 4 w 81"/>
                    <a:gd name="T13" fmla="*/ 21 h 34"/>
                    <a:gd name="T14" fmla="*/ 0 w 81"/>
                    <a:gd name="T15" fmla="*/ 21 h 34"/>
                    <a:gd name="T16" fmla="*/ 0 w 81"/>
                    <a:gd name="T17" fmla="*/ 25 h 34"/>
                    <a:gd name="T18" fmla="*/ 11 w 81"/>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4">
                      <a:moveTo>
                        <a:pt x="11" y="30"/>
                      </a:moveTo>
                      <a:lnTo>
                        <a:pt x="7" y="34"/>
                      </a:lnTo>
                      <a:lnTo>
                        <a:pt x="81" y="12"/>
                      </a:lnTo>
                      <a:lnTo>
                        <a:pt x="77" y="0"/>
                      </a:lnTo>
                      <a:lnTo>
                        <a:pt x="4" y="21"/>
                      </a:lnTo>
                      <a:lnTo>
                        <a:pt x="0" y="25"/>
                      </a:lnTo>
                      <a:lnTo>
                        <a:pt x="4" y="21"/>
                      </a:lnTo>
                      <a:lnTo>
                        <a:pt x="0" y="21"/>
                      </a:lnTo>
                      <a:lnTo>
                        <a:pt x="0" y="25"/>
                      </a:lnTo>
                      <a:lnTo>
                        <a:pt x="1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6" name="Freeform 363"/>
                <p:cNvSpPr>
                  <a:spLocks/>
                </p:cNvSpPr>
                <p:nvPr/>
              </p:nvSpPr>
              <p:spPr bwMode="auto">
                <a:xfrm>
                  <a:off x="1996" y="2024"/>
                  <a:ext cx="22" cy="32"/>
                </a:xfrm>
                <a:custGeom>
                  <a:avLst/>
                  <a:gdLst>
                    <a:gd name="T0" fmla="*/ 9 w 22"/>
                    <a:gd name="T1" fmla="*/ 32 h 32"/>
                    <a:gd name="T2" fmla="*/ 13 w 22"/>
                    <a:gd name="T3" fmla="*/ 29 h 32"/>
                    <a:gd name="T4" fmla="*/ 22 w 22"/>
                    <a:gd name="T5" fmla="*/ 5 h 32"/>
                    <a:gd name="T6" fmla="*/ 11 w 22"/>
                    <a:gd name="T7" fmla="*/ 0 h 32"/>
                    <a:gd name="T8" fmla="*/ 0 w 22"/>
                    <a:gd name="T9" fmla="*/ 25 h 32"/>
                    <a:gd name="T10" fmla="*/ 4 w 22"/>
                    <a:gd name="T11" fmla="*/ 21 h 32"/>
                    <a:gd name="T12" fmla="*/ 9 w 2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9" y="32"/>
                      </a:moveTo>
                      <a:lnTo>
                        <a:pt x="13" y="29"/>
                      </a:lnTo>
                      <a:lnTo>
                        <a:pt x="22" y="5"/>
                      </a:lnTo>
                      <a:lnTo>
                        <a:pt x="11" y="0"/>
                      </a:lnTo>
                      <a:lnTo>
                        <a:pt x="0" y="25"/>
                      </a:lnTo>
                      <a:lnTo>
                        <a:pt x="4" y="21"/>
                      </a:lnTo>
                      <a:lnTo>
                        <a:pt x="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7" name="Freeform 362"/>
                <p:cNvSpPr>
                  <a:spLocks/>
                </p:cNvSpPr>
                <p:nvPr/>
              </p:nvSpPr>
              <p:spPr bwMode="auto">
                <a:xfrm>
                  <a:off x="1967" y="2045"/>
                  <a:ext cx="38" cy="31"/>
                </a:xfrm>
                <a:custGeom>
                  <a:avLst/>
                  <a:gdLst>
                    <a:gd name="T0" fmla="*/ 11 w 38"/>
                    <a:gd name="T1" fmla="*/ 27 h 31"/>
                    <a:gd name="T2" fmla="*/ 9 w 38"/>
                    <a:gd name="T3" fmla="*/ 31 h 31"/>
                    <a:gd name="T4" fmla="*/ 38 w 38"/>
                    <a:gd name="T5" fmla="*/ 11 h 31"/>
                    <a:gd name="T6" fmla="*/ 33 w 38"/>
                    <a:gd name="T7" fmla="*/ 0 h 31"/>
                    <a:gd name="T8" fmla="*/ 2 w 38"/>
                    <a:gd name="T9" fmla="*/ 20 h 31"/>
                    <a:gd name="T10" fmla="*/ 0 w 38"/>
                    <a:gd name="T11" fmla="*/ 22 h 31"/>
                    <a:gd name="T12" fmla="*/ 11 w 38"/>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1" y="27"/>
                      </a:moveTo>
                      <a:lnTo>
                        <a:pt x="9" y="31"/>
                      </a:lnTo>
                      <a:lnTo>
                        <a:pt x="38" y="11"/>
                      </a:lnTo>
                      <a:lnTo>
                        <a:pt x="33" y="0"/>
                      </a:lnTo>
                      <a:lnTo>
                        <a:pt x="2" y="20"/>
                      </a:lnTo>
                      <a:lnTo>
                        <a:pt x="0" y="22"/>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8" name="Freeform 361"/>
                <p:cNvSpPr>
                  <a:spLocks/>
                </p:cNvSpPr>
                <p:nvPr/>
              </p:nvSpPr>
              <p:spPr bwMode="auto">
                <a:xfrm>
                  <a:off x="1958" y="2067"/>
                  <a:ext cx="20" cy="22"/>
                </a:xfrm>
                <a:custGeom>
                  <a:avLst/>
                  <a:gdLst>
                    <a:gd name="T0" fmla="*/ 13 w 20"/>
                    <a:gd name="T1" fmla="*/ 20 h 22"/>
                    <a:gd name="T2" fmla="*/ 11 w 20"/>
                    <a:gd name="T3" fmla="*/ 22 h 22"/>
                    <a:gd name="T4" fmla="*/ 20 w 20"/>
                    <a:gd name="T5" fmla="*/ 5 h 22"/>
                    <a:gd name="T6" fmla="*/ 9 w 20"/>
                    <a:gd name="T7" fmla="*/ 0 h 22"/>
                    <a:gd name="T8" fmla="*/ 0 w 20"/>
                    <a:gd name="T9" fmla="*/ 16 h 22"/>
                    <a:gd name="T10" fmla="*/ 0 w 20"/>
                    <a:gd name="T11" fmla="*/ 18 h 22"/>
                    <a:gd name="T12" fmla="*/ 13 w 2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3" y="20"/>
                      </a:moveTo>
                      <a:lnTo>
                        <a:pt x="11" y="22"/>
                      </a:lnTo>
                      <a:lnTo>
                        <a:pt x="20" y="5"/>
                      </a:lnTo>
                      <a:lnTo>
                        <a:pt x="9" y="0"/>
                      </a:lnTo>
                      <a:lnTo>
                        <a:pt x="0" y="16"/>
                      </a:lnTo>
                      <a:lnTo>
                        <a:pt x="0" y="18"/>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89" name="Freeform 360"/>
                <p:cNvSpPr>
                  <a:spLocks/>
                </p:cNvSpPr>
                <p:nvPr/>
              </p:nvSpPr>
              <p:spPr bwMode="auto">
                <a:xfrm>
                  <a:off x="1955" y="2085"/>
                  <a:ext cx="16" cy="33"/>
                </a:xfrm>
                <a:custGeom>
                  <a:avLst/>
                  <a:gdLst>
                    <a:gd name="T0" fmla="*/ 12 w 16"/>
                    <a:gd name="T1" fmla="*/ 29 h 33"/>
                    <a:gd name="T2" fmla="*/ 12 w 16"/>
                    <a:gd name="T3" fmla="*/ 31 h 33"/>
                    <a:gd name="T4" fmla="*/ 16 w 16"/>
                    <a:gd name="T5" fmla="*/ 2 h 33"/>
                    <a:gd name="T6" fmla="*/ 3 w 16"/>
                    <a:gd name="T7" fmla="*/ 0 h 33"/>
                    <a:gd name="T8" fmla="*/ 0 w 16"/>
                    <a:gd name="T9" fmla="*/ 31 h 33"/>
                    <a:gd name="T10" fmla="*/ 0 w 16"/>
                    <a:gd name="T11" fmla="*/ 33 h 33"/>
                    <a:gd name="T12" fmla="*/ 12 w 16"/>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2" y="29"/>
                      </a:moveTo>
                      <a:lnTo>
                        <a:pt x="12" y="31"/>
                      </a:lnTo>
                      <a:lnTo>
                        <a:pt x="16" y="2"/>
                      </a:lnTo>
                      <a:lnTo>
                        <a:pt x="3" y="0"/>
                      </a:lnTo>
                      <a:lnTo>
                        <a:pt x="0" y="31"/>
                      </a:lnTo>
                      <a:lnTo>
                        <a:pt x="0" y="33"/>
                      </a:lnTo>
                      <a:lnTo>
                        <a:pt x="1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0" name="Freeform 359"/>
                <p:cNvSpPr>
                  <a:spLocks/>
                </p:cNvSpPr>
                <p:nvPr/>
              </p:nvSpPr>
              <p:spPr bwMode="auto">
                <a:xfrm>
                  <a:off x="1955" y="2114"/>
                  <a:ext cx="23" cy="40"/>
                </a:xfrm>
                <a:custGeom>
                  <a:avLst/>
                  <a:gdLst>
                    <a:gd name="T0" fmla="*/ 23 w 23"/>
                    <a:gd name="T1" fmla="*/ 34 h 40"/>
                    <a:gd name="T2" fmla="*/ 23 w 23"/>
                    <a:gd name="T3" fmla="*/ 34 h 40"/>
                    <a:gd name="T4" fmla="*/ 12 w 23"/>
                    <a:gd name="T5" fmla="*/ 0 h 40"/>
                    <a:gd name="T6" fmla="*/ 0 w 23"/>
                    <a:gd name="T7" fmla="*/ 4 h 40"/>
                    <a:gd name="T8" fmla="*/ 12 w 23"/>
                    <a:gd name="T9" fmla="*/ 38 h 40"/>
                    <a:gd name="T10" fmla="*/ 12 w 23"/>
                    <a:gd name="T11" fmla="*/ 40 h 40"/>
                    <a:gd name="T12" fmla="*/ 23 w 23"/>
                    <a:gd name="T13" fmla="*/ 34 h 40"/>
                  </a:gdLst>
                  <a:ahLst/>
                  <a:cxnLst>
                    <a:cxn ang="0">
                      <a:pos x="T0" y="T1"/>
                    </a:cxn>
                    <a:cxn ang="0">
                      <a:pos x="T2" y="T3"/>
                    </a:cxn>
                    <a:cxn ang="0">
                      <a:pos x="T4" y="T5"/>
                    </a:cxn>
                    <a:cxn ang="0">
                      <a:pos x="T6" y="T7"/>
                    </a:cxn>
                    <a:cxn ang="0">
                      <a:pos x="T8" y="T9"/>
                    </a:cxn>
                    <a:cxn ang="0">
                      <a:pos x="T10" y="T11"/>
                    </a:cxn>
                    <a:cxn ang="0">
                      <a:pos x="T12" y="T13"/>
                    </a:cxn>
                  </a:cxnLst>
                  <a:rect l="0" t="0" r="r" b="b"/>
                  <a:pathLst>
                    <a:path w="23" h="40">
                      <a:moveTo>
                        <a:pt x="23" y="34"/>
                      </a:moveTo>
                      <a:lnTo>
                        <a:pt x="23" y="34"/>
                      </a:lnTo>
                      <a:lnTo>
                        <a:pt x="12" y="0"/>
                      </a:lnTo>
                      <a:lnTo>
                        <a:pt x="0" y="4"/>
                      </a:lnTo>
                      <a:lnTo>
                        <a:pt x="12" y="38"/>
                      </a:lnTo>
                      <a:lnTo>
                        <a:pt x="12" y="40"/>
                      </a:lnTo>
                      <a:lnTo>
                        <a:pt x="2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1" name="Freeform 358"/>
                <p:cNvSpPr>
                  <a:spLocks/>
                </p:cNvSpPr>
                <p:nvPr/>
              </p:nvSpPr>
              <p:spPr bwMode="auto">
                <a:xfrm>
                  <a:off x="1967" y="2148"/>
                  <a:ext cx="31" cy="49"/>
                </a:xfrm>
                <a:custGeom>
                  <a:avLst/>
                  <a:gdLst>
                    <a:gd name="T0" fmla="*/ 27 w 31"/>
                    <a:gd name="T1" fmla="*/ 38 h 49"/>
                    <a:gd name="T2" fmla="*/ 31 w 31"/>
                    <a:gd name="T3" fmla="*/ 42 h 49"/>
                    <a:gd name="T4" fmla="*/ 11 w 31"/>
                    <a:gd name="T5" fmla="*/ 0 h 49"/>
                    <a:gd name="T6" fmla="*/ 0 w 31"/>
                    <a:gd name="T7" fmla="*/ 6 h 49"/>
                    <a:gd name="T8" fmla="*/ 18 w 31"/>
                    <a:gd name="T9" fmla="*/ 45 h 49"/>
                    <a:gd name="T10" fmla="*/ 20 w 31"/>
                    <a:gd name="T11" fmla="*/ 49 h 49"/>
                    <a:gd name="T12" fmla="*/ 27 w 31"/>
                    <a:gd name="T13" fmla="*/ 38 h 49"/>
                  </a:gdLst>
                  <a:ahLst/>
                  <a:cxnLst>
                    <a:cxn ang="0">
                      <a:pos x="T0" y="T1"/>
                    </a:cxn>
                    <a:cxn ang="0">
                      <a:pos x="T2" y="T3"/>
                    </a:cxn>
                    <a:cxn ang="0">
                      <a:pos x="T4" y="T5"/>
                    </a:cxn>
                    <a:cxn ang="0">
                      <a:pos x="T6" y="T7"/>
                    </a:cxn>
                    <a:cxn ang="0">
                      <a:pos x="T8" y="T9"/>
                    </a:cxn>
                    <a:cxn ang="0">
                      <a:pos x="T10" y="T11"/>
                    </a:cxn>
                    <a:cxn ang="0">
                      <a:pos x="T12" y="T13"/>
                    </a:cxn>
                  </a:cxnLst>
                  <a:rect l="0" t="0" r="r" b="b"/>
                  <a:pathLst>
                    <a:path w="31" h="49">
                      <a:moveTo>
                        <a:pt x="27" y="38"/>
                      </a:moveTo>
                      <a:lnTo>
                        <a:pt x="31" y="42"/>
                      </a:lnTo>
                      <a:lnTo>
                        <a:pt x="11" y="0"/>
                      </a:lnTo>
                      <a:lnTo>
                        <a:pt x="0" y="6"/>
                      </a:lnTo>
                      <a:lnTo>
                        <a:pt x="18" y="45"/>
                      </a:lnTo>
                      <a:lnTo>
                        <a:pt x="20" y="49"/>
                      </a:lnTo>
                      <a:lnTo>
                        <a:pt x="2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2" name="Freeform 357"/>
                <p:cNvSpPr>
                  <a:spLocks/>
                </p:cNvSpPr>
                <p:nvPr/>
              </p:nvSpPr>
              <p:spPr bwMode="auto">
                <a:xfrm>
                  <a:off x="1987" y="2186"/>
                  <a:ext cx="54" cy="45"/>
                </a:xfrm>
                <a:custGeom>
                  <a:avLst/>
                  <a:gdLst>
                    <a:gd name="T0" fmla="*/ 54 w 54"/>
                    <a:gd name="T1" fmla="*/ 34 h 45"/>
                    <a:gd name="T2" fmla="*/ 54 w 54"/>
                    <a:gd name="T3" fmla="*/ 34 h 45"/>
                    <a:gd name="T4" fmla="*/ 7 w 54"/>
                    <a:gd name="T5" fmla="*/ 0 h 45"/>
                    <a:gd name="T6" fmla="*/ 0 w 54"/>
                    <a:gd name="T7" fmla="*/ 11 h 45"/>
                    <a:gd name="T8" fmla="*/ 47 w 54"/>
                    <a:gd name="T9" fmla="*/ 45 h 45"/>
                    <a:gd name="T10" fmla="*/ 49 w 54"/>
                    <a:gd name="T11" fmla="*/ 45 h 45"/>
                    <a:gd name="T12" fmla="*/ 54 w 54"/>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54" y="34"/>
                      </a:moveTo>
                      <a:lnTo>
                        <a:pt x="54" y="34"/>
                      </a:lnTo>
                      <a:lnTo>
                        <a:pt x="7" y="0"/>
                      </a:lnTo>
                      <a:lnTo>
                        <a:pt x="0" y="11"/>
                      </a:lnTo>
                      <a:lnTo>
                        <a:pt x="47" y="45"/>
                      </a:lnTo>
                      <a:lnTo>
                        <a:pt x="49" y="45"/>
                      </a:lnTo>
                      <a:lnTo>
                        <a:pt x="5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3" name="Freeform 356"/>
                <p:cNvSpPr>
                  <a:spLocks/>
                </p:cNvSpPr>
                <p:nvPr/>
              </p:nvSpPr>
              <p:spPr bwMode="auto">
                <a:xfrm>
                  <a:off x="2036" y="2220"/>
                  <a:ext cx="47" cy="33"/>
                </a:xfrm>
                <a:custGeom>
                  <a:avLst/>
                  <a:gdLst>
                    <a:gd name="T0" fmla="*/ 47 w 47"/>
                    <a:gd name="T1" fmla="*/ 25 h 33"/>
                    <a:gd name="T2" fmla="*/ 45 w 47"/>
                    <a:gd name="T3" fmla="*/ 20 h 33"/>
                    <a:gd name="T4" fmla="*/ 5 w 47"/>
                    <a:gd name="T5" fmla="*/ 0 h 33"/>
                    <a:gd name="T6" fmla="*/ 0 w 47"/>
                    <a:gd name="T7" fmla="*/ 11 h 33"/>
                    <a:gd name="T8" fmla="*/ 38 w 47"/>
                    <a:gd name="T9" fmla="*/ 33 h 33"/>
                    <a:gd name="T10" fmla="*/ 36 w 47"/>
                    <a:gd name="T11" fmla="*/ 27 h 33"/>
                    <a:gd name="T12" fmla="*/ 47 w 47"/>
                    <a:gd name="T13" fmla="*/ 25 h 33"/>
                    <a:gd name="T14" fmla="*/ 47 w 47"/>
                    <a:gd name="T15" fmla="*/ 22 h 33"/>
                    <a:gd name="T16" fmla="*/ 45 w 47"/>
                    <a:gd name="T17" fmla="*/ 20 h 33"/>
                    <a:gd name="T18" fmla="*/ 47 w 47"/>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3">
                      <a:moveTo>
                        <a:pt x="47" y="25"/>
                      </a:moveTo>
                      <a:lnTo>
                        <a:pt x="45" y="20"/>
                      </a:lnTo>
                      <a:lnTo>
                        <a:pt x="5" y="0"/>
                      </a:lnTo>
                      <a:lnTo>
                        <a:pt x="0" y="11"/>
                      </a:lnTo>
                      <a:lnTo>
                        <a:pt x="38" y="33"/>
                      </a:lnTo>
                      <a:lnTo>
                        <a:pt x="36" y="27"/>
                      </a:lnTo>
                      <a:lnTo>
                        <a:pt x="47" y="25"/>
                      </a:lnTo>
                      <a:lnTo>
                        <a:pt x="47" y="22"/>
                      </a:lnTo>
                      <a:lnTo>
                        <a:pt x="45" y="20"/>
                      </a:lnTo>
                      <a:lnTo>
                        <a:pt x="4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4" name="Freeform 355"/>
                <p:cNvSpPr>
                  <a:spLocks/>
                </p:cNvSpPr>
                <p:nvPr/>
              </p:nvSpPr>
              <p:spPr bwMode="auto">
                <a:xfrm>
                  <a:off x="2072" y="2245"/>
                  <a:ext cx="16" cy="22"/>
                </a:xfrm>
                <a:custGeom>
                  <a:avLst/>
                  <a:gdLst>
                    <a:gd name="T0" fmla="*/ 16 w 16"/>
                    <a:gd name="T1" fmla="*/ 20 h 22"/>
                    <a:gd name="T2" fmla="*/ 16 w 16"/>
                    <a:gd name="T3" fmla="*/ 20 h 22"/>
                    <a:gd name="T4" fmla="*/ 11 w 16"/>
                    <a:gd name="T5" fmla="*/ 0 h 22"/>
                    <a:gd name="T6" fmla="*/ 0 w 16"/>
                    <a:gd name="T7" fmla="*/ 2 h 22"/>
                    <a:gd name="T8" fmla="*/ 3 w 16"/>
                    <a:gd name="T9" fmla="*/ 22 h 22"/>
                    <a:gd name="T10" fmla="*/ 3 w 16"/>
                    <a:gd name="T11" fmla="*/ 22 h 22"/>
                    <a:gd name="T12" fmla="*/ 16 w 16"/>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16" y="20"/>
                      </a:moveTo>
                      <a:lnTo>
                        <a:pt x="16" y="20"/>
                      </a:lnTo>
                      <a:lnTo>
                        <a:pt x="11" y="0"/>
                      </a:lnTo>
                      <a:lnTo>
                        <a:pt x="0" y="2"/>
                      </a:lnTo>
                      <a:lnTo>
                        <a:pt x="3" y="22"/>
                      </a:lnTo>
                      <a:lnTo>
                        <a:pt x="1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5" name="Freeform 354"/>
                <p:cNvSpPr>
                  <a:spLocks/>
                </p:cNvSpPr>
                <p:nvPr/>
              </p:nvSpPr>
              <p:spPr bwMode="auto">
                <a:xfrm>
                  <a:off x="2075" y="2265"/>
                  <a:ext cx="13" cy="16"/>
                </a:xfrm>
                <a:custGeom>
                  <a:avLst/>
                  <a:gdLst>
                    <a:gd name="T0" fmla="*/ 11 w 13"/>
                    <a:gd name="T1" fmla="*/ 16 h 16"/>
                    <a:gd name="T2" fmla="*/ 13 w 13"/>
                    <a:gd name="T3" fmla="*/ 11 h 16"/>
                    <a:gd name="T4" fmla="*/ 13 w 13"/>
                    <a:gd name="T5" fmla="*/ 0 h 16"/>
                    <a:gd name="T6" fmla="*/ 0 w 13"/>
                    <a:gd name="T7" fmla="*/ 2 h 16"/>
                    <a:gd name="T8" fmla="*/ 0 w 13"/>
                    <a:gd name="T9" fmla="*/ 11 h 16"/>
                    <a:gd name="T10" fmla="*/ 2 w 13"/>
                    <a:gd name="T11" fmla="*/ 6 h 16"/>
                    <a:gd name="T12" fmla="*/ 11 w 13"/>
                    <a:gd name="T13" fmla="*/ 16 h 16"/>
                    <a:gd name="T14" fmla="*/ 13 w 13"/>
                    <a:gd name="T15" fmla="*/ 15 h 16"/>
                    <a:gd name="T16" fmla="*/ 13 w 13"/>
                    <a:gd name="T17" fmla="*/ 11 h 16"/>
                    <a:gd name="T18" fmla="*/ 11 w 1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6">
                      <a:moveTo>
                        <a:pt x="11" y="16"/>
                      </a:moveTo>
                      <a:lnTo>
                        <a:pt x="13" y="11"/>
                      </a:lnTo>
                      <a:lnTo>
                        <a:pt x="13" y="0"/>
                      </a:lnTo>
                      <a:lnTo>
                        <a:pt x="0" y="2"/>
                      </a:lnTo>
                      <a:lnTo>
                        <a:pt x="0" y="11"/>
                      </a:lnTo>
                      <a:lnTo>
                        <a:pt x="2" y="6"/>
                      </a:lnTo>
                      <a:lnTo>
                        <a:pt x="11" y="16"/>
                      </a:lnTo>
                      <a:lnTo>
                        <a:pt x="13" y="15"/>
                      </a:lnTo>
                      <a:lnTo>
                        <a:pt x="13" y="11"/>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6" name="Freeform 353"/>
                <p:cNvSpPr>
                  <a:spLocks/>
                </p:cNvSpPr>
                <p:nvPr/>
              </p:nvSpPr>
              <p:spPr bwMode="auto">
                <a:xfrm>
                  <a:off x="2065" y="2271"/>
                  <a:ext cx="21" cy="23"/>
                </a:xfrm>
                <a:custGeom>
                  <a:avLst/>
                  <a:gdLst>
                    <a:gd name="T0" fmla="*/ 5 w 21"/>
                    <a:gd name="T1" fmla="*/ 23 h 23"/>
                    <a:gd name="T2" fmla="*/ 7 w 21"/>
                    <a:gd name="T3" fmla="*/ 21 h 23"/>
                    <a:gd name="T4" fmla="*/ 21 w 21"/>
                    <a:gd name="T5" fmla="*/ 10 h 23"/>
                    <a:gd name="T6" fmla="*/ 12 w 21"/>
                    <a:gd name="T7" fmla="*/ 0 h 23"/>
                    <a:gd name="T8" fmla="*/ 0 w 21"/>
                    <a:gd name="T9" fmla="*/ 10 h 23"/>
                    <a:gd name="T10" fmla="*/ 3 w 21"/>
                    <a:gd name="T11" fmla="*/ 10 h 23"/>
                    <a:gd name="T12" fmla="*/ 5 w 2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5" y="23"/>
                      </a:moveTo>
                      <a:lnTo>
                        <a:pt x="7" y="21"/>
                      </a:lnTo>
                      <a:lnTo>
                        <a:pt x="21" y="10"/>
                      </a:lnTo>
                      <a:lnTo>
                        <a:pt x="12" y="0"/>
                      </a:lnTo>
                      <a:lnTo>
                        <a:pt x="0" y="10"/>
                      </a:lnTo>
                      <a:lnTo>
                        <a:pt x="3" y="10"/>
                      </a:lnTo>
                      <a:lnTo>
                        <a:pt x="5"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7" name="Freeform 352"/>
                <p:cNvSpPr>
                  <a:spLocks/>
                </p:cNvSpPr>
                <p:nvPr/>
              </p:nvSpPr>
              <p:spPr bwMode="auto">
                <a:xfrm>
                  <a:off x="2043" y="2281"/>
                  <a:ext cx="27" cy="17"/>
                </a:xfrm>
                <a:custGeom>
                  <a:avLst/>
                  <a:gdLst>
                    <a:gd name="T0" fmla="*/ 13 w 27"/>
                    <a:gd name="T1" fmla="*/ 11 h 17"/>
                    <a:gd name="T2" fmla="*/ 7 w 27"/>
                    <a:gd name="T3" fmla="*/ 17 h 17"/>
                    <a:gd name="T4" fmla="*/ 27 w 27"/>
                    <a:gd name="T5" fmla="*/ 13 h 17"/>
                    <a:gd name="T6" fmla="*/ 25 w 27"/>
                    <a:gd name="T7" fmla="*/ 0 h 17"/>
                    <a:gd name="T8" fmla="*/ 4 w 27"/>
                    <a:gd name="T9" fmla="*/ 4 h 17"/>
                    <a:gd name="T10" fmla="*/ 0 w 27"/>
                    <a:gd name="T11" fmla="*/ 9 h 17"/>
                    <a:gd name="T12" fmla="*/ 4 w 27"/>
                    <a:gd name="T13" fmla="*/ 4 h 17"/>
                    <a:gd name="T14" fmla="*/ 0 w 27"/>
                    <a:gd name="T15" fmla="*/ 4 h 17"/>
                    <a:gd name="T16" fmla="*/ 0 w 27"/>
                    <a:gd name="T17" fmla="*/ 9 h 17"/>
                    <a:gd name="T18" fmla="*/ 13 w 27"/>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7">
                      <a:moveTo>
                        <a:pt x="13" y="11"/>
                      </a:moveTo>
                      <a:lnTo>
                        <a:pt x="7" y="17"/>
                      </a:lnTo>
                      <a:lnTo>
                        <a:pt x="27" y="13"/>
                      </a:lnTo>
                      <a:lnTo>
                        <a:pt x="25" y="0"/>
                      </a:lnTo>
                      <a:lnTo>
                        <a:pt x="4" y="4"/>
                      </a:lnTo>
                      <a:lnTo>
                        <a:pt x="0" y="9"/>
                      </a:lnTo>
                      <a:lnTo>
                        <a:pt x="4" y="4"/>
                      </a:lnTo>
                      <a:lnTo>
                        <a:pt x="0" y="4"/>
                      </a:lnTo>
                      <a:lnTo>
                        <a:pt x="0" y="9"/>
                      </a:lnTo>
                      <a:lnTo>
                        <a:pt x="1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8" name="Freeform 351"/>
                <p:cNvSpPr>
                  <a:spLocks/>
                </p:cNvSpPr>
                <p:nvPr/>
              </p:nvSpPr>
              <p:spPr bwMode="auto">
                <a:xfrm>
                  <a:off x="2038" y="2290"/>
                  <a:ext cx="18" cy="24"/>
                </a:xfrm>
                <a:custGeom>
                  <a:avLst/>
                  <a:gdLst>
                    <a:gd name="T0" fmla="*/ 10 w 18"/>
                    <a:gd name="T1" fmla="*/ 15 h 24"/>
                    <a:gd name="T2" fmla="*/ 12 w 18"/>
                    <a:gd name="T3" fmla="*/ 20 h 24"/>
                    <a:gd name="T4" fmla="*/ 18 w 18"/>
                    <a:gd name="T5" fmla="*/ 2 h 24"/>
                    <a:gd name="T6" fmla="*/ 5 w 18"/>
                    <a:gd name="T7" fmla="*/ 0 h 24"/>
                    <a:gd name="T8" fmla="*/ 0 w 18"/>
                    <a:gd name="T9" fmla="*/ 17 h 24"/>
                    <a:gd name="T10" fmla="*/ 3 w 18"/>
                    <a:gd name="T11" fmla="*/ 24 h 24"/>
                    <a:gd name="T12" fmla="*/ 0 w 18"/>
                    <a:gd name="T13" fmla="*/ 17 h 24"/>
                    <a:gd name="T14" fmla="*/ 0 w 18"/>
                    <a:gd name="T15" fmla="*/ 20 h 24"/>
                    <a:gd name="T16" fmla="*/ 3 w 18"/>
                    <a:gd name="T17" fmla="*/ 24 h 24"/>
                    <a:gd name="T18" fmla="*/ 10 w 18"/>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0" y="15"/>
                      </a:moveTo>
                      <a:lnTo>
                        <a:pt x="12" y="20"/>
                      </a:lnTo>
                      <a:lnTo>
                        <a:pt x="18" y="2"/>
                      </a:lnTo>
                      <a:lnTo>
                        <a:pt x="5" y="0"/>
                      </a:lnTo>
                      <a:lnTo>
                        <a:pt x="0" y="17"/>
                      </a:lnTo>
                      <a:lnTo>
                        <a:pt x="3" y="24"/>
                      </a:lnTo>
                      <a:lnTo>
                        <a:pt x="0" y="17"/>
                      </a:lnTo>
                      <a:lnTo>
                        <a:pt x="0" y="20"/>
                      </a:lnTo>
                      <a:lnTo>
                        <a:pt x="3" y="24"/>
                      </a:lnTo>
                      <a:lnTo>
                        <a:pt x="1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99" name="Freeform 350"/>
                <p:cNvSpPr>
                  <a:spLocks/>
                </p:cNvSpPr>
                <p:nvPr/>
              </p:nvSpPr>
              <p:spPr bwMode="auto">
                <a:xfrm>
                  <a:off x="2041" y="2305"/>
                  <a:ext cx="20" cy="18"/>
                </a:xfrm>
                <a:custGeom>
                  <a:avLst/>
                  <a:gdLst>
                    <a:gd name="T0" fmla="*/ 20 w 20"/>
                    <a:gd name="T1" fmla="*/ 14 h 18"/>
                    <a:gd name="T2" fmla="*/ 18 w 20"/>
                    <a:gd name="T3" fmla="*/ 9 h 18"/>
                    <a:gd name="T4" fmla="*/ 7 w 20"/>
                    <a:gd name="T5" fmla="*/ 0 h 18"/>
                    <a:gd name="T6" fmla="*/ 0 w 20"/>
                    <a:gd name="T7" fmla="*/ 9 h 18"/>
                    <a:gd name="T8" fmla="*/ 9 w 20"/>
                    <a:gd name="T9" fmla="*/ 18 h 18"/>
                    <a:gd name="T10" fmla="*/ 7 w 20"/>
                    <a:gd name="T11" fmla="*/ 11 h 18"/>
                    <a:gd name="T12" fmla="*/ 20 w 20"/>
                    <a:gd name="T13" fmla="*/ 14 h 18"/>
                    <a:gd name="T14" fmla="*/ 20 w 20"/>
                    <a:gd name="T15" fmla="*/ 11 h 18"/>
                    <a:gd name="T16" fmla="*/ 18 w 20"/>
                    <a:gd name="T17" fmla="*/ 9 h 18"/>
                    <a:gd name="T18" fmla="*/ 20 w 20"/>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8">
                      <a:moveTo>
                        <a:pt x="20" y="14"/>
                      </a:moveTo>
                      <a:lnTo>
                        <a:pt x="18" y="9"/>
                      </a:lnTo>
                      <a:lnTo>
                        <a:pt x="7" y="0"/>
                      </a:lnTo>
                      <a:lnTo>
                        <a:pt x="0" y="9"/>
                      </a:lnTo>
                      <a:lnTo>
                        <a:pt x="9" y="18"/>
                      </a:lnTo>
                      <a:lnTo>
                        <a:pt x="7" y="11"/>
                      </a:lnTo>
                      <a:lnTo>
                        <a:pt x="20" y="14"/>
                      </a:lnTo>
                      <a:lnTo>
                        <a:pt x="20" y="11"/>
                      </a:lnTo>
                      <a:lnTo>
                        <a:pt x="18" y="9"/>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0" name="Freeform 349"/>
                <p:cNvSpPr>
                  <a:spLocks/>
                </p:cNvSpPr>
                <p:nvPr/>
              </p:nvSpPr>
              <p:spPr bwMode="auto">
                <a:xfrm>
                  <a:off x="2045" y="2316"/>
                  <a:ext cx="16" cy="25"/>
                </a:xfrm>
                <a:custGeom>
                  <a:avLst/>
                  <a:gdLst>
                    <a:gd name="T0" fmla="*/ 11 w 16"/>
                    <a:gd name="T1" fmla="*/ 18 h 25"/>
                    <a:gd name="T2" fmla="*/ 12 w 16"/>
                    <a:gd name="T3" fmla="*/ 23 h 25"/>
                    <a:gd name="T4" fmla="*/ 16 w 16"/>
                    <a:gd name="T5" fmla="*/ 3 h 25"/>
                    <a:gd name="T6" fmla="*/ 3 w 16"/>
                    <a:gd name="T7" fmla="*/ 0 h 25"/>
                    <a:gd name="T8" fmla="*/ 0 w 16"/>
                    <a:gd name="T9" fmla="*/ 21 h 25"/>
                    <a:gd name="T10" fmla="*/ 0 w 16"/>
                    <a:gd name="T11" fmla="*/ 25 h 25"/>
                    <a:gd name="T12" fmla="*/ 11 w 16"/>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6" h="25">
                      <a:moveTo>
                        <a:pt x="11" y="18"/>
                      </a:moveTo>
                      <a:lnTo>
                        <a:pt x="12" y="23"/>
                      </a:lnTo>
                      <a:lnTo>
                        <a:pt x="16" y="3"/>
                      </a:lnTo>
                      <a:lnTo>
                        <a:pt x="3" y="0"/>
                      </a:lnTo>
                      <a:lnTo>
                        <a:pt x="0" y="21"/>
                      </a:lnTo>
                      <a:lnTo>
                        <a:pt x="0" y="25"/>
                      </a:lnTo>
                      <a:lnTo>
                        <a:pt x="1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1" name="Freeform 348"/>
                <p:cNvSpPr>
                  <a:spLocks/>
                </p:cNvSpPr>
                <p:nvPr/>
              </p:nvSpPr>
              <p:spPr bwMode="auto">
                <a:xfrm>
                  <a:off x="2045" y="2334"/>
                  <a:ext cx="21" cy="23"/>
                </a:xfrm>
                <a:custGeom>
                  <a:avLst/>
                  <a:gdLst>
                    <a:gd name="T0" fmla="*/ 21 w 21"/>
                    <a:gd name="T1" fmla="*/ 21 h 23"/>
                    <a:gd name="T2" fmla="*/ 21 w 21"/>
                    <a:gd name="T3" fmla="*/ 18 h 23"/>
                    <a:gd name="T4" fmla="*/ 11 w 21"/>
                    <a:gd name="T5" fmla="*/ 0 h 23"/>
                    <a:gd name="T6" fmla="*/ 0 w 21"/>
                    <a:gd name="T7" fmla="*/ 7 h 23"/>
                    <a:gd name="T8" fmla="*/ 11 w 21"/>
                    <a:gd name="T9" fmla="*/ 23 h 23"/>
                    <a:gd name="T10" fmla="*/ 9 w 21"/>
                    <a:gd name="T11" fmla="*/ 19 h 23"/>
                    <a:gd name="T12" fmla="*/ 21 w 21"/>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1" y="21"/>
                      </a:moveTo>
                      <a:lnTo>
                        <a:pt x="21" y="18"/>
                      </a:lnTo>
                      <a:lnTo>
                        <a:pt x="11" y="0"/>
                      </a:lnTo>
                      <a:lnTo>
                        <a:pt x="0" y="7"/>
                      </a:lnTo>
                      <a:lnTo>
                        <a:pt x="11" y="23"/>
                      </a:lnTo>
                      <a:lnTo>
                        <a:pt x="9" y="19"/>
                      </a:lnTo>
                      <a:lnTo>
                        <a:pt x="21"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2" name="Freeform 347"/>
                <p:cNvSpPr>
                  <a:spLocks/>
                </p:cNvSpPr>
                <p:nvPr/>
              </p:nvSpPr>
              <p:spPr bwMode="auto">
                <a:xfrm>
                  <a:off x="2052" y="2353"/>
                  <a:ext cx="14" cy="26"/>
                </a:xfrm>
                <a:custGeom>
                  <a:avLst/>
                  <a:gdLst>
                    <a:gd name="T0" fmla="*/ 9 w 14"/>
                    <a:gd name="T1" fmla="*/ 26 h 26"/>
                    <a:gd name="T2" fmla="*/ 13 w 14"/>
                    <a:gd name="T3" fmla="*/ 22 h 26"/>
                    <a:gd name="T4" fmla="*/ 14 w 14"/>
                    <a:gd name="T5" fmla="*/ 2 h 26"/>
                    <a:gd name="T6" fmla="*/ 2 w 14"/>
                    <a:gd name="T7" fmla="*/ 0 h 26"/>
                    <a:gd name="T8" fmla="*/ 0 w 14"/>
                    <a:gd name="T9" fmla="*/ 20 h 26"/>
                    <a:gd name="T10" fmla="*/ 2 w 14"/>
                    <a:gd name="T11" fmla="*/ 15 h 26"/>
                    <a:gd name="T12" fmla="*/ 9 w 14"/>
                    <a:gd name="T13" fmla="*/ 26 h 26"/>
                    <a:gd name="T14" fmla="*/ 13 w 14"/>
                    <a:gd name="T15" fmla="*/ 26 h 26"/>
                    <a:gd name="T16" fmla="*/ 13 w 14"/>
                    <a:gd name="T17" fmla="*/ 22 h 26"/>
                    <a:gd name="T18" fmla="*/ 9 w 14"/>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9" y="26"/>
                      </a:moveTo>
                      <a:lnTo>
                        <a:pt x="13" y="22"/>
                      </a:lnTo>
                      <a:lnTo>
                        <a:pt x="14" y="2"/>
                      </a:lnTo>
                      <a:lnTo>
                        <a:pt x="2" y="0"/>
                      </a:lnTo>
                      <a:lnTo>
                        <a:pt x="0" y="20"/>
                      </a:lnTo>
                      <a:lnTo>
                        <a:pt x="2" y="15"/>
                      </a:lnTo>
                      <a:lnTo>
                        <a:pt x="9" y="26"/>
                      </a:lnTo>
                      <a:lnTo>
                        <a:pt x="13" y="26"/>
                      </a:lnTo>
                      <a:lnTo>
                        <a:pt x="13" y="22"/>
                      </a:lnTo>
                      <a:lnTo>
                        <a:pt x="9"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3" name="Freeform 346"/>
                <p:cNvSpPr>
                  <a:spLocks/>
                </p:cNvSpPr>
                <p:nvPr/>
              </p:nvSpPr>
              <p:spPr bwMode="auto">
                <a:xfrm>
                  <a:off x="2029" y="2368"/>
                  <a:ext cx="32" cy="27"/>
                </a:xfrm>
                <a:custGeom>
                  <a:avLst/>
                  <a:gdLst>
                    <a:gd name="T0" fmla="*/ 9 w 32"/>
                    <a:gd name="T1" fmla="*/ 25 h 27"/>
                    <a:gd name="T2" fmla="*/ 9 w 32"/>
                    <a:gd name="T3" fmla="*/ 27 h 27"/>
                    <a:gd name="T4" fmla="*/ 32 w 32"/>
                    <a:gd name="T5" fmla="*/ 11 h 27"/>
                    <a:gd name="T6" fmla="*/ 25 w 32"/>
                    <a:gd name="T7" fmla="*/ 0 h 27"/>
                    <a:gd name="T8" fmla="*/ 1 w 32"/>
                    <a:gd name="T9" fmla="*/ 16 h 27"/>
                    <a:gd name="T10" fmla="*/ 0 w 32"/>
                    <a:gd name="T11" fmla="*/ 16 h 27"/>
                    <a:gd name="T12" fmla="*/ 9 w 32"/>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9" y="25"/>
                      </a:moveTo>
                      <a:lnTo>
                        <a:pt x="9" y="27"/>
                      </a:lnTo>
                      <a:lnTo>
                        <a:pt x="32" y="11"/>
                      </a:lnTo>
                      <a:lnTo>
                        <a:pt x="25" y="0"/>
                      </a:lnTo>
                      <a:lnTo>
                        <a:pt x="1" y="16"/>
                      </a:lnTo>
                      <a:lnTo>
                        <a:pt x="0" y="16"/>
                      </a:lnTo>
                      <a:lnTo>
                        <a:pt x="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4" name="Freeform 345"/>
                <p:cNvSpPr>
                  <a:spLocks/>
                </p:cNvSpPr>
                <p:nvPr/>
              </p:nvSpPr>
              <p:spPr bwMode="auto">
                <a:xfrm>
                  <a:off x="2014" y="2384"/>
                  <a:ext cx="24" cy="24"/>
                </a:xfrm>
                <a:custGeom>
                  <a:avLst/>
                  <a:gdLst>
                    <a:gd name="T0" fmla="*/ 11 w 24"/>
                    <a:gd name="T1" fmla="*/ 22 h 24"/>
                    <a:gd name="T2" fmla="*/ 9 w 24"/>
                    <a:gd name="T3" fmla="*/ 24 h 24"/>
                    <a:gd name="T4" fmla="*/ 24 w 24"/>
                    <a:gd name="T5" fmla="*/ 9 h 24"/>
                    <a:gd name="T6" fmla="*/ 15 w 24"/>
                    <a:gd name="T7" fmla="*/ 0 h 24"/>
                    <a:gd name="T8" fmla="*/ 0 w 24"/>
                    <a:gd name="T9" fmla="*/ 15 h 24"/>
                    <a:gd name="T10" fmla="*/ 0 w 24"/>
                    <a:gd name="T11" fmla="*/ 18 h 24"/>
                    <a:gd name="T12" fmla="*/ 11 w 24"/>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1" y="22"/>
                      </a:moveTo>
                      <a:lnTo>
                        <a:pt x="9" y="24"/>
                      </a:lnTo>
                      <a:lnTo>
                        <a:pt x="24" y="9"/>
                      </a:lnTo>
                      <a:lnTo>
                        <a:pt x="15" y="0"/>
                      </a:lnTo>
                      <a:lnTo>
                        <a:pt x="0" y="15"/>
                      </a:lnTo>
                      <a:lnTo>
                        <a:pt x="0" y="18"/>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5" name="Freeform 344"/>
                <p:cNvSpPr>
                  <a:spLocks/>
                </p:cNvSpPr>
                <p:nvPr/>
              </p:nvSpPr>
              <p:spPr bwMode="auto">
                <a:xfrm>
                  <a:off x="2002" y="2402"/>
                  <a:ext cx="23" cy="36"/>
                </a:xfrm>
                <a:custGeom>
                  <a:avLst/>
                  <a:gdLst>
                    <a:gd name="T0" fmla="*/ 12 w 23"/>
                    <a:gd name="T1" fmla="*/ 27 h 36"/>
                    <a:gd name="T2" fmla="*/ 12 w 23"/>
                    <a:gd name="T3" fmla="*/ 33 h 36"/>
                    <a:gd name="T4" fmla="*/ 23 w 23"/>
                    <a:gd name="T5" fmla="*/ 4 h 36"/>
                    <a:gd name="T6" fmla="*/ 12 w 23"/>
                    <a:gd name="T7" fmla="*/ 0 h 36"/>
                    <a:gd name="T8" fmla="*/ 1 w 23"/>
                    <a:gd name="T9" fmla="*/ 29 h 36"/>
                    <a:gd name="T10" fmla="*/ 1 w 23"/>
                    <a:gd name="T11" fmla="*/ 36 h 36"/>
                    <a:gd name="T12" fmla="*/ 1 w 23"/>
                    <a:gd name="T13" fmla="*/ 29 h 36"/>
                    <a:gd name="T14" fmla="*/ 0 w 23"/>
                    <a:gd name="T15" fmla="*/ 33 h 36"/>
                    <a:gd name="T16" fmla="*/ 1 w 23"/>
                    <a:gd name="T17" fmla="*/ 36 h 36"/>
                    <a:gd name="T18" fmla="*/ 12 w 23"/>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6">
                      <a:moveTo>
                        <a:pt x="12" y="27"/>
                      </a:moveTo>
                      <a:lnTo>
                        <a:pt x="12" y="33"/>
                      </a:lnTo>
                      <a:lnTo>
                        <a:pt x="23" y="4"/>
                      </a:lnTo>
                      <a:lnTo>
                        <a:pt x="12" y="0"/>
                      </a:lnTo>
                      <a:lnTo>
                        <a:pt x="1" y="29"/>
                      </a:lnTo>
                      <a:lnTo>
                        <a:pt x="1" y="36"/>
                      </a:lnTo>
                      <a:lnTo>
                        <a:pt x="1" y="29"/>
                      </a:lnTo>
                      <a:lnTo>
                        <a:pt x="0" y="33"/>
                      </a:lnTo>
                      <a:lnTo>
                        <a:pt x="1" y="36"/>
                      </a:lnTo>
                      <a:lnTo>
                        <a:pt x="1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6" name="Freeform 343"/>
                <p:cNvSpPr>
                  <a:spLocks/>
                </p:cNvSpPr>
                <p:nvPr/>
              </p:nvSpPr>
              <p:spPr bwMode="auto">
                <a:xfrm>
                  <a:off x="2003" y="2429"/>
                  <a:ext cx="29" cy="27"/>
                </a:xfrm>
                <a:custGeom>
                  <a:avLst/>
                  <a:gdLst>
                    <a:gd name="T0" fmla="*/ 29 w 29"/>
                    <a:gd name="T1" fmla="*/ 22 h 27"/>
                    <a:gd name="T2" fmla="*/ 27 w 29"/>
                    <a:gd name="T3" fmla="*/ 18 h 27"/>
                    <a:gd name="T4" fmla="*/ 11 w 29"/>
                    <a:gd name="T5" fmla="*/ 0 h 27"/>
                    <a:gd name="T6" fmla="*/ 0 w 29"/>
                    <a:gd name="T7" fmla="*/ 9 h 27"/>
                    <a:gd name="T8" fmla="*/ 18 w 29"/>
                    <a:gd name="T9" fmla="*/ 27 h 27"/>
                    <a:gd name="T10" fmla="*/ 17 w 29"/>
                    <a:gd name="T11" fmla="*/ 24 h 27"/>
                    <a:gd name="T12" fmla="*/ 29 w 29"/>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9" y="22"/>
                      </a:moveTo>
                      <a:lnTo>
                        <a:pt x="27" y="18"/>
                      </a:lnTo>
                      <a:lnTo>
                        <a:pt x="11" y="0"/>
                      </a:lnTo>
                      <a:lnTo>
                        <a:pt x="0" y="9"/>
                      </a:lnTo>
                      <a:lnTo>
                        <a:pt x="18" y="27"/>
                      </a:lnTo>
                      <a:lnTo>
                        <a:pt x="17" y="24"/>
                      </a:lnTo>
                      <a:lnTo>
                        <a:pt x="29"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7" name="Freeform 342"/>
                <p:cNvSpPr>
                  <a:spLocks/>
                </p:cNvSpPr>
                <p:nvPr/>
              </p:nvSpPr>
              <p:spPr bwMode="auto">
                <a:xfrm>
                  <a:off x="2020" y="2451"/>
                  <a:ext cx="18" cy="29"/>
                </a:xfrm>
                <a:custGeom>
                  <a:avLst/>
                  <a:gdLst>
                    <a:gd name="T0" fmla="*/ 18 w 18"/>
                    <a:gd name="T1" fmla="*/ 29 h 29"/>
                    <a:gd name="T2" fmla="*/ 18 w 18"/>
                    <a:gd name="T3" fmla="*/ 25 h 29"/>
                    <a:gd name="T4" fmla="*/ 12 w 18"/>
                    <a:gd name="T5" fmla="*/ 0 h 29"/>
                    <a:gd name="T6" fmla="*/ 0 w 18"/>
                    <a:gd name="T7" fmla="*/ 2 h 29"/>
                    <a:gd name="T8" fmla="*/ 5 w 18"/>
                    <a:gd name="T9" fmla="*/ 27 h 29"/>
                    <a:gd name="T10" fmla="*/ 5 w 18"/>
                    <a:gd name="T11" fmla="*/ 25 h 29"/>
                    <a:gd name="T12" fmla="*/ 18 w 1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8" h="29">
                      <a:moveTo>
                        <a:pt x="18" y="29"/>
                      </a:moveTo>
                      <a:lnTo>
                        <a:pt x="18" y="25"/>
                      </a:lnTo>
                      <a:lnTo>
                        <a:pt x="12" y="0"/>
                      </a:lnTo>
                      <a:lnTo>
                        <a:pt x="0" y="2"/>
                      </a:lnTo>
                      <a:lnTo>
                        <a:pt x="5" y="27"/>
                      </a:lnTo>
                      <a:lnTo>
                        <a:pt x="5" y="25"/>
                      </a:lnTo>
                      <a:lnTo>
                        <a:pt x="1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8" name="Freeform 341"/>
                <p:cNvSpPr>
                  <a:spLocks/>
                </p:cNvSpPr>
                <p:nvPr/>
              </p:nvSpPr>
              <p:spPr bwMode="auto">
                <a:xfrm>
                  <a:off x="2020" y="2476"/>
                  <a:ext cx="18" cy="25"/>
                </a:xfrm>
                <a:custGeom>
                  <a:avLst/>
                  <a:gdLst>
                    <a:gd name="T0" fmla="*/ 7 w 18"/>
                    <a:gd name="T1" fmla="*/ 25 h 25"/>
                    <a:gd name="T2" fmla="*/ 12 w 18"/>
                    <a:gd name="T3" fmla="*/ 22 h 25"/>
                    <a:gd name="T4" fmla="*/ 18 w 18"/>
                    <a:gd name="T5" fmla="*/ 4 h 25"/>
                    <a:gd name="T6" fmla="*/ 5 w 18"/>
                    <a:gd name="T7" fmla="*/ 0 h 25"/>
                    <a:gd name="T8" fmla="*/ 0 w 18"/>
                    <a:gd name="T9" fmla="*/ 18 h 25"/>
                    <a:gd name="T10" fmla="*/ 3 w 18"/>
                    <a:gd name="T11" fmla="*/ 14 h 25"/>
                    <a:gd name="T12" fmla="*/ 7 w 18"/>
                    <a:gd name="T13" fmla="*/ 25 h 25"/>
                    <a:gd name="T14" fmla="*/ 10 w 18"/>
                    <a:gd name="T15" fmla="*/ 25 h 25"/>
                    <a:gd name="T16" fmla="*/ 12 w 18"/>
                    <a:gd name="T17" fmla="*/ 22 h 25"/>
                    <a:gd name="T18" fmla="*/ 7 w 1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7" y="25"/>
                      </a:moveTo>
                      <a:lnTo>
                        <a:pt x="12" y="22"/>
                      </a:lnTo>
                      <a:lnTo>
                        <a:pt x="18" y="4"/>
                      </a:lnTo>
                      <a:lnTo>
                        <a:pt x="5" y="0"/>
                      </a:lnTo>
                      <a:lnTo>
                        <a:pt x="0" y="18"/>
                      </a:lnTo>
                      <a:lnTo>
                        <a:pt x="3" y="14"/>
                      </a:lnTo>
                      <a:lnTo>
                        <a:pt x="7" y="25"/>
                      </a:lnTo>
                      <a:lnTo>
                        <a:pt x="10" y="25"/>
                      </a:lnTo>
                      <a:lnTo>
                        <a:pt x="12" y="22"/>
                      </a:lnTo>
                      <a:lnTo>
                        <a:pt x="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09" name="Freeform 340"/>
                <p:cNvSpPr>
                  <a:spLocks/>
                </p:cNvSpPr>
                <p:nvPr/>
              </p:nvSpPr>
              <p:spPr bwMode="auto">
                <a:xfrm>
                  <a:off x="1969" y="2490"/>
                  <a:ext cx="58" cy="31"/>
                </a:xfrm>
                <a:custGeom>
                  <a:avLst/>
                  <a:gdLst>
                    <a:gd name="T0" fmla="*/ 4 w 58"/>
                    <a:gd name="T1" fmla="*/ 31 h 31"/>
                    <a:gd name="T2" fmla="*/ 4 w 58"/>
                    <a:gd name="T3" fmla="*/ 31 h 31"/>
                    <a:gd name="T4" fmla="*/ 58 w 58"/>
                    <a:gd name="T5" fmla="*/ 11 h 31"/>
                    <a:gd name="T6" fmla="*/ 54 w 58"/>
                    <a:gd name="T7" fmla="*/ 0 h 31"/>
                    <a:gd name="T8" fmla="*/ 0 w 58"/>
                    <a:gd name="T9" fmla="*/ 18 h 31"/>
                    <a:gd name="T10" fmla="*/ 0 w 58"/>
                    <a:gd name="T11" fmla="*/ 18 h 31"/>
                    <a:gd name="T12" fmla="*/ 4 w 5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4" y="31"/>
                      </a:moveTo>
                      <a:lnTo>
                        <a:pt x="4" y="31"/>
                      </a:lnTo>
                      <a:lnTo>
                        <a:pt x="58" y="11"/>
                      </a:lnTo>
                      <a:lnTo>
                        <a:pt x="54" y="0"/>
                      </a:lnTo>
                      <a:lnTo>
                        <a:pt x="0" y="18"/>
                      </a:lnTo>
                      <a:lnTo>
                        <a:pt x="4"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0" name="Freeform 339"/>
                <p:cNvSpPr>
                  <a:spLocks/>
                </p:cNvSpPr>
                <p:nvPr/>
              </p:nvSpPr>
              <p:spPr bwMode="auto">
                <a:xfrm>
                  <a:off x="1935" y="2508"/>
                  <a:ext cx="38" cy="22"/>
                </a:xfrm>
                <a:custGeom>
                  <a:avLst/>
                  <a:gdLst>
                    <a:gd name="T0" fmla="*/ 5 w 38"/>
                    <a:gd name="T1" fmla="*/ 22 h 22"/>
                    <a:gd name="T2" fmla="*/ 4 w 38"/>
                    <a:gd name="T3" fmla="*/ 22 h 22"/>
                    <a:gd name="T4" fmla="*/ 38 w 38"/>
                    <a:gd name="T5" fmla="*/ 13 h 22"/>
                    <a:gd name="T6" fmla="*/ 34 w 38"/>
                    <a:gd name="T7" fmla="*/ 0 h 22"/>
                    <a:gd name="T8" fmla="*/ 0 w 38"/>
                    <a:gd name="T9" fmla="*/ 9 h 22"/>
                    <a:gd name="T10" fmla="*/ 0 w 38"/>
                    <a:gd name="T11" fmla="*/ 11 h 22"/>
                    <a:gd name="T12" fmla="*/ 5 w 38"/>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5" y="22"/>
                      </a:moveTo>
                      <a:lnTo>
                        <a:pt x="4" y="22"/>
                      </a:lnTo>
                      <a:lnTo>
                        <a:pt x="38" y="13"/>
                      </a:lnTo>
                      <a:lnTo>
                        <a:pt x="34" y="0"/>
                      </a:lnTo>
                      <a:lnTo>
                        <a:pt x="0" y="9"/>
                      </a:lnTo>
                      <a:lnTo>
                        <a:pt x="0" y="11"/>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1" name="Freeform 338"/>
                <p:cNvSpPr>
                  <a:spLocks/>
                </p:cNvSpPr>
                <p:nvPr/>
              </p:nvSpPr>
              <p:spPr bwMode="auto">
                <a:xfrm>
                  <a:off x="1902" y="2519"/>
                  <a:ext cx="38" cy="24"/>
                </a:xfrm>
                <a:custGeom>
                  <a:avLst/>
                  <a:gdLst>
                    <a:gd name="T0" fmla="*/ 13 w 38"/>
                    <a:gd name="T1" fmla="*/ 20 h 24"/>
                    <a:gd name="T2" fmla="*/ 9 w 38"/>
                    <a:gd name="T3" fmla="*/ 24 h 24"/>
                    <a:gd name="T4" fmla="*/ 38 w 38"/>
                    <a:gd name="T5" fmla="*/ 11 h 24"/>
                    <a:gd name="T6" fmla="*/ 33 w 38"/>
                    <a:gd name="T7" fmla="*/ 0 h 24"/>
                    <a:gd name="T8" fmla="*/ 4 w 38"/>
                    <a:gd name="T9" fmla="*/ 11 h 24"/>
                    <a:gd name="T10" fmla="*/ 0 w 38"/>
                    <a:gd name="T11" fmla="*/ 16 h 24"/>
                    <a:gd name="T12" fmla="*/ 4 w 38"/>
                    <a:gd name="T13" fmla="*/ 11 h 24"/>
                    <a:gd name="T14" fmla="*/ 2 w 38"/>
                    <a:gd name="T15" fmla="*/ 13 h 24"/>
                    <a:gd name="T16" fmla="*/ 0 w 38"/>
                    <a:gd name="T17" fmla="*/ 16 h 24"/>
                    <a:gd name="T18" fmla="*/ 13 w 38"/>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4">
                      <a:moveTo>
                        <a:pt x="13" y="20"/>
                      </a:moveTo>
                      <a:lnTo>
                        <a:pt x="9" y="24"/>
                      </a:lnTo>
                      <a:lnTo>
                        <a:pt x="38" y="11"/>
                      </a:lnTo>
                      <a:lnTo>
                        <a:pt x="33" y="0"/>
                      </a:lnTo>
                      <a:lnTo>
                        <a:pt x="4" y="11"/>
                      </a:lnTo>
                      <a:lnTo>
                        <a:pt x="0" y="16"/>
                      </a:lnTo>
                      <a:lnTo>
                        <a:pt x="4" y="11"/>
                      </a:lnTo>
                      <a:lnTo>
                        <a:pt x="2" y="13"/>
                      </a:lnTo>
                      <a:lnTo>
                        <a:pt x="0" y="1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2" name="Freeform 337"/>
                <p:cNvSpPr>
                  <a:spLocks/>
                </p:cNvSpPr>
                <p:nvPr/>
              </p:nvSpPr>
              <p:spPr bwMode="auto">
                <a:xfrm>
                  <a:off x="1893" y="2535"/>
                  <a:ext cx="22" cy="29"/>
                </a:xfrm>
                <a:custGeom>
                  <a:avLst/>
                  <a:gdLst>
                    <a:gd name="T0" fmla="*/ 13 w 22"/>
                    <a:gd name="T1" fmla="*/ 26 h 29"/>
                    <a:gd name="T2" fmla="*/ 13 w 22"/>
                    <a:gd name="T3" fmla="*/ 29 h 29"/>
                    <a:gd name="T4" fmla="*/ 22 w 22"/>
                    <a:gd name="T5" fmla="*/ 4 h 29"/>
                    <a:gd name="T6" fmla="*/ 9 w 22"/>
                    <a:gd name="T7" fmla="*/ 0 h 29"/>
                    <a:gd name="T8" fmla="*/ 0 w 22"/>
                    <a:gd name="T9" fmla="*/ 26 h 29"/>
                    <a:gd name="T10" fmla="*/ 0 w 22"/>
                    <a:gd name="T11" fmla="*/ 29 h 29"/>
                    <a:gd name="T12" fmla="*/ 13 w 22"/>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3" y="26"/>
                      </a:moveTo>
                      <a:lnTo>
                        <a:pt x="13" y="29"/>
                      </a:lnTo>
                      <a:lnTo>
                        <a:pt x="22" y="4"/>
                      </a:lnTo>
                      <a:lnTo>
                        <a:pt x="9" y="0"/>
                      </a:lnTo>
                      <a:lnTo>
                        <a:pt x="0" y="26"/>
                      </a:lnTo>
                      <a:lnTo>
                        <a:pt x="0" y="29"/>
                      </a:lnTo>
                      <a:lnTo>
                        <a:pt x="13"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3" name="Freeform 336"/>
                <p:cNvSpPr>
                  <a:spLocks/>
                </p:cNvSpPr>
                <p:nvPr/>
              </p:nvSpPr>
              <p:spPr bwMode="auto">
                <a:xfrm>
                  <a:off x="1893" y="2561"/>
                  <a:ext cx="18" cy="30"/>
                </a:xfrm>
                <a:custGeom>
                  <a:avLst/>
                  <a:gdLst>
                    <a:gd name="T0" fmla="*/ 18 w 18"/>
                    <a:gd name="T1" fmla="*/ 23 h 30"/>
                    <a:gd name="T2" fmla="*/ 18 w 18"/>
                    <a:gd name="T3" fmla="*/ 25 h 30"/>
                    <a:gd name="T4" fmla="*/ 13 w 18"/>
                    <a:gd name="T5" fmla="*/ 0 h 30"/>
                    <a:gd name="T6" fmla="*/ 0 w 18"/>
                    <a:gd name="T7" fmla="*/ 3 h 30"/>
                    <a:gd name="T8" fmla="*/ 6 w 18"/>
                    <a:gd name="T9" fmla="*/ 28 h 30"/>
                    <a:gd name="T10" fmla="*/ 8 w 18"/>
                    <a:gd name="T11" fmla="*/ 30 h 30"/>
                    <a:gd name="T12" fmla="*/ 18 w 18"/>
                    <a:gd name="T13" fmla="*/ 23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18" y="23"/>
                      </a:moveTo>
                      <a:lnTo>
                        <a:pt x="18" y="25"/>
                      </a:lnTo>
                      <a:lnTo>
                        <a:pt x="13" y="0"/>
                      </a:lnTo>
                      <a:lnTo>
                        <a:pt x="0" y="3"/>
                      </a:lnTo>
                      <a:lnTo>
                        <a:pt x="6" y="28"/>
                      </a:lnTo>
                      <a:lnTo>
                        <a:pt x="8" y="30"/>
                      </a:lnTo>
                      <a:lnTo>
                        <a:pt x="18"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4" name="Freeform 335"/>
                <p:cNvSpPr>
                  <a:spLocks/>
                </p:cNvSpPr>
                <p:nvPr/>
              </p:nvSpPr>
              <p:spPr bwMode="auto">
                <a:xfrm>
                  <a:off x="1901" y="2584"/>
                  <a:ext cx="27" cy="31"/>
                </a:xfrm>
                <a:custGeom>
                  <a:avLst/>
                  <a:gdLst>
                    <a:gd name="T0" fmla="*/ 16 w 27"/>
                    <a:gd name="T1" fmla="*/ 31 h 31"/>
                    <a:gd name="T2" fmla="*/ 21 w 27"/>
                    <a:gd name="T3" fmla="*/ 22 h 31"/>
                    <a:gd name="T4" fmla="*/ 10 w 27"/>
                    <a:gd name="T5" fmla="*/ 0 h 31"/>
                    <a:gd name="T6" fmla="*/ 0 w 27"/>
                    <a:gd name="T7" fmla="*/ 7 h 31"/>
                    <a:gd name="T8" fmla="*/ 10 w 27"/>
                    <a:gd name="T9" fmla="*/ 27 h 31"/>
                    <a:gd name="T10" fmla="*/ 16 w 27"/>
                    <a:gd name="T11" fmla="*/ 18 h 31"/>
                    <a:gd name="T12" fmla="*/ 16 w 27"/>
                    <a:gd name="T13" fmla="*/ 31 h 31"/>
                    <a:gd name="T14" fmla="*/ 27 w 27"/>
                    <a:gd name="T15" fmla="*/ 31 h 31"/>
                    <a:gd name="T16" fmla="*/ 21 w 27"/>
                    <a:gd name="T17" fmla="*/ 22 h 31"/>
                    <a:gd name="T18" fmla="*/ 16 w 27"/>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16" y="31"/>
                      </a:moveTo>
                      <a:lnTo>
                        <a:pt x="21" y="22"/>
                      </a:lnTo>
                      <a:lnTo>
                        <a:pt x="10" y="0"/>
                      </a:lnTo>
                      <a:lnTo>
                        <a:pt x="0" y="7"/>
                      </a:lnTo>
                      <a:lnTo>
                        <a:pt x="10" y="27"/>
                      </a:lnTo>
                      <a:lnTo>
                        <a:pt x="16" y="18"/>
                      </a:lnTo>
                      <a:lnTo>
                        <a:pt x="16" y="31"/>
                      </a:lnTo>
                      <a:lnTo>
                        <a:pt x="27" y="31"/>
                      </a:lnTo>
                      <a:lnTo>
                        <a:pt x="21" y="22"/>
                      </a:lnTo>
                      <a:lnTo>
                        <a:pt x="1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5" name="Freeform 334"/>
                <p:cNvSpPr>
                  <a:spLocks/>
                </p:cNvSpPr>
                <p:nvPr/>
              </p:nvSpPr>
              <p:spPr bwMode="auto">
                <a:xfrm>
                  <a:off x="1863" y="2602"/>
                  <a:ext cx="54" cy="18"/>
                </a:xfrm>
                <a:custGeom>
                  <a:avLst/>
                  <a:gdLst>
                    <a:gd name="T0" fmla="*/ 11 w 54"/>
                    <a:gd name="T1" fmla="*/ 14 h 18"/>
                    <a:gd name="T2" fmla="*/ 7 w 54"/>
                    <a:gd name="T3" fmla="*/ 18 h 18"/>
                    <a:gd name="T4" fmla="*/ 54 w 54"/>
                    <a:gd name="T5" fmla="*/ 13 h 18"/>
                    <a:gd name="T6" fmla="*/ 54 w 54"/>
                    <a:gd name="T7" fmla="*/ 0 h 18"/>
                    <a:gd name="T8" fmla="*/ 5 w 54"/>
                    <a:gd name="T9" fmla="*/ 5 h 18"/>
                    <a:gd name="T10" fmla="*/ 0 w 54"/>
                    <a:gd name="T11" fmla="*/ 7 h 18"/>
                    <a:gd name="T12" fmla="*/ 5 w 54"/>
                    <a:gd name="T13" fmla="*/ 5 h 18"/>
                    <a:gd name="T14" fmla="*/ 2 w 54"/>
                    <a:gd name="T15" fmla="*/ 5 h 18"/>
                    <a:gd name="T16" fmla="*/ 0 w 54"/>
                    <a:gd name="T17" fmla="*/ 7 h 18"/>
                    <a:gd name="T18" fmla="*/ 11 w 54"/>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8">
                      <a:moveTo>
                        <a:pt x="11" y="14"/>
                      </a:moveTo>
                      <a:lnTo>
                        <a:pt x="7" y="18"/>
                      </a:lnTo>
                      <a:lnTo>
                        <a:pt x="54" y="13"/>
                      </a:lnTo>
                      <a:lnTo>
                        <a:pt x="54" y="0"/>
                      </a:lnTo>
                      <a:lnTo>
                        <a:pt x="5" y="5"/>
                      </a:lnTo>
                      <a:lnTo>
                        <a:pt x="0" y="7"/>
                      </a:lnTo>
                      <a:lnTo>
                        <a:pt x="5" y="5"/>
                      </a:lnTo>
                      <a:lnTo>
                        <a:pt x="2" y="5"/>
                      </a:lnTo>
                      <a:lnTo>
                        <a:pt x="0" y="7"/>
                      </a:lnTo>
                      <a:lnTo>
                        <a:pt x="1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6" name="Freeform 333"/>
                <p:cNvSpPr>
                  <a:spLocks/>
                </p:cNvSpPr>
                <p:nvPr/>
              </p:nvSpPr>
              <p:spPr bwMode="auto">
                <a:xfrm>
                  <a:off x="1852" y="2609"/>
                  <a:ext cx="22" cy="29"/>
                </a:xfrm>
                <a:custGeom>
                  <a:avLst/>
                  <a:gdLst>
                    <a:gd name="T0" fmla="*/ 7 w 22"/>
                    <a:gd name="T1" fmla="*/ 29 h 29"/>
                    <a:gd name="T2" fmla="*/ 11 w 22"/>
                    <a:gd name="T3" fmla="*/ 27 h 29"/>
                    <a:gd name="T4" fmla="*/ 22 w 22"/>
                    <a:gd name="T5" fmla="*/ 7 h 29"/>
                    <a:gd name="T6" fmla="*/ 11 w 22"/>
                    <a:gd name="T7" fmla="*/ 0 h 29"/>
                    <a:gd name="T8" fmla="*/ 0 w 22"/>
                    <a:gd name="T9" fmla="*/ 20 h 29"/>
                    <a:gd name="T10" fmla="*/ 4 w 22"/>
                    <a:gd name="T11" fmla="*/ 16 h 29"/>
                    <a:gd name="T12" fmla="*/ 7 w 22"/>
                    <a:gd name="T13" fmla="*/ 29 h 29"/>
                    <a:gd name="T14" fmla="*/ 9 w 22"/>
                    <a:gd name="T15" fmla="*/ 29 h 29"/>
                    <a:gd name="T16" fmla="*/ 11 w 22"/>
                    <a:gd name="T17" fmla="*/ 27 h 29"/>
                    <a:gd name="T18" fmla="*/ 7 w 22"/>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9">
                      <a:moveTo>
                        <a:pt x="7" y="29"/>
                      </a:moveTo>
                      <a:lnTo>
                        <a:pt x="11" y="27"/>
                      </a:lnTo>
                      <a:lnTo>
                        <a:pt x="22" y="7"/>
                      </a:lnTo>
                      <a:lnTo>
                        <a:pt x="11" y="0"/>
                      </a:lnTo>
                      <a:lnTo>
                        <a:pt x="0" y="20"/>
                      </a:lnTo>
                      <a:lnTo>
                        <a:pt x="4" y="16"/>
                      </a:lnTo>
                      <a:lnTo>
                        <a:pt x="7" y="29"/>
                      </a:lnTo>
                      <a:lnTo>
                        <a:pt x="9" y="29"/>
                      </a:lnTo>
                      <a:lnTo>
                        <a:pt x="11" y="27"/>
                      </a:lnTo>
                      <a:lnTo>
                        <a:pt x="7"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7" name="Freeform 332"/>
                <p:cNvSpPr>
                  <a:spLocks/>
                </p:cNvSpPr>
                <p:nvPr/>
              </p:nvSpPr>
              <p:spPr bwMode="auto">
                <a:xfrm>
                  <a:off x="1767" y="2625"/>
                  <a:ext cx="92" cy="33"/>
                </a:xfrm>
                <a:custGeom>
                  <a:avLst/>
                  <a:gdLst>
                    <a:gd name="T0" fmla="*/ 2 w 92"/>
                    <a:gd name="T1" fmla="*/ 33 h 33"/>
                    <a:gd name="T2" fmla="*/ 4 w 92"/>
                    <a:gd name="T3" fmla="*/ 33 h 33"/>
                    <a:gd name="T4" fmla="*/ 92 w 92"/>
                    <a:gd name="T5" fmla="*/ 13 h 33"/>
                    <a:gd name="T6" fmla="*/ 89 w 92"/>
                    <a:gd name="T7" fmla="*/ 0 h 33"/>
                    <a:gd name="T8" fmla="*/ 0 w 92"/>
                    <a:gd name="T9" fmla="*/ 20 h 33"/>
                    <a:gd name="T10" fmla="*/ 2 w 92"/>
                    <a:gd name="T11" fmla="*/ 20 h 33"/>
                    <a:gd name="T12" fmla="*/ 2 w 9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2" h="33">
                      <a:moveTo>
                        <a:pt x="2" y="33"/>
                      </a:moveTo>
                      <a:lnTo>
                        <a:pt x="4" y="33"/>
                      </a:lnTo>
                      <a:lnTo>
                        <a:pt x="92" y="13"/>
                      </a:lnTo>
                      <a:lnTo>
                        <a:pt x="89" y="0"/>
                      </a:lnTo>
                      <a:lnTo>
                        <a:pt x="0" y="20"/>
                      </a:lnTo>
                      <a:lnTo>
                        <a:pt x="2" y="20"/>
                      </a:lnTo>
                      <a:lnTo>
                        <a:pt x="2"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8" name="Freeform 331"/>
                <p:cNvSpPr>
                  <a:spLocks/>
                </p:cNvSpPr>
                <p:nvPr/>
              </p:nvSpPr>
              <p:spPr bwMode="auto">
                <a:xfrm>
                  <a:off x="1674" y="2645"/>
                  <a:ext cx="95" cy="18"/>
                </a:xfrm>
                <a:custGeom>
                  <a:avLst/>
                  <a:gdLst>
                    <a:gd name="T0" fmla="*/ 0 w 95"/>
                    <a:gd name="T1" fmla="*/ 18 h 18"/>
                    <a:gd name="T2" fmla="*/ 5 w 95"/>
                    <a:gd name="T3" fmla="*/ 18 h 18"/>
                    <a:gd name="T4" fmla="*/ 95 w 95"/>
                    <a:gd name="T5" fmla="*/ 13 h 18"/>
                    <a:gd name="T6" fmla="*/ 95 w 95"/>
                    <a:gd name="T7" fmla="*/ 0 h 18"/>
                    <a:gd name="T8" fmla="*/ 3 w 95"/>
                    <a:gd name="T9" fmla="*/ 6 h 18"/>
                    <a:gd name="T10" fmla="*/ 7 w 95"/>
                    <a:gd name="T11" fmla="*/ 8 h 18"/>
                    <a:gd name="T12" fmla="*/ 0 w 9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0" y="18"/>
                      </a:moveTo>
                      <a:lnTo>
                        <a:pt x="5" y="18"/>
                      </a:lnTo>
                      <a:lnTo>
                        <a:pt x="95" y="13"/>
                      </a:lnTo>
                      <a:lnTo>
                        <a:pt x="95" y="0"/>
                      </a:lnTo>
                      <a:lnTo>
                        <a:pt x="3" y="6"/>
                      </a:lnTo>
                      <a:lnTo>
                        <a:pt x="7" y="8"/>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19" name="Freeform 330"/>
                <p:cNvSpPr>
                  <a:spLocks/>
                </p:cNvSpPr>
                <p:nvPr/>
              </p:nvSpPr>
              <p:spPr bwMode="auto">
                <a:xfrm>
                  <a:off x="1578" y="2588"/>
                  <a:ext cx="103" cy="75"/>
                </a:xfrm>
                <a:custGeom>
                  <a:avLst/>
                  <a:gdLst>
                    <a:gd name="T0" fmla="*/ 0 w 103"/>
                    <a:gd name="T1" fmla="*/ 9 h 75"/>
                    <a:gd name="T2" fmla="*/ 0 w 103"/>
                    <a:gd name="T3" fmla="*/ 9 h 75"/>
                    <a:gd name="T4" fmla="*/ 96 w 103"/>
                    <a:gd name="T5" fmla="*/ 75 h 75"/>
                    <a:gd name="T6" fmla="*/ 103 w 103"/>
                    <a:gd name="T7" fmla="*/ 65 h 75"/>
                    <a:gd name="T8" fmla="*/ 7 w 103"/>
                    <a:gd name="T9" fmla="*/ 0 h 75"/>
                    <a:gd name="T10" fmla="*/ 7 w 103"/>
                    <a:gd name="T11" fmla="*/ 0 h 75"/>
                    <a:gd name="T12" fmla="*/ 0 w 103"/>
                    <a:gd name="T13" fmla="*/ 9 h 75"/>
                  </a:gdLst>
                  <a:ahLst/>
                  <a:cxnLst>
                    <a:cxn ang="0">
                      <a:pos x="T0" y="T1"/>
                    </a:cxn>
                    <a:cxn ang="0">
                      <a:pos x="T2" y="T3"/>
                    </a:cxn>
                    <a:cxn ang="0">
                      <a:pos x="T4" y="T5"/>
                    </a:cxn>
                    <a:cxn ang="0">
                      <a:pos x="T6" y="T7"/>
                    </a:cxn>
                    <a:cxn ang="0">
                      <a:pos x="T8" y="T9"/>
                    </a:cxn>
                    <a:cxn ang="0">
                      <a:pos x="T10" y="T11"/>
                    </a:cxn>
                    <a:cxn ang="0">
                      <a:pos x="T12" y="T13"/>
                    </a:cxn>
                  </a:cxnLst>
                  <a:rect l="0" t="0" r="r" b="b"/>
                  <a:pathLst>
                    <a:path w="103" h="75">
                      <a:moveTo>
                        <a:pt x="0" y="9"/>
                      </a:moveTo>
                      <a:lnTo>
                        <a:pt x="0" y="9"/>
                      </a:lnTo>
                      <a:lnTo>
                        <a:pt x="96" y="75"/>
                      </a:lnTo>
                      <a:lnTo>
                        <a:pt x="103" y="65"/>
                      </a:lnTo>
                      <a:lnTo>
                        <a:pt x="7"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0" name="Freeform 329"/>
                <p:cNvSpPr>
                  <a:spLocks/>
                </p:cNvSpPr>
                <p:nvPr/>
              </p:nvSpPr>
              <p:spPr bwMode="auto">
                <a:xfrm>
                  <a:off x="1551" y="2566"/>
                  <a:ext cx="34" cy="31"/>
                </a:xfrm>
                <a:custGeom>
                  <a:avLst/>
                  <a:gdLst>
                    <a:gd name="T0" fmla="*/ 0 w 34"/>
                    <a:gd name="T1" fmla="*/ 9 h 31"/>
                    <a:gd name="T2" fmla="*/ 0 w 34"/>
                    <a:gd name="T3" fmla="*/ 11 h 31"/>
                    <a:gd name="T4" fmla="*/ 27 w 34"/>
                    <a:gd name="T5" fmla="*/ 31 h 31"/>
                    <a:gd name="T6" fmla="*/ 34 w 34"/>
                    <a:gd name="T7" fmla="*/ 22 h 31"/>
                    <a:gd name="T8" fmla="*/ 9 w 34"/>
                    <a:gd name="T9" fmla="*/ 0 h 31"/>
                    <a:gd name="T10" fmla="*/ 9 w 34"/>
                    <a:gd name="T11" fmla="*/ 2 h 31"/>
                    <a:gd name="T12" fmla="*/ 0 w 34"/>
                    <a:gd name="T13" fmla="*/ 9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0" y="9"/>
                      </a:moveTo>
                      <a:lnTo>
                        <a:pt x="0" y="11"/>
                      </a:lnTo>
                      <a:lnTo>
                        <a:pt x="27" y="31"/>
                      </a:lnTo>
                      <a:lnTo>
                        <a:pt x="34" y="22"/>
                      </a:lnTo>
                      <a:lnTo>
                        <a:pt x="9" y="0"/>
                      </a:lnTo>
                      <a:lnTo>
                        <a:pt x="9" y="2"/>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1" name="Freeform 328"/>
                <p:cNvSpPr>
                  <a:spLocks/>
                </p:cNvSpPr>
                <p:nvPr/>
              </p:nvSpPr>
              <p:spPr bwMode="auto">
                <a:xfrm>
                  <a:off x="1526" y="2530"/>
                  <a:ext cx="34" cy="45"/>
                </a:xfrm>
                <a:custGeom>
                  <a:avLst/>
                  <a:gdLst>
                    <a:gd name="T0" fmla="*/ 5 w 34"/>
                    <a:gd name="T1" fmla="*/ 13 h 45"/>
                    <a:gd name="T2" fmla="*/ 0 w 34"/>
                    <a:gd name="T3" fmla="*/ 11 h 45"/>
                    <a:gd name="T4" fmla="*/ 25 w 34"/>
                    <a:gd name="T5" fmla="*/ 45 h 45"/>
                    <a:gd name="T6" fmla="*/ 34 w 34"/>
                    <a:gd name="T7" fmla="*/ 38 h 45"/>
                    <a:gd name="T8" fmla="*/ 11 w 34"/>
                    <a:gd name="T9" fmla="*/ 4 h 45"/>
                    <a:gd name="T10" fmla="*/ 5 w 34"/>
                    <a:gd name="T11" fmla="*/ 0 h 45"/>
                    <a:gd name="T12" fmla="*/ 11 w 34"/>
                    <a:gd name="T13" fmla="*/ 4 h 45"/>
                    <a:gd name="T14" fmla="*/ 9 w 34"/>
                    <a:gd name="T15" fmla="*/ 0 h 45"/>
                    <a:gd name="T16" fmla="*/ 5 w 34"/>
                    <a:gd name="T17" fmla="*/ 0 h 45"/>
                    <a:gd name="T18" fmla="*/ 5 w 34"/>
                    <a:gd name="T19"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5">
                      <a:moveTo>
                        <a:pt x="5" y="13"/>
                      </a:moveTo>
                      <a:lnTo>
                        <a:pt x="0" y="11"/>
                      </a:lnTo>
                      <a:lnTo>
                        <a:pt x="25" y="45"/>
                      </a:lnTo>
                      <a:lnTo>
                        <a:pt x="34" y="38"/>
                      </a:lnTo>
                      <a:lnTo>
                        <a:pt x="11" y="4"/>
                      </a:lnTo>
                      <a:lnTo>
                        <a:pt x="5" y="0"/>
                      </a:lnTo>
                      <a:lnTo>
                        <a:pt x="11" y="4"/>
                      </a:lnTo>
                      <a:lnTo>
                        <a:pt x="9" y="0"/>
                      </a:lnTo>
                      <a:lnTo>
                        <a:pt x="5"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2" name="Freeform 327"/>
                <p:cNvSpPr>
                  <a:spLocks/>
                </p:cNvSpPr>
                <p:nvPr/>
              </p:nvSpPr>
              <p:spPr bwMode="auto">
                <a:xfrm>
                  <a:off x="1486" y="2530"/>
                  <a:ext cx="45" cy="13"/>
                </a:xfrm>
                <a:custGeom>
                  <a:avLst/>
                  <a:gdLst>
                    <a:gd name="T0" fmla="*/ 0 w 45"/>
                    <a:gd name="T1" fmla="*/ 9 h 13"/>
                    <a:gd name="T2" fmla="*/ 6 w 45"/>
                    <a:gd name="T3" fmla="*/ 13 h 13"/>
                    <a:gd name="T4" fmla="*/ 45 w 45"/>
                    <a:gd name="T5" fmla="*/ 13 h 13"/>
                    <a:gd name="T6" fmla="*/ 45 w 45"/>
                    <a:gd name="T7" fmla="*/ 0 h 13"/>
                    <a:gd name="T8" fmla="*/ 6 w 45"/>
                    <a:gd name="T9" fmla="*/ 0 h 13"/>
                    <a:gd name="T10" fmla="*/ 11 w 45"/>
                    <a:gd name="T11" fmla="*/ 2 h 13"/>
                    <a:gd name="T12" fmla="*/ 0 w 45"/>
                    <a:gd name="T13" fmla="*/ 9 h 13"/>
                    <a:gd name="T14" fmla="*/ 2 w 45"/>
                    <a:gd name="T15" fmla="*/ 13 h 13"/>
                    <a:gd name="T16" fmla="*/ 6 w 45"/>
                    <a:gd name="T17" fmla="*/ 13 h 13"/>
                    <a:gd name="T18" fmla="*/ 0 w 45"/>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
                      <a:moveTo>
                        <a:pt x="0" y="9"/>
                      </a:moveTo>
                      <a:lnTo>
                        <a:pt x="6" y="13"/>
                      </a:lnTo>
                      <a:lnTo>
                        <a:pt x="45" y="13"/>
                      </a:lnTo>
                      <a:lnTo>
                        <a:pt x="45" y="0"/>
                      </a:lnTo>
                      <a:lnTo>
                        <a:pt x="6" y="0"/>
                      </a:lnTo>
                      <a:lnTo>
                        <a:pt x="11" y="2"/>
                      </a:lnTo>
                      <a:lnTo>
                        <a:pt x="0" y="9"/>
                      </a:lnTo>
                      <a:lnTo>
                        <a:pt x="2" y="13"/>
                      </a:lnTo>
                      <a:lnTo>
                        <a:pt x="6"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3" name="Freeform 326"/>
                <p:cNvSpPr>
                  <a:spLocks/>
                </p:cNvSpPr>
                <p:nvPr/>
              </p:nvSpPr>
              <p:spPr bwMode="auto">
                <a:xfrm>
                  <a:off x="1457" y="2480"/>
                  <a:ext cx="40" cy="59"/>
                </a:xfrm>
                <a:custGeom>
                  <a:avLst/>
                  <a:gdLst>
                    <a:gd name="T0" fmla="*/ 6 w 40"/>
                    <a:gd name="T1" fmla="*/ 12 h 59"/>
                    <a:gd name="T2" fmla="*/ 0 w 40"/>
                    <a:gd name="T3" fmla="*/ 10 h 59"/>
                    <a:gd name="T4" fmla="*/ 29 w 40"/>
                    <a:gd name="T5" fmla="*/ 59 h 59"/>
                    <a:gd name="T6" fmla="*/ 40 w 40"/>
                    <a:gd name="T7" fmla="*/ 52 h 59"/>
                    <a:gd name="T8" fmla="*/ 11 w 40"/>
                    <a:gd name="T9" fmla="*/ 3 h 59"/>
                    <a:gd name="T10" fmla="*/ 6 w 40"/>
                    <a:gd name="T11" fmla="*/ 0 h 59"/>
                    <a:gd name="T12" fmla="*/ 11 w 40"/>
                    <a:gd name="T13" fmla="*/ 3 h 59"/>
                    <a:gd name="T14" fmla="*/ 10 w 40"/>
                    <a:gd name="T15" fmla="*/ 0 h 59"/>
                    <a:gd name="T16" fmla="*/ 6 w 40"/>
                    <a:gd name="T17" fmla="*/ 0 h 59"/>
                    <a:gd name="T18" fmla="*/ 6 w 40"/>
                    <a:gd name="T19"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9">
                      <a:moveTo>
                        <a:pt x="6" y="12"/>
                      </a:moveTo>
                      <a:lnTo>
                        <a:pt x="0" y="10"/>
                      </a:lnTo>
                      <a:lnTo>
                        <a:pt x="29" y="59"/>
                      </a:lnTo>
                      <a:lnTo>
                        <a:pt x="40" y="52"/>
                      </a:lnTo>
                      <a:lnTo>
                        <a:pt x="11" y="3"/>
                      </a:lnTo>
                      <a:lnTo>
                        <a:pt x="6" y="0"/>
                      </a:lnTo>
                      <a:lnTo>
                        <a:pt x="11" y="3"/>
                      </a:lnTo>
                      <a:lnTo>
                        <a:pt x="10" y="0"/>
                      </a:lnTo>
                      <a:lnTo>
                        <a:pt x="6" y="0"/>
                      </a:lnTo>
                      <a:lnTo>
                        <a:pt x="6"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4" name="Freeform 325"/>
                <p:cNvSpPr>
                  <a:spLocks/>
                </p:cNvSpPr>
                <p:nvPr/>
              </p:nvSpPr>
              <p:spPr bwMode="auto">
                <a:xfrm>
                  <a:off x="1407" y="2480"/>
                  <a:ext cx="56" cy="12"/>
                </a:xfrm>
                <a:custGeom>
                  <a:avLst/>
                  <a:gdLst>
                    <a:gd name="T0" fmla="*/ 4 w 56"/>
                    <a:gd name="T1" fmla="*/ 12 h 12"/>
                    <a:gd name="T2" fmla="*/ 2 w 56"/>
                    <a:gd name="T3" fmla="*/ 12 h 12"/>
                    <a:gd name="T4" fmla="*/ 56 w 56"/>
                    <a:gd name="T5" fmla="*/ 12 h 12"/>
                    <a:gd name="T6" fmla="*/ 56 w 56"/>
                    <a:gd name="T7" fmla="*/ 0 h 12"/>
                    <a:gd name="T8" fmla="*/ 2 w 56"/>
                    <a:gd name="T9" fmla="*/ 0 h 12"/>
                    <a:gd name="T10" fmla="*/ 0 w 56"/>
                    <a:gd name="T11" fmla="*/ 1 h 12"/>
                    <a:gd name="T12" fmla="*/ 4 w 5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6" h="12">
                      <a:moveTo>
                        <a:pt x="4" y="12"/>
                      </a:moveTo>
                      <a:lnTo>
                        <a:pt x="2" y="12"/>
                      </a:lnTo>
                      <a:lnTo>
                        <a:pt x="56" y="12"/>
                      </a:lnTo>
                      <a:lnTo>
                        <a:pt x="56" y="0"/>
                      </a:lnTo>
                      <a:lnTo>
                        <a:pt x="2" y="0"/>
                      </a:lnTo>
                      <a:lnTo>
                        <a:pt x="0" y="1"/>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5" name="Freeform 324"/>
                <p:cNvSpPr>
                  <a:spLocks/>
                </p:cNvSpPr>
                <p:nvPr/>
              </p:nvSpPr>
              <p:spPr bwMode="auto">
                <a:xfrm>
                  <a:off x="1380" y="2481"/>
                  <a:ext cx="31" cy="20"/>
                </a:xfrm>
                <a:custGeom>
                  <a:avLst/>
                  <a:gdLst>
                    <a:gd name="T0" fmla="*/ 11 w 31"/>
                    <a:gd name="T1" fmla="*/ 17 h 20"/>
                    <a:gd name="T2" fmla="*/ 7 w 31"/>
                    <a:gd name="T3" fmla="*/ 20 h 20"/>
                    <a:gd name="T4" fmla="*/ 31 w 31"/>
                    <a:gd name="T5" fmla="*/ 11 h 20"/>
                    <a:gd name="T6" fmla="*/ 27 w 31"/>
                    <a:gd name="T7" fmla="*/ 0 h 20"/>
                    <a:gd name="T8" fmla="*/ 4 w 31"/>
                    <a:gd name="T9" fmla="*/ 8 h 20"/>
                    <a:gd name="T10" fmla="*/ 0 w 31"/>
                    <a:gd name="T11" fmla="*/ 11 h 20"/>
                    <a:gd name="T12" fmla="*/ 11 w 31"/>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31" h="20">
                      <a:moveTo>
                        <a:pt x="11" y="17"/>
                      </a:moveTo>
                      <a:lnTo>
                        <a:pt x="7" y="20"/>
                      </a:lnTo>
                      <a:lnTo>
                        <a:pt x="31" y="11"/>
                      </a:lnTo>
                      <a:lnTo>
                        <a:pt x="27" y="0"/>
                      </a:lnTo>
                      <a:lnTo>
                        <a:pt x="4" y="8"/>
                      </a:lnTo>
                      <a:lnTo>
                        <a:pt x="0" y="11"/>
                      </a:lnTo>
                      <a:lnTo>
                        <a:pt x="11"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6" name="Freeform 323"/>
                <p:cNvSpPr>
                  <a:spLocks/>
                </p:cNvSpPr>
                <p:nvPr/>
              </p:nvSpPr>
              <p:spPr bwMode="auto">
                <a:xfrm>
                  <a:off x="1360" y="2492"/>
                  <a:ext cx="31" cy="43"/>
                </a:xfrm>
                <a:custGeom>
                  <a:avLst/>
                  <a:gdLst>
                    <a:gd name="T0" fmla="*/ 6 w 31"/>
                    <a:gd name="T1" fmla="*/ 43 h 43"/>
                    <a:gd name="T2" fmla="*/ 11 w 31"/>
                    <a:gd name="T3" fmla="*/ 40 h 43"/>
                    <a:gd name="T4" fmla="*/ 31 w 31"/>
                    <a:gd name="T5" fmla="*/ 6 h 43"/>
                    <a:gd name="T6" fmla="*/ 20 w 31"/>
                    <a:gd name="T7" fmla="*/ 0 h 43"/>
                    <a:gd name="T8" fmla="*/ 0 w 31"/>
                    <a:gd name="T9" fmla="*/ 34 h 43"/>
                    <a:gd name="T10" fmla="*/ 6 w 31"/>
                    <a:gd name="T11" fmla="*/ 31 h 43"/>
                    <a:gd name="T12" fmla="*/ 6 w 31"/>
                    <a:gd name="T13" fmla="*/ 43 h 43"/>
                    <a:gd name="T14" fmla="*/ 9 w 31"/>
                    <a:gd name="T15" fmla="*/ 43 h 43"/>
                    <a:gd name="T16" fmla="*/ 11 w 31"/>
                    <a:gd name="T17" fmla="*/ 40 h 43"/>
                    <a:gd name="T18" fmla="*/ 6 w 31"/>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3">
                      <a:moveTo>
                        <a:pt x="6" y="43"/>
                      </a:moveTo>
                      <a:lnTo>
                        <a:pt x="11" y="40"/>
                      </a:lnTo>
                      <a:lnTo>
                        <a:pt x="31" y="6"/>
                      </a:lnTo>
                      <a:lnTo>
                        <a:pt x="20" y="0"/>
                      </a:lnTo>
                      <a:lnTo>
                        <a:pt x="0" y="34"/>
                      </a:lnTo>
                      <a:lnTo>
                        <a:pt x="6" y="31"/>
                      </a:lnTo>
                      <a:lnTo>
                        <a:pt x="6" y="43"/>
                      </a:lnTo>
                      <a:lnTo>
                        <a:pt x="9" y="43"/>
                      </a:lnTo>
                      <a:lnTo>
                        <a:pt x="11" y="40"/>
                      </a:lnTo>
                      <a:lnTo>
                        <a:pt x="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7" name="Freeform 322"/>
                <p:cNvSpPr>
                  <a:spLocks/>
                </p:cNvSpPr>
                <p:nvPr/>
              </p:nvSpPr>
              <p:spPr bwMode="auto">
                <a:xfrm>
                  <a:off x="1328" y="2521"/>
                  <a:ext cx="38" cy="14"/>
                </a:xfrm>
                <a:custGeom>
                  <a:avLst/>
                  <a:gdLst>
                    <a:gd name="T0" fmla="*/ 0 w 38"/>
                    <a:gd name="T1" fmla="*/ 13 h 14"/>
                    <a:gd name="T2" fmla="*/ 2 w 38"/>
                    <a:gd name="T3" fmla="*/ 13 h 14"/>
                    <a:gd name="T4" fmla="*/ 38 w 38"/>
                    <a:gd name="T5" fmla="*/ 14 h 14"/>
                    <a:gd name="T6" fmla="*/ 38 w 38"/>
                    <a:gd name="T7" fmla="*/ 2 h 14"/>
                    <a:gd name="T8" fmla="*/ 3 w 38"/>
                    <a:gd name="T9" fmla="*/ 0 h 14"/>
                    <a:gd name="T10" fmla="*/ 5 w 38"/>
                    <a:gd name="T11" fmla="*/ 2 h 14"/>
                    <a:gd name="T12" fmla="*/ 0 w 38"/>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0" y="13"/>
                      </a:moveTo>
                      <a:lnTo>
                        <a:pt x="2" y="13"/>
                      </a:lnTo>
                      <a:lnTo>
                        <a:pt x="38" y="14"/>
                      </a:lnTo>
                      <a:lnTo>
                        <a:pt x="38" y="2"/>
                      </a:lnTo>
                      <a:lnTo>
                        <a:pt x="3" y="0"/>
                      </a:lnTo>
                      <a:lnTo>
                        <a:pt x="5"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8" name="Freeform 321"/>
                <p:cNvSpPr>
                  <a:spLocks/>
                </p:cNvSpPr>
                <p:nvPr/>
              </p:nvSpPr>
              <p:spPr bwMode="auto">
                <a:xfrm>
                  <a:off x="1286" y="2499"/>
                  <a:ext cx="47" cy="35"/>
                </a:xfrm>
                <a:custGeom>
                  <a:avLst/>
                  <a:gdLst>
                    <a:gd name="T0" fmla="*/ 0 w 47"/>
                    <a:gd name="T1" fmla="*/ 11 h 35"/>
                    <a:gd name="T2" fmla="*/ 2 w 47"/>
                    <a:gd name="T3" fmla="*/ 11 h 35"/>
                    <a:gd name="T4" fmla="*/ 42 w 47"/>
                    <a:gd name="T5" fmla="*/ 35 h 35"/>
                    <a:gd name="T6" fmla="*/ 47 w 47"/>
                    <a:gd name="T7" fmla="*/ 24 h 35"/>
                    <a:gd name="T8" fmla="*/ 8 w 47"/>
                    <a:gd name="T9" fmla="*/ 0 h 35"/>
                    <a:gd name="T10" fmla="*/ 9 w 47"/>
                    <a:gd name="T11" fmla="*/ 2 h 35"/>
                    <a:gd name="T12" fmla="*/ 0 w 47"/>
                    <a:gd name="T13" fmla="*/ 11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0" y="11"/>
                      </a:moveTo>
                      <a:lnTo>
                        <a:pt x="2" y="11"/>
                      </a:lnTo>
                      <a:lnTo>
                        <a:pt x="42" y="35"/>
                      </a:lnTo>
                      <a:lnTo>
                        <a:pt x="47" y="24"/>
                      </a:lnTo>
                      <a:lnTo>
                        <a:pt x="8"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29" name="Freeform 320"/>
                <p:cNvSpPr>
                  <a:spLocks/>
                </p:cNvSpPr>
                <p:nvPr/>
              </p:nvSpPr>
              <p:spPr bwMode="auto">
                <a:xfrm>
                  <a:off x="1243" y="2465"/>
                  <a:ext cx="52" cy="45"/>
                </a:xfrm>
                <a:custGeom>
                  <a:avLst/>
                  <a:gdLst>
                    <a:gd name="T0" fmla="*/ 0 w 52"/>
                    <a:gd name="T1" fmla="*/ 9 h 45"/>
                    <a:gd name="T2" fmla="*/ 2 w 52"/>
                    <a:gd name="T3" fmla="*/ 9 h 45"/>
                    <a:gd name="T4" fmla="*/ 43 w 52"/>
                    <a:gd name="T5" fmla="*/ 45 h 45"/>
                    <a:gd name="T6" fmla="*/ 52 w 52"/>
                    <a:gd name="T7" fmla="*/ 36 h 45"/>
                    <a:gd name="T8" fmla="*/ 9 w 52"/>
                    <a:gd name="T9" fmla="*/ 0 h 45"/>
                    <a:gd name="T10" fmla="*/ 9 w 52"/>
                    <a:gd name="T11" fmla="*/ 0 h 45"/>
                    <a:gd name="T12" fmla="*/ 0 w 52"/>
                    <a:gd name="T13" fmla="*/ 9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0" y="9"/>
                      </a:moveTo>
                      <a:lnTo>
                        <a:pt x="2" y="9"/>
                      </a:lnTo>
                      <a:lnTo>
                        <a:pt x="43" y="45"/>
                      </a:lnTo>
                      <a:lnTo>
                        <a:pt x="52" y="36"/>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0" name="Freeform 319"/>
                <p:cNvSpPr>
                  <a:spLocks/>
                </p:cNvSpPr>
                <p:nvPr/>
              </p:nvSpPr>
              <p:spPr bwMode="auto">
                <a:xfrm>
                  <a:off x="1220" y="2436"/>
                  <a:ext cx="32" cy="38"/>
                </a:xfrm>
                <a:custGeom>
                  <a:avLst/>
                  <a:gdLst>
                    <a:gd name="T0" fmla="*/ 3 w 32"/>
                    <a:gd name="T1" fmla="*/ 13 h 38"/>
                    <a:gd name="T2" fmla="*/ 0 w 32"/>
                    <a:gd name="T3" fmla="*/ 11 h 38"/>
                    <a:gd name="T4" fmla="*/ 23 w 32"/>
                    <a:gd name="T5" fmla="*/ 38 h 38"/>
                    <a:gd name="T6" fmla="*/ 32 w 32"/>
                    <a:gd name="T7" fmla="*/ 29 h 38"/>
                    <a:gd name="T8" fmla="*/ 9 w 32"/>
                    <a:gd name="T9" fmla="*/ 4 h 38"/>
                    <a:gd name="T10" fmla="*/ 5 w 32"/>
                    <a:gd name="T11" fmla="*/ 0 h 38"/>
                    <a:gd name="T12" fmla="*/ 3 w 32"/>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32" h="38">
                      <a:moveTo>
                        <a:pt x="3" y="13"/>
                      </a:moveTo>
                      <a:lnTo>
                        <a:pt x="0" y="11"/>
                      </a:lnTo>
                      <a:lnTo>
                        <a:pt x="23" y="38"/>
                      </a:lnTo>
                      <a:lnTo>
                        <a:pt x="32" y="29"/>
                      </a:lnTo>
                      <a:lnTo>
                        <a:pt x="9" y="4"/>
                      </a:lnTo>
                      <a:lnTo>
                        <a:pt x="5"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1" name="Freeform 318"/>
                <p:cNvSpPr>
                  <a:spLocks/>
                </p:cNvSpPr>
                <p:nvPr/>
              </p:nvSpPr>
              <p:spPr bwMode="auto">
                <a:xfrm>
                  <a:off x="1180" y="2429"/>
                  <a:ext cx="45" cy="20"/>
                </a:xfrm>
                <a:custGeom>
                  <a:avLst/>
                  <a:gdLst>
                    <a:gd name="T0" fmla="*/ 0 w 45"/>
                    <a:gd name="T1" fmla="*/ 11 h 20"/>
                    <a:gd name="T2" fmla="*/ 2 w 45"/>
                    <a:gd name="T3" fmla="*/ 13 h 20"/>
                    <a:gd name="T4" fmla="*/ 43 w 45"/>
                    <a:gd name="T5" fmla="*/ 20 h 20"/>
                    <a:gd name="T6" fmla="*/ 45 w 45"/>
                    <a:gd name="T7" fmla="*/ 7 h 20"/>
                    <a:gd name="T8" fmla="*/ 5 w 45"/>
                    <a:gd name="T9" fmla="*/ 0 h 20"/>
                    <a:gd name="T10" fmla="*/ 7 w 45"/>
                    <a:gd name="T11" fmla="*/ 0 h 20"/>
                    <a:gd name="T12" fmla="*/ 0 w 45"/>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45" h="20">
                      <a:moveTo>
                        <a:pt x="0" y="11"/>
                      </a:moveTo>
                      <a:lnTo>
                        <a:pt x="2" y="13"/>
                      </a:lnTo>
                      <a:lnTo>
                        <a:pt x="43" y="20"/>
                      </a:lnTo>
                      <a:lnTo>
                        <a:pt x="45" y="7"/>
                      </a:lnTo>
                      <a:lnTo>
                        <a:pt x="5" y="0"/>
                      </a:lnTo>
                      <a:lnTo>
                        <a:pt x="7"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2" name="Freeform 317"/>
                <p:cNvSpPr>
                  <a:spLocks/>
                </p:cNvSpPr>
                <p:nvPr/>
              </p:nvSpPr>
              <p:spPr bwMode="auto">
                <a:xfrm>
                  <a:off x="1148" y="2413"/>
                  <a:ext cx="39" cy="27"/>
                </a:xfrm>
                <a:custGeom>
                  <a:avLst/>
                  <a:gdLst>
                    <a:gd name="T0" fmla="*/ 0 w 39"/>
                    <a:gd name="T1" fmla="*/ 11 h 27"/>
                    <a:gd name="T2" fmla="*/ 1 w 39"/>
                    <a:gd name="T3" fmla="*/ 11 h 27"/>
                    <a:gd name="T4" fmla="*/ 32 w 39"/>
                    <a:gd name="T5" fmla="*/ 27 h 27"/>
                    <a:gd name="T6" fmla="*/ 39 w 39"/>
                    <a:gd name="T7" fmla="*/ 16 h 27"/>
                    <a:gd name="T8" fmla="*/ 7 w 39"/>
                    <a:gd name="T9" fmla="*/ 0 h 27"/>
                    <a:gd name="T10" fmla="*/ 9 w 39"/>
                    <a:gd name="T11" fmla="*/ 0 h 27"/>
                    <a:gd name="T12" fmla="*/ 0 w 39"/>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9" h="27">
                      <a:moveTo>
                        <a:pt x="0" y="11"/>
                      </a:moveTo>
                      <a:lnTo>
                        <a:pt x="1" y="11"/>
                      </a:lnTo>
                      <a:lnTo>
                        <a:pt x="32" y="27"/>
                      </a:lnTo>
                      <a:lnTo>
                        <a:pt x="39" y="16"/>
                      </a:lnTo>
                      <a:lnTo>
                        <a:pt x="7" y="0"/>
                      </a:lnTo>
                      <a:lnTo>
                        <a:pt x="9"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3" name="Freeform 316"/>
                <p:cNvSpPr>
                  <a:spLocks/>
                </p:cNvSpPr>
                <p:nvPr/>
              </p:nvSpPr>
              <p:spPr bwMode="auto">
                <a:xfrm>
                  <a:off x="1126" y="2395"/>
                  <a:ext cx="31" cy="29"/>
                </a:xfrm>
                <a:custGeom>
                  <a:avLst/>
                  <a:gdLst>
                    <a:gd name="T0" fmla="*/ 4 w 31"/>
                    <a:gd name="T1" fmla="*/ 11 h 29"/>
                    <a:gd name="T2" fmla="*/ 0 w 31"/>
                    <a:gd name="T3" fmla="*/ 11 h 29"/>
                    <a:gd name="T4" fmla="*/ 22 w 31"/>
                    <a:gd name="T5" fmla="*/ 29 h 29"/>
                    <a:gd name="T6" fmla="*/ 31 w 31"/>
                    <a:gd name="T7" fmla="*/ 18 h 29"/>
                    <a:gd name="T8" fmla="*/ 9 w 31"/>
                    <a:gd name="T9" fmla="*/ 0 h 29"/>
                    <a:gd name="T10" fmla="*/ 7 w 31"/>
                    <a:gd name="T11" fmla="*/ 0 h 29"/>
                    <a:gd name="T12" fmla="*/ 4 w 31"/>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4" y="11"/>
                      </a:moveTo>
                      <a:lnTo>
                        <a:pt x="0" y="11"/>
                      </a:lnTo>
                      <a:lnTo>
                        <a:pt x="22" y="29"/>
                      </a:lnTo>
                      <a:lnTo>
                        <a:pt x="31" y="18"/>
                      </a:lnTo>
                      <a:lnTo>
                        <a:pt x="9" y="0"/>
                      </a:lnTo>
                      <a:lnTo>
                        <a:pt x="7" y="0"/>
                      </a:lnTo>
                      <a:lnTo>
                        <a:pt x="4"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4" name="Freeform 315"/>
                <p:cNvSpPr>
                  <a:spLocks/>
                </p:cNvSpPr>
                <p:nvPr/>
              </p:nvSpPr>
              <p:spPr bwMode="auto">
                <a:xfrm>
                  <a:off x="1079" y="2381"/>
                  <a:ext cx="54" cy="25"/>
                </a:xfrm>
                <a:custGeom>
                  <a:avLst/>
                  <a:gdLst>
                    <a:gd name="T0" fmla="*/ 0 w 54"/>
                    <a:gd name="T1" fmla="*/ 7 h 25"/>
                    <a:gd name="T2" fmla="*/ 6 w 54"/>
                    <a:gd name="T3" fmla="*/ 12 h 25"/>
                    <a:gd name="T4" fmla="*/ 51 w 54"/>
                    <a:gd name="T5" fmla="*/ 25 h 25"/>
                    <a:gd name="T6" fmla="*/ 54 w 54"/>
                    <a:gd name="T7" fmla="*/ 14 h 25"/>
                    <a:gd name="T8" fmla="*/ 9 w 54"/>
                    <a:gd name="T9" fmla="*/ 0 h 25"/>
                    <a:gd name="T10" fmla="*/ 13 w 54"/>
                    <a:gd name="T11" fmla="*/ 5 h 25"/>
                    <a:gd name="T12" fmla="*/ 0 w 54"/>
                    <a:gd name="T13" fmla="*/ 7 h 25"/>
                    <a:gd name="T14" fmla="*/ 0 w 54"/>
                    <a:gd name="T15" fmla="*/ 12 h 25"/>
                    <a:gd name="T16" fmla="*/ 6 w 54"/>
                    <a:gd name="T17" fmla="*/ 12 h 25"/>
                    <a:gd name="T18" fmla="*/ 0 w 54"/>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5">
                      <a:moveTo>
                        <a:pt x="0" y="7"/>
                      </a:moveTo>
                      <a:lnTo>
                        <a:pt x="6" y="12"/>
                      </a:lnTo>
                      <a:lnTo>
                        <a:pt x="51" y="25"/>
                      </a:lnTo>
                      <a:lnTo>
                        <a:pt x="54" y="14"/>
                      </a:lnTo>
                      <a:lnTo>
                        <a:pt x="9" y="0"/>
                      </a:lnTo>
                      <a:lnTo>
                        <a:pt x="13" y="5"/>
                      </a:lnTo>
                      <a:lnTo>
                        <a:pt x="0" y="7"/>
                      </a:lnTo>
                      <a:lnTo>
                        <a:pt x="0" y="12"/>
                      </a:lnTo>
                      <a:lnTo>
                        <a:pt x="6"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5" name="Freeform 314"/>
                <p:cNvSpPr>
                  <a:spLocks/>
                </p:cNvSpPr>
                <p:nvPr/>
              </p:nvSpPr>
              <p:spPr bwMode="auto">
                <a:xfrm>
                  <a:off x="1072" y="2341"/>
                  <a:ext cx="20" cy="47"/>
                </a:xfrm>
                <a:custGeom>
                  <a:avLst/>
                  <a:gdLst>
                    <a:gd name="T0" fmla="*/ 2 w 20"/>
                    <a:gd name="T1" fmla="*/ 7 h 47"/>
                    <a:gd name="T2" fmla="*/ 0 w 20"/>
                    <a:gd name="T3" fmla="*/ 5 h 47"/>
                    <a:gd name="T4" fmla="*/ 7 w 20"/>
                    <a:gd name="T5" fmla="*/ 47 h 47"/>
                    <a:gd name="T6" fmla="*/ 20 w 20"/>
                    <a:gd name="T7" fmla="*/ 45 h 47"/>
                    <a:gd name="T8" fmla="*/ 14 w 20"/>
                    <a:gd name="T9" fmla="*/ 3 h 47"/>
                    <a:gd name="T10" fmla="*/ 13 w 20"/>
                    <a:gd name="T11" fmla="*/ 0 h 47"/>
                    <a:gd name="T12" fmla="*/ 2 w 20"/>
                    <a:gd name="T13" fmla="*/ 7 h 47"/>
                  </a:gdLst>
                  <a:ahLst/>
                  <a:cxnLst>
                    <a:cxn ang="0">
                      <a:pos x="T0" y="T1"/>
                    </a:cxn>
                    <a:cxn ang="0">
                      <a:pos x="T2" y="T3"/>
                    </a:cxn>
                    <a:cxn ang="0">
                      <a:pos x="T4" y="T5"/>
                    </a:cxn>
                    <a:cxn ang="0">
                      <a:pos x="T6" y="T7"/>
                    </a:cxn>
                    <a:cxn ang="0">
                      <a:pos x="T8" y="T9"/>
                    </a:cxn>
                    <a:cxn ang="0">
                      <a:pos x="T10" y="T11"/>
                    </a:cxn>
                    <a:cxn ang="0">
                      <a:pos x="T12" y="T13"/>
                    </a:cxn>
                  </a:cxnLst>
                  <a:rect l="0" t="0" r="r" b="b"/>
                  <a:pathLst>
                    <a:path w="20" h="47">
                      <a:moveTo>
                        <a:pt x="2" y="7"/>
                      </a:moveTo>
                      <a:lnTo>
                        <a:pt x="0" y="5"/>
                      </a:lnTo>
                      <a:lnTo>
                        <a:pt x="7" y="47"/>
                      </a:lnTo>
                      <a:lnTo>
                        <a:pt x="20" y="45"/>
                      </a:lnTo>
                      <a:lnTo>
                        <a:pt x="14" y="3"/>
                      </a:lnTo>
                      <a:lnTo>
                        <a:pt x="13" y="0"/>
                      </a:lnTo>
                      <a:lnTo>
                        <a:pt x="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6" name="Freeform 313"/>
                <p:cNvSpPr>
                  <a:spLocks/>
                </p:cNvSpPr>
                <p:nvPr/>
              </p:nvSpPr>
              <p:spPr bwMode="auto">
                <a:xfrm>
                  <a:off x="1056" y="2312"/>
                  <a:ext cx="29" cy="36"/>
                </a:xfrm>
                <a:custGeom>
                  <a:avLst/>
                  <a:gdLst>
                    <a:gd name="T0" fmla="*/ 5 w 29"/>
                    <a:gd name="T1" fmla="*/ 13 h 36"/>
                    <a:gd name="T2" fmla="*/ 0 w 29"/>
                    <a:gd name="T3" fmla="*/ 9 h 36"/>
                    <a:gd name="T4" fmla="*/ 18 w 29"/>
                    <a:gd name="T5" fmla="*/ 36 h 36"/>
                    <a:gd name="T6" fmla="*/ 29 w 29"/>
                    <a:gd name="T7" fmla="*/ 29 h 36"/>
                    <a:gd name="T8" fmla="*/ 11 w 29"/>
                    <a:gd name="T9" fmla="*/ 2 h 36"/>
                    <a:gd name="T10" fmla="*/ 5 w 29"/>
                    <a:gd name="T11" fmla="*/ 0 h 36"/>
                    <a:gd name="T12" fmla="*/ 11 w 29"/>
                    <a:gd name="T13" fmla="*/ 2 h 36"/>
                    <a:gd name="T14" fmla="*/ 9 w 29"/>
                    <a:gd name="T15" fmla="*/ 0 h 36"/>
                    <a:gd name="T16" fmla="*/ 5 w 29"/>
                    <a:gd name="T17" fmla="*/ 0 h 36"/>
                    <a:gd name="T18" fmla="*/ 5 w 29"/>
                    <a:gd name="T1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6">
                      <a:moveTo>
                        <a:pt x="5" y="13"/>
                      </a:moveTo>
                      <a:lnTo>
                        <a:pt x="0" y="9"/>
                      </a:lnTo>
                      <a:lnTo>
                        <a:pt x="18" y="36"/>
                      </a:lnTo>
                      <a:lnTo>
                        <a:pt x="29" y="29"/>
                      </a:lnTo>
                      <a:lnTo>
                        <a:pt x="11" y="2"/>
                      </a:lnTo>
                      <a:lnTo>
                        <a:pt x="5" y="0"/>
                      </a:lnTo>
                      <a:lnTo>
                        <a:pt x="11" y="2"/>
                      </a:lnTo>
                      <a:lnTo>
                        <a:pt x="9" y="0"/>
                      </a:lnTo>
                      <a:lnTo>
                        <a:pt x="5"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7" name="Freeform 312"/>
                <p:cNvSpPr>
                  <a:spLocks/>
                </p:cNvSpPr>
                <p:nvPr/>
              </p:nvSpPr>
              <p:spPr bwMode="auto">
                <a:xfrm>
                  <a:off x="987" y="2307"/>
                  <a:ext cx="74" cy="18"/>
                </a:xfrm>
                <a:custGeom>
                  <a:avLst/>
                  <a:gdLst>
                    <a:gd name="T0" fmla="*/ 0 w 74"/>
                    <a:gd name="T1" fmla="*/ 10 h 18"/>
                    <a:gd name="T2" fmla="*/ 4 w 74"/>
                    <a:gd name="T3" fmla="*/ 12 h 18"/>
                    <a:gd name="T4" fmla="*/ 74 w 74"/>
                    <a:gd name="T5" fmla="*/ 18 h 18"/>
                    <a:gd name="T6" fmla="*/ 74 w 74"/>
                    <a:gd name="T7" fmla="*/ 5 h 18"/>
                    <a:gd name="T8" fmla="*/ 4 w 74"/>
                    <a:gd name="T9" fmla="*/ 0 h 18"/>
                    <a:gd name="T10" fmla="*/ 7 w 74"/>
                    <a:gd name="T11" fmla="*/ 1 h 18"/>
                    <a:gd name="T12" fmla="*/ 0 w 74"/>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74" h="18">
                      <a:moveTo>
                        <a:pt x="0" y="10"/>
                      </a:moveTo>
                      <a:lnTo>
                        <a:pt x="4" y="12"/>
                      </a:lnTo>
                      <a:lnTo>
                        <a:pt x="74" y="18"/>
                      </a:lnTo>
                      <a:lnTo>
                        <a:pt x="74" y="5"/>
                      </a:lnTo>
                      <a:lnTo>
                        <a:pt x="4" y="0"/>
                      </a:lnTo>
                      <a:lnTo>
                        <a:pt x="7" y="1"/>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8" name="Freeform 311"/>
                <p:cNvSpPr>
                  <a:spLocks/>
                </p:cNvSpPr>
                <p:nvPr/>
              </p:nvSpPr>
              <p:spPr bwMode="auto">
                <a:xfrm>
                  <a:off x="957" y="2285"/>
                  <a:ext cx="37" cy="32"/>
                </a:xfrm>
                <a:custGeom>
                  <a:avLst/>
                  <a:gdLst>
                    <a:gd name="T0" fmla="*/ 0 w 37"/>
                    <a:gd name="T1" fmla="*/ 9 h 32"/>
                    <a:gd name="T2" fmla="*/ 1 w 37"/>
                    <a:gd name="T3" fmla="*/ 11 h 32"/>
                    <a:gd name="T4" fmla="*/ 30 w 37"/>
                    <a:gd name="T5" fmla="*/ 32 h 32"/>
                    <a:gd name="T6" fmla="*/ 37 w 37"/>
                    <a:gd name="T7" fmla="*/ 23 h 32"/>
                    <a:gd name="T8" fmla="*/ 9 w 37"/>
                    <a:gd name="T9" fmla="*/ 0 h 32"/>
                    <a:gd name="T10" fmla="*/ 10 w 37"/>
                    <a:gd name="T11" fmla="*/ 2 h 32"/>
                    <a:gd name="T12" fmla="*/ 0 w 37"/>
                    <a:gd name="T13" fmla="*/ 9 h 32"/>
                  </a:gdLst>
                  <a:ahLst/>
                  <a:cxnLst>
                    <a:cxn ang="0">
                      <a:pos x="T0" y="T1"/>
                    </a:cxn>
                    <a:cxn ang="0">
                      <a:pos x="T2" y="T3"/>
                    </a:cxn>
                    <a:cxn ang="0">
                      <a:pos x="T4" y="T5"/>
                    </a:cxn>
                    <a:cxn ang="0">
                      <a:pos x="T6" y="T7"/>
                    </a:cxn>
                    <a:cxn ang="0">
                      <a:pos x="T8" y="T9"/>
                    </a:cxn>
                    <a:cxn ang="0">
                      <a:pos x="T10" y="T11"/>
                    </a:cxn>
                    <a:cxn ang="0">
                      <a:pos x="T12" y="T13"/>
                    </a:cxn>
                  </a:cxnLst>
                  <a:rect l="0" t="0" r="r" b="b"/>
                  <a:pathLst>
                    <a:path w="37" h="32">
                      <a:moveTo>
                        <a:pt x="0" y="9"/>
                      </a:moveTo>
                      <a:lnTo>
                        <a:pt x="1" y="11"/>
                      </a:lnTo>
                      <a:lnTo>
                        <a:pt x="30" y="32"/>
                      </a:lnTo>
                      <a:lnTo>
                        <a:pt x="37" y="23"/>
                      </a:lnTo>
                      <a:lnTo>
                        <a:pt x="9" y="0"/>
                      </a:lnTo>
                      <a:lnTo>
                        <a:pt x="10" y="2"/>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39" name="Freeform 310"/>
                <p:cNvSpPr>
                  <a:spLocks/>
                </p:cNvSpPr>
                <p:nvPr/>
              </p:nvSpPr>
              <p:spPr bwMode="auto">
                <a:xfrm>
                  <a:off x="922" y="2242"/>
                  <a:ext cx="45" cy="52"/>
                </a:xfrm>
                <a:custGeom>
                  <a:avLst/>
                  <a:gdLst>
                    <a:gd name="T0" fmla="*/ 0 w 45"/>
                    <a:gd name="T1" fmla="*/ 3 h 52"/>
                    <a:gd name="T2" fmla="*/ 2 w 45"/>
                    <a:gd name="T3" fmla="*/ 7 h 52"/>
                    <a:gd name="T4" fmla="*/ 35 w 45"/>
                    <a:gd name="T5" fmla="*/ 52 h 52"/>
                    <a:gd name="T6" fmla="*/ 45 w 45"/>
                    <a:gd name="T7" fmla="*/ 45 h 52"/>
                    <a:gd name="T8" fmla="*/ 11 w 45"/>
                    <a:gd name="T9" fmla="*/ 0 h 52"/>
                    <a:gd name="T10" fmla="*/ 13 w 45"/>
                    <a:gd name="T11" fmla="*/ 3 h 52"/>
                    <a:gd name="T12" fmla="*/ 0 w 45"/>
                    <a:gd name="T13" fmla="*/ 3 h 52"/>
                  </a:gdLst>
                  <a:ahLst/>
                  <a:cxnLst>
                    <a:cxn ang="0">
                      <a:pos x="T0" y="T1"/>
                    </a:cxn>
                    <a:cxn ang="0">
                      <a:pos x="T2" y="T3"/>
                    </a:cxn>
                    <a:cxn ang="0">
                      <a:pos x="T4" y="T5"/>
                    </a:cxn>
                    <a:cxn ang="0">
                      <a:pos x="T6" y="T7"/>
                    </a:cxn>
                    <a:cxn ang="0">
                      <a:pos x="T8" y="T9"/>
                    </a:cxn>
                    <a:cxn ang="0">
                      <a:pos x="T10" y="T11"/>
                    </a:cxn>
                    <a:cxn ang="0">
                      <a:pos x="T12" y="T13"/>
                    </a:cxn>
                  </a:cxnLst>
                  <a:rect l="0" t="0" r="r" b="b"/>
                  <a:pathLst>
                    <a:path w="45" h="52">
                      <a:moveTo>
                        <a:pt x="0" y="3"/>
                      </a:moveTo>
                      <a:lnTo>
                        <a:pt x="2" y="7"/>
                      </a:lnTo>
                      <a:lnTo>
                        <a:pt x="35" y="52"/>
                      </a:lnTo>
                      <a:lnTo>
                        <a:pt x="45" y="45"/>
                      </a:lnTo>
                      <a:lnTo>
                        <a:pt x="11" y="0"/>
                      </a:lnTo>
                      <a:lnTo>
                        <a:pt x="13"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0" name="Freeform 309"/>
                <p:cNvSpPr>
                  <a:spLocks/>
                </p:cNvSpPr>
                <p:nvPr/>
              </p:nvSpPr>
              <p:spPr bwMode="auto">
                <a:xfrm>
                  <a:off x="917" y="2186"/>
                  <a:ext cx="18" cy="59"/>
                </a:xfrm>
                <a:custGeom>
                  <a:avLst/>
                  <a:gdLst>
                    <a:gd name="T0" fmla="*/ 2 w 18"/>
                    <a:gd name="T1" fmla="*/ 9 h 59"/>
                    <a:gd name="T2" fmla="*/ 0 w 18"/>
                    <a:gd name="T3" fmla="*/ 5 h 59"/>
                    <a:gd name="T4" fmla="*/ 5 w 18"/>
                    <a:gd name="T5" fmla="*/ 59 h 59"/>
                    <a:gd name="T6" fmla="*/ 18 w 18"/>
                    <a:gd name="T7" fmla="*/ 59 h 59"/>
                    <a:gd name="T8" fmla="*/ 13 w 18"/>
                    <a:gd name="T9" fmla="*/ 4 h 59"/>
                    <a:gd name="T10" fmla="*/ 11 w 18"/>
                    <a:gd name="T11" fmla="*/ 0 h 59"/>
                    <a:gd name="T12" fmla="*/ 13 w 18"/>
                    <a:gd name="T13" fmla="*/ 4 h 59"/>
                    <a:gd name="T14" fmla="*/ 13 w 18"/>
                    <a:gd name="T15" fmla="*/ 2 h 59"/>
                    <a:gd name="T16" fmla="*/ 11 w 18"/>
                    <a:gd name="T17" fmla="*/ 0 h 59"/>
                    <a:gd name="T18" fmla="*/ 2 w 18"/>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9">
                      <a:moveTo>
                        <a:pt x="2" y="9"/>
                      </a:moveTo>
                      <a:lnTo>
                        <a:pt x="0" y="5"/>
                      </a:lnTo>
                      <a:lnTo>
                        <a:pt x="5" y="59"/>
                      </a:lnTo>
                      <a:lnTo>
                        <a:pt x="18" y="59"/>
                      </a:lnTo>
                      <a:lnTo>
                        <a:pt x="13" y="4"/>
                      </a:lnTo>
                      <a:lnTo>
                        <a:pt x="11" y="0"/>
                      </a:lnTo>
                      <a:lnTo>
                        <a:pt x="13" y="4"/>
                      </a:lnTo>
                      <a:lnTo>
                        <a:pt x="13" y="2"/>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1" name="Freeform 308"/>
                <p:cNvSpPr>
                  <a:spLocks/>
                </p:cNvSpPr>
                <p:nvPr/>
              </p:nvSpPr>
              <p:spPr bwMode="auto">
                <a:xfrm>
                  <a:off x="890" y="2161"/>
                  <a:ext cx="38" cy="34"/>
                </a:xfrm>
                <a:custGeom>
                  <a:avLst/>
                  <a:gdLst>
                    <a:gd name="T0" fmla="*/ 2 w 38"/>
                    <a:gd name="T1" fmla="*/ 12 h 34"/>
                    <a:gd name="T2" fmla="*/ 0 w 38"/>
                    <a:gd name="T3" fmla="*/ 11 h 34"/>
                    <a:gd name="T4" fmla="*/ 29 w 38"/>
                    <a:gd name="T5" fmla="*/ 34 h 34"/>
                    <a:gd name="T6" fmla="*/ 38 w 38"/>
                    <a:gd name="T7" fmla="*/ 25 h 34"/>
                    <a:gd name="T8" fmla="*/ 7 w 38"/>
                    <a:gd name="T9" fmla="*/ 2 h 34"/>
                    <a:gd name="T10" fmla="*/ 5 w 38"/>
                    <a:gd name="T11" fmla="*/ 0 h 34"/>
                    <a:gd name="T12" fmla="*/ 2 w 38"/>
                    <a:gd name="T13" fmla="*/ 12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2" y="12"/>
                      </a:moveTo>
                      <a:lnTo>
                        <a:pt x="0" y="11"/>
                      </a:lnTo>
                      <a:lnTo>
                        <a:pt x="29" y="34"/>
                      </a:lnTo>
                      <a:lnTo>
                        <a:pt x="38" y="25"/>
                      </a:lnTo>
                      <a:lnTo>
                        <a:pt x="7" y="2"/>
                      </a:lnTo>
                      <a:lnTo>
                        <a:pt x="5"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2" name="Freeform 307"/>
                <p:cNvSpPr>
                  <a:spLocks/>
                </p:cNvSpPr>
                <p:nvPr/>
              </p:nvSpPr>
              <p:spPr bwMode="auto">
                <a:xfrm>
                  <a:off x="843" y="2152"/>
                  <a:ext cx="52" cy="21"/>
                </a:xfrm>
                <a:custGeom>
                  <a:avLst/>
                  <a:gdLst>
                    <a:gd name="T0" fmla="*/ 4 w 52"/>
                    <a:gd name="T1" fmla="*/ 3 h 21"/>
                    <a:gd name="T2" fmla="*/ 7 w 52"/>
                    <a:gd name="T3" fmla="*/ 12 h 21"/>
                    <a:gd name="T4" fmla="*/ 49 w 52"/>
                    <a:gd name="T5" fmla="*/ 21 h 21"/>
                    <a:gd name="T6" fmla="*/ 52 w 52"/>
                    <a:gd name="T7" fmla="*/ 9 h 21"/>
                    <a:gd name="T8" fmla="*/ 11 w 52"/>
                    <a:gd name="T9" fmla="*/ 0 h 21"/>
                    <a:gd name="T10" fmla="*/ 15 w 52"/>
                    <a:gd name="T11" fmla="*/ 9 h 21"/>
                    <a:gd name="T12" fmla="*/ 4 w 52"/>
                    <a:gd name="T13" fmla="*/ 3 h 21"/>
                    <a:gd name="T14" fmla="*/ 0 w 52"/>
                    <a:gd name="T15" fmla="*/ 11 h 21"/>
                    <a:gd name="T16" fmla="*/ 7 w 52"/>
                    <a:gd name="T17" fmla="*/ 12 h 21"/>
                    <a:gd name="T18" fmla="*/ 4 w 52"/>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1">
                      <a:moveTo>
                        <a:pt x="4" y="3"/>
                      </a:moveTo>
                      <a:lnTo>
                        <a:pt x="7" y="12"/>
                      </a:lnTo>
                      <a:lnTo>
                        <a:pt x="49" y="21"/>
                      </a:lnTo>
                      <a:lnTo>
                        <a:pt x="52" y="9"/>
                      </a:lnTo>
                      <a:lnTo>
                        <a:pt x="11" y="0"/>
                      </a:lnTo>
                      <a:lnTo>
                        <a:pt x="15" y="9"/>
                      </a:lnTo>
                      <a:lnTo>
                        <a:pt x="4" y="3"/>
                      </a:lnTo>
                      <a:lnTo>
                        <a:pt x="0" y="11"/>
                      </a:lnTo>
                      <a:lnTo>
                        <a:pt x="7" y="12"/>
                      </a:lnTo>
                      <a:lnTo>
                        <a:pt x="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3" name="Freeform 306"/>
                <p:cNvSpPr>
                  <a:spLocks/>
                </p:cNvSpPr>
                <p:nvPr/>
              </p:nvSpPr>
              <p:spPr bwMode="auto">
                <a:xfrm>
                  <a:off x="847" y="2105"/>
                  <a:ext cx="29" cy="56"/>
                </a:xfrm>
                <a:custGeom>
                  <a:avLst/>
                  <a:gdLst>
                    <a:gd name="T0" fmla="*/ 18 w 29"/>
                    <a:gd name="T1" fmla="*/ 0 h 56"/>
                    <a:gd name="T2" fmla="*/ 16 w 29"/>
                    <a:gd name="T3" fmla="*/ 4 h 56"/>
                    <a:gd name="T4" fmla="*/ 0 w 29"/>
                    <a:gd name="T5" fmla="*/ 50 h 56"/>
                    <a:gd name="T6" fmla="*/ 11 w 29"/>
                    <a:gd name="T7" fmla="*/ 56 h 56"/>
                    <a:gd name="T8" fmla="*/ 29 w 29"/>
                    <a:gd name="T9" fmla="*/ 7 h 56"/>
                    <a:gd name="T10" fmla="*/ 27 w 29"/>
                    <a:gd name="T11" fmla="*/ 9 h 56"/>
                    <a:gd name="T12" fmla="*/ 18 w 29"/>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18" y="0"/>
                      </a:moveTo>
                      <a:lnTo>
                        <a:pt x="16" y="4"/>
                      </a:lnTo>
                      <a:lnTo>
                        <a:pt x="0" y="50"/>
                      </a:lnTo>
                      <a:lnTo>
                        <a:pt x="11" y="56"/>
                      </a:lnTo>
                      <a:lnTo>
                        <a:pt x="29" y="7"/>
                      </a:lnTo>
                      <a:lnTo>
                        <a:pt x="27" y="9"/>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4" name="Freeform 305"/>
                <p:cNvSpPr>
                  <a:spLocks/>
                </p:cNvSpPr>
                <p:nvPr/>
              </p:nvSpPr>
              <p:spPr bwMode="auto">
                <a:xfrm>
                  <a:off x="865" y="2036"/>
                  <a:ext cx="68" cy="78"/>
                </a:xfrm>
                <a:custGeom>
                  <a:avLst/>
                  <a:gdLst>
                    <a:gd name="T0" fmla="*/ 59 w 68"/>
                    <a:gd name="T1" fmla="*/ 0 h 78"/>
                    <a:gd name="T2" fmla="*/ 59 w 68"/>
                    <a:gd name="T3" fmla="*/ 0 h 78"/>
                    <a:gd name="T4" fmla="*/ 0 w 68"/>
                    <a:gd name="T5" fmla="*/ 69 h 78"/>
                    <a:gd name="T6" fmla="*/ 9 w 68"/>
                    <a:gd name="T7" fmla="*/ 78 h 78"/>
                    <a:gd name="T8" fmla="*/ 68 w 68"/>
                    <a:gd name="T9" fmla="*/ 9 h 78"/>
                    <a:gd name="T10" fmla="*/ 68 w 68"/>
                    <a:gd name="T11" fmla="*/ 9 h 78"/>
                    <a:gd name="T12" fmla="*/ 59 w 6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68" h="78">
                      <a:moveTo>
                        <a:pt x="59" y="0"/>
                      </a:moveTo>
                      <a:lnTo>
                        <a:pt x="59" y="0"/>
                      </a:lnTo>
                      <a:lnTo>
                        <a:pt x="0" y="69"/>
                      </a:lnTo>
                      <a:lnTo>
                        <a:pt x="9" y="78"/>
                      </a:lnTo>
                      <a:lnTo>
                        <a:pt x="68" y="9"/>
                      </a:lnTo>
                      <a:lnTo>
                        <a:pt x="5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5" name="Freeform 304"/>
                <p:cNvSpPr>
                  <a:spLocks/>
                </p:cNvSpPr>
                <p:nvPr/>
              </p:nvSpPr>
              <p:spPr bwMode="auto">
                <a:xfrm>
                  <a:off x="924" y="1966"/>
                  <a:ext cx="67" cy="79"/>
                </a:xfrm>
                <a:custGeom>
                  <a:avLst/>
                  <a:gdLst>
                    <a:gd name="T0" fmla="*/ 52 w 67"/>
                    <a:gd name="T1" fmla="*/ 6 h 79"/>
                    <a:gd name="T2" fmla="*/ 54 w 67"/>
                    <a:gd name="T3" fmla="*/ 0 h 79"/>
                    <a:gd name="T4" fmla="*/ 0 w 67"/>
                    <a:gd name="T5" fmla="*/ 70 h 79"/>
                    <a:gd name="T6" fmla="*/ 9 w 67"/>
                    <a:gd name="T7" fmla="*/ 79 h 79"/>
                    <a:gd name="T8" fmla="*/ 65 w 67"/>
                    <a:gd name="T9" fmla="*/ 7 h 79"/>
                    <a:gd name="T10" fmla="*/ 65 w 67"/>
                    <a:gd name="T11" fmla="*/ 2 h 79"/>
                    <a:gd name="T12" fmla="*/ 65 w 67"/>
                    <a:gd name="T13" fmla="*/ 7 h 79"/>
                    <a:gd name="T14" fmla="*/ 67 w 67"/>
                    <a:gd name="T15" fmla="*/ 6 h 79"/>
                    <a:gd name="T16" fmla="*/ 65 w 67"/>
                    <a:gd name="T17" fmla="*/ 2 h 79"/>
                    <a:gd name="T18" fmla="*/ 52 w 67"/>
                    <a:gd name="T19"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9">
                      <a:moveTo>
                        <a:pt x="52" y="6"/>
                      </a:moveTo>
                      <a:lnTo>
                        <a:pt x="54" y="0"/>
                      </a:lnTo>
                      <a:lnTo>
                        <a:pt x="0" y="70"/>
                      </a:lnTo>
                      <a:lnTo>
                        <a:pt x="9" y="79"/>
                      </a:lnTo>
                      <a:lnTo>
                        <a:pt x="65" y="7"/>
                      </a:lnTo>
                      <a:lnTo>
                        <a:pt x="65" y="2"/>
                      </a:lnTo>
                      <a:lnTo>
                        <a:pt x="65" y="7"/>
                      </a:lnTo>
                      <a:lnTo>
                        <a:pt x="67" y="6"/>
                      </a:lnTo>
                      <a:lnTo>
                        <a:pt x="65" y="2"/>
                      </a:lnTo>
                      <a:lnTo>
                        <a:pt x="5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6" name="Freeform 303"/>
                <p:cNvSpPr>
                  <a:spLocks/>
                </p:cNvSpPr>
                <p:nvPr/>
              </p:nvSpPr>
              <p:spPr bwMode="auto">
                <a:xfrm>
                  <a:off x="960" y="1892"/>
                  <a:ext cx="29" cy="80"/>
                </a:xfrm>
                <a:custGeom>
                  <a:avLst/>
                  <a:gdLst>
                    <a:gd name="T0" fmla="*/ 0 w 29"/>
                    <a:gd name="T1" fmla="*/ 2 h 80"/>
                    <a:gd name="T2" fmla="*/ 0 w 29"/>
                    <a:gd name="T3" fmla="*/ 2 h 80"/>
                    <a:gd name="T4" fmla="*/ 16 w 29"/>
                    <a:gd name="T5" fmla="*/ 80 h 80"/>
                    <a:gd name="T6" fmla="*/ 29 w 29"/>
                    <a:gd name="T7" fmla="*/ 76 h 80"/>
                    <a:gd name="T8" fmla="*/ 13 w 29"/>
                    <a:gd name="T9" fmla="*/ 0 h 80"/>
                    <a:gd name="T10" fmla="*/ 13 w 29"/>
                    <a:gd name="T11" fmla="*/ 0 h 80"/>
                    <a:gd name="T12" fmla="*/ 0 w 29"/>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29" h="80">
                      <a:moveTo>
                        <a:pt x="0" y="2"/>
                      </a:moveTo>
                      <a:lnTo>
                        <a:pt x="0" y="2"/>
                      </a:lnTo>
                      <a:lnTo>
                        <a:pt x="16" y="80"/>
                      </a:lnTo>
                      <a:lnTo>
                        <a:pt x="29" y="76"/>
                      </a:lnTo>
                      <a:lnTo>
                        <a:pt x="13" y="0"/>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7" name="Freeform 302"/>
                <p:cNvSpPr>
                  <a:spLocks/>
                </p:cNvSpPr>
                <p:nvPr/>
              </p:nvSpPr>
              <p:spPr bwMode="auto">
                <a:xfrm>
                  <a:off x="951" y="1855"/>
                  <a:ext cx="22" cy="39"/>
                </a:xfrm>
                <a:custGeom>
                  <a:avLst/>
                  <a:gdLst>
                    <a:gd name="T0" fmla="*/ 2 w 22"/>
                    <a:gd name="T1" fmla="*/ 5 h 39"/>
                    <a:gd name="T2" fmla="*/ 0 w 22"/>
                    <a:gd name="T3" fmla="*/ 3 h 39"/>
                    <a:gd name="T4" fmla="*/ 9 w 22"/>
                    <a:gd name="T5" fmla="*/ 39 h 39"/>
                    <a:gd name="T6" fmla="*/ 22 w 22"/>
                    <a:gd name="T7" fmla="*/ 37 h 39"/>
                    <a:gd name="T8" fmla="*/ 13 w 22"/>
                    <a:gd name="T9" fmla="*/ 1 h 39"/>
                    <a:gd name="T10" fmla="*/ 13 w 22"/>
                    <a:gd name="T11" fmla="*/ 0 h 39"/>
                    <a:gd name="T12" fmla="*/ 2 w 22"/>
                    <a:gd name="T13" fmla="*/ 5 h 39"/>
                  </a:gdLst>
                  <a:ahLst/>
                  <a:cxnLst>
                    <a:cxn ang="0">
                      <a:pos x="T0" y="T1"/>
                    </a:cxn>
                    <a:cxn ang="0">
                      <a:pos x="T2" y="T3"/>
                    </a:cxn>
                    <a:cxn ang="0">
                      <a:pos x="T4" y="T5"/>
                    </a:cxn>
                    <a:cxn ang="0">
                      <a:pos x="T6" y="T7"/>
                    </a:cxn>
                    <a:cxn ang="0">
                      <a:pos x="T8" y="T9"/>
                    </a:cxn>
                    <a:cxn ang="0">
                      <a:pos x="T10" y="T11"/>
                    </a:cxn>
                    <a:cxn ang="0">
                      <a:pos x="T12" y="T13"/>
                    </a:cxn>
                  </a:cxnLst>
                  <a:rect l="0" t="0" r="r" b="b"/>
                  <a:pathLst>
                    <a:path w="22" h="39">
                      <a:moveTo>
                        <a:pt x="2" y="5"/>
                      </a:moveTo>
                      <a:lnTo>
                        <a:pt x="0" y="3"/>
                      </a:lnTo>
                      <a:lnTo>
                        <a:pt x="9" y="39"/>
                      </a:lnTo>
                      <a:lnTo>
                        <a:pt x="22" y="37"/>
                      </a:lnTo>
                      <a:lnTo>
                        <a:pt x="13" y="1"/>
                      </a:lnTo>
                      <a:lnTo>
                        <a:pt x="13" y="0"/>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8" name="Freeform 301"/>
                <p:cNvSpPr>
                  <a:spLocks/>
                </p:cNvSpPr>
                <p:nvPr/>
              </p:nvSpPr>
              <p:spPr bwMode="auto">
                <a:xfrm>
                  <a:off x="937" y="1824"/>
                  <a:ext cx="27" cy="36"/>
                </a:xfrm>
                <a:custGeom>
                  <a:avLst/>
                  <a:gdLst>
                    <a:gd name="T0" fmla="*/ 9 w 27"/>
                    <a:gd name="T1" fmla="*/ 14 h 36"/>
                    <a:gd name="T2" fmla="*/ 0 w 27"/>
                    <a:gd name="T3" fmla="*/ 13 h 36"/>
                    <a:gd name="T4" fmla="*/ 16 w 27"/>
                    <a:gd name="T5" fmla="*/ 36 h 36"/>
                    <a:gd name="T6" fmla="*/ 27 w 27"/>
                    <a:gd name="T7" fmla="*/ 31 h 36"/>
                    <a:gd name="T8" fmla="*/ 11 w 27"/>
                    <a:gd name="T9" fmla="*/ 5 h 36"/>
                    <a:gd name="T10" fmla="*/ 2 w 27"/>
                    <a:gd name="T11" fmla="*/ 4 h 36"/>
                    <a:gd name="T12" fmla="*/ 11 w 27"/>
                    <a:gd name="T13" fmla="*/ 5 h 36"/>
                    <a:gd name="T14" fmla="*/ 9 w 27"/>
                    <a:gd name="T15" fmla="*/ 0 h 36"/>
                    <a:gd name="T16" fmla="*/ 2 w 27"/>
                    <a:gd name="T17" fmla="*/ 4 h 36"/>
                    <a:gd name="T18" fmla="*/ 9 w 27"/>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6">
                      <a:moveTo>
                        <a:pt x="9" y="14"/>
                      </a:moveTo>
                      <a:lnTo>
                        <a:pt x="0" y="13"/>
                      </a:lnTo>
                      <a:lnTo>
                        <a:pt x="16" y="36"/>
                      </a:lnTo>
                      <a:lnTo>
                        <a:pt x="27" y="31"/>
                      </a:lnTo>
                      <a:lnTo>
                        <a:pt x="11" y="5"/>
                      </a:lnTo>
                      <a:lnTo>
                        <a:pt x="2" y="4"/>
                      </a:lnTo>
                      <a:lnTo>
                        <a:pt x="11" y="5"/>
                      </a:lnTo>
                      <a:lnTo>
                        <a:pt x="9" y="0"/>
                      </a:lnTo>
                      <a:lnTo>
                        <a:pt x="2" y="4"/>
                      </a:lnTo>
                      <a:lnTo>
                        <a:pt x="9"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49" name="Freeform 300"/>
                <p:cNvSpPr>
                  <a:spLocks/>
                </p:cNvSpPr>
                <p:nvPr/>
              </p:nvSpPr>
              <p:spPr bwMode="auto">
                <a:xfrm>
                  <a:off x="919" y="1828"/>
                  <a:ext cx="27" cy="25"/>
                </a:xfrm>
                <a:custGeom>
                  <a:avLst/>
                  <a:gdLst>
                    <a:gd name="T0" fmla="*/ 0 w 27"/>
                    <a:gd name="T1" fmla="*/ 21 h 25"/>
                    <a:gd name="T2" fmla="*/ 9 w 27"/>
                    <a:gd name="T3" fmla="*/ 23 h 25"/>
                    <a:gd name="T4" fmla="*/ 27 w 27"/>
                    <a:gd name="T5" fmla="*/ 10 h 25"/>
                    <a:gd name="T6" fmla="*/ 20 w 27"/>
                    <a:gd name="T7" fmla="*/ 0 h 25"/>
                    <a:gd name="T8" fmla="*/ 2 w 27"/>
                    <a:gd name="T9" fmla="*/ 12 h 25"/>
                    <a:gd name="T10" fmla="*/ 11 w 27"/>
                    <a:gd name="T11" fmla="*/ 12 h 25"/>
                    <a:gd name="T12" fmla="*/ 0 w 27"/>
                    <a:gd name="T13" fmla="*/ 21 h 25"/>
                    <a:gd name="T14" fmla="*/ 3 w 27"/>
                    <a:gd name="T15" fmla="*/ 25 h 25"/>
                    <a:gd name="T16" fmla="*/ 9 w 27"/>
                    <a:gd name="T17" fmla="*/ 23 h 25"/>
                    <a:gd name="T18" fmla="*/ 0 w 27"/>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0" y="21"/>
                      </a:moveTo>
                      <a:lnTo>
                        <a:pt x="9" y="23"/>
                      </a:lnTo>
                      <a:lnTo>
                        <a:pt x="27" y="10"/>
                      </a:lnTo>
                      <a:lnTo>
                        <a:pt x="20" y="0"/>
                      </a:lnTo>
                      <a:lnTo>
                        <a:pt x="2" y="12"/>
                      </a:lnTo>
                      <a:lnTo>
                        <a:pt x="11" y="12"/>
                      </a:lnTo>
                      <a:lnTo>
                        <a:pt x="0" y="21"/>
                      </a:lnTo>
                      <a:lnTo>
                        <a:pt x="3" y="25"/>
                      </a:lnTo>
                      <a:lnTo>
                        <a:pt x="9" y="23"/>
                      </a:lnTo>
                      <a:lnTo>
                        <a:pt x="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0" name="Freeform 299"/>
                <p:cNvSpPr>
                  <a:spLocks/>
                </p:cNvSpPr>
                <p:nvPr/>
              </p:nvSpPr>
              <p:spPr bwMode="auto">
                <a:xfrm>
                  <a:off x="899" y="1813"/>
                  <a:ext cx="31" cy="36"/>
                </a:xfrm>
                <a:custGeom>
                  <a:avLst/>
                  <a:gdLst>
                    <a:gd name="T0" fmla="*/ 5 w 31"/>
                    <a:gd name="T1" fmla="*/ 13 h 36"/>
                    <a:gd name="T2" fmla="*/ 0 w 31"/>
                    <a:gd name="T3" fmla="*/ 11 h 36"/>
                    <a:gd name="T4" fmla="*/ 20 w 31"/>
                    <a:gd name="T5" fmla="*/ 36 h 36"/>
                    <a:gd name="T6" fmla="*/ 31 w 31"/>
                    <a:gd name="T7" fmla="*/ 27 h 36"/>
                    <a:gd name="T8" fmla="*/ 9 w 31"/>
                    <a:gd name="T9" fmla="*/ 2 h 36"/>
                    <a:gd name="T10" fmla="*/ 4 w 31"/>
                    <a:gd name="T11" fmla="*/ 0 h 36"/>
                    <a:gd name="T12" fmla="*/ 9 w 31"/>
                    <a:gd name="T13" fmla="*/ 2 h 36"/>
                    <a:gd name="T14" fmla="*/ 7 w 31"/>
                    <a:gd name="T15" fmla="*/ 0 h 36"/>
                    <a:gd name="T16" fmla="*/ 4 w 31"/>
                    <a:gd name="T17" fmla="*/ 0 h 36"/>
                    <a:gd name="T18" fmla="*/ 5 w 31"/>
                    <a:gd name="T1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6">
                      <a:moveTo>
                        <a:pt x="5" y="13"/>
                      </a:moveTo>
                      <a:lnTo>
                        <a:pt x="0" y="11"/>
                      </a:lnTo>
                      <a:lnTo>
                        <a:pt x="20" y="36"/>
                      </a:lnTo>
                      <a:lnTo>
                        <a:pt x="31" y="27"/>
                      </a:lnTo>
                      <a:lnTo>
                        <a:pt x="9" y="2"/>
                      </a:lnTo>
                      <a:lnTo>
                        <a:pt x="4" y="0"/>
                      </a:lnTo>
                      <a:lnTo>
                        <a:pt x="9" y="2"/>
                      </a:lnTo>
                      <a:lnTo>
                        <a:pt x="7" y="0"/>
                      </a:lnTo>
                      <a:lnTo>
                        <a:pt x="4"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1" name="Freeform 298"/>
                <p:cNvSpPr>
                  <a:spLocks/>
                </p:cNvSpPr>
                <p:nvPr/>
              </p:nvSpPr>
              <p:spPr bwMode="auto">
                <a:xfrm>
                  <a:off x="865" y="1813"/>
                  <a:ext cx="39" cy="18"/>
                </a:xfrm>
                <a:custGeom>
                  <a:avLst/>
                  <a:gdLst>
                    <a:gd name="T0" fmla="*/ 0 w 39"/>
                    <a:gd name="T1" fmla="*/ 16 h 18"/>
                    <a:gd name="T2" fmla="*/ 5 w 39"/>
                    <a:gd name="T3" fmla="*/ 18 h 18"/>
                    <a:gd name="T4" fmla="*/ 39 w 39"/>
                    <a:gd name="T5" fmla="*/ 13 h 18"/>
                    <a:gd name="T6" fmla="*/ 38 w 39"/>
                    <a:gd name="T7" fmla="*/ 0 h 18"/>
                    <a:gd name="T8" fmla="*/ 3 w 39"/>
                    <a:gd name="T9" fmla="*/ 5 h 18"/>
                    <a:gd name="T10" fmla="*/ 9 w 39"/>
                    <a:gd name="T11" fmla="*/ 7 h 18"/>
                    <a:gd name="T12" fmla="*/ 0 w 39"/>
                    <a:gd name="T13" fmla="*/ 16 h 18"/>
                    <a:gd name="T14" fmla="*/ 2 w 39"/>
                    <a:gd name="T15" fmla="*/ 18 h 18"/>
                    <a:gd name="T16" fmla="*/ 5 w 39"/>
                    <a:gd name="T17" fmla="*/ 18 h 18"/>
                    <a:gd name="T18" fmla="*/ 0 w 39"/>
                    <a:gd name="T1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8">
                      <a:moveTo>
                        <a:pt x="0" y="16"/>
                      </a:moveTo>
                      <a:lnTo>
                        <a:pt x="5" y="18"/>
                      </a:lnTo>
                      <a:lnTo>
                        <a:pt x="39" y="13"/>
                      </a:lnTo>
                      <a:lnTo>
                        <a:pt x="38" y="0"/>
                      </a:lnTo>
                      <a:lnTo>
                        <a:pt x="3" y="5"/>
                      </a:lnTo>
                      <a:lnTo>
                        <a:pt x="9" y="7"/>
                      </a:lnTo>
                      <a:lnTo>
                        <a:pt x="0" y="16"/>
                      </a:lnTo>
                      <a:lnTo>
                        <a:pt x="2" y="18"/>
                      </a:lnTo>
                      <a:lnTo>
                        <a:pt x="5" y="18"/>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2" name="Freeform 297"/>
                <p:cNvSpPr>
                  <a:spLocks/>
                </p:cNvSpPr>
                <p:nvPr/>
              </p:nvSpPr>
              <p:spPr bwMode="auto">
                <a:xfrm>
                  <a:off x="838" y="1795"/>
                  <a:ext cx="36" cy="34"/>
                </a:xfrm>
                <a:custGeom>
                  <a:avLst/>
                  <a:gdLst>
                    <a:gd name="T0" fmla="*/ 0 w 36"/>
                    <a:gd name="T1" fmla="*/ 9 h 34"/>
                    <a:gd name="T2" fmla="*/ 0 w 36"/>
                    <a:gd name="T3" fmla="*/ 9 h 34"/>
                    <a:gd name="T4" fmla="*/ 27 w 36"/>
                    <a:gd name="T5" fmla="*/ 34 h 34"/>
                    <a:gd name="T6" fmla="*/ 36 w 36"/>
                    <a:gd name="T7" fmla="*/ 25 h 34"/>
                    <a:gd name="T8" fmla="*/ 9 w 36"/>
                    <a:gd name="T9" fmla="*/ 0 h 34"/>
                    <a:gd name="T10" fmla="*/ 9 w 36"/>
                    <a:gd name="T11" fmla="*/ 0 h 34"/>
                    <a:gd name="T12" fmla="*/ 0 w 36"/>
                    <a:gd name="T13" fmla="*/ 9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0" y="9"/>
                      </a:moveTo>
                      <a:lnTo>
                        <a:pt x="0" y="9"/>
                      </a:lnTo>
                      <a:lnTo>
                        <a:pt x="27" y="34"/>
                      </a:lnTo>
                      <a:lnTo>
                        <a:pt x="36" y="25"/>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3" name="Freeform 296"/>
                <p:cNvSpPr>
                  <a:spLocks/>
                </p:cNvSpPr>
                <p:nvPr/>
              </p:nvSpPr>
              <p:spPr bwMode="auto">
                <a:xfrm>
                  <a:off x="805" y="1764"/>
                  <a:ext cx="42" cy="40"/>
                </a:xfrm>
                <a:custGeom>
                  <a:avLst/>
                  <a:gdLst>
                    <a:gd name="T0" fmla="*/ 6 w 42"/>
                    <a:gd name="T1" fmla="*/ 0 h 40"/>
                    <a:gd name="T2" fmla="*/ 4 w 42"/>
                    <a:gd name="T3" fmla="*/ 9 h 40"/>
                    <a:gd name="T4" fmla="*/ 33 w 42"/>
                    <a:gd name="T5" fmla="*/ 40 h 40"/>
                    <a:gd name="T6" fmla="*/ 42 w 42"/>
                    <a:gd name="T7" fmla="*/ 31 h 40"/>
                    <a:gd name="T8" fmla="*/ 15 w 42"/>
                    <a:gd name="T9" fmla="*/ 0 h 40"/>
                    <a:gd name="T10" fmla="*/ 13 w 42"/>
                    <a:gd name="T11" fmla="*/ 11 h 40"/>
                    <a:gd name="T12" fmla="*/ 6 w 42"/>
                    <a:gd name="T13" fmla="*/ 0 h 40"/>
                    <a:gd name="T14" fmla="*/ 0 w 42"/>
                    <a:gd name="T15" fmla="*/ 4 h 40"/>
                    <a:gd name="T16" fmla="*/ 4 w 42"/>
                    <a:gd name="T17" fmla="*/ 9 h 40"/>
                    <a:gd name="T18" fmla="*/ 6 w 42"/>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0">
                      <a:moveTo>
                        <a:pt x="6" y="0"/>
                      </a:moveTo>
                      <a:lnTo>
                        <a:pt x="4" y="9"/>
                      </a:lnTo>
                      <a:lnTo>
                        <a:pt x="33" y="40"/>
                      </a:lnTo>
                      <a:lnTo>
                        <a:pt x="42" y="31"/>
                      </a:lnTo>
                      <a:lnTo>
                        <a:pt x="15" y="0"/>
                      </a:lnTo>
                      <a:lnTo>
                        <a:pt x="13" y="11"/>
                      </a:lnTo>
                      <a:lnTo>
                        <a:pt x="6" y="0"/>
                      </a:lnTo>
                      <a:lnTo>
                        <a:pt x="0" y="4"/>
                      </a:lnTo>
                      <a:lnTo>
                        <a:pt x="4" y="9"/>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4" name="Freeform 295"/>
                <p:cNvSpPr>
                  <a:spLocks/>
                </p:cNvSpPr>
                <p:nvPr/>
              </p:nvSpPr>
              <p:spPr bwMode="auto">
                <a:xfrm>
                  <a:off x="811" y="1745"/>
                  <a:ext cx="34" cy="30"/>
                </a:xfrm>
                <a:custGeom>
                  <a:avLst/>
                  <a:gdLst>
                    <a:gd name="T0" fmla="*/ 30 w 34"/>
                    <a:gd name="T1" fmla="*/ 0 h 30"/>
                    <a:gd name="T2" fmla="*/ 27 w 34"/>
                    <a:gd name="T3" fmla="*/ 1 h 30"/>
                    <a:gd name="T4" fmla="*/ 0 w 34"/>
                    <a:gd name="T5" fmla="*/ 19 h 30"/>
                    <a:gd name="T6" fmla="*/ 7 w 34"/>
                    <a:gd name="T7" fmla="*/ 30 h 30"/>
                    <a:gd name="T8" fmla="*/ 34 w 34"/>
                    <a:gd name="T9" fmla="*/ 12 h 30"/>
                    <a:gd name="T10" fmla="*/ 32 w 34"/>
                    <a:gd name="T11" fmla="*/ 12 h 30"/>
                    <a:gd name="T12" fmla="*/ 30 w 3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30" y="0"/>
                      </a:moveTo>
                      <a:lnTo>
                        <a:pt x="27" y="1"/>
                      </a:lnTo>
                      <a:lnTo>
                        <a:pt x="0" y="19"/>
                      </a:lnTo>
                      <a:lnTo>
                        <a:pt x="7" y="30"/>
                      </a:lnTo>
                      <a:lnTo>
                        <a:pt x="34" y="12"/>
                      </a:lnTo>
                      <a:lnTo>
                        <a:pt x="32" y="12"/>
                      </a:lnTo>
                      <a:lnTo>
                        <a:pt x="3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5" name="Freeform 294"/>
                <p:cNvSpPr>
                  <a:spLocks/>
                </p:cNvSpPr>
                <p:nvPr/>
              </p:nvSpPr>
              <p:spPr bwMode="auto">
                <a:xfrm>
                  <a:off x="841" y="1736"/>
                  <a:ext cx="44" cy="21"/>
                </a:xfrm>
                <a:custGeom>
                  <a:avLst/>
                  <a:gdLst>
                    <a:gd name="T0" fmla="*/ 44 w 44"/>
                    <a:gd name="T1" fmla="*/ 3 h 21"/>
                    <a:gd name="T2" fmla="*/ 38 w 44"/>
                    <a:gd name="T3" fmla="*/ 1 h 21"/>
                    <a:gd name="T4" fmla="*/ 0 w 44"/>
                    <a:gd name="T5" fmla="*/ 9 h 21"/>
                    <a:gd name="T6" fmla="*/ 2 w 44"/>
                    <a:gd name="T7" fmla="*/ 21 h 21"/>
                    <a:gd name="T8" fmla="*/ 40 w 44"/>
                    <a:gd name="T9" fmla="*/ 14 h 21"/>
                    <a:gd name="T10" fmla="*/ 35 w 44"/>
                    <a:gd name="T11" fmla="*/ 12 h 21"/>
                    <a:gd name="T12" fmla="*/ 44 w 44"/>
                    <a:gd name="T13" fmla="*/ 3 h 21"/>
                    <a:gd name="T14" fmla="*/ 42 w 44"/>
                    <a:gd name="T15" fmla="*/ 0 h 21"/>
                    <a:gd name="T16" fmla="*/ 38 w 44"/>
                    <a:gd name="T17" fmla="*/ 1 h 21"/>
                    <a:gd name="T18" fmla="*/ 44 w 44"/>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1">
                      <a:moveTo>
                        <a:pt x="44" y="3"/>
                      </a:moveTo>
                      <a:lnTo>
                        <a:pt x="38" y="1"/>
                      </a:lnTo>
                      <a:lnTo>
                        <a:pt x="0" y="9"/>
                      </a:lnTo>
                      <a:lnTo>
                        <a:pt x="2" y="21"/>
                      </a:lnTo>
                      <a:lnTo>
                        <a:pt x="40" y="14"/>
                      </a:lnTo>
                      <a:lnTo>
                        <a:pt x="35" y="12"/>
                      </a:lnTo>
                      <a:lnTo>
                        <a:pt x="44" y="3"/>
                      </a:lnTo>
                      <a:lnTo>
                        <a:pt x="42" y="0"/>
                      </a:lnTo>
                      <a:lnTo>
                        <a:pt x="38" y="1"/>
                      </a:lnTo>
                      <a:lnTo>
                        <a:pt x="4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6" name="Freeform 293"/>
                <p:cNvSpPr>
                  <a:spLocks/>
                </p:cNvSpPr>
                <p:nvPr/>
              </p:nvSpPr>
              <p:spPr bwMode="auto">
                <a:xfrm>
                  <a:off x="876" y="1739"/>
                  <a:ext cx="64" cy="65"/>
                </a:xfrm>
                <a:custGeom>
                  <a:avLst/>
                  <a:gdLst>
                    <a:gd name="T0" fmla="*/ 61 w 64"/>
                    <a:gd name="T1" fmla="*/ 52 h 65"/>
                    <a:gd name="T2" fmla="*/ 64 w 64"/>
                    <a:gd name="T3" fmla="*/ 54 h 65"/>
                    <a:gd name="T4" fmla="*/ 9 w 64"/>
                    <a:gd name="T5" fmla="*/ 0 h 65"/>
                    <a:gd name="T6" fmla="*/ 0 w 64"/>
                    <a:gd name="T7" fmla="*/ 9 h 65"/>
                    <a:gd name="T8" fmla="*/ 55 w 64"/>
                    <a:gd name="T9" fmla="*/ 63 h 65"/>
                    <a:gd name="T10" fmla="*/ 61 w 64"/>
                    <a:gd name="T11" fmla="*/ 65 h 65"/>
                    <a:gd name="T12" fmla="*/ 61 w 64"/>
                    <a:gd name="T13" fmla="*/ 52 h 65"/>
                  </a:gdLst>
                  <a:ahLst/>
                  <a:cxnLst>
                    <a:cxn ang="0">
                      <a:pos x="T0" y="T1"/>
                    </a:cxn>
                    <a:cxn ang="0">
                      <a:pos x="T2" y="T3"/>
                    </a:cxn>
                    <a:cxn ang="0">
                      <a:pos x="T4" y="T5"/>
                    </a:cxn>
                    <a:cxn ang="0">
                      <a:pos x="T6" y="T7"/>
                    </a:cxn>
                    <a:cxn ang="0">
                      <a:pos x="T8" y="T9"/>
                    </a:cxn>
                    <a:cxn ang="0">
                      <a:pos x="T10" y="T11"/>
                    </a:cxn>
                    <a:cxn ang="0">
                      <a:pos x="T12" y="T13"/>
                    </a:cxn>
                  </a:cxnLst>
                  <a:rect l="0" t="0" r="r" b="b"/>
                  <a:pathLst>
                    <a:path w="64" h="65">
                      <a:moveTo>
                        <a:pt x="61" y="52"/>
                      </a:moveTo>
                      <a:lnTo>
                        <a:pt x="64" y="54"/>
                      </a:lnTo>
                      <a:lnTo>
                        <a:pt x="9" y="0"/>
                      </a:lnTo>
                      <a:lnTo>
                        <a:pt x="0" y="9"/>
                      </a:lnTo>
                      <a:lnTo>
                        <a:pt x="55" y="63"/>
                      </a:lnTo>
                      <a:lnTo>
                        <a:pt x="61" y="65"/>
                      </a:lnTo>
                      <a:lnTo>
                        <a:pt x="61"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7" name="Freeform 292"/>
                <p:cNvSpPr>
                  <a:spLocks/>
                </p:cNvSpPr>
                <p:nvPr/>
              </p:nvSpPr>
              <p:spPr bwMode="auto">
                <a:xfrm>
                  <a:off x="937" y="1791"/>
                  <a:ext cx="39" cy="13"/>
                </a:xfrm>
                <a:custGeom>
                  <a:avLst/>
                  <a:gdLst>
                    <a:gd name="T0" fmla="*/ 36 w 39"/>
                    <a:gd name="T1" fmla="*/ 0 h 13"/>
                    <a:gd name="T2" fmla="*/ 38 w 39"/>
                    <a:gd name="T3" fmla="*/ 0 h 13"/>
                    <a:gd name="T4" fmla="*/ 0 w 39"/>
                    <a:gd name="T5" fmla="*/ 0 h 13"/>
                    <a:gd name="T6" fmla="*/ 0 w 39"/>
                    <a:gd name="T7" fmla="*/ 13 h 13"/>
                    <a:gd name="T8" fmla="*/ 38 w 39"/>
                    <a:gd name="T9" fmla="*/ 13 h 13"/>
                    <a:gd name="T10" fmla="*/ 39 w 39"/>
                    <a:gd name="T11" fmla="*/ 13 h 13"/>
                    <a:gd name="T12" fmla="*/ 36 w 3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9" h="13">
                      <a:moveTo>
                        <a:pt x="36" y="0"/>
                      </a:moveTo>
                      <a:lnTo>
                        <a:pt x="38" y="0"/>
                      </a:lnTo>
                      <a:lnTo>
                        <a:pt x="0" y="0"/>
                      </a:lnTo>
                      <a:lnTo>
                        <a:pt x="0" y="13"/>
                      </a:lnTo>
                      <a:lnTo>
                        <a:pt x="38" y="13"/>
                      </a:lnTo>
                      <a:lnTo>
                        <a:pt x="39" y="13"/>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8" name="Freeform 291"/>
                <p:cNvSpPr>
                  <a:spLocks/>
                </p:cNvSpPr>
                <p:nvPr/>
              </p:nvSpPr>
              <p:spPr bwMode="auto">
                <a:xfrm>
                  <a:off x="973" y="1782"/>
                  <a:ext cx="41" cy="22"/>
                </a:xfrm>
                <a:custGeom>
                  <a:avLst/>
                  <a:gdLst>
                    <a:gd name="T0" fmla="*/ 41 w 41"/>
                    <a:gd name="T1" fmla="*/ 2 h 22"/>
                    <a:gd name="T2" fmla="*/ 36 w 41"/>
                    <a:gd name="T3" fmla="*/ 2 h 22"/>
                    <a:gd name="T4" fmla="*/ 0 w 41"/>
                    <a:gd name="T5" fmla="*/ 9 h 22"/>
                    <a:gd name="T6" fmla="*/ 3 w 41"/>
                    <a:gd name="T7" fmla="*/ 22 h 22"/>
                    <a:gd name="T8" fmla="*/ 39 w 41"/>
                    <a:gd name="T9" fmla="*/ 15 h 22"/>
                    <a:gd name="T10" fmla="*/ 34 w 41"/>
                    <a:gd name="T11" fmla="*/ 13 h 22"/>
                    <a:gd name="T12" fmla="*/ 41 w 41"/>
                    <a:gd name="T13" fmla="*/ 2 h 22"/>
                    <a:gd name="T14" fmla="*/ 39 w 41"/>
                    <a:gd name="T15" fmla="*/ 0 h 22"/>
                    <a:gd name="T16" fmla="*/ 36 w 41"/>
                    <a:gd name="T17" fmla="*/ 2 h 22"/>
                    <a:gd name="T18" fmla="*/ 41 w 4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
                      <a:moveTo>
                        <a:pt x="41" y="2"/>
                      </a:moveTo>
                      <a:lnTo>
                        <a:pt x="36" y="2"/>
                      </a:lnTo>
                      <a:lnTo>
                        <a:pt x="0" y="9"/>
                      </a:lnTo>
                      <a:lnTo>
                        <a:pt x="3" y="22"/>
                      </a:lnTo>
                      <a:lnTo>
                        <a:pt x="39" y="15"/>
                      </a:lnTo>
                      <a:lnTo>
                        <a:pt x="34" y="13"/>
                      </a:lnTo>
                      <a:lnTo>
                        <a:pt x="41" y="2"/>
                      </a:lnTo>
                      <a:lnTo>
                        <a:pt x="39" y="0"/>
                      </a:lnTo>
                      <a:lnTo>
                        <a:pt x="36" y="2"/>
                      </a:lnTo>
                      <a:lnTo>
                        <a:pt x="4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59" name="Freeform 290"/>
                <p:cNvSpPr>
                  <a:spLocks/>
                </p:cNvSpPr>
                <p:nvPr/>
              </p:nvSpPr>
              <p:spPr bwMode="auto">
                <a:xfrm>
                  <a:off x="1007" y="1784"/>
                  <a:ext cx="25" cy="29"/>
                </a:xfrm>
                <a:custGeom>
                  <a:avLst/>
                  <a:gdLst>
                    <a:gd name="T0" fmla="*/ 22 w 25"/>
                    <a:gd name="T1" fmla="*/ 16 h 29"/>
                    <a:gd name="T2" fmla="*/ 25 w 25"/>
                    <a:gd name="T3" fmla="*/ 18 h 29"/>
                    <a:gd name="T4" fmla="*/ 7 w 25"/>
                    <a:gd name="T5" fmla="*/ 0 h 29"/>
                    <a:gd name="T6" fmla="*/ 0 w 25"/>
                    <a:gd name="T7" fmla="*/ 11 h 29"/>
                    <a:gd name="T8" fmla="*/ 18 w 25"/>
                    <a:gd name="T9" fmla="*/ 27 h 29"/>
                    <a:gd name="T10" fmla="*/ 22 w 25"/>
                    <a:gd name="T11" fmla="*/ 29 h 29"/>
                    <a:gd name="T12" fmla="*/ 18 w 25"/>
                    <a:gd name="T13" fmla="*/ 27 h 29"/>
                    <a:gd name="T14" fmla="*/ 20 w 25"/>
                    <a:gd name="T15" fmla="*/ 29 h 29"/>
                    <a:gd name="T16" fmla="*/ 22 w 25"/>
                    <a:gd name="T17" fmla="*/ 29 h 29"/>
                    <a:gd name="T18" fmla="*/ 22 w 25"/>
                    <a:gd name="T1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9">
                      <a:moveTo>
                        <a:pt x="22" y="16"/>
                      </a:moveTo>
                      <a:lnTo>
                        <a:pt x="25" y="18"/>
                      </a:lnTo>
                      <a:lnTo>
                        <a:pt x="7" y="0"/>
                      </a:lnTo>
                      <a:lnTo>
                        <a:pt x="0" y="11"/>
                      </a:lnTo>
                      <a:lnTo>
                        <a:pt x="18" y="27"/>
                      </a:lnTo>
                      <a:lnTo>
                        <a:pt x="22" y="29"/>
                      </a:lnTo>
                      <a:lnTo>
                        <a:pt x="18" y="27"/>
                      </a:lnTo>
                      <a:lnTo>
                        <a:pt x="20" y="29"/>
                      </a:lnTo>
                      <a:lnTo>
                        <a:pt x="22" y="29"/>
                      </a:lnTo>
                      <a:lnTo>
                        <a:pt x="2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0" name="Freeform 289"/>
                <p:cNvSpPr>
                  <a:spLocks/>
                </p:cNvSpPr>
                <p:nvPr/>
              </p:nvSpPr>
              <p:spPr bwMode="auto">
                <a:xfrm>
                  <a:off x="1029" y="1795"/>
                  <a:ext cx="30" cy="18"/>
                </a:xfrm>
                <a:custGeom>
                  <a:avLst/>
                  <a:gdLst>
                    <a:gd name="T0" fmla="*/ 30 w 30"/>
                    <a:gd name="T1" fmla="*/ 0 h 18"/>
                    <a:gd name="T2" fmla="*/ 29 w 30"/>
                    <a:gd name="T3" fmla="*/ 0 h 18"/>
                    <a:gd name="T4" fmla="*/ 0 w 30"/>
                    <a:gd name="T5" fmla="*/ 5 h 18"/>
                    <a:gd name="T6" fmla="*/ 0 w 30"/>
                    <a:gd name="T7" fmla="*/ 18 h 18"/>
                    <a:gd name="T8" fmla="*/ 30 w 30"/>
                    <a:gd name="T9" fmla="*/ 14 h 18"/>
                    <a:gd name="T10" fmla="*/ 30 w 30"/>
                    <a:gd name="T11" fmla="*/ 14 h 18"/>
                    <a:gd name="T12" fmla="*/ 30 w 3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30" y="0"/>
                      </a:moveTo>
                      <a:lnTo>
                        <a:pt x="29" y="0"/>
                      </a:lnTo>
                      <a:lnTo>
                        <a:pt x="0" y="5"/>
                      </a:lnTo>
                      <a:lnTo>
                        <a:pt x="0" y="18"/>
                      </a:lnTo>
                      <a:lnTo>
                        <a:pt x="30" y="14"/>
                      </a:lnTo>
                      <a:lnTo>
                        <a:pt x="3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1" name="Freeform 288"/>
                <p:cNvSpPr>
                  <a:spLocks/>
                </p:cNvSpPr>
                <p:nvPr/>
              </p:nvSpPr>
              <p:spPr bwMode="auto">
                <a:xfrm>
                  <a:off x="1059" y="1795"/>
                  <a:ext cx="22" cy="14"/>
                </a:xfrm>
                <a:custGeom>
                  <a:avLst/>
                  <a:gdLst>
                    <a:gd name="T0" fmla="*/ 22 w 22"/>
                    <a:gd name="T1" fmla="*/ 4 h 14"/>
                    <a:gd name="T2" fmla="*/ 18 w 22"/>
                    <a:gd name="T3" fmla="*/ 2 h 14"/>
                    <a:gd name="T4" fmla="*/ 0 w 22"/>
                    <a:gd name="T5" fmla="*/ 0 h 14"/>
                    <a:gd name="T6" fmla="*/ 0 w 22"/>
                    <a:gd name="T7" fmla="*/ 14 h 14"/>
                    <a:gd name="T8" fmla="*/ 17 w 22"/>
                    <a:gd name="T9" fmla="*/ 14 h 14"/>
                    <a:gd name="T10" fmla="*/ 13 w 22"/>
                    <a:gd name="T11" fmla="*/ 13 h 14"/>
                    <a:gd name="T12" fmla="*/ 22 w 22"/>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22" y="4"/>
                      </a:moveTo>
                      <a:lnTo>
                        <a:pt x="18" y="2"/>
                      </a:lnTo>
                      <a:lnTo>
                        <a:pt x="0" y="0"/>
                      </a:lnTo>
                      <a:lnTo>
                        <a:pt x="0" y="14"/>
                      </a:lnTo>
                      <a:lnTo>
                        <a:pt x="17" y="14"/>
                      </a:lnTo>
                      <a:lnTo>
                        <a:pt x="13" y="13"/>
                      </a:lnTo>
                      <a:lnTo>
                        <a:pt x="2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2" name="Freeform 287"/>
                <p:cNvSpPr>
                  <a:spLocks/>
                </p:cNvSpPr>
                <p:nvPr/>
              </p:nvSpPr>
              <p:spPr bwMode="auto">
                <a:xfrm>
                  <a:off x="1072" y="1799"/>
                  <a:ext cx="23" cy="21"/>
                </a:xfrm>
                <a:custGeom>
                  <a:avLst/>
                  <a:gdLst>
                    <a:gd name="T0" fmla="*/ 23 w 23"/>
                    <a:gd name="T1" fmla="*/ 14 h 21"/>
                    <a:gd name="T2" fmla="*/ 22 w 23"/>
                    <a:gd name="T3" fmla="*/ 10 h 21"/>
                    <a:gd name="T4" fmla="*/ 9 w 23"/>
                    <a:gd name="T5" fmla="*/ 0 h 21"/>
                    <a:gd name="T6" fmla="*/ 0 w 23"/>
                    <a:gd name="T7" fmla="*/ 9 h 21"/>
                    <a:gd name="T8" fmla="*/ 13 w 23"/>
                    <a:gd name="T9" fmla="*/ 21 h 21"/>
                    <a:gd name="T10" fmla="*/ 11 w 23"/>
                    <a:gd name="T11" fmla="*/ 18 h 21"/>
                    <a:gd name="T12" fmla="*/ 23 w 23"/>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3" y="14"/>
                      </a:moveTo>
                      <a:lnTo>
                        <a:pt x="22" y="10"/>
                      </a:lnTo>
                      <a:lnTo>
                        <a:pt x="9" y="0"/>
                      </a:lnTo>
                      <a:lnTo>
                        <a:pt x="0" y="9"/>
                      </a:lnTo>
                      <a:lnTo>
                        <a:pt x="13" y="21"/>
                      </a:lnTo>
                      <a:lnTo>
                        <a:pt x="11" y="18"/>
                      </a:lnTo>
                      <a:lnTo>
                        <a:pt x="2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3" name="Freeform 286"/>
                <p:cNvSpPr>
                  <a:spLocks/>
                </p:cNvSpPr>
                <p:nvPr/>
              </p:nvSpPr>
              <p:spPr bwMode="auto">
                <a:xfrm>
                  <a:off x="1083" y="1813"/>
                  <a:ext cx="18" cy="24"/>
                </a:xfrm>
                <a:custGeom>
                  <a:avLst/>
                  <a:gdLst>
                    <a:gd name="T0" fmla="*/ 16 w 18"/>
                    <a:gd name="T1" fmla="*/ 16 h 24"/>
                    <a:gd name="T2" fmla="*/ 18 w 18"/>
                    <a:gd name="T3" fmla="*/ 18 h 24"/>
                    <a:gd name="T4" fmla="*/ 12 w 18"/>
                    <a:gd name="T5" fmla="*/ 0 h 24"/>
                    <a:gd name="T6" fmla="*/ 0 w 18"/>
                    <a:gd name="T7" fmla="*/ 4 h 24"/>
                    <a:gd name="T8" fmla="*/ 5 w 18"/>
                    <a:gd name="T9" fmla="*/ 22 h 24"/>
                    <a:gd name="T10" fmla="*/ 5 w 18"/>
                    <a:gd name="T11" fmla="*/ 24 h 24"/>
                    <a:gd name="T12" fmla="*/ 16 w 18"/>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6" y="16"/>
                      </a:moveTo>
                      <a:lnTo>
                        <a:pt x="18" y="18"/>
                      </a:lnTo>
                      <a:lnTo>
                        <a:pt x="12" y="0"/>
                      </a:lnTo>
                      <a:lnTo>
                        <a:pt x="0" y="4"/>
                      </a:lnTo>
                      <a:lnTo>
                        <a:pt x="5" y="22"/>
                      </a:lnTo>
                      <a:lnTo>
                        <a:pt x="5" y="24"/>
                      </a:lnTo>
                      <a:lnTo>
                        <a:pt x="1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4" name="Freeform 285"/>
                <p:cNvSpPr>
                  <a:spLocks/>
                </p:cNvSpPr>
                <p:nvPr/>
              </p:nvSpPr>
              <p:spPr bwMode="auto">
                <a:xfrm>
                  <a:off x="1088" y="1829"/>
                  <a:ext cx="25" cy="26"/>
                </a:xfrm>
                <a:custGeom>
                  <a:avLst/>
                  <a:gdLst>
                    <a:gd name="T0" fmla="*/ 25 w 25"/>
                    <a:gd name="T1" fmla="*/ 18 h 26"/>
                    <a:gd name="T2" fmla="*/ 25 w 25"/>
                    <a:gd name="T3" fmla="*/ 18 h 26"/>
                    <a:gd name="T4" fmla="*/ 11 w 25"/>
                    <a:gd name="T5" fmla="*/ 0 h 26"/>
                    <a:gd name="T6" fmla="*/ 0 w 25"/>
                    <a:gd name="T7" fmla="*/ 8 h 26"/>
                    <a:gd name="T8" fmla="*/ 15 w 25"/>
                    <a:gd name="T9" fmla="*/ 26 h 26"/>
                    <a:gd name="T10" fmla="*/ 15 w 25"/>
                    <a:gd name="T11" fmla="*/ 26 h 26"/>
                    <a:gd name="T12" fmla="*/ 25 w 25"/>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25" y="18"/>
                      </a:moveTo>
                      <a:lnTo>
                        <a:pt x="25" y="18"/>
                      </a:lnTo>
                      <a:lnTo>
                        <a:pt x="11" y="0"/>
                      </a:lnTo>
                      <a:lnTo>
                        <a:pt x="0" y="8"/>
                      </a:lnTo>
                      <a:lnTo>
                        <a:pt x="15" y="26"/>
                      </a:lnTo>
                      <a:lnTo>
                        <a:pt x="2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5" name="Freeform 284"/>
                <p:cNvSpPr>
                  <a:spLocks/>
                </p:cNvSpPr>
                <p:nvPr/>
              </p:nvSpPr>
              <p:spPr bwMode="auto">
                <a:xfrm>
                  <a:off x="1103" y="1847"/>
                  <a:ext cx="36" cy="44"/>
                </a:xfrm>
                <a:custGeom>
                  <a:avLst/>
                  <a:gdLst>
                    <a:gd name="T0" fmla="*/ 36 w 36"/>
                    <a:gd name="T1" fmla="*/ 36 h 44"/>
                    <a:gd name="T2" fmla="*/ 36 w 36"/>
                    <a:gd name="T3" fmla="*/ 36 h 44"/>
                    <a:gd name="T4" fmla="*/ 10 w 36"/>
                    <a:gd name="T5" fmla="*/ 0 h 44"/>
                    <a:gd name="T6" fmla="*/ 0 w 36"/>
                    <a:gd name="T7" fmla="*/ 8 h 44"/>
                    <a:gd name="T8" fmla="*/ 25 w 36"/>
                    <a:gd name="T9" fmla="*/ 44 h 44"/>
                    <a:gd name="T10" fmla="*/ 23 w 36"/>
                    <a:gd name="T11" fmla="*/ 44 h 44"/>
                    <a:gd name="T12" fmla="*/ 36 w 36"/>
                    <a:gd name="T13" fmla="*/ 36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36" y="36"/>
                      </a:moveTo>
                      <a:lnTo>
                        <a:pt x="36" y="36"/>
                      </a:lnTo>
                      <a:lnTo>
                        <a:pt x="10" y="0"/>
                      </a:lnTo>
                      <a:lnTo>
                        <a:pt x="0" y="8"/>
                      </a:lnTo>
                      <a:lnTo>
                        <a:pt x="25" y="44"/>
                      </a:lnTo>
                      <a:lnTo>
                        <a:pt x="23" y="44"/>
                      </a:lnTo>
                      <a:lnTo>
                        <a:pt x="36"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6" name="Freeform 283"/>
                <p:cNvSpPr>
                  <a:spLocks/>
                </p:cNvSpPr>
                <p:nvPr/>
              </p:nvSpPr>
              <p:spPr bwMode="auto">
                <a:xfrm>
                  <a:off x="1126" y="1883"/>
                  <a:ext cx="29" cy="45"/>
                </a:xfrm>
                <a:custGeom>
                  <a:avLst/>
                  <a:gdLst>
                    <a:gd name="T0" fmla="*/ 20 w 29"/>
                    <a:gd name="T1" fmla="*/ 31 h 45"/>
                    <a:gd name="T2" fmla="*/ 29 w 29"/>
                    <a:gd name="T3" fmla="*/ 33 h 45"/>
                    <a:gd name="T4" fmla="*/ 13 w 29"/>
                    <a:gd name="T5" fmla="*/ 0 h 45"/>
                    <a:gd name="T6" fmla="*/ 0 w 29"/>
                    <a:gd name="T7" fmla="*/ 8 h 45"/>
                    <a:gd name="T8" fmla="*/ 18 w 29"/>
                    <a:gd name="T9" fmla="*/ 38 h 45"/>
                    <a:gd name="T10" fmla="*/ 27 w 29"/>
                    <a:gd name="T11" fmla="*/ 40 h 45"/>
                    <a:gd name="T12" fmla="*/ 18 w 29"/>
                    <a:gd name="T13" fmla="*/ 38 h 45"/>
                    <a:gd name="T14" fmla="*/ 22 w 29"/>
                    <a:gd name="T15" fmla="*/ 45 h 45"/>
                    <a:gd name="T16" fmla="*/ 27 w 29"/>
                    <a:gd name="T17" fmla="*/ 40 h 45"/>
                    <a:gd name="T18" fmla="*/ 20 w 29"/>
                    <a:gd name="T19"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5">
                      <a:moveTo>
                        <a:pt x="20" y="31"/>
                      </a:moveTo>
                      <a:lnTo>
                        <a:pt x="29" y="33"/>
                      </a:lnTo>
                      <a:lnTo>
                        <a:pt x="13" y="0"/>
                      </a:lnTo>
                      <a:lnTo>
                        <a:pt x="0" y="8"/>
                      </a:lnTo>
                      <a:lnTo>
                        <a:pt x="18" y="38"/>
                      </a:lnTo>
                      <a:lnTo>
                        <a:pt x="27" y="40"/>
                      </a:lnTo>
                      <a:lnTo>
                        <a:pt x="18" y="38"/>
                      </a:lnTo>
                      <a:lnTo>
                        <a:pt x="22" y="45"/>
                      </a:lnTo>
                      <a:lnTo>
                        <a:pt x="27" y="40"/>
                      </a:lnTo>
                      <a:lnTo>
                        <a:pt x="20"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7" name="Freeform 282"/>
                <p:cNvSpPr>
                  <a:spLocks/>
                </p:cNvSpPr>
                <p:nvPr/>
              </p:nvSpPr>
              <p:spPr bwMode="auto">
                <a:xfrm>
                  <a:off x="1146" y="1900"/>
                  <a:ext cx="25" cy="23"/>
                </a:xfrm>
                <a:custGeom>
                  <a:avLst/>
                  <a:gdLst>
                    <a:gd name="T0" fmla="*/ 12 w 25"/>
                    <a:gd name="T1" fmla="*/ 3 h 23"/>
                    <a:gd name="T2" fmla="*/ 14 w 25"/>
                    <a:gd name="T3" fmla="*/ 0 h 23"/>
                    <a:gd name="T4" fmla="*/ 0 w 25"/>
                    <a:gd name="T5" fmla="*/ 14 h 23"/>
                    <a:gd name="T6" fmla="*/ 7 w 25"/>
                    <a:gd name="T7" fmla="*/ 23 h 23"/>
                    <a:gd name="T8" fmla="*/ 23 w 25"/>
                    <a:gd name="T9" fmla="*/ 9 h 23"/>
                    <a:gd name="T10" fmla="*/ 25 w 25"/>
                    <a:gd name="T11" fmla="*/ 5 h 23"/>
                    <a:gd name="T12" fmla="*/ 12 w 25"/>
                    <a:gd name="T13" fmla="*/ 3 h 23"/>
                  </a:gdLst>
                  <a:ahLst/>
                  <a:cxnLst>
                    <a:cxn ang="0">
                      <a:pos x="T0" y="T1"/>
                    </a:cxn>
                    <a:cxn ang="0">
                      <a:pos x="T2" y="T3"/>
                    </a:cxn>
                    <a:cxn ang="0">
                      <a:pos x="T4" y="T5"/>
                    </a:cxn>
                    <a:cxn ang="0">
                      <a:pos x="T6" y="T7"/>
                    </a:cxn>
                    <a:cxn ang="0">
                      <a:pos x="T8" y="T9"/>
                    </a:cxn>
                    <a:cxn ang="0">
                      <a:pos x="T10" y="T11"/>
                    </a:cxn>
                    <a:cxn ang="0">
                      <a:pos x="T12" y="T13"/>
                    </a:cxn>
                  </a:cxnLst>
                  <a:rect l="0" t="0" r="r" b="b"/>
                  <a:pathLst>
                    <a:path w="25" h="23">
                      <a:moveTo>
                        <a:pt x="12" y="3"/>
                      </a:moveTo>
                      <a:lnTo>
                        <a:pt x="14" y="0"/>
                      </a:lnTo>
                      <a:lnTo>
                        <a:pt x="0" y="14"/>
                      </a:lnTo>
                      <a:lnTo>
                        <a:pt x="7" y="23"/>
                      </a:lnTo>
                      <a:lnTo>
                        <a:pt x="23" y="9"/>
                      </a:lnTo>
                      <a:lnTo>
                        <a:pt x="25" y="5"/>
                      </a:lnTo>
                      <a:lnTo>
                        <a:pt x="1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8" name="Freeform 281"/>
                <p:cNvSpPr>
                  <a:spLocks/>
                </p:cNvSpPr>
                <p:nvPr/>
              </p:nvSpPr>
              <p:spPr bwMode="auto">
                <a:xfrm>
                  <a:off x="1158" y="1889"/>
                  <a:ext cx="13" cy="16"/>
                </a:xfrm>
                <a:custGeom>
                  <a:avLst/>
                  <a:gdLst>
                    <a:gd name="T0" fmla="*/ 2 w 13"/>
                    <a:gd name="T1" fmla="*/ 3 h 16"/>
                    <a:gd name="T2" fmla="*/ 0 w 13"/>
                    <a:gd name="T3" fmla="*/ 0 h 16"/>
                    <a:gd name="T4" fmla="*/ 0 w 13"/>
                    <a:gd name="T5" fmla="*/ 14 h 16"/>
                    <a:gd name="T6" fmla="*/ 13 w 13"/>
                    <a:gd name="T7" fmla="*/ 16 h 16"/>
                    <a:gd name="T8" fmla="*/ 13 w 13"/>
                    <a:gd name="T9" fmla="*/ 2 h 16"/>
                    <a:gd name="T10" fmla="*/ 13 w 13"/>
                    <a:gd name="T11" fmla="*/ 0 h 16"/>
                    <a:gd name="T12" fmla="*/ 2 w 13"/>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2" y="3"/>
                      </a:moveTo>
                      <a:lnTo>
                        <a:pt x="0" y="0"/>
                      </a:lnTo>
                      <a:lnTo>
                        <a:pt x="0" y="14"/>
                      </a:lnTo>
                      <a:lnTo>
                        <a:pt x="13" y="16"/>
                      </a:lnTo>
                      <a:lnTo>
                        <a:pt x="13" y="2"/>
                      </a:lnTo>
                      <a:lnTo>
                        <a:pt x="13" y="0"/>
                      </a:lnTo>
                      <a:lnTo>
                        <a:pt x="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69" name="Freeform 280"/>
                <p:cNvSpPr>
                  <a:spLocks/>
                </p:cNvSpPr>
                <p:nvPr/>
              </p:nvSpPr>
              <p:spPr bwMode="auto">
                <a:xfrm>
                  <a:off x="1139" y="1831"/>
                  <a:ext cx="32" cy="61"/>
                </a:xfrm>
                <a:custGeom>
                  <a:avLst/>
                  <a:gdLst>
                    <a:gd name="T0" fmla="*/ 1 w 32"/>
                    <a:gd name="T1" fmla="*/ 9 h 61"/>
                    <a:gd name="T2" fmla="*/ 0 w 32"/>
                    <a:gd name="T3" fmla="*/ 7 h 61"/>
                    <a:gd name="T4" fmla="*/ 21 w 32"/>
                    <a:gd name="T5" fmla="*/ 61 h 61"/>
                    <a:gd name="T6" fmla="*/ 32 w 32"/>
                    <a:gd name="T7" fmla="*/ 58 h 61"/>
                    <a:gd name="T8" fmla="*/ 12 w 32"/>
                    <a:gd name="T9" fmla="*/ 2 h 61"/>
                    <a:gd name="T10" fmla="*/ 10 w 32"/>
                    <a:gd name="T11" fmla="*/ 0 h 61"/>
                    <a:gd name="T12" fmla="*/ 1 w 32"/>
                    <a:gd name="T13" fmla="*/ 9 h 61"/>
                  </a:gdLst>
                  <a:ahLst/>
                  <a:cxnLst>
                    <a:cxn ang="0">
                      <a:pos x="T0" y="T1"/>
                    </a:cxn>
                    <a:cxn ang="0">
                      <a:pos x="T2" y="T3"/>
                    </a:cxn>
                    <a:cxn ang="0">
                      <a:pos x="T4" y="T5"/>
                    </a:cxn>
                    <a:cxn ang="0">
                      <a:pos x="T6" y="T7"/>
                    </a:cxn>
                    <a:cxn ang="0">
                      <a:pos x="T8" y="T9"/>
                    </a:cxn>
                    <a:cxn ang="0">
                      <a:pos x="T10" y="T11"/>
                    </a:cxn>
                    <a:cxn ang="0">
                      <a:pos x="T12" y="T13"/>
                    </a:cxn>
                  </a:cxnLst>
                  <a:rect l="0" t="0" r="r" b="b"/>
                  <a:pathLst>
                    <a:path w="32" h="61">
                      <a:moveTo>
                        <a:pt x="1" y="9"/>
                      </a:moveTo>
                      <a:lnTo>
                        <a:pt x="0" y="7"/>
                      </a:lnTo>
                      <a:lnTo>
                        <a:pt x="21" y="61"/>
                      </a:lnTo>
                      <a:lnTo>
                        <a:pt x="32" y="58"/>
                      </a:lnTo>
                      <a:lnTo>
                        <a:pt x="12" y="2"/>
                      </a:lnTo>
                      <a:lnTo>
                        <a:pt x="10" y="0"/>
                      </a:lnTo>
                      <a:lnTo>
                        <a:pt x="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0" name="Freeform 279"/>
                <p:cNvSpPr>
                  <a:spLocks/>
                </p:cNvSpPr>
                <p:nvPr/>
              </p:nvSpPr>
              <p:spPr bwMode="auto">
                <a:xfrm>
                  <a:off x="1074" y="1750"/>
                  <a:ext cx="75" cy="90"/>
                </a:xfrm>
                <a:custGeom>
                  <a:avLst/>
                  <a:gdLst>
                    <a:gd name="T0" fmla="*/ 0 w 75"/>
                    <a:gd name="T1" fmla="*/ 7 h 90"/>
                    <a:gd name="T2" fmla="*/ 2 w 75"/>
                    <a:gd name="T3" fmla="*/ 9 h 90"/>
                    <a:gd name="T4" fmla="*/ 66 w 75"/>
                    <a:gd name="T5" fmla="*/ 90 h 90"/>
                    <a:gd name="T6" fmla="*/ 75 w 75"/>
                    <a:gd name="T7" fmla="*/ 81 h 90"/>
                    <a:gd name="T8" fmla="*/ 11 w 75"/>
                    <a:gd name="T9" fmla="*/ 0 h 90"/>
                    <a:gd name="T10" fmla="*/ 12 w 75"/>
                    <a:gd name="T11" fmla="*/ 4 h 90"/>
                    <a:gd name="T12" fmla="*/ 0 w 75"/>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75" h="90">
                      <a:moveTo>
                        <a:pt x="0" y="7"/>
                      </a:moveTo>
                      <a:lnTo>
                        <a:pt x="2" y="9"/>
                      </a:lnTo>
                      <a:lnTo>
                        <a:pt x="66" y="90"/>
                      </a:lnTo>
                      <a:lnTo>
                        <a:pt x="75" y="81"/>
                      </a:lnTo>
                      <a:lnTo>
                        <a:pt x="11" y="0"/>
                      </a:lnTo>
                      <a:lnTo>
                        <a:pt x="12" y="4"/>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1" name="Freeform 278"/>
                <p:cNvSpPr>
                  <a:spLocks/>
                </p:cNvSpPr>
                <p:nvPr/>
              </p:nvSpPr>
              <p:spPr bwMode="auto">
                <a:xfrm>
                  <a:off x="1065" y="1727"/>
                  <a:ext cx="21" cy="30"/>
                </a:xfrm>
                <a:custGeom>
                  <a:avLst/>
                  <a:gdLst>
                    <a:gd name="T0" fmla="*/ 2 w 21"/>
                    <a:gd name="T1" fmla="*/ 0 h 30"/>
                    <a:gd name="T2" fmla="*/ 2 w 21"/>
                    <a:gd name="T3" fmla="*/ 5 h 30"/>
                    <a:gd name="T4" fmla="*/ 9 w 21"/>
                    <a:gd name="T5" fmla="*/ 30 h 30"/>
                    <a:gd name="T6" fmla="*/ 21 w 21"/>
                    <a:gd name="T7" fmla="*/ 27 h 30"/>
                    <a:gd name="T8" fmla="*/ 14 w 21"/>
                    <a:gd name="T9" fmla="*/ 1 h 30"/>
                    <a:gd name="T10" fmla="*/ 12 w 21"/>
                    <a:gd name="T11" fmla="*/ 7 h 30"/>
                    <a:gd name="T12" fmla="*/ 2 w 21"/>
                    <a:gd name="T13" fmla="*/ 0 h 30"/>
                    <a:gd name="T14" fmla="*/ 0 w 21"/>
                    <a:gd name="T15" fmla="*/ 3 h 30"/>
                    <a:gd name="T16" fmla="*/ 2 w 21"/>
                    <a:gd name="T17" fmla="*/ 5 h 30"/>
                    <a:gd name="T18" fmla="*/ 2 w 21"/>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0">
                      <a:moveTo>
                        <a:pt x="2" y="0"/>
                      </a:moveTo>
                      <a:lnTo>
                        <a:pt x="2" y="5"/>
                      </a:lnTo>
                      <a:lnTo>
                        <a:pt x="9" y="30"/>
                      </a:lnTo>
                      <a:lnTo>
                        <a:pt x="21" y="27"/>
                      </a:lnTo>
                      <a:lnTo>
                        <a:pt x="14" y="1"/>
                      </a:lnTo>
                      <a:lnTo>
                        <a:pt x="12" y="7"/>
                      </a:lnTo>
                      <a:lnTo>
                        <a:pt x="2" y="0"/>
                      </a:lnTo>
                      <a:lnTo>
                        <a:pt x="0" y="3"/>
                      </a:lnTo>
                      <a:lnTo>
                        <a:pt x="2" y="5"/>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2" name="Freeform 277"/>
                <p:cNvSpPr>
                  <a:spLocks/>
                </p:cNvSpPr>
                <p:nvPr/>
              </p:nvSpPr>
              <p:spPr bwMode="auto">
                <a:xfrm>
                  <a:off x="1067" y="1674"/>
                  <a:ext cx="39" cy="60"/>
                </a:xfrm>
                <a:custGeom>
                  <a:avLst/>
                  <a:gdLst>
                    <a:gd name="T0" fmla="*/ 32 w 39"/>
                    <a:gd name="T1" fmla="*/ 0 h 60"/>
                    <a:gd name="T2" fmla="*/ 28 w 39"/>
                    <a:gd name="T3" fmla="*/ 4 h 60"/>
                    <a:gd name="T4" fmla="*/ 0 w 39"/>
                    <a:gd name="T5" fmla="*/ 53 h 60"/>
                    <a:gd name="T6" fmla="*/ 10 w 39"/>
                    <a:gd name="T7" fmla="*/ 60 h 60"/>
                    <a:gd name="T8" fmla="*/ 39 w 39"/>
                    <a:gd name="T9" fmla="*/ 9 h 60"/>
                    <a:gd name="T10" fmla="*/ 36 w 39"/>
                    <a:gd name="T11" fmla="*/ 13 h 60"/>
                    <a:gd name="T12" fmla="*/ 32 w 39"/>
                    <a:gd name="T13" fmla="*/ 0 h 60"/>
                    <a:gd name="T14" fmla="*/ 30 w 39"/>
                    <a:gd name="T15" fmla="*/ 0 h 60"/>
                    <a:gd name="T16" fmla="*/ 28 w 39"/>
                    <a:gd name="T17" fmla="*/ 4 h 60"/>
                    <a:gd name="T18" fmla="*/ 32 w 39"/>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0">
                      <a:moveTo>
                        <a:pt x="32" y="0"/>
                      </a:moveTo>
                      <a:lnTo>
                        <a:pt x="28" y="4"/>
                      </a:lnTo>
                      <a:lnTo>
                        <a:pt x="0" y="53"/>
                      </a:lnTo>
                      <a:lnTo>
                        <a:pt x="10" y="60"/>
                      </a:lnTo>
                      <a:lnTo>
                        <a:pt x="39" y="9"/>
                      </a:lnTo>
                      <a:lnTo>
                        <a:pt x="36" y="13"/>
                      </a:lnTo>
                      <a:lnTo>
                        <a:pt x="32" y="0"/>
                      </a:lnTo>
                      <a:lnTo>
                        <a:pt x="30" y="0"/>
                      </a:lnTo>
                      <a:lnTo>
                        <a:pt x="28"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3" name="Freeform 276"/>
                <p:cNvSpPr>
                  <a:spLocks/>
                </p:cNvSpPr>
                <p:nvPr/>
              </p:nvSpPr>
              <p:spPr bwMode="auto">
                <a:xfrm>
                  <a:off x="1099" y="1660"/>
                  <a:ext cx="67" cy="27"/>
                </a:xfrm>
                <a:custGeom>
                  <a:avLst/>
                  <a:gdLst>
                    <a:gd name="T0" fmla="*/ 54 w 67"/>
                    <a:gd name="T1" fmla="*/ 5 h 27"/>
                    <a:gd name="T2" fmla="*/ 59 w 67"/>
                    <a:gd name="T3" fmla="*/ 0 h 27"/>
                    <a:gd name="T4" fmla="*/ 0 w 67"/>
                    <a:gd name="T5" fmla="*/ 14 h 27"/>
                    <a:gd name="T6" fmla="*/ 4 w 67"/>
                    <a:gd name="T7" fmla="*/ 27 h 27"/>
                    <a:gd name="T8" fmla="*/ 61 w 67"/>
                    <a:gd name="T9" fmla="*/ 13 h 27"/>
                    <a:gd name="T10" fmla="*/ 67 w 67"/>
                    <a:gd name="T11" fmla="*/ 7 h 27"/>
                    <a:gd name="T12" fmla="*/ 61 w 67"/>
                    <a:gd name="T13" fmla="*/ 13 h 27"/>
                    <a:gd name="T14" fmla="*/ 67 w 67"/>
                    <a:gd name="T15" fmla="*/ 11 h 27"/>
                    <a:gd name="T16" fmla="*/ 67 w 67"/>
                    <a:gd name="T17" fmla="*/ 7 h 27"/>
                    <a:gd name="T18" fmla="*/ 54 w 6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7">
                      <a:moveTo>
                        <a:pt x="54" y="5"/>
                      </a:moveTo>
                      <a:lnTo>
                        <a:pt x="59" y="0"/>
                      </a:lnTo>
                      <a:lnTo>
                        <a:pt x="0" y="14"/>
                      </a:lnTo>
                      <a:lnTo>
                        <a:pt x="4" y="27"/>
                      </a:lnTo>
                      <a:lnTo>
                        <a:pt x="61" y="13"/>
                      </a:lnTo>
                      <a:lnTo>
                        <a:pt x="67" y="7"/>
                      </a:lnTo>
                      <a:lnTo>
                        <a:pt x="61" y="13"/>
                      </a:lnTo>
                      <a:lnTo>
                        <a:pt x="67" y="11"/>
                      </a:lnTo>
                      <a:lnTo>
                        <a:pt x="67" y="7"/>
                      </a:lnTo>
                      <a:lnTo>
                        <a:pt x="5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4" name="Freeform 275"/>
                <p:cNvSpPr>
                  <a:spLocks/>
                </p:cNvSpPr>
                <p:nvPr/>
              </p:nvSpPr>
              <p:spPr bwMode="auto">
                <a:xfrm>
                  <a:off x="1153" y="1637"/>
                  <a:ext cx="14" cy="30"/>
                </a:xfrm>
                <a:custGeom>
                  <a:avLst/>
                  <a:gdLst>
                    <a:gd name="T0" fmla="*/ 4 w 14"/>
                    <a:gd name="T1" fmla="*/ 9 h 30"/>
                    <a:gd name="T2" fmla="*/ 2 w 14"/>
                    <a:gd name="T3" fmla="*/ 3 h 30"/>
                    <a:gd name="T4" fmla="*/ 0 w 14"/>
                    <a:gd name="T5" fmla="*/ 28 h 30"/>
                    <a:gd name="T6" fmla="*/ 13 w 14"/>
                    <a:gd name="T7" fmla="*/ 30 h 30"/>
                    <a:gd name="T8" fmla="*/ 14 w 14"/>
                    <a:gd name="T9" fmla="*/ 5 h 30"/>
                    <a:gd name="T10" fmla="*/ 13 w 14"/>
                    <a:gd name="T11" fmla="*/ 0 h 30"/>
                    <a:gd name="T12" fmla="*/ 14 w 14"/>
                    <a:gd name="T13" fmla="*/ 5 h 30"/>
                    <a:gd name="T14" fmla="*/ 14 w 14"/>
                    <a:gd name="T15" fmla="*/ 1 h 30"/>
                    <a:gd name="T16" fmla="*/ 13 w 14"/>
                    <a:gd name="T17" fmla="*/ 0 h 30"/>
                    <a:gd name="T18" fmla="*/ 4 w 14"/>
                    <a:gd name="T1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4" y="9"/>
                      </a:moveTo>
                      <a:lnTo>
                        <a:pt x="2" y="3"/>
                      </a:lnTo>
                      <a:lnTo>
                        <a:pt x="0" y="28"/>
                      </a:lnTo>
                      <a:lnTo>
                        <a:pt x="13" y="30"/>
                      </a:lnTo>
                      <a:lnTo>
                        <a:pt x="14" y="5"/>
                      </a:lnTo>
                      <a:lnTo>
                        <a:pt x="13" y="0"/>
                      </a:lnTo>
                      <a:lnTo>
                        <a:pt x="14" y="5"/>
                      </a:lnTo>
                      <a:lnTo>
                        <a:pt x="14" y="1"/>
                      </a:lnTo>
                      <a:lnTo>
                        <a:pt x="13"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5" name="Freeform 274"/>
                <p:cNvSpPr>
                  <a:spLocks/>
                </p:cNvSpPr>
                <p:nvPr/>
              </p:nvSpPr>
              <p:spPr bwMode="auto">
                <a:xfrm>
                  <a:off x="1140" y="1620"/>
                  <a:ext cx="26" cy="26"/>
                </a:xfrm>
                <a:custGeom>
                  <a:avLst/>
                  <a:gdLst>
                    <a:gd name="T0" fmla="*/ 2 w 26"/>
                    <a:gd name="T1" fmla="*/ 11 h 26"/>
                    <a:gd name="T2" fmla="*/ 0 w 26"/>
                    <a:gd name="T3" fmla="*/ 9 h 26"/>
                    <a:gd name="T4" fmla="*/ 17 w 26"/>
                    <a:gd name="T5" fmla="*/ 26 h 26"/>
                    <a:gd name="T6" fmla="*/ 26 w 26"/>
                    <a:gd name="T7" fmla="*/ 17 h 26"/>
                    <a:gd name="T8" fmla="*/ 9 w 26"/>
                    <a:gd name="T9" fmla="*/ 0 h 26"/>
                    <a:gd name="T10" fmla="*/ 9 w 26"/>
                    <a:gd name="T11" fmla="*/ 0 h 26"/>
                    <a:gd name="T12" fmla="*/ 2 w 26"/>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 y="11"/>
                      </a:moveTo>
                      <a:lnTo>
                        <a:pt x="0" y="9"/>
                      </a:lnTo>
                      <a:lnTo>
                        <a:pt x="17" y="26"/>
                      </a:lnTo>
                      <a:lnTo>
                        <a:pt x="26" y="17"/>
                      </a:lnTo>
                      <a:lnTo>
                        <a:pt x="9"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6" name="Freeform 273"/>
                <p:cNvSpPr>
                  <a:spLocks/>
                </p:cNvSpPr>
                <p:nvPr/>
              </p:nvSpPr>
              <p:spPr bwMode="auto">
                <a:xfrm>
                  <a:off x="1113" y="1604"/>
                  <a:ext cx="36" cy="27"/>
                </a:xfrm>
                <a:custGeom>
                  <a:avLst/>
                  <a:gdLst>
                    <a:gd name="T0" fmla="*/ 0 w 36"/>
                    <a:gd name="T1" fmla="*/ 6 h 27"/>
                    <a:gd name="T2" fmla="*/ 4 w 36"/>
                    <a:gd name="T3" fmla="*/ 11 h 27"/>
                    <a:gd name="T4" fmla="*/ 29 w 36"/>
                    <a:gd name="T5" fmla="*/ 27 h 27"/>
                    <a:gd name="T6" fmla="*/ 36 w 36"/>
                    <a:gd name="T7" fmla="*/ 16 h 27"/>
                    <a:gd name="T8" fmla="*/ 11 w 36"/>
                    <a:gd name="T9" fmla="*/ 0 h 27"/>
                    <a:gd name="T10" fmla="*/ 13 w 36"/>
                    <a:gd name="T11" fmla="*/ 6 h 27"/>
                    <a:gd name="T12" fmla="*/ 0 w 36"/>
                    <a:gd name="T13" fmla="*/ 6 h 27"/>
                    <a:gd name="T14" fmla="*/ 0 w 36"/>
                    <a:gd name="T15" fmla="*/ 7 h 27"/>
                    <a:gd name="T16" fmla="*/ 4 w 36"/>
                    <a:gd name="T17" fmla="*/ 11 h 27"/>
                    <a:gd name="T18" fmla="*/ 0 w 36"/>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0" y="6"/>
                      </a:moveTo>
                      <a:lnTo>
                        <a:pt x="4" y="11"/>
                      </a:lnTo>
                      <a:lnTo>
                        <a:pt x="29" y="27"/>
                      </a:lnTo>
                      <a:lnTo>
                        <a:pt x="36" y="16"/>
                      </a:lnTo>
                      <a:lnTo>
                        <a:pt x="11" y="0"/>
                      </a:lnTo>
                      <a:lnTo>
                        <a:pt x="13" y="6"/>
                      </a:lnTo>
                      <a:lnTo>
                        <a:pt x="0" y="6"/>
                      </a:lnTo>
                      <a:lnTo>
                        <a:pt x="0" y="7"/>
                      </a:lnTo>
                      <a:lnTo>
                        <a:pt x="4" y="11"/>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7" name="Freeform 272"/>
                <p:cNvSpPr>
                  <a:spLocks/>
                </p:cNvSpPr>
                <p:nvPr/>
              </p:nvSpPr>
              <p:spPr bwMode="auto">
                <a:xfrm>
                  <a:off x="1113" y="1583"/>
                  <a:ext cx="13" cy="27"/>
                </a:xfrm>
                <a:custGeom>
                  <a:avLst/>
                  <a:gdLst>
                    <a:gd name="T0" fmla="*/ 0 w 13"/>
                    <a:gd name="T1" fmla="*/ 1 h 27"/>
                    <a:gd name="T2" fmla="*/ 0 w 13"/>
                    <a:gd name="T3" fmla="*/ 1 h 27"/>
                    <a:gd name="T4" fmla="*/ 0 w 13"/>
                    <a:gd name="T5" fmla="*/ 27 h 27"/>
                    <a:gd name="T6" fmla="*/ 13 w 13"/>
                    <a:gd name="T7" fmla="*/ 27 h 27"/>
                    <a:gd name="T8" fmla="*/ 13 w 13"/>
                    <a:gd name="T9" fmla="*/ 1 h 27"/>
                    <a:gd name="T10" fmla="*/ 13 w 13"/>
                    <a:gd name="T11" fmla="*/ 0 h 27"/>
                    <a:gd name="T12" fmla="*/ 0 w 13"/>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0" y="1"/>
                      </a:moveTo>
                      <a:lnTo>
                        <a:pt x="0" y="1"/>
                      </a:lnTo>
                      <a:lnTo>
                        <a:pt x="0" y="27"/>
                      </a:lnTo>
                      <a:lnTo>
                        <a:pt x="13" y="27"/>
                      </a:lnTo>
                      <a:lnTo>
                        <a:pt x="13" y="1"/>
                      </a:lnTo>
                      <a:lnTo>
                        <a:pt x="13" y="0"/>
                      </a:lnTo>
                      <a:lnTo>
                        <a:pt x="0"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8" name="Freeform 271"/>
                <p:cNvSpPr>
                  <a:spLocks/>
                </p:cNvSpPr>
                <p:nvPr/>
              </p:nvSpPr>
              <p:spPr bwMode="auto">
                <a:xfrm>
                  <a:off x="1106" y="1532"/>
                  <a:ext cx="20" cy="52"/>
                </a:xfrm>
                <a:custGeom>
                  <a:avLst/>
                  <a:gdLst>
                    <a:gd name="T0" fmla="*/ 2 w 20"/>
                    <a:gd name="T1" fmla="*/ 0 h 52"/>
                    <a:gd name="T2" fmla="*/ 0 w 20"/>
                    <a:gd name="T3" fmla="*/ 5 h 52"/>
                    <a:gd name="T4" fmla="*/ 7 w 20"/>
                    <a:gd name="T5" fmla="*/ 52 h 52"/>
                    <a:gd name="T6" fmla="*/ 20 w 20"/>
                    <a:gd name="T7" fmla="*/ 51 h 52"/>
                    <a:gd name="T8" fmla="*/ 13 w 20"/>
                    <a:gd name="T9" fmla="*/ 4 h 52"/>
                    <a:gd name="T10" fmla="*/ 11 w 20"/>
                    <a:gd name="T11" fmla="*/ 7 h 52"/>
                    <a:gd name="T12" fmla="*/ 2 w 20"/>
                    <a:gd name="T13" fmla="*/ 0 h 52"/>
                    <a:gd name="T14" fmla="*/ 0 w 20"/>
                    <a:gd name="T15" fmla="*/ 2 h 52"/>
                    <a:gd name="T16" fmla="*/ 0 w 20"/>
                    <a:gd name="T17" fmla="*/ 5 h 52"/>
                    <a:gd name="T18" fmla="*/ 2 w 20"/>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2">
                      <a:moveTo>
                        <a:pt x="2" y="0"/>
                      </a:moveTo>
                      <a:lnTo>
                        <a:pt x="0" y="5"/>
                      </a:lnTo>
                      <a:lnTo>
                        <a:pt x="7" y="52"/>
                      </a:lnTo>
                      <a:lnTo>
                        <a:pt x="20" y="51"/>
                      </a:lnTo>
                      <a:lnTo>
                        <a:pt x="13" y="4"/>
                      </a:lnTo>
                      <a:lnTo>
                        <a:pt x="11" y="7"/>
                      </a:lnTo>
                      <a:lnTo>
                        <a:pt x="2" y="0"/>
                      </a:lnTo>
                      <a:lnTo>
                        <a:pt x="0" y="2"/>
                      </a:lnTo>
                      <a:lnTo>
                        <a:pt x="0" y="5"/>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79" name="Freeform 270"/>
                <p:cNvSpPr>
                  <a:spLocks/>
                </p:cNvSpPr>
                <p:nvPr/>
              </p:nvSpPr>
              <p:spPr bwMode="auto">
                <a:xfrm>
                  <a:off x="1108" y="1492"/>
                  <a:ext cx="41" cy="47"/>
                </a:xfrm>
                <a:custGeom>
                  <a:avLst/>
                  <a:gdLst>
                    <a:gd name="T0" fmla="*/ 34 w 41"/>
                    <a:gd name="T1" fmla="*/ 0 h 47"/>
                    <a:gd name="T2" fmla="*/ 32 w 41"/>
                    <a:gd name="T3" fmla="*/ 2 h 47"/>
                    <a:gd name="T4" fmla="*/ 0 w 41"/>
                    <a:gd name="T5" fmla="*/ 40 h 47"/>
                    <a:gd name="T6" fmla="*/ 9 w 41"/>
                    <a:gd name="T7" fmla="*/ 47 h 47"/>
                    <a:gd name="T8" fmla="*/ 41 w 41"/>
                    <a:gd name="T9" fmla="*/ 11 h 47"/>
                    <a:gd name="T10" fmla="*/ 40 w 41"/>
                    <a:gd name="T11" fmla="*/ 13 h 47"/>
                    <a:gd name="T12" fmla="*/ 34 w 41"/>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1" h="47">
                      <a:moveTo>
                        <a:pt x="34" y="0"/>
                      </a:moveTo>
                      <a:lnTo>
                        <a:pt x="32" y="2"/>
                      </a:lnTo>
                      <a:lnTo>
                        <a:pt x="0" y="40"/>
                      </a:lnTo>
                      <a:lnTo>
                        <a:pt x="9" y="47"/>
                      </a:lnTo>
                      <a:lnTo>
                        <a:pt x="41" y="11"/>
                      </a:lnTo>
                      <a:lnTo>
                        <a:pt x="40"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0" name="Freeform 269"/>
                <p:cNvSpPr>
                  <a:spLocks/>
                </p:cNvSpPr>
                <p:nvPr/>
              </p:nvSpPr>
              <p:spPr bwMode="auto">
                <a:xfrm>
                  <a:off x="1142" y="1471"/>
                  <a:ext cx="52" cy="34"/>
                </a:xfrm>
                <a:custGeom>
                  <a:avLst/>
                  <a:gdLst>
                    <a:gd name="T0" fmla="*/ 52 w 52"/>
                    <a:gd name="T1" fmla="*/ 5 h 34"/>
                    <a:gd name="T2" fmla="*/ 43 w 52"/>
                    <a:gd name="T3" fmla="*/ 3 h 34"/>
                    <a:gd name="T4" fmla="*/ 0 w 52"/>
                    <a:gd name="T5" fmla="*/ 21 h 34"/>
                    <a:gd name="T6" fmla="*/ 6 w 52"/>
                    <a:gd name="T7" fmla="*/ 34 h 34"/>
                    <a:gd name="T8" fmla="*/ 49 w 52"/>
                    <a:gd name="T9" fmla="*/ 14 h 34"/>
                    <a:gd name="T10" fmla="*/ 42 w 52"/>
                    <a:gd name="T11" fmla="*/ 12 h 34"/>
                    <a:gd name="T12" fmla="*/ 52 w 52"/>
                    <a:gd name="T13" fmla="*/ 5 h 34"/>
                    <a:gd name="T14" fmla="*/ 49 w 52"/>
                    <a:gd name="T15" fmla="*/ 0 h 34"/>
                    <a:gd name="T16" fmla="*/ 43 w 52"/>
                    <a:gd name="T17" fmla="*/ 3 h 34"/>
                    <a:gd name="T18" fmla="*/ 52 w 52"/>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4">
                      <a:moveTo>
                        <a:pt x="52" y="5"/>
                      </a:moveTo>
                      <a:lnTo>
                        <a:pt x="43" y="3"/>
                      </a:lnTo>
                      <a:lnTo>
                        <a:pt x="0" y="21"/>
                      </a:lnTo>
                      <a:lnTo>
                        <a:pt x="6" y="34"/>
                      </a:lnTo>
                      <a:lnTo>
                        <a:pt x="49" y="14"/>
                      </a:lnTo>
                      <a:lnTo>
                        <a:pt x="42" y="12"/>
                      </a:lnTo>
                      <a:lnTo>
                        <a:pt x="52" y="5"/>
                      </a:lnTo>
                      <a:lnTo>
                        <a:pt x="49" y="0"/>
                      </a:lnTo>
                      <a:lnTo>
                        <a:pt x="43" y="3"/>
                      </a:lnTo>
                      <a:lnTo>
                        <a:pt x="5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1" name="Freeform 268"/>
                <p:cNvSpPr>
                  <a:spLocks/>
                </p:cNvSpPr>
                <p:nvPr/>
              </p:nvSpPr>
              <p:spPr bwMode="auto">
                <a:xfrm>
                  <a:off x="1184" y="1476"/>
                  <a:ext cx="30" cy="36"/>
                </a:xfrm>
                <a:custGeom>
                  <a:avLst/>
                  <a:gdLst>
                    <a:gd name="T0" fmla="*/ 25 w 30"/>
                    <a:gd name="T1" fmla="*/ 24 h 36"/>
                    <a:gd name="T2" fmla="*/ 30 w 30"/>
                    <a:gd name="T3" fmla="*/ 27 h 36"/>
                    <a:gd name="T4" fmla="*/ 10 w 30"/>
                    <a:gd name="T5" fmla="*/ 0 h 36"/>
                    <a:gd name="T6" fmla="*/ 0 w 30"/>
                    <a:gd name="T7" fmla="*/ 7 h 36"/>
                    <a:gd name="T8" fmla="*/ 19 w 30"/>
                    <a:gd name="T9" fmla="*/ 34 h 36"/>
                    <a:gd name="T10" fmla="*/ 25 w 30"/>
                    <a:gd name="T11" fmla="*/ 36 h 36"/>
                    <a:gd name="T12" fmla="*/ 19 w 30"/>
                    <a:gd name="T13" fmla="*/ 34 h 36"/>
                    <a:gd name="T14" fmla="*/ 21 w 30"/>
                    <a:gd name="T15" fmla="*/ 36 h 36"/>
                    <a:gd name="T16" fmla="*/ 25 w 30"/>
                    <a:gd name="T17" fmla="*/ 36 h 36"/>
                    <a:gd name="T18" fmla="*/ 25 w 30"/>
                    <a:gd name="T1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6">
                      <a:moveTo>
                        <a:pt x="25" y="24"/>
                      </a:moveTo>
                      <a:lnTo>
                        <a:pt x="30" y="27"/>
                      </a:lnTo>
                      <a:lnTo>
                        <a:pt x="10" y="0"/>
                      </a:lnTo>
                      <a:lnTo>
                        <a:pt x="0" y="7"/>
                      </a:lnTo>
                      <a:lnTo>
                        <a:pt x="19" y="34"/>
                      </a:lnTo>
                      <a:lnTo>
                        <a:pt x="25" y="36"/>
                      </a:lnTo>
                      <a:lnTo>
                        <a:pt x="19" y="34"/>
                      </a:lnTo>
                      <a:lnTo>
                        <a:pt x="21" y="36"/>
                      </a:lnTo>
                      <a:lnTo>
                        <a:pt x="25" y="36"/>
                      </a:lnTo>
                      <a:lnTo>
                        <a:pt x="25"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2" name="Freeform 267"/>
                <p:cNvSpPr>
                  <a:spLocks/>
                </p:cNvSpPr>
                <p:nvPr/>
              </p:nvSpPr>
              <p:spPr bwMode="auto">
                <a:xfrm>
                  <a:off x="1209" y="1500"/>
                  <a:ext cx="54" cy="16"/>
                </a:xfrm>
                <a:custGeom>
                  <a:avLst/>
                  <a:gdLst>
                    <a:gd name="T0" fmla="*/ 45 w 54"/>
                    <a:gd name="T1" fmla="*/ 5 h 16"/>
                    <a:gd name="T2" fmla="*/ 50 w 54"/>
                    <a:gd name="T3" fmla="*/ 3 h 16"/>
                    <a:gd name="T4" fmla="*/ 0 w 54"/>
                    <a:gd name="T5" fmla="*/ 0 h 16"/>
                    <a:gd name="T6" fmla="*/ 0 w 54"/>
                    <a:gd name="T7" fmla="*/ 12 h 16"/>
                    <a:gd name="T8" fmla="*/ 49 w 54"/>
                    <a:gd name="T9" fmla="*/ 16 h 16"/>
                    <a:gd name="T10" fmla="*/ 54 w 54"/>
                    <a:gd name="T11" fmla="*/ 12 h 16"/>
                    <a:gd name="T12" fmla="*/ 49 w 54"/>
                    <a:gd name="T13" fmla="*/ 16 h 16"/>
                    <a:gd name="T14" fmla="*/ 52 w 54"/>
                    <a:gd name="T15" fmla="*/ 16 h 16"/>
                    <a:gd name="T16" fmla="*/ 54 w 54"/>
                    <a:gd name="T17" fmla="*/ 12 h 16"/>
                    <a:gd name="T18" fmla="*/ 45 w 54"/>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6">
                      <a:moveTo>
                        <a:pt x="45" y="5"/>
                      </a:moveTo>
                      <a:lnTo>
                        <a:pt x="50" y="3"/>
                      </a:lnTo>
                      <a:lnTo>
                        <a:pt x="0" y="0"/>
                      </a:lnTo>
                      <a:lnTo>
                        <a:pt x="0" y="12"/>
                      </a:lnTo>
                      <a:lnTo>
                        <a:pt x="49" y="16"/>
                      </a:lnTo>
                      <a:lnTo>
                        <a:pt x="54" y="12"/>
                      </a:lnTo>
                      <a:lnTo>
                        <a:pt x="49" y="16"/>
                      </a:lnTo>
                      <a:lnTo>
                        <a:pt x="52" y="16"/>
                      </a:lnTo>
                      <a:lnTo>
                        <a:pt x="54" y="12"/>
                      </a:lnTo>
                      <a:lnTo>
                        <a:pt x="4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3" name="Freeform 266"/>
                <p:cNvSpPr>
                  <a:spLocks/>
                </p:cNvSpPr>
                <p:nvPr/>
              </p:nvSpPr>
              <p:spPr bwMode="auto">
                <a:xfrm>
                  <a:off x="1254" y="1467"/>
                  <a:ext cx="38" cy="45"/>
                </a:xfrm>
                <a:custGeom>
                  <a:avLst/>
                  <a:gdLst>
                    <a:gd name="T0" fmla="*/ 27 w 38"/>
                    <a:gd name="T1" fmla="*/ 2 h 45"/>
                    <a:gd name="T2" fmla="*/ 27 w 38"/>
                    <a:gd name="T3" fmla="*/ 0 h 45"/>
                    <a:gd name="T4" fmla="*/ 0 w 38"/>
                    <a:gd name="T5" fmla="*/ 38 h 45"/>
                    <a:gd name="T6" fmla="*/ 9 w 38"/>
                    <a:gd name="T7" fmla="*/ 45 h 45"/>
                    <a:gd name="T8" fmla="*/ 38 w 38"/>
                    <a:gd name="T9" fmla="*/ 9 h 45"/>
                    <a:gd name="T10" fmla="*/ 38 w 38"/>
                    <a:gd name="T11" fmla="*/ 9 h 45"/>
                    <a:gd name="T12" fmla="*/ 27 w 38"/>
                    <a:gd name="T13" fmla="*/ 2 h 45"/>
                  </a:gdLst>
                  <a:ahLst/>
                  <a:cxnLst>
                    <a:cxn ang="0">
                      <a:pos x="T0" y="T1"/>
                    </a:cxn>
                    <a:cxn ang="0">
                      <a:pos x="T2" y="T3"/>
                    </a:cxn>
                    <a:cxn ang="0">
                      <a:pos x="T4" y="T5"/>
                    </a:cxn>
                    <a:cxn ang="0">
                      <a:pos x="T6" y="T7"/>
                    </a:cxn>
                    <a:cxn ang="0">
                      <a:pos x="T8" y="T9"/>
                    </a:cxn>
                    <a:cxn ang="0">
                      <a:pos x="T10" y="T11"/>
                    </a:cxn>
                    <a:cxn ang="0">
                      <a:pos x="T12" y="T13"/>
                    </a:cxn>
                  </a:cxnLst>
                  <a:rect l="0" t="0" r="r" b="b"/>
                  <a:pathLst>
                    <a:path w="38" h="45">
                      <a:moveTo>
                        <a:pt x="27" y="2"/>
                      </a:moveTo>
                      <a:lnTo>
                        <a:pt x="27" y="0"/>
                      </a:lnTo>
                      <a:lnTo>
                        <a:pt x="0" y="38"/>
                      </a:lnTo>
                      <a:lnTo>
                        <a:pt x="9" y="45"/>
                      </a:lnTo>
                      <a:lnTo>
                        <a:pt x="38" y="9"/>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4" name="Freeform 265"/>
                <p:cNvSpPr>
                  <a:spLocks/>
                </p:cNvSpPr>
                <p:nvPr/>
              </p:nvSpPr>
              <p:spPr bwMode="auto">
                <a:xfrm>
                  <a:off x="1281" y="1440"/>
                  <a:ext cx="31" cy="36"/>
                </a:xfrm>
                <a:custGeom>
                  <a:avLst/>
                  <a:gdLst>
                    <a:gd name="T0" fmla="*/ 18 w 31"/>
                    <a:gd name="T1" fmla="*/ 4 h 36"/>
                    <a:gd name="T2" fmla="*/ 20 w 31"/>
                    <a:gd name="T3" fmla="*/ 0 h 36"/>
                    <a:gd name="T4" fmla="*/ 0 w 31"/>
                    <a:gd name="T5" fmla="*/ 29 h 36"/>
                    <a:gd name="T6" fmla="*/ 11 w 31"/>
                    <a:gd name="T7" fmla="*/ 36 h 36"/>
                    <a:gd name="T8" fmla="*/ 31 w 31"/>
                    <a:gd name="T9" fmla="*/ 7 h 36"/>
                    <a:gd name="T10" fmla="*/ 31 w 31"/>
                    <a:gd name="T11" fmla="*/ 4 h 36"/>
                    <a:gd name="T12" fmla="*/ 18 w 31"/>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18" y="4"/>
                      </a:moveTo>
                      <a:lnTo>
                        <a:pt x="20" y="0"/>
                      </a:lnTo>
                      <a:lnTo>
                        <a:pt x="0" y="29"/>
                      </a:lnTo>
                      <a:lnTo>
                        <a:pt x="11" y="36"/>
                      </a:lnTo>
                      <a:lnTo>
                        <a:pt x="31" y="7"/>
                      </a:lnTo>
                      <a:lnTo>
                        <a:pt x="31" y="4"/>
                      </a:lnTo>
                      <a:lnTo>
                        <a:pt x="1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5" name="Freeform 264"/>
                <p:cNvSpPr>
                  <a:spLocks/>
                </p:cNvSpPr>
                <p:nvPr/>
              </p:nvSpPr>
              <p:spPr bwMode="auto">
                <a:xfrm>
                  <a:off x="1299" y="1415"/>
                  <a:ext cx="13" cy="29"/>
                </a:xfrm>
                <a:custGeom>
                  <a:avLst/>
                  <a:gdLst>
                    <a:gd name="T0" fmla="*/ 0 w 13"/>
                    <a:gd name="T1" fmla="*/ 4 h 29"/>
                    <a:gd name="T2" fmla="*/ 0 w 13"/>
                    <a:gd name="T3" fmla="*/ 2 h 29"/>
                    <a:gd name="T4" fmla="*/ 0 w 13"/>
                    <a:gd name="T5" fmla="*/ 29 h 29"/>
                    <a:gd name="T6" fmla="*/ 13 w 13"/>
                    <a:gd name="T7" fmla="*/ 29 h 29"/>
                    <a:gd name="T8" fmla="*/ 13 w 13"/>
                    <a:gd name="T9" fmla="*/ 2 h 29"/>
                    <a:gd name="T10" fmla="*/ 13 w 13"/>
                    <a:gd name="T11" fmla="*/ 0 h 29"/>
                    <a:gd name="T12" fmla="*/ 0 w 13"/>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0" y="4"/>
                      </a:moveTo>
                      <a:lnTo>
                        <a:pt x="0" y="2"/>
                      </a:lnTo>
                      <a:lnTo>
                        <a:pt x="0" y="29"/>
                      </a:lnTo>
                      <a:lnTo>
                        <a:pt x="13" y="29"/>
                      </a:lnTo>
                      <a:lnTo>
                        <a:pt x="13" y="2"/>
                      </a:lnTo>
                      <a:lnTo>
                        <a:pt x="13"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6" name="Freeform 263"/>
                <p:cNvSpPr>
                  <a:spLocks/>
                </p:cNvSpPr>
                <p:nvPr/>
              </p:nvSpPr>
              <p:spPr bwMode="auto">
                <a:xfrm>
                  <a:off x="1297" y="1406"/>
                  <a:ext cx="15" cy="13"/>
                </a:xfrm>
                <a:custGeom>
                  <a:avLst/>
                  <a:gdLst>
                    <a:gd name="T0" fmla="*/ 0 w 15"/>
                    <a:gd name="T1" fmla="*/ 5 h 13"/>
                    <a:gd name="T2" fmla="*/ 0 w 15"/>
                    <a:gd name="T3" fmla="*/ 4 h 13"/>
                    <a:gd name="T4" fmla="*/ 2 w 15"/>
                    <a:gd name="T5" fmla="*/ 13 h 13"/>
                    <a:gd name="T6" fmla="*/ 15 w 15"/>
                    <a:gd name="T7" fmla="*/ 9 h 13"/>
                    <a:gd name="T8" fmla="*/ 13 w 15"/>
                    <a:gd name="T9" fmla="*/ 2 h 13"/>
                    <a:gd name="T10" fmla="*/ 11 w 15"/>
                    <a:gd name="T11" fmla="*/ 0 h 13"/>
                    <a:gd name="T12" fmla="*/ 0 w 15"/>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0" y="5"/>
                      </a:moveTo>
                      <a:lnTo>
                        <a:pt x="0" y="4"/>
                      </a:lnTo>
                      <a:lnTo>
                        <a:pt x="2" y="13"/>
                      </a:lnTo>
                      <a:lnTo>
                        <a:pt x="15" y="9"/>
                      </a:lnTo>
                      <a:lnTo>
                        <a:pt x="13" y="2"/>
                      </a:lnTo>
                      <a:lnTo>
                        <a:pt x="11"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7" name="Freeform 262"/>
                <p:cNvSpPr>
                  <a:spLocks/>
                </p:cNvSpPr>
                <p:nvPr/>
              </p:nvSpPr>
              <p:spPr bwMode="auto">
                <a:xfrm>
                  <a:off x="1288" y="1388"/>
                  <a:ext cx="20" cy="23"/>
                </a:xfrm>
                <a:custGeom>
                  <a:avLst/>
                  <a:gdLst>
                    <a:gd name="T0" fmla="*/ 0 w 20"/>
                    <a:gd name="T1" fmla="*/ 2 h 23"/>
                    <a:gd name="T2" fmla="*/ 2 w 20"/>
                    <a:gd name="T3" fmla="*/ 5 h 23"/>
                    <a:gd name="T4" fmla="*/ 9 w 20"/>
                    <a:gd name="T5" fmla="*/ 23 h 23"/>
                    <a:gd name="T6" fmla="*/ 20 w 20"/>
                    <a:gd name="T7" fmla="*/ 18 h 23"/>
                    <a:gd name="T8" fmla="*/ 13 w 20"/>
                    <a:gd name="T9" fmla="*/ 0 h 23"/>
                    <a:gd name="T10" fmla="*/ 15 w 20"/>
                    <a:gd name="T11" fmla="*/ 5 h 23"/>
                    <a:gd name="T12" fmla="*/ 0 w 20"/>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0" y="2"/>
                      </a:moveTo>
                      <a:lnTo>
                        <a:pt x="2" y="5"/>
                      </a:lnTo>
                      <a:lnTo>
                        <a:pt x="9" y="23"/>
                      </a:lnTo>
                      <a:lnTo>
                        <a:pt x="20" y="18"/>
                      </a:lnTo>
                      <a:lnTo>
                        <a:pt x="13" y="0"/>
                      </a:lnTo>
                      <a:lnTo>
                        <a:pt x="15" y="5"/>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8" name="Freeform 261"/>
                <p:cNvSpPr>
                  <a:spLocks/>
                </p:cNvSpPr>
                <p:nvPr/>
              </p:nvSpPr>
              <p:spPr bwMode="auto">
                <a:xfrm>
                  <a:off x="1288" y="1368"/>
                  <a:ext cx="18" cy="25"/>
                </a:xfrm>
                <a:custGeom>
                  <a:avLst/>
                  <a:gdLst>
                    <a:gd name="T0" fmla="*/ 6 w 18"/>
                    <a:gd name="T1" fmla="*/ 2 h 25"/>
                    <a:gd name="T2" fmla="*/ 6 w 18"/>
                    <a:gd name="T3" fmla="*/ 0 h 25"/>
                    <a:gd name="T4" fmla="*/ 0 w 18"/>
                    <a:gd name="T5" fmla="*/ 22 h 25"/>
                    <a:gd name="T6" fmla="*/ 15 w 18"/>
                    <a:gd name="T7" fmla="*/ 25 h 25"/>
                    <a:gd name="T8" fmla="*/ 18 w 18"/>
                    <a:gd name="T9" fmla="*/ 2 h 25"/>
                    <a:gd name="T10" fmla="*/ 18 w 18"/>
                    <a:gd name="T11" fmla="*/ 0 h 25"/>
                    <a:gd name="T12" fmla="*/ 6 w 18"/>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6" y="2"/>
                      </a:moveTo>
                      <a:lnTo>
                        <a:pt x="6" y="0"/>
                      </a:lnTo>
                      <a:lnTo>
                        <a:pt x="0" y="22"/>
                      </a:lnTo>
                      <a:lnTo>
                        <a:pt x="15" y="25"/>
                      </a:lnTo>
                      <a:lnTo>
                        <a:pt x="18" y="2"/>
                      </a:lnTo>
                      <a:lnTo>
                        <a:pt x="18" y="0"/>
                      </a:lnTo>
                      <a:lnTo>
                        <a:pt x="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89" name="Freeform 260"/>
                <p:cNvSpPr>
                  <a:spLocks/>
                </p:cNvSpPr>
                <p:nvPr/>
              </p:nvSpPr>
              <p:spPr bwMode="auto">
                <a:xfrm>
                  <a:off x="1290" y="1332"/>
                  <a:ext cx="16" cy="38"/>
                </a:xfrm>
                <a:custGeom>
                  <a:avLst/>
                  <a:gdLst>
                    <a:gd name="T0" fmla="*/ 4 w 16"/>
                    <a:gd name="T1" fmla="*/ 9 h 38"/>
                    <a:gd name="T2" fmla="*/ 0 w 16"/>
                    <a:gd name="T3" fmla="*/ 6 h 38"/>
                    <a:gd name="T4" fmla="*/ 4 w 16"/>
                    <a:gd name="T5" fmla="*/ 38 h 38"/>
                    <a:gd name="T6" fmla="*/ 16 w 16"/>
                    <a:gd name="T7" fmla="*/ 36 h 38"/>
                    <a:gd name="T8" fmla="*/ 13 w 16"/>
                    <a:gd name="T9" fmla="*/ 4 h 38"/>
                    <a:gd name="T10" fmla="*/ 11 w 16"/>
                    <a:gd name="T11" fmla="*/ 0 h 38"/>
                    <a:gd name="T12" fmla="*/ 4 w 16"/>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4" y="9"/>
                      </a:moveTo>
                      <a:lnTo>
                        <a:pt x="0" y="6"/>
                      </a:lnTo>
                      <a:lnTo>
                        <a:pt x="4" y="38"/>
                      </a:lnTo>
                      <a:lnTo>
                        <a:pt x="16" y="36"/>
                      </a:lnTo>
                      <a:lnTo>
                        <a:pt x="13" y="4"/>
                      </a:lnTo>
                      <a:lnTo>
                        <a:pt x="11"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0" name="Freeform 259"/>
                <p:cNvSpPr>
                  <a:spLocks/>
                </p:cNvSpPr>
                <p:nvPr/>
              </p:nvSpPr>
              <p:spPr bwMode="auto">
                <a:xfrm>
                  <a:off x="1268" y="1311"/>
                  <a:ext cx="33" cy="30"/>
                </a:xfrm>
                <a:custGeom>
                  <a:avLst/>
                  <a:gdLst>
                    <a:gd name="T0" fmla="*/ 0 w 33"/>
                    <a:gd name="T1" fmla="*/ 9 h 30"/>
                    <a:gd name="T2" fmla="*/ 0 w 33"/>
                    <a:gd name="T3" fmla="*/ 9 h 30"/>
                    <a:gd name="T4" fmla="*/ 26 w 33"/>
                    <a:gd name="T5" fmla="*/ 30 h 30"/>
                    <a:gd name="T6" fmla="*/ 33 w 33"/>
                    <a:gd name="T7" fmla="*/ 21 h 30"/>
                    <a:gd name="T8" fmla="*/ 9 w 33"/>
                    <a:gd name="T9" fmla="*/ 0 h 30"/>
                    <a:gd name="T10" fmla="*/ 9 w 33"/>
                    <a:gd name="T11" fmla="*/ 0 h 30"/>
                    <a:gd name="T12" fmla="*/ 0 w 33"/>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0" y="9"/>
                      </a:moveTo>
                      <a:lnTo>
                        <a:pt x="0" y="9"/>
                      </a:lnTo>
                      <a:lnTo>
                        <a:pt x="26" y="30"/>
                      </a:lnTo>
                      <a:lnTo>
                        <a:pt x="33" y="21"/>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1" name="Freeform 258"/>
                <p:cNvSpPr>
                  <a:spLocks/>
                </p:cNvSpPr>
                <p:nvPr/>
              </p:nvSpPr>
              <p:spPr bwMode="auto">
                <a:xfrm>
                  <a:off x="324" y="1467"/>
                  <a:ext cx="26" cy="31"/>
                </a:xfrm>
                <a:custGeom>
                  <a:avLst/>
                  <a:gdLst>
                    <a:gd name="T0" fmla="*/ 2 w 26"/>
                    <a:gd name="T1" fmla="*/ 9 h 31"/>
                    <a:gd name="T2" fmla="*/ 0 w 26"/>
                    <a:gd name="T3" fmla="*/ 7 h 31"/>
                    <a:gd name="T4" fmla="*/ 15 w 26"/>
                    <a:gd name="T5" fmla="*/ 31 h 31"/>
                    <a:gd name="T6" fmla="*/ 26 w 26"/>
                    <a:gd name="T7" fmla="*/ 25 h 31"/>
                    <a:gd name="T8" fmla="*/ 13 w 26"/>
                    <a:gd name="T9" fmla="*/ 2 h 31"/>
                    <a:gd name="T10" fmla="*/ 11 w 26"/>
                    <a:gd name="T11" fmla="*/ 0 h 31"/>
                    <a:gd name="T12" fmla="*/ 2 w 26"/>
                    <a:gd name="T13" fmla="*/ 9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2" y="9"/>
                      </a:moveTo>
                      <a:lnTo>
                        <a:pt x="0" y="7"/>
                      </a:lnTo>
                      <a:lnTo>
                        <a:pt x="15" y="31"/>
                      </a:lnTo>
                      <a:lnTo>
                        <a:pt x="26" y="25"/>
                      </a:lnTo>
                      <a:lnTo>
                        <a:pt x="13" y="2"/>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2" name="Freeform 257"/>
                <p:cNvSpPr>
                  <a:spLocks/>
                </p:cNvSpPr>
                <p:nvPr/>
              </p:nvSpPr>
              <p:spPr bwMode="auto">
                <a:xfrm>
                  <a:off x="306" y="1442"/>
                  <a:ext cx="29" cy="34"/>
                </a:xfrm>
                <a:custGeom>
                  <a:avLst/>
                  <a:gdLst>
                    <a:gd name="T0" fmla="*/ 0 w 29"/>
                    <a:gd name="T1" fmla="*/ 4 h 34"/>
                    <a:gd name="T2" fmla="*/ 0 w 29"/>
                    <a:gd name="T3" fmla="*/ 7 h 34"/>
                    <a:gd name="T4" fmla="*/ 20 w 29"/>
                    <a:gd name="T5" fmla="*/ 34 h 34"/>
                    <a:gd name="T6" fmla="*/ 29 w 29"/>
                    <a:gd name="T7" fmla="*/ 25 h 34"/>
                    <a:gd name="T8" fmla="*/ 11 w 29"/>
                    <a:gd name="T9" fmla="*/ 0 h 34"/>
                    <a:gd name="T10" fmla="*/ 13 w 29"/>
                    <a:gd name="T11" fmla="*/ 4 h 34"/>
                    <a:gd name="T12" fmla="*/ 0 w 29"/>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0" y="4"/>
                      </a:moveTo>
                      <a:lnTo>
                        <a:pt x="0" y="7"/>
                      </a:lnTo>
                      <a:lnTo>
                        <a:pt x="20" y="34"/>
                      </a:lnTo>
                      <a:lnTo>
                        <a:pt x="29" y="25"/>
                      </a:lnTo>
                      <a:lnTo>
                        <a:pt x="11" y="0"/>
                      </a:lnTo>
                      <a:lnTo>
                        <a:pt x="13"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3" name="Freeform 256"/>
                <p:cNvSpPr>
                  <a:spLocks/>
                </p:cNvSpPr>
                <p:nvPr/>
              </p:nvSpPr>
              <p:spPr bwMode="auto">
                <a:xfrm>
                  <a:off x="304" y="1411"/>
                  <a:ext cx="15" cy="35"/>
                </a:xfrm>
                <a:custGeom>
                  <a:avLst/>
                  <a:gdLst>
                    <a:gd name="T0" fmla="*/ 2 w 15"/>
                    <a:gd name="T1" fmla="*/ 0 h 35"/>
                    <a:gd name="T2" fmla="*/ 0 w 15"/>
                    <a:gd name="T3" fmla="*/ 6 h 35"/>
                    <a:gd name="T4" fmla="*/ 2 w 15"/>
                    <a:gd name="T5" fmla="*/ 35 h 35"/>
                    <a:gd name="T6" fmla="*/ 15 w 15"/>
                    <a:gd name="T7" fmla="*/ 35 h 35"/>
                    <a:gd name="T8" fmla="*/ 13 w 15"/>
                    <a:gd name="T9" fmla="*/ 6 h 35"/>
                    <a:gd name="T10" fmla="*/ 11 w 15"/>
                    <a:gd name="T11" fmla="*/ 9 h 35"/>
                    <a:gd name="T12" fmla="*/ 2 w 15"/>
                    <a:gd name="T13" fmla="*/ 0 h 35"/>
                    <a:gd name="T14" fmla="*/ 0 w 15"/>
                    <a:gd name="T15" fmla="*/ 2 h 35"/>
                    <a:gd name="T16" fmla="*/ 0 w 15"/>
                    <a:gd name="T17" fmla="*/ 6 h 35"/>
                    <a:gd name="T18" fmla="*/ 2 w 15"/>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5">
                      <a:moveTo>
                        <a:pt x="2" y="0"/>
                      </a:moveTo>
                      <a:lnTo>
                        <a:pt x="0" y="6"/>
                      </a:lnTo>
                      <a:lnTo>
                        <a:pt x="2" y="35"/>
                      </a:lnTo>
                      <a:lnTo>
                        <a:pt x="15" y="35"/>
                      </a:lnTo>
                      <a:lnTo>
                        <a:pt x="13" y="6"/>
                      </a:lnTo>
                      <a:lnTo>
                        <a:pt x="11" y="9"/>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4" name="Freeform 255"/>
                <p:cNvSpPr>
                  <a:spLocks/>
                </p:cNvSpPr>
                <p:nvPr/>
              </p:nvSpPr>
              <p:spPr bwMode="auto">
                <a:xfrm>
                  <a:off x="306" y="1386"/>
                  <a:ext cx="42" cy="34"/>
                </a:xfrm>
                <a:custGeom>
                  <a:avLst/>
                  <a:gdLst>
                    <a:gd name="T0" fmla="*/ 31 w 42"/>
                    <a:gd name="T1" fmla="*/ 2 h 34"/>
                    <a:gd name="T2" fmla="*/ 31 w 42"/>
                    <a:gd name="T3" fmla="*/ 0 h 34"/>
                    <a:gd name="T4" fmla="*/ 0 w 42"/>
                    <a:gd name="T5" fmla="*/ 25 h 34"/>
                    <a:gd name="T6" fmla="*/ 9 w 42"/>
                    <a:gd name="T7" fmla="*/ 34 h 34"/>
                    <a:gd name="T8" fmla="*/ 40 w 42"/>
                    <a:gd name="T9" fmla="*/ 9 h 34"/>
                    <a:gd name="T10" fmla="*/ 42 w 42"/>
                    <a:gd name="T11" fmla="*/ 9 h 34"/>
                    <a:gd name="T12" fmla="*/ 31 w 42"/>
                    <a:gd name="T13" fmla="*/ 2 h 34"/>
                  </a:gdLst>
                  <a:ahLst/>
                  <a:cxnLst>
                    <a:cxn ang="0">
                      <a:pos x="T0" y="T1"/>
                    </a:cxn>
                    <a:cxn ang="0">
                      <a:pos x="T2" y="T3"/>
                    </a:cxn>
                    <a:cxn ang="0">
                      <a:pos x="T4" y="T5"/>
                    </a:cxn>
                    <a:cxn ang="0">
                      <a:pos x="T6" y="T7"/>
                    </a:cxn>
                    <a:cxn ang="0">
                      <a:pos x="T8" y="T9"/>
                    </a:cxn>
                    <a:cxn ang="0">
                      <a:pos x="T10" y="T11"/>
                    </a:cxn>
                    <a:cxn ang="0">
                      <a:pos x="T12" y="T13"/>
                    </a:cxn>
                  </a:cxnLst>
                  <a:rect l="0" t="0" r="r" b="b"/>
                  <a:pathLst>
                    <a:path w="42" h="34">
                      <a:moveTo>
                        <a:pt x="31" y="2"/>
                      </a:moveTo>
                      <a:lnTo>
                        <a:pt x="31" y="0"/>
                      </a:lnTo>
                      <a:lnTo>
                        <a:pt x="0" y="25"/>
                      </a:lnTo>
                      <a:lnTo>
                        <a:pt x="9" y="34"/>
                      </a:lnTo>
                      <a:lnTo>
                        <a:pt x="40" y="9"/>
                      </a:lnTo>
                      <a:lnTo>
                        <a:pt x="42" y="9"/>
                      </a:lnTo>
                      <a:lnTo>
                        <a:pt x="3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5" name="Freeform 254"/>
                <p:cNvSpPr>
                  <a:spLocks/>
                </p:cNvSpPr>
                <p:nvPr/>
              </p:nvSpPr>
              <p:spPr bwMode="auto">
                <a:xfrm>
                  <a:off x="337" y="1343"/>
                  <a:ext cx="40" cy="52"/>
                </a:xfrm>
                <a:custGeom>
                  <a:avLst/>
                  <a:gdLst>
                    <a:gd name="T0" fmla="*/ 29 w 40"/>
                    <a:gd name="T1" fmla="*/ 0 h 52"/>
                    <a:gd name="T2" fmla="*/ 29 w 40"/>
                    <a:gd name="T3" fmla="*/ 2 h 52"/>
                    <a:gd name="T4" fmla="*/ 0 w 40"/>
                    <a:gd name="T5" fmla="*/ 45 h 52"/>
                    <a:gd name="T6" fmla="*/ 11 w 40"/>
                    <a:gd name="T7" fmla="*/ 52 h 52"/>
                    <a:gd name="T8" fmla="*/ 40 w 40"/>
                    <a:gd name="T9" fmla="*/ 9 h 52"/>
                    <a:gd name="T10" fmla="*/ 38 w 40"/>
                    <a:gd name="T11" fmla="*/ 9 h 52"/>
                    <a:gd name="T12" fmla="*/ 29 w 4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40" h="52">
                      <a:moveTo>
                        <a:pt x="29" y="0"/>
                      </a:moveTo>
                      <a:lnTo>
                        <a:pt x="29" y="2"/>
                      </a:lnTo>
                      <a:lnTo>
                        <a:pt x="0" y="45"/>
                      </a:lnTo>
                      <a:lnTo>
                        <a:pt x="11" y="52"/>
                      </a:lnTo>
                      <a:lnTo>
                        <a:pt x="40" y="9"/>
                      </a:lnTo>
                      <a:lnTo>
                        <a:pt x="38" y="9"/>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6" name="Freeform 253"/>
                <p:cNvSpPr>
                  <a:spLocks/>
                </p:cNvSpPr>
                <p:nvPr/>
              </p:nvSpPr>
              <p:spPr bwMode="auto">
                <a:xfrm>
                  <a:off x="366" y="1318"/>
                  <a:ext cx="36" cy="34"/>
                </a:xfrm>
                <a:custGeom>
                  <a:avLst/>
                  <a:gdLst>
                    <a:gd name="T0" fmla="*/ 27 w 36"/>
                    <a:gd name="T1" fmla="*/ 2 h 34"/>
                    <a:gd name="T2" fmla="*/ 27 w 36"/>
                    <a:gd name="T3" fmla="*/ 0 h 34"/>
                    <a:gd name="T4" fmla="*/ 0 w 36"/>
                    <a:gd name="T5" fmla="*/ 25 h 34"/>
                    <a:gd name="T6" fmla="*/ 9 w 36"/>
                    <a:gd name="T7" fmla="*/ 34 h 34"/>
                    <a:gd name="T8" fmla="*/ 36 w 36"/>
                    <a:gd name="T9" fmla="*/ 9 h 34"/>
                    <a:gd name="T10" fmla="*/ 36 w 36"/>
                    <a:gd name="T11" fmla="*/ 9 h 34"/>
                    <a:gd name="T12" fmla="*/ 27 w 36"/>
                    <a:gd name="T13" fmla="*/ 2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27" y="2"/>
                      </a:moveTo>
                      <a:lnTo>
                        <a:pt x="27" y="0"/>
                      </a:lnTo>
                      <a:lnTo>
                        <a:pt x="0" y="25"/>
                      </a:lnTo>
                      <a:lnTo>
                        <a:pt x="9" y="34"/>
                      </a:lnTo>
                      <a:lnTo>
                        <a:pt x="36" y="9"/>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7" name="Freeform 252"/>
                <p:cNvSpPr>
                  <a:spLocks/>
                </p:cNvSpPr>
                <p:nvPr/>
              </p:nvSpPr>
              <p:spPr bwMode="auto">
                <a:xfrm>
                  <a:off x="393" y="1300"/>
                  <a:ext cx="25" cy="27"/>
                </a:xfrm>
                <a:custGeom>
                  <a:avLst/>
                  <a:gdLst>
                    <a:gd name="T0" fmla="*/ 12 w 25"/>
                    <a:gd name="T1" fmla="*/ 3 h 27"/>
                    <a:gd name="T2" fmla="*/ 14 w 25"/>
                    <a:gd name="T3" fmla="*/ 0 h 27"/>
                    <a:gd name="T4" fmla="*/ 0 w 25"/>
                    <a:gd name="T5" fmla="*/ 20 h 27"/>
                    <a:gd name="T6" fmla="*/ 9 w 25"/>
                    <a:gd name="T7" fmla="*/ 27 h 27"/>
                    <a:gd name="T8" fmla="*/ 23 w 25"/>
                    <a:gd name="T9" fmla="*/ 7 h 27"/>
                    <a:gd name="T10" fmla="*/ 25 w 25"/>
                    <a:gd name="T11" fmla="*/ 3 h 27"/>
                    <a:gd name="T12" fmla="*/ 12 w 2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12" y="3"/>
                      </a:moveTo>
                      <a:lnTo>
                        <a:pt x="14" y="0"/>
                      </a:lnTo>
                      <a:lnTo>
                        <a:pt x="0" y="20"/>
                      </a:lnTo>
                      <a:lnTo>
                        <a:pt x="9" y="27"/>
                      </a:lnTo>
                      <a:lnTo>
                        <a:pt x="23" y="7"/>
                      </a:lnTo>
                      <a:lnTo>
                        <a:pt x="25" y="3"/>
                      </a:lnTo>
                      <a:lnTo>
                        <a:pt x="1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8" name="Freeform 251"/>
                <p:cNvSpPr>
                  <a:spLocks/>
                </p:cNvSpPr>
                <p:nvPr/>
              </p:nvSpPr>
              <p:spPr bwMode="auto">
                <a:xfrm>
                  <a:off x="405" y="1271"/>
                  <a:ext cx="15" cy="32"/>
                </a:xfrm>
                <a:custGeom>
                  <a:avLst/>
                  <a:gdLst>
                    <a:gd name="T0" fmla="*/ 2 w 15"/>
                    <a:gd name="T1" fmla="*/ 5 h 32"/>
                    <a:gd name="T2" fmla="*/ 0 w 15"/>
                    <a:gd name="T3" fmla="*/ 2 h 32"/>
                    <a:gd name="T4" fmla="*/ 0 w 15"/>
                    <a:gd name="T5" fmla="*/ 32 h 32"/>
                    <a:gd name="T6" fmla="*/ 13 w 15"/>
                    <a:gd name="T7" fmla="*/ 32 h 32"/>
                    <a:gd name="T8" fmla="*/ 15 w 15"/>
                    <a:gd name="T9" fmla="*/ 2 h 32"/>
                    <a:gd name="T10" fmla="*/ 13 w 15"/>
                    <a:gd name="T11" fmla="*/ 0 h 32"/>
                    <a:gd name="T12" fmla="*/ 2 w 15"/>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15" h="32">
                      <a:moveTo>
                        <a:pt x="2" y="5"/>
                      </a:moveTo>
                      <a:lnTo>
                        <a:pt x="0" y="2"/>
                      </a:lnTo>
                      <a:lnTo>
                        <a:pt x="0" y="32"/>
                      </a:lnTo>
                      <a:lnTo>
                        <a:pt x="13" y="32"/>
                      </a:lnTo>
                      <a:lnTo>
                        <a:pt x="15" y="2"/>
                      </a:lnTo>
                      <a:lnTo>
                        <a:pt x="13" y="0"/>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999" name="Freeform 250"/>
                <p:cNvSpPr>
                  <a:spLocks/>
                </p:cNvSpPr>
                <p:nvPr/>
              </p:nvSpPr>
              <p:spPr bwMode="auto">
                <a:xfrm>
                  <a:off x="386" y="1231"/>
                  <a:ext cx="32" cy="45"/>
                </a:xfrm>
                <a:custGeom>
                  <a:avLst/>
                  <a:gdLst>
                    <a:gd name="T0" fmla="*/ 0 w 32"/>
                    <a:gd name="T1" fmla="*/ 4 h 45"/>
                    <a:gd name="T2" fmla="*/ 0 w 32"/>
                    <a:gd name="T3" fmla="*/ 7 h 45"/>
                    <a:gd name="T4" fmla="*/ 21 w 32"/>
                    <a:gd name="T5" fmla="*/ 45 h 45"/>
                    <a:gd name="T6" fmla="*/ 32 w 32"/>
                    <a:gd name="T7" fmla="*/ 40 h 45"/>
                    <a:gd name="T8" fmla="*/ 12 w 32"/>
                    <a:gd name="T9" fmla="*/ 0 h 45"/>
                    <a:gd name="T10" fmla="*/ 12 w 32"/>
                    <a:gd name="T11" fmla="*/ 4 h 45"/>
                    <a:gd name="T12" fmla="*/ 0 w 32"/>
                    <a:gd name="T13" fmla="*/ 4 h 45"/>
                  </a:gdLst>
                  <a:ahLst/>
                  <a:cxnLst>
                    <a:cxn ang="0">
                      <a:pos x="T0" y="T1"/>
                    </a:cxn>
                    <a:cxn ang="0">
                      <a:pos x="T2" y="T3"/>
                    </a:cxn>
                    <a:cxn ang="0">
                      <a:pos x="T4" y="T5"/>
                    </a:cxn>
                    <a:cxn ang="0">
                      <a:pos x="T6" y="T7"/>
                    </a:cxn>
                    <a:cxn ang="0">
                      <a:pos x="T8" y="T9"/>
                    </a:cxn>
                    <a:cxn ang="0">
                      <a:pos x="T10" y="T11"/>
                    </a:cxn>
                    <a:cxn ang="0">
                      <a:pos x="T12" y="T13"/>
                    </a:cxn>
                  </a:cxnLst>
                  <a:rect l="0" t="0" r="r" b="b"/>
                  <a:pathLst>
                    <a:path w="32" h="45">
                      <a:moveTo>
                        <a:pt x="0" y="4"/>
                      </a:moveTo>
                      <a:lnTo>
                        <a:pt x="0" y="7"/>
                      </a:lnTo>
                      <a:lnTo>
                        <a:pt x="21" y="45"/>
                      </a:lnTo>
                      <a:lnTo>
                        <a:pt x="32" y="40"/>
                      </a:lnTo>
                      <a:lnTo>
                        <a:pt x="12" y="0"/>
                      </a:lnTo>
                      <a:lnTo>
                        <a:pt x="12"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0" name="Freeform 249"/>
                <p:cNvSpPr>
                  <a:spLocks/>
                </p:cNvSpPr>
                <p:nvPr/>
              </p:nvSpPr>
              <p:spPr bwMode="auto">
                <a:xfrm>
                  <a:off x="384" y="1184"/>
                  <a:ext cx="14" cy="51"/>
                </a:xfrm>
                <a:custGeom>
                  <a:avLst/>
                  <a:gdLst>
                    <a:gd name="T0" fmla="*/ 2 w 14"/>
                    <a:gd name="T1" fmla="*/ 0 h 51"/>
                    <a:gd name="T2" fmla="*/ 0 w 14"/>
                    <a:gd name="T3" fmla="*/ 6 h 51"/>
                    <a:gd name="T4" fmla="*/ 2 w 14"/>
                    <a:gd name="T5" fmla="*/ 51 h 51"/>
                    <a:gd name="T6" fmla="*/ 14 w 14"/>
                    <a:gd name="T7" fmla="*/ 51 h 51"/>
                    <a:gd name="T8" fmla="*/ 12 w 14"/>
                    <a:gd name="T9" fmla="*/ 4 h 51"/>
                    <a:gd name="T10" fmla="*/ 11 w 14"/>
                    <a:gd name="T11" fmla="*/ 9 h 51"/>
                    <a:gd name="T12" fmla="*/ 2 w 14"/>
                    <a:gd name="T13" fmla="*/ 0 h 51"/>
                    <a:gd name="T14" fmla="*/ 0 w 14"/>
                    <a:gd name="T15" fmla="*/ 2 h 51"/>
                    <a:gd name="T16" fmla="*/ 0 w 14"/>
                    <a:gd name="T17" fmla="*/ 6 h 51"/>
                    <a:gd name="T18" fmla="*/ 2 w 14"/>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1">
                      <a:moveTo>
                        <a:pt x="2" y="0"/>
                      </a:moveTo>
                      <a:lnTo>
                        <a:pt x="0" y="6"/>
                      </a:lnTo>
                      <a:lnTo>
                        <a:pt x="2" y="51"/>
                      </a:lnTo>
                      <a:lnTo>
                        <a:pt x="14" y="51"/>
                      </a:lnTo>
                      <a:lnTo>
                        <a:pt x="12" y="4"/>
                      </a:lnTo>
                      <a:lnTo>
                        <a:pt x="11" y="9"/>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1" name="Freeform 248"/>
                <p:cNvSpPr>
                  <a:spLocks/>
                </p:cNvSpPr>
                <p:nvPr/>
              </p:nvSpPr>
              <p:spPr bwMode="auto">
                <a:xfrm>
                  <a:off x="386" y="1141"/>
                  <a:ext cx="50" cy="52"/>
                </a:xfrm>
                <a:custGeom>
                  <a:avLst/>
                  <a:gdLst>
                    <a:gd name="T0" fmla="*/ 45 w 50"/>
                    <a:gd name="T1" fmla="*/ 0 h 52"/>
                    <a:gd name="T2" fmla="*/ 41 w 50"/>
                    <a:gd name="T3" fmla="*/ 2 h 52"/>
                    <a:gd name="T4" fmla="*/ 0 w 50"/>
                    <a:gd name="T5" fmla="*/ 43 h 52"/>
                    <a:gd name="T6" fmla="*/ 9 w 50"/>
                    <a:gd name="T7" fmla="*/ 52 h 52"/>
                    <a:gd name="T8" fmla="*/ 50 w 50"/>
                    <a:gd name="T9" fmla="*/ 11 h 52"/>
                    <a:gd name="T10" fmla="*/ 46 w 50"/>
                    <a:gd name="T11" fmla="*/ 13 h 52"/>
                    <a:gd name="T12" fmla="*/ 45 w 5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45" y="0"/>
                      </a:moveTo>
                      <a:lnTo>
                        <a:pt x="41" y="2"/>
                      </a:lnTo>
                      <a:lnTo>
                        <a:pt x="0" y="43"/>
                      </a:lnTo>
                      <a:lnTo>
                        <a:pt x="9" y="52"/>
                      </a:lnTo>
                      <a:lnTo>
                        <a:pt x="50" y="11"/>
                      </a:lnTo>
                      <a:lnTo>
                        <a:pt x="46" y="13"/>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2" name="Freeform 247"/>
                <p:cNvSpPr>
                  <a:spLocks/>
                </p:cNvSpPr>
                <p:nvPr/>
              </p:nvSpPr>
              <p:spPr bwMode="auto">
                <a:xfrm>
                  <a:off x="431" y="1136"/>
                  <a:ext cx="45" cy="18"/>
                </a:xfrm>
                <a:custGeom>
                  <a:avLst/>
                  <a:gdLst>
                    <a:gd name="T0" fmla="*/ 36 w 45"/>
                    <a:gd name="T1" fmla="*/ 2 h 18"/>
                    <a:gd name="T2" fmla="*/ 39 w 45"/>
                    <a:gd name="T3" fmla="*/ 0 h 18"/>
                    <a:gd name="T4" fmla="*/ 0 w 45"/>
                    <a:gd name="T5" fmla="*/ 5 h 18"/>
                    <a:gd name="T6" fmla="*/ 1 w 45"/>
                    <a:gd name="T7" fmla="*/ 18 h 18"/>
                    <a:gd name="T8" fmla="*/ 41 w 45"/>
                    <a:gd name="T9" fmla="*/ 12 h 18"/>
                    <a:gd name="T10" fmla="*/ 45 w 45"/>
                    <a:gd name="T11" fmla="*/ 12 h 18"/>
                    <a:gd name="T12" fmla="*/ 36 w 45"/>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2"/>
                      </a:moveTo>
                      <a:lnTo>
                        <a:pt x="39" y="0"/>
                      </a:lnTo>
                      <a:lnTo>
                        <a:pt x="0" y="5"/>
                      </a:lnTo>
                      <a:lnTo>
                        <a:pt x="1" y="18"/>
                      </a:lnTo>
                      <a:lnTo>
                        <a:pt x="41" y="12"/>
                      </a:lnTo>
                      <a:lnTo>
                        <a:pt x="45" y="12"/>
                      </a:lnTo>
                      <a:lnTo>
                        <a:pt x="3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3" name="Freeform 246"/>
                <p:cNvSpPr>
                  <a:spLocks/>
                </p:cNvSpPr>
                <p:nvPr/>
              </p:nvSpPr>
              <p:spPr bwMode="auto">
                <a:xfrm>
                  <a:off x="467" y="1118"/>
                  <a:ext cx="34" cy="30"/>
                </a:xfrm>
                <a:custGeom>
                  <a:avLst/>
                  <a:gdLst>
                    <a:gd name="T0" fmla="*/ 21 w 34"/>
                    <a:gd name="T1" fmla="*/ 2 h 30"/>
                    <a:gd name="T2" fmla="*/ 23 w 34"/>
                    <a:gd name="T3" fmla="*/ 0 h 30"/>
                    <a:gd name="T4" fmla="*/ 0 w 34"/>
                    <a:gd name="T5" fmla="*/ 20 h 30"/>
                    <a:gd name="T6" fmla="*/ 9 w 34"/>
                    <a:gd name="T7" fmla="*/ 30 h 30"/>
                    <a:gd name="T8" fmla="*/ 32 w 34"/>
                    <a:gd name="T9" fmla="*/ 9 h 30"/>
                    <a:gd name="T10" fmla="*/ 34 w 34"/>
                    <a:gd name="T11" fmla="*/ 7 h 30"/>
                    <a:gd name="T12" fmla="*/ 21 w 34"/>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21" y="2"/>
                      </a:moveTo>
                      <a:lnTo>
                        <a:pt x="23" y="0"/>
                      </a:lnTo>
                      <a:lnTo>
                        <a:pt x="0" y="20"/>
                      </a:lnTo>
                      <a:lnTo>
                        <a:pt x="9" y="30"/>
                      </a:lnTo>
                      <a:lnTo>
                        <a:pt x="32" y="9"/>
                      </a:lnTo>
                      <a:lnTo>
                        <a:pt x="34" y="7"/>
                      </a:lnTo>
                      <a:lnTo>
                        <a:pt x="2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4" name="Freeform 245"/>
                <p:cNvSpPr>
                  <a:spLocks/>
                </p:cNvSpPr>
                <p:nvPr/>
              </p:nvSpPr>
              <p:spPr bwMode="auto">
                <a:xfrm>
                  <a:off x="488" y="1082"/>
                  <a:ext cx="31" cy="43"/>
                </a:xfrm>
                <a:custGeom>
                  <a:avLst/>
                  <a:gdLst>
                    <a:gd name="T0" fmla="*/ 18 w 31"/>
                    <a:gd name="T1" fmla="*/ 0 h 43"/>
                    <a:gd name="T2" fmla="*/ 18 w 31"/>
                    <a:gd name="T3" fmla="*/ 0 h 43"/>
                    <a:gd name="T4" fmla="*/ 0 w 31"/>
                    <a:gd name="T5" fmla="*/ 38 h 43"/>
                    <a:gd name="T6" fmla="*/ 13 w 31"/>
                    <a:gd name="T7" fmla="*/ 43 h 43"/>
                    <a:gd name="T8" fmla="*/ 31 w 31"/>
                    <a:gd name="T9" fmla="*/ 5 h 43"/>
                    <a:gd name="T10" fmla="*/ 31 w 31"/>
                    <a:gd name="T11" fmla="*/ 3 h 43"/>
                    <a:gd name="T12" fmla="*/ 18 w 31"/>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1" h="43">
                      <a:moveTo>
                        <a:pt x="18" y="0"/>
                      </a:moveTo>
                      <a:lnTo>
                        <a:pt x="18" y="0"/>
                      </a:lnTo>
                      <a:lnTo>
                        <a:pt x="0" y="38"/>
                      </a:lnTo>
                      <a:lnTo>
                        <a:pt x="13" y="43"/>
                      </a:lnTo>
                      <a:lnTo>
                        <a:pt x="31" y="5"/>
                      </a:lnTo>
                      <a:lnTo>
                        <a:pt x="31" y="3"/>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5" name="Freeform 244"/>
                <p:cNvSpPr>
                  <a:spLocks/>
                </p:cNvSpPr>
                <p:nvPr/>
              </p:nvSpPr>
              <p:spPr bwMode="auto">
                <a:xfrm>
                  <a:off x="506" y="1037"/>
                  <a:ext cx="24" cy="48"/>
                </a:xfrm>
                <a:custGeom>
                  <a:avLst/>
                  <a:gdLst>
                    <a:gd name="T0" fmla="*/ 15 w 24"/>
                    <a:gd name="T1" fmla="*/ 0 h 48"/>
                    <a:gd name="T2" fmla="*/ 11 w 24"/>
                    <a:gd name="T3" fmla="*/ 3 h 48"/>
                    <a:gd name="T4" fmla="*/ 0 w 24"/>
                    <a:gd name="T5" fmla="*/ 45 h 48"/>
                    <a:gd name="T6" fmla="*/ 13 w 24"/>
                    <a:gd name="T7" fmla="*/ 48 h 48"/>
                    <a:gd name="T8" fmla="*/ 24 w 24"/>
                    <a:gd name="T9" fmla="*/ 7 h 48"/>
                    <a:gd name="T10" fmla="*/ 20 w 24"/>
                    <a:gd name="T11" fmla="*/ 11 h 48"/>
                    <a:gd name="T12" fmla="*/ 15 w 24"/>
                    <a:gd name="T13" fmla="*/ 0 h 48"/>
                    <a:gd name="T14" fmla="*/ 13 w 24"/>
                    <a:gd name="T15" fmla="*/ 2 h 48"/>
                    <a:gd name="T16" fmla="*/ 11 w 24"/>
                    <a:gd name="T17" fmla="*/ 3 h 48"/>
                    <a:gd name="T18" fmla="*/ 15 w 2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8">
                      <a:moveTo>
                        <a:pt x="15" y="0"/>
                      </a:moveTo>
                      <a:lnTo>
                        <a:pt x="11" y="3"/>
                      </a:lnTo>
                      <a:lnTo>
                        <a:pt x="0" y="45"/>
                      </a:lnTo>
                      <a:lnTo>
                        <a:pt x="13" y="48"/>
                      </a:lnTo>
                      <a:lnTo>
                        <a:pt x="24" y="7"/>
                      </a:lnTo>
                      <a:lnTo>
                        <a:pt x="20" y="11"/>
                      </a:lnTo>
                      <a:lnTo>
                        <a:pt x="15" y="0"/>
                      </a:lnTo>
                      <a:lnTo>
                        <a:pt x="13" y="2"/>
                      </a:lnTo>
                      <a:lnTo>
                        <a:pt x="11" y="3"/>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6" name="Freeform 243"/>
                <p:cNvSpPr>
                  <a:spLocks/>
                </p:cNvSpPr>
                <p:nvPr/>
              </p:nvSpPr>
              <p:spPr bwMode="auto">
                <a:xfrm>
                  <a:off x="521" y="1022"/>
                  <a:ext cx="37" cy="26"/>
                </a:xfrm>
                <a:custGeom>
                  <a:avLst/>
                  <a:gdLst>
                    <a:gd name="T0" fmla="*/ 34 w 37"/>
                    <a:gd name="T1" fmla="*/ 0 h 26"/>
                    <a:gd name="T2" fmla="*/ 32 w 37"/>
                    <a:gd name="T3" fmla="*/ 0 h 26"/>
                    <a:gd name="T4" fmla="*/ 0 w 37"/>
                    <a:gd name="T5" fmla="*/ 15 h 26"/>
                    <a:gd name="T6" fmla="*/ 5 w 37"/>
                    <a:gd name="T7" fmla="*/ 26 h 26"/>
                    <a:gd name="T8" fmla="*/ 37 w 37"/>
                    <a:gd name="T9" fmla="*/ 13 h 26"/>
                    <a:gd name="T10" fmla="*/ 34 w 37"/>
                    <a:gd name="T11" fmla="*/ 13 h 26"/>
                    <a:gd name="T12" fmla="*/ 34 w 3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34" y="0"/>
                      </a:moveTo>
                      <a:lnTo>
                        <a:pt x="32" y="0"/>
                      </a:lnTo>
                      <a:lnTo>
                        <a:pt x="0" y="15"/>
                      </a:lnTo>
                      <a:lnTo>
                        <a:pt x="5" y="26"/>
                      </a:lnTo>
                      <a:lnTo>
                        <a:pt x="37" y="13"/>
                      </a:lnTo>
                      <a:lnTo>
                        <a:pt x="34"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7" name="Freeform 242"/>
                <p:cNvSpPr>
                  <a:spLocks/>
                </p:cNvSpPr>
                <p:nvPr/>
              </p:nvSpPr>
              <p:spPr bwMode="auto">
                <a:xfrm>
                  <a:off x="555" y="1019"/>
                  <a:ext cx="47" cy="16"/>
                </a:xfrm>
                <a:custGeom>
                  <a:avLst/>
                  <a:gdLst>
                    <a:gd name="T0" fmla="*/ 40 w 47"/>
                    <a:gd name="T1" fmla="*/ 2 h 16"/>
                    <a:gd name="T2" fmla="*/ 43 w 47"/>
                    <a:gd name="T3" fmla="*/ 0 h 16"/>
                    <a:gd name="T4" fmla="*/ 0 w 47"/>
                    <a:gd name="T5" fmla="*/ 3 h 16"/>
                    <a:gd name="T6" fmla="*/ 0 w 47"/>
                    <a:gd name="T7" fmla="*/ 16 h 16"/>
                    <a:gd name="T8" fmla="*/ 43 w 47"/>
                    <a:gd name="T9" fmla="*/ 14 h 16"/>
                    <a:gd name="T10" fmla="*/ 47 w 47"/>
                    <a:gd name="T11" fmla="*/ 12 h 16"/>
                    <a:gd name="T12" fmla="*/ 40 w 4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47" h="16">
                      <a:moveTo>
                        <a:pt x="40" y="2"/>
                      </a:moveTo>
                      <a:lnTo>
                        <a:pt x="43" y="0"/>
                      </a:lnTo>
                      <a:lnTo>
                        <a:pt x="0" y="3"/>
                      </a:lnTo>
                      <a:lnTo>
                        <a:pt x="0" y="16"/>
                      </a:lnTo>
                      <a:lnTo>
                        <a:pt x="43" y="14"/>
                      </a:lnTo>
                      <a:lnTo>
                        <a:pt x="47" y="12"/>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8" name="Freeform 241"/>
                <p:cNvSpPr>
                  <a:spLocks/>
                </p:cNvSpPr>
                <p:nvPr/>
              </p:nvSpPr>
              <p:spPr bwMode="auto">
                <a:xfrm>
                  <a:off x="595" y="1006"/>
                  <a:ext cx="32" cy="25"/>
                </a:xfrm>
                <a:custGeom>
                  <a:avLst/>
                  <a:gdLst>
                    <a:gd name="T0" fmla="*/ 21 w 32"/>
                    <a:gd name="T1" fmla="*/ 2 h 25"/>
                    <a:gd name="T2" fmla="*/ 23 w 32"/>
                    <a:gd name="T3" fmla="*/ 0 h 25"/>
                    <a:gd name="T4" fmla="*/ 0 w 32"/>
                    <a:gd name="T5" fmla="*/ 15 h 25"/>
                    <a:gd name="T6" fmla="*/ 7 w 32"/>
                    <a:gd name="T7" fmla="*/ 25 h 25"/>
                    <a:gd name="T8" fmla="*/ 30 w 32"/>
                    <a:gd name="T9" fmla="*/ 11 h 25"/>
                    <a:gd name="T10" fmla="*/ 32 w 32"/>
                    <a:gd name="T11" fmla="*/ 9 h 25"/>
                    <a:gd name="T12" fmla="*/ 21 w 32"/>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21" y="2"/>
                      </a:moveTo>
                      <a:lnTo>
                        <a:pt x="23" y="0"/>
                      </a:lnTo>
                      <a:lnTo>
                        <a:pt x="0" y="15"/>
                      </a:lnTo>
                      <a:lnTo>
                        <a:pt x="7" y="25"/>
                      </a:lnTo>
                      <a:lnTo>
                        <a:pt x="30" y="11"/>
                      </a:lnTo>
                      <a:lnTo>
                        <a:pt x="32" y="9"/>
                      </a:lnTo>
                      <a:lnTo>
                        <a:pt x="2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09" name="Freeform 240"/>
                <p:cNvSpPr>
                  <a:spLocks/>
                </p:cNvSpPr>
                <p:nvPr/>
              </p:nvSpPr>
              <p:spPr bwMode="auto">
                <a:xfrm>
                  <a:off x="616" y="986"/>
                  <a:ext cx="22" cy="29"/>
                </a:xfrm>
                <a:custGeom>
                  <a:avLst/>
                  <a:gdLst>
                    <a:gd name="T0" fmla="*/ 11 w 22"/>
                    <a:gd name="T1" fmla="*/ 0 h 29"/>
                    <a:gd name="T2" fmla="*/ 11 w 22"/>
                    <a:gd name="T3" fmla="*/ 0 h 29"/>
                    <a:gd name="T4" fmla="*/ 0 w 22"/>
                    <a:gd name="T5" fmla="*/ 22 h 29"/>
                    <a:gd name="T6" fmla="*/ 11 w 22"/>
                    <a:gd name="T7" fmla="*/ 29 h 29"/>
                    <a:gd name="T8" fmla="*/ 22 w 22"/>
                    <a:gd name="T9" fmla="*/ 6 h 29"/>
                    <a:gd name="T10" fmla="*/ 22 w 22"/>
                    <a:gd name="T11" fmla="*/ 7 h 29"/>
                    <a:gd name="T12" fmla="*/ 11 w 2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1" y="0"/>
                      </a:moveTo>
                      <a:lnTo>
                        <a:pt x="11" y="0"/>
                      </a:lnTo>
                      <a:lnTo>
                        <a:pt x="0" y="22"/>
                      </a:lnTo>
                      <a:lnTo>
                        <a:pt x="11" y="29"/>
                      </a:lnTo>
                      <a:lnTo>
                        <a:pt x="22" y="6"/>
                      </a:lnTo>
                      <a:lnTo>
                        <a:pt x="22" y="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0" name="Freeform 239"/>
                <p:cNvSpPr>
                  <a:spLocks/>
                </p:cNvSpPr>
                <p:nvPr/>
              </p:nvSpPr>
              <p:spPr bwMode="auto">
                <a:xfrm>
                  <a:off x="627" y="961"/>
                  <a:ext cx="27" cy="32"/>
                </a:xfrm>
                <a:custGeom>
                  <a:avLst/>
                  <a:gdLst>
                    <a:gd name="T0" fmla="*/ 18 w 27"/>
                    <a:gd name="T1" fmla="*/ 0 h 32"/>
                    <a:gd name="T2" fmla="*/ 16 w 27"/>
                    <a:gd name="T3" fmla="*/ 0 h 32"/>
                    <a:gd name="T4" fmla="*/ 0 w 27"/>
                    <a:gd name="T5" fmla="*/ 25 h 32"/>
                    <a:gd name="T6" fmla="*/ 11 w 27"/>
                    <a:gd name="T7" fmla="*/ 32 h 32"/>
                    <a:gd name="T8" fmla="*/ 27 w 27"/>
                    <a:gd name="T9" fmla="*/ 7 h 32"/>
                    <a:gd name="T10" fmla="*/ 27 w 27"/>
                    <a:gd name="T11" fmla="*/ 9 h 32"/>
                    <a:gd name="T12" fmla="*/ 18 w 27"/>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7" h="32">
                      <a:moveTo>
                        <a:pt x="18" y="0"/>
                      </a:moveTo>
                      <a:lnTo>
                        <a:pt x="16" y="0"/>
                      </a:lnTo>
                      <a:lnTo>
                        <a:pt x="0" y="25"/>
                      </a:lnTo>
                      <a:lnTo>
                        <a:pt x="11" y="32"/>
                      </a:lnTo>
                      <a:lnTo>
                        <a:pt x="27" y="7"/>
                      </a:lnTo>
                      <a:lnTo>
                        <a:pt x="27" y="9"/>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1" name="Freeform 238"/>
                <p:cNvSpPr>
                  <a:spLocks/>
                </p:cNvSpPr>
                <p:nvPr/>
              </p:nvSpPr>
              <p:spPr bwMode="auto">
                <a:xfrm>
                  <a:off x="645" y="934"/>
                  <a:ext cx="34" cy="36"/>
                </a:xfrm>
                <a:custGeom>
                  <a:avLst/>
                  <a:gdLst>
                    <a:gd name="T0" fmla="*/ 25 w 34"/>
                    <a:gd name="T1" fmla="*/ 0 h 36"/>
                    <a:gd name="T2" fmla="*/ 25 w 34"/>
                    <a:gd name="T3" fmla="*/ 0 h 36"/>
                    <a:gd name="T4" fmla="*/ 0 w 34"/>
                    <a:gd name="T5" fmla="*/ 27 h 36"/>
                    <a:gd name="T6" fmla="*/ 9 w 34"/>
                    <a:gd name="T7" fmla="*/ 36 h 36"/>
                    <a:gd name="T8" fmla="*/ 34 w 34"/>
                    <a:gd name="T9" fmla="*/ 9 h 36"/>
                    <a:gd name="T10" fmla="*/ 34 w 34"/>
                    <a:gd name="T11" fmla="*/ 9 h 36"/>
                    <a:gd name="T12" fmla="*/ 25 w 34"/>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25" y="0"/>
                      </a:moveTo>
                      <a:lnTo>
                        <a:pt x="25" y="0"/>
                      </a:lnTo>
                      <a:lnTo>
                        <a:pt x="0" y="27"/>
                      </a:lnTo>
                      <a:lnTo>
                        <a:pt x="9" y="36"/>
                      </a:lnTo>
                      <a:lnTo>
                        <a:pt x="34" y="9"/>
                      </a:lnTo>
                      <a:lnTo>
                        <a:pt x="2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2" name="Freeform 237"/>
                <p:cNvSpPr>
                  <a:spLocks/>
                </p:cNvSpPr>
                <p:nvPr/>
              </p:nvSpPr>
              <p:spPr bwMode="auto">
                <a:xfrm>
                  <a:off x="670" y="909"/>
                  <a:ext cx="38" cy="34"/>
                </a:xfrm>
                <a:custGeom>
                  <a:avLst/>
                  <a:gdLst>
                    <a:gd name="T0" fmla="*/ 25 w 38"/>
                    <a:gd name="T1" fmla="*/ 3 h 34"/>
                    <a:gd name="T2" fmla="*/ 27 w 38"/>
                    <a:gd name="T3" fmla="*/ 0 h 34"/>
                    <a:gd name="T4" fmla="*/ 0 w 38"/>
                    <a:gd name="T5" fmla="*/ 25 h 34"/>
                    <a:gd name="T6" fmla="*/ 9 w 38"/>
                    <a:gd name="T7" fmla="*/ 34 h 34"/>
                    <a:gd name="T8" fmla="*/ 36 w 38"/>
                    <a:gd name="T9" fmla="*/ 9 h 34"/>
                    <a:gd name="T10" fmla="*/ 38 w 38"/>
                    <a:gd name="T11" fmla="*/ 5 h 34"/>
                    <a:gd name="T12" fmla="*/ 25 w 3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25" y="3"/>
                      </a:moveTo>
                      <a:lnTo>
                        <a:pt x="27" y="0"/>
                      </a:lnTo>
                      <a:lnTo>
                        <a:pt x="0" y="25"/>
                      </a:lnTo>
                      <a:lnTo>
                        <a:pt x="9" y="34"/>
                      </a:lnTo>
                      <a:lnTo>
                        <a:pt x="36" y="9"/>
                      </a:lnTo>
                      <a:lnTo>
                        <a:pt x="38" y="5"/>
                      </a:lnTo>
                      <a:lnTo>
                        <a:pt x="2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3" name="Freeform 236"/>
                <p:cNvSpPr>
                  <a:spLocks/>
                </p:cNvSpPr>
                <p:nvPr/>
              </p:nvSpPr>
              <p:spPr bwMode="auto">
                <a:xfrm>
                  <a:off x="695" y="869"/>
                  <a:ext cx="22" cy="45"/>
                </a:xfrm>
                <a:custGeom>
                  <a:avLst/>
                  <a:gdLst>
                    <a:gd name="T0" fmla="*/ 11 w 22"/>
                    <a:gd name="T1" fmla="*/ 0 h 45"/>
                    <a:gd name="T2" fmla="*/ 9 w 22"/>
                    <a:gd name="T3" fmla="*/ 4 h 45"/>
                    <a:gd name="T4" fmla="*/ 0 w 22"/>
                    <a:gd name="T5" fmla="*/ 43 h 45"/>
                    <a:gd name="T6" fmla="*/ 13 w 22"/>
                    <a:gd name="T7" fmla="*/ 45 h 45"/>
                    <a:gd name="T8" fmla="*/ 22 w 22"/>
                    <a:gd name="T9" fmla="*/ 7 h 45"/>
                    <a:gd name="T10" fmla="*/ 20 w 22"/>
                    <a:gd name="T11" fmla="*/ 11 h 45"/>
                    <a:gd name="T12" fmla="*/ 11 w 22"/>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2" h="45">
                      <a:moveTo>
                        <a:pt x="11" y="0"/>
                      </a:moveTo>
                      <a:lnTo>
                        <a:pt x="9" y="4"/>
                      </a:lnTo>
                      <a:lnTo>
                        <a:pt x="0" y="43"/>
                      </a:lnTo>
                      <a:lnTo>
                        <a:pt x="13" y="45"/>
                      </a:lnTo>
                      <a:lnTo>
                        <a:pt x="22" y="7"/>
                      </a:lnTo>
                      <a:lnTo>
                        <a:pt x="20" y="11"/>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4" name="Freeform 235"/>
                <p:cNvSpPr>
                  <a:spLocks/>
                </p:cNvSpPr>
                <p:nvPr/>
              </p:nvSpPr>
              <p:spPr bwMode="auto">
                <a:xfrm>
                  <a:off x="706" y="844"/>
                  <a:ext cx="38" cy="36"/>
                </a:xfrm>
                <a:custGeom>
                  <a:avLst/>
                  <a:gdLst>
                    <a:gd name="T0" fmla="*/ 34 w 38"/>
                    <a:gd name="T1" fmla="*/ 0 h 36"/>
                    <a:gd name="T2" fmla="*/ 29 w 38"/>
                    <a:gd name="T3" fmla="*/ 2 h 36"/>
                    <a:gd name="T4" fmla="*/ 0 w 38"/>
                    <a:gd name="T5" fmla="*/ 25 h 36"/>
                    <a:gd name="T6" fmla="*/ 9 w 38"/>
                    <a:gd name="T7" fmla="*/ 36 h 36"/>
                    <a:gd name="T8" fmla="*/ 38 w 38"/>
                    <a:gd name="T9" fmla="*/ 11 h 36"/>
                    <a:gd name="T10" fmla="*/ 34 w 38"/>
                    <a:gd name="T11" fmla="*/ 13 h 36"/>
                    <a:gd name="T12" fmla="*/ 34 w 3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34" y="0"/>
                      </a:moveTo>
                      <a:lnTo>
                        <a:pt x="29" y="2"/>
                      </a:lnTo>
                      <a:lnTo>
                        <a:pt x="0" y="25"/>
                      </a:lnTo>
                      <a:lnTo>
                        <a:pt x="9" y="36"/>
                      </a:lnTo>
                      <a:lnTo>
                        <a:pt x="38" y="11"/>
                      </a:lnTo>
                      <a:lnTo>
                        <a:pt x="34"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5" name="Freeform 234"/>
                <p:cNvSpPr>
                  <a:spLocks/>
                </p:cNvSpPr>
                <p:nvPr/>
              </p:nvSpPr>
              <p:spPr bwMode="auto">
                <a:xfrm>
                  <a:off x="740" y="842"/>
                  <a:ext cx="51" cy="15"/>
                </a:xfrm>
                <a:custGeom>
                  <a:avLst/>
                  <a:gdLst>
                    <a:gd name="T0" fmla="*/ 51 w 51"/>
                    <a:gd name="T1" fmla="*/ 2 h 15"/>
                    <a:gd name="T2" fmla="*/ 47 w 51"/>
                    <a:gd name="T3" fmla="*/ 0 h 15"/>
                    <a:gd name="T4" fmla="*/ 0 w 51"/>
                    <a:gd name="T5" fmla="*/ 2 h 15"/>
                    <a:gd name="T6" fmla="*/ 0 w 51"/>
                    <a:gd name="T7" fmla="*/ 15 h 15"/>
                    <a:gd name="T8" fmla="*/ 47 w 51"/>
                    <a:gd name="T9" fmla="*/ 13 h 15"/>
                    <a:gd name="T10" fmla="*/ 45 w 51"/>
                    <a:gd name="T11" fmla="*/ 13 h 15"/>
                    <a:gd name="T12" fmla="*/ 51 w 51"/>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51" h="15">
                      <a:moveTo>
                        <a:pt x="51" y="2"/>
                      </a:moveTo>
                      <a:lnTo>
                        <a:pt x="47" y="0"/>
                      </a:lnTo>
                      <a:lnTo>
                        <a:pt x="0" y="2"/>
                      </a:lnTo>
                      <a:lnTo>
                        <a:pt x="0" y="15"/>
                      </a:lnTo>
                      <a:lnTo>
                        <a:pt x="47" y="13"/>
                      </a:lnTo>
                      <a:lnTo>
                        <a:pt x="45" y="13"/>
                      </a:lnTo>
                      <a:lnTo>
                        <a:pt x="5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6" name="Freeform 233"/>
                <p:cNvSpPr>
                  <a:spLocks/>
                </p:cNvSpPr>
                <p:nvPr/>
              </p:nvSpPr>
              <p:spPr bwMode="auto">
                <a:xfrm>
                  <a:off x="785" y="844"/>
                  <a:ext cx="37" cy="23"/>
                </a:xfrm>
                <a:custGeom>
                  <a:avLst/>
                  <a:gdLst>
                    <a:gd name="T0" fmla="*/ 37 w 37"/>
                    <a:gd name="T1" fmla="*/ 13 h 23"/>
                    <a:gd name="T2" fmla="*/ 35 w 37"/>
                    <a:gd name="T3" fmla="*/ 13 h 23"/>
                    <a:gd name="T4" fmla="*/ 6 w 37"/>
                    <a:gd name="T5" fmla="*/ 0 h 23"/>
                    <a:gd name="T6" fmla="*/ 0 w 37"/>
                    <a:gd name="T7" fmla="*/ 11 h 23"/>
                    <a:gd name="T8" fmla="*/ 29 w 37"/>
                    <a:gd name="T9" fmla="*/ 23 h 23"/>
                    <a:gd name="T10" fmla="*/ 28 w 37"/>
                    <a:gd name="T11" fmla="*/ 22 h 23"/>
                    <a:gd name="T12" fmla="*/ 37 w 37"/>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13"/>
                      </a:moveTo>
                      <a:lnTo>
                        <a:pt x="35" y="13"/>
                      </a:lnTo>
                      <a:lnTo>
                        <a:pt x="6" y="0"/>
                      </a:lnTo>
                      <a:lnTo>
                        <a:pt x="0" y="11"/>
                      </a:lnTo>
                      <a:lnTo>
                        <a:pt x="29" y="23"/>
                      </a:lnTo>
                      <a:lnTo>
                        <a:pt x="28" y="22"/>
                      </a:lnTo>
                      <a:lnTo>
                        <a:pt x="3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7" name="Freeform 232"/>
                <p:cNvSpPr>
                  <a:spLocks/>
                </p:cNvSpPr>
                <p:nvPr/>
              </p:nvSpPr>
              <p:spPr bwMode="auto">
                <a:xfrm>
                  <a:off x="813" y="857"/>
                  <a:ext cx="32" cy="30"/>
                </a:xfrm>
                <a:custGeom>
                  <a:avLst/>
                  <a:gdLst>
                    <a:gd name="T0" fmla="*/ 32 w 32"/>
                    <a:gd name="T1" fmla="*/ 25 h 30"/>
                    <a:gd name="T2" fmla="*/ 30 w 32"/>
                    <a:gd name="T3" fmla="*/ 21 h 30"/>
                    <a:gd name="T4" fmla="*/ 9 w 32"/>
                    <a:gd name="T5" fmla="*/ 0 h 30"/>
                    <a:gd name="T6" fmla="*/ 0 w 32"/>
                    <a:gd name="T7" fmla="*/ 9 h 30"/>
                    <a:gd name="T8" fmla="*/ 21 w 32"/>
                    <a:gd name="T9" fmla="*/ 30 h 30"/>
                    <a:gd name="T10" fmla="*/ 19 w 32"/>
                    <a:gd name="T11" fmla="*/ 27 h 30"/>
                    <a:gd name="T12" fmla="*/ 32 w 32"/>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32" y="25"/>
                      </a:moveTo>
                      <a:lnTo>
                        <a:pt x="30" y="21"/>
                      </a:lnTo>
                      <a:lnTo>
                        <a:pt x="9" y="0"/>
                      </a:lnTo>
                      <a:lnTo>
                        <a:pt x="0" y="9"/>
                      </a:lnTo>
                      <a:lnTo>
                        <a:pt x="21" y="30"/>
                      </a:lnTo>
                      <a:lnTo>
                        <a:pt x="19" y="27"/>
                      </a:lnTo>
                      <a:lnTo>
                        <a:pt x="3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8" name="Freeform 231"/>
                <p:cNvSpPr>
                  <a:spLocks/>
                </p:cNvSpPr>
                <p:nvPr/>
              </p:nvSpPr>
              <p:spPr bwMode="auto">
                <a:xfrm>
                  <a:off x="832" y="882"/>
                  <a:ext cx="18" cy="41"/>
                </a:xfrm>
                <a:custGeom>
                  <a:avLst/>
                  <a:gdLst>
                    <a:gd name="T0" fmla="*/ 18 w 18"/>
                    <a:gd name="T1" fmla="*/ 39 h 41"/>
                    <a:gd name="T2" fmla="*/ 18 w 18"/>
                    <a:gd name="T3" fmla="*/ 39 h 41"/>
                    <a:gd name="T4" fmla="*/ 13 w 18"/>
                    <a:gd name="T5" fmla="*/ 0 h 41"/>
                    <a:gd name="T6" fmla="*/ 0 w 18"/>
                    <a:gd name="T7" fmla="*/ 2 h 41"/>
                    <a:gd name="T8" fmla="*/ 6 w 18"/>
                    <a:gd name="T9" fmla="*/ 41 h 41"/>
                    <a:gd name="T10" fmla="*/ 6 w 18"/>
                    <a:gd name="T11" fmla="*/ 39 h 41"/>
                    <a:gd name="T12" fmla="*/ 18 w 18"/>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18" h="41">
                      <a:moveTo>
                        <a:pt x="18" y="39"/>
                      </a:moveTo>
                      <a:lnTo>
                        <a:pt x="18" y="39"/>
                      </a:lnTo>
                      <a:lnTo>
                        <a:pt x="13" y="0"/>
                      </a:lnTo>
                      <a:lnTo>
                        <a:pt x="0" y="2"/>
                      </a:lnTo>
                      <a:lnTo>
                        <a:pt x="6" y="41"/>
                      </a:lnTo>
                      <a:lnTo>
                        <a:pt x="6" y="39"/>
                      </a:lnTo>
                      <a:lnTo>
                        <a:pt x="18"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19" name="Freeform 230"/>
                <p:cNvSpPr>
                  <a:spLocks/>
                </p:cNvSpPr>
                <p:nvPr/>
              </p:nvSpPr>
              <p:spPr bwMode="auto">
                <a:xfrm>
                  <a:off x="838" y="921"/>
                  <a:ext cx="12" cy="35"/>
                </a:xfrm>
                <a:custGeom>
                  <a:avLst/>
                  <a:gdLst>
                    <a:gd name="T0" fmla="*/ 11 w 12"/>
                    <a:gd name="T1" fmla="*/ 26 h 35"/>
                    <a:gd name="T2" fmla="*/ 12 w 12"/>
                    <a:gd name="T3" fmla="*/ 29 h 35"/>
                    <a:gd name="T4" fmla="*/ 12 w 12"/>
                    <a:gd name="T5" fmla="*/ 0 h 35"/>
                    <a:gd name="T6" fmla="*/ 0 w 12"/>
                    <a:gd name="T7" fmla="*/ 0 h 35"/>
                    <a:gd name="T8" fmla="*/ 0 w 12"/>
                    <a:gd name="T9" fmla="*/ 29 h 35"/>
                    <a:gd name="T10" fmla="*/ 2 w 12"/>
                    <a:gd name="T11" fmla="*/ 35 h 35"/>
                    <a:gd name="T12" fmla="*/ 11 w 12"/>
                    <a:gd name="T13" fmla="*/ 26 h 35"/>
                  </a:gdLst>
                  <a:ahLst/>
                  <a:cxnLst>
                    <a:cxn ang="0">
                      <a:pos x="T0" y="T1"/>
                    </a:cxn>
                    <a:cxn ang="0">
                      <a:pos x="T2" y="T3"/>
                    </a:cxn>
                    <a:cxn ang="0">
                      <a:pos x="T4" y="T5"/>
                    </a:cxn>
                    <a:cxn ang="0">
                      <a:pos x="T6" y="T7"/>
                    </a:cxn>
                    <a:cxn ang="0">
                      <a:pos x="T8" y="T9"/>
                    </a:cxn>
                    <a:cxn ang="0">
                      <a:pos x="T10" y="T11"/>
                    </a:cxn>
                    <a:cxn ang="0">
                      <a:pos x="T12" y="T13"/>
                    </a:cxn>
                  </a:cxnLst>
                  <a:rect l="0" t="0" r="r" b="b"/>
                  <a:pathLst>
                    <a:path w="12" h="35">
                      <a:moveTo>
                        <a:pt x="11" y="26"/>
                      </a:moveTo>
                      <a:lnTo>
                        <a:pt x="12" y="29"/>
                      </a:lnTo>
                      <a:lnTo>
                        <a:pt x="12" y="0"/>
                      </a:lnTo>
                      <a:lnTo>
                        <a:pt x="0" y="0"/>
                      </a:lnTo>
                      <a:lnTo>
                        <a:pt x="0" y="29"/>
                      </a:lnTo>
                      <a:lnTo>
                        <a:pt x="2" y="35"/>
                      </a:lnTo>
                      <a:lnTo>
                        <a:pt x="1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0" name="Freeform 229"/>
                <p:cNvSpPr>
                  <a:spLocks/>
                </p:cNvSpPr>
                <p:nvPr/>
              </p:nvSpPr>
              <p:spPr bwMode="auto">
                <a:xfrm>
                  <a:off x="840" y="947"/>
                  <a:ext cx="25" cy="27"/>
                </a:xfrm>
                <a:custGeom>
                  <a:avLst/>
                  <a:gdLst>
                    <a:gd name="T0" fmla="*/ 23 w 25"/>
                    <a:gd name="T1" fmla="*/ 16 h 27"/>
                    <a:gd name="T2" fmla="*/ 25 w 25"/>
                    <a:gd name="T3" fmla="*/ 16 h 27"/>
                    <a:gd name="T4" fmla="*/ 9 w 25"/>
                    <a:gd name="T5" fmla="*/ 0 h 27"/>
                    <a:gd name="T6" fmla="*/ 0 w 25"/>
                    <a:gd name="T7" fmla="*/ 9 h 27"/>
                    <a:gd name="T8" fmla="*/ 16 w 25"/>
                    <a:gd name="T9" fmla="*/ 25 h 27"/>
                    <a:gd name="T10" fmla="*/ 18 w 25"/>
                    <a:gd name="T11" fmla="*/ 27 h 27"/>
                    <a:gd name="T12" fmla="*/ 23 w 25"/>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23" y="16"/>
                      </a:moveTo>
                      <a:lnTo>
                        <a:pt x="25" y="16"/>
                      </a:lnTo>
                      <a:lnTo>
                        <a:pt x="9" y="0"/>
                      </a:lnTo>
                      <a:lnTo>
                        <a:pt x="0" y="9"/>
                      </a:lnTo>
                      <a:lnTo>
                        <a:pt x="16" y="25"/>
                      </a:lnTo>
                      <a:lnTo>
                        <a:pt x="18" y="27"/>
                      </a:lnTo>
                      <a:lnTo>
                        <a:pt x="2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1" name="Freeform 228"/>
                <p:cNvSpPr>
                  <a:spLocks/>
                </p:cNvSpPr>
                <p:nvPr/>
              </p:nvSpPr>
              <p:spPr bwMode="auto">
                <a:xfrm>
                  <a:off x="858" y="963"/>
                  <a:ext cx="34" cy="27"/>
                </a:xfrm>
                <a:custGeom>
                  <a:avLst/>
                  <a:gdLst>
                    <a:gd name="T0" fmla="*/ 30 w 34"/>
                    <a:gd name="T1" fmla="*/ 14 h 27"/>
                    <a:gd name="T2" fmla="*/ 34 w 34"/>
                    <a:gd name="T3" fmla="*/ 16 h 27"/>
                    <a:gd name="T4" fmla="*/ 5 w 34"/>
                    <a:gd name="T5" fmla="*/ 0 h 27"/>
                    <a:gd name="T6" fmla="*/ 0 w 34"/>
                    <a:gd name="T7" fmla="*/ 11 h 27"/>
                    <a:gd name="T8" fmla="*/ 28 w 34"/>
                    <a:gd name="T9" fmla="*/ 27 h 27"/>
                    <a:gd name="T10" fmla="*/ 32 w 34"/>
                    <a:gd name="T11" fmla="*/ 27 h 27"/>
                    <a:gd name="T12" fmla="*/ 30 w 34"/>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34" h="27">
                      <a:moveTo>
                        <a:pt x="30" y="14"/>
                      </a:moveTo>
                      <a:lnTo>
                        <a:pt x="34" y="16"/>
                      </a:lnTo>
                      <a:lnTo>
                        <a:pt x="5" y="0"/>
                      </a:lnTo>
                      <a:lnTo>
                        <a:pt x="0" y="11"/>
                      </a:lnTo>
                      <a:lnTo>
                        <a:pt x="28" y="27"/>
                      </a:lnTo>
                      <a:lnTo>
                        <a:pt x="32" y="27"/>
                      </a:lnTo>
                      <a:lnTo>
                        <a:pt x="3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2" name="Freeform 227"/>
                <p:cNvSpPr>
                  <a:spLocks/>
                </p:cNvSpPr>
                <p:nvPr/>
              </p:nvSpPr>
              <p:spPr bwMode="auto">
                <a:xfrm>
                  <a:off x="888" y="970"/>
                  <a:ext cx="56" cy="20"/>
                </a:xfrm>
                <a:custGeom>
                  <a:avLst/>
                  <a:gdLst>
                    <a:gd name="T0" fmla="*/ 56 w 56"/>
                    <a:gd name="T1" fmla="*/ 0 h 20"/>
                    <a:gd name="T2" fmla="*/ 51 w 56"/>
                    <a:gd name="T3" fmla="*/ 0 h 20"/>
                    <a:gd name="T4" fmla="*/ 0 w 56"/>
                    <a:gd name="T5" fmla="*/ 7 h 20"/>
                    <a:gd name="T6" fmla="*/ 2 w 56"/>
                    <a:gd name="T7" fmla="*/ 20 h 20"/>
                    <a:gd name="T8" fmla="*/ 52 w 56"/>
                    <a:gd name="T9" fmla="*/ 13 h 20"/>
                    <a:gd name="T10" fmla="*/ 49 w 56"/>
                    <a:gd name="T11" fmla="*/ 11 h 20"/>
                    <a:gd name="T12" fmla="*/ 56 w 5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6" h="20">
                      <a:moveTo>
                        <a:pt x="56" y="0"/>
                      </a:moveTo>
                      <a:lnTo>
                        <a:pt x="51" y="0"/>
                      </a:lnTo>
                      <a:lnTo>
                        <a:pt x="0" y="7"/>
                      </a:lnTo>
                      <a:lnTo>
                        <a:pt x="2" y="20"/>
                      </a:lnTo>
                      <a:lnTo>
                        <a:pt x="52" y="13"/>
                      </a:lnTo>
                      <a:lnTo>
                        <a:pt x="49" y="11"/>
                      </a:lnTo>
                      <a:lnTo>
                        <a:pt x="5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3" name="Freeform 226"/>
                <p:cNvSpPr>
                  <a:spLocks/>
                </p:cNvSpPr>
                <p:nvPr/>
              </p:nvSpPr>
              <p:spPr bwMode="auto">
                <a:xfrm>
                  <a:off x="937" y="970"/>
                  <a:ext cx="85" cy="63"/>
                </a:xfrm>
                <a:custGeom>
                  <a:avLst/>
                  <a:gdLst>
                    <a:gd name="T0" fmla="*/ 83 w 85"/>
                    <a:gd name="T1" fmla="*/ 51 h 63"/>
                    <a:gd name="T2" fmla="*/ 85 w 85"/>
                    <a:gd name="T3" fmla="*/ 52 h 63"/>
                    <a:gd name="T4" fmla="*/ 7 w 85"/>
                    <a:gd name="T5" fmla="*/ 0 h 63"/>
                    <a:gd name="T6" fmla="*/ 0 w 85"/>
                    <a:gd name="T7" fmla="*/ 11 h 63"/>
                    <a:gd name="T8" fmla="*/ 77 w 85"/>
                    <a:gd name="T9" fmla="*/ 63 h 63"/>
                    <a:gd name="T10" fmla="*/ 81 w 85"/>
                    <a:gd name="T11" fmla="*/ 63 h 63"/>
                    <a:gd name="T12" fmla="*/ 83 w 85"/>
                    <a:gd name="T13" fmla="*/ 51 h 63"/>
                  </a:gdLst>
                  <a:ahLst/>
                  <a:cxnLst>
                    <a:cxn ang="0">
                      <a:pos x="T0" y="T1"/>
                    </a:cxn>
                    <a:cxn ang="0">
                      <a:pos x="T2" y="T3"/>
                    </a:cxn>
                    <a:cxn ang="0">
                      <a:pos x="T4" y="T5"/>
                    </a:cxn>
                    <a:cxn ang="0">
                      <a:pos x="T6" y="T7"/>
                    </a:cxn>
                    <a:cxn ang="0">
                      <a:pos x="T8" y="T9"/>
                    </a:cxn>
                    <a:cxn ang="0">
                      <a:pos x="T10" y="T11"/>
                    </a:cxn>
                    <a:cxn ang="0">
                      <a:pos x="T12" y="T13"/>
                    </a:cxn>
                  </a:cxnLst>
                  <a:rect l="0" t="0" r="r" b="b"/>
                  <a:pathLst>
                    <a:path w="85" h="63">
                      <a:moveTo>
                        <a:pt x="83" y="51"/>
                      </a:moveTo>
                      <a:lnTo>
                        <a:pt x="85" y="52"/>
                      </a:lnTo>
                      <a:lnTo>
                        <a:pt x="7" y="0"/>
                      </a:lnTo>
                      <a:lnTo>
                        <a:pt x="0" y="11"/>
                      </a:lnTo>
                      <a:lnTo>
                        <a:pt x="77" y="63"/>
                      </a:lnTo>
                      <a:lnTo>
                        <a:pt x="81" y="63"/>
                      </a:lnTo>
                      <a:lnTo>
                        <a:pt x="83"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4" name="Freeform 225"/>
                <p:cNvSpPr>
                  <a:spLocks/>
                </p:cNvSpPr>
                <p:nvPr/>
              </p:nvSpPr>
              <p:spPr bwMode="auto">
                <a:xfrm>
                  <a:off x="1018" y="1021"/>
                  <a:ext cx="79" cy="19"/>
                </a:xfrm>
                <a:custGeom>
                  <a:avLst/>
                  <a:gdLst>
                    <a:gd name="T0" fmla="*/ 79 w 79"/>
                    <a:gd name="T1" fmla="*/ 10 h 19"/>
                    <a:gd name="T2" fmla="*/ 74 w 79"/>
                    <a:gd name="T3" fmla="*/ 7 h 19"/>
                    <a:gd name="T4" fmla="*/ 2 w 79"/>
                    <a:gd name="T5" fmla="*/ 0 h 19"/>
                    <a:gd name="T6" fmla="*/ 0 w 79"/>
                    <a:gd name="T7" fmla="*/ 12 h 19"/>
                    <a:gd name="T8" fmla="*/ 72 w 79"/>
                    <a:gd name="T9" fmla="*/ 19 h 19"/>
                    <a:gd name="T10" fmla="*/ 67 w 79"/>
                    <a:gd name="T11" fmla="*/ 16 h 19"/>
                    <a:gd name="T12" fmla="*/ 79 w 79"/>
                    <a:gd name="T13" fmla="*/ 10 h 19"/>
                    <a:gd name="T14" fmla="*/ 77 w 79"/>
                    <a:gd name="T15" fmla="*/ 7 h 19"/>
                    <a:gd name="T16" fmla="*/ 74 w 79"/>
                    <a:gd name="T17" fmla="*/ 7 h 19"/>
                    <a:gd name="T18" fmla="*/ 79 w 79"/>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9">
                      <a:moveTo>
                        <a:pt x="79" y="10"/>
                      </a:moveTo>
                      <a:lnTo>
                        <a:pt x="74" y="7"/>
                      </a:lnTo>
                      <a:lnTo>
                        <a:pt x="2" y="0"/>
                      </a:lnTo>
                      <a:lnTo>
                        <a:pt x="0" y="12"/>
                      </a:lnTo>
                      <a:lnTo>
                        <a:pt x="72" y="19"/>
                      </a:lnTo>
                      <a:lnTo>
                        <a:pt x="67" y="16"/>
                      </a:lnTo>
                      <a:lnTo>
                        <a:pt x="79" y="10"/>
                      </a:lnTo>
                      <a:lnTo>
                        <a:pt x="77" y="7"/>
                      </a:lnTo>
                      <a:lnTo>
                        <a:pt x="74" y="7"/>
                      </a:lnTo>
                      <a:lnTo>
                        <a:pt x="79"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5" name="Freeform 224"/>
                <p:cNvSpPr>
                  <a:spLocks/>
                </p:cNvSpPr>
                <p:nvPr/>
              </p:nvSpPr>
              <p:spPr bwMode="auto">
                <a:xfrm>
                  <a:off x="1085" y="1031"/>
                  <a:ext cx="19" cy="24"/>
                </a:xfrm>
                <a:custGeom>
                  <a:avLst/>
                  <a:gdLst>
                    <a:gd name="T0" fmla="*/ 19 w 19"/>
                    <a:gd name="T1" fmla="*/ 20 h 24"/>
                    <a:gd name="T2" fmla="*/ 19 w 19"/>
                    <a:gd name="T3" fmla="*/ 18 h 24"/>
                    <a:gd name="T4" fmla="*/ 12 w 19"/>
                    <a:gd name="T5" fmla="*/ 0 h 24"/>
                    <a:gd name="T6" fmla="*/ 0 w 19"/>
                    <a:gd name="T7" fmla="*/ 6 h 24"/>
                    <a:gd name="T8" fmla="*/ 7 w 19"/>
                    <a:gd name="T9" fmla="*/ 24 h 24"/>
                    <a:gd name="T10" fmla="*/ 7 w 19"/>
                    <a:gd name="T11" fmla="*/ 20 h 24"/>
                    <a:gd name="T12" fmla="*/ 19 w 19"/>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9" y="20"/>
                      </a:moveTo>
                      <a:lnTo>
                        <a:pt x="19" y="18"/>
                      </a:lnTo>
                      <a:lnTo>
                        <a:pt x="12" y="0"/>
                      </a:lnTo>
                      <a:lnTo>
                        <a:pt x="0" y="6"/>
                      </a:lnTo>
                      <a:lnTo>
                        <a:pt x="7" y="24"/>
                      </a:lnTo>
                      <a:lnTo>
                        <a:pt x="7" y="20"/>
                      </a:lnTo>
                      <a:lnTo>
                        <a:pt x="1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6" name="Freeform 223"/>
                <p:cNvSpPr>
                  <a:spLocks/>
                </p:cNvSpPr>
                <p:nvPr/>
              </p:nvSpPr>
              <p:spPr bwMode="auto">
                <a:xfrm>
                  <a:off x="1090" y="1051"/>
                  <a:ext cx="14" cy="52"/>
                </a:xfrm>
                <a:custGeom>
                  <a:avLst/>
                  <a:gdLst>
                    <a:gd name="T0" fmla="*/ 9 w 14"/>
                    <a:gd name="T1" fmla="*/ 40 h 52"/>
                    <a:gd name="T2" fmla="*/ 14 w 14"/>
                    <a:gd name="T3" fmla="*/ 47 h 52"/>
                    <a:gd name="T4" fmla="*/ 14 w 14"/>
                    <a:gd name="T5" fmla="*/ 0 h 52"/>
                    <a:gd name="T6" fmla="*/ 2 w 14"/>
                    <a:gd name="T7" fmla="*/ 0 h 52"/>
                    <a:gd name="T8" fmla="*/ 0 w 14"/>
                    <a:gd name="T9" fmla="*/ 47 h 52"/>
                    <a:gd name="T10" fmla="*/ 5 w 14"/>
                    <a:gd name="T11" fmla="*/ 52 h 52"/>
                    <a:gd name="T12" fmla="*/ 0 w 14"/>
                    <a:gd name="T13" fmla="*/ 47 h 52"/>
                    <a:gd name="T14" fmla="*/ 0 w 14"/>
                    <a:gd name="T15" fmla="*/ 51 h 52"/>
                    <a:gd name="T16" fmla="*/ 5 w 14"/>
                    <a:gd name="T17" fmla="*/ 52 h 52"/>
                    <a:gd name="T18" fmla="*/ 9 w 14"/>
                    <a:gd name="T19"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2">
                      <a:moveTo>
                        <a:pt x="9" y="40"/>
                      </a:moveTo>
                      <a:lnTo>
                        <a:pt x="14" y="47"/>
                      </a:lnTo>
                      <a:lnTo>
                        <a:pt x="14" y="0"/>
                      </a:lnTo>
                      <a:lnTo>
                        <a:pt x="2" y="0"/>
                      </a:lnTo>
                      <a:lnTo>
                        <a:pt x="0" y="47"/>
                      </a:lnTo>
                      <a:lnTo>
                        <a:pt x="5" y="52"/>
                      </a:lnTo>
                      <a:lnTo>
                        <a:pt x="0" y="47"/>
                      </a:lnTo>
                      <a:lnTo>
                        <a:pt x="0" y="51"/>
                      </a:lnTo>
                      <a:lnTo>
                        <a:pt x="5" y="52"/>
                      </a:lnTo>
                      <a:lnTo>
                        <a:pt x="9"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7" name="Freeform 222"/>
                <p:cNvSpPr>
                  <a:spLocks/>
                </p:cNvSpPr>
                <p:nvPr/>
              </p:nvSpPr>
              <p:spPr bwMode="auto">
                <a:xfrm>
                  <a:off x="1095" y="1091"/>
                  <a:ext cx="36" cy="23"/>
                </a:xfrm>
                <a:custGeom>
                  <a:avLst/>
                  <a:gdLst>
                    <a:gd name="T0" fmla="*/ 36 w 36"/>
                    <a:gd name="T1" fmla="*/ 11 h 23"/>
                    <a:gd name="T2" fmla="*/ 36 w 36"/>
                    <a:gd name="T3" fmla="*/ 11 h 23"/>
                    <a:gd name="T4" fmla="*/ 4 w 36"/>
                    <a:gd name="T5" fmla="*/ 0 h 23"/>
                    <a:gd name="T6" fmla="*/ 0 w 36"/>
                    <a:gd name="T7" fmla="*/ 12 h 23"/>
                    <a:gd name="T8" fmla="*/ 31 w 36"/>
                    <a:gd name="T9" fmla="*/ 23 h 23"/>
                    <a:gd name="T10" fmla="*/ 31 w 36"/>
                    <a:gd name="T11" fmla="*/ 23 h 23"/>
                    <a:gd name="T12" fmla="*/ 36 w 36"/>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36" h="23">
                      <a:moveTo>
                        <a:pt x="36" y="11"/>
                      </a:moveTo>
                      <a:lnTo>
                        <a:pt x="36" y="11"/>
                      </a:lnTo>
                      <a:lnTo>
                        <a:pt x="4" y="0"/>
                      </a:lnTo>
                      <a:lnTo>
                        <a:pt x="0" y="12"/>
                      </a:lnTo>
                      <a:lnTo>
                        <a:pt x="31" y="23"/>
                      </a:lnTo>
                      <a:lnTo>
                        <a:pt x="36"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8" name="Freeform 221"/>
                <p:cNvSpPr>
                  <a:spLocks/>
                </p:cNvSpPr>
                <p:nvPr/>
              </p:nvSpPr>
              <p:spPr bwMode="auto">
                <a:xfrm>
                  <a:off x="1126" y="1102"/>
                  <a:ext cx="25" cy="21"/>
                </a:xfrm>
                <a:custGeom>
                  <a:avLst/>
                  <a:gdLst>
                    <a:gd name="T0" fmla="*/ 23 w 25"/>
                    <a:gd name="T1" fmla="*/ 9 h 21"/>
                    <a:gd name="T2" fmla="*/ 25 w 25"/>
                    <a:gd name="T3" fmla="*/ 10 h 21"/>
                    <a:gd name="T4" fmla="*/ 5 w 25"/>
                    <a:gd name="T5" fmla="*/ 0 h 21"/>
                    <a:gd name="T6" fmla="*/ 0 w 25"/>
                    <a:gd name="T7" fmla="*/ 12 h 21"/>
                    <a:gd name="T8" fmla="*/ 20 w 25"/>
                    <a:gd name="T9" fmla="*/ 21 h 21"/>
                    <a:gd name="T10" fmla="*/ 22 w 25"/>
                    <a:gd name="T11" fmla="*/ 21 h 21"/>
                    <a:gd name="T12" fmla="*/ 23 w 25"/>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3" y="9"/>
                      </a:moveTo>
                      <a:lnTo>
                        <a:pt x="25" y="10"/>
                      </a:lnTo>
                      <a:lnTo>
                        <a:pt x="5" y="0"/>
                      </a:lnTo>
                      <a:lnTo>
                        <a:pt x="0" y="12"/>
                      </a:lnTo>
                      <a:lnTo>
                        <a:pt x="20" y="21"/>
                      </a:lnTo>
                      <a:lnTo>
                        <a:pt x="22" y="21"/>
                      </a:lnTo>
                      <a:lnTo>
                        <a:pt x="23"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29" name="Freeform 220"/>
                <p:cNvSpPr>
                  <a:spLocks/>
                </p:cNvSpPr>
                <p:nvPr/>
              </p:nvSpPr>
              <p:spPr bwMode="auto">
                <a:xfrm>
                  <a:off x="1148" y="1111"/>
                  <a:ext cx="63" cy="19"/>
                </a:xfrm>
                <a:custGeom>
                  <a:avLst/>
                  <a:gdLst>
                    <a:gd name="T0" fmla="*/ 63 w 63"/>
                    <a:gd name="T1" fmla="*/ 7 h 19"/>
                    <a:gd name="T2" fmla="*/ 59 w 63"/>
                    <a:gd name="T3" fmla="*/ 7 h 19"/>
                    <a:gd name="T4" fmla="*/ 1 w 63"/>
                    <a:gd name="T5" fmla="*/ 0 h 19"/>
                    <a:gd name="T6" fmla="*/ 0 w 63"/>
                    <a:gd name="T7" fmla="*/ 12 h 19"/>
                    <a:gd name="T8" fmla="*/ 59 w 63"/>
                    <a:gd name="T9" fmla="*/ 19 h 19"/>
                    <a:gd name="T10" fmla="*/ 55 w 63"/>
                    <a:gd name="T11" fmla="*/ 19 h 19"/>
                    <a:gd name="T12" fmla="*/ 63 w 63"/>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63" h="19">
                      <a:moveTo>
                        <a:pt x="63" y="7"/>
                      </a:moveTo>
                      <a:lnTo>
                        <a:pt x="59" y="7"/>
                      </a:lnTo>
                      <a:lnTo>
                        <a:pt x="1" y="0"/>
                      </a:lnTo>
                      <a:lnTo>
                        <a:pt x="0" y="12"/>
                      </a:lnTo>
                      <a:lnTo>
                        <a:pt x="59" y="19"/>
                      </a:lnTo>
                      <a:lnTo>
                        <a:pt x="55" y="19"/>
                      </a:lnTo>
                      <a:lnTo>
                        <a:pt x="63"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0" name="Freeform 219"/>
                <p:cNvSpPr>
                  <a:spLocks/>
                </p:cNvSpPr>
                <p:nvPr/>
              </p:nvSpPr>
              <p:spPr bwMode="auto">
                <a:xfrm>
                  <a:off x="1203" y="1118"/>
                  <a:ext cx="73" cy="43"/>
                </a:xfrm>
                <a:custGeom>
                  <a:avLst/>
                  <a:gdLst>
                    <a:gd name="T0" fmla="*/ 71 w 73"/>
                    <a:gd name="T1" fmla="*/ 38 h 43"/>
                    <a:gd name="T2" fmla="*/ 67 w 73"/>
                    <a:gd name="T3" fmla="*/ 30 h 43"/>
                    <a:gd name="T4" fmla="*/ 8 w 73"/>
                    <a:gd name="T5" fmla="*/ 0 h 43"/>
                    <a:gd name="T6" fmla="*/ 0 w 73"/>
                    <a:gd name="T7" fmla="*/ 12 h 43"/>
                    <a:gd name="T8" fmla="*/ 62 w 73"/>
                    <a:gd name="T9" fmla="*/ 43 h 43"/>
                    <a:gd name="T10" fmla="*/ 58 w 73"/>
                    <a:gd name="T11" fmla="*/ 36 h 43"/>
                    <a:gd name="T12" fmla="*/ 71 w 73"/>
                    <a:gd name="T13" fmla="*/ 38 h 43"/>
                    <a:gd name="T14" fmla="*/ 73 w 73"/>
                    <a:gd name="T15" fmla="*/ 32 h 43"/>
                    <a:gd name="T16" fmla="*/ 67 w 73"/>
                    <a:gd name="T17" fmla="*/ 30 h 43"/>
                    <a:gd name="T18" fmla="*/ 71 w 73"/>
                    <a:gd name="T1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71" y="38"/>
                      </a:moveTo>
                      <a:lnTo>
                        <a:pt x="67" y="30"/>
                      </a:lnTo>
                      <a:lnTo>
                        <a:pt x="8" y="0"/>
                      </a:lnTo>
                      <a:lnTo>
                        <a:pt x="0" y="12"/>
                      </a:lnTo>
                      <a:lnTo>
                        <a:pt x="62" y="43"/>
                      </a:lnTo>
                      <a:lnTo>
                        <a:pt x="58" y="36"/>
                      </a:lnTo>
                      <a:lnTo>
                        <a:pt x="71" y="38"/>
                      </a:lnTo>
                      <a:lnTo>
                        <a:pt x="73" y="32"/>
                      </a:lnTo>
                      <a:lnTo>
                        <a:pt x="67" y="30"/>
                      </a:lnTo>
                      <a:lnTo>
                        <a:pt x="71"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1" name="Freeform 218"/>
                <p:cNvSpPr>
                  <a:spLocks/>
                </p:cNvSpPr>
                <p:nvPr/>
              </p:nvSpPr>
              <p:spPr bwMode="auto">
                <a:xfrm>
                  <a:off x="1247" y="1154"/>
                  <a:ext cx="27" cy="70"/>
                </a:xfrm>
                <a:custGeom>
                  <a:avLst/>
                  <a:gdLst>
                    <a:gd name="T0" fmla="*/ 12 w 27"/>
                    <a:gd name="T1" fmla="*/ 70 h 70"/>
                    <a:gd name="T2" fmla="*/ 12 w 27"/>
                    <a:gd name="T3" fmla="*/ 70 h 70"/>
                    <a:gd name="T4" fmla="*/ 27 w 27"/>
                    <a:gd name="T5" fmla="*/ 2 h 70"/>
                    <a:gd name="T6" fmla="*/ 14 w 27"/>
                    <a:gd name="T7" fmla="*/ 0 h 70"/>
                    <a:gd name="T8" fmla="*/ 0 w 27"/>
                    <a:gd name="T9" fmla="*/ 68 h 70"/>
                    <a:gd name="T10" fmla="*/ 0 w 27"/>
                    <a:gd name="T11" fmla="*/ 68 h 70"/>
                    <a:gd name="T12" fmla="*/ 12 w 27"/>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12" y="70"/>
                      </a:moveTo>
                      <a:lnTo>
                        <a:pt x="12" y="70"/>
                      </a:lnTo>
                      <a:lnTo>
                        <a:pt x="27" y="2"/>
                      </a:lnTo>
                      <a:lnTo>
                        <a:pt x="14" y="0"/>
                      </a:lnTo>
                      <a:lnTo>
                        <a:pt x="0" y="68"/>
                      </a:lnTo>
                      <a:lnTo>
                        <a:pt x="12"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2" name="Freeform 217"/>
                <p:cNvSpPr>
                  <a:spLocks/>
                </p:cNvSpPr>
                <p:nvPr/>
              </p:nvSpPr>
              <p:spPr bwMode="auto">
                <a:xfrm>
                  <a:off x="1238" y="1222"/>
                  <a:ext cx="21" cy="74"/>
                </a:xfrm>
                <a:custGeom>
                  <a:avLst/>
                  <a:gdLst>
                    <a:gd name="T0" fmla="*/ 11 w 21"/>
                    <a:gd name="T1" fmla="*/ 63 h 74"/>
                    <a:gd name="T2" fmla="*/ 14 w 21"/>
                    <a:gd name="T3" fmla="*/ 69 h 74"/>
                    <a:gd name="T4" fmla="*/ 21 w 21"/>
                    <a:gd name="T5" fmla="*/ 2 h 74"/>
                    <a:gd name="T6" fmla="*/ 9 w 21"/>
                    <a:gd name="T7" fmla="*/ 0 h 74"/>
                    <a:gd name="T8" fmla="*/ 1 w 21"/>
                    <a:gd name="T9" fmla="*/ 69 h 74"/>
                    <a:gd name="T10" fmla="*/ 3 w 21"/>
                    <a:gd name="T11" fmla="*/ 74 h 74"/>
                    <a:gd name="T12" fmla="*/ 1 w 21"/>
                    <a:gd name="T13" fmla="*/ 69 h 74"/>
                    <a:gd name="T14" fmla="*/ 0 w 21"/>
                    <a:gd name="T15" fmla="*/ 71 h 74"/>
                    <a:gd name="T16" fmla="*/ 3 w 21"/>
                    <a:gd name="T17" fmla="*/ 74 h 74"/>
                    <a:gd name="T18" fmla="*/ 11 w 21"/>
                    <a:gd name="T19"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4">
                      <a:moveTo>
                        <a:pt x="11" y="63"/>
                      </a:moveTo>
                      <a:lnTo>
                        <a:pt x="14" y="69"/>
                      </a:lnTo>
                      <a:lnTo>
                        <a:pt x="21" y="2"/>
                      </a:lnTo>
                      <a:lnTo>
                        <a:pt x="9" y="0"/>
                      </a:lnTo>
                      <a:lnTo>
                        <a:pt x="1" y="69"/>
                      </a:lnTo>
                      <a:lnTo>
                        <a:pt x="3" y="74"/>
                      </a:lnTo>
                      <a:lnTo>
                        <a:pt x="1" y="69"/>
                      </a:lnTo>
                      <a:lnTo>
                        <a:pt x="0" y="71"/>
                      </a:lnTo>
                      <a:lnTo>
                        <a:pt x="3" y="74"/>
                      </a:lnTo>
                      <a:lnTo>
                        <a:pt x="11"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3" name="Freeform 216"/>
                <p:cNvSpPr>
                  <a:spLocks/>
                </p:cNvSpPr>
                <p:nvPr/>
              </p:nvSpPr>
              <p:spPr bwMode="auto">
                <a:xfrm>
                  <a:off x="1241" y="1285"/>
                  <a:ext cx="36" cy="35"/>
                </a:xfrm>
                <a:custGeom>
                  <a:avLst/>
                  <a:gdLst>
                    <a:gd name="T0" fmla="*/ 36 w 36"/>
                    <a:gd name="T1" fmla="*/ 26 h 35"/>
                    <a:gd name="T2" fmla="*/ 36 w 36"/>
                    <a:gd name="T3" fmla="*/ 26 h 35"/>
                    <a:gd name="T4" fmla="*/ 8 w 36"/>
                    <a:gd name="T5" fmla="*/ 0 h 35"/>
                    <a:gd name="T6" fmla="*/ 0 w 36"/>
                    <a:gd name="T7" fmla="*/ 11 h 35"/>
                    <a:gd name="T8" fmla="*/ 27 w 36"/>
                    <a:gd name="T9" fmla="*/ 35 h 35"/>
                    <a:gd name="T10" fmla="*/ 27 w 36"/>
                    <a:gd name="T11" fmla="*/ 35 h 35"/>
                    <a:gd name="T12" fmla="*/ 36 w 36"/>
                    <a:gd name="T13" fmla="*/ 26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36" y="26"/>
                      </a:moveTo>
                      <a:lnTo>
                        <a:pt x="36" y="26"/>
                      </a:lnTo>
                      <a:lnTo>
                        <a:pt x="8" y="0"/>
                      </a:lnTo>
                      <a:lnTo>
                        <a:pt x="0" y="11"/>
                      </a:lnTo>
                      <a:lnTo>
                        <a:pt x="27" y="35"/>
                      </a:lnTo>
                      <a:lnTo>
                        <a:pt x="36"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4" name="Freeform 215"/>
                <p:cNvSpPr>
                  <a:spLocks/>
                </p:cNvSpPr>
                <p:nvPr/>
              </p:nvSpPr>
              <p:spPr bwMode="auto">
                <a:xfrm>
                  <a:off x="1268" y="1311"/>
                  <a:ext cx="35" cy="30"/>
                </a:xfrm>
                <a:custGeom>
                  <a:avLst/>
                  <a:gdLst>
                    <a:gd name="T0" fmla="*/ 35 w 35"/>
                    <a:gd name="T1" fmla="*/ 25 h 30"/>
                    <a:gd name="T2" fmla="*/ 33 w 35"/>
                    <a:gd name="T3" fmla="*/ 21 h 30"/>
                    <a:gd name="T4" fmla="*/ 9 w 35"/>
                    <a:gd name="T5" fmla="*/ 0 h 30"/>
                    <a:gd name="T6" fmla="*/ 0 w 35"/>
                    <a:gd name="T7" fmla="*/ 9 h 30"/>
                    <a:gd name="T8" fmla="*/ 26 w 35"/>
                    <a:gd name="T9" fmla="*/ 30 h 30"/>
                    <a:gd name="T10" fmla="*/ 22 w 35"/>
                    <a:gd name="T11" fmla="*/ 27 h 30"/>
                    <a:gd name="T12" fmla="*/ 35 w 35"/>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35" h="30">
                      <a:moveTo>
                        <a:pt x="35" y="25"/>
                      </a:moveTo>
                      <a:lnTo>
                        <a:pt x="33" y="21"/>
                      </a:lnTo>
                      <a:lnTo>
                        <a:pt x="9" y="0"/>
                      </a:lnTo>
                      <a:lnTo>
                        <a:pt x="0" y="9"/>
                      </a:lnTo>
                      <a:lnTo>
                        <a:pt x="26" y="30"/>
                      </a:lnTo>
                      <a:lnTo>
                        <a:pt x="22" y="27"/>
                      </a:lnTo>
                      <a:lnTo>
                        <a:pt x="35"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5" name="Freeform 214"/>
                <p:cNvSpPr>
                  <a:spLocks/>
                </p:cNvSpPr>
                <p:nvPr/>
              </p:nvSpPr>
              <p:spPr bwMode="auto">
                <a:xfrm>
                  <a:off x="1290" y="1336"/>
                  <a:ext cx="16" cy="34"/>
                </a:xfrm>
                <a:custGeom>
                  <a:avLst/>
                  <a:gdLst>
                    <a:gd name="T0" fmla="*/ 16 w 16"/>
                    <a:gd name="T1" fmla="*/ 34 h 34"/>
                    <a:gd name="T2" fmla="*/ 16 w 16"/>
                    <a:gd name="T3" fmla="*/ 32 h 34"/>
                    <a:gd name="T4" fmla="*/ 13 w 16"/>
                    <a:gd name="T5" fmla="*/ 0 h 34"/>
                    <a:gd name="T6" fmla="*/ 0 w 16"/>
                    <a:gd name="T7" fmla="*/ 2 h 34"/>
                    <a:gd name="T8" fmla="*/ 4 w 16"/>
                    <a:gd name="T9" fmla="*/ 34 h 34"/>
                    <a:gd name="T10" fmla="*/ 4 w 16"/>
                    <a:gd name="T11" fmla="*/ 32 h 34"/>
                    <a:gd name="T12" fmla="*/ 16 w 16"/>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6" h="34">
                      <a:moveTo>
                        <a:pt x="16" y="34"/>
                      </a:moveTo>
                      <a:lnTo>
                        <a:pt x="16" y="32"/>
                      </a:lnTo>
                      <a:lnTo>
                        <a:pt x="13" y="0"/>
                      </a:lnTo>
                      <a:lnTo>
                        <a:pt x="0" y="2"/>
                      </a:lnTo>
                      <a:lnTo>
                        <a:pt x="4" y="34"/>
                      </a:lnTo>
                      <a:lnTo>
                        <a:pt x="4" y="32"/>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6" name="Freeform 213"/>
                <p:cNvSpPr>
                  <a:spLocks/>
                </p:cNvSpPr>
                <p:nvPr/>
              </p:nvSpPr>
              <p:spPr bwMode="auto">
                <a:xfrm>
                  <a:off x="1288" y="1368"/>
                  <a:ext cx="18" cy="25"/>
                </a:xfrm>
                <a:custGeom>
                  <a:avLst/>
                  <a:gdLst>
                    <a:gd name="T0" fmla="*/ 13 w 18"/>
                    <a:gd name="T1" fmla="*/ 20 h 25"/>
                    <a:gd name="T2" fmla="*/ 15 w 18"/>
                    <a:gd name="T3" fmla="*/ 25 h 25"/>
                    <a:gd name="T4" fmla="*/ 18 w 18"/>
                    <a:gd name="T5" fmla="*/ 2 h 25"/>
                    <a:gd name="T6" fmla="*/ 6 w 18"/>
                    <a:gd name="T7" fmla="*/ 0 h 25"/>
                    <a:gd name="T8" fmla="*/ 0 w 18"/>
                    <a:gd name="T9" fmla="*/ 22 h 25"/>
                    <a:gd name="T10" fmla="*/ 2 w 18"/>
                    <a:gd name="T11" fmla="*/ 25 h 25"/>
                    <a:gd name="T12" fmla="*/ 13 w 18"/>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3" y="20"/>
                      </a:moveTo>
                      <a:lnTo>
                        <a:pt x="15" y="25"/>
                      </a:lnTo>
                      <a:lnTo>
                        <a:pt x="18" y="2"/>
                      </a:lnTo>
                      <a:lnTo>
                        <a:pt x="6" y="0"/>
                      </a:lnTo>
                      <a:lnTo>
                        <a:pt x="0" y="22"/>
                      </a:lnTo>
                      <a:lnTo>
                        <a:pt x="2" y="25"/>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7" name="Freeform 212"/>
                <p:cNvSpPr>
                  <a:spLocks/>
                </p:cNvSpPr>
                <p:nvPr/>
              </p:nvSpPr>
              <p:spPr bwMode="auto">
                <a:xfrm>
                  <a:off x="1290" y="1388"/>
                  <a:ext cx="20" cy="23"/>
                </a:xfrm>
                <a:custGeom>
                  <a:avLst/>
                  <a:gdLst>
                    <a:gd name="T0" fmla="*/ 20 w 20"/>
                    <a:gd name="T1" fmla="*/ 20 h 23"/>
                    <a:gd name="T2" fmla="*/ 18 w 20"/>
                    <a:gd name="T3" fmla="*/ 18 h 23"/>
                    <a:gd name="T4" fmla="*/ 11 w 20"/>
                    <a:gd name="T5" fmla="*/ 0 h 23"/>
                    <a:gd name="T6" fmla="*/ 0 w 20"/>
                    <a:gd name="T7" fmla="*/ 5 h 23"/>
                    <a:gd name="T8" fmla="*/ 7 w 20"/>
                    <a:gd name="T9" fmla="*/ 23 h 23"/>
                    <a:gd name="T10" fmla="*/ 7 w 20"/>
                    <a:gd name="T11" fmla="*/ 22 h 23"/>
                    <a:gd name="T12" fmla="*/ 20 w 20"/>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20" y="20"/>
                      </a:moveTo>
                      <a:lnTo>
                        <a:pt x="18" y="18"/>
                      </a:lnTo>
                      <a:lnTo>
                        <a:pt x="11" y="0"/>
                      </a:lnTo>
                      <a:lnTo>
                        <a:pt x="0" y="5"/>
                      </a:lnTo>
                      <a:lnTo>
                        <a:pt x="7" y="23"/>
                      </a:lnTo>
                      <a:lnTo>
                        <a:pt x="7" y="22"/>
                      </a:lnTo>
                      <a:lnTo>
                        <a:pt x="2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8" name="Freeform 211"/>
                <p:cNvSpPr>
                  <a:spLocks/>
                </p:cNvSpPr>
                <p:nvPr/>
              </p:nvSpPr>
              <p:spPr bwMode="auto">
                <a:xfrm>
                  <a:off x="1297" y="1408"/>
                  <a:ext cx="15" cy="11"/>
                </a:xfrm>
                <a:custGeom>
                  <a:avLst/>
                  <a:gdLst>
                    <a:gd name="T0" fmla="*/ 15 w 15"/>
                    <a:gd name="T1" fmla="*/ 9 h 11"/>
                    <a:gd name="T2" fmla="*/ 15 w 15"/>
                    <a:gd name="T3" fmla="*/ 7 h 11"/>
                    <a:gd name="T4" fmla="*/ 13 w 15"/>
                    <a:gd name="T5" fmla="*/ 0 h 11"/>
                    <a:gd name="T6" fmla="*/ 0 w 15"/>
                    <a:gd name="T7" fmla="*/ 2 h 11"/>
                    <a:gd name="T8" fmla="*/ 2 w 15"/>
                    <a:gd name="T9" fmla="*/ 11 h 11"/>
                    <a:gd name="T10" fmla="*/ 2 w 15"/>
                    <a:gd name="T11" fmla="*/ 9 h 11"/>
                    <a:gd name="T12" fmla="*/ 15 w 15"/>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5" y="9"/>
                      </a:moveTo>
                      <a:lnTo>
                        <a:pt x="15" y="7"/>
                      </a:lnTo>
                      <a:lnTo>
                        <a:pt x="13" y="0"/>
                      </a:lnTo>
                      <a:lnTo>
                        <a:pt x="0" y="2"/>
                      </a:lnTo>
                      <a:lnTo>
                        <a:pt x="2" y="11"/>
                      </a:lnTo>
                      <a:lnTo>
                        <a:pt x="2" y="9"/>
                      </a:lnTo>
                      <a:lnTo>
                        <a:pt x="1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2039" name="Freeform 210"/>
                <p:cNvSpPr>
                  <a:spLocks/>
                </p:cNvSpPr>
                <p:nvPr/>
              </p:nvSpPr>
              <p:spPr bwMode="auto">
                <a:xfrm>
                  <a:off x="1299" y="1417"/>
                  <a:ext cx="13" cy="30"/>
                </a:xfrm>
                <a:custGeom>
                  <a:avLst/>
                  <a:gdLst>
                    <a:gd name="T0" fmla="*/ 13 w 13"/>
                    <a:gd name="T1" fmla="*/ 30 h 30"/>
                    <a:gd name="T2" fmla="*/ 13 w 13"/>
                    <a:gd name="T3" fmla="*/ 27 h 30"/>
                    <a:gd name="T4" fmla="*/ 13 w 13"/>
                    <a:gd name="T5" fmla="*/ 0 h 30"/>
                    <a:gd name="T6" fmla="*/ 0 w 13"/>
                    <a:gd name="T7" fmla="*/ 0 h 30"/>
                    <a:gd name="T8" fmla="*/ 0 w 13"/>
                    <a:gd name="T9" fmla="*/ 27 h 30"/>
                    <a:gd name="T10" fmla="*/ 2 w 13"/>
                    <a:gd name="T11" fmla="*/ 23 h 30"/>
                    <a:gd name="T12" fmla="*/ 13 w 1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3" h="30">
                      <a:moveTo>
                        <a:pt x="13" y="30"/>
                      </a:moveTo>
                      <a:lnTo>
                        <a:pt x="13" y="27"/>
                      </a:lnTo>
                      <a:lnTo>
                        <a:pt x="13" y="0"/>
                      </a:lnTo>
                      <a:lnTo>
                        <a:pt x="0" y="0"/>
                      </a:lnTo>
                      <a:lnTo>
                        <a:pt x="0" y="27"/>
                      </a:lnTo>
                      <a:lnTo>
                        <a:pt x="2" y="23"/>
                      </a:lnTo>
                      <a:lnTo>
                        <a:pt x="13"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grpSp>
          <p:sp>
            <p:nvSpPr>
              <p:cNvPr id="1637" name="Freeform 208"/>
              <p:cNvSpPr>
                <a:spLocks/>
              </p:cNvSpPr>
              <p:nvPr/>
            </p:nvSpPr>
            <p:spPr bwMode="auto">
              <a:xfrm>
                <a:off x="4588" y="1776"/>
                <a:ext cx="67" cy="72"/>
              </a:xfrm>
              <a:custGeom>
                <a:avLst/>
                <a:gdLst>
                  <a:gd name="T0" fmla="*/ 11 w 31"/>
                  <a:gd name="T1" fmla="*/ 36 h 36"/>
                  <a:gd name="T2" fmla="*/ 11 w 31"/>
                  <a:gd name="T3" fmla="*/ 36 h 36"/>
                  <a:gd name="T4" fmla="*/ 31 w 31"/>
                  <a:gd name="T5" fmla="*/ 7 h 36"/>
                  <a:gd name="T6" fmla="*/ 20 w 31"/>
                  <a:gd name="T7" fmla="*/ 0 h 36"/>
                  <a:gd name="T8" fmla="*/ 0 w 31"/>
                  <a:gd name="T9" fmla="*/ 29 h 36"/>
                  <a:gd name="T10" fmla="*/ 0 w 31"/>
                  <a:gd name="T11" fmla="*/ 27 h 36"/>
                  <a:gd name="T12" fmla="*/ 11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11" y="36"/>
                    </a:moveTo>
                    <a:lnTo>
                      <a:pt x="11" y="36"/>
                    </a:lnTo>
                    <a:lnTo>
                      <a:pt x="31" y="7"/>
                    </a:lnTo>
                    <a:lnTo>
                      <a:pt x="20" y="0"/>
                    </a:lnTo>
                    <a:lnTo>
                      <a:pt x="0" y="29"/>
                    </a:lnTo>
                    <a:lnTo>
                      <a:pt x="0" y="27"/>
                    </a:lnTo>
                    <a:lnTo>
                      <a:pt x="11"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38" name="Freeform 207"/>
              <p:cNvSpPr>
                <a:spLocks/>
              </p:cNvSpPr>
              <p:nvPr/>
            </p:nvSpPr>
            <p:spPr bwMode="auto">
              <a:xfrm>
                <a:off x="4529" y="1830"/>
                <a:ext cx="83" cy="98"/>
              </a:xfrm>
              <a:custGeom>
                <a:avLst/>
                <a:gdLst>
                  <a:gd name="T0" fmla="*/ 4 w 38"/>
                  <a:gd name="T1" fmla="*/ 49 h 49"/>
                  <a:gd name="T2" fmla="*/ 9 w 38"/>
                  <a:gd name="T3" fmla="*/ 45 h 49"/>
                  <a:gd name="T4" fmla="*/ 38 w 38"/>
                  <a:gd name="T5" fmla="*/ 9 h 49"/>
                  <a:gd name="T6" fmla="*/ 27 w 38"/>
                  <a:gd name="T7" fmla="*/ 0 h 49"/>
                  <a:gd name="T8" fmla="*/ 0 w 38"/>
                  <a:gd name="T9" fmla="*/ 38 h 49"/>
                  <a:gd name="T10" fmla="*/ 5 w 38"/>
                  <a:gd name="T11" fmla="*/ 36 h 49"/>
                  <a:gd name="T12" fmla="*/ 4 w 38"/>
                  <a:gd name="T13" fmla="*/ 49 h 49"/>
                  <a:gd name="T14" fmla="*/ 7 w 38"/>
                  <a:gd name="T15" fmla="*/ 49 h 49"/>
                  <a:gd name="T16" fmla="*/ 9 w 38"/>
                  <a:gd name="T17" fmla="*/ 45 h 49"/>
                  <a:gd name="T18" fmla="*/ 4 w 3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9">
                    <a:moveTo>
                      <a:pt x="4" y="49"/>
                    </a:moveTo>
                    <a:lnTo>
                      <a:pt x="9" y="45"/>
                    </a:lnTo>
                    <a:lnTo>
                      <a:pt x="38" y="9"/>
                    </a:lnTo>
                    <a:lnTo>
                      <a:pt x="27" y="0"/>
                    </a:lnTo>
                    <a:lnTo>
                      <a:pt x="0" y="38"/>
                    </a:lnTo>
                    <a:lnTo>
                      <a:pt x="5" y="36"/>
                    </a:lnTo>
                    <a:lnTo>
                      <a:pt x="4" y="49"/>
                    </a:lnTo>
                    <a:lnTo>
                      <a:pt x="7" y="49"/>
                    </a:lnTo>
                    <a:lnTo>
                      <a:pt x="9" y="45"/>
                    </a:lnTo>
                    <a:lnTo>
                      <a:pt x="4"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39" name="Freeform 206"/>
              <p:cNvSpPr>
                <a:spLocks/>
              </p:cNvSpPr>
              <p:nvPr/>
            </p:nvSpPr>
            <p:spPr bwMode="auto">
              <a:xfrm>
                <a:off x="4419" y="1896"/>
                <a:ext cx="121" cy="32"/>
              </a:xfrm>
              <a:custGeom>
                <a:avLst/>
                <a:gdLst>
                  <a:gd name="T0" fmla="*/ 0 w 56"/>
                  <a:gd name="T1" fmla="*/ 10 h 16"/>
                  <a:gd name="T2" fmla="*/ 6 w 56"/>
                  <a:gd name="T3" fmla="*/ 12 h 16"/>
                  <a:gd name="T4" fmla="*/ 55 w 56"/>
                  <a:gd name="T5" fmla="*/ 16 h 16"/>
                  <a:gd name="T6" fmla="*/ 56 w 56"/>
                  <a:gd name="T7" fmla="*/ 3 h 16"/>
                  <a:gd name="T8" fmla="*/ 6 w 56"/>
                  <a:gd name="T9" fmla="*/ 0 h 16"/>
                  <a:gd name="T10" fmla="*/ 11 w 56"/>
                  <a:gd name="T11" fmla="*/ 3 h 16"/>
                  <a:gd name="T12" fmla="*/ 0 w 56"/>
                  <a:gd name="T13" fmla="*/ 10 h 16"/>
                  <a:gd name="T14" fmla="*/ 2 w 56"/>
                  <a:gd name="T15" fmla="*/ 12 h 16"/>
                  <a:gd name="T16" fmla="*/ 6 w 56"/>
                  <a:gd name="T17" fmla="*/ 12 h 16"/>
                  <a:gd name="T18" fmla="*/ 0 w 56"/>
                  <a:gd name="T1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6">
                    <a:moveTo>
                      <a:pt x="0" y="10"/>
                    </a:moveTo>
                    <a:lnTo>
                      <a:pt x="6" y="12"/>
                    </a:lnTo>
                    <a:lnTo>
                      <a:pt x="55" y="16"/>
                    </a:lnTo>
                    <a:lnTo>
                      <a:pt x="56" y="3"/>
                    </a:lnTo>
                    <a:lnTo>
                      <a:pt x="6" y="0"/>
                    </a:lnTo>
                    <a:lnTo>
                      <a:pt x="11" y="3"/>
                    </a:lnTo>
                    <a:lnTo>
                      <a:pt x="0" y="10"/>
                    </a:lnTo>
                    <a:lnTo>
                      <a:pt x="2" y="12"/>
                    </a:lnTo>
                    <a:lnTo>
                      <a:pt x="6" y="12"/>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0" name="Freeform 205"/>
              <p:cNvSpPr>
                <a:spLocks/>
              </p:cNvSpPr>
              <p:nvPr/>
            </p:nvSpPr>
            <p:spPr bwMode="auto">
              <a:xfrm>
                <a:off x="4377" y="1838"/>
                <a:ext cx="67" cy="78"/>
              </a:xfrm>
              <a:custGeom>
                <a:avLst/>
                <a:gdLst>
                  <a:gd name="T0" fmla="*/ 7 w 30"/>
                  <a:gd name="T1" fmla="*/ 14 h 39"/>
                  <a:gd name="T2" fmla="*/ 0 w 30"/>
                  <a:gd name="T3" fmla="*/ 12 h 39"/>
                  <a:gd name="T4" fmla="*/ 19 w 30"/>
                  <a:gd name="T5" fmla="*/ 39 h 39"/>
                  <a:gd name="T6" fmla="*/ 30 w 30"/>
                  <a:gd name="T7" fmla="*/ 32 h 39"/>
                  <a:gd name="T8" fmla="*/ 10 w 30"/>
                  <a:gd name="T9" fmla="*/ 5 h 39"/>
                  <a:gd name="T10" fmla="*/ 1 w 30"/>
                  <a:gd name="T11" fmla="*/ 3 h 39"/>
                  <a:gd name="T12" fmla="*/ 10 w 30"/>
                  <a:gd name="T13" fmla="*/ 5 h 39"/>
                  <a:gd name="T14" fmla="*/ 7 w 30"/>
                  <a:gd name="T15" fmla="*/ 0 h 39"/>
                  <a:gd name="T16" fmla="*/ 1 w 30"/>
                  <a:gd name="T17" fmla="*/ 3 h 39"/>
                  <a:gd name="T18" fmla="*/ 7 w 30"/>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9">
                    <a:moveTo>
                      <a:pt x="7" y="14"/>
                    </a:moveTo>
                    <a:lnTo>
                      <a:pt x="0" y="12"/>
                    </a:lnTo>
                    <a:lnTo>
                      <a:pt x="19" y="39"/>
                    </a:lnTo>
                    <a:lnTo>
                      <a:pt x="30" y="32"/>
                    </a:lnTo>
                    <a:lnTo>
                      <a:pt x="10" y="5"/>
                    </a:lnTo>
                    <a:lnTo>
                      <a:pt x="1" y="3"/>
                    </a:lnTo>
                    <a:lnTo>
                      <a:pt x="10" y="5"/>
                    </a:lnTo>
                    <a:lnTo>
                      <a:pt x="7" y="0"/>
                    </a:lnTo>
                    <a:lnTo>
                      <a:pt x="1" y="3"/>
                    </a:lnTo>
                    <a:lnTo>
                      <a:pt x="7"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1" name="Freeform 204"/>
              <p:cNvSpPr>
                <a:spLocks/>
              </p:cNvSpPr>
              <p:nvPr/>
            </p:nvSpPr>
            <p:spPr bwMode="auto">
              <a:xfrm>
                <a:off x="4284" y="1844"/>
                <a:ext cx="109" cy="62"/>
              </a:xfrm>
              <a:custGeom>
                <a:avLst/>
                <a:gdLst>
                  <a:gd name="T0" fmla="*/ 9 w 51"/>
                  <a:gd name="T1" fmla="*/ 29 h 31"/>
                  <a:gd name="T2" fmla="*/ 8 w 51"/>
                  <a:gd name="T3" fmla="*/ 31 h 31"/>
                  <a:gd name="T4" fmla="*/ 51 w 51"/>
                  <a:gd name="T5" fmla="*/ 11 h 31"/>
                  <a:gd name="T6" fmla="*/ 45 w 51"/>
                  <a:gd name="T7" fmla="*/ 0 h 31"/>
                  <a:gd name="T8" fmla="*/ 2 w 51"/>
                  <a:gd name="T9" fmla="*/ 18 h 31"/>
                  <a:gd name="T10" fmla="*/ 0 w 51"/>
                  <a:gd name="T11" fmla="*/ 20 h 31"/>
                  <a:gd name="T12" fmla="*/ 9 w 5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51" h="31">
                    <a:moveTo>
                      <a:pt x="9" y="29"/>
                    </a:moveTo>
                    <a:lnTo>
                      <a:pt x="8" y="31"/>
                    </a:lnTo>
                    <a:lnTo>
                      <a:pt x="51" y="11"/>
                    </a:lnTo>
                    <a:lnTo>
                      <a:pt x="45" y="0"/>
                    </a:lnTo>
                    <a:lnTo>
                      <a:pt x="2" y="18"/>
                    </a:lnTo>
                    <a:lnTo>
                      <a:pt x="0" y="20"/>
                    </a:lnTo>
                    <a:lnTo>
                      <a:pt x="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2" name="Freeform 203"/>
              <p:cNvSpPr>
                <a:spLocks/>
              </p:cNvSpPr>
              <p:nvPr/>
            </p:nvSpPr>
            <p:spPr bwMode="auto">
              <a:xfrm>
                <a:off x="4209" y="1884"/>
                <a:ext cx="92" cy="90"/>
              </a:xfrm>
              <a:custGeom>
                <a:avLst/>
                <a:gdLst>
                  <a:gd name="T0" fmla="*/ 13 w 43"/>
                  <a:gd name="T1" fmla="*/ 42 h 45"/>
                  <a:gd name="T2" fmla="*/ 11 w 43"/>
                  <a:gd name="T3" fmla="*/ 45 h 45"/>
                  <a:gd name="T4" fmla="*/ 43 w 43"/>
                  <a:gd name="T5" fmla="*/ 9 h 45"/>
                  <a:gd name="T6" fmla="*/ 34 w 43"/>
                  <a:gd name="T7" fmla="*/ 0 h 45"/>
                  <a:gd name="T8" fmla="*/ 2 w 43"/>
                  <a:gd name="T9" fmla="*/ 38 h 45"/>
                  <a:gd name="T10" fmla="*/ 0 w 43"/>
                  <a:gd name="T11" fmla="*/ 43 h 45"/>
                  <a:gd name="T12" fmla="*/ 2 w 43"/>
                  <a:gd name="T13" fmla="*/ 38 h 45"/>
                  <a:gd name="T14" fmla="*/ 0 w 43"/>
                  <a:gd name="T15" fmla="*/ 40 h 45"/>
                  <a:gd name="T16" fmla="*/ 0 w 43"/>
                  <a:gd name="T17" fmla="*/ 43 h 45"/>
                  <a:gd name="T18" fmla="*/ 13 w 43"/>
                  <a:gd name="T1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3" y="42"/>
                    </a:moveTo>
                    <a:lnTo>
                      <a:pt x="11" y="45"/>
                    </a:lnTo>
                    <a:lnTo>
                      <a:pt x="43" y="9"/>
                    </a:lnTo>
                    <a:lnTo>
                      <a:pt x="34" y="0"/>
                    </a:lnTo>
                    <a:lnTo>
                      <a:pt x="2" y="38"/>
                    </a:lnTo>
                    <a:lnTo>
                      <a:pt x="0" y="43"/>
                    </a:lnTo>
                    <a:lnTo>
                      <a:pt x="2" y="38"/>
                    </a:lnTo>
                    <a:lnTo>
                      <a:pt x="0" y="40"/>
                    </a:lnTo>
                    <a:lnTo>
                      <a:pt x="0" y="43"/>
                    </a:lnTo>
                    <a:lnTo>
                      <a:pt x="13"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3" name="Freeform 202"/>
              <p:cNvSpPr>
                <a:spLocks/>
              </p:cNvSpPr>
              <p:nvPr/>
            </p:nvSpPr>
            <p:spPr bwMode="auto">
              <a:xfrm>
                <a:off x="4209" y="1968"/>
                <a:ext cx="43" cy="96"/>
              </a:xfrm>
              <a:custGeom>
                <a:avLst/>
                <a:gdLst>
                  <a:gd name="T0" fmla="*/ 20 w 20"/>
                  <a:gd name="T1" fmla="*/ 48 h 48"/>
                  <a:gd name="T2" fmla="*/ 20 w 20"/>
                  <a:gd name="T3" fmla="*/ 47 h 48"/>
                  <a:gd name="T4" fmla="*/ 13 w 20"/>
                  <a:gd name="T5" fmla="*/ 0 h 48"/>
                  <a:gd name="T6" fmla="*/ 0 w 20"/>
                  <a:gd name="T7" fmla="*/ 1 h 48"/>
                  <a:gd name="T8" fmla="*/ 7 w 20"/>
                  <a:gd name="T9" fmla="*/ 48 h 48"/>
                  <a:gd name="T10" fmla="*/ 7 w 20"/>
                  <a:gd name="T11" fmla="*/ 48 h 48"/>
                  <a:gd name="T12" fmla="*/ 20 w 2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0" h="48">
                    <a:moveTo>
                      <a:pt x="20" y="48"/>
                    </a:moveTo>
                    <a:lnTo>
                      <a:pt x="20" y="47"/>
                    </a:lnTo>
                    <a:lnTo>
                      <a:pt x="13" y="0"/>
                    </a:lnTo>
                    <a:lnTo>
                      <a:pt x="0" y="1"/>
                    </a:lnTo>
                    <a:lnTo>
                      <a:pt x="7" y="48"/>
                    </a:lnTo>
                    <a:lnTo>
                      <a:pt x="20"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4" name="Freeform 201"/>
              <p:cNvSpPr>
                <a:spLocks/>
              </p:cNvSpPr>
              <p:nvPr/>
            </p:nvSpPr>
            <p:spPr bwMode="auto">
              <a:xfrm>
                <a:off x="4223" y="2064"/>
                <a:ext cx="29" cy="62"/>
              </a:xfrm>
              <a:custGeom>
                <a:avLst/>
                <a:gdLst>
                  <a:gd name="T0" fmla="*/ 11 w 13"/>
                  <a:gd name="T1" fmla="*/ 20 h 31"/>
                  <a:gd name="T2" fmla="*/ 13 w 13"/>
                  <a:gd name="T3" fmla="*/ 26 h 31"/>
                  <a:gd name="T4" fmla="*/ 13 w 13"/>
                  <a:gd name="T5" fmla="*/ 0 h 31"/>
                  <a:gd name="T6" fmla="*/ 0 w 13"/>
                  <a:gd name="T7" fmla="*/ 0 h 31"/>
                  <a:gd name="T8" fmla="*/ 0 w 13"/>
                  <a:gd name="T9" fmla="*/ 26 h 31"/>
                  <a:gd name="T10" fmla="*/ 4 w 13"/>
                  <a:gd name="T11" fmla="*/ 31 h 31"/>
                  <a:gd name="T12" fmla="*/ 0 w 13"/>
                  <a:gd name="T13" fmla="*/ 26 h 31"/>
                  <a:gd name="T14" fmla="*/ 0 w 13"/>
                  <a:gd name="T15" fmla="*/ 27 h 31"/>
                  <a:gd name="T16" fmla="*/ 4 w 13"/>
                  <a:gd name="T17" fmla="*/ 31 h 31"/>
                  <a:gd name="T18" fmla="*/ 11 w 13"/>
                  <a:gd name="T1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1">
                    <a:moveTo>
                      <a:pt x="11" y="20"/>
                    </a:moveTo>
                    <a:lnTo>
                      <a:pt x="13" y="26"/>
                    </a:lnTo>
                    <a:lnTo>
                      <a:pt x="13" y="0"/>
                    </a:lnTo>
                    <a:lnTo>
                      <a:pt x="0" y="0"/>
                    </a:lnTo>
                    <a:lnTo>
                      <a:pt x="0" y="26"/>
                    </a:lnTo>
                    <a:lnTo>
                      <a:pt x="4" y="31"/>
                    </a:lnTo>
                    <a:lnTo>
                      <a:pt x="0" y="26"/>
                    </a:lnTo>
                    <a:lnTo>
                      <a:pt x="0" y="27"/>
                    </a:lnTo>
                    <a:lnTo>
                      <a:pt x="4" y="31"/>
                    </a:lnTo>
                    <a:lnTo>
                      <a:pt x="11"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5" name="Freeform 200"/>
              <p:cNvSpPr>
                <a:spLocks/>
              </p:cNvSpPr>
              <p:nvPr/>
            </p:nvSpPr>
            <p:spPr bwMode="auto">
              <a:xfrm>
                <a:off x="4233" y="2104"/>
                <a:ext cx="68" cy="54"/>
              </a:xfrm>
              <a:custGeom>
                <a:avLst/>
                <a:gdLst>
                  <a:gd name="T0" fmla="*/ 32 w 32"/>
                  <a:gd name="T1" fmla="*/ 16 h 27"/>
                  <a:gd name="T2" fmla="*/ 32 w 32"/>
                  <a:gd name="T3" fmla="*/ 16 h 27"/>
                  <a:gd name="T4" fmla="*/ 7 w 32"/>
                  <a:gd name="T5" fmla="*/ 0 h 27"/>
                  <a:gd name="T6" fmla="*/ 0 w 32"/>
                  <a:gd name="T7" fmla="*/ 11 h 27"/>
                  <a:gd name="T8" fmla="*/ 25 w 32"/>
                  <a:gd name="T9" fmla="*/ 27 h 27"/>
                  <a:gd name="T10" fmla="*/ 23 w 32"/>
                  <a:gd name="T11" fmla="*/ 25 h 27"/>
                  <a:gd name="T12" fmla="*/ 32 w 32"/>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32" y="16"/>
                    </a:moveTo>
                    <a:lnTo>
                      <a:pt x="32" y="16"/>
                    </a:lnTo>
                    <a:lnTo>
                      <a:pt x="7" y="0"/>
                    </a:lnTo>
                    <a:lnTo>
                      <a:pt x="0" y="11"/>
                    </a:lnTo>
                    <a:lnTo>
                      <a:pt x="25" y="27"/>
                    </a:lnTo>
                    <a:lnTo>
                      <a:pt x="23" y="25"/>
                    </a:lnTo>
                    <a:lnTo>
                      <a:pt x="3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6" name="Freeform 199"/>
              <p:cNvSpPr>
                <a:spLocks/>
              </p:cNvSpPr>
              <p:nvPr/>
            </p:nvSpPr>
            <p:spPr bwMode="auto">
              <a:xfrm>
                <a:off x="4284" y="2136"/>
                <a:ext cx="57" cy="52"/>
              </a:xfrm>
              <a:custGeom>
                <a:avLst/>
                <a:gdLst>
                  <a:gd name="T0" fmla="*/ 27 w 27"/>
                  <a:gd name="T1" fmla="*/ 22 h 26"/>
                  <a:gd name="T2" fmla="*/ 26 w 27"/>
                  <a:gd name="T3" fmla="*/ 17 h 26"/>
                  <a:gd name="T4" fmla="*/ 9 w 27"/>
                  <a:gd name="T5" fmla="*/ 0 h 26"/>
                  <a:gd name="T6" fmla="*/ 0 w 27"/>
                  <a:gd name="T7" fmla="*/ 9 h 26"/>
                  <a:gd name="T8" fmla="*/ 17 w 27"/>
                  <a:gd name="T9" fmla="*/ 26 h 26"/>
                  <a:gd name="T10" fmla="*/ 15 w 27"/>
                  <a:gd name="T11" fmla="*/ 20 h 26"/>
                  <a:gd name="T12" fmla="*/ 27 w 27"/>
                  <a:gd name="T13" fmla="*/ 22 h 26"/>
                  <a:gd name="T14" fmla="*/ 27 w 27"/>
                  <a:gd name="T15" fmla="*/ 18 h 26"/>
                  <a:gd name="T16" fmla="*/ 26 w 27"/>
                  <a:gd name="T17" fmla="*/ 17 h 26"/>
                  <a:gd name="T18" fmla="*/ 27 w 27"/>
                  <a:gd name="T1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27" y="22"/>
                    </a:moveTo>
                    <a:lnTo>
                      <a:pt x="26" y="17"/>
                    </a:lnTo>
                    <a:lnTo>
                      <a:pt x="9" y="0"/>
                    </a:lnTo>
                    <a:lnTo>
                      <a:pt x="0" y="9"/>
                    </a:lnTo>
                    <a:lnTo>
                      <a:pt x="17" y="26"/>
                    </a:lnTo>
                    <a:lnTo>
                      <a:pt x="15" y="20"/>
                    </a:lnTo>
                    <a:lnTo>
                      <a:pt x="27" y="22"/>
                    </a:lnTo>
                    <a:lnTo>
                      <a:pt x="27" y="18"/>
                    </a:lnTo>
                    <a:lnTo>
                      <a:pt x="26" y="17"/>
                    </a:lnTo>
                    <a:lnTo>
                      <a:pt x="27"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7" name="Freeform 198"/>
              <p:cNvSpPr>
                <a:spLocks/>
              </p:cNvSpPr>
              <p:nvPr/>
            </p:nvSpPr>
            <p:spPr bwMode="auto">
              <a:xfrm>
                <a:off x="4311" y="2176"/>
                <a:ext cx="30" cy="66"/>
              </a:xfrm>
              <a:custGeom>
                <a:avLst/>
                <a:gdLst>
                  <a:gd name="T0" fmla="*/ 7 w 14"/>
                  <a:gd name="T1" fmla="*/ 33 h 33"/>
                  <a:gd name="T2" fmla="*/ 13 w 14"/>
                  <a:gd name="T3" fmla="*/ 27 h 33"/>
                  <a:gd name="T4" fmla="*/ 14 w 14"/>
                  <a:gd name="T5" fmla="*/ 2 h 33"/>
                  <a:gd name="T6" fmla="*/ 2 w 14"/>
                  <a:gd name="T7" fmla="*/ 0 h 33"/>
                  <a:gd name="T8" fmla="*/ 0 w 14"/>
                  <a:gd name="T9" fmla="*/ 25 h 33"/>
                  <a:gd name="T10" fmla="*/ 5 w 14"/>
                  <a:gd name="T11" fmla="*/ 20 h 33"/>
                  <a:gd name="T12" fmla="*/ 7 w 14"/>
                  <a:gd name="T13" fmla="*/ 33 h 33"/>
                  <a:gd name="T14" fmla="*/ 13 w 14"/>
                  <a:gd name="T15" fmla="*/ 31 h 33"/>
                  <a:gd name="T16" fmla="*/ 13 w 14"/>
                  <a:gd name="T17" fmla="*/ 27 h 33"/>
                  <a:gd name="T18" fmla="*/ 7 w 14"/>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7" y="33"/>
                    </a:moveTo>
                    <a:lnTo>
                      <a:pt x="13" y="27"/>
                    </a:lnTo>
                    <a:lnTo>
                      <a:pt x="14" y="2"/>
                    </a:lnTo>
                    <a:lnTo>
                      <a:pt x="2" y="0"/>
                    </a:lnTo>
                    <a:lnTo>
                      <a:pt x="0" y="25"/>
                    </a:lnTo>
                    <a:lnTo>
                      <a:pt x="5" y="20"/>
                    </a:lnTo>
                    <a:lnTo>
                      <a:pt x="7" y="33"/>
                    </a:lnTo>
                    <a:lnTo>
                      <a:pt x="13" y="31"/>
                    </a:lnTo>
                    <a:lnTo>
                      <a:pt x="13" y="27"/>
                    </a:lnTo>
                    <a:lnTo>
                      <a:pt x="7"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8" name="Freeform 197"/>
              <p:cNvSpPr>
                <a:spLocks/>
              </p:cNvSpPr>
              <p:nvPr/>
            </p:nvSpPr>
            <p:spPr bwMode="auto">
              <a:xfrm>
                <a:off x="4185" y="2216"/>
                <a:ext cx="140" cy="54"/>
              </a:xfrm>
              <a:custGeom>
                <a:avLst/>
                <a:gdLst>
                  <a:gd name="T0" fmla="*/ 11 w 65"/>
                  <a:gd name="T1" fmla="*/ 23 h 27"/>
                  <a:gd name="T2" fmla="*/ 8 w 65"/>
                  <a:gd name="T3" fmla="*/ 27 h 27"/>
                  <a:gd name="T4" fmla="*/ 65 w 65"/>
                  <a:gd name="T5" fmla="*/ 13 h 27"/>
                  <a:gd name="T6" fmla="*/ 63 w 65"/>
                  <a:gd name="T7" fmla="*/ 0 h 27"/>
                  <a:gd name="T8" fmla="*/ 4 w 65"/>
                  <a:gd name="T9" fmla="*/ 14 h 27"/>
                  <a:gd name="T10" fmla="*/ 0 w 65"/>
                  <a:gd name="T11" fmla="*/ 18 h 27"/>
                  <a:gd name="T12" fmla="*/ 4 w 65"/>
                  <a:gd name="T13" fmla="*/ 14 h 27"/>
                  <a:gd name="T14" fmla="*/ 2 w 65"/>
                  <a:gd name="T15" fmla="*/ 14 h 27"/>
                  <a:gd name="T16" fmla="*/ 0 w 65"/>
                  <a:gd name="T17" fmla="*/ 18 h 27"/>
                  <a:gd name="T18" fmla="*/ 11 w 65"/>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7">
                    <a:moveTo>
                      <a:pt x="11" y="23"/>
                    </a:moveTo>
                    <a:lnTo>
                      <a:pt x="8" y="27"/>
                    </a:lnTo>
                    <a:lnTo>
                      <a:pt x="65" y="13"/>
                    </a:lnTo>
                    <a:lnTo>
                      <a:pt x="63" y="0"/>
                    </a:lnTo>
                    <a:lnTo>
                      <a:pt x="4" y="14"/>
                    </a:lnTo>
                    <a:lnTo>
                      <a:pt x="0" y="18"/>
                    </a:lnTo>
                    <a:lnTo>
                      <a:pt x="4" y="14"/>
                    </a:lnTo>
                    <a:lnTo>
                      <a:pt x="2" y="14"/>
                    </a:lnTo>
                    <a:lnTo>
                      <a:pt x="0" y="18"/>
                    </a:lnTo>
                    <a:lnTo>
                      <a:pt x="1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49" name="Freeform 196"/>
              <p:cNvSpPr>
                <a:spLocks/>
              </p:cNvSpPr>
              <p:nvPr/>
            </p:nvSpPr>
            <p:spPr bwMode="auto">
              <a:xfrm>
                <a:off x="4120" y="2252"/>
                <a:ext cx="89" cy="112"/>
              </a:xfrm>
              <a:custGeom>
                <a:avLst/>
                <a:gdLst>
                  <a:gd name="T0" fmla="*/ 14 w 41"/>
                  <a:gd name="T1" fmla="*/ 50 h 56"/>
                  <a:gd name="T2" fmla="*/ 12 w 41"/>
                  <a:gd name="T3" fmla="*/ 56 h 56"/>
                  <a:gd name="T4" fmla="*/ 41 w 41"/>
                  <a:gd name="T5" fmla="*/ 5 h 56"/>
                  <a:gd name="T6" fmla="*/ 30 w 41"/>
                  <a:gd name="T7" fmla="*/ 0 h 56"/>
                  <a:gd name="T8" fmla="*/ 2 w 41"/>
                  <a:gd name="T9" fmla="*/ 49 h 56"/>
                  <a:gd name="T10" fmla="*/ 2 w 41"/>
                  <a:gd name="T11" fmla="*/ 54 h 56"/>
                  <a:gd name="T12" fmla="*/ 2 w 41"/>
                  <a:gd name="T13" fmla="*/ 49 h 56"/>
                  <a:gd name="T14" fmla="*/ 0 w 41"/>
                  <a:gd name="T15" fmla="*/ 52 h 56"/>
                  <a:gd name="T16" fmla="*/ 2 w 41"/>
                  <a:gd name="T17" fmla="*/ 54 h 56"/>
                  <a:gd name="T18" fmla="*/ 14 w 41"/>
                  <a:gd name="T1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6">
                    <a:moveTo>
                      <a:pt x="14" y="50"/>
                    </a:moveTo>
                    <a:lnTo>
                      <a:pt x="12" y="56"/>
                    </a:lnTo>
                    <a:lnTo>
                      <a:pt x="41" y="5"/>
                    </a:lnTo>
                    <a:lnTo>
                      <a:pt x="30" y="0"/>
                    </a:lnTo>
                    <a:lnTo>
                      <a:pt x="2" y="49"/>
                    </a:lnTo>
                    <a:lnTo>
                      <a:pt x="2" y="54"/>
                    </a:lnTo>
                    <a:lnTo>
                      <a:pt x="2" y="49"/>
                    </a:lnTo>
                    <a:lnTo>
                      <a:pt x="0" y="52"/>
                    </a:lnTo>
                    <a:lnTo>
                      <a:pt x="2" y="54"/>
                    </a:lnTo>
                    <a:lnTo>
                      <a:pt x="14"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0" name="Freeform 195"/>
              <p:cNvSpPr>
                <a:spLocks/>
              </p:cNvSpPr>
              <p:nvPr/>
            </p:nvSpPr>
            <p:spPr bwMode="auto">
              <a:xfrm>
                <a:off x="4125" y="2352"/>
                <a:ext cx="40" cy="62"/>
              </a:xfrm>
              <a:custGeom>
                <a:avLst/>
                <a:gdLst>
                  <a:gd name="T0" fmla="*/ 18 w 19"/>
                  <a:gd name="T1" fmla="*/ 22 h 31"/>
                  <a:gd name="T2" fmla="*/ 19 w 19"/>
                  <a:gd name="T3" fmla="*/ 26 h 31"/>
                  <a:gd name="T4" fmla="*/ 12 w 19"/>
                  <a:gd name="T5" fmla="*/ 0 h 31"/>
                  <a:gd name="T6" fmla="*/ 0 w 19"/>
                  <a:gd name="T7" fmla="*/ 4 h 31"/>
                  <a:gd name="T8" fmla="*/ 7 w 19"/>
                  <a:gd name="T9" fmla="*/ 29 h 31"/>
                  <a:gd name="T10" fmla="*/ 9 w 19"/>
                  <a:gd name="T11" fmla="*/ 31 h 31"/>
                  <a:gd name="T12" fmla="*/ 18 w 19"/>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8" y="22"/>
                    </a:moveTo>
                    <a:lnTo>
                      <a:pt x="19" y="26"/>
                    </a:lnTo>
                    <a:lnTo>
                      <a:pt x="12" y="0"/>
                    </a:lnTo>
                    <a:lnTo>
                      <a:pt x="0" y="4"/>
                    </a:lnTo>
                    <a:lnTo>
                      <a:pt x="7" y="29"/>
                    </a:lnTo>
                    <a:lnTo>
                      <a:pt x="9" y="31"/>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1" name="Freeform 194"/>
              <p:cNvSpPr>
                <a:spLocks/>
              </p:cNvSpPr>
              <p:nvPr/>
            </p:nvSpPr>
            <p:spPr bwMode="auto">
              <a:xfrm>
                <a:off x="4144" y="2396"/>
                <a:ext cx="163" cy="180"/>
              </a:xfrm>
              <a:custGeom>
                <a:avLst/>
                <a:gdLst>
                  <a:gd name="T0" fmla="*/ 75 w 75"/>
                  <a:gd name="T1" fmla="*/ 83 h 90"/>
                  <a:gd name="T2" fmla="*/ 73 w 75"/>
                  <a:gd name="T3" fmla="*/ 81 h 90"/>
                  <a:gd name="T4" fmla="*/ 9 w 75"/>
                  <a:gd name="T5" fmla="*/ 0 h 90"/>
                  <a:gd name="T6" fmla="*/ 0 w 75"/>
                  <a:gd name="T7" fmla="*/ 9 h 90"/>
                  <a:gd name="T8" fmla="*/ 64 w 75"/>
                  <a:gd name="T9" fmla="*/ 90 h 90"/>
                  <a:gd name="T10" fmla="*/ 63 w 75"/>
                  <a:gd name="T11" fmla="*/ 88 h 90"/>
                  <a:gd name="T12" fmla="*/ 75 w 75"/>
                  <a:gd name="T13" fmla="*/ 83 h 90"/>
                </a:gdLst>
                <a:ahLst/>
                <a:cxnLst>
                  <a:cxn ang="0">
                    <a:pos x="T0" y="T1"/>
                  </a:cxn>
                  <a:cxn ang="0">
                    <a:pos x="T2" y="T3"/>
                  </a:cxn>
                  <a:cxn ang="0">
                    <a:pos x="T4" y="T5"/>
                  </a:cxn>
                  <a:cxn ang="0">
                    <a:pos x="T6" y="T7"/>
                  </a:cxn>
                  <a:cxn ang="0">
                    <a:pos x="T8" y="T9"/>
                  </a:cxn>
                  <a:cxn ang="0">
                    <a:pos x="T10" y="T11"/>
                  </a:cxn>
                  <a:cxn ang="0">
                    <a:pos x="T12" y="T13"/>
                  </a:cxn>
                </a:cxnLst>
                <a:rect l="0" t="0" r="r" b="b"/>
                <a:pathLst>
                  <a:path w="75" h="90">
                    <a:moveTo>
                      <a:pt x="75" y="83"/>
                    </a:moveTo>
                    <a:lnTo>
                      <a:pt x="73" y="81"/>
                    </a:lnTo>
                    <a:lnTo>
                      <a:pt x="9" y="0"/>
                    </a:lnTo>
                    <a:lnTo>
                      <a:pt x="0" y="9"/>
                    </a:lnTo>
                    <a:lnTo>
                      <a:pt x="64" y="90"/>
                    </a:lnTo>
                    <a:lnTo>
                      <a:pt x="63" y="88"/>
                    </a:lnTo>
                    <a:lnTo>
                      <a:pt x="75" y="8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2" name="Freeform 193"/>
              <p:cNvSpPr>
                <a:spLocks/>
              </p:cNvSpPr>
              <p:nvPr/>
            </p:nvSpPr>
            <p:spPr bwMode="auto">
              <a:xfrm>
                <a:off x="4281" y="2562"/>
                <a:ext cx="68" cy="118"/>
              </a:xfrm>
              <a:custGeom>
                <a:avLst/>
                <a:gdLst>
                  <a:gd name="T0" fmla="*/ 32 w 32"/>
                  <a:gd name="T1" fmla="*/ 58 h 59"/>
                  <a:gd name="T2" fmla="*/ 32 w 32"/>
                  <a:gd name="T3" fmla="*/ 56 h 59"/>
                  <a:gd name="T4" fmla="*/ 12 w 32"/>
                  <a:gd name="T5" fmla="*/ 0 h 59"/>
                  <a:gd name="T6" fmla="*/ 0 w 32"/>
                  <a:gd name="T7" fmla="*/ 5 h 59"/>
                  <a:gd name="T8" fmla="*/ 21 w 32"/>
                  <a:gd name="T9" fmla="*/ 59 h 59"/>
                  <a:gd name="T10" fmla="*/ 19 w 32"/>
                  <a:gd name="T11" fmla="*/ 56 h 59"/>
                  <a:gd name="T12" fmla="*/ 32 w 32"/>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32" h="59">
                    <a:moveTo>
                      <a:pt x="32" y="58"/>
                    </a:moveTo>
                    <a:lnTo>
                      <a:pt x="32" y="56"/>
                    </a:lnTo>
                    <a:lnTo>
                      <a:pt x="12" y="0"/>
                    </a:lnTo>
                    <a:lnTo>
                      <a:pt x="0" y="5"/>
                    </a:lnTo>
                    <a:lnTo>
                      <a:pt x="21" y="59"/>
                    </a:lnTo>
                    <a:lnTo>
                      <a:pt x="19" y="56"/>
                    </a:lnTo>
                    <a:lnTo>
                      <a:pt x="32"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3" name="Freeform 192"/>
              <p:cNvSpPr>
                <a:spLocks/>
              </p:cNvSpPr>
              <p:nvPr/>
            </p:nvSpPr>
            <p:spPr bwMode="auto">
              <a:xfrm>
                <a:off x="4321" y="2674"/>
                <a:ext cx="28" cy="40"/>
              </a:xfrm>
              <a:custGeom>
                <a:avLst/>
                <a:gdLst>
                  <a:gd name="T0" fmla="*/ 11 w 13"/>
                  <a:gd name="T1" fmla="*/ 20 h 20"/>
                  <a:gd name="T2" fmla="*/ 13 w 13"/>
                  <a:gd name="T3" fmla="*/ 16 h 20"/>
                  <a:gd name="T4" fmla="*/ 13 w 13"/>
                  <a:gd name="T5" fmla="*/ 2 h 20"/>
                  <a:gd name="T6" fmla="*/ 0 w 13"/>
                  <a:gd name="T7" fmla="*/ 0 h 20"/>
                  <a:gd name="T8" fmla="*/ 0 w 13"/>
                  <a:gd name="T9" fmla="*/ 14 h 20"/>
                  <a:gd name="T10" fmla="*/ 2 w 13"/>
                  <a:gd name="T11" fmla="*/ 11 h 20"/>
                  <a:gd name="T12" fmla="*/ 11 w 1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 h="20">
                    <a:moveTo>
                      <a:pt x="11" y="20"/>
                    </a:moveTo>
                    <a:lnTo>
                      <a:pt x="13" y="16"/>
                    </a:lnTo>
                    <a:lnTo>
                      <a:pt x="13" y="2"/>
                    </a:lnTo>
                    <a:lnTo>
                      <a:pt x="0" y="0"/>
                    </a:lnTo>
                    <a:lnTo>
                      <a:pt x="0" y="14"/>
                    </a:lnTo>
                    <a:lnTo>
                      <a:pt x="2" y="11"/>
                    </a:lnTo>
                    <a:lnTo>
                      <a:pt x="11"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4" name="Freeform 191"/>
              <p:cNvSpPr>
                <a:spLocks/>
              </p:cNvSpPr>
              <p:nvPr/>
            </p:nvSpPr>
            <p:spPr bwMode="auto">
              <a:xfrm>
                <a:off x="4291" y="2696"/>
                <a:ext cx="54" cy="56"/>
              </a:xfrm>
              <a:custGeom>
                <a:avLst/>
                <a:gdLst>
                  <a:gd name="T0" fmla="*/ 0 w 25"/>
                  <a:gd name="T1" fmla="*/ 21 h 28"/>
                  <a:gd name="T2" fmla="*/ 9 w 25"/>
                  <a:gd name="T3" fmla="*/ 23 h 28"/>
                  <a:gd name="T4" fmla="*/ 25 w 25"/>
                  <a:gd name="T5" fmla="*/ 9 h 28"/>
                  <a:gd name="T6" fmla="*/ 16 w 25"/>
                  <a:gd name="T7" fmla="*/ 0 h 28"/>
                  <a:gd name="T8" fmla="*/ 2 w 25"/>
                  <a:gd name="T9" fmla="*/ 14 h 28"/>
                  <a:gd name="T10" fmla="*/ 11 w 25"/>
                  <a:gd name="T11" fmla="*/ 16 h 28"/>
                  <a:gd name="T12" fmla="*/ 0 w 25"/>
                  <a:gd name="T13" fmla="*/ 21 h 28"/>
                  <a:gd name="T14" fmla="*/ 4 w 25"/>
                  <a:gd name="T15" fmla="*/ 28 h 28"/>
                  <a:gd name="T16" fmla="*/ 9 w 25"/>
                  <a:gd name="T17" fmla="*/ 23 h 28"/>
                  <a:gd name="T18" fmla="*/ 0 w 25"/>
                  <a:gd name="T1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0" y="21"/>
                    </a:moveTo>
                    <a:lnTo>
                      <a:pt x="9" y="23"/>
                    </a:lnTo>
                    <a:lnTo>
                      <a:pt x="25" y="9"/>
                    </a:lnTo>
                    <a:lnTo>
                      <a:pt x="16" y="0"/>
                    </a:lnTo>
                    <a:lnTo>
                      <a:pt x="2" y="14"/>
                    </a:lnTo>
                    <a:lnTo>
                      <a:pt x="11" y="16"/>
                    </a:lnTo>
                    <a:lnTo>
                      <a:pt x="0" y="21"/>
                    </a:lnTo>
                    <a:lnTo>
                      <a:pt x="4" y="28"/>
                    </a:lnTo>
                    <a:lnTo>
                      <a:pt x="9" y="23"/>
                    </a:lnTo>
                    <a:lnTo>
                      <a:pt x="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5" name="Freeform 190"/>
              <p:cNvSpPr>
                <a:spLocks/>
              </p:cNvSpPr>
              <p:nvPr/>
            </p:nvSpPr>
            <p:spPr bwMode="auto">
              <a:xfrm>
                <a:off x="4252" y="2662"/>
                <a:ext cx="64" cy="76"/>
              </a:xfrm>
              <a:custGeom>
                <a:avLst/>
                <a:gdLst>
                  <a:gd name="T0" fmla="*/ 2 w 29"/>
                  <a:gd name="T1" fmla="*/ 8 h 38"/>
                  <a:gd name="T2" fmla="*/ 0 w 29"/>
                  <a:gd name="T3" fmla="*/ 8 h 38"/>
                  <a:gd name="T4" fmla="*/ 18 w 29"/>
                  <a:gd name="T5" fmla="*/ 38 h 38"/>
                  <a:gd name="T6" fmla="*/ 29 w 29"/>
                  <a:gd name="T7" fmla="*/ 33 h 38"/>
                  <a:gd name="T8" fmla="*/ 13 w 29"/>
                  <a:gd name="T9" fmla="*/ 0 h 38"/>
                  <a:gd name="T10" fmla="*/ 13 w 29"/>
                  <a:gd name="T11" fmla="*/ 0 h 38"/>
                  <a:gd name="T12" fmla="*/ 2 w 29"/>
                  <a:gd name="T13" fmla="*/ 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 y="8"/>
                    </a:moveTo>
                    <a:lnTo>
                      <a:pt x="0" y="8"/>
                    </a:lnTo>
                    <a:lnTo>
                      <a:pt x="18" y="38"/>
                    </a:lnTo>
                    <a:lnTo>
                      <a:pt x="29" y="33"/>
                    </a:lnTo>
                    <a:lnTo>
                      <a:pt x="13" y="0"/>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6" name="Freeform 189"/>
              <p:cNvSpPr>
                <a:spLocks/>
              </p:cNvSpPr>
              <p:nvPr/>
            </p:nvSpPr>
            <p:spPr bwMode="auto">
              <a:xfrm>
                <a:off x="4203" y="2590"/>
                <a:ext cx="78" cy="88"/>
              </a:xfrm>
              <a:custGeom>
                <a:avLst/>
                <a:gdLst>
                  <a:gd name="T0" fmla="*/ 0 w 36"/>
                  <a:gd name="T1" fmla="*/ 8 h 44"/>
                  <a:gd name="T2" fmla="*/ 0 w 36"/>
                  <a:gd name="T3" fmla="*/ 8 h 44"/>
                  <a:gd name="T4" fmla="*/ 25 w 36"/>
                  <a:gd name="T5" fmla="*/ 44 h 44"/>
                  <a:gd name="T6" fmla="*/ 36 w 36"/>
                  <a:gd name="T7" fmla="*/ 36 h 44"/>
                  <a:gd name="T8" fmla="*/ 10 w 36"/>
                  <a:gd name="T9" fmla="*/ 0 h 44"/>
                  <a:gd name="T10" fmla="*/ 10 w 36"/>
                  <a:gd name="T11" fmla="*/ 0 h 44"/>
                  <a:gd name="T12" fmla="*/ 0 w 36"/>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0" y="8"/>
                    </a:moveTo>
                    <a:lnTo>
                      <a:pt x="0" y="8"/>
                    </a:lnTo>
                    <a:lnTo>
                      <a:pt x="25" y="44"/>
                    </a:lnTo>
                    <a:lnTo>
                      <a:pt x="36" y="36"/>
                    </a:lnTo>
                    <a:lnTo>
                      <a:pt x="10" y="0"/>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7" name="Freeform 188"/>
              <p:cNvSpPr>
                <a:spLocks/>
              </p:cNvSpPr>
              <p:nvPr/>
            </p:nvSpPr>
            <p:spPr bwMode="auto">
              <a:xfrm>
                <a:off x="4169" y="2554"/>
                <a:ext cx="54" cy="52"/>
              </a:xfrm>
              <a:custGeom>
                <a:avLst/>
                <a:gdLst>
                  <a:gd name="T0" fmla="*/ 0 w 25"/>
                  <a:gd name="T1" fmla="*/ 6 h 26"/>
                  <a:gd name="T2" fmla="*/ 0 w 25"/>
                  <a:gd name="T3" fmla="*/ 8 h 26"/>
                  <a:gd name="T4" fmla="*/ 15 w 25"/>
                  <a:gd name="T5" fmla="*/ 26 h 26"/>
                  <a:gd name="T6" fmla="*/ 25 w 25"/>
                  <a:gd name="T7" fmla="*/ 18 h 26"/>
                  <a:gd name="T8" fmla="*/ 11 w 25"/>
                  <a:gd name="T9" fmla="*/ 0 h 26"/>
                  <a:gd name="T10" fmla="*/ 13 w 25"/>
                  <a:gd name="T11" fmla="*/ 2 h 26"/>
                  <a:gd name="T12" fmla="*/ 0 w 25"/>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0" y="6"/>
                    </a:moveTo>
                    <a:lnTo>
                      <a:pt x="0" y="8"/>
                    </a:lnTo>
                    <a:lnTo>
                      <a:pt x="15" y="26"/>
                    </a:lnTo>
                    <a:lnTo>
                      <a:pt x="25" y="18"/>
                    </a:lnTo>
                    <a:lnTo>
                      <a:pt x="11" y="0"/>
                    </a:lnTo>
                    <a:lnTo>
                      <a:pt x="13" y="2"/>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8" name="Freeform 187"/>
              <p:cNvSpPr>
                <a:spLocks/>
              </p:cNvSpPr>
              <p:nvPr/>
            </p:nvSpPr>
            <p:spPr bwMode="auto">
              <a:xfrm>
                <a:off x="4160" y="2514"/>
                <a:ext cx="37" cy="52"/>
              </a:xfrm>
              <a:custGeom>
                <a:avLst/>
                <a:gdLst>
                  <a:gd name="T0" fmla="*/ 2 w 18"/>
                  <a:gd name="T1" fmla="*/ 11 h 26"/>
                  <a:gd name="T2" fmla="*/ 0 w 18"/>
                  <a:gd name="T3" fmla="*/ 8 h 26"/>
                  <a:gd name="T4" fmla="*/ 5 w 18"/>
                  <a:gd name="T5" fmla="*/ 26 h 26"/>
                  <a:gd name="T6" fmla="*/ 18 w 18"/>
                  <a:gd name="T7" fmla="*/ 22 h 26"/>
                  <a:gd name="T8" fmla="*/ 12 w 18"/>
                  <a:gd name="T9" fmla="*/ 4 h 26"/>
                  <a:gd name="T10" fmla="*/ 11 w 18"/>
                  <a:gd name="T11" fmla="*/ 0 h 26"/>
                  <a:gd name="T12" fmla="*/ 2 w 18"/>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2" y="11"/>
                    </a:moveTo>
                    <a:lnTo>
                      <a:pt x="0" y="8"/>
                    </a:lnTo>
                    <a:lnTo>
                      <a:pt x="5" y="26"/>
                    </a:lnTo>
                    <a:lnTo>
                      <a:pt x="18" y="22"/>
                    </a:lnTo>
                    <a:lnTo>
                      <a:pt x="12" y="4"/>
                    </a:lnTo>
                    <a:lnTo>
                      <a:pt x="11"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59" name="Freeform 186"/>
              <p:cNvSpPr>
                <a:spLocks/>
              </p:cNvSpPr>
              <p:nvPr/>
            </p:nvSpPr>
            <p:spPr bwMode="auto">
              <a:xfrm>
                <a:off x="4136" y="2490"/>
                <a:ext cx="47" cy="46"/>
              </a:xfrm>
              <a:custGeom>
                <a:avLst/>
                <a:gdLst>
                  <a:gd name="T0" fmla="*/ 4 w 22"/>
                  <a:gd name="T1" fmla="*/ 12 h 23"/>
                  <a:gd name="T2" fmla="*/ 0 w 22"/>
                  <a:gd name="T3" fmla="*/ 11 h 23"/>
                  <a:gd name="T4" fmla="*/ 13 w 22"/>
                  <a:gd name="T5" fmla="*/ 23 h 23"/>
                  <a:gd name="T6" fmla="*/ 22 w 22"/>
                  <a:gd name="T7" fmla="*/ 12 h 23"/>
                  <a:gd name="T8" fmla="*/ 9 w 22"/>
                  <a:gd name="T9" fmla="*/ 2 h 23"/>
                  <a:gd name="T10" fmla="*/ 5 w 22"/>
                  <a:gd name="T11" fmla="*/ 0 h 23"/>
                  <a:gd name="T12" fmla="*/ 4 w 22"/>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4" y="12"/>
                    </a:moveTo>
                    <a:lnTo>
                      <a:pt x="0" y="11"/>
                    </a:lnTo>
                    <a:lnTo>
                      <a:pt x="13" y="23"/>
                    </a:lnTo>
                    <a:lnTo>
                      <a:pt x="22" y="12"/>
                    </a:lnTo>
                    <a:lnTo>
                      <a:pt x="9" y="2"/>
                    </a:lnTo>
                    <a:lnTo>
                      <a:pt x="5"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0" name="Freeform 185"/>
              <p:cNvSpPr>
                <a:spLocks/>
              </p:cNvSpPr>
              <p:nvPr/>
            </p:nvSpPr>
            <p:spPr bwMode="auto">
              <a:xfrm>
                <a:off x="4105" y="2486"/>
                <a:ext cx="40" cy="28"/>
              </a:xfrm>
              <a:custGeom>
                <a:avLst/>
                <a:gdLst>
                  <a:gd name="T0" fmla="*/ 1 w 19"/>
                  <a:gd name="T1" fmla="*/ 14 h 14"/>
                  <a:gd name="T2" fmla="*/ 1 w 19"/>
                  <a:gd name="T3" fmla="*/ 14 h 14"/>
                  <a:gd name="T4" fmla="*/ 18 w 19"/>
                  <a:gd name="T5" fmla="*/ 14 h 14"/>
                  <a:gd name="T6" fmla="*/ 19 w 19"/>
                  <a:gd name="T7" fmla="*/ 2 h 14"/>
                  <a:gd name="T8" fmla="*/ 1 w 19"/>
                  <a:gd name="T9" fmla="*/ 0 h 14"/>
                  <a:gd name="T10" fmla="*/ 0 w 19"/>
                  <a:gd name="T11" fmla="*/ 0 h 14"/>
                  <a:gd name="T12" fmla="*/ 1 w 1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 y="14"/>
                    </a:moveTo>
                    <a:lnTo>
                      <a:pt x="1" y="14"/>
                    </a:lnTo>
                    <a:lnTo>
                      <a:pt x="18" y="14"/>
                    </a:lnTo>
                    <a:lnTo>
                      <a:pt x="19" y="2"/>
                    </a:lnTo>
                    <a:lnTo>
                      <a:pt x="1" y="0"/>
                    </a:lnTo>
                    <a:lnTo>
                      <a:pt x="0" y="0"/>
                    </a:lnTo>
                    <a:lnTo>
                      <a:pt x="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1" name="Freeform 184"/>
              <p:cNvSpPr>
                <a:spLocks/>
              </p:cNvSpPr>
              <p:nvPr/>
            </p:nvSpPr>
            <p:spPr bwMode="auto">
              <a:xfrm>
                <a:off x="4033" y="2486"/>
                <a:ext cx="75" cy="36"/>
              </a:xfrm>
              <a:custGeom>
                <a:avLst/>
                <a:gdLst>
                  <a:gd name="T0" fmla="*/ 0 w 34"/>
                  <a:gd name="T1" fmla="*/ 16 h 18"/>
                  <a:gd name="T2" fmla="*/ 4 w 34"/>
                  <a:gd name="T3" fmla="*/ 18 h 18"/>
                  <a:gd name="T4" fmla="*/ 34 w 34"/>
                  <a:gd name="T5" fmla="*/ 14 h 18"/>
                  <a:gd name="T6" fmla="*/ 33 w 34"/>
                  <a:gd name="T7" fmla="*/ 0 h 18"/>
                  <a:gd name="T8" fmla="*/ 4 w 34"/>
                  <a:gd name="T9" fmla="*/ 5 h 18"/>
                  <a:gd name="T10" fmla="*/ 7 w 34"/>
                  <a:gd name="T11" fmla="*/ 7 h 18"/>
                  <a:gd name="T12" fmla="*/ 0 w 34"/>
                  <a:gd name="T13" fmla="*/ 16 h 18"/>
                  <a:gd name="T14" fmla="*/ 2 w 34"/>
                  <a:gd name="T15" fmla="*/ 18 h 18"/>
                  <a:gd name="T16" fmla="*/ 4 w 34"/>
                  <a:gd name="T17" fmla="*/ 18 h 18"/>
                  <a:gd name="T18" fmla="*/ 0 w 34"/>
                  <a:gd name="T1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0" y="16"/>
                    </a:moveTo>
                    <a:lnTo>
                      <a:pt x="4" y="18"/>
                    </a:lnTo>
                    <a:lnTo>
                      <a:pt x="34" y="14"/>
                    </a:lnTo>
                    <a:lnTo>
                      <a:pt x="33" y="0"/>
                    </a:lnTo>
                    <a:lnTo>
                      <a:pt x="4" y="5"/>
                    </a:lnTo>
                    <a:lnTo>
                      <a:pt x="7" y="7"/>
                    </a:lnTo>
                    <a:lnTo>
                      <a:pt x="0" y="16"/>
                    </a:lnTo>
                    <a:lnTo>
                      <a:pt x="2" y="18"/>
                    </a:lnTo>
                    <a:lnTo>
                      <a:pt x="4" y="18"/>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2" name="Freeform 183"/>
              <p:cNvSpPr>
                <a:spLocks/>
              </p:cNvSpPr>
              <p:nvPr/>
            </p:nvSpPr>
            <p:spPr bwMode="auto">
              <a:xfrm>
                <a:off x="3996" y="2460"/>
                <a:ext cx="53" cy="58"/>
              </a:xfrm>
              <a:custGeom>
                <a:avLst/>
                <a:gdLst>
                  <a:gd name="T0" fmla="*/ 5 w 25"/>
                  <a:gd name="T1" fmla="*/ 15 h 29"/>
                  <a:gd name="T2" fmla="*/ 0 w 25"/>
                  <a:gd name="T3" fmla="*/ 13 h 29"/>
                  <a:gd name="T4" fmla="*/ 18 w 25"/>
                  <a:gd name="T5" fmla="*/ 29 h 29"/>
                  <a:gd name="T6" fmla="*/ 25 w 25"/>
                  <a:gd name="T7" fmla="*/ 20 h 29"/>
                  <a:gd name="T8" fmla="*/ 7 w 25"/>
                  <a:gd name="T9" fmla="*/ 2 h 29"/>
                  <a:gd name="T10" fmla="*/ 2 w 25"/>
                  <a:gd name="T11" fmla="*/ 2 h 29"/>
                  <a:gd name="T12" fmla="*/ 7 w 25"/>
                  <a:gd name="T13" fmla="*/ 2 h 29"/>
                  <a:gd name="T14" fmla="*/ 5 w 25"/>
                  <a:gd name="T15" fmla="*/ 0 h 29"/>
                  <a:gd name="T16" fmla="*/ 2 w 25"/>
                  <a:gd name="T17" fmla="*/ 2 h 29"/>
                  <a:gd name="T18" fmla="*/ 5 w 25"/>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9">
                    <a:moveTo>
                      <a:pt x="5" y="15"/>
                    </a:moveTo>
                    <a:lnTo>
                      <a:pt x="0" y="13"/>
                    </a:lnTo>
                    <a:lnTo>
                      <a:pt x="18" y="29"/>
                    </a:lnTo>
                    <a:lnTo>
                      <a:pt x="25" y="20"/>
                    </a:lnTo>
                    <a:lnTo>
                      <a:pt x="7" y="2"/>
                    </a:lnTo>
                    <a:lnTo>
                      <a:pt x="2" y="2"/>
                    </a:lnTo>
                    <a:lnTo>
                      <a:pt x="7" y="2"/>
                    </a:lnTo>
                    <a:lnTo>
                      <a:pt x="5" y="0"/>
                    </a:lnTo>
                    <a:lnTo>
                      <a:pt x="2" y="2"/>
                    </a:lnTo>
                    <a:lnTo>
                      <a:pt x="5"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3" name="Freeform 182"/>
              <p:cNvSpPr>
                <a:spLocks/>
              </p:cNvSpPr>
              <p:nvPr/>
            </p:nvSpPr>
            <p:spPr bwMode="auto">
              <a:xfrm>
                <a:off x="3921" y="2464"/>
                <a:ext cx="84" cy="40"/>
              </a:xfrm>
              <a:custGeom>
                <a:avLst/>
                <a:gdLst>
                  <a:gd name="T0" fmla="*/ 2 w 39"/>
                  <a:gd name="T1" fmla="*/ 20 h 20"/>
                  <a:gd name="T2" fmla="*/ 3 w 39"/>
                  <a:gd name="T3" fmla="*/ 20 h 20"/>
                  <a:gd name="T4" fmla="*/ 39 w 39"/>
                  <a:gd name="T5" fmla="*/ 13 h 20"/>
                  <a:gd name="T6" fmla="*/ 36 w 39"/>
                  <a:gd name="T7" fmla="*/ 0 h 20"/>
                  <a:gd name="T8" fmla="*/ 0 w 39"/>
                  <a:gd name="T9" fmla="*/ 7 h 20"/>
                  <a:gd name="T10" fmla="*/ 2 w 39"/>
                  <a:gd name="T11" fmla="*/ 7 h 20"/>
                  <a:gd name="T12" fmla="*/ 2 w 3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9" h="20">
                    <a:moveTo>
                      <a:pt x="2" y="20"/>
                    </a:moveTo>
                    <a:lnTo>
                      <a:pt x="3" y="20"/>
                    </a:lnTo>
                    <a:lnTo>
                      <a:pt x="39" y="13"/>
                    </a:lnTo>
                    <a:lnTo>
                      <a:pt x="36" y="0"/>
                    </a:lnTo>
                    <a:lnTo>
                      <a:pt x="0" y="7"/>
                    </a:lnTo>
                    <a:lnTo>
                      <a:pt x="2" y="7"/>
                    </a:lnTo>
                    <a:lnTo>
                      <a:pt x="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4" name="Freeform 181"/>
              <p:cNvSpPr>
                <a:spLocks/>
              </p:cNvSpPr>
              <p:nvPr/>
            </p:nvSpPr>
            <p:spPr bwMode="auto">
              <a:xfrm>
                <a:off x="3829" y="2478"/>
                <a:ext cx="96" cy="26"/>
              </a:xfrm>
              <a:custGeom>
                <a:avLst/>
                <a:gdLst>
                  <a:gd name="T0" fmla="*/ 0 w 44"/>
                  <a:gd name="T1" fmla="*/ 11 h 13"/>
                  <a:gd name="T2" fmla="*/ 6 w 44"/>
                  <a:gd name="T3" fmla="*/ 13 h 13"/>
                  <a:gd name="T4" fmla="*/ 44 w 44"/>
                  <a:gd name="T5" fmla="*/ 13 h 13"/>
                  <a:gd name="T6" fmla="*/ 44 w 44"/>
                  <a:gd name="T7" fmla="*/ 0 h 13"/>
                  <a:gd name="T8" fmla="*/ 6 w 44"/>
                  <a:gd name="T9" fmla="*/ 0 h 13"/>
                  <a:gd name="T10" fmla="*/ 9 w 44"/>
                  <a:gd name="T11" fmla="*/ 2 h 13"/>
                  <a:gd name="T12" fmla="*/ 0 w 44"/>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0" y="11"/>
                    </a:moveTo>
                    <a:lnTo>
                      <a:pt x="6" y="13"/>
                    </a:lnTo>
                    <a:lnTo>
                      <a:pt x="44" y="13"/>
                    </a:lnTo>
                    <a:lnTo>
                      <a:pt x="44" y="0"/>
                    </a:lnTo>
                    <a:lnTo>
                      <a:pt x="6"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5" name="Freeform 180"/>
              <p:cNvSpPr>
                <a:spLocks/>
              </p:cNvSpPr>
              <p:nvPr/>
            </p:nvSpPr>
            <p:spPr bwMode="auto">
              <a:xfrm>
                <a:off x="3712" y="2368"/>
                <a:ext cx="137" cy="132"/>
              </a:xfrm>
              <a:custGeom>
                <a:avLst/>
                <a:gdLst>
                  <a:gd name="T0" fmla="*/ 5 w 64"/>
                  <a:gd name="T1" fmla="*/ 14 h 66"/>
                  <a:gd name="T2" fmla="*/ 0 w 64"/>
                  <a:gd name="T3" fmla="*/ 12 h 66"/>
                  <a:gd name="T4" fmla="*/ 55 w 64"/>
                  <a:gd name="T5" fmla="*/ 66 h 66"/>
                  <a:gd name="T6" fmla="*/ 64 w 64"/>
                  <a:gd name="T7" fmla="*/ 57 h 66"/>
                  <a:gd name="T8" fmla="*/ 9 w 64"/>
                  <a:gd name="T9" fmla="*/ 3 h 66"/>
                  <a:gd name="T10" fmla="*/ 3 w 64"/>
                  <a:gd name="T11" fmla="*/ 1 h 66"/>
                  <a:gd name="T12" fmla="*/ 9 w 64"/>
                  <a:gd name="T13" fmla="*/ 3 h 66"/>
                  <a:gd name="T14" fmla="*/ 7 w 64"/>
                  <a:gd name="T15" fmla="*/ 0 h 66"/>
                  <a:gd name="T16" fmla="*/ 3 w 64"/>
                  <a:gd name="T17" fmla="*/ 1 h 66"/>
                  <a:gd name="T18" fmla="*/ 5 w 64"/>
                  <a:gd name="T19"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6">
                    <a:moveTo>
                      <a:pt x="5" y="14"/>
                    </a:moveTo>
                    <a:lnTo>
                      <a:pt x="0" y="12"/>
                    </a:lnTo>
                    <a:lnTo>
                      <a:pt x="55" y="66"/>
                    </a:lnTo>
                    <a:lnTo>
                      <a:pt x="64" y="57"/>
                    </a:lnTo>
                    <a:lnTo>
                      <a:pt x="9" y="3"/>
                    </a:lnTo>
                    <a:lnTo>
                      <a:pt x="3" y="1"/>
                    </a:lnTo>
                    <a:lnTo>
                      <a:pt x="9" y="3"/>
                    </a:lnTo>
                    <a:lnTo>
                      <a:pt x="7" y="0"/>
                    </a:lnTo>
                    <a:lnTo>
                      <a:pt x="3" y="1"/>
                    </a:lnTo>
                    <a:lnTo>
                      <a:pt x="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6" name="Freeform 179"/>
              <p:cNvSpPr>
                <a:spLocks/>
              </p:cNvSpPr>
              <p:nvPr/>
            </p:nvSpPr>
            <p:spPr bwMode="auto">
              <a:xfrm>
                <a:off x="3629" y="2370"/>
                <a:ext cx="92" cy="40"/>
              </a:xfrm>
              <a:custGeom>
                <a:avLst/>
                <a:gdLst>
                  <a:gd name="T0" fmla="*/ 7 w 43"/>
                  <a:gd name="T1" fmla="*/ 20 h 20"/>
                  <a:gd name="T2" fmla="*/ 5 w 43"/>
                  <a:gd name="T3" fmla="*/ 20 h 20"/>
                  <a:gd name="T4" fmla="*/ 43 w 43"/>
                  <a:gd name="T5" fmla="*/ 13 h 20"/>
                  <a:gd name="T6" fmla="*/ 41 w 43"/>
                  <a:gd name="T7" fmla="*/ 0 h 20"/>
                  <a:gd name="T8" fmla="*/ 3 w 43"/>
                  <a:gd name="T9" fmla="*/ 8 h 20"/>
                  <a:gd name="T10" fmla="*/ 0 w 43"/>
                  <a:gd name="T11" fmla="*/ 9 h 20"/>
                  <a:gd name="T12" fmla="*/ 7 w 4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3" h="20">
                    <a:moveTo>
                      <a:pt x="7" y="20"/>
                    </a:moveTo>
                    <a:lnTo>
                      <a:pt x="5" y="20"/>
                    </a:lnTo>
                    <a:lnTo>
                      <a:pt x="43" y="13"/>
                    </a:lnTo>
                    <a:lnTo>
                      <a:pt x="41" y="0"/>
                    </a:lnTo>
                    <a:lnTo>
                      <a:pt x="3" y="8"/>
                    </a:lnTo>
                    <a:lnTo>
                      <a:pt x="0" y="9"/>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7" name="Freeform 178"/>
              <p:cNvSpPr>
                <a:spLocks/>
              </p:cNvSpPr>
              <p:nvPr/>
            </p:nvSpPr>
            <p:spPr bwMode="auto">
              <a:xfrm>
                <a:off x="3557" y="2388"/>
                <a:ext cx="86" cy="58"/>
              </a:xfrm>
              <a:custGeom>
                <a:avLst/>
                <a:gdLst>
                  <a:gd name="T0" fmla="*/ 15 w 40"/>
                  <a:gd name="T1" fmla="*/ 18 h 29"/>
                  <a:gd name="T2" fmla="*/ 13 w 40"/>
                  <a:gd name="T3" fmla="*/ 29 h 29"/>
                  <a:gd name="T4" fmla="*/ 40 w 40"/>
                  <a:gd name="T5" fmla="*/ 11 h 29"/>
                  <a:gd name="T6" fmla="*/ 33 w 40"/>
                  <a:gd name="T7" fmla="*/ 0 h 29"/>
                  <a:gd name="T8" fmla="*/ 6 w 40"/>
                  <a:gd name="T9" fmla="*/ 18 h 29"/>
                  <a:gd name="T10" fmla="*/ 4 w 40"/>
                  <a:gd name="T11" fmla="*/ 27 h 29"/>
                  <a:gd name="T12" fmla="*/ 6 w 40"/>
                  <a:gd name="T13" fmla="*/ 18 h 29"/>
                  <a:gd name="T14" fmla="*/ 0 w 40"/>
                  <a:gd name="T15" fmla="*/ 22 h 29"/>
                  <a:gd name="T16" fmla="*/ 4 w 40"/>
                  <a:gd name="T17" fmla="*/ 27 h 29"/>
                  <a:gd name="T18" fmla="*/ 15 w 40"/>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9">
                    <a:moveTo>
                      <a:pt x="15" y="18"/>
                    </a:moveTo>
                    <a:lnTo>
                      <a:pt x="13" y="29"/>
                    </a:lnTo>
                    <a:lnTo>
                      <a:pt x="40" y="11"/>
                    </a:lnTo>
                    <a:lnTo>
                      <a:pt x="33" y="0"/>
                    </a:lnTo>
                    <a:lnTo>
                      <a:pt x="6" y="18"/>
                    </a:lnTo>
                    <a:lnTo>
                      <a:pt x="4" y="27"/>
                    </a:lnTo>
                    <a:lnTo>
                      <a:pt x="6" y="18"/>
                    </a:lnTo>
                    <a:lnTo>
                      <a:pt x="0" y="22"/>
                    </a:lnTo>
                    <a:lnTo>
                      <a:pt x="4" y="27"/>
                    </a:lnTo>
                    <a:lnTo>
                      <a:pt x="1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8" name="Freeform 177"/>
              <p:cNvSpPr>
                <a:spLocks/>
              </p:cNvSpPr>
              <p:nvPr/>
            </p:nvSpPr>
            <p:spPr bwMode="auto">
              <a:xfrm>
                <a:off x="3565" y="2424"/>
                <a:ext cx="82" cy="80"/>
              </a:xfrm>
              <a:custGeom>
                <a:avLst/>
                <a:gdLst>
                  <a:gd name="T0" fmla="*/ 38 w 38"/>
                  <a:gd name="T1" fmla="*/ 31 h 40"/>
                  <a:gd name="T2" fmla="*/ 38 w 38"/>
                  <a:gd name="T3" fmla="*/ 31 h 40"/>
                  <a:gd name="T4" fmla="*/ 11 w 38"/>
                  <a:gd name="T5" fmla="*/ 0 h 40"/>
                  <a:gd name="T6" fmla="*/ 0 w 38"/>
                  <a:gd name="T7" fmla="*/ 9 h 40"/>
                  <a:gd name="T8" fmla="*/ 29 w 38"/>
                  <a:gd name="T9" fmla="*/ 40 h 40"/>
                  <a:gd name="T10" fmla="*/ 29 w 38"/>
                  <a:gd name="T11" fmla="*/ 40 h 40"/>
                  <a:gd name="T12" fmla="*/ 38 w 38"/>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38" h="40">
                    <a:moveTo>
                      <a:pt x="38" y="31"/>
                    </a:moveTo>
                    <a:lnTo>
                      <a:pt x="38" y="31"/>
                    </a:lnTo>
                    <a:lnTo>
                      <a:pt x="11" y="0"/>
                    </a:lnTo>
                    <a:lnTo>
                      <a:pt x="0" y="9"/>
                    </a:lnTo>
                    <a:lnTo>
                      <a:pt x="29" y="40"/>
                    </a:lnTo>
                    <a:lnTo>
                      <a:pt x="38"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69" name="Freeform 176"/>
              <p:cNvSpPr>
                <a:spLocks/>
              </p:cNvSpPr>
              <p:nvPr/>
            </p:nvSpPr>
            <p:spPr bwMode="auto">
              <a:xfrm>
                <a:off x="3629" y="2486"/>
                <a:ext cx="79" cy="72"/>
              </a:xfrm>
              <a:custGeom>
                <a:avLst/>
                <a:gdLst>
                  <a:gd name="T0" fmla="*/ 30 w 36"/>
                  <a:gd name="T1" fmla="*/ 23 h 36"/>
                  <a:gd name="T2" fmla="*/ 36 w 36"/>
                  <a:gd name="T3" fmla="*/ 25 h 36"/>
                  <a:gd name="T4" fmla="*/ 9 w 36"/>
                  <a:gd name="T5" fmla="*/ 0 h 36"/>
                  <a:gd name="T6" fmla="*/ 0 w 36"/>
                  <a:gd name="T7" fmla="*/ 9 h 36"/>
                  <a:gd name="T8" fmla="*/ 27 w 36"/>
                  <a:gd name="T9" fmla="*/ 34 h 36"/>
                  <a:gd name="T10" fmla="*/ 32 w 36"/>
                  <a:gd name="T11" fmla="*/ 36 h 36"/>
                  <a:gd name="T12" fmla="*/ 27 w 36"/>
                  <a:gd name="T13" fmla="*/ 34 h 36"/>
                  <a:gd name="T14" fmla="*/ 29 w 36"/>
                  <a:gd name="T15" fmla="*/ 36 h 36"/>
                  <a:gd name="T16" fmla="*/ 32 w 36"/>
                  <a:gd name="T17" fmla="*/ 36 h 36"/>
                  <a:gd name="T18" fmla="*/ 30 w 36"/>
                  <a:gd name="T1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0" y="23"/>
                    </a:moveTo>
                    <a:lnTo>
                      <a:pt x="36" y="25"/>
                    </a:lnTo>
                    <a:lnTo>
                      <a:pt x="9" y="0"/>
                    </a:lnTo>
                    <a:lnTo>
                      <a:pt x="0" y="9"/>
                    </a:lnTo>
                    <a:lnTo>
                      <a:pt x="27" y="34"/>
                    </a:lnTo>
                    <a:lnTo>
                      <a:pt x="32" y="36"/>
                    </a:lnTo>
                    <a:lnTo>
                      <a:pt x="27" y="34"/>
                    </a:lnTo>
                    <a:lnTo>
                      <a:pt x="29" y="36"/>
                    </a:lnTo>
                    <a:lnTo>
                      <a:pt x="32" y="36"/>
                    </a:lnTo>
                    <a:lnTo>
                      <a:pt x="3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0" name="Freeform 175"/>
              <p:cNvSpPr>
                <a:spLocks/>
              </p:cNvSpPr>
              <p:nvPr/>
            </p:nvSpPr>
            <p:spPr bwMode="auto">
              <a:xfrm>
                <a:off x="3693" y="2522"/>
                <a:ext cx="87" cy="36"/>
              </a:xfrm>
              <a:custGeom>
                <a:avLst/>
                <a:gdLst>
                  <a:gd name="T0" fmla="*/ 40 w 40"/>
                  <a:gd name="T1" fmla="*/ 2 h 18"/>
                  <a:gd name="T2" fmla="*/ 35 w 40"/>
                  <a:gd name="T3" fmla="*/ 0 h 18"/>
                  <a:gd name="T4" fmla="*/ 0 w 40"/>
                  <a:gd name="T5" fmla="*/ 5 h 18"/>
                  <a:gd name="T6" fmla="*/ 2 w 40"/>
                  <a:gd name="T7" fmla="*/ 18 h 18"/>
                  <a:gd name="T8" fmla="*/ 36 w 40"/>
                  <a:gd name="T9" fmla="*/ 13 h 18"/>
                  <a:gd name="T10" fmla="*/ 31 w 40"/>
                  <a:gd name="T11" fmla="*/ 11 h 18"/>
                  <a:gd name="T12" fmla="*/ 40 w 40"/>
                  <a:gd name="T13" fmla="*/ 2 h 18"/>
                  <a:gd name="T14" fmla="*/ 38 w 40"/>
                  <a:gd name="T15" fmla="*/ 0 h 18"/>
                  <a:gd name="T16" fmla="*/ 35 w 40"/>
                  <a:gd name="T17" fmla="*/ 0 h 18"/>
                  <a:gd name="T18" fmla="*/ 40 w 40"/>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8">
                    <a:moveTo>
                      <a:pt x="40" y="2"/>
                    </a:moveTo>
                    <a:lnTo>
                      <a:pt x="35" y="0"/>
                    </a:lnTo>
                    <a:lnTo>
                      <a:pt x="0" y="5"/>
                    </a:lnTo>
                    <a:lnTo>
                      <a:pt x="2" y="18"/>
                    </a:lnTo>
                    <a:lnTo>
                      <a:pt x="36" y="13"/>
                    </a:lnTo>
                    <a:lnTo>
                      <a:pt x="31" y="11"/>
                    </a:lnTo>
                    <a:lnTo>
                      <a:pt x="40" y="2"/>
                    </a:lnTo>
                    <a:lnTo>
                      <a:pt x="38" y="0"/>
                    </a:lnTo>
                    <a:lnTo>
                      <a:pt x="35" y="0"/>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1" name="Freeform 174"/>
              <p:cNvSpPr>
                <a:spLocks/>
              </p:cNvSpPr>
              <p:nvPr/>
            </p:nvSpPr>
            <p:spPr bwMode="auto">
              <a:xfrm>
                <a:off x="3761" y="2526"/>
                <a:ext cx="66" cy="76"/>
              </a:xfrm>
              <a:custGeom>
                <a:avLst/>
                <a:gdLst>
                  <a:gd name="T0" fmla="*/ 22 w 31"/>
                  <a:gd name="T1" fmla="*/ 25 h 38"/>
                  <a:gd name="T2" fmla="*/ 31 w 31"/>
                  <a:gd name="T3" fmla="*/ 25 h 38"/>
                  <a:gd name="T4" fmla="*/ 9 w 31"/>
                  <a:gd name="T5" fmla="*/ 0 h 38"/>
                  <a:gd name="T6" fmla="*/ 0 w 31"/>
                  <a:gd name="T7" fmla="*/ 9 h 38"/>
                  <a:gd name="T8" fmla="*/ 20 w 31"/>
                  <a:gd name="T9" fmla="*/ 34 h 38"/>
                  <a:gd name="T10" fmla="*/ 29 w 31"/>
                  <a:gd name="T11" fmla="*/ 36 h 38"/>
                  <a:gd name="T12" fmla="*/ 20 w 31"/>
                  <a:gd name="T13" fmla="*/ 34 h 38"/>
                  <a:gd name="T14" fmla="*/ 23 w 31"/>
                  <a:gd name="T15" fmla="*/ 38 h 38"/>
                  <a:gd name="T16" fmla="*/ 29 w 31"/>
                  <a:gd name="T17" fmla="*/ 36 h 38"/>
                  <a:gd name="T18" fmla="*/ 22 w 31"/>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22" y="25"/>
                    </a:moveTo>
                    <a:lnTo>
                      <a:pt x="31" y="25"/>
                    </a:lnTo>
                    <a:lnTo>
                      <a:pt x="9" y="0"/>
                    </a:lnTo>
                    <a:lnTo>
                      <a:pt x="0" y="9"/>
                    </a:lnTo>
                    <a:lnTo>
                      <a:pt x="20" y="34"/>
                    </a:lnTo>
                    <a:lnTo>
                      <a:pt x="29" y="36"/>
                    </a:lnTo>
                    <a:lnTo>
                      <a:pt x="20" y="34"/>
                    </a:lnTo>
                    <a:lnTo>
                      <a:pt x="23" y="38"/>
                    </a:lnTo>
                    <a:lnTo>
                      <a:pt x="29" y="36"/>
                    </a:lnTo>
                    <a:lnTo>
                      <a:pt x="2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2" name="Freeform 173"/>
              <p:cNvSpPr>
                <a:spLocks/>
              </p:cNvSpPr>
              <p:nvPr/>
            </p:nvSpPr>
            <p:spPr bwMode="auto">
              <a:xfrm>
                <a:off x="3807" y="2544"/>
                <a:ext cx="61" cy="54"/>
              </a:xfrm>
              <a:custGeom>
                <a:avLst/>
                <a:gdLst>
                  <a:gd name="T0" fmla="*/ 27 w 27"/>
                  <a:gd name="T1" fmla="*/ 5 h 27"/>
                  <a:gd name="T2" fmla="*/ 18 w 27"/>
                  <a:gd name="T3" fmla="*/ 4 h 27"/>
                  <a:gd name="T4" fmla="*/ 0 w 27"/>
                  <a:gd name="T5" fmla="*/ 16 h 27"/>
                  <a:gd name="T6" fmla="*/ 7 w 27"/>
                  <a:gd name="T7" fmla="*/ 27 h 27"/>
                  <a:gd name="T8" fmla="*/ 25 w 27"/>
                  <a:gd name="T9" fmla="*/ 14 h 27"/>
                  <a:gd name="T10" fmla="*/ 16 w 27"/>
                  <a:gd name="T11" fmla="*/ 13 h 27"/>
                  <a:gd name="T12" fmla="*/ 27 w 27"/>
                  <a:gd name="T13" fmla="*/ 5 h 27"/>
                  <a:gd name="T14" fmla="*/ 25 w 27"/>
                  <a:gd name="T15" fmla="*/ 0 h 27"/>
                  <a:gd name="T16" fmla="*/ 18 w 27"/>
                  <a:gd name="T17" fmla="*/ 4 h 27"/>
                  <a:gd name="T18" fmla="*/ 27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27" y="5"/>
                    </a:moveTo>
                    <a:lnTo>
                      <a:pt x="18" y="4"/>
                    </a:lnTo>
                    <a:lnTo>
                      <a:pt x="0" y="16"/>
                    </a:lnTo>
                    <a:lnTo>
                      <a:pt x="7" y="27"/>
                    </a:lnTo>
                    <a:lnTo>
                      <a:pt x="25" y="14"/>
                    </a:lnTo>
                    <a:lnTo>
                      <a:pt x="16" y="13"/>
                    </a:lnTo>
                    <a:lnTo>
                      <a:pt x="27" y="5"/>
                    </a:lnTo>
                    <a:lnTo>
                      <a:pt x="25" y="0"/>
                    </a:lnTo>
                    <a:lnTo>
                      <a:pt x="18" y="4"/>
                    </a:lnTo>
                    <a:lnTo>
                      <a:pt x="2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3" name="Freeform 172"/>
              <p:cNvSpPr>
                <a:spLocks/>
              </p:cNvSpPr>
              <p:nvPr/>
            </p:nvSpPr>
            <p:spPr bwMode="auto">
              <a:xfrm>
                <a:off x="3843" y="2554"/>
                <a:ext cx="58" cy="62"/>
              </a:xfrm>
              <a:custGeom>
                <a:avLst/>
                <a:gdLst>
                  <a:gd name="T0" fmla="*/ 27 w 27"/>
                  <a:gd name="T1" fmla="*/ 27 h 31"/>
                  <a:gd name="T2" fmla="*/ 27 w 27"/>
                  <a:gd name="T3" fmla="*/ 26 h 31"/>
                  <a:gd name="T4" fmla="*/ 11 w 27"/>
                  <a:gd name="T5" fmla="*/ 0 h 31"/>
                  <a:gd name="T6" fmla="*/ 0 w 27"/>
                  <a:gd name="T7" fmla="*/ 8 h 31"/>
                  <a:gd name="T8" fmla="*/ 16 w 27"/>
                  <a:gd name="T9" fmla="*/ 31 h 31"/>
                  <a:gd name="T10" fmla="*/ 14 w 27"/>
                  <a:gd name="T11" fmla="*/ 29 h 31"/>
                  <a:gd name="T12" fmla="*/ 27 w 2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27" h="31">
                    <a:moveTo>
                      <a:pt x="27" y="27"/>
                    </a:moveTo>
                    <a:lnTo>
                      <a:pt x="27" y="26"/>
                    </a:lnTo>
                    <a:lnTo>
                      <a:pt x="11" y="0"/>
                    </a:lnTo>
                    <a:lnTo>
                      <a:pt x="0" y="8"/>
                    </a:lnTo>
                    <a:lnTo>
                      <a:pt x="16" y="31"/>
                    </a:lnTo>
                    <a:lnTo>
                      <a:pt x="14" y="29"/>
                    </a:lnTo>
                    <a:lnTo>
                      <a:pt x="27"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4" name="Freeform 171"/>
              <p:cNvSpPr>
                <a:spLocks/>
              </p:cNvSpPr>
              <p:nvPr/>
            </p:nvSpPr>
            <p:spPr bwMode="auto">
              <a:xfrm>
                <a:off x="3873" y="2608"/>
                <a:ext cx="48" cy="76"/>
              </a:xfrm>
              <a:custGeom>
                <a:avLst/>
                <a:gdLst>
                  <a:gd name="T0" fmla="*/ 22 w 22"/>
                  <a:gd name="T1" fmla="*/ 36 h 38"/>
                  <a:gd name="T2" fmla="*/ 22 w 22"/>
                  <a:gd name="T3" fmla="*/ 36 h 38"/>
                  <a:gd name="T4" fmla="*/ 13 w 22"/>
                  <a:gd name="T5" fmla="*/ 0 h 38"/>
                  <a:gd name="T6" fmla="*/ 0 w 22"/>
                  <a:gd name="T7" fmla="*/ 2 h 38"/>
                  <a:gd name="T8" fmla="*/ 9 w 22"/>
                  <a:gd name="T9" fmla="*/ 38 h 38"/>
                  <a:gd name="T10" fmla="*/ 9 w 22"/>
                  <a:gd name="T11" fmla="*/ 38 h 38"/>
                  <a:gd name="T12" fmla="*/ 22 w 22"/>
                  <a:gd name="T13" fmla="*/ 36 h 38"/>
                </a:gdLst>
                <a:ahLst/>
                <a:cxnLst>
                  <a:cxn ang="0">
                    <a:pos x="T0" y="T1"/>
                  </a:cxn>
                  <a:cxn ang="0">
                    <a:pos x="T2" y="T3"/>
                  </a:cxn>
                  <a:cxn ang="0">
                    <a:pos x="T4" y="T5"/>
                  </a:cxn>
                  <a:cxn ang="0">
                    <a:pos x="T6" y="T7"/>
                  </a:cxn>
                  <a:cxn ang="0">
                    <a:pos x="T8" y="T9"/>
                  </a:cxn>
                  <a:cxn ang="0">
                    <a:pos x="T10" y="T11"/>
                  </a:cxn>
                  <a:cxn ang="0">
                    <a:pos x="T12" y="T13"/>
                  </a:cxn>
                </a:cxnLst>
                <a:rect l="0" t="0" r="r" b="b"/>
                <a:pathLst>
                  <a:path w="22" h="38">
                    <a:moveTo>
                      <a:pt x="22" y="36"/>
                    </a:moveTo>
                    <a:lnTo>
                      <a:pt x="22" y="36"/>
                    </a:lnTo>
                    <a:lnTo>
                      <a:pt x="13" y="0"/>
                    </a:lnTo>
                    <a:lnTo>
                      <a:pt x="0" y="2"/>
                    </a:lnTo>
                    <a:lnTo>
                      <a:pt x="9" y="38"/>
                    </a:lnTo>
                    <a:lnTo>
                      <a:pt x="22"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5" name="Freeform 170"/>
              <p:cNvSpPr>
                <a:spLocks/>
              </p:cNvSpPr>
              <p:nvPr/>
            </p:nvSpPr>
            <p:spPr bwMode="auto">
              <a:xfrm>
                <a:off x="3893" y="2680"/>
                <a:ext cx="67" cy="162"/>
              </a:xfrm>
              <a:custGeom>
                <a:avLst/>
                <a:gdLst>
                  <a:gd name="T0" fmla="*/ 29 w 31"/>
                  <a:gd name="T1" fmla="*/ 81 h 81"/>
                  <a:gd name="T2" fmla="*/ 29 w 31"/>
                  <a:gd name="T3" fmla="*/ 76 h 81"/>
                  <a:gd name="T4" fmla="*/ 13 w 31"/>
                  <a:gd name="T5" fmla="*/ 0 h 81"/>
                  <a:gd name="T6" fmla="*/ 0 w 31"/>
                  <a:gd name="T7" fmla="*/ 2 h 81"/>
                  <a:gd name="T8" fmla="*/ 16 w 31"/>
                  <a:gd name="T9" fmla="*/ 80 h 81"/>
                  <a:gd name="T10" fmla="*/ 18 w 31"/>
                  <a:gd name="T11" fmla="*/ 74 h 81"/>
                  <a:gd name="T12" fmla="*/ 29 w 31"/>
                  <a:gd name="T13" fmla="*/ 81 h 81"/>
                  <a:gd name="T14" fmla="*/ 31 w 31"/>
                  <a:gd name="T15" fmla="*/ 80 h 81"/>
                  <a:gd name="T16" fmla="*/ 29 w 31"/>
                  <a:gd name="T17" fmla="*/ 76 h 81"/>
                  <a:gd name="T18" fmla="*/ 29 w 3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81">
                    <a:moveTo>
                      <a:pt x="29" y="81"/>
                    </a:moveTo>
                    <a:lnTo>
                      <a:pt x="29" y="76"/>
                    </a:lnTo>
                    <a:lnTo>
                      <a:pt x="13" y="0"/>
                    </a:lnTo>
                    <a:lnTo>
                      <a:pt x="0" y="2"/>
                    </a:lnTo>
                    <a:lnTo>
                      <a:pt x="16" y="80"/>
                    </a:lnTo>
                    <a:lnTo>
                      <a:pt x="18" y="74"/>
                    </a:lnTo>
                    <a:lnTo>
                      <a:pt x="29" y="81"/>
                    </a:lnTo>
                    <a:lnTo>
                      <a:pt x="31" y="80"/>
                    </a:lnTo>
                    <a:lnTo>
                      <a:pt x="29" y="76"/>
                    </a:lnTo>
                    <a:lnTo>
                      <a:pt x="29" y="8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6" name="Freeform 169"/>
              <p:cNvSpPr>
                <a:spLocks/>
              </p:cNvSpPr>
              <p:nvPr/>
            </p:nvSpPr>
            <p:spPr bwMode="auto">
              <a:xfrm>
                <a:off x="3816" y="2828"/>
                <a:ext cx="140" cy="158"/>
              </a:xfrm>
              <a:custGeom>
                <a:avLst/>
                <a:gdLst>
                  <a:gd name="T0" fmla="*/ 9 w 65"/>
                  <a:gd name="T1" fmla="*/ 79 h 79"/>
                  <a:gd name="T2" fmla="*/ 9 w 65"/>
                  <a:gd name="T3" fmla="*/ 79 h 79"/>
                  <a:gd name="T4" fmla="*/ 65 w 65"/>
                  <a:gd name="T5" fmla="*/ 7 h 79"/>
                  <a:gd name="T6" fmla="*/ 54 w 65"/>
                  <a:gd name="T7" fmla="*/ 0 h 79"/>
                  <a:gd name="T8" fmla="*/ 0 w 65"/>
                  <a:gd name="T9" fmla="*/ 70 h 79"/>
                  <a:gd name="T10" fmla="*/ 0 w 65"/>
                  <a:gd name="T11" fmla="*/ 70 h 79"/>
                  <a:gd name="T12" fmla="*/ 9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9" y="79"/>
                    </a:moveTo>
                    <a:lnTo>
                      <a:pt x="9" y="79"/>
                    </a:lnTo>
                    <a:lnTo>
                      <a:pt x="65" y="7"/>
                    </a:lnTo>
                    <a:lnTo>
                      <a:pt x="54" y="0"/>
                    </a:lnTo>
                    <a:lnTo>
                      <a:pt x="0" y="70"/>
                    </a:lnTo>
                    <a:lnTo>
                      <a:pt x="9" y="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7" name="Freeform 168"/>
              <p:cNvSpPr>
                <a:spLocks/>
              </p:cNvSpPr>
              <p:nvPr/>
            </p:nvSpPr>
            <p:spPr bwMode="auto">
              <a:xfrm>
                <a:off x="3683" y="2968"/>
                <a:ext cx="150" cy="156"/>
              </a:xfrm>
              <a:custGeom>
                <a:avLst/>
                <a:gdLst>
                  <a:gd name="T0" fmla="*/ 13 w 70"/>
                  <a:gd name="T1" fmla="*/ 76 h 78"/>
                  <a:gd name="T2" fmla="*/ 11 w 70"/>
                  <a:gd name="T3" fmla="*/ 78 h 78"/>
                  <a:gd name="T4" fmla="*/ 70 w 70"/>
                  <a:gd name="T5" fmla="*/ 9 h 78"/>
                  <a:gd name="T6" fmla="*/ 61 w 70"/>
                  <a:gd name="T7" fmla="*/ 0 h 78"/>
                  <a:gd name="T8" fmla="*/ 2 w 70"/>
                  <a:gd name="T9" fmla="*/ 69 h 78"/>
                  <a:gd name="T10" fmla="*/ 0 w 70"/>
                  <a:gd name="T11" fmla="*/ 73 h 78"/>
                  <a:gd name="T12" fmla="*/ 13 w 70"/>
                  <a:gd name="T13" fmla="*/ 76 h 78"/>
                </a:gdLst>
                <a:ahLst/>
                <a:cxnLst>
                  <a:cxn ang="0">
                    <a:pos x="T0" y="T1"/>
                  </a:cxn>
                  <a:cxn ang="0">
                    <a:pos x="T2" y="T3"/>
                  </a:cxn>
                  <a:cxn ang="0">
                    <a:pos x="T4" y="T5"/>
                  </a:cxn>
                  <a:cxn ang="0">
                    <a:pos x="T6" y="T7"/>
                  </a:cxn>
                  <a:cxn ang="0">
                    <a:pos x="T8" y="T9"/>
                  </a:cxn>
                  <a:cxn ang="0">
                    <a:pos x="T10" y="T11"/>
                  </a:cxn>
                  <a:cxn ang="0">
                    <a:pos x="T12" y="T13"/>
                  </a:cxn>
                </a:cxnLst>
                <a:rect l="0" t="0" r="r" b="b"/>
                <a:pathLst>
                  <a:path w="70" h="78">
                    <a:moveTo>
                      <a:pt x="13" y="76"/>
                    </a:moveTo>
                    <a:lnTo>
                      <a:pt x="11" y="78"/>
                    </a:lnTo>
                    <a:lnTo>
                      <a:pt x="70" y="9"/>
                    </a:lnTo>
                    <a:lnTo>
                      <a:pt x="61" y="0"/>
                    </a:lnTo>
                    <a:lnTo>
                      <a:pt x="2" y="69"/>
                    </a:lnTo>
                    <a:lnTo>
                      <a:pt x="0" y="73"/>
                    </a:lnTo>
                    <a:lnTo>
                      <a:pt x="13"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8" name="Freeform 167"/>
              <p:cNvSpPr>
                <a:spLocks/>
              </p:cNvSpPr>
              <p:nvPr/>
            </p:nvSpPr>
            <p:spPr bwMode="auto">
              <a:xfrm>
                <a:off x="3647" y="3114"/>
                <a:ext cx="65" cy="114"/>
              </a:xfrm>
              <a:custGeom>
                <a:avLst/>
                <a:gdLst>
                  <a:gd name="T0" fmla="*/ 3 w 29"/>
                  <a:gd name="T1" fmla="*/ 55 h 57"/>
                  <a:gd name="T2" fmla="*/ 11 w 29"/>
                  <a:gd name="T3" fmla="*/ 52 h 57"/>
                  <a:gd name="T4" fmla="*/ 29 w 29"/>
                  <a:gd name="T5" fmla="*/ 3 h 57"/>
                  <a:gd name="T6" fmla="*/ 16 w 29"/>
                  <a:gd name="T7" fmla="*/ 0 h 57"/>
                  <a:gd name="T8" fmla="*/ 0 w 29"/>
                  <a:gd name="T9" fmla="*/ 46 h 57"/>
                  <a:gd name="T10" fmla="*/ 7 w 29"/>
                  <a:gd name="T11" fmla="*/ 43 h 57"/>
                  <a:gd name="T12" fmla="*/ 3 w 29"/>
                  <a:gd name="T13" fmla="*/ 55 h 57"/>
                  <a:gd name="T14" fmla="*/ 9 w 29"/>
                  <a:gd name="T15" fmla="*/ 57 h 57"/>
                  <a:gd name="T16" fmla="*/ 11 w 29"/>
                  <a:gd name="T17" fmla="*/ 52 h 57"/>
                  <a:gd name="T18" fmla="*/ 3 w 29"/>
                  <a:gd name="T19"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7">
                    <a:moveTo>
                      <a:pt x="3" y="55"/>
                    </a:moveTo>
                    <a:lnTo>
                      <a:pt x="11" y="52"/>
                    </a:lnTo>
                    <a:lnTo>
                      <a:pt x="29" y="3"/>
                    </a:lnTo>
                    <a:lnTo>
                      <a:pt x="16" y="0"/>
                    </a:lnTo>
                    <a:lnTo>
                      <a:pt x="0" y="46"/>
                    </a:lnTo>
                    <a:lnTo>
                      <a:pt x="7" y="43"/>
                    </a:lnTo>
                    <a:lnTo>
                      <a:pt x="3" y="55"/>
                    </a:lnTo>
                    <a:lnTo>
                      <a:pt x="9" y="57"/>
                    </a:lnTo>
                    <a:lnTo>
                      <a:pt x="11" y="52"/>
                    </a:lnTo>
                    <a:lnTo>
                      <a:pt x="3"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79" name="Freeform 166"/>
              <p:cNvSpPr>
                <a:spLocks/>
              </p:cNvSpPr>
              <p:nvPr/>
            </p:nvSpPr>
            <p:spPr bwMode="auto">
              <a:xfrm>
                <a:off x="3557" y="3174"/>
                <a:ext cx="106" cy="50"/>
              </a:xfrm>
              <a:custGeom>
                <a:avLst/>
                <a:gdLst>
                  <a:gd name="T0" fmla="*/ 0 w 49"/>
                  <a:gd name="T1" fmla="*/ 11 h 25"/>
                  <a:gd name="T2" fmla="*/ 2 w 49"/>
                  <a:gd name="T3" fmla="*/ 13 h 25"/>
                  <a:gd name="T4" fmla="*/ 45 w 49"/>
                  <a:gd name="T5" fmla="*/ 25 h 25"/>
                  <a:gd name="T6" fmla="*/ 49 w 49"/>
                  <a:gd name="T7" fmla="*/ 13 h 25"/>
                  <a:gd name="T8" fmla="*/ 6 w 49"/>
                  <a:gd name="T9" fmla="*/ 0 h 25"/>
                  <a:gd name="T10" fmla="*/ 9 w 49"/>
                  <a:gd name="T11" fmla="*/ 2 h 25"/>
                  <a:gd name="T12" fmla="*/ 0 w 49"/>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0" y="11"/>
                    </a:moveTo>
                    <a:lnTo>
                      <a:pt x="2" y="13"/>
                    </a:lnTo>
                    <a:lnTo>
                      <a:pt x="45" y="25"/>
                    </a:lnTo>
                    <a:lnTo>
                      <a:pt x="49" y="13"/>
                    </a:lnTo>
                    <a:lnTo>
                      <a:pt x="6"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0" name="Freeform 165"/>
              <p:cNvSpPr>
                <a:spLocks/>
              </p:cNvSpPr>
              <p:nvPr/>
            </p:nvSpPr>
            <p:spPr bwMode="auto">
              <a:xfrm>
                <a:off x="3492" y="3116"/>
                <a:ext cx="85" cy="80"/>
              </a:xfrm>
              <a:custGeom>
                <a:avLst/>
                <a:gdLst>
                  <a:gd name="T0" fmla="*/ 3 w 39"/>
                  <a:gd name="T1" fmla="*/ 13 h 40"/>
                  <a:gd name="T2" fmla="*/ 0 w 39"/>
                  <a:gd name="T3" fmla="*/ 11 h 40"/>
                  <a:gd name="T4" fmla="*/ 30 w 39"/>
                  <a:gd name="T5" fmla="*/ 40 h 40"/>
                  <a:gd name="T6" fmla="*/ 39 w 39"/>
                  <a:gd name="T7" fmla="*/ 31 h 40"/>
                  <a:gd name="T8" fmla="*/ 9 w 39"/>
                  <a:gd name="T9" fmla="*/ 2 h 40"/>
                  <a:gd name="T10" fmla="*/ 7 w 39"/>
                  <a:gd name="T11" fmla="*/ 0 h 40"/>
                  <a:gd name="T12" fmla="*/ 3 w 39"/>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39" h="40">
                    <a:moveTo>
                      <a:pt x="3" y="13"/>
                    </a:moveTo>
                    <a:lnTo>
                      <a:pt x="0" y="11"/>
                    </a:lnTo>
                    <a:lnTo>
                      <a:pt x="30" y="40"/>
                    </a:lnTo>
                    <a:lnTo>
                      <a:pt x="39" y="31"/>
                    </a:lnTo>
                    <a:lnTo>
                      <a:pt x="9" y="2"/>
                    </a:lnTo>
                    <a:lnTo>
                      <a:pt x="7"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1" name="Freeform 164"/>
              <p:cNvSpPr>
                <a:spLocks/>
              </p:cNvSpPr>
              <p:nvPr/>
            </p:nvSpPr>
            <p:spPr bwMode="auto">
              <a:xfrm>
                <a:off x="3371" y="3092"/>
                <a:ext cx="137" cy="50"/>
              </a:xfrm>
              <a:custGeom>
                <a:avLst/>
                <a:gdLst>
                  <a:gd name="T0" fmla="*/ 0 w 63"/>
                  <a:gd name="T1" fmla="*/ 7 h 25"/>
                  <a:gd name="T2" fmla="*/ 3 w 63"/>
                  <a:gd name="T3" fmla="*/ 12 h 25"/>
                  <a:gd name="T4" fmla="*/ 59 w 63"/>
                  <a:gd name="T5" fmla="*/ 25 h 25"/>
                  <a:gd name="T6" fmla="*/ 63 w 63"/>
                  <a:gd name="T7" fmla="*/ 12 h 25"/>
                  <a:gd name="T8" fmla="*/ 7 w 63"/>
                  <a:gd name="T9" fmla="*/ 0 h 25"/>
                  <a:gd name="T10" fmla="*/ 12 w 63"/>
                  <a:gd name="T11" fmla="*/ 5 h 25"/>
                  <a:gd name="T12" fmla="*/ 0 w 63"/>
                  <a:gd name="T13" fmla="*/ 7 h 25"/>
                  <a:gd name="T14" fmla="*/ 0 w 63"/>
                  <a:gd name="T15" fmla="*/ 11 h 25"/>
                  <a:gd name="T16" fmla="*/ 3 w 63"/>
                  <a:gd name="T17" fmla="*/ 12 h 25"/>
                  <a:gd name="T18" fmla="*/ 0 w 63"/>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5">
                    <a:moveTo>
                      <a:pt x="0" y="7"/>
                    </a:moveTo>
                    <a:lnTo>
                      <a:pt x="3" y="12"/>
                    </a:lnTo>
                    <a:lnTo>
                      <a:pt x="59" y="25"/>
                    </a:lnTo>
                    <a:lnTo>
                      <a:pt x="63" y="12"/>
                    </a:lnTo>
                    <a:lnTo>
                      <a:pt x="7" y="0"/>
                    </a:lnTo>
                    <a:lnTo>
                      <a:pt x="12" y="5"/>
                    </a:lnTo>
                    <a:lnTo>
                      <a:pt x="0" y="7"/>
                    </a:lnTo>
                    <a:lnTo>
                      <a:pt x="0" y="11"/>
                    </a:lnTo>
                    <a:lnTo>
                      <a:pt x="3"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2" name="Freeform 163"/>
              <p:cNvSpPr>
                <a:spLocks/>
              </p:cNvSpPr>
              <p:nvPr/>
            </p:nvSpPr>
            <p:spPr bwMode="auto">
              <a:xfrm>
                <a:off x="3361" y="3044"/>
                <a:ext cx="36" cy="62"/>
              </a:xfrm>
              <a:custGeom>
                <a:avLst/>
                <a:gdLst>
                  <a:gd name="T0" fmla="*/ 4 w 16"/>
                  <a:gd name="T1" fmla="*/ 13 h 31"/>
                  <a:gd name="T2" fmla="*/ 0 w 16"/>
                  <a:gd name="T3" fmla="*/ 7 h 31"/>
                  <a:gd name="T4" fmla="*/ 4 w 16"/>
                  <a:gd name="T5" fmla="*/ 31 h 31"/>
                  <a:gd name="T6" fmla="*/ 16 w 16"/>
                  <a:gd name="T7" fmla="*/ 29 h 31"/>
                  <a:gd name="T8" fmla="*/ 13 w 16"/>
                  <a:gd name="T9" fmla="*/ 6 h 31"/>
                  <a:gd name="T10" fmla="*/ 9 w 16"/>
                  <a:gd name="T11" fmla="*/ 0 h 31"/>
                  <a:gd name="T12" fmla="*/ 13 w 16"/>
                  <a:gd name="T13" fmla="*/ 6 h 31"/>
                  <a:gd name="T14" fmla="*/ 13 w 16"/>
                  <a:gd name="T15" fmla="*/ 2 h 31"/>
                  <a:gd name="T16" fmla="*/ 9 w 16"/>
                  <a:gd name="T17" fmla="*/ 0 h 31"/>
                  <a:gd name="T18" fmla="*/ 4 w 16"/>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1">
                    <a:moveTo>
                      <a:pt x="4" y="13"/>
                    </a:moveTo>
                    <a:lnTo>
                      <a:pt x="0" y="7"/>
                    </a:lnTo>
                    <a:lnTo>
                      <a:pt x="4" y="31"/>
                    </a:lnTo>
                    <a:lnTo>
                      <a:pt x="16" y="29"/>
                    </a:lnTo>
                    <a:lnTo>
                      <a:pt x="13" y="6"/>
                    </a:lnTo>
                    <a:lnTo>
                      <a:pt x="9" y="0"/>
                    </a:lnTo>
                    <a:lnTo>
                      <a:pt x="13" y="6"/>
                    </a:lnTo>
                    <a:lnTo>
                      <a:pt x="13" y="2"/>
                    </a:lnTo>
                    <a:lnTo>
                      <a:pt x="9"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3" name="Freeform 162"/>
              <p:cNvSpPr>
                <a:spLocks/>
              </p:cNvSpPr>
              <p:nvPr/>
            </p:nvSpPr>
            <p:spPr bwMode="auto">
              <a:xfrm>
                <a:off x="3337" y="3026"/>
                <a:ext cx="44" cy="44"/>
              </a:xfrm>
              <a:custGeom>
                <a:avLst/>
                <a:gdLst>
                  <a:gd name="T0" fmla="*/ 6 w 20"/>
                  <a:gd name="T1" fmla="*/ 13 h 22"/>
                  <a:gd name="T2" fmla="*/ 0 w 20"/>
                  <a:gd name="T3" fmla="*/ 13 h 22"/>
                  <a:gd name="T4" fmla="*/ 15 w 20"/>
                  <a:gd name="T5" fmla="*/ 22 h 22"/>
                  <a:gd name="T6" fmla="*/ 20 w 20"/>
                  <a:gd name="T7" fmla="*/ 9 h 22"/>
                  <a:gd name="T8" fmla="*/ 6 w 20"/>
                  <a:gd name="T9" fmla="*/ 2 h 22"/>
                  <a:gd name="T10" fmla="*/ 0 w 20"/>
                  <a:gd name="T11" fmla="*/ 2 h 22"/>
                  <a:gd name="T12" fmla="*/ 6 w 20"/>
                  <a:gd name="T13" fmla="*/ 2 h 22"/>
                  <a:gd name="T14" fmla="*/ 2 w 20"/>
                  <a:gd name="T15" fmla="*/ 0 h 22"/>
                  <a:gd name="T16" fmla="*/ 0 w 20"/>
                  <a:gd name="T17" fmla="*/ 2 h 22"/>
                  <a:gd name="T18" fmla="*/ 6 w 20"/>
                  <a:gd name="T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2">
                    <a:moveTo>
                      <a:pt x="6" y="13"/>
                    </a:moveTo>
                    <a:lnTo>
                      <a:pt x="0" y="13"/>
                    </a:lnTo>
                    <a:lnTo>
                      <a:pt x="15" y="22"/>
                    </a:lnTo>
                    <a:lnTo>
                      <a:pt x="20" y="9"/>
                    </a:lnTo>
                    <a:lnTo>
                      <a:pt x="6" y="2"/>
                    </a:lnTo>
                    <a:lnTo>
                      <a:pt x="0" y="2"/>
                    </a:lnTo>
                    <a:lnTo>
                      <a:pt x="6" y="2"/>
                    </a:lnTo>
                    <a:lnTo>
                      <a:pt x="2" y="0"/>
                    </a:lnTo>
                    <a:lnTo>
                      <a:pt x="0" y="2"/>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4" name="Freeform 161"/>
              <p:cNvSpPr>
                <a:spLocks/>
              </p:cNvSpPr>
              <p:nvPr/>
            </p:nvSpPr>
            <p:spPr bwMode="auto">
              <a:xfrm>
                <a:off x="3297" y="3030"/>
                <a:ext cx="55" cy="50"/>
              </a:xfrm>
              <a:custGeom>
                <a:avLst/>
                <a:gdLst>
                  <a:gd name="T0" fmla="*/ 0 w 25"/>
                  <a:gd name="T1" fmla="*/ 23 h 25"/>
                  <a:gd name="T2" fmla="*/ 5 w 25"/>
                  <a:gd name="T3" fmla="*/ 23 h 25"/>
                  <a:gd name="T4" fmla="*/ 25 w 25"/>
                  <a:gd name="T5" fmla="*/ 11 h 25"/>
                  <a:gd name="T6" fmla="*/ 19 w 25"/>
                  <a:gd name="T7" fmla="*/ 0 h 25"/>
                  <a:gd name="T8" fmla="*/ 0 w 25"/>
                  <a:gd name="T9" fmla="*/ 11 h 25"/>
                  <a:gd name="T10" fmla="*/ 5 w 25"/>
                  <a:gd name="T11" fmla="*/ 11 h 25"/>
                  <a:gd name="T12" fmla="*/ 0 w 25"/>
                  <a:gd name="T13" fmla="*/ 23 h 25"/>
                  <a:gd name="T14" fmla="*/ 1 w 25"/>
                  <a:gd name="T15" fmla="*/ 25 h 25"/>
                  <a:gd name="T16" fmla="*/ 5 w 25"/>
                  <a:gd name="T17" fmla="*/ 23 h 25"/>
                  <a:gd name="T18" fmla="*/ 0 w 25"/>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23"/>
                    </a:moveTo>
                    <a:lnTo>
                      <a:pt x="5" y="23"/>
                    </a:lnTo>
                    <a:lnTo>
                      <a:pt x="25" y="11"/>
                    </a:lnTo>
                    <a:lnTo>
                      <a:pt x="19" y="0"/>
                    </a:lnTo>
                    <a:lnTo>
                      <a:pt x="0" y="11"/>
                    </a:lnTo>
                    <a:lnTo>
                      <a:pt x="5" y="11"/>
                    </a:lnTo>
                    <a:lnTo>
                      <a:pt x="0" y="23"/>
                    </a:lnTo>
                    <a:lnTo>
                      <a:pt x="1" y="25"/>
                    </a:lnTo>
                    <a:lnTo>
                      <a:pt x="5" y="23"/>
                    </a:lnTo>
                    <a:lnTo>
                      <a:pt x="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5" name="Freeform 160"/>
              <p:cNvSpPr>
                <a:spLocks/>
              </p:cNvSpPr>
              <p:nvPr/>
            </p:nvSpPr>
            <p:spPr bwMode="auto">
              <a:xfrm>
                <a:off x="3229" y="3022"/>
                <a:ext cx="79" cy="54"/>
              </a:xfrm>
              <a:custGeom>
                <a:avLst/>
                <a:gdLst>
                  <a:gd name="T0" fmla="*/ 0 w 36"/>
                  <a:gd name="T1" fmla="*/ 9 h 27"/>
                  <a:gd name="T2" fmla="*/ 4 w 36"/>
                  <a:gd name="T3" fmla="*/ 11 h 27"/>
                  <a:gd name="T4" fmla="*/ 31 w 36"/>
                  <a:gd name="T5" fmla="*/ 27 h 27"/>
                  <a:gd name="T6" fmla="*/ 36 w 36"/>
                  <a:gd name="T7" fmla="*/ 15 h 27"/>
                  <a:gd name="T8" fmla="*/ 9 w 36"/>
                  <a:gd name="T9" fmla="*/ 0 h 27"/>
                  <a:gd name="T10" fmla="*/ 13 w 36"/>
                  <a:gd name="T11" fmla="*/ 4 h 27"/>
                  <a:gd name="T12" fmla="*/ 0 w 36"/>
                  <a:gd name="T13" fmla="*/ 9 h 27"/>
                </a:gdLst>
                <a:ahLst/>
                <a:cxnLst>
                  <a:cxn ang="0">
                    <a:pos x="T0" y="T1"/>
                  </a:cxn>
                  <a:cxn ang="0">
                    <a:pos x="T2" y="T3"/>
                  </a:cxn>
                  <a:cxn ang="0">
                    <a:pos x="T4" y="T5"/>
                  </a:cxn>
                  <a:cxn ang="0">
                    <a:pos x="T6" y="T7"/>
                  </a:cxn>
                  <a:cxn ang="0">
                    <a:pos x="T8" y="T9"/>
                  </a:cxn>
                  <a:cxn ang="0">
                    <a:pos x="T10" y="T11"/>
                  </a:cxn>
                  <a:cxn ang="0">
                    <a:pos x="T12" y="T13"/>
                  </a:cxn>
                </a:cxnLst>
                <a:rect l="0" t="0" r="r" b="b"/>
                <a:pathLst>
                  <a:path w="36" h="27">
                    <a:moveTo>
                      <a:pt x="0" y="9"/>
                    </a:moveTo>
                    <a:lnTo>
                      <a:pt x="4" y="11"/>
                    </a:lnTo>
                    <a:lnTo>
                      <a:pt x="31" y="27"/>
                    </a:lnTo>
                    <a:lnTo>
                      <a:pt x="36" y="15"/>
                    </a:lnTo>
                    <a:lnTo>
                      <a:pt x="9" y="0"/>
                    </a:lnTo>
                    <a:lnTo>
                      <a:pt x="13"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6" name="Freeform 159"/>
              <p:cNvSpPr>
                <a:spLocks/>
              </p:cNvSpPr>
              <p:nvPr/>
            </p:nvSpPr>
            <p:spPr bwMode="auto">
              <a:xfrm>
                <a:off x="3215" y="2986"/>
                <a:ext cx="42" cy="54"/>
              </a:xfrm>
              <a:custGeom>
                <a:avLst/>
                <a:gdLst>
                  <a:gd name="T0" fmla="*/ 2 w 20"/>
                  <a:gd name="T1" fmla="*/ 11 h 27"/>
                  <a:gd name="T2" fmla="*/ 0 w 20"/>
                  <a:gd name="T3" fmla="*/ 8 h 27"/>
                  <a:gd name="T4" fmla="*/ 7 w 20"/>
                  <a:gd name="T5" fmla="*/ 27 h 27"/>
                  <a:gd name="T6" fmla="*/ 20 w 20"/>
                  <a:gd name="T7" fmla="*/ 22 h 27"/>
                  <a:gd name="T8" fmla="*/ 11 w 20"/>
                  <a:gd name="T9" fmla="*/ 2 h 27"/>
                  <a:gd name="T10" fmla="*/ 7 w 20"/>
                  <a:gd name="T11" fmla="*/ 0 h 27"/>
                  <a:gd name="T12" fmla="*/ 2 w 20"/>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2" y="11"/>
                    </a:moveTo>
                    <a:lnTo>
                      <a:pt x="0" y="8"/>
                    </a:lnTo>
                    <a:lnTo>
                      <a:pt x="7" y="27"/>
                    </a:lnTo>
                    <a:lnTo>
                      <a:pt x="20" y="22"/>
                    </a:lnTo>
                    <a:lnTo>
                      <a:pt x="11" y="2"/>
                    </a:lnTo>
                    <a:lnTo>
                      <a:pt x="7"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7" name="Freeform 158"/>
              <p:cNvSpPr>
                <a:spLocks/>
              </p:cNvSpPr>
              <p:nvPr/>
            </p:nvSpPr>
            <p:spPr bwMode="auto">
              <a:xfrm>
                <a:off x="3161" y="2958"/>
                <a:ext cx="68" cy="50"/>
              </a:xfrm>
              <a:custGeom>
                <a:avLst/>
                <a:gdLst>
                  <a:gd name="T0" fmla="*/ 0 w 32"/>
                  <a:gd name="T1" fmla="*/ 13 h 25"/>
                  <a:gd name="T2" fmla="*/ 0 w 32"/>
                  <a:gd name="T3" fmla="*/ 13 h 25"/>
                  <a:gd name="T4" fmla="*/ 27 w 32"/>
                  <a:gd name="T5" fmla="*/ 25 h 25"/>
                  <a:gd name="T6" fmla="*/ 32 w 32"/>
                  <a:gd name="T7" fmla="*/ 14 h 25"/>
                  <a:gd name="T8" fmla="*/ 5 w 32"/>
                  <a:gd name="T9" fmla="*/ 0 h 25"/>
                  <a:gd name="T10" fmla="*/ 3 w 32"/>
                  <a:gd name="T11" fmla="*/ 0 h 25"/>
                  <a:gd name="T12" fmla="*/ 0 w 32"/>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0" y="13"/>
                    </a:moveTo>
                    <a:lnTo>
                      <a:pt x="0" y="13"/>
                    </a:lnTo>
                    <a:lnTo>
                      <a:pt x="27" y="25"/>
                    </a:lnTo>
                    <a:lnTo>
                      <a:pt x="32" y="14"/>
                    </a:lnTo>
                    <a:lnTo>
                      <a:pt x="5" y="0"/>
                    </a:lnTo>
                    <a:lnTo>
                      <a:pt x="3"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8" name="Freeform 157"/>
              <p:cNvSpPr>
                <a:spLocks/>
              </p:cNvSpPr>
              <p:nvPr/>
            </p:nvSpPr>
            <p:spPr bwMode="auto">
              <a:xfrm>
                <a:off x="3073" y="2936"/>
                <a:ext cx="95" cy="48"/>
              </a:xfrm>
              <a:custGeom>
                <a:avLst/>
                <a:gdLst>
                  <a:gd name="T0" fmla="*/ 0 w 43"/>
                  <a:gd name="T1" fmla="*/ 7 h 24"/>
                  <a:gd name="T2" fmla="*/ 4 w 43"/>
                  <a:gd name="T3" fmla="*/ 13 h 24"/>
                  <a:gd name="T4" fmla="*/ 40 w 43"/>
                  <a:gd name="T5" fmla="*/ 24 h 24"/>
                  <a:gd name="T6" fmla="*/ 43 w 43"/>
                  <a:gd name="T7" fmla="*/ 11 h 24"/>
                  <a:gd name="T8" fmla="*/ 7 w 43"/>
                  <a:gd name="T9" fmla="*/ 0 h 24"/>
                  <a:gd name="T10" fmla="*/ 13 w 43"/>
                  <a:gd name="T11" fmla="*/ 4 h 24"/>
                  <a:gd name="T12" fmla="*/ 0 w 43"/>
                  <a:gd name="T13" fmla="*/ 7 h 24"/>
                  <a:gd name="T14" fmla="*/ 0 w 43"/>
                  <a:gd name="T15" fmla="*/ 11 h 24"/>
                  <a:gd name="T16" fmla="*/ 4 w 43"/>
                  <a:gd name="T17" fmla="*/ 13 h 24"/>
                  <a:gd name="T18" fmla="*/ 0 w 43"/>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
                    <a:moveTo>
                      <a:pt x="0" y="7"/>
                    </a:moveTo>
                    <a:lnTo>
                      <a:pt x="4" y="13"/>
                    </a:lnTo>
                    <a:lnTo>
                      <a:pt x="40" y="24"/>
                    </a:lnTo>
                    <a:lnTo>
                      <a:pt x="43" y="11"/>
                    </a:lnTo>
                    <a:lnTo>
                      <a:pt x="7" y="0"/>
                    </a:lnTo>
                    <a:lnTo>
                      <a:pt x="13" y="4"/>
                    </a:lnTo>
                    <a:lnTo>
                      <a:pt x="0" y="7"/>
                    </a:lnTo>
                    <a:lnTo>
                      <a:pt x="0" y="11"/>
                    </a:lnTo>
                    <a:lnTo>
                      <a:pt x="4" y="1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89" name="Freeform 156"/>
              <p:cNvSpPr>
                <a:spLocks/>
              </p:cNvSpPr>
              <p:nvPr/>
            </p:nvSpPr>
            <p:spPr bwMode="auto">
              <a:xfrm>
                <a:off x="3056" y="2868"/>
                <a:ext cx="45" cy="82"/>
              </a:xfrm>
              <a:custGeom>
                <a:avLst/>
                <a:gdLst>
                  <a:gd name="T0" fmla="*/ 2 w 22"/>
                  <a:gd name="T1" fmla="*/ 11 h 41"/>
                  <a:gd name="T2" fmla="*/ 0 w 22"/>
                  <a:gd name="T3" fmla="*/ 7 h 41"/>
                  <a:gd name="T4" fmla="*/ 9 w 22"/>
                  <a:gd name="T5" fmla="*/ 41 h 41"/>
                  <a:gd name="T6" fmla="*/ 22 w 22"/>
                  <a:gd name="T7" fmla="*/ 38 h 41"/>
                  <a:gd name="T8" fmla="*/ 11 w 22"/>
                  <a:gd name="T9" fmla="*/ 4 h 41"/>
                  <a:gd name="T10" fmla="*/ 9 w 22"/>
                  <a:gd name="T11" fmla="*/ 0 h 41"/>
                  <a:gd name="T12" fmla="*/ 2 w 22"/>
                  <a:gd name="T13" fmla="*/ 11 h 41"/>
                </a:gdLst>
                <a:ahLst/>
                <a:cxnLst>
                  <a:cxn ang="0">
                    <a:pos x="T0" y="T1"/>
                  </a:cxn>
                  <a:cxn ang="0">
                    <a:pos x="T2" y="T3"/>
                  </a:cxn>
                  <a:cxn ang="0">
                    <a:pos x="T4" y="T5"/>
                  </a:cxn>
                  <a:cxn ang="0">
                    <a:pos x="T6" y="T7"/>
                  </a:cxn>
                  <a:cxn ang="0">
                    <a:pos x="T8" y="T9"/>
                  </a:cxn>
                  <a:cxn ang="0">
                    <a:pos x="T10" y="T11"/>
                  </a:cxn>
                  <a:cxn ang="0">
                    <a:pos x="T12" y="T13"/>
                  </a:cxn>
                </a:cxnLst>
                <a:rect l="0" t="0" r="r" b="b"/>
                <a:pathLst>
                  <a:path w="22" h="41">
                    <a:moveTo>
                      <a:pt x="2" y="11"/>
                    </a:moveTo>
                    <a:lnTo>
                      <a:pt x="0" y="7"/>
                    </a:lnTo>
                    <a:lnTo>
                      <a:pt x="9" y="41"/>
                    </a:lnTo>
                    <a:lnTo>
                      <a:pt x="22" y="38"/>
                    </a:lnTo>
                    <a:lnTo>
                      <a:pt x="11" y="4"/>
                    </a:lnTo>
                    <a:lnTo>
                      <a:pt x="9"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0" name="Freeform 155"/>
              <p:cNvSpPr>
                <a:spLocks/>
              </p:cNvSpPr>
              <p:nvPr/>
            </p:nvSpPr>
            <p:spPr bwMode="auto">
              <a:xfrm>
                <a:off x="3031" y="2846"/>
                <a:ext cx="42" cy="44"/>
              </a:xfrm>
              <a:custGeom>
                <a:avLst/>
                <a:gdLst>
                  <a:gd name="T0" fmla="*/ 4 w 20"/>
                  <a:gd name="T1" fmla="*/ 13 h 22"/>
                  <a:gd name="T2" fmla="*/ 0 w 20"/>
                  <a:gd name="T3" fmla="*/ 11 h 22"/>
                  <a:gd name="T4" fmla="*/ 13 w 20"/>
                  <a:gd name="T5" fmla="*/ 22 h 22"/>
                  <a:gd name="T6" fmla="*/ 20 w 20"/>
                  <a:gd name="T7" fmla="*/ 11 h 22"/>
                  <a:gd name="T8" fmla="*/ 9 w 20"/>
                  <a:gd name="T9" fmla="*/ 2 h 22"/>
                  <a:gd name="T10" fmla="*/ 6 w 20"/>
                  <a:gd name="T11" fmla="*/ 0 h 22"/>
                  <a:gd name="T12" fmla="*/ 4 w 20"/>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4" y="13"/>
                    </a:moveTo>
                    <a:lnTo>
                      <a:pt x="0" y="11"/>
                    </a:lnTo>
                    <a:lnTo>
                      <a:pt x="13" y="22"/>
                    </a:lnTo>
                    <a:lnTo>
                      <a:pt x="20" y="11"/>
                    </a:lnTo>
                    <a:lnTo>
                      <a:pt x="9" y="2"/>
                    </a:lnTo>
                    <a:lnTo>
                      <a:pt x="6"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1" name="Freeform 154"/>
              <p:cNvSpPr>
                <a:spLocks/>
              </p:cNvSpPr>
              <p:nvPr/>
            </p:nvSpPr>
            <p:spPr bwMode="auto">
              <a:xfrm>
                <a:off x="2984" y="2840"/>
                <a:ext cx="60" cy="32"/>
              </a:xfrm>
              <a:custGeom>
                <a:avLst/>
                <a:gdLst>
                  <a:gd name="T0" fmla="*/ 0 w 28"/>
                  <a:gd name="T1" fmla="*/ 12 h 16"/>
                  <a:gd name="T2" fmla="*/ 4 w 28"/>
                  <a:gd name="T3" fmla="*/ 12 h 16"/>
                  <a:gd name="T4" fmla="*/ 26 w 28"/>
                  <a:gd name="T5" fmla="*/ 16 h 16"/>
                  <a:gd name="T6" fmla="*/ 28 w 28"/>
                  <a:gd name="T7" fmla="*/ 3 h 16"/>
                  <a:gd name="T8" fmla="*/ 4 w 28"/>
                  <a:gd name="T9" fmla="*/ 0 h 16"/>
                  <a:gd name="T10" fmla="*/ 8 w 28"/>
                  <a:gd name="T11" fmla="*/ 1 h 16"/>
                  <a:gd name="T12" fmla="*/ 0 w 28"/>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0" y="12"/>
                    </a:moveTo>
                    <a:lnTo>
                      <a:pt x="4" y="12"/>
                    </a:lnTo>
                    <a:lnTo>
                      <a:pt x="26" y="16"/>
                    </a:lnTo>
                    <a:lnTo>
                      <a:pt x="28" y="3"/>
                    </a:lnTo>
                    <a:lnTo>
                      <a:pt x="4" y="0"/>
                    </a:lnTo>
                    <a:lnTo>
                      <a:pt x="8" y="1"/>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2" name="Freeform 153"/>
              <p:cNvSpPr>
                <a:spLocks/>
              </p:cNvSpPr>
              <p:nvPr/>
            </p:nvSpPr>
            <p:spPr bwMode="auto">
              <a:xfrm>
                <a:off x="2937" y="2818"/>
                <a:ext cx="62" cy="46"/>
              </a:xfrm>
              <a:custGeom>
                <a:avLst/>
                <a:gdLst>
                  <a:gd name="T0" fmla="*/ 0 w 29"/>
                  <a:gd name="T1" fmla="*/ 7 h 23"/>
                  <a:gd name="T2" fmla="*/ 2 w 29"/>
                  <a:gd name="T3" fmla="*/ 11 h 23"/>
                  <a:gd name="T4" fmla="*/ 21 w 29"/>
                  <a:gd name="T5" fmla="*/ 23 h 23"/>
                  <a:gd name="T6" fmla="*/ 29 w 29"/>
                  <a:gd name="T7" fmla="*/ 12 h 23"/>
                  <a:gd name="T8" fmla="*/ 9 w 29"/>
                  <a:gd name="T9" fmla="*/ 0 h 23"/>
                  <a:gd name="T10" fmla="*/ 12 w 29"/>
                  <a:gd name="T11" fmla="*/ 5 h 23"/>
                  <a:gd name="T12" fmla="*/ 0 w 29"/>
                  <a:gd name="T13" fmla="*/ 7 h 23"/>
                  <a:gd name="T14" fmla="*/ 0 w 29"/>
                  <a:gd name="T15" fmla="*/ 11 h 23"/>
                  <a:gd name="T16" fmla="*/ 2 w 29"/>
                  <a:gd name="T17" fmla="*/ 11 h 23"/>
                  <a:gd name="T18" fmla="*/ 0 w 29"/>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0" y="7"/>
                    </a:moveTo>
                    <a:lnTo>
                      <a:pt x="2" y="11"/>
                    </a:lnTo>
                    <a:lnTo>
                      <a:pt x="21" y="23"/>
                    </a:lnTo>
                    <a:lnTo>
                      <a:pt x="29" y="12"/>
                    </a:lnTo>
                    <a:lnTo>
                      <a:pt x="9" y="0"/>
                    </a:lnTo>
                    <a:lnTo>
                      <a:pt x="12" y="5"/>
                    </a:lnTo>
                    <a:lnTo>
                      <a:pt x="0" y="7"/>
                    </a:lnTo>
                    <a:lnTo>
                      <a:pt x="0" y="11"/>
                    </a:lnTo>
                    <a:lnTo>
                      <a:pt x="2" y="11"/>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3" name="Freeform 152"/>
              <p:cNvSpPr>
                <a:spLocks/>
              </p:cNvSpPr>
              <p:nvPr/>
            </p:nvSpPr>
            <p:spPr bwMode="auto">
              <a:xfrm>
                <a:off x="2925" y="2774"/>
                <a:ext cx="38" cy="58"/>
              </a:xfrm>
              <a:custGeom>
                <a:avLst/>
                <a:gdLst>
                  <a:gd name="T0" fmla="*/ 8 w 18"/>
                  <a:gd name="T1" fmla="*/ 13 h 29"/>
                  <a:gd name="T2" fmla="*/ 0 w 18"/>
                  <a:gd name="T3" fmla="*/ 7 h 29"/>
                  <a:gd name="T4" fmla="*/ 6 w 18"/>
                  <a:gd name="T5" fmla="*/ 29 h 29"/>
                  <a:gd name="T6" fmla="*/ 18 w 18"/>
                  <a:gd name="T7" fmla="*/ 27 h 29"/>
                  <a:gd name="T8" fmla="*/ 13 w 18"/>
                  <a:gd name="T9" fmla="*/ 6 h 29"/>
                  <a:gd name="T10" fmla="*/ 8 w 18"/>
                  <a:gd name="T11" fmla="*/ 0 h 29"/>
                  <a:gd name="T12" fmla="*/ 13 w 18"/>
                  <a:gd name="T13" fmla="*/ 6 h 29"/>
                  <a:gd name="T14" fmla="*/ 13 w 18"/>
                  <a:gd name="T15" fmla="*/ 0 h 29"/>
                  <a:gd name="T16" fmla="*/ 8 w 18"/>
                  <a:gd name="T17" fmla="*/ 0 h 29"/>
                  <a:gd name="T18" fmla="*/ 8 w 18"/>
                  <a:gd name="T1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9">
                    <a:moveTo>
                      <a:pt x="8" y="13"/>
                    </a:moveTo>
                    <a:lnTo>
                      <a:pt x="0" y="7"/>
                    </a:lnTo>
                    <a:lnTo>
                      <a:pt x="6" y="29"/>
                    </a:lnTo>
                    <a:lnTo>
                      <a:pt x="18" y="27"/>
                    </a:lnTo>
                    <a:lnTo>
                      <a:pt x="13" y="6"/>
                    </a:lnTo>
                    <a:lnTo>
                      <a:pt x="8" y="0"/>
                    </a:lnTo>
                    <a:lnTo>
                      <a:pt x="13" y="6"/>
                    </a:lnTo>
                    <a:lnTo>
                      <a:pt x="13" y="0"/>
                    </a:lnTo>
                    <a:lnTo>
                      <a:pt x="8" y="0"/>
                    </a:lnTo>
                    <a:lnTo>
                      <a:pt x="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4" name="Freeform 151"/>
              <p:cNvSpPr>
                <a:spLocks/>
              </p:cNvSpPr>
              <p:nvPr/>
            </p:nvSpPr>
            <p:spPr bwMode="auto">
              <a:xfrm>
                <a:off x="2869" y="2774"/>
                <a:ext cx="72" cy="26"/>
              </a:xfrm>
              <a:custGeom>
                <a:avLst/>
                <a:gdLst>
                  <a:gd name="T0" fmla="*/ 11 w 33"/>
                  <a:gd name="T1" fmla="*/ 11 h 13"/>
                  <a:gd name="T2" fmla="*/ 6 w 33"/>
                  <a:gd name="T3" fmla="*/ 13 h 13"/>
                  <a:gd name="T4" fmla="*/ 33 w 33"/>
                  <a:gd name="T5" fmla="*/ 13 h 13"/>
                  <a:gd name="T6" fmla="*/ 33 w 33"/>
                  <a:gd name="T7" fmla="*/ 0 h 13"/>
                  <a:gd name="T8" fmla="*/ 6 w 33"/>
                  <a:gd name="T9" fmla="*/ 0 h 13"/>
                  <a:gd name="T10" fmla="*/ 0 w 33"/>
                  <a:gd name="T11" fmla="*/ 2 h 13"/>
                  <a:gd name="T12" fmla="*/ 6 w 33"/>
                  <a:gd name="T13" fmla="*/ 0 h 13"/>
                  <a:gd name="T14" fmla="*/ 2 w 33"/>
                  <a:gd name="T15" fmla="*/ 0 h 13"/>
                  <a:gd name="T16" fmla="*/ 0 w 33"/>
                  <a:gd name="T17" fmla="*/ 2 h 13"/>
                  <a:gd name="T18" fmla="*/ 11 w 33"/>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3">
                    <a:moveTo>
                      <a:pt x="11" y="11"/>
                    </a:moveTo>
                    <a:lnTo>
                      <a:pt x="6" y="13"/>
                    </a:lnTo>
                    <a:lnTo>
                      <a:pt x="33" y="13"/>
                    </a:lnTo>
                    <a:lnTo>
                      <a:pt x="33" y="0"/>
                    </a:lnTo>
                    <a:lnTo>
                      <a:pt x="6" y="0"/>
                    </a:lnTo>
                    <a:lnTo>
                      <a:pt x="0" y="2"/>
                    </a:lnTo>
                    <a:lnTo>
                      <a:pt x="6" y="0"/>
                    </a:lnTo>
                    <a:lnTo>
                      <a:pt x="2" y="0"/>
                    </a:lnTo>
                    <a:lnTo>
                      <a:pt x="0" y="2"/>
                    </a:lnTo>
                    <a:lnTo>
                      <a:pt x="1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5" name="Freeform 150"/>
              <p:cNvSpPr>
                <a:spLocks/>
              </p:cNvSpPr>
              <p:nvPr/>
            </p:nvSpPr>
            <p:spPr bwMode="auto">
              <a:xfrm>
                <a:off x="2828" y="2778"/>
                <a:ext cx="65" cy="58"/>
              </a:xfrm>
              <a:custGeom>
                <a:avLst/>
                <a:gdLst>
                  <a:gd name="T0" fmla="*/ 15 w 31"/>
                  <a:gd name="T1" fmla="*/ 23 h 29"/>
                  <a:gd name="T2" fmla="*/ 13 w 31"/>
                  <a:gd name="T3" fmla="*/ 29 h 29"/>
                  <a:gd name="T4" fmla="*/ 31 w 31"/>
                  <a:gd name="T5" fmla="*/ 9 h 29"/>
                  <a:gd name="T6" fmla="*/ 20 w 31"/>
                  <a:gd name="T7" fmla="*/ 0 h 29"/>
                  <a:gd name="T8" fmla="*/ 4 w 31"/>
                  <a:gd name="T9" fmla="*/ 20 h 29"/>
                  <a:gd name="T10" fmla="*/ 2 w 31"/>
                  <a:gd name="T11" fmla="*/ 25 h 29"/>
                  <a:gd name="T12" fmla="*/ 4 w 31"/>
                  <a:gd name="T13" fmla="*/ 20 h 29"/>
                  <a:gd name="T14" fmla="*/ 0 w 31"/>
                  <a:gd name="T15" fmla="*/ 22 h 29"/>
                  <a:gd name="T16" fmla="*/ 2 w 31"/>
                  <a:gd name="T17" fmla="*/ 25 h 29"/>
                  <a:gd name="T18" fmla="*/ 15 w 31"/>
                  <a:gd name="T1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9">
                    <a:moveTo>
                      <a:pt x="15" y="23"/>
                    </a:moveTo>
                    <a:lnTo>
                      <a:pt x="13" y="29"/>
                    </a:lnTo>
                    <a:lnTo>
                      <a:pt x="31" y="9"/>
                    </a:lnTo>
                    <a:lnTo>
                      <a:pt x="20" y="0"/>
                    </a:lnTo>
                    <a:lnTo>
                      <a:pt x="4" y="20"/>
                    </a:lnTo>
                    <a:lnTo>
                      <a:pt x="2" y="25"/>
                    </a:lnTo>
                    <a:lnTo>
                      <a:pt x="4" y="20"/>
                    </a:lnTo>
                    <a:lnTo>
                      <a:pt x="0" y="22"/>
                    </a:lnTo>
                    <a:lnTo>
                      <a:pt x="2" y="25"/>
                    </a:lnTo>
                    <a:lnTo>
                      <a:pt x="15"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6" name="Freeform 149"/>
              <p:cNvSpPr>
                <a:spLocks/>
              </p:cNvSpPr>
              <p:nvPr/>
            </p:nvSpPr>
            <p:spPr bwMode="auto">
              <a:xfrm>
                <a:off x="2831" y="2824"/>
                <a:ext cx="45" cy="70"/>
              </a:xfrm>
              <a:custGeom>
                <a:avLst/>
                <a:gdLst>
                  <a:gd name="T0" fmla="*/ 20 w 20"/>
                  <a:gd name="T1" fmla="*/ 33 h 35"/>
                  <a:gd name="T2" fmla="*/ 20 w 20"/>
                  <a:gd name="T3" fmla="*/ 33 h 35"/>
                  <a:gd name="T4" fmla="*/ 13 w 20"/>
                  <a:gd name="T5" fmla="*/ 0 h 35"/>
                  <a:gd name="T6" fmla="*/ 0 w 20"/>
                  <a:gd name="T7" fmla="*/ 2 h 35"/>
                  <a:gd name="T8" fmla="*/ 7 w 20"/>
                  <a:gd name="T9" fmla="*/ 35 h 35"/>
                  <a:gd name="T10" fmla="*/ 7 w 20"/>
                  <a:gd name="T11" fmla="*/ 35 h 35"/>
                  <a:gd name="T12" fmla="*/ 20 w 2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20" h="35">
                    <a:moveTo>
                      <a:pt x="20" y="33"/>
                    </a:moveTo>
                    <a:lnTo>
                      <a:pt x="20" y="33"/>
                    </a:lnTo>
                    <a:lnTo>
                      <a:pt x="13" y="0"/>
                    </a:lnTo>
                    <a:lnTo>
                      <a:pt x="0" y="2"/>
                    </a:lnTo>
                    <a:lnTo>
                      <a:pt x="7" y="35"/>
                    </a:lnTo>
                    <a:lnTo>
                      <a:pt x="20"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7" name="Freeform 148"/>
              <p:cNvSpPr>
                <a:spLocks/>
              </p:cNvSpPr>
              <p:nvPr/>
            </p:nvSpPr>
            <p:spPr bwMode="auto">
              <a:xfrm>
                <a:off x="2848" y="2890"/>
                <a:ext cx="36" cy="82"/>
              </a:xfrm>
              <a:custGeom>
                <a:avLst/>
                <a:gdLst>
                  <a:gd name="T0" fmla="*/ 13 w 17"/>
                  <a:gd name="T1" fmla="*/ 41 h 41"/>
                  <a:gd name="T2" fmla="*/ 17 w 17"/>
                  <a:gd name="T3" fmla="*/ 34 h 41"/>
                  <a:gd name="T4" fmla="*/ 13 w 17"/>
                  <a:gd name="T5" fmla="*/ 0 h 41"/>
                  <a:gd name="T6" fmla="*/ 0 w 17"/>
                  <a:gd name="T7" fmla="*/ 2 h 41"/>
                  <a:gd name="T8" fmla="*/ 2 w 17"/>
                  <a:gd name="T9" fmla="*/ 36 h 41"/>
                  <a:gd name="T10" fmla="*/ 6 w 17"/>
                  <a:gd name="T11" fmla="*/ 30 h 41"/>
                  <a:gd name="T12" fmla="*/ 13 w 17"/>
                  <a:gd name="T13" fmla="*/ 41 h 41"/>
                  <a:gd name="T14" fmla="*/ 17 w 17"/>
                  <a:gd name="T15" fmla="*/ 38 h 41"/>
                  <a:gd name="T16" fmla="*/ 17 w 17"/>
                  <a:gd name="T17" fmla="*/ 34 h 41"/>
                  <a:gd name="T18" fmla="*/ 13 w 17"/>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1">
                    <a:moveTo>
                      <a:pt x="13" y="41"/>
                    </a:moveTo>
                    <a:lnTo>
                      <a:pt x="17" y="34"/>
                    </a:lnTo>
                    <a:lnTo>
                      <a:pt x="13" y="0"/>
                    </a:lnTo>
                    <a:lnTo>
                      <a:pt x="0" y="2"/>
                    </a:lnTo>
                    <a:lnTo>
                      <a:pt x="2" y="36"/>
                    </a:lnTo>
                    <a:lnTo>
                      <a:pt x="6" y="30"/>
                    </a:lnTo>
                    <a:lnTo>
                      <a:pt x="13" y="41"/>
                    </a:lnTo>
                    <a:lnTo>
                      <a:pt x="17" y="38"/>
                    </a:lnTo>
                    <a:lnTo>
                      <a:pt x="17" y="34"/>
                    </a:lnTo>
                    <a:lnTo>
                      <a:pt x="13"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8" name="Freeform 147"/>
              <p:cNvSpPr>
                <a:spLocks/>
              </p:cNvSpPr>
              <p:nvPr/>
            </p:nvSpPr>
            <p:spPr bwMode="auto">
              <a:xfrm>
                <a:off x="2840" y="2950"/>
                <a:ext cx="36" cy="40"/>
              </a:xfrm>
              <a:custGeom>
                <a:avLst/>
                <a:gdLst>
                  <a:gd name="T0" fmla="*/ 2 w 16"/>
                  <a:gd name="T1" fmla="*/ 18 h 20"/>
                  <a:gd name="T2" fmla="*/ 7 w 16"/>
                  <a:gd name="T3" fmla="*/ 18 h 20"/>
                  <a:gd name="T4" fmla="*/ 16 w 16"/>
                  <a:gd name="T5" fmla="*/ 11 h 20"/>
                  <a:gd name="T6" fmla="*/ 9 w 16"/>
                  <a:gd name="T7" fmla="*/ 0 h 20"/>
                  <a:gd name="T8" fmla="*/ 0 w 16"/>
                  <a:gd name="T9" fmla="*/ 8 h 20"/>
                  <a:gd name="T10" fmla="*/ 5 w 16"/>
                  <a:gd name="T11" fmla="*/ 8 h 20"/>
                  <a:gd name="T12" fmla="*/ 2 w 16"/>
                  <a:gd name="T13" fmla="*/ 18 h 20"/>
                  <a:gd name="T14" fmla="*/ 5 w 16"/>
                  <a:gd name="T15" fmla="*/ 20 h 20"/>
                  <a:gd name="T16" fmla="*/ 7 w 16"/>
                  <a:gd name="T17" fmla="*/ 18 h 20"/>
                  <a:gd name="T18" fmla="*/ 2 w 16"/>
                  <a:gd name="T1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0">
                    <a:moveTo>
                      <a:pt x="2" y="18"/>
                    </a:moveTo>
                    <a:lnTo>
                      <a:pt x="7" y="18"/>
                    </a:lnTo>
                    <a:lnTo>
                      <a:pt x="16" y="11"/>
                    </a:lnTo>
                    <a:lnTo>
                      <a:pt x="9" y="0"/>
                    </a:lnTo>
                    <a:lnTo>
                      <a:pt x="0" y="8"/>
                    </a:lnTo>
                    <a:lnTo>
                      <a:pt x="5" y="8"/>
                    </a:lnTo>
                    <a:lnTo>
                      <a:pt x="2" y="18"/>
                    </a:lnTo>
                    <a:lnTo>
                      <a:pt x="5" y="20"/>
                    </a:lnTo>
                    <a:lnTo>
                      <a:pt x="7" y="18"/>
                    </a:lnTo>
                    <a:lnTo>
                      <a:pt x="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699" name="Freeform 146"/>
              <p:cNvSpPr>
                <a:spLocks/>
              </p:cNvSpPr>
              <p:nvPr/>
            </p:nvSpPr>
            <p:spPr bwMode="auto">
              <a:xfrm>
                <a:off x="2808" y="2958"/>
                <a:ext cx="43" cy="28"/>
              </a:xfrm>
              <a:custGeom>
                <a:avLst/>
                <a:gdLst>
                  <a:gd name="T0" fmla="*/ 0 w 20"/>
                  <a:gd name="T1" fmla="*/ 9 h 14"/>
                  <a:gd name="T2" fmla="*/ 4 w 20"/>
                  <a:gd name="T3" fmla="*/ 11 h 14"/>
                  <a:gd name="T4" fmla="*/ 17 w 20"/>
                  <a:gd name="T5" fmla="*/ 14 h 14"/>
                  <a:gd name="T6" fmla="*/ 20 w 20"/>
                  <a:gd name="T7" fmla="*/ 4 h 14"/>
                  <a:gd name="T8" fmla="*/ 8 w 20"/>
                  <a:gd name="T9" fmla="*/ 0 h 14"/>
                  <a:gd name="T10" fmla="*/ 11 w 20"/>
                  <a:gd name="T11" fmla="*/ 2 h 14"/>
                  <a:gd name="T12" fmla="*/ 0 w 20"/>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0" y="9"/>
                    </a:moveTo>
                    <a:lnTo>
                      <a:pt x="4" y="11"/>
                    </a:lnTo>
                    <a:lnTo>
                      <a:pt x="17" y="14"/>
                    </a:lnTo>
                    <a:lnTo>
                      <a:pt x="20" y="4"/>
                    </a:lnTo>
                    <a:lnTo>
                      <a:pt x="8" y="0"/>
                    </a:lnTo>
                    <a:lnTo>
                      <a:pt x="11" y="2"/>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0" name="Freeform 145"/>
              <p:cNvSpPr>
                <a:spLocks/>
              </p:cNvSpPr>
              <p:nvPr/>
            </p:nvSpPr>
            <p:spPr bwMode="auto">
              <a:xfrm>
                <a:off x="2769" y="2912"/>
                <a:ext cx="62" cy="64"/>
              </a:xfrm>
              <a:custGeom>
                <a:avLst/>
                <a:gdLst>
                  <a:gd name="T0" fmla="*/ 0 w 29"/>
                  <a:gd name="T1" fmla="*/ 7 h 32"/>
                  <a:gd name="T2" fmla="*/ 0 w 29"/>
                  <a:gd name="T3" fmla="*/ 7 h 32"/>
                  <a:gd name="T4" fmla="*/ 18 w 29"/>
                  <a:gd name="T5" fmla="*/ 32 h 32"/>
                  <a:gd name="T6" fmla="*/ 29 w 29"/>
                  <a:gd name="T7" fmla="*/ 25 h 32"/>
                  <a:gd name="T8" fmla="*/ 11 w 29"/>
                  <a:gd name="T9" fmla="*/ 0 h 32"/>
                  <a:gd name="T10" fmla="*/ 13 w 29"/>
                  <a:gd name="T11" fmla="*/ 0 h 32"/>
                  <a:gd name="T12" fmla="*/ 0 w 2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9" h="32">
                    <a:moveTo>
                      <a:pt x="0" y="7"/>
                    </a:moveTo>
                    <a:lnTo>
                      <a:pt x="0" y="7"/>
                    </a:lnTo>
                    <a:lnTo>
                      <a:pt x="18" y="32"/>
                    </a:lnTo>
                    <a:lnTo>
                      <a:pt x="29" y="25"/>
                    </a:lnTo>
                    <a:lnTo>
                      <a:pt x="11" y="0"/>
                    </a:lnTo>
                    <a:lnTo>
                      <a:pt x="13" y="0"/>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1" name="Freeform 144"/>
              <p:cNvSpPr>
                <a:spLocks/>
              </p:cNvSpPr>
              <p:nvPr/>
            </p:nvSpPr>
            <p:spPr bwMode="auto">
              <a:xfrm>
                <a:off x="2743" y="2854"/>
                <a:ext cx="54" cy="72"/>
              </a:xfrm>
              <a:custGeom>
                <a:avLst/>
                <a:gdLst>
                  <a:gd name="T0" fmla="*/ 5 w 25"/>
                  <a:gd name="T1" fmla="*/ 14 h 36"/>
                  <a:gd name="T2" fmla="*/ 0 w 25"/>
                  <a:gd name="T3" fmla="*/ 11 h 36"/>
                  <a:gd name="T4" fmla="*/ 12 w 25"/>
                  <a:gd name="T5" fmla="*/ 36 h 36"/>
                  <a:gd name="T6" fmla="*/ 25 w 25"/>
                  <a:gd name="T7" fmla="*/ 29 h 36"/>
                  <a:gd name="T8" fmla="*/ 11 w 25"/>
                  <a:gd name="T9" fmla="*/ 3 h 36"/>
                  <a:gd name="T10" fmla="*/ 5 w 25"/>
                  <a:gd name="T11" fmla="*/ 0 h 36"/>
                  <a:gd name="T12" fmla="*/ 11 w 25"/>
                  <a:gd name="T13" fmla="*/ 3 h 36"/>
                  <a:gd name="T14" fmla="*/ 9 w 25"/>
                  <a:gd name="T15" fmla="*/ 2 h 36"/>
                  <a:gd name="T16" fmla="*/ 5 w 25"/>
                  <a:gd name="T17" fmla="*/ 0 h 36"/>
                  <a:gd name="T18" fmla="*/ 5 w 25"/>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5" y="14"/>
                    </a:moveTo>
                    <a:lnTo>
                      <a:pt x="0" y="11"/>
                    </a:lnTo>
                    <a:lnTo>
                      <a:pt x="12" y="36"/>
                    </a:lnTo>
                    <a:lnTo>
                      <a:pt x="25" y="29"/>
                    </a:lnTo>
                    <a:lnTo>
                      <a:pt x="11" y="3"/>
                    </a:lnTo>
                    <a:lnTo>
                      <a:pt x="5" y="0"/>
                    </a:lnTo>
                    <a:lnTo>
                      <a:pt x="11" y="3"/>
                    </a:lnTo>
                    <a:lnTo>
                      <a:pt x="9" y="2"/>
                    </a:lnTo>
                    <a:lnTo>
                      <a:pt x="5" y="0"/>
                    </a:lnTo>
                    <a:lnTo>
                      <a:pt x="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2" name="Freeform 143"/>
              <p:cNvSpPr>
                <a:spLocks/>
              </p:cNvSpPr>
              <p:nvPr/>
            </p:nvSpPr>
            <p:spPr bwMode="auto">
              <a:xfrm>
                <a:off x="2637" y="2846"/>
                <a:ext cx="116" cy="36"/>
              </a:xfrm>
              <a:custGeom>
                <a:avLst/>
                <a:gdLst>
                  <a:gd name="T0" fmla="*/ 0 w 54"/>
                  <a:gd name="T1" fmla="*/ 13 h 18"/>
                  <a:gd name="T2" fmla="*/ 4 w 54"/>
                  <a:gd name="T3" fmla="*/ 13 h 18"/>
                  <a:gd name="T4" fmla="*/ 54 w 54"/>
                  <a:gd name="T5" fmla="*/ 18 h 18"/>
                  <a:gd name="T6" fmla="*/ 54 w 54"/>
                  <a:gd name="T7" fmla="*/ 4 h 18"/>
                  <a:gd name="T8" fmla="*/ 4 w 54"/>
                  <a:gd name="T9" fmla="*/ 0 h 18"/>
                  <a:gd name="T10" fmla="*/ 7 w 54"/>
                  <a:gd name="T11" fmla="*/ 2 h 18"/>
                  <a:gd name="T12" fmla="*/ 0 w 54"/>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0" y="13"/>
                    </a:moveTo>
                    <a:lnTo>
                      <a:pt x="4" y="13"/>
                    </a:lnTo>
                    <a:lnTo>
                      <a:pt x="54" y="18"/>
                    </a:lnTo>
                    <a:lnTo>
                      <a:pt x="54" y="4"/>
                    </a:lnTo>
                    <a:lnTo>
                      <a:pt x="4" y="0"/>
                    </a:lnTo>
                    <a:lnTo>
                      <a:pt x="7"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3" name="Freeform 142"/>
              <p:cNvSpPr>
                <a:spLocks/>
              </p:cNvSpPr>
              <p:nvPr/>
            </p:nvSpPr>
            <p:spPr bwMode="auto">
              <a:xfrm>
                <a:off x="2573" y="2814"/>
                <a:ext cx="78" cy="58"/>
              </a:xfrm>
              <a:custGeom>
                <a:avLst/>
                <a:gdLst>
                  <a:gd name="T0" fmla="*/ 0 w 36"/>
                  <a:gd name="T1" fmla="*/ 9 h 29"/>
                  <a:gd name="T2" fmla="*/ 4 w 36"/>
                  <a:gd name="T3" fmla="*/ 11 h 29"/>
                  <a:gd name="T4" fmla="*/ 29 w 36"/>
                  <a:gd name="T5" fmla="*/ 29 h 29"/>
                  <a:gd name="T6" fmla="*/ 36 w 36"/>
                  <a:gd name="T7" fmla="*/ 18 h 29"/>
                  <a:gd name="T8" fmla="*/ 11 w 36"/>
                  <a:gd name="T9" fmla="*/ 0 h 29"/>
                  <a:gd name="T10" fmla="*/ 13 w 36"/>
                  <a:gd name="T11" fmla="*/ 4 h 29"/>
                  <a:gd name="T12" fmla="*/ 0 w 36"/>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36" h="29">
                    <a:moveTo>
                      <a:pt x="0" y="9"/>
                    </a:moveTo>
                    <a:lnTo>
                      <a:pt x="4" y="11"/>
                    </a:lnTo>
                    <a:lnTo>
                      <a:pt x="29" y="29"/>
                    </a:lnTo>
                    <a:lnTo>
                      <a:pt x="36" y="18"/>
                    </a:lnTo>
                    <a:lnTo>
                      <a:pt x="11" y="0"/>
                    </a:lnTo>
                    <a:lnTo>
                      <a:pt x="13"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4" name="Freeform 141"/>
              <p:cNvSpPr>
                <a:spLocks/>
              </p:cNvSpPr>
              <p:nvPr/>
            </p:nvSpPr>
            <p:spPr bwMode="auto">
              <a:xfrm>
                <a:off x="2543" y="2750"/>
                <a:ext cx="58" cy="82"/>
              </a:xfrm>
              <a:custGeom>
                <a:avLst/>
                <a:gdLst>
                  <a:gd name="T0" fmla="*/ 4 w 27"/>
                  <a:gd name="T1" fmla="*/ 12 h 41"/>
                  <a:gd name="T2" fmla="*/ 0 w 27"/>
                  <a:gd name="T3" fmla="*/ 9 h 41"/>
                  <a:gd name="T4" fmla="*/ 14 w 27"/>
                  <a:gd name="T5" fmla="*/ 41 h 41"/>
                  <a:gd name="T6" fmla="*/ 27 w 27"/>
                  <a:gd name="T7" fmla="*/ 36 h 41"/>
                  <a:gd name="T8" fmla="*/ 13 w 27"/>
                  <a:gd name="T9" fmla="*/ 3 h 41"/>
                  <a:gd name="T10" fmla="*/ 9 w 27"/>
                  <a:gd name="T11" fmla="*/ 0 h 41"/>
                  <a:gd name="T12" fmla="*/ 13 w 27"/>
                  <a:gd name="T13" fmla="*/ 3 h 41"/>
                  <a:gd name="T14" fmla="*/ 11 w 27"/>
                  <a:gd name="T15" fmla="*/ 0 h 41"/>
                  <a:gd name="T16" fmla="*/ 9 w 27"/>
                  <a:gd name="T17" fmla="*/ 0 h 41"/>
                  <a:gd name="T18" fmla="*/ 4 w 27"/>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1">
                    <a:moveTo>
                      <a:pt x="4" y="12"/>
                    </a:moveTo>
                    <a:lnTo>
                      <a:pt x="0" y="9"/>
                    </a:lnTo>
                    <a:lnTo>
                      <a:pt x="14" y="41"/>
                    </a:lnTo>
                    <a:lnTo>
                      <a:pt x="27" y="36"/>
                    </a:lnTo>
                    <a:lnTo>
                      <a:pt x="13" y="3"/>
                    </a:lnTo>
                    <a:lnTo>
                      <a:pt x="9" y="0"/>
                    </a:lnTo>
                    <a:lnTo>
                      <a:pt x="13" y="3"/>
                    </a:lnTo>
                    <a:lnTo>
                      <a:pt x="11" y="0"/>
                    </a:lnTo>
                    <a:lnTo>
                      <a:pt x="9"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5" name="Freeform 140"/>
              <p:cNvSpPr>
                <a:spLocks/>
              </p:cNvSpPr>
              <p:nvPr/>
            </p:nvSpPr>
            <p:spPr bwMode="auto">
              <a:xfrm>
                <a:off x="2500" y="2734"/>
                <a:ext cx="63" cy="40"/>
              </a:xfrm>
              <a:custGeom>
                <a:avLst/>
                <a:gdLst>
                  <a:gd name="T0" fmla="*/ 0 w 29"/>
                  <a:gd name="T1" fmla="*/ 9 h 20"/>
                  <a:gd name="T2" fmla="*/ 4 w 29"/>
                  <a:gd name="T3" fmla="*/ 13 h 20"/>
                  <a:gd name="T4" fmla="*/ 24 w 29"/>
                  <a:gd name="T5" fmla="*/ 20 h 20"/>
                  <a:gd name="T6" fmla="*/ 29 w 29"/>
                  <a:gd name="T7" fmla="*/ 8 h 20"/>
                  <a:gd name="T8" fmla="*/ 7 w 29"/>
                  <a:gd name="T9" fmla="*/ 0 h 20"/>
                  <a:gd name="T10" fmla="*/ 11 w 29"/>
                  <a:gd name="T11" fmla="*/ 6 h 20"/>
                  <a:gd name="T12" fmla="*/ 0 w 29"/>
                  <a:gd name="T13" fmla="*/ 9 h 20"/>
                  <a:gd name="T14" fmla="*/ 0 w 29"/>
                  <a:gd name="T15" fmla="*/ 13 h 20"/>
                  <a:gd name="T16" fmla="*/ 4 w 29"/>
                  <a:gd name="T17" fmla="*/ 13 h 20"/>
                  <a:gd name="T18" fmla="*/ 0 w 29"/>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0" y="9"/>
                    </a:moveTo>
                    <a:lnTo>
                      <a:pt x="4" y="13"/>
                    </a:lnTo>
                    <a:lnTo>
                      <a:pt x="24" y="20"/>
                    </a:lnTo>
                    <a:lnTo>
                      <a:pt x="29" y="8"/>
                    </a:lnTo>
                    <a:lnTo>
                      <a:pt x="7" y="0"/>
                    </a:lnTo>
                    <a:lnTo>
                      <a:pt x="11" y="6"/>
                    </a:lnTo>
                    <a:lnTo>
                      <a:pt x="0" y="9"/>
                    </a:lnTo>
                    <a:lnTo>
                      <a:pt x="0" y="13"/>
                    </a:lnTo>
                    <a:lnTo>
                      <a:pt x="4"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6" name="Freeform 139"/>
              <p:cNvSpPr>
                <a:spLocks/>
              </p:cNvSpPr>
              <p:nvPr/>
            </p:nvSpPr>
            <p:spPr bwMode="auto">
              <a:xfrm>
                <a:off x="2481" y="2684"/>
                <a:ext cx="43" cy="68"/>
              </a:xfrm>
              <a:custGeom>
                <a:avLst/>
                <a:gdLst>
                  <a:gd name="T0" fmla="*/ 4 w 20"/>
                  <a:gd name="T1" fmla="*/ 13 h 34"/>
                  <a:gd name="T2" fmla="*/ 0 w 20"/>
                  <a:gd name="T3" fmla="*/ 9 h 34"/>
                  <a:gd name="T4" fmla="*/ 9 w 20"/>
                  <a:gd name="T5" fmla="*/ 34 h 34"/>
                  <a:gd name="T6" fmla="*/ 20 w 20"/>
                  <a:gd name="T7" fmla="*/ 31 h 34"/>
                  <a:gd name="T8" fmla="*/ 11 w 20"/>
                  <a:gd name="T9" fmla="*/ 6 h 34"/>
                  <a:gd name="T10" fmla="*/ 7 w 20"/>
                  <a:gd name="T11" fmla="*/ 0 h 34"/>
                  <a:gd name="T12" fmla="*/ 11 w 20"/>
                  <a:gd name="T13" fmla="*/ 6 h 34"/>
                  <a:gd name="T14" fmla="*/ 11 w 20"/>
                  <a:gd name="T15" fmla="*/ 2 h 34"/>
                  <a:gd name="T16" fmla="*/ 7 w 20"/>
                  <a:gd name="T17" fmla="*/ 0 h 34"/>
                  <a:gd name="T18" fmla="*/ 4 w 20"/>
                  <a:gd name="T1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4">
                    <a:moveTo>
                      <a:pt x="4" y="13"/>
                    </a:moveTo>
                    <a:lnTo>
                      <a:pt x="0" y="9"/>
                    </a:lnTo>
                    <a:lnTo>
                      <a:pt x="9" y="34"/>
                    </a:lnTo>
                    <a:lnTo>
                      <a:pt x="20" y="31"/>
                    </a:lnTo>
                    <a:lnTo>
                      <a:pt x="11" y="6"/>
                    </a:lnTo>
                    <a:lnTo>
                      <a:pt x="7" y="0"/>
                    </a:lnTo>
                    <a:lnTo>
                      <a:pt x="11" y="6"/>
                    </a:lnTo>
                    <a:lnTo>
                      <a:pt x="11" y="2"/>
                    </a:lnTo>
                    <a:lnTo>
                      <a:pt x="7"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7" name="Freeform 138"/>
              <p:cNvSpPr>
                <a:spLocks/>
              </p:cNvSpPr>
              <p:nvPr/>
            </p:nvSpPr>
            <p:spPr bwMode="auto">
              <a:xfrm>
                <a:off x="2421" y="2666"/>
                <a:ext cx="74" cy="44"/>
              </a:xfrm>
              <a:custGeom>
                <a:avLst/>
                <a:gdLst>
                  <a:gd name="T0" fmla="*/ 0 w 34"/>
                  <a:gd name="T1" fmla="*/ 13 h 22"/>
                  <a:gd name="T2" fmla="*/ 2 w 34"/>
                  <a:gd name="T3" fmla="*/ 13 h 22"/>
                  <a:gd name="T4" fmla="*/ 31 w 34"/>
                  <a:gd name="T5" fmla="*/ 22 h 22"/>
                  <a:gd name="T6" fmla="*/ 34 w 34"/>
                  <a:gd name="T7" fmla="*/ 9 h 22"/>
                  <a:gd name="T8" fmla="*/ 5 w 34"/>
                  <a:gd name="T9" fmla="*/ 0 h 22"/>
                  <a:gd name="T10" fmla="*/ 5 w 34"/>
                  <a:gd name="T11" fmla="*/ 2 h 22"/>
                  <a:gd name="T12" fmla="*/ 0 w 34"/>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0" y="13"/>
                    </a:moveTo>
                    <a:lnTo>
                      <a:pt x="2" y="13"/>
                    </a:lnTo>
                    <a:lnTo>
                      <a:pt x="31" y="22"/>
                    </a:lnTo>
                    <a:lnTo>
                      <a:pt x="34" y="9"/>
                    </a:lnTo>
                    <a:lnTo>
                      <a:pt x="5" y="0"/>
                    </a:lnTo>
                    <a:lnTo>
                      <a:pt x="5"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8" name="Freeform 137"/>
              <p:cNvSpPr>
                <a:spLocks/>
              </p:cNvSpPr>
              <p:nvPr/>
            </p:nvSpPr>
            <p:spPr bwMode="auto">
              <a:xfrm>
                <a:off x="2336" y="2634"/>
                <a:ext cx="97" cy="58"/>
              </a:xfrm>
              <a:custGeom>
                <a:avLst/>
                <a:gdLst>
                  <a:gd name="T0" fmla="*/ 0 w 45"/>
                  <a:gd name="T1" fmla="*/ 11 h 29"/>
                  <a:gd name="T2" fmla="*/ 4 w 45"/>
                  <a:gd name="T3" fmla="*/ 13 h 29"/>
                  <a:gd name="T4" fmla="*/ 40 w 45"/>
                  <a:gd name="T5" fmla="*/ 29 h 29"/>
                  <a:gd name="T6" fmla="*/ 45 w 45"/>
                  <a:gd name="T7" fmla="*/ 18 h 29"/>
                  <a:gd name="T8" fmla="*/ 9 w 45"/>
                  <a:gd name="T9" fmla="*/ 0 h 29"/>
                  <a:gd name="T10" fmla="*/ 11 w 45"/>
                  <a:gd name="T11" fmla="*/ 2 h 29"/>
                  <a:gd name="T12" fmla="*/ 0 w 45"/>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45" h="29">
                    <a:moveTo>
                      <a:pt x="0" y="11"/>
                    </a:moveTo>
                    <a:lnTo>
                      <a:pt x="4" y="13"/>
                    </a:lnTo>
                    <a:lnTo>
                      <a:pt x="40" y="29"/>
                    </a:lnTo>
                    <a:lnTo>
                      <a:pt x="45" y="18"/>
                    </a:lnTo>
                    <a:lnTo>
                      <a:pt x="9" y="0"/>
                    </a:lnTo>
                    <a:lnTo>
                      <a:pt x="11"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09" name="Freeform 136"/>
              <p:cNvSpPr>
                <a:spLocks/>
              </p:cNvSpPr>
              <p:nvPr/>
            </p:nvSpPr>
            <p:spPr bwMode="auto">
              <a:xfrm>
                <a:off x="2293" y="2580"/>
                <a:ext cx="67" cy="76"/>
              </a:xfrm>
              <a:custGeom>
                <a:avLst/>
                <a:gdLst>
                  <a:gd name="T0" fmla="*/ 3 w 30"/>
                  <a:gd name="T1" fmla="*/ 13 h 38"/>
                  <a:gd name="T2" fmla="*/ 0 w 30"/>
                  <a:gd name="T3" fmla="*/ 11 h 38"/>
                  <a:gd name="T4" fmla="*/ 19 w 30"/>
                  <a:gd name="T5" fmla="*/ 38 h 38"/>
                  <a:gd name="T6" fmla="*/ 30 w 30"/>
                  <a:gd name="T7" fmla="*/ 29 h 38"/>
                  <a:gd name="T8" fmla="*/ 9 w 30"/>
                  <a:gd name="T9" fmla="*/ 4 h 38"/>
                  <a:gd name="T10" fmla="*/ 5 w 30"/>
                  <a:gd name="T11" fmla="*/ 0 h 38"/>
                  <a:gd name="T12" fmla="*/ 9 w 30"/>
                  <a:gd name="T13" fmla="*/ 4 h 38"/>
                  <a:gd name="T14" fmla="*/ 7 w 30"/>
                  <a:gd name="T15" fmla="*/ 0 h 38"/>
                  <a:gd name="T16" fmla="*/ 5 w 30"/>
                  <a:gd name="T17" fmla="*/ 0 h 38"/>
                  <a:gd name="T18" fmla="*/ 3 w 30"/>
                  <a:gd name="T1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8">
                    <a:moveTo>
                      <a:pt x="3" y="13"/>
                    </a:moveTo>
                    <a:lnTo>
                      <a:pt x="0" y="11"/>
                    </a:lnTo>
                    <a:lnTo>
                      <a:pt x="19" y="38"/>
                    </a:lnTo>
                    <a:lnTo>
                      <a:pt x="30" y="29"/>
                    </a:lnTo>
                    <a:lnTo>
                      <a:pt x="9" y="4"/>
                    </a:lnTo>
                    <a:lnTo>
                      <a:pt x="5" y="0"/>
                    </a:lnTo>
                    <a:lnTo>
                      <a:pt x="9" y="4"/>
                    </a:lnTo>
                    <a:lnTo>
                      <a:pt x="7" y="0"/>
                    </a:lnTo>
                    <a:lnTo>
                      <a:pt x="5"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0" name="Freeform 135"/>
              <p:cNvSpPr>
                <a:spLocks/>
              </p:cNvSpPr>
              <p:nvPr/>
            </p:nvSpPr>
            <p:spPr bwMode="auto">
              <a:xfrm>
                <a:off x="2241" y="2576"/>
                <a:ext cx="64" cy="30"/>
              </a:xfrm>
              <a:custGeom>
                <a:avLst/>
                <a:gdLst>
                  <a:gd name="T0" fmla="*/ 0 w 29"/>
                  <a:gd name="T1" fmla="*/ 9 h 15"/>
                  <a:gd name="T2" fmla="*/ 6 w 29"/>
                  <a:gd name="T3" fmla="*/ 13 h 15"/>
                  <a:gd name="T4" fmla="*/ 27 w 29"/>
                  <a:gd name="T5" fmla="*/ 15 h 15"/>
                  <a:gd name="T6" fmla="*/ 29 w 29"/>
                  <a:gd name="T7" fmla="*/ 2 h 15"/>
                  <a:gd name="T8" fmla="*/ 7 w 29"/>
                  <a:gd name="T9" fmla="*/ 0 h 15"/>
                  <a:gd name="T10" fmla="*/ 13 w 29"/>
                  <a:gd name="T11" fmla="*/ 4 h 15"/>
                  <a:gd name="T12" fmla="*/ 0 w 29"/>
                  <a:gd name="T13" fmla="*/ 9 h 15"/>
                  <a:gd name="T14" fmla="*/ 2 w 29"/>
                  <a:gd name="T15" fmla="*/ 13 h 15"/>
                  <a:gd name="T16" fmla="*/ 6 w 29"/>
                  <a:gd name="T17" fmla="*/ 13 h 15"/>
                  <a:gd name="T18" fmla="*/ 0 w 29"/>
                  <a:gd name="T1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5">
                    <a:moveTo>
                      <a:pt x="0" y="9"/>
                    </a:moveTo>
                    <a:lnTo>
                      <a:pt x="6" y="13"/>
                    </a:lnTo>
                    <a:lnTo>
                      <a:pt x="27" y="15"/>
                    </a:lnTo>
                    <a:lnTo>
                      <a:pt x="29" y="2"/>
                    </a:lnTo>
                    <a:lnTo>
                      <a:pt x="7" y="0"/>
                    </a:lnTo>
                    <a:lnTo>
                      <a:pt x="13" y="4"/>
                    </a:lnTo>
                    <a:lnTo>
                      <a:pt x="0" y="9"/>
                    </a:lnTo>
                    <a:lnTo>
                      <a:pt x="2" y="13"/>
                    </a:lnTo>
                    <a:lnTo>
                      <a:pt x="6"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1" name="Freeform 134"/>
              <p:cNvSpPr>
                <a:spLocks/>
              </p:cNvSpPr>
              <p:nvPr/>
            </p:nvSpPr>
            <p:spPr bwMode="auto">
              <a:xfrm>
                <a:off x="2219" y="2540"/>
                <a:ext cx="53" cy="54"/>
              </a:xfrm>
              <a:custGeom>
                <a:avLst/>
                <a:gdLst>
                  <a:gd name="T0" fmla="*/ 0 w 24"/>
                  <a:gd name="T1" fmla="*/ 2 h 27"/>
                  <a:gd name="T2" fmla="*/ 2 w 24"/>
                  <a:gd name="T3" fmla="*/ 6 h 27"/>
                  <a:gd name="T4" fmla="*/ 11 w 24"/>
                  <a:gd name="T5" fmla="*/ 27 h 27"/>
                  <a:gd name="T6" fmla="*/ 24 w 24"/>
                  <a:gd name="T7" fmla="*/ 22 h 27"/>
                  <a:gd name="T8" fmla="*/ 13 w 24"/>
                  <a:gd name="T9" fmla="*/ 0 h 27"/>
                  <a:gd name="T10" fmla="*/ 13 w 24"/>
                  <a:gd name="T11" fmla="*/ 2 h 27"/>
                  <a:gd name="T12" fmla="*/ 0 w 24"/>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0" y="2"/>
                    </a:moveTo>
                    <a:lnTo>
                      <a:pt x="2" y="6"/>
                    </a:lnTo>
                    <a:lnTo>
                      <a:pt x="11" y="27"/>
                    </a:lnTo>
                    <a:lnTo>
                      <a:pt x="24" y="22"/>
                    </a:lnTo>
                    <a:lnTo>
                      <a:pt x="13" y="0"/>
                    </a:lnTo>
                    <a:lnTo>
                      <a:pt x="13" y="2"/>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2" name="Freeform 133"/>
              <p:cNvSpPr>
                <a:spLocks/>
              </p:cNvSpPr>
              <p:nvPr/>
            </p:nvSpPr>
            <p:spPr bwMode="auto">
              <a:xfrm>
                <a:off x="2212" y="2464"/>
                <a:ext cx="36" cy="80"/>
              </a:xfrm>
              <a:custGeom>
                <a:avLst/>
                <a:gdLst>
                  <a:gd name="T0" fmla="*/ 2 w 16"/>
                  <a:gd name="T1" fmla="*/ 0 h 40"/>
                  <a:gd name="T2" fmla="*/ 0 w 16"/>
                  <a:gd name="T3" fmla="*/ 4 h 40"/>
                  <a:gd name="T4" fmla="*/ 3 w 16"/>
                  <a:gd name="T5" fmla="*/ 40 h 40"/>
                  <a:gd name="T6" fmla="*/ 16 w 16"/>
                  <a:gd name="T7" fmla="*/ 40 h 40"/>
                  <a:gd name="T8" fmla="*/ 12 w 16"/>
                  <a:gd name="T9" fmla="*/ 4 h 40"/>
                  <a:gd name="T10" fmla="*/ 12 w 16"/>
                  <a:gd name="T11" fmla="*/ 7 h 40"/>
                  <a:gd name="T12" fmla="*/ 2 w 1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2" y="0"/>
                    </a:moveTo>
                    <a:lnTo>
                      <a:pt x="0" y="4"/>
                    </a:lnTo>
                    <a:lnTo>
                      <a:pt x="3" y="40"/>
                    </a:lnTo>
                    <a:lnTo>
                      <a:pt x="16" y="40"/>
                    </a:lnTo>
                    <a:lnTo>
                      <a:pt x="12" y="4"/>
                    </a:lnTo>
                    <a:lnTo>
                      <a:pt x="12" y="7"/>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3" name="Freeform 132"/>
              <p:cNvSpPr>
                <a:spLocks/>
              </p:cNvSpPr>
              <p:nvPr/>
            </p:nvSpPr>
            <p:spPr bwMode="auto">
              <a:xfrm>
                <a:off x="2216" y="2386"/>
                <a:ext cx="69" cy="92"/>
              </a:xfrm>
              <a:custGeom>
                <a:avLst/>
                <a:gdLst>
                  <a:gd name="T0" fmla="*/ 21 w 32"/>
                  <a:gd name="T1" fmla="*/ 0 h 46"/>
                  <a:gd name="T2" fmla="*/ 19 w 32"/>
                  <a:gd name="T3" fmla="*/ 1 h 46"/>
                  <a:gd name="T4" fmla="*/ 0 w 32"/>
                  <a:gd name="T5" fmla="*/ 39 h 46"/>
                  <a:gd name="T6" fmla="*/ 10 w 32"/>
                  <a:gd name="T7" fmla="*/ 46 h 46"/>
                  <a:gd name="T8" fmla="*/ 32 w 32"/>
                  <a:gd name="T9" fmla="*/ 7 h 46"/>
                  <a:gd name="T10" fmla="*/ 30 w 32"/>
                  <a:gd name="T11" fmla="*/ 9 h 46"/>
                  <a:gd name="T12" fmla="*/ 21 w 32"/>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2" h="46">
                    <a:moveTo>
                      <a:pt x="21" y="0"/>
                    </a:moveTo>
                    <a:lnTo>
                      <a:pt x="19" y="1"/>
                    </a:lnTo>
                    <a:lnTo>
                      <a:pt x="0" y="39"/>
                    </a:lnTo>
                    <a:lnTo>
                      <a:pt x="10" y="46"/>
                    </a:lnTo>
                    <a:lnTo>
                      <a:pt x="32" y="7"/>
                    </a:lnTo>
                    <a:lnTo>
                      <a:pt x="30" y="9"/>
                    </a:lnTo>
                    <a:lnTo>
                      <a:pt x="2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4" name="Freeform 131"/>
              <p:cNvSpPr>
                <a:spLocks/>
              </p:cNvSpPr>
              <p:nvPr/>
            </p:nvSpPr>
            <p:spPr bwMode="auto">
              <a:xfrm>
                <a:off x="2261" y="2332"/>
                <a:ext cx="83" cy="72"/>
              </a:xfrm>
              <a:custGeom>
                <a:avLst/>
                <a:gdLst>
                  <a:gd name="T0" fmla="*/ 25 w 38"/>
                  <a:gd name="T1" fmla="*/ 3 h 36"/>
                  <a:gd name="T2" fmla="*/ 27 w 38"/>
                  <a:gd name="T3" fmla="*/ 0 h 36"/>
                  <a:gd name="T4" fmla="*/ 0 w 38"/>
                  <a:gd name="T5" fmla="*/ 27 h 36"/>
                  <a:gd name="T6" fmla="*/ 9 w 38"/>
                  <a:gd name="T7" fmla="*/ 36 h 36"/>
                  <a:gd name="T8" fmla="*/ 36 w 38"/>
                  <a:gd name="T9" fmla="*/ 9 h 36"/>
                  <a:gd name="T10" fmla="*/ 38 w 38"/>
                  <a:gd name="T11" fmla="*/ 5 h 36"/>
                  <a:gd name="T12" fmla="*/ 25 w 38"/>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25" y="3"/>
                    </a:moveTo>
                    <a:lnTo>
                      <a:pt x="27" y="0"/>
                    </a:lnTo>
                    <a:lnTo>
                      <a:pt x="0" y="27"/>
                    </a:lnTo>
                    <a:lnTo>
                      <a:pt x="9" y="36"/>
                    </a:lnTo>
                    <a:lnTo>
                      <a:pt x="36" y="9"/>
                    </a:lnTo>
                    <a:lnTo>
                      <a:pt x="38" y="5"/>
                    </a:lnTo>
                    <a:lnTo>
                      <a:pt x="2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5" name="Freeform 130"/>
              <p:cNvSpPr>
                <a:spLocks/>
              </p:cNvSpPr>
              <p:nvPr/>
            </p:nvSpPr>
            <p:spPr bwMode="auto">
              <a:xfrm>
                <a:off x="2315" y="2244"/>
                <a:ext cx="38" cy="98"/>
              </a:xfrm>
              <a:custGeom>
                <a:avLst/>
                <a:gdLst>
                  <a:gd name="T0" fmla="*/ 4 w 17"/>
                  <a:gd name="T1" fmla="*/ 0 h 49"/>
                  <a:gd name="T2" fmla="*/ 4 w 17"/>
                  <a:gd name="T3" fmla="*/ 2 h 49"/>
                  <a:gd name="T4" fmla="*/ 0 w 17"/>
                  <a:gd name="T5" fmla="*/ 47 h 49"/>
                  <a:gd name="T6" fmla="*/ 13 w 17"/>
                  <a:gd name="T7" fmla="*/ 49 h 49"/>
                  <a:gd name="T8" fmla="*/ 17 w 17"/>
                  <a:gd name="T9" fmla="*/ 4 h 49"/>
                  <a:gd name="T10" fmla="*/ 17 w 17"/>
                  <a:gd name="T11" fmla="*/ 4 h 49"/>
                  <a:gd name="T12" fmla="*/ 4 w 17"/>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7" h="49">
                    <a:moveTo>
                      <a:pt x="4" y="0"/>
                    </a:moveTo>
                    <a:lnTo>
                      <a:pt x="4" y="2"/>
                    </a:lnTo>
                    <a:lnTo>
                      <a:pt x="0" y="47"/>
                    </a:lnTo>
                    <a:lnTo>
                      <a:pt x="13" y="49"/>
                    </a:lnTo>
                    <a:lnTo>
                      <a:pt x="17" y="4"/>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6" name="Freeform 129"/>
              <p:cNvSpPr>
                <a:spLocks/>
              </p:cNvSpPr>
              <p:nvPr/>
            </p:nvSpPr>
            <p:spPr bwMode="auto">
              <a:xfrm>
                <a:off x="2325" y="2170"/>
                <a:ext cx="47" cy="82"/>
              </a:xfrm>
              <a:custGeom>
                <a:avLst/>
                <a:gdLst>
                  <a:gd name="T0" fmla="*/ 13 w 22"/>
                  <a:gd name="T1" fmla="*/ 0 h 41"/>
                  <a:gd name="T2" fmla="*/ 9 w 22"/>
                  <a:gd name="T3" fmla="*/ 3 h 41"/>
                  <a:gd name="T4" fmla="*/ 0 w 22"/>
                  <a:gd name="T5" fmla="*/ 37 h 41"/>
                  <a:gd name="T6" fmla="*/ 13 w 22"/>
                  <a:gd name="T7" fmla="*/ 41 h 41"/>
                  <a:gd name="T8" fmla="*/ 22 w 22"/>
                  <a:gd name="T9" fmla="*/ 7 h 41"/>
                  <a:gd name="T10" fmla="*/ 18 w 22"/>
                  <a:gd name="T11" fmla="*/ 10 h 41"/>
                  <a:gd name="T12" fmla="*/ 13 w 22"/>
                  <a:gd name="T13" fmla="*/ 0 h 41"/>
                  <a:gd name="T14" fmla="*/ 9 w 22"/>
                  <a:gd name="T15" fmla="*/ 0 h 41"/>
                  <a:gd name="T16" fmla="*/ 9 w 22"/>
                  <a:gd name="T17" fmla="*/ 3 h 41"/>
                  <a:gd name="T18" fmla="*/ 13 w 22"/>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41">
                    <a:moveTo>
                      <a:pt x="13" y="0"/>
                    </a:moveTo>
                    <a:lnTo>
                      <a:pt x="9" y="3"/>
                    </a:lnTo>
                    <a:lnTo>
                      <a:pt x="0" y="37"/>
                    </a:lnTo>
                    <a:lnTo>
                      <a:pt x="13" y="41"/>
                    </a:lnTo>
                    <a:lnTo>
                      <a:pt x="22" y="7"/>
                    </a:lnTo>
                    <a:lnTo>
                      <a:pt x="18" y="10"/>
                    </a:lnTo>
                    <a:lnTo>
                      <a:pt x="13" y="0"/>
                    </a:lnTo>
                    <a:lnTo>
                      <a:pt x="9" y="0"/>
                    </a:lnTo>
                    <a:lnTo>
                      <a:pt x="9" y="3"/>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7" name="Freeform 128"/>
              <p:cNvSpPr>
                <a:spLocks/>
              </p:cNvSpPr>
              <p:nvPr/>
            </p:nvSpPr>
            <p:spPr bwMode="auto">
              <a:xfrm>
                <a:off x="2353" y="2144"/>
                <a:ext cx="72" cy="46"/>
              </a:xfrm>
              <a:custGeom>
                <a:avLst/>
                <a:gdLst>
                  <a:gd name="T0" fmla="*/ 27 w 34"/>
                  <a:gd name="T1" fmla="*/ 2 h 23"/>
                  <a:gd name="T2" fmla="*/ 27 w 34"/>
                  <a:gd name="T3" fmla="*/ 0 h 23"/>
                  <a:gd name="T4" fmla="*/ 0 w 34"/>
                  <a:gd name="T5" fmla="*/ 13 h 23"/>
                  <a:gd name="T6" fmla="*/ 5 w 34"/>
                  <a:gd name="T7" fmla="*/ 23 h 23"/>
                  <a:gd name="T8" fmla="*/ 32 w 34"/>
                  <a:gd name="T9" fmla="*/ 13 h 23"/>
                  <a:gd name="T10" fmla="*/ 34 w 34"/>
                  <a:gd name="T11" fmla="*/ 13 h 23"/>
                  <a:gd name="T12" fmla="*/ 27 w 34"/>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34" h="23">
                    <a:moveTo>
                      <a:pt x="27" y="2"/>
                    </a:moveTo>
                    <a:lnTo>
                      <a:pt x="27" y="0"/>
                    </a:lnTo>
                    <a:lnTo>
                      <a:pt x="0" y="13"/>
                    </a:lnTo>
                    <a:lnTo>
                      <a:pt x="5" y="23"/>
                    </a:lnTo>
                    <a:lnTo>
                      <a:pt x="32" y="13"/>
                    </a:lnTo>
                    <a:lnTo>
                      <a:pt x="34" y="13"/>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8" name="Freeform 127"/>
              <p:cNvSpPr>
                <a:spLocks/>
              </p:cNvSpPr>
              <p:nvPr/>
            </p:nvSpPr>
            <p:spPr bwMode="auto">
              <a:xfrm>
                <a:off x="2412" y="2100"/>
                <a:ext cx="108" cy="70"/>
              </a:xfrm>
              <a:custGeom>
                <a:avLst/>
                <a:gdLst>
                  <a:gd name="T0" fmla="*/ 36 w 50"/>
                  <a:gd name="T1" fmla="*/ 8 h 35"/>
                  <a:gd name="T2" fmla="*/ 39 w 50"/>
                  <a:gd name="T3" fmla="*/ 0 h 35"/>
                  <a:gd name="T4" fmla="*/ 0 w 50"/>
                  <a:gd name="T5" fmla="*/ 24 h 35"/>
                  <a:gd name="T6" fmla="*/ 7 w 50"/>
                  <a:gd name="T7" fmla="*/ 35 h 35"/>
                  <a:gd name="T8" fmla="*/ 46 w 50"/>
                  <a:gd name="T9" fmla="*/ 13 h 35"/>
                  <a:gd name="T10" fmla="*/ 48 w 50"/>
                  <a:gd name="T11" fmla="*/ 6 h 35"/>
                  <a:gd name="T12" fmla="*/ 46 w 50"/>
                  <a:gd name="T13" fmla="*/ 13 h 35"/>
                  <a:gd name="T14" fmla="*/ 50 w 50"/>
                  <a:gd name="T15" fmla="*/ 9 h 35"/>
                  <a:gd name="T16" fmla="*/ 48 w 50"/>
                  <a:gd name="T17" fmla="*/ 6 h 35"/>
                  <a:gd name="T18" fmla="*/ 36 w 50"/>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5">
                    <a:moveTo>
                      <a:pt x="36" y="8"/>
                    </a:moveTo>
                    <a:lnTo>
                      <a:pt x="39" y="0"/>
                    </a:lnTo>
                    <a:lnTo>
                      <a:pt x="0" y="24"/>
                    </a:lnTo>
                    <a:lnTo>
                      <a:pt x="7" y="35"/>
                    </a:lnTo>
                    <a:lnTo>
                      <a:pt x="46" y="13"/>
                    </a:lnTo>
                    <a:lnTo>
                      <a:pt x="48" y="6"/>
                    </a:lnTo>
                    <a:lnTo>
                      <a:pt x="46" y="13"/>
                    </a:lnTo>
                    <a:lnTo>
                      <a:pt x="50" y="9"/>
                    </a:lnTo>
                    <a:lnTo>
                      <a:pt x="48" y="6"/>
                    </a:lnTo>
                    <a:lnTo>
                      <a:pt x="36"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19" name="Freeform 126"/>
              <p:cNvSpPr>
                <a:spLocks/>
              </p:cNvSpPr>
              <p:nvPr/>
            </p:nvSpPr>
            <p:spPr bwMode="auto">
              <a:xfrm>
                <a:off x="2475" y="2032"/>
                <a:ext cx="41" cy="84"/>
              </a:xfrm>
              <a:custGeom>
                <a:avLst/>
                <a:gdLst>
                  <a:gd name="T0" fmla="*/ 4 w 18"/>
                  <a:gd name="T1" fmla="*/ 0 h 42"/>
                  <a:gd name="T2" fmla="*/ 0 w 18"/>
                  <a:gd name="T3" fmla="*/ 6 h 42"/>
                  <a:gd name="T4" fmla="*/ 6 w 18"/>
                  <a:gd name="T5" fmla="*/ 42 h 42"/>
                  <a:gd name="T6" fmla="*/ 18 w 18"/>
                  <a:gd name="T7" fmla="*/ 40 h 42"/>
                  <a:gd name="T8" fmla="*/ 15 w 18"/>
                  <a:gd name="T9" fmla="*/ 4 h 42"/>
                  <a:gd name="T10" fmla="*/ 11 w 18"/>
                  <a:gd name="T11" fmla="*/ 11 h 42"/>
                  <a:gd name="T12" fmla="*/ 4 w 18"/>
                  <a:gd name="T13" fmla="*/ 0 h 42"/>
                  <a:gd name="T14" fmla="*/ 0 w 18"/>
                  <a:gd name="T15" fmla="*/ 2 h 42"/>
                  <a:gd name="T16" fmla="*/ 0 w 18"/>
                  <a:gd name="T17" fmla="*/ 6 h 42"/>
                  <a:gd name="T18" fmla="*/ 4 w 1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2">
                    <a:moveTo>
                      <a:pt x="4" y="0"/>
                    </a:moveTo>
                    <a:lnTo>
                      <a:pt x="0" y="6"/>
                    </a:lnTo>
                    <a:lnTo>
                      <a:pt x="6" y="42"/>
                    </a:lnTo>
                    <a:lnTo>
                      <a:pt x="18" y="40"/>
                    </a:lnTo>
                    <a:lnTo>
                      <a:pt x="15" y="4"/>
                    </a:lnTo>
                    <a:lnTo>
                      <a:pt x="11" y="11"/>
                    </a:lnTo>
                    <a:lnTo>
                      <a:pt x="4" y="0"/>
                    </a:lnTo>
                    <a:lnTo>
                      <a:pt x="0" y="2"/>
                    </a:lnTo>
                    <a:lnTo>
                      <a:pt x="0" y="6"/>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20" name="Freeform 125"/>
              <p:cNvSpPr>
                <a:spLocks/>
              </p:cNvSpPr>
              <p:nvPr/>
            </p:nvSpPr>
            <p:spPr bwMode="auto">
              <a:xfrm>
                <a:off x="2485" y="1988"/>
                <a:ext cx="78" cy="66"/>
              </a:xfrm>
              <a:custGeom>
                <a:avLst/>
                <a:gdLst>
                  <a:gd name="T0" fmla="*/ 23 w 36"/>
                  <a:gd name="T1" fmla="*/ 4 h 33"/>
                  <a:gd name="T2" fmla="*/ 27 w 36"/>
                  <a:gd name="T3" fmla="*/ 0 h 33"/>
                  <a:gd name="T4" fmla="*/ 0 w 36"/>
                  <a:gd name="T5" fmla="*/ 22 h 33"/>
                  <a:gd name="T6" fmla="*/ 7 w 36"/>
                  <a:gd name="T7" fmla="*/ 33 h 33"/>
                  <a:gd name="T8" fmla="*/ 34 w 36"/>
                  <a:gd name="T9" fmla="*/ 9 h 33"/>
                  <a:gd name="T10" fmla="*/ 36 w 36"/>
                  <a:gd name="T11" fmla="*/ 6 h 33"/>
                  <a:gd name="T12" fmla="*/ 34 w 36"/>
                  <a:gd name="T13" fmla="*/ 9 h 33"/>
                  <a:gd name="T14" fmla="*/ 36 w 36"/>
                  <a:gd name="T15" fmla="*/ 8 h 33"/>
                  <a:gd name="T16" fmla="*/ 36 w 36"/>
                  <a:gd name="T17" fmla="*/ 6 h 33"/>
                  <a:gd name="T18" fmla="*/ 23 w 36"/>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3">
                    <a:moveTo>
                      <a:pt x="23" y="4"/>
                    </a:moveTo>
                    <a:lnTo>
                      <a:pt x="27" y="0"/>
                    </a:lnTo>
                    <a:lnTo>
                      <a:pt x="0" y="22"/>
                    </a:lnTo>
                    <a:lnTo>
                      <a:pt x="7" y="33"/>
                    </a:lnTo>
                    <a:lnTo>
                      <a:pt x="34" y="9"/>
                    </a:lnTo>
                    <a:lnTo>
                      <a:pt x="36" y="6"/>
                    </a:lnTo>
                    <a:lnTo>
                      <a:pt x="34" y="9"/>
                    </a:lnTo>
                    <a:lnTo>
                      <a:pt x="36" y="8"/>
                    </a:lnTo>
                    <a:lnTo>
                      <a:pt x="36" y="6"/>
                    </a:lnTo>
                    <a:lnTo>
                      <a:pt x="2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21" name="Freeform 124"/>
              <p:cNvSpPr>
                <a:spLocks/>
              </p:cNvSpPr>
              <p:nvPr/>
            </p:nvSpPr>
            <p:spPr bwMode="auto">
              <a:xfrm>
                <a:off x="2536" y="1880"/>
                <a:ext cx="36" cy="120"/>
              </a:xfrm>
              <a:custGeom>
                <a:avLst/>
                <a:gdLst>
                  <a:gd name="T0" fmla="*/ 6 w 17"/>
                  <a:gd name="T1" fmla="*/ 6 h 60"/>
                  <a:gd name="T2" fmla="*/ 4 w 17"/>
                  <a:gd name="T3" fmla="*/ 2 h 60"/>
                  <a:gd name="T4" fmla="*/ 0 w 17"/>
                  <a:gd name="T5" fmla="*/ 58 h 60"/>
                  <a:gd name="T6" fmla="*/ 13 w 17"/>
                  <a:gd name="T7" fmla="*/ 60 h 60"/>
                  <a:gd name="T8" fmla="*/ 17 w 17"/>
                  <a:gd name="T9" fmla="*/ 4 h 60"/>
                  <a:gd name="T10" fmla="*/ 17 w 17"/>
                  <a:gd name="T11" fmla="*/ 0 h 60"/>
                  <a:gd name="T12" fmla="*/ 6 w 17"/>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17" h="60">
                    <a:moveTo>
                      <a:pt x="6" y="6"/>
                    </a:moveTo>
                    <a:lnTo>
                      <a:pt x="4" y="2"/>
                    </a:lnTo>
                    <a:lnTo>
                      <a:pt x="0" y="58"/>
                    </a:lnTo>
                    <a:lnTo>
                      <a:pt x="13" y="60"/>
                    </a:lnTo>
                    <a:lnTo>
                      <a:pt x="17" y="4"/>
                    </a:lnTo>
                    <a:lnTo>
                      <a:pt x="17" y="0"/>
                    </a:lnTo>
                    <a:lnTo>
                      <a:pt x="6"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722" name="Rectangle 123"/>
              <p:cNvSpPr>
                <a:spLocks noChangeArrowheads="1"/>
              </p:cNvSpPr>
              <p:nvPr/>
            </p:nvSpPr>
            <p:spPr bwMode="auto">
              <a:xfrm>
                <a:off x="6053" y="2108"/>
                <a:ext cx="19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DOLPA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23" name="Rectangle 122"/>
              <p:cNvSpPr>
                <a:spLocks noChangeArrowheads="1"/>
              </p:cNvSpPr>
              <p:nvPr/>
            </p:nvSpPr>
            <p:spPr bwMode="auto">
              <a:xfrm>
                <a:off x="5404" y="1473"/>
                <a:ext cx="18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MUGU</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24" name="Rectangle 121"/>
              <p:cNvSpPr>
                <a:spLocks noChangeArrowheads="1"/>
              </p:cNvSpPr>
              <p:nvPr/>
            </p:nvSpPr>
            <p:spPr bwMode="auto">
              <a:xfrm>
                <a:off x="4991" y="1964"/>
                <a:ext cx="1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JUMLA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25" name="Rectangle 120"/>
              <p:cNvSpPr>
                <a:spLocks noChangeArrowheads="1"/>
              </p:cNvSpPr>
              <p:nvPr/>
            </p:nvSpPr>
            <p:spPr bwMode="auto">
              <a:xfrm>
                <a:off x="3280" y="2692"/>
                <a:ext cx="2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KAILALI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26" name="Rectangle 119"/>
              <p:cNvSpPr>
                <a:spLocks noChangeArrowheads="1"/>
              </p:cNvSpPr>
              <p:nvPr/>
            </p:nvSpPr>
            <p:spPr bwMode="auto">
              <a:xfrm>
                <a:off x="3911" y="3182"/>
                <a:ext cx="26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BARDIYA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27" name="Rectangle 118"/>
              <p:cNvSpPr>
                <a:spLocks noChangeArrowheads="1"/>
              </p:cNvSpPr>
              <p:nvPr/>
            </p:nvSpPr>
            <p:spPr bwMode="auto">
              <a:xfrm>
                <a:off x="4424" y="824"/>
                <a:ext cx="20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HUMLA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28" name="Rectangle 117"/>
              <p:cNvSpPr>
                <a:spLocks noChangeArrowheads="1"/>
              </p:cNvSpPr>
              <p:nvPr/>
            </p:nvSpPr>
            <p:spPr bwMode="auto">
              <a:xfrm>
                <a:off x="3323" y="2078"/>
                <a:ext cx="14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DOTI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29" name="Rectangle 116"/>
              <p:cNvSpPr>
                <a:spLocks noChangeArrowheads="1"/>
              </p:cNvSpPr>
              <p:nvPr/>
            </p:nvSpPr>
            <p:spPr bwMode="auto">
              <a:xfrm>
                <a:off x="4280" y="2944"/>
                <a:ext cx="27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SURKHET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0" name="Rectangle 115"/>
              <p:cNvSpPr>
                <a:spLocks noChangeArrowheads="1"/>
              </p:cNvSpPr>
              <p:nvPr/>
            </p:nvSpPr>
            <p:spPr bwMode="auto">
              <a:xfrm>
                <a:off x="7265" y="4208"/>
                <a:ext cx="20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NAWAL</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1" name="Rectangle 114"/>
              <p:cNvSpPr>
                <a:spLocks noChangeArrowheads="1"/>
              </p:cNvSpPr>
              <p:nvPr/>
            </p:nvSpPr>
            <p:spPr bwMode="auto">
              <a:xfrm>
                <a:off x="7265" y="4302"/>
                <a:ext cx="20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PARASI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2" name="Rectangle 113"/>
              <p:cNvSpPr>
                <a:spLocks noChangeArrowheads="1"/>
              </p:cNvSpPr>
              <p:nvPr/>
            </p:nvSpPr>
            <p:spPr bwMode="auto">
              <a:xfrm>
                <a:off x="6091" y="4198"/>
                <a:ext cx="18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KAPIL-</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3" name="Rectangle 112"/>
              <p:cNvSpPr>
                <a:spLocks noChangeArrowheads="1"/>
              </p:cNvSpPr>
              <p:nvPr/>
            </p:nvSpPr>
            <p:spPr bwMode="auto">
              <a:xfrm>
                <a:off x="6091" y="4290"/>
                <a:ext cx="19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BASTU</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4" name="Rectangle 111"/>
              <p:cNvSpPr>
                <a:spLocks noChangeArrowheads="1"/>
              </p:cNvSpPr>
              <p:nvPr/>
            </p:nvSpPr>
            <p:spPr bwMode="auto">
              <a:xfrm>
                <a:off x="6555" y="4261"/>
                <a:ext cx="22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RUPAN-</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5" name="Rectangle 110"/>
              <p:cNvSpPr>
                <a:spLocks noChangeArrowheads="1"/>
              </p:cNvSpPr>
              <p:nvPr/>
            </p:nvSpPr>
            <p:spPr bwMode="auto">
              <a:xfrm>
                <a:off x="6555" y="4352"/>
                <a:ext cx="14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DEHI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6" name="Rectangle 109"/>
              <p:cNvSpPr>
                <a:spLocks noChangeArrowheads="1"/>
              </p:cNvSpPr>
              <p:nvPr/>
            </p:nvSpPr>
            <p:spPr bwMode="auto">
              <a:xfrm>
                <a:off x="5305" y="3798"/>
                <a:ext cx="16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DANG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7" name="Rectangle 108"/>
              <p:cNvSpPr>
                <a:spLocks noChangeArrowheads="1"/>
              </p:cNvSpPr>
              <p:nvPr/>
            </p:nvSpPr>
            <p:spPr bwMode="auto">
              <a:xfrm>
                <a:off x="4432" y="3516"/>
                <a:ext cx="20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BANKE</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8" name="Rectangle 107"/>
              <p:cNvSpPr>
                <a:spLocks noChangeArrowheads="1"/>
              </p:cNvSpPr>
              <p:nvPr/>
            </p:nvSpPr>
            <p:spPr bwMode="auto">
              <a:xfrm>
                <a:off x="3713" y="2086"/>
                <a:ext cx="25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ACHHAM</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39" name="Rectangle 106"/>
              <p:cNvSpPr>
                <a:spLocks noChangeArrowheads="1"/>
              </p:cNvSpPr>
              <p:nvPr/>
            </p:nvSpPr>
            <p:spPr bwMode="auto">
              <a:xfrm>
                <a:off x="4379" y="2096"/>
                <a:ext cx="24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KALIKOT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0" name="Rectangle 105"/>
              <p:cNvSpPr>
                <a:spLocks noChangeArrowheads="1"/>
              </p:cNvSpPr>
              <p:nvPr/>
            </p:nvSpPr>
            <p:spPr bwMode="auto">
              <a:xfrm>
                <a:off x="12747" y="5746"/>
                <a:ext cx="18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JHAPA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1" name="Rectangle 104"/>
              <p:cNvSpPr>
                <a:spLocks noChangeArrowheads="1"/>
              </p:cNvSpPr>
              <p:nvPr/>
            </p:nvSpPr>
            <p:spPr bwMode="auto">
              <a:xfrm>
                <a:off x="12188" y="5674"/>
                <a:ext cx="25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MORANG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2" name="Rectangle 103"/>
              <p:cNvSpPr>
                <a:spLocks noChangeArrowheads="1"/>
              </p:cNvSpPr>
              <p:nvPr/>
            </p:nvSpPr>
            <p:spPr bwMode="auto">
              <a:xfrm>
                <a:off x="10589" y="5505"/>
                <a:ext cx="21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SIRAHA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3" name="Rectangle 102"/>
              <p:cNvSpPr>
                <a:spLocks noChangeArrowheads="1"/>
              </p:cNvSpPr>
              <p:nvPr/>
            </p:nvSpPr>
            <p:spPr bwMode="auto">
              <a:xfrm>
                <a:off x="11147" y="5734"/>
                <a:ext cx="2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SAPTARI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4" name="Rectangle 101"/>
              <p:cNvSpPr>
                <a:spLocks noChangeArrowheads="1"/>
              </p:cNvSpPr>
              <p:nvPr/>
            </p:nvSpPr>
            <p:spPr bwMode="auto">
              <a:xfrm>
                <a:off x="3008" y="1080"/>
                <a:ext cx="33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DARCHULA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5" name="Rectangle 100"/>
              <p:cNvSpPr>
                <a:spLocks noChangeArrowheads="1"/>
              </p:cNvSpPr>
              <p:nvPr/>
            </p:nvSpPr>
            <p:spPr bwMode="auto">
              <a:xfrm>
                <a:off x="3569" y="1348"/>
                <a:ext cx="28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BAJHANG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6" name="Rectangle 99"/>
              <p:cNvSpPr>
                <a:spLocks noChangeArrowheads="1"/>
              </p:cNvSpPr>
              <p:nvPr/>
            </p:nvSpPr>
            <p:spPr bwMode="auto">
              <a:xfrm>
                <a:off x="2797" y="1574"/>
                <a:ext cx="24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BAITADI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7" name="Rectangle 98"/>
              <p:cNvSpPr>
                <a:spLocks noChangeArrowheads="1"/>
              </p:cNvSpPr>
              <p:nvPr/>
            </p:nvSpPr>
            <p:spPr bwMode="auto">
              <a:xfrm>
                <a:off x="2669" y="1934"/>
                <a:ext cx="22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DADEL-</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8" name="Rectangle 97"/>
              <p:cNvSpPr>
                <a:spLocks noChangeArrowheads="1"/>
              </p:cNvSpPr>
              <p:nvPr/>
            </p:nvSpPr>
            <p:spPr bwMode="auto">
              <a:xfrm>
                <a:off x="2669" y="2028"/>
                <a:ext cx="21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DHURA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49" name="Rectangle 96"/>
              <p:cNvSpPr>
                <a:spLocks noChangeArrowheads="1"/>
              </p:cNvSpPr>
              <p:nvPr/>
            </p:nvSpPr>
            <p:spPr bwMode="auto">
              <a:xfrm>
                <a:off x="2360" y="2402"/>
                <a:ext cx="31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KANCHAN</a:t>
                </a: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0" name="Rectangle 95"/>
              <p:cNvSpPr>
                <a:spLocks noChangeArrowheads="1"/>
              </p:cNvSpPr>
              <p:nvPr/>
            </p:nvSpPr>
            <p:spPr bwMode="auto">
              <a:xfrm>
                <a:off x="2499" y="2496"/>
                <a:ext cx="12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1"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PUR</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1" name="Rectangle 94"/>
              <p:cNvSpPr>
                <a:spLocks noChangeArrowheads="1"/>
              </p:cNvSpPr>
              <p:nvPr/>
            </p:nvSpPr>
            <p:spPr bwMode="auto">
              <a:xfrm>
                <a:off x="4091" y="1646"/>
                <a:ext cx="23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BAJURA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2" name="Rectangle 93"/>
              <p:cNvSpPr>
                <a:spLocks noChangeArrowheads="1"/>
              </p:cNvSpPr>
              <p:nvPr/>
            </p:nvSpPr>
            <p:spPr bwMode="auto">
              <a:xfrm>
                <a:off x="8513" y="4734"/>
                <a:ext cx="18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PARSA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3" name="Rectangle 92"/>
              <p:cNvSpPr>
                <a:spLocks noChangeArrowheads="1"/>
              </p:cNvSpPr>
              <p:nvPr/>
            </p:nvSpPr>
            <p:spPr bwMode="auto">
              <a:xfrm>
                <a:off x="8829" y="5042"/>
                <a:ext cx="15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BARA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4" name="Rectangle 91"/>
              <p:cNvSpPr>
                <a:spLocks noChangeArrowheads="1"/>
              </p:cNvSpPr>
              <p:nvPr/>
            </p:nvSpPr>
            <p:spPr bwMode="auto">
              <a:xfrm>
                <a:off x="9153" y="5068"/>
                <a:ext cx="17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RAUT-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5" name="Rectangle 90"/>
              <p:cNvSpPr>
                <a:spLocks noChangeArrowheads="1"/>
              </p:cNvSpPr>
              <p:nvPr/>
            </p:nvSpPr>
            <p:spPr bwMode="auto">
              <a:xfrm>
                <a:off x="9153" y="5159"/>
                <a:ext cx="1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AHAT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6" name="Rectangle 89"/>
              <p:cNvSpPr>
                <a:spLocks noChangeArrowheads="1"/>
              </p:cNvSpPr>
              <p:nvPr/>
            </p:nvSpPr>
            <p:spPr bwMode="auto">
              <a:xfrm>
                <a:off x="10035" y="5480"/>
                <a:ext cx="28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DHANUSA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7" name="Rectangle 88"/>
              <p:cNvSpPr>
                <a:spLocks noChangeArrowheads="1"/>
              </p:cNvSpPr>
              <p:nvPr/>
            </p:nvSpPr>
            <p:spPr bwMode="auto">
              <a:xfrm>
                <a:off x="9821" y="5216"/>
                <a:ext cx="20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MAHO-</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8" name="Rectangle 87"/>
              <p:cNvSpPr>
                <a:spLocks noChangeArrowheads="1"/>
              </p:cNvSpPr>
              <p:nvPr/>
            </p:nvSpPr>
            <p:spPr bwMode="auto">
              <a:xfrm>
                <a:off x="9821" y="5305"/>
                <a:ext cx="13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TARI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59" name="Rectangle 86"/>
              <p:cNvSpPr>
                <a:spLocks noChangeArrowheads="1"/>
              </p:cNvSpPr>
              <p:nvPr/>
            </p:nvSpPr>
            <p:spPr bwMode="auto">
              <a:xfrm>
                <a:off x="11729" y="5670"/>
                <a:ext cx="25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SUNSARI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0" name="Rectangle 85"/>
              <p:cNvSpPr>
                <a:spLocks noChangeArrowheads="1"/>
              </p:cNvSpPr>
              <p:nvPr/>
            </p:nvSpPr>
            <p:spPr bwMode="auto">
              <a:xfrm>
                <a:off x="9432" y="5192"/>
                <a:ext cx="24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SARLAHI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1" name="Rectangle 84"/>
              <p:cNvSpPr>
                <a:spLocks noChangeArrowheads="1"/>
              </p:cNvSpPr>
              <p:nvPr/>
            </p:nvSpPr>
            <p:spPr bwMode="auto">
              <a:xfrm>
                <a:off x="8540" y="4099"/>
                <a:ext cx="27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DHADING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2" name="Rectangle 83"/>
              <p:cNvSpPr>
                <a:spLocks noChangeArrowheads="1"/>
              </p:cNvSpPr>
              <p:nvPr/>
            </p:nvSpPr>
            <p:spPr bwMode="auto">
              <a:xfrm>
                <a:off x="8600" y="4424"/>
                <a:ext cx="32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MAKAWAN-</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3" name="Rectangle 82"/>
              <p:cNvSpPr>
                <a:spLocks noChangeArrowheads="1"/>
              </p:cNvSpPr>
              <p:nvPr/>
            </p:nvSpPr>
            <p:spPr bwMode="auto">
              <a:xfrm>
                <a:off x="8748" y="4514"/>
                <a:ext cx="11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PUR</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4" name="Rectangle 81"/>
              <p:cNvSpPr>
                <a:spLocks noChangeArrowheads="1"/>
              </p:cNvSpPr>
              <p:nvPr/>
            </p:nvSpPr>
            <p:spPr bwMode="auto">
              <a:xfrm>
                <a:off x="7952" y="4457"/>
                <a:ext cx="27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CHITWAN</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5" name="Rectangle 80"/>
              <p:cNvSpPr>
                <a:spLocks noChangeArrowheads="1"/>
              </p:cNvSpPr>
              <p:nvPr/>
            </p:nvSpPr>
            <p:spPr bwMode="auto">
              <a:xfrm>
                <a:off x="7373" y="3272"/>
                <a:ext cx="17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KASKI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6" name="Rectangle 79"/>
              <p:cNvSpPr>
                <a:spLocks noChangeArrowheads="1"/>
              </p:cNvSpPr>
              <p:nvPr/>
            </p:nvSpPr>
            <p:spPr bwMode="auto">
              <a:xfrm rot="1680000">
                <a:off x="6437" y="3280"/>
                <a:ext cx="4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7" name="Rectangle 78"/>
              <p:cNvSpPr>
                <a:spLocks noChangeArrowheads="1"/>
              </p:cNvSpPr>
              <p:nvPr/>
            </p:nvSpPr>
            <p:spPr bwMode="auto">
              <a:xfrm rot="1680000">
                <a:off x="6488" y="3309"/>
                <a:ext cx="3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8" name="Rectangle 77"/>
              <p:cNvSpPr>
                <a:spLocks noChangeArrowheads="1"/>
              </p:cNvSpPr>
              <p:nvPr/>
            </p:nvSpPr>
            <p:spPr bwMode="auto">
              <a:xfrm rot="1680000">
                <a:off x="6546" y="3335"/>
                <a:ext cx="4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69" name="Rectangle 76"/>
              <p:cNvSpPr>
                <a:spLocks noChangeArrowheads="1"/>
              </p:cNvSpPr>
              <p:nvPr/>
            </p:nvSpPr>
            <p:spPr bwMode="auto">
              <a:xfrm rot="1680000">
                <a:off x="6610" y="3362"/>
                <a:ext cx="3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L</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0" name="Rectangle 75"/>
              <p:cNvSpPr>
                <a:spLocks noChangeArrowheads="1"/>
              </p:cNvSpPr>
              <p:nvPr/>
            </p:nvSpPr>
            <p:spPr bwMode="auto">
              <a:xfrm rot="1680000">
                <a:off x="6650" y="3387"/>
                <a:ext cx="4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U</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1" name="Rectangle 74"/>
              <p:cNvSpPr>
                <a:spLocks noChangeArrowheads="1"/>
              </p:cNvSpPr>
              <p:nvPr/>
            </p:nvSpPr>
            <p:spPr bwMode="auto">
              <a:xfrm rot="1680000">
                <a:off x="6708" y="3415"/>
                <a:ext cx="4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N</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2" name="Rectangle 73"/>
              <p:cNvSpPr>
                <a:spLocks noChangeArrowheads="1"/>
              </p:cNvSpPr>
              <p:nvPr/>
            </p:nvSpPr>
            <p:spPr bwMode="auto">
              <a:xfrm rot="1680000">
                <a:off x="6764" y="3445"/>
                <a:ext cx="4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3" name="Rectangle 72"/>
              <p:cNvSpPr>
                <a:spLocks noChangeArrowheads="1"/>
              </p:cNvSpPr>
              <p:nvPr/>
            </p:nvSpPr>
            <p:spPr bwMode="auto">
              <a:xfrm>
                <a:off x="7643" y="3844"/>
                <a:ext cx="2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TANAHU</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4" name="Rectangle 71"/>
              <p:cNvSpPr>
                <a:spLocks noChangeArrowheads="1"/>
              </p:cNvSpPr>
              <p:nvPr/>
            </p:nvSpPr>
            <p:spPr bwMode="auto">
              <a:xfrm>
                <a:off x="6872" y="4042"/>
                <a:ext cx="17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PALPA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5" name="Rectangle 70"/>
              <p:cNvSpPr>
                <a:spLocks noChangeArrowheads="1"/>
              </p:cNvSpPr>
              <p:nvPr/>
            </p:nvSpPr>
            <p:spPr bwMode="auto">
              <a:xfrm>
                <a:off x="7069" y="3826"/>
                <a:ext cx="26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SYANGJA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6" name="Rectangle 69"/>
              <p:cNvSpPr>
                <a:spLocks noChangeArrowheads="1"/>
              </p:cNvSpPr>
              <p:nvPr/>
            </p:nvSpPr>
            <p:spPr bwMode="auto">
              <a:xfrm>
                <a:off x="6977" y="3462"/>
                <a:ext cx="22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PARBAT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7" name="Rectangle 68"/>
              <p:cNvSpPr>
                <a:spLocks noChangeArrowheads="1"/>
              </p:cNvSpPr>
              <p:nvPr/>
            </p:nvSpPr>
            <p:spPr bwMode="auto">
              <a:xfrm>
                <a:off x="6199" y="3836"/>
                <a:ext cx="24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ARGHAK</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8" name="Rectangle 67"/>
              <p:cNvSpPr>
                <a:spLocks noChangeArrowheads="1"/>
              </p:cNvSpPr>
              <p:nvPr/>
            </p:nvSpPr>
            <p:spPr bwMode="auto">
              <a:xfrm>
                <a:off x="6199" y="3930"/>
                <a:ext cx="18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HACHI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79" name="Rectangle 66"/>
              <p:cNvSpPr>
                <a:spLocks noChangeArrowheads="1"/>
              </p:cNvSpPr>
              <p:nvPr/>
            </p:nvSpPr>
            <p:spPr bwMode="auto">
              <a:xfrm>
                <a:off x="6565" y="3686"/>
                <a:ext cx="19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GULMI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0" name="Rectangle 65"/>
              <p:cNvSpPr>
                <a:spLocks noChangeArrowheads="1"/>
              </p:cNvSpPr>
              <p:nvPr/>
            </p:nvSpPr>
            <p:spPr bwMode="auto">
              <a:xfrm>
                <a:off x="10829" y="5180"/>
                <a:ext cx="31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UDAYAPUR</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1" name="Rectangle 64"/>
              <p:cNvSpPr>
                <a:spLocks noChangeArrowheads="1"/>
              </p:cNvSpPr>
              <p:nvPr/>
            </p:nvSpPr>
            <p:spPr bwMode="auto">
              <a:xfrm>
                <a:off x="9860" y="4860"/>
                <a:ext cx="28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SINDHULI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2" name="Rectangle 63"/>
              <p:cNvSpPr>
                <a:spLocks noChangeArrowheads="1"/>
              </p:cNvSpPr>
              <p:nvPr/>
            </p:nvSpPr>
            <p:spPr bwMode="auto">
              <a:xfrm>
                <a:off x="12813" y="5417"/>
                <a:ext cx="1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ILAM</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3" name="Rectangle 62"/>
              <p:cNvSpPr>
                <a:spLocks noChangeArrowheads="1"/>
              </p:cNvSpPr>
              <p:nvPr/>
            </p:nvSpPr>
            <p:spPr bwMode="auto">
              <a:xfrm>
                <a:off x="11643" y="4994"/>
                <a:ext cx="18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BHOJ-</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4" name="Rectangle 61"/>
              <p:cNvSpPr>
                <a:spLocks noChangeArrowheads="1"/>
              </p:cNvSpPr>
              <p:nvPr/>
            </p:nvSpPr>
            <p:spPr bwMode="auto">
              <a:xfrm>
                <a:off x="11684" y="5088"/>
                <a:ext cx="11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PUR</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5" name="Rectangle 60"/>
              <p:cNvSpPr>
                <a:spLocks noChangeArrowheads="1"/>
              </p:cNvSpPr>
              <p:nvPr/>
            </p:nvSpPr>
            <p:spPr bwMode="auto">
              <a:xfrm rot="19380000">
                <a:off x="12501" y="5181"/>
                <a:ext cx="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6" name="Rectangle 59"/>
              <p:cNvSpPr>
                <a:spLocks noChangeArrowheads="1"/>
              </p:cNvSpPr>
              <p:nvPr/>
            </p:nvSpPr>
            <p:spPr bwMode="auto">
              <a:xfrm rot="19380000">
                <a:off x="12541" y="5155"/>
                <a:ext cx="3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7" name="Rectangle 58"/>
              <p:cNvSpPr>
                <a:spLocks noChangeArrowheads="1"/>
              </p:cNvSpPr>
              <p:nvPr/>
            </p:nvSpPr>
            <p:spPr bwMode="auto">
              <a:xfrm rot="19380000">
                <a:off x="12589" y="5119"/>
                <a:ext cx="4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C</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8" name="Rectangle 57"/>
              <p:cNvSpPr>
                <a:spLocks noChangeArrowheads="1"/>
              </p:cNvSpPr>
              <p:nvPr/>
            </p:nvSpPr>
            <p:spPr bwMode="auto">
              <a:xfrm rot="19380000">
                <a:off x="12640" y="5082"/>
                <a:ext cx="4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H</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89" name="Rectangle 56"/>
              <p:cNvSpPr>
                <a:spLocks noChangeArrowheads="1"/>
              </p:cNvSpPr>
              <p:nvPr/>
            </p:nvSpPr>
            <p:spPr bwMode="auto">
              <a:xfrm rot="19380000">
                <a:off x="12696" y="5049"/>
                <a:ext cx="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E</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0" name="Rectangle 55"/>
              <p:cNvSpPr>
                <a:spLocks noChangeArrowheads="1"/>
              </p:cNvSpPr>
              <p:nvPr/>
            </p:nvSpPr>
            <p:spPr bwMode="auto">
              <a:xfrm rot="19380000">
                <a:off x="12740" y="5013"/>
                <a:ext cx="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1" name="Rectangle 54"/>
              <p:cNvSpPr>
                <a:spLocks noChangeArrowheads="1"/>
              </p:cNvSpPr>
              <p:nvPr/>
            </p:nvSpPr>
            <p:spPr bwMode="auto">
              <a:xfrm rot="19380000">
                <a:off x="12782" y="4982"/>
                <a:ext cx="4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H</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2" name="Rectangle 53"/>
              <p:cNvSpPr>
                <a:spLocks noChangeArrowheads="1"/>
              </p:cNvSpPr>
              <p:nvPr/>
            </p:nvSpPr>
            <p:spPr bwMode="auto">
              <a:xfrm rot="19380000">
                <a:off x="12837" y="4947"/>
                <a:ext cx="3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3" name="Rectangle 52"/>
              <p:cNvSpPr>
                <a:spLocks noChangeArrowheads="1"/>
              </p:cNvSpPr>
              <p:nvPr/>
            </p:nvSpPr>
            <p:spPr bwMode="auto">
              <a:xfrm rot="19380000">
                <a:off x="12888" y="4913"/>
                <a:ext cx="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R</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4" name="Rectangle 51"/>
              <p:cNvSpPr>
                <a:spLocks noChangeArrowheads="1"/>
              </p:cNvSpPr>
              <p:nvPr/>
            </p:nvSpPr>
            <p:spPr bwMode="auto">
              <a:xfrm>
                <a:off x="11987" y="5159"/>
                <a:ext cx="19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DHAN-</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5" name="Rectangle 50"/>
              <p:cNvSpPr>
                <a:spLocks noChangeArrowheads="1"/>
              </p:cNvSpPr>
              <p:nvPr/>
            </p:nvSpPr>
            <p:spPr bwMode="auto">
              <a:xfrm>
                <a:off x="12013" y="5252"/>
                <a:ext cx="15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KUTA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6" name="Rectangle 49"/>
              <p:cNvSpPr>
                <a:spLocks noChangeArrowheads="1"/>
              </p:cNvSpPr>
              <p:nvPr/>
            </p:nvSpPr>
            <p:spPr bwMode="auto">
              <a:xfrm>
                <a:off x="12483" y="4378"/>
                <a:ext cx="34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TAPLEJUNG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7" name="Rectangle 48"/>
              <p:cNvSpPr>
                <a:spLocks noChangeArrowheads="1"/>
              </p:cNvSpPr>
              <p:nvPr/>
            </p:nvSpPr>
            <p:spPr bwMode="auto">
              <a:xfrm rot="19140000">
                <a:off x="10229" y="4683"/>
                <a:ext cx="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R</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8" name="Rectangle 47"/>
              <p:cNvSpPr>
                <a:spLocks noChangeArrowheads="1"/>
              </p:cNvSpPr>
              <p:nvPr/>
            </p:nvSpPr>
            <p:spPr bwMode="auto">
              <a:xfrm rot="19140000">
                <a:off x="10274" y="4646"/>
                <a:ext cx="3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799" name="Rectangle 46"/>
              <p:cNvSpPr>
                <a:spLocks noChangeArrowheads="1"/>
              </p:cNvSpPr>
              <p:nvPr/>
            </p:nvSpPr>
            <p:spPr bwMode="auto">
              <a:xfrm rot="19140000">
                <a:off x="10318" y="4607"/>
                <a:ext cx="5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M</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0" name="Rectangle 45"/>
              <p:cNvSpPr>
                <a:spLocks noChangeArrowheads="1"/>
              </p:cNvSpPr>
              <p:nvPr/>
            </p:nvSpPr>
            <p:spPr bwMode="auto">
              <a:xfrm rot="19140000">
                <a:off x="10382" y="4561"/>
                <a:ext cx="3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E</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1" name="Rectangle 44"/>
              <p:cNvSpPr>
                <a:spLocks noChangeArrowheads="1"/>
              </p:cNvSpPr>
              <p:nvPr/>
            </p:nvSpPr>
            <p:spPr bwMode="auto">
              <a:xfrm rot="19140000">
                <a:off x="10423" y="4524"/>
                <a:ext cx="4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C</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2" name="Rectangle 43"/>
              <p:cNvSpPr>
                <a:spLocks noChangeArrowheads="1"/>
              </p:cNvSpPr>
              <p:nvPr/>
            </p:nvSpPr>
            <p:spPr bwMode="auto">
              <a:xfrm rot="19140000">
                <a:off x="10473" y="4485"/>
                <a:ext cx="4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H</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3" name="Rectangle 42"/>
              <p:cNvSpPr>
                <a:spLocks noChangeArrowheads="1"/>
              </p:cNvSpPr>
              <p:nvPr/>
            </p:nvSpPr>
            <p:spPr bwMode="auto">
              <a:xfrm rot="19140000">
                <a:off x="10526" y="4449"/>
                <a:ext cx="4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H</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4" name="Rectangle 41"/>
              <p:cNvSpPr>
                <a:spLocks noChangeArrowheads="1"/>
              </p:cNvSpPr>
              <p:nvPr/>
            </p:nvSpPr>
            <p:spPr bwMode="auto">
              <a:xfrm rot="19140000">
                <a:off x="10572" y="4412"/>
                <a:ext cx="3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5" name="Rectangle 40"/>
              <p:cNvSpPr>
                <a:spLocks noChangeArrowheads="1"/>
              </p:cNvSpPr>
              <p:nvPr/>
            </p:nvSpPr>
            <p:spPr bwMode="auto">
              <a:xfrm rot="19140000">
                <a:off x="10621" y="4374"/>
                <a:ext cx="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6" name="Rectangle 39"/>
              <p:cNvSpPr>
                <a:spLocks noChangeArrowheads="1"/>
              </p:cNvSpPr>
              <p:nvPr/>
            </p:nvSpPr>
            <p:spPr bwMode="auto">
              <a:xfrm>
                <a:off x="10609" y="4666"/>
                <a:ext cx="22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OKHAL-</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7" name="Rectangle 38"/>
              <p:cNvSpPr>
                <a:spLocks noChangeArrowheads="1"/>
              </p:cNvSpPr>
              <p:nvPr/>
            </p:nvSpPr>
            <p:spPr bwMode="auto">
              <a:xfrm>
                <a:off x="10609" y="4760"/>
                <a:ext cx="25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DHUNGA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8" name="Rectangle 37"/>
              <p:cNvSpPr>
                <a:spLocks noChangeArrowheads="1"/>
              </p:cNvSpPr>
              <p:nvPr/>
            </p:nvSpPr>
            <p:spPr bwMode="auto">
              <a:xfrm>
                <a:off x="12289" y="4906"/>
                <a:ext cx="21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TERHA-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09" name="Rectangle 36"/>
              <p:cNvSpPr>
                <a:spLocks noChangeArrowheads="1"/>
              </p:cNvSpPr>
              <p:nvPr/>
            </p:nvSpPr>
            <p:spPr bwMode="auto">
              <a:xfrm>
                <a:off x="12329" y="4999"/>
                <a:ext cx="17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THUM</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0" name="Rectangle 35"/>
              <p:cNvSpPr>
                <a:spLocks noChangeArrowheads="1"/>
              </p:cNvSpPr>
              <p:nvPr/>
            </p:nvSpPr>
            <p:spPr bwMode="auto">
              <a:xfrm>
                <a:off x="11100" y="4887"/>
                <a:ext cx="28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KHOTANG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1" name="Rectangle 34"/>
              <p:cNvSpPr>
                <a:spLocks noChangeArrowheads="1"/>
              </p:cNvSpPr>
              <p:nvPr/>
            </p:nvSpPr>
            <p:spPr bwMode="auto">
              <a:xfrm>
                <a:off x="9198" y="4432"/>
                <a:ext cx="15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LALIT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2" name="Rectangle 33"/>
              <p:cNvSpPr>
                <a:spLocks noChangeArrowheads="1"/>
              </p:cNvSpPr>
              <p:nvPr/>
            </p:nvSpPr>
            <p:spPr bwMode="auto">
              <a:xfrm>
                <a:off x="9407" y="4240"/>
                <a:ext cx="16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BHAK</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3" name="Rectangle 32"/>
              <p:cNvSpPr>
                <a:spLocks noChangeArrowheads="1"/>
              </p:cNvSpPr>
              <p:nvPr/>
            </p:nvSpPr>
            <p:spPr bwMode="auto">
              <a:xfrm>
                <a:off x="9160" y="4126"/>
                <a:ext cx="20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KATHM</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4" name="Rectangle 31"/>
              <p:cNvSpPr>
                <a:spLocks noChangeArrowheads="1"/>
              </p:cNvSpPr>
              <p:nvPr/>
            </p:nvSpPr>
            <p:spPr bwMode="auto">
              <a:xfrm>
                <a:off x="11073" y="4208"/>
                <a:ext cx="22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SULUK-</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5" name="Rectangle 30"/>
              <p:cNvSpPr>
                <a:spLocks noChangeArrowheads="1"/>
              </p:cNvSpPr>
              <p:nvPr/>
            </p:nvSpPr>
            <p:spPr bwMode="auto">
              <a:xfrm>
                <a:off x="11073" y="4302"/>
                <a:ext cx="22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HUMBU</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6" name="Rectangle 29"/>
              <p:cNvSpPr>
                <a:spLocks noChangeArrowheads="1"/>
              </p:cNvSpPr>
              <p:nvPr/>
            </p:nvSpPr>
            <p:spPr bwMode="auto">
              <a:xfrm>
                <a:off x="10241" y="4073"/>
                <a:ext cx="27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DOLAKHA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7" name="Rectangle 28"/>
              <p:cNvSpPr>
                <a:spLocks noChangeArrowheads="1"/>
              </p:cNvSpPr>
              <p:nvPr/>
            </p:nvSpPr>
            <p:spPr bwMode="auto">
              <a:xfrm>
                <a:off x="11739" y="4350"/>
                <a:ext cx="35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SANKHUWA-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8" name="Rectangle 27"/>
              <p:cNvSpPr>
                <a:spLocks noChangeArrowheads="1"/>
              </p:cNvSpPr>
              <p:nvPr/>
            </p:nvSpPr>
            <p:spPr bwMode="auto">
              <a:xfrm>
                <a:off x="11895" y="4442"/>
                <a:ext cx="1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SABA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19" name="Rectangle 26"/>
              <p:cNvSpPr>
                <a:spLocks noChangeArrowheads="1"/>
              </p:cNvSpPr>
              <p:nvPr/>
            </p:nvSpPr>
            <p:spPr bwMode="auto">
              <a:xfrm>
                <a:off x="8960" y="3926"/>
                <a:ext cx="29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NUWAKOT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0" name="Rectangle 25"/>
              <p:cNvSpPr>
                <a:spLocks noChangeArrowheads="1"/>
              </p:cNvSpPr>
              <p:nvPr/>
            </p:nvSpPr>
            <p:spPr bwMode="auto">
              <a:xfrm>
                <a:off x="9633" y="3829"/>
                <a:ext cx="2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SINDHU-</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1" name="Rectangle 24"/>
              <p:cNvSpPr>
                <a:spLocks noChangeArrowheads="1"/>
              </p:cNvSpPr>
              <p:nvPr/>
            </p:nvSpPr>
            <p:spPr bwMode="auto">
              <a:xfrm>
                <a:off x="9633" y="3924"/>
                <a:ext cx="27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PALCHOK</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2" name="Rectangle 23"/>
              <p:cNvSpPr>
                <a:spLocks noChangeArrowheads="1"/>
              </p:cNvSpPr>
              <p:nvPr/>
            </p:nvSpPr>
            <p:spPr bwMode="auto">
              <a:xfrm>
                <a:off x="9505" y="4434"/>
                <a:ext cx="19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KAVRE</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3" name="Rectangle 22"/>
              <p:cNvSpPr>
                <a:spLocks noChangeArrowheads="1"/>
              </p:cNvSpPr>
              <p:nvPr/>
            </p:nvSpPr>
            <p:spPr bwMode="auto">
              <a:xfrm>
                <a:off x="9211" y="3470"/>
                <a:ext cx="24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RASUWA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4" name="Rectangle 21"/>
              <p:cNvSpPr>
                <a:spLocks noChangeArrowheads="1"/>
              </p:cNvSpPr>
              <p:nvPr/>
            </p:nvSpPr>
            <p:spPr bwMode="auto">
              <a:xfrm>
                <a:off x="7880" y="3363"/>
                <a:ext cx="37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LAMJUNG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5" name="Rectangle 20"/>
              <p:cNvSpPr>
                <a:spLocks noChangeArrowheads="1"/>
              </p:cNvSpPr>
              <p:nvPr/>
            </p:nvSpPr>
            <p:spPr bwMode="auto">
              <a:xfrm>
                <a:off x="8447" y="3219"/>
                <a:ext cx="24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GORKHA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6" name="Rectangle 19"/>
              <p:cNvSpPr>
                <a:spLocks noChangeArrowheads="1"/>
              </p:cNvSpPr>
              <p:nvPr/>
            </p:nvSpPr>
            <p:spPr bwMode="auto">
              <a:xfrm>
                <a:off x="5891" y="3574"/>
                <a:ext cx="17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PYUT-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7" name="Rectangle 18"/>
              <p:cNvSpPr>
                <a:spLocks noChangeArrowheads="1"/>
              </p:cNvSpPr>
              <p:nvPr/>
            </p:nvSpPr>
            <p:spPr bwMode="auto">
              <a:xfrm>
                <a:off x="5931" y="3664"/>
                <a:ext cx="12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HAN</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8" name="Rectangle 17"/>
              <p:cNvSpPr>
                <a:spLocks noChangeArrowheads="1"/>
              </p:cNvSpPr>
              <p:nvPr/>
            </p:nvSpPr>
            <p:spPr bwMode="auto">
              <a:xfrm>
                <a:off x="5587" y="3272"/>
                <a:ext cx="18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ROLPA</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29" name="Rectangle 16"/>
              <p:cNvSpPr>
                <a:spLocks noChangeArrowheads="1"/>
              </p:cNvSpPr>
              <p:nvPr/>
            </p:nvSpPr>
            <p:spPr bwMode="auto">
              <a:xfrm>
                <a:off x="4972" y="3130"/>
                <a:ext cx="22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SALYAN</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30" name="Rectangle 15"/>
              <p:cNvSpPr>
                <a:spLocks noChangeArrowheads="1"/>
              </p:cNvSpPr>
              <p:nvPr/>
            </p:nvSpPr>
            <p:spPr bwMode="auto">
              <a:xfrm>
                <a:off x="6657" y="3080"/>
                <a:ext cx="23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MYAGDI</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31" name="Rectangle 14"/>
              <p:cNvSpPr>
                <a:spLocks noChangeArrowheads="1"/>
              </p:cNvSpPr>
              <p:nvPr/>
            </p:nvSpPr>
            <p:spPr bwMode="auto">
              <a:xfrm>
                <a:off x="4325" y="2490"/>
                <a:ext cx="25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DAILEKH</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32" name="Rectangle 13"/>
              <p:cNvSpPr>
                <a:spLocks noChangeArrowheads="1"/>
              </p:cNvSpPr>
              <p:nvPr/>
            </p:nvSpPr>
            <p:spPr bwMode="auto">
              <a:xfrm>
                <a:off x="4817" y="2544"/>
                <a:ext cx="2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JAJARKOT</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33" name="Rectangle 12"/>
              <p:cNvSpPr>
                <a:spLocks noChangeArrowheads="1"/>
              </p:cNvSpPr>
              <p:nvPr/>
            </p:nvSpPr>
            <p:spPr bwMode="auto">
              <a:xfrm>
                <a:off x="5616" y="2774"/>
                <a:ext cx="21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RUKUM</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34" name="Rectangle 11"/>
              <p:cNvSpPr>
                <a:spLocks noChangeArrowheads="1"/>
              </p:cNvSpPr>
              <p:nvPr/>
            </p:nvSpPr>
            <p:spPr bwMode="auto">
              <a:xfrm>
                <a:off x="7139" y="2348"/>
                <a:ext cx="29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MUSTANG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35" name="Rectangle 10"/>
              <p:cNvSpPr>
                <a:spLocks noChangeArrowheads="1"/>
              </p:cNvSpPr>
              <p:nvPr/>
            </p:nvSpPr>
            <p:spPr bwMode="auto">
              <a:xfrm>
                <a:off x="7616" y="2784"/>
                <a:ext cx="2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00" b="0" i="0" u="none" strike="noStrike" kern="0" cap="none" spc="0" normalizeH="0" baseline="0" noProof="0" dirty="0" smtClean="0">
                    <a:ln>
                      <a:noFill/>
                    </a:ln>
                    <a:solidFill>
                      <a:srgbClr val="000000"/>
                    </a:solidFill>
                    <a:effectLst/>
                    <a:uLnTx/>
                    <a:uFillTx/>
                    <a:latin typeface="Bookman Old Style" pitchFamily="18" charset="0"/>
                    <a:ea typeface="Times New Roman" pitchFamily="18" charset="0"/>
                    <a:cs typeface="Arial" pitchFamily="34" charset="0"/>
                  </a:rPr>
                  <a:t>MANANG</a:t>
                </a:r>
                <a:endParaRPr kumimoji="0" lang="en-GB" sz="1800" b="0" i="0" u="none" strike="noStrike" kern="0" cap="none" spc="0" normalizeH="0" baseline="0" noProof="0" dirty="0" smtClean="0">
                  <a:ln>
                    <a:noFill/>
                  </a:ln>
                  <a:solidFill>
                    <a:prstClr val="black"/>
                  </a:solidFill>
                  <a:effectLst/>
                  <a:uLnTx/>
                  <a:uFillTx/>
                  <a:latin typeface="Bookman Old Style" pitchFamily="18" charset="0"/>
                  <a:cs typeface="Arial" pitchFamily="34" charset="0"/>
                </a:endParaRPr>
              </a:p>
            </p:txBody>
          </p:sp>
          <p:sp>
            <p:nvSpPr>
              <p:cNvPr id="1836" name="Text Box 5" descr="Parchment"/>
              <p:cNvSpPr txBox="1">
                <a:spLocks noChangeArrowheads="1"/>
              </p:cNvSpPr>
              <p:nvPr/>
            </p:nvSpPr>
            <p:spPr bwMode="auto">
              <a:xfrm>
                <a:off x="7186" y="1120"/>
                <a:ext cx="1537" cy="378"/>
              </a:xfrm>
              <a:prstGeom prst="rect">
                <a:avLst/>
              </a:prstGeom>
              <a:noFill/>
              <a:ln>
                <a:noFill/>
              </a:ln>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8575">
                    <a:solidFill>
                      <a:srgbClr val="FF0000"/>
                    </a:solidFill>
                    <a:miter lim="800000"/>
                    <a:headEnd/>
                    <a:tailEnd/>
                  </a14:hiddenLine>
                </a:ext>
              </a:extLst>
            </p:spPr>
            <p:txBody>
              <a:bodyPr vert="horz" wrap="square" lIns="58522" tIns="29261" rIns="58522" bIns="29261" numCol="1"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Book Antiqua" pitchFamily="18" charset="0"/>
                    <a:ea typeface="Times New Roman" pitchFamily="18" charset="0"/>
                    <a:cs typeface="Arial" pitchFamily="34" charset="0"/>
                  </a:rPr>
                  <a:t>CHINA</a:t>
                </a:r>
                <a:endParaRPr kumimoji="0" lang="en-GB" sz="2400" b="0" i="0" u="none" strike="noStrike" kern="0" cap="none" spc="0" normalizeH="0" baseline="0" noProof="0" dirty="0" smtClean="0">
                  <a:ln>
                    <a:noFill/>
                  </a:ln>
                  <a:solidFill>
                    <a:prstClr val="black"/>
                  </a:solidFill>
                  <a:effectLst/>
                  <a:uLnTx/>
                  <a:uFillTx/>
                  <a:latin typeface="Book Antiqua" pitchFamily="18" charset="0"/>
                  <a:cs typeface="Arial" pitchFamily="34" charset="0"/>
                </a:endParaRPr>
              </a:p>
            </p:txBody>
          </p:sp>
          <p:sp>
            <p:nvSpPr>
              <p:cNvPr id="1837" name="Text Box 4" descr="Parchment"/>
              <p:cNvSpPr txBox="1">
                <a:spLocks noChangeArrowheads="1"/>
              </p:cNvSpPr>
              <p:nvPr/>
            </p:nvSpPr>
            <p:spPr bwMode="auto">
              <a:xfrm>
                <a:off x="5324" y="5026"/>
                <a:ext cx="1535" cy="378"/>
              </a:xfrm>
              <a:prstGeom prst="rect">
                <a:avLst/>
              </a:prstGeom>
              <a:noFill/>
              <a:ln>
                <a:noFill/>
              </a:ln>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8575">
                    <a:solidFill>
                      <a:srgbClr val="FF0000"/>
                    </a:solidFill>
                    <a:miter lim="800000"/>
                    <a:headEnd/>
                    <a:tailEnd/>
                  </a14:hiddenLine>
                </a:ext>
              </a:extLst>
            </p:spPr>
            <p:txBody>
              <a:bodyPr vert="horz" wrap="square" lIns="58522" tIns="29261" rIns="58522" bIns="29261" numCol="1" anchor="t" anchorCtr="0" compatLnSpc="1">
                <a:prstTxWarp prst="textNoShape">
                  <a:avLst/>
                </a:prstTxWarp>
                <a:spAutoFit/>
              </a:bodyPr>
              <a:lstStyle>
                <a:defPPr>
                  <a:defRPr lang="en-US"/>
                </a:defPPr>
                <a:lvl1pPr marR="0" lvl="0" indent="0" fontAlgn="base">
                  <a:lnSpc>
                    <a:spcPct val="100000"/>
                  </a:lnSpc>
                  <a:spcBef>
                    <a:spcPct val="0"/>
                  </a:spcBef>
                  <a:spcAft>
                    <a:spcPct val="0"/>
                  </a:spcAft>
                  <a:buClrTx/>
                  <a:buSzTx/>
                  <a:buFontTx/>
                  <a:buNone/>
                  <a:tabLst/>
                  <a:defRPr kumimoji="0" sz="1400" b="1" i="0" u="none" strike="noStrike" cap="none" normalizeH="0" baseline="0">
                    <a:ln>
                      <a:noFill/>
                    </a:ln>
                    <a:solidFill>
                      <a:srgbClr val="000000"/>
                    </a:solidFill>
                    <a:effectLst/>
                    <a:latin typeface="Arial" pitchFamily="34" charset="0"/>
                    <a:ea typeface="Times New Roman" pitchFamily="18" charset="0"/>
                    <a:cs typeface="Arial" pitchFamily="34" charset="0"/>
                  </a:defRPr>
                </a:lvl1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Book Antiqua" pitchFamily="18" charset="0"/>
                    <a:cs typeface="Arial" pitchFamily="34" charset="0"/>
                  </a:rPr>
                  <a:t>INDIA</a:t>
                </a:r>
              </a:p>
            </p:txBody>
          </p:sp>
          <p:sp>
            <p:nvSpPr>
              <p:cNvPr id="1838" name="Line 3"/>
              <p:cNvSpPr>
                <a:spLocks noChangeShapeType="1"/>
              </p:cNvSpPr>
              <p:nvPr/>
            </p:nvSpPr>
            <p:spPr bwMode="auto">
              <a:xfrm flipV="1">
                <a:off x="12741" y="2458"/>
                <a:ext cx="0" cy="76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Bookman Old Style" pitchFamily="18" charset="0"/>
                </a:endParaRPr>
              </a:p>
            </p:txBody>
          </p:sp>
          <p:sp>
            <p:nvSpPr>
              <p:cNvPr id="1839" name="Text Box 2" descr="Parchment"/>
              <p:cNvSpPr txBox="1">
                <a:spLocks noChangeArrowheads="1"/>
              </p:cNvSpPr>
              <p:nvPr/>
            </p:nvSpPr>
            <p:spPr bwMode="auto">
              <a:xfrm>
                <a:off x="12540" y="1950"/>
                <a:ext cx="479" cy="399"/>
              </a:xfrm>
              <a:prstGeom prst="rect">
                <a:avLst/>
              </a:prstGeom>
              <a:noFill/>
              <a:ln>
                <a:noFill/>
              </a:ln>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8575">
                    <a:solidFill>
                      <a:srgbClr val="FF0000"/>
                    </a:solidFill>
                    <a:miter lim="800000"/>
                    <a:headEnd/>
                    <a:tailEnd/>
                  </a14:hiddenLine>
                </a:ext>
              </a:extLst>
            </p:spPr>
            <p:txBody>
              <a:bodyPr vert="horz" wrap="square" lIns="58522" tIns="29261" rIns="58522" bIns="29261" numCol="1"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500" b="0" i="0" u="none" strike="noStrike" kern="0" cap="none" spc="0" normalizeH="0" baseline="0" noProof="0" dirty="0" smtClean="0">
                    <a:ln>
                      <a:noFill/>
                    </a:ln>
                    <a:solidFill>
                      <a:srgbClr val="000000"/>
                    </a:solidFill>
                    <a:effectLst/>
                    <a:uLnTx/>
                    <a:uFillTx/>
                    <a:latin typeface="Book Antiqua" pitchFamily="18" charset="0"/>
                    <a:ea typeface="Times New Roman" pitchFamily="18" charset="0"/>
                    <a:cs typeface="Arial" pitchFamily="34" charset="0"/>
                  </a:rPr>
                  <a:t>N</a:t>
                </a:r>
                <a:endParaRPr kumimoji="0" lang="en-GB" sz="1800" b="0" i="0" u="none" strike="noStrike" kern="0" cap="none" spc="0" normalizeH="0" baseline="0" noProof="0" dirty="0" smtClean="0">
                  <a:ln>
                    <a:noFill/>
                  </a:ln>
                  <a:solidFill>
                    <a:prstClr val="black"/>
                  </a:solidFill>
                  <a:effectLst/>
                  <a:uLnTx/>
                  <a:uFillTx/>
                  <a:latin typeface="Book Antiqua" pitchFamily="18" charset="0"/>
                  <a:cs typeface="Arial" pitchFamily="34" charset="0"/>
                </a:endParaRPr>
              </a:p>
            </p:txBody>
          </p:sp>
        </p:grpSp>
        <p:grpSp>
          <p:nvGrpSpPr>
            <p:cNvPr id="1425" name="Group 1424"/>
            <p:cNvGrpSpPr/>
            <p:nvPr/>
          </p:nvGrpSpPr>
          <p:grpSpPr>
            <a:xfrm>
              <a:off x="2382092" y="1250355"/>
              <a:ext cx="8266625" cy="2540918"/>
              <a:chOff x="2382092" y="1250355"/>
              <a:chExt cx="8266625" cy="2540918"/>
            </a:xfrm>
          </p:grpSpPr>
          <p:sp>
            <p:nvSpPr>
              <p:cNvPr id="1426" name="TextBox 1425"/>
              <p:cNvSpPr txBox="1"/>
              <p:nvPr/>
            </p:nvSpPr>
            <p:spPr>
              <a:xfrm>
                <a:off x="2382092" y="1256803"/>
                <a:ext cx="1066318" cy="307777"/>
              </a:xfrm>
              <a:prstGeom prst="rect">
                <a:avLst/>
              </a:prstGeom>
              <a:solidFill>
                <a:srgbClr val="00206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panose="020F0502020204030204"/>
                  </a:rPr>
                  <a:t>Far western</a:t>
                </a:r>
              </a:p>
            </p:txBody>
          </p:sp>
          <p:sp>
            <p:nvSpPr>
              <p:cNvPr id="1427" name="TextBox 1426"/>
              <p:cNvSpPr txBox="1"/>
              <p:nvPr/>
            </p:nvSpPr>
            <p:spPr>
              <a:xfrm>
                <a:off x="4741177" y="1250355"/>
                <a:ext cx="1130438" cy="307777"/>
              </a:xfrm>
              <a:prstGeom prst="rect">
                <a:avLst/>
              </a:prstGeom>
              <a:solidFill>
                <a:srgbClr val="00206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panose="020F0502020204030204"/>
                  </a:rPr>
                  <a:t>Mid western</a:t>
                </a:r>
              </a:p>
            </p:txBody>
          </p:sp>
          <p:sp>
            <p:nvSpPr>
              <p:cNvPr id="1428" name="TextBox 1427"/>
              <p:cNvSpPr txBox="1"/>
              <p:nvPr/>
            </p:nvSpPr>
            <p:spPr>
              <a:xfrm>
                <a:off x="6607908" y="2436796"/>
                <a:ext cx="822661" cy="307777"/>
              </a:xfrm>
              <a:prstGeom prst="rect">
                <a:avLst/>
              </a:prstGeom>
              <a:solidFill>
                <a:srgbClr val="00206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panose="020F0502020204030204"/>
                  </a:rPr>
                  <a:t>Western</a:t>
                </a:r>
              </a:p>
            </p:txBody>
          </p:sp>
          <p:sp>
            <p:nvSpPr>
              <p:cNvPr id="1429" name="TextBox 1428"/>
              <p:cNvSpPr txBox="1"/>
              <p:nvPr/>
            </p:nvSpPr>
            <p:spPr>
              <a:xfrm>
                <a:off x="7837900" y="3038858"/>
                <a:ext cx="724878" cy="307777"/>
              </a:xfrm>
              <a:prstGeom prst="rect">
                <a:avLst/>
              </a:prstGeom>
              <a:solidFill>
                <a:srgbClr val="00206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panose="020F0502020204030204"/>
                  </a:rPr>
                  <a:t>Central</a:t>
                </a:r>
              </a:p>
            </p:txBody>
          </p:sp>
          <p:sp>
            <p:nvSpPr>
              <p:cNvPr id="1430" name="TextBox 1429"/>
              <p:cNvSpPr txBox="1"/>
              <p:nvPr/>
            </p:nvSpPr>
            <p:spPr>
              <a:xfrm>
                <a:off x="9903000" y="3483496"/>
                <a:ext cx="745717" cy="307777"/>
              </a:xfrm>
              <a:prstGeom prst="rect">
                <a:avLst/>
              </a:prstGeom>
              <a:solidFill>
                <a:srgbClr val="00206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panose="020F0502020204030204"/>
                  </a:rPr>
                  <a:t>Eastern</a:t>
                </a:r>
              </a:p>
            </p:txBody>
          </p:sp>
        </p:grpSp>
      </p:grpSp>
      <p:sp>
        <p:nvSpPr>
          <p:cNvPr id="2841" name="TextBox 2840"/>
          <p:cNvSpPr txBox="1"/>
          <p:nvPr/>
        </p:nvSpPr>
        <p:spPr>
          <a:xfrm>
            <a:off x="537434" y="1825819"/>
            <a:ext cx="3124510" cy="175432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t>5 development regions</a:t>
            </a:r>
          </a:p>
          <a:p>
            <a:r>
              <a:rPr lang="en-US" sz="2400" b="1" dirty="0" smtClean="0"/>
              <a:t>3 ecological region</a:t>
            </a:r>
          </a:p>
          <a:p>
            <a:pPr marL="800100" lvl="1" indent="-342900"/>
            <a:r>
              <a:rPr lang="en-US" sz="2000" b="1" dirty="0" smtClean="0"/>
              <a:t>Mountain</a:t>
            </a:r>
          </a:p>
          <a:p>
            <a:pPr marL="800100" lvl="1" indent="-342900"/>
            <a:r>
              <a:rPr lang="en-US" sz="2000" b="1" dirty="0" smtClean="0"/>
              <a:t>Hill</a:t>
            </a:r>
          </a:p>
          <a:p>
            <a:pPr marL="800100" lvl="1" indent="-342900"/>
            <a:r>
              <a:rPr lang="en-US" sz="2000" b="1" dirty="0" smtClean="0"/>
              <a:t>Terai</a:t>
            </a:r>
          </a:p>
        </p:txBody>
      </p:sp>
      <p:sp>
        <p:nvSpPr>
          <p:cNvPr id="2842" name="TextBox 2841"/>
          <p:cNvSpPr txBox="1"/>
          <p:nvPr/>
        </p:nvSpPr>
        <p:spPr>
          <a:xfrm>
            <a:off x="487068" y="3719924"/>
            <a:ext cx="3723199" cy="923330"/>
          </a:xfrm>
          <a:prstGeom prst="rect">
            <a:avLst/>
          </a:prstGeom>
          <a:noFill/>
        </p:spPr>
        <p:txBody>
          <a:bodyPr wrap="none" rtlCol="0">
            <a:spAutoFit/>
          </a:bodyPr>
          <a:lstStyle/>
          <a:p>
            <a:r>
              <a:rPr lang="en-US" b="1" i="1" dirty="0">
                <a:solidFill>
                  <a:srgbClr val="C00000"/>
                </a:solidFill>
              </a:rPr>
              <a:t>10 </a:t>
            </a:r>
            <a:r>
              <a:rPr lang="en-US" b="1" i="1" dirty="0" smtClean="0">
                <a:solidFill>
                  <a:srgbClr val="C00000"/>
                </a:solidFill>
              </a:rPr>
              <a:t>religion</a:t>
            </a:r>
          </a:p>
          <a:p>
            <a:r>
              <a:rPr lang="en-US" b="1" i="1" dirty="0" smtClean="0">
                <a:solidFill>
                  <a:srgbClr val="C00000"/>
                </a:solidFill>
              </a:rPr>
              <a:t>125 </a:t>
            </a:r>
            <a:r>
              <a:rPr lang="en-US" b="1" i="1" dirty="0">
                <a:solidFill>
                  <a:srgbClr val="C00000"/>
                </a:solidFill>
              </a:rPr>
              <a:t>caste/ethnic </a:t>
            </a:r>
            <a:r>
              <a:rPr lang="en-US" b="1" i="1" dirty="0" smtClean="0">
                <a:solidFill>
                  <a:srgbClr val="C00000"/>
                </a:solidFill>
              </a:rPr>
              <a:t>groups</a:t>
            </a:r>
          </a:p>
          <a:p>
            <a:r>
              <a:rPr lang="en-US" b="1" i="1" dirty="0" smtClean="0">
                <a:solidFill>
                  <a:srgbClr val="C00000"/>
                </a:solidFill>
              </a:rPr>
              <a:t>123 </a:t>
            </a:r>
            <a:r>
              <a:rPr lang="en-US" b="1" i="1" dirty="0">
                <a:solidFill>
                  <a:srgbClr val="C00000"/>
                </a:solidFill>
              </a:rPr>
              <a:t>languages spoken as mother </a:t>
            </a:r>
            <a:r>
              <a:rPr lang="en-US" b="1" i="1" dirty="0" smtClean="0">
                <a:solidFill>
                  <a:srgbClr val="C00000"/>
                </a:solidFill>
              </a:rPr>
              <a:t>tongue</a:t>
            </a:r>
            <a:endParaRPr lang="en-US" b="1" i="1" dirty="0">
              <a:solidFill>
                <a:srgbClr val="C00000"/>
              </a:solidFill>
            </a:endParaRPr>
          </a:p>
        </p:txBody>
      </p:sp>
      <p:sp>
        <p:nvSpPr>
          <p:cNvPr id="2843" name="TextBox 2842"/>
          <p:cNvSpPr txBox="1"/>
          <p:nvPr/>
        </p:nvSpPr>
        <p:spPr>
          <a:xfrm>
            <a:off x="510428" y="4872624"/>
            <a:ext cx="4903843" cy="646331"/>
          </a:xfrm>
          <a:prstGeom prst="rect">
            <a:avLst/>
          </a:prstGeom>
          <a:noFill/>
        </p:spPr>
        <p:txBody>
          <a:bodyPr wrap="none" rtlCol="0">
            <a:spAutoFit/>
          </a:bodyPr>
          <a:lstStyle/>
          <a:p>
            <a:r>
              <a:rPr lang="en-US" b="1" i="1" dirty="0" smtClean="0"/>
              <a:t>60 m above the sea level to highest peak in the world</a:t>
            </a:r>
          </a:p>
          <a:p>
            <a:r>
              <a:rPr lang="en-US" b="1" i="1" dirty="0" smtClean="0"/>
              <a:t>The Mount Everest-8848 m</a:t>
            </a:r>
            <a:endParaRPr lang="en-US" b="1" i="1" dirty="0"/>
          </a:p>
        </p:txBody>
      </p:sp>
      <p:sp>
        <p:nvSpPr>
          <p:cNvPr id="2844" name="TextBox 2843"/>
          <p:cNvSpPr txBox="1"/>
          <p:nvPr/>
        </p:nvSpPr>
        <p:spPr>
          <a:xfrm>
            <a:off x="453962" y="5968392"/>
            <a:ext cx="6606039" cy="369332"/>
          </a:xfrm>
          <a:prstGeom prst="rect">
            <a:avLst/>
          </a:prstGeom>
          <a:noFill/>
        </p:spPr>
        <p:txBody>
          <a:bodyPr wrap="none" rtlCol="0">
            <a:spAutoFit/>
          </a:bodyPr>
          <a:lstStyle/>
          <a:p>
            <a:r>
              <a:rPr lang="en-US" b="1" i="1" dirty="0" smtClean="0">
                <a:solidFill>
                  <a:schemeClr val="accent1">
                    <a:lumMod val="50000"/>
                  </a:schemeClr>
                </a:solidFill>
              </a:rPr>
              <a:t>Life expectancy ranges from 42 years in </a:t>
            </a:r>
            <a:r>
              <a:rPr lang="en-US" b="1" i="1" dirty="0" err="1" smtClean="0">
                <a:solidFill>
                  <a:schemeClr val="accent1">
                    <a:lumMod val="50000"/>
                  </a:schemeClr>
                </a:solidFill>
              </a:rPr>
              <a:t>Mugu</a:t>
            </a:r>
            <a:r>
              <a:rPr lang="en-US" b="1" i="1" dirty="0" smtClean="0">
                <a:solidFill>
                  <a:schemeClr val="accent1">
                    <a:lumMod val="50000"/>
                  </a:schemeClr>
                </a:solidFill>
              </a:rPr>
              <a:t> to 75 years in Kathmandu</a:t>
            </a:r>
            <a:endParaRPr lang="en-US" b="1" i="1" dirty="0">
              <a:solidFill>
                <a:schemeClr val="accent1">
                  <a:lumMod val="50000"/>
                </a:schemeClr>
              </a:solidFill>
            </a:endParaRPr>
          </a:p>
        </p:txBody>
      </p:sp>
      <p:sp>
        <p:nvSpPr>
          <p:cNvPr id="2845" name="TextBox 2844"/>
          <p:cNvSpPr txBox="1"/>
          <p:nvPr/>
        </p:nvSpPr>
        <p:spPr>
          <a:xfrm>
            <a:off x="6149592" y="1345072"/>
            <a:ext cx="6170279" cy="400110"/>
          </a:xfrm>
          <a:prstGeom prst="rect">
            <a:avLst/>
          </a:prstGeom>
          <a:noFill/>
        </p:spPr>
        <p:txBody>
          <a:bodyPr wrap="none" rtlCol="0">
            <a:spAutoFit/>
          </a:bodyPr>
          <a:lstStyle/>
          <a:p>
            <a:r>
              <a:rPr lang="en-US" sz="2000" b="1" i="1" dirty="0" smtClean="0">
                <a:solidFill>
                  <a:srgbClr val="FF0000"/>
                </a:solidFill>
              </a:rPr>
              <a:t>IMR ranges from 31 to 62 in highest </a:t>
            </a:r>
            <a:r>
              <a:rPr lang="en-US" sz="2000" b="1" i="1" dirty="0">
                <a:solidFill>
                  <a:srgbClr val="FF0000"/>
                </a:solidFill>
              </a:rPr>
              <a:t>to </a:t>
            </a:r>
            <a:r>
              <a:rPr lang="en-US" sz="2000" b="1" i="1" dirty="0" smtClean="0">
                <a:solidFill>
                  <a:srgbClr val="FF0000"/>
                </a:solidFill>
              </a:rPr>
              <a:t>lowest wealth quintile</a:t>
            </a:r>
            <a:endParaRPr lang="en-US" sz="2000" b="1" i="1" dirty="0">
              <a:solidFill>
                <a:srgbClr val="FF0000"/>
              </a:solidFill>
            </a:endParaRPr>
          </a:p>
        </p:txBody>
      </p:sp>
      <p:sp>
        <p:nvSpPr>
          <p:cNvPr id="2846" name="TextBox 2845"/>
          <p:cNvSpPr txBox="1"/>
          <p:nvPr/>
        </p:nvSpPr>
        <p:spPr>
          <a:xfrm>
            <a:off x="6113003" y="1792862"/>
            <a:ext cx="5803448" cy="400110"/>
          </a:xfrm>
          <a:prstGeom prst="rect">
            <a:avLst/>
          </a:prstGeom>
          <a:noFill/>
        </p:spPr>
        <p:txBody>
          <a:bodyPr wrap="none" rtlCol="0">
            <a:spAutoFit/>
          </a:bodyPr>
          <a:lstStyle/>
          <a:p>
            <a:r>
              <a:rPr lang="en-US" sz="2000" b="1" i="1" dirty="0">
                <a:solidFill>
                  <a:srgbClr val="FF0000"/>
                </a:solidFill>
              </a:rPr>
              <a:t>M</a:t>
            </a:r>
            <a:r>
              <a:rPr lang="en-US" sz="2000" b="1" i="1" dirty="0" smtClean="0">
                <a:solidFill>
                  <a:srgbClr val="FF0000"/>
                </a:solidFill>
              </a:rPr>
              <a:t>MR ranges from 153 in </a:t>
            </a:r>
            <a:r>
              <a:rPr lang="en-US" sz="2000" b="1" i="1" dirty="0" err="1" smtClean="0">
                <a:solidFill>
                  <a:srgbClr val="FF0000"/>
                </a:solidFill>
              </a:rPr>
              <a:t>Okhaldhunga</a:t>
            </a:r>
            <a:r>
              <a:rPr lang="en-US" sz="2000" b="1" i="1" dirty="0" smtClean="0">
                <a:solidFill>
                  <a:srgbClr val="FF0000"/>
                </a:solidFill>
              </a:rPr>
              <a:t> to 301 in </a:t>
            </a:r>
            <a:r>
              <a:rPr lang="en-US" sz="2000" b="1" i="1" dirty="0" err="1" smtClean="0">
                <a:solidFill>
                  <a:srgbClr val="FF0000"/>
                </a:solidFill>
              </a:rPr>
              <a:t>Rasuwa</a:t>
            </a:r>
            <a:endParaRPr lang="en-US" sz="2000" b="1" i="1" dirty="0">
              <a:solidFill>
                <a:srgbClr val="FF0000"/>
              </a:solidFill>
            </a:endParaRPr>
          </a:p>
        </p:txBody>
      </p:sp>
      <p:sp>
        <p:nvSpPr>
          <p:cNvPr id="2847" name="Rectangle 2846"/>
          <p:cNvSpPr/>
          <p:nvPr/>
        </p:nvSpPr>
        <p:spPr>
          <a:xfrm>
            <a:off x="821413" y="2681219"/>
            <a:ext cx="216977" cy="1549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9" name="Rectangle 2848"/>
          <p:cNvSpPr/>
          <p:nvPr/>
        </p:nvSpPr>
        <p:spPr>
          <a:xfrm>
            <a:off x="818830" y="2988602"/>
            <a:ext cx="216977" cy="154983"/>
          </a:xfrm>
          <a:prstGeom prst="rect">
            <a:avLst/>
          </a:prstGeom>
          <a:solidFill>
            <a:srgbClr val="70AD47">
              <a:lumMod val="75000"/>
            </a:srgbClr>
          </a:solidFill>
          <a:ln>
            <a:solidFill>
              <a:schemeClr val="tx1"/>
            </a:solidFill>
          </a:ln>
        </p:spPr>
        <p:txBody>
          <a:bodyPr vert="horz" wrap="square" lIns="91440" tIns="45720" rIns="91440" bIns="45720" numCol="1" anchor="t" anchorCtr="0" compatLnSpc="1">
            <a:prstTxWarp prst="textNoShape">
              <a:avLst/>
            </a:prstTxWarp>
          </a:bodyPr>
          <a:lstStyle/>
          <a:p>
            <a:pPr defTabSz="914400">
              <a:defRPr/>
            </a:pPr>
            <a:endParaRPr lang="en-US" kern="0" dirty="0" smtClean="0">
              <a:solidFill>
                <a:prstClr val="black"/>
              </a:solidFill>
              <a:latin typeface="Bookman Old Style" pitchFamily="18" charset="0"/>
            </a:endParaRPr>
          </a:p>
        </p:txBody>
      </p:sp>
      <p:sp>
        <p:nvSpPr>
          <p:cNvPr id="2850" name="Rectangle 2849"/>
          <p:cNvSpPr/>
          <p:nvPr/>
        </p:nvSpPr>
        <p:spPr>
          <a:xfrm>
            <a:off x="802366" y="3302249"/>
            <a:ext cx="216977" cy="154983"/>
          </a:xfrm>
          <a:prstGeom prst="rect">
            <a:avLst/>
          </a:prstGeom>
          <a:solidFill>
            <a:srgbClr val="FFFF00"/>
          </a:solidFill>
          <a:ln>
            <a:solidFill>
              <a:schemeClr val="tx1"/>
            </a:solidFill>
          </a:ln>
        </p:spPr>
        <p:txBody>
          <a:bodyPr vert="horz" wrap="square" lIns="91440" tIns="45720" rIns="91440" bIns="45720" numCol="1" anchor="t" anchorCtr="0" compatLnSpc="1">
            <a:prstTxWarp prst="textNoShape">
              <a:avLst/>
            </a:prstTxWarp>
          </a:bodyPr>
          <a:lstStyle/>
          <a:p>
            <a:pPr defTabSz="914400">
              <a:defRPr/>
            </a:pPr>
            <a:endParaRPr lang="en-US" kern="0" dirty="0" smtClean="0">
              <a:solidFill>
                <a:prstClr val="black"/>
              </a:solidFill>
              <a:latin typeface="Bookman Old Style" pitchFamily="18" charset="0"/>
            </a:endParaRPr>
          </a:p>
        </p:txBody>
      </p:sp>
    </p:spTree>
    <p:extLst>
      <p:ext uri="{BB962C8B-B14F-4D97-AF65-F5344CB8AC3E}">
        <p14:creationId xmlns:p14="http://schemas.microsoft.com/office/powerpoint/2010/main" val="293909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9473" y="1062904"/>
            <a:ext cx="6185647" cy="2723103"/>
          </a:xfrm>
          <a:prstGeom prst="rect">
            <a:avLst/>
          </a:prstGeom>
        </p:spPr>
      </p:pic>
      <p:pic>
        <p:nvPicPr>
          <p:cNvPr id="5" name="Picture 4"/>
          <p:cNvPicPr>
            <a:picLocks noChangeAspect="1"/>
          </p:cNvPicPr>
          <p:nvPr/>
        </p:nvPicPr>
        <p:blipFill>
          <a:blip r:embed="rId3"/>
          <a:stretch>
            <a:fillRect/>
          </a:stretch>
        </p:blipFill>
        <p:spPr>
          <a:xfrm>
            <a:off x="2783536" y="4091417"/>
            <a:ext cx="9399493" cy="2774064"/>
          </a:xfrm>
          <a:prstGeom prst="rect">
            <a:avLst/>
          </a:prstGeom>
        </p:spPr>
      </p:pic>
      <p:sp>
        <p:nvSpPr>
          <p:cNvPr id="7" name="TextBox 6"/>
          <p:cNvSpPr txBox="1"/>
          <p:nvPr/>
        </p:nvSpPr>
        <p:spPr>
          <a:xfrm>
            <a:off x="2624795" y="3789320"/>
            <a:ext cx="4656852" cy="369332"/>
          </a:xfrm>
          <a:prstGeom prst="rect">
            <a:avLst/>
          </a:prstGeom>
          <a:noFill/>
        </p:spPr>
        <p:txBody>
          <a:bodyPr wrap="none" rtlCol="0">
            <a:spAutoFit/>
          </a:bodyPr>
          <a:lstStyle/>
          <a:p>
            <a:r>
              <a:rPr lang="en-US" b="1" dirty="0" smtClean="0"/>
              <a:t>Social Security Expenditure (1998/99-2010/11</a:t>
            </a:r>
            <a:r>
              <a:rPr lang="en-US" dirty="0" smtClean="0"/>
              <a:t>)</a:t>
            </a:r>
            <a:endParaRPr lang="en-US" dirty="0"/>
          </a:p>
        </p:txBody>
      </p:sp>
      <p:sp>
        <p:nvSpPr>
          <p:cNvPr id="8" name="TextBox 7"/>
          <p:cNvSpPr txBox="1"/>
          <p:nvPr/>
        </p:nvSpPr>
        <p:spPr>
          <a:xfrm>
            <a:off x="5862922" y="672351"/>
            <a:ext cx="3721019" cy="369332"/>
          </a:xfrm>
          <a:prstGeom prst="rect">
            <a:avLst/>
          </a:prstGeom>
          <a:noFill/>
        </p:spPr>
        <p:txBody>
          <a:bodyPr wrap="none" rtlCol="0">
            <a:spAutoFit/>
          </a:bodyPr>
          <a:lstStyle/>
          <a:p>
            <a:r>
              <a:rPr lang="en-US" b="1" dirty="0"/>
              <a:t>Estimated proportion of beneficiaries</a:t>
            </a:r>
          </a:p>
        </p:txBody>
      </p:sp>
      <p:graphicFrame>
        <p:nvGraphicFramePr>
          <p:cNvPr id="9" name="Table 8"/>
          <p:cNvGraphicFramePr>
            <a:graphicFrameLocks noGrp="1"/>
          </p:cNvGraphicFramePr>
          <p:nvPr>
            <p:extLst>
              <p:ext uri="{D42A27DB-BD31-4B8C-83A1-F6EECF244321}">
                <p14:modId xmlns:p14="http://schemas.microsoft.com/office/powerpoint/2010/main" val="2314570618"/>
              </p:ext>
            </p:extLst>
          </p:nvPr>
        </p:nvGraphicFramePr>
        <p:xfrm>
          <a:off x="512486" y="1239040"/>
          <a:ext cx="4852892" cy="2560320"/>
        </p:xfrm>
        <a:graphic>
          <a:graphicData uri="http://schemas.openxmlformats.org/drawingml/2006/table">
            <a:tbl>
              <a:tblPr firstRow="1" bandRow="1">
                <a:tableStyleId>{5C22544A-7EE6-4342-B048-85BDC9FD1C3A}</a:tableStyleId>
              </a:tblPr>
              <a:tblGrid>
                <a:gridCol w="799413"/>
                <a:gridCol w="2439832"/>
                <a:gridCol w="1613647"/>
              </a:tblGrid>
              <a:tr h="347709">
                <a:tc>
                  <a:txBody>
                    <a:bodyPr/>
                    <a:lstStyle/>
                    <a:p>
                      <a:pPr algn="ctr"/>
                      <a:r>
                        <a:rPr lang="en-US" dirty="0" smtClean="0">
                          <a:solidFill>
                            <a:srgbClr val="002060"/>
                          </a:solidFill>
                        </a:rPr>
                        <a:t>SN</a:t>
                      </a:r>
                      <a:endParaRPr lang="en-US" dirty="0">
                        <a:solidFill>
                          <a:srgbClr val="002060"/>
                        </a:solidFill>
                      </a:endParaRPr>
                    </a:p>
                  </a:txBody>
                  <a:tcPr marL="91441" marR="91441"/>
                </a:tc>
                <a:tc>
                  <a:txBody>
                    <a:bodyPr/>
                    <a:lstStyle/>
                    <a:p>
                      <a:r>
                        <a:rPr lang="en-US" dirty="0" smtClean="0">
                          <a:solidFill>
                            <a:srgbClr val="002060"/>
                          </a:solidFill>
                        </a:rPr>
                        <a:t>Beneficiaries</a:t>
                      </a:r>
                      <a:endParaRPr lang="en-US" dirty="0">
                        <a:solidFill>
                          <a:srgbClr val="002060"/>
                        </a:solidFill>
                      </a:endParaRPr>
                    </a:p>
                  </a:txBody>
                  <a:tcPr marL="91441" marR="91441"/>
                </a:tc>
                <a:tc>
                  <a:txBody>
                    <a:bodyPr/>
                    <a:lstStyle/>
                    <a:p>
                      <a:pPr algn="ctr"/>
                      <a:r>
                        <a:rPr lang="en-US" dirty="0" smtClean="0">
                          <a:solidFill>
                            <a:srgbClr val="002060"/>
                          </a:solidFill>
                        </a:rPr>
                        <a:t>Amount (P/M)</a:t>
                      </a:r>
                      <a:endParaRPr lang="en-US" dirty="0">
                        <a:solidFill>
                          <a:srgbClr val="002060"/>
                        </a:solidFill>
                      </a:endParaRPr>
                    </a:p>
                  </a:txBody>
                  <a:tcPr marL="91441" marR="91441"/>
                </a:tc>
              </a:tr>
              <a:tr h="347709">
                <a:tc>
                  <a:txBody>
                    <a:bodyPr/>
                    <a:lstStyle/>
                    <a:p>
                      <a:pPr algn="ctr"/>
                      <a:r>
                        <a:rPr lang="en-US" dirty="0" smtClean="0"/>
                        <a:t>A</a:t>
                      </a:r>
                      <a:endParaRPr lang="en-US" dirty="0"/>
                    </a:p>
                  </a:txBody>
                  <a:tcPr marL="91441" marR="91441"/>
                </a:tc>
                <a:tc>
                  <a:txBody>
                    <a:bodyPr/>
                    <a:lstStyle/>
                    <a:p>
                      <a:r>
                        <a:rPr lang="en-US" dirty="0" smtClean="0"/>
                        <a:t>Senior</a:t>
                      </a:r>
                      <a:r>
                        <a:rPr lang="en-US" baseline="0" dirty="0" smtClean="0"/>
                        <a:t> citizen</a:t>
                      </a:r>
                      <a:endParaRPr lang="en-US" dirty="0"/>
                    </a:p>
                  </a:txBody>
                  <a:tcPr marL="91441" marR="91441"/>
                </a:tc>
                <a:tc>
                  <a:txBody>
                    <a:bodyPr/>
                    <a:lstStyle/>
                    <a:p>
                      <a:pPr algn="ctr"/>
                      <a:r>
                        <a:rPr lang="en-US" dirty="0" smtClean="0"/>
                        <a:t>500</a:t>
                      </a:r>
                      <a:endParaRPr lang="en-US" dirty="0"/>
                    </a:p>
                  </a:txBody>
                  <a:tcPr marL="91441" marR="91441"/>
                </a:tc>
              </a:tr>
              <a:tr h="347709">
                <a:tc>
                  <a:txBody>
                    <a:bodyPr/>
                    <a:lstStyle/>
                    <a:p>
                      <a:pPr algn="ctr"/>
                      <a:r>
                        <a:rPr lang="en-US" dirty="0" smtClean="0"/>
                        <a:t>B</a:t>
                      </a:r>
                      <a:endParaRPr lang="en-US" dirty="0"/>
                    </a:p>
                  </a:txBody>
                  <a:tcPr marL="91441" marR="91441"/>
                </a:tc>
                <a:tc>
                  <a:txBody>
                    <a:bodyPr/>
                    <a:lstStyle/>
                    <a:p>
                      <a:r>
                        <a:rPr lang="en-US" dirty="0" smtClean="0"/>
                        <a:t>Single women</a:t>
                      </a:r>
                      <a:endParaRPr lang="en-US" dirty="0"/>
                    </a:p>
                  </a:txBody>
                  <a:tcPr marL="91441" marR="91441"/>
                </a:tc>
                <a:tc>
                  <a:txBody>
                    <a:bodyPr/>
                    <a:lstStyle/>
                    <a:p>
                      <a:pPr algn="ctr"/>
                      <a:r>
                        <a:rPr lang="en-US" dirty="0" smtClean="0"/>
                        <a:t>500</a:t>
                      </a:r>
                      <a:endParaRPr lang="en-US" dirty="0"/>
                    </a:p>
                  </a:txBody>
                  <a:tcPr marL="91441" marR="91441"/>
                </a:tc>
              </a:tr>
              <a:tr h="347709">
                <a:tc>
                  <a:txBody>
                    <a:bodyPr/>
                    <a:lstStyle/>
                    <a:p>
                      <a:pPr algn="ctr"/>
                      <a:r>
                        <a:rPr lang="en-US" dirty="0" smtClean="0"/>
                        <a:t>C</a:t>
                      </a:r>
                      <a:endParaRPr lang="en-US" dirty="0"/>
                    </a:p>
                  </a:txBody>
                  <a:tcPr marL="91441" marR="91441"/>
                </a:tc>
                <a:tc>
                  <a:txBody>
                    <a:bodyPr/>
                    <a:lstStyle/>
                    <a:p>
                      <a:r>
                        <a:rPr lang="en-US" dirty="0" smtClean="0"/>
                        <a:t>Fully disabled</a:t>
                      </a:r>
                      <a:endParaRPr lang="en-US" dirty="0"/>
                    </a:p>
                  </a:txBody>
                  <a:tcPr marL="91441" marR="91441"/>
                </a:tc>
                <a:tc>
                  <a:txBody>
                    <a:bodyPr/>
                    <a:lstStyle/>
                    <a:p>
                      <a:pPr algn="ctr"/>
                      <a:r>
                        <a:rPr lang="en-US" dirty="0" smtClean="0"/>
                        <a:t>1000</a:t>
                      </a:r>
                      <a:endParaRPr lang="en-US" dirty="0"/>
                    </a:p>
                  </a:txBody>
                  <a:tcPr marL="91441" marR="91441"/>
                </a:tc>
              </a:tr>
              <a:tr h="347709">
                <a:tc>
                  <a:txBody>
                    <a:bodyPr/>
                    <a:lstStyle/>
                    <a:p>
                      <a:pPr algn="ctr"/>
                      <a:r>
                        <a:rPr lang="en-US" dirty="0" smtClean="0"/>
                        <a:t>D</a:t>
                      </a:r>
                      <a:endParaRPr lang="en-US" dirty="0"/>
                    </a:p>
                  </a:txBody>
                  <a:tcPr marL="91441" marR="91441"/>
                </a:tc>
                <a:tc>
                  <a:txBody>
                    <a:bodyPr/>
                    <a:lstStyle/>
                    <a:p>
                      <a:r>
                        <a:rPr lang="en-US" dirty="0" smtClean="0"/>
                        <a:t>Partially disabled</a:t>
                      </a:r>
                      <a:endParaRPr lang="en-US" dirty="0"/>
                    </a:p>
                  </a:txBody>
                  <a:tcPr marL="91441" marR="91441"/>
                </a:tc>
                <a:tc>
                  <a:txBody>
                    <a:bodyPr/>
                    <a:lstStyle/>
                    <a:p>
                      <a:pPr algn="ctr"/>
                      <a:r>
                        <a:rPr lang="en-US" dirty="0" smtClean="0"/>
                        <a:t>300</a:t>
                      </a:r>
                      <a:endParaRPr lang="en-US" dirty="0"/>
                    </a:p>
                  </a:txBody>
                  <a:tcPr marL="91441" marR="91441"/>
                </a:tc>
              </a:tr>
              <a:tr h="347709">
                <a:tc>
                  <a:txBody>
                    <a:bodyPr/>
                    <a:lstStyle/>
                    <a:p>
                      <a:pPr algn="ctr"/>
                      <a:r>
                        <a:rPr lang="en-US" dirty="0" smtClean="0"/>
                        <a:t>E</a:t>
                      </a:r>
                      <a:endParaRPr lang="en-US" dirty="0"/>
                    </a:p>
                  </a:txBody>
                  <a:tcPr marL="91441" marR="91441"/>
                </a:tc>
                <a:tc>
                  <a:txBody>
                    <a:bodyPr/>
                    <a:lstStyle/>
                    <a:p>
                      <a:r>
                        <a:rPr lang="en-US" dirty="0" smtClean="0"/>
                        <a:t>Endangered race</a:t>
                      </a:r>
                      <a:endParaRPr lang="en-US" dirty="0"/>
                    </a:p>
                  </a:txBody>
                  <a:tcPr marL="91441" marR="91441"/>
                </a:tc>
                <a:tc>
                  <a:txBody>
                    <a:bodyPr/>
                    <a:lstStyle/>
                    <a:p>
                      <a:pPr algn="ctr"/>
                      <a:r>
                        <a:rPr lang="en-US" dirty="0" smtClean="0"/>
                        <a:t>500</a:t>
                      </a:r>
                      <a:endParaRPr lang="en-US" dirty="0"/>
                    </a:p>
                  </a:txBody>
                  <a:tcPr marL="91441" marR="91441"/>
                </a:tc>
              </a:tr>
              <a:tr h="347709">
                <a:tc>
                  <a:txBody>
                    <a:bodyPr/>
                    <a:lstStyle/>
                    <a:p>
                      <a:pPr algn="ctr"/>
                      <a:r>
                        <a:rPr lang="en-US" dirty="0" smtClean="0"/>
                        <a:t>F</a:t>
                      </a:r>
                      <a:endParaRPr lang="en-US" dirty="0"/>
                    </a:p>
                  </a:txBody>
                  <a:tcPr marL="91441" marR="91441"/>
                </a:tc>
                <a:tc>
                  <a:txBody>
                    <a:bodyPr/>
                    <a:lstStyle/>
                    <a:p>
                      <a:r>
                        <a:rPr lang="en-US" dirty="0" smtClean="0"/>
                        <a:t>Children (CCG*)</a:t>
                      </a:r>
                      <a:endParaRPr lang="en-US" dirty="0"/>
                    </a:p>
                  </a:txBody>
                  <a:tcPr marL="91441" marR="91441"/>
                </a:tc>
                <a:tc>
                  <a:txBody>
                    <a:bodyPr/>
                    <a:lstStyle/>
                    <a:p>
                      <a:pPr algn="ctr"/>
                      <a:r>
                        <a:rPr lang="en-US" dirty="0" smtClean="0"/>
                        <a:t>200</a:t>
                      </a:r>
                      <a:endParaRPr lang="en-US" dirty="0"/>
                    </a:p>
                  </a:txBody>
                  <a:tcPr marL="91441" marR="91441"/>
                </a:tc>
              </a:tr>
            </a:tbl>
          </a:graphicData>
        </a:graphic>
      </p:graphicFrame>
      <p:sp>
        <p:nvSpPr>
          <p:cNvPr id="10" name="TextBox 9"/>
          <p:cNvSpPr txBox="1"/>
          <p:nvPr/>
        </p:nvSpPr>
        <p:spPr>
          <a:xfrm>
            <a:off x="443761" y="878237"/>
            <a:ext cx="4007123" cy="369332"/>
          </a:xfrm>
          <a:prstGeom prst="rect">
            <a:avLst/>
          </a:prstGeom>
          <a:noFill/>
        </p:spPr>
        <p:txBody>
          <a:bodyPr wrap="none" rtlCol="0">
            <a:spAutoFit/>
          </a:bodyPr>
          <a:lstStyle/>
          <a:p>
            <a:r>
              <a:rPr lang="en-US" b="1" dirty="0"/>
              <a:t>Allowance to the different target groups</a:t>
            </a:r>
          </a:p>
        </p:txBody>
      </p:sp>
      <p:sp>
        <p:nvSpPr>
          <p:cNvPr id="11" name="Title 1"/>
          <p:cNvSpPr>
            <a:spLocks noGrp="1"/>
          </p:cNvSpPr>
          <p:nvPr>
            <p:ph type="title"/>
          </p:nvPr>
        </p:nvSpPr>
        <p:spPr>
          <a:xfrm>
            <a:off x="311434" y="203640"/>
            <a:ext cx="10795836" cy="326599"/>
          </a:xfrm>
        </p:spPr>
        <p:txBody>
          <a:bodyPr>
            <a:noAutofit/>
          </a:bodyPr>
          <a:lstStyle/>
          <a:p>
            <a:r>
              <a:rPr lang="en-US" sz="3600" b="1" dirty="0" smtClean="0"/>
              <a:t>Target groups benefitted..social security expenditure</a:t>
            </a:r>
            <a:endParaRPr lang="en-US" sz="3600" b="1" dirty="0"/>
          </a:p>
        </p:txBody>
      </p:sp>
      <p:sp>
        <p:nvSpPr>
          <p:cNvPr id="2" name="TextBox 1"/>
          <p:cNvSpPr txBox="1"/>
          <p:nvPr/>
        </p:nvSpPr>
        <p:spPr>
          <a:xfrm rot="20204145">
            <a:off x="48276" y="5250456"/>
            <a:ext cx="2660728" cy="523220"/>
          </a:xfrm>
          <a:prstGeom prst="rect">
            <a:avLst/>
          </a:prstGeom>
          <a:noFill/>
        </p:spPr>
        <p:txBody>
          <a:bodyPr wrap="none" rtlCol="0">
            <a:spAutoFit/>
          </a:bodyPr>
          <a:lstStyle/>
          <a:p>
            <a:r>
              <a:rPr lang="en-US" sz="2800" b="1" dirty="0" smtClean="0">
                <a:solidFill>
                  <a:srgbClr val="C00000"/>
                </a:solidFill>
              </a:rPr>
              <a:t>3% of total GDP</a:t>
            </a:r>
            <a:endParaRPr lang="en-US" sz="2800" b="1" dirty="0">
              <a:solidFill>
                <a:srgbClr val="C00000"/>
              </a:solidFill>
            </a:endParaRPr>
          </a:p>
        </p:txBody>
      </p:sp>
    </p:spTree>
    <p:extLst>
      <p:ext uri="{BB962C8B-B14F-4D97-AF65-F5344CB8AC3E}">
        <p14:creationId xmlns:p14="http://schemas.microsoft.com/office/powerpoint/2010/main" val="55942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84" y="262487"/>
            <a:ext cx="9720072" cy="759490"/>
          </a:xfrm>
        </p:spPr>
        <p:txBody>
          <a:bodyPr/>
          <a:lstStyle/>
          <a:p>
            <a:r>
              <a:rPr lang="en-US" dirty="0" smtClean="0"/>
              <a:t>Delivery mechanism</a:t>
            </a:r>
            <a:endParaRPr lang="en-US" dirty="0"/>
          </a:p>
        </p:txBody>
      </p:sp>
      <p:sp>
        <p:nvSpPr>
          <p:cNvPr id="29" name="Rounded Rectangle 28"/>
          <p:cNvSpPr/>
          <p:nvPr/>
        </p:nvSpPr>
        <p:spPr>
          <a:xfrm>
            <a:off x="9239913" y="1977033"/>
            <a:ext cx="265611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t>
            </a:r>
            <a:r>
              <a:rPr lang="en-US" b="1" dirty="0" smtClean="0"/>
              <a:t>ocial </a:t>
            </a:r>
            <a:r>
              <a:rPr lang="en-US" b="1" dirty="0"/>
              <a:t>S</a:t>
            </a:r>
            <a:r>
              <a:rPr lang="en-US" b="1" dirty="0" smtClean="0"/>
              <a:t>ecurity </a:t>
            </a:r>
            <a:r>
              <a:rPr lang="en-US" b="1" dirty="0"/>
              <a:t>C</a:t>
            </a:r>
            <a:r>
              <a:rPr lang="en-US" b="1" dirty="0" smtClean="0"/>
              <a:t>oordination </a:t>
            </a:r>
            <a:r>
              <a:rPr lang="en-US" b="1" dirty="0"/>
              <a:t>C</a:t>
            </a:r>
            <a:r>
              <a:rPr lang="en-US" b="1" dirty="0" smtClean="0"/>
              <a:t>ommittee</a:t>
            </a:r>
            <a:endParaRPr lang="en-US" b="1" dirty="0"/>
          </a:p>
        </p:txBody>
      </p:sp>
      <p:cxnSp>
        <p:nvCxnSpPr>
          <p:cNvPr id="31" name="Straight Connector 30"/>
          <p:cNvCxnSpPr/>
          <p:nvPr/>
        </p:nvCxnSpPr>
        <p:spPr>
          <a:xfrm>
            <a:off x="10871200" y="2890751"/>
            <a:ext cx="0" cy="1840909"/>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0413364" y="3265330"/>
            <a:ext cx="38996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0406108" y="4491782"/>
            <a:ext cx="38996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380899" y="262489"/>
            <a:ext cx="4361161" cy="144535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Ministry of Local Development, Ministry of Women, Children and Social Welfare and</a:t>
            </a:r>
          </a:p>
          <a:p>
            <a:pPr algn="ctr"/>
            <a:r>
              <a:rPr lang="en-US" b="1" dirty="0" smtClean="0"/>
              <a:t>Ministry </a:t>
            </a:r>
            <a:r>
              <a:rPr lang="en-US" b="1" dirty="0"/>
              <a:t>of Finance</a:t>
            </a:r>
          </a:p>
        </p:txBody>
      </p:sp>
      <p:grpSp>
        <p:nvGrpSpPr>
          <p:cNvPr id="44" name="Group 43"/>
          <p:cNvGrpSpPr/>
          <p:nvPr/>
        </p:nvGrpSpPr>
        <p:grpSpPr>
          <a:xfrm>
            <a:off x="114644" y="1686217"/>
            <a:ext cx="9035975" cy="4648488"/>
            <a:chOff x="114641" y="1686217"/>
            <a:chExt cx="9035975" cy="4648488"/>
          </a:xfrm>
        </p:grpSpPr>
        <p:grpSp>
          <p:nvGrpSpPr>
            <p:cNvPr id="42" name="Group 41"/>
            <p:cNvGrpSpPr/>
            <p:nvPr/>
          </p:nvGrpSpPr>
          <p:grpSpPr>
            <a:xfrm>
              <a:off x="114641" y="1686217"/>
              <a:ext cx="9035975" cy="4648488"/>
              <a:chOff x="1304813" y="1613647"/>
              <a:chExt cx="9035975" cy="4648488"/>
            </a:xfrm>
          </p:grpSpPr>
          <p:sp>
            <p:nvSpPr>
              <p:cNvPr id="11" name="TextBox 10"/>
              <p:cNvSpPr txBox="1"/>
              <p:nvPr/>
            </p:nvSpPr>
            <p:spPr>
              <a:xfrm>
                <a:off x="5112758" y="5892803"/>
                <a:ext cx="1394934" cy="369332"/>
              </a:xfrm>
              <a:prstGeom prst="rect">
                <a:avLst/>
              </a:prstGeom>
              <a:noFill/>
            </p:spPr>
            <p:txBody>
              <a:bodyPr wrap="none" rtlCol="0">
                <a:spAutoFit/>
              </a:bodyPr>
              <a:lstStyle/>
              <a:p>
                <a:r>
                  <a:rPr lang="en-US" b="1" dirty="0" smtClean="0"/>
                  <a:t>Beneficiaries</a:t>
                </a:r>
                <a:endParaRPr lang="en-US" b="1" dirty="0"/>
              </a:p>
            </p:txBody>
          </p:sp>
          <p:grpSp>
            <p:nvGrpSpPr>
              <p:cNvPr id="41" name="Group 40"/>
              <p:cNvGrpSpPr/>
              <p:nvPr/>
            </p:nvGrpSpPr>
            <p:grpSpPr>
              <a:xfrm>
                <a:off x="1304813" y="1613647"/>
                <a:ext cx="9035975" cy="4195482"/>
                <a:chOff x="1304813" y="1613647"/>
                <a:chExt cx="9035975" cy="4195482"/>
              </a:xfrm>
            </p:grpSpPr>
            <p:sp>
              <p:nvSpPr>
                <p:cNvPr id="5" name="Rounded Rectangle 4"/>
                <p:cNvSpPr/>
                <p:nvPr/>
              </p:nvSpPr>
              <p:spPr>
                <a:xfrm>
                  <a:off x="4881282" y="1613647"/>
                  <a:ext cx="1411941" cy="605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CENTRE</a:t>
                  </a:r>
                  <a:endParaRPr lang="en-US" b="1" dirty="0"/>
                </a:p>
              </p:txBody>
            </p:sp>
            <p:sp>
              <p:nvSpPr>
                <p:cNvPr id="6" name="Rounded Rectangle 5"/>
                <p:cNvSpPr/>
                <p:nvPr/>
              </p:nvSpPr>
              <p:spPr>
                <a:xfrm>
                  <a:off x="4926106" y="2882148"/>
                  <a:ext cx="1411941" cy="605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DDC</a:t>
                  </a:r>
                  <a:endParaRPr lang="en-US" b="1" dirty="0"/>
                </a:p>
              </p:txBody>
            </p:sp>
            <p:sp>
              <p:nvSpPr>
                <p:cNvPr id="7" name="Rounded Rectangle 6"/>
                <p:cNvSpPr/>
                <p:nvPr/>
              </p:nvSpPr>
              <p:spPr>
                <a:xfrm>
                  <a:off x="5898773" y="4244778"/>
                  <a:ext cx="1411941" cy="605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a:t>
                  </a:r>
                  <a:r>
                    <a:rPr lang="en-US" b="1" dirty="0" smtClean="0"/>
                    <a:t>DC</a:t>
                  </a:r>
                  <a:endParaRPr lang="en-US" b="1" dirty="0"/>
                </a:p>
              </p:txBody>
            </p:sp>
            <p:sp>
              <p:nvSpPr>
                <p:cNvPr id="8" name="Rounded Rectangle 7"/>
                <p:cNvSpPr/>
                <p:nvPr/>
              </p:nvSpPr>
              <p:spPr>
                <a:xfrm>
                  <a:off x="3966883" y="4262708"/>
                  <a:ext cx="1640543" cy="605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MUNICIPALITY</a:t>
                  </a:r>
                  <a:endParaRPr lang="en-US" b="1" dirty="0"/>
                </a:p>
              </p:txBody>
            </p:sp>
            <p:cxnSp>
              <p:nvCxnSpPr>
                <p:cNvPr id="10" name="Straight Connector 9"/>
                <p:cNvCxnSpPr/>
                <p:nvPr/>
              </p:nvCxnSpPr>
              <p:spPr>
                <a:xfrm flipV="1">
                  <a:off x="1976718" y="5795682"/>
                  <a:ext cx="8364070" cy="13447"/>
                </a:xfrm>
                <a:prstGeom prst="line">
                  <a:avLst/>
                </a:prstGeom>
                <a:ln w="136525">
                  <a:prstDash val="sysDash"/>
                </a:ln>
              </p:spPr>
              <p:style>
                <a:lnRef idx="1">
                  <a:schemeClr val="accent1"/>
                </a:lnRef>
                <a:fillRef idx="0">
                  <a:schemeClr val="accent1"/>
                </a:fillRef>
                <a:effectRef idx="0">
                  <a:schemeClr val="accent1"/>
                </a:effectRef>
                <a:fontRef idx="minor">
                  <a:schemeClr val="tx1"/>
                </a:fontRef>
              </p:style>
            </p:cxnSp>
            <p:sp>
              <p:nvSpPr>
                <p:cNvPr id="12" name="Curved Up Arrow 11"/>
                <p:cNvSpPr/>
                <p:nvPr/>
              </p:nvSpPr>
              <p:spPr>
                <a:xfrm rot="15049085">
                  <a:off x="6361188" y="3173785"/>
                  <a:ext cx="1235243" cy="783298"/>
                </a:xfrm>
                <a:prstGeom prst="curved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7380895" y="2934291"/>
                  <a:ext cx="2168612" cy="923330"/>
                </a:xfrm>
                <a:prstGeom prst="rect">
                  <a:avLst/>
                </a:prstGeom>
                <a:noFill/>
              </p:spPr>
              <p:txBody>
                <a:bodyPr wrap="square" rtlCol="0">
                  <a:spAutoFit/>
                </a:bodyPr>
                <a:lstStyle/>
                <a:p>
                  <a:r>
                    <a:rPr lang="en-US" b="1" dirty="0" smtClean="0"/>
                    <a:t>Progress Report with payment voucher within 7 days</a:t>
                  </a:r>
                  <a:endParaRPr lang="en-US" b="1" dirty="0"/>
                </a:p>
              </p:txBody>
            </p:sp>
            <p:sp>
              <p:nvSpPr>
                <p:cNvPr id="14" name="Curved Right Arrow 13"/>
                <p:cNvSpPr/>
                <p:nvPr/>
              </p:nvSpPr>
              <p:spPr>
                <a:xfrm>
                  <a:off x="3089689" y="4486880"/>
                  <a:ext cx="742081" cy="1308801"/>
                </a:xfrm>
                <a:prstGeom prst="curv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1304813" y="4847999"/>
                  <a:ext cx="1770228" cy="369332"/>
                </a:xfrm>
                <a:prstGeom prst="rect">
                  <a:avLst/>
                </a:prstGeom>
                <a:noFill/>
              </p:spPr>
              <p:txBody>
                <a:bodyPr wrap="none" rtlCol="0">
                  <a:spAutoFit/>
                </a:bodyPr>
                <a:lstStyle/>
                <a:p>
                  <a:r>
                    <a:rPr lang="en-US" b="1" dirty="0" smtClean="0"/>
                    <a:t>Fund/Allowance</a:t>
                  </a:r>
                  <a:endParaRPr lang="en-US" b="1" dirty="0"/>
                </a:p>
              </p:txBody>
            </p:sp>
            <p:sp>
              <p:nvSpPr>
                <p:cNvPr id="16" name="Curved Right Arrow 15"/>
                <p:cNvSpPr/>
                <p:nvPr/>
              </p:nvSpPr>
              <p:spPr>
                <a:xfrm>
                  <a:off x="4098436" y="1939617"/>
                  <a:ext cx="742081" cy="1308801"/>
                </a:xfrm>
                <a:prstGeom prst="curv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560078" y="2207091"/>
                  <a:ext cx="1608133" cy="646331"/>
                </a:xfrm>
                <a:prstGeom prst="rect">
                  <a:avLst/>
                </a:prstGeom>
                <a:noFill/>
              </p:spPr>
              <p:txBody>
                <a:bodyPr wrap="none" rtlCol="0">
                  <a:spAutoFit/>
                </a:bodyPr>
                <a:lstStyle/>
                <a:p>
                  <a:r>
                    <a:rPr lang="en-US" b="1" dirty="0" smtClean="0"/>
                    <a:t>Social security </a:t>
                  </a:r>
                </a:p>
                <a:p>
                  <a:r>
                    <a:rPr lang="en-US" b="1" dirty="0" smtClean="0"/>
                    <a:t>program fund</a:t>
                  </a:r>
                  <a:endParaRPr lang="en-US" b="1" dirty="0"/>
                </a:p>
              </p:txBody>
            </p:sp>
            <p:sp>
              <p:nvSpPr>
                <p:cNvPr id="18" name="Curved Right Arrow 17"/>
                <p:cNvSpPr/>
                <p:nvPr/>
              </p:nvSpPr>
              <p:spPr>
                <a:xfrm>
                  <a:off x="4149586" y="3213311"/>
                  <a:ext cx="690932" cy="1220221"/>
                </a:xfrm>
                <a:prstGeom prst="curv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a:off x="1790500" y="3380959"/>
                  <a:ext cx="2401619" cy="646331"/>
                </a:xfrm>
                <a:prstGeom prst="rect">
                  <a:avLst/>
                </a:prstGeom>
                <a:noFill/>
              </p:spPr>
              <p:txBody>
                <a:bodyPr wrap="none" rtlCol="0">
                  <a:spAutoFit/>
                </a:bodyPr>
                <a:lstStyle/>
                <a:p>
                  <a:r>
                    <a:rPr lang="en-US" b="1" dirty="0" smtClean="0"/>
                    <a:t>Trimester Fund release </a:t>
                  </a:r>
                </a:p>
                <a:p>
                  <a:r>
                    <a:rPr lang="en-US" b="1" dirty="0" smtClean="0"/>
                    <a:t>in advance</a:t>
                  </a:r>
                  <a:endParaRPr lang="en-US" b="1" dirty="0"/>
                </a:p>
              </p:txBody>
            </p:sp>
            <p:sp>
              <p:nvSpPr>
                <p:cNvPr id="20" name="Rounded Rectangle 19"/>
                <p:cNvSpPr/>
                <p:nvPr/>
              </p:nvSpPr>
              <p:spPr>
                <a:xfrm>
                  <a:off x="6845389" y="1839326"/>
                  <a:ext cx="930649" cy="605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DFCO</a:t>
                  </a:r>
                  <a:endParaRPr lang="en-US" b="1" dirty="0"/>
                </a:p>
              </p:txBody>
            </p:sp>
            <p:cxnSp>
              <p:nvCxnSpPr>
                <p:cNvPr id="23" name="Curved Connector 22"/>
                <p:cNvCxnSpPr>
                  <a:stCxn id="5" idx="3"/>
                </p:cNvCxnSpPr>
                <p:nvPr/>
              </p:nvCxnSpPr>
              <p:spPr>
                <a:xfrm flipH="1">
                  <a:off x="6112107" y="1916206"/>
                  <a:ext cx="181116" cy="935966"/>
                </a:xfrm>
                <a:prstGeom prst="curvedConnector4">
                  <a:avLst>
                    <a:gd name="adj1" fmla="val -302520"/>
                    <a:gd name="adj2" fmla="val 52206"/>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3" name="Curved Left Arrow 42"/>
            <p:cNvSpPr/>
            <p:nvPr/>
          </p:nvSpPr>
          <p:spPr>
            <a:xfrm>
              <a:off x="6220106" y="4587009"/>
              <a:ext cx="731520" cy="1216152"/>
            </a:xfrm>
            <a:prstGeom prst="curved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5" name="TextBox 44"/>
          <p:cNvSpPr txBox="1"/>
          <p:nvPr/>
        </p:nvSpPr>
        <p:spPr>
          <a:xfrm>
            <a:off x="3767382" y="6553429"/>
            <a:ext cx="8403070" cy="307777"/>
          </a:xfrm>
          <a:prstGeom prst="rect">
            <a:avLst/>
          </a:prstGeom>
          <a:noFill/>
        </p:spPr>
        <p:txBody>
          <a:bodyPr wrap="none" rtlCol="0">
            <a:spAutoFit/>
          </a:bodyPr>
          <a:lstStyle/>
          <a:p>
            <a:pPr algn="r"/>
            <a:r>
              <a:rPr lang="en-US" sz="1400" i="1" dirty="0" smtClean="0"/>
              <a:t>DDC-District Development Committee, DFCO-</a:t>
            </a:r>
            <a:r>
              <a:rPr lang="en-US" sz="1400" i="1" dirty="0"/>
              <a:t>District Financial Controller </a:t>
            </a:r>
            <a:r>
              <a:rPr lang="en-US" sz="1400" i="1" dirty="0" smtClean="0"/>
              <a:t>Office; VDC-Village Development Committee</a:t>
            </a:r>
            <a:endParaRPr lang="en-US" sz="1400" i="1" dirty="0"/>
          </a:p>
        </p:txBody>
      </p:sp>
      <p:sp>
        <p:nvSpPr>
          <p:cNvPr id="46" name="Rectangle 45"/>
          <p:cNvSpPr/>
          <p:nvPr/>
        </p:nvSpPr>
        <p:spPr>
          <a:xfrm rot="19282685">
            <a:off x="8616439" y="27172"/>
            <a:ext cx="397020" cy="58881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MONITORING AND EVALUATION</a:t>
            </a:r>
            <a:endParaRPr lang="en-US" b="1" dirty="0"/>
          </a:p>
        </p:txBody>
      </p:sp>
    </p:spTree>
    <p:extLst>
      <p:ext uri="{BB962C8B-B14F-4D97-AF65-F5344CB8AC3E}">
        <p14:creationId xmlns:p14="http://schemas.microsoft.com/office/powerpoint/2010/main" val="108045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1" y="432816"/>
            <a:ext cx="9720072" cy="1091184"/>
          </a:xfrm>
        </p:spPr>
        <p:txBody>
          <a:bodyPr/>
          <a:lstStyle/>
          <a:p>
            <a:r>
              <a:rPr lang="en-US" dirty="0" smtClean="0"/>
              <a:t>Gaps and challenges</a:t>
            </a:r>
            <a:endParaRPr lang="en-US" dirty="0"/>
          </a:p>
        </p:txBody>
      </p:sp>
      <p:sp>
        <p:nvSpPr>
          <p:cNvPr id="3" name="Content Placeholder 2"/>
          <p:cNvSpPr>
            <a:spLocks noGrp="1"/>
          </p:cNvSpPr>
          <p:nvPr>
            <p:ph idx="1"/>
          </p:nvPr>
        </p:nvSpPr>
        <p:spPr>
          <a:xfrm>
            <a:off x="774917" y="1472341"/>
            <a:ext cx="11205275" cy="4790525"/>
          </a:xfrm>
        </p:spPr>
        <p:txBody>
          <a:bodyPr>
            <a:normAutofit/>
          </a:bodyPr>
          <a:lstStyle/>
          <a:p>
            <a:pPr>
              <a:buFont typeface="Wingdings" panose="05000000000000000000" pitchFamily="2" charset="2"/>
              <a:buChar char="§"/>
            </a:pPr>
            <a:r>
              <a:rPr lang="en-US" sz="2400" dirty="0" smtClean="0"/>
              <a:t>Limited institutional capacity</a:t>
            </a:r>
          </a:p>
          <a:p>
            <a:pPr>
              <a:buFont typeface="Wingdings" panose="05000000000000000000" pitchFamily="2" charset="2"/>
              <a:buChar char="§"/>
            </a:pPr>
            <a:r>
              <a:rPr lang="en-GB" sz="2400" dirty="0" smtClean="0"/>
              <a:t>Ever rising aspirations of people</a:t>
            </a:r>
          </a:p>
          <a:p>
            <a:pPr>
              <a:buFont typeface="Wingdings" panose="05000000000000000000" pitchFamily="2" charset="2"/>
              <a:buChar char="§"/>
            </a:pPr>
            <a:r>
              <a:rPr lang="en-GB" sz="2400" dirty="0" smtClean="0"/>
              <a:t>Accommodating needs of diverse groups, risks and vulnerabilities</a:t>
            </a:r>
            <a:endParaRPr lang="en-US" sz="2400" dirty="0" smtClean="0"/>
          </a:p>
          <a:p>
            <a:pPr>
              <a:buFont typeface="Wingdings" panose="05000000000000000000" pitchFamily="2" charset="2"/>
              <a:buChar char="§"/>
            </a:pPr>
            <a:r>
              <a:rPr lang="en-GB" sz="2400" dirty="0" smtClean="0"/>
              <a:t>Build checks against perverse incentives</a:t>
            </a:r>
          </a:p>
          <a:p>
            <a:pPr lvl="0">
              <a:buFont typeface="Wingdings" pitchFamily="2" charset="2"/>
              <a:buChar char="§"/>
            </a:pPr>
            <a:r>
              <a:rPr lang="en-GB" sz="2400" dirty="0" smtClean="0"/>
              <a:t>Reaching out to the informal sector</a:t>
            </a:r>
          </a:p>
          <a:p>
            <a:pPr>
              <a:buFont typeface="Wingdings" panose="05000000000000000000" pitchFamily="2" charset="2"/>
              <a:buChar char="§"/>
            </a:pPr>
            <a:r>
              <a:rPr lang="en-US" sz="2400" dirty="0" smtClean="0"/>
              <a:t>Social security programs are implemented by various agencies, so some tend to benefit more while some are left out of the program</a:t>
            </a:r>
          </a:p>
          <a:p>
            <a:pPr>
              <a:buFont typeface="Wingdings" panose="05000000000000000000" pitchFamily="2" charset="2"/>
              <a:buChar char="§"/>
            </a:pPr>
            <a:r>
              <a:rPr lang="en-US" sz="2400" dirty="0" smtClean="0"/>
              <a:t>Due to the lack of awareness and education in the weaker sections, there is higher chance of being left out of the program</a:t>
            </a:r>
          </a:p>
          <a:p>
            <a:pPr>
              <a:buFont typeface="Wingdings" panose="05000000000000000000" pitchFamily="2" charset="2"/>
              <a:buChar char="§"/>
            </a:pPr>
            <a:r>
              <a:rPr lang="en-US" sz="2400" dirty="0" smtClean="0"/>
              <a:t>Not effective monitoring system (M&amp;E indicators have not been developed)</a:t>
            </a:r>
          </a:p>
          <a:p>
            <a:pPr lvl="0">
              <a:buFont typeface="Wingdings" pitchFamily="2" charset="2"/>
              <a:buChar char="§"/>
            </a:pPr>
            <a:endParaRPr lang="en-US" sz="2400" dirty="0" smtClean="0"/>
          </a:p>
          <a:p>
            <a:pPr>
              <a:buFont typeface="Wingdings" panose="05000000000000000000" pitchFamily="2" charset="2"/>
              <a:buChar char="§"/>
            </a:pPr>
            <a:endParaRPr lang="en-US" sz="2400" dirty="0" smtClean="0"/>
          </a:p>
          <a:p>
            <a:pPr>
              <a:buFont typeface="Wingdings" panose="05000000000000000000" pitchFamily="2" charset="2"/>
              <a:buChar char="§"/>
            </a:pPr>
            <a:endParaRPr lang="en-US" sz="2800" dirty="0" smtClean="0"/>
          </a:p>
        </p:txBody>
      </p:sp>
    </p:spTree>
    <p:extLst>
      <p:ext uri="{BB962C8B-B14F-4D97-AF65-F5344CB8AC3E}">
        <p14:creationId xmlns:p14="http://schemas.microsoft.com/office/powerpoint/2010/main" val="2864907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STEPS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2800" dirty="0" smtClean="0"/>
              <a:t>Strict mechanism to identify the real beneficiaries for the reduction of misappropriation </a:t>
            </a:r>
            <a:r>
              <a:rPr lang="en-US" sz="2800" dirty="0"/>
              <a:t>of </a:t>
            </a:r>
            <a:r>
              <a:rPr lang="en-US" sz="2800" dirty="0" smtClean="0"/>
              <a:t>funds</a:t>
            </a:r>
          </a:p>
          <a:p>
            <a:pPr>
              <a:buFont typeface="Wingdings" panose="05000000000000000000" pitchFamily="2" charset="2"/>
              <a:buChar char="§"/>
            </a:pPr>
            <a:r>
              <a:rPr lang="en-GB" sz="2800" dirty="0" smtClean="0"/>
              <a:t>Preparing a judicious mix of preventive, protective and promotional measures </a:t>
            </a:r>
          </a:p>
          <a:p>
            <a:pPr>
              <a:buFont typeface="Wingdings" panose="05000000000000000000" pitchFamily="2" charset="2"/>
              <a:buChar char="§"/>
            </a:pPr>
            <a:r>
              <a:rPr lang="en-GB" sz="2800" dirty="0" smtClean="0"/>
              <a:t>Decide on targeted or universal schemes and also on use or non-use of conditionalities</a:t>
            </a:r>
          </a:p>
          <a:p>
            <a:pPr lvl="0">
              <a:buFont typeface="Wingdings" panose="05000000000000000000" pitchFamily="2" charset="2"/>
              <a:buChar char="§"/>
            </a:pPr>
            <a:r>
              <a:rPr lang="en-GB" sz="2800" dirty="0" smtClean="0"/>
              <a:t>Establish a social protection floor along with clear prioritization of supplementary interventions</a:t>
            </a:r>
            <a:endParaRPr lang="en-US" sz="2800" dirty="0" smtClean="0"/>
          </a:p>
          <a:p>
            <a:pPr lvl="0">
              <a:buFont typeface="Wingdings" panose="05000000000000000000" pitchFamily="2" charset="2"/>
              <a:buChar char="§"/>
            </a:pPr>
            <a:r>
              <a:rPr lang="en-GB" sz="2800" dirty="0" smtClean="0"/>
              <a:t>Articulate the role of state, market, communities, INGOs and development partners and spell out mechanism for effective coordination and harmonization</a:t>
            </a:r>
            <a:endParaRPr lang="en-US" sz="2800" dirty="0" smtClean="0"/>
          </a:p>
        </p:txBody>
      </p:sp>
    </p:spTree>
    <p:extLst>
      <p:ext uri="{BB962C8B-B14F-4D97-AF65-F5344CB8AC3E}">
        <p14:creationId xmlns:p14="http://schemas.microsoft.com/office/powerpoint/2010/main" val="1960055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t>
            </a:r>
            <a:r>
              <a:rPr lang="en-US" dirty="0" smtClean="0"/>
              <a:t>STEPS….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a:t>Use of information </a:t>
            </a:r>
            <a:r>
              <a:rPr lang="en-US" sz="3200" dirty="0" smtClean="0"/>
              <a:t>technology</a:t>
            </a:r>
            <a:endParaRPr lang="en-US" sz="3200" dirty="0"/>
          </a:p>
          <a:p>
            <a:pPr>
              <a:buFont typeface="Wingdings" panose="05000000000000000000" pitchFamily="2" charset="2"/>
              <a:buChar char="§"/>
            </a:pPr>
            <a:r>
              <a:rPr lang="en-US" sz="3200" dirty="0" smtClean="0"/>
              <a:t>Strengthen monitoring and evaluation system at all levels</a:t>
            </a:r>
          </a:p>
          <a:p>
            <a:pPr lvl="0">
              <a:buFont typeface="Wingdings" pitchFamily="2" charset="2"/>
              <a:buChar char="§"/>
            </a:pPr>
            <a:r>
              <a:rPr lang="en-GB" sz="3200" dirty="0" smtClean="0"/>
              <a:t>Develop viable and sustainable financial plan and strategies</a:t>
            </a:r>
            <a:endParaRPr lang="en-US" sz="3200" dirty="0" smtClean="0"/>
          </a:p>
          <a:p>
            <a:pPr lvl="0">
              <a:buFont typeface="Wingdings" pitchFamily="2" charset="2"/>
              <a:buChar char="§"/>
            </a:pPr>
            <a:r>
              <a:rPr lang="en-GB" sz="3200" dirty="0" smtClean="0"/>
              <a:t>Work out appropriate institutional strategy for delivery of SP benefits</a:t>
            </a:r>
            <a:endParaRPr lang="en-US" sz="3200" dirty="0" smtClean="0"/>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2171205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288" y="1306689"/>
            <a:ext cx="5156200" cy="685800"/>
          </a:xfrm>
        </p:spPr>
        <p:txBody>
          <a:bodyPr>
            <a:normAutofit/>
          </a:bodyPr>
          <a:lstStyle/>
          <a:p>
            <a:pPr algn="l"/>
            <a:r>
              <a:rPr lang="en-US" sz="4000" b="1" dirty="0" smtClean="0"/>
              <a:t>Background</a:t>
            </a:r>
            <a:endParaRPr lang="en-US" sz="4400" b="1" dirty="0"/>
          </a:p>
        </p:txBody>
      </p:sp>
      <p:sp>
        <p:nvSpPr>
          <p:cNvPr id="3" name="Content Placeholder 2"/>
          <p:cNvSpPr>
            <a:spLocks noGrp="1"/>
          </p:cNvSpPr>
          <p:nvPr>
            <p:ph idx="1"/>
          </p:nvPr>
        </p:nvSpPr>
        <p:spPr>
          <a:xfrm>
            <a:off x="79024" y="2192869"/>
            <a:ext cx="7845779" cy="4027311"/>
          </a:xfrm>
        </p:spPr>
        <p:txBody>
          <a:bodyPr>
            <a:normAutofit/>
          </a:bodyPr>
          <a:lstStyle/>
          <a:p>
            <a:pPr marL="516636" lvl="1" indent="-342900"/>
            <a:r>
              <a:rPr lang="en-US" sz="2800" dirty="0" smtClean="0">
                <a:latin typeface="+mj-lt"/>
                <a:cs typeface="Times New Roman" pitchFamily="18" charset="0"/>
              </a:rPr>
              <a:t>Started in 2009/10 by </a:t>
            </a:r>
            <a:r>
              <a:rPr lang="en-US" sz="2800" dirty="0" err="1" smtClean="0">
                <a:latin typeface="+mj-lt"/>
                <a:cs typeface="Times New Roman" pitchFamily="18" charset="0"/>
              </a:rPr>
              <a:t>GoN</a:t>
            </a:r>
            <a:r>
              <a:rPr lang="en-US" sz="2800" dirty="0" smtClean="0">
                <a:latin typeface="+mj-lt"/>
                <a:cs typeface="Times New Roman" pitchFamily="18" charset="0"/>
              </a:rPr>
              <a:t>, Child </a:t>
            </a:r>
            <a:r>
              <a:rPr lang="en-US" sz="2800" dirty="0" smtClean="0">
                <a:latin typeface="+mj-lt"/>
                <a:cs typeface="Times New Roman" pitchFamily="18" charset="0"/>
              </a:rPr>
              <a:t>Cash Grant (CG</a:t>
            </a:r>
            <a:r>
              <a:rPr lang="en-US" sz="2800" dirty="0">
                <a:latin typeface="+mj-lt"/>
                <a:cs typeface="Times New Roman" pitchFamily="18" charset="0"/>
              </a:rPr>
              <a:t>) (</a:t>
            </a:r>
            <a:r>
              <a:rPr lang="en-US" sz="2800" dirty="0">
                <a:latin typeface="+mj-lt"/>
                <a:cs typeface="Times New Roman" pitchFamily="18" charset="0"/>
              </a:rPr>
              <a:t>NRs </a:t>
            </a:r>
            <a:r>
              <a:rPr lang="en-US" sz="2800" dirty="0">
                <a:latin typeface="+mj-lt"/>
                <a:cs typeface="Times New Roman" pitchFamily="18" charset="0"/>
              </a:rPr>
              <a:t>200/child for maximum 2 children) </a:t>
            </a:r>
            <a:r>
              <a:rPr lang="en-US" sz="2800" dirty="0">
                <a:latin typeface="+mj-lt"/>
                <a:cs typeface="Times New Roman" pitchFamily="18" charset="0"/>
              </a:rPr>
              <a:t>is provided for each child</a:t>
            </a:r>
            <a:r>
              <a:rPr lang="en-US" sz="2800" dirty="0">
                <a:latin typeface="+mj-lt"/>
                <a:cs typeface="Times New Roman" pitchFamily="18" charset="0"/>
              </a:rPr>
              <a:t> in </a:t>
            </a:r>
            <a:r>
              <a:rPr lang="en-US" sz="2800" dirty="0" err="1" smtClean="0">
                <a:latin typeface="+mj-lt"/>
                <a:cs typeface="Times New Roman" pitchFamily="18" charset="0"/>
              </a:rPr>
              <a:t>Karnali</a:t>
            </a:r>
            <a:r>
              <a:rPr lang="en-US" sz="2800" dirty="0">
                <a:latin typeface="+mj-lt"/>
                <a:cs typeface="Times New Roman" pitchFamily="18" charset="0"/>
              </a:rPr>
              <a:t> </a:t>
            </a:r>
            <a:r>
              <a:rPr lang="en-US" sz="2800" dirty="0" smtClean="0">
                <a:latin typeface="+mj-lt"/>
                <a:cs typeface="Times New Roman" pitchFamily="18" charset="0"/>
              </a:rPr>
              <a:t>and </a:t>
            </a:r>
            <a:r>
              <a:rPr lang="en-US" sz="2800" dirty="0" smtClean="0">
                <a:latin typeface="+mj-lt"/>
                <a:cs typeface="Times New Roman" pitchFamily="18" charset="0"/>
              </a:rPr>
              <a:t>Dalit (low ethnic caste) </a:t>
            </a:r>
            <a:r>
              <a:rPr lang="en-US" sz="2800" dirty="0" smtClean="0">
                <a:latin typeface="+mj-lt"/>
                <a:cs typeface="Times New Roman" pitchFamily="18" charset="0"/>
              </a:rPr>
              <a:t>families in rest of the country through Ministry of </a:t>
            </a:r>
            <a:r>
              <a:rPr lang="en-US" sz="2800" dirty="0" smtClean="0">
                <a:latin typeface="+mj-lt"/>
                <a:cs typeface="Times New Roman" pitchFamily="18" charset="0"/>
              </a:rPr>
              <a:t>Federal Affairs and Local </a:t>
            </a:r>
            <a:r>
              <a:rPr lang="en-US" sz="2800" dirty="0" smtClean="0">
                <a:latin typeface="+mj-lt"/>
                <a:cs typeface="Times New Roman" pitchFamily="18" charset="0"/>
              </a:rPr>
              <a:t>Development</a:t>
            </a:r>
            <a:endParaRPr lang="en-US" sz="2800" dirty="0">
              <a:latin typeface="+mj-lt"/>
              <a:cs typeface="Times New Roman" pitchFamily="18" charset="0"/>
            </a:endParaRPr>
          </a:p>
          <a:p>
            <a:pPr marL="516636" lvl="1" indent="-342900"/>
            <a:r>
              <a:rPr lang="en-US" sz="2800" dirty="0" smtClean="0">
                <a:latin typeface="+mj-lt"/>
                <a:cs typeface="Times New Roman" pitchFamily="18" charset="0"/>
              </a:rPr>
              <a:t>Disbursed through Local Government quarterly</a:t>
            </a:r>
          </a:p>
          <a:p>
            <a:pPr marL="516636" lvl="1" indent="-342900"/>
            <a:r>
              <a:rPr lang="en-US" sz="2800" dirty="0">
                <a:latin typeface="+mj-lt"/>
                <a:cs typeface="Times New Roman" pitchFamily="18" charset="0"/>
              </a:rPr>
              <a:t>I</a:t>
            </a:r>
            <a:r>
              <a:rPr lang="en-US" sz="2800" dirty="0" smtClean="0">
                <a:latin typeface="+mj-lt"/>
                <a:cs typeface="Times New Roman" pitchFamily="18" charset="0"/>
              </a:rPr>
              <a:t>mprovement </a:t>
            </a:r>
            <a:r>
              <a:rPr lang="en-US" sz="2800" dirty="0" smtClean="0">
                <a:latin typeface="+mj-lt"/>
                <a:cs typeface="Times New Roman" pitchFamily="18" charset="0"/>
              </a:rPr>
              <a:t>of nutritional status of the targeted </a:t>
            </a:r>
            <a:r>
              <a:rPr lang="en-US" sz="2800" dirty="0" smtClean="0">
                <a:latin typeface="+mj-lt"/>
                <a:cs typeface="Times New Roman" pitchFamily="18" charset="0"/>
              </a:rPr>
              <a:t>children is expected.</a:t>
            </a:r>
            <a:endParaRPr lang="en-US" sz="2800" dirty="0" smtClean="0">
              <a:latin typeface="+mj-lt"/>
              <a:cs typeface="Times New Roman" pitchFamily="18" charset="0"/>
            </a:endParaRPr>
          </a:p>
          <a:p>
            <a:pPr marL="516636" lvl="1" indent="-342900"/>
            <a:r>
              <a:rPr lang="en-US" sz="2800" dirty="0">
                <a:latin typeface="+mj-lt"/>
                <a:cs typeface="Times New Roman" pitchFamily="18" charset="0"/>
              </a:rPr>
              <a:t>C</a:t>
            </a:r>
            <a:r>
              <a:rPr lang="en-US" sz="2800" dirty="0" smtClean="0">
                <a:latin typeface="+mj-lt"/>
                <a:cs typeface="Times New Roman" pitchFamily="18" charset="0"/>
              </a:rPr>
              <a:t>omplemented with Infant &amp; Young Child Feeding (IYCF) </a:t>
            </a:r>
            <a:r>
              <a:rPr lang="en-US" sz="2800" dirty="0" smtClean="0">
                <a:latin typeface="+mj-lt"/>
                <a:cs typeface="Times New Roman" pitchFamily="18" charset="0"/>
              </a:rPr>
              <a:t>training/BCC and Social mobilization through MoHP/Civil Societies </a:t>
            </a:r>
            <a:endParaRPr lang="en-US" sz="2800" dirty="0"/>
          </a:p>
        </p:txBody>
      </p:sp>
      <p:sp>
        <p:nvSpPr>
          <p:cNvPr id="4" name="Title 1"/>
          <p:cNvSpPr txBox="1">
            <a:spLocks/>
          </p:cNvSpPr>
          <p:nvPr/>
        </p:nvSpPr>
        <p:spPr>
          <a:xfrm>
            <a:off x="5" y="203194"/>
            <a:ext cx="12112977" cy="747889"/>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rgbClr val="4F81BD"/>
                </a:solidFill>
                <a:latin typeface="Times New Roman" pitchFamily="18" charset="0"/>
                <a:cs typeface="Times New Roman" pitchFamily="18" charset="0"/>
              </a:rPr>
              <a:t>IYCF PROMOTION LINKED WITH </a:t>
            </a:r>
            <a:r>
              <a:rPr lang="en-US" sz="3600" b="1" dirty="0" smtClean="0">
                <a:solidFill>
                  <a:srgbClr val="4F81BD"/>
                </a:solidFill>
                <a:latin typeface="Times New Roman" pitchFamily="18" charset="0"/>
                <a:cs typeface="Times New Roman" pitchFamily="18" charset="0"/>
              </a:rPr>
              <a:t>CHILD CASH GRANT</a:t>
            </a:r>
            <a:endParaRPr lang="en-US" sz="3600" b="1" dirty="0">
              <a:solidFill>
                <a:srgbClr val="4F81BD"/>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a:xfrm>
            <a:off x="8026400" y="3048000"/>
            <a:ext cx="3251200" cy="2560320"/>
          </a:xfrm>
          <a:prstGeom prst="rect">
            <a:avLst/>
          </a:prstGeom>
          <a:noFill/>
        </p:spPr>
      </p:pic>
    </p:spTree>
    <p:extLst>
      <p:ext uri="{BB962C8B-B14F-4D97-AF65-F5344CB8AC3E}">
        <p14:creationId xmlns:p14="http://schemas.microsoft.com/office/powerpoint/2010/main" val="3605180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3" y="76200"/>
            <a:ext cx="10464800" cy="685800"/>
          </a:xfrm>
        </p:spPr>
        <p:txBody>
          <a:bodyPr>
            <a:normAutofit fontScale="90000"/>
          </a:bodyPr>
          <a:lstStyle/>
          <a:p>
            <a:r>
              <a:rPr lang="en-US" b="1" dirty="0" smtClean="0"/>
              <a:t>Objectives</a:t>
            </a:r>
            <a:endParaRPr lang="en-US" b="1" dirty="0"/>
          </a:p>
        </p:txBody>
      </p:sp>
      <p:sp>
        <p:nvSpPr>
          <p:cNvPr id="3" name="Content Placeholder 2"/>
          <p:cNvSpPr>
            <a:spLocks noGrp="1"/>
          </p:cNvSpPr>
          <p:nvPr>
            <p:ph idx="1"/>
          </p:nvPr>
        </p:nvSpPr>
        <p:spPr>
          <a:xfrm>
            <a:off x="812800" y="795050"/>
            <a:ext cx="11151519" cy="1518492"/>
          </a:xfrm>
        </p:spPr>
        <p:txBody>
          <a:bodyPr>
            <a:noAutofit/>
          </a:bodyPr>
          <a:lstStyle/>
          <a:p>
            <a:pPr lvl="1">
              <a:buFont typeface="Arial" pitchFamily="34" charset="0"/>
              <a:buChar char="•"/>
            </a:pPr>
            <a:r>
              <a:rPr lang="en-GB" sz="2400" dirty="0">
                <a:latin typeface="+mj-lt"/>
                <a:cs typeface="Times New Roman" pitchFamily="18" charset="0"/>
              </a:rPr>
              <a:t>Improve Child Grant beneficiaries’ knowledge on IYCF, Hygiene and Sanitation and other key nutritional behaviours</a:t>
            </a:r>
            <a:endParaRPr lang="en-US" sz="2400" dirty="0">
              <a:latin typeface="+mj-lt"/>
              <a:cs typeface="Times New Roman" pitchFamily="18" charset="0"/>
            </a:endParaRPr>
          </a:p>
          <a:p>
            <a:pPr lvl="1">
              <a:buFont typeface="Arial" pitchFamily="34" charset="0"/>
              <a:buChar char="•"/>
            </a:pPr>
            <a:r>
              <a:rPr lang="en-GB" sz="2400" dirty="0" smtClean="0">
                <a:latin typeface="+mj-lt"/>
                <a:cs typeface="Times New Roman" pitchFamily="18" charset="0"/>
              </a:rPr>
              <a:t>Assist </a:t>
            </a:r>
            <a:r>
              <a:rPr lang="en-GB" sz="2400" dirty="0">
                <a:latin typeface="+mj-lt"/>
                <a:cs typeface="Times New Roman" pitchFamily="18" charset="0"/>
              </a:rPr>
              <a:t>mothers and caretakers to identify the best possible locally available food </a:t>
            </a:r>
            <a:r>
              <a:rPr lang="en-GB" sz="2400" dirty="0" smtClean="0">
                <a:latin typeface="+mj-lt"/>
                <a:cs typeface="Times New Roman" pitchFamily="18" charset="0"/>
              </a:rPr>
              <a:t>- to </a:t>
            </a:r>
            <a:r>
              <a:rPr lang="en-GB" sz="2400" dirty="0">
                <a:latin typeface="+mj-lt"/>
                <a:cs typeface="Times New Roman" pitchFamily="18" charset="0"/>
              </a:rPr>
              <a:t>improve the nutritional status of the children </a:t>
            </a:r>
            <a:endParaRPr lang="en-US" sz="2400" dirty="0">
              <a:latin typeface="+mj-lt"/>
              <a:cs typeface="Times New Roman" pitchFamily="18" charset="0"/>
            </a:endParaRPr>
          </a:p>
          <a:p>
            <a:pPr lvl="1">
              <a:buFont typeface="Arial" pitchFamily="34" charset="0"/>
              <a:buChar char="•"/>
            </a:pPr>
            <a:r>
              <a:rPr lang="en-GB" sz="2400" dirty="0">
                <a:latin typeface="+mj-lt"/>
                <a:cs typeface="Times New Roman" pitchFamily="18" charset="0"/>
              </a:rPr>
              <a:t>Build capacity of </a:t>
            </a:r>
            <a:r>
              <a:rPr lang="en-GB" sz="2400" dirty="0" smtClean="0">
                <a:latin typeface="+mj-lt"/>
                <a:cs typeface="Times New Roman" pitchFamily="18" charset="0"/>
              </a:rPr>
              <a:t>health </a:t>
            </a:r>
            <a:r>
              <a:rPr lang="en-GB" sz="2400" dirty="0">
                <a:latin typeface="+mj-lt"/>
                <a:cs typeface="Times New Roman" pitchFamily="18" charset="0"/>
              </a:rPr>
              <a:t>workers and volunteers on  </a:t>
            </a:r>
            <a:r>
              <a:rPr lang="en-GB" sz="2400" dirty="0" smtClean="0">
                <a:latin typeface="+mj-lt"/>
                <a:cs typeface="Times New Roman" pitchFamily="18" charset="0"/>
              </a:rPr>
              <a:t>IYCF</a:t>
            </a:r>
            <a:endParaRPr lang="en-US" sz="2400" dirty="0">
              <a:latin typeface="+mj-lt"/>
            </a:endParaRPr>
          </a:p>
        </p:txBody>
      </p:sp>
      <p:sp>
        <p:nvSpPr>
          <p:cNvPr id="4" name="Title 1"/>
          <p:cNvSpPr txBox="1">
            <a:spLocks/>
          </p:cNvSpPr>
          <p:nvPr/>
        </p:nvSpPr>
        <p:spPr>
          <a:xfrm>
            <a:off x="702633" y="2633030"/>
            <a:ext cx="9366325"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500" b="1" cap="all" spc="100" dirty="0">
                <a:solidFill>
                  <a:schemeClr val="tx1">
                    <a:lumMod val="95000"/>
                    <a:lumOff val="5000"/>
                  </a:schemeClr>
                </a:solidFill>
              </a:rPr>
              <a:t>Strategies</a:t>
            </a:r>
            <a:endParaRPr lang="en-US" sz="4500" b="1" cap="all" spc="100" dirty="0">
              <a:solidFill>
                <a:schemeClr val="tx1">
                  <a:lumMod val="95000"/>
                  <a:lumOff val="5000"/>
                </a:schemeClr>
              </a:solidFill>
            </a:endParaRPr>
          </a:p>
        </p:txBody>
      </p:sp>
      <p:sp>
        <p:nvSpPr>
          <p:cNvPr id="5" name="Content Placeholder 2"/>
          <p:cNvSpPr txBox="1">
            <a:spLocks/>
          </p:cNvSpPr>
          <p:nvPr/>
        </p:nvSpPr>
        <p:spPr>
          <a:xfrm>
            <a:off x="374575" y="3243549"/>
            <a:ext cx="6764356" cy="32453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0070C0"/>
                </a:solidFill>
                <a:latin typeface="+mj-lt"/>
                <a:cs typeface="Times New Roman" pitchFamily="18" charset="0"/>
              </a:rPr>
              <a:t>Advocacy: </a:t>
            </a:r>
            <a:r>
              <a:rPr lang="en-US" sz="2400" dirty="0">
                <a:latin typeface="+mj-lt"/>
                <a:cs typeface="Times New Roman" pitchFamily="18" charset="0"/>
              </a:rPr>
              <a:t>Capacity building on IYCF, Health and Hygiene (WASH) and Social Mobilization</a:t>
            </a:r>
          </a:p>
          <a:p>
            <a:r>
              <a:rPr lang="en-US" sz="2400" dirty="0">
                <a:solidFill>
                  <a:srgbClr val="0070C0"/>
                </a:solidFill>
                <a:latin typeface="+mj-lt"/>
                <a:cs typeface="Times New Roman" pitchFamily="18" charset="0"/>
              </a:rPr>
              <a:t>Orientation: </a:t>
            </a:r>
            <a:r>
              <a:rPr lang="en-US" sz="2400" dirty="0">
                <a:latin typeface="+mj-lt"/>
                <a:cs typeface="Times New Roman" pitchFamily="18" charset="0"/>
              </a:rPr>
              <a:t>HWs, FCHVs, Mother’s group, Community Network – Child Club, women’s saving and credit </a:t>
            </a:r>
            <a:r>
              <a:rPr lang="en-US" sz="2400" dirty="0" smtClean="0">
                <a:latin typeface="+mj-lt"/>
                <a:cs typeface="Times New Roman" pitchFamily="18" charset="0"/>
              </a:rPr>
              <a:t>groups, traditional healers, influential people (teachers, local leaders </a:t>
            </a:r>
            <a:r>
              <a:rPr lang="en-US" sz="2400" dirty="0" err="1" smtClean="0">
                <a:latin typeface="+mj-lt"/>
                <a:cs typeface="Times New Roman" pitchFamily="18" charset="0"/>
              </a:rPr>
              <a:t>etc</a:t>
            </a:r>
            <a:r>
              <a:rPr lang="en-US" sz="2400" dirty="0" smtClean="0">
                <a:latin typeface="+mj-lt"/>
                <a:cs typeface="Times New Roman" pitchFamily="18" charset="0"/>
              </a:rPr>
              <a:t>)</a:t>
            </a:r>
            <a:endParaRPr lang="en-US" sz="2400" dirty="0">
              <a:latin typeface="+mj-lt"/>
              <a:cs typeface="Times New Roman" pitchFamily="18" charset="0"/>
            </a:endParaRPr>
          </a:p>
          <a:p>
            <a:r>
              <a:rPr lang="en-US" sz="2400" dirty="0">
                <a:solidFill>
                  <a:srgbClr val="0070C0"/>
                </a:solidFill>
                <a:latin typeface="+mj-lt"/>
                <a:cs typeface="Times New Roman" pitchFamily="18" charset="0"/>
              </a:rPr>
              <a:t>Monitoring</a:t>
            </a:r>
            <a:r>
              <a:rPr lang="en-US" sz="2400" dirty="0">
                <a:latin typeface="+mj-lt"/>
                <a:cs typeface="Times New Roman" pitchFamily="18" charset="0"/>
              </a:rPr>
              <a:t> – </a:t>
            </a:r>
            <a:r>
              <a:rPr lang="en-US" sz="2400" dirty="0">
                <a:latin typeface="+mj-lt"/>
                <a:cs typeface="Times New Roman" pitchFamily="18" charset="0"/>
              </a:rPr>
              <a:t>household visits</a:t>
            </a:r>
          </a:p>
          <a:p>
            <a:r>
              <a:rPr lang="en-US" sz="2400" dirty="0">
                <a:solidFill>
                  <a:srgbClr val="0070C0"/>
                </a:solidFill>
                <a:latin typeface="+mj-lt"/>
                <a:cs typeface="Times New Roman" pitchFamily="18" charset="0"/>
              </a:rPr>
              <a:t>Behavior Change Communication </a:t>
            </a:r>
            <a:r>
              <a:rPr lang="en-US" sz="2400" dirty="0">
                <a:latin typeface="+mj-lt"/>
                <a:cs typeface="Times New Roman" pitchFamily="18" charset="0"/>
              </a:rPr>
              <a:t>– </a:t>
            </a:r>
            <a:r>
              <a:rPr lang="en-US" sz="2400" dirty="0">
                <a:latin typeface="+mj-lt"/>
                <a:cs typeface="Times New Roman" pitchFamily="18" charset="0"/>
              </a:rPr>
              <a:t>Food preparation demonstration, local Radio, street drama</a:t>
            </a:r>
          </a:p>
          <a:p>
            <a:r>
              <a:rPr lang="en-US" sz="2400" dirty="0">
                <a:solidFill>
                  <a:srgbClr val="0070C0"/>
                </a:solidFill>
                <a:latin typeface="+mj-lt"/>
                <a:cs typeface="Times New Roman" pitchFamily="18" charset="0"/>
              </a:rPr>
              <a:t>Evaluation</a:t>
            </a:r>
            <a:r>
              <a:rPr lang="en-US" sz="2400" dirty="0">
                <a:latin typeface="+mj-lt"/>
                <a:cs typeface="Times New Roman" pitchFamily="18" charset="0"/>
              </a:rPr>
              <a:t> – base line, mid line and end </a:t>
            </a:r>
            <a:r>
              <a:rPr lang="en-US" sz="1800" b="1" dirty="0" smtClean="0">
                <a:solidFill>
                  <a:schemeClr val="tx2"/>
                </a:solidFill>
              </a:rPr>
              <a:t>line</a:t>
            </a:r>
            <a:endParaRPr lang="en-US" sz="1800" b="1" dirty="0">
              <a:solidFill>
                <a:schemeClr val="tx2"/>
              </a:solidFill>
            </a:endParaRPr>
          </a:p>
        </p:txBody>
      </p:sp>
      <p:pic>
        <p:nvPicPr>
          <p:cNvPr id="6" name="Picture 5" descr="C:\Users\rkarki\Desktop\Donor Report Pictures\DSC078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633030"/>
            <a:ext cx="4467861" cy="3310570"/>
          </a:xfrm>
          <a:prstGeom prst="rect">
            <a:avLst/>
          </a:prstGeom>
          <a:noFill/>
          <a:ln>
            <a:noFill/>
          </a:ln>
        </p:spPr>
      </p:pic>
    </p:spTree>
    <p:extLst>
      <p:ext uri="{BB962C8B-B14F-4D97-AF65-F5344CB8AC3E}">
        <p14:creationId xmlns:p14="http://schemas.microsoft.com/office/powerpoint/2010/main" val="3919756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838200"/>
          </a:xfrm>
        </p:spPr>
        <p:txBody>
          <a:bodyPr>
            <a:normAutofit/>
          </a:bodyPr>
          <a:lstStyle/>
          <a:p>
            <a:r>
              <a:rPr lang="en-US" b="1" dirty="0" smtClean="0">
                <a:cs typeface="Times New Roman" pitchFamily="18" charset="0"/>
              </a:rPr>
              <a:t>Progress on </a:t>
            </a:r>
            <a:r>
              <a:rPr lang="en-US" b="1" dirty="0" smtClean="0">
                <a:cs typeface="Times New Roman" pitchFamily="18" charset="0"/>
              </a:rPr>
              <a:t>2012</a:t>
            </a:r>
            <a:endParaRPr lang="en-US" dirty="0"/>
          </a:p>
        </p:txBody>
      </p:sp>
      <p:sp>
        <p:nvSpPr>
          <p:cNvPr id="3" name="Content Placeholder 2"/>
          <p:cNvSpPr>
            <a:spLocks noGrp="1"/>
          </p:cNvSpPr>
          <p:nvPr>
            <p:ph idx="1"/>
          </p:nvPr>
        </p:nvSpPr>
        <p:spPr>
          <a:xfrm>
            <a:off x="782203" y="990600"/>
            <a:ext cx="11206601" cy="5791200"/>
          </a:xfrm>
        </p:spPr>
        <p:txBody>
          <a:bodyPr>
            <a:normAutofit lnSpcReduction="10000"/>
          </a:bodyPr>
          <a:lstStyle/>
          <a:p>
            <a:r>
              <a:rPr lang="en-US" b="1" dirty="0" smtClean="0">
                <a:solidFill>
                  <a:srgbClr val="0070C0"/>
                </a:solidFill>
              </a:rPr>
              <a:t>Trainings: </a:t>
            </a:r>
            <a:r>
              <a:rPr lang="en-US" dirty="0" smtClean="0"/>
              <a:t>Have reached more than 16,000 mothers, 1000 traditional healers, 1200 influential people, 1200 FCHVs and 450 HWs in 5 </a:t>
            </a:r>
            <a:r>
              <a:rPr lang="en-US" dirty="0" err="1"/>
              <a:t>K</a:t>
            </a:r>
            <a:r>
              <a:rPr lang="en-US" dirty="0" err="1" smtClean="0"/>
              <a:t>arnali</a:t>
            </a:r>
            <a:r>
              <a:rPr lang="en-US" dirty="0" smtClean="0"/>
              <a:t> districts</a:t>
            </a:r>
          </a:p>
          <a:p>
            <a:endParaRPr lang="en-US" b="1" dirty="0"/>
          </a:p>
          <a:p>
            <a:r>
              <a:rPr lang="en-US" b="1" dirty="0" smtClean="0">
                <a:solidFill>
                  <a:srgbClr val="0070C0"/>
                </a:solidFill>
              </a:rPr>
              <a:t>IYCF </a:t>
            </a:r>
            <a:r>
              <a:rPr lang="en-US" b="1" dirty="0">
                <a:solidFill>
                  <a:srgbClr val="0070C0"/>
                </a:solidFill>
              </a:rPr>
              <a:t>Process monitoring</a:t>
            </a:r>
            <a:r>
              <a:rPr lang="en-US" dirty="0">
                <a:solidFill>
                  <a:srgbClr val="0070C0"/>
                </a:solidFill>
              </a:rPr>
              <a:t>: </a:t>
            </a:r>
            <a:r>
              <a:rPr lang="en-US" dirty="0"/>
              <a:t>Continuation of the process monitoring part of the IYCF training </a:t>
            </a:r>
            <a:r>
              <a:rPr lang="en-US" dirty="0" smtClean="0"/>
              <a:t>through </a:t>
            </a:r>
            <a:r>
              <a:rPr lang="en-US" dirty="0"/>
              <a:t>the field supervisors. </a:t>
            </a:r>
            <a:endParaRPr lang="en-US" dirty="0" smtClean="0"/>
          </a:p>
          <a:p>
            <a:pPr marL="0" indent="0">
              <a:buNone/>
            </a:pPr>
            <a:endParaRPr lang="en-US" dirty="0" smtClean="0"/>
          </a:p>
          <a:p>
            <a:r>
              <a:rPr lang="en-US" b="1" dirty="0" smtClean="0">
                <a:solidFill>
                  <a:srgbClr val="0070C0"/>
                </a:solidFill>
              </a:rPr>
              <a:t>BCC </a:t>
            </a:r>
            <a:r>
              <a:rPr lang="en-US" b="1" dirty="0">
                <a:solidFill>
                  <a:srgbClr val="0070C0"/>
                </a:solidFill>
              </a:rPr>
              <a:t>component</a:t>
            </a:r>
            <a:r>
              <a:rPr lang="en-US" dirty="0"/>
              <a:t>: </a:t>
            </a:r>
            <a:r>
              <a:rPr lang="en-US" dirty="0" smtClean="0"/>
              <a:t>a </a:t>
            </a:r>
            <a:r>
              <a:rPr lang="en-US" dirty="0"/>
              <a:t>number of BCC </a:t>
            </a:r>
            <a:r>
              <a:rPr lang="en-US" dirty="0" smtClean="0"/>
              <a:t>activities,  through KIRDARC, CBOs : - street </a:t>
            </a:r>
            <a:r>
              <a:rPr lang="en-US" dirty="0"/>
              <a:t>drama, demonstration of nutrition food preparation using the locally available foods and the airing of IYCF messages through the FM together with a social </a:t>
            </a:r>
            <a:r>
              <a:rPr lang="en-US" dirty="0" smtClean="0"/>
              <a:t>campaign. Complementary with IYCF </a:t>
            </a:r>
            <a:r>
              <a:rPr lang="en-US" dirty="0"/>
              <a:t>training </a:t>
            </a:r>
            <a:r>
              <a:rPr lang="en-US" dirty="0" smtClean="0"/>
              <a:t>conducted. </a:t>
            </a:r>
          </a:p>
          <a:p>
            <a:pPr marL="0" indent="0">
              <a:buNone/>
            </a:pPr>
            <a:endParaRPr lang="en-US" dirty="0"/>
          </a:p>
          <a:p>
            <a:r>
              <a:rPr lang="en-US" b="1" dirty="0">
                <a:solidFill>
                  <a:srgbClr val="0070C0"/>
                </a:solidFill>
              </a:rPr>
              <a:t>Mid-line evaluation</a:t>
            </a:r>
            <a:r>
              <a:rPr lang="en-US" dirty="0">
                <a:solidFill>
                  <a:srgbClr val="0070C0"/>
                </a:solidFill>
              </a:rPr>
              <a:t>: </a:t>
            </a:r>
            <a:r>
              <a:rPr lang="en-US" dirty="0" smtClean="0"/>
              <a:t>December 2012- May 2013, Field Work on Feb -</a:t>
            </a:r>
            <a:r>
              <a:rPr lang="en-US" dirty="0"/>
              <a:t> </a:t>
            </a:r>
            <a:r>
              <a:rPr lang="en-US" dirty="0" smtClean="0"/>
              <a:t>April</a:t>
            </a:r>
          </a:p>
          <a:p>
            <a:pPr marL="0" indent="0">
              <a:buNone/>
            </a:pPr>
            <a:r>
              <a:rPr lang="en-US" dirty="0" smtClean="0"/>
              <a:t> </a:t>
            </a:r>
            <a:endParaRPr lang="en-US" dirty="0"/>
          </a:p>
          <a:p>
            <a:r>
              <a:rPr lang="en-US" b="1" dirty="0">
                <a:solidFill>
                  <a:srgbClr val="0070C0"/>
                </a:solidFill>
              </a:rPr>
              <a:t>Refresher training on IYCF</a:t>
            </a:r>
            <a:r>
              <a:rPr lang="en-US" dirty="0"/>
              <a:t>: Refresher training on IYCF </a:t>
            </a:r>
            <a:r>
              <a:rPr lang="en-US" dirty="0" smtClean="0"/>
              <a:t>through regular </a:t>
            </a:r>
            <a:r>
              <a:rPr lang="en-US" dirty="0"/>
              <a:t>MoHP Quarterly FCHV Review meetings in the </a:t>
            </a:r>
            <a:r>
              <a:rPr lang="en-US" dirty="0" smtClean="0"/>
              <a:t>districts.</a:t>
            </a:r>
            <a:endParaRPr lang="en-US" dirty="0"/>
          </a:p>
          <a:p>
            <a:endParaRPr lang="en-US" dirty="0"/>
          </a:p>
        </p:txBody>
      </p:sp>
    </p:spTree>
    <p:extLst>
      <p:ext uri="{BB962C8B-B14F-4D97-AF65-F5344CB8AC3E}">
        <p14:creationId xmlns:p14="http://schemas.microsoft.com/office/powerpoint/2010/main" val="1000605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0972800" cy="533400"/>
          </a:xfrm>
        </p:spPr>
        <p:txBody>
          <a:bodyPr>
            <a:noAutofit/>
          </a:bodyPr>
          <a:lstStyle/>
          <a:p>
            <a:r>
              <a:rPr lang="en-US" sz="2800" b="1" dirty="0" smtClean="0">
                <a:solidFill>
                  <a:schemeClr val="accent1"/>
                </a:solidFill>
                <a:latin typeface="Arial Narrow" pitchFamily="34" charset="0"/>
                <a:cs typeface="Times New Roman" pitchFamily="18" charset="0"/>
              </a:rPr>
              <a:t>Multi-sector </a:t>
            </a:r>
            <a:r>
              <a:rPr lang="en-US" sz="2800" b="1" dirty="0" smtClean="0">
                <a:solidFill>
                  <a:schemeClr val="accent1"/>
                </a:solidFill>
                <a:latin typeface="Arial Narrow" pitchFamily="34" charset="0"/>
                <a:cs typeface="Times New Roman" pitchFamily="18" charset="0"/>
              </a:rPr>
              <a:t>Nutrition </a:t>
            </a:r>
            <a:r>
              <a:rPr lang="en-US" sz="2800" b="1" dirty="0" smtClean="0">
                <a:solidFill>
                  <a:schemeClr val="accent1"/>
                </a:solidFill>
                <a:latin typeface="Arial Narrow" pitchFamily="34" charset="0"/>
                <a:cs typeface="Times New Roman" pitchFamily="18" charset="0"/>
              </a:rPr>
              <a:t>Plan</a:t>
            </a:r>
            <a:endParaRPr lang="en-US" sz="2800" b="1" dirty="0">
              <a:solidFill>
                <a:schemeClr val="accent1"/>
              </a:solidFill>
              <a:latin typeface="Arial Narrow" pitchFamily="34" charset="0"/>
              <a:cs typeface="Times New Roman" pitchFamily="18" charset="0"/>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963988872"/>
              </p:ext>
            </p:extLst>
          </p:nvPr>
        </p:nvGraphicFramePr>
        <p:xfrm>
          <a:off x="3339808" y="2123209"/>
          <a:ext cx="4853517" cy="2728913"/>
        </p:xfrm>
        <a:graphic>
          <a:graphicData uri="http://schemas.openxmlformats.org/presentationml/2006/ole">
            <mc:AlternateContent xmlns:mc="http://schemas.openxmlformats.org/markup-compatibility/2006">
              <mc:Choice xmlns:v="urn:schemas-microsoft-com:vml" Requires="v">
                <p:oleObj spid="_x0000_s2051" name="Slide" r:id="rId4" imgW="3570574" imgH="2676191" progId="PowerPoint.Slide.12">
                  <p:embed/>
                </p:oleObj>
              </mc:Choice>
              <mc:Fallback>
                <p:oleObj name="Slide" r:id="rId4" imgW="3570574" imgH="2676191" progId="PowerPoint.Slide.12">
                  <p:embed/>
                  <p:pic>
                    <p:nvPicPr>
                      <p:cNvPr id="0" name=""/>
                      <p:cNvPicPr>
                        <a:picLocks noChangeAspect="1" noChangeArrowheads="1"/>
                      </p:cNvPicPr>
                      <p:nvPr/>
                    </p:nvPicPr>
                    <p:blipFill>
                      <a:blip r:embed="rId5"/>
                      <a:srcRect/>
                      <a:stretch>
                        <a:fillRect/>
                      </a:stretch>
                    </p:blipFill>
                    <p:spPr bwMode="auto">
                      <a:xfrm>
                        <a:off x="3339808" y="2123209"/>
                        <a:ext cx="4853517" cy="2728913"/>
                      </a:xfrm>
                      <a:prstGeom prst="rect">
                        <a:avLst/>
                      </a:prstGeom>
                      <a:noFill/>
                      <a:ln w="9525">
                        <a:solidFill>
                          <a:schemeClr val="tx1"/>
                        </a:solidFill>
                        <a:miter lim="800000"/>
                        <a:headEnd/>
                        <a:tailEnd/>
                      </a:ln>
                    </p:spPr>
                  </p:pic>
                </p:oleObj>
              </mc:Fallback>
            </mc:AlternateContent>
          </a:graphicData>
        </a:graphic>
      </p:graphicFrame>
      <p:sp>
        <p:nvSpPr>
          <p:cNvPr id="5" name="Text Box 3"/>
          <p:cNvSpPr txBox="1">
            <a:spLocks noChangeArrowheads="1"/>
          </p:cNvSpPr>
          <p:nvPr/>
        </p:nvSpPr>
        <p:spPr bwMode="auto">
          <a:xfrm>
            <a:off x="101600" y="1902729"/>
            <a:ext cx="2725919" cy="2123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400" b="1" dirty="0" smtClean="0">
                <a:solidFill>
                  <a:prstClr val="black"/>
                </a:solidFill>
                <a:latin typeface="Arial Narrow" pitchFamily="34" charset="0"/>
                <a:cs typeface="Arial" pitchFamily="34" charset="0"/>
              </a:rPr>
              <a:t>SO 2. Ministry of Health and Population</a:t>
            </a:r>
          </a:p>
          <a:p>
            <a:pPr defTabSz="914400" fontAlgn="base">
              <a:spcBef>
                <a:spcPct val="0"/>
              </a:spcBef>
              <a:spcAft>
                <a:spcPct val="0"/>
              </a:spcAft>
            </a:pPr>
            <a:r>
              <a:rPr lang="en-US" sz="1050" dirty="0" smtClean="0">
                <a:solidFill>
                  <a:prstClr val="black"/>
                </a:solidFill>
                <a:latin typeface="Arial Narrow" pitchFamily="34" charset="0"/>
                <a:cs typeface="Arial" pitchFamily="34" charset="0"/>
              </a:rPr>
              <a:t>R 2.1 Maternal Infant Young Child MIYC micronutrient status improved</a:t>
            </a: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r>
              <a:rPr lang="en-US" sz="1050" dirty="0" smtClean="0">
                <a:solidFill>
                  <a:prstClr val="black"/>
                </a:solidFill>
                <a:latin typeface="Arial Narrow" pitchFamily="34" charset="0"/>
                <a:cs typeface="Arial" pitchFamily="34" charset="0"/>
              </a:rPr>
              <a:t>R 2.2 MIYC feeding improved</a:t>
            </a: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r>
              <a:rPr lang="en-US" sz="1050" dirty="0" smtClean="0">
                <a:solidFill>
                  <a:prstClr val="black"/>
                </a:solidFill>
                <a:latin typeface="Arial Narrow" pitchFamily="34" charset="0"/>
                <a:cs typeface="Arial" pitchFamily="34" charset="0"/>
              </a:rPr>
              <a:t>R 2.3 IYC Malnutrition better managed</a:t>
            </a: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r>
              <a:rPr lang="en-US" sz="1050" dirty="0" smtClean="0">
                <a:solidFill>
                  <a:prstClr val="black"/>
                </a:solidFill>
                <a:latin typeface="Arial Narrow" pitchFamily="34" charset="0"/>
                <a:cs typeface="Arial" pitchFamily="34" charset="0"/>
              </a:rPr>
              <a:t>R 2.4 Nutrition related policies, standards and acts updated</a:t>
            </a: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2000" dirty="0" smtClean="0">
              <a:solidFill>
                <a:prstClr val="black"/>
              </a:solidFill>
              <a:latin typeface="Arial" pitchFamily="34" charset="0"/>
              <a:cs typeface="Arial" pitchFamily="34" charset="0"/>
            </a:endParaRPr>
          </a:p>
        </p:txBody>
      </p:sp>
      <p:sp>
        <p:nvSpPr>
          <p:cNvPr id="6" name="Text Box 4"/>
          <p:cNvSpPr txBox="1">
            <a:spLocks noChangeArrowheads="1"/>
          </p:cNvSpPr>
          <p:nvPr/>
        </p:nvSpPr>
        <p:spPr bwMode="auto">
          <a:xfrm>
            <a:off x="9245601" y="533401"/>
            <a:ext cx="2636979" cy="29893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600" b="1" dirty="0" smtClean="0">
                <a:solidFill>
                  <a:prstClr val="black"/>
                </a:solidFill>
                <a:latin typeface="Arial Narrow" pitchFamily="34" charset="0"/>
                <a:cs typeface="Arial" pitchFamily="34" charset="0"/>
              </a:rPr>
              <a:t>SO 4. Ministry of Education</a:t>
            </a:r>
          </a:p>
          <a:p>
            <a:pPr marL="171450" indent="-171450" defTabSz="914400" fontAlgn="base">
              <a:spcBef>
                <a:spcPct val="0"/>
              </a:spcBef>
              <a:spcAft>
                <a:spcPct val="0"/>
              </a:spcAft>
              <a:buFont typeface="Arial" pitchFamily="34" charset="0"/>
              <a:buChar char="•"/>
            </a:pPr>
            <a:r>
              <a:rPr lang="en-US" sz="1050" dirty="0" smtClean="0">
                <a:solidFill>
                  <a:prstClr val="black"/>
                </a:solidFill>
                <a:latin typeface="Arial Narrow" pitchFamily="34" charset="0"/>
                <a:cs typeface="Arial" pitchFamily="34" charset="0"/>
              </a:rPr>
              <a:t>R 4.1 Adolescent girl’s awareness and </a:t>
            </a:r>
            <a:r>
              <a:rPr lang="en-GB" sz="1050" dirty="0" smtClean="0">
                <a:solidFill>
                  <a:prstClr val="black"/>
                </a:solidFill>
                <a:latin typeface="Arial Narrow" pitchFamily="34" charset="0"/>
                <a:cs typeface="Arial" pitchFamily="34" charset="0"/>
              </a:rPr>
              <a:t>behaviours</a:t>
            </a:r>
            <a:r>
              <a:rPr lang="en-US" sz="1050" dirty="0" smtClean="0">
                <a:solidFill>
                  <a:prstClr val="black"/>
                </a:solidFill>
                <a:latin typeface="Arial Narrow" pitchFamily="34" charset="0"/>
                <a:cs typeface="Arial" pitchFamily="34" charset="0"/>
              </a:rPr>
              <a:t> in relation to protecting </a:t>
            </a:r>
            <a:r>
              <a:rPr lang="en-US" sz="1050" dirty="0" err="1" smtClean="0">
                <a:solidFill>
                  <a:prstClr val="black"/>
                </a:solidFill>
                <a:latin typeface="Arial Narrow" pitchFamily="34" charset="0"/>
                <a:cs typeface="Arial" pitchFamily="34" charset="0"/>
              </a:rPr>
              <a:t>foetal</a:t>
            </a:r>
            <a:r>
              <a:rPr lang="en-US" sz="1050" dirty="0" smtClean="0">
                <a:solidFill>
                  <a:prstClr val="black"/>
                </a:solidFill>
                <a:latin typeface="Arial Narrow" pitchFamily="34" charset="0"/>
                <a:cs typeface="Arial" pitchFamily="34" charset="0"/>
              </a:rPr>
              <a:t>, infant and young child growth improved </a:t>
            </a:r>
          </a:p>
          <a:p>
            <a:pPr marL="171450" indent="-171450" defTabSz="914400" fontAlgn="base">
              <a:spcBef>
                <a:spcPct val="0"/>
              </a:spcBef>
              <a:spcAft>
                <a:spcPct val="0"/>
              </a:spcAft>
              <a:buFont typeface="Arial" pitchFamily="34" charset="0"/>
              <a:buChar char="•"/>
            </a:pPr>
            <a:endParaRPr lang="en-US" sz="1050" dirty="0" smtClean="0">
              <a:solidFill>
                <a:prstClr val="black"/>
              </a:solidFill>
              <a:latin typeface="Arial Narrow" pitchFamily="34" charset="0"/>
              <a:cs typeface="Arial" pitchFamily="34" charset="0"/>
            </a:endParaRPr>
          </a:p>
          <a:p>
            <a:pPr marL="171450" indent="-171450" defTabSz="914400" fontAlgn="base">
              <a:spcBef>
                <a:spcPct val="0"/>
              </a:spcBef>
              <a:spcAft>
                <a:spcPct val="0"/>
              </a:spcAft>
              <a:buFont typeface="Arial" pitchFamily="34" charset="0"/>
              <a:buChar char="•"/>
            </a:pPr>
            <a:r>
              <a:rPr lang="en-US" sz="1050" dirty="0" smtClean="0">
                <a:solidFill>
                  <a:prstClr val="black"/>
                </a:solidFill>
                <a:latin typeface="Arial Narrow" pitchFamily="34" charset="0"/>
                <a:cs typeface="Arial" pitchFamily="34" charset="0"/>
              </a:rPr>
              <a:t>R 4.2 Parents better informed with regard to avoiding growth faltering</a:t>
            </a:r>
          </a:p>
          <a:p>
            <a:pPr marL="171450" indent="-171450" defTabSz="914400" fontAlgn="base">
              <a:spcBef>
                <a:spcPct val="0"/>
              </a:spcBef>
              <a:spcAft>
                <a:spcPct val="0"/>
              </a:spcAft>
              <a:buFont typeface="Arial" pitchFamily="34" charset="0"/>
              <a:buChar char="•"/>
            </a:pPr>
            <a:endParaRPr lang="en-US" sz="1050" dirty="0" smtClean="0">
              <a:solidFill>
                <a:prstClr val="black"/>
              </a:solidFill>
              <a:latin typeface="Arial Narrow" pitchFamily="34" charset="0"/>
              <a:cs typeface="Arial" pitchFamily="34" charset="0"/>
            </a:endParaRPr>
          </a:p>
          <a:p>
            <a:pPr marL="171450" indent="-171450" defTabSz="914400" fontAlgn="base">
              <a:spcBef>
                <a:spcPct val="0"/>
              </a:spcBef>
              <a:spcAft>
                <a:spcPct val="0"/>
              </a:spcAft>
              <a:buFont typeface="Arial" pitchFamily="34" charset="0"/>
              <a:buChar char="•"/>
            </a:pPr>
            <a:r>
              <a:rPr lang="en-US" sz="1050" dirty="0" smtClean="0">
                <a:solidFill>
                  <a:prstClr val="black"/>
                </a:solidFill>
                <a:latin typeface="Arial Narrow" pitchFamily="34" charset="0"/>
                <a:cs typeface="Arial" pitchFamily="34" charset="0"/>
              </a:rPr>
              <a:t>R 4.3 Nutritional status of adolescent girls improved</a:t>
            </a:r>
          </a:p>
          <a:p>
            <a:pPr marL="171450" indent="-171450" defTabSz="914400" fontAlgn="base">
              <a:spcBef>
                <a:spcPct val="0"/>
              </a:spcBef>
              <a:spcAft>
                <a:spcPct val="0"/>
              </a:spcAft>
              <a:buFont typeface="Arial" pitchFamily="34" charset="0"/>
              <a:buChar char="•"/>
            </a:pPr>
            <a:endParaRPr lang="en-US" sz="1050" dirty="0" smtClean="0">
              <a:solidFill>
                <a:prstClr val="black"/>
              </a:solidFill>
              <a:latin typeface="Arial Narrow" pitchFamily="34" charset="0"/>
              <a:cs typeface="Arial" pitchFamily="34" charset="0"/>
            </a:endParaRPr>
          </a:p>
          <a:p>
            <a:pPr marL="171450" indent="-171450" defTabSz="914400" fontAlgn="base">
              <a:spcBef>
                <a:spcPct val="0"/>
              </a:spcBef>
              <a:spcAft>
                <a:spcPct val="0"/>
              </a:spcAft>
              <a:buFont typeface="Arial" pitchFamily="34" charset="0"/>
              <a:buChar char="•"/>
            </a:pPr>
            <a:r>
              <a:rPr lang="en-US" sz="1050" dirty="0" smtClean="0">
                <a:solidFill>
                  <a:prstClr val="black"/>
                </a:solidFill>
                <a:latin typeface="Arial Narrow" pitchFamily="34" charset="0"/>
                <a:cs typeface="Arial" pitchFamily="34" charset="0"/>
              </a:rPr>
              <a:t>R 4.4 Primary and secondary school completion rates for girls increased</a:t>
            </a: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2000" dirty="0" smtClean="0">
              <a:solidFill>
                <a:prstClr val="black"/>
              </a:solidFill>
              <a:latin typeface="Arial" pitchFamily="34" charset="0"/>
              <a:cs typeface="Arial" pitchFamily="34" charset="0"/>
            </a:endParaRPr>
          </a:p>
        </p:txBody>
      </p:sp>
      <p:sp>
        <p:nvSpPr>
          <p:cNvPr id="7" name="Text Box 5"/>
          <p:cNvSpPr txBox="1">
            <a:spLocks noChangeArrowheads="1"/>
          </p:cNvSpPr>
          <p:nvPr/>
        </p:nvSpPr>
        <p:spPr bwMode="auto">
          <a:xfrm>
            <a:off x="9328539" y="3581400"/>
            <a:ext cx="2636983" cy="3276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400" b="1" dirty="0" smtClean="0">
                <a:solidFill>
                  <a:prstClr val="black"/>
                </a:solidFill>
                <a:latin typeface="Arial Narrow" pitchFamily="34" charset="0"/>
                <a:cs typeface="Arial" pitchFamily="34" charset="0"/>
              </a:rPr>
              <a:t>SO 5. Ministry Federal Affairs and </a:t>
            </a:r>
            <a:r>
              <a:rPr lang="en-US" sz="1400" b="1" dirty="0" smtClean="0">
                <a:solidFill>
                  <a:srgbClr val="4F81BD"/>
                </a:solidFill>
                <a:latin typeface="Arial Narrow" pitchFamily="34" charset="0"/>
                <a:cs typeface="Arial" pitchFamily="34" charset="0"/>
              </a:rPr>
              <a:t>Local Development/ </a:t>
            </a:r>
            <a:r>
              <a:rPr lang="en-US" sz="1400" b="1" dirty="0" smtClean="0">
                <a:solidFill>
                  <a:srgbClr val="F79646"/>
                </a:solidFill>
                <a:latin typeface="Arial Narrow" pitchFamily="34" charset="0"/>
                <a:cs typeface="Arial" pitchFamily="34" charset="0"/>
              </a:rPr>
              <a:t>Social Protection</a:t>
            </a:r>
          </a:p>
          <a:p>
            <a:pPr defTabSz="914400" fontAlgn="base">
              <a:spcBef>
                <a:spcPct val="0"/>
              </a:spcBef>
              <a:spcAft>
                <a:spcPct val="0"/>
              </a:spcAft>
            </a:pPr>
            <a:r>
              <a:rPr lang="en-US" sz="1050" dirty="0" smtClean="0">
                <a:solidFill>
                  <a:prstClr val="black"/>
                </a:solidFill>
                <a:latin typeface="Arial Narrow" pitchFamily="34" charset="0"/>
                <a:cs typeface="Arial" pitchFamily="34" charset="0"/>
              </a:rPr>
              <a:t> </a:t>
            </a:r>
            <a:r>
              <a:rPr lang="en-US" sz="1050" dirty="0" smtClean="0">
                <a:solidFill>
                  <a:srgbClr val="4F81BD"/>
                </a:solidFill>
                <a:latin typeface="Arial Narrow" pitchFamily="34" charset="0"/>
                <a:cs typeface="Arial" pitchFamily="34" charset="0"/>
              </a:rPr>
              <a:t>R 5.1 Nutritional content of local development plans better articulated</a:t>
            </a:r>
          </a:p>
          <a:p>
            <a:pPr defTabSz="914400" fontAlgn="base">
              <a:spcAft>
                <a:spcPct val="0"/>
              </a:spcAft>
            </a:pPr>
            <a:endParaRPr lang="en-US" sz="1050" dirty="0" smtClean="0">
              <a:solidFill>
                <a:srgbClr val="4F81BD"/>
              </a:solidFill>
              <a:latin typeface="Arial Narrow" pitchFamily="34" charset="0"/>
              <a:cs typeface="Arial" pitchFamily="34" charset="0"/>
            </a:endParaRPr>
          </a:p>
          <a:p>
            <a:pPr defTabSz="914400" fontAlgn="base">
              <a:spcAft>
                <a:spcPct val="0"/>
              </a:spcAft>
            </a:pPr>
            <a:r>
              <a:rPr lang="en-US" sz="1050" dirty="0" smtClean="0">
                <a:solidFill>
                  <a:srgbClr val="4F81BD"/>
                </a:solidFill>
                <a:latin typeface="Arial Narrow" pitchFamily="34" charset="0"/>
                <a:cs typeface="Arial" pitchFamily="34" charset="0"/>
              </a:rPr>
              <a:t>R 5.2 Collaboration between local bodies’ health, agriculture, and education sector strengthened at DDC and VDC level</a:t>
            </a:r>
          </a:p>
          <a:p>
            <a:pPr defTabSz="914400" fontAlgn="base">
              <a:spcAft>
                <a:spcPct val="0"/>
              </a:spcAft>
            </a:pPr>
            <a:endParaRPr lang="en-US" sz="1050" dirty="0" smtClean="0">
              <a:solidFill>
                <a:srgbClr val="4F81BD"/>
              </a:solidFill>
              <a:latin typeface="Arial Narrow" pitchFamily="34" charset="0"/>
              <a:cs typeface="Arial" pitchFamily="34" charset="0"/>
            </a:endParaRPr>
          </a:p>
          <a:p>
            <a:pPr defTabSz="914400" fontAlgn="base">
              <a:spcAft>
                <a:spcPct val="0"/>
              </a:spcAft>
            </a:pPr>
            <a:r>
              <a:rPr lang="en-US" sz="1050" dirty="0" smtClean="0">
                <a:solidFill>
                  <a:srgbClr val="F79646"/>
                </a:solidFill>
                <a:latin typeface="Arial Narrow" pitchFamily="34" charset="0"/>
                <a:cs typeface="Arial" pitchFamily="34" charset="0"/>
              </a:rPr>
              <a:t>R 5.3 Social transfer </a:t>
            </a:r>
            <a:r>
              <a:rPr lang="en-US" sz="1050" dirty="0" err="1" smtClean="0">
                <a:solidFill>
                  <a:srgbClr val="F79646"/>
                </a:solidFill>
                <a:latin typeface="Arial Narrow" pitchFamily="34" charset="0"/>
                <a:cs typeface="Arial" pitchFamily="34" charset="0"/>
              </a:rPr>
              <a:t>programmes</a:t>
            </a:r>
            <a:r>
              <a:rPr lang="en-US" sz="1050" dirty="0" smtClean="0">
                <a:solidFill>
                  <a:srgbClr val="F79646"/>
                </a:solidFill>
                <a:latin typeface="Arial Narrow" pitchFamily="34" charset="0"/>
                <a:cs typeface="Arial" pitchFamily="34" charset="0"/>
              </a:rPr>
              <a:t> corroborated for reducing chronic under nutrition</a:t>
            </a:r>
          </a:p>
          <a:p>
            <a:pPr defTabSz="914400" fontAlgn="base">
              <a:spcAft>
                <a:spcPct val="0"/>
              </a:spcAft>
            </a:pPr>
            <a:endParaRPr lang="en-US" sz="1050" dirty="0" smtClean="0">
              <a:solidFill>
                <a:prstClr val="black"/>
              </a:solidFill>
              <a:latin typeface="Arial Narrow" pitchFamily="34" charset="0"/>
              <a:cs typeface="Arial" pitchFamily="34" charset="0"/>
            </a:endParaRPr>
          </a:p>
          <a:p>
            <a:pPr defTabSz="914400" fontAlgn="base">
              <a:spcAft>
                <a:spcPct val="0"/>
              </a:spcAft>
            </a:pPr>
            <a:r>
              <a:rPr lang="en-US" sz="1050" dirty="0" smtClean="0">
                <a:solidFill>
                  <a:srgbClr val="4F81BD"/>
                </a:solidFill>
                <a:latin typeface="Arial Narrow" pitchFamily="34" charset="0"/>
                <a:cs typeface="Arial" pitchFamily="34" charset="0"/>
              </a:rPr>
              <a:t>R 5.4 Local resources increasingly mobilized to accelerate the reduction of MCU</a:t>
            </a: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2000" dirty="0" smtClean="0">
              <a:solidFill>
                <a:prstClr val="black"/>
              </a:solidFill>
              <a:latin typeface="Arial" pitchFamily="34" charset="0"/>
              <a:cs typeface="Arial" pitchFamily="34" charset="0"/>
            </a:endParaRPr>
          </a:p>
        </p:txBody>
      </p:sp>
      <p:sp>
        <p:nvSpPr>
          <p:cNvPr id="8" name="Text Box 6"/>
          <p:cNvSpPr txBox="1">
            <a:spLocks noChangeArrowheads="1"/>
          </p:cNvSpPr>
          <p:nvPr/>
        </p:nvSpPr>
        <p:spPr bwMode="auto">
          <a:xfrm>
            <a:off x="3062369" y="5029203"/>
            <a:ext cx="5575553" cy="17678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GB" sz="1600" b="1" dirty="0" smtClean="0">
                <a:solidFill>
                  <a:prstClr val="black"/>
                </a:solidFill>
                <a:latin typeface="Arial Narrow" pitchFamily="34" charset="0"/>
                <a:cs typeface="Arial" pitchFamily="34" charset="0"/>
              </a:rPr>
              <a:t>SO 6. Ministry of Agriculture Development</a:t>
            </a:r>
          </a:p>
          <a:p>
            <a:pPr defTabSz="914400" fontAlgn="base">
              <a:spcBef>
                <a:spcPct val="0"/>
              </a:spcBef>
              <a:spcAft>
                <a:spcPct val="0"/>
              </a:spcAft>
            </a:pPr>
            <a:r>
              <a:rPr lang="en-GB" sz="1050" dirty="0" smtClean="0">
                <a:solidFill>
                  <a:prstClr val="black"/>
                </a:solidFill>
                <a:latin typeface="Arial Narrow" pitchFamily="34" charset="0"/>
                <a:cs typeface="Arial" pitchFamily="34" charset="0"/>
              </a:rPr>
              <a:t>R6.1 Increased availability of animal foods at the household level</a:t>
            </a:r>
          </a:p>
          <a:p>
            <a:pPr defTabSz="914400" fontAlgn="base">
              <a:spcBef>
                <a:spcPct val="0"/>
              </a:spcBef>
              <a:spcAft>
                <a:spcPct val="0"/>
              </a:spcAft>
            </a:pPr>
            <a:endParaRPr lang="en-GB" sz="1050" dirty="0" smtClean="0">
              <a:solidFill>
                <a:prstClr val="black"/>
              </a:solidFill>
              <a:latin typeface="Arial Narrow" pitchFamily="34" charset="0"/>
              <a:cs typeface="Arial" pitchFamily="34" charset="0"/>
            </a:endParaRPr>
          </a:p>
          <a:p>
            <a:pPr defTabSz="914400" fontAlgn="base">
              <a:spcBef>
                <a:spcPct val="0"/>
              </a:spcBef>
              <a:spcAft>
                <a:spcPct val="0"/>
              </a:spcAft>
            </a:pPr>
            <a:r>
              <a:rPr lang="en-GB" sz="1050" dirty="0" smtClean="0">
                <a:solidFill>
                  <a:prstClr val="black"/>
                </a:solidFill>
                <a:latin typeface="Arial Narrow" pitchFamily="34" charset="0"/>
                <a:cs typeface="Arial" pitchFamily="34" charset="0"/>
              </a:rPr>
              <a:t>R 6.2 Increased income amongst young mothers and adolescent girls from lowest wealth quintile</a:t>
            </a:r>
          </a:p>
          <a:p>
            <a:pPr defTabSz="914400" fontAlgn="base">
              <a:spcBef>
                <a:spcPct val="0"/>
              </a:spcBef>
              <a:spcAft>
                <a:spcPct val="0"/>
              </a:spcAft>
            </a:pPr>
            <a:endParaRPr lang="en-GB" sz="1050" dirty="0" smtClean="0">
              <a:solidFill>
                <a:prstClr val="black"/>
              </a:solidFill>
              <a:latin typeface="Arial Narrow" pitchFamily="34" charset="0"/>
              <a:cs typeface="Arial" pitchFamily="34" charset="0"/>
            </a:endParaRPr>
          </a:p>
          <a:p>
            <a:pPr defTabSz="914400" fontAlgn="base">
              <a:spcBef>
                <a:spcPct val="0"/>
              </a:spcBef>
              <a:spcAft>
                <a:spcPct val="0"/>
              </a:spcAft>
            </a:pPr>
            <a:r>
              <a:rPr lang="en-GB" sz="1050" dirty="0" smtClean="0">
                <a:solidFill>
                  <a:prstClr val="black"/>
                </a:solidFill>
                <a:latin typeface="Arial Narrow" pitchFamily="34" charset="0"/>
                <a:cs typeface="Arial" pitchFamily="34" charset="0"/>
              </a:rPr>
              <a:t>R 6.3 Increased consumption of animal foods by adolescent girls, young mothers and young children</a:t>
            </a:r>
          </a:p>
          <a:p>
            <a:pPr defTabSz="914400" fontAlgn="base">
              <a:spcBef>
                <a:spcPct val="0"/>
              </a:spcBef>
              <a:spcAft>
                <a:spcPct val="0"/>
              </a:spcAft>
            </a:pPr>
            <a:endParaRPr lang="en-GB" sz="1050" dirty="0" smtClean="0">
              <a:solidFill>
                <a:prstClr val="black"/>
              </a:solidFill>
              <a:latin typeface="Arial Narrow" pitchFamily="34" charset="0"/>
              <a:cs typeface="Arial" pitchFamily="34" charset="0"/>
            </a:endParaRPr>
          </a:p>
          <a:p>
            <a:pPr defTabSz="914400" fontAlgn="base">
              <a:spcBef>
                <a:spcPct val="0"/>
              </a:spcBef>
              <a:spcAft>
                <a:spcPct val="0"/>
              </a:spcAft>
            </a:pPr>
            <a:r>
              <a:rPr lang="en-GB" sz="1050" dirty="0" smtClean="0">
                <a:solidFill>
                  <a:prstClr val="black"/>
                </a:solidFill>
                <a:latin typeface="Arial Narrow" pitchFamily="34" charset="0"/>
                <a:cs typeface="Arial" pitchFamily="34" charset="0"/>
              </a:rPr>
              <a:t>R 6.4 Reduced workload of women and better home and work environment</a:t>
            </a:r>
          </a:p>
          <a:p>
            <a:pPr defTabSz="914400" fontAlgn="base">
              <a:spcBef>
                <a:spcPct val="0"/>
              </a:spcBef>
              <a:spcAft>
                <a:spcPct val="0"/>
              </a:spcAft>
            </a:pPr>
            <a:endParaRPr lang="en-GB"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GB"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GB" sz="1050" dirty="0" smtClean="0">
              <a:solidFill>
                <a:prstClr val="black"/>
              </a:solidFill>
              <a:latin typeface="Arial Narrow" pitchFamily="34" charset="0"/>
              <a:cs typeface="Arial" pitchFamily="34" charset="0"/>
            </a:endParaRPr>
          </a:p>
          <a:p>
            <a:pPr defTabSz="914400" fontAlgn="base">
              <a:spcBef>
                <a:spcPct val="0"/>
              </a:spcBef>
              <a:spcAft>
                <a:spcPct val="0"/>
              </a:spcAft>
            </a:pPr>
            <a:endParaRPr lang="en-US" sz="2000" dirty="0" smtClean="0">
              <a:solidFill>
                <a:prstClr val="black"/>
              </a:solidFill>
              <a:latin typeface="Arial" pitchFamily="34" charset="0"/>
              <a:cs typeface="Arial" pitchFamily="34" charset="0"/>
            </a:endParaRPr>
          </a:p>
        </p:txBody>
      </p:sp>
      <p:sp>
        <p:nvSpPr>
          <p:cNvPr id="9" name="Text Box 7"/>
          <p:cNvSpPr txBox="1">
            <a:spLocks noChangeArrowheads="1"/>
          </p:cNvSpPr>
          <p:nvPr/>
        </p:nvSpPr>
        <p:spPr bwMode="auto">
          <a:xfrm>
            <a:off x="203200" y="579438"/>
            <a:ext cx="8737600" cy="1149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en-US" sz="1600" b="1" dirty="0" smtClean="0">
                <a:solidFill>
                  <a:prstClr val="black"/>
                </a:solidFill>
                <a:cs typeface="Arial" pitchFamily="34" charset="0"/>
              </a:rPr>
              <a:t>Strategic Objective (SO) 1. National Planning Commission</a:t>
            </a:r>
          </a:p>
          <a:p>
            <a:pPr defTabSz="914400" fontAlgn="base">
              <a:spcAft>
                <a:spcPts val="600"/>
              </a:spcAft>
            </a:pPr>
            <a:r>
              <a:rPr lang="en-US" sz="1200" dirty="0">
                <a:solidFill>
                  <a:prstClr val="black"/>
                </a:solidFill>
                <a:latin typeface="Arial Narrow" pitchFamily="34" charset="0"/>
                <a:cs typeface="Arial" pitchFamily="34" charset="0"/>
              </a:rPr>
              <a:t>Result (R) 1.1. Multi-</a:t>
            </a:r>
            <a:r>
              <a:rPr lang="en-US" sz="1200" dirty="0" err="1">
                <a:solidFill>
                  <a:prstClr val="black"/>
                </a:solidFill>
                <a:latin typeface="Arial Narrow" pitchFamily="34" charset="0"/>
                <a:cs typeface="Arial" pitchFamily="34" charset="0"/>
              </a:rPr>
              <a:t>sectoral</a:t>
            </a:r>
            <a:r>
              <a:rPr lang="en-US" sz="1200" dirty="0">
                <a:solidFill>
                  <a:prstClr val="black"/>
                </a:solidFill>
                <a:latin typeface="Arial Narrow" pitchFamily="34" charset="0"/>
                <a:cs typeface="Arial" pitchFamily="34" charset="0"/>
              </a:rPr>
              <a:t> commitment and resources for nutrition are increased</a:t>
            </a:r>
          </a:p>
          <a:p>
            <a:pPr defTabSz="914400" fontAlgn="base">
              <a:spcAft>
                <a:spcPts val="600"/>
              </a:spcAft>
            </a:pPr>
            <a:r>
              <a:rPr lang="en-US" sz="1200" dirty="0">
                <a:solidFill>
                  <a:prstClr val="black"/>
                </a:solidFill>
                <a:latin typeface="Arial Narrow" pitchFamily="34" charset="0"/>
                <a:cs typeface="Arial" pitchFamily="34" charset="0"/>
              </a:rPr>
              <a:t>R 1.2. Nutritional information management and data analysis strengthened</a:t>
            </a:r>
          </a:p>
          <a:p>
            <a:pPr defTabSz="914400" fontAlgn="base">
              <a:spcAft>
                <a:spcPts val="600"/>
              </a:spcAft>
            </a:pPr>
            <a:r>
              <a:rPr lang="en-US" sz="1200" dirty="0">
                <a:solidFill>
                  <a:prstClr val="black"/>
                </a:solidFill>
                <a:latin typeface="Arial Narrow" pitchFamily="34" charset="0"/>
                <a:cs typeface="Arial" pitchFamily="34" charset="0"/>
              </a:rPr>
              <a:t>R 1.3 Nutrition capacity of implementing agencies is strengthened</a:t>
            </a:r>
          </a:p>
        </p:txBody>
      </p:sp>
      <p:sp>
        <p:nvSpPr>
          <p:cNvPr id="11" name="Right Arrow 10"/>
          <p:cNvSpPr/>
          <p:nvPr/>
        </p:nvSpPr>
        <p:spPr>
          <a:xfrm>
            <a:off x="2714470" y="2590800"/>
            <a:ext cx="841532"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Down Arrow 11"/>
          <p:cNvSpPr/>
          <p:nvPr/>
        </p:nvSpPr>
        <p:spPr>
          <a:xfrm>
            <a:off x="5181600" y="1793730"/>
            <a:ext cx="812800" cy="492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Left Arrow 14"/>
          <p:cNvSpPr/>
          <p:nvPr/>
        </p:nvSpPr>
        <p:spPr>
          <a:xfrm>
            <a:off x="7924800" y="3733803"/>
            <a:ext cx="1320800" cy="5975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Up Arrow 15"/>
          <p:cNvSpPr/>
          <p:nvPr/>
        </p:nvSpPr>
        <p:spPr>
          <a:xfrm>
            <a:off x="5283200" y="4407524"/>
            <a:ext cx="914400" cy="6978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Left Arrow 16"/>
          <p:cNvSpPr/>
          <p:nvPr/>
        </p:nvSpPr>
        <p:spPr>
          <a:xfrm>
            <a:off x="8026400" y="2438400"/>
            <a:ext cx="1200533" cy="518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Text Box 6"/>
          <p:cNvSpPr txBox="1">
            <a:spLocks noChangeArrowheads="1"/>
          </p:cNvSpPr>
          <p:nvPr/>
        </p:nvSpPr>
        <p:spPr bwMode="auto">
          <a:xfrm>
            <a:off x="101600" y="4168037"/>
            <a:ext cx="2725917" cy="26289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Aft>
                <a:spcPct val="0"/>
              </a:spcAft>
            </a:pPr>
            <a:r>
              <a:rPr lang="en-GB" sz="1400" b="1" dirty="0">
                <a:solidFill>
                  <a:prstClr val="black"/>
                </a:solidFill>
                <a:latin typeface="Arial Narrow" pitchFamily="34" charset="0"/>
                <a:cs typeface="Arial" pitchFamily="34" charset="0"/>
              </a:rPr>
              <a:t>SO 3. Ministry of </a:t>
            </a:r>
            <a:r>
              <a:rPr lang="en-GB" sz="1400" b="1" dirty="0" smtClean="0">
                <a:solidFill>
                  <a:prstClr val="black"/>
                </a:solidFill>
                <a:latin typeface="Arial Narrow" pitchFamily="34" charset="0"/>
                <a:cs typeface="Arial" pitchFamily="34" charset="0"/>
              </a:rPr>
              <a:t>Urban Development</a:t>
            </a:r>
            <a:endParaRPr lang="en-GB" sz="1400" b="1" dirty="0">
              <a:solidFill>
                <a:prstClr val="black"/>
              </a:solidFill>
              <a:latin typeface="Arial Narrow" pitchFamily="34" charset="0"/>
              <a:cs typeface="Arial" pitchFamily="34" charset="0"/>
            </a:endParaRPr>
          </a:p>
          <a:p>
            <a:pPr defTabSz="914400" fontAlgn="base"/>
            <a:r>
              <a:rPr lang="en-GB" sz="1100" dirty="0" smtClean="0">
                <a:solidFill>
                  <a:prstClr val="black"/>
                </a:solidFill>
                <a:latin typeface="Arial Narrow" pitchFamily="34" charset="0"/>
                <a:cs typeface="Arial" pitchFamily="34" charset="0"/>
              </a:rPr>
              <a:t>R3.1 All young mothers and adolescent girls use improved sanitation facilities</a:t>
            </a:r>
          </a:p>
          <a:p>
            <a:pPr defTabSz="914400" fontAlgn="base"/>
            <a:endParaRPr lang="en-GB" sz="1100" dirty="0" smtClean="0">
              <a:solidFill>
                <a:prstClr val="black"/>
              </a:solidFill>
              <a:latin typeface="Arial Narrow" pitchFamily="34" charset="0"/>
              <a:cs typeface="Arial" pitchFamily="34" charset="0"/>
            </a:endParaRPr>
          </a:p>
          <a:p>
            <a:pPr defTabSz="914400" fontAlgn="base"/>
            <a:r>
              <a:rPr lang="en-GB" sz="1100" dirty="0" smtClean="0">
                <a:solidFill>
                  <a:prstClr val="black"/>
                </a:solidFill>
                <a:latin typeface="Arial Narrow" pitchFamily="34" charset="0"/>
                <a:cs typeface="Arial" pitchFamily="34" charset="0"/>
              </a:rPr>
              <a:t>R 3.2 All young mothers and adolescent girls use soap to wash hands</a:t>
            </a:r>
          </a:p>
          <a:p>
            <a:pPr defTabSz="914400" fontAlgn="base"/>
            <a:endParaRPr lang="en-GB" sz="1100" dirty="0" smtClean="0">
              <a:solidFill>
                <a:prstClr val="black"/>
              </a:solidFill>
              <a:latin typeface="Arial Narrow" pitchFamily="34" charset="0"/>
              <a:cs typeface="Arial" pitchFamily="34" charset="0"/>
            </a:endParaRPr>
          </a:p>
          <a:p>
            <a:pPr defTabSz="914400" fontAlgn="base"/>
            <a:r>
              <a:rPr lang="en-GB" sz="1100" dirty="0" smtClean="0">
                <a:solidFill>
                  <a:prstClr val="black"/>
                </a:solidFill>
                <a:latin typeface="Arial Narrow" pitchFamily="34" charset="0"/>
                <a:cs typeface="Arial" pitchFamily="34" charset="0"/>
              </a:rPr>
              <a:t>R 3.3 All young mothers and adolescent girls as well as children under 2 use treated drinking water</a:t>
            </a:r>
          </a:p>
          <a:p>
            <a:pPr defTabSz="914400" fontAlgn="base">
              <a:spcAft>
                <a:spcPct val="0"/>
              </a:spcAft>
            </a:pPr>
            <a:endParaRPr lang="en-GB" sz="1050" dirty="0" smtClean="0">
              <a:solidFill>
                <a:prstClr val="black"/>
              </a:solidFill>
              <a:latin typeface="Arial Narrow" pitchFamily="34" charset="0"/>
              <a:cs typeface="Arial" pitchFamily="34" charset="0"/>
            </a:endParaRPr>
          </a:p>
          <a:p>
            <a:pPr defTabSz="914400" fontAlgn="base">
              <a:spcAft>
                <a:spcPct val="0"/>
              </a:spcAft>
            </a:pPr>
            <a:endParaRPr lang="en-GB" sz="1050" dirty="0" smtClean="0">
              <a:solidFill>
                <a:prstClr val="black"/>
              </a:solidFill>
              <a:latin typeface="Arial Narrow" pitchFamily="34" charset="0"/>
              <a:cs typeface="Arial" pitchFamily="34" charset="0"/>
            </a:endParaRPr>
          </a:p>
          <a:p>
            <a:pPr defTabSz="914400" fontAlgn="base">
              <a:spcAft>
                <a:spcPct val="0"/>
              </a:spcAft>
            </a:pPr>
            <a:endParaRPr lang="en-GB" sz="1050" dirty="0" smtClean="0">
              <a:solidFill>
                <a:prstClr val="black"/>
              </a:solidFill>
              <a:latin typeface="Arial Narrow" pitchFamily="34" charset="0"/>
              <a:cs typeface="Arial" pitchFamily="34" charset="0"/>
            </a:endParaRPr>
          </a:p>
          <a:p>
            <a:pPr defTabSz="914400" fontAlgn="base">
              <a:spcAft>
                <a:spcPct val="0"/>
              </a:spcAft>
            </a:pPr>
            <a:endParaRPr lang="en-GB" sz="1050" dirty="0" smtClean="0">
              <a:solidFill>
                <a:prstClr val="black"/>
              </a:solidFill>
              <a:latin typeface="Arial Narrow" pitchFamily="34" charset="0"/>
              <a:cs typeface="Arial" pitchFamily="34" charset="0"/>
            </a:endParaRPr>
          </a:p>
          <a:p>
            <a:pPr defTabSz="914400" fontAlgn="base">
              <a:spcAft>
                <a:spcPct val="0"/>
              </a:spcAft>
            </a:pPr>
            <a:endParaRPr lang="en-GB" sz="1050" dirty="0" smtClean="0">
              <a:solidFill>
                <a:prstClr val="black"/>
              </a:solidFill>
              <a:latin typeface="Arial Narrow" pitchFamily="34" charset="0"/>
              <a:cs typeface="Arial" pitchFamily="34" charset="0"/>
            </a:endParaRPr>
          </a:p>
          <a:p>
            <a:pPr defTabSz="914400" fontAlgn="base">
              <a:spcAft>
                <a:spcPct val="0"/>
              </a:spcAft>
            </a:pPr>
            <a:endParaRPr lang="en-US" sz="2000" dirty="0" smtClean="0">
              <a:solidFill>
                <a:prstClr val="black"/>
              </a:solidFill>
              <a:latin typeface="Arial" pitchFamily="34" charset="0"/>
              <a:cs typeface="Arial" pitchFamily="34" charset="0"/>
            </a:endParaRPr>
          </a:p>
        </p:txBody>
      </p:sp>
      <p:sp>
        <p:nvSpPr>
          <p:cNvPr id="18" name="Right Arrow 17"/>
          <p:cNvSpPr/>
          <p:nvPr/>
        </p:nvSpPr>
        <p:spPr>
          <a:xfrm>
            <a:off x="2641603" y="4026521"/>
            <a:ext cx="841532"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Oval 9"/>
          <p:cNvSpPr/>
          <p:nvPr/>
        </p:nvSpPr>
        <p:spPr>
          <a:xfrm>
            <a:off x="9042400" y="3494315"/>
            <a:ext cx="3149600" cy="3439887"/>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097650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nepalvisiontreks.com/images/product/Pokhara%20valley%20with%20fishtail%20view.jpg"/>
          <p:cNvPicPr>
            <a:picLocks noChangeAspect="1" noChangeArrowheads="1"/>
          </p:cNvPicPr>
          <p:nvPr/>
        </p:nvPicPr>
        <p:blipFill>
          <a:blip r:embed="rId2" cstate="print"/>
          <a:srcRect/>
          <a:stretch>
            <a:fillRect/>
          </a:stretch>
        </p:blipFill>
        <p:spPr bwMode="auto">
          <a:xfrm>
            <a:off x="2" y="2819400"/>
            <a:ext cx="5734756" cy="2901315"/>
          </a:xfrm>
          <a:prstGeom prst="rect">
            <a:avLst/>
          </a:prstGeom>
          <a:noFill/>
        </p:spPr>
      </p:pic>
      <p:pic>
        <p:nvPicPr>
          <p:cNvPr id="8" name="Picture 6" descr="http://www.nepalvisiontreks.com/images/product/Fish%20Tail%20Mountain%20-%20Pokhra,%20Nepal.jpg"/>
          <p:cNvPicPr>
            <a:picLocks noChangeAspect="1" noChangeArrowheads="1"/>
          </p:cNvPicPr>
          <p:nvPr/>
        </p:nvPicPr>
        <p:blipFill>
          <a:blip r:embed="rId3" cstate="print"/>
          <a:srcRect/>
          <a:stretch>
            <a:fillRect/>
          </a:stretch>
        </p:blipFill>
        <p:spPr bwMode="auto">
          <a:xfrm>
            <a:off x="5734759" y="2438405"/>
            <a:ext cx="6457244" cy="4000501"/>
          </a:xfrm>
          <a:prstGeom prst="rect">
            <a:avLst/>
          </a:prstGeom>
          <a:noFill/>
        </p:spPr>
      </p:pic>
      <p:sp>
        <p:nvSpPr>
          <p:cNvPr id="2" name="Title 1"/>
          <p:cNvSpPr>
            <a:spLocks noGrp="1"/>
          </p:cNvSpPr>
          <p:nvPr>
            <p:ph type="title"/>
          </p:nvPr>
        </p:nvSpPr>
        <p:spPr/>
        <p:txBody>
          <a:bodyPr/>
          <a:lstStyle/>
          <a:p>
            <a:endParaRPr lang="en-US"/>
          </a:p>
        </p:txBody>
      </p:sp>
      <p:pic>
        <p:nvPicPr>
          <p:cNvPr id="1028" name="Picture 4" descr="http://www.nepaltouryear2011.com/images/1.gif"/>
          <p:cNvPicPr>
            <a:picLocks noChangeAspect="1" noChangeArrowheads="1"/>
          </p:cNvPicPr>
          <p:nvPr/>
        </p:nvPicPr>
        <p:blipFill>
          <a:blip r:embed="rId4" cstate="print"/>
          <a:srcRect/>
          <a:stretch>
            <a:fillRect/>
          </a:stretch>
        </p:blipFill>
        <p:spPr bwMode="auto">
          <a:xfrm>
            <a:off x="0" y="0"/>
            <a:ext cx="12225991" cy="3276600"/>
          </a:xfrm>
          <a:prstGeom prst="rect">
            <a:avLst/>
          </a:prstGeom>
          <a:noFill/>
        </p:spPr>
      </p:pic>
      <p:pic>
        <p:nvPicPr>
          <p:cNvPr id="1030" name="Picture 6" descr="hike Everest base camp trekking in nepal "/>
          <p:cNvPicPr>
            <a:picLocks noChangeAspect="1" noChangeArrowheads="1"/>
          </p:cNvPicPr>
          <p:nvPr/>
        </p:nvPicPr>
        <p:blipFill>
          <a:blip r:embed="rId5" cstate="print"/>
          <a:srcRect/>
          <a:stretch>
            <a:fillRect/>
          </a:stretch>
        </p:blipFill>
        <p:spPr bwMode="auto">
          <a:xfrm>
            <a:off x="0" y="5372100"/>
            <a:ext cx="12192000" cy="1485900"/>
          </a:xfrm>
          <a:prstGeom prst="rect">
            <a:avLst/>
          </a:prstGeom>
          <a:noFill/>
        </p:spPr>
      </p:pic>
    </p:spTree>
    <p:extLst>
      <p:ext uri="{BB962C8B-B14F-4D97-AF65-F5344CB8AC3E}">
        <p14:creationId xmlns:p14="http://schemas.microsoft.com/office/powerpoint/2010/main" val="3985148166"/>
      </p:ext>
    </p:extLst>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Nepal- SOCIO-DEMOGRAPHIC INDICATORS</a:t>
            </a:r>
            <a:endParaRPr lang="en-US" dirty="0"/>
          </a:p>
        </p:txBody>
      </p:sp>
      <p:sp>
        <p:nvSpPr>
          <p:cNvPr id="3" name="Content Placeholder 2"/>
          <p:cNvSpPr>
            <a:spLocks noGrp="1"/>
          </p:cNvSpPr>
          <p:nvPr>
            <p:ph idx="1"/>
          </p:nvPr>
        </p:nvSpPr>
        <p:spPr>
          <a:xfrm>
            <a:off x="1024133" y="1882588"/>
            <a:ext cx="9720071" cy="4625788"/>
          </a:xfrm>
        </p:spPr>
        <p:txBody>
          <a:bodyPr>
            <a:normAutofit/>
          </a:bodyPr>
          <a:lstStyle/>
          <a:p>
            <a:r>
              <a:rPr lang="en-US" b="1" dirty="0"/>
              <a:t>Total population: </a:t>
            </a:r>
            <a:r>
              <a:rPr lang="en-US" b="1" dirty="0" smtClean="0"/>
              <a:t>			26.4 Million </a:t>
            </a:r>
            <a:r>
              <a:rPr lang="en-US" dirty="0" smtClean="0"/>
              <a:t>[M: 12.8m, F: 13.6m]</a:t>
            </a:r>
          </a:p>
          <a:p>
            <a:r>
              <a:rPr lang="en-US" dirty="0" smtClean="0"/>
              <a:t>Population growth rate: 		1.35 per annum</a:t>
            </a:r>
          </a:p>
          <a:p>
            <a:r>
              <a:rPr lang="en-US" dirty="0" smtClean="0"/>
              <a:t>Urban population: 			17 percent; </a:t>
            </a:r>
          </a:p>
          <a:p>
            <a:r>
              <a:rPr lang="en-US" dirty="0" smtClean="0"/>
              <a:t>Working age population: 		57 percent</a:t>
            </a:r>
          </a:p>
          <a:p>
            <a:r>
              <a:rPr lang="en-US" dirty="0" smtClean="0"/>
              <a:t>Literacy rate: 				65.9 percent [M: 75% </a:t>
            </a:r>
            <a:r>
              <a:rPr lang="en-GB" dirty="0" smtClean="0"/>
              <a:t>vs.</a:t>
            </a:r>
            <a:r>
              <a:rPr lang="en-US" dirty="0" smtClean="0"/>
              <a:t> F</a:t>
            </a:r>
            <a:r>
              <a:rPr lang="en-US" smtClean="0"/>
              <a:t>: 57%]</a:t>
            </a:r>
            <a:endParaRPr lang="en-US" dirty="0" smtClean="0"/>
          </a:p>
          <a:p>
            <a:r>
              <a:rPr lang="en-US" dirty="0" smtClean="0"/>
              <a:t>Female-ownership of fixed assets: 	19.7 percent</a:t>
            </a:r>
          </a:p>
          <a:p>
            <a:r>
              <a:rPr lang="en-US" dirty="0" smtClean="0"/>
              <a:t>Firewood as fuel: 			64 percent</a:t>
            </a:r>
          </a:p>
          <a:p>
            <a:r>
              <a:rPr lang="en-US" dirty="0" smtClean="0"/>
              <a:t>HH having toilet: 			62 percent</a:t>
            </a:r>
          </a:p>
          <a:p>
            <a:r>
              <a:rPr lang="en-US" dirty="0"/>
              <a:t>Population </a:t>
            </a:r>
            <a:r>
              <a:rPr lang="en-US" dirty="0" smtClean="0"/>
              <a:t>with improved water source 	80 percent</a:t>
            </a:r>
          </a:p>
        </p:txBody>
      </p:sp>
      <p:sp>
        <p:nvSpPr>
          <p:cNvPr id="5" name="Cloud 4"/>
          <p:cNvSpPr/>
          <p:nvPr/>
        </p:nvSpPr>
        <p:spPr>
          <a:xfrm>
            <a:off x="8245739" y="4195494"/>
            <a:ext cx="3397624" cy="2104597"/>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25.4% Population</a:t>
            </a:r>
          </a:p>
          <a:p>
            <a:pPr algn="ctr"/>
            <a:r>
              <a:rPr lang="en-US" sz="2800" b="1" dirty="0" smtClean="0">
                <a:solidFill>
                  <a:schemeClr val="bg1"/>
                </a:solidFill>
              </a:rPr>
              <a:t>Below Poverty line</a:t>
            </a:r>
            <a:endParaRPr lang="en-US" sz="2400" b="1" dirty="0">
              <a:solidFill>
                <a:schemeClr val="bg1"/>
              </a:solidFill>
            </a:endParaRPr>
          </a:p>
        </p:txBody>
      </p:sp>
    </p:spTree>
    <p:extLst>
      <p:ext uri="{BB962C8B-B14F-4D97-AF65-F5344CB8AC3E}">
        <p14:creationId xmlns:p14="http://schemas.microsoft.com/office/powerpoint/2010/main" val="14341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9464" name="Picture 8" descr="http://www.trekkingagencynepal.com/images/tour/lumbini_cultural_tour.jpg"/>
          <p:cNvPicPr>
            <a:picLocks noChangeAspect="1" noChangeArrowheads="1"/>
          </p:cNvPicPr>
          <p:nvPr/>
        </p:nvPicPr>
        <p:blipFill>
          <a:blip r:embed="rId2" cstate="print"/>
          <a:srcRect/>
          <a:stretch>
            <a:fillRect/>
          </a:stretch>
        </p:blipFill>
        <p:spPr bwMode="auto">
          <a:xfrm>
            <a:off x="6" y="3733800"/>
            <a:ext cx="7561759" cy="3124200"/>
          </a:xfrm>
          <a:prstGeom prst="rect">
            <a:avLst/>
          </a:prstGeom>
          <a:noFill/>
        </p:spPr>
      </p:pic>
      <p:pic>
        <p:nvPicPr>
          <p:cNvPr id="19466" name="Picture 10" descr="http://usnepalonline.com/archives/lumbini_golden_temple0982822.jpg"/>
          <p:cNvPicPr>
            <a:picLocks noChangeAspect="1" noChangeArrowheads="1"/>
          </p:cNvPicPr>
          <p:nvPr/>
        </p:nvPicPr>
        <p:blipFill>
          <a:blip r:embed="rId3" cstate="print"/>
          <a:srcRect/>
          <a:stretch>
            <a:fillRect/>
          </a:stretch>
        </p:blipFill>
        <p:spPr bwMode="auto">
          <a:xfrm>
            <a:off x="8331200" y="0"/>
            <a:ext cx="3860800" cy="3735705"/>
          </a:xfrm>
          <a:prstGeom prst="rect">
            <a:avLst/>
          </a:prstGeom>
          <a:noFill/>
        </p:spPr>
      </p:pic>
      <p:pic>
        <p:nvPicPr>
          <p:cNvPr id="19468" name="Picture 12" descr="http://www.nepaltourismdirectory.com/uploads/itinerary/lumbini-ne_1318935375.jpg"/>
          <p:cNvPicPr>
            <a:picLocks noChangeAspect="1" noChangeArrowheads="1"/>
          </p:cNvPicPr>
          <p:nvPr/>
        </p:nvPicPr>
        <p:blipFill>
          <a:blip r:embed="rId4" cstate="print"/>
          <a:srcRect/>
          <a:stretch>
            <a:fillRect/>
          </a:stretch>
        </p:blipFill>
        <p:spPr bwMode="auto">
          <a:xfrm>
            <a:off x="3" y="1"/>
            <a:ext cx="3149600" cy="3733800"/>
          </a:xfrm>
          <a:prstGeom prst="rect">
            <a:avLst/>
          </a:prstGeom>
          <a:noFill/>
        </p:spPr>
      </p:pic>
      <p:pic>
        <p:nvPicPr>
          <p:cNvPr id="11" name="Picture 2" descr="Lumbini 4.jpg">
            <a:hlinkClick r:id="rId5"/>
          </p:cNvPr>
          <p:cNvPicPr>
            <a:picLocks noChangeAspect="1" noChangeArrowheads="1"/>
          </p:cNvPicPr>
          <p:nvPr/>
        </p:nvPicPr>
        <p:blipFill>
          <a:blip r:embed="rId6" cstate="print"/>
          <a:srcRect/>
          <a:stretch>
            <a:fillRect/>
          </a:stretch>
        </p:blipFill>
        <p:spPr bwMode="auto">
          <a:xfrm>
            <a:off x="7518409" y="3733800"/>
            <a:ext cx="4673599" cy="3124200"/>
          </a:xfrm>
          <a:prstGeom prst="rect">
            <a:avLst/>
          </a:prstGeom>
          <a:noFill/>
        </p:spPr>
      </p:pic>
      <p:pic>
        <p:nvPicPr>
          <p:cNvPr id="19462" name="Picture 6" descr="http://t3.gstatic.com/images?q=tbn:ANd9GcTGMYdWux0ee4c4gPRqmDZoBmV8w8WoE6lzyC5Lz78EJhHnySlQbQ"/>
          <p:cNvPicPr>
            <a:picLocks noChangeAspect="1" noChangeArrowheads="1"/>
          </p:cNvPicPr>
          <p:nvPr/>
        </p:nvPicPr>
        <p:blipFill>
          <a:blip r:embed="rId7" cstate="print"/>
          <a:srcRect/>
          <a:stretch>
            <a:fillRect/>
          </a:stretch>
        </p:blipFill>
        <p:spPr bwMode="auto">
          <a:xfrm>
            <a:off x="3136557" y="0"/>
            <a:ext cx="5297960" cy="3733800"/>
          </a:xfrm>
          <a:prstGeom prst="rect">
            <a:avLst/>
          </a:prstGeom>
          <a:noFill/>
        </p:spPr>
      </p:pic>
      <p:pic>
        <p:nvPicPr>
          <p:cNvPr id="19460" name="Picture 4" descr="http://2.bp.blogspot.com/-FDlHebmbw88/TtwJRr4p5rI/AAAAAAAAcbk/D5P_v0QEulk/s1600/lumbini%2BBuddha%2Btravsite%2Bblogspot%2Bcom.jpg"/>
          <p:cNvPicPr>
            <a:picLocks noChangeAspect="1" noChangeArrowheads="1"/>
          </p:cNvPicPr>
          <p:nvPr/>
        </p:nvPicPr>
        <p:blipFill>
          <a:blip r:embed="rId8" cstate="print"/>
          <a:srcRect/>
          <a:stretch>
            <a:fillRect/>
          </a:stretch>
        </p:blipFill>
        <p:spPr bwMode="auto">
          <a:xfrm>
            <a:off x="5283203" y="2743200"/>
            <a:ext cx="4063999" cy="2286000"/>
          </a:xfrm>
          <a:prstGeom prst="rect">
            <a:avLst/>
          </a:prstGeom>
          <a:noFill/>
        </p:spPr>
      </p:pic>
    </p:spTree>
    <p:extLst>
      <p:ext uri="{BB962C8B-B14F-4D97-AF65-F5344CB8AC3E}">
        <p14:creationId xmlns:p14="http://schemas.microsoft.com/office/powerpoint/2010/main" val="2482234480"/>
      </p:ext>
    </p:extLst>
  </p:cSld>
  <p:clrMapOvr>
    <a:masterClrMapping/>
  </p:clrMapOvr>
  <p:transition spd="med">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descr="C:\Documents and Settings\TP Panthi\Desktop\316444_2585763920548_1148029096_4774075_1446687385_n[2].JPG"/>
          <p:cNvPicPr>
            <a:picLocks noChangeAspect="1" noChangeArrowheads="1"/>
          </p:cNvPicPr>
          <p:nvPr/>
        </p:nvPicPr>
        <p:blipFill>
          <a:blip r:embed="rId2" cstate="print"/>
          <a:srcRect/>
          <a:stretch>
            <a:fillRect/>
          </a:stretch>
        </p:blipFill>
        <p:spPr bwMode="auto">
          <a:xfrm>
            <a:off x="7" y="-1"/>
            <a:ext cx="12192001" cy="6858001"/>
          </a:xfrm>
          <a:prstGeom prst="rect">
            <a:avLst/>
          </a:prstGeom>
          <a:noFill/>
        </p:spPr>
      </p:pic>
    </p:spTree>
    <p:extLst>
      <p:ext uri="{BB962C8B-B14F-4D97-AF65-F5344CB8AC3E}">
        <p14:creationId xmlns:p14="http://schemas.microsoft.com/office/powerpoint/2010/main" val="2545481242"/>
      </p:ext>
    </p:extLst>
  </p:cSld>
  <p:clrMapOvr>
    <a:masterClrMapping/>
  </p:clrMapOvr>
  <p:transition spd="med">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2" descr="C:\Documents and Settings\User\Desktop\Photos\174.jpg"/>
          <p:cNvPicPr>
            <a:picLocks noChangeAspect="1" noChangeArrowheads="1"/>
          </p:cNvPicPr>
          <p:nvPr/>
        </p:nvPicPr>
        <p:blipFill>
          <a:blip r:embed="rId3" cstate="print"/>
          <a:srcRect/>
          <a:stretch>
            <a:fillRect/>
          </a:stretch>
        </p:blipFill>
        <p:spPr bwMode="auto">
          <a:xfrm>
            <a:off x="1" y="0"/>
            <a:ext cx="12219635" cy="6822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915" name="Picture 4" descr="nepalflag"/>
          <p:cNvPicPr>
            <a:picLocks noChangeAspect="1" noChangeArrowheads="1" noCrop="1"/>
          </p:cNvPicPr>
          <p:nvPr/>
        </p:nvPicPr>
        <p:blipFill>
          <a:blip r:embed="rId4" cstate="print"/>
          <a:srcRect/>
          <a:stretch>
            <a:fillRect/>
          </a:stretch>
        </p:blipFill>
        <p:spPr bwMode="auto">
          <a:xfrm>
            <a:off x="5493927" y="-76200"/>
            <a:ext cx="1595496" cy="1225550"/>
          </a:xfrm>
          <a:prstGeom prst="rect">
            <a:avLst/>
          </a:prstGeom>
          <a:noFill/>
          <a:ln w="9525">
            <a:noFill/>
            <a:miter lim="800000"/>
            <a:headEnd/>
            <a:tailEnd/>
          </a:ln>
        </p:spPr>
      </p:pic>
      <p:pic>
        <p:nvPicPr>
          <p:cNvPr id="8" name="Picture 4" descr="http://upload.wikimedia.org/wikipedia/commons/thumb/0/00/Al_Gore_-_Nobel_Namast%C3%A9.jpg/180px-Al_Gore_-_Nobel_Namast%C3%A9.jpg">
            <a:hlinkClick r:id="rId5" tooltip="Al Gore does a Namaste, while responding to the standing ovation at TED for his slide show."/>
          </p:cNvPr>
          <p:cNvPicPr>
            <a:picLocks noChangeAspect="1" noChangeArrowheads="1"/>
          </p:cNvPicPr>
          <p:nvPr/>
        </p:nvPicPr>
        <p:blipFill>
          <a:blip r:embed="rId6" cstate="print"/>
          <a:srcRect/>
          <a:stretch>
            <a:fillRect/>
          </a:stretch>
        </p:blipFill>
        <p:spPr bwMode="auto">
          <a:xfrm>
            <a:off x="8438550" y="2442030"/>
            <a:ext cx="3727143" cy="4267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2" descr="http://www.peopleofnepal.com/images/pictures/namastegirl.jpg"/>
          <p:cNvPicPr>
            <a:picLocks noGrp="1" noChangeAspect="1" noChangeArrowheads="1"/>
          </p:cNvPicPr>
          <p:nvPr>
            <p:ph idx="1"/>
          </p:nvPr>
        </p:nvPicPr>
        <p:blipFill>
          <a:blip r:embed="rId7" cstate="print"/>
          <a:srcRect/>
          <a:stretch>
            <a:fillRect/>
          </a:stretch>
        </p:blipFill>
        <p:spPr>
          <a:xfrm>
            <a:off x="6693415" y="2438400"/>
            <a:ext cx="3285972" cy="4267200"/>
          </a:xfrm>
          <a:prstGeom prst="ellipse">
            <a:avLst/>
          </a:prstGeom>
          <a:ln w="190500" cap="rnd">
            <a:solidFill>
              <a:srgbClr val="C8C6BD"/>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Rectangle 9"/>
          <p:cNvSpPr/>
          <p:nvPr/>
        </p:nvSpPr>
        <p:spPr>
          <a:xfrm>
            <a:off x="6842955" y="5537200"/>
            <a:ext cx="5213585" cy="1016000"/>
          </a:xfrm>
          <a:prstGeom prst="rect">
            <a:avLst/>
          </a:prstGeom>
        </p:spPr>
        <p:txBody>
          <a:bodyPr>
            <a:spAutoFit/>
          </a:bodyPr>
          <a:lstStyle/>
          <a:p>
            <a:pPr defTabSz="914400" fontAlgn="base">
              <a:spcBef>
                <a:spcPct val="0"/>
              </a:spcBef>
              <a:spcAft>
                <a:spcPct val="0"/>
              </a:spcAft>
              <a:defRPr/>
            </a:pPr>
            <a:r>
              <a:rPr lang="en-US" altLang="ko-KR" sz="6000" b="1" dirty="0" err="1">
                <a:solidFill>
                  <a:srgbClr val="0070C0"/>
                </a:solidFill>
                <a:effectLst>
                  <a:outerShdw blurRad="38100" dist="38100" dir="2700000" algn="tl">
                    <a:srgbClr val="000000">
                      <a:alpha val="43137"/>
                    </a:srgbClr>
                  </a:outerShdw>
                </a:effectLst>
                <a:latin typeface="Arial" charset="0"/>
                <a:cs typeface="Arial" charset="0"/>
              </a:rPr>
              <a:t>Namaskar</a:t>
            </a:r>
            <a:endParaRPr lang="ko-KR" altLang="en-US" sz="6000" b="1" dirty="0">
              <a:solidFill>
                <a:srgbClr val="0070C0"/>
              </a:solidFill>
              <a:effectLst>
                <a:outerShdw blurRad="38100" dist="38100" dir="2700000" algn="tl">
                  <a:srgbClr val="000000">
                    <a:alpha val="43137"/>
                  </a:srgbClr>
                </a:outerShdw>
              </a:effectLst>
              <a:latin typeface="Arial" charset="0"/>
              <a:cs typeface="Arial" charset="0"/>
            </a:endParaRPr>
          </a:p>
        </p:txBody>
      </p:sp>
      <p:sp>
        <p:nvSpPr>
          <p:cNvPr id="12" name="Rectangle 11"/>
          <p:cNvSpPr/>
          <p:nvPr/>
        </p:nvSpPr>
        <p:spPr>
          <a:xfrm>
            <a:off x="2573870" y="4648202"/>
            <a:ext cx="5213585" cy="1015663"/>
          </a:xfrm>
          <a:prstGeom prst="rect">
            <a:avLst/>
          </a:prstGeom>
        </p:spPr>
        <p:txBody>
          <a:bodyPr>
            <a:spAutoFit/>
          </a:bodyPr>
          <a:lstStyle/>
          <a:p>
            <a:pPr defTabSz="914400" fontAlgn="base">
              <a:spcBef>
                <a:spcPct val="0"/>
              </a:spcBef>
              <a:spcAft>
                <a:spcPct val="0"/>
              </a:spcAft>
              <a:defRPr/>
            </a:pPr>
            <a:r>
              <a:rPr lang="en-US" altLang="ko-KR" sz="6000" b="1" dirty="0" smtClean="0">
                <a:solidFill>
                  <a:srgbClr val="FFFF00"/>
                </a:solidFill>
                <a:effectLst>
                  <a:outerShdw blurRad="38100" dist="38100" dir="2700000" algn="tl">
                    <a:srgbClr val="000000">
                      <a:alpha val="43137"/>
                    </a:srgbClr>
                  </a:outerShdw>
                </a:effectLst>
                <a:latin typeface="Arial" charset="0"/>
                <a:cs typeface="Arial" charset="0"/>
              </a:rPr>
              <a:t>Thank you!</a:t>
            </a:r>
            <a:endParaRPr lang="ko-KR" altLang="en-US" sz="6000" b="1" dirty="0">
              <a:solidFill>
                <a:srgbClr val="FFFF00"/>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745654660"/>
      </p:ext>
    </p:extLst>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13" y="754743"/>
            <a:ext cx="10427643" cy="851118"/>
          </a:xfrm>
        </p:spPr>
        <p:txBody>
          <a:bodyPr>
            <a:normAutofit fontScale="90000"/>
          </a:bodyPr>
          <a:lstStyle/>
          <a:p>
            <a:r>
              <a:rPr lang="en-US" b="1" dirty="0" smtClean="0">
                <a:solidFill>
                  <a:srgbClr val="00B0F0"/>
                </a:solidFill>
              </a:rPr>
              <a:t>Significant improvement in reduction of mortality in mother and children</a:t>
            </a:r>
            <a:endParaRPr lang="en-US" b="1" dirty="0">
              <a:solidFill>
                <a:srgbClr val="00B0F0"/>
              </a:solidFill>
            </a:endParaRPr>
          </a:p>
        </p:txBody>
      </p:sp>
      <p:graphicFrame>
        <p:nvGraphicFramePr>
          <p:cNvPr id="4" name="Chart 3"/>
          <p:cNvGraphicFramePr>
            <a:graphicFrameLocks/>
          </p:cNvGraphicFramePr>
          <p:nvPr>
            <p:extLst>
              <p:ext uri="{D42A27DB-BD31-4B8C-83A1-F6EECF244321}">
                <p14:modId xmlns:p14="http://schemas.microsoft.com/office/powerpoint/2010/main" val="1888733004"/>
              </p:ext>
            </p:extLst>
          </p:nvPr>
        </p:nvGraphicFramePr>
        <p:xfrm>
          <a:off x="1024128" y="2084833"/>
          <a:ext cx="4883187" cy="41417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28939430"/>
              </p:ext>
            </p:extLst>
          </p:nvPr>
        </p:nvGraphicFramePr>
        <p:xfrm>
          <a:off x="5935361" y="2103881"/>
          <a:ext cx="5806703" cy="4442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583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has guaranteed the right of every citizen…</a:t>
            </a:r>
            <a:endParaRPr lang="en-US" dirty="0"/>
          </a:p>
        </p:txBody>
      </p:sp>
      <p:sp>
        <p:nvSpPr>
          <p:cNvPr id="3" name="Content Placeholder 2"/>
          <p:cNvSpPr>
            <a:spLocks noGrp="1"/>
          </p:cNvSpPr>
          <p:nvPr>
            <p:ph idx="1"/>
          </p:nvPr>
        </p:nvSpPr>
        <p:spPr/>
        <p:txBody>
          <a:bodyPr>
            <a:normAutofit/>
          </a:bodyPr>
          <a:lstStyle/>
          <a:p>
            <a:pPr defTabSz="3937000">
              <a:tabLst>
                <a:tab pos="8694738" algn="l"/>
              </a:tabLst>
            </a:pPr>
            <a:r>
              <a:rPr lang="en-US" sz="3200" b="1" i="1" dirty="0"/>
              <a:t>Section 35 (9) of the Interim Constitution of Nepal has stated that the state will follow a policy </a:t>
            </a:r>
            <a:r>
              <a:rPr lang="en-US" sz="3200" b="1" i="1" dirty="0" smtClean="0"/>
              <a:t>to </a:t>
            </a:r>
            <a:r>
              <a:rPr lang="en-US" sz="3200" b="1" i="1" dirty="0" smtClean="0">
                <a:solidFill>
                  <a:srgbClr val="002060"/>
                </a:solidFill>
              </a:rPr>
              <a:t>pay </a:t>
            </a:r>
            <a:r>
              <a:rPr lang="en-US" sz="3200" b="1" i="1" dirty="0">
                <a:solidFill>
                  <a:srgbClr val="002060"/>
                </a:solidFill>
              </a:rPr>
              <a:t>special attention to protect the interest </a:t>
            </a:r>
            <a:r>
              <a:rPr lang="en-US" sz="3200" b="1" i="1" dirty="0" smtClean="0">
                <a:solidFill>
                  <a:srgbClr val="002060"/>
                </a:solidFill>
              </a:rPr>
              <a:t>of women</a:t>
            </a:r>
            <a:r>
              <a:rPr lang="en-US" sz="3200" b="1" i="1" dirty="0">
                <a:solidFill>
                  <a:srgbClr val="002060"/>
                </a:solidFill>
              </a:rPr>
              <a:t>, orphans, children, old age people, </a:t>
            </a:r>
            <a:r>
              <a:rPr lang="en-US" sz="3200" b="1" i="1" dirty="0" smtClean="0">
                <a:solidFill>
                  <a:srgbClr val="002060"/>
                </a:solidFill>
              </a:rPr>
              <a:t>the disabled</a:t>
            </a:r>
            <a:r>
              <a:rPr lang="en-US" sz="3200" b="1" i="1" dirty="0">
                <a:solidFill>
                  <a:srgbClr val="002060"/>
                </a:solidFill>
              </a:rPr>
              <a:t>, incapable and endangered race.</a:t>
            </a:r>
          </a:p>
        </p:txBody>
      </p:sp>
    </p:spTree>
    <p:extLst>
      <p:ext uri="{BB962C8B-B14F-4D97-AF65-F5344CB8AC3E}">
        <p14:creationId xmlns:p14="http://schemas.microsoft.com/office/powerpoint/2010/main" val="242792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7233" y="1808899"/>
            <a:ext cx="9720072" cy="1499616"/>
          </a:xfrm>
        </p:spPr>
        <p:txBody>
          <a:bodyPr>
            <a:normAutofit/>
          </a:bodyPr>
          <a:lstStyle/>
          <a:p>
            <a:r>
              <a:rPr lang="en-US" sz="5400" b="1" dirty="0" smtClean="0"/>
              <a:t>Nutrition Status of Children and Women in Nepal</a:t>
            </a:r>
            <a:endParaRPr lang="en-US" sz="5400" b="1" dirty="0"/>
          </a:p>
        </p:txBody>
      </p:sp>
    </p:spTree>
    <p:extLst>
      <p:ext uri="{BB962C8B-B14F-4D97-AF65-F5344CB8AC3E}">
        <p14:creationId xmlns:p14="http://schemas.microsoft.com/office/powerpoint/2010/main" val="337032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Title 1"/>
          <p:cNvSpPr txBox="1">
            <a:spLocks/>
          </p:cNvSpPr>
          <p:nvPr/>
        </p:nvSpPr>
        <p:spPr>
          <a:xfrm>
            <a:off x="219529" y="190847"/>
            <a:ext cx="9720072" cy="7698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cap="all" spc="100" dirty="0" smtClean="0">
                <a:solidFill>
                  <a:schemeClr val="tx1">
                    <a:lumMod val="95000"/>
                    <a:lumOff val="5000"/>
                  </a:schemeClr>
                </a:solidFill>
              </a:rPr>
              <a:t>CHILD Under-nutrition </a:t>
            </a:r>
            <a:r>
              <a:rPr lang="en-GB" sz="3600" b="1" cap="all" spc="100" dirty="0">
                <a:solidFill>
                  <a:schemeClr val="tx1">
                    <a:lumMod val="95000"/>
                    <a:lumOff val="5000"/>
                  </a:schemeClr>
                </a:solidFill>
              </a:rPr>
              <a:t>in Nepal</a:t>
            </a:r>
            <a:endParaRPr lang="en-US" sz="3600" b="1" cap="all" spc="100" dirty="0">
              <a:solidFill>
                <a:schemeClr val="tx1">
                  <a:lumMod val="95000"/>
                  <a:lumOff val="5000"/>
                </a:schemeClr>
              </a:solidFill>
            </a:endParaRPr>
          </a:p>
        </p:txBody>
      </p:sp>
      <p:graphicFrame>
        <p:nvGraphicFramePr>
          <p:cNvPr id="1422" name="Chart 1421"/>
          <p:cNvGraphicFramePr/>
          <p:nvPr>
            <p:extLst>
              <p:ext uri="{D42A27DB-BD31-4B8C-83A1-F6EECF244321}">
                <p14:modId xmlns:p14="http://schemas.microsoft.com/office/powerpoint/2010/main" val="1594922714"/>
              </p:ext>
            </p:extLst>
          </p:nvPr>
        </p:nvGraphicFramePr>
        <p:xfrm>
          <a:off x="152407" y="2303869"/>
          <a:ext cx="5809727" cy="4401732"/>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4367084" y="196334"/>
            <a:ext cx="8324223" cy="6456714"/>
            <a:chOff x="4367085" y="196334"/>
            <a:chExt cx="8324222" cy="6456714"/>
          </a:xfrm>
        </p:grpSpPr>
        <p:grpSp>
          <p:nvGrpSpPr>
            <p:cNvPr id="413" name="Group 412"/>
            <p:cNvGrpSpPr/>
            <p:nvPr/>
          </p:nvGrpSpPr>
          <p:grpSpPr>
            <a:xfrm>
              <a:off x="4367085" y="196334"/>
              <a:ext cx="8324222" cy="6456714"/>
              <a:chOff x="3026981" y="196334"/>
              <a:chExt cx="8324222" cy="6456714"/>
            </a:xfrm>
          </p:grpSpPr>
          <p:grpSp>
            <p:nvGrpSpPr>
              <p:cNvPr id="412" name="Group 411"/>
              <p:cNvGrpSpPr/>
              <p:nvPr/>
            </p:nvGrpSpPr>
            <p:grpSpPr>
              <a:xfrm>
                <a:off x="3026981" y="196334"/>
                <a:ext cx="8324222" cy="6456714"/>
                <a:chOff x="2963917" y="196334"/>
                <a:chExt cx="8324222" cy="6456714"/>
              </a:xfrm>
            </p:grpSpPr>
            <p:grpSp>
              <p:nvGrpSpPr>
                <p:cNvPr id="5" name="Group 1"/>
                <p:cNvGrpSpPr>
                  <a:grpSpLocks noChangeAspect="1"/>
                </p:cNvGrpSpPr>
                <p:nvPr/>
              </p:nvGrpSpPr>
              <p:grpSpPr bwMode="auto">
                <a:xfrm>
                  <a:off x="2963917" y="196334"/>
                  <a:ext cx="8324222" cy="6456714"/>
                  <a:chOff x="2103" y="-1164"/>
                  <a:chExt cx="12769" cy="9292"/>
                </a:xfrm>
              </p:grpSpPr>
              <p:sp>
                <p:nvSpPr>
                  <p:cNvPr id="6" name="AutoShape 1414"/>
                  <p:cNvSpPr>
                    <a:spLocks noChangeAspect="1" noChangeArrowheads="1" noTextEdit="1"/>
                  </p:cNvSpPr>
                  <p:nvPr/>
                </p:nvSpPr>
                <p:spPr bwMode="auto">
                  <a:xfrm>
                    <a:off x="2103" y="-1164"/>
                    <a:ext cx="12769" cy="92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grpSp>
                <p:nvGrpSpPr>
                  <p:cNvPr id="7" name="Group 1213"/>
                  <p:cNvGrpSpPr>
                    <a:grpSpLocks/>
                  </p:cNvGrpSpPr>
                  <p:nvPr/>
                </p:nvGrpSpPr>
                <p:grpSpPr bwMode="auto">
                  <a:xfrm>
                    <a:off x="2207" y="2140"/>
                    <a:ext cx="11098" cy="3984"/>
                    <a:chOff x="182" y="1622"/>
                    <a:chExt cx="5124" cy="1992"/>
                  </a:xfrm>
                </p:grpSpPr>
                <p:sp>
                  <p:nvSpPr>
                    <p:cNvPr id="1219" name="Freeform 1413"/>
                    <p:cNvSpPr>
                      <a:spLocks/>
                    </p:cNvSpPr>
                    <p:nvPr/>
                  </p:nvSpPr>
                  <p:spPr bwMode="auto">
                    <a:xfrm>
                      <a:off x="241" y="1622"/>
                      <a:ext cx="42" cy="29"/>
                    </a:xfrm>
                    <a:custGeom>
                      <a:avLst/>
                      <a:gdLst>
                        <a:gd name="T0" fmla="*/ 18 w 42"/>
                        <a:gd name="T1" fmla="*/ 22 h 29"/>
                        <a:gd name="T2" fmla="*/ 13 w 42"/>
                        <a:gd name="T3" fmla="*/ 29 h 29"/>
                        <a:gd name="T4" fmla="*/ 42 w 42"/>
                        <a:gd name="T5" fmla="*/ 18 h 29"/>
                        <a:gd name="T6" fmla="*/ 35 w 42"/>
                        <a:gd name="T7" fmla="*/ 0 h 29"/>
                        <a:gd name="T8" fmla="*/ 6 w 42"/>
                        <a:gd name="T9" fmla="*/ 11 h 29"/>
                        <a:gd name="T10" fmla="*/ 0 w 42"/>
                        <a:gd name="T11" fmla="*/ 18 h 29"/>
                        <a:gd name="T12" fmla="*/ 6 w 42"/>
                        <a:gd name="T13" fmla="*/ 11 h 29"/>
                        <a:gd name="T14" fmla="*/ 2 w 42"/>
                        <a:gd name="T15" fmla="*/ 13 h 29"/>
                        <a:gd name="T16" fmla="*/ 0 w 42"/>
                        <a:gd name="T17" fmla="*/ 18 h 29"/>
                        <a:gd name="T18" fmla="*/ 18 w 42"/>
                        <a:gd name="T19"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9">
                          <a:moveTo>
                            <a:pt x="18" y="22"/>
                          </a:moveTo>
                          <a:lnTo>
                            <a:pt x="13" y="29"/>
                          </a:lnTo>
                          <a:lnTo>
                            <a:pt x="42" y="18"/>
                          </a:lnTo>
                          <a:lnTo>
                            <a:pt x="35" y="0"/>
                          </a:lnTo>
                          <a:lnTo>
                            <a:pt x="6" y="11"/>
                          </a:lnTo>
                          <a:lnTo>
                            <a:pt x="0" y="18"/>
                          </a:lnTo>
                          <a:lnTo>
                            <a:pt x="6" y="11"/>
                          </a:lnTo>
                          <a:lnTo>
                            <a:pt x="2" y="13"/>
                          </a:lnTo>
                          <a:lnTo>
                            <a:pt x="0" y="18"/>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0" name="Freeform 1412"/>
                    <p:cNvSpPr>
                      <a:spLocks/>
                    </p:cNvSpPr>
                    <p:nvPr/>
                  </p:nvSpPr>
                  <p:spPr bwMode="auto">
                    <a:xfrm>
                      <a:off x="232" y="1640"/>
                      <a:ext cx="27" cy="40"/>
                    </a:xfrm>
                    <a:custGeom>
                      <a:avLst/>
                      <a:gdLst>
                        <a:gd name="T0" fmla="*/ 20 w 27"/>
                        <a:gd name="T1" fmla="*/ 38 h 40"/>
                        <a:gd name="T2" fmla="*/ 20 w 27"/>
                        <a:gd name="T3" fmla="*/ 40 h 40"/>
                        <a:gd name="T4" fmla="*/ 27 w 27"/>
                        <a:gd name="T5" fmla="*/ 4 h 40"/>
                        <a:gd name="T6" fmla="*/ 9 w 27"/>
                        <a:gd name="T7" fmla="*/ 0 h 40"/>
                        <a:gd name="T8" fmla="*/ 0 w 27"/>
                        <a:gd name="T9" fmla="*/ 34 h 40"/>
                        <a:gd name="T10" fmla="*/ 0 w 27"/>
                        <a:gd name="T11" fmla="*/ 36 h 40"/>
                        <a:gd name="T12" fmla="*/ 20 w 27"/>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27" h="40">
                          <a:moveTo>
                            <a:pt x="20" y="38"/>
                          </a:moveTo>
                          <a:lnTo>
                            <a:pt x="20" y="40"/>
                          </a:lnTo>
                          <a:lnTo>
                            <a:pt x="27" y="4"/>
                          </a:lnTo>
                          <a:lnTo>
                            <a:pt x="9" y="0"/>
                          </a:lnTo>
                          <a:lnTo>
                            <a:pt x="0" y="34"/>
                          </a:lnTo>
                          <a:lnTo>
                            <a:pt x="0" y="36"/>
                          </a:lnTo>
                          <a:lnTo>
                            <a:pt x="20"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1" name="Freeform 1411"/>
                    <p:cNvSpPr>
                      <a:spLocks/>
                    </p:cNvSpPr>
                    <p:nvPr/>
                  </p:nvSpPr>
                  <p:spPr bwMode="auto">
                    <a:xfrm>
                      <a:off x="229" y="1676"/>
                      <a:ext cx="23" cy="52"/>
                    </a:xfrm>
                    <a:custGeom>
                      <a:avLst/>
                      <a:gdLst>
                        <a:gd name="T0" fmla="*/ 16 w 23"/>
                        <a:gd name="T1" fmla="*/ 52 h 52"/>
                        <a:gd name="T2" fmla="*/ 20 w 23"/>
                        <a:gd name="T3" fmla="*/ 47 h 52"/>
                        <a:gd name="T4" fmla="*/ 23 w 23"/>
                        <a:gd name="T5" fmla="*/ 2 h 52"/>
                        <a:gd name="T6" fmla="*/ 3 w 23"/>
                        <a:gd name="T7" fmla="*/ 0 h 52"/>
                        <a:gd name="T8" fmla="*/ 0 w 23"/>
                        <a:gd name="T9" fmla="*/ 45 h 52"/>
                        <a:gd name="T10" fmla="*/ 3 w 23"/>
                        <a:gd name="T11" fmla="*/ 40 h 52"/>
                        <a:gd name="T12" fmla="*/ 16 w 23"/>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23" h="52">
                          <a:moveTo>
                            <a:pt x="16" y="52"/>
                          </a:moveTo>
                          <a:lnTo>
                            <a:pt x="20" y="47"/>
                          </a:lnTo>
                          <a:lnTo>
                            <a:pt x="23" y="2"/>
                          </a:lnTo>
                          <a:lnTo>
                            <a:pt x="3" y="0"/>
                          </a:lnTo>
                          <a:lnTo>
                            <a:pt x="0" y="45"/>
                          </a:lnTo>
                          <a:lnTo>
                            <a:pt x="3" y="40"/>
                          </a:lnTo>
                          <a:lnTo>
                            <a:pt x="16"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2" name="Freeform 1410"/>
                    <p:cNvSpPr>
                      <a:spLocks/>
                    </p:cNvSpPr>
                    <p:nvPr/>
                  </p:nvSpPr>
                  <p:spPr bwMode="auto">
                    <a:xfrm>
                      <a:off x="204" y="1716"/>
                      <a:ext cx="41" cy="39"/>
                    </a:xfrm>
                    <a:custGeom>
                      <a:avLst/>
                      <a:gdLst>
                        <a:gd name="T0" fmla="*/ 16 w 41"/>
                        <a:gd name="T1" fmla="*/ 38 h 39"/>
                        <a:gd name="T2" fmla="*/ 14 w 41"/>
                        <a:gd name="T3" fmla="*/ 39 h 39"/>
                        <a:gd name="T4" fmla="*/ 41 w 41"/>
                        <a:gd name="T5" fmla="*/ 12 h 39"/>
                        <a:gd name="T6" fmla="*/ 28 w 41"/>
                        <a:gd name="T7" fmla="*/ 0 h 39"/>
                        <a:gd name="T8" fmla="*/ 1 w 41"/>
                        <a:gd name="T9" fmla="*/ 27 h 39"/>
                        <a:gd name="T10" fmla="*/ 0 w 41"/>
                        <a:gd name="T11" fmla="*/ 29 h 39"/>
                        <a:gd name="T12" fmla="*/ 16 w 41"/>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16" y="38"/>
                          </a:moveTo>
                          <a:lnTo>
                            <a:pt x="14" y="39"/>
                          </a:lnTo>
                          <a:lnTo>
                            <a:pt x="41" y="12"/>
                          </a:lnTo>
                          <a:lnTo>
                            <a:pt x="28" y="0"/>
                          </a:lnTo>
                          <a:lnTo>
                            <a:pt x="1" y="27"/>
                          </a:lnTo>
                          <a:lnTo>
                            <a:pt x="0" y="29"/>
                          </a:lnTo>
                          <a:lnTo>
                            <a:pt x="16"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3" name="Freeform 1409"/>
                    <p:cNvSpPr>
                      <a:spLocks/>
                    </p:cNvSpPr>
                    <p:nvPr/>
                  </p:nvSpPr>
                  <p:spPr bwMode="auto">
                    <a:xfrm>
                      <a:off x="182" y="1745"/>
                      <a:ext cx="38" cy="48"/>
                    </a:xfrm>
                    <a:custGeom>
                      <a:avLst/>
                      <a:gdLst>
                        <a:gd name="T0" fmla="*/ 18 w 38"/>
                        <a:gd name="T1" fmla="*/ 43 h 48"/>
                        <a:gd name="T2" fmla="*/ 16 w 38"/>
                        <a:gd name="T3" fmla="*/ 48 h 48"/>
                        <a:gd name="T4" fmla="*/ 38 w 38"/>
                        <a:gd name="T5" fmla="*/ 9 h 48"/>
                        <a:gd name="T6" fmla="*/ 22 w 38"/>
                        <a:gd name="T7" fmla="*/ 0 h 48"/>
                        <a:gd name="T8" fmla="*/ 0 w 38"/>
                        <a:gd name="T9" fmla="*/ 37 h 48"/>
                        <a:gd name="T10" fmla="*/ 0 w 38"/>
                        <a:gd name="T11" fmla="*/ 45 h 48"/>
                        <a:gd name="T12" fmla="*/ 18 w 38"/>
                        <a:gd name="T13" fmla="*/ 43 h 48"/>
                      </a:gdLst>
                      <a:ahLst/>
                      <a:cxnLst>
                        <a:cxn ang="0">
                          <a:pos x="T0" y="T1"/>
                        </a:cxn>
                        <a:cxn ang="0">
                          <a:pos x="T2" y="T3"/>
                        </a:cxn>
                        <a:cxn ang="0">
                          <a:pos x="T4" y="T5"/>
                        </a:cxn>
                        <a:cxn ang="0">
                          <a:pos x="T6" y="T7"/>
                        </a:cxn>
                        <a:cxn ang="0">
                          <a:pos x="T8" y="T9"/>
                        </a:cxn>
                        <a:cxn ang="0">
                          <a:pos x="T10" y="T11"/>
                        </a:cxn>
                        <a:cxn ang="0">
                          <a:pos x="T12" y="T13"/>
                        </a:cxn>
                      </a:cxnLst>
                      <a:rect l="0" t="0" r="r" b="b"/>
                      <a:pathLst>
                        <a:path w="38" h="48">
                          <a:moveTo>
                            <a:pt x="18" y="43"/>
                          </a:moveTo>
                          <a:lnTo>
                            <a:pt x="16" y="48"/>
                          </a:lnTo>
                          <a:lnTo>
                            <a:pt x="38" y="9"/>
                          </a:lnTo>
                          <a:lnTo>
                            <a:pt x="22" y="0"/>
                          </a:lnTo>
                          <a:lnTo>
                            <a:pt x="0" y="37"/>
                          </a:lnTo>
                          <a:lnTo>
                            <a:pt x="0" y="45"/>
                          </a:lnTo>
                          <a:lnTo>
                            <a:pt x="18"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4" name="Freeform 1408"/>
                    <p:cNvSpPr>
                      <a:spLocks/>
                    </p:cNvSpPr>
                    <p:nvPr/>
                  </p:nvSpPr>
                  <p:spPr bwMode="auto">
                    <a:xfrm>
                      <a:off x="182" y="1788"/>
                      <a:ext cx="22" cy="40"/>
                    </a:xfrm>
                    <a:custGeom>
                      <a:avLst/>
                      <a:gdLst>
                        <a:gd name="T0" fmla="*/ 22 w 22"/>
                        <a:gd name="T1" fmla="*/ 32 h 40"/>
                        <a:gd name="T2" fmla="*/ 22 w 22"/>
                        <a:gd name="T3" fmla="*/ 36 h 40"/>
                        <a:gd name="T4" fmla="*/ 18 w 22"/>
                        <a:gd name="T5" fmla="*/ 0 h 40"/>
                        <a:gd name="T6" fmla="*/ 0 w 22"/>
                        <a:gd name="T7" fmla="*/ 2 h 40"/>
                        <a:gd name="T8" fmla="*/ 2 w 22"/>
                        <a:gd name="T9" fmla="*/ 38 h 40"/>
                        <a:gd name="T10" fmla="*/ 4 w 22"/>
                        <a:gd name="T11" fmla="*/ 40 h 40"/>
                        <a:gd name="T12" fmla="*/ 22 w 22"/>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2" h="40">
                          <a:moveTo>
                            <a:pt x="22" y="32"/>
                          </a:moveTo>
                          <a:lnTo>
                            <a:pt x="22" y="36"/>
                          </a:lnTo>
                          <a:lnTo>
                            <a:pt x="18" y="0"/>
                          </a:lnTo>
                          <a:lnTo>
                            <a:pt x="0" y="2"/>
                          </a:lnTo>
                          <a:lnTo>
                            <a:pt x="2" y="38"/>
                          </a:lnTo>
                          <a:lnTo>
                            <a:pt x="4" y="40"/>
                          </a:lnTo>
                          <a:lnTo>
                            <a:pt x="22"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5" name="Freeform 1407"/>
                    <p:cNvSpPr>
                      <a:spLocks/>
                    </p:cNvSpPr>
                    <p:nvPr/>
                  </p:nvSpPr>
                  <p:spPr bwMode="auto">
                    <a:xfrm>
                      <a:off x="186" y="1820"/>
                      <a:ext cx="27" cy="36"/>
                    </a:xfrm>
                    <a:custGeom>
                      <a:avLst/>
                      <a:gdLst>
                        <a:gd name="T0" fmla="*/ 19 w 27"/>
                        <a:gd name="T1" fmla="*/ 17 h 36"/>
                        <a:gd name="T2" fmla="*/ 27 w 27"/>
                        <a:gd name="T3" fmla="*/ 22 h 36"/>
                        <a:gd name="T4" fmla="*/ 18 w 27"/>
                        <a:gd name="T5" fmla="*/ 0 h 36"/>
                        <a:gd name="T6" fmla="*/ 0 w 27"/>
                        <a:gd name="T7" fmla="*/ 8 h 36"/>
                        <a:gd name="T8" fmla="*/ 10 w 27"/>
                        <a:gd name="T9" fmla="*/ 31 h 36"/>
                        <a:gd name="T10" fmla="*/ 18 w 27"/>
                        <a:gd name="T11" fmla="*/ 36 h 36"/>
                        <a:gd name="T12" fmla="*/ 10 w 27"/>
                        <a:gd name="T13" fmla="*/ 31 h 36"/>
                        <a:gd name="T14" fmla="*/ 12 w 27"/>
                        <a:gd name="T15" fmla="*/ 35 h 36"/>
                        <a:gd name="T16" fmla="*/ 18 w 27"/>
                        <a:gd name="T17" fmla="*/ 36 h 36"/>
                        <a:gd name="T18" fmla="*/ 19 w 27"/>
                        <a:gd name="T19"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6">
                          <a:moveTo>
                            <a:pt x="19" y="17"/>
                          </a:moveTo>
                          <a:lnTo>
                            <a:pt x="27" y="22"/>
                          </a:lnTo>
                          <a:lnTo>
                            <a:pt x="18" y="0"/>
                          </a:lnTo>
                          <a:lnTo>
                            <a:pt x="0" y="8"/>
                          </a:lnTo>
                          <a:lnTo>
                            <a:pt x="10" y="31"/>
                          </a:lnTo>
                          <a:lnTo>
                            <a:pt x="18" y="36"/>
                          </a:lnTo>
                          <a:lnTo>
                            <a:pt x="10" y="31"/>
                          </a:lnTo>
                          <a:lnTo>
                            <a:pt x="12" y="35"/>
                          </a:lnTo>
                          <a:lnTo>
                            <a:pt x="18" y="36"/>
                          </a:lnTo>
                          <a:lnTo>
                            <a:pt x="19"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6" name="Freeform 1406"/>
                    <p:cNvSpPr>
                      <a:spLocks/>
                    </p:cNvSpPr>
                    <p:nvPr/>
                  </p:nvSpPr>
                  <p:spPr bwMode="auto">
                    <a:xfrm>
                      <a:off x="204" y="1837"/>
                      <a:ext cx="30" cy="21"/>
                    </a:xfrm>
                    <a:custGeom>
                      <a:avLst/>
                      <a:gdLst>
                        <a:gd name="T0" fmla="*/ 30 w 30"/>
                        <a:gd name="T1" fmla="*/ 5 h 21"/>
                        <a:gd name="T2" fmla="*/ 23 w 30"/>
                        <a:gd name="T3" fmla="*/ 1 h 21"/>
                        <a:gd name="T4" fmla="*/ 1 w 30"/>
                        <a:gd name="T5" fmla="*/ 0 h 21"/>
                        <a:gd name="T6" fmla="*/ 0 w 30"/>
                        <a:gd name="T7" fmla="*/ 19 h 21"/>
                        <a:gd name="T8" fmla="*/ 21 w 30"/>
                        <a:gd name="T9" fmla="*/ 21 h 21"/>
                        <a:gd name="T10" fmla="*/ 14 w 30"/>
                        <a:gd name="T11" fmla="*/ 18 h 21"/>
                        <a:gd name="T12" fmla="*/ 30 w 30"/>
                        <a:gd name="T13" fmla="*/ 5 h 21"/>
                        <a:gd name="T14" fmla="*/ 27 w 30"/>
                        <a:gd name="T15" fmla="*/ 3 h 21"/>
                        <a:gd name="T16" fmla="*/ 23 w 30"/>
                        <a:gd name="T17" fmla="*/ 1 h 21"/>
                        <a:gd name="T18" fmla="*/ 30 w 30"/>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30" y="5"/>
                          </a:moveTo>
                          <a:lnTo>
                            <a:pt x="23" y="1"/>
                          </a:lnTo>
                          <a:lnTo>
                            <a:pt x="1" y="0"/>
                          </a:lnTo>
                          <a:lnTo>
                            <a:pt x="0" y="19"/>
                          </a:lnTo>
                          <a:lnTo>
                            <a:pt x="21" y="21"/>
                          </a:lnTo>
                          <a:lnTo>
                            <a:pt x="14" y="18"/>
                          </a:lnTo>
                          <a:lnTo>
                            <a:pt x="30" y="5"/>
                          </a:lnTo>
                          <a:lnTo>
                            <a:pt x="27" y="3"/>
                          </a:lnTo>
                          <a:lnTo>
                            <a:pt x="23" y="1"/>
                          </a:lnTo>
                          <a:lnTo>
                            <a:pt x="3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7" name="Freeform 1405"/>
                    <p:cNvSpPr>
                      <a:spLocks/>
                    </p:cNvSpPr>
                    <p:nvPr/>
                  </p:nvSpPr>
                  <p:spPr bwMode="auto">
                    <a:xfrm>
                      <a:off x="218" y="1842"/>
                      <a:ext cx="36" cy="41"/>
                    </a:xfrm>
                    <a:custGeom>
                      <a:avLst/>
                      <a:gdLst>
                        <a:gd name="T0" fmla="*/ 32 w 36"/>
                        <a:gd name="T1" fmla="*/ 25 h 41"/>
                        <a:gd name="T2" fmla="*/ 36 w 36"/>
                        <a:gd name="T3" fmla="*/ 27 h 41"/>
                        <a:gd name="T4" fmla="*/ 16 w 36"/>
                        <a:gd name="T5" fmla="*/ 0 h 41"/>
                        <a:gd name="T6" fmla="*/ 0 w 36"/>
                        <a:gd name="T7" fmla="*/ 13 h 41"/>
                        <a:gd name="T8" fmla="*/ 22 w 36"/>
                        <a:gd name="T9" fmla="*/ 40 h 41"/>
                        <a:gd name="T10" fmla="*/ 25 w 36"/>
                        <a:gd name="T11" fmla="*/ 41 h 41"/>
                        <a:gd name="T12" fmla="*/ 32 w 36"/>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32" y="25"/>
                          </a:moveTo>
                          <a:lnTo>
                            <a:pt x="36" y="27"/>
                          </a:lnTo>
                          <a:lnTo>
                            <a:pt x="16" y="0"/>
                          </a:lnTo>
                          <a:lnTo>
                            <a:pt x="0" y="13"/>
                          </a:lnTo>
                          <a:lnTo>
                            <a:pt x="22" y="40"/>
                          </a:lnTo>
                          <a:lnTo>
                            <a:pt x="25" y="41"/>
                          </a:lnTo>
                          <a:lnTo>
                            <a:pt x="3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8" name="Freeform 1404"/>
                    <p:cNvSpPr>
                      <a:spLocks/>
                    </p:cNvSpPr>
                    <p:nvPr/>
                  </p:nvSpPr>
                  <p:spPr bwMode="auto">
                    <a:xfrm>
                      <a:off x="243" y="1867"/>
                      <a:ext cx="45" cy="34"/>
                    </a:xfrm>
                    <a:custGeom>
                      <a:avLst/>
                      <a:gdLst>
                        <a:gd name="T0" fmla="*/ 43 w 45"/>
                        <a:gd name="T1" fmla="*/ 16 h 34"/>
                        <a:gd name="T2" fmla="*/ 45 w 45"/>
                        <a:gd name="T3" fmla="*/ 16 h 34"/>
                        <a:gd name="T4" fmla="*/ 7 w 45"/>
                        <a:gd name="T5" fmla="*/ 0 h 34"/>
                        <a:gd name="T6" fmla="*/ 0 w 45"/>
                        <a:gd name="T7" fmla="*/ 16 h 34"/>
                        <a:gd name="T8" fmla="*/ 38 w 45"/>
                        <a:gd name="T9" fmla="*/ 34 h 34"/>
                        <a:gd name="T10" fmla="*/ 38 w 45"/>
                        <a:gd name="T11" fmla="*/ 34 h 34"/>
                        <a:gd name="T12" fmla="*/ 43 w 45"/>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45" h="34">
                          <a:moveTo>
                            <a:pt x="43" y="16"/>
                          </a:moveTo>
                          <a:lnTo>
                            <a:pt x="45" y="16"/>
                          </a:lnTo>
                          <a:lnTo>
                            <a:pt x="7" y="0"/>
                          </a:lnTo>
                          <a:lnTo>
                            <a:pt x="0" y="16"/>
                          </a:lnTo>
                          <a:lnTo>
                            <a:pt x="38" y="34"/>
                          </a:lnTo>
                          <a:lnTo>
                            <a:pt x="4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9" name="Freeform 1403"/>
                    <p:cNvSpPr>
                      <a:spLocks/>
                    </p:cNvSpPr>
                    <p:nvPr/>
                  </p:nvSpPr>
                  <p:spPr bwMode="auto">
                    <a:xfrm>
                      <a:off x="281" y="1883"/>
                      <a:ext cx="41" cy="27"/>
                    </a:xfrm>
                    <a:custGeom>
                      <a:avLst/>
                      <a:gdLst>
                        <a:gd name="T0" fmla="*/ 41 w 41"/>
                        <a:gd name="T1" fmla="*/ 15 h 27"/>
                        <a:gd name="T2" fmla="*/ 36 w 41"/>
                        <a:gd name="T3" fmla="*/ 9 h 27"/>
                        <a:gd name="T4" fmla="*/ 5 w 41"/>
                        <a:gd name="T5" fmla="*/ 0 h 27"/>
                        <a:gd name="T6" fmla="*/ 0 w 41"/>
                        <a:gd name="T7" fmla="*/ 18 h 27"/>
                        <a:gd name="T8" fmla="*/ 31 w 41"/>
                        <a:gd name="T9" fmla="*/ 27 h 27"/>
                        <a:gd name="T10" fmla="*/ 23 w 41"/>
                        <a:gd name="T11" fmla="*/ 22 h 27"/>
                        <a:gd name="T12" fmla="*/ 41 w 41"/>
                        <a:gd name="T13" fmla="*/ 15 h 27"/>
                        <a:gd name="T14" fmla="*/ 40 w 41"/>
                        <a:gd name="T15" fmla="*/ 11 h 27"/>
                        <a:gd name="T16" fmla="*/ 36 w 41"/>
                        <a:gd name="T17" fmla="*/ 9 h 27"/>
                        <a:gd name="T18" fmla="*/ 41 w 41"/>
                        <a:gd name="T19"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7">
                          <a:moveTo>
                            <a:pt x="41" y="15"/>
                          </a:moveTo>
                          <a:lnTo>
                            <a:pt x="36" y="9"/>
                          </a:lnTo>
                          <a:lnTo>
                            <a:pt x="5" y="0"/>
                          </a:lnTo>
                          <a:lnTo>
                            <a:pt x="0" y="18"/>
                          </a:lnTo>
                          <a:lnTo>
                            <a:pt x="31" y="27"/>
                          </a:lnTo>
                          <a:lnTo>
                            <a:pt x="23" y="22"/>
                          </a:lnTo>
                          <a:lnTo>
                            <a:pt x="41" y="15"/>
                          </a:lnTo>
                          <a:lnTo>
                            <a:pt x="40" y="11"/>
                          </a:lnTo>
                          <a:lnTo>
                            <a:pt x="36" y="9"/>
                          </a:lnTo>
                          <a:lnTo>
                            <a:pt x="4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0" name="Freeform 1402"/>
                    <p:cNvSpPr>
                      <a:spLocks/>
                    </p:cNvSpPr>
                    <p:nvPr/>
                  </p:nvSpPr>
                  <p:spPr bwMode="auto">
                    <a:xfrm>
                      <a:off x="304" y="1898"/>
                      <a:ext cx="27" cy="38"/>
                    </a:xfrm>
                    <a:custGeom>
                      <a:avLst/>
                      <a:gdLst>
                        <a:gd name="T0" fmla="*/ 20 w 27"/>
                        <a:gd name="T1" fmla="*/ 20 h 38"/>
                        <a:gd name="T2" fmla="*/ 27 w 27"/>
                        <a:gd name="T3" fmla="*/ 25 h 38"/>
                        <a:gd name="T4" fmla="*/ 18 w 27"/>
                        <a:gd name="T5" fmla="*/ 0 h 38"/>
                        <a:gd name="T6" fmla="*/ 0 w 27"/>
                        <a:gd name="T7" fmla="*/ 7 h 38"/>
                        <a:gd name="T8" fmla="*/ 9 w 27"/>
                        <a:gd name="T9" fmla="*/ 30 h 38"/>
                        <a:gd name="T10" fmla="*/ 15 w 27"/>
                        <a:gd name="T11" fmla="*/ 38 h 38"/>
                        <a:gd name="T12" fmla="*/ 9 w 27"/>
                        <a:gd name="T13" fmla="*/ 30 h 38"/>
                        <a:gd name="T14" fmla="*/ 11 w 27"/>
                        <a:gd name="T15" fmla="*/ 36 h 38"/>
                        <a:gd name="T16" fmla="*/ 15 w 27"/>
                        <a:gd name="T17" fmla="*/ 38 h 38"/>
                        <a:gd name="T18" fmla="*/ 20 w 27"/>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8">
                          <a:moveTo>
                            <a:pt x="20" y="20"/>
                          </a:moveTo>
                          <a:lnTo>
                            <a:pt x="27" y="25"/>
                          </a:lnTo>
                          <a:lnTo>
                            <a:pt x="18" y="0"/>
                          </a:lnTo>
                          <a:lnTo>
                            <a:pt x="0" y="7"/>
                          </a:lnTo>
                          <a:lnTo>
                            <a:pt x="9" y="30"/>
                          </a:lnTo>
                          <a:lnTo>
                            <a:pt x="15" y="38"/>
                          </a:lnTo>
                          <a:lnTo>
                            <a:pt x="9" y="30"/>
                          </a:lnTo>
                          <a:lnTo>
                            <a:pt x="11" y="36"/>
                          </a:lnTo>
                          <a:lnTo>
                            <a:pt x="15" y="38"/>
                          </a:lnTo>
                          <a:lnTo>
                            <a:pt x="2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1" name="Freeform 1401"/>
                    <p:cNvSpPr>
                      <a:spLocks/>
                    </p:cNvSpPr>
                    <p:nvPr/>
                  </p:nvSpPr>
                  <p:spPr bwMode="auto">
                    <a:xfrm>
                      <a:off x="319" y="1918"/>
                      <a:ext cx="32" cy="23"/>
                    </a:xfrm>
                    <a:custGeom>
                      <a:avLst/>
                      <a:gdLst>
                        <a:gd name="T0" fmla="*/ 32 w 32"/>
                        <a:gd name="T1" fmla="*/ 10 h 23"/>
                        <a:gd name="T2" fmla="*/ 27 w 32"/>
                        <a:gd name="T3" fmla="*/ 5 h 23"/>
                        <a:gd name="T4" fmla="*/ 5 w 32"/>
                        <a:gd name="T5" fmla="*/ 0 h 23"/>
                        <a:gd name="T6" fmla="*/ 0 w 32"/>
                        <a:gd name="T7" fmla="*/ 18 h 23"/>
                        <a:gd name="T8" fmla="*/ 22 w 32"/>
                        <a:gd name="T9" fmla="*/ 23 h 23"/>
                        <a:gd name="T10" fmla="*/ 16 w 32"/>
                        <a:gd name="T11" fmla="*/ 18 h 23"/>
                        <a:gd name="T12" fmla="*/ 32 w 32"/>
                        <a:gd name="T13" fmla="*/ 10 h 23"/>
                        <a:gd name="T14" fmla="*/ 31 w 32"/>
                        <a:gd name="T15" fmla="*/ 7 h 23"/>
                        <a:gd name="T16" fmla="*/ 27 w 32"/>
                        <a:gd name="T17" fmla="*/ 5 h 23"/>
                        <a:gd name="T18" fmla="*/ 32 w 32"/>
                        <a:gd name="T19"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3">
                          <a:moveTo>
                            <a:pt x="32" y="10"/>
                          </a:moveTo>
                          <a:lnTo>
                            <a:pt x="27" y="5"/>
                          </a:lnTo>
                          <a:lnTo>
                            <a:pt x="5" y="0"/>
                          </a:lnTo>
                          <a:lnTo>
                            <a:pt x="0" y="18"/>
                          </a:lnTo>
                          <a:lnTo>
                            <a:pt x="22" y="23"/>
                          </a:lnTo>
                          <a:lnTo>
                            <a:pt x="16" y="18"/>
                          </a:lnTo>
                          <a:lnTo>
                            <a:pt x="32" y="10"/>
                          </a:lnTo>
                          <a:lnTo>
                            <a:pt x="31" y="7"/>
                          </a:lnTo>
                          <a:lnTo>
                            <a:pt x="27" y="5"/>
                          </a:lnTo>
                          <a:lnTo>
                            <a:pt x="32"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2" name="Freeform 1400"/>
                    <p:cNvSpPr>
                      <a:spLocks/>
                    </p:cNvSpPr>
                    <p:nvPr/>
                  </p:nvSpPr>
                  <p:spPr bwMode="auto">
                    <a:xfrm>
                      <a:off x="335" y="1928"/>
                      <a:ext cx="33" cy="45"/>
                    </a:xfrm>
                    <a:custGeom>
                      <a:avLst/>
                      <a:gdLst>
                        <a:gd name="T0" fmla="*/ 29 w 33"/>
                        <a:gd name="T1" fmla="*/ 29 h 45"/>
                        <a:gd name="T2" fmla="*/ 33 w 33"/>
                        <a:gd name="T3" fmla="*/ 33 h 45"/>
                        <a:gd name="T4" fmla="*/ 16 w 33"/>
                        <a:gd name="T5" fmla="*/ 0 h 45"/>
                        <a:gd name="T6" fmla="*/ 0 w 33"/>
                        <a:gd name="T7" fmla="*/ 8 h 45"/>
                        <a:gd name="T8" fmla="*/ 15 w 33"/>
                        <a:gd name="T9" fmla="*/ 40 h 45"/>
                        <a:gd name="T10" fmla="*/ 18 w 33"/>
                        <a:gd name="T11" fmla="*/ 45 h 45"/>
                        <a:gd name="T12" fmla="*/ 29 w 33"/>
                        <a:gd name="T13" fmla="*/ 29 h 45"/>
                      </a:gdLst>
                      <a:ahLst/>
                      <a:cxnLst>
                        <a:cxn ang="0">
                          <a:pos x="T0" y="T1"/>
                        </a:cxn>
                        <a:cxn ang="0">
                          <a:pos x="T2" y="T3"/>
                        </a:cxn>
                        <a:cxn ang="0">
                          <a:pos x="T4" y="T5"/>
                        </a:cxn>
                        <a:cxn ang="0">
                          <a:pos x="T6" y="T7"/>
                        </a:cxn>
                        <a:cxn ang="0">
                          <a:pos x="T8" y="T9"/>
                        </a:cxn>
                        <a:cxn ang="0">
                          <a:pos x="T10" y="T11"/>
                        </a:cxn>
                        <a:cxn ang="0">
                          <a:pos x="T12" y="T13"/>
                        </a:cxn>
                      </a:cxnLst>
                      <a:rect l="0" t="0" r="r" b="b"/>
                      <a:pathLst>
                        <a:path w="33" h="45">
                          <a:moveTo>
                            <a:pt x="29" y="29"/>
                          </a:moveTo>
                          <a:lnTo>
                            <a:pt x="33" y="33"/>
                          </a:lnTo>
                          <a:lnTo>
                            <a:pt x="16" y="0"/>
                          </a:lnTo>
                          <a:lnTo>
                            <a:pt x="0" y="8"/>
                          </a:lnTo>
                          <a:lnTo>
                            <a:pt x="15" y="40"/>
                          </a:lnTo>
                          <a:lnTo>
                            <a:pt x="18" y="45"/>
                          </a:lnTo>
                          <a:lnTo>
                            <a:pt x="2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3" name="Freeform 1399"/>
                    <p:cNvSpPr>
                      <a:spLocks/>
                    </p:cNvSpPr>
                    <p:nvPr/>
                  </p:nvSpPr>
                  <p:spPr bwMode="auto">
                    <a:xfrm>
                      <a:off x="353" y="1957"/>
                      <a:ext cx="36" cy="34"/>
                    </a:xfrm>
                    <a:custGeom>
                      <a:avLst/>
                      <a:gdLst>
                        <a:gd name="T0" fmla="*/ 31 w 36"/>
                        <a:gd name="T1" fmla="*/ 15 h 34"/>
                        <a:gd name="T2" fmla="*/ 36 w 36"/>
                        <a:gd name="T3" fmla="*/ 16 h 34"/>
                        <a:gd name="T4" fmla="*/ 11 w 36"/>
                        <a:gd name="T5" fmla="*/ 0 h 34"/>
                        <a:gd name="T6" fmla="*/ 0 w 36"/>
                        <a:gd name="T7" fmla="*/ 16 h 34"/>
                        <a:gd name="T8" fmla="*/ 25 w 36"/>
                        <a:gd name="T9" fmla="*/ 33 h 34"/>
                        <a:gd name="T10" fmla="*/ 31 w 36"/>
                        <a:gd name="T11" fmla="*/ 34 h 34"/>
                        <a:gd name="T12" fmla="*/ 31 w 36"/>
                        <a:gd name="T13" fmla="*/ 15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31" y="15"/>
                          </a:moveTo>
                          <a:lnTo>
                            <a:pt x="36" y="16"/>
                          </a:lnTo>
                          <a:lnTo>
                            <a:pt x="11" y="0"/>
                          </a:lnTo>
                          <a:lnTo>
                            <a:pt x="0" y="16"/>
                          </a:lnTo>
                          <a:lnTo>
                            <a:pt x="25" y="33"/>
                          </a:lnTo>
                          <a:lnTo>
                            <a:pt x="31" y="34"/>
                          </a:lnTo>
                          <a:lnTo>
                            <a:pt x="3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4" name="Freeform 1398"/>
                    <p:cNvSpPr>
                      <a:spLocks/>
                    </p:cNvSpPr>
                    <p:nvPr/>
                  </p:nvSpPr>
                  <p:spPr bwMode="auto">
                    <a:xfrm>
                      <a:off x="384" y="1972"/>
                      <a:ext cx="59" cy="23"/>
                    </a:xfrm>
                    <a:custGeom>
                      <a:avLst/>
                      <a:gdLst>
                        <a:gd name="T0" fmla="*/ 59 w 59"/>
                        <a:gd name="T1" fmla="*/ 9 h 23"/>
                        <a:gd name="T2" fmla="*/ 50 w 59"/>
                        <a:gd name="T3" fmla="*/ 5 h 23"/>
                        <a:gd name="T4" fmla="*/ 0 w 59"/>
                        <a:gd name="T5" fmla="*/ 0 h 23"/>
                        <a:gd name="T6" fmla="*/ 0 w 59"/>
                        <a:gd name="T7" fmla="*/ 19 h 23"/>
                        <a:gd name="T8" fmla="*/ 48 w 59"/>
                        <a:gd name="T9" fmla="*/ 23 h 23"/>
                        <a:gd name="T10" fmla="*/ 41 w 59"/>
                        <a:gd name="T11" fmla="*/ 18 h 23"/>
                        <a:gd name="T12" fmla="*/ 59 w 59"/>
                        <a:gd name="T13" fmla="*/ 9 h 23"/>
                        <a:gd name="T14" fmla="*/ 56 w 59"/>
                        <a:gd name="T15" fmla="*/ 5 h 23"/>
                        <a:gd name="T16" fmla="*/ 50 w 59"/>
                        <a:gd name="T17" fmla="*/ 5 h 23"/>
                        <a:gd name="T18" fmla="*/ 59 w 59"/>
                        <a:gd name="T19"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3">
                          <a:moveTo>
                            <a:pt x="59" y="9"/>
                          </a:moveTo>
                          <a:lnTo>
                            <a:pt x="50" y="5"/>
                          </a:lnTo>
                          <a:lnTo>
                            <a:pt x="0" y="0"/>
                          </a:lnTo>
                          <a:lnTo>
                            <a:pt x="0" y="19"/>
                          </a:lnTo>
                          <a:lnTo>
                            <a:pt x="48" y="23"/>
                          </a:lnTo>
                          <a:lnTo>
                            <a:pt x="41" y="18"/>
                          </a:lnTo>
                          <a:lnTo>
                            <a:pt x="59" y="9"/>
                          </a:lnTo>
                          <a:lnTo>
                            <a:pt x="56" y="5"/>
                          </a:lnTo>
                          <a:lnTo>
                            <a:pt x="50" y="5"/>
                          </a:lnTo>
                          <a:lnTo>
                            <a:pt x="5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5" name="Freeform 1397"/>
                    <p:cNvSpPr>
                      <a:spLocks/>
                    </p:cNvSpPr>
                    <p:nvPr/>
                  </p:nvSpPr>
                  <p:spPr bwMode="auto">
                    <a:xfrm>
                      <a:off x="425" y="1981"/>
                      <a:ext cx="31" cy="36"/>
                    </a:xfrm>
                    <a:custGeom>
                      <a:avLst/>
                      <a:gdLst>
                        <a:gd name="T0" fmla="*/ 31 w 31"/>
                        <a:gd name="T1" fmla="*/ 25 h 36"/>
                        <a:gd name="T2" fmla="*/ 31 w 31"/>
                        <a:gd name="T3" fmla="*/ 27 h 36"/>
                        <a:gd name="T4" fmla="*/ 18 w 31"/>
                        <a:gd name="T5" fmla="*/ 0 h 36"/>
                        <a:gd name="T6" fmla="*/ 0 w 31"/>
                        <a:gd name="T7" fmla="*/ 9 h 36"/>
                        <a:gd name="T8" fmla="*/ 15 w 31"/>
                        <a:gd name="T9" fmla="*/ 36 h 36"/>
                        <a:gd name="T10" fmla="*/ 15 w 31"/>
                        <a:gd name="T11" fmla="*/ 36 h 36"/>
                        <a:gd name="T12" fmla="*/ 31 w 31"/>
                        <a:gd name="T13" fmla="*/ 25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31" y="25"/>
                          </a:moveTo>
                          <a:lnTo>
                            <a:pt x="31" y="27"/>
                          </a:lnTo>
                          <a:lnTo>
                            <a:pt x="18" y="0"/>
                          </a:lnTo>
                          <a:lnTo>
                            <a:pt x="0" y="9"/>
                          </a:lnTo>
                          <a:lnTo>
                            <a:pt x="15" y="36"/>
                          </a:lnTo>
                          <a:lnTo>
                            <a:pt x="3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6" name="Freeform 1396"/>
                    <p:cNvSpPr>
                      <a:spLocks/>
                    </p:cNvSpPr>
                    <p:nvPr/>
                  </p:nvSpPr>
                  <p:spPr bwMode="auto">
                    <a:xfrm>
                      <a:off x="440" y="2006"/>
                      <a:ext cx="32" cy="39"/>
                    </a:xfrm>
                    <a:custGeom>
                      <a:avLst/>
                      <a:gdLst>
                        <a:gd name="T0" fmla="*/ 28 w 32"/>
                        <a:gd name="T1" fmla="*/ 21 h 39"/>
                        <a:gd name="T2" fmla="*/ 32 w 32"/>
                        <a:gd name="T3" fmla="*/ 25 h 39"/>
                        <a:gd name="T4" fmla="*/ 16 w 32"/>
                        <a:gd name="T5" fmla="*/ 0 h 39"/>
                        <a:gd name="T6" fmla="*/ 0 w 32"/>
                        <a:gd name="T7" fmla="*/ 11 h 39"/>
                        <a:gd name="T8" fmla="*/ 18 w 32"/>
                        <a:gd name="T9" fmla="*/ 36 h 39"/>
                        <a:gd name="T10" fmla="*/ 23 w 32"/>
                        <a:gd name="T11" fmla="*/ 39 h 39"/>
                        <a:gd name="T12" fmla="*/ 28 w 32"/>
                        <a:gd name="T13" fmla="*/ 21 h 39"/>
                      </a:gdLst>
                      <a:ahLst/>
                      <a:cxnLst>
                        <a:cxn ang="0">
                          <a:pos x="T0" y="T1"/>
                        </a:cxn>
                        <a:cxn ang="0">
                          <a:pos x="T2" y="T3"/>
                        </a:cxn>
                        <a:cxn ang="0">
                          <a:pos x="T4" y="T5"/>
                        </a:cxn>
                        <a:cxn ang="0">
                          <a:pos x="T6" y="T7"/>
                        </a:cxn>
                        <a:cxn ang="0">
                          <a:pos x="T8" y="T9"/>
                        </a:cxn>
                        <a:cxn ang="0">
                          <a:pos x="T10" y="T11"/>
                        </a:cxn>
                        <a:cxn ang="0">
                          <a:pos x="T12" y="T13"/>
                        </a:cxn>
                      </a:cxnLst>
                      <a:rect l="0" t="0" r="r" b="b"/>
                      <a:pathLst>
                        <a:path w="32" h="39">
                          <a:moveTo>
                            <a:pt x="28" y="21"/>
                          </a:moveTo>
                          <a:lnTo>
                            <a:pt x="32" y="25"/>
                          </a:lnTo>
                          <a:lnTo>
                            <a:pt x="16" y="0"/>
                          </a:lnTo>
                          <a:lnTo>
                            <a:pt x="0" y="11"/>
                          </a:lnTo>
                          <a:lnTo>
                            <a:pt x="18" y="36"/>
                          </a:lnTo>
                          <a:lnTo>
                            <a:pt x="23" y="39"/>
                          </a:lnTo>
                          <a:lnTo>
                            <a:pt x="28"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7" name="Freeform 1395"/>
                    <p:cNvSpPr>
                      <a:spLocks/>
                    </p:cNvSpPr>
                    <p:nvPr/>
                  </p:nvSpPr>
                  <p:spPr bwMode="auto">
                    <a:xfrm>
                      <a:off x="463" y="2027"/>
                      <a:ext cx="20" cy="24"/>
                    </a:xfrm>
                    <a:custGeom>
                      <a:avLst/>
                      <a:gdLst>
                        <a:gd name="T0" fmla="*/ 9 w 20"/>
                        <a:gd name="T1" fmla="*/ 6 h 24"/>
                        <a:gd name="T2" fmla="*/ 18 w 20"/>
                        <a:gd name="T3" fmla="*/ 4 h 24"/>
                        <a:gd name="T4" fmla="*/ 5 w 20"/>
                        <a:gd name="T5" fmla="*/ 0 h 24"/>
                        <a:gd name="T6" fmla="*/ 0 w 20"/>
                        <a:gd name="T7" fmla="*/ 18 h 24"/>
                        <a:gd name="T8" fmla="*/ 13 w 20"/>
                        <a:gd name="T9" fmla="*/ 22 h 24"/>
                        <a:gd name="T10" fmla="*/ 20 w 20"/>
                        <a:gd name="T11" fmla="*/ 20 h 24"/>
                        <a:gd name="T12" fmla="*/ 13 w 20"/>
                        <a:gd name="T13" fmla="*/ 22 h 24"/>
                        <a:gd name="T14" fmla="*/ 16 w 20"/>
                        <a:gd name="T15" fmla="*/ 24 h 24"/>
                        <a:gd name="T16" fmla="*/ 20 w 20"/>
                        <a:gd name="T17" fmla="*/ 20 h 24"/>
                        <a:gd name="T18" fmla="*/ 9 w 20"/>
                        <a:gd name="T1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9" y="6"/>
                          </a:moveTo>
                          <a:lnTo>
                            <a:pt x="18" y="4"/>
                          </a:lnTo>
                          <a:lnTo>
                            <a:pt x="5" y="0"/>
                          </a:lnTo>
                          <a:lnTo>
                            <a:pt x="0" y="18"/>
                          </a:lnTo>
                          <a:lnTo>
                            <a:pt x="13" y="22"/>
                          </a:lnTo>
                          <a:lnTo>
                            <a:pt x="20" y="20"/>
                          </a:lnTo>
                          <a:lnTo>
                            <a:pt x="13" y="22"/>
                          </a:lnTo>
                          <a:lnTo>
                            <a:pt x="16" y="24"/>
                          </a:lnTo>
                          <a:lnTo>
                            <a:pt x="20" y="20"/>
                          </a:lnTo>
                          <a:lnTo>
                            <a:pt x="9"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8" name="Freeform 1394"/>
                    <p:cNvSpPr>
                      <a:spLocks/>
                    </p:cNvSpPr>
                    <p:nvPr/>
                  </p:nvSpPr>
                  <p:spPr bwMode="auto">
                    <a:xfrm>
                      <a:off x="472" y="2026"/>
                      <a:ext cx="25" cy="21"/>
                    </a:xfrm>
                    <a:custGeom>
                      <a:avLst/>
                      <a:gdLst>
                        <a:gd name="T0" fmla="*/ 5 w 25"/>
                        <a:gd name="T1" fmla="*/ 7 h 21"/>
                        <a:gd name="T2" fmla="*/ 9 w 25"/>
                        <a:gd name="T3" fmla="*/ 0 h 21"/>
                        <a:gd name="T4" fmla="*/ 0 w 25"/>
                        <a:gd name="T5" fmla="*/ 7 h 21"/>
                        <a:gd name="T6" fmla="*/ 11 w 25"/>
                        <a:gd name="T7" fmla="*/ 21 h 21"/>
                        <a:gd name="T8" fmla="*/ 20 w 25"/>
                        <a:gd name="T9" fmla="*/ 14 h 21"/>
                        <a:gd name="T10" fmla="*/ 23 w 25"/>
                        <a:gd name="T11" fmla="*/ 5 h 21"/>
                        <a:gd name="T12" fmla="*/ 20 w 25"/>
                        <a:gd name="T13" fmla="*/ 14 h 21"/>
                        <a:gd name="T14" fmla="*/ 25 w 25"/>
                        <a:gd name="T15" fmla="*/ 10 h 21"/>
                        <a:gd name="T16" fmla="*/ 23 w 25"/>
                        <a:gd name="T17" fmla="*/ 5 h 21"/>
                        <a:gd name="T18" fmla="*/ 5 w 25"/>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5" y="7"/>
                          </a:moveTo>
                          <a:lnTo>
                            <a:pt x="9" y="0"/>
                          </a:lnTo>
                          <a:lnTo>
                            <a:pt x="0" y="7"/>
                          </a:lnTo>
                          <a:lnTo>
                            <a:pt x="11" y="21"/>
                          </a:lnTo>
                          <a:lnTo>
                            <a:pt x="20" y="14"/>
                          </a:lnTo>
                          <a:lnTo>
                            <a:pt x="23" y="5"/>
                          </a:lnTo>
                          <a:lnTo>
                            <a:pt x="20" y="14"/>
                          </a:lnTo>
                          <a:lnTo>
                            <a:pt x="25" y="10"/>
                          </a:lnTo>
                          <a:lnTo>
                            <a:pt x="23" y="5"/>
                          </a:lnTo>
                          <a:lnTo>
                            <a:pt x="5"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9" name="Freeform 1393"/>
                    <p:cNvSpPr>
                      <a:spLocks/>
                    </p:cNvSpPr>
                    <p:nvPr/>
                  </p:nvSpPr>
                  <p:spPr bwMode="auto">
                    <a:xfrm>
                      <a:off x="474" y="1997"/>
                      <a:ext cx="21" cy="36"/>
                    </a:xfrm>
                    <a:custGeom>
                      <a:avLst/>
                      <a:gdLst>
                        <a:gd name="T0" fmla="*/ 0 w 21"/>
                        <a:gd name="T1" fmla="*/ 3 h 36"/>
                        <a:gd name="T2" fmla="*/ 0 w 21"/>
                        <a:gd name="T3" fmla="*/ 2 h 36"/>
                        <a:gd name="T4" fmla="*/ 3 w 21"/>
                        <a:gd name="T5" fmla="*/ 36 h 36"/>
                        <a:gd name="T6" fmla="*/ 21 w 21"/>
                        <a:gd name="T7" fmla="*/ 34 h 36"/>
                        <a:gd name="T8" fmla="*/ 18 w 21"/>
                        <a:gd name="T9" fmla="*/ 0 h 36"/>
                        <a:gd name="T10" fmla="*/ 18 w 21"/>
                        <a:gd name="T11" fmla="*/ 0 h 36"/>
                        <a:gd name="T12" fmla="*/ 0 w 21"/>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21" h="36">
                          <a:moveTo>
                            <a:pt x="0" y="3"/>
                          </a:moveTo>
                          <a:lnTo>
                            <a:pt x="0" y="2"/>
                          </a:lnTo>
                          <a:lnTo>
                            <a:pt x="3" y="36"/>
                          </a:lnTo>
                          <a:lnTo>
                            <a:pt x="21" y="34"/>
                          </a:lnTo>
                          <a:lnTo>
                            <a:pt x="18"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0" name="Freeform 1392"/>
                    <p:cNvSpPr>
                      <a:spLocks/>
                    </p:cNvSpPr>
                    <p:nvPr/>
                  </p:nvSpPr>
                  <p:spPr bwMode="auto">
                    <a:xfrm>
                      <a:off x="465" y="1959"/>
                      <a:ext cx="27" cy="41"/>
                    </a:xfrm>
                    <a:custGeom>
                      <a:avLst/>
                      <a:gdLst>
                        <a:gd name="T0" fmla="*/ 3 w 27"/>
                        <a:gd name="T1" fmla="*/ 0 h 41"/>
                        <a:gd name="T2" fmla="*/ 2 w 27"/>
                        <a:gd name="T3" fmla="*/ 9 h 41"/>
                        <a:gd name="T4" fmla="*/ 9 w 27"/>
                        <a:gd name="T5" fmla="*/ 41 h 41"/>
                        <a:gd name="T6" fmla="*/ 27 w 27"/>
                        <a:gd name="T7" fmla="*/ 38 h 41"/>
                        <a:gd name="T8" fmla="*/ 20 w 27"/>
                        <a:gd name="T9" fmla="*/ 4 h 41"/>
                        <a:gd name="T10" fmla="*/ 18 w 27"/>
                        <a:gd name="T11" fmla="*/ 13 h 41"/>
                        <a:gd name="T12" fmla="*/ 3 w 27"/>
                        <a:gd name="T13" fmla="*/ 0 h 41"/>
                        <a:gd name="T14" fmla="*/ 0 w 27"/>
                        <a:gd name="T15" fmla="*/ 4 h 41"/>
                        <a:gd name="T16" fmla="*/ 2 w 27"/>
                        <a:gd name="T17" fmla="*/ 9 h 41"/>
                        <a:gd name="T18" fmla="*/ 3 w 27"/>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1">
                          <a:moveTo>
                            <a:pt x="3" y="0"/>
                          </a:moveTo>
                          <a:lnTo>
                            <a:pt x="2" y="9"/>
                          </a:lnTo>
                          <a:lnTo>
                            <a:pt x="9" y="41"/>
                          </a:lnTo>
                          <a:lnTo>
                            <a:pt x="27" y="38"/>
                          </a:lnTo>
                          <a:lnTo>
                            <a:pt x="20" y="4"/>
                          </a:lnTo>
                          <a:lnTo>
                            <a:pt x="18" y="13"/>
                          </a:lnTo>
                          <a:lnTo>
                            <a:pt x="3" y="0"/>
                          </a:lnTo>
                          <a:lnTo>
                            <a:pt x="0" y="4"/>
                          </a:lnTo>
                          <a:lnTo>
                            <a:pt x="2"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1" name="Freeform 1391"/>
                    <p:cNvSpPr>
                      <a:spLocks/>
                    </p:cNvSpPr>
                    <p:nvPr/>
                  </p:nvSpPr>
                  <p:spPr bwMode="auto">
                    <a:xfrm>
                      <a:off x="468" y="1936"/>
                      <a:ext cx="33" cy="36"/>
                    </a:xfrm>
                    <a:custGeom>
                      <a:avLst/>
                      <a:gdLst>
                        <a:gd name="T0" fmla="*/ 26 w 33"/>
                        <a:gd name="T1" fmla="*/ 0 h 36"/>
                        <a:gd name="T2" fmla="*/ 18 w 33"/>
                        <a:gd name="T3" fmla="*/ 3 h 36"/>
                        <a:gd name="T4" fmla="*/ 0 w 33"/>
                        <a:gd name="T5" fmla="*/ 23 h 36"/>
                        <a:gd name="T6" fmla="*/ 15 w 33"/>
                        <a:gd name="T7" fmla="*/ 36 h 36"/>
                        <a:gd name="T8" fmla="*/ 33 w 33"/>
                        <a:gd name="T9" fmla="*/ 16 h 36"/>
                        <a:gd name="T10" fmla="*/ 26 w 33"/>
                        <a:gd name="T11" fmla="*/ 19 h 36"/>
                        <a:gd name="T12" fmla="*/ 26 w 33"/>
                        <a:gd name="T13" fmla="*/ 0 h 36"/>
                        <a:gd name="T14" fmla="*/ 20 w 33"/>
                        <a:gd name="T15" fmla="*/ 0 h 36"/>
                        <a:gd name="T16" fmla="*/ 18 w 33"/>
                        <a:gd name="T17" fmla="*/ 3 h 36"/>
                        <a:gd name="T18" fmla="*/ 26 w 33"/>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6">
                          <a:moveTo>
                            <a:pt x="26" y="0"/>
                          </a:moveTo>
                          <a:lnTo>
                            <a:pt x="18" y="3"/>
                          </a:lnTo>
                          <a:lnTo>
                            <a:pt x="0" y="23"/>
                          </a:lnTo>
                          <a:lnTo>
                            <a:pt x="15" y="36"/>
                          </a:lnTo>
                          <a:lnTo>
                            <a:pt x="33" y="16"/>
                          </a:lnTo>
                          <a:lnTo>
                            <a:pt x="26" y="19"/>
                          </a:lnTo>
                          <a:lnTo>
                            <a:pt x="26" y="0"/>
                          </a:lnTo>
                          <a:lnTo>
                            <a:pt x="20" y="0"/>
                          </a:lnTo>
                          <a:lnTo>
                            <a:pt x="18" y="3"/>
                          </a:lnTo>
                          <a:lnTo>
                            <a:pt x="2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2" name="Freeform 1390"/>
                    <p:cNvSpPr>
                      <a:spLocks/>
                    </p:cNvSpPr>
                    <p:nvPr/>
                  </p:nvSpPr>
                  <p:spPr bwMode="auto">
                    <a:xfrm>
                      <a:off x="494" y="1936"/>
                      <a:ext cx="36" cy="19"/>
                    </a:xfrm>
                    <a:custGeom>
                      <a:avLst/>
                      <a:gdLst>
                        <a:gd name="T0" fmla="*/ 36 w 36"/>
                        <a:gd name="T1" fmla="*/ 7 h 19"/>
                        <a:gd name="T2" fmla="*/ 27 w 36"/>
                        <a:gd name="T3" fmla="*/ 0 h 19"/>
                        <a:gd name="T4" fmla="*/ 0 w 36"/>
                        <a:gd name="T5" fmla="*/ 0 h 19"/>
                        <a:gd name="T6" fmla="*/ 0 w 36"/>
                        <a:gd name="T7" fmla="*/ 19 h 19"/>
                        <a:gd name="T8" fmla="*/ 27 w 36"/>
                        <a:gd name="T9" fmla="*/ 19 h 19"/>
                        <a:gd name="T10" fmla="*/ 18 w 36"/>
                        <a:gd name="T11" fmla="*/ 12 h 19"/>
                        <a:gd name="T12" fmla="*/ 36 w 36"/>
                        <a:gd name="T13" fmla="*/ 7 h 19"/>
                        <a:gd name="T14" fmla="*/ 34 w 36"/>
                        <a:gd name="T15" fmla="*/ 0 h 19"/>
                        <a:gd name="T16" fmla="*/ 27 w 36"/>
                        <a:gd name="T17" fmla="*/ 0 h 19"/>
                        <a:gd name="T18" fmla="*/ 36 w 36"/>
                        <a:gd name="T1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9">
                          <a:moveTo>
                            <a:pt x="36" y="7"/>
                          </a:moveTo>
                          <a:lnTo>
                            <a:pt x="27" y="0"/>
                          </a:lnTo>
                          <a:lnTo>
                            <a:pt x="0" y="0"/>
                          </a:lnTo>
                          <a:lnTo>
                            <a:pt x="0" y="19"/>
                          </a:lnTo>
                          <a:lnTo>
                            <a:pt x="27" y="19"/>
                          </a:lnTo>
                          <a:lnTo>
                            <a:pt x="18" y="12"/>
                          </a:lnTo>
                          <a:lnTo>
                            <a:pt x="36" y="7"/>
                          </a:lnTo>
                          <a:lnTo>
                            <a:pt x="34" y="0"/>
                          </a:lnTo>
                          <a:lnTo>
                            <a:pt x="27" y="0"/>
                          </a:lnTo>
                          <a:lnTo>
                            <a:pt x="36"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3" name="Freeform 1389"/>
                    <p:cNvSpPr>
                      <a:spLocks/>
                    </p:cNvSpPr>
                    <p:nvPr/>
                  </p:nvSpPr>
                  <p:spPr bwMode="auto">
                    <a:xfrm>
                      <a:off x="512" y="1943"/>
                      <a:ext cx="23" cy="32"/>
                    </a:xfrm>
                    <a:custGeom>
                      <a:avLst/>
                      <a:gdLst>
                        <a:gd name="T0" fmla="*/ 18 w 23"/>
                        <a:gd name="T1" fmla="*/ 16 h 32"/>
                        <a:gd name="T2" fmla="*/ 23 w 23"/>
                        <a:gd name="T3" fmla="*/ 21 h 32"/>
                        <a:gd name="T4" fmla="*/ 18 w 23"/>
                        <a:gd name="T5" fmla="*/ 0 h 32"/>
                        <a:gd name="T6" fmla="*/ 0 w 23"/>
                        <a:gd name="T7" fmla="*/ 5 h 32"/>
                        <a:gd name="T8" fmla="*/ 3 w 23"/>
                        <a:gd name="T9" fmla="*/ 25 h 32"/>
                        <a:gd name="T10" fmla="*/ 9 w 23"/>
                        <a:gd name="T11" fmla="*/ 32 h 32"/>
                        <a:gd name="T12" fmla="*/ 3 w 23"/>
                        <a:gd name="T13" fmla="*/ 25 h 32"/>
                        <a:gd name="T14" fmla="*/ 5 w 23"/>
                        <a:gd name="T15" fmla="*/ 30 h 32"/>
                        <a:gd name="T16" fmla="*/ 9 w 23"/>
                        <a:gd name="T17" fmla="*/ 32 h 32"/>
                        <a:gd name="T18" fmla="*/ 18 w 23"/>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2">
                          <a:moveTo>
                            <a:pt x="18" y="16"/>
                          </a:moveTo>
                          <a:lnTo>
                            <a:pt x="23" y="21"/>
                          </a:lnTo>
                          <a:lnTo>
                            <a:pt x="18" y="0"/>
                          </a:lnTo>
                          <a:lnTo>
                            <a:pt x="0" y="5"/>
                          </a:lnTo>
                          <a:lnTo>
                            <a:pt x="3" y="25"/>
                          </a:lnTo>
                          <a:lnTo>
                            <a:pt x="9" y="32"/>
                          </a:lnTo>
                          <a:lnTo>
                            <a:pt x="3" y="25"/>
                          </a:lnTo>
                          <a:lnTo>
                            <a:pt x="5" y="30"/>
                          </a:lnTo>
                          <a:lnTo>
                            <a:pt x="9" y="32"/>
                          </a:lnTo>
                          <a:lnTo>
                            <a:pt x="1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4" name="Freeform 1388"/>
                    <p:cNvSpPr>
                      <a:spLocks/>
                    </p:cNvSpPr>
                    <p:nvPr/>
                  </p:nvSpPr>
                  <p:spPr bwMode="auto">
                    <a:xfrm>
                      <a:off x="521" y="1959"/>
                      <a:ext cx="28" cy="29"/>
                    </a:xfrm>
                    <a:custGeom>
                      <a:avLst/>
                      <a:gdLst>
                        <a:gd name="T0" fmla="*/ 25 w 28"/>
                        <a:gd name="T1" fmla="*/ 9 h 29"/>
                        <a:gd name="T2" fmla="*/ 28 w 28"/>
                        <a:gd name="T3" fmla="*/ 11 h 29"/>
                        <a:gd name="T4" fmla="*/ 9 w 28"/>
                        <a:gd name="T5" fmla="*/ 0 h 29"/>
                        <a:gd name="T6" fmla="*/ 0 w 28"/>
                        <a:gd name="T7" fmla="*/ 16 h 29"/>
                        <a:gd name="T8" fmla="*/ 18 w 28"/>
                        <a:gd name="T9" fmla="*/ 27 h 29"/>
                        <a:gd name="T10" fmla="*/ 21 w 28"/>
                        <a:gd name="T11" fmla="*/ 29 h 29"/>
                        <a:gd name="T12" fmla="*/ 25 w 28"/>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5" y="9"/>
                          </a:moveTo>
                          <a:lnTo>
                            <a:pt x="28" y="11"/>
                          </a:lnTo>
                          <a:lnTo>
                            <a:pt x="9" y="0"/>
                          </a:lnTo>
                          <a:lnTo>
                            <a:pt x="0" y="16"/>
                          </a:lnTo>
                          <a:lnTo>
                            <a:pt x="18" y="27"/>
                          </a:lnTo>
                          <a:lnTo>
                            <a:pt x="21" y="29"/>
                          </a:lnTo>
                          <a:lnTo>
                            <a:pt x="2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5" name="Freeform 1387"/>
                    <p:cNvSpPr>
                      <a:spLocks/>
                    </p:cNvSpPr>
                    <p:nvPr/>
                  </p:nvSpPr>
                  <p:spPr bwMode="auto">
                    <a:xfrm>
                      <a:off x="542" y="1968"/>
                      <a:ext cx="31" cy="23"/>
                    </a:xfrm>
                    <a:custGeom>
                      <a:avLst/>
                      <a:gdLst>
                        <a:gd name="T0" fmla="*/ 31 w 31"/>
                        <a:gd name="T1" fmla="*/ 5 h 23"/>
                        <a:gd name="T2" fmla="*/ 26 w 31"/>
                        <a:gd name="T3" fmla="*/ 4 h 23"/>
                        <a:gd name="T4" fmla="*/ 4 w 31"/>
                        <a:gd name="T5" fmla="*/ 0 h 23"/>
                        <a:gd name="T6" fmla="*/ 0 w 31"/>
                        <a:gd name="T7" fmla="*/ 20 h 23"/>
                        <a:gd name="T8" fmla="*/ 24 w 31"/>
                        <a:gd name="T9" fmla="*/ 23 h 23"/>
                        <a:gd name="T10" fmla="*/ 18 w 31"/>
                        <a:gd name="T11" fmla="*/ 20 h 23"/>
                        <a:gd name="T12" fmla="*/ 31 w 31"/>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31" h="23">
                          <a:moveTo>
                            <a:pt x="31" y="5"/>
                          </a:moveTo>
                          <a:lnTo>
                            <a:pt x="26" y="4"/>
                          </a:lnTo>
                          <a:lnTo>
                            <a:pt x="4" y="0"/>
                          </a:lnTo>
                          <a:lnTo>
                            <a:pt x="0" y="20"/>
                          </a:lnTo>
                          <a:lnTo>
                            <a:pt x="24" y="23"/>
                          </a:lnTo>
                          <a:lnTo>
                            <a:pt x="18" y="20"/>
                          </a:lnTo>
                          <a:lnTo>
                            <a:pt x="31"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6" name="Freeform 1386"/>
                    <p:cNvSpPr>
                      <a:spLocks/>
                    </p:cNvSpPr>
                    <p:nvPr/>
                  </p:nvSpPr>
                  <p:spPr bwMode="auto">
                    <a:xfrm>
                      <a:off x="560" y="1973"/>
                      <a:ext cx="27" cy="26"/>
                    </a:xfrm>
                    <a:custGeom>
                      <a:avLst/>
                      <a:gdLst>
                        <a:gd name="T0" fmla="*/ 27 w 27"/>
                        <a:gd name="T1" fmla="*/ 17 h 26"/>
                        <a:gd name="T2" fmla="*/ 26 w 27"/>
                        <a:gd name="T3" fmla="*/ 11 h 26"/>
                        <a:gd name="T4" fmla="*/ 13 w 27"/>
                        <a:gd name="T5" fmla="*/ 0 h 26"/>
                        <a:gd name="T6" fmla="*/ 0 w 27"/>
                        <a:gd name="T7" fmla="*/ 15 h 26"/>
                        <a:gd name="T8" fmla="*/ 13 w 27"/>
                        <a:gd name="T9" fmla="*/ 26 h 26"/>
                        <a:gd name="T10" fmla="*/ 9 w 27"/>
                        <a:gd name="T11" fmla="*/ 20 h 26"/>
                        <a:gd name="T12" fmla="*/ 27 w 27"/>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27" y="17"/>
                          </a:moveTo>
                          <a:lnTo>
                            <a:pt x="26" y="11"/>
                          </a:lnTo>
                          <a:lnTo>
                            <a:pt x="13" y="0"/>
                          </a:lnTo>
                          <a:lnTo>
                            <a:pt x="0" y="15"/>
                          </a:lnTo>
                          <a:lnTo>
                            <a:pt x="13" y="26"/>
                          </a:lnTo>
                          <a:lnTo>
                            <a:pt x="9" y="20"/>
                          </a:lnTo>
                          <a:lnTo>
                            <a:pt x="27"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7" name="Freeform 1385"/>
                    <p:cNvSpPr>
                      <a:spLocks/>
                    </p:cNvSpPr>
                    <p:nvPr/>
                  </p:nvSpPr>
                  <p:spPr bwMode="auto">
                    <a:xfrm>
                      <a:off x="569" y="1990"/>
                      <a:ext cx="27" cy="45"/>
                    </a:xfrm>
                    <a:custGeom>
                      <a:avLst/>
                      <a:gdLst>
                        <a:gd name="T0" fmla="*/ 22 w 27"/>
                        <a:gd name="T1" fmla="*/ 27 h 45"/>
                        <a:gd name="T2" fmla="*/ 27 w 27"/>
                        <a:gd name="T3" fmla="*/ 34 h 45"/>
                        <a:gd name="T4" fmla="*/ 18 w 27"/>
                        <a:gd name="T5" fmla="*/ 0 h 45"/>
                        <a:gd name="T6" fmla="*/ 0 w 27"/>
                        <a:gd name="T7" fmla="*/ 3 h 45"/>
                        <a:gd name="T8" fmla="*/ 9 w 27"/>
                        <a:gd name="T9" fmla="*/ 39 h 45"/>
                        <a:gd name="T10" fmla="*/ 17 w 27"/>
                        <a:gd name="T11" fmla="*/ 45 h 45"/>
                        <a:gd name="T12" fmla="*/ 9 w 27"/>
                        <a:gd name="T13" fmla="*/ 39 h 45"/>
                        <a:gd name="T14" fmla="*/ 11 w 27"/>
                        <a:gd name="T15" fmla="*/ 43 h 45"/>
                        <a:gd name="T16" fmla="*/ 17 w 27"/>
                        <a:gd name="T17" fmla="*/ 45 h 45"/>
                        <a:gd name="T18" fmla="*/ 22 w 27"/>
                        <a:gd name="T19"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5">
                          <a:moveTo>
                            <a:pt x="22" y="27"/>
                          </a:moveTo>
                          <a:lnTo>
                            <a:pt x="27" y="34"/>
                          </a:lnTo>
                          <a:lnTo>
                            <a:pt x="18" y="0"/>
                          </a:lnTo>
                          <a:lnTo>
                            <a:pt x="0" y="3"/>
                          </a:lnTo>
                          <a:lnTo>
                            <a:pt x="9" y="39"/>
                          </a:lnTo>
                          <a:lnTo>
                            <a:pt x="17" y="45"/>
                          </a:lnTo>
                          <a:lnTo>
                            <a:pt x="9" y="39"/>
                          </a:lnTo>
                          <a:lnTo>
                            <a:pt x="11" y="43"/>
                          </a:lnTo>
                          <a:lnTo>
                            <a:pt x="17" y="45"/>
                          </a:lnTo>
                          <a:lnTo>
                            <a:pt x="2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8" name="Freeform 1384"/>
                    <p:cNvSpPr>
                      <a:spLocks/>
                    </p:cNvSpPr>
                    <p:nvPr/>
                  </p:nvSpPr>
                  <p:spPr bwMode="auto">
                    <a:xfrm>
                      <a:off x="586" y="2017"/>
                      <a:ext cx="41" cy="30"/>
                    </a:xfrm>
                    <a:custGeom>
                      <a:avLst/>
                      <a:gdLst>
                        <a:gd name="T0" fmla="*/ 41 w 41"/>
                        <a:gd name="T1" fmla="*/ 12 h 30"/>
                        <a:gd name="T2" fmla="*/ 41 w 41"/>
                        <a:gd name="T3" fmla="*/ 10 h 30"/>
                        <a:gd name="T4" fmla="*/ 5 w 41"/>
                        <a:gd name="T5" fmla="*/ 0 h 30"/>
                        <a:gd name="T6" fmla="*/ 0 w 41"/>
                        <a:gd name="T7" fmla="*/ 18 h 30"/>
                        <a:gd name="T8" fmla="*/ 36 w 41"/>
                        <a:gd name="T9" fmla="*/ 30 h 30"/>
                        <a:gd name="T10" fmla="*/ 34 w 41"/>
                        <a:gd name="T11" fmla="*/ 28 h 30"/>
                        <a:gd name="T12" fmla="*/ 41 w 41"/>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41" h="30">
                          <a:moveTo>
                            <a:pt x="41" y="12"/>
                          </a:moveTo>
                          <a:lnTo>
                            <a:pt x="41" y="10"/>
                          </a:lnTo>
                          <a:lnTo>
                            <a:pt x="5" y="0"/>
                          </a:lnTo>
                          <a:lnTo>
                            <a:pt x="0" y="18"/>
                          </a:lnTo>
                          <a:lnTo>
                            <a:pt x="36" y="30"/>
                          </a:lnTo>
                          <a:lnTo>
                            <a:pt x="34" y="28"/>
                          </a:lnTo>
                          <a:lnTo>
                            <a:pt x="41"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9" name="Freeform 1383"/>
                    <p:cNvSpPr>
                      <a:spLocks/>
                    </p:cNvSpPr>
                    <p:nvPr/>
                  </p:nvSpPr>
                  <p:spPr bwMode="auto">
                    <a:xfrm>
                      <a:off x="620" y="2029"/>
                      <a:ext cx="41" cy="31"/>
                    </a:xfrm>
                    <a:custGeom>
                      <a:avLst/>
                      <a:gdLst>
                        <a:gd name="T0" fmla="*/ 41 w 41"/>
                        <a:gd name="T1" fmla="*/ 18 h 31"/>
                        <a:gd name="T2" fmla="*/ 36 w 41"/>
                        <a:gd name="T3" fmla="*/ 13 h 31"/>
                        <a:gd name="T4" fmla="*/ 7 w 41"/>
                        <a:gd name="T5" fmla="*/ 0 h 31"/>
                        <a:gd name="T6" fmla="*/ 0 w 41"/>
                        <a:gd name="T7" fmla="*/ 16 h 31"/>
                        <a:gd name="T8" fmla="*/ 29 w 41"/>
                        <a:gd name="T9" fmla="*/ 31 h 31"/>
                        <a:gd name="T10" fmla="*/ 23 w 41"/>
                        <a:gd name="T11" fmla="*/ 25 h 31"/>
                        <a:gd name="T12" fmla="*/ 41 w 41"/>
                        <a:gd name="T13" fmla="*/ 18 h 31"/>
                      </a:gdLst>
                      <a:ahLst/>
                      <a:cxnLst>
                        <a:cxn ang="0">
                          <a:pos x="T0" y="T1"/>
                        </a:cxn>
                        <a:cxn ang="0">
                          <a:pos x="T2" y="T3"/>
                        </a:cxn>
                        <a:cxn ang="0">
                          <a:pos x="T4" y="T5"/>
                        </a:cxn>
                        <a:cxn ang="0">
                          <a:pos x="T6" y="T7"/>
                        </a:cxn>
                        <a:cxn ang="0">
                          <a:pos x="T8" y="T9"/>
                        </a:cxn>
                        <a:cxn ang="0">
                          <a:pos x="T10" y="T11"/>
                        </a:cxn>
                        <a:cxn ang="0">
                          <a:pos x="T12" y="T13"/>
                        </a:cxn>
                      </a:cxnLst>
                      <a:rect l="0" t="0" r="r" b="b"/>
                      <a:pathLst>
                        <a:path w="41" h="31">
                          <a:moveTo>
                            <a:pt x="41" y="18"/>
                          </a:moveTo>
                          <a:lnTo>
                            <a:pt x="36" y="13"/>
                          </a:lnTo>
                          <a:lnTo>
                            <a:pt x="7" y="0"/>
                          </a:lnTo>
                          <a:lnTo>
                            <a:pt x="0" y="16"/>
                          </a:lnTo>
                          <a:lnTo>
                            <a:pt x="29" y="31"/>
                          </a:lnTo>
                          <a:lnTo>
                            <a:pt x="23" y="25"/>
                          </a:lnTo>
                          <a:lnTo>
                            <a:pt x="4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0" name="Freeform 1382"/>
                    <p:cNvSpPr>
                      <a:spLocks/>
                    </p:cNvSpPr>
                    <p:nvPr/>
                  </p:nvSpPr>
                  <p:spPr bwMode="auto">
                    <a:xfrm>
                      <a:off x="643" y="2047"/>
                      <a:ext cx="27" cy="31"/>
                    </a:xfrm>
                    <a:custGeom>
                      <a:avLst/>
                      <a:gdLst>
                        <a:gd name="T0" fmla="*/ 22 w 27"/>
                        <a:gd name="T1" fmla="*/ 15 h 31"/>
                        <a:gd name="T2" fmla="*/ 27 w 27"/>
                        <a:gd name="T3" fmla="*/ 18 h 31"/>
                        <a:gd name="T4" fmla="*/ 18 w 27"/>
                        <a:gd name="T5" fmla="*/ 0 h 31"/>
                        <a:gd name="T6" fmla="*/ 0 w 27"/>
                        <a:gd name="T7" fmla="*/ 7 h 31"/>
                        <a:gd name="T8" fmla="*/ 9 w 27"/>
                        <a:gd name="T9" fmla="*/ 25 h 31"/>
                        <a:gd name="T10" fmla="*/ 13 w 27"/>
                        <a:gd name="T11" fmla="*/ 31 h 31"/>
                        <a:gd name="T12" fmla="*/ 22 w 27"/>
                        <a:gd name="T13" fmla="*/ 15 h 31"/>
                      </a:gdLst>
                      <a:ahLst/>
                      <a:cxnLst>
                        <a:cxn ang="0">
                          <a:pos x="T0" y="T1"/>
                        </a:cxn>
                        <a:cxn ang="0">
                          <a:pos x="T2" y="T3"/>
                        </a:cxn>
                        <a:cxn ang="0">
                          <a:pos x="T4" y="T5"/>
                        </a:cxn>
                        <a:cxn ang="0">
                          <a:pos x="T6" y="T7"/>
                        </a:cxn>
                        <a:cxn ang="0">
                          <a:pos x="T8" y="T9"/>
                        </a:cxn>
                        <a:cxn ang="0">
                          <a:pos x="T10" y="T11"/>
                        </a:cxn>
                        <a:cxn ang="0">
                          <a:pos x="T12" y="T13"/>
                        </a:cxn>
                      </a:cxnLst>
                      <a:rect l="0" t="0" r="r" b="b"/>
                      <a:pathLst>
                        <a:path w="27" h="31">
                          <a:moveTo>
                            <a:pt x="22" y="15"/>
                          </a:moveTo>
                          <a:lnTo>
                            <a:pt x="27" y="18"/>
                          </a:lnTo>
                          <a:lnTo>
                            <a:pt x="18" y="0"/>
                          </a:lnTo>
                          <a:lnTo>
                            <a:pt x="0" y="7"/>
                          </a:lnTo>
                          <a:lnTo>
                            <a:pt x="9" y="25"/>
                          </a:lnTo>
                          <a:lnTo>
                            <a:pt x="13" y="31"/>
                          </a:lnTo>
                          <a:lnTo>
                            <a:pt x="2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1" name="Freeform 1381"/>
                    <p:cNvSpPr>
                      <a:spLocks/>
                    </p:cNvSpPr>
                    <p:nvPr/>
                  </p:nvSpPr>
                  <p:spPr bwMode="auto">
                    <a:xfrm>
                      <a:off x="656" y="2062"/>
                      <a:ext cx="36" cy="34"/>
                    </a:xfrm>
                    <a:custGeom>
                      <a:avLst/>
                      <a:gdLst>
                        <a:gd name="T0" fmla="*/ 27 w 36"/>
                        <a:gd name="T1" fmla="*/ 14 h 34"/>
                        <a:gd name="T2" fmla="*/ 36 w 36"/>
                        <a:gd name="T3" fmla="*/ 14 h 34"/>
                        <a:gd name="T4" fmla="*/ 9 w 36"/>
                        <a:gd name="T5" fmla="*/ 0 h 34"/>
                        <a:gd name="T6" fmla="*/ 0 w 36"/>
                        <a:gd name="T7" fmla="*/ 16 h 34"/>
                        <a:gd name="T8" fmla="*/ 27 w 36"/>
                        <a:gd name="T9" fmla="*/ 30 h 34"/>
                        <a:gd name="T10" fmla="*/ 36 w 36"/>
                        <a:gd name="T11" fmla="*/ 30 h 34"/>
                        <a:gd name="T12" fmla="*/ 27 w 36"/>
                        <a:gd name="T13" fmla="*/ 30 h 34"/>
                        <a:gd name="T14" fmla="*/ 30 w 36"/>
                        <a:gd name="T15" fmla="*/ 34 h 34"/>
                        <a:gd name="T16" fmla="*/ 36 w 36"/>
                        <a:gd name="T17" fmla="*/ 30 h 34"/>
                        <a:gd name="T18" fmla="*/ 27 w 36"/>
                        <a:gd name="T1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4">
                          <a:moveTo>
                            <a:pt x="27" y="14"/>
                          </a:moveTo>
                          <a:lnTo>
                            <a:pt x="36" y="14"/>
                          </a:lnTo>
                          <a:lnTo>
                            <a:pt x="9" y="0"/>
                          </a:lnTo>
                          <a:lnTo>
                            <a:pt x="0" y="16"/>
                          </a:lnTo>
                          <a:lnTo>
                            <a:pt x="27" y="30"/>
                          </a:lnTo>
                          <a:lnTo>
                            <a:pt x="36" y="30"/>
                          </a:lnTo>
                          <a:lnTo>
                            <a:pt x="27" y="30"/>
                          </a:lnTo>
                          <a:lnTo>
                            <a:pt x="30" y="34"/>
                          </a:lnTo>
                          <a:lnTo>
                            <a:pt x="36" y="30"/>
                          </a:lnTo>
                          <a:lnTo>
                            <a:pt x="27"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2" name="Freeform 1380"/>
                    <p:cNvSpPr>
                      <a:spLocks/>
                    </p:cNvSpPr>
                    <p:nvPr/>
                  </p:nvSpPr>
                  <p:spPr bwMode="auto">
                    <a:xfrm>
                      <a:off x="683" y="2062"/>
                      <a:ext cx="29" cy="30"/>
                    </a:xfrm>
                    <a:custGeom>
                      <a:avLst/>
                      <a:gdLst>
                        <a:gd name="T0" fmla="*/ 29 w 29"/>
                        <a:gd name="T1" fmla="*/ 1 h 30"/>
                        <a:gd name="T2" fmla="*/ 20 w 29"/>
                        <a:gd name="T3" fmla="*/ 1 h 30"/>
                        <a:gd name="T4" fmla="*/ 0 w 29"/>
                        <a:gd name="T5" fmla="*/ 14 h 30"/>
                        <a:gd name="T6" fmla="*/ 9 w 29"/>
                        <a:gd name="T7" fmla="*/ 30 h 30"/>
                        <a:gd name="T8" fmla="*/ 29 w 29"/>
                        <a:gd name="T9" fmla="*/ 19 h 30"/>
                        <a:gd name="T10" fmla="*/ 20 w 29"/>
                        <a:gd name="T11" fmla="*/ 19 h 30"/>
                        <a:gd name="T12" fmla="*/ 29 w 29"/>
                        <a:gd name="T13" fmla="*/ 1 h 30"/>
                        <a:gd name="T14" fmla="*/ 23 w 29"/>
                        <a:gd name="T15" fmla="*/ 0 h 30"/>
                        <a:gd name="T16" fmla="*/ 20 w 29"/>
                        <a:gd name="T17" fmla="*/ 1 h 30"/>
                        <a:gd name="T18" fmla="*/ 29 w 29"/>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29" y="1"/>
                          </a:moveTo>
                          <a:lnTo>
                            <a:pt x="20" y="1"/>
                          </a:lnTo>
                          <a:lnTo>
                            <a:pt x="0" y="14"/>
                          </a:lnTo>
                          <a:lnTo>
                            <a:pt x="9" y="30"/>
                          </a:lnTo>
                          <a:lnTo>
                            <a:pt x="29" y="19"/>
                          </a:lnTo>
                          <a:lnTo>
                            <a:pt x="20" y="19"/>
                          </a:lnTo>
                          <a:lnTo>
                            <a:pt x="29" y="1"/>
                          </a:lnTo>
                          <a:lnTo>
                            <a:pt x="23" y="0"/>
                          </a:lnTo>
                          <a:lnTo>
                            <a:pt x="20" y="1"/>
                          </a:lnTo>
                          <a:lnTo>
                            <a:pt x="29"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3" name="Freeform 1379"/>
                    <p:cNvSpPr>
                      <a:spLocks/>
                    </p:cNvSpPr>
                    <p:nvPr/>
                  </p:nvSpPr>
                  <p:spPr bwMode="auto">
                    <a:xfrm>
                      <a:off x="703" y="2063"/>
                      <a:ext cx="28" cy="26"/>
                    </a:xfrm>
                    <a:custGeom>
                      <a:avLst/>
                      <a:gdLst>
                        <a:gd name="T0" fmla="*/ 28 w 28"/>
                        <a:gd name="T1" fmla="*/ 17 h 26"/>
                        <a:gd name="T2" fmla="*/ 23 w 28"/>
                        <a:gd name="T3" fmla="*/ 9 h 26"/>
                        <a:gd name="T4" fmla="*/ 9 w 28"/>
                        <a:gd name="T5" fmla="*/ 0 h 26"/>
                        <a:gd name="T6" fmla="*/ 0 w 28"/>
                        <a:gd name="T7" fmla="*/ 18 h 26"/>
                        <a:gd name="T8" fmla="*/ 14 w 28"/>
                        <a:gd name="T9" fmla="*/ 26 h 26"/>
                        <a:gd name="T10" fmla="*/ 9 w 28"/>
                        <a:gd name="T11" fmla="*/ 18 h 26"/>
                        <a:gd name="T12" fmla="*/ 28 w 28"/>
                        <a:gd name="T13" fmla="*/ 17 h 26"/>
                        <a:gd name="T14" fmla="*/ 27 w 28"/>
                        <a:gd name="T15" fmla="*/ 11 h 26"/>
                        <a:gd name="T16" fmla="*/ 23 w 28"/>
                        <a:gd name="T17" fmla="*/ 9 h 26"/>
                        <a:gd name="T18" fmla="*/ 28 w 28"/>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6">
                          <a:moveTo>
                            <a:pt x="28" y="17"/>
                          </a:moveTo>
                          <a:lnTo>
                            <a:pt x="23" y="9"/>
                          </a:lnTo>
                          <a:lnTo>
                            <a:pt x="9" y="0"/>
                          </a:lnTo>
                          <a:lnTo>
                            <a:pt x="0" y="18"/>
                          </a:lnTo>
                          <a:lnTo>
                            <a:pt x="14" y="26"/>
                          </a:lnTo>
                          <a:lnTo>
                            <a:pt x="9" y="18"/>
                          </a:lnTo>
                          <a:lnTo>
                            <a:pt x="28" y="17"/>
                          </a:lnTo>
                          <a:lnTo>
                            <a:pt x="27" y="11"/>
                          </a:lnTo>
                          <a:lnTo>
                            <a:pt x="23" y="9"/>
                          </a:lnTo>
                          <a:lnTo>
                            <a:pt x="2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4" name="Freeform 1378"/>
                    <p:cNvSpPr>
                      <a:spLocks/>
                    </p:cNvSpPr>
                    <p:nvPr/>
                  </p:nvSpPr>
                  <p:spPr bwMode="auto">
                    <a:xfrm>
                      <a:off x="712" y="2080"/>
                      <a:ext cx="23" cy="34"/>
                    </a:xfrm>
                    <a:custGeom>
                      <a:avLst/>
                      <a:gdLst>
                        <a:gd name="T0" fmla="*/ 14 w 23"/>
                        <a:gd name="T1" fmla="*/ 14 h 34"/>
                        <a:gd name="T2" fmla="*/ 23 w 23"/>
                        <a:gd name="T3" fmla="*/ 23 h 34"/>
                        <a:gd name="T4" fmla="*/ 19 w 23"/>
                        <a:gd name="T5" fmla="*/ 0 h 34"/>
                        <a:gd name="T6" fmla="*/ 0 w 23"/>
                        <a:gd name="T7" fmla="*/ 1 h 34"/>
                        <a:gd name="T8" fmla="*/ 3 w 23"/>
                        <a:gd name="T9" fmla="*/ 25 h 34"/>
                        <a:gd name="T10" fmla="*/ 10 w 23"/>
                        <a:gd name="T11" fmla="*/ 34 h 34"/>
                        <a:gd name="T12" fmla="*/ 3 w 23"/>
                        <a:gd name="T13" fmla="*/ 25 h 34"/>
                        <a:gd name="T14" fmla="*/ 3 w 23"/>
                        <a:gd name="T15" fmla="*/ 32 h 34"/>
                        <a:gd name="T16" fmla="*/ 10 w 23"/>
                        <a:gd name="T17" fmla="*/ 34 h 34"/>
                        <a:gd name="T18" fmla="*/ 14 w 23"/>
                        <a:gd name="T1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4">
                          <a:moveTo>
                            <a:pt x="14" y="14"/>
                          </a:moveTo>
                          <a:lnTo>
                            <a:pt x="23" y="23"/>
                          </a:lnTo>
                          <a:lnTo>
                            <a:pt x="19" y="0"/>
                          </a:lnTo>
                          <a:lnTo>
                            <a:pt x="0" y="1"/>
                          </a:lnTo>
                          <a:lnTo>
                            <a:pt x="3" y="25"/>
                          </a:lnTo>
                          <a:lnTo>
                            <a:pt x="10" y="34"/>
                          </a:lnTo>
                          <a:lnTo>
                            <a:pt x="3" y="25"/>
                          </a:lnTo>
                          <a:lnTo>
                            <a:pt x="3" y="32"/>
                          </a:lnTo>
                          <a:lnTo>
                            <a:pt x="10" y="34"/>
                          </a:lnTo>
                          <a:lnTo>
                            <a:pt x="1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5" name="Freeform 1377"/>
                    <p:cNvSpPr>
                      <a:spLocks/>
                    </p:cNvSpPr>
                    <p:nvPr/>
                  </p:nvSpPr>
                  <p:spPr bwMode="auto">
                    <a:xfrm>
                      <a:off x="722" y="2094"/>
                      <a:ext cx="63" cy="33"/>
                    </a:xfrm>
                    <a:custGeom>
                      <a:avLst/>
                      <a:gdLst>
                        <a:gd name="T0" fmla="*/ 63 w 63"/>
                        <a:gd name="T1" fmla="*/ 16 h 33"/>
                        <a:gd name="T2" fmla="*/ 60 w 63"/>
                        <a:gd name="T3" fmla="*/ 13 h 33"/>
                        <a:gd name="T4" fmla="*/ 4 w 63"/>
                        <a:gd name="T5" fmla="*/ 0 h 33"/>
                        <a:gd name="T6" fmla="*/ 0 w 63"/>
                        <a:gd name="T7" fmla="*/ 20 h 33"/>
                        <a:gd name="T8" fmla="*/ 56 w 63"/>
                        <a:gd name="T9" fmla="*/ 33 h 33"/>
                        <a:gd name="T10" fmla="*/ 51 w 63"/>
                        <a:gd name="T11" fmla="*/ 29 h 33"/>
                        <a:gd name="T12" fmla="*/ 63 w 63"/>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63" h="33">
                          <a:moveTo>
                            <a:pt x="63" y="16"/>
                          </a:moveTo>
                          <a:lnTo>
                            <a:pt x="60" y="13"/>
                          </a:lnTo>
                          <a:lnTo>
                            <a:pt x="4" y="0"/>
                          </a:lnTo>
                          <a:lnTo>
                            <a:pt x="0" y="20"/>
                          </a:lnTo>
                          <a:lnTo>
                            <a:pt x="56" y="33"/>
                          </a:lnTo>
                          <a:lnTo>
                            <a:pt x="51" y="29"/>
                          </a:lnTo>
                          <a:lnTo>
                            <a:pt x="6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6" name="Freeform 1376"/>
                    <p:cNvSpPr>
                      <a:spLocks/>
                    </p:cNvSpPr>
                    <p:nvPr/>
                  </p:nvSpPr>
                  <p:spPr bwMode="auto">
                    <a:xfrm>
                      <a:off x="773" y="2110"/>
                      <a:ext cx="43" cy="45"/>
                    </a:xfrm>
                    <a:custGeom>
                      <a:avLst/>
                      <a:gdLst>
                        <a:gd name="T0" fmla="*/ 40 w 43"/>
                        <a:gd name="T1" fmla="*/ 26 h 45"/>
                        <a:gd name="T2" fmla="*/ 43 w 43"/>
                        <a:gd name="T3" fmla="*/ 29 h 45"/>
                        <a:gd name="T4" fmla="*/ 12 w 43"/>
                        <a:gd name="T5" fmla="*/ 0 h 45"/>
                        <a:gd name="T6" fmla="*/ 0 w 43"/>
                        <a:gd name="T7" fmla="*/ 13 h 45"/>
                        <a:gd name="T8" fmla="*/ 29 w 43"/>
                        <a:gd name="T9" fmla="*/ 42 h 45"/>
                        <a:gd name="T10" fmla="*/ 32 w 43"/>
                        <a:gd name="T11" fmla="*/ 45 h 45"/>
                        <a:gd name="T12" fmla="*/ 40 w 43"/>
                        <a:gd name="T13" fmla="*/ 26 h 45"/>
                      </a:gdLst>
                      <a:ahLst/>
                      <a:cxnLst>
                        <a:cxn ang="0">
                          <a:pos x="T0" y="T1"/>
                        </a:cxn>
                        <a:cxn ang="0">
                          <a:pos x="T2" y="T3"/>
                        </a:cxn>
                        <a:cxn ang="0">
                          <a:pos x="T4" y="T5"/>
                        </a:cxn>
                        <a:cxn ang="0">
                          <a:pos x="T6" y="T7"/>
                        </a:cxn>
                        <a:cxn ang="0">
                          <a:pos x="T8" y="T9"/>
                        </a:cxn>
                        <a:cxn ang="0">
                          <a:pos x="T10" y="T11"/>
                        </a:cxn>
                        <a:cxn ang="0">
                          <a:pos x="T12" y="T13"/>
                        </a:cxn>
                      </a:cxnLst>
                      <a:rect l="0" t="0" r="r" b="b"/>
                      <a:pathLst>
                        <a:path w="43" h="45">
                          <a:moveTo>
                            <a:pt x="40" y="26"/>
                          </a:moveTo>
                          <a:lnTo>
                            <a:pt x="43" y="29"/>
                          </a:lnTo>
                          <a:lnTo>
                            <a:pt x="12" y="0"/>
                          </a:lnTo>
                          <a:lnTo>
                            <a:pt x="0" y="13"/>
                          </a:lnTo>
                          <a:lnTo>
                            <a:pt x="29" y="42"/>
                          </a:lnTo>
                          <a:lnTo>
                            <a:pt x="32" y="45"/>
                          </a:lnTo>
                          <a:lnTo>
                            <a:pt x="40"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7" name="Freeform 1375"/>
                    <p:cNvSpPr>
                      <a:spLocks/>
                    </p:cNvSpPr>
                    <p:nvPr/>
                  </p:nvSpPr>
                  <p:spPr bwMode="auto">
                    <a:xfrm>
                      <a:off x="805" y="2136"/>
                      <a:ext cx="49" cy="32"/>
                    </a:xfrm>
                    <a:custGeom>
                      <a:avLst/>
                      <a:gdLst>
                        <a:gd name="T0" fmla="*/ 49 w 49"/>
                        <a:gd name="T1" fmla="*/ 12 h 32"/>
                        <a:gd name="T2" fmla="*/ 49 w 49"/>
                        <a:gd name="T3" fmla="*/ 14 h 32"/>
                        <a:gd name="T4" fmla="*/ 8 w 49"/>
                        <a:gd name="T5" fmla="*/ 0 h 32"/>
                        <a:gd name="T6" fmla="*/ 0 w 49"/>
                        <a:gd name="T7" fmla="*/ 19 h 32"/>
                        <a:gd name="T8" fmla="*/ 44 w 49"/>
                        <a:gd name="T9" fmla="*/ 32 h 32"/>
                        <a:gd name="T10" fmla="*/ 45 w 49"/>
                        <a:gd name="T11" fmla="*/ 32 h 32"/>
                        <a:gd name="T12" fmla="*/ 49 w 49"/>
                        <a:gd name="T13" fmla="*/ 12 h 32"/>
                      </a:gdLst>
                      <a:ahLst/>
                      <a:cxnLst>
                        <a:cxn ang="0">
                          <a:pos x="T0" y="T1"/>
                        </a:cxn>
                        <a:cxn ang="0">
                          <a:pos x="T2" y="T3"/>
                        </a:cxn>
                        <a:cxn ang="0">
                          <a:pos x="T4" y="T5"/>
                        </a:cxn>
                        <a:cxn ang="0">
                          <a:pos x="T6" y="T7"/>
                        </a:cxn>
                        <a:cxn ang="0">
                          <a:pos x="T8" y="T9"/>
                        </a:cxn>
                        <a:cxn ang="0">
                          <a:pos x="T10" y="T11"/>
                        </a:cxn>
                        <a:cxn ang="0">
                          <a:pos x="T12" y="T13"/>
                        </a:cxn>
                      </a:cxnLst>
                      <a:rect l="0" t="0" r="r" b="b"/>
                      <a:pathLst>
                        <a:path w="49" h="32">
                          <a:moveTo>
                            <a:pt x="49" y="12"/>
                          </a:moveTo>
                          <a:lnTo>
                            <a:pt x="49" y="14"/>
                          </a:lnTo>
                          <a:lnTo>
                            <a:pt x="8" y="0"/>
                          </a:lnTo>
                          <a:lnTo>
                            <a:pt x="0" y="19"/>
                          </a:lnTo>
                          <a:lnTo>
                            <a:pt x="44" y="32"/>
                          </a:lnTo>
                          <a:lnTo>
                            <a:pt x="45" y="32"/>
                          </a:lnTo>
                          <a:lnTo>
                            <a:pt x="49"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8" name="Freeform 1374"/>
                    <p:cNvSpPr>
                      <a:spLocks/>
                    </p:cNvSpPr>
                    <p:nvPr/>
                  </p:nvSpPr>
                  <p:spPr bwMode="auto">
                    <a:xfrm>
                      <a:off x="850" y="2148"/>
                      <a:ext cx="49" cy="29"/>
                    </a:xfrm>
                    <a:custGeom>
                      <a:avLst/>
                      <a:gdLst>
                        <a:gd name="T0" fmla="*/ 49 w 49"/>
                        <a:gd name="T1" fmla="*/ 11 h 29"/>
                        <a:gd name="T2" fmla="*/ 45 w 49"/>
                        <a:gd name="T3" fmla="*/ 9 h 29"/>
                        <a:gd name="T4" fmla="*/ 4 w 49"/>
                        <a:gd name="T5" fmla="*/ 0 h 29"/>
                        <a:gd name="T6" fmla="*/ 0 w 49"/>
                        <a:gd name="T7" fmla="*/ 20 h 29"/>
                        <a:gd name="T8" fmla="*/ 42 w 49"/>
                        <a:gd name="T9" fmla="*/ 29 h 29"/>
                        <a:gd name="T10" fmla="*/ 38 w 49"/>
                        <a:gd name="T11" fmla="*/ 27 h 29"/>
                        <a:gd name="T12" fmla="*/ 49 w 49"/>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49" h="29">
                          <a:moveTo>
                            <a:pt x="49" y="11"/>
                          </a:moveTo>
                          <a:lnTo>
                            <a:pt x="45" y="9"/>
                          </a:lnTo>
                          <a:lnTo>
                            <a:pt x="4" y="0"/>
                          </a:lnTo>
                          <a:lnTo>
                            <a:pt x="0" y="20"/>
                          </a:lnTo>
                          <a:lnTo>
                            <a:pt x="42" y="29"/>
                          </a:lnTo>
                          <a:lnTo>
                            <a:pt x="38" y="27"/>
                          </a:lnTo>
                          <a:lnTo>
                            <a:pt x="49"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9" name="Freeform 1373"/>
                    <p:cNvSpPr>
                      <a:spLocks/>
                    </p:cNvSpPr>
                    <p:nvPr/>
                  </p:nvSpPr>
                  <p:spPr bwMode="auto">
                    <a:xfrm>
                      <a:off x="888" y="2159"/>
                      <a:ext cx="45" cy="40"/>
                    </a:xfrm>
                    <a:custGeom>
                      <a:avLst/>
                      <a:gdLst>
                        <a:gd name="T0" fmla="*/ 45 w 45"/>
                        <a:gd name="T1" fmla="*/ 31 h 40"/>
                        <a:gd name="T2" fmla="*/ 42 w 45"/>
                        <a:gd name="T3" fmla="*/ 23 h 40"/>
                        <a:gd name="T4" fmla="*/ 11 w 45"/>
                        <a:gd name="T5" fmla="*/ 0 h 40"/>
                        <a:gd name="T6" fmla="*/ 0 w 45"/>
                        <a:gd name="T7" fmla="*/ 16 h 40"/>
                        <a:gd name="T8" fmla="*/ 29 w 45"/>
                        <a:gd name="T9" fmla="*/ 40 h 40"/>
                        <a:gd name="T10" fmla="*/ 25 w 45"/>
                        <a:gd name="T11" fmla="*/ 32 h 40"/>
                        <a:gd name="T12" fmla="*/ 45 w 45"/>
                        <a:gd name="T13" fmla="*/ 31 h 40"/>
                        <a:gd name="T14" fmla="*/ 43 w 45"/>
                        <a:gd name="T15" fmla="*/ 27 h 40"/>
                        <a:gd name="T16" fmla="*/ 42 w 45"/>
                        <a:gd name="T17" fmla="*/ 23 h 40"/>
                        <a:gd name="T18" fmla="*/ 45 w 45"/>
                        <a:gd name="T1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0">
                          <a:moveTo>
                            <a:pt x="45" y="31"/>
                          </a:moveTo>
                          <a:lnTo>
                            <a:pt x="42" y="23"/>
                          </a:lnTo>
                          <a:lnTo>
                            <a:pt x="11" y="0"/>
                          </a:lnTo>
                          <a:lnTo>
                            <a:pt x="0" y="16"/>
                          </a:lnTo>
                          <a:lnTo>
                            <a:pt x="29" y="40"/>
                          </a:lnTo>
                          <a:lnTo>
                            <a:pt x="25" y="32"/>
                          </a:lnTo>
                          <a:lnTo>
                            <a:pt x="45" y="31"/>
                          </a:lnTo>
                          <a:lnTo>
                            <a:pt x="43" y="27"/>
                          </a:lnTo>
                          <a:lnTo>
                            <a:pt x="42" y="23"/>
                          </a:lnTo>
                          <a:lnTo>
                            <a:pt x="45"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0" name="Freeform 1372"/>
                    <p:cNvSpPr>
                      <a:spLocks/>
                    </p:cNvSpPr>
                    <p:nvPr/>
                  </p:nvSpPr>
                  <p:spPr bwMode="auto">
                    <a:xfrm>
                      <a:off x="913" y="2190"/>
                      <a:ext cx="26" cy="61"/>
                    </a:xfrm>
                    <a:custGeom>
                      <a:avLst/>
                      <a:gdLst>
                        <a:gd name="T0" fmla="*/ 24 w 26"/>
                        <a:gd name="T1" fmla="*/ 50 h 61"/>
                        <a:gd name="T2" fmla="*/ 26 w 26"/>
                        <a:gd name="T3" fmla="*/ 54 h 61"/>
                        <a:gd name="T4" fmla="*/ 20 w 26"/>
                        <a:gd name="T5" fmla="*/ 0 h 61"/>
                        <a:gd name="T6" fmla="*/ 0 w 26"/>
                        <a:gd name="T7" fmla="*/ 1 h 61"/>
                        <a:gd name="T8" fmla="*/ 6 w 26"/>
                        <a:gd name="T9" fmla="*/ 55 h 61"/>
                        <a:gd name="T10" fmla="*/ 8 w 26"/>
                        <a:gd name="T11" fmla="*/ 61 h 61"/>
                        <a:gd name="T12" fmla="*/ 24 w 26"/>
                        <a:gd name="T13" fmla="*/ 50 h 61"/>
                      </a:gdLst>
                      <a:ahLst/>
                      <a:cxnLst>
                        <a:cxn ang="0">
                          <a:pos x="T0" y="T1"/>
                        </a:cxn>
                        <a:cxn ang="0">
                          <a:pos x="T2" y="T3"/>
                        </a:cxn>
                        <a:cxn ang="0">
                          <a:pos x="T4" y="T5"/>
                        </a:cxn>
                        <a:cxn ang="0">
                          <a:pos x="T6" y="T7"/>
                        </a:cxn>
                        <a:cxn ang="0">
                          <a:pos x="T8" y="T9"/>
                        </a:cxn>
                        <a:cxn ang="0">
                          <a:pos x="T10" y="T11"/>
                        </a:cxn>
                        <a:cxn ang="0">
                          <a:pos x="T12" y="T13"/>
                        </a:cxn>
                      </a:cxnLst>
                      <a:rect l="0" t="0" r="r" b="b"/>
                      <a:pathLst>
                        <a:path w="26" h="61">
                          <a:moveTo>
                            <a:pt x="24" y="50"/>
                          </a:moveTo>
                          <a:lnTo>
                            <a:pt x="26" y="54"/>
                          </a:lnTo>
                          <a:lnTo>
                            <a:pt x="20" y="0"/>
                          </a:lnTo>
                          <a:lnTo>
                            <a:pt x="0" y="1"/>
                          </a:lnTo>
                          <a:lnTo>
                            <a:pt x="6" y="55"/>
                          </a:lnTo>
                          <a:lnTo>
                            <a:pt x="8" y="61"/>
                          </a:lnTo>
                          <a:lnTo>
                            <a:pt x="24"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1" name="Freeform 1371"/>
                    <p:cNvSpPr>
                      <a:spLocks/>
                    </p:cNvSpPr>
                    <p:nvPr/>
                  </p:nvSpPr>
                  <p:spPr bwMode="auto">
                    <a:xfrm>
                      <a:off x="921" y="2240"/>
                      <a:ext cx="48" cy="58"/>
                    </a:xfrm>
                    <a:custGeom>
                      <a:avLst/>
                      <a:gdLst>
                        <a:gd name="T0" fmla="*/ 46 w 48"/>
                        <a:gd name="T1" fmla="*/ 43 h 58"/>
                        <a:gd name="T2" fmla="*/ 48 w 48"/>
                        <a:gd name="T3" fmla="*/ 45 h 58"/>
                        <a:gd name="T4" fmla="*/ 16 w 48"/>
                        <a:gd name="T5" fmla="*/ 0 h 58"/>
                        <a:gd name="T6" fmla="*/ 0 w 48"/>
                        <a:gd name="T7" fmla="*/ 11 h 58"/>
                        <a:gd name="T8" fmla="*/ 34 w 48"/>
                        <a:gd name="T9" fmla="*/ 56 h 58"/>
                        <a:gd name="T10" fmla="*/ 36 w 48"/>
                        <a:gd name="T11" fmla="*/ 58 h 58"/>
                        <a:gd name="T12" fmla="*/ 46 w 48"/>
                        <a:gd name="T13" fmla="*/ 43 h 58"/>
                      </a:gdLst>
                      <a:ahLst/>
                      <a:cxnLst>
                        <a:cxn ang="0">
                          <a:pos x="T0" y="T1"/>
                        </a:cxn>
                        <a:cxn ang="0">
                          <a:pos x="T2" y="T3"/>
                        </a:cxn>
                        <a:cxn ang="0">
                          <a:pos x="T4" y="T5"/>
                        </a:cxn>
                        <a:cxn ang="0">
                          <a:pos x="T6" y="T7"/>
                        </a:cxn>
                        <a:cxn ang="0">
                          <a:pos x="T8" y="T9"/>
                        </a:cxn>
                        <a:cxn ang="0">
                          <a:pos x="T10" y="T11"/>
                        </a:cxn>
                        <a:cxn ang="0">
                          <a:pos x="T12" y="T13"/>
                        </a:cxn>
                      </a:cxnLst>
                      <a:rect l="0" t="0" r="r" b="b"/>
                      <a:pathLst>
                        <a:path w="48" h="58">
                          <a:moveTo>
                            <a:pt x="46" y="43"/>
                          </a:moveTo>
                          <a:lnTo>
                            <a:pt x="48" y="45"/>
                          </a:lnTo>
                          <a:lnTo>
                            <a:pt x="16" y="0"/>
                          </a:lnTo>
                          <a:lnTo>
                            <a:pt x="0" y="11"/>
                          </a:lnTo>
                          <a:lnTo>
                            <a:pt x="34" y="56"/>
                          </a:lnTo>
                          <a:lnTo>
                            <a:pt x="36" y="58"/>
                          </a:lnTo>
                          <a:lnTo>
                            <a:pt x="4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2" name="Freeform 1370"/>
                    <p:cNvSpPr>
                      <a:spLocks/>
                    </p:cNvSpPr>
                    <p:nvPr/>
                  </p:nvSpPr>
                  <p:spPr bwMode="auto">
                    <a:xfrm>
                      <a:off x="957" y="2283"/>
                      <a:ext cx="39" cy="40"/>
                    </a:xfrm>
                    <a:custGeom>
                      <a:avLst/>
                      <a:gdLst>
                        <a:gd name="T0" fmla="*/ 36 w 39"/>
                        <a:gd name="T1" fmla="*/ 20 h 40"/>
                        <a:gd name="T2" fmla="*/ 39 w 39"/>
                        <a:gd name="T3" fmla="*/ 22 h 40"/>
                        <a:gd name="T4" fmla="*/ 10 w 39"/>
                        <a:gd name="T5" fmla="*/ 0 h 40"/>
                        <a:gd name="T6" fmla="*/ 0 w 39"/>
                        <a:gd name="T7" fmla="*/ 15 h 40"/>
                        <a:gd name="T8" fmla="*/ 28 w 39"/>
                        <a:gd name="T9" fmla="*/ 38 h 40"/>
                        <a:gd name="T10" fmla="*/ 34 w 39"/>
                        <a:gd name="T11" fmla="*/ 40 h 40"/>
                        <a:gd name="T12" fmla="*/ 36 w 39"/>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39" h="40">
                          <a:moveTo>
                            <a:pt x="36" y="20"/>
                          </a:moveTo>
                          <a:lnTo>
                            <a:pt x="39" y="22"/>
                          </a:lnTo>
                          <a:lnTo>
                            <a:pt x="10" y="0"/>
                          </a:lnTo>
                          <a:lnTo>
                            <a:pt x="0" y="15"/>
                          </a:lnTo>
                          <a:lnTo>
                            <a:pt x="28" y="38"/>
                          </a:lnTo>
                          <a:lnTo>
                            <a:pt x="34" y="40"/>
                          </a:lnTo>
                          <a:lnTo>
                            <a:pt x="3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3" name="Freeform 1369"/>
                    <p:cNvSpPr>
                      <a:spLocks/>
                    </p:cNvSpPr>
                    <p:nvPr/>
                  </p:nvSpPr>
                  <p:spPr bwMode="auto">
                    <a:xfrm>
                      <a:off x="991" y="2303"/>
                      <a:ext cx="77" cy="25"/>
                    </a:xfrm>
                    <a:custGeom>
                      <a:avLst/>
                      <a:gdLst>
                        <a:gd name="T0" fmla="*/ 77 w 77"/>
                        <a:gd name="T1" fmla="*/ 9 h 25"/>
                        <a:gd name="T2" fmla="*/ 70 w 77"/>
                        <a:gd name="T3" fmla="*/ 5 h 25"/>
                        <a:gd name="T4" fmla="*/ 2 w 77"/>
                        <a:gd name="T5" fmla="*/ 0 h 25"/>
                        <a:gd name="T6" fmla="*/ 0 w 77"/>
                        <a:gd name="T7" fmla="*/ 20 h 25"/>
                        <a:gd name="T8" fmla="*/ 70 w 77"/>
                        <a:gd name="T9" fmla="*/ 25 h 25"/>
                        <a:gd name="T10" fmla="*/ 63 w 77"/>
                        <a:gd name="T11" fmla="*/ 20 h 25"/>
                        <a:gd name="T12" fmla="*/ 77 w 77"/>
                        <a:gd name="T13" fmla="*/ 9 h 25"/>
                        <a:gd name="T14" fmla="*/ 76 w 77"/>
                        <a:gd name="T15" fmla="*/ 5 h 25"/>
                        <a:gd name="T16" fmla="*/ 70 w 77"/>
                        <a:gd name="T17" fmla="*/ 5 h 25"/>
                        <a:gd name="T18" fmla="*/ 77 w 77"/>
                        <a:gd name="T1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25">
                          <a:moveTo>
                            <a:pt x="77" y="9"/>
                          </a:moveTo>
                          <a:lnTo>
                            <a:pt x="70" y="5"/>
                          </a:lnTo>
                          <a:lnTo>
                            <a:pt x="2" y="0"/>
                          </a:lnTo>
                          <a:lnTo>
                            <a:pt x="0" y="20"/>
                          </a:lnTo>
                          <a:lnTo>
                            <a:pt x="70" y="25"/>
                          </a:lnTo>
                          <a:lnTo>
                            <a:pt x="63" y="20"/>
                          </a:lnTo>
                          <a:lnTo>
                            <a:pt x="77" y="9"/>
                          </a:lnTo>
                          <a:lnTo>
                            <a:pt x="76" y="5"/>
                          </a:lnTo>
                          <a:lnTo>
                            <a:pt x="70" y="5"/>
                          </a:lnTo>
                          <a:lnTo>
                            <a:pt x="77"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4" name="Freeform 1368"/>
                    <p:cNvSpPr>
                      <a:spLocks/>
                    </p:cNvSpPr>
                    <p:nvPr/>
                  </p:nvSpPr>
                  <p:spPr bwMode="auto">
                    <a:xfrm>
                      <a:off x="1054" y="2312"/>
                      <a:ext cx="34" cy="38"/>
                    </a:xfrm>
                    <a:custGeom>
                      <a:avLst/>
                      <a:gdLst>
                        <a:gd name="T0" fmla="*/ 34 w 34"/>
                        <a:gd name="T1" fmla="*/ 32 h 38"/>
                        <a:gd name="T2" fmla="*/ 32 w 34"/>
                        <a:gd name="T3" fmla="*/ 27 h 38"/>
                        <a:gd name="T4" fmla="*/ 14 w 34"/>
                        <a:gd name="T5" fmla="*/ 0 h 38"/>
                        <a:gd name="T6" fmla="*/ 0 w 34"/>
                        <a:gd name="T7" fmla="*/ 11 h 38"/>
                        <a:gd name="T8" fmla="*/ 18 w 34"/>
                        <a:gd name="T9" fmla="*/ 38 h 38"/>
                        <a:gd name="T10" fmla="*/ 16 w 34"/>
                        <a:gd name="T11" fmla="*/ 34 h 38"/>
                        <a:gd name="T12" fmla="*/ 34 w 34"/>
                        <a:gd name="T13" fmla="*/ 32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4" y="32"/>
                          </a:moveTo>
                          <a:lnTo>
                            <a:pt x="32" y="27"/>
                          </a:lnTo>
                          <a:lnTo>
                            <a:pt x="14" y="0"/>
                          </a:lnTo>
                          <a:lnTo>
                            <a:pt x="0" y="11"/>
                          </a:lnTo>
                          <a:lnTo>
                            <a:pt x="18" y="38"/>
                          </a:lnTo>
                          <a:lnTo>
                            <a:pt x="16" y="34"/>
                          </a:lnTo>
                          <a:lnTo>
                            <a:pt x="34"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5" name="Freeform 1367"/>
                    <p:cNvSpPr>
                      <a:spLocks/>
                    </p:cNvSpPr>
                    <p:nvPr/>
                  </p:nvSpPr>
                  <p:spPr bwMode="auto">
                    <a:xfrm>
                      <a:off x="1070" y="2344"/>
                      <a:ext cx="25" cy="53"/>
                    </a:xfrm>
                    <a:custGeom>
                      <a:avLst/>
                      <a:gdLst>
                        <a:gd name="T0" fmla="*/ 18 w 25"/>
                        <a:gd name="T1" fmla="*/ 35 h 53"/>
                        <a:gd name="T2" fmla="*/ 25 w 25"/>
                        <a:gd name="T3" fmla="*/ 42 h 53"/>
                        <a:gd name="T4" fmla="*/ 18 w 25"/>
                        <a:gd name="T5" fmla="*/ 0 h 53"/>
                        <a:gd name="T6" fmla="*/ 0 w 25"/>
                        <a:gd name="T7" fmla="*/ 2 h 53"/>
                        <a:gd name="T8" fmla="*/ 6 w 25"/>
                        <a:gd name="T9" fmla="*/ 46 h 53"/>
                        <a:gd name="T10" fmla="*/ 13 w 25"/>
                        <a:gd name="T11" fmla="*/ 53 h 53"/>
                        <a:gd name="T12" fmla="*/ 6 w 25"/>
                        <a:gd name="T13" fmla="*/ 46 h 53"/>
                        <a:gd name="T14" fmla="*/ 7 w 25"/>
                        <a:gd name="T15" fmla="*/ 51 h 53"/>
                        <a:gd name="T16" fmla="*/ 13 w 25"/>
                        <a:gd name="T17" fmla="*/ 53 h 53"/>
                        <a:gd name="T18" fmla="*/ 18 w 25"/>
                        <a:gd name="T19"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3">
                          <a:moveTo>
                            <a:pt x="18" y="35"/>
                          </a:moveTo>
                          <a:lnTo>
                            <a:pt x="25" y="42"/>
                          </a:lnTo>
                          <a:lnTo>
                            <a:pt x="18" y="0"/>
                          </a:lnTo>
                          <a:lnTo>
                            <a:pt x="0" y="2"/>
                          </a:lnTo>
                          <a:lnTo>
                            <a:pt x="6" y="46"/>
                          </a:lnTo>
                          <a:lnTo>
                            <a:pt x="13" y="53"/>
                          </a:lnTo>
                          <a:lnTo>
                            <a:pt x="6" y="46"/>
                          </a:lnTo>
                          <a:lnTo>
                            <a:pt x="7" y="51"/>
                          </a:lnTo>
                          <a:lnTo>
                            <a:pt x="13" y="53"/>
                          </a:lnTo>
                          <a:lnTo>
                            <a:pt x="18"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6" name="Freeform 1366"/>
                    <p:cNvSpPr>
                      <a:spLocks/>
                    </p:cNvSpPr>
                    <p:nvPr/>
                  </p:nvSpPr>
                  <p:spPr bwMode="auto">
                    <a:xfrm>
                      <a:off x="1083" y="2379"/>
                      <a:ext cx="54" cy="30"/>
                    </a:xfrm>
                    <a:custGeom>
                      <a:avLst/>
                      <a:gdLst>
                        <a:gd name="T0" fmla="*/ 54 w 54"/>
                        <a:gd name="T1" fmla="*/ 14 h 30"/>
                        <a:gd name="T2" fmla="*/ 50 w 54"/>
                        <a:gd name="T3" fmla="*/ 12 h 30"/>
                        <a:gd name="T4" fmla="*/ 5 w 54"/>
                        <a:gd name="T5" fmla="*/ 0 h 30"/>
                        <a:gd name="T6" fmla="*/ 0 w 54"/>
                        <a:gd name="T7" fmla="*/ 18 h 30"/>
                        <a:gd name="T8" fmla="*/ 45 w 54"/>
                        <a:gd name="T9" fmla="*/ 30 h 30"/>
                        <a:gd name="T10" fmla="*/ 41 w 54"/>
                        <a:gd name="T11" fmla="*/ 29 h 30"/>
                        <a:gd name="T12" fmla="*/ 54 w 54"/>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54" h="30">
                          <a:moveTo>
                            <a:pt x="54" y="14"/>
                          </a:moveTo>
                          <a:lnTo>
                            <a:pt x="50" y="12"/>
                          </a:lnTo>
                          <a:lnTo>
                            <a:pt x="5" y="0"/>
                          </a:lnTo>
                          <a:lnTo>
                            <a:pt x="0" y="18"/>
                          </a:lnTo>
                          <a:lnTo>
                            <a:pt x="45" y="30"/>
                          </a:lnTo>
                          <a:lnTo>
                            <a:pt x="41" y="29"/>
                          </a:lnTo>
                          <a:lnTo>
                            <a:pt x="5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7" name="Freeform 1365"/>
                    <p:cNvSpPr>
                      <a:spLocks/>
                    </p:cNvSpPr>
                    <p:nvPr/>
                  </p:nvSpPr>
                  <p:spPr bwMode="auto">
                    <a:xfrm>
                      <a:off x="1124" y="2393"/>
                      <a:ext cx="34" cy="34"/>
                    </a:xfrm>
                    <a:custGeom>
                      <a:avLst/>
                      <a:gdLst>
                        <a:gd name="T0" fmla="*/ 33 w 34"/>
                        <a:gd name="T1" fmla="*/ 16 h 34"/>
                        <a:gd name="T2" fmla="*/ 34 w 34"/>
                        <a:gd name="T3" fmla="*/ 18 h 34"/>
                        <a:gd name="T4" fmla="*/ 13 w 34"/>
                        <a:gd name="T5" fmla="*/ 0 h 34"/>
                        <a:gd name="T6" fmla="*/ 0 w 34"/>
                        <a:gd name="T7" fmla="*/ 15 h 34"/>
                        <a:gd name="T8" fmla="*/ 22 w 34"/>
                        <a:gd name="T9" fmla="*/ 33 h 34"/>
                        <a:gd name="T10" fmla="*/ 24 w 34"/>
                        <a:gd name="T11" fmla="*/ 34 h 34"/>
                        <a:gd name="T12" fmla="*/ 33 w 34"/>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3" y="16"/>
                          </a:moveTo>
                          <a:lnTo>
                            <a:pt x="34" y="18"/>
                          </a:lnTo>
                          <a:lnTo>
                            <a:pt x="13" y="0"/>
                          </a:lnTo>
                          <a:lnTo>
                            <a:pt x="0" y="15"/>
                          </a:lnTo>
                          <a:lnTo>
                            <a:pt x="22" y="33"/>
                          </a:lnTo>
                          <a:lnTo>
                            <a:pt x="24" y="34"/>
                          </a:lnTo>
                          <a:lnTo>
                            <a:pt x="3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8" name="Freeform 1364"/>
                    <p:cNvSpPr>
                      <a:spLocks/>
                    </p:cNvSpPr>
                    <p:nvPr/>
                  </p:nvSpPr>
                  <p:spPr bwMode="auto">
                    <a:xfrm>
                      <a:off x="1148" y="2409"/>
                      <a:ext cx="41" cy="36"/>
                    </a:xfrm>
                    <a:custGeom>
                      <a:avLst/>
                      <a:gdLst>
                        <a:gd name="T0" fmla="*/ 37 w 41"/>
                        <a:gd name="T1" fmla="*/ 17 h 36"/>
                        <a:gd name="T2" fmla="*/ 41 w 41"/>
                        <a:gd name="T3" fmla="*/ 18 h 36"/>
                        <a:gd name="T4" fmla="*/ 9 w 41"/>
                        <a:gd name="T5" fmla="*/ 0 h 36"/>
                        <a:gd name="T6" fmla="*/ 0 w 41"/>
                        <a:gd name="T7" fmla="*/ 18 h 36"/>
                        <a:gd name="T8" fmla="*/ 30 w 41"/>
                        <a:gd name="T9" fmla="*/ 35 h 36"/>
                        <a:gd name="T10" fmla="*/ 34 w 41"/>
                        <a:gd name="T11" fmla="*/ 36 h 36"/>
                        <a:gd name="T12" fmla="*/ 37 w 41"/>
                        <a:gd name="T13" fmla="*/ 17 h 36"/>
                      </a:gdLst>
                      <a:ahLst/>
                      <a:cxnLst>
                        <a:cxn ang="0">
                          <a:pos x="T0" y="T1"/>
                        </a:cxn>
                        <a:cxn ang="0">
                          <a:pos x="T2" y="T3"/>
                        </a:cxn>
                        <a:cxn ang="0">
                          <a:pos x="T4" y="T5"/>
                        </a:cxn>
                        <a:cxn ang="0">
                          <a:pos x="T6" y="T7"/>
                        </a:cxn>
                        <a:cxn ang="0">
                          <a:pos x="T8" y="T9"/>
                        </a:cxn>
                        <a:cxn ang="0">
                          <a:pos x="T10" y="T11"/>
                        </a:cxn>
                        <a:cxn ang="0">
                          <a:pos x="T12" y="T13"/>
                        </a:cxn>
                      </a:cxnLst>
                      <a:rect l="0" t="0" r="r" b="b"/>
                      <a:pathLst>
                        <a:path w="41" h="36">
                          <a:moveTo>
                            <a:pt x="37" y="17"/>
                          </a:moveTo>
                          <a:lnTo>
                            <a:pt x="41" y="18"/>
                          </a:lnTo>
                          <a:lnTo>
                            <a:pt x="9" y="0"/>
                          </a:lnTo>
                          <a:lnTo>
                            <a:pt x="0" y="18"/>
                          </a:lnTo>
                          <a:lnTo>
                            <a:pt x="30" y="35"/>
                          </a:lnTo>
                          <a:lnTo>
                            <a:pt x="34" y="36"/>
                          </a:lnTo>
                          <a:lnTo>
                            <a:pt x="37"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9" name="Freeform 1363"/>
                    <p:cNvSpPr>
                      <a:spLocks/>
                    </p:cNvSpPr>
                    <p:nvPr/>
                  </p:nvSpPr>
                  <p:spPr bwMode="auto">
                    <a:xfrm>
                      <a:off x="1182" y="2426"/>
                      <a:ext cx="48" cy="27"/>
                    </a:xfrm>
                    <a:custGeom>
                      <a:avLst/>
                      <a:gdLst>
                        <a:gd name="T0" fmla="*/ 48 w 48"/>
                        <a:gd name="T1" fmla="*/ 10 h 27"/>
                        <a:gd name="T2" fmla="*/ 43 w 48"/>
                        <a:gd name="T3" fmla="*/ 9 h 27"/>
                        <a:gd name="T4" fmla="*/ 3 w 48"/>
                        <a:gd name="T5" fmla="*/ 0 h 27"/>
                        <a:gd name="T6" fmla="*/ 0 w 48"/>
                        <a:gd name="T7" fmla="*/ 19 h 27"/>
                        <a:gd name="T8" fmla="*/ 39 w 48"/>
                        <a:gd name="T9" fmla="*/ 27 h 27"/>
                        <a:gd name="T10" fmla="*/ 34 w 48"/>
                        <a:gd name="T11" fmla="*/ 25 h 27"/>
                        <a:gd name="T12" fmla="*/ 48 w 48"/>
                        <a:gd name="T13" fmla="*/ 10 h 27"/>
                      </a:gdLst>
                      <a:ahLst/>
                      <a:cxnLst>
                        <a:cxn ang="0">
                          <a:pos x="T0" y="T1"/>
                        </a:cxn>
                        <a:cxn ang="0">
                          <a:pos x="T2" y="T3"/>
                        </a:cxn>
                        <a:cxn ang="0">
                          <a:pos x="T4" y="T5"/>
                        </a:cxn>
                        <a:cxn ang="0">
                          <a:pos x="T6" y="T7"/>
                        </a:cxn>
                        <a:cxn ang="0">
                          <a:pos x="T8" y="T9"/>
                        </a:cxn>
                        <a:cxn ang="0">
                          <a:pos x="T10" y="T11"/>
                        </a:cxn>
                        <a:cxn ang="0">
                          <a:pos x="T12" y="T13"/>
                        </a:cxn>
                      </a:cxnLst>
                      <a:rect l="0" t="0" r="r" b="b"/>
                      <a:pathLst>
                        <a:path w="48" h="27">
                          <a:moveTo>
                            <a:pt x="48" y="10"/>
                          </a:moveTo>
                          <a:lnTo>
                            <a:pt x="43" y="9"/>
                          </a:lnTo>
                          <a:lnTo>
                            <a:pt x="3" y="0"/>
                          </a:lnTo>
                          <a:lnTo>
                            <a:pt x="0" y="19"/>
                          </a:lnTo>
                          <a:lnTo>
                            <a:pt x="39" y="27"/>
                          </a:lnTo>
                          <a:lnTo>
                            <a:pt x="34" y="25"/>
                          </a:lnTo>
                          <a:lnTo>
                            <a:pt x="48"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0" name="Freeform 1362"/>
                    <p:cNvSpPr>
                      <a:spLocks/>
                    </p:cNvSpPr>
                    <p:nvPr/>
                  </p:nvSpPr>
                  <p:spPr bwMode="auto">
                    <a:xfrm>
                      <a:off x="1216" y="2436"/>
                      <a:ext cx="40" cy="40"/>
                    </a:xfrm>
                    <a:custGeom>
                      <a:avLst/>
                      <a:gdLst>
                        <a:gd name="T0" fmla="*/ 38 w 40"/>
                        <a:gd name="T1" fmla="*/ 26 h 40"/>
                        <a:gd name="T2" fmla="*/ 40 w 40"/>
                        <a:gd name="T3" fmla="*/ 27 h 40"/>
                        <a:gd name="T4" fmla="*/ 14 w 40"/>
                        <a:gd name="T5" fmla="*/ 0 h 40"/>
                        <a:gd name="T6" fmla="*/ 0 w 40"/>
                        <a:gd name="T7" fmla="*/ 15 h 40"/>
                        <a:gd name="T8" fmla="*/ 25 w 40"/>
                        <a:gd name="T9" fmla="*/ 40 h 40"/>
                        <a:gd name="T10" fmla="*/ 25 w 40"/>
                        <a:gd name="T11" fmla="*/ 40 h 40"/>
                        <a:gd name="T12" fmla="*/ 38 w 40"/>
                        <a:gd name="T13" fmla="*/ 26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38" y="26"/>
                          </a:moveTo>
                          <a:lnTo>
                            <a:pt x="40" y="27"/>
                          </a:lnTo>
                          <a:lnTo>
                            <a:pt x="14" y="0"/>
                          </a:lnTo>
                          <a:lnTo>
                            <a:pt x="0" y="15"/>
                          </a:lnTo>
                          <a:lnTo>
                            <a:pt x="25" y="40"/>
                          </a:lnTo>
                          <a:lnTo>
                            <a:pt x="38"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1" name="Freeform 1361"/>
                    <p:cNvSpPr>
                      <a:spLocks/>
                    </p:cNvSpPr>
                    <p:nvPr/>
                  </p:nvSpPr>
                  <p:spPr bwMode="auto">
                    <a:xfrm>
                      <a:off x="1241" y="2462"/>
                      <a:ext cx="56" cy="52"/>
                    </a:xfrm>
                    <a:custGeom>
                      <a:avLst/>
                      <a:gdLst>
                        <a:gd name="T0" fmla="*/ 54 w 56"/>
                        <a:gd name="T1" fmla="*/ 36 h 52"/>
                        <a:gd name="T2" fmla="*/ 56 w 56"/>
                        <a:gd name="T3" fmla="*/ 36 h 52"/>
                        <a:gd name="T4" fmla="*/ 13 w 56"/>
                        <a:gd name="T5" fmla="*/ 0 h 52"/>
                        <a:gd name="T6" fmla="*/ 0 w 56"/>
                        <a:gd name="T7" fmla="*/ 14 h 52"/>
                        <a:gd name="T8" fmla="*/ 44 w 56"/>
                        <a:gd name="T9" fmla="*/ 50 h 52"/>
                        <a:gd name="T10" fmla="*/ 45 w 56"/>
                        <a:gd name="T11" fmla="*/ 52 h 52"/>
                        <a:gd name="T12" fmla="*/ 54 w 56"/>
                        <a:gd name="T13" fmla="*/ 36 h 52"/>
                      </a:gdLst>
                      <a:ahLst/>
                      <a:cxnLst>
                        <a:cxn ang="0">
                          <a:pos x="T0" y="T1"/>
                        </a:cxn>
                        <a:cxn ang="0">
                          <a:pos x="T2" y="T3"/>
                        </a:cxn>
                        <a:cxn ang="0">
                          <a:pos x="T4" y="T5"/>
                        </a:cxn>
                        <a:cxn ang="0">
                          <a:pos x="T6" y="T7"/>
                        </a:cxn>
                        <a:cxn ang="0">
                          <a:pos x="T8" y="T9"/>
                        </a:cxn>
                        <a:cxn ang="0">
                          <a:pos x="T10" y="T11"/>
                        </a:cxn>
                        <a:cxn ang="0">
                          <a:pos x="T12" y="T13"/>
                        </a:cxn>
                      </a:cxnLst>
                      <a:rect l="0" t="0" r="r" b="b"/>
                      <a:pathLst>
                        <a:path w="56" h="52">
                          <a:moveTo>
                            <a:pt x="54" y="36"/>
                          </a:moveTo>
                          <a:lnTo>
                            <a:pt x="56" y="36"/>
                          </a:lnTo>
                          <a:lnTo>
                            <a:pt x="13" y="0"/>
                          </a:lnTo>
                          <a:lnTo>
                            <a:pt x="0" y="14"/>
                          </a:lnTo>
                          <a:lnTo>
                            <a:pt x="44" y="50"/>
                          </a:lnTo>
                          <a:lnTo>
                            <a:pt x="45" y="52"/>
                          </a:lnTo>
                          <a:lnTo>
                            <a:pt x="54"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2" name="Freeform 1360"/>
                    <p:cNvSpPr>
                      <a:spLocks/>
                    </p:cNvSpPr>
                    <p:nvPr/>
                  </p:nvSpPr>
                  <p:spPr bwMode="auto">
                    <a:xfrm>
                      <a:off x="1286" y="2498"/>
                      <a:ext cx="49" cy="39"/>
                    </a:xfrm>
                    <a:custGeom>
                      <a:avLst/>
                      <a:gdLst>
                        <a:gd name="T0" fmla="*/ 45 w 49"/>
                        <a:gd name="T1" fmla="*/ 19 h 39"/>
                        <a:gd name="T2" fmla="*/ 49 w 49"/>
                        <a:gd name="T3" fmla="*/ 21 h 39"/>
                        <a:gd name="T4" fmla="*/ 9 w 49"/>
                        <a:gd name="T5" fmla="*/ 0 h 39"/>
                        <a:gd name="T6" fmla="*/ 0 w 49"/>
                        <a:gd name="T7" fmla="*/ 16 h 39"/>
                        <a:gd name="T8" fmla="*/ 40 w 49"/>
                        <a:gd name="T9" fmla="*/ 37 h 39"/>
                        <a:gd name="T10" fmla="*/ 44 w 49"/>
                        <a:gd name="T11" fmla="*/ 39 h 39"/>
                        <a:gd name="T12" fmla="*/ 45 w 49"/>
                        <a:gd name="T13" fmla="*/ 19 h 39"/>
                      </a:gdLst>
                      <a:ahLst/>
                      <a:cxnLst>
                        <a:cxn ang="0">
                          <a:pos x="T0" y="T1"/>
                        </a:cxn>
                        <a:cxn ang="0">
                          <a:pos x="T2" y="T3"/>
                        </a:cxn>
                        <a:cxn ang="0">
                          <a:pos x="T4" y="T5"/>
                        </a:cxn>
                        <a:cxn ang="0">
                          <a:pos x="T6" y="T7"/>
                        </a:cxn>
                        <a:cxn ang="0">
                          <a:pos x="T8" y="T9"/>
                        </a:cxn>
                        <a:cxn ang="0">
                          <a:pos x="T10" y="T11"/>
                        </a:cxn>
                        <a:cxn ang="0">
                          <a:pos x="T12" y="T13"/>
                        </a:cxn>
                      </a:cxnLst>
                      <a:rect l="0" t="0" r="r" b="b"/>
                      <a:pathLst>
                        <a:path w="49" h="39">
                          <a:moveTo>
                            <a:pt x="45" y="19"/>
                          </a:moveTo>
                          <a:lnTo>
                            <a:pt x="49" y="21"/>
                          </a:lnTo>
                          <a:lnTo>
                            <a:pt x="9" y="0"/>
                          </a:lnTo>
                          <a:lnTo>
                            <a:pt x="0" y="16"/>
                          </a:lnTo>
                          <a:lnTo>
                            <a:pt x="40" y="37"/>
                          </a:lnTo>
                          <a:lnTo>
                            <a:pt x="44" y="39"/>
                          </a:lnTo>
                          <a:lnTo>
                            <a:pt x="4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3" name="Freeform 1359"/>
                    <p:cNvSpPr>
                      <a:spLocks/>
                    </p:cNvSpPr>
                    <p:nvPr/>
                  </p:nvSpPr>
                  <p:spPr bwMode="auto">
                    <a:xfrm>
                      <a:off x="1330" y="2517"/>
                      <a:ext cx="45" cy="22"/>
                    </a:xfrm>
                    <a:custGeom>
                      <a:avLst/>
                      <a:gdLst>
                        <a:gd name="T0" fmla="*/ 28 w 45"/>
                        <a:gd name="T1" fmla="*/ 8 h 22"/>
                        <a:gd name="T2" fmla="*/ 36 w 45"/>
                        <a:gd name="T3" fmla="*/ 2 h 22"/>
                        <a:gd name="T4" fmla="*/ 1 w 45"/>
                        <a:gd name="T5" fmla="*/ 0 h 22"/>
                        <a:gd name="T6" fmla="*/ 0 w 45"/>
                        <a:gd name="T7" fmla="*/ 20 h 22"/>
                        <a:gd name="T8" fmla="*/ 36 w 45"/>
                        <a:gd name="T9" fmla="*/ 22 h 22"/>
                        <a:gd name="T10" fmla="*/ 45 w 45"/>
                        <a:gd name="T11" fmla="*/ 17 h 22"/>
                        <a:gd name="T12" fmla="*/ 36 w 45"/>
                        <a:gd name="T13" fmla="*/ 22 h 22"/>
                        <a:gd name="T14" fmla="*/ 41 w 45"/>
                        <a:gd name="T15" fmla="*/ 22 h 22"/>
                        <a:gd name="T16" fmla="*/ 45 w 45"/>
                        <a:gd name="T17" fmla="*/ 17 h 22"/>
                        <a:gd name="T18" fmla="*/ 28 w 45"/>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2">
                          <a:moveTo>
                            <a:pt x="28" y="8"/>
                          </a:moveTo>
                          <a:lnTo>
                            <a:pt x="36" y="2"/>
                          </a:lnTo>
                          <a:lnTo>
                            <a:pt x="1" y="0"/>
                          </a:lnTo>
                          <a:lnTo>
                            <a:pt x="0" y="20"/>
                          </a:lnTo>
                          <a:lnTo>
                            <a:pt x="36" y="22"/>
                          </a:lnTo>
                          <a:lnTo>
                            <a:pt x="45" y="17"/>
                          </a:lnTo>
                          <a:lnTo>
                            <a:pt x="36" y="22"/>
                          </a:lnTo>
                          <a:lnTo>
                            <a:pt x="41" y="22"/>
                          </a:lnTo>
                          <a:lnTo>
                            <a:pt x="45" y="17"/>
                          </a:lnTo>
                          <a:lnTo>
                            <a:pt x="28"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4" name="Freeform 1358"/>
                    <p:cNvSpPr>
                      <a:spLocks/>
                    </p:cNvSpPr>
                    <p:nvPr/>
                  </p:nvSpPr>
                  <p:spPr bwMode="auto">
                    <a:xfrm>
                      <a:off x="1358" y="2487"/>
                      <a:ext cx="36" cy="47"/>
                    </a:xfrm>
                    <a:custGeom>
                      <a:avLst/>
                      <a:gdLst>
                        <a:gd name="T0" fmla="*/ 24 w 36"/>
                        <a:gd name="T1" fmla="*/ 0 h 47"/>
                        <a:gd name="T2" fmla="*/ 18 w 36"/>
                        <a:gd name="T3" fmla="*/ 3 h 47"/>
                        <a:gd name="T4" fmla="*/ 0 w 36"/>
                        <a:gd name="T5" fmla="*/ 38 h 47"/>
                        <a:gd name="T6" fmla="*/ 17 w 36"/>
                        <a:gd name="T7" fmla="*/ 47 h 47"/>
                        <a:gd name="T8" fmla="*/ 36 w 36"/>
                        <a:gd name="T9" fmla="*/ 12 h 47"/>
                        <a:gd name="T10" fmla="*/ 31 w 36"/>
                        <a:gd name="T11" fmla="*/ 18 h 47"/>
                        <a:gd name="T12" fmla="*/ 24 w 3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6" h="47">
                          <a:moveTo>
                            <a:pt x="24" y="0"/>
                          </a:moveTo>
                          <a:lnTo>
                            <a:pt x="18" y="3"/>
                          </a:lnTo>
                          <a:lnTo>
                            <a:pt x="0" y="38"/>
                          </a:lnTo>
                          <a:lnTo>
                            <a:pt x="17" y="47"/>
                          </a:lnTo>
                          <a:lnTo>
                            <a:pt x="36" y="12"/>
                          </a:lnTo>
                          <a:lnTo>
                            <a:pt x="31" y="18"/>
                          </a:lnTo>
                          <a:lnTo>
                            <a:pt x="2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5" name="Freeform 1357"/>
                    <p:cNvSpPr>
                      <a:spLocks/>
                    </p:cNvSpPr>
                    <p:nvPr/>
                  </p:nvSpPr>
                  <p:spPr bwMode="auto">
                    <a:xfrm>
                      <a:off x="1382" y="2478"/>
                      <a:ext cx="30" cy="27"/>
                    </a:xfrm>
                    <a:custGeom>
                      <a:avLst/>
                      <a:gdLst>
                        <a:gd name="T0" fmla="*/ 27 w 30"/>
                        <a:gd name="T1" fmla="*/ 0 h 27"/>
                        <a:gd name="T2" fmla="*/ 23 w 30"/>
                        <a:gd name="T3" fmla="*/ 0 h 27"/>
                        <a:gd name="T4" fmla="*/ 0 w 30"/>
                        <a:gd name="T5" fmla="*/ 9 h 27"/>
                        <a:gd name="T6" fmla="*/ 7 w 30"/>
                        <a:gd name="T7" fmla="*/ 27 h 27"/>
                        <a:gd name="T8" fmla="*/ 30 w 30"/>
                        <a:gd name="T9" fmla="*/ 18 h 27"/>
                        <a:gd name="T10" fmla="*/ 27 w 30"/>
                        <a:gd name="T11" fmla="*/ 18 h 27"/>
                        <a:gd name="T12" fmla="*/ 27 w 3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27" y="0"/>
                          </a:moveTo>
                          <a:lnTo>
                            <a:pt x="23" y="0"/>
                          </a:lnTo>
                          <a:lnTo>
                            <a:pt x="0" y="9"/>
                          </a:lnTo>
                          <a:lnTo>
                            <a:pt x="7" y="27"/>
                          </a:lnTo>
                          <a:lnTo>
                            <a:pt x="30" y="18"/>
                          </a:lnTo>
                          <a:lnTo>
                            <a:pt x="27" y="18"/>
                          </a:lnTo>
                          <a:lnTo>
                            <a:pt x="2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6" name="Freeform 1356"/>
                    <p:cNvSpPr>
                      <a:spLocks/>
                    </p:cNvSpPr>
                    <p:nvPr/>
                  </p:nvSpPr>
                  <p:spPr bwMode="auto">
                    <a:xfrm>
                      <a:off x="1409" y="2476"/>
                      <a:ext cx="61" cy="20"/>
                    </a:xfrm>
                    <a:custGeom>
                      <a:avLst/>
                      <a:gdLst>
                        <a:gd name="T0" fmla="*/ 61 w 61"/>
                        <a:gd name="T1" fmla="*/ 5 h 20"/>
                        <a:gd name="T2" fmla="*/ 54 w 61"/>
                        <a:gd name="T3" fmla="*/ 0 h 20"/>
                        <a:gd name="T4" fmla="*/ 0 w 61"/>
                        <a:gd name="T5" fmla="*/ 2 h 20"/>
                        <a:gd name="T6" fmla="*/ 0 w 61"/>
                        <a:gd name="T7" fmla="*/ 20 h 20"/>
                        <a:gd name="T8" fmla="*/ 54 w 61"/>
                        <a:gd name="T9" fmla="*/ 20 h 20"/>
                        <a:gd name="T10" fmla="*/ 45 w 61"/>
                        <a:gd name="T11" fmla="*/ 16 h 20"/>
                        <a:gd name="T12" fmla="*/ 61 w 61"/>
                        <a:gd name="T13" fmla="*/ 5 h 20"/>
                        <a:gd name="T14" fmla="*/ 59 w 61"/>
                        <a:gd name="T15" fmla="*/ 0 h 20"/>
                        <a:gd name="T16" fmla="*/ 54 w 61"/>
                        <a:gd name="T17" fmla="*/ 0 h 20"/>
                        <a:gd name="T18" fmla="*/ 61 w 61"/>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0">
                          <a:moveTo>
                            <a:pt x="61" y="5"/>
                          </a:moveTo>
                          <a:lnTo>
                            <a:pt x="54" y="0"/>
                          </a:lnTo>
                          <a:lnTo>
                            <a:pt x="0" y="2"/>
                          </a:lnTo>
                          <a:lnTo>
                            <a:pt x="0" y="20"/>
                          </a:lnTo>
                          <a:lnTo>
                            <a:pt x="54" y="20"/>
                          </a:lnTo>
                          <a:lnTo>
                            <a:pt x="45" y="16"/>
                          </a:lnTo>
                          <a:lnTo>
                            <a:pt x="61" y="5"/>
                          </a:lnTo>
                          <a:lnTo>
                            <a:pt x="59" y="0"/>
                          </a:lnTo>
                          <a:lnTo>
                            <a:pt x="54" y="0"/>
                          </a:lnTo>
                          <a:lnTo>
                            <a:pt x="61"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7" name="Freeform 1355"/>
                    <p:cNvSpPr>
                      <a:spLocks/>
                    </p:cNvSpPr>
                    <p:nvPr/>
                  </p:nvSpPr>
                  <p:spPr bwMode="auto">
                    <a:xfrm>
                      <a:off x="1454" y="2481"/>
                      <a:ext cx="47" cy="63"/>
                    </a:xfrm>
                    <a:custGeom>
                      <a:avLst/>
                      <a:gdLst>
                        <a:gd name="T0" fmla="*/ 38 w 47"/>
                        <a:gd name="T1" fmla="*/ 45 h 63"/>
                        <a:gd name="T2" fmla="*/ 47 w 47"/>
                        <a:gd name="T3" fmla="*/ 49 h 63"/>
                        <a:gd name="T4" fmla="*/ 16 w 47"/>
                        <a:gd name="T5" fmla="*/ 0 h 63"/>
                        <a:gd name="T6" fmla="*/ 0 w 47"/>
                        <a:gd name="T7" fmla="*/ 11 h 63"/>
                        <a:gd name="T8" fmla="*/ 29 w 47"/>
                        <a:gd name="T9" fmla="*/ 60 h 63"/>
                        <a:gd name="T10" fmla="*/ 38 w 47"/>
                        <a:gd name="T11" fmla="*/ 63 h 63"/>
                        <a:gd name="T12" fmla="*/ 29 w 47"/>
                        <a:gd name="T13" fmla="*/ 60 h 63"/>
                        <a:gd name="T14" fmla="*/ 32 w 47"/>
                        <a:gd name="T15" fmla="*/ 63 h 63"/>
                        <a:gd name="T16" fmla="*/ 38 w 47"/>
                        <a:gd name="T17" fmla="*/ 63 h 63"/>
                        <a:gd name="T18" fmla="*/ 38 w 47"/>
                        <a:gd name="T19"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3">
                          <a:moveTo>
                            <a:pt x="38" y="45"/>
                          </a:moveTo>
                          <a:lnTo>
                            <a:pt x="47" y="49"/>
                          </a:lnTo>
                          <a:lnTo>
                            <a:pt x="16" y="0"/>
                          </a:lnTo>
                          <a:lnTo>
                            <a:pt x="0" y="11"/>
                          </a:lnTo>
                          <a:lnTo>
                            <a:pt x="29" y="60"/>
                          </a:lnTo>
                          <a:lnTo>
                            <a:pt x="38" y="63"/>
                          </a:lnTo>
                          <a:lnTo>
                            <a:pt x="29" y="60"/>
                          </a:lnTo>
                          <a:lnTo>
                            <a:pt x="32" y="63"/>
                          </a:lnTo>
                          <a:lnTo>
                            <a:pt x="38" y="63"/>
                          </a:lnTo>
                          <a:lnTo>
                            <a:pt x="38"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8" name="Freeform 1354"/>
                    <p:cNvSpPr>
                      <a:spLocks/>
                    </p:cNvSpPr>
                    <p:nvPr/>
                  </p:nvSpPr>
                  <p:spPr bwMode="auto">
                    <a:xfrm>
                      <a:off x="1492" y="2526"/>
                      <a:ext cx="47" cy="20"/>
                    </a:xfrm>
                    <a:custGeom>
                      <a:avLst/>
                      <a:gdLst>
                        <a:gd name="T0" fmla="*/ 47 w 47"/>
                        <a:gd name="T1" fmla="*/ 6 h 20"/>
                        <a:gd name="T2" fmla="*/ 39 w 47"/>
                        <a:gd name="T3" fmla="*/ 0 h 20"/>
                        <a:gd name="T4" fmla="*/ 0 w 47"/>
                        <a:gd name="T5" fmla="*/ 0 h 20"/>
                        <a:gd name="T6" fmla="*/ 0 w 47"/>
                        <a:gd name="T7" fmla="*/ 18 h 20"/>
                        <a:gd name="T8" fmla="*/ 39 w 47"/>
                        <a:gd name="T9" fmla="*/ 20 h 20"/>
                        <a:gd name="T10" fmla="*/ 32 w 47"/>
                        <a:gd name="T11" fmla="*/ 17 h 20"/>
                        <a:gd name="T12" fmla="*/ 47 w 47"/>
                        <a:gd name="T13" fmla="*/ 6 h 20"/>
                        <a:gd name="T14" fmla="*/ 45 w 47"/>
                        <a:gd name="T15" fmla="*/ 2 h 20"/>
                        <a:gd name="T16" fmla="*/ 39 w 47"/>
                        <a:gd name="T17" fmla="*/ 0 h 20"/>
                        <a:gd name="T18" fmla="*/ 47 w 47"/>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0">
                          <a:moveTo>
                            <a:pt x="47" y="6"/>
                          </a:moveTo>
                          <a:lnTo>
                            <a:pt x="39" y="0"/>
                          </a:lnTo>
                          <a:lnTo>
                            <a:pt x="0" y="0"/>
                          </a:lnTo>
                          <a:lnTo>
                            <a:pt x="0" y="18"/>
                          </a:lnTo>
                          <a:lnTo>
                            <a:pt x="39" y="20"/>
                          </a:lnTo>
                          <a:lnTo>
                            <a:pt x="32" y="17"/>
                          </a:lnTo>
                          <a:lnTo>
                            <a:pt x="47" y="6"/>
                          </a:lnTo>
                          <a:lnTo>
                            <a:pt x="45" y="2"/>
                          </a:lnTo>
                          <a:lnTo>
                            <a:pt x="39" y="0"/>
                          </a:lnTo>
                          <a:lnTo>
                            <a:pt x="4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9" name="Freeform 1353"/>
                    <p:cNvSpPr>
                      <a:spLocks/>
                    </p:cNvSpPr>
                    <p:nvPr/>
                  </p:nvSpPr>
                  <p:spPr bwMode="auto">
                    <a:xfrm>
                      <a:off x="1524" y="2532"/>
                      <a:ext cx="40" cy="48"/>
                    </a:xfrm>
                    <a:custGeom>
                      <a:avLst/>
                      <a:gdLst>
                        <a:gd name="T0" fmla="*/ 38 w 40"/>
                        <a:gd name="T1" fmla="*/ 32 h 48"/>
                        <a:gd name="T2" fmla="*/ 40 w 40"/>
                        <a:gd name="T3" fmla="*/ 34 h 48"/>
                        <a:gd name="T4" fmla="*/ 15 w 40"/>
                        <a:gd name="T5" fmla="*/ 0 h 48"/>
                        <a:gd name="T6" fmla="*/ 0 w 40"/>
                        <a:gd name="T7" fmla="*/ 11 h 48"/>
                        <a:gd name="T8" fmla="*/ 24 w 40"/>
                        <a:gd name="T9" fmla="*/ 45 h 48"/>
                        <a:gd name="T10" fmla="*/ 25 w 40"/>
                        <a:gd name="T11" fmla="*/ 48 h 48"/>
                        <a:gd name="T12" fmla="*/ 38 w 40"/>
                        <a:gd name="T13" fmla="*/ 32 h 48"/>
                      </a:gdLst>
                      <a:ahLst/>
                      <a:cxnLst>
                        <a:cxn ang="0">
                          <a:pos x="T0" y="T1"/>
                        </a:cxn>
                        <a:cxn ang="0">
                          <a:pos x="T2" y="T3"/>
                        </a:cxn>
                        <a:cxn ang="0">
                          <a:pos x="T4" y="T5"/>
                        </a:cxn>
                        <a:cxn ang="0">
                          <a:pos x="T6" y="T7"/>
                        </a:cxn>
                        <a:cxn ang="0">
                          <a:pos x="T8" y="T9"/>
                        </a:cxn>
                        <a:cxn ang="0">
                          <a:pos x="T10" y="T11"/>
                        </a:cxn>
                        <a:cxn ang="0">
                          <a:pos x="T12" y="T13"/>
                        </a:cxn>
                      </a:cxnLst>
                      <a:rect l="0" t="0" r="r" b="b"/>
                      <a:pathLst>
                        <a:path w="40" h="48">
                          <a:moveTo>
                            <a:pt x="38" y="32"/>
                          </a:moveTo>
                          <a:lnTo>
                            <a:pt x="40" y="34"/>
                          </a:lnTo>
                          <a:lnTo>
                            <a:pt x="15" y="0"/>
                          </a:lnTo>
                          <a:lnTo>
                            <a:pt x="0" y="11"/>
                          </a:lnTo>
                          <a:lnTo>
                            <a:pt x="24" y="45"/>
                          </a:lnTo>
                          <a:lnTo>
                            <a:pt x="25" y="48"/>
                          </a:lnTo>
                          <a:lnTo>
                            <a:pt x="38"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0" name="Freeform 1352"/>
                    <p:cNvSpPr>
                      <a:spLocks/>
                    </p:cNvSpPr>
                    <p:nvPr/>
                  </p:nvSpPr>
                  <p:spPr bwMode="auto">
                    <a:xfrm>
                      <a:off x="1549" y="2564"/>
                      <a:ext cx="40" cy="36"/>
                    </a:xfrm>
                    <a:custGeom>
                      <a:avLst/>
                      <a:gdLst>
                        <a:gd name="T0" fmla="*/ 38 w 40"/>
                        <a:gd name="T1" fmla="*/ 20 h 36"/>
                        <a:gd name="T2" fmla="*/ 40 w 40"/>
                        <a:gd name="T3" fmla="*/ 20 h 36"/>
                        <a:gd name="T4" fmla="*/ 13 w 40"/>
                        <a:gd name="T5" fmla="*/ 0 h 36"/>
                        <a:gd name="T6" fmla="*/ 0 w 40"/>
                        <a:gd name="T7" fmla="*/ 16 h 36"/>
                        <a:gd name="T8" fmla="*/ 27 w 40"/>
                        <a:gd name="T9" fmla="*/ 36 h 36"/>
                        <a:gd name="T10" fmla="*/ 27 w 40"/>
                        <a:gd name="T11" fmla="*/ 36 h 36"/>
                        <a:gd name="T12" fmla="*/ 38 w 40"/>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38" y="20"/>
                          </a:moveTo>
                          <a:lnTo>
                            <a:pt x="40" y="20"/>
                          </a:lnTo>
                          <a:lnTo>
                            <a:pt x="13" y="0"/>
                          </a:lnTo>
                          <a:lnTo>
                            <a:pt x="0" y="16"/>
                          </a:lnTo>
                          <a:lnTo>
                            <a:pt x="27" y="36"/>
                          </a:lnTo>
                          <a:lnTo>
                            <a:pt x="3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1" name="Freeform 1351"/>
                    <p:cNvSpPr>
                      <a:spLocks/>
                    </p:cNvSpPr>
                    <p:nvPr/>
                  </p:nvSpPr>
                  <p:spPr bwMode="auto">
                    <a:xfrm>
                      <a:off x="1576" y="2584"/>
                      <a:ext cx="107" cy="83"/>
                    </a:xfrm>
                    <a:custGeom>
                      <a:avLst/>
                      <a:gdLst>
                        <a:gd name="T0" fmla="*/ 101 w 107"/>
                        <a:gd name="T1" fmla="*/ 63 h 83"/>
                        <a:gd name="T2" fmla="*/ 107 w 107"/>
                        <a:gd name="T3" fmla="*/ 65 h 83"/>
                        <a:gd name="T4" fmla="*/ 11 w 107"/>
                        <a:gd name="T5" fmla="*/ 0 h 83"/>
                        <a:gd name="T6" fmla="*/ 0 w 107"/>
                        <a:gd name="T7" fmla="*/ 16 h 83"/>
                        <a:gd name="T8" fmla="*/ 96 w 107"/>
                        <a:gd name="T9" fmla="*/ 81 h 83"/>
                        <a:gd name="T10" fmla="*/ 103 w 107"/>
                        <a:gd name="T11" fmla="*/ 83 h 83"/>
                        <a:gd name="T12" fmla="*/ 101 w 107"/>
                        <a:gd name="T13" fmla="*/ 63 h 83"/>
                      </a:gdLst>
                      <a:ahLst/>
                      <a:cxnLst>
                        <a:cxn ang="0">
                          <a:pos x="T0" y="T1"/>
                        </a:cxn>
                        <a:cxn ang="0">
                          <a:pos x="T2" y="T3"/>
                        </a:cxn>
                        <a:cxn ang="0">
                          <a:pos x="T4" y="T5"/>
                        </a:cxn>
                        <a:cxn ang="0">
                          <a:pos x="T6" y="T7"/>
                        </a:cxn>
                        <a:cxn ang="0">
                          <a:pos x="T8" y="T9"/>
                        </a:cxn>
                        <a:cxn ang="0">
                          <a:pos x="T10" y="T11"/>
                        </a:cxn>
                        <a:cxn ang="0">
                          <a:pos x="T12" y="T13"/>
                        </a:cxn>
                      </a:cxnLst>
                      <a:rect l="0" t="0" r="r" b="b"/>
                      <a:pathLst>
                        <a:path w="107" h="83">
                          <a:moveTo>
                            <a:pt x="101" y="63"/>
                          </a:moveTo>
                          <a:lnTo>
                            <a:pt x="107" y="65"/>
                          </a:lnTo>
                          <a:lnTo>
                            <a:pt x="11" y="0"/>
                          </a:lnTo>
                          <a:lnTo>
                            <a:pt x="0" y="16"/>
                          </a:lnTo>
                          <a:lnTo>
                            <a:pt x="96" y="81"/>
                          </a:lnTo>
                          <a:lnTo>
                            <a:pt x="103" y="83"/>
                          </a:lnTo>
                          <a:lnTo>
                            <a:pt x="101"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2" name="Freeform 1350"/>
                    <p:cNvSpPr>
                      <a:spLocks/>
                    </p:cNvSpPr>
                    <p:nvPr/>
                  </p:nvSpPr>
                  <p:spPr bwMode="auto">
                    <a:xfrm>
                      <a:off x="1677" y="2642"/>
                      <a:ext cx="94" cy="25"/>
                    </a:xfrm>
                    <a:custGeom>
                      <a:avLst/>
                      <a:gdLst>
                        <a:gd name="T0" fmla="*/ 90 w 94"/>
                        <a:gd name="T1" fmla="*/ 0 h 25"/>
                        <a:gd name="T2" fmla="*/ 92 w 94"/>
                        <a:gd name="T3" fmla="*/ 0 h 25"/>
                        <a:gd name="T4" fmla="*/ 0 w 94"/>
                        <a:gd name="T5" fmla="*/ 5 h 25"/>
                        <a:gd name="T6" fmla="*/ 2 w 94"/>
                        <a:gd name="T7" fmla="*/ 25 h 25"/>
                        <a:gd name="T8" fmla="*/ 94 w 94"/>
                        <a:gd name="T9" fmla="*/ 20 h 25"/>
                        <a:gd name="T10" fmla="*/ 94 w 94"/>
                        <a:gd name="T11" fmla="*/ 20 h 25"/>
                        <a:gd name="T12" fmla="*/ 90 w 9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94" h="25">
                          <a:moveTo>
                            <a:pt x="90" y="0"/>
                          </a:moveTo>
                          <a:lnTo>
                            <a:pt x="92" y="0"/>
                          </a:lnTo>
                          <a:lnTo>
                            <a:pt x="0" y="5"/>
                          </a:lnTo>
                          <a:lnTo>
                            <a:pt x="2" y="25"/>
                          </a:lnTo>
                          <a:lnTo>
                            <a:pt x="94" y="20"/>
                          </a:lnTo>
                          <a:lnTo>
                            <a:pt x="9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3" name="Freeform 1349"/>
                    <p:cNvSpPr>
                      <a:spLocks/>
                    </p:cNvSpPr>
                    <p:nvPr/>
                  </p:nvSpPr>
                  <p:spPr bwMode="auto">
                    <a:xfrm>
                      <a:off x="1767" y="2620"/>
                      <a:ext cx="99" cy="42"/>
                    </a:xfrm>
                    <a:custGeom>
                      <a:avLst/>
                      <a:gdLst>
                        <a:gd name="T0" fmla="*/ 99 w 99"/>
                        <a:gd name="T1" fmla="*/ 9 h 42"/>
                        <a:gd name="T2" fmla="*/ 89 w 99"/>
                        <a:gd name="T3" fmla="*/ 2 h 42"/>
                        <a:gd name="T4" fmla="*/ 0 w 99"/>
                        <a:gd name="T5" fmla="*/ 22 h 42"/>
                        <a:gd name="T6" fmla="*/ 4 w 99"/>
                        <a:gd name="T7" fmla="*/ 42 h 42"/>
                        <a:gd name="T8" fmla="*/ 92 w 99"/>
                        <a:gd name="T9" fmla="*/ 22 h 42"/>
                        <a:gd name="T10" fmla="*/ 81 w 99"/>
                        <a:gd name="T11" fmla="*/ 14 h 42"/>
                        <a:gd name="T12" fmla="*/ 99 w 99"/>
                        <a:gd name="T13" fmla="*/ 9 h 42"/>
                        <a:gd name="T14" fmla="*/ 98 w 99"/>
                        <a:gd name="T15" fmla="*/ 0 h 42"/>
                        <a:gd name="T16" fmla="*/ 89 w 99"/>
                        <a:gd name="T17" fmla="*/ 4 h 42"/>
                        <a:gd name="T18" fmla="*/ 99 w 99"/>
                        <a:gd name="T1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2">
                          <a:moveTo>
                            <a:pt x="99" y="9"/>
                          </a:moveTo>
                          <a:lnTo>
                            <a:pt x="89" y="2"/>
                          </a:lnTo>
                          <a:lnTo>
                            <a:pt x="0" y="22"/>
                          </a:lnTo>
                          <a:lnTo>
                            <a:pt x="4" y="42"/>
                          </a:lnTo>
                          <a:lnTo>
                            <a:pt x="92" y="22"/>
                          </a:lnTo>
                          <a:lnTo>
                            <a:pt x="81" y="14"/>
                          </a:lnTo>
                          <a:lnTo>
                            <a:pt x="99" y="9"/>
                          </a:lnTo>
                          <a:lnTo>
                            <a:pt x="98" y="0"/>
                          </a:lnTo>
                          <a:lnTo>
                            <a:pt x="89" y="4"/>
                          </a:lnTo>
                          <a:lnTo>
                            <a:pt x="9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4" name="Freeform 1348"/>
                    <p:cNvSpPr>
                      <a:spLocks/>
                    </p:cNvSpPr>
                    <p:nvPr/>
                  </p:nvSpPr>
                  <p:spPr bwMode="auto">
                    <a:xfrm>
                      <a:off x="1848" y="2629"/>
                      <a:ext cx="40" cy="78"/>
                    </a:xfrm>
                    <a:custGeom>
                      <a:avLst/>
                      <a:gdLst>
                        <a:gd name="T0" fmla="*/ 40 w 40"/>
                        <a:gd name="T1" fmla="*/ 74 h 78"/>
                        <a:gd name="T2" fmla="*/ 40 w 40"/>
                        <a:gd name="T3" fmla="*/ 72 h 78"/>
                        <a:gd name="T4" fmla="*/ 18 w 40"/>
                        <a:gd name="T5" fmla="*/ 0 h 78"/>
                        <a:gd name="T6" fmla="*/ 0 w 40"/>
                        <a:gd name="T7" fmla="*/ 5 h 78"/>
                        <a:gd name="T8" fmla="*/ 22 w 40"/>
                        <a:gd name="T9" fmla="*/ 78 h 78"/>
                        <a:gd name="T10" fmla="*/ 22 w 40"/>
                        <a:gd name="T11" fmla="*/ 76 h 78"/>
                        <a:gd name="T12" fmla="*/ 40 w 40"/>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40" h="78">
                          <a:moveTo>
                            <a:pt x="40" y="74"/>
                          </a:moveTo>
                          <a:lnTo>
                            <a:pt x="40" y="72"/>
                          </a:lnTo>
                          <a:lnTo>
                            <a:pt x="18" y="0"/>
                          </a:lnTo>
                          <a:lnTo>
                            <a:pt x="0" y="5"/>
                          </a:lnTo>
                          <a:lnTo>
                            <a:pt x="22" y="78"/>
                          </a:lnTo>
                          <a:lnTo>
                            <a:pt x="22" y="76"/>
                          </a:lnTo>
                          <a:lnTo>
                            <a:pt x="40"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5" name="Freeform 1347"/>
                    <p:cNvSpPr>
                      <a:spLocks/>
                    </p:cNvSpPr>
                    <p:nvPr/>
                  </p:nvSpPr>
                  <p:spPr bwMode="auto">
                    <a:xfrm>
                      <a:off x="1870" y="2703"/>
                      <a:ext cx="27" cy="90"/>
                    </a:xfrm>
                    <a:custGeom>
                      <a:avLst/>
                      <a:gdLst>
                        <a:gd name="T0" fmla="*/ 20 w 27"/>
                        <a:gd name="T1" fmla="*/ 70 h 90"/>
                        <a:gd name="T2" fmla="*/ 27 w 27"/>
                        <a:gd name="T3" fmla="*/ 79 h 90"/>
                        <a:gd name="T4" fmla="*/ 18 w 27"/>
                        <a:gd name="T5" fmla="*/ 0 h 90"/>
                        <a:gd name="T6" fmla="*/ 0 w 27"/>
                        <a:gd name="T7" fmla="*/ 2 h 90"/>
                        <a:gd name="T8" fmla="*/ 9 w 27"/>
                        <a:gd name="T9" fmla="*/ 81 h 90"/>
                        <a:gd name="T10" fmla="*/ 16 w 27"/>
                        <a:gd name="T11" fmla="*/ 90 h 90"/>
                        <a:gd name="T12" fmla="*/ 9 w 27"/>
                        <a:gd name="T13" fmla="*/ 81 h 90"/>
                        <a:gd name="T14" fmla="*/ 9 w 27"/>
                        <a:gd name="T15" fmla="*/ 88 h 90"/>
                        <a:gd name="T16" fmla="*/ 16 w 27"/>
                        <a:gd name="T17" fmla="*/ 90 h 90"/>
                        <a:gd name="T18" fmla="*/ 20 w 27"/>
                        <a:gd name="T19"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0">
                          <a:moveTo>
                            <a:pt x="20" y="70"/>
                          </a:moveTo>
                          <a:lnTo>
                            <a:pt x="27" y="79"/>
                          </a:lnTo>
                          <a:lnTo>
                            <a:pt x="18" y="0"/>
                          </a:lnTo>
                          <a:lnTo>
                            <a:pt x="0" y="2"/>
                          </a:lnTo>
                          <a:lnTo>
                            <a:pt x="9" y="81"/>
                          </a:lnTo>
                          <a:lnTo>
                            <a:pt x="16" y="90"/>
                          </a:lnTo>
                          <a:lnTo>
                            <a:pt x="9" y="81"/>
                          </a:lnTo>
                          <a:lnTo>
                            <a:pt x="9" y="88"/>
                          </a:lnTo>
                          <a:lnTo>
                            <a:pt x="16" y="90"/>
                          </a:lnTo>
                          <a:lnTo>
                            <a:pt x="20"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6" name="Freeform 1346"/>
                    <p:cNvSpPr>
                      <a:spLocks/>
                    </p:cNvSpPr>
                    <p:nvPr/>
                  </p:nvSpPr>
                  <p:spPr bwMode="auto">
                    <a:xfrm>
                      <a:off x="1886" y="2773"/>
                      <a:ext cx="40" cy="29"/>
                    </a:xfrm>
                    <a:custGeom>
                      <a:avLst/>
                      <a:gdLst>
                        <a:gd name="T0" fmla="*/ 36 w 40"/>
                        <a:gd name="T1" fmla="*/ 9 h 29"/>
                        <a:gd name="T2" fmla="*/ 40 w 40"/>
                        <a:gd name="T3" fmla="*/ 9 h 29"/>
                        <a:gd name="T4" fmla="*/ 4 w 40"/>
                        <a:gd name="T5" fmla="*/ 0 h 29"/>
                        <a:gd name="T6" fmla="*/ 0 w 40"/>
                        <a:gd name="T7" fmla="*/ 20 h 29"/>
                        <a:gd name="T8" fmla="*/ 36 w 40"/>
                        <a:gd name="T9" fmla="*/ 29 h 29"/>
                        <a:gd name="T10" fmla="*/ 40 w 40"/>
                        <a:gd name="T11" fmla="*/ 29 h 29"/>
                        <a:gd name="T12" fmla="*/ 36 w 40"/>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36" y="9"/>
                          </a:moveTo>
                          <a:lnTo>
                            <a:pt x="40" y="9"/>
                          </a:lnTo>
                          <a:lnTo>
                            <a:pt x="4" y="0"/>
                          </a:lnTo>
                          <a:lnTo>
                            <a:pt x="0" y="20"/>
                          </a:lnTo>
                          <a:lnTo>
                            <a:pt x="36" y="29"/>
                          </a:lnTo>
                          <a:lnTo>
                            <a:pt x="40" y="29"/>
                          </a:lnTo>
                          <a:lnTo>
                            <a:pt x="3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7" name="Freeform 1345"/>
                    <p:cNvSpPr>
                      <a:spLocks/>
                    </p:cNvSpPr>
                    <p:nvPr/>
                  </p:nvSpPr>
                  <p:spPr bwMode="auto">
                    <a:xfrm>
                      <a:off x="1922" y="2777"/>
                      <a:ext cx="29" cy="25"/>
                    </a:xfrm>
                    <a:custGeom>
                      <a:avLst/>
                      <a:gdLst>
                        <a:gd name="T0" fmla="*/ 29 w 29"/>
                        <a:gd name="T1" fmla="*/ 0 h 25"/>
                        <a:gd name="T2" fmla="*/ 26 w 29"/>
                        <a:gd name="T3" fmla="*/ 0 h 25"/>
                        <a:gd name="T4" fmla="*/ 0 w 29"/>
                        <a:gd name="T5" fmla="*/ 5 h 25"/>
                        <a:gd name="T6" fmla="*/ 4 w 29"/>
                        <a:gd name="T7" fmla="*/ 25 h 25"/>
                        <a:gd name="T8" fmla="*/ 29 w 29"/>
                        <a:gd name="T9" fmla="*/ 20 h 25"/>
                        <a:gd name="T10" fmla="*/ 26 w 29"/>
                        <a:gd name="T11" fmla="*/ 20 h 25"/>
                        <a:gd name="T12" fmla="*/ 29 w 2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29" y="0"/>
                          </a:moveTo>
                          <a:lnTo>
                            <a:pt x="26" y="0"/>
                          </a:lnTo>
                          <a:lnTo>
                            <a:pt x="0" y="5"/>
                          </a:lnTo>
                          <a:lnTo>
                            <a:pt x="4" y="25"/>
                          </a:lnTo>
                          <a:lnTo>
                            <a:pt x="29" y="20"/>
                          </a:lnTo>
                          <a:lnTo>
                            <a:pt x="26" y="20"/>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8" name="Freeform 1344"/>
                    <p:cNvSpPr>
                      <a:spLocks/>
                    </p:cNvSpPr>
                    <p:nvPr/>
                  </p:nvSpPr>
                  <p:spPr bwMode="auto">
                    <a:xfrm>
                      <a:off x="1948" y="2777"/>
                      <a:ext cx="61" cy="27"/>
                    </a:xfrm>
                    <a:custGeom>
                      <a:avLst/>
                      <a:gdLst>
                        <a:gd name="T0" fmla="*/ 61 w 61"/>
                        <a:gd name="T1" fmla="*/ 11 h 27"/>
                        <a:gd name="T2" fmla="*/ 55 w 61"/>
                        <a:gd name="T3" fmla="*/ 7 h 27"/>
                        <a:gd name="T4" fmla="*/ 3 w 61"/>
                        <a:gd name="T5" fmla="*/ 0 h 27"/>
                        <a:gd name="T6" fmla="*/ 0 w 61"/>
                        <a:gd name="T7" fmla="*/ 20 h 27"/>
                        <a:gd name="T8" fmla="*/ 52 w 61"/>
                        <a:gd name="T9" fmla="*/ 27 h 27"/>
                        <a:gd name="T10" fmla="*/ 46 w 61"/>
                        <a:gd name="T11" fmla="*/ 21 h 27"/>
                        <a:gd name="T12" fmla="*/ 61 w 61"/>
                        <a:gd name="T13" fmla="*/ 11 h 27"/>
                        <a:gd name="T14" fmla="*/ 59 w 61"/>
                        <a:gd name="T15" fmla="*/ 7 h 27"/>
                        <a:gd name="T16" fmla="*/ 55 w 61"/>
                        <a:gd name="T17" fmla="*/ 7 h 27"/>
                        <a:gd name="T18" fmla="*/ 61 w 61"/>
                        <a:gd name="T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7">
                          <a:moveTo>
                            <a:pt x="61" y="11"/>
                          </a:moveTo>
                          <a:lnTo>
                            <a:pt x="55" y="7"/>
                          </a:lnTo>
                          <a:lnTo>
                            <a:pt x="3" y="0"/>
                          </a:lnTo>
                          <a:lnTo>
                            <a:pt x="0" y="20"/>
                          </a:lnTo>
                          <a:lnTo>
                            <a:pt x="52" y="27"/>
                          </a:lnTo>
                          <a:lnTo>
                            <a:pt x="46" y="21"/>
                          </a:lnTo>
                          <a:lnTo>
                            <a:pt x="61" y="11"/>
                          </a:lnTo>
                          <a:lnTo>
                            <a:pt x="59" y="7"/>
                          </a:lnTo>
                          <a:lnTo>
                            <a:pt x="55" y="7"/>
                          </a:lnTo>
                          <a:lnTo>
                            <a:pt x="6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9" name="Freeform 1343"/>
                    <p:cNvSpPr>
                      <a:spLocks/>
                    </p:cNvSpPr>
                    <p:nvPr/>
                  </p:nvSpPr>
                  <p:spPr bwMode="auto">
                    <a:xfrm>
                      <a:off x="1994" y="2788"/>
                      <a:ext cx="33" cy="41"/>
                    </a:xfrm>
                    <a:custGeom>
                      <a:avLst/>
                      <a:gdLst>
                        <a:gd name="T0" fmla="*/ 26 w 33"/>
                        <a:gd name="T1" fmla="*/ 21 h 41"/>
                        <a:gd name="T2" fmla="*/ 33 w 33"/>
                        <a:gd name="T3" fmla="*/ 25 h 41"/>
                        <a:gd name="T4" fmla="*/ 15 w 33"/>
                        <a:gd name="T5" fmla="*/ 0 h 41"/>
                        <a:gd name="T6" fmla="*/ 0 w 33"/>
                        <a:gd name="T7" fmla="*/ 10 h 41"/>
                        <a:gd name="T8" fmla="*/ 17 w 33"/>
                        <a:gd name="T9" fmla="*/ 36 h 41"/>
                        <a:gd name="T10" fmla="*/ 26 w 33"/>
                        <a:gd name="T11" fmla="*/ 41 h 41"/>
                        <a:gd name="T12" fmla="*/ 17 w 33"/>
                        <a:gd name="T13" fmla="*/ 36 h 41"/>
                        <a:gd name="T14" fmla="*/ 20 w 33"/>
                        <a:gd name="T15" fmla="*/ 41 h 41"/>
                        <a:gd name="T16" fmla="*/ 26 w 33"/>
                        <a:gd name="T17" fmla="*/ 41 h 41"/>
                        <a:gd name="T18" fmla="*/ 26 w 33"/>
                        <a:gd name="T1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1">
                          <a:moveTo>
                            <a:pt x="26" y="21"/>
                          </a:moveTo>
                          <a:lnTo>
                            <a:pt x="33" y="25"/>
                          </a:lnTo>
                          <a:lnTo>
                            <a:pt x="15" y="0"/>
                          </a:lnTo>
                          <a:lnTo>
                            <a:pt x="0" y="10"/>
                          </a:lnTo>
                          <a:lnTo>
                            <a:pt x="17" y="36"/>
                          </a:lnTo>
                          <a:lnTo>
                            <a:pt x="26" y="41"/>
                          </a:lnTo>
                          <a:lnTo>
                            <a:pt x="17" y="36"/>
                          </a:lnTo>
                          <a:lnTo>
                            <a:pt x="20" y="41"/>
                          </a:lnTo>
                          <a:lnTo>
                            <a:pt x="26" y="41"/>
                          </a:lnTo>
                          <a:lnTo>
                            <a:pt x="26"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0" name="Freeform 1342"/>
                    <p:cNvSpPr>
                      <a:spLocks/>
                    </p:cNvSpPr>
                    <p:nvPr/>
                  </p:nvSpPr>
                  <p:spPr bwMode="auto">
                    <a:xfrm>
                      <a:off x="2020" y="2809"/>
                      <a:ext cx="158" cy="24"/>
                    </a:xfrm>
                    <a:custGeom>
                      <a:avLst/>
                      <a:gdLst>
                        <a:gd name="T0" fmla="*/ 158 w 158"/>
                        <a:gd name="T1" fmla="*/ 11 h 24"/>
                        <a:gd name="T2" fmla="*/ 147 w 158"/>
                        <a:gd name="T3" fmla="*/ 4 h 24"/>
                        <a:gd name="T4" fmla="*/ 0 w 158"/>
                        <a:gd name="T5" fmla="*/ 0 h 24"/>
                        <a:gd name="T6" fmla="*/ 0 w 158"/>
                        <a:gd name="T7" fmla="*/ 20 h 24"/>
                        <a:gd name="T8" fmla="*/ 147 w 158"/>
                        <a:gd name="T9" fmla="*/ 24 h 24"/>
                        <a:gd name="T10" fmla="*/ 138 w 158"/>
                        <a:gd name="T11" fmla="*/ 15 h 24"/>
                        <a:gd name="T12" fmla="*/ 158 w 158"/>
                        <a:gd name="T13" fmla="*/ 11 h 24"/>
                        <a:gd name="T14" fmla="*/ 156 w 158"/>
                        <a:gd name="T15" fmla="*/ 4 h 24"/>
                        <a:gd name="T16" fmla="*/ 147 w 158"/>
                        <a:gd name="T17" fmla="*/ 4 h 24"/>
                        <a:gd name="T18" fmla="*/ 158 w 158"/>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24">
                          <a:moveTo>
                            <a:pt x="158" y="11"/>
                          </a:moveTo>
                          <a:lnTo>
                            <a:pt x="147" y="4"/>
                          </a:lnTo>
                          <a:lnTo>
                            <a:pt x="0" y="0"/>
                          </a:lnTo>
                          <a:lnTo>
                            <a:pt x="0" y="20"/>
                          </a:lnTo>
                          <a:lnTo>
                            <a:pt x="147" y="24"/>
                          </a:lnTo>
                          <a:lnTo>
                            <a:pt x="138" y="15"/>
                          </a:lnTo>
                          <a:lnTo>
                            <a:pt x="158" y="11"/>
                          </a:lnTo>
                          <a:lnTo>
                            <a:pt x="156" y="4"/>
                          </a:lnTo>
                          <a:lnTo>
                            <a:pt x="147" y="4"/>
                          </a:lnTo>
                          <a:lnTo>
                            <a:pt x="158"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1" name="Freeform 1341"/>
                    <p:cNvSpPr>
                      <a:spLocks/>
                    </p:cNvSpPr>
                    <p:nvPr/>
                  </p:nvSpPr>
                  <p:spPr bwMode="auto">
                    <a:xfrm>
                      <a:off x="2158" y="2820"/>
                      <a:ext cx="26" cy="40"/>
                    </a:xfrm>
                    <a:custGeom>
                      <a:avLst/>
                      <a:gdLst>
                        <a:gd name="T0" fmla="*/ 20 w 26"/>
                        <a:gd name="T1" fmla="*/ 23 h 40"/>
                        <a:gd name="T2" fmla="*/ 26 w 26"/>
                        <a:gd name="T3" fmla="*/ 29 h 40"/>
                        <a:gd name="T4" fmla="*/ 20 w 26"/>
                        <a:gd name="T5" fmla="*/ 0 h 40"/>
                        <a:gd name="T6" fmla="*/ 0 w 26"/>
                        <a:gd name="T7" fmla="*/ 4 h 40"/>
                        <a:gd name="T8" fmla="*/ 6 w 26"/>
                        <a:gd name="T9" fmla="*/ 32 h 40"/>
                        <a:gd name="T10" fmla="*/ 11 w 26"/>
                        <a:gd name="T11" fmla="*/ 40 h 40"/>
                        <a:gd name="T12" fmla="*/ 6 w 26"/>
                        <a:gd name="T13" fmla="*/ 32 h 40"/>
                        <a:gd name="T14" fmla="*/ 8 w 26"/>
                        <a:gd name="T15" fmla="*/ 38 h 40"/>
                        <a:gd name="T16" fmla="*/ 11 w 26"/>
                        <a:gd name="T17" fmla="*/ 40 h 40"/>
                        <a:gd name="T18" fmla="*/ 20 w 26"/>
                        <a:gd name="T19"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0">
                          <a:moveTo>
                            <a:pt x="20" y="23"/>
                          </a:moveTo>
                          <a:lnTo>
                            <a:pt x="26" y="29"/>
                          </a:lnTo>
                          <a:lnTo>
                            <a:pt x="20" y="0"/>
                          </a:lnTo>
                          <a:lnTo>
                            <a:pt x="0" y="4"/>
                          </a:lnTo>
                          <a:lnTo>
                            <a:pt x="6" y="32"/>
                          </a:lnTo>
                          <a:lnTo>
                            <a:pt x="11" y="40"/>
                          </a:lnTo>
                          <a:lnTo>
                            <a:pt x="6" y="32"/>
                          </a:lnTo>
                          <a:lnTo>
                            <a:pt x="8" y="38"/>
                          </a:lnTo>
                          <a:lnTo>
                            <a:pt x="11" y="40"/>
                          </a:lnTo>
                          <a:lnTo>
                            <a:pt x="2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2" name="Freeform 1340"/>
                    <p:cNvSpPr>
                      <a:spLocks/>
                    </p:cNvSpPr>
                    <p:nvPr/>
                  </p:nvSpPr>
                  <p:spPr bwMode="auto">
                    <a:xfrm>
                      <a:off x="2169" y="2843"/>
                      <a:ext cx="36" cy="29"/>
                    </a:xfrm>
                    <a:custGeom>
                      <a:avLst/>
                      <a:gdLst>
                        <a:gd name="T0" fmla="*/ 36 w 36"/>
                        <a:gd name="T1" fmla="*/ 13 h 29"/>
                        <a:gd name="T2" fmla="*/ 34 w 36"/>
                        <a:gd name="T3" fmla="*/ 11 h 29"/>
                        <a:gd name="T4" fmla="*/ 9 w 36"/>
                        <a:gd name="T5" fmla="*/ 0 h 29"/>
                        <a:gd name="T6" fmla="*/ 0 w 36"/>
                        <a:gd name="T7" fmla="*/ 17 h 29"/>
                        <a:gd name="T8" fmla="*/ 25 w 36"/>
                        <a:gd name="T9" fmla="*/ 29 h 29"/>
                        <a:gd name="T10" fmla="*/ 24 w 36"/>
                        <a:gd name="T11" fmla="*/ 27 h 29"/>
                        <a:gd name="T12" fmla="*/ 36 w 36"/>
                        <a:gd name="T13" fmla="*/ 13 h 29"/>
                      </a:gdLst>
                      <a:ahLst/>
                      <a:cxnLst>
                        <a:cxn ang="0">
                          <a:pos x="T0" y="T1"/>
                        </a:cxn>
                        <a:cxn ang="0">
                          <a:pos x="T2" y="T3"/>
                        </a:cxn>
                        <a:cxn ang="0">
                          <a:pos x="T4" y="T5"/>
                        </a:cxn>
                        <a:cxn ang="0">
                          <a:pos x="T6" y="T7"/>
                        </a:cxn>
                        <a:cxn ang="0">
                          <a:pos x="T8" y="T9"/>
                        </a:cxn>
                        <a:cxn ang="0">
                          <a:pos x="T10" y="T11"/>
                        </a:cxn>
                        <a:cxn ang="0">
                          <a:pos x="T12" y="T13"/>
                        </a:cxn>
                      </a:cxnLst>
                      <a:rect l="0" t="0" r="r" b="b"/>
                      <a:pathLst>
                        <a:path w="36" h="29">
                          <a:moveTo>
                            <a:pt x="36" y="13"/>
                          </a:moveTo>
                          <a:lnTo>
                            <a:pt x="34" y="11"/>
                          </a:lnTo>
                          <a:lnTo>
                            <a:pt x="9" y="0"/>
                          </a:lnTo>
                          <a:lnTo>
                            <a:pt x="0" y="17"/>
                          </a:lnTo>
                          <a:lnTo>
                            <a:pt x="25" y="29"/>
                          </a:lnTo>
                          <a:lnTo>
                            <a:pt x="24" y="27"/>
                          </a:lnTo>
                          <a:lnTo>
                            <a:pt x="3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3" name="Freeform 1339"/>
                    <p:cNvSpPr>
                      <a:spLocks/>
                    </p:cNvSpPr>
                    <p:nvPr/>
                  </p:nvSpPr>
                  <p:spPr bwMode="auto">
                    <a:xfrm>
                      <a:off x="2193" y="2856"/>
                      <a:ext cx="28" cy="25"/>
                    </a:xfrm>
                    <a:custGeom>
                      <a:avLst/>
                      <a:gdLst>
                        <a:gd name="T0" fmla="*/ 28 w 28"/>
                        <a:gd name="T1" fmla="*/ 16 h 25"/>
                        <a:gd name="T2" fmla="*/ 25 w 28"/>
                        <a:gd name="T3" fmla="*/ 9 h 25"/>
                        <a:gd name="T4" fmla="*/ 12 w 28"/>
                        <a:gd name="T5" fmla="*/ 0 h 25"/>
                        <a:gd name="T6" fmla="*/ 0 w 28"/>
                        <a:gd name="T7" fmla="*/ 14 h 25"/>
                        <a:gd name="T8" fmla="*/ 12 w 28"/>
                        <a:gd name="T9" fmla="*/ 25 h 25"/>
                        <a:gd name="T10" fmla="*/ 9 w 28"/>
                        <a:gd name="T11" fmla="*/ 18 h 25"/>
                        <a:gd name="T12" fmla="*/ 28 w 28"/>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28" y="16"/>
                          </a:moveTo>
                          <a:lnTo>
                            <a:pt x="25" y="9"/>
                          </a:lnTo>
                          <a:lnTo>
                            <a:pt x="12" y="0"/>
                          </a:lnTo>
                          <a:lnTo>
                            <a:pt x="0" y="14"/>
                          </a:lnTo>
                          <a:lnTo>
                            <a:pt x="12" y="25"/>
                          </a:lnTo>
                          <a:lnTo>
                            <a:pt x="9" y="18"/>
                          </a:lnTo>
                          <a:lnTo>
                            <a:pt x="2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4" name="Freeform 1338"/>
                    <p:cNvSpPr>
                      <a:spLocks/>
                    </p:cNvSpPr>
                    <p:nvPr/>
                  </p:nvSpPr>
                  <p:spPr bwMode="auto">
                    <a:xfrm>
                      <a:off x="2202" y="2872"/>
                      <a:ext cx="21" cy="33"/>
                    </a:xfrm>
                    <a:custGeom>
                      <a:avLst/>
                      <a:gdLst>
                        <a:gd name="T0" fmla="*/ 18 w 21"/>
                        <a:gd name="T1" fmla="*/ 16 h 33"/>
                        <a:gd name="T2" fmla="*/ 21 w 21"/>
                        <a:gd name="T3" fmla="*/ 24 h 33"/>
                        <a:gd name="T4" fmla="*/ 19 w 21"/>
                        <a:gd name="T5" fmla="*/ 0 h 33"/>
                        <a:gd name="T6" fmla="*/ 0 w 21"/>
                        <a:gd name="T7" fmla="*/ 2 h 33"/>
                        <a:gd name="T8" fmla="*/ 3 w 21"/>
                        <a:gd name="T9" fmla="*/ 25 h 33"/>
                        <a:gd name="T10" fmla="*/ 7 w 21"/>
                        <a:gd name="T11" fmla="*/ 33 h 33"/>
                        <a:gd name="T12" fmla="*/ 18 w 21"/>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21" h="33">
                          <a:moveTo>
                            <a:pt x="18" y="16"/>
                          </a:moveTo>
                          <a:lnTo>
                            <a:pt x="21" y="24"/>
                          </a:lnTo>
                          <a:lnTo>
                            <a:pt x="19" y="0"/>
                          </a:lnTo>
                          <a:lnTo>
                            <a:pt x="0" y="2"/>
                          </a:lnTo>
                          <a:lnTo>
                            <a:pt x="3" y="25"/>
                          </a:lnTo>
                          <a:lnTo>
                            <a:pt x="7" y="33"/>
                          </a:lnTo>
                          <a:lnTo>
                            <a:pt x="1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5" name="Freeform 1337"/>
                    <p:cNvSpPr>
                      <a:spLocks/>
                    </p:cNvSpPr>
                    <p:nvPr/>
                  </p:nvSpPr>
                  <p:spPr bwMode="auto">
                    <a:xfrm>
                      <a:off x="2209" y="2888"/>
                      <a:ext cx="25" cy="29"/>
                    </a:xfrm>
                    <a:custGeom>
                      <a:avLst/>
                      <a:gdLst>
                        <a:gd name="T0" fmla="*/ 20 w 25"/>
                        <a:gd name="T1" fmla="*/ 9 h 29"/>
                        <a:gd name="T2" fmla="*/ 25 w 25"/>
                        <a:gd name="T3" fmla="*/ 11 h 29"/>
                        <a:gd name="T4" fmla="*/ 11 w 25"/>
                        <a:gd name="T5" fmla="*/ 0 h 29"/>
                        <a:gd name="T6" fmla="*/ 0 w 25"/>
                        <a:gd name="T7" fmla="*/ 17 h 29"/>
                        <a:gd name="T8" fmla="*/ 14 w 25"/>
                        <a:gd name="T9" fmla="*/ 28 h 29"/>
                        <a:gd name="T10" fmla="*/ 20 w 25"/>
                        <a:gd name="T11" fmla="*/ 29 h 29"/>
                        <a:gd name="T12" fmla="*/ 20 w 2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20" y="9"/>
                          </a:moveTo>
                          <a:lnTo>
                            <a:pt x="25" y="11"/>
                          </a:lnTo>
                          <a:lnTo>
                            <a:pt x="11" y="0"/>
                          </a:lnTo>
                          <a:lnTo>
                            <a:pt x="0" y="17"/>
                          </a:lnTo>
                          <a:lnTo>
                            <a:pt x="14" y="28"/>
                          </a:lnTo>
                          <a:lnTo>
                            <a:pt x="20" y="29"/>
                          </a:lnTo>
                          <a:lnTo>
                            <a:pt x="2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6" name="Freeform 1336"/>
                    <p:cNvSpPr>
                      <a:spLocks/>
                    </p:cNvSpPr>
                    <p:nvPr/>
                  </p:nvSpPr>
                  <p:spPr bwMode="auto">
                    <a:xfrm>
                      <a:off x="2229" y="2897"/>
                      <a:ext cx="37" cy="20"/>
                    </a:xfrm>
                    <a:custGeom>
                      <a:avLst/>
                      <a:gdLst>
                        <a:gd name="T0" fmla="*/ 25 w 37"/>
                        <a:gd name="T1" fmla="*/ 2 h 20"/>
                        <a:gd name="T2" fmla="*/ 30 w 37"/>
                        <a:gd name="T3" fmla="*/ 0 h 20"/>
                        <a:gd name="T4" fmla="*/ 0 w 37"/>
                        <a:gd name="T5" fmla="*/ 0 h 20"/>
                        <a:gd name="T6" fmla="*/ 0 w 37"/>
                        <a:gd name="T7" fmla="*/ 20 h 20"/>
                        <a:gd name="T8" fmla="*/ 32 w 37"/>
                        <a:gd name="T9" fmla="*/ 19 h 20"/>
                        <a:gd name="T10" fmla="*/ 37 w 37"/>
                        <a:gd name="T11" fmla="*/ 17 h 20"/>
                        <a:gd name="T12" fmla="*/ 25 w 3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7" h="20">
                          <a:moveTo>
                            <a:pt x="25" y="2"/>
                          </a:moveTo>
                          <a:lnTo>
                            <a:pt x="30" y="0"/>
                          </a:lnTo>
                          <a:lnTo>
                            <a:pt x="0" y="0"/>
                          </a:lnTo>
                          <a:lnTo>
                            <a:pt x="0" y="20"/>
                          </a:lnTo>
                          <a:lnTo>
                            <a:pt x="32" y="19"/>
                          </a:lnTo>
                          <a:lnTo>
                            <a:pt x="37" y="17"/>
                          </a:lnTo>
                          <a:lnTo>
                            <a:pt x="2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7" name="Freeform 1335"/>
                    <p:cNvSpPr>
                      <a:spLocks/>
                    </p:cNvSpPr>
                    <p:nvPr/>
                  </p:nvSpPr>
                  <p:spPr bwMode="auto">
                    <a:xfrm>
                      <a:off x="2254" y="2865"/>
                      <a:ext cx="48" cy="49"/>
                    </a:xfrm>
                    <a:custGeom>
                      <a:avLst/>
                      <a:gdLst>
                        <a:gd name="T0" fmla="*/ 30 w 48"/>
                        <a:gd name="T1" fmla="*/ 7 h 49"/>
                        <a:gd name="T2" fmla="*/ 32 w 48"/>
                        <a:gd name="T3" fmla="*/ 0 h 49"/>
                        <a:gd name="T4" fmla="*/ 0 w 48"/>
                        <a:gd name="T5" fmla="*/ 34 h 49"/>
                        <a:gd name="T6" fmla="*/ 12 w 48"/>
                        <a:gd name="T7" fmla="*/ 49 h 49"/>
                        <a:gd name="T8" fmla="*/ 47 w 48"/>
                        <a:gd name="T9" fmla="*/ 14 h 49"/>
                        <a:gd name="T10" fmla="*/ 48 w 48"/>
                        <a:gd name="T11" fmla="*/ 7 h 49"/>
                        <a:gd name="T12" fmla="*/ 47 w 48"/>
                        <a:gd name="T13" fmla="*/ 14 h 49"/>
                        <a:gd name="T14" fmla="*/ 48 w 48"/>
                        <a:gd name="T15" fmla="*/ 11 h 49"/>
                        <a:gd name="T16" fmla="*/ 48 w 48"/>
                        <a:gd name="T17" fmla="*/ 7 h 49"/>
                        <a:gd name="T18" fmla="*/ 30 w 48"/>
                        <a:gd name="T19"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0" y="7"/>
                          </a:moveTo>
                          <a:lnTo>
                            <a:pt x="32" y="0"/>
                          </a:lnTo>
                          <a:lnTo>
                            <a:pt x="0" y="34"/>
                          </a:lnTo>
                          <a:lnTo>
                            <a:pt x="12" y="49"/>
                          </a:lnTo>
                          <a:lnTo>
                            <a:pt x="47" y="14"/>
                          </a:lnTo>
                          <a:lnTo>
                            <a:pt x="48" y="7"/>
                          </a:lnTo>
                          <a:lnTo>
                            <a:pt x="47" y="14"/>
                          </a:lnTo>
                          <a:lnTo>
                            <a:pt x="48" y="11"/>
                          </a:lnTo>
                          <a:lnTo>
                            <a:pt x="48" y="7"/>
                          </a:lnTo>
                          <a:lnTo>
                            <a:pt x="3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8" name="Freeform 1334"/>
                    <p:cNvSpPr>
                      <a:spLocks/>
                    </p:cNvSpPr>
                    <p:nvPr/>
                  </p:nvSpPr>
                  <p:spPr bwMode="auto">
                    <a:xfrm>
                      <a:off x="2283" y="2843"/>
                      <a:ext cx="19" cy="29"/>
                    </a:xfrm>
                    <a:custGeom>
                      <a:avLst/>
                      <a:gdLst>
                        <a:gd name="T0" fmla="*/ 0 w 19"/>
                        <a:gd name="T1" fmla="*/ 4 h 29"/>
                        <a:gd name="T2" fmla="*/ 0 w 19"/>
                        <a:gd name="T3" fmla="*/ 2 h 29"/>
                        <a:gd name="T4" fmla="*/ 1 w 19"/>
                        <a:gd name="T5" fmla="*/ 29 h 29"/>
                        <a:gd name="T6" fmla="*/ 19 w 19"/>
                        <a:gd name="T7" fmla="*/ 29 h 29"/>
                        <a:gd name="T8" fmla="*/ 19 w 19"/>
                        <a:gd name="T9" fmla="*/ 2 h 29"/>
                        <a:gd name="T10" fmla="*/ 19 w 19"/>
                        <a:gd name="T11" fmla="*/ 0 h 29"/>
                        <a:gd name="T12" fmla="*/ 0 w 19"/>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19" h="29">
                          <a:moveTo>
                            <a:pt x="0" y="4"/>
                          </a:moveTo>
                          <a:lnTo>
                            <a:pt x="0" y="2"/>
                          </a:lnTo>
                          <a:lnTo>
                            <a:pt x="1" y="29"/>
                          </a:lnTo>
                          <a:lnTo>
                            <a:pt x="19" y="29"/>
                          </a:lnTo>
                          <a:lnTo>
                            <a:pt x="19" y="2"/>
                          </a:lnTo>
                          <a:lnTo>
                            <a:pt x="19"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9" name="Freeform 1333"/>
                    <p:cNvSpPr>
                      <a:spLocks/>
                    </p:cNvSpPr>
                    <p:nvPr/>
                  </p:nvSpPr>
                  <p:spPr bwMode="auto">
                    <a:xfrm>
                      <a:off x="2277" y="2822"/>
                      <a:ext cx="25" cy="25"/>
                    </a:xfrm>
                    <a:custGeom>
                      <a:avLst/>
                      <a:gdLst>
                        <a:gd name="T0" fmla="*/ 0 w 25"/>
                        <a:gd name="T1" fmla="*/ 0 h 25"/>
                        <a:gd name="T2" fmla="*/ 0 w 25"/>
                        <a:gd name="T3" fmla="*/ 5 h 25"/>
                        <a:gd name="T4" fmla="*/ 6 w 25"/>
                        <a:gd name="T5" fmla="*/ 25 h 25"/>
                        <a:gd name="T6" fmla="*/ 25 w 25"/>
                        <a:gd name="T7" fmla="*/ 21 h 25"/>
                        <a:gd name="T8" fmla="*/ 20 w 25"/>
                        <a:gd name="T9" fmla="*/ 0 h 25"/>
                        <a:gd name="T10" fmla="*/ 20 w 25"/>
                        <a:gd name="T11" fmla="*/ 5 h 25"/>
                        <a:gd name="T12" fmla="*/ 0 w 2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0" y="0"/>
                          </a:moveTo>
                          <a:lnTo>
                            <a:pt x="0" y="5"/>
                          </a:lnTo>
                          <a:lnTo>
                            <a:pt x="6" y="25"/>
                          </a:lnTo>
                          <a:lnTo>
                            <a:pt x="25" y="21"/>
                          </a:lnTo>
                          <a:lnTo>
                            <a:pt x="20" y="0"/>
                          </a:lnTo>
                          <a:lnTo>
                            <a:pt x="20"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0" name="Freeform 1332"/>
                    <p:cNvSpPr>
                      <a:spLocks/>
                    </p:cNvSpPr>
                    <p:nvPr/>
                  </p:nvSpPr>
                  <p:spPr bwMode="auto">
                    <a:xfrm>
                      <a:off x="2277" y="2802"/>
                      <a:ext cx="24" cy="25"/>
                    </a:xfrm>
                    <a:custGeom>
                      <a:avLst/>
                      <a:gdLst>
                        <a:gd name="T0" fmla="*/ 13 w 24"/>
                        <a:gd name="T1" fmla="*/ 0 h 25"/>
                        <a:gd name="T2" fmla="*/ 6 w 24"/>
                        <a:gd name="T3" fmla="*/ 7 h 25"/>
                        <a:gd name="T4" fmla="*/ 0 w 24"/>
                        <a:gd name="T5" fmla="*/ 20 h 25"/>
                        <a:gd name="T6" fmla="*/ 20 w 24"/>
                        <a:gd name="T7" fmla="*/ 25 h 25"/>
                        <a:gd name="T8" fmla="*/ 24 w 24"/>
                        <a:gd name="T9" fmla="*/ 13 h 25"/>
                        <a:gd name="T10" fmla="*/ 15 w 24"/>
                        <a:gd name="T11" fmla="*/ 20 h 25"/>
                        <a:gd name="T12" fmla="*/ 13 w 24"/>
                        <a:gd name="T13" fmla="*/ 0 h 25"/>
                        <a:gd name="T14" fmla="*/ 7 w 24"/>
                        <a:gd name="T15" fmla="*/ 2 h 25"/>
                        <a:gd name="T16" fmla="*/ 6 w 24"/>
                        <a:gd name="T17" fmla="*/ 7 h 25"/>
                        <a:gd name="T18" fmla="*/ 13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3" y="0"/>
                          </a:moveTo>
                          <a:lnTo>
                            <a:pt x="6" y="7"/>
                          </a:lnTo>
                          <a:lnTo>
                            <a:pt x="0" y="20"/>
                          </a:lnTo>
                          <a:lnTo>
                            <a:pt x="20" y="25"/>
                          </a:lnTo>
                          <a:lnTo>
                            <a:pt x="24" y="13"/>
                          </a:lnTo>
                          <a:lnTo>
                            <a:pt x="15" y="20"/>
                          </a:lnTo>
                          <a:lnTo>
                            <a:pt x="13" y="0"/>
                          </a:lnTo>
                          <a:lnTo>
                            <a:pt x="7" y="2"/>
                          </a:lnTo>
                          <a:lnTo>
                            <a:pt x="6" y="7"/>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1" name="Freeform 1331"/>
                    <p:cNvSpPr>
                      <a:spLocks/>
                    </p:cNvSpPr>
                    <p:nvPr/>
                  </p:nvSpPr>
                  <p:spPr bwMode="auto">
                    <a:xfrm>
                      <a:off x="2290" y="2802"/>
                      <a:ext cx="18" cy="20"/>
                    </a:xfrm>
                    <a:custGeom>
                      <a:avLst/>
                      <a:gdLst>
                        <a:gd name="T0" fmla="*/ 18 w 18"/>
                        <a:gd name="T1" fmla="*/ 0 h 20"/>
                        <a:gd name="T2" fmla="*/ 16 w 18"/>
                        <a:gd name="T3" fmla="*/ 0 h 20"/>
                        <a:gd name="T4" fmla="*/ 0 w 18"/>
                        <a:gd name="T5" fmla="*/ 0 h 20"/>
                        <a:gd name="T6" fmla="*/ 2 w 18"/>
                        <a:gd name="T7" fmla="*/ 20 h 20"/>
                        <a:gd name="T8" fmla="*/ 16 w 18"/>
                        <a:gd name="T9" fmla="*/ 20 h 20"/>
                        <a:gd name="T10" fmla="*/ 16 w 18"/>
                        <a:gd name="T11" fmla="*/ 20 h 20"/>
                        <a:gd name="T12" fmla="*/ 18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8" y="0"/>
                          </a:moveTo>
                          <a:lnTo>
                            <a:pt x="16" y="0"/>
                          </a:lnTo>
                          <a:lnTo>
                            <a:pt x="0" y="0"/>
                          </a:lnTo>
                          <a:lnTo>
                            <a:pt x="2" y="20"/>
                          </a:lnTo>
                          <a:lnTo>
                            <a:pt x="16" y="20"/>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2" name="Freeform 1330"/>
                    <p:cNvSpPr>
                      <a:spLocks/>
                    </p:cNvSpPr>
                    <p:nvPr/>
                  </p:nvSpPr>
                  <p:spPr bwMode="auto">
                    <a:xfrm>
                      <a:off x="2306" y="2802"/>
                      <a:ext cx="41" cy="22"/>
                    </a:xfrm>
                    <a:custGeom>
                      <a:avLst/>
                      <a:gdLst>
                        <a:gd name="T0" fmla="*/ 40 w 41"/>
                        <a:gd name="T1" fmla="*/ 4 h 22"/>
                        <a:gd name="T2" fmla="*/ 41 w 41"/>
                        <a:gd name="T3" fmla="*/ 4 h 22"/>
                        <a:gd name="T4" fmla="*/ 2 w 41"/>
                        <a:gd name="T5" fmla="*/ 0 h 22"/>
                        <a:gd name="T6" fmla="*/ 0 w 41"/>
                        <a:gd name="T7" fmla="*/ 20 h 22"/>
                        <a:gd name="T8" fmla="*/ 40 w 41"/>
                        <a:gd name="T9" fmla="*/ 22 h 22"/>
                        <a:gd name="T10" fmla="*/ 40 w 41"/>
                        <a:gd name="T11" fmla="*/ 22 h 22"/>
                        <a:gd name="T12" fmla="*/ 40 w 41"/>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40" y="4"/>
                          </a:moveTo>
                          <a:lnTo>
                            <a:pt x="41" y="4"/>
                          </a:lnTo>
                          <a:lnTo>
                            <a:pt x="2" y="0"/>
                          </a:lnTo>
                          <a:lnTo>
                            <a:pt x="0" y="20"/>
                          </a:lnTo>
                          <a:lnTo>
                            <a:pt x="40" y="22"/>
                          </a:lnTo>
                          <a:lnTo>
                            <a:pt x="4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3" name="Freeform 1329"/>
                    <p:cNvSpPr>
                      <a:spLocks/>
                    </p:cNvSpPr>
                    <p:nvPr/>
                  </p:nvSpPr>
                  <p:spPr bwMode="auto">
                    <a:xfrm>
                      <a:off x="2346" y="2806"/>
                      <a:ext cx="48" cy="19"/>
                    </a:xfrm>
                    <a:custGeom>
                      <a:avLst/>
                      <a:gdLst>
                        <a:gd name="T0" fmla="*/ 48 w 48"/>
                        <a:gd name="T1" fmla="*/ 0 h 19"/>
                        <a:gd name="T2" fmla="*/ 47 w 48"/>
                        <a:gd name="T3" fmla="*/ 0 h 19"/>
                        <a:gd name="T4" fmla="*/ 0 w 48"/>
                        <a:gd name="T5" fmla="*/ 0 h 19"/>
                        <a:gd name="T6" fmla="*/ 0 w 48"/>
                        <a:gd name="T7" fmla="*/ 18 h 19"/>
                        <a:gd name="T8" fmla="*/ 47 w 48"/>
                        <a:gd name="T9" fmla="*/ 19 h 19"/>
                        <a:gd name="T10" fmla="*/ 47 w 48"/>
                        <a:gd name="T11" fmla="*/ 19 h 19"/>
                        <a:gd name="T12" fmla="*/ 48 w 4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8" h="19">
                          <a:moveTo>
                            <a:pt x="48" y="0"/>
                          </a:moveTo>
                          <a:lnTo>
                            <a:pt x="47" y="0"/>
                          </a:lnTo>
                          <a:lnTo>
                            <a:pt x="0" y="0"/>
                          </a:lnTo>
                          <a:lnTo>
                            <a:pt x="0" y="18"/>
                          </a:lnTo>
                          <a:lnTo>
                            <a:pt x="47" y="19"/>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4" name="Freeform 1328"/>
                    <p:cNvSpPr>
                      <a:spLocks/>
                    </p:cNvSpPr>
                    <p:nvPr/>
                  </p:nvSpPr>
                  <p:spPr bwMode="auto">
                    <a:xfrm>
                      <a:off x="2393" y="2806"/>
                      <a:ext cx="54" cy="21"/>
                    </a:xfrm>
                    <a:custGeom>
                      <a:avLst/>
                      <a:gdLst>
                        <a:gd name="T0" fmla="*/ 54 w 54"/>
                        <a:gd name="T1" fmla="*/ 3 h 21"/>
                        <a:gd name="T2" fmla="*/ 50 w 54"/>
                        <a:gd name="T3" fmla="*/ 3 h 21"/>
                        <a:gd name="T4" fmla="*/ 1 w 54"/>
                        <a:gd name="T5" fmla="*/ 0 h 21"/>
                        <a:gd name="T6" fmla="*/ 0 w 54"/>
                        <a:gd name="T7" fmla="*/ 19 h 21"/>
                        <a:gd name="T8" fmla="*/ 48 w 54"/>
                        <a:gd name="T9" fmla="*/ 21 h 21"/>
                        <a:gd name="T10" fmla="*/ 45 w 54"/>
                        <a:gd name="T11" fmla="*/ 21 h 21"/>
                        <a:gd name="T12" fmla="*/ 54 w 54"/>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54" h="21">
                          <a:moveTo>
                            <a:pt x="54" y="3"/>
                          </a:moveTo>
                          <a:lnTo>
                            <a:pt x="50" y="3"/>
                          </a:lnTo>
                          <a:lnTo>
                            <a:pt x="1" y="0"/>
                          </a:lnTo>
                          <a:lnTo>
                            <a:pt x="0" y="19"/>
                          </a:lnTo>
                          <a:lnTo>
                            <a:pt x="48" y="21"/>
                          </a:lnTo>
                          <a:lnTo>
                            <a:pt x="45" y="21"/>
                          </a:lnTo>
                          <a:lnTo>
                            <a:pt x="5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5" name="Freeform 1327"/>
                    <p:cNvSpPr>
                      <a:spLocks/>
                    </p:cNvSpPr>
                    <p:nvPr/>
                  </p:nvSpPr>
                  <p:spPr bwMode="auto">
                    <a:xfrm>
                      <a:off x="2438" y="2809"/>
                      <a:ext cx="72" cy="51"/>
                    </a:xfrm>
                    <a:custGeom>
                      <a:avLst/>
                      <a:gdLst>
                        <a:gd name="T0" fmla="*/ 72 w 72"/>
                        <a:gd name="T1" fmla="*/ 34 h 51"/>
                        <a:gd name="T2" fmla="*/ 70 w 72"/>
                        <a:gd name="T3" fmla="*/ 33 h 51"/>
                        <a:gd name="T4" fmla="*/ 9 w 72"/>
                        <a:gd name="T5" fmla="*/ 0 h 51"/>
                        <a:gd name="T6" fmla="*/ 0 w 72"/>
                        <a:gd name="T7" fmla="*/ 18 h 51"/>
                        <a:gd name="T8" fmla="*/ 61 w 72"/>
                        <a:gd name="T9" fmla="*/ 51 h 51"/>
                        <a:gd name="T10" fmla="*/ 61 w 72"/>
                        <a:gd name="T11" fmla="*/ 51 h 51"/>
                        <a:gd name="T12" fmla="*/ 72 w 72"/>
                        <a:gd name="T13" fmla="*/ 34 h 51"/>
                      </a:gdLst>
                      <a:ahLst/>
                      <a:cxnLst>
                        <a:cxn ang="0">
                          <a:pos x="T0" y="T1"/>
                        </a:cxn>
                        <a:cxn ang="0">
                          <a:pos x="T2" y="T3"/>
                        </a:cxn>
                        <a:cxn ang="0">
                          <a:pos x="T4" y="T5"/>
                        </a:cxn>
                        <a:cxn ang="0">
                          <a:pos x="T6" y="T7"/>
                        </a:cxn>
                        <a:cxn ang="0">
                          <a:pos x="T8" y="T9"/>
                        </a:cxn>
                        <a:cxn ang="0">
                          <a:pos x="T10" y="T11"/>
                        </a:cxn>
                        <a:cxn ang="0">
                          <a:pos x="T12" y="T13"/>
                        </a:cxn>
                      </a:cxnLst>
                      <a:rect l="0" t="0" r="r" b="b"/>
                      <a:pathLst>
                        <a:path w="72" h="51">
                          <a:moveTo>
                            <a:pt x="72" y="34"/>
                          </a:moveTo>
                          <a:lnTo>
                            <a:pt x="70" y="33"/>
                          </a:lnTo>
                          <a:lnTo>
                            <a:pt x="9" y="0"/>
                          </a:lnTo>
                          <a:lnTo>
                            <a:pt x="0" y="18"/>
                          </a:lnTo>
                          <a:lnTo>
                            <a:pt x="61" y="51"/>
                          </a:lnTo>
                          <a:lnTo>
                            <a:pt x="72"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6" name="Freeform 1326"/>
                    <p:cNvSpPr>
                      <a:spLocks/>
                    </p:cNvSpPr>
                    <p:nvPr/>
                  </p:nvSpPr>
                  <p:spPr bwMode="auto">
                    <a:xfrm>
                      <a:off x="2499" y="2843"/>
                      <a:ext cx="75" cy="60"/>
                    </a:xfrm>
                    <a:custGeom>
                      <a:avLst/>
                      <a:gdLst>
                        <a:gd name="T0" fmla="*/ 70 w 75"/>
                        <a:gd name="T1" fmla="*/ 42 h 60"/>
                        <a:gd name="T2" fmla="*/ 75 w 75"/>
                        <a:gd name="T3" fmla="*/ 42 h 60"/>
                        <a:gd name="T4" fmla="*/ 11 w 75"/>
                        <a:gd name="T5" fmla="*/ 0 h 60"/>
                        <a:gd name="T6" fmla="*/ 0 w 75"/>
                        <a:gd name="T7" fmla="*/ 17 h 60"/>
                        <a:gd name="T8" fmla="*/ 65 w 75"/>
                        <a:gd name="T9" fmla="*/ 58 h 60"/>
                        <a:gd name="T10" fmla="*/ 72 w 75"/>
                        <a:gd name="T11" fmla="*/ 60 h 60"/>
                        <a:gd name="T12" fmla="*/ 70 w 75"/>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75" h="60">
                          <a:moveTo>
                            <a:pt x="70" y="42"/>
                          </a:moveTo>
                          <a:lnTo>
                            <a:pt x="75" y="42"/>
                          </a:lnTo>
                          <a:lnTo>
                            <a:pt x="11" y="0"/>
                          </a:lnTo>
                          <a:lnTo>
                            <a:pt x="0" y="17"/>
                          </a:lnTo>
                          <a:lnTo>
                            <a:pt x="65" y="58"/>
                          </a:lnTo>
                          <a:lnTo>
                            <a:pt x="72" y="60"/>
                          </a:lnTo>
                          <a:lnTo>
                            <a:pt x="70"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7" name="Freeform 1325"/>
                    <p:cNvSpPr>
                      <a:spLocks/>
                    </p:cNvSpPr>
                    <p:nvPr/>
                  </p:nvSpPr>
                  <p:spPr bwMode="auto">
                    <a:xfrm>
                      <a:off x="2569" y="2883"/>
                      <a:ext cx="31" cy="20"/>
                    </a:xfrm>
                    <a:custGeom>
                      <a:avLst/>
                      <a:gdLst>
                        <a:gd name="T0" fmla="*/ 11 w 31"/>
                        <a:gd name="T1" fmla="*/ 9 h 20"/>
                        <a:gd name="T2" fmla="*/ 20 w 31"/>
                        <a:gd name="T3" fmla="*/ 0 h 20"/>
                        <a:gd name="T4" fmla="*/ 0 w 31"/>
                        <a:gd name="T5" fmla="*/ 2 h 20"/>
                        <a:gd name="T6" fmla="*/ 2 w 31"/>
                        <a:gd name="T7" fmla="*/ 20 h 20"/>
                        <a:gd name="T8" fmla="*/ 22 w 31"/>
                        <a:gd name="T9" fmla="*/ 18 h 20"/>
                        <a:gd name="T10" fmla="*/ 31 w 31"/>
                        <a:gd name="T11" fmla="*/ 9 h 20"/>
                        <a:gd name="T12" fmla="*/ 22 w 31"/>
                        <a:gd name="T13" fmla="*/ 18 h 20"/>
                        <a:gd name="T14" fmla="*/ 29 w 31"/>
                        <a:gd name="T15" fmla="*/ 18 h 20"/>
                        <a:gd name="T16" fmla="*/ 31 w 31"/>
                        <a:gd name="T17" fmla="*/ 9 h 20"/>
                        <a:gd name="T18" fmla="*/ 11 w 31"/>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0">
                          <a:moveTo>
                            <a:pt x="11" y="9"/>
                          </a:moveTo>
                          <a:lnTo>
                            <a:pt x="20" y="0"/>
                          </a:lnTo>
                          <a:lnTo>
                            <a:pt x="0" y="2"/>
                          </a:lnTo>
                          <a:lnTo>
                            <a:pt x="2" y="20"/>
                          </a:lnTo>
                          <a:lnTo>
                            <a:pt x="22" y="18"/>
                          </a:lnTo>
                          <a:lnTo>
                            <a:pt x="31" y="9"/>
                          </a:lnTo>
                          <a:lnTo>
                            <a:pt x="22" y="18"/>
                          </a:lnTo>
                          <a:lnTo>
                            <a:pt x="29" y="18"/>
                          </a:lnTo>
                          <a:lnTo>
                            <a:pt x="31" y="9"/>
                          </a:lnTo>
                          <a:lnTo>
                            <a:pt x="1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8" name="Freeform 1324"/>
                    <p:cNvSpPr>
                      <a:spLocks/>
                    </p:cNvSpPr>
                    <p:nvPr/>
                  </p:nvSpPr>
                  <p:spPr bwMode="auto">
                    <a:xfrm>
                      <a:off x="2580" y="2867"/>
                      <a:ext cx="20" cy="25"/>
                    </a:xfrm>
                    <a:custGeom>
                      <a:avLst/>
                      <a:gdLst>
                        <a:gd name="T0" fmla="*/ 3 w 20"/>
                        <a:gd name="T1" fmla="*/ 11 h 25"/>
                        <a:gd name="T2" fmla="*/ 0 w 20"/>
                        <a:gd name="T3" fmla="*/ 5 h 25"/>
                        <a:gd name="T4" fmla="*/ 0 w 20"/>
                        <a:gd name="T5" fmla="*/ 25 h 25"/>
                        <a:gd name="T6" fmla="*/ 20 w 20"/>
                        <a:gd name="T7" fmla="*/ 25 h 25"/>
                        <a:gd name="T8" fmla="*/ 20 w 20"/>
                        <a:gd name="T9" fmla="*/ 5 h 25"/>
                        <a:gd name="T10" fmla="*/ 18 w 20"/>
                        <a:gd name="T11" fmla="*/ 0 h 25"/>
                        <a:gd name="T12" fmla="*/ 3 w 20"/>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3" y="11"/>
                          </a:moveTo>
                          <a:lnTo>
                            <a:pt x="0" y="5"/>
                          </a:lnTo>
                          <a:lnTo>
                            <a:pt x="0" y="25"/>
                          </a:lnTo>
                          <a:lnTo>
                            <a:pt x="20" y="25"/>
                          </a:lnTo>
                          <a:lnTo>
                            <a:pt x="20" y="5"/>
                          </a:lnTo>
                          <a:lnTo>
                            <a:pt x="18" y="0"/>
                          </a:lnTo>
                          <a:lnTo>
                            <a:pt x="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9" name="Freeform 1323"/>
                    <p:cNvSpPr>
                      <a:spLocks/>
                    </p:cNvSpPr>
                    <p:nvPr/>
                  </p:nvSpPr>
                  <p:spPr bwMode="auto">
                    <a:xfrm>
                      <a:off x="2565" y="2849"/>
                      <a:ext cx="33" cy="29"/>
                    </a:xfrm>
                    <a:custGeom>
                      <a:avLst/>
                      <a:gdLst>
                        <a:gd name="T0" fmla="*/ 0 w 33"/>
                        <a:gd name="T1" fmla="*/ 5 h 29"/>
                        <a:gd name="T2" fmla="*/ 4 w 33"/>
                        <a:gd name="T3" fmla="*/ 12 h 29"/>
                        <a:gd name="T4" fmla="*/ 18 w 33"/>
                        <a:gd name="T5" fmla="*/ 29 h 29"/>
                        <a:gd name="T6" fmla="*/ 33 w 33"/>
                        <a:gd name="T7" fmla="*/ 18 h 29"/>
                        <a:gd name="T8" fmla="*/ 18 w 33"/>
                        <a:gd name="T9" fmla="*/ 0 h 29"/>
                        <a:gd name="T10" fmla="*/ 20 w 33"/>
                        <a:gd name="T11" fmla="*/ 7 h 29"/>
                        <a:gd name="T12" fmla="*/ 0 w 33"/>
                        <a:gd name="T13" fmla="*/ 5 h 29"/>
                        <a:gd name="T14" fmla="*/ 0 w 33"/>
                        <a:gd name="T15" fmla="*/ 9 h 29"/>
                        <a:gd name="T16" fmla="*/ 4 w 33"/>
                        <a:gd name="T17" fmla="*/ 12 h 29"/>
                        <a:gd name="T18" fmla="*/ 0 w 33"/>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9">
                          <a:moveTo>
                            <a:pt x="0" y="5"/>
                          </a:moveTo>
                          <a:lnTo>
                            <a:pt x="4" y="12"/>
                          </a:lnTo>
                          <a:lnTo>
                            <a:pt x="18" y="29"/>
                          </a:lnTo>
                          <a:lnTo>
                            <a:pt x="33" y="18"/>
                          </a:lnTo>
                          <a:lnTo>
                            <a:pt x="18" y="0"/>
                          </a:lnTo>
                          <a:lnTo>
                            <a:pt x="20" y="7"/>
                          </a:lnTo>
                          <a:lnTo>
                            <a:pt x="0" y="5"/>
                          </a:lnTo>
                          <a:lnTo>
                            <a:pt x="0" y="9"/>
                          </a:lnTo>
                          <a:lnTo>
                            <a:pt x="4" y="1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0" name="Freeform 1322"/>
                    <p:cNvSpPr>
                      <a:spLocks/>
                    </p:cNvSpPr>
                    <p:nvPr/>
                  </p:nvSpPr>
                  <p:spPr bwMode="auto">
                    <a:xfrm>
                      <a:off x="2565" y="2831"/>
                      <a:ext cx="22" cy="25"/>
                    </a:xfrm>
                    <a:custGeom>
                      <a:avLst/>
                      <a:gdLst>
                        <a:gd name="T0" fmla="*/ 11 w 22"/>
                        <a:gd name="T1" fmla="*/ 0 h 25"/>
                        <a:gd name="T2" fmla="*/ 4 w 22"/>
                        <a:gd name="T3" fmla="*/ 7 h 25"/>
                        <a:gd name="T4" fmla="*/ 0 w 22"/>
                        <a:gd name="T5" fmla="*/ 23 h 25"/>
                        <a:gd name="T6" fmla="*/ 20 w 22"/>
                        <a:gd name="T7" fmla="*/ 25 h 25"/>
                        <a:gd name="T8" fmla="*/ 22 w 22"/>
                        <a:gd name="T9" fmla="*/ 11 h 25"/>
                        <a:gd name="T10" fmla="*/ 15 w 22"/>
                        <a:gd name="T11" fmla="*/ 18 h 25"/>
                        <a:gd name="T12" fmla="*/ 11 w 22"/>
                        <a:gd name="T13" fmla="*/ 0 h 25"/>
                        <a:gd name="T14" fmla="*/ 4 w 22"/>
                        <a:gd name="T15" fmla="*/ 0 h 25"/>
                        <a:gd name="T16" fmla="*/ 4 w 22"/>
                        <a:gd name="T17" fmla="*/ 7 h 25"/>
                        <a:gd name="T18" fmla="*/ 11 w 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5">
                          <a:moveTo>
                            <a:pt x="11" y="0"/>
                          </a:moveTo>
                          <a:lnTo>
                            <a:pt x="4" y="7"/>
                          </a:lnTo>
                          <a:lnTo>
                            <a:pt x="0" y="23"/>
                          </a:lnTo>
                          <a:lnTo>
                            <a:pt x="20" y="25"/>
                          </a:lnTo>
                          <a:lnTo>
                            <a:pt x="22" y="11"/>
                          </a:lnTo>
                          <a:lnTo>
                            <a:pt x="15" y="18"/>
                          </a:lnTo>
                          <a:lnTo>
                            <a:pt x="11" y="0"/>
                          </a:lnTo>
                          <a:lnTo>
                            <a:pt x="4" y="0"/>
                          </a:lnTo>
                          <a:lnTo>
                            <a:pt x="4" y="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1" name="Freeform 1321"/>
                    <p:cNvSpPr>
                      <a:spLocks/>
                    </p:cNvSpPr>
                    <p:nvPr/>
                  </p:nvSpPr>
                  <p:spPr bwMode="auto">
                    <a:xfrm>
                      <a:off x="2576" y="2827"/>
                      <a:ext cx="24" cy="22"/>
                    </a:xfrm>
                    <a:custGeom>
                      <a:avLst/>
                      <a:gdLst>
                        <a:gd name="T0" fmla="*/ 22 w 24"/>
                        <a:gd name="T1" fmla="*/ 0 h 22"/>
                        <a:gd name="T2" fmla="*/ 22 w 24"/>
                        <a:gd name="T3" fmla="*/ 0 h 22"/>
                        <a:gd name="T4" fmla="*/ 0 w 24"/>
                        <a:gd name="T5" fmla="*/ 4 h 22"/>
                        <a:gd name="T6" fmla="*/ 4 w 24"/>
                        <a:gd name="T7" fmla="*/ 22 h 22"/>
                        <a:gd name="T8" fmla="*/ 24 w 24"/>
                        <a:gd name="T9" fmla="*/ 18 h 22"/>
                        <a:gd name="T10" fmla="*/ 24 w 24"/>
                        <a:gd name="T11" fmla="*/ 18 h 22"/>
                        <a:gd name="T12" fmla="*/ 22 w 2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2" y="0"/>
                          </a:moveTo>
                          <a:lnTo>
                            <a:pt x="22" y="0"/>
                          </a:lnTo>
                          <a:lnTo>
                            <a:pt x="0" y="4"/>
                          </a:lnTo>
                          <a:lnTo>
                            <a:pt x="4" y="22"/>
                          </a:lnTo>
                          <a:lnTo>
                            <a:pt x="24" y="18"/>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2" name="Freeform 1320"/>
                    <p:cNvSpPr>
                      <a:spLocks/>
                    </p:cNvSpPr>
                    <p:nvPr/>
                  </p:nvSpPr>
                  <p:spPr bwMode="auto">
                    <a:xfrm>
                      <a:off x="2598" y="2822"/>
                      <a:ext cx="41" cy="23"/>
                    </a:xfrm>
                    <a:custGeom>
                      <a:avLst/>
                      <a:gdLst>
                        <a:gd name="T0" fmla="*/ 41 w 41"/>
                        <a:gd name="T1" fmla="*/ 0 h 23"/>
                        <a:gd name="T2" fmla="*/ 38 w 41"/>
                        <a:gd name="T3" fmla="*/ 0 h 23"/>
                        <a:gd name="T4" fmla="*/ 0 w 41"/>
                        <a:gd name="T5" fmla="*/ 5 h 23"/>
                        <a:gd name="T6" fmla="*/ 2 w 41"/>
                        <a:gd name="T7" fmla="*/ 23 h 23"/>
                        <a:gd name="T8" fmla="*/ 41 w 41"/>
                        <a:gd name="T9" fmla="*/ 20 h 23"/>
                        <a:gd name="T10" fmla="*/ 38 w 41"/>
                        <a:gd name="T11" fmla="*/ 20 h 23"/>
                        <a:gd name="T12" fmla="*/ 41 w 4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41" h="23">
                          <a:moveTo>
                            <a:pt x="41" y="0"/>
                          </a:moveTo>
                          <a:lnTo>
                            <a:pt x="38" y="0"/>
                          </a:lnTo>
                          <a:lnTo>
                            <a:pt x="0" y="5"/>
                          </a:lnTo>
                          <a:lnTo>
                            <a:pt x="2" y="23"/>
                          </a:lnTo>
                          <a:lnTo>
                            <a:pt x="41" y="20"/>
                          </a:lnTo>
                          <a:lnTo>
                            <a:pt x="38" y="20"/>
                          </a:lnTo>
                          <a:lnTo>
                            <a:pt x="4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3" name="Freeform 1319"/>
                    <p:cNvSpPr>
                      <a:spLocks/>
                    </p:cNvSpPr>
                    <p:nvPr/>
                  </p:nvSpPr>
                  <p:spPr bwMode="auto">
                    <a:xfrm>
                      <a:off x="2636" y="2822"/>
                      <a:ext cx="39" cy="23"/>
                    </a:xfrm>
                    <a:custGeom>
                      <a:avLst/>
                      <a:gdLst>
                        <a:gd name="T0" fmla="*/ 34 w 39"/>
                        <a:gd name="T1" fmla="*/ 5 h 23"/>
                        <a:gd name="T2" fmla="*/ 38 w 39"/>
                        <a:gd name="T3" fmla="*/ 5 h 23"/>
                        <a:gd name="T4" fmla="*/ 3 w 39"/>
                        <a:gd name="T5" fmla="*/ 0 h 23"/>
                        <a:gd name="T6" fmla="*/ 0 w 39"/>
                        <a:gd name="T7" fmla="*/ 20 h 23"/>
                        <a:gd name="T8" fmla="*/ 36 w 39"/>
                        <a:gd name="T9" fmla="*/ 23 h 23"/>
                        <a:gd name="T10" fmla="*/ 39 w 39"/>
                        <a:gd name="T11" fmla="*/ 23 h 23"/>
                        <a:gd name="T12" fmla="*/ 34 w 39"/>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4" y="5"/>
                          </a:moveTo>
                          <a:lnTo>
                            <a:pt x="38" y="5"/>
                          </a:lnTo>
                          <a:lnTo>
                            <a:pt x="3" y="0"/>
                          </a:lnTo>
                          <a:lnTo>
                            <a:pt x="0" y="20"/>
                          </a:lnTo>
                          <a:lnTo>
                            <a:pt x="36" y="23"/>
                          </a:lnTo>
                          <a:lnTo>
                            <a:pt x="39" y="23"/>
                          </a:lnTo>
                          <a:lnTo>
                            <a:pt x="3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4" name="Freeform 1318"/>
                    <p:cNvSpPr>
                      <a:spLocks/>
                    </p:cNvSpPr>
                    <p:nvPr/>
                  </p:nvSpPr>
                  <p:spPr bwMode="auto">
                    <a:xfrm>
                      <a:off x="2670" y="2816"/>
                      <a:ext cx="47" cy="29"/>
                    </a:xfrm>
                    <a:custGeom>
                      <a:avLst/>
                      <a:gdLst>
                        <a:gd name="T0" fmla="*/ 31 w 47"/>
                        <a:gd name="T1" fmla="*/ 4 h 29"/>
                        <a:gd name="T2" fmla="*/ 36 w 47"/>
                        <a:gd name="T3" fmla="*/ 0 h 29"/>
                        <a:gd name="T4" fmla="*/ 0 w 47"/>
                        <a:gd name="T5" fmla="*/ 11 h 29"/>
                        <a:gd name="T6" fmla="*/ 5 w 47"/>
                        <a:gd name="T7" fmla="*/ 29 h 29"/>
                        <a:gd name="T8" fmla="*/ 41 w 47"/>
                        <a:gd name="T9" fmla="*/ 18 h 29"/>
                        <a:gd name="T10" fmla="*/ 47 w 47"/>
                        <a:gd name="T11" fmla="*/ 15 h 29"/>
                        <a:gd name="T12" fmla="*/ 31 w 47"/>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47" h="29">
                          <a:moveTo>
                            <a:pt x="31" y="4"/>
                          </a:moveTo>
                          <a:lnTo>
                            <a:pt x="36" y="0"/>
                          </a:lnTo>
                          <a:lnTo>
                            <a:pt x="0" y="11"/>
                          </a:lnTo>
                          <a:lnTo>
                            <a:pt x="5" y="29"/>
                          </a:lnTo>
                          <a:lnTo>
                            <a:pt x="41" y="18"/>
                          </a:lnTo>
                          <a:lnTo>
                            <a:pt x="47" y="15"/>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5" name="Freeform 1317"/>
                    <p:cNvSpPr>
                      <a:spLocks/>
                    </p:cNvSpPr>
                    <p:nvPr/>
                  </p:nvSpPr>
                  <p:spPr bwMode="auto">
                    <a:xfrm>
                      <a:off x="2701" y="2784"/>
                      <a:ext cx="39" cy="47"/>
                    </a:xfrm>
                    <a:custGeom>
                      <a:avLst/>
                      <a:gdLst>
                        <a:gd name="T0" fmla="*/ 32 w 39"/>
                        <a:gd name="T1" fmla="*/ 0 h 47"/>
                        <a:gd name="T2" fmla="*/ 25 w 39"/>
                        <a:gd name="T3" fmla="*/ 4 h 47"/>
                        <a:gd name="T4" fmla="*/ 0 w 39"/>
                        <a:gd name="T5" fmla="*/ 36 h 47"/>
                        <a:gd name="T6" fmla="*/ 16 w 39"/>
                        <a:gd name="T7" fmla="*/ 47 h 47"/>
                        <a:gd name="T8" fmla="*/ 39 w 39"/>
                        <a:gd name="T9" fmla="*/ 14 h 47"/>
                        <a:gd name="T10" fmla="*/ 32 w 39"/>
                        <a:gd name="T11" fmla="*/ 18 h 47"/>
                        <a:gd name="T12" fmla="*/ 32 w 39"/>
                        <a:gd name="T13" fmla="*/ 0 h 47"/>
                        <a:gd name="T14" fmla="*/ 27 w 39"/>
                        <a:gd name="T15" fmla="*/ 0 h 47"/>
                        <a:gd name="T16" fmla="*/ 25 w 39"/>
                        <a:gd name="T17" fmla="*/ 4 h 47"/>
                        <a:gd name="T18" fmla="*/ 32 w 39"/>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7">
                          <a:moveTo>
                            <a:pt x="32" y="0"/>
                          </a:moveTo>
                          <a:lnTo>
                            <a:pt x="25" y="4"/>
                          </a:lnTo>
                          <a:lnTo>
                            <a:pt x="0" y="36"/>
                          </a:lnTo>
                          <a:lnTo>
                            <a:pt x="16" y="47"/>
                          </a:lnTo>
                          <a:lnTo>
                            <a:pt x="39" y="14"/>
                          </a:lnTo>
                          <a:lnTo>
                            <a:pt x="32" y="18"/>
                          </a:lnTo>
                          <a:lnTo>
                            <a:pt x="32" y="0"/>
                          </a:lnTo>
                          <a:lnTo>
                            <a:pt x="27" y="0"/>
                          </a:lnTo>
                          <a:lnTo>
                            <a:pt x="25"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6" name="Freeform 1316"/>
                    <p:cNvSpPr>
                      <a:spLocks/>
                    </p:cNvSpPr>
                    <p:nvPr/>
                  </p:nvSpPr>
                  <p:spPr bwMode="auto">
                    <a:xfrm>
                      <a:off x="2733" y="2782"/>
                      <a:ext cx="40" cy="20"/>
                    </a:xfrm>
                    <a:custGeom>
                      <a:avLst/>
                      <a:gdLst>
                        <a:gd name="T0" fmla="*/ 40 w 40"/>
                        <a:gd name="T1" fmla="*/ 2 h 20"/>
                        <a:gd name="T2" fmla="*/ 32 w 40"/>
                        <a:gd name="T3" fmla="*/ 0 h 20"/>
                        <a:gd name="T4" fmla="*/ 0 w 40"/>
                        <a:gd name="T5" fmla="*/ 2 h 20"/>
                        <a:gd name="T6" fmla="*/ 0 w 40"/>
                        <a:gd name="T7" fmla="*/ 20 h 20"/>
                        <a:gd name="T8" fmla="*/ 34 w 40"/>
                        <a:gd name="T9" fmla="*/ 18 h 20"/>
                        <a:gd name="T10" fmla="*/ 27 w 40"/>
                        <a:gd name="T11" fmla="*/ 16 h 20"/>
                        <a:gd name="T12" fmla="*/ 40 w 40"/>
                        <a:gd name="T13" fmla="*/ 2 h 20"/>
                        <a:gd name="T14" fmla="*/ 38 w 40"/>
                        <a:gd name="T15" fmla="*/ 0 h 20"/>
                        <a:gd name="T16" fmla="*/ 32 w 40"/>
                        <a:gd name="T17" fmla="*/ 0 h 20"/>
                        <a:gd name="T18" fmla="*/ 40 w 40"/>
                        <a:gd name="T1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0">
                          <a:moveTo>
                            <a:pt x="40" y="2"/>
                          </a:moveTo>
                          <a:lnTo>
                            <a:pt x="32" y="0"/>
                          </a:lnTo>
                          <a:lnTo>
                            <a:pt x="0" y="2"/>
                          </a:lnTo>
                          <a:lnTo>
                            <a:pt x="0" y="20"/>
                          </a:lnTo>
                          <a:lnTo>
                            <a:pt x="34" y="18"/>
                          </a:lnTo>
                          <a:lnTo>
                            <a:pt x="27" y="16"/>
                          </a:lnTo>
                          <a:lnTo>
                            <a:pt x="40" y="2"/>
                          </a:lnTo>
                          <a:lnTo>
                            <a:pt x="38" y="0"/>
                          </a:lnTo>
                          <a:lnTo>
                            <a:pt x="32" y="0"/>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7" name="Freeform 1315"/>
                    <p:cNvSpPr>
                      <a:spLocks/>
                    </p:cNvSpPr>
                    <p:nvPr/>
                  </p:nvSpPr>
                  <p:spPr bwMode="auto">
                    <a:xfrm>
                      <a:off x="2760" y="2784"/>
                      <a:ext cx="56" cy="58"/>
                    </a:xfrm>
                    <a:custGeom>
                      <a:avLst/>
                      <a:gdLst>
                        <a:gd name="T0" fmla="*/ 54 w 56"/>
                        <a:gd name="T1" fmla="*/ 41 h 58"/>
                        <a:gd name="T2" fmla="*/ 56 w 56"/>
                        <a:gd name="T3" fmla="*/ 43 h 58"/>
                        <a:gd name="T4" fmla="*/ 13 w 56"/>
                        <a:gd name="T5" fmla="*/ 0 h 58"/>
                        <a:gd name="T6" fmla="*/ 0 w 56"/>
                        <a:gd name="T7" fmla="*/ 14 h 58"/>
                        <a:gd name="T8" fmla="*/ 43 w 56"/>
                        <a:gd name="T9" fmla="*/ 56 h 58"/>
                        <a:gd name="T10" fmla="*/ 43 w 56"/>
                        <a:gd name="T11" fmla="*/ 58 h 58"/>
                        <a:gd name="T12" fmla="*/ 54 w 56"/>
                        <a:gd name="T13" fmla="*/ 41 h 58"/>
                      </a:gdLst>
                      <a:ahLst/>
                      <a:cxnLst>
                        <a:cxn ang="0">
                          <a:pos x="T0" y="T1"/>
                        </a:cxn>
                        <a:cxn ang="0">
                          <a:pos x="T2" y="T3"/>
                        </a:cxn>
                        <a:cxn ang="0">
                          <a:pos x="T4" y="T5"/>
                        </a:cxn>
                        <a:cxn ang="0">
                          <a:pos x="T6" y="T7"/>
                        </a:cxn>
                        <a:cxn ang="0">
                          <a:pos x="T8" y="T9"/>
                        </a:cxn>
                        <a:cxn ang="0">
                          <a:pos x="T10" y="T11"/>
                        </a:cxn>
                        <a:cxn ang="0">
                          <a:pos x="T12" y="T13"/>
                        </a:cxn>
                      </a:cxnLst>
                      <a:rect l="0" t="0" r="r" b="b"/>
                      <a:pathLst>
                        <a:path w="56" h="58">
                          <a:moveTo>
                            <a:pt x="54" y="41"/>
                          </a:moveTo>
                          <a:lnTo>
                            <a:pt x="56" y="43"/>
                          </a:lnTo>
                          <a:lnTo>
                            <a:pt x="13" y="0"/>
                          </a:lnTo>
                          <a:lnTo>
                            <a:pt x="0" y="14"/>
                          </a:lnTo>
                          <a:lnTo>
                            <a:pt x="43" y="56"/>
                          </a:lnTo>
                          <a:lnTo>
                            <a:pt x="43" y="58"/>
                          </a:lnTo>
                          <a:lnTo>
                            <a:pt x="54"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8" name="Freeform 1314"/>
                    <p:cNvSpPr>
                      <a:spLocks/>
                    </p:cNvSpPr>
                    <p:nvPr/>
                  </p:nvSpPr>
                  <p:spPr bwMode="auto">
                    <a:xfrm>
                      <a:off x="2803" y="2825"/>
                      <a:ext cx="69" cy="58"/>
                    </a:xfrm>
                    <a:custGeom>
                      <a:avLst/>
                      <a:gdLst>
                        <a:gd name="T0" fmla="*/ 65 w 69"/>
                        <a:gd name="T1" fmla="*/ 40 h 58"/>
                        <a:gd name="T2" fmla="*/ 69 w 69"/>
                        <a:gd name="T3" fmla="*/ 40 h 58"/>
                        <a:gd name="T4" fmla="*/ 11 w 69"/>
                        <a:gd name="T5" fmla="*/ 0 h 58"/>
                        <a:gd name="T6" fmla="*/ 0 w 69"/>
                        <a:gd name="T7" fmla="*/ 17 h 58"/>
                        <a:gd name="T8" fmla="*/ 58 w 69"/>
                        <a:gd name="T9" fmla="*/ 56 h 58"/>
                        <a:gd name="T10" fmla="*/ 62 w 69"/>
                        <a:gd name="T11" fmla="*/ 58 h 58"/>
                        <a:gd name="T12" fmla="*/ 65 w 69"/>
                        <a:gd name="T13" fmla="*/ 40 h 58"/>
                      </a:gdLst>
                      <a:ahLst/>
                      <a:cxnLst>
                        <a:cxn ang="0">
                          <a:pos x="T0" y="T1"/>
                        </a:cxn>
                        <a:cxn ang="0">
                          <a:pos x="T2" y="T3"/>
                        </a:cxn>
                        <a:cxn ang="0">
                          <a:pos x="T4" y="T5"/>
                        </a:cxn>
                        <a:cxn ang="0">
                          <a:pos x="T6" y="T7"/>
                        </a:cxn>
                        <a:cxn ang="0">
                          <a:pos x="T8" y="T9"/>
                        </a:cxn>
                        <a:cxn ang="0">
                          <a:pos x="T10" y="T11"/>
                        </a:cxn>
                        <a:cxn ang="0">
                          <a:pos x="T12" y="T13"/>
                        </a:cxn>
                      </a:cxnLst>
                      <a:rect l="0" t="0" r="r" b="b"/>
                      <a:pathLst>
                        <a:path w="69" h="58">
                          <a:moveTo>
                            <a:pt x="65" y="40"/>
                          </a:moveTo>
                          <a:lnTo>
                            <a:pt x="69" y="40"/>
                          </a:lnTo>
                          <a:lnTo>
                            <a:pt x="11" y="0"/>
                          </a:lnTo>
                          <a:lnTo>
                            <a:pt x="0" y="17"/>
                          </a:lnTo>
                          <a:lnTo>
                            <a:pt x="58" y="56"/>
                          </a:lnTo>
                          <a:lnTo>
                            <a:pt x="62" y="58"/>
                          </a:lnTo>
                          <a:lnTo>
                            <a:pt x="65"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9" name="Freeform 1313"/>
                    <p:cNvSpPr>
                      <a:spLocks/>
                    </p:cNvSpPr>
                    <p:nvPr/>
                  </p:nvSpPr>
                  <p:spPr bwMode="auto">
                    <a:xfrm>
                      <a:off x="2865" y="2865"/>
                      <a:ext cx="79" cy="32"/>
                    </a:xfrm>
                    <a:custGeom>
                      <a:avLst/>
                      <a:gdLst>
                        <a:gd name="T0" fmla="*/ 79 w 79"/>
                        <a:gd name="T1" fmla="*/ 14 h 32"/>
                        <a:gd name="T2" fmla="*/ 79 w 79"/>
                        <a:gd name="T3" fmla="*/ 14 h 32"/>
                        <a:gd name="T4" fmla="*/ 3 w 79"/>
                        <a:gd name="T5" fmla="*/ 0 h 32"/>
                        <a:gd name="T6" fmla="*/ 0 w 79"/>
                        <a:gd name="T7" fmla="*/ 18 h 32"/>
                        <a:gd name="T8" fmla="*/ 75 w 79"/>
                        <a:gd name="T9" fmla="*/ 32 h 32"/>
                        <a:gd name="T10" fmla="*/ 75 w 79"/>
                        <a:gd name="T11" fmla="*/ 32 h 32"/>
                        <a:gd name="T12" fmla="*/ 79 w 79"/>
                        <a:gd name="T13" fmla="*/ 14 h 32"/>
                      </a:gdLst>
                      <a:ahLst/>
                      <a:cxnLst>
                        <a:cxn ang="0">
                          <a:pos x="T0" y="T1"/>
                        </a:cxn>
                        <a:cxn ang="0">
                          <a:pos x="T2" y="T3"/>
                        </a:cxn>
                        <a:cxn ang="0">
                          <a:pos x="T4" y="T5"/>
                        </a:cxn>
                        <a:cxn ang="0">
                          <a:pos x="T6" y="T7"/>
                        </a:cxn>
                        <a:cxn ang="0">
                          <a:pos x="T8" y="T9"/>
                        </a:cxn>
                        <a:cxn ang="0">
                          <a:pos x="T10" y="T11"/>
                        </a:cxn>
                        <a:cxn ang="0">
                          <a:pos x="T12" y="T13"/>
                        </a:cxn>
                      </a:cxnLst>
                      <a:rect l="0" t="0" r="r" b="b"/>
                      <a:pathLst>
                        <a:path w="79" h="32">
                          <a:moveTo>
                            <a:pt x="79" y="14"/>
                          </a:moveTo>
                          <a:lnTo>
                            <a:pt x="79" y="14"/>
                          </a:lnTo>
                          <a:lnTo>
                            <a:pt x="3" y="0"/>
                          </a:lnTo>
                          <a:lnTo>
                            <a:pt x="0" y="18"/>
                          </a:lnTo>
                          <a:lnTo>
                            <a:pt x="75" y="32"/>
                          </a:lnTo>
                          <a:lnTo>
                            <a:pt x="79"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0" name="Freeform 1312"/>
                    <p:cNvSpPr>
                      <a:spLocks/>
                    </p:cNvSpPr>
                    <p:nvPr/>
                  </p:nvSpPr>
                  <p:spPr bwMode="auto">
                    <a:xfrm>
                      <a:off x="2940" y="2879"/>
                      <a:ext cx="85" cy="35"/>
                    </a:xfrm>
                    <a:custGeom>
                      <a:avLst/>
                      <a:gdLst>
                        <a:gd name="T0" fmla="*/ 83 w 85"/>
                        <a:gd name="T1" fmla="*/ 17 h 35"/>
                        <a:gd name="T2" fmla="*/ 85 w 85"/>
                        <a:gd name="T3" fmla="*/ 17 h 35"/>
                        <a:gd name="T4" fmla="*/ 4 w 85"/>
                        <a:gd name="T5" fmla="*/ 0 h 35"/>
                        <a:gd name="T6" fmla="*/ 0 w 85"/>
                        <a:gd name="T7" fmla="*/ 18 h 35"/>
                        <a:gd name="T8" fmla="*/ 79 w 85"/>
                        <a:gd name="T9" fmla="*/ 35 h 35"/>
                        <a:gd name="T10" fmla="*/ 81 w 85"/>
                        <a:gd name="T11" fmla="*/ 35 h 35"/>
                        <a:gd name="T12" fmla="*/ 83 w 85"/>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85" h="35">
                          <a:moveTo>
                            <a:pt x="83" y="17"/>
                          </a:moveTo>
                          <a:lnTo>
                            <a:pt x="85" y="17"/>
                          </a:lnTo>
                          <a:lnTo>
                            <a:pt x="4" y="0"/>
                          </a:lnTo>
                          <a:lnTo>
                            <a:pt x="0" y="18"/>
                          </a:lnTo>
                          <a:lnTo>
                            <a:pt x="79" y="35"/>
                          </a:lnTo>
                          <a:lnTo>
                            <a:pt x="81" y="35"/>
                          </a:lnTo>
                          <a:lnTo>
                            <a:pt x="83"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1" name="Freeform 1311"/>
                    <p:cNvSpPr>
                      <a:spLocks/>
                    </p:cNvSpPr>
                    <p:nvPr/>
                  </p:nvSpPr>
                  <p:spPr bwMode="auto">
                    <a:xfrm>
                      <a:off x="3021" y="2896"/>
                      <a:ext cx="51" cy="23"/>
                    </a:xfrm>
                    <a:custGeom>
                      <a:avLst/>
                      <a:gdLst>
                        <a:gd name="T0" fmla="*/ 51 w 51"/>
                        <a:gd name="T1" fmla="*/ 9 h 23"/>
                        <a:gd name="T2" fmla="*/ 42 w 51"/>
                        <a:gd name="T3" fmla="*/ 3 h 23"/>
                        <a:gd name="T4" fmla="*/ 2 w 51"/>
                        <a:gd name="T5" fmla="*/ 0 h 23"/>
                        <a:gd name="T6" fmla="*/ 0 w 51"/>
                        <a:gd name="T7" fmla="*/ 18 h 23"/>
                        <a:gd name="T8" fmla="*/ 40 w 51"/>
                        <a:gd name="T9" fmla="*/ 23 h 23"/>
                        <a:gd name="T10" fmla="*/ 33 w 51"/>
                        <a:gd name="T11" fmla="*/ 18 h 23"/>
                        <a:gd name="T12" fmla="*/ 51 w 51"/>
                        <a:gd name="T13" fmla="*/ 9 h 23"/>
                        <a:gd name="T14" fmla="*/ 47 w 51"/>
                        <a:gd name="T15" fmla="*/ 5 h 23"/>
                        <a:gd name="T16" fmla="*/ 42 w 51"/>
                        <a:gd name="T17" fmla="*/ 3 h 23"/>
                        <a:gd name="T18" fmla="*/ 51 w 51"/>
                        <a:gd name="T19"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3">
                          <a:moveTo>
                            <a:pt x="51" y="9"/>
                          </a:moveTo>
                          <a:lnTo>
                            <a:pt x="42" y="3"/>
                          </a:lnTo>
                          <a:lnTo>
                            <a:pt x="2" y="0"/>
                          </a:lnTo>
                          <a:lnTo>
                            <a:pt x="0" y="18"/>
                          </a:lnTo>
                          <a:lnTo>
                            <a:pt x="40" y="23"/>
                          </a:lnTo>
                          <a:lnTo>
                            <a:pt x="33" y="18"/>
                          </a:lnTo>
                          <a:lnTo>
                            <a:pt x="51" y="9"/>
                          </a:lnTo>
                          <a:lnTo>
                            <a:pt x="47" y="5"/>
                          </a:lnTo>
                          <a:lnTo>
                            <a:pt x="42" y="3"/>
                          </a:lnTo>
                          <a:lnTo>
                            <a:pt x="5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2" name="Freeform 1310"/>
                    <p:cNvSpPr>
                      <a:spLocks/>
                    </p:cNvSpPr>
                    <p:nvPr/>
                  </p:nvSpPr>
                  <p:spPr bwMode="auto">
                    <a:xfrm>
                      <a:off x="3054" y="2905"/>
                      <a:ext cx="54" cy="75"/>
                    </a:xfrm>
                    <a:custGeom>
                      <a:avLst/>
                      <a:gdLst>
                        <a:gd name="T0" fmla="*/ 54 w 54"/>
                        <a:gd name="T1" fmla="*/ 66 h 75"/>
                        <a:gd name="T2" fmla="*/ 54 w 54"/>
                        <a:gd name="T3" fmla="*/ 66 h 75"/>
                        <a:gd name="T4" fmla="*/ 18 w 54"/>
                        <a:gd name="T5" fmla="*/ 0 h 75"/>
                        <a:gd name="T6" fmla="*/ 0 w 54"/>
                        <a:gd name="T7" fmla="*/ 9 h 75"/>
                        <a:gd name="T8" fmla="*/ 38 w 54"/>
                        <a:gd name="T9" fmla="*/ 75 h 75"/>
                        <a:gd name="T10" fmla="*/ 38 w 54"/>
                        <a:gd name="T11" fmla="*/ 75 h 75"/>
                        <a:gd name="T12" fmla="*/ 54 w 54"/>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54" h="75">
                          <a:moveTo>
                            <a:pt x="54" y="66"/>
                          </a:moveTo>
                          <a:lnTo>
                            <a:pt x="54" y="66"/>
                          </a:lnTo>
                          <a:lnTo>
                            <a:pt x="18" y="0"/>
                          </a:lnTo>
                          <a:lnTo>
                            <a:pt x="0" y="9"/>
                          </a:lnTo>
                          <a:lnTo>
                            <a:pt x="38" y="75"/>
                          </a:lnTo>
                          <a:lnTo>
                            <a:pt x="54" y="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3" name="Freeform 1309"/>
                    <p:cNvSpPr>
                      <a:spLocks/>
                    </p:cNvSpPr>
                    <p:nvPr/>
                  </p:nvSpPr>
                  <p:spPr bwMode="auto">
                    <a:xfrm>
                      <a:off x="3092" y="2971"/>
                      <a:ext cx="25" cy="24"/>
                    </a:xfrm>
                    <a:custGeom>
                      <a:avLst/>
                      <a:gdLst>
                        <a:gd name="T0" fmla="*/ 25 w 25"/>
                        <a:gd name="T1" fmla="*/ 22 h 24"/>
                        <a:gd name="T2" fmla="*/ 23 w 25"/>
                        <a:gd name="T3" fmla="*/ 15 h 24"/>
                        <a:gd name="T4" fmla="*/ 16 w 25"/>
                        <a:gd name="T5" fmla="*/ 0 h 24"/>
                        <a:gd name="T6" fmla="*/ 0 w 25"/>
                        <a:gd name="T7" fmla="*/ 9 h 24"/>
                        <a:gd name="T8" fmla="*/ 7 w 25"/>
                        <a:gd name="T9" fmla="*/ 24 h 24"/>
                        <a:gd name="T10" fmla="*/ 5 w 25"/>
                        <a:gd name="T11" fmla="*/ 18 h 24"/>
                        <a:gd name="T12" fmla="*/ 25 w 25"/>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5" y="22"/>
                          </a:moveTo>
                          <a:lnTo>
                            <a:pt x="23" y="15"/>
                          </a:lnTo>
                          <a:lnTo>
                            <a:pt x="16" y="0"/>
                          </a:lnTo>
                          <a:lnTo>
                            <a:pt x="0" y="9"/>
                          </a:lnTo>
                          <a:lnTo>
                            <a:pt x="7" y="24"/>
                          </a:lnTo>
                          <a:lnTo>
                            <a:pt x="5" y="18"/>
                          </a:lnTo>
                          <a:lnTo>
                            <a:pt x="2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4" name="Freeform 1308"/>
                    <p:cNvSpPr>
                      <a:spLocks/>
                    </p:cNvSpPr>
                    <p:nvPr/>
                  </p:nvSpPr>
                  <p:spPr bwMode="auto">
                    <a:xfrm>
                      <a:off x="3084" y="2989"/>
                      <a:ext cx="33" cy="72"/>
                    </a:xfrm>
                    <a:custGeom>
                      <a:avLst/>
                      <a:gdLst>
                        <a:gd name="T0" fmla="*/ 18 w 33"/>
                        <a:gd name="T1" fmla="*/ 72 h 72"/>
                        <a:gd name="T2" fmla="*/ 18 w 33"/>
                        <a:gd name="T3" fmla="*/ 72 h 72"/>
                        <a:gd name="T4" fmla="*/ 33 w 33"/>
                        <a:gd name="T5" fmla="*/ 4 h 72"/>
                        <a:gd name="T6" fmla="*/ 13 w 33"/>
                        <a:gd name="T7" fmla="*/ 0 h 72"/>
                        <a:gd name="T8" fmla="*/ 0 w 33"/>
                        <a:gd name="T9" fmla="*/ 69 h 72"/>
                        <a:gd name="T10" fmla="*/ 0 w 33"/>
                        <a:gd name="T11" fmla="*/ 67 h 72"/>
                        <a:gd name="T12" fmla="*/ 18 w 33"/>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33" h="72">
                          <a:moveTo>
                            <a:pt x="18" y="72"/>
                          </a:moveTo>
                          <a:lnTo>
                            <a:pt x="18" y="72"/>
                          </a:lnTo>
                          <a:lnTo>
                            <a:pt x="33" y="4"/>
                          </a:lnTo>
                          <a:lnTo>
                            <a:pt x="13" y="0"/>
                          </a:lnTo>
                          <a:lnTo>
                            <a:pt x="0" y="69"/>
                          </a:lnTo>
                          <a:lnTo>
                            <a:pt x="0" y="67"/>
                          </a:lnTo>
                          <a:lnTo>
                            <a:pt x="18"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5" name="Freeform 1307"/>
                    <p:cNvSpPr>
                      <a:spLocks/>
                    </p:cNvSpPr>
                    <p:nvPr/>
                  </p:nvSpPr>
                  <p:spPr bwMode="auto">
                    <a:xfrm>
                      <a:off x="3077" y="3056"/>
                      <a:ext cx="25" cy="36"/>
                    </a:xfrm>
                    <a:custGeom>
                      <a:avLst/>
                      <a:gdLst>
                        <a:gd name="T0" fmla="*/ 18 w 25"/>
                        <a:gd name="T1" fmla="*/ 36 h 36"/>
                        <a:gd name="T2" fmla="*/ 18 w 25"/>
                        <a:gd name="T3" fmla="*/ 36 h 36"/>
                        <a:gd name="T4" fmla="*/ 25 w 25"/>
                        <a:gd name="T5" fmla="*/ 5 h 36"/>
                        <a:gd name="T6" fmla="*/ 7 w 25"/>
                        <a:gd name="T7" fmla="*/ 0 h 36"/>
                        <a:gd name="T8" fmla="*/ 0 w 25"/>
                        <a:gd name="T9" fmla="*/ 32 h 36"/>
                        <a:gd name="T10" fmla="*/ 0 w 25"/>
                        <a:gd name="T11" fmla="*/ 32 h 36"/>
                        <a:gd name="T12" fmla="*/ 18 w 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18" y="36"/>
                          </a:moveTo>
                          <a:lnTo>
                            <a:pt x="18" y="36"/>
                          </a:lnTo>
                          <a:lnTo>
                            <a:pt x="25" y="5"/>
                          </a:lnTo>
                          <a:lnTo>
                            <a:pt x="7" y="0"/>
                          </a:lnTo>
                          <a:lnTo>
                            <a:pt x="0" y="32"/>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6" name="Freeform 1306"/>
                    <p:cNvSpPr>
                      <a:spLocks/>
                    </p:cNvSpPr>
                    <p:nvPr/>
                  </p:nvSpPr>
                  <p:spPr bwMode="auto">
                    <a:xfrm>
                      <a:off x="3072" y="3088"/>
                      <a:ext cx="23" cy="35"/>
                    </a:xfrm>
                    <a:custGeom>
                      <a:avLst/>
                      <a:gdLst>
                        <a:gd name="T0" fmla="*/ 14 w 23"/>
                        <a:gd name="T1" fmla="*/ 18 h 35"/>
                        <a:gd name="T2" fmla="*/ 20 w 23"/>
                        <a:gd name="T3" fmla="*/ 27 h 35"/>
                        <a:gd name="T4" fmla="*/ 23 w 23"/>
                        <a:gd name="T5" fmla="*/ 4 h 35"/>
                        <a:gd name="T6" fmla="*/ 5 w 23"/>
                        <a:gd name="T7" fmla="*/ 0 h 35"/>
                        <a:gd name="T8" fmla="*/ 2 w 23"/>
                        <a:gd name="T9" fmla="*/ 26 h 35"/>
                        <a:gd name="T10" fmla="*/ 7 w 23"/>
                        <a:gd name="T11" fmla="*/ 35 h 35"/>
                        <a:gd name="T12" fmla="*/ 2 w 23"/>
                        <a:gd name="T13" fmla="*/ 26 h 35"/>
                        <a:gd name="T14" fmla="*/ 0 w 23"/>
                        <a:gd name="T15" fmla="*/ 33 h 35"/>
                        <a:gd name="T16" fmla="*/ 7 w 23"/>
                        <a:gd name="T17" fmla="*/ 35 h 35"/>
                        <a:gd name="T18" fmla="*/ 14 w 23"/>
                        <a:gd name="T19"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5">
                          <a:moveTo>
                            <a:pt x="14" y="18"/>
                          </a:moveTo>
                          <a:lnTo>
                            <a:pt x="20" y="27"/>
                          </a:lnTo>
                          <a:lnTo>
                            <a:pt x="23" y="4"/>
                          </a:lnTo>
                          <a:lnTo>
                            <a:pt x="5" y="0"/>
                          </a:lnTo>
                          <a:lnTo>
                            <a:pt x="2" y="26"/>
                          </a:lnTo>
                          <a:lnTo>
                            <a:pt x="7" y="35"/>
                          </a:lnTo>
                          <a:lnTo>
                            <a:pt x="2" y="26"/>
                          </a:lnTo>
                          <a:lnTo>
                            <a:pt x="0" y="33"/>
                          </a:lnTo>
                          <a:lnTo>
                            <a:pt x="7" y="35"/>
                          </a:lnTo>
                          <a:lnTo>
                            <a:pt x="1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7" name="Freeform 1305"/>
                    <p:cNvSpPr>
                      <a:spLocks/>
                    </p:cNvSpPr>
                    <p:nvPr/>
                  </p:nvSpPr>
                  <p:spPr bwMode="auto">
                    <a:xfrm>
                      <a:off x="3079" y="3106"/>
                      <a:ext cx="52" cy="40"/>
                    </a:xfrm>
                    <a:custGeom>
                      <a:avLst/>
                      <a:gdLst>
                        <a:gd name="T0" fmla="*/ 49 w 52"/>
                        <a:gd name="T1" fmla="*/ 20 h 40"/>
                        <a:gd name="T2" fmla="*/ 52 w 52"/>
                        <a:gd name="T3" fmla="*/ 22 h 40"/>
                        <a:gd name="T4" fmla="*/ 7 w 52"/>
                        <a:gd name="T5" fmla="*/ 0 h 40"/>
                        <a:gd name="T6" fmla="*/ 0 w 52"/>
                        <a:gd name="T7" fmla="*/ 17 h 40"/>
                        <a:gd name="T8" fmla="*/ 43 w 52"/>
                        <a:gd name="T9" fmla="*/ 38 h 40"/>
                        <a:gd name="T10" fmla="*/ 47 w 52"/>
                        <a:gd name="T11" fmla="*/ 40 h 40"/>
                        <a:gd name="T12" fmla="*/ 49 w 52"/>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52" h="40">
                          <a:moveTo>
                            <a:pt x="49" y="20"/>
                          </a:moveTo>
                          <a:lnTo>
                            <a:pt x="52" y="22"/>
                          </a:lnTo>
                          <a:lnTo>
                            <a:pt x="7" y="0"/>
                          </a:lnTo>
                          <a:lnTo>
                            <a:pt x="0" y="17"/>
                          </a:lnTo>
                          <a:lnTo>
                            <a:pt x="43" y="38"/>
                          </a:lnTo>
                          <a:lnTo>
                            <a:pt x="47" y="40"/>
                          </a:lnTo>
                          <a:lnTo>
                            <a:pt x="4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8" name="Freeform 1304"/>
                    <p:cNvSpPr>
                      <a:spLocks/>
                    </p:cNvSpPr>
                    <p:nvPr/>
                  </p:nvSpPr>
                  <p:spPr bwMode="auto">
                    <a:xfrm>
                      <a:off x="3126" y="3126"/>
                      <a:ext cx="75" cy="27"/>
                    </a:xfrm>
                    <a:custGeom>
                      <a:avLst/>
                      <a:gdLst>
                        <a:gd name="T0" fmla="*/ 75 w 75"/>
                        <a:gd name="T1" fmla="*/ 11 h 27"/>
                        <a:gd name="T2" fmla="*/ 70 w 75"/>
                        <a:gd name="T3" fmla="*/ 9 h 27"/>
                        <a:gd name="T4" fmla="*/ 2 w 75"/>
                        <a:gd name="T5" fmla="*/ 0 h 27"/>
                        <a:gd name="T6" fmla="*/ 0 w 75"/>
                        <a:gd name="T7" fmla="*/ 20 h 27"/>
                        <a:gd name="T8" fmla="*/ 68 w 75"/>
                        <a:gd name="T9" fmla="*/ 27 h 27"/>
                        <a:gd name="T10" fmla="*/ 63 w 75"/>
                        <a:gd name="T11" fmla="*/ 25 h 27"/>
                        <a:gd name="T12" fmla="*/ 75 w 75"/>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75" h="27">
                          <a:moveTo>
                            <a:pt x="75" y="11"/>
                          </a:moveTo>
                          <a:lnTo>
                            <a:pt x="70" y="9"/>
                          </a:lnTo>
                          <a:lnTo>
                            <a:pt x="2" y="0"/>
                          </a:lnTo>
                          <a:lnTo>
                            <a:pt x="0" y="20"/>
                          </a:lnTo>
                          <a:lnTo>
                            <a:pt x="68" y="27"/>
                          </a:lnTo>
                          <a:lnTo>
                            <a:pt x="63" y="25"/>
                          </a:lnTo>
                          <a:lnTo>
                            <a:pt x="7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9" name="Freeform 1303"/>
                    <p:cNvSpPr>
                      <a:spLocks/>
                    </p:cNvSpPr>
                    <p:nvPr/>
                  </p:nvSpPr>
                  <p:spPr bwMode="auto">
                    <a:xfrm>
                      <a:off x="3189" y="3137"/>
                      <a:ext cx="41" cy="40"/>
                    </a:xfrm>
                    <a:custGeom>
                      <a:avLst/>
                      <a:gdLst>
                        <a:gd name="T0" fmla="*/ 36 w 41"/>
                        <a:gd name="T1" fmla="*/ 22 h 40"/>
                        <a:gd name="T2" fmla="*/ 41 w 41"/>
                        <a:gd name="T3" fmla="*/ 23 h 40"/>
                        <a:gd name="T4" fmla="*/ 12 w 41"/>
                        <a:gd name="T5" fmla="*/ 0 h 40"/>
                        <a:gd name="T6" fmla="*/ 0 w 41"/>
                        <a:gd name="T7" fmla="*/ 14 h 40"/>
                        <a:gd name="T8" fmla="*/ 29 w 41"/>
                        <a:gd name="T9" fmla="*/ 38 h 40"/>
                        <a:gd name="T10" fmla="*/ 32 w 41"/>
                        <a:gd name="T11" fmla="*/ 40 h 40"/>
                        <a:gd name="T12" fmla="*/ 36 w 41"/>
                        <a:gd name="T13" fmla="*/ 22 h 40"/>
                      </a:gdLst>
                      <a:ahLst/>
                      <a:cxnLst>
                        <a:cxn ang="0">
                          <a:pos x="T0" y="T1"/>
                        </a:cxn>
                        <a:cxn ang="0">
                          <a:pos x="T2" y="T3"/>
                        </a:cxn>
                        <a:cxn ang="0">
                          <a:pos x="T4" y="T5"/>
                        </a:cxn>
                        <a:cxn ang="0">
                          <a:pos x="T6" y="T7"/>
                        </a:cxn>
                        <a:cxn ang="0">
                          <a:pos x="T8" y="T9"/>
                        </a:cxn>
                        <a:cxn ang="0">
                          <a:pos x="T10" y="T11"/>
                        </a:cxn>
                        <a:cxn ang="0">
                          <a:pos x="T12" y="T13"/>
                        </a:cxn>
                      </a:cxnLst>
                      <a:rect l="0" t="0" r="r" b="b"/>
                      <a:pathLst>
                        <a:path w="41" h="40">
                          <a:moveTo>
                            <a:pt x="36" y="22"/>
                          </a:moveTo>
                          <a:lnTo>
                            <a:pt x="41" y="23"/>
                          </a:lnTo>
                          <a:lnTo>
                            <a:pt x="12" y="0"/>
                          </a:lnTo>
                          <a:lnTo>
                            <a:pt x="0" y="14"/>
                          </a:lnTo>
                          <a:lnTo>
                            <a:pt x="29" y="38"/>
                          </a:lnTo>
                          <a:lnTo>
                            <a:pt x="32" y="40"/>
                          </a:lnTo>
                          <a:lnTo>
                            <a:pt x="3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0" name="Freeform 1302"/>
                    <p:cNvSpPr>
                      <a:spLocks/>
                    </p:cNvSpPr>
                    <p:nvPr/>
                  </p:nvSpPr>
                  <p:spPr bwMode="auto">
                    <a:xfrm>
                      <a:off x="3221" y="3159"/>
                      <a:ext cx="38" cy="23"/>
                    </a:xfrm>
                    <a:custGeom>
                      <a:avLst/>
                      <a:gdLst>
                        <a:gd name="T0" fmla="*/ 38 w 38"/>
                        <a:gd name="T1" fmla="*/ 5 h 23"/>
                        <a:gd name="T2" fmla="*/ 34 w 38"/>
                        <a:gd name="T3" fmla="*/ 3 h 23"/>
                        <a:gd name="T4" fmla="*/ 4 w 38"/>
                        <a:gd name="T5" fmla="*/ 0 h 23"/>
                        <a:gd name="T6" fmla="*/ 0 w 38"/>
                        <a:gd name="T7" fmla="*/ 18 h 23"/>
                        <a:gd name="T8" fmla="*/ 33 w 38"/>
                        <a:gd name="T9" fmla="*/ 23 h 23"/>
                        <a:gd name="T10" fmla="*/ 29 w 38"/>
                        <a:gd name="T11" fmla="*/ 21 h 23"/>
                        <a:gd name="T12" fmla="*/ 38 w 38"/>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38" h="23">
                          <a:moveTo>
                            <a:pt x="38" y="5"/>
                          </a:moveTo>
                          <a:lnTo>
                            <a:pt x="34" y="3"/>
                          </a:lnTo>
                          <a:lnTo>
                            <a:pt x="4" y="0"/>
                          </a:lnTo>
                          <a:lnTo>
                            <a:pt x="0" y="18"/>
                          </a:lnTo>
                          <a:lnTo>
                            <a:pt x="33" y="23"/>
                          </a:lnTo>
                          <a:lnTo>
                            <a:pt x="29" y="21"/>
                          </a:lnTo>
                          <a:lnTo>
                            <a:pt x="3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1" name="Freeform 1301"/>
                    <p:cNvSpPr>
                      <a:spLocks/>
                    </p:cNvSpPr>
                    <p:nvPr/>
                  </p:nvSpPr>
                  <p:spPr bwMode="auto">
                    <a:xfrm>
                      <a:off x="3250" y="3164"/>
                      <a:ext cx="36" cy="31"/>
                    </a:xfrm>
                    <a:custGeom>
                      <a:avLst/>
                      <a:gdLst>
                        <a:gd name="T0" fmla="*/ 36 w 36"/>
                        <a:gd name="T1" fmla="*/ 16 h 31"/>
                        <a:gd name="T2" fmla="*/ 33 w 36"/>
                        <a:gd name="T3" fmla="*/ 13 h 31"/>
                        <a:gd name="T4" fmla="*/ 9 w 36"/>
                        <a:gd name="T5" fmla="*/ 0 h 31"/>
                        <a:gd name="T6" fmla="*/ 0 w 36"/>
                        <a:gd name="T7" fmla="*/ 16 h 31"/>
                        <a:gd name="T8" fmla="*/ 22 w 36"/>
                        <a:gd name="T9" fmla="*/ 31 h 31"/>
                        <a:gd name="T10" fmla="*/ 18 w 36"/>
                        <a:gd name="T11" fmla="*/ 25 h 31"/>
                        <a:gd name="T12" fmla="*/ 36 w 36"/>
                        <a:gd name="T13" fmla="*/ 16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36" y="16"/>
                          </a:moveTo>
                          <a:lnTo>
                            <a:pt x="33" y="13"/>
                          </a:lnTo>
                          <a:lnTo>
                            <a:pt x="9" y="0"/>
                          </a:lnTo>
                          <a:lnTo>
                            <a:pt x="0" y="16"/>
                          </a:lnTo>
                          <a:lnTo>
                            <a:pt x="22" y="31"/>
                          </a:lnTo>
                          <a:lnTo>
                            <a:pt x="18" y="25"/>
                          </a:lnTo>
                          <a:lnTo>
                            <a:pt x="3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2" name="Freeform 1300"/>
                    <p:cNvSpPr>
                      <a:spLocks/>
                    </p:cNvSpPr>
                    <p:nvPr/>
                  </p:nvSpPr>
                  <p:spPr bwMode="auto">
                    <a:xfrm>
                      <a:off x="3268" y="3180"/>
                      <a:ext cx="31" cy="38"/>
                    </a:xfrm>
                    <a:custGeom>
                      <a:avLst/>
                      <a:gdLst>
                        <a:gd name="T0" fmla="*/ 27 w 31"/>
                        <a:gd name="T1" fmla="*/ 22 h 38"/>
                        <a:gd name="T2" fmla="*/ 31 w 31"/>
                        <a:gd name="T3" fmla="*/ 26 h 38"/>
                        <a:gd name="T4" fmla="*/ 18 w 31"/>
                        <a:gd name="T5" fmla="*/ 0 h 38"/>
                        <a:gd name="T6" fmla="*/ 0 w 31"/>
                        <a:gd name="T7" fmla="*/ 9 h 38"/>
                        <a:gd name="T8" fmla="*/ 15 w 31"/>
                        <a:gd name="T9" fmla="*/ 35 h 38"/>
                        <a:gd name="T10" fmla="*/ 18 w 31"/>
                        <a:gd name="T11" fmla="*/ 38 h 38"/>
                        <a:gd name="T12" fmla="*/ 27 w 31"/>
                        <a:gd name="T13" fmla="*/ 22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27" y="22"/>
                          </a:moveTo>
                          <a:lnTo>
                            <a:pt x="31" y="26"/>
                          </a:lnTo>
                          <a:lnTo>
                            <a:pt x="18" y="0"/>
                          </a:lnTo>
                          <a:lnTo>
                            <a:pt x="0" y="9"/>
                          </a:lnTo>
                          <a:lnTo>
                            <a:pt x="15" y="35"/>
                          </a:lnTo>
                          <a:lnTo>
                            <a:pt x="18" y="38"/>
                          </a:lnTo>
                          <a:lnTo>
                            <a:pt x="27"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3" name="Freeform 1299"/>
                    <p:cNvSpPr>
                      <a:spLocks/>
                    </p:cNvSpPr>
                    <p:nvPr/>
                  </p:nvSpPr>
                  <p:spPr bwMode="auto">
                    <a:xfrm>
                      <a:off x="3286" y="3202"/>
                      <a:ext cx="40" cy="29"/>
                    </a:xfrm>
                    <a:custGeom>
                      <a:avLst/>
                      <a:gdLst>
                        <a:gd name="T0" fmla="*/ 40 w 40"/>
                        <a:gd name="T1" fmla="*/ 18 h 29"/>
                        <a:gd name="T2" fmla="*/ 36 w 40"/>
                        <a:gd name="T3" fmla="*/ 13 h 29"/>
                        <a:gd name="T4" fmla="*/ 9 w 40"/>
                        <a:gd name="T5" fmla="*/ 0 h 29"/>
                        <a:gd name="T6" fmla="*/ 0 w 40"/>
                        <a:gd name="T7" fmla="*/ 16 h 29"/>
                        <a:gd name="T8" fmla="*/ 27 w 40"/>
                        <a:gd name="T9" fmla="*/ 29 h 29"/>
                        <a:gd name="T10" fmla="*/ 22 w 40"/>
                        <a:gd name="T11" fmla="*/ 23 h 29"/>
                        <a:gd name="T12" fmla="*/ 40 w 40"/>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8"/>
                          </a:moveTo>
                          <a:lnTo>
                            <a:pt x="36" y="13"/>
                          </a:lnTo>
                          <a:lnTo>
                            <a:pt x="9" y="0"/>
                          </a:lnTo>
                          <a:lnTo>
                            <a:pt x="0" y="16"/>
                          </a:lnTo>
                          <a:lnTo>
                            <a:pt x="27" y="29"/>
                          </a:lnTo>
                          <a:lnTo>
                            <a:pt x="22" y="23"/>
                          </a:lnTo>
                          <a:lnTo>
                            <a:pt x="4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4" name="Freeform 1298"/>
                    <p:cNvSpPr>
                      <a:spLocks/>
                    </p:cNvSpPr>
                    <p:nvPr/>
                  </p:nvSpPr>
                  <p:spPr bwMode="auto">
                    <a:xfrm>
                      <a:off x="3308" y="3220"/>
                      <a:ext cx="29" cy="38"/>
                    </a:xfrm>
                    <a:custGeom>
                      <a:avLst/>
                      <a:gdLst>
                        <a:gd name="T0" fmla="*/ 18 w 29"/>
                        <a:gd name="T1" fmla="*/ 18 h 38"/>
                        <a:gd name="T2" fmla="*/ 29 w 29"/>
                        <a:gd name="T3" fmla="*/ 23 h 38"/>
                        <a:gd name="T4" fmla="*/ 18 w 29"/>
                        <a:gd name="T5" fmla="*/ 0 h 38"/>
                        <a:gd name="T6" fmla="*/ 0 w 29"/>
                        <a:gd name="T7" fmla="*/ 5 h 38"/>
                        <a:gd name="T8" fmla="*/ 11 w 29"/>
                        <a:gd name="T9" fmla="*/ 31 h 38"/>
                        <a:gd name="T10" fmla="*/ 20 w 29"/>
                        <a:gd name="T11" fmla="*/ 36 h 38"/>
                        <a:gd name="T12" fmla="*/ 11 w 29"/>
                        <a:gd name="T13" fmla="*/ 31 h 38"/>
                        <a:gd name="T14" fmla="*/ 12 w 29"/>
                        <a:gd name="T15" fmla="*/ 38 h 38"/>
                        <a:gd name="T16" fmla="*/ 20 w 29"/>
                        <a:gd name="T17" fmla="*/ 36 h 38"/>
                        <a:gd name="T18" fmla="*/ 18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18" y="18"/>
                          </a:moveTo>
                          <a:lnTo>
                            <a:pt x="29" y="23"/>
                          </a:lnTo>
                          <a:lnTo>
                            <a:pt x="18" y="0"/>
                          </a:lnTo>
                          <a:lnTo>
                            <a:pt x="0" y="5"/>
                          </a:lnTo>
                          <a:lnTo>
                            <a:pt x="11" y="31"/>
                          </a:lnTo>
                          <a:lnTo>
                            <a:pt x="20" y="36"/>
                          </a:lnTo>
                          <a:lnTo>
                            <a:pt x="11" y="31"/>
                          </a:lnTo>
                          <a:lnTo>
                            <a:pt x="12" y="38"/>
                          </a:lnTo>
                          <a:lnTo>
                            <a:pt x="20" y="36"/>
                          </a:lnTo>
                          <a:lnTo>
                            <a:pt x="1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5" name="Freeform 1297"/>
                    <p:cNvSpPr>
                      <a:spLocks/>
                    </p:cNvSpPr>
                    <p:nvPr/>
                  </p:nvSpPr>
                  <p:spPr bwMode="auto">
                    <a:xfrm>
                      <a:off x="3326" y="3234"/>
                      <a:ext cx="30" cy="22"/>
                    </a:xfrm>
                    <a:custGeom>
                      <a:avLst/>
                      <a:gdLst>
                        <a:gd name="T0" fmla="*/ 20 w 30"/>
                        <a:gd name="T1" fmla="*/ 2 h 22"/>
                        <a:gd name="T2" fmla="*/ 23 w 30"/>
                        <a:gd name="T3" fmla="*/ 0 h 22"/>
                        <a:gd name="T4" fmla="*/ 0 w 30"/>
                        <a:gd name="T5" fmla="*/ 4 h 22"/>
                        <a:gd name="T6" fmla="*/ 2 w 30"/>
                        <a:gd name="T7" fmla="*/ 22 h 22"/>
                        <a:gd name="T8" fmla="*/ 25 w 30"/>
                        <a:gd name="T9" fmla="*/ 20 h 22"/>
                        <a:gd name="T10" fmla="*/ 30 w 30"/>
                        <a:gd name="T11" fmla="*/ 18 h 22"/>
                        <a:gd name="T12" fmla="*/ 20 w 3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20" y="2"/>
                          </a:moveTo>
                          <a:lnTo>
                            <a:pt x="23" y="0"/>
                          </a:lnTo>
                          <a:lnTo>
                            <a:pt x="0" y="4"/>
                          </a:lnTo>
                          <a:lnTo>
                            <a:pt x="2" y="22"/>
                          </a:lnTo>
                          <a:lnTo>
                            <a:pt x="25" y="20"/>
                          </a:lnTo>
                          <a:lnTo>
                            <a:pt x="30" y="18"/>
                          </a:lnTo>
                          <a:lnTo>
                            <a:pt x="2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6" name="Freeform 1296"/>
                    <p:cNvSpPr>
                      <a:spLocks/>
                    </p:cNvSpPr>
                    <p:nvPr/>
                  </p:nvSpPr>
                  <p:spPr bwMode="auto">
                    <a:xfrm>
                      <a:off x="3346" y="3225"/>
                      <a:ext cx="23" cy="27"/>
                    </a:xfrm>
                    <a:custGeom>
                      <a:avLst/>
                      <a:gdLst>
                        <a:gd name="T0" fmla="*/ 19 w 23"/>
                        <a:gd name="T1" fmla="*/ 0 h 27"/>
                        <a:gd name="T2" fmla="*/ 14 w 23"/>
                        <a:gd name="T3" fmla="*/ 2 h 27"/>
                        <a:gd name="T4" fmla="*/ 0 w 23"/>
                        <a:gd name="T5" fmla="*/ 11 h 27"/>
                        <a:gd name="T6" fmla="*/ 10 w 23"/>
                        <a:gd name="T7" fmla="*/ 27 h 27"/>
                        <a:gd name="T8" fmla="*/ 23 w 23"/>
                        <a:gd name="T9" fmla="*/ 18 h 27"/>
                        <a:gd name="T10" fmla="*/ 18 w 23"/>
                        <a:gd name="T11" fmla="*/ 20 h 27"/>
                        <a:gd name="T12" fmla="*/ 19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19" y="0"/>
                          </a:moveTo>
                          <a:lnTo>
                            <a:pt x="14" y="2"/>
                          </a:lnTo>
                          <a:lnTo>
                            <a:pt x="0" y="11"/>
                          </a:lnTo>
                          <a:lnTo>
                            <a:pt x="10" y="27"/>
                          </a:lnTo>
                          <a:lnTo>
                            <a:pt x="23" y="18"/>
                          </a:lnTo>
                          <a:lnTo>
                            <a:pt x="18" y="20"/>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7" name="Freeform 1295"/>
                    <p:cNvSpPr>
                      <a:spLocks/>
                    </p:cNvSpPr>
                    <p:nvPr/>
                  </p:nvSpPr>
                  <p:spPr bwMode="auto">
                    <a:xfrm>
                      <a:off x="3364" y="3225"/>
                      <a:ext cx="61" cy="27"/>
                    </a:xfrm>
                    <a:custGeom>
                      <a:avLst/>
                      <a:gdLst>
                        <a:gd name="T0" fmla="*/ 61 w 61"/>
                        <a:gd name="T1" fmla="*/ 18 h 27"/>
                        <a:gd name="T2" fmla="*/ 52 w 61"/>
                        <a:gd name="T3" fmla="*/ 8 h 27"/>
                        <a:gd name="T4" fmla="*/ 1 w 61"/>
                        <a:gd name="T5" fmla="*/ 0 h 27"/>
                        <a:gd name="T6" fmla="*/ 0 w 61"/>
                        <a:gd name="T7" fmla="*/ 20 h 27"/>
                        <a:gd name="T8" fmla="*/ 50 w 61"/>
                        <a:gd name="T9" fmla="*/ 27 h 27"/>
                        <a:gd name="T10" fmla="*/ 41 w 61"/>
                        <a:gd name="T11" fmla="*/ 18 h 27"/>
                        <a:gd name="T12" fmla="*/ 61 w 61"/>
                        <a:gd name="T13" fmla="*/ 18 h 27"/>
                        <a:gd name="T14" fmla="*/ 61 w 61"/>
                        <a:gd name="T15" fmla="*/ 9 h 27"/>
                        <a:gd name="T16" fmla="*/ 52 w 61"/>
                        <a:gd name="T17" fmla="*/ 8 h 27"/>
                        <a:gd name="T18" fmla="*/ 61 w 61"/>
                        <a:gd name="T1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7">
                          <a:moveTo>
                            <a:pt x="61" y="18"/>
                          </a:moveTo>
                          <a:lnTo>
                            <a:pt x="52" y="8"/>
                          </a:lnTo>
                          <a:lnTo>
                            <a:pt x="1" y="0"/>
                          </a:lnTo>
                          <a:lnTo>
                            <a:pt x="0" y="20"/>
                          </a:lnTo>
                          <a:lnTo>
                            <a:pt x="50" y="27"/>
                          </a:lnTo>
                          <a:lnTo>
                            <a:pt x="41" y="18"/>
                          </a:lnTo>
                          <a:lnTo>
                            <a:pt x="61" y="18"/>
                          </a:lnTo>
                          <a:lnTo>
                            <a:pt x="61" y="9"/>
                          </a:lnTo>
                          <a:lnTo>
                            <a:pt x="52" y="8"/>
                          </a:lnTo>
                          <a:lnTo>
                            <a:pt x="6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8" name="Freeform 1294"/>
                    <p:cNvSpPr>
                      <a:spLocks/>
                    </p:cNvSpPr>
                    <p:nvPr/>
                  </p:nvSpPr>
                  <p:spPr bwMode="auto">
                    <a:xfrm>
                      <a:off x="3405" y="3243"/>
                      <a:ext cx="22" cy="56"/>
                    </a:xfrm>
                    <a:custGeom>
                      <a:avLst/>
                      <a:gdLst>
                        <a:gd name="T0" fmla="*/ 20 w 22"/>
                        <a:gd name="T1" fmla="*/ 45 h 56"/>
                        <a:gd name="T2" fmla="*/ 22 w 22"/>
                        <a:gd name="T3" fmla="*/ 51 h 56"/>
                        <a:gd name="T4" fmla="*/ 20 w 22"/>
                        <a:gd name="T5" fmla="*/ 0 h 56"/>
                        <a:gd name="T6" fmla="*/ 0 w 22"/>
                        <a:gd name="T7" fmla="*/ 0 h 56"/>
                        <a:gd name="T8" fmla="*/ 2 w 22"/>
                        <a:gd name="T9" fmla="*/ 51 h 56"/>
                        <a:gd name="T10" fmla="*/ 4 w 22"/>
                        <a:gd name="T11" fmla="*/ 56 h 56"/>
                        <a:gd name="T12" fmla="*/ 20 w 22"/>
                        <a:gd name="T13" fmla="*/ 45 h 56"/>
                      </a:gdLst>
                      <a:ahLst/>
                      <a:cxnLst>
                        <a:cxn ang="0">
                          <a:pos x="T0" y="T1"/>
                        </a:cxn>
                        <a:cxn ang="0">
                          <a:pos x="T2" y="T3"/>
                        </a:cxn>
                        <a:cxn ang="0">
                          <a:pos x="T4" y="T5"/>
                        </a:cxn>
                        <a:cxn ang="0">
                          <a:pos x="T6" y="T7"/>
                        </a:cxn>
                        <a:cxn ang="0">
                          <a:pos x="T8" y="T9"/>
                        </a:cxn>
                        <a:cxn ang="0">
                          <a:pos x="T10" y="T11"/>
                        </a:cxn>
                        <a:cxn ang="0">
                          <a:pos x="T12" y="T13"/>
                        </a:cxn>
                      </a:cxnLst>
                      <a:rect l="0" t="0" r="r" b="b"/>
                      <a:pathLst>
                        <a:path w="22" h="56">
                          <a:moveTo>
                            <a:pt x="20" y="45"/>
                          </a:moveTo>
                          <a:lnTo>
                            <a:pt x="22" y="51"/>
                          </a:lnTo>
                          <a:lnTo>
                            <a:pt x="20" y="0"/>
                          </a:lnTo>
                          <a:lnTo>
                            <a:pt x="0" y="0"/>
                          </a:lnTo>
                          <a:lnTo>
                            <a:pt x="2" y="51"/>
                          </a:lnTo>
                          <a:lnTo>
                            <a:pt x="4" y="56"/>
                          </a:lnTo>
                          <a:lnTo>
                            <a:pt x="20"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9" name="Freeform 1293"/>
                    <p:cNvSpPr>
                      <a:spLocks/>
                    </p:cNvSpPr>
                    <p:nvPr/>
                  </p:nvSpPr>
                  <p:spPr bwMode="auto">
                    <a:xfrm>
                      <a:off x="3409" y="3288"/>
                      <a:ext cx="28" cy="35"/>
                    </a:xfrm>
                    <a:custGeom>
                      <a:avLst/>
                      <a:gdLst>
                        <a:gd name="T0" fmla="*/ 21 w 28"/>
                        <a:gd name="T1" fmla="*/ 17 h 35"/>
                        <a:gd name="T2" fmla="*/ 28 w 28"/>
                        <a:gd name="T3" fmla="*/ 20 h 35"/>
                        <a:gd name="T4" fmla="*/ 16 w 28"/>
                        <a:gd name="T5" fmla="*/ 0 h 35"/>
                        <a:gd name="T6" fmla="*/ 0 w 28"/>
                        <a:gd name="T7" fmla="*/ 11 h 35"/>
                        <a:gd name="T8" fmla="*/ 12 w 28"/>
                        <a:gd name="T9" fmla="*/ 31 h 35"/>
                        <a:gd name="T10" fmla="*/ 19 w 28"/>
                        <a:gd name="T11" fmla="*/ 35 h 35"/>
                        <a:gd name="T12" fmla="*/ 12 w 28"/>
                        <a:gd name="T13" fmla="*/ 31 h 35"/>
                        <a:gd name="T14" fmla="*/ 14 w 28"/>
                        <a:gd name="T15" fmla="*/ 35 h 35"/>
                        <a:gd name="T16" fmla="*/ 19 w 28"/>
                        <a:gd name="T17" fmla="*/ 35 h 35"/>
                        <a:gd name="T18" fmla="*/ 21 w 28"/>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5">
                          <a:moveTo>
                            <a:pt x="21" y="17"/>
                          </a:moveTo>
                          <a:lnTo>
                            <a:pt x="28" y="20"/>
                          </a:lnTo>
                          <a:lnTo>
                            <a:pt x="16" y="0"/>
                          </a:lnTo>
                          <a:lnTo>
                            <a:pt x="0" y="11"/>
                          </a:lnTo>
                          <a:lnTo>
                            <a:pt x="12" y="31"/>
                          </a:lnTo>
                          <a:lnTo>
                            <a:pt x="19" y="35"/>
                          </a:lnTo>
                          <a:lnTo>
                            <a:pt x="12" y="31"/>
                          </a:lnTo>
                          <a:lnTo>
                            <a:pt x="14" y="35"/>
                          </a:lnTo>
                          <a:lnTo>
                            <a:pt x="19" y="35"/>
                          </a:lnTo>
                          <a:lnTo>
                            <a:pt x="21"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0" name="Freeform 1292"/>
                    <p:cNvSpPr>
                      <a:spLocks/>
                    </p:cNvSpPr>
                    <p:nvPr/>
                  </p:nvSpPr>
                  <p:spPr bwMode="auto">
                    <a:xfrm>
                      <a:off x="3428" y="3305"/>
                      <a:ext cx="42" cy="25"/>
                    </a:xfrm>
                    <a:custGeom>
                      <a:avLst/>
                      <a:gdLst>
                        <a:gd name="T0" fmla="*/ 42 w 42"/>
                        <a:gd name="T1" fmla="*/ 7 h 25"/>
                        <a:gd name="T2" fmla="*/ 42 w 42"/>
                        <a:gd name="T3" fmla="*/ 7 h 25"/>
                        <a:gd name="T4" fmla="*/ 2 w 42"/>
                        <a:gd name="T5" fmla="*/ 0 h 25"/>
                        <a:gd name="T6" fmla="*/ 0 w 42"/>
                        <a:gd name="T7" fmla="*/ 18 h 25"/>
                        <a:gd name="T8" fmla="*/ 38 w 42"/>
                        <a:gd name="T9" fmla="*/ 25 h 25"/>
                        <a:gd name="T10" fmla="*/ 38 w 42"/>
                        <a:gd name="T11" fmla="*/ 25 h 25"/>
                        <a:gd name="T12" fmla="*/ 42 w 42"/>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42" h="25">
                          <a:moveTo>
                            <a:pt x="42" y="7"/>
                          </a:moveTo>
                          <a:lnTo>
                            <a:pt x="42" y="7"/>
                          </a:lnTo>
                          <a:lnTo>
                            <a:pt x="2" y="0"/>
                          </a:lnTo>
                          <a:lnTo>
                            <a:pt x="0" y="18"/>
                          </a:lnTo>
                          <a:lnTo>
                            <a:pt x="38" y="25"/>
                          </a:lnTo>
                          <a:lnTo>
                            <a:pt x="4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1" name="Freeform 1291"/>
                    <p:cNvSpPr>
                      <a:spLocks/>
                    </p:cNvSpPr>
                    <p:nvPr/>
                  </p:nvSpPr>
                  <p:spPr bwMode="auto">
                    <a:xfrm>
                      <a:off x="3466" y="3312"/>
                      <a:ext cx="42" cy="25"/>
                    </a:xfrm>
                    <a:custGeom>
                      <a:avLst/>
                      <a:gdLst>
                        <a:gd name="T0" fmla="*/ 35 w 42"/>
                        <a:gd name="T1" fmla="*/ 5 h 25"/>
                        <a:gd name="T2" fmla="*/ 40 w 42"/>
                        <a:gd name="T3" fmla="*/ 5 h 25"/>
                        <a:gd name="T4" fmla="*/ 4 w 42"/>
                        <a:gd name="T5" fmla="*/ 0 h 25"/>
                        <a:gd name="T6" fmla="*/ 0 w 42"/>
                        <a:gd name="T7" fmla="*/ 18 h 25"/>
                        <a:gd name="T8" fmla="*/ 36 w 42"/>
                        <a:gd name="T9" fmla="*/ 25 h 25"/>
                        <a:gd name="T10" fmla="*/ 42 w 42"/>
                        <a:gd name="T11" fmla="*/ 23 h 25"/>
                        <a:gd name="T12" fmla="*/ 35 w 42"/>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42" h="25">
                          <a:moveTo>
                            <a:pt x="35" y="5"/>
                          </a:moveTo>
                          <a:lnTo>
                            <a:pt x="40" y="5"/>
                          </a:lnTo>
                          <a:lnTo>
                            <a:pt x="4" y="0"/>
                          </a:lnTo>
                          <a:lnTo>
                            <a:pt x="0" y="18"/>
                          </a:lnTo>
                          <a:lnTo>
                            <a:pt x="36" y="25"/>
                          </a:lnTo>
                          <a:lnTo>
                            <a:pt x="42" y="23"/>
                          </a:lnTo>
                          <a:lnTo>
                            <a:pt x="3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2" name="Freeform 1290"/>
                    <p:cNvSpPr>
                      <a:spLocks/>
                    </p:cNvSpPr>
                    <p:nvPr/>
                  </p:nvSpPr>
                  <p:spPr bwMode="auto">
                    <a:xfrm>
                      <a:off x="3501" y="3303"/>
                      <a:ext cx="45" cy="32"/>
                    </a:xfrm>
                    <a:custGeom>
                      <a:avLst/>
                      <a:gdLst>
                        <a:gd name="T0" fmla="*/ 32 w 45"/>
                        <a:gd name="T1" fmla="*/ 2 h 32"/>
                        <a:gd name="T2" fmla="*/ 34 w 45"/>
                        <a:gd name="T3" fmla="*/ 0 h 32"/>
                        <a:gd name="T4" fmla="*/ 0 w 45"/>
                        <a:gd name="T5" fmla="*/ 14 h 32"/>
                        <a:gd name="T6" fmla="*/ 7 w 45"/>
                        <a:gd name="T7" fmla="*/ 32 h 32"/>
                        <a:gd name="T8" fmla="*/ 41 w 45"/>
                        <a:gd name="T9" fmla="*/ 18 h 32"/>
                        <a:gd name="T10" fmla="*/ 45 w 45"/>
                        <a:gd name="T11" fmla="*/ 16 h 32"/>
                        <a:gd name="T12" fmla="*/ 32 w 45"/>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45" h="32">
                          <a:moveTo>
                            <a:pt x="32" y="2"/>
                          </a:moveTo>
                          <a:lnTo>
                            <a:pt x="34" y="0"/>
                          </a:lnTo>
                          <a:lnTo>
                            <a:pt x="0" y="14"/>
                          </a:lnTo>
                          <a:lnTo>
                            <a:pt x="7" y="32"/>
                          </a:lnTo>
                          <a:lnTo>
                            <a:pt x="41" y="18"/>
                          </a:lnTo>
                          <a:lnTo>
                            <a:pt x="45" y="16"/>
                          </a:lnTo>
                          <a:lnTo>
                            <a:pt x="3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3" name="Freeform 1289"/>
                    <p:cNvSpPr>
                      <a:spLocks/>
                    </p:cNvSpPr>
                    <p:nvPr/>
                  </p:nvSpPr>
                  <p:spPr bwMode="auto">
                    <a:xfrm>
                      <a:off x="3533" y="3288"/>
                      <a:ext cx="31" cy="31"/>
                    </a:xfrm>
                    <a:custGeom>
                      <a:avLst/>
                      <a:gdLst>
                        <a:gd name="T0" fmla="*/ 25 w 31"/>
                        <a:gd name="T1" fmla="*/ 0 h 31"/>
                        <a:gd name="T2" fmla="*/ 20 w 31"/>
                        <a:gd name="T3" fmla="*/ 2 h 31"/>
                        <a:gd name="T4" fmla="*/ 0 w 31"/>
                        <a:gd name="T5" fmla="*/ 17 h 31"/>
                        <a:gd name="T6" fmla="*/ 13 w 31"/>
                        <a:gd name="T7" fmla="*/ 31 h 31"/>
                        <a:gd name="T8" fmla="*/ 31 w 31"/>
                        <a:gd name="T9" fmla="*/ 17 h 31"/>
                        <a:gd name="T10" fmla="*/ 25 w 31"/>
                        <a:gd name="T11" fmla="*/ 18 h 31"/>
                        <a:gd name="T12" fmla="*/ 25 w 3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5" y="0"/>
                          </a:moveTo>
                          <a:lnTo>
                            <a:pt x="20" y="2"/>
                          </a:lnTo>
                          <a:lnTo>
                            <a:pt x="0" y="17"/>
                          </a:lnTo>
                          <a:lnTo>
                            <a:pt x="13" y="31"/>
                          </a:lnTo>
                          <a:lnTo>
                            <a:pt x="31" y="17"/>
                          </a:lnTo>
                          <a:lnTo>
                            <a:pt x="25" y="18"/>
                          </a:lnTo>
                          <a:lnTo>
                            <a:pt x="2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4" name="Freeform 1288"/>
                    <p:cNvSpPr>
                      <a:spLocks/>
                    </p:cNvSpPr>
                    <p:nvPr/>
                  </p:nvSpPr>
                  <p:spPr bwMode="auto">
                    <a:xfrm>
                      <a:off x="3558" y="3287"/>
                      <a:ext cx="31" cy="19"/>
                    </a:xfrm>
                    <a:custGeom>
                      <a:avLst/>
                      <a:gdLst>
                        <a:gd name="T0" fmla="*/ 22 w 31"/>
                        <a:gd name="T1" fmla="*/ 1 h 19"/>
                        <a:gd name="T2" fmla="*/ 27 w 31"/>
                        <a:gd name="T3" fmla="*/ 0 h 19"/>
                        <a:gd name="T4" fmla="*/ 0 w 31"/>
                        <a:gd name="T5" fmla="*/ 1 h 19"/>
                        <a:gd name="T6" fmla="*/ 0 w 31"/>
                        <a:gd name="T7" fmla="*/ 19 h 19"/>
                        <a:gd name="T8" fmla="*/ 27 w 31"/>
                        <a:gd name="T9" fmla="*/ 19 h 19"/>
                        <a:gd name="T10" fmla="*/ 31 w 31"/>
                        <a:gd name="T11" fmla="*/ 18 h 19"/>
                        <a:gd name="T12" fmla="*/ 22 w 31"/>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22" y="1"/>
                          </a:moveTo>
                          <a:lnTo>
                            <a:pt x="27" y="0"/>
                          </a:lnTo>
                          <a:lnTo>
                            <a:pt x="0" y="1"/>
                          </a:lnTo>
                          <a:lnTo>
                            <a:pt x="0" y="19"/>
                          </a:lnTo>
                          <a:lnTo>
                            <a:pt x="27" y="19"/>
                          </a:lnTo>
                          <a:lnTo>
                            <a:pt x="31" y="18"/>
                          </a:lnTo>
                          <a:lnTo>
                            <a:pt x="22"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5" name="Freeform 1287"/>
                    <p:cNvSpPr>
                      <a:spLocks/>
                    </p:cNvSpPr>
                    <p:nvPr/>
                  </p:nvSpPr>
                  <p:spPr bwMode="auto">
                    <a:xfrm>
                      <a:off x="3580" y="3225"/>
                      <a:ext cx="115" cy="80"/>
                    </a:xfrm>
                    <a:custGeom>
                      <a:avLst/>
                      <a:gdLst>
                        <a:gd name="T0" fmla="*/ 115 w 115"/>
                        <a:gd name="T1" fmla="*/ 8 h 80"/>
                        <a:gd name="T2" fmla="*/ 102 w 115"/>
                        <a:gd name="T3" fmla="*/ 6 h 80"/>
                        <a:gd name="T4" fmla="*/ 0 w 115"/>
                        <a:gd name="T5" fmla="*/ 63 h 80"/>
                        <a:gd name="T6" fmla="*/ 9 w 115"/>
                        <a:gd name="T7" fmla="*/ 80 h 80"/>
                        <a:gd name="T8" fmla="*/ 111 w 115"/>
                        <a:gd name="T9" fmla="*/ 22 h 80"/>
                        <a:gd name="T10" fmla="*/ 101 w 115"/>
                        <a:gd name="T11" fmla="*/ 20 h 80"/>
                        <a:gd name="T12" fmla="*/ 115 w 115"/>
                        <a:gd name="T13" fmla="*/ 8 h 80"/>
                        <a:gd name="T14" fmla="*/ 110 w 115"/>
                        <a:gd name="T15" fmla="*/ 0 h 80"/>
                        <a:gd name="T16" fmla="*/ 102 w 115"/>
                        <a:gd name="T17" fmla="*/ 6 h 80"/>
                        <a:gd name="T18" fmla="*/ 115 w 115"/>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80">
                          <a:moveTo>
                            <a:pt x="115" y="8"/>
                          </a:moveTo>
                          <a:lnTo>
                            <a:pt x="102" y="6"/>
                          </a:lnTo>
                          <a:lnTo>
                            <a:pt x="0" y="63"/>
                          </a:lnTo>
                          <a:lnTo>
                            <a:pt x="9" y="80"/>
                          </a:lnTo>
                          <a:lnTo>
                            <a:pt x="111" y="22"/>
                          </a:lnTo>
                          <a:lnTo>
                            <a:pt x="101" y="20"/>
                          </a:lnTo>
                          <a:lnTo>
                            <a:pt x="115" y="8"/>
                          </a:lnTo>
                          <a:lnTo>
                            <a:pt x="110" y="0"/>
                          </a:lnTo>
                          <a:lnTo>
                            <a:pt x="102" y="6"/>
                          </a:lnTo>
                          <a:lnTo>
                            <a:pt x="115"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6" name="Freeform 1286"/>
                    <p:cNvSpPr>
                      <a:spLocks/>
                    </p:cNvSpPr>
                    <p:nvPr/>
                  </p:nvSpPr>
                  <p:spPr bwMode="auto">
                    <a:xfrm>
                      <a:off x="3681" y="3233"/>
                      <a:ext cx="30" cy="34"/>
                    </a:xfrm>
                    <a:custGeom>
                      <a:avLst/>
                      <a:gdLst>
                        <a:gd name="T0" fmla="*/ 25 w 30"/>
                        <a:gd name="T1" fmla="*/ 14 h 34"/>
                        <a:gd name="T2" fmla="*/ 30 w 30"/>
                        <a:gd name="T3" fmla="*/ 18 h 34"/>
                        <a:gd name="T4" fmla="*/ 14 w 30"/>
                        <a:gd name="T5" fmla="*/ 0 h 34"/>
                        <a:gd name="T6" fmla="*/ 0 w 30"/>
                        <a:gd name="T7" fmla="*/ 12 h 34"/>
                        <a:gd name="T8" fmla="*/ 16 w 30"/>
                        <a:gd name="T9" fmla="*/ 30 h 34"/>
                        <a:gd name="T10" fmla="*/ 19 w 30"/>
                        <a:gd name="T11" fmla="*/ 34 h 34"/>
                        <a:gd name="T12" fmla="*/ 25 w 30"/>
                        <a:gd name="T13" fmla="*/ 1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25" y="14"/>
                          </a:moveTo>
                          <a:lnTo>
                            <a:pt x="30" y="18"/>
                          </a:lnTo>
                          <a:lnTo>
                            <a:pt x="14" y="0"/>
                          </a:lnTo>
                          <a:lnTo>
                            <a:pt x="0" y="12"/>
                          </a:lnTo>
                          <a:lnTo>
                            <a:pt x="16" y="30"/>
                          </a:lnTo>
                          <a:lnTo>
                            <a:pt x="19" y="34"/>
                          </a:lnTo>
                          <a:lnTo>
                            <a:pt x="2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7" name="Freeform 1285"/>
                    <p:cNvSpPr>
                      <a:spLocks/>
                    </p:cNvSpPr>
                    <p:nvPr/>
                  </p:nvSpPr>
                  <p:spPr bwMode="auto">
                    <a:xfrm>
                      <a:off x="3700" y="3247"/>
                      <a:ext cx="35" cy="25"/>
                    </a:xfrm>
                    <a:custGeom>
                      <a:avLst/>
                      <a:gdLst>
                        <a:gd name="T0" fmla="*/ 35 w 35"/>
                        <a:gd name="T1" fmla="*/ 9 h 25"/>
                        <a:gd name="T2" fmla="*/ 31 w 35"/>
                        <a:gd name="T3" fmla="*/ 7 h 25"/>
                        <a:gd name="T4" fmla="*/ 6 w 35"/>
                        <a:gd name="T5" fmla="*/ 0 h 25"/>
                        <a:gd name="T6" fmla="*/ 0 w 35"/>
                        <a:gd name="T7" fmla="*/ 20 h 25"/>
                        <a:gd name="T8" fmla="*/ 28 w 35"/>
                        <a:gd name="T9" fmla="*/ 25 h 25"/>
                        <a:gd name="T10" fmla="*/ 22 w 35"/>
                        <a:gd name="T11" fmla="*/ 23 h 25"/>
                        <a:gd name="T12" fmla="*/ 35 w 35"/>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35" h="25">
                          <a:moveTo>
                            <a:pt x="35" y="9"/>
                          </a:moveTo>
                          <a:lnTo>
                            <a:pt x="31" y="7"/>
                          </a:lnTo>
                          <a:lnTo>
                            <a:pt x="6" y="0"/>
                          </a:lnTo>
                          <a:lnTo>
                            <a:pt x="0" y="20"/>
                          </a:lnTo>
                          <a:lnTo>
                            <a:pt x="28" y="25"/>
                          </a:lnTo>
                          <a:lnTo>
                            <a:pt x="22" y="23"/>
                          </a:lnTo>
                          <a:lnTo>
                            <a:pt x="3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8" name="Freeform 1284"/>
                    <p:cNvSpPr>
                      <a:spLocks/>
                    </p:cNvSpPr>
                    <p:nvPr/>
                  </p:nvSpPr>
                  <p:spPr bwMode="auto">
                    <a:xfrm>
                      <a:off x="3722" y="3256"/>
                      <a:ext cx="38" cy="32"/>
                    </a:xfrm>
                    <a:custGeom>
                      <a:avLst/>
                      <a:gdLst>
                        <a:gd name="T0" fmla="*/ 38 w 38"/>
                        <a:gd name="T1" fmla="*/ 25 h 32"/>
                        <a:gd name="T2" fmla="*/ 34 w 38"/>
                        <a:gd name="T3" fmla="*/ 18 h 32"/>
                        <a:gd name="T4" fmla="*/ 13 w 38"/>
                        <a:gd name="T5" fmla="*/ 0 h 32"/>
                        <a:gd name="T6" fmla="*/ 0 w 38"/>
                        <a:gd name="T7" fmla="*/ 14 h 32"/>
                        <a:gd name="T8" fmla="*/ 24 w 38"/>
                        <a:gd name="T9" fmla="*/ 32 h 32"/>
                        <a:gd name="T10" fmla="*/ 20 w 38"/>
                        <a:gd name="T11" fmla="*/ 25 h 32"/>
                        <a:gd name="T12" fmla="*/ 38 w 38"/>
                        <a:gd name="T13" fmla="*/ 25 h 32"/>
                        <a:gd name="T14" fmla="*/ 38 w 38"/>
                        <a:gd name="T15" fmla="*/ 22 h 32"/>
                        <a:gd name="T16" fmla="*/ 34 w 38"/>
                        <a:gd name="T17" fmla="*/ 18 h 32"/>
                        <a:gd name="T18" fmla="*/ 38 w 38"/>
                        <a:gd name="T1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2">
                          <a:moveTo>
                            <a:pt x="38" y="25"/>
                          </a:moveTo>
                          <a:lnTo>
                            <a:pt x="34" y="18"/>
                          </a:lnTo>
                          <a:lnTo>
                            <a:pt x="13" y="0"/>
                          </a:lnTo>
                          <a:lnTo>
                            <a:pt x="0" y="14"/>
                          </a:lnTo>
                          <a:lnTo>
                            <a:pt x="24" y="32"/>
                          </a:lnTo>
                          <a:lnTo>
                            <a:pt x="20" y="25"/>
                          </a:lnTo>
                          <a:lnTo>
                            <a:pt x="38" y="25"/>
                          </a:lnTo>
                          <a:lnTo>
                            <a:pt x="38" y="22"/>
                          </a:lnTo>
                          <a:lnTo>
                            <a:pt x="34" y="18"/>
                          </a:lnTo>
                          <a:lnTo>
                            <a:pt x="3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9" name="Freeform 1283"/>
                    <p:cNvSpPr>
                      <a:spLocks/>
                    </p:cNvSpPr>
                    <p:nvPr/>
                  </p:nvSpPr>
                  <p:spPr bwMode="auto">
                    <a:xfrm>
                      <a:off x="3742" y="3281"/>
                      <a:ext cx="18" cy="74"/>
                    </a:xfrm>
                    <a:custGeom>
                      <a:avLst/>
                      <a:gdLst>
                        <a:gd name="T0" fmla="*/ 18 w 18"/>
                        <a:gd name="T1" fmla="*/ 74 h 74"/>
                        <a:gd name="T2" fmla="*/ 18 w 18"/>
                        <a:gd name="T3" fmla="*/ 74 h 74"/>
                        <a:gd name="T4" fmla="*/ 18 w 18"/>
                        <a:gd name="T5" fmla="*/ 0 h 74"/>
                        <a:gd name="T6" fmla="*/ 0 w 18"/>
                        <a:gd name="T7" fmla="*/ 0 h 74"/>
                        <a:gd name="T8" fmla="*/ 0 w 18"/>
                        <a:gd name="T9" fmla="*/ 74 h 74"/>
                        <a:gd name="T10" fmla="*/ 0 w 18"/>
                        <a:gd name="T11" fmla="*/ 74 h 74"/>
                        <a:gd name="T12" fmla="*/ 18 w 18"/>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8" h="74">
                          <a:moveTo>
                            <a:pt x="18" y="74"/>
                          </a:moveTo>
                          <a:lnTo>
                            <a:pt x="18" y="74"/>
                          </a:lnTo>
                          <a:lnTo>
                            <a:pt x="18" y="0"/>
                          </a:lnTo>
                          <a:lnTo>
                            <a:pt x="0" y="0"/>
                          </a:lnTo>
                          <a:lnTo>
                            <a:pt x="0" y="74"/>
                          </a:lnTo>
                          <a:lnTo>
                            <a:pt x="18"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0" name="Freeform 1282"/>
                    <p:cNvSpPr>
                      <a:spLocks/>
                    </p:cNvSpPr>
                    <p:nvPr/>
                  </p:nvSpPr>
                  <p:spPr bwMode="auto">
                    <a:xfrm>
                      <a:off x="3742" y="3355"/>
                      <a:ext cx="22" cy="52"/>
                    </a:xfrm>
                    <a:custGeom>
                      <a:avLst/>
                      <a:gdLst>
                        <a:gd name="T0" fmla="*/ 16 w 22"/>
                        <a:gd name="T1" fmla="*/ 34 h 52"/>
                        <a:gd name="T2" fmla="*/ 22 w 22"/>
                        <a:gd name="T3" fmla="*/ 41 h 52"/>
                        <a:gd name="T4" fmla="*/ 18 w 22"/>
                        <a:gd name="T5" fmla="*/ 0 h 52"/>
                        <a:gd name="T6" fmla="*/ 0 w 22"/>
                        <a:gd name="T7" fmla="*/ 0 h 52"/>
                        <a:gd name="T8" fmla="*/ 2 w 22"/>
                        <a:gd name="T9" fmla="*/ 43 h 52"/>
                        <a:gd name="T10" fmla="*/ 7 w 22"/>
                        <a:gd name="T11" fmla="*/ 52 h 52"/>
                        <a:gd name="T12" fmla="*/ 2 w 22"/>
                        <a:gd name="T13" fmla="*/ 43 h 52"/>
                        <a:gd name="T14" fmla="*/ 2 w 22"/>
                        <a:gd name="T15" fmla="*/ 49 h 52"/>
                        <a:gd name="T16" fmla="*/ 7 w 22"/>
                        <a:gd name="T17" fmla="*/ 52 h 52"/>
                        <a:gd name="T18" fmla="*/ 16 w 22"/>
                        <a:gd name="T19"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52">
                          <a:moveTo>
                            <a:pt x="16" y="34"/>
                          </a:moveTo>
                          <a:lnTo>
                            <a:pt x="22" y="41"/>
                          </a:lnTo>
                          <a:lnTo>
                            <a:pt x="18" y="0"/>
                          </a:lnTo>
                          <a:lnTo>
                            <a:pt x="0" y="0"/>
                          </a:lnTo>
                          <a:lnTo>
                            <a:pt x="2" y="43"/>
                          </a:lnTo>
                          <a:lnTo>
                            <a:pt x="7" y="52"/>
                          </a:lnTo>
                          <a:lnTo>
                            <a:pt x="2" y="43"/>
                          </a:lnTo>
                          <a:lnTo>
                            <a:pt x="2" y="49"/>
                          </a:lnTo>
                          <a:lnTo>
                            <a:pt x="7" y="52"/>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1" name="Freeform 1281"/>
                    <p:cNvSpPr>
                      <a:spLocks/>
                    </p:cNvSpPr>
                    <p:nvPr/>
                  </p:nvSpPr>
                  <p:spPr bwMode="auto">
                    <a:xfrm>
                      <a:off x="3749" y="3389"/>
                      <a:ext cx="38" cy="33"/>
                    </a:xfrm>
                    <a:custGeom>
                      <a:avLst/>
                      <a:gdLst>
                        <a:gd name="T0" fmla="*/ 38 w 38"/>
                        <a:gd name="T1" fmla="*/ 15 h 33"/>
                        <a:gd name="T2" fmla="*/ 38 w 38"/>
                        <a:gd name="T3" fmla="*/ 15 h 33"/>
                        <a:gd name="T4" fmla="*/ 9 w 38"/>
                        <a:gd name="T5" fmla="*/ 0 h 33"/>
                        <a:gd name="T6" fmla="*/ 0 w 38"/>
                        <a:gd name="T7" fmla="*/ 18 h 33"/>
                        <a:gd name="T8" fmla="*/ 31 w 38"/>
                        <a:gd name="T9" fmla="*/ 33 h 33"/>
                        <a:gd name="T10" fmla="*/ 33 w 38"/>
                        <a:gd name="T11" fmla="*/ 33 h 33"/>
                        <a:gd name="T12" fmla="*/ 38 w 38"/>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5"/>
                          </a:moveTo>
                          <a:lnTo>
                            <a:pt x="38" y="15"/>
                          </a:lnTo>
                          <a:lnTo>
                            <a:pt x="9" y="0"/>
                          </a:lnTo>
                          <a:lnTo>
                            <a:pt x="0" y="18"/>
                          </a:lnTo>
                          <a:lnTo>
                            <a:pt x="31" y="33"/>
                          </a:lnTo>
                          <a:lnTo>
                            <a:pt x="33" y="33"/>
                          </a:lnTo>
                          <a:lnTo>
                            <a:pt x="38"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2" name="Freeform 1280"/>
                    <p:cNvSpPr>
                      <a:spLocks/>
                    </p:cNvSpPr>
                    <p:nvPr/>
                  </p:nvSpPr>
                  <p:spPr bwMode="auto">
                    <a:xfrm>
                      <a:off x="3782" y="3404"/>
                      <a:ext cx="43" cy="28"/>
                    </a:xfrm>
                    <a:custGeom>
                      <a:avLst/>
                      <a:gdLst>
                        <a:gd name="T0" fmla="*/ 43 w 43"/>
                        <a:gd name="T1" fmla="*/ 12 h 28"/>
                        <a:gd name="T2" fmla="*/ 39 w 43"/>
                        <a:gd name="T3" fmla="*/ 9 h 28"/>
                        <a:gd name="T4" fmla="*/ 5 w 43"/>
                        <a:gd name="T5" fmla="*/ 0 h 28"/>
                        <a:gd name="T6" fmla="*/ 0 w 43"/>
                        <a:gd name="T7" fmla="*/ 18 h 28"/>
                        <a:gd name="T8" fmla="*/ 34 w 43"/>
                        <a:gd name="T9" fmla="*/ 28 h 28"/>
                        <a:gd name="T10" fmla="*/ 30 w 43"/>
                        <a:gd name="T11" fmla="*/ 25 h 28"/>
                        <a:gd name="T12" fmla="*/ 43 w 43"/>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43" h="28">
                          <a:moveTo>
                            <a:pt x="43" y="12"/>
                          </a:moveTo>
                          <a:lnTo>
                            <a:pt x="39" y="9"/>
                          </a:lnTo>
                          <a:lnTo>
                            <a:pt x="5" y="0"/>
                          </a:lnTo>
                          <a:lnTo>
                            <a:pt x="0" y="18"/>
                          </a:lnTo>
                          <a:lnTo>
                            <a:pt x="34" y="28"/>
                          </a:lnTo>
                          <a:lnTo>
                            <a:pt x="30" y="25"/>
                          </a:lnTo>
                          <a:lnTo>
                            <a:pt x="4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3" name="Freeform 1279"/>
                    <p:cNvSpPr>
                      <a:spLocks/>
                    </p:cNvSpPr>
                    <p:nvPr/>
                  </p:nvSpPr>
                  <p:spPr bwMode="auto">
                    <a:xfrm>
                      <a:off x="3812" y="3416"/>
                      <a:ext cx="42" cy="47"/>
                    </a:xfrm>
                    <a:custGeom>
                      <a:avLst/>
                      <a:gdLst>
                        <a:gd name="T0" fmla="*/ 29 w 42"/>
                        <a:gd name="T1" fmla="*/ 27 h 47"/>
                        <a:gd name="T2" fmla="*/ 42 w 42"/>
                        <a:gd name="T3" fmla="*/ 27 h 47"/>
                        <a:gd name="T4" fmla="*/ 13 w 42"/>
                        <a:gd name="T5" fmla="*/ 0 h 47"/>
                        <a:gd name="T6" fmla="*/ 0 w 42"/>
                        <a:gd name="T7" fmla="*/ 13 h 47"/>
                        <a:gd name="T8" fmla="*/ 27 w 42"/>
                        <a:gd name="T9" fmla="*/ 42 h 47"/>
                        <a:gd name="T10" fmla="*/ 40 w 42"/>
                        <a:gd name="T11" fmla="*/ 42 h 47"/>
                        <a:gd name="T12" fmla="*/ 27 w 42"/>
                        <a:gd name="T13" fmla="*/ 42 h 47"/>
                        <a:gd name="T14" fmla="*/ 34 w 42"/>
                        <a:gd name="T15" fmla="*/ 47 h 47"/>
                        <a:gd name="T16" fmla="*/ 40 w 42"/>
                        <a:gd name="T17" fmla="*/ 42 h 47"/>
                        <a:gd name="T18" fmla="*/ 29 w 42"/>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7">
                          <a:moveTo>
                            <a:pt x="29" y="27"/>
                          </a:moveTo>
                          <a:lnTo>
                            <a:pt x="42" y="27"/>
                          </a:lnTo>
                          <a:lnTo>
                            <a:pt x="13" y="0"/>
                          </a:lnTo>
                          <a:lnTo>
                            <a:pt x="0" y="13"/>
                          </a:lnTo>
                          <a:lnTo>
                            <a:pt x="27" y="42"/>
                          </a:lnTo>
                          <a:lnTo>
                            <a:pt x="40" y="42"/>
                          </a:lnTo>
                          <a:lnTo>
                            <a:pt x="27" y="42"/>
                          </a:lnTo>
                          <a:lnTo>
                            <a:pt x="34" y="47"/>
                          </a:lnTo>
                          <a:lnTo>
                            <a:pt x="40" y="42"/>
                          </a:lnTo>
                          <a:lnTo>
                            <a:pt x="29"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4" name="Freeform 1278"/>
                    <p:cNvSpPr>
                      <a:spLocks/>
                    </p:cNvSpPr>
                    <p:nvPr/>
                  </p:nvSpPr>
                  <p:spPr bwMode="auto">
                    <a:xfrm>
                      <a:off x="3841" y="3398"/>
                      <a:ext cx="65" cy="60"/>
                    </a:xfrm>
                    <a:custGeom>
                      <a:avLst/>
                      <a:gdLst>
                        <a:gd name="T0" fmla="*/ 56 w 65"/>
                        <a:gd name="T1" fmla="*/ 0 h 60"/>
                        <a:gd name="T2" fmla="*/ 54 w 65"/>
                        <a:gd name="T3" fmla="*/ 2 h 60"/>
                        <a:gd name="T4" fmla="*/ 0 w 65"/>
                        <a:gd name="T5" fmla="*/ 45 h 60"/>
                        <a:gd name="T6" fmla="*/ 11 w 65"/>
                        <a:gd name="T7" fmla="*/ 60 h 60"/>
                        <a:gd name="T8" fmla="*/ 65 w 65"/>
                        <a:gd name="T9" fmla="*/ 16 h 60"/>
                        <a:gd name="T10" fmla="*/ 63 w 65"/>
                        <a:gd name="T11" fmla="*/ 18 h 60"/>
                        <a:gd name="T12" fmla="*/ 56 w 6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65" h="60">
                          <a:moveTo>
                            <a:pt x="56" y="0"/>
                          </a:moveTo>
                          <a:lnTo>
                            <a:pt x="54" y="2"/>
                          </a:lnTo>
                          <a:lnTo>
                            <a:pt x="0" y="45"/>
                          </a:lnTo>
                          <a:lnTo>
                            <a:pt x="11" y="60"/>
                          </a:lnTo>
                          <a:lnTo>
                            <a:pt x="65" y="16"/>
                          </a:lnTo>
                          <a:lnTo>
                            <a:pt x="63" y="18"/>
                          </a:lnTo>
                          <a:lnTo>
                            <a:pt x="5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5" name="Freeform 1277"/>
                    <p:cNvSpPr>
                      <a:spLocks/>
                    </p:cNvSpPr>
                    <p:nvPr/>
                  </p:nvSpPr>
                  <p:spPr bwMode="auto">
                    <a:xfrm>
                      <a:off x="3897" y="3380"/>
                      <a:ext cx="50" cy="36"/>
                    </a:xfrm>
                    <a:custGeom>
                      <a:avLst/>
                      <a:gdLst>
                        <a:gd name="T0" fmla="*/ 49 w 50"/>
                        <a:gd name="T1" fmla="*/ 0 h 36"/>
                        <a:gd name="T2" fmla="*/ 45 w 50"/>
                        <a:gd name="T3" fmla="*/ 2 h 36"/>
                        <a:gd name="T4" fmla="*/ 0 w 50"/>
                        <a:gd name="T5" fmla="*/ 18 h 36"/>
                        <a:gd name="T6" fmla="*/ 7 w 50"/>
                        <a:gd name="T7" fmla="*/ 36 h 36"/>
                        <a:gd name="T8" fmla="*/ 50 w 50"/>
                        <a:gd name="T9" fmla="*/ 20 h 36"/>
                        <a:gd name="T10" fmla="*/ 47 w 50"/>
                        <a:gd name="T11" fmla="*/ 20 h 36"/>
                        <a:gd name="T12" fmla="*/ 49 w 5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49" y="0"/>
                          </a:moveTo>
                          <a:lnTo>
                            <a:pt x="45" y="2"/>
                          </a:lnTo>
                          <a:lnTo>
                            <a:pt x="0" y="18"/>
                          </a:lnTo>
                          <a:lnTo>
                            <a:pt x="7" y="36"/>
                          </a:lnTo>
                          <a:lnTo>
                            <a:pt x="50" y="20"/>
                          </a:lnTo>
                          <a:lnTo>
                            <a:pt x="47" y="20"/>
                          </a:lnTo>
                          <a:lnTo>
                            <a:pt x="4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6" name="Freeform 1276"/>
                    <p:cNvSpPr>
                      <a:spLocks/>
                    </p:cNvSpPr>
                    <p:nvPr/>
                  </p:nvSpPr>
                  <p:spPr bwMode="auto">
                    <a:xfrm>
                      <a:off x="3944" y="3380"/>
                      <a:ext cx="45" cy="25"/>
                    </a:xfrm>
                    <a:custGeom>
                      <a:avLst/>
                      <a:gdLst>
                        <a:gd name="T0" fmla="*/ 45 w 45"/>
                        <a:gd name="T1" fmla="*/ 9 h 25"/>
                        <a:gd name="T2" fmla="*/ 39 w 45"/>
                        <a:gd name="T3" fmla="*/ 7 h 25"/>
                        <a:gd name="T4" fmla="*/ 2 w 45"/>
                        <a:gd name="T5" fmla="*/ 0 h 25"/>
                        <a:gd name="T6" fmla="*/ 0 w 45"/>
                        <a:gd name="T7" fmla="*/ 20 h 25"/>
                        <a:gd name="T8" fmla="*/ 38 w 45"/>
                        <a:gd name="T9" fmla="*/ 25 h 25"/>
                        <a:gd name="T10" fmla="*/ 32 w 45"/>
                        <a:gd name="T11" fmla="*/ 24 h 25"/>
                        <a:gd name="T12" fmla="*/ 45 w 45"/>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5" y="9"/>
                          </a:moveTo>
                          <a:lnTo>
                            <a:pt x="39" y="7"/>
                          </a:lnTo>
                          <a:lnTo>
                            <a:pt x="2" y="0"/>
                          </a:lnTo>
                          <a:lnTo>
                            <a:pt x="0" y="20"/>
                          </a:lnTo>
                          <a:lnTo>
                            <a:pt x="38" y="25"/>
                          </a:lnTo>
                          <a:lnTo>
                            <a:pt x="32" y="24"/>
                          </a:lnTo>
                          <a:lnTo>
                            <a:pt x="4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7" name="Freeform 1275"/>
                    <p:cNvSpPr>
                      <a:spLocks/>
                    </p:cNvSpPr>
                    <p:nvPr/>
                  </p:nvSpPr>
                  <p:spPr bwMode="auto">
                    <a:xfrm>
                      <a:off x="3976" y="3389"/>
                      <a:ext cx="38" cy="36"/>
                    </a:xfrm>
                    <a:custGeom>
                      <a:avLst/>
                      <a:gdLst>
                        <a:gd name="T0" fmla="*/ 34 w 38"/>
                        <a:gd name="T1" fmla="*/ 16 h 36"/>
                        <a:gd name="T2" fmla="*/ 38 w 38"/>
                        <a:gd name="T3" fmla="*/ 18 h 36"/>
                        <a:gd name="T4" fmla="*/ 13 w 38"/>
                        <a:gd name="T5" fmla="*/ 0 h 36"/>
                        <a:gd name="T6" fmla="*/ 0 w 38"/>
                        <a:gd name="T7" fmla="*/ 15 h 36"/>
                        <a:gd name="T8" fmla="*/ 27 w 38"/>
                        <a:gd name="T9" fmla="*/ 34 h 36"/>
                        <a:gd name="T10" fmla="*/ 31 w 38"/>
                        <a:gd name="T11" fmla="*/ 36 h 36"/>
                        <a:gd name="T12" fmla="*/ 34 w 38"/>
                        <a:gd name="T13" fmla="*/ 16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34" y="16"/>
                          </a:moveTo>
                          <a:lnTo>
                            <a:pt x="38" y="18"/>
                          </a:lnTo>
                          <a:lnTo>
                            <a:pt x="13" y="0"/>
                          </a:lnTo>
                          <a:lnTo>
                            <a:pt x="0" y="15"/>
                          </a:lnTo>
                          <a:lnTo>
                            <a:pt x="27" y="34"/>
                          </a:lnTo>
                          <a:lnTo>
                            <a:pt x="31" y="36"/>
                          </a:lnTo>
                          <a:lnTo>
                            <a:pt x="3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8" name="Freeform 1274"/>
                    <p:cNvSpPr>
                      <a:spLocks/>
                    </p:cNvSpPr>
                    <p:nvPr/>
                  </p:nvSpPr>
                  <p:spPr bwMode="auto">
                    <a:xfrm>
                      <a:off x="4007" y="3405"/>
                      <a:ext cx="50" cy="27"/>
                    </a:xfrm>
                    <a:custGeom>
                      <a:avLst/>
                      <a:gdLst>
                        <a:gd name="T0" fmla="*/ 50 w 50"/>
                        <a:gd name="T1" fmla="*/ 13 h 27"/>
                        <a:gd name="T2" fmla="*/ 43 w 50"/>
                        <a:gd name="T3" fmla="*/ 8 h 27"/>
                        <a:gd name="T4" fmla="*/ 3 w 50"/>
                        <a:gd name="T5" fmla="*/ 0 h 27"/>
                        <a:gd name="T6" fmla="*/ 0 w 50"/>
                        <a:gd name="T7" fmla="*/ 20 h 27"/>
                        <a:gd name="T8" fmla="*/ 39 w 50"/>
                        <a:gd name="T9" fmla="*/ 27 h 27"/>
                        <a:gd name="T10" fmla="*/ 34 w 50"/>
                        <a:gd name="T11" fmla="*/ 22 h 27"/>
                        <a:gd name="T12" fmla="*/ 50 w 50"/>
                        <a:gd name="T13" fmla="*/ 13 h 27"/>
                        <a:gd name="T14" fmla="*/ 48 w 50"/>
                        <a:gd name="T15" fmla="*/ 9 h 27"/>
                        <a:gd name="T16" fmla="*/ 43 w 50"/>
                        <a:gd name="T17" fmla="*/ 8 h 27"/>
                        <a:gd name="T18" fmla="*/ 50 w 50"/>
                        <a:gd name="T1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7">
                          <a:moveTo>
                            <a:pt x="50" y="13"/>
                          </a:moveTo>
                          <a:lnTo>
                            <a:pt x="43" y="8"/>
                          </a:lnTo>
                          <a:lnTo>
                            <a:pt x="3" y="0"/>
                          </a:lnTo>
                          <a:lnTo>
                            <a:pt x="0" y="20"/>
                          </a:lnTo>
                          <a:lnTo>
                            <a:pt x="39" y="27"/>
                          </a:lnTo>
                          <a:lnTo>
                            <a:pt x="34" y="22"/>
                          </a:lnTo>
                          <a:lnTo>
                            <a:pt x="50" y="13"/>
                          </a:lnTo>
                          <a:lnTo>
                            <a:pt x="48" y="9"/>
                          </a:lnTo>
                          <a:lnTo>
                            <a:pt x="43" y="8"/>
                          </a:lnTo>
                          <a:lnTo>
                            <a:pt x="5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9" name="Freeform 1273"/>
                    <p:cNvSpPr>
                      <a:spLocks/>
                    </p:cNvSpPr>
                    <p:nvPr/>
                  </p:nvSpPr>
                  <p:spPr bwMode="auto">
                    <a:xfrm>
                      <a:off x="4041" y="3418"/>
                      <a:ext cx="23" cy="29"/>
                    </a:xfrm>
                    <a:custGeom>
                      <a:avLst/>
                      <a:gdLst>
                        <a:gd name="T0" fmla="*/ 14 w 23"/>
                        <a:gd name="T1" fmla="*/ 9 h 29"/>
                        <a:gd name="T2" fmla="*/ 23 w 23"/>
                        <a:gd name="T3" fmla="*/ 14 h 29"/>
                        <a:gd name="T4" fmla="*/ 16 w 23"/>
                        <a:gd name="T5" fmla="*/ 0 h 29"/>
                        <a:gd name="T6" fmla="*/ 0 w 23"/>
                        <a:gd name="T7" fmla="*/ 9 h 29"/>
                        <a:gd name="T8" fmla="*/ 5 w 23"/>
                        <a:gd name="T9" fmla="*/ 22 h 29"/>
                        <a:gd name="T10" fmla="*/ 14 w 23"/>
                        <a:gd name="T11" fmla="*/ 29 h 29"/>
                        <a:gd name="T12" fmla="*/ 5 w 23"/>
                        <a:gd name="T13" fmla="*/ 22 h 29"/>
                        <a:gd name="T14" fmla="*/ 9 w 23"/>
                        <a:gd name="T15" fmla="*/ 29 h 29"/>
                        <a:gd name="T16" fmla="*/ 14 w 23"/>
                        <a:gd name="T17" fmla="*/ 27 h 29"/>
                        <a:gd name="T18" fmla="*/ 14 w 23"/>
                        <a:gd name="T1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9">
                          <a:moveTo>
                            <a:pt x="14" y="9"/>
                          </a:moveTo>
                          <a:lnTo>
                            <a:pt x="23" y="14"/>
                          </a:lnTo>
                          <a:lnTo>
                            <a:pt x="16" y="0"/>
                          </a:lnTo>
                          <a:lnTo>
                            <a:pt x="0" y="9"/>
                          </a:lnTo>
                          <a:lnTo>
                            <a:pt x="5" y="22"/>
                          </a:lnTo>
                          <a:lnTo>
                            <a:pt x="14" y="29"/>
                          </a:lnTo>
                          <a:lnTo>
                            <a:pt x="5" y="22"/>
                          </a:lnTo>
                          <a:lnTo>
                            <a:pt x="9" y="29"/>
                          </a:lnTo>
                          <a:lnTo>
                            <a:pt x="14" y="27"/>
                          </a:lnTo>
                          <a:lnTo>
                            <a:pt x="1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0" name="Freeform 1272"/>
                    <p:cNvSpPr>
                      <a:spLocks/>
                    </p:cNvSpPr>
                    <p:nvPr/>
                  </p:nvSpPr>
                  <p:spPr bwMode="auto">
                    <a:xfrm>
                      <a:off x="4055" y="3425"/>
                      <a:ext cx="27" cy="22"/>
                    </a:xfrm>
                    <a:custGeom>
                      <a:avLst/>
                      <a:gdLst>
                        <a:gd name="T0" fmla="*/ 13 w 27"/>
                        <a:gd name="T1" fmla="*/ 6 h 22"/>
                        <a:gd name="T2" fmla="*/ 20 w 27"/>
                        <a:gd name="T3" fmla="*/ 0 h 22"/>
                        <a:gd name="T4" fmla="*/ 0 w 27"/>
                        <a:gd name="T5" fmla="*/ 2 h 22"/>
                        <a:gd name="T6" fmla="*/ 0 w 27"/>
                        <a:gd name="T7" fmla="*/ 22 h 22"/>
                        <a:gd name="T8" fmla="*/ 20 w 27"/>
                        <a:gd name="T9" fmla="*/ 20 h 22"/>
                        <a:gd name="T10" fmla="*/ 27 w 27"/>
                        <a:gd name="T11" fmla="*/ 15 h 22"/>
                        <a:gd name="T12" fmla="*/ 20 w 27"/>
                        <a:gd name="T13" fmla="*/ 20 h 22"/>
                        <a:gd name="T14" fmla="*/ 26 w 27"/>
                        <a:gd name="T15" fmla="*/ 20 h 22"/>
                        <a:gd name="T16" fmla="*/ 27 w 27"/>
                        <a:gd name="T17" fmla="*/ 15 h 22"/>
                        <a:gd name="T18" fmla="*/ 13 w 27"/>
                        <a:gd name="T19"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
                          <a:moveTo>
                            <a:pt x="13" y="6"/>
                          </a:moveTo>
                          <a:lnTo>
                            <a:pt x="20" y="0"/>
                          </a:lnTo>
                          <a:lnTo>
                            <a:pt x="0" y="2"/>
                          </a:lnTo>
                          <a:lnTo>
                            <a:pt x="0" y="22"/>
                          </a:lnTo>
                          <a:lnTo>
                            <a:pt x="20" y="20"/>
                          </a:lnTo>
                          <a:lnTo>
                            <a:pt x="27" y="15"/>
                          </a:lnTo>
                          <a:lnTo>
                            <a:pt x="20" y="20"/>
                          </a:lnTo>
                          <a:lnTo>
                            <a:pt x="26" y="20"/>
                          </a:lnTo>
                          <a:lnTo>
                            <a:pt x="27" y="15"/>
                          </a:lnTo>
                          <a:lnTo>
                            <a:pt x="13"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1" name="Freeform 1271"/>
                    <p:cNvSpPr>
                      <a:spLocks/>
                    </p:cNvSpPr>
                    <p:nvPr/>
                  </p:nvSpPr>
                  <p:spPr bwMode="auto">
                    <a:xfrm>
                      <a:off x="4068" y="3409"/>
                      <a:ext cx="25" cy="31"/>
                    </a:xfrm>
                    <a:custGeom>
                      <a:avLst/>
                      <a:gdLst>
                        <a:gd name="T0" fmla="*/ 20 w 25"/>
                        <a:gd name="T1" fmla="*/ 0 h 31"/>
                        <a:gd name="T2" fmla="*/ 9 w 25"/>
                        <a:gd name="T3" fmla="*/ 4 h 31"/>
                        <a:gd name="T4" fmla="*/ 0 w 25"/>
                        <a:gd name="T5" fmla="*/ 22 h 31"/>
                        <a:gd name="T6" fmla="*/ 14 w 25"/>
                        <a:gd name="T7" fmla="*/ 31 h 31"/>
                        <a:gd name="T8" fmla="*/ 25 w 25"/>
                        <a:gd name="T9" fmla="*/ 14 h 31"/>
                        <a:gd name="T10" fmla="*/ 16 w 25"/>
                        <a:gd name="T11" fmla="*/ 20 h 31"/>
                        <a:gd name="T12" fmla="*/ 20 w 25"/>
                        <a:gd name="T13" fmla="*/ 0 h 31"/>
                        <a:gd name="T14" fmla="*/ 13 w 25"/>
                        <a:gd name="T15" fmla="*/ 0 h 31"/>
                        <a:gd name="T16" fmla="*/ 9 w 25"/>
                        <a:gd name="T17" fmla="*/ 4 h 31"/>
                        <a:gd name="T18" fmla="*/ 20 w 25"/>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20" y="0"/>
                          </a:moveTo>
                          <a:lnTo>
                            <a:pt x="9" y="4"/>
                          </a:lnTo>
                          <a:lnTo>
                            <a:pt x="0" y="22"/>
                          </a:lnTo>
                          <a:lnTo>
                            <a:pt x="14" y="31"/>
                          </a:lnTo>
                          <a:lnTo>
                            <a:pt x="25" y="14"/>
                          </a:lnTo>
                          <a:lnTo>
                            <a:pt x="16" y="20"/>
                          </a:lnTo>
                          <a:lnTo>
                            <a:pt x="20" y="0"/>
                          </a:lnTo>
                          <a:lnTo>
                            <a:pt x="13" y="0"/>
                          </a:lnTo>
                          <a:lnTo>
                            <a:pt x="9" y="4"/>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2" name="Freeform 1270"/>
                    <p:cNvSpPr>
                      <a:spLocks/>
                    </p:cNvSpPr>
                    <p:nvPr/>
                  </p:nvSpPr>
                  <p:spPr bwMode="auto">
                    <a:xfrm>
                      <a:off x="4084" y="3409"/>
                      <a:ext cx="65" cy="27"/>
                    </a:xfrm>
                    <a:custGeom>
                      <a:avLst/>
                      <a:gdLst>
                        <a:gd name="T0" fmla="*/ 65 w 65"/>
                        <a:gd name="T1" fmla="*/ 9 h 27"/>
                        <a:gd name="T2" fmla="*/ 61 w 65"/>
                        <a:gd name="T3" fmla="*/ 7 h 27"/>
                        <a:gd name="T4" fmla="*/ 4 w 65"/>
                        <a:gd name="T5" fmla="*/ 0 h 27"/>
                        <a:gd name="T6" fmla="*/ 0 w 65"/>
                        <a:gd name="T7" fmla="*/ 20 h 27"/>
                        <a:gd name="T8" fmla="*/ 60 w 65"/>
                        <a:gd name="T9" fmla="*/ 27 h 27"/>
                        <a:gd name="T10" fmla="*/ 54 w 65"/>
                        <a:gd name="T11" fmla="*/ 25 h 27"/>
                        <a:gd name="T12" fmla="*/ 65 w 65"/>
                        <a:gd name="T13" fmla="*/ 9 h 27"/>
                      </a:gdLst>
                      <a:ahLst/>
                      <a:cxnLst>
                        <a:cxn ang="0">
                          <a:pos x="T0" y="T1"/>
                        </a:cxn>
                        <a:cxn ang="0">
                          <a:pos x="T2" y="T3"/>
                        </a:cxn>
                        <a:cxn ang="0">
                          <a:pos x="T4" y="T5"/>
                        </a:cxn>
                        <a:cxn ang="0">
                          <a:pos x="T6" y="T7"/>
                        </a:cxn>
                        <a:cxn ang="0">
                          <a:pos x="T8" y="T9"/>
                        </a:cxn>
                        <a:cxn ang="0">
                          <a:pos x="T10" y="T11"/>
                        </a:cxn>
                        <a:cxn ang="0">
                          <a:pos x="T12" y="T13"/>
                        </a:cxn>
                      </a:cxnLst>
                      <a:rect l="0" t="0" r="r" b="b"/>
                      <a:pathLst>
                        <a:path w="65" h="27">
                          <a:moveTo>
                            <a:pt x="65" y="9"/>
                          </a:moveTo>
                          <a:lnTo>
                            <a:pt x="61" y="7"/>
                          </a:lnTo>
                          <a:lnTo>
                            <a:pt x="4" y="0"/>
                          </a:lnTo>
                          <a:lnTo>
                            <a:pt x="0" y="20"/>
                          </a:lnTo>
                          <a:lnTo>
                            <a:pt x="60" y="27"/>
                          </a:lnTo>
                          <a:lnTo>
                            <a:pt x="54" y="25"/>
                          </a:lnTo>
                          <a:lnTo>
                            <a:pt x="6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3" name="Freeform 1269"/>
                    <p:cNvSpPr>
                      <a:spLocks/>
                    </p:cNvSpPr>
                    <p:nvPr/>
                  </p:nvSpPr>
                  <p:spPr bwMode="auto">
                    <a:xfrm>
                      <a:off x="4138" y="3418"/>
                      <a:ext cx="51" cy="43"/>
                    </a:xfrm>
                    <a:custGeom>
                      <a:avLst/>
                      <a:gdLst>
                        <a:gd name="T0" fmla="*/ 47 w 51"/>
                        <a:gd name="T1" fmla="*/ 23 h 43"/>
                        <a:gd name="T2" fmla="*/ 51 w 51"/>
                        <a:gd name="T3" fmla="*/ 25 h 43"/>
                        <a:gd name="T4" fmla="*/ 11 w 51"/>
                        <a:gd name="T5" fmla="*/ 0 h 43"/>
                        <a:gd name="T6" fmla="*/ 0 w 51"/>
                        <a:gd name="T7" fmla="*/ 16 h 43"/>
                        <a:gd name="T8" fmla="*/ 40 w 51"/>
                        <a:gd name="T9" fmla="*/ 42 h 43"/>
                        <a:gd name="T10" fmla="*/ 44 w 51"/>
                        <a:gd name="T11" fmla="*/ 43 h 43"/>
                        <a:gd name="T12" fmla="*/ 47 w 51"/>
                        <a:gd name="T13" fmla="*/ 23 h 43"/>
                      </a:gdLst>
                      <a:ahLst/>
                      <a:cxnLst>
                        <a:cxn ang="0">
                          <a:pos x="T0" y="T1"/>
                        </a:cxn>
                        <a:cxn ang="0">
                          <a:pos x="T2" y="T3"/>
                        </a:cxn>
                        <a:cxn ang="0">
                          <a:pos x="T4" y="T5"/>
                        </a:cxn>
                        <a:cxn ang="0">
                          <a:pos x="T6" y="T7"/>
                        </a:cxn>
                        <a:cxn ang="0">
                          <a:pos x="T8" y="T9"/>
                        </a:cxn>
                        <a:cxn ang="0">
                          <a:pos x="T10" y="T11"/>
                        </a:cxn>
                        <a:cxn ang="0">
                          <a:pos x="T12" y="T13"/>
                        </a:cxn>
                      </a:cxnLst>
                      <a:rect l="0" t="0" r="r" b="b"/>
                      <a:pathLst>
                        <a:path w="51" h="43">
                          <a:moveTo>
                            <a:pt x="47" y="23"/>
                          </a:moveTo>
                          <a:lnTo>
                            <a:pt x="51" y="25"/>
                          </a:lnTo>
                          <a:lnTo>
                            <a:pt x="11" y="0"/>
                          </a:lnTo>
                          <a:lnTo>
                            <a:pt x="0" y="16"/>
                          </a:lnTo>
                          <a:lnTo>
                            <a:pt x="40" y="42"/>
                          </a:lnTo>
                          <a:lnTo>
                            <a:pt x="44" y="43"/>
                          </a:lnTo>
                          <a:lnTo>
                            <a:pt x="47"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4" name="Freeform 1268"/>
                    <p:cNvSpPr>
                      <a:spLocks/>
                    </p:cNvSpPr>
                    <p:nvPr/>
                  </p:nvSpPr>
                  <p:spPr bwMode="auto">
                    <a:xfrm>
                      <a:off x="4182" y="3441"/>
                      <a:ext cx="46" cy="28"/>
                    </a:xfrm>
                    <a:custGeom>
                      <a:avLst/>
                      <a:gdLst>
                        <a:gd name="T0" fmla="*/ 46 w 46"/>
                        <a:gd name="T1" fmla="*/ 9 h 28"/>
                        <a:gd name="T2" fmla="*/ 43 w 46"/>
                        <a:gd name="T3" fmla="*/ 9 h 28"/>
                        <a:gd name="T4" fmla="*/ 3 w 46"/>
                        <a:gd name="T5" fmla="*/ 0 h 28"/>
                        <a:gd name="T6" fmla="*/ 0 w 46"/>
                        <a:gd name="T7" fmla="*/ 20 h 28"/>
                        <a:gd name="T8" fmla="*/ 39 w 46"/>
                        <a:gd name="T9" fmla="*/ 28 h 28"/>
                        <a:gd name="T10" fmla="*/ 37 w 46"/>
                        <a:gd name="T11" fmla="*/ 28 h 28"/>
                        <a:gd name="T12" fmla="*/ 46 w 46"/>
                        <a:gd name="T13" fmla="*/ 9 h 28"/>
                      </a:gdLst>
                      <a:ahLst/>
                      <a:cxnLst>
                        <a:cxn ang="0">
                          <a:pos x="T0" y="T1"/>
                        </a:cxn>
                        <a:cxn ang="0">
                          <a:pos x="T2" y="T3"/>
                        </a:cxn>
                        <a:cxn ang="0">
                          <a:pos x="T4" y="T5"/>
                        </a:cxn>
                        <a:cxn ang="0">
                          <a:pos x="T6" y="T7"/>
                        </a:cxn>
                        <a:cxn ang="0">
                          <a:pos x="T8" y="T9"/>
                        </a:cxn>
                        <a:cxn ang="0">
                          <a:pos x="T10" y="T11"/>
                        </a:cxn>
                        <a:cxn ang="0">
                          <a:pos x="T12" y="T13"/>
                        </a:cxn>
                      </a:cxnLst>
                      <a:rect l="0" t="0" r="r" b="b"/>
                      <a:pathLst>
                        <a:path w="46" h="28">
                          <a:moveTo>
                            <a:pt x="46" y="9"/>
                          </a:moveTo>
                          <a:lnTo>
                            <a:pt x="43" y="9"/>
                          </a:lnTo>
                          <a:lnTo>
                            <a:pt x="3" y="0"/>
                          </a:lnTo>
                          <a:lnTo>
                            <a:pt x="0" y="20"/>
                          </a:lnTo>
                          <a:lnTo>
                            <a:pt x="39" y="28"/>
                          </a:lnTo>
                          <a:lnTo>
                            <a:pt x="37" y="28"/>
                          </a:lnTo>
                          <a:lnTo>
                            <a:pt x="4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5" name="Freeform 1267"/>
                    <p:cNvSpPr>
                      <a:spLocks/>
                    </p:cNvSpPr>
                    <p:nvPr/>
                  </p:nvSpPr>
                  <p:spPr bwMode="auto">
                    <a:xfrm>
                      <a:off x="4219" y="3450"/>
                      <a:ext cx="53" cy="37"/>
                    </a:xfrm>
                    <a:custGeom>
                      <a:avLst/>
                      <a:gdLst>
                        <a:gd name="T0" fmla="*/ 53 w 53"/>
                        <a:gd name="T1" fmla="*/ 22 h 37"/>
                        <a:gd name="T2" fmla="*/ 47 w 53"/>
                        <a:gd name="T3" fmla="*/ 19 h 37"/>
                        <a:gd name="T4" fmla="*/ 9 w 53"/>
                        <a:gd name="T5" fmla="*/ 0 h 37"/>
                        <a:gd name="T6" fmla="*/ 0 w 53"/>
                        <a:gd name="T7" fmla="*/ 19 h 37"/>
                        <a:gd name="T8" fmla="*/ 40 w 53"/>
                        <a:gd name="T9" fmla="*/ 37 h 37"/>
                        <a:gd name="T10" fmla="*/ 36 w 53"/>
                        <a:gd name="T11" fmla="*/ 33 h 37"/>
                        <a:gd name="T12" fmla="*/ 53 w 53"/>
                        <a:gd name="T13" fmla="*/ 22 h 37"/>
                      </a:gdLst>
                      <a:ahLst/>
                      <a:cxnLst>
                        <a:cxn ang="0">
                          <a:pos x="T0" y="T1"/>
                        </a:cxn>
                        <a:cxn ang="0">
                          <a:pos x="T2" y="T3"/>
                        </a:cxn>
                        <a:cxn ang="0">
                          <a:pos x="T4" y="T5"/>
                        </a:cxn>
                        <a:cxn ang="0">
                          <a:pos x="T6" y="T7"/>
                        </a:cxn>
                        <a:cxn ang="0">
                          <a:pos x="T8" y="T9"/>
                        </a:cxn>
                        <a:cxn ang="0">
                          <a:pos x="T10" y="T11"/>
                        </a:cxn>
                        <a:cxn ang="0">
                          <a:pos x="T12" y="T13"/>
                        </a:cxn>
                      </a:cxnLst>
                      <a:rect l="0" t="0" r="r" b="b"/>
                      <a:pathLst>
                        <a:path w="53" h="37">
                          <a:moveTo>
                            <a:pt x="53" y="22"/>
                          </a:moveTo>
                          <a:lnTo>
                            <a:pt x="47" y="19"/>
                          </a:lnTo>
                          <a:lnTo>
                            <a:pt x="9" y="0"/>
                          </a:lnTo>
                          <a:lnTo>
                            <a:pt x="0" y="19"/>
                          </a:lnTo>
                          <a:lnTo>
                            <a:pt x="40" y="37"/>
                          </a:lnTo>
                          <a:lnTo>
                            <a:pt x="36" y="33"/>
                          </a:lnTo>
                          <a:lnTo>
                            <a:pt x="53"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6" name="Freeform 1266"/>
                    <p:cNvSpPr>
                      <a:spLocks/>
                    </p:cNvSpPr>
                    <p:nvPr/>
                  </p:nvSpPr>
                  <p:spPr bwMode="auto">
                    <a:xfrm>
                      <a:off x="4255" y="3472"/>
                      <a:ext cx="35" cy="43"/>
                    </a:xfrm>
                    <a:custGeom>
                      <a:avLst/>
                      <a:gdLst>
                        <a:gd name="T0" fmla="*/ 27 w 35"/>
                        <a:gd name="T1" fmla="*/ 25 h 43"/>
                        <a:gd name="T2" fmla="*/ 35 w 35"/>
                        <a:gd name="T3" fmla="*/ 29 h 43"/>
                        <a:gd name="T4" fmla="*/ 17 w 35"/>
                        <a:gd name="T5" fmla="*/ 0 h 43"/>
                        <a:gd name="T6" fmla="*/ 0 w 35"/>
                        <a:gd name="T7" fmla="*/ 11 h 43"/>
                        <a:gd name="T8" fmla="*/ 18 w 35"/>
                        <a:gd name="T9" fmla="*/ 40 h 43"/>
                        <a:gd name="T10" fmla="*/ 24 w 35"/>
                        <a:gd name="T11" fmla="*/ 43 h 43"/>
                        <a:gd name="T12" fmla="*/ 18 w 35"/>
                        <a:gd name="T13" fmla="*/ 40 h 43"/>
                        <a:gd name="T14" fmla="*/ 20 w 35"/>
                        <a:gd name="T15" fmla="*/ 43 h 43"/>
                        <a:gd name="T16" fmla="*/ 24 w 35"/>
                        <a:gd name="T17" fmla="*/ 43 h 43"/>
                        <a:gd name="T18" fmla="*/ 27 w 35"/>
                        <a:gd name="T19"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27" y="25"/>
                          </a:moveTo>
                          <a:lnTo>
                            <a:pt x="35" y="29"/>
                          </a:lnTo>
                          <a:lnTo>
                            <a:pt x="17" y="0"/>
                          </a:lnTo>
                          <a:lnTo>
                            <a:pt x="0" y="11"/>
                          </a:lnTo>
                          <a:lnTo>
                            <a:pt x="18" y="40"/>
                          </a:lnTo>
                          <a:lnTo>
                            <a:pt x="24" y="43"/>
                          </a:lnTo>
                          <a:lnTo>
                            <a:pt x="18" y="40"/>
                          </a:lnTo>
                          <a:lnTo>
                            <a:pt x="20" y="43"/>
                          </a:lnTo>
                          <a:lnTo>
                            <a:pt x="24" y="43"/>
                          </a:lnTo>
                          <a:lnTo>
                            <a:pt x="2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7" name="Freeform 1265"/>
                    <p:cNvSpPr>
                      <a:spLocks/>
                    </p:cNvSpPr>
                    <p:nvPr/>
                  </p:nvSpPr>
                  <p:spPr bwMode="auto">
                    <a:xfrm>
                      <a:off x="4279" y="3497"/>
                      <a:ext cx="39" cy="24"/>
                    </a:xfrm>
                    <a:custGeom>
                      <a:avLst/>
                      <a:gdLst>
                        <a:gd name="T0" fmla="*/ 39 w 39"/>
                        <a:gd name="T1" fmla="*/ 8 h 24"/>
                        <a:gd name="T2" fmla="*/ 34 w 39"/>
                        <a:gd name="T3" fmla="*/ 4 h 24"/>
                        <a:gd name="T4" fmla="*/ 3 w 39"/>
                        <a:gd name="T5" fmla="*/ 0 h 24"/>
                        <a:gd name="T6" fmla="*/ 0 w 39"/>
                        <a:gd name="T7" fmla="*/ 18 h 24"/>
                        <a:gd name="T8" fmla="*/ 30 w 39"/>
                        <a:gd name="T9" fmla="*/ 24 h 24"/>
                        <a:gd name="T10" fmla="*/ 25 w 39"/>
                        <a:gd name="T11" fmla="*/ 20 h 24"/>
                        <a:gd name="T12" fmla="*/ 39 w 39"/>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39" h="24">
                          <a:moveTo>
                            <a:pt x="39" y="8"/>
                          </a:moveTo>
                          <a:lnTo>
                            <a:pt x="34" y="4"/>
                          </a:lnTo>
                          <a:lnTo>
                            <a:pt x="3" y="0"/>
                          </a:lnTo>
                          <a:lnTo>
                            <a:pt x="0" y="18"/>
                          </a:lnTo>
                          <a:lnTo>
                            <a:pt x="30" y="24"/>
                          </a:lnTo>
                          <a:lnTo>
                            <a:pt x="25" y="20"/>
                          </a:lnTo>
                          <a:lnTo>
                            <a:pt x="39"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8" name="Freeform 1264"/>
                    <p:cNvSpPr>
                      <a:spLocks/>
                    </p:cNvSpPr>
                    <p:nvPr/>
                  </p:nvSpPr>
                  <p:spPr bwMode="auto">
                    <a:xfrm>
                      <a:off x="4304" y="3505"/>
                      <a:ext cx="34" cy="39"/>
                    </a:xfrm>
                    <a:custGeom>
                      <a:avLst/>
                      <a:gdLst>
                        <a:gd name="T0" fmla="*/ 27 w 34"/>
                        <a:gd name="T1" fmla="*/ 19 h 39"/>
                        <a:gd name="T2" fmla="*/ 34 w 34"/>
                        <a:gd name="T3" fmla="*/ 23 h 39"/>
                        <a:gd name="T4" fmla="*/ 14 w 34"/>
                        <a:gd name="T5" fmla="*/ 0 h 39"/>
                        <a:gd name="T6" fmla="*/ 0 w 34"/>
                        <a:gd name="T7" fmla="*/ 12 h 39"/>
                        <a:gd name="T8" fmla="*/ 18 w 34"/>
                        <a:gd name="T9" fmla="*/ 36 h 39"/>
                        <a:gd name="T10" fmla="*/ 25 w 34"/>
                        <a:gd name="T11" fmla="*/ 39 h 39"/>
                        <a:gd name="T12" fmla="*/ 27 w 34"/>
                        <a:gd name="T13" fmla="*/ 19 h 39"/>
                      </a:gdLst>
                      <a:ahLst/>
                      <a:cxnLst>
                        <a:cxn ang="0">
                          <a:pos x="T0" y="T1"/>
                        </a:cxn>
                        <a:cxn ang="0">
                          <a:pos x="T2" y="T3"/>
                        </a:cxn>
                        <a:cxn ang="0">
                          <a:pos x="T4" y="T5"/>
                        </a:cxn>
                        <a:cxn ang="0">
                          <a:pos x="T6" y="T7"/>
                        </a:cxn>
                        <a:cxn ang="0">
                          <a:pos x="T8" y="T9"/>
                        </a:cxn>
                        <a:cxn ang="0">
                          <a:pos x="T10" y="T11"/>
                        </a:cxn>
                        <a:cxn ang="0">
                          <a:pos x="T12" y="T13"/>
                        </a:cxn>
                      </a:cxnLst>
                      <a:rect l="0" t="0" r="r" b="b"/>
                      <a:pathLst>
                        <a:path w="34" h="39">
                          <a:moveTo>
                            <a:pt x="27" y="19"/>
                          </a:moveTo>
                          <a:lnTo>
                            <a:pt x="34" y="23"/>
                          </a:lnTo>
                          <a:lnTo>
                            <a:pt x="14" y="0"/>
                          </a:lnTo>
                          <a:lnTo>
                            <a:pt x="0" y="12"/>
                          </a:lnTo>
                          <a:lnTo>
                            <a:pt x="18" y="36"/>
                          </a:lnTo>
                          <a:lnTo>
                            <a:pt x="25" y="39"/>
                          </a:lnTo>
                          <a:lnTo>
                            <a:pt x="27"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9" name="Freeform 1263"/>
                    <p:cNvSpPr>
                      <a:spLocks/>
                    </p:cNvSpPr>
                    <p:nvPr/>
                  </p:nvSpPr>
                  <p:spPr bwMode="auto">
                    <a:xfrm>
                      <a:off x="4329" y="3524"/>
                      <a:ext cx="36" cy="24"/>
                    </a:xfrm>
                    <a:custGeom>
                      <a:avLst/>
                      <a:gdLst>
                        <a:gd name="T0" fmla="*/ 36 w 36"/>
                        <a:gd name="T1" fmla="*/ 8 h 24"/>
                        <a:gd name="T2" fmla="*/ 31 w 36"/>
                        <a:gd name="T3" fmla="*/ 4 h 24"/>
                        <a:gd name="T4" fmla="*/ 2 w 36"/>
                        <a:gd name="T5" fmla="*/ 0 h 24"/>
                        <a:gd name="T6" fmla="*/ 0 w 36"/>
                        <a:gd name="T7" fmla="*/ 20 h 24"/>
                        <a:gd name="T8" fmla="*/ 27 w 36"/>
                        <a:gd name="T9" fmla="*/ 24 h 24"/>
                        <a:gd name="T10" fmla="*/ 22 w 36"/>
                        <a:gd name="T11" fmla="*/ 22 h 24"/>
                        <a:gd name="T12" fmla="*/ 36 w 36"/>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8"/>
                          </a:moveTo>
                          <a:lnTo>
                            <a:pt x="31" y="4"/>
                          </a:lnTo>
                          <a:lnTo>
                            <a:pt x="2" y="0"/>
                          </a:lnTo>
                          <a:lnTo>
                            <a:pt x="0" y="20"/>
                          </a:lnTo>
                          <a:lnTo>
                            <a:pt x="27" y="24"/>
                          </a:lnTo>
                          <a:lnTo>
                            <a:pt x="22" y="22"/>
                          </a:lnTo>
                          <a:lnTo>
                            <a:pt x="36"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0" name="Freeform 1262"/>
                    <p:cNvSpPr>
                      <a:spLocks/>
                    </p:cNvSpPr>
                    <p:nvPr/>
                  </p:nvSpPr>
                  <p:spPr bwMode="auto">
                    <a:xfrm>
                      <a:off x="4351" y="3532"/>
                      <a:ext cx="30" cy="34"/>
                    </a:xfrm>
                    <a:custGeom>
                      <a:avLst/>
                      <a:gdLst>
                        <a:gd name="T0" fmla="*/ 23 w 30"/>
                        <a:gd name="T1" fmla="*/ 14 h 34"/>
                        <a:gd name="T2" fmla="*/ 30 w 30"/>
                        <a:gd name="T3" fmla="*/ 16 h 34"/>
                        <a:gd name="T4" fmla="*/ 14 w 30"/>
                        <a:gd name="T5" fmla="*/ 0 h 34"/>
                        <a:gd name="T6" fmla="*/ 0 w 30"/>
                        <a:gd name="T7" fmla="*/ 14 h 34"/>
                        <a:gd name="T8" fmla="*/ 16 w 30"/>
                        <a:gd name="T9" fmla="*/ 30 h 34"/>
                        <a:gd name="T10" fmla="*/ 25 w 30"/>
                        <a:gd name="T11" fmla="*/ 32 h 34"/>
                        <a:gd name="T12" fmla="*/ 16 w 30"/>
                        <a:gd name="T13" fmla="*/ 30 h 34"/>
                        <a:gd name="T14" fmla="*/ 20 w 30"/>
                        <a:gd name="T15" fmla="*/ 34 h 34"/>
                        <a:gd name="T16" fmla="*/ 25 w 30"/>
                        <a:gd name="T17" fmla="*/ 32 h 34"/>
                        <a:gd name="T18" fmla="*/ 23 w 30"/>
                        <a:gd name="T1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4">
                          <a:moveTo>
                            <a:pt x="23" y="14"/>
                          </a:moveTo>
                          <a:lnTo>
                            <a:pt x="30" y="16"/>
                          </a:lnTo>
                          <a:lnTo>
                            <a:pt x="14" y="0"/>
                          </a:lnTo>
                          <a:lnTo>
                            <a:pt x="0" y="14"/>
                          </a:lnTo>
                          <a:lnTo>
                            <a:pt x="16" y="30"/>
                          </a:lnTo>
                          <a:lnTo>
                            <a:pt x="25" y="32"/>
                          </a:lnTo>
                          <a:lnTo>
                            <a:pt x="16" y="30"/>
                          </a:lnTo>
                          <a:lnTo>
                            <a:pt x="20" y="34"/>
                          </a:lnTo>
                          <a:lnTo>
                            <a:pt x="25" y="32"/>
                          </a:lnTo>
                          <a:lnTo>
                            <a:pt x="2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1" name="Freeform 1261"/>
                    <p:cNvSpPr>
                      <a:spLocks/>
                    </p:cNvSpPr>
                    <p:nvPr/>
                  </p:nvSpPr>
                  <p:spPr bwMode="auto">
                    <a:xfrm>
                      <a:off x="4374" y="3542"/>
                      <a:ext cx="27" cy="22"/>
                    </a:xfrm>
                    <a:custGeom>
                      <a:avLst/>
                      <a:gdLst>
                        <a:gd name="T0" fmla="*/ 15 w 27"/>
                        <a:gd name="T1" fmla="*/ 4 h 22"/>
                        <a:gd name="T2" fmla="*/ 20 w 27"/>
                        <a:gd name="T3" fmla="*/ 0 h 22"/>
                        <a:gd name="T4" fmla="*/ 0 w 27"/>
                        <a:gd name="T5" fmla="*/ 4 h 22"/>
                        <a:gd name="T6" fmla="*/ 2 w 27"/>
                        <a:gd name="T7" fmla="*/ 22 h 22"/>
                        <a:gd name="T8" fmla="*/ 22 w 27"/>
                        <a:gd name="T9" fmla="*/ 20 h 22"/>
                        <a:gd name="T10" fmla="*/ 27 w 27"/>
                        <a:gd name="T11" fmla="*/ 17 h 22"/>
                        <a:gd name="T12" fmla="*/ 15 w 27"/>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15" y="4"/>
                          </a:moveTo>
                          <a:lnTo>
                            <a:pt x="20" y="0"/>
                          </a:lnTo>
                          <a:lnTo>
                            <a:pt x="0" y="4"/>
                          </a:lnTo>
                          <a:lnTo>
                            <a:pt x="2" y="22"/>
                          </a:lnTo>
                          <a:lnTo>
                            <a:pt x="22" y="20"/>
                          </a:lnTo>
                          <a:lnTo>
                            <a:pt x="27" y="17"/>
                          </a:lnTo>
                          <a:lnTo>
                            <a:pt x="1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2" name="Freeform 1260"/>
                    <p:cNvSpPr>
                      <a:spLocks/>
                    </p:cNvSpPr>
                    <p:nvPr/>
                  </p:nvSpPr>
                  <p:spPr bwMode="auto">
                    <a:xfrm>
                      <a:off x="4389" y="3530"/>
                      <a:ext cx="25" cy="29"/>
                    </a:xfrm>
                    <a:custGeom>
                      <a:avLst/>
                      <a:gdLst>
                        <a:gd name="T0" fmla="*/ 18 w 25"/>
                        <a:gd name="T1" fmla="*/ 0 h 29"/>
                        <a:gd name="T2" fmla="*/ 12 w 25"/>
                        <a:gd name="T3" fmla="*/ 3 h 29"/>
                        <a:gd name="T4" fmla="*/ 0 w 25"/>
                        <a:gd name="T5" fmla="*/ 16 h 29"/>
                        <a:gd name="T6" fmla="*/ 12 w 25"/>
                        <a:gd name="T7" fmla="*/ 29 h 29"/>
                        <a:gd name="T8" fmla="*/ 25 w 25"/>
                        <a:gd name="T9" fmla="*/ 16 h 29"/>
                        <a:gd name="T10" fmla="*/ 20 w 25"/>
                        <a:gd name="T11" fmla="*/ 20 h 29"/>
                        <a:gd name="T12" fmla="*/ 18 w 25"/>
                        <a:gd name="T13" fmla="*/ 0 h 29"/>
                        <a:gd name="T14" fmla="*/ 14 w 25"/>
                        <a:gd name="T15" fmla="*/ 0 h 29"/>
                        <a:gd name="T16" fmla="*/ 12 w 25"/>
                        <a:gd name="T17" fmla="*/ 3 h 29"/>
                        <a:gd name="T18" fmla="*/ 18 w 25"/>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9">
                          <a:moveTo>
                            <a:pt x="18" y="0"/>
                          </a:moveTo>
                          <a:lnTo>
                            <a:pt x="12" y="3"/>
                          </a:lnTo>
                          <a:lnTo>
                            <a:pt x="0" y="16"/>
                          </a:lnTo>
                          <a:lnTo>
                            <a:pt x="12" y="29"/>
                          </a:lnTo>
                          <a:lnTo>
                            <a:pt x="25" y="16"/>
                          </a:lnTo>
                          <a:lnTo>
                            <a:pt x="20" y="20"/>
                          </a:lnTo>
                          <a:lnTo>
                            <a:pt x="18" y="0"/>
                          </a:lnTo>
                          <a:lnTo>
                            <a:pt x="14" y="0"/>
                          </a:lnTo>
                          <a:lnTo>
                            <a:pt x="12" y="3"/>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3" name="Freeform 1259"/>
                    <p:cNvSpPr>
                      <a:spLocks/>
                    </p:cNvSpPr>
                    <p:nvPr/>
                  </p:nvSpPr>
                  <p:spPr bwMode="auto">
                    <a:xfrm>
                      <a:off x="4407" y="3528"/>
                      <a:ext cx="56" cy="22"/>
                    </a:xfrm>
                    <a:custGeom>
                      <a:avLst/>
                      <a:gdLst>
                        <a:gd name="T0" fmla="*/ 48 w 56"/>
                        <a:gd name="T1" fmla="*/ 0 h 22"/>
                        <a:gd name="T2" fmla="*/ 52 w 56"/>
                        <a:gd name="T3" fmla="*/ 0 h 22"/>
                        <a:gd name="T4" fmla="*/ 0 w 56"/>
                        <a:gd name="T5" fmla="*/ 2 h 22"/>
                        <a:gd name="T6" fmla="*/ 2 w 56"/>
                        <a:gd name="T7" fmla="*/ 22 h 22"/>
                        <a:gd name="T8" fmla="*/ 52 w 56"/>
                        <a:gd name="T9" fmla="*/ 20 h 22"/>
                        <a:gd name="T10" fmla="*/ 56 w 56"/>
                        <a:gd name="T11" fmla="*/ 18 h 22"/>
                        <a:gd name="T12" fmla="*/ 48 w 5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56" h="22">
                          <a:moveTo>
                            <a:pt x="48" y="0"/>
                          </a:moveTo>
                          <a:lnTo>
                            <a:pt x="52" y="0"/>
                          </a:lnTo>
                          <a:lnTo>
                            <a:pt x="0" y="2"/>
                          </a:lnTo>
                          <a:lnTo>
                            <a:pt x="2" y="22"/>
                          </a:lnTo>
                          <a:lnTo>
                            <a:pt x="52" y="20"/>
                          </a:lnTo>
                          <a:lnTo>
                            <a:pt x="56" y="18"/>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4" name="Freeform 1258"/>
                    <p:cNvSpPr>
                      <a:spLocks/>
                    </p:cNvSpPr>
                    <p:nvPr/>
                  </p:nvSpPr>
                  <p:spPr bwMode="auto">
                    <a:xfrm>
                      <a:off x="4455" y="3519"/>
                      <a:ext cx="40" cy="27"/>
                    </a:xfrm>
                    <a:custGeom>
                      <a:avLst/>
                      <a:gdLst>
                        <a:gd name="T0" fmla="*/ 20 w 40"/>
                        <a:gd name="T1" fmla="*/ 7 h 27"/>
                        <a:gd name="T2" fmla="*/ 27 w 40"/>
                        <a:gd name="T3" fmla="*/ 0 h 27"/>
                        <a:gd name="T4" fmla="*/ 0 w 40"/>
                        <a:gd name="T5" fmla="*/ 9 h 27"/>
                        <a:gd name="T6" fmla="*/ 8 w 40"/>
                        <a:gd name="T7" fmla="*/ 27 h 27"/>
                        <a:gd name="T8" fmla="*/ 33 w 40"/>
                        <a:gd name="T9" fmla="*/ 20 h 27"/>
                        <a:gd name="T10" fmla="*/ 40 w 40"/>
                        <a:gd name="T11" fmla="*/ 13 h 27"/>
                        <a:gd name="T12" fmla="*/ 33 w 40"/>
                        <a:gd name="T13" fmla="*/ 20 h 27"/>
                        <a:gd name="T14" fmla="*/ 38 w 40"/>
                        <a:gd name="T15" fmla="*/ 18 h 27"/>
                        <a:gd name="T16" fmla="*/ 40 w 40"/>
                        <a:gd name="T17" fmla="*/ 13 h 27"/>
                        <a:gd name="T18" fmla="*/ 20 w 40"/>
                        <a:gd name="T1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20" y="7"/>
                          </a:moveTo>
                          <a:lnTo>
                            <a:pt x="27" y="0"/>
                          </a:lnTo>
                          <a:lnTo>
                            <a:pt x="0" y="9"/>
                          </a:lnTo>
                          <a:lnTo>
                            <a:pt x="8" y="27"/>
                          </a:lnTo>
                          <a:lnTo>
                            <a:pt x="33" y="20"/>
                          </a:lnTo>
                          <a:lnTo>
                            <a:pt x="40" y="13"/>
                          </a:lnTo>
                          <a:lnTo>
                            <a:pt x="33" y="20"/>
                          </a:lnTo>
                          <a:lnTo>
                            <a:pt x="38" y="18"/>
                          </a:lnTo>
                          <a:lnTo>
                            <a:pt x="40" y="13"/>
                          </a:lnTo>
                          <a:lnTo>
                            <a:pt x="2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5" name="Freeform 1257"/>
                    <p:cNvSpPr>
                      <a:spLocks/>
                    </p:cNvSpPr>
                    <p:nvPr/>
                  </p:nvSpPr>
                  <p:spPr bwMode="auto">
                    <a:xfrm>
                      <a:off x="4475" y="3483"/>
                      <a:ext cx="29" cy="49"/>
                    </a:xfrm>
                    <a:custGeom>
                      <a:avLst/>
                      <a:gdLst>
                        <a:gd name="T0" fmla="*/ 18 w 29"/>
                        <a:gd name="T1" fmla="*/ 0 h 49"/>
                        <a:gd name="T2" fmla="*/ 9 w 29"/>
                        <a:gd name="T3" fmla="*/ 7 h 49"/>
                        <a:gd name="T4" fmla="*/ 0 w 29"/>
                        <a:gd name="T5" fmla="*/ 43 h 49"/>
                        <a:gd name="T6" fmla="*/ 20 w 29"/>
                        <a:gd name="T7" fmla="*/ 49 h 49"/>
                        <a:gd name="T8" fmla="*/ 29 w 29"/>
                        <a:gd name="T9" fmla="*/ 11 h 49"/>
                        <a:gd name="T10" fmla="*/ 20 w 29"/>
                        <a:gd name="T11" fmla="*/ 18 h 49"/>
                        <a:gd name="T12" fmla="*/ 18 w 29"/>
                        <a:gd name="T13" fmla="*/ 0 h 49"/>
                        <a:gd name="T14" fmla="*/ 11 w 29"/>
                        <a:gd name="T15" fmla="*/ 0 h 49"/>
                        <a:gd name="T16" fmla="*/ 9 w 29"/>
                        <a:gd name="T17" fmla="*/ 7 h 49"/>
                        <a:gd name="T18" fmla="*/ 18 w 2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9">
                          <a:moveTo>
                            <a:pt x="18" y="0"/>
                          </a:moveTo>
                          <a:lnTo>
                            <a:pt x="9" y="7"/>
                          </a:lnTo>
                          <a:lnTo>
                            <a:pt x="0" y="43"/>
                          </a:lnTo>
                          <a:lnTo>
                            <a:pt x="20" y="49"/>
                          </a:lnTo>
                          <a:lnTo>
                            <a:pt x="29" y="11"/>
                          </a:lnTo>
                          <a:lnTo>
                            <a:pt x="20" y="18"/>
                          </a:lnTo>
                          <a:lnTo>
                            <a:pt x="18" y="0"/>
                          </a:lnTo>
                          <a:lnTo>
                            <a:pt x="11" y="0"/>
                          </a:lnTo>
                          <a:lnTo>
                            <a:pt x="9" y="7"/>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6" name="Freeform 1256"/>
                    <p:cNvSpPr>
                      <a:spLocks/>
                    </p:cNvSpPr>
                    <p:nvPr/>
                  </p:nvSpPr>
                  <p:spPr bwMode="auto">
                    <a:xfrm>
                      <a:off x="4493" y="3474"/>
                      <a:ext cx="65" cy="27"/>
                    </a:xfrm>
                    <a:custGeom>
                      <a:avLst/>
                      <a:gdLst>
                        <a:gd name="T0" fmla="*/ 54 w 65"/>
                        <a:gd name="T1" fmla="*/ 2 h 27"/>
                        <a:gd name="T2" fmla="*/ 58 w 65"/>
                        <a:gd name="T3" fmla="*/ 0 h 27"/>
                        <a:gd name="T4" fmla="*/ 0 w 65"/>
                        <a:gd name="T5" fmla="*/ 9 h 27"/>
                        <a:gd name="T6" fmla="*/ 2 w 65"/>
                        <a:gd name="T7" fmla="*/ 27 h 27"/>
                        <a:gd name="T8" fmla="*/ 61 w 65"/>
                        <a:gd name="T9" fmla="*/ 18 h 27"/>
                        <a:gd name="T10" fmla="*/ 65 w 65"/>
                        <a:gd name="T11" fmla="*/ 16 h 27"/>
                        <a:gd name="T12" fmla="*/ 54 w 65"/>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65" h="27">
                          <a:moveTo>
                            <a:pt x="54" y="2"/>
                          </a:moveTo>
                          <a:lnTo>
                            <a:pt x="58" y="0"/>
                          </a:lnTo>
                          <a:lnTo>
                            <a:pt x="0" y="9"/>
                          </a:lnTo>
                          <a:lnTo>
                            <a:pt x="2" y="27"/>
                          </a:lnTo>
                          <a:lnTo>
                            <a:pt x="61" y="18"/>
                          </a:lnTo>
                          <a:lnTo>
                            <a:pt x="65" y="16"/>
                          </a:lnTo>
                          <a:lnTo>
                            <a:pt x="54"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7" name="Freeform 1255"/>
                    <p:cNvSpPr>
                      <a:spLocks/>
                    </p:cNvSpPr>
                    <p:nvPr/>
                  </p:nvSpPr>
                  <p:spPr bwMode="auto">
                    <a:xfrm>
                      <a:off x="4547" y="3443"/>
                      <a:ext cx="47" cy="47"/>
                    </a:xfrm>
                    <a:custGeom>
                      <a:avLst/>
                      <a:gdLst>
                        <a:gd name="T0" fmla="*/ 47 w 47"/>
                        <a:gd name="T1" fmla="*/ 9 h 47"/>
                        <a:gd name="T2" fmla="*/ 33 w 47"/>
                        <a:gd name="T3" fmla="*/ 7 h 47"/>
                        <a:gd name="T4" fmla="*/ 0 w 47"/>
                        <a:gd name="T5" fmla="*/ 33 h 47"/>
                        <a:gd name="T6" fmla="*/ 11 w 47"/>
                        <a:gd name="T7" fmla="*/ 47 h 47"/>
                        <a:gd name="T8" fmla="*/ 43 w 47"/>
                        <a:gd name="T9" fmla="*/ 22 h 47"/>
                        <a:gd name="T10" fmla="*/ 29 w 47"/>
                        <a:gd name="T11" fmla="*/ 20 h 47"/>
                        <a:gd name="T12" fmla="*/ 45 w 47"/>
                        <a:gd name="T13" fmla="*/ 9 h 47"/>
                        <a:gd name="T14" fmla="*/ 40 w 47"/>
                        <a:gd name="T15" fmla="*/ 0 h 47"/>
                        <a:gd name="T16" fmla="*/ 33 w 47"/>
                        <a:gd name="T17" fmla="*/ 7 h 47"/>
                        <a:gd name="T18" fmla="*/ 47 w 47"/>
                        <a:gd name="T19"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7" y="9"/>
                          </a:moveTo>
                          <a:lnTo>
                            <a:pt x="33" y="7"/>
                          </a:lnTo>
                          <a:lnTo>
                            <a:pt x="0" y="33"/>
                          </a:lnTo>
                          <a:lnTo>
                            <a:pt x="11" y="47"/>
                          </a:lnTo>
                          <a:lnTo>
                            <a:pt x="43" y="22"/>
                          </a:lnTo>
                          <a:lnTo>
                            <a:pt x="29" y="20"/>
                          </a:lnTo>
                          <a:lnTo>
                            <a:pt x="45" y="9"/>
                          </a:lnTo>
                          <a:lnTo>
                            <a:pt x="40" y="0"/>
                          </a:lnTo>
                          <a:lnTo>
                            <a:pt x="33" y="7"/>
                          </a:lnTo>
                          <a:lnTo>
                            <a:pt x="47"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8" name="Freeform 1254"/>
                    <p:cNvSpPr>
                      <a:spLocks/>
                    </p:cNvSpPr>
                    <p:nvPr/>
                  </p:nvSpPr>
                  <p:spPr bwMode="auto">
                    <a:xfrm>
                      <a:off x="4576" y="3452"/>
                      <a:ext cx="36" cy="40"/>
                    </a:xfrm>
                    <a:custGeom>
                      <a:avLst/>
                      <a:gdLst>
                        <a:gd name="T0" fmla="*/ 36 w 36"/>
                        <a:gd name="T1" fmla="*/ 35 h 40"/>
                        <a:gd name="T2" fmla="*/ 36 w 36"/>
                        <a:gd name="T3" fmla="*/ 31 h 40"/>
                        <a:gd name="T4" fmla="*/ 18 w 36"/>
                        <a:gd name="T5" fmla="*/ 0 h 40"/>
                        <a:gd name="T6" fmla="*/ 0 w 36"/>
                        <a:gd name="T7" fmla="*/ 11 h 40"/>
                        <a:gd name="T8" fmla="*/ 20 w 36"/>
                        <a:gd name="T9" fmla="*/ 40 h 40"/>
                        <a:gd name="T10" fmla="*/ 18 w 36"/>
                        <a:gd name="T11" fmla="*/ 36 h 40"/>
                        <a:gd name="T12" fmla="*/ 36 w 36"/>
                        <a:gd name="T13" fmla="*/ 35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6" y="35"/>
                          </a:moveTo>
                          <a:lnTo>
                            <a:pt x="36" y="31"/>
                          </a:lnTo>
                          <a:lnTo>
                            <a:pt x="18" y="0"/>
                          </a:lnTo>
                          <a:lnTo>
                            <a:pt x="0" y="11"/>
                          </a:lnTo>
                          <a:lnTo>
                            <a:pt x="20" y="40"/>
                          </a:lnTo>
                          <a:lnTo>
                            <a:pt x="18" y="36"/>
                          </a:lnTo>
                          <a:lnTo>
                            <a:pt x="36"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9" name="Freeform 1253"/>
                    <p:cNvSpPr>
                      <a:spLocks/>
                    </p:cNvSpPr>
                    <p:nvPr/>
                  </p:nvSpPr>
                  <p:spPr bwMode="auto">
                    <a:xfrm>
                      <a:off x="4594" y="3487"/>
                      <a:ext cx="20" cy="46"/>
                    </a:xfrm>
                    <a:custGeom>
                      <a:avLst/>
                      <a:gdLst>
                        <a:gd name="T0" fmla="*/ 18 w 20"/>
                        <a:gd name="T1" fmla="*/ 36 h 46"/>
                        <a:gd name="T2" fmla="*/ 20 w 20"/>
                        <a:gd name="T3" fmla="*/ 41 h 46"/>
                        <a:gd name="T4" fmla="*/ 18 w 20"/>
                        <a:gd name="T5" fmla="*/ 0 h 46"/>
                        <a:gd name="T6" fmla="*/ 0 w 20"/>
                        <a:gd name="T7" fmla="*/ 1 h 46"/>
                        <a:gd name="T8" fmla="*/ 0 w 20"/>
                        <a:gd name="T9" fmla="*/ 41 h 46"/>
                        <a:gd name="T10" fmla="*/ 2 w 20"/>
                        <a:gd name="T11" fmla="*/ 46 h 46"/>
                        <a:gd name="T12" fmla="*/ 18 w 20"/>
                        <a:gd name="T13" fmla="*/ 36 h 46"/>
                      </a:gdLst>
                      <a:ahLst/>
                      <a:cxnLst>
                        <a:cxn ang="0">
                          <a:pos x="T0" y="T1"/>
                        </a:cxn>
                        <a:cxn ang="0">
                          <a:pos x="T2" y="T3"/>
                        </a:cxn>
                        <a:cxn ang="0">
                          <a:pos x="T4" y="T5"/>
                        </a:cxn>
                        <a:cxn ang="0">
                          <a:pos x="T6" y="T7"/>
                        </a:cxn>
                        <a:cxn ang="0">
                          <a:pos x="T8" y="T9"/>
                        </a:cxn>
                        <a:cxn ang="0">
                          <a:pos x="T10" y="T11"/>
                        </a:cxn>
                        <a:cxn ang="0">
                          <a:pos x="T12" y="T13"/>
                        </a:cxn>
                      </a:cxnLst>
                      <a:rect l="0" t="0" r="r" b="b"/>
                      <a:pathLst>
                        <a:path w="20" h="46">
                          <a:moveTo>
                            <a:pt x="18" y="36"/>
                          </a:moveTo>
                          <a:lnTo>
                            <a:pt x="20" y="41"/>
                          </a:lnTo>
                          <a:lnTo>
                            <a:pt x="18" y="0"/>
                          </a:lnTo>
                          <a:lnTo>
                            <a:pt x="0" y="1"/>
                          </a:lnTo>
                          <a:lnTo>
                            <a:pt x="0" y="41"/>
                          </a:lnTo>
                          <a:lnTo>
                            <a:pt x="2" y="46"/>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0" name="Freeform 1252"/>
                    <p:cNvSpPr>
                      <a:spLocks/>
                    </p:cNvSpPr>
                    <p:nvPr/>
                  </p:nvSpPr>
                  <p:spPr bwMode="auto">
                    <a:xfrm>
                      <a:off x="4596" y="3523"/>
                      <a:ext cx="36" cy="48"/>
                    </a:xfrm>
                    <a:custGeom>
                      <a:avLst/>
                      <a:gdLst>
                        <a:gd name="T0" fmla="*/ 31 w 36"/>
                        <a:gd name="T1" fmla="*/ 28 h 48"/>
                        <a:gd name="T2" fmla="*/ 36 w 36"/>
                        <a:gd name="T3" fmla="*/ 34 h 48"/>
                        <a:gd name="T4" fmla="*/ 16 w 36"/>
                        <a:gd name="T5" fmla="*/ 0 h 48"/>
                        <a:gd name="T6" fmla="*/ 0 w 36"/>
                        <a:gd name="T7" fmla="*/ 10 h 48"/>
                        <a:gd name="T8" fmla="*/ 20 w 36"/>
                        <a:gd name="T9" fmla="*/ 43 h 48"/>
                        <a:gd name="T10" fmla="*/ 25 w 36"/>
                        <a:gd name="T11" fmla="*/ 48 h 48"/>
                        <a:gd name="T12" fmla="*/ 20 w 36"/>
                        <a:gd name="T13" fmla="*/ 43 h 48"/>
                        <a:gd name="T14" fmla="*/ 21 w 36"/>
                        <a:gd name="T15" fmla="*/ 46 h 48"/>
                        <a:gd name="T16" fmla="*/ 25 w 36"/>
                        <a:gd name="T17" fmla="*/ 48 h 48"/>
                        <a:gd name="T18" fmla="*/ 31 w 36"/>
                        <a:gd name="T1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31" y="28"/>
                          </a:moveTo>
                          <a:lnTo>
                            <a:pt x="36" y="34"/>
                          </a:lnTo>
                          <a:lnTo>
                            <a:pt x="16" y="0"/>
                          </a:lnTo>
                          <a:lnTo>
                            <a:pt x="0" y="10"/>
                          </a:lnTo>
                          <a:lnTo>
                            <a:pt x="20" y="43"/>
                          </a:lnTo>
                          <a:lnTo>
                            <a:pt x="25" y="48"/>
                          </a:lnTo>
                          <a:lnTo>
                            <a:pt x="20" y="43"/>
                          </a:lnTo>
                          <a:lnTo>
                            <a:pt x="21" y="46"/>
                          </a:lnTo>
                          <a:lnTo>
                            <a:pt x="25" y="48"/>
                          </a:lnTo>
                          <a:lnTo>
                            <a:pt x="31"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1" name="Freeform 1251"/>
                    <p:cNvSpPr>
                      <a:spLocks/>
                    </p:cNvSpPr>
                    <p:nvPr/>
                  </p:nvSpPr>
                  <p:spPr bwMode="auto">
                    <a:xfrm>
                      <a:off x="4621" y="3551"/>
                      <a:ext cx="42" cy="27"/>
                    </a:xfrm>
                    <a:custGeom>
                      <a:avLst/>
                      <a:gdLst>
                        <a:gd name="T0" fmla="*/ 38 w 42"/>
                        <a:gd name="T1" fmla="*/ 9 h 27"/>
                        <a:gd name="T2" fmla="*/ 42 w 42"/>
                        <a:gd name="T3" fmla="*/ 9 h 27"/>
                        <a:gd name="T4" fmla="*/ 6 w 42"/>
                        <a:gd name="T5" fmla="*/ 0 h 27"/>
                        <a:gd name="T6" fmla="*/ 0 w 42"/>
                        <a:gd name="T7" fmla="*/ 20 h 27"/>
                        <a:gd name="T8" fmla="*/ 38 w 42"/>
                        <a:gd name="T9" fmla="*/ 27 h 27"/>
                        <a:gd name="T10" fmla="*/ 42 w 42"/>
                        <a:gd name="T11" fmla="*/ 27 h 27"/>
                        <a:gd name="T12" fmla="*/ 38 w 42"/>
                        <a:gd name="T13" fmla="*/ 9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8" y="9"/>
                          </a:moveTo>
                          <a:lnTo>
                            <a:pt x="42" y="9"/>
                          </a:lnTo>
                          <a:lnTo>
                            <a:pt x="6" y="0"/>
                          </a:lnTo>
                          <a:lnTo>
                            <a:pt x="0" y="20"/>
                          </a:lnTo>
                          <a:lnTo>
                            <a:pt x="38" y="27"/>
                          </a:lnTo>
                          <a:lnTo>
                            <a:pt x="42" y="27"/>
                          </a:lnTo>
                          <a:lnTo>
                            <a:pt x="3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2" name="Freeform 1250"/>
                    <p:cNvSpPr>
                      <a:spLocks/>
                    </p:cNvSpPr>
                    <p:nvPr/>
                  </p:nvSpPr>
                  <p:spPr bwMode="auto">
                    <a:xfrm>
                      <a:off x="4659" y="3555"/>
                      <a:ext cx="31" cy="23"/>
                    </a:xfrm>
                    <a:custGeom>
                      <a:avLst/>
                      <a:gdLst>
                        <a:gd name="T0" fmla="*/ 31 w 31"/>
                        <a:gd name="T1" fmla="*/ 0 h 23"/>
                        <a:gd name="T2" fmla="*/ 25 w 31"/>
                        <a:gd name="T3" fmla="*/ 0 h 23"/>
                        <a:gd name="T4" fmla="*/ 0 w 31"/>
                        <a:gd name="T5" fmla="*/ 5 h 23"/>
                        <a:gd name="T6" fmla="*/ 4 w 31"/>
                        <a:gd name="T7" fmla="*/ 23 h 23"/>
                        <a:gd name="T8" fmla="*/ 29 w 31"/>
                        <a:gd name="T9" fmla="*/ 18 h 23"/>
                        <a:gd name="T10" fmla="*/ 25 w 31"/>
                        <a:gd name="T11" fmla="*/ 18 h 23"/>
                        <a:gd name="T12" fmla="*/ 31 w 3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1" h="23">
                          <a:moveTo>
                            <a:pt x="31" y="0"/>
                          </a:moveTo>
                          <a:lnTo>
                            <a:pt x="25" y="0"/>
                          </a:lnTo>
                          <a:lnTo>
                            <a:pt x="0" y="5"/>
                          </a:lnTo>
                          <a:lnTo>
                            <a:pt x="4" y="23"/>
                          </a:lnTo>
                          <a:lnTo>
                            <a:pt x="29" y="18"/>
                          </a:lnTo>
                          <a:lnTo>
                            <a:pt x="25" y="18"/>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3" name="Freeform 1249"/>
                    <p:cNvSpPr>
                      <a:spLocks/>
                    </p:cNvSpPr>
                    <p:nvPr/>
                  </p:nvSpPr>
                  <p:spPr bwMode="auto">
                    <a:xfrm>
                      <a:off x="4684" y="3555"/>
                      <a:ext cx="38" cy="25"/>
                    </a:xfrm>
                    <a:custGeom>
                      <a:avLst/>
                      <a:gdLst>
                        <a:gd name="T0" fmla="*/ 38 w 38"/>
                        <a:gd name="T1" fmla="*/ 14 h 25"/>
                        <a:gd name="T2" fmla="*/ 31 w 38"/>
                        <a:gd name="T3" fmla="*/ 5 h 25"/>
                        <a:gd name="T4" fmla="*/ 6 w 38"/>
                        <a:gd name="T5" fmla="*/ 0 h 25"/>
                        <a:gd name="T6" fmla="*/ 0 w 38"/>
                        <a:gd name="T7" fmla="*/ 18 h 25"/>
                        <a:gd name="T8" fmla="*/ 27 w 38"/>
                        <a:gd name="T9" fmla="*/ 25 h 25"/>
                        <a:gd name="T10" fmla="*/ 18 w 38"/>
                        <a:gd name="T11" fmla="*/ 16 h 25"/>
                        <a:gd name="T12" fmla="*/ 38 w 38"/>
                        <a:gd name="T13" fmla="*/ 14 h 25"/>
                        <a:gd name="T14" fmla="*/ 38 w 38"/>
                        <a:gd name="T15" fmla="*/ 7 h 25"/>
                        <a:gd name="T16" fmla="*/ 31 w 38"/>
                        <a:gd name="T17" fmla="*/ 5 h 25"/>
                        <a:gd name="T18" fmla="*/ 38 w 38"/>
                        <a:gd name="T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5">
                          <a:moveTo>
                            <a:pt x="38" y="14"/>
                          </a:moveTo>
                          <a:lnTo>
                            <a:pt x="31" y="5"/>
                          </a:lnTo>
                          <a:lnTo>
                            <a:pt x="6" y="0"/>
                          </a:lnTo>
                          <a:lnTo>
                            <a:pt x="0" y="18"/>
                          </a:lnTo>
                          <a:lnTo>
                            <a:pt x="27" y="25"/>
                          </a:lnTo>
                          <a:lnTo>
                            <a:pt x="18" y="16"/>
                          </a:lnTo>
                          <a:lnTo>
                            <a:pt x="38" y="14"/>
                          </a:lnTo>
                          <a:lnTo>
                            <a:pt x="38" y="7"/>
                          </a:lnTo>
                          <a:lnTo>
                            <a:pt x="31" y="5"/>
                          </a:lnTo>
                          <a:lnTo>
                            <a:pt x="38"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4" name="Freeform 1248"/>
                    <p:cNvSpPr>
                      <a:spLocks/>
                    </p:cNvSpPr>
                    <p:nvPr/>
                  </p:nvSpPr>
                  <p:spPr bwMode="auto">
                    <a:xfrm>
                      <a:off x="4702" y="3569"/>
                      <a:ext cx="22" cy="38"/>
                    </a:xfrm>
                    <a:custGeom>
                      <a:avLst/>
                      <a:gdLst>
                        <a:gd name="T0" fmla="*/ 13 w 22"/>
                        <a:gd name="T1" fmla="*/ 18 h 38"/>
                        <a:gd name="T2" fmla="*/ 22 w 22"/>
                        <a:gd name="T3" fmla="*/ 27 h 38"/>
                        <a:gd name="T4" fmla="*/ 20 w 22"/>
                        <a:gd name="T5" fmla="*/ 0 h 38"/>
                        <a:gd name="T6" fmla="*/ 0 w 22"/>
                        <a:gd name="T7" fmla="*/ 2 h 38"/>
                        <a:gd name="T8" fmla="*/ 2 w 22"/>
                        <a:gd name="T9" fmla="*/ 29 h 38"/>
                        <a:gd name="T10" fmla="*/ 11 w 22"/>
                        <a:gd name="T11" fmla="*/ 38 h 38"/>
                        <a:gd name="T12" fmla="*/ 2 w 22"/>
                        <a:gd name="T13" fmla="*/ 29 h 38"/>
                        <a:gd name="T14" fmla="*/ 2 w 22"/>
                        <a:gd name="T15" fmla="*/ 36 h 38"/>
                        <a:gd name="T16" fmla="*/ 11 w 22"/>
                        <a:gd name="T17" fmla="*/ 38 h 38"/>
                        <a:gd name="T18" fmla="*/ 13 w 22"/>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8">
                          <a:moveTo>
                            <a:pt x="13" y="18"/>
                          </a:moveTo>
                          <a:lnTo>
                            <a:pt x="22" y="27"/>
                          </a:lnTo>
                          <a:lnTo>
                            <a:pt x="20" y="0"/>
                          </a:lnTo>
                          <a:lnTo>
                            <a:pt x="0" y="2"/>
                          </a:lnTo>
                          <a:lnTo>
                            <a:pt x="2" y="29"/>
                          </a:lnTo>
                          <a:lnTo>
                            <a:pt x="11" y="38"/>
                          </a:lnTo>
                          <a:lnTo>
                            <a:pt x="2" y="29"/>
                          </a:lnTo>
                          <a:lnTo>
                            <a:pt x="2" y="36"/>
                          </a:lnTo>
                          <a:lnTo>
                            <a:pt x="11" y="38"/>
                          </a:lnTo>
                          <a:lnTo>
                            <a:pt x="1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5" name="Freeform 1247"/>
                    <p:cNvSpPr>
                      <a:spLocks/>
                    </p:cNvSpPr>
                    <p:nvPr/>
                  </p:nvSpPr>
                  <p:spPr bwMode="auto">
                    <a:xfrm>
                      <a:off x="4713" y="3587"/>
                      <a:ext cx="65" cy="27"/>
                    </a:xfrm>
                    <a:custGeom>
                      <a:avLst/>
                      <a:gdLst>
                        <a:gd name="T0" fmla="*/ 47 w 65"/>
                        <a:gd name="T1" fmla="*/ 15 h 27"/>
                        <a:gd name="T2" fmla="*/ 56 w 65"/>
                        <a:gd name="T3" fmla="*/ 8 h 27"/>
                        <a:gd name="T4" fmla="*/ 2 w 65"/>
                        <a:gd name="T5" fmla="*/ 0 h 27"/>
                        <a:gd name="T6" fmla="*/ 0 w 65"/>
                        <a:gd name="T7" fmla="*/ 20 h 27"/>
                        <a:gd name="T8" fmla="*/ 54 w 65"/>
                        <a:gd name="T9" fmla="*/ 26 h 27"/>
                        <a:gd name="T10" fmla="*/ 65 w 65"/>
                        <a:gd name="T11" fmla="*/ 20 h 27"/>
                        <a:gd name="T12" fmla="*/ 54 w 65"/>
                        <a:gd name="T13" fmla="*/ 26 h 27"/>
                        <a:gd name="T14" fmla="*/ 63 w 65"/>
                        <a:gd name="T15" fmla="*/ 27 h 27"/>
                        <a:gd name="T16" fmla="*/ 65 w 65"/>
                        <a:gd name="T17" fmla="*/ 20 h 27"/>
                        <a:gd name="T18" fmla="*/ 47 w 65"/>
                        <a:gd name="T19"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7">
                          <a:moveTo>
                            <a:pt x="47" y="15"/>
                          </a:moveTo>
                          <a:lnTo>
                            <a:pt x="56" y="8"/>
                          </a:lnTo>
                          <a:lnTo>
                            <a:pt x="2" y="0"/>
                          </a:lnTo>
                          <a:lnTo>
                            <a:pt x="0" y="20"/>
                          </a:lnTo>
                          <a:lnTo>
                            <a:pt x="54" y="26"/>
                          </a:lnTo>
                          <a:lnTo>
                            <a:pt x="65" y="20"/>
                          </a:lnTo>
                          <a:lnTo>
                            <a:pt x="54" y="26"/>
                          </a:lnTo>
                          <a:lnTo>
                            <a:pt x="63" y="27"/>
                          </a:lnTo>
                          <a:lnTo>
                            <a:pt x="65" y="20"/>
                          </a:lnTo>
                          <a:lnTo>
                            <a:pt x="47"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6" name="Freeform 1246"/>
                    <p:cNvSpPr>
                      <a:spLocks/>
                    </p:cNvSpPr>
                    <p:nvPr/>
                  </p:nvSpPr>
                  <p:spPr bwMode="auto">
                    <a:xfrm>
                      <a:off x="4760" y="3569"/>
                      <a:ext cx="25" cy="38"/>
                    </a:xfrm>
                    <a:custGeom>
                      <a:avLst/>
                      <a:gdLst>
                        <a:gd name="T0" fmla="*/ 11 w 25"/>
                        <a:gd name="T1" fmla="*/ 0 h 38"/>
                        <a:gd name="T2" fmla="*/ 7 w 25"/>
                        <a:gd name="T3" fmla="*/ 6 h 38"/>
                        <a:gd name="T4" fmla="*/ 0 w 25"/>
                        <a:gd name="T5" fmla="*/ 33 h 38"/>
                        <a:gd name="T6" fmla="*/ 18 w 25"/>
                        <a:gd name="T7" fmla="*/ 38 h 38"/>
                        <a:gd name="T8" fmla="*/ 25 w 25"/>
                        <a:gd name="T9" fmla="*/ 11 h 38"/>
                        <a:gd name="T10" fmla="*/ 21 w 25"/>
                        <a:gd name="T11" fmla="*/ 17 h 38"/>
                        <a:gd name="T12" fmla="*/ 11 w 2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5" h="38">
                          <a:moveTo>
                            <a:pt x="11" y="0"/>
                          </a:moveTo>
                          <a:lnTo>
                            <a:pt x="7" y="6"/>
                          </a:lnTo>
                          <a:lnTo>
                            <a:pt x="0" y="33"/>
                          </a:lnTo>
                          <a:lnTo>
                            <a:pt x="18" y="38"/>
                          </a:lnTo>
                          <a:lnTo>
                            <a:pt x="25" y="11"/>
                          </a:lnTo>
                          <a:lnTo>
                            <a:pt x="21" y="1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7" name="Freeform 1245"/>
                    <p:cNvSpPr>
                      <a:spLocks/>
                    </p:cNvSpPr>
                    <p:nvPr/>
                  </p:nvSpPr>
                  <p:spPr bwMode="auto">
                    <a:xfrm>
                      <a:off x="4771" y="3548"/>
                      <a:ext cx="39" cy="38"/>
                    </a:xfrm>
                    <a:custGeom>
                      <a:avLst/>
                      <a:gdLst>
                        <a:gd name="T0" fmla="*/ 32 w 39"/>
                        <a:gd name="T1" fmla="*/ 0 h 38"/>
                        <a:gd name="T2" fmla="*/ 28 w 39"/>
                        <a:gd name="T3" fmla="*/ 2 h 38"/>
                        <a:gd name="T4" fmla="*/ 0 w 39"/>
                        <a:gd name="T5" fmla="*/ 21 h 38"/>
                        <a:gd name="T6" fmla="*/ 10 w 39"/>
                        <a:gd name="T7" fmla="*/ 38 h 38"/>
                        <a:gd name="T8" fmla="*/ 39 w 39"/>
                        <a:gd name="T9" fmla="*/ 18 h 38"/>
                        <a:gd name="T10" fmla="*/ 36 w 39"/>
                        <a:gd name="T11" fmla="*/ 18 h 38"/>
                        <a:gd name="T12" fmla="*/ 32 w 3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9" h="38">
                          <a:moveTo>
                            <a:pt x="32" y="0"/>
                          </a:moveTo>
                          <a:lnTo>
                            <a:pt x="28" y="2"/>
                          </a:lnTo>
                          <a:lnTo>
                            <a:pt x="0" y="21"/>
                          </a:lnTo>
                          <a:lnTo>
                            <a:pt x="10" y="38"/>
                          </a:lnTo>
                          <a:lnTo>
                            <a:pt x="39" y="18"/>
                          </a:lnTo>
                          <a:lnTo>
                            <a:pt x="36" y="18"/>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8" name="Freeform 1244"/>
                    <p:cNvSpPr>
                      <a:spLocks/>
                    </p:cNvSpPr>
                    <p:nvPr/>
                  </p:nvSpPr>
                  <p:spPr bwMode="auto">
                    <a:xfrm>
                      <a:off x="4803" y="3541"/>
                      <a:ext cx="36" cy="25"/>
                    </a:xfrm>
                    <a:custGeom>
                      <a:avLst/>
                      <a:gdLst>
                        <a:gd name="T0" fmla="*/ 34 w 36"/>
                        <a:gd name="T1" fmla="*/ 0 h 25"/>
                        <a:gd name="T2" fmla="*/ 32 w 36"/>
                        <a:gd name="T3" fmla="*/ 0 h 25"/>
                        <a:gd name="T4" fmla="*/ 0 w 36"/>
                        <a:gd name="T5" fmla="*/ 7 h 25"/>
                        <a:gd name="T6" fmla="*/ 4 w 36"/>
                        <a:gd name="T7" fmla="*/ 25 h 25"/>
                        <a:gd name="T8" fmla="*/ 36 w 36"/>
                        <a:gd name="T9" fmla="*/ 19 h 25"/>
                        <a:gd name="T10" fmla="*/ 34 w 36"/>
                        <a:gd name="T11" fmla="*/ 19 h 25"/>
                        <a:gd name="T12" fmla="*/ 34 w 3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34" y="0"/>
                          </a:moveTo>
                          <a:lnTo>
                            <a:pt x="32" y="0"/>
                          </a:lnTo>
                          <a:lnTo>
                            <a:pt x="0" y="7"/>
                          </a:lnTo>
                          <a:lnTo>
                            <a:pt x="4" y="25"/>
                          </a:lnTo>
                          <a:lnTo>
                            <a:pt x="36" y="19"/>
                          </a:lnTo>
                          <a:lnTo>
                            <a:pt x="34" y="19"/>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9" name="Freeform 1243"/>
                    <p:cNvSpPr>
                      <a:spLocks/>
                    </p:cNvSpPr>
                    <p:nvPr/>
                  </p:nvSpPr>
                  <p:spPr bwMode="auto">
                    <a:xfrm>
                      <a:off x="4837" y="3541"/>
                      <a:ext cx="36" cy="19"/>
                    </a:xfrm>
                    <a:custGeom>
                      <a:avLst/>
                      <a:gdLst>
                        <a:gd name="T0" fmla="*/ 36 w 36"/>
                        <a:gd name="T1" fmla="*/ 3 h 19"/>
                        <a:gd name="T2" fmla="*/ 31 w 36"/>
                        <a:gd name="T3" fmla="*/ 1 h 19"/>
                        <a:gd name="T4" fmla="*/ 0 w 36"/>
                        <a:gd name="T5" fmla="*/ 0 h 19"/>
                        <a:gd name="T6" fmla="*/ 0 w 36"/>
                        <a:gd name="T7" fmla="*/ 19 h 19"/>
                        <a:gd name="T8" fmla="*/ 31 w 36"/>
                        <a:gd name="T9" fmla="*/ 19 h 19"/>
                        <a:gd name="T10" fmla="*/ 26 w 36"/>
                        <a:gd name="T11" fmla="*/ 19 h 19"/>
                        <a:gd name="T12" fmla="*/ 36 w 36"/>
                        <a:gd name="T13" fmla="*/ 3 h 19"/>
                      </a:gdLst>
                      <a:ahLst/>
                      <a:cxnLst>
                        <a:cxn ang="0">
                          <a:pos x="T0" y="T1"/>
                        </a:cxn>
                        <a:cxn ang="0">
                          <a:pos x="T2" y="T3"/>
                        </a:cxn>
                        <a:cxn ang="0">
                          <a:pos x="T4" y="T5"/>
                        </a:cxn>
                        <a:cxn ang="0">
                          <a:pos x="T6" y="T7"/>
                        </a:cxn>
                        <a:cxn ang="0">
                          <a:pos x="T8" y="T9"/>
                        </a:cxn>
                        <a:cxn ang="0">
                          <a:pos x="T10" y="T11"/>
                        </a:cxn>
                        <a:cxn ang="0">
                          <a:pos x="T12" y="T13"/>
                        </a:cxn>
                      </a:cxnLst>
                      <a:rect l="0" t="0" r="r" b="b"/>
                      <a:pathLst>
                        <a:path w="36" h="19">
                          <a:moveTo>
                            <a:pt x="36" y="3"/>
                          </a:moveTo>
                          <a:lnTo>
                            <a:pt x="31" y="1"/>
                          </a:lnTo>
                          <a:lnTo>
                            <a:pt x="0" y="0"/>
                          </a:lnTo>
                          <a:lnTo>
                            <a:pt x="0" y="19"/>
                          </a:lnTo>
                          <a:lnTo>
                            <a:pt x="31" y="19"/>
                          </a:lnTo>
                          <a:lnTo>
                            <a:pt x="26" y="19"/>
                          </a:lnTo>
                          <a:lnTo>
                            <a:pt x="36"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0" name="Freeform 1242"/>
                    <p:cNvSpPr>
                      <a:spLocks/>
                    </p:cNvSpPr>
                    <p:nvPr/>
                  </p:nvSpPr>
                  <p:spPr bwMode="auto">
                    <a:xfrm>
                      <a:off x="4863" y="3544"/>
                      <a:ext cx="39" cy="34"/>
                    </a:xfrm>
                    <a:custGeom>
                      <a:avLst/>
                      <a:gdLst>
                        <a:gd name="T0" fmla="*/ 39 w 39"/>
                        <a:gd name="T1" fmla="*/ 20 h 34"/>
                        <a:gd name="T2" fmla="*/ 39 w 39"/>
                        <a:gd name="T3" fmla="*/ 20 h 34"/>
                        <a:gd name="T4" fmla="*/ 10 w 39"/>
                        <a:gd name="T5" fmla="*/ 0 h 34"/>
                        <a:gd name="T6" fmla="*/ 0 w 39"/>
                        <a:gd name="T7" fmla="*/ 16 h 34"/>
                        <a:gd name="T8" fmla="*/ 28 w 39"/>
                        <a:gd name="T9" fmla="*/ 34 h 34"/>
                        <a:gd name="T10" fmla="*/ 28 w 39"/>
                        <a:gd name="T11" fmla="*/ 34 h 34"/>
                        <a:gd name="T12" fmla="*/ 39 w 39"/>
                        <a:gd name="T13" fmla="*/ 2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39" y="20"/>
                          </a:moveTo>
                          <a:lnTo>
                            <a:pt x="39" y="20"/>
                          </a:lnTo>
                          <a:lnTo>
                            <a:pt x="10" y="0"/>
                          </a:lnTo>
                          <a:lnTo>
                            <a:pt x="0" y="16"/>
                          </a:lnTo>
                          <a:lnTo>
                            <a:pt x="28" y="34"/>
                          </a:lnTo>
                          <a:lnTo>
                            <a:pt x="3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1" name="Freeform 1241"/>
                    <p:cNvSpPr>
                      <a:spLocks/>
                    </p:cNvSpPr>
                    <p:nvPr/>
                  </p:nvSpPr>
                  <p:spPr bwMode="auto">
                    <a:xfrm>
                      <a:off x="4891" y="3564"/>
                      <a:ext cx="38" cy="36"/>
                    </a:xfrm>
                    <a:custGeom>
                      <a:avLst/>
                      <a:gdLst>
                        <a:gd name="T0" fmla="*/ 29 w 38"/>
                        <a:gd name="T1" fmla="*/ 16 h 36"/>
                        <a:gd name="T2" fmla="*/ 38 w 38"/>
                        <a:gd name="T3" fmla="*/ 16 h 36"/>
                        <a:gd name="T4" fmla="*/ 11 w 38"/>
                        <a:gd name="T5" fmla="*/ 0 h 36"/>
                        <a:gd name="T6" fmla="*/ 0 w 38"/>
                        <a:gd name="T7" fmla="*/ 14 h 36"/>
                        <a:gd name="T8" fmla="*/ 27 w 38"/>
                        <a:gd name="T9" fmla="*/ 32 h 36"/>
                        <a:gd name="T10" fmla="*/ 36 w 38"/>
                        <a:gd name="T11" fmla="*/ 34 h 36"/>
                        <a:gd name="T12" fmla="*/ 27 w 38"/>
                        <a:gd name="T13" fmla="*/ 32 h 36"/>
                        <a:gd name="T14" fmla="*/ 31 w 38"/>
                        <a:gd name="T15" fmla="*/ 36 h 36"/>
                        <a:gd name="T16" fmla="*/ 36 w 38"/>
                        <a:gd name="T17" fmla="*/ 34 h 36"/>
                        <a:gd name="T18" fmla="*/ 29 w 38"/>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6">
                          <a:moveTo>
                            <a:pt x="29" y="16"/>
                          </a:moveTo>
                          <a:lnTo>
                            <a:pt x="38" y="16"/>
                          </a:lnTo>
                          <a:lnTo>
                            <a:pt x="11" y="0"/>
                          </a:lnTo>
                          <a:lnTo>
                            <a:pt x="0" y="14"/>
                          </a:lnTo>
                          <a:lnTo>
                            <a:pt x="27" y="32"/>
                          </a:lnTo>
                          <a:lnTo>
                            <a:pt x="36" y="34"/>
                          </a:lnTo>
                          <a:lnTo>
                            <a:pt x="27" y="32"/>
                          </a:lnTo>
                          <a:lnTo>
                            <a:pt x="31" y="36"/>
                          </a:lnTo>
                          <a:lnTo>
                            <a:pt x="36" y="34"/>
                          </a:lnTo>
                          <a:lnTo>
                            <a:pt x="29"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2" name="Freeform 1240"/>
                    <p:cNvSpPr>
                      <a:spLocks/>
                    </p:cNvSpPr>
                    <p:nvPr/>
                  </p:nvSpPr>
                  <p:spPr bwMode="auto">
                    <a:xfrm>
                      <a:off x="4920" y="3568"/>
                      <a:ext cx="51" cy="30"/>
                    </a:xfrm>
                    <a:custGeom>
                      <a:avLst/>
                      <a:gdLst>
                        <a:gd name="T0" fmla="*/ 36 w 51"/>
                        <a:gd name="T1" fmla="*/ 1 h 30"/>
                        <a:gd name="T2" fmla="*/ 40 w 51"/>
                        <a:gd name="T3" fmla="*/ 0 h 30"/>
                        <a:gd name="T4" fmla="*/ 0 w 51"/>
                        <a:gd name="T5" fmla="*/ 12 h 30"/>
                        <a:gd name="T6" fmla="*/ 7 w 51"/>
                        <a:gd name="T7" fmla="*/ 30 h 30"/>
                        <a:gd name="T8" fmla="*/ 45 w 51"/>
                        <a:gd name="T9" fmla="*/ 18 h 30"/>
                        <a:gd name="T10" fmla="*/ 51 w 51"/>
                        <a:gd name="T11" fmla="*/ 14 h 30"/>
                        <a:gd name="T12" fmla="*/ 36 w 5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51" h="30">
                          <a:moveTo>
                            <a:pt x="36" y="1"/>
                          </a:moveTo>
                          <a:lnTo>
                            <a:pt x="40" y="0"/>
                          </a:lnTo>
                          <a:lnTo>
                            <a:pt x="0" y="12"/>
                          </a:lnTo>
                          <a:lnTo>
                            <a:pt x="7" y="30"/>
                          </a:lnTo>
                          <a:lnTo>
                            <a:pt x="45" y="18"/>
                          </a:lnTo>
                          <a:lnTo>
                            <a:pt x="51" y="14"/>
                          </a:lnTo>
                          <a:lnTo>
                            <a:pt x="3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3" name="Freeform 1239"/>
                    <p:cNvSpPr>
                      <a:spLocks/>
                    </p:cNvSpPr>
                    <p:nvPr/>
                  </p:nvSpPr>
                  <p:spPr bwMode="auto">
                    <a:xfrm>
                      <a:off x="4956" y="3546"/>
                      <a:ext cx="33" cy="36"/>
                    </a:xfrm>
                    <a:custGeom>
                      <a:avLst/>
                      <a:gdLst>
                        <a:gd name="T0" fmla="*/ 27 w 33"/>
                        <a:gd name="T1" fmla="*/ 0 h 36"/>
                        <a:gd name="T2" fmla="*/ 18 w 33"/>
                        <a:gd name="T3" fmla="*/ 4 h 36"/>
                        <a:gd name="T4" fmla="*/ 0 w 33"/>
                        <a:gd name="T5" fmla="*/ 23 h 36"/>
                        <a:gd name="T6" fmla="*/ 15 w 33"/>
                        <a:gd name="T7" fmla="*/ 36 h 36"/>
                        <a:gd name="T8" fmla="*/ 33 w 33"/>
                        <a:gd name="T9" fmla="*/ 16 h 36"/>
                        <a:gd name="T10" fmla="*/ 24 w 33"/>
                        <a:gd name="T11" fmla="*/ 20 h 36"/>
                        <a:gd name="T12" fmla="*/ 27 w 33"/>
                        <a:gd name="T13" fmla="*/ 0 h 36"/>
                        <a:gd name="T14" fmla="*/ 22 w 33"/>
                        <a:gd name="T15" fmla="*/ 0 h 36"/>
                        <a:gd name="T16" fmla="*/ 18 w 33"/>
                        <a:gd name="T17" fmla="*/ 4 h 36"/>
                        <a:gd name="T18" fmla="*/ 27 w 33"/>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6">
                          <a:moveTo>
                            <a:pt x="27" y="0"/>
                          </a:moveTo>
                          <a:lnTo>
                            <a:pt x="18" y="4"/>
                          </a:lnTo>
                          <a:lnTo>
                            <a:pt x="0" y="23"/>
                          </a:lnTo>
                          <a:lnTo>
                            <a:pt x="15" y="36"/>
                          </a:lnTo>
                          <a:lnTo>
                            <a:pt x="33" y="16"/>
                          </a:lnTo>
                          <a:lnTo>
                            <a:pt x="24" y="20"/>
                          </a:lnTo>
                          <a:lnTo>
                            <a:pt x="27" y="0"/>
                          </a:lnTo>
                          <a:lnTo>
                            <a:pt x="22" y="0"/>
                          </a:lnTo>
                          <a:lnTo>
                            <a:pt x="18" y="4"/>
                          </a:lnTo>
                          <a:lnTo>
                            <a:pt x="2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4" name="Freeform 1238"/>
                    <p:cNvSpPr>
                      <a:spLocks/>
                    </p:cNvSpPr>
                    <p:nvPr/>
                  </p:nvSpPr>
                  <p:spPr bwMode="auto">
                    <a:xfrm>
                      <a:off x="4980" y="3546"/>
                      <a:ext cx="45" cy="23"/>
                    </a:xfrm>
                    <a:custGeom>
                      <a:avLst/>
                      <a:gdLst>
                        <a:gd name="T0" fmla="*/ 34 w 45"/>
                        <a:gd name="T1" fmla="*/ 7 h 23"/>
                        <a:gd name="T2" fmla="*/ 41 w 45"/>
                        <a:gd name="T3" fmla="*/ 4 h 23"/>
                        <a:gd name="T4" fmla="*/ 3 w 45"/>
                        <a:gd name="T5" fmla="*/ 0 h 23"/>
                        <a:gd name="T6" fmla="*/ 0 w 45"/>
                        <a:gd name="T7" fmla="*/ 20 h 23"/>
                        <a:gd name="T8" fmla="*/ 37 w 45"/>
                        <a:gd name="T9" fmla="*/ 23 h 23"/>
                        <a:gd name="T10" fmla="*/ 45 w 45"/>
                        <a:gd name="T11" fmla="*/ 22 h 23"/>
                        <a:gd name="T12" fmla="*/ 37 w 45"/>
                        <a:gd name="T13" fmla="*/ 23 h 23"/>
                        <a:gd name="T14" fmla="*/ 43 w 45"/>
                        <a:gd name="T15" fmla="*/ 23 h 23"/>
                        <a:gd name="T16" fmla="*/ 45 w 45"/>
                        <a:gd name="T17" fmla="*/ 22 h 23"/>
                        <a:gd name="T18" fmla="*/ 34 w 45"/>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3">
                          <a:moveTo>
                            <a:pt x="34" y="7"/>
                          </a:moveTo>
                          <a:lnTo>
                            <a:pt x="41" y="4"/>
                          </a:lnTo>
                          <a:lnTo>
                            <a:pt x="3" y="0"/>
                          </a:lnTo>
                          <a:lnTo>
                            <a:pt x="0" y="20"/>
                          </a:lnTo>
                          <a:lnTo>
                            <a:pt x="37" y="23"/>
                          </a:lnTo>
                          <a:lnTo>
                            <a:pt x="45" y="22"/>
                          </a:lnTo>
                          <a:lnTo>
                            <a:pt x="37" y="23"/>
                          </a:lnTo>
                          <a:lnTo>
                            <a:pt x="43" y="23"/>
                          </a:lnTo>
                          <a:lnTo>
                            <a:pt x="45" y="22"/>
                          </a:lnTo>
                          <a:lnTo>
                            <a:pt x="34"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5" name="Freeform 1237"/>
                    <p:cNvSpPr>
                      <a:spLocks/>
                    </p:cNvSpPr>
                    <p:nvPr/>
                  </p:nvSpPr>
                  <p:spPr bwMode="auto">
                    <a:xfrm>
                      <a:off x="5014" y="3524"/>
                      <a:ext cx="41" cy="44"/>
                    </a:xfrm>
                    <a:custGeom>
                      <a:avLst/>
                      <a:gdLst>
                        <a:gd name="T0" fmla="*/ 38 w 41"/>
                        <a:gd name="T1" fmla="*/ 2 h 44"/>
                        <a:gd name="T2" fmla="*/ 29 w 41"/>
                        <a:gd name="T3" fmla="*/ 4 h 44"/>
                        <a:gd name="T4" fmla="*/ 0 w 41"/>
                        <a:gd name="T5" fmla="*/ 29 h 44"/>
                        <a:gd name="T6" fmla="*/ 11 w 41"/>
                        <a:gd name="T7" fmla="*/ 44 h 44"/>
                        <a:gd name="T8" fmla="*/ 41 w 41"/>
                        <a:gd name="T9" fmla="*/ 18 h 44"/>
                        <a:gd name="T10" fmla="*/ 34 w 41"/>
                        <a:gd name="T11" fmla="*/ 20 h 44"/>
                        <a:gd name="T12" fmla="*/ 38 w 41"/>
                        <a:gd name="T13" fmla="*/ 2 h 44"/>
                        <a:gd name="T14" fmla="*/ 32 w 41"/>
                        <a:gd name="T15" fmla="*/ 0 h 44"/>
                        <a:gd name="T16" fmla="*/ 29 w 41"/>
                        <a:gd name="T17" fmla="*/ 4 h 44"/>
                        <a:gd name="T18" fmla="*/ 38 w 41"/>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38" y="2"/>
                          </a:moveTo>
                          <a:lnTo>
                            <a:pt x="29" y="4"/>
                          </a:lnTo>
                          <a:lnTo>
                            <a:pt x="0" y="29"/>
                          </a:lnTo>
                          <a:lnTo>
                            <a:pt x="11" y="44"/>
                          </a:lnTo>
                          <a:lnTo>
                            <a:pt x="41" y="18"/>
                          </a:lnTo>
                          <a:lnTo>
                            <a:pt x="34" y="20"/>
                          </a:lnTo>
                          <a:lnTo>
                            <a:pt x="38" y="2"/>
                          </a:lnTo>
                          <a:lnTo>
                            <a:pt x="32" y="0"/>
                          </a:lnTo>
                          <a:lnTo>
                            <a:pt x="29" y="4"/>
                          </a:lnTo>
                          <a:lnTo>
                            <a:pt x="38"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6" name="Freeform 1236"/>
                    <p:cNvSpPr>
                      <a:spLocks/>
                    </p:cNvSpPr>
                    <p:nvPr/>
                  </p:nvSpPr>
                  <p:spPr bwMode="auto">
                    <a:xfrm>
                      <a:off x="5048" y="3526"/>
                      <a:ext cx="40" cy="24"/>
                    </a:xfrm>
                    <a:custGeom>
                      <a:avLst/>
                      <a:gdLst>
                        <a:gd name="T0" fmla="*/ 31 w 40"/>
                        <a:gd name="T1" fmla="*/ 6 h 24"/>
                        <a:gd name="T2" fmla="*/ 36 w 40"/>
                        <a:gd name="T3" fmla="*/ 4 h 24"/>
                        <a:gd name="T4" fmla="*/ 4 w 40"/>
                        <a:gd name="T5" fmla="*/ 0 h 24"/>
                        <a:gd name="T6" fmla="*/ 0 w 40"/>
                        <a:gd name="T7" fmla="*/ 18 h 24"/>
                        <a:gd name="T8" fmla="*/ 34 w 40"/>
                        <a:gd name="T9" fmla="*/ 24 h 24"/>
                        <a:gd name="T10" fmla="*/ 40 w 40"/>
                        <a:gd name="T11" fmla="*/ 22 h 24"/>
                        <a:gd name="T12" fmla="*/ 31 w 40"/>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31" y="6"/>
                          </a:moveTo>
                          <a:lnTo>
                            <a:pt x="36" y="4"/>
                          </a:lnTo>
                          <a:lnTo>
                            <a:pt x="4" y="0"/>
                          </a:lnTo>
                          <a:lnTo>
                            <a:pt x="0" y="18"/>
                          </a:lnTo>
                          <a:lnTo>
                            <a:pt x="34" y="24"/>
                          </a:lnTo>
                          <a:lnTo>
                            <a:pt x="40" y="22"/>
                          </a:lnTo>
                          <a:lnTo>
                            <a:pt x="3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7" name="Freeform 1235"/>
                    <p:cNvSpPr>
                      <a:spLocks/>
                    </p:cNvSpPr>
                    <p:nvPr/>
                  </p:nvSpPr>
                  <p:spPr bwMode="auto">
                    <a:xfrm>
                      <a:off x="5079" y="3515"/>
                      <a:ext cx="38" cy="33"/>
                    </a:xfrm>
                    <a:custGeom>
                      <a:avLst/>
                      <a:gdLst>
                        <a:gd name="T0" fmla="*/ 38 w 38"/>
                        <a:gd name="T1" fmla="*/ 6 h 33"/>
                        <a:gd name="T2" fmla="*/ 27 w 38"/>
                        <a:gd name="T3" fmla="*/ 4 h 33"/>
                        <a:gd name="T4" fmla="*/ 0 w 38"/>
                        <a:gd name="T5" fmla="*/ 17 h 33"/>
                        <a:gd name="T6" fmla="*/ 9 w 38"/>
                        <a:gd name="T7" fmla="*/ 33 h 33"/>
                        <a:gd name="T8" fmla="*/ 34 w 38"/>
                        <a:gd name="T9" fmla="*/ 22 h 33"/>
                        <a:gd name="T10" fmla="*/ 25 w 38"/>
                        <a:gd name="T11" fmla="*/ 20 h 33"/>
                        <a:gd name="T12" fmla="*/ 38 w 38"/>
                        <a:gd name="T13" fmla="*/ 6 h 33"/>
                        <a:gd name="T14" fmla="*/ 32 w 38"/>
                        <a:gd name="T15" fmla="*/ 0 h 33"/>
                        <a:gd name="T16" fmla="*/ 27 w 38"/>
                        <a:gd name="T17" fmla="*/ 4 h 33"/>
                        <a:gd name="T18" fmla="*/ 38 w 38"/>
                        <a:gd name="T1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3">
                          <a:moveTo>
                            <a:pt x="38" y="6"/>
                          </a:moveTo>
                          <a:lnTo>
                            <a:pt x="27" y="4"/>
                          </a:lnTo>
                          <a:lnTo>
                            <a:pt x="0" y="17"/>
                          </a:lnTo>
                          <a:lnTo>
                            <a:pt x="9" y="33"/>
                          </a:lnTo>
                          <a:lnTo>
                            <a:pt x="34" y="22"/>
                          </a:lnTo>
                          <a:lnTo>
                            <a:pt x="25" y="20"/>
                          </a:lnTo>
                          <a:lnTo>
                            <a:pt x="38" y="6"/>
                          </a:lnTo>
                          <a:lnTo>
                            <a:pt x="32" y="0"/>
                          </a:lnTo>
                          <a:lnTo>
                            <a:pt x="27" y="4"/>
                          </a:lnTo>
                          <a:lnTo>
                            <a:pt x="38"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8" name="Freeform 1234"/>
                    <p:cNvSpPr>
                      <a:spLocks/>
                    </p:cNvSpPr>
                    <p:nvPr/>
                  </p:nvSpPr>
                  <p:spPr bwMode="auto">
                    <a:xfrm>
                      <a:off x="5104" y="3521"/>
                      <a:ext cx="36" cy="30"/>
                    </a:xfrm>
                    <a:custGeom>
                      <a:avLst/>
                      <a:gdLst>
                        <a:gd name="T0" fmla="*/ 36 w 36"/>
                        <a:gd name="T1" fmla="*/ 21 h 30"/>
                        <a:gd name="T2" fmla="*/ 32 w 36"/>
                        <a:gd name="T3" fmla="*/ 16 h 30"/>
                        <a:gd name="T4" fmla="*/ 13 w 36"/>
                        <a:gd name="T5" fmla="*/ 0 h 30"/>
                        <a:gd name="T6" fmla="*/ 0 w 36"/>
                        <a:gd name="T7" fmla="*/ 14 h 30"/>
                        <a:gd name="T8" fmla="*/ 20 w 36"/>
                        <a:gd name="T9" fmla="*/ 30 h 30"/>
                        <a:gd name="T10" fmla="*/ 16 w 36"/>
                        <a:gd name="T11" fmla="*/ 25 h 30"/>
                        <a:gd name="T12" fmla="*/ 36 w 36"/>
                        <a:gd name="T13" fmla="*/ 21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21"/>
                          </a:moveTo>
                          <a:lnTo>
                            <a:pt x="32" y="16"/>
                          </a:lnTo>
                          <a:lnTo>
                            <a:pt x="13" y="0"/>
                          </a:lnTo>
                          <a:lnTo>
                            <a:pt x="0" y="14"/>
                          </a:lnTo>
                          <a:lnTo>
                            <a:pt x="20" y="30"/>
                          </a:lnTo>
                          <a:lnTo>
                            <a:pt x="16" y="25"/>
                          </a:lnTo>
                          <a:lnTo>
                            <a:pt x="36"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9" name="Freeform 1233"/>
                    <p:cNvSpPr>
                      <a:spLocks/>
                    </p:cNvSpPr>
                    <p:nvPr/>
                  </p:nvSpPr>
                  <p:spPr bwMode="auto">
                    <a:xfrm>
                      <a:off x="5120" y="3542"/>
                      <a:ext cx="24" cy="35"/>
                    </a:xfrm>
                    <a:custGeom>
                      <a:avLst/>
                      <a:gdLst>
                        <a:gd name="T0" fmla="*/ 16 w 24"/>
                        <a:gd name="T1" fmla="*/ 17 h 35"/>
                        <a:gd name="T2" fmla="*/ 24 w 24"/>
                        <a:gd name="T3" fmla="*/ 24 h 35"/>
                        <a:gd name="T4" fmla="*/ 20 w 24"/>
                        <a:gd name="T5" fmla="*/ 0 h 35"/>
                        <a:gd name="T6" fmla="*/ 0 w 24"/>
                        <a:gd name="T7" fmla="*/ 4 h 35"/>
                        <a:gd name="T8" fmla="*/ 4 w 24"/>
                        <a:gd name="T9" fmla="*/ 27 h 35"/>
                        <a:gd name="T10" fmla="*/ 11 w 24"/>
                        <a:gd name="T11" fmla="*/ 35 h 35"/>
                        <a:gd name="T12" fmla="*/ 4 w 24"/>
                        <a:gd name="T13" fmla="*/ 27 h 35"/>
                        <a:gd name="T14" fmla="*/ 6 w 24"/>
                        <a:gd name="T15" fmla="*/ 33 h 35"/>
                        <a:gd name="T16" fmla="*/ 11 w 24"/>
                        <a:gd name="T17" fmla="*/ 35 h 35"/>
                        <a:gd name="T18" fmla="*/ 16 w 24"/>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5">
                          <a:moveTo>
                            <a:pt x="16" y="17"/>
                          </a:moveTo>
                          <a:lnTo>
                            <a:pt x="24" y="24"/>
                          </a:lnTo>
                          <a:lnTo>
                            <a:pt x="20" y="0"/>
                          </a:lnTo>
                          <a:lnTo>
                            <a:pt x="0" y="4"/>
                          </a:lnTo>
                          <a:lnTo>
                            <a:pt x="4" y="27"/>
                          </a:lnTo>
                          <a:lnTo>
                            <a:pt x="11" y="35"/>
                          </a:lnTo>
                          <a:lnTo>
                            <a:pt x="4" y="27"/>
                          </a:lnTo>
                          <a:lnTo>
                            <a:pt x="6" y="33"/>
                          </a:lnTo>
                          <a:lnTo>
                            <a:pt x="11" y="35"/>
                          </a:lnTo>
                          <a:lnTo>
                            <a:pt x="16"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0" name="Freeform 1232"/>
                    <p:cNvSpPr>
                      <a:spLocks/>
                    </p:cNvSpPr>
                    <p:nvPr/>
                  </p:nvSpPr>
                  <p:spPr bwMode="auto">
                    <a:xfrm>
                      <a:off x="5131" y="3559"/>
                      <a:ext cx="34" cy="27"/>
                    </a:xfrm>
                    <a:custGeom>
                      <a:avLst/>
                      <a:gdLst>
                        <a:gd name="T0" fmla="*/ 34 w 34"/>
                        <a:gd name="T1" fmla="*/ 10 h 27"/>
                        <a:gd name="T2" fmla="*/ 31 w 34"/>
                        <a:gd name="T3" fmla="*/ 7 h 27"/>
                        <a:gd name="T4" fmla="*/ 5 w 34"/>
                        <a:gd name="T5" fmla="*/ 0 h 27"/>
                        <a:gd name="T6" fmla="*/ 0 w 34"/>
                        <a:gd name="T7" fmla="*/ 18 h 27"/>
                        <a:gd name="T8" fmla="*/ 25 w 34"/>
                        <a:gd name="T9" fmla="*/ 27 h 27"/>
                        <a:gd name="T10" fmla="*/ 22 w 34"/>
                        <a:gd name="T11" fmla="*/ 23 h 27"/>
                        <a:gd name="T12" fmla="*/ 34 w 34"/>
                        <a:gd name="T13" fmla="*/ 10 h 27"/>
                      </a:gdLst>
                      <a:ahLst/>
                      <a:cxnLst>
                        <a:cxn ang="0">
                          <a:pos x="T0" y="T1"/>
                        </a:cxn>
                        <a:cxn ang="0">
                          <a:pos x="T2" y="T3"/>
                        </a:cxn>
                        <a:cxn ang="0">
                          <a:pos x="T4" y="T5"/>
                        </a:cxn>
                        <a:cxn ang="0">
                          <a:pos x="T6" y="T7"/>
                        </a:cxn>
                        <a:cxn ang="0">
                          <a:pos x="T8" y="T9"/>
                        </a:cxn>
                        <a:cxn ang="0">
                          <a:pos x="T10" y="T11"/>
                        </a:cxn>
                        <a:cxn ang="0">
                          <a:pos x="T12" y="T13"/>
                        </a:cxn>
                      </a:cxnLst>
                      <a:rect l="0" t="0" r="r" b="b"/>
                      <a:pathLst>
                        <a:path w="34" h="27">
                          <a:moveTo>
                            <a:pt x="34" y="10"/>
                          </a:moveTo>
                          <a:lnTo>
                            <a:pt x="31" y="7"/>
                          </a:lnTo>
                          <a:lnTo>
                            <a:pt x="5" y="0"/>
                          </a:lnTo>
                          <a:lnTo>
                            <a:pt x="0" y="18"/>
                          </a:lnTo>
                          <a:lnTo>
                            <a:pt x="25" y="27"/>
                          </a:lnTo>
                          <a:lnTo>
                            <a:pt x="22" y="23"/>
                          </a:lnTo>
                          <a:lnTo>
                            <a:pt x="34"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1" name="Freeform 1231"/>
                    <p:cNvSpPr>
                      <a:spLocks/>
                    </p:cNvSpPr>
                    <p:nvPr/>
                  </p:nvSpPr>
                  <p:spPr bwMode="auto">
                    <a:xfrm>
                      <a:off x="5153" y="3569"/>
                      <a:ext cx="37" cy="44"/>
                    </a:xfrm>
                    <a:custGeom>
                      <a:avLst/>
                      <a:gdLst>
                        <a:gd name="T0" fmla="*/ 25 w 37"/>
                        <a:gd name="T1" fmla="*/ 22 h 44"/>
                        <a:gd name="T2" fmla="*/ 37 w 37"/>
                        <a:gd name="T3" fmla="*/ 24 h 44"/>
                        <a:gd name="T4" fmla="*/ 12 w 37"/>
                        <a:gd name="T5" fmla="*/ 0 h 44"/>
                        <a:gd name="T6" fmla="*/ 0 w 37"/>
                        <a:gd name="T7" fmla="*/ 13 h 44"/>
                        <a:gd name="T8" fmla="*/ 23 w 37"/>
                        <a:gd name="T9" fmla="*/ 36 h 44"/>
                        <a:gd name="T10" fmla="*/ 36 w 37"/>
                        <a:gd name="T11" fmla="*/ 38 h 44"/>
                        <a:gd name="T12" fmla="*/ 23 w 37"/>
                        <a:gd name="T13" fmla="*/ 36 h 44"/>
                        <a:gd name="T14" fmla="*/ 30 w 37"/>
                        <a:gd name="T15" fmla="*/ 44 h 44"/>
                        <a:gd name="T16" fmla="*/ 36 w 37"/>
                        <a:gd name="T17" fmla="*/ 38 h 44"/>
                        <a:gd name="T18" fmla="*/ 25 w 37"/>
                        <a:gd name="T1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4">
                          <a:moveTo>
                            <a:pt x="25" y="22"/>
                          </a:moveTo>
                          <a:lnTo>
                            <a:pt x="37" y="24"/>
                          </a:lnTo>
                          <a:lnTo>
                            <a:pt x="12" y="0"/>
                          </a:lnTo>
                          <a:lnTo>
                            <a:pt x="0" y="13"/>
                          </a:lnTo>
                          <a:lnTo>
                            <a:pt x="23" y="36"/>
                          </a:lnTo>
                          <a:lnTo>
                            <a:pt x="36" y="38"/>
                          </a:lnTo>
                          <a:lnTo>
                            <a:pt x="23" y="36"/>
                          </a:lnTo>
                          <a:lnTo>
                            <a:pt x="30" y="44"/>
                          </a:lnTo>
                          <a:lnTo>
                            <a:pt x="36" y="38"/>
                          </a:lnTo>
                          <a:lnTo>
                            <a:pt x="2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2" name="Freeform 1230"/>
                    <p:cNvSpPr>
                      <a:spLocks/>
                    </p:cNvSpPr>
                    <p:nvPr/>
                  </p:nvSpPr>
                  <p:spPr bwMode="auto">
                    <a:xfrm>
                      <a:off x="5178" y="3560"/>
                      <a:ext cx="52" cy="47"/>
                    </a:xfrm>
                    <a:custGeom>
                      <a:avLst/>
                      <a:gdLst>
                        <a:gd name="T0" fmla="*/ 34 w 52"/>
                        <a:gd name="T1" fmla="*/ 4 h 47"/>
                        <a:gd name="T2" fmla="*/ 38 w 52"/>
                        <a:gd name="T3" fmla="*/ 0 h 47"/>
                        <a:gd name="T4" fmla="*/ 0 w 52"/>
                        <a:gd name="T5" fmla="*/ 31 h 47"/>
                        <a:gd name="T6" fmla="*/ 11 w 52"/>
                        <a:gd name="T7" fmla="*/ 47 h 47"/>
                        <a:gd name="T8" fmla="*/ 48 w 52"/>
                        <a:gd name="T9" fmla="*/ 17 h 47"/>
                        <a:gd name="T10" fmla="*/ 52 w 52"/>
                        <a:gd name="T11" fmla="*/ 13 h 47"/>
                        <a:gd name="T12" fmla="*/ 34 w 52"/>
                        <a:gd name="T13" fmla="*/ 4 h 47"/>
                      </a:gdLst>
                      <a:ahLst/>
                      <a:cxnLst>
                        <a:cxn ang="0">
                          <a:pos x="T0" y="T1"/>
                        </a:cxn>
                        <a:cxn ang="0">
                          <a:pos x="T2" y="T3"/>
                        </a:cxn>
                        <a:cxn ang="0">
                          <a:pos x="T4" y="T5"/>
                        </a:cxn>
                        <a:cxn ang="0">
                          <a:pos x="T6" y="T7"/>
                        </a:cxn>
                        <a:cxn ang="0">
                          <a:pos x="T8" y="T9"/>
                        </a:cxn>
                        <a:cxn ang="0">
                          <a:pos x="T10" y="T11"/>
                        </a:cxn>
                        <a:cxn ang="0">
                          <a:pos x="T12" y="T13"/>
                        </a:cxn>
                      </a:cxnLst>
                      <a:rect l="0" t="0" r="r" b="b"/>
                      <a:pathLst>
                        <a:path w="52" h="47">
                          <a:moveTo>
                            <a:pt x="34" y="4"/>
                          </a:moveTo>
                          <a:lnTo>
                            <a:pt x="38" y="0"/>
                          </a:lnTo>
                          <a:lnTo>
                            <a:pt x="0" y="31"/>
                          </a:lnTo>
                          <a:lnTo>
                            <a:pt x="11" y="47"/>
                          </a:lnTo>
                          <a:lnTo>
                            <a:pt x="48" y="17"/>
                          </a:lnTo>
                          <a:lnTo>
                            <a:pt x="52" y="13"/>
                          </a:lnTo>
                          <a:lnTo>
                            <a:pt x="34"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3" name="Freeform 1229"/>
                    <p:cNvSpPr>
                      <a:spLocks/>
                    </p:cNvSpPr>
                    <p:nvPr/>
                  </p:nvSpPr>
                  <p:spPr bwMode="auto">
                    <a:xfrm>
                      <a:off x="5212" y="3528"/>
                      <a:ext cx="38" cy="45"/>
                    </a:xfrm>
                    <a:custGeom>
                      <a:avLst/>
                      <a:gdLst>
                        <a:gd name="T0" fmla="*/ 18 w 38"/>
                        <a:gd name="T1" fmla="*/ 5 h 45"/>
                        <a:gd name="T2" fmla="*/ 20 w 38"/>
                        <a:gd name="T3" fmla="*/ 0 h 45"/>
                        <a:gd name="T4" fmla="*/ 0 w 38"/>
                        <a:gd name="T5" fmla="*/ 36 h 45"/>
                        <a:gd name="T6" fmla="*/ 18 w 38"/>
                        <a:gd name="T7" fmla="*/ 45 h 45"/>
                        <a:gd name="T8" fmla="*/ 36 w 38"/>
                        <a:gd name="T9" fmla="*/ 9 h 45"/>
                        <a:gd name="T10" fmla="*/ 38 w 38"/>
                        <a:gd name="T11" fmla="*/ 5 h 45"/>
                        <a:gd name="T12" fmla="*/ 18 w 38"/>
                        <a:gd name="T13" fmla="*/ 5 h 45"/>
                      </a:gdLst>
                      <a:ahLst/>
                      <a:cxnLst>
                        <a:cxn ang="0">
                          <a:pos x="T0" y="T1"/>
                        </a:cxn>
                        <a:cxn ang="0">
                          <a:pos x="T2" y="T3"/>
                        </a:cxn>
                        <a:cxn ang="0">
                          <a:pos x="T4" y="T5"/>
                        </a:cxn>
                        <a:cxn ang="0">
                          <a:pos x="T6" y="T7"/>
                        </a:cxn>
                        <a:cxn ang="0">
                          <a:pos x="T8" y="T9"/>
                        </a:cxn>
                        <a:cxn ang="0">
                          <a:pos x="T10" y="T11"/>
                        </a:cxn>
                        <a:cxn ang="0">
                          <a:pos x="T12" y="T13"/>
                        </a:cxn>
                      </a:cxnLst>
                      <a:rect l="0" t="0" r="r" b="b"/>
                      <a:pathLst>
                        <a:path w="38" h="45">
                          <a:moveTo>
                            <a:pt x="18" y="5"/>
                          </a:moveTo>
                          <a:lnTo>
                            <a:pt x="20" y="0"/>
                          </a:lnTo>
                          <a:lnTo>
                            <a:pt x="0" y="36"/>
                          </a:lnTo>
                          <a:lnTo>
                            <a:pt x="18" y="45"/>
                          </a:lnTo>
                          <a:lnTo>
                            <a:pt x="36" y="9"/>
                          </a:lnTo>
                          <a:lnTo>
                            <a:pt x="38" y="5"/>
                          </a:lnTo>
                          <a:lnTo>
                            <a:pt x="1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4" name="Freeform 1228"/>
                    <p:cNvSpPr>
                      <a:spLocks/>
                    </p:cNvSpPr>
                    <p:nvPr/>
                  </p:nvSpPr>
                  <p:spPr bwMode="auto">
                    <a:xfrm>
                      <a:off x="5230" y="3512"/>
                      <a:ext cx="20" cy="21"/>
                    </a:xfrm>
                    <a:custGeom>
                      <a:avLst/>
                      <a:gdLst>
                        <a:gd name="T0" fmla="*/ 0 w 20"/>
                        <a:gd name="T1" fmla="*/ 0 h 21"/>
                        <a:gd name="T2" fmla="*/ 0 w 20"/>
                        <a:gd name="T3" fmla="*/ 0 h 21"/>
                        <a:gd name="T4" fmla="*/ 0 w 20"/>
                        <a:gd name="T5" fmla="*/ 21 h 21"/>
                        <a:gd name="T6" fmla="*/ 20 w 20"/>
                        <a:gd name="T7" fmla="*/ 21 h 21"/>
                        <a:gd name="T8" fmla="*/ 20 w 20"/>
                        <a:gd name="T9" fmla="*/ 0 h 21"/>
                        <a:gd name="T10" fmla="*/ 20 w 20"/>
                        <a:gd name="T11" fmla="*/ 2 h 21"/>
                        <a:gd name="T12" fmla="*/ 0 w 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0" y="0"/>
                          </a:moveTo>
                          <a:lnTo>
                            <a:pt x="0" y="0"/>
                          </a:lnTo>
                          <a:lnTo>
                            <a:pt x="0" y="21"/>
                          </a:lnTo>
                          <a:lnTo>
                            <a:pt x="20" y="21"/>
                          </a:lnTo>
                          <a:lnTo>
                            <a:pt x="20" y="0"/>
                          </a:lnTo>
                          <a:lnTo>
                            <a:pt x="20" y="2"/>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5" name="Freeform 1227"/>
                    <p:cNvSpPr>
                      <a:spLocks/>
                    </p:cNvSpPr>
                    <p:nvPr/>
                  </p:nvSpPr>
                  <p:spPr bwMode="auto">
                    <a:xfrm>
                      <a:off x="5230" y="3456"/>
                      <a:ext cx="27" cy="58"/>
                    </a:xfrm>
                    <a:custGeom>
                      <a:avLst/>
                      <a:gdLst>
                        <a:gd name="T0" fmla="*/ 9 w 27"/>
                        <a:gd name="T1" fmla="*/ 0 h 58"/>
                        <a:gd name="T2" fmla="*/ 9 w 27"/>
                        <a:gd name="T3" fmla="*/ 4 h 58"/>
                        <a:gd name="T4" fmla="*/ 0 w 27"/>
                        <a:gd name="T5" fmla="*/ 56 h 58"/>
                        <a:gd name="T6" fmla="*/ 20 w 27"/>
                        <a:gd name="T7" fmla="*/ 58 h 58"/>
                        <a:gd name="T8" fmla="*/ 27 w 27"/>
                        <a:gd name="T9" fmla="*/ 7 h 58"/>
                        <a:gd name="T10" fmla="*/ 25 w 27"/>
                        <a:gd name="T11" fmla="*/ 11 h 58"/>
                        <a:gd name="T12" fmla="*/ 9 w 2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27" h="58">
                          <a:moveTo>
                            <a:pt x="9" y="0"/>
                          </a:moveTo>
                          <a:lnTo>
                            <a:pt x="9" y="4"/>
                          </a:lnTo>
                          <a:lnTo>
                            <a:pt x="0" y="56"/>
                          </a:lnTo>
                          <a:lnTo>
                            <a:pt x="20" y="58"/>
                          </a:lnTo>
                          <a:lnTo>
                            <a:pt x="27" y="7"/>
                          </a:lnTo>
                          <a:lnTo>
                            <a:pt x="25" y="11"/>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6" name="Freeform 1226"/>
                    <p:cNvSpPr>
                      <a:spLocks/>
                    </p:cNvSpPr>
                    <p:nvPr/>
                  </p:nvSpPr>
                  <p:spPr bwMode="auto">
                    <a:xfrm>
                      <a:off x="5239" y="3414"/>
                      <a:ext cx="41" cy="53"/>
                    </a:xfrm>
                    <a:custGeom>
                      <a:avLst/>
                      <a:gdLst>
                        <a:gd name="T0" fmla="*/ 23 w 41"/>
                        <a:gd name="T1" fmla="*/ 2 h 53"/>
                        <a:gd name="T2" fmla="*/ 25 w 41"/>
                        <a:gd name="T3" fmla="*/ 0 h 53"/>
                        <a:gd name="T4" fmla="*/ 0 w 41"/>
                        <a:gd name="T5" fmla="*/ 42 h 53"/>
                        <a:gd name="T6" fmla="*/ 16 w 41"/>
                        <a:gd name="T7" fmla="*/ 53 h 53"/>
                        <a:gd name="T8" fmla="*/ 41 w 41"/>
                        <a:gd name="T9" fmla="*/ 11 h 53"/>
                        <a:gd name="T10" fmla="*/ 41 w 41"/>
                        <a:gd name="T11" fmla="*/ 8 h 53"/>
                        <a:gd name="T12" fmla="*/ 23 w 41"/>
                        <a:gd name="T13" fmla="*/ 2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23" y="2"/>
                          </a:moveTo>
                          <a:lnTo>
                            <a:pt x="25" y="0"/>
                          </a:lnTo>
                          <a:lnTo>
                            <a:pt x="0" y="42"/>
                          </a:lnTo>
                          <a:lnTo>
                            <a:pt x="16" y="53"/>
                          </a:lnTo>
                          <a:lnTo>
                            <a:pt x="41" y="11"/>
                          </a:lnTo>
                          <a:lnTo>
                            <a:pt x="41" y="8"/>
                          </a:lnTo>
                          <a:lnTo>
                            <a:pt x="2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7" name="Freeform 1225"/>
                    <p:cNvSpPr>
                      <a:spLocks/>
                    </p:cNvSpPr>
                    <p:nvPr/>
                  </p:nvSpPr>
                  <p:spPr bwMode="auto">
                    <a:xfrm>
                      <a:off x="5262" y="3328"/>
                      <a:ext cx="44" cy="94"/>
                    </a:xfrm>
                    <a:custGeom>
                      <a:avLst/>
                      <a:gdLst>
                        <a:gd name="T0" fmla="*/ 26 w 44"/>
                        <a:gd name="T1" fmla="*/ 4 h 94"/>
                        <a:gd name="T2" fmla="*/ 26 w 44"/>
                        <a:gd name="T3" fmla="*/ 0 h 94"/>
                        <a:gd name="T4" fmla="*/ 0 w 44"/>
                        <a:gd name="T5" fmla="*/ 88 h 94"/>
                        <a:gd name="T6" fmla="*/ 18 w 44"/>
                        <a:gd name="T7" fmla="*/ 94 h 94"/>
                        <a:gd name="T8" fmla="*/ 44 w 44"/>
                        <a:gd name="T9" fmla="*/ 5 h 94"/>
                        <a:gd name="T10" fmla="*/ 44 w 44"/>
                        <a:gd name="T11" fmla="*/ 2 h 94"/>
                        <a:gd name="T12" fmla="*/ 26 w 44"/>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44" h="94">
                          <a:moveTo>
                            <a:pt x="26" y="4"/>
                          </a:moveTo>
                          <a:lnTo>
                            <a:pt x="26" y="0"/>
                          </a:lnTo>
                          <a:lnTo>
                            <a:pt x="0" y="88"/>
                          </a:lnTo>
                          <a:lnTo>
                            <a:pt x="18" y="94"/>
                          </a:lnTo>
                          <a:lnTo>
                            <a:pt x="44" y="5"/>
                          </a:lnTo>
                          <a:lnTo>
                            <a:pt x="44" y="2"/>
                          </a:lnTo>
                          <a:lnTo>
                            <a:pt x="26"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8" name="Freeform 1224"/>
                    <p:cNvSpPr>
                      <a:spLocks/>
                    </p:cNvSpPr>
                    <p:nvPr/>
                  </p:nvSpPr>
                  <p:spPr bwMode="auto">
                    <a:xfrm>
                      <a:off x="5280" y="3292"/>
                      <a:ext cx="26" cy="40"/>
                    </a:xfrm>
                    <a:custGeom>
                      <a:avLst/>
                      <a:gdLst>
                        <a:gd name="T0" fmla="*/ 0 w 26"/>
                        <a:gd name="T1" fmla="*/ 4 h 40"/>
                        <a:gd name="T2" fmla="*/ 0 w 26"/>
                        <a:gd name="T3" fmla="*/ 4 h 40"/>
                        <a:gd name="T4" fmla="*/ 8 w 26"/>
                        <a:gd name="T5" fmla="*/ 40 h 40"/>
                        <a:gd name="T6" fmla="*/ 26 w 26"/>
                        <a:gd name="T7" fmla="*/ 38 h 40"/>
                        <a:gd name="T8" fmla="*/ 20 w 26"/>
                        <a:gd name="T9" fmla="*/ 0 h 40"/>
                        <a:gd name="T10" fmla="*/ 20 w 26"/>
                        <a:gd name="T11" fmla="*/ 2 h 40"/>
                        <a:gd name="T12" fmla="*/ 0 w 26"/>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26" h="40">
                          <a:moveTo>
                            <a:pt x="0" y="4"/>
                          </a:moveTo>
                          <a:lnTo>
                            <a:pt x="0" y="4"/>
                          </a:lnTo>
                          <a:lnTo>
                            <a:pt x="8" y="40"/>
                          </a:lnTo>
                          <a:lnTo>
                            <a:pt x="26" y="38"/>
                          </a:lnTo>
                          <a:lnTo>
                            <a:pt x="20" y="0"/>
                          </a:lnTo>
                          <a:lnTo>
                            <a:pt x="20" y="2"/>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9" name="Freeform 1223"/>
                    <p:cNvSpPr>
                      <a:spLocks/>
                    </p:cNvSpPr>
                    <p:nvPr/>
                  </p:nvSpPr>
                  <p:spPr bwMode="auto">
                    <a:xfrm>
                      <a:off x="5273" y="3229"/>
                      <a:ext cx="27" cy="67"/>
                    </a:xfrm>
                    <a:custGeom>
                      <a:avLst/>
                      <a:gdLst>
                        <a:gd name="T0" fmla="*/ 0 w 27"/>
                        <a:gd name="T1" fmla="*/ 11 h 67"/>
                        <a:gd name="T2" fmla="*/ 0 w 27"/>
                        <a:gd name="T3" fmla="*/ 7 h 67"/>
                        <a:gd name="T4" fmla="*/ 7 w 27"/>
                        <a:gd name="T5" fmla="*/ 67 h 67"/>
                        <a:gd name="T6" fmla="*/ 27 w 27"/>
                        <a:gd name="T7" fmla="*/ 65 h 67"/>
                        <a:gd name="T8" fmla="*/ 18 w 27"/>
                        <a:gd name="T9" fmla="*/ 4 h 67"/>
                        <a:gd name="T10" fmla="*/ 16 w 27"/>
                        <a:gd name="T11" fmla="*/ 0 h 67"/>
                        <a:gd name="T12" fmla="*/ 0 w 27"/>
                        <a:gd name="T13" fmla="*/ 11 h 67"/>
                      </a:gdLst>
                      <a:ahLst/>
                      <a:cxnLst>
                        <a:cxn ang="0">
                          <a:pos x="T0" y="T1"/>
                        </a:cxn>
                        <a:cxn ang="0">
                          <a:pos x="T2" y="T3"/>
                        </a:cxn>
                        <a:cxn ang="0">
                          <a:pos x="T4" y="T5"/>
                        </a:cxn>
                        <a:cxn ang="0">
                          <a:pos x="T6" y="T7"/>
                        </a:cxn>
                        <a:cxn ang="0">
                          <a:pos x="T8" y="T9"/>
                        </a:cxn>
                        <a:cxn ang="0">
                          <a:pos x="T10" y="T11"/>
                        </a:cxn>
                        <a:cxn ang="0">
                          <a:pos x="T12" y="T13"/>
                        </a:cxn>
                      </a:cxnLst>
                      <a:rect l="0" t="0" r="r" b="b"/>
                      <a:pathLst>
                        <a:path w="27" h="67">
                          <a:moveTo>
                            <a:pt x="0" y="11"/>
                          </a:moveTo>
                          <a:lnTo>
                            <a:pt x="0" y="7"/>
                          </a:lnTo>
                          <a:lnTo>
                            <a:pt x="7" y="67"/>
                          </a:lnTo>
                          <a:lnTo>
                            <a:pt x="27" y="65"/>
                          </a:lnTo>
                          <a:lnTo>
                            <a:pt x="18" y="4"/>
                          </a:lnTo>
                          <a:lnTo>
                            <a:pt x="16"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0" name="Freeform 1222"/>
                    <p:cNvSpPr>
                      <a:spLocks/>
                    </p:cNvSpPr>
                    <p:nvPr/>
                  </p:nvSpPr>
                  <p:spPr bwMode="auto">
                    <a:xfrm>
                      <a:off x="5252" y="3197"/>
                      <a:ext cx="37" cy="43"/>
                    </a:xfrm>
                    <a:custGeom>
                      <a:avLst/>
                      <a:gdLst>
                        <a:gd name="T0" fmla="*/ 0 w 37"/>
                        <a:gd name="T1" fmla="*/ 7 h 43"/>
                        <a:gd name="T2" fmla="*/ 1 w 37"/>
                        <a:gd name="T3" fmla="*/ 10 h 43"/>
                        <a:gd name="T4" fmla="*/ 21 w 37"/>
                        <a:gd name="T5" fmla="*/ 43 h 43"/>
                        <a:gd name="T6" fmla="*/ 37 w 37"/>
                        <a:gd name="T7" fmla="*/ 32 h 43"/>
                        <a:gd name="T8" fmla="*/ 18 w 37"/>
                        <a:gd name="T9" fmla="*/ 0 h 43"/>
                        <a:gd name="T10" fmla="*/ 18 w 37"/>
                        <a:gd name="T11" fmla="*/ 3 h 43"/>
                        <a:gd name="T12" fmla="*/ 0 w 37"/>
                        <a:gd name="T13" fmla="*/ 7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0" y="7"/>
                          </a:moveTo>
                          <a:lnTo>
                            <a:pt x="1" y="10"/>
                          </a:lnTo>
                          <a:lnTo>
                            <a:pt x="21" y="43"/>
                          </a:lnTo>
                          <a:lnTo>
                            <a:pt x="37" y="32"/>
                          </a:lnTo>
                          <a:lnTo>
                            <a:pt x="18" y="0"/>
                          </a:lnTo>
                          <a:lnTo>
                            <a:pt x="18" y="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1" name="Freeform 1221"/>
                    <p:cNvSpPr>
                      <a:spLocks/>
                    </p:cNvSpPr>
                    <p:nvPr/>
                  </p:nvSpPr>
                  <p:spPr bwMode="auto">
                    <a:xfrm>
                      <a:off x="5243" y="3150"/>
                      <a:ext cx="27" cy="54"/>
                    </a:xfrm>
                    <a:custGeom>
                      <a:avLst/>
                      <a:gdLst>
                        <a:gd name="T0" fmla="*/ 3 w 27"/>
                        <a:gd name="T1" fmla="*/ 14 h 54"/>
                        <a:gd name="T2" fmla="*/ 0 w 27"/>
                        <a:gd name="T3" fmla="*/ 9 h 54"/>
                        <a:gd name="T4" fmla="*/ 9 w 27"/>
                        <a:gd name="T5" fmla="*/ 54 h 54"/>
                        <a:gd name="T6" fmla="*/ 27 w 27"/>
                        <a:gd name="T7" fmla="*/ 50 h 54"/>
                        <a:gd name="T8" fmla="*/ 19 w 27"/>
                        <a:gd name="T9" fmla="*/ 5 h 54"/>
                        <a:gd name="T10" fmla="*/ 16 w 27"/>
                        <a:gd name="T11" fmla="*/ 0 h 54"/>
                        <a:gd name="T12" fmla="*/ 3 w 27"/>
                        <a:gd name="T13" fmla="*/ 14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3" y="14"/>
                          </a:moveTo>
                          <a:lnTo>
                            <a:pt x="0" y="9"/>
                          </a:lnTo>
                          <a:lnTo>
                            <a:pt x="9" y="54"/>
                          </a:lnTo>
                          <a:lnTo>
                            <a:pt x="27" y="50"/>
                          </a:lnTo>
                          <a:lnTo>
                            <a:pt x="19" y="5"/>
                          </a:lnTo>
                          <a:lnTo>
                            <a:pt x="16" y="0"/>
                          </a:lnTo>
                          <a:lnTo>
                            <a:pt x="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2" name="Freeform 1220"/>
                    <p:cNvSpPr>
                      <a:spLocks/>
                    </p:cNvSpPr>
                    <p:nvPr/>
                  </p:nvSpPr>
                  <p:spPr bwMode="auto">
                    <a:xfrm>
                      <a:off x="5216" y="3115"/>
                      <a:ext cx="43" cy="49"/>
                    </a:xfrm>
                    <a:custGeom>
                      <a:avLst/>
                      <a:gdLst>
                        <a:gd name="T0" fmla="*/ 3 w 43"/>
                        <a:gd name="T1" fmla="*/ 20 h 49"/>
                        <a:gd name="T2" fmla="*/ 0 w 43"/>
                        <a:gd name="T3" fmla="*/ 17 h 49"/>
                        <a:gd name="T4" fmla="*/ 30 w 43"/>
                        <a:gd name="T5" fmla="*/ 49 h 49"/>
                        <a:gd name="T6" fmla="*/ 43 w 43"/>
                        <a:gd name="T7" fmla="*/ 35 h 49"/>
                        <a:gd name="T8" fmla="*/ 14 w 43"/>
                        <a:gd name="T9" fmla="*/ 4 h 49"/>
                        <a:gd name="T10" fmla="*/ 10 w 43"/>
                        <a:gd name="T11" fmla="*/ 0 h 49"/>
                        <a:gd name="T12" fmla="*/ 3 w 43"/>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3" h="49">
                          <a:moveTo>
                            <a:pt x="3" y="20"/>
                          </a:moveTo>
                          <a:lnTo>
                            <a:pt x="0" y="17"/>
                          </a:lnTo>
                          <a:lnTo>
                            <a:pt x="30" y="49"/>
                          </a:lnTo>
                          <a:lnTo>
                            <a:pt x="43" y="35"/>
                          </a:lnTo>
                          <a:lnTo>
                            <a:pt x="14" y="4"/>
                          </a:lnTo>
                          <a:lnTo>
                            <a:pt x="10" y="0"/>
                          </a:lnTo>
                          <a:lnTo>
                            <a:pt x="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3" name="Freeform 1219"/>
                    <p:cNvSpPr>
                      <a:spLocks/>
                    </p:cNvSpPr>
                    <p:nvPr/>
                  </p:nvSpPr>
                  <p:spPr bwMode="auto">
                    <a:xfrm>
                      <a:off x="5185" y="3106"/>
                      <a:ext cx="41" cy="29"/>
                    </a:xfrm>
                    <a:custGeom>
                      <a:avLst/>
                      <a:gdLst>
                        <a:gd name="T0" fmla="*/ 0 w 41"/>
                        <a:gd name="T1" fmla="*/ 15 h 29"/>
                        <a:gd name="T2" fmla="*/ 5 w 41"/>
                        <a:gd name="T3" fmla="*/ 18 h 29"/>
                        <a:gd name="T4" fmla="*/ 34 w 41"/>
                        <a:gd name="T5" fmla="*/ 29 h 29"/>
                        <a:gd name="T6" fmla="*/ 41 w 41"/>
                        <a:gd name="T7" fmla="*/ 9 h 29"/>
                        <a:gd name="T8" fmla="*/ 13 w 41"/>
                        <a:gd name="T9" fmla="*/ 0 h 29"/>
                        <a:gd name="T10" fmla="*/ 18 w 41"/>
                        <a:gd name="T11" fmla="*/ 4 h 29"/>
                        <a:gd name="T12" fmla="*/ 0 w 41"/>
                        <a:gd name="T13" fmla="*/ 15 h 29"/>
                      </a:gdLst>
                      <a:ahLst/>
                      <a:cxnLst>
                        <a:cxn ang="0">
                          <a:pos x="T0" y="T1"/>
                        </a:cxn>
                        <a:cxn ang="0">
                          <a:pos x="T2" y="T3"/>
                        </a:cxn>
                        <a:cxn ang="0">
                          <a:pos x="T4" y="T5"/>
                        </a:cxn>
                        <a:cxn ang="0">
                          <a:pos x="T6" y="T7"/>
                        </a:cxn>
                        <a:cxn ang="0">
                          <a:pos x="T8" y="T9"/>
                        </a:cxn>
                        <a:cxn ang="0">
                          <a:pos x="T10" y="T11"/>
                        </a:cxn>
                        <a:cxn ang="0">
                          <a:pos x="T12" y="T13"/>
                        </a:cxn>
                      </a:cxnLst>
                      <a:rect l="0" t="0" r="r" b="b"/>
                      <a:pathLst>
                        <a:path w="41" h="29">
                          <a:moveTo>
                            <a:pt x="0" y="15"/>
                          </a:moveTo>
                          <a:lnTo>
                            <a:pt x="5" y="18"/>
                          </a:lnTo>
                          <a:lnTo>
                            <a:pt x="34" y="29"/>
                          </a:lnTo>
                          <a:lnTo>
                            <a:pt x="41" y="9"/>
                          </a:lnTo>
                          <a:lnTo>
                            <a:pt x="13" y="0"/>
                          </a:lnTo>
                          <a:lnTo>
                            <a:pt x="18" y="4"/>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4" name="Freeform 1218"/>
                    <p:cNvSpPr>
                      <a:spLocks/>
                    </p:cNvSpPr>
                    <p:nvPr/>
                  </p:nvSpPr>
                  <p:spPr bwMode="auto">
                    <a:xfrm>
                      <a:off x="5158" y="3069"/>
                      <a:ext cx="45" cy="52"/>
                    </a:xfrm>
                    <a:custGeom>
                      <a:avLst/>
                      <a:gdLst>
                        <a:gd name="T0" fmla="*/ 4 w 45"/>
                        <a:gd name="T1" fmla="*/ 0 h 52"/>
                        <a:gd name="T2" fmla="*/ 4 w 45"/>
                        <a:gd name="T3" fmla="*/ 9 h 52"/>
                        <a:gd name="T4" fmla="*/ 27 w 45"/>
                        <a:gd name="T5" fmla="*/ 52 h 52"/>
                        <a:gd name="T6" fmla="*/ 45 w 45"/>
                        <a:gd name="T7" fmla="*/ 41 h 52"/>
                        <a:gd name="T8" fmla="*/ 20 w 45"/>
                        <a:gd name="T9" fmla="*/ 0 h 52"/>
                        <a:gd name="T10" fmla="*/ 20 w 45"/>
                        <a:gd name="T11" fmla="*/ 9 h 52"/>
                        <a:gd name="T12" fmla="*/ 4 w 45"/>
                        <a:gd name="T13" fmla="*/ 0 h 52"/>
                        <a:gd name="T14" fmla="*/ 0 w 45"/>
                        <a:gd name="T15" fmla="*/ 3 h 52"/>
                        <a:gd name="T16" fmla="*/ 4 w 45"/>
                        <a:gd name="T17" fmla="*/ 9 h 52"/>
                        <a:gd name="T18" fmla="*/ 4 w 45"/>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2">
                          <a:moveTo>
                            <a:pt x="4" y="0"/>
                          </a:moveTo>
                          <a:lnTo>
                            <a:pt x="4" y="9"/>
                          </a:lnTo>
                          <a:lnTo>
                            <a:pt x="27" y="52"/>
                          </a:lnTo>
                          <a:lnTo>
                            <a:pt x="45" y="41"/>
                          </a:lnTo>
                          <a:lnTo>
                            <a:pt x="20" y="0"/>
                          </a:lnTo>
                          <a:lnTo>
                            <a:pt x="20" y="9"/>
                          </a:lnTo>
                          <a:lnTo>
                            <a:pt x="4" y="0"/>
                          </a:lnTo>
                          <a:lnTo>
                            <a:pt x="0" y="3"/>
                          </a:lnTo>
                          <a:lnTo>
                            <a:pt x="4" y="9"/>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5" name="Freeform 1217"/>
                    <p:cNvSpPr>
                      <a:spLocks/>
                    </p:cNvSpPr>
                    <p:nvPr/>
                  </p:nvSpPr>
                  <p:spPr bwMode="auto">
                    <a:xfrm>
                      <a:off x="5162" y="3043"/>
                      <a:ext cx="32" cy="35"/>
                    </a:xfrm>
                    <a:custGeom>
                      <a:avLst/>
                      <a:gdLst>
                        <a:gd name="T0" fmla="*/ 12 w 32"/>
                        <a:gd name="T1" fmla="*/ 4 h 35"/>
                        <a:gd name="T2" fmla="*/ 14 w 32"/>
                        <a:gd name="T3" fmla="*/ 0 h 35"/>
                        <a:gd name="T4" fmla="*/ 0 w 32"/>
                        <a:gd name="T5" fmla="*/ 26 h 35"/>
                        <a:gd name="T6" fmla="*/ 16 w 32"/>
                        <a:gd name="T7" fmla="*/ 35 h 35"/>
                        <a:gd name="T8" fmla="*/ 30 w 32"/>
                        <a:gd name="T9" fmla="*/ 9 h 35"/>
                        <a:gd name="T10" fmla="*/ 32 w 32"/>
                        <a:gd name="T11" fmla="*/ 6 h 35"/>
                        <a:gd name="T12" fmla="*/ 12 w 32"/>
                        <a:gd name="T13" fmla="*/ 4 h 35"/>
                      </a:gdLst>
                      <a:ahLst/>
                      <a:cxnLst>
                        <a:cxn ang="0">
                          <a:pos x="T0" y="T1"/>
                        </a:cxn>
                        <a:cxn ang="0">
                          <a:pos x="T2" y="T3"/>
                        </a:cxn>
                        <a:cxn ang="0">
                          <a:pos x="T4" y="T5"/>
                        </a:cxn>
                        <a:cxn ang="0">
                          <a:pos x="T6" y="T7"/>
                        </a:cxn>
                        <a:cxn ang="0">
                          <a:pos x="T8" y="T9"/>
                        </a:cxn>
                        <a:cxn ang="0">
                          <a:pos x="T10" y="T11"/>
                        </a:cxn>
                        <a:cxn ang="0">
                          <a:pos x="T12" y="T13"/>
                        </a:cxn>
                      </a:cxnLst>
                      <a:rect l="0" t="0" r="r" b="b"/>
                      <a:pathLst>
                        <a:path w="32" h="35">
                          <a:moveTo>
                            <a:pt x="12" y="4"/>
                          </a:moveTo>
                          <a:lnTo>
                            <a:pt x="14" y="0"/>
                          </a:lnTo>
                          <a:lnTo>
                            <a:pt x="0" y="26"/>
                          </a:lnTo>
                          <a:lnTo>
                            <a:pt x="16" y="35"/>
                          </a:lnTo>
                          <a:lnTo>
                            <a:pt x="30" y="9"/>
                          </a:lnTo>
                          <a:lnTo>
                            <a:pt x="32" y="6"/>
                          </a:lnTo>
                          <a:lnTo>
                            <a:pt x="1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6" name="Freeform 1216"/>
                    <p:cNvSpPr>
                      <a:spLocks/>
                    </p:cNvSpPr>
                    <p:nvPr/>
                  </p:nvSpPr>
                  <p:spPr bwMode="auto">
                    <a:xfrm>
                      <a:off x="5174" y="2979"/>
                      <a:ext cx="25" cy="70"/>
                    </a:xfrm>
                    <a:custGeom>
                      <a:avLst/>
                      <a:gdLst>
                        <a:gd name="T0" fmla="*/ 7 w 25"/>
                        <a:gd name="T1" fmla="*/ 0 h 70"/>
                        <a:gd name="T2" fmla="*/ 6 w 25"/>
                        <a:gd name="T3" fmla="*/ 1 h 70"/>
                        <a:gd name="T4" fmla="*/ 0 w 25"/>
                        <a:gd name="T5" fmla="*/ 68 h 70"/>
                        <a:gd name="T6" fmla="*/ 20 w 25"/>
                        <a:gd name="T7" fmla="*/ 70 h 70"/>
                        <a:gd name="T8" fmla="*/ 25 w 25"/>
                        <a:gd name="T9" fmla="*/ 3 h 70"/>
                        <a:gd name="T10" fmla="*/ 25 w 25"/>
                        <a:gd name="T11" fmla="*/ 5 h 70"/>
                        <a:gd name="T12" fmla="*/ 7 w 25"/>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25" h="70">
                          <a:moveTo>
                            <a:pt x="7" y="0"/>
                          </a:moveTo>
                          <a:lnTo>
                            <a:pt x="6" y="1"/>
                          </a:lnTo>
                          <a:lnTo>
                            <a:pt x="0" y="68"/>
                          </a:lnTo>
                          <a:lnTo>
                            <a:pt x="20" y="70"/>
                          </a:lnTo>
                          <a:lnTo>
                            <a:pt x="25" y="3"/>
                          </a:lnTo>
                          <a:lnTo>
                            <a:pt x="25" y="5"/>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7" name="Freeform 1215"/>
                    <p:cNvSpPr>
                      <a:spLocks/>
                    </p:cNvSpPr>
                    <p:nvPr/>
                  </p:nvSpPr>
                  <p:spPr bwMode="auto">
                    <a:xfrm>
                      <a:off x="5181" y="2934"/>
                      <a:ext cx="31" cy="50"/>
                    </a:xfrm>
                    <a:custGeom>
                      <a:avLst/>
                      <a:gdLst>
                        <a:gd name="T0" fmla="*/ 11 w 31"/>
                        <a:gd name="T1" fmla="*/ 1 h 50"/>
                        <a:gd name="T2" fmla="*/ 11 w 31"/>
                        <a:gd name="T3" fmla="*/ 0 h 50"/>
                        <a:gd name="T4" fmla="*/ 0 w 31"/>
                        <a:gd name="T5" fmla="*/ 45 h 50"/>
                        <a:gd name="T6" fmla="*/ 18 w 31"/>
                        <a:gd name="T7" fmla="*/ 50 h 50"/>
                        <a:gd name="T8" fmla="*/ 29 w 31"/>
                        <a:gd name="T9" fmla="*/ 5 h 50"/>
                        <a:gd name="T10" fmla="*/ 31 w 31"/>
                        <a:gd name="T11" fmla="*/ 3 h 50"/>
                        <a:gd name="T12" fmla="*/ 11 w 31"/>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31" h="50">
                          <a:moveTo>
                            <a:pt x="11" y="1"/>
                          </a:moveTo>
                          <a:lnTo>
                            <a:pt x="11" y="0"/>
                          </a:lnTo>
                          <a:lnTo>
                            <a:pt x="0" y="45"/>
                          </a:lnTo>
                          <a:lnTo>
                            <a:pt x="18" y="50"/>
                          </a:lnTo>
                          <a:lnTo>
                            <a:pt x="29" y="5"/>
                          </a:lnTo>
                          <a:lnTo>
                            <a:pt x="31" y="3"/>
                          </a:lnTo>
                          <a:lnTo>
                            <a:pt x="11"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8" name="Freeform 1214"/>
                    <p:cNvSpPr>
                      <a:spLocks/>
                    </p:cNvSpPr>
                    <p:nvPr/>
                  </p:nvSpPr>
                  <p:spPr bwMode="auto">
                    <a:xfrm>
                      <a:off x="5192" y="2863"/>
                      <a:ext cx="25" cy="74"/>
                    </a:xfrm>
                    <a:custGeom>
                      <a:avLst/>
                      <a:gdLst>
                        <a:gd name="T0" fmla="*/ 6 w 25"/>
                        <a:gd name="T1" fmla="*/ 0 h 74"/>
                        <a:gd name="T2" fmla="*/ 6 w 25"/>
                        <a:gd name="T3" fmla="*/ 2 h 74"/>
                        <a:gd name="T4" fmla="*/ 0 w 25"/>
                        <a:gd name="T5" fmla="*/ 72 h 74"/>
                        <a:gd name="T6" fmla="*/ 20 w 25"/>
                        <a:gd name="T7" fmla="*/ 74 h 74"/>
                        <a:gd name="T8" fmla="*/ 25 w 25"/>
                        <a:gd name="T9" fmla="*/ 4 h 74"/>
                        <a:gd name="T10" fmla="*/ 25 w 25"/>
                        <a:gd name="T11" fmla="*/ 6 h 74"/>
                        <a:gd name="T12" fmla="*/ 6 w 2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25" h="74">
                          <a:moveTo>
                            <a:pt x="6" y="0"/>
                          </a:moveTo>
                          <a:lnTo>
                            <a:pt x="6" y="2"/>
                          </a:lnTo>
                          <a:lnTo>
                            <a:pt x="0" y="72"/>
                          </a:lnTo>
                          <a:lnTo>
                            <a:pt x="20" y="74"/>
                          </a:lnTo>
                          <a:lnTo>
                            <a:pt x="25" y="4"/>
                          </a:lnTo>
                          <a:lnTo>
                            <a:pt x="25" y="6"/>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grpSp>
              <p:grpSp>
                <p:nvGrpSpPr>
                  <p:cNvPr id="8" name="Group 1012"/>
                  <p:cNvGrpSpPr>
                    <a:grpSpLocks/>
                  </p:cNvGrpSpPr>
                  <p:nvPr/>
                </p:nvGrpSpPr>
                <p:grpSpPr bwMode="auto">
                  <a:xfrm>
                    <a:off x="2465" y="278"/>
                    <a:ext cx="10840" cy="4356"/>
                    <a:chOff x="301" y="691"/>
                    <a:chExt cx="5005" cy="2178"/>
                  </a:xfrm>
                </p:grpSpPr>
                <p:sp>
                  <p:nvSpPr>
                    <p:cNvPr id="1019" name="Freeform 1212"/>
                    <p:cNvSpPr>
                      <a:spLocks/>
                    </p:cNvSpPr>
                    <p:nvPr/>
                  </p:nvSpPr>
                  <p:spPr bwMode="auto">
                    <a:xfrm>
                      <a:off x="5198" y="2834"/>
                      <a:ext cx="25" cy="35"/>
                    </a:xfrm>
                    <a:custGeom>
                      <a:avLst/>
                      <a:gdLst>
                        <a:gd name="T0" fmla="*/ 7 w 25"/>
                        <a:gd name="T1" fmla="*/ 6 h 35"/>
                        <a:gd name="T2" fmla="*/ 7 w 25"/>
                        <a:gd name="T3" fmla="*/ 0 h 35"/>
                        <a:gd name="T4" fmla="*/ 0 w 25"/>
                        <a:gd name="T5" fmla="*/ 29 h 35"/>
                        <a:gd name="T6" fmla="*/ 19 w 25"/>
                        <a:gd name="T7" fmla="*/ 35 h 35"/>
                        <a:gd name="T8" fmla="*/ 25 w 25"/>
                        <a:gd name="T9" fmla="*/ 6 h 35"/>
                        <a:gd name="T10" fmla="*/ 25 w 25"/>
                        <a:gd name="T11" fmla="*/ 2 h 35"/>
                        <a:gd name="T12" fmla="*/ 7 w 25"/>
                        <a:gd name="T13" fmla="*/ 6 h 35"/>
                      </a:gdLst>
                      <a:ahLst/>
                      <a:cxnLst>
                        <a:cxn ang="0">
                          <a:pos x="T0" y="T1"/>
                        </a:cxn>
                        <a:cxn ang="0">
                          <a:pos x="T2" y="T3"/>
                        </a:cxn>
                        <a:cxn ang="0">
                          <a:pos x="T4" y="T5"/>
                        </a:cxn>
                        <a:cxn ang="0">
                          <a:pos x="T6" y="T7"/>
                        </a:cxn>
                        <a:cxn ang="0">
                          <a:pos x="T8" y="T9"/>
                        </a:cxn>
                        <a:cxn ang="0">
                          <a:pos x="T10" y="T11"/>
                        </a:cxn>
                        <a:cxn ang="0">
                          <a:pos x="T12" y="T13"/>
                        </a:cxn>
                      </a:cxnLst>
                      <a:rect l="0" t="0" r="r" b="b"/>
                      <a:pathLst>
                        <a:path w="25" h="35">
                          <a:moveTo>
                            <a:pt x="7" y="6"/>
                          </a:moveTo>
                          <a:lnTo>
                            <a:pt x="7" y="0"/>
                          </a:lnTo>
                          <a:lnTo>
                            <a:pt x="0" y="29"/>
                          </a:lnTo>
                          <a:lnTo>
                            <a:pt x="19" y="35"/>
                          </a:lnTo>
                          <a:lnTo>
                            <a:pt x="25" y="6"/>
                          </a:lnTo>
                          <a:lnTo>
                            <a:pt x="25" y="2"/>
                          </a:lnTo>
                          <a:lnTo>
                            <a:pt x="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0" name="Freeform 1211"/>
                    <p:cNvSpPr>
                      <a:spLocks/>
                    </p:cNvSpPr>
                    <p:nvPr/>
                  </p:nvSpPr>
                  <p:spPr bwMode="auto">
                    <a:xfrm>
                      <a:off x="5199" y="2806"/>
                      <a:ext cx="24" cy="34"/>
                    </a:xfrm>
                    <a:custGeom>
                      <a:avLst/>
                      <a:gdLst>
                        <a:gd name="T0" fmla="*/ 0 w 24"/>
                        <a:gd name="T1" fmla="*/ 0 h 34"/>
                        <a:gd name="T2" fmla="*/ 0 w 24"/>
                        <a:gd name="T3" fmla="*/ 3 h 34"/>
                        <a:gd name="T4" fmla="*/ 6 w 24"/>
                        <a:gd name="T5" fmla="*/ 34 h 34"/>
                        <a:gd name="T6" fmla="*/ 24 w 24"/>
                        <a:gd name="T7" fmla="*/ 30 h 34"/>
                        <a:gd name="T8" fmla="*/ 18 w 24"/>
                        <a:gd name="T9" fmla="*/ 0 h 34"/>
                        <a:gd name="T10" fmla="*/ 18 w 24"/>
                        <a:gd name="T11" fmla="*/ 3 h 34"/>
                        <a:gd name="T12" fmla="*/ 0 w 2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0" y="0"/>
                          </a:moveTo>
                          <a:lnTo>
                            <a:pt x="0" y="3"/>
                          </a:lnTo>
                          <a:lnTo>
                            <a:pt x="6" y="34"/>
                          </a:lnTo>
                          <a:lnTo>
                            <a:pt x="24" y="30"/>
                          </a:lnTo>
                          <a:lnTo>
                            <a:pt x="18" y="0"/>
                          </a:lnTo>
                          <a:lnTo>
                            <a:pt x="18" y="3"/>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1" name="Freeform 1210"/>
                    <p:cNvSpPr>
                      <a:spLocks/>
                    </p:cNvSpPr>
                    <p:nvPr/>
                  </p:nvSpPr>
                  <p:spPr bwMode="auto">
                    <a:xfrm>
                      <a:off x="5199" y="2762"/>
                      <a:ext cx="26" cy="47"/>
                    </a:xfrm>
                    <a:custGeom>
                      <a:avLst/>
                      <a:gdLst>
                        <a:gd name="T0" fmla="*/ 8 w 26"/>
                        <a:gd name="T1" fmla="*/ 0 h 47"/>
                        <a:gd name="T2" fmla="*/ 8 w 26"/>
                        <a:gd name="T3" fmla="*/ 0 h 47"/>
                        <a:gd name="T4" fmla="*/ 0 w 26"/>
                        <a:gd name="T5" fmla="*/ 44 h 47"/>
                        <a:gd name="T6" fmla="*/ 18 w 26"/>
                        <a:gd name="T7" fmla="*/ 47 h 47"/>
                        <a:gd name="T8" fmla="*/ 26 w 26"/>
                        <a:gd name="T9" fmla="*/ 4 h 47"/>
                        <a:gd name="T10" fmla="*/ 26 w 26"/>
                        <a:gd name="T11" fmla="*/ 6 h 47"/>
                        <a:gd name="T12" fmla="*/ 8 w 2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6" h="47">
                          <a:moveTo>
                            <a:pt x="8" y="0"/>
                          </a:moveTo>
                          <a:lnTo>
                            <a:pt x="8" y="0"/>
                          </a:lnTo>
                          <a:lnTo>
                            <a:pt x="0" y="44"/>
                          </a:lnTo>
                          <a:lnTo>
                            <a:pt x="18" y="47"/>
                          </a:lnTo>
                          <a:lnTo>
                            <a:pt x="26" y="4"/>
                          </a:lnTo>
                          <a:lnTo>
                            <a:pt x="26" y="6"/>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2" name="Freeform 1209"/>
                    <p:cNvSpPr>
                      <a:spLocks/>
                    </p:cNvSpPr>
                    <p:nvPr/>
                  </p:nvSpPr>
                  <p:spPr bwMode="auto">
                    <a:xfrm>
                      <a:off x="5207" y="2725"/>
                      <a:ext cx="30" cy="43"/>
                    </a:xfrm>
                    <a:custGeom>
                      <a:avLst/>
                      <a:gdLst>
                        <a:gd name="T0" fmla="*/ 14 w 30"/>
                        <a:gd name="T1" fmla="*/ 0 h 43"/>
                        <a:gd name="T2" fmla="*/ 12 w 30"/>
                        <a:gd name="T3" fmla="*/ 1 h 43"/>
                        <a:gd name="T4" fmla="*/ 0 w 30"/>
                        <a:gd name="T5" fmla="*/ 37 h 43"/>
                        <a:gd name="T6" fmla="*/ 18 w 30"/>
                        <a:gd name="T7" fmla="*/ 43 h 43"/>
                        <a:gd name="T8" fmla="*/ 30 w 30"/>
                        <a:gd name="T9" fmla="*/ 9 h 43"/>
                        <a:gd name="T10" fmla="*/ 28 w 30"/>
                        <a:gd name="T11" fmla="*/ 10 h 43"/>
                        <a:gd name="T12" fmla="*/ 14 w 3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14" y="0"/>
                          </a:moveTo>
                          <a:lnTo>
                            <a:pt x="12" y="1"/>
                          </a:lnTo>
                          <a:lnTo>
                            <a:pt x="0" y="37"/>
                          </a:lnTo>
                          <a:lnTo>
                            <a:pt x="18" y="43"/>
                          </a:lnTo>
                          <a:lnTo>
                            <a:pt x="30" y="9"/>
                          </a:lnTo>
                          <a:lnTo>
                            <a:pt x="28" y="10"/>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3" name="Freeform 1208"/>
                    <p:cNvSpPr>
                      <a:spLocks/>
                    </p:cNvSpPr>
                    <p:nvPr/>
                  </p:nvSpPr>
                  <p:spPr bwMode="auto">
                    <a:xfrm>
                      <a:off x="5221" y="2692"/>
                      <a:ext cx="38" cy="43"/>
                    </a:xfrm>
                    <a:custGeom>
                      <a:avLst/>
                      <a:gdLst>
                        <a:gd name="T0" fmla="*/ 22 w 38"/>
                        <a:gd name="T1" fmla="*/ 2 h 43"/>
                        <a:gd name="T2" fmla="*/ 22 w 38"/>
                        <a:gd name="T3" fmla="*/ 0 h 43"/>
                        <a:gd name="T4" fmla="*/ 0 w 38"/>
                        <a:gd name="T5" fmla="*/ 33 h 43"/>
                        <a:gd name="T6" fmla="*/ 14 w 38"/>
                        <a:gd name="T7" fmla="*/ 43 h 43"/>
                        <a:gd name="T8" fmla="*/ 38 w 38"/>
                        <a:gd name="T9" fmla="*/ 13 h 43"/>
                        <a:gd name="T10" fmla="*/ 38 w 38"/>
                        <a:gd name="T11" fmla="*/ 11 h 43"/>
                        <a:gd name="T12" fmla="*/ 22 w 38"/>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8" h="43">
                          <a:moveTo>
                            <a:pt x="22" y="2"/>
                          </a:moveTo>
                          <a:lnTo>
                            <a:pt x="22" y="0"/>
                          </a:lnTo>
                          <a:lnTo>
                            <a:pt x="0" y="33"/>
                          </a:lnTo>
                          <a:lnTo>
                            <a:pt x="14" y="43"/>
                          </a:lnTo>
                          <a:lnTo>
                            <a:pt x="38" y="13"/>
                          </a:lnTo>
                          <a:lnTo>
                            <a:pt x="38" y="11"/>
                          </a:lnTo>
                          <a:lnTo>
                            <a:pt x="2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4" name="Freeform 1207"/>
                    <p:cNvSpPr>
                      <a:spLocks/>
                    </p:cNvSpPr>
                    <p:nvPr/>
                  </p:nvSpPr>
                  <p:spPr bwMode="auto">
                    <a:xfrm>
                      <a:off x="5243" y="2662"/>
                      <a:ext cx="36" cy="41"/>
                    </a:xfrm>
                    <a:custGeom>
                      <a:avLst/>
                      <a:gdLst>
                        <a:gd name="T0" fmla="*/ 16 w 36"/>
                        <a:gd name="T1" fmla="*/ 3 h 41"/>
                        <a:gd name="T2" fmla="*/ 18 w 36"/>
                        <a:gd name="T3" fmla="*/ 0 h 41"/>
                        <a:gd name="T4" fmla="*/ 0 w 36"/>
                        <a:gd name="T5" fmla="*/ 32 h 41"/>
                        <a:gd name="T6" fmla="*/ 16 w 36"/>
                        <a:gd name="T7" fmla="*/ 41 h 41"/>
                        <a:gd name="T8" fmla="*/ 34 w 36"/>
                        <a:gd name="T9" fmla="*/ 10 h 41"/>
                        <a:gd name="T10" fmla="*/ 36 w 36"/>
                        <a:gd name="T11" fmla="*/ 7 h 41"/>
                        <a:gd name="T12" fmla="*/ 16 w 36"/>
                        <a:gd name="T13" fmla="*/ 3 h 41"/>
                      </a:gdLst>
                      <a:ahLst/>
                      <a:cxnLst>
                        <a:cxn ang="0">
                          <a:pos x="T0" y="T1"/>
                        </a:cxn>
                        <a:cxn ang="0">
                          <a:pos x="T2" y="T3"/>
                        </a:cxn>
                        <a:cxn ang="0">
                          <a:pos x="T4" y="T5"/>
                        </a:cxn>
                        <a:cxn ang="0">
                          <a:pos x="T6" y="T7"/>
                        </a:cxn>
                        <a:cxn ang="0">
                          <a:pos x="T8" y="T9"/>
                        </a:cxn>
                        <a:cxn ang="0">
                          <a:pos x="T10" y="T11"/>
                        </a:cxn>
                        <a:cxn ang="0">
                          <a:pos x="T12" y="T13"/>
                        </a:cxn>
                      </a:cxnLst>
                      <a:rect l="0" t="0" r="r" b="b"/>
                      <a:pathLst>
                        <a:path w="36" h="41">
                          <a:moveTo>
                            <a:pt x="16" y="3"/>
                          </a:moveTo>
                          <a:lnTo>
                            <a:pt x="18" y="0"/>
                          </a:lnTo>
                          <a:lnTo>
                            <a:pt x="0" y="32"/>
                          </a:lnTo>
                          <a:lnTo>
                            <a:pt x="16" y="41"/>
                          </a:lnTo>
                          <a:lnTo>
                            <a:pt x="34" y="10"/>
                          </a:lnTo>
                          <a:lnTo>
                            <a:pt x="36" y="7"/>
                          </a:lnTo>
                          <a:lnTo>
                            <a:pt x="16"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5" name="Freeform 1206"/>
                    <p:cNvSpPr>
                      <a:spLocks/>
                    </p:cNvSpPr>
                    <p:nvPr/>
                  </p:nvSpPr>
                  <p:spPr bwMode="auto">
                    <a:xfrm>
                      <a:off x="5259" y="2615"/>
                      <a:ext cx="29" cy="54"/>
                    </a:xfrm>
                    <a:custGeom>
                      <a:avLst/>
                      <a:gdLst>
                        <a:gd name="T0" fmla="*/ 12 w 29"/>
                        <a:gd name="T1" fmla="*/ 0 h 54"/>
                        <a:gd name="T2" fmla="*/ 11 w 29"/>
                        <a:gd name="T3" fmla="*/ 3 h 54"/>
                        <a:gd name="T4" fmla="*/ 0 w 29"/>
                        <a:gd name="T5" fmla="*/ 50 h 54"/>
                        <a:gd name="T6" fmla="*/ 20 w 29"/>
                        <a:gd name="T7" fmla="*/ 54 h 54"/>
                        <a:gd name="T8" fmla="*/ 29 w 29"/>
                        <a:gd name="T9" fmla="*/ 9 h 54"/>
                        <a:gd name="T10" fmla="*/ 27 w 29"/>
                        <a:gd name="T11" fmla="*/ 12 h 54"/>
                        <a:gd name="T12" fmla="*/ 12 w 2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9" h="54">
                          <a:moveTo>
                            <a:pt x="12" y="0"/>
                          </a:moveTo>
                          <a:lnTo>
                            <a:pt x="11" y="3"/>
                          </a:lnTo>
                          <a:lnTo>
                            <a:pt x="0" y="50"/>
                          </a:lnTo>
                          <a:lnTo>
                            <a:pt x="20" y="54"/>
                          </a:lnTo>
                          <a:lnTo>
                            <a:pt x="29" y="9"/>
                          </a:lnTo>
                          <a:lnTo>
                            <a:pt x="27" y="12"/>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6" name="Freeform 1205"/>
                    <p:cNvSpPr>
                      <a:spLocks/>
                    </p:cNvSpPr>
                    <p:nvPr/>
                  </p:nvSpPr>
                  <p:spPr bwMode="auto">
                    <a:xfrm>
                      <a:off x="5271" y="2597"/>
                      <a:ext cx="35" cy="30"/>
                    </a:xfrm>
                    <a:custGeom>
                      <a:avLst/>
                      <a:gdLst>
                        <a:gd name="T0" fmla="*/ 15 w 35"/>
                        <a:gd name="T1" fmla="*/ 5 h 30"/>
                        <a:gd name="T2" fmla="*/ 17 w 35"/>
                        <a:gd name="T3" fmla="*/ 0 h 30"/>
                        <a:gd name="T4" fmla="*/ 0 w 35"/>
                        <a:gd name="T5" fmla="*/ 18 h 30"/>
                        <a:gd name="T6" fmla="*/ 15 w 35"/>
                        <a:gd name="T7" fmla="*/ 30 h 30"/>
                        <a:gd name="T8" fmla="*/ 31 w 35"/>
                        <a:gd name="T9" fmla="*/ 12 h 30"/>
                        <a:gd name="T10" fmla="*/ 35 w 35"/>
                        <a:gd name="T11" fmla="*/ 5 h 30"/>
                        <a:gd name="T12" fmla="*/ 15 w 35"/>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5" h="30">
                          <a:moveTo>
                            <a:pt x="15" y="5"/>
                          </a:moveTo>
                          <a:lnTo>
                            <a:pt x="17" y="0"/>
                          </a:lnTo>
                          <a:lnTo>
                            <a:pt x="0" y="18"/>
                          </a:lnTo>
                          <a:lnTo>
                            <a:pt x="15" y="30"/>
                          </a:lnTo>
                          <a:lnTo>
                            <a:pt x="31" y="12"/>
                          </a:lnTo>
                          <a:lnTo>
                            <a:pt x="35" y="5"/>
                          </a:lnTo>
                          <a:lnTo>
                            <a:pt x="1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7" name="Freeform 1204"/>
                    <p:cNvSpPr>
                      <a:spLocks/>
                    </p:cNvSpPr>
                    <p:nvPr/>
                  </p:nvSpPr>
                  <p:spPr bwMode="auto">
                    <a:xfrm>
                      <a:off x="5286" y="2530"/>
                      <a:ext cx="20" cy="72"/>
                    </a:xfrm>
                    <a:custGeom>
                      <a:avLst/>
                      <a:gdLst>
                        <a:gd name="T0" fmla="*/ 3 w 20"/>
                        <a:gd name="T1" fmla="*/ 18 h 72"/>
                        <a:gd name="T2" fmla="*/ 0 w 20"/>
                        <a:gd name="T3" fmla="*/ 9 h 72"/>
                        <a:gd name="T4" fmla="*/ 0 w 20"/>
                        <a:gd name="T5" fmla="*/ 72 h 72"/>
                        <a:gd name="T6" fmla="*/ 20 w 20"/>
                        <a:gd name="T7" fmla="*/ 72 h 72"/>
                        <a:gd name="T8" fmla="*/ 18 w 20"/>
                        <a:gd name="T9" fmla="*/ 9 h 72"/>
                        <a:gd name="T10" fmla="*/ 14 w 20"/>
                        <a:gd name="T11" fmla="*/ 0 h 72"/>
                        <a:gd name="T12" fmla="*/ 18 w 20"/>
                        <a:gd name="T13" fmla="*/ 9 h 72"/>
                        <a:gd name="T14" fmla="*/ 18 w 20"/>
                        <a:gd name="T15" fmla="*/ 4 h 72"/>
                        <a:gd name="T16" fmla="*/ 14 w 20"/>
                        <a:gd name="T17" fmla="*/ 0 h 72"/>
                        <a:gd name="T18" fmla="*/ 3 w 20"/>
                        <a:gd name="T19" fmla="*/ 1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72">
                          <a:moveTo>
                            <a:pt x="3" y="18"/>
                          </a:moveTo>
                          <a:lnTo>
                            <a:pt x="0" y="9"/>
                          </a:lnTo>
                          <a:lnTo>
                            <a:pt x="0" y="72"/>
                          </a:lnTo>
                          <a:lnTo>
                            <a:pt x="20" y="72"/>
                          </a:lnTo>
                          <a:lnTo>
                            <a:pt x="18" y="9"/>
                          </a:lnTo>
                          <a:lnTo>
                            <a:pt x="14" y="0"/>
                          </a:lnTo>
                          <a:lnTo>
                            <a:pt x="18" y="9"/>
                          </a:lnTo>
                          <a:lnTo>
                            <a:pt x="18" y="4"/>
                          </a:lnTo>
                          <a:lnTo>
                            <a:pt x="14"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8" name="Freeform 1203"/>
                    <p:cNvSpPr>
                      <a:spLocks/>
                    </p:cNvSpPr>
                    <p:nvPr/>
                  </p:nvSpPr>
                  <p:spPr bwMode="auto">
                    <a:xfrm>
                      <a:off x="5266" y="2516"/>
                      <a:ext cx="34" cy="32"/>
                    </a:xfrm>
                    <a:custGeom>
                      <a:avLst/>
                      <a:gdLst>
                        <a:gd name="T0" fmla="*/ 5 w 34"/>
                        <a:gd name="T1" fmla="*/ 19 h 32"/>
                        <a:gd name="T2" fmla="*/ 0 w 34"/>
                        <a:gd name="T3" fmla="*/ 18 h 32"/>
                        <a:gd name="T4" fmla="*/ 23 w 34"/>
                        <a:gd name="T5" fmla="*/ 32 h 32"/>
                        <a:gd name="T6" fmla="*/ 34 w 34"/>
                        <a:gd name="T7" fmla="*/ 14 h 32"/>
                        <a:gd name="T8" fmla="*/ 11 w 34"/>
                        <a:gd name="T9" fmla="*/ 1 h 32"/>
                        <a:gd name="T10" fmla="*/ 5 w 34"/>
                        <a:gd name="T11" fmla="*/ 0 h 32"/>
                        <a:gd name="T12" fmla="*/ 5 w 3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5" y="19"/>
                          </a:moveTo>
                          <a:lnTo>
                            <a:pt x="0" y="18"/>
                          </a:lnTo>
                          <a:lnTo>
                            <a:pt x="23" y="32"/>
                          </a:lnTo>
                          <a:lnTo>
                            <a:pt x="34" y="14"/>
                          </a:lnTo>
                          <a:lnTo>
                            <a:pt x="11" y="1"/>
                          </a:lnTo>
                          <a:lnTo>
                            <a:pt x="5"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9" name="Freeform 1202"/>
                    <p:cNvSpPr>
                      <a:spLocks/>
                    </p:cNvSpPr>
                    <p:nvPr/>
                  </p:nvSpPr>
                  <p:spPr bwMode="auto">
                    <a:xfrm>
                      <a:off x="5221" y="2516"/>
                      <a:ext cx="50" cy="19"/>
                    </a:xfrm>
                    <a:custGeom>
                      <a:avLst/>
                      <a:gdLst>
                        <a:gd name="T0" fmla="*/ 0 w 50"/>
                        <a:gd name="T1" fmla="*/ 12 h 19"/>
                        <a:gd name="T2" fmla="*/ 9 w 50"/>
                        <a:gd name="T3" fmla="*/ 18 h 19"/>
                        <a:gd name="T4" fmla="*/ 50 w 50"/>
                        <a:gd name="T5" fmla="*/ 19 h 19"/>
                        <a:gd name="T6" fmla="*/ 50 w 50"/>
                        <a:gd name="T7" fmla="*/ 0 h 19"/>
                        <a:gd name="T8" fmla="*/ 9 w 50"/>
                        <a:gd name="T9" fmla="*/ 0 h 19"/>
                        <a:gd name="T10" fmla="*/ 18 w 50"/>
                        <a:gd name="T11" fmla="*/ 5 h 19"/>
                        <a:gd name="T12" fmla="*/ 0 w 50"/>
                        <a:gd name="T13" fmla="*/ 12 h 19"/>
                        <a:gd name="T14" fmla="*/ 2 w 50"/>
                        <a:gd name="T15" fmla="*/ 18 h 19"/>
                        <a:gd name="T16" fmla="*/ 9 w 50"/>
                        <a:gd name="T17" fmla="*/ 18 h 19"/>
                        <a:gd name="T18" fmla="*/ 0 w 50"/>
                        <a:gd name="T1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9">
                          <a:moveTo>
                            <a:pt x="0" y="12"/>
                          </a:moveTo>
                          <a:lnTo>
                            <a:pt x="9" y="18"/>
                          </a:lnTo>
                          <a:lnTo>
                            <a:pt x="50" y="19"/>
                          </a:lnTo>
                          <a:lnTo>
                            <a:pt x="50" y="0"/>
                          </a:lnTo>
                          <a:lnTo>
                            <a:pt x="9" y="0"/>
                          </a:lnTo>
                          <a:lnTo>
                            <a:pt x="18" y="5"/>
                          </a:lnTo>
                          <a:lnTo>
                            <a:pt x="0" y="12"/>
                          </a:lnTo>
                          <a:lnTo>
                            <a:pt x="2" y="18"/>
                          </a:lnTo>
                          <a:lnTo>
                            <a:pt x="9" y="18"/>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0" name="Freeform 1201"/>
                    <p:cNvSpPr>
                      <a:spLocks/>
                    </p:cNvSpPr>
                    <p:nvPr/>
                  </p:nvSpPr>
                  <p:spPr bwMode="auto">
                    <a:xfrm>
                      <a:off x="5214" y="2499"/>
                      <a:ext cx="25" cy="29"/>
                    </a:xfrm>
                    <a:custGeom>
                      <a:avLst/>
                      <a:gdLst>
                        <a:gd name="T0" fmla="*/ 3 w 25"/>
                        <a:gd name="T1" fmla="*/ 17 h 29"/>
                        <a:gd name="T2" fmla="*/ 0 w 25"/>
                        <a:gd name="T3" fmla="*/ 13 h 29"/>
                        <a:gd name="T4" fmla="*/ 7 w 25"/>
                        <a:gd name="T5" fmla="*/ 29 h 29"/>
                        <a:gd name="T6" fmla="*/ 25 w 25"/>
                        <a:gd name="T7" fmla="*/ 22 h 29"/>
                        <a:gd name="T8" fmla="*/ 16 w 25"/>
                        <a:gd name="T9" fmla="*/ 4 h 29"/>
                        <a:gd name="T10" fmla="*/ 12 w 25"/>
                        <a:gd name="T11" fmla="*/ 0 h 29"/>
                        <a:gd name="T12" fmla="*/ 3 w 25"/>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3" y="17"/>
                          </a:moveTo>
                          <a:lnTo>
                            <a:pt x="0" y="13"/>
                          </a:lnTo>
                          <a:lnTo>
                            <a:pt x="7" y="29"/>
                          </a:lnTo>
                          <a:lnTo>
                            <a:pt x="25" y="22"/>
                          </a:lnTo>
                          <a:lnTo>
                            <a:pt x="16" y="4"/>
                          </a:lnTo>
                          <a:lnTo>
                            <a:pt x="12" y="0"/>
                          </a:lnTo>
                          <a:lnTo>
                            <a:pt x="3"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1" name="Freeform 1200"/>
                    <p:cNvSpPr>
                      <a:spLocks/>
                    </p:cNvSpPr>
                    <p:nvPr/>
                  </p:nvSpPr>
                  <p:spPr bwMode="auto">
                    <a:xfrm>
                      <a:off x="5201" y="2489"/>
                      <a:ext cx="25" cy="27"/>
                    </a:xfrm>
                    <a:custGeom>
                      <a:avLst/>
                      <a:gdLst>
                        <a:gd name="T0" fmla="*/ 6 w 25"/>
                        <a:gd name="T1" fmla="*/ 19 h 27"/>
                        <a:gd name="T2" fmla="*/ 0 w 25"/>
                        <a:gd name="T3" fmla="*/ 18 h 27"/>
                        <a:gd name="T4" fmla="*/ 16 w 25"/>
                        <a:gd name="T5" fmla="*/ 27 h 27"/>
                        <a:gd name="T6" fmla="*/ 25 w 25"/>
                        <a:gd name="T7" fmla="*/ 10 h 27"/>
                        <a:gd name="T8" fmla="*/ 11 w 25"/>
                        <a:gd name="T9" fmla="*/ 1 h 27"/>
                        <a:gd name="T10" fmla="*/ 7 w 25"/>
                        <a:gd name="T11" fmla="*/ 0 h 27"/>
                        <a:gd name="T12" fmla="*/ 6 w 25"/>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6" y="19"/>
                          </a:moveTo>
                          <a:lnTo>
                            <a:pt x="0" y="18"/>
                          </a:lnTo>
                          <a:lnTo>
                            <a:pt x="16" y="27"/>
                          </a:lnTo>
                          <a:lnTo>
                            <a:pt x="25" y="10"/>
                          </a:lnTo>
                          <a:lnTo>
                            <a:pt x="11" y="1"/>
                          </a:lnTo>
                          <a:lnTo>
                            <a:pt x="7" y="0"/>
                          </a:lnTo>
                          <a:lnTo>
                            <a:pt x="6"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2" name="Freeform 1199"/>
                    <p:cNvSpPr>
                      <a:spLocks/>
                    </p:cNvSpPr>
                    <p:nvPr/>
                  </p:nvSpPr>
                  <p:spPr bwMode="auto">
                    <a:xfrm>
                      <a:off x="5171" y="2487"/>
                      <a:ext cx="37" cy="21"/>
                    </a:xfrm>
                    <a:custGeom>
                      <a:avLst/>
                      <a:gdLst>
                        <a:gd name="T0" fmla="*/ 16 w 37"/>
                        <a:gd name="T1" fmla="*/ 14 h 21"/>
                        <a:gd name="T2" fmla="*/ 7 w 37"/>
                        <a:gd name="T3" fmla="*/ 20 h 21"/>
                        <a:gd name="T4" fmla="*/ 36 w 37"/>
                        <a:gd name="T5" fmla="*/ 21 h 21"/>
                        <a:gd name="T6" fmla="*/ 37 w 37"/>
                        <a:gd name="T7" fmla="*/ 2 h 21"/>
                        <a:gd name="T8" fmla="*/ 9 w 37"/>
                        <a:gd name="T9" fmla="*/ 0 h 21"/>
                        <a:gd name="T10" fmla="*/ 0 w 37"/>
                        <a:gd name="T11" fmla="*/ 5 h 21"/>
                        <a:gd name="T12" fmla="*/ 9 w 37"/>
                        <a:gd name="T13" fmla="*/ 0 h 21"/>
                        <a:gd name="T14" fmla="*/ 1 w 37"/>
                        <a:gd name="T15" fmla="*/ 0 h 21"/>
                        <a:gd name="T16" fmla="*/ 0 w 37"/>
                        <a:gd name="T17" fmla="*/ 5 h 21"/>
                        <a:gd name="T18" fmla="*/ 16 w 37"/>
                        <a:gd name="T1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1">
                          <a:moveTo>
                            <a:pt x="16" y="14"/>
                          </a:moveTo>
                          <a:lnTo>
                            <a:pt x="7" y="20"/>
                          </a:lnTo>
                          <a:lnTo>
                            <a:pt x="36" y="21"/>
                          </a:lnTo>
                          <a:lnTo>
                            <a:pt x="37" y="2"/>
                          </a:lnTo>
                          <a:lnTo>
                            <a:pt x="9" y="0"/>
                          </a:lnTo>
                          <a:lnTo>
                            <a:pt x="0" y="5"/>
                          </a:lnTo>
                          <a:lnTo>
                            <a:pt x="9" y="0"/>
                          </a:lnTo>
                          <a:lnTo>
                            <a:pt x="1" y="0"/>
                          </a:lnTo>
                          <a:lnTo>
                            <a:pt x="0" y="5"/>
                          </a:lnTo>
                          <a:lnTo>
                            <a:pt x="16"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3" name="Freeform 1198"/>
                    <p:cNvSpPr>
                      <a:spLocks/>
                    </p:cNvSpPr>
                    <p:nvPr/>
                  </p:nvSpPr>
                  <p:spPr bwMode="auto">
                    <a:xfrm>
                      <a:off x="5151" y="2492"/>
                      <a:ext cx="36" cy="43"/>
                    </a:xfrm>
                    <a:custGeom>
                      <a:avLst/>
                      <a:gdLst>
                        <a:gd name="T0" fmla="*/ 16 w 36"/>
                        <a:gd name="T1" fmla="*/ 43 h 43"/>
                        <a:gd name="T2" fmla="*/ 18 w 36"/>
                        <a:gd name="T3" fmla="*/ 43 h 43"/>
                        <a:gd name="T4" fmla="*/ 36 w 36"/>
                        <a:gd name="T5" fmla="*/ 9 h 43"/>
                        <a:gd name="T6" fmla="*/ 20 w 36"/>
                        <a:gd name="T7" fmla="*/ 0 h 43"/>
                        <a:gd name="T8" fmla="*/ 0 w 36"/>
                        <a:gd name="T9" fmla="*/ 33 h 43"/>
                        <a:gd name="T10" fmla="*/ 2 w 36"/>
                        <a:gd name="T11" fmla="*/ 31 h 43"/>
                        <a:gd name="T12" fmla="*/ 16 w 36"/>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16" y="43"/>
                          </a:moveTo>
                          <a:lnTo>
                            <a:pt x="18" y="43"/>
                          </a:lnTo>
                          <a:lnTo>
                            <a:pt x="36" y="9"/>
                          </a:lnTo>
                          <a:lnTo>
                            <a:pt x="20" y="0"/>
                          </a:lnTo>
                          <a:lnTo>
                            <a:pt x="0" y="33"/>
                          </a:lnTo>
                          <a:lnTo>
                            <a:pt x="2" y="31"/>
                          </a:lnTo>
                          <a:lnTo>
                            <a:pt x="1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4" name="Freeform 1197"/>
                    <p:cNvSpPr>
                      <a:spLocks/>
                    </p:cNvSpPr>
                    <p:nvPr/>
                  </p:nvSpPr>
                  <p:spPr bwMode="auto">
                    <a:xfrm>
                      <a:off x="5120" y="2523"/>
                      <a:ext cx="47" cy="52"/>
                    </a:xfrm>
                    <a:custGeom>
                      <a:avLst/>
                      <a:gdLst>
                        <a:gd name="T0" fmla="*/ 7 w 47"/>
                        <a:gd name="T1" fmla="*/ 52 h 52"/>
                        <a:gd name="T2" fmla="*/ 15 w 47"/>
                        <a:gd name="T3" fmla="*/ 48 h 52"/>
                        <a:gd name="T4" fmla="*/ 47 w 47"/>
                        <a:gd name="T5" fmla="*/ 12 h 52"/>
                        <a:gd name="T6" fmla="*/ 33 w 47"/>
                        <a:gd name="T7" fmla="*/ 0 h 52"/>
                        <a:gd name="T8" fmla="*/ 0 w 47"/>
                        <a:gd name="T9" fmla="*/ 36 h 52"/>
                        <a:gd name="T10" fmla="*/ 7 w 47"/>
                        <a:gd name="T11" fmla="*/ 32 h 52"/>
                        <a:gd name="T12" fmla="*/ 7 w 47"/>
                        <a:gd name="T13" fmla="*/ 52 h 52"/>
                        <a:gd name="T14" fmla="*/ 11 w 47"/>
                        <a:gd name="T15" fmla="*/ 52 h 52"/>
                        <a:gd name="T16" fmla="*/ 15 w 47"/>
                        <a:gd name="T17" fmla="*/ 48 h 52"/>
                        <a:gd name="T18" fmla="*/ 7 w 47"/>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52">
                          <a:moveTo>
                            <a:pt x="7" y="52"/>
                          </a:moveTo>
                          <a:lnTo>
                            <a:pt x="15" y="48"/>
                          </a:lnTo>
                          <a:lnTo>
                            <a:pt x="47" y="12"/>
                          </a:lnTo>
                          <a:lnTo>
                            <a:pt x="33" y="0"/>
                          </a:lnTo>
                          <a:lnTo>
                            <a:pt x="0" y="36"/>
                          </a:lnTo>
                          <a:lnTo>
                            <a:pt x="7" y="32"/>
                          </a:lnTo>
                          <a:lnTo>
                            <a:pt x="7" y="52"/>
                          </a:lnTo>
                          <a:lnTo>
                            <a:pt x="11" y="52"/>
                          </a:lnTo>
                          <a:lnTo>
                            <a:pt x="15" y="48"/>
                          </a:lnTo>
                          <a:lnTo>
                            <a:pt x="7"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5" name="Freeform 1196"/>
                    <p:cNvSpPr>
                      <a:spLocks/>
                    </p:cNvSpPr>
                    <p:nvPr/>
                  </p:nvSpPr>
                  <p:spPr bwMode="auto">
                    <a:xfrm>
                      <a:off x="5093" y="2555"/>
                      <a:ext cx="34" cy="20"/>
                    </a:xfrm>
                    <a:custGeom>
                      <a:avLst/>
                      <a:gdLst>
                        <a:gd name="T0" fmla="*/ 0 w 34"/>
                        <a:gd name="T1" fmla="*/ 20 h 20"/>
                        <a:gd name="T2" fmla="*/ 2 w 34"/>
                        <a:gd name="T3" fmla="*/ 20 h 20"/>
                        <a:gd name="T4" fmla="*/ 34 w 34"/>
                        <a:gd name="T5" fmla="*/ 20 h 20"/>
                        <a:gd name="T6" fmla="*/ 34 w 34"/>
                        <a:gd name="T7" fmla="*/ 0 h 20"/>
                        <a:gd name="T8" fmla="*/ 2 w 34"/>
                        <a:gd name="T9" fmla="*/ 0 h 20"/>
                        <a:gd name="T10" fmla="*/ 4 w 34"/>
                        <a:gd name="T11" fmla="*/ 0 h 20"/>
                        <a:gd name="T12" fmla="*/ 0 w 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 h="20">
                          <a:moveTo>
                            <a:pt x="0" y="20"/>
                          </a:moveTo>
                          <a:lnTo>
                            <a:pt x="2" y="20"/>
                          </a:lnTo>
                          <a:lnTo>
                            <a:pt x="34" y="20"/>
                          </a:lnTo>
                          <a:lnTo>
                            <a:pt x="34" y="0"/>
                          </a:lnTo>
                          <a:lnTo>
                            <a:pt x="2" y="0"/>
                          </a:lnTo>
                          <a:lnTo>
                            <a:pt x="4"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6" name="Freeform 1195"/>
                    <p:cNvSpPr>
                      <a:spLocks/>
                    </p:cNvSpPr>
                    <p:nvPr/>
                  </p:nvSpPr>
                  <p:spPr bwMode="auto">
                    <a:xfrm>
                      <a:off x="5061" y="2550"/>
                      <a:ext cx="36" cy="25"/>
                    </a:xfrm>
                    <a:custGeom>
                      <a:avLst/>
                      <a:gdLst>
                        <a:gd name="T0" fmla="*/ 0 w 36"/>
                        <a:gd name="T1" fmla="*/ 18 h 25"/>
                        <a:gd name="T2" fmla="*/ 0 w 36"/>
                        <a:gd name="T3" fmla="*/ 18 h 25"/>
                        <a:gd name="T4" fmla="*/ 32 w 36"/>
                        <a:gd name="T5" fmla="*/ 25 h 25"/>
                        <a:gd name="T6" fmla="*/ 36 w 36"/>
                        <a:gd name="T7" fmla="*/ 5 h 25"/>
                        <a:gd name="T8" fmla="*/ 3 w 36"/>
                        <a:gd name="T9" fmla="*/ 0 h 25"/>
                        <a:gd name="T10" fmla="*/ 1 w 36"/>
                        <a:gd name="T11" fmla="*/ 0 h 25"/>
                        <a:gd name="T12" fmla="*/ 0 w 36"/>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0" y="18"/>
                          </a:moveTo>
                          <a:lnTo>
                            <a:pt x="0" y="18"/>
                          </a:lnTo>
                          <a:lnTo>
                            <a:pt x="32" y="25"/>
                          </a:lnTo>
                          <a:lnTo>
                            <a:pt x="36" y="5"/>
                          </a:lnTo>
                          <a:lnTo>
                            <a:pt x="3" y="0"/>
                          </a:lnTo>
                          <a:lnTo>
                            <a:pt x="1"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7" name="Freeform 1194"/>
                    <p:cNvSpPr>
                      <a:spLocks/>
                    </p:cNvSpPr>
                    <p:nvPr/>
                  </p:nvSpPr>
                  <p:spPr bwMode="auto">
                    <a:xfrm>
                      <a:off x="5003" y="2544"/>
                      <a:ext cx="59" cy="24"/>
                    </a:xfrm>
                    <a:custGeom>
                      <a:avLst/>
                      <a:gdLst>
                        <a:gd name="T0" fmla="*/ 2 w 59"/>
                        <a:gd name="T1" fmla="*/ 20 h 24"/>
                        <a:gd name="T2" fmla="*/ 0 w 59"/>
                        <a:gd name="T3" fmla="*/ 20 h 24"/>
                        <a:gd name="T4" fmla="*/ 58 w 59"/>
                        <a:gd name="T5" fmla="*/ 24 h 24"/>
                        <a:gd name="T6" fmla="*/ 59 w 59"/>
                        <a:gd name="T7" fmla="*/ 6 h 24"/>
                        <a:gd name="T8" fmla="*/ 2 w 59"/>
                        <a:gd name="T9" fmla="*/ 0 h 24"/>
                        <a:gd name="T10" fmla="*/ 2 w 59"/>
                        <a:gd name="T11" fmla="*/ 0 h 24"/>
                        <a:gd name="T12" fmla="*/ 2 w 59"/>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59" h="24">
                          <a:moveTo>
                            <a:pt x="2" y="20"/>
                          </a:moveTo>
                          <a:lnTo>
                            <a:pt x="0" y="20"/>
                          </a:lnTo>
                          <a:lnTo>
                            <a:pt x="58" y="24"/>
                          </a:lnTo>
                          <a:lnTo>
                            <a:pt x="59" y="6"/>
                          </a:lnTo>
                          <a:lnTo>
                            <a:pt x="2" y="0"/>
                          </a:lnTo>
                          <a:lnTo>
                            <a:pt x="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8" name="Freeform 1193"/>
                    <p:cNvSpPr>
                      <a:spLocks/>
                    </p:cNvSpPr>
                    <p:nvPr/>
                  </p:nvSpPr>
                  <p:spPr bwMode="auto">
                    <a:xfrm>
                      <a:off x="4962" y="2544"/>
                      <a:ext cx="43" cy="20"/>
                    </a:xfrm>
                    <a:custGeom>
                      <a:avLst/>
                      <a:gdLst>
                        <a:gd name="T0" fmla="*/ 5 w 43"/>
                        <a:gd name="T1" fmla="*/ 20 h 20"/>
                        <a:gd name="T2" fmla="*/ 3 w 43"/>
                        <a:gd name="T3" fmla="*/ 20 h 20"/>
                        <a:gd name="T4" fmla="*/ 43 w 43"/>
                        <a:gd name="T5" fmla="*/ 20 h 20"/>
                        <a:gd name="T6" fmla="*/ 43 w 43"/>
                        <a:gd name="T7" fmla="*/ 0 h 20"/>
                        <a:gd name="T8" fmla="*/ 1 w 43"/>
                        <a:gd name="T9" fmla="*/ 0 h 20"/>
                        <a:gd name="T10" fmla="*/ 0 w 43"/>
                        <a:gd name="T11" fmla="*/ 2 h 20"/>
                        <a:gd name="T12" fmla="*/ 5 w 4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3" h="20">
                          <a:moveTo>
                            <a:pt x="5" y="20"/>
                          </a:moveTo>
                          <a:lnTo>
                            <a:pt x="3" y="20"/>
                          </a:lnTo>
                          <a:lnTo>
                            <a:pt x="43" y="20"/>
                          </a:lnTo>
                          <a:lnTo>
                            <a:pt x="43" y="0"/>
                          </a:lnTo>
                          <a:lnTo>
                            <a:pt x="1" y="0"/>
                          </a:lnTo>
                          <a:lnTo>
                            <a:pt x="0" y="2"/>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9" name="Freeform 1192"/>
                    <p:cNvSpPr>
                      <a:spLocks/>
                    </p:cNvSpPr>
                    <p:nvPr/>
                  </p:nvSpPr>
                  <p:spPr bwMode="auto">
                    <a:xfrm>
                      <a:off x="4922" y="2546"/>
                      <a:ext cx="45" cy="29"/>
                    </a:xfrm>
                    <a:custGeom>
                      <a:avLst/>
                      <a:gdLst>
                        <a:gd name="T0" fmla="*/ 0 w 45"/>
                        <a:gd name="T1" fmla="*/ 18 h 29"/>
                        <a:gd name="T2" fmla="*/ 13 w 45"/>
                        <a:gd name="T3" fmla="*/ 25 h 29"/>
                        <a:gd name="T4" fmla="*/ 45 w 45"/>
                        <a:gd name="T5" fmla="*/ 18 h 29"/>
                        <a:gd name="T6" fmla="*/ 40 w 45"/>
                        <a:gd name="T7" fmla="*/ 0 h 29"/>
                        <a:gd name="T8" fmla="*/ 7 w 45"/>
                        <a:gd name="T9" fmla="*/ 7 h 29"/>
                        <a:gd name="T10" fmla="*/ 20 w 45"/>
                        <a:gd name="T11" fmla="*/ 15 h 29"/>
                        <a:gd name="T12" fmla="*/ 0 w 45"/>
                        <a:gd name="T13" fmla="*/ 18 h 29"/>
                        <a:gd name="T14" fmla="*/ 2 w 45"/>
                        <a:gd name="T15" fmla="*/ 29 h 29"/>
                        <a:gd name="T16" fmla="*/ 13 w 45"/>
                        <a:gd name="T17" fmla="*/ 25 h 29"/>
                        <a:gd name="T18" fmla="*/ 0 w 45"/>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9">
                          <a:moveTo>
                            <a:pt x="0" y="18"/>
                          </a:moveTo>
                          <a:lnTo>
                            <a:pt x="13" y="25"/>
                          </a:lnTo>
                          <a:lnTo>
                            <a:pt x="45" y="18"/>
                          </a:lnTo>
                          <a:lnTo>
                            <a:pt x="40" y="0"/>
                          </a:lnTo>
                          <a:lnTo>
                            <a:pt x="7" y="7"/>
                          </a:lnTo>
                          <a:lnTo>
                            <a:pt x="20" y="15"/>
                          </a:lnTo>
                          <a:lnTo>
                            <a:pt x="0" y="18"/>
                          </a:lnTo>
                          <a:lnTo>
                            <a:pt x="2" y="29"/>
                          </a:lnTo>
                          <a:lnTo>
                            <a:pt x="13" y="25"/>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0" name="Freeform 1191"/>
                    <p:cNvSpPr>
                      <a:spLocks/>
                    </p:cNvSpPr>
                    <p:nvPr/>
                  </p:nvSpPr>
                  <p:spPr bwMode="auto">
                    <a:xfrm>
                      <a:off x="4918" y="2534"/>
                      <a:ext cx="24" cy="30"/>
                    </a:xfrm>
                    <a:custGeom>
                      <a:avLst/>
                      <a:gdLst>
                        <a:gd name="T0" fmla="*/ 4 w 24"/>
                        <a:gd name="T1" fmla="*/ 16 h 30"/>
                        <a:gd name="T2" fmla="*/ 0 w 24"/>
                        <a:gd name="T3" fmla="*/ 9 h 30"/>
                        <a:gd name="T4" fmla="*/ 4 w 24"/>
                        <a:gd name="T5" fmla="*/ 30 h 30"/>
                        <a:gd name="T6" fmla="*/ 24 w 24"/>
                        <a:gd name="T7" fmla="*/ 27 h 30"/>
                        <a:gd name="T8" fmla="*/ 18 w 24"/>
                        <a:gd name="T9" fmla="*/ 5 h 30"/>
                        <a:gd name="T10" fmla="*/ 15 w 24"/>
                        <a:gd name="T11" fmla="*/ 0 h 30"/>
                        <a:gd name="T12" fmla="*/ 18 w 24"/>
                        <a:gd name="T13" fmla="*/ 5 h 30"/>
                        <a:gd name="T14" fmla="*/ 18 w 24"/>
                        <a:gd name="T15" fmla="*/ 1 h 30"/>
                        <a:gd name="T16" fmla="*/ 15 w 24"/>
                        <a:gd name="T17" fmla="*/ 0 h 30"/>
                        <a:gd name="T18" fmla="*/ 4 w 24"/>
                        <a:gd name="T1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0">
                          <a:moveTo>
                            <a:pt x="4" y="16"/>
                          </a:moveTo>
                          <a:lnTo>
                            <a:pt x="0" y="9"/>
                          </a:lnTo>
                          <a:lnTo>
                            <a:pt x="4" y="30"/>
                          </a:lnTo>
                          <a:lnTo>
                            <a:pt x="24" y="27"/>
                          </a:lnTo>
                          <a:lnTo>
                            <a:pt x="18" y="5"/>
                          </a:lnTo>
                          <a:lnTo>
                            <a:pt x="15" y="0"/>
                          </a:lnTo>
                          <a:lnTo>
                            <a:pt x="18" y="5"/>
                          </a:lnTo>
                          <a:lnTo>
                            <a:pt x="18" y="1"/>
                          </a:lnTo>
                          <a:lnTo>
                            <a:pt x="15" y="0"/>
                          </a:lnTo>
                          <a:lnTo>
                            <a:pt x="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1" name="Freeform 1190"/>
                    <p:cNvSpPr>
                      <a:spLocks/>
                    </p:cNvSpPr>
                    <p:nvPr/>
                  </p:nvSpPr>
                  <p:spPr bwMode="auto">
                    <a:xfrm>
                      <a:off x="4902" y="2517"/>
                      <a:ext cx="31" cy="33"/>
                    </a:xfrm>
                    <a:custGeom>
                      <a:avLst/>
                      <a:gdLst>
                        <a:gd name="T0" fmla="*/ 13 w 31"/>
                        <a:gd name="T1" fmla="*/ 20 h 33"/>
                        <a:gd name="T2" fmla="*/ 2 w 31"/>
                        <a:gd name="T3" fmla="*/ 20 h 33"/>
                        <a:gd name="T4" fmla="*/ 20 w 31"/>
                        <a:gd name="T5" fmla="*/ 33 h 33"/>
                        <a:gd name="T6" fmla="*/ 31 w 31"/>
                        <a:gd name="T7" fmla="*/ 17 h 33"/>
                        <a:gd name="T8" fmla="*/ 11 w 31"/>
                        <a:gd name="T9" fmla="*/ 4 h 33"/>
                        <a:gd name="T10" fmla="*/ 0 w 31"/>
                        <a:gd name="T11" fmla="*/ 6 h 33"/>
                        <a:gd name="T12" fmla="*/ 11 w 31"/>
                        <a:gd name="T13" fmla="*/ 4 h 33"/>
                        <a:gd name="T14" fmla="*/ 6 w 31"/>
                        <a:gd name="T15" fmla="*/ 0 h 33"/>
                        <a:gd name="T16" fmla="*/ 0 w 31"/>
                        <a:gd name="T17" fmla="*/ 6 h 33"/>
                        <a:gd name="T18" fmla="*/ 13 w 31"/>
                        <a:gd name="T19"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3">
                          <a:moveTo>
                            <a:pt x="13" y="20"/>
                          </a:moveTo>
                          <a:lnTo>
                            <a:pt x="2" y="20"/>
                          </a:lnTo>
                          <a:lnTo>
                            <a:pt x="20" y="33"/>
                          </a:lnTo>
                          <a:lnTo>
                            <a:pt x="31" y="17"/>
                          </a:lnTo>
                          <a:lnTo>
                            <a:pt x="11" y="4"/>
                          </a:lnTo>
                          <a:lnTo>
                            <a:pt x="0" y="6"/>
                          </a:lnTo>
                          <a:lnTo>
                            <a:pt x="11" y="4"/>
                          </a:lnTo>
                          <a:lnTo>
                            <a:pt x="6" y="0"/>
                          </a:lnTo>
                          <a:lnTo>
                            <a:pt x="0" y="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2" name="Freeform 1189"/>
                    <p:cNvSpPr>
                      <a:spLocks/>
                    </p:cNvSpPr>
                    <p:nvPr/>
                  </p:nvSpPr>
                  <p:spPr bwMode="auto">
                    <a:xfrm>
                      <a:off x="4881" y="2523"/>
                      <a:ext cx="34" cy="34"/>
                    </a:xfrm>
                    <a:custGeom>
                      <a:avLst/>
                      <a:gdLst>
                        <a:gd name="T0" fmla="*/ 9 w 34"/>
                        <a:gd name="T1" fmla="*/ 34 h 34"/>
                        <a:gd name="T2" fmla="*/ 12 w 34"/>
                        <a:gd name="T3" fmla="*/ 32 h 34"/>
                        <a:gd name="T4" fmla="*/ 34 w 34"/>
                        <a:gd name="T5" fmla="*/ 14 h 34"/>
                        <a:gd name="T6" fmla="*/ 21 w 34"/>
                        <a:gd name="T7" fmla="*/ 0 h 34"/>
                        <a:gd name="T8" fmla="*/ 0 w 34"/>
                        <a:gd name="T9" fmla="*/ 18 h 34"/>
                        <a:gd name="T10" fmla="*/ 3 w 34"/>
                        <a:gd name="T11" fmla="*/ 16 h 34"/>
                        <a:gd name="T12" fmla="*/ 9 w 3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9" y="34"/>
                          </a:moveTo>
                          <a:lnTo>
                            <a:pt x="12" y="32"/>
                          </a:lnTo>
                          <a:lnTo>
                            <a:pt x="34" y="14"/>
                          </a:lnTo>
                          <a:lnTo>
                            <a:pt x="21" y="0"/>
                          </a:lnTo>
                          <a:lnTo>
                            <a:pt x="0" y="18"/>
                          </a:lnTo>
                          <a:lnTo>
                            <a:pt x="3" y="16"/>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3" name="Freeform 1188"/>
                    <p:cNvSpPr>
                      <a:spLocks/>
                    </p:cNvSpPr>
                    <p:nvPr/>
                  </p:nvSpPr>
                  <p:spPr bwMode="auto">
                    <a:xfrm>
                      <a:off x="4857" y="2539"/>
                      <a:ext cx="33" cy="25"/>
                    </a:xfrm>
                    <a:custGeom>
                      <a:avLst/>
                      <a:gdLst>
                        <a:gd name="T0" fmla="*/ 2 w 33"/>
                        <a:gd name="T1" fmla="*/ 25 h 25"/>
                        <a:gd name="T2" fmla="*/ 4 w 33"/>
                        <a:gd name="T3" fmla="*/ 25 h 25"/>
                        <a:gd name="T4" fmla="*/ 33 w 33"/>
                        <a:gd name="T5" fmla="*/ 18 h 25"/>
                        <a:gd name="T6" fmla="*/ 27 w 33"/>
                        <a:gd name="T7" fmla="*/ 0 h 25"/>
                        <a:gd name="T8" fmla="*/ 0 w 33"/>
                        <a:gd name="T9" fmla="*/ 7 h 25"/>
                        <a:gd name="T10" fmla="*/ 2 w 33"/>
                        <a:gd name="T11" fmla="*/ 5 h 25"/>
                        <a:gd name="T12" fmla="*/ 2 w 3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2" y="25"/>
                          </a:moveTo>
                          <a:lnTo>
                            <a:pt x="4" y="25"/>
                          </a:lnTo>
                          <a:lnTo>
                            <a:pt x="33" y="18"/>
                          </a:lnTo>
                          <a:lnTo>
                            <a:pt x="27" y="0"/>
                          </a:lnTo>
                          <a:lnTo>
                            <a:pt x="0" y="7"/>
                          </a:lnTo>
                          <a:lnTo>
                            <a:pt x="2" y="5"/>
                          </a:lnTo>
                          <a:lnTo>
                            <a:pt x="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4" name="Freeform 1187"/>
                    <p:cNvSpPr>
                      <a:spLocks/>
                    </p:cNvSpPr>
                    <p:nvPr/>
                  </p:nvSpPr>
                  <p:spPr bwMode="auto">
                    <a:xfrm>
                      <a:off x="4630" y="2544"/>
                      <a:ext cx="229" cy="26"/>
                    </a:xfrm>
                    <a:custGeom>
                      <a:avLst/>
                      <a:gdLst>
                        <a:gd name="T0" fmla="*/ 0 w 229"/>
                        <a:gd name="T1" fmla="*/ 17 h 26"/>
                        <a:gd name="T2" fmla="*/ 11 w 229"/>
                        <a:gd name="T3" fmla="*/ 26 h 26"/>
                        <a:gd name="T4" fmla="*/ 229 w 229"/>
                        <a:gd name="T5" fmla="*/ 20 h 26"/>
                        <a:gd name="T6" fmla="*/ 229 w 229"/>
                        <a:gd name="T7" fmla="*/ 0 h 26"/>
                        <a:gd name="T8" fmla="*/ 11 w 229"/>
                        <a:gd name="T9" fmla="*/ 6 h 26"/>
                        <a:gd name="T10" fmla="*/ 20 w 229"/>
                        <a:gd name="T11" fmla="*/ 15 h 26"/>
                        <a:gd name="T12" fmla="*/ 0 w 229"/>
                        <a:gd name="T13" fmla="*/ 17 h 26"/>
                        <a:gd name="T14" fmla="*/ 2 w 229"/>
                        <a:gd name="T15" fmla="*/ 26 h 26"/>
                        <a:gd name="T16" fmla="*/ 11 w 229"/>
                        <a:gd name="T17" fmla="*/ 26 h 26"/>
                        <a:gd name="T18" fmla="*/ 0 w 229"/>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26">
                          <a:moveTo>
                            <a:pt x="0" y="17"/>
                          </a:moveTo>
                          <a:lnTo>
                            <a:pt x="11" y="26"/>
                          </a:lnTo>
                          <a:lnTo>
                            <a:pt x="229" y="20"/>
                          </a:lnTo>
                          <a:lnTo>
                            <a:pt x="229" y="0"/>
                          </a:lnTo>
                          <a:lnTo>
                            <a:pt x="11" y="6"/>
                          </a:lnTo>
                          <a:lnTo>
                            <a:pt x="20" y="15"/>
                          </a:lnTo>
                          <a:lnTo>
                            <a:pt x="0" y="17"/>
                          </a:lnTo>
                          <a:lnTo>
                            <a:pt x="2" y="26"/>
                          </a:lnTo>
                          <a:lnTo>
                            <a:pt x="11" y="26"/>
                          </a:lnTo>
                          <a:lnTo>
                            <a:pt x="0"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5" name="Freeform 1186"/>
                    <p:cNvSpPr>
                      <a:spLocks/>
                    </p:cNvSpPr>
                    <p:nvPr/>
                  </p:nvSpPr>
                  <p:spPr bwMode="auto">
                    <a:xfrm>
                      <a:off x="4627" y="2523"/>
                      <a:ext cx="23" cy="38"/>
                    </a:xfrm>
                    <a:custGeom>
                      <a:avLst/>
                      <a:gdLst>
                        <a:gd name="T0" fmla="*/ 1 w 23"/>
                        <a:gd name="T1" fmla="*/ 14 h 38"/>
                        <a:gd name="T2" fmla="*/ 0 w 23"/>
                        <a:gd name="T3" fmla="*/ 9 h 38"/>
                        <a:gd name="T4" fmla="*/ 3 w 23"/>
                        <a:gd name="T5" fmla="*/ 38 h 38"/>
                        <a:gd name="T6" fmla="*/ 23 w 23"/>
                        <a:gd name="T7" fmla="*/ 36 h 38"/>
                        <a:gd name="T8" fmla="*/ 18 w 23"/>
                        <a:gd name="T9" fmla="*/ 5 h 38"/>
                        <a:gd name="T10" fmla="*/ 16 w 23"/>
                        <a:gd name="T11" fmla="*/ 0 h 38"/>
                        <a:gd name="T12" fmla="*/ 1 w 23"/>
                        <a:gd name="T13" fmla="*/ 14 h 38"/>
                      </a:gdLst>
                      <a:ahLst/>
                      <a:cxnLst>
                        <a:cxn ang="0">
                          <a:pos x="T0" y="T1"/>
                        </a:cxn>
                        <a:cxn ang="0">
                          <a:pos x="T2" y="T3"/>
                        </a:cxn>
                        <a:cxn ang="0">
                          <a:pos x="T4" y="T5"/>
                        </a:cxn>
                        <a:cxn ang="0">
                          <a:pos x="T6" y="T7"/>
                        </a:cxn>
                        <a:cxn ang="0">
                          <a:pos x="T8" y="T9"/>
                        </a:cxn>
                        <a:cxn ang="0">
                          <a:pos x="T10" y="T11"/>
                        </a:cxn>
                        <a:cxn ang="0">
                          <a:pos x="T12" y="T13"/>
                        </a:cxn>
                      </a:cxnLst>
                      <a:rect l="0" t="0" r="r" b="b"/>
                      <a:pathLst>
                        <a:path w="23" h="38">
                          <a:moveTo>
                            <a:pt x="1" y="14"/>
                          </a:moveTo>
                          <a:lnTo>
                            <a:pt x="0" y="9"/>
                          </a:lnTo>
                          <a:lnTo>
                            <a:pt x="3" y="38"/>
                          </a:lnTo>
                          <a:lnTo>
                            <a:pt x="23" y="36"/>
                          </a:lnTo>
                          <a:lnTo>
                            <a:pt x="18" y="5"/>
                          </a:lnTo>
                          <a:lnTo>
                            <a:pt x="16" y="0"/>
                          </a:lnTo>
                          <a:lnTo>
                            <a:pt x="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6" name="Freeform 1185"/>
                    <p:cNvSpPr>
                      <a:spLocks/>
                    </p:cNvSpPr>
                    <p:nvPr/>
                  </p:nvSpPr>
                  <p:spPr bwMode="auto">
                    <a:xfrm>
                      <a:off x="4567" y="2462"/>
                      <a:ext cx="76" cy="75"/>
                    </a:xfrm>
                    <a:custGeom>
                      <a:avLst/>
                      <a:gdLst>
                        <a:gd name="T0" fmla="*/ 5 w 76"/>
                        <a:gd name="T1" fmla="*/ 19 h 75"/>
                        <a:gd name="T2" fmla="*/ 0 w 76"/>
                        <a:gd name="T3" fmla="*/ 18 h 75"/>
                        <a:gd name="T4" fmla="*/ 61 w 76"/>
                        <a:gd name="T5" fmla="*/ 75 h 75"/>
                        <a:gd name="T6" fmla="*/ 76 w 76"/>
                        <a:gd name="T7" fmla="*/ 61 h 75"/>
                        <a:gd name="T8" fmla="*/ 13 w 76"/>
                        <a:gd name="T9" fmla="*/ 3 h 75"/>
                        <a:gd name="T10" fmla="*/ 7 w 76"/>
                        <a:gd name="T11" fmla="*/ 0 h 75"/>
                        <a:gd name="T12" fmla="*/ 5 w 76"/>
                        <a:gd name="T13" fmla="*/ 19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5" y="19"/>
                          </a:moveTo>
                          <a:lnTo>
                            <a:pt x="0" y="18"/>
                          </a:lnTo>
                          <a:lnTo>
                            <a:pt x="61" y="75"/>
                          </a:lnTo>
                          <a:lnTo>
                            <a:pt x="76" y="61"/>
                          </a:lnTo>
                          <a:lnTo>
                            <a:pt x="13" y="3"/>
                          </a:lnTo>
                          <a:lnTo>
                            <a:pt x="7"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7" name="Freeform 1184"/>
                    <p:cNvSpPr>
                      <a:spLocks/>
                    </p:cNvSpPr>
                    <p:nvPr/>
                  </p:nvSpPr>
                  <p:spPr bwMode="auto">
                    <a:xfrm>
                      <a:off x="4508" y="2462"/>
                      <a:ext cx="66" cy="19"/>
                    </a:xfrm>
                    <a:custGeom>
                      <a:avLst/>
                      <a:gdLst>
                        <a:gd name="T0" fmla="*/ 0 w 66"/>
                        <a:gd name="T1" fmla="*/ 14 h 19"/>
                        <a:gd name="T2" fmla="*/ 9 w 66"/>
                        <a:gd name="T3" fmla="*/ 19 h 19"/>
                        <a:gd name="T4" fmla="*/ 64 w 66"/>
                        <a:gd name="T5" fmla="*/ 19 h 19"/>
                        <a:gd name="T6" fmla="*/ 66 w 66"/>
                        <a:gd name="T7" fmla="*/ 0 h 19"/>
                        <a:gd name="T8" fmla="*/ 9 w 66"/>
                        <a:gd name="T9" fmla="*/ 0 h 19"/>
                        <a:gd name="T10" fmla="*/ 16 w 66"/>
                        <a:gd name="T11" fmla="*/ 5 h 19"/>
                        <a:gd name="T12" fmla="*/ 0 w 66"/>
                        <a:gd name="T13" fmla="*/ 14 h 19"/>
                        <a:gd name="T14" fmla="*/ 1 w 66"/>
                        <a:gd name="T15" fmla="*/ 19 h 19"/>
                        <a:gd name="T16" fmla="*/ 9 w 66"/>
                        <a:gd name="T17" fmla="*/ 19 h 19"/>
                        <a:gd name="T18" fmla="*/ 0 w 66"/>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9">
                          <a:moveTo>
                            <a:pt x="0" y="14"/>
                          </a:moveTo>
                          <a:lnTo>
                            <a:pt x="9" y="19"/>
                          </a:lnTo>
                          <a:lnTo>
                            <a:pt x="64" y="19"/>
                          </a:lnTo>
                          <a:lnTo>
                            <a:pt x="66" y="0"/>
                          </a:lnTo>
                          <a:lnTo>
                            <a:pt x="9" y="0"/>
                          </a:lnTo>
                          <a:lnTo>
                            <a:pt x="16" y="5"/>
                          </a:lnTo>
                          <a:lnTo>
                            <a:pt x="0" y="14"/>
                          </a:lnTo>
                          <a:lnTo>
                            <a:pt x="1" y="19"/>
                          </a:lnTo>
                          <a:lnTo>
                            <a:pt x="9" y="19"/>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8" name="Freeform 1183"/>
                    <p:cNvSpPr>
                      <a:spLocks/>
                    </p:cNvSpPr>
                    <p:nvPr/>
                  </p:nvSpPr>
                  <p:spPr bwMode="auto">
                    <a:xfrm>
                      <a:off x="4500" y="2451"/>
                      <a:ext cx="24" cy="25"/>
                    </a:xfrm>
                    <a:custGeom>
                      <a:avLst/>
                      <a:gdLst>
                        <a:gd name="T0" fmla="*/ 2 w 24"/>
                        <a:gd name="T1" fmla="*/ 14 h 25"/>
                        <a:gd name="T2" fmla="*/ 0 w 24"/>
                        <a:gd name="T3" fmla="*/ 11 h 25"/>
                        <a:gd name="T4" fmla="*/ 8 w 24"/>
                        <a:gd name="T5" fmla="*/ 25 h 25"/>
                        <a:gd name="T6" fmla="*/ 24 w 24"/>
                        <a:gd name="T7" fmla="*/ 16 h 25"/>
                        <a:gd name="T8" fmla="*/ 17 w 24"/>
                        <a:gd name="T9" fmla="*/ 2 h 25"/>
                        <a:gd name="T10" fmla="*/ 15 w 24"/>
                        <a:gd name="T11" fmla="*/ 0 h 25"/>
                        <a:gd name="T12" fmla="*/ 2 w 24"/>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2" y="14"/>
                          </a:moveTo>
                          <a:lnTo>
                            <a:pt x="0" y="11"/>
                          </a:lnTo>
                          <a:lnTo>
                            <a:pt x="8" y="25"/>
                          </a:lnTo>
                          <a:lnTo>
                            <a:pt x="24" y="16"/>
                          </a:lnTo>
                          <a:lnTo>
                            <a:pt x="17" y="2"/>
                          </a:lnTo>
                          <a:lnTo>
                            <a:pt x="15" y="0"/>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9" name="Freeform 1182"/>
                    <p:cNvSpPr>
                      <a:spLocks/>
                    </p:cNvSpPr>
                    <p:nvPr/>
                  </p:nvSpPr>
                  <p:spPr bwMode="auto">
                    <a:xfrm>
                      <a:off x="4470" y="2420"/>
                      <a:ext cx="45" cy="45"/>
                    </a:xfrm>
                    <a:custGeom>
                      <a:avLst/>
                      <a:gdLst>
                        <a:gd name="T0" fmla="*/ 5 w 45"/>
                        <a:gd name="T1" fmla="*/ 20 h 45"/>
                        <a:gd name="T2" fmla="*/ 0 w 45"/>
                        <a:gd name="T3" fmla="*/ 16 h 45"/>
                        <a:gd name="T4" fmla="*/ 32 w 45"/>
                        <a:gd name="T5" fmla="*/ 45 h 45"/>
                        <a:gd name="T6" fmla="*/ 45 w 45"/>
                        <a:gd name="T7" fmla="*/ 31 h 45"/>
                        <a:gd name="T8" fmla="*/ 12 w 45"/>
                        <a:gd name="T9" fmla="*/ 2 h 45"/>
                        <a:gd name="T10" fmla="*/ 9 w 45"/>
                        <a:gd name="T11" fmla="*/ 0 h 45"/>
                        <a:gd name="T12" fmla="*/ 5 w 45"/>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5" y="20"/>
                          </a:moveTo>
                          <a:lnTo>
                            <a:pt x="0" y="16"/>
                          </a:lnTo>
                          <a:lnTo>
                            <a:pt x="32" y="45"/>
                          </a:lnTo>
                          <a:lnTo>
                            <a:pt x="45" y="31"/>
                          </a:lnTo>
                          <a:lnTo>
                            <a:pt x="12" y="2"/>
                          </a:lnTo>
                          <a:lnTo>
                            <a:pt x="9" y="0"/>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0" name="Freeform 1181"/>
                    <p:cNvSpPr>
                      <a:spLocks/>
                    </p:cNvSpPr>
                    <p:nvPr/>
                  </p:nvSpPr>
                  <p:spPr bwMode="auto">
                    <a:xfrm>
                      <a:off x="4414" y="2411"/>
                      <a:ext cx="65" cy="29"/>
                    </a:xfrm>
                    <a:custGeom>
                      <a:avLst/>
                      <a:gdLst>
                        <a:gd name="T0" fmla="*/ 0 w 65"/>
                        <a:gd name="T1" fmla="*/ 15 h 29"/>
                        <a:gd name="T2" fmla="*/ 5 w 65"/>
                        <a:gd name="T3" fmla="*/ 18 h 29"/>
                        <a:gd name="T4" fmla="*/ 61 w 65"/>
                        <a:gd name="T5" fmla="*/ 29 h 29"/>
                        <a:gd name="T6" fmla="*/ 65 w 65"/>
                        <a:gd name="T7" fmla="*/ 9 h 29"/>
                        <a:gd name="T8" fmla="*/ 9 w 65"/>
                        <a:gd name="T9" fmla="*/ 0 h 29"/>
                        <a:gd name="T10" fmla="*/ 14 w 65"/>
                        <a:gd name="T11" fmla="*/ 2 h 29"/>
                        <a:gd name="T12" fmla="*/ 0 w 65"/>
                        <a:gd name="T13" fmla="*/ 15 h 29"/>
                      </a:gdLst>
                      <a:ahLst/>
                      <a:cxnLst>
                        <a:cxn ang="0">
                          <a:pos x="T0" y="T1"/>
                        </a:cxn>
                        <a:cxn ang="0">
                          <a:pos x="T2" y="T3"/>
                        </a:cxn>
                        <a:cxn ang="0">
                          <a:pos x="T4" y="T5"/>
                        </a:cxn>
                        <a:cxn ang="0">
                          <a:pos x="T6" y="T7"/>
                        </a:cxn>
                        <a:cxn ang="0">
                          <a:pos x="T8" y="T9"/>
                        </a:cxn>
                        <a:cxn ang="0">
                          <a:pos x="T10" y="T11"/>
                        </a:cxn>
                        <a:cxn ang="0">
                          <a:pos x="T12" y="T13"/>
                        </a:cxn>
                      </a:cxnLst>
                      <a:rect l="0" t="0" r="r" b="b"/>
                      <a:pathLst>
                        <a:path w="65" h="29">
                          <a:moveTo>
                            <a:pt x="0" y="15"/>
                          </a:moveTo>
                          <a:lnTo>
                            <a:pt x="5" y="18"/>
                          </a:lnTo>
                          <a:lnTo>
                            <a:pt x="61" y="29"/>
                          </a:lnTo>
                          <a:lnTo>
                            <a:pt x="65" y="9"/>
                          </a:lnTo>
                          <a:lnTo>
                            <a:pt x="9" y="0"/>
                          </a:lnTo>
                          <a:lnTo>
                            <a:pt x="14" y="2"/>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1" name="Freeform 1180"/>
                    <p:cNvSpPr>
                      <a:spLocks/>
                    </p:cNvSpPr>
                    <p:nvPr/>
                  </p:nvSpPr>
                  <p:spPr bwMode="auto">
                    <a:xfrm>
                      <a:off x="4385" y="2384"/>
                      <a:ext cx="43" cy="42"/>
                    </a:xfrm>
                    <a:custGeom>
                      <a:avLst/>
                      <a:gdLst>
                        <a:gd name="T0" fmla="*/ 0 w 43"/>
                        <a:gd name="T1" fmla="*/ 9 h 42"/>
                        <a:gd name="T2" fmla="*/ 2 w 43"/>
                        <a:gd name="T3" fmla="*/ 13 h 42"/>
                        <a:gd name="T4" fmla="*/ 29 w 43"/>
                        <a:gd name="T5" fmla="*/ 42 h 42"/>
                        <a:gd name="T6" fmla="*/ 43 w 43"/>
                        <a:gd name="T7" fmla="*/ 29 h 42"/>
                        <a:gd name="T8" fmla="*/ 16 w 43"/>
                        <a:gd name="T9" fmla="*/ 0 h 42"/>
                        <a:gd name="T10" fmla="*/ 18 w 43"/>
                        <a:gd name="T11" fmla="*/ 6 h 42"/>
                        <a:gd name="T12" fmla="*/ 0 w 43"/>
                        <a:gd name="T13" fmla="*/ 9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0" y="9"/>
                          </a:moveTo>
                          <a:lnTo>
                            <a:pt x="2" y="13"/>
                          </a:lnTo>
                          <a:lnTo>
                            <a:pt x="29" y="42"/>
                          </a:lnTo>
                          <a:lnTo>
                            <a:pt x="43" y="29"/>
                          </a:lnTo>
                          <a:lnTo>
                            <a:pt x="16" y="0"/>
                          </a:lnTo>
                          <a:lnTo>
                            <a:pt x="18" y="6"/>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2" name="Freeform 1179"/>
                    <p:cNvSpPr>
                      <a:spLocks/>
                    </p:cNvSpPr>
                    <p:nvPr/>
                  </p:nvSpPr>
                  <p:spPr bwMode="auto">
                    <a:xfrm>
                      <a:off x="4380" y="2352"/>
                      <a:ext cx="23" cy="41"/>
                    </a:xfrm>
                    <a:custGeom>
                      <a:avLst/>
                      <a:gdLst>
                        <a:gd name="T0" fmla="*/ 9 w 23"/>
                        <a:gd name="T1" fmla="*/ 18 h 41"/>
                        <a:gd name="T2" fmla="*/ 0 w 23"/>
                        <a:gd name="T3" fmla="*/ 10 h 41"/>
                        <a:gd name="T4" fmla="*/ 5 w 23"/>
                        <a:gd name="T5" fmla="*/ 41 h 41"/>
                        <a:gd name="T6" fmla="*/ 23 w 23"/>
                        <a:gd name="T7" fmla="*/ 38 h 41"/>
                        <a:gd name="T8" fmla="*/ 18 w 23"/>
                        <a:gd name="T9" fmla="*/ 7 h 41"/>
                        <a:gd name="T10" fmla="*/ 9 w 23"/>
                        <a:gd name="T11" fmla="*/ 0 h 41"/>
                        <a:gd name="T12" fmla="*/ 18 w 23"/>
                        <a:gd name="T13" fmla="*/ 7 h 41"/>
                        <a:gd name="T14" fmla="*/ 18 w 23"/>
                        <a:gd name="T15" fmla="*/ 0 h 41"/>
                        <a:gd name="T16" fmla="*/ 9 w 23"/>
                        <a:gd name="T17" fmla="*/ 0 h 41"/>
                        <a:gd name="T18" fmla="*/ 9 w 23"/>
                        <a:gd name="T19"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1">
                          <a:moveTo>
                            <a:pt x="9" y="18"/>
                          </a:moveTo>
                          <a:lnTo>
                            <a:pt x="0" y="10"/>
                          </a:lnTo>
                          <a:lnTo>
                            <a:pt x="5" y="41"/>
                          </a:lnTo>
                          <a:lnTo>
                            <a:pt x="23" y="38"/>
                          </a:lnTo>
                          <a:lnTo>
                            <a:pt x="18" y="7"/>
                          </a:lnTo>
                          <a:lnTo>
                            <a:pt x="9" y="0"/>
                          </a:lnTo>
                          <a:lnTo>
                            <a:pt x="18" y="7"/>
                          </a:lnTo>
                          <a:lnTo>
                            <a:pt x="18" y="0"/>
                          </a:lnTo>
                          <a:lnTo>
                            <a:pt x="9" y="0"/>
                          </a:lnTo>
                          <a:lnTo>
                            <a:pt x="9"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3" name="Freeform 1178"/>
                    <p:cNvSpPr>
                      <a:spLocks/>
                    </p:cNvSpPr>
                    <p:nvPr/>
                  </p:nvSpPr>
                  <p:spPr bwMode="auto">
                    <a:xfrm>
                      <a:off x="4347" y="2352"/>
                      <a:ext cx="42" cy="18"/>
                    </a:xfrm>
                    <a:custGeom>
                      <a:avLst/>
                      <a:gdLst>
                        <a:gd name="T0" fmla="*/ 15 w 42"/>
                        <a:gd name="T1" fmla="*/ 14 h 18"/>
                        <a:gd name="T2" fmla="*/ 7 w 42"/>
                        <a:gd name="T3" fmla="*/ 18 h 18"/>
                        <a:gd name="T4" fmla="*/ 42 w 42"/>
                        <a:gd name="T5" fmla="*/ 18 h 18"/>
                        <a:gd name="T6" fmla="*/ 42 w 42"/>
                        <a:gd name="T7" fmla="*/ 0 h 18"/>
                        <a:gd name="T8" fmla="*/ 7 w 42"/>
                        <a:gd name="T9" fmla="*/ 0 h 18"/>
                        <a:gd name="T10" fmla="*/ 0 w 42"/>
                        <a:gd name="T11" fmla="*/ 3 h 18"/>
                        <a:gd name="T12" fmla="*/ 7 w 42"/>
                        <a:gd name="T13" fmla="*/ 0 h 18"/>
                        <a:gd name="T14" fmla="*/ 2 w 42"/>
                        <a:gd name="T15" fmla="*/ 0 h 18"/>
                        <a:gd name="T16" fmla="*/ 0 w 42"/>
                        <a:gd name="T17" fmla="*/ 3 h 18"/>
                        <a:gd name="T18" fmla="*/ 15 w 42"/>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8">
                          <a:moveTo>
                            <a:pt x="15" y="14"/>
                          </a:moveTo>
                          <a:lnTo>
                            <a:pt x="7" y="18"/>
                          </a:lnTo>
                          <a:lnTo>
                            <a:pt x="42" y="18"/>
                          </a:lnTo>
                          <a:lnTo>
                            <a:pt x="42" y="0"/>
                          </a:lnTo>
                          <a:lnTo>
                            <a:pt x="7" y="0"/>
                          </a:lnTo>
                          <a:lnTo>
                            <a:pt x="0" y="3"/>
                          </a:lnTo>
                          <a:lnTo>
                            <a:pt x="7" y="0"/>
                          </a:lnTo>
                          <a:lnTo>
                            <a:pt x="2" y="0"/>
                          </a:lnTo>
                          <a:lnTo>
                            <a:pt x="0" y="3"/>
                          </a:lnTo>
                          <a:lnTo>
                            <a:pt x="1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4" name="Freeform 1177"/>
                    <p:cNvSpPr>
                      <a:spLocks/>
                    </p:cNvSpPr>
                    <p:nvPr/>
                  </p:nvSpPr>
                  <p:spPr bwMode="auto">
                    <a:xfrm>
                      <a:off x="4333" y="2355"/>
                      <a:ext cx="29" cy="35"/>
                    </a:xfrm>
                    <a:custGeom>
                      <a:avLst/>
                      <a:gdLst>
                        <a:gd name="T0" fmla="*/ 7 w 29"/>
                        <a:gd name="T1" fmla="*/ 35 h 35"/>
                        <a:gd name="T2" fmla="*/ 14 w 29"/>
                        <a:gd name="T3" fmla="*/ 31 h 35"/>
                        <a:gd name="T4" fmla="*/ 29 w 29"/>
                        <a:gd name="T5" fmla="*/ 11 h 35"/>
                        <a:gd name="T6" fmla="*/ 14 w 29"/>
                        <a:gd name="T7" fmla="*/ 0 h 35"/>
                        <a:gd name="T8" fmla="*/ 0 w 29"/>
                        <a:gd name="T9" fmla="*/ 18 h 35"/>
                        <a:gd name="T10" fmla="*/ 7 w 29"/>
                        <a:gd name="T11" fmla="*/ 15 h 35"/>
                        <a:gd name="T12" fmla="*/ 7 w 29"/>
                        <a:gd name="T13" fmla="*/ 35 h 35"/>
                        <a:gd name="T14" fmla="*/ 11 w 29"/>
                        <a:gd name="T15" fmla="*/ 35 h 35"/>
                        <a:gd name="T16" fmla="*/ 14 w 29"/>
                        <a:gd name="T17" fmla="*/ 31 h 35"/>
                        <a:gd name="T18" fmla="*/ 7 w 29"/>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5">
                          <a:moveTo>
                            <a:pt x="7" y="35"/>
                          </a:moveTo>
                          <a:lnTo>
                            <a:pt x="14" y="31"/>
                          </a:lnTo>
                          <a:lnTo>
                            <a:pt x="29" y="11"/>
                          </a:lnTo>
                          <a:lnTo>
                            <a:pt x="14" y="0"/>
                          </a:lnTo>
                          <a:lnTo>
                            <a:pt x="0" y="18"/>
                          </a:lnTo>
                          <a:lnTo>
                            <a:pt x="7" y="15"/>
                          </a:lnTo>
                          <a:lnTo>
                            <a:pt x="7" y="35"/>
                          </a:lnTo>
                          <a:lnTo>
                            <a:pt x="11" y="35"/>
                          </a:lnTo>
                          <a:lnTo>
                            <a:pt x="14" y="31"/>
                          </a:lnTo>
                          <a:lnTo>
                            <a:pt x="7"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5" name="Freeform 1176"/>
                    <p:cNvSpPr>
                      <a:spLocks/>
                    </p:cNvSpPr>
                    <p:nvPr/>
                  </p:nvSpPr>
                  <p:spPr bwMode="auto">
                    <a:xfrm>
                      <a:off x="4291" y="2368"/>
                      <a:ext cx="49" cy="22"/>
                    </a:xfrm>
                    <a:custGeom>
                      <a:avLst/>
                      <a:gdLst>
                        <a:gd name="T0" fmla="*/ 13 w 49"/>
                        <a:gd name="T1" fmla="*/ 18 h 22"/>
                        <a:gd name="T2" fmla="*/ 6 w 49"/>
                        <a:gd name="T3" fmla="*/ 20 h 22"/>
                        <a:gd name="T4" fmla="*/ 49 w 49"/>
                        <a:gd name="T5" fmla="*/ 22 h 22"/>
                        <a:gd name="T6" fmla="*/ 49 w 49"/>
                        <a:gd name="T7" fmla="*/ 2 h 22"/>
                        <a:gd name="T8" fmla="*/ 8 w 49"/>
                        <a:gd name="T9" fmla="*/ 0 h 22"/>
                        <a:gd name="T10" fmla="*/ 0 w 49"/>
                        <a:gd name="T11" fmla="*/ 4 h 22"/>
                        <a:gd name="T12" fmla="*/ 8 w 49"/>
                        <a:gd name="T13" fmla="*/ 2 h 22"/>
                        <a:gd name="T14" fmla="*/ 2 w 49"/>
                        <a:gd name="T15" fmla="*/ 0 h 22"/>
                        <a:gd name="T16" fmla="*/ 0 w 49"/>
                        <a:gd name="T17" fmla="*/ 4 h 22"/>
                        <a:gd name="T18" fmla="*/ 13 w 49"/>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22">
                          <a:moveTo>
                            <a:pt x="13" y="18"/>
                          </a:moveTo>
                          <a:lnTo>
                            <a:pt x="6" y="20"/>
                          </a:lnTo>
                          <a:lnTo>
                            <a:pt x="49" y="22"/>
                          </a:lnTo>
                          <a:lnTo>
                            <a:pt x="49" y="2"/>
                          </a:lnTo>
                          <a:lnTo>
                            <a:pt x="8" y="0"/>
                          </a:lnTo>
                          <a:lnTo>
                            <a:pt x="0" y="4"/>
                          </a:lnTo>
                          <a:lnTo>
                            <a:pt x="8" y="2"/>
                          </a:lnTo>
                          <a:lnTo>
                            <a:pt x="2" y="0"/>
                          </a:lnTo>
                          <a:lnTo>
                            <a:pt x="0" y="4"/>
                          </a:lnTo>
                          <a:lnTo>
                            <a:pt x="1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6" name="Freeform 1175"/>
                    <p:cNvSpPr>
                      <a:spLocks/>
                    </p:cNvSpPr>
                    <p:nvPr/>
                  </p:nvSpPr>
                  <p:spPr bwMode="auto">
                    <a:xfrm>
                      <a:off x="4275" y="2372"/>
                      <a:ext cx="29" cy="30"/>
                    </a:xfrm>
                    <a:custGeom>
                      <a:avLst/>
                      <a:gdLst>
                        <a:gd name="T0" fmla="*/ 13 w 29"/>
                        <a:gd name="T1" fmla="*/ 30 h 30"/>
                        <a:gd name="T2" fmla="*/ 15 w 29"/>
                        <a:gd name="T3" fmla="*/ 30 h 30"/>
                        <a:gd name="T4" fmla="*/ 29 w 29"/>
                        <a:gd name="T5" fmla="*/ 14 h 30"/>
                        <a:gd name="T6" fmla="*/ 16 w 29"/>
                        <a:gd name="T7" fmla="*/ 0 h 30"/>
                        <a:gd name="T8" fmla="*/ 0 w 29"/>
                        <a:gd name="T9" fmla="*/ 16 h 30"/>
                        <a:gd name="T10" fmla="*/ 2 w 29"/>
                        <a:gd name="T11" fmla="*/ 16 h 30"/>
                        <a:gd name="T12" fmla="*/ 13 w 2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9" h="30">
                          <a:moveTo>
                            <a:pt x="13" y="30"/>
                          </a:moveTo>
                          <a:lnTo>
                            <a:pt x="15" y="30"/>
                          </a:lnTo>
                          <a:lnTo>
                            <a:pt x="29" y="14"/>
                          </a:lnTo>
                          <a:lnTo>
                            <a:pt x="16" y="0"/>
                          </a:lnTo>
                          <a:lnTo>
                            <a:pt x="0" y="16"/>
                          </a:lnTo>
                          <a:lnTo>
                            <a:pt x="2" y="16"/>
                          </a:lnTo>
                          <a:lnTo>
                            <a:pt x="13"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7" name="Freeform 1174"/>
                    <p:cNvSpPr>
                      <a:spLocks/>
                    </p:cNvSpPr>
                    <p:nvPr/>
                  </p:nvSpPr>
                  <p:spPr bwMode="auto">
                    <a:xfrm>
                      <a:off x="4239" y="2388"/>
                      <a:ext cx="49" cy="38"/>
                    </a:xfrm>
                    <a:custGeom>
                      <a:avLst/>
                      <a:gdLst>
                        <a:gd name="T0" fmla="*/ 18 w 49"/>
                        <a:gd name="T1" fmla="*/ 32 h 38"/>
                        <a:gd name="T2" fmla="*/ 15 w 49"/>
                        <a:gd name="T3" fmla="*/ 38 h 38"/>
                        <a:gd name="T4" fmla="*/ 49 w 49"/>
                        <a:gd name="T5" fmla="*/ 14 h 38"/>
                        <a:gd name="T6" fmla="*/ 38 w 49"/>
                        <a:gd name="T7" fmla="*/ 0 h 38"/>
                        <a:gd name="T8" fmla="*/ 4 w 49"/>
                        <a:gd name="T9" fmla="*/ 23 h 38"/>
                        <a:gd name="T10" fmla="*/ 0 w 49"/>
                        <a:gd name="T11" fmla="*/ 29 h 38"/>
                        <a:gd name="T12" fmla="*/ 4 w 49"/>
                        <a:gd name="T13" fmla="*/ 23 h 38"/>
                        <a:gd name="T14" fmla="*/ 0 w 49"/>
                        <a:gd name="T15" fmla="*/ 25 h 38"/>
                        <a:gd name="T16" fmla="*/ 0 w 49"/>
                        <a:gd name="T17" fmla="*/ 29 h 38"/>
                        <a:gd name="T18" fmla="*/ 18 w 4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8">
                          <a:moveTo>
                            <a:pt x="18" y="32"/>
                          </a:moveTo>
                          <a:lnTo>
                            <a:pt x="15" y="38"/>
                          </a:lnTo>
                          <a:lnTo>
                            <a:pt x="49" y="14"/>
                          </a:lnTo>
                          <a:lnTo>
                            <a:pt x="38" y="0"/>
                          </a:lnTo>
                          <a:lnTo>
                            <a:pt x="4" y="23"/>
                          </a:lnTo>
                          <a:lnTo>
                            <a:pt x="0" y="29"/>
                          </a:lnTo>
                          <a:lnTo>
                            <a:pt x="4" y="23"/>
                          </a:lnTo>
                          <a:lnTo>
                            <a:pt x="0" y="25"/>
                          </a:lnTo>
                          <a:lnTo>
                            <a:pt x="0" y="29"/>
                          </a:lnTo>
                          <a:lnTo>
                            <a:pt x="18"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8" name="Freeform 1173"/>
                    <p:cNvSpPr>
                      <a:spLocks/>
                    </p:cNvSpPr>
                    <p:nvPr/>
                  </p:nvSpPr>
                  <p:spPr bwMode="auto">
                    <a:xfrm>
                      <a:off x="4232" y="2417"/>
                      <a:ext cx="25" cy="77"/>
                    </a:xfrm>
                    <a:custGeom>
                      <a:avLst/>
                      <a:gdLst>
                        <a:gd name="T0" fmla="*/ 11 w 25"/>
                        <a:gd name="T1" fmla="*/ 77 h 77"/>
                        <a:gd name="T2" fmla="*/ 18 w 25"/>
                        <a:gd name="T3" fmla="*/ 68 h 77"/>
                        <a:gd name="T4" fmla="*/ 25 w 25"/>
                        <a:gd name="T5" fmla="*/ 3 h 77"/>
                        <a:gd name="T6" fmla="*/ 7 w 25"/>
                        <a:gd name="T7" fmla="*/ 0 h 77"/>
                        <a:gd name="T8" fmla="*/ 0 w 25"/>
                        <a:gd name="T9" fmla="*/ 66 h 77"/>
                        <a:gd name="T10" fmla="*/ 7 w 25"/>
                        <a:gd name="T11" fmla="*/ 57 h 77"/>
                        <a:gd name="T12" fmla="*/ 11 w 25"/>
                        <a:gd name="T13" fmla="*/ 77 h 77"/>
                        <a:gd name="T14" fmla="*/ 18 w 25"/>
                        <a:gd name="T15" fmla="*/ 77 h 77"/>
                        <a:gd name="T16" fmla="*/ 18 w 25"/>
                        <a:gd name="T17" fmla="*/ 68 h 77"/>
                        <a:gd name="T18" fmla="*/ 11 w 25"/>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7">
                          <a:moveTo>
                            <a:pt x="11" y="77"/>
                          </a:moveTo>
                          <a:lnTo>
                            <a:pt x="18" y="68"/>
                          </a:lnTo>
                          <a:lnTo>
                            <a:pt x="25" y="3"/>
                          </a:lnTo>
                          <a:lnTo>
                            <a:pt x="7" y="0"/>
                          </a:lnTo>
                          <a:lnTo>
                            <a:pt x="0" y="66"/>
                          </a:lnTo>
                          <a:lnTo>
                            <a:pt x="7" y="57"/>
                          </a:lnTo>
                          <a:lnTo>
                            <a:pt x="11" y="77"/>
                          </a:lnTo>
                          <a:lnTo>
                            <a:pt x="18" y="77"/>
                          </a:lnTo>
                          <a:lnTo>
                            <a:pt x="18" y="68"/>
                          </a:lnTo>
                          <a:lnTo>
                            <a:pt x="11" y="7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9" name="Freeform 1172"/>
                    <p:cNvSpPr>
                      <a:spLocks/>
                    </p:cNvSpPr>
                    <p:nvPr/>
                  </p:nvSpPr>
                  <p:spPr bwMode="auto">
                    <a:xfrm>
                      <a:off x="4180" y="2474"/>
                      <a:ext cx="63" cy="27"/>
                    </a:xfrm>
                    <a:custGeom>
                      <a:avLst/>
                      <a:gdLst>
                        <a:gd name="T0" fmla="*/ 0 w 63"/>
                        <a:gd name="T1" fmla="*/ 24 h 27"/>
                        <a:gd name="T2" fmla="*/ 9 w 63"/>
                        <a:gd name="T3" fmla="*/ 27 h 27"/>
                        <a:gd name="T4" fmla="*/ 63 w 63"/>
                        <a:gd name="T5" fmla="*/ 20 h 27"/>
                        <a:gd name="T6" fmla="*/ 59 w 63"/>
                        <a:gd name="T7" fmla="*/ 0 h 27"/>
                        <a:gd name="T8" fmla="*/ 7 w 63"/>
                        <a:gd name="T9" fmla="*/ 7 h 27"/>
                        <a:gd name="T10" fmla="*/ 16 w 63"/>
                        <a:gd name="T11" fmla="*/ 13 h 27"/>
                        <a:gd name="T12" fmla="*/ 0 w 63"/>
                        <a:gd name="T13" fmla="*/ 24 h 27"/>
                        <a:gd name="T14" fmla="*/ 3 w 63"/>
                        <a:gd name="T15" fmla="*/ 27 h 27"/>
                        <a:gd name="T16" fmla="*/ 9 w 63"/>
                        <a:gd name="T17" fmla="*/ 27 h 27"/>
                        <a:gd name="T18" fmla="*/ 0 w 63"/>
                        <a:gd name="T1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7">
                          <a:moveTo>
                            <a:pt x="0" y="24"/>
                          </a:moveTo>
                          <a:lnTo>
                            <a:pt x="9" y="27"/>
                          </a:lnTo>
                          <a:lnTo>
                            <a:pt x="63" y="20"/>
                          </a:lnTo>
                          <a:lnTo>
                            <a:pt x="59" y="0"/>
                          </a:lnTo>
                          <a:lnTo>
                            <a:pt x="7" y="7"/>
                          </a:lnTo>
                          <a:lnTo>
                            <a:pt x="16" y="13"/>
                          </a:lnTo>
                          <a:lnTo>
                            <a:pt x="0" y="24"/>
                          </a:lnTo>
                          <a:lnTo>
                            <a:pt x="3" y="27"/>
                          </a:lnTo>
                          <a:lnTo>
                            <a:pt x="9" y="27"/>
                          </a:lnTo>
                          <a:lnTo>
                            <a:pt x="0"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0" name="Freeform 1171"/>
                    <p:cNvSpPr>
                      <a:spLocks/>
                    </p:cNvSpPr>
                    <p:nvPr/>
                  </p:nvSpPr>
                  <p:spPr bwMode="auto">
                    <a:xfrm>
                      <a:off x="4167" y="2463"/>
                      <a:ext cx="29" cy="35"/>
                    </a:xfrm>
                    <a:custGeom>
                      <a:avLst/>
                      <a:gdLst>
                        <a:gd name="T0" fmla="*/ 7 w 29"/>
                        <a:gd name="T1" fmla="*/ 20 h 35"/>
                        <a:gd name="T2" fmla="*/ 0 w 29"/>
                        <a:gd name="T3" fmla="*/ 15 h 35"/>
                        <a:gd name="T4" fmla="*/ 13 w 29"/>
                        <a:gd name="T5" fmla="*/ 35 h 35"/>
                        <a:gd name="T6" fmla="*/ 29 w 29"/>
                        <a:gd name="T7" fmla="*/ 24 h 35"/>
                        <a:gd name="T8" fmla="*/ 16 w 29"/>
                        <a:gd name="T9" fmla="*/ 4 h 35"/>
                        <a:gd name="T10" fmla="*/ 9 w 29"/>
                        <a:gd name="T11" fmla="*/ 0 h 35"/>
                        <a:gd name="T12" fmla="*/ 16 w 29"/>
                        <a:gd name="T13" fmla="*/ 4 h 35"/>
                        <a:gd name="T14" fmla="*/ 13 w 29"/>
                        <a:gd name="T15" fmla="*/ 0 h 35"/>
                        <a:gd name="T16" fmla="*/ 9 w 29"/>
                        <a:gd name="T17" fmla="*/ 0 h 35"/>
                        <a:gd name="T18" fmla="*/ 7 w 29"/>
                        <a:gd name="T19"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5">
                          <a:moveTo>
                            <a:pt x="7" y="20"/>
                          </a:moveTo>
                          <a:lnTo>
                            <a:pt x="0" y="15"/>
                          </a:lnTo>
                          <a:lnTo>
                            <a:pt x="13" y="35"/>
                          </a:lnTo>
                          <a:lnTo>
                            <a:pt x="29" y="24"/>
                          </a:lnTo>
                          <a:lnTo>
                            <a:pt x="16" y="4"/>
                          </a:lnTo>
                          <a:lnTo>
                            <a:pt x="9" y="0"/>
                          </a:lnTo>
                          <a:lnTo>
                            <a:pt x="16" y="4"/>
                          </a:lnTo>
                          <a:lnTo>
                            <a:pt x="13" y="0"/>
                          </a:lnTo>
                          <a:lnTo>
                            <a:pt x="9" y="0"/>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1" name="Freeform 1170"/>
                    <p:cNvSpPr>
                      <a:spLocks/>
                    </p:cNvSpPr>
                    <p:nvPr/>
                  </p:nvSpPr>
                  <p:spPr bwMode="auto">
                    <a:xfrm>
                      <a:off x="4138" y="2462"/>
                      <a:ext cx="38" cy="21"/>
                    </a:xfrm>
                    <a:custGeom>
                      <a:avLst/>
                      <a:gdLst>
                        <a:gd name="T0" fmla="*/ 0 w 38"/>
                        <a:gd name="T1" fmla="*/ 16 h 21"/>
                        <a:gd name="T2" fmla="*/ 6 w 38"/>
                        <a:gd name="T3" fmla="*/ 18 h 21"/>
                        <a:gd name="T4" fmla="*/ 36 w 38"/>
                        <a:gd name="T5" fmla="*/ 21 h 21"/>
                        <a:gd name="T6" fmla="*/ 38 w 38"/>
                        <a:gd name="T7" fmla="*/ 1 h 21"/>
                        <a:gd name="T8" fmla="*/ 6 w 38"/>
                        <a:gd name="T9" fmla="*/ 0 h 21"/>
                        <a:gd name="T10" fmla="*/ 13 w 38"/>
                        <a:gd name="T11" fmla="*/ 1 h 21"/>
                        <a:gd name="T12" fmla="*/ 0 w 38"/>
                        <a:gd name="T13" fmla="*/ 16 h 21"/>
                      </a:gdLst>
                      <a:ahLst/>
                      <a:cxnLst>
                        <a:cxn ang="0">
                          <a:pos x="T0" y="T1"/>
                        </a:cxn>
                        <a:cxn ang="0">
                          <a:pos x="T2" y="T3"/>
                        </a:cxn>
                        <a:cxn ang="0">
                          <a:pos x="T4" y="T5"/>
                        </a:cxn>
                        <a:cxn ang="0">
                          <a:pos x="T6" y="T7"/>
                        </a:cxn>
                        <a:cxn ang="0">
                          <a:pos x="T8" y="T9"/>
                        </a:cxn>
                        <a:cxn ang="0">
                          <a:pos x="T10" y="T11"/>
                        </a:cxn>
                        <a:cxn ang="0">
                          <a:pos x="T12" y="T13"/>
                        </a:cxn>
                      </a:cxnLst>
                      <a:rect l="0" t="0" r="r" b="b"/>
                      <a:pathLst>
                        <a:path w="38" h="21">
                          <a:moveTo>
                            <a:pt x="0" y="16"/>
                          </a:moveTo>
                          <a:lnTo>
                            <a:pt x="6" y="18"/>
                          </a:lnTo>
                          <a:lnTo>
                            <a:pt x="36" y="21"/>
                          </a:lnTo>
                          <a:lnTo>
                            <a:pt x="38" y="1"/>
                          </a:lnTo>
                          <a:lnTo>
                            <a:pt x="6" y="0"/>
                          </a:lnTo>
                          <a:lnTo>
                            <a:pt x="13" y="1"/>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2" name="Freeform 1169"/>
                    <p:cNvSpPr>
                      <a:spLocks/>
                    </p:cNvSpPr>
                    <p:nvPr/>
                  </p:nvSpPr>
                  <p:spPr bwMode="auto">
                    <a:xfrm>
                      <a:off x="4111" y="2438"/>
                      <a:ext cx="40" cy="40"/>
                    </a:xfrm>
                    <a:custGeom>
                      <a:avLst/>
                      <a:gdLst>
                        <a:gd name="T0" fmla="*/ 6 w 40"/>
                        <a:gd name="T1" fmla="*/ 20 h 40"/>
                        <a:gd name="T2" fmla="*/ 0 w 40"/>
                        <a:gd name="T3" fmla="*/ 18 h 40"/>
                        <a:gd name="T4" fmla="*/ 27 w 40"/>
                        <a:gd name="T5" fmla="*/ 40 h 40"/>
                        <a:gd name="T6" fmla="*/ 40 w 40"/>
                        <a:gd name="T7" fmla="*/ 25 h 40"/>
                        <a:gd name="T8" fmla="*/ 11 w 40"/>
                        <a:gd name="T9" fmla="*/ 2 h 40"/>
                        <a:gd name="T10" fmla="*/ 6 w 40"/>
                        <a:gd name="T11" fmla="*/ 0 h 40"/>
                        <a:gd name="T12" fmla="*/ 6 w 40"/>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6" y="20"/>
                          </a:moveTo>
                          <a:lnTo>
                            <a:pt x="0" y="18"/>
                          </a:lnTo>
                          <a:lnTo>
                            <a:pt x="27" y="40"/>
                          </a:lnTo>
                          <a:lnTo>
                            <a:pt x="40" y="25"/>
                          </a:lnTo>
                          <a:lnTo>
                            <a:pt x="11" y="2"/>
                          </a:lnTo>
                          <a:lnTo>
                            <a:pt x="6" y="0"/>
                          </a:lnTo>
                          <a:lnTo>
                            <a:pt x="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3" name="Freeform 1168"/>
                    <p:cNvSpPr>
                      <a:spLocks/>
                    </p:cNvSpPr>
                    <p:nvPr/>
                  </p:nvSpPr>
                  <p:spPr bwMode="auto">
                    <a:xfrm>
                      <a:off x="4052" y="2438"/>
                      <a:ext cx="65" cy="20"/>
                    </a:xfrm>
                    <a:custGeom>
                      <a:avLst/>
                      <a:gdLst>
                        <a:gd name="T0" fmla="*/ 0 w 65"/>
                        <a:gd name="T1" fmla="*/ 13 h 20"/>
                        <a:gd name="T2" fmla="*/ 11 w 65"/>
                        <a:gd name="T3" fmla="*/ 20 h 20"/>
                        <a:gd name="T4" fmla="*/ 65 w 65"/>
                        <a:gd name="T5" fmla="*/ 20 h 20"/>
                        <a:gd name="T6" fmla="*/ 65 w 65"/>
                        <a:gd name="T7" fmla="*/ 0 h 20"/>
                        <a:gd name="T8" fmla="*/ 11 w 65"/>
                        <a:gd name="T9" fmla="*/ 0 h 20"/>
                        <a:gd name="T10" fmla="*/ 20 w 65"/>
                        <a:gd name="T11" fmla="*/ 7 h 20"/>
                        <a:gd name="T12" fmla="*/ 0 w 65"/>
                        <a:gd name="T13" fmla="*/ 13 h 20"/>
                        <a:gd name="T14" fmla="*/ 3 w 65"/>
                        <a:gd name="T15" fmla="*/ 20 h 20"/>
                        <a:gd name="T16" fmla="*/ 11 w 65"/>
                        <a:gd name="T17" fmla="*/ 20 h 20"/>
                        <a:gd name="T18" fmla="*/ 0 w 65"/>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0">
                          <a:moveTo>
                            <a:pt x="0" y="13"/>
                          </a:moveTo>
                          <a:lnTo>
                            <a:pt x="11" y="20"/>
                          </a:lnTo>
                          <a:lnTo>
                            <a:pt x="65" y="20"/>
                          </a:lnTo>
                          <a:lnTo>
                            <a:pt x="65" y="0"/>
                          </a:lnTo>
                          <a:lnTo>
                            <a:pt x="11" y="0"/>
                          </a:lnTo>
                          <a:lnTo>
                            <a:pt x="20" y="7"/>
                          </a:lnTo>
                          <a:lnTo>
                            <a:pt x="0" y="13"/>
                          </a:lnTo>
                          <a:lnTo>
                            <a:pt x="3" y="20"/>
                          </a:lnTo>
                          <a:lnTo>
                            <a:pt x="11" y="2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4" name="Freeform 1167"/>
                    <p:cNvSpPr>
                      <a:spLocks/>
                    </p:cNvSpPr>
                    <p:nvPr/>
                  </p:nvSpPr>
                  <p:spPr bwMode="auto">
                    <a:xfrm>
                      <a:off x="4041" y="2404"/>
                      <a:ext cx="31" cy="47"/>
                    </a:xfrm>
                    <a:custGeom>
                      <a:avLst/>
                      <a:gdLst>
                        <a:gd name="T0" fmla="*/ 0 w 31"/>
                        <a:gd name="T1" fmla="*/ 2 h 47"/>
                        <a:gd name="T2" fmla="*/ 0 w 31"/>
                        <a:gd name="T3" fmla="*/ 5 h 47"/>
                        <a:gd name="T4" fmla="*/ 11 w 31"/>
                        <a:gd name="T5" fmla="*/ 47 h 47"/>
                        <a:gd name="T6" fmla="*/ 31 w 31"/>
                        <a:gd name="T7" fmla="*/ 41 h 47"/>
                        <a:gd name="T8" fmla="*/ 18 w 31"/>
                        <a:gd name="T9" fmla="*/ 0 h 47"/>
                        <a:gd name="T10" fmla="*/ 18 w 31"/>
                        <a:gd name="T11" fmla="*/ 4 h 47"/>
                        <a:gd name="T12" fmla="*/ 0 w 31"/>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31" h="47">
                          <a:moveTo>
                            <a:pt x="0" y="2"/>
                          </a:moveTo>
                          <a:lnTo>
                            <a:pt x="0" y="5"/>
                          </a:lnTo>
                          <a:lnTo>
                            <a:pt x="11" y="47"/>
                          </a:lnTo>
                          <a:lnTo>
                            <a:pt x="31" y="41"/>
                          </a:lnTo>
                          <a:lnTo>
                            <a:pt x="18" y="0"/>
                          </a:lnTo>
                          <a:lnTo>
                            <a:pt x="18" y="4"/>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5" name="Freeform 1166"/>
                    <p:cNvSpPr>
                      <a:spLocks/>
                    </p:cNvSpPr>
                    <p:nvPr/>
                  </p:nvSpPr>
                  <p:spPr bwMode="auto">
                    <a:xfrm>
                      <a:off x="4041" y="2375"/>
                      <a:ext cx="22" cy="33"/>
                    </a:xfrm>
                    <a:custGeom>
                      <a:avLst/>
                      <a:gdLst>
                        <a:gd name="T0" fmla="*/ 2 w 22"/>
                        <a:gd name="T1" fmla="*/ 2 h 33"/>
                        <a:gd name="T2" fmla="*/ 2 w 22"/>
                        <a:gd name="T3" fmla="*/ 0 h 33"/>
                        <a:gd name="T4" fmla="*/ 0 w 22"/>
                        <a:gd name="T5" fmla="*/ 31 h 33"/>
                        <a:gd name="T6" fmla="*/ 18 w 22"/>
                        <a:gd name="T7" fmla="*/ 33 h 33"/>
                        <a:gd name="T8" fmla="*/ 22 w 22"/>
                        <a:gd name="T9" fmla="*/ 2 h 33"/>
                        <a:gd name="T10" fmla="*/ 22 w 22"/>
                        <a:gd name="T11" fmla="*/ 0 h 33"/>
                        <a:gd name="T12" fmla="*/ 2 w 22"/>
                        <a:gd name="T13" fmla="*/ 2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2" y="2"/>
                          </a:moveTo>
                          <a:lnTo>
                            <a:pt x="2" y="0"/>
                          </a:lnTo>
                          <a:lnTo>
                            <a:pt x="0" y="31"/>
                          </a:lnTo>
                          <a:lnTo>
                            <a:pt x="18" y="33"/>
                          </a:lnTo>
                          <a:lnTo>
                            <a:pt x="22" y="2"/>
                          </a:lnTo>
                          <a:lnTo>
                            <a:pt x="22" y="0"/>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6" name="Freeform 1165"/>
                    <p:cNvSpPr>
                      <a:spLocks/>
                    </p:cNvSpPr>
                    <p:nvPr/>
                  </p:nvSpPr>
                  <p:spPr bwMode="auto">
                    <a:xfrm>
                      <a:off x="4043" y="2341"/>
                      <a:ext cx="20" cy="36"/>
                    </a:xfrm>
                    <a:custGeom>
                      <a:avLst/>
                      <a:gdLst>
                        <a:gd name="T0" fmla="*/ 2 w 20"/>
                        <a:gd name="T1" fmla="*/ 12 h 36"/>
                        <a:gd name="T2" fmla="*/ 0 w 20"/>
                        <a:gd name="T3" fmla="*/ 7 h 36"/>
                        <a:gd name="T4" fmla="*/ 0 w 20"/>
                        <a:gd name="T5" fmla="*/ 36 h 36"/>
                        <a:gd name="T6" fmla="*/ 20 w 20"/>
                        <a:gd name="T7" fmla="*/ 34 h 36"/>
                        <a:gd name="T8" fmla="*/ 18 w 20"/>
                        <a:gd name="T9" fmla="*/ 5 h 36"/>
                        <a:gd name="T10" fmla="*/ 16 w 20"/>
                        <a:gd name="T11" fmla="*/ 0 h 36"/>
                        <a:gd name="T12" fmla="*/ 2 w 20"/>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2" y="12"/>
                          </a:moveTo>
                          <a:lnTo>
                            <a:pt x="0" y="7"/>
                          </a:lnTo>
                          <a:lnTo>
                            <a:pt x="0" y="36"/>
                          </a:lnTo>
                          <a:lnTo>
                            <a:pt x="20" y="34"/>
                          </a:lnTo>
                          <a:lnTo>
                            <a:pt x="18" y="5"/>
                          </a:lnTo>
                          <a:lnTo>
                            <a:pt x="16"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7" name="Freeform 1164"/>
                    <p:cNvSpPr>
                      <a:spLocks/>
                    </p:cNvSpPr>
                    <p:nvPr/>
                  </p:nvSpPr>
                  <p:spPr bwMode="auto">
                    <a:xfrm>
                      <a:off x="4023" y="2307"/>
                      <a:ext cx="36" cy="46"/>
                    </a:xfrm>
                    <a:custGeom>
                      <a:avLst/>
                      <a:gdLst>
                        <a:gd name="T0" fmla="*/ 14 w 36"/>
                        <a:gd name="T1" fmla="*/ 19 h 46"/>
                        <a:gd name="T2" fmla="*/ 0 w 36"/>
                        <a:gd name="T3" fmla="*/ 18 h 46"/>
                        <a:gd name="T4" fmla="*/ 22 w 36"/>
                        <a:gd name="T5" fmla="*/ 46 h 46"/>
                        <a:gd name="T6" fmla="*/ 36 w 36"/>
                        <a:gd name="T7" fmla="*/ 34 h 46"/>
                        <a:gd name="T8" fmla="*/ 16 w 36"/>
                        <a:gd name="T9" fmla="*/ 7 h 46"/>
                        <a:gd name="T10" fmla="*/ 2 w 36"/>
                        <a:gd name="T11" fmla="*/ 5 h 46"/>
                        <a:gd name="T12" fmla="*/ 16 w 36"/>
                        <a:gd name="T13" fmla="*/ 7 h 46"/>
                        <a:gd name="T14" fmla="*/ 11 w 36"/>
                        <a:gd name="T15" fmla="*/ 0 h 46"/>
                        <a:gd name="T16" fmla="*/ 2 w 36"/>
                        <a:gd name="T17" fmla="*/ 5 h 46"/>
                        <a:gd name="T18" fmla="*/ 14 w 36"/>
                        <a:gd name="T19"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6">
                          <a:moveTo>
                            <a:pt x="14" y="19"/>
                          </a:moveTo>
                          <a:lnTo>
                            <a:pt x="0" y="18"/>
                          </a:lnTo>
                          <a:lnTo>
                            <a:pt x="22" y="46"/>
                          </a:lnTo>
                          <a:lnTo>
                            <a:pt x="36" y="34"/>
                          </a:lnTo>
                          <a:lnTo>
                            <a:pt x="16" y="7"/>
                          </a:lnTo>
                          <a:lnTo>
                            <a:pt x="2" y="5"/>
                          </a:lnTo>
                          <a:lnTo>
                            <a:pt x="16" y="7"/>
                          </a:lnTo>
                          <a:lnTo>
                            <a:pt x="11" y="0"/>
                          </a:lnTo>
                          <a:lnTo>
                            <a:pt x="2" y="5"/>
                          </a:lnTo>
                          <a:lnTo>
                            <a:pt x="14"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8" name="Freeform 1163"/>
                    <p:cNvSpPr>
                      <a:spLocks/>
                    </p:cNvSpPr>
                    <p:nvPr/>
                  </p:nvSpPr>
                  <p:spPr bwMode="auto">
                    <a:xfrm>
                      <a:off x="3962" y="2312"/>
                      <a:ext cx="75" cy="63"/>
                    </a:xfrm>
                    <a:custGeom>
                      <a:avLst/>
                      <a:gdLst>
                        <a:gd name="T0" fmla="*/ 20 w 75"/>
                        <a:gd name="T1" fmla="*/ 56 h 63"/>
                        <a:gd name="T2" fmla="*/ 16 w 75"/>
                        <a:gd name="T3" fmla="*/ 63 h 63"/>
                        <a:gd name="T4" fmla="*/ 75 w 75"/>
                        <a:gd name="T5" fmla="*/ 14 h 63"/>
                        <a:gd name="T6" fmla="*/ 63 w 75"/>
                        <a:gd name="T7" fmla="*/ 0 h 63"/>
                        <a:gd name="T8" fmla="*/ 3 w 75"/>
                        <a:gd name="T9" fmla="*/ 49 h 63"/>
                        <a:gd name="T10" fmla="*/ 0 w 75"/>
                        <a:gd name="T11" fmla="*/ 56 h 63"/>
                        <a:gd name="T12" fmla="*/ 3 w 75"/>
                        <a:gd name="T13" fmla="*/ 49 h 63"/>
                        <a:gd name="T14" fmla="*/ 0 w 75"/>
                        <a:gd name="T15" fmla="*/ 52 h 63"/>
                        <a:gd name="T16" fmla="*/ 0 w 75"/>
                        <a:gd name="T17" fmla="*/ 56 h 63"/>
                        <a:gd name="T18" fmla="*/ 20 w 75"/>
                        <a:gd name="T19"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63">
                          <a:moveTo>
                            <a:pt x="20" y="56"/>
                          </a:moveTo>
                          <a:lnTo>
                            <a:pt x="16" y="63"/>
                          </a:lnTo>
                          <a:lnTo>
                            <a:pt x="75" y="14"/>
                          </a:lnTo>
                          <a:lnTo>
                            <a:pt x="63" y="0"/>
                          </a:lnTo>
                          <a:lnTo>
                            <a:pt x="3" y="49"/>
                          </a:lnTo>
                          <a:lnTo>
                            <a:pt x="0" y="56"/>
                          </a:lnTo>
                          <a:lnTo>
                            <a:pt x="3" y="49"/>
                          </a:lnTo>
                          <a:lnTo>
                            <a:pt x="0" y="52"/>
                          </a:lnTo>
                          <a:lnTo>
                            <a:pt x="0" y="56"/>
                          </a:lnTo>
                          <a:lnTo>
                            <a:pt x="20"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9" name="Freeform 1162"/>
                    <p:cNvSpPr>
                      <a:spLocks/>
                    </p:cNvSpPr>
                    <p:nvPr/>
                  </p:nvSpPr>
                  <p:spPr bwMode="auto">
                    <a:xfrm>
                      <a:off x="3962" y="2368"/>
                      <a:ext cx="20" cy="56"/>
                    </a:xfrm>
                    <a:custGeom>
                      <a:avLst/>
                      <a:gdLst>
                        <a:gd name="T0" fmla="*/ 18 w 20"/>
                        <a:gd name="T1" fmla="*/ 43 h 56"/>
                        <a:gd name="T2" fmla="*/ 20 w 20"/>
                        <a:gd name="T3" fmla="*/ 49 h 56"/>
                        <a:gd name="T4" fmla="*/ 20 w 20"/>
                        <a:gd name="T5" fmla="*/ 0 h 56"/>
                        <a:gd name="T6" fmla="*/ 0 w 20"/>
                        <a:gd name="T7" fmla="*/ 0 h 56"/>
                        <a:gd name="T8" fmla="*/ 0 w 20"/>
                        <a:gd name="T9" fmla="*/ 49 h 56"/>
                        <a:gd name="T10" fmla="*/ 2 w 20"/>
                        <a:gd name="T11" fmla="*/ 56 h 56"/>
                        <a:gd name="T12" fmla="*/ 18 w 20"/>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18" y="43"/>
                          </a:moveTo>
                          <a:lnTo>
                            <a:pt x="20" y="49"/>
                          </a:lnTo>
                          <a:lnTo>
                            <a:pt x="20" y="0"/>
                          </a:lnTo>
                          <a:lnTo>
                            <a:pt x="0" y="0"/>
                          </a:lnTo>
                          <a:lnTo>
                            <a:pt x="0" y="49"/>
                          </a:lnTo>
                          <a:lnTo>
                            <a:pt x="2" y="56"/>
                          </a:lnTo>
                          <a:lnTo>
                            <a:pt x="18"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0" name="Freeform 1161"/>
                    <p:cNvSpPr>
                      <a:spLocks/>
                    </p:cNvSpPr>
                    <p:nvPr/>
                  </p:nvSpPr>
                  <p:spPr bwMode="auto">
                    <a:xfrm>
                      <a:off x="3964" y="2411"/>
                      <a:ext cx="36" cy="40"/>
                    </a:xfrm>
                    <a:custGeom>
                      <a:avLst/>
                      <a:gdLst>
                        <a:gd name="T0" fmla="*/ 36 w 36"/>
                        <a:gd name="T1" fmla="*/ 31 h 40"/>
                        <a:gd name="T2" fmla="*/ 34 w 36"/>
                        <a:gd name="T3" fmla="*/ 29 h 40"/>
                        <a:gd name="T4" fmla="*/ 16 w 36"/>
                        <a:gd name="T5" fmla="*/ 0 h 40"/>
                        <a:gd name="T6" fmla="*/ 0 w 36"/>
                        <a:gd name="T7" fmla="*/ 13 h 40"/>
                        <a:gd name="T8" fmla="*/ 18 w 36"/>
                        <a:gd name="T9" fmla="*/ 40 h 40"/>
                        <a:gd name="T10" fmla="*/ 18 w 36"/>
                        <a:gd name="T11" fmla="*/ 36 h 40"/>
                        <a:gd name="T12" fmla="*/ 36 w 36"/>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6" y="31"/>
                          </a:moveTo>
                          <a:lnTo>
                            <a:pt x="34" y="29"/>
                          </a:lnTo>
                          <a:lnTo>
                            <a:pt x="16" y="0"/>
                          </a:lnTo>
                          <a:lnTo>
                            <a:pt x="0" y="13"/>
                          </a:lnTo>
                          <a:lnTo>
                            <a:pt x="18" y="40"/>
                          </a:lnTo>
                          <a:lnTo>
                            <a:pt x="18" y="36"/>
                          </a:lnTo>
                          <a:lnTo>
                            <a:pt x="3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1" name="Freeform 1160"/>
                    <p:cNvSpPr>
                      <a:spLocks/>
                    </p:cNvSpPr>
                    <p:nvPr/>
                  </p:nvSpPr>
                  <p:spPr bwMode="auto">
                    <a:xfrm>
                      <a:off x="3982" y="2442"/>
                      <a:ext cx="28" cy="39"/>
                    </a:xfrm>
                    <a:custGeom>
                      <a:avLst/>
                      <a:gdLst>
                        <a:gd name="T0" fmla="*/ 25 w 28"/>
                        <a:gd name="T1" fmla="*/ 39 h 39"/>
                        <a:gd name="T2" fmla="*/ 27 w 28"/>
                        <a:gd name="T3" fmla="*/ 30 h 39"/>
                        <a:gd name="T4" fmla="*/ 18 w 28"/>
                        <a:gd name="T5" fmla="*/ 0 h 39"/>
                        <a:gd name="T6" fmla="*/ 0 w 28"/>
                        <a:gd name="T7" fmla="*/ 5 h 39"/>
                        <a:gd name="T8" fmla="*/ 9 w 28"/>
                        <a:gd name="T9" fmla="*/ 38 h 39"/>
                        <a:gd name="T10" fmla="*/ 10 w 28"/>
                        <a:gd name="T11" fmla="*/ 29 h 39"/>
                        <a:gd name="T12" fmla="*/ 25 w 28"/>
                        <a:gd name="T13" fmla="*/ 39 h 39"/>
                        <a:gd name="T14" fmla="*/ 28 w 28"/>
                        <a:gd name="T15" fmla="*/ 36 h 39"/>
                        <a:gd name="T16" fmla="*/ 27 w 28"/>
                        <a:gd name="T17" fmla="*/ 30 h 39"/>
                        <a:gd name="T18" fmla="*/ 25 w 28"/>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25" y="39"/>
                          </a:moveTo>
                          <a:lnTo>
                            <a:pt x="27" y="30"/>
                          </a:lnTo>
                          <a:lnTo>
                            <a:pt x="18" y="0"/>
                          </a:lnTo>
                          <a:lnTo>
                            <a:pt x="0" y="5"/>
                          </a:lnTo>
                          <a:lnTo>
                            <a:pt x="9" y="38"/>
                          </a:lnTo>
                          <a:lnTo>
                            <a:pt x="10" y="29"/>
                          </a:lnTo>
                          <a:lnTo>
                            <a:pt x="25" y="39"/>
                          </a:lnTo>
                          <a:lnTo>
                            <a:pt x="28" y="36"/>
                          </a:lnTo>
                          <a:lnTo>
                            <a:pt x="27" y="30"/>
                          </a:lnTo>
                          <a:lnTo>
                            <a:pt x="25"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2" name="Freeform 1159"/>
                    <p:cNvSpPr>
                      <a:spLocks/>
                    </p:cNvSpPr>
                    <p:nvPr/>
                  </p:nvSpPr>
                  <p:spPr bwMode="auto">
                    <a:xfrm>
                      <a:off x="3980" y="2471"/>
                      <a:ext cx="27" cy="32"/>
                    </a:xfrm>
                    <a:custGeom>
                      <a:avLst/>
                      <a:gdLst>
                        <a:gd name="T0" fmla="*/ 7 w 27"/>
                        <a:gd name="T1" fmla="*/ 32 h 32"/>
                        <a:gd name="T2" fmla="*/ 14 w 27"/>
                        <a:gd name="T3" fmla="*/ 28 h 32"/>
                        <a:gd name="T4" fmla="*/ 27 w 27"/>
                        <a:gd name="T5" fmla="*/ 10 h 32"/>
                        <a:gd name="T6" fmla="*/ 12 w 27"/>
                        <a:gd name="T7" fmla="*/ 0 h 32"/>
                        <a:gd name="T8" fmla="*/ 0 w 27"/>
                        <a:gd name="T9" fmla="*/ 18 h 32"/>
                        <a:gd name="T10" fmla="*/ 7 w 27"/>
                        <a:gd name="T11" fmla="*/ 14 h 32"/>
                        <a:gd name="T12" fmla="*/ 7 w 27"/>
                        <a:gd name="T13" fmla="*/ 32 h 32"/>
                        <a:gd name="T14" fmla="*/ 12 w 27"/>
                        <a:gd name="T15" fmla="*/ 32 h 32"/>
                        <a:gd name="T16" fmla="*/ 14 w 27"/>
                        <a:gd name="T17" fmla="*/ 28 h 32"/>
                        <a:gd name="T18" fmla="*/ 7 w 27"/>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2">
                          <a:moveTo>
                            <a:pt x="7" y="32"/>
                          </a:moveTo>
                          <a:lnTo>
                            <a:pt x="14" y="28"/>
                          </a:lnTo>
                          <a:lnTo>
                            <a:pt x="27" y="10"/>
                          </a:lnTo>
                          <a:lnTo>
                            <a:pt x="12" y="0"/>
                          </a:lnTo>
                          <a:lnTo>
                            <a:pt x="0" y="18"/>
                          </a:lnTo>
                          <a:lnTo>
                            <a:pt x="7" y="14"/>
                          </a:lnTo>
                          <a:lnTo>
                            <a:pt x="7" y="32"/>
                          </a:lnTo>
                          <a:lnTo>
                            <a:pt x="12" y="32"/>
                          </a:lnTo>
                          <a:lnTo>
                            <a:pt x="14" y="28"/>
                          </a:lnTo>
                          <a:lnTo>
                            <a:pt x="7"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3" name="Freeform 1158"/>
                    <p:cNvSpPr>
                      <a:spLocks/>
                    </p:cNvSpPr>
                    <p:nvPr/>
                  </p:nvSpPr>
                  <p:spPr bwMode="auto">
                    <a:xfrm>
                      <a:off x="3920" y="2483"/>
                      <a:ext cx="67" cy="20"/>
                    </a:xfrm>
                    <a:custGeom>
                      <a:avLst/>
                      <a:gdLst>
                        <a:gd name="T0" fmla="*/ 0 w 67"/>
                        <a:gd name="T1" fmla="*/ 16 h 20"/>
                        <a:gd name="T2" fmla="*/ 6 w 67"/>
                        <a:gd name="T3" fmla="*/ 18 h 20"/>
                        <a:gd name="T4" fmla="*/ 67 w 67"/>
                        <a:gd name="T5" fmla="*/ 20 h 20"/>
                        <a:gd name="T6" fmla="*/ 67 w 67"/>
                        <a:gd name="T7" fmla="*/ 2 h 20"/>
                        <a:gd name="T8" fmla="*/ 6 w 67"/>
                        <a:gd name="T9" fmla="*/ 0 h 20"/>
                        <a:gd name="T10" fmla="*/ 11 w 67"/>
                        <a:gd name="T11" fmla="*/ 2 h 20"/>
                        <a:gd name="T12" fmla="*/ 0 w 67"/>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0" y="16"/>
                          </a:moveTo>
                          <a:lnTo>
                            <a:pt x="6" y="18"/>
                          </a:lnTo>
                          <a:lnTo>
                            <a:pt x="67" y="20"/>
                          </a:lnTo>
                          <a:lnTo>
                            <a:pt x="67" y="2"/>
                          </a:lnTo>
                          <a:lnTo>
                            <a:pt x="6" y="0"/>
                          </a:lnTo>
                          <a:lnTo>
                            <a:pt x="11"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4" name="Freeform 1157"/>
                    <p:cNvSpPr>
                      <a:spLocks/>
                    </p:cNvSpPr>
                    <p:nvPr/>
                  </p:nvSpPr>
                  <p:spPr bwMode="auto">
                    <a:xfrm>
                      <a:off x="3893" y="2465"/>
                      <a:ext cx="38" cy="34"/>
                    </a:xfrm>
                    <a:custGeom>
                      <a:avLst/>
                      <a:gdLst>
                        <a:gd name="T0" fmla="*/ 0 w 38"/>
                        <a:gd name="T1" fmla="*/ 11 h 34"/>
                        <a:gd name="T2" fmla="*/ 2 w 38"/>
                        <a:gd name="T3" fmla="*/ 16 h 34"/>
                        <a:gd name="T4" fmla="*/ 27 w 38"/>
                        <a:gd name="T5" fmla="*/ 34 h 34"/>
                        <a:gd name="T6" fmla="*/ 38 w 38"/>
                        <a:gd name="T7" fmla="*/ 20 h 34"/>
                        <a:gd name="T8" fmla="*/ 15 w 38"/>
                        <a:gd name="T9" fmla="*/ 0 h 34"/>
                        <a:gd name="T10" fmla="*/ 18 w 38"/>
                        <a:gd name="T11" fmla="*/ 6 h 34"/>
                        <a:gd name="T12" fmla="*/ 0 w 38"/>
                        <a:gd name="T13" fmla="*/ 11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0" y="11"/>
                          </a:moveTo>
                          <a:lnTo>
                            <a:pt x="2" y="16"/>
                          </a:lnTo>
                          <a:lnTo>
                            <a:pt x="27" y="34"/>
                          </a:lnTo>
                          <a:lnTo>
                            <a:pt x="38" y="20"/>
                          </a:lnTo>
                          <a:lnTo>
                            <a:pt x="15" y="0"/>
                          </a:lnTo>
                          <a:lnTo>
                            <a:pt x="18" y="6"/>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5" name="Freeform 1156"/>
                    <p:cNvSpPr>
                      <a:spLocks/>
                    </p:cNvSpPr>
                    <p:nvPr/>
                  </p:nvSpPr>
                  <p:spPr bwMode="auto">
                    <a:xfrm>
                      <a:off x="3861" y="2373"/>
                      <a:ext cx="50" cy="103"/>
                    </a:xfrm>
                    <a:custGeom>
                      <a:avLst/>
                      <a:gdLst>
                        <a:gd name="T0" fmla="*/ 0 w 50"/>
                        <a:gd name="T1" fmla="*/ 9 h 103"/>
                        <a:gd name="T2" fmla="*/ 0 w 50"/>
                        <a:gd name="T3" fmla="*/ 9 h 103"/>
                        <a:gd name="T4" fmla="*/ 32 w 50"/>
                        <a:gd name="T5" fmla="*/ 103 h 103"/>
                        <a:gd name="T6" fmla="*/ 50 w 50"/>
                        <a:gd name="T7" fmla="*/ 98 h 103"/>
                        <a:gd name="T8" fmla="*/ 18 w 50"/>
                        <a:gd name="T9" fmla="*/ 2 h 103"/>
                        <a:gd name="T10" fmla="*/ 18 w 50"/>
                        <a:gd name="T11" fmla="*/ 0 h 103"/>
                        <a:gd name="T12" fmla="*/ 0 w 50"/>
                        <a:gd name="T13" fmla="*/ 9 h 103"/>
                      </a:gdLst>
                      <a:ahLst/>
                      <a:cxnLst>
                        <a:cxn ang="0">
                          <a:pos x="T0" y="T1"/>
                        </a:cxn>
                        <a:cxn ang="0">
                          <a:pos x="T2" y="T3"/>
                        </a:cxn>
                        <a:cxn ang="0">
                          <a:pos x="T4" y="T5"/>
                        </a:cxn>
                        <a:cxn ang="0">
                          <a:pos x="T6" y="T7"/>
                        </a:cxn>
                        <a:cxn ang="0">
                          <a:pos x="T8" y="T9"/>
                        </a:cxn>
                        <a:cxn ang="0">
                          <a:pos x="T10" y="T11"/>
                        </a:cxn>
                        <a:cxn ang="0">
                          <a:pos x="T12" y="T13"/>
                        </a:cxn>
                      </a:cxnLst>
                      <a:rect l="0" t="0" r="r" b="b"/>
                      <a:pathLst>
                        <a:path w="50" h="103">
                          <a:moveTo>
                            <a:pt x="0" y="9"/>
                          </a:moveTo>
                          <a:lnTo>
                            <a:pt x="0" y="9"/>
                          </a:lnTo>
                          <a:lnTo>
                            <a:pt x="32" y="103"/>
                          </a:lnTo>
                          <a:lnTo>
                            <a:pt x="50" y="98"/>
                          </a:lnTo>
                          <a:lnTo>
                            <a:pt x="18" y="2"/>
                          </a:lnTo>
                          <a:lnTo>
                            <a:pt x="18"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6" name="Freeform 1155"/>
                    <p:cNvSpPr>
                      <a:spLocks/>
                    </p:cNvSpPr>
                    <p:nvPr/>
                  </p:nvSpPr>
                  <p:spPr bwMode="auto">
                    <a:xfrm>
                      <a:off x="3848" y="2346"/>
                      <a:ext cx="31" cy="36"/>
                    </a:xfrm>
                    <a:custGeom>
                      <a:avLst/>
                      <a:gdLst>
                        <a:gd name="T0" fmla="*/ 2 w 31"/>
                        <a:gd name="T1" fmla="*/ 15 h 36"/>
                        <a:gd name="T2" fmla="*/ 0 w 31"/>
                        <a:gd name="T3" fmla="*/ 13 h 36"/>
                        <a:gd name="T4" fmla="*/ 13 w 31"/>
                        <a:gd name="T5" fmla="*/ 36 h 36"/>
                        <a:gd name="T6" fmla="*/ 31 w 31"/>
                        <a:gd name="T7" fmla="*/ 27 h 36"/>
                        <a:gd name="T8" fmla="*/ 16 w 31"/>
                        <a:gd name="T9" fmla="*/ 4 h 36"/>
                        <a:gd name="T10" fmla="*/ 15 w 31"/>
                        <a:gd name="T11" fmla="*/ 0 h 36"/>
                        <a:gd name="T12" fmla="*/ 2 w 31"/>
                        <a:gd name="T13" fmla="*/ 15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2" y="15"/>
                          </a:moveTo>
                          <a:lnTo>
                            <a:pt x="0" y="13"/>
                          </a:lnTo>
                          <a:lnTo>
                            <a:pt x="13" y="36"/>
                          </a:lnTo>
                          <a:lnTo>
                            <a:pt x="31" y="27"/>
                          </a:lnTo>
                          <a:lnTo>
                            <a:pt x="16" y="4"/>
                          </a:lnTo>
                          <a:lnTo>
                            <a:pt x="15" y="0"/>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7" name="Freeform 1154"/>
                    <p:cNvSpPr>
                      <a:spLocks/>
                    </p:cNvSpPr>
                    <p:nvPr/>
                  </p:nvSpPr>
                  <p:spPr bwMode="auto">
                    <a:xfrm>
                      <a:off x="3828" y="2325"/>
                      <a:ext cx="35" cy="36"/>
                    </a:xfrm>
                    <a:custGeom>
                      <a:avLst/>
                      <a:gdLst>
                        <a:gd name="T0" fmla="*/ 0 w 35"/>
                        <a:gd name="T1" fmla="*/ 16 h 36"/>
                        <a:gd name="T2" fmla="*/ 0 w 35"/>
                        <a:gd name="T3" fmla="*/ 16 h 36"/>
                        <a:gd name="T4" fmla="*/ 22 w 35"/>
                        <a:gd name="T5" fmla="*/ 36 h 36"/>
                        <a:gd name="T6" fmla="*/ 35 w 35"/>
                        <a:gd name="T7" fmla="*/ 21 h 36"/>
                        <a:gd name="T8" fmla="*/ 13 w 35"/>
                        <a:gd name="T9" fmla="*/ 1 h 36"/>
                        <a:gd name="T10" fmla="*/ 13 w 35"/>
                        <a:gd name="T11" fmla="*/ 0 h 36"/>
                        <a:gd name="T12" fmla="*/ 0 w 35"/>
                        <a:gd name="T13" fmla="*/ 16 h 36"/>
                      </a:gdLst>
                      <a:ahLst/>
                      <a:cxnLst>
                        <a:cxn ang="0">
                          <a:pos x="T0" y="T1"/>
                        </a:cxn>
                        <a:cxn ang="0">
                          <a:pos x="T2" y="T3"/>
                        </a:cxn>
                        <a:cxn ang="0">
                          <a:pos x="T4" y="T5"/>
                        </a:cxn>
                        <a:cxn ang="0">
                          <a:pos x="T6" y="T7"/>
                        </a:cxn>
                        <a:cxn ang="0">
                          <a:pos x="T8" y="T9"/>
                        </a:cxn>
                        <a:cxn ang="0">
                          <a:pos x="T10" y="T11"/>
                        </a:cxn>
                        <a:cxn ang="0">
                          <a:pos x="T12" y="T13"/>
                        </a:cxn>
                      </a:cxnLst>
                      <a:rect l="0" t="0" r="r" b="b"/>
                      <a:pathLst>
                        <a:path w="35" h="36">
                          <a:moveTo>
                            <a:pt x="0" y="16"/>
                          </a:moveTo>
                          <a:lnTo>
                            <a:pt x="0" y="16"/>
                          </a:lnTo>
                          <a:lnTo>
                            <a:pt x="22" y="36"/>
                          </a:lnTo>
                          <a:lnTo>
                            <a:pt x="35" y="21"/>
                          </a:lnTo>
                          <a:lnTo>
                            <a:pt x="13" y="1"/>
                          </a:lnTo>
                          <a:lnTo>
                            <a:pt x="13" y="0"/>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8" name="Freeform 1153"/>
                    <p:cNvSpPr>
                      <a:spLocks/>
                    </p:cNvSpPr>
                    <p:nvPr/>
                  </p:nvSpPr>
                  <p:spPr bwMode="auto">
                    <a:xfrm>
                      <a:off x="3810" y="2312"/>
                      <a:ext cx="31" cy="29"/>
                    </a:xfrm>
                    <a:custGeom>
                      <a:avLst/>
                      <a:gdLst>
                        <a:gd name="T0" fmla="*/ 0 w 31"/>
                        <a:gd name="T1" fmla="*/ 16 h 29"/>
                        <a:gd name="T2" fmla="*/ 0 w 31"/>
                        <a:gd name="T3" fmla="*/ 16 h 29"/>
                        <a:gd name="T4" fmla="*/ 18 w 31"/>
                        <a:gd name="T5" fmla="*/ 29 h 29"/>
                        <a:gd name="T6" fmla="*/ 31 w 31"/>
                        <a:gd name="T7" fmla="*/ 13 h 29"/>
                        <a:gd name="T8" fmla="*/ 11 w 31"/>
                        <a:gd name="T9" fmla="*/ 0 h 29"/>
                        <a:gd name="T10" fmla="*/ 11 w 31"/>
                        <a:gd name="T11" fmla="*/ 0 h 29"/>
                        <a:gd name="T12" fmla="*/ 0 w 31"/>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0" y="16"/>
                          </a:moveTo>
                          <a:lnTo>
                            <a:pt x="0" y="16"/>
                          </a:lnTo>
                          <a:lnTo>
                            <a:pt x="18" y="29"/>
                          </a:lnTo>
                          <a:lnTo>
                            <a:pt x="31" y="13"/>
                          </a:lnTo>
                          <a:lnTo>
                            <a:pt x="11" y="0"/>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9" name="Freeform 1152"/>
                    <p:cNvSpPr>
                      <a:spLocks/>
                    </p:cNvSpPr>
                    <p:nvPr/>
                  </p:nvSpPr>
                  <p:spPr bwMode="auto">
                    <a:xfrm>
                      <a:off x="3785" y="2292"/>
                      <a:ext cx="36" cy="36"/>
                    </a:xfrm>
                    <a:custGeom>
                      <a:avLst/>
                      <a:gdLst>
                        <a:gd name="T0" fmla="*/ 4 w 36"/>
                        <a:gd name="T1" fmla="*/ 18 h 36"/>
                        <a:gd name="T2" fmla="*/ 0 w 36"/>
                        <a:gd name="T3" fmla="*/ 16 h 36"/>
                        <a:gd name="T4" fmla="*/ 25 w 36"/>
                        <a:gd name="T5" fmla="*/ 36 h 36"/>
                        <a:gd name="T6" fmla="*/ 36 w 36"/>
                        <a:gd name="T7" fmla="*/ 20 h 36"/>
                        <a:gd name="T8" fmla="*/ 11 w 36"/>
                        <a:gd name="T9" fmla="*/ 2 h 36"/>
                        <a:gd name="T10" fmla="*/ 7 w 36"/>
                        <a:gd name="T11" fmla="*/ 0 h 36"/>
                        <a:gd name="T12" fmla="*/ 4 w 36"/>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18"/>
                          </a:moveTo>
                          <a:lnTo>
                            <a:pt x="0" y="16"/>
                          </a:lnTo>
                          <a:lnTo>
                            <a:pt x="25" y="36"/>
                          </a:lnTo>
                          <a:lnTo>
                            <a:pt x="36" y="20"/>
                          </a:lnTo>
                          <a:lnTo>
                            <a:pt x="11" y="2"/>
                          </a:lnTo>
                          <a:lnTo>
                            <a:pt x="7" y="0"/>
                          </a:lnTo>
                          <a:lnTo>
                            <a:pt x="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0" name="Freeform 1151"/>
                    <p:cNvSpPr>
                      <a:spLocks/>
                    </p:cNvSpPr>
                    <p:nvPr/>
                  </p:nvSpPr>
                  <p:spPr bwMode="auto">
                    <a:xfrm>
                      <a:off x="3747" y="2283"/>
                      <a:ext cx="45" cy="27"/>
                    </a:xfrm>
                    <a:custGeom>
                      <a:avLst/>
                      <a:gdLst>
                        <a:gd name="T0" fmla="*/ 0 w 45"/>
                        <a:gd name="T1" fmla="*/ 16 h 27"/>
                        <a:gd name="T2" fmla="*/ 4 w 45"/>
                        <a:gd name="T3" fmla="*/ 18 h 27"/>
                        <a:gd name="T4" fmla="*/ 42 w 45"/>
                        <a:gd name="T5" fmla="*/ 27 h 27"/>
                        <a:gd name="T6" fmla="*/ 45 w 45"/>
                        <a:gd name="T7" fmla="*/ 9 h 27"/>
                        <a:gd name="T8" fmla="*/ 9 w 45"/>
                        <a:gd name="T9" fmla="*/ 0 h 27"/>
                        <a:gd name="T10" fmla="*/ 13 w 45"/>
                        <a:gd name="T11" fmla="*/ 2 h 27"/>
                        <a:gd name="T12" fmla="*/ 0 w 45"/>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0" y="16"/>
                          </a:moveTo>
                          <a:lnTo>
                            <a:pt x="4" y="18"/>
                          </a:lnTo>
                          <a:lnTo>
                            <a:pt x="42" y="27"/>
                          </a:lnTo>
                          <a:lnTo>
                            <a:pt x="45" y="9"/>
                          </a:lnTo>
                          <a:lnTo>
                            <a:pt x="9" y="0"/>
                          </a:lnTo>
                          <a:lnTo>
                            <a:pt x="13"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1" name="Freeform 1150"/>
                    <p:cNvSpPr>
                      <a:spLocks/>
                    </p:cNvSpPr>
                    <p:nvPr/>
                  </p:nvSpPr>
                  <p:spPr bwMode="auto">
                    <a:xfrm>
                      <a:off x="3699" y="2242"/>
                      <a:ext cx="61" cy="57"/>
                    </a:xfrm>
                    <a:custGeom>
                      <a:avLst/>
                      <a:gdLst>
                        <a:gd name="T0" fmla="*/ 3 w 61"/>
                        <a:gd name="T1" fmla="*/ 18 h 57"/>
                        <a:gd name="T2" fmla="*/ 0 w 61"/>
                        <a:gd name="T3" fmla="*/ 16 h 57"/>
                        <a:gd name="T4" fmla="*/ 48 w 61"/>
                        <a:gd name="T5" fmla="*/ 57 h 57"/>
                        <a:gd name="T6" fmla="*/ 61 w 61"/>
                        <a:gd name="T7" fmla="*/ 43 h 57"/>
                        <a:gd name="T8" fmla="*/ 12 w 61"/>
                        <a:gd name="T9" fmla="*/ 2 h 57"/>
                        <a:gd name="T10" fmla="*/ 10 w 61"/>
                        <a:gd name="T11" fmla="*/ 0 h 57"/>
                        <a:gd name="T12" fmla="*/ 3 w 61"/>
                        <a:gd name="T13" fmla="*/ 18 h 57"/>
                      </a:gdLst>
                      <a:ahLst/>
                      <a:cxnLst>
                        <a:cxn ang="0">
                          <a:pos x="T0" y="T1"/>
                        </a:cxn>
                        <a:cxn ang="0">
                          <a:pos x="T2" y="T3"/>
                        </a:cxn>
                        <a:cxn ang="0">
                          <a:pos x="T4" y="T5"/>
                        </a:cxn>
                        <a:cxn ang="0">
                          <a:pos x="T6" y="T7"/>
                        </a:cxn>
                        <a:cxn ang="0">
                          <a:pos x="T8" y="T9"/>
                        </a:cxn>
                        <a:cxn ang="0">
                          <a:pos x="T10" y="T11"/>
                        </a:cxn>
                        <a:cxn ang="0">
                          <a:pos x="T12" y="T13"/>
                        </a:cxn>
                      </a:cxnLst>
                      <a:rect l="0" t="0" r="r" b="b"/>
                      <a:pathLst>
                        <a:path w="61" h="57">
                          <a:moveTo>
                            <a:pt x="3" y="18"/>
                          </a:moveTo>
                          <a:lnTo>
                            <a:pt x="0" y="16"/>
                          </a:lnTo>
                          <a:lnTo>
                            <a:pt x="48" y="57"/>
                          </a:lnTo>
                          <a:lnTo>
                            <a:pt x="61" y="43"/>
                          </a:lnTo>
                          <a:lnTo>
                            <a:pt x="12" y="2"/>
                          </a:lnTo>
                          <a:lnTo>
                            <a:pt x="10"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2" name="Freeform 1149"/>
                    <p:cNvSpPr>
                      <a:spLocks/>
                    </p:cNvSpPr>
                    <p:nvPr/>
                  </p:nvSpPr>
                  <p:spPr bwMode="auto">
                    <a:xfrm>
                      <a:off x="3675" y="2233"/>
                      <a:ext cx="34" cy="27"/>
                    </a:xfrm>
                    <a:custGeom>
                      <a:avLst/>
                      <a:gdLst>
                        <a:gd name="T0" fmla="*/ 0 w 34"/>
                        <a:gd name="T1" fmla="*/ 14 h 27"/>
                        <a:gd name="T2" fmla="*/ 4 w 34"/>
                        <a:gd name="T3" fmla="*/ 18 h 27"/>
                        <a:gd name="T4" fmla="*/ 27 w 34"/>
                        <a:gd name="T5" fmla="*/ 27 h 27"/>
                        <a:gd name="T6" fmla="*/ 34 w 34"/>
                        <a:gd name="T7" fmla="*/ 9 h 27"/>
                        <a:gd name="T8" fmla="*/ 11 w 34"/>
                        <a:gd name="T9" fmla="*/ 0 h 27"/>
                        <a:gd name="T10" fmla="*/ 15 w 34"/>
                        <a:gd name="T11" fmla="*/ 2 h 27"/>
                        <a:gd name="T12" fmla="*/ 0 w 34"/>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34" h="27">
                          <a:moveTo>
                            <a:pt x="0" y="14"/>
                          </a:moveTo>
                          <a:lnTo>
                            <a:pt x="4" y="18"/>
                          </a:lnTo>
                          <a:lnTo>
                            <a:pt x="27" y="27"/>
                          </a:lnTo>
                          <a:lnTo>
                            <a:pt x="34" y="9"/>
                          </a:lnTo>
                          <a:lnTo>
                            <a:pt x="11" y="0"/>
                          </a:lnTo>
                          <a:lnTo>
                            <a:pt x="15" y="2"/>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3" name="Freeform 1148"/>
                    <p:cNvSpPr>
                      <a:spLocks/>
                    </p:cNvSpPr>
                    <p:nvPr/>
                  </p:nvSpPr>
                  <p:spPr bwMode="auto">
                    <a:xfrm>
                      <a:off x="3650" y="2202"/>
                      <a:ext cx="40" cy="45"/>
                    </a:xfrm>
                    <a:custGeom>
                      <a:avLst/>
                      <a:gdLst>
                        <a:gd name="T0" fmla="*/ 4 w 40"/>
                        <a:gd name="T1" fmla="*/ 16 h 45"/>
                        <a:gd name="T2" fmla="*/ 0 w 40"/>
                        <a:gd name="T3" fmla="*/ 15 h 45"/>
                        <a:gd name="T4" fmla="*/ 25 w 40"/>
                        <a:gd name="T5" fmla="*/ 45 h 45"/>
                        <a:gd name="T6" fmla="*/ 40 w 40"/>
                        <a:gd name="T7" fmla="*/ 33 h 45"/>
                        <a:gd name="T8" fmla="*/ 16 w 40"/>
                        <a:gd name="T9" fmla="*/ 2 h 45"/>
                        <a:gd name="T10" fmla="*/ 13 w 40"/>
                        <a:gd name="T11" fmla="*/ 0 h 45"/>
                        <a:gd name="T12" fmla="*/ 4 w 40"/>
                        <a:gd name="T13" fmla="*/ 16 h 45"/>
                      </a:gdLst>
                      <a:ahLst/>
                      <a:cxnLst>
                        <a:cxn ang="0">
                          <a:pos x="T0" y="T1"/>
                        </a:cxn>
                        <a:cxn ang="0">
                          <a:pos x="T2" y="T3"/>
                        </a:cxn>
                        <a:cxn ang="0">
                          <a:pos x="T4" y="T5"/>
                        </a:cxn>
                        <a:cxn ang="0">
                          <a:pos x="T6" y="T7"/>
                        </a:cxn>
                        <a:cxn ang="0">
                          <a:pos x="T8" y="T9"/>
                        </a:cxn>
                        <a:cxn ang="0">
                          <a:pos x="T10" y="T11"/>
                        </a:cxn>
                        <a:cxn ang="0">
                          <a:pos x="T12" y="T13"/>
                        </a:cxn>
                      </a:cxnLst>
                      <a:rect l="0" t="0" r="r" b="b"/>
                      <a:pathLst>
                        <a:path w="40" h="45">
                          <a:moveTo>
                            <a:pt x="4" y="16"/>
                          </a:moveTo>
                          <a:lnTo>
                            <a:pt x="0" y="15"/>
                          </a:lnTo>
                          <a:lnTo>
                            <a:pt x="25" y="45"/>
                          </a:lnTo>
                          <a:lnTo>
                            <a:pt x="40" y="33"/>
                          </a:lnTo>
                          <a:lnTo>
                            <a:pt x="16" y="2"/>
                          </a:lnTo>
                          <a:lnTo>
                            <a:pt x="13" y="0"/>
                          </a:lnTo>
                          <a:lnTo>
                            <a:pt x="4"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4" name="Freeform 1147"/>
                    <p:cNvSpPr>
                      <a:spLocks/>
                    </p:cNvSpPr>
                    <p:nvPr/>
                  </p:nvSpPr>
                  <p:spPr bwMode="auto">
                    <a:xfrm>
                      <a:off x="3634" y="2190"/>
                      <a:ext cx="29" cy="28"/>
                    </a:xfrm>
                    <a:custGeom>
                      <a:avLst/>
                      <a:gdLst>
                        <a:gd name="T0" fmla="*/ 3 w 29"/>
                        <a:gd name="T1" fmla="*/ 19 h 28"/>
                        <a:gd name="T2" fmla="*/ 0 w 29"/>
                        <a:gd name="T3" fmla="*/ 18 h 28"/>
                        <a:gd name="T4" fmla="*/ 20 w 29"/>
                        <a:gd name="T5" fmla="*/ 28 h 28"/>
                        <a:gd name="T6" fmla="*/ 29 w 29"/>
                        <a:gd name="T7" fmla="*/ 12 h 28"/>
                        <a:gd name="T8" fmla="*/ 9 w 29"/>
                        <a:gd name="T9" fmla="*/ 1 h 28"/>
                        <a:gd name="T10" fmla="*/ 5 w 29"/>
                        <a:gd name="T11" fmla="*/ 0 h 28"/>
                        <a:gd name="T12" fmla="*/ 3 w 29"/>
                        <a:gd name="T13" fmla="*/ 19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3" y="19"/>
                          </a:moveTo>
                          <a:lnTo>
                            <a:pt x="0" y="18"/>
                          </a:lnTo>
                          <a:lnTo>
                            <a:pt x="20" y="28"/>
                          </a:lnTo>
                          <a:lnTo>
                            <a:pt x="29" y="12"/>
                          </a:lnTo>
                          <a:lnTo>
                            <a:pt x="9" y="1"/>
                          </a:lnTo>
                          <a:lnTo>
                            <a:pt x="5" y="0"/>
                          </a:lnTo>
                          <a:lnTo>
                            <a:pt x="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5" name="Freeform 1146"/>
                    <p:cNvSpPr>
                      <a:spLocks/>
                    </p:cNvSpPr>
                    <p:nvPr/>
                  </p:nvSpPr>
                  <p:spPr bwMode="auto">
                    <a:xfrm>
                      <a:off x="3573" y="2190"/>
                      <a:ext cx="66" cy="19"/>
                    </a:xfrm>
                    <a:custGeom>
                      <a:avLst/>
                      <a:gdLst>
                        <a:gd name="T0" fmla="*/ 12 w 66"/>
                        <a:gd name="T1" fmla="*/ 16 h 19"/>
                        <a:gd name="T2" fmla="*/ 7 w 66"/>
                        <a:gd name="T3" fmla="*/ 18 h 19"/>
                        <a:gd name="T4" fmla="*/ 64 w 66"/>
                        <a:gd name="T5" fmla="*/ 19 h 19"/>
                        <a:gd name="T6" fmla="*/ 66 w 66"/>
                        <a:gd name="T7" fmla="*/ 0 h 19"/>
                        <a:gd name="T8" fmla="*/ 7 w 66"/>
                        <a:gd name="T9" fmla="*/ 0 h 19"/>
                        <a:gd name="T10" fmla="*/ 0 w 66"/>
                        <a:gd name="T11" fmla="*/ 1 h 19"/>
                        <a:gd name="T12" fmla="*/ 12 w 66"/>
                        <a:gd name="T13" fmla="*/ 16 h 19"/>
                      </a:gdLst>
                      <a:ahLst/>
                      <a:cxnLst>
                        <a:cxn ang="0">
                          <a:pos x="T0" y="T1"/>
                        </a:cxn>
                        <a:cxn ang="0">
                          <a:pos x="T2" y="T3"/>
                        </a:cxn>
                        <a:cxn ang="0">
                          <a:pos x="T4" y="T5"/>
                        </a:cxn>
                        <a:cxn ang="0">
                          <a:pos x="T6" y="T7"/>
                        </a:cxn>
                        <a:cxn ang="0">
                          <a:pos x="T8" y="T9"/>
                        </a:cxn>
                        <a:cxn ang="0">
                          <a:pos x="T10" y="T11"/>
                        </a:cxn>
                        <a:cxn ang="0">
                          <a:pos x="T12" y="T13"/>
                        </a:cxn>
                      </a:cxnLst>
                      <a:rect l="0" t="0" r="r" b="b"/>
                      <a:pathLst>
                        <a:path w="66" h="19">
                          <a:moveTo>
                            <a:pt x="12" y="16"/>
                          </a:moveTo>
                          <a:lnTo>
                            <a:pt x="7" y="18"/>
                          </a:lnTo>
                          <a:lnTo>
                            <a:pt x="64" y="19"/>
                          </a:lnTo>
                          <a:lnTo>
                            <a:pt x="66" y="0"/>
                          </a:lnTo>
                          <a:lnTo>
                            <a:pt x="7" y="0"/>
                          </a:lnTo>
                          <a:lnTo>
                            <a:pt x="0" y="1"/>
                          </a:lnTo>
                          <a:lnTo>
                            <a:pt x="1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6" name="Freeform 1145"/>
                    <p:cNvSpPr>
                      <a:spLocks/>
                    </p:cNvSpPr>
                    <p:nvPr/>
                  </p:nvSpPr>
                  <p:spPr bwMode="auto">
                    <a:xfrm>
                      <a:off x="3540" y="2191"/>
                      <a:ext cx="45" cy="44"/>
                    </a:xfrm>
                    <a:custGeom>
                      <a:avLst/>
                      <a:gdLst>
                        <a:gd name="T0" fmla="*/ 7 w 45"/>
                        <a:gd name="T1" fmla="*/ 44 h 44"/>
                        <a:gd name="T2" fmla="*/ 13 w 45"/>
                        <a:gd name="T3" fmla="*/ 42 h 44"/>
                        <a:gd name="T4" fmla="*/ 45 w 45"/>
                        <a:gd name="T5" fmla="*/ 15 h 44"/>
                        <a:gd name="T6" fmla="*/ 33 w 45"/>
                        <a:gd name="T7" fmla="*/ 0 h 44"/>
                        <a:gd name="T8" fmla="*/ 0 w 45"/>
                        <a:gd name="T9" fmla="*/ 27 h 44"/>
                        <a:gd name="T10" fmla="*/ 7 w 45"/>
                        <a:gd name="T11" fmla="*/ 26 h 44"/>
                        <a:gd name="T12" fmla="*/ 7 w 45"/>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5" h="44">
                          <a:moveTo>
                            <a:pt x="7" y="44"/>
                          </a:moveTo>
                          <a:lnTo>
                            <a:pt x="13" y="42"/>
                          </a:lnTo>
                          <a:lnTo>
                            <a:pt x="45" y="15"/>
                          </a:lnTo>
                          <a:lnTo>
                            <a:pt x="33" y="0"/>
                          </a:lnTo>
                          <a:lnTo>
                            <a:pt x="0" y="27"/>
                          </a:lnTo>
                          <a:lnTo>
                            <a:pt x="7" y="26"/>
                          </a:lnTo>
                          <a:lnTo>
                            <a:pt x="7"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7" name="Freeform 1144"/>
                    <p:cNvSpPr>
                      <a:spLocks/>
                    </p:cNvSpPr>
                    <p:nvPr/>
                  </p:nvSpPr>
                  <p:spPr bwMode="auto">
                    <a:xfrm>
                      <a:off x="3452" y="2217"/>
                      <a:ext cx="95" cy="18"/>
                    </a:xfrm>
                    <a:custGeom>
                      <a:avLst/>
                      <a:gdLst>
                        <a:gd name="T0" fmla="*/ 0 w 95"/>
                        <a:gd name="T1" fmla="*/ 16 h 18"/>
                        <a:gd name="T2" fmla="*/ 5 w 95"/>
                        <a:gd name="T3" fmla="*/ 18 h 18"/>
                        <a:gd name="T4" fmla="*/ 95 w 95"/>
                        <a:gd name="T5" fmla="*/ 18 h 18"/>
                        <a:gd name="T6" fmla="*/ 95 w 95"/>
                        <a:gd name="T7" fmla="*/ 0 h 18"/>
                        <a:gd name="T8" fmla="*/ 5 w 95"/>
                        <a:gd name="T9" fmla="*/ 0 h 18"/>
                        <a:gd name="T10" fmla="*/ 11 w 95"/>
                        <a:gd name="T11" fmla="*/ 1 h 18"/>
                        <a:gd name="T12" fmla="*/ 0 w 95"/>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0" y="16"/>
                          </a:moveTo>
                          <a:lnTo>
                            <a:pt x="5" y="18"/>
                          </a:lnTo>
                          <a:lnTo>
                            <a:pt x="95" y="18"/>
                          </a:lnTo>
                          <a:lnTo>
                            <a:pt x="95" y="0"/>
                          </a:lnTo>
                          <a:lnTo>
                            <a:pt x="5" y="0"/>
                          </a:lnTo>
                          <a:lnTo>
                            <a:pt x="11" y="1"/>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8" name="Freeform 1143"/>
                    <p:cNvSpPr>
                      <a:spLocks/>
                    </p:cNvSpPr>
                    <p:nvPr/>
                  </p:nvSpPr>
                  <p:spPr bwMode="auto">
                    <a:xfrm>
                      <a:off x="3432" y="2206"/>
                      <a:ext cx="31" cy="27"/>
                    </a:xfrm>
                    <a:custGeom>
                      <a:avLst/>
                      <a:gdLst>
                        <a:gd name="T0" fmla="*/ 0 w 31"/>
                        <a:gd name="T1" fmla="*/ 14 h 27"/>
                        <a:gd name="T2" fmla="*/ 2 w 31"/>
                        <a:gd name="T3" fmla="*/ 16 h 27"/>
                        <a:gd name="T4" fmla="*/ 20 w 31"/>
                        <a:gd name="T5" fmla="*/ 27 h 27"/>
                        <a:gd name="T6" fmla="*/ 31 w 31"/>
                        <a:gd name="T7" fmla="*/ 12 h 27"/>
                        <a:gd name="T8" fmla="*/ 13 w 31"/>
                        <a:gd name="T9" fmla="*/ 0 h 27"/>
                        <a:gd name="T10" fmla="*/ 14 w 31"/>
                        <a:gd name="T11" fmla="*/ 0 h 27"/>
                        <a:gd name="T12" fmla="*/ 0 w 3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31" h="27">
                          <a:moveTo>
                            <a:pt x="0" y="14"/>
                          </a:moveTo>
                          <a:lnTo>
                            <a:pt x="2" y="16"/>
                          </a:lnTo>
                          <a:lnTo>
                            <a:pt x="20" y="27"/>
                          </a:lnTo>
                          <a:lnTo>
                            <a:pt x="31" y="12"/>
                          </a:lnTo>
                          <a:lnTo>
                            <a:pt x="13" y="0"/>
                          </a:lnTo>
                          <a:lnTo>
                            <a:pt x="14" y="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9" name="Freeform 1142"/>
                    <p:cNvSpPr>
                      <a:spLocks/>
                    </p:cNvSpPr>
                    <p:nvPr/>
                  </p:nvSpPr>
                  <p:spPr bwMode="auto">
                    <a:xfrm>
                      <a:off x="3418" y="2190"/>
                      <a:ext cx="28" cy="30"/>
                    </a:xfrm>
                    <a:custGeom>
                      <a:avLst/>
                      <a:gdLst>
                        <a:gd name="T0" fmla="*/ 7 w 28"/>
                        <a:gd name="T1" fmla="*/ 18 h 30"/>
                        <a:gd name="T2" fmla="*/ 0 w 28"/>
                        <a:gd name="T3" fmla="*/ 16 h 30"/>
                        <a:gd name="T4" fmla="*/ 14 w 28"/>
                        <a:gd name="T5" fmla="*/ 30 h 30"/>
                        <a:gd name="T6" fmla="*/ 28 w 28"/>
                        <a:gd name="T7" fmla="*/ 16 h 30"/>
                        <a:gd name="T8" fmla="*/ 14 w 28"/>
                        <a:gd name="T9" fmla="*/ 1 h 30"/>
                        <a:gd name="T10" fmla="*/ 7 w 28"/>
                        <a:gd name="T11" fmla="*/ 0 h 30"/>
                        <a:gd name="T12" fmla="*/ 14 w 28"/>
                        <a:gd name="T13" fmla="*/ 1 h 30"/>
                        <a:gd name="T14" fmla="*/ 10 w 28"/>
                        <a:gd name="T15" fmla="*/ 0 h 30"/>
                        <a:gd name="T16" fmla="*/ 7 w 28"/>
                        <a:gd name="T17" fmla="*/ 0 h 30"/>
                        <a:gd name="T18" fmla="*/ 7 w 28"/>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7" y="18"/>
                          </a:moveTo>
                          <a:lnTo>
                            <a:pt x="0" y="16"/>
                          </a:lnTo>
                          <a:lnTo>
                            <a:pt x="14" y="30"/>
                          </a:lnTo>
                          <a:lnTo>
                            <a:pt x="28" y="16"/>
                          </a:lnTo>
                          <a:lnTo>
                            <a:pt x="14" y="1"/>
                          </a:lnTo>
                          <a:lnTo>
                            <a:pt x="7" y="0"/>
                          </a:lnTo>
                          <a:lnTo>
                            <a:pt x="14" y="1"/>
                          </a:lnTo>
                          <a:lnTo>
                            <a:pt x="10" y="0"/>
                          </a:lnTo>
                          <a:lnTo>
                            <a:pt x="7" y="0"/>
                          </a:lnTo>
                          <a:lnTo>
                            <a:pt x="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0" name="Freeform 1141"/>
                    <p:cNvSpPr>
                      <a:spLocks/>
                    </p:cNvSpPr>
                    <p:nvPr/>
                  </p:nvSpPr>
                  <p:spPr bwMode="auto">
                    <a:xfrm>
                      <a:off x="3374" y="2190"/>
                      <a:ext cx="51" cy="19"/>
                    </a:xfrm>
                    <a:custGeom>
                      <a:avLst/>
                      <a:gdLst>
                        <a:gd name="T0" fmla="*/ 0 w 51"/>
                        <a:gd name="T1" fmla="*/ 10 h 19"/>
                        <a:gd name="T2" fmla="*/ 11 w 51"/>
                        <a:gd name="T3" fmla="*/ 19 h 19"/>
                        <a:gd name="T4" fmla="*/ 51 w 51"/>
                        <a:gd name="T5" fmla="*/ 18 h 19"/>
                        <a:gd name="T6" fmla="*/ 51 w 51"/>
                        <a:gd name="T7" fmla="*/ 0 h 19"/>
                        <a:gd name="T8" fmla="*/ 9 w 51"/>
                        <a:gd name="T9" fmla="*/ 0 h 19"/>
                        <a:gd name="T10" fmla="*/ 20 w 51"/>
                        <a:gd name="T11" fmla="*/ 9 h 19"/>
                        <a:gd name="T12" fmla="*/ 0 w 51"/>
                        <a:gd name="T13" fmla="*/ 10 h 19"/>
                        <a:gd name="T14" fmla="*/ 0 w 51"/>
                        <a:gd name="T15" fmla="*/ 19 h 19"/>
                        <a:gd name="T16" fmla="*/ 11 w 51"/>
                        <a:gd name="T17" fmla="*/ 19 h 19"/>
                        <a:gd name="T18" fmla="*/ 0 w 51"/>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9">
                          <a:moveTo>
                            <a:pt x="0" y="10"/>
                          </a:moveTo>
                          <a:lnTo>
                            <a:pt x="11" y="19"/>
                          </a:lnTo>
                          <a:lnTo>
                            <a:pt x="51" y="18"/>
                          </a:lnTo>
                          <a:lnTo>
                            <a:pt x="51" y="0"/>
                          </a:lnTo>
                          <a:lnTo>
                            <a:pt x="9" y="0"/>
                          </a:lnTo>
                          <a:lnTo>
                            <a:pt x="20" y="9"/>
                          </a:lnTo>
                          <a:lnTo>
                            <a:pt x="0" y="10"/>
                          </a:lnTo>
                          <a:lnTo>
                            <a:pt x="0" y="19"/>
                          </a:lnTo>
                          <a:lnTo>
                            <a:pt x="11" y="19"/>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1" name="Freeform 1140"/>
                    <p:cNvSpPr>
                      <a:spLocks/>
                    </p:cNvSpPr>
                    <p:nvPr/>
                  </p:nvSpPr>
                  <p:spPr bwMode="auto">
                    <a:xfrm>
                      <a:off x="3373" y="2123"/>
                      <a:ext cx="21" cy="77"/>
                    </a:xfrm>
                    <a:custGeom>
                      <a:avLst/>
                      <a:gdLst>
                        <a:gd name="T0" fmla="*/ 0 w 21"/>
                        <a:gd name="T1" fmla="*/ 0 h 77"/>
                        <a:gd name="T2" fmla="*/ 0 w 21"/>
                        <a:gd name="T3" fmla="*/ 4 h 77"/>
                        <a:gd name="T4" fmla="*/ 1 w 21"/>
                        <a:gd name="T5" fmla="*/ 77 h 77"/>
                        <a:gd name="T6" fmla="*/ 21 w 21"/>
                        <a:gd name="T7" fmla="*/ 76 h 77"/>
                        <a:gd name="T8" fmla="*/ 19 w 21"/>
                        <a:gd name="T9" fmla="*/ 2 h 77"/>
                        <a:gd name="T10" fmla="*/ 19 w 21"/>
                        <a:gd name="T11" fmla="*/ 5 h 77"/>
                        <a:gd name="T12" fmla="*/ 0 w 21"/>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1" h="77">
                          <a:moveTo>
                            <a:pt x="0" y="0"/>
                          </a:moveTo>
                          <a:lnTo>
                            <a:pt x="0" y="4"/>
                          </a:lnTo>
                          <a:lnTo>
                            <a:pt x="1" y="77"/>
                          </a:lnTo>
                          <a:lnTo>
                            <a:pt x="21" y="76"/>
                          </a:lnTo>
                          <a:lnTo>
                            <a:pt x="19" y="2"/>
                          </a:lnTo>
                          <a:lnTo>
                            <a:pt x="19"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2" name="Freeform 1139"/>
                    <p:cNvSpPr>
                      <a:spLocks/>
                    </p:cNvSpPr>
                    <p:nvPr/>
                  </p:nvSpPr>
                  <p:spPr bwMode="auto">
                    <a:xfrm>
                      <a:off x="3373" y="2074"/>
                      <a:ext cx="34" cy="54"/>
                    </a:xfrm>
                    <a:custGeom>
                      <a:avLst/>
                      <a:gdLst>
                        <a:gd name="T0" fmla="*/ 16 w 34"/>
                        <a:gd name="T1" fmla="*/ 0 h 54"/>
                        <a:gd name="T2" fmla="*/ 16 w 34"/>
                        <a:gd name="T3" fmla="*/ 0 h 54"/>
                        <a:gd name="T4" fmla="*/ 0 w 34"/>
                        <a:gd name="T5" fmla="*/ 49 h 54"/>
                        <a:gd name="T6" fmla="*/ 19 w 34"/>
                        <a:gd name="T7" fmla="*/ 54 h 54"/>
                        <a:gd name="T8" fmla="*/ 34 w 34"/>
                        <a:gd name="T9" fmla="*/ 6 h 54"/>
                        <a:gd name="T10" fmla="*/ 34 w 34"/>
                        <a:gd name="T11" fmla="*/ 6 h 54"/>
                        <a:gd name="T12" fmla="*/ 16 w 3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4" h="54">
                          <a:moveTo>
                            <a:pt x="16" y="0"/>
                          </a:moveTo>
                          <a:lnTo>
                            <a:pt x="16" y="0"/>
                          </a:lnTo>
                          <a:lnTo>
                            <a:pt x="0" y="49"/>
                          </a:lnTo>
                          <a:lnTo>
                            <a:pt x="19" y="54"/>
                          </a:lnTo>
                          <a:lnTo>
                            <a:pt x="34" y="6"/>
                          </a:lnTo>
                          <a:lnTo>
                            <a:pt x="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3" name="Freeform 1138"/>
                    <p:cNvSpPr>
                      <a:spLocks/>
                    </p:cNvSpPr>
                    <p:nvPr/>
                  </p:nvSpPr>
                  <p:spPr bwMode="auto">
                    <a:xfrm>
                      <a:off x="3389" y="2018"/>
                      <a:ext cx="36" cy="62"/>
                    </a:xfrm>
                    <a:custGeom>
                      <a:avLst/>
                      <a:gdLst>
                        <a:gd name="T0" fmla="*/ 18 w 36"/>
                        <a:gd name="T1" fmla="*/ 4 h 62"/>
                        <a:gd name="T2" fmla="*/ 18 w 36"/>
                        <a:gd name="T3" fmla="*/ 0 h 62"/>
                        <a:gd name="T4" fmla="*/ 0 w 36"/>
                        <a:gd name="T5" fmla="*/ 56 h 62"/>
                        <a:gd name="T6" fmla="*/ 18 w 36"/>
                        <a:gd name="T7" fmla="*/ 62 h 62"/>
                        <a:gd name="T8" fmla="*/ 36 w 36"/>
                        <a:gd name="T9" fmla="*/ 6 h 62"/>
                        <a:gd name="T10" fmla="*/ 36 w 36"/>
                        <a:gd name="T11" fmla="*/ 2 h 62"/>
                        <a:gd name="T12" fmla="*/ 18 w 36"/>
                        <a:gd name="T13" fmla="*/ 4 h 62"/>
                      </a:gdLst>
                      <a:ahLst/>
                      <a:cxnLst>
                        <a:cxn ang="0">
                          <a:pos x="T0" y="T1"/>
                        </a:cxn>
                        <a:cxn ang="0">
                          <a:pos x="T2" y="T3"/>
                        </a:cxn>
                        <a:cxn ang="0">
                          <a:pos x="T4" y="T5"/>
                        </a:cxn>
                        <a:cxn ang="0">
                          <a:pos x="T6" y="T7"/>
                        </a:cxn>
                        <a:cxn ang="0">
                          <a:pos x="T8" y="T9"/>
                        </a:cxn>
                        <a:cxn ang="0">
                          <a:pos x="T10" y="T11"/>
                        </a:cxn>
                        <a:cxn ang="0">
                          <a:pos x="T12" y="T13"/>
                        </a:cxn>
                      </a:cxnLst>
                      <a:rect l="0" t="0" r="r" b="b"/>
                      <a:pathLst>
                        <a:path w="36" h="62">
                          <a:moveTo>
                            <a:pt x="18" y="4"/>
                          </a:moveTo>
                          <a:lnTo>
                            <a:pt x="18" y="0"/>
                          </a:lnTo>
                          <a:lnTo>
                            <a:pt x="0" y="56"/>
                          </a:lnTo>
                          <a:lnTo>
                            <a:pt x="18" y="62"/>
                          </a:lnTo>
                          <a:lnTo>
                            <a:pt x="36" y="6"/>
                          </a:lnTo>
                          <a:lnTo>
                            <a:pt x="36" y="2"/>
                          </a:lnTo>
                          <a:lnTo>
                            <a:pt x="1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4" name="Freeform 1137"/>
                    <p:cNvSpPr>
                      <a:spLocks/>
                    </p:cNvSpPr>
                    <p:nvPr/>
                  </p:nvSpPr>
                  <p:spPr bwMode="auto">
                    <a:xfrm>
                      <a:off x="3401" y="1973"/>
                      <a:ext cx="24" cy="49"/>
                    </a:xfrm>
                    <a:custGeom>
                      <a:avLst/>
                      <a:gdLst>
                        <a:gd name="T0" fmla="*/ 2 w 24"/>
                        <a:gd name="T1" fmla="*/ 15 h 49"/>
                        <a:gd name="T2" fmla="*/ 0 w 24"/>
                        <a:gd name="T3" fmla="*/ 8 h 49"/>
                        <a:gd name="T4" fmla="*/ 6 w 24"/>
                        <a:gd name="T5" fmla="*/ 49 h 49"/>
                        <a:gd name="T6" fmla="*/ 24 w 24"/>
                        <a:gd name="T7" fmla="*/ 47 h 49"/>
                        <a:gd name="T8" fmla="*/ 18 w 24"/>
                        <a:gd name="T9" fmla="*/ 6 h 49"/>
                        <a:gd name="T10" fmla="*/ 15 w 24"/>
                        <a:gd name="T11" fmla="*/ 0 h 49"/>
                        <a:gd name="T12" fmla="*/ 2 w 24"/>
                        <a:gd name="T13" fmla="*/ 15 h 49"/>
                      </a:gdLst>
                      <a:ahLst/>
                      <a:cxnLst>
                        <a:cxn ang="0">
                          <a:pos x="T0" y="T1"/>
                        </a:cxn>
                        <a:cxn ang="0">
                          <a:pos x="T2" y="T3"/>
                        </a:cxn>
                        <a:cxn ang="0">
                          <a:pos x="T4" y="T5"/>
                        </a:cxn>
                        <a:cxn ang="0">
                          <a:pos x="T6" y="T7"/>
                        </a:cxn>
                        <a:cxn ang="0">
                          <a:pos x="T8" y="T9"/>
                        </a:cxn>
                        <a:cxn ang="0">
                          <a:pos x="T10" y="T11"/>
                        </a:cxn>
                        <a:cxn ang="0">
                          <a:pos x="T12" y="T13"/>
                        </a:cxn>
                      </a:cxnLst>
                      <a:rect l="0" t="0" r="r" b="b"/>
                      <a:pathLst>
                        <a:path w="24" h="49">
                          <a:moveTo>
                            <a:pt x="2" y="15"/>
                          </a:moveTo>
                          <a:lnTo>
                            <a:pt x="0" y="8"/>
                          </a:lnTo>
                          <a:lnTo>
                            <a:pt x="6" y="49"/>
                          </a:lnTo>
                          <a:lnTo>
                            <a:pt x="24" y="47"/>
                          </a:lnTo>
                          <a:lnTo>
                            <a:pt x="18" y="6"/>
                          </a:lnTo>
                          <a:lnTo>
                            <a:pt x="15" y="0"/>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5" name="Freeform 1136"/>
                    <p:cNvSpPr>
                      <a:spLocks/>
                    </p:cNvSpPr>
                    <p:nvPr/>
                  </p:nvSpPr>
                  <p:spPr bwMode="auto">
                    <a:xfrm>
                      <a:off x="3374" y="1943"/>
                      <a:ext cx="42" cy="45"/>
                    </a:xfrm>
                    <a:custGeom>
                      <a:avLst/>
                      <a:gdLst>
                        <a:gd name="T0" fmla="*/ 8 w 42"/>
                        <a:gd name="T1" fmla="*/ 20 h 45"/>
                        <a:gd name="T2" fmla="*/ 0 w 42"/>
                        <a:gd name="T3" fmla="*/ 16 h 45"/>
                        <a:gd name="T4" fmla="*/ 29 w 42"/>
                        <a:gd name="T5" fmla="*/ 45 h 45"/>
                        <a:gd name="T6" fmla="*/ 42 w 42"/>
                        <a:gd name="T7" fmla="*/ 30 h 45"/>
                        <a:gd name="T8" fmla="*/ 13 w 42"/>
                        <a:gd name="T9" fmla="*/ 3 h 45"/>
                        <a:gd name="T10" fmla="*/ 8 w 42"/>
                        <a:gd name="T11" fmla="*/ 0 h 45"/>
                        <a:gd name="T12" fmla="*/ 8 w 42"/>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42" h="45">
                          <a:moveTo>
                            <a:pt x="8" y="20"/>
                          </a:moveTo>
                          <a:lnTo>
                            <a:pt x="0" y="16"/>
                          </a:lnTo>
                          <a:lnTo>
                            <a:pt x="29" y="45"/>
                          </a:lnTo>
                          <a:lnTo>
                            <a:pt x="42" y="30"/>
                          </a:lnTo>
                          <a:lnTo>
                            <a:pt x="13" y="3"/>
                          </a:lnTo>
                          <a:lnTo>
                            <a:pt x="8" y="0"/>
                          </a:lnTo>
                          <a:lnTo>
                            <a:pt x="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6" name="Freeform 1135"/>
                    <p:cNvSpPr>
                      <a:spLocks/>
                    </p:cNvSpPr>
                    <p:nvPr/>
                  </p:nvSpPr>
                  <p:spPr bwMode="auto">
                    <a:xfrm>
                      <a:off x="3346" y="1943"/>
                      <a:ext cx="36" cy="20"/>
                    </a:xfrm>
                    <a:custGeom>
                      <a:avLst/>
                      <a:gdLst>
                        <a:gd name="T0" fmla="*/ 9 w 36"/>
                        <a:gd name="T1" fmla="*/ 18 h 20"/>
                        <a:gd name="T2" fmla="*/ 5 w 36"/>
                        <a:gd name="T3" fmla="*/ 20 h 20"/>
                        <a:gd name="T4" fmla="*/ 36 w 36"/>
                        <a:gd name="T5" fmla="*/ 20 h 20"/>
                        <a:gd name="T6" fmla="*/ 36 w 36"/>
                        <a:gd name="T7" fmla="*/ 0 h 20"/>
                        <a:gd name="T8" fmla="*/ 5 w 36"/>
                        <a:gd name="T9" fmla="*/ 0 h 20"/>
                        <a:gd name="T10" fmla="*/ 0 w 36"/>
                        <a:gd name="T11" fmla="*/ 2 h 20"/>
                        <a:gd name="T12" fmla="*/ 9 w 36"/>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36" h="20">
                          <a:moveTo>
                            <a:pt x="9" y="18"/>
                          </a:moveTo>
                          <a:lnTo>
                            <a:pt x="5" y="20"/>
                          </a:lnTo>
                          <a:lnTo>
                            <a:pt x="36" y="20"/>
                          </a:lnTo>
                          <a:lnTo>
                            <a:pt x="36" y="0"/>
                          </a:lnTo>
                          <a:lnTo>
                            <a:pt x="5" y="0"/>
                          </a:lnTo>
                          <a:lnTo>
                            <a:pt x="0" y="2"/>
                          </a:lnTo>
                          <a:lnTo>
                            <a:pt x="9"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7" name="Freeform 1134"/>
                    <p:cNvSpPr>
                      <a:spLocks/>
                    </p:cNvSpPr>
                    <p:nvPr/>
                  </p:nvSpPr>
                  <p:spPr bwMode="auto">
                    <a:xfrm>
                      <a:off x="3311" y="1945"/>
                      <a:ext cx="44" cy="32"/>
                    </a:xfrm>
                    <a:custGeom>
                      <a:avLst/>
                      <a:gdLst>
                        <a:gd name="T0" fmla="*/ 17 w 44"/>
                        <a:gd name="T1" fmla="*/ 28 h 32"/>
                        <a:gd name="T2" fmla="*/ 13 w 44"/>
                        <a:gd name="T3" fmla="*/ 32 h 32"/>
                        <a:gd name="T4" fmla="*/ 44 w 44"/>
                        <a:gd name="T5" fmla="*/ 16 h 32"/>
                        <a:gd name="T6" fmla="*/ 35 w 44"/>
                        <a:gd name="T7" fmla="*/ 0 h 32"/>
                        <a:gd name="T8" fmla="*/ 4 w 44"/>
                        <a:gd name="T9" fmla="*/ 16 h 32"/>
                        <a:gd name="T10" fmla="*/ 0 w 44"/>
                        <a:gd name="T11" fmla="*/ 19 h 32"/>
                        <a:gd name="T12" fmla="*/ 17 w 44"/>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44" h="32">
                          <a:moveTo>
                            <a:pt x="17" y="28"/>
                          </a:moveTo>
                          <a:lnTo>
                            <a:pt x="13" y="32"/>
                          </a:lnTo>
                          <a:lnTo>
                            <a:pt x="44" y="16"/>
                          </a:lnTo>
                          <a:lnTo>
                            <a:pt x="35" y="0"/>
                          </a:lnTo>
                          <a:lnTo>
                            <a:pt x="4" y="16"/>
                          </a:lnTo>
                          <a:lnTo>
                            <a:pt x="0" y="19"/>
                          </a:lnTo>
                          <a:lnTo>
                            <a:pt x="17"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8" name="Freeform 1133"/>
                    <p:cNvSpPr>
                      <a:spLocks/>
                    </p:cNvSpPr>
                    <p:nvPr/>
                  </p:nvSpPr>
                  <p:spPr bwMode="auto">
                    <a:xfrm>
                      <a:off x="3293" y="1964"/>
                      <a:ext cx="35" cy="44"/>
                    </a:xfrm>
                    <a:custGeom>
                      <a:avLst/>
                      <a:gdLst>
                        <a:gd name="T0" fmla="*/ 9 w 35"/>
                        <a:gd name="T1" fmla="*/ 44 h 44"/>
                        <a:gd name="T2" fmla="*/ 17 w 35"/>
                        <a:gd name="T3" fmla="*/ 38 h 44"/>
                        <a:gd name="T4" fmla="*/ 35 w 35"/>
                        <a:gd name="T5" fmla="*/ 9 h 44"/>
                        <a:gd name="T6" fmla="*/ 18 w 35"/>
                        <a:gd name="T7" fmla="*/ 0 h 44"/>
                        <a:gd name="T8" fmla="*/ 0 w 35"/>
                        <a:gd name="T9" fmla="*/ 29 h 44"/>
                        <a:gd name="T10" fmla="*/ 9 w 35"/>
                        <a:gd name="T11" fmla="*/ 24 h 44"/>
                        <a:gd name="T12" fmla="*/ 9 w 35"/>
                        <a:gd name="T13" fmla="*/ 44 h 44"/>
                        <a:gd name="T14" fmla="*/ 15 w 35"/>
                        <a:gd name="T15" fmla="*/ 44 h 44"/>
                        <a:gd name="T16" fmla="*/ 17 w 35"/>
                        <a:gd name="T17" fmla="*/ 38 h 44"/>
                        <a:gd name="T18" fmla="*/ 9 w 35"/>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4">
                          <a:moveTo>
                            <a:pt x="9" y="44"/>
                          </a:moveTo>
                          <a:lnTo>
                            <a:pt x="17" y="38"/>
                          </a:lnTo>
                          <a:lnTo>
                            <a:pt x="35" y="9"/>
                          </a:lnTo>
                          <a:lnTo>
                            <a:pt x="18" y="0"/>
                          </a:lnTo>
                          <a:lnTo>
                            <a:pt x="0" y="29"/>
                          </a:lnTo>
                          <a:lnTo>
                            <a:pt x="9" y="24"/>
                          </a:lnTo>
                          <a:lnTo>
                            <a:pt x="9" y="44"/>
                          </a:lnTo>
                          <a:lnTo>
                            <a:pt x="15" y="44"/>
                          </a:lnTo>
                          <a:lnTo>
                            <a:pt x="17" y="38"/>
                          </a:lnTo>
                          <a:lnTo>
                            <a:pt x="9"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9" name="Freeform 1132"/>
                    <p:cNvSpPr>
                      <a:spLocks/>
                    </p:cNvSpPr>
                    <p:nvPr/>
                  </p:nvSpPr>
                  <p:spPr bwMode="auto">
                    <a:xfrm>
                      <a:off x="3250" y="1988"/>
                      <a:ext cx="52" cy="21"/>
                    </a:xfrm>
                    <a:custGeom>
                      <a:avLst/>
                      <a:gdLst>
                        <a:gd name="T0" fmla="*/ 9 w 52"/>
                        <a:gd name="T1" fmla="*/ 20 h 21"/>
                        <a:gd name="T2" fmla="*/ 5 w 52"/>
                        <a:gd name="T3" fmla="*/ 21 h 21"/>
                        <a:gd name="T4" fmla="*/ 52 w 52"/>
                        <a:gd name="T5" fmla="*/ 20 h 21"/>
                        <a:gd name="T6" fmla="*/ 52 w 52"/>
                        <a:gd name="T7" fmla="*/ 0 h 21"/>
                        <a:gd name="T8" fmla="*/ 4 w 52"/>
                        <a:gd name="T9" fmla="*/ 2 h 21"/>
                        <a:gd name="T10" fmla="*/ 0 w 52"/>
                        <a:gd name="T11" fmla="*/ 3 h 21"/>
                        <a:gd name="T12" fmla="*/ 9 w 52"/>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9" y="20"/>
                          </a:moveTo>
                          <a:lnTo>
                            <a:pt x="5" y="21"/>
                          </a:lnTo>
                          <a:lnTo>
                            <a:pt x="52" y="20"/>
                          </a:lnTo>
                          <a:lnTo>
                            <a:pt x="52" y="0"/>
                          </a:lnTo>
                          <a:lnTo>
                            <a:pt x="4" y="2"/>
                          </a:lnTo>
                          <a:lnTo>
                            <a:pt x="0" y="3"/>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0" name="Freeform 1131"/>
                    <p:cNvSpPr>
                      <a:spLocks/>
                    </p:cNvSpPr>
                    <p:nvPr/>
                  </p:nvSpPr>
                  <p:spPr bwMode="auto">
                    <a:xfrm>
                      <a:off x="3216" y="1991"/>
                      <a:ext cx="43" cy="40"/>
                    </a:xfrm>
                    <a:custGeom>
                      <a:avLst/>
                      <a:gdLst>
                        <a:gd name="T0" fmla="*/ 5 w 43"/>
                        <a:gd name="T1" fmla="*/ 40 h 40"/>
                        <a:gd name="T2" fmla="*/ 11 w 43"/>
                        <a:gd name="T3" fmla="*/ 38 h 40"/>
                        <a:gd name="T4" fmla="*/ 43 w 43"/>
                        <a:gd name="T5" fmla="*/ 17 h 40"/>
                        <a:gd name="T6" fmla="*/ 34 w 43"/>
                        <a:gd name="T7" fmla="*/ 0 h 40"/>
                        <a:gd name="T8" fmla="*/ 0 w 43"/>
                        <a:gd name="T9" fmla="*/ 22 h 40"/>
                        <a:gd name="T10" fmla="*/ 5 w 43"/>
                        <a:gd name="T11" fmla="*/ 20 h 40"/>
                        <a:gd name="T12" fmla="*/ 5 w 4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3" h="40">
                          <a:moveTo>
                            <a:pt x="5" y="40"/>
                          </a:moveTo>
                          <a:lnTo>
                            <a:pt x="11" y="38"/>
                          </a:lnTo>
                          <a:lnTo>
                            <a:pt x="43" y="17"/>
                          </a:lnTo>
                          <a:lnTo>
                            <a:pt x="34" y="0"/>
                          </a:lnTo>
                          <a:lnTo>
                            <a:pt x="0" y="22"/>
                          </a:lnTo>
                          <a:lnTo>
                            <a:pt x="5" y="20"/>
                          </a:lnTo>
                          <a:lnTo>
                            <a:pt x="5"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1" name="Freeform 1130"/>
                    <p:cNvSpPr>
                      <a:spLocks/>
                    </p:cNvSpPr>
                    <p:nvPr/>
                  </p:nvSpPr>
                  <p:spPr bwMode="auto">
                    <a:xfrm>
                      <a:off x="3187" y="2009"/>
                      <a:ext cx="34" cy="22"/>
                    </a:xfrm>
                    <a:custGeom>
                      <a:avLst/>
                      <a:gdLst>
                        <a:gd name="T0" fmla="*/ 0 w 34"/>
                        <a:gd name="T1" fmla="*/ 20 h 22"/>
                        <a:gd name="T2" fmla="*/ 2 w 34"/>
                        <a:gd name="T3" fmla="*/ 20 h 22"/>
                        <a:gd name="T4" fmla="*/ 34 w 34"/>
                        <a:gd name="T5" fmla="*/ 22 h 22"/>
                        <a:gd name="T6" fmla="*/ 34 w 34"/>
                        <a:gd name="T7" fmla="*/ 2 h 22"/>
                        <a:gd name="T8" fmla="*/ 4 w 34"/>
                        <a:gd name="T9" fmla="*/ 0 h 22"/>
                        <a:gd name="T10" fmla="*/ 5 w 34"/>
                        <a:gd name="T11" fmla="*/ 0 h 22"/>
                        <a:gd name="T12" fmla="*/ 0 w 34"/>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0" y="20"/>
                          </a:moveTo>
                          <a:lnTo>
                            <a:pt x="2" y="20"/>
                          </a:lnTo>
                          <a:lnTo>
                            <a:pt x="34" y="22"/>
                          </a:lnTo>
                          <a:lnTo>
                            <a:pt x="34" y="2"/>
                          </a:lnTo>
                          <a:lnTo>
                            <a:pt x="4" y="0"/>
                          </a:lnTo>
                          <a:lnTo>
                            <a:pt x="5"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2" name="Freeform 1129"/>
                    <p:cNvSpPr>
                      <a:spLocks/>
                    </p:cNvSpPr>
                    <p:nvPr/>
                  </p:nvSpPr>
                  <p:spPr bwMode="auto">
                    <a:xfrm>
                      <a:off x="3128" y="1995"/>
                      <a:ext cx="64" cy="34"/>
                    </a:xfrm>
                    <a:custGeom>
                      <a:avLst/>
                      <a:gdLst>
                        <a:gd name="T0" fmla="*/ 0 w 64"/>
                        <a:gd name="T1" fmla="*/ 18 h 34"/>
                        <a:gd name="T2" fmla="*/ 1 w 64"/>
                        <a:gd name="T3" fmla="*/ 18 h 34"/>
                        <a:gd name="T4" fmla="*/ 59 w 64"/>
                        <a:gd name="T5" fmla="*/ 34 h 34"/>
                        <a:gd name="T6" fmla="*/ 64 w 64"/>
                        <a:gd name="T7" fmla="*/ 14 h 34"/>
                        <a:gd name="T8" fmla="*/ 7 w 64"/>
                        <a:gd name="T9" fmla="*/ 0 h 34"/>
                        <a:gd name="T10" fmla="*/ 9 w 64"/>
                        <a:gd name="T11" fmla="*/ 2 h 34"/>
                        <a:gd name="T12" fmla="*/ 0 w 64"/>
                        <a:gd name="T13" fmla="*/ 18 h 34"/>
                      </a:gdLst>
                      <a:ahLst/>
                      <a:cxnLst>
                        <a:cxn ang="0">
                          <a:pos x="T0" y="T1"/>
                        </a:cxn>
                        <a:cxn ang="0">
                          <a:pos x="T2" y="T3"/>
                        </a:cxn>
                        <a:cxn ang="0">
                          <a:pos x="T4" y="T5"/>
                        </a:cxn>
                        <a:cxn ang="0">
                          <a:pos x="T6" y="T7"/>
                        </a:cxn>
                        <a:cxn ang="0">
                          <a:pos x="T8" y="T9"/>
                        </a:cxn>
                        <a:cxn ang="0">
                          <a:pos x="T10" y="T11"/>
                        </a:cxn>
                        <a:cxn ang="0">
                          <a:pos x="T12" y="T13"/>
                        </a:cxn>
                      </a:cxnLst>
                      <a:rect l="0" t="0" r="r" b="b"/>
                      <a:pathLst>
                        <a:path w="64" h="34">
                          <a:moveTo>
                            <a:pt x="0" y="18"/>
                          </a:moveTo>
                          <a:lnTo>
                            <a:pt x="1" y="18"/>
                          </a:lnTo>
                          <a:lnTo>
                            <a:pt x="59" y="34"/>
                          </a:lnTo>
                          <a:lnTo>
                            <a:pt x="64" y="14"/>
                          </a:lnTo>
                          <a:lnTo>
                            <a:pt x="7" y="0"/>
                          </a:lnTo>
                          <a:lnTo>
                            <a:pt x="9"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3" name="Freeform 1128"/>
                    <p:cNvSpPr>
                      <a:spLocks/>
                    </p:cNvSpPr>
                    <p:nvPr/>
                  </p:nvSpPr>
                  <p:spPr bwMode="auto">
                    <a:xfrm>
                      <a:off x="3097" y="1981"/>
                      <a:ext cx="40" cy="32"/>
                    </a:xfrm>
                    <a:custGeom>
                      <a:avLst/>
                      <a:gdLst>
                        <a:gd name="T0" fmla="*/ 0 w 40"/>
                        <a:gd name="T1" fmla="*/ 9 h 32"/>
                        <a:gd name="T2" fmla="*/ 5 w 40"/>
                        <a:gd name="T3" fmla="*/ 16 h 32"/>
                        <a:gd name="T4" fmla="*/ 31 w 40"/>
                        <a:gd name="T5" fmla="*/ 32 h 32"/>
                        <a:gd name="T6" fmla="*/ 40 w 40"/>
                        <a:gd name="T7" fmla="*/ 16 h 32"/>
                        <a:gd name="T8" fmla="*/ 14 w 40"/>
                        <a:gd name="T9" fmla="*/ 0 h 32"/>
                        <a:gd name="T10" fmla="*/ 20 w 40"/>
                        <a:gd name="T11" fmla="*/ 7 h 32"/>
                        <a:gd name="T12" fmla="*/ 0 w 40"/>
                        <a:gd name="T13" fmla="*/ 9 h 32"/>
                        <a:gd name="T14" fmla="*/ 2 w 40"/>
                        <a:gd name="T15" fmla="*/ 14 h 32"/>
                        <a:gd name="T16" fmla="*/ 5 w 40"/>
                        <a:gd name="T17" fmla="*/ 16 h 32"/>
                        <a:gd name="T18" fmla="*/ 0 w 40"/>
                        <a:gd name="T1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2">
                          <a:moveTo>
                            <a:pt x="0" y="9"/>
                          </a:moveTo>
                          <a:lnTo>
                            <a:pt x="5" y="16"/>
                          </a:lnTo>
                          <a:lnTo>
                            <a:pt x="31" y="32"/>
                          </a:lnTo>
                          <a:lnTo>
                            <a:pt x="40" y="16"/>
                          </a:lnTo>
                          <a:lnTo>
                            <a:pt x="14" y="0"/>
                          </a:lnTo>
                          <a:lnTo>
                            <a:pt x="20" y="7"/>
                          </a:lnTo>
                          <a:lnTo>
                            <a:pt x="0" y="9"/>
                          </a:lnTo>
                          <a:lnTo>
                            <a:pt x="2" y="14"/>
                          </a:lnTo>
                          <a:lnTo>
                            <a:pt x="5" y="16"/>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4" name="Freeform 1127"/>
                    <p:cNvSpPr>
                      <a:spLocks/>
                    </p:cNvSpPr>
                    <p:nvPr/>
                  </p:nvSpPr>
                  <p:spPr bwMode="auto">
                    <a:xfrm>
                      <a:off x="3090" y="1925"/>
                      <a:ext cx="27" cy="65"/>
                    </a:xfrm>
                    <a:custGeom>
                      <a:avLst/>
                      <a:gdLst>
                        <a:gd name="T0" fmla="*/ 3 w 27"/>
                        <a:gd name="T1" fmla="*/ 14 h 65"/>
                        <a:gd name="T2" fmla="*/ 0 w 27"/>
                        <a:gd name="T3" fmla="*/ 9 h 65"/>
                        <a:gd name="T4" fmla="*/ 7 w 27"/>
                        <a:gd name="T5" fmla="*/ 65 h 65"/>
                        <a:gd name="T6" fmla="*/ 27 w 27"/>
                        <a:gd name="T7" fmla="*/ 63 h 65"/>
                        <a:gd name="T8" fmla="*/ 20 w 27"/>
                        <a:gd name="T9" fmla="*/ 5 h 65"/>
                        <a:gd name="T10" fmla="*/ 16 w 27"/>
                        <a:gd name="T11" fmla="*/ 0 h 65"/>
                        <a:gd name="T12" fmla="*/ 3 w 27"/>
                        <a:gd name="T13" fmla="*/ 14 h 65"/>
                      </a:gdLst>
                      <a:ahLst/>
                      <a:cxnLst>
                        <a:cxn ang="0">
                          <a:pos x="T0" y="T1"/>
                        </a:cxn>
                        <a:cxn ang="0">
                          <a:pos x="T2" y="T3"/>
                        </a:cxn>
                        <a:cxn ang="0">
                          <a:pos x="T4" y="T5"/>
                        </a:cxn>
                        <a:cxn ang="0">
                          <a:pos x="T6" y="T7"/>
                        </a:cxn>
                        <a:cxn ang="0">
                          <a:pos x="T8" y="T9"/>
                        </a:cxn>
                        <a:cxn ang="0">
                          <a:pos x="T10" y="T11"/>
                        </a:cxn>
                        <a:cxn ang="0">
                          <a:pos x="T12" y="T13"/>
                        </a:cxn>
                      </a:cxnLst>
                      <a:rect l="0" t="0" r="r" b="b"/>
                      <a:pathLst>
                        <a:path w="27" h="65">
                          <a:moveTo>
                            <a:pt x="3" y="14"/>
                          </a:moveTo>
                          <a:lnTo>
                            <a:pt x="0" y="9"/>
                          </a:lnTo>
                          <a:lnTo>
                            <a:pt x="7" y="65"/>
                          </a:lnTo>
                          <a:lnTo>
                            <a:pt x="27" y="63"/>
                          </a:lnTo>
                          <a:lnTo>
                            <a:pt x="20" y="5"/>
                          </a:lnTo>
                          <a:lnTo>
                            <a:pt x="16" y="0"/>
                          </a:lnTo>
                          <a:lnTo>
                            <a:pt x="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5" name="Freeform 1126"/>
                    <p:cNvSpPr>
                      <a:spLocks/>
                    </p:cNvSpPr>
                    <p:nvPr/>
                  </p:nvSpPr>
                  <p:spPr bwMode="auto">
                    <a:xfrm>
                      <a:off x="3066" y="1900"/>
                      <a:ext cx="40" cy="39"/>
                    </a:xfrm>
                    <a:custGeom>
                      <a:avLst/>
                      <a:gdLst>
                        <a:gd name="T0" fmla="*/ 8 w 40"/>
                        <a:gd name="T1" fmla="*/ 18 h 39"/>
                        <a:gd name="T2" fmla="*/ 0 w 40"/>
                        <a:gd name="T3" fmla="*/ 16 h 39"/>
                        <a:gd name="T4" fmla="*/ 27 w 40"/>
                        <a:gd name="T5" fmla="*/ 39 h 39"/>
                        <a:gd name="T6" fmla="*/ 40 w 40"/>
                        <a:gd name="T7" fmla="*/ 25 h 39"/>
                        <a:gd name="T8" fmla="*/ 13 w 40"/>
                        <a:gd name="T9" fmla="*/ 1 h 39"/>
                        <a:gd name="T10" fmla="*/ 6 w 40"/>
                        <a:gd name="T11" fmla="*/ 0 h 39"/>
                        <a:gd name="T12" fmla="*/ 13 w 40"/>
                        <a:gd name="T13" fmla="*/ 1 h 39"/>
                        <a:gd name="T14" fmla="*/ 9 w 40"/>
                        <a:gd name="T15" fmla="*/ 0 h 39"/>
                        <a:gd name="T16" fmla="*/ 6 w 40"/>
                        <a:gd name="T17" fmla="*/ 0 h 39"/>
                        <a:gd name="T18" fmla="*/ 8 w 40"/>
                        <a:gd name="T19"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8" y="18"/>
                          </a:moveTo>
                          <a:lnTo>
                            <a:pt x="0" y="16"/>
                          </a:lnTo>
                          <a:lnTo>
                            <a:pt x="27" y="39"/>
                          </a:lnTo>
                          <a:lnTo>
                            <a:pt x="40" y="25"/>
                          </a:lnTo>
                          <a:lnTo>
                            <a:pt x="13" y="1"/>
                          </a:lnTo>
                          <a:lnTo>
                            <a:pt x="6" y="0"/>
                          </a:lnTo>
                          <a:lnTo>
                            <a:pt x="13" y="1"/>
                          </a:lnTo>
                          <a:lnTo>
                            <a:pt x="9" y="0"/>
                          </a:lnTo>
                          <a:lnTo>
                            <a:pt x="6" y="0"/>
                          </a:lnTo>
                          <a:lnTo>
                            <a:pt x="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6" name="Freeform 1125"/>
                    <p:cNvSpPr>
                      <a:spLocks/>
                    </p:cNvSpPr>
                    <p:nvPr/>
                  </p:nvSpPr>
                  <p:spPr bwMode="auto">
                    <a:xfrm>
                      <a:off x="3007" y="1900"/>
                      <a:ext cx="67" cy="27"/>
                    </a:xfrm>
                    <a:custGeom>
                      <a:avLst/>
                      <a:gdLst>
                        <a:gd name="T0" fmla="*/ 0 w 67"/>
                        <a:gd name="T1" fmla="*/ 27 h 27"/>
                        <a:gd name="T2" fmla="*/ 3 w 67"/>
                        <a:gd name="T3" fmla="*/ 27 h 27"/>
                        <a:gd name="T4" fmla="*/ 67 w 67"/>
                        <a:gd name="T5" fmla="*/ 18 h 27"/>
                        <a:gd name="T6" fmla="*/ 65 w 67"/>
                        <a:gd name="T7" fmla="*/ 0 h 27"/>
                        <a:gd name="T8" fmla="*/ 0 w 67"/>
                        <a:gd name="T9" fmla="*/ 9 h 27"/>
                        <a:gd name="T10" fmla="*/ 2 w 67"/>
                        <a:gd name="T11" fmla="*/ 9 h 27"/>
                        <a:gd name="T12" fmla="*/ 0 w 6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67" h="27">
                          <a:moveTo>
                            <a:pt x="0" y="27"/>
                          </a:moveTo>
                          <a:lnTo>
                            <a:pt x="3" y="27"/>
                          </a:lnTo>
                          <a:lnTo>
                            <a:pt x="67" y="18"/>
                          </a:lnTo>
                          <a:lnTo>
                            <a:pt x="65" y="0"/>
                          </a:lnTo>
                          <a:lnTo>
                            <a:pt x="0" y="9"/>
                          </a:lnTo>
                          <a:lnTo>
                            <a:pt x="2" y="9"/>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7" name="Freeform 1124"/>
                    <p:cNvSpPr>
                      <a:spLocks/>
                    </p:cNvSpPr>
                    <p:nvPr/>
                  </p:nvSpPr>
                  <p:spPr bwMode="auto">
                    <a:xfrm>
                      <a:off x="2967" y="1903"/>
                      <a:ext cx="42" cy="24"/>
                    </a:xfrm>
                    <a:custGeom>
                      <a:avLst/>
                      <a:gdLst>
                        <a:gd name="T0" fmla="*/ 0 w 42"/>
                        <a:gd name="T1" fmla="*/ 20 h 24"/>
                        <a:gd name="T2" fmla="*/ 0 w 42"/>
                        <a:gd name="T3" fmla="*/ 20 h 24"/>
                        <a:gd name="T4" fmla="*/ 40 w 42"/>
                        <a:gd name="T5" fmla="*/ 24 h 24"/>
                        <a:gd name="T6" fmla="*/ 42 w 42"/>
                        <a:gd name="T7" fmla="*/ 6 h 24"/>
                        <a:gd name="T8" fmla="*/ 2 w 42"/>
                        <a:gd name="T9" fmla="*/ 0 h 24"/>
                        <a:gd name="T10" fmla="*/ 2 w 42"/>
                        <a:gd name="T11" fmla="*/ 0 h 24"/>
                        <a:gd name="T12" fmla="*/ 0 w 42"/>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42" h="24">
                          <a:moveTo>
                            <a:pt x="0" y="20"/>
                          </a:moveTo>
                          <a:lnTo>
                            <a:pt x="0" y="20"/>
                          </a:lnTo>
                          <a:lnTo>
                            <a:pt x="40" y="24"/>
                          </a:lnTo>
                          <a:lnTo>
                            <a:pt x="42" y="6"/>
                          </a:lnTo>
                          <a:lnTo>
                            <a:pt x="2"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8" name="Freeform 1123"/>
                    <p:cNvSpPr>
                      <a:spLocks/>
                    </p:cNvSpPr>
                    <p:nvPr/>
                  </p:nvSpPr>
                  <p:spPr bwMode="auto">
                    <a:xfrm>
                      <a:off x="2922" y="1900"/>
                      <a:ext cx="47" cy="23"/>
                    </a:xfrm>
                    <a:custGeom>
                      <a:avLst/>
                      <a:gdLst>
                        <a:gd name="T0" fmla="*/ 0 w 47"/>
                        <a:gd name="T1" fmla="*/ 7 h 23"/>
                        <a:gd name="T2" fmla="*/ 9 w 47"/>
                        <a:gd name="T3" fmla="*/ 19 h 23"/>
                        <a:gd name="T4" fmla="*/ 45 w 47"/>
                        <a:gd name="T5" fmla="*/ 23 h 23"/>
                        <a:gd name="T6" fmla="*/ 47 w 47"/>
                        <a:gd name="T7" fmla="*/ 3 h 23"/>
                        <a:gd name="T8" fmla="*/ 11 w 47"/>
                        <a:gd name="T9" fmla="*/ 0 h 23"/>
                        <a:gd name="T10" fmla="*/ 20 w 47"/>
                        <a:gd name="T11" fmla="*/ 10 h 23"/>
                        <a:gd name="T12" fmla="*/ 0 w 47"/>
                        <a:gd name="T13" fmla="*/ 7 h 23"/>
                        <a:gd name="T14" fmla="*/ 0 w 47"/>
                        <a:gd name="T15" fmla="*/ 18 h 23"/>
                        <a:gd name="T16" fmla="*/ 9 w 47"/>
                        <a:gd name="T17" fmla="*/ 19 h 23"/>
                        <a:gd name="T18" fmla="*/ 0 w 47"/>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3">
                          <a:moveTo>
                            <a:pt x="0" y="7"/>
                          </a:moveTo>
                          <a:lnTo>
                            <a:pt x="9" y="19"/>
                          </a:lnTo>
                          <a:lnTo>
                            <a:pt x="45" y="23"/>
                          </a:lnTo>
                          <a:lnTo>
                            <a:pt x="47" y="3"/>
                          </a:lnTo>
                          <a:lnTo>
                            <a:pt x="11" y="0"/>
                          </a:lnTo>
                          <a:lnTo>
                            <a:pt x="20" y="10"/>
                          </a:lnTo>
                          <a:lnTo>
                            <a:pt x="0" y="7"/>
                          </a:lnTo>
                          <a:lnTo>
                            <a:pt x="0" y="18"/>
                          </a:lnTo>
                          <a:lnTo>
                            <a:pt x="9" y="19"/>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9" name="Freeform 1122"/>
                    <p:cNvSpPr>
                      <a:spLocks/>
                    </p:cNvSpPr>
                    <p:nvPr/>
                  </p:nvSpPr>
                  <p:spPr bwMode="auto">
                    <a:xfrm>
                      <a:off x="2922" y="1838"/>
                      <a:ext cx="31" cy="72"/>
                    </a:xfrm>
                    <a:custGeom>
                      <a:avLst/>
                      <a:gdLst>
                        <a:gd name="T0" fmla="*/ 13 w 31"/>
                        <a:gd name="T1" fmla="*/ 15 h 72"/>
                        <a:gd name="T2" fmla="*/ 11 w 31"/>
                        <a:gd name="T3" fmla="*/ 6 h 72"/>
                        <a:gd name="T4" fmla="*/ 0 w 31"/>
                        <a:gd name="T5" fmla="*/ 69 h 72"/>
                        <a:gd name="T6" fmla="*/ 20 w 31"/>
                        <a:gd name="T7" fmla="*/ 72 h 72"/>
                        <a:gd name="T8" fmla="*/ 29 w 31"/>
                        <a:gd name="T9" fmla="*/ 9 h 72"/>
                        <a:gd name="T10" fmla="*/ 27 w 31"/>
                        <a:gd name="T11" fmla="*/ 0 h 72"/>
                        <a:gd name="T12" fmla="*/ 29 w 31"/>
                        <a:gd name="T13" fmla="*/ 9 h 72"/>
                        <a:gd name="T14" fmla="*/ 31 w 31"/>
                        <a:gd name="T15" fmla="*/ 4 h 72"/>
                        <a:gd name="T16" fmla="*/ 27 w 31"/>
                        <a:gd name="T17" fmla="*/ 0 h 72"/>
                        <a:gd name="T18" fmla="*/ 13 w 31"/>
                        <a:gd name="T19"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2">
                          <a:moveTo>
                            <a:pt x="13" y="15"/>
                          </a:moveTo>
                          <a:lnTo>
                            <a:pt x="11" y="6"/>
                          </a:lnTo>
                          <a:lnTo>
                            <a:pt x="0" y="69"/>
                          </a:lnTo>
                          <a:lnTo>
                            <a:pt x="20" y="72"/>
                          </a:lnTo>
                          <a:lnTo>
                            <a:pt x="29" y="9"/>
                          </a:lnTo>
                          <a:lnTo>
                            <a:pt x="27" y="0"/>
                          </a:lnTo>
                          <a:lnTo>
                            <a:pt x="29" y="9"/>
                          </a:lnTo>
                          <a:lnTo>
                            <a:pt x="31" y="4"/>
                          </a:lnTo>
                          <a:lnTo>
                            <a:pt x="27" y="0"/>
                          </a:lnTo>
                          <a:lnTo>
                            <a:pt x="13"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0" name="Freeform 1121"/>
                    <p:cNvSpPr>
                      <a:spLocks/>
                    </p:cNvSpPr>
                    <p:nvPr/>
                  </p:nvSpPr>
                  <p:spPr bwMode="auto">
                    <a:xfrm>
                      <a:off x="2911" y="1813"/>
                      <a:ext cx="38" cy="40"/>
                    </a:xfrm>
                    <a:custGeom>
                      <a:avLst/>
                      <a:gdLst>
                        <a:gd name="T0" fmla="*/ 6 w 38"/>
                        <a:gd name="T1" fmla="*/ 20 h 40"/>
                        <a:gd name="T2" fmla="*/ 0 w 38"/>
                        <a:gd name="T3" fmla="*/ 16 h 40"/>
                        <a:gd name="T4" fmla="*/ 24 w 38"/>
                        <a:gd name="T5" fmla="*/ 40 h 40"/>
                        <a:gd name="T6" fmla="*/ 38 w 38"/>
                        <a:gd name="T7" fmla="*/ 25 h 40"/>
                        <a:gd name="T8" fmla="*/ 13 w 38"/>
                        <a:gd name="T9" fmla="*/ 4 h 40"/>
                        <a:gd name="T10" fmla="*/ 9 w 38"/>
                        <a:gd name="T11" fmla="*/ 0 h 40"/>
                        <a:gd name="T12" fmla="*/ 6 w 38"/>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38" h="40">
                          <a:moveTo>
                            <a:pt x="6" y="20"/>
                          </a:moveTo>
                          <a:lnTo>
                            <a:pt x="0" y="16"/>
                          </a:lnTo>
                          <a:lnTo>
                            <a:pt x="24" y="40"/>
                          </a:lnTo>
                          <a:lnTo>
                            <a:pt x="38" y="25"/>
                          </a:lnTo>
                          <a:lnTo>
                            <a:pt x="13" y="4"/>
                          </a:lnTo>
                          <a:lnTo>
                            <a:pt x="9" y="0"/>
                          </a:lnTo>
                          <a:lnTo>
                            <a:pt x="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1" name="Freeform 1120"/>
                    <p:cNvSpPr>
                      <a:spLocks/>
                    </p:cNvSpPr>
                    <p:nvPr/>
                  </p:nvSpPr>
                  <p:spPr bwMode="auto">
                    <a:xfrm>
                      <a:off x="2886" y="1808"/>
                      <a:ext cx="34" cy="25"/>
                    </a:xfrm>
                    <a:custGeom>
                      <a:avLst/>
                      <a:gdLst>
                        <a:gd name="T0" fmla="*/ 0 w 34"/>
                        <a:gd name="T1" fmla="*/ 18 h 25"/>
                        <a:gd name="T2" fmla="*/ 2 w 34"/>
                        <a:gd name="T3" fmla="*/ 20 h 25"/>
                        <a:gd name="T4" fmla="*/ 31 w 34"/>
                        <a:gd name="T5" fmla="*/ 25 h 25"/>
                        <a:gd name="T6" fmla="*/ 34 w 34"/>
                        <a:gd name="T7" fmla="*/ 5 h 25"/>
                        <a:gd name="T8" fmla="*/ 6 w 34"/>
                        <a:gd name="T9" fmla="*/ 0 h 25"/>
                        <a:gd name="T10" fmla="*/ 7 w 34"/>
                        <a:gd name="T11" fmla="*/ 1 h 25"/>
                        <a:gd name="T12" fmla="*/ 0 w 34"/>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34" h="25">
                          <a:moveTo>
                            <a:pt x="0" y="18"/>
                          </a:moveTo>
                          <a:lnTo>
                            <a:pt x="2" y="20"/>
                          </a:lnTo>
                          <a:lnTo>
                            <a:pt x="31" y="25"/>
                          </a:lnTo>
                          <a:lnTo>
                            <a:pt x="34" y="5"/>
                          </a:lnTo>
                          <a:lnTo>
                            <a:pt x="6" y="0"/>
                          </a:lnTo>
                          <a:lnTo>
                            <a:pt x="7" y="1"/>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2" name="Freeform 1119"/>
                    <p:cNvSpPr>
                      <a:spLocks/>
                    </p:cNvSpPr>
                    <p:nvPr/>
                  </p:nvSpPr>
                  <p:spPr bwMode="auto">
                    <a:xfrm>
                      <a:off x="2868" y="1800"/>
                      <a:ext cx="25" cy="26"/>
                    </a:xfrm>
                    <a:custGeom>
                      <a:avLst/>
                      <a:gdLst>
                        <a:gd name="T0" fmla="*/ 0 w 25"/>
                        <a:gd name="T1" fmla="*/ 18 h 26"/>
                        <a:gd name="T2" fmla="*/ 0 w 25"/>
                        <a:gd name="T3" fmla="*/ 18 h 26"/>
                        <a:gd name="T4" fmla="*/ 18 w 25"/>
                        <a:gd name="T5" fmla="*/ 26 h 26"/>
                        <a:gd name="T6" fmla="*/ 25 w 25"/>
                        <a:gd name="T7" fmla="*/ 9 h 26"/>
                        <a:gd name="T8" fmla="*/ 7 w 25"/>
                        <a:gd name="T9" fmla="*/ 0 h 26"/>
                        <a:gd name="T10" fmla="*/ 7 w 25"/>
                        <a:gd name="T11" fmla="*/ 0 h 26"/>
                        <a:gd name="T12" fmla="*/ 0 w 25"/>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0" y="18"/>
                          </a:moveTo>
                          <a:lnTo>
                            <a:pt x="0" y="18"/>
                          </a:lnTo>
                          <a:lnTo>
                            <a:pt x="18" y="26"/>
                          </a:lnTo>
                          <a:lnTo>
                            <a:pt x="25" y="9"/>
                          </a:lnTo>
                          <a:lnTo>
                            <a:pt x="7"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3" name="Freeform 1118"/>
                    <p:cNvSpPr>
                      <a:spLocks/>
                    </p:cNvSpPr>
                    <p:nvPr/>
                  </p:nvSpPr>
                  <p:spPr bwMode="auto">
                    <a:xfrm>
                      <a:off x="2841" y="1793"/>
                      <a:ext cx="34" cy="25"/>
                    </a:xfrm>
                    <a:custGeom>
                      <a:avLst/>
                      <a:gdLst>
                        <a:gd name="T0" fmla="*/ 0 w 34"/>
                        <a:gd name="T1" fmla="*/ 16 h 25"/>
                        <a:gd name="T2" fmla="*/ 6 w 34"/>
                        <a:gd name="T3" fmla="*/ 20 h 25"/>
                        <a:gd name="T4" fmla="*/ 27 w 34"/>
                        <a:gd name="T5" fmla="*/ 25 h 25"/>
                        <a:gd name="T6" fmla="*/ 34 w 34"/>
                        <a:gd name="T7" fmla="*/ 7 h 25"/>
                        <a:gd name="T8" fmla="*/ 11 w 34"/>
                        <a:gd name="T9" fmla="*/ 0 h 25"/>
                        <a:gd name="T10" fmla="*/ 16 w 34"/>
                        <a:gd name="T11" fmla="*/ 4 h 25"/>
                        <a:gd name="T12" fmla="*/ 0 w 34"/>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34" h="25">
                          <a:moveTo>
                            <a:pt x="0" y="16"/>
                          </a:moveTo>
                          <a:lnTo>
                            <a:pt x="6" y="20"/>
                          </a:lnTo>
                          <a:lnTo>
                            <a:pt x="27" y="25"/>
                          </a:lnTo>
                          <a:lnTo>
                            <a:pt x="34" y="7"/>
                          </a:lnTo>
                          <a:lnTo>
                            <a:pt x="11" y="0"/>
                          </a:lnTo>
                          <a:lnTo>
                            <a:pt x="16" y="4"/>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4" name="Freeform 1117"/>
                    <p:cNvSpPr>
                      <a:spLocks/>
                    </p:cNvSpPr>
                    <p:nvPr/>
                  </p:nvSpPr>
                  <p:spPr bwMode="auto">
                    <a:xfrm>
                      <a:off x="2830" y="1777"/>
                      <a:ext cx="27" cy="32"/>
                    </a:xfrm>
                    <a:custGeom>
                      <a:avLst/>
                      <a:gdLst>
                        <a:gd name="T0" fmla="*/ 9 w 27"/>
                        <a:gd name="T1" fmla="*/ 20 h 32"/>
                        <a:gd name="T2" fmla="*/ 0 w 27"/>
                        <a:gd name="T3" fmla="*/ 16 h 32"/>
                        <a:gd name="T4" fmla="*/ 11 w 27"/>
                        <a:gd name="T5" fmla="*/ 32 h 32"/>
                        <a:gd name="T6" fmla="*/ 27 w 27"/>
                        <a:gd name="T7" fmla="*/ 20 h 32"/>
                        <a:gd name="T8" fmla="*/ 17 w 27"/>
                        <a:gd name="T9" fmla="*/ 5 h 32"/>
                        <a:gd name="T10" fmla="*/ 8 w 27"/>
                        <a:gd name="T11" fmla="*/ 0 h 32"/>
                        <a:gd name="T12" fmla="*/ 17 w 27"/>
                        <a:gd name="T13" fmla="*/ 5 h 32"/>
                        <a:gd name="T14" fmla="*/ 13 w 27"/>
                        <a:gd name="T15" fmla="*/ 0 h 32"/>
                        <a:gd name="T16" fmla="*/ 8 w 27"/>
                        <a:gd name="T17" fmla="*/ 0 h 32"/>
                        <a:gd name="T18" fmla="*/ 9 w 27"/>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2">
                          <a:moveTo>
                            <a:pt x="9" y="20"/>
                          </a:moveTo>
                          <a:lnTo>
                            <a:pt x="0" y="16"/>
                          </a:lnTo>
                          <a:lnTo>
                            <a:pt x="11" y="32"/>
                          </a:lnTo>
                          <a:lnTo>
                            <a:pt x="27" y="20"/>
                          </a:lnTo>
                          <a:lnTo>
                            <a:pt x="17" y="5"/>
                          </a:lnTo>
                          <a:lnTo>
                            <a:pt x="8" y="0"/>
                          </a:lnTo>
                          <a:lnTo>
                            <a:pt x="17" y="5"/>
                          </a:lnTo>
                          <a:lnTo>
                            <a:pt x="13" y="0"/>
                          </a:lnTo>
                          <a:lnTo>
                            <a:pt x="8"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5" name="Freeform 1116"/>
                    <p:cNvSpPr>
                      <a:spLocks/>
                    </p:cNvSpPr>
                    <p:nvPr/>
                  </p:nvSpPr>
                  <p:spPr bwMode="auto">
                    <a:xfrm>
                      <a:off x="2796" y="1777"/>
                      <a:ext cx="43" cy="22"/>
                    </a:xfrm>
                    <a:custGeom>
                      <a:avLst/>
                      <a:gdLst>
                        <a:gd name="T0" fmla="*/ 5 w 43"/>
                        <a:gd name="T1" fmla="*/ 22 h 22"/>
                        <a:gd name="T2" fmla="*/ 4 w 43"/>
                        <a:gd name="T3" fmla="*/ 22 h 22"/>
                        <a:gd name="T4" fmla="*/ 43 w 43"/>
                        <a:gd name="T5" fmla="*/ 20 h 22"/>
                        <a:gd name="T6" fmla="*/ 42 w 43"/>
                        <a:gd name="T7" fmla="*/ 0 h 22"/>
                        <a:gd name="T8" fmla="*/ 2 w 43"/>
                        <a:gd name="T9" fmla="*/ 2 h 22"/>
                        <a:gd name="T10" fmla="*/ 0 w 43"/>
                        <a:gd name="T11" fmla="*/ 4 h 22"/>
                        <a:gd name="T12" fmla="*/ 5 w 4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5" y="22"/>
                          </a:moveTo>
                          <a:lnTo>
                            <a:pt x="4" y="22"/>
                          </a:lnTo>
                          <a:lnTo>
                            <a:pt x="43" y="20"/>
                          </a:lnTo>
                          <a:lnTo>
                            <a:pt x="42" y="0"/>
                          </a:lnTo>
                          <a:lnTo>
                            <a:pt x="2" y="2"/>
                          </a:lnTo>
                          <a:lnTo>
                            <a:pt x="0" y="4"/>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6" name="Freeform 1115"/>
                    <p:cNvSpPr>
                      <a:spLocks/>
                    </p:cNvSpPr>
                    <p:nvPr/>
                  </p:nvSpPr>
                  <p:spPr bwMode="auto">
                    <a:xfrm>
                      <a:off x="2758" y="1781"/>
                      <a:ext cx="43" cy="30"/>
                    </a:xfrm>
                    <a:custGeom>
                      <a:avLst/>
                      <a:gdLst>
                        <a:gd name="T0" fmla="*/ 2 w 43"/>
                        <a:gd name="T1" fmla="*/ 16 h 30"/>
                        <a:gd name="T2" fmla="*/ 15 w 43"/>
                        <a:gd name="T3" fmla="*/ 27 h 30"/>
                        <a:gd name="T4" fmla="*/ 43 w 43"/>
                        <a:gd name="T5" fmla="*/ 18 h 30"/>
                        <a:gd name="T6" fmla="*/ 38 w 43"/>
                        <a:gd name="T7" fmla="*/ 0 h 30"/>
                        <a:gd name="T8" fmla="*/ 9 w 43"/>
                        <a:gd name="T9" fmla="*/ 7 h 30"/>
                        <a:gd name="T10" fmla="*/ 22 w 43"/>
                        <a:gd name="T11" fmla="*/ 18 h 30"/>
                        <a:gd name="T12" fmla="*/ 2 w 43"/>
                        <a:gd name="T13" fmla="*/ 16 h 30"/>
                        <a:gd name="T14" fmla="*/ 0 w 43"/>
                        <a:gd name="T15" fmla="*/ 30 h 30"/>
                        <a:gd name="T16" fmla="*/ 15 w 43"/>
                        <a:gd name="T17" fmla="*/ 27 h 30"/>
                        <a:gd name="T18" fmla="*/ 2 w 43"/>
                        <a:gd name="T19"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 y="16"/>
                          </a:moveTo>
                          <a:lnTo>
                            <a:pt x="15" y="27"/>
                          </a:lnTo>
                          <a:lnTo>
                            <a:pt x="43" y="18"/>
                          </a:lnTo>
                          <a:lnTo>
                            <a:pt x="38" y="0"/>
                          </a:lnTo>
                          <a:lnTo>
                            <a:pt x="9" y="7"/>
                          </a:lnTo>
                          <a:lnTo>
                            <a:pt x="22" y="18"/>
                          </a:lnTo>
                          <a:lnTo>
                            <a:pt x="2" y="16"/>
                          </a:lnTo>
                          <a:lnTo>
                            <a:pt x="0" y="30"/>
                          </a:lnTo>
                          <a:lnTo>
                            <a:pt x="15" y="27"/>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7" name="Freeform 1114"/>
                    <p:cNvSpPr>
                      <a:spLocks/>
                    </p:cNvSpPr>
                    <p:nvPr/>
                  </p:nvSpPr>
                  <p:spPr bwMode="auto">
                    <a:xfrm>
                      <a:off x="2760" y="1754"/>
                      <a:ext cx="23" cy="45"/>
                    </a:xfrm>
                    <a:custGeom>
                      <a:avLst/>
                      <a:gdLst>
                        <a:gd name="T0" fmla="*/ 4 w 23"/>
                        <a:gd name="T1" fmla="*/ 0 h 45"/>
                        <a:gd name="T2" fmla="*/ 4 w 23"/>
                        <a:gd name="T3" fmla="*/ 0 h 45"/>
                        <a:gd name="T4" fmla="*/ 0 w 23"/>
                        <a:gd name="T5" fmla="*/ 43 h 45"/>
                        <a:gd name="T6" fmla="*/ 20 w 23"/>
                        <a:gd name="T7" fmla="*/ 45 h 45"/>
                        <a:gd name="T8" fmla="*/ 23 w 23"/>
                        <a:gd name="T9" fmla="*/ 1 h 45"/>
                        <a:gd name="T10" fmla="*/ 23 w 23"/>
                        <a:gd name="T11" fmla="*/ 1 h 45"/>
                        <a:gd name="T12" fmla="*/ 4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4" y="0"/>
                          </a:moveTo>
                          <a:lnTo>
                            <a:pt x="4" y="0"/>
                          </a:lnTo>
                          <a:lnTo>
                            <a:pt x="0" y="43"/>
                          </a:lnTo>
                          <a:lnTo>
                            <a:pt x="20" y="45"/>
                          </a:lnTo>
                          <a:lnTo>
                            <a:pt x="23" y="1"/>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8" name="Freeform 1113"/>
                    <p:cNvSpPr>
                      <a:spLocks/>
                    </p:cNvSpPr>
                    <p:nvPr/>
                  </p:nvSpPr>
                  <p:spPr bwMode="auto">
                    <a:xfrm>
                      <a:off x="2764" y="1723"/>
                      <a:ext cx="21" cy="32"/>
                    </a:xfrm>
                    <a:custGeom>
                      <a:avLst/>
                      <a:gdLst>
                        <a:gd name="T0" fmla="*/ 3 w 21"/>
                        <a:gd name="T1" fmla="*/ 13 h 32"/>
                        <a:gd name="T2" fmla="*/ 1 w 21"/>
                        <a:gd name="T3" fmla="*/ 5 h 32"/>
                        <a:gd name="T4" fmla="*/ 0 w 21"/>
                        <a:gd name="T5" fmla="*/ 31 h 32"/>
                        <a:gd name="T6" fmla="*/ 19 w 21"/>
                        <a:gd name="T7" fmla="*/ 32 h 32"/>
                        <a:gd name="T8" fmla="*/ 21 w 21"/>
                        <a:gd name="T9" fmla="*/ 7 h 32"/>
                        <a:gd name="T10" fmla="*/ 19 w 21"/>
                        <a:gd name="T11" fmla="*/ 0 h 32"/>
                        <a:gd name="T12" fmla="*/ 3 w 21"/>
                        <a:gd name="T13" fmla="*/ 13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3" y="13"/>
                          </a:moveTo>
                          <a:lnTo>
                            <a:pt x="1" y="5"/>
                          </a:lnTo>
                          <a:lnTo>
                            <a:pt x="0" y="31"/>
                          </a:lnTo>
                          <a:lnTo>
                            <a:pt x="19" y="32"/>
                          </a:lnTo>
                          <a:lnTo>
                            <a:pt x="21" y="7"/>
                          </a:lnTo>
                          <a:lnTo>
                            <a:pt x="19"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9" name="Freeform 1112"/>
                    <p:cNvSpPr>
                      <a:spLocks/>
                    </p:cNvSpPr>
                    <p:nvPr/>
                  </p:nvSpPr>
                  <p:spPr bwMode="auto">
                    <a:xfrm>
                      <a:off x="2738" y="1692"/>
                      <a:ext cx="45" cy="44"/>
                    </a:xfrm>
                    <a:custGeom>
                      <a:avLst/>
                      <a:gdLst>
                        <a:gd name="T0" fmla="*/ 4 w 45"/>
                        <a:gd name="T1" fmla="*/ 2 h 44"/>
                        <a:gd name="T2" fmla="*/ 4 w 45"/>
                        <a:gd name="T3" fmla="*/ 11 h 44"/>
                        <a:gd name="T4" fmla="*/ 29 w 45"/>
                        <a:gd name="T5" fmla="*/ 44 h 44"/>
                        <a:gd name="T6" fmla="*/ 45 w 45"/>
                        <a:gd name="T7" fmla="*/ 31 h 44"/>
                        <a:gd name="T8" fmla="*/ 20 w 45"/>
                        <a:gd name="T9" fmla="*/ 0 h 44"/>
                        <a:gd name="T10" fmla="*/ 20 w 45"/>
                        <a:gd name="T11" fmla="*/ 9 h 44"/>
                        <a:gd name="T12" fmla="*/ 4 w 45"/>
                        <a:gd name="T13" fmla="*/ 2 h 44"/>
                        <a:gd name="T14" fmla="*/ 0 w 45"/>
                        <a:gd name="T15" fmla="*/ 8 h 44"/>
                        <a:gd name="T16" fmla="*/ 4 w 45"/>
                        <a:gd name="T17" fmla="*/ 11 h 44"/>
                        <a:gd name="T18" fmla="*/ 4 w 45"/>
                        <a:gd name="T19"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 y="2"/>
                          </a:moveTo>
                          <a:lnTo>
                            <a:pt x="4" y="11"/>
                          </a:lnTo>
                          <a:lnTo>
                            <a:pt x="29" y="44"/>
                          </a:lnTo>
                          <a:lnTo>
                            <a:pt x="45" y="31"/>
                          </a:lnTo>
                          <a:lnTo>
                            <a:pt x="20" y="0"/>
                          </a:lnTo>
                          <a:lnTo>
                            <a:pt x="20" y="9"/>
                          </a:lnTo>
                          <a:lnTo>
                            <a:pt x="4" y="2"/>
                          </a:lnTo>
                          <a:lnTo>
                            <a:pt x="0" y="8"/>
                          </a:lnTo>
                          <a:lnTo>
                            <a:pt x="4" y="11"/>
                          </a:lnTo>
                          <a:lnTo>
                            <a:pt x="4"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0" name="Freeform 1111"/>
                    <p:cNvSpPr>
                      <a:spLocks/>
                    </p:cNvSpPr>
                    <p:nvPr/>
                  </p:nvSpPr>
                  <p:spPr bwMode="auto">
                    <a:xfrm>
                      <a:off x="2742" y="1655"/>
                      <a:ext cx="36" cy="46"/>
                    </a:xfrm>
                    <a:custGeom>
                      <a:avLst/>
                      <a:gdLst>
                        <a:gd name="T0" fmla="*/ 16 w 36"/>
                        <a:gd name="T1" fmla="*/ 1 h 46"/>
                        <a:gd name="T2" fmla="*/ 16 w 36"/>
                        <a:gd name="T3" fmla="*/ 0 h 46"/>
                        <a:gd name="T4" fmla="*/ 0 w 36"/>
                        <a:gd name="T5" fmla="*/ 39 h 46"/>
                        <a:gd name="T6" fmla="*/ 16 w 36"/>
                        <a:gd name="T7" fmla="*/ 46 h 46"/>
                        <a:gd name="T8" fmla="*/ 34 w 36"/>
                        <a:gd name="T9" fmla="*/ 7 h 46"/>
                        <a:gd name="T10" fmla="*/ 36 w 36"/>
                        <a:gd name="T11" fmla="*/ 5 h 46"/>
                        <a:gd name="T12" fmla="*/ 16 w 36"/>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36" h="46">
                          <a:moveTo>
                            <a:pt x="16" y="1"/>
                          </a:moveTo>
                          <a:lnTo>
                            <a:pt x="16" y="0"/>
                          </a:lnTo>
                          <a:lnTo>
                            <a:pt x="0" y="39"/>
                          </a:lnTo>
                          <a:lnTo>
                            <a:pt x="16" y="46"/>
                          </a:lnTo>
                          <a:lnTo>
                            <a:pt x="34" y="7"/>
                          </a:lnTo>
                          <a:lnTo>
                            <a:pt x="36" y="5"/>
                          </a:lnTo>
                          <a:lnTo>
                            <a:pt x="1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1" name="Freeform 1110"/>
                    <p:cNvSpPr>
                      <a:spLocks/>
                    </p:cNvSpPr>
                    <p:nvPr/>
                  </p:nvSpPr>
                  <p:spPr bwMode="auto">
                    <a:xfrm>
                      <a:off x="2758" y="1611"/>
                      <a:ext cx="25" cy="49"/>
                    </a:xfrm>
                    <a:custGeom>
                      <a:avLst/>
                      <a:gdLst>
                        <a:gd name="T0" fmla="*/ 7 w 25"/>
                        <a:gd name="T1" fmla="*/ 0 h 49"/>
                        <a:gd name="T2" fmla="*/ 7 w 25"/>
                        <a:gd name="T3" fmla="*/ 2 h 49"/>
                        <a:gd name="T4" fmla="*/ 0 w 25"/>
                        <a:gd name="T5" fmla="*/ 45 h 49"/>
                        <a:gd name="T6" fmla="*/ 20 w 25"/>
                        <a:gd name="T7" fmla="*/ 49 h 49"/>
                        <a:gd name="T8" fmla="*/ 25 w 25"/>
                        <a:gd name="T9" fmla="*/ 4 h 49"/>
                        <a:gd name="T10" fmla="*/ 25 w 25"/>
                        <a:gd name="T11" fmla="*/ 6 h 49"/>
                        <a:gd name="T12" fmla="*/ 7 w 25"/>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5" h="49">
                          <a:moveTo>
                            <a:pt x="7" y="0"/>
                          </a:moveTo>
                          <a:lnTo>
                            <a:pt x="7" y="2"/>
                          </a:lnTo>
                          <a:lnTo>
                            <a:pt x="0" y="45"/>
                          </a:lnTo>
                          <a:lnTo>
                            <a:pt x="20" y="49"/>
                          </a:lnTo>
                          <a:lnTo>
                            <a:pt x="25" y="4"/>
                          </a:lnTo>
                          <a:lnTo>
                            <a:pt x="25" y="6"/>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2" name="Freeform 1109"/>
                    <p:cNvSpPr>
                      <a:spLocks/>
                    </p:cNvSpPr>
                    <p:nvPr/>
                  </p:nvSpPr>
                  <p:spPr bwMode="auto">
                    <a:xfrm>
                      <a:off x="2765" y="1579"/>
                      <a:ext cx="31" cy="38"/>
                    </a:xfrm>
                    <a:custGeom>
                      <a:avLst/>
                      <a:gdLst>
                        <a:gd name="T0" fmla="*/ 13 w 31"/>
                        <a:gd name="T1" fmla="*/ 4 h 38"/>
                        <a:gd name="T2" fmla="*/ 13 w 31"/>
                        <a:gd name="T3" fmla="*/ 0 h 38"/>
                        <a:gd name="T4" fmla="*/ 0 w 31"/>
                        <a:gd name="T5" fmla="*/ 32 h 38"/>
                        <a:gd name="T6" fmla="*/ 18 w 31"/>
                        <a:gd name="T7" fmla="*/ 38 h 38"/>
                        <a:gd name="T8" fmla="*/ 31 w 31"/>
                        <a:gd name="T9" fmla="*/ 7 h 38"/>
                        <a:gd name="T10" fmla="*/ 31 w 31"/>
                        <a:gd name="T11" fmla="*/ 4 h 38"/>
                        <a:gd name="T12" fmla="*/ 13 w 31"/>
                        <a:gd name="T13" fmla="*/ 4 h 38"/>
                      </a:gdLst>
                      <a:ahLst/>
                      <a:cxnLst>
                        <a:cxn ang="0">
                          <a:pos x="T0" y="T1"/>
                        </a:cxn>
                        <a:cxn ang="0">
                          <a:pos x="T2" y="T3"/>
                        </a:cxn>
                        <a:cxn ang="0">
                          <a:pos x="T4" y="T5"/>
                        </a:cxn>
                        <a:cxn ang="0">
                          <a:pos x="T6" y="T7"/>
                        </a:cxn>
                        <a:cxn ang="0">
                          <a:pos x="T8" y="T9"/>
                        </a:cxn>
                        <a:cxn ang="0">
                          <a:pos x="T10" y="T11"/>
                        </a:cxn>
                        <a:cxn ang="0">
                          <a:pos x="T12" y="T13"/>
                        </a:cxn>
                      </a:cxnLst>
                      <a:rect l="0" t="0" r="r" b="b"/>
                      <a:pathLst>
                        <a:path w="31" h="38">
                          <a:moveTo>
                            <a:pt x="13" y="4"/>
                          </a:moveTo>
                          <a:lnTo>
                            <a:pt x="13" y="0"/>
                          </a:lnTo>
                          <a:lnTo>
                            <a:pt x="0" y="32"/>
                          </a:lnTo>
                          <a:lnTo>
                            <a:pt x="18" y="38"/>
                          </a:lnTo>
                          <a:lnTo>
                            <a:pt x="31" y="7"/>
                          </a:lnTo>
                          <a:lnTo>
                            <a:pt x="31" y="4"/>
                          </a:lnTo>
                          <a:lnTo>
                            <a:pt x="1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3" name="Freeform 1108"/>
                    <p:cNvSpPr>
                      <a:spLocks/>
                    </p:cNvSpPr>
                    <p:nvPr/>
                  </p:nvSpPr>
                  <p:spPr bwMode="auto">
                    <a:xfrm>
                      <a:off x="2776" y="1552"/>
                      <a:ext cx="20" cy="31"/>
                    </a:xfrm>
                    <a:custGeom>
                      <a:avLst/>
                      <a:gdLst>
                        <a:gd name="T0" fmla="*/ 9 w 20"/>
                        <a:gd name="T1" fmla="*/ 20 h 31"/>
                        <a:gd name="T2" fmla="*/ 0 w 20"/>
                        <a:gd name="T3" fmla="*/ 9 h 31"/>
                        <a:gd name="T4" fmla="*/ 2 w 20"/>
                        <a:gd name="T5" fmla="*/ 31 h 31"/>
                        <a:gd name="T6" fmla="*/ 20 w 20"/>
                        <a:gd name="T7" fmla="*/ 31 h 31"/>
                        <a:gd name="T8" fmla="*/ 20 w 20"/>
                        <a:gd name="T9" fmla="*/ 9 h 31"/>
                        <a:gd name="T10" fmla="*/ 11 w 20"/>
                        <a:gd name="T11" fmla="*/ 0 h 31"/>
                        <a:gd name="T12" fmla="*/ 20 w 20"/>
                        <a:gd name="T13" fmla="*/ 9 h 31"/>
                        <a:gd name="T14" fmla="*/ 20 w 20"/>
                        <a:gd name="T15" fmla="*/ 0 h 31"/>
                        <a:gd name="T16" fmla="*/ 11 w 20"/>
                        <a:gd name="T17" fmla="*/ 0 h 31"/>
                        <a:gd name="T18" fmla="*/ 9 w 20"/>
                        <a:gd name="T1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1">
                          <a:moveTo>
                            <a:pt x="9" y="20"/>
                          </a:moveTo>
                          <a:lnTo>
                            <a:pt x="0" y="9"/>
                          </a:lnTo>
                          <a:lnTo>
                            <a:pt x="2" y="31"/>
                          </a:lnTo>
                          <a:lnTo>
                            <a:pt x="20" y="31"/>
                          </a:lnTo>
                          <a:lnTo>
                            <a:pt x="20" y="9"/>
                          </a:lnTo>
                          <a:lnTo>
                            <a:pt x="11" y="0"/>
                          </a:lnTo>
                          <a:lnTo>
                            <a:pt x="20" y="9"/>
                          </a:lnTo>
                          <a:lnTo>
                            <a:pt x="20" y="0"/>
                          </a:lnTo>
                          <a:lnTo>
                            <a:pt x="11"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4" name="Freeform 1107"/>
                    <p:cNvSpPr>
                      <a:spLocks/>
                    </p:cNvSpPr>
                    <p:nvPr/>
                  </p:nvSpPr>
                  <p:spPr bwMode="auto">
                    <a:xfrm>
                      <a:off x="2747" y="1550"/>
                      <a:ext cx="40" cy="22"/>
                    </a:xfrm>
                    <a:custGeom>
                      <a:avLst/>
                      <a:gdLst>
                        <a:gd name="T0" fmla="*/ 0 w 40"/>
                        <a:gd name="T1" fmla="*/ 15 h 22"/>
                        <a:gd name="T2" fmla="*/ 8 w 40"/>
                        <a:gd name="T3" fmla="*/ 18 h 22"/>
                        <a:gd name="T4" fmla="*/ 38 w 40"/>
                        <a:gd name="T5" fmla="*/ 22 h 22"/>
                        <a:gd name="T6" fmla="*/ 40 w 40"/>
                        <a:gd name="T7" fmla="*/ 2 h 22"/>
                        <a:gd name="T8" fmla="*/ 9 w 40"/>
                        <a:gd name="T9" fmla="*/ 0 h 22"/>
                        <a:gd name="T10" fmla="*/ 17 w 40"/>
                        <a:gd name="T11" fmla="*/ 4 h 22"/>
                        <a:gd name="T12" fmla="*/ 0 w 40"/>
                        <a:gd name="T13" fmla="*/ 15 h 22"/>
                        <a:gd name="T14" fmla="*/ 2 w 40"/>
                        <a:gd name="T15" fmla="*/ 18 h 22"/>
                        <a:gd name="T16" fmla="*/ 8 w 40"/>
                        <a:gd name="T17" fmla="*/ 18 h 22"/>
                        <a:gd name="T18" fmla="*/ 0 w 40"/>
                        <a:gd name="T1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2">
                          <a:moveTo>
                            <a:pt x="0" y="15"/>
                          </a:moveTo>
                          <a:lnTo>
                            <a:pt x="8" y="18"/>
                          </a:lnTo>
                          <a:lnTo>
                            <a:pt x="38" y="22"/>
                          </a:lnTo>
                          <a:lnTo>
                            <a:pt x="40" y="2"/>
                          </a:lnTo>
                          <a:lnTo>
                            <a:pt x="9" y="0"/>
                          </a:lnTo>
                          <a:lnTo>
                            <a:pt x="17" y="4"/>
                          </a:lnTo>
                          <a:lnTo>
                            <a:pt x="0" y="15"/>
                          </a:lnTo>
                          <a:lnTo>
                            <a:pt x="2" y="18"/>
                          </a:lnTo>
                          <a:lnTo>
                            <a:pt x="8" y="18"/>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5" name="Freeform 1106"/>
                    <p:cNvSpPr>
                      <a:spLocks/>
                    </p:cNvSpPr>
                    <p:nvPr/>
                  </p:nvSpPr>
                  <p:spPr bwMode="auto">
                    <a:xfrm>
                      <a:off x="2724" y="1516"/>
                      <a:ext cx="40" cy="49"/>
                    </a:xfrm>
                    <a:custGeom>
                      <a:avLst/>
                      <a:gdLst>
                        <a:gd name="T0" fmla="*/ 7 w 40"/>
                        <a:gd name="T1" fmla="*/ 20 h 49"/>
                        <a:gd name="T2" fmla="*/ 0 w 40"/>
                        <a:gd name="T3" fmla="*/ 16 h 49"/>
                        <a:gd name="T4" fmla="*/ 23 w 40"/>
                        <a:gd name="T5" fmla="*/ 49 h 49"/>
                        <a:gd name="T6" fmla="*/ 40 w 40"/>
                        <a:gd name="T7" fmla="*/ 38 h 49"/>
                        <a:gd name="T8" fmla="*/ 14 w 40"/>
                        <a:gd name="T9" fmla="*/ 3 h 49"/>
                        <a:gd name="T10" fmla="*/ 9 w 40"/>
                        <a:gd name="T11" fmla="*/ 0 h 49"/>
                        <a:gd name="T12" fmla="*/ 14 w 40"/>
                        <a:gd name="T13" fmla="*/ 3 h 49"/>
                        <a:gd name="T14" fmla="*/ 13 w 40"/>
                        <a:gd name="T15" fmla="*/ 0 h 49"/>
                        <a:gd name="T16" fmla="*/ 9 w 40"/>
                        <a:gd name="T17" fmla="*/ 0 h 49"/>
                        <a:gd name="T18" fmla="*/ 7 w 40"/>
                        <a:gd name="T19"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9">
                          <a:moveTo>
                            <a:pt x="7" y="20"/>
                          </a:moveTo>
                          <a:lnTo>
                            <a:pt x="0" y="16"/>
                          </a:lnTo>
                          <a:lnTo>
                            <a:pt x="23" y="49"/>
                          </a:lnTo>
                          <a:lnTo>
                            <a:pt x="40" y="38"/>
                          </a:lnTo>
                          <a:lnTo>
                            <a:pt x="14" y="3"/>
                          </a:lnTo>
                          <a:lnTo>
                            <a:pt x="9" y="0"/>
                          </a:lnTo>
                          <a:lnTo>
                            <a:pt x="14" y="3"/>
                          </a:lnTo>
                          <a:lnTo>
                            <a:pt x="13" y="0"/>
                          </a:lnTo>
                          <a:lnTo>
                            <a:pt x="9" y="0"/>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6" name="Freeform 1105"/>
                    <p:cNvSpPr>
                      <a:spLocks/>
                    </p:cNvSpPr>
                    <p:nvPr/>
                  </p:nvSpPr>
                  <p:spPr bwMode="auto">
                    <a:xfrm>
                      <a:off x="2665" y="1510"/>
                      <a:ext cx="68" cy="26"/>
                    </a:xfrm>
                    <a:custGeom>
                      <a:avLst/>
                      <a:gdLst>
                        <a:gd name="T0" fmla="*/ 0 w 68"/>
                        <a:gd name="T1" fmla="*/ 15 h 26"/>
                        <a:gd name="T2" fmla="*/ 7 w 68"/>
                        <a:gd name="T3" fmla="*/ 18 h 26"/>
                        <a:gd name="T4" fmla="*/ 66 w 68"/>
                        <a:gd name="T5" fmla="*/ 26 h 26"/>
                        <a:gd name="T6" fmla="*/ 68 w 68"/>
                        <a:gd name="T7" fmla="*/ 6 h 26"/>
                        <a:gd name="T8" fmla="*/ 9 w 68"/>
                        <a:gd name="T9" fmla="*/ 0 h 26"/>
                        <a:gd name="T10" fmla="*/ 16 w 68"/>
                        <a:gd name="T11" fmla="*/ 4 h 26"/>
                        <a:gd name="T12" fmla="*/ 0 w 68"/>
                        <a:gd name="T13" fmla="*/ 15 h 26"/>
                        <a:gd name="T14" fmla="*/ 1 w 68"/>
                        <a:gd name="T15" fmla="*/ 18 h 26"/>
                        <a:gd name="T16" fmla="*/ 7 w 68"/>
                        <a:gd name="T17" fmla="*/ 18 h 26"/>
                        <a:gd name="T18" fmla="*/ 0 w 68"/>
                        <a:gd name="T1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6">
                          <a:moveTo>
                            <a:pt x="0" y="15"/>
                          </a:moveTo>
                          <a:lnTo>
                            <a:pt x="7" y="18"/>
                          </a:lnTo>
                          <a:lnTo>
                            <a:pt x="66" y="26"/>
                          </a:lnTo>
                          <a:lnTo>
                            <a:pt x="68" y="6"/>
                          </a:lnTo>
                          <a:lnTo>
                            <a:pt x="9" y="0"/>
                          </a:lnTo>
                          <a:lnTo>
                            <a:pt x="16" y="4"/>
                          </a:lnTo>
                          <a:lnTo>
                            <a:pt x="0" y="15"/>
                          </a:lnTo>
                          <a:lnTo>
                            <a:pt x="1" y="18"/>
                          </a:lnTo>
                          <a:lnTo>
                            <a:pt x="7" y="18"/>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7" name="Freeform 1104"/>
                    <p:cNvSpPr>
                      <a:spLocks/>
                    </p:cNvSpPr>
                    <p:nvPr/>
                  </p:nvSpPr>
                  <p:spPr bwMode="auto">
                    <a:xfrm>
                      <a:off x="2654" y="1492"/>
                      <a:ext cx="27" cy="33"/>
                    </a:xfrm>
                    <a:custGeom>
                      <a:avLst/>
                      <a:gdLst>
                        <a:gd name="T0" fmla="*/ 9 w 27"/>
                        <a:gd name="T1" fmla="*/ 20 h 33"/>
                        <a:gd name="T2" fmla="*/ 0 w 27"/>
                        <a:gd name="T3" fmla="*/ 15 h 33"/>
                        <a:gd name="T4" fmla="*/ 11 w 27"/>
                        <a:gd name="T5" fmla="*/ 33 h 33"/>
                        <a:gd name="T6" fmla="*/ 27 w 27"/>
                        <a:gd name="T7" fmla="*/ 22 h 33"/>
                        <a:gd name="T8" fmla="*/ 18 w 27"/>
                        <a:gd name="T9" fmla="*/ 6 h 33"/>
                        <a:gd name="T10" fmla="*/ 9 w 27"/>
                        <a:gd name="T11" fmla="*/ 0 h 33"/>
                        <a:gd name="T12" fmla="*/ 18 w 27"/>
                        <a:gd name="T13" fmla="*/ 6 h 33"/>
                        <a:gd name="T14" fmla="*/ 14 w 27"/>
                        <a:gd name="T15" fmla="*/ 0 h 33"/>
                        <a:gd name="T16" fmla="*/ 9 w 27"/>
                        <a:gd name="T17" fmla="*/ 0 h 33"/>
                        <a:gd name="T18" fmla="*/ 9 w 27"/>
                        <a:gd name="T19"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3">
                          <a:moveTo>
                            <a:pt x="9" y="20"/>
                          </a:moveTo>
                          <a:lnTo>
                            <a:pt x="0" y="15"/>
                          </a:lnTo>
                          <a:lnTo>
                            <a:pt x="11" y="33"/>
                          </a:lnTo>
                          <a:lnTo>
                            <a:pt x="27" y="22"/>
                          </a:lnTo>
                          <a:lnTo>
                            <a:pt x="18" y="6"/>
                          </a:lnTo>
                          <a:lnTo>
                            <a:pt x="9" y="0"/>
                          </a:lnTo>
                          <a:lnTo>
                            <a:pt x="18" y="6"/>
                          </a:lnTo>
                          <a:lnTo>
                            <a:pt x="14" y="0"/>
                          </a:lnTo>
                          <a:lnTo>
                            <a:pt x="9" y="0"/>
                          </a:lnTo>
                          <a:lnTo>
                            <a:pt x="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8" name="Freeform 1103"/>
                    <p:cNvSpPr>
                      <a:spLocks/>
                    </p:cNvSpPr>
                    <p:nvPr/>
                  </p:nvSpPr>
                  <p:spPr bwMode="auto">
                    <a:xfrm>
                      <a:off x="2583" y="1491"/>
                      <a:ext cx="80" cy="21"/>
                    </a:xfrm>
                    <a:custGeom>
                      <a:avLst/>
                      <a:gdLst>
                        <a:gd name="T0" fmla="*/ 15 w 80"/>
                        <a:gd name="T1" fmla="*/ 16 h 21"/>
                        <a:gd name="T2" fmla="*/ 8 w 80"/>
                        <a:gd name="T3" fmla="*/ 19 h 21"/>
                        <a:gd name="T4" fmla="*/ 80 w 80"/>
                        <a:gd name="T5" fmla="*/ 21 h 21"/>
                        <a:gd name="T6" fmla="*/ 80 w 80"/>
                        <a:gd name="T7" fmla="*/ 1 h 21"/>
                        <a:gd name="T8" fmla="*/ 8 w 80"/>
                        <a:gd name="T9" fmla="*/ 0 h 21"/>
                        <a:gd name="T10" fmla="*/ 0 w 80"/>
                        <a:gd name="T11" fmla="*/ 3 h 21"/>
                        <a:gd name="T12" fmla="*/ 8 w 80"/>
                        <a:gd name="T13" fmla="*/ 0 h 21"/>
                        <a:gd name="T14" fmla="*/ 4 w 80"/>
                        <a:gd name="T15" fmla="*/ 0 h 21"/>
                        <a:gd name="T16" fmla="*/ 0 w 80"/>
                        <a:gd name="T17" fmla="*/ 3 h 21"/>
                        <a:gd name="T18" fmla="*/ 15 w 80"/>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1">
                          <a:moveTo>
                            <a:pt x="15" y="16"/>
                          </a:moveTo>
                          <a:lnTo>
                            <a:pt x="8" y="19"/>
                          </a:lnTo>
                          <a:lnTo>
                            <a:pt x="80" y="21"/>
                          </a:lnTo>
                          <a:lnTo>
                            <a:pt x="80" y="1"/>
                          </a:lnTo>
                          <a:lnTo>
                            <a:pt x="8" y="0"/>
                          </a:lnTo>
                          <a:lnTo>
                            <a:pt x="0" y="3"/>
                          </a:lnTo>
                          <a:lnTo>
                            <a:pt x="8" y="0"/>
                          </a:lnTo>
                          <a:lnTo>
                            <a:pt x="4" y="0"/>
                          </a:lnTo>
                          <a:lnTo>
                            <a:pt x="0" y="3"/>
                          </a:lnTo>
                          <a:lnTo>
                            <a:pt x="1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9" name="Freeform 1102"/>
                    <p:cNvSpPr>
                      <a:spLocks/>
                    </p:cNvSpPr>
                    <p:nvPr/>
                  </p:nvSpPr>
                  <p:spPr bwMode="auto">
                    <a:xfrm>
                      <a:off x="2544" y="1494"/>
                      <a:ext cx="54" cy="63"/>
                    </a:xfrm>
                    <a:custGeom>
                      <a:avLst/>
                      <a:gdLst>
                        <a:gd name="T0" fmla="*/ 7 w 54"/>
                        <a:gd name="T1" fmla="*/ 63 h 63"/>
                        <a:gd name="T2" fmla="*/ 14 w 54"/>
                        <a:gd name="T3" fmla="*/ 60 h 63"/>
                        <a:gd name="T4" fmla="*/ 54 w 54"/>
                        <a:gd name="T5" fmla="*/ 13 h 63"/>
                        <a:gd name="T6" fmla="*/ 39 w 54"/>
                        <a:gd name="T7" fmla="*/ 0 h 63"/>
                        <a:gd name="T8" fmla="*/ 0 w 54"/>
                        <a:gd name="T9" fmla="*/ 47 h 63"/>
                        <a:gd name="T10" fmla="*/ 5 w 54"/>
                        <a:gd name="T11" fmla="*/ 43 h 63"/>
                        <a:gd name="T12" fmla="*/ 7 w 5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54" h="63">
                          <a:moveTo>
                            <a:pt x="7" y="63"/>
                          </a:moveTo>
                          <a:lnTo>
                            <a:pt x="14" y="60"/>
                          </a:lnTo>
                          <a:lnTo>
                            <a:pt x="54" y="13"/>
                          </a:lnTo>
                          <a:lnTo>
                            <a:pt x="39" y="0"/>
                          </a:lnTo>
                          <a:lnTo>
                            <a:pt x="0" y="47"/>
                          </a:lnTo>
                          <a:lnTo>
                            <a:pt x="5" y="43"/>
                          </a:lnTo>
                          <a:lnTo>
                            <a:pt x="7"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0" name="Freeform 1101"/>
                    <p:cNvSpPr>
                      <a:spLocks/>
                    </p:cNvSpPr>
                    <p:nvPr/>
                  </p:nvSpPr>
                  <p:spPr bwMode="auto">
                    <a:xfrm>
                      <a:off x="2484" y="1537"/>
                      <a:ext cx="67" cy="26"/>
                    </a:xfrm>
                    <a:custGeom>
                      <a:avLst/>
                      <a:gdLst>
                        <a:gd name="T0" fmla="*/ 11 w 67"/>
                        <a:gd name="T1" fmla="*/ 24 h 26"/>
                        <a:gd name="T2" fmla="*/ 8 w 67"/>
                        <a:gd name="T3" fmla="*/ 26 h 26"/>
                        <a:gd name="T4" fmla="*/ 67 w 67"/>
                        <a:gd name="T5" fmla="*/ 20 h 26"/>
                        <a:gd name="T6" fmla="*/ 65 w 67"/>
                        <a:gd name="T7" fmla="*/ 0 h 26"/>
                        <a:gd name="T8" fmla="*/ 6 w 67"/>
                        <a:gd name="T9" fmla="*/ 6 h 26"/>
                        <a:gd name="T10" fmla="*/ 0 w 67"/>
                        <a:gd name="T11" fmla="*/ 8 h 26"/>
                        <a:gd name="T12" fmla="*/ 11 w 67"/>
                        <a:gd name="T13" fmla="*/ 24 h 26"/>
                      </a:gdLst>
                      <a:ahLst/>
                      <a:cxnLst>
                        <a:cxn ang="0">
                          <a:pos x="T0" y="T1"/>
                        </a:cxn>
                        <a:cxn ang="0">
                          <a:pos x="T2" y="T3"/>
                        </a:cxn>
                        <a:cxn ang="0">
                          <a:pos x="T4" y="T5"/>
                        </a:cxn>
                        <a:cxn ang="0">
                          <a:pos x="T6" y="T7"/>
                        </a:cxn>
                        <a:cxn ang="0">
                          <a:pos x="T8" y="T9"/>
                        </a:cxn>
                        <a:cxn ang="0">
                          <a:pos x="T10" y="T11"/>
                        </a:cxn>
                        <a:cxn ang="0">
                          <a:pos x="T12" y="T13"/>
                        </a:cxn>
                      </a:cxnLst>
                      <a:rect l="0" t="0" r="r" b="b"/>
                      <a:pathLst>
                        <a:path w="67" h="26">
                          <a:moveTo>
                            <a:pt x="11" y="24"/>
                          </a:moveTo>
                          <a:lnTo>
                            <a:pt x="8" y="26"/>
                          </a:lnTo>
                          <a:lnTo>
                            <a:pt x="67" y="20"/>
                          </a:lnTo>
                          <a:lnTo>
                            <a:pt x="65" y="0"/>
                          </a:lnTo>
                          <a:lnTo>
                            <a:pt x="6" y="6"/>
                          </a:lnTo>
                          <a:lnTo>
                            <a:pt x="0" y="8"/>
                          </a:lnTo>
                          <a:lnTo>
                            <a:pt x="11"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1" name="Freeform 1100"/>
                    <p:cNvSpPr>
                      <a:spLocks/>
                    </p:cNvSpPr>
                    <p:nvPr/>
                  </p:nvSpPr>
                  <p:spPr bwMode="auto">
                    <a:xfrm>
                      <a:off x="2412" y="1545"/>
                      <a:ext cx="83" cy="68"/>
                    </a:xfrm>
                    <a:custGeom>
                      <a:avLst/>
                      <a:gdLst>
                        <a:gd name="T0" fmla="*/ 0 w 83"/>
                        <a:gd name="T1" fmla="*/ 65 h 68"/>
                        <a:gd name="T2" fmla="*/ 11 w 83"/>
                        <a:gd name="T3" fmla="*/ 65 h 68"/>
                        <a:gd name="T4" fmla="*/ 83 w 83"/>
                        <a:gd name="T5" fmla="*/ 16 h 68"/>
                        <a:gd name="T6" fmla="*/ 72 w 83"/>
                        <a:gd name="T7" fmla="*/ 0 h 68"/>
                        <a:gd name="T8" fmla="*/ 0 w 83"/>
                        <a:gd name="T9" fmla="*/ 48 h 68"/>
                        <a:gd name="T10" fmla="*/ 13 w 83"/>
                        <a:gd name="T11" fmla="*/ 48 h 68"/>
                        <a:gd name="T12" fmla="*/ 0 w 83"/>
                        <a:gd name="T13" fmla="*/ 65 h 68"/>
                        <a:gd name="T14" fmla="*/ 6 w 83"/>
                        <a:gd name="T15" fmla="*/ 68 h 68"/>
                        <a:gd name="T16" fmla="*/ 11 w 83"/>
                        <a:gd name="T17" fmla="*/ 65 h 68"/>
                        <a:gd name="T18" fmla="*/ 0 w 83"/>
                        <a:gd name="T1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68">
                          <a:moveTo>
                            <a:pt x="0" y="65"/>
                          </a:moveTo>
                          <a:lnTo>
                            <a:pt x="11" y="65"/>
                          </a:lnTo>
                          <a:lnTo>
                            <a:pt x="83" y="16"/>
                          </a:lnTo>
                          <a:lnTo>
                            <a:pt x="72" y="0"/>
                          </a:lnTo>
                          <a:lnTo>
                            <a:pt x="0" y="48"/>
                          </a:lnTo>
                          <a:lnTo>
                            <a:pt x="13" y="48"/>
                          </a:lnTo>
                          <a:lnTo>
                            <a:pt x="0" y="65"/>
                          </a:lnTo>
                          <a:lnTo>
                            <a:pt x="6" y="68"/>
                          </a:lnTo>
                          <a:lnTo>
                            <a:pt x="11" y="65"/>
                          </a:lnTo>
                          <a:lnTo>
                            <a:pt x="0"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2" name="Freeform 1099"/>
                    <p:cNvSpPr>
                      <a:spLocks/>
                    </p:cNvSpPr>
                    <p:nvPr/>
                  </p:nvSpPr>
                  <p:spPr bwMode="auto">
                    <a:xfrm>
                      <a:off x="2389" y="1574"/>
                      <a:ext cx="36" cy="36"/>
                    </a:xfrm>
                    <a:custGeom>
                      <a:avLst/>
                      <a:gdLst>
                        <a:gd name="T0" fmla="*/ 5 w 36"/>
                        <a:gd name="T1" fmla="*/ 18 h 36"/>
                        <a:gd name="T2" fmla="*/ 0 w 36"/>
                        <a:gd name="T3" fmla="*/ 16 h 36"/>
                        <a:gd name="T4" fmla="*/ 23 w 36"/>
                        <a:gd name="T5" fmla="*/ 36 h 36"/>
                        <a:gd name="T6" fmla="*/ 36 w 36"/>
                        <a:gd name="T7" fmla="*/ 19 h 36"/>
                        <a:gd name="T8" fmla="*/ 11 w 36"/>
                        <a:gd name="T9" fmla="*/ 1 h 36"/>
                        <a:gd name="T10" fmla="*/ 5 w 36"/>
                        <a:gd name="T11" fmla="*/ 0 h 36"/>
                        <a:gd name="T12" fmla="*/ 5 w 36"/>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5" y="18"/>
                          </a:moveTo>
                          <a:lnTo>
                            <a:pt x="0" y="16"/>
                          </a:lnTo>
                          <a:lnTo>
                            <a:pt x="23" y="36"/>
                          </a:lnTo>
                          <a:lnTo>
                            <a:pt x="36" y="19"/>
                          </a:lnTo>
                          <a:lnTo>
                            <a:pt x="11" y="1"/>
                          </a:lnTo>
                          <a:lnTo>
                            <a:pt x="5"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3" name="Freeform 1098"/>
                    <p:cNvSpPr>
                      <a:spLocks/>
                    </p:cNvSpPr>
                    <p:nvPr/>
                  </p:nvSpPr>
                  <p:spPr bwMode="auto">
                    <a:xfrm>
                      <a:off x="2364" y="1572"/>
                      <a:ext cx="30" cy="20"/>
                    </a:xfrm>
                    <a:custGeom>
                      <a:avLst/>
                      <a:gdLst>
                        <a:gd name="T0" fmla="*/ 0 w 30"/>
                        <a:gd name="T1" fmla="*/ 14 h 20"/>
                        <a:gd name="T2" fmla="*/ 7 w 30"/>
                        <a:gd name="T3" fmla="*/ 20 h 20"/>
                        <a:gd name="T4" fmla="*/ 30 w 30"/>
                        <a:gd name="T5" fmla="*/ 20 h 20"/>
                        <a:gd name="T6" fmla="*/ 30 w 30"/>
                        <a:gd name="T7" fmla="*/ 2 h 20"/>
                        <a:gd name="T8" fmla="*/ 9 w 30"/>
                        <a:gd name="T9" fmla="*/ 0 h 20"/>
                        <a:gd name="T10" fmla="*/ 16 w 30"/>
                        <a:gd name="T11" fmla="*/ 5 h 20"/>
                        <a:gd name="T12" fmla="*/ 0 w 30"/>
                        <a:gd name="T13" fmla="*/ 14 h 20"/>
                        <a:gd name="T14" fmla="*/ 1 w 30"/>
                        <a:gd name="T15" fmla="*/ 20 h 20"/>
                        <a:gd name="T16" fmla="*/ 7 w 30"/>
                        <a:gd name="T17" fmla="*/ 20 h 20"/>
                        <a:gd name="T18" fmla="*/ 0 w 30"/>
                        <a:gd name="T1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0" y="14"/>
                          </a:moveTo>
                          <a:lnTo>
                            <a:pt x="7" y="20"/>
                          </a:lnTo>
                          <a:lnTo>
                            <a:pt x="30" y="20"/>
                          </a:lnTo>
                          <a:lnTo>
                            <a:pt x="30" y="2"/>
                          </a:lnTo>
                          <a:lnTo>
                            <a:pt x="9" y="0"/>
                          </a:lnTo>
                          <a:lnTo>
                            <a:pt x="16" y="5"/>
                          </a:lnTo>
                          <a:lnTo>
                            <a:pt x="0" y="14"/>
                          </a:lnTo>
                          <a:lnTo>
                            <a:pt x="1" y="20"/>
                          </a:lnTo>
                          <a:lnTo>
                            <a:pt x="7" y="2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4" name="Freeform 1097"/>
                    <p:cNvSpPr>
                      <a:spLocks/>
                    </p:cNvSpPr>
                    <p:nvPr/>
                  </p:nvSpPr>
                  <p:spPr bwMode="auto">
                    <a:xfrm>
                      <a:off x="2353" y="1555"/>
                      <a:ext cx="27" cy="31"/>
                    </a:xfrm>
                    <a:custGeom>
                      <a:avLst/>
                      <a:gdLst>
                        <a:gd name="T0" fmla="*/ 0 w 27"/>
                        <a:gd name="T1" fmla="*/ 10 h 31"/>
                        <a:gd name="T2" fmla="*/ 0 w 27"/>
                        <a:gd name="T3" fmla="*/ 10 h 31"/>
                        <a:gd name="T4" fmla="*/ 11 w 27"/>
                        <a:gd name="T5" fmla="*/ 31 h 31"/>
                        <a:gd name="T6" fmla="*/ 27 w 27"/>
                        <a:gd name="T7" fmla="*/ 22 h 31"/>
                        <a:gd name="T8" fmla="*/ 18 w 27"/>
                        <a:gd name="T9" fmla="*/ 0 h 31"/>
                        <a:gd name="T10" fmla="*/ 18 w 27"/>
                        <a:gd name="T11" fmla="*/ 2 h 31"/>
                        <a:gd name="T12" fmla="*/ 0 w 27"/>
                        <a:gd name="T13" fmla="*/ 10 h 31"/>
                      </a:gdLst>
                      <a:ahLst/>
                      <a:cxnLst>
                        <a:cxn ang="0">
                          <a:pos x="T0" y="T1"/>
                        </a:cxn>
                        <a:cxn ang="0">
                          <a:pos x="T2" y="T3"/>
                        </a:cxn>
                        <a:cxn ang="0">
                          <a:pos x="T4" y="T5"/>
                        </a:cxn>
                        <a:cxn ang="0">
                          <a:pos x="T6" y="T7"/>
                        </a:cxn>
                        <a:cxn ang="0">
                          <a:pos x="T8" y="T9"/>
                        </a:cxn>
                        <a:cxn ang="0">
                          <a:pos x="T10" y="T11"/>
                        </a:cxn>
                        <a:cxn ang="0">
                          <a:pos x="T12" y="T13"/>
                        </a:cxn>
                      </a:cxnLst>
                      <a:rect l="0" t="0" r="r" b="b"/>
                      <a:pathLst>
                        <a:path w="27" h="31">
                          <a:moveTo>
                            <a:pt x="0" y="10"/>
                          </a:moveTo>
                          <a:lnTo>
                            <a:pt x="0" y="10"/>
                          </a:lnTo>
                          <a:lnTo>
                            <a:pt x="11" y="31"/>
                          </a:lnTo>
                          <a:lnTo>
                            <a:pt x="27" y="22"/>
                          </a:lnTo>
                          <a:lnTo>
                            <a:pt x="18" y="0"/>
                          </a:lnTo>
                          <a:lnTo>
                            <a:pt x="18" y="2"/>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5" name="Freeform 1096"/>
                    <p:cNvSpPr>
                      <a:spLocks/>
                    </p:cNvSpPr>
                    <p:nvPr/>
                  </p:nvSpPr>
                  <p:spPr bwMode="auto">
                    <a:xfrm>
                      <a:off x="2346" y="1539"/>
                      <a:ext cx="25" cy="26"/>
                    </a:xfrm>
                    <a:custGeom>
                      <a:avLst/>
                      <a:gdLst>
                        <a:gd name="T0" fmla="*/ 1 w 25"/>
                        <a:gd name="T1" fmla="*/ 13 h 26"/>
                        <a:gd name="T2" fmla="*/ 0 w 25"/>
                        <a:gd name="T3" fmla="*/ 9 h 26"/>
                        <a:gd name="T4" fmla="*/ 7 w 25"/>
                        <a:gd name="T5" fmla="*/ 26 h 26"/>
                        <a:gd name="T6" fmla="*/ 25 w 25"/>
                        <a:gd name="T7" fmla="*/ 18 h 26"/>
                        <a:gd name="T8" fmla="*/ 18 w 25"/>
                        <a:gd name="T9" fmla="*/ 2 h 26"/>
                        <a:gd name="T10" fmla="*/ 16 w 25"/>
                        <a:gd name="T11" fmla="*/ 0 h 26"/>
                        <a:gd name="T12" fmla="*/ 1 w 25"/>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1" y="13"/>
                          </a:moveTo>
                          <a:lnTo>
                            <a:pt x="0" y="9"/>
                          </a:lnTo>
                          <a:lnTo>
                            <a:pt x="7" y="26"/>
                          </a:lnTo>
                          <a:lnTo>
                            <a:pt x="25" y="18"/>
                          </a:lnTo>
                          <a:lnTo>
                            <a:pt x="18" y="2"/>
                          </a:lnTo>
                          <a:lnTo>
                            <a:pt x="16" y="0"/>
                          </a:lnTo>
                          <a:lnTo>
                            <a:pt x="1"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6" name="Freeform 1095"/>
                    <p:cNvSpPr>
                      <a:spLocks/>
                    </p:cNvSpPr>
                    <p:nvPr/>
                  </p:nvSpPr>
                  <p:spPr bwMode="auto">
                    <a:xfrm>
                      <a:off x="2328" y="1514"/>
                      <a:ext cx="34" cy="38"/>
                    </a:xfrm>
                    <a:custGeom>
                      <a:avLst/>
                      <a:gdLst>
                        <a:gd name="T0" fmla="*/ 3 w 34"/>
                        <a:gd name="T1" fmla="*/ 16 h 38"/>
                        <a:gd name="T2" fmla="*/ 0 w 34"/>
                        <a:gd name="T3" fmla="*/ 14 h 38"/>
                        <a:gd name="T4" fmla="*/ 19 w 34"/>
                        <a:gd name="T5" fmla="*/ 38 h 38"/>
                        <a:gd name="T6" fmla="*/ 34 w 34"/>
                        <a:gd name="T7" fmla="*/ 25 h 38"/>
                        <a:gd name="T8" fmla="*/ 14 w 34"/>
                        <a:gd name="T9" fmla="*/ 2 h 38"/>
                        <a:gd name="T10" fmla="*/ 12 w 34"/>
                        <a:gd name="T11" fmla="*/ 0 h 38"/>
                        <a:gd name="T12" fmla="*/ 3 w 34"/>
                        <a:gd name="T13" fmla="*/ 16 h 38"/>
                      </a:gdLst>
                      <a:ahLst/>
                      <a:cxnLst>
                        <a:cxn ang="0">
                          <a:pos x="T0" y="T1"/>
                        </a:cxn>
                        <a:cxn ang="0">
                          <a:pos x="T2" y="T3"/>
                        </a:cxn>
                        <a:cxn ang="0">
                          <a:pos x="T4" y="T5"/>
                        </a:cxn>
                        <a:cxn ang="0">
                          <a:pos x="T6" y="T7"/>
                        </a:cxn>
                        <a:cxn ang="0">
                          <a:pos x="T8" y="T9"/>
                        </a:cxn>
                        <a:cxn ang="0">
                          <a:pos x="T10" y="T11"/>
                        </a:cxn>
                        <a:cxn ang="0">
                          <a:pos x="T12" y="T13"/>
                        </a:cxn>
                      </a:cxnLst>
                      <a:rect l="0" t="0" r="r" b="b"/>
                      <a:pathLst>
                        <a:path w="34" h="38">
                          <a:moveTo>
                            <a:pt x="3" y="16"/>
                          </a:moveTo>
                          <a:lnTo>
                            <a:pt x="0" y="14"/>
                          </a:lnTo>
                          <a:lnTo>
                            <a:pt x="19" y="38"/>
                          </a:lnTo>
                          <a:lnTo>
                            <a:pt x="34" y="25"/>
                          </a:lnTo>
                          <a:lnTo>
                            <a:pt x="14" y="2"/>
                          </a:lnTo>
                          <a:lnTo>
                            <a:pt x="12" y="0"/>
                          </a:lnTo>
                          <a:lnTo>
                            <a:pt x="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7" name="Freeform 1094"/>
                    <p:cNvSpPr>
                      <a:spLocks/>
                    </p:cNvSpPr>
                    <p:nvPr/>
                  </p:nvSpPr>
                  <p:spPr bwMode="auto">
                    <a:xfrm>
                      <a:off x="2310" y="1503"/>
                      <a:ext cx="30" cy="27"/>
                    </a:xfrm>
                    <a:custGeom>
                      <a:avLst/>
                      <a:gdLst>
                        <a:gd name="T0" fmla="*/ 0 w 30"/>
                        <a:gd name="T1" fmla="*/ 13 h 27"/>
                        <a:gd name="T2" fmla="*/ 3 w 30"/>
                        <a:gd name="T3" fmla="*/ 18 h 27"/>
                        <a:gd name="T4" fmla="*/ 21 w 30"/>
                        <a:gd name="T5" fmla="*/ 27 h 27"/>
                        <a:gd name="T6" fmla="*/ 30 w 30"/>
                        <a:gd name="T7" fmla="*/ 11 h 27"/>
                        <a:gd name="T8" fmla="*/ 12 w 30"/>
                        <a:gd name="T9" fmla="*/ 0 h 27"/>
                        <a:gd name="T10" fmla="*/ 16 w 30"/>
                        <a:gd name="T11" fmla="*/ 6 h 27"/>
                        <a:gd name="T12" fmla="*/ 0 w 30"/>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0" y="13"/>
                          </a:moveTo>
                          <a:lnTo>
                            <a:pt x="3" y="18"/>
                          </a:lnTo>
                          <a:lnTo>
                            <a:pt x="21" y="27"/>
                          </a:lnTo>
                          <a:lnTo>
                            <a:pt x="30" y="11"/>
                          </a:lnTo>
                          <a:lnTo>
                            <a:pt x="12" y="0"/>
                          </a:lnTo>
                          <a:lnTo>
                            <a:pt x="16" y="6"/>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8" name="Freeform 1093"/>
                    <p:cNvSpPr>
                      <a:spLocks/>
                    </p:cNvSpPr>
                    <p:nvPr/>
                  </p:nvSpPr>
                  <p:spPr bwMode="auto">
                    <a:xfrm>
                      <a:off x="2286" y="1462"/>
                      <a:ext cx="40" cy="54"/>
                    </a:xfrm>
                    <a:custGeom>
                      <a:avLst/>
                      <a:gdLst>
                        <a:gd name="T0" fmla="*/ 0 w 40"/>
                        <a:gd name="T1" fmla="*/ 5 h 54"/>
                        <a:gd name="T2" fmla="*/ 0 w 40"/>
                        <a:gd name="T3" fmla="*/ 7 h 54"/>
                        <a:gd name="T4" fmla="*/ 24 w 40"/>
                        <a:gd name="T5" fmla="*/ 54 h 54"/>
                        <a:gd name="T6" fmla="*/ 40 w 40"/>
                        <a:gd name="T7" fmla="*/ 47 h 54"/>
                        <a:gd name="T8" fmla="*/ 18 w 40"/>
                        <a:gd name="T9" fmla="*/ 0 h 54"/>
                        <a:gd name="T10" fmla="*/ 18 w 40"/>
                        <a:gd name="T11" fmla="*/ 2 h 54"/>
                        <a:gd name="T12" fmla="*/ 0 w 40"/>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40" h="54">
                          <a:moveTo>
                            <a:pt x="0" y="5"/>
                          </a:moveTo>
                          <a:lnTo>
                            <a:pt x="0" y="7"/>
                          </a:lnTo>
                          <a:lnTo>
                            <a:pt x="24" y="54"/>
                          </a:lnTo>
                          <a:lnTo>
                            <a:pt x="40" y="47"/>
                          </a:lnTo>
                          <a:lnTo>
                            <a:pt x="18" y="0"/>
                          </a:lnTo>
                          <a:lnTo>
                            <a:pt x="18" y="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9" name="Freeform 1092"/>
                    <p:cNvSpPr>
                      <a:spLocks/>
                    </p:cNvSpPr>
                    <p:nvPr/>
                  </p:nvSpPr>
                  <p:spPr bwMode="auto">
                    <a:xfrm>
                      <a:off x="2281" y="1433"/>
                      <a:ext cx="23" cy="34"/>
                    </a:xfrm>
                    <a:custGeom>
                      <a:avLst/>
                      <a:gdLst>
                        <a:gd name="T0" fmla="*/ 2 w 23"/>
                        <a:gd name="T1" fmla="*/ 13 h 34"/>
                        <a:gd name="T2" fmla="*/ 0 w 23"/>
                        <a:gd name="T3" fmla="*/ 9 h 34"/>
                        <a:gd name="T4" fmla="*/ 5 w 23"/>
                        <a:gd name="T5" fmla="*/ 34 h 34"/>
                        <a:gd name="T6" fmla="*/ 23 w 23"/>
                        <a:gd name="T7" fmla="*/ 31 h 34"/>
                        <a:gd name="T8" fmla="*/ 18 w 23"/>
                        <a:gd name="T9" fmla="*/ 4 h 34"/>
                        <a:gd name="T10" fmla="*/ 16 w 23"/>
                        <a:gd name="T11" fmla="*/ 0 h 34"/>
                        <a:gd name="T12" fmla="*/ 2 w 23"/>
                        <a:gd name="T13" fmla="*/ 13 h 34"/>
                      </a:gdLst>
                      <a:ahLst/>
                      <a:cxnLst>
                        <a:cxn ang="0">
                          <a:pos x="T0" y="T1"/>
                        </a:cxn>
                        <a:cxn ang="0">
                          <a:pos x="T2" y="T3"/>
                        </a:cxn>
                        <a:cxn ang="0">
                          <a:pos x="T4" y="T5"/>
                        </a:cxn>
                        <a:cxn ang="0">
                          <a:pos x="T6" y="T7"/>
                        </a:cxn>
                        <a:cxn ang="0">
                          <a:pos x="T8" y="T9"/>
                        </a:cxn>
                        <a:cxn ang="0">
                          <a:pos x="T10" y="T11"/>
                        </a:cxn>
                        <a:cxn ang="0">
                          <a:pos x="T12" y="T13"/>
                        </a:cxn>
                      </a:cxnLst>
                      <a:rect l="0" t="0" r="r" b="b"/>
                      <a:pathLst>
                        <a:path w="23" h="34">
                          <a:moveTo>
                            <a:pt x="2" y="13"/>
                          </a:moveTo>
                          <a:lnTo>
                            <a:pt x="0" y="9"/>
                          </a:lnTo>
                          <a:lnTo>
                            <a:pt x="5" y="34"/>
                          </a:lnTo>
                          <a:lnTo>
                            <a:pt x="23" y="31"/>
                          </a:lnTo>
                          <a:lnTo>
                            <a:pt x="18" y="4"/>
                          </a:lnTo>
                          <a:lnTo>
                            <a:pt x="16"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0" name="Freeform 1091"/>
                    <p:cNvSpPr>
                      <a:spLocks/>
                    </p:cNvSpPr>
                    <p:nvPr/>
                  </p:nvSpPr>
                  <p:spPr bwMode="auto">
                    <a:xfrm>
                      <a:off x="2239" y="1388"/>
                      <a:ext cx="58" cy="58"/>
                    </a:xfrm>
                    <a:custGeom>
                      <a:avLst/>
                      <a:gdLst>
                        <a:gd name="T0" fmla="*/ 0 w 58"/>
                        <a:gd name="T1" fmla="*/ 9 h 58"/>
                        <a:gd name="T2" fmla="*/ 2 w 58"/>
                        <a:gd name="T3" fmla="*/ 13 h 58"/>
                        <a:gd name="T4" fmla="*/ 44 w 58"/>
                        <a:gd name="T5" fmla="*/ 58 h 58"/>
                        <a:gd name="T6" fmla="*/ 58 w 58"/>
                        <a:gd name="T7" fmla="*/ 45 h 58"/>
                        <a:gd name="T8" fmla="*/ 17 w 58"/>
                        <a:gd name="T9" fmla="*/ 0 h 58"/>
                        <a:gd name="T10" fmla="*/ 18 w 58"/>
                        <a:gd name="T11" fmla="*/ 4 h 58"/>
                        <a:gd name="T12" fmla="*/ 0 w 58"/>
                        <a:gd name="T13" fmla="*/ 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0" y="9"/>
                          </a:moveTo>
                          <a:lnTo>
                            <a:pt x="2" y="13"/>
                          </a:lnTo>
                          <a:lnTo>
                            <a:pt x="44" y="58"/>
                          </a:lnTo>
                          <a:lnTo>
                            <a:pt x="58" y="45"/>
                          </a:lnTo>
                          <a:lnTo>
                            <a:pt x="17" y="0"/>
                          </a:lnTo>
                          <a:lnTo>
                            <a:pt x="18"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1" name="Freeform 1090"/>
                    <p:cNvSpPr>
                      <a:spLocks/>
                    </p:cNvSpPr>
                    <p:nvPr/>
                  </p:nvSpPr>
                  <p:spPr bwMode="auto">
                    <a:xfrm>
                      <a:off x="2232" y="1361"/>
                      <a:ext cx="25" cy="36"/>
                    </a:xfrm>
                    <a:custGeom>
                      <a:avLst/>
                      <a:gdLst>
                        <a:gd name="T0" fmla="*/ 6 w 25"/>
                        <a:gd name="T1" fmla="*/ 16 h 36"/>
                        <a:gd name="T2" fmla="*/ 0 w 25"/>
                        <a:gd name="T3" fmla="*/ 11 h 36"/>
                        <a:gd name="T4" fmla="*/ 7 w 25"/>
                        <a:gd name="T5" fmla="*/ 36 h 36"/>
                        <a:gd name="T6" fmla="*/ 25 w 25"/>
                        <a:gd name="T7" fmla="*/ 31 h 36"/>
                        <a:gd name="T8" fmla="*/ 18 w 25"/>
                        <a:gd name="T9" fmla="*/ 5 h 36"/>
                        <a:gd name="T10" fmla="*/ 15 w 25"/>
                        <a:gd name="T11" fmla="*/ 0 h 36"/>
                        <a:gd name="T12" fmla="*/ 18 w 25"/>
                        <a:gd name="T13" fmla="*/ 5 h 36"/>
                        <a:gd name="T14" fmla="*/ 18 w 25"/>
                        <a:gd name="T15" fmla="*/ 2 h 36"/>
                        <a:gd name="T16" fmla="*/ 15 w 25"/>
                        <a:gd name="T17" fmla="*/ 0 h 36"/>
                        <a:gd name="T18" fmla="*/ 6 w 25"/>
                        <a:gd name="T1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6" y="16"/>
                          </a:moveTo>
                          <a:lnTo>
                            <a:pt x="0" y="11"/>
                          </a:lnTo>
                          <a:lnTo>
                            <a:pt x="7" y="36"/>
                          </a:lnTo>
                          <a:lnTo>
                            <a:pt x="25" y="31"/>
                          </a:lnTo>
                          <a:lnTo>
                            <a:pt x="18" y="5"/>
                          </a:lnTo>
                          <a:lnTo>
                            <a:pt x="15" y="0"/>
                          </a:lnTo>
                          <a:lnTo>
                            <a:pt x="18" y="5"/>
                          </a:lnTo>
                          <a:lnTo>
                            <a:pt x="18" y="2"/>
                          </a:lnTo>
                          <a:lnTo>
                            <a:pt x="15" y="0"/>
                          </a:lnTo>
                          <a:lnTo>
                            <a:pt x="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2" name="Freeform 1089"/>
                    <p:cNvSpPr>
                      <a:spLocks/>
                    </p:cNvSpPr>
                    <p:nvPr/>
                  </p:nvSpPr>
                  <p:spPr bwMode="auto">
                    <a:xfrm>
                      <a:off x="2193" y="1341"/>
                      <a:ext cx="54" cy="36"/>
                    </a:xfrm>
                    <a:custGeom>
                      <a:avLst/>
                      <a:gdLst>
                        <a:gd name="T0" fmla="*/ 0 w 54"/>
                        <a:gd name="T1" fmla="*/ 11 h 36"/>
                        <a:gd name="T2" fmla="*/ 5 w 54"/>
                        <a:gd name="T3" fmla="*/ 16 h 36"/>
                        <a:gd name="T4" fmla="*/ 45 w 54"/>
                        <a:gd name="T5" fmla="*/ 36 h 36"/>
                        <a:gd name="T6" fmla="*/ 54 w 54"/>
                        <a:gd name="T7" fmla="*/ 20 h 36"/>
                        <a:gd name="T8" fmla="*/ 14 w 54"/>
                        <a:gd name="T9" fmla="*/ 0 h 36"/>
                        <a:gd name="T10" fmla="*/ 18 w 54"/>
                        <a:gd name="T11" fmla="*/ 6 h 36"/>
                        <a:gd name="T12" fmla="*/ 0 w 54"/>
                        <a:gd name="T13" fmla="*/ 11 h 36"/>
                        <a:gd name="T14" fmla="*/ 1 w 54"/>
                        <a:gd name="T15" fmla="*/ 15 h 36"/>
                        <a:gd name="T16" fmla="*/ 5 w 54"/>
                        <a:gd name="T17" fmla="*/ 16 h 36"/>
                        <a:gd name="T18" fmla="*/ 0 w 54"/>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6">
                          <a:moveTo>
                            <a:pt x="0" y="11"/>
                          </a:moveTo>
                          <a:lnTo>
                            <a:pt x="5" y="16"/>
                          </a:lnTo>
                          <a:lnTo>
                            <a:pt x="45" y="36"/>
                          </a:lnTo>
                          <a:lnTo>
                            <a:pt x="54" y="20"/>
                          </a:lnTo>
                          <a:lnTo>
                            <a:pt x="14" y="0"/>
                          </a:lnTo>
                          <a:lnTo>
                            <a:pt x="18" y="6"/>
                          </a:lnTo>
                          <a:lnTo>
                            <a:pt x="0" y="11"/>
                          </a:lnTo>
                          <a:lnTo>
                            <a:pt x="1" y="15"/>
                          </a:lnTo>
                          <a:lnTo>
                            <a:pt x="5" y="16"/>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3" name="Freeform 1088"/>
                    <p:cNvSpPr>
                      <a:spLocks/>
                    </p:cNvSpPr>
                    <p:nvPr/>
                  </p:nvSpPr>
                  <p:spPr bwMode="auto">
                    <a:xfrm>
                      <a:off x="2182" y="1302"/>
                      <a:ext cx="29" cy="50"/>
                    </a:xfrm>
                    <a:custGeom>
                      <a:avLst/>
                      <a:gdLst>
                        <a:gd name="T0" fmla="*/ 5 w 29"/>
                        <a:gd name="T1" fmla="*/ 16 h 50"/>
                        <a:gd name="T2" fmla="*/ 0 w 29"/>
                        <a:gd name="T3" fmla="*/ 10 h 50"/>
                        <a:gd name="T4" fmla="*/ 11 w 29"/>
                        <a:gd name="T5" fmla="*/ 50 h 50"/>
                        <a:gd name="T6" fmla="*/ 29 w 29"/>
                        <a:gd name="T7" fmla="*/ 45 h 50"/>
                        <a:gd name="T8" fmla="*/ 18 w 29"/>
                        <a:gd name="T9" fmla="*/ 5 h 50"/>
                        <a:gd name="T10" fmla="*/ 14 w 29"/>
                        <a:gd name="T11" fmla="*/ 0 h 50"/>
                        <a:gd name="T12" fmla="*/ 18 w 29"/>
                        <a:gd name="T13" fmla="*/ 5 h 50"/>
                        <a:gd name="T14" fmla="*/ 18 w 29"/>
                        <a:gd name="T15" fmla="*/ 1 h 50"/>
                        <a:gd name="T16" fmla="*/ 14 w 29"/>
                        <a:gd name="T17" fmla="*/ 0 h 50"/>
                        <a:gd name="T18" fmla="*/ 5 w 29"/>
                        <a:gd name="T19"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0">
                          <a:moveTo>
                            <a:pt x="5" y="16"/>
                          </a:moveTo>
                          <a:lnTo>
                            <a:pt x="0" y="10"/>
                          </a:lnTo>
                          <a:lnTo>
                            <a:pt x="11" y="50"/>
                          </a:lnTo>
                          <a:lnTo>
                            <a:pt x="29" y="45"/>
                          </a:lnTo>
                          <a:lnTo>
                            <a:pt x="18" y="5"/>
                          </a:lnTo>
                          <a:lnTo>
                            <a:pt x="14" y="0"/>
                          </a:lnTo>
                          <a:lnTo>
                            <a:pt x="18" y="5"/>
                          </a:lnTo>
                          <a:lnTo>
                            <a:pt x="18" y="1"/>
                          </a:lnTo>
                          <a:lnTo>
                            <a:pt x="14" y="0"/>
                          </a:lnTo>
                          <a:lnTo>
                            <a:pt x="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4" name="Freeform 1087"/>
                    <p:cNvSpPr>
                      <a:spLocks/>
                    </p:cNvSpPr>
                    <p:nvPr/>
                  </p:nvSpPr>
                  <p:spPr bwMode="auto">
                    <a:xfrm>
                      <a:off x="2128" y="1267"/>
                      <a:ext cx="68" cy="51"/>
                    </a:xfrm>
                    <a:custGeom>
                      <a:avLst/>
                      <a:gdLst>
                        <a:gd name="T0" fmla="*/ 3 w 68"/>
                        <a:gd name="T1" fmla="*/ 18 h 51"/>
                        <a:gd name="T2" fmla="*/ 0 w 68"/>
                        <a:gd name="T3" fmla="*/ 18 h 51"/>
                        <a:gd name="T4" fmla="*/ 59 w 68"/>
                        <a:gd name="T5" fmla="*/ 51 h 51"/>
                        <a:gd name="T6" fmla="*/ 68 w 68"/>
                        <a:gd name="T7" fmla="*/ 35 h 51"/>
                        <a:gd name="T8" fmla="*/ 9 w 68"/>
                        <a:gd name="T9" fmla="*/ 2 h 51"/>
                        <a:gd name="T10" fmla="*/ 5 w 68"/>
                        <a:gd name="T11" fmla="*/ 0 h 51"/>
                        <a:gd name="T12" fmla="*/ 3 w 68"/>
                        <a:gd name="T13" fmla="*/ 18 h 51"/>
                      </a:gdLst>
                      <a:ahLst/>
                      <a:cxnLst>
                        <a:cxn ang="0">
                          <a:pos x="T0" y="T1"/>
                        </a:cxn>
                        <a:cxn ang="0">
                          <a:pos x="T2" y="T3"/>
                        </a:cxn>
                        <a:cxn ang="0">
                          <a:pos x="T4" y="T5"/>
                        </a:cxn>
                        <a:cxn ang="0">
                          <a:pos x="T6" y="T7"/>
                        </a:cxn>
                        <a:cxn ang="0">
                          <a:pos x="T8" y="T9"/>
                        </a:cxn>
                        <a:cxn ang="0">
                          <a:pos x="T10" y="T11"/>
                        </a:cxn>
                        <a:cxn ang="0">
                          <a:pos x="T12" y="T13"/>
                        </a:cxn>
                      </a:cxnLst>
                      <a:rect l="0" t="0" r="r" b="b"/>
                      <a:pathLst>
                        <a:path w="68" h="51">
                          <a:moveTo>
                            <a:pt x="3" y="18"/>
                          </a:moveTo>
                          <a:lnTo>
                            <a:pt x="0" y="18"/>
                          </a:lnTo>
                          <a:lnTo>
                            <a:pt x="59" y="51"/>
                          </a:lnTo>
                          <a:lnTo>
                            <a:pt x="68" y="35"/>
                          </a:lnTo>
                          <a:lnTo>
                            <a:pt x="9" y="2"/>
                          </a:lnTo>
                          <a:lnTo>
                            <a:pt x="5" y="0"/>
                          </a:lnTo>
                          <a:lnTo>
                            <a:pt x="3"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5" name="Freeform 1086"/>
                    <p:cNvSpPr>
                      <a:spLocks/>
                    </p:cNvSpPr>
                    <p:nvPr/>
                  </p:nvSpPr>
                  <p:spPr bwMode="auto">
                    <a:xfrm>
                      <a:off x="2077" y="1258"/>
                      <a:ext cx="56" cy="27"/>
                    </a:xfrm>
                    <a:custGeom>
                      <a:avLst/>
                      <a:gdLst>
                        <a:gd name="T0" fmla="*/ 0 w 56"/>
                        <a:gd name="T1" fmla="*/ 18 h 27"/>
                        <a:gd name="T2" fmla="*/ 4 w 56"/>
                        <a:gd name="T3" fmla="*/ 20 h 27"/>
                        <a:gd name="T4" fmla="*/ 54 w 56"/>
                        <a:gd name="T5" fmla="*/ 27 h 27"/>
                        <a:gd name="T6" fmla="*/ 56 w 56"/>
                        <a:gd name="T7" fmla="*/ 9 h 27"/>
                        <a:gd name="T8" fmla="*/ 7 w 56"/>
                        <a:gd name="T9" fmla="*/ 0 h 27"/>
                        <a:gd name="T10" fmla="*/ 11 w 56"/>
                        <a:gd name="T11" fmla="*/ 2 h 27"/>
                        <a:gd name="T12" fmla="*/ 0 w 56"/>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56" h="27">
                          <a:moveTo>
                            <a:pt x="0" y="18"/>
                          </a:moveTo>
                          <a:lnTo>
                            <a:pt x="4" y="20"/>
                          </a:lnTo>
                          <a:lnTo>
                            <a:pt x="54" y="27"/>
                          </a:lnTo>
                          <a:lnTo>
                            <a:pt x="56" y="9"/>
                          </a:lnTo>
                          <a:lnTo>
                            <a:pt x="7" y="0"/>
                          </a:lnTo>
                          <a:lnTo>
                            <a:pt x="11"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6" name="Freeform 1085"/>
                    <p:cNvSpPr>
                      <a:spLocks/>
                    </p:cNvSpPr>
                    <p:nvPr/>
                  </p:nvSpPr>
                  <p:spPr bwMode="auto">
                    <a:xfrm>
                      <a:off x="2050" y="1238"/>
                      <a:ext cx="38" cy="38"/>
                    </a:xfrm>
                    <a:custGeom>
                      <a:avLst/>
                      <a:gdLst>
                        <a:gd name="T0" fmla="*/ 2 w 38"/>
                        <a:gd name="T1" fmla="*/ 18 h 38"/>
                        <a:gd name="T2" fmla="*/ 0 w 38"/>
                        <a:gd name="T3" fmla="*/ 18 h 38"/>
                        <a:gd name="T4" fmla="*/ 27 w 38"/>
                        <a:gd name="T5" fmla="*/ 38 h 38"/>
                        <a:gd name="T6" fmla="*/ 38 w 38"/>
                        <a:gd name="T7" fmla="*/ 22 h 38"/>
                        <a:gd name="T8" fmla="*/ 11 w 38"/>
                        <a:gd name="T9" fmla="*/ 2 h 38"/>
                        <a:gd name="T10" fmla="*/ 9 w 38"/>
                        <a:gd name="T11" fmla="*/ 0 h 38"/>
                        <a:gd name="T12" fmla="*/ 2 w 38"/>
                        <a:gd name="T13" fmla="*/ 18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2" y="18"/>
                          </a:moveTo>
                          <a:lnTo>
                            <a:pt x="0" y="18"/>
                          </a:lnTo>
                          <a:lnTo>
                            <a:pt x="27" y="38"/>
                          </a:lnTo>
                          <a:lnTo>
                            <a:pt x="38" y="22"/>
                          </a:lnTo>
                          <a:lnTo>
                            <a:pt x="11" y="2"/>
                          </a:lnTo>
                          <a:lnTo>
                            <a:pt x="9" y="0"/>
                          </a:lnTo>
                          <a:lnTo>
                            <a:pt x="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7" name="Freeform 1084"/>
                    <p:cNvSpPr>
                      <a:spLocks/>
                    </p:cNvSpPr>
                    <p:nvPr/>
                  </p:nvSpPr>
                  <p:spPr bwMode="auto">
                    <a:xfrm>
                      <a:off x="2012" y="1222"/>
                      <a:ext cx="47" cy="34"/>
                    </a:xfrm>
                    <a:custGeom>
                      <a:avLst/>
                      <a:gdLst>
                        <a:gd name="T0" fmla="*/ 2 w 47"/>
                        <a:gd name="T1" fmla="*/ 18 h 34"/>
                        <a:gd name="T2" fmla="*/ 0 w 47"/>
                        <a:gd name="T3" fmla="*/ 18 h 34"/>
                        <a:gd name="T4" fmla="*/ 40 w 47"/>
                        <a:gd name="T5" fmla="*/ 34 h 34"/>
                        <a:gd name="T6" fmla="*/ 47 w 47"/>
                        <a:gd name="T7" fmla="*/ 16 h 34"/>
                        <a:gd name="T8" fmla="*/ 8 w 47"/>
                        <a:gd name="T9" fmla="*/ 0 h 34"/>
                        <a:gd name="T10" fmla="*/ 8 w 47"/>
                        <a:gd name="T11" fmla="*/ 0 h 34"/>
                        <a:gd name="T12" fmla="*/ 2 w 47"/>
                        <a:gd name="T13" fmla="*/ 18 h 34"/>
                      </a:gdLst>
                      <a:ahLst/>
                      <a:cxnLst>
                        <a:cxn ang="0">
                          <a:pos x="T0" y="T1"/>
                        </a:cxn>
                        <a:cxn ang="0">
                          <a:pos x="T2" y="T3"/>
                        </a:cxn>
                        <a:cxn ang="0">
                          <a:pos x="T4" y="T5"/>
                        </a:cxn>
                        <a:cxn ang="0">
                          <a:pos x="T6" y="T7"/>
                        </a:cxn>
                        <a:cxn ang="0">
                          <a:pos x="T8" y="T9"/>
                        </a:cxn>
                        <a:cxn ang="0">
                          <a:pos x="T10" y="T11"/>
                        </a:cxn>
                        <a:cxn ang="0">
                          <a:pos x="T12" y="T13"/>
                        </a:cxn>
                      </a:cxnLst>
                      <a:rect l="0" t="0" r="r" b="b"/>
                      <a:pathLst>
                        <a:path w="47" h="34">
                          <a:moveTo>
                            <a:pt x="2" y="18"/>
                          </a:moveTo>
                          <a:lnTo>
                            <a:pt x="0" y="18"/>
                          </a:lnTo>
                          <a:lnTo>
                            <a:pt x="40" y="34"/>
                          </a:lnTo>
                          <a:lnTo>
                            <a:pt x="47" y="16"/>
                          </a:lnTo>
                          <a:lnTo>
                            <a:pt x="8" y="0"/>
                          </a:lnTo>
                          <a:lnTo>
                            <a:pt x="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8" name="Freeform 1083"/>
                    <p:cNvSpPr>
                      <a:spLocks/>
                    </p:cNvSpPr>
                    <p:nvPr/>
                  </p:nvSpPr>
                  <p:spPr bwMode="auto">
                    <a:xfrm>
                      <a:off x="1944" y="1202"/>
                      <a:ext cx="76" cy="38"/>
                    </a:xfrm>
                    <a:custGeom>
                      <a:avLst/>
                      <a:gdLst>
                        <a:gd name="T0" fmla="*/ 0 w 76"/>
                        <a:gd name="T1" fmla="*/ 18 h 38"/>
                        <a:gd name="T2" fmla="*/ 2 w 76"/>
                        <a:gd name="T3" fmla="*/ 20 h 38"/>
                        <a:gd name="T4" fmla="*/ 70 w 76"/>
                        <a:gd name="T5" fmla="*/ 38 h 38"/>
                        <a:gd name="T6" fmla="*/ 76 w 76"/>
                        <a:gd name="T7" fmla="*/ 20 h 38"/>
                        <a:gd name="T8" fmla="*/ 7 w 76"/>
                        <a:gd name="T9" fmla="*/ 0 h 38"/>
                        <a:gd name="T10" fmla="*/ 7 w 76"/>
                        <a:gd name="T11" fmla="*/ 2 h 38"/>
                        <a:gd name="T12" fmla="*/ 0 w 76"/>
                        <a:gd name="T13" fmla="*/ 18 h 38"/>
                      </a:gdLst>
                      <a:ahLst/>
                      <a:cxnLst>
                        <a:cxn ang="0">
                          <a:pos x="T0" y="T1"/>
                        </a:cxn>
                        <a:cxn ang="0">
                          <a:pos x="T2" y="T3"/>
                        </a:cxn>
                        <a:cxn ang="0">
                          <a:pos x="T4" y="T5"/>
                        </a:cxn>
                        <a:cxn ang="0">
                          <a:pos x="T6" y="T7"/>
                        </a:cxn>
                        <a:cxn ang="0">
                          <a:pos x="T8" y="T9"/>
                        </a:cxn>
                        <a:cxn ang="0">
                          <a:pos x="T10" y="T11"/>
                        </a:cxn>
                        <a:cxn ang="0">
                          <a:pos x="T12" y="T13"/>
                        </a:cxn>
                      </a:cxnLst>
                      <a:rect l="0" t="0" r="r" b="b"/>
                      <a:pathLst>
                        <a:path w="76" h="38">
                          <a:moveTo>
                            <a:pt x="0" y="18"/>
                          </a:moveTo>
                          <a:lnTo>
                            <a:pt x="2" y="20"/>
                          </a:lnTo>
                          <a:lnTo>
                            <a:pt x="70" y="38"/>
                          </a:lnTo>
                          <a:lnTo>
                            <a:pt x="76" y="20"/>
                          </a:lnTo>
                          <a:lnTo>
                            <a:pt x="7" y="0"/>
                          </a:lnTo>
                          <a:lnTo>
                            <a:pt x="7" y="2"/>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9" name="Freeform 1082"/>
                    <p:cNvSpPr>
                      <a:spLocks/>
                    </p:cNvSpPr>
                    <p:nvPr/>
                  </p:nvSpPr>
                  <p:spPr bwMode="auto">
                    <a:xfrm>
                      <a:off x="1888" y="1181"/>
                      <a:ext cx="63" cy="39"/>
                    </a:xfrm>
                    <a:custGeom>
                      <a:avLst/>
                      <a:gdLst>
                        <a:gd name="T0" fmla="*/ 0 w 63"/>
                        <a:gd name="T1" fmla="*/ 14 h 39"/>
                        <a:gd name="T2" fmla="*/ 4 w 63"/>
                        <a:gd name="T3" fmla="*/ 16 h 39"/>
                        <a:gd name="T4" fmla="*/ 56 w 63"/>
                        <a:gd name="T5" fmla="*/ 39 h 39"/>
                        <a:gd name="T6" fmla="*/ 63 w 63"/>
                        <a:gd name="T7" fmla="*/ 23 h 39"/>
                        <a:gd name="T8" fmla="*/ 11 w 63"/>
                        <a:gd name="T9" fmla="*/ 0 h 39"/>
                        <a:gd name="T10" fmla="*/ 14 w 63"/>
                        <a:gd name="T11" fmla="*/ 2 h 39"/>
                        <a:gd name="T12" fmla="*/ 0 w 63"/>
                        <a:gd name="T13" fmla="*/ 14 h 39"/>
                      </a:gdLst>
                      <a:ahLst/>
                      <a:cxnLst>
                        <a:cxn ang="0">
                          <a:pos x="T0" y="T1"/>
                        </a:cxn>
                        <a:cxn ang="0">
                          <a:pos x="T2" y="T3"/>
                        </a:cxn>
                        <a:cxn ang="0">
                          <a:pos x="T4" y="T5"/>
                        </a:cxn>
                        <a:cxn ang="0">
                          <a:pos x="T6" y="T7"/>
                        </a:cxn>
                        <a:cxn ang="0">
                          <a:pos x="T8" y="T9"/>
                        </a:cxn>
                        <a:cxn ang="0">
                          <a:pos x="T10" y="T11"/>
                        </a:cxn>
                        <a:cxn ang="0">
                          <a:pos x="T12" y="T13"/>
                        </a:cxn>
                      </a:cxnLst>
                      <a:rect l="0" t="0" r="r" b="b"/>
                      <a:pathLst>
                        <a:path w="63" h="39">
                          <a:moveTo>
                            <a:pt x="0" y="14"/>
                          </a:moveTo>
                          <a:lnTo>
                            <a:pt x="4" y="16"/>
                          </a:lnTo>
                          <a:lnTo>
                            <a:pt x="56" y="39"/>
                          </a:lnTo>
                          <a:lnTo>
                            <a:pt x="63" y="23"/>
                          </a:lnTo>
                          <a:lnTo>
                            <a:pt x="11" y="0"/>
                          </a:lnTo>
                          <a:lnTo>
                            <a:pt x="14" y="2"/>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0" name="Freeform 1081"/>
                    <p:cNvSpPr>
                      <a:spLocks/>
                    </p:cNvSpPr>
                    <p:nvPr/>
                  </p:nvSpPr>
                  <p:spPr bwMode="auto">
                    <a:xfrm>
                      <a:off x="1857" y="1152"/>
                      <a:ext cx="45" cy="43"/>
                    </a:xfrm>
                    <a:custGeom>
                      <a:avLst/>
                      <a:gdLst>
                        <a:gd name="T0" fmla="*/ 0 w 45"/>
                        <a:gd name="T1" fmla="*/ 9 h 43"/>
                        <a:gd name="T2" fmla="*/ 2 w 45"/>
                        <a:gd name="T3" fmla="*/ 13 h 43"/>
                        <a:gd name="T4" fmla="*/ 31 w 45"/>
                        <a:gd name="T5" fmla="*/ 43 h 43"/>
                        <a:gd name="T6" fmla="*/ 45 w 45"/>
                        <a:gd name="T7" fmla="*/ 31 h 43"/>
                        <a:gd name="T8" fmla="*/ 17 w 45"/>
                        <a:gd name="T9" fmla="*/ 0 h 43"/>
                        <a:gd name="T10" fmla="*/ 18 w 45"/>
                        <a:gd name="T11" fmla="*/ 4 h 43"/>
                        <a:gd name="T12" fmla="*/ 0 w 45"/>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45" h="43">
                          <a:moveTo>
                            <a:pt x="0" y="9"/>
                          </a:moveTo>
                          <a:lnTo>
                            <a:pt x="2" y="13"/>
                          </a:lnTo>
                          <a:lnTo>
                            <a:pt x="31" y="43"/>
                          </a:lnTo>
                          <a:lnTo>
                            <a:pt x="45" y="31"/>
                          </a:lnTo>
                          <a:lnTo>
                            <a:pt x="17" y="0"/>
                          </a:lnTo>
                          <a:lnTo>
                            <a:pt x="18"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1" name="Freeform 1080"/>
                    <p:cNvSpPr>
                      <a:spLocks/>
                    </p:cNvSpPr>
                    <p:nvPr/>
                  </p:nvSpPr>
                  <p:spPr bwMode="auto">
                    <a:xfrm>
                      <a:off x="1850" y="1127"/>
                      <a:ext cx="25" cy="34"/>
                    </a:xfrm>
                    <a:custGeom>
                      <a:avLst/>
                      <a:gdLst>
                        <a:gd name="T0" fmla="*/ 4 w 25"/>
                        <a:gd name="T1" fmla="*/ 14 h 34"/>
                        <a:gd name="T2" fmla="*/ 0 w 25"/>
                        <a:gd name="T3" fmla="*/ 9 h 34"/>
                        <a:gd name="T4" fmla="*/ 7 w 25"/>
                        <a:gd name="T5" fmla="*/ 34 h 34"/>
                        <a:gd name="T6" fmla="*/ 25 w 25"/>
                        <a:gd name="T7" fmla="*/ 29 h 34"/>
                        <a:gd name="T8" fmla="*/ 20 w 25"/>
                        <a:gd name="T9" fmla="*/ 5 h 34"/>
                        <a:gd name="T10" fmla="*/ 16 w 25"/>
                        <a:gd name="T11" fmla="*/ 0 h 34"/>
                        <a:gd name="T12" fmla="*/ 4 w 25"/>
                        <a:gd name="T13" fmla="*/ 14 h 34"/>
                      </a:gdLst>
                      <a:ahLst/>
                      <a:cxnLst>
                        <a:cxn ang="0">
                          <a:pos x="T0" y="T1"/>
                        </a:cxn>
                        <a:cxn ang="0">
                          <a:pos x="T2" y="T3"/>
                        </a:cxn>
                        <a:cxn ang="0">
                          <a:pos x="T4" y="T5"/>
                        </a:cxn>
                        <a:cxn ang="0">
                          <a:pos x="T6" y="T7"/>
                        </a:cxn>
                        <a:cxn ang="0">
                          <a:pos x="T8" y="T9"/>
                        </a:cxn>
                        <a:cxn ang="0">
                          <a:pos x="T10" y="T11"/>
                        </a:cxn>
                        <a:cxn ang="0">
                          <a:pos x="T12" y="T13"/>
                        </a:cxn>
                      </a:cxnLst>
                      <a:rect l="0" t="0" r="r" b="b"/>
                      <a:pathLst>
                        <a:path w="25" h="34">
                          <a:moveTo>
                            <a:pt x="4" y="14"/>
                          </a:moveTo>
                          <a:lnTo>
                            <a:pt x="0" y="9"/>
                          </a:lnTo>
                          <a:lnTo>
                            <a:pt x="7" y="34"/>
                          </a:lnTo>
                          <a:lnTo>
                            <a:pt x="25" y="29"/>
                          </a:lnTo>
                          <a:lnTo>
                            <a:pt x="20" y="5"/>
                          </a:lnTo>
                          <a:lnTo>
                            <a:pt x="16" y="0"/>
                          </a:lnTo>
                          <a:lnTo>
                            <a:pt x="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2" name="Freeform 1079"/>
                    <p:cNvSpPr>
                      <a:spLocks/>
                    </p:cNvSpPr>
                    <p:nvPr/>
                  </p:nvSpPr>
                  <p:spPr bwMode="auto">
                    <a:xfrm>
                      <a:off x="1773" y="1058"/>
                      <a:ext cx="93" cy="83"/>
                    </a:xfrm>
                    <a:custGeom>
                      <a:avLst/>
                      <a:gdLst>
                        <a:gd name="T0" fmla="*/ 0 w 93"/>
                        <a:gd name="T1" fmla="*/ 8 h 83"/>
                        <a:gd name="T2" fmla="*/ 3 w 93"/>
                        <a:gd name="T3" fmla="*/ 15 h 83"/>
                        <a:gd name="T4" fmla="*/ 81 w 93"/>
                        <a:gd name="T5" fmla="*/ 83 h 83"/>
                        <a:gd name="T6" fmla="*/ 93 w 93"/>
                        <a:gd name="T7" fmla="*/ 69 h 83"/>
                        <a:gd name="T8" fmla="*/ 16 w 93"/>
                        <a:gd name="T9" fmla="*/ 0 h 83"/>
                        <a:gd name="T10" fmla="*/ 20 w 93"/>
                        <a:gd name="T11" fmla="*/ 8 h 83"/>
                        <a:gd name="T12" fmla="*/ 0 w 93"/>
                        <a:gd name="T13" fmla="*/ 8 h 83"/>
                      </a:gdLst>
                      <a:ahLst/>
                      <a:cxnLst>
                        <a:cxn ang="0">
                          <a:pos x="T0" y="T1"/>
                        </a:cxn>
                        <a:cxn ang="0">
                          <a:pos x="T2" y="T3"/>
                        </a:cxn>
                        <a:cxn ang="0">
                          <a:pos x="T4" y="T5"/>
                        </a:cxn>
                        <a:cxn ang="0">
                          <a:pos x="T6" y="T7"/>
                        </a:cxn>
                        <a:cxn ang="0">
                          <a:pos x="T8" y="T9"/>
                        </a:cxn>
                        <a:cxn ang="0">
                          <a:pos x="T10" y="T11"/>
                        </a:cxn>
                        <a:cxn ang="0">
                          <a:pos x="T12" y="T13"/>
                        </a:cxn>
                      </a:cxnLst>
                      <a:rect l="0" t="0" r="r" b="b"/>
                      <a:pathLst>
                        <a:path w="93" h="83">
                          <a:moveTo>
                            <a:pt x="0" y="8"/>
                          </a:moveTo>
                          <a:lnTo>
                            <a:pt x="3" y="15"/>
                          </a:lnTo>
                          <a:lnTo>
                            <a:pt x="81" y="83"/>
                          </a:lnTo>
                          <a:lnTo>
                            <a:pt x="93" y="69"/>
                          </a:lnTo>
                          <a:lnTo>
                            <a:pt x="16" y="0"/>
                          </a:lnTo>
                          <a:lnTo>
                            <a:pt x="20" y="8"/>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3" name="Freeform 1078"/>
                    <p:cNvSpPr>
                      <a:spLocks/>
                    </p:cNvSpPr>
                    <p:nvPr/>
                  </p:nvSpPr>
                  <p:spPr bwMode="auto">
                    <a:xfrm>
                      <a:off x="1771" y="1037"/>
                      <a:ext cx="22" cy="29"/>
                    </a:xfrm>
                    <a:custGeom>
                      <a:avLst/>
                      <a:gdLst>
                        <a:gd name="T0" fmla="*/ 5 w 22"/>
                        <a:gd name="T1" fmla="*/ 16 h 29"/>
                        <a:gd name="T2" fmla="*/ 0 w 22"/>
                        <a:gd name="T3" fmla="*/ 9 h 29"/>
                        <a:gd name="T4" fmla="*/ 2 w 22"/>
                        <a:gd name="T5" fmla="*/ 29 h 29"/>
                        <a:gd name="T6" fmla="*/ 22 w 22"/>
                        <a:gd name="T7" fmla="*/ 29 h 29"/>
                        <a:gd name="T8" fmla="*/ 20 w 22"/>
                        <a:gd name="T9" fmla="*/ 7 h 29"/>
                        <a:gd name="T10" fmla="*/ 14 w 22"/>
                        <a:gd name="T11" fmla="*/ 0 h 29"/>
                        <a:gd name="T12" fmla="*/ 20 w 22"/>
                        <a:gd name="T13" fmla="*/ 7 h 29"/>
                        <a:gd name="T14" fmla="*/ 20 w 22"/>
                        <a:gd name="T15" fmla="*/ 2 h 29"/>
                        <a:gd name="T16" fmla="*/ 14 w 22"/>
                        <a:gd name="T17" fmla="*/ 0 h 29"/>
                        <a:gd name="T18" fmla="*/ 5 w 22"/>
                        <a:gd name="T1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9">
                          <a:moveTo>
                            <a:pt x="5" y="16"/>
                          </a:moveTo>
                          <a:lnTo>
                            <a:pt x="0" y="9"/>
                          </a:lnTo>
                          <a:lnTo>
                            <a:pt x="2" y="29"/>
                          </a:lnTo>
                          <a:lnTo>
                            <a:pt x="22" y="29"/>
                          </a:lnTo>
                          <a:lnTo>
                            <a:pt x="20" y="7"/>
                          </a:lnTo>
                          <a:lnTo>
                            <a:pt x="14" y="0"/>
                          </a:lnTo>
                          <a:lnTo>
                            <a:pt x="20" y="7"/>
                          </a:lnTo>
                          <a:lnTo>
                            <a:pt x="20" y="2"/>
                          </a:lnTo>
                          <a:lnTo>
                            <a:pt x="14" y="0"/>
                          </a:lnTo>
                          <a:lnTo>
                            <a:pt x="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4" name="Freeform 1077"/>
                    <p:cNvSpPr>
                      <a:spLocks/>
                    </p:cNvSpPr>
                    <p:nvPr/>
                  </p:nvSpPr>
                  <p:spPr bwMode="auto">
                    <a:xfrm>
                      <a:off x="1762" y="1028"/>
                      <a:ext cx="23" cy="25"/>
                    </a:xfrm>
                    <a:custGeom>
                      <a:avLst/>
                      <a:gdLst>
                        <a:gd name="T0" fmla="*/ 0 w 23"/>
                        <a:gd name="T1" fmla="*/ 18 h 25"/>
                        <a:gd name="T2" fmla="*/ 0 w 23"/>
                        <a:gd name="T3" fmla="*/ 18 h 25"/>
                        <a:gd name="T4" fmla="*/ 14 w 23"/>
                        <a:gd name="T5" fmla="*/ 25 h 25"/>
                        <a:gd name="T6" fmla="*/ 23 w 23"/>
                        <a:gd name="T7" fmla="*/ 9 h 25"/>
                        <a:gd name="T8" fmla="*/ 9 w 23"/>
                        <a:gd name="T9" fmla="*/ 0 h 25"/>
                        <a:gd name="T10" fmla="*/ 9 w 23"/>
                        <a:gd name="T11" fmla="*/ 0 h 25"/>
                        <a:gd name="T12" fmla="*/ 0 w 23"/>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18"/>
                          </a:moveTo>
                          <a:lnTo>
                            <a:pt x="0" y="18"/>
                          </a:lnTo>
                          <a:lnTo>
                            <a:pt x="14" y="25"/>
                          </a:lnTo>
                          <a:lnTo>
                            <a:pt x="23" y="9"/>
                          </a:lnTo>
                          <a:lnTo>
                            <a:pt x="9"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5" name="Freeform 1076"/>
                    <p:cNvSpPr>
                      <a:spLocks/>
                    </p:cNvSpPr>
                    <p:nvPr/>
                  </p:nvSpPr>
                  <p:spPr bwMode="auto">
                    <a:xfrm>
                      <a:off x="1728" y="1011"/>
                      <a:ext cx="43" cy="35"/>
                    </a:xfrm>
                    <a:custGeom>
                      <a:avLst/>
                      <a:gdLst>
                        <a:gd name="T0" fmla="*/ 0 w 43"/>
                        <a:gd name="T1" fmla="*/ 13 h 35"/>
                        <a:gd name="T2" fmla="*/ 2 w 43"/>
                        <a:gd name="T3" fmla="*/ 17 h 35"/>
                        <a:gd name="T4" fmla="*/ 34 w 43"/>
                        <a:gd name="T5" fmla="*/ 35 h 35"/>
                        <a:gd name="T6" fmla="*/ 43 w 43"/>
                        <a:gd name="T7" fmla="*/ 17 h 35"/>
                        <a:gd name="T8" fmla="*/ 12 w 43"/>
                        <a:gd name="T9" fmla="*/ 0 h 35"/>
                        <a:gd name="T10" fmla="*/ 16 w 43"/>
                        <a:gd name="T11" fmla="*/ 2 h 35"/>
                        <a:gd name="T12" fmla="*/ 0 w 43"/>
                        <a:gd name="T13" fmla="*/ 13 h 35"/>
                      </a:gdLst>
                      <a:ahLst/>
                      <a:cxnLst>
                        <a:cxn ang="0">
                          <a:pos x="T0" y="T1"/>
                        </a:cxn>
                        <a:cxn ang="0">
                          <a:pos x="T2" y="T3"/>
                        </a:cxn>
                        <a:cxn ang="0">
                          <a:pos x="T4" y="T5"/>
                        </a:cxn>
                        <a:cxn ang="0">
                          <a:pos x="T6" y="T7"/>
                        </a:cxn>
                        <a:cxn ang="0">
                          <a:pos x="T8" y="T9"/>
                        </a:cxn>
                        <a:cxn ang="0">
                          <a:pos x="T10" y="T11"/>
                        </a:cxn>
                        <a:cxn ang="0">
                          <a:pos x="T12" y="T13"/>
                        </a:cxn>
                      </a:cxnLst>
                      <a:rect l="0" t="0" r="r" b="b"/>
                      <a:pathLst>
                        <a:path w="43" h="35">
                          <a:moveTo>
                            <a:pt x="0" y="13"/>
                          </a:moveTo>
                          <a:lnTo>
                            <a:pt x="2" y="17"/>
                          </a:lnTo>
                          <a:lnTo>
                            <a:pt x="34" y="35"/>
                          </a:lnTo>
                          <a:lnTo>
                            <a:pt x="43" y="17"/>
                          </a:lnTo>
                          <a:lnTo>
                            <a:pt x="12" y="0"/>
                          </a:lnTo>
                          <a:lnTo>
                            <a:pt x="16"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6" name="Freeform 1075"/>
                    <p:cNvSpPr>
                      <a:spLocks/>
                    </p:cNvSpPr>
                    <p:nvPr/>
                  </p:nvSpPr>
                  <p:spPr bwMode="auto">
                    <a:xfrm>
                      <a:off x="1715" y="992"/>
                      <a:ext cx="29" cy="32"/>
                    </a:xfrm>
                    <a:custGeom>
                      <a:avLst/>
                      <a:gdLst>
                        <a:gd name="T0" fmla="*/ 7 w 29"/>
                        <a:gd name="T1" fmla="*/ 19 h 32"/>
                        <a:gd name="T2" fmla="*/ 0 w 29"/>
                        <a:gd name="T3" fmla="*/ 14 h 32"/>
                        <a:gd name="T4" fmla="*/ 13 w 29"/>
                        <a:gd name="T5" fmla="*/ 32 h 32"/>
                        <a:gd name="T6" fmla="*/ 29 w 29"/>
                        <a:gd name="T7" fmla="*/ 21 h 32"/>
                        <a:gd name="T8" fmla="*/ 18 w 29"/>
                        <a:gd name="T9" fmla="*/ 5 h 32"/>
                        <a:gd name="T10" fmla="*/ 11 w 29"/>
                        <a:gd name="T11" fmla="*/ 0 h 32"/>
                        <a:gd name="T12" fmla="*/ 18 w 29"/>
                        <a:gd name="T13" fmla="*/ 5 h 32"/>
                        <a:gd name="T14" fmla="*/ 15 w 29"/>
                        <a:gd name="T15" fmla="*/ 0 h 32"/>
                        <a:gd name="T16" fmla="*/ 11 w 29"/>
                        <a:gd name="T17" fmla="*/ 0 h 32"/>
                        <a:gd name="T18" fmla="*/ 7 w 29"/>
                        <a:gd name="T1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2">
                          <a:moveTo>
                            <a:pt x="7" y="19"/>
                          </a:moveTo>
                          <a:lnTo>
                            <a:pt x="0" y="14"/>
                          </a:lnTo>
                          <a:lnTo>
                            <a:pt x="13" y="32"/>
                          </a:lnTo>
                          <a:lnTo>
                            <a:pt x="29" y="21"/>
                          </a:lnTo>
                          <a:lnTo>
                            <a:pt x="18" y="5"/>
                          </a:lnTo>
                          <a:lnTo>
                            <a:pt x="11" y="0"/>
                          </a:lnTo>
                          <a:lnTo>
                            <a:pt x="18" y="5"/>
                          </a:lnTo>
                          <a:lnTo>
                            <a:pt x="15" y="0"/>
                          </a:lnTo>
                          <a:lnTo>
                            <a:pt x="11" y="0"/>
                          </a:lnTo>
                          <a:lnTo>
                            <a:pt x="7"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7" name="Freeform 1074"/>
                    <p:cNvSpPr>
                      <a:spLocks/>
                    </p:cNvSpPr>
                    <p:nvPr/>
                  </p:nvSpPr>
                  <p:spPr bwMode="auto">
                    <a:xfrm>
                      <a:off x="1674" y="986"/>
                      <a:ext cx="52" cy="25"/>
                    </a:xfrm>
                    <a:custGeom>
                      <a:avLst/>
                      <a:gdLst>
                        <a:gd name="T0" fmla="*/ 0 w 52"/>
                        <a:gd name="T1" fmla="*/ 18 h 25"/>
                        <a:gd name="T2" fmla="*/ 1 w 52"/>
                        <a:gd name="T3" fmla="*/ 18 h 25"/>
                        <a:gd name="T4" fmla="*/ 48 w 52"/>
                        <a:gd name="T5" fmla="*/ 25 h 25"/>
                        <a:gd name="T6" fmla="*/ 52 w 52"/>
                        <a:gd name="T7" fmla="*/ 6 h 25"/>
                        <a:gd name="T8" fmla="*/ 3 w 52"/>
                        <a:gd name="T9" fmla="*/ 0 h 25"/>
                        <a:gd name="T10" fmla="*/ 5 w 52"/>
                        <a:gd name="T11" fmla="*/ 0 h 25"/>
                        <a:gd name="T12" fmla="*/ 0 w 52"/>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52" h="25">
                          <a:moveTo>
                            <a:pt x="0" y="18"/>
                          </a:moveTo>
                          <a:lnTo>
                            <a:pt x="1" y="18"/>
                          </a:lnTo>
                          <a:lnTo>
                            <a:pt x="48" y="25"/>
                          </a:lnTo>
                          <a:lnTo>
                            <a:pt x="52" y="6"/>
                          </a:lnTo>
                          <a:lnTo>
                            <a:pt x="3" y="0"/>
                          </a:lnTo>
                          <a:lnTo>
                            <a:pt x="5"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8" name="Freeform 1073"/>
                    <p:cNvSpPr>
                      <a:spLocks/>
                    </p:cNvSpPr>
                    <p:nvPr/>
                  </p:nvSpPr>
                  <p:spPr bwMode="auto">
                    <a:xfrm>
                      <a:off x="1629" y="972"/>
                      <a:ext cx="50" cy="32"/>
                    </a:xfrm>
                    <a:custGeom>
                      <a:avLst/>
                      <a:gdLst>
                        <a:gd name="T0" fmla="*/ 0 w 50"/>
                        <a:gd name="T1" fmla="*/ 18 h 32"/>
                        <a:gd name="T2" fmla="*/ 0 w 50"/>
                        <a:gd name="T3" fmla="*/ 18 h 32"/>
                        <a:gd name="T4" fmla="*/ 45 w 50"/>
                        <a:gd name="T5" fmla="*/ 32 h 32"/>
                        <a:gd name="T6" fmla="*/ 50 w 50"/>
                        <a:gd name="T7" fmla="*/ 14 h 32"/>
                        <a:gd name="T8" fmla="*/ 5 w 50"/>
                        <a:gd name="T9" fmla="*/ 0 h 32"/>
                        <a:gd name="T10" fmla="*/ 5 w 50"/>
                        <a:gd name="T11" fmla="*/ 0 h 32"/>
                        <a:gd name="T12" fmla="*/ 0 w 50"/>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50" h="32">
                          <a:moveTo>
                            <a:pt x="0" y="18"/>
                          </a:moveTo>
                          <a:lnTo>
                            <a:pt x="0" y="18"/>
                          </a:lnTo>
                          <a:lnTo>
                            <a:pt x="45" y="32"/>
                          </a:lnTo>
                          <a:lnTo>
                            <a:pt x="50" y="14"/>
                          </a:lnTo>
                          <a:lnTo>
                            <a:pt x="5"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9" name="Freeform 1072"/>
                    <p:cNvSpPr>
                      <a:spLocks/>
                    </p:cNvSpPr>
                    <p:nvPr/>
                  </p:nvSpPr>
                  <p:spPr bwMode="auto">
                    <a:xfrm>
                      <a:off x="1573" y="959"/>
                      <a:ext cx="61" cy="31"/>
                    </a:xfrm>
                    <a:custGeom>
                      <a:avLst/>
                      <a:gdLst>
                        <a:gd name="T0" fmla="*/ 0 w 61"/>
                        <a:gd name="T1" fmla="*/ 16 h 31"/>
                        <a:gd name="T2" fmla="*/ 5 w 61"/>
                        <a:gd name="T3" fmla="*/ 18 h 31"/>
                        <a:gd name="T4" fmla="*/ 56 w 61"/>
                        <a:gd name="T5" fmla="*/ 31 h 31"/>
                        <a:gd name="T6" fmla="*/ 61 w 61"/>
                        <a:gd name="T7" fmla="*/ 13 h 31"/>
                        <a:gd name="T8" fmla="*/ 9 w 61"/>
                        <a:gd name="T9" fmla="*/ 0 h 31"/>
                        <a:gd name="T10" fmla="*/ 14 w 61"/>
                        <a:gd name="T11" fmla="*/ 2 h 31"/>
                        <a:gd name="T12" fmla="*/ 0 w 61"/>
                        <a:gd name="T13" fmla="*/ 16 h 31"/>
                      </a:gdLst>
                      <a:ahLst/>
                      <a:cxnLst>
                        <a:cxn ang="0">
                          <a:pos x="T0" y="T1"/>
                        </a:cxn>
                        <a:cxn ang="0">
                          <a:pos x="T2" y="T3"/>
                        </a:cxn>
                        <a:cxn ang="0">
                          <a:pos x="T4" y="T5"/>
                        </a:cxn>
                        <a:cxn ang="0">
                          <a:pos x="T6" y="T7"/>
                        </a:cxn>
                        <a:cxn ang="0">
                          <a:pos x="T8" y="T9"/>
                        </a:cxn>
                        <a:cxn ang="0">
                          <a:pos x="T10" y="T11"/>
                        </a:cxn>
                        <a:cxn ang="0">
                          <a:pos x="T12" y="T13"/>
                        </a:cxn>
                      </a:cxnLst>
                      <a:rect l="0" t="0" r="r" b="b"/>
                      <a:pathLst>
                        <a:path w="61" h="31">
                          <a:moveTo>
                            <a:pt x="0" y="16"/>
                          </a:moveTo>
                          <a:lnTo>
                            <a:pt x="5" y="18"/>
                          </a:lnTo>
                          <a:lnTo>
                            <a:pt x="56" y="31"/>
                          </a:lnTo>
                          <a:lnTo>
                            <a:pt x="61" y="13"/>
                          </a:lnTo>
                          <a:lnTo>
                            <a:pt x="9" y="0"/>
                          </a:lnTo>
                          <a:lnTo>
                            <a:pt x="14" y="2"/>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0" name="Freeform 1071"/>
                    <p:cNvSpPr>
                      <a:spLocks/>
                    </p:cNvSpPr>
                    <p:nvPr/>
                  </p:nvSpPr>
                  <p:spPr bwMode="auto">
                    <a:xfrm>
                      <a:off x="1555" y="939"/>
                      <a:ext cx="32" cy="36"/>
                    </a:xfrm>
                    <a:custGeom>
                      <a:avLst/>
                      <a:gdLst>
                        <a:gd name="T0" fmla="*/ 5 w 32"/>
                        <a:gd name="T1" fmla="*/ 20 h 36"/>
                        <a:gd name="T2" fmla="*/ 0 w 32"/>
                        <a:gd name="T3" fmla="*/ 18 h 36"/>
                        <a:gd name="T4" fmla="*/ 18 w 32"/>
                        <a:gd name="T5" fmla="*/ 36 h 36"/>
                        <a:gd name="T6" fmla="*/ 32 w 32"/>
                        <a:gd name="T7" fmla="*/ 22 h 36"/>
                        <a:gd name="T8" fmla="*/ 12 w 32"/>
                        <a:gd name="T9" fmla="*/ 4 h 36"/>
                        <a:gd name="T10" fmla="*/ 7 w 32"/>
                        <a:gd name="T11" fmla="*/ 0 h 36"/>
                        <a:gd name="T12" fmla="*/ 5 w 32"/>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5" y="20"/>
                          </a:moveTo>
                          <a:lnTo>
                            <a:pt x="0" y="18"/>
                          </a:lnTo>
                          <a:lnTo>
                            <a:pt x="18" y="36"/>
                          </a:lnTo>
                          <a:lnTo>
                            <a:pt x="32" y="22"/>
                          </a:lnTo>
                          <a:lnTo>
                            <a:pt x="12" y="4"/>
                          </a:lnTo>
                          <a:lnTo>
                            <a:pt x="7" y="0"/>
                          </a:lnTo>
                          <a:lnTo>
                            <a:pt x="5"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1" name="Freeform 1070"/>
                    <p:cNvSpPr>
                      <a:spLocks/>
                    </p:cNvSpPr>
                    <p:nvPr/>
                  </p:nvSpPr>
                  <p:spPr bwMode="auto">
                    <a:xfrm>
                      <a:off x="1526" y="939"/>
                      <a:ext cx="36" cy="20"/>
                    </a:xfrm>
                    <a:custGeom>
                      <a:avLst/>
                      <a:gdLst>
                        <a:gd name="T0" fmla="*/ 0 w 36"/>
                        <a:gd name="T1" fmla="*/ 11 h 20"/>
                        <a:gd name="T2" fmla="*/ 9 w 36"/>
                        <a:gd name="T3" fmla="*/ 20 h 20"/>
                        <a:gd name="T4" fmla="*/ 34 w 36"/>
                        <a:gd name="T5" fmla="*/ 20 h 20"/>
                        <a:gd name="T6" fmla="*/ 36 w 36"/>
                        <a:gd name="T7" fmla="*/ 0 h 20"/>
                        <a:gd name="T8" fmla="*/ 9 w 36"/>
                        <a:gd name="T9" fmla="*/ 0 h 20"/>
                        <a:gd name="T10" fmla="*/ 18 w 36"/>
                        <a:gd name="T11" fmla="*/ 8 h 20"/>
                        <a:gd name="T12" fmla="*/ 0 w 36"/>
                        <a:gd name="T13" fmla="*/ 11 h 20"/>
                        <a:gd name="T14" fmla="*/ 0 w 36"/>
                        <a:gd name="T15" fmla="*/ 18 h 20"/>
                        <a:gd name="T16" fmla="*/ 9 w 36"/>
                        <a:gd name="T17" fmla="*/ 18 h 20"/>
                        <a:gd name="T18" fmla="*/ 0 w 36"/>
                        <a:gd name="T1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0">
                          <a:moveTo>
                            <a:pt x="0" y="11"/>
                          </a:moveTo>
                          <a:lnTo>
                            <a:pt x="9" y="20"/>
                          </a:lnTo>
                          <a:lnTo>
                            <a:pt x="34" y="20"/>
                          </a:lnTo>
                          <a:lnTo>
                            <a:pt x="36" y="0"/>
                          </a:lnTo>
                          <a:lnTo>
                            <a:pt x="9" y="0"/>
                          </a:lnTo>
                          <a:lnTo>
                            <a:pt x="18" y="8"/>
                          </a:lnTo>
                          <a:lnTo>
                            <a:pt x="0" y="11"/>
                          </a:lnTo>
                          <a:lnTo>
                            <a:pt x="0" y="18"/>
                          </a:lnTo>
                          <a:lnTo>
                            <a:pt x="9" y="18"/>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2" name="Freeform 1069"/>
                    <p:cNvSpPr>
                      <a:spLocks/>
                    </p:cNvSpPr>
                    <p:nvPr/>
                  </p:nvSpPr>
                  <p:spPr bwMode="auto">
                    <a:xfrm>
                      <a:off x="1521" y="918"/>
                      <a:ext cx="23" cy="32"/>
                    </a:xfrm>
                    <a:custGeom>
                      <a:avLst/>
                      <a:gdLst>
                        <a:gd name="T0" fmla="*/ 1 w 23"/>
                        <a:gd name="T1" fmla="*/ 0 h 32"/>
                        <a:gd name="T2" fmla="*/ 0 w 23"/>
                        <a:gd name="T3" fmla="*/ 5 h 32"/>
                        <a:gd name="T4" fmla="*/ 5 w 23"/>
                        <a:gd name="T5" fmla="*/ 32 h 32"/>
                        <a:gd name="T6" fmla="*/ 23 w 23"/>
                        <a:gd name="T7" fmla="*/ 29 h 32"/>
                        <a:gd name="T8" fmla="*/ 19 w 23"/>
                        <a:gd name="T9" fmla="*/ 2 h 32"/>
                        <a:gd name="T10" fmla="*/ 18 w 23"/>
                        <a:gd name="T11" fmla="*/ 9 h 32"/>
                        <a:gd name="T12" fmla="*/ 1 w 2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3" h="32">
                          <a:moveTo>
                            <a:pt x="1" y="0"/>
                          </a:moveTo>
                          <a:lnTo>
                            <a:pt x="0" y="5"/>
                          </a:lnTo>
                          <a:lnTo>
                            <a:pt x="5" y="32"/>
                          </a:lnTo>
                          <a:lnTo>
                            <a:pt x="23" y="29"/>
                          </a:lnTo>
                          <a:lnTo>
                            <a:pt x="19" y="2"/>
                          </a:lnTo>
                          <a:lnTo>
                            <a:pt x="18" y="9"/>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3" name="Freeform 1068"/>
                    <p:cNvSpPr>
                      <a:spLocks/>
                    </p:cNvSpPr>
                    <p:nvPr/>
                  </p:nvSpPr>
                  <p:spPr bwMode="auto">
                    <a:xfrm>
                      <a:off x="1522" y="902"/>
                      <a:ext cx="26" cy="25"/>
                    </a:xfrm>
                    <a:custGeom>
                      <a:avLst/>
                      <a:gdLst>
                        <a:gd name="T0" fmla="*/ 8 w 26"/>
                        <a:gd name="T1" fmla="*/ 0 h 25"/>
                        <a:gd name="T2" fmla="*/ 8 w 26"/>
                        <a:gd name="T3" fmla="*/ 0 h 25"/>
                        <a:gd name="T4" fmla="*/ 0 w 26"/>
                        <a:gd name="T5" fmla="*/ 16 h 25"/>
                        <a:gd name="T6" fmla="*/ 17 w 26"/>
                        <a:gd name="T7" fmla="*/ 25 h 25"/>
                        <a:gd name="T8" fmla="*/ 26 w 26"/>
                        <a:gd name="T9" fmla="*/ 9 h 25"/>
                        <a:gd name="T10" fmla="*/ 26 w 26"/>
                        <a:gd name="T11" fmla="*/ 7 h 25"/>
                        <a:gd name="T12" fmla="*/ 8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8" y="0"/>
                          </a:moveTo>
                          <a:lnTo>
                            <a:pt x="8" y="0"/>
                          </a:lnTo>
                          <a:lnTo>
                            <a:pt x="0" y="16"/>
                          </a:lnTo>
                          <a:lnTo>
                            <a:pt x="17" y="25"/>
                          </a:lnTo>
                          <a:lnTo>
                            <a:pt x="26" y="9"/>
                          </a:lnTo>
                          <a:lnTo>
                            <a:pt x="26" y="7"/>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4" name="Freeform 1067"/>
                    <p:cNvSpPr>
                      <a:spLocks/>
                    </p:cNvSpPr>
                    <p:nvPr/>
                  </p:nvSpPr>
                  <p:spPr bwMode="auto">
                    <a:xfrm>
                      <a:off x="1530" y="885"/>
                      <a:ext cx="25" cy="24"/>
                    </a:xfrm>
                    <a:custGeom>
                      <a:avLst/>
                      <a:gdLst>
                        <a:gd name="T0" fmla="*/ 7 w 25"/>
                        <a:gd name="T1" fmla="*/ 8 h 24"/>
                        <a:gd name="T2" fmla="*/ 7 w 25"/>
                        <a:gd name="T3" fmla="*/ 0 h 24"/>
                        <a:gd name="T4" fmla="*/ 0 w 25"/>
                        <a:gd name="T5" fmla="*/ 17 h 24"/>
                        <a:gd name="T6" fmla="*/ 18 w 25"/>
                        <a:gd name="T7" fmla="*/ 24 h 24"/>
                        <a:gd name="T8" fmla="*/ 25 w 25"/>
                        <a:gd name="T9" fmla="*/ 8 h 24"/>
                        <a:gd name="T10" fmla="*/ 25 w 25"/>
                        <a:gd name="T11" fmla="*/ 0 h 24"/>
                        <a:gd name="T12" fmla="*/ 7 w 25"/>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7" y="8"/>
                          </a:moveTo>
                          <a:lnTo>
                            <a:pt x="7" y="0"/>
                          </a:lnTo>
                          <a:lnTo>
                            <a:pt x="0" y="17"/>
                          </a:lnTo>
                          <a:lnTo>
                            <a:pt x="18" y="24"/>
                          </a:lnTo>
                          <a:lnTo>
                            <a:pt x="25" y="8"/>
                          </a:lnTo>
                          <a:lnTo>
                            <a:pt x="25" y="0"/>
                          </a:lnTo>
                          <a:lnTo>
                            <a:pt x="7"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5" name="Freeform 1066"/>
                    <p:cNvSpPr>
                      <a:spLocks/>
                    </p:cNvSpPr>
                    <p:nvPr/>
                  </p:nvSpPr>
                  <p:spPr bwMode="auto">
                    <a:xfrm>
                      <a:off x="1528" y="858"/>
                      <a:ext cx="27" cy="35"/>
                    </a:xfrm>
                    <a:custGeom>
                      <a:avLst/>
                      <a:gdLst>
                        <a:gd name="T0" fmla="*/ 3 w 27"/>
                        <a:gd name="T1" fmla="*/ 15 h 35"/>
                        <a:gd name="T2" fmla="*/ 0 w 27"/>
                        <a:gd name="T3" fmla="*/ 11 h 35"/>
                        <a:gd name="T4" fmla="*/ 9 w 27"/>
                        <a:gd name="T5" fmla="*/ 35 h 35"/>
                        <a:gd name="T6" fmla="*/ 27 w 27"/>
                        <a:gd name="T7" fmla="*/ 27 h 35"/>
                        <a:gd name="T8" fmla="*/ 18 w 27"/>
                        <a:gd name="T9" fmla="*/ 4 h 35"/>
                        <a:gd name="T10" fmla="*/ 14 w 27"/>
                        <a:gd name="T11" fmla="*/ 0 h 35"/>
                        <a:gd name="T12" fmla="*/ 3 w 27"/>
                        <a:gd name="T13" fmla="*/ 15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3" y="15"/>
                          </a:moveTo>
                          <a:lnTo>
                            <a:pt x="0" y="11"/>
                          </a:lnTo>
                          <a:lnTo>
                            <a:pt x="9" y="35"/>
                          </a:lnTo>
                          <a:lnTo>
                            <a:pt x="27" y="27"/>
                          </a:lnTo>
                          <a:lnTo>
                            <a:pt x="18" y="4"/>
                          </a:lnTo>
                          <a:lnTo>
                            <a:pt x="14" y="0"/>
                          </a:lnTo>
                          <a:lnTo>
                            <a:pt x="3"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6" name="Freeform 1065"/>
                    <p:cNvSpPr>
                      <a:spLocks/>
                    </p:cNvSpPr>
                    <p:nvPr/>
                  </p:nvSpPr>
                  <p:spPr bwMode="auto">
                    <a:xfrm>
                      <a:off x="1501" y="837"/>
                      <a:ext cx="41" cy="36"/>
                    </a:xfrm>
                    <a:custGeom>
                      <a:avLst/>
                      <a:gdLst>
                        <a:gd name="T0" fmla="*/ 0 w 41"/>
                        <a:gd name="T1" fmla="*/ 9 h 36"/>
                        <a:gd name="T2" fmla="*/ 3 w 41"/>
                        <a:gd name="T3" fmla="*/ 14 h 36"/>
                        <a:gd name="T4" fmla="*/ 30 w 41"/>
                        <a:gd name="T5" fmla="*/ 36 h 36"/>
                        <a:gd name="T6" fmla="*/ 41 w 41"/>
                        <a:gd name="T7" fmla="*/ 21 h 36"/>
                        <a:gd name="T8" fmla="*/ 16 w 41"/>
                        <a:gd name="T9" fmla="*/ 0 h 36"/>
                        <a:gd name="T10" fmla="*/ 20 w 41"/>
                        <a:gd name="T11" fmla="*/ 7 h 36"/>
                        <a:gd name="T12" fmla="*/ 0 w 41"/>
                        <a:gd name="T13" fmla="*/ 9 h 36"/>
                        <a:gd name="T14" fmla="*/ 0 w 41"/>
                        <a:gd name="T15" fmla="*/ 12 h 36"/>
                        <a:gd name="T16" fmla="*/ 3 w 41"/>
                        <a:gd name="T17" fmla="*/ 14 h 36"/>
                        <a:gd name="T18" fmla="*/ 0 w 41"/>
                        <a:gd name="T19"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6">
                          <a:moveTo>
                            <a:pt x="0" y="9"/>
                          </a:moveTo>
                          <a:lnTo>
                            <a:pt x="3" y="14"/>
                          </a:lnTo>
                          <a:lnTo>
                            <a:pt x="30" y="36"/>
                          </a:lnTo>
                          <a:lnTo>
                            <a:pt x="41" y="21"/>
                          </a:lnTo>
                          <a:lnTo>
                            <a:pt x="16" y="0"/>
                          </a:lnTo>
                          <a:lnTo>
                            <a:pt x="20" y="7"/>
                          </a:lnTo>
                          <a:lnTo>
                            <a:pt x="0" y="9"/>
                          </a:lnTo>
                          <a:lnTo>
                            <a:pt x="0" y="12"/>
                          </a:lnTo>
                          <a:lnTo>
                            <a:pt x="3" y="1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7" name="Freeform 1064"/>
                    <p:cNvSpPr>
                      <a:spLocks/>
                    </p:cNvSpPr>
                    <p:nvPr/>
                  </p:nvSpPr>
                  <p:spPr bwMode="auto">
                    <a:xfrm>
                      <a:off x="1495" y="765"/>
                      <a:ext cx="26" cy="81"/>
                    </a:xfrm>
                    <a:custGeom>
                      <a:avLst/>
                      <a:gdLst>
                        <a:gd name="T0" fmla="*/ 8 w 26"/>
                        <a:gd name="T1" fmla="*/ 20 h 81"/>
                        <a:gd name="T2" fmla="*/ 0 w 26"/>
                        <a:gd name="T3" fmla="*/ 11 h 81"/>
                        <a:gd name="T4" fmla="*/ 6 w 26"/>
                        <a:gd name="T5" fmla="*/ 81 h 81"/>
                        <a:gd name="T6" fmla="*/ 26 w 26"/>
                        <a:gd name="T7" fmla="*/ 79 h 81"/>
                        <a:gd name="T8" fmla="*/ 18 w 26"/>
                        <a:gd name="T9" fmla="*/ 9 h 81"/>
                        <a:gd name="T10" fmla="*/ 11 w 26"/>
                        <a:gd name="T11" fmla="*/ 0 h 81"/>
                        <a:gd name="T12" fmla="*/ 18 w 26"/>
                        <a:gd name="T13" fmla="*/ 9 h 81"/>
                        <a:gd name="T14" fmla="*/ 18 w 26"/>
                        <a:gd name="T15" fmla="*/ 2 h 81"/>
                        <a:gd name="T16" fmla="*/ 11 w 26"/>
                        <a:gd name="T17" fmla="*/ 0 h 81"/>
                        <a:gd name="T18" fmla="*/ 8 w 26"/>
                        <a:gd name="T19"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81">
                          <a:moveTo>
                            <a:pt x="8" y="20"/>
                          </a:moveTo>
                          <a:lnTo>
                            <a:pt x="0" y="11"/>
                          </a:lnTo>
                          <a:lnTo>
                            <a:pt x="6" y="81"/>
                          </a:lnTo>
                          <a:lnTo>
                            <a:pt x="26" y="79"/>
                          </a:lnTo>
                          <a:lnTo>
                            <a:pt x="18" y="9"/>
                          </a:lnTo>
                          <a:lnTo>
                            <a:pt x="11" y="0"/>
                          </a:lnTo>
                          <a:lnTo>
                            <a:pt x="18" y="9"/>
                          </a:lnTo>
                          <a:lnTo>
                            <a:pt x="18" y="2"/>
                          </a:lnTo>
                          <a:lnTo>
                            <a:pt x="11" y="0"/>
                          </a:lnTo>
                          <a:lnTo>
                            <a:pt x="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8" name="Freeform 1063"/>
                    <p:cNvSpPr>
                      <a:spLocks/>
                    </p:cNvSpPr>
                    <p:nvPr/>
                  </p:nvSpPr>
                  <p:spPr bwMode="auto">
                    <a:xfrm>
                      <a:off x="1459" y="759"/>
                      <a:ext cx="47" cy="26"/>
                    </a:xfrm>
                    <a:custGeom>
                      <a:avLst/>
                      <a:gdLst>
                        <a:gd name="T0" fmla="*/ 0 w 47"/>
                        <a:gd name="T1" fmla="*/ 18 h 26"/>
                        <a:gd name="T2" fmla="*/ 2 w 47"/>
                        <a:gd name="T3" fmla="*/ 18 h 26"/>
                        <a:gd name="T4" fmla="*/ 44 w 47"/>
                        <a:gd name="T5" fmla="*/ 26 h 26"/>
                        <a:gd name="T6" fmla="*/ 47 w 47"/>
                        <a:gd name="T7" fmla="*/ 6 h 26"/>
                        <a:gd name="T8" fmla="*/ 4 w 47"/>
                        <a:gd name="T9" fmla="*/ 0 h 26"/>
                        <a:gd name="T10" fmla="*/ 6 w 47"/>
                        <a:gd name="T11" fmla="*/ 0 h 26"/>
                        <a:gd name="T12" fmla="*/ 0 w 47"/>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47" h="26">
                          <a:moveTo>
                            <a:pt x="0" y="18"/>
                          </a:moveTo>
                          <a:lnTo>
                            <a:pt x="2" y="18"/>
                          </a:lnTo>
                          <a:lnTo>
                            <a:pt x="44" y="26"/>
                          </a:lnTo>
                          <a:lnTo>
                            <a:pt x="47" y="6"/>
                          </a:lnTo>
                          <a:lnTo>
                            <a:pt x="4" y="0"/>
                          </a:lnTo>
                          <a:lnTo>
                            <a:pt x="6" y="0"/>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9" name="Freeform 1062"/>
                    <p:cNvSpPr>
                      <a:spLocks/>
                    </p:cNvSpPr>
                    <p:nvPr/>
                  </p:nvSpPr>
                  <p:spPr bwMode="auto">
                    <a:xfrm>
                      <a:off x="1427" y="750"/>
                      <a:ext cx="38" cy="27"/>
                    </a:xfrm>
                    <a:custGeom>
                      <a:avLst/>
                      <a:gdLst>
                        <a:gd name="T0" fmla="*/ 5 w 38"/>
                        <a:gd name="T1" fmla="*/ 18 h 27"/>
                        <a:gd name="T2" fmla="*/ 0 w 38"/>
                        <a:gd name="T3" fmla="*/ 18 h 27"/>
                        <a:gd name="T4" fmla="*/ 32 w 38"/>
                        <a:gd name="T5" fmla="*/ 27 h 27"/>
                        <a:gd name="T6" fmla="*/ 38 w 38"/>
                        <a:gd name="T7" fmla="*/ 9 h 27"/>
                        <a:gd name="T8" fmla="*/ 5 w 38"/>
                        <a:gd name="T9" fmla="*/ 0 h 27"/>
                        <a:gd name="T10" fmla="*/ 0 w 38"/>
                        <a:gd name="T11" fmla="*/ 0 h 27"/>
                        <a:gd name="T12" fmla="*/ 5 w 38"/>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5" y="18"/>
                          </a:moveTo>
                          <a:lnTo>
                            <a:pt x="0" y="18"/>
                          </a:lnTo>
                          <a:lnTo>
                            <a:pt x="32" y="27"/>
                          </a:lnTo>
                          <a:lnTo>
                            <a:pt x="38" y="9"/>
                          </a:lnTo>
                          <a:lnTo>
                            <a:pt x="5" y="0"/>
                          </a:lnTo>
                          <a:lnTo>
                            <a:pt x="0"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0" name="Freeform 1061"/>
                    <p:cNvSpPr>
                      <a:spLocks/>
                    </p:cNvSpPr>
                    <p:nvPr/>
                  </p:nvSpPr>
                  <p:spPr bwMode="auto">
                    <a:xfrm>
                      <a:off x="1402" y="750"/>
                      <a:ext cx="30" cy="27"/>
                    </a:xfrm>
                    <a:custGeom>
                      <a:avLst/>
                      <a:gdLst>
                        <a:gd name="T0" fmla="*/ 0 w 30"/>
                        <a:gd name="T1" fmla="*/ 27 h 27"/>
                        <a:gd name="T2" fmla="*/ 5 w 30"/>
                        <a:gd name="T3" fmla="*/ 27 h 27"/>
                        <a:gd name="T4" fmla="*/ 30 w 30"/>
                        <a:gd name="T5" fmla="*/ 18 h 27"/>
                        <a:gd name="T6" fmla="*/ 25 w 30"/>
                        <a:gd name="T7" fmla="*/ 0 h 27"/>
                        <a:gd name="T8" fmla="*/ 0 w 30"/>
                        <a:gd name="T9" fmla="*/ 9 h 27"/>
                        <a:gd name="T10" fmla="*/ 5 w 30"/>
                        <a:gd name="T11" fmla="*/ 9 h 27"/>
                        <a:gd name="T12" fmla="*/ 0 w 3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30" h="27">
                          <a:moveTo>
                            <a:pt x="0" y="27"/>
                          </a:moveTo>
                          <a:lnTo>
                            <a:pt x="5" y="27"/>
                          </a:lnTo>
                          <a:lnTo>
                            <a:pt x="30" y="18"/>
                          </a:lnTo>
                          <a:lnTo>
                            <a:pt x="25" y="0"/>
                          </a:lnTo>
                          <a:lnTo>
                            <a:pt x="0" y="9"/>
                          </a:lnTo>
                          <a:lnTo>
                            <a:pt x="5" y="9"/>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1" name="Freeform 1060"/>
                    <p:cNvSpPr>
                      <a:spLocks/>
                    </p:cNvSpPr>
                    <p:nvPr/>
                  </p:nvSpPr>
                  <p:spPr bwMode="auto">
                    <a:xfrm>
                      <a:off x="1331" y="734"/>
                      <a:ext cx="76" cy="43"/>
                    </a:xfrm>
                    <a:custGeom>
                      <a:avLst/>
                      <a:gdLst>
                        <a:gd name="T0" fmla="*/ 0 w 76"/>
                        <a:gd name="T1" fmla="*/ 20 h 43"/>
                        <a:gd name="T2" fmla="*/ 0 w 76"/>
                        <a:gd name="T3" fmla="*/ 20 h 43"/>
                        <a:gd name="T4" fmla="*/ 71 w 76"/>
                        <a:gd name="T5" fmla="*/ 43 h 43"/>
                        <a:gd name="T6" fmla="*/ 76 w 76"/>
                        <a:gd name="T7" fmla="*/ 25 h 43"/>
                        <a:gd name="T8" fmla="*/ 6 w 76"/>
                        <a:gd name="T9" fmla="*/ 2 h 43"/>
                        <a:gd name="T10" fmla="*/ 4 w 76"/>
                        <a:gd name="T11" fmla="*/ 0 h 43"/>
                        <a:gd name="T12" fmla="*/ 0 w 76"/>
                        <a:gd name="T13" fmla="*/ 20 h 43"/>
                      </a:gdLst>
                      <a:ahLst/>
                      <a:cxnLst>
                        <a:cxn ang="0">
                          <a:pos x="T0" y="T1"/>
                        </a:cxn>
                        <a:cxn ang="0">
                          <a:pos x="T2" y="T3"/>
                        </a:cxn>
                        <a:cxn ang="0">
                          <a:pos x="T4" y="T5"/>
                        </a:cxn>
                        <a:cxn ang="0">
                          <a:pos x="T6" y="T7"/>
                        </a:cxn>
                        <a:cxn ang="0">
                          <a:pos x="T8" y="T9"/>
                        </a:cxn>
                        <a:cxn ang="0">
                          <a:pos x="T10" y="T11"/>
                        </a:cxn>
                        <a:cxn ang="0">
                          <a:pos x="T12" y="T13"/>
                        </a:cxn>
                      </a:cxnLst>
                      <a:rect l="0" t="0" r="r" b="b"/>
                      <a:pathLst>
                        <a:path w="76" h="43">
                          <a:moveTo>
                            <a:pt x="0" y="20"/>
                          </a:moveTo>
                          <a:lnTo>
                            <a:pt x="0" y="20"/>
                          </a:lnTo>
                          <a:lnTo>
                            <a:pt x="71" y="43"/>
                          </a:lnTo>
                          <a:lnTo>
                            <a:pt x="76" y="25"/>
                          </a:lnTo>
                          <a:lnTo>
                            <a:pt x="6" y="2"/>
                          </a:lnTo>
                          <a:lnTo>
                            <a:pt x="4" y="0"/>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2" name="Freeform 1059"/>
                    <p:cNvSpPr>
                      <a:spLocks/>
                    </p:cNvSpPr>
                    <p:nvPr/>
                  </p:nvSpPr>
                  <p:spPr bwMode="auto">
                    <a:xfrm>
                      <a:off x="1236" y="718"/>
                      <a:ext cx="99" cy="36"/>
                    </a:xfrm>
                    <a:custGeom>
                      <a:avLst/>
                      <a:gdLst>
                        <a:gd name="T0" fmla="*/ 0 w 99"/>
                        <a:gd name="T1" fmla="*/ 16 h 36"/>
                        <a:gd name="T2" fmla="*/ 5 w 99"/>
                        <a:gd name="T3" fmla="*/ 20 h 36"/>
                        <a:gd name="T4" fmla="*/ 95 w 99"/>
                        <a:gd name="T5" fmla="*/ 36 h 36"/>
                        <a:gd name="T6" fmla="*/ 99 w 99"/>
                        <a:gd name="T7" fmla="*/ 16 h 36"/>
                        <a:gd name="T8" fmla="*/ 9 w 99"/>
                        <a:gd name="T9" fmla="*/ 0 h 36"/>
                        <a:gd name="T10" fmla="*/ 14 w 99"/>
                        <a:gd name="T11" fmla="*/ 3 h 36"/>
                        <a:gd name="T12" fmla="*/ 0 w 99"/>
                        <a:gd name="T13" fmla="*/ 16 h 36"/>
                      </a:gdLst>
                      <a:ahLst/>
                      <a:cxnLst>
                        <a:cxn ang="0">
                          <a:pos x="T0" y="T1"/>
                        </a:cxn>
                        <a:cxn ang="0">
                          <a:pos x="T2" y="T3"/>
                        </a:cxn>
                        <a:cxn ang="0">
                          <a:pos x="T4" y="T5"/>
                        </a:cxn>
                        <a:cxn ang="0">
                          <a:pos x="T6" y="T7"/>
                        </a:cxn>
                        <a:cxn ang="0">
                          <a:pos x="T8" y="T9"/>
                        </a:cxn>
                        <a:cxn ang="0">
                          <a:pos x="T10" y="T11"/>
                        </a:cxn>
                        <a:cxn ang="0">
                          <a:pos x="T12" y="T13"/>
                        </a:cxn>
                      </a:cxnLst>
                      <a:rect l="0" t="0" r="r" b="b"/>
                      <a:pathLst>
                        <a:path w="99" h="36">
                          <a:moveTo>
                            <a:pt x="0" y="16"/>
                          </a:moveTo>
                          <a:lnTo>
                            <a:pt x="5" y="20"/>
                          </a:lnTo>
                          <a:lnTo>
                            <a:pt x="95" y="36"/>
                          </a:lnTo>
                          <a:lnTo>
                            <a:pt x="99" y="16"/>
                          </a:lnTo>
                          <a:lnTo>
                            <a:pt x="9" y="0"/>
                          </a:lnTo>
                          <a:lnTo>
                            <a:pt x="14" y="3"/>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3" name="Freeform 1058"/>
                    <p:cNvSpPr>
                      <a:spLocks/>
                    </p:cNvSpPr>
                    <p:nvPr/>
                  </p:nvSpPr>
                  <p:spPr bwMode="auto">
                    <a:xfrm>
                      <a:off x="1220" y="702"/>
                      <a:ext cx="30" cy="32"/>
                    </a:xfrm>
                    <a:custGeom>
                      <a:avLst/>
                      <a:gdLst>
                        <a:gd name="T0" fmla="*/ 5 w 30"/>
                        <a:gd name="T1" fmla="*/ 18 h 32"/>
                        <a:gd name="T2" fmla="*/ 0 w 30"/>
                        <a:gd name="T3" fmla="*/ 16 h 32"/>
                        <a:gd name="T4" fmla="*/ 16 w 30"/>
                        <a:gd name="T5" fmla="*/ 32 h 32"/>
                        <a:gd name="T6" fmla="*/ 30 w 30"/>
                        <a:gd name="T7" fmla="*/ 19 h 32"/>
                        <a:gd name="T8" fmla="*/ 12 w 30"/>
                        <a:gd name="T9" fmla="*/ 1 h 32"/>
                        <a:gd name="T10" fmla="*/ 9 w 30"/>
                        <a:gd name="T11" fmla="*/ 0 h 32"/>
                        <a:gd name="T12" fmla="*/ 5 w 30"/>
                        <a:gd name="T13" fmla="*/ 18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5" y="18"/>
                          </a:moveTo>
                          <a:lnTo>
                            <a:pt x="0" y="16"/>
                          </a:lnTo>
                          <a:lnTo>
                            <a:pt x="16" y="32"/>
                          </a:lnTo>
                          <a:lnTo>
                            <a:pt x="30" y="19"/>
                          </a:lnTo>
                          <a:lnTo>
                            <a:pt x="12" y="1"/>
                          </a:lnTo>
                          <a:lnTo>
                            <a:pt x="9"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4" name="Freeform 1057"/>
                    <p:cNvSpPr>
                      <a:spLocks/>
                    </p:cNvSpPr>
                    <p:nvPr/>
                  </p:nvSpPr>
                  <p:spPr bwMode="auto">
                    <a:xfrm>
                      <a:off x="1162" y="691"/>
                      <a:ext cx="67" cy="29"/>
                    </a:xfrm>
                    <a:custGeom>
                      <a:avLst/>
                      <a:gdLst>
                        <a:gd name="T0" fmla="*/ 11 w 67"/>
                        <a:gd name="T1" fmla="*/ 16 h 29"/>
                        <a:gd name="T2" fmla="*/ 4 w 67"/>
                        <a:gd name="T3" fmla="*/ 18 h 29"/>
                        <a:gd name="T4" fmla="*/ 63 w 67"/>
                        <a:gd name="T5" fmla="*/ 29 h 29"/>
                        <a:gd name="T6" fmla="*/ 67 w 67"/>
                        <a:gd name="T7" fmla="*/ 11 h 29"/>
                        <a:gd name="T8" fmla="*/ 7 w 67"/>
                        <a:gd name="T9" fmla="*/ 0 h 29"/>
                        <a:gd name="T10" fmla="*/ 0 w 67"/>
                        <a:gd name="T11" fmla="*/ 2 h 29"/>
                        <a:gd name="T12" fmla="*/ 7 w 67"/>
                        <a:gd name="T13" fmla="*/ 0 h 29"/>
                        <a:gd name="T14" fmla="*/ 2 w 67"/>
                        <a:gd name="T15" fmla="*/ 0 h 29"/>
                        <a:gd name="T16" fmla="*/ 0 w 67"/>
                        <a:gd name="T17" fmla="*/ 2 h 29"/>
                        <a:gd name="T18" fmla="*/ 11 w 67"/>
                        <a:gd name="T1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9">
                          <a:moveTo>
                            <a:pt x="11" y="16"/>
                          </a:moveTo>
                          <a:lnTo>
                            <a:pt x="4" y="18"/>
                          </a:lnTo>
                          <a:lnTo>
                            <a:pt x="63" y="29"/>
                          </a:lnTo>
                          <a:lnTo>
                            <a:pt x="67" y="11"/>
                          </a:lnTo>
                          <a:lnTo>
                            <a:pt x="7" y="0"/>
                          </a:lnTo>
                          <a:lnTo>
                            <a:pt x="0" y="2"/>
                          </a:lnTo>
                          <a:lnTo>
                            <a:pt x="7" y="0"/>
                          </a:lnTo>
                          <a:lnTo>
                            <a:pt x="2" y="0"/>
                          </a:lnTo>
                          <a:lnTo>
                            <a:pt x="0" y="2"/>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5" name="Freeform 1056"/>
                    <p:cNvSpPr>
                      <a:spLocks/>
                    </p:cNvSpPr>
                    <p:nvPr/>
                  </p:nvSpPr>
                  <p:spPr bwMode="auto">
                    <a:xfrm>
                      <a:off x="1139" y="693"/>
                      <a:ext cx="34" cy="28"/>
                    </a:xfrm>
                    <a:custGeom>
                      <a:avLst/>
                      <a:gdLst>
                        <a:gd name="T0" fmla="*/ 19 w 34"/>
                        <a:gd name="T1" fmla="*/ 23 h 28"/>
                        <a:gd name="T2" fmla="*/ 16 w 34"/>
                        <a:gd name="T3" fmla="*/ 28 h 28"/>
                        <a:gd name="T4" fmla="*/ 34 w 34"/>
                        <a:gd name="T5" fmla="*/ 14 h 28"/>
                        <a:gd name="T6" fmla="*/ 23 w 34"/>
                        <a:gd name="T7" fmla="*/ 0 h 28"/>
                        <a:gd name="T8" fmla="*/ 3 w 34"/>
                        <a:gd name="T9" fmla="*/ 14 h 28"/>
                        <a:gd name="T10" fmla="*/ 0 w 34"/>
                        <a:gd name="T11" fmla="*/ 19 h 28"/>
                        <a:gd name="T12" fmla="*/ 19 w 34"/>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34" h="28">
                          <a:moveTo>
                            <a:pt x="19" y="23"/>
                          </a:moveTo>
                          <a:lnTo>
                            <a:pt x="16" y="28"/>
                          </a:lnTo>
                          <a:lnTo>
                            <a:pt x="34" y="14"/>
                          </a:lnTo>
                          <a:lnTo>
                            <a:pt x="23" y="0"/>
                          </a:lnTo>
                          <a:lnTo>
                            <a:pt x="3" y="14"/>
                          </a:lnTo>
                          <a:lnTo>
                            <a:pt x="0" y="19"/>
                          </a:lnTo>
                          <a:lnTo>
                            <a:pt x="19"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6" name="Freeform 1055"/>
                    <p:cNvSpPr>
                      <a:spLocks/>
                    </p:cNvSpPr>
                    <p:nvPr/>
                  </p:nvSpPr>
                  <p:spPr bwMode="auto">
                    <a:xfrm>
                      <a:off x="1135" y="712"/>
                      <a:ext cx="23" cy="33"/>
                    </a:xfrm>
                    <a:custGeom>
                      <a:avLst/>
                      <a:gdLst>
                        <a:gd name="T0" fmla="*/ 11 w 23"/>
                        <a:gd name="T1" fmla="*/ 33 h 33"/>
                        <a:gd name="T2" fmla="*/ 20 w 23"/>
                        <a:gd name="T3" fmla="*/ 24 h 33"/>
                        <a:gd name="T4" fmla="*/ 23 w 23"/>
                        <a:gd name="T5" fmla="*/ 4 h 33"/>
                        <a:gd name="T6" fmla="*/ 4 w 23"/>
                        <a:gd name="T7" fmla="*/ 0 h 33"/>
                        <a:gd name="T8" fmla="*/ 0 w 23"/>
                        <a:gd name="T9" fmla="*/ 22 h 33"/>
                        <a:gd name="T10" fmla="*/ 11 w 23"/>
                        <a:gd name="T11" fmla="*/ 13 h 33"/>
                        <a:gd name="T12" fmla="*/ 11 w 23"/>
                        <a:gd name="T13" fmla="*/ 33 h 33"/>
                        <a:gd name="T14" fmla="*/ 18 w 23"/>
                        <a:gd name="T15" fmla="*/ 33 h 33"/>
                        <a:gd name="T16" fmla="*/ 20 w 23"/>
                        <a:gd name="T17" fmla="*/ 24 h 33"/>
                        <a:gd name="T18" fmla="*/ 11 w 23"/>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3">
                          <a:moveTo>
                            <a:pt x="11" y="33"/>
                          </a:moveTo>
                          <a:lnTo>
                            <a:pt x="20" y="24"/>
                          </a:lnTo>
                          <a:lnTo>
                            <a:pt x="23" y="4"/>
                          </a:lnTo>
                          <a:lnTo>
                            <a:pt x="4" y="0"/>
                          </a:lnTo>
                          <a:lnTo>
                            <a:pt x="0" y="22"/>
                          </a:lnTo>
                          <a:lnTo>
                            <a:pt x="11" y="13"/>
                          </a:lnTo>
                          <a:lnTo>
                            <a:pt x="11" y="33"/>
                          </a:lnTo>
                          <a:lnTo>
                            <a:pt x="18" y="33"/>
                          </a:lnTo>
                          <a:lnTo>
                            <a:pt x="20" y="24"/>
                          </a:lnTo>
                          <a:lnTo>
                            <a:pt x="11"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7" name="Freeform 1054"/>
                    <p:cNvSpPr>
                      <a:spLocks/>
                    </p:cNvSpPr>
                    <p:nvPr/>
                  </p:nvSpPr>
                  <p:spPr bwMode="auto">
                    <a:xfrm>
                      <a:off x="1112" y="725"/>
                      <a:ext cx="34" cy="20"/>
                    </a:xfrm>
                    <a:custGeom>
                      <a:avLst/>
                      <a:gdLst>
                        <a:gd name="T0" fmla="*/ 0 w 34"/>
                        <a:gd name="T1" fmla="*/ 14 h 20"/>
                        <a:gd name="T2" fmla="*/ 9 w 34"/>
                        <a:gd name="T3" fmla="*/ 20 h 20"/>
                        <a:gd name="T4" fmla="*/ 34 w 34"/>
                        <a:gd name="T5" fmla="*/ 20 h 20"/>
                        <a:gd name="T6" fmla="*/ 34 w 34"/>
                        <a:gd name="T7" fmla="*/ 0 h 20"/>
                        <a:gd name="T8" fmla="*/ 9 w 34"/>
                        <a:gd name="T9" fmla="*/ 0 h 20"/>
                        <a:gd name="T10" fmla="*/ 16 w 34"/>
                        <a:gd name="T11" fmla="*/ 5 h 20"/>
                        <a:gd name="T12" fmla="*/ 0 w 34"/>
                        <a:gd name="T13" fmla="*/ 14 h 20"/>
                        <a:gd name="T14" fmla="*/ 3 w 34"/>
                        <a:gd name="T15" fmla="*/ 20 h 20"/>
                        <a:gd name="T16" fmla="*/ 9 w 34"/>
                        <a:gd name="T17" fmla="*/ 20 h 20"/>
                        <a:gd name="T18" fmla="*/ 0 w 34"/>
                        <a:gd name="T19"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0" y="14"/>
                          </a:moveTo>
                          <a:lnTo>
                            <a:pt x="9" y="20"/>
                          </a:lnTo>
                          <a:lnTo>
                            <a:pt x="34" y="20"/>
                          </a:lnTo>
                          <a:lnTo>
                            <a:pt x="34" y="0"/>
                          </a:lnTo>
                          <a:lnTo>
                            <a:pt x="9" y="0"/>
                          </a:lnTo>
                          <a:lnTo>
                            <a:pt x="16" y="5"/>
                          </a:lnTo>
                          <a:lnTo>
                            <a:pt x="0" y="14"/>
                          </a:lnTo>
                          <a:lnTo>
                            <a:pt x="3" y="20"/>
                          </a:lnTo>
                          <a:lnTo>
                            <a:pt x="9" y="20"/>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8" name="Freeform 1053"/>
                    <p:cNvSpPr>
                      <a:spLocks/>
                    </p:cNvSpPr>
                    <p:nvPr/>
                  </p:nvSpPr>
                  <p:spPr bwMode="auto">
                    <a:xfrm>
                      <a:off x="1101" y="709"/>
                      <a:ext cx="27" cy="30"/>
                    </a:xfrm>
                    <a:custGeom>
                      <a:avLst/>
                      <a:gdLst>
                        <a:gd name="T0" fmla="*/ 2 w 27"/>
                        <a:gd name="T1" fmla="*/ 14 h 30"/>
                        <a:gd name="T2" fmla="*/ 0 w 27"/>
                        <a:gd name="T3" fmla="*/ 11 h 30"/>
                        <a:gd name="T4" fmla="*/ 11 w 27"/>
                        <a:gd name="T5" fmla="*/ 30 h 30"/>
                        <a:gd name="T6" fmla="*/ 27 w 27"/>
                        <a:gd name="T7" fmla="*/ 21 h 30"/>
                        <a:gd name="T8" fmla="*/ 16 w 27"/>
                        <a:gd name="T9" fmla="*/ 2 h 30"/>
                        <a:gd name="T10" fmla="*/ 14 w 27"/>
                        <a:gd name="T11" fmla="*/ 0 h 30"/>
                        <a:gd name="T12" fmla="*/ 2 w 27"/>
                        <a:gd name="T13" fmla="*/ 14 h 30"/>
                      </a:gdLst>
                      <a:ahLst/>
                      <a:cxnLst>
                        <a:cxn ang="0">
                          <a:pos x="T0" y="T1"/>
                        </a:cxn>
                        <a:cxn ang="0">
                          <a:pos x="T2" y="T3"/>
                        </a:cxn>
                        <a:cxn ang="0">
                          <a:pos x="T4" y="T5"/>
                        </a:cxn>
                        <a:cxn ang="0">
                          <a:pos x="T6" y="T7"/>
                        </a:cxn>
                        <a:cxn ang="0">
                          <a:pos x="T8" y="T9"/>
                        </a:cxn>
                        <a:cxn ang="0">
                          <a:pos x="T10" y="T11"/>
                        </a:cxn>
                        <a:cxn ang="0">
                          <a:pos x="T12" y="T13"/>
                        </a:cxn>
                      </a:cxnLst>
                      <a:rect l="0" t="0" r="r" b="b"/>
                      <a:pathLst>
                        <a:path w="27" h="30">
                          <a:moveTo>
                            <a:pt x="2" y="14"/>
                          </a:moveTo>
                          <a:lnTo>
                            <a:pt x="0" y="11"/>
                          </a:lnTo>
                          <a:lnTo>
                            <a:pt x="11" y="30"/>
                          </a:lnTo>
                          <a:lnTo>
                            <a:pt x="27" y="21"/>
                          </a:lnTo>
                          <a:lnTo>
                            <a:pt x="16" y="2"/>
                          </a:lnTo>
                          <a:lnTo>
                            <a:pt x="14" y="0"/>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9" name="Freeform 1052"/>
                    <p:cNvSpPr>
                      <a:spLocks/>
                    </p:cNvSpPr>
                    <p:nvPr/>
                  </p:nvSpPr>
                  <p:spPr bwMode="auto">
                    <a:xfrm>
                      <a:off x="1090" y="694"/>
                      <a:ext cx="25" cy="29"/>
                    </a:xfrm>
                    <a:custGeom>
                      <a:avLst/>
                      <a:gdLst>
                        <a:gd name="T0" fmla="*/ 5 w 25"/>
                        <a:gd name="T1" fmla="*/ 18 h 29"/>
                        <a:gd name="T2" fmla="*/ 0 w 25"/>
                        <a:gd name="T3" fmla="*/ 17 h 29"/>
                        <a:gd name="T4" fmla="*/ 13 w 25"/>
                        <a:gd name="T5" fmla="*/ 29 h 29"/>
                        <a:gd name="T6" fmla="*/ 25 w 25"/>
                        <a:gd name="T7" fmla="*/ 15 h 29"/>
                        <a:gd name="T8" fmla="*/ 13 w 25"/>
                        <a:gd name="T9" fmla="*/ 2 h 29"/>
                        <a:gd name="T10" fmla="*/ 5 w 25"/>
                        <a:gd name="T11" fmla="*/ 0 h 29"/>
                        <a:gd name="T12" fmla="*/ 5 w 25"/>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25" h="29">
                          <a:moveTo>
                            <a:pt x="5" y="18"/>
                          </a:moveTo>
                          <a:lnTo>
                            <a:pt x="0" y="17"/>
                          </a:lnTo>
                          <a:lnTo>
                            <a:pt x="13" y="29"/>
                          </a:lnTo>
                          <a:lnTo>
                            <a:pt x="25" y="15"/>
                          </a:lnTo>
                          <a:lnTo>
                            <a:pt x="13" y="2"/>
                          </a:lnTo>
                          <a:lnTo>
                            <a:pt x="5" y="0"/>
                          </a:lnTo>
                          <a:lnTo>
                            <a:pt x="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0" name="Freeform 1051"/>
                    <p:cNvSpPr>
                      <a:spLocks/>
                    </p:cNvSpPr>
                    <p:nvPr/>
                  </p:nvSpPr>
                  <p:spPr bwMode="auto">
                    <a:xfrm>
                      <a:off x="1063" y="694"/>
                      <a:ext cx="32" cy="18"/>
                    </a:xfrm>
                    <a:custGeom>
                      <a:avLst/>
                      <a:gdLst>
                        <a:gd name="T0" fmla="*/ 7 w 32"/>
                        <a:gd name="T1" fmla="*/ 18 h 18"/>
                        <a:gd name="T2" fmla="*/ 4 w 32"/>
                        <a:gd name="T3" fmla="*/ 18 h 18"/>
                        <a:gd name="T4" fmla="*/ 32 w 32"/>
                        <a:gd name="T5" fmla="*/ 18 h 18"/>
                        <a:gd name="T6" fmla="*/ 32 w 32"/>
                        <a:gd name="T7" fmla="*/ 0 h 18"/>
                        <a:gd name="T8" fmla="*/ 4 w 32"/>
                        <a:gd name="T9" fmla="*/ 0 h 18"/>
                        <a:gd name="T10" fmla="*/ 0 w 32"/>
                        <a:gd name="T11" fmla="*/ 0 h 18"/>
                        <a:gd name="T12" fmla="*/ 7 w 32"/>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2" h="18">
                          <a:moveTo>
                            <a:pt x="7" y="18"/>
                          </a:moveTo>
                          <a:lnTo>
                            <a:pt x="4" y="18"/>
                          </a:lnTo>
                          <a:lnTo>
                            <a:pt x="32" y="18"/>
                          </a:lnTo>
                          <a:lnTo>
                            <a:pt x="32" y="0"/>
                          </a:lnTo>
                          <a:lnTo>
                            <a:pt x="4" y="0"/>
                          </a:lnTo>
                          <a:lnTo>
                            <a:pt x="0" y="0"/>
                          </a:lnTo>
                          <a:lnTo>
                            <a:pt x="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1" name="Freeform 1050"/>
                    <p:cNvSpPr>
                      <a:spLocks/>
                    </p:cNvSpPr>
                    <p:nvPr/>
                  </p:nvSpPr>
                  <p:spPr bwMode="auto">
                    <a:xfrm>
                      <a:off x="1040" y="694"/>
                      <a:ext cx="30" cy="26"/>
                    </a:xfrm>
                    <a:custGeom>
                      <a:avLst/>
                      <a:gdLst>
                        <a:gd name="T0" fmla="*/ 16 w 30"/>
                        <a:gd name="T1" fmla="*/ 22 h 26"/>
                        <a:gd name="T2" fmla="*/ 10 w 30"/>
                        <a:gd name="T3" fmla="*/ 26 h 26"/>
                        <a:gd name="T4" fmla="*/ 30 w 30"/>
                        <a:gd name="T5" fmla="*/ 18 h 26"/>
                        <a:gd name="T6" fmla="*/ 23 w 30"/>
                        <a:gd name="T7" fmla="*/ 0 h 26"/>
                        <a:gd name="T8" fmla="*/ 3 w 30"/>
                        <a:gd name="T9" fmla="*/ 8 h 26"/>
                        <a:gd name="T10" fmla="*/ 0 w 30"/>
                        <a:gd name="T11" fmla="*/ 11 h 26"/>
                        <a:gd name="T12" fmla="*/ 16 w 30"/>
                        <a:gd name="T13" fmla="*/ 22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6" y="22"/>
                          </a:moveTo>
                          <a:lnTo>
                            <a:pt x="10" y="26"/>
                          </a:lnTo>
                          <a:lnTo>
                            <a:pt x="30" y="18"/>
                          </a:lnTo>
                          <a:lnTo>
                            <a:pt x="23" y="0"/>
                          </a:lnTo>
                          <a:lnTo>
                            <a:pt x="3" y="8"/>
                          </a:lnTo>
                          <a:lnTo>
                            <a:pt x="0" y="11"/>
                          </a:lnTo>
                          <a:lnTo>
                            <a:pt x="1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2" name="Freeform 1049"/>
                    <p:cNvSpPr>
                      <a:spLocks/>
                    </p:cNvSpPr>
                    <p:nvPr/>
                  </p:nvSpPr>
                  <p:spPr bwMode="auto">
                    <a:xfrm>
                      <a:off x="1020" y="705"/>
                      <a:ext cx="36" cy="36"/>
                    </a:xfrm>
                    <a:custGeom>
                      <a:avLst/>
                      <a:gdLst>
                        <a:gd name="T0" fmla="*/ 20 w 36"/>
                        <a:gd name="T1" fmla="*/ 27 h 36"/>
                        <a:gd name="T2" fmla="*/ 18 w 36"/>
                        <a:gd name="T3" fmla="*/ 36 h 36"/>
                        <a:gd name="T4" fmla="*/ 36 w 36"/>
                        <a:gd name="T5" fmla="*/ 11 h 36"/>
                        <a:gd name="T6" fmla="*/ 20 w 36"/>
                        <a:gd name="T7" fmla="*/ 0 h 36"/>
                        <a:gd name="T8" fmla="*/ 3 w 36"/>
                        <a:gd name="T9" fmla="*/ 25 h 36"/>
                        <a:gd name="T10" fmla="*/ 2 w 36"/>
                        <a:gd name="T11" fmla="*/ 33 h 36"/>
                        <a:gd name="T12" fmla="*/ 3 w 36"/>
                        <a:gd name="T13" fmla="*/ 25 h 36"/>
                        <a:gd name="T14" fmla="*/ 0 w 36"/>
                        <a:gd name="T15" fmla="*/ 29 h 36"/>
                        <a:gd name="T16" fmla="*/ 2 w 36"/>
                        <a:gd name="T17" fmla="*/ 33 h 36"/>
                        <a:gd name="T18" fmla="*/ 20 w 36"/>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20" y="27"/>
                          </a:moveTo>
                          <a:lnTo>
                            <a:pt x="18" y="36"/>
                          </a:lnTo>
                          <a:lnTo>
                            <a:pt x="36" y="11"/>
                          </a:lnTo>
                          <a:lnTo>
                            <a:pt x="20" y="0"/>
                          </a:lnTo>
                          <a:lnTo>
                            <a:pt x="3" y="25"/>
                          </a:lnTo>
                          <a:lnTo>
                            <a:pt x="2" y="33"/>
                          </a:lnTo>
                          <a:lnTo>
                            <a:pt x="3" y="25"/>
                          </a:lnTo>
                          <a:lnTo>
                            <a:pt x="0" y="29"/>
                          </a:lnTo>
                          <a:lnTo>
                            <a:pt x="2" y="33"/>
                          </a:lnTo>
                          <a:lnTo>
                            <a:pt x="2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3" name="Freeform 1048"/>
                    <p:cNvSpPr>
                      <a:spLocks/>
                    </p:cNvSpPr>
                    <p:nvPr/>
                  </p:nvSpPr>
                  <p:spPr bwMode="auto">
                    <a:xfrm>
                      <a:off x="1022" y="732"/>
                      <a:ext cx="25" cy="31"/>
                    </a:xfrm>
                    <a:custGeom>
                      <a:avLst/>
                      <a:gdLst>
                        <a:gd name="T0" fmla="*/ 25 w 25"/>
                        <a:gd name="T1" fmla="*/ 27 h 31"/>
                        <a:gd name="T2" fmla="*/ 25 w 25"/>
                        <a:gd name="T3" fmla="*/ 26 h 31"/>
                        <a:gd name="T4" fmla="*/ 18 w 25"/>
                        <a:gd name="T5" fmla="*/ 0 h 31"/>
                        <a:gd name="T6" fmla="*/ 0 w 25"/>
                        <a:gd name="T7" fmla="*/ 6 h 31"/>
                        <a:gd name="T8" fmla="*/ 7 w 25"/>
                        <a:gd name="T9" fmla="*/ 31 h 31"/>
                        <a:gd name="T10" fmla="*/ 5 w 25"/>
                        <a:gd name="T11" fmla="*/ 29 h 31"/>
                        <a:gd name="T12" fmla="*/ 25 w 25"/>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25" h="31">
                          <a:moveTo>
                            <a:pt x="25" y="27"/>
                          </a:moveTo>
                          <a:lnTo>
                            <a:pt x="25" y="26"/>
                          </a:lnTo>
                          <a:lnTo>
                            <a:pt x="18" y="0"/>
                          </a:lnTo>
                          <a:lnTo>
                            <a:pt x="0" y="6"/>
                          </a:lnTo>
                          <a:lnTo>
                            <a:pt x="7" y="31"/>
                          </a:lnTo>
                          <a:lnTo>
                            <a:pt x="5" y="29"/>
                          </a:lnTo>
                          <a:lnTo>
                            <a:pt x="2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4" name="Freeform 1047"/>
                    <p:cNvSpPr>
                      <a:spLocks/>
                    </p:cNvSpPr>
                    <p:nvPr/>
                  </p:nvSpPr>
                  <p:spPr bwMode="auto">
                    <a:xfrm>
                      <a:off x="1027" y="759"/>
                      <a:ext cx="25" cy="60"/>
                    </a:xfrm>
                    <a:custGeom>
                      <a:avLst/>
                      <a:gdLst>
                        <a:gd name="T0" fmla="*/ 23 w 25"/>
                        <a:gd name="T1" fmla="*/ 60 h 60"/>
                        <a:gd name="T2" fmla="*/ 25 w 25"/>
                        <a:gd name="T3" fmla="*/ 56 h 60"/>
                        <a:gd name="T4" fmla="*/ 20 w 25"/>
                        <a:gd name="T5" fmla="*/ 0 h 60"/>
                        <a:gd name="T6" fmla="*/ 0 w 25"/>
                        <a:gd name="T7" fmla="*/ 2 h 60"/>
                        <a:gd name="T8" fmla="*/ 5 w 25"/>
                        <a:gd name="T9" fmla="*/ 58 h 60"/>
                        <a:gd name="T10" fmla="*/ 5 w 25"/>
                        <a:gd name="T11" fmla="*/ 54 h 60"/>
                        <a:gd name="T12" fmla="*/ 23 w 2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5" h="60">
                          <a:moveTo>
                            <a:pt x="23" y="60"/>
                          </a:moveTo>
                          <a:lnTo>
                            <a:pt x="25" y="56"/>
                          </a:lnTo>
                          <a:lnTo>
                            <a:pt x="20" y="0"/>
                          </a:lnTo>
                          <a:lnTo>
                            <a:pt x="0" y="2"/>
                          </a:lnTo>
                          <a:lnTo>
                            <a:pt x="5" y="58"/>
                          </a:lnTo>
                          <a:lnTo>
                            <a:pt x="5" y="54"/>
                          </a:lnTo>
                          <a:lnTo>
                            <a:pt x="23" y="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5" name="Freeform 1046"/>
                    <p:cNvSpPr>
                      <a:spLocks/>
                    </p:cNvSpPr>
                    <p:nvPr/>
                  </p:nvSpPr>
                  <p:spPr bwMode="auto">
                    <a:xfrm>
                      <a:off x="1020" y="813"/>
                      <a:ext cx="30" cy="58"/>
                    </a:xfrm>
                    <a:custGeom>
                      <a:avLst/>
                      <a:gdLst>
                        <a:gd name="T0" fmla="*/ 16 w 30"/>
                        <a:gd name="T1" fmla="*/ 58 h 58"/>
                        <a:gd name="T2" fmla="*/ 20 w 30"/>
                        <a:gd name="T3" fmla="*/ 53 h 58"/>
                        <a:gd name="T4" fmla="*/ 30 w 30"/>
                        <a:gd name="T5" fmla="*/ 6 h 58"/>
                        <a:gd name="T6" fmla="*/ 12 w 30"/>
                        <a:gd name="T7" fmla="*/ 0 h 58"/>
                        <a:gd name="T8" fmla="*/ 0 w 30"/>
                        <a:gd name="T9" fmla="*/ 49 h 58"/>
                        <a:gd name="T10" fmla="*/ 3 w 30"/>
                        <a:gd name="T11" fmla="*/ 44 h 58"/>
                        <a:gd name="T12" fmla="*/ 16 w 3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16" y="58"/>
                          </a:moveTo>
                          <a:lnTo>
                            <a:pt x="20" y="53"/>
                          </a:lnTo>
                          <a:lnTo>
                            <a:pt x="30" y="6"/>
                          </a:lnTo>
                          <a:lnTo>
                            <a:pt x="12" y="0"/>
                          </a:lnTo>
                          <a:lnTo>
                            <a:pt x="0" y="49"/>
                          </a:lnTo>
                          <a:lnTo>
                            <a:pt x="3" y="44"/>
                          </a:lnTo>
                          <a:lnTo>
                            <a:pt x="16"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6" name="Freeform 1045"/>
                    <p:cNvSpPr>
                      <a:spLocks/>
                    </p:cNvSpPr>
                    <p:nvPr/>
                  </p:nvSpPr>
                  <p:spPr bwMode="auto">
                    <a:xfrm>
                      <a:off x="991" y="857"/>
                      <a:ext cx="45" cy="50"/>
                    </a:xfrm>
                    <a:custGeom>
                      <a:avLst/>
                      <a:gdLst>
                        <a:gd name="T0" fmla="*/ 7 w 45"/>
                        <a:gd name="T1" fmla="*/ 50 h 50"/>
                        <a:gd name="T2" fmla="*/ 14 w 45"/>
                        <a:gd name="T3" fmla="*/ 46 h 50"/>
                        <a:gd name="T4" fmla="*/ 45 w 45"/>
                        <a:gd name="T5" fmla="*/ 14 h 50"/>
                        <a:gd name="T6" fmla="*/ 32 w 45"/>
                        <a:gd name="T7" fmla="*/ 0 h 50"/>
                        <a:gd name="T8" fmla="*/ 0 w 45"/>
                        <a:gd name="T9" fmla="*/ 34 h 50"/>
                        <a:gd name="T10" fmla="*/ 7 w 45"/>
                        <a:gd name="T11" fmla="*/ 30 h 50"/>
                        <a:gd name="T12" fmla="*/ 7 w 45"/>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5" h="50">
                          <a:moveTo>
                            <a:pt x="7" y="50"/>
                          </a:moveTo>
                          <a:lnTo>
                            <a:pt x="14" y="46"/>
                          </a:lnTo>
                          <a:lnTo>
                            <a:pt x="45" y="14"/>
                          </a:lnTo>
                          <a:lnTo>
                            <a:pt x="32" y="0"/>
                          </a:lnTo>
                          <a:lnTo>
                            <a:pt x="0" y="34"/>
                          </a:lnTo>
                          <a:lnTo>
                            <a:pt x="7" y="30"/>
                          </a:lnTo>
                          <a:lnTo>
                            <a:pt x="7"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7" name="Freeform 1044"/>
                    <p:cNvSpPr>
                      <a:spLocks/>
                    </p:cNvSpPr>
                    <p:nvPr/>
                  </p:nvSpPr>
                  <p:spPr bwMode="auto">
                    <a:xfrm>
                      <a:off x="942" y="887"/>
                      <a:ext cx="56" cy="22"/>
                    </a:xfrm>
                    <a:custGeom>
                      <a:avLst/>
                      <a:gdLst>
                        <a:gd name="T0" fmla="*/ 20 w 56"/>
                        <a:gd name="T1" fmla="*/ 13 h 22"/>
                        <a:gd name="T2" fmla="*/ 11 w 56"/>
                        <a:gd name="T3" fmla="*/ 22 h 22"/>
                        <a:gd name="T4" fmla="*/ 56 w 56"/>
                        <a:gd name="T5" fmla="*/ 20 h 22"/>
                        <a:gd name="T6" fmla="*/ 56 w 56"/>
                        <a:gd name="T7" fmla="*/ 0 h 22"/>
                        <a:gd name="T8" fmla="*/ 9 w 56"/>
                        <a:gd name="T9" fmla="*/ 2 h 22"/>
                        <a:gd name="T10" fmla="*/ 0 w 56"/>
                        <a:gd name="T11" fmla="*/ 11 h 22"/>
                        <a:gd name="T12" fmla="*/ 9 w 56"/>
                        <a:gd name="T13" fmla="*/ 2 h 22"/>
                        <a:gd name="T14" fmla="*/ 2 w 56"/>
                        <a:gd name="T15" fmla="*/ 4 h 22"/>
                        <a:gd name="T16" fmla="*/ 0 w 56"/>
                        <a:gd name="T17" fmla="*/ 11 h 22"/>
                        <a:gd name="T18" fmla="*/ 20 w 56"/>
                        <a:gd name="T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2">
                          <a:moveTo>
                            <a:pt x="20" y="13"/>
                          </a:moveTo>
                          <a:lnTo>
                            <a:pt x="11" y="22"/>
                          </a:lnTo>
                          <a:lnTo>
                            <a:pt x="56" y="20"/>
                          </a:lnTo>
                          <a:lnTo>
                            <a:pt x="56" y="0"/>
                          </a:lnTo>
                          <a:lnTo>
                            <a:pt x="9" y="2"/>
                          </a:lnTo>
                          <a:lnTo>
                            <a:pt x="0" y="11"/>
                          </a:lnTo>
                          <a:lnTo>
                            <a:pt x="9" y="2"/>
                          </a:lnTo>
                          <a:lnTo>
                            <a:pt x="2" y="4"/>
                          </a:lnTo>
                          <a:lnTo>
                            <a:pt x="0" y="11"/>
                          </a:lnTo>
                          <a:lnTo>
                            <a:pt x="2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8" name="Freeform 1043"/>
                    <p:cNvSpPr>
                      <a:spLocks/>
                    </p:cNvSpPr>
                    <p:nvPr/>
                  </p:nvSpPr>
                  <p:spPr bwMode="auto">
                    <a:xfrm>
                      <a:off x="937" y="898"/>
                      <a:ext cx="25" cy="49"/>
                    </a:xfrm>
                    <a:custGeom>
                      <a:avLst/>
                      <a:gdLst>
                        <a:gd name="T0" fmla="*/ 20 w 25"/>
                        <a:gd name="T1" fmla="*/ 49 h 49"/>
                        <a:gd name="T2" fmla="*/ 20 w 25"/>
                        <a:gd name="T3" fmla="*/ 49 h 49"/>
                        <a:gd name="T4" fmla="*/ 25 w 25"/>
                        <a:gd name="T5" fmla="*/ 2 h 49"/>
                        <a:gd name="T6" fmla="*/ 5 w 25"/>
                        <a:gd name="T7" fmla="*/ 0 h 49"/>
                        <a:gd name="T8" fmla="*/ 0 w 25"/>
                        <a:gd name="T9" fmla="*/ 47 h 49"/>
                        <a:gd name="T10" fmla="*/ 0 w 25"/>
                        <a:gd name="T11" fmla="*/ 45 h 49"/>
                        <a:gd name="T12" fmla="*/ 20 w 2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25" h="49">
                          <a:moveTo>
                            <a:pt x="20" y="49"/>
                          </a:moveTo>
                          <a:lnTo>
                            <a:pt x="20" y="49"/>
                          </a:lnTo>
                          <a:lnTo>
                            <a:pt x="25" y="2"/>
                          </a:lnTo>
                          <a:lnTo>
                            <a:pt x="5" y="0"/>
                          </a:lnTo>
                          <a:lnTo>
                            <a:pt x="0" y="47"/>
                          </a:lnTo>
                          <a:lnTo>
                            <a:pt x="0" y="45"/>
                          </a:lnTo>
                          <a:lnTo>
                            <a:pt x="2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9" name="Freeform 1042"/>
                    <p:cNvSpPr>
                      <a:spLocks/>
                    </p:cNvSpPr>
                    <p:nvPr/>
                  </p:nvSpPr>
                  <p:spPr bwMode="auto">
                    <a:xfrm>
                      <a:off x="931" y="943"/>
                      <a:ext cx="26" cy="43"/>
                    </a:xfrm>
                    <a:custGeom>
                      <a:avLst/>
                      <a:gdLst>
                        <a:gd name="T0" fmla="*/ 11 w 26"/>
                        <a:gd name="T1" fmla="*/ 43 h 43"/>
                        <a:gd name="T2" fmla="*/ 18 w 26"/>
                        <a:gd name="T3" fmla="*/ 34 h 43"/>
                        <a:gd name="T4" fmla="*/ 26 w 26"/>
                        <a:gd name="T5" fmla="*/ 4 h 43"/>
                        <a:gd name="T6" fmla="*/ 6 w 26"/>
                        <a:gd name="T7" fmla="*/ 0 h 43"/>
                        <a:gd name="T8" fmla="*/ 0 w 26"/>
                        <a:gd name="T9" fmla="*/ 31 h 43"/>
                        <a:gd name="T10" fmla="*/ 8 w 26"/>
                        <a:gd name="T11" fmla="*/ 23 h 43"/>
                        <a:gd name="T12" fmla="*/ 11 w 26"/>
                        <a:gd name="T13" fmla="*/ 43 h 43"/>
                        <a:gd name="T14" fmla="*/ 17 w 26"/>
                        <a:gd name="T15" fmla="*/ 41 h 43"/>
                        <a:gd name="T16" fmla="*/ 18 w 26"/>
                        <a:gd name="T17" fmla="*/ 34 h 43"/>
                        <a:gd name="T18" fmla="*/ 11 w 26"/>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3">
                          <a:moveTo>
                            <a:pt x="11" y="43"/>
                          </a:moveTo>
                          <a:lnTo>
                            <a:pt x="18" y="34"/>
                          </a:lnTo>
                          <a:lnTo>
                            <a:pt x="26" y="4"/>
                          </a:lnTo>
                          <a:lnTo>
                            <a:pt x="6" y="0"/>
                          </a:lnTo>
                          <a:lnTo>
                            <a:pt x="0" y="31"/>
                          </a:lnTo>
                          <a:lnTo>
                            <a:pt x="8" y="23"/>
                          </a:lnTo>
                          <a:lnTo>
                            <a:pt x="11" y="43"/>
                          </a:lnTo>
                          <a:lnTo>
                            <a:pt x="17" y="41"/>
                          </a:lnTo>
                          <a:lnTo>
                            <a:pt x="18" y="34"/>
                          </a:lnTo>
                          <a:lnTo>
                            <a:pt x="11"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0" name="Freeform 1041"/>
                    <p:cNvSpPr>
                      <a:spLocks/>
                    </p:cNvSpPr>
                    <p:nvPr/>
                  </p:nvSpPr>
                  <p:spPr bwMode="auto">
                    <a:xfrm>
                      <a:off x="885" y="966"/>
                      <a:ext cx="57" cy="27"/>
                    </a:xfrm>
                    <a:custGeom>
                      <a:avLst/>
                      <a:gdLst>
                        <a:gd name="T0" fmla="*/ 0 w 57"/>
                        <a:gd name="T1" fmla="*/ 26 h 27"/>
                        <a:gd name="T2" fmla="*/ 5 w 57"/>
                        <a:gd name="T3" fmla="*/ 27 h 27"/>
                        <a:gd name="T4" fmla="*/ 57 w 57"/>
                        <a:gd name="T5" fmla="*/ 20 h 27"/>
                        <a:gd name="T6" fmla="*/ 54 w 57"/>
                        <a:gd name="T7" fmla="*/ 0 h 27"/>
                        <a:gd name="T8" fmla="*/ 1 w 57"/>
                        <a:gd name="T9" fmla="*/ 8 h 27"/>
                        <a:gd name="T10" fmla="*/ 9 w 57"/>
                        <a:gd name="T11" fmla="*/ 9 h 27"/>
                        <a:gd name="T12" fmla="*/ 0 w 57"/>
                        <a:gd name="T13" fmla="*/ 26 h 27"/>
                      </a:gdLst>
                      <a:ahLst/>
                      <a:cxnLst>
                        <a:cxn ang="0">
                          <a:pos x="T0" y="T1"/>
                        </a:cxn>
                        <a:cxn ang="0">
                          <a:pos x="T2" y="T3"/>
                        </a:cxn>
                        <a:cxn ang="0">
                          <a:pos x="T4" y="T5"/>
                        </a:cxn>
                        <a:cxn ang="0">
                          <a:pos x="T6" y="T7"/>
                        </a:cxn>
                        <a:cxn ang="0">
                          <a:pos x="T8" y="T9"/>
                        </a:cxn>
                        <a:cxn ang="0">
                          <a:pos x="T10" y="T11"/>
                        </a:cxn>
                        <a:cxn ang="0">
                          <a:pos x="T12" y="T13"/>
                        </a:cxn>
                      </a:cxnLst>
                      <a:rect l="0" t="0" r="r" b="b"/>
                      <a:pathLst>
                        <a:path w="57" h="27">
                          <a:moveTo>
                            <a:pt x="0" y="26"/>
                          </a:moveTo>
                          <a:lnTo>
                            <a:pt x="5" y="27"/>
                          </a:lnTo>
                          <a:lnTo>
                            <a:pt x="57" y="20"/>
                          </a:lnTo>
                          <a:lnTo>
                            <a:pt x="54" y="0"/>
                          </a:lnTo>
                          <a:lnTo>
                            <a:pt x="1" y="8"/>
                          </a:lnTo>
                          <a:lnTo>
                            <a:pt x="9" y="9"/>
                          </a:lnTo>
                          <a:lnTo>
                            <a:pt x="0"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1" name="Freeform 1040"/>
                    <p:cNvSpPr>
                      <a:spLocks/>
                    </p:cNvSpPr>
                    <p:nvPr/>
                  </p:nvSpPr>
                  <p:spPr bwMode="auto">
                    <a:xfrm>
                      <a:off x="852" y="959"/>
                      <a:ext cx="42" cy="33"/>
                    </a:xfrm>
                    <a:custGeom>
                      <a:avLst/>
                      <a:gdLst>
                        <a:gd name="T0" fmla="*/ 0 w 42"/>
                        <a:gd name="T1" fmla="*/ 15 h 33"/>
                        <a:gd name="T2" fmla="*/ 4 w 42"/>
                        <a:gd name="T3" fmla="*/ 18 h 33"/>
                        <a:gd name="T4" fmla="*/ 33 w 42"/>
                        <a:gd name="T5" fmla="*/ 33 h 33"/>
                        <a:gd name="T6" fmla="*/ 42 w 42"/>
                        <a:gd name="T7" fmla="*/ 16 h 33"/>
                        <a:gd name="T8" fmla="*/ 13 w 42"/>
                        <a:gd name="T9" fmla="*/ 0 h 33"/>
                        <a:gd name="T10" fmla="*/ 15 w 42"/>
                        <a:gd name="T11" fmla="*/ 2 h 33"/>
                        <a:gd name="T12" fmla="*/ 0 w 42"/>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0" y="15"/>
                          </a:moveTo>
                          <a:lnTo>
                            <a:pt x="4" y="18"/>
                          </a:lnTo>
                          <a:lnTo>
                            <a:pt x="33" y="33"/>
                          </a:lnTo>
                          <a:lnTo>
                            <a:pt x="42" y="16"/>
                          </a:lnTo>
                          <a:lnTo>
                            <a:pt x="13" y="0"/>
                          </a:lnTo>
                          <a:lnTo>
                            <a:pt x="15" y="2"/>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2" name="Freeform 1039"/>
                    <p:cNvSpPr>
                      <a:spLocks/>
                    </p:cNvSpPr>
                    <p:nvPr/>
                  </p:nvSpPr>
                  <p:spPr bwMode="auto">
                    <a:xfrm>
                      <a:off x="834" y="945"/>
                      <a:ext cx="33" cy="29"/>
                    </a:xfrm>
                    <a:custGeom>
                      <a:avLst/>
                      <a:gdLst>
                        <a:gd name="T0" fmla="*/ 0 w 33"/>
                        <a:gd name="T1" fmla="*/ 5 h 29"/>
                        <a:gd name="T2" fmla="*/ 4 w 33"/>
                        <a:gd name="T3" fmla="*/ 12 h 29"/>
                        <a:gd name="T4" fmla="*/ 18 w 33"/>
                        <a:gd name="T5" fmla="*/ 29 h 29"/>
                        <a:gd name="T6" fmla="*/ 33 w 33"/>
                        <a:gd name="T7" fmla="*/ 16 h 29"/>
                        <a:gd name="T8" fmla="*/ 18 w 33"/>
                        <a:gd name="T9" fmla="*/ 0 h 29"/>
                        <a:gd name="T10" fmla="*/ 20 w 33"/>
                        <a:gd name="T11" fmla="*/ 5 h 29"/>
                        <a:gd name="T12" fmla="*/ 0 w 33"/>
                        <a:gd name="T13" fmla="*/ 5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0" y="5"/>
                          </a:moveTo>
                          <a:lnTo>
                            <a:pt x="4" y="12"/>
                          </a:lnTo>
                          <a:lnTo>
                            <a:pt x="18" y="29"/>
                          </a:lnTo>
                          <a:lnTo>
                            <a:pt x="33" y="16"/>
                          </a:lnTo>
                          <a:lnTo>
                            <a:pt x="18" y="0"/>
                          </a:lnTo>
                          <a:lnTo>
                            <a:pt x="20" y="5"/>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3" name="Freeform 1038"/>
                    <p:cNvSpPr>
                      <a:spLocks/>
                    </p:cNvSpPr>
                    <p:nvPr/>
                  </p:nvSpPr>
                  <p:spPr bwMode="auto">
                    <a:xfrm>
                      <a:off x="834" y="920"/>
                      <a:ext cx="20" cy="30"/>
                    </a:xfrm>
                    <a:custGeom>
                      <a:avLst/>
                      <a:gdLst>
                        <a:gd name="T0" fmla="*/ 0 w 20"/>
                        <a:gd name="T1" fmla="*/ 3 h 30"/>
                        <a:gd name="T2" fmla="*/ 0 w 20"/>
                        <a:gd name="T3" fmla="*/ 1 h 30"/>
                        <a:gd name="T4" fmla="*/ 0 w 20"/>
                        <a:gd name="T5" fmla="*/ 30 h 30"/>
                        <a:gd name="T6" fmla="*/ 20 w 20"/>
                        <a:gd name="T7" fmla="*/ 30 h 30"/>
                        <a:gd name="T8" fmla="*/ 20 w 20"/>
                        <a:gd name="T9" fmla="*/ 1 h 30"/>
                        <a:gd name="T10" fmla="*/ 20 w 20"/>
                        <a:gd name="T11" fmla="*/ 0 h 30"/>
                        <a:gd name="T12" fmla="*/ 0 w 20"/>
                        <a:gd name="T13" fmla="*/ 3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0" y="3"/>
                          </a:moveTo>
                          <a:lnTo>
                            <a:pt x="0" y="1"/>
                          </a:lnTo>
                          <a:lnTo>
                            <a:pt x="0" y="30"/>
                          </a:lnTo>
                          <a:lnTo>
                            <a:pt x="20" y="30"/>
                          </a:lnTo>
                          <a:lnTo>
                            <a:pt x="20" y="1"/>
                          </a:lnTo>
                          <a:lnTo>
                            <a:pt x="20"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4" name="Freeform 1037"/>
                    <p:cNvSpPr>
                      <a:spLocks/>
                    </p:cNvSpPr>
                    <p:nvPr/>
                  </p:nvSpPr>
                  <p:spPr bwMode="auto">
                    <a:xfrm>
                      <a:off x="829" y="876"/>
                      <a:ext cx="25" cy="47"/>
                    </a:xfrm>
                    <a:custGeom>
                      <a:avLst/>
                      <a:gdLst>
                        <a:gd name="T0" fmla="*/ 3 w 25"/>
                        <a:gd name="T1" fmla="*/ 13 h 47"/>
                        <a:gd name="T2" fmla="*/ 0 w 25"/>
                        <a:gd name="T3" fmla="*/ 8 h 47"/>
                        <a:gd name="T4" fmla="*/ 5 w 25"/>
                        <a:gd name="T5" fmla="*/ 47 h 47"/>
                        <a:gd name="T6" fmla="*/ 25 w 25"/>
                        <a:gd name="T7" fmla="*/ 44 h 47"/>
                        <a:gd name="T8" fmla="*/ 20 w 25"/>
                        <a:gd name="T9" fmla="*/ 6 h 47"/>
                        <a:gd name="T10" fmla="*/ 16 w 25"/>
                        <a:gd name="T11" fmla="*/ 0 h 47"/>
                        <a:gd name="T12" fmla="*/ 3 w 25"/>
                        <a:gd name="T13" fmla="*/ 13 h 47"/>
                      </a:gdLst>
                      <a:ahLst/>
                      <a:cxnLst>
                        <a:cxn ang="0">
                          <a:pos x="T0" y="T1"/>
                        </a:cxn>
                        <a:cxn ang="0">
                          <a:pos x="T2" y="T3"/>
                        </a:cxn>
                        <a:cxn ang="0">
                          <a:pos x="T4" y="T5"/>
                        </a:cxn>
                        <a:cxn ang="0">
                          <a:pos x="T6" y="T7"/>
                        </a:cxn>
                        <a:cxn ang="0">
                          <a:pos x="T8" y="T9"/>
                        </a:cxn>
                        <a:cxn ang="0">
                          <a:pos x="T10" y="T11"/>
                        </a:cxn>
                        <a:cxn ang="0">
                          <a:pos x="T12" y="T13"/>
                        </a:cxn>
                      </a:cxnLst>
                      <a:rect l="0" t="0" r="r" b="b"/>
                      <a:pathLst>
                        <a:path w="25" h="47">
                          <a:moveTo>
                            <a:pt x="3" y="13"/>
                          </a:moveTo>
                          <a:lnTo>
                            <a:pt x="0" y="8"/>
                          </a:lnTo>
                          <a:lnTo>
                            <a:pt x="5" y="47"/>
                          </a:lnTo>
                          <a:lnTo>
                            <a:pt x="25" y="44"/>
                          </a:lnTo>
                          <a:lnTo>
                            <a:pt x="20" y="6"/>
                          </a:lnTo>
                          <a:lnTo>
                            <a:pt x="16"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5" name="Freeform 1036"/>
                    <p:cNvSpPr>
                      <a:spLocks/>
                    </p:cNvSpPr>
                    <p:nvPr/>
                  </p:nvSpPr>
                  <p:spPr bwMode="auto">
                    <a:xfrm>
                      <a:off x="809" y="853"/>
                      <a:ext cx="36" cy="36"/>
                    </a:xfrm>
                    <a:custGeom>
                      <a:avLst/>
                      <a:gdLst>
                        <a:gd name="T0" fmla="*/ 4 w 36"/>
                        <a:gd name="T1" fmla="*/ 18 h 36"/>
                        <a:gd name="T2" fmla="*/ 0 w 36"/>
                        <a:gd name="T3" fmla="*/ 16 h 36"/>
                        <a:gd name="T4" fmla="*/ 23 w 36"/>
                        <a:gd name="T5" fmla="*/ 36 h 36"/>
                        <a:gd name="T6" fmla="*/ 36 w 36"/>
                        <a:gd name="T7" fmla="*/ 23 h 36"/>
                        <a:gd name="T8" fmla="*/ 14 w 36"/>
                        <a:gd name="T9" fmla="*/ 2 h 36"/>
                        <a:gd name="T10" fmla="*/ 11 w 36"/>
                        <a:gd name="T11" fmla="*/ 0 h 36"/>
                        <a:gd name="T12" fmla="*/ 4 w 36"/>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4" y="18"/>
                          </a:moveTo>
                          <a:lnTo>
                            <a:pt x="0" y="16"/>
                          </a:lnTo>
                          <a:lnTo>
                            <a:pt x="23" y="36"/>
                          </a:lnTo>
                          <a:lnTo>
                            <a:pt x="36" y="23"/>
                          </a:lnTo>
                          <a:lnTo>
                            <a:pt x="14" y="2"/>
                          </a:lnTo>
                          <a:lnTo>
                            <a:pt x="11" y="0"/>
                          </a:lnTo>
                          <a:lnTo>
                            <a:pt x="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6" name="Freeform 1035"/>
                    <p:cNvSpPr>
                      <a:spLocks/>
                    </p:cNvSpPr>
                    <p:nvPr/>
                  </p:nvSpPr>
                  <p:spPr bwMode="auto">
                    <a:xfrm>
                      <a:off x="784" y="839"/>
                      <a:ext cx="36" cy="32"/>
                    </a:xfrm>
                    <a:custGeom>
                      <a:avLst/>
                      <a:gdLst>
                        <a:gd name="T0" fmla="*/ 5 w 36"/>
                        <a:gd name="T1" fmla="*/ 19 h 32"/>
                        <a:gd name="T2" fmla="*/ 0 w 36"/>
                        <a:gd name="T3" fmla="*/ 19 h 32"/>
                        <a:gd name="T4" fmla="*/ 29 w 36"/>
                        <a:gd name="T5" fmla="*/ 32 h 32"/>
                        <a:gd name="T6" fmla="*/ 36 w 36"/>
                        <a:gd name="T7" fmla="*/ 14 h 32"/>
                        <a:gd name="T8" fmla="*/ 9 w 36"/>
                        <a:gd name="T9" fmla="*/ 1 h 32"/>
                        <a:gd name="T10" fmla="*/ 3 w 36"/>
                        <a:gd name="T11" fmla="*/ 0 h 32"/>
                        <a:gd name="T12" fmla="*/ 5 w 36"/>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5" y="19"/>
                          </a:moveTo>
                          <a:lnTo>
                            <a:pt x="0" y="19"/>
                          </a:lnTo>
                          <a:lnTo>
                            <a:pt x="29" y="32"/>
                          </a:lnTo>
                          <a:lnTo>
                            <a:pt x="36" y="14"/>
                          </a:lnTo>
                          <a:lnTo>
                            <a:pt x="9" y="1"/>
                          </a:lnTo>
                          <a:lnTo>
                            <a:pt x="3" y="0"/>
                          </a:lnTo>
                          <a:lnTo>
                            <a:pt x="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7" name="Freeform 1034"/>
                    <p:cNvSpPr>
                      <a:spLocks/>
                    </p:cNvSpPr>
                    <p:nvPr/>
                  </p:nvSpPr>
                  <p:spPr bwMode="auto">
                    <a:xfrm>
                      <a:off x="733" y="839"/>
                      <a:ext cx="56" cy="21"/>
                    </a:xfrm>
                    <a:custGeom>
                      <a:avLst/>
                      <a:gdLst>
                        <a:gd name="T0" fmla="*/ 13 w 56"/>
                        <a:gd name="T1" fmla="*/ 19 h 21"/>
                        <a:gd name="T2" fmla="*/ 7 w 56"/>
                        <a:gd name="T3" fmla="*/ 21 h 21"/>
                        <a:gd name="T4" fmla="*/ 56 w 56"/>
                        <a:gd name="T5" fmla="*/ 19 h 21"/>
                        <a:gd name="T6" fmla="*/ 54 w 56"/>
                        <a:gd name="T7" fmla="*/ 0 h 21"/>
                        <a:gd name="T8" fmla="*/ 6 w 56"/>
                        <a:gd name="T9" fmla="*/ 1 h 21"/>
                        <a:gd name="T10" fmla="*/ 0 w 56"/>
                        <a:gd name="T11" fmla="*/ 5 h 21"/>
                        <a:gd name="T12" fmla="*/ 13 w 56"/>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56" h="21">
                          <a:moveTo>
                            <a:pt x="13" y="19"/>
                          </a:moveTo>
                          <a:lnTo>
                            <a:pt x="7" y="21"/>
                          </a:lnTo>
                          <a:lnTo>
                            <a:pt x="56" y="19"/>
                          </a:lnTo>
                          <a:lnTo>
                            <a:pt x="54" y="0"/>
                          </a:lnTo>
                          <a:lnTo>
                            <a:pt x="6" y="1"/>
                          </a:lnTo>
                          <a:lnTo>
                            <a:pt x="0" y="5"/>
                          </a:lnTo>
                          <a:lnTo>
                            <a:pt x="1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8" name="Freeform 1033"/>
                    <p:cNvSpPr>
                      <a:spLocks/>
                    </p:cNvSpPr>
                    <p:nvPr/>
                  </p:nvSpPr>
                  <p:spPr bwMode="auto">
                    <a:xfrm>
                      <a:off x="701" y="844"/>
                      <a:ext cx="45" cy="38"/>
                    </a:xfrm>
                    <a:custGeom>
                      <a:avLst/>
                      <a:gdLst>
                        <a:gd name="T0" fmla="*/ 20 w 45"/>
                        <a:gd name="T1" fmla="*/ 32 h 38"/>
                        <a:gd name="T2" fmla="*/ 16 w 45"/>
                        <a:gd name="T3" fmla="*/ 38 h 38"/>
                        <a:gd name="T4" fmla="*/ 45 w 45"/>
                        <a:gd name="T5" fmla="*/ 14 h 38"/>
                        <a:gd name="T6" fmla="*/ 32 w 45"/>
                        <a:gd name="T7" fmla="*/ 0 h 38"/>
                        <a:gd name="T8" fmla="*/ 3 w 45"/>
                        <a:gd name="T9" fmla="*/ 23 h 38"/>
                        <a:gd name="T10" fmla="*/ 0 w 45"/>
                        <a:gd name="T11" fmla="*/ 29 h 38"/>
                        <a:gd name="T12" fmla="*/ 20 w 45"/>
                        <a:gd name="T13" fmla="*/ 32 h 38"/>
                      </a:gdLst>
                      <a:ahLst/>
                      <a:cxnLst>
                        <a:cxn ang="0">
                          <a:pos x="T0" y="T1"/>
                        </a:cxn>
                        <a:cxn ang="0">
                          <a:pos x="T2" y="T3"/>
                        </a:cxn>
                        <a:cxn ang="0">
                          <a:pos x="T4" y="T5"/>
                        </a:cxn>
                        <a:cxn ang="0">
                          <a:pos x="T6" y="T7"/>
                        </a:cxn>
                        <a:cxn ang="0">
                          <a:pos x="T8" y="T9"/>
                        </a:cxn>
                        <a:cxn ang="0">
                          <a:pos x="T10" y="T11"/>
                        </a:cxn>
                        <a:cxn ang="0">
                          <a:pos x="T12" y="T13"/>
                        </a:cxn>
                      </a:cxnLst>
                      <a:rect l="0" t="0" r="r" b="b"/>
                      <a:pathLst>
                        <a:path w="45" h="38">
                          <a:moveTo>
                            <a:pt x="20" y="32"/>
                          </a:moveTo>
                          <a:lnTo>
                            <a:pt x="16" y="38"/>
                          </a:lnTo>
                          <a:lnTo>
                            <a:pt x="45" y="14"/>
                          </a:lnTo>
                          <a:lnTo>
                            <a:pt x="32" y="0"/>
                          </a:lnTo>
                          <a:lnTo>
                            <a:pt x="3" y="23"/>
                          </a:lnTo>
                          <a:lnTo>
                            <a:pt x="0" y="29"/>
                          </a:lnTo>
                          <a:lnTo>
                            <a:pt x="20"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9" name="Freeform 1032"/>
                    <p:cNvSpPr>
                      <a:spLocks/>
                    </p:cNvSpPr>
                    <p:nvPr/>
                  </p:nvSpPr>
                  <p:spPr bwMode="auto">
                    <a:xfrm>
                      <a:off x="692" y="873"/>
                      <a:ext cx="29" cy="47"/>
                    </a:xfrm>
                    <a:custGeom>
                      <a:avLst/>
                      <a:gdLst>
                        <a:gd name="T0" fmla="*/ 16 w 29"/>
                        <a:gd name="T1" fmla="*/ 47 h 47"/>
                        <a:gd name="T2" fmla="*/ 18 w 29"/>
                        <a:gd name="T3" fmla="*/ 43 h 47"/>
                        <a:gd name="T4" fmla="*/ 29 w 29"/>
                        <a:gd name="T5" fmla="*/ 3 h 47"/>
                        <a:gd name="T6" fmla="*/ 9 w 29"/>
                        <a:gd name="T7" fmla="*/ 0 h 47"/>
                        <a:gd name="T8" fmla="*/ 0 w 29"/>
                        <a:gd name="T9" fmla="*/ 38 h 47"/>
                        <a:gd name="T10" fmla="*/ 3 w 29"/>
                        <a:gd name="T11" fmla="*/ 34 h 47"/>
                        <a:gd name="T12" fmla="*/ 16 w 29"/>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29" h="47">
                          <a:moveTo>
                            <a:pt x="16" y="47"/>
                          </a:moveTo>
                          <a:lnTo>
                            <a:pt x="18" y="43"/>
                          </a:lnTo>
                          <a:lnTo>
                            <a:pt x="29" y="3"/>
                          </a:lnTo>
                          <a:lnTo>
                            <a:pt x="9" y="0"/>
                          </a:lnTo>
                          <a:lnTo>
                            <a:pt x="0" y="38"/>
                          </a:lnTo>
                          <a:lnTo>
                            <a:pt x="3" y="34"/>
                          </a:lnTo>
                          <a:lnTo>
                            <a:pt x="16"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0" name="Freeform 1031"/>
                    <p:cNvSpPr>
                      <a:spLocks/>
                    </p:cNvSpPr>
                    <p:nvPr/>
                  </p:nvSpPr>
                  <p:spPr bwMode="auto">
                    <a:xfrm>
                      <a:off x="667" y="907"/>
                      <a:ext cx="41" cy="38"/>
                    </a:xfrm>
                    <a:custGeom>
                      <a:avLst/>
                      <a:gdLst>
                        <a:gd name="T0" fmla="*/ 14 w 41"/>
                        <a:gd name="T1" fmla="*/ 38 h 38"/>
                        <a:gd name="T2" fmla="*/ 14 w 41"/>
                        <a:gd name="T3" fmla="*/ 38 h 38"/>
                        <a:gd name="T4" fmla="*/ 41 w 41"/>
                        <a:gd name="T5" fmla="*/ 13 h 38"/>
                        <a:gd name="T6" fmla="*/ 28 w 41"/>
                        <a:gd name="T7" fmla="*/ 0 h 38"/>
                        <a:gd name="T8" fmla="*/ 1 w 41"/>
                        <a:gd name="T9" fmla="*/ 23 h 38"/>
                        <a:gd name="T10" fmla="*/ 0 w 41"/>
                        <a:gd name="T11" fmla="*/ 25 h 38"/>
                        <a:gd name="T12" fmla="*/ 14 w 4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1" h="38">
                          <a:moveTo>
                            <a:pt x="14" y="38"/>
                          </a:moveTo>
                          <a:lnTo>
                            <a:pt x="14" y="38"/>
                          </a:lnTo>
                          <a:lnTo>
                            <a:pt x="41" y="13"/>
                          </a:lnTo>
                          <a:lnTo>
                            <a:pt x="28" y="0"/>
                          </a:lnTo>
                          <a:lnTo>
                            <a:pt x="1" y="23"/>
                          </a:lnTo>
                          <a:lnTo>
                            <a:pt x="0" y="25"/>
                          </a:lnTo>
                          <a:lnTo>
                            <a:pt x="14"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1" name="Freeform 1030"/>
                    <p:cNvSpPr>
                      <a:spLocks/>
                    </p:cNvSpPr>
                    <p:nvPr/>
                  </p:nvSpPr>
                  <p:spPr bwMode="auto">
                    <a:xfrm>
                      <a:off x="641" y="932"/>
                      <a:ext cx="40" cy="40"/>
                    </a:xfrm>
                    <a:custGeom>
                      <a:avLst/>
                      <a:gdLst>
                        <a:gd name="T0" fmla="*/ 17 w 40"/>
                        <a:gd name="T1" fmla="*/ 38 h 40"/>
                        <a:gd name="T2" fmla="*/ 15 w 40"/>
                        <a:gd name="T3" fmla="*/ 40 h 40"/>
                        <a:gd name="T4" fmla="*/ 40 w 40"/>
                        <a:gd name="T5" fmla="*/ 13 h 40"/>
                        <a:gd name="T6" fmla="*/ 26 w 40"/>
                        <a:gd name="T7" fmla="*/ 0 h 40"/>
                        <a:gd name="T8" fmla="*/ 0 w 40"/>
                        <a:gd name="T9" fmla="*/ 25 h 40"/>
                        <a:gd name="T10" fmla="*/ 0 w 40"/>
                        <a:gd name="T11" fmla="*/ 27 h 40"/>
                        <a:gd name="T12" fmla="*/ 17 w 40"/>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17" y="38"/>
                          </a:moveTo>
                          <a:lnTo>
                            <a:pt x="15" y="40"/>
                          </a:lnTo>
                          <a:lnTo>
                            <a:pt x="40" y="13"/>
                          </a:lnTo>
                          <a:lnTo>
                            <a:pt x="26" y="0"/>
                          </a:lnTo>
                          <a:lnTo>
                            <a:pt x="0" y="25"/>
                          </a:lnTo>
                          <a:lnTo>
                            <a:pt x="0" y="27"/>
                          </a:lnTo>
                          <a:lnTo>
                            <a:pt x="1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2" name="Freeform 1029"/>
                    <p:cNvSpPr>
                      <a:spLocks/>
                    </p:cNvSpPr>
                    <p:nvPr/>
                  </p:nvSpPr>
                  <p:spPr bwMode="auto">
                    <a:xfrm>
                      <a:off x="625" y="959"/>
                      <a:ext cx="33" cy="36"/>
                    </a:xfrm>
                    <a:custGeom>
                      <a:avLst/>
                      <a:gdLst>
                        <a:gd name="T0" fmla="*/ 16 w 33"/>
                        <a:gd name="T1" fmla="*/ 34 h 36"/>
                        <a:gd name="T2" fmla="*/ 16 w 33"/>
                        <a:gd name="T3" fmla="*/ 36 h 36"/>
                        <a:gd name="T4" fmla="*/ 33 w 33"/>
                        <a:gd name="T5" fmla="*/ 11 h 36"/>
                        <a:gd name="T6" fmla="*/ 16 w 33"/>
                        <a:gd name="T7" fmla="*/ 0 h 36"/>
                        <a:gd name="T8" fmla="*/ 0 w 33"/>
                        <a:gd name="T9" fmla="*/ 25 h 36"/>
                        <a:gd name="T10" fmla="*/ 0 w 33"/>
                        <a:gd name="T11" fmla="*/ 25 h 36"/>
                        <a:gd name="T12" fmla="*/ 16 w 33"/>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3" h="36">
                          <a:moveTo>
                            <a:pt x="16" y="34"/>
                          </a:moveTo>
                          <a:lnTo>
                            <a:pt x="16" y="36"/>
                          </a:lnTo>
                          <a:lnTo>
                            <a:pt x="33" y="11"/>
                          </a:lnTo>
                          <a:lnTo>
                            <a:pt x="16" y="0"/>
                          </a:lnTo>
                          <a:lnTo>
                            <a:pt x="0" y="25"/>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3" name="Freeform 1028"/>
                    <p:cNvSpPr>
                      <a:spLocks/>
                    </p:cNvSpPr>
                    <p:nvPr/>
                  </p:nvSpPr>
                  <p:spPr bwMode="auto">
                    <a:xfrm>
                      <a:off x="613" y="984"/>
                      <a:ext cx="28" cy="35"/>
                    </a:xfrm>
                    <a:custGeom>
                      <a:avLst/>
                      <a:gdLst>
                        <a:gd name="T0" fmla="*/ 14 w 28"/>
                        <a:gd name="T1" fmla="*/ 35 h 35"/>
                        <a:gd name="T2" fmla="*/ 16 w 28"/>
                        <a:gd name="T3" fmla="*/ 31 h 35"/>
                        <a:gd name="T4" fmla="*/ 28 w 28"/>
                        <a:gd name="T5" fmla="*/ 9 h 35"/>
                        <a:gd name="T6" fmla="*/ 12 w 28"/>
                        <a:gd name="T7" fmla="*/ 0 h 35"/>
                        <a:gd name="T8" fmla="*/ 0 w 28"/>
                        <a:gd name="T9" fmla="*/ 22 h 35"/>
                        <a:gd name="T10" fmla="*/ 3 w 28"/>
                        <a:gd name="T11" fmla="*/ 18 h 35"/>
                        <a:gd name="T12" fmla="*/ 14 w 28"/>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8" h="35">
                          <a:moveTo>
                            <a:pt x="14" y="35"/>
                          </a:moveTo>
                          <a:lnTo>
                            <a:pt x="16" y="31"/>
                          </a:lnTo>
                          <a:lnTo>
                            <a:pt x="28" y="9"/>
                          </a:lnTo>
                          <a:lnTo>
                            <a:pt x="12" y="0"/>
                          </a:lnTo>
                          <a:lnTo>
                            <a:pt x="0" y="22"/>
                          </a:lnTo>
                          <a:lnTo>
                            <a:pt x="3" y="18"/>
                          </a:lnTo>
                          <a:lnTo>
                            <a:pt x="14"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4" name="Freeform 1027"/>
                    <p:cNvSpPr>
                      <a:spLocks/>
                    </p:cNvSpPr>
                    <p:nvPr/>
                  </p:nvSpPr>
                  <p:spPr bwMode="auto">
                    <a:xfrm>
                      <a:off x="593" y="1002"/>
                      <a:ext cx="34" cy="33"/>
                    </a:xfrm>
                    <a:custGeom>
                      <a:avLst/>
                      <a:gdLst>
                        <a:gd name="T0" fmla="*/ 5 w 34"/>
                        <a:gd name="T1" fmla="*/ 33 h 33"/>
                        <a:gd name="T2" fmla="*/ 11 w 34"/>
                        <a:gd name="T3" fmla="*/ 33 h 33"/>
                        <a:gd name="T4" fmla="*/ 34 w 34"/>
                        <a:gd name="T5" fmla="*/ 17 h 33"/>
                        <a:gd name="T6" fmla="*/ 23 w 34"/>
                        <a:gd name="T7" fmla="*/ 0 h 33"/>
                        <a:gd name="T8" fmla="*/ 0 w 34"/>
                        <a:gd name="T9" fmla="*/ 17 h 33"/>
                        <a:gd name="T10" fmla="*/ 3 w 34"/>
                        <a:gd name="T11" fmla="*/ 15 h 33"/>
                        <a:gd name="T12" fmla="*/ 5 w 34"/>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5" y="33"/>
                          </a:moveTo>
                          <a:lnTo>
                            <a:pt x="11" y="33"/>
                          </a:lnTo>
                          <a:lnTo>
                            <a:pt x="34" y="17"/>
                          </a:lnTo>
                          <a:lnTo>
                            <a:pt x="23" y="0"/>
                          </a:lnTo>
                          <a:lnTo>
                            <a:pt x="0" y="17"/>
                          </a:lnTo>
                          <a:lnTo>
                            <a:pt x="3" y="15"/>
                          </a:lnTo>
                          <a:lnTo>
                            <a:pt x="5"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5" name="Freeform 1026"/>
                    <p:cNvSpPr>
                      <a:spLocks/>
                    </p:cNvSpPr>
                    <p:nvPr/>
                  </p:nvSpPr>
                  <p:spPr bwMode="auto">
                    <a:xfrm>
                      <a:off x="551" y="1017"/>
                      <a:ext cx="47" cy="22"/>
                    </a:xfrm>
                    <a:custGeom>
                      <a:avLst/>
                      <a:gdLst>
                        <a:gd name="T0" fmla="*/ 7 w 47"/>
                        <a:gd name="T1" fmla="*/ 20 h 22"/>
                        <a:gd name="T2" fmla="*/ 4 w 47"/>
                        <a:gd name="T3" fmla="*/ 22 h 22"/>
                        <a:gd name="T4" fmla="*/ 47 w 47"/>
                        <a:gd name="T5" fmla="*/ 18 h 22"/>
                        <a:gd name="T6" fmla="*/ 45 w 47"/>
                        <a:gd name="T7" fmla="*/ 0 h 22"/>
                        <a:gd name="T8" fmla="*/ 4 w 47"/>
                        <a:gd name="T9" fmla="*/ 2 h 22"/>
                        <a:gd name="T10" fmla="*/ 0 w 47"/>
                        <a:gd name="T11" fmla="*/ 4 h 22"/>
                        <a:gd name="T12" fmla="*/ 7 w 47"/>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47" h="22">
                          <a:moveTo>
                            <a:pt x="7" y="20"/>
                          </a:moveTo>
                          <a:lnTo>
                            <a:pt x="4" y="22"/>
                          </a:lnTo>
                          <a:lnTo>
                            <a:pt x="47" y="18"/>
                          </a:lnTo>
                          <a:lnTo>
                            <a:pt x="45" y="0"/>
                          </a:lnTo>
                          <a:lnTo>
                            <a:pt x="4" y="2"/>
                          </a:lnTo>
                          <a:lnTo>
                            <a:pt x="0" y="4"/>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6" name="Freeform 1025"/>
                    <p:cNvSpPr>
                      <a:spLocks/>
                    </p:cNvSpPr>
                    <p:nvPr/>
                  </p:nvSpPr>
                  <p:spPr bwMode="auto">
                    <a:xfrm>
                      <a:off x="513" y="1021"/>
                      <a:ext cx="45" cy="30"/>
                    </a:xfrm>
                    <a:custGeom>
                      <a:avLst/>
                      <a:gdLst>
                        <a:gd name="T0" fmla="*/ 20 w 45"/>
                        <a:gd name="T1" fmla="*/ 25 h 30"/>
                        <a:gd name="T2" fmla="*/ 15 w 45"/>
                        <a:gd name="T3" fmla="*/ 30 h 30"/>
                        <a:gd name="T4" fmla="*/ 45 w 45"/>
                        <a:gd name="T5" fmla="*/ 16 h 30"/>
                        <a:gd name="T6" fmla="*/ 38 w 45"/>
                        <a:gd name="T7" fmla="*/ 0 h 30"/>
                        <a:gd name="T8" fmla="*/ 6 w 45"/>
                        <a:gd name="T9" fmla="*/ 12 h 30"/>
                        <a:gd name="T10" fmla="*/ 0 w 45"/>
                        <a:gd name="T11" fmla="*/ 19 h 30"/>
                        <a:gd name="T12" fmla="*/ 6 w 45"/>
                        <a:gd name="T13" fmla="*/ 12 h 30"/>
                        <a:gd name="T14" fmla="*/ 2 w 45"/>
                        <a:gd name="T15" fmla="*/ 14 h 30"/>
                        <a:gd name="T16" fmla="*/ 0 w 45"/>
                        <a:gd name="T17" fmla="*/ 19 h 30"/>
                        <a:gd name="T18" fmla="*/ 20 w 45"/>
                        <a:gd name="T19"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0">
                          <a:moveTo>
                            <a:pt x="20" y="25"/>
                          </a:moveTo>
                          <a:lnTo>
                            <a:pt x="15" y="30"/>
                          </a:lnTo>
                          <a:lnTo>
                            <a:pt x="45" y="16"/>
                          </a:lnTo>
                          <a:lnTo>
                            <a:pt x="38" y="0"/>
                          </a:lnTo>
                          <a:lnTo>
                            <a:pt x="6" y="12"/>
                          </a:lnTo>
                          <a:lnTo>
                            <a:pt x="0" y="19"/>
                          </a:lnTo>
                          <a:lnTo>
                            <a:pt x="6" y="12"/>
                          </a:lnTo>
                          <a:lnTo>
                            <a:pt x="2" y="14"/>
                          </a:lnTo>
                          <a:lnTo>
                            <a:pt x="0" y="19"/>
                          </a:lnTo>
                          <a:lnTo>
                            <a:pt x="20"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7" name="Freeform 1024"/>
                    <p:cNvSpPr>
                      <a:spLocks/>
                    </p:cNvSpPr>
                    <p:nvPr/>
                  </p:nvSpPr>
                  <p:spPr bwMode="auto">
                    <a:xfrm>
                      <a:off x="503" y="1040"/>
                      <a:ext cx="30" cy="49"/>
                    </a:xfrm>
                    <a:custGeom>
                      <a:avLst/>
                      <a:gdLst>
                        <a:gd name="T0" fmla="*/ 18 w 30"/>
                        <a:gd name="T1" fmla="*/ 49 h 49"/>
                        <a:gd name="T2" fmla="*/ 19 w 30"/>
                        <a:gd name="T3" fmla="*/ 47 h 49"/>
                        <a:gd name="T4" fmla="*/ 30 w 30"/>
                        <a:gd name="T5" fmla="*/ 6 h 49"/>
                        <a:gd name="T6" fmla="*/ 10 w 30"/>
                        <a:gd name="T7" fmla="*/ 0 h 49"/>
                        <a:gd name="T8" fmla="*/ 0 w 30"/>
                        <a:gd name="T9" fmla="*/ 42 h 49"/>
                        <a:gd name="T10" fmla="*/ 1 w 30"/>
                        <a:gd name="T11" fmla="*/ 40 h 49"/>
                        <a:gd name="T12" fmla="*/ 18 w 3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0" h="49">
                          <a:moveTo>
                            <a:pt x="18" y="49"/>
                          </a:moveTo>
                          <a:lnTo>
                            <a:pt x="19" y="47"/>
                          </a:lnTo>
                          <a:lnTo>
                            <a:pt x="30" y="6"/>
                          </a:lnTo>
                          <a:lnTo>
                            <a:pt x="10" y="0"/>
                          </a:lnTo>
                          <a:lnTo>
                            <a:pt x="0" y="42"/>
                          </a:lnTo>
                          <a:lnTo>
                            <a:pt x="1" y="40"/>
                          </a:lnTo>
                          <a:lnTo>
                            <a:pt x="18"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8" name="Freeform 1023"/>
                    <p:cNvSpPr>
                      <a:spLocks/>
                    </p:cNvSpPr>
                    <p:nvPr/>
                  </p:nvSpPr>
                  <p:spPr bwMode="auto">
                    <a:xfrm>
                      <a:off x="485" y="1080"/>
                      <a:ext cx="36" cy="49"/>
                    </a:xfrm>
                    <a:custGeom>
                      <a:avLst/>
                      <a:gdLst>
                        <a:gd name="T0" fmla="*/ 16 w 36"/>
                        <a:gd name="T1" fmla="*/ 49 h 49"/>
                        <a:gd name="T2" fmla="*/ 18 w 36"/>
                        <a:gd name="T3" fmla="*/ 47 h 49"/>
                        <a:gd name="T4" fmla="*/ 36 w 36"/>
                        <a:gd name="T5" fmla="*/ 9 h 49"/>
                        <a:gd name="T6" fmla="*/ 19 w 36"/>
                        <a:gd name="T7" fmla="*/ 0 h 49"/>
                        <a:gd name="T8" fmla="*/ 0 w 36"/>
                        <a:gd name="T9" fmla="*/ 38 h 49"/>
                        <a:gd name="T10" fmla="*/ 3 w 36"/>
                        <a:gd name="T11" fmla="*/ 34 h 49"/>
                        <a:gd name="T12" fmla="*/ 16 w 36"/>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6" h="49">
                          <a:moveTo>
                            <a:pt x="16" y="49"/>
                          </a:moveTo>
                          <a:lnTo>
                            <a:pt x="18" y="47"/>
                          </a:lnTo>
                          <a:lnTo>
                            <a:pt x="36" y="9"/>
                          </a:lnTo>
                          <a:lnTo>
                            <a:pt x="19" y="0"/>
                          </a:lnTo>
                          <a:lnTo>
                            <a:pt x="0" y="38"/>
                          </a:lnTo>
                          <a:lnTo>
                            <a:pt x="3" y="34"/>
                          </a:lnTo>
                          <a:lnTo>
                            <a:pt x="16"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9" name="Freeform 1022"/>
                    <p:cNvSpPr>
                      <a:spLocks/>
                    </p:cNvSpPr>
                    <p:nvPr/>
                  </p:nvSpPr>
                  <p:spPr bwMode="auto">
                    <a:xfrm>
                      <a:off x="465" y="1114"/>
                      <a:ext cx="36" cy="38"/>
                    </a:xfrm>
                    <a:custGeom>
                      <a:avLst/>
                      <a:gdLst>
                        <a:gd name="T0" fmla="*/ 7 w 36"/>
                        <a:gd name="T1" fmla="*/ 38 h 38"/>
                        <a:gd name="T2" fmla="*/ 12 w 36"/>
                        <a:gd name="T3" fmla="*/ 36 h 38"/>
                        <a:gd name="T4" fmla="*/ 36 w 36"/>
                        <a:gd name="T5" fmla="*/ 15 h 38"/>
                        <a:gd name="T6" fmla="*/ 23 w 36"/>
                        <a:gd name="T7" fmla="*/ 0 h 38"/>
                        <a:gd name="T8" fmla="*/ 0 w 36"/>
                        <a:gd name="T9" fmla="*/ 22 h 38"/>
                        <a:gd name="T10" fmla="*/ 5 w 36"/>
                        <a:gd name="T11" fmla="*/ 20 h 38"/>
                        <a:gd name="T12" fmla="*/ 7 w 3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6" h="38">
                          <a:moveTo>
                            <a:pt x="7" y="38"/>
                          </a:moveTo>
                          <a:lnTo>
                            <a:pt x="12" y="36"/>
                          </a:lnTo>
                          <a:lnTo>
                            <a:pt x="36" y="15"/>
                          </a:lnTo>
                          <a:lnTo>
                            <a:pt x="23" y="0"/>
                          </a:lnTo>
                          <a:lnTo>
                            <a:pt x="0" y="22"/>
                          </a:lnTo>
                          <a:lnTo>
                            <a:pt x="5" y="20"/>
                          </a:lnTo>
                          <a:lnTo>
                            <a:pt x="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0" name="Freeform 1021"/>
                    <p:cNvSpPr>
                      <a:spLocks/>
                    </p:cNvSpPr>
                    <p:nvPr/>
                  </p:nvSpPr>
                  <p:spPr bwMode="auto">
                    <a:xfrm>
                      <a:off x="425" y="1134"/>
                      <a:ext cx="47" cy="23"/>
                    </a:xfrm>
                    <a:custGeom>
                      <a:avLst/>
                      <a:gdLst>
                        <a:gd name="T0" fmla="*/ 13 w 47"/>
                        <a:gd name="T1" fmla="*/ 20 h 23"/>
                        <a:gd name="T2" fmla="*/ 7 w 47"/>
                        <a:gd name="T3" fmla="*/ 23 h 23"/>
                        <a:gd name="T4" fmla="*/ 47 w 47"/>
                        <a:gd name="T5" fmla="*/ 18 h 23"/>
                        <a:gd name="T6" fmla="*/ 45 w 47"/>
                        <a:gd name="T7" fmla="*/ 0 h 23"/>
                        <a:gd name="T8" fmla="*/ 6 w 47"/>
                        <a:gd name="T9" fmla="*/ 4 h 23"/>
                        <a:gd name="T10" fmla="*/ 0 w 47"/>
                        <a:gd name="T11" fmla="*/ 7 h 23"/>
                        <a:gd name="T12" fmla="*/ 13 w 47"/>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47" h="23">
                          <a:moveTo>
                            <a:pt x="13" y="20"/>
                          </a:moveTo>
                          <a:lnTo>
                            <a:pt x="7" y="23"/>
                          </a:lnTo>
                          <a:lnTo>
                            <a:pt x="47" y="18"/>
                          </a:lnTo>
                          <a:lnTo>
                            <a:pt x="45" y="0"/>
                          </a:lnTo>
                          <a:lnTo>
                            <a:pt x="6" y="4"/>
                          </a:lnTo>
                          <a:lnTo>
                            <a:pt x="0" y="7"/>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1" name="Freeform 1020"/>
                    <p:cNvSpPr>
                      <a:spLocks/>
                    </p:cNvSpPr>
                    <p:nvPr/>
                  </p:nvSpPr>
                  <p:spPr bwMode="auto">
                    <a:xfrm>
                      <a:off x="380" y="1141"/>
                      <a:ext cx="58" cy="54"/>
                    </a:xfrm>
                    <a:custGeom>
                      <a:avLst/>
                      <a:gdLst>
                        <a:gd name="T0" fmla="*/ 20 w 58"/>
                        <a:gd name="T1" fmla="*/ 47 h 54"/>
                        <a:gd name="T2" fmla="*/ 16 w 58"/>
                        <a:gd name="T3" fmla="*/ 54 h 54"/>
                        <a:gd name="T4" fmla="*/ 58 w 58"/>
                        <a:gd name="T5" fmla="*/ 13 h 54"/>
                        <a:gd name="T6" fmla="*/ 45 w 58"/>
                        <a:gd name="T7" fmla="*/ 0 h 54"/>
                        <a:gd name="T8" fmla="*/ 4 w 58"/>
                        <a:gd name="T9" fmla="*/ 42 h 54"/>
                        <a:gd name="T10" fmla="*/ 0 w 58"/>
                        <a:gd name="T11" fmla="*/ 49 h 54"/>
                        <a:gd name="T12" fmla="*/ 4 w 58"/>
                        <a:gd name="T13" fmla="*/ 42 h 54"/>
                        <a:gd name="T14" fmla="*/ 0 w 58"/>
                        <a:gd name="T15" fmla="*/ 43 h 54"/>
                        <a:gd name="T16" fmla="*/ 0 w 58"/>
                        <a:gd name="T17" fmla="*/ 49 h 54"/>
                        <a:gd name="T18" fmla="*/ 20 w 58"/>
                        <a:gd name="T19"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4">
                          <a:moveTo>
                            <a:pt x="20" y="47"/>
                          </a:moveTo>
                          <a:lnTo>
                            <a:pt x="16" y="54"/>
                          </a:lnTo>
                          <a:lnTo>
                            <a:pt x="58" y="13"/>
                          </a:lnTo>
                          <a:lnTo>
                            <a:pt x="45" y="0"/>
                          </a:lnTo>
                          <a:lnTo>
                            <a:pt x="4" y="42"/>
                          </a:lnTo>
                          <a:lnTo>
                            <a:pt x="0" y="49"/>
                          </a:lnTo>
                          <a:lnTo>
                            <a:pt x="4" y="42"/>
                          </a:lnTo>
                          <a:lnTo>
                            <a:pt x="0" y="43"/>
                          </a:lnTo>
                          <a:lnTo>
                            <a:pt x="0" y="49"/>
                          </a:lnTo>
                          <a:lnTo>
                            <a:pt x="20"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2" name="Freeform 1019"/>
                    <p:cNvSpPr>
                      <a:spLocks/>
                    </p:cNvSpPr>
                    <p:nvPr/>
                  </p:nvSpPr>
                  <p:spPr bwMode="auto">
                    <a:xfrm>
                      <a:off x="380" y="1188"/>
                      <a:ext cx="22" cy="50"/>
                    </a:xfrm>
                    <a:custGeom>
                      <a:avLst/>
                      <a:gdLst>
                        <a:gd name="T0" fmla="*/ 20 w 22"/>
                        <a:gd name="T1" fmla="*/ 41 h 50"/>
                        <a:gd name="T2" fmla="*/ 22 w 22"/>
                        <a:gd name="T3" fmla="*/ 47 h 50"/>
                        <a:gd name="T4" fmla="*/ 20 w 22"/>
                        <a:gd name="T5" fmla="*/ 0 h 50"/>
                        <a:gd name="T6" fmla="*/ 0 w 22"/>
                        <a:gd name="T7" fmla="*/ 2 h 50"/>
                        <a:gd name="T8" fmla="*/ 2 w 22"/>
                        <a:gd name="T9" fmla="*/ 47 h 50"/>
                        <a:gd name="T10" fmla="*/ 4 w 22"/>
                        <a:gd name="T11" fmla="*/ 50 h 50"/>
                        <a:gd name="T12" fmla="*/ 20 w 22"/>
                        <a:gd name="T13" fmla="*/ 41 h 50"/>
                      </a:gdLst>
                      <a:ahLst/>
                      <a:cxnLst>
                        <a:cxn ang="0">
                          <a:pos x="T0" y="T1"/>
                        </a:cxn>
                        <a:cxn ang="0">
                          <a:pos x="T2" y="T3"/>
                        </a:cxn>
                        <a:cxn ang="0">
                          <a:pos x="T4" y="T5"/>
                        </a:cxn>
                        <a:cxn ang="0">
                          <a:pos x="T6" y="T7"/>
                        </a:cxn>
                        <a:cxn ang="0">
                          <a:pos x="T8" y="T9"/>
                        </a:cxn>
                        <a:cxn ang="0">
                          <a:pos x="T10" y="T11"/>
                        </a:cxn>
                        <a:cxn ang="0">
                          <a:pos x="T12" y="T13"/>
                        </a:cxn>
                      </a:cxnLst>
                      <a:rect l="0" t="0" r="r" b="b"/>
                      <a:pathLst>
                        <a:path w="22" h="50">
                          <a:moveTo>
                            <a:pt x="20" y="41"/>
                          </a:moveTo>
                          <a:lnTo>
                            <a:pt x="22" y="47"/>
                          </a:lnTo>
                          <a:lnTo>
                            <a:pt x="20" y="0"/>
                          </a:lnTo>
                          <a:lnTo>
                            <a:pt x="0" y="2"/>
                          </a:lnTo>
                          <a:lnTo>
                            <a:pt x="2" y="47"/>
                          </a:lnTo>
                          <a:lnTo>
                            <a:pt x="4" y="50"/>
                          </a:lnTo>
                          <a:lnTo>
                            <a:pt x="20"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3" name="Freeform 1018"/>
                    <p:cNvSpPr>
                      <a:spLocks/>
                    </p:cNvSpPr>
                    <p:nvPr/>
                  </p:nvSpPr>
                  <p:spPr bwMode="auto">
                    <a:xfrm>
                      <a:off x="384" y="1229"/>
                      <a:ext cx="38" cy="49"/>
                    </a:xfrm>
                    <a:custGeom>
                      <a:avLst/>
                      <a:gdLst>
                        <a:gd name="T0" fmla="*/ 38 w 38"/>
                        <a:gd name="T1" fmla="*/ 45 h 49"/>
                        <a:gd name="T2" fmla="*/ 38 w 38"/>
                        <a:gd name="T3" fmla="*/ 40 h 49"/>
                        <a:gd name="T4" fmla="*/ 16 w 38"/>
                        <a:gd name="T5" fmla="*/ 0 h 49"/>
                        <a:gd name="T6" fmla="*/ 0 w 38"/>
                        <a:gd name="T7" fmla="*/ 9 h 49"/>
                        <a:gd name="T8" fmla="*/ 20 w 38"/>
                        <a:gd name="T9" fmla="*/ 49 h 49"/>
                        <a:gd name="T10" fmla="*/ 20 w 38"/>
                        <a:gd name="T11" fmla="*/ 44 h 49"/>
                        <a:gd name="T12" fmla="*/ 38 w 38"/>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38" h="49">
                          <a:moveTo>
                            <a:pt x="38" y="45"/>
                          </a:moveTo>
                          <a:lnTo>
                            <a:pt x="38" y="40"/>
                          </a:lnTo>
                          <a:lnTo>
                            <a:pt x="16" y="0"/>
                          </a:lnTo>
                          <a:lnTo>
                            <a:pt x="0" y="9"/>
                          </a:lnTo>
                          <a:lnTo>
                            <a:pt x="20" y="49"/>
                          </a:lnTo>
                          <a:lnTo>
                            <a:pt x="20" y="44"/>
                          </a:lnTo>
                          <a:lnTo>
                            <a:pt x="38"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4" name="Freeform 1017"/>
                    <p:cNvSpPr>
                      <a:spLocks/>
                    </p:cNvSpPr>
                    <p:nvPr/>
                  </p:nvSpPr>
                  <p:spPr bwMode="auto">
                    <a:xfrm>
                      <a:off x="402" y="1273"/>
                      <a:ext cx="20" cy="36"/>
                    </a:xfrm>
                    <a:custGeom>
                      <a:avLst/>
                      <a:gdLst>
                        <a:gd name="T0" fmla="*/ 18 w 20"/>
                        <a:gd name="T1" fmla="*/ 36 h 36"/>
                        <a:gd name="T2" fmla="*/ 20 w 20"/>
                        <a:gd name="T3" fmla="*/ 30 h 36"/>
                        <a:gd name="T4" fmla="*/ 20 w 20"/>
                        <a:gd name="T5" fmla="*/ 1 h 36"/>
                        <a:gd name="T6" fmla="*/ 2 w 20"/>
                        <a:gd name="T7" fmla="*/ 0 h 36"/>
                        <a:gd name="T8" fmla="*/ 0 w 20"/>
                        <a:gd name="T9" fmla="*/ 30 h 36"/>
                        <a:gd name="T10" fmla="*/ 2 w 20"/>
                        <a:gd name="T11" fmla="*/ 25 h 36"/>
                        <a:gd name="T12" fmla="*/ 18 w 2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8" y="36"/>
                          </a:moveTo>
                          <a:lnTo>
                            <a:pt x="20" y="30"/>
                          </a:lnTo>
                          <a:lnTo>
                            <a:pt x="20" y="1"/>
                          </a:lnTo>
                          <a:lnTo>
                            <a:pt x="2" y="0"/>
                          </a:lnTo>
                          <a:lnTo>
                            <a:pt x="0" y="30"/>
                          </a:lnTo>
                          <a:lnTo>
                            <a:pt x="2" y="25"/>
                          </a:lnTo>
                          <a:lnTo>
                            <a:pt x="18"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5" name="Freeform 1016"/>
                    <p:cNvSpPr>
                      <a:spLocks/>
                    </p:cNvSpPr>
                    <p:nvPr/>
                  </p:nvSpPr>
                  <p:spPr bwMode="auto">
                    <a:xfrm>
                      <a:off x="389" y="1298"/>
                      <a:ext cx="31" cy="32"/>
                    </a:xfrm>
                    <a:custGeom>
                      <a:avLst/>
                      <a:gdLst>
                        <a:gd name="T0" fmla="*/ 15 w 31"/>
                        <a:gd name="T1" fmla="*/ 32 h 32"/>
                        <a:gd name="T2" fmla="*/ 16 w 31"/>
                        <a:gd name="T3" fmla="*/ 31 h 32"/>
                        <a:gd name="T4" fmla="*/ 31 w 31"/>
                        <a:gd name="T5" fmla="*/ 11 h 32"/>
                        <a:gd name="T6" fmla="*/ 15 w 31"/>
                        <a:gd name="T7" fmla="*/ 0 h 32"/>
                        <a:gd name="T8" fmla="*/ 0 w 31"/>
                        <a:gd name="T9" fmla="*/ 20 h 32"/>
                        <a:gd name="T10" fmla="*/ 2 w 31"/>
                        <a:gd name="T11" fmla="*/ 18 h 32"/>
                        <a:gd name="T12" fmla="*/ 15 w 3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5" y="32"/>
                          </a:moveTo>
                          <a:lnTo>
                            <a:pt x="16" y="31"/>
                          </a:lnTo>
                          <a:lnTo>
                            <a:pt x="31" y="11"/>
                          </a:lnTo>
                          <a:lnTo>
                            <a:pt x="15" y="0"/>
                          </a:lnTo>
                          <a:lnTo>
                            <a:pt x="0" y="20"/>
                          </a:lnTo>
                          <a:lnTo>
                            <a:pt x="2" y="18"/>
                          </a:lnTo>
                          <a:lnTo>
                            <a:pt x="1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6" name="Freeform 1015"/>
                    <p:cNvSpPr>
                      <a:spLocks/>
                    </p:cNvSpPr>
                    <p:nvPr/>
                  </p:nvSpPr>
                  <p:spPr bwMode="auto">
                    <a:xfrm>
                      <a:off x="362" y="1316"/>
                      <a:ext cx="42" cy="38"/>
                    </a:xfrm>
                    <a:custGeom>
                      <a:avLst/>
                      <a:gdLst>
                        <a:gd name="T0" fmla="*/ 16 w 42"/>
                        <a:gd name="T1" fmla="*/ 38 h 38"/>
                        <a:gd name="T2" fmla="*/ 15 w 42"/>
                        <a:gd name="T3" fmla="*/ 38 h 38"/>
                        <a:gd name="T4" fmla="*/ 42 w 42"/>
                        <a:gd name="T5" fmla="*/ 14 h 38"/>
                        <a:gd name="T6" fmla="*/ 29 w 42"/>
                        <a:gd name="T7" fmla="*/ 0 h 38"/>
                        <a:gd name="T8" fmla="*/ 2 w 42"/>
                        <a:gd name="T9" fmla="*/ 25 h 38"/>
                        <a:gd name="T10" fmla="*/ 0 w 42"/>
                        <a:gd name="T11" fmla="*/ 27 h 38"/>
                        <a:gd name="T12" fmla="*/ 16 w 4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2" h="38">
                          <a:moveTo>
                            <a:pt x="16" y="38"/>
                          </a:moveTo>
                          <a:lnTo>
                            <a:pt x="15" y="38"/>
                          </a:lnTo>
                          <a:lnTo>
                            <a:pt x="42" y="14"/>
                          </a:lnTo>
                          <a:lnTo>
                            <a:pt x="29" y="0"/>
                          </a:lnTo>
                          <a:lnTo>
                            <a:pt x="2" y="25"/>
                          </a:lnTo>
                          <a:lnTo>
                            <a:pt x="0" y="27"/>
                          </a:lnTo>
                          <a:lnTo>
                            <a:pt x="16"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7" name="Freeform 1014"/>
                    <p:cNvSpPr>
                      <a:spLocks/>
                    </p:cNvSpPr>
                    <p:nvPr/>
                  </p:nvSpPr>
                  <p:spPr bwMode="auto">
                    <a:xfrm>
                      <a:off x="333" y="1343"/>
                      <a:ext cx="45" cy="56"/>
                    </a:xfrm>
                    <a:custGeom>
                      <a:avLst/>
                      <a:gdLst>
                        <a:gd name="T0" fmla="*/ 15 w 45"/>
                        <a:gd name="T1" fmla="*/ 56 h 56"/>
                        <a:gd name="T2" fmla="*/ 17 w 45"/>
                        <a:gd name="T3" fmla="*/ 54 h 56"/>
                        <a:gd name="T4" fmla="*/ 45 w 45"/>
                        <a:gd name="T5" fmla="*/ 11 h 56"/>
                        <a:gd name="T6" fmla="*/ 29 w 45"/>
                        <a:gd name="T7" fmla="*/ 0 h 56"/>
                        <a:gd name="T8" fmla="*/ 0 w 45"/>
                        <a:gd name="T9" fmla="*/ 43 h 56"/>
                        <a:gd name="T10" fmla="*/ 2 w 45"/>
                        <a:gd name="T11" fmla="*/ 40 h 56"/>
                        <a:gd name="T12" fmla="*/ 15 w 45"/>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45" h="56">
                          <a:moveTo>
                            <a:pt x="15" y="56"/>
                          </a:moveTo>
                          <a:lnTo>
                            <a:pt x="17" y="54"/>
                          </a:lnTo>
                          <a:lnTo>
                            <a:pt x="45" y="11"/>
                          </a:lnTo>
                          <a:lnTo>
                            <a:pt x="29" y="0"/>
                          </a:lnTo>
                          <a:lnTo>
                            <a:pt x="0" y="43"/>
                          </a:lnTo>
                          <a:lnTo>
                            <a:pt x="2" y="40"/>
                          </a:lnTo>
                          <a:lnTo>
                            <a:pt x="15"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8" name="Freeform 1013"/>
                    <p:cNvSpPr>
                      <a:spLocks/>
                    </p:cNvSpPr>
                    <p:nvPr/>
                  </p:nvSpPr>
                  <p:spPr bwMode="auto">
                    <a:xfrm>
                      <a:off x="301" y="1383"/>
                      <a:ext cx="47" cy="41"/>
                    </a:xfrm>
                    <a:custGeom>
                      <a:avLst/>
                      <a:gdLst>
                        <a:gd name="T0" fmla="*/ 20 w 47"/>
                        <a:gd name="T1" fmla="*/ 32 h 41"/>
                        <a:gd name="T2" fmla="*/ 16 w 47"/>
                        <a:gd name="T3" fmla="*/ 41 h 41"/>
                        <a:gd name="T4" fmla="*/ 47 w 47"/>
                        <a:gd name="T5" fmla="*/ 16 h 41"/>
                        <a:gd name="T6" fmla="*/ 34 w 47"/>
                        <a:gd name="T7" fmla="*/ 0 h 41"/>
                        <a:gd name="T8" fmla="*/ 3 w 47"/>
                        <a:gd name="T9" fmla="*/ 27 h 41"/>
                        <a:gd name="T10" fmla="*/ 0 w 47"/>
                        <a:gd name="T11" fmla="*/ 34 h 41"/>
                        <a:gd name="T12" fmla="*/ 3 w 47"/>
                        <a:gd name="T13" fmla="*/ 27 h 41"/>
                        <a:gd name="T14" fmla="*/ 0 w 47"/>
                        <a:gd name="T15" fmla="*/ 28 h 41"/>
                        <a:gd name="T16" fmla="*/ 0 w 47"/>
                        <a:gd name="T17" fmla="*/ 34 h 41"/>
                        <a:gd name="T18" fmla="*/ 20 w 47"/>
                        <a:gd name="T19"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20" y="32"/>
                          </a:moveTo>
                          <a:lnTo>
                            <a:pt x="16" y="41"/>
                          </a:lnTo>
                          <a:lnTo>
                            <a:pt x="47" y="16"/>
                          </a:lnTo>
                          <a:lnTo>
                            <a:pt x="34" y="0"/>
                          </a:lnTo>
                          <a:lnTo>
                            <a:pt x="3" y="27"/>
                          </a:lnTo>
                          <a:lnTo>
                            <a:pt x="0" y="34"/>
                          </a:lnTo>
                          <a:lnTo>
                            <a:pt x="3" y="27"/>
                          </a:lnTo>
                          <a:lnTo>
                            <a:pt x="0" y="28"/>
                          </a:lnTo>
                          <a:lnTo>
                            <a:pt x="0" y="34"/>
                          </a:lnTo>
                          <a:lnTo>
                            <a:pt x="20"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grpSp>
              <p:sp>
                <p:nvSpPr>
                  <p:cNvPr id="9" name="Freeform 1011"/>
                  <p:cNvSpPr>
                    <a:spLocks/>
                  </p:cNvSpPr>
                  <p:nvPr/>
                </p:nvSpPr>
                <p:spPr bwMode="auto">
                  <a:xfrm>
                    <a:off x="2465" y="1726"/>
                    <a:ext cx="44" cy="72"/>
                  </a:xfrm>
                  <a:custGeom>
                    <a:avLst/>
                    <a:gdLst>
                      <a:gd name="T0" fmla="*/ 18 w 20"/>
                      <a:gd name="T1" fmla="*/ 25 h 36"/>
                      <a:gd name="T2" fmla="*/ 20 w 20"/>
                      <a:gd name="T3" fmla="*/ 31 h 36"/>
                      <a:gd name="T4" fmla="*/ 20 w 20"/>
                      <a:gd name="T5" fmla="*/ 0 h 36"/>
                      <a:gd name="T6" fmla="*/ 0 w 20"/>
                      <a:gd name="T7" fmla="*/ 2 h 36"/>
                      <a:gd name="T8" fmla="*/ 2 w 20"/>
                      <a:gd name="T9" fmla="*/ 31 h 36"/>
                      <a:gd name="T10" fmla="*/ 3 w 20"/>
                      <a:gd name="T11" fmla="*/ 36 h 36"/>
                      <a:gd name="T12" fmla="*/ 18 w 20"/>
                      <a:gd name="T13" fmla="*/ 25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8" y="25"/>
                        </a:moveTo>
                        <a:lnTo>
                          <a:pt x="20" y="31"/>
                        </a:lnTo>
                        <a:lnTo>
                          <a:pt x="20" y="0"/>
                        </a:lnTo>
                        <a:lnTo>
                          <a:pt x="0" y="2"/>
                        </a:lnTo>
                        <a:lnTo>
                          <a:pt x="2" y="31"/>
                        </a:lnTo>
                        <a:lnTo>
                          <a:pt x="3" y="36"/>
                        </a:lnTo>
                        <a:lnTo>
                          <a:pt x="1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 name="Freeform 1010"/>
                  <p:cNvSpPr>
                    <a:spLocks/>
                  </p:cNvSpPr>
                  <p:nvPr/>
                </p:nvSpPr>
                <p:spPr bwMode="auto">
                  <a:xfrm>
                    <a:off x="2471" y="1776"/>
                    <a:ext cx="76" cy="76"/>
                  </a:xfrm>
                  <a:custGeom>
                    <a:avLst/>
                    <a:gdLst>
                      <a:gd name="T0" fmla="*/ 35 w 35"/>
                      <a:gd name="T1" fmla="*/ 27 h 38"/>
                      <a:gd name="T2" fmla="*/ 35 w 35"/>
                      <a:gd name="T3" fmla="*/ 25 h 38"/>
                      <a:gd name="T4" fmla="*/ 15 w 35"/>
                      <a:gd name="T5" fmla="*/ 0 h 38"/>
                      <a:gd name="T6" fmla="*/ 0 w 35"/>
                      <a:gd name="T7" fmla="*/ 11 h 38"/>
                      <a:gd name="T8" fmla="*/ 18 w 35"/>
                      <a:gd name="T9" fmla="*/ 38 h 38"/>
                      <a:gd name="T10" fmla="*/ 18 w 35"/>
                      <a:gd name="T11" fmla="*/ 36 h 38"/>
                      <a:gd name="T12" fmla="*/ 35 w 35"/>
                      <a:gd name="T13" fmla="*/ 27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5" y="27"/>
                        </a:moveTo>
                        <a:lnTo>
                          <a:pt x="35" y="25"/>
                        </a:lnTo>
                        <a:lnTo>
                          <a:pt x="15" y="0"/>
                        </a:lnTo>
                        <a:lnTo>
                          <a:pt x="0" y="11"/>
                        </a:lnTo>
                        <a:lnTo>
                          <a:pt x="18" y="38"/>
                        </a:lnTo>
                        <a:lnTo>
                          <a:pt x="18" y="36"/>
                        </a:lnTo>
                        <a:lnTo>
                          <a:pt x="3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 name="Freeform 1009"/>
                  <p:cNvSpPr>
                    <a:spLocks/>
                  </p:cNvSpPr>
                  <p:nvPr/>
                </p:nvSpPr>
                <p:spPr bwMode="auto">
                  <a:xfrm>
                    <a:off x="2511" y="1830"/>
                    <a:ext cx="66" cy="66"/>
                  </a:xfrm>
                  <a:custGeom>
                    <a:avLst/>
                    <a:gdLst>
                      <a:gd name="T0" fmla="*/ 31 w 31"/>
                      <a:gd name="T1" fmla="*/ 29 h 33"/>
                      <a:gd name="T2" fmla="*/ 31 w 31"/>
                      <a:gd name="T3" fmla="*/ 24 h 33"/>
                      <a:gd name="T4" fmla="*/ 17 w 31"/>
                      <a:gd name="T5" fmla="*/ 0 h 33"/>
                      <a:gd name="T6" fmla="*/ 0 w 31"/>
                      <a:gd name="T7" fmla="*/ 9 h 33"/>
                      <a:gd name="T8" fmla="*/ 13 w 31"/>
                      <a:gd name="T9" fmla="*/ 33 h 33"/>
                      <a:gd name="T10" fmla="*/ 13 w 31"/>
                      <a:gd name="T11" fmla="*/ 27 h 33"/>
                      <a:gd name="T12" fmla="*/ 31 w 31"/>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1" y="29"/>
                        </a:moveTo>
                        <a:lnTo>
                          <a:pt x="31" y="24"/>
                        </a:lnTo>
                        <a:lnTo>
                          <a:pt x="17" y="0"/>
                        </a:lnTo>
                        <a:lnTo>
                          <a:pt x="0" y="9"/>
                        </a:lnTo>
                        <a:lnTo>
                          <a:pt x="13" y="33"/>
                        </a:lnTo>
                        <a:lnTo>
                          <a:pt x="13" y="27"/>
                        </a:lnTo>
                        <a:lnTo>
                          <a:pt x="31"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 name="Freeform 1008"/>
                  <p:cNvSpPr>
                    <a:spLocks/>
                  </p:cNvSpPr>
                  <p:nvPr/>
                </p:nvSpPr>
                <p:spPr bwMode="auto">
                  <a:xfrm>
                    <a:off x="2529" y="1884"/>
                    <a:ext cx="48" cy="130"/>
                  </a:xfrm>
                  <a:custGeom>
                    <a:avLst/>
                    <a:gdLst>
                      <a:gd name="T0" fmla="*/ 15 w 22"/>
                      <a:gd name="T1" fmla="*/ 65 h 65"/>
                      <a:gd name="T2" fmla="*/ 19 w 22"/>
                      <a:gd name="T3" fmla="*/ 58 h 65"/>
                      <a:gd name="T4" fmla="*/ 22 w 22"/>
                      <a:gd name="T5" fmla="*/ 2 h 65"/>
                      <a:gd name="T6" fmla="*/ 4 w 22"/>
                      <a:gd name="T7" fmla="*/ 0 h 65"/>
                      <a:gd name="T8" fmla="*/ 0 w 22"/>
                      <a:gd name="T9" fmla="*/ 56 h 65"/>
                      <a:gd name="T10" fmla="*/ 2 w 22"/>
                      <a:gd name="T11" fmla="*/ 49 h 65"/>
                      <a:gd name="T12" fmla="*/ 15 w 22"/>
                      <a:gd name="T13" fmla="*/ 65 h 65"/>
                      <a:gd name="T14" fmla="*/ 19 w 22"/>
                      <a:gd name="T15" fmla="*/ 61 h 65"/>
                      <a:gd name="T16" fmla="*/ 19 w 22"/>
                      <a:gd name="T17" fmla="*/ 58 h 65"/>
                      <a:gd name="T18" fmla="*/ 15 w 22"/>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5">
                        <a:moveTo>
                          <a:pt x="15" y="65"/>
                        </a:moveTo>
                        <a:lnTo>
                          <a:pt x="19" y="58"/>
                        </a:lnTo>
                        <a:lnTo>
                          <a:pt x="22" y="2"/>
                        </a:lnTo>
                        <a:lnTo>
                          <a:pt x="4" y="0"/>
                        </a:lnTo>
                        <a:lnTo>
                          <a:pt x="0" y="56"/>
                        </a:lnTo>
                        <a:lnTo>
                          <a:pt x="2" y="49"/>
                        </a:lnTo>
                        <a:lnTo>
                          <a:pt x="15" y="65"/>
                        </a:lnTo>
                        <a:lnTo>
                          <a:pt x="19" y="61"/>
                        </a:lnTo>
                        <a:lnTo>
                          <a:pt x="19" y="58"/>
                        </a:lnTo>
                        <a:lnTo>
                          <a:pt x="15"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 name="Freeform 1007"/>
                  <p:cNvSpPr>
                    <a:spLocks/>
                  </p:cNvSpPr>
                  <p:nvPr/>
                </p:nvSpPr>
                <p:spPr bwMode="auto">
                  <a:xfrm>
                    <a:off x="2469" y="1982"/>
                    <a:ext cx="94" cy="76"/>
                  </a:xfrm>
                  <a:custGeom>
                    <a:avLst/>
                    <a:gdLst>
                      <a:gd name="T0" fmla="*/ 19 w 43"/>
                      <a:gd name="T1" fmla="*/ 29 h 38"/>
                      <a:gd name="T2" fmla="*/ 16 w 43"/>
                      <a:gd name="T3" fmla="*/ 38 h 38"/>
                      <a:gd name="T4" fmla="*/ 43 w 43"/>
                      <a:gd name="T5" fmla="*/ 16 h 38"/>
                      <a:gd name="T6" fmla="*/ 30 w 43"/>
                      <a:gd name="T7" fmla="*/ 0 h 38"/>
                      <a:gd name="T8" fmla="*/ 5 w 43"/>
                      <a:gd name="T9" fmla="*/ 23 h 38"/>
                      <a:gd name="T10" fmla="*/ 1 w 43"/>
                      <a:gd name="T11" fmla="*/ 32 h 38"/>
                      <a:gd name="T12" fmla="*/ 5 w 43"/>
                      <a:gd name="T13" fmla="*/ 23 h 38"/>
                      <a:gd name="T14" fmla="*/ 0 w 43"/>
                      <a:gd name="T15" fmla="*/ 27 h 38"/>
                      <a:gd name="T16" fmla="*/ 1 w 43"/>
                      <a:gd name="T17" fmla="*/ 32 h 38"/>
                      <a:gd name="T18" fmla="*/ 19 w 43"/>
                      <a:gd name="T19"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8">
                        <a:moveTo>
                          <a:pt x="19" y="29"/>
                        </a:moveTo>
                        <a:lnTo>
                          <a:pt x="16" y="38"/>
                        </a:lnTo>
                        <a:lnTo>
                          <a:pt x="43" y="16"/>
                        </a:lnTo>
                        <a:lnTo>
                          <a:pt x="30" y="0"/>
                        </a:lnTo>
                        <a:lnTo>
                          <a:pt x="5" y="23"/>
                        </a:lnTo>
                        <a:lnTo>
                          <a:pt x="1" y="32"/>
                        </a:lnTo>
                        <a:lnTo>
                          <a:pt x="5" y="23"/>
                        </a:lnTo>
                        <a:lnTo>
                          <a:pt x="0" y="27"/>
                        </a:lnTo>
                        <a:lnTo>
                          <a:pt x="1" y="32"/>
                        </a:lnTo>
                        <a:lnTo>
                          <a:pt x="1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 name="Freeform 1006"/>
                  <p:cNvSpPr>
                    <a:spLocks/>
                  </p:cNvSpPr>
                  <p:nvPr/>
                </p:nvSpPr>
                <p:spPr bwMode="auto">
                  <a:xfrm>
                    <a:off x="2471" y="2040"/>
                    <a:ext cx="56" cy="90"/>
                  </a:xfrm>
                  <a:custGeom>
                    <a:avLst/>
                    <a:gdLst>
                      <a:gd name="T0" fmla="*/ 18 w 26"/>
                      <a:gd name="T1" fmla="*/ 45 h 45"/>
                      <a:gd name="T2" fmla="*/ 24 w 26"/>
                      <a:gd name="T3" fmla="*/ 36 h 45"/>
                      <a:gd name="T4" fmla="*/ 18 w 26"/>
                      <a:gd name="T5" fmla="*/ 0 h 45"/>
                      <a:gd name="T6" fmla="*/ 0 w 26"/>
                      <a:gd name="T7" fmla="*/ 3 h 45"/>
                      <a:gd name="T8" fmla="*/ 6 w 26"/>
                      <a:gd name="T9" fmla="*/ 38 h 45"/>
                      <a:gd name="T10" fmla="*/ 9 w 26"/>
                      <a:gd name="T11" fmla="*/ 29 h 45"/>
                      <a:gd name="T12" fmla="*/ 18 w 26"/>
                      <a:gd name="T13" fmla="*/ 45 h 45"/>
                      <a:gd name="T14" fmla="*/ 26 w 26"/>
                      <a:gd name="T15" fmla="*/ 41 h 45"/>
                      <a:gd name="T16" fmla="*/ 24 w 26"/>
                      <a:gd name="T17" fmla="*/ 36 h 45"/>
                      <a:gd name="T18" fmla="*/ 18 w 26"/>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5">
                        <a:moveTo>
                          <a:pt x="18" y="45"/>
                        </a:moveTo>
                        <a:lnTo>
                          <a:pt x="24" y="36"/>
                        </a:lnTo>
                        <a:lnTo>
                          <a:pt x="18" y="0"/>
                        </a:lnTo>
                        <a:lnTo>
                          <a:pt x="0" y="3"/>
                        </a:lnTo>
                        <a:lnTo>
                          <a:pt x="6" y="38"/>
                        </a:lnTo>
                        <a:lnTo>
                          <a:pt x="9" y="29"/>
                        </a:lnTo>
                        <a:lnTo>
                          <a:pt x="18" y="45"/>
                        </a:lnTo>
                        <a:lnTo>
                          <a:pt x="26" y="41"/>
                        </a:lnTo>
                        <a:lnTo>
                          <a:pt x="24" y="36"/>
                        </a:lnTo>
                        <a:lnTo>
                          <a:pt x="18"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 name="Freeform 1005"/>
                  <p:cNvSpPr>
                    <a:spLocks/>
                  </p:cNvSpPr>
                  <p:nvPr/>
                </p:nvSpPr>
                <p:spPr bwMode="auto">
                  <a:xfrm>
                    <a:off x="2408" y="2098"/>
                    <a:ext cx="103" cy="78"/>
                  </a:xfrm>
                  <a:custGeom>
                    <a:avLst/>
                    <a:gdLst>
                      <a:gd name="T0" fmla="*/ 9 w 48"/>
                      <a:gd name="T1" fmla="*/ 39 h 39"/>
                      <a:gd name="T2" fmla="*/ 9 w 48"/>
                      <a:gd name="T3" fmla="*/ 37 h 39"/>
                      <a:gd name="T4" fmla="*/ 48 w 48"/>
                      <a:gd name="T5" fmla="*/ 16 h 39"/>
                      <a:gd name="T6" fmla="*/ 39 w 48"/>
                      <a:gd name="T7" fmla="*/ 0 h 39"/>
                      <a:gd name="T8" fmla="*/ 0 w 48"/>
                      <a:gd name="T9" fmla="*/ 21 h 39"/>
                      <a:gd name="T10" fmla="*/ 2 w 48"/>
                      <a:gd name="T11" fmla="*/ 21 h 39"/>
                      <a:gd name="T12" fmla="*/ 9 w 48"/>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8" h="39">
                        <a:moveTo>
                          <a:pt x="9" y="39"/>
                        </a:moveTo>
                        <a:lnTo>
                          <a:pt x="9" y="37"/>
                        </a:lnTo>
                        <a:lnTo>
                          <a:pt x="48" y="16"/>
                        </a:lnTo>
                        <a:lnTo>
                          <a:pt x="39" y="0"/>
                        </a:lnTo>
                        <a:lnTo>
                          <a:pt x="0" y="21"/>
                        </a:lnTo>
                        <a:lnTo>
                          <a:pt x="2" y="21"/>
                        </a:lnTo>
                        <a:lnTo>
                          <a:pt x="9"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 name="Freeform 1004"/>
                  <p:cNvSpPr>
                    <a:spLocks/>
                  </p:cNvSpPr>
                  <p:nvPr/>
                </p:nvSpPr>
                <p:spPr bwMode="auto">
                  <a:xfrm>
                    <a:off x="2340" y="400"/>
                    <a:ext cx="11059" cy="5808"/>
                  </a:xfrm>
                  <a:custGeom>
                    <a:avLst/>
                    <a:gdLst>
                      <a:gd name="T0" fmla="*/ 4 w 5106"/>
                      <a:gd name="T1" fmla="*/ 1124 h 2904"/>
                      <a:gd name="T2" fmla="*/ 153 w 5106"/>
                      <a:gd name="T3" fmla="*/ 1234 h 2904"/>
                      <a:gd name="T4" fmla="*/ 296 w 5106"/>
                      <a:gd name="T5" fmla="*/ 1333 h 2904"/>
                      <a:gd name="T6" fmla="*/ 377 w 5106"/>
                      <a:gd name="T7" fmla="*/ 1283 h 2904"/>
                      <a:gd name="T8" fmla="*/ 517 w 5106"/>
                      <a:gd name="T9" fmla="*/ 1373 h 2904"/>
                      <a:gd name="T10" fmla="*/ 733 w 5106"/>
                      <a:gd name="T11" fmla="*/ 1492 h 2904"/>
                      <a:gd name="T12" fmla="*/ 941 w 5106"/>
                      <a:gd name="T13" fmla="*/ 1701 h 2904"/>
                      <a:gd name="T14" fmla="*/ 1177 w 5106"/>
                      <a:gd name="T15" fmla="*/ 1830 h 2904"/>
                      <a:gd name="T16" fmla="*/ 1393 w 5106"/>
                      <a:gd name="T17" fmla="*/ 1893 h 2904"/>
                      <a:gd name="T18" fmla="*/ 1759 w 5106"/>
                      <a:gd name="T19" fmla="*/ 2088 h 2904"/>
                      <a:gd name="T20" fmla="*/ 2023 w 5106"/>
                      <a:gd name="T21" fmla="*/ 2198 h 2904"/>
                      <a:gd name="T22" fmla="*/ 2117 w 5106"/>
                      <a:gd name="T23" fmla="*/ 2113 h 2904"/>
                      <a:gd name="T24" fmla="*/ 2400 w 5106"/>
                      <a:gd name="T25" fmla="*/ 2173 h 2904"/>
                      <a:gd name="T26" fmla="*/ 2542 w 5106"/>
                      <a:gd name="T27" fmla="*/ 2093 h 2904"/>
                      <a:gd name="T28" fmla="*/ 2910 w 5106"/>
                      <a:gd name="T29" fmla="*/ 2277 h 2904"/>
                      <a:gd name="T30" fmla="*/ 3032 w 5106"/>
                      <a:gd name="T31" fmla="*/ 2468 h 2904"/>
                      <a:gd name="T32" fmla="*/ 3175 w 5106"/>
                      <a:gd name="T33" fmla="*/ 2536 h 2904"/>
                      <a:gd name="T34" fmla="*/ 3369 w 5106"/>
                      <a:gd name="T35" fmla="*/ 2598 h 2904"/>
                      <a:gd name="T36" fmla="*/ 3564 w 5106"/>
                      <a:gd name="T37" fmla="*/ 2698 h 2904"/>
                      <a:gd name="T38" fmla="*/ 3820 w 5106"/>
                      <a:gd name="T39" fmla="*/ 2717 h 2904"/>
                      <a:gd name="T40" fmla="*/ 4034 w 5106"/>
                      <a:gd name="T41" fmla="*/ 2760 h 2904"/>
                      <a:gd name="T42" fmla="*/ 4205 w 5106"/>
                      <a:gd name="T43" fmla="*/ 2853 h 2904"/>
                      <a:gd name="T44" fmla="*/ 4412 w 5106"/>
                      <a:gd name="T45" fmla="*/ 2789 h 2904"/>
                      <a:gd name="T46" fmla="*/ 4578 w 5106"/>
                      <a:gd name="T47" fmla="*/ 2904 h 2904"/>
                      <a:gd name="T48" fmla="*/ 4773 w 5106"/>
                      <a:gd name="T49" fmla="*/ 2877 h 2904"/>
                      <a:gd name="T50" fmla="*/ 4944 w 5106"/>
                      <a:gd name="T51" fmla="*/ 2870 h 2904"/>
                      <a:gd name="T52" fmla="*/ 5083 w 5106"/>
                      <a:gd name="T53" fmla="*/ 2720 h 2904"/>
                      <a:gd name="T54" fmla="*/ 5003 w 5106"/>
                      <a:gd name="T55" fmla="*/ 2416 h 2904"/>
                      <a:gd name="T56" fmla="*/ 5019 w 5106"/>
                      <a:gd name="T57" fmla="*/ 2108 h 2904"/>
                      <a:gd name="T58" fmla="*/ 5104 w 5106"/>
                      <a:gd name="T59" fmla="*/ 1839 h 2904"/>
                      <a:gd name="T60" fmla="*/ 4937 w 5106"/>
                      <a:gd name="T61" fmla="*/ 1866 h 2904"/>
                      <a:gd name="T62" fmla="*/ 4719 w 5106"/>
                      <a:gd name="T63" fmla="*/ 1830 h 2904"/>
                      <a:gd name="T64" fmla="*/ 4319 w 5106"/>
                      <a:gd name="T65" fmla="*/ 1758 h 2904"/>
                      <a:gd name="T66" fmla="*/ 4108 w 5106"/>
                      <a:gd name="T67" fmla="*/ 1679 h 2904"/>
                      <a:gd name="T68" fmla="*/ 3926 w 5106"/>
                      <a:gd name="T69" fmla="*/ 1749 h 2904"/>
                      <a:gd name="T70" fmla="*/ 3782 w 5106"/>
                      <a:gd name="T71" fmla="*/ 1719 h 2904"/>
                      <a:gd name="T72" fmla="*/ 3666 w 5106"/>
                      <a:gd name="T73" fmla="*/ 1654 h 2904"/>
                      <a:gd name="T74" fmla="*/ 3468 w 5106"/>
                      <a:gd name="T75" fmla="*/ 1511 h 2904"/>
                      <a:gd name="T76" fmla="*/ 3194 w 5106"/>
                      <a:gd name="T77" fmla="*/ 1501 h 2904"/>
                      <a:gd name="T78" fmla="*/ 3130 w 5106"/>
                      <a:gd name="T79" fmla="*/ 1270 h 2904"/>
                      <a:gd name="T80" fmla="*/ 2910 w 5106"/>
                      <a:gd name="T81" fmla="*/ 1232 h 2904"/>
                      <a:gd name="T82" fmla="*/ 2699 w 5106"/>
                      <a:gd name="T83" fmla="*/ 1119 h 2904"/>
                      <a:gd name="T84" fmla="*/ 2586 w 5106"/>
                      <a:gd name="T85" fmla="*/ 1030 h 2904"/>
                      <a:gd name="T86" fmla="*/ 2540 w 5106"/>
                      <a:gd name="T87" fmla="*/ 827 h 2904"/>
                      <a:gd name="T88" fmla="*/ 2204 w 5106"/>
                      <a:gd name="T89" fmla="*/ 883 h 2904"/>
                      <a:gd name="T90" fmla="*/ 2099 w 5106"/>
                      <a:gd name="T91" fmla="*/ 740 h 2904"/>
                      <a:gd name="T92" fmla="*/ 1865 w 5106"/>
                      <a:gd name="T93" fmla="*/ 550 h 2904"/>
                      <a:gd name="T94" fmla="*/ 1591 w 5106"/>
                      <a:gd name="T95" fmla="*/ 346 h 2904"/>
                      <a:gd name="T96" fmla="*/ 1371 w 5106"/>
                      <a:gd name="T97" fmla="*/ 250 h 2904"/>
                      <a:gd name="T98" fmla="*/ 1314 w 5106"/>
                      <a:gd name="T99" fmla="*/ 76 h 2904"/>
                      <a:gd name="T100" fmla="*/ 977 w 5106"/>
                      <a:gd name="T101" fmla="*/ 0 h 2904"/>
                      <a:gd name="T102" fmla="*/ 858 w 5106"/>
                      <a:gd name="T103" fmla="*/ 13 h 2904"/>
                      <a:gd name="T104" fmla="*/ 757 w 5106"/>
                      <a:gd name="T105" fmla="*/ 247 h 2904"/>
                      <a:gd name="T106" fmla="*/ 625 w 5106"/>
                      <a:gd name="T107" fmla="*/ 162 h 2904"/>
                      <a:gd name="T108" fmla="*/ 443 w 5106"/>
                      <a:gd name="T109" fmla="*/ 290 h 2904"/>
                      <a:gd name="T110" fmla="*/ 281 w 5106"/>
                      <a:gd name="T111" fmla="*/ 443 h 2904"/>
                      <a:gd name="T112" fmla="*/ 180 w 5106"/>
                      <a:gd name="T113" fmla="*/ 649 h 2904"/>
                      <a:gd name="T114" fmla="*/ 123 w 5106"/>
                      <a:gd name="T115" fmla="*/ 874 h 2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06" h="2904">
                        <a:moveTo>
                          <a:pt x="88" y="931"/>
                        </a:moveTo>
                        <a:lnTo>
                          <a:pt x="61" y="942"/>
                        </a:lnTo>
                        <a:lnTo>
                          <a:pt x="52" y="978"/>
                        </a:lnTo>
                        <a:lnTo>
                          <a:pt x="49" y="1023"/>
                        </a:lnTo>
                        <a:lnTo>
                          <a:pt x="22" y="1050"/>
                        </a:lnTo>
                        <a:lnTo>
                          <a:pt x="0" y="1088"/>
                        </a:lnTo>
                        <a:lnTo>
                          <a:pt x="4" y="1124"/>
                        </a:lnTo>
                        <a:lnTo>
                          <a:pt x="15" y="1148"/>
                        </a:lnTo>
                        <a:lnTo>
                          <a:pt x="36" y="1149"/>
                        </a:lnTo>
                        <a:lnTo>
                          <a:pt x="58" y="1176"/>
                        </a:lnTo>
                        <a:lnTo>
                          <a:pt x="94" y="1193"/>
                        </a:lnTo>
                        <a:lnTo>
                          <a:pt x="123" y="1202"/>
                        </a:lnTo>
                        <a:lnTo>
                          <a:pt x="132" y="1227"/>
                        </a:lnTo>
                        <a:lnTo>
                          <a:pt x="153" y="1234"/>
                        </a:lnTo>
                        <a:lnTo>
                          <a:pt x="168" y="1265"/>
                        </a:lnTo>
                        <a:lnTo>
                          <a:pt x="193" y="1283"/>
                        </a:lnTo>
                        <a:lnTo>
                          <a:pt x="243" y="1286"/>
                        </a:lnTo>
                        <a:lnTo>
                          <a:pt x="258" y="1311"/>
                        </a:lnTo>
                        <a:lnTo>
                          <a:pt x="274" y="1337"/>
                        </a:lnTo>
                        <a:lnTo>
                          <a:pt x="287" y="1340"/>
                        </a:lnTo>
                        <a:lnTo>
                          <a:pt x="296" y="1333"/>
                        </a:lnTo>
                        <a:lnTo>
                          <a:pt x="292" y="1299"/>
                        </a:lnTo>
                        <a:lnTo>
                          <a:pt x="285" y="1266"/>
                        </a:lnTo>
                        <a:lnTo>
                          <a:pt x="303" y="1247"/>
                        </a:lnTo>
                        <a:lnTo>
                          <a:pt x="330" y="1247"/>
                        </a:lnTo>
                        <a:lnTo>
                          <a:pt x="335" y="1268"/>
                        </a:lnTo>
                        <a:lnTo>
                          <a:pt x="353" y="1279"/>
                        </a:lnTo>
                        <a:lnTo>
                          <a:pt x="377" y="1283"/>
                        </a:lnTo>
                        <a:lnTo>
                          <a:pt x="388" y="1292"/>
                        </a:lnTo>
                        <a:lnTo>
                          <a:pt x="397" y="1328"/>
                        </a:lnTo>
                        <a:lnTo>
                          <a:pt x="433" y="1338"/>
                        </a:lnTo>
                        <a:lnTo>
                          <a:pt x="461" y="1351"/>
                        </a:lnTo>
                        <a:lnTo>
                          <a:pt x="470" y="1371"/>
                        </a:lnTo>
                        <a:lnTo>
                          <a:pt x="497" y="1385"/>
                        </a:lnTo>
                        <a:lnTo>
                          <a:pt x="517" y="1373"/>
                        </a:lnTo>
                        <a:lnTo>
                          <a:pt x="532" y="1382"/>
                        </a:lnTo>
                        <a:lnTo>
                          <a:pt x="535" y="1405"/>
                        </a:lnTo>
                        <a:lnTo>
                          <a:pt x="589" y="1418"/>
                        </a:lnTo>
                        <a:lnTo>
                          <a:pt x="618" y="1447"/>
                        </a:lnTo>
                        <a:lnTo>
                          <a:pt x="661" y="1459"/>
                        </a:lnTo>
                        <a:lnTo>
                          <a:pt x="703" y="1468"/>
                        </a:lnTo>
                        <a:lnTo>
                          <a:pt x="733" y="1492"/>
                        </a:lnTo>
                        <a:lnTo>
                          <a:pt x="739" y="1546"/>
                        </a:lnTo>
                        <a:lnTo>
                          <a:pt x="771" y="1591"/>
                        </a:lnTo>
                        <a:lnTo>
                          <a:pt x="802" y="1614"/>
                        </a:lnTo>
                        <a:lnTo>
                          <a:pt x="870" y="1620"/>
                        </a:lnTo>
                        <a:lnTo>
                          <a:pt x="888" y="1647"/>
                        </a:lnTo>
                        <a:lnTo>
                          <a:pt x="896" y="1688"/>
                        </a:lnTo>
                        <a:lnTo>
                          <a:pt x="941" y="1701"/>
                        </a:lnTo>
                        <a:lnTo>
                          <a:pt x="962" y="1719"/>
                        </a:lnTo>
                        <a:lnTo>
                          <a:pt x="993" y="1737"/>
                        </a:lnTo>
                        <a:lnTo>
                          <a:pt x="1034" y="1744"/>
                        </a:lnTo>
                        <a:lnTo>
                          <a:pt x="1058" y="1771"/>
                        </a:lnTo>
                        <a:lnTo>
                          <a:pt x="1101" y="1807"/>
                        </a:lnTo>
                        <a:lnTo>
                          <a:pt x="1141" y="1828"/>
                        </a:lnTo>
                        <a:lnTo>
                          <a:pt x="1177" y="1830"/>
                        </a:lnTo>
                        <a:lnTo>
                          <a:pt x="1195" y="1796"/>
                        </a:lnTo>
                        <a:lnTo>
                          <a:pt x="1220" y="1787"/>
                        </a:lnTo>
                        <a:lnTo>
                          <a:pt x="1272" y="1787"/>
                        </a:lnTo>
                        <a:lnTo>
                          <a:pt x="1301" y="1836"/>
                        </a:lnTo>
                        <a:lnTo>
                          <a:pt x="1341" y="1837"/>
                        </a:lnTo>
                        <a:lnTo>
                          <a:pt x="1366" y="1873"/>
                        </a:lnTo>
                        <a:lnTo>
                          <a:pt x="1393" y="1893"/>
                        </a:lnTo>
                        <a:lnTo>
                          <a:pt x="1488" y="1958"/>
                        </a:lnTo>
                        <a:lnTo>
                          <a:pt x="1580" y="1953"/>
                        </a:lnTo>
                        <a:lnTo>
                          <a:pt x="1667" y="1933"/>
                        </a:lnTo>
                        <a:lnTo>
                          <a:pt x="1688" y="2003"/>
                        </a:lnTo>
                        <a:lnTo>
                          <a:pt x="1697" y="2084"/>
                        </a:lnTo>
                        <a:lnTo>
                          <a:pt x="1735" y="2093"/>
                        </a:lnTo>
                        <a:lnTo>
                          <a:pt x="1759" y="2088"/>
                        </a:lnTo>
                        <a:lnTo>
                          <a:pt x="1811" y="2095"/>
                        </a:lnTo>
                        <a:lnTo>
                          <a:pt x="1829" y="2120"/>
                        </a:lnTo>
                        <a:lnTo>
                          <a:pt x="1978" y="2124"/>
                        </a:lnTo>
                        <a:lnTo>
                          <a:pt x="1984" y="2153"/>
                        </a:lnTo>
                        <a:lnTo>
                          <a:pt x="2009" y="2165"/>
                        </a:lnTo>
                        <a:lnTo>
                          <a:pt x="2022" y="2174"/>
                        </a:lnTo>
                        <a:lnTo>
                          <a:pt x="2023" y="2198"/>
                        </a:lnTo>
                        <a:lnTo>
                          <a:pt x="2038" y="2209"/>
                        </a:lnTo>
                        <a:lnTo>
                          <a:pt x="2070" y="2207"/>
                        </a:lnTo>
                        <a:lnTo>
                          <a:pt x="2103" y="2173"/>
                        </a:lnTo>
                        <a:lnTo>
                          <a:pt x="2103" y="2145"/>
                        </a:lnTo>
                        <a:lnTo>
                          <a:pt x="2097" y="2126"/>
                        </a:lnTo>
                        <a:lnTo>
                          <a:pt x="2101" y="2113"/>
                        </a:lnTo>
                        <a:lnTo>
                          <a:pt x="2117" y="2113"/>
                        </a:lnTo>
                        <a:lnTo>
                          <a:pt x="2157" y="2115"/>
                        </a:lnTo>
                        <a:lnTo>
                          <a:pt x="2204" y="2117"/>
                        </a:lnTo>
                        <a:lnTo>
                          <a:pt x="2252" y="2118"/>
                        </a:lnTo>
                        <a:lnTo>
                          <a:pt x="2313" y="2151"/>
                        </a:lnTo>
                        <a:lnTo>
                          <a:pt x="2378" y="2194"/>
                        </a:lnTo>
                        <a:lnTo>
                          <a:pt x="2400" y="2192"/>
                        </a:lnTo>
                        <a:lnTo>
                          <a:pt x="2400" y="2173"/>
                        </a:lnTo>
                        <a:lnTo>
                          <a:pt x="2386" y="2156"/>
                        </a:lnTo>
                        <a:lnTo>
                          <a:pt x="2387" y="2140"/>
                        </a:lnTo>
                        <a:lnTo>
                          <a:pt x="2409" y="2136"/>
                        </a:lnTo>
                        <a:lnTo>
                          <a:pt x="2447" y="2133"/>
                        </a:lnTo>
                        <a:lnTo>
                          <a:pt x="2483" y="2138"/>
                        </a:lnTo>
                        <a:lnTo>
                          <a:pt x="2519" y="2126"/>
                        </a:lnTo>
                        <a:lnTo>
                          <a:pt x="2542" y="2093"/>
                        </a:lnTo>
                        <a:lnTo>
                          <a:pt x="2577" y="2091"/>
                        </a:lnTo>
                        <a:lnTo>
                          <a:pt x="2620" y="2135"/>
                        </a:lnTo>
                        <a:lnTo>
                          <a:pt x="2676" y="2174"/>
                        </a:lnTo>
                        <a:lnTo>
                          <a:pt x="2753" y="2189"/>
                        </a:lnTo>
                        <a:lnTo>
                          <a:pt x="2832" y="2205"/>
                        </a:lnTo>
                        <a:lnTo>
                          <a:pt x="2872" y="2210"/>
                        </a:lnTo>
                        <a:lnTo>
                          <a:pt x="2910" y="2277"/>
                        </a:lnTo>
                        <a:lnTo>
                          <a:pt x="2917" y="2291"/>
                        </a:lnTo>
                        <a:lnTo>
                          <a:pt x="2903" y="2360"/>
                        </a:lnTo>
                        <a:lnTo>
                          <a:pt x="2895" y="2390"/>
                        </a:lnTo>
                        <a:lnTo>
                          <a:pt x="2892" y="2416"/>
                        </a:lnTo>
                        <a:lnTo>
                          <a:pt x="2937" y="2437"/>
                        </a:lnTo>
                        <a:lnTo>
                          <a:pt x="3005" y="2445"/>
                        </a:lnTo>
                        <a:lnTo>
                          <a:pt x="3032" y="2468"/>
                        </a:lnTo>
                        <a:lnTo>
                          <a:pt x="3065" y="2473"/>
                        </a:lnTo>
                        <a:lnTo>
                          <a:pt x="3086" y="2486"/>
                        </a:lnTo>
                        <a:lnTo>
                          <a:pt x="3101" y="2511"/>
                        </a:lnTo>
                        <a:lnTo>
                          <a:pt x="3128" y="2524"/>
                        </a:lnTo>
                        <a:lnTo>
                          <a:pt x="3137" y="2547"/>
                        </a:lnTo>
                        <a:lnTo>
                          <a:pt x="3160" y="2545"/>
                        </a:lnTo>
                        <a:lnTo>
                          <a:pt x="3175" y="2536"/>
                        </a:lnTo>
                        <a:lnTo>
                          <a:pt x="3225" y="2544"/>
                        </a:lnTo>
                        <a:lnTo>
                          <a:pt x="3227" y="2594"/>
                        </a:lnTo>
                        <a:lnTo>
                          <a:pt x="3239" y="2614"/>
                        </a:lnTo>
                        <a:lnTo>
                          <a:pt x="3279" y="2621"/>
                        </a:lnTo>
                        <a:lnTo>
                          <a:pt x="3313" y="2628"/>
                        </a:lnTo>
                        <a:lnTo>
                          <a:pt x="3349" y="2614"/>
                        </a:lnTo>
                        <a:lnTo>
                          <a:pt x="3369" y="2598"/>
                        </a:lnTo>
                        <a:lnTo>
                          <a:pt x="3394" y="2598"/>
                        </a:lnTo>
                        <a:lnTo>
                          <a:pt x="3497" y="2540"/>
                        </a:lnTo>
                        <a:lnTo>
                          <a:pt x="3513" y="2558"/>
                        </a:lnTo>
                        <a:lnTo>
                          <a:pt x="3539" y="2563"/>
                        </a:lnTo>
                        <a:lnTo>
                          <a:pt x="3560" y="2581"/>
                        </a:lnTo>
                        <a:lnTo>
                          <a:pt x="3560" y="2655"/>
                        </a:lnTo>
                        <a:lnTo>
                          <a:pt x="3564" y="2698"/>
                        </a:lnTo>
                        <a:lnTo>
                          <a:pt x="3593" y="2713"/>
                        </a:lnTo>
                        <a:lnTo>
                          <a:pt x="3629" y="2724"/>
                        </a:lnTo>
                        <a:lnTo>
                          <a:pt x="3656" y="2751"/>
                        </a:lnTo>
                        <a:lnTo>
                          <a:pt x="3710" y="2709"/>
                        </a:lnTo>
                        <a:lnTo>
                          <a:pt x="3755" y="2691"/>
                        </a:lnTo>
                        <a:lnTo>
                          <a:pt x="3793" y="2697"/>
                        </a:lnTo>
                        <a:lnTo>
                          <a:pt x="3820" y="2717"/>
                        </a:lnTo>
                        <a:lnTo>
                          <a:pt x="3859" y="2724"/>
                        </a:lnTo>
                        <a:lnTo>
                          <a:pt x="3865" y="2736"/>
                        </a:lnTo>
                        <a:lnTo>
                          <a:pt x="3884" y="2736"/>
                        </a:lnTo>
                        <a:lnTo>
                          <a:pt x="3895" y="2720"/>
                        </a:lnTo>
                        <a:lnTo>
                          <a:pt x="3955" y="2727"/>
                        </a:lnTo>
                        <a:lnTo>
                          <a:pt x="3994" y="2753"/>
                        </a:lnTo>
                        <a:lnTo>
                          <a:pt x="4034" y="2760"/>
                        </a:lnTo>
                        <a:lnTo>
                          <a:pt x="4072" y="2778"/>
                        </a:lnTo>
                        <a:lnTo>
                          <a:pt x="4092" y="2807"/>
                        </a:lnTo>
                        <a:lnTo>
                          <a:pt x="4120" y="2812"/>
                        </a:lnTo>
                        <a:lnTo>
                          <a:pt x="4140" y="2835"/>
                        </a:lnTo>
                        <a:lnTo>
                          <a:pt x="4167" y="2839"/>
                        </a:lnTo>
                        <a:lnTo>
                          <a:pt x="4185" y="2855"/>
                        </a:lnTo>
                        <a:lnTo>
                          <a:pt x="4205" y="2853"/>
                        </a:lnTo>
                        <a:lnTo>
                          <a:pt x="4218" y="2841"/>
                        </a:lnTo>
                        <a:lnTo>
                          <a:pt x="4270" y="2839"/>
                        </a:lnTo>
                        <a:lnTo>
                          <a:pt x="4295" y="2830"/>
                        </a:lnTo>
                        <a:lnTo>
                          <a:pt x="4304" y="2792"/>
                        </a:lnTo>
                        <a:lnTo>
                          <a:pt x="4362" y="2783"/>
                        </a:lnTo>
                        <a:lnTo>
                          <a:pt x="4394" y="2760"/>
                        </a:lnTo>
                        <a:lnTo>
                          <a:pt x="4412" y="2789"/>
                        </a:lnTo>
                        <a:lnTo>
                          <a:pt x="4414" y="2828"/>
                        </a:lnTo>
                        <a:lnTo>
                          <a:pt x="4434" y="2862"/>
                        </a:lnTo>
                        <a:lnTo>
                          <a:pt x="4470" y="2871"/>
                        </a:lnTo>
                        <a:lnTo>
                          <a:pt x="4497" y="2866"/>
                        </a:lnTo>
                        <a:lnTo>
                          <a:pt x="4522" y="2871"/>
                        </a:lnTo>
                        <a:lnTo>
                          <a:pt x="4524" y="2898"/>
                        </a:lnTo>
                        <a:lnTo>
                          <a:pt x="4578" y="2904"/>
                        </a:lnTo>
                        <a:lnTo>
                          <a:pt x="4585" y="2879"/>
                        </a:lnTo>
                        <a:lnTo>
                          <a:pt x="4614" y="2857"/>
                        </a:lnTo>
                        <a:lnTo>
                          <a:pt x="4648" y="2852"/>
                        </a:lnTo>
                        <a:lnTo>
                          <a:pt x="4677" y="2852"/>
                        </a:lnTo>
                        <a:lnTo>
                          <a:pt x="4706" y="2871"/>
                        </a:lnTo>
                        <a:lnTo>
                          <a:pt x="4733" y="2889"/>
                        </a:lnTo>
                        <a:lnTo>
                          <a:pt x="4773" y="2877"/>
                        </a:lnTo>
                        <a:lnTo>
                          <a:pt x="4791" y="2857"/>
                        </a:lnTo>
                        <a:lnTo>
                          <a:pt x="4828" y="2861"/>
                        </a:lnTo>
                        <a:lnTo>
                          <a:pt x="4859" y="2835"/>
                        </a:lnTo>
                        <a:lnTo>
                          <a:pt x="4893" y="2841"/>
                        </a:lnTo>
                        <a:lnTo>
                          <a:pt x="4919" y="2828"/>
                        </a:lnTo>
                        <a:lnTo>
                          <a:pt x="4940" y="2844"/>
                        </a:lnTo>
                        <a:lnTo>
                          <a:pt x="4944" y="2870"/>
                        </a:lnTo>
                        <a:lnTo>
                          <a:pt x="4969" y="2877"/>
                        </a:lnTo>
                        <a:lnTo>
                          <a:pt x="4992" y="2900"/>
                        </a:lnTo>
                        <a:lnTo>
                          <a:pt x="5030" y="2870"/>
                        </a:lnTo>
                        <a:lnTo>
                          <a:pt x="5050" y="2834"/>
                        </a:lnTo>
                        <a:lnTo>
                          <a:pt x="5050" y="2814"/>
                        </a:lnTo>
                        <a:lnTo>
                          <a:pt x="5057" y="2762"/>
                        </a:lnTo>
                        <a:lnTo>
                          <a:pt x="5083" y="2720"/>
                        </a:lnTo>
                        <a:lnTo>
                          <a:pt x="5106" y="2632"/>
                        </a:lnTo>
                        <a:lnTo>
                          <a:pt x="5101" y="2596"/>
                        </a:lnTo>
                        <a:lnTo>
                          <a:pt x="5092" y="2536"/>
                        </a:lnTo>
                        <a:lnTo>
                          <a:pt x="5072" y="2502"/>
                        </a:lnTo>
                        <a:lnTo>
                          <a:pt x="5063" y="2457"/>
                        </a:lnTo>
                        <a:lnTo>
                          <a:pt x="5032" y="2426"/>
                        </a:lnTo>
                        <a:lnTo>
                          <a:pt x="5003" y="2416"/>
                        </a:lnTo>
                        <a:lnTo>
                          <a:pt x="4978" y="2374"/>
                        </a:lnTo>
                        <a:lnTo>
                          <a:pt x="4994" y="2349"/>
                        </a:lnTo>
                        <a:lnTo>
                          <a:pt x="5000" y="2282"/>
                        </a:lnTo>
                        <a:lnTo>
                          <a:pt x="5012" y="2237"/>
                        </a:lnTo>
                        <a:lnTo>
                          <a:pt x="5018" y="2167"/>
                        </a:lnTo>
                        <a:lnTo>
                          <a:pt x="5025" y="2138"/>
                        </a:lnTo>
                        <a:lnTo>
                          <a:pt x="5019" y="2108"/>
                        </a:lnTo>
                        <a:lnTo>
                          <a:pt x="5025" y="2066"/>
                        </a:lnTo>
                        <a:lnTo>
                          <a:pt x="5037" y="2030"/>
                        </a:lnTo>
                        <a:lnTo>
                          <a:pt x="5059" y="2000"/>
                        </a:lnTo>
                        <a:lnTo>
                          <a:pt x="5079" y="1967"/>
                        </a:lnTo>
                        <a:lnTo>
                          <a:pt x="5090" y="1922"/>
                        </a:lnTo>
                        <a:lnTo>
                          <a:pt x="5106" y="1904"/>
                        </a:lnTo>
                        <a:lnTo>
                          <a:pt x="5104" y="1839"/>
                        </a:lnTo>
                        <a:lnTo>
                          <a:pt x="5081" y="1827"/>
                        </a:lnTo>
                        <a:lnTo>
                          <a:pt x="5039" y="1825"/>
                        </a:lnTo>
                        <a:lnTo>
                          <a:pt x="5032" y="1809"/>
                        </a:lnTo>
                        <a:lnTo>
                          <a:pt x="5018" y="1800"/>
                        </a:lnTo>
                        <a:lnTo>
                          <a:pt x="4989" y="1798"/>
                        </a:lnTo>
                        <a:lnTo>
                          <a:pt x="4969" y="1830"/>
                        </a:lnTo>
                        <a:lnTo>
                          <a:pt x="4937" y="1866"/>
                        </a:lnTo>
                        <a:lnTo>
                          <a:pt x="4904" y="1866"/>
                        </a:lnTo>
                        <a:lnTo>
                          <a:pt x="4872" y="1859"/>
                        </a:lnTo>
                        <a:lnTo>
                          <a:pt x="4814" y="1855"/>
                        </a:lnTo>
                        <a:lnTo>
                          <a:pt x="4774" y="1855"/>
                        </a:lnTo>
                        <a:lnTo>
                          <a:pt x="4742" y="1863"/>
                        </a:lnTo>
                        <a:lnTo>
                          <a:pt x="4738" y="1843"/>
                        </a:lnTo>
                        <a:lnTo>
                          <a:pt x="4719" y="1830"/>
                        </a:lnTo>
                        <a:lnTo>
                          <a:pt x="4697" y="1848"/>
                        </a:lnTo>
                        <a:lnTo>
                          <a:pt x="4668" y="1855"/>
                        </a:lnTo>
                        <a:lnTo>
                          <a:pt x="4450" y="1861"/>
                        </a:lnTo>
                        <a:lnTo>
                          <a:pt x="4445" y="1832"/>
                        </a:lnTo>
                        <a:lnTo>
                          <a:pt x="4384" y="1773"/>
                        </a:lnTo>
                        <a:lnTo>
                          <a:pt x="4326" y="1773"/>
                        </a:lnTo>
                        <a:lnTo>
                          <a:pt x="4319" y="1758"/>
                        </a:lnTo>
                        <a:lnTo>
                          <a:pt x="4286" y="1731"/>
                        </a:lnTo>
                        <a:lnTo>
                          <a:pt x="4230" y="1720"/>
                        </a:lnTo>
                        <a:lnTo>
                          <a:pt x="4205" y="1692"/>
                        </a:lnTo>
                        <a:lnTo>
                          <a:pt x="4200" y="1661"/>
                        </a:lnTo>
                        <a:lnTo>
                          <a:pt x="4164" y="1661"/>
                        </a:lnTo>
                        <a:lnTo>
                          <a:pt x="4149" y="1681"/>
                        </a:lnTo>
                        <a:lnTo>
                          <a:pt x="4108" y="1679"/>
                        </a:lnTo>
                        <a:lnTo>
                          <a:pt x="4092" y="1695"/>
                        </a:lnTo>
                        <a:lnTo>
                          <a:pt x="4057" y="1719"/>
                        </a:lnTo>
                        <a:lnTo>
                          <a:pt x="4050" y="1785"/>
                        </a:lnTo>
                        <a:lnTo>
                          <a:pt x="3998" y="1792"/>
                        </a:lnTo>
                        <a:lnTo>
                          <a:pt x="3985" y="1774"/>
                        </a:lnTo>
                        <a:lnTo>
                          <a:pt x="3953" y="1771"/>
                        </a:lnTo>
                        <a:lnTo>
                          <a:pt x="3926" y="1749"/>
                        </a:lnTo>
                        <a:lnTo>
                          <a:pt x="3872" y="1749"/>
                        </a:lnTo>
                        <a:lnTo>
                          <a:pt x="3859" y="1708"/>
                        </a:lnTo>
                        <a:lnTo>
                          <a:pt x="3863" y="1677"/>
                        </a:lnTo>
                        <a:lnTo>
                          <a:pt x="3861" y="1648"/>
                        </a:lnTo>
                        <a:lnTo>
                          <a:pt x="3841" y="1621"/>
                        </a:lnTo>
                        <a:lnTo>
                          <a:pt x="3782" y="1670"/>
                        </a:lnTo>
                        <a:lnTo>
                          <a:pt x="3782" y="1719"/>
                        </a:lnTo>
                        <a:lnTo>
                          <a:pt x="3800" y="1746"/>
                        </a:lnTo>
                        <a:lnTo>
                          <a:pt x="3809" y="1776"/>
                        </a:lnTo>
                        <a:lnTo>
                          <a:pt x="3796" y="1794"/>
                        </a:lnTo>
                        <a:lnTo>
                          <a:pt x="3737" y="1792"/>
                        </a:lnTo>
                        <a:lnTo>
                          <a:pt x="3712" y="1774"/>
                        </a:lnTo>
                        <a:lnTo>
                          <a:pt x="3679" y="1679"/>
                        </a:lnTo>
                        <a:lnTo>
                          <a:pt x="3666" y="1654"/>
                        </a:lnTo>
                        <a:lnTo>
                          <a:pt x="3645" y="1634"/>
                        </a:lnTo>
                        <a:lnTo>
                          <a:pt x="3625" y="1621"/>
                        </a:lnTo>
                        <a:lnTo>
                          <a:pt x="3600" y="1601"/>
                        </a:lnTo>
                        <a:lnTo>
                          <a:pt x="3564" y="1592"/>
                        </a:lnTo>
                        <a:lnTo>
                          <a:pt x="3515" y="1551"/>
                        </a:lnTo>
                        <a:lnTo>
                          <a:pt x="3492" y="1542"/>
                        </a:lnTo>
                        <a:lnTo>
                          <a:pt x="3468" y="1511"/>
                        </a:lnTo>
                        <a:lnTo>
                          <a:pt x="3448" y="1501"/>
                        </a:lnTo>
                        <a:lnTo>
                          <a:pt x="3389" y="1499"/>
                        </a:lnTo>
                        <a:lnTo>
                          <a:pt x="3357" y="1526"/>
                        </a:lnTo>
                        <a:lnTo>
                          <a:pt x="3268" y="1526"/>
                        </a:lnTo>
                        <a:lnTo>
                          <a:pt x="3248" y="1515"/>
                        </a:lnTo>
                        <a:lnTo>
                          <a:pt x="3234" y="1499"/>
                        </a:lnTo>
                        <a:lnTo>
                          <a:pt x="3194" y="1501"/>
                        </a:lnTo>
                        <a:lnTo>
                          <a:pt x="3193" y="1427"/>
                        </a:lnTo>
                        <a:lnTo>
                          <a:pt x="3209" y="1378"/>
                        </a:lnTo>
                        <a:lnTo>
                          <a:pt x="3225" y="1322"/>
                        </a:lnTo>
                        <a:lnTo>
                          <a:pt x="3220" y="1281"/>
                        </a:lnTo>
                        <a:lnTo>
                          <a:pt x="3191" y="1254"/>
                        </a:lnTo>
                        <a:lnTo>
                          <a:pt x="3160" y="1254"/>
                        </a:lnTo>
                        <a:lnTo>
                          <a:pt x="3130" y="1270"/>
                        </a:lnTo>
                        <a:lnTo>
                          <a:pt x="3112" y="1299"/>
                        </a:lnTo>
                        <a:lnTo>
                          <a:pt x="3065" y="1301"/>
                        </a:lnTo>
                        <a:lnTo>
                          <a:pt x="3031" y="1322"/>
                        </a:lnTo>
                        <a:lnTo>
                          <a:pt x="3000" y="1320"/>
                        </a:lnTo>
                        <a:lnTo>
                          <a:pt x="2942" y="1306"/>
                        </a:lnTo>
                        <a:lnTo>
                          <a:pt x="2917" y="1290"/>
                        </a:lnTo>
                        <a:lnTo>
                          <a:pt x="2910" y="1232"/>
                        </a:lnTo>
                        <a:lnTo>
                          <a:pt x="2883" y="1209"/>
                        </a:lnTo>
                        <a:lnTo>
                          <a:pt x="2818" y="1218"/>
                        </a:lnTo>
                        <a:lnTo>
                          <a:pt x="2778" y="1214"/>
                        </a:lnTo>
                        <a:lnTo>
                          <a:pt x="2742" y="1211"/>
                        </a:lnTo>
                        <a:lnTo>
                          <a:pt x="2751" y="1146"/>
                        </a:lnTo>
                        <a:lnTo>
                          <a:pt x="2728" y="1124"/>
                        </a:lnTo>
                        <a:lnTo>
                          <a:pt x="2699" y="1119"/>
                        </a:lnTo>
                        <a:lnTo>
                          <a:pt x="2681" y="1110"/>
                        </a:lnTo>
                        <a:lnTo>
                          <a:pt x="2659" y="1104"/>
                        </a:lnTo>
                        <a:lnTo>
                          <a:pt x="2649" y="1088"/>
                        </a:lnTo>
                        <a:lnTo>
                          <a:pt x="2609" y="1090"/>
                        </a:lnTo>
                        <a:lnTo>
                          <a:pt x="2580" y="1099"/>
                        </a:lnTo>
                        <a:lnTo>
                          <a:pt x="2584" y="1056"/>
                        </a:lnTo>
                        <a:lnTo>
                          <a:pt x="2586" y="1030"/>
                        </a:lnTo>
                        <a:lnTo>
                          <a:pt x="2560" y="998"/>
                        </a:lnTo>
                        <a:lnTo>
                          <a:pt x="2578" y="958"/>
                        </a:lnTo>
                        <a:lnTo>
                          <a:pt x="2584" y="915"/>
                        </a:lnTo>
                        <a:lnTo>
                          <a:pt x="2596" y="883"/>
                        </a:lnTo>
                        <a:lnTo>
                          <a:pt x="2596" y="863"/>
                        </a:lnTo>
                        <a:lnTo>
                          <a:pt x="2566" y="859"/>
                        </a:lnTo>
                        <a:lnTo>
                          <a:pt x="2540" y="827"/>
                        </a:lnTo>
                        <a:lnTo>
                          <a:pt x="2483" y="820"/>
                        </a:lnTo>
                        <a:lnTo>
                          <a:pt x="2472" y="803"/>
                        </a:lnTo>
                        <a:lnTo>
                          <a:pt x="2402" y="802"/>
                        </a:lnTo>
                        <a:lnTo>
                          <a:pt x="2360" y="849"/>
                        </a:lnTo>
                        <a:lnTo>
                          <a:pt x="2299" y="854"/>
                        </a:lnTo>
                        <a:lnTo>
                          <a:pt x="2229" y="903"/>
                        </a:lnTo>
                        <a:lnTo>
                          <a:pt x="2204" y="883"/>
                        </a:lnTo>
                        <a:lnTo>
                          <a:pt x="2182" y="883"/>
                        </a:lnTo>
                        <a:lnTo>
                          <a:pt x="2171" y="861"/>
                        </a:lnTo>
                        <a:lnTo>
                          <a:pt x="2164" y="845"/>
                        </a:lnTo>
                        <a:lnTo>
                          <a:pt x="2146" y="823"/>
                        </a:lnTo>
                        <a:lnTo>
                          <a:pt x="2128" y="813"/>
                        </a:lnTo>
                        <a:lnTo>
                          <a:pt x="2106" y="766"/>
                        </a:lnTo>
                        <a:lnTo>
                          <a:pt x="2099" y="740"/>
                        </a:lnTo>
                        <a:lnTo>
                          <a:pt x="2058" y="695"/>
                        </a:lnTo>
                        <a:lnTo>
                          <a:pt x="2052" y="670"/>
                        </a:lnTo>
                        <a:lnTo>
                          <a:pt x="2013" y="650"/>
                        </a:lnTo>
                        <a:lnTo>
                          <a:pt x="2000" y="611"/>
                        </a:lnTo>
                        <a:lnTo>
                          <a:pt x="1942" y="578"/>
                        </a:lnTo>
                        <a:lnTo>
                          <a:pt x="1894" y="569"/>
                        </a:lnTo>
                        <a:lnTo>
                          <a:pt x="1865" y="550"/>
                        </a:lnTo>
                        <a:lnTo>
                          <a:pt x="1825" y="531"/>
                        </a:lnTo>
                        <a:lnTo>
                          <a:pt x="1759" y="513"/>
                        </a:lnTo>
                        <a:lnTo>
                          <a:pt x="1705" y="490"/>
                        </a:lnTo>
                        <a:lnTo>
                          <a:pt x="1676" y="459"/>
                        </a:lnTo>
                        <a:lnTo>
                          <a:pt x="1670" y="434"/>
                        </a:lnTo>
                        <a:lnTo>
                          <a:pt x="1593" y="366"/>
                        </a:lnTo>
                        <a:lnTo>
                          <a:pt x="1591" y="346"/>
                        </a:lnTo>
                        <a:lnTo>
                          <a:pt x="1577" y="337"/>
                        </a:lnTo>
                        <a:lnTo>
                          <a:pt x="1544" y="321"/>
                        </a:lnTo>
                        <a:lnTo>
                          <a:pt x="1533" y="303"/>
                        </a:lnTo>
                        <a:lnTo>
                          <a:pt x="1487" y="296"/>
                        </a:lnTo>
                        <a:lnTo>
                          <a:pt x="1441" y="281"/>
                        </a:lnTo>
                        <a:lnTo>
                          <a:pt x="1389" y="270"/>
                        </a:lnTo>
                        <a:lnTo>
                          <a:pt x="1371" y="250"/>
                        </a:lnTo>
                        <a:lnTo>
                          <a:pt x="1344" y="249"/>
                        </a:lnTo>
                        <a:lnTo>
                          <a:pt x="1341" y="223"/>
                        </a:lnTo>
                        <a:lnTo>
                          <a:pt x="1348" y="205"/>
                        </a:lnTo>
                        <a:lnTo>
                          <a:pt x="1355" y="189"/>
                        </a:lnTo>
                        <a:lnTo>
                          <a:pt x="1346" y="166"/>
                        </a:lnTo>
                        <a:lnTo>
                          <a:pt x="1321" y="144"/>
                        </a:lnTo>
                        <a:lnTo>
                          <a:pt x="1314" y="76"/>
                        </a:lnTo>
                        <a:lnTo>
                          <a:pt x="1272" y="69"/>
                        </a:lnTo>
                        <a:lnTo>
                          <a:pt x="1240" y="60"/>
                        </a:lnTo>
                        <a:lnTo>
                          <a:pt x="1214" y="69"/>
                        </a:lnTo>
                        <a:lnTo>
                          <a:pt x="1144" y="45"/>
                        </a:lnTo>
                        <a:lnTo>
                          <a:pt x="1052" y="29"/>
                        </a:lnTo>
                        <a:lnTo>
                          <a:pt x="1036" y="13"/>
                        </a:lnTo>
                        <a:lnTo>
                          <a:pt x="977" y="0"/>
                        </a:lnTo>
                        <a:lnTo>
                          <a:pt x="959" y="15"/>
                        </a:lnTo>
                        <a:lnTo>
                          <a:pt x="955" y="36"/>
                        </a:lnTo>
                        <a:lnTo>
                          <a:pt x="930" y="36"/>
                        </a:lnTo>
                        <a:lnTo>
                          <a:pt x="919" y="16"/>
                        </a:lnTo>
                        <a:lnTo>
                          <a:pt x="906" y="4"/>
                        </a:lnTo>
                        <a:lnTo>
                          <a:pt x="876" y="4"/>
                        </a:lnTo>
                        <a:lnTo>
                          <a:pt x="858" y="13"/>
                        </a:lnTo>
                        <a:lnTo>
                          <a:pt x="840" y="36"/>
                        </a:lnTo>
                        <a:lnTo>
                          <a:pt x="847" y="61"/>
                        </a:lnTo>
                        <a:lnTo>
                          <a:pt x="852" y="117"/>
                        </a:lnTo>
                        <a:lnTo>
                          <a:pt x="840" y="164"/>
                        </a:lnTo>
                        <a:lnTo>
                          <a:pt x="807" y="198"/>
                        </a:lnTo>
                        <a:lnTo>
                          <a:pt x="762" y="200"/>
                        </a:lnTo>
                        <a:lnTo>
                          <a:pt x="757" y="247"/>
                        </a:lnTo>
                        <a:lnTo>
                          <a:pt x="750" y="278"/>
                        </a:lnTo>
                        <a:lnTo>
                          <a:pt x="699" y="285"/>
                        </a:lnTo>
                        <a:lnTo>
                          <a:pt x="670" y="269"/>
                        </a:lnTo>
                        <a:lnTo>
                          <a:pt x="654" y="252"/>
                        </a:lnTo>
                        <a:lnTo>
                          <a:pt x="654" y="223"/>
                        </a:lnTo>
                        <a:lnTo>
                          <a:pt x="649" y="184"/>
                        </a:lnTo>
                        <a:lnTo>
                          <a:pt x="625" y="162"/>
                        </a:lnTo>
                        <a:lnTo>
                          <a:pt x="598" y="150"/>
                        </a:lnTo>
                        <a:lnTo>
                          <a:pt x="550" y="151"/>
                        </a:lnTo>
                        <a:lnTo>
                          <a:pt x="521" y="175"/>
                        </a:lnTo>
                        <a:lnTo>
                          <a:pt x="512" y="214"/>
                        </a:lnTo>
                        <a:lnTo>
                          <a:pt x="485" y="240"/>
                        </a:lnTo>
                        <a:lnTo>
                          <a:pt x="460" y="265"/>
                        </a:lnTo>
                        <a:lnTo>
                          <a:pt x="443" y="290"/>
                        </a:lnTo>
                        <a:lnTo>
                          <a:pt x="431" y="312"/>
                        </a:lnTo>
                        <a:lnTo>
                          <a:pt x="407" y="326"/>
                        </a:lnTo>
                        <a:lnTo>
                          <a:pt x="364" y="330"/>
                        </a:lnTo>
                        <a:lnTo>
                          <a:pt x="334" y="344"/>
                        </a:lnTo>
                        <a:lnTo>
                          <a:pt x="323" y="386"/>
                        </a:lnTo>
                        <a:lnTo>
                          <a:pt x="305" y="423"/>
                        </a:lnTo>
                        <a:lnTo>
                          <a:pt x="281" y="443"/>
                        </a:lnTo>
                        <a:lnTo>
                          <a:pt x="242" y="449"/>
                        </a:lnTo>
                        <a:lnTo>
                          <a:pt x="200" y="490"/>
                        </a:lnTo>
                        <a:lnTo>
                          <a:pt x="202" y="535"/>
                        </a:lnTo>
                        <a:lnTo>
                          <a:pt x="222" y="575"/>
                        </a:lnTo>
                        <a:lnTo>
                          <a:pt x="222" y="604"/>
                        </a:lnTo>
                        <a:lnTo>
                          <a:pt x="207" y="623"/>
                        </a:lnTo>
                        <a:lnTo>
                          <a:pt x="180" y="649"/>
                        </a:lnTo>
                        <a:lnTo>
                          <a:pt x="152" y="692"/>
                        </a:lnTo>
                        <a:lnTo>
                          <a:pt x="121" y="717"/>
                        </a:lnTo>
                        <a:lnTo>
                          <a:pt x="121" y="746"/>
                        </a:lnTo>
                        <a:lnTo>
                          <a:pt x="141" y="773"/>
                        </a:lnTo>
                        <a:lnTo>
                          <a:pt x="153" y="796"/>
                        </a:lnTo>
                        <a:lnTo>
                          <a:pt x="150" y="852"/>
                        </a:lnTo>
                        <a:lnTo>
                          <a:pt x="123" y="874"/>
                        </a:lnTo>
                        <a:lnTo>
                          <a:pt x="128" y="910"/>
                        </a:lnTo>
                        <a:lnTo>
                          <a:pt x="88" y="931"/>
                        </a:lnTo>
                        <a:close/>
                      </a:path>
                    </a:pathLst>
                  </a:custGeom>
                  <a:solidFill>
                    <a:srgbClr val="8382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 name="Freeform 1003"/>
                  <p:cNvSpPr>
                    <a:spLocks/>
                  </p:cNvSpPr>
                  <p:nvPr/>
                </p:nvSpPr>
                <p:spPr bwMode="auto">
                  <a:xfrm>
                    <a:off x="6969" y="4010"/>
                    <a:ext cx="1111" cy="674"/>
                  </a:xfrm>
                  <a:custGeom>
                    <a:avLst/>
                    <a:gdLst>
                      <a:gd name="T0" fmla="*/ 47 w 513"/>
                      <a:gd name="T1" fmla="*/ 121 h 337"/>
                      <a:gd name="T2" fmla="*/ 18 w 513"/>
                      <a:gd name="T3" fmla="*/ 151 h 337"/>
                      <a:gd name="T4" fmla="*/ 0 w 513"/>
                      <a:gd name="T5" fmla="*/ 220 h 337"/>
                      <a:gd name="T6" fmla="*/ 13 w 513"/>
                      <a:gd name="T7" fmla="*/ 258 h 337"/>
                      <a:gd name="T8" fmla="*/ 63 w 513"/>
                      <a:gd name="T9" fmla="*/ 261 h 337"/>
                      <a:gd name="T10" fmla="*/ 124 w 513"/>
                      <a:gd name="T11" fmla="*/ 294 h 337"/>
                      <a:gd name="T12" fmla="*/ 189 w 513"/>
                      <a:gd name="T13" fmla="*/ 337 h 337"/>
                      <a:gd name="T14" fmla="*/ 209 w 513"/>
                      <a:gd name="T15" fmla="*/ 335 h 337"/>
                      <a:gd name="T16" fmla="*/ 211 w 513"/>
                      <a:gd name="T17" fmla="*/ 315 h 337"/>
                      <a:gd name="T18" fmla="*/ 196 w 513"/>
                      <a:gd name="T19" fmla="*/ 299 h 337"/>
                      <a:gd name="T20" fmla="*/ 198 w 513"/>
                      <a:gd name="T21" fmla="*/ 283 h 337"/>
                      <a:gd name="T22" fmla="*/ 220 w 513"/>
                      <a:gd name="T23" fmla="*/ 279 h 337"/>
                      <a:gd name="T24" fmla="*/ 227 w 513"/>
                      <a:gd name="T25" fmla="*/ 247 h 337"/>
                      <a:gd name="T26" fmla="*/ 241 w 513"/>
                      <a:gd name="T27" fmla="*/ 223 h 337"/>
                      <a:gd name="T28" fmla="*/ 297 w 513"/>
                      <a:gd name="T29" fmla="*/ 218 h 337"/>
                      <a:gd name="T30" fmla="*/ 328 w 513"/>
                      <a:gd name="T31" fmla="*/ 207 h 337"/>
                      <a:gd name="T32" fmla="*/ 369 w 513"/>
                      <a:gd name="T33" fmla="*/ 168 h 337"/>
                      <a:gd name="T34" fmla="*/ 403 w 513"/>
                      <a:gd name="T35" fmla="*/ 139 h 337"/>
                      <a:gd name="T36" fmla="*/ 452 w 513"/>
                      <a:gd name="T37" fmla="*/ 119 h 337"/>
                      <a:gd name="T38" fmla="*/ 512 w 513"/>
                      <a:gd name="T39" fmla="*/ 105 h 337"/>
                      <a:gd name="T40" fmla="*/ 513 w 513"/>
                      <a:gd name="T41" fmla="*/ 63 h 337"/>
                      <a:gd name="T42" fmla="*/ 463 w 513"/>
                      <a:gd name="T43" fmla="*/ 61 h 337"/>
                      <a:gd name="T44" fmla="*/ 445 w 513"/>
                      <a:gd name="T45" fmla="*/ 29 h 337"/>
                      <a:gd name="T46" fmla="*/ 411 w 513"/>
                      <a:gd name="T47" fmla="*/ 16 h 337"/>
                      <a:gd name="T48" fmla="*/ 340 w 513"/>
                      <a:gd name="T49" fmla="*/ 11 h 337"/>
                      <a:gd name="T50" fmla="*/ 304 w 513"/>
                      <a:gd name="T51" fmla="*/ 0 h 337"/>
                      <a:gd name="T52" fmla="*/ 274 w 513"/>
                      <a:gd name="T53" fmla="*/ 7 h 337"/>
                      <a:gd name="T54" fmla="*/ 268 w 513"/>
                      <a:gd name="T55" fmla="*/ 29 h 337"/>
                      <a:gd name="T56" fmla="*/ 252 w 513"/>
                      <a:gd name="T57" fmla="*/ 61 h 337"/>
                      <a:gd name="T58" fmla="*/ 225 w 513"/>
                      <a:gd name="T59" fmla="*/ 81 h 337"/>
                      <a:gd name="T60" fmla="*/ 124 w 513"/>
                      <a:gd name="T61" fmla="*/ 88 h 337"/>
                      <a:gd name="T62" fmla="*/ 90 w 513"/>
                      <a:gd name="T63" fmla="*/ 119 h 337"/>
                      <a:gd name="T64" fmla="*/ 47 w 513"/>
                      <a:gd name="T65" fmla="*/ 1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337">
                        <a:moveTo>
                          <a:pt x="47" y="121"/>
                        </a:moveTo>
                        <a:lnTo>
                          <a:pt x="18" y="151"/>
                        </a:lnTo>
                        <a:lnTo>
                          <a:pt x="0" y="220"/>
                        </a:lnTo>
                        <a:lnTo>
                          <a:pt x="13" y="258"/>
                        </a:lnTo>
                        <a:lnTo>
                          <a:pt x="63" y="261"/>
                        </a:lnTo>
                        <a:lnTo>
                          <a:pt x="124" y="294"/>
                        </a:lnTo>
                        <a:lnTo>
                          <a:pt x="189" y="337"/>
                        </a:lnTo>
                        <a:lnTo>
                          <a:pt x="209" y="335"/>
                        </a:lnTo>
                        <a:lnTo>
                          <a:pt x="211" y="315"/>
                        </a:lnTo>
                        <a:lnTo>
                          <a:pt x="196" y="299"/>
                        </a:lnTo>
                        <a:lnTo>
                          <a:pt x="198" y="283"/>
                        </a:lnTo>
                        <a:lnTo>
                          <a:pt x="220" y="279"/>
                        </a:lnTo>
                        <a:lnTo>
                          <a:pt x="227" y="247"/>
                        </a:lnTo>
                        <a:lnTo>
                          <a:pt x="241" y="223"/>
                        </a:lnTo>
                        <a:lnTo>
                          <a:pt x="297" y="218"/>
                        </a:lnTo>
                        <a:lnTo>
                          <a:pt x="328" y="207"/>
                        </a:lnTo>
                        <a:lnTo>
                          <a:pt x="369" y="168"/>
                        </a:lnTo>
                        <a:lnTo>
                          <a:pt x="403" y="139"/>
                        </a:lnTo>
                        <a:lnTo>
                          <a:pt x="452" y="119"/>
                        </a:lnTo>
                        <a:lnTo>
                          <a:pt x="512" y="105"/>
                        </a:lnTo>
                        <a:lnTo>
                          <a:pt x="513" y="63"/>
                        </a:lnTo>
                        <a:lnTo>
                          <a:pt x="463" y="61"/>
                        </a:lnTo>
                        <a:lnTo>
                          <a:pt x="445" y="29"/>
                        </a:lnTo>
                        <a:lnTo>
                          <a:pt x="411" y="16"/>
                        </a:lnTo>
                        <a:lnTo>
                          <a:pt x="340" y="11"/>
                        </a:lnTo>
                        <a:lnTo>
                          <a:pt x="304" y="0"/>
                        </a:lnTo>
                        <a:lnTo>
                          <a:pt x="274" y="7"/>
                        </a:lnTo>
                        <a:lnTo>
                          <a:pt x="268" y="29"/>
                        </a:lnTo>
                        <a:lnTo>
                          <a:pt x="252" y="61"/>
                        </a:lnTo>
                        <a:lnTo>
                          <a:pt x="225" y="81"/>
                        </a:lnTo>
                        <a:lnTo>
                          <a:pt x="124" y="88"/>
                        </a:lnTo>
                        <a:lnTo>
                          <a:pt x="90" y="119"/>
                        </a:lnTo>
                        <a:lnTo>
                          <a:pt x="47" y="121"/>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 name="Freeform 1002"/>
                  <p:cNvSpPr>
                    <a:spLocks/>
                  </p:cNvSpPr>
                  <p:nvPr/>
                </p:nvSpPr>
                <p:spPr bwMode="auto">
                  <a:xfrm>
                    <a:off x="6969" y="4010"/>
                    <a:ext cx="1111" cy="674"/>
                  </a:xfrm>
                  <a:custGeom>
                    <a:avLst/>
                    <a:gdLst>
                      <a:gd name="T0" fmla="*/ 47 w 513"/>
                      <a:gd name="T1" fmla="*/ 121 h 337"/>
                      <a:gd name="T2" fmla="*/ 18 w 513"/>
                      <a:gd name="T3" fmla="*/ 151 h 337"/>
                      <a:gd name="T4" fmla="*/ 0 w 513"/>
                      <a:gd name="T5" fmla="*/ 220 h 337"/>
                      <a:gd name="T6" fmla="*/ 13 w 513"/>
                      <a:gd name="T7" fmla="*/ 258 h 337"/>
                      <a:gd name="T8" fmla="*/ 63 w 513"/>
                      <a:gd name="T9" fmla="*/ 261 h 337"/>
                      <a:gd name="T10" fmla="*/ 124 w 513"/>
                      <a:gd name="T11" fmla="*/ 294 h 337"/>
                      <a:gd name="T12" fmla="*/ 189 w 513"/>
                      <a:gd name="T13" fmla="*/ 337 h 337"/>
                      <a:gd name="T14" fmla="*/ 209 w 513"/>
                      <a:gd name="T15" fmla="*/ 335 h 337"/>
                      <a:gd name="T16" fmla="*/ 211 w 513"/>
                      <a:gd name="T17" fmla="*/ 315 h 337"/>
                      <a:gd name="T18" fmla="*/ 196 w 513"/>
                      <a:gd name="T19" fmla="*/ 299 h 337"/>
                      <a:gd name="T20" fmla="*/ 198 w 513"/>
                      <a:gd name="T21" fmla="*/ 283 h 337"/>
                      <a:gd name="T22" fmla="*/ 220 w 513"/>
                      <a:gd name="T23" fmla="*/ 279 h 337"/>
                      <a:gd name="T24" fmla="*/ 227 w 513"/>
                      <a:gd name="T25" fmla="*/ 247 h 337"/>
                      <a:gd name="T26" fmla="*/ 241 w 513"/>
                      <a:gd name="T27" fmla="*/ 223 h 337"/>
                      <a:gd name="T28" fmla="*/ 297 w 513"/>
                      <a:gd name="T29" fmla="*/ 218 h 337"/>
                      <a:gd name="T30" fmla="*/ 328 w 513"/>
                      <a:gd name="T31" fmla="*/ 207 h 337"/>
                      <a:gd name="T32" fmla="*/ 369 w 513"/>
                      <a:gd name="T33" fmla="*/ 168 h 337"/>
                      <a:gd name="T34" fmla="*/ 403 w 513"/>
                      <a:gd name="T35" fmla="*/ 139 h 337"/>
                      <a:gd name="T36" fmla="*/ 452 w 513"/>
                      <a:gd name="T37" fmla="*/ 119 h 337"/>
                      <a:gd name="T38" fmla="*/ 512 w 513"/>
                      <a:gd name="T39" fmla="*/ 105 h 337"/>
                      <a:gd name="T40" fmla="*/ 513 w 513"/>
                      <a:gd name="T41" fmla="*/ 63 h 337"/>
                      <a:gd name="T42" fmla="*/ 463 w 513"/>
                      <a:gd name="T43" fmla="*/ 61 h 337"/>
                      <a:gd name="T44" fmla="*/ 445 w 513"/>
                      <a:gd name="T45" fmla="*/ 29 h 337"/>
                      <a:gd name="T46" fmla="*/ 411 w 513"/>
                      <a:gd name="T47" fmla="*/ 16 h 337"/>
                      <a:gd name="T48" fmla="*/ 340 w 513"/>
                      <a:gd name="T49" fmla="*/ 11 h 337"/>
                      <a:gd name="T50" fmla="*/ 304 w 513"/>
                      <a:gd name="T51" fmla="*/ 0 h 337"/>
                      <a:gd name="T52" fmla="*/ 274 w 513"/>
                      <a:gd name="T53" fmla="*/ 7 h 337"/>
                      <a:gd name="T54" fmla="*/ 268 w 513"/>
                      <a:gd name="T55" fmla="*/ 29 h 337"/>
                      <a:gd name="T56" fmla="*/ 252 w 513"/>
                      <a:gd name="T57" fmla="*/ 61 h 337"/>
                      <a:gd name="T58" fmla="*/ 225 w 513"/>
                      <a:gd name="T59" fmla="*/ 81 h 337"/>
                      <a:gd name="T60" fmla="*/ 124 w 513"/>
                      <a:gd name="T61" fmla="*/ 88 h 337"/>
                      <a:gd name="T62" fmla="*/ 90 w 513"/>
                      <a:gd name="T63" fmla="*/ 119 h 337"/>
                      <a:gd name="T64" fmla="*/ 47 w 513"/>
                      <a:gd name="T65" fmla="*/ 1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337">
                        <a:moveTo>
                          <a:pt x="47" y="121"/>
                        </a:moveTo>
                        <a:lnTo>
                          <a:pt x="18" y="151"/>
                        </a:lnTo>
                        <a:lnTo>
                          <a:pt x="0" y="220"/>
                        </a:lnTo>
                        <a:lnTo>
                          <a:pt x="13" y="258"/>
                        </a:lnTo>
                        <a:lnTo>
                          <a:pt x="63" y="261"/>
                        </a:lnTo>
                        <a:lnTo>
                          <a:pt x="124" y="294"/>
                        </a:lnTo>
                        <a:lnTo>
                          <a:pt x="189" y="337"/>
                        </a:lnTo>
                        <a:lnTo>
                          <a:pt x="209" y="335"/>
                        </a:lnTo>
                        <a:lnTo>
                          <a:pt x="211" y="315"/>
                        </a:lnTo>
                        <a:lnTo>
                          <a:pt x="196" y="299"/>
                        </a:lnTo>
                        <a:lnTo>
                          <a:pt x="198" y="283"/>
                        </a:lnTo>
                        <a:lnTo>
                          <a:pt x="220" y="279"/>
                        </a:lnTo>
                        <a:lnTo>
                          <a:pt x="227" y="247"/>
                        </a:lnTo>
                        <a:lnTo>
                          <a:pt x="241" y="223"/>
                        </a:lnTo>
                        <a:lnTo>
                          <a:pt x="297" y="218"/>
                        </a:lnTo>
                        <a:lnTo>
                          <a:pt x="328" y="207"/>
                        </a:lnTo>
                        <a:lnTo>
                          <a:pt x="369" y="168"/>
                        </a:lnTo>
                        <a:lnTo>
                          <a:pt x="403" y="139"/>
                        </a:lnTo>
                        <a:lnTo>
                          <a:pt x="452" y="119"/>
                        </a:lnTo>
                        <a:lnTo>
                          <a:pt x="512" y="105"/>
                        </a:lnTo>
                        <a:lnTo>
                          <a:pt x="513" y="63"/>
                        </a:lnTo>
                        <a:lnTo>
                          <a:pt x="463" y="61"/>
                        </a:lnTo>
                        <a:lnTo>
                          <a:pt x="445" y="29"/>
                        </a:lnTo>
                        <a:lnTo>
                          <a:pt x="411" y="16"/>
                        </a:lnTo>
                        <a:lnTo>
                          <a:pt x="340" y="11"/>
                        </a:lnTo>
                        <a:lnTo>
                          <a:pt x="304" y="0"/>
                        </a:lnTo>
                        <a:lnTo>
                          <a:pt x="274" y="7"/>
                        </a:lnTo>
                        <a:lnTo>
                          <a:pt x="268" y="29"/>
                        </a:lnTo>
                        <a:lnTo>
                          <a:pt x="252" y="61"/>
                        </a:lnTo>
                        <a:lnTo>
                          <a:pt x="225" y="81"/>
                        </a:lnTo>
                        <a:lnTo>
                          <a:pt x="124" y="88"/>
                        </a:lnTo>
                        <a:lnTo>
                          <a:pt x="90" y="119"/>
                        </a:lnTo>
                        <a:lnTo>
                          <a:pt x="47" y="121"/>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 name="Freeform 1001"/>
                  <p:cNvSpPr>
                    <a:spLocks/>
                  </p:cNvSpPr>
                  <p:nvPr/>
                </p:nvSpPr>
                <p:spPr bwMode="auto">
                  <a:xfrm>
                    <a:off x="7445" y="3992"/>
                    <a:ext cx="1124" cy="714"/>
                  </a:xfrm>
                  <a:custGeom>
                    <a:avLst/>
                    <a:gdLst>
                      <a:gd name="T0" fmla="*/ 421 w 519"/>
                      <a:gd name="T1" fmla="*/ 357 h 357"/>
                      <a:gd name="T2" fmla="*/ 445 w 519"/>
                      <a:gd name="T3" fmla="*/ 319 h 357"/>
                      <a:gd name="T4" fmla="*/ 466 w 519"/>
                      <a:gd name="T5" fmla="*/ 308 h 357"/>
                      <a:gd name="T6" fmla="*/ 466 w 519"/>
                      <a:gd name="T7" fmla="*/ 225 h 357"/>
                      <a:gd name="T8" fmla="*/ 484 w 519"/>
                      <a:gd name="T9" fmla="*/ 209 h 357"/>
                      <a:gd name="T10" fmla="*/ 479 w 519"/>
                      <a:gd name="T11" fmla="*/ 182 h 357"/>
                      <a:gd name="T12" fmla="*/ 483 w 519"/>
                      <a:gd name="T13" fmla="*/ 160 h 357"/>
                      <a:gd name="T14" fmla="*/ 519 w 519"/>
                      <a:gd name="T15" fmla="*/ 144 h 357"/>
                      <a:gd name="T16" fmla="*/ 506 w 519"/>
                      <a:gd name="T17" fmla="*/ 105 h 357"/>
                      <a:gd name="T18" fmla="*/ 434 w 519"/>
                      <a:gd name="T19" fmla="*/ 90 h 357"/>
                      <a:gd name="T20" fmla="*/ 443 w 519"/>
                      <a:gd name="T21" fmla="*/ 45 h 357"/>
                      <a:gd name="T22" fmla="*/ 423 w 519"/>
                      <a:gd name="T23" fmla="*/ 4 h 357"/>
                      <a:gd name="T24" fmla="*/ 401 w 519"/>
                      <a:gd name="T25" fmla="*/ 0 h 357"/>
                      <a:gd name="T26" fmla="*/ 376 w 519"/>
                      <a:gd name="T27" fmla="*/ 7 h 357"/>
                      <a:gd name="T28" fmla="*/ 371 w 519"/>
                      <a:gd name="T29" fmla="*/ 27 h 357"/>
                      <a:gd name="T30" fmla="*/ 320 w 519"/>
                      <a:gd name="T31" fmla="*/ 38 h 357"/>
                      <a:gd name="T32" fmla="*/ 293 w 519"/>
                      <a:gd name="T33" fmla="*/ 72 h 357"/>
                      <a:gd name="T34" fmla="*/ 292 w 519"/>
                      <a:gd name="T35" fmla="*/ 114 h 357"/>
                      <a:gd name="T36" fmla="*/ 232 w 519"/>
                      <a:gd name="T37" fmla="*/ 128 h 357"/>
                      <a:gd name="T38" fmla="*/ 183 w 519"/>
                      <a:gd name="T39" fmla="*/ 148 h 357"/>
                      <a:gd name="T40" fmla="*/ 149 w 519"/>
                      <a:gd name="T41" fmla="*/ 177 h 357"/>
                      <a:gd name="T42" fmla="*/ 108 w 519"/>
                      <a:gd name="T43" fmla="*/ 216 h 357"/>
                      <a:gd name="T44" fmla="*/ 77 w 519"/>
                      <a:gd name="T45" fmla="*/ 227 h 357"/>
                      <a:gd name="T46" fmla="*/ 21 w 519"/>
                      <a:gd name="T47" fmla="*/ 232 h 357"/>
                      <a:gd name="T48" fmla="*/ 7 w 519"/>
                      <a:gd name="T49" fmla="*/ 256 h 357"/>
                      <a:gd name="T50" fmla="*/ 0 w 519"/>
                      <a:gd name="T51" fmla="*/ 286 h 357"/>
                      <a:gd name="T52" fmla="*/ 38 w 519"/>
                      <a:gd name="T53" fmla="*/ 283 h 357"/>
                      <a:gd name="T54" fmla="*/ 74 w 519"/>
                      <a:gd name="T55" fmla="*/ 288 h 357"/>
                      <a:gd name="T56" fmla="*/ 108 w 519"/>
                      <a:gd name="T57" fmla="*/ 277 h 357"/>
                      <a:gd name="T58" fmla="*/ 133 w 519"/>
                      <a:gd name="T59" fmla="*/ 245 h 357"/>
                      <a:gd name="T60" fmla="*/ 167 w 519"/>
                      <a:gd name="T61" fmla="*/ 243 h 357"/>
                      <a:gd name="T62" fmla="*/ 209 w 519"/>
                      <a:gd name="T63" fmla="*/ 285 h 357"/>
                      <a:gd name="T64" fmla="*/ 266 w 519"/>
                      <a:gd name="T65" fmla="*/ 326 h 357"/>
                      <a:gd name="T66" fmla="*/ 342 w 519"/>
                      <a:gd name="T67" fmla="*/ 340 h 357"/>
                      <a:gd name="T68" fmla="*/ 421 w 519"/>
                      <a:gd name="T69"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357">
                        <a:moveTo>
                          <a:pt x="421" y="357"/>
                        </a:moveTo>
                        <a:lnTo>
                          <a:pt x="445" y="319"/>
                        </a:lnTo>
                        <a:lnTo>
                          <a:pt x="466" y="308"/>
                        </a:lnTo>
                        <a:lnTo>
                          <a:pt x="466" y="225"/>
                        </a:lnTo>
                        <a:lnTo>
                          <a:pt x="484" y="209"/>
                        </a:lnTo>
                        <a:lnTo>
                          <a:pt x="479" y="182"/>
                        </a:lnTo>
                        <a:lnTo>
                          <a:pt x="483" y="160"/>
                        </a:lnTo>
                        <a:lnTo>
                          <a:pt x="519" y="144"/>
                        </a:lnTo>
                        <a:lnTo>
                          <a:pt x="506" y="105"/>
                        </a:lnTo>
                        <a:lnTo>
                          <a:pt x="434" y="90"/>
                        </a:lnTo>
                        <a:lnTo>
                          <a:pt x="443" y="45"/>
                        </a:lnTo>
                        <a:lnTo>
                          <a:pt x="423" y="4"/>
                        </a:lnTo>
                        <a:lnTo>
                          <a:pt x="401" y="0"/>
                        </a:lnTo>
                        <a:lnTo>
                          <a:pt x="376" y="7"/>
                        </a:lnTo>
                        <a:lnTo>
                          <a:pt x="371" y="27"/>
                        </a:lnTo>
                        <a:lnTo>
                          <a:pt x="320" y="38"/>
                        </a:lnTo>
                        <a:lnTo>
                          <a:pt x="293" y="72"/>
                        </a:lnTo>
                        <a:lnTo>
                          <a:pt x="292" y="114"/>
                        </a:lnTo>
                        <a:lnTo>
                          <a:pt x="232" y="128"/>
                        </a:lnTo>
                        <a:lnTo>
                          <a:pt x="183" y="148"/>
                        </a:lnTo>
                        <a:lnTo>
                          <a:pt x="149" y="177"/>
                        </a:lnTo>
                        <a:lnTo>
                          <a:pt x="108" y="216"/>
                        </a:lnTo>
                        <a:lnTo>
                          <a:pt x="77" y="227"/>
                        </a:lnTo>
                        <a:lnTo>
                          <a:pt x="21" y="232"/>
                        </a:lnTo>
                        <a:lnTo>
                          <a:pt x="7" y="256"/>
                        </a:lnTo>
                        <a:lnTo>
                          <a:pt x="0" y="286"/>
                        </a:lnTo>
                        <a:lnTo>
                          <a:pt x="38" y="283"/>
                        </a:lnTo>
                        <a:lnTo>
                          <a:pt x="74" y="288"/>
                        </a:lnTo>
                        <a:lnTo>
                          <a:pt x="108" y="277"/>
                        </a:lnTo>
                        <a:lnTo>
                          <a:pt x="133" y="245"/>
                        </a:lnTo>
                        <a:lnTo>
                          <a:pt x="167" y="243"/>
                        </a:lnTo>
                        <a:lnTo>
                          <a:pt x="209" y="285"/>
                        </a:lnTo>
                        <a:lnTo>
                          <a:pt x="266" y="326"/>
                        </a:lnTo>
                        <a:lnTo>
                          <a:pt x="342" y="340"/>
                        </a:lnTo>
                        <a:lnTo>
                          <a:pt x="421"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 name="Freeform 1000"/>
                  <p:cNvSpPr>
                    <a:spLocks/>
                  </p:cNvSpPr>
                  <p:nvPr/>
                </p:nvSpPr>
                <p:spPr bwMode="auto">
                  <a:xfrm>
                    <a:off x="7445" y="3992"/>
                    <a:ext cx="1124" cy="714"/>
                  </a:xfrm>
                  <a:custGeom>
                    <a:avLst/>
                    <a:gdLst>
                      <a:gd name="T0" fmla="*/ 421 w 519"/>
                      <a:gd name="T1" fmla="*/ 357 h 357"/>
                      <a:gd name="T2" fmla="*/ 445 w 519"/>
                      <a:gd name="T3" fmla="*/ 319 h 357"/>
                      <a:gd name="T4" fmla="*/ 466 w 519"/>
                      <a:gd name="T5" fmla="*/ 308 h 357"/>
                      <a:gd name="T6" fmla="*/ 466 w 519"/>
                      <a:gd name="T7" fmla="*/ 225 h 357"/>
                      <a:gd name="T8" fmla="*/ 484 w 519"/>
                      <a:gd name="T9" fmla="*/ 209 h 357"/>
                      <a:gd name="T10" fmla="*/ 479 w 519"/>
                      <a:gd name="T11" fmla="*/ 182 h 357"/>
                      <a:gd name="T12" fmla="*/ 483 w 519"/>
                      <a:gd name="T13" fmla="*/ 160 h 357"/>
                      <a:gd name="T14" fmla="*/ 519 w 519"/>
                      <a:gd name="T15" fmla="*/ 144 h 357"/>
                      <a:gd name="T16" fmla="*/ 506 w 519"/>
                      <a:gd name="T17" fmla="*/ 105 h 357"/>
                      <a:gd name="T18" fmla="*/ 434 w 519"/>
                      <a:gd name="T19" fmla="*/ 90 h 357"/>
                      <a:gd name="T20" fmla="*/ 443 w 519"/>
                      <a:gd name="T21" fmla="*/ 45 h 357"/>
                      <a:gd name="T22" fmla="*/ 423 w 519"/>
                      <a:gd name="T23" fmla="*/ 4 h 357"/>
                      <a:gd name="T24" fmla="*/ 401 w 519"/>
                      <a:gd name="T25" fmla="*/ 0 h 357"/>
                      <a:gd name="T26" fmla="*/ 376 w 519"/>
                      <a:gd name="T27" fmla="*/ 7 h 357"/>
                      <a:gd name="T28" fmla="*/ 371 w 519"/>
                      <a:gd name="T29" fmla="*/ 27 h 357"/>
                      <a:gd name="T30" fmla="*/ 320 w 519"/>
                      <a:gd name="T31" fmla="*/ 38 h 357"/>
                      <a:gd name="T32" fmla="*/ 293 w 519"/>
                      <a:gd name="T33" fmla="*/ 72 h 357"/>
                      <a:gd name="T34" fmla="*/ 292 w 519"/>
                      <a:gd name="T35" fmla="*/ 114 h 357"/>
                      <a:gd name="T36" fmla="*/ 232 w 519"/>
                      <a:gd name="T37" fmla="*/ 128 h 357"/>
                      <a:gd name="T38" fmla="*/ 183 w 519"/>
                      <a:gd name="T39" fmla="*/ 148 h 357"/>
                      <a:gd name="T40" fmla="*/ 149 w 519"/>
                      <a:gd name="T41" fmla="*/ 177 h 357"/>
                      <a:gd name="T42" fmla="*/ 108 w 519"/>
                      <a:gd name="T43" fmla="*/ 216 h 357"/>
                      <a:gd name="T44" fmla="*/ 77 w 519"/>
                      <a:gd name="T45" fmla="*/ 227 h 357"/>
                      <a:gd name="T46" fmla="*/ 21 w 519"/>
                      <a:gd name="T47" fmla="*/ 232 h 357"/>
                      <a:gd name="T48" fmla="*/ 7 w 519"/>
                      <a:gd name="T49" fmla="*/ 256 h 357"/>
                      <a:gd name="T50" fmla="*/ 0 w 519"/>
                      <a:gd name="T51" fmla="*/ 286 h 357"/>
                      <a:gd name="T52" fmla="*/ 38 w 519"/>
                      <a:gd name="T53" fmla="*/ 283 h 357"/>
                      <a:gd name="T54" fmla="*/ 74 w 519"/>
                      <a:gd name="T55" fmla="*/ 288 h 357"/>
                      <a:gd name="T56" fmla="*/ 108 w 519"/>
                      <a:gd name="T57" fmla="*/ 277 h 357"/>
                      <a:gd name="T58" fmla="*/ 133 w 519"/>
                      <a:gd name="T59" fmla="*/ 245 h 357"/>
                      <a:gd name="T60" fmla="*/ 167 w 519"/>
                      <a:gd name="T61" fmla="*/ 243 h 357"/>
                      <a:gd name="T62" fmla="*/ 209 w 519"/>
                      <a:gd name="T63" fmla="*/ 285 h 357"/>
                      <a:gd name="T64" fmla="*/ 266 w 519"/>
                      <a:gd name="T65" fmla="*/ 326 h 357"/>
                      <a:gd name="T66" fmla="*/ 342 w 519"/>
                      <a:gd name="T67" fmla="*/ 340 h 357"/>
                      <a:gd name="T68" fmla="*/ 421 w 519"/>
                      <a:gd name="T69"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357">
                        <a:moveTo>
                          <a:pt x="421" y="357"/>
                        </a:moveTo>
                        <a:lnTo>
                          <a:pt x="445" y="319"/>
                        </a:lnTo>
                        <a:lnTo>
                          <a:pt x="466" y="308"/>
                        </a:lnTo>
                        <a:lnTo>
                          <a:pt x="466" y="225"/>
                        </a:lnTo>
                        <a:lnTo>
                          <a:pt x="484" y="209"/>
                        </a:lnTo>
                        <a:lnTo>
                          <a:pt x="479" y="182"/>
                        </a:lnTo>
                        <a:lnTo>
                          <a:pt x="483" y="160"/>
                        </a:lnTo>
                        <a:lnTo>
                          <a:pt x="519" y="144"/>
                        </a:lnTo>
                        <a:lnTo>
                          <a:pt x="506" y="105"/>
                        </a:lnTo>
                        <a:lnTo>
                          <a:pt x="434" y="90"/>
                        </a:lnTo>
                        <a:lnTo>
                          <a:pt x="443" y="45"/>
                        </a:lnTo>
                        <a:lnTo>
                          <a:pt x="423" y="4"/>
                        </a:lnTo>
                        <a:lnTo>
                          <a:pt x="401" y="0"/>
                        </a:lnTo>
                        <a:lnTo>
                          <a:pt x="376" y="7"/>
                        </a:lnTo>
                        <a:lnTo>
                          <a:pt x="371" y="27"/>
                        </a:lnTo>
                        <a:lnTo>
                          <a:pt x="320" y="38"/>
                        </a:lnTo>
                        <a:lnTo>
                          <a:pt x="293" y="72"/>
                        </a:lnTo>
                        <a:lnTo>
                          <a:pt x="292" y="114"/>
                        </a:lnTo>
                        <a:lnTo>
                          <a:pt x="232" y="128"/>
                        </a:lnTo>
                        <a:lnTo>
                          <a:pt x="183" y="148"/>
                        </a:lnTo>
                        <a:lnTo>
                          <a:pt x="149" y="177"/>
                        </a:lnTo>
                        <a:lnTo>
                          <a:pt x="108" y="216"/>
                        </a:lnTo>
                        <a:lnTo>
                          <a:pt x="77" y="227"/>
                        </a:lnTo>
                        <a:lnTo>
                          <a:pt x="21" y="232"/>
                        </a:lnTo>
                        <a:lnTo>
                          <a:pt x="7" y="256"/>
                        </a:lnTo>
                        <a:lnTo>
                          <a:pt x="0" y="286"/>
                        </a:lnTo>
                        <a:lnTo>
                          <a:pt x="38" y="283"/>
                        </a:lnTo>
                        <a:lnTo>
                          <a:pt x="74" y="288"/>
                        </a:lnTo>
                        <a:lnTo>
                          <a:pt x="108" y="277"/>
                        </a:lnTo>
                        <a:lnTo>
                          <a:pt x="133" y="245"/>
                        </a:lnTo>
                        <a:lnTo>
                          <a:pt x="167" y="243"/>
                        </a:lnTo>
                        <a:lnTo>
                          <a:pt x="209" y="285"/>
                        </a:lnTo>
                        <a:lnTo>
                          <a:pt x="266" y="326"/>
                        </a:lnTo>
                        <a:lnTo>
                          <a:pt x="342" y="340"/>
                        </a:lnTo>
                        <a:lnTo>
                          <a:pt x="421" y="35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1" name="Freeform 999"/>
                  <p:cNvSpPr>
                    <a:spLocks/>
                  </p:cNvSpPr>
                  <p:nvPr/>
                </p:nvSpPr>
                <p:spPr bwMode="auto">
                  <a:xfrm>
                    <a:off x="7781" y="3150"/>
                    <a:ext cx="632" cy="540"/>
                  </a:xfrm>
                  <a:custGeom>
                    <a:avLst/>
                    <a:gdLst>
                      <a:gd name="T0" fmla="*/ 18 w 292"/>
                      <a:gd name="T1" fmla="*/ 252 h 270"/>
                      <a:gd name="T2" fmla="*/ 106 w 292"/>
                      <a:gd name="T3" fmla="*/ 245 h 270"/>
                      <a:gd name="T4" fmla="*/ 140 w 292"/>
                      <a:gd name="T5" fmla="*/ 255 h 270"/>
                      <a:gd name="T6" fmla="*/ 165 w 292"/>
                      <a:gd name="T7" fmla="*/ 270 h 270"/>
                      <a:gd name="T8" fmla="*/ 196 w 292"/>
                      <a:gd name="T9" fmla="*/ 266 h 270"/>
                      <a:gd name="T10" fmla="*/ 245 w 292"/>
                      <a:gd name="T11" fmla="*/ 234 h 270"/>
                      <a:gd name="T12" fmla="*/ 266 w 292"/>
                      <a:gd name="T13" fmla="*/ 199 h 270"/>
                      <a:gd name="T14" fmla="*/ 281 w 292"/>
                      <a:gd name="T15" fmla="*/ 117 h 270"/>
                      <a:gd name="T16" fmla="*/ 292 w 292"/>
                      <a:gd name="T17" fmla="*/ 90 h 270"/>
                      <a:gd name="T18" fmla="*/ 272 w 292"/>
                      <a:gd name="T19" fmla="*/ 46 h 270"/>
                      <a:gd name="T20" fmla="*/ 266 w 292"/>
                      <a:gd name="T21" fmla="*/ 32 h 270"/>
                      <a:gd name="T22" fmla="*/ 239 w 292"/>
                      <a:gd name="T23" fmla="*/ 5 h 270"/>
                      <a:gd name="T24" fmla="*/ 183 w 292"/>
                      <a:gd name="T25" fmla="*/ 10 h 270"/>
                      <a:gd name="T26" fmla="*/ 144 w 292"/>
                      <a:gd name="T27" fmla="*/ 3 h 270"/>
                      <a:gd name="T28" fmla="*/ 93 w 292"/>
                      <a:gd name="T29" fmla="*/ 12 h 270"/>
                      <a:gd name="T30" fmla="*/ 45 w 292"/>
                      <a:gd name="T31" fmla="*/ 0 h 270"/>
                      <a:gd name="T32" fmla="*/ 41 w 292"/>
                      <a:gd name="T33" fmla="*/ 16 h 270"/>
                      <a:gd name="T34" fmla="*/ 25 w 292"/>
                      <a:gd name="T35" fmla="*/ 34 h 270"/>
                      <a:gd name="T36" fmla="*/ 7 w 292"/>
                      <a:gd name="T37" fmla="*/ 68 h 270"/>
                      <a:gd name="T38" fmla="*/ 16 w 292"/>
                      <a:gd name="T39" fmla="*/ 135 h 270"/>
                      <a:gd name="T40" fmla="*/ 0 w 292"/>
                      <a:gd name="T41" fmla="*/ 205 h 270"/>
                      <a:gd name="T42" fmla="*/ 18 w 292"/>
                      <a:gd name="T43" fmla="*/ 2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70">
                        <a:moveTo>
                          <a:pt x="18" y="252"/>
                        </a:moveTo>
                        <a:lnTo>
                          <a:pt x="106" y="245"/>
                        </a:lnTo>
                        <a:lnTo>
                          <a:pt x="140" y="255"/>
                        </a:lnTo>
                        <a:lnTo>
                          <a:pt x="165" y="270"/>
                        </a:lnTo>
                        <a:lnTo>
                          <a:pt x="196" y="266"/>
                        </a:lnTo>
                        <a:lnTo>
                          <a:pt x="245" y="234"/>
                        </a:lnTo>
                        <a:lnTo>
                          <a:pt x="266" y="199"/>
                        </a:lnTo>
                        <a:lnTo>
                          <a:pt x="281" y="117"/>
                        </a:lnTo>
                        <a:lnTo>
                          <a:pt x="292" y="90"/>
                        </a:lnTo>
                        <a:lnTo>
                          <a:pt x="272" y="46"/>
                        </a:lnTo>
                        <a:lnTo>
                          <a:pt x="266" y="32"/>
                        </a:lnTo>
                        <a:lnTo>
                          <a:pt x="239" y="5"/>
                        </a:lnTo>
                        <a:lnTo>
                          <a:pt x="183" y="10"/>
                        </a:lnTo>
                        <a:lnTo>
                          <a:pt x="144" y="3"/>
                        </a:lnTo>
                        <a:lnTo>
                          <a:pt x="93" y="12"/>
                        </a:lnTo>
                        <a:lnTo>
                          <a:pt x="45" y="0"/>
                        </a:lnTo>
                        <a:lnTo>
                          <a:pt x="41" y="16"/>
                        </a:lnTo>
                        <a:lnTo>
                          <a:pt x="25" y="34"/>
                        </a:lnTo>
                        <a:lnTo>
                          <a:pt x="7" y="68"/>
                        </a:lnTo>
                        <a:lnTo>
                          <a:pt x="16" y="135"/>
                        </a:lnTo>
                        <a:lnTo>
                          <a:pt x="0" y="205"/>
                        </a:lnTo>
                        <a:lnTo>
                          <a:pt x="18"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 name="Freeform 998"/>
                  <p:cNvSpPr>
                    <a:spLocks/>
                  </p:cNvSpPr>
                  <p:nvPr/>
                </p:nvSpPr>
                <p:spPr bwMode="auto">
                  <a:xfrm>
                    <a:off x="7781" y="3150"/>
                    <a:ext cx="632" cy="540"/>
                  </a:xfrm>
                  <a:custGeom>
                    <a:avLst/>
                    <a:gdLst>
                      <a:gd name="T0" fmla="*/ 18 w 292"/>
                      <a:gd name="T1" fmla="*/ 252 h 270"/>
                      <a:gd name="T2" fmla="*/ 106 w 292"/>
                      <a:gd name="T3" fmla="*/ 245 h 270"/>
                      <a:gd name="T4" fmla="*/ 140 w 292"/>
                      <a:gd name="T5" fmla="*/ 255 h 270"/>
                      <a:gd name="T6" fmla="*/ 165 w 292"/>
                      <a:gd name="T7" fmla="*/ 270 h 270"/>
                      <a:gd name="T8" fmla="*/ 196 w 292"/>
                      <a:gd name="T9" fmla="*/ 266 h 270"/>
                      <a:gd name="T10" fmla="*/ 245 w 292"/>
                      <a:gd name="T11" fmla="*/ 234 h 270"/>
                      <a:gd name="T12" fmla="*/ 266 w 292"/>
                      <a:gd name="T13" fmla="*/ 199 h 270"/>
                      <a:gd name="T14" fmla="*/ 281 w 292"/>
                      <a:gd name="T15" fmla="*/ 117 h 270"/>
                      <a:gd name="T16" fmla="*/ 292 w 292"/>
                      <a:gd name="T17" fmla="*/ 90 h 270"/>
                      <a:gd name="T18" fmla="*/ 272 w 292"/>
                      <a:gd name="T19" fmla="*/ 46 h 270"/>
                      <a:gd name="T20" fmla="*/ 266 w 292"/>
                      <a:gd name="T21" fmla="*/ 32 h 270"/>
                      <a:gd name="T22" fmla="*/ 239 w 292"/>
                      <a:gd name="T23" fmla="*/ 5 h 270"/>
                      <a:gd name="T24" fmla="*/ 183 w 292"/>
                      <a:gd name="T25" fmla="*/ 10 h 270"/>
                      <a:gd name="T26" fmla="*/ 144 w 292"/>
                      <a:gd name="T27" fmla="*/ 3 h 270"/>
                      <a:gd name="T28" fmla="*/ 93 w 292"/>
                      <a:gd name="T29" fmla="*/ 12 h 270"/>
                      <a:gd name="T30" fmla="*/ 45 w 292"/>
                      <a:gd name="T31" fmla="*/ 0 h 270"/>
                      <a:gd name="T32" fmla="*/ 41 w 292"/>
                      <a:gd name="T33" fmla="*/ 16 h 270"/>
                      <a:gd name="T34" fmla="*/ 25 w 292"/>
                      <a:gd name="T35" fmla="*/ 34 h 270"/>
                      <a:gd name="T36" fmla="*/ 7 w 292"/>
                      <a:gd name="T37" fmla="*/ 68 h 270"/>
                      <a:gd name="T38" fmla="*/ 16 w 292"/>
                      <a:gd name="T39" fmla="*/ 135 h 270"/>
                      <a:gd name="T40" fmla="*/ 0 w 292"/>
                      <a:gd name="T41" fmla="*/ 205 h 270"/>
                      <a:gd name="T42" fmla="*/ 18 w 292"/>
                      <a:gd name="T43" fmla="*/ 25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70">
                        <a:moveTo>
                          <a:pt x="18" y="252"/>
                        </a:moveTo>
                        <a:lnTo>
                          <a:pt x="106" y="245"/>
                        </a:lnTo>
                        <a:lnTo>
                          <a:pt x="140" y="255"/>
                        </a:lnTo>
                        <a:lnTo>
                          <a:pt x="165" y="270"/>
                        </a:lnTo>
                        <a:lnTo>
                          <a:pt x="196" y="266"/>
                        </a:lnTo>
                        <a:lnTo>
                          <a:pt x="245" y="234"/>
                        </a:lnTo>
                        <a:lnTo>
                          <a:pt x="266" y="199"/>
                        </a:lnTo>
                        <a:lnTo>
                          <a:pt x="281" y="117"/>
                        </a:lnTo>
                        <a:lnTo>
                          <a:pt x="292" y="90"/>
                        </a:lnTo>
                        <a:lnTo>
                          <a:pt x="272" y="46"/>
                        </a:lnTo>
                        <a:lnTo>
                          <a:pt x="266" y="32"/>
                        </a:lnTo>
                        <a:lnTo>
                          <a:pt x="239" y="5"/>
                        </a:lnTo>
                        <a:lnTo>
                          <a:pt x="183" y="10"/>
                        </a:lnTo>
                        <a:lnTo>
                          <a:pt x="144" y="3"/>
                        </a:lnTo>
                        <a:lnTo>
                          <a:pt x="93" y="12"/>
                        </a:lnTo>
                        <a:lnTo>
                          <a:pt x="45" y="0"/>
                        </a:lnTo>
                        <a:lnTo>
                          <a:pt x="41" y="16"/>
                        </a:lnTo>
                        <a:lnTo>
                          <a:pt x="25" y="34"/>
                        </a:lnTo>
                        <a:lnTo>
                          <a:pt x="7" y="68"/>
                        </a:lnTo>
                        <a:lnTo>
                          <a:pt x="16" y="135"/>
                        </a:lnTo>
                        <a:lnTo>
                          <a:pt x="0" y="205"/>
                        </a:lnTo>
                        <a:lnTo>
                          <a:pt x="18" y="25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 name="Freeform 997"/>
                  <p:cNvSpPr>
                    <a:spLocks/>
                  </p:cNvSpPr>
                  <p:nvPr/>
                </p:nvSpPr>
                <p:spPr bwMode="auto">
                  <a:xfrm>
                    <a:off x="7272" y="2472"/>
                    <a:ext cx="1021" cy="702"/>
                  </a:xfrm>
                  <a:custGeom>
                    <a:avLst/>
                    <a:gdLst>
                      <a:gd name="T0" fmla="*/ 413 w 472"/>
                      <a:gd name="T1" fmla="*/ 121 h 351"/>
                      <a:gd name="T2" fmla="*/ 422 w 472"/>
                      <a:gd name="T3" fmla="*/ 58 h 351"/>
                      <a:gd name="T4" fmla="*/ 399 w 472"/>
                      <a:gd name="T5" fmla="*/ 36 h 351"/>
                      <a:gd name="T6" fmla="*/ 370 w 472"/>
                      <a:gd name="T7" fmla="*/ 30 h 351"/>
                      <a:gd name="T8" fmla="*/ 352 w 472"/>
                      <a:gd name="T9" fmla="*/ 21 h 351"/>
                      <a:gd name="T10" fmla="*/ 330 w 472"/>
                      <a:gd name="T11" fmla="*/ 14 h 351"/>
                      <a:gd name="T12" fmla="*/ 319 w 472"/>
                      <a:gd name="T13" fmla="*/ 0 h 351"/>
                      <a:gd name="T14" fmla="*/ 278 w 472"/>
                      <a:gd name="T15" fmla="*/ 2 h 351"/>
                      <a:gd name="T16" fmla="*/ 249 w 472"/>
                      <a:gd name="T17" fmla="*/ 11 h 351"/>
                      <a:gd name="T18" fmla="*/ 247 w 472"/>
                      <a:gd name="T19" fmla="*/ 23 h 351"/>
                      <a:gd name="T20" fmla="*/ 220 w 472"/>
                      <a:gd name="T21" fmla="*/ 41 h 351"/>
                      <a:gd name="T22" fmla="*/ 164 w 472"/>
                      <a:gd name="T23" fmla="*/ 54 h 351"/>
                      <a:gd name="T24" fmla="*/ 114 w 472"/>
                      <a:gd name="T25" fmla="*/ 83 h 351"/>
                      <a:gd name="T26" fmla="*/ 85 w 472"/>
                      <a:gd name="T27" fmla="*/ 92 h 351"/>
                      <a:gd name="T28" fmla="*/ 71 w 472"/>
                      <a:gd name="T29" fmla="*/ 112 h 351"/>
                      <a:gd name="T30" fmla="*/ 0 w 472"/>
                      <a:gd name="T31" fmla="*/ 184 h 351"/>
                      <a:gd name="T32" fmla="*/ 4 w 472"/>
                      <a:gd name="T33" fmla="*/ 193 h 351"/>
                      <a:gd name="T34" fmla="*/ 17 w 472"/>
                      <a:gd name="T35" fmla="*/ 214 h 351"/>
                      <a:gd name="T36" fmla="*/ 20 w 472"/>
                      <a:gd name="T37" fmla="*/ 241 h 351"/>
                      <a:gd name="T38" fmla="*/ 60 w 472"/>
                      <a:gd name="T39" fmla="*/ 250 h 351"/>
                      <a:gd name="T40" fmla="*/ 128 w 472"/>
                      <a:gd name="T41" fmla="*/ 263 h 351"/>
                      <a:gd name="T42" fmla="*/ 152 w 472"/>
                      <a:gd name="T43" fmla="*/ 293 h 351"/>
                      <a:gd name="T44" fmla="*/ 200 w 472"/>
                      <a:gd name="T45" fmla="*/ 308 h 351"/>
                      <a:gd name="T46" fmla="*/ 217 w 472"/>
                      <a:gd name="T47" fmla="*/ 326 h 351"/>
                      <a:gd name="T48" fmla="*/ 231 w 472"/>
                      <a:gd name="T49" fmla="*/ 335 h 351"/>
                      <a:gd name="T50" fmla="*/ 280 w 472"/>
                      <a:gd name="T51" fmla="*/ 339 h 351"/>
                      <a:gd name="T52" fmla="*/ 328 w 472"/>
                      <a:gd name="T53" fmla="*/ 351 h 351"/>
                      <a:gd name="T54" fmla="*/ 379 w 472"/>
                      <a:gd name="T55" fmla="*/ 342 h 351"/>
                      <a:gd name="T56" fmla="*/ 418 w 472"/>
                      <a:gd name="T57" fmla="*/ 349 h 351"/>
                      <a:gd name="T58" fmla="*/ 472 w 472"/>
                      <a:gd name="T59" fmla="*/ 344 h 351"/>
                      <a:gd name="T60" fmla="*/ 449 w 472"/>
                      <a:gd name="T61" fmla="*/ 306 h 351"/>
                      <a:gd name="T62" fmla="*/ 444 w 472"/>
                      <a:gd name="T63" fmla="*/ 259 h 351"/>
                      <a:gd name="T64" fmla="*/ 451 w 472"/>
                      <a:gd name="T65" fmla="*/ 225 h 351"/>
                      <a:gd name="T66" fmla="*/ 420 w 472"/>
                      <a:gd name="T67" fmla="*/ 212 h 351"/>
                      <a:gd name="T68" fmla="*/ 415 w 472"/>
                      <a:gd name="T69" fmla="*/ 184 h 351"/>
                      <a:gd name="T70" fmla="*/ 413 w 472"/>
                      <a:gd name="T71" fmla="*/ 1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2" h="351">
                        <a:moveTo>
                          <a:pt x="413" y="121"/>
                        </a:moveTo>
                        <a:lnTo>
                          <a:pt x="422" y="58"/>
                        </a:lnTo>
                        <a:lnTo>
                          <a:pt x="399" y="36"/>
                        </a:lnTo>
                        <a:lnTo>
                          <a:pt x="370" y="30"/>
                        </a:lnTo>
                        <a:lnTo>
                          <a:pt x="352" y="21"/>
                        </a:lnTo>
                        <a:lnTo>
                          <a:pt x="330" y="14"/>
                        </a:lnTo>
                        <a:lnTo>
                          <a:pt x="319" y="0"/>
                        </a:lnTo>
                        <a:lnTo>
                          <a:pt x="278" y="2"/>
                        </a:lnTo>
                        <a:lnTo>
                          <a:pt x="249" y="11"/>
                        </a:lnTo>
                        <a:lnTo>
                          <a:pt x="247" y="23"/>
                        </a:lnTo>
                        <a:lnTo>
                          <a:pt x="220" y="41"/>
                        </a:lnTo>
                        <a:lnTo>
                          <a:pt x="164" y="54"/>
                        </a:lnTo>
                        <a:lnTo>
                          <a:pt x="114" y="83"/>
                        </a:lnTo>
                        <a:lnTo>
                          <a:pt x="85" y="92"/>
                        </a:lnTo>
                        <a:lnTo>
                          <a:pt x="71" y="112"/>
                        </a:lnTo>
                        <a:lnTo>
                          <a:pt x="0" y="184"/>
                        </a:lnTo>
                        <a:lnTo>
                          <a:pt x="4" y="193"/>
                        </a:lnTo>
                        <a:lnTo>
                          <a:pt x="17" y="214"/>
                        </a:lnTo>
                        <a:lnTo>
                          <a:pt x="20" y="241"/>
                        </a:lnTo>
                        <a:lnTo>
                          <a:pt x="60" y="250"/>
                        </a:lnTo>
                        <a:lnTo>
                          <a:pt x="128" y="263"/>
                        </a:lnTo>
                        <a:lnTo>
                          <a:pt x="152" y="293"/>
                        </a:lnTo>
                        <a:lnTo>
                          <a:pt x="200" y="308"/>
                        </a:lnTo>
                        <a:lnTo>
                          <a:pt x="217" y="326"/>
                        </a:lnTo>
                        <a:lnTo>
                          <a:pt x="231" y="335"/>
                        </a:lnTo>
                        <a:lnTo>
                          <a:pt x="280" y="339"/>
                        </a:lnTo>
                        <a:lnTo>
                          <a:pt x="328" y="351"/>
                        </a:lnTo>
                        <a:lnTo>
                          <a:pt x="379" y="342"/>
                        </a:lnTo>
                        <a:lnTo>
                          <a:pt x="418" y="349"/>
                        </a:lnTo>
                        <a:lnTo>
                          <a:pt x="472" y="344"/>
                        </a:lnTo>
                        <a:lnTo>
                          <a:pt x="449" y="306"/>
                        </a:lnTo>
                        <a:lnTo>
                          <a:pt x="444" y="259"/>
                        </a:lnTo>
                        <a:lnTo>
                          <a:pt x="451" y="225"/>
                        </a:lnTo>
                        <a:lnTo>
                          <a:pt x="420" y="212"/>
                        </a:lnTo>
                        <a:lnTo>
                          <a:pt x="415" y="184"/>
                        </a:lnTo>
                        <a:lnTo>
                          <a:pt x="413"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 name="Freeform 996"/>
                  <p:cNvSpPr>
                    <a:spLocks/>
                  </p:cNvSpPr>
                  <p:nvPr/>
                </p:nvSpPr>
                <p:spPr bwMode="auto">
                  <a:xfrm>
                    <a:off x="7272" y="2472"/>
                    <a:ext cx="1021" cy="702"/>
                  </a:xfrm>
                  <a:custGeom>
                    <a:avLst/>
                    <a:gdLst>
                      <a:gd name="T0" fmla="*/ 413 w 472"/>
                      <a:gd name="T1" fmla="*/ 121 h 351"/>
                      <a:gd name="T2" fmla="*/ 422 w 472"/>
                      <a:gd name="T3" fmla="*/ 58 h 351"/>
                      <a:gd name="T4" fmla="*/ 399 w 472"/>
                      <a:gd name="T5" fmla="*/ 36 h 351"/>
                      <a:gd name="T6" fmla="*/ 370 w 472"/>
                      <a:gd name="T7" fmla="*/ 30 h 351"/>
                      <a:gd name="T8" fmla="*/ 352 w 472"/>
                      <a:gd name="T9" fmla="*/ 21 h 351"/>
                      <a:gd name="T10" fmla="*/ 330 w 472"/>
                      <a:gd name="T11" fmla="*/ 14 h 351"/>
                      <a:gd name="T12" fmla="*/ 319 w 472"/>
                      <a:gd name="T13" fmla="*/ 0 h 351"/>
                      <a:gd name="T14" fmla="*/ 278 w 472"/>
                      <a:gd name="T15" fmla="*/ 2 h 351"/>
                      <a:gd name="T16" fmla="*/ 249 w 472"/>
                      <a:gd name="T17" fmla="*/ 11 h 351"/>
                      <a:gd name="T18" fmla="*/ 247 w 472"/>
                      <a:gd name="T19" fmla="*/ 23 h 351"/>
                      <a:gd name="T20" fmla="*/ 220 w 472"/>
                      <a:gd name="T21" fmla="*/ 41 h 351"/>
                      <a:gd name="T22" fmla="*/ 164 w 472"/>
                      <a:gd name="T23" fmla="*/ 54 h 351"/>
                      <a:gd name="T24" fmla="*/ 114 w 472"/>
                      <a:gd name="T25" fmla="*/ 83 h 351"/>
                      <a:gd name="T26" fmla="*/ 85 w 472"/>
                      <a:gd name="T27" fmla="*/ 92 h 351"/>
                      <a:gd name="T28" fmla="*/ 71 w 472"/>
                      <a:gd name="T29" fmla="*/ 112 h 351"/>
                      <a:gd name="T30" fmla="*/ 0 w 472"/>
                      <a:gd name="T31" fmla="*/ 184 h 351"/>
                      <a:gd name="T32" fmla="*/ 4 w 472"/>
                      <a:gd name="T33" fmla="*/ 193 h 351"/>
                      <a:gd name="T34" fmla="*/ 17 w 472"/>
                      <a:gd name="T35" fmla="*/ 214 h 351"/>
                      <a:gd name="T36" fmla="*/ 20 w 472"/>
                      <a:gd name="T37" fmla="*/ 241 h 351"/>
                      <a:gd name="T38" fmla="*/ 60 w 472"/>
                      <a:gd name="T39" fmla="*/ 250 h 351"/>
                      <a:gd name="T40" fmla="*/ 128 w 472"/>
                      <a:gd name="T41" fmla="*/ 263 h 351"/>
                      <a:gd name="T42" fmla="*/ 152 w 472"/>
                      <a:gd name="T43" fmla="*/ 293 h 351"/>
                      <a:gd name="T44" fmla="*/ 200 w 472"/>
                      <a:gd name="T45" fmla="*/ 308 h 351"/>
                      <a:gd name="T46" fmla="*/ 217 w 472"/>
                      <a:gd name="T47" fmla="*/ 326 h 351"/>
                      <a:gd name="T48" fmla="*/ 231 w 472"/>
                      <a:gd name="T49" fmla="*/ 335 h 351"/>
                      <a:gd name="T50" fmla="*/ 280 w 472"/>
                      <a:gd name="T51" fmla="*/ 339 h 351"/>
                      <a:gd name="T52" fmla="*/ 328 w 472"/>
                      <a:gd name="T53" fmla="*/ 351 h 351"/>
                      <a:gd name="T54" fmla="*/ 379 w 472"/>
                      <a:gd name="T55" fmla="*/ 342 h 351"/>
                      <a:gd name="T56" fmla="*/ 418 w 472"/>
                      <a:gd name="T57" fmla="*/ 349 h 351"/>
                      <a:gd name="T58" fmla="*/ 472 w 472"/>
                      <a:gd name="T59" fmla="*/ 344 h 351"/>
                      <a:gd name="T60" fmla="*/ 449 w 472"/>
                      <a:gd name="T61" fmla="*/ 306 h 351"/>
                      <a:gd name="T62" fmla="*/ 444 w 472"/>
                      <a:gd name="T63" fmla="*/ 259 h 351"/>
                      <a:gd name="T64" fmla="*/ 451 w 472"/>
                      <a:gd name="T65" fmla="*/ 225 h 351"/>
                      <a:gd name="T66" fmla="*/ 420 w 472"/>
                      <a:gd name="T67" fmla="*/ 212 h 351"/>
                      <a:gd name="T68" fmla="*/ 415 w 472"/>
                      <a:gd name="T69" fmla="*/ 184 h 351"/>
                      <a:gd name="T70" fmla="*/ 413 w 472"/>
                      <a:gd name="T71" fmla="*/ 1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2" h="351">
                        <a:moveTo>
                          <a:pt x="413" y="121"/>
                        </a:moveTo>
                        <a:lnTo>
                          <a:pt x="422" y="58"/>
                        </a:lnTo>
                        <a:lnTo>
                          <a:pt x="399" y="36"/>
                        </a:lnTo>
                        <a:lnTo>
                          <a:pt x="370" y="30"/>
                        </a:lnTo>
                        <a:lnTo>
                          <a:pt x="352" y="21"/>
                        </a:lnTo>
                        <a:lnTo>
                          <a:pt x="330" y="14"/>
                        </a:lnTo>
                        <a:lnTo>
                          <a:pt x="319" y="0"/>
                        </a:lnTo>
                        <a:lnTo>
                          <a:pt x="278" y="2"/>
                        </a:lnTo>
                        <a:lnTo>
                          <a:pt x="249" y="11"/>
                        </a:lnTo>
                        <a:lnTo>
                          <a:pt x="247" y="23"/>
                        </a:lnTo>
                        <a:lnTo>
                          <a:pt x="220" y="41"/>
                        </a:lnTo>
                        <a:lnTo>
                          <a:pt x="164" y="54"/>
                        </a:lnTo>
                        <a:lnTo>
                          <a:pt x="114" y="83"/>
                        </a:lnTo>
                        <a:lnTo>
                          <a:pt x="85" y="92"/>
                        </a:lnTo>
                        <a:lnTo>
                          <a:pt x="71" y="112"/>
                        </a:lnTo>
                        <a:lnTo>
                          <a:pt x="0" y="184"/>
                        </a:lnTo>
                        <a:lnTo>
                          <a:pt x="4" y="193"/>
                        </a:lnTo>
                        <a:lnTo>
                          <a:pt x="17" y="214"/>
                        </a:lnTo>
                        <a:lnTo>
                          <a:pt x="20" y="241"/>
                        </a:lnTo>
                        <a:lnTo>
                          <a:pt x="60" y="250"/>
                        </a:lnTo>
                        <a:lnTo>
                          <a:pt x="128" y="263"/>
                        </a:lnTo>
                        <a:lnTo>
                          <a:pt x="152" y="293"/>
                        </a:lnTo>
                        <a:lnTo>
                          <a:pt x="200" y="308"/>
                        </a:lnTo>
                        <a:lnTo>
                          <a:pt x="217" y="326"/>
                        </a:lnTo>
                        <a:lnTo>
                          <a:pt x="231" y="335"/>
                        </a:lnTo>
                        <a:lnTo>
                          <a:pt x="280" y="339"/>
                        </a:lnTo>
                        <a:lnTo>
                          <a:pt x="328" y="351"/>
                        </a:lnTo>
                        <a:lnTo>
                          <a:pt x="379" y="342"/>
                        </a:lnTo>
                        <a:lnTo>
                          <a:pt x="418" y="349"/>
                        </a:lnTo>
                        <a:lnTo>
                          <a:pt x="472" y="344"/>
                        </a:lnTo>
                        <a:lnTo>
                          <a:pt x="449" y="306"/>
                        </a:lnTo>
                        <a:lnTo>
                          <a:pt x="444" y="259"/>
                        </a:lnTo>
                        <a:lnTo>
                          <a:pt x="451" y="225"/>
                        </a:lnTo>
                        <a:lnTo>
                          <a:pt x="420" y="212"/>
                        </a:lnTo>
                        <a:lnTo>
                          <a:pt x="415" y="184"/>
                        </a:lnTo>
                        <a:lnTo>
                          <a:pt x="413" y="12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 name="Freeform 995"/>
                  <p:cNvSpPr>
                    <a:spLocks/>
                  </p:cNvSpPr>
                  <p:nvPr/>
                </p:nvSpPr>
                <p:spPr bwMode="auto">
                  <a:xfrm>
                    <a:off x="7452" y="3640"/>
                    <a:ext cx="808" cy="496"/>
                  </a:xfrm>
                  <a:custGeom>
                    <a:avLst/>
                    <a:gdLst>
                      <a:gd name="T0" fmla="*/ 53 w 373"/>
                      <a:gd name="T1" fmla="*/ 192 h 248"/>
                      <a:gd name="T2" fmla="*/ 81 w 373"/>
                      <a:gd name="T3" fmla="*/ 185 h 248"/>
                      <a:gd name="T4" fmla="*/ 117 w 373"/>
                      <a:gd name="T5" fmla="*/ 196 h 248"/>
                      <a:gd name="T6" fmla="*/ 188 w 373"/>
                      <a:gd name="T7" fmla="*/ 201 h 248"/>
                      <a:gd name="T8" fmla="*/ 222 w 373"/>
                      <a:gd name="T9" fmla="*/ 214 h 248"/>
                      <a:gd name="T10" fmla="*/ 240 w 373"/>
                      <a:gd name="T11" fmla="*/ 246 h 248"/>
                      <a:gd name="T12" fmla="*/ 290 w 373"/>
                      <a:gd name="T13" fmla="*/ 248 h 248"/>
                      <a:gd name="T14" fmla="*/ 317 w 373"/>
                      <a:gd name="T15" fmla="*/ 214 h 248"/>
                      <a:gd name="T16" fmla="*/ 368 w 373"/>
                      <a:gd name="T17" fmla="*/ 203 h 248"/>
                      <a:gd name="T18" fmla="*/ 373 w 373"/>
                      <a:gd name="T19" fmla="*/ 183 h 248"/>
                      <a:gd name="T20" fmla="*/ 362 w 373"/>
                      <a:gd name="T21" fmla="*/ 149 h 248"/>
                      <a:gd name="T22" fmla="*/ 334 w 373"/>
                      <a:gd name="T23" fmla="*/ 138 h 248"/>
                      <a:gd name="T24" fmla="*/ 301 w 373"/>
                      <a:gd name="T25" fmla="*/ 122 h 248"/>
                      <a:gd name="T26" fmla="*/ 314 w 373"/>
                      <a:gd name="T27" fmla="*/ 81 h 248"/>
                      <a:gd name="T28" fmla="*/ 317 w 373"/>
                      <a:gd name="T29" fmla="*/ 25 h 248"/>
                      <a:gd name="T30" fmla="*/ 292 w 373"/>
                      <a:gd name="T31" fmla="*/ 10 h 248"/>
                      <a:gd name="T32" fmla="*/ 258 w 373"/>
                      <a:gd name="T33" fmla="*/ 0 h 248"/>
                      <a:gd name="T34" fmla="*/ 168 w 373"/>
                      <a:gd name="T35" fmla="*/ 7 h 248"/>
                      <a:gd name="T36" fmla="*/ 94 w 373"/>
                      <a:gd name="T37" fmla="*/ 25 h 248"/>
                      <a:gd name="T38" fmla="*/ 56 w 373"/>
                      <a:gd name="T39" fmla="*/ 30 h 248"/>
                      <a:gd name="T40" fmla="*/ 22 w 373"/>
                      <a:gd name="T41" fmla="*/ 28 h 248"/>
                      <a:gd name="T42" fmla="*/ 22 w 373"/>
                      <a:gd name="T43" fmla="*/ 52 h 248"/>
                      <a:gd name="T44" fmla="*/ 33 w 373"/>
                      <a:gd name="T45" fmla="*/ 64 h 248"/>
                      <a:gd name="T46" fmla="*/ 35 w 373"/>
                      <a:gd name="T47" fmla="*/ 86 h 248"/>
                      <a:gd name="T48" fmla="*/ 26 w 373"/>
                      <a:gd name="T49" fmla="*/ 102 h 248"/>
                      <a:gd name="T50" fmla="*/ 27 w 373"/>
                      <a:gd name="T51" fmla="*/ 140 h 248"/>
                      <a:gd name="T52" fmla="*/ 0 w 373"/>
                      <a:gd name="T53" fmla="*/ 183 h 248"/>
                      <a:gd name="T54" fmla="*/ 53 w 373"/>
                      <a:gd name="T55"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3" h="248">
                        <a:moveTo>
                          <a:pt x="53" y="192"/>
                        </a:moveTo>
                        <a:lnTo>
                          <a:pt x="81" y="185"/>
                        </a:lnTo>
                        <a:lnTo>
                          <a:pt x="117" y="196"/>
                        </a:lnTo>
                        <a:lnTo>
                          <a:pt x="188" y="201"/>
                        </a:lnTo>
                        <a:lnTo>
                          <a:pt x="222" y="214"/>
                        </a:lnTo>
                        <a:lnTo>
                          <a:pt x="240" y="246"/>
                        </a:lnTo>
                        <a:lnTo>
                          <a:pt x="290" y="248"/>
                        </a:lnTo>
                        <a:lnTo>
                          <a:pt x="317" y="214"/>
                        </a:lnTo>
                        <a:lnTo>
                          <a:pt x="368" y="203"/>
                        </a:lnTo>
                        <a:lnTo>
                          <a:pt x="373" y="183"/>
                        </a:lnTo>
                        <a:lnTo>
                          <a:pt x="362" y="149"/>
                        </a:lnTo>
                        <a:lnTo>
                          <a:pt x="334" y="138"/>
                        </a:lnTo>
                        <a:lnTo>
                          <a:pt x="301" y="122"/>
                        </a:lnTo>
                        <a:lnTo>
                          <a:pt x="314" y="81"/>
                        </a:lnTo>
                        <a:lnTo>
                          <a:pt x="317" y="25"/>
                        </a:lnTo>
                        <a:lnTo>
                          <a:pt x="292" y="10"/>
                        </a:lnTo>
                        <a:lnTo>
                          <a:pt x="258" y="0"/>
                        </a:lnTo>
                        <a:lnTo>
                          <a:pt x="168" y="7"/>
                        </a:lnTo>
                        <a:lnTo>
                          <a:pt x="94" y="25"/>
                        </a:lnTo>
                        <a:lnTo>
                          <a:pt x="56" y="30"/>
                        </a:lnTo>
                        <a:lnTo>
                          <a:pt x="22" y="28"/>
                        </a:lnTo>
                        <a:lnTo>
                          <a:pt x="22" y="52"/>
                        </a:lnTo>
                        <a:lnTo>
                          <a:pt x="33" y="64"/>
                        </a:lnTo>
                        <a:lnTo>
                          <a:pt x="35" y="86"/>
                        </a:lnTo>
                        <a:lnTo>
                          <a:pt x="26" y="102"/>
                        </a:lnTo>
                        <a:lnTo>
                          <a:pt x="27" y="140"/>
                        </a:lnTo>
                        <a:lnTo>
                          <a:pt x="0" y="183"/>
                        </a:lnTo>
                        <a:lnTo>
                          <a:pt x="53"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 name="Freeform 994"/>
                  <p:cNvSpPr>
                    <a:spLocks/>
                  </p:cNvSpPr>
                  <p:nvPr/>
                </p:nvSpPr>
                <p:spPr bwMode="auto">
                  <a:xfrm>
                    <a:off x="7452" y="3640"/>
                    <a:ext cx="808" cy="496"/>
                  </a:xfrm>
                  <a:custGeom>
                    <a:avLst/>
                    <a:gdLst>
                      <a:gd name="T0" fmla="*/ 53 w 373"/>
                      <a:gd name="T1" fmla="*/ 192 h 248"/>
                      <a:gd name="T2" fmla="*/ 81 w 373"/>
                      <a:gd name="T3" fmla="*/ 185 h 248"/>
                      <a:gd name="T4" fmla="*/ 117 w 373"/>
                      <a:gd name="T5" fmla="*/ 196 h 248"/>
                      <a:gd name="T6" fmla="*/ 188 w 373"/>
                      <a:gd name="T7" fmla="*/ 201 h 248"/>
                      <a:gd name="T8" fmla="*/ 222 w 373"/>
                      <a:gd name="T9" fmla="*/ 214 h 248"/>
                      <a:gd name="T10" fmla="*/ 240 w 373"/>
                      <a:gd name="T11" fmla="*/ 246 h 248"/>
                      <a:gd name="T12" fmla="*/ 290 w 373"/>
                      <a:gd name="T13" fmla="*/ 248 h 248"/>
                      <a:gd name="T14" fmla="*/ 317 w 373"/>
                      <a:gd name="T15" fmla="*/ 214 h 248"/>
                      <a:gd name="T16" fmla="*/ 368 w 373"/>
                      <a:gd name="T17" fmla="*/ 203 h 248"/>
                      <a:gd name="T18" fmla="*/ 373 w 373"/>
                      <a:gd name="T19" fmla="*/ 183 h 248"/>
                      <a:gd name="T20" fmla="*/ 362 w 373"/>
                      <a:gd name="T21" fmla="*/ 149 h 248"/>
                      <a:gd name="T22" fmla="*/ 334 w 373"/>
                      <a:gd name="T23" fmla="*/ 138 h 248"/>
                      <a:gd name="T24" fmla="*/ 301 w 373"/>
                      <a:gd name="T25" fmla="*/ 122 h 248"/>
                      <a:gd name="T26" fmla="*/ 314 w 373"/>
                      <a:gd name="T27" fmla="*/ 81 h 248"/>
                      <a:gd name="T28" fmla="*/ 317 w 373"/>
                      <a:gd name="T29" fmla="*/ 25 h 248"/>
                      <a:gd name="T30" fmla="*/ 292 w 373"/>
                      <a:gd name="T31" fmla="*/ 10 h 248"/>
                      <a:gd name="T32" fmla="*/ 258 w 373"/>
                      <a:gd name="T33" fmla="*/ 0 h 248"/>
                      <a:gd name="T34" fmla="*/ 168 w 373"/>
                      <a:gd name="T35" fmla="*/ 7 h 248"/>
                      <a:gd name="T36" fmla="*/ 94 w 373"/>
                      <a:gd name="T37" fmla="*/ 25 h 248"/>
                      <a:gd name="T38" fmla="*/ 56 w 373"/>
                      <a:gd name="T39" fmla="*/ 30 h 248"/>
                      <a:gd name="T40" fmla="*/ 22 w 373"/>
                      <a:gd name="T41" fmla="*/ 28 h 248"/>
                      <a:gd name="T42" fmla="*/ 22 w 373"/>
                      <a:gd name="T43" fmla="*/ 52 h 248"/>
                      <a:gd name="T44" fmla="*/ 33 w 373"/>
                      <a:gd name="T45" fmla="*/ 64 h 248"/>
                      <a:gd name="T46" fmla="*/ 35 w 373"/>
                      <a:gd name="T47" fmla="*/ 86 h 248"/>
                      <a:gd name="T48" fmla="*/ 26 w 373"/>
                      <a:gd name="T49" fmla="*/ 102 h 248"/>
                      <a:gd name="T50" fmla="*/ 27 w 373"/>
                      <a:gd name="T51" fmla="*/ 140 h 248"/>
                      <a:gd name="T52" fmla="*/ 0 w 373"/>
                      <a:gd name="T53" fmla="*/ 183 h 248"/>
                      <a:gd name="T54" fmla="*/ 53 w 373"/>
                      <a:gd name="T55"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3" h="248">
                        <a:moveTo>
                          <a:pt x="53" y="192"/>
                        </a:moveTo>
                        <a:lnTo>
                          <a:pt x="81" y="185"/>
                        </a:lnTo>
                        <a:lnTo>
                          <a:pt x="117" y="196"/>
                        </a:lnTo>
                        <a:lnTo>
                          <a:pt x="188" y="201"/>
                        </a:lnTo>
                        <a:lnTo>
                          <a:pt x="222" y="214"/>
                        </a:lnTo>
                        <a:lnTo>
                          <a:pt x="240" y="246"/>
                        </a:lnTo>
                        <a:lnTo>
                          <a:pt x="290" y="248"/>
                        </a:lnTo>
                        <a:lnTo>
                          <a:pt x="317" y="214"/>
                        </a:lnTo>
                        <a:lnTo>
                          <a:pt x="368" y="203"/>
                        </a:lnTo>
                        <a:lnTo>
                          <a:pt x="373" y="183"/>
                        </a:lnTo>
                        <a:lnTo>
                          <a:pt x="362" y="149"/>
                        </a:lnTo>
                        <a:lnTo>
                          <a:pt x="334" y="138"/>
                        </a:lnTo>
                        <a:lnTo>
                          <a:pt x="301" y="122"/>
                        </a:lnTo>
                        <a:lnTo>
                          <a:pt x="314" y="81"/>
                        </a:lnTo>
                        <a:lnTo>
                          <a:pt x="317" y="25"/>
                        </a:lnTo>
                        <a:lnTo>
                          <a:pt x="292" y="10"/>
                        </a:lnTo>
                        <a:lnTo>
                          <a:pt x="258" y="0"/>
                        </a:lnTo>
                        <a:lnTo>
                          <a:pt x="168" y="7"/>
                        </a:lnTo>
                        <a:lnTo>
                          <a:pt x="94" y="25"/>
                        </a:lnTo>
                        <a:lnTo>
                          <a:pt x="56" y="30"/>
                        </a:lnTo>
                        <a:lnTo>
                          <a:pt x="22" y="28"/>
                        </a:lnTo>
                        <a:lnTo>
                          <a:pt x="22" y="52"/>
                        </a:lnTo>
                        <a:lnTo>
                          <a:pt x="33" y="64"/>
                        </a:lnTo>
                        <a:lnTo>
                          <a:pt x="35" y="86"/>
                        </a:lnTo>
                        <a:lnTo>
                          <a:pt x="26" y="102"/>
                        </a:lnTo>
                        <a:lnTo>
                          <a:pt x="27" y="140"/>
                        </a:lnTo>
                        <a:lnTo>
                          <a:pt x="0" y="183"/>
                        </a:lnTo>
                        <a:lnTo>
                          <a:pt x="53" y="19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 name="Freeform 993"/>
                  <p:cNvSpPr>
                    <a:spLocks/>
                  </p:cNvSpPr>
                  <p:nvPr/>
                </p:nvSpPr>
                <p:spPr bwMode="auto">
                  <a:xfrm>
                    <a:off x="8453" y="4248"/>
                    <a:ext cx="1083" cy="770"/>
                  </a:xfrm>
                  <a:custGeom>
                    <a:avLst/>
                    <a:gdLst>
                      <a:gd name="T0" fmla="*/ 476 w 499"/>
                      <a:gd name="T1" fmla="*/ 232 h 385"/>
                      <a:gd name="T2" fmla="*/ 454 w 499"/>
                      <a:gd name="T3" fmla="*/ 258 h 385"/>
                      <a:gd name="T4" fmla="*/ 456 w 499"/>
                      <a:gd name="T5" fmla="*/ 281 h 385"/>
                      <a:gd name="T6" fmla="*/ 467 w 499"/>
                      <a:gd name="T7" fmla="*/ 292 h 385"/>
                      <a:gd name="T8" fmla="*/ 490 w 499"/>
                      <a:gd name="T9" fmla="*/ 310 h 385"/>
                      <a:gd name="T10" fmla="*/ 499 w 499"/>
                      <a:gd name="T11" fmla="*/ 346 h 385"/>
                      <a:gd name="T12" fmla="*/ 485 w 499"/>
                      <a:gd name="T13" fmla="*/ 385 h 385"/>
                      <a:gd name="T14" fmla="*/ 467 w 499"/>
                      <a:gd name="T15" fmla="*/ 364 h 385"/>
                      <a:gd name="T16" fmla="*/ 442 w 499"/>
                      <a:gd name="T17" fmla="*/ 349 h 385"/>
                      <a:gd name="T18" fmla="*/ 406 w 499"/>
                      <a:gd name="T19" fmla="*/ 335 h 385"/>
                      <a:gd name="T20" fmla="*/ 343 w 499"/>
                      <a:gd name="T21" fmla="*/ 317 h 385"/>
                      <a:gd name="T22" fmla="*/ 296 w 499"/>
                      <a:gd name="T23" fmla="*/ 317 h 385"/>
                      <a:gd name="T24" fmla="*/ 251 w 499"/>
                      <a:gd name="T25" fmla="*/ 288 h 385"/>
                      <a:gd name="T26" fmla="*/ 175 w 499"/>
                      <a:gd name="T27" fmla="*/ 279 h 385"/>
                      <a:gd name="T28" fmla="*/ 162 w 499"/>
                      <a:gd name="T29" fmla="*/ 240 h 385"/>
                      <a:gd name="T30" fmla="*/ 139 w 499"/>
                      <a:gd name="T31" fmla="*/ 218 h 385"/>
                      <a:gd name="T32" fmla="*/ 123 w 499"/>
                      <a:gd name="T33" fmla="*/ 211 h 385"/>
                      <a:gd name="T34" fmla="*/ 105 w 499"/>
                      <a:gd name="T35" fmla="*/ 194 h 385"/>
                      <a:gd name="T36" fmla="*/ 72 w 499"/>
                      <a:gd name="T37" fmla="*/ 180 h 385"/>
                      <a:gd name="T38" fmla="*/ 45 w 499"/>
                      <a:gd name="T39" fmla="*/ 171 h 385"/>
                      <a:gd name="T40" fmla="*/ 0 w 499"/>
                      <a:gd name="T41" fmla="*/ 180 h 385"/>
                      <a:gd name="T42" fmla="*/ 0 w 499"/>
                      <a:gd name="T43" fmla="*/ 97 h 385"/>
                      <a:gd name="T44" fmla="*/ 18 w 499"/>
                      <a:gd name="T45" fmla="*/ 81 h 385"/>
                      <a:gd name="T46" fmla="*/ 13 w 499"/>
                      <a:gd name="T47" fmla="*/ 54 h 385"/>
                      <a:gd name="T48" fmla="*/ 17 w 499"/>
                      <a:gd name="T49" fmla="*/ 32 h 385"/>
                      <a:gd name="T50" fmla="*/ 53 w 499"/>
                      <a:gd name="T51" fmla="*/ 16 h 385"/>
                      <a:gd name="T52" fmla="*/ 85 w 499"/>
                      <a:gd name="T53" fmla="*/ 5 h 385"/>
                      <a:gd name="T54" fmla="*/ 180 w 499"/>
                      <a:gd name="T55" fmla="*/ 0 h 385"/>
                      <a:gd name="T56" fmla="*/ 231 w 499"/>
                      <a:gd name="T57" fmla="*/ 4 h 385"/>
                      <a:gd name="T58" fmla="*/ 308 w 499"/>
                      <a:gd name="T59" fmla="*/ 14 h 385"/>
                      <a:gd name="T60" fmla="*/ 316 w 499"/>
                      <a:gd name="T61" fmla="*/ 29 h 385"/>
                      <a:gd name="T62" fmla="*/ 323 w 499"/>
                      <a:gd name="T63" fmla="*/ 50 h 385"/>
                      <a:gd name="T64" fmla="*/ 334 w 499"/>
                      <a:gd name="T65" fmla="*/ 97 h 385"/>
                      <a:gd name="T66" fmla="*/ 341 w 499"/>
                      <a:gd name="T67" fmla="*/ 149 h 385"/>
                      <a:gd name="T68" fmla="*/ 362 w 499"/>
                      <a:gd name="T69" fmla="*/ 167 h 385"/>
                      <a:gd name="T70" fmla="*/ 429 w 499"/>
                      <a:gd name="T71" fmla="*/ 193 h 385"/>
                      <a:gd name="T72" fmla="*/ 476 w 499"/>
                      <a:gd name="T73" fmla="*/ 23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385">
                        <a:moveTo>
                          <a:pt x="476" y="232"/>
                        </a:moveTo>
                        <a:lnTo>
                          <a:pt x="454" y="258"/>
                        </a:lnTo>
                        <a:lnTo>
                          <a:pt x="456" y="281"/>
                        </a:lnTo>
                        <a:lnTo>
                          <a:pt x="467" y="292"/>
                        </a:lnTo>
                        <a:lnTo>
                          <a:pt x="490" y="310"/>
                        </a:lnTo>
                        <a:lnTo>
                          <a:pt x="499" y="346"/>
                        </a:lnTo>
                        <a:lnTo>
                          <a:pt x="485" y="385"/>
                        </a:lnTo>
                        <a:lnTo>
                          <a:pt x="467" y="364"/>
                        </a:lnTo>
                        <a:lnTo>
                          <a:pt x="442" y="349"/>
                        </a:lnTo>
                        <a:lnTo>
                          <a:pt x="406" y="335"/>
                        </a:lnTo>
                        <a:lnTo>
                          <a:pt x="343" y="317"/>
                        </a:lnTo>
                        <a:lnTo>
                          <a:pt x="296" y="317"/>
                        </a:lnTo>
                        <a:lnTo>
                          <a:pt x="251" y="288"/>
                        </a:lnTo>
                        <a:lnTo>
                          <a:pt x="175" y="279"/>
                        </a:lnTo>
                        <a:lnTo>
                          <a:pt x="162" y="240"/>
                        </a:lnTo>
                        <a:lnTo>
                          <a:pt x="139" y="218"/>
                        </a:lnTo>
                        <a:lnTo>
                          <a:pt x="123" y="211"/>
                        </a:lnTo>
                        <a:lnTo>
                          <a:pt x="105" y="194"/>
                        </a:lnTo>
                        <a:lnTo>
                          <a:pt x="72" y="180"/>
                        </a:lnTo>
                        <a:lnTo>
                          <a:pt x="45" y="171"/>
                        </a:lnTo>
                        <a:lnTo>
                          <a:pt x="0" y="180"/>
                        </a:lnTo>
                        <a:lnTo>
                          <a:pt x="0" y="97"/>
                        </a:lnTo>
                        <a:lnTo>
                          <a:pt x="18" y="81"/>
                        </a:lnTo>
                        <a:lnTo>
                          <a:pt x="13" y="54"/>
                        </a:lnTo>
                        <a:lnTo>
                          <a:pt x="17" y="32"/>
                        </a:lnTo>
                        <a:lnTo>
                          <a:pt x="53" y="16"/>
                        </a:lnTo>
                        <a:lnTo>
                          <a:pt x="85" y="5"/>
                        </a:lnTo>
                        <a:lnTo>
                          <a:pt x="180" y="0"/>
                        </a:lnTo>
                        <a:lnTo>
                          <a:pt x="231" y="4"/>
                        </a:lnTo>
                        <a:lnTo>
                          <a:pt x="308" y="14"/>
                        </a:lnTo>
                        <a:lnTo>
                          <a:pt x="316" y="29"/>
                        </a:lnTo>
                        <a:lnTo>
                          <a:pt x="323" y="50"/>
                        </a:lnTo>
                        <a:lnTo>
                          <a:pt x="334" y="97"/>
                        </a:lnTo>
                        <a:lnTo>
                          <a:pt x="341" y="149"/>
                        </a:lnTo>
                        <a:lnTo>
                          <a:pt x="362" y="167"/>
                        </a:lnTo>
                        <a:lnTo>
                          <a:pt x="429" y="193"/>
                        </a:lnTo>
                        <a:lnTo>
                          <a:pt x="476"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 name="Freeform 992"/>
                  <p:cNvSpPr>
                    <a:spLocks/>
                  </p:cNvSpPr>
                  <p:nvPr/>
                </p:nvSpPr>
                <p:spPr bwMode="auto">
                  <a:xfrm>
                    <a:off x="8453" y="4248"/>
                    <a:ext cx="1083" cy="770"/>
                  </a:xfrm>
                  <a:custGeom>
                    <a:avLst/>
                    <a:gdLst>
                      <a:gd name="T0" fmla="*/ 476 w 499"/>
                      <a:gd name="T1" fmla="*/ 232 h 385"/>
                      <a:gd name="T2" fmla="*/ 454 w 499"/>
                      <a:gd name="T3" fmla="*/ 258 h 385"/>
                      <a:gd name="T4" fmla="*/ 456 w 499"/>
                      <a:gd name="T5" fmla="*/ 281 h 385"/>
                      <a:gd name="T6" fmla="*/ 467 w 499"/>
                      <a:gd name="T7" fmla="*/ 292 h 385"/>
                      <a:gd name="T8" fmla="*/ 490 w 499"/>
                      <a:gd name="T9" fmla="*/ 310 h 385"/>
                      <a:gd name="T10" fmla="*/ 499 w 499"/>
                      <a:gd name="T11" fmla="*/ 346 h 385"/>
                      <a:gd name="T12" fmla="*/ 485 w 499"/>
                      <a:gd name="T13" fmla="*/ 385 h 385"/>
                      <a:gd name="T14" fmla="*/ 467 w 499"/>
                      <a:gd name="T15" fmla="*/ 364 h 385"/>
                      <a:gd name="T16" fmla="*/ 442 w 499"/>
                      <a:gd name="T17" fmla="*/ 349 h 385"/>
                      <a:gd name="T18" fmla="*/ 406 w 499"/>
                      <a:gd name="T19" fmla="*/ 335 h 385"/>
                      <a:gd name="T20" fmla="*/ 343 w 499"/>
                      <a:gd name="T21" fmla="*/ 317 h 385"/>
                      <a:gd name="T22" fmla="*/ 296 w 499"/>
                      <a:gd name="T23" fmla="*/ 317 h 385"/>
                      <a:gd name="T24" fmla="*/ 251 w 499"/>
                      <a:gd name="T25" fmla="*/ 288 h 385"/>
                      <a:gd name="T26" fmla="*/ 175 w 499"/>
                      <a:gd name="T27" fmla="*/ 279 h 385"/>
                      <a:gd name="T28" fmla="*/ 162 w 499"/>
                      <a:gd name="T29" fmla="*/ 240 h 385"/>
                      <a:gd name="T30" fmla="*/ 139 w 499"/>
                      <a:gd name="T31" fmla="*/ 218 h 385"/>
                      <a:gd name="T32" fmla="*/ 123 w 499"/>
                      <a:gd name="T33" fmla="*/ 211 h 385"/>
                      <a:gd name="T34" fmla="*/ 105 w 499"/>
                      <a:gd name="T35" fmla="*/ 194 h 385"/>
                      <a:gd name="T36" fmla="*/ 72 w 499"/>
                      <a:gd name="T37" fmla="*/ 180 h 385"/>
                      <a:gd name="T38" fmla="*/ 45 w 499"/>
                      <a:gd name="T39" fmla="*/ 171 h 385"/>
                      <a:gd name="T40" fmla="*/ 0 w 499"/>
                      <a:gd name="T41" fmla="*/ 180 h 385"/>
                      <a:gd name="T42" fmla="*/ 0 w 499"/>
                      <a:gd name="T43" fmla="*/ 97 h 385"/>
                      <a:gd name="T44" fmla="*/ 18 w 499"/>
                      <a:gd name="T45" fmla="*/ 81 h 385"/>
                      <a:gd name="T46" fmla="*/ 13 w 499"/>
                      <a:gd name="T47" fmla="*/ 54 h 385"/>
                      <a:gd name="T48" fmla="*/ 17 w 499"/>
                      <a:gd name="T49" fmla="*/ 32 h 385"/>
                      <a:gd name="T50" fmla="*/ 53 w 499"/>
                      <a:gd name="T51" fmla="*/ 16 h 385"/>
                      <a:gd name="T52" fmla="*/ 85 w 499"/>
                      <a:gd name="T53" fmla="*/ 5 h 385"/>
                      <a:gd name="T54" fmla="*/ 180 w 499"/>
                      <a:gd name="T55" fmla="*/ 0 h 385"/>
                      <a:gd name="T56" fmla="*/ 231 w 499"/>
                      <a:gd name="T57" fmla="*/ 4 h 385"/>
                      <a:gd name="T58" fmla="*/ 308 w 499"/>
                      <a:gd name="T59" fmla="*/ 14 h 385"/>
                      <a:gd name="T60" fmla="*/ 316 w 499"/>
                      <a:gd name="T61" fmla="*/ 29 h 385"/>
                      <a:gd name="T62" fmla="*/ 323 w 499"/>
                      <a:gd name="T63" fmla="*/ 50 h 385"/>
                      <a:gd name="T64" fmla="*/ 334 w 499"/>
                      <a:gd name="T65" fmla="*/ 97 h 385"/>
                      <a:gd name="T66" fmla="*/ 341 w 499"/>
                      <a:gd name="T67" fmla="*/ 149 h 385"/>
                      <a:gd name="T68" fmla="*/ 362 w 499"/>
                      <a:gd name="T69" fmla="*/ 167 h 385"/>
                      <a:gd name="T70" fmla="*/ 429 w 499"/>
                      <a:gd name="T71" fmla="*/ 193 h 385"/>
                      <a:gd name="T72" fmla="*/ 476 w 499"/>
                      <a:gd name="T73" fmla="*/ 23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385">
                        <a:moveTo>
                          <a:pt x="476" y="232"/>
                        </a:moveTo>
                        <a:lnTo>
                          <a:pt x="454" y="258"/>
                        </a:lnTo>
                        <a:lnTo>
                          <a:pt x="456" y="281"/>
                        </a:lnTo>
                        <a:lnTo>
                          <a:pt x="467" y="292"/>
                        </a:lnTo>
                        <a:lnTo>
                          <a:pt x="490" y="310"/>
                        </a:lnTo>
                        <a:lnTo>
                          <a:pt x="499" y="346"/>
                        </a:lnTo>
                        <a:lnTo>
                          <a:pt x="485" y="385"/>
                        </a:lnTo>
                        <a:lnTo>
                          <a:pt x="467" y="364"/>
                        </a:lnTo>
                        <a:lnTo>
                          <a:pt x="442" y="349"/>
                        </a:lnTo>
                        <a:lnTo>
                          <a:pt x="406" y="335"/>
                        </a:lnTo>
                        <a:lnTo>
                          <a:pt x="343" y="317"/>
                        </a:lnTo>
                        <a:lnTo>
                          <a:pt x="296" y="317"/>
                        </a:lnTo>
                        <a:lnTo>
                          <a:pt x="251" y="288"/>
                        </a:lnTo>
                        <a:lnTo>
                          <a:pt x="175" y="279"/>
                        </a:lnTo>
                        <a:lnTo>
                          <a:pt x="162" y="240"/>
                        </a:lnTo>
                        <a:lnTo>
                          <a:pt x="139" y="218"/>
                        </a:lnTo>
                        <a:lnTo>
                          <a:pt x="123" y="211"/>
                        </a:lnTo>
                        <a:lnTo>
                          <a:pt x="105" y="194"/>
                        </a:lnTo>
                        <a:lnTo>
                          <a:pt x="72" y="180"/>
                        </a:lnTo>
                        <a:lnTo>
                          <a:pt x="45" y="171"/>
                        </a:lnTo>
                        <a:lnTo>
                          <a:pt x="0" y="180"/>
                        </a:lnTo>
                        <a:lnTo>
                          <a:pt x="0" y="97"/>
                        </a:lnTo>
                        <a:lnTo>
                          <a:pt x="18" y="81"/>
                        </a:lnTo>
                        <a:lnTo>
                          <a:pt x="13" y="54"/>
                        </a:lnTo>
                        <a:lnTo>
                          <a:pt x="17" y="32"/>
                        </a:lnTo>
                        <a:lnTo>
                          <a:pt x="53" y="16"/>
                        </a:lnTo>
                        <a:lnTo>
                          <a:pt x="85" y="5"/>
                        </a:lnTo>
                        <a:lnTo>
                          <a:pt x="180" y="0"/>
                        </a:lnTo>
                        <a:lnTo>
                          <a:pt x="231" y="4"/>
                        </a:lnTo>
                        <a:lnTo>
                          <a:pt x="308" y="14"/>
                        </a:lnTo>
                        <a:lnTo>
                          <a:pt x="316" y="29"/>
                        </a:lnTo>
                        <a:lnTo>
                          <a:pt x="323" y="50"/>
                        </a:lnTo>
                        <a:lnTo>
                          <a:pt x="334" y="97"/>
                        </a:lnTo>
                        <a:lnTo>
                          <a:pt x="341" y="149"/>
                        </a:lnTo>
                        <a:lnTo>
                          <a:pt x="362" y="167"/>
                        </a:lnTo>
                        <a:lnTo>
                          <a:pt x="429" y="193"/>
                        </a:lnTo>
                        <a:lnTo>
                          <a:pt x="476" y="23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 name="Freeform 991"/>
                  <p:cNvSpPr>
                    <a:spLocks/>
                  </p:cNvSpPr>
                  <p:nvPr/>
                </p:nvSpPr>
                <p:spPr bwMode="auto">
                  <a:xfrm>
                    <a:off x="8732" y="4806"/>
                    <a:ext cx="409" cy="584"/>
                  </a:xfrm>
                  <a:custGeom>
                    <a:avLst/>
                    <a:gdLst>
                      <a:gd name="T0" fmla="*/ 171 w 189"/>
                      <a:gd name="T1" fmla="*/ 279 h 292"/>
                      <a:gd name="T2" fmla="*/ 173 w 189"/>
                      <a:gd name="T3" fmla="*/ 202 h 292"/>
                      <a:gd name="T4" fmla="*/ 188 w 189"/>
                      <a:gd name="T5" fmla="*/ 157 h 292"/>
                      <a:gd name="T6" fmla="*/ 189 w 189"/>
                      <a:gd name="T7" fmla="*/ 133 h 292"/>
                      <a:gd name="T8" fmla="*/ 173 w 189"/>
                      <a:gd name="T9" fmla="*/ 96 h 292"/>
                      <a:gd name="T10" fmla="*/ 168 w 189"/>
                      <a:gd name="T11" fmla="*/ 38 h 292"/>
                      <a:gd name="T12" fmla="*/ 123 w 189"/>
                      <a:gd name="T13" fmla="*/ 9 h 292"/>
                      <a:gd name="T14" fmla="*/ 47 w 189"/>
                      <a:gd name="T15" fmla="*/ 0 h 292"/>
                      <a:gd name="T16" fmla="*/ 49 w 189"/>
                      <a:gd name="T17" fmla="*/ 20 h 292"/>
                      <a:gd name="T18" fmla="*/ 38 w 189"/>
                      <a:gd name="T19" fmla="*/ 63 h 292"/>
                      <a:gd name="T20" fmla="*/ 34 w 189"/>
                      <a:gd name="T21" fmla="*/ 101 h 292"/>
                      <a:gd name="T22" fmla="*/ 38 w 189"/>
                      <a:gd name="T23" fmla="*/ 124 h 292"/>
                      <a:gd name="T24" fmla="*/ 22 w 189"/>
                      <a:gd name="T25" fmla="*/ 142 h 292"/>
                      <a:gd name="T26" fmla="*/ 0 w 189"/>
                      <a:gd name="T27" fmla="*/ 189 h 292"/>
                      <a:gd name="T28" fmla="*/ 29 w 189"/>
                      <a:gd name="T29" fmla="*/ 213 h 292"/>
                      <a:gd name="T30" fmla="*/ 60 w 189"/>
                      <a:gd name="T31" fmla="*/ 218 h 292"/>
                      <a:gd name="T32" fmla="*/ 83 w 189"/>
                      <a:gd name="T33" fmla="*/ 231 h 292"/>
                      <a:gd name="T34" fmla="*/ 98 w 189"/>
                      <a:gd name="T35" fmla="*/ 254 h 292"/>
                      <a:gd name="T36" fmla="*/ 123 w 189"/>
                      <a:gd name="T37" fmla="*/ 267 h 292"/>
                      <a:gd name="T38" fmla="*/ 134 w 189"/>
                      <a:gd name="T39" fmla="*/ 292 h 292"/>
                      <a:gd name="T40" fmla="*/ 157 w 189"/>
                      <a:gd name="T41" fmla="*/ 288 h 292"/>
                      <a:gd name="T42" fmla="*/ 171 w 189"/>
                      <a:gd name="T43" fmla="*/ 2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292">
                        <a:moveTo>
                          <a:pt x="171" y="279"/>
                        </a:moveTo>
                        <a:lnTo>
                          <a:pt x="173" y="202"/>
                        </a:lnTo>
                        <a:lnTo>
                          <a:pt x="188" y="157"/>
                        </a:lnTo>
                        <a:lnTo>
                          <a:pt x="189" y="133"/>
                        </a:lnTo>
                        <a:lnTo>
                          <a:pt x="173" y="96"/>
                        </a:lnTo>
                        <a:lnTo>
                          <a:pt x="168" y="38"/>
                        </a:lnTo>
                        <a:lnTo>
                          <a:pt x="123" y="9"/>
                        </a:lnTo>
                        <a:lnTo>
                          <a:pt x="47" y="0"/>
                        </a:lnTo>
                        <a:lnTo>
                          <a:pt x="49" y="20"/>
                        </a:lnTo>
                        <a:lnTo>
                          <a:pt x="38" y="63"/>
                        </a:lnTo>
                        <a:lnTo>
                          <a:pt x="34" y="101"/>
                        </a:lnTo>
                        <a:lnTo>
                          <a:pt x="38" y="124"/>
                        </a:lnTo>
                        <a:lnTo>
                          <a:pt x="22" y="142"/>
                        </a:lnTo>
                        <a:lnTo>
                          <a:pt x="0" y="189"/>
                        </a:lnTo>
                        <a:lnTo>
                          <a:pt x="29" y="213"/>
                        </a:lnTo>
                        <a:lnTo>
                          <a:pt x="60" y="218"/>
                        </a:lnTo>
                        <a:lnTo>
                          <a:pt x="83" y="231"/>
                        </a:lnTo>
                        <a:lnTo>
                          <a:pt x="98" y="254"/>
                        </a:lnTo>
                        <a:lnTo>
                          <a:pt x="123" y="267"/>
                        </a:lnTo>
                        <a:lnTo>
                          <a:pt x="134" y="292"/>
                        </a:lnTo>
                        <a:lnTo>
                          <a:pt x="157" y="288"/>
                        </a:lnTo>
                        <a:lnTo>
                          <a:pt x="171" y="2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0" name="Freeform 990"/>
                  <p:cNvSpPr>
                    <a:spLocks/>
                  </p:cNvSpPr>
                  <p:nvPr/>
                </p:nvSpPr>
                <p:spPr bwMode="auto">
                  <a:xfrm>
                    <a:off x="8732" y="4806"/>
                    <a:ext cx="409" cy="584"/>
                  </a:xfrm>
                  <a:custGeom>
                    <a:avLst/>
                    <a:gdLst>
                      <a:gd name="T0" fmla="*/ 171 w 189"/>
                      <a:gd name="T1" fmla="*/ 279 h 292"/>
                      <a:gd name="T2" fmla="*/ 173 w 189"/>
                      <a:gd name="T3" fmla="*/ 202 h 292"/>
                      <a:gd name="T4" fmla="*/ 188 w 189"/>
                      <a:gd name="T5" fmla="*/ 157 h 292"/>
                      <a:gd name="T6" fmla="*/ 189 w 189"/>
                      <a:gd name="T7" fmla="*/ 133 h 292"/>
                      <a:gd name="T8" fmla="*/ 173 w 189"/>
                      <a:gd name="T9" fmla="*/ 96 h 292"/>
                      <a:gd name="T10" fmla="*/ 168 w 189"/>
                      <a:gd name="T11" fmla="*/ 38 h 292"/>
                      <a:gd name="T12" fmla="*/ 123 w 189"/>
                      <a:gd name="T13" fmla="*/ 9 h 292"/>
                      <a:gd name="T14" fmla="*/ 47 w 189"/>
                      <a:gd name="T15" fmla="*/ 0 h 292"/>
                      <a:gd name="T16" fmla="*/ 49 w 189"/>
                      <a:gd name="T17" fmla="*/ 20 h 292"/>
                      <a:gd name="T18" fmla="*/ 38 w 189"/>
                      <a:gd name="T19" fmla="*/ 63 h 292"/>
                      <a:gd name="T20" fmla="*/ 34 w 189"/>
                      <a:gd name="T21" fmla="*/ 101 h 292"/>
                      <a:gd name="T22" fmla="*/ 38 w 189"/>
                      <a:gd name="T23" fmla="*/ 124 h 292"/>
                      <a:gd name="T24" fmla="*/ 22 w 189"/>
                      <a:gd name="T25" fmla="*/ 142 h 292"/>
                      <a:gd name="T26" fmla="*/ 0 w 189"/>
                      <a:gd name="T27" fmla="*/ 189 h 292"/>
                      <a:gd name="T28" fmla="*/ 29 w 189"/>
                      <a:gd name="T29" fmla="*/ 213 h 292"/>
                      <a:gd name="T30" fmla="*/ 60 w 189"/>
                      <a:gd name="T31" fmla="*/ 218 h 292"/>
                      <a:gd name="T32" fmla="*/ 83 w 189"/>
                      <a:gd name="T33" fmla="*/ 231 h 292"/>
                      <a:gd name="T34" fmla="*/ 98 w 189"/>
                      <a:gd name="T35" fmla="*/ 254 h 292"/>
                      <a:gd name="T36" fmla="*/ 123 w 189"/>
                      <a:gd name="T37" fmla="*/ 267 h 292"/>
                      <a:gd name="T38" fmla="*/ 134 w 189"/>
                      <a:gd name="T39" fmla="*/ 292 h 292"/>
                      <a:gd name="T40" fmla="*/ 157 w 189"/>
                      <a:gd name="T41" fmla="*/ 288 h 292"/>
                      <a:gd name="T42" fmla="*/ 171 w 189"/>
                      <a:gd name="T43" fmla="*/ 2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292">
                        <a:moveTo>
                          <a:pt x="171" y="279"/>
                        </a:moveTo>
                        <a:lnTo>
                          <a:pt x="173" y="202"/>
                        </a:lnTo>
                        <a:lnTo>
                          <a:pt x="188" y="157"/>
                        </a:lnTo>
                        <a:lnTo>
                          <a:pt x="189" y="133"/>
                        </a:lnTo>
                        <a:lnTo>
                          <a:pt x="173" y="96"/>
                        </a:lnTo>
                        <a:lnTo>
                          <a:pt x="168" y="38"/>
                        </a:lnTo>
                        <a:lnTo>
                          <a:pt x="123" y="9"/>
                        </a:lnTo>
                        <a:lnTo>
                          <a:pt x="47" y="0"/>
                        </a:lnTo>
                        <a:lnTo>
                          <a:pt x="49" y="20"/>
                        </a:lnTo>
                        <a:lnTo>
                          <a:pt x="38" y="63"/>
                        </a:lnTo>
                        <a:lnTo>
                          <a:pt x="34" y="101"/>
                        </a:lnTo>
                        <a:lnTo>
                          <a:pt x="38" y="124"/>
                        </a:lnTo>
                        <a:lnTo>
                          <a:pt x="22" y="142"/>
                        </a:lnTo>
                        <a:lnTo>
                          <a:pt x="0" y="189"/>
                        </a:lnTo>
                        <a:lnTo>
                          <a:pt x="29" y="213"/>
                        </a:lnTo>
                        <a:lnTo>
                          <a:pt x="60" y="218"/>
                        </a:lnTo>
                        <a:lnTo>
                          <a:pt x="83" y="231"/>
                        </a:lnTo>
                        <a:lnTo>
                          <a:pt x="98" y="254"/>
                        </a:lnTo>
                        <a:lnTo>
                          <a:pt x="123" y="267"/>
                        </a:lnTo>
                        <a:lnTo>
                          <a:pt x="134" y="292"/>
                        </a:lnTo>
                        <a:lnTo>
                          <a:pt x="157" y="288"/>
                        </a:lnTo>
                        <a:lnTo>
                          <a:pt x="171" y="279"/>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1" name="Freeform 989"/>
                  <p:cNvSpPr>
                    <a:spLocks/>
                  </p:cNvSpPr>
                  <p:nvPr/>
                </p:nvSpPr>
                <p:spPr bwMode="auto">
                  <a:xfrm>
                    <a:off x="8361" y="4590"/>
                    <a:ext cx="476" cy="594"/>
                  </a:xfrm>
                  <a:custGeom>
                    <a:avLst/>
                    <a:gdLst>
                      <a:gd name="T0" fmla="*/ 171 w 220"/>
                      <a:gd name="T1" fmla="*/ 297 h 297"/>
                      <a:gd name="T2" fmla="*/ 193 w 220"/>
                      <a:gd name="T3" fmla="*/ 250 h 297"/>
                      <a:gd name="T4" fmla="*/ 209 w 220"/>
                      <a:gd name="T5" fmla="*/ 232 h 297"/>
                      <a:gd name="T6" fmla="*/ 205 w 220"/>
                      <a:gd name="T7" fmla="*/ 209 h 297"/>
                      <a:gd name="T8" fmla="*/ 209 w 220"/>
                      <a:gd name="T9" fmla="*/ 171 h 297"/>
                      <a:gd name="T10" fmla="*/ 220 w 220"/>
                      <a:gd name="T11" fmla="*/ 128 h 297"/>
                      <a:gd name="T12" fmla="*/ 218 w 220"/>
                      <a:gd name="T13" fmla="*/ 108 h 297"/>
                      <a:gd name="T14" fmla="*/ 205 w 220"/>
                      <a:gd name="T15" fmla="*/ 69 h 297"/>
                      <a:gd name="T16" fmla="*/ 182 w 220"/>
                      <a:gd name="T17" fmla="*/ 47 h 297"/>
                      <a:gd name="T18" fmla="*/ 166 w 220"/>
                      <a:gd name="T19" fmla="*/ 40 h 297"/>
                      <a:gd name="T20" fmla="*/ 148 w 220"/>
                      <a:gd name="T21" fmla="*/ 23 h 297"/>
                      <a:gd name="T22" fmla="*/ 115 w 220"/>
                      <a:gd name="T23" fmla="*/ 9 h 297"/>
                      <a:gd name="T24" fmla="*/ 88 w 220"/>
                      <a:gd name="T25" fmla="*/ 0 h 297"/>
                      <a:gd name="T26" fmla="*/ 45 w 220"/>
                      <a:gd name="T27" fmla="*/ 9 h 297"/>
                      <a:gd name="T28" fmla="*/ 18 w 220"/>
                      <a:gd name="T29" fmla="*/ 16 h 297"/>
                      <a:gd name="T30" fmla="*/ 0 w 220"/>
                      <a:gd name="T31" fmla="*/ 58 h 297"/>
                      <a:gd name="T32" fmla="*/ 40 w 220"/>
                      <a:gd name="T33" fmla="*/ 63 h 297"/>
                      <a:gd name="T34" fmla="*/ 76 w 220"/>
                      <a:gd name="T35" fmla="*/ 128 h 297"/>
                      <a:gd name="T36" fmla="*/ 85 w 220"/>
                      <a:gd name="T37" fmla="*/ 144 h 297"/>
                      <a:gd name="T38" fmla="*/ 70 w 220"/>
                      <a:gd name="T39" fmla="*/ 213 h 297"/>
                      <a:gd name="T40" fmla="*/ 63 w 220"/>
                      <a:gd name="T41" fmla="*/ 243 h 297"/>
                      <a:gd name="T42" fmla="*/ 60 w 220"/>
                      <a:gd name="T43" fmla="*/ 268 h 297"/>
                      <a:gd name="T44" fmla="*/ 103 w 220"/>
                      <a:gd name="T45" fmla="*/ 288 h 297"/>
                      <a:gd name="T46" fmla="*/ 171 w 220"/>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2" name="Freeform 988"/>
                  <p:cNvSpPr>
                    <a:spLocks/>
                  </p:cNvSpPr>
                  <p:nvPr/>
                </p:nvSpPr>
                <p:spPr bwMode="auto">
                  <a:xfrm>
                    <a:off x="8361" y="4590"/>
                    <a:ext cx="476" cy="594"/>
                  </a:xfrm>
                  <a:custGeom>
                    <a:avLst/>
                    <a:gdLst>
                      <a:gd name="T0" fmla="*/ 171 w 220"/>
                      <a:gd name="T1" fmla="*/ 297 h 297"/>
                      <a:gd name="T2" fmla="*/ 193 w 220"/>
                      <a:gd name="T3" fmla="*/ 250 h 297"/>
                      <a:gd name="T4" fmla="*/ 209 w 220"/>
                      <a:gd name="T5" fmla="*/ 232 h 297"/>
                      <a:gd name="T6" fmla="*/ 205 w 220"/>
                      <a:gd name="T7" fmla="*/ 209 h 297"/>
                      <a:gd name="T8" fmla="*/ 209 w 220"/>
                      <a:gd name="T9" fmla="*/ 171 h 297"/>
                      <a:gd name="T10" fmla="*/ 220 w 220"/>
                      <a:gd name="T11" fmla="*/ 128 h 297"/>
                      <a:gd name="T12" fmla="*/ 218 w 220"/>
                      <a:gd name="T13" fmla="*/ 108 h 297"/>
                      <a:gd name="T14" fmla="*/ 205 w 220"/>
                      <a:gd name="T15" fmla="*/ 69 h 297"/>
                      <a:gd name="T16" fmla="*/ 182 w 220"/>
                      <a:gd name="T17" fmla="*/ 47 h 297"/>
                      <a:gd name="T18" fmla="*/ 166 w 220"/>
                      <a:gd name="T19" fmla="*/ 40 h 297"/>
                      <a:gd name="T20" fmla="*/ 148 w 220"/>
                      <a:gd name="T21" fmla="*/ 23 h 297"/>
                      <a:gd name="T22" fmla="*/ 115 w 220"/>
                      <a:gd name="T23" fmla="*/ 9 h 297"/>
                      <a:gd name="T24" fmla="*/ 88 w 220"/>
                      <a:gd name="T25" fmla="*/ 0 h 297"/>
                      <a:gd name="T26" fmla="*/ 45 w 220"/>
                      <a:gd name="T27" fmla="*/ 9 h 297"/>
                      <a:gd name="T28" fmla="*/ 18 w 220"/>
                      <a:gd name="T29" fmla="*/ 16 h 297"/>
                      <a:gd name="T30" fmla="*/ 0 w 220"/>
                      <a:gd name="T31" fmla="*/ 58 h 297"/>
                      <a:gd name="T32" fmla="*/ 40 w 220"/>
                      <a:gd name="T33" fmla="*/ 63 h 297"/>
                      <a:gd name="T34" fmla="*/ 76 w 220"/>
                      <a:gd name="T35" fmla="*/ 128 h 297"/>
                      <a:gd name="T36" fmla="*/ 85 w 220"/>
                      <a:gd name="T37" fmla="*/ 144 h 297"/>
                      <a:gd name="T38" fmla="*/ 70 w 220"/>
                      <a:gd name="T39" fmla="*/ 213 h 297"/>
                      <a:gd name="T40" fmla="*/ 63 w 220"/>
                      <a:gd name="T41" fmla="*/ 243 h 297"/>
                      <a:gd name="T42" fmla="*/ 60 w 220"/>
                      <a:gd name="T43" fmla="*/ 268 h 297"/>
                      <a:gd name="T44" fmla="*/ 103 w 220"/>
                      <a:gd name="T45" fmla="*/ 288 h 297"/>
                      <a:gd name="T46" fmla="*/ 171 w 220"/>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3" name="Freeform 987"/>
                  <p:cNvSpPr>
                    <a:spLocks/>
                  </p:cNvSpPr>
                  <p:nvPr/>
                </p:nvSpPr>
                <p:spPr bwMode="auto">
                  <a:xfrm>
                    <a:off x="8361" y="4590"/>
                    <a:ext cx="476" cy="594"/>
                  </a:xfrm>
                  <a:custGeom>
                    <a:avLst/>
                    <a:gdLst>
                      <a:gd name="T0" fmla="*/ 171 w 220"/>
                      <a:gd name="T1" fmla="*/ 297 h 297"/>
                      <a:gd name="T2" fmla="*/ 193 w 220"/>
                      <a:gd name="T3" fmla="*/ 250 h 297"/>
                      <a:gd name="T4" fmla="*/ 209 w 220"/>
                      <a:gd name="T5" fmla="*/ 232 h 297"/>
                      <a:gd name="T6" fmla="*/ 205 w 220"/>
                      <a:gd name="T7" fmla="*/ 209 h 297"/>
                      <a:gd name="T8" fmla="*/ 209 w 220"/>
                      <a:gd name="T9" fmla="*/ 171 h 297"/>
                      <a:gd name="T10" fmla="*/ 220 w 220"/>
                      <a:gd name="T11" fmla="*/ 128 h 297"/>
                      <a:gd name="T12" fmla="*/ 218 w 220"/>
                      <a:gd name="T13" fmla="*/ 108 h 297"/>
                      <a:gd name="T14" fmla="*/ 205 w 220"/>
                      <a:gd name="T15" fmla="*/ 69 h 297"/>
                      <a:gd name="T16" fmla="*/ 182 w 220"/>
                      <a:gd name="T17" fmla="*/ 47 h 297"/>
                      <a:gd name="T18" fmla="*/ 166 w 220"/>
                      <a:gd name="T19" fmla="*/ 40 h 297"/>
                      <a:gd name="T20" fmla="*/ 148 w 220"/>
                      <a:gd name="T21" fmla="*/ 23 h 297"/>
                      <a:gd name="T22" fmla="*/ 115 w 220"/>
                      <a:gd name="T23" fmla="*/ 9 h 297"/>
                      <a:gd name="T24" fmla="*/ 88 w 220"/>
                      <a:gd name="T25" fmla="*/ 0 h 297"/>
                      <a:gd name="T26" fmla="*/ 45 w 220"/>
                      <a:gd name="T27" fmla="*/ 9 h 297"/>
                      <a:gd name="T28" fmla="*/ 18 w 220"/>
                      <a:gd name="T29" fmla="*/ 16 h 297"/>
                      <a:gd name="T30" fmla="*/ 0 w 220"/>
                      <a:gd name="T31" fmla="*/ 58 h 297"/>
                      <a:gd name="T32" fmla="*/ 40 w 220"/>
                      <a:gd name="T33" fmla="*/ 63 h 297"/>
                      <a:gd name="T34" fmla="*/ 76 w 220"/>
                      <a:gd name="T35" fmla="*/ 128 h 297"/>
                      <a:gd name="T36" fmla="*/ 85 w 220"/>
                      <a:gd name="T37" fmla="*/ 144 h 297"/>
                      <a:gd name="T38" fmla="*/ 70 w 220"/>
                      <a:gd name="T39" fmla="*/ 213 h 297"/>
                      <a:gd name="T40" fmla="*/ 63 w 220"/>
                      <a:gd name="T41" fmla="*/ 243 h 297"/>
                      <a:gd name="T42" fmla="*/ 60 w 220"/>
                      <a:gd name="T43" fmla="*/ 268 h 297"/>
                      <a:gd name="T44" fmla="*/ 103 w 220"/>
                      <a:gd name="T45" fmla="*/ 288 h 297"/>
                      <a:gd name="T46" fmla="*/ 171 w 220"/>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4" name="Freeform 986"/>
                  <p:cNvSpPr>
                    <a:spLocks/>
                  </p:cNvSpPr>
                  <p:nvPr/>
                </p:nvSpPr>
                <p:spPr bwMode="auto">
                  <a:xfrm>
                    <a:off x="8361" y="4590"/>
                    <a:ext cx="476" cy="594"/>
                  </a:xfrm>
                  <a:custGeom>
                    <a:avLst/>
                    <a:gdLst>
                      <a:gd name="T0" fmla="*/ 171 w 220"/>
                      <a:gd name="T1" fmla="*/ 297 h 297"/>
                      <a:gd name="T2" fmla="*/ 193 w 220"/>
                      <a:gd name="T3" fmla="*/ 250 h 297"/>
                      <a:gd name="T4" fmla="*/ 209 w 220"/>
                      <a:gd name="T5" fmla="*/ 232 h 297"/>
                      <a:gd name="T6" fmla="*/ 205 w 220"/>
                      <a:gd name="T7" fmla="*/ 209 h 297"/>
                      <a:gd name="T8" fmla="*/ 209 w 220"/>
                      <a:gd name="T9" fmla="*/ 171 h 297"/>
                      <a:gd name="T10" fmla="*/ 220 w 220"/>
                      <a:gd name="T11" fmla="*/ 128 h 297"/>
                      <a:gd name="T12" fmla="*/ 218 w 220"/>
                      <a:gd name="T13" fmla="*/ 108 h 297"/>
                      <a:gd name="T14" fmla="*/ 205 w 220"/>
                      <a:gd name="T15" fmla="*/ 69 h 297"/>
                      <a:gd name="T16" fmla="*/ 182 w 220"/>
                      <a:gd name="T17" fmla="*/ 47 h 297"/>
                      <a:gd name="T18" fmla="*/ 166 w 220"/>
                      <a:gd name="T19" fmla="*/ 40 h 297"/>
                      <a:gd name="T20" fmla="*/ 148 w 220"/>
                      <a:gd name="T21" fmla="*/ 23 h 297"/>
                      <a:gd name="T22" fmla="*/ 115 w 220"/>
                      <a:gd name="T23" fmla="*/ 9 h 297"/>
                      <a:gd name="T24" fmla="*/ 88 w 220"/>
                      <a:gd name="T25" fmla="*/ 0 h 297"/>
                      <a:gd name="T26" fmla="*/ 45 w 220"/>
                      <a:gd name="T27" fmla="*/ 9 h 297"/>
                      <a:gd name="T28" fmla="*/ 18 w 220"/>
                      <a:gd name="T29" fmla="*/ 16 h 297"/>
                      <a:gd name="T30" fmla="*/ 0 w 220"/>
                      <a:gd name="T31" fmla="*/ 58 h 297"/>
                      <a:gd name="T32" fmla="*/ 40 w 220"/>
                      <a:gd name="T33" fmla="*/ 63 h 297"/>
                      <a:gd name="T34" fmla="*/ 76 w 220"/>
                      <a:gd name="T35" fmla="*/ 128 h 297"/>
                      <a:gd name="T36" fmla="*/ 85 w 220"/>
                      <a:gd name="T37" fmla="*/ 144 h 297"/>
                      <a:gd name="T38" fmla="*/ 70 w 220"/>
                      <a:gd name="T39" fmla="*/ 213 h 297"/>
                      <a:gd name="T40" fmla="*/ 63 w 220"/>
                      <a:gd name="T41" fmla="*/ 243 h 297"/>
                      <a:gd name="T42" fmla="*/ 60 w 220"/>
                      <a:gd name="T43" fmla="*/ 268 h 297"/>
                      <a:gd name="T44" fmla="*/ 103 w 220"/>
                      <a:gd name="T45" fmla="*/ 288 h 297"/>
                      <a:gd name="T46" fmla="*/ 171 w 220"/>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97">
                        <a:moveTo>
                          <a:pt x="171" y="297"/>
                        </a:moveTo>
                        <a:lnTo>
                          <a:pt x="193" y="250"/>
                        </a:lnTo>
                        <a:lnTo>
                          <a:pt x="209" y="232"/>
                        </a:lnTo>
                        <a:lnTo>
                          <a:pt x="205" y="209"/>
                        </a:lnTo>
                        <a:lnTo>
                          <a:pt x="209" y="171"/>
                        </a:lnTo>
                        <a:lnTo>
                          <a:pt x="220" y="128"/>
                        </a:lnTo>
                        <a:lnTo>
                          <a:pt x="218" y="108"/>
                        </a:lnTo>
                        <a:lnTo>
                          <a:pt x="205" y="69"/>
                        </a:lnTo>
                        <a:lnTo>
                          <a:pt x="182" y="47"/>
                        </a:lnTo>
                        <a:lnTo>
                          <a:pt x="166" y="40"/>
                        </a:lnTo>
                        <a:lnTo>
                          <a:pt x="148" y="23"/>
                        </a:lnTo>
                        <a:lnTo>
                          <a:pt x="115" y="9"/>
                        </a:lnTo>
                        <a:lnTo>
                          <a:pt x="88" y="0"/>
                        </a:lnTo>
                        <a:lnTo>
                          <a:pt x="45" y="9"/>
                        </a:lnTo>
                        <a:lnTo>
                          <a:pt x="18" y="16"/>
                        </a:lnTo>
                        <a:lnTo>
                          <a:pt x="0" y="58"/>
                        </a:lnTo>
                        <a:lnTo>
                          <a:pt x="40" y="63"/>
                        </a:lnTo>
                        <a:lnTo>
                          <a:pt x="76" y="128"/>
                        </a:lnTo>
                        <a:lnTo>
                          <a:pt x="85" y="144"/>
                        </a:lnTo>
                        <a:lnTo>
                          <a:pt x="70" y="213"/>
                        </a:lnTo>
                        <a:lnTo>
                          <a:pt x="63" y="243"/>
                        </a:lnTo>
                        <a:lnTo>
                          <a:pt x="60" y="268"/>
                        </a:lnTo>
                        <a:lnTo>
                          <a:pt x="103" y="288"/>
                        </a:lnTo>
                        <a:lnTo>
                          <a:pt x="171" y="29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5" name="Freeform 985"/>
                  <p:cNvSpPr>
                    <a:spLocks/>
                  </p:cNvSpPr>
                  <p:nvPr/>
                </p:nvSpPr>
                <p:spPr bwMode="auto">
                  <a:xfrm>
                    <a:off x="8385" y="3294"/>
                    <a:ext cx="775" cy="986"/>
                  </a:xfrm>
                  <a:custGeom>
                    <a:avLst/>
                    <a:gdLst>
                      <a:gd name="T0" fmla="*/ 290 w 358"/>
                      <a:gd name="T1" fmla="*/ 201 h 493"/>
                      <a:gd name="T2" fmla="*/ 261 w 358"/>
                      <a:gd name="T3" fmla="*/ 216 h 493"/>
                      <a:gd name="T4" fmla="*/ 207 w 358"/>
                      <a:gd name="T5" fmla="*/ 257 h 493"/>
                      <a:gd name="T6" fmla="*/ 214 w 358"/>
                      <a:gd name="T7" fmla="*/ 275 h 493"/>
                      <a:gd name="T8" fmla="*/ 216 w 358"/>
                      <a:gd name="T9" fmla="*/ 315 h 493"/>
                      <a:gd name="T10" fmla="*/ 240 w 358"/>
                      <a:gd name="T11" fmla="*/ 351 h 493"/>
                      <a:gd name="T12" fmla="*/ 230 w 358"/>
                      <a:gd name="T13" fmla="*/ 387 h 493"/>
                      <a:gd name="T14" fmla="*/ 256 w 358"/>
                      <a:gd name="T15" fmla="*/ 407 h 493"/>
                      <a:gd name="T16" fmla="*/ 277 w 358"/>
                      <a:gd name="T17" fmla="*/ 417 h 493"/>
                      <a:gd name="T18" fmla="*/ 358 w 358"/>
                      <a:gd name="T19" fmla="*/ 419 h 493"/>
                      <a:gd name="T20" fmla="*/ 348 w 358"/>
                      <a:gd name="T21" fmla="*/ 452 h 493"/>
                      <a:gd name="T22" fmla="*/ 340 w 358"/>
                      <a:gd name="T23" fmla="*/ 491 h 493"/>
                      <a:gd name="T24" fmla="*/ 263 w 358"/>
                      <a:gd name="T25" fmla="*/ 481 h 493"/>
                      <a:gd name="T26" fmla="*/ 212 w 358"/>
                      <a:gd name="T27" fmla="*/ 477 h 493"/>
                      <a:gd name="T28" fmla="*/ 117 w 358"/>
                      <a:gd name="T29" fmla="*/ 482 h 493"/>
                      <a:gd name="T30" fmla="*/ 85 w 358"/>
                      <a:gd name="T31" fmla="*/ 493 h 493"/>
                      <a:gd name="T32" fmla="*/ 72 w 358"/>
                      <a:gd name="T33" fmla="*/ 454 h 493"/>
                      <a:gd name="T34" fmla="*/ 0 w 358"/>
                      <a:gd name="T35" fmla="*/ 439 h 493"/>
                      <a:gd name="T36" fmla="*/ 7 w 358"/>
                      <a:gd name="T37" fmla="*/ 394 h 493"/>
                      <a:gd name="T38" fmla="*/ 72 w 358"/>
                      <a:gd name="T39" fmla="*/ 394 h 493"/>
                      <a:gd name="T40" fmla="*/ 67 w 358"/>
                      <a:gd name="T41" fmla="*/ 358 h 493"/>
                      <a:gd name="T42" fmla="*/ 52 w 358"/>
                      <a:gd name="T43" fmla="*/ 338 h 493"/>
                      <a:gd name="T44" fmla="*/ 54 w 358"/>
                      <a:gd name="T45" fmla="*/ 304 h 493"/>
                      <a:gd name="T46" fmla="*/ 101 w 358"/>
                      <a:gd name="T47" fmla="*/ 248 h 493"/>
                      <a:gd name="T48" fmla="*/ 112 w 358"/>
                      <a:gd name="T49" fmla="*/ 200 h 493"/>
                      <a:gd name="T50" fmla="*/ 128 w 358"/>
                      <a:gd name="T51" fmla="*/ 189 h 493"/>
                      <a:gd name="T52" fmla="*/ 178 w 358"/>
                      <a:gd name="T53" fmla="*/ 173 h 493"/>
                      <a:gd name="T54" fmla="*/ 182 w 358"/>
                      <a:gd name="T55" fmla="*/ 117 h 493"/>
                      <a:gd name="T56" fmla="*/ 227 w 358"/>
                      <a:gd name="T57" fmla="*/ 64 h 493"/>
                      <a:gd name="T58" fmla="*/ 236 w 358"/>
                      <a:gd name="T59" fmla="*/ 41 h 493"/>
                      <a:gd name="T60" fmla="*/ 294 w 358"/>
                      <a:gd name="T61" fmla="*/ 1 h 493"/>
                      <a:gd name="T62" fmla="*/ 349 w 358"/>
                      <a:gd name="T63" fmla="*/ 0 h 493"/>
                      <a:gd name="T64" fmla="*/ 339 w 358"/>
                      <a:gd name="T65" fmla="*/ 25 h 493"/>
                      <a:gd name="T66" fmla="*/ 317 w 358"/>
                      <a:gd name="T67" fmla="*/ 48 h 493"/>
                      <a:gd name="T68" fmla="*/ 315 w 358"/>
                      <a:gd name="T69" fmla="*/ 90 h 493"/>
                      <a:gd name="T70" fmla="*/ 337 w 358"/>
                      <a:gd name="T71" fmla="*/ 102 h 493"/>
                      <a:gd name="T72" fmla="*/ 339 w 358"/>
                      <a:gd name="T73" fmla="*/ 120 h 493"/>
                      <a:gd name="T74" fmla="*/ 322 w 358"/>
                      <a:gd name="T75" fmla="*/ 136 h 493"/>
                      <a:gd name="T76" fmla="*/ 290 w 358"/>
                      <a:gd name="T77" fmla="*/ 20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8" h="493">
                        <a:moveTo>
                          <a:pt x="290" y="201"/>
                        </a:moveTo>
                        <a:lnTo>
                          <a:pt x="261" y="216"/>
                        </a:lnTo>
                        <a:lnTo>
                          <a:pt x="207" y="257"/>
                        </a:lnTo>
                        <a:lnTo>
                          <a:pt x="214" y="275"/>
                        </a:lnTo>
                        <a:lnTo>
                          <a:pt x="216" y="315"/>
                        </a:lnTo>
                        <a:lnTo>
                          <a:pt x="240" y="351"/>
                        </a:lnTo>
                        <a:lnTo>
                          <a:pt x="230" y="387"/>
                        </a:lnTo>
                        <a:lnTo>
                          <a:pt x="256" y="407"/>
                        </a:lnTo>
                        <a:lnTo>
                          <a:pt x="277" y="417"/>
                        </a:lnTo>
                        <a:lnTo>
                          <a:pt x="358" y="419"/>
                        </a:lnTo>
                        <a:lnTo>
                          <a:pt x="348" y="452"/>
                        </a:lnTo>
                        <a:lnTo>
                          <a:pt x="340" y="491"/>
                        </a:lnTo>
                        <a:lnTo>
                          <a:pt x="263" y="481"/>
                        </a:lnTo>
                        <a:lnTo>
                          <a:pt x="212" y="477"/>
                        </a:lnTo>
                        <a:lnTo>
                          <a:pt x="117" y="482"/>
                        </a:lnTo>
                        <a:lnTo>
                          <a:pt x="85" y="493"/>
                        </a:lnTo>
                        <a:lnTo>
                          <a:pt x="72" y="454"/>
                        </a:lnTo>
                        <a:lnTo>
                          <a:pt x="0" y="439"/>
                        </a:lnTo>
                        <a:lnTo>
                          <a:pt x="7" y="394"/>
                        </a:lnTo>
                        <a:lnTo>
                          <a:pt x="72" y="394"/>
                        </a:lnTo>
                        <a:lnTo>
                          <a:pt x="67" y="358"/>
                        </a:lnTo>
                        <a:lnTo>
                          <a:pt x="52" y="338"/>
                        </a:lnTo>
                        <a:lnTo>
                          <a:pt x="54" y="304"/>
                        </a:lnTo>
                        <a:lnTo>
                          <a:pt x="101" y="248"/>
                        </a:lnTo>
                        <a:lnTo>
                          <a:pt x="112" y="200"/>
                        </a:lnTo>
                        <a:lnTo>
                          <a:pt x="128" y="189"/>
                        </a:lnTo>
                        <a:lnTo>
                          <a:pt x="178" y="173"/>
                        </a:lnTo>
                        <a:lnTo>
                          <a:pt x="182" y="117"/>
                        </a:lnTo>
                        <a:lnTo>
                          <a:pt x="227" y="64"/>
                        </a:lnTo>
                        <a:lnTo>
                          <a:pt x="236" y="41"/>
                        </a:lnTo>
                        <a:lnTo>
                          <a:pt x="294" y="1"/>
                        </a:lnTo>
                        <a:lnTo>
                          <a:pt x="349" y="0"/>
                        </a:lnTo>
                        <a:lnTo>
                          <a:pt x="339" y="25"/>
                        </a:lnTo>
                        <a:lnTo>
                          <a:pt x="317" y="48"/>
                        </a:lnTo>
                        <a:lnTo>
                          <a:pt x="315" y="90"/>
                        </a:lnTo>
                        <a:lnTo>
                          <a:pt x="337" y="102"/>
                        </a:lnTo>
                        <a:lnTo>
                          <a:pt x="339" y="120"/>
                        </a:lnTo>
                        <a:lnTo>
                          <a:pt x="322" y="136"/>
                        </a:lnTo>
                        <a:lnTo>
                          <a:pt x="290"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6" name="Freeform 984"/>
                  <p:cNvSpPr>
                    <a:spLocks/>
                  </p:cNvSpPr>
                  <p:nvPr/>
                </p:nvSpPr>
                <p:spPr bwMode="auto">
                  <a:xfrm>
                    <a:off x="8385" y="3294"/>
                    <a:ext cx="775" cy="986"/>
                  </a:xfrm>
                  <a:custGeom>
                    <a:avLst/>
                    <a:gdLst>
                      <a:gd name="T0" fmla="*/ 290 w 358"/>
                      <a:gd name="T1" fmla="*/ 201 h 493"/>
                      <a:gd name="T2" fmla="*/ 261 w 358"/>
                      <a:gd name="T3" fmla="*/ 216 h 493"/>
                      <a:gd name="T4" fmla="*/ 207 w 358"/>
                      <a:gd name="T5" fmla="*/ 257 h 493"/>
                      <a:gd name="T6" fmla="*/ 214 w 358"/>
                      <a:gd name="T7" fmla="*/ 275 h 493"/>
                      <a:gd name="T8" fmla="*/ 216 w 358"/>
                      <a:gd name="T9" fmla="*/ 315 h 493"/>
                      <a:gd name="T10" fmla="*/ 240 w 358"/>
                      <a:gd name="T11" fmla="*/ 351 h 493"/>
                      <a:gd name="T12" fmla="*/ 230 w 358"/>
                      <a:gd name="T13" fmla="*/ 387 h 493"/>
                      <a:gd name="T14" fmla="*/ 256 w 358"/>
                      <a:gd name="T15" fmla="*/ 407 h 493"/>
                      <a:gd name="T16" fmla="*/ 277 w 358"/>
                      <a:gd name="T17" fmla="*/ 417 h 493"/>
                      <a:gd name="T18" fmla="*/ 358 w 358"/>
                      <a:gd name="T19" fmla="*/ 419 h 493"/>
                      <a:gd name="T20" fmla="*/ 348 w 358"/>
                      <a:gd name="T21" fmla="*/ 452 h 493"/>
                      <a:gd name="T22" fmla="*/ 340 w 358"/>
                      <a:gd name="T23" fmla="*/ 491 h 493"/>
                      <a:gd name="T24" fmla="*/ 263 w 358"/>
                      <a:gd name="T25" fmla="*/ 481 h 493"/>
                      <a:gd name="T26" fmla="*/ 212 w 358"/>
                      <a:gd name="T27" fmla="*/ 477 h 493"/>
                      <a:gd name="T28" fmla="*/ 117 w 358"/>
                      <a:gd name="T29" fmla="*/ 482 h 493"/>
                      <a:gd name="T30" fmla="*/ 85 w 358"/>
                      <a:gd name="T31" fmla="*/ 493 h 493"/>
                      <a:gd name="T32" fmla="*/ 72 w 358"/>
                      <a:gd name="T33" fmla="*/ 454 h 493"/>
                      <a:gd name="T34" fmla="*/ 0 w 358"/>
                      <a:gd name="T35" fmla="*/ 439 h 493"/>
                      <a:gd name="T36" fmla="*/ 7 w 358"/>
                      <a:gd name="T37" fmla="*/ 394 h 493"/>
                      <a:gd name="T38" fmla="*/ 72 w 358"/>
                      <a:gd name="T39" fmla="*/ 394 h 493"/>
                      <a:gd name="T40" fmla="*/ 67 w 358"/>
                      <a:gd name="T41" fmla="*/ 358 h 493"/>
                      <a:gd name="T42" fmla="*/ 52 w 358"/>
                      <a:gd name="T43" fmla="*/ 338 h 493"/>
                      <a:gd name="T44" fmla="*/ 54 w 358"/>
                      <a:gd name="T45" fmla="*/ 304 h 493"/>
                      <a:gd name="T46" fmla="*/ 101 w 358"/>
                      <a:gd name="T47" fmla="*/ 248 h 493"/>
                      <a:gd name="T48" fmla="*/ 112 w 358"/>
                      <a:gd name="T49" fmla="*/ 200 h 493"/>
                      <a:gd name="T50" fmla="*/ 128 w 358"/>
                      <a:gd name="T51" fmla="*/ 189 h 493"/>
                      <a:gd name="T52" fmla="*/ 178 w 358"/>
                      <a:gd name="T53" fmla="*/ 173 h 493"/>
                      <a:gd name="T54" fmla="*/ 182 w 358"/>
                      <a:gd name="T55" fmla="*/ 117 h 493"/>
                      <a:gd name="T56" fmla="*/ 227 w 358"/>
                      <a:gd name="T57" fmla="*/ 64 h 493"/>
                      <a:gd name="T58" fmla="*/ 236 w 358"/>
                      <a:gd name="T59" fmla="*/ 41 h 493"/>
                      <a:gd name="T60" fmla="*/ 294 w 358"/>
                      <a:gd name="T61" fmla="*/ 1 h 493"/>
                      <a:gd name="T62" fmla="*/ 349 w 358"/>
                      <a:gd name="T63" fmla="*/ 0 h 493"/>
                      <a:gd name="T64" fmla="*/ 339 w 358"/>
                      <a:gd name="T65" fmla="*/ 25 h 493"/>
                      <a:gd name="T66" fmla="*/ 317 w 358"/>
                      <a:gd name="T67" fmla="*/ 48 h 493"/>
                      <a:gd name="T68" fmla="*/ 315 w 358"/>
                      <a:gd name="T69" fmla="*/ 90 h 493"/>
                      <a:gd name="T70" fmla="*/ 337 w 358"/>
                      <a:gd name="T71" fmla="*/ 102 h 493"/>
                      <a:gd name="T72" fmla="*/ 339 w 358"/>
                      <a:gd name="T73" fmla="*/ 120 h 493"/>
                      <a:gd name="T74" fmla="*/ 322 w 358"/>
                      <a:gd name="T75" fmla="*/ 136 h 493"/>
                      <a:gd name="T76" fmla="*/ 290 w 358"/>
                      <a:gd name="T77" fmla="*/ 20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8" h="493">
                        <a:moveTo>
                          <a:pt x="290" y="201"/>
                        </a:moveTo>
                        <a:lnTo>
                          <a:pt x="261" y="216"/>
                        </a:lnTo>
                        <a:lnTo>
                          <a:pt x="207" y="257"/>
                        </a:lnTo>
                        <a:lnTo>
                          <a:pt x="214" y="275"/>
                        </a:lnTo>
                        <a:lnTo>
                          <a:pt x="216" y="315"/>
                        </a:lnTo>
                        <a:lnTo>
                          <a:pt x="240" y="351"/>
                        </a:lnTo>
                        <a:lnTo>
                          <a:pt x="230" y="387"/>
                        </a:lnTo>
                        <a:lnTo>
                          <a:pt x="256" y="407"/>
                        </a:lnTo>
                        <a:lnTo>
                          <a:pt x="277" y="417"/>
                        </a:lnTo>
                        <a:lnTo>
                          <a:pt x="358" y="419"/>
                        </a:lnTo>
                        <a:lnTo>
                          <a:pt x="348" y="452"/>
                        </a:lnTo>
                        <a:lnTo>
                          <a:pt x="340" y="491"/>
                        </a:lnTo>
                        <a:lnTo>
                          <a:pt x="263" y="481"/>
                        </a:lnTo>
                        <a:lnTo>
                          <a:pt x="212" y="477"/>
                        </a:lnTo>
                        <a:lnTo>
                          <a:pt x="117" y="482"/>
                        </a:lnTo>
                        <a:lnTo>
                          <a:pt x="85" y="493"/>
                        </a:lnTo>
                        <a:lnTo>
                          <a:pt x="72" y="454"/>
                        </a:lnTo>
                        <a:lnTo>
                          <a:pt x="0" y="439"/>
                        </a:lnTo>
                        <a:lnTo>
                          <a:pt x="7" y="394"/>
                        </a:lnTo>
                        <a:lnTo>
                          <a:pt x="72" y="394"/>
                        </a:lnTo>
                        <a:lnTo>
                          <a:pt x="67" y="358"/>
                        </a:lnTo>
                        <a:lnTo>
                          <a:pt x="52" y="338"/>
                        </a:lnTo>
                        <a:lnTo>
                          <a:pt x="54" y="304"/>
                        </a:lnTo>
                        <a:lnTo>
                          <a:pt x="101" y="248"/>
                        </a:lnTo>
                        <a:lnTo>
                          <a:pt x="112" y="200"/>
                        </a:lnTo>
                        <a:lnTo>
                          <a:pt x="128" y="189"/>
                        </a:lnTo>
                        <a:lnTo>
                          <a:pt x="178" y="173"/>
                        </a:lnTo>
                        <a:lnTo>
                          <a:pt x="182" y="117"/>
                        </a:lnTo>
                        <a:lnTo>
                          <a:pt x="227" y="64"/>
                        </a:lnTo>
                        <a:lnTo>
                          <a:pt x="236" y="41"/>
                        </a:lnTo>
                        <a:lnTo>
                          <a:pt x="294" y="1"/>
                        </a:lnTo>
                        <a:lnTo>
                          <a:pt x="349" y="0"/>
                        </a:lnTo>
                        <a:lnTo>
                          <a:pt x="339" y="25"/>
                        </a:lnTo>
                        <a:lnTo>
                          <a:pt x="317" y="48"/>
                        </a:lnTo>
                        <a:lnTo>
                          <a:pt x="315" y="90"/>
                        </a:lnTo>
                        <a:lnTo>
                          <a:pt x="337" y="102"/>
                        </a:lnTo>
                        <a:lnTo>
                          <a:pt x="339" y="120"/>
                        </a:lnTo>
                        <a:lnTo>
                          <a:pt x="322" y="136"/>
                        </a:lnTo>
                        <a:lnTo>
                          <a:pt x="290" y="20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7" name="Freeform 983"/>
                  <p:cNvSpPr>
                    <a:spLocks/>
                  </p:cNvSpPr>
                  <p:nvPr/>
                </p:nvSpPr>
                <p:spPr bwMode="auto">
                  <a:xfrm>
                    <a:off x="8104" y="2714"/>
                    <a:ext cx="1108" cy="1368"/>
                  </a:xfrm>
                  <a:custGeom>
                    <a:avLst/>
                    <a:gdLst>
                      <a:gd name="T0" fmla="*/ 479 w 512"/>
                      <a:gd name="T1" fmla="*/ 290 h 684"/>
                      <a:gd name="T2" fmla="*/ 479 w 512"/>
                      <a:gd name="T3" fmla="*/ 216 h 684"/>
                      <a:gd name="T4" fmla="*/ 494 w 512"/>
                      <a:gd name="T5" fmla="*/ 169 h 684"/>
                      <a:gd name="T6" fmla="*/ 512 w 512"/>
                      <a:gd name="T7" fmla="*/ 111 h 684"/>
                      <a:gd name="T8" fmla="*/ 506 w 512"/>
                      <a:gd name="T9" fmla="*/ 72 h 684"/>
                      <a:gd name="T10" fmla="*/ 478 w 512"/>
                      <a:gd name="T11" fmla="*/ 43 h 684"/>
                      <a:gd name="T12" fmla="*/ 447 w 512"/>
                      <a:gd name="T13" fmla="*/ 43 h 684"/>
                      <a:gd name="T14" fmla="*/ 416 w 512"/>
                      <a:gd name="T15" fmla="*/ 61 h 684"/>
                      <a:gd name="T16" fmla="*/ 398 w 512"/>
                      <a:gd name="T17" fmla="*/ 88 h 684"/>
                      <a:gd name="T18" fmla="*/ 351 w 512"/>
                      <a:gd name="T19" fmla="*/ 90 h 684"/>
                      <a:gd name="T20" fmla="*/ 317 w 512"/>
                      <a:gd name="T21" fmla="*/ 111 h 684"/>
                      <a:gd name="T22" fmla="*/ 285 w 512"/>
                      <a:gd name="T23" fmla="*/ 109 h 684"/>
                      <a:gd name="T24" fmla="*/ 227 w 512"/>
                      <a:gd name="T25" fmla="*/ 95 h 684"/>
                      <a:gd name="T26" fmla="*/ 204 w 512"/>
                      <a:gd name="T27" fmla="*/ 81 h 684"/>
                      <a:gd name="T28" fmla="*/ 195 w 512"/>
                      <a:gd name="T29" fmla="*/ 23 h 684"/>
                      <a:gd name="T30" fmla="*/ 168 w 512"/>
                      <a:gd name="T31" fmla="*/ 0 h 684"/>
                      <a:gd name="T32" fmla="*/ 105 w 512"/>
                      <a:gd name="T33" fmla="*/ 9 h 684"/>
                      <a:gd name="T34" fmla="*/ 63 w 512"/>
                      <a:gd name="T35" fmla="*/ 5 h 684"/>
                      <a:gd name="T36" fmla="*/ 29 w 512"/>
                      <a:gd name="T37" fmla="*/ 0 h 684"/>
                      <a:gd name="T38" fmla="*/ 31 w 512"/>
                      <a:gd name="T39" fmla="*/ 63 h 684"/>
                      <a:gd name="T40" fmla="*/ 36 w 512"/>
                      <a:gd name="T41" fmla="*/ 91 h 684"/>
                      <a:gd name="T42" fmla="*/ 67 w 512"/>
                      <a:gd name="T43" fmla="*/ 104 h 684"/>
                      <a:gd name="T44" fmla="*/ 60 w 512"/>
                      <a:gd name="T45" fmla="*/ 138 h 684"/>
                      <a:gd name="T46" fmla="*/ 65 w 512"/>
                      <a:gd name="T47" fmla="*/ 185 h 684"/>
                      <a:gd name="T48" fmla="*/ 90 w 512"/>
                      <a:gd name="T49" fmla="*/ 223 h 684"/>
                      <a:gd name="T50" fmla="*/ 117 w 512"/>
                      <a:gd name="T51" fmla="*/ 250 h 684"/>
                      <a:gd name="T52" fmla="*/ 123 w 512"/>
                      <a:gd name="T53" fmla="*/ 264 h 684"/>
                      <a:gd name="T54" fmla="*/ 143 w 512"/>
                      <a:gd name="T55" fmla="*/ 308 h 684"/>
                      <a:gd name="T56" fmla="*/ 132 w 512"/>
                      <a:gd name="T57" fmla="*/ 335 h 684"/>
                      <a:gd name="T58" fmla="*/ 117 w 512"/>
                      <a:gd name="T59" fmla="*/ 417 h 684"/>
                      <a:gd name="T60" fmla="*/ 96 w 512"/>
                      <a:gd name="T61" fmla="*/ 452 h 684"/>
                      <a:gd name="T62" fmla="*/ 47 w 512"/>
                      <a:gd name="T63" fmla="*/ 484 h 684"/>
                      <a:gd name="T64" fmla="*/ 16 w 512"/>
                      <a:gd name="T65" fmla="*/ 488 h 684"/>
                      <a:gd name="T66" fmla="*/ 13 w 512"/>
                      <a:gd name="T67" fmla="*/ 544 h 684"/>
                      <a:gd name="T68" fmla="*/ 0 w 512"/>
                      <a:gd name="T69" fmla="*/ 585 h 684"/>
                      <a:gd name="T70" fmla="*/ 33 w 512"/>
                      <a:gd name="T71" fmla="*/ 601 h 684"/>
                      <a:gd name="T72" fmla="*/ 61 w 512"/>
                      <a:gd name="T73" fmla="*/ 612 h 684"/>
                      <a:gd name="T74" fmla="*/ 72 w 512"/>
                      <a:gd name="T75" fmla="*/ 646 h 684"/>
                      <a:gd name="T76" fmla="*/ 97 w 512"/>
                      <a:gd name="T77" fmla="*/ 639 h 684"/>
                      <a:gd name="T78" fmla="*/ 119 w 512"/>
                      <a:gd name="T79" fmla="*/ 643 h 684"/>
                      <a:gd name="T80" fmla="*/ 139 w 512"/>
                      <a:gd name="T81" fmla="*/ 684 h 684"/>
                      <a:gd name="T82" fmla="*/ 202 w 512"/>
                      <a:gd name="T83" fmla="*/ 684 h 684"/>
                      <a:gd name="T84" fmla="*/ 197 w 512"/>
                      <a:gd name="T85" fmla="*/ 648 h 684"/>
                      <a:gd name="T86" fmla="*/ 182 w 512"/>
                      <a:gd name="T87" fmla="*/ 628 h 684"/>
                      <a:gd name="T88" fmla="*/ 184 w 512"/>
                      <a:gd name="T89" fmla="*/ 594 h 684"/>
                      <a:gd name="T90" fmla="*/ 231 w 512"/>
                      <a:gd name="T91" fmla="*/ 538 h 684"/>
                      <a:gd name="T92" fmla="*/ 242 w 512"/>
                      <a:gd name="T93" fmla="*/ 490 h 684"/>
                      <a:gd name="T94" fmla="*/ 258 w 512"/>
                      <a:gd name="T95" fmla="*/ 479 h 684"/>
                      <a:gd name="T96" fmla="*/ 308 w 512"/>
                      <a:gd name="T97" fmla="*/ 463 h 684"/>
                      <a:gd name="T98" fmla="*/ 312 w 512"/>
                      <a:gd name="T99" fmla="*/ 407 h 684"/>
                      <a:gd name="T100" fmla="*/ 357 w 512"/>
                      <a:gd name="T101" fmla="*/ 354 h 684"/>
                      <a:gd name="T102" fmla="*/ 366 w 512"/>
                      <a:gd name="T103" fmla="*/ 331 h 684"/>
                      <a:gd name="T104" fmla="*/ 424 w 512"/>
                      <a:gd name="T105" fmla="*/ 291 h 684"/>
                      <a:gd name="T106" fmla="*/ 479 w 512"/>
                      <a:gd name="T107" fmla="*/ 2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684">
                        <a:moveTo>
                          <a:pt x="479" y="290"/>
                        </a:moveTo>
                        <a:lnTo>
                          <a:pt x="479" y="216"/>
                        </a:lnTo>
                        <a:lnTo>
                          <a:pt x="494" y="169"/>
                        </a:lnTo>
                        <a:lnTo>
                          <a:pt x="512" y="111"/>
                        </a:lnTo>
                        <a:lnTo>
                          <a:pt x="506" y="72"/>
                        </a:lnTo>
                        <a:lnTo>
                          <a:pt x="478" y="43"/>
                        </a:lnTo>
                        <a:lnTo>
                          <a:pt x="447" y="43"/>
                        </a:lnTo>
                        <a:lnTo>
                          <a:pt x="416" y="61"/>
                        </a:lnTo>
                        <a:lnTo>
                          <a:pt x="398" y="88"/>
                        </a:lnTo>
                        <a:lnTo>
                          <a:pt x="351" y="90"/>
                        </a:lnTo>
                        <a:lnTo>
                          <a:pt x="317" y="111"/>
                        </a:lnTo>
                        <a:lnTo>
                          <a:pt x="285" y="109"/>
                        </a:lnTo>
                        <a:lnTo>
                          <a:pt x="227" y="95"/>
                        </a:lnTo>
                        <a:lnTo>
                          <a:pt x="204" y="81"/>
                        </a:lnTo>
                        <a:lnTo>
                          <a:pt x="195" y="23"/>
                        </a:lnTo>
                        <a:lnTo>
                          <a:pt x="168" y="0"/>
                        </a:lnTo>
                        <a:lnTo>
                          <a:pt x="105" y="9"/>
                        </a:lnTo>
                        <a:lnTo>
                          <a:pt x="63" y="5"/>
                        </a:lnTo>
                        <a:lnTo>
                          <a:pt x="29" y="0"/>
                        </a:lnTo>
                        <a:lnTo>
                          <a:pt x="31" y="63"/>
                        </a:lnTo>
                        <a:lnTo>
                          <a:pt x="36" y="91"/>
                        </a:lnTo>
                        <a:lnTo>
                          <a:pt x="67" y="104"/>
                        </a:lnTo>
                        <a:lnTo>
                          <a:pt x="60" y="138"/>
                        </a:lnTo>
                        <a:lnTo>
                          <a:pt x="65" y="185"/>
                        </a:lnTo>
                        <a:lnTo>
                          <a:pt x="90" y="223"/>
                        </a:lnTo>
                        <a:lnTo>
                          <a:pt x="117" y="250"/>
                        </a:lnTo>
                        <a:lnTo>
                          <a:pt x="123" y="264"/>
                        </a:lnTo>
                        <a:lnTo>
                          <a:pt x="143" y="308"/>
                        </a:lnTo>
                        <a:lnTo>
                          <a:pt x="132" y="335"/>
                        </a:lnTo>
                        <a:lnTo>
                          <a:pt x="117" y="417"/>
                        </a:lnTo>
                        <a:lnTo>
                          <a:pt x="96" y="452"/>
                        </a:lnTo>
                        <a:lnTo>
                          <a:pt x="47" y="484"/>
                        </a:lnTo>
                        <a:lnTo>
                          <a:pt x="16" y="488"/>
                        </a:lnTo>
                        <a:lnTo>
                          <a:pt x="13" y="544"/>
                        </a:lnTo>
                        <a:lnTo>
                          <a:pt x="0" y="585"/>
                        </a:lnTo>
                        <a:lnTo>
                          <a:pt x="33" y="601"/>
                        </a:lnTo>
                        <a:lnTo>
                          <a:pt x="61" y="612"/>
                        </a:lnTo>
                        <a:lnTo>
                          <a:pt x="72" y="646"/>
                        </a:lnTo>
                        <a:lnTo>
                          <a:pt x="97" y="639"/>
                        </a:lnTo>
                        <a:lnTo>
                          <a:pt x="119" y="643"/>
                        </a:lnTo>
                        <a:lnTo>
                          <a:pt x="139" y="684"/>
                        </a:lnTo>
                        <a:lnTo>
                          <a:pt x="202" y="684"/>
                        </a:lnTo>
                        <a:lnTo>
                          <a:pt x="197" y="648"/>
                        </a:lnTo>
                        <a:lnTo>
                          <a:pt x="182" y="628"/>
                        </a:lnTo>
                        <a:lnTo>
                          <a:pt x="184" y="594"/>
                        </a:lnTo>
                        <a:lnTo>
                          <a:pt x="231" y="538"/>
                        </a:lnTo>
                        <a:lnTo>
                          <a:pt x="242" y="490"/>
                        </a:lnTo>
                        <a:lnTo>
                          <a:pt x="258" y="479"/>
                        </a:lnTo>
                        <a:lnTo>
                          <a:pt x="308" y="463"/>
                        </a:lnTo>
                        <a:lnTo>
                          <a:pt x="312" y="407"/>
                        </a:lnTo>
                        <a:lnTo>
                          <a:pt x="357" y="354"/>
                        </a:lnTo>
                        <a:lnTo>
                          <a:pt x="366" y="331"/>
                        </a:lnTo>
                        <a:lnTo>
                          <a:pt x="424" y="291"/>
                        </a:lnTo>
                        <a:lnTo>
                          <a:pt x="479" y="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8" name="Freeform 982"/>
                  <p:cNvSpPr>
                    <a:spLocks/>
                  </p:cNvSpPr>
                  <p:nvPr/>
                </p:nvSpPr>
                <p:spPr bwMode="auto">
                  <a:xfrm>
                    <a:off x="8104" y="2714"/>
                    <a:ext cx="1108" cy="1368"/>
                  </a:xfrm>
                  <a:custGeom>
                    <a:avLst/>
                    <a:gdLst>
                      <a:gd name="T0" fmla="*/ 479 w 512"/>
                      <a:gd name="T1" fmla="*/ 290 h 684"/>
                      <a:gd name="T2" fmla="*/ 479 w 512"/>
                      <a:gd name="T3" fmla="*/ 216 h 684"/>
                      <a:gd name="T4" fmla="*/ 494 w 512"/>
                      <a:gd name="T5" fmla="*/ 169 h 684"/>
                      <a:gd name="T6" fmla="*/ 512 w 512"/>
                      <a:gd name="T7" fmla="*/ 111 h 684"/>
                      <a:gd name="T8" fmla="*/ 506 w 512"/>
                      <a:gd name="T9" fmla="*/ 72 h 684"/>
                      <a:gd name="T10" fmla="*/ 478 w 512"/>
                      <a:gd name="T11" fmla="*/ 43 h 684"/>
                      <a:gd name="T12" fmla="*/ 447 w 512"/>
                      <a:gd name="T13" fmla="*/ 43 h 684"/>
                      <a:gd name="T14" fmla="*/ 416 w 512"/>
                      <a:gd name="T15" fmla="*/ 61 h 684"/>
                      <a:gd name="T16" fmla="*/ 398 w 512"/>
                      <a:gd name="T17" fmla="*/ 88 h 684"/>
                      <a:gd name="T18" fmla="*/ 351 w 512"/>
                      <a:gd name="T19" fmla="*/ 90 h 684"/>
                      <a:gd name="T20" fmla="*/ 317 w 512"/>
                      <a:gd name="T21" fmla="*/ 111 h 684"/>
                      <a:gd name="T22" fmla="*/ 285 w 512"/>
                      <a:gd name="T23" fmla="*/ 109 h 684"/>
                      <a:gd name="T24" fmla="*/ 227 w 512"/>
                      <a:gd name="T25" fmla="*/ 95 h 684"/>
                      <a:gd name="T26" fmla="*/ 204 w 512"/>
                      <a:gd name="T27" fmla="*/ 81 h 684"/>
                      <a:gd name="T28" fmla="*/ 195 w 512"/>
                      <a:gd name="T29" fmla="*/ 23 h 684"/>
                      <a:gd name="T30" fmla="*/ 168 w 512"/>
                      <a:gd name="T31" fmla="*/ 0 h 684"/>
                      <a:gd name="T32" fmla="*/ 105 w 512"/>
                      <a:gd name="T33" fmla="*/ 9 h 684"/>
                      <a:gd name="T34" fmla="*/ 63 w 512"/>
                      <a:gd name="T35" fmla="*/ 5 h 684"/>
                      <a:gd name="T36" fmla="*/ 29 w 512"/>
                      <a:gd name="T37" fmla="*/ 0 h 684"/>
                      <a:gd name="T38" fmla="*/ 31 w 512"/>
                      <a:gd name="T39" fmla="*/ 63 h 684"/>
                      <a:gd name="T40" fmla="*/ 36 w 512"/>
                      <a:gd name="T41" fmla="*/ 91 h 684"/>
                      <a:gd name="T42" fmla="*/ 67 w 512"/>
                      <a:gd name="T43" fmla="*/ 104 h 684"/>
                      <a:gd name="T44" fmla="*/ 60 w 512"/>
                      <a:gd name="T45" fmla="*/ 138 h 684"/>
                      <a:gd name="T46" fmla="*/ 65 w 512"/>
                      <a:gd name="T47" fmla="*/ 185 h 684"/>
                      <a:gd name="T48" fmla="*/ 90 w 512"/>
                      <a:gd name="T49" fmla="*/ 223 h 684"/>
                      <a:gd name="T50" fmla="*/ 117 w 512"/>
                      <a:gd name="T51" fmla="*/ 250 h 684"/>
                      <a:gd name="T52" fmla="*/ 123 w 512"/>
                      <a:gd name="T53" fmla="*/ 264 h 684"/>
                      <a:gd name="T54" fmla="*/ 143 w 512"/>
                      <a:gd name="T55" fmla="*/ 308 h 684"/>
                      <a:gd name="T56" fmla="*/ 132 w 512"/>
                      <a:gd name="T57" fmla="*/ 335 h 684"/>
                      <a:gd name="T58" fmla="*/ 117 w 512"/>
                      <a:gd name="T59" fmla="*/ 417 h 684"/>
                      <a:gd name="T60" fmla="*/ 96 w 512"/>
                      <a:gd name="T61" fmla="*/ 452 h 684"/>
                      <a:gd name="T62" fmla="*/ 47 w 512"/>
                      <a:gd name="T63" fmla="*/ 484 h 684"/>
                      <a:gd name="T64" fmla="*/ 16 w 512"/>
                      <a:gd name="T65" fmla="*/ 488 h 684"/>
                      <a:gd name="T66" fmla="*/ 13 w 512"/>
                      <a:gd name="T67" fmla="*/ 544 h 684"/>
                      <a:gd name="T68" fmla="*/ 0 w 512"/>
                      <a:gd name="T69" fmla="*/ 585 h 684"/>
                      <a:gd name="T70" fmla="*/ 33 w 512"/>
                      <a:gd name="T71" fmla="*/ 601 h 684"/>
                      <a:gd name="T72" fmla="*/ 61 w 512"/>
                      <a:gd name="T73" fmla="*/ 612 h 684"/>
                      <a:gd name="T74" fmla="*/ 72 w 512"/>
                      <a:gd name="T75" fmla="*/ 646 h 684"/>
                      <a:gd name="T76" fmla="*/ 97 w 512"/>
                      <a:gd name="T77" fmla="*/ 639 h 684"/>
                      <a:gd name="T78" fmla="*/ 119 w 512"/>
                      <a:gd name="T79" fmla="*/ 643 h 684"/>
                      <a:gd name="T80" fmla="*/ 139 w 512"/>
                      <a:gd name="T81" fmla="*/ 684 h 684"/>
                      <a:gd name="T82" fmla="*/ 202 w 512"/>
                      <a:gd name="T83" fmla="*/ 684 h 684"/>
                      <a:gd name="T84" fmla="*/ 197 w 512"/>
                      <a:gd name="T85" fmla="*/ 648 h 684"/>
                      <a:gd name="T86" fmla="*/ 182 w 512"/>
                      <a:gd name="T87" fmla="*/ 628 h 684"/>
                      <a:gd name="T88" fmla="*/ 184 w 512"/>
                      <a:gd name="T89" fmla="*/ 594 h 684"/>
                      <a:gd name="T90" fmla="*/ 231 w 512"/>
                      <a:gd name="T91" fmla="*/ 538 h 684"/>
                      <a:gd name="T92" fmla="*/ 242 w 512"/>
                      <a:gd name="T93" fmla="*/ 490 h 684"/>
                      <a:gd name="T94" fmla="*/ 258 w 512"/>
                      <a:gd name="T95" fmla="*/ 479 h 684"/>
                      <a:gd name="T96" fmla="*/ 308 w 512"/>
                      <a:gd name="T97" fmla="*/ 463 h 684"/>
                      <a:gd name="T98" fmla="*/ 312 w 512"/>
                      <a:gd name="T99" fmla="*/ 407 h 684"/>
                      <a:gd name="T100" fmla="*/ 357 w 512"/>
                      <a:gd name="T101" fmla="*/ 354 h 684"/>
                      <a:gd name="T102" fmla="*/ 366 w 512"/>
                      <a:gd name="T103" fmla="*/ 331 h 684"/>
                      <a:gd name="T104" fmla="*/ 424 w 512"/>
                      <a:gd name="T105" fmla="*/ 291 h 684"/>
                      <a:gd name="T106" fmla="*/ 479 w 512"/>
                      <a:gd name="T107" fmla="*/ 2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684">
                        <a:moveTo>
                          <a:pt x="479" y="290"/>
                        </a:moveTo>
                        <a:lnTo>
                          <a:pt x="479" y="216"/>
                        </a:lnTo>
                        <a:lnTo>
                          <a:pt x="494" y="169"/>
                        </a:lnTo>
                        <a:lnTo>
                          <a:pt x="512" y="111"/>
                        </a:lnTo>
                        <a:lnTo>
                          <a:pt x="506" y="72"/>
                        </a:lnTo>
                        <a:lnTo>
                          <a:pt x="478" y="43"/>
                        </a:lnTo>
                        <a:lnTo>
                          <a:pt x="447" y="43"/>
                        </a:lnTo>
                        <a:lnTo>
                          <a:pt x="416" y="61"/>
                        </a:lnTo>
                        <a:lnTo>
                          <a:pt x="398" y="88"/>
                        </a:lnTo>
                        <a:lnTo>
                          <a:pt x="351" y="90"/>
                        </a:lnTo>
                        <a:lnTo>
                          <a:pt x="317" y="111"/>
                        </a:lnTo>
                        <a:lnTo>
                          <a:pt x="285" y="109"/>
                        </a:lnTo>
                        <a:lnTo>
                          <a:pt x="227" y="95"/>
                        </a:lnTo>
                        <a:lnTo>
                          <a:pt x="204" y="81"/>
                        </a:lnTo>
                        <a:lnTo>
                          <a:pt x="195" y="23"/>
                        </a:lnTo>
                        <a:lnTo>
                          <a:pt x="168" y="0"/>
                        </a:lnTo>
                        <a:lnTo>
                          <a:pt x="105" y="9"/>
                        </a:lnTo>
                        <a:lnTo>
                          <a:pt x="63" y="5"/>
                        </a:lnTo>
                        <a:lnTo>
                          <a:pt x="29" y="0"/>
                        </a:lnTo>
                        <a:lnTo>
                          <a:pt x="31" y="63"/>
                        </a:lnTo>
                        <a:lnTo>
                          <a:pt x="36" y="91"/>
                        </a:lnTo>
                        <a:lnTo>
                          <a:pt x="67" y="104"/>
                        </a:lnTo>
                        <a:lnTo>
                          <a:pt x="60" y="138"/>
                        </a:lnTo>
                        <a:lnTo>
                          <a:pt x="65" y="185"/>
                        </a:lnTo>
                        <a:lnTo>
                          <a:pt x="90" y="223"/>
                        </a:lnTo>
                        <a:lnTo>
                          <a:pt x="117" y="250"/>
                        </a:lnTo>
                        <a:lnTo>
                          <a:pt x="123" y="264"/>
                        </a:lnTo>
                        <a:lnTo>
                          <a:pt x="143" y="308"/>
                        </a:lnTo>
                        <a:lnTo>
                          <a:pt x="132" y="335"/>
                        </a:lnTo>
                        <a:lnTo>
                          <a:pt x="117" y="417"/>
                        </a:lnTo>
                        <a:lnTo>
                          <a:pt x="96" y="452"/>
                        </a:lnTo>
                        <a:lnTo>
                          <a:pt x="47" y="484"/>
                        </a:lnTo>
                        <a:lnTo>
                          <a:pt x="16" y="488"/>
                        </a:lnTo>
                        <a:lnTo>
                          <a:pt x="13" y="544"/>
                        </a:lnTo>
                        <a:lnTo>
                          <a:pt x="0" y="585"/>
                        </a:lnTo>
                        <a:lnTo>
                          <a:pt x="33" y="601"/>
                        </a:lnTo>
                        <a:lnTo>
                          <a:pt x="61" y="612"/>
                        </a:lnTo>
                        <a:lnTo>
                          <a:pt x="72" y="646"/>
                        </a:lnTo>
                        <a:lnTo>
                          <a:pt x="97" y="639"/>
                        </a:lnTo>
                        <a:lnTo>
                          <a:pt x="119" y="643"/>
                        </a:lnTo>
                        <a:lnTo>
                          <a:pt x="139" y="684"/>
                        </a:lnTo>
                        <a:lnTo>
                          <a:pt x="202" y="684"/>
                        </a:lnTo>
                        <a:lnTo>
                          <a:pt x="197" y="648"/>
                        </a:lnTo>
                        <a:lnTo>
                          <a:pt x="182" y="628"/>
                        </a:lnTo>
                        <a:lnTo>
                          <a:pt x="184" y="594"/>
                        </a:lnTo>
                        <a:lnTo>
                          <a:pt x="231" y="538"/>
                        </a:lnTo>
                        <a:lnTo>
                          <a:pt x="242" y="490"/>
                        </a:lnTo>
                        <a:lnTo>
                          <a:pt x="258" y="479"/>
                        </a:lnTo>
                        <a:lnTo>
                          <a:pt x="308" y="463"/>
                        </a:lnTo>
                        <a:lnTo>
                          <a:pt x="312" y="407"/>
                        </a:lnTo>
                        <a:lnTo>
                          <a:pt x="357" y="354"/>
                        </a:lnTo>
                        <a:lnTo>
                          <a:pt x="366" y="331"/>
                        </a:lnTo>
                        <a:lnTo>
                          <a:pt x="424" y="291"/>
                        </a:lnTo>
                        <a:lnTo>
                          <a:pt x="479" y="29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39" name="Freeform 981"/>
                  <p:cNvSpPr>
                    <a:spLocks/>
                  </p:cNvSpPr>
                  <p:nvPr/>
                </p:nvSpPr>
                <p:spPr bwMode="auto">
                  <a:xfrm>
                    <a:off x="8833" y="3696"/>
                    <a:ext cx="652" cy="436"/>
                  </a:xfrm>
                  <a:custGeom>
                    <a:avLst/>
                    <a:gdLst>
                      <a:gd name="T0" fmla="*/ 292 w 301"/>
                      <a:gd name="T1" fmla="*/ 193 h 218"/>
                      <a:gd name="T2" fmla="*/ 301 w 301"/>
                      <a:gd name="T3" fmla="*/ 35 h 218"/>
                      <a:gd name="T4" fmla="*/ 294 w 301"/>
                      <a:gd name="T5" fmla="*/ 15 h 218"/>
                      <a:gd name="T6" fmla="*/ 261 w 301"/>
                      <a:gd name="T7" fmla="*/ 18 h 218"/>
                      <a:gd name="T8" fmla="*/ 240 w 301"/>
                      <a:gd name="T9" fmla="*/ 53 h 218"/>
                      <a:gd name="T10" fmla="*/ 211 w 301"/>
                      <a:gd name="T11" fmla="*/ 60 h 218"/>
                      <a:gd name="T12" fmla="*/ 175 w 301"/>
                      <a:gd name="T13" fmla="*/ 85 h 218"/>
                      <a:gd name="T14" fmla="*/ 117 w 301"/>
                      <a:gd name="T15" fmla="*/ 81 h 218"/>
                      <a:gd name="T16" fmla="*/ 97 w 301"/>
                      <a:gd name="T17" fmla="*/ 47 h 218"/>
                      <a:gd name="T18" fmla="*/ 81 w 301"/>
                      <a:gd name="T19" fmla="*/ 0 h 218"/>
                      <a:gd name="T20" fmla="*/ 54 w 301"/>
                      <a:gd name="T21" fmla="*/ 15 h 218"/>
                      <a:gd name="T22" fmla="*/ 0 w 301"/>
                      <a:gd name="T23" fmla="*/ 56 h 218"/>
                      <a:gd name="T24" fmla="*/ 7 w 301"/>
                      <a:gd name="T25" fmla="*/ 74 h 218"/>
                      <a:gd name="T26" fmla="*/ 9 w 301"/>
                      <a:gd name="T27" fmla="*/ 114 h 218"/>
                      <a:gd name="T28" fmla="*/ 33 w 301"/>
                      <a:gd name="T29" fmla="*/ 150 h 218"/>
                      <a:gd name="T30" fmla="*/ 23 w 301"/>
                      <a:gd name="T31" fmla="*/ 186 h 218"/>
                      <a:gd name="T32" fmla="*/ 49 w 301"/>
                      <a:gd name="T33" fmla="*/ 206 h 218"/>
                      <a:gd name="T34" fmla="*/ 70 w 301"/>
                      <a:gd name="T35" fmla="*/ 216 h 218"/>
                      <a:gd name="T36" fmla="*/ 151 w 301"/>
                      <a:gd name="T37" fmla="*/ 218 h 218"/>
                      <a:gd name="T38" fmla="*/ 195 w 301"/>
                      <a:gd name="T39" fmla="*/ 197 h 218"/>
                      <a:gd name="T40" fmla="*/ 292 w 301"/>
                      <a:gd name="T4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218">
                        <a:moveTo>
                          <a:pt x="292" y="193"/>
                        </a:moveTo>
                        <a:lnTo>
                          <a:pt x="301" y="35"/>
                        </a:lnTo>
                        <a:lnTo>
                          <a:pt x="294" y="15"/>
                        </a:lnTo>
                        <a:lnTo>
                          <a:pt x="261" y="18"/>
                        </a:lnTo>
                        <a:lnTo>
                          <a:pt x="240" y="53"/>
                        </a:lnTo>
                        <a:lnTo>
                          <a:pt x="211" y="60"/>
                        </a:lnTo>
                        <a:lnTo>
                          <a:pt x="175" y="85"/>
                        </a:lnTo>
                        <a:lnTo>
                          <a:pt x="117" y="81"/>
                        </a:lnTo>
                        <a:lnTo>
                          <a:pt x="97" y="47"/>
                        </a:lnTo>
                        <a:lnTo>
                          <a:pt x="81" y="0"/>
                        </a:lnTo>
                        <a:lnTo>
                          <a:pt x="54" y="15"/>
                        </a:lnTo>
                        <a:lnTo>
                          <a:pt x="0" y="56"/>
                        </a:lnTo>
                        <a:lnTo>
                          <a:pt x="7" y="74"/>
                        </a:lnTo>
                        <a:lnTo>
                          <a:pt x="9" y="114"/>
                        </a:lnTo>
                        <a:lnTo>
                          <a:pt x="33" y="150"/>
                        </a:lnTo>
                        <a:lnTo>
                          <a:pt x="23" y="186"/>
                        </a:lnTo>
                        <a:lnTo>
                          <a:pt x="49" y="206"/>
                        </a:lnTo>
                        <a:lnTo>
                          <a:pt x="70" y="216"/>
                        </a:lnTo>
                        <a:lnTo>
                          <a:pt x="151" y="218"/>
                        </a:lnTo>
                        <a:lnTo>
                          <a:pt x="195" y="197"/>
                        </a:lnTo>
                        <a:lnTo>
                          <a:pt x="292"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0" name="Freeform 980"/>
                  <p:cNvSpPr>
                    <a:spLocks/>
                  </p:cNvSpPr>
                  <p:nvPr/>
                </p:nvSpPr>
                <p:spPr bwMode="auto">
                  <a:xfrm>
                    <a:off x="8833" y="3696"/>
                    <a:ext cx="652" cy="436"/>
                  </a:xfrm>
                  <a:custGeom>
                    <a:avLst/>
                    <a:gdLst>
                      <a:gd name="T0" fmla="*/ 292 w 301"/>
                      <a:gd name="T1" fmla="*/ 193 h 218"/>
                      <a:gd name="T2" fmla="*/ 301 w 301"/>
                      <a:gd name="T3" fmla="*/ 35 h 218"/>
                      <a:gd name="T4" fmla="*/ 294 w 301"/>
                      <a:gd name="T5" fmla="*/ 15 h 218"/>
                      <a:gd name="T6" fmla="*/ 261 w 301"/>
                      <a:gd name="T7" fmla="*/ 18 h 218"/>
                      <a:gd name="T8" fmla="*/ 240 w 301"/>
                      <a:gd name="T9" fmla="*/ 53 h 218"/>
                      <a:gd name="T10" fmla="*/ 211 w 301"/>
                      <a:gd name="T11" fmla="*/ 60 h 218"/>
                      <a:gd name="T12" fmla="*/ 175 w 301"/>
                      <a:gd name="T13" fmla="*/ 85 h 218"/>
                      <a:gd name="T14" fmla="*/ 117 w 301"/>
                      <a:gd name="T15" fmla="*/ 81 h 218"/>
                      <a:gd name="T16" fmla="*/ 97 w 301"/>
                      <a:gd name="T17" fmla="*/ 47 h 218"/>
                      <a:gd name="T18" fmla="*/ 81 w 301"/>
                      <a:gd name="T19" fmla="*/ 0 h 218"/>
                      <a:gd name="T20" fmla="*/ 54 w 301"/>
                      <a:gd name="T21" fmla="*/ 15 h 218"/>
                      <a:gd name="T22" fmla="*/ 0 w 301"/>
                      <a:gd name="T23" fmla="*/ 56 h 218"/>
                      <a:gd name="T24" fmla="*/ 7 w 301"/>
                      <a:gd name="T25" fmla="*/ 74 h 218"/>
                      <a:gd name="T26" fmla="*/ 9 w 301"/>
                      <a:gd name="T27" fmla="*/ 114 h 218"/>
                      <a:gd name="T28" fmla="*/ 33 w 301"/>
                      <a:gd name="T29" fmla="*/ 150 h 218"/>
                      <a:gd name="T30" fmla="*/ 23 w 301"/>
                      <a:gd name="T31" fmla="*/ 186 h 218"/>
                      <a:gd name="T32" fmla="*/ 49 w 301"/>
                      <a:gd name="T33" fmla="*/ 206 h 218"/>
                      <a:gd name="T34" fmla="*/ 70 w 301"/>
                      <a:gd name="T35" fmla="*/ 216 h 218"/>
                      <a:gd name="T36" fmla="*/ 151 w 301"/>
                      <a:gd name="T37" fmla="*/ 218 h 218"/>
                      <a:gd name="T38" fmla="*/ 195 w 301"/>
                      <a:gd name="T39" fmla="*/ 197 h 218"/>
                      <a:gd name="T40" fmla="*/ 292 w 301"/>
                      <a:gd name="T4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218">
                        <a:moveTo>
                          <a:pt x="292" y="193"/>
                        </a:moveTo>
                        <a:lnTo>
                          <a:pt x="301" y="35"/>
                        </a:lnTo>
                        <a:lnTo>
                          <a:pt x="294" y="15"/>
                        </a:lnTo>
                        <a:lnTo>
                          <a:pt x="261" y="18"/>
                        </a:lnTo>
                        <a:lnTo>
                          <a:pt x="240" y="53"/>
                        </a:lnTo>
                        <a:lnTo>
                          <a:pt x="211" y="60"/>
                        </a:lnTo>
                        <a:lnTo>
                          <a:pt x="175" y="85"/>
                        </a:lnTo>
                        <a:lnTo>
                          <a:pt x="117" y="81"/>
                        </a:lnTo>
                        <a:lnTo>
                          <a:pt x="97" y="47"/>
                        </a:lnTo>
                        <a:lnTo>
                          <a:pt x="81" y="0"/>
                        </a:lnTo>
                        <a:lnTo>
                          <a:pt x="54" y="15"/>
                        </a:lnTo>
                        <a:lnTo>
                          <a:pt x="0" y="56"/>
                        </a:lnTo>
                        <a:lnTo>
                          <a:pt x="7" y="74"/>
                        </a:lnTo>
                        <a:lnTo>
                          <a:pt x="9" y="114"/>
                        </a:lnTo>
                        <a:lnTo>
                          <a:pt x="33" y="150"/>
                        </a:lnTo>
                        <a:lnTo>
                          <a:pt x="23" y="186"/>
                        </a:lnTo>
                        <a:lnTo>
                          <a:pt x="49" y="206"/>
                        </a:lnTo>
                        <a:lnTo>
                          <a:pt x="70" y="216"/>
                        </a:lnTo>
                        <a:lnTo>
                          <a:pt x="151" y="218"/>
                        </a:lnTo>
                        <a:lnTo>
                          <a:pt x="195" y="197"/>
                        </a:lnTo>
                        <a:lnTo>
                          <a:pt x="292" y="19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1" name="Freeform 979"/>
                  <p:cNvSpPr>
                    <a:spLocks/>
                  </p:cNvSpPr>
                  <p:nvPr/>
                </p:nvSpPr>
                <p:spPr bwMode="auto">
                  <a:xfrm>
                    <a:off x="9465" y="3498"/>
                    <a:ext cx="800" cy="862"/>
                  </a:xfrm>
                  <a:custGeom>
                    <a:avLst/>
                    <a:gdLst>
                      <a:gd name="T0" fmla="*/ 369 w 369"/>
                      <a:gd name="T1" fmla="*/ 173 h 431"/>
                      <a:gd name="T2" fmla="*/ 337 w 369"/>
                      <a:gd name="T3" fmla="*/ 78 h 431"/>
                      <a:gd name="T4" fmla="*/ 324 w 369"/>
                      <a:gd name="T5" fmla="*/ 52 h 431"/>
                      <a:gd name="T6" fmla="*/ 303 w 369"/>
                      <a:gd name="T7" fmla="*/ 33 h 431"/>
                      <a:gd name="T8" fmla="*/ 283 w 369"/>
                      <a:gd name="T9" fmla="*/ 20 h 431"/>
                      <a:gd name="T10" fmla="*/ 258 w 369"/>
                      <a:gd name="T11" fmla="*/ 0 h 431"/>
                      <a:gd name="T12" fmla="*/ 241 w 369"/>
                      <a:gd name="T13" fmla="*/ 22 h 431"/>
                      <a:gd name="T14" fmla="*/ 227 w 369"/>
                      <a:gd name="T15" fmla="*/ 24 h 431"/>
                      <a:gd name="T16" fmla="*/ 211 w 369"/>
                      <a:gd name="T17" fmla="*/ 40 h 431"/>
                      <a:gd name="T18" fmla="*/ 137 w 369"/>
                      <a:gd name="T19" fmla="*/ 43 h 431"/>
                      <a:gd name="T20" fmla="*/ 94 w 369"/>
                      <a:gd name="T21" fmla="*/ 72 h 431"/>
                      <a:gd name="T22" fmla="*/ 65 w 369"/>
                      <a:gd name="T23" fmla="*/ 60 h 431"/>
                      <a:gd name="T24" fmla="*/ 29 w 369"/>
                      <a:gd name="T25" fmla="*/ 60 h 431"/>
                      <a:gd name="T26" fmla="*/ 5 w 369"/>
                      <a:gd name="T27" fmla="*/ 76 h 431"/>
                      <a:gd name="T28" fmla="*/ 2 w 369"/>
                      <a:gd name="T29" fmla="*/ 114 h 431"/>
                      <a:gd name="T30" fmla="*/ 9 w 369"/>
                      <a:gd name="T31" fmla="*/ 134 h 431"/>
                      <a:gd name="T32" fmla="*/ 0 w 369"/>
                      <a:gd name="T33" fmla="*/ 290 h 431"/>
                      <a:gd name="T34" fmla="*/ 18 w 369"/>
                      <a:gd name="T35" fmla="*/ 299 h 431"/>
                      <a:gd name="T36" fmla="*/ 27 w 369"/>
                      <a:gd name="T37" fmla="*/ 312 h 431"/>
                      <a:gd name="T38" fmla="*/ 67 w 369"/>
                      <a:gd name="T39" fmla="*/ 326 h 431"/>
                      <a:gd name="T40" fmla="*/ 108 w 369"/>
                      <a:gd name="T41" fmla="*/ 368 h 431"/>
                      <a:gd name="T42" fmla="*/ 149 w 369"/>
                      <a:gd name="T43" fmla="*/ 411 h 431"/>
                      <a:gd name="T44" fmla="*/ 175 w 369"/>
                      <a:gd name="T45" fmla="*/ 391 h 431"/>
                      <a:gd name="T46" fmla="*/ 204 w 369"/>
                      <a:gd name="T47" fmla="*/ 393 h 431"/>
                      <a:gd name="T48" fmla="*/ 223 w 369"/>
                      <a:gd name="T49" fmla="*/ 398 h 431"/>
                      <a:gd name="T50" fmla="*/ 258 w 369"/>
                      <a:gd name="T51" fmla="*/ 431 h 431"/>
                      <a:gd name="T52" fmla="*/ 277 w 369"/>
                      <a:gd name="T53" fmla="*/ 391 h 431"/>
                      <a:gd name="T54" fmla="*/ 301 w 369"/>
                      <a:gd name="T55" fmla="*/ 352 h 431"/>
                      <a:gd name="T56" fmla="*/ 333 w 369"/>
                      <a:gd name="T57" fmla="*/ 332 h 431"/>
                      <a:gd name="T58" fmla="*/ 337 w 369"/>
                      <a:gd name="T59" fmla="*/ 270 h 431"/>
                      <a:gd name="T60" fmla="*/ 353 w 369"/>
                      <a:gd name="T61" fmla="*/ 213 h 431"/>
                      <a:gd name="T62" fmla="*/ 369 w 369"/>
                      <a:gd name="T63" fmla="*/ 1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9" h="431">
                        <a:moveTo>
                          <a:pt x="369" y="173"/>
                        </a:moveTo>
                        <a:lnTo>
                          <a:pt x="337" y="78"/>
                        </a:lnTo>
                        <a:lnTo>
                          <a:pt x="324" y="52"/>
                        </a:lnTo>
                        <a:lnTo>
                          <a:pt x="303" y="33"/>
                        </a:lnTo>
                        <a:lnTo>
                          <a:pt x="283" y="20"/>
                        </a:lnTo>
                        <a:lnTo>
                          <a:pt x="258" y="0"/>
                        </a:lnTo>
                        <a:lnTo>
                          <a:pt x="241" y="22"/>
                        </a:lnTo>
                        <a:lnTo>
                          <a:pt x="227" y="24"/>
                        </a:lnTo>
                        <a:lnTo>
                          <a:pt x="211" y="40"/>
                        </a:lnTo>
                        <a:lnTo>
                          <a:pt x="137" y="43"/>
                        </a:lnTo>
                        <a:lnTo>
                          <a:pt x="94" y="72"/>
                        </a:lnTo>
                        <a:lnTo>
                          <a:pt x="65" y="60"/>
                        </a:lnTo>
                        <a:lnTo>
                          <a:pt x="29" y="60"/>
                        </a:lnTo>
                        <a:lnTo>
                          <a:pt x="5" y="76"/>
                        </a:lnTo>
                        <a:lnTo>
                          <a:pt x="2" y="114"/>
                        </a:lnTo>
                        <a:lnTo>
                          <a:pt x="9" y="134"/>
                        </a:lnTo>
                        <a:lnTo>
                          <a:pt x="0" y="290"/>
                        </a:lnTo>
                        <a:lnTo>
                          <a:pt x="18" y="299"/>
                        </a:lnTo>
                        <a:lnTo>
                          <a:pt x="27" y="312"/>
                        </a:lnTo>
                        <a:lnTo>
                          <a:pt x="67" y="326"/>
                        </a:lnTo>
                        <a:lnTo>
                          <a:pt x="108" y="368"/>
                        </a:lnTo>
                        <a:lnTo>
                          <a:pt x="149" y="411"/>
                        </a:lnTo>
                        <a:lnTo>
                          <a:pt x="175" y="391"/>
                        </a:lnTo>
                        <a:lnTo>
                          <a:pt x="204" y="393"/>
                        </a:lnTo>
                        <a:lnTo>
                          <a:pt x="223" y="398"/>
                        </a:lnTo>
                        <a:lnTo>
                          <a:pt x="258" y="431"/>
                        </a:lnTo>
                        <a:lnTo>
                          <a:pt x="277" y="391"/>
                        </a:lnTo>
                        <a:lnTo>
                          <a:pt x="301" y="352"/>
                        </a:lnTo>
                        <a:lnTo>
                          <a:pt x="333" y="332"/>
                        </a:lnTo>
                        <a:lnTo>
                          <a:pt x="337" y="270"/>
                        </a:lnTo>
                        <a:lnTo>
                          <a:pt x="353" y="213"/>
                        </a:lnTo>
                        <a:lnTo>
                          <a:pt x="369"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 name="Freeform 978"/>
                  <p:cNvSpPr>
                    <a:spLocks/>
                  </p:cNvSpPr>
                  <p:nvPr/>
                </p:nvSpPr>
                <p:spPr bwMode="auto">
                  <a:xfrm>
                    <a:off x="9465" y="3498"/>
                    <a:ext cx="800" cy="862"/>
                  </a:xfrm>
                  <a:custGeom>
                    <a:avLst/>
                    <a:gdLst>
                      <a:gd name="T0" fmla="*/ 369 w 369"/>
                      <a:gd name="T1" fmla="*/ 173 h 431"/>
                      <a:gd name="T2" fmla="*/ 337 w 369"/>
                      <a:gd name="T3" fmla="*/ 78 h 431"/>
                      <a:gd name="T4" fmla="*/ 324 w 369"/>
                      <a:gd name="T5" fmla="*/ 52 h 431"/>
                      <a:gd name="T6" fmla="*/ 303 w 369"/>
                      <a:gd name="T7" fmla="*/ 33 h 431"/>
                      <a:gd name="T8" fmla="*/ 283 w 369"/>
                      <a:gd name="T9" fmla="*/ 20 h 431"/>
                      <a:gd name="T10" fmla="*/ 258 w 369"/>
                      <a:gd name="T11" fmla="*/ 0 h 431"/>
                      <a:gd name="T12" fmla="*/ 241 w 369"/>
                      <a:gd name="T13" fmla="*/ 22 h 431"/>
                      <a:gd name="T14" fmla="*/ 227 w 369"/>
                      <a:gd name="T15" fmla="*/ 24 h 431"/>
                      <a:gd name="T16" fmla="*/ 211 w 369"/>
                      <a:gd name="T17" fmla="*/ 40 h 431"/>
                      <a:gd name="T18" fmla="*/ 137 w 369"/>
                      <a:gd name="T19" fmla="*/ 43 h 431"/>
                      <a:gd name="T20" fmla="*/ 94 w 369"/>
                      <a:gd name="T21" fmla="*/ 72 h 431"/>
                      <a:gd name="T22" fmla="*/ 65 w 369"/>
                      <a:gd name="T23" fmla="*/ 60 h 431"/>
                      <a:gd name="T24" fmla="*/ 29 w 369"/>
                      <a:gd name="T25" fmla="*/ 60 h 431"/>
                      <a:gd name="T26" fmla="*/ 5 w 369"/>
                      <a:gd name="T27" fmla="*/ 76 h 431"/>
                      <a:gd name="T28" fmla="*/ 2 w 369"/>
                      <a:gd name="T29" fmla="*/ 114 h 431"/>
                      <a:gd name="T30" fmla="*/ 9 w 369"/>
                      <a:gd name="T31" fmla="*/ 134 h 431"/>
                      <a:gd name="T32" fmla="*/ 0 w 369"/>
                      <a:gd name="T33" fmla="*/ 290 h 431"/>
                      <a:gd name="T34" fmla="*/ 18 w 369"/>
                      <a:gd name="T35" fmla="*/ 299 h 431"/>
                      <a:gd name="T36" fmla="*/ 27 w 369"/>
                      <a:gd name="T37" fmla="*/ 312 h 431"/>
                      <a:gd name="T38" fmla="*/ 67 w 369"/>
                      <a:gd name="T39" fmla="*/ 326 h 431"/>
                      <a:gd name="T40" fmla="*/ 108 w 369"/>
                      <a:gd name="T41" fmla="*/ 368 h 431"/>
                      <a:gd name="T42" fmla="*/ 149 w 369"/>
                      <a:gd name="T43" fmla="*/ 411 h 431"/>
                      <a:gd name="T44" fmla="*/ 175 w 369"/>
                      <a:gd name="T45" fmla="*/ 391 h 431"/>
                      <a:gd name="T46" fmla="*/ 204 w 369"/>
                      <a:gd name="T47" fmla="*/ 393 h 431"/>
                      <a:gd name="T48" fmla="*/ 223 w 369"/>
                      <a:gd name="T49" fmla="*/ 398 h 431"/>
                      <a:gd name="T50" fmla="*/ 258 w 369"/>
                      <a:gd name="T51" fmla="*/ 431 h 431"/>
                      <a:gd name="T52" fmla="*/ 277 w 369"/>
                      <a:gd name="T53" fmla="*/ 391 h 431"/>
                      <a:gd name="T54" fmla="*/ 301 w 369"/>
                      <a:gd name="T55" fmla="*/ 352 h 431"/>
                      <a:gd name="T56" fmla="*/ 333 w 369"/>
                      <a:gd name="T57" fmla="*/ 332 h 431"/>
                      <a:gd name="T58" fmla="*/ 337 w 369"/>
                      <a:gd name="T59" fmla="*/ 270 h 431"/>
                      <a:gd name="T60" fmla="*/ 353 w 369"/>
                      <a:gd name="T61" fmla="*/ 213 h 431"/>
                      <a:gd name="T62" fmla="*/ 369 w 369"/>
                      <a:gd name="T63" fmla="*/ 17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9" h="431">
                        <a:moveTo>
                          <a:pt x="369" y="173"/>
                        </a:moveTo>
                        <a:lnTo>
                          <a:pt x="337" y="78"/>
                        </a:lnTo>
                        <a:lnTo>
                          <a:pt x="324" y="52"/>
                        </a:lnTo>
                        <a:lnTo>
                          <a:pt x="303" y="33"/>
                        </a:lnTo>
                        <a:lnTo>
                          <a:pt x="283" y="20"/>
                        </a:lnTo>
                        <a:lnTo>
                          <a:pt x="258" y="0"/>
                        </a:lnTo>
                        <a:lnTo>
                          <a:pt x="241" y="22"/>
                        </a:lnTo>
                        <a:lnTo>
                          <a:pt x="227" y="24"/>
                        </a:lnTo>
                        <a:lnTo>
                          <a:pt x="211" y="40"/>
                        </a:lnTo>
                        <a:lnTo>
                          <a:pt x="137" y="43"/>
                        </a:lnTo>
                        <a:lnTo>
                          <a:pt x="94" y="72"/>
                        </a:lnTo>
                        <a:lnTo>
                          <a:pt x="65" y="60"/>
                        </a:lnTo>
                        <a:lnTo>
                          <a:pt x="29" y="60"/>
                        </a:lnTo>
                        <a:lnTo>
                          <a:pt x="5" y="76"/>
                        </a:lnTo>
                        <a:lnTo>
                          <a:pt x="2" y="114"/>
                        </a:lnTo>
                        <a:lnTo>
                          <a:pt x="9" y="134"/>
                        </a:lnTo>
                        <a:lnTo>
                          <a:pt x="0" y="290"/>
                        </a:lnTo>
                        <a:lnTo>
                          <a:pt x="18" y="299"/>
                        </a:lnTo>
                        <a:lnTo>
                          <a:pt x="27" y="312"/>
                        </a:lnTo>
                        <a:lnTo>
                          <a:pt x="67" y="326"/>
                        </a:lnTo>
                        <a:lnTo>
                          <a:pt x="108" y="368"/>
                        </a:lnTo>
                        <a:lnTo>
                          <a:pt x="149" y="411"/>
                        </a:lnTo>
                        <a:lnTo>
                          <a:pt x="175" y="391"/>
                        </a:lnTo>
                        <a:lnTo>
                          <a:pt x="204" y="393"/>
                        </a:lnTo>
                        <a:lnTo>
                          <a:pt x="223" y="398"/>
                        </a:lnTo>
                        <a:lnTo>
                          <a:pt x="258" y="431"/>
                        </a:lnTo>
                        <a:lnTo>
                          <a:pt x="277" y="391"/>
                        </a:lnTo>
                        <a:lnTo>
                          <a:pt x="301" y="352"/>
                        </a:lnTo>
                        <a:lnTo>
                          <a:pt x="333" y="332"/>
                        </a:lnTo>
                        <a:lnTo>
                          <a:pt x="337" y="270"/>
                        </a:lnTo>
                        <a:lnTo>
                          <a:pt x="353" y="213"/>
                        </a:lnTo>
                        <a:lnTo>
                          <a:pt x="369" y="17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 name="Freeform 977"/>
                  <p:cNvSpPr>
                    <a:spLocks/>
                  </p:cNvSpPr>
                  <p:nvPr/>
                </p:nvSpPr>
                <p:spPr bwMode="auto">
                  <a:xfrm>
                    <a:off x="9017" y="3294"/>
                    <a:ext cx="1008" cy="572"/>
                  </a:xfrm>
                  <a:custGeom>
                    <a:avLst/>
                    <a:gdLst>
                      <a:gd name="T0" fmla="*/ 32 w 465"/>
                      <a:gd name="T1" fmla="*/ 282 h 286"/>
                      <a:gd name="T2" fmla="*/ 12 w 465"/>
                      <a:gd name="T3" fmla="*/ 248 h 286"/>
                      <a:gd name="T4" fmla="*/ 0 w 465"/>
                      <a:gd name="T5" fmla="*/ 201 h 286"/>
                      <a:gd name="T6" fmla="*/ 30 w 465"/>
                      <a:gd name="T7" fmla="*/ 136 h 286"/>
                      <a:gd name="T8" fmla="*/ 47 w 465"/>
                      <a:gd name="T9" fmla="*/ 120 h 286"/>
                      <a:gd name="T10" fmla="*/ 45 w 465"/>
                      <a:gd name="T11" fmla="*/ 102 h 286"/>
                      <a:gd name="T12" fmla="*/ 23 w 465"/>
                      <a:gd name="T13" fmla="*/ 90 h 286"/>
                      <a:gd name="T14" fmla="*/ 25 w 465"/>
                      <a:gd name="T15" fmla="*/ 48 h 286"/>
                      <a:gd name="T16" fmla="*/ 47 w 465"/>
                      <a:gd name="T17" fmla="*/ 25 h 286"/>
                      <a:gd name="T18" fmla="*/ 57 w 465"/>
                      <a:gd name="T19" fmla="*/ 0 h 286"/>
                      <a:gd name="T20" fmla="*/ 99 w 465"/>
                      <a:gd name="T21" fmla="*/ 0 h 286"/>
                      <a:gd name="T22" fmla="*/ 113 w 465"/>
                      <a:gd name="T23" fmla="*/ 14 h 286"/>
                      <a:gd name="T24" fmla="*/ 131 w 465"/>
                      <a:gd name="T25" fmla="*/ 27 h 286"/>
                      <a:gd name="T26" fmla="*/ 221 w 465"/>
                      <a:gd name="T27" fmla="*/ 27 h 286"/>
                      <a:gd name="T28" fmla="*/ 254 w 465"/>
                      <a:gd name="T29" fmla="*/ 0 h 286"/>
                      <a:gd name="T30" fmla="*/ 313 w 465"/>
                      <a:gd name="T31" fmla="*/ 1 h 286"/>
                      <a:gd name="T32" fmla="*/ 333 w 465"/>
                      <a:gd name="T33" fmla="*/ 10 h 286"/>
                      <a:gd name="T34" fmla="*/ 356 w 465"/>
                      <a:gd name="T35" fmla="*/ 43 h 286"/>
                      <a:gd name="T36" fmla="*/ 380 w 465"/>
                      <a:gd name="T37" fmla="*/ 52 h 286"/>
                      <a:gd name="T38" fmla="*/ 429 w 465"/>
                      <a:gd name="T39" fmla="*/ 93 h 286"/>
                      <a:gd name="T40" fmla="*/ 465 w 465"/>
                      <a:gd name="T41" fmla="*/ 102 h 286"/>
                      <a:gd name="T42" fmla="*/ 448 w 465"/>
                      <a:gd name="T43" fmla="*/ 124 h 286"/>
                      <a:gd name="T44" fmla="*/ 434 w 465"/>
                      <a:gd name="T45" fmla="*/ 126 h 286"/>
                      <a:gd name="T46" fmla="*/ 418 w 465"/>
                      <a:gd name="T47" fmla="*/ 142 h 286"/>
                      <a:gd name="T48" fmla="*/ 344 w 465"/>
                      <a:gd name="T49" fmla="*/ 145 h 286"/>
                      <a:gd name="T50" fmla="*/ 301 w 465"/>
                      <a:gd name="T51" fmla="*/ 174 h 286"/>
                      <a:gd name="T52" fmla="*/ 272 w 465"/>
                      <a:gd name="T53" fmla="*/ 162 h 286"/>
                      <a:gd name="T54" fmla="*/ 236 w 465"/>
                      <a:gd name="T55" fmla="*/ 162 h 286"/>
                      <a:gd name="T56" fmla="*/ 212 w 465"/>
                      <a:gd name="T57" fmla="*/ 178 h 286"/>
                      <a:gd name="T58" fmla="*/ 209 w 465"/>
                      <a:gd name="T59" fmla="*/ 214 h 286"/>
                      <a:gd name="T60" fmla="*/ 176 w 465"/>
                      <a:gd name="T61" fmla="*/ 219 h 286"/>
                      <a:gd name="T62" fmla="*/ 155 w 465"/>
                      <a:gd name="T63" fmla="*/ 254 h 286"/>
                      <a:gd name="T64" fmla="*/ 126 w 465"/>
                      <a:gd name="T65" fmla="*/ 261 h 286"/>
                      <a:gd name="T66" fmla="*/ 90 w 465"/>
                      <a:gd name="T67" fmla="*/ 286 h 286"/>
                      <a:gd name="T68" fmla="*/ 32 w 465"/>
                      <a:gd name="T69" fmla="*/ 28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5" h="286">
                        <a:moveTo>
                          <a:pt x="32" y="282"/>
                        </a:moveTo>
                        <a:lnTo>
                          <a:pt x="12" y="248"/>
                        </a:lnTo>
                        <a:lnTo>
                          <a:pt x="0" y="201"/>
                        </a:lnTo>
                        <a:lnTo>
                          <a:pt x="30" y="136"/>
                        </a:lnTo>
                        <a:lnTo>
                          <a:pt x="47" y="120"/>
                        </a:lnTo>
                        <a:lnTo>
                          <a:pt x="45" y="102"/>
                        </a:lnTo>
                        <a:lnTo>
                          <a:pt x="23" y="90"/>
                        </a:lnTo>
                        <a:lnTo>
                          <a:pt x="25" y="48"/>
                        </a:lnTo>
                        <a:lnTo>
                          <a:pt x="47" y="25"/>
                        </a:lnTo>
                        <a:lnTo>
                          <a:pt x="57" y="0"/>
                        </a:lnTo>
                        <a:lnTo>
                          <a:pt x="99" y="0"/>
                        </a:lnTo>
                        <a:lnTo>
                          <a:pt x="113" y="14"/>
                        </a:lnTo>
                        <a:lnTo>
                          <a:pt x="131" y="27"/>
                        </a:lnTo>
                        <a:lnTo>
                          <a:pt x="221" y="27"/>
                        </a:lnTo>
                        <a:lnTo>
                          <a:pt x="254" y="0"/>
                        </a:lnTo>
                        <a:lnTo>
                          <a:pt x="313" y="1"/>
                        </a:lnTo>
                        <a:lnTo>
                          <a:pt x="333" y="10"/>
                        </a:lnTo>
                        <a:lnTo>
                          <a:pt x="356" y="43"/>
                        </a:lnTo>
                        <a:lnTo>
                          <a:pt x="380" y="52"/>
                        </a:lnTo>
                        <a:lnTo>
                          <a:pt x="429" y="93"/>
                        </a:lnTo>
                        <a:lnTo>
                          <a:pt x="465" y="102"/>
                        </a:lnTo>
                        <a:lnTo>
                          <a:pt x="448" y="124"/>
                        </a:lnTo>
                        <a:lnTo>
                          <a:pt x="434" y="126"/>
                        </a:lnTo>
                        <a:lnTo>
                          <a:pt x="418" y="142"/>
                        </a:lnTo>
                        <a:lnTo>
                          <a:pt x="344" y="145"/>
                        </a:lnTo>
                        <a:lnTo>
                          <a:pt x="301" y="174"/>
                        </a:lnTo>
                        <a:lnTo>
                          <a:pt x="272" y="162"/>
                        </a:lnTo>
                        <a:lnTo>
                          <a:pt x="236" y="162"/>
                        </a:lnTo>
                        <a:lnTo>
                          <a:pt x="212" y="178"/>
                        </a:lnTo>
                        <a:lnTo>
                          <a:pt x="209" y="214"/>
                        </a:lnTo>
                        <a:lnTo>
                          <a:pt x="176" y="219"/>
                        </a:lnTo>
                        <a:lnTo>
                          <a:pt x="155" y="254"/>
                        </a:lnTo>
                        <a:lnTo>
                          <a:pt x="126" y="261"/>
                        </a:lnTo>
                        <a:lnTo>
                          <a:pt x="90" y="286"/>
                        </a:lnTo>
                        <a:lnTo>
                          <a:pt x="32"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 name="Freeform 976"/>
                  <p:cNvSpPr>
                    <a:spLocks/>
                  </p:cNvSpPr>
                  <p:nvPr/>
                </p:nvSpPr>
                <p:spPr bwMode="auto">
                  <a:xfrm>
                    <a:off x="9017" y="3294"/>
                    <a:ext cx="1008" cy="572"/>
                  </a:xfrm>
                  <a:custGeom>
                    <a:avLst/>
                    <a:gdLst>
                      <a:gd name="T0" fmla="*/ 32 w 465"/>
                      <a:gd name="T1" fmla="*/ 282 h 286"/>
                      <a:gd name="T2" fmla="*/ 12 w 465"/>
                      <a:gd name="T3" fmla="*/ 248 h 286"/>
                      <a:gd name="T4" fmla="*/ 0 w 465"/>
                      <a:gd name="T5" fmla="*/ 201 h 286"/>
                      <a:gd name="T6" fmla="*/ 30 w 465"/>
                      <a:gd name="T7" fmla="*/ 136 h 286"/>
                      <a:gd name="T8" fmla="*/ 47 w 465"/>
                      <a:gd name="T9" fmla="*/ 120 h 286"/>
                      <a:gd name="T10" fmla="*/ 45 w 465"/>
                      <a:gd name="T11" fmla="*/ 102 h 286"/>
                      <a:gd name="T12" fmla="*/ 23 w 465"/>
                      <a:gd name="T13" fmla="*/ 90 h 286"/>
                      <a:gd name="T14" fmla="*/ 25 w 465"/>
                      <a:gd name="T15" fmla="*/ 48 h 286"/>
                      <a:gd name="T16" fmla="*/ 47 w 465"/>
                      <a:gd name="T17" fmla="*/ 25 h 286"/>
                      <a:gd name="T18" fmla="*/ 57 w 465"/>
                      <a:gd name="T19" fmla="*/ 0 h 286"/>
                      <a:gd name="T20" fmla="*/ 99 w 465"/>
                      <a:gd name="T21" fmla="*/ 0 h 286"/>
                      <a:gd name="T22" fmla="*/ 113 w 465"/>
                      <a:gd name="T23" fmla="*/ 14 h 286"/>
                      <a:gd name="T24" fmla="*/ 131 w 465"/>
                      <a:gd name="T25" fmla="*/ 27 h 286"/>
                      <a:gd name="T26" fmla="*/ 221 w 465"/>
                      <a:gd name="T27" fmla="*/ 27 h 286"/>
                      <a:gd name="T28" fmla="*/ 254 w 465"/>
                      <a:gd name="T29" fmla="*/ 0 h 286"/>
                      <a:gd name="T30" fmla="*/ 313 w 465"/>
                      <a:gd name="T31" fmla="*/ 1 h 286"/>
                      <a:gd name="T32" fmla="*/ 333 w 465"/>
                      <a:gd name="T33" fmla="*/ 10 h 286"/>
                      <a:gd name="T34" fmla="*/ 356 w 465"/>
                      <a:gd name="T35" fmla="*/ 43 h 286"/>
                      <a:gd name="T36" fmla="*/ 380 w 465"/>
                      <a:gd name="T37" fmla="*/ 52 h 286"/>
                      <a:gd name="T38" fmla="*/ 429 w 465"/>
                      <a:gd name="T39" fmla="*/ 93 h 286"/>
                      <a:gd name="T40" fmla="*/ 465 w 465"/>
                      <a:gd name="T41" fmla="*/ 102 h 286"/>
                      <a:gd name="T42" fmla="*/ 448 w 465"/>
                      <a:gd name="T43" fmla="*/ 124 h 286"/>
                      <a:gd name="T44" fmla="*/ 434 w 465"/>
                      <a:gd name="T45" fmla="*/ 126 h 286"/>
                      <a:gd name="T46" fmla="*/ 418 w 465"/>
                      <a:gd name="T47" fmla="*/ 142 h 286"/>
                      <a:gd name="T48" fmla="*/ 344 w 465"/>
                      <a:gd name="T49" fmla="*/ 145 h 286"/>
                      <a:gd name="T50" fmla="*/ 301 w 465"/>
                      <a:gd name="T51" fmla="*/ 174 h 286"/>
                      <a:gd name="T52" fmla="*/ 272 w 465"/>
                      <a:gd name="T53" fmla="*/ 162 h 286"/>
                      <a:gd name="T54" fmla="*/ 236 w 465"/>
                      <a:gd name="T55" fmla="*/ 162 h 286"/>
                      <a:gd name="T56" fmla="*/ 212 w 465"/>
                      <a:gd name="T57" fmla="*/ 178 h 286"/>
                      <a:gd name="T58" fmla="*/ 209 w 465"/>
                      <a:gd name="T59" fmla="*/ 214 h 286"/>
                      <a:gd name="T60" fmla="*/ 176 w 465"/>
                      <a:gd name="T61" fmla="*/ 219 h 286"/>
                      <a:gd name="T62" fmla="*/ 155 w 465"/>
                      <a:gd name="T63" fmla="*/ 254 h 286"/>
                      <a:gd name="T64" fmla="*/ 126 w 465"/>
                      <a:gd name="T65" fmla="*/ 261 h 286"/>
                      <a:gd name="T66" fmla="*/ 90 w 465"/>
                      <a:gd name="T67" fmla="*/ 286 h 286"/>
                      <a:gd name="T68" fmla="*/ 32 w 465"/>
                      <a:gd name="T69" fmla="*/ 28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5" h="286">
                        <a:moveTo>
                          <a:pt x="32" y="282"/>
                        </a:moveTo>
                        <a:lnTo>
                          <a:pt x="12" y="248"/>
                        </a:lnTo>
                        <a:lnTo>
                          <a:pt x="0" y="201"/>
                        </a:lnTo>
                        <a:lnTo>
                          <a:pt x="30" y="136"/>
                        </a:lnTo>
                        <a:lnTo>
                          <a:pt x="47" y="120"/>
                        </a:lnTo>
                        <a:lnTo>
                          <a:pt x="45" y="102"/>
                        </a:lnTo>
                        <a:lnTo>
                          <a:pt x="23" y="90"/>
                        </a:lnTo>
                        <a:lnTo>
                          <a:pt x="25" y="48"/>
                        </a:lnTo>
                        <a:lnTo>
                          <a:pt x="47" y="25"/>
                        </a:lnTo>
                        <a:lnTo>
                          <a:pt x="57" y="0"/>
                        </a:lnTo>
                        <a:lnTo>
                          <a:pt x="99" y="0"/>
                        </a:lnTo>
                        <a:lnTo>
                          <a:pt x="113" y="14"/>
                        </a:lnTo>
                        <a:lnTo>
                          <a:pt x="131" y="27"/>
                        </a:lnTo>
                        <a:lnTo>
                          <a:pt x="221" y="27"/>
                        </a:lnTo>
                        <a:lnTo>
                          <a:pt x="254" y="0"/>
                        </a:lnTo>
                        <a:lnTo>
                          <a:pt x="313" y="1"/>
                        </a:lnTo>
                        <a:lnTo>
                          <a:pt x="333" y="10"/>
                        </a:lnTo>
                        <a:lnTo>
                          <a:pt x="356" y="43"/>
                        </a:lnTo>
                        <a:lnTo>
                          <a:pt x="380" y="52"/>
                        </a:lnTo>
                        <a:lnTo>
                          <a:pt x="429" y="93"/>
                        </a:lnTo>
                        <a:lnTo>
                          <a:pt x="465" y="102"/>
                        </a:lnTo>
                        <a:lnTo>
                          <a:pt x="448" y="124"/>
                        </a:lnTo>
                        <a:lnTo>
                          <a:pt x="434" y="126"/>
                        </a:lnTo>
                        <a:lnTo>
                          <a:pt x="418" y="142"/>
                        </a:lnTo>
                        <a:lnTo>
                          <a:pt x="344" y="145"/>
                        </a:lnTo>
                        <a:lnTo>
                          <a:pt x="301" y="174"/>
                        </a:lnTo>
                        <a:lnTo>
                          <a:pt x="272" y="162"/>
                        </a:lnTo>
                        <a:lnTo>
                          <a:pt x="236" y="162"/>
                        </a:lnTo>
                        <a:lnTo>
                          <a:pt x="212" y="178"/>
                        </a:lnTo>
                        <a:lnTo>
                          <a:pt x="209" y="214"/>
                        </a:lnTo>
                        <a:lnTo>
                          <a:pt x="176" y="219"/>
                        </a:lnTo>
                        <a:lnTo>
                          <a:pt x="155" y="254"/>
                        </a:lnTo>
                        <a:lnTo>
                          <a:pt x="126" y="261"/>
                        </a:lnTo>
                        <a:lnTo>
                          <a:pt x="90" y="286"/>
                        </a:lnTo>
                        <a:lnTo>
                          <a:pt x="32" y="28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 name="Freeform 975"/>
                  <p:cNvSpPr>
                    <a:spLocks/>
                  </p:cNvSpPr>
                  <p:nvPr/>
                </p:nvSpPr>
                <p:spPr bwMode="auto">
                  <a:xfrm>
                    <a:off x="9437" y="4590"/>
                    <a:ext cx="1266" cy="732"/>
                  </a:xfrm>
                  <a:custGeom>
                    <a:avLst/>
                    <a:gdLst>
                      <a:gd name="T0" fmla="*/ 229 w 584"/>
                      <a:gd name="T1" fmla="*/ 213 h 366"/>
                      <a:gd name="T2" fmla="*/ 202 w 584"/>
                      <a:gd name="T3" fmla="*/ 189 h 366"/>
                      <a:gd name="T4" fmla="*/ 171 w 584"/>
                      <a:gd name="T5" fmla="*/ 182 h 366"/>
                      <a:gd name="T6" fmla="*/ 130 w 584"/>
                      <a:gd name="T7" fmla="*/ 214 h 366"/>
                      <a:gd name="T8" fmla="*/ 31 w 584"/>
                      <a:gd name="T9" fmla="*/ 214 h 366"/>
                      <a:gd name="T10" fmla="*/ 45 w 584"/>
                      <a:gd name="T11" fmla="*/ 175 h 366"/>
                      <a:gd name="T12" fmla="*/ 36 w 584"/>
                      <a:gd name="T13" fmla="*/ 139 h 366"/>
                      <a:gd name="T14" fmla="*/ 13 w 584"/>
                      <a:gd name="T15" fmla="*/ 121 h 366"/>
                      <a:gd name="T16" fmla="*/ 2 w 584"/>
                      <a:gd name="T17" fmla="*/ 110 h 366"/>
                      <a:gd name="T18" fmla="*/ 0 w 584"/>
                      <a:gd name="T19" fmla="*/ 87 h 366"/>
                      <a:gd name="T20" fmla="*/ 20 w 584"/>
                      <a:gd name="T21" fmla="*/ 61 h 366"/>
                      <a:gd name="T22" fmla="*/ 80 w 584"/>
                      <a:gd name="T23" fmla="*/ 72 h 366"/>
                      <a:gd name="T24" fmla="*/ 153 w 584"/>
                      <a:gd name="T25" fmla="*/ 76 h 366"/>
                      <a:gd name="T26" fmla="*/ 164 w 584"/>
                      <a:gd name="T27" fmla="*/ 40 h 366"/>
                      <a:gd name="T28" fmla="*/ 202 w 584"/>
                      <a:gd name="T29" fmla="*/ 31 h 366"/>
                      <a:gd name="T30" fmla="*/ 218 w 584"/>
                      <a:gd name="T31" fmla="*/ 9 h 366"/>
                      <a:gd name="T32" fmla="*/ 236 w 584"/>
                      <a:gd name="T33" fmla="*/ 0 h 366"/>
                      <a:gd name="T34" fmla="*/ 242 w 584"/>
                      <a:gd name="T35" fmla="*/ 14 h 366"/>
                      <a:gd name="T36" fmla="*/ 263 w 584"/>
                      <a:gd name="T37" fmla="*/ 23 h 366"/>
                      <a:gd name="T38" fmla="*/ 307 w 584"/>
                      <a:gd name="T39" fmla="*/ 38 h 366"/>
                      <a:gd name="T40" fmla="*/ 328 w 584"/>
                      <a:gd name="T41" fmla="*/ 65 h 366"/>
                      <a:gd name="T42" fmla="*/ 346 w 584"/>
                      <a:gd name="T43" fmla="*/ 90 h 366"/>
                      <a:gd name="T44" fmla="*/ 393 w 584"/>
                      <a:gd name="T45" fmla="*/ 124 h 366"/>
                      <a:gd name="T46" fmla="*/ 456 w 584"/>
                      <a:gd name="T47" fmla="*/ 139 h 366"/>
                      <a:gd name="T48" fmla="*/ 487 w 584"/>
                      <a:gd name="T49" fmla="*/ 139 h 366"/>
                      <a:gd name="T50" fmla="*/ 541 w 584"/>
                      <a:gd name="T51" fmla="*/ 148 h 366"/>
                      <a:gd name="T52" fmla="*/ 584 w 584"/>
                      <a:gd name="T53" fmla="*/ 195 h 366"/>
                      <a:gd name="T54" fmla="*/ 575 w 584"/>
                      <a:gd name="T55" fmla="*/ 214 h 366"/>
                      <a:gd name="T56" fmla="*/ 557 w 584"/>
                      <a:gd name="T57" fmla="*/ 222 h 366"/>
                      <a:gd name="T58" fmla="*/ 561 w 584"/>
                      <a:gd name="T59" fmla="*/ 240 h 366"/>
                      <a:gd name="T60" fmla="*/ 571 w 584"/>
                      <a:gd name="T61" fmla="*/ 268 h 366"/>
                      <a:gd name="T62" fmla="*/ 575 w 584"/>
                      <a:gd name="T63" fmla="*/ 295 h 366"/>
                      <a:gd name="T64" fmla="*/ 570 w 584"/>
                      <a:gd name="T65" fmla="*/ 341 h 366"/>
                      <a:gd name="T66" fmla="*/ 516 w 584"/>
                      <a:gd name="T67" fmla="*/ 366 h 366"/>
                      <a:gd name="T68" fmla="*/ 472 w 584"/>
                      <a:gd name="T69" fmla="*/ 341 h 366"/>
                      <a:gd name="T70" fmla="*/ 444 w 584"/>
                      <a:gd name="T71" fmla="*/ 317 h 366"/>
                      <a:gd name="T72" fmla="*/ 350 w 584"/>
                      <a:gd name="T73" fmla="*/ 290 h 366"/>
                      <a:gd name="T74" fmla="*/ 321 w 584"/>
                      <a:gd name="T75" fmla="*/ 268 h 366"/>
                      <a:gd name="T76" fmla="*/ 310 w 584"/>
                      <a:gd name="T77" fmla="*/ 240 h 366"/>
                      <a:gd name="T78" fmla="*/ 289 w 584"/>
                      <a:gd name="T79" fmla="*/ 218 h 366"/>
                      <a:gd name="T80" fmla="*/ 229 w 584"/>
                      <a:gd name="T81" fmla="*/ 21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4" h="366">
                        <a:moveTo>
                          <a:pt x="229" y="213"/>
                        </a:moveTo>
                        <a:lnTo>
                          <a:pt x="202" y="189"/>
                        </a:lnTo>
                        <a:lnTo>
                          <a:pt x="171" y="182"/>
                        </a:lnTo>
                        <a:lnTo>
                          <a:pt x="130" y="214"/>
                        </a:lnTo>
                        <a:lnTo>
                          <a:pt x="31" y="214"/>
                        </a:lnTo>
                        <a:lnTo>
                          <a:pt x="45" y="175"/>
                        </a:lnTo>
                        <a:lnTo>
                          <a:pt x="36" y="139"/>
                        </a:lnTo>
                        <a:lnTo>
                          <a:pt x="13" y="121"/>
                        </a:lnTo>
                        <a:lnTo>
                          <a:pt x="2" y="110"/>
                        </a:lnTo>
                        <a:lnTo>
                          <a:pt x="0" y="87"/>
                        </a:lnTo>
                        <a:lnTo>
                          <a:pt x="20" y="61"/>
                        </a:lnTo>
                        <a:lnTo>
                          <a:pt x="80" y="72"/>
                        </a:lnTo>
                        <a:lnTo>
                          <a:pt x="153" y="76"/>
                        </a:lnTo>
                        <a:lnTo>
                          <a:pt x="164" y="40"/>
                        </a:lnTo>
                        <a:lnTo>
                          <a:pt x="202" y="31"/>
                        </a:lnTo>
                        <a:lnTo>
                          <a:pt x="218" y="9"/>
                        </a:lnTo>
                        <a:lnTo>
                          <a:pt x="236" y="0"/>
                        </a:lnTo>
                        <a:lnTo>
                          <a:pt x="242" y="14"/>
                        </a:lnTo>
                        <a:lnTo>
                          <a:pt x="263" y="23"/>
                        </a:lnTo>
                        <a:lnTo>
                          <a:pt x="307" y="38"/>
                        </a:lnTo>
                        <a:lnTo>
                          <a:pt x="328" y="65"/>
                        </a:lnTo>
                        <a:lnTo>
                          <a:pt x="346" y="90"/>
                        </a:lnTo>
                        <a:lnTo>
                          <a:pt x="393" y="124"/>
                        </a:lnTo>
                        <a:lnTo>
                          <a:pt x="456" y="139"/>
                        </a:lnTo>
                        <a:lnTo>
                          <a:pt x="487" y="139"/>
                        </a:lnTo>
                        <a:lnTo>
                          <a:pt x="541" y="148"/>
                        </a:lnTo>
                        <a:lnTo>
                          <a:pt x="584" y="195"/>
                        </a:lnTo>
                        <a:lnTo>
                          <a:pt x="575" y="214"/>
                        </a:lnTo>
                        <a:lnTo>
                          <a:pt x="557" y="222"/>
                        </a:lnTo>
                        <a:lnTo>
                          <a:pt x="561" y="240"/>
                        </a:lnTo>
                        <a:lnTo>
                          <a:pt x="571" y="268"/>
                        </a:lnTo>
                        <a:lnTo>
                          <a:pt x="575" y="295"/>
                        </a:lnTo>
                        <a:lnTo>
                          <a:pt x="570" y="341"/>
                        </a:lnTo>
                        <a:lnTo>
                          <a:pt x="516" y="366"/>
                        </a:lnTo>
                        <a:lnTo>
                          <a:pt x="472" y="341"/>
                        </a:lnTo>
                        <a:lnTo>
                          <a:pt x="444" y="317"/>
                        </a:lnTo>
                        <a:lnTo>
                          <a:pt x="350" y="290"/>
                        </a:lnTo>
                        <a:lnTo>
                          <a:pt x="321" y="268"/>
                        </a:lnTo>
                        <a:lnTo>
                          <a:pt x="310" y="240"/>
                        </a:lnTo>
                        <a:lnTo>
                          <a:pt x="289" y="218"/>
                        </a:lnTo>
                        <a:lnTo>
                          <a:pt x="229"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 name="Freeform 974"/>
                  <p:cNvSpPr>
                    <a:spLocks/>
                  </p:cNvSpPr>
                  <p:nvPr/>
                </p:nvSpPr>
                <p:spPr bwMode="auto">
                  <a:xfrm>
                    <a:off x="9437" y="4590"/>
                    <a:ext cx="1266" cy="732"/>
                  </a:xfrm>
                  <a:custGeom>
                    <a:avLst/>
                    <a:gdLst>
                      <a:gd name="T0" fmla="*/ 229 w 584"/>
                      <a:gd name="T1" fmla="*/ 213 h 366"/>
                      <a:gd name="T2" fmla="*/ 202 w 584"/>
                      <a:gd name="T3" fmla="*/ 189 h 366"/>
                      <a:gd name="T4" fmla="*/ 171 w 584"/>
                      <a:gd name="T5" fmla="*/ 182 h 366"/>
                      <a:gd name="T6" fmla="*/ 130 w 584"/>
                      <a:gd name="T7" fmla="*/ 214 h 366"/>
                      <a:gd name="T8" fmla="*/ 31 w 584"/>
                      <a:gd name="T9" fmla="*/ 214 h 366"/>
                      <a:gd name="T10" fmla="*/ 45 w 584"/>
                      <a:gd name="T11" fmla="*/ 175 h 366"/>
                      <a:gd name="T12" fmla="*/ 36 w 584"/>
                      <a:gd name="T13" fmla="*/ 139 h 366"/>
                      <a:gd name="T14" fmla="*/ 13 w 584"/>
                      <a:gd name="T15" fmla="*/ 121 h 366"/>
                      <a:gd name="T16" fmla="*/ 2 w 584"/>
                      <a:gd name="T17" fmla="*/ 110 h 366"/>
                      <a:gd name="T18" fmla="*/ 0 w 584"/>
                      <a:gd name="T19" fmla="*/ 87 h 366"/>
                      <a:gd name="T20" fmla="*/ 20 w 584"/>
                      <a:gd name="T21" fmla="*/ 61 h 366"/>
                      <a:gd name="T22" fmla="*/ 80 w 584"/>
                      <a:gd name="T23" fmla="*/ 72 h 366"/>
                      <a:gd name="T24" fmla="*/ 153 w 584"/>
                      <a:gd name="T25" fmla="*/ 76 h 366"/>
                      <a:gd name="T26" fmla="*/ 164 w 584"/>
                      <a:gd name="T27" fmla="*/ 40 h 366"/>
                      <a:gd name="T28" fmla="*/ 202 w 584"/>
                      <a:gd name="T29" fmla="*/ 31 h 366"/>
                      <a:gd name="T30" fmla="*/ 218 w 584"/>
                      <a:gd name="T31" fmla="*/ 9 h 366"/>
                      <a:gd name="T32" fmla="*/ 236 w 584"/>
                      <a:gd name="T33" fmla="*/ 0 h 366"/>
                      <a:gd name="T34" fmla="*/ 242 w 584"/>
                      <a:gd name="T35" fmla="*/ 14 h 366"/>
                      <a:gd name="T36" fmla="*/ 263 w 584"/>
                      <a:gd name="T37" fmla="*/ 23 h 366"/>
                      <a:gd name="T38" fmla="*/ 307 w 584"/>
                      <a:gd name="T39" fmla="*/ 38 h 366"/>
                      <a:gd name="T40" fmla="*/ 328 w 584"/>
                      <a:gd name="T41" fmla="*/ 65 h 366"/>
                      <a:gd name="T42" fmla="*/ 346 w 584"/>
                      <a:gd name="T43" fmla="*/ 90 h 366"/>
                      <a:gd name="T44" fmla="*/ 393 w 584"/>
                      <a:gd name="T45" fmla="*/ 124 h 366"/>
                      <a:gd name="T46" fmla="*/ 456 w 584"/>
                      <a:gd name="T47" fmla="*/ 139 h 366"/>
                      <a:gd name="T48" fmla="*/ 487 w 584"/>
                      <a:gd name="T49" fmla="*/ 139 h 366"/>
                      <a:gd name="T50" fmla="*/ 541 w 584"/>
                      <a:gd name="T51" fmla="*/ 148 h 366"/>
                      <a:gd name="T52" fmla="*/ 584 w 584"/>
                      <a:gd name="T53" fmla="*/ 195 h 366"/>
                      <a:gd name="T54" fmla="*/ 575 w 584"/>
                      <a:gd name="T55" fmla="*/ 214 h 366"/>
                      <a:gd name="T56" fmla="*/ 557 w 584"/>
                      <a:gd name="T57" fmla="*/ 222 h 366"/>
                      <a:gd name="T58" fmla="*/ 561 w 584"/>
                      <a:gd name="T59" fmla="*/ 240 h 366"/>
                      <a:gd name="T60" fmla="*/ 571 w 584"/>
                      <a:gd name="T61" fmla="*/ 268 h 366"/>
                      <a:gd name="T62" fmla="*/ 575 w 584"/>
                      <a:gd name="T63" fmla="*/ 295 h 366"/>
                      <a:gd name="T64" fmla="*/ 570 w 584"/>
                      <a:gd name="T65" fmla="*/ 341 h 366"/>
                      <a:gd name="T66" fmla="*/ 516 w 584"/>
                      <a:gd name="T67" fmla="*/ 366 h 366"/>
                      <a:gd name="T68" fmla="*/ 472 w 584"/>
                      <a:gd name="T69" fmla="*/ 341 h 366"/>
                      <a:gd name="T70" fmla="*/ 444 w 584"/>
                      <a:gd name="T71" fmla="*/ 317 h 366"/>
                      <a:gd name="T72" fmla="*/ 350 w 584"/>
                      <a:gd name="T73" fmla="*/ 290 h 366"/>
                      <a:gd name="T74" fmla="*/ 321 w 584"/>
                      <a:gd name="T75" fmla="*/ 268 h 366"/>
                      <a:gd name="T76" fmla="*/ 310 w 584"/>
                      <a:gd name="T77" fmla="*/ 240 h 366"/>
                      <a:gd name="T78" fmla="*/ 289 w 584"/>
                      <a:gd name="T79" fmla="*/ 218 h 366"/>
                      <a:gd name="T80" fmla="*/ 229 w 584"/>
                      <a:gd name="T81" fmla="*/ 21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4" h="366">
                        <a:moveTo>
                          <a:pt x="229" y="213"/>
                        </a:moveTo>
                        <a:lnTo>
                          <a:pt x="202" y="189"/>
                        </a:lnTo>
                        <a:lnTo>
                          <a:pt x="171" y="182"/>
                        </a:lnTo>
                        <a:lnTo>
                          <a:pt x="130" y="214"/>
                        </a:lnTo>
                        <a:lnTo>
                          <a:pt x="31" y="214"/>
                        </a:lnTo>
                        <a:lnTo>
                          <a:pt x="45" y="175"/>
                        </a:lnTo>
                        <a:lnTo>
                          <a:pt x="36" y="139"/>
                        </a:lnTo>
                        <a:lnTo>
                          <a:pt x="13" y="121"/>
                        </a:lnTo>
                        <a:lnTo>
                          <a:pt x="2" y="110"/>
                        </a:lnTo>
                        <a:lnTo>
                          <a:pt x="0" y="87"/>
                        </a:lnTo>
                        <a:lnTo>
                          <a:pt x="20" y="61"/>
                        </a:lnTo>
                        <a:lnTo>
                          <a:pt x="80" y="72"/>
                        </a:lnTo>
                        <a:lnTo>
                          <a:pt x="153" y="76"/>
                        </a:lnTo>
                        <a:lnTo>
                          <a:pt x="164" y="40"/>
                        </a:lnTo>
                        <a:lnTo>
                          <a:pt x="202" y="31"/>
                        </a:lnTo>
                        <a:lnTo>
                          <a:pt x="218" y="9"/>
                        </a:lnTo>
                        <a:lnTo>
                          <a:pt x="236" y="0"/>
                        </a:lnTo>
                        <a:lnTo>
                          <a:pt x="242" y="14"/>
                        </a:lnTo>
                        <a:lnTo>
                          <a:pt x="263" y="23"/>
                        </a:lnTo>
                        <a:lnTo>
                          <a:pt x="307" y="38"/>
                        </a:lnTo>
                        <a:lnTo>
                          <a:pt x="328" y="65"/>
                        </a:lnTo>
                        <a:lnTo>
                          <a:pt x="346" y="90"/>
                        </a:lnTo>
                        <a:lnTo>
                          <a:pt x="393" y="124"/>
                        </a:lnTo>
                        <a:lnTo>
                          <a:pt x="456" y="139"/>
                        </a:lnTo>
                        <a:lnTo>
                          <a:pt x="487" y="139"/>
                        </a:lnTo>
                        <a:lnTo>
                          <a:pt x="541" y="148"/>
                        </a:lnTo>
                        <a:lnTo>
                          <a:pt x="584" y="195"/>
                        </a:lnTo>
                        <a:lnTo>
                          <a:pt x="575" y="214"/>
                        </a:lnTo>
                        <a:lnTo>
                          <a:pt x="557" y="222"/>
                        </a:lnTo>
                        <a:lnTo>
                          <a:pt x="561" y="240"/>
                        </a:lnTo>
                        <a:lnTo>
                          <a:pt x="571" y="268"/>
                        </a:lnTo>
                        <a:lnTo>
                          <a:pt x="575" y="295"/>
                        </a:lnTo>
                        <a:lnTo>
                          <a:pt x="570" y="341"/>
                        </a:lnTo>
                        <a:lnTo>
                          <a:pt x="516" y="366"/>
                        </a:lnTo>
                        <a:lnTo>
                          <a:pt x="472" y="341"/>
                        </a:lnTo>
                        <a:lnTo>
                          <a:pt x="444" y="317"/>
                        </a:lnTo>
                        <a:lnTo>
                          <a:pt x="350" y="290"/>
                        </a:lnTo>
                        <a:lnTo>
                          <a:pt x="321" y="268"/>
                        </a:lnTo>
                        <a:lnTo>
                          <a:pt x="310" y="240"/>
                        </a:lnTo>
                        <a:lnTo>
                          <a:pt x="289" y="218"/>
                        </a:lnTo>
                        <a:lnTo>
                          <a:pt x="229" y="21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 name="Freeform 973"/>
                  <p:cNvSpPr>
                    <a:spLocks/>
                  </p:cNvSpPr>
                  <p:nvPr/>
                </p:nvSpPr>
                <p:spPr bwMode="auto">
                  <a:xfrm>
                    <a:off x="6827" y="1898"/>
                    <a:ext cx="1022" cy="1100"/>
                  </a:xfrm>
                  <a:custGeom>
                    <a:avLst/>
                    <a:gdLst>
                      <a:gd name="T0" fmla="*/ 205 w 472"/>
                      <a:gd name="T1" fmla="*/ 471 h 550"/>
                      <a:gd name="T2" fmla="*/ 276 w 472"/>
                      <a:gd name="T3" fmla="*/ 399 h 550"/>
                      <a:gd name="T4" fmla="*/ 290 w 472"/>
                      <a:gd name="T5" fmla="*/ 379 h 550"/>
                      <a:gd name="T6" fmla="*/ 319 w 472"/>
                      <a:gd name="T7" fmla="*/ 370 h 550"/>
                      <a:gd name="T8" fmla="*/ 369 w 472"/>
                      <a:gd name="T9" fmla="*/ 341 h 550"/>
                      <a:gd name="T10" fmla="*/ 425 w 472"/>
                      <a:gd name="T11" fmla="*/ 328 h 550"/>
                      <a:gd name="T12" fmla="*/ 452 w 472"/>
                      <a:gd name="T13" fmla="*/ 310 h 550"/>
                      <a:gd name="T14" fmla="*/ 454 w 472"/>
                      <a:gd name="T15" fmla="*/ 296 h 550"/>
                      <a:gd name="T16" fmla="*/ 459 w 472"/>
                      <a:gd name="T17" fmla="*/ 254 h 550"/>
                      <a:gd name="T18" fmla="*/ 461 w 472"/>
                      <a:gd name="T19" fmla="*/ 229 h 550"/>
                      <a:gd name="T20" fmla="*/ 436 w 472"/>
                      <a:gd name="T21" fmla="*/ 197 h 550"/>
                      <a:gd name="T22" fmla="*/ 452 w 472"/>
                      <a:gd name="T23" fmla="*/ 157 h 550"/>
                      <a:gd name="T24" fmla="*/ 459 w 472"/>
                      <a:gd name="T25" fmla="*/ 112 h 550"/>
                      <a:gd name="T26" fmla="*/ 472 w 472"/>
                      <a:gd name="T27" fmla="*/ 82 h 550"/>
                      <a:gd name="T28" fmla="*/ 472 w 472"/>
                      <a:gd name="T29" fmla="*/ 60 h 550"/>
                      <a:gd name="T30" fmla="*/ 440 w 472"/>
                      <a:gd name="T31" fmla="*/ 58 h 550"/>
                      <a:gd name="T32" fmla="*/ 416 w 472"/>
                      <a:gd name="T33" fmla="*/ 26 h 550"/>
                      <a:gd name="T34" fmla="*/ 357 w 472"/>
                      <a:gd name="T35" fmla="*/ 18 h 550"/>
                      <a:gd name="T36" fmla="*/ 348 w 472"/>
                      <a:gd name="T37" fmla="*/ 0 h 550"/>
                      <a:gd name="T38" fmla="*/ 276 w 472"/>
                      <a:gd name="T39" fmla="*/ 0 h 550"/>
                      <a:gd name="T40" fmla="*/ 236 w 472"/>
                      <a:gd name="T41" fmla="*/ 45 h 550"/>
                      <a:gd name="T42" fmla="*/ 175 w 472"/>
                      <a:gd name="T43" fmla="*/ 51 h 550"/>
                      <a:gd name="T44" fmla="*/ 103 w 472"/>
                      <a:gd name="T45" fmla="*/ 101 h 550"/>
                      <a:gd name="T46" fmla="*/ 103 w 472"/>
                      <a:gd name="T47" fmla="*/ 121 h 550"/>
                      <a:gd name="T48" fmla="*/ 47 w 472"/>
                      <a:gd name="T49" fmla="*/ 173 h 550"/>
                      <a:gd name="T50" fmla="*/ 31 w 472"/>
                      <a:gd name="T51" fmla="*/ 245 h 550"/>
                      <a:gd name="T52" fmla="*/ 56 w 472"/>
                      <a:gd name="T53" fmla="*/ 281 h 550"/>
                      <a:gd name="T54" fmla="*/ 38 w 472"/>
                      <a:gd name="T55" fmla="*/ 308 h 550"/>
                      <a:gd name="T56" fmla="*/ 0 w 472"/>
                      <a:gd name="T57" fmla="*/ 359 h 550"/>
                      <a:gd name="T58" fmla="*/ 4 w 472"/>
                      <a:gd name="T59" fmla="*/ 393 h 550"/>
                      <a:gd name="T60" fmla="*/ 14 w 472"/>
                      <a:gd name="T61" fmla="*/ 417 h 550"/>
                      <a:gd name="T62" fmla="*/ 38 w 472"/>
                      <a:gd name="T63" fmla="*/ 422 h 550"/>
                      <a:gd name="T64" fmla="*/ 38 w 472"/>
                      <a:gd name="T65" fmla="*/ 485 h 550"/>
                      <a:gd name="T66" fmla="*/ 58 w 472"/>
                      <a:gd name="T67" fmla="*/ 550 h 550"/>
                      <a:gd name="T68" fmla="*/ 124 w 472"/>
                      <a:gd name="T69" fmla="*/ 550 h 550"/>
                      <a:gd name="T70" fmla="*/ 135 w 472"/>
                      <a:gd name="T71" fmla="*/ 512 h 550"/>
                      <a:gd name="T72" fmla="*/ 164 w 472"/>
                      <a:gd name="T73" fmla="*/ 483 h 550"/>
                      <a:gd name="T74" fmla="*/ 205 w 472"/>
                      <a:gd name="T75" fmla="*/ 47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2" h="550">
                        <a:moveTo>
                          <a:pt x="205" y="471"/>
                        </a:moveTo>
                        <a:lnTo>
                          <a:pt x="276" y="399"/>
                        </a:lnTo>
                        <a:lnTo>
                          <a:pt x="290" y="379"/>
                        </a:lnTo>
                        <a:lnTo>
                          <a:pt x="319" y="370"/>
                        </a:lnTo>
                        <a:lnTo>
                          <a:pt x="369" y="341"/>
                        </a:lnTo>
                        <a:lnTo>
                          <a:pt x="425" y="328"/>
                        </a:lnTo>
                        <a:lnTo>
                          <a:pt x="452" y="310"/>
                        </a:lnTo>
                        <a:lnTo>
                          <a:pt x="454" y="296"/>
                        </a:lnTo>
                        <a:lnTo>
                          <a:pt x="459" y="254"/>
                        </a:lnTo>
                        <a:lnTo>
                          <a:pt x="461" y="229"/>
                        </a:lnTo>
                        <a:lnTo>
                          <a:pt x="436" y="197"/>
                        </a:lnTo>
                        <a:lnTo>
                          <a:pt x="452" y="157"/>
                        </a:lnTo>
                        <a:lnTo>
                          <a:pt x="459" y="112"/>
                        </a:lnTo>
                        <a:lnTo>
                          <a:pt x="472" y="82"/>
                        </a:lnTo>
                        <a:lnTo>
                          <a:pt x="472" y="60"/>
                        </a:lnTo>
                        <a:lnTo>
                          <a:pt x="440" y="58"/>
                        </a:lnTo>
                        <a:lnTo>
                          <a:pt x="416" y="26"/>
                        </a:lnTo>
                        <a:lnTo>
                          <a:pt x="357" y="18"/>
                        </a:lnTo>
                        <a:lnTo>
                          <a:pt x="348" y="0"/>
                        </a:lnTo>
                        <a:lnTo>
                          <a:pt x="276" y="0"/>
                        </a:lnTo>
                        <a:lnTo>
                          <a:pt x="236" y="45"/>
                        </a:lnTo>
                        <a:lnTo>
                          <a:pt x="175" y="51"/>
                        </a:lnTo>
                        <a:lnTo>
                          <a:pt x="103" y="101"/>
                        </a:lnTo>
                        <a:lnTo>
                          <a:pt x="103" y="121"/>
                        </a:lnTo>
                        <a:lnTo>
                          <a:pt x="47" y="173"/>
                        </a:lnTo>
                        <a:lnTo>
                          <a:pt x="31" y="245"/>
                        </a:lnTo>
                        <a:lnTo>
                          <a:pt x="56" y="281"/>
                        </a:lnTo>
                        <a:lnTo>
                          <a:pt x="38" y="308"/>
                        </a:lnTo>
                        <a:lnTo>
                          <a:pt x="0" y="359"/>
                        </a:lnTo>
                        <a:lnTo>
                          <a:pt x="4" y="393"/>
                        </a:lnTo>
                        <a:lnTo>
                          <a:pt x="14" y="417"/>
                        </a:lnTo>
                        <a:lnTo>
                          <a:pt x="38" y="422"/>
                        </a:lnTo>
                        <a:lnTo>
                          <a:pt x="38" y="485"/>
                        </a:lnTo>
                        <a:lnTo>
                          <a:pt x="58" y="550"/>
                        </a:lnTo>
                        <a:lnTo>
                          <a:pt x="124" y="550"/>
                        </a:lnTo>
                        <a:lnTo>
                          <a:pt x="135" y="512"/>
                        </a:lnTo>
                        <a:lnTo>
                          <a:pt x="164" y="483"/>
                        </a:lnTo>
                        <a:lnTo>
                          <a:pt x="205"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 name="Freeform 972"/>
                  <p:cNvSpPr>
                    <a:spLocks/>
                  </p:cNvSpPr>
                  <p:nvPr/>
                </p:nvSpPr>
                <p:spPr bwMode="auto">
                  <a:xfrm>
                    <a:off x="6827" y="1898"/>
                    <a:ext cx="1022" cy="1100"/>
                  </a:xfrm>
                  <a:custGeom>
                    <a:avLst/>
                    <a:gdLst>
                      <a:gd name="T0" fmla="*/ 205 w 472"/>
                      <a:gd name="T1" fmla="*/ 471 h 550"/>
                      <a:gd name="T2" fmla="*/ 276 w 472"/>
                      <a:gd name="T3" fmla="*/ 399 h 550"/>
                      <a:gd name="T4" fmla="*/ 290 w 472"/>
                      <a:gd name="T5" fmla="*/ 379 h 550"/>
                      <a:gd name="T6" fmla="*/ 319 w 472"/>
                      <a:gd name="T7" fmla="*/ 370 h 550"/>
                      <a:gd name="T8" fmla="*/ 369 w 472"/>
                      <a:gd name="T9" fmla="*/ 341 h 550"/>
                      <a:gd name="T10" fmla="*/ 425 w 472"/>
                      <a:gd name="T11" fmla="*/ 328 h 550"/>
                      <a:gd name="T12" fmla="*/ 452 w 472"/>
                      <a:gd name="T13" fmla="*/ 310 h 550"/>
                      <a:gd name="T14" fmla="*/ 454 w 472"/>
                      <a:gd name="T15" fmla="*/ 296 h 550"/>
                      <a:gd name="T16" fmla="*/ 459 w 472"/>
                      <a:gd name="T17" fmla="*/ 254 h 550"/>
                      <a:gd name="T18" fmla="*/ 461 w 472"/>
                      <a:gd name="T19" fmla="*/ 229 h 550"/>
                      <a:gd name="T20" fmla="*/ 436 w 472"/>
                      <a:gd name="T21" fmla="*/ 197 h 550"/>
                      <a:gd name="T22" fmla="*/ 452 w 472"/>
                      <a:gd name="T23" fmla="*/ 157 h 550"/>
                      <a:gd name="T24" fmla="*/ 459 w 472"/>
                      <a:gd name="T25" fmla="*/ 112 h 550"/>
                      <a:gd name="T26" fmla="*/ 472 w 472"/>
                      <a:gd name="T27" fmla="*/ 82 h 550"/>
                      <a:gd name="T28" fmla="*/ 472 w 472"/>
                      <a:gd name="T29" fmla="*/ 60 h 550"/>
                      <a:gd name="T30" fmla="*/ 440 w 472"/>
                      <a:gd name="T31" fmla="*/ 58 h 550"/>
                      <a:gd name="T32" fmla="*/ 416 w 472"/>
                      <a:gd name="T33" fmla="*/ 26 h 550"/>
                      <a:gd name="T34" fmla="*/ 357 w 472"/>
                      <a:gd name="T35" fmla="*/ 18 h 550"/>
                      <a:gd name="T36" fmla="*/ 348 w 472"/>
                      <a:gd name="T37" fmla="*/ 0 h 550"/>
                      <a:gd name="T38" fmla="*/ 276 w 472"/>
                      <a:gd name="T39" fmla="*/ 0 h 550"/>
                      <a:gd name="T40" fmla="*/ 236 w 472"/>
                      <a:gd name="T41" fmla="*/ 45 h 550"/>
                      <a:gd name="T42" fmla="*/ 175 w 472"/>
                      <a:gd name="T43" fmla="*/ 51 h 550"/>
                      <a:gd name="T44" fmla="*/ 103 w 472"/>
                      <a:gd name="T45" fmla="*/ 101 h 550"/>
                      <a:gd name="T46" fmla="*/ 103 w 472"/>
                      <a:gd name="T47" fmla="*/ 121 h 550"/>
                      <a:gd name="T48" fmla="*/ 47 w 472"/>
                      <a:gd name="T49" fmla="*/ 173 h 550"/>
                      <a:gd name="T50" fmla="*/ 31 w 472"/>
                      <a:gd name="T51" fmla="*/ 245 h 550"/>
                      <a:gd name="T52" fmla="*/ 56 w 472"/>
                      <a:gd name="T53" fmla="*/ 281 h 550"/>
                      <a:gd name="T54" fmla="*/ 38 w 472"/>
                      <a:gd name="T55" fmla="*/ 308 h 550"/>
                      <a:gd name="T56" fmla="*/ 0 w 472"/>
                      <a:gd name="T57" fmla="*/ 359 h 550"/>
                      <a:gd name="T58" fmla="*/ 4 w 472"/>
                      <a:gd name="T59" fmla="*/ 393 h 550"/>
                      <a:gd name="T60" fmla="*/ 14 w 472"/>
                      <a:gd name="T61" fmla="*/ 417 h 550"/>
                      <a:gd name="T62" fmla="*/ 38 w 472"/>
                      <a:gd name="T63" fmla="*/ 422 h 550"/>
                      <a:gd name="T64" fmla="*/ 38 w 472"/>
                      <a:gd name="T65" fmla="*/ 485 h 550"/>
                      <a:gd name="T66" fmla="*/ 58 w 472"/>
                      <a:gd name="T67" fmla="*/ 550 h 550"/>
                      <a:gd name="T68" fmla="*/ 124 w 472"/>
                      <a:gd name="T69" fmla="*/ 550 h 550"/>
                      <a:gd name="T70" fmla="*/ 135 w 472"/>
                      <a:gd name="T71" fmla="*/ 512 h 550"/>
                      <a:gd name="T72" fmla="*/ 164 w 472"/>
                      <a:gd name="T73" fmla="*/ 483 h 550"/>
                      <a:gd name="T74" fmla="*/ 205 w 472"/>
                      <a:gd name="T75" fmla="*/ 47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2" h="550">
                        <a:moveTo>
                          <a:pt x="205" y="471"/>
                        </a:moveTo>
                        <a:lnTo>
                          <a:pt x="276" y="399"/>
                        </a:lnTo>
                        <a:lnTo>
                          <a:pt x="290" y="379"/>
                        </a:lnTo>
                        <a:lnTo>
                          <a:pt x="319" y="370"/>
                        </a:lnTo>
                        <a:lnTo>
                          <a:pt x="369" y="341"/>
                        </a:lnTo>
                        <a:lnTo>
                          <a:pt x="425" y="328"/>
                        </a:lnTo>
                        <a:lnTo>
                          <a:pt x="452" y="310"/>
                        </a:lnTo>
                        <a:lnTo>
                          <a:pt x="454" y="296"/>
                        </a:lnTo>
                        <a:lnTo>
                          <a:pt x="459" y="254"/>
                        </a:lnTo>
                        <a:lnTo>
                          <a:pt x="461" y="229"/>
                        </a:lnTo>
                        <a:lnTo>
                          <a:pt x="436" y="197"/>
                        </a:lnTo>
                        <a:lnTo>
                          <a:pt x="452" y="157"/>
                        </a:lnTo>
                        <a:lnTo>
                          <a:pt x="459" y="112"/>
                        </a:lnTo>
                        <a:lnTo>
                          <a:pt x="472" y="82"/>
                        </a:lnTo>
                        <a:lnTo>
                          <a:pt x="472" y="60"/>
                        </a:lnTo>
                        <a:lnTo>
                          <a:pt x="440" y="58"/>
                        </a:lnTo>
                        <a:lnTo>
                          <a:pt x="416" y="26"/>
                        </a:lnTo>
                        <a:lnTo>
                          <a:pt x="357" y="18"/>
                        </a:lnTo>
                        <a:lnTo>
                          <a:pt x="348" y="0"/>
                        </a:lnTo>
                        <a:lnTo>
                          <a:pt x="276" y="0"/>
                        </a:lnTo>
                        <a:lnTo>
                          <a:pt x="236" y="45"/>
                        </a:lnTo>
                        <a:lnTo>
                          <a:pt x="175" y="51"/>
                        </a:lnTo>
                        <a:lnTo>
                          <a:pt x="103" y="101"/>
                        </a:lnTo>
                        <a:lnTo>
                          <a:pt x="103" y="121"/>
                        </a:lnTo>
                        <a:lnTo>
                          <a:pt x="47" y="173"/>
                        </a:lnTo>
                        <a:lnTo>
                          <a:pt x="31" y="245"/>
                        </a:lnTo>
                        <a:lnTo>
                          <a:pt x="56" y="281"/>
                        </a:lnTo>
                        <a:lnTo>
                          <a:pt x="38" y="308"/>
                        </a:lnTo>
                        <a:lnTo>
                          <a:pt x="0" y="359"/>
                        </a:lnTo>
                        <a:lnTo>
                          <a:pt x="4" y="393"/>
                        </a:lnTo>
                        <a:lnTo>
                          <a:pt x="14" y="417"/>
                        </a:lnTo>
                        <a:lnTo>
                          <a:pt x="38" y="422"/>
                        </a:lnTo>
                        <a:lnTo>
                          <a:pt x="38" y="485"/>
                        </a:lnTo>
                        <a:lnTo>
                          <a:pt x="58" y="550"/>
                        </a:lnTo>
                        <a:lnTo>
                          <a:pt x="124" y="550"/>
                        </a:lnTo>
                        <a:lnTo>
                          <a:pt x="135" y="512"/>
                        </a:lnTo>
                        <a:lnTo>
                          <a:pt x="164" y="483"/>
                        </a:lnTo>
                        <a:lnTo>
                          <a:pt x="205" y="47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 name="Freeform 971"/>
                  <p:cNvSpPr>
                    <a:spLocks/>
                  </p:cNvSpPr>
                  <p:nvPr/>
                </p:nvSpPr>
                <p:spPr bwMode="auto">
                  <a:xfrm>
                    <a:off x="5411" y="1322"/>
                    <a:ext cx="1641" cy="1478"/>
                  </a:xfrm>
                  <a:custGeom>
                    <a:avLst/>
                    <a:gdLst>
                      <a:gd name="T0" fmla="*/ 0 w 757"/>
                      <a:gd name="T1" fmla="*/ 461 h 739"/>
                      <a:gd name="T2" fmla="*/ 43 w 757"/>
                      <a:gd name="T3" fmla="*/ 420 h 739"/>
                      <a:gd name="T4" fmla="*/ 97 w 757"/>
                      <a:gd name="T5" fmla="*/ 415 h 739"/>
                      <a:gd name="T6" fmla="*/ 105 w 757"/>
                      <a:gd name="T7" fmla="*/ 400 h 739"/>
                      <a:gd name="T8" fmla="*/ 83 w 757"/>
                      <a:gd name="T9" fmla="*/ 371 h 739"/>
                      <a:gd name="T10" fmla="*/ 106 w 757"/>
                      <a:gd name="T11" fmla="*/ 323 h 739"/>
                      <a:gd name="T12" fmla="*/ 108 w 757"/>
                      <a:gd name="T13" fmla="*/ 297 h 739"/>
                      <a:gd name="T14" fmla="*/ 96 w 757"/>
                      <a:gd name="T15" fmla="*/ 276 h 739"/>
                      <a:gd name="T16" fmla="*/ 92 w 757"/>
                      <a:gd name="T17" fmla="*/ 240 h 739"/>
                      <a:gd name="T18" fmla="*/ 126 w 757"/>
                      <a:gd name="T19" fmla="*/ 238 h 739"/>
                      <a:gd name="T20" fmla="*/ 139 w 757"/>
                      <a:gd name="T21" fmla="*/ 251 h 739"/>
                      <a:gd name="T22" fmla="*/ 184 w 757"/>
                      <a:gd name="T23" fmla="*/ 242 h 739"/>
                      <a:gd name="T24" fmla="*/ 213 w 757"/>
                      <a:gd name="T25" fmla="*/ 207 h 739"/>
                      <a:gd name="T26" fmla="*/ 216 w 757"/>
                      <a:gd name="T27" fmla="*/ 180 h 739"/>
                      <a:gd name="T28" fmla="*/ 247 w 757"/>
                      <a:gd name="T29" fmla="*/ 170 h 739"/>
                      <a:gd name="T30" fmla="*/ 274 w 757"/>
                      <a:gd name="T31" fmla="*/ 137 h 739"/>
                      <a:gd name="T32" fmla="*/ 278 w 757"/>
                      <a:gd name="T33" fmla="*/ 110 h 739"/>
                      <a:gd name="T34" fmla="*/ 270 w 757"/>
                      <a:gd name="T35" fmla="*/ 76 h 739"/>
                      <a:gd name="T36" fmla="*/ 281 w 757"/>
                      <a:gd name="T37" fmla="*/ 33 h 739"/>
                      <a:gd name="T38" fmla="*/ 290 w 757"/>
                      <a:gd name="T39" fmla="*/ 16 h 739"/>
                      <a:gd name="T40" fmla="*/ 288 w 757"/>
                      <a:gd name="T41" fmla="*/ 0 h 739"/>
                      <a:gd name="T42" fmla="*/ 355 w 757"/>
                      <a:gd name="T43" fmla="*/ 18 h 739"/>
                      <a:gd name="T44" fmla="*/ 395 w 757"/>
                      <a:gd name="T45" fmla="*/ 34 h 739"/>
                      <a:gd name="T46" fmla="*/ 422 w 757"/>
                      <a:gd name="T47" fmla="*/ 56 h 739"/>
                      <a:gd name="T48" fmla="*/ 472 w 757"/>
                      <a:gd name="T49" fmla="*/ 63 h 739"/>
                      <a:gd name="T50" fmla="*/ 530 w 757"/>
                      <a:gd name="T51" fmla="*/ 96 h 739"/>
                      <a:gd name="T52" fmla="*/ 541 w 757"/>
                      <a:gd name="T53" fmla="*/ 137 h 739"/>
                      <a:gd name="T54" fmla="*/ 580 w 757"/>
                      <a:gd name="T55" fmla="*/ 157 h 739"/>
                      <a:gd name="T56" fmla="*/ 587 w 757"/>
                      <a:gd name="T57" fmla="*/ 180 h 739"/>
                      <a:gd name="T58" fmla="*/ 629 w 757"/>
                      <a:gd name="T59" fmla="*/ 227 h 739"/>
                      <a:gd name="T60" fmla="*/ 634 w 757"/>
                      <a:gd name="T61" fmla="*/ 252 h 739"/>
                      <a:gd name="T62" fmla="*/ 658 w 757"/>
                      <a:gd name="T63" fmla="*/ 299 h 739"/>
                      <a:gd name="T64" fmla="*/ 674 w 757"/>
                      <a:gd name="T65" fmla="*/ 310 h 739"/>
                      <a:gd name="T66" fmla="*/ 694 w 757"/>
                      <a:gd name="T67" fmla="*/ 332 h 739"/>
                      <a:gd name="T68" fmla="*/ 701 w 757"/>
                      <a:gd name="T69" fmla="*/ 348 h 739"/>
                      <a:gd name="T70" fmla="*/ 712 w 757"/>
                      <a:gd name="T71" fmla="*/ 368 h 739"/>
                      <a:gd name="T72" fmla="*/ 733 w 757"/>
                      <a:gd name="T73" fmla="*/ 370 h 739"/>
                      <a:gd name="T74" fmla="*/ 757 w 757"/>
                      <a:gd name="T75" fmla="*/ 388 h 739"/>
                      <a:gd name="T76" fmla="*/ 757 w 757"/>
                      <a:gd name="T77" fmla="*/ 409 h 739"/>
                      <a:gd name="T78" fmla="*/ 701 w 757"/>
                      <a:gd name="T79" fmla="*/ 461 h 739"/>
                      <a:gd name="T80" fmla="*/ 685 w 757"/>
                      <a:gd name="T81" fmla="*/ 533 h 739"/>
                      <a:gd name="T82" fmla="*/ 710 w 757"/>
                      <a:gd name="T83" fmla="*/ 569 h 739"/>
                      <a:gd name="T84" fmla="*/ 692 w 757"/>
                      <a:gd name="T85" fmla="*/ 596 h 739"/>
                      <a:gd name="T86" fmla="*/ 654 w 757"/>
                      <a:gd name="T87" fmla="*/ 647 h 739"/>
                      <a:gd name="T88" fmla="*/ 658 w 757"/>
                      <a:gd name="T89" fmla="*/ 681 h 739"/>
                      <a:gd name="T90" fmla="*/ 613 w 757"/>
                      <a:gd name="T91" fmla="*/ 705 h 739"/>
                      <a:gd name="T92" fmla="*/ 586 w 757"/>
                      <a:gd name="T93" fmla="*/ 728 h 739"/>
                      <a:gd name="T94" fmla="*/ 501 w 757"/>
                      <a:gd name="T95" fmla="*/ 732 h 739"/>
                      <a:gd name="T96" fmla="*/ 463 w 757"/>
                      <a:gd name="T97" fmla="*/ 739 h 739"/>
                      <a:gd name="T98" fmla="*/ 443 w 757"/>
                      <a:gd name="T99" fmla="*/ 728 h 739"/>
                      <a:gd name="T100" fmla="*/ 420 w 757"/>
                      <a:gd name="T101" fmla="*/ 705 h 739"/>
                      <a:gd name="T102" fmla="*/ 384 w 757"/>
                      <a:gd name="T103" fmla="*/ 688 h 739"/>
                      <a:gd name="T104" fmla="*/ 335 w 757"/>
                      <a:gd name="T105" fmla="*/ 663 h 739"/>
                      <a:gd name="T106" fmla="*/ 317 w 757"/>
                      <a:gd name="T107" fmla="*/ 658 h 739"/>
                      <a:gd name="T108" fmla="*/ 223 w 757"/>
                      <a:gd name="T109" fmla="*/ 658 h 739"/>
                      <a:gd name="T110" fmla="*/ 187 w 757"/>
                      <a:gd name="T111" fmla="*/ 636 h 739"/>
                      <a:gd name="T112" fmla="*/ 169 w 757"/>
                      <a:gd name="T113" fmla="*/ 577 h 739"/>
                      <a:gd name="T114" fmla="*/ 160 w 757"/>
                      <a:gd name="T115" fmla="*/ 557 h 739"/>
                      <a:gd name="T116" fmla="*/ 117 w 757"/>
                      <a:gd name="T117" fmla="*/ 555 h 739"/>
                      <a:gd name="T118" fmla="*/ 108 w 757"/>
                      <a:gd name="T119" fmla="*/ 533 h 739"/>
                      <a:gd name="T120" fmla="*/ 90 w 757"/>
                      <a:gd name="T121" fmla="*/ 524 h 739"/>
                      <a:gd name="T122" fmla="*/ 0 w 757"/>
                      <a:gd name="T123" fmla="*/ 530 h 739"/>
                      <a:gd name="T124" fmla="*/ 0 w 757"/>
                      <a:gd name="T125" fmla="*/ 46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7" h="739">
                        <a:moveTo>
                          <a:pt x="0" y="461"/>
                        </a:moveTo>
                        <a:lnTo>
                          <a:pt x="43" y="420"/>
                        </a:lnTo>
                        <a:lnTo>
                          <a:pt x="97" y="415"/>
                        </a:lnTo>
                        <a:lnTo>
                          <a:pt x="105" y="400"/>
                        </a:lnTo>
                        <a:lnTo>
                          <a:pt x="83" y="371"/>
                        </a:lnTo>
                        <a:lnTo>
                          <a:pt x="106" y="323"/>
                        </a:lnTo>
                        <a:lnTo>
                          <a:pt x="108" y="297"/>
                        </a:lnTo>
                        <a:lnTo>
                          <a:pt x="96" y="276"/>
                        </a:lnTo>
                        <a:lnTo>
                          <a:pt x="92" y="240"/>
                        </a:lnTo>
                        <a:lnTo>
                          <a:pt x="126" y="238"/>
                        </a:lnTo>
                        <a:lnTo>
                          <a:pt x="139" y="251"/>
                        </a:lnTo>
                        <a:lnTo>
                          <a:pt x="184" y="242"/>
                        </a:lnTo>
                        <a:lnTo>
                          <a:pt x="213" y="207"/>
                        </a:lnTo>
                        <a:lnTo>
                          <a:pt x="216" y="180"/>
                        </a:lnTo>
                        <a:lnTo>
                          <a:pt x="247" y="170"/>
                        </a:lnTo>
                        <a:lnTo>
                          <a:pt x="274" y="137"/>
                        </a:lnTo>
                        <a:lnTo>
                          <a:pt x="278" y="110"/>
                        </a:lnTo>
                        <a:lnTo>
                          <a:pt x="270" y="76"/>
                        </a:lnTo>
                        <a:lnTo>
                          <a:pt x="281" y="33"/>
                        </a:lnTo>
                        <a:lnTo>
                          <a:pt x="290" y="16"/>
                        </a:lnTo>
                        <a:lnTo>
                          <a:pt x="288" y="0"/>
                        </a:lnTo>
                        <a:lnTo>
                          <a:pt x="355" y="18"/>
                        </a:lnTo>
                        <a:lnTo>
                          <a:pt x="395" y="34"/>
                        </a:lnTo>
                        <a:lnTo>
                          <a:pt x="422" y="56"/>
                        </a:lnTo>
                        <a:lnTo>
                          <a:pt x="472" y="63"/>
                        </a:lnTo>
                        <a:lnTo>
                          <a:pt x="530" y="96"/>
                        </a:lnTo>
                        <a:lnTo>
                          <a:pt x="541" y="137"/>
                        </a:lnTo>
                        <a:lnTo>
                          <a:pt x="580" y="157"/>
                        </a:lnTo>
                        <a:lnTo>
                          <a:pt x="587" y="180"/>
                        </a:lnTo>
                        <a:lnTo>
                          <a:pt x="629" y="227"/>
                        </a:lnTo>
                        <a:lnTo>
                          <a:pt x="634" y="252"/>
                        </a:lnTo>
                        <a:lnTo>
                          <a:pt x="658" y="299"/>
                        </a:lnTo>
                        <a:lnTo>
                          <a:pt x="674" y="310"/>
                        </a:lnTo>
                        <a:lnTo>
                          <a:pt x="694" y="332"/>
                        </a:lnTo>
                        <a:lnTo>
                          <a:pt x="701" y="348"/>
                        </a:lnTo>
                        <a:lnTo>
                          <a:pt x="712" y="368"/>
                        </a:lnTo>
                        <a:lnTo>
                          <a:pt x="733" y="370"/>
                        </a:lnTo>
                        <a:lnTo>
                          <a:pt x="757" y="388"/>
                        </a:lnTo>
                        <a:lnTo>
                          <a:pt x="757" y="409"/>
                        </a:lnTo>
                        <a:lnTo>
                          <a:pt x="701" y="461"/>
                        </a:lnTo>
                        <a:lnTo>
                          <a:pt x="685" y="533"/>
                        </a:lnTo>
                        <a:lnTo>
                          <a:pt x="710" y="569"/>
                        </a:lnTo>
                        <a:lnTo>
                          <a:pt x="692" y="596"/>
                        </a:lnTo>
                        <a:lnTo>
                          <a:pt x="654" y="647"/>
                        </a:lnTo>
                        <a:lnTo>
                          <a:pt x="658" y="681"/>
                        </a:lnTo>
                        <a:lnTo>
                          <a:pt x="613" y="705"/>
                        </a:lnTo>
                        <a:lnTo>
                          <a:pt x="586" y="728"/>
                        </a:lnTo>
                        <a:lnTo>
                          <a:pt x="501" y="732"/>
                        </a:lnTo>
                        <a:lnTo>
                          <a:pt x="463" y="739"/>
                        </a:lnTo>
                        <a:lnTo>
                          <a:pt x="443" y="728"/>
                        </a:lnTo>
                        <a:lnTo>
                          <a:pt x="420" y="705"/>
                        </a:lnTo>
                        <a:lnTo>
                          <a:pt x="384" y="688"/>
                        </a:lnTo>
                        <a:lnTo>
                          <a:pt x="335" y="663"/>
                        </a:lnTo>
                        <a:lnTo>
                          <a:pt x="317" y="658"/>
                        </a:lnTo>
                        <a:lnTo>
                          <a:pt x="223" y="658"/>
                        </a:lnTo>
                        <a:lnTo>
                          <a:pt x="187" y="636"/>
                        </a:lnTo>
                        <a:lnTo>
                          <a:pt x="169" y="577"/>
                        </a:lnTo>
                        <a:lnTo>
                          <a:pt x="160" y="557"/>
                        </a:lnTo>
                        <a:lnTo>
                          <a:pt x="117" y="555"/>
                        </a:lnTo>
                        <a:lnTo>
                          <a:pt x="108" y="533"/>
                        </a:lnTo>
                        <a:lnTo>
                          <a:pt x="90" y="524"/>
                        </a:lnTo>
                        <a:lnTo>
                          <a:pt x="0" y="530"/>
                        </a:lnTo>
                        <a:lnTo>
                          <a:pt x="0" y="461"/>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 name="Freeform 970"/>
                  <p:cNvSpPr>
                    <a:spLocks/>
                  </p:cNvSpPr>
                  <p:nvPr/>
                </p:nvSpPr>
                <p:spPr bwMode="auto">
                  <a:xfrm>
                    <a:off x="5411" y="1322"/>
                    <a:ext cx="1641" cy="1478"/>
                  </a:xfrm>
                  <a:custGeom>
                    <a:avLst/>
                    <a:gdLst>
                      <a:gd name="T0" fmla="*/ 0 w 757"/>
                      <a:gd name="T1" fmla="*/ 461 h 739"/>
                      <a:gd name="T2" fmla="*/ 43 w 757"/>
                      <a:gd name="T3" fmla="*/ 420 h 739"/>
                      <a:gd name="T4" fmla="*/ 97 w 757"/>
                      <a:gd name="T5" fmla="*/ 415 h 739"/>
                      <a:gd name="T6" fmla="*/ 105 w 757"/>
                      <a:gd name="T7" fmla="*/ 400 h 739"/>
                      <a:gd name="T8" fmla="*/ 83 w 757"/>
                      <a:gd name="T9" fmla="*/ 371 h 739"/>
                      <a:gd name="T10" fmla="*/ 106 w 757"/>
                      <a:gd name="T11" fmla="*/ 323 h 739"/>
                      <a:gd name="T12" fmla="*/ 108 w 757"/>
                      <a:gd name="T13" fmla="*/ 297 h 739"/>
                      <a:gd name="T14" fmla="*/ 96 w 757"/>
                      <a:gd name="T15" fmla="*/ 276 h 739"/>
                      <a:gd name="T16" fmla="*/ 92 w 757"/>
                      <a:gd name="T17" fmla="*/ 240 h 739"/>
                      <a:gd name="T18" fmla="*/ 126 w 757"/>
                      <a:gd name="T19" fmla="*/ 238 h 739"/>
                      <a:gd name="T20" fmla="*/ 139 w 757"/>
                      <a:gd name="T21" fmla="*/ 251 h 739"/>
                      <a:gd name="T22" fmla="*/ 184 w 757"/>
                      <a:gd name="T23" fmla="*/ 242 h 739"/>
                      <a:gd name="T24" fmla="*/ 213 w 757"/>
                      <a:gd name="T25" fmla="*/ 207 h 739"/>
                      <a:gd name="T26" fmla="*/ 216 w 757"/>
                      <a:gd name="T27" fmla="*/ 180 h 739"/>
                      <a:gd name="T28" fmla="*/ 247 w 757"/>
                      <a:gd name="T29" fmla="*/ 170 h 739"/>
                      <a:gd name="T30" fmla="*/ 274 w 757"/>
                      <a:gd name="T31" fmla="*/ 137 h 739"/>
                      <a:gd name="T32" fmla="*/ 278 w 757"/>
                      <a:gd name="T33" fmla="*/ 110 h 739"/>
                      <a:gd name="T34" fmla="*/ 270 w 757"/>
                      <a:gd name="T35" fmla="*/ 76 h 739"/>
                      <a:gd name="T36" fmla="*/ 281 w 757"/>
                      <a:gd name="T37" fmla="*/ 33 h 739"/>
                      <a:gd name="T38" fmla="*/ 290 w 757"/>
                      <a:gd name="T39" fmla="*/ 16 h 739"/>
                      <a:gd name="T40" fmla="*/ 288 w 757"/>
                      <a:gd name="T41" fmla="*/ 0 h 739"/>
                      <a:gd name="T42" fmla="*/ 355 w 757"/>
                      <a:gd name="T43" fmla="*/ 18 h 739"/>
                      <a:gd name="T44" fmla="*/ 395 w 757"/>
                      <a:gd name="T45" fmla="*/ 34 h 739"/>
                      <a:gd name="T46" fmla="*/ 422 w 757"/>
                      <a:gd name="T47" fmla="*/ 56 h 739"/>
                      <a:gd name="T48" fmla="*/ 472 w 757"/>
                      <a:gd name="T49" fmla="*/ 63 h 739"/>
                      <a:gd name="T50" fmla="*/ 530 w 757"/>
                      <a:gd name="T51" fmla="*/ 96 h 739"/>
                      <a:gd name="T52" fmla="*/ 541 w 757"/>
                      <a:gd name="T53" fmla="*/ 137 h 739"/>
                      <a:gd name="T54" fmla="*/ 580 w 757"/>
                      <a:gd name="T55" fmla="*/ 157 h 739"/>
                      <a:gd name="T56" fmla="*/ 587 w 757"/>
                      <a:gd name="T57" fmla="*/ 180 h 739"/>
                      <a:gd name="T58" fmla="*/ 629 w 757"/>
                      <a:gd name="T59" fmla="*/ 227 h 739"/>
                      <a:gd name="T60" fmla="*/ 634 w 757"/>
                      <a:gd name="T61" fmla="*/ 252 h 739"/>
                      <a:gd name="T62" fmla="*/ 658 w 757"/>
                      <a:gd name="T63" fmla="*/ 299 h 739"/>
                      <a:gd name="T64" fmla="*/ 674 w 757"/>
                      <a:gd name="T65" fmla="*/ 310 h 739"/>
                      <a:gd name="T66" fmla="*/ 694 w 757"/>
                      <a:gd name="T67" fmla="*/ 332 h 739"/>
                      <a:gd name="T68" fmla="*/ 701 w 757"/>
                      <a:gd name="T69" fmla="*/ 348 h 739"/>
                      <a:gd name="T70" fmla="*/ 712 w 757"/>
                      <a:gd name="T71" fmla="*/ 368 h 739"/>
                      <a:gd name="T72" fmla="*/ 733 w 757"/>
                      <a:gd name="T73" fmla="*/ 370 h 739"/>
                      <a:gd name="T74" fmla="*/ 757 w 757"/>
                      <a:gd name="T75" fmla="*/ 388 h 739"/>
                      <a:gd name="T76" fmla="*/ 757 w 757"/>
                      <a:gd name="T77" fmla="*/ 409 h 739"/>
                      <a:gd name="T78" fmla="*/ 701 w 757"/>
                      <a:gd name="T79" fmla="*/ 461 h 739"/>
                      <a:gd name="T80" fmla="*/ 685 w 757"/>
                      <a:gd name="T81" fmla="*/ 533 h 739"/>
                      <a:gd name="T82" fmla="*/ 710 w 757"/>
                      <a:gd name="T83" fmla="*/ 569 h 739"/>
                      <a:gd name="T84" fmla="*/ 692 w 757"/>
                      <a:gd name="T85" fmla="*/ 596 h 739"/>
                      <a:gd name="T86" fmla="*/ 654 w 757"/>
                      <a:gd name="T87" fmla="*/ 647 h 739"/>
                      <a:gd name="T88" fmla="*/ 658 w 757"/>
                      <a:gd name="T89" fmla="*/ 681 h 739"/>
                      <a:gd name="T90" fmla="*/ 613 w 757"/>
                      <a:gd name="T91" fmla="*/ 705 h 739"/>
                      <a:gd name="T92" fmla="*/ 586 w 757"/>
                      <a:gd name="T93" fmla="*/ 728 h 739"/>
                      <a:gd name="T94" fmla="*/ 501 w 757"/>
                      <a:gd name="T95" fmla="*/ 732 h 739"/>
                      <a:gd name="T96" fmla="*/ 463 w 757"/>
                      <a:gd name="T97" fmla="*/ 739 h 739"/>
                      <a:gd name="T98" fmla="*/ 443 w 757"/>
                      <a:gd name="T99" fmla="*/ 728 h 739"/>
                      <a:gd name="T100" fmla="*/ 420 w 757"/>
                      <a:gd name="T101" fmla="*/ 705 h 739"/>
                      <a:gd name="T102" fmla="*/ 384 w 757"/>
                      <a:gd name="T103" fmla="*/ 688 h 739"/>
                      <a:gd name="T104" fmla="*/ 335 w 757"/>
                      <a:gd name="T105" fmla="*/ 663 h 739"/>
                      <a:gd name="T106" fmla="*/ 317 w 757"/>
                      <a:gd name="T107" fmla="*/ 658 h 739"/>
                      <a:gd name="T108" fmla="*/ 223 w 757"/>
                      <a:gd name="T109" fmla="*/ 658 h 739"/>
                      <a:gd name="T110" fmla="*/ 187 w 757"/>
                      <a:gd name="T111" fmla="*/ 636 h 739"/>
                      <a:gd name="T112" fmla="*/ 169 w 757"/>
                      <a:gd name="T113" fmla="*/ 577 h 739"/>
                      <a:gd name="T114" fmla="*/ 160 w 757"/>
                      <a:gd name="T115" fmla="*/ 557 h 739"/>
                      <a:gd name="T116" fmla="*/ 117 w 757"/>
                      <a:gd name="T117" fmla="*/ 555 h 739"/>
                      <a:gd name="T118" fmla="*/ 108 w 757"/>
                      <a:gd name="T119" fmla="*/ 533 h 739"/>
                      <a:gd name="T120" fmla="*/ 90 w 757"/>
                      <a:gd name="T121" fmla="*/ 524 h 739"/>
                      <a:gd name="T122" fmla="*/ 0 w 757"/>
                      <a:gd name="T123" fmla="*/ 530 h 739"/>
                      <a:gd name="T124" fmla="*/ 0 w 757"/>
                      <a:gd name="T125" fmla="*/ 46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7" h="739">
                        <a:moveTo>
                          <a:pt x="0" y="461"/>
                        </a:moveTo>
                        <a:lnTo>
                          <a:pt x="43" y="420"/>
                        </a:lnTo>
                        <a:lnTo>
                          <a:pt x="97" y="415"/>
                        </a:lnTo>
                        <a:lnTo>
                          <a:pt x="105" y="400"/>
                        </a:lnTo>
                        <a:lnTo>
                          <a:pt x="83" y="371"/>
                        </a:lnTo>
                        <a:lnTo>
                          <a:pt x="106" y="323"/>
                        </a:lnTo>
                        <a:lnTo>
                          <a:pt x="108" y="297"/>
                        </a:lnTo>
                        <a:lnTo>
                          <a:pt x="96" y="276"/>
                        </a:lnTo>
                        <a:lnTo>
                          <a:pt x="92" y="240"/>
                        </a:lnTo>
                        <a:lnTo>
                          <a:pt x="126" y="238"/>
                        </a:lnTo>
                        <a:lnTo>
                          <a:pt x="139" y="251"/>
                        </a:lnTo>
                        <a:lnTo>
                          <a:pt x="184" y="242"/>
                        </a:lnTo>
                        <a:lnTo>
                          <a:pt x="213" y="207"/>
                        </a:lnTo>
                        <a:lnTo>
                          <a:pt x="216" y="180"/>
                        </a:lnTo>
                        <a:lnTo>
                          <a:pt x="247" y="170"/>
                        </a:lnTo>
                        <a:lnTo>
                          <a:pt x="274" y="137"/>
                        </a:lnTo>
                        <a:lnTo>
                          <a:pt x="278" y="110"/>
                        </a:lnTo>
                        <a:lnTo>
                          <a:pt x="270" y="76"/>
                        </a:lnTo>
                        <a:lnTo>
                          <a:pt x="281" y="33"/>
                        </a:lnTo>
                        <a:lnTo>
                          <a:pt x="290" y="16"/>
                        </a:lnTo>
                        <a:lnTo>
                          <a:pt x="288" y="0"/>
                        </a:lnTo>
                        <a:lnTo>
                          <a:pt x="355" y="18"/>
                        </a:lnTo>
                        <a:lnTo>
                          <a:pt x="395" y="34"/>
                        </a:lnTo>
                        <a:lnTo>
                          <a:pt x="422" y="56"/>
                        </a:lnTo>
                        <a:lnTo>
                          <a:pt x="472" y="63"/>
                        </a:lnTo>
                        <a:lnTo>
                          <a:pt x="530" y="96"/>
                        </a:lnTo>
                        <a:lnTo>
                          <a:pt x="541" y="137"/>
                        </a:lnTo>
                        <a:lnTo>
                          <a:pt x="580" y="157"/>
                        </a:lnTo>
                        <a:lnTo>
                          <a:pt x="587" y="180"/>
                        </a:lnTo>
                        <a:lnTo>
                          <a:pt x="629" y="227"/>
                        </a:lnTo>
                        <a:lnTo>
                          <a:pt x="634" y="252"/>
                        </a:lnTo>
                        <a:lnTo>
                          <a:pt x="658" y="299"/>
                        </a:lnTo>
                        <a:lnTo>
                          <a:pt x="674" y="310"/>
                        </a:lnTo>
                        <a:lnTo>
                          <a:pt x="694" y="332"/>
                        </a:lnTo>
                        <a:lnTo>
                          <a:pt x="701" y="348"/>
                        </a:lnTo>
                        <a:lnTo>
                          <a:pt x="712" y="368"/>
                        </a:lnTo>
                        <a:lnTo>
                          <a:pt x="733" y="370"/>
                        </a:lnTo>
                        <a:lnTo>
                          <a:pt x="757" y="388"/>
                        </a:lnTo>
                        <a:lnTo>
                          <a:pt x="757" y="409"/>
                        </a:lnTo>
                        <a:lnTo>
                          <a:pt x="701" y="461"/>
                        </a:lnTo>
                        <a:lnTo>
                          <a:pt x="685" y="533"/>
                        </a:lnTo>
                        <a:lnTo>
                          <a:pt x="710" y="569"/>
                        </a:lnTo>
                        <a:lnTo>
                          <a:pt x="692" y="596"/>
                        </a:lnTo>
                        <a:lnTo>
                          <a:pt x="654" y="647"/>
                        </a:lnTo>
                        <a:lnTo>
                          <a:pt x="658" y="681"/>
                        </a:lnTo>
                        <a:lnTo>
                          <a:pt x="613" y="705"/>
                        </a:lnTo>
                        <a:lnTo>
                          <a:pt x="586" y="728"/>
                        </a:lnTo>
                        <a:lnTo>
                          <a:pt x="501" y="732"/>
                        </a:lnTo>
                        <a:lnTo>
                          <a:pt x="463" y="739"/>
                        </a:lnTo>
                        <a:lnTo>
                          <a:pt x="443" y="728"/>
                        </a:lnTo>
                        <a:lnTo>
                          <a:pt x="420" y="705"/>
                        </a:lnTo>
                        <a:lnTo>
                          <a:pt x="384" y="688"/>
                        </a:lnTo>
                        <a:lnTo>
                          <a:pt x="335" y="663"/>
                        </a:lnTo>
                        <a:lnTo>
                          <a:pt x="317" y="658"/>
                        </a:lnTo>
                        <a:lnTo>
                          <a:pt x="223" y="658"/>
                        </a:lnTo>
                        <a:lnTo>
                          <a:pt x="187" y="636"/>
                        </a:lnTo>
                        <a:lnTo>
                          <a:pt x="169" y="577"/>
                        </a:lnTo>
                        <a:lnTo>
                          <a:pt x="160" y="557"/>
                        </a:lnTo>
                        <a:lnTo>
                          <a:pt x="117" y="555"/>
                        </a:lnTo>
                        <a:lnTo>
                          <a:pt x="108" y="533"/>
                        </a:lnTo>
                        <a:lnTo>
                          <a:pt x="90" y="524"/>
                        </a:lnTo>
                        <a:lnTo>
                          <a:pt x="0" y="530"/>
                        </a:lnTo>
                        <a:lnTo>
                          <a:pt x="0" y="46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 name="Freeform 969"/>
                  <p:cNvSpPr>
                    <a:spLocks/>
                  </p:cNvSpPr>
                  <p:nvPr/>
                </p:nvSpPr>
                <p:spPr bwMode="auto">
                  <a:xfrm>
                    <a:off x="4573" y="934"/>
                    <a:ext cx="1466" cy="890"/>
                  </a:xfrm>
                  <a:custGeom>
                    <a:avLst/>
                    <a:gdLst>
                      <a:gd name="T0" fmla="*/ 461 w 677"/>
                      <a:gd name="T1" fmla="*/ 0 h 445"/>
                      <a:gd name="T2" fmla="*/ 492 w 677"/>
                      <a:gd name="T3" fmla="*/ 18 h 445"/>
                      <a:gd name="T4" fmla="*/ 508 w 677"/>
                      <a:gd name="T5" fmla="*/ 25 h 445"/>
                      <a:gd name="T6" fmla="*/ 508 w 677"/>
                      <a:gd name="T7" fmla="*/ 47 h 445"/>
                      <a:gd name="T8" fmla="*/ 587 w 677"/>
                      <a:gd name="T9" fmla="*/ 115 h 445"/>
                      <a:gd name="T10" fmla="*/ 592 w 677"/>
                      <a:gd name="T11" fmla="*/ 138 h 445"/>
                      <a:gd name="T12" fmla="*/ 621 w 677"/>
                      <a:gd name="T13" fmla="*/ 169 h 445"/>
                      <a:gd name="T14" fmla="*/ 674 w 677"/>
                      <a:gd name="T15" fmla="*/ 192 h 445"/>
                      <a:gd name="T16" fmla="*/ 677 w 677"/>
                      <a:gd name="T17" fmla="*/ 210 h 445"/>
                      <a:gd name="T18" fmla="*/ 668 w 677"/>
                      <a:gd name="T19" fmla="*/ 227 h 445"/>
                      <a:gd name="T20" fmla="*/ 657 w 677"/>
                      <a:gd name="T21" fmla="*/ 270 h 445"/>
                      <a:gd name="T22" fmla="*/ 665 w 677"/>
                      <a:gd name="T23" fmla="*/ 304 h 445"/>
                      <a:gd name="T24" fmla="*/ 661 w 677"/>
                      <a:gd name="T25" fmla="*/ 331 h 445"/>
                      <a:gd name="T26" fmla="*/ 634 w 677"/>
                      <a:gd name="T27" fmla="*/ 364 h 445"/>
                      <a:gd name="T28" fmla="*/ 603 w 677"/>
                      <a:gd name="T29" fmla="*/ 374 h 445"/>
                      <a:gd name="T30" fmla="*/ 600 w 677"/>
                      <a:gd name="T31" fmla="*/ 401 h 445"/>
                      <a:gd name="T32" fmla="*/ 571 w 677"/>
                      <a:gd name="T33" fmla="*/ 436 h 445"/>
                      <a:gd name="T34" fmla="*/ 526 w 677"/>
                      <a:gd name="T35" fmla="*/ 445 h 445"/>
                      <a:gd name="T36" fmla="*/ 513 w 677"/>
                      <a:gd name="T37" fmla="*/ 432 h 445"/>
                      <a:gd name="T38" fmla="*/ 479 w 677"/>
                      <a:gd name="T39" fmla="*/ 434 h 445"/>
                      <a:gd name="T40" fmla="*/ 452 w 677"/>
                      <a:gd name="T41" fmla="*/ 425 h 445"/>
                      <a:gd name="T42" fmla="*/ 447 w 677"/>
                      <a:gd name="T43" fmla="*/ 387 h 445"/>
                      <a:gd name="T44" fmla="*/ 423 w 677"/>
                      <a:gd name="T45" fmla="*/ 398 h 445"/>
                      <a:gd name="T46" fmla="*/ 382 w 677"/>
                      <a:gd name="T47" fmla="*/ 409 h 445"/>
                      <a:gd name="T48" fmla="*/ 382 w 677"/>
                      <a:gd name="T49" fmla="*/ 387 h 445"/>
                      <a:gd name="T50" fmla="*/ 367 w 677"/>
                      <a:gd name="T51" fmla="*/ 376 h 445"/>
                      <a:gd name="T52" fmla="*/ 329 w 677"/>
                      <a:gd name="T53" fmla="*/ 373 h 445"/>
                      <a:gd name="T54" fmla="*/ 319 w 677"/>
                      <a:gd name="T55" fmla="*/ 387 h 445"/>
                      <a:gd name="T56" fmla="*/ 311 w 677"/>
                      <a:gd name="T57" fmla="*/ 414 h 445"/>
                      <a:gd name="T58" fmla="*/ 293 w 677"/>
                      <a:gd name="T59" fmla="*/ 419 h 445"/>
                      <a:gd name="T60" fmla="*/ 274 w 677"/>
                      <a:gd name="T61" fmla="*/ 432 h 445"/>
                      <a:gd name="T62" fmla="*/ 243 w 677"/>
                      <a:gd name="T63" fmla="*/ 430 h 445"/>
                      <a:gd name="T64" fmla="*/ 229 w 677"/>
                      <a:gd name="T65" fmla="*/ 403 h 445"/>
                      <a:gd name="T66" fmla="*/ 194 w 677"/>
                      <a:gd name="T67" fmla="*/ 391 h 445"/>
                      <a:gd name="T68" fmla="*/ 158 w 677"/>
                      <a:gd name="T69" fmla="*/ 387 h 445"/>
                      <a:gd name="T70" fmla="*/ 128 w 677"/>
                      <a:gd name="T71" fmla="*/ 401 h 445"/>
                      <a:gd name="T72" fmla="*/ 108 w 677"/>
                      <a:gd name="T73" fmla="*/ 418 h 445"/>
                      <a:gd name="T74" fmla="*/ 30 w 677"/>
                      <a:gd name="T75" fmla="*/ 398 h 445"/>
                      <a:gd name="T76" fmla="*/ 29 w 677"/>
                      <a:gd name="T77" fmla="*/ 391 h 445"/>
                      <a:gd name="T78" fmla="*/ 21 w 677"/>
                      <a:gd name="T79" fmla="*/ 373 h 445"/>
                      <a:gd name="T80" fmla="*/ 25 w 677"/>
                      <a:gd name="T81" fmla="*/ 351 h 445"/>
                      <a:gd name="T82" fmla="*/ 23 w 677"/>
                      <a:gd name="T83" fmla="*/ 317 h 445"/>
                      <a:gd name="T84" fmla="*/ 0 w 677"/>
                      <a:gd name="T85" fmla="*/ 295 h 445"/>
                      <a:gd name="T86" fmla="*/ 65 w 677"/>
                      <a:gd name="T87" fmla="*/ 283 h 445"/>
                      <a:gd name="T88" fmla="*/ 101 w 677"/>
                      <a:gd name="T89" fmla="*/ 254 h 445"/>
                      <a:gd name="T90" fmla="*/ 133 w 677"/>
                      <a:gd name="T91" fmla="*/ 241 h 445"/>
                      <a:gd name="T92" fmla="*/ 171 w 677"/>
                      <a:gd name="T93" fmla="*/ 201 h 445"/>
                      <a:gd name="T94" fmla="*/ 193 w 677"/>
                      <a:gd name="T95" fmla="*/ 234 h 445"/>
                      <a:gd name="T96" fmla="*/ 211 w 677"/>
                      <a:gd name="T97" fmla="*/ 266 h 445"/>
                      <a:gd name="T98" fmla="*/ 281 w 677"/>
                      <a:gd name="T99" fmla="*/ 264 h 445"/>
                      <a:gd name="T100" fmla="*/ 290 w 677"/>
                      <a:gd name="T101" fmla="*/ 243 h 445"/>
                      <a:gd name="T102" fmla="*/ 389 w 677"/>
                      <a:gd name="T103" fmla="*/ 225 h 445"/>
                      <a:gd name="T104" fmla="*/ 387 w 677"/>
                      <a:gd name="T105" fmla="*/ 183 h 445"/>
                      <a:gd name="T106" fmla="*/ 416 w 677"/>
                      <a:gd name="T107" fmla="*/ 120 h 445"/>
                      <a:gd name="T108" fmla="*/ 447 w 677"/>
                      <a:gd name="T109" fmla="*/ 93 h 445"/>
                      <a:gd name="T110" fmla="*/ 461 w 677"/>
                      <a:gd name="T111"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7" h="445">
                        <a:moveTo>
                          <a:pt x="461" y="0"/>
                        </a:moveTo>
                        <a:lnTo>
                          <a:pt x="492" y="18"/>
                        </a:lnTo>
                        <a:lnTo>
                          <a:pt x="508" y="25"/>
                        </a:lnTo>
                        <a:lnTo>
                          <a:pt x="508" y="47"/>
                        </a:lnTo>
                        <a:lnTo>
                          <a:pt x="587" y="115"/>
                        </a:lnTo>
                        <a:lnTo>
                          <a:pt x="592" y="138"/>
                        </a:lnTo>
                        <a:lnTo>
                          <a:pt x="621" y="169"/>
                        </a:lnTo>
                        <a:lnTo>
                          <a:pt x="674" y="192"/>
                        </a:lnTo>
                        <a:lnTo>
                          <a:pt x="677" y="210"/>
                        </a:lnTo>
                        <a:lnTo>
                          <a:pt x="668" y="227"/>
                        </a:lnTo>
                        <a:lnTo>
                          <a:pt x="657" y="270"/>
                        </a:lnTo>
                        <a:lnTo>
                          <a:pt x="665" y="304"/>
                        </a:lnTo>
                        <a:lnTo>
                          <a:pt x="661" y="331"/>
                        </a:lnTo>
                        <a:lnTo>
                          <a:pt x="634" y="364"/>
                        </a:lnTo>
                        <a:lnTo>
                          <a:pt x="603" y="374"/>
                        </a:lnTo>
                        <a:lnTo>
                          <a:pt x="600" y="401"/>
                        </a:lnTo>
                        <a:lnTo>
                          <a:pt x="571" y="436"/>
                        </a:lnTo>
                        <a:lnTo>
                          <a:pt x="526" y="445"/>
                        </a:lnTo>
                        <a:lnTo>
                          <a:pt x="513" y="432"/>
                        </a:lnTo>
                        <a:lnTo>
                          <a:pt x="479" y="434"/>
                        </a:lnTo>
                        <a:lnTo>
                          <a:pt x="452" y="425"/>
                        </a:lnTo>
                        <a:lnTo>
                          <a:pt x="447" y="387"/>
                        </a:lnTo>
                        <a:lnTo>
                          <a:pt x="423" y="398"/>
                        </a:lnTo>
                        <a:lnTo>
                          <a:pt x="382" y="409"/>
                        </a:lnTo>
                        <a:lnTo>
                          <a:pt x="382" y="387"/>
                        </a:lnTo>
                        <a:lnTo>
                          <a:pt x="367" y="376"/>
                        </a:lnTo>
                        <a:lnTo>
                          <a:pt x="329" y="373"/>
                        </a:lnTo>
                        <a:lnTo>
                          <a:pt x="319" y="387"/>
                        </a:lnTo>
                        <a:lnTo>
                          <a:pt x="311" y="414"/>
                        </a:lnTo>
                        <a:lnTo>
                          <a:pt x="293" y="419"/>
                        </a:lnTo>
                        <a:lnTo>
                          <a:pt x="274" y="432"/>
                        </a:lnTo>
                        <a:lnTo>
                          <a:pt x="243" y="430"/>
                        </a:lnTo>
                        <a:lnTo>
                          <a:pt x="229" y="403"/>
                        </a:lnTo>
                        <a:lnTo>
                          <a:pt x="194" y="391"/>
                        </a:lnTo>
                        <a:lnTo>
                          <a:pt x="158" y="387"/>
                        </a:lnTo>
                        <a:lnTo>
                          <a:pt x="128" y="401"/>
                        </a:lnTo>
                        <a:lnTo>
                          <a:pt x="108" y="418"/>
                        </a:lnTo>
                        <a:lnTo>
                          <a:pt x="30" y="398"/>
                        </a:lnTo>
                        <a:lnTo>
                          <a:pt x="29" y="391"/>
                        </a:lnTo>
                        <a:lnTo>
                          <a:pt x="21" y="373"/>
                        </a:lnTo>
                        <a:lnTo>
                          <a:pt x="25" y="351"/>
                        </a:lnTo>
                        <a:lnTo>
                          <a:pt x="23" y="317"/>
                        </a:lnTo>
                        <a:lnTo>
                          <a:pt x="0" y="295"/>
                        </a:lnTo>
                        <a:lnTo>
                          <a:pt x="65" y="283"/>
                        </a:lnTo>
                        <a:lnTo>
                          <a:pt x="101" y="254"/>
                        </a:lnTo>
                        <a:lnTo>
                          <a:pt x="133" y="241"/>
                        </a:lnTo>
                        <a:lnTo>
                          <a:pt x="171" y="201"/>
                        </a:lnTo>
                        <a:lnTo>
                          <a:pt x="193" y="234"/>
                        </a:lnTo>
                        <a:lnTo>
                          <a:pt x="211" y="266"/>
                        </a:lnTo>
                        <a:lnTo>
                          <a:pt x="281" y="264"/>
                        </a:lnTo>
                        <a:lnTo>
                          <a:pt x="290" y="243"/>
                        </a:lnTo>
                        <a:lnTo>
                          <a:pt x="389" y="225"/>
                        </a:lnTo>
                        <a:lnTo>
                          <a:pt x="387" y="183"/>
                        </a:lnTo>
                        <a:lnTo>
                          <a:pt x="416" y="120"/>
                        </a:lnTo>
                        <a:lnTo>
                          <a:pt x="447" y="93"/>
                        </a:lnTo>
                        <a:lnTo>
                          <a:pt x="461"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 name="Freeform 968"/>
                  <p:cNvSpPr>
                    <a:spLocks/>
                  </p:cNvSpPr>
                  <p:nvPr/>
                </p:nvSpPr>
                <p:spPr bwMode="auto">
                  <a:xfrm>
                    <a:off x="4573" y="934"/>
                    <a:ext cx="1466" cy="890"/>
                  </a:xfrm>
                  <a:custGeom>
                    <a:avLst/>
                    <a:gdLst>
                      <a:gd name="T0" fmla="*/ 461 w 677"/>
                      <a:gd name="T1" fmla="*/ 0 h 445"/>
                      <a:gd name="T2" fmla="*/ 492 w 677"/>
                      <a:gd name="T3" fmla="*/ 18 h 445"/>
                      <a:gd name="T4" fmla="*/ 508 w 677"/>
                      <a:gd name="T5" fmla="*/ 25 h 445"/>
                      <a:gd name="T6" fmla="*/ 508 w 677"/>
                      <a:gd name="T7" fmla="*/ 47 h 445"/>
                      <a:gd name="T8" fmla="*/ 587 w 677"/>
                      <a:gd name="T9" fmla="*/ 115 h 445"/>
                      <a:gd name="T10" fmla="*/ 592 w 677"/>
                      <a:gd name="T11" fmla="*/ 138 h 445"/>
                      <a:gd name="T12" fmla="*/ 621 w 677"/>
                      <a:gd name="T13" fmla="*/ 169 h 445"/>
                      <a:gd name="T14" fmla="*/ 674 w 677"/>
                      <a:gd name="T15" fmla="*/ 192 h 445"/>
                      <a:gd name="T16" fmla="*/ 677 w 677"/>
                      <a:gd name="T17" fmla="*/ 210 h 445"/>
                      <a:gd name="T18" fmla="*/ 668 w 677"/>
                      <a:gd name="T19" fmla="*/ 227 h 445"/>
                      <a:gd name="T20" fmla="*/ 657 w 677"/>
                      <a:gd name="T21" fmla="*/ 270 h 445"/>
                      <a:gd name="T22" fmla="*/ 665 w 677"/>
                      <a:gd name="T23" fmla="*/ 304 h 445"/>
                      <a:gd name="T24" fmla="*/ 661 w 677"/>
                      <a:gd name="T25" fmla="*/ 331 h 445"/>
                      <a:gd name="T26" fmla="*/ 634 w 677"/>
                      <a:gd name="T27" fmla="*/ 364 h 445"/>
                      <a:gd name="T28" fmla="*/ 603 w 677"/>
                      <a:gd name="T29" fmla="*/ 374 h 445"/>
                      <a:gd name="T30" fmla="*/ 600 w 677"/>
                      <a:gd name="T31" fmla="*/ 401 h 445"/>
                      <a:gd name="T32" fmla="*/ 571 w 677"/>
                      <a:gd name="T33" fmla="*/ 436 h 445"/>
                      <a:gd name="T34" fmla="*/ 526 w 677"/>
                      <a:gd name="T35" fmla="*/ 445 h 445"/>
                      <a:gd name="T36" fmla="*/ 513 w 677"/>
                      <a:gd name="T37" fmla="*/ 432 h 445"/>
                      <a:gd name="T38" fmla="*/ 479 w 677"/>
                      <a:gd name="T39" fmla="*/ 434 h 445"/>
                      <a:gd name="T40" fmla="*/ 452 w 677"/>
                      <a:gd name="T41" fmla="*/ 425 h 445"/>
                      <a:gd name="T42" fmla="*/ 447 w 677"/>
                      <a:gd name="T43" fmla="*/ 387 h 445"/>
                      <a:gd name="T44" fmla="*/ 423 w 677"/>
                      <a:gd name="T45" fmla="*/ 398 h 445"/>
                      <a:gd name="T46" fmla="*/ 382 w 677"/>
                      <a:gd name="T47" fmla="*/ 409 h 445"/>
                      <a:gd name="T48" fmla="*/ 382 w 677"/>
                      <a:gd name="T49" fmla="*/ 387 h 445"/>
                      <a:gd name="T50" fmla="*/ 367 w 677"/>
                      <a:gd name="T51" fmla="*/ 376 h 445"/>
                      <a:gd name="T52" fmla="*/ 329 w 677"/>
                      <a:gd name="T53" fmla="*/ 373 h 445"/>
                      <a:gd name="T54" fmla="*/ 319 w 677"/>
                      <a:gd name="T55" fmla="*/ 387 h 445"/>
                      <a:gd name="T56" fmla="*/ 311 w 677"/>
                      <a:gd name="T57" fmla="*/ 414 h 445"/>
                      <a:gd name="T58" fmla="*/ 293 w 677"/>
                      <a:gd name="T59" fmla="*/ 419 h 445"/>
                      <a:gd name="T60" fmla="*/ 274 w 677"/>
                      <a:gd name="T61" fmla="*/ 432 h 445"/>
                      <a:gd name="T62" fmla="*/ 243 w 677"/>
                      <a:gd name="T63" fmla="*/ 430 h 445"/>
                      <a:gd name="T64" fmla="*/ 229 w 677"/>
                      <a:gd name="T65" fmla="*/ 403 h 445"/>
                      <a:gd name="T66" fmla="*/ 194 w 677"/>
                      <a:gd name="T67" fmla="*/ 391 h 445"/>
                      <a:gd name="T68" fmla="*/ 158 w 677"/>
                      <a:gd name="T69" fmla="*/ 387 h 445"/>
                      <a:gd name="T70" fmla="*/ 128 w 677"/>
                      <a:gd name="T71" fmla="*/ 401 h 445"/>
                      <a:gd name="T72" fmla="*/ 108 w 677"/>
                      <a:gd name="T73" fmla="*/ 418 h 445"/>
                      <a:gd name="T74" fmla="*/ 30 w 677"/>
                      <a:gd name="T75" fmla="*/ 398 h 445"/>
                      <a:gd name="T76" fmla="*/ 29 w 677"/>
                      <a:gd name="T77" fmla="*/ 391 h 445"/>
                      <a:gd name="T78" fmla="*/ 21 w 677"/>
                      <a:gd name="T79" fmla="*/ 373 h 445"/>
                      <a:gd name="T80" fmla="*/ 25 w 677"/>
                      <a:gd name="T81" fmla="*/ 351 h 445"/>
                      <a:gd name="T82" fmla="*/ 23 w 677"/>
                      <a:gd name="T83" fmla="*/ 317 h 445"/>
                      <a:gd name="T84" fmla="*/ 0 w 677"/>
                      <a:gd name="T85" fmla="*/ 295 h 445"/>
                      <a:gd name="T86" fmla="*/ 65 w 677"/>
                      <a:gd name="T87" fmla="*/ 283 h 445"/>
                      <a:gd name="T88" fmla="*/ 101 w 677"/>
                      <a:gd name="T89" fmla="*/ 254 h 445"/>
                      <a:gd name="T90" fmla="*/ 133 w 677"/>
                      <a:gd name="T91" fmla="*/ 241 h 445"/>
                      <a:gd name="T92" fmla="*/ 171 w 677"/>
                      <a:gd name="T93" fmla="*/ 201 h 445"/>
                      <a:gd name="T94" fmla="*/ 193 w 677"/>
                      <a:gd name="T95" fmla="*/ 234 h 445"/>
                      <a:gd name="T96" fmla="*/ 211 w 677"/>
                      <a:gd name="T97" fmla="*/ 266 h 445"/>
                      <a:gd name="T98" fmla="*/ 281 w 677"/>
                      <a:gd name="T99" fmla="*/ 264 h 445"/>
                      <a:gd name="T100" fmla="*/ 290 w 677"/>
                      <a:gd name="T101" fmla="*/ 243 h 445"/>
                      <a:gd name="T102" fmla="*/ 389 w 677"/>
                      <a:gd name="T103" fmla="*/ 225 h 445"/>
                      <a:gd name="T104" fmla="*/ 387 w 677"/>
                      <a:gd name="T105" fmla="*/ 183 h 445"/>
                      <a:gd name="T106" fmla="*/ 416 w 677"/>
                      <a:gd name="T107" fmla="*/ 120 h 445"/>
                      <a:gd name="T108" fmla="*/ 447 w 677"/>
                      <a:gd name="T109" fmla="*/ 93 h 445"/>
                      <a:gd name="T110" fmla="*/ 461 w 677"/>
                      <a:gd name="T111"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7" h="445">
                        <a:moveTo>
                          <a:pt x="461" y="0"/>
                        </a:moveTo>
                        <a:lnTo>
                          <a:pt x="492" y="18"/>
                        </a:lnTo>
                        <a:lnTo>
                          <a:pt x="508" y="25"/>
                        </a:lnTo>
                        <a:lnTo>
                          <a:pt x="508" y="47"/>
                        </a:lnTo>
                        <a:lnTo>
                          <a:pt x="587" y="115"/>
                        </a:lnTo>
                        <a:lnTo>
                          <a:pt x="592" y="138"/>
                        </a:lnTo>
                        <a:lnTo>
                          <a:pt x="621" y="169"/>
                        </a:lnTo>
                        <a:lnTo>
                          <a:pt x="674" y="192"/>
                        </a:lnTo>
                        <a:lnTo>
                          <a:pt x="677" y="210"/>
                        </a:lnTo>
                        <a:lnTo>
                          <a:pt x="668" y="227"/>
                        </a:lnTo>
                        <a:lnTo>
                          <a:pt x="657" y="270"/>
                        </a:lnTo>
                        <a:lnTo>
                          <a:pt x="665" y="304"/>
                        </a:lnTo>
                        <a:lnTo>
                          <a:pt x="661" y="331"/>
                        </a:lnTo>
                        <a:lnTo>
                          <a:pt x="634" y="364"/>
                        </a:lnTo>
                        <a:lnTo>
                          <a:pt x="603" y="374"/>
                        </a:lnTo>
                        <a:lnTo>
                          <a:pt x="600" y="401"/>
                        </a:lnTo>
                        <a:lnTo>
                          <a:pt x="571" y="436"/>
                        </a:lnTo>
                        <a:lnTo>
                          <a:pt x="526" y="445"/>
                        </a:lnTo>
                        <a:lnTo>
                          <a:pt x="513" y="432"/>
                        </a:lnTo>
                        <a:lnTo>
                          <a:pt x="479" y="434"/>
                        </a:lnTo>
                        <a:lnTo>
                          <a:pt x="452" y="425"/>
                        </a:lnTo>
                        <a:lnTo>
                          <a:pt x="447" y="387"/>
                        </a:lnTo>
                        <a:lnTo>
                          <a:pt x="423" y="398"/>
                        </a:lnTo>
                        <a:lnTo>
                          <a:pt x="382" y="409"/>
                        </a:lnTo>
                        <a:lnTo>
                          <a:pt x="382" y="387"/>
                        </a:lnTo>
                        <a:lnTo>
                          <a:pt x="367" y="376"/>
                        </a:lnTo>
                        <a:lnTo>
                          <a:pt x="329" y="373"/>
                        </a:lnTo>
                        <a:lnTo>
                          <a:pt x="319" y="387"/>
                        </a:lnTo>
                        <a:lnTo>
                          <a:pt x="311" y="414"/>
                        </a:lnTo>
                        <a:lnTo>
                          <a:pt x="293" y="419"/>
                        </a:lnTo>
                        <a:lnTo>
                          <a:pt x="274" y="432"/>
                        </a:lnTo>
                        <a:lnTo>
                          <a:pt x="243" y="430"/>
                        </a:lnTo>
                        <a:lnTo>
                          <a:pt x="229" y="403"/>
                        </a:lnTo>
                        <a:lnTo>
                          <a:pt x="194" y="391"/>
                        </a:lnTo>
                        <a:lnTo>
                          <a:pt x="158" y="387"/>
                        </a:lnTo>
                        <a:lnTo>
                          <a:pt x="128" y="401"/>
                        </a:lnTo>
                        <a:lnTo>
                          <a:pt x="108" y="418"/>
                        </a:lnTo>
                        <a:lnTo>
                          <a:pt x="30" y="398"/>
                        </a:lnTo>
                        <a:lnTo>
                          <a:pt x="29" y="391"/>
                        </a:lnTo>
                        <a:lnTo>
                          <a:pt x="21" y="373"/>
                        </a:lnTo>
                        <a:lnTo>
                          <a:pt x="25" y="351"/>
                        </a:lnTo>
                        <a:lnTo>
                          <a:pt x="23" y="317"/>
                        </a:lnTo>
                        <a:lnTo>
                          <a:pt x="0" y="295"/>
                        </a:lnTo>
                        <a:lnTo>
                          <a:pt x="65" y="283"/>
                        </a:lnTo>
                        <a:lnTo>
                          <a:pt x="101" y="254"/>
                        </a:lnTo>
                        <a:lnTo>
                          <a:pt x="133" y="241"/>
                        </a:lnTo>
                        <a:lnTo>
                          <a:pt x="171" y="201"/>
                        </a:lnTo>
                        <a:lnTo>
                          <a:pt x="193" y="234"/>
                        </a:lnTo>
                        <a:lnTo>
                          <a:pt x="211" y="266"/>
                        </a:lnTo>
                        <a:lnTo>
                          <a:pt x="281" y="264"/>
                        </a:lnTo>
                        <a:lnTo>
                          <a:pt x="290" y="243"/>
                        </a:lnTo>
                        <a:lnTo>
                          <a:pt x="389" y="225"/>
                        </a:lnTo>
                        <a:lnTo>
                          <a:pt x="387" y="183"/>
                        </a:lnTo>
                        <a:lnTo>
                          <a:pt x="416" y="120"/>
                        </a:lnTo>
                        <a:lnTo>
                          <a:pt x="447" y="93"/>
                        </a:lnTo>
                        <a:lnTo>
                          <a:pt x="461"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 name="Freeform 967"/>
                  <p:cNvSpPr>
                    <a:spLocks/>
                  </p:cNvSpPr>
                  <p:nvPr/>
                </p:nvSpPr>
                <p:spPr bwMode="auto">
                  <a:xfrm>
                    <a:off x="3849" y="296"/>
                    <a:ext cx="1722" cy="1232"/>
                  </a:xfrm>
                  <a:custGeom>
                    <a:avLst/>
                    <a:gdLst>
                      <a:gd name="T0" fmla="*/ 208 w 795"/>
                      <a:gd name="T1" fmla="*/ 418 h 616"/>
                      <a:gd name="T2" fmla="*/ 267 w 795"/>
                      <a:gd name="T3" fmla="*/ 425 h 616"/>
                      <a:gd name="T4" fmla="*/ 327 w 795"/>
                      <a:gd name="T5" fmla="*/ 454 h 616"/>
                      <a:gd name="T6" fmla="*/ 312 w 795"/>
                      <a:gd name="T7" fmla="*/ 522 h 616"/>
                      <a:gd name="T8" fmla="*/ 305 w 795"/>
                      <a:gd name="T9" fmla="*/ 591 h 616"/>
                      <a:gd name="T10" fmla="*/ 334 w 795"/>
                      <a:gd name="T11" fmla="*/ 616 h 616"/>
                      <a:gd name="T12" fmla="*/ 399 w 795"/>
                      <a:gd name="T13" fmla="*/ 602 h 616"/>
                      <a:gd name="T14" fmla="*/ 435 w 795"/>
                      <a:gd name="T15" fmla="*/ 573 h 616"/>
                      <a:gd name="T16" fmla="*/ 467 w 795"/>
                      <a:gd name="T17" fmla="*/ 560 h 616"/>
                      <a:gd name="T18" fmla="*/ 505 w 795"/>
                      <a:gd name="T19" fmla="*/ 520 h 616"/>
                      <a:gd name="T20" fmla="*/ 527 w 795"/>
                      <a:gd name="T21" fmla="*/ 553 h 616"/>
                      <a:gd name="T22" fmla="*/ 545 w 795"/>
                      <a:gd name="T23" fmla="*/ 585 h 616"/>
                      <a:gd name="T24" fmla="*/ 615 w 795"/>
                      <a:gd name="T25" fmla="*/ 583 h 616"/>
                      <a:gd name="T26" fmla="*/ 624 w 795"/>
                      <a:gd name="T27" fmla="*/ 562 h 616"/>
                      <a:gd name="T28" fmla="*/ 723 w 795"/>
                      <a:gd name="T29" fmla="*/ 544 h 616"/>
                      <a:gd name="T30" fmla="*/ 721 w 795"/>
                      <a:gd name="T31" fmla="*/ 502 h 616"/>
                      <a:gd name="T32" fmla="*/ 750 w 795"/>
                      <a:gd name="T33" fmla="*/ 439 h 616"/>
                      <a:gd name="T34" fmla="*/ 781 w 795"/>
                      <a:gd name="T35" fmla="*/ 412 h 616"/>
                      <a:gd name="T36" fmla="*/ 795 w 795"/>
                      <a:gd name="T37" fmla="*/ 319 h 616"/>
                      <a:gd name="T38" fmla="*/ 784 w 795"/>
                      <a:gd name="T39" fmla="*/ 301 h 616"/>
                      <a:gd name="T40" fmla="*/ 735 w 795"/>
                      <a:gd name="T41" fmla="*/ 295 h 616"/>
                      <a:gd name="T42" fmla="*/ 690 w 795"/>
                      <a:gd name="T43" fmla="*/ 281 h 616"/>
                      <a:gd name="T44" fmla="*/ 640 w 795"/>
                      <a:gd name="T45" fmla="*/ 268 h 616"/>
                      <a:gd name="T46" fmla="*/ 620 w 795"/>
                      <a:gd name="T47" fmla="*/ 250 h 616"/>
                      <a:gd name="T48" fmla="*/ 595 w 795"/>
                      <a:gd name="T49" fmla="*/ 248 h 616"/>
                      <a:gd name="T50" fmla="*/ 590 w 795"/>
                      <a:gd name="T51" fmla="*/ 221 h 616"/>
                      <a:gd name="T52" fmla="*/ 599 w 795"/>
                      <a:gd name="T53" fmla="*/ 205 h 616"/>
                      <a:gd name="T54" fmla="*/ 606 w 795"/>
                      <a:gd name="T55" fmla="*/ 189 h 616"/>
                      <a:gd name="T56" fmla="*/ 597 w 795"/>
                      <a:gd name="T57" fmla="*/ 166 h 616"/>
                      <a:gd name="T58" fmla="*/ 570 w 795"/>
                      <a:gd name="T59" fmla="*/ 144 h 616"/>
                      <a:gd name="T60" fmla="*/ 564 w 795"/>
                      <a:gd name="T61" fmla="*/ 76 h 616"/>
                      <a:gd name="T62" fmla="*/ 523 w 795"/>
                      <a:gd name="T63" fmla="*/ 68 h 616"/>
                      <a:gd name="T64" fmla="*/ 489 w 795"/>
                      <a:gd name="T65" fmla="*/ 59 h 616"/>
                      <a:gd name="T66" fmla="*/ 463 w 795"/>
                      <a:gd name="T67" fmla="*/ 68 h 616"/>
                      <a:gd name="T68" fmla="*/ 393 w 795"/>
                      <a:gd name="T69" fmla="*/ 45 h 616"/>
                      <a:gd name="T70" fmla="*/ 303 w 795"/>
                      <a:gd name="T71" fmla="*/ 27 h 616"/>
                      <a:gd name="T72" fmla="*/ 287 w 795"/>
                      <a:gd name="T73" fmla="*/ 11 h 616"/>
                      <a:gd name="T74" fmla="*/ 227 w 795"/>
                      <a:gd name="T75" fmla="*/ 0 h 616"/>
                      <a:gd name="T76" fmla="*/ 208 w 795"/>
                      <a:gd name="T77" fmla="*/ 14 h 616"/>
                      <a:gd name="T78" fmla="*/ 206 w 795"/>
                      <a:gd name="T79" fmla="*/ 36 h 616"/>
                      <a:gd name="T80" fmla="*/ 181 w 795"/>
                      <a:gd name="T81" fmla="*/ 36 h 616"/>
                      <a:gd name="T82" fmla="*/ 168 w 795"/>
                      <a:gd name="T83" fmla="*/ 16 h 616"/>
                      <a:gd name="T84" fmla="*/ 155 w 795"/>
                      <a:gd name="T85" fmla="*/ 3 h 616"/>
                      <a:gd name="T86" fmla="*/ 127 w 795"/>
                      <a:gd name="T87" fmla="*/ 3 h 616"/>
                      <a:gd name="T88" fmla="*/ 107 w 795"/>
                      <a:gd name="T89" fmla="*/ 11 h 616"/>
                      <a:gd name="T90" fmla="*/ 91 w 795"/>
                      <a:gd name="T91" fmla="*/ 36 h 616"/>
                      <a:gd name="T92" fmla="*/ 98 w 795"/>
                      <a:gd name="T93" fmla="*/ 61 h 616"/>
                      <a:gd name="T94" fmla="*/ 101 w 795"/>
                      <a:gd name="T95" fmla="*/ 117 h 616"/>
                      <a:gd name="T96" fmla="*/ 91 w 795"/>
                      <a:gd name="T97" fmla="*/ 164 h 616"/>
                      <a:gd name="T98" fmla="*/ 58 w 795"/>
                      <a:gd name="T99" fmla="*/ 196 h 616"/>
                      <a:gd name="T100" fmla="*/ 13 w 795"/>
                      <a:gd name="T101" fmla="*/ 200 h 616"/>
                      <a:gd name="T102" fmla="*/ 8 w 795"/>
                      <a:gd name="T103" fmla="*/ 245 h 616"/>
                      <a:gd name="T104" fmla="*/ 0 w 795"/>
                      <a:gd name="T105" fmla="*/ 275 h 616"/>
                      <a:gd name="T106" fmla="*/ 78 w 795"/>
                      <a:gd name="T107" fmla="*/ 328 h 616"/>
                      <a:gd name="T108" fmla="*/ 152 w 795"/>
                      <a:gd name="T109" fmla="*/ 335 h 616"/>
                      <a:gd name="T110" fmla="*/ 159 w 795"/>
                      <a:gd name="T111" fmla="*/ 351 h 616"/>
                      <a:gd name="T112" fmla="*/ 157 w 795"/>
                      <a:gd name="T113" fmla="*/ 398 h 616"/>
                      <a:gd name="T114" fmla="*/ 188 w 795"/>
                      <a:gd name="T115" fmla="*/ 409 h 616"/>
                      <a:gd name="T116" fmla="*/ 208 w 795"/>
                      <a:gd name="T117" fmla="*/ 41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5" h="616">
                        <a:moveTo>
                          <a:pt x="208" y="418"/>
                        </a:moveTo>
                        <a:lnTo>
                          <a:pt x="267" y="425"/>
                        </a:lnTo>
                        <a:lnTo>
                          <a:pt x="327" y="454"/>
                        </a:lnTo>
                        <a:lnTo>
                          <a:pt x="312" y="522"/>
                        </a:lnTo>
                        <a:lnTo>
                          <a:pt x="305" y="591"/>
                        </a:lnTo>
                        <a:lnTo>
                          <a:pt x="334" y="616"/>
                        </a:lnTo>
                        <a:lnTo>
                          <a:pt x="399" y="602"/>
                        </a:lnTo>
                        <a:lnTo>
                          <a:pt x="435" y="573"/>
                        </a:lnTo>
                        <a:lnTo>
                          <a:pt x="467" y="560"/>
                        </a:lnTo>
                        <a:lnTo>
                          <a:pt x="505" y="520"/>
                        </a:lnTo>
                        <a:lnTo>
                          <a:pt x="527" y="553"/>
                        </a:lnTo>
                        <a:lnTo>
                          <a:pt x="545" y="585"/>
                        </a:lnTo>
                        <a:lnTo>
                          <a:pt x="615" y="583"/>
                        </a:lnTo>
                        <a:lnTo>
                          <a:pt x="624" y="562"/>
                        </a:lnTo>
                        <a:lnTo>
                          <a:pt x="723" y="544"/>
                        </a:lnTo>
                        <a:lnTo>
                          <a:pt x="721" y="502"/>
                        </a:lnTo>
                        <a:lnTo>
                          <a:pt x="750" y="439"/>
                        </a:lnTo>
                        <a:lnTo>
                          <a:pt x="781" y="412"/>
                        </a:lnTo>
                        <a:lnTo>
                          <a:pt x="795" y="319"/>
                        </a:lnTo>
                        <a:lnTo>
                          <a:pt x="784" y="301"/>
                        </a:lnTo>
                        <a:lnTo>
                          <a:pt x="735" y="295"/>
                        </a:lnTo>
                        <a:lnTo>
                          <a:pt x="690" y="281"/>
                        </a:lnTo>
                        <a:lnTo>
                          <a:pt x="640" y="268"/>
                        </a:lnTo>
                        <a:lnTo>
                          <a:pt x="620" y="250"/>
                        </a:lnTo>
                        <a:lnTo>
                          <a:pt x="595" y="248"/>
                        </a:lnTo>
                        <a:lnTo>
                          <a:pt x="590" y="221"/>
                        </a:lnTo>
                        <a:lnTo>
                          <a:pt x="599" y="205"/>
                        </a:lnTo>
                        <a:lnTo>
                          <a:pt x="606" y="189"/>
                        </a:lnTo>
                        <a:lnTo>
                          <a:pt x="597" y="166"/>
                        </a:lnTo>
                        <a:lnTo>
                          <a:pt x="570" y="144"/>
                        </a:lnTo>
                        <a:lnTo>
                          <a:pt x="564" y="76"/>
                        </a:lnTo>
                        <a:lnTo>
                          <a:pt x="523" y="68"/>
                        </a:lnTo>
                        <a:lnTo>
                          <a:pt x="489" y="59"/>
                        </a:lnTo>
                        <a:lnTo>
                          <a:pt x="463" y="68"/>
                        </a:lnTo>
                        <a:lnTo>
                          <a:pt x="393" y="45"/>
                        </a:lnTo>
                        <a:lnTo>
                          <a:pt x="303" y="27"/>
                        </a:lnTo>
                        <a:lnTo>
                          <a:pt x="287" y="11"/>
                        </a:lnTo>
                        <a:lnTo>
                          <a:pt x="227" y="0"/>
                        </a:lnTo>
                        <a:lnTo>
                          <a:pt x="208" y="14"/>
                        </a:lnTo>
                        <a:lnTo>
                          <a:pt x="206" y="36"/>
                        </a:lnTo>
                        <a:lnTo>
                          <a:pt x="181" y="36"/>
                        </a:lnTo>
                        <a:lnTo>
                          <a:pt x="168" y="16"/>
                        </a:lnTo>
                        <a:lnTo>
                          <a:pt x="155" y="3"/>
                        </a:lnTo>
                        <a:lnTo>
                          <a:pt x="127" y="3"/>
                        </a:lnTo>
                        <a:lnTo>
                          <a:pt x="107" y="11"/>
                        </a:lnTo>
                        <a:lnTo>
                          <a:pt x="91" y="36"/>
                        </a:lnTo>
                        <a:lnTo>
                          <a:pt x="98" y="61"/>
                        </a:lnTo>
                        <a:lnTo>
                          <a:pt x="101" y="117"/>
                        </a:lnTo>
                        <a:lnTo>
                          <a:pt x="91" y="164"/>
                        </a:lnTo>
                        <a:lnTo>
                          <a:pt x="58" y="196"/>
                        </a:lnTo>
                        <a:lnTo>
                          <a:pt x="13" y="200"/>
                        </a:lnTo>
                        <a:lnTo>
                          <a:pt x="8" y="245"/>
                        </a:lnTo>
                        <a:lnTo>
                          <a:pt x="0" y="275"/>
                        </a:lnTo>
                        <a:lnTo>
                          <a:pt x="78" y="328"/>
                        </a:lnTo>
                        <a:lnTo>
                          <a:pt x="152" y="335"/>
                        </a:lnTo>
                        <a:lnTo>
                          <a:pt x="159" y="351"/>
                        </a:lnTo>
                        <a:lnTo>
                          <a:pt x="157" y="398"/>
                        </a:lnTo>
                        <a:lnTo>
                          <a:pt x="188" y="409"/>
                        </a:lnTo>
                        <a:lnTo>
                          <a:pt x="208" y="41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 name="Freeform 966"/>
                  <p:cNvSpPr>
                    <a:spLocks/>
                  </p:cNvSpPr>
                  <p:nvPr/>
                </p:nvSpPr>
                <p:spPr bwMode="auto">
                  <a:xfrm>
                    <a:off x="3849" y="296"/>
                    <a:ext cx="1722" cy="1232"/>
                  </a:xfrm>
                  <a:custGeom>
                    <a:avLst/>
                    <a:gdLst>
                      <a:gd name="T0" fmla="*/ 208 w 795"/>
                      <a:gd name="T1" fmla="*/ 418 h 616"/>
                      <a:gd name="T2" fmla="*/ 267 w 795"/>
                      <a:gd name="T3" fmla="*/ 425 h 616"/>
                      <a:gd name="T4" fmla="*/ 327 w 795"/>
                      <a:gd name="T5" fmla="*/ 454 h 616"/>
                      <a:gd name="T6" fmla="*/ 312 w 795"/>
                      <a:gd name="T7" fmla="*/ 522 h 616"/>
                      <a:gd name="T8" fmla="*/ 305 w 795"/>
                      <a:gd name="T9" fmla="*/ 591 h 616"/>
                      <a:gd name="T10" fmla="*/ 334 w 795"/>
                      <a:gd name="T11" fmla="*/ 616 h 616"/>
                      <a:gd name="T12" fmla="*/ 399 w 795"/>
                      <a:gd name="T13" fmla="*/ 602 h 616"/>
                      <a:gd name="T14" fmla="*/ 435 w 795"/>
                      <a:gd name="T15" fmla="*/ 573 h 616"/>
                      <a:gd name="T16" fmla="*/ 467 w 795"/>
                      <a:gd name="T17" fmla="*/ 560 h 616"/>
                      <a:gd name="T18" fmla="*/ 505 w 795"/>
                      <a:gd name="T19" fmla="*/ 520 h 616"/>
                      <a:gd name="T20" fmla="*/ 527 w 795"/>
                      <a:gd name="T21" fmla="*/ 553 h 616"/>
                      <a:gd name="T22" fmla="*/ 545 w 795"/>
                      <a:gd name="T23" fmla="*/ 585 h 616"/>
                      <a:gd name="T24" fmla="*/ 615 w 795"/>
                      <a:gd name="T25" fmla="*/ 583 h 616"/>
                      <a:gd name="T26" fmla="*/ 624 w 795"/>
                      <a:gd name="T27" fmla="*/ 562 h 616"/>
                      <a:gd name="T28" fmla="*/ 723 w 795"/>
                      <a:gd name="T29" fmla="*/ 544 h 616"/>
                      <a:gd name="T30" fmla="*/ 721 w 795"/>
                      <a:gd name="T31" fmla="*/ 502 h 616"/>
                      <a:gd name="T32" fmla="*/ 750 w 795"/>
                      <a:gd name="T33" fmla="*/ 439 h 616"/>
                      <a:gd name="T34" fmla="*/ 781 w 795"/>
                      <a:gd name="T35" fmla="*/ 412 h 616"/>
                      <a:gd name="T36" fmla="*/ 795 w 795"/>
                      <a:gd name="T37" fmla="*/ 319 h 616"/>
                      <a:gd name="T38" fmla="*/ 784 w 795"/>
                      <a:gd name="T39" fmla="*/ 301 h 616"/>
                      <a:gd name="T40" fmla="*/ 735 w 795"/>
                      <a:gd name="T41" fmla="*/ 295 h 616"/>
                      <a:gd name="T42" fmla="*/ 690 w 795"/>
                      <a:gd name="T43" fmla="*/ 281 h 616"/>
                      <a:gd name="T44" fmla="*/ 640 w 795"/>
                      <a:gd name="T45" fmla="*/ 268 h 616"/>
                      <a:gd name="T46" fmla="*/ 620 w 795"/>
                      <a:gd name="T47" fmla="*/ 250 h 616"/>
                      <a:gd name="T48" fmla="*/ 595 w 795"/>
                      <a:gd name="T49" fmla="*/ 248 h 616"/>
                      <a:gd name="T50" fmla="*/ 590 w 795"/>
                      <a:gd name="T51" fmla="*/ 221 h 616"/>
                      <a:gd name="T52" fmla="*/ 599 w 795"/>
                      <a:gd name="T53" fmla="*/ 205 h 616"/>
                      <a:gd name="T54" fmla="*/ 606 w 795"/>
                      <a:gd name="T55" fmla="*/ 189 h 616"/>
                      <a:gd name="T56" fmla="*/ 597 w 795"/>
                      <a:gd name="T57" fmla="*/ 166 h 616"/>
                      <a:gd name="T58" fmla="*/ 570 w 795"/>
                      <a:gd name="T59" fmla="*/ 144 h 616"/>
                      <a:gd name="T60" fmla="*/ 564 w 795"/>
                      <a:gd name="T61" fmla="*/ 76 h 616"/>
                      <a:gd name="T62" fmla="*/ 523 w 795"/>
                      <a:gd name="T63" fmla="*/ 68 h 616"/>
                      <a:gd name="T64" fmla="*/ 489 w 795"/>
                      <a:gd name="T65" fmla="*/ 59 h 616"/>
                      <a:gd name="T66" fmla="*/ 463 w 795"/>
                      <a:gd name="T67" fmla="*/ 68 h 616"/>
                      <a:gd name="T68" fmla="*/ 393 w 795"/>
                      <a:gd name="T69" fmla="*/ 45 h 616"/>
                      <a:gd name="T70" fmla="*/ 303 w 795"/>
                      <a:gd name="T71" fmla="*/ 27 h 616"/>
                      <a:gd name="T72" fmla="*/ 287 w 795"/>
                      <a:gd name="T73" fmla="*/ 11 h 616"/>
                      <a:gd name="T74" fmla="*/ 227 w 795"/>
                      <a:gd name="T75" fmla="*/ 0 h 616"/>
                      <a:gd name="T76" fmla="*/ 208 w 795"/>
                      <a:gd name="T77" fmla="*/ 14 h 616"/>
                      <a:gd name="T78" fmla="*/ 206 w 795"/>
                      <a:gd name="T79" fmla="*/ 36 h 616"/>
                      <a:gd name="T80" fmla="*/ 181 w 795"/>
                      <a:gd name="T81" fmla="*/ 36 h 616"/>
                      <a:gd name="T82" fmla="*/ 168 w 795"/>
                      <a:gd name="T83" fmla="*/ 16 h 616"/>
                      <a:gd name="T84" fmla="*/ 155 w 795"/>
                      <a:gd name="T85" fmla="*/ 3 h 616"/>
                      <a:gd name="T86" fmla="*/ 127 w 795"/>
                      <a:gd name="T87" fmla="*/ 3 h 616"/>
                      <a:gd name="T88" fmla="*/ 107 w 795"/>
                      <a:gd name="T89" fmla="*/ 11 h 616"/>
                      <a:gd name="T90" fmla="*/ 91 w 795"/>
                      <a:gd name="T91" fmla="*/ 36 h 616"/>
                      <a:gd name="T92" fmla="*/ 98 w 795"/>
                      <a:gd name="T93" fmla="*/ 61 h 616"/>
                      <a:gd name="T94" fmla="*/ 101 w 795"/>
                      <a:gd name="T95" fmla="*/ 117 h 616"/>
                      <a:gd name="T96" fmla="*/ 91 w 795"/>
                      <a:gd name="T97" fmla="*/ 164 h 616"/>
                      <a:gd name="T98" fmla="*/ 58 w 795"/>
                      <a:gd name="T99" fmla="*/ 196 h 616"/>
                      <a:gd name="T100" fmla="*/ 13 w 795"/>
                      <a:gd name="T101" fmla="*/ 200 h 616"/>
                      <a:gd name="T102" fmla="*/ 8 w 795"/>
                      <a:gd name="T103" fmla="*/ 245 h 616"/>
                      <a:gd name="T104" fmla="*/ 0 w 795"/>
                      <a:gd name="T105" fmla="*/ 275 h 616"/>
                      <a:gd name="T106" fmla="*/ 78 w 795"/>
                      <a:gd name="T107" fmla="*/ 328 h 616"/>
                      <a:gd name="T108" fmla="*/ 152 w 795"/>
                      <a:gd name="T109" fmla="*/ 335 h 616"/>
                      <a:gd name="T110" fmla="*/ 159 w 795"/>
                      <a:gd name="T111" fmla="*/ 351 h 616"/>
                      <a:gd name="T112" fmla="*/ 157 w 795"/>
                      <a:gd name="T113" fmla="*/ 398 h 616"/>
                      <a:gd name="T114" fmla="*/ 188 w 795"/>
                      <a:gd name="T115" fmla="*/ 409 h 616"/>
                      <a:gd name="T116" fmla="*/ 208 w 795"/>
                      <a:gd name="T117" fmla="*/ 418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5" h="616">
                        <a:moveTo>
                          <a:pt x="208" y="418"/>
                        </a:moveTo>
                        <a:lnTo>
                          <a:pt x="267" y="425"/>
                        </a:lnTo>
                        <a:lnTo>
                          <a:pt x="327" y="454"/>
                        </a:lnTo>
                        <a:lnTo>
                          <a:pt x="312" y="522"/>
                        </a:lnTo>
                        <a:lnTo>
                          <a:pt x="305" y="591"/>
                        </a:lnTo>
                        <a:lnTo>
                          <a:pt x="334" y="616"/>
                        </a:lnTo>
                        <a:lnTo>
                          <a:pt x="399" y="602"/>
                        </a:lnTo>
                        <a:lnTo>
                          <a:pt x="435" y="573"/>
                        </a:lnTo>
                        <a:lnTo>
                          <a:pt x="467" y="560"/>
                        </a:lnTo>
                        <a:lnTo>
                          <a:pt x="505" y="520"/>
                        </a:lnTo>
                        <a:lnTo>
                          <a:pt x="527" y="553"/>
                        </a:lnTo>
                        <a:lnTo>
                          <a:pt x="545" y="585"/>
                        </a:lnTo>
                        <a:lnTo>
                          <a:pt x="615" y="583"/>
                        </a:lnTo>
                        <a:lnTo>
                          <a:pt x="624" y="562"/>
                        </a:lnTo>
                        <a:lnTo>
                          <a:pt x="723" y="544"/>
                        </a:lnTo>
                        <a:lnTo>
                          <a:pt x="721" y="502"/>
                        </a:lnTo>
                        <a:lnTo>
                          <a:pt x="750" y="439"/>
                        </a:lnTo>
                        <a:lnTo>
                          <a:pt x="781" y="412"/>
                        </a:lnTo>
                        <a:lnTo>
                          <a:pt x="795" y="319"/>
                        </a:lnTo>
                        <a:lnTo>
                          <a:pt x="784" y="301"/>
                        </a:lnTo>
                        <a:lnTo>
                          <a:pt x="735" y="295"/>
                        </a:lnTo>
                        <a:lnTo>
                          <a:pt x="690" y="281"/>
                        </a:lnTo>
                        <a:lnTo>
                          <a:pt x="640" y="268"/>
                        </a:lnTo>
                        <a:lnTo>
                          <a:pt x="620" y="250"/>
                        </a:lnTo>
                        <a:lnTo>
                          <a:pt x="595" y="248"/>
                        </a:lnTo>
                        <a:lnTo>
                          <a:pt x="590" y="221"/>
                        </a:lnTo>
                        <a:lnTo>
                          <a:pt x="599" y="205"/>
                        </a:lnTo>
                        <a:lnTo>
                          <a:pt x="606" y="189"/>
                        </a:lnTo>
                        <a:lnTo>
                          <a:pt x="597" y="166"/>
                        </a:lnTo>
                        <a:lnTo>
                          <a:pt x="570" y="144"/>
                        </a:lnTo>
                        <a:lnTo>
                          <a:pt x="564" y="76"/>
                        </a:lnTo>
                        <a:lnTo>
                          <a:pt x="523" y="68"/>
                        </a:lnTo>
                        <a:lnTo>
                          <a:pt x="489" y="59"/>
                        </a:lnTo>
                        <a:lnTo>
                          <a:pt x="463" y="68"/>
                        </a:lnTo>
                        <a:lnTo>
                          <a:pt x="393" y="45"/>
                        </a:lnTo>
                        <a:lnTo>
                          <a:pt x="303" y="27"/>
                        </a:lnTo>
                        <a:lnTo>
                          <a:pt x="287" y="11"/>
                        </a:lnTo>
                        <a:lnTo>
                          <a:pt x="227" y="0"/>
                        </a:lnTo>
                        <a:lnTo>
                          <a:pt x="208" y="14"/>
                        </a:lnTo>
                        <a:lnTo>
                          <a:pt x="206" y="36"/>
                        </a:lnTo>
                        <a:lnTo>
                          <a:pt x="181" y="36"/>
                        </a:lnTo>
                        <a:lnTo>
                          <a:pt x="168" y="16"/>
                        </a:lnTo>
                        <a:lnTo>
                          <a:pt x="155" y="3"/>
                        </a:lnTo>
                        <a:lnTo>
                          <a:pt x="127" y="3"/>
                        </a:lnTo>
                        <a:lnTo>
                          <a:pt x="107" y="11"/>
                        </a:lnTo>
                        <a:lnTo>
                          <a:pt x="91" y="36"/>
                        </a:lnTo>
                        <a:lnTo>
                          <a:pt x="98" y="61"/>
                        </a:lnTo>
                        <a:lnTo>
                          <a:pt x="101" y="117"/>
                        </a:lnTo>
                        <a:lnTo>
                          <a:pt x="91" y="164"/>
                        </a:lnTo>
                        <a:lnTo>
                          <a:pt x="58" y="196"/>
                        </a:lnTo>
                        <a:lnTo>
                          <a:pt x="13" y="200"/>
                        </a:lnTo>
                        <a:lnTo>
                          <a:pt x="8" y="245"/>
                        </a:lnTo>
                        <a:lnTo>
                          <a:pt x="0" y="275"/>
                        </a:lnTo>
                        <a:lnTo>
                          <a:pt x="78" y="328"/>
                        </a:lnTo>
                        <a:lnTo>
                          <a:pt x="152" y="335"/>
                        </a:lnTo>
                        <a:lnTo>
                          <a:pt x="159" y="351"/>
                        </a:lnTo>
                        <a:lnTo>
                          <a:pt x="157" y="398"/>
                        </a:lnTo>
                        <a:lnTo>
                          <a:pt x="188" y="409"/>
                        </a:lnTo>
                        <a:lnTo>
                          <a:pt x="208" y="41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 name="Freeform 965"/>
                  <p:cNvSpPr>
                    <a:spLocks/>
                  </p:cNvSpPr>
                  <p:nvPr/>
                </p:nvSpPr>
                <p:spPr bwMode="auto">
                  <a:xfrm>
                    <a:off x="9383" y="4122"/>
                    <a:ext cx="636" cy="620"/>
                  </a:xfrm>
                  <a:custGeom>
                    <a:avLst/>
                    <a:gdLst>
                      <a:gd name="T0" fmla="*/ 294 w 294"/>
                      <a:gd name="T1" fmla="*/ 119 h 310"/>
                      <a:gd name="T2" fmla="*/ 252 w 294"/>
                      <a:gd name="T3" fmla="*/ 173 h 310"/>
                      <a:gd name="T4" fmla="*/ 254 w 294"/>
                      <a:gd name="T5" fmla="*/ 209 h 310"/>
                      <a:gd name="T6" fmla="*/ 261 w 294"/>
                      <a:gd name="T7" fmla="*/ 234 h 310"/>
                      <a:gd name="T8" fmla="*/ 243 w 294"/>
                      <a:gd name="T9" fmla="*/ 243 h 310"/>
                      <a:gd name="T10" fmla="*/ 227 w 294"/>
                      <a:gd name="T11" fmla="*/ 265 h 310"/>
                      <a:gd name="T12" fmla="*/ 189 w 294"/>
                      <a:gd name="T13" fmla="*/ 274 h 310"/>
                      <a:gd name="T14" fmla="*/ 178 w 294"/>
                      <a:gd name="T15" fmla="*/ 310 h 310"/>
                      <a:gd name="T16" fmla="*/ 105 w 294"/>
                      <a:gd name="T17" fmla="*/ 306 h 310"/>
                      <a:gd name="T18" fmla="*/ 47 w 294"/>
                      <a:gd name="T19" fmla="*/ 295 h 310"/>
                      <a:gd name="T20" fmla="*/ 0 w 294"/>
                      <a:gd name="T21" fmla="*/ 256 h 310"/>
                      <a:gd name="T22" fmla="*/ 25 w 294"/>
                      <a:gd name="T23" fmla="*/ 216 h 310"/>
                      <a:gd name="T24" fmla="*/ 25 w 294"/>
                      <a:gd name="T25" fmla="*/ 176 h 310"/>
                      <a:gd name="T26" fmla="*/ 0 w 294"/>
                      <a:gd name="T27" fmla="*/ 144 h 310"/>
                      <a:gd name="T28" fmla="*/ 11 w 294"/>
                      <a:gd name="T29" fmla="*/ 119 h 310"/>
                      <a:gd name="T30" fmla="*/ 43 w 294"/>
                      <a:gd name="T31" fmla="*/ 101 h 310"/>
                      <a:gd name="T32" fmla="*/ 65 w 294"/>
                      <a:gd name="T33" fmla="*/ 67 h 310"/>
                      <a:gd name="T34" fmla="*/ 54 w 294"/>
                      <a:gd name="T35" fmla="*/ 38 h 310"/>
                      <a:gd name="T36" fmla="*/ 65 w 294"/>
                      <a:gd name="T37" fmla="*/ 0 h 310"/>
                      <a:gd name="T38" fmla="*/ 105 w 294"/>
                      <a:gd name="T39" fmla="*/ 14 h 310"/>
                      <a:gd name="T40" fmla="*/ 146 w 294"/>
                      <a:gd name="T41" fmla="*/ 56 h 310"/>
                      <a:gd name="T42" fmla="*/ 187 w 294"/>
                      <a:gd name="T43" fmla="*/ 99 h 310"/>
                      <a:gd name="T44" fmla="*/ 213 w 294"/>
                      <a:gd name="T45" fmla="*/ 79 h 310"/>
                      <a:gd name="T46" fmla="*/ 242 w 294"/>
                      <a:gd name="T47" fmla="*/ 81 h 310"/>
                      <a:gd name="T48" fmla="*/ 261 w 294"/>
                      <a:gd name="T49" fmla="*/ 86 h 310"/>
                      <a:gd name="T50" fmla="*/ 294 w 294"/>
                      <a:gd name="T51" fmla="*/ 11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310">
                        <a:moveTo>
                          <a:pt x="294" y="119"/>
                        </a:moveTo>
                        <a:lnTo>
                          <a:pt x="252" y="173"/>
                        </a:lnTo>
                        <a:lnTo>
                          <a:pt x="254" y="209"/>
                        </a:lnTo>
                        <a:lnTo>
                          <a:pt x="261" y="234"/>
                        </a:lnTo>
                        <a:lnTo>
                          <a:pt x="243" y="243"/>
                        </a:lnTo>
                        <a:lnTo>
                          <a:pt x="227" y="265"/>
                        </a:lnTo>
                        <a:lnTo>
                          <a:pt x="189" y="274"/>
                        </a:lnTo>
                        <a:lnTo>
                          <a:pt x="178" y="310"/>
                        </a:lnTo>
                        <a:lnTo>
                          <a:pt x="105" y="306"/>
                        </a:lnTo>
                        <a:lnTo>
                          <a:pt x="47" y="295"/>
                        </a:lnTo>
                        <a:lnTo>
                          <a:pt x="0" y="256"/>
                        </a:lnTo>
                        <a:lnTo>
                          <a:pt x="25" y="216"/>
                        </a:lnTo>
                        <a:lnTo>
                          <a:pt x="25" y="176"/>
                        </a:lnTo>
                        <a:lnTo>
                          <a:pt x="0" y="144"/>
                        </a:lnTo>
                        <a:lnTo>
                          <a:pt x="11" y="119"/>
                        </a:lnTo>
                        <a:lnTo>
                          <a:pt x="43" y="101"/>
                        </a:lnTo>
                        <a:lnTo>
                          <a:pt x="65" y="67"/>
                        </a:lnTo>
                        <a:lnTo>
                          <a:pt x="54" y="38"/>
                        </a:lnTo>
                        <a:lnTo>
                          <a:pt x="65" y="0"/>
                        </a:lnTo>
                        <a:lnTo>
                          <a:pt x="105" y="14"/>
                        </a:lnTo>
                        <a:lnTo>
                          <a:pt x="146" y="56"/>
                        </a:lnTo>
                        <a:lnTo>
                          <a:pt x="187" y="99"/>
                        </a:lnTo>
                        <a:lnTo>
                          <a:pt x="213" y="79"/>
                        </a:lnTo>
                        <a:lnTo>
                          <a:pt x="242" y="81"/>
                        </a:lnTo>
                        <a:lnTo>
                          <a:pt x="261" y="86"/>
                        </a:lnTo>
                        <a:lnTo>
                          <a:pt x="294"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 name="Freeform 964"/>
                  <p:cNvSpPr>
                    <a:spLocks/>
                  </p:cNvSpPr>
                  <p:nvPr/>
                </p:nvSpPr>
                <p:spPr bwMode="auto">
                  <a:xfrm>
                    <a:off x="9383" y="4122"/>
                    <a:ext cx="636" cy="620"/>
                  </a:xfrm>
                  <a:custGeom>
                    <a:avLst/>
                    <a:gdLst>
                      <a:gd name="T0" fmla="*/ 294 w 294"/>
                      <a:gd name="T1" fmla="*/ 119 h 310"/>
                      <a:gd name="T2" fmla="*/ 252 w 294"/>
                      <a:gd name="T3" fmla="*/ 173 h 310"/>
                      <a:gd name="T4" fmla="*/ 254 w 294"/>
                      <a:gd name="T5" fmla="*/ 209 h 310"/>
                      <a:gd name="T6" fmla="*/ 261 w 294"/>
                      <a:gd name="T7" fmla="*/ 234 h 310"/>
                      <a:gd name="T8" fmla="*/ 243 w 294"/>
                      <a:gd name="T9" fmla="*/ 243 h 310"/>
                      <a:gd name="T10" fmla="*/ 227 w 294"/>
                      <a:gd name="T11" fmla="*/ 265 h 310"/>
                      <a:gd name="T12" fmla="*/ 189 w 294"/>
                      <a:gd name="T13" fmla="*/ 274 h 310"/>
                      <a:gd name="T14" fmla="*/ 178 w 294"/>
                      <a:gd name="T15" fmla="*/ 310 h 310"/>
                      <a:gd name="T16" fmla="*/ 105 w 294"/>
                      <a:gd name="T17" fmla="*/ 306 h 310"/>
                      <a:gd name="T18" fmla="*/ 47 w 294"/>
                      <a:gd name="T19" fmla="*/ 295 h 310"/>
                      <a:gd name="T20" fmla="*/ 0 w 294"/>
                      <a:gd name="T21" fmla="*/ 256 h 310"/>
                      <a:gd name="T22" fmla="*/ 25 w 294"/>
                      <a:gd name="T23" fmla="*/ 216 h 310"/>
                      <a:gd name="T24" fmla="*/ 25 w 294"/>
                      <a:gd name="T25" fmla="*/ 176 h 310"/>
                      <a:gd name="T26" fmla="*/ 0 w 294"/>
                      <a:gd name="T27" fmla="*/ 144 h 310"/>
                      <a:gd name="T28" fmla="*/ 11 w 294"/>
                      <a:gd name="T29" fmla="*/ 119 h 310"/>
                      <a:gd name="T30" fmla="*/ 43 w 294"/>
                      <a:gd name="T31" fmla="*/ 101 h 310"/>
                      <a:gd name="T32" fmla="*/ 65 w 294"/>
                      <a:gd name="T33" fmla="*/ 67 h 310"/>
                      <a:gd name="T34" fmla="*/ 54 w 294"/>
                      <a:gd name="T35" fmla="*/ 38 h 310"/>
                      <a:gd name="T36" fmla="*/ 65 w 294"/>
                      <a:gd name="T37" fmla="*/ 0 h 310"/>
                      <a:gd name="T38" fmla="*/ 105 w 294"/>
                      <a:gd name="T39" fmla="*/ 14 h 310"/>
                      <a:gd name="T40" fmla="*/ 146 w 294"/>
                      <a:gd name="T41" fmla="*/ 56 h 310"/>
                      <a:gd name="T42" fmla="*/ 187 w 294"/>
                      <a:gd name="T43" fmla="*/ 99 h 310"/>
                      <a:gd name="T44" fmla="*/ 213 w 294"/>
                      <a:gd name="T45" fmla="*/ 79 h 310"/>
                      <a:gd name="T46" fmla="*/ 242 w 294"/>
                      <a:gd name="T47" fmla="*/ 81 h 310"/>
                      <a:gd name="T48" fmla="*/ 261 w 294"/>
                      <a:gd name="T49" fmla="*/ 86 h 310"/>
                      <a:gd name="T50" fmla="*/ 294 w 294"/>
                      <a:gd name="T51" fmla="*/ 11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310">
                        <a:moveTo>
                          <a:pt x="294" y="119"/>
                        </a:moveTo>
                        <a:lnTo>
                          <a:pt x="252" y="173"/>
                        </a:lnTo>
                        <a:lnTo>
                          <a:pt x="254" y="209"/>
                        </a:lnTo>
                        <a:lnTo>
                          <a:pt x="261" y="234"/>
                        </a:lnTo>
                        <a:lnTo>
                          <a:pt x="243" y="243"/>
                        </a:lnTo>
                        <a:lnTo>
                          <a:pt x="227" y="265"/>
                        </a:lnTo>
                        <a:lnTo>
                          <a:pt x="189" y="274"/>
                        </a:lnTo>
                        <a:lnTo>
                          <a:pt x="178" y="310"/>
                        </a:lnTo>
                        <a:lnTo>
                          <a:pt x="105" y="306"/>
                        </a:lnTo>
                        <a:lnTo>
                          <a:pt x="47" y="295"/>
                        </a:lnTo>
                        <a:lnTo>
                          <a:pt x="0" y="256"/>
                        </a:lnTo>
                        <a:lnTo>
                          <a:pt x="25" y="216"/>
                        </a:lnTo>
                        <a:lnTo>
                          <a:pt x="25" y="176"/>
                        </a:lnTo>
                        <a:lnTo>
                          <a:pt x="0" y="144"/>
                        </a:lnTo>
                        <a:lnTo>
                          <a:pt x="11" y="119"/>
                        </a:lnTo>
                        <a:lnTo>
                          <a:pt x="43" y="101"/>
                        </a:lnTo>
                        <a:lnTo>
                          <a:pt x="65" y="67"/>
                        </a:lnTo>
                        <a:lnTo>
                          <a:pt x="54" y="38"/>
                        </a:lnTo>
                        <a:lnTo>
                          <a:pt x="65" y="0"/>
                        </a:lnTo>
                        <a:lnTo>
                          <a:pt x="105" y="14"/>
                        </a:lnTo>
                        <a:lnTo>
                          <a:pt x="146" y="56"/>
                        </a:lnTo>
                        <a:lnTo>
                          <a:pt x="187" y="99"/>
                        </a:lnTo>
                        <a:lnTo>
                          <a:pt x="213" y="79"/>
                        </a:lnTo>
                        <a:lnTo>
                          <a:pt x="242" y="81"/>
                        </a:lnTo>
                        <a:lnTo>
                          <a:pt x="261" y="86"/>
                        </a:lnTo>
                        <a:lnTo>
                          <a:pt x="294" y="119"/>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 name="Freeform 963"/>
                  <p:cNvSpPr>
                    <a:spLocks/>
                  </p:cNvSpPr>
                  <p:nvPr/>
                </p:nvSpPr>
                <p:spPr bwMode="auto">
                  <a:xfrm>
                    <a:off x="9121" y="4082"/>
                    <a:ext cx="399" cy="360"/>
                  </a:xfrm>
                  <a:custGeom>
                    <a:avLst/>
                    <a:gdLst>
                      <a:gd name="T0" fmla="*/ 26 w 184"/>
                      <a:gd name="T1" fmla="*/ 180 h 180"/>
                      <a:gd name="T2" fmla="*/ 54 w 184"/>
                      <a:gd name="T3" fmla="*/ 166 h 180"/>
                      <a:gd name="T4" fmla="*/ 60 w 184"/>
                      <a:gd name="T5" fmla="*/ 106 h 180"/>
                      <a:gd name="T6" fmla="*/ 83 w 184"/>
                      <a:gd name="T7" fmla="*/ 88 h 180"/>
                      <a:gd name="T8" fmla="*/ 130 w 184"/>
                      <a:gd name="T9" fmla="*/ 69 h 180"/>
                      <a:gd name="T10" fmla="*/ 175 w 184"/>
                      <a:gd name="T11" fmla="*/ 60 h 180"/>
                      <a:gd name="T12" fmla="*/ 184 w 184"/>
                      <a:gd name="T13" fmla="*/ 20 h 180"/>
                      <a:gd name="T14" fmla="*/ 177 w 184"/>
                      <a:gd name="T15" fmla="*/ 7 h 180"/>
                      <a:gd name="T16" fmla="*/ 159 w 184"/>
                      <a:gd name="T17" fmla="*/ 0 h 180"/>
                      <a:gd name="T18" fmla="*/ 62 w 184"/>
                      <a:gd name="T19" fmla="*/ 4 h 180"/>
                      <a:gd name="T20" fmla="*/ 18 w 184"/>
                      <a:gd name="T21" fmla="*/ 27 h 180"/>
                      <a:gd name="T22" fmla="*/ 8 w 184"/>
                      <a:gd name="T23" fmla="*/ 58 h 180"/>
                      <a:gd name="T24" fmla="*/ 0 w 184"/>
                      <a:gd name="T25" fmla="*/ 97 h 180"/>
                      <a:gd name="T26" fmla="*/ 8 w 184"/>
                      <a:gd name="T27" fmla="*/ 112 h 180"/>
                      <a:gd name="T28" fmla="*/ 15 w 184"/>
                      <a:gd name="T29" fmla="*/ 133 h 180"/>
                      <a:gd name="T30" fmla="*/ 26 w 184"/>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0">
                        <a:moveTo>
                          <a:pt x="26" y="180"/>
                        </a:moveTo>
                        <a:lnTo>
                          <a:pt x="54" y="166"/>
                        </a:lnTo>
                        <a:lnTo>
                          <a:pt x="60" y="106"/>
                        </a:lnTo>
                        <a:lnTo>
                          <a:pt x="83" y="88"/>
                        </a:lnTo>
                        <a:lnTo>
                          <a:pt x="130" y="69"/>
                        </a:lnTo>
                        <a:lnTo>
                          <a:pt x="175" y="60"/>
                        </a:lnTo>
                        <a:lnTo>
                          <a:pt x="184" y="20"/>
                        </a:lnTo>
                        <a:lnTo>
                          <a:pt x="177" y="7"/>
                        </a:lnTo>
                        <a:lnTo>
                          <a:pt x="159" y="0"/>
                        </a:lnTo>
                        <a:lnTo>
                          <a:pt x="62" y="4"/>
                        </a:lnTo>
                        <a:lnTo>
                          <a:pt x="18" y="27"/>
                        </a:lnTo>
                        <a:lnTo>
                          <a:pt x="8" y="58"/>
                        </a:lnTo>
                        <a:lnTo>
                          <a:pt x="0" y="97"/>
                        </a:lnTo>
                        <a:lnTo>
                          <a:pt x="8" y="112"/>
                        </a:lnTo>
                        <a:lnTo>
                          <a:pt x="15" y="133"/>
                        </a:lnTo>
                        <a:lnTo>
                          <a:pt x="26"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 name="Freeform 962"/>
                  <p:cNvSpPr>
                    <a:spLocks/>
                  </p:cNvSpPr>
                  <p:nvPr/>
                </p:nvSpPr>
                <p:spPr bwMode="auto">
                  <a:xfrm>
                    <a:off x="9121" y="4082"/>
                    <a:ext cx="399" cy="360"/>
                  </a:xfrm>
                  <a:custGeom>
                    <a:avLst/>
                    <a:gdLst>
                      <a:gd name="T0" fmla="*/ 26 w 184"/>
                      <a:gd name="T1" fmla="*/ 180 h 180"/>
                      <a:gd name="T2" fmla="*/ 54 w 184"/>
                      <a:gd name="T3" fmla="*/ 166 h 180"/>
                      <a:gd name="T4" fmla="*/ 60 w 184"/>
                      <a:gd name="T5" fmla="*/ 106 h 180"/>
                      <a:gd name="T6" fmla="*/ 83 w 184"/>
                      <a:gd name="T7" fmla="*/ 88 h 180"/>
                      <a:gd name="T8" fmla="*/ 130 w 184"/>
                      <a:gd name="T9" fmla="*/ 69 h 180"/>
                      <a:gd name="T10" fmla="*/ 175 w 184"/>
                      <a:gd name="T11" fmla="*/ 60 h 180"/>
                      <a:gd name="T12" fmla="*/ 184 w 184"/>
                      <a:gd name="T13" fmla="*/ 20 h 180"/>
                      <a:gd name="T14" fmla="*/ 177 w 184"/>
                      <a:gd name="T15" fmla="*/ 7 h 180"/>
                      <a:gd name="T16" fmla="*/ 159 w 184"/>
                      <a:gd name="T17" fmla="*/ 0 h 180"/>
                      <a:gd name="T18" fmla="*/ 62 w 184"/>
                      <a:gd name="T19" fmla="*/ 4 h 180"/>
                      <a:gd name="T20" fmla="*/ 18 w 184"/>
                      <a:gd name="T21" fmla="*/ 27 h 180"/>
                      <a:gd name="T22" fmla="*/ 8 w 184"/>
                      <a:gd name="T23" fmla="*/ 58 h 180"/>
                      <a:gd name="T24" fmla="*/ 0 w 184"/>
                      <a:gd name="T25" fmla="*/ 97 h 180"/>
                      <a:gd name="T26" fmla="*/ 8 w 184"/>
                      <a:gd name="T27" fmla="*/ 112 h 180"/>
                      <a:gd name="T28" fmla="*/ 15 w 184"/>
                      <a:gd name="T29" fmla="*/ 133 h 180"/>
                      <a:gd name="T30" fmla="*/ 26 w 184"/>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0">
                        <a:moveTo>
                          <a:pt x="26" y="180"/>
                        </a:moveTo>
                        <a:lnTo>
                          <a:pt x="54" y="166"/>
                        </a:lnTo>
                        <a:lnTo>
                          <a:pt x="60" y="106"/>
                        </a:lnTo>
                        <a:lnTo>
                          <a:pt x="83" y="88"/>
                        </a:lnTo>
                        <a:lnTo>
                          <a:pt x="130" y="69"/>
                        </a:lnTo>
                        <a:lnTo>
                          <a:pt x="175" y="60"/>
                        </a:lnTo>
                        <a:lnTo>
                          <a:pt x="184" y="20"/>
                        </a:lnTo>
                        <a:lnTo>
                          <a:pt x="177" y="7"/>
                        </a:lnTo>
                        <a:lnTo>
                          <a:pt x="159" y="0"/>
                        </a:lnTo>
                        <a:lnTo>
                          <a:pt x="62" y="4"/>
                        </a:lnTo>
                        <a:lnTo>
                          <a:pt x="18" y="27"/>
                        </a:lnTo>
                        <a:lnTo>
                          <a:pt x="8" y="58"/>
                        </a:lnTo>
                        <a:lnTo>
                          <a:pt x="0" y="97"/>
                        </a:lnTo>
                        <a:lnTo>
                          <a:pt x="8" y="112"/>
                        </a:lnTo>
                        <a:lnTo>
                          <a:pt x="15" y="133"/>
                        </a:lnTo>
                        <a:lnTo>
                          <a:pt x="26" y="18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 name="Freeform 961"/>
                  <p:cNvSpPr>
                    <a:spLocks/>
                  </p:cNvSpPr>
                  <p:nvPr/>
                </p:nvSpPr>
                <p:spPr bwMode="auto">
                  <a:xfrm>
                    <a:off x="9301" y="4198"/>
                    <a:ext cx="223" cy="162"/>
                  </a:xfrm>
                  <a:custGeom>
                    <a:avLst/>
                    <a:gdLst>
                      <a:gd name="T0" fmla="*/ 92 w 103"/>
                      <a:gd name="T1" fmla="*/ 0 h 81"/>
                      <a:gd name="T2" fmla="*/ 47 w 103"/>
                      <a:gd name="T3" fmla="*/ 11 h 81"/>
                      <a:gd name="T4" fmla="*/ 0 w 103"/>
                      <a:gd name="T5" fmla="*/ 30 h 81"/>
                      <a:gd name="T6" fmla="*/ 16 w 103"/>
                      <a:gd name="T7" fmla="*/ 61 h 81"/>
                      <a:gd name="T8" fmla="*/ 33 w 103"/>
                      <a:gd name="T9" fmla="*/ 74 h 81"/>
                      <a:gd name="T10" fmla="*/ 51 w 103"/>
                      <a:gd name="T11" fmla="*/ 81 h 81"/>
                      <a:gd name="T12" fmla="*/ 81 w 103"/>
                      <a:gd name="T13" fmla="*/ 63 h 81"/>
                      <a:gd name="T14" fmla="*/ 103 w 103"/>
                      <a:gd name="T15" fmla="*/ 29 h 81"/>
                      <a:gd name="T16" fmla="*/ 92 w 103"/>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1">
                        <a:moveTo>
                          <a:pt x="92" y="0"/>
                        </a:moveTo>
                        <a:lnTo>
                          <a:pt x="47" y="11"/>
                        </a:lnTo>
                        <a:lnTo>
                          <a:pt x="0" y="30"/>
                        </a:lnTo>
                        <a:lnTo>
                          <a:pt x="16" y="61"/>
                        </a:lnTo>
                        <a:lnTo>
                          <a:pt x="33" y="74"/>
                        </a:lnTo>
                        <a:lnTo>
                          <a:pt x="51" y="81"/>
                        </a:lnTo>
                        <a:lnTo>
                          <a:pt x="81" y="63"/>
                        </a:lnTo>
                        <a:lnTo>
                          <a:pt x="103" y="29"/>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 name="Freeform 960"/>
                  <p:cNvSpPr>
                    <a:spLocks/>
                  </p:cNvSpPr>
                  <p:nvPr/>
                </p:nvSpPr>
                <p:spPr bwMode="auto">
                  <a:xfrm>
                    <a:off x="9301" y="4198"/>
                    <a:ext cx="223" cy="162"/>
                  </a:xfrm>
                  <a:custGeom>
                    <a:avLst/>
                    <a:gdLst>
                      <a:gd name="T0" fmla="*/ 92 w 103"/>
                      <a:gd name="T1" fmla="*/ 0 h 81"/>
                      <a:gd name="T2" fmla="*/ 47 w 103"/>
                      <a:gd name="T3" fmla="*/ 11 h 81"/>
                      <a:gd name="T4" fmla="*/ 0 w 103"/>
                      <a:gd name="T5" fmla="*/ 30 h 81"/>
                      <a:gd name="T6" fmla="*/ 16 w 103"/>
                      <a:gd name="T7" fmla="*/ 61 h 81"/>
                      <a:gd name="T8" fmla="*/ 33 w 103"/>
                      <a:gd name="T9" fmla="*/ 74 h 81"/>
                      <a:gd name="T10" fmla="*/ 51 w 103"/>
                      <a:gd name="T11" fmla="*/ 81 h 81"/>
                      <a:gd name="T12" fmla="*/ 81 w 103"/>
                      <a:gd name="T13" fmla="*/ 63 h 81"/>
                      <a:gd name="T14" fmla="*/ 103 w 103"/>
                      <a:gd name="T15" fmla="*/ 29 h 81"/>
                      <a:gd name="T16" fmla="*/ 92 w 103"/>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1">
                        <a:moveTo>
                          <a:pt x="92" y="0"/>
                        </a:moveTo>
                        <a:lnTo>
                          <a:pt x="47" y="11"/>
                        </a:lnTo>
                        <a:lnTo>
                          <a:pt x="0" y="30"/>
                        </a:lnTo>
                        <a:lnTo>
                          <a:pt x="16" y="61"/>
                        </a:lnTo>
                        <a:lnTo>
                          <a:pt x="33" y="74"/>
                        </a:lnTo>
                        <a:lnTo>
                          <a:pt x="51" y="81"/>
                        </a:lnTo>
                        <a:lnTo>
                          <a:pt x="81" y="63"/>
                        </a:lnTo>
                        <a:lnTo>
                          <a:pt x="103" y="29"/>
                        </a:lnTo>
                        <a:lnTo>
                          <a:pt x="92"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 name="Freeform 959"/>
                  <p:cNvSpPr>
                    <a:spLocks/>
                  </p:cNvSpPr>
                  <p:nvPr/>
                </p:nvSpPr>
                <p:spPr bwMode="auto">
                  <a:xfrm>
                    <a:off x="9180" y="4258"/>
                    <a:ext cx="257" cy="376"/>
                  </a:xfrm>
                  <a:custGeom>
                    <a:avLst/>
                    <a:gdLst>
                      <a:gd name="T0" fmla="*/ 94 w 119"/>
                      <a:gd name="T1" fmla="*/ 188 h 188"/>
                      <a:gd name="T2" fmla="*/ 119 w 119"/>
                      <a:gd name="T3" fmla="*/ 148 h 188"/>
                      <a:gd name="T4" fmla="*/ 119 w 119"/>
                      <a:gd name="T5" fmla="*/ 108 h 188"/>
                      <a:gd name="T6" fmla="*/ 94 w 119"/>
                      <a:gd name="T7" fmla="*/ 76 h 188"/>
                      <a:gd name="T8" fmla="*/ 105 w 119"/>
                      <a:gd name="T9" fmla="*/ 53 h 188"/>
                      <a:gd name="T10" fmla="*/ 89 w 119"/>
                      <a:gd name="T11" fmla="*/ 44 h 188"/>
                      <a:gd name="T12" fmla="*/ 72 w 119"/>
                      <a:gd name="T13" fmla="*/ 31 h 188"/>
                      <a:gd name="T14" fmla="*/ 56 w 119"/>
                      <a:gd name="T15" fmla="*/ 0 h 188"/>
                      <a:gd name="T16" fmla="*/ 33 w 119"/>
                      <a:gd name="T17" fmla="*/ 18 h 188"/>
                      <a:gd name="T18" fmla="*/ 27 w 119"/>
                      <a:gd name="T19" fmla="*/ 78 h 188"/>
                      <a:gd name="T20" fmla="*/ 0 w 119"/>
                      <a:gd name="T21" fmla="*/ 92 h 188"/>
                      <a:gd name="T22" fmla="*/ 6 w 119"/>
                      <a:gd name="T23" fmla="*/ 144 h 188"/>
                      <a:gd name="T24" fmla="*/ 27 w 119"/>
                      <a:gd name="T25" fmla="*/ 162 h 188"/>
                      <a:gd name="T26" fmla="*/ 94 w 119"/>
                      <a:gd name="T2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88">
                        <a:moveTo>
                          <a:pt x="94" y="188"/>
                        </a:moveTo>
                        <a:lnTo>
                          <a:pt x="119" y="148"/>
                        </a:lnTo>
                        <a:lnTo>
                          <a:pt x="119" y="108"/>
                        </a:lnTo>
                        <a:lnTo>
                          <a:pt x="94" y="76"/>
                        </a:lnTo>
                        <a:lnTo>
                          <a:pt x="105" y="53"/>
                        </a:lnTo>
                        <a:lnTo>
                          <a:pt x="89" y="44"/>
                        </a:lnTo>
                        <a:lnTo>
                          <a:pt x="72" y="31"/>
                        </a:lnTo>
                        <a:lnTo>
                          <a:pt x="56" y="0"/>
                        </a:lnTo>
                        <a:lnTo>
                          <a:pt x="33" y="18"/>
                        </a:lnTo>
                        <a:lnTo>
                          <a:pt x="27" y="78"/>
                        </a:lnTo>
                        <a:lnTo>
                          <a:pt x="0" y="92"/>
                        </a:lnTo>
                        <a:lnTo>
                          <a:pt x="6" y="144"/>
                        </a:lnTo>
                        <a:lnTo>
                          <a:pt x="27" y="162"/>
                        </a:lnTo>
                        <a:lnTo>
                          <a:pt x="94"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 name="Freeform 958"/>
                  <p:cNvSpPr>
                    <a:spLocks/>
                  </p:cNvSpPr>
                  <p:nvPr/>
                </p:nvSpPr>
                <p:spPr bwMode="auto">
                  <a:xfrm>
                    <a:off x="9180" y="4258"/>
                    <a:ext cx="257" cy="376"/>
                  </a:xfrm>
                  <a:custGeom>
                    <a:avLst/>
                    <a:gdLst>
                      <a:gd name="T0" fmla="*/ 94 w 119"/>
                      <a:gd name="T1" fmla="*/ 188 h 188"/>
                      <a:gd name="T2" fmla="*/ 119 w 119"/>
                      <a:gd name="T3" fmla="*/ 148 h 188"/>
                      <a:gd name="T4" fmla="*/ 119 w 119"/>
                      <a:gd name="T5" fmla="*/ 108 h 188"/>
                      <a:gd name="T6" fmla="*/ 94 w 119"/>
                      <a:gd name="T7" fmla="*/ 76 h 188"/>
                      <a:gd name="T8" fmla="*/ 105 w 119"/>
                      <a:gd name="T9" fmla="*/ 53 h 188"/>
                      <a:gd name="T10" fmla="*/ 89 w 119"/>
                      <a:gd name="T11" fmla="*/ 44 h 188"/>
                      <a:gd name="T12" fmla="*/ 72 w 119"/>
                      <a:gd name="T13" fmla="*/ 31 h 188"/>
                      <a:gd name="T14" fmla="*/ 56 w 119"/>
                      <a:gd name="T15" fmla="*/ 0 h 188"/>
                      <a:gd name="T16" fmla="*/ 33 w 119"/>
                      <a:gd name="T17" fmla="*/ 18 h 188"/>
                      <a:gd name="T18" fmla="*/ 27 w 119"/>
                      <a:gd name="T19" fmla="*/ 78 h 188"/>
                      <a:gd name="T20" fmla="*/ 0 w 119"/>
                      <a:gd name="T21" fmla="*/ 92 h 188"/>
                      <a:gd name="T22" fmla="*/ 6 w 119"/>
                      <a:gd name="T23" fmla="*/ 144 h 188"/>
                      <a:gd name="T24" fmla="*/ 27 w 119"/>
                      <a:gd name="T25" fmla="*/ 162 h 188"/>
                      <a:gd name="T26" fmla="*/ 94 w 119"/>
                      <a:gd name="T27"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88">
                        <a:moveTo>
                          <a:pt x="94" y="188"/>
                        </a:moveTo>
                        <a:lnTo>
                          <a:pt x="119" y="148"/>
                        </a:lnTo>
                        <a:lnTo>
                          <a:pt x="119" y="108"/>
                        </a:lnTo>
                        <a:lnTo>
                          <a:pt x="94" y="76"/>
                        </a:lnTo>
                        <a:lnTo>
                          <a:pt x="105" y="53"/>
                        </a:lnTo>
                        <a:lnTo>
                          <a:pt x="89" y="44"/>
                        </a:lnTo>
                        <a:lnTo>
                          <a:pt x="72" y="31"/>
                        </a:lnTo>
                        <a:lnTo>
                          <a:pt x="56" y="0"/>
                        </a:lnTo>
                        <a:lnTo>
                          <a:pt x="33" y="18"/>
                        </a:lnTo>
                        <a:lnTo>
                          <a:pt x="27" y="78"/>
                        </a:lnTo>
                        <a:lnTo>
                          <a:pt x="0" y="92"/>
                        </a:lnTo>
                        <a:lnTo>
                          <a:pt x="6" y="144"/>
                        </a:lnTo>
                        <a:lnTo>
                          <a:pt x="27" y="162"/>
                        </a:lnTo>
                        <a:lnTo>
                          <a:pt x="94" y="18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 name="Freeform 957"/>
                  <p:cNvSpPr>
                    <a:spLocks/>
                  </p:cNvSpPr>
                  <p:nvPr/>
                </p:nvSpPr>
                <p:spPr bwMode="auto">
                  <a:xfrm>
                    <a:off x="9092" y="4878"/>
                    <a:ext cx="413" cy="656"/>
                  </a:xfrm>
                  <a:custGeom>
                    <a:avLst/>
                    <a:gdLst>
                      <a:gd name="T0" fmla="*/ 4 w 191"/>
                      <a:gd name="T1" fmla="*/ 245 h 328"/>
                      <a:gd name="T2" fmla="*/ 7 w 191"/>
                      <a:gd name="T3" fmla="*/ 166 h 328"/>
                      <a:gd name="T4" fmla="*/ 22 w 191"/>
                      <a:gd name="T5" fmla="*/ 121 h 328"/>
                      <a:gd name="T6" fmla="*/ 23 w 191"/>
                      <a:gd name="T7" fmla="*/ 97 h 328"/>
                      <a:gd name="T8" fmla="*/ 7 w 191"/>
                      <a:gd name="T9" fmla="*/ 60 h 328"/>
                      <a:gd name="T10" fmla="*/ 0 w 191"/>
                      <a:gd name="T11" fmla="*/ 0 h 328"/>
                      <a:gd name="T12" fmla="*/ 49 w 191"/>
                      <a:gd name="T13" fmla="*/ 2 h 328"/>
                      <a:gd name="T14" fmla="*/ 112 w 191"/>
                      <a:gd name="T15" fmla="*/ 20 h 328"/>
                      <a:gd name="T16" fmla="*/ 148 w 191"/>
                      <a:gd name="T17" fmla="*/ 34 h 328"/>
                      <a:gd name="T18" fmla="*/ 173 w 191"/>
                      <a:gd name="T19" fmla="*/ 49 h 328"/>
                      <a:gd name="T20" fmla="*/ 191 w 191"/>
                      <a:gd name="T21" fmla="*/ 70 h 328"/>
                      <a:gd name="T22" fmla="*/ 177 w 191"/>
                      <a:gd name="T23" fmla="*/ 103 h 328"/>
                      <a:gd name="T24" fmla="*/ 142 w 191"/>
                      <a:gd name="T25" fmla="*/ 150 h 328"/>
                      <a:gd name="T26" fmla="*/ 142 w 191"/>
                      <a:gd name="T27" fmla="*/ 178 h 328"/>
                      <a:gd name="T28" fmla="*/ 146 w 191"/>
                      <a:gd name="T29" fmla="*/ 211 h 328"/>
                      <a:gd name="T30" fmla="*/ 135 w 191"/>
                      <a:gd name="T31" fmla="*/ 227 h 328"/>
                      <a:gd name="T32" fmla="*/ 124 w 191"/>
                      <a:gd name="T33" fmla="*/ 245 h 328"/>
                      <a:gd name="T34" fmla="*/ 104 w 191"/>
                      <a:gd name="T35" fmla="*/ 283 h 328"/>
                      <a:gd name="T36" fmla="*/ 108 w 191"/>
                      <a:gd name="T37" fmla="*/ 328 h 328"/>
                      <a:gd name="T38" fmla="*/ 68 w 191"/>
                      <a:gd name="T39" fmla="*/ 323 h 328"/>
                      <a:gd name="T40" fmla="*/ 56 w 191"/>
                      <a:gd name="T41" fmla="*/ 303 h 328"/>
                      <a:gd name="T42" fmla="*/ 56 w 191"/>
                      <a:gd name="T43" fmla="*/ 252 h 328"/>
                      <a:gd name="T44" fmla="*/ 4 w 191"/>
                      <a:gd name="T45"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328">
                        <a:moveTo>
                          <a:pt x="4" y="245"/>
                        </a:moveTo>
                        <a:lnTo>
                          <a:pt x="7" y="166"/>
                        </a:lnTo>
                        <a:lnTo>
                          <a:pt x="22" y="121"/>
                        </a:lnTo>
                        <a:lnTo>
                          <a:pt x="23" y="97"/>
                        </a:lnTo>
                        <a:lnTo>
                          <a:pt x="7" y="60"/>
                        </a:lnTo>
                        <a:lnTo>
                          <a:pt x="0" y="0"/>
                        </a:lnTo>
                        <a:lnTo>
                          <a:pt x="49" y="2"/>
                        </a:lnTo>
                        <a:lnTo>
                          <a:pt x="112" y="20"/>
                        </a:lnTo>
                        <a:lnTo>
                          <a:pt x="148" y="34"/>
                        </a:lnTo>
                        <a:lnTo>
                          <a:pt x="173" y="49"/>
                        </a:lnTo>
                        <a:lnTo>
                          <a:pt x="191" y="70"/>
                        </a:lnTo>
                        <a:lnTo>
                          <a:pt x="177" y="103"/>
                        </a:lnTo>
                        <a:lnTo>
                          <a:pt x="142" y="150"/>
                        </a:lnTo>
                        <a:lnTo>
                          <a:pt x="142" y="178"/>
                        </a:lnTo>
                        <a:lnTo>
                          <a:pt x="146" y="211"/>
                        </a:lnTo>
                        <a:lnTo>
                          <a:pt x="135" y="227"/>
                        </a:lnTo>
                        <a:lnTo>
                          <a:pt x="124" y="245"/>
                        </a:lnTo>
                        <a:lnTo>
                          <a:pt x="104" y="283"/>
                        </a:lnTo>
                        <a:lnTo>
                          <a:pt x="108" y="328"/>
                        </a:lnTo>
                        <a:lnTo>
                          <a:pt x="68" y="323"/>
                        </a:lnTo>
                        <a:lnTo>
                          <a:pt x="56" y="303"/>
                        </a:lnTo>
                        <a:lnTo>
                          <a:pt x="56" y="252"/>
                        </a:lnTo>
                        <a:lnTo>
                          <a:pt x="4"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 name="Freeform 956"/>
                  <p:cNvSpPr>
                    <a:spLocks/>
                  </p:cNvSpPr>
                  <p:nvPr/>
                </p:nvSpPr>
                <p:spPr bwMode="auto">
                  <a:xfrm>
                    <a:off x="9092" y="4878"/>
                    <a:ext cx="413" cy="656"/>
                  </a:xfrm>
                  <a:custGeom>
                    <a:avLst/>
                    <a:gdLst>
                      <a:gd name="T0" fmla="*/ 4 w 191"/>
                      <a:gd name="T1" fmla="*/ 245 h 328"/>
                      <a:gd name="T2" fmla="*/ 7 w 191"/>
                      <a:gd name="T3" fmla="*/ 166 h 328"/>
                      <a:gd name="T4" fmla="*/ 22 w 191"/>
                      <a:gd name="T5" fmla="*/ 121 h 328"/>
                      <a:gd name="T6" fmla="*/ 23 w 191"/>
                      <a:gd name="T7" fmla="*/ 97 h 328"/>
                      <a:gd name="T8" fmla="*/ 7 w 191"/>
                      <a:gd name="T9" fmla="*/ 60 h 328"/>
                      <a:gd name="T10" fmla="*/ 0 w 191"/>
                      <a:gd name="T11" fmla="*/ 0 h 328"/>
                      <a:gd name="T12" fmla="*/ 49 w 191"/>
                      <a:gd name="T13" fmla="*/ 2 h 328"/>
                      <a:gd name="T14" fmla="*/ 112 w 191"/>
                      <a:gd name="T15" fmla="*/ 20 h 328"/>
                      <a:gd name="T16" fmla="*/ 148 w 191"/>
                      <a:gd name="T17" fmla="*/ 34 h 328"/>
                      <a:gd name="T18" fmla="*/ 173 w 191"/>
                      <a:gd name="T19" fmla="*/ 49 h 328"/>
                      <a:gd name="T20" fmla="*/ 191 w 191"/>
                      <a:gd name="T21" fmla="*/ 70 h 328"/>
                      <a:gd name="T22" fmla="*/ 177 w 191"/>
                      <a:gd name="T23" fmla="*/ 103 h 328"/>
                      <a:gd name="T24" fmla="*/ 142 w 191"/>
                      <a:gd name="T25" fmla="*/ 150 h 328"/>
                      <a:gd name="T26" fmla="*/ 142 w 191"/>
                      <a:gd name="T27" fmla="*/ 178 h 328"/>
                      <a:gd name="T28" fmla="*/ 146 w 191"/>
                      <a:gd name="T29" fmla="*/ 211 h 328"/>
                      <a:gd name="T30" fmla="*/ 135 w 191"/>
                      <a:gd name="T31" fmla="*/ 227 h 328"/>
                      <a:gd name="T32" fmla="*/ 124 w 191"/>
                      <a:gd name="T33" fmla="*/ 245 h 328"/>
                      <a:gd name="T34" fmla="*/ 104 w 191"/>
                      <a:gd name="T35" fmla="*/ 283 h 328"/>
                      <a:gd name="T36" fmla="*/ 108 w 191"/>
                      <a:gd name="T37" fmla="*/ 328 h 328"/>
                      <a:gd name="T38" fmla="*/ 68 w 191"/>
                      <a:gd name="T39" fmla="*/ 323 h 328"/>
                      <a:gd name="T40" fmla="*/ 56 w 191"/>
                      <a:gd name="T41" fmla="*/ 303 h 328"/>
                      <a:gd name="T42" fmla="*/ 56 w 191"/>
                      <a:gd name="T43" fmla="*/ 252 h 328"/>
                      <a:gd name="T44" fmla="*/ 4 w 191"/>
                      <a:gd name="T45"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328">
                        <a:moveTo>
                          <a:pt x="4" y="245"/>
                        </a:moveTo>
                        <a:lnTo>
                          <a:pt x="7" y="166"/>
                        </a:lnTo>
                        <a:lnTo>
                          <a:pt x="22" y="121"/>
                        </a:lnTo>
                        <a:lnTo>
                          <a:pt x="23" y="97"/>
                        </a:lnTo>
                        <a:lnTo>
                          <a:pt x="7" y="60"/>
                        </a:lnTo>
                        <a:lnTo>
                          <a:pt x="0" y="0"/>
                        </a:lnTo>
                        <a:lnTo>
                          <a:pt x="49" y="2"/>
                        </a:lnTo>
                        <a:lnTo>
                          <a:pt x="112" y="20"/>
                        </a:lnTo>
                        <a:lnTo>
                          <a:pt x="148" y="34"/>
                        </a:lnTo>
                        <a:lnTo>
                          <a:pt x="173" y="49"/>
                        </a:lnTo>
                        <a:lnTo>
                          <a:pt x="191" y="70"/>
                        </a:lnTo>
                        <a:lnTo>
                          <a:pt x="177" y="103"/>
                        </a:lnTo>
                        <a:lnTo>
                          <a:pt x="142" y="150"/>
                        </a:lnTo>
                        <a:lnTo>
                          <a:pt x="142" y="178"/>
                        </a:lnTo>
                        <a:lnTo>
                          <a:pt x="146" y="211"/>
                        </a:lnTo>
                        <a:lnTo>
                          <a:pt x="135" y="227"/>
                        </a:lnTo>
                        <a:lnTo>
                          <a:pt x="124" y="245"/>
                        </a:lnTo>
                        <a:lnTo>
                          <a:pt x="104" y="283"/>
                        </a:lnTo>
                        <a:lnTo>
                          <a:pt x="108" y="328"/>
                        </a:lnTo>
                        <a:lnTo>
                          <a:pt x="68" y="323"/>
                        </a:lnTo>
                        <a:lnTo>
                          <a:pt x="56" y="303"/>
                        </a:lnTo>
                        <a:lnTo>
                          <a:pt x="56" y="252"/>
                        </a:lnTo>
                        <a:lnTo>
                          <a:pt x="4" y="245"/>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 name="Freeform 955"/>
                  <p:cNvSpPr>
                    <a:spLocks/>
                  </p:cNvSpPr>
                  <p:nvPr/>
                </p:nvSpPr>
                <p:spPr bwMode="auto">
                  <a:xfrm>
                    <a:off x="9801" y="5016"/>
                    <a:ext cx="336" cy="724"/>
                  </a:xfrm>
                  <a:custGeom>
                    <a:avLst/>
                    <a:gdLst>
                      <a:gd name="T0" fmla="*/ 130 w 155"/>
                      <a:gd name="T1" fmla="*/ 362 h 362"/>
                      <a:gd name="T2" fmla="*/ 133 w 155"/>
                      <a:gd name="T3" fmla="*/ 230 h 362"/>
                      <a:gd name="T4" fmla="*/ 140 w 155"/>
                      <a:gd name="T5" fmla="*/ 214 h 362"/>
                      <a:gd name="T6" fmla="*/ 148 w 155"/>
                      <a:gd name="T7" fmla="*/ 191 h 362"/>
                      <a:gd name="T8" fmla="*/ 131 w 155"/>
                      <a:gd name="T9" fmla="*/ 171 h 362"/>
                      <a:gd name="T10" fmla="*/ 133 w 155"/>
                      <a:gd name="T11" fmla="*/ 84 h 362"/>
                      <a:gd name="T12" fmla="*/ 155 w 155"/>
                      <a:gd name="T13" fmla="*/ 55 h 362"/>
                      <a:gd name="T14" fmla="*/ 142 w 155"/>
                      <a:gd name="T15" fmla="*/ 27 h 362"/>
                      <a:gd name="T16" fmla="*/ 121 w 155"/>
                      <a:gd name="T17" fmla="*/ 5 h 362"/>
                      <a:gd name="T18" fmla="*/ 61 w 155"/>
                      <a:gd name="T19" fmla="*/ 0 h 362"/>
                      <a:gd name="T20" fmla="*/ 52 w 155"/>
                      <a:gd name="T21" fmla="*/ 54 h 362"/>
                      <a:gd name="T22" fmla="*/ 27 w 155"/>
                      <a:gd name="T23" fmla="*/ 77 h 362"/>
                      <a:gd name="T24" fmla="*/ 11 w 155"/>
                      <a:gd name="T25" fmla="*/ 131 h 362"/>
                      <a:gd name="T26" fmla="*/ 0 w 155"/>
                      <a:gd name="T27" fmla="*/ 178 h 362"/>
                      <a:gd name="T28" fmla="*/ 16 w 155"/>
                      <a:gd name="T29" fmla="*/ 198 h 362"/>
                      <a:gd name="T30" fmla="*/ 41 w 155"/>
                      <a:gd name="T31" fmla="*/ 203 h 362"/>
                      <a:gd name="T32" fmla="*/ 63 w 155"/>
                      <a:gd name="T33" fmla="*/ 221 h 362"/>
                      <a:gd name="T34" fmla="*/ 63 w 155"/>
                      <a:gd name="T35" fmla="*/ 295 h 362"/>
                      <a:gd name="T36" fmla="*/ 65 w 155"/>
                      <a:gd name="T37" fmla="*/ 338 h 362"/>
                      <a:gd name="T38" fmla="*/ 95 w 155"/>
                      <a:gd name="T39" fmla="*/ 353 h 362"/>
                      <a:gd name="T40" fmla="*/ 130 w 155"/>
                      <a:gd name="T41"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362">
                        <a:moveTo>
                          <a:pt x="130" y="362"/>
                        </a:moveTo>
                        <a:lnTo>
                          <a:pt x="133" y="230"/>
                        </a:lnTo>
                        <a:lnTo>
                          <a:pt x="140" y="214"/>
                        </a:lnTo>
                        <a:lnTo>
                          <a:pt x="148" y="191"/>
                        </a:lnTo>
                        <a:lnTo>
                          <a:pt x="131" y="171"/>
                        </a:lnTo>
                        <a:lnTo>
                          <a:pt x="133" y="84"/>
                        </a:lnTo>
                        <a:lnTo>
                          <a:pt x="155" y="55"/>
                        </a:lnTo>
                        <a:lnTo>
                          <a:pt x="142" y="27"/>
                        </a:lnTo>
                        <a:lnTo>
                          <a:pt x="121" y="5"/>
                        </a:lnTo>
                        <a:lnTo>
                          <a:pt x="61" y="0"/>
                        </a:lnTo>
                        <a:lnTo>
                          <a:pt x="52" y="54"/>
                        </a:lnTo>
                        <a:lnTo>
                          <a:pt x="27" y="77"/>
                        </a:lnTo>
                        <a:lnTo>
                          <a:pt x="11" y="131"/>
                        </a:lnTo>
                        <a:lnTo>
                          <a:pt x="0" y="178"/>
                        </a:lnTo>
                        <a:lnTo>
                          <a:pt x="16" y="198"/>
                        </a:lnTo>
                        <a:lnTo>
                          <a:pt x="41" y="203"/>
                        </a:lnTo>
                        <a:lnTo>
                          <a:pt x="63" y="221"/>
                        </a:lnTo>
                        <a:lnTo>
                          <a:pt x="63" y="295"/>
                        </a:lnTo>
                        <a:lnTo>
                          <a:pt x="65" y="338"/>
                        </a:lnTo>
                        <a:lnTo>
                          <a:pt x="95" y="353"/>
                        </a:lnTo>
                        <a:lnTo>
                          <a:pt x="130"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 name="Freeform 954"/>
                  <p:cNvSpPr>
                    <a:spLocks/>
                  </p:cNvSpPr>
                  <p:nvPr/>
                </p:nvSpPr>
                <p:spPr bwMode="auto">
                  <a:xfrm>
                    <a:off x="9801" y="5016"/>
                    <a:ext cx="336" cy="724"/>
                  </a:xfrm>
                  <a:custGeom>
                    <a:avLst/>
                    <a:gdLst>
                      <a:gd name="T0" fmla="*/ 130 w 155"/>
                      <a:gd name="T1" fmla="*/ 362 h 362"/>
                      <a:gd name="T2" fmla="*/ 133 w 155"/>
                      <a:gd name="T3" fmla="*/ 230 h 362"/>
                      <a:gd name="T4" fmla="*/ 140 w 155"/>
                      <a:gd name="T5" fmla="*/ 214 h 362"/>
                      <a:gd name="T6" fmla="*/ 148 w 155"/>
                      <a:gd name="T7" fmla="*/ 191 h 362"/>
                      <a:gd name="T8" fmla="*/ 131 w 155"/>
                      <a:gd name="T9" fmla="*/ 171 h 362"/>
                      <a:gd name="T10" fmla="*/ 133 w 155"/>
                      <a:gd name="T11" fmla="*/ 84 h 362"/>
                      <a:gd name="T12" fmla="*/ 155 w 155"/>
                      <a:gd name="T13" fmla="*/ 55 h 362"/>
                      <a:gd name="T14" fmla="*/ 142 w 155"/>
                      <a:gd name="T15" fmla="*/ 27 h 362"/>
                      <a:gd name="T16" fmla="*/ 121 w 155"/>
                      <a:gd name="T17" fmla="*/ 5 h 362"/>
                      <a:gd name="T18" fmla="*/ 61 w 155"/>
                      <a:gd name="T19" fmla="*/ 0 h 362"/>
                      <a:gd name="T20" fmla="*/ 52 w 155"/>
                      <a:gd name="T21" fmla="*/ 54 h 362"/>
                      <a:gd name="T22" fmla="*/ 27 w 155"/>
                      <a:gd name="T23" fmla="*/ 77 h 362"/>
                      <a:gd name="T24" fmla="*/ 11 w 155"/>
                      <a:gd name="T25" fmla="*/ 131 h 362"/>
                      <a:gd name="T26" fmla="*/ 0 w 155"/>
                      <a:gd name="T27" fmla="*/ 178 h 362"/>
                      <a:gd name="T28" fmla="*/ 16 w 155"/>
                      <a:gd name="T29" fmla="*/ 198 h 362"/>
                      <a:gd name="T30" fmla="*/ 41 w 155"/>
                      <a:gd name="T31" fmla="*/ 203 h 362"/>
                      <a:gd name="T32" fmla="*/ 63 w 155"/>
                      <a:gd name="T33" fmla="*/ 221 h 362"/>
                      <a:gd name="T34" fmla="*/ 63 w 155"/>
                      <a:gd name="T35" fmla="*/ 295 h 362"/>
                      <a:gd name="T36" fmla="*/ 65 w 155"/>
                      <a:gd name="T37" fmla="*/ 338 h 362"/>
                      <a:gd name="T38" fmla="*/ 95 w 155"/>
                      <a:gd name="T39" fmla="*/ 353 h 362"/>
                      <a:gd name="T40" fmla="*/ 130 w 155"/>
                      <a:gd name="T41"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362">
                        <a:moveTo>
                          <a:pt x="130" y="362"/>
                        </a:moveTo>
                        <a:lnTo>
                          <a:pt x="133" y="230"/>
                        </a:lnTo>
                        <a:lnTo>
                          <a:pt x="140" y="214"/>
                        </a:lnTo>
                        <a:lnTo>
                          <a:pt x="148" y="191"/>
                        </a:lnTo>
                        <a:lnTo>
                          <a:pt x="131" y="171"/>
                        </a:lnTo>
                        <a:lnTo>
                          <a:pt x="133" y="84"/>
                        </a:lnTo>
                        <a:lnTo>
                          <a:pt x="155" y="55"/>
                        </a:lnTo>
                        <a:lnTo>
                          <a:pt x="142" y="27"/>
                        </a:lnTo>
                        <a:lnTo>
                          <a:pt x="121" y="5"/>
                        </a:lnTo>
                        <a:lnTo>
                          <a:pt x="61" y="0"/>
                        </a:lnTo>
                        <a:lnTo>
                          <a:pt x="52" y="54"/>
                        </a:lnTo>
                        <a:lnTo>
                          <a:pt x="27" y="77"/>
                        </a:lnTo>
                        <a:lnTo>
                          <a:pt x="11" y="131"/>
                        </a:lnTo>
                        <a:lnTo>
                          <a:pt x="0" y="178"/>
                        </a:lnTo>
                        <a:lnTo>
                          <a:pt x="16" y="198"/>
                        </a:lnTo>
                        <a:lnTo>
                          <a:pt x="41" y="203"/>
                        </a:lnTo>
                        <a:lnTo>
                          <a:pt x="63" y="221"/>
                        </a:lnTo>
                        <a:lnTo>
                          <a:pt x="63" y="295"/>
                        </a:lnTo>
                        <a:lnTo>
                          <a:pt x="65" y="338"/>
                        </a:lnTo>
                        <a:lnTo>
                          <a:pt x="95" y="353"/>
                        </a:lnTo>
                        <a:lnTo>
                          <a:pt x="130" y="36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 name="Freeform 953"/>
                  <p:cNvSpPr>
                    <a:spLocks/>
                  </p:cNvSpPr>
                  <p:nvPr/>
                </p:nvSpPr>
                <p:spPr bwMode="auto">
                  <a:xfrm>
                    <a:off x="9315" y="4954"/>
                    <a:ext cx="618" cy="594"/>
                  </a:xfrm>
                  <a:custGeom>
                    <a:avLst/>
                    <a:gdLst>
                      <a:gd name="T0" fmla="*/ 87 w 285"/>
                      <a:gd name="T1" fmla="*/ 32 h 297"/>
                      <a:gd name="T2" fmla="*/ 186 w 285"/>
                      <a:gd name="T3" fmla="*/ 32 h 297"/>
                      <a:gd name="T4" fmla="*/ 227 w 285"/>
                      <a:gd name="T5" fmla="*/ 0 h 297"/>
                      <a:gd name="T6" fmla="*/ 258 w 285"/>
                      <a:gd name="T7" fmla="*/ 7 h 297"/>
                      <a:gd name="T8" fmla="*/ 285 w 285"/>
                      <a:gd name="T9" fmla="*/ 31 h 297"/>
                      <a:gd name="T10" fmla="*/ 276 w 285"/>
                      <a:gd name="T11" fmla="*/ 85 h 297"/>
                      <a:gd name="T12" fmla="*/ 251 w 285"/>
                      <a:gd name="T13" fmla="*/ 108 h 297"/>
                      <a:gd name="T14" fmla="*/ 235 w 285"/>
                      <a:gd name="T15" fmla="*/ 162 h 297"/>
                      <a:gd name="T16" fmla="*/ 224 w 285"/>
                      <a:gd name="T17" fmla="*/ 209 h 297"/>
                      <a:gd name="T18" fmla="*/ 121 w 285"/>
                      <a:gd name="T19" fmla="*/ 268 h 297"/>
                      <a:gd name="T20" fmla="*/ 94 w 285"/>
                      <a:gd name="T21" fmla="*/ 268 h 297"/>
                      <a:gd name="T22" fmla="*/ 74 w 285"/>
                      <a:gd name="T23" fmla="*/ 283 h 297"/>
                      <a:gd name="T24" fmla="*/ 40 w 285"/>
                      <a:gd name="T25" fmla="*/ 297 h 297"/>
                      <a:gd name="T26" fmla="*/ 4 w 285"/>
                      <a:gd name="T27" fmla="*/ 292 h 297"/>
                      <a:gd name="T28" fmla="*/ 0 w 285"/>
                      <a:gd name="T29" fmla="*/ 245 h 297"/>
                      <a:gd name="T30" fmla="*/ 20 w 285"/>
                      <a:gd name="T31" fmla="*/ 207 h 297"/>
                      <a:gd name="T32" fmla="*/ 31 w 285"/>
                      <a:gd name="T33" fmla="*/ 189 h 297"/>
                      <a:gd name="T34" fmla="*/ 42 w 285"/>
                      <a:gd name="T35" fmla="*/ 173 h 297"/>
                      <a:gd name="T36" fmla="*/ 38 w 285"/>
                      <a:gd name="T37" fmla="*/ 140 h 297"/>
                      <a:gd name="T38" fmla="*/ 38 w 285"/>
                      <a:gd name="T39" fmla="*/ 112 h 297"/>
                      <a:gd name="T40" fmla="*/ 73 w 285"/>
                      <a:gd name="T41" fmla="*/ 65 h 297"/>
                      <a:gd name="T42" fmla="*/ 87 w 285"/>
                      <a:gd name="T43" fmla="*/ 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97">
                        <a:moveTo>
                          <a:pt x="87" y="32"/>
                        </a:moveTo>
                        <a:lnTo>
                          <a:pt x="186" y="32"/>
                        </a:lnTo>
                        <a:lnTo>
                          <a:pt x="227" y="0"/>
                        </a:lnTo>
                        <a:lnTo>
                          <a:pt x="258" y="7"/>
                        </a:lnTo>
                        <a:lnTo>
                          <a:pt x="285" y="31"/>
                        </a:lnTo>
                        <a:lnTo>
                          <a:pt x="276" y="85"/>
                        </a:lnTo>
                        <a:lnTo>
                          <a:pt x="251" y="108"/>
                        </a:lnTo>
                        <a:lnTo>
                          <a:pt x="235" y="162"/>
                        </a:lnTo>
                        <a:lnTo>
                          <a:pt x="224" y="209"/>
                        </a:lnTo>
                        <a:lnTo>
                          <a:pt x="121" y="268"/>
                        </a:lnTo>
                        <a:lnTo>
                          <a:pt x="94" y="268"/>
                        </a:lnTo>
                        <a:lnTo>
                          <a:pt x="74" y="283"/>
                        </a:lnTo>
                        <a:lnTo>
                          <a:pt x="40" y="297"/>
                        </a:lnTo>
                        <a:lnTo>
                          <a:pt x="4" y="292"/>
                        </a:lnTo>
                        <a:lnTo>
                          <a:pt x="0" y="245"/>
                        </a:lnTo>
                        <a:lnTo>
                          <a:pt x="20" y="207"/>
                        </a:lnTo>
                        <a:lnTo>
                          <a:pt x="31" y="189"/>
                        </a:lnTo>
                        <a:lnTo>
                          <a:pt x="42" y="173"/>
                        </a:lnTo>
                        <a:lnTo>
                          <a:pt x="38" y="140"/>
                        </a:lnTo>
                        <a:lnTo>
                          <a:pt x="38" y="112"/>
                        </a:lnTo>
                        <a:lnTo>
                          <a:pt x="73" y="65"/>
                        </a:lnTo>
                        <a:lnTo>
                          <a:pt x="8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 name="Freeform 952"/>
                  <p:cNvSpPr>
                    <a:spLocks/>
                  </p:cNvSpPr>
                  <p:nvPr/>
                </p:nvSpPr>
                <p:spPr bwMode="auto">
                  <a:xfrm>
                    <a:off x="9315" y="4954"/>
                    <a:ext cx="618" cy="594"/>
                  </a:xfrm>
                  <a:custGeom>
                    <a:avLst/>
                    <a:gdLst>
                      <a:gd name="T0" fmla="*/ 87 w 285"/>
                      <a:gd name="T1" fmla="*/ 32 h 297"/>
                      <a:gd name="T2" fmla="*/ 186 w 285"/>
                      <a:gd name="T3" fmla="*/ 32 h 297"/>
                      <a:gd name="T4" fmla="*/ 227 w 285"/>
                      <a:gd name="T5" fmla="*/ 0 h 297"/>
                      <a:gd name="T6" fmla="*/ 258 w 285"/>
                      <a:gd name="T7" fmla="*/ 7 h 297"/>
                      <a:gd name="T8" fmla="*/ 285 w 285"/>
                      <a:gd name="T9" fmla="*/ 31 h 297"/>
                      <a:gd name="T10" fmla="*/ 276 w 285"/>
                      <a:gd name="T11" fmla="*/ 85 h 297"/>
                      <a:gd name="T12" fmla="*/ 251 w 285"/>
                      <a:gd name="T13" fmla="*/ 108 h 297"/>
                      <a:gd name="T14" fmla="*/ 235 w 285"/>
                      <a:gd name="T15" fmla="*/ 162 h 297"/>
                      <a:gd name="T16" fmla="*/ 224 w 285"/>
                      <a:gd name="T17" fmla="*/ 209 h 297"/>
                      <a:gd name="T18" fmla="*/ 121 w 285"/>
                      <a:gd name="T19" fmla="*/ 268 h 297"/>
                      <a:gd name="T20" fmla="*/ 94 w 285"/>
                      <a:gd name="T21" fmla="*/ 268 h 297"/>
                      <a:gd name="T22" fmla="*/ 74 w 285"/>
                      <a:gd name="T23" fmla="*/ 283 h 297"/>
                      <a:gd name="T24" fmla="*/ 40 w 285"/>
                      <a:gd name="T25" fmla="*/ 297 h 297"/>
                      <a:gd name="T26" fmla="*/ 4 w 285"/>
                      <a:gd name="T27" fmla="*/ 292 h 297"/>
                      <a:gd name="T28" fmla="*/ 0 w 285"/>
                      <a:gd name="T29" fmla="*/ 245 h 297"/>
                      <a:gd name="T30" fmla="*/ 20 w 285"/>
                      <a:gd name="T31" fmla="*/ 207 h 297"/>
                      <a:gd name="T32" fmla="*/ 31 w 285"/>
                      <a:gd name="T33" fmla="*/ 189 h 297"/>
                      <a:gd name="T34" fmla="*/ 42 w 285"/>
                      <a:gd name="T35" fmla="*/ 173 h 297"/>
                      <a:gd name="T36" fmla="*/ 38 w 285"/>
                      <a:gd name="T37" fmla="*/ 140 h 297"/>
                      <a:gd name="T38" fmla="*/ 38 w 285"/>
                      <a:gd name="T39" fmla="*/ 112 h 297"/>
                      <a:gd name="T40" fmla="*/ 73 w 285"/>
                      <a:gd name="T41" fmla="*/ 65 h 297"/>
                      <a:gd name="T42" fmla="*/ 87 w 285"/>
                      <a:gd name="T43" fmla="*/ 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97">
                        <a:moveTo>
                          <a:pt x="87" y="32"/>
                        </a:moveTo>
                        <a:lnTo>
                          <a:pt x="186" y="32"/>
                        </a:lnTo>
                        <a:lnTo>
                          <a:pt x="227" y="0"/>
                        </a:lnTo>
                        <a:lnTo>
                          <a:pt x="258" y="7"/>
                        </a:lnTo>
                        <a:lnTo>
                          <a:pt x="285" y="31"/>
                        </a:lnTo>
                        <a:lnTo>
                          <a:pt x="276" y="85"/>
                        </a:lnTo>
                        <a:lnTo>
                          <a:pt x="251" y="108"/>
                        </a:lnTo>
                        <a:lnTo>
                          <a:pt x="235" y="162"/>
                        </a:lnTo>
                        <a:lnTo>
                          <a:pt x="224" y="209"/>
                        </a:lnTo>
                        <a:lnTo>
                          <a:pt x="121" y="268"/>
                        </a:lnTo>
                        <a:lnTo>
                          <a:pt x="94" y="268"/>
                        </a:lnTo>
                        <a:lnTo>
                          <a:pt x="74" y="283"/>
                        </a:lnTo>
                        <a:lnTo>
                          <a:pt x="40" y="297"/>
                        </a:lnTo>
                        <a:lnTo>
                          <a:pt x="4" y="292"/>
                        </a:lnTo>
                        <a:lnTo>
                          <a:pt x="0" y="245"/>
                        </a:lnTo>
                        <a:lnTo>
                          <a:pt x="20" y="207"/>
                        </a:lnTo>
                        <a:lnTo>
                          <a:pt x="31" y="189"/>
                        </a:lnTo>
                        <a:lnTo>
                          <a:pt x="42" y="173"/>
                        </a:lnTo>
                        <a:lnTo>
                          <a:pt x="38" y="140"/>
                        </a:lnTo>
                        <a:lnTo>
                          <a:pt x="38" y="112"/>
                        </a:lnTo>
                        <a:lnTo>
                          <a:pt x="73" y="65"/>
                        </a:lnTo>
                        <a:lnTo>
                          <a:pt x="87" y="3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 name="Freeform 951"/>
                  <p:cNvSpPr>
                    <a:spLocks/>
                  </p:cNvSpPr>
                  <p:nvPr/>
                </p:nvSpPr>
                <p:spPr bwMode="auto">
                  <a:xfrm>
                    <a:off x="10084" y="5126"/>
                    <a:ext cx="471" cy="670"/>
                  </a:xfrm>
                  <a:custGeom>
                    <a:avLst/>
                    <a:gdLst>
                      <a:gd name="T0" fmla="*/ 165 w 218"/>
                      <a:gd name="T1" fmla="*/ 281 h 335"/>
                      <a:gd name="T2" fmla="*/ 167 w 218"/>
                      <a:gd name="T3" fmla="*/ 226 h 335"/>
                      <a:gd name="T4" fmla="*/ 149 w 218"/>
                      <a:gd name="T5" fmla="*/ 200 h 335"/>
                      <a:gd name="T6" fmla="*/ 149 w 218"/>
                      <a:gd name="T7" fmla="*/ 175 h 335"/>
                      <a:gd name="T8" fmla="*/ 149 w 218"/>
                      <a:gd name="T9" fmla="*/ 152 h 335"/>
                      <a:gd name="T10" fmla="*/ 142 w 218"/>
                      <a:gd name="T11" fmla="*/ 134 h 335"/>
                      <a:gd name="T12" fmla="*/ 144 w 218"/>
                      <a:gd name="T13" fmla="*/ 121 h 335"/>
                      <a:gd name="T14" fmla="*/ 158 w 218"/>
                      <a:gd name="T15" fmla="*/ 109 h 335"/>
                      <a:gd name="T16" fmla="*/ 178 w 218"/>
                      <a:gd name="T17" fmla="*/ 116 h 335"/>
                      <a:gd name="T18" fmla="*/ 218 w 218"/>
                      <a:gd name="T19" fmla="*/ 98 h 335"/>
                      <a:gd name="T20" fmla="*/ 174 w 218"/>
                      <a:gd name="T21" fmla="*/ 73 h 335"/>
                      <a:gd name="T22" fmla="*/ 146 w 218"/>
                      <a:gd name="T23" fmla="*/ 49 h 335"/>
                      <a:gd name="T24" fmla="*/ 52 w 218"/>
                      <a:gd name="T25" fmla="*/ 22 h 335"/>
                      <a:gd name="T26" fmla="*/ 23 w 218"/>
                      <a:gd name="T27" fmla="*/ 0 h 335"/>
                      <a:gd name="T28" fmla="*/ 3 w 218"/>
                      <a:gd name="T29" fmla="*/ 29 h 335"/>
                      <a:gd name="T30" fmla="*/ 1 w 218"/>
                      <a:gd name="T31" fmla="*/ 116 h 335"/>
                      <a:gd name="T32" fmla="*/ 18 w 218"/>
                      <a:gd name="T33" fmla="*/ 136 h 335"/>
                      <a:gd name="T34" fmla="*/ 10 w 218"/>
                      <a:gd name="T35" fmla="*/ 159 h 335"/>
                      <a:gd name="T36" fmla="*/ 3 w 218"/>
                      <a:gd name="T37" fmla="*/ 175 h 335"/>
                      <a:gd name="T38" fmla="*/ 0 w 218"/>
                      <a:gd name="T39" fmla="*/ 307 h 335"/>
                      <a:gd name="T40" fmla="*/ 28 w 218"/>
                      <a:gd name="T41" fmla="*/ 335 h 335"/>
                      <a:gd name="T42" fmla="*/ 82 w 218"/>
                      <a:gd name="T43" fmla="*/ 292 h 335"/>
                      <a:gd name="T44" fmla="*/ 126 w 218"/>
                      <a:gd name="T45" fmla="*/ 276 h 335"/>
                      <a:gd name="T46" fmla="*/ 165 w 218"/>
                      <a:gd name="T47" fmla="*/ 28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335">
                        <a:moveTo>
                          <a:pt x="165" y="281"/>
                        </a:moveTo>
                        <a:lnTo>
                          <a:pt x="167" y="226"/>
                        </a:lnTo>
                        <a:lnTo>
                          <a:pt x="149" y="200"/>
                        </a:lnTo>
                        <a:lnTo>
                          <a:pt x="149" y="175"/>
                        </a:lnTo>
                        <a:lnTo>
                          <a:pt x="149" y="152"/>
                        </a:lnTo>
                        <a:lnTo>
                          <a:pt x="142" y="134"/>
                        </a:lnTo>
                        <a:lnTo>
                          <a:pt x="144" y="121"/>
                        </a:lnTo>
                        <a:lnTo>
                          <a:pt x="158" y="109"/>
                        </a:lnTo>
                        <a:lnTo>
                          <a:pt x="178" y="116"/>
                        </a:lnTo>
                        <a:lnTo>
                          <a:pt x="218" y="98"/>
                        </a:lnTo>
                        <a:lnTo>
                          <a:pt x="174" y="73"/>
                        </a:lnTo>
                        <a:lnTo>
                          <a:pt x="146" y="49"/>
                        </a:lnTo>
                        <a:lnTo>
                          <a:pt x="52" y="22"/>
                        </a:lnTo>
                        <a:lnTo>
                          <a:pt x="23" y="0"/>
                        </a:lnTo>
                        <a:lnTo>
                          <a:pt x="3" y="29"/>
                        </a:lnTo>
                        <a:lnTo>
                          <a:pt x="1" y="116"/>
                        </a:lnTo>
                        <a:lnTo>
                          <a:pt x="18" y="136"/>
                        </a:lnTo>
                        <a:lnTo>
                          <a:pt x="10" y="159"/>
                        </a:lnTo>
                        <a:lnTo>
                          <a:pt x="3" y="175"/>
                        </a:lnTo>
                        <a:lnTo>
                          <a:pt x="0" y="307"/>
                        </a:lnTo>
                        <a:lnTo>
                          <a:pt x="28" y="335"/>
                        </a:lnTo>
                        <a:lnTo>
                          <a:pt x="82" y="292"/>
                        </a:lnTo>
                        <a:lnTo>
                          <a:pt x="126" y="276"/>
                        </a:lnTo>
                        <a:lnTo>
                          <a:pt x="165" y="2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 name="Freeform 950"/>
                  <p:cNvSpPr>
                    <a:spLocks/>
                  </p:cNvSpPr>
                  <p:nvPr/>
                </p:nvSpPr>
                <p:spPr bwMode="auto">
                  <a:xfrm>
                    <a:off x="10084" y="5126"/>
                    <a:ext cx="471" cy="670"/>
                  </a:xfrm>
                  <a:custGeom>
                    <a:avLst/>
                    <a:gdLst>
                      <a:gd name="T0" fmla="*/ 165 w 218"/>
                      <a:gd name="T1" fmla="*/ 281 h 335"/>
                      <a:gd name="T2" fmla="*/ 167 w 218"/>
                      <a:gd name="T3" fmla="*/ 226 h 335"/>
                      <a:gd name="T4" fmla="*/ 149 w 218"/>
                      <a:gd name="T5" fmla="*/ 200 h 335"/>
                      <a:gd name="T6" fmla="*/ 149 w 218"/>
                      <a:gd name="T7" fmla="*/ 175 h 335"/>
                      <a:gd name="T8" fmla="*/ 149 w 218"/>
                      <a:gd name="T9" fmla="*/ 152 h 335"/>
                      <a:gd name="T10" fmla="*/ 142 w 218"/>
                      <a:gd name="T11" fmla="*/ 134 h 335"/>
                      <a:gd name="T12" fmla="*/ 144 w 218"/>
                      <a:gd name="T13" fmla="*/ 121 h 335"/>
                      <a:gd name="T14" fmla="*/ 158 w 218"/>
                      <a:gd name="T15" fmla="*/ 109 h 335"/>
                      <a:gd name="T16" fmla="*/ 178 w 218"/>
                      <a:gd name="T17" fmla="*/ 116 h 335"/>
                      <a:gd name="T18" fmla="*/ 218 w 218"/>
                      <a:gd name="T19" fmla="*/ 98 h 335"/>
                      <a:gd name="T20" fmla="*/ 174 w 218"/>
                      <a:gd name="T21" fmla="*/ 73 h 335"/>
                      <a:gd name="T22" fmla="*/ 146 w 218"/>
                      <a:gd name="T23" fmla="*/ 49 h 335"/>
                      <a:gd name="T24" fmla="*/ 52 w 218"/>
                      <a:gd name="T25" fmla="*/ 22 h 335"/>
                      <a:gd name="T26" fmla="*/ 23 w 218"/>
                      <a:gd name="T27" fmla="*/ 0 h 335"/>
                      <a:gd name="T28" fmla="*/ 3 w 218"/>
                      <a:gd name="T29" fmla="*/ 29 h 335"/>
                      <a:gd name="T30" fmla="*/ 1 w 218"/>
                      <a:gd name="T31" fmla="*/ 116 h 335"/>
                      <a:gd name="T32" fmla="*/ 18 w 218"/>
                      <a:gd name="T33" fmla="*/ 136 h 335"/>
                      <a:gd name="T34" fmla="*/ 10 w 218"/>
                      <a:gd name="T35" fmla="*/ 159 h 335"/>
                      <a:gd name="T36" fmla="*/ 3 w 218"/>
                      <a:gd name="T37" fmla="*/ 175 h 335"/>
                      <a:gd name="T38" fmla="*/ 0 w 218"/>
                      <a:gd name="T39" fmla="*/ 307 h 335"/>
                      <a:gd name="T40" fmla="*/ 28 w 218"/>
                      <a:gd name="T41" fmla="*/ 335 h 335"/>
                      <a:gd name="T42" fmla="*/ 82 w 218"/>
                      <a:gd name="T43" fmla="*/ 292 h 335"/>
                      <a:gd name="T44" fmla="*/ 126 w 218"/>
                      <a:gd name="T45" fmla="*/ 276 h 335"/>
                      <a:gd name="T46" fmla="*/ 165 w 218"/>
                      <a:gd name="T47" fmla="*/ 28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335">
                        <a:moveTo>
                          <a:pt x="165" y="281"/>
                        </a:moveTo>
                        <a:lnTo>
                          <a:pt x="167" y="226"/>
                        </a:lnTo>
                        <a:lnTo>
                          <a:pt x="149" y="200"/>
                        </a:lnTo>
                        <a:lnTo>
                          <a:pt x="149" y="175"/>
                        </a:lnTo>
                        <a:lnTo>
                          <a:pt x="149" y="152"/>
                        </a:lnTo>
                        <a:lnTo>
                          <a:pt x="142" y="134"/>
                        </a:lnTo>
                        <a:lnTo>
                          <a:pt x="144" y="121"/>
                        </a:lnTo>
                        <a:lnTo>
                          <a:pt x="158" y="109"/>
                        </a:lnTo>
                        <a:lnTo>
                          <a:pt x="178" y="116"/>
                        </a:lnTo>
                        <a:lnTo>
                          <a:pt x="218" y="98"/>
                        </a:lnTo>
                        <a:lnTo>
                          <a:pt x="174" y="73"/>
                        </a:lnTo>
                        <a:lnTo>
                          <a:pt x="146" y="49"/>
                        </a:lnTo>
                        <a:lnTo>
                          <a:pt x="52" y="22"/>
                        </a:lnTo>
                        <a:lnTo>
                          <a:pt x="23" y="0"/>
                        </a:lnTo>
                        <a:lnTo>
                          <a:pt x="3" y="29"/>
                        </a:lnTo>
                        <a:lnTo>
                          <a:pt x="1" y="116"/>
                        </a:lnTo>
                        <a:lnTo>
                          <a:pt x="18" y="136"/>
                        </a:lnTo>
                        <a:lnTo>
                          <a:pt x="10" y="159"/>
                        </a:lnTo>
                        <a:lnTo>
                          <a:pt x="3" y="175"/>
                        </a:lnTo>
                        <a:lnTo>
                          <a:pt x="0" y="307"/>
                        </a:lnTo>
                        <a:lnTo>
                          <a:pt x="28" y="335"/>
                        </a:lnTo>
                        <a:lnTo>
                          <a:pt x="82" y="292"/>
                        </a:lnTo>
                        <a:lnTo>
                          <a:pt x="126" y="276"/>
                        </a:lnTo>
                        <a:lnTo>
                          <a:pt x="165" y="28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 name="Freeform 949"/>
                  <p:cNvSpPr>
                    <a:spLocks/>
                  </p:cNvSpPr>
                  <p:nvPr/>
                </p:nvSpPr>
                <p:spPr bwMode="auto">
                  <a:xfrm>
                    <a:off x="10391" y="5272"/>
                    <a:ext cx="682" cy="580"/>
                  </a:xfrm>
                  <a:custGeom>
                    <a:avLst/>
                    <a:gdLst>
                      <a:gd name="T0" fmla="*/ 76 w 315"/>
                      <a:gd name="T1" fmla="*/ 23 h 290"/>
                      <a:gd name="T2" fmla="*/ 36 w 315"/>
                      <a:gd name="T3" fmla="*/ 43 h 290"/>
                      <a:gd name="T4" fmla="*/ 16 w 315"/>
                      <a:gd name="T5" fmla="*/ 36 h 290"/>
                      <a:gd name="T6" fmla="*/ 2 w 315"/>
                      <a:gd name="T7" fmla="*/ 48 h 290"/>
                      <a:gd name="T8" fmla="*/ 0 w 315"/>
                      <a:gd name="T9" fmla="*/ 61 h 290"/>
                      <a:gd name="T10" fmla="*/ 7 w 315"/>
                      <a:gd name="T11" fmla="*/ 79 h 290"/>
                      <a:gd name="T12" fmla="*/ 7 w 315"/>
                      <a:gd name="T13" fmla="*/ 102 h 290"/>
                      <a:gd name="T14" fmla="*/ 7 w 315"/>
                      <a:gd name="T15" fmla="*/ 127 h 290"/>
                      <a:gd name="T16" fmla="*/ 25 w 315"/>
                      <a:gd name="T17" fmla="*/ 153 h 290"/>
                      <a:gd name="T18" fmla="*/ 23 w 315"/>
                      <a:gd name="T19" fmla="*/ 208 h 290"/>
                      <a:gd name="T20" fmla="*/ 49 w 315"/>
                      <a:gd name="T21" fmla="*/ 228 h 290"/>
                      <a:gd name="T22" fmla="*/ 88 w 315"/>
                      <a:gd name="T23" fmla="*/ 234 h 290"/>
                      <a:gd name="T24" fmla="*/ 95 w 315"/>
                      <a:gd name="T25" fmla="*/ 248 h 290"/>
                      <a:gd name="T26" fmla="*/ 115 w 315"/>
                      <a:gd name="T27" fmla="*/ 248 h 290"/>
                      <a:gd name="T28" fmla="*/ 126 w 315"/>
                      <a:gd name="T29" fmla="*/ 230 h 290"/>
                      <a:gd name="T30" fmla="*/ 184 w 315"/>
                      <a:gd name="T31" fmla="*/ 239 h 290"/>
                      <a:gd name="T32" fmla="*/ 223 w 315"/>
                      <a:gd name="T33" fmla="*/ 264 h 290"/>
                      <a:gd name="T34" fmla="*/ 263 w 315"/>
                      <a:gd name="T35" fmla="*/ 272 h 290"/>
                      <a:gd name="T36" fmla="*/ 301 w 315"/>
                      <a:gd name="T37" fmla="*/ 290 h 290"/>
                      <a:gd name="T38" fmla="*/ 308 w 315"/>
                      <a:gd name="T39" fmla="*/ 158 h 290"/>
                      <a:gd name="T40" fmla="*/ 313 w 315"/>
                      <a:gd name="T41" fmla="*/ 126 h 290"/>
                      <a:gd name="T42" fmla="*/ 315 w 315"/>
                      <a:gd name="T43" fmla="*/ 48 h 290"/>
                      <a:gd name="T44" fmla="*/ 223 w 315"/>
                      <a:gd name="T45" fmla="*/ 37 h 290"/>
                      <a:gd name="T46" fmla="*/ 173 w 315"/>
                      <a:gd name="T47" fmla="*/ 27 h 290"/>
                      <a:gd name="T48" fmla="*/ 130 w 315"/>
                      <a:gd name="T49" fmla="*/ 0 h 290"/>
                      <a:gd name="T50" fmla="*/ 76 w 315"/>
                      <a:gd name="T51" fmla="*/ 2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290">
                        <a:moveTo>
                          <a:pt x="76" y="23"/>
                        </a:moveTo>
                        <a:lnTo>
                          <a:pt x="36" y="43"/>
                        </a:lnTo>
                        <a:lnTo>
                          <a:pt x="16" y="36"/>
                        </a:lnTo>
                        <a:lnTo>
                          <a:pt x="2" y="48"/>
                        </a:lnTo>
                        <a:lnTo>
                          <a:pt x="0" y="61"/>
                        </a:lnTo>
                        <a:lnTo>
                          <a:pt x="7" y="79"/>
                        </a:lnTo>
                        <a:lnTo>
                          <a:pt x="7" y="102"/>
                        </a:lnTo>
                        <a:lnTo>
                          <a:pt x="7" y="127"/>
                        </a:lnTo>
                        <a:lnTo>
                          <a:pt x="25" y="153"/>
                        </a:lnTo>
                        <a:lnTo>
                          <a:pt x="23" y="208"/>
                        </a:lnTo>
                        <a:lnTo>
                          <a:pt x="49" y="228"/>
                        </a:lnTo>
                        <a:lnTo>
                          <a:pt x="88" y="234"/>
                        </a:lnTo>
                        <a:lnTo>
                          <a:pt x="95" y="248"/>
                        </a:lnTo>
                        <a:lnTo>
                          <a:pt x="115" y="248"/>
                        </a:lnTo>
                        <a:lnTo>
                          <a:pt x="126" y="230"/>
                        </a:lnTo>
                        <a:lnTo>
                          <a:pt x="184" y="239"/>
                        </a:lnTo>
                        <a:lnTo>
                          <a:pt x="223" y="264"/>
                        </a:lnTo>
                        <a:lnTo>
                          <a:pt x="263" y="272"/>
                        </a:lnTo>
                        <a:lnTo>
                          <a:pt x="301" y="290"/>
                        </a:lnTo>
                        <a:lnTo>
                          <a:pt x="308" y="158"/>
                        </a:lnTo>
                        <a:lnTo>
                          <a:pt x="313" y="126"/>
                        </a:lnTo>
                        <a:lnTo>
                          <a:pt x="315" y="48"/>
                        </a:lnTo>
                        <a:lnTo>
                          <a:pt x="223" y="37"/>
                        </a:lnTo>
                        <a:lnTo>
                          <a:pt x="173" y="27"/>
                        </a:lnTo>
                        <a:lnTo>
                          <a:pt x="130" y="0"/>
                        </a:lnTo>
                        <a:lnTo>
                          <a:pt x="7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 name="Freeform 948"/>
                  <p:cNvSpPr>
                    <a:spLocks/>
                  </p:cNvSpPr>
                  <p:nvPr/>
                </p:nvSpPr>
                <p:spPr bwMode="auto">
                  <a:xfrm>
                    <a:off x="10391" y="5272"/>
                    <a:ext cx="682" cy="580"/>
                  </a:xfrm>
                  <a:custGeom>
                    <a:avLst/>
                    <a:gdLst>
                      <a:gd name="T0" fmla="*/ 76 w 315"/>
                      <a:gd name="T1" fmla="*/ 23 h 290"/>
                      <a:gd name="T2" fmla="*/ 36 w 315"/>
                      <a:gd name="T3" fmla="*/ 43 h 290"/>
                      <a:gd name="T4" fmla="*/ 16 w 315"/>
                      <a:gd name="T5" fmla="*/ 36 h 290"/>
                      <a:gd name="T6" fmla="*/ 2 w 315"/>
                      <a:gd name="T7" fmla="*/ 48 h 290"/>
                      <a:gd name="T8" fmla="*/ 0 w 315"/>
                      <a:gd name="T9" fmla="*/ 61 h 290"/>
                      <a:gd name="T10" fmla="*/ 7 w 315"/>
                      <a:gd name="T11" fmla="*/ 79 h 290"/>
                      <a:gd name="T12" fmla="*/ 7 w 315"/>
                      <a:gd name="T13" fmla="*/ 102 h 290"/>
                      <a:gd name="T14" fmla="*/ 7 w 315"/>
                      <a:gd name="T15" fmla="*/ 127 h 290"/>
                      <a:gd name="T16" fmla="*/ 25 w 315"/>
                      <a:gd name="T17" fmla="*/ 153 h 290"/>
                      <a:gd name="T18" fmla="*/ 23 w 315"/>
                      <a:gd name="T19" fmla="*/ 208 h 290"/>
                      <a:gd name="T20" fmla="*/ 49 w 315"/>
                      <a:gd name="T21" fmla="*/ 228 h 290"/>
                      <a:gd name="T22" fmla="*/ 88 w 315"/>
                      <a:gd name="T23" fmla="*/ 234 h 290"/>
                      <a:gd name="T24" fmla="*/ 95 w 315"/>
                      <a:gd name="T25" fmla="*/ 248 h 290"/>
                      <a:gd name="T26" fmla="*/ 115 w 315"/>
                      <a:gd name="T27" fmla="*/ 248 h 290"/>
                      <a:gd name="T28" fmla="*/ 126 w 315"/>
                      <a:gd name="T29" fmla="*/ 230 h 290"/>
                      <a:gd name="T30" fmla="*/ 184 w 315"/>
                      <a:gd name="T31" fmla="*/ 239 h 290"/>
                      <a:gd name="T32" fmla="*/ 223 w 315"/>
                      <a:gd name="T33" fmla="*/ 264 h 290"/>
                      <a:gd name="T34" fmla="*/ 263 w 315"/>
                      <a:gd name="T35" fmla="*/ 272 h 290"/>
                      <a:gd name="T36" fmla="*/ 301 w 315"/>
                      <a:gd name="T37" fmla="*/ 290 h 290"/>
                      <a:gd name="T38" fmla="*/ 308 w 315"/>
                      <a:gd name="T39" fmla="*/ 158 h 290"/>
                      <a:gd name="T40" fmla="*/ 313 w 315"/>
                      <a:gd name="T41" fmla="*/ 126 h 290"/>
                      <a:gd name="T42" fmla="*/ 315 w 315"/>
                      <a:gd name="T43" fmla="*/ 48 h 290"/>
                      <a:gd name="T44" fmla="*/ 223 w 315"/>
                      <a:gd name="T45" fmla="*/ 37 h 290"/>
                      <a:gd name="T46" fmla="*/ 173 w 315"/>
                      <a:gd name="T47" fmla="*/ 27 h 290"/>
                      <a:gd name="T48" fmla="*/ 130 w 315"/>
                      <a:gd name="T49" fmla="*/ 0 h 290"/>
                      <a:gd name="T50" fmla="*/ 76 w 315"/>
                      <a:gd name="T51" fmla="*/ 2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290">
                        <a:moveTo>
                          <a:pt x="76" y="23"/>
                        </a:moveTo>
                        <a:lnTo>
                          <a:pt x="36" y="43"/>
                        </a:lnTo>
                        <a:lnTo>
                          <a:pt x="16" y="36"/>
                        </a:lnTo>
                        <a:lnTo>
                          <a:pt x="2" y="48"/>
                        </a:lnTo>
                        <a:lnTo>
                          <a:pt x="0" y="61"/>
                        </a:lnTo>
                        <a:lnTo>
                          <a:pt x="7" y="79"/>
                        </a:lnTo>
                        <a:lnTo>
                          <a:pt x="7" y="102"/>
                        </a:lnTo>
                        <a:lnTo>
                          <a:pt x="7" y="127"/>
                        </a:lnTo>
                        <a:lnTo>
                          <a:pt x="25" y="153"/>
                        </a:lnTo>
                        <a:lnTo>
                          <a:pt x="23" y="208"/>
                        </a:lnTo>
                        <a:lnTo>
                          <a:pt x="49" y="228"/>
                        </a:lnTo>
                        <a:lnTo>
                          <a:pt x="88" y="234"/>
                        </a:lnTo>
                        <a:lnTo>
                          <a:pt x="95" y="248"/>
                        </a:lnTo>
                        <a:lnTo>
                          <a:pt x="115" y="248"/>
                        </a:lnTo>
                        <a:lnTo>
                          <a:pt x="126" y="230"/>
                        </a:lnTo>
                        <a:lnTo>
                          <a:pt x="184" y="239"/>
                        </a:lnTo>
                        <a:lnTo>
                          <a:pt x="223" y="264"/>
                        </a:lnTo>
                        <a:lnTo>
                          <a:pt x="263" y="272"/>
                        </a:lnTo>
                        <a:lnTo>
                          <a:pt x="301" y="290"/>
                        </a:lnTo>
                        <a:lnTo>
                          <a:pt x="308" y="158"/>
                        </a:lnTo>
                        <a:lnTo>
                          <a:pt x="313" y="126"/>
                        </a:lnTo>
                        <a:lnTo>
                          <a:pt x="315" y="48"/>
                        </a:lnTo>
                        <a:lnTo>
                          <a:pt x="223" y="37"/>
                        </a:lnTo>
                        <a:lnTo>
                          <a:pt x="173" y="27"/>
                        </a:lnTo>
                        <a:lnTo>
                          <a:pt x="130" y="0"/>
                        </a:lnTo>
                        <a:lnTo>
                          <a:pt x="76" y="2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 name="Freeform 947"/>
                  <p:cNvSpPr>
                    <a:spLocks/>
                  </p:cNvSpPr>
                  <p:nvPr/>
                </p:nvSpPr>
                <p:spPr bwMode="auto">
                  <a:xfrm>
                    <a:off x="9929" y="4072"/>
                    <a:ext cx="952" cy="796"/>
                  </a:xfrm>
                  <a:custGeom>
                    <a:avLst/>
                    <a:gdLst>
                      <a:gd name="T0" fmla="*/ 362 w 440"/>
                      <a:gd name="T1" fmla="*/ 178 h 398"/>
                      <a:gd name="T2" fmla="*/ 341 w 440"/>
                      <a:gd name="T3" fmla="*/ 198 h 398"/>
                      <a:gd name="T4" fmla="*/ 301 w 440"/>
                      <a:gd name="T5" fmla="*/ 245 h 398"/>
                      <a:gd name="T6" fmla="*/ 260 w 440"/>
                      <a:gd name="T7" fmla="*/ 290 h 398"/>
                      <a:gd name="T8" fmla="*/ 260 w 440"/>
                      <a:gd name="T9" fmla="*/ 398 h 398"/>
                      <a:gd name="T10" fmla="*/ 229 w 440"/>
                      <a:gd name="T11" fmla="*/ 398 h 398"/>
                      <a:gd name="T12" fmla="*/ 166 w 440"/>
                      <a:gd name="T13" fmla="*/ 383 h 398"/>
                      <a:gd name="T14" fmla="*/ 119 w 440"/>
                      <a:gd name="T15" fmla="*/ 349 h 398"/>
                      <a:gd name="T16" fmla="*/ 101 w 440"/>
                      <a:gd name="T17" fmla="*/ 324 h 398"/>
                      <a:gd name="T18" fmla="*/ 80 w 440"/>
                      <a:gd name="T19" fmla="*/ 297 h 398"/>
                      <a:gd name="T20" fmla="*/ 36 w 440"/>
                      <a:gd name="T21" fmla="*/ 282 h 398"/>
                      <a:gd name="T22" fmla="*/ 15 w 440"/>
                      <a:gd name="T23" fmla="*/ 273 h 398"/>
                      <a:gd name="T24" fmla="*/ 2 w 440"/>
                      <a:gd name="T25" fmla="*/ 234 h 398"/>
                      <a:gd name="T26" fmla="*/ 0 w 440"/>
                      <a:gd name="T27" fmla="*/ 198 h 398"/>
                      <a:gd name="T28" fmla="*/ 44 w 440"/>
                      <a:gd name="T29" fmla="*/ 144 h 398"/>
                      <a:gd name="T30" fmla="*/ 94 w 440"/>
                      <a:gd name="T31" fmla="*/ 167 h 398"/>
                      <a:gd name="T32" fmla="*/ 98 w 440"/>
                      <a:gd name="T33" fmla="*/ 192 h 398"/>
                      <a:gd name="T34" fmla="*/ 116 w 440"/>
                      <a:gd name="T35" fmla="*/ 218 h 398"/>
                      <a:gd name="T36" fmla="*/ 161 w 440"/>
                      <a:gd name="T37" fmla="*/ 228 h 398"/>
                      <a:gd name="T38" fmla="*/ 177 w 440"/>
                      <a:gd name="T39" fmla="*/ 241 h 398"/>
                      <a:gd name="T40" fmla="*/ 197 w 440"/>
                      <a:gd name="T41" fmla="*/ 239 h 398"/>
                      <a:gd name="T42" fmla="*/ 202 w 440"/>
                      <a:gd name="T43" fmla="*/ 207 h 398"/>
                      <a:gd name="T44" fmla="*/ 220 w 440"/>
                      <a:gd name="T45" fmla="*/ 196 h 398"/>
                      <a:gd name="T46" fmla="*/ 244 w 440"/>
                      <a:gd name="T47" fmla="*/ 178 h 398"/>
                      <a:gd name="T48" fmla="*/ 292 w 440"/>
                      <a:gd name="T49" fmla="*/ 149 h 398"/>
                      <a:gd name="T50" fmla="*/ 325 w 440"/>
                      <a:gd name="T51" fmla="*/ 93 h 398"/>
                      <a:gd name="T52" fmla="*/ 344 w 440"/>
                      <a:gd name="T53" fmla="*/ 84 h 398"/>
                      <a:gd name="T54" fmla="*/ 362 w 440"/>
                      <a:gd name="T55" fmla="*/ 65 h 398"/>
                      <a:gd name="T56" fmla="*/ 366 w 440"/>
                      <a:gd name="T57" fmla="*/ 12 h 398"/>
                      <a:gd name="T58" fmla="*/ 391 w 440"/>
                      <a:gd name="T59" fmla="*/ 0 h 398"/>
                      <a:gd name="T60" fmla="*/ 411 w 440"/>
                      <a:gd name="T61" fmla="*/ 7 h 398"/>
                      <a:gd name="T62" fmla="*/ 438 w 440"/>
                      <a:gd name="T63" fmla="*/ 14 h 398"/>
                      <a:gd name="T64" fmla="*/ 440 w 440"/>
                      <a:gd name="T65" fmla="*/ 46 h 398"/>
                      <a:gd name="T66" fmla="*/ 391 w 440"/>
                      <a:gd name="T67" fmla="*/ 101 h 398"/>
                      <a:gd name="T68" fmla="*/ 380 w 440"/>
                      <a:gd name="T69" fmla="*/ 160 h 398"/>
                      <a:gd name="T70" fmla="*/ 362 w 440"/>
                      <a:gd name="T71" fmla="*/ 17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98">
                        <a:moveTo>
                          <a:pt x="362" y="178"/>
                        </a:moveTo>
                        <a:lnTo>
                          <a:pt x="341" y="198"/>
                        </a:lnTo>
                        <a:lnTo>
                          <a:pt x="301" y="245"/>
                        </a:lnTo>
                        <a:lnTo>
                          <a:pt x="260" y="290"/>
                        </a:lnTo>
                        <a:lnTo>
                          <a:pt x="260" y="398"/>
                        </a:lnTo>
                        <a:lnTo>
                          <a:pt x="229" y="398"/>
                        </a:lnTo>
                        <a:lnTo>
                          <a:pt x="166" y="383"/>
                        </a:lnTo>
                        <a:lnTo>
                          <a:pt x="119" y="349"/>
                        </a:lnTo>
                        <a:lnTo>
                          <a:pt x="101" y="324"/>
                        </a:lnTo>
                        <a:lnTo>
                          <a:pt x="80" y="297"/>
                        </a:lnTo>
                        <a:lnTo>
                          <a:pt x="36" y="282"/>
                        </a:lnTo>
                        <a:lnTo>
                          <a:pt x="15" y="273"/>
                        </a:lnTo>
                        <a:lnTo>
                          <a:pt x="2" y="234"/>
                        </a:lnTo>
                        <a:lnTo>
                          <a:pt x="0" y="198"/>
                        </a:lnTo>
                        <a:lnTo>
                          <a:pt x="44" y="144"/>
                        </a:lnTo>
                        <a:lnTo>
                          <a:pt x="94" y="167"/>
                        </a:lnTo>
                        <a:lnTo>
                          <a:pt x="98" y="192"/>
                        </a:lnTo>
                        <a:lnTo>
                          <a:pt x="116" y="218"/>
                        </a:lnTo>
                        <a:lnTo>
                          <a:pt x="161" y="228"/>
                        </a:lnTo>
                        <a:lnTo>
                          <a:pt x="177" y="241"/>
                        </a:lnTo>
                        <a:lnTo>
                          <a:pt x="197" y="239"/>
                        </a:lnTo>
                        <a:lnTo>
                          <a:pt x="202" y="207"/>
                        </a:lnTo>
                        <a:lnTo>
                          <a:pt x="220" y="196"/>
                        </a:lnTo>
                        <a:lnTo>
                          <a:pt x="244" y="178"/>
                        </a:lnTo>
                        <a:lnTo>
                          <a:pt x="292" y="149"/>
                        </a:lnTo>
                        <a:lnTo>
                          <a:pt x="325" y="93"/>
                        </a:lnTo>
                        <a:lnTo>
                          <a:pt x="344" y="84"/>
                        </a:lnTo>
                        <a:lnTo>
                          <a:pt x="362" y="65"/>
                        </a:lnTo>
                        <a:lnTo>
                          <a:pt x="366" y="12"/>
                        </a:lnTo>
                        <a:lnTo>
                          <a:pt x="391" y="0"/>
                        </a:lnTo>
                        <a:lnTo>
                          <a:pt x="411" y="7"/>
                        </a:lnTo>
                        <a:lnTo>
                          <a:pt x="438" y="14"/>
                        </a:lnTo>
                        <a:lnTo>
                          <a:pt x="440" y="46"/>
                        </a:lnTo>
                        <a:lnTo>
                          <a:pt x="391" y="101"/>
                        </a:lnTo>
                        <a:lnTo>
                          <a:pt x="380" y="160"/>
                        </a:lnTo>
                        <a:lnTo>
                          <a:pt x="362" y="1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 name="Freeform 946"/>
                  <p:cNvSpPr>
                    <a:spLocks/>
                  </p:cNvSpPr>
                  <p:nvPr/>
                </p:nvSpPr>
                <p:spPr bwMode="auto">
                  <a:xfrm>
                    <a:off x="9929" y="4072"/>
                    <a:ext cx="952" cy="796"/>
                  </a:xfrm>
                  <a:custGeom>
                    <a:avLst/>
                    <a:gdLst>
                      <a:gd name="T0" fmla="*/ 362 w 440"/>
                      <a:gd name="T1" fmla="*/ 178 h 398"/>
                      <a:gd name="T2" fmla="*/ 341 w 440"/>
                      <a:gd name="T3" fmla="*/ 198 h 398"/>
                      <a:gd name="T4" fmla="*/ 301 w 440"/>
                      <a:gd name="T5" fmla="*/ 245 h 398"/>
                      <a:gd name="T6" fmla="*/ 260 w 440"/>
                      <a:gd name="T7" fmla="*/ 290 h 398"/>
                      <a:gd name="T8" fmla="*/ 260 w 440"/>
                      <a:gd name="T9" fmla="*/ 398 h 398"/>
                      <a:gd name="T10" fmla="*/ 229 w 440"/>
                      <a:gd name="T11" fmla="*/ 398 h 398"/>
                      <a:gd name="T12" fmla="*/ 166 w 440"/>
                      <a:gd name="T13" fmla="*/ 383 h 398"/>
                      <a:gd name="T14" fmla="*/ 119 w 440"/>
                      <a:gd name="T15" fmla="*/ 349 h 398"/>
                      <a:gd name="T16" fmla="*/ 101 w 440"/>
                      <a:gd name="T17" fmla="*/ 324 h 398"/>
                      <a:gd name="T18" fmla="*/ 80 w 440"/>
                      <a:gd name="T19" fmla="*/ 297 h 398"/>
                      <a:gd name="T20" fmla="*/ 36 w 440"/>
                      <a:gd name="T21" fmla="*/ 282 h 398"/>
                      <a:gd name="T22" fmla="*/ 15 w 440"/>
                      <a:gd name="T23" fmla="*/ 273 h 398"/>
                      <a:gd name="T24" fmla="*/ 2 w 440"/>
                      <a:gd name="T25" fmla="*/ 234 h 398"/>
                      <a:gd name="T26" fmla="*/ 0 w 440"/>
                      <a:gd name="T27" fmla="*/ 198 h 398"/>
                      <a:gd name="T28" fmla="*/ 44 w 440"/>
                      <a:gd name="T29" fmla="*/ 144 h 398"/>
                      <a:gd name="T30" fmla="*/ 94 w 440"/>
                      <a:gd name="T31" fmla="*/ 167 h 398"/>
                      <a:gd name="T32" fmla="*/ 98 w 440"/>
                      <a:gd name="T33" fmla="*/ 192 h 398"/>
                      <a:gd name="T34" fmla="*/ 116 w 440"/>
                      <a:gd name="T35" fmla="*/ 218 h 398"/>
                      <a:gd name="T36" fmla="*/ 161 w 440"/>
                      <a:gd name="T37" fmla="*/ 228 h 398"/>
                      <a:gd name="T38" fmla="*/ 177 w 440"/>
                      <a:gd name="T39" fmla="*/ 241 h 398"/>
                      <a:gd name="T40" fmla="*/ 197 w 440"/>
                      <a:gd name="T41" fmla="*/ 239 h 398"/>
                      <a:gd name="T42" fmla="*/ 202 w 440"/>
                      <a:gd name="T43" fmla="*/ 207 h 398"/>
                      <a:gd name="T44" fmla="*/ 220 w 440"/>
                      <a:gd name="T45" fmla="*/ 196 h 398"/>
                      <a:gd name="T46" fmla="*/ 244 w 440"/>
                      <a:gd name="T47" fmla="*/ 178 h 398"/>
                      <a:gd name="T48" fmla="*/ 292 w 440"/>
                      <a:gd name="T49" fmla="*/ 149 h 398"/>
                      <a:gd name="T50" fmla="*/ 325 w 440"/>
                      <a:gd name="T51" fmla="*/ 93 h 398"/>
                      <a:gd name="T52" fmla="*/ 344 w 440"/>
                      <a:gd name="T53" fmla="*/ 84 h 398"/>
                      <a:gd name="T54" fmla="*/ 362 w 440"/>
                      <a:gd name="T55" fmla="*/ 65 h 398"/>
                      <a:gd name="T56" fmla="*/ 366 w 440"/>
                      <a:gd name="T57" fmla="*/ 12 h 398"/>
                      <a:gd name="T58" fmla="*/ 391 w 440"/>
                      <a:gd name="T59" fmla="*/ 0 h 398"/>
                      <a:gd name="T60" fmla="*/ 411 w 440"/>
                      <a:gd name="T61" fmla="*/ 7 h 398"/>
                      <a:gd name="T62" fmla="*/ 438 w 440"/>
                      <a:gd name="T63" fmla="*/ 14 h 398"/>
                      <a:gd name="T64" fmla="*/ 440 w 440"/>
                      <a:gd name="T65" fmla="*/ 46 h 398"/>
                      <a:gd name="T66" fmla="*/ 391 w 440"/>
                      <a:gd name="T67" fmla="*/ 101 h 398"/>
                      <a:gd name="T68" fmla="*/ 380 w 440"/>
                      <a:gd name="T69" fmla="*/ 160 h 398"/>
                      <a:gd name="T70" fmla="*/ 362 w 440"/>
                      <a:gd name="T71" fmla="*/ 17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98">
                        <a:moveTo>
                          <a:pt x="362" y="178"/>
                        </a:moveTo>
                        <a:lnTo>
                          <a:pt x="341" y="198"/>
                        </a:lnTo>
                        <a:lnTo>
                          <a:pt x="301" y="245"/>
                        </a:lnTo>
                        <a:lnTo>
                          <a:pt x="260" y="290"/>
                        </a:lnTo>
                        <a:lnTo>
                          <a:pt x="260" y="398"/>
                        </a:lnTo>
                        <a:lnTo>
                          <a:pt x="229" y="398"/>
                        </a:lnTo>
                        <a:lnTo>
                          <a:pt x="166" y="383"/>
                        </a:lnTo>
                        <a:lnTo>
                          <a:pt x="119" y="349"/>
                        </a:lnTo>
                        <a:lnTo>
                          <a:pt x="101" y="324"/>
                        </a:lnTo>
                        <a:lnTo>
                          <a:pt x="80" y="297"/>
                        </a:lnTo>
                        <a:lnTo>
                          <a:pt x="36" y="282"/>
                        </a:lnTo>
                        <a:lnTo>
                          <a:pt x="15" y="273"/>
                        </a:lnTo>
                        <a:lnTo>
                          <a:pt x="2" y="234"/>
                        </a:lnTo>
                        <a:lnTo>
                          <a:pt x="0" y="198"/>
                        </a:lnTo>
                        <a:lnTo>
                          <a:pt x="44" y="144"/>
                        </a:lnTo>
                        <a:lnTo>
                          <a:pt x="94" y="167"/>
                        </a:lnTo>
                        <a:lnTo>
                          <a:pt x="98" y="192"/>
                        </a:lnTo>
                        <a:lnTo>
                          <a:pt x="116" y="218"/>
                        </a:lnTo>
                        <a:lnTo>
                          <a:pt x="161" y="228"/>
                        </a:lnTo>
                        <a:lnTo>
                          <a:pt x="177" y="241"/>
                        </a:lnTo>
                        <a:lnTo>
                          <a:pt x="197" y="239"/>
                        </a:lnTo>
                        <a:lnTo>
                          <a:pt x="202" y="207"/>
                        </a:lnTo>
                        <a:lnTo>
                          <a:pt x="220" y="196"/>
                        </a:lnTo>
                        <a:lnTo>
                          <a:pt x="244" y="178"/>
                        </a:lnTo>
                        <a:lnTo>
                          <a:pt x="292" y="149"/>
                        </a:lnTo>
                        <a:lnTo>
                          <a:pt x="325" y="93"/>
                        </a:lnTo>
                        <a:lnTo>
                          <a:pt x="344" y="84"/>
                        </a:lnTo>
                        <a:lnTo>
                          <a:pt x="362" y="65"/>
                        </a:lnTo>
                        <a:lnTo>
                          <a:pt x="366" y="12"/>
                        </a:lnTo>
                        <a:lnTo>
                          <a:pt x="391" y="0"/>
                        </a:lnTo>
                        <a:lnTo>
                          <a:pt x="411" y="7"/>
                        </a:lnTo>
                        <a:lnTo>
                          <a:pt x="438" y="14"/>
                        </a:lnTo>
                        <a:lnTo>
                          <a:pt x="440" y="46"/>
                        </a:lnTo>
                        <a:lnTo>
                          <a:pt x="391" y="101"/>
                        </a:lnTo>
                        <a:lnTo>
                          <a:pt x="380" y="160"/>
                        </a:lnTo>
                        <a:lnTo>
                          <a:pt x="362" y="17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 name="Freeform 945"/>
                  <p:cNvSpPr>
                    <a:spLocks/>
                  </p:cNvSpPr>
                  <p:nvPr/>
                </p:nvSpPr>
                <p:spPr bwMode="auto">
                  <a:xfrm>
                    <a:off x="10713" y="3618"/>
                    <a:ext cx="922" cy="1094"/>
                  </a:xfrm>
                  <a:custGeom>
                    <a:avLst/>
                    <a:gdLst>
                      <a:gd name="T0" fmla="*/ 406 w 426"/>
                      <a:gd name="T1" fmla="*/ 110 h 547"/>
                      <a:gd name="T2" fmla="*/ 417 w 426"/>
                      <a:gd name="T3" fmla="*/ 250 h 547"/>
                      <a:gd name="T4" fmla="*/ 426 w 426"/>
                      <a:gd name="T5" fmla="*/ 273 h 547"/>
                      <a:gd name="T6" fmla="*/ 422 w 426"/>
                      <a:gd name="T7" fmla="*/ 315 h 547"/>
                      <a:gd name="T8" fmla="*/ 404 w 426"/>
                      <a:gd name="T9" fmla="*/ 398 h 547"/>
                      <a:gd name="T10" fmla="*/ 399 w 426"/>
                      <a:gd name="T11" fmla="*/ 475 h 547"/>
                      <a:gd name="T12" fmla="*/ 332 w 426"/>
                      <a:gd name="T13" fmla="*/ 488 h 547"/>
                      <a:gd name="T14" fmla="*/ 280 w 426"/>
                      <a:gd name="T15" fmla="*/ 509 h 547"/>
                      <a:gd name="T16" fmla="*/ 247 w 426"/>
                      <a:gd name="T17" fmla="*/ 517 h 547"/>
                      <a:gd name="T18" fmla="*/ 238 w 426"/>
                      <a:gd name="T19" fmla="*/ 533 h 547"/>
                      <a:gd name="T20" fmla="*/ 220 w 426"/>
                      <a:gd name="T21" fmla="*/ 547 h 547"/>
                      <a:gd name="T22" fmla="*/ 161 w 426"/>
                      <a:gd name="T23" fmla="*/ 545 h 547"/>
                      <a:gd name="T24" fmla="*/ 143 w 426"/>
                      <a:gd name="T25" fmla="*/ 524 h 547"/>
                      <a:gd name="T26" fmla="*/ 118 w 426"/>
                      <a:gd name="T27" fmla="*/ 502 h 547"/>
                      <a:gd name="T28" fmla="*/ 96 w 426"/>
                      <a:gd name="T29" fmla="*/ 482 h 547"/>
                      <a:gd name="T30" fmla="*/ 83 w 426"/>
                      <a:gd name="T31" fmla="*/ 455 h 547"/>
                      <a:gd name="T32" fmla="*/ 20 w 426"/>
                      <a:gd name="T33" fmla="*/ 436 h 547"/>
                      <a:gd name="T34" fmla="*/ 0 w 426"/>
                      <a:gd name="T35" fmla="*/ 405 h 547"/>
                      <a:gd name="T36" fmla="*/ 18 w 426"/>
                      <a:gd name="T37" fmla="*/ 387 h 547"/>
                      <a:gd name="T38" fmla="*/ 29 w 426"/>
                      <a:gd name="T39" fmla="*/ 328 h 547"/>
                      <a:gd name="T40" fmla="*/ 78 w 426"/>
                      <a:gd name="T41" fmla="*/ 273 h 547"/>
                      <a:gd name="T42" fmla="*/ 78 w 426"/>
                      <a:gd name="T43" fmla="*/ 241 h 547"/>
                      <a:gd name="T44" fmla="*/ 78 w 426"/>
                      <a:gd name="T45" fmla="*/ 129 h 547"/>
                      <a:gd name="T46" fmla="*/ 132 w 426"/>
                      <a:gd name="T47" fmla="*/ 124 h 547"/>
                      <a:gd name="T48" fmla="*/ 139 w 426"/>
                      <a:gd name="T49" fmla="*/ 57 h 547"/>
                      <a:gd name="T50" fmla="*/ 173 w 426"/>
                      <a:gd name="T51" fmla="*/ 34 h 547"/>
                      <a:gd name="T52" fmla="*/ 188 w 426"/>
                      <a:gd name="T53" fmla="*/ 18 h 547"/>
                      <a:gd name="T54" fmla="*/ 231 w 426"/>
                      <a:gd name="T55" fmla="*/ 20 h 547"/>
                      <a:gd name="T56" fmla="*/ 245 w 426"/>
                      <a:gd name="T57" fmla="*/ 0 h 547"/>
                      <a:gd name="T58" fmla="*/ 280 w 426"/>
                      <a:gd name="T59" fmla="*/ 0 h 547"/>
                      <a:gd name="T60" fmla="*/ 285 w 426"/>
                      <a:gd name="T61" fmla="*/ 30 h 547"/>
                      <a:gd name="T62" fmla="*/ 312 w 426"/>
                      <a:gd name="T63" fmla="*/ 59 h 547"/>
                      <a:gd name="T64" fmla="*/ 368 w 426"/>
                      <a:gd name="T65" fmla="*/ 68 h 547"/>
                      <a:gd name="T66" fmla="*/ 399 w 426"/>
                      <a:gd name="T67" fmla="*/ 97 h 547"/>
                      <a:gd name="T68" fmla="*/ 406 w 426"/>
                      <a:gd name="T69" fmla="*/ 11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547">
                        <a:moveTo>
                          <a:pt x="406" y="110"/>
                        </a:moveTo>
                        <a:lnTo>
                          <a:pt x="417" y="250"/>
                        </a:lnTo>
                        <a:lnTo>
                          <a:pt x="426" y="273"/>
                        </a:lnTo>
                        <a:lnTo>
                          <a:pt x="422" y="315"/>
                        </a:lnTo>
                        <a:lnTo>
                          <a:pt x="404" y="398"/>
                        </a:lnTo>
                        <a:lnTo>
                          <a:pt x="399" y="475"/>
                        </a:lnTo>
                        <a:lnTo>
                          <a:pt x="332" y="488"/>
                        </a:lnTo>
                        <a:lnTo>
                          <a:pt x="280" y="509"/>
                        </a:lnTo>
                        <a:lnTo>
                          <a:pt x="247" y="517"/>
                        </a:lnTo>
                        <a:lnTo>
                          <a:pt x="238" y="533"/>
                        </a:lnTo>
                        <a:lnTo>
                          <a:pt x="220" y="547"/>
                        </a:lnTo>
                        <a:lnTo>
                          <a:pt x="161" y="545"/>
                        </a:lnTo>
                        <a:lnTo>
                          <a:pt x="143" y="524"/>
                        </a:lnTo>
                        <a:lnTo>
                          <a:pt x="118" y="502"/>
                        </a:lnTo>
                        <a:lnTo>
                          <a:pt x="96" y="482"/>
                        </a:lnTo>
                        <a:lnTo>
                          <a:pt x="83" y="455"/>
                        </a:lnTo>
                        <a:lnTo>
                          <a:pt x="20" y="436"/>
                        </a:lnTo>
                        <a:lnTo>
                          <a:pt x="0" y="405"/>
                        </a:lnTo>
                        <a:lnTo>
                          <a:pt x="18" y="387"/>
                        </a:lnTo>
                        <a:lnTo>
                          <a:pt x="29" y="328"/>
                        </a:lnTo>
                        <a:lnTo>
                          <a:pt x="78" y="273"/>
                        </a:lnTo>
                        <a:lnTo>
                          <a:pt x="78" y="241"/>
                        </a:lnTo>
                        <a:lnTo>
                          <a:pt x="78" y="129"/>
                        </a:lnTo>
                        <a:lnTo>
                          <a:pt x="132" y="124"/>
                        </a:lnTo>
                        <a:lnTo>
                          <a:pt x="139" y="57"/>
                        </a:lnTo>
                        <a:lnTo>
                          <a:pt x="173" y="34"/>
                        </a:lnTo>
                        <a:lnTo>
                          <a:pt x="188" y="18"/>
                        </a:lnTo>
                        <a:lnTo>
                          <a:pt x="231" y="20"/>
                        </a:lnTo>
                        <a:lnTo>
                          <a:pt x="245" y="0"/>
                        </a:lnTo>
                        <a:lnTo>
                          <a:pt x="280" y="0"/>
                        </a:lnTo>
                        <a:lnTo>
                          <a:pt x="285" y="30"/>
                        </a:lnTo>
                        <a:lnTo>
                          <a:pt x="312" y="59"/>
                        </a:lnTo>
                        <a:lnTo>
                          <a:pt x="368" y="68"/>
                        </a:lnTo>
                        <a:lnTo>
                          <a:pt x="399" y="97"/>
                        </a:lnTo>
                        <a:lnTo>
                          <a:pt x="406"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 name="Freeform 944"/>
                  <p:cNvSpPr>
                    <a:spLocks/>
                  </p:cNvSpPr>
                  <p:nvPr/>
                </p:nvSpPr>
                <p:spPr bwMode="auto">
                  <a:xfrm>
                    <a:off x="10713" y="3618"/>
                    <a:ext cx="922" cy="1094"/>
                  </a:xfrm>
                  <a:custGeom>
                    <a:avLst/>
                    <a:gdLst>
                      <a:gd name="T0" fmla="*/ 406 w 426"/>
                      <a:gd name="T1" fmla="*/ 110 h 547"/>
                      <a:gd name="T2" fmla="*/ 417 w 426"/>
                      <a:gd name="T3" fmla="*/ 250 h 547"/>
                      <a:gd name="T4" fmla="*/ 426 w 426"/>
                      <a:gd name="T5" fmla="*/ 273 h 547"/>
                      <a:gd name="T6" fmla="*/ 422 w 426"/>
                      <a:gd name="T7" fmla="*/ 315 h 547"/>
                      <a:gd name="T8" fmla="*/ 404 w 426"/>
                      <a:gd name="T9" fmla="*/ 398 h 547"/>
                      <a:gd name="T10" fmla="*/ 399 w 426"/>
                      <a:gd name="T11" fmla="*/ 475 h 547"/>
                      <a:gd name="T12" fmla="*/ 332 w 426"/>
                      <a:gd name="T13" fmla="*/ 488 h 547"/>
                      <a:gd name="T14" fmla="*/ 280 w 426"/>
                      <a:gd name="T15" fmla="*/ 509 h 547"/>
                      <a:gd name="T16" fmla="*/ 247 w 426"/>
                      <a:gd name="T17" fmla="*/ 517 h 547"/>
                      <a:gd name="T18" fmla="*/ 238 w 426"/>
                      <a:gd name="T19" fmla="*/ 533 h 547"/>
                      <a:gd name="T20" fmla="*/ 220 w 426"/>
                      <a:gd name="T21" fmla="*/ 547 h 547"/>
                      <a:gd name="T22" fmla="*/ 161 w 426"/>
                      <a:gd name="T23" fmla="*/ 545 h 547"/>
                      <a:gd name="T24" fmla="*/ 143 w 426"/>
                      <a:gd name="T25" fmla="*/ 524 h 547"/>
                      <a:gd name="T26" fmla="*/ 118 w 426"/>
                      <a:gd name="T27" fmla="*/ 502 h 547"/>
                      <a:gd name="T28" fmla="*/ 96 w 426"/>
                      <a:gd name="T29" fmla="*/ 482 h 547"/>
                      <a:gd name="T30" fmla="*/ 83 w 426"/>
                      <a:gd name="T31" fmla="*/ 455 h 547"/>
                      <a:gd name="T32" fmla="*/ 20 w 426"/>
                      <a:gd name="T33" fmla="*/ 436 h 547"/>
                      <a:gd name="T34" fmla="*/ 0 w 426"/>
                      <a:gd name="T35" fmla="*/ 405 h 547"/>
                      <a:gd name="T36" fmla="*/ 18 w 426"/>
                      <a:gd name="T37" fmla="*/ 387 h 547"/>
                      <a:gd name="T38" fmla="*/ 29 w 426"/>
                      <a:gd name="T39" fmla="*/ 328 h 547"/>
                      <a:gd name="T40" fmla="*/ 78 w 426"/>
                      <a:gd name="T41" fmla="*/ 273 h 547"/>
                      <a:gd name="T42" fmla="*/ 78 w 426"/>
                      <a:gd name="T43" fmla="*/ 241 h 547"/>
                      <a:gd name="T44" fmla="*/ 78 w 426"/>
                      <a:gd name="T45" fmla="*/ 129 h 547"/>
                      <a:gd name="T46" fmla="*/ 132 w 426"/>
                      <a:gd name="T47" fmla="*/ 124 h 547"/>
                      <a:gd name="T48" fmla="*/ 139 w 426"/>
                      <a:gd name="T49" fmla="*/ 57 h 547"/>
                      <a:gd name="T50" fmla="*/ 173 w 426"/>
                      <a:gd name="T51" fmla="*/ 34 h 547"/>
                      <a:gd name="T52" fmla="*/ 188 w 426"/>
                      <a:gd name="T53" fmla="*/ 18 h 547"/>
                      <a:gd name="T54" fmla="*/ 231 w 426"/>
                      <a:gd name="T55" fmla="*/ 20 h 547"/>
                      <a:gd name="T56" fmla="*/ 245 w 426"/>
                      <a:gd name="T57" fmla="*/ 0 h 547"/>
                      <a:gd name="T58" fmla="*/ 280 w 426"/>
                      <a:gd name="T59" fmla="*/ 0 h 547"/>
                      <a:gd name="T60" fmla="*/ 285 w 426"/>
                      <a:gd name="T61" fmla="*/ 30 h 547"/>
                      <a:gd name="T62" fmla="*/ 312 w 426"/>
                      <a:gd name="T63" fmla="*/ 59 h 547"/>
                      <a:gd name="T64" fmla="*/ 368 w 426"/>
                      <a:gd name="T65" fmla="*/ 68 h 547"/>
                      <a:gd name="T66" fmla="*/ 399 w 426"/>
                      <a:gd name="T67" fmla="*/ 97 h 547"/>
                      <a:gd name="T68" fmla="*/ 406 w 426"/>
                      <a:gd name="T69" fmla="*/ 11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547">
                        <a:moveTo>
                          <a:pt x="406" y="110"/>
                        </a:moveTo>
                        <a:lnTo>
                          <a:pt x="417" y="250"/>
                        </a:lnTo>
                        <a:lnTo>
                          <a:pt x="426" y="273"/>
                        </a:lnTo>
                        <a:lnTo>
                          <a:pt x="422" y="315"/>
                        </a:lnTo>
                        <a:lnTo>
                          <a:pt x="404" y="398"/>
                        </a:lnTo>
                        <a:lnTo>
                          <a:pt x="399" y="475"/>
                        </a:lnTo>
                        <a:lnTo>
                          <a:pt x="332" y="488"/>
                        </a:lnTo>
                        <a:lnTo>
                          <a:pt x="280" y="509"/>
                        </a:lnTo>
                        <a:lnTo>
                          <a:pt x="247" y="517"/>
                        </a:lnTo>
                        <a:lnTo>
                          <a:pt x="238" y="533"/>
                        </a:lnTo>
                        <a:lnTo>
                          <a:pt x="220" y="547"/>
                        </a:lnTo>
                        <a:lnTo>
                          <a:pt x="161" y="545"/>
                        </a:lnTo>
                        <a:lnTo>
                          <a:pt x="143" y="524"/>
                        </a:lnTo>
                        <a:lnTo>
                          <a:pt x="118" y="502"/>
                        </a:lnTo>
                        <a:lnTo>
                          <a:pt x="96" y="482"/>
                        </a:lnTo>
                        <a:lnTo>
                          <a:pt x="83" y="455"/>
                        </a:lnTo>
                        <a:lnTo>
                          <a:pt x="20" y="436"/>
                        </a:lnTo>
                        <a:lnTo>
                          <a:pt x="0" y="405"/>
                        </a:lnTo>
                        <a:lnTo>
                          <a:pt x="18" y="387"/>
                        </a:lnTo>
                        <a:lnTo>
                          <a:pt x="29" y="328"/>
                        </a:lnTo>
                        <a:lnTo>
                          <a:pt x="78" y="273"/>
                        </a:lnTo>
                        <a:lnTo>
                          <a:pt x="78" y="241"/>
                        </a:lnTo>
                        <a:lnTo>
                          <a:pt x="78" y="129"/>
                        </a:lnTo>
                        <a:lnTo>
                          <a:pt x="132" y="124"/>
                        </a:lnTo>
                        <a:lnTo>
                          <a:pt x="139" y="57"/>
                        </a:lnTo>
                        <a:lnTo>
                          <a:pt x="173" y="34"/>
                        </a:lnTo>
                        <a:lnTo>
                          <a:pt x="188" y="18"/>
                        </a:lnTo>
                        <a:lnTo>
                          <a:pt x="231" y="20"/>
                        </a:lnTo>
                        <a:lnTo>
                          <a:pt x="245" y="0"/>
                        </a:lnTo>
                        <a:lnTo>
                          <a:pt x="280" y="0"/>
                        </a:lnTo>
                        <a:lnTo>
                          <a:pt x="285" y="30"/>
                        </a:lnTo>
                        <a:lnTo>
                          <a:pt x="312" y="59"/>
                        </a:lnTo>
                        <a:lnTo>
                          <a:pt x="368" y="68"/>
                        </a:lnTo>
                        <a:lnTo>
                          <a:pt x="399" y="97"/>
                        </a:lnTo>
                        <a:lnTo>
                          <a:pt x="406" y="11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 name="Freeform 943"/>
                  <p:cNvSpPr>
                    <a:spLocks/>
                  </p:cNvSpPr>
                  <p:nvPr/>
                </p:nvSpPr>
                <p:spPr bwMode="auto">
                  <a:xfrm>
                    <a:off x="10025" y="3534"/>
                    <a:ext cx="856" cy="1020"/>
                  </a:xfrm>
                  <a:custGeom>
                    <a:avLst/>
                    <a:gdLst>
                      <a:gd name="T0" fmla="*/ 394 w 396"/>
                      <a:gd name="T1" fmla="*/ 283 h 510"/>
                      <a:gd name="T2" fmla="*/ 367 w 396"/>
                      <a:gd name="T3" fmla="*/ 276 h 510"/>
                      <a:gd name="T4" fmla="*/ 347 w 396"/>
                      <a:gd name="T5" fmla="*/ 269 h 510"/>
                      <a:gd name="T6" fmla="*/ 322 w 396"/>
                      <a:gd name="T7" fmla="*/ 281 h 510"/>
                      <a:gd name="T8" fmla="*/ 318 w 396"/>
                      <a:gd name="T9" fmla="*/ 334 h 510"/>
                      <a:gd name="T10" fmla="*/ 300 w 396"/>
                      <a:gd name="T11" fmla="*/ 353 h 510"/>
                      <a:gd name="T12" fmla="*/ 281 w 396"/>
                      <a:gd name="T13" fmla="*/ 362 h 510"/>
                      <a:gd name="T14" fmla="*/ 248 w 396"/>
                      <a:gd name="T15" fmla="*/ 418 h 510"/>
                      <a:gd name="T16" fmla="*/ 200 w 396"/>
                      <a:gd name="T17" fmla="*/ 447 h 510"/>
                      <a:gd name="T18" fmla="*/ 176 w 396"/>
                      <a:gd name="T19" fmla="*/ 465 h 510"/>
                      <a:gd name="T20" fmla="*/ 158 w 396"/>
                      <a:gd name="T21" fmla="*/ 476 h 510"/>
                      <a:gd name="T22" fmla="*/ 153 w 396"/>
                      <a:gd name="T23" fmla="*/ 508 h 510"/>
                      <a:gd name="T24" fmla="*/ 133 w 396"/>
                      <a:gd name="T25" fmla="*/ 510 h 510"/>
                      <a:gd name="T26" fmla="*/ 117 w 396"/>
                      <a:gd name="T27" fmla="*/ 497 h 510"/>
                      <a:gd name="T28" fmla="*/ 72 w 396"/>
                      <a:gd name="T29" fmla="*/ 487 h 510"/>
                      <a:gd name="T30" fmla="*/ 54 w 396"/>
                      <a:gd name="T31" fmla="*/ 461 h 510"/>
                      <a:gd name="T32" fmla="*/ 50 w 396"/>
                      <a:gd name="T33" fmla="*/ 436 h 510"/>
                      <a:gd name="T34" fmla="*/ 0 w 396"/>
                      <a:gd name="T35" fmla="*/ 413 h 510"/>
                      <a:gd name="T36" fmla="*/ 19 w 396"/>
                      <a:gd name="T37" fmla="*/ 373 h 510"/>
                      <a:gd name="T38" fmla="*/ 43 w 396"/>
                      <a:gd name="T39" fmla="*/ 334 h 510"/>
                      <a:gd name="T40" fmla="*/ 75 w 396"/>
                      <a:gd name="T41" fmla="*/ 314 h 510"/>
                      <a:gd name="T42" fmla="*/ 79 w 396"/>
                      <a:gd name="T43" fmla="*/ 252 h 510"/>
                      <a:gd name="T44" fmla="*/ 95 w 396"/>
                      <a:gd name="T45" fmla="*/ 195 h 510"/>
                      <a:gd name="T46" fmla="*/ 111 w 396"/>
                      <a:gd name="T47" fmla="*/ 155 h 510"/>
                      <a:gd name="T48" fmla="*/ 135 w 396"/>
                      <a:gd name="T49" fmla="*/ 173 h 510"/>
                      <a:gd name="T50" fmla="*/ 196 w 396"/>
                      <a:gd name="T51" fmla="*/ 175 h 510"/>
                      <a:gd name="T52" fmla="*/ 209 w 396"/>
                      <a:gd name="T53" fmla="*/ 157 h 510"/>
                      <a:gd name="T54" fmla="*/ 200 w 396"/>
                      <a:gd name="T55" fmla="*/ 126 h 510"/>
                      <a:gd name="T56" fmla="*/ 180 w 396"/>
                      <a:gd name="T57" fmla="*/ 98 h 510"/>
                      <a:gd name="T58" fmla="*/ 180 w 396"/>
                      <a:gd name="T59" fmla="*/ 49 h 510"/>
                      <a:gd name="T60" fmla="*/ 241 w 396"/>
                      <a:gd name="T61" fmla="*/ 0 h 510"/>
                      <a:gd name="T62" fmla="*/ 261 w 396"/>
                      <a:gd name="T63" fmla="*/ 27 h 510"/>
                      <a:gd name="T64" fmla="*/ 261 w 396"/>
                      <a:gd name="T65" fmla="*/ 58 h 510"/>
                      <a:gd name="T66" fmla="*/ 259 w 396"/>
                      <a:gd name="T67" fmla="*/ 87 h 510"/>
                      <a:gd name="T68" fmla="*/ 272 w 396"/>
                      <a:gd name="T69" fmla="*/ 128 h 510"/>
                      <a:gd name="T70" fmla="*/ 326 w 396"/>
                      <a:gd name="T71" fmla="*/ 128 h 510"/>
                      <a:gd name="T72" fmla="*/ 353 w 396"/>
                      <a:gd name="T73" fmla="*/ 152 h 510"/>
                      <a:gd name="T74" fmla="*/ 383 w 396"/>
                      <a:gd name="T75" fmla="*/ 153 h 510"/>
                      <a:gd name="T76" fmla="*/ 396 w 396"/>
                      <a:gd name="T77" fmla="*/ 171 h 510"/>
                      <a:gd name="T78" fmla="*/ 394 w 396"/>
                      <a:gd name="T79" fmla="*/ 28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510">
                        <a:moveTo>
                          <a:pt x="394" y="283"/>
                        </a:moveTo>
                        <a:lnTo>
                          <a:pt x="367" y="276"/>
                        </a:lnTo>
                        <a:lnTo>
                          <a:pt x="347" y="269"/>
                        </a:lnTo>
                        <a:lnTo>
                          <a:pt x="322" y="281"/>
                        </a:lnTo>
                        <a:lnTo>
                          <a:pt x="318" y="334"/>
                        </a:lnTo>
                        <a:lnTo>
                          <a:pt x="300" y="353"/>
                        </a:lnTo>
                        <a:lnTo>
                          <a:pt x="281" y="362"/>
                        </a:lnTo>
                        <a:lnTo>
                          <a:pt x="248" y="418"/>
                        </a:lnTo>
                        <a:lnTo>
                          <a:pt x="200" y="447"/>
                        </a:lnTo>
                        <a:lnTo>
                          <a:pt x="176" y="465"/>
                        </a:lnTo>
                        <a:lnTo>
                          <a:pt x="158" y="476"/>
                        </a:lnTo>
                        <a:lnTo>
                          <a:pt x="153" y="508"/>
                        </a:lnTo>
                        <a:lnTo>
                          <a:pt x="133" y="510"/>
                        </a:lnTo>
                        <a:lnTo>
                          <a:pt x="117" y="497"/>
                        </a:lnTo>
                        <a:lnTo>
                          <a:pt x="72" y="487"/>
                        </a:lnTo>
                        <a:lnTo>
                          <a:pt x="54" y="461"/>
                        </a:lnTo>
                        <a:lnTo>
                          <a:pt x="50" y="436"/>
                        </a:lnTo>
                        <a:lnTo>
                          <a:pt x="0" y="413"/>
                        </a:lnTo>
                        <a:lnTo>
                          <a:pt x="19" y="373"/>
                        </a:lnTo>
                        <a:lnTo>
                          <a:pt x="43" y="334"/>
                        </a:lnTo>
                        <a:lnTo>
                          <a:pt x="75" y="314"/>
                        </a:lnTo>
                        <a:lnTo>
                          <a:pt x="79" y="252"/>
                        </a:lnTo>
                        <a:lnTo>
                          <a:pt x="95" y="195"/>
                        </a:lnTo>
                        <a:lnTo>
                          <a:pt x="111" y="155"/>
                        </a:lnTo>
                        <a:lnTo>
                          <a:pt x="135" y="173"/>
                        </a:lnTo>
                        <a:lnTo>
                          <a:pt x="196" y="175"/>
                        </a:lnTo>
                        <a:lnTo>
                          <a:pt x="209" y="157"/>
                        </a:lnTo>
                        <a:lnTo>
                          <a:pt x="200" y="126"/>
                        </a:lnTo>
                        <a:lnTo>
                          <a:pt x="180" y="98"/>
                        </a:lnTo>
                        <a:lnTo>
                          <a:pt x="180" y="49"/>
                        </a:lnTo>
                        <a:lnTo>
                          <a:pt x="241" y="0"/>
                        </a:lnTo>
                        <a:lnTo>
                          <a:pt x="261" y="27"/>
                        </a:lnTo>
                        <a:lnTo>
                          <a:pt x="261" y="58"/>
                        </a:lnTo>
                        <a:lnTo>
                          <a:pt x="259" y="87"/>
                        </a:lnTo>
                        <a:lnTo>
                          <a:pt x="272" y="128"/>
                        </a:lnTo>
                        <a:lnTo>
                          <a:pt x="326" y="128"/>
                        </a:lnTo>
                        <a:lnTo>
                          <a:pt x="353" y="152"/>
                        </a:lnTo>
                        <a:lnTo>
                          <a:pt x="383" y="153"/>
                        </a:lnTo>
                        <a:lnTo>
                          <a:pt x="396" y="171"/>
                        </a:lnTo>
                        <a:lnTo>
                          <a:pt x="394"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 name="Freeform 942"/>
                  <p:cNvSpPr>
                    <a:spLocks/>
                  </p:cNvSpPr>
                  <p:nvPr/>
                </p:nvSpPr>
                <p:spPr bwMode="auto">
                  <a:xfrm>
                    <a:off x="10025" y="3534"/>
                    <a:ext cx="856" cy="1020"/>
                  </a:xfrm>
                  <a:custGeom>
                    <a:avLst/>
                    <a:gdLst>
                      <a:gd name="T0" fmla="*/ 394 w 396"/>
                      <a:gd name="T1" fmla="*/ 283 h 510"/>
                      <a:gd name="T2" fmla="*/ 367 w 396"/>
                      <a:gd name="T3" fmla="*/ 276 h 510"/>
                      <a:gd name="T4" fmla="*/ 347 w 396"/>
                      <a:gd name="T5" fmla="*/ 269 h 510"/>
                      <a:gd name="T6" fmla="*/ 322 w 396"/>
                      <a:gd name="T7" fmla="*/ 281 h 510"/>
                      <a:gd name="T8" fmla="*/ 318 w 396"/>
                      <a:gd name="T9" fmla="*/ 334 h 510"/>
                      <a:gd name="T10" fmla="*/ 300 w 396"/>
                      <a:gd name="T11" fmla="*/ 353 h 510"/>
                      <a:gd name="T12" fmla="*/ 281 w 396"/>
                      <a:gd name="T13" fmla="*/ 362 h 510"/>
                      <a:gd name="T14" fmla="*/ 248 w 396"/>
                      <a:gd name="T15" fmla="*/ 418 h 510"/>
                      <a:gd name="T16" fmla="*/ 200 w 396"/>
                      <a:gd name="T17" fmla="*/ 447 h 510"/>
                      <a:gd name="T18" fmla="*/ 176 w 396"/>
                      <a:gd name="T19" fmla="*/ 465 h 510"/>
                      <a:gd name="T20" fmla="*/ 158 w 396"/>
                      <a:gd name="T21" fmla="*/ 476 h 510"/>
                      <a:gd name="T22" fmla="*/ 153 w 396"/>
                      <a:gd name="T23" fmla="*/ 508 h 510"/>
                      <a:gd name="T24" fmla="*/ 133 w 396"/>
                      <a:gd name="T25" fmla="*/ 510 h 510"/>
                      <a:gd name="T26" fmla="*/ 117 w 396"/>
                      <a:gd name="T27" fmla="*/ 497 h 510"/>
                      <a:gd name="T28" fmla="*/ 72 w 396"/>
                      <a:gd name="T29" fmla="*/ 487 h 510"/>
                      <a:gd name="T30" fmla="*/ 54 w 396"/>
                      <a:gd name="T31" fmla="*/ 461 h 510"/>
                      <a:gd name="T32" fmla="*/ 50 w 396"/>
                      <a:gd name="T33" fmla="*/ 436 h 510"/>
                      <a:gd name="T34" fmla="*/ 0 w 396"/>
                      <a:gd name="T35" fmla="*/ 413 h 510"/>
                      <a:gd name="T36" fmla="*/ 19 w 396"/>
                      <a:gd name="T37" fmla="*/ 373 h 510"/>
                      <a:gd name="T38" fmla="*/ 43 w 396"/>
                      <a:gd name="T39" fmla="*/ 334 h 510"/>
                      <a:gd name="T40" fmla="*/ 75 w 396"/>
                      <a:gd name="T41" fmla="*/ 314 h 510"/>
                      <a:gd name="T42" fmla="*/ 79 w 396"/>
                      <a:gd name="T43" fmla="*/ 252 h 510"/>
                      <a:gd name="T44" fmla="*/ 95 w 396"/>
                      <a:gd name="T45" fmla="*/ 195 h 510"/>
                      <a:gd name="T46" fmla="*/ 111 w 396"/>
                      <a:gd name="T47" fmla="*/ 155 h 510"/>
                      <a:gd name="T48" fmla="*/ 135 w 396"/>
                      <a:gd name="T49" fmla="*/ 173 h 510"/>
                      <a:gd name="T50" fmla="*/ 196 w 396"/>
                      <a:gd name="T51" fmla="*/ 175 h 510"/>
                      <a:gd name="T52" fmla="*/ 209 w 396"/>
                      <a:gd name="T53" fmla="*/ 157 h 510"/>
                      <a:gd name="T54" fmla="*/ 200 w 396"/>
                      <a:gd name="T55" fmla="*/ 126 h 510"/>
                      <a:gd name="T56" fmla="*/ 180 w 396"/>
                      <a:gd name="T57" fmla="*/ 98 h 510"/>
                      <a:gd name="T58" fmla="*/ 180 w 396"/>
                      <a:gd name="T59" fmla="*/ 49 h 510"/>
                      <a:gd name="T60" fmla="*/ 241 w 396"/>
                      <a:gd name="T61" fmla="*/ 0 h 510"/>
                      <a:gd name="T62" fmla="*/ 261 w 396"/>
                      <a:gd name="T63" fmla="*/ 27 h 510"/>
                      <a:gd name="T64" fmla="*/ 261 w 396"/>
                      <a:gd name="T65" fmla="*/ 58 h 510"/>
                      <a:gd name="T66" fmla="*/ 259 w 396"/>
                      <a:gd name="T67" fmla="*/ 87 h 510"/>
                      <a:gd name="T68" fmla="*/ 272 w 396"/>
                      <a:gd name="T69" fmla="*/ 128 h 510"/>
                      <a:gd name="T70" fmla="*/ 326 w 396"/>
                      <a:gd name="T71" fmla="*/ 128 h 510"/>
                      <a:gd name="T72" fmla="*/ 353 w 396"/>
                      <a:gd name="T73" fmla="*/ 152 h 510"/>
                      <a:gd name="T74" fmla="*/ 383 w 396"/>
                      <a:gd name="T75" fmla="*/ 153 h 510"/>
                      <a:gd name="T76" fmla="*/ 396 w 396"/>
                      <a:gd name="T77" fmla="*/ 171 h 510"/>
                      <a:gd name="T78" fmla="*/ 394 w 396"/>
                      <a:gd name="T79" fmla="*/ 28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510">
                        <a:moveTo>
                          <a:pt x="394" y="283"/>
                        </a:moveTo>
                        <a:lnTo>
                          <a:pt x="367" y="276"/>
                        </a:lnTo>
                        <a:lnTo>
                          <a:pt x="347" y="269"/>
                        </a:lnTo>
                        <a:lnTo>
                          <a:pt x="322" y="281"/>
                        </a:lnTo>
                        <a:lnTo>
                          <a:pt x="318" y="334"/>
                        </a:lnTo>
                        <a:lnTo>
                          <a:pt x="300" y="353"/>
                        </a:lnTo>
                        <a:lnTo>
                          <a:pt x="281" y="362"/>
                        </a:lnTo>
                        <a:lnTo>
                          <a:pt x="248" y="418"/>
                        </a:lnTo>
                        <a:lnTo>
                          <a:pt x="200" y="447"/>
                        </a:lnTo>
                        <a:lnTo>
                          <a:pt x="176" y="465"/>
                        </a:lnTo>
                        <a:lnTo>
                          <a:pt x="158" y="476"/>
                        </a:lnTo>
                        <a:lnTo>
                          <a:pt x="153" y="508"/>
                        </a:lnTo>
                        <a:lnTo>
                          <a:pt x="133" y="510"/>
                        </a:lnTo>
                        <a:lnTo>
                          <a:pt x="117" y="497"/>
                        </a:lnTo>
                        <a:lnTo>
                          <a:pt x="72" y="487"/>
                        </a:lnTo>
                        <a:lnTo>
                          <a:pt x="54" y="461"/>
                        </a:lnTo>
                        <a:lnTo>
                          <a:pt x="50" y="436"/>
                        </a:lnTo>
                        <a:lnTo>
                          <a:pt x="0" y="413"/>
                        </a:lnTo>
                        <a:lnTo>
                          <a:pt x="19" y="373"/>
                        </a:lnTo>
                        <a:lnTo>
                          <a:pt x="43" y="334"/>
                        </a:lnTo>
                        <a:lnTo>
                          <a:pt x="75" y="314"/>
                        </a:lnTo>
                        <a:lnTo>
                          <a:pt x="79" y="252"/>
                        </a:lnTo>
                        <a:lnTo>
                          <a:pt x="95" y="195"/>
                        </a:lnTo>
                        <a:lnTo>
                          <a:pt x="111" y="155"/>
                        </a:lnTo>
                        <a:lnTo>
                          <a:pt x="135" y="173"/>
                        </a:lnTo>
                        <a:lnTo>
                          <a:pt x="196" y="175"/>
                        </a:lnTo>
                        <a:lnTo>
                          <a:pt x="209" y="157"/>
                        </a:lnTo>
                        <a:lnTo>
                          <a:pt x="200" y="126"/>
                        </a:lnTo>
                        <a:lnTo>
                          <a:pt x="180" y="98"/>
                        </a:lnTo>
                        <a:lnTo>
                          <a:pt x="180" y="49"/>
                        </a:lnTo>
                        <a:lnTo>
                          <a:pt x="241" y="0"/>
                        </a:lnTo>
                        <a:lnTo>
                          <a:pt x="261" y="27"/>
                        </a:lnTo>
                        <a:lnTo>
                          <a:pt x="261" y="58"/>
                        </a:lnTo>
                        <a:lnTo>
                          <a:pt x="259" y="87"/>
                        </a:lnTo>
                        <a:lnTo>
                          <a:pt x="272" y="128"/>
                        </a:lnTo>
                        <a:lnTo>
                          <a:pt x="326" y="128"/>
                        </a:lnTo>
                        <a:lnTo>
                          <a:pt x="353" y="152"/>
                        </a:lnTo>
                        <a:lnTo>
                          <a:pt x="383" y="153"/>
                        </a:lnTo>
                        <a:lnTo>
                          <a:pt x="396" y="171"/>
                        </a:lnTo>
                        <a:lnTo>
                          <a:pt x="394" y="28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 name="Freeform 941"/>
                  <p:cNvSpPr>
                    <a:spLocks/>
                  </p:cNvSpPr>
                  <p:nvPr/>
                </p:nvSpPr>
                <p:spPr bwMode="auto">
                  <a:xfrm>
                    <a:off x="10493" y="4428"/>
                    <a:ext cx="748" cy="558"/>
                  </a:xfrm>
                  <a:custGeom>
                    <a:avLst/>
                    <a:gdLst>
                      <a:gd name="T0" fmla="*/ 102 w 346"/>
                      <a:gd name="T1" fmla="*/ 0 h 279"/>
                      <a:gd name="T2" fmla="*/ 122 w 346"/>
                      <a:gd name="T3" fmla="*/ 31 h 279"/>
                      <a:gd name="T4" fmla="*/ 185 w 346"/>
                      <a:gd name="T5" fmla="*/ 50 h 279"/>
                      <a:gd name="T6" fmla="*/ 198 w 346"/>
                      <a:gd name="T7" fmla="*/ 77 h 279"/>
                      <a:gd name="T8" fmla="*/ 220 w 346"/>
                      <a:gd name="T9" fmla="*/ 97 h 279"/>
                      <a:gd name="T10" fmla="*/ 245 w 346"/>
                      <a:gd name="T11" fmla="*/ 119 h 279"/>
                      <a:gd name="T12" fmla="*/ 263 w 346"/>
                      <a:gd name="T13" fmla="*/ 140 h 279"/>
                      <a:gd name="T14" fmla="*/ 322 w 346"/>
                      <a:gd name="T15" fmla="*/ 142 h 279"/>
                      <a:gd name="T16" fmla="*/ 340 w 346"/>
                      <a:gd name="T17" fmla="*/ 128 h 279"/>
                      <a:gd name="T18" fmla="*/ 344 w 346"/>
                      <a:gd name="T19" fmla="*/ 150 h 279"/>
                      <a:gd name="T20" fmla="*/ 346 w 346"/>
                      <a:gd name="T21" fmla="*/ 186 h 279"/>
                      <a:gd name="T22" fmla="*/ 320 w 346"/>
                      <a:gd name="T23" fmla="*/ 222 h 279"/>
                      <a:gd name="T24" fmla="*/ 281 w 346"/>
                      <a:gd name="T25" fmla="*/ 231 h 279"/>
                      <a:gd name="T26" fmla="*/ 250 w 346"/>
                      <a:gd name="T27" fmla="*/ 254 h 279"/>
                      <a:gd name="T28" fmla="*/ 191 w 346"/>
                      <a:gd name="T29" fmla="*/ 279 h 279"/>
                      <a:gd name="T30" fmla="*/ 97 w 346"/>
                      <a:gd name="T31" fmla="*/ 276 h 279"/>
                      <a:gd name="T32" fmla="*/ 54 w 346"/>
                      <a:gd name="T33" fmla="*/ 229 h 279"/>
                      <a:gd name="T34" fmla="*/ 0 w 346"/>
                      <a:gd name="T35" fmla="*/ 218 h 279"/>
                      <a:gd name="T36" fmla="*/ 0 w 346"/>
                      <a:gd name="T37" fmla="*/ 112 h 279"/>
                      <a:gd name="T38" fmla="*/ 41 w 346"/>
                      <a:gd name="T39" fmla="*/ 67 h 279"/>
                      <a:gd name="T40" fmla="*/ 81 w 346"/>
                      <a:gd name="T41" fmla="*/ 20 h 279"/>
                      <a:gd name="T42" fmla="*/ 102 w 346"/>
                      <a:gd name="T4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79">
                        <a:moveTo>
                          <a:pt x="102" y="0"/>
                        </a:moveTo>
                        <a:lnTo>
                          <a:pt x="122" y="31"/>
                        </a:lnTo>
                        <a:lnTo>
                          <a:pt x="185" y="50"/>
                        </a:lnTo>
                        <a:lnTo>
                          <a:pt x="198" y="77"/>
                        </a:lnTo>
                        <a:lnTo>
                          <a:pt x="220" y="97"/>
                        </a:lnTo>
                        <a:lnTo>
                          <a:pt x="245" y="119"/>
                        </a:lnTo>
                        <a:lnTo>
                          <a:pt x="263" y="140"/>
                        </a:lnTo>
                        <a:lnTo>
                          <a:pt x="322" y="142"/>
                        </a:lnTo>
                        <a:lnTo>
                          <a:pt x="340" y="128"/>
                        </a:lnTo>
                        <a:lnTo>
                          <a:pt x="344" y="150"/>
                        </a:lnTo>
                        <a:lnTo>
                          <a:pt x="346" y="186"/>
                        </a:lnTo>
                        <a:lnTo>
                          <a:pt x="320" y="222"/>
                        </a:lnTo>
                        <a:lnTo>
                          <a:pt x="281" y="231"/>
                        </a:lnTo>
                        <a:lnTo>
                          <a:pt x="250" y="254"/>
                        </a:lnTo>
                        <a:lnTo>
                          <a:pt x="191" y="279"/>
                        </a:lnTo>
                        <a:lnTo>
                          <a:pt x="97" y="276"/>
                        </a:lnTo>
                        <a:lnTo>
                          <a:pt x="54" y="229"/>
                        </a:lnTo>
                        <a:lnTo>
                          <a:pt x="0" y="218"/>
                        </a:lnTo>
                        <a:lnTo>
                          <a:pt x="0" y="112"/>
                        </a:lnTo>
                        <a:lnTo>
                          <a:pt x="41" y="67"/>
                        </a:lnTo>
                        <a:lnTo>
                          <a:pt x="81" y="20"/>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 name="Freeform 940"/>
                  <p:cNvSpPr>
                    <a:spLocks/>
                  </p:cNvSpPr>
                  <p:nvPr/>
                </p:nvSpPr>
                <p:spPr bwMode="auto">
                  <a:xfrm>
                    <a:off x="10493" y="4428"/>
                    <a:ext cx="748" cy="558"/>
                  </a:xfrm>
                  <a:custGeom>
                    <a:avLst/>
                    <a:gdLst>
                      <a:gd name="T0" fmla="*/ 102 w 346"/>
                      <a:gd name="T1" fmla="*/ 0 h 279"/>
                      <a:gd name="T2" fmla="*/ 122 w 346"/>
                      <a:gd name="T3" fmla="*/ 31 h 279"/>
                      <a:gd name="T4" fmla="*/ 185 w 346"/>
                      <a:gd name="T5" fmla="*/ 50 h 279"/>
                      <a:gd name="T6" fmla="*/ 198 w 346"/>
                      <a:gd name="T7" fmla="*/ 77 h 279"/>
                      <a:gd name="T8" fmla="*/ 220 w 346"/>
                      <a:gd name="T9" fmla="*/ 97 h 279"/>
                      <a:gd name="T10" fmla="*/ 245 w 346"/>
                      <a:gd name="T11" fmla="*/ 119 h 279"/>
                      <a:gd name="T12" fmla="*/ 263 w 346"/>
                      <a:gd name="T13" fmla="*/ 140 h 279"/>
                      <a:gd name="T14" fmla="*/ 322 w 346"/>
                      <a:gd name="T15" fmla="*/ 142 h 279"/>
                      <a:gd name="T16" fmla="*/ 340 w 346"/>
                      <a:gd name="T17" fmla="*/ 128 h 279"/>
                      <a:gd name="T18" fmla="*/ 344 w 346"/>
                      <a:gd name="T19" fmla="*/ 150 h 279"/>
                      <a:gd name="T20" fmla="*/ 346 w 346"/>
                      <a:gd name="T21" fmla="*/ 186 h 279"/>
                      <a:gd name="T22" fmla="*/ 320 w 346"/>
                      <a:gd name="T23" fmla="*/ 222 h 279"/>
                      <a:gd name="T24" fmla="*/ 281 w 346"/>
                      <a:gd name="T25" fmla="*/ 231 h 279"/>
                      <a:gd name="T26" fmla="*/ 250 w 346"/>
                      <a:gd name="T27" fmla="*/ 254 h 279"/>
                      <a:gd name="T28" fmla="*/ 191 w 346"/>
                      <a:gd name="T29" fmla="*/ 279 h 279"/>
                      <a:gd name="T30" fmla="*/ 97 w 346"/>
                      <a:gd name="T31" fmla="*/ 276 h 279"/>
                      <a:gd name="T32" fmla="*/ 54 w 346"/>
                      <a:gd name="T33" fmla="*/ 229 h 279"/>
                      <a:gd name="T34" fmla="*/ 0 w 346"/>
                      <a:gd name="T35" fmla="*/ 218 h 279"/>
                      <a:gd name="T36" fmla="*/ 0 w 346"/>
                      <a:gd name="T37" fmla="*/ 112 h 279"/>
                      <a:gd name="T38" fmla="*/ 41 w 346"/>
                      <a:gd name="T39" fmla="*/ 67 h 279"/>
                      <a:gd name="T40" fmla="*/ 81 w 346"/>
                      <a:gd name="T41" fmla="*/ 20 h 279"/>
                      <a:gd name="T42" fmla="*/ 102 w 346"/>
                      <a:gd name="T4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79">
                        <a:moveTo>
                          <a:pt x="102" y="0"/>
                        </a:moveTo>
                        <a:lnTo>
                          <a:pt x="122" y="31"/>
                        </a:lnTo>
                        <a:lnTo>
                          <a:pt x="185" y="50"/>
                        </a:lnTo>
                        <a:lnTo>
                          <a:pt x="198" y="77"/>
                        </a:lnTo>
                        <a:lnTo>
                          <a:pt x="220" y="97"/>
                        </a:lnTo>
                        <a:lnTo>
                          <a:pt x="245" y="119"/>
                        </a:lnTo>
                        <a:lnTo>
                          <a:pt x="263" y="140"/>
                        </a:lnTo>
                        <a:lnTo>
                          <a:pt x="322" y="142"/>
                        </a:lnTo>
                        <a:lnTo>
                          <a:pt x="340" y="128"/>
                        </a:lnTo>
                        <a:lnTo>
                          <a:pt x="344" y="150"/>
                        </a:lnTo>
                        <a:lnTo>
                          <a:pt x="346" y="186"/>
                        </a:lnTo>
                        <a:lnTo>
                          <a:pt x="320" y="222"/>
                        </a:lnTo>
                        <a:lnTo>
                          <a:pt x="281" y="231"/>
                        </a:lnTo>
                        <a:lnTo>
                          <a:pt x="250" y="254"/>
                        </a:lnTo>
                        <a:lnTo>
                          <a:pt x="191" y="279"/>
                        </a:lnTo>
                        <a:lnTo>
                          <a:pt x="97" y="276"/>
                        </a:lnTo>
                        <a:lnTo>
                          <a:pt x="54" y="229"/>
                        </a:lnTo>
                        <a:lnTo>
                          <a:pt x="0" y="218"/>
                        </a:lnTo>
                        <a:lnTo>
                          <a:pt x="0" y="112"/>
                        </a:lnTo>
                        <a:lnTo>
                          <a:pt x="41" y="67"/>
                        </a:lnTo>
                        <a:lnTo>
                          <a:pt x="81" y="20"/>
                        </a:lnTo>
                        <a:lnTo>
                          <a:pt x="102"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 name="Freeform 939"/>
                  <p:cNvSpPr>
                    <a:spLocks/>
                  </p:cNvSpPr>
                  <p:nvPr/>
                </p:nvSpPr>
                <p:spPr bwMode="auto">
                  <a:xfrm>
                    <a:off x="10905" y="4568"/>
                    <a:ext cx="776" cy="804"/>
                  </a:xfrm>
                  <a:custGeom>
                    <a:avLst/>
                    <a:gdLst>
                      <a:gd name="T0" fmla="*/ 310 w 358"/>
                      <a:gd name="T1" fmla="*/ 0 h 402"/>
                      <a:gd name="T2" fmla="*/ 308 w 358"/>
                      <a:gd name="T3" fmla="*/ 72 h 402"/>
                      <a:gd name="T4" fmla="*/ 329 w 358"/>
                      <a:gd name="T5" fmla="*/ 96 h 402"/>
                      <a:gd name="T6" fmla="*/ 335 w 358"/>
                      <a:gd name="T7" fmla="*/ 116 h 402"/>
                      <a:gd name="T8" fmla="*/ 328 w 358"/>
                      <a:gd name="T9" fmla="*/ 134 h 402"/>
                      <a:gd name="T10" fmla="*/ 301 w 358"/>
                      <a:gd name="T11" fmla="*/ 134 h 402"/>
                      <a:gd name="T12" fmla="*/ 301 w 358"/>
                      <a:gd name="T13" fmla="*/ 155 h 402"/>
                      <a:gd name="T14" fmla="*/ 315 w 358"/>
                      <a:gd name="T15" fmla="*/ 170 h 402"/>
                      <a:gd name="T16" fmla="*/ 308 w 358"/>
                      <a:gd name="T17" fmla="*/ 191 h 402"/>
                      <a:gd name="T18" fmla="*/ 311 w 358"/>
                      <a:gd name="T19" fmla="*/ 220 h 402"/>
                      <a:gd name="T20" fmla="*/ 340 w 358"/>
                      <a:gd name="T21" fmla="*/ 285 h 402"/>
                      <a:gd name="T22" fmla="*/ 358 w 358"/>
                      <a:gd name="T23" fmla="*/ 384 h 402"/>
                      <a:gd name="T24" fmla="*/ 236 w 358"/>
                      <a:gd name="T25" fmla="*/ 402 h 402"/>
                      <a:gd name="T26" fmla="*/ 218 w 358"/>
                      <a:gd name="T27" fmla="*/ 332 h 402"/>
                      <a:gd name="T28" fmla="*/ 191 w 358"/>
                      <a:gd name="T29" fmla="*/ 285 h 402"/>
                      <a:gd name="T30" fmla="*/ 176 w 358"/>
                      <a:gd name="T31" fmla="*/ 261 h 402"/>
                      <a:gd name="T32" fmla="*/ 135 w 358"/>
                      <a:gd name="T33" fmla="*/ 222 h 402"/>
                      <a:gd name="T34" fmla="*/ 77 w 358"/>
                      <a:gd name="T35" fmla="*/ 222 h 402"/>
                      <a:gd name="T36" fmla="*/ 54 w 358"/>
                      <a:gd name="T37" fmla="*/ 240 h 402"/>
                      <a:gd name="T38" fmla="*/ 14 w 358"/>
                      <a:gd name="T39" fmla="*/ 236 h 402"/>
                      <a:gd name="T40" fmla="*/ 0 w 358"/>
                      <a:gd name="T41" fmla="*/ 209 h 402"/>
                      <a:gd name="T42" fmla="*/ 59 w 358"/>
                      <a:gd name="T43" fmla="*/ 184 h 402"/>
                      <a:gd name="T44" fmla="*/ 90 w 358"/>
                      <a:gd name="T45" fmla="*/ 161 h 402"/>
                      <a:gd name="T46" fmla="*/ 129 w 358"/>
                      <a:gd name="T47" fmla="*/ 152 h 402"/>
                      <a:gd name="T48" fmla="*/ 155 w 358"/>
                      <a:gd name="T49" fmla="*/ 116 h 402"/>
                      <a:gd name="T50" fmla="*/ 153 w 358"/>
                      <a:gd name="T51" fmla="*/ 80 h 402"/>
                      <a:gd name="T52" fmla="*/ 149 w 358"/>
                      <a:gd name="T53" fmla="*/ 58 h 402"/>
                      <a:gd name="T54" fmla="*/ 158 w 358"/>
                      <a:gd name="T55" fmla="*/ 42 h 402"/>
                      <a:gd name="T56" fmla="*/ 191 w 358"/>
                      <a:gd name="T57" fmla="*/ 34 h 402"/>
                      <a:gd name="T58" fmla="*/ 243 w 358"/>
                      <a:gd name="T59" fmla="*/ 13 h 402"/>
                      <a:gd name="T60" fmla="*/ 310 w 358"/>
                      <a:gd name="T6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 h="402">
                        <a:moveTo>
                          <a:pt x="310" y="0"/>
                        </a:moveTo>
                        <a:lnTo>
                          <a:pt x="308" y="72"/>
                        </a:lnTo>
                        <a:lnTo>
                          <a:pt x="329" y="96"/>
                        </a:lnTo>
                        <a:lnTo>
                          <a:pt x="335" y="116"/>
                        </a:lnTo>
                        <a:lnTo>
                          <a:pt x="328" y="134"/>
                        </a:lnTo>
                        <a:lnTo>
                          <a:pt x="301" y="134"/>
                        </a:lnTo>
                        <a:lnTo>
                          <a:pt x="301" y="155"/>
                        </a:lnTo>
                        <a:lnTo>
                          <a:pt x="315" y="170"/>
                        </a:lnTo>
                        <a:lnTo>
                          <a:pt x="308" y="191"/>
                        </a:lnTo>
                        <a:lnTo>
                          <a:pt x="311" y="220"/>
                        </a:lnTo>
                        <a:lnTo>
                          <a:pt x="340" y="285"/>
                        </a:lnTo>
                        <a:lnTo>
                          <a:pt x="358" y="384"/>
                        </a:lnTo>
                        <a:lnTo>
                          <a:pt x="236" y="402"/>
                        </a:lnTo>
                        <a:lnTo>
                          <a:pt x="218" y="332"/>
                        </a:lnTo>
                        <a:lnTo>
                          <a:pt x="191" y="285"/>
                        </a:lnTo>
                        <a:lnTo>
                          <a:pt x="176" y="261"/>
                        </a:lnTo>
                        <a:lnTo>
                          <a:pt x="135" y="222"/>
                        </a:lnTo>
                        <a:lnTo>
                          <a:pt x="77" y="222"/>
                        </a:lnTo>
                        <a:lnTo>
                          <a:pt x="54" y="240"/>
                        </a:lnTo>
                        <a:lnTo>
                          <a:pt x="14" y="236"/>
                        </a:lnTo>
                        <a:lnTo>
                          <a:pt x="0" y="209"/>
                        </a:lnTo>
                        <a:lnTo>
                          <a:pt x="59" y="184"/>
                        </a:lnTo>
                        <a:lnTo>
                          <a:pt x="90" y="161"/>
                        </a:lnTo>
                        <a:lnTo>
                          <a:pt x="129" y="152"/>
                        </a:lnTo>
                        <a:lnTo>
                          <a:pt x="155" y="116"/>
                        </a:lnTo>
                        <a:lnTo>
                          <a:pt x="153" y="80"/>
                        </a:lnTo>
                        <a:lnTo>
                          <a:pt x="149" y="58"/>
                        </a:lnTo>
                        <a:lnTo>
                          <a:pt x="158" y="42"/>
                        </a:lnTo>
                        <a:lnTo>
                          <a:pt x="191" y="34"/>
                        </a:lnTo>
                        <a:lnTo>
                          <a:pt x="243" y="13"/>
                        </a:lnTo>
                        <a:lnTo>
                          <a:pt x="3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 name="Freeform 938"/>
                  <p:cNvSpPr>
                    <a:spLocks/>
                  </p:cNvSpPr>
                  <p:nvPr/>
                </p:nvSpPr>
                <p:spPr bwMode="auto">
                  <a:xfrm>
                    <a:off x="10905" y="4568"/>
                    <a:ext cx="776" cy="804"/>
                  </a:xfrm>
                  <a:custGeom>
                    <a:avLst/>
                    <a:gdLst>
                      <a:gd name="T0" fmla="*/ 310 w 358"/>
                      <a:gd name="T1" fmla="*/ 0 h 402"/>
                      <a:gd name="T2" fmla="*/ 308 w 358"/>
                      <a:gd name="T3" fmla="*/ 72 h 402"/>
                      <a:gd name="T4" fmla="*/ 329 w 358"/>
                      <a:gd name="T5" fmla="*/ 96 h 402"/>
                      <a:gd name="T6" fmla="*/ 335 w 358"/>
                      <a:gd name="T7" fmla="*/ 116 h 402"/>
                      <a:gd name="T8" fmla="*/ 328 w 358"/>
                      <a:gd name="T9" fmla="*/ 134 h 402"/>
                      <a:gd name="T10" fmla="*/ 301 w 358"/>
                      <a:gd name="T11" fmla="*/ 134 h 402"/>
                      <a:gd name="T12" fmla="*/ 301 w 358"/>
                      <a:gd name="T13" fmla="*/ 155 h 402"/>
                      <a:gd name="T14" fmla="*/ 315 w 358"/>
                      <a:gd name="T15" fmla="*/ 170 h 402"/>
                      <a:gd name="T16" fmla="*/ 308 w 358"/>
                      <a:gd name="T17" fmla="*/ 191 h 402"/>
                      <a:gd name="T18" fmla="*/ 311 w 358"/>
                      <a:gd name="T19" fmla="*/ 220 h 402"/>
                      <a:gd name="T20" fmla="*/ 340 w 358"/>
                      <a:gd name="T21" fmla="*/ 285 h 402"/>
                      <a:gd name="T22" fmla="*/ 358 w 358"/>
                      <a:gd name="T23" fmla="*/ 384 h 402"/>
                      <a:gd name="T24" fmla="*/ 236 w 358"/>
                      <a:gd name="T25" fmla="*/ 402 h 402"/>
                      <a:gd name="T26" fmla="*/ 218 w 358"/>
                      <a:gd name="T27" fmla="*/ 332 h 402"/>
                      <a:gd name="T28" fmla="*/ 191 w 358"/>
                      <a:gd name="T29" fmla="*/ 285 h 402"/>
                      <a:gd name="T30" fmla="*/ 176 w 358"/>
                      <a:gd name="T31" fmla="*/ 261 h 402"/>
                      <a:gd name="T32" fmla="*/ 135 w 358"/>
                      <a:gd name="T33" fmla="*/ 222 h 402"/>
                      <a:gd name="T34" fmla="*/ 77 w 358"/>
                      <a:gd name="T35" fmla="*/ 222 h 402"/>
                      <a:gd name="T36" fmla="*/ 54 w 358"/>
                      <a:gd name="T37" fmla="*/ 240 h 402"/>
                      <a:gd name="T38" fmla="*/ 14 w 358"/>
                      <a:gd name="T39" fmla="*/ 236 h 402"/>
                      <a:gd name="T40" fmla="*/ 0 w 358"/>
                      <a:gd name="T41" fmla="*/ 209 h 402"/>
                      <a:gd name="T42" fmla="*/ 59 w 358"/>
                      <a:gd name="T43" fmla="*/ 184 h 402"/>
                      <a:gd name="T44" fmla="*/ 90 w 358"/>
                      <a:gd name="T45" fmla="*/ 161 h 402"/>
                      <a:gd name="T46" fmla="*/ 129 w 358"/>
                      <a:gd name="T47" fmla="*/ 152 h 402"/>
                      <a:gd name="T48" fmla="*/ 155 w 358"/>
                      <a:gd name="T49" fmla="*/ 116 h 402"/>
                      <a:gd name="T50" fmla="*/ 153 w 358"/>
                      <a:gd name="T51" fmla="*/ 80 h 402"/>
                      <a:gd name="T52" fmla="*/ 149 w 358"/>
                      <a:gd name="T53" fmla="*/ 58 h 402"/>
                      <a:gd name="T54" fmla="*/ 158 w 358"/>
                      <a:gd name="T55" fmla="*/ 42 h 402"/>
                      <a:gd name="T56" fmla="*/ 191 w 358"/>
                      <a:gd name="T57" fmla="*/ 34 h 402"/>
                      <a:gd name="T58" fmla="*/ 243 w 358"/>
                      <a:gd name="T59" fmla="*/ 13 h 402"/>
                      <a:gd name="T60" fmla="*/ 310 w 358"/>
                      <a:gd name="T6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 h="402">
                        <a:moveTo>
                          <a:pt x="310" y="0"/>
                        </a:moveTo>
                        <a:lnTo>
                          <a:pt x="308" y="72"/>
                        </a:lnTo>
                        <a:lnTo>
                          <a:pt x="329" y="96"/>
                        </a:lnTo>
                        <a:lnTo>
                          <a:pt x="335" y="116"/>
                        </a:lnTo>
                        <a:lnTo>
                          <a:pt x="328" y="134"/>
                        </a:lnTo>
                        <a:lnTo>
                          <a:pt x="301" y="134"/>
                        </a:lnTo>
                        <a:lnTo>
                          <a:pt x="301" y="155"/>
                        </a:lnTo>
                        <a:lnTo>
                          <a:pt x="315" y="170"/>
                        </a:lnTo>
                        <a:lnTo>
                          <a:pt x="308" y="191"/>
                        </a:lnTo>
                        <a:lnTo>
                          <a:pt x="311" y="220"/>
                        </a:lnTo>
                        <a:lnTo>
                          <a:pt x="340" y="285"/>
                        </a:lnTo>
                        <a:lnTo>
                          <a:pt x="358" y="384"/>
                        </a:lnTo>
                        <a:lnTo>
                          <a:pt x="236" y="402"/>
                        </a:lnTo>
                        <a:lnTo>
                          <a:pt x="218" y="332"/>
                        </a:lnTo>
                        <a:lnTo>
                          <a:pt x="191" y="285"/>
                        </a:lnTo>
                        <a:lnTo>
                          <a:pt x="176" y="261"/>
                        </a:lnTo>
                        <a:lnTo>
                          <a:pt x="135" y="222"/>
                        </a:lnTo>
                        <a:lnTo>
                          <a:pt x="77" y="222"/>
                        </a:lnTo>
                        <a:lnTo>
                          <a:pt x="54" y="240"/>
                        </a:lnTo>
                        <a:lnTo>
                          <a:pt x="14" y="236"/>
                        </a:lnTo>
                        <a:lnTo>
                          <a:pt x="0" y="209"/>
                        </a:lnTo>
                        <a:lnTo>
                          <a:pt x="59" y="184"/>
                        </a:lnTo>
                        <a:lnTo>
                          <a:pt x="90" y="161"/>
                        </a:lnTo>
                        <a:lnTo>
                          <a:pt x="129" y="152"/>
                        </a:lnTo>
                        <a:lnTo>
                          <a:pt x="155" y="116"/>
                        </a:lnTo>
                        <a:lnTo>
                          <a:pt x="153" y="80"/>
                        </a:lnTo>
                        <a:lnTo>
                          <a:pt x="149" y="58"/>
                        </a:lnTo>
                        <a:lnTo>
                          <a:pt x="158" y="42"/>
                        </a:lnTo>
                        <a:lnTo>
                          <a:pt x="191" y="34"/>
                        </a:lnTo>
                        <a:lnTo>
                          <a:pt x="243" y="13"/>
                        </a:lnTo>
                        <a:lnTo>
                          <a:pt x="310"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 name="Freeform 937"/>
                  <p:cNvSpPr>
                    <a:spLocks/>
                  </p:cNvSpPr>
                  <p:nvPr/>
                </p:nvSpPr>
                <p:spPr bwMode="auto">
                  <a:xfrm>
                    <a:off x="11557" y="4572"/>
                    <a:ext cx="498" cy="768"/>
                  </a:xfrm>
                  <a:custGeom>
                    <a:avLst/>
                    <a:gdLst>
                      <a:gd name="T0" fmla="*/ 164 w 230"/>
                      <a:gd name="T1" fmla="*/ 368 h 384"/>
                      <a:gd name="T2" fmla="*/ 113 w 230"/>
                      <a:gd name="T3" fmla="*/ 384 h 384"/>
                      <a:gd name="T4" fmla="*/ 57 w 230"/>
                      <a:gd name="T5" fmla="*/ 382 h 384"/>
                      <a:gd name="T6" fmla="*/ 39 w 230"/>
                      <a:gd name="T7" fmla="*/ 283 h 384"/>
                      <a:gd name="T8" fmla="*/ 10 w 230"/>
                      <a:gd name="T9" fmla="*/ 218 h 384"/>
                      <a:gd name="T10" fmla="*/ 7 w 230"/>
                      <a:gd name="T11" fmla="*/ 189 h 384"/>
                      <a:gd name="T12" fmla="*/ 14 w 230"/>
                      <a:gd name="T13" fmla="*/ 168 h 384"/>
                      <a:gd name="T14" fmla="*/ 0 w 230"/>
                      <a:gd name="T15" fmla="*/ 153 h 384"/>
                      <a:gd name="T16" fmla="*/ 0 w 230"/>
                      <a:gd name="T17" fmla="*/ 132 h 384"/>
                      <a:gd name="T18" fmla="*/ 27 w 230"/>
                      <a:gd name="T19" fmla="*/ 132 h 384"/>
                      <a:gd name="T20" fmla="*/ 34 w 230"/>
                      <a:gd name="T21" fmla="*/ 114 h 384"/>
                      <a:gd name="T22" fmla="*/ 28 w 230"/>
                      <a:gd name="T23" fmla="*/ 94 h 384"/>
                      <a:gd name="T24" fmla="*/ 7 w 230"/>
                      <a:gd name="T25" fmla="*/ 70 h 384"/>
                      <a:gd name="T26" fmla="*/ 9 w 230"/>
                      <a:gd name="T27" fmla="*/ 0 h 384"/>
                      <a:gd name="T28" fmla="*/ 55 w 230"/>
                      <a:gd name="T29" fmla="*/ 13 h 384"/>
                      <a:gd name="T30" fmla="*/ 93 w 230"/>
                      <a:gd name="T31" fmla="*/ 4 h 384"/>
                      <a:gd name="T32" fmla="*/ 128 w 230"/>
                      <a:gd name="T33" fmla="*/ 5 h 384"/>
                      <a:gd name="T34" fmla="*/ 133 w 230"/>
                      <a:gd name="T35" fmla="*/ 29 h 384"/>
                      <a:gd name="T36" fmla="*/ 174 w 230"/>
                      <a:gd name="T37" fmla="*/ 76 h 384"/>
                      <a:gd name="T38" fmla="*/ 194 w 230"/>
                      <a:gd name="T39" fmla="*/ 166 h 384"/>
                      <a:gd name="T40" fmla="*/ 221 w 230"/>
                      <a:gd name="T41" fmla="*/ 186 h 384"/>
                      <a:gd name="T42" fmla="*/ 230 w 230"/>
                      <a:gd name="T43" fmla="*/ 211 h 384"/>
                      <a:gd name="T44" fmla="*/ 182 w 230"/>
                      <a:gd name="T45" fmla="*/ 258 h 384"/>
                      <a:gd name="T46" fmla="*/ 185 w 230"/>
                      <a:gd name="T47" fmla="*/ 283 h 384"/>
                      <a:gd name="T48" fmla="*/ 185 w 230"/>
                      <a:gd name="T49" fmla="*/ 313 h 384"/>
                      <a:gd name="T50" fmla="*/ 164 w 230"/>
                      <a:gd name="T51"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384">
                        <a:moveTo>
                          <a:pt x="164" y="368"/>
                        </a:moveTo>
                        <a:lnTo>
                          <a:pt x="113" y="384"/>
                        </a:lnTo>
                        <a:lnTo>
                          <a:pt x="57" y="382"/>
                        </a:lnTo>
                        <a:lnTo>
                          <a:pt x="39" y="283"/>
                        </a:lnTo>
                        <a:lnTo>
                          <a:pt x="10" y="218"/>
                        </a:lnTo>
                        <a:lnTo>
                          <a:pt x="7" y="189"/>
                        </a:lnTo>
                        <a:lnTo>
                          <a:pt x="14" y="168"/>
                        </a:lnTo>
                        <a:lnTo>
                          <a:pt x="0" y="153"/>
                        </a:lnTo>
                        <a:lnTo>
                          <a:pt x="0" y="132"/>
                        </a:lnTo>
                        <a:lnTo>
                          <a:pt x="27" y="132"/>
                        </a:lnTo>
                        <a:lnTo>
                          <a:pt x="34" y="114"/>
                        </a:lnTo>
                        <a:lnTo>
                          <a:pt x="28" y="94"/>
                        </a:lnTo>
                        <a:lnTo>
                          <a:pt x="7" y="70"/>
                        </a:lnTo>
                        <a:lnTo>
                          <a:pt x="9" y="0"/>
                        </a:lnTo>
                        <a:lnTo>
                          <a:pt x="55" y="13"/>
                        </a:lnTo>
                        <a:lnTo>
                          <a:pt x="93" y="4"/>
                        </a:lnTo>
                        <a:lnTo>
                          <a:pt x="128" y="5"/>
                        </a:lnTo>
                        <a:lnTo>
                          <a:pt x="133" y="29"/>
                        </a:lnTo>
                        <a:lnTo>
                          <a:pt x="174" y="76"/>
                        </a:lnTo>
                        <a:lnTo>
                          <a:pt x="194" y="166"/>
                        </a:lnTo>
                        <a:lnTo>
                          <a:pt x="221" y="186"/>
                        </a:lnTo>
                        <a:lnTo>
                          <a:pt x="230" y="211"/>
                        </a:lnTo>
                        <a:lnTo>
                          <a:pt x="182" y="258"/>
                        </a:lnTo>
                        <a:lnTo>
                          <a:pt x="185" y="283"/>
                        </a:lnTo>
                        <a:lnTo>
                          <a:pt x="185" y="313"/>
                        </a:lnTo>
                        <a:lnTo>
                          <a:pt x="164" y="3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 name="Freeform 936"/>
                  <p:cNvSpPr>
                    <a:spLocks/>
                  </p:cNvSpPr>
                  <p:nvPr/>
                </p:nvSpPr>
                <p:spPr bwMode="auto">
                  <a:xfrm>
                    <a:off x="11557" y="4572"/>
                    <a:ext cx="498" cy="768"/>
                  </a:xfrm>
                  <a:custGeom>
                    <a:avLst/>
                    <a:gdLst>
                      <a:gd name="T0" fmla="*/ 164 w 230"/>
                      <a:gd name="T1" fmla="*/ 368 h 384"/>
                      <a:gd name="T2" fmla="*/ 113 w 230"/>
                      <a:gd name="T3" fmla="*/ 384 h 384"/>
                      <a:gd name="T4" fmla="*/ 57 w 230"/>
                      <a:gd name="T5" fmla="*/ 382 h 384"/>
                      <a:gd name="T6" fmla="*/ 39 w 230"/>
                      <a:gd name="T7" fmla="*/ 283 h 384"/>
                      <a:gd name="T8" fmla="*/ 10 w 230"/>
                      <a:gd name="T9" fmla="*/ 218 h 384"/>
                      <a:gd name="T10" fmla="*/ 7 w 230"/>
                      <a:gd name="T11" fmla="*/ 189 h 384"/>
                      <a:gd name="T12" fmla="*/ 14 w 230"/>
                      <a:gd name="T13" fmla="*/ 168 h 384"/>
                      <a:gd name="T14" fmla="*/ 0 w 230"/>
                      <a:gd name="T15" fmla="*/ 153 h 384"/>
                      <a:gd name="T16" fmla="*/ 0 w 230"/>
                      <a:gd name="T17" fmla="*/ 132 h 384"/>
                      <a:gd name="T18" fmla="*/ 27 w 230"/>
                      <a:gd name="T19" fmla="*/ 132 h 384"/>
                      <a:gd name="T20" fmla="*/ 34 w 230"/>
                      <a:gd name="T21" fmla="*/ 114 h 384"/>
                      <a:gd name="T22" fmla="*/ 28 w 230"/>
                      <a:gd name="T23" fmla="*/ 94 h 384"/>
                      <a:gd name="T24" fmla="*/ 7 w 230"/>
                      <a:gd name="T25" fmla="*/ 70 h 384"/>
                      <a:gd name="T26" fmla="*/ 9 w 230"/>
                      <a:gd name="T27" fmla="*/ 0 h 384"/>
                      <a:gd name="T28" fmla="*/ 55 w 230"/>
                      <a:gd name="T29" fmla="*/ 13 h 384"/>
                      <a:gd name="T30" fmla="*/ 93 w 230"/>
                      <a:gd name="T31" fmla="*/ 4 h 384"/>
                      <a:gd name="T32" fmla="*/ 128 w 230"/>
                      <a:gd name="T33" fmla="*/ 5 h 384"/>
                      <a:gd name="T34" fmla="*/ 133 w 230"/>
                      <a:gd name="T35" fmla="*/ 29 h 384"/>
                      <a:gd name="T36" fmla="*/ 174 w 230"/>
                      <a:gd name="T37" fmla="*/ 76 h 384"/>
                      <a:gd name="T38" fmla="*/ 194 w 230"/>
                      <a:gd name="T39" fmla="*/ 166 h 384"/>
                      <a:gd name="T40" fmla="*/ 221 w 230"/>
                      <a:gd name="T41" fmla="*/ 186 h 384"/>
                      <a:gd name="T42" fmla="*/ 230 w 230"/>
                      <a:gd name="T43" fmla="*/ 211 h 384"/>
                      <a:gd name="T44" fmla="*/ 182 w 230"/>
                      <a:gd name="T45" fmla="*/ 258 h 384"/>
                      <a:gd name="T46" fmla="*/ 185 w 230"/>
                      <a:gd name="T47" fmla="*/ 283 h 384"/>
                      <a:gd name="T48" fmla="*/ 185 w 230"/>
                      <a:gd name="T49" fmla="*/ 313 h 384"/>
                      <a:gd name="T50" fmla="*/ 164 w 230"/>
                      <a:gd name="T51"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384">
                        <a:moveTo>
                          <a:pt x="164" y="368"/>
                        </a:moveTo>
                        <a:lnTo>
                          <a:pt x="113" y="384"/>
                        </a:lnTo>
                        <a:lnTo>
                          <a:pt x="57" y="382"/>
                        </a:lnTo>
                        <a:lnTo>
                          <a:pt x="39" y="283"/>
                        </a:lnTo>
                        <a:lnTo>
                          <a:pt x="10" y="218"/>
                        </a:lnTo>
                        <a:lnTo>
                          <a:pt x="7" y="189"/>
                        </a:lnTo>
                        <a:lnTo>
                          <a:pt x="14" y="168"/>
                        </a:lnTo>
                        <a:lnTo>
                          <a:pt x="0" y="153"/>
                        </a:lnTo>
                        <a:lnTo>
                          <a:pt x="0" y="132"/>
                        </a:lnTo>
                        <a:lnTo>
                          <a:pt x="27" y="132"/>
                        </a:lnTo>
                        <a:lnTo>
                          <a:pt x="34" y="114"/>
                        </a:lnTo>
                        <a:lnTo>
                          <a:pt x="28" y="94"/>
                        </a:lnTo>
                        <a:lnTo>
                          <a:pt x="7" y="70"/>
                        </a:lnTo>
                        <a:lnTo>
                          <a:pt x="9" y="0"/>
                        </a:lnTo>
                        <a:lnTo>
                          <a:pt x="55" y="13"/>
                        </a:lnTo>
                        <a:lnTo>
                          <a:pt x="93" y="4"/>
                        </a:lnTo>
                        <a:lnTo>
                          <a:pt x="128" y="5"/>
                        </a:lnTo>
                        <a:lnTo>
                          <a:pt x="133" y="29"/>
                        </a:lnTo>
                        <a:lnTo>
                          <a:pt x="174" y="76"/>
                        </a:lnTo>
                        <a:lnTo>
                          <a:pt x="194" y="166"/>
                        </a:lnTo>
                        <a:lnTo>
                          <a:pt x="221" y="186"/>
                        </a:lnTo>
                        <a:lnTo>
                          <a:pt x="230" y="211"/>
                        </a:lnTo>
                        <a:lnTo>
                          <a:pt x="182" y="258"/>
                        </a:lnTo>
                        <a:lnTo>
                          <a:pt x="185" y="283"/>
                        </a:lnTo>
                        <a:lnTo>
                          <a:pt x="185" y="313"/>
                        </a:lnTo>
                        <a:lnTo>
                          <a:pt x="164" y="36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 name="Freeform 935"/>
                  <p:cNvSpPr>
                    <a:spLocks/>
                  </p:cNvSpPr>
                  <p:nvPr/>
                </p:nvSpPr>
                <p:spPr bwMode="auto">
                  <a:xfrm>
                    <a:off x="10643" y="4980"/>
                    <a:ext cx="1308" cy="640"/>
                  </a:xfrm>
                  <a:custGeom>
                    <a:avLst/>
                    <a:gdLst>
                      <a:gd name="T0" fmla="*/ 604 w 604"/>
                      <a:gd name="T1" fmla="*/ 192 h 320"/>
                      <a:gd name="T2" fmla="*/ 580 w 604"/>
                      <a:gd name="T3" fmla="*/ 234 h 320"/>
                      <a:gd name="T4" fmla="*/ 539 w 604"/>
                      <a:gd name="T5" fmla="*/ 273 h 320"/>
                      <a:gd name="T6" fmla="*/ 517 w 604"/>
                      <a:gd name="T7" fmla="*/ 309 h 320"/>
                      <a:gd name="T8" fmla="*/ 486 w 604"/>
                      <a:gd name="T9" fmla="*/ 300 h 320"/>
                      <a:gd name="T10" fmla="*/ 472 w 604"/>
                      <a:gd name="T11" fmla="*/ 290 h 320"/>
                      <a:gd name="T12" fmla="*/ 452 w 604"/>
                      <a:gd name="T13" fmla="*/ 284 h 320"/>
                      <a:gd name="T14" fmla="*/ 427 w 604"/>
                      <a:gd name="T15" fmla="*/ 306 h 320"/>
                      <a:gd name="T16" fmla="*/ 389 w 604"/>
                      <a:gd name="T17" fmla="*/ 315 h 320"/>
                      <a:gd name="T18" fmla="*/ 351 w 604"/>
                      <a:gd name="T19" fmla="*/ 320 h 320"/>
                      <a:gd name="T20" fmla="*/ 290 w 604"/>
                      <a:gd name="T21" fmla="*/ 317 h 320"/>
                      <a:gd name="T22" fmla="*/ 285 w 604"/>
                      <a:gd name="T23" fmla="*/ 284 h 320"/>
                      <a:gd name="T24" fmla="*/ 258 w 604"/>
                      <a:gd name="T25" fmla="*/ 272 h 320"/>
                      <a:gd name="T26" fmla="*/ 222 w 604"/>
                      <a:gd name="T27" fmla="*/ 203 h 320"/>
                      <a:gd name="T28" fmla="*/ 196 w 604"/>
                      <a:gd name="T29" fmla="*/ 194 h 320"/>
                      <a:gd name="T30" fmla="*/ 106 w 604"/>
                      <a:gd name="T31" fmla="*/ 183 h 320"/>
                      <a:gd name="T32" fmla="*/ 56 w 604"/>
                      <a:gd name="T33" fmla="*/ 173 h 320"/>
                      <a:gd name="T34" fmla="*/ 14 w 604"/>
                      <a:gd name="T35" fmla="*/ 147 h 320"/>
                      <a:gd name="T36" fmla="*/ 18 w 604"/>
                      <a:gd name="T37" fmla="*/ 100 h 320"/>
                      <a:gd name="T38" fmla="*/ 14 w 604"/>
                      <a:gd name="T39" fmla="*/ 73 h 320"/>
                      <a:gd name="T40" fmla="*/ 4 w 604"/>
                      <a:gd name="T41" fmla="*/ 45 h 320"/>
                      <a:gd name="T42" fmla="*/ 0 w 604"/>
                      <a:gd name="T43" fmla="*/ 27 h 320"/>
                      <a:gd name="T44" fmla="*/ 18 w 604"/>
                      <a:gd name="T45" fmla="*/ 19 h 320"/>
                      <a:gd name="T46" fmla="*/ 27 w 604"/>
                      <a:gd name="T47" fmla="*/ 0 h 320"/>
                      <a:gd name="T48" fmla="*/ 121 w 604"/>
                      <a:gd name="T49" fmla="*/ 3 h 320"/>
                      <a:gd name="T50" fmla="*/ 135 w 604"/>
                      <a:gd name="T51" fmla="*/ 30 h 320"/>
                      <a:gd name="T52" fmla="*/ 175 w 604"/>
                      <a:gd name="T53" fmla="*/ 34 h 320"/>
                      <a:gd name="T54" fmla="*/ 198 w 604"/>
                      <a:gd name="T55" fmla="*/ 16 h 320"/>
                      <a:gd name="T56" fmla="*/ 256 w 604"/>
                      <a:gd name="T57" fmla="*/ 16 h 320"/>
                      <a:gd name="T58" fmla="*/ 297 w 604"/>
                      <a:gd name="T59" fmla="*/ 55 h 320"/>
                      <a:gd name="T60" fmla="*/ 312 w 604"/>
                      <a:gd name="T61" fmla="*/ 79 h 320"/>
                      <a:gd name="T62" fmla="*/ 339 w 604"/>
                      <a:gd name="T63" fmla="*/ 126 h 320"/>
                      <a:gd name="T64" fmla="*/ 357 w 604"/>
                      <a:gd name="T65" fmla="*/ 196 h 320"/>
                      <a:gd name="T66" fmla="*/ 479 w 604"/>
                      <a:gd name="T67" fmla="*/ 178 h 320"/>
                      <a:gd name="T68" fmla="*/ 535 w 604"/>
                      <a:gd name="T69" fmla="*/ 180 h 320"/>
                      <a:gd name="T70" fmla="*/ 587 w 604"/>
                      <a:gd name="T71" fmla="*/ 164 h 320"/>
                      <a:gd name="T72" fmla="*/ 604 w 604"/>
                      <a:gd name="T73" fmla="*/ 19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4" h="320">
                        <a:moveTo>
                          <a:pt x="604" y="192"/>
                        </a:moveTo>
                        <a:lnTo>
                          <a:pt x="580" y="234"/>
                        </a:lnTo>
                        <a:lnTo>
                          <a:pt x="539" y="273"/>
                        </a:lnTo>
                        <a:lnTo>
                          <a:pt x="517" y="309"/>
                        </a:lnTo>
                        <a:lnTo>
                          <a:pt x="486" y="300"/>
                        </a:lnTo>
                        <a:lnTo>
                          <a:pt x="472" y="290"/>
                        </a:lnTo>
                        <a:lnTo>
                          <a:pt x="452" y="284"/>
                        </a:lnTo>
                        <a:lnTo>
                          <a:pt x="427" y="306"/>
                        </a:lnTo>
                        <a:lnTo>
                          <a:pt x="389" y="315"/>
                        </a:lnTo>
                        <a:lnTo>
                          <a:pt x="351" y="320"/>
                        </a:lnTo>
                        <a:lnTo>
                          <a:pt x="290" y="317"/>
                        </a:lnTo>
                        <a:lnTo>
                          <a:pt x="285" y="284"/>
                        </a:lnTo>
                        <a:lnTo>
                          <a:pt x="258" y="272"/>
                        </a:lnTo>
                        <a:lnTo>
                          <a:pt x="222" y="203"/>
                        </a:lnTo>
                        <a:lnTo>
                          <a:pt x="196" y="194"/>
                        </a:lnTo>
                        <a:lnTo>
                          <a:pt x="106" y="183"/>
                        </a:lnTo>
                        <a:lnTo>
                          <a:pt x="56" y="173"/>
                        </a:lnTo>
                        <a:lnTo>
                          <a:pt x="14" y="147"/>
                        </a:lnTo>
                        <a:lnTo>
                          <a:pt x="18" y="100"/>
                        </a:lnTo>
                        <a:lnTo>
                          <a:pt x="14" y="73"/>
                        </a:lnTo>
                        <a:lnTo>
                          <a:pt x="4" y="45"/>
                        </a:lnTo>
                        <a:lnTo>
                          <a:pt x="0" y="27"/>
                        </a:lnTo>
                        <a:lnTo>
                          <a:pt x="18" y="19"/>
                        </a:lnTo>
                        <a:lnTo>
                          <a:pt x="27" y="0"/>
                        </a:lnTo>
                        <a:lnTo>
                          <a:pt x="121" y="3"/>
                        </a:lnTo>
                        <a:lnTo>
                          <a:pt x="135" y="30"/>
                        </a:lnTo>
                        <a:lnTo>
                          <a:pt x="175" y="34"/>
                        </a:lnTo>
                        <a:lnTo>
                          <a:pt x="198" y="16"/>
                        </a:lnTo>
                        <a:lnTo>
                          <a:pt x="256" y="16"/>
                        </a:lnTo>
                        <a:lnTo>
                          <a:pt x="297" y="55"/>
                        </a:lnTo>
                        <a:lnTo>
                          <a:pt x="312" y="79"/>
                        </a:lnTo>
                        <a:lnTo>
                          <a:pt x="339" y="126"/>
                        </a:lnTo>
                        <a:lnTo>
                          <a:pt x="357" y="196"/>
                        </a:lnTo>
                        <a:lnTo>
                          <a:pt x="479" y="178"/>
                        </a:lnTo>
                        <a:lnTo>
                          <a:pt x="535" y="180"/>
                        </a:lnTo>
                        <a:lnTo>
                          <a:pt x="587" y="164"/>
                        </a:lnTo>
                        <a:lnTo>
                          <a:pt x="604" y="192"/>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 name="Freeform 934"/>
                  <p:cNvSpPr>
                    <a:spLocks/>
                  </p:cNvSpPr>
                  <p:nvPr/>
                </p:nvSpPr>
                <p:spPr bwMode="auto">
                  <a:xfrm>
                    <a:off x="10643" y="4980"/>
                    <a:ext cx="1308" cy="640"/>
                  </a:xfrm>
                  <a:custGeom>
                    <a:avLst/>
                    <a:gdLst>
                      <a:gd name="T0" fmla="*/ 604 w 604"/>
                      <a:gd name="T1" fmla="*/ 192 h 320"/>
                      <a:gd name="T2" fmla="*/ 580 w 604"/>
                      <a:gd name="T3" fmla="*/ 234 h 320"/>
                      <a:gd name="T4" fmla="*/ 539 w 604"/>
                      <a:gd name="T5" fmla="*/ 273 h 320"/>
                      <a:gd name="T6" fmla="*/ 517 w 604"/>
                      <a:gd name="T7" fmla="*/ 309 h 320"/>
                      <a:gd name="T8" fmla="*/ 486 w 604"/>
                      <a:gd name="T9" fmla="*/ 300 h 320"/>
                      <a:gd name="T10" fmla="*/ 472 w 604"/>
                      <a:gd name="T11" fmla="*/ 290 h 320"/>
                      <a:gd name="T12" fmla="*/ 452 w 604"/>
                      <a:gd name="T13" fmla="*/ 284 h 320"/>
                      <a:gd name="T14" fmla="*/ 427 w 604"/>
                      <a:gd name="T15" fmla="*/ 306 h 320"/>
                      <a:gd name="T16" fmla="*/ 389 w 604"/>
                      <a:gd name="T17" fmla="*/ 315 h 320"/>
                      <a:gd name="T18" fmla="*/ 351 w 604"/>
                      <a:gd name="T19" fmla="*/ 320 h 320"/>
                      <a:gd name="T20" fmla="*/ 290 w 604"/>
                      <a:gd name="T21" fmla="*/ 317 h 320"/>
                      <a:gd name="T22" fmla="*/ 285 w 604"/>
                      <a:gd name="T23" fmla="*/ 284 h 320"/>
                      <a:gd name="T24" fmla="*/ 258 w 604"/>
                      <a:gd name="T25" fmla="*/ 272 h 320"/>
                      <a:gd name="T26" fmla="*/ 222 w 604"/>
                      <a:gd name="T27" fmla="*/ 203 h 320"/>
                      <a:gd name="T28" fmla="*/ 196 w 604"/>
                      <a:gd name="T29" fmla="*/ 194 h 320"/>
                      <a:gd name="T30" fmla="*/ 106 w 604"/>
                      <a:gd name="T31" fmla="*/ 183 h 320"/>
                      <a:gd name="T32" fmla="*/ 56 w 604"/>
                      <a:gd name="T33" fmla="*/ 173 h 320"/>
                      <a:gd name="T34" fmla="*/ 14 w 604"/>
                      <a:gd name="T35" fmla="*/ 147 h 320"/>
                      <a:gd name="T36" fmla="*/ 18 w 604"/>
                      <a:gd name="T37" fmla="*/ 100 h 320"/>
                      <a:gd name="T38" fmla="*/ 14 w 604"/>
                      <a:gd name="T39" fmla="*/ 73 h 320"/>
                      <a:gd name="T40" fmla="*/ 4 w 604"/>
                      <a:gd name="T41" fmla="*/ 45 h 320"/>
                      <a:gd name="T42" fmla="*/ 0 w 604"/>
                      <a:gd name="T43" fmla="*/ 27 h 320"/>
                      <a:gd name="T44" fmla="*/ 18 w 604"/>
                      <a:gd name="T45" fmla="*/ 19 h 320"/>
                      <a:gd name="T46" fmla="*/ 27 w 604"/>
                      <a:gd name="T47" fmla="*/ 0 h 320"/>
                      <a:gd name="T48" fmla="*/ 121 w 604"/>
                      <a:gd name="T49" fmla="*/ 3 h 320"/>
                      <a:gd name="T50" fmla="*/ 135 w 604"/>
                      <a:gd name="T51" fmla="*/ 30 h 320"/>
                      <a:gd name="T52" fmla="*/ 175 w 604"/>
                      <a:gd name="T53" fmla="*/ 34 h 320"/>
                      <a:gd name="T54" fmla="*/ 198 w 604"/>
                      <a:gd name="T55" fmla="*/ 16 h 320"/>
                      <a:gd name="T56" fmla="*/ 256 w 604"/>
                      <a:gd name="T57" fmla="*/ 16 h 320"/>
                      <a:gd name="T58" fmla="*/ 297 w 604"/>
                      <a:gd name="T59" fmla="*/ 55 h 320"/>
                      <a:gd name="T60" fmla="*/ 312 w 604"/>
                      <a:gd name="T61" fmla="*/ 79 h 320"/>
                      <a:gd name="T62" fmla="*/ 339 w 604"/>
                      <a:gd name="T63" fmla="*/ 126 h 320"/>
                      <a:gd name="T64" fmla="*/ 357 w 604"/>
                      <a:gd name="T65" fmla="*/ 196 h 320"/>
                      <a:gd name="T66" fmla="*/ 479 w 604"/>
                      <a:gd name="T67" fmla="*/ 178 h 320"/>
                      <a:gd name="T68" fmla="*/ 535 w 604"/>
                      <a:gd name="T69" fmla="*/ 180 h 320"/>
                      <a:gd name="T70" fmla="*/ 587 w 604"/>
                      <a:gd name="T71" fmla="*/ 164 h 320"/>
                      <a:gd name="T72" fmla="*/ 604 w 604"/>
                      <a:gd name="T73" fmla="*/ 19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4" h="320">
                        <a:moveTo>
                          <a:pt x="604" y="192"/>
                        </a:moveTo>
                        <a:lnTo>
                          <a:pt x="580" y="234"/>
                        </a:lnTo>
                        <a:lnTo>
                          <a:pt x="539" y="273"/>
                        </a:lnTo>
                        <a:lnTo>
                          <a:pt x="517" y="309"/>
                        </a:lnTo>
                        <a:lnTo>
                          <a:pt x="486" y="300"/>
                        </a:lnTo>
                        <a:lnTo>
                          <a:pt x="472" y="290"/>
                        </a:lnTo>
                        <a:lnTo>
                          <a:pt x="452" y="284"/>
                        </a:lnTo>
                        <a:lnTo>
                          <a:pt x="427" y="306"/>
                        </a:lnTo>
                        <a:lnTo>
                          <a:pt x="389" y="315"/>
                        </a:lnTo>
                        <a:lnTo>
                          <a:pt x="351" y="320"/>
                        </a:lnTo>
                        <a:lnTo>
                          <a:pt x="290" y="317"/>
                        </a:lnTo>
                        <a:lnTo>
                          <a:pt x="285" y="284"/>
                        </a:lnTo>
                        <a:lnTo>
                          <a:pt x="258" y="272"/>
                        </a:lnTo>
                        <a:lnTo>
                          <a:pt x="222" y="203"/>
                        </a:lnTo>
                        <a:lnTo>
                          <a:pt x="196" y="194"/>
                        </a:lnTo>
                        <a:lnTo>
                          <a:pt x="106" y="183"/>
                        </a:lnTo>
                        <a:lnTo>
                          <a:pt x="56" y="173"/>
                        </a:lnTo>
                        <a:lnTo>
                          <a:pt x="14" y="147"/>
                        </a:lnTo>
                        <a:lnTo>
                          <a:pt x="18" y="100"/>
                        </a:lnTo>
                        <a:lnTo>
                          <a:pt x="14" y="73"/>
                        </a:lnTo>
                        <a:lnTo>
                          <a:pt x="4" y="45"/>
                        </a:lnTo>
                        <a:lnTo>
                          <a:pt x="0" y="27"/>
                        </a:lnTo>
                        <a:lnTo>
                          <a:pt x="18" y="19"/>
                        </a:lnTo>
                        <a:lnTo>
                          <a:pt x="27" y="0"/>
                        </a:lnTo>
                        <a:lnTo>
                          <a:pt x="121" y="3"/>
                        </a:lnTo>
                        <a:lnTo>
                          <a:pt x="135" y="30"/>
                        </a:lnTo>
                        <a:lnTo>
                          <a:pt x="175" y="34"/>
                        </a:lnTo>
                        <a:lnTo>
                          <a:pt x="198" y="16"/>
                        </a:lnTo>
                        <a:lnTo>
                          <a:pt x="256" y="16"/>
                        </a:lnTo>
                        <a:lnTo>
                          <a:pt x="297" y="55"/>
                        </a:lnTo>
                        <a:lnTo>
                          <a:pt x="312" y="79"/>
                        </a:lnTo>
                        <a:lnTo>
                          <a:pt x="339" y="126"/>
                        </a:lnTo>
                        <a:lnTo>
                          <a:pt x="357" y="196"/>
                        </a:lnTo>
                        <a:lnTo>
                          <a:pt x="479" y="178"/>
                        </a:lnTo>
                        <a:lnTo>
                          <a:pt x="535" y="180"/>
                        </a:lnTo>
                        <a:lnTo>
                          <a:pt x="587" y="164"/>
                        </a:lnTo>
                        <a:lnTo>
                          <a:pt x="604" y="192"/>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 name="Freeform 933"/>
                  <p:cNvSpPr>
                    <a:spLocks/>
                  </p:cNvSpPr>
                  <p:nvPr/>
                </p:nvSpPr>
                <p:spPr bwMode="auto">
                  <a:xfrm>
                    <a:off x="11047" y="5368"/>
                    <a:ext cx="716" cy="638"/>
                  </a:xfrm>
                  <a:custGeom>
                    <a:avLst/>
                    <a:gdLst>
                      <a:gd name="T0" fmla="*/ 232 w 331"/>
                      <a:gd name="T1" fmla="*/ 256 h 319"/>
                      <a:gd name="T2" fmla="*/ 282 w 331"/>
                      <a:gd name="T3" fmla="*/ 200 h 319"/>
                      <a:gd name="T4" fmla="*/ 306 w 331"/>
                      <a:gd name="T5" fmla="*/ 160 h 319"/>
                      <a:gd name="T6" fmla="*/ 331 w 331"/>
                      <a:gd name="T7" fmla="*/ 115 h 319"/>
                      <a:gd name="T8" fmla="*/ 300 w 331"/>
                      <a:gd name="T9" fmla="*/ 106 h 319"/>
                      <a:gd name="T10" fmla="*/ 286 w 331"/>
                      <a:gd name="T11" fmla="*/ 96 h 319"/>
                      <a:gd name="T12" fmla="*/ 266 w 331"/>
                      <a:gd name="T13" fmla="*/ 90 h 319"/>
                      <a:gd name="T14" fmla="*/ 241 w 331"/>
                      <a:gd name="T15" fmla="*/ 112 h 319"/>
                      <a:gd name="T16" fmla="*/ 203 w 331"/>
                      <a:gd name="T17" fmla="*/ 121 h 319"/>
                      <a:gd name="T18" fmla="*/ 165 w 331"/>
                      <a:gd name="T19" fmla="*/ 126 h 319"/>
                      <a:gd name="T20" fmla="*/ 104 w 331"/>
                      <a:gd name="T21" fmla="*/ 123 h 319"/>
                      <a:gd name="T22" fmla="*/ 99 w 331"/>
                      <a:gd name="T23" fmla="*/ 90 h 319"/>
                      <a:gd name="T24" fmla="*/ 72 w 331"/>
                      <a:gd name="T25" fmla="*/ 78 h 319"/>
                      <a:gd name="T26" fmla="*/ 36 w 331"/>
                      <a:gd name="T27" fmla="*/ 9 h 319"/>
                      <a:gd name="T28" fmla="*/ 12 w 331"/>
                      <a:gd name="T29" fmla="*/ 0 h 319"/>
                      <a:gd name="T30" fmla="*/ 10 w 331"/>
                      <a:gd name="T31" fmla="*/ 78 h 319"/>
                      <a:gd name="T32" fmla="*/ 5 w 331"/>
                      <a:gd name="T33" fmla="*/ 110 h 319"/>
                      <a:gd name="T34" fmla="*/ 0 w 331"/>
                      <a:gd name="T35" fmla="*/ 242 h 319"/>
                      <a:gd name="T36" fmla="*/ 18 w 331"/>
                      <a:gd name="T37" fmla="*/ 270 h 319"/>
                      <a:gd name="T38" fmla="*/ 48 w 331"/>
                      <a:gd name="T39" fmla="*/ 276 h 319"/>
                      <a:gd name="T40" fmla="*/ 68 w 331"/>
                      <a:gd name="T41" fmla="*/ 299 h 319"/>
                      <a:gd name="T42" fmla="*/ 95 w 331"/>
                      <a:gd name="T43" fmla="*/ 303 h 319"/>
                      <a:gd name="T44" fmla="*/ 111 w 331"/>
                      <a:gd name="T45" fmla="*/ 319 h 319"/>
                      <a:gd name="T46" fmla="*/ 131 w 331"/>
                      <a:gd name="T47" fmla="*/ 317 h 319"/>
                      <a:gd name="T48" fmla="*/ 146 w 331"/>
                      <a:gd name="T49" fmla="*/ 303 h 319"/>
                      <a:gd name="T50" fmla="*/ 196 w 331"/>
                      <a:gd name="T51" fmla="*/ 301 h 319"/>
                      <a:gd name="T52" fmla="*/ 221 w 331"/>
                      <a:gd name="T53" fmla="*/ 294 h 319"/>
                      <a:gd name="T54" fmla="*/ 232 w 331"/>
                      <a:gd name="T55" fmla="*/ 25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1" h="319">
                        <a:moveTo>
                          <a:pt x="232" y="256"/>
                        </a:moveTo>
                        <a:lnTo>
                          <a:pt x="282" y="200"/>
                        </a:lnTo>
                        <a:lnTo>
                          <a:pt x="306" y="160"/>
                        </a:lnTo>
                        <a:lnTo>
                          <a:pt x="331" y="115"/>
                        </a:lnTo>
                        <a:lnTo>
                          <a:pt x="300" y="106"/>
                        </a:lnTo>
                        <a:lnTo>
                          <a:pt x="286" y="96"/>
                        </a:lnTo>
                        <a:lnTo>
                          <a:pt x="266" y="90"/>
                        </a:lnTo>
                        <a:lnTo>
                          <a:pt x="241" y="112"/>
                        </a:lnTo>
                        <a:lnTo>
                          <a:pt x="203" y="121"/>
                        </a:lnTo>
                        <a:lnTo>
                          <a:pt x="165" y="126"/>
                        </a:lnTo>
                        <a:lnTo>
                          <a:pt x="104" y="123"/>
                        </a:lnTo>
                        <a:lnTo>
                          <a:pt x="99" y="90"/>
                        </a:lnTo>
                        <a:lnTo>
                          <a:pt x="72" y="78"/>
                        </a:lnTo>
                        <a:lnTo>
                          <a:pt x="36" y="9"/>
                        </a:lnTo>
                        <a:lnTo>
                          <a:pt x="12" y="0"/>
                        </a:lnTo>
                        <a:lnTo>
                          <a:pt x="10" y="78"/>
                        </a:lnTo>
                        <a:lnTo>
                          <a:pt x="5" y="110"/>
                        </a:lnTo>
                        <a:lnTo>
                          <a:pt x="0" y="242"/>
                        </a:lnTo>
                        <a:lnTo>
                          <a:pt x="18" y="270"/>
                        </a:lnTo>
                        <a:lnTo>
                          <a:pt x="48" y="276"/>
                        </a:lnTo>
                        <a:lnTo>
                          <a:pt x="68" y="299"/>
                        </a:lnTo>
                        <a:lnTo>
                          <a:pt x="95" y="303"/>
                        </a:lnTo>
                        <a:lnTo>
                          <a:pt x="111" y="319"/>
                        </a:lnTo>
                        <a:lnTo>
                          <a:pt x="131" y="317"/>
                        </a:lnTo>
                        <a:lnTo>
                          <a:pt x="146" y="303"/>
                        </a:lnTo>
                        <a:lnTo>
                          <a:pt x="196" y="301"/>
                        </a:lnTo>
                        <a:lnTo>
                          <a:pt x="221" y="294"/>
                        </a:lnTo>
                        <a:lnTo>
                          <a:pt x="232"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 name="Freeform 932"/>
                  <p:cNvSpPr>
                    <a:spLocks/>
                  </p:cNvSpPr>
                  <p:nvPr/>
                </p:nvSpPr>
                <p:spPr bwMode="auto">
                  <a:xfrm>
                    <a:off x="11047" y="5368"/>
                    <a:ext cx="716" cy="638"/>
                  </a:xfrm>
                  <a:custGeom>
                    <a:avLst/>
                    <a:gdLst>
                      <a:gd name="T0" fmla="*/ 232 w 331"/>
                      <a:gd name="T1" fmla="*/ 256 h 319"/>
                      <a:gd name="T2" fmla="*/ 282 w 331"/>
                      <a:gd name="T3" fmla="*/ 200 h 319"/>
                      <a:gd name="T4" fmla="*/ 306 w 331"/>
                      <a:gd name="T5" fmla="*/ 160 h 319"/>
                      <a:gd name="T6" fmla="*/ 331 w 331"/>
                      <a:gd name="T7" fmla="*/ 115 h 319"/>
                      <a:gd name="T8" fmla="*/ 300 w 331"/>
                      <a:gd name="T9" fmla="*/ 106 h 319"/>
                      <a:gd name="T10" fmla="*/ 286 w 331"/>
                      <a:gd name="T11" fmla="*/ 96 h 319"/>
                      <a:gd name="T12" fmla="*/ 266 w 331"/>
                      <a:gd name="T13" fmla="*/ 90 h 319"/>
                      <a:gd name="T14" fmla="*/ 241 w 331"/>
                      <a:gd name="T15" fmla="*/ 112 h 319"/>
                      <a:gd name="T16" fmla="*/ 203 w 331"/>
                      <a:gd name="T17" fmla="*/ 121 h 319"/>
                      <a:gd name="T18" fmla="*/ 165 w 331"/>
                      <a:gd name="T19" fmla="*/ 126 h 319"/>
                      <a:gd name="T20" fmla="*/ 104 w 331"/>
                      <a:gd name="T21" fmla="*/ 123 h 319"/>
                      <a:gd name="T22" fmla="*/ 99 w 331"/>
                      <a:gd name="T23" fmla="*/ 90 h 319"/>
                      <a:gd name="T24" fmla="*/ 72 w 331"/>
                      <a:gd name="T25" fmla="*/ 78 h 319"/>
                      <a:gd name="T26" fmla="*/ 36 w 331"/>
                      <a:gd name="T27" fmla="*/ 9 h 319"/>
                      <a:gd name="T28" fmla="*/ 12 w 331"/>
                      <a:gd name="T29" fmla="*/ 0 h 319"/>
                      <a:gd name="T30" fmla="*/ 10 w 331"/>
                      <a:gd name="T31" fmla="*/ 78 h 319"/>
                      <a:gd name="T32" fmla="*/ 5 w 331"/>
                      <a:gd name="T33" fmla="*/ 110 h 319"/>
                      <a:gd name="T34" fmla="*/ 0 w 331"/>
                      <a:gd name="T35" fmla="*/ 242 h 319"/>
                      <a:gd name="T36" fmla="*/ 18 w 331"/>
                      <a:gd name="T37" fmla="*/ 270 h 319"/>
                      <a:gd name="T38" fmla="*/ 48 w 331"/>
                      <a:gd name="T39" fmla="*/ 276 h 319"/>
                      <a:gd name="T40" fmla="*/ 68 w 331"/>
                      <a:gd name="T41" fmla="*/ 299 h 319"/>
                      <a:gd name="T42" fmla="*/ 95 w 331"/>
                      <a:gd name="T43" fmla="*/ 303 h 319"/>
                      <a:gd name="T44" fmla="*/ 111 w 331"/>
                      <a:gd name="T45" fmla="*/ 319 h 319"/>
                      <a:gd name="T46" fmla="*/ 131 w 331"/>
                      <a:gd name="T47" fmla="*/ 317 h 319"/>
                      <a:gd name="T48" fmla="*/ 146 w 331"/>
                      <a:gd name="T49" fmla="*/ 303 h 319"/>
                      <a:gd name="T50" fmla="*/ 196 w 331"/>
                      <a:gd name="T51" fmla="*/ 301 h 319"/>
                      <a:gd name="T52" fmla="*/ 221 w 331"/>
                      <a:gd name="T53" fmla="*/ 294 h 319"/>
                      <a:gd name="T54" fmla="*/ 232 w 331"/>
                      <a:gd name="T55" fmla="*/ 25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1" h="319">
                        <a:moveTo>
                          <a:pt x="232" y="256"/>
                        </a:moveTo>
                        <a:lnTo>
                          <a:pt x="282" y="200"/>
                        </a:lnTo>
                        <a:lnTo>
                          <a:pt x="306" y="160"/>
                        </a:lnTo>
                        <a:lnTo>
                          <a:pt x="331" y="115"/>
                        </a:lnTo>
                        <a:lnTo>
                          <a:pt x="300" y="106"/>
                        </a:lnTo>
                        <a:lnTo>
                          <a:pt x="286" y="96"/>
                        </a:lnTo>
                        <a:lnTo>
                          <a:pt x="266" y="90"/>
                        </a:lnTo>
                        <a:lnTo>
                          <a:pt x="241" y="112"/>
                        </a:lnTo>
                        <a:lnTo>
                          <a:pt x="203" y="121"/>
                        </a:lnTo>
                        <a:lnTo>
                          <a:pt x="165" y="126"/>
                        </a:lnTo>
                        <a:lnTo>
                          <a:pt x="104" y="123"/>
                        </a:lnTo>
                        <a:lnTo>
                          <a:pt x="99" y="90"/>
                        </a:lnTo>
                        <a:lnTo>
                          <a:pt x="72" y="78"/>
                        </a:lnTo>
                        <a:lnTo>
                          <a:pt x="36" y="9"/>
                        </a:lnTo>
                        <a:lnTo>
                          <a:pt x="12" y="0"/>
                        </a:lnTo>
                        <a:lnTo>
                          <a:pt x="10" y="78"/>
                        </a:lnTo>
                        <a:lnTo>
                          <a:pt x="5" y="110"/>
                        </a:lnTo>
                        <a:lnTo>
                          <a:pt x="0" y="242"/>
                        </a:lnTo>
                        <a:lnTo>
                          <a:pt x="18" y="270"/>
                        </a:lnTo>
                        <a:lnTo>
                          <a:pt x="48" y="276"/>
                        </a:lnTo>
                        <a:lnTo>
                          <a:pt x="68" y="299"/>
                        </a:lnTo>
                        <a:lnTo>
                          <a:pt x="95" y="303"/>
                        </a:lnTo>
                        <a:lnTo>
                          <a:pt x="111" y="319"/>
                        </a:lnTo>
                        <a:lnTo>
                          <a:pt x="131" y="317"/>
                        </a:lnTo>
                        <a:lnTo>
                          <a:pt x="146" y="303"/>
                        </a:lnTo>
                        <a:lnTo>
                          <a:pt x="196" y="301"/>
                        </a:lnTo>
                        <a:lnTo>
                          <a:pt x="221" y="294"/>
                        </a:lnTo>
                        <a:lnTo>
                          <a:pt x="232" y="25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 name="Freeform 931"/>
                  <p:cNvSpPr>
                    <a:spLocks/>
                  </p:cNvSpPr>
                  <p:nvPr/>
                </p:nvSpPr>
                <p:spPr bwMode="auto">
                  <a:xfrm>
                    <a:off x="11549" y="5364"/>
                    <a:ext cx="710" cy="670"/>
                  </a:xfrm>
                  <a:custGeom>
                    <a:avLst/>
                    <a:gdLst>
                      <a:gd name="T0" fmla="*/ 99 w 328"/>
                      <a:gd name="T1" fmla="*/ 117 h 335"/>
                      <a:gd name="T2" fmla="*/ 121 w 328"/>
                      <a:gd name="T3" fmla="*/ 81 h 335"/>
                      <a:gd name="T4" fmla="*/ 162 w 328"/>
                      <a:gd name="T5" fmla="*/ 42 h 335"/>
                      <a:gd name="T6" fmla="*/ 186 w 328"/>
                      <a:gd name="T7" fmla="*/ 0 h 335"/>
                      <a:gd name="T8" fmla="*/ 267 w 328"/>
                      <a:gd name="T9" fmla="*/ 4 h 335"/>
                      <a:gd name="T10" fmla="*/ 292 w 328"/>
                      <a:gd name="T11" fmla="*/ 15 h 335"/>
                      <a:gd name="T12" fmla="*/ 328 w 328"/>
                      <a:gd name="T13" fmla="*/ 0 h 335"/>
                      <a:gd name="T14" fmla="*/ 326 w 328"/>
                      <a:gd name="T15" fmla="*/ 72 h 335"/>
                      <a:gd name="T16" fmla="*/ 306 w 328"/>
                      <a:gd name="T17" fmla="*/ 121 h 335"/>
                      <a:gd name="T18" fmla="*/ 276 w 328"/>
                      <a:gd name="T19" fmla="*/ 153 h 335"/>
                      <a:gd name="T20" fmla="*/ 276 w 328"/>
                      <a:gd name="T21" fmla="*/ 222 h 335"/>
                      <a:gd name="T22" fmla="*/ 256 w 328"/>
                      <a:gd name="T23" fmla="*/ 254 h 335"/>
                      <a:gd name="T24" fmla="*/ 254 w 328"/>
                      <a:gd name="T25" fmla="*/ 294 h 335"/>
                      <a:gd name="T26" fmla="*/ 241 w 328"/>
                      <a:gd name="T27" fmla="*/ 319 h 335"/>
                      <a:gd name="T28" fmla="*/ 218 w 328"/>
                      <a:gd name="T29" fmla="*/ 335 h 335"/>
                      <a:gd name="T30" fmla="*/ 191 w 328"/>
                      <a:gd name="T31" fmla="*/ 330 h 335"/>
                      <a:gd name="T32" fmla="*/ 166 w 328"/>
                      <a:gd name="T33" fmla="*/ 335 h 335"/>
                      <a:gd name="T34" fmla="*/ 128 w 328"/>
                      <a:gd name="T35" fmla="*/ 328 h 335"/>
                      <a:gd name="T36" fmla="*/ 110 w 328"/>
                      <a:gd name="T37" fmla="*/ 294 h 335"/>
                      <a:gd name="T38" fmla="*/ 108 w 328"/>
                      <a:gd name="T39" fmla="*/ 254 h 335"/>
                      <a:gd name="T40" fmla="*/ 90 w 328"/>
                      <a:gd name="T41" fmla="*/ 224 h 335"/>
                      <a:gd name="T42" fmla="*/ 58 w 328"/>
                      <a:gd name="T43" fmla="*/ 249 h 335"/>
                      <a:gd name="T44" fmla="*/ 0 w 328"/>
                      <a:gd name="T45" fmla="*/ 258 h 335"/>
                      <a:gd name="T46" fmla="*/ 50 w 328"/>
                      <a:gd name="T47" fmla="*/ 202 h 335"/>
                      <a:gd name="T48" fmla="*/ 74 w 328"/>
                      <a:gd name="T49" fmla="*/ 162 h 335"/>
                      <a:gd name="T50" fmla="*/ 99 w 328"/>
                      <a:gd name="T51" fmla="*/ 11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335">
                        <a:moveTo>
                          <a:pt x="99" y="117"/>
                        </a:moveTo>
                        <a:lnTo>
                          <a:pt x="121" y="81"/>
                        </a:lnTo>
                        <a:lnTo>
                          <a:pt x="162" y="42"/>
                        </a:lnTo>
                        <a:lnTo>
                          <a:pt x="186" y="0"/>
                        </a:lnTo>
                        <a:lnTo>
                          <a:pt x="267" y="4"/>
                        </a:lnTo>
                        <a:lnTo>
                          <a:pt x="292" y="15"/>
                        </a:lnTo>
                        <a:lnTo>
                          <a:pt x="328" y="0"/>
                        </a:lnTo>
                        <a:lnTo>
                          <a:pt x="326" y="72"/>
                        </a:lnTo>
                        <a:lnTo>
                          <a:pt x="306" y="121"/>
                        </a:lnTo>
                        <a:lnTo>
                          <a:pt x="276" y="153"/>
                        </a:lnTo>
                        <a:lnTo>
                          <a:pt x="276" y="222"/>
                        </a:lnTo>
                        <a:lnTo>
                          <a:pt x="256" y="254"/>
                        </a:lnTo>
                        <a:lnTo>
                          <a:pt x="254" y="294"/>
                        </a:lnTo>
                        <a:lnTo>
                          <a:pt x="241" y="319"/>
                        </a:lnTo>
                        <a:lnTo>
                          <a:pt x="218" y="335"/>
                        </a:lnTo>
                        <a:lnTo>
                          <a:pt x="191" y="330"/>
                        </a:lnTo>
                        <a:lnTo>
                          <a:pt x="166" y="335"/>
                        </a:lnTo>
                        <a:lnTo>
                          <a:pt x="128" y="328"/>
                        </a:lnTo>
                        <a:lnTo>
                          <a:pt x="110" y="294"/>
                        </a:lnTo>
                        <a:lnTo>
                          <a:pt x="108" y="254"/>
                        </a:lnTo>
                        <a:lnTo>
                          <a:pt x="90" y="224"/>
                        </a:lnTo>
                        <a:lnTo>
                          <a:pt x="58" y="249"/>
                        </a:lnTo>
                        <a:lnTo>
                          <a:pt x="0" y="258"/>
                        </a:lnTo>
                        <a:lnTo>
                          <a:pt x="50" y="202"/>
                        </a:lnTo>
                        <a:lnTo>
                          <a:pt x="74" y="162"/>
                        </a:lnTo>
                        <a:lnTo>
                          <a:pt x="99"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 name="Freeform 930"/>
                  <p:cNvSpPr>
                    <a:spLocks/>
                  </p:cNvSpPr>
                  <p:nvPr/>
                </p:nvSpPr>
                <p:spPr bwMode="auto">
                  <a:xfrm>
                    <a:off x="11549" y="5364"/>
                    <a:ext cx="710" cy="670"/>
                  </a:xfrm>
                  <a:custGeom>
                    <a:avLst/>
                    <a:gdLst>
                      <a:gd name="T0" fmla="*/ 99 w 328"/>
                      <a:gd name="T1" fmla="*/ 117 h 335"/>
                      <a:gd name="T2" fmla="*/ 121 w 328"/>
                      <a:gd name="T3" fmla="*/ 81 h 335"/>
                      <a:gd name="T4" fmla="*/ 162 w 328"/>
                      <a:gd name="T5" fmla="*/ 42 h 335"/>
                      <a:gd name="T6" fmla="*/ 186 w 328"/>
                      <a:gd name="T7" fmla="*/ 0 h 335"/>
                      <a:gd name="T8" fmla="*/ 267 w 328"/>
                      <a:gd name="T9" fmla="*/ 4 h 335"/>
                      <a:gd name="T10" fmla="*/ 292 w 328"/>
                      <a:gd name="T11" fmla="*/ 15 h 335"/>
                      <a:gd name="T12" fmla="*/ 328 w 328"/>
                      <a:gd name="T13" fmla="*/ 0 h 335"/>
                      <a:gd name="T14" fmla="*/ 326 w 328"/>
                      <a:gd name="T15" fmla="*/ 72 h 335"/>
                      <a:gd name="T16" fmla="*/ 306 w 328"/>
                      <a:gd name="T17" fmla="*/ 121 h 335"/>
                      <a:gd name="T18" fmla="*/ 276 w 328"/>
                      <a:gd name="T19" fmla="*/ 153 h 335"/>
                      <a:gd name="T20" fmla="*/ 276 w 328"/>
                      <a:gd name="T21" fmla="*/ 222 h 335"/>
                      <a:gd name="T22" fmla="*/ 256 w 328"/>
                      <a:gd name="T23" fmla="*/ 254 h 335"/>
                      <a:gd name="T24" fmla="*/ 254 w 328"/>
                      <a:gd name="T25" fmla="*/ 294 h 335"/>
                      <a:gd name="T26" fmla="*/ 241 w 328"/>
                      <a:gd name="T27" fmla="*/ 319 h 335"/>
                      <a:gd name="T28" fmla="*/ 218 w 328"/>
                      <a:gd name="T29" fmla="*/ 335 h 335"/>
                      <a:gd name="T30" fmla="*/ 191 w 328"/>
                      <a:gd name="T31" fmla="*/ 330 h 335"/>
                      <a:gd name="T32" fmla="*/ 166 w 328"/>
                      <a:gd name="T33" fmla="*/ 335 h 335"/>
                      <a:gd name="T34" fmla="*/ 128 w 328"/>
                      <a:gd name="T35" fmla="*/ 328 h 335"/>
                      <a:gd name="T36" fmla="*/ 110 w 328"/>
                      <a:gd name="T37" fmla="*/ 294 h 335"/>
                      <a:gd name="T38" fmla="*/ 108 w 328"/>
                      <a:gd name="T39" fmla="*/ 254 h 335"/>
                      <a:gd name="T40" fmla="*/ 90 w 328"/>
                      <a:gd name="T41" fmla="*/ 224 h 335"/>
                      <a:gd name="T42" fmla="*/ 58 w 328"/>
                      <a:gd name="T43" fmla="*/ 249 h 335"/>
                      <a:gd name="T44" fmla="*/ 0 w 328"/>
                      <a:gd name="T45" fmla="*/ 258 h 335"/>
                      <a:gd name="T46" fmla="*/ 50 w 328"/>
                      <a:gd name="T47" fmla="*/ 202 h 335"/>
                      <a:gd name="T48" fmla="*/ 74 w 328"/>
                      <a:gd name="T49" fmla="*/ 162 h 335"/>
                      <a:gd name="T50" fmla="*/ 99 w 328"/>
                      <a:gd name="T51" fmla="*/ 11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335">
                        <a:moveTo>
                          <a:pt x="99" y="117"/>
                        </a:moveTo>
                        <a:lnTo>
                          <a:pt x="121" y="81"/>
                        </a:lnTo>
                        <a:lnTo>
                          <a:pt x="162" y="42"/>
                        </a:lnTo>
                        <a:lnTo>
                          <a:pt x="186" y="0"/>
                        </a:lnTo>
                        <a:lnTo>
                          <a:pt x="267" y="4"/>
                        </a:lnTo>
                        <a:lnTo>
                          <a:pt x="292" y="15"/>
                        </a:lnTo>
                        <a:lnTo>
                          <a:pt x="328" y="0"/>
                        </a:lnTo>
                        <a:lnTo>
                          <a:pt x="326" y="72"/>
                        </a:lnTo>
                        <a:lnTo>
                          <a:pt x="306" y="121"/>
                        </a:lnTo>
                        <a:lnTo>
                          <a:pt x="276" y="153"/>
                        </a:lnTo>
                        <a:lnTo>
                          <a:pt x="276" y="222"/>
                        </a:lnTo>
                        <a:lnTo>
                          <a:pt x="256" y="254"/>
                        </a:lnTo>
                        <a:lnTo>
                          <a:pt x="254" y="294"/>
                        </a:lnTo>
                        <a:lnTo>
                          <a:pt x="241" y="319"/>
                        </a:lnTo>
                        <a:lnTo>
                          <a:pt x="218" y="335"/>
                        </a:lnTo>
                        <a:lnTo>
                          <a:pt x="191" y="330"/>
                        </a:lnTo>
                        <a:lnTo>
                          <a:pt x="166" y="335"/>
                        </a:lnTo>
                        <a:lnTo>
                          <a:pt x="128" y="328"/>
                        </a:lnTo>
                        <a:lnTo>
                          <a:pt x="110" y="294"/>
                        </a:lnTo>
                        <a:lnTo>
                          <a:pt x="108" y="254"/>
                        </a:lnTo>
                        <a:lnTo>
                          <a:pt x="90" y="224"/>
                        </a:lnTo>
                        <a:lnTo>
                          <a:pt x="58" y="249"/>
                        </a:lnTo>
                        <a:lnTo>
                          <a:pt x="0" y="258"/>
                        </a:lnTo>
                        <a:lnTo>
                          <a:pt x="50" y="202"/>
                        </a:lnTo>
                        <a:lnTo>
                          <a:pt x="74" y="162"/>
                        </a:lnTo>
                        <a:lnTo>
                          <a:pt x="99" y="11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 name="Freeform 929"/>
                  <p:cNvSpPr>
                    <a:spLocks/>
                  </p:cNvSpPr>
                  <p:nvPr/>
                </p:nvSpPr>
                <p:spPr bwMode="auto">
                  <a:xfrm>
                    <a:off x="11915" y="4936"/>
                    <a:ext cx="524" cy="458"/>
                  </a:xfrm>
                  <a:custGeom>
                    <a:avLst/>
                    <a:gdLst>
                      <a:gd name="T0" fmla="*/ 236 w 242"/>
                      <a:gd name="T1" fmla="*/ 216 h 229"/>
                      <a:gd name="T2" fmla="*/ 242 w 242"/>
                      <a:gd name="T3" fmla="*/ 177 h 229"/>
                      <a:gd name="T4" fmla="*/ 231 w 242"/>
                      <a:gd name="T5" fmla="*/ 158 h 229"/>
                      <a:gd name="T6" fmla="*/ 215 w 242"/>
                      <a:gd name="T7" fmla="*/ 140 h 229"/>
                      <a:gd name="T8" fmla="*/ 177 w 242"/>
                      <a:gd name="T9" fmla="*/ 131 h 229"/>
                      <a:gd name="T10" fmla="*/ 170 w 242"/>
                      <a:gd name="T11" fmla="*/ 101 h 229"/>
                      <a:gd name="T12" fmla="*/ 152 w 242"/>
                      <a:gd name="T13" fmla="*/ 79 h 229"/>
                      <a:gd name="T14" fmla="*/ 144 w 242"/>
                      <a:gd name="T15" fmla="*/ 22 h 229"/>
                      <a:gd name="T16" fmla="*/ 107 w 242"/>
                      <a:gd name="T17" fmla="*/ 0 h 229"/>
                      <a:gd name="T18" fmla="*/ 56 w 242"/>
                      <a:gd name="T19" fmla="*/ 4 h 229"/>
                      <a:gd name="T20" fmla="*/ 65 w 242"/>
                      <a:gd name="T21" fmla="*/ 29 h 229"/>
                      <a:gd name="T22" fmla="*/ 17 w 242"/>
                      <a:gd name="T23" fmla="*/ 76 h 229"/>
                      <a:gd name="T24" fmla="*/ 20 w 242"/>
                      <a:gd name="T25" fmla="*/ 101 h 229"/>
                      <a:gd name="T26" fmla="*/ 20 w 242"/>
                      <a:gd name="T27" fmla="*/ 131 h 229"/>
                      <a:gd name="T28" fmla="*/ 0 w 242"/>
                      <a:gd name="T29" fmla="*/ 184 h 229"/>
                      <a:gd name="T30" fmla="*/ 17 w 242"/>
                      <a:gd name="T31" fmla="*/ 214 h 229"/>
                      <a:gd name="T32" fmla="*/ 98 w 242"/>
                      <a:gd name="T33" fmla="*/ 218 h 229"/>
                      <a:gd name="T34" fmla="*/ 123 w 242"/>
                      <a:gd name="T35" fmla="*/ 229 h 229"/>
                      <a:gd name="T36" fmla="*/ 157 w 242"/>
                      <a:gd name="T37" fmla="*/ 214 h 229"/>
                      <a:gd name="T38" fmla="*/ 236 w 242"/>
                      <a:gd name="T39"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229">
                        <a:moveTo>
                          <a:pt x="236" y="216"/>
                        </a:moveTo>
                        <a:lnTo>
                          <a:pt x="242" y="177"/>
                        </a:lnTo>
                        <a:lnTo>
                          <a:pt x="231" y="158"/>
                        </a:lnTo>
                        <a:lnTo>
                          <a:pt x="215" y="140"/>
                        </a:lnTo>
                        <a:lnTo>
                          <a:pt x="177" y="131"/>
                        </a:lnTo>
                        <a:lnTo>
                          <a:pt x="170" y="101"/>
                        </a:lnTo>
                        <a:lnTo>
                          <a:pt x="152" y="79"/>
                        </a:lnTo>
                        <a:lnTo>
                          <a:pt x="144" y="22"/>
                        </a:lnTo>
                        <a:lnTo>
                          <a:pt x="107" y="0"/>
                        </a:lnTo>
                        <a:lnTo>
                          <a:pt x="56" y="4"/>
                        </a:lnTo>
                        <a:lnTo>
                          <a:pt x="65" y="29"/>
                        </a:lnTo>
                        <a:lnTo>
                          <a:pt x="17" y="76"/>
                        </a:lnTo>
                        <a:lnTo>
                          <a:pt x="20" y="101"/>
                        </a:lnTo>
                        <a:lnTo>
                          <a:pt x="20" y="131"/>
                        </a:lnTo>
                        <a:lnTo>
                          <a:pt x="0" y="184"/>
                        </a:lnTo>
                        <a:lnTo>
                          <a:pt x="17" y="214"/>
                        </a:lnTo>
                        <a:lnTo>
                          <a:pt x="98" y="218"/>
                        </a:lnTo>
                        <a:lnTo>
                          <a:pt x="123" y="229"/>
                        </a:lnTo>
                        <a:lnTo>
                          <a:pt x="157" y="214"/>
                        </a:lnTo>
                        <a:lnTo>
                          <a:pt x="236"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 name="Freeform 928"/>
                  <p:cNvSpPr>
                    <a:spLocks/>
                  </p:cNvSpPr>
                  <p:nvPr/>
                </p:nvSpPr>
                <p:spPr bwMode="auto">
                  <a:xfrm>
                    <a:off x="11915" y="4936"/>
                    <a:ext cx="524" cy="458"/>
                  </a:xfrm>
                  <a:custGeom>
                    <a:avLst/>
                    <a:gdLst>
                      <a:gd name="T0" fmla="*/ 236 w 242"/>
                      <a:gd name="T1" fmla="*/ 216 h 229"/>
                      <a:gd name="T2" fmla="*/ 242 w 242"/>
                      <a:gd name="T3" fmla="*/ 177 h 229"/>
                      <a:gd name="T4" fmla="*/ 231 w 242"/>
                      <a:gd name="T5" fmla="*/ 158 h 229"/>
                      <a:gd name="T6" fmla="*/ 215 w 242"/>
                      <a:gd name="T7" fmla="*/ 140 h 229"/>
                      <a:gd name="T8" fmla="*/ 177 w 242"/>
                      <a:gd name="T9" fmla="*/ 131 h 229"/>
                      <a:gd name="T10" fmla="*/ 170 w 242"/>
                      <a:gd name="T11" fmla="*/ 101 h 229"/>
                      <a:gd name="T12" fmla="*/ 152 w 242"/>
                      <a:gd name="T13" fmla="*/ 79 h 229"/>
                      <a:gd name="T14" fmla="*/ 144 w 242"/>
                      <a:gd name="T15" fmla="*/ 22 h 229"/>
                      <a:gd name="T16" fmla="*/ 107 w 242"/>
                      <a:gd name="T17" fmla="*/ 0 h 229"/>
                      <a:gd name="T18" fmla="*/ 56 w 242"/>
                      <a:gd name="T19" fmla="*/ 4 h 229"/>
                      <a:gd name="T20" fmla="*/ 65 w 242"/>
                      <a:gd name="T21" fmla="*/ 29 h 229"/>
                      <a:gd name="T22" fmla="*/ 17 w 242"/>
                      <a:gd name="T23" fmla="*/ 76 h 229"/>
                      <a:gd name="T24" fmla="*/ 20 w 242"/>
                      <a:gd name="T25" fmla="*/ 101 h 229"/>
                      <a:gd name="T26" fmla="*/ 20 w 242"/>
                      <a:gd name="T27" fmla="*/ 131 h 229"/>
                      <a:gd name="T28" fmla="*/ 0 w 242"/>
                      <a:gd name="T29" fmla="*/ 184 h 229"/>
                      <a:gd name="T30" fmla="*/ 17 w 242"/>
                      <a:gd name="T31" fmla="*/ 214 h 229"/>
                      <a:gd name="T32" fmla="*/ 98 w 242"/>
                      <a:gd name="T33" fmla="*/ 218 h 229"/>
                      <a:gd name="T34" fmla="*/ 123 w 242"/>
                      <a:gd name="T35" fmla="*/ 229 h 229"/>
                      <a:gd name="T36" fmla="*/ 157 w 242"/>
                      <a:gd name="T37" fmla="*/ 214 h 229"/>
                      <a:gd name="T38" fmla="*/ 236 w 242"/>
                      <a:gd name="T39"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229">
                        <a:moveTo>
                          <a:pt x="236" y="216"/>
                        </a:moveTo>
                        <a:lnTo>
                          <a:pt x="242" y="177"/>
                        </a:lnTo>
                        <a:lnTo>
                          <a:pt x="231" y="158"/>
                        </a:lnTo>
                        <a:lnTo>
                          <a:pt x="215" y="140"/>
                        </a:lnTo>
                        <a:lnTo>
                          <a:pt x="177" y="131"/>
                        </a:lnTo>
                        <a:lnTo>
                          <a:pt x="170" y="101"/>
                        </a:lnTo>
                        <a:lnTo>
                          <a:pt x="152" y="79"/>
                        </a:lnTo>
                        <a:lnTo>
                          <a:pt x="144" y="22"/>
                        </a:lnTo>
                        <a:lnTo>
                          <a:pt x="107" y="0"/>
                        </a:lnTo>
                        <a:lnTo>
                          <a:pt x="56" y="4"/>
                        </a:lnTo>
                        <a:lnTo>
                          <a:pt x="65" y="29"/>
                        </a:lnTo>
                        <a:lnTo>
                          <a:pt x="17" y="76"/>
                        </a:lnTo>
                        <a:lnTo>
                          <a:pt x="20" y="101"/>
                        </a:lnTo>
                        <a:lnTo>
                          <a:pt x="20" y="131"/>
                        </a:lnTo>
                        <a:lnTo>
                          <a:pt x="0" y="184"/>
                        </a:lnTo>
                        <a:lnTo>
                          <a:pt x="17" y="214"/>
                        </a:lnTo>
                        <a:lnTo>
                          <a:pt x="98" y="218"/>
                        </a:lnTo>
                        <a:lnTo>
                          <a:pt x="123" y="229"/>
                        </a:lnTo>
                        <a:lnTo>
                          <a:pt x="157" y="214"/>
                        </a:lnTo>
                        <a:lnTo>
                          <a:pt x="236" y="21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 name="Freeform 927"/>
                  <p:cNvSpPr>
                    <a:spLocks/>
                  </p:cNvSpPr>
                  <p:nvPr/>
                </p:nvSpPr>
                <p:spPr bwMode="auto">
                  <a:xfrm>
                    <a:off x="12021" y="5362"/>
                    <a:ext cx="664" cy="742"/>
                  </a:xfrm>
                  <a:custGeom>
                    <a:avLst/>
                    <a:gdLst>
                      <a:gd name="T0" fmla="*/ 56 w 306"/>
                      <a:gd name="T1" fmla="*/ 371 h 371"/>
                      <a:gd name="T2" fmla="*/ 0 w 306"/>
                      <a:gd name="T3" fmla="*/ 365 h 371"/>
                      <a:gd name="T4" fmla="*/ 0 w 306"/>
                      <a:gd name="T5" fmla="*/ 338 h 371"/>
                      <a:gd name="T6" fmla="*/ 23 w 306"/>
                      <a:gd name="T7" fmla="*/ 320 h 371"/>
                      <a:gd name="T8" fmla="*/ 36 w 306"/>
                      <a:gd name="T9" fmla="*/ 295 h 371"/>
                      <a:gd name="T10" fmla="*/ 38 w 306"/>
                      <a:gd name="T11" fmla="*/ 255 h 371"/>
                      <a:gd name="T12" fmla="*/ 58 w 306"/>
                      <a:gd name="T13" fmla="*/ 223 h 371"/>
                      <a:gd name="T14" fmla="*/ 58 w 306"/>
                      <a:gd name="T15" fmla="*/ 154 h 371"/>
                      <a:gd name="T16" fmla="*/ 88 w 306"/>
                      <a:gd name="T17" fmla="*/ 122 h 371"/>
                      <a:gd name="T18" fmla="*/ 108 w 306"/>
                      <a:gd name="T19" fmla="*/ 73 h 371"/>
                      <a:gd name="T20" fmla="*/ 110 w 306"/>
                      <a:gd name="T21" fmla="*/ 0 h 371"/>
                      <a:gd name="T22" fmla="*/ 187 w 306"/>
                      <a:gd name="T23" fmla="*/ 1 h 371"/>
                      <a:gd name="T24" fmla="*/ 259 w 306"/>
                      <a:gd name="T25" fmla="*/ 9 h 371"/>
                      <a:gd name="T26" fmla="*/ 285 w 306"/>
                      <a:gd name="T27" fmla="*/ 34 h 371"/>
                      <a:gd name="T28" fmla="*/ 285 w 306"/>
                      <a:gd name="T29" fmla="*/ 50 h 371"/>
                      <a:gd name="T30" fmla="*/ 285 w 306"/>
                      <a:gd name="T31" fmla="*/ 77 h 371"/>
                      <a:gd name="T32" fmla="*/ 281 w 306"/>
                      <a:gd name="T33" fmla="*/ 90 h 371"/>
                      <a:gd name="T34" fmla="*/ 279 w 306"/>
                      <a:gd name="T35" fmla="*/ 163 h 371"/>
                      <a:gd name="T36" fmla="*/ 285 w 306"/>
                      <a:gd name="T37" fmla="*/ 243 h 371"/>
                      <a:gd name="T38" fmla="*/ 286 w 306"/>
                      <a:gd name="T39" fmla="*/ 259 h 371"/>
                      <a:gd name="T40" fmla="*/ 288 w 306"/>
                      <a:gd name="T41" fmla="*/ 297 h 371"/>
                      <a:gd name="T42" fmla="*/ 306 w 306"/>
                      <a:gd name="T43" fmla="*/ 327 h 371"/>
                      <a:gd name="T44" fmla="*/ 268 w 306"/>
                      <a:gd name="T45" fmla="*/ 322 h 371"/>
                      <a:gd name="T46" fmla="*/ 250 w 306"/>
                      <a:gd name="T47" fmla="*/ 344 h 371"/>
                      <a:gd name="T48" fmla="*/ 211 w 306"/>
                      <a:gd name="T49" fmla="*/ 356 h 371"/>
                      <a:gd name="T50" fmla="*/ 184 w 306"/>
                      <a:gd name="T51" fmla="*/ 338 h 371"/>
                      <a:gd name="T52" fmla="*/ 155 w 306"/>
                      <a:gd name="T53" fmla="*/ 318 h 371"/>
                      <a:gd name="T54" fmla="*/ 124 w 306"/>
                      <a:gd name="T55" fmla="*/ 318 h 371"/>
                      <a:gd name="T56" fmla="*/ 92 w 306"/>
                      <a:gd name="T57" fmla="*/ 324 h 371"/>
                      <a:gd name="T58" fmla="*/ 63 w 306"/>
                      <a:gd name="T59" fmla="*/ 344 h 371"/>
                      <a:gd name="T60" fmla="*/ 56 w 306"/>
                      <a:gd name="T6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71">
                        <a:moveTo>
                          <a:pt x="56" y="371"/>
                        </a:moveTo>
                        <a:lnTo>
                          <a:pt x="0" y="365"/>
                        </a:lnTo>
                        <a:lnTo>
                          <a:pt x="0" y="338"/>
                        </a:lnTo>
                        <a:lnTo>
                          <a:pt x="23" y="320"/>
                        </a:lnTo>
                        <a:lnTo>
                          <a:pt x="36" y="295"/>
                        </a:lnTo>
                        <a:lnTo>
                          <a:pt x="38" y="255"/>
                        </a:lnTo>
                        <a:lnTo>
                          <a:pt x="58" y="223"/>
                        </a:lnTo>
                        <a:lnTo>
                          <a:pt x="58" y="154"/>
                        </a:lnTo>
                        <a:lnTo>
                          <a:pt x="88" y="122"/>
                        </a:lnTo>
                        <a:lnTo>
                          <a:pt x="108" y="73"/>
                        </a:lnTo>
                        <a:lnTo>
                          <a:pt x="110" y="0"/>
                        </a:lnTo>
                        <a:lnTo>
                          <a:pt x="187" y="1"/>
                        </a:lnTo>
                        <a:lnTo>
                          <a:pt x="259" y="9"/>
                        </a:lnTo>
                        <a:lnTo>
                          <a:pt x="285" y="34"/>
                        </a:lnTo>
                        <a:lnTo>
                          <a:pt x="285" y="50"/>
                        </a:lnTo>
                        <a:lnTo>
                          <a:pt x="285" y="77"/>
                        </a:lnTo>
                        <a:lnTo>
                          <a:pt x="281" y="90"/>
                        </a:lnTo>
                        <a:lnTo>
                          <a:pt x="279" y="163"/>
                        </a:lnTo>
                        <a:lnTo>
                          <a:pt x="285" y="243"/>
                        </a:lnTo>
                        <a:lnTo>
                          <a:pt x="286" y="259"/>
                        </a:lnTo>
                        <a:lnTo>
                          <a:pt x="288" y="297"/>
                        </a:lnTo>
                        <a:lnTo>
                          <a:pt x="306" y="327"/>
                        </a:lnTo>
                        <a:lnTo>
                          <a:pt x="268" y="322"/>
                        </a:lnTo>
                        <a:lnTo>
                          <a:pt x="250" y="344"/>
                        </a:lnTo>
                        <a:lnTo>
                          <a:pt x="211" y="356"/>
                        </a:lnTo>
                        <a:lnTo>
                          <a:pt x="184" y="338"/>
                        </a:lnTo>
                        <a:lnTo>
                          <a:pt x="155" y="318"/>
                        </a:lnTo>
                        <a:lnTo>
                          <a:pt x="124" y="318"/>
                        </a:lnTo>
                        <a:lnTo>
                          <a:pt x="92" y="324"/>
                        </a:lnTo>
                        <a:lnTo>
                          <a:pt x="63" y="344"/>
                        </a:lnTo>
                        <a:lnTo>
                          <a:pt x="56" y="3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 name="Freeform 926"/>
                  <p:cNvSpPr>
                    <a:spLocks/>
                  </p:cNvSpPr>
                  <p:nvPr/>
                </p:nvSpPr>
                <p:spPr bwMode="auto">
                  <a:xfrm>
                    <a:off x="12021" y="5362"/>
                    <a:ext cx="664" cy="742"/>
                  </a:xfrm>
                  <a:custGeom>
                    <a:avLst/>
                    <a:gdLst>
                      <a:gd name="T0" fmla="*/ 56 w 306"/>
                      <a:gd name="T1" fmla="*/ 371 h 371"/>
                      <a:gd name="T2" fmla="*/ 0 w 306"/>
                      <a:gd name="T3" fmla="*/ 365 h 371"/>
                      <a:gd name="T4" fmla="*/ 0 w 306"/>
                      <a:gd name="T5" fmla="*/ 338 h 371"/>
                      <a:gd name="T6" fmla="*/ 23 w 306"/>
                      <a:gd name="T7" fmla="*/ 320 h 371"/>
                      <a:gd name="T8" fmla="*/ 36 w 306"/>
                      <a:gd name="T9" fmla="*/ 295 h 371"/>
                      <a:gd name="T10" fmla="*/ 38 w 306"/>
                      <a:gd name="T11" fmla="*/ 255 h 371"/>
                      <a:gd name="T12" fmla="*/ 58 w 306"/>
                      <a:gd name="T13" fmla="*/ 223 h 371"/>
                      <a:gd name="T14" fmla="*/ 58 w 306"/>
                      <a:gd name="T15" fmla="*/ 154 h 371"/>
                      <a:gd name="T16" fmla="*/ 88 w 306"/>
                      <a:gd name="T17" fmla="*/ 122 h 371"/>
                      <a:gd name="T18" fmla="*/ 108 w 306"/>
                      <a:gd name="T19" fmla="*/ 73 h 371"/>
                      <a:gd name="T20" fmla="*/ 110 w 306"/>
                      <a:gd name="T21" fmla="*/ 0 h 371"/>
                      <a:gd name="T22" fmla="*/ 187 w 306"/>
                      <a:gd name="T23" fmla="*/ 1 h 371"/>
                      <a:gd name="T24" fmla="*/ 259 w 306"/>
                      <a:gd name="T25" fmla="*/ 9 h 371"/>
                      <a:gd name="T26" fmla="*/ 285 w 306"/>
                      <a:gd name="T27" fmla="*/ 34 h 371"/>
                      <a:gd name="T28" fmla="*/ 285 w 306"/>
                      <a:gd name="T29" fmla="*/ 50 h 371"/>
                      <a:gd name="T30" fmla="*/ 285 w 306"/>
                      <a:gd name="T31" fmla="*/ 77 h 371"/>
                      <a:gd name="T32" fmla="*/ 281 w 306"/>
                      <a:gd name="T33" fmla="*/ 90 h 371"/>
                      <a:gd name="T34" fmla="*/ 279 w 306"/>
                      <a:gd name="T35" fmla="*/ 163 h 371"/>
                      <a:gd name="T36" fmla="*/ 285 w 306"/>
                      <a:gd name="T37" fmla="*/ 243 h 371"/>
                      <a:gd name="T38" fmla="*/ 286 w 306"/>
                      <a:gd name="T39" fmla="*/ 259 h 371"/>
                      <a:gd name="T40" fmla="*/ 288 w 306"/>
                      <a:gd name="T41" fmla="*/ 297 h 371"/>
                      <a:gd name="T42" fmla="*/ 306 w 306"/>
                      <a:gd name="T43" fmla="*/ 327 h 371"/>
                      <a:gd name="T44" fmla="*/ 268 w 306"/>
                      <a:gd name="T45" fmla="*/ 322 h 371"/>
                      <a:gd name="T46" fmla="*/ 250 w 306"/>
                      <a:gd name="T47" fmla="*/ 344 h 371"/>
                      <a:gd name="T48" fmla="*/ 211 w 306"/>
                      <a:gd name="T49" fmla="*/ 356 h 371"/>
                      <a:gd name="T50" fmla="*/ 184 w 306"/>
                      <a:gd name="T51" fmla="*/ 338 h 371"/>
                      <a:gd name="T52" fmla="*/ 155 w 306"/>
                      <a:gd name="T53" fmla="*/ 318 h 371"/>
                      <a:gd name="T54" fmla="*/ 124 w 306"/>
                      <a:gd name="T55" fmla="*/ 318 h 371"/>
                      <a:gd name="T56" fmla="*/ 92 w 306"/>
                      <a:gd name="T57" fmla="*/ 324 h 371"/>
                      <a:gd name="T58" fmla="*/ 63 w 306"/>
                      <a:gd name="T59" fmla="*/ 344 h 371"/>
                      <a:gd name="T60" fmla="*/ 56 w 306"/>
                      <a:gd name="T6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71">
                        <a:moveTo>
                          <a:pt x="56" y="371"/>
                        </a:moveTo>
                        <a:lnTo>
                          <a:pt x="0" y="365"/>
                        </a:lnTo>
                        <a:lnTo>
                          <a:pt x="0" y="338"/>
                        </a:lnTo>
                        <a:lnTo>
                          <a:pt x="23" y="320"/>
                        </a:lnTo>
                        <a:lnTo>
                          <a:pt x="36" y="295"/>
                        </a:lnTo>
                        <a:lnTo>
                          <a:pt x="38" y="255"/>
                        </a:lnTo>
                        <a:lnTo>
                          <a:pt x="58" y="223"/>
                        </a:lnTo>
                        <a:lnTo>
                          <a:pt x="58" y="154"/>
                        </a:lnTo>
                        <a:lnTo>
                          <a:pt x="88" y="122"/>
                        </a:lnTo>
                        <a:lnTo>
                          <a:pt x="108" y="73"/>
                        </a:lnTo>
                        <a:lnTo>
                          <a:pt x="110" y="0"/>
                        </a:lnTo>
                        <a:lnTo>
                          <a:pt x="187" y="1"/>
                        </a:lnTo>
                        <a:lnTo>
                          <a:pt x="259" y="9"/>
                        </a:lnTo>
                        <a:lnTo>
                          <a:pt x="285" y="34"/>
                        </a:lnTo>
                        <a:lnTo>
                          <a:pt x="285" y="50"/>
                        </a:lnTo>
                        <a:lnTo>
                          <a:pt x="285" y="77"/>
                        </a:lnTo>
                        <a:lnTo>
                          <a:pt x="281" y="90"/>
                        </a:lnTo>
                        <a:lnTo>
                          <a:pt x="279" y="163"/>
                        </a:lnTo>
                        <a:lnTo>
                          <a:pt x="285" y="243"/>
                        </a:lnTo>
                        <a:lnTo>
                          <a:pt x="286" y="259"/>
                        </a:lnTo>
                        <a:lnTo>
                          <a:pt x="288" y="297"/>
                        </a:lnTo>
                        <a:lnTo>
                          <a:pt x="306" y="327"/>
                        </a:lnTo>
                        <a:lnTo>
                          <a:pt x="268" y="322"/>
                        </a:lnTo>
                        <a:lnTo>
                          <a:pt x="250" y="344"/>
                        </a:lnTo>
                        <a:lnTo>
                          <a:pt x="211" y="356"/>
                        </a:lnTo>
                        <a:lnTo>
                          <a:pt x="184" y="338"/>
                        </a:lnTo>
                        <a:lnTo>
                          <a:pt x="155" y="318"/>
                        </a:lnTo>
                        <a:lnTo>
                          <a:pt x="124" y="318"/>
                        </a:lnTo>
                        <a:lnTo>
                          <a:pt x="92" y="324"/>
                        </a:lnTo>
                        <a:lnTo>
                          <a:pt x="63" y="344"/>
                        </a:lnTo>
                        <a:lnTo>
                          <a:pt x="56" y="37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 name="Freeform 925"/>
                  <p:cNvSpPr>
                    <a:spLocks/>
                  </p:cNvSpPr>
                  <p:nvPr/>
                </p:nvSpPr>
                <p:spPr bwMode="auto">
                  <a:xfrm>
                    <a:off x="12381" y="4630"/>
                    <a:ext cx="712" cy="750"/>
                  </a:xfrm>
                  <a:custGeom>
                    <a:avLst/>
                    <a:gdLst>
                      <a:gd name="T0" fmla="*/ 21 w 329"/>
                      <a:gd name="T1" fmla="*/ 369 h 375"/>
                      <a:gd name="T2" fmla="*/ 95 w 329"/>
                      <a:gd name="T3" fmla="*/ 375 h 375"/>
                      <a:gd name="T4" fmla="*/ 110 w 329"/>
                      <a:gd name="T5" fmla="*/ 362 h 375"/>
                      <a:gd name="T6" fmla="*/ 128 w 329"/>
                      <a:gd name="T7" fmla="*/ 353 h 375"/>
                      <a:gd name="T8" fmla="*/ 126 w 329"/>
                      <a:gd name="T9" fmla="*/ 306 h 375"/>
                      <a:gd name="T10" fmla="*/ 151 w 329"/>
                      <a:gd name="T11" fmla="*/ 266 h 375"/>
                      <a:gd name="T12" fmla="*/ 203 w 329"/>
                      <a:gd name="T13" fmla="*/ 247 h 375"/>
                      <a:gd name="T14" fmla="*/ 239 w 329"/>
                      <a:gd name="T15" fmla="*/ 223 h 375"/>
                      <a:gd name="T16" fmla="*/ 290 w 329"/>
                      <a:gd name="T17" fmla="*/ 205 h 375"/>
                      <a:gd name="T18" fmla="*/ 304 w 329"/>
                      <a:gd name="T19" fmla="*/ 182 h 375"/>
                      <a:gd name="T20" fmla="*/ 311 w 329"/>
                      <a:gd name="T21" fmla="*/ 113 h 375"/>
                      <a:gd name="T22" fmla="*/ 322 w 329"/>
                      <a:gd name="T23" fmla="*/ 68 h 375"/>
                      <a:gd name="T24" fmla="*/ 329 w 329"/>
                      <a:gd name="T25" fmla="*/ 0 h 375"/>
                      <a:gd name="T26" fmla="*/ 310 w 329"/>
                      <a:gd name="T27" fmla="*/ 29 h 375"/>
                      <a:gd name="T28" fmla="*/ 263 w 329"/>
                      <a:gd name="T29" fmla="*/ 74 h 375"/>
                      <a:gd name="T30" fmla="*/ 133 w 329"/>
                      <a:gd name="T31" fmla="*/ 83 h 375"/>
                      <a:gd name="T32" fmla="*/ 101 w 329"/>
                      <a:gd name="T33" fmla="*/ 85 h 375"/>
                      <a:gd name="T34" fmla="*/ 119 w 329"/>
                      <a:gd name="T35" fmla="*/ 106 h 375"/>
                      <a:gd name="T36" fmla="*/ 144 w 329"/>
                      <a:gd name="T37" fmla="*/ 121 h 375"/>
                      <a:gd name="T38" fmla="*/ 149 w 329"/>
                      <a:gd name="T39" fmla="*/ 139 h 375"/>
                      <a:gd name="T40" fmla="*/ 126 w 329"/>
                      <a:gd name="T41" fmla="*/ 173 h 375"/>
                      <a:gd name="T42" fmla="*/ 106 w 329"/>
                      <a:gd name="T43" fmla="*/ 180 h 375"/>
                      <a:gd name="T44" fmla="*/ 86 w 329"/>
                      <a:gd name="T45" fmla="*/ 200 h 375"/>
                      <a:gd name="T46" fmla="*/ 54 w 329"/>
                      <a:gd name="T47" fmla="*/ 214 h 375"/>
                      <a:gd name="T48" fmla="*/ 43 w 329"/>
                      <a:gd name="T49" fmla="*/ 238 h 375"/>
                      <a:gd name="T50" fmla="*/ 32 w 329"/>
                      <a:gd name="T51" fmla="*/ 263 h 375"/>
                      <a:gd name="T52" fmla="*/ 0 w 329"/>
                      <a:gd name="T53" fmla="*/ 293 h 375"/>
                      <a:gd name="T54" fmla="*/ 16 w 329"/>
                      <a:gd name="T55" fmla="*/ 311 h 375"/>
                      <a:gd name="T56" fmla="*/ 27 w 329"/>
                      <a:gd name="T57" fmla="*/ 330 h 375"/>
                      <a:gd name="T58" fmla="*/ 21 w 329"/>
                      <a:gd name="T59" fmla="*/ 36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9" h="375">
                        <a:moveTo>
                          <a:pt x="21" y="369"/>
                        </a:moveTo>
                        <a:lnTo>
                          <a:pt x="95" y="375"/>
                        </a:lnTo>
                        <a:lnTo>
                          <a:pt x="110" y="362"/>
                        </a:lnTo>
                        <a:lnTo>
                          <a:pt x="128" y="353"/>
                        </a:lnTo>
                        <a:lnTo>
                          <a:pt x="126" y="306"/>
                        </a:lnTo>
                        <a:lnTo>
                          <a:pt x="151" y="266"/>
                        </a:lnTo>
                        <a:lnTo>
                          <a:pt x="203" y="247"/>
                        </a:lnTo>
                        <a:lnTo>
                          <a:pt x="239" y="223"/>
                        </a:lnTo>
                        <a:lnTo>
                          <a:pt x="290" y="205"/>
                        </a:lnTo>
                        <a:lnTo>
                          <a:pt x="304" y="182"/>
                        </a:lnTo>
                        <a:lnTo>
                          <a:pt x="311" y="113"/>
                        </a:lnTo>
                        <a:lnTo>
                          <a:pt x="322" y="68"/>
                        </a:lnTo>
                        <a:lnTo>
                          <a:pt x="329" y="0"/>
                        </a:lnTo>
                        <a:lnTo>
                          <a:pt x="310" y="29"/>
                        </a:lnTo>
                        <a:lnTo>
                          <a:pt x="263" y="74"/>
                        </a:lnTo>
                        <a:lnTo>
                          <a:pt x="133" y="83"/>
                        </a:lnTo>
                        <a:lnTo>
                          <a:pt x="101" y="85"/>
                        </a:lnTo>
                        <a:lnTo>
                          <a:pt x="119" y="106"/>
                        </a:lnTo>
                        <a:lnTo>
                          <a:pt x="144" y="121"/>
                        </a:lnTo>
                        <a:lnTo>
                          <a:pt x="149" y="139"/>
                        </a:lnTo>
                        <a:lnTo>
                          <a:pt x="126" y="173"/>
                        </a:lnTo>
                        <a:lnTo>
                          <a:pt x="106" y="180"/>
                        </a:lnTo>
                        <a:lnTo>
                          <a:pt x="86" y="200"/>
                        </a:lnTo>
                        <a:lnTo>
                          <a:pt x="54" y="214"/>
                        </a:lnTo>
                        <a:lnTo>
                          <a:pt x="43" y="238"/>
                        </a:lnTo>
                        <a:lnTo>
                          <a:pt x="32" y="263"/>
                        </a:lnTo>
                        <a:lnTo>
                          <a:pt x="0" y="293"/>
                        </a:lnTo>
                        <a:lnTo>
                          <a:pt x="16" y="311"/>
                        </a:lnTo>
                        <a:lnTo>
                          <a:pt x="27" y="330"/>
                        </a:lnTo>
                        <a:lnTo>
                          <a:pt x="21"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 name="Freeform 924"/>
                  <p:cNvSpPr>
                    <a:spLocks/>
                  </p:cNvSpPr>
                  <p:nvPr/>
                </p:nvSpPr>
                <p:spPr bwMode="auto">
                  <a:xfrm>
                    <a:off x="12381" y="4630"/>
                    <a:ext cx="712" cy="750"/>
                  </a:xfrm>
                  <a:custGeom>
                    <a:avLst/>
                    <a:gdLst>
                      <a:gd name="T0" fmla="*/ 21 w 329"/>
                      <a:gd name="T1" fmla="*/ 369 h 375"/>
                      <a:gd name="T2" fmla="*/ 95 w 329"/>
                      <a:gd name="T3" fmla="*/ 375 h 375"/>
                      <a:gd name="T4" fmla="*/ 110 w 329"/>
                      <a:gd name="T5" fmla="*/ 362 h 375"/>
                      <a:gd name="T6" fmla="*/ 128 w 329"/>
                      <a:gd name="T7" fmla="*/ 353 h 375"/>
                      <a:gd name="T8" fmla="*/ 126 w 329"/>
                      <a:gd name="T9" fmla="*/ 306 h 375"/>
                      <a:gd name="T10" fmla="*/ 151 w 329"/>
                      <a:gd name="T11" fmla="*/ 266 h 375"/>
                      <a:gd name="T12" fmla="*/ 203 w 329"/>
                      <a:gd name="T13" fmla="*/ 247 h 375"/>
                      <a:gd name="T14" fmla="*/ 239 w 329"/>
                      <a:gd name="T15" fmla="*/ 223 h 375"/>
                      <a:gd name="T16" fmla="*/ 290 w 329"/>
                      <a:gd name="T17" fmla="*/ 205 h 375"/>
                      <a:gd name="T18" fmla="*/ 304 w 329"/>
                      <a:gd name="T19" fmla="*/ 182 h 375"/>
                      <a:gd name="T20" fmla="*/ 311 w 329"/>
                      <a:gd name="T21" fmla="*/ 113 h 375"/>
                      <a:gd name="T22" fmla="*/ 322 w 329"/>
                      <a:gd name="T23" fmla="*/ 68 h 375"/>
                      <a:gd name="T24" fmla="*/ 329 w 329"/>
                      <a:gd name="T25" fmla="*/ 0 h 375"/>
                      <a:gd name="T26" fmla="*/ 310 w 329"/>
                      <a:gd name="T27" fmla="*/ 29 h 375"/>
                      <a:gd name="T28" fmla="*/ 263 w 329"/>
                      <a:gd name="T29" fmla="*/ 74 h 375"/>
                      <a:gd name="T30" fmla="*/ 133 w 329"/>
                      <a:gd name="T31" fmla="*/ 83 h 375"/>
                      <a:gd name="T32" fmla="*/ 101 w 329"/>
                      <a:gd name="T33" fmla="*/ 85 h 375"/>
                      <a:gd name="T34" fmla="*/ 119 w 329"/>
                      <a:gd name="T35" fmla="*/ 106 h 375"/>
                      <a:gd name="T36" fmla="*/ 144 w 329"/>
                      <a:gd name="T37" fmla="*/ 121 h 375"/>
                      <a:gd name="T38" fmla="*/ 149 w 329"/>
                      <a:gd name="T39" fmla="*/ 139 h 375"/>
                      <a:gd name="T40" fmla="*/ 126 w 329"/>
                      <a:gd name="T41" fmla="*/ 173 h 375"/>
                      <a:gd name="T42" fmla="*/ 106 w 329"/>
                      <a:gd name="T43" fmla="*/ 180 h 375"/>
                      <a:gd name="T44" fmla="*/ 86 w 329"/>
                      <a:gd name="T45" fmla="*/ 200 h 375"/>
                      <a:gd name="T46" fmla="*/ 54 w 329"/>
                      <a:gd name="T47" fmla="*/ 214 h 375"/>
                      <a:gd name="T48" fmla="*/ 43 w 329"/>
                      <a:gd name="T49" fmla="*/ 238 h 375"/>
                      <a:gd name="T50" fmla="*/ 32 w 329"/>
                      <a:gd name="T51" fmla="*/ 263 h 375"/>
                      <a:gd name="T52" fmla="*/ 0 w 329"/>
                      <a:gd name="T53" fmla="*/ 293 h 375"/>
                      <a:gd name="T54" fmla="*/ 16 w 329"/>
                      <a:gd name="T55" fmla="*/ 311 h 375"/>
                      <a:gd name="T56" fmla="*/ 27 w 329"/>
                      <a:gd name="T57" fmla="*/ 330 h 375"/>
                      <a:gd name="T58" fmla="*/ 21 w 329"/>
                      <a:gd name="T59" fmla="*/ 36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9" h="375">
                        <a:moveTo>
                          <a:pt x="21" y="369"/>
                        </a:moveTo>
                        <a:lnTo>
                          <a:pt x="95" y="375"/>
                        </a:lnTo>
                        <a:lnTo>
                          <a:pt x="110" y="362"/>
                        </a:lnTo>
                        <a:lnTo>
                          <a:pt x="128" y="353"/>
                        </a:lnTo>
                        <a:lnTo>
                          <a:pt x="126" y="306"/>
                        </a:lnTo>
                        <a:lnTo>
                          <a:pt x="151" y="266"/>
                        </a:lnTo>
                        <a:lnTo>
                          <a:pt x="203" y="247"/>
                        </a:lnTo>
                        <a:lnTo>
                          <a:pt x="239" y="223"/>
                        </a:lnTo>
                        <a:lnTo>
                          <a:pt x="290" y="205"/>
                        </a:lnTo>
                        <a:lnTo>
                          <a:pt x="304" y="182"/>
                        </a:lnTo>
                        <a:lnTo>
                          <a:pt x="311" y="113"/>
                        </a:lnTo>
                        <a:lnTo>
                          <a:pt x="322" y="68"/>
                        </a:lnTo>
                        <a:lnTo>
                          <a:pt x="329" y="0"/>
                        </a:lnTo>
                        <a:lnTo>
                          <a:pt x="310" y="29"/>
                        </a:lnTo>
                        <a:lnTo>
                          <a:pt x="263" y="74"/>
                        </a:lnTo>
                        <a:lnTo>
                          <a:pt x="133" y="83"/>
                        </a:lnTo>
                        <a:lnTo>
                          <a:pt x="101" y="85"/>
                        </a:lnTo>
                        <a:lnTo>
                          <a:pt x="119" y="106"/>
                        </a:lnTo>
                        <a:lnTo>
                          <a:pt x="144" y="121"/>
                        </a:lnTo>
                        <a:lnTo>
                          <a:pt x="149" y="139"/>
                        </a:lnTo>
                        <a:lnTo>
                          <a:pt x="126" y="173"/>
                        </a:lnTo>
                        <a:lnTo>
                          <a:pt x="106" y="180"/>
                        </a:lnTo>
                        <a:lnTo>
                          <a:pt x="86" y="200"/>
                        </a:lnTo>
                        <a:lnTo>
                          <a:pt x="54" y="214"/>
                        </a:lnTo>
                        <a:lnTo>
                          <a:pt x="43" y="238"/>
                        </a:lnTo>
                        <a:lnTo>
                          <a:pt x="32" y="263"/>
                        </a:lnTo>
                        <a:lnTo>
                          <a:pt x="0" y="293"/>
                        </a:lnTo>
                        <a:lnTo>
                          <a:pt x="16" y="311"/>
                        </a:lnTo>
                        <a:lnTo>
                          <a:pt x="27" y="330"/>
                        </a:lnTo>
                        <a:lnTo>
                          <a:pt x="21" y="369"/>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 name="Freeform 923"/>
                  <p:cNvSpPr>
                    <a:spLocks/>
                  </p:cNvSpPr>
                  <p:nvPr/>
                </p:nvSpPr>
                <p:spPr bwMode="auto">
                  <a:xfrm>
                    <a:off x="12583" y="5044"/>
                    <a:ext cx="690" cy="594"/>
                  </a:xfrm>
                  <a:custGeom>
                    <a:avLst/>
                    <a:gdLst>
                      <a:gd name="T0" fmla="*/ 319 w 319"/>
                      <a:gd name="T1" fmla="*/ 220 h 297"/>
                      <a:gd name="T2" fmla="*/ 310 w 319"/>
                      <a:gd name="T3" fmla="*/ 160 h 297"/>
                      <a:gd name="T4" fmla="*/ 289 w 319"/>
                      <a:gd name="T5" fmla="*/ 128 h 297"/>
                      <a:gd name="T6" fmla="*/ 280 w 319"/>
                      <a:gd name="T7" fmla="*/ 83 h 297"/>
                      <a:gd name="T8" fmla="*/ 251 w 319"/>
                      <a:gd name="T9" fmla="*/ 52 h 297"/>
                      <a:gd name="T10" fmla="*/ 222 w 319"/>
                      <a:gd name="T11" fmla="*/ 41 h 297"/>
                      <a:gd name="T12" fmla="*/ 199 w 319"/>
                      <a:gd name="T13" fmla="*/ 0 h 297"/>
                      <a:gd name="T14" fmla="*/ 146 w 319"/>
                      <a:gd name="T15" fmla="*/ 16 h 297"/>
                      <a:gd name="T16" fmla="*/ 110 w 319"/>
                      <a:gd name="T17" fmla="*/ 40 h 297"/>
                      <a:gd name="T18" fmla="*/ 58 w 319"/>
                      <a:gd name="T19" fmla="*/ 59 h 297"/>
                      <a:gd name="T20" fmla="*/ 33 w 319"/>
                      <a:gd name="T21" fmla="*/ 99 h 297"/>
                      <a:gd name="T22" fmla="*/ 35 w 319"/>
                      <a:gd name="T23" fmla="*/ 146 h 297"/>
                      <a:gd name="T24" fmla="*/ 17 w 319"/>
                      <a:gd name="T25" fmla="*/ 155 h 297"/>
                      <a:gd name="T26" fmla="*/ 0 w 319"/>
                      <a:gd name="T27" fmla="*/ 168 h 297"/>
                      <a:gd name="T28" fmla="*/ 26 w 319"/>
                      <a:gd name="T29" fmla="*/ 193 h 297"/>
                      <a:gd name="T30" fmla="*/ 26 w 319"/>
                      <a:gd name="T31" fmla="*/ 209 h 297"/>
                      <a:gd name="T32" fmla="*/ 26 w 319"/>
                      <a:gd name="T33" fmla="*/ 236 h 297"/>
                      <a:gd name="T34" fmla="*/ 98 w 319"/>
                      <a:gd name="T35" fmla="*/ 281 h 297"/>
                      <a:gd name="T36" fmla="*/ 127 w 319"/>
                      <a:gd name="T37" fmla="*/ 294 h 297"/>
                      <a:gd name="T38" fmla="*/ 152 w 319"/>
                      <a:gd name="T39" fmla="*/ 297 h 297"/>
                      <a:gd name="T40" fmla="*/ 170 w 319"/>
                      <a:gd name="T41" fmla="*/ 292 h 297"/>
                      <a:gd name="T42" fmla="*/ 190 w 319"/>
                      <a:gd name="T43" fmla="*/ 292 h 297"/>
                      <a:gd name="T44" fmla="*/ 211 w 319"/>
                      <a:gd name="T45" fmla="*/ 277 h 297"/>
                      <a:gd name="T46" fmla="*/ 276 w 319"/>
                      <a:gd name="T47" fmla="*/ 220 h 297"/>
                      <a:gd name="T48" fmla="*/ 319 w 319"/>
                      <a:gd name="T4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297">
                        <a:moveTo>
                          <a:pt x="319" y="220"/>
                        </a:moveTo>
                        <a:lnTo>
                          <a:pt x="310" y="160"/>
                        </a:lnTo>
                        <a:lnTo>
                          <a:pt x="289" y="128"/>
                        </a:lnTo>
                        <a:lnTo>
                          <a:pt x="280" y="83"/>
                        </a:lnTo>
                        <a:lnTo>
                          <a:pt x="251" y="52"/>
                        </a:lnTo>
                        <a:lnTo>
                          <a:pt x="222" y="41"/>
                        </a:lnTo>
                        <a:lnTo>
                          <a:pt x="199" y="0"/>
                        </a:lnTo>
                        <a:lnTo>
                          <a:pt x="146" y="16"/>
                        </a:lnTo>
                        <a:lnTo>
                          <a:pt x="110" y="40"/>
                        </a:lnTo>
                        <a:lnTo>
                          <a:pt x="58" y="59"/>
                        </a:lnTo>
                        <a:lnTo>
                          <a:pt x="33" y="99"/>
                        </a:lnTo>
                        <a:lnTo>
                          <a:pt x="35" y="146"/>
                        </a:lnTo>
                        <a:lnTo>
                          <a:pt x="17" y="155"/>
                        </a:lnTo>
                        <a:lnTo>
                          <a:pt x="0" y="168"/>
                        </a:lnTo>
                        <a:lnTo>
                          <a:pt x="26" y="193"/>
                        </a:lnTo>
                        <a:lnTo>
                          <a:pt x="26" y="209"/>
                        </a:lnTo>
                        <a:lnTo>
                          <a:pt x="26" y="236"/>
                        </a:lnTo>
                        <a:lnTo>
                          <a:pt x="98" y="281"/>
                        </a:lnTo>
                        <a:lnTo>
                          <a:pt x="127" y="294"/>
                        </a:lnTo>
                        <a:lnTo>
                          <a:pt x="152" y="297"/>
                        </a:lnTo>
                        <a:lnTo>
                          <a:pt x="170" y="292"/>
                        </a:lnTo>
                        <a:lnTo>
                          <a:pt x="190" y="292"/>
                        </a:lnTo>
                        <a:lnTo>
                          <a:pt x="211" y="277"/>
                        </a:lnTo>
                        <a:lnTo>
                          <a:pt x="276" y="220"/>
                        </a:lnTo>
                        <a:lnTo>
                          <a:pt x="319"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 name="Freeform 922"/>
                  <p:cNvSpPr>
                    <a:spLocks/>
                  </p:cNvSpPr>
                  <p:nvPr/>
                </p:nvSpPr>
                <p:spPr bwMode="auto">
                  <a:xfrm>
                    <a:off x="12583" y="5044"/>
                    <a:ext cx="690" cy="594"/>
                  </a:xfrm>
                  <a:custGeom>
                    <a:avLst/>
                    <a:gdLst>
                      <a:gd name="T0" fmla="*/ 319 w 319"/>
                      <a:gd name="T1" fmla="*/ 220 h 297"/>
                      <a:gd name="T2" fmla="*/ 310 w 319"/>
                      <a:gd name="T3" fmla="*/ 160 h 297"/>
                      <a:gd name="T4" fmla="*/ 289 w 319"/>
                      <a:gd name="T5" fmla="*/ 128 h 297"/>
                      <a:gd name="T6" fmla="*/ 280 w 319"/>
                      <a:gd name="T7" fmla="*/ 83 h 297"/>
                      <a:gd name="T8" fmla="*/ 251 w 319"/>
                      <a:gd name="T9" fmla="*/ 52 h 297"/>
                      <a:gd name="T10" fmla="*/ 222 w 319"/>
                      <a:gd name="T11" fmla="*/ 41 h 297"/>
                      <a:gd name="T12" fmla="*/ 199 w 319"/>
                      <a:gd name="T13" fmla="*/ 0 h 297"/>
                      <a:gd name="T14" fmla="*/ 146 w 319"/>
                      <a:gd name="T15" fmla="*/ 16 h 297"/>
                      <a:gd name="T16" fmla="*/ 110 w 319"/>
                      <a:gd name="T17" fmla="*/ 40 h 297"/>
                      <a:gd name="T18" fmla="*/ 58 w 319"/>
                      <a:gd name="T19" fmla="*/ 59 h 297"/>
                      <a:gd name="T20" fmla="*/ 33 w 319"/>
                      <a:gd name="T21" fmla="*/ 99 h 297"/>
                      <a:gd name="T22" fmla="*/ 35 w 319"/>
                      <a:gd name="T23" fmla="*/ 146 h 297"/>
                      <a:gd name="T24" fmla="*/ 17 w 319"/>
                      <a:gd name="T25" fmla="*/ 155 h 297"/>
                      <a:gd name="T26" fmla="*/ 0 w 319"/>
                      <a:gd name="T27" fmla="*/ 168 h 297"/>
                      <a:gd name="T28" fmla="*/ 26 w 319"/>
                      <a:gd name="T29" fmla="*/ 193 h 297"/>
                      <a:gd name="T30" fmla="*/ 26 w 319"/>
                      <a:gd name="T31" fmla="*/ 209 h 297"/>
                      <a:gd name="T32" fmla="*/ 26 w 319"/>
                      <a:gd name="T33" fmla="*/ 236 h 297"/>
                      <a:gd name="T34" fmla="*/ 98 w 319"/>
                      <a:gd name="T35" fmla="*/ 281 h 297"/>
                      <a:gd name="T36" fmla="*/ 127 w 319"/>
                      <a:gd name="T37" fmla="*/ 294 h 297"/>
                      <a:gd name="T38" fmla="*/ 152 w 319"/>
                      <a:gd name="T39" fmla="*/ 297 h 297"/>
                      <a:gd name="T40" fmla="*/ 170 w 319"/>
                      <a:gd name="T41" fmla="*/ 292 h 297"/>
                      <a:gd name="T42" fmla="*/ 190 w 319"/>
                      <a:gd name="T43" fmla="*/ 292 h 297"/>
                      <a:gd name="T44" fmla="*/ 211 w 319"/>
                      <a:gd name="T45" fmla="*/ 277 h 297"/>
                      <a:gd name="T46" fmla="*/ 276 w 319"/>
                      <a:gd name="T47" fmla="*/ 220 h 297"/>
                      <a:gd name="T48" fmla="*/ 319 w 319"/>
                      <a:gd name="T4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297">
                        <a:moveTo>
                          <a:pt x="319" y="220"/>
                        </a:moveTo>
                        <a:lnTo>
                          <a:pt x="310" y="160"/>
                        </a:lnTo>
                        <a:lnTo>
                          <a:pt x="289" y="128"/>
                        </a:lnTo>
                        <a:lnTo>
                          <a:pt x="280" y="83"/>
                        </a:lnTo>
                        <a:lnTo>
                          <a:pt x="251" y="52"/>
                        </a:lnTo>
                        <a:lnTo>
                          <a:pt x="222" y="41"/>
                        </a:lnTo>
                        <a:lnTo>
                          <a:pt x="199" y="0"/>
                        </a:lnTo>
                        <a:lnTo>
                          <a:pt x="146" y="16"/>
                        </a:lnTo>
                        <a:lnTo>
                          <a:pt x="110" y="40"/>
                        </a:lnTo>
                        <a:lnTo>
                          <a:pt x="58" y="59"/>
                        </a:lnTo>
                        <a:lnTo>
                          <a:pt x="33" y="99"/>
                        </a:lnTo>
                        <a:lnTo>
                          <a:pt x="35" y="146"/>
                        </a:lnTo>
                        <a:lnTo>
                          <a:pt x="17" y="155"/>
                        </a:lnTo>
                        <a:lnTo>
                          <a:pt x="0" y="168"/>
                        </a:lnTo>
                        <a:lnTo>
                          <a:pt x="26" y="193"/>
                        </a:lnTo>
                        <a:lnTo>
                          <a:pt x="26" y="209"/>
                        </a:lnTo>
                        <a:lnTo>
                          <a:pt x="26" y="236"/>
                        </a:lnTo>
                        <a:lnTo>
                          <a:pt x="98" y="281"/>
                        </a:lnTo>
                        <a:lnTo>
                          <a:pt x="127" y="294"/>
                        </a:lnTo>
                        <a:lnTo>
                          <a:pt x="152" y="297"/>
                        </a:lnTo>
                        <a:lnTo>
                          <a:pt x="170" y="292"/>
                        </a:lnTo>
                        <a:lnTo>
                          <a:pt x="190" y="292"/>
                        </a:lnTo>
                        <a:lnTo>
                          <a:pt x="211" y="277"/>
                        </a:lnTo>
                        <a:lnTo>
                          <a:pt x="276" y="220"/>
                        </a:lnTo>
                        <a:lnTo>
                          <a:pt x="319" y="22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 name="Freeform 921"/>
                  <p:cNvSpPr>
                    <a:spLocks/>
                  </p:cNvSpPr>
                  <p:nvPr/>
                </p:nvSpPr>
                <p:spPr bwMode="auto">
                  <a:xfrm>
                    <a:off x="12625" y="5484"/>
                    <a:ext cx="662" cy="612"/>
                  </a:xfrm>
                  <a:custGeom>
                    <a:avLst/>
                    <a:gdLst>
                      <a:gd name="T0" fmla="*/ 6 w 305"/>
                      <a:gd name="T1" fmla="*/ 16 h 306"/>
                      <a:gd name="T2" fmla="*/ 2 w 305"/>
                      <a:gd name="T3" fmla="*/ 29 h 306"/>
                      <a:gd name="T4" fmla="*/ 0 w 305"/>
                      <a:gd name="T5" fmla="*/ 102 h 306"/>
                      <a:gd name="T6" fmla="*/ 6 w 305"/>
                      <a:gd name="T7" fmla="*/ 182 h 306"/>
                      <a:gd name="T8" fmla="*/ 7 w 305"/>
                      <a:gd name="T9" fmla="*/ 198 h 306"/>
                      <a:gd name="T10" fmla="*/ 9 w 305"/>
                      <a:gd name="T11" fmla="*/ 236 h 306"/>
                      <a:gd name="T12" fmla="*/ 27 w 305"/>
                      <a:gd name="T13" fmla="*/ 265 h 306"/>
                      <a:gd name="T14" fmla="*/ 58 w 305"/>
                      <a:gd name="T15" fmla="*/ 241 h 306"/>
                      <a:gd name="T16" fmla="*/ 90 w 305"/>
                      <a:gd name="T17" fmla="*/ 247 h 306"/>
                      <a:gd name="T18" fmla="*/ 117 w 305"/>
                      <a:gd name="T19" fmla="*/ 234 h 306"/>
                      <a:gd name="T20" fmla="*/ 137 w 305"/>
                      <a:gd name="T21" fmla="*/ 250 h 306"/>
                      <a:gd name="T22" fmla="*/ 143 w 305"/>
                      <a:gd name="T23" fmla="*/ 274 h 306"/>
                      <a:gd name="T24" fmla="*/ 166 w 305"/>
                      <a:gd name="T25" fmla="*/ 283 h 306"/>
                      <a:gd name="T26" fmla="*/ 191 w 305"/>
                      <a:gd name="T27" fmla="*/ 306 h 306"/>
                      <a:gd name="T28" fmla="*/ 229 w 305"/>
                      <a:gd name="T29" fmla="*/ 275 h 306"/>
                      <a:gd name="T30" fmla="*/ 249 w 305"/>
                      <a:gd name="T31" fmla="*/ 239 h 306"/>
                      <a:gd name="T32" fmla="*/ 249 w 305"/>
                      <a:gd name="T33" fmla="*/ 218 h 306"/>
                      <a:gd name="T34" fmla="*/ 256 w 305"/>
                      <a:gd name="T35" fmla="*/ 167 h 306"/>
                      <a:gd name="T36" fmla="*/ 279 w 305"/>
                      <a:gd name="T37" fmla="*/ 126 h 306"/>
                      <a:gd name="T38" fmla="*/ 305 w 305"/>
                      <a:gd name="T39" fmla="*/ 38 h 306"/>
                      <a:gd name="T40" fmla="*/ 299 w 305"/>
                      <a:gd name="T41" fmla="*/ 2 h 306"/>
                      <a:gd name="T42" fmla="*/ 256 w 305"/>
                      <a:gd name="T43" fmla="*/ 0 h 306"/>
                      <a:gd name="T44" fmla="*/ 191 w 305"/>
                      <a:gd name="T45" fmla="*/ 57 h 306"/>
                      <a:gd name="T46" fmla="*/ 170 w 305"/>
                      <a:gd name="T47" fmla="*/ 72 h 306"/>
                      <a:gd name="T48" fmla="*/ 150 w 305"/>
                      <a:gd name="T49" fmla="*/ 72 h 306"/>
                      <a:gd name="T50" fmla="*/ 132 w 305"/>
                      <a:gd name="T51" fmla="*/ 77 h 306"/>
                      <a:gd name="T52" fmla="*/ 107 w 305"/>
                      <a:gd name="T53" fmla="*/ 74 h 306"/>
                      <a:gd name="T54" fmla="*/ 78 w 305"/>
                      <a:gd name="T55" fmla="*/ 61 h 306"/>
                      <a:gd name="T56" fmla="*/ 6 w 305"/>
                      <a:gd name="T57" fmla="*/ 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5" h="306">
                        <a:moveTo>
                          <a:pt x="6" y="16"/>
                        </a:moveTo>
                        <a:lnTo>
                          <a:pt x="2" y="29"/>
                        </a:lnTo>
                        <a:lnTo>
                          <a:pt x="0" y="102"/>
                        </a:lnTo>
                        <a:lnTo>
                          <a:pt x="6" y="182"/>
                        </a:lnTo>
                        <a:lnTo>
                          <a:pt x="7" y="198"/>
                        </a:lnTo>
                        <a:lnTo>
                          <a:pt x="9" y="236"/>
                        </a:lnTo>
                        <a:lnTo>
                          <a:pt x="27" y="265"/>
                        </a:lnTo>
                        <a:lnTo>
                          <a:pt x="58" y="241"/>
                        </a:lnTo>
                        <a:lnTo>
                          <a:pt x="90" y="247"/>
                        </a:lnTo>
                        <a:lnTo>
                          <a:pt x="117" y="234"/>
                        </a:lnTo>
                        <a:lnTo>
                          <a:pt x="137" y="250"/>
                        </a:lnTo>
                        <a:lnTo>
                          <a:pt x="143" y="274"/>
                        </a:lnTo>
                        <a:lnTo>
                          <a:pt x="166" y="283"/>
                        </a:lnTo>
                        <a:lnTo>
                          <a:pt x="191" y="306"/>
                        </a:lnTo>
                        <a:lnTo>
                          <a:pt x="229" y="275"/>
                        </a:lnTo>
                        <a:lnTo>
                          <a:pt x="249" y="239"/>
                        </a:lnTo>
                        <a:lnTo>
                          <a:pt x="249" y="218"/>
                        </a:lnTo>
                        <a:lnTo>
                          <a:pt x="256" y="167"/>
                        </a:lnTo>
                        <a:lnTo>
                          <a:pt x="279" y="126"/>
                        </a:lnTo>
                        <a:lnTo>
                          <a:pt x="305" y="38"/>
                        </a:lnTo>
                        <a:lnTo>
                          <a:pt x="299" y="2"/>
                        </a:lnTo>
                        <a:lnTo>
                          <a:pt x="256" y="0"/>
                        </a:lnTo>
                        <a:lnTo>
                          <a:pt x="191" y="57"/>
                        </a:lnTo>
                        <a:lnTo>
                          <a:pt x="170" y="72"/>
                        </a:lnTo>
                        <a:lnTo>
                          <a:pt x="150" y="72"/>
                        </a:lnTo>
                        <a:lnTo>
                          <a:pt x="132" y="77"/>
                        </a:lnTo>
                        <a:lnTo>
                          <a:pt x="107" y="74"/>
                        </a:lnTo>
                        <a:lnTo>
                          <a:pt x="78" y="61"/>
                        </a:ln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 name="Freeform 920"/>
                  <p:cNvSpPr>
                    <a:spLocks/>
                  </p:cNvSpPr>
                  <p:nvPr/>
                </p:nvSpPr>
                <p:spPr bwMode="auto">
                  <a:xfrm>
                    <a:off x="12625" y="5484"/>
                    <a:ext cx="662" cy="612"/>
                  </a:xfrm>
                  <a:custGeom>
                    <a:avLst/>
                    <a:gdLst>
                      <a:gd name="T0" fmla="*/ 6 w 305"/>
                      <a:gd name="T1" fmla="*/ 16 h 306"/>
                      <a:gd name="T2" fmla="*/ 2 w 305"/>
                      <a:gd name="T3" fmla="*/ 29 h 306"/>
                      <a:gd name="T4" fmla="*/ 0 w 305"/>
                      <a:gd name="T5" fmla="*/ 102 h 306"/>
                      <a:gd name="T6" fmla="*/ 6 w 305"/>
                      <a:gd name="T7" fmla="*/ 182 h 306"/>
                      <a:gd name="T8" fmla="*/ 7 w 305"/>
                      <a:gd name="T9" fmla="*/ 198 h 306"/>
                      <a:gd name="T10" fmla="*/ 9 w 305"/>
                      <a:gd name="T11" fmla="*/ 236 h 306"/>
                      <a:gd name="T12" fmla="*/ 27 w 305"/>
                      <a:gd name="T13" fmla="*/ 265 h 306"/>
                      <a:gd name="T14" fmla="*/ 58 w 305"/>
                      <a:gd name="T15" fmla="*/ 241 h 306"/>
                      <a:gd name="T16" fmla="*/ 90 w 305"/>
                      <a:gd name="T17" fmla="*/ 247 h 306"/>
                      <a:gd name="T18" fmla="*/ 117 w 305"/>
                      <a:gd name="T19" fmla="*/ 234 h 306"/>
                      <a:gd name="T20" fmla="*/ 137 w 305"/>
                      <a:gd name="T21" fmla="*/ 250 h 306"/>
                      <a:gd name="T22" fmla="*/ 143 w 305"/>
                      <a:gd name="T23" fmla="*/ 274 h 306"/>
                      <a:gd name="T24" fmla="*/ 166 w 305"/>
                      <a:gd name="T25" fmla="*/ 283 h 306"/>
                      <a:gd name="T26" fmla="*/ 191 w 305"/>
                      <a:gd name="T27" fmla="*/ 306 h 306"/>
                      <a:gd name="T28" fmla="*/ 229 w 305"/>
                      <a:gd name="T29" fmla="*/ 275 h 306"/>
                      <a:gd name="T30" fmla="*/ 249 w 305"/>
                      <a:gd name="T31" fmla="*/ 239 h 306"/>
                      <a:gd name="T32" fmla="*/ 249 w 305"/>
                      <a:gd name="T33" fmla="*/ 218 h 306"/>
                      <a:gd name="T34" fmla="*/ 256 w 305"/>
                      <a:gd name="T35" fmla="*/ 167 h 306"/>
                      <a:gd name="T36" fmla="*/ 279 w 305"/>
                      <a:gd name="T37" fmla="*/ 126 h 306"/>
                      <a:gd name="T38" fmla="*/ 305 w 305"/>
                      <a:gd name="T39" fmla="*/ 38 h 306"/>
                      <a:gd name="T40" fmla="*/ 299 w 305"/>
                      <a:gd name="T41" fmla="*/ 2 h 306"/>
                      <a:gd name="T42" fmla="*/ 256 w 305"/>
                      <a:gd name="T43" fmla="*/ 0 h 306"/>
                      <a:gd name="T44" fmla="*/ 191 w 305"/>
                      <a:gd name="T45" fmla="*/ 57 h 306"/>
                      <a:gd name="T46" fmla="*/ 170 w 305"/>
                      <a:gd name="T47" fmla="*/ 72 h 306"/>
                      <a:gd name="T48" fmla="*/ 150 w 305"/>
                      <a:gd name="T49" fmla="*/ 72 h 306"/>
                      <a:gd name="T50" fmla="*/ 132 w 305"/>
                      <a:gd name="T51" fmla="*/ 77 h 306"/>
                      <a:gd name="T52" fmla="*/ 107 w 305"/>
                      <a:gd name="T53" fmla="*/ 74 h 306"/>
                      <a:gd name="T54" fmla="*/ 78 w 305"/>
                      <a:gd name="T55" fmla="*/ 61 h 306"/>
                      <a:gd name="T56" fmla="*/ 6 w 305"/>
                      <a:gd name="T57" fmla="*/ 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5" h="306">
                        <a:moveTo>
                          <a:pt x="6" y="16"/>
                        </a:moveTo>
                        <a:lnTo>
                          <a:pt x="2" y="29"/>
                        </a:lnTo>
                        <a:lnTo>
                          <a:pt x="0" y="102"/>
                        </a:lnTo>
                        <a:lnTo>
                          <a:pt x="6" y="182"/>
                        </a:lnTo>
                        <a:lnTo>
                          <a:pt x="7" y="198"/>
                        </a:lnTo>
                        <a:lnTo>
                          <a:pt x="9" y="236"/>
                        </a:lnTo>
                        <a:lnTo>
                          <a:pt x="27" y="265"/>
                        </a:lnTo>
                        <a:lnTo>
                          <a:pt x="58" y="241"/>
                        </a:lnTo>
                        <a:lnTo>
                          <a:pt x="90" y="247"/>
                        </a:lnTo>
                        <a:lnTo>
                          <a:pt x="117" y="234"/>
                        </a:lnTo>
                        <a:lnTo>
                          <a:pt x="137" y="250"/>
                        </a:lnTo>
                        <a:lnTo>
                          <a:pt x="143" y="274"/>
                        </a:lnTo>
                        <a:lnTo>
                          <a:pt x="166" y="283"/>
                        </a:lnTo>
                        <a:lnTo>
                          <a:pt x="191" y="306"/>
                        </a:lnTo>
                        <a:lnTo>
                          <a:pt x="229" y="275"/>
                        </a:lnTo>
                        <a:lnTo>
                          <a:pt x="249" y="239"/>
                        </a:lnTo>
                        <a:lnTo>
                          <a:pt x="249" y="218"/>
                        </a:lnTo>
                        <a:lnTo>
                          <a:pt x="256" y="167"/>
                        </a:lnTo>
                        <a:lnTo>
                          <a:pt x="279" y="126"/>
                        </a:lnTo>
                        <a:lnTo>
                          <a:pt x="305" y="38"/>
                        </a:lnTo>
                        <a:lnTo>
                          <a:pt x="299" y="2"/>
                        </a:lnTo>
                        <a:lnTo>
                          <a:pt x="256" y="0"/>
                        </a:lnTo>
                        <a:lnTo>
                          <a:pt x="191" y="57"/>
                        </a:lnTo>
                        <a:lnTo>
                          <a:pt x="170" y="72"/>
                        </a:lnTo>
                        <a:lnTo>
                          <a:pt x="150" y="72"/>
                        </a:lnTo>
                        <a:lnTo>
                          <a:pt x="132" y="77"/>
                        </a:lnTo>
                        <a:lnTo>
                          <a:pt x="107" y="74"/>
                        </a:lnTo>
                        <a:lnTo>
                          <a:pt x="78" y="61"/>
                        </a:lnTo>
                        <a:lnTo>
                          <a:pt x="6" y="1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 name="Freeform 919"/>
                  <p:cNvSpPr>
                    <a:spLocks/>
                  </p:cNvSpPr>
                  <p:nvPr/>
                </p:nvSpPr>
                <p:spPr bwMode="auto">
                  <a:xfrm>
                    <a:off x="11577" y="3838"/>
                    <a:ext cx="994" cy="1142"/>
                  </a:xfrm>
                  <a:custGeom>
                    <a:avLst/>
                    <a:gdLst>
                      <a:gd name="T0" fmla="*/ 300 w 459"/>
                      <a:gd name="T1" fmla="*/ 571 h 571"/>
                      <a:gd name="T2" fmla="*/ 327 w 459"/>
                      <a:gd name="T3" fmla="*/ 549 h 571"/>
                      <a:gd name="T4" fmla="*/ 346 w 459"/>
                      <a:gd name="T5" fmla="*/ 549 h 571"/>
                      <a:gd name="T6" fmla="*/ 349 w 459"/>
                      <a:gd name="T7" fmla="*/ 513 h 571"/>
                      <a:gd name="T8" fmla="*/ 369 w 459"/>
                      <a:gd name="T9" fmla="*/ 470 h 571"/>
                      <a:gd name="T10" fmla="*/ 346 w 459"/>
                      <a:gd name="T11" fmla="*/ 445 h 571"/>
                      <a:gd name="T12" fmla="*/ 331 w 459"/>
                      <a:gd name="T13" fmla="*/ 416 h 571"/>
                      <a:gd name="T14" fmla="*/ 327 w 459"/>
                      <a:gd name="T15" fmla="*/ 380 h 571"/>
                      <a:gd name="T16" fmla="*/ 335 w 459"/>
                      <a:gd name="T17" fmla="*/ 315 h 571"/>
                      <a:gd name="T18" fmla="*/ 351 w 459"/>
                      <a:gd name="T19" fmla="*/ 268 h 571"/>
                      <a:gd name="T20" fmla="*/ 371 w 459"/>
                      <a:gd name="T21" fmla="*/ 245 h 571"/>
                      <a:gd name="T22" fmla="*/ 374 w 459"/>
                      <a:gd name="T23" fmla="*/ 198 h 571"/>
                      <a:gd name="T24" fmla="*/ 418 w 459"/>
                      <a:gd name="T25" fmla="*/ 192 h 571"/>
                      <a:gd name="T26" fmla="*/ 459 w 459"/>
                      <a:gd name="T27" fmla="*/ 138 h 571"/>
                      <a:gd name="T28" fmla="*/ 457 w 459"/>
                      <a:gd name="T29" fmla="*/ 84 h 571"/>
                      <a:gd name="T30" fmla="*/ 423 w 459"/>
                      <a:gd name="T31" fmla="*/ 91 h 571"/>
                      <a:gd name="T32" fmla="*/ 419 w 459"/>
                      <a:gd name="T33" fmla="*/ 70 h 571"/>
                      <a:gd name="T34" fmla="*/ 400 w 459"/>
                      <a:gd name="T35" fmla="*/ 59 h 571"/>
                      <a:gd name="T36" fmla="*/ 380 w 459"/>
                      <a:gd name="T37" fmla="*/ 77 h 571"/>
                      <a:gd name="T38" fmla="*/ 351 w 459"/>
                      <a:gd name="T39" fmla="*/ 84 h 571"/>
                      <a:gd name="T40" fmla="*/ 133 w 459"/>
                      <a:gd name="T41" fmla="*/ 88 h 571"/>
                      <a:gd name="T42" fmla="*/ 128 w 459"/>
                      <a:gd name="T43" fmla="*/ 59 h 571"/>
                      <a:gd name="T44" fmla="*/ 64 w 459"/>
                      <a:gd name="T45" fmla="*/ 1 h 571"/>
                      <a:gd name="T46" fmla="*/ 9 w 459"/>
                      <a:gd name="T47" fmla="*/ 0 h 571"/>
                      <a:gd name="T48" fmla="*/ 18 w 459"/>
                      <a:gd name="T49" fmla="*/ 140 h 571"/>
                      <a:gd name="T50" fmla="*/ 27 w 459"/>
                      <a:gd name="T51" fmla="*/ 163 h 571"/>
                      <a:gd name="T52" fmla="*/ 23 w 459"/>
                      <a:gd name="T53" fmla="*/ 205 h 571"/>
                      <a:gd name="T54" fmla="*/ 5 w 459"/>
                      <a:gd name="T55" fmla="*/ 288 h 571"/>
                      <a:gd name="T56" fmla="*/ 0 w 459"/>
                      <a:gd name="T57" fmla="*/ 365 h 571"/>
                      <a:gd name="T58" fmla="*/ 46 w 459"/>
                      <a:gd name="T59" fmla="*/ 380 h 571"/>
                      <a:gd name="T60" fmla="*/ 84 w 459"/>
                      <a:gd name="T61" fmla="*/ 371 h 571"/>
                      <a:gd name="T62" fmla="*/ 119 w 459"/>
                      <a:gd name="T63" fmla="*/ 372 h 571"/>
                      <a:gd name="T64" fmla="*/ 124 w 459"/>
                      <a:gd name="T65" fmla="*/ 396 h 571"/>
                      <a:gd name="T66" fmla="*/ 165 w 459"/>
                      <a:gd name="T67" fmla="*/ 443 h 571"/>
                      <a:gd name="T68" fmla="*/ 185 w 459"/>
                      <a:gd name="T69" fmla="*/ 533 h 571"/>
                      <a:gd name="T70" fmla="*/ 212 w 459"/>
                      <a:gd name="T71" fmla="*/ 553 h 571"/>
                      <a:gd name="T72" fmla="*/ 263 w 459"/>
                      <a:gd name="T73" fmla="*/ 549 h 571"/>
                      <a:gd name="T74" fmla="*/ 300 w 459"/>
                      <a:gd name="T7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9" h="571">
                        <a:moveTo>
                          <a:pt x="300" y="571"/>
                        </a:moveTo>
                        <a:lnTo>
                          <a:pt x="327" y="549"/>
                        </a:lnTo>
                        <a:lnTo>
                          <a:pt x="346" y="549"/>
                        </a:lnTo>
                        <a:lnTo>
                          <a:pt x="349" y="513"/>
                        </a:lnTo>
                        <a:lnTo>
                          <a:pt x="369" y="470"/>
                        </a:lnTo>
                        <a:lnTo>
                          <a:pt x="346" y="445"/>
                        </a:lnTo>
                        <a:lnTo>
                          <a:pt x="331" y="416"/>
                        </a:lnTo>
                        <a:lnTo>
                          <a:pt x="327" y="380"/>
                        </a:lnTo>
                        <a:lnTo>
                          <a:pt x="335" y="315"/>
                        </a:lnTo>
                        <a:lnTo>
                          <a:pt x="351" y="268"/>
                        </a:lnTo>
                        <a:lnTo>
                          <a:pt x="371" y="245"/>
                        </a:lnTo>
                        <a:lnTo>
                          <a:pt x="374" y="198"/>
                        </a:lnTo>
                        <a:lnTo>
                          <a:pt x="418" y="192"/>
                        </a:lnTo>
                        <a:lnTo>
                          <a:pt x="459" y="138"/>
                        </a:lnTo>
                        <a:lnTo>
                          <a:pt x="457" y="84"/>
                        </a:lnTo>
                        <a:lnTo>
                          <a:pt x="423" y="91"/>
                        </a:lnTo>
                        <a:lnTo>
                          <a:pt x="419" y="70"/>
                        </a:lnTo>
                        <a:lnTo>
                          <a:pt x="400" y="59"/>
                        </a:lnTo>
                        <a:lnTo>
                          <a:pt x="380" y="77"/>
                        </a:lnTo>
                        <a:lnTo>
                          <a:pt x="351" y="84"/>
                        </a:lnTo>
                        <a:lnTo>
                          <a:pt x="133" y="88"/>
                        </a:lnTo>
                        <a:lnTo>
                          <a:pt x="128" y="59"/>
                        </a:lnTo>
                        <a:lnTo>
                          <a:pt x="64" y="1"/>
                        </a:lnTo>
                        <a:lnTo>
                          <a:pt x="9" y="0"/>
                        </a:lnTo>
                        <a:lnTo>
                          <a:pt x="18" y="140"/>
                        </a:lnTo>
                        <a:lnTo>
                          <a:pt x="27" y="163"/>
                        </a:lnTo>
                        <a:lnTo>
                          <a:pt x="23" y="205"/>
                        </a:lnTo>
                        <a:lnTo>
                          <a:pt x="5" y="288"/>
                        </a:lnTo>
                        <a:lnTo>
                          <a:pt x="0" y="365"/>
                        </a:lnTo>
                        <a:lnTo>
                          <a:pt x="46" y="380"/>
                        </a:lnTo>
                        <a:lnTo>
                          <a:pt x="84" y="371"/>
                        </a:lnTo>
                        <a:lnTo>
                          <a:pt x="119" y="372"/>
                        </a:lnTo>
                        <a:lnTo>
                          <a:pt x="124" y="396"/>
                        </a:lnTo>
                        <a:lnTo>
                          <a:pt x="165" y="443"/>
                        </a:lnTo>
                        <a:lnTo>
                          <a:pt x="185" y="533"/>
                        </a:lnTo>
                        <a:lnTo>
                          <a:pt x="212" y="553"/>
                        </a:lnTo>
                        <a:lnTo>
                          <a:pt x="263" y="549"/>
                        </a:lnTo>
                        <a:lnTo>
                          <a:pt x="300" y="5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2" name="Freeform 918"/>
                  <p:cNvSpPr>
                    <a:spLocks/>
                  </p:cNvSpPr>
                  <p:nvPr/>
                </p:nvSpPr>
                <p:spPr bwMode="auto">
                  <a:xfrm>
                    <a:off x="11577" y="3838"/>
                    <a:ext cx="994" cy="1142"/>
                  </a:xfrm>
                  <a:custGeom>
                    <a:avLst/>
                    <a:gdLst>
                      <a:gd name="T0" fmla="*/ 300 w 459"/>
                      <a:gd name="T1" fmla="*/ 571 h 571"/>
                      <a:gd name="T2" fmla="*/ 327 w 459"/>
                      <a:gd name="T3" fmla="*/ 549 h 571"/>
                      <a:gd name="T4" fmla="*/ 346 w 459"/>
                      <a:gd name="T5" fmla="*/ 549 h 571"/>
                      <a:gd name="T6" fmla="*/ 349 w 459"/>
                      <a:gd name="T7" fmla="*/ 513 h 571"/>
                      <a:gd name="T8" fmla="*/ 369 w 459"/>
                      <a:gd name="T9" fmla="*/ 470 h 571"/>
                      <a:gd name="T10" fmla="*/ 346 w 459"/>
                      <a:gd name="T11" fmla="*/ 445 h 571"/>
                      <a:gd name="T12" fmla="*/ 331 w 459"/>
                      <a:gd name="T13" fmla="*/ 416 h 571"/>
                      <a:gd name="T14" fmla="*/ 327 w 459"/>
                      <a:gd name="T15" fmla="*/ 380 h 571"/>
                      <a:gd name="T16" fmla="*/ 335 w 459"/>
                      <a:gd name="T17" fmla="*/ 315 h 571"/>
                      <a:gd name="T18" fmla="*/ 351 w 459"/>
                      <a:gd name="T19" fmla="*/ 268 h 571"/>
                      <a:gd name="T20" fmla="*/ 371 w 459"/>
                      <a:gd name="T21" fmla="*/ 245 h 571"/>
                      <a:gd name="T22" fmla="*/ 374 w 459"/>
                      <a:gd name="T23" fmla="*/ 198 h 571"/>
                      <a:gd name="T24" fmla="*/ 418 w 459"/>
                      <a:gd name="T25" fmla="*/ 192 h 571"/>
                      <a:gd name="T26" fmla="*/ 459 w 459"/>
                      <a:gd name="T27" fmla="*/ 138 h 571"/>
                      <a:gd name="T28" fmla="*/ 457 w 459"/>
                      <a:gd name="T29" fmla="*/ 84 h 571"/>
                      <a:gd name="T30" fmla="*/ 423 w 459"/>
                      <a:gd name="T31" fmla="*/ 91 h 571"/>
                      <a:gd name="T32" fmla="*/ 419 w 459"/>
                      <a:gd name="T33" fmla="*/ 70 h 571"/>
                      <a:gd name="T34" fmla="*/ 400 w 459"/>
                      <a:gd name="T35" fmla="*/ 59 h 571"/>
                      <a:gd name="T36" fmla="*/ 380 w 459"/>
                      <a:gd name="T37" fmla="*/ 77 h 571"/>
                      <a:gd name="T38" fmla="*/ 351 w 459"/>
                      <a:gd name="T39" fmla="*/ 84 h 571"/>
                      <a:gd name="T40" fmla="*/ 133 w 459"/>
                      <a:gd name="T41" fmla="*/ 88 h 571"/>
                      <a:gd name="T42" fmla="*/ 128 w 459"/>
                      <a:gd name="T43" fmla="*/ 59 h 571"/>
                      <a:gd name="T44" fmla="*/ 64 w 459"/>
                      <a:gd name="T45" fmla="*/ 1 h 571"/>
                      <a:gd name="T46" fmla="*/ 9 w 459"/>
                      <a:gd name="T47" fmla="*/ 0 h 571"/>
                      <a:gd name="T48" fmla="*/ 18 w 459"/>
                      <a:gd name="T49" fmla="*/ 140 h 571"/>
                      <a:gd name="T50" fmla="*/ 27 w 459"/>
                      <a:gd name="T51" fmla="*/ 163 h 571"/>
                      <a:gd name="T52" fmla="*/ 23 w 459"/>
                      <a:gd name="T53" fmla="*/ 205 h 571"/>
                      <a:gd name="T54" fmla="*/ 5 w 459"/>
                      <a:gd name="T55" fmla="*/ 288 h 571"/>
                      <a:gd name="T56" fmla="*/ 0 w 459"/>
                      <a:gd name="T57" fmla="*/ 365 h 571"/>
                      <a:gd name="T58" fmla="*/ 46 w 459"/>
                      <a:gd name="T59" fmla="*/ 380 h 571"/>
                      <a:gd name="T60" fmla="*/ 84 w 459"/>
                      <a:gd name="T61" fmla="*/ 371 h 571"/>
                      <a:gd name="T62" fmla="*/ 119 w 459"/>
                      <a:gd name="T63" fmla="*/ 372 h 571"/>
                      <a:gd name="T64" fmla="*/ 124 w 459"/>
                      <a:gd name="T65" fmla="*/ 396 h 571"/>
                      <a:gd name="T66" fmla="*/ 165 w 459"/>
                      <a:gd name="T67" fmla="*/ 443 h 571"/>
                      <a:gd name="T68" fmla="*/ 185 w 459"/>
                      <a:gd name="T69" fmla="*/ 533 h 571"/>
                      <a:gd name="T70" fmla="*/ 212 w 459"/>
                      <a:gd name="T71" fmla="*/ 553 h 571"/>
                      <a:gd name="T72" fmla="*/ 263 w 459"/>
                      <a:gd name="T73" fmla="*/ 549 h 571"/>
                      <a:gd name="T74" fmla="*/ 300 w 459"/>
                      <a:gd name="T7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9" h="571">
                        <a:moveTo>
                          <a:pt x="300" y="571"/>
                        </a:moveTo>
                        <a:lnTo>
                          <a:pt x="327" y="549"/>
                        </a:lnTo>
                        <a:lnTo>
                          <a:pt x="346" y="549"/>
                        </a:lnTo>
                        <a:lnTo>
                          <a:pt x="349" y="513"/>
                        </a:lnTo>
                        <a:lnTo>
                          <a:pt x="369" y="470"/>
                        </a:lnTo>
                        <a:lnTo>
                          <a:pt x="346" y="445"/>
                        </a:lnTo>
                        <a:lnTo>
                          <a:pt x="331" y="416"/>
                        </a:lnTo>
                        <a:lnTo>
                          <a:pt x="327" y="380"/>
                        </a:lnTo>
                        <a:lnTo>
                          <a:pt x="335" y="315"/>
                        </a:lnTo>
                        <a:lnTo>
                          <a:pt x="351" y="268"/>
                        </a:lnTo>
                        <a:lnTo>
                          <a:pt x="371" y="245"/>
                        </a:lnTo>
                        <a:lnTo>
                          <a:pt x="374" y="198"/>
                        </a:lnTo>
                        <a:lnTo>
                          <a:pt x="418" y="192"/>
                        </a:lnTo>
                        <a:lnTo>
                          <a:pt x="459" y="138"/>
                        </a:lnTo>
                        <a:lnTo>
                          <a:pt x="457" y="84"/>
                        </a:lnTo>
                        <a:lnTo>
                          <a:pt x="423" y="91"/>
                        </a:lnTo>
                        <a:lnTo>
                          <a:pt x="419" y="70"/>
                        </a:lnTo>
                        <a:lnTo>
                          <a:pt x="400" y="59"/>
                        </a:lnTo>
                        <a:lnTo>
                          <a:pt x="380" y="77"/>
                        </a:lnTo>
                        <a:lnTo>
                          <a:pt x="351" y="84"/>
                        </a:lnTo>
                        <a:lnTo>
                          <a:pt x="133" y="88"/>
                        </a:lnTo>
                        <a:lnTo>
                          <a:pt x="128" y="59"/>
                        </a:lnTo>
                        <a:lnTo>
                          <a:pt x="64" y="1"/>
                        </a:lnTo>
                        <a:lnTo>
                          <a:pt x="9" y="0"/>
                        </a:lnTo>
                        <a:lnTo>
                          <a:pt x="18" y="140"/>
                        </a:lnTo>
                        <a:lnTo>
                          <a:pt x="27" y="163"/>
                        </a:lnTo>
                        <a:lnTo>
                          <a:pt x="23" y="205"/>
                        </a:lnTo>
                        <a:lnTo>
                          <a:pt x="5" y="288"/>
                        </a:lnTo>
                        <a:lnTo>
                          <a:pt x="0" y="365"/>
                        </a:lnTo>
                        <a:lnTo>
                          <a:pt x="46" y="380"/>
                        </a:lnTo>
                        <a:lnTo>
                          <a:pt x="84" y="371"/>
                        </a:lnTo>
                        <a:lnTo>
                          <a:pt x="119" y="372"/>
                        </a:lnTo>
                        <a:lnTo>
                          <a:pt x="124" y="396"/>
                        </a:lnTo>
                        <a:lnTo>
                          <a:pt x="165" y="443"/>
                        </a:lnTo>
                        <a:lnTo>
                          <a:pt x="185" y="533"/>
                        </a:lnTo>
                        <a:lnTo>
                          <a:pt x="212" y="553"/>
                        </a:lnTo>
                        <a:lnTo>
                          <a:pt x="263" y="549"/>
                        </a:lnTo>
                        <a:lnTo>
                          <a:pt x="300" y="57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3" name="Freeform 917"/>
                  <p:cNvSpPr>
                    <a:spLocks/>
                  </p:cNvSpPr>
                  <p:nvPr/>
                </p:nvSpPr>
                <p:spPr bwMode="auto">
                  <a:xfrm>
                    <a:off x="12285" y="3892"/>
                    <a:ext cx="996" cy="904"/>
                  </a:xfrm>
                  <a:custGeom>
                    <a:avLst/>
                    <a:gdLst>
                      <a:gd name="T0" fmla="*/ 130 w 460"/>
                      <a:gd name="T1" fmla="*/ 57 h 452"/>
                      <a:gd name="T2" fmla="*/ 170 w 460"/>
                      <a:gd name="T3" fmla="*/ 55 h 452"/>
                      <a:gd name="T4" fmla="*/ 227 w 460"/>
                      <a:gd name="T5" fmla="*/ 61 h 452"/>
                      <a:gd name="T6" fmla="*/ 260 w 460"/>
                      <a:gd name="T7" fmla="*/ 66 h 452"/>
                      <a:gd name="T8" fmla="*/ 292 w 460"/>
                      <a:gd name="T9" fmla="*/ 68 h 452"/>
                      <a:gd name="T10" fmla="*/ 325 w 460"/>
                      <a:gd name="T11" fmla="*/ 32 h 452"/>
                      <a:gd name="T12" fmla="*/ 343 w 460"/>
                      <a:gd name="T13" fmla="*/ 0 h 452"/>
                      <a:gd name="T14" fmla="*/ 372 w 460"/>
                      <a:gd name="T15" fmla="*/ 1 h 452"/>
                      <a:gd name="T16" fmla="*/ 388 w 460"/>
                      <a:gd name="T17" fmla="*/ 10 h 452"/>
                      <a:gd name="T18" fmla="*/ 395 w 460"/>
                      <a:gd name="T19" fmla="*/ 27 h 452"/>
                      <a:gd name="T20" fmla="*/ 436 w 460"/>
                      <a:gd name="T21" fmla="*/ 28 h 452"/>
                      <a:gd name="T22" fmla="*/ 460 w 460"/>
                      <a:gd name="T23" fmla="*/ 41 h 452"/>
                      <a:gd name="T24" fmla="*/ 460 w 460"/>
                      <a:gd name="T25" fmla="*/ 104 h 452"/>
                      <a:gd name="T26" fmla="*/ 444 w 460"/>
                      <a:gd name="T27" fmla="*/ 124 h 452"/>
                      <a:gd name="T28" fmla="*/ 435 w 460"/>
                      <a:gd name="T29" fmla="*/ 169 h 452"/>
                      <a:gd name="T30" fmla="*/ 415 w 460"/>
                      <a:gd name="T31" fmla="*/ 201 h 452"/>
                      <a:gd name="T32" fmla="*/ 393 w 460"/>
                      <a:gd name="T33" fmla="*/ 232 h 452"/>
                      <a:gd name="T34" fmla="*/ 381 w 460"/>
                      <a:gd name="T35" fmla="*/ 266 h 452"/>
                      <a:gd name="T36" fmla="*/ 373 w 460"/>
                      <a:gd name="T37" fmla="*/ 309 h 452"/>
                      <a:gd name="T38" fmla="*/ 379 w 460"/>
                      <a:gd name="T39" fmla="*/ 340 h 452"/>
                      <a:gd name="T40" fmla="*/ 372 w 460"/>
                      <a:gd name="T41" fmla="*/ 367 h 452"/>
                      <a:gd name="T42" fmla="*/ 354 w 460"/>
                      <a:gd name="T43" fmla="*/ 398 h 452"/>
                      <a:gd name="T44" fmla="*/ 307 w 460"/>
                      <a:gd name="T45" fmla="*/ 443 h 452"/>
                      <a:gd name="T46" fmla="*/ 177 w 460"/>
                      <a:gd name="T47" fmla="*/ 452 h 452"/>
                      <a:gd name="T48" fmla="*/ 145 w 460"/>
                      <a:gd name="T49" fmla="*/ 452 h 452"/>
                      <a:gd name="T50" fmla="*/ 119 w 460"/>
                      <a:gd name="T51" fmla="*/ 452 h 452"/>
                      <a:gd name="T52" fmla="*/ 47 w 460"/>
                      <a:gd name="T53" fmla="*/ 439 h 452"/>
                      <a:gd name="T54" fmla="*/ 19 w 460"/>
                      <a:gd name="T55" fmla="*/ 418 h 452"/>
                      <a:gd name="T56" fmla="*/ 4 w 460"/>
                      <a:gd name="T57" fmla="*/ 389 h 452"/>
                      <a:gd name="T58" fmla="*/ 0 w 460"/>
                      <a:gd name="T59" fmla="*/ 353 h 452"/>
                      <a:gd name="T60" fmla="*/ 8 w 460"/>
                      <a:gd name="T61" fmla="*/ 288 h 452"/>
                      <a:gd name="T62" fmla="*/ 24 w 460"/>
                      <a:gd name="T63" fmla="*/ 241 h 452"/>
                      <a:gd name="T64" fmla="*/ 44 w 460"/>
                      <a:gd name="T65" fmla="*/ 218 h 452"/>
                      <a:gd name="T66" fmla="*/ 47 w 460"/>
                      <a:gd name="T67" fmla="*/ 171 h 452"/>
                      <a:gd name="T68" fmla="*/ 91 w 460"/>
                      <a:gd name="T69" fmla="*/ 165 h 452"/>
                      <a:gd name="T70" fmla="*/ 132 w 460"/>
                      <a:gd name="T71" fmla="*/ 111 h 452"/>
                      <a:gd name="T72" fmla="*/ 130 w 460"/>
                      <a:gd name="T73" fmla="*/ 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0" h="452">
                        <a:moveTo>
                          <a:pt x="130" y="57"/>
                        </a:moveTo>
                        <a:lnTo>
                          <a:pt x="170" y="55"/>
                        </a:lnTo>
                        <a:lnTo>
                          <a:pt x="227" y="61"/>
                        </a:lnTo>
                        <a:lnTo>
                          <a:pt x="260" y="66"/>
                        </a:lnTo>
                        <a:lnTo>
                          <a:pt x="292" y="68"/>
                        </a:lnTo>
                        <a:lnTo>
                          <a:pt x="325" y="32"/>
                        </a:lnTo>
                        <a:lnTo>
                          <a:pt x="343" y="0"/>
                        </a:lnTo>
                        <a:lnTo>
                          <a:pt x="372" y="1"/>
                        </a:lnTo>
                        <a:lnTo>
                          <a:pt x="388" y="10"/>
                        </a:lnTo>
                        <a:lnTo>
                          <a:pt x="395" y="27"/>
                        </a:lnTo>
                        <a:lnTo>
                          <a:pt x="436" y="28"/>
                        </a:lnTo>
                        <a:lnTo>
                          <a:pt x="460" y="41"/>
                        </a:lnTo>
                        <a:lnTo>
                          <a:pt x="460" y="104"/>
                        </a:lnTo>
                        <a:lnTo>
                          <a:pt x="444" y="124"/>
                        </a:lnTo>
                        <a:lnTo>
                          <a:pt x="435" y="169"/>
                        </a:lnTo>
                        <a:lnTo>
                          <a:pt x="415" y="201"/>
                        </a:lnTo>
                        <a:lnTo>
                          <a:pt x="393" y="232"/>
                        </a:lnTo>
                        <a:lnTo>
                          <a:pt x="381" y="266"/>
                        </a:lnTo>
                        <a:lnTo>
                          <a:pt x="373" y="309"/>
                        </a:lnTo>
                        <a:lnTo>
                          <a:pt x="379" y="340"/>
                        </a:lnTo>
                        <a:lnTo>
                          <a:pt x="372" y="367"/>
                        </a:lnTo>
                        <a:lnTo>
                          <a:pt x="354" y="398"/>
                        </a:lnTo>
                        <a:lnTo>
                          <a:pt x="307" y="443"/>
                        </a:lnTo>
                        <a:lnTo>
                          <a:pt x="177" y="452"/>
                        </a:lnTo>
                        <a:lnTo>
                          <a:pt x="145" y="452"/>
                        </a:lnTo>
                        <a:lnTo>
                          <a:pt x="119" y="452"/>
                        </a:lnTo>
                        <a:lnTo>
                          <a:pt x="47" y="439"/>
                        </a:lnTo>
                        <a:lnTo>
                          <a:pt x="19" y="418"/>
                        </a:lnTo>
                        <a:lnTo>
                          <a:pt x="4" y="389"/>
                        </a:lnTo>
                        <a:lnTo>
                          <a:pt x="0" y="353"/>
                        </a:lnTo>
                        <a:lnTo>
                          <a:pt x="8" y="288"/>
                        </a:lnTo>
                        <a:lnTo>
                          <a:pt x="24" y="241"/>
                        </a:lnTo>
                        <a:lnTo>
                          <a:pt x="44" y="218"/>
                        </a:lnTo>
                        <a:lnTo>
                          <a:pt x="47" y="171"/>
                        </a:lnTo>
                        <a:lnTo>
                          <a:pt x="91" y="165"/>
                        </a:lnTo>
                        <a:lnTo>
                          <a:pt x="132" y="111"/>
                        </a:lnTo>
                        <a:lnTo>
                          <a:pt x="13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4" name="Freeform 916"/>
                  <p:cNvSpPr>
                    <a:spLocks/>
                  </p:cNvSpPr>
                  <p:nvPr/>
                </p:nvSpPr>
                <p:spPr bwMode="auto">
                  <a:xfrm>
                    <a:off x="12285" y="3892"/>
                    <a:ext cx="996" cy="904"/>
                  </a:xfrm>
                  <a:custGeom>
                    <a:avLst/>
                    <a:gdLst>
                      <a:gd name="T0" fmla="*/ 130 w 460"/>
                      <a:gd name="T1" fmla="*/ 57 h 452"/>
                      <a:gd name="T2" fmla="*/ 170 w 460"/>
                      <a:gd name="T3" fmla="*/ 55 h 452"/>
                      <a:gd name="T4" fmla="*/ 227 w 460"/>
                      <a:gd name="T5" fmla="*/ 61 h 452"/>
                      <a:gd name="T6" fmla="*/ 260 w 460"/>
                      <a:gd name="T7" fmla="*/ 66 h 452"/>
                      <a:gd name="T8" fmla="*/ 292 w 460"/>
                      <a:gd name="T9" fmla="*/ 68 h 452"/>
                      <a:gd name="T10" fmla="*/ 325 w 460"/>
                      <a:gd name="T11" fmla="*/ 32 h 452"/>
                      <a:gd name="T12" fmla="*/ 343 w 460"/>
                      <a:gd name="T13" fmla="*/ 0 h 452"/>
                      <a:gd name="T14" fmla="*/ 372 w 460"/>
                      <a:gd name="T15" fmla="*/ 1 h 452"/>
                      <a:gd name="T16" fmla="*/ 388 w 460"/>
                      <a:gd name="T17" fmla="*/ 10 h 452"/>
                      <a:gd name="T18" fmla="*/ 395 w 460"/>
                      <a:gd name="T19" fmla="*/ 27 h 452"/>
                      <a:gd name="T20" fmla="*/ 436 w 460"/>
                      <a:gd name="T21" fmla="*/ 28 h 452"/>
                      <a:gd name="T22" fmla="*/ 460 w 460"/>
                      <a:gd name="T23" fmla="*/ 41 h 452"/>
                      <a:gd name="T24" fmla="*/ 460 w 460"/>
                      <a:gd name="T25" fmla="*/ 104 h 452"/>
                      <a:gd name="T26" fmla="*/ 444 w 460"/>
                      <a:gd name="T27" fmla="*/ 124 h 452"/>
                      <a:gd name="T28" fmla="*/ 435 w 460"/>
                      <a:gd name="T29" fmla="*/ 169 h 452"/>
                      <a:gd name="T30" fmla="*/ 415 w 460"/>
                      <a:gd name="T31" fmla="*/ 201 h 452"/>
                      <a:gd name="T32" fmla="*/ 393 w 460"/>
                      <a:gd name="T33" fmla="*/ 232 h 452"/>
                      <a:gd name="T34" fmla="*/ 381 w 460"/>
                      <a:gd name="T35" fmla="*/ 266 h 452"/>
                      <a:gd name="T36" fmla="*/ 373 w 460"/>
                      <a:gd name="T37" fmla="*/ 309 h 452"/>
                      <a:gd name="T38" fmla="*/ 379 w 460"/>
                      <a:gd name="T39" fmla="*/ 340 h 452"/>
                      <a:gd name="T40" fmla="*/ 372 w 460"/>
                      <a:gd name="T41" fmla="*/ 367 h 452"/>
                      <a:gd name="T42" fmla="*/ 354 w 460"/>
                      <a:gd name="T43" fmla="*/ 398 h 452"/>
                      <a:gd name="T44" fmla="*/ 307 w 460"/>
                      <a:gd name="T45" fmla="*/ 443 h 452"/>
                      <a:gd name="T46" fmla="*/ 177 w 460"/>
                      <a:gd name="T47" fmla="*/ 452 h 452"/>
                      <a:gd name="T48" fmla="*/ 145 w 460"/>
                      <a:gd name="T49" fmla="*/ 452 h 452"/>
                      <a:gd name="T50" fmla="*/ 119 w 460"/>
                      <a:gd name="T51" fmla="*/ 452 h 452"/>
                      <a:gd name="T52" fmla="*/ 47 w 460"/>
                      <a:gd name="T53" fmla="*/ 439 h 452"/>
                      <a:gd name="T54" fmla="*/ 19 w 460"/>
                      <a:gd name="T55" fmla="*/ 418 h 452"/>
                      <a:gd name="T56" fmla="*/ 4 w 460"/>
                      <a:gd name="T57" fmla="*/ 389 h 452"/>
                      <a:gd name="T58" fmla="*/ 0 w 460"/>
                      <a:gd name="T59" fmla="*/ 353 h 452"/>
                      <a:gd name="T60" fmla="*/ 8 w 460"/>
                      <a:gd name="T61" fmla="*/ 288 h 452"/>
                      <a:gd name="T62" fmla="*/ 24 w 460"/>
                      <a:gd name="T63" fmla="*/ 241 h 452"/>
                      <a:gd name="T64" fmla="*/ 44 w 460"/>
                      <a:gd name="T65" fmla="*/ 218 h 452"/>
                      <a:gd name="T66" fmla="*/ 47 w 460"/>
                      <a:gd name="T67" fmla="*/ 171 h 452"/>
                      <a:gd name="T68" fmla="*/ 91 w 460"/>
                      <a:gd name="T69" fmla="*/ 165 h 452"/>
                      <a:gd name="T70" fmla="*/ 132 w 460"/>
                      <a:gd name="T71" fmla="*/ 111 h 452"/>
                      <a:gd name="T72" fmla="*/ 130 w 460"/>
                      <a:gd name="T73" fmla="*/ 5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0" h="452">
                        <a:moveTo>
                          <a:pt x="130" y="57"/>
                        </a:moveTo>
                        <a:lnTo>
                          <a:pt x="170" y="55"/>
                        </a:lnTo>
                        <a:lnTo>
                          <a:pt x="227" y="61"/>
                        </a:lnTo>
                        <a:lnTo>
                          <a:pt x="260" y="66"/>
                        </a:lnTo>
                        <a:lnTo>
                          <a:pt x="292" y="68"/>
                        </a:lnTo>
                        <a:lnTo>
                          <a:pt x="325" y="32"/>
                        </a:lnTo>
                        <a:lnTo>
                          <a:pt x="343" y="0"/>
                        </a:lnTo>
                        <a:lnTo>
                          <a:pt x="372" y="1"/>
                        </a:lnTo>
                        <a:lnTo>
                          <a:pt x="388" y="10"/>
                        </a:lnTo>
                        <a:lnTo>
                          <a:pt x="395" y="27"/>
                        </a:lnTo>
                        <a:lnTo>
                          <a:pt x="436" y="28"/>
                        </a:lnTo>
                        <a:lnTo>
                          <a:pt x="460" y="41"/>
                        </a:lnTo>
                        <a:lnTo>
                          <a:pt x="460" y="104"/>
                        </a:lnTo>
                        <a:lnTo>
                          <a:pt x="444" y="124"/>
                        </a:lnTo>
                        <a:lnTo>
                          <a:pt x="435" y="169"/>
                        </a:lnTo>
                        <a:lnTo>
                          <a:pt x="415" y="201"/>
                        </a:lnTo>
                        <a:lnTo>
                          <a:pt x="393" y="232"/>
                        </a:lnTo>
                        <a:lnTo>
                          <a:pt x="381" y="266"/>
                        </a:lnTo>
                        <a:lnTo>
                          <a:pt x="373" y="309"/>
                        </a:lnTo>
                        <a:lnTo>
                          <a:pt x="379" y="340"/>
                        </a:lnTo>
                        <a:lnTo>
                          <a:pt x="372" y="367"/>
                        </a:lnTo>
                        <a:lnTo>
                          <a:pt x="354" y="398"/>
                        </a:lnTo>
                        <a:lnTo>
                          <a:pt x="307" y="443"/>
                        </a:lnTo>
                        <a:lnTo>
                          <a:pt x="177" y="452"/>
                        </a:lnTo>
                        <a:lnTo>
                          <a:pt x="145" y="452"/>
                        </a:lnTo>
                        <a:lnTo>
                          <a:pt x="119" y="452"/>
                        </a:lnTo>
                        <a:lnTo>
                          <a:pt x="47" y="439"/>
                        </a:lnTo>
                        <a:lnTo>
                          <a:pt x="19" y="418"/>
                        </a:lnTo>
                        <a:lnTo>
                          <a:pt x="4" y="389"/>
                        </a:lnTo>
                        <a:lnTo>
                          <a:pt x="0" y="353"/>
                        </a:lnTo>
                        <a:lnTo>
                          <a:pt x="8" y="288"/>
                        </a:lnTo>
                        <a:lnTo>
                          <a:pt x="24" y="241"/>
                        </a:lnTo>
                        <a:lnTo>
                          <a:pt x="44" y="218"/>
                        </a:lnTo>
                        <a:lnTo>
                          <a:pt x="47" y="171"/>
                        </a:lnTo>
                        <a:lnTo>
                          <a:pt x="91" y="165"/>
                        </a:lnTo>
                        <a:lnTo>
                          <a:pt x="132" y="111"/>
                        </a:lnTo>
                        <a:lnTo>
                          <a:pt x="130" y="5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5" name="Freeform 915"/>
                  <p:cNvSpPr>
                    <a:spLocks/>
                  </p:cNvSpPr>
                  <p:nvPr/>
                </p:nvSpPr>
                <p:spPr bwMode="auto">
                  <a:xfrm>
                    <a:off x="12227" y="4774"/>
                    <a:ext cx="476" cy="442"/>
                  </a:xfrm>
                  <a:custGeom>
                    <a:avLst/>
                    <a:gdLst>
                      <a:gd name="T0" fmla="*/ 0 w 220"/>
                      <a:gd name="T1" fmla="*/ 103 h 221"/>
                      <a:gd name="T2" fmla="*/ 27 w 220"/>
                      <a:gd name="T3" fmla="*/ 81 h 221"/>
                      <a:gd name="T4" fmla="*/ 46 w 220"/>
                      <a:gd name="T5" fmla="*/ 81 h 221"/>
                      <a:gd name="T6" fmla="*/ 49 w 220"/>
                      <a:gd name="T7" fmla="*/ 45 h 221"/>
                      <a:gd name="T8" fmla="*/ 73 w 220"/>
                      <a:gd name="T9" fmla="*/ 0 h 221"/>
                      <a:gd name="T10" fmla="*/ 146 w 220"/>
                      <a:gd name="T11" fmla="*/ 11 h 221"/>
                      <a:gd name="T12" fmla="*/ 172 w 220"/>
                      <a:gd name="T13" fmla="*/ 13 h 221"/>
                      <a:gd name="T14" fmla="*/ 190 w 220"/>
                      <a:gd name="T15" fmla="*/ 34 h 221"/>
                      <a:gd name="T16" fmla="*/ 215 w 220"/>
                      <a:gd name="T17" fmla="*/ 49 h 221"/>
                      <a:gd name="T18" fmla="*/ 220 w 220"/>
                      <a:gd name="T19" fmla="*/ 67 h 221"/>
                      <a:gd name="T20" fmla="*/ 197 w 220"/>
                      <a:gd name="T21" fmla="*/ 101 h 221"/>
                      <a:gd name="T22" fmla="*/ 177 w 220"/>
                      <a:gd name="T23" fmla="*/ 108 h 221"/>
                      <a:gd name="T24" fmla="*/ 157 w 220"/>
                      <a:gd name="T25" fmla="*/ 128 h 221"/>
                      <a:gd name="T26" fmla="*/ 125 w 220"/>
                      <a:gd name="T27" fmla="*/ 142 h 221"/>
                      <a:gd name="T28" fmla="*/ 114 w 220"/>
                      <a:gd name="T29" fmla="*/ 166 h 221"/>
                      <a:gd name="T30" fmla="*/ 103 w 220"/>
                      <a:gd name="T31" fmla="*/ 191 h 221"/>
                      <a:gd name="T32" fmla="*/ 71 w 220"/>
                      <a:gd name="T33" fmla="*/ 221 h 221"/>
                      <a:gd name="T34" fmla="*/ 33 w 220"/>
                      <a:gd name="T35" fmla="*/ 212 h 221"/>
                      <a:gd name="T36" fmla="*/ 26 w 220"/>
                      <a:gd name="T37" fmla="*/ 182 h 221"/>
                      <a:gd name="T38" fmla="*/ 8 w 220"/>
                      <a:gd name="T39" fmla="*/ 160 h 221"/>
                      <a:gd name="T40" fmla="*/ 0 w 220"/>
                      <a:gd name="T41" fmla="*/ 10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221">
                        <a:moveTo>
                          <a:pt x="0" y="103"/>
                        </a:moveTo>
                        <a:lnTo>
                          <a:pt x="27" y="81"/>
                        </a:lnTo>
                        <a:lnTo>
                          <a:pt x="46" y="81"/>
                        </a:lnTo>
                        <a:lnTo>
                          <a:pt x="49" y="45"/>
                        </a:lnTo>
                        <a:lnTo>
                          <a:pt x="73" y="0"/>
                        </a:lnTo>
                        <a:lnTo>
                          <a:pt x="146" y="11"/>
                        </a:lnTo>
                        <a:lnTo>
                          <a:pt x="172" y="13"/>
                        </a:lnTo>
                        <a:lnTo>
                          <a:pt x="190" y="34"/>
                        </a:lnTo>
                        <a:lnTo>
                          <a:pt x="215" y="49"/>
                        </a:lnTo>
                        <a:lnTo>
                          <a:pt x="220" y="67"/>
                        </a:lnTo>
                        <a:lnTo>
                          <a:pt x="197" y="101"/>
                        </a:lnTo>
                        <a:lnTo>
                          <a:pt x="177" y="108"/>
                        </a:lnTo>
                        <a:lnTo>
                          <a:pt x="157" y="128"/>
                        </a:lnTo>
                        <a:lnTo>
                          <a:pt x="125" y="142"/>
                        </a:lnTo>
                        <a:lnTo>
                          <a:pt x="114" y="166"/>
                        </a:lnTo>
                        <a:lnTo>
                          <a:pt x="103" y="191"/>
                        </a:lnTo>
                        <a:lnTo>
                          <a:pt x="71" y="221"/>
                        </a:lnTo>
                        <a:lnTo>
                          <a:pt x="33" y="212"/>
                        </a:lnTo>
                        <a:lnTo>
                          <a:pt x="26" y="182"/>
                        </a:lnTo>
                        <a:lnTo>
                          <a:pt x="8" y="160"/>
                        </a:lnTo>
                        <a:lnTo>
                          <a:pt x="0"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6" name="Freeform 914"/>
                  <p:cNvSpPr>
                    <a:spLocks/>
                  </p:cNvSpPr>
                  <p:nvPr/>
                </p:nvSpPr>
                <p:spPr bwMode="auto">
                  <a:xfrm>
                    <a:off x="12227" y="4774"/>
                    <a:ext cx="476" cy="442"/>
                  </a:xfrm>
                  <a:custGeom>
                    <a:avLst/>
                    <a:gdLst>
                      <a:gd name="T0" fmla="*/ 0 w 220"/>
                      <a:gd name="T1" fmla="*/ 103 h 221"/>
                      <a:gd name="T2" fmla="*/ 27 w 220"/>
                      <a:gd name="T3" fmla="*/ 81 h 221"/>
                      <a:gd name="T4" fmla="*/ 46 w 220"/>
                      <a:gd name="T5" fmla="*/ 81 h 221"/>
                      <a:gd name="T6" fmla="*/ 49 w 220"/>
                      <a:gd name="T7" fmla="*/ 45 h 221"/>
                      <a:gd name="T8" fmla="*/ 73 w 220"/>
                      <a:gd name="T9" fmla="*/ 0 h 221"/>
                      <a:gd name="T10" fmla="*/ 146 w 220"/>
                      <a:gd name="T11" fmla="*/ 11 h 221"/>
                      <a:gd name="T12" fmla="*/ 172 w 220"/>
                      <a:gd name="T13" fmla="*/ 13 h 221"/>
                      <a:gd name="T14" fmla="*/ 190 w 220"/>
                      <a:gd name="T15" fmla="*/ 34 h 221"/>
                      <a:gd name="T16" fmla="*/ 215 w 220"/>
                      <a:gd name="T17" fmla="*/ 49 h 221"/>
                      <a:gd name="T18" fmla="*/ 220 w 220"/>
                      <a:gd name="T19" fmla="*/ 67 h 221"/>
                      <a:gd name="T20" fmla="*/ 197 w 220"/>
                      <a:gd name="T21" fmla="*/ 101 h 221"/>
                      <a:gd name="T22" fmla="*/ 177 w 220"/>
                      <a:gd name="T23" fmla="*/ 108 h 221"/>
                      <a:gd name="T24" fmla="*/ 157 w 220"/>
                      <a:gd name="T25" fmla="*/ 128 h 221"/>
                      <a:gd name="T26" fmla="*/ 125 w 220"/>
                      <a:gd name="T27" fmla="*/ 142 h 221"/>
                      <a:gd name="T28" fmla="*/ 114 w 220"/>
                      <a:gd name="T29" fmla="*/ 166 h 221"/>
                      <a:gd name="T30" fmla="*/ 103 w 220"/>
                      <a:gd name="T31" fmla="*/ 191 h 221"/>
                      <a:gd name="T32" fmla="*/ 71 w 220"/>
                      <a:gd name="T33" fmla="*/ 221 h 221"/>
                      <a:gd name="T34" fmla="*/ 33 w 220"/>
                      <a:gd name="T35" fmla="*/ 212 h 221"/>
                      <a:gd name="T36" fmla="*/ 26 w 220"/>
                      <a:gd name="T37" fmla="*/ 182 h 221"/>
                      <a:gd name="T38" fmla="*/ 8 w 220"/>
                      <a:gd name="T39" fmla="*/ 160 h 221"/>
                      <a:gd name="T40" fmla="*/ 0 w 220"/>
                      <a:gd name="T41" fmla="*/ 10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221">
                        <a:moveTo>
                          <a:pt x="0" y="103"/>
                        </a:moveTo>
                        <a:lnTo>
                          <a:pt x="27" y="81"/>
                        </a:lnTo>
                        <a:lnTo>
                          <a:pt x="46" y="81"/>
                        </a:lnTo>
                        <a:lnTo>
                          <a:pt x="49" y="45"/>
                        </a:lnTo>
                        <a:lnTo>
                          <a:pt x="73" y="0"/>
                        </a:lnTo>
                        <a:lnTo>
                          <a:pt x="146" y="11"/>
                        </a:lnTo>
                        <a:lnTo>
                          <a:pt x="172" y="13"/>
                        </a:lnTo>
                        <a:lnTo>
                          <a:pt x="190" y="34"/>
                        </a:lnTo>
                        <a:lnTo>
                          <a:pt x="215" y="49"/>
                        </a:lnTo>
                        <a:lnTo>
                          <a:pt x="220" y="67"/>
                        </a:lnTo>
                        <a:lnTo>
                          <a:pt x="197" y="101"/>
                        </a:lnTo>
                        <a:lnTo>
                          <a:pt x="177" y="108"/>
                        </a:lnTo>
                        <a:lnTo>
                          <a:pt x="157" y="128"/>
                        </a:lnTo>
                        <a:lnTo>
                          <a:pt x="125" y="142"/>
                        </a:lnTo>
                        <a:lnTo>
                          <a:pt x="114" y="166"/>
                        </a:lnTo>
                        <a:lnTo>
                          <a:pt x="103" y="191"/>
                        </a:lnTo>
                        <a:lnTo>
                          <a:pt x="71" y="221"/>
                        </a:lnTo>
                        <a:lnTo>
                          <a:pt x="33" y="212"/>
                        </a:lnTo>
                        <a:lnTo>
                          <a:pt x="26" y="182"/>
                        </a:lnTo>
                        <a:lnTo>
                          <a:pt x="8" y="160"/>
                        </a:lnTo>
                        <a:lnTo>
                          <a:pt x="0" y="10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7" name="Freeform 913"/>
                  <p:cNvSpPr>
                    <a:spLocks/>
                  </p:cNvSpPr>
                  <p:nvPr/>
                </p:nvSpPr>
                <p:spPr bwMode="auto">
                  <a:xfrm>
                    <a:off x="2660" y="594"/>
                    <a:ext cx="1013" cy="848"/>
                  </a:xfrm>
                  <a:custGeom>
                    <a:avLst/>
                    <a:gdLst>
                      <a:gd name="T0" fmla="*/ 22 w 468"/>
                      <a:gd name="T1" fmla="*/ 424 h 424"/>
                      <a:gd name="T2" fmla="*/ 2 w 468"/>
                      <a:gd name="T3" fmla="*/ 386 h 424"/>
                      <a:gd name="T4" fmla="*/ 0 w 468"/>
                      <a:gd name="T5" fmla="*/ 339 h 424"/>
                      <a:gd name="T6" fmla="*/ 40 w 468"/>
                      <a:gd name="T7" fmla="*/ 298 h 424"/>
                      <a:gd name="T8" fmla="*/ 81 w 468"/>
                      <a:gd name="T9" fmla="*/ 294 h 424"/>
                      <a:gd name="T10" fmla="*/ 103 w 468"/>
                      <a:gd name="T11" fmla="*/ 272 h 424"/>
                      <a:gd name="T12" fmla="*/ 121 w 468"/>
                      <a:gd name="T13" fmla="*/ 235 h 424"/>
                      <a:gd name="T14" fmla="*/ 133 w 468"/>
                      <a:gd name="T15" fmla="*/ 193 h 424"/>
                      <a:gd name="T16" fmla="*/ 164 w 468"/>
                      <a:gd name="T17" fmla="*/ 179 h 424"/>
                      <a:gd name="T18" fmla="*/ 207 w 468"/>
                      <a:gd name="T19" fmla="*/ 177 h 424"/>
                      <a:gd name="T20" fmla="*/ 231 w 468"/>
                      <a:gd name="T21" fmla="*/ 162 h 424"/>
                      <a:gd name="T22" fmla="*/ 241 w 468"/>
                      <a:gd name="T23" fmla="*/ 141 h 424"/>
                      <a:gd name="T24" fmla="*/ 258 w 468"/>
                      <a:gd name="T25" fmla="*/ 116 h 424"/>
                      <a:gd name="T26" fmla="*/ 283 w 468"/>
                      <a:gd name="T27" fmla="*/ 89 h 424"/>
                      <a:gd name="T28" fmla="*/ 310 w 468"/>
                      <a:gd name="T29" fmla="*/ 63 h 424"/>
                      <a:gd name="T30" fmla="*/ 319 w 468"/>
                      <a:gd name="T31" fmla="*/ 26 h 424"/>
                      <a:gd name="T32" fmla="*/ 349 w 468"/>
                      <a:gd name="T33" fmla="*/ 2 h 424"/>
                      <a:gd name="T34" fmla="*/ 396 w 468"/>
                      <a:gd name="T35" fmla="*/ 0 h 424"/>
                      <a:gd name="T36" fmla="*/ 425 w 468"/>
                      <a:gd name="T37" fmla="*/ 13 h 424"/>
                      <a:gd name="T38" fmla="*/ 449 w 468"/>
                      <a:gd name="T39" fmla="*/ 35 h 424"/>
                      <a:gd name="T40" fmla="*/ 454 w 468"/>
                      <a:gd name="T41" fmla="*/ 72 h 424"/>
                      <a:gd name="T42" fmla="*/ 454 w 468"/>
                      <a:gd name="T43" fmla="*/ 101 h 424"/>
                      <a:gd name="T44" fmla="*/ 468 w 468"/>
                      <a:gd name="T45" fmla="*/ 119 h 424"/>
                      <a:gd name="T46" fmla="*/ 450 w 468"/>
                      <a:gd name="T47" fmla="*/ 153 h 424"/>
                      <a:gd name="T48" fmla="*/ 440 w 468"/>
                      <a:gd name="T49" fmla="*/ 191 h 424"/>
                      <a:gd name="T50" fmla="*/ 436 w 468"/>
                      <a:gd name="T51" fmla="*/ 235 h 424"/>
                      <a:gd name="T52" fmla="*/ 458 w 468"/>
                      <a:gd name="T53" fmla="*/ 269 h 424"/>
                      <a:gd name="T54" fmla="*/ 465 w 468"/>
                      <a:gd name="T55" fmla="*/ 301 h 424"/>
                      <a:gd name="T56" fmla="*/ 465 w 468"/>
                      <a:gd name="T57" fmla="*/ 330 h 424"/>
                      <a:gd name="T58" fmla="*/ 454 w 468"/>
                      <a:gd name="T59" fmla="*/ 346 h 424"/>
                      <a:gd name="T60" fmla="*/ 411 w 468"/>
                      <a:gd name="T61" fmla="*/ 362 h 424"/>
                      <a:gd name="T62" fmla="*/ 364 w 468"/>
                      <a:gd name="T63" fmla="*/ 371 h 424"/>
                      <a:gd name="T64" fmla="*/ 337 w 468"/>
                      <a:gd name="T65" fmla="*/ 388 h 424"/>
                      <a:gd name="T66" fmla="*/ 294 w 468"/>
                      <a:gd name="T67" fmla="*/ 391 h 424"/>
                      <a:gd name="T68" fmla="*/ 267 w 468"/>
                      <a:gd name="T69" fmla="*/ 371 h 424"/>
                      <a:gd name="T70" fmla="*/ 207 w 468"/>
                      <a:gd name="T71" fmla="*/ 371 h 424"/>
                      <a:gd name="T72" fmla="*/ 173 w 468"/>
                      <a:gd name="T73" fmla="*/ 388 h 424"/>
                      <a:gd name="T74" fmla="*/ 137 w 468"/>
                      <a:gd name="T75" fmla="*/ 409 h 424"/>
                      <a:gd name="T76" fmla="*/ 86 w 468"/>
                      <a:gd name="T77" fmla="*/ 420 h 424"/>
                      <a:gd name="T78" fmla="*/ 22 w 468"/>
                      <a:gd name="T79"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8" h="424">
                        <a:moveTo>
                          <a:pt x="22" y="424"/>
                        </a:moveTo>
                        <a:lnTo>
                          <a:pt x="2" y="386"/>
                        </a:lnTo>
                        <a:lnTo>
                          <a:pt x="0" y="339"/>
                        </a:lnTo>
                        <a:lnTo>
                          <a:pt x="40" y="298"/>
                        </a:lnTo>
                        <a:lnTo>
                          <a:pt x="81" y="294"/>
                        </a:lnTo>
                        <a:lnTo>
                          <a:pt x="103" y="272"/>
                        </a:lnTo>
                        <a:lnTo>
                          <a:pt x="121" y="235"/>
                        </a:lnTo>
                        <a:lnTo>
                          <a:pt x="133" y="193"/>
                        </a:lnTo>
                        <a:lnTo>
                          <a:pt x="164" y="179"/>
                        </a:lnTo>
                        <a:lnTo>
                          <a:pt x="207" y="177"/>
                        </a:lnTo>
                        <a:lnTo>
                          <a:pt x="231" y="162"/>
                        </a:lnTo>
                        <a:lnTo>
                          <a:pt x="241" y="141"/>
                        </a:lnTo>
                        <a:lnTo>
                          <a:pt x="258" y="116"/>
                        </a:lnTo>
                        <a:lnTo>
                          <a:pt x="283" y="89"/>
                        </a:lnTo>
                        <a:lnTo>
                          <a:pt x="310" y="63"/>
                        </a:lnTo>
                        <a:lnTo>
                          <a:pt x="319" y="26"/>
                        </a:lnTo>
                        <a:lnTo>
                          <a:pt x="349" y="2"/>
                        </a:lnTo>
                        <a:lnTo>
                          <a:pt x="396" y="0"/>
                        </a:lnTo>
                        <a:lnTo>
                          <a:pt x="425" y="13"/>
                        </a:lnTo>
                        <a:lnTo>
                          <a:pt x="449" y="35"/>
                        </a:lnTo>
                        <a:lnTo>
                          <a:pt x="454" y="72"/>
                        </a:lnTo>
                        <a:lnTo>
                          <a:pt x="454" y="101"/>
                        </a:lnTo>
                        <a:lnTo>
                          <a:pt x="468" y="119"/>
                        </a:lnTo>
                        <a:lnTo>
                          <a:pt x="450" y="153"/>
                        </a:lnTo>
                        <a:lnTo>
                          <a:pt x="440" y="191"/>
                        </a:lnTo>
                        <a:lnTo>
                          <a:pt x="436" y="235"/>
                        </a:lnTo>
                        <a:lnTo>
                          <a:pt x="458" y="269"/>
                        </a:lnTo>
                        <a:lnTo>
                          <a:pt x="465" y="301"/>
                        </a:lnTo>
                        <a:lnTo>
                          <a:pt x="465" y="330"/>
                        </a:lnTo>
                        <a:lnTo>
                          <a:pt x="454" y="346"/>
                        </a:lnTo>
                        <a:lnTo>
                          <a:pt x="411" y="362"/>
                        </a:lnTo>
                        <a:lnTo>
                          <a:pt x="364" y="371"/>
                        </a:lnTo>
                        <a:lnTo>
                          <a:pt x="337" y="388"/>
                        </a:lnTo>
                        <a:lnTo>
                          <a:pt x="294" y="391"/>
                        </a:lnTo>
                        <a:lnTo>
                          <a:pt x="267" y="371"/>
                        </a:lnTo>
                        <a:lnTo>
                          <a:pt x="207" y="371"/>
                        </a:lnTo>
                        <a:lnTo>
                          <a:pt x="173" y="388"/>
                        </a:lnTo>
                        <a:lnTo>
                          <a:pt x="137" y="409"/>
                        </a:lnTo>
                        <a:lnTo>
                          <a:pt x="86" y="420"/>
                        </a:lnTo>
                        <a:lnTo>
                          <a:pt x="22" y="4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8" name="Freeform 912"/>
                  <p:cNvSpPr>
                    <a:spLocks/>
                  </p:cNvSpPr>
                  <p:nvPr/>
                </p:nvSpPr>
                <p:spPr bwMode="auto">
                  <a:xfrm>
                    <a:off x="2660" y="594"/>
                    <a:ext cx="1013" cy="848"/>
                  </a:xfrm>
                  <a:custGeom>
                    <a:avLst/>
                    <a:gdLst>
                      <a:gd name="T0" fmla="*/ 22 w 468"/>
                      <a:gd name="T1" fmla="*/ 424 h 424"/>
                      <a:gd name="T2" fmla="*/ 2 w 468"/>
                      <a:gd name="T3" fmla="*/ 386 h 424"/>
                      <a:gd name="T4" fmla="*/ 0 w 468"/>
                      <a:gd name="T5" fmla="*/ 339 h 424"/>
                      <a:gd name="T6" fmla="*/ 40 w 468"/>
                      <a:gd name="T7" fmla="*/ 298 h 424"/>
                      <a:gd name="T8" fmla="*/ 81 w 468"/>
                      <a:gd name="T9" fmla="*/ 294 h 424"/>
                      <a:gd name="T10" fmla="*/ 103 w 468"/>
                      <a:gd name="T11" fmla="*/ 272 h 424"/>
                      <a:gd name="T12" fmla="*/ 121 w 468"/>
                      <a:gd name="T13" fmla="*/ 235 h 424"/>
                      <a:gd name="T14" fmla="*/ 133 w 468"/>
                      <a:gd name="T15" fmla="*/ 193 h 424"/>
                      <a:gd name="T16" fmla="*/ 164 w 468"/>
                      <a:gd name="T17" fmla="*/ 179 h 424"/>
                      <a:gd name="T18" fmla="*/ 207 w 468"/>
                      <a:gd name="T19" fmla="*/ 177 h 424"/>
                      <a:gd name="T20" fmla="*/ 231 w 468"/>
                      <a:gd name="T21" fmla="*/ 162 h 424"/>
                      <a:gd name="T22" fmla="*/ 241 w 468"/>
                      <a:gd name="T23" fmla="*/ 141 h 424"/>
                      <a:gd name="T24" fmla="*/ 258 w 468"/>
                      <a:gd name="T25" fmla="*/ 116 h 424"/>
                      <a:gd name="T26" fmla="*/ 283 w 468"/>
                      <a:gd name="T27" fmla="*/ 89 h 424"/>
                      <a:gd name="T28" fmla="*/ 310 w 468"/>
                      <a:gd name="T29" fmla="*/ 63 h 424"/>
                      <a:gd name="T30" fmla="*/ 319 w 468"/>
                      <a:gd name="T31" fmla="*/ 26 h 424"/>
                      <a:gd name="T32" fmla="*/ 349 w 468"/>
                      <a:gd name="T33" fmla="*/ 2 h 424"/>
                      <a:gd name="T34" fmla="*/ 396 w 468"/>
                      <a:gd name="T35" fmla="*/ 0 h 424"/>
                      <a:gd name="T36" fmla="*/ 425 w 468"/>
                      <a:gd name="T37" fmla="*/ 13 h 424"/>
                      <a:gd name="T38" fmla="*/ 449 w 468"/>
                      <a:gd name="T39" fmla="*/ 35 h 424"/>
                      <a:gd name="T40" fmla="*/ 454 w 468"/>
                      <a:gd name="T41" fmla="*/ 72 h 424"/>
                      <a:gd name="T42" fmla="*/ 454 w 468"/>
                      <a:gd name="T43" fmla="*/ 101 h 424"/>
                      <a:gd name="T44" fmla="*/ 468 w 468"/>
                      <a:gd name="T45" fmla="*/ 119 h 424"/>
                      <a:gd name="T46" fmla="*/ 450 w 468"/>
                      <a:gd name="T47" fmla="*/ 153 h 424"/>
                      <a:gd name="T48" fmla="*/ 440 w 468"/>
                      <a:gd name="T49" fmla="*/ 191 h 424"/>
                      <a:gd name="T50" fmla="*/ 436 w 468"/>
                      <a:gd name="T51" fmla="*/ 235 h 424"/>
                      <a:gd name="T52" fmla="*/ 458 w 468"/>
                      <a:gd name="T53" fmla="*/ 269 h 424"/>
                      <a:gd name="T54" fmla="*/ 465 w 468"/>
                      <a:gd name="T55" fmla="*/ 301 h 424"/>
                      <a:gd name="T56" fmla="*/ 465 w 468"/>
                      <a:gd name="T57" fmla="*/ 330 h 424"/>
                      <a:gd name="T58" fmla="*/ 454 w 468"/>
                      <a:gd name="T59" fmla="*/ 346 h 424"/>
                      <a:gd name="T60" fmla="*/ 411 w 468"/>
                      <a:gd name="T61" fmla="*/ 362 h 424"/>
                      <a:gd name="T62" fmla="*/ 364 w 468"/>
                      <a:gd name="T63" fmla="*/ 371 h 424"/>
                      <a:gd name="T64" fmla="*/ 337 w 468"/>
                      <a:gd name="T65" fmla="*/ 388 h 424"/>
                      <a:gd name="T66" fmla="*/ 294 w 468"/>
                      <a:gd name="T67" fmla="*/ 391 h 424"/>
                      <a:gd name="T68" fmla="*/ 267 w 468"/>
                      <a:gd name="T69" fmla="*/ 371 h 424"/>
                      <a:gd name="T70" fmla="*/ 207 w 468"/>
                      <a:gd name="T71" fmla="*/ 371 h 424"/>
                      <a:gd name="T72" fmla="*/ 173 w 468"/>
                      <a:gd name="T73" fmla="*/ 388 h 424"/>
                      <a:gd name="T74" fmla="*/ 137 w 468"/>
                      <a:gd name="T75" fmla="*/ 409 h 424"/>
                      <a:gd name="T76" fmla="*/ 86 w 468"/>
                      <a:gd name="T77" fmla="*/ 420 h 424"/>
                      <a:gd name="T78" fmla="*/ 22 w 468"/>
                      <a:gd name="T79"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8" h="424">
                        <a:moveTo>
                          <a:pt x="22" y="424"/>
                        </a:moveTo>
                        <a:lnTo>
                          <a:pt x="2" y="386"/>
                        </a:lnTo>
                        <a:lnTo>
                          <a:pt x="0" y="339"/>
                        </a:lnTo>
                        <a:lnTo>
                          <a:pt x="40" y="298"/>
                        </a:lnTo>
                        <a:lnTo>
                          <a:pt x="81" y="294"/>
                        </a:lnTo>
                        <a:lnTo>
                          <a:pt x="103" y="272"/>
                        </a:lnTo>
                        <a:lnTo>
                          <a:pt x="121" y="235"/>
                        </a:lnTo>
                        <a:lnTo>
                          <a:pt x="133" y="193"/>
                        </a:lnTo>
                        <a:lnTo>
                          <a:pt x="164" y="179"/>
                        </a:lnTo>
                        <a:lnTo>
                          <a:pt x="207" y="177"/>
                        </a:lnTo>
                        <a:lnTo>
                          <a:pt x="231" y="162"/>
                        </a:lnTo>
                        <a:lnTo>
                          <a:pt x="241" y="141"/>
                        </a:lnTo>
                        <a:lnTo>
                          <a:pt x="258" y="116"/>
                        </a:lnTo>
                        <a:lnTo>
                          <a:pt x="283" y="89"/>
                        </a:lnTo>
                        <a:lnTo>
                          <a:pt x="310" y="63"/>
                        </a:lnTo>
                        <a:lnTo>
                          <a:pt x="319" y="26"/>
                        </a:lnTo>
                        <a:lnTo>
                          <a:pt x="349" y="2"/>
                        </a:lnTo>
                        <a:lnTo>
                          <a:pt x="396" y="0"/>
                        </a:lnTo>
                        <a:lnTo>
                          <a:pt x="425" y="13"/>
                        </a:lnTo>
                        <a:lnTo>
                          <a:pt x="449" y="35"/>
                        </a:lnTo>
                        <a:lnTo>
                          <a:pt x="454" y="72"/>
                        </a:lnTo>
                        <a:lnTo>
                          <a:pt x="454" y="101"/>
                        </a:lnTo>
                        <a:lnTo>
                          <a:pt x="468" y="119"/>
                        </a:lnTo>
                        <a:lnTo>
                          <a:pt x="450" y="153"/>
                        </a:lnTo>
                        <a:lnTo>
                          <a:pt x="440" y="191"/>
                        </a:lnTo>
                        <a:lnTo>
                          <a:pt x="436" y="235"/>
                        </a:lnTo>
                        <a:lnTo>
                          <a:pt x="458" y="269"/>
                        </a:lnTo>
                        <a:lnTo>
                          <a:pt x="465" y="301"/>
                        </a:lnTo>
                        <a:lnTo>
                          <a:pt x="465" y="330"/>
                        </a:lnTo>
                        <a:lnTo>
                          <a:pt x="454" y="346"/>
                        </a:lnTo>
                        <a:lnTo>
                          <a:pt x="411" y="362"/>
                        </a:lnTo>
                        <a:lnTo>
                          <a:pt x="364" y="371"/>
                        </a:lnTo>
                        <a:lnTo>
                          <a:pt x="337" y="388"/>
                        </a:lnTo>
                        <a:lnTo>
                          <a:pt x="294" y="391"/>
                        </a:lnTo>
                        <a:lnTo>
                          <a:pt x="267" y="371"/>
                        </a:lnTo>
                        <a:lnTo>
                          <a:pt x="207" y="371"/>
                        </a:lnTo>
                        <a:lnTo>
                          <a:pt x="173" y="388"/>
                        </a:lnTo>
                        <a:lnTo>
                          <a:pt x="137" y="409"/>
                        </a:lnTo>
                        <a:lnTo>
                          <a:pt x="86" y="420"/>
                        </a:lnTo>
                        <a:lnTo>
                          <a:pt x="22" y="424"/>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9" name="Freeform 911"/>
                  <p:cNvSpPr>
                    <a:spLocks/>
                  </p:cNvSpPr>
                  <p:nvPr/>
                </p:nvSpPr>
                <p:spPr bwMode="auto">
                  <a:xfrm>
                    <a:off x="4229" y="3308"/>
                    <a:ext cx="915" cy="644"/>
                  </a:xfrm>
                  <a:custGeom>
                    <a:avLst/>
                    <a:gdLst>
                      <a:gd name="T0" fmla="*/ 310 w 422"/>
                      <a:gd name="T1" fmla="*/ 122 h 322"/>
                      <a:gd name="T2" fmla="*/ 348 w 422"/>
                      <a:gd name="T3" fmla="*/ 151 h 322"/>
                      <a:gd name="T4" fmla="*/ 391 w 422"/>
                      <a:gd name="T5" fmla="*/ 167 h 322"/>
                      <a:gd name="T6" fmla="*/ 422 w 422"/>
                      <a:gd name="T7" fmla="*/ 203 h 322"/>
                      <a:gd name="T8" fmla="*/ 418 w 422"/>
                      <a:gd name="T9" fmla="*/ 272 h 322"/>
                      <a:gd name="T10" fmla="*/ 380 w 422"/>
                      <a:gd name="T11" fmla="*/ 270 h 322"/>
                      <a:gd name="T12" fmla="*/ 346 w 422"/>
                      <a:gd name="T13" fmla="*/ 281 h 322"/>
                      <a:gd name="T14" fmla="*/ 294 w 422"/>
                      <a:gd name="T15" fmla="*/ 281 h 322"/>
                      <a:gd name="T16" fmla="*/ 270 w 422"/>
                      <a:gd name="T17" fmla="*/ 290 h 322"/>
                      <a:gd name="T18" fmla="*/ 251 w 422"/>
                      <a:gd name="T19" fmla="*/ 322 h 322"/>
                      <a:gd name="T20" fmla="*/ 216 w 422"/>
                      <a:gd name="T21" fmla="*/ 322 h 322"/>
                      <a:gd name="T22" fmla="*/ 177 w 422"/>
                      <a:gd name="T23" fmla="*/ 299 h 322"/>
                      <a:gd name="T24" fmla="*/ 134 w 422"/>
                      <a:gd name="T25" fmla="*/ 263 h 322"/>
                      <a:gd name="T26" fmla="*/ 108 w 422"/>
                      <a:gd name="T27" fmla="*/ 238 h 322"/>
                      <a:gd name="T28" fmla="*/ 69 w 422"/>
                      <a:gd name="T29" fmla="*/ 229 h 322"/>
                      <a:gd name="T30" fmla="*/ 36 w 422"/>
                      <a:gd name="T31" fmla="*/ 212 h 322"/>
                      <a:gd name="T32" fmla="*/ 15 w 422"/>
                      <a:gd name="T33" fmla="*/ 194 h 322"/>
                      <a:gd name="T34" fmla="*/ 6 w 422"/>
                      <a:gd name="T35" fmla="*/ 155 h 322"/>
                      <a:gd name="T36" fmla="*/ 0 w 422"/>
                      <a:gd name="T37" fmla="*/ 133 h 322"/>
                      <a:gd name="T38" fmla="*/ 6 w 422"/>
                      <a:gd name="T39" fmla="*/ 104 h 322"/>
                      <a:gd name="T40" fmla="*/ 24 w 422"/>
                      <a:gd name="T41" fmla="*/ 84 h 322"/>
                      <a:gd name="T42" fmla="*/ 85 w 422"/>
                      <a:gd name="T43" fmla="*/ 38 h 322"/>
                      <a:gd name="T44" fmla="*/ 105 w 422"/>
                      <a:gd name="T45" fmla="*/ 5 h 322"/>
                      <a:gd name="T46" fmla="*/ 150 w 422"/>
                      <a:gd name="T47" fmla="*/ 0 h 322"/>
                      <a:gd name="T48" fmla="*/ 166 w 422"/>
                      <a:gd name="T49" fmla="*/ 20 h 322"/>
                      <a:gd name="T50" fmla="*/ 220 w 422"/>
                      <a:gd name="T51" fmla="*/ 45 h 322"/>
                      <a:gd name="T52" fmla="*/ 242 w 422"/>
                      <a:gd name="T53" fmla="*/ 68 h 322"/>
                      <a:gd name="T54" fmla="*/ 276 w 422"/>
                      <a:gd name="T55" fmla="*/ 84 h 322"/>
                      <a:gd name="T56" fmla="*/ 310 w 422"/>
                      <a:gd name="T57" fmla="*/ 1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2" h="322">
                        <a:moveTo>
                          <a:pt x="310" y="122"/>
                        </a:moveTo>
                        <a:lnTo>
                          <a:pt x="348" y="151"/>
                        </a:lnTo>
                        <a:lnTo>
                          <a:pt x="391" y="167"/>
                        </a:lnTo>
                        <a:lnTo>
                          <a:pt x="422" y="203"/>
                        </a:lnTo>
                        <a:lnTo>
                          <a:pt x="418" y="272"/>
                        </a:lnTo>
                        <a:lnTo>
                          <a:pt x="380" y="270"/>
                        </a:lnTo>
                        <a:lnTo>
                          <a:pt x="346" y="281"/>
                        </a:lnTo>
                        <a:lnTo>
                          <a:pt x="294" y="281"/>
                        </a:lnTo>
                        <a:lnTo>
                          <a:pt x="270" y="290"/>
                        </a:lnTo>
                        <a:lnTo>
                          <a:pt x="251" y="322"/>
                        </a:lnTo>
                        <a:lnTo>
                          <a:pt x="216" y="322"/>
                        </a:lnTo>
                        <a:lnTo>
                          <a:pt x="177" y="299"/>
                        </a:lnTo>
                        <a:lnTo>
                          <a:pt x="134" y="263"/>
                        </a:lnTo>
                        <a:lnTo>
                          <a:pt x="108" y="238"/>
                        </a:lnTo>
                        <a:lnTo>
                          <a:pt x="69" y="229"/>
                        </a:lnTo>
                        <a:lnTo>
                          <a:pt x="36" y="212"/>
                        </a:lnTo>
                        <a:lnTo>
                          <a:pt x="15" y="194"/>
                        </a:lnTo>
                        <a:lnTo>
                          <a:pt x="6" y="155"/>
                        </a:lnTo>
                        <a:lnTo>
                          <a:pt x="0" y="133"/>
                        </a:lnTo>
                        <a:lnTo>
                          <a:pt x="6" y="104"/>
                        </a:lnTo>
                        <a:lnTo>
                          <a:pt x="24" y="84"/>
                        </a:lnTo>
                        <a:lnTo>
                          <a:pt x="85" y="38"/>
                        </a:lnTo>
                        <a:lnTo>
                          <a:pt x="105" y="5"/>
                        </a:lnTo>
                        <a:lnTo>
                          <a:pt x="150" y="0"/>
                        </a:lnTo>
                        <a:lnTo>
                          <a:pt x="166" y="20"/>
                        </a:lnTo>
                        <a:lnTo>
                          <a:pt x="220" y="45"/>
                        </a:lnTo>
                        <a:lnTo>
                          <a:pt x="242" y="68"/>
                        </a:lnTo>
                        <a:lnTo>
                          <a:pt x="276" y="84"/>
                        </a:lnTo>
                        <a:lnTo>
                          <a:pt x="310" y="122"/>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0" name="Freeform 910"/>
                  <p:cNvSpPr>
                    <a:spLocks/>
                  </p:cNvSpPr>
                  <p:nvPr/>
                </p:nvSpPr>
                <p:spPr bwMode="auto">
                  <a:xfrm>
                    <a:off x="4229" y="3308"/>
                    <a:ext cx="915" cy="644"/>
                  </a:xfrm>
                  <a:custGeom>
                    <a:avLst/>
                    <a:gdLst>
                      <a:gd name="T0" fmla="*/ 310 w 422"/>
                      <a:gd name="T1" fmla="*/ 122 h 322"/>
                      <a:gd name="T2" fmla="*/ 348 w 422"/>
                      <a:gd name="T3" fmla="*/ 151 h 322"/>
                      <a:gd name="T4" fmla="*/ 391 w 422"/>
                      <a:gd name="T5" fmla="*/ 167 h 322"/>
                      <a:gd name="T6" fmla="*/ 422 w 422"/>
                      <a:gd name="T7" fmla="*/ 203 h 322"/>
                      <a:gd name="T8" fmla="*/ 418 w 422"/>
                      <a:gd name="T9" fmla="*/ 272 h 322"/>
                      <a:gd name="T10" fmla="*/ 380 w 422"/>
                      <a:gd name="T11" fmla="*/ 270 h 322"/>
                      <a:gd name="T12" fmla="*/ 346 w 422"/>
                      <a:gd name="T13" fmla="*/ 281 h 322"/>
                      <a:gd name="T14" fmla="*/ 294 w 422"/>
                      <a:gd name="T15" fmla="*/ 281 h 322"/>
                      <a:gd name="T16" fmla="*/ 270 w 422"/>
                      <a:gd name="T17" fmla="*/ 290 h 322"/>
                      <a:gd name="T18" fmla="*/ 251 w 422"/>
                      <a:gd name="T19" fmla="*/ 322 h 322"/>
                      <a:gd name="T20" fmla="*/ 216 w 422"/>
                      <a:gd name="T21" fmla="*/ 322 h 322"/>
                      <a:gd name="T22" fmla="*/ 177 w 422"/>
                      <a:gd name="T23" fmla="*/ 299 h 322"/>
                      <a:gd name="T24" fmla="*/ 134 w 422"/>
                      <a:gd name="T25" fmla="*/ 263 h 322"/>
                      <a:gd name="T26" fmla="*/ 108 w 422"/>
                      <a:gd name="T27" fmla="*/ 238 h 322"/>
                      <a:gd name="T28" fmla="*/ 69 w 422"/>
                      <a:gd name="T29" fmla="*/ 229 h 322"/>
                      <a:gd name="T30" fmla="*/ 36 w 422"/>
                      <a:gd name="T31" fmla="*/ 212 h 322"/>
                      <a:gd name="T32" fmla="*/ 15 w 422"/>
                      <a:gd name="T33" fmla="*/ 194 h 322"/>
                      <a:gd name="T34" fmla="*/ 6 w 422"/>
                      <a:gd name="T35" fmla="*/ 155 h 322"/>
                      <a:gd name="T36" fmla="*/ 0 w 422"/>
                      <a:gd name="T37" fmla="*/ 133 h 322"/>
                      <a:gd name="T38" fmla="*/ 6 w 422"/>
                      <a:gd name="T39" fmla="*/ 104 h 322"/>
                      <a:gd name="T40" fmla="*/ 24 w 422"/>
                      <a:gd name="T41" fmla="*/ 84 h 322"/>
                      <a:gd name="T42" fmla="*/ 85 w 422"/>
                      <a:gd name="T43" fmla="*/ 38 h 322"/>
                      <a:gd name="T44" fmla="*/ 105 w 422"/>
                      <a:gd name="T45" fmla="*/ 5 h 322"/>
                      <a:gd name="T46" fmla="*/ 150 w 422"/>
                      <a:gd name="T47" fmla="*/ 0 h 322"/>
                      <a:gd name="T48" fmla="*/ 166 w 422"/>
                      <a:gd name="T49" fmla="*/ 20 h 322"/>
                      <a:gd name="T50" fmla="*/ 220 w 422"/>
                      <a:gd name="T51" fmla="*/ 45 h 322"/>
                      <a:gd name="T52" fmla="*/ 242 w 422"/>
                      <a:gd name="T53" fmla="*/ 68 h 322"/>
                      <a:gd name="T54" fmla="*/ 276 w 422"/>
                      <a:gd name="T55" fmla="*/ 84 h 322"/>
                      <a:gd name="T56" fmla="*/ 310 w 422"/>
                      <a:gd name="T57" fmla="*/ 1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2" h="322">
                        <a:moveTo>
                          <a:pt x="310" y="122"/>
                        </a:moveTo>
                        <a:lnTo>
                          <a:pt x="348" y="151"/>
                        </a:lnTo>
                        <a:lnTo>
                          <a:pt x="391" y="167"/>
                        </a:lnTo>
                        <a:lnTo>
                          <a:pt x="422" y="203"/>
                        </a:lnTo>
                        <a:lnTo>
                          <a:pt x="418" y="272"/>
                        </a:lnTo>
                        <a:lnTo>
                          <a:pt x="380" y="270"/>
                        </a:lnTo>
                        <a:lnTo>
                          <a:pt x="346" y="281"/>
                        </a:lnTo>
                        <a:lnTo>
                          <a:pt x="294" y="281"/>
                        </a:lnTo>
                        <a:lnTo>
                          <a:pt x="270" y="290"/>
                        </a:lnTo>
                        <a:lnTo>
                          <a:pt x="251" y="322"/>
                        </a:lnTo>
                        <a:lnTo>
                          <a:pt x="216" y="322"/>
                        </a:lnTo>
                        <a:lnTo>
                          <a:pt x="177" y="299"/>
                        </a:lnTo>
                        <a:lnTo>
                          <a:pt x="134" y="263"/>
                        </a:lnTo>
                        <a:lnTo>
                          <a:pt x="108" y="238"/>
                        </a:lnTo>
                        <a:lnTo>
                          <a:pt x="69" y="229"/>
                        </a:lnTo>
                        <a:lnTo>
                          <a:pt x="36" y="212"/>
                        </a:lnTo>
                        <a:lnTo>
                          <a:pt x="15" y="194"/>
                        </a:lnTo>
                        <a:lnTo>
                          <a:pt x="6" y="155"/>
                        </a:lnTo>
                        <a:lnTo>
                          <a:pt x="0" y="133"/>
                        </a:lnTo>
                        <a:lnTo>
                          <a:pt x="6" y="104"/>
                        </a:lnTo>
                        <a:lnTo>
                          <a:pt x="24" y="84"/>
                        </a:lnTo>
                        <a:lnTo>
                          <a:pt x="85" y="38"/>
                        </a:lnTo>
                        <a:lnTo>
                          <a:pt x="105" y="5"/>
                        </a:lnTo>
                        <a:lnTo>
                          <a:pt x="150" y="0"/>
                        </a:lnTo>
                        <a:lnTo>
                          <a:pt x="166" y="20"/>
                        </a:lnTo>
                        <a:lnTo>
                          <a:pt x="220" y="45"/>
                        </a:lnTo>
                        <a:lnTo>
                          <a:pt x="242" y="68"/>
                        </a:lnTo>
                        <a:lnTo>
                          <a:pt x="276" y="84"/>
                        </a:lnTo>
                        <a:lnTo>
                          <a:pt x="310" y="122"/>
                        </a:lnTo>
                      </a:path>
                    </a:pathLst>
                  </a:custGeom>
                  <a:solidFill>
                    <a:srgbClr val="00B050"/>
                  </a:solidFill>
                  <a:ln w="11113">
                    <a:solidFill>
                      <a:srgbClr val="1F1A17"/>
                    </a:solid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1" name="Freeform 909"/>
                  <p:cNvSpPr>
                    <a:spLocks/>
                  </p:cNvSpPr>
                  <p:nvPr/>
                </p:nvSpPr>
                <p:spPr bwMode="auto">
                  <a:xfrm>
                    <a:off x="7139" y="2954"/>
                    <a:ext cx="738" cy="736"/>
                  </a:xfrm>
                  <a:custGeom>
                    <a:avLst/>
                    <a:gdLst>
                      <a:gd name="T0" fmla="*/ 238 w 341"/>
                      <a:gd name="T1" fmla="*/ 368 h 368"/>
                      <a:gd name="T2" fmla="*/ 314 w 341"/>
                      <a:gd name="T3" fmla="*/ 350 h 368"/>
                      <a:gd name="T4" fmla="*/ 314 w 341"/>
                      <a:gd name="T5" fmla="*/ 350 h 368"/>
                      <a:gd name="T6" fmla="*/ 296 w 341"/>
                      <a:gd name="T7" fmla="*/ 303 h 368"/>
                      <a:gd name="T8" fmla="*/ 312 w 341"/>
                      <a:gd name="T9" fmla="*/ 233 h 368"/>
                      <a:gd name="T10" fmla="*/ 303 w 341"/>
                      <a:gd name="T11" fmla="*/ 166 h 368"/>
                      <a:gd name="T12" fmla="*/ 321 w 341"/>
                      <a:gd name="T13" fmla="*/ 132 h 368"/>
                      <a:gd name="T14" fmla="*/ 337 w 341"/>
                      <a:gd name="T15" fmla="*/ 114 h 368"/>
                      <a:gd name="T16" fmla="*/ 341 w 341"/>
                      <a:gd name="T17" fmla="*/ 98 h 368"/>
                      <a:gd name="T18" fmla="*/ 292 w 341"/>
                      <a:gd name="T19" fmla="*/ 94 h 368"/>
                      <a:gd name="T20" fmla="*/ 278 w 341"/>
                      <a:gd name="T21" fmla="*/ 85 h 368"/>
                      <a:gd name="T22" fmla="*/ 261 w 341"/>
                      <a:gd name="T23" fmla="*/ 67 h 368"/>
                      <a:gd name="T24" fmla="*/ 213 w 341"/>
                      <a:gd name="T25" fmla="*/ 52 h 368"/>
                      <a:gd name="T26" fmla="*/ 189 w 341"/>
                      <a:gd name="T27" fmla="*/ 22 h 368"/>
                      <a:gd name="T28" fmla="*/ 121 w 341"/>
                      <a:gd name="T29" fmla="*/ 9 h 368"/>
                      <a:gd name="T30" fmla="*/ 81 w 341"/>
                      <a:gd name="T31" fmla="*/ 0 h 368"/>
                      <a:gd name="T32" fmla="*/ 56 w 341"/>
                      <a:gd name="T33" fmla="*/ 24 h 368"/>
                      <a:gd name="T34" fmla="*/ 51 w 341"/>
                      <a:gd name="T35" fmla="*/ 74 h 368"/>
                      <a:gd name="T36" fmla="*/ 29 w 341"/>
                      <a:gd name="T37" fmla="*/ 99 h 368"/>
                      <a:gd name="T38" fmla="*/ 18 w 341"/>
                      <a:gd name="T39" fmla="*/ 144 h 368"/>
                      <a:gd name="T40" fmla="*/ 0 w 341"/>
                      <a:gd name="T41" fmla="*/ 153 h 368"/>
                      <a:gd name="T42" fmla="*/ 4 w 341"/>
                      <a:gd name="T43" fmla="*/ 177 h 368"/>
                      <a:gd name="T44" fmla="*/ 22 w 341"/>
                      <a:gd name="T45" fmla="*/ 184 h 368"/>
                      <a:gd name="T46" fmla="*/ 29 w 341"/>
                      <a:gd name="T47" fmla="*/ 231 h 368"/>
                      <a:gd name="T48" fmla="*/ 63 w 341"/>
                      <a:gd name="T49" fmla="*/ 243 h 368"/>
                      <a:gd name="T50" fmla="*/ 67 w 341"/>
                      <a:gd name="T51" fmla="*/ 278 h 368"/>
                      <a:gd name="T52" fmla="*/ 90 w 341"/>
                      <a:gd name="T53" fmla="*/ 296 h 368"/>
                      <a:gd name="T54" fmla="*/ 161 w 341"/>
                      <a:gd name="T55" fmla="*/ 310 h 368"/>
                      <a:gd name="T56" fmla="*/ 207 w 341"/>
                      <a:gd name="T57" fmla="*/ 323 h 368"/>
                      <a:gd name="T58" fmla="*/ 225 w 341"/>
                      <a:gd name="T59" fmla="*/ 343 h 368"/>
                      <a:gd name="T60" fmla="*/ 238 w 341"/>
                      <a:gd name="T6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368">
                        <a:moveTo>
                          <a:pt x="238" y="368"/>
                        </a:moveTo>
                        <a:lnTo>
                          <a:pt x="314" y="350"/>
                        </a:lnTo>
                        <a:lnTo>
                          <a:pt x="296" y="303"/>
                        </a:lnTo>
                        <a:lnTo>
                          <a:pt x="312" y="233"/>
                        </a:lnTo>
                        <a:lnTo>
                          <a:pt x="303" y="166"/>
                        </a:lnTo>
                        <a:lnTo>
                          <a:pt x="321" y="132"/>
                        </a:lnTo>
                        <a:lnTo>
                          <a:pt x="337" y="114"/>
                        </a:lnTo>
                        <a:lnTo>
                          <a:pt x="341" y="98"/>
                        </a:lnTo>
                        <a:lnTo>
                          <a:pt x="292" y="94"/>
                        </a:lnTo>
                        <a:lnTo>
                          <a:pt x="278" y="85"/>
                        </a:lnTo>
                        <a:lnTo>
                          <a:pt x="261" y="67"/>
                        </a:lnTo>
                        <a:lnTo>
                          <a:pt x="213" y="52"/>
                        </a:lnTo>
                        <a:lnTo>
                          <a:pt x="189" y="22"/>
                        </a:lnTo>
                        <a:lnTo>
                          <a:pt x="121" y="9"/>
                        </a:lnTo>
                        <a:lnTo>
                          <a:pt x="81" y="0"/>
                        </a:lnTo>
                        <a:lnTo>
                          <a:pt x="56" y="24"/>
                        </a:lnTo>
                        <a:lnTo>
                          <a:pt x="51" y="74"/>
                        </a:lnTo>
                        <a:lnTo>
                          <a:pt x="29" y="99"/>
                        </a:lnTo>
                        <a:lnTo>
                          <a:pt x="18" y="144"/>
                        </a:lnTo>
                        <a:lnTo>
                          <a:pt x="0" y="153"/>
                        </a:lnTo>
                        <a:lnTo>
                          <a:pt x="4" y="177"/>
                        </a:lnTo>
                        <a:lnTo>
                          <a:pt x="22" y="184"/>
                        </a:lnTo>
                        <a:lnTo>
                          <a:pt x="29" y="231"/>
                        </a:lnTo>
                        <a:lnTo>
                          <a:pt x="63" y="243"/>
                        </a:lnTo>
                        <a:lnTo>
                          <a:pt x="67" y="278"/>
                        </a:lnTo>
                        <a:lnTo>
                          <a:pt x="90" y="296"/>
                        </a:lnTo>
                        <a:lnTo>
                          <a:pt x="161" y="310"/>
                        </a:lnTo>
                        <a:lnTo>
                          <a:pt x="207" y="323"/>
                        </a:lnTo>
                        <a:lnTo>
                          <a:pt x="225" y="343"/>
                        </a:lnTo>
                        <a:lnTo>
                          <a:pt x="238" y="3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2" name="Freeform 908"/>
                  <p:cNvSpPr>
                    <a:spLocks/>
                  </p:cNvSpPr>
                  <p:nvPr/>
                </p:nvSpPr>
                <p:spPr bwMode="auto">
                  <a:xfrm>
                    <a:off x="7139" y="2954"/>
                    <a:ext cx="738" cy="736"/>
                  </a:xfrm>
                  <a:custGeom>
                    <a:avLst/>
                    <a:gdLst>
                      <a:gd name="T0" fmla="*/ 238 w 341"/>
                      <a:gd name="T1" fmla="*/ 368 h 368"/>
                      <a:gd name="T2" fmla="*/ 314 w 341"/>
                      <a:gd name="T3" fmla="*/ 350 h 368"/>
                      <a:gd name="T4" fmla="*/ 314 w 341"/>
                      <a:gd name="T5" fmla="*/ 350 h 368"/>
                      <a:gd name="T6" fmla="*/ 296 w 341"/>
                      <a:gd name="T7" fmla="*/ 303 h 368"/>
                      <a:gd name="T8" fmla="*/ 312 w 341"/>
                      <a:gd name="T9" fmla="*/ 233 h 368"/>
                      <a:gd name="T10" fmla="*/ 303 w 341"/>
                      <a:gd name="T11" fmla="*/ 166 h 368"/>
                      <a:gd name="T12" fmla="*/ 321 w 341"/>
                      <a:gd name="T13" fmla="*/ 132 h 368"/>
                      <a:gd name="T14" fmla="*/ 337 w 341"/>
                      <a:gd name="T15" fmla="*/ 114 h 368"/>
                      <a:gd name="T16" fmla="*/ 341 w 341"/>
                      <a:gd name="T17" fmla="*/ 98 h 368"/>
                      <a:gd name="T18" fmla="*/ 292 w 341"/>
                      <a:gd name="T19" fmla="*/ 94 h 368"/>
                      <a:gd name="T20" fmla="*/ 278 w 341"/>
                      <a:gd name="T21" fmla="*/ 85 h 368"/>
                      <a:gd name="T22" fmla="*/ 261 w 341"/>
                      <a:gd name="T23" fmla="*/ 67 h 368"/>
                      <a:gd name="T24" fmla="*/ 213 w 341"/>
                      <a:gd name="T25" fmla="*/ 52 h 368"/>
                      <a:gd name="T26" fmla="*/ 189 w 341"/>
                      <a:gd name="T27" fmla="*/ 22 h 368"/>
                      <a:gd name="T28" fmla="*/ 121 w 341"/>
                      <a:gd name="T29" fmla="*/ 9 h 368"/>
                      <a:gd name="T30" fmla="*/ 81 w 341"/>
                      <a:gd name="T31" fmla="*/ 0 h 368"/>
                      <a:gd name="T32" fmla="*/ 56 w 341"/>
                      <a:gd name="T33" fmla="*/ 24 h 368"/>
                      <a:gd name="T34" fmla="*/ 51 w 341"/>
                      <a:gd name="T35" fmla="*/ 74 h 368"/>
                      <a:gd name="T36" fmla="*/ 29 w 341"/>
                      <a:gd name="T37" fmla="*/ 99 h 368"/>
                      <a:gd name="T38" fmla="*/ 18 w 341"/>
                      <a:gd name="T39" fmla="*/ 144 h 368"/>
                      <a:gd name="T40" fmla="*/ 0 w 341"/>
                      <a:gd name="T41" fmla="*/ 153 h 368"/>
                      <a:gd name="T42" fmla="*/ 4 w 341"/>
                      <a:gd name="T43" fmla="*/ 177 h 368"/>
                      <a:gd name="T44" fmla="*/ 22 w 341"/>
                      <a:gd name="T45" fmla="*/ 184 h 368"/>
                      <a:gd name="T46" fmla="*/ 29 w 341"/>
                      <a:gd name="T47" fmla="*/ 231 h 368"/>
                      <a:gd name="T48" fmla="*/ 63 w 341"/>
                      <a:gd name="T49" fmla="*/ 243 h 368"/>
                      <a:gd name="T50" fmla="*/ 67 w 341"/>
                      <a:gd name="T51" fmla="*/ 278 h 368"/>
                      <a:gd name="T52" fmla="*/ 90 w 341"/>
                      <a:gd name="T53" fmla="*/ 296 h 368"/>
                      <a:gd name="T54" fmla="*/ 161 w 341"/>
                      <a:gd name="T55" fmla="*/ 310 h 368"/>
                      <a:gd name="T56" fmla="*/ 207 w 341"/>
                      <a:gd name="T57" fmla="*/ 323 h 368"/>
                      <a:gd name="T58" fmla="*/ 225 w 341"/>
                      <a:gd name="T59" fmla="*/ 343 h 368"/>
                      <a:gd name="T60" fmla="*/ 238 w 341"/>
                      <a:gd name="T6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368">
                        <a:moveTo>
                          <a:pt x="238" y="368"/>
                        </a:moveTo>
                        <a:lnTo>
                          <a:pt x="314" y="350"/>
                        </a:lnTo>
                        <a:lnTo>
                          <a:pt x="296" y="303"/>
                        </a:lnTo>
                        <a:lnTo>
                          <a:pt x="312" y="233"/>
                        </a:lnTo>
                        <a:lnTo>
                          <a:pt x="303" y="166"/>
                        </a:lnTo>
                        <a:lnTo>
                          <a:pt x="321" y="132"/>
                        </a:lnTo>
                        <a:lnTo>
                          <a:pt x="337" y="114"/>
                        </a:lnTo>
                        <a:lnTo>
                          <a:pt x="341" y="98"/>
                        </a:lnTo>
                        <a:lnTo>
                          <a:pt x="292" y="94"/>
                        </a:lnTo>
                        <a:lnTo>
                          <a:pt x="278" y="85"/>
                        </a:lnTo>
                        <a:lnTo>
                          <a:pt x="261" y="67"/>
                        </a:lnTo>
                        <a:lnTo>
                          <a:pt x="213" y="52"/>
                        </a:lnTo>
                        <a:lnTo>
                          <a:pt x="189" y="22"/>
                        </a:lnTo>
                        <a:lnTo>
                          <a:pt x="121" y="9"/>
                        </a:lnTo>
                        <a:lnTo>
                          <a:pt x="81" y="0"/>
                        </a:lnTo>
                        <a:lnTo>
                          <a:pt x="56" y="24"/>
                        </a:lnTo>
                        <a:lnTo>
                          <a:pt x="51" y="74"/>
                        </a:lnTo>
                        <a:lnTo>
                          <a:pt x="29" y="99"/>
                        </a:lnTo>
                        <a:lnTo>
                          <a:pt x="18" y="144"/>
                        </a:lnTo>
                        <a:lnTo>
                          <a:pt x="0" y="153"/>
                        </a:lnTo>
                        <a:lnTo>
                          <a:pt x="4" y="177"/>
                        </a:lnTo>
                        <a:lnTo>
                          <a:pt x="22" y="184"/>
                        </a:lnTo>
                        <a:lnTo>
                          <a:pt x="29" y="231"/>
                        </a:lnTo>
                        <a:lnTo>
                          <a:pt x="63" y="243"/>
                        </a:lnTo>
                        <a:lnTo>
                          <a:pt x="67" y="278"/>
                        </a:lnTo>
                        <a:lnTo>
                          <a:pt x="90" y="296"/>
                        </a:lnTo>
                        <a:lnTo>
                          <a:pt x="161" y="310"/>
                        </a:lnTo>
                        <a:lnTo>
                          <a:pt x="207" y="323"/>
                        </a:lnTo>
                        <a:lnTo>
                          <a:pt x="225" y="343"/>
                        </a:lnTo>
                        <a:lnTo>
                          <a:pt x="238" y="36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3" name="Freeform 907"/>
                  <p:cNvSpPr>
                    <a:spLocks/>
                  </p:cNvSpPr>
                  <p:nvPr/>
                </p:nvSpPr>
                <p:spPr bwMode="auto">
                  <a:xfrm>
                    <a:off x="2485" y="1336"/>
                    <a:ext cx="978" cy="548"/>
                  </a:xfrm>
                  <a:custGeom>
                    <a:avLst/>
                    <a:gdLst>
                      <a:gd name="T0" fmla="*/ 34 w 452"/>
                      <a:gd name="T1" fmla="*/ 274 h 274"/>
                      <a:gd name="T2" fmla="*/ 104 w 452"/>
                      <a:gd name="T3" fmla="*/ 267 h 274"/>
                      <a:gd name="T4" fmla="*/ 218 w 452"/>
                      <a:gd name="T5" fmla="*/ 211 h 274"/>
                      <a:gd name="T6" fmla="*/ 315 w 452"/>
                      <a:gd name="T7" fmla="*/ 218 h 274"/>
                      <a:gd name="T8" fmla="*/ 324 w 452"/>
                      <a:gd name="T9" fmla="*/ 202 h 274"/>
                      <a:gd name="T10" fmla="*/ 340 w 452"/>
                      <a:gd name="T11" fmla="*/ 202 h 274"/>
                      <a:gd name="T12" fmla="*/ 357 w 452"/>
                      <a:gd name="T13" fmla="*/ 211 h 274"/>
                      <a:gd name="T14" fmla="*/ 389 w 452"/>
                      <a:gd name="T15" fmla="*/ 244 h 274"/>
                      <a:gd name="T16" fmla="*/ 452 w 452"/>
                      <a:gd name="T17" fmla="*/ 199 h 274"/>
                      <a:gd name="T18" fmla="*/ 393 w 452"/>
                      <a:gd name="T19" fmla="*/ 146 h 274"/>
                      <a:gd name="T20" fmla="*/ 376 w 452"/>
                      <a:gd name="T21" fmla="*/ 110 h 274"/>
                      <a:gd name="T22" fmla="*/ 380 w 452"/>
                      <a:gd name="T23" fmla="*/ 69 h 274"/>
                      <a:gd name="T24" fmla="*/ 375 w 452"/>
                      <a:gd name="T25" fmla="*/ 20 h 274"/>
                      <a:gd name="T26" fmla="*/ 348 w 452"/>
                      <a:gd name="T27" fmla="*/ 0 h 274"/>
                      <a:gd name="T28" fmla="*/ 288 w 452"/>
                      <a:gd name="T29" fmla="*/ 0 h 274"/>
                      <a:gd name="T30" fmla="*/ 254 w 452"/>
                      <a:gd name="T31" fmla="*/ 17 h 274"/>
                      <a:gd name="T32" fmla="*/ 218 w 452"/>
                      <a:gd name="T33" fmla="*/ 38 h 274"/>
                      <a:gd name="T34" fmla="*/ 167 w 452"/>
                      <a:gd name="T35" fmla="*/ 49 h 274"/>
                      <a:gd name="T36" fmla="*/ 103 w 452"/>
                      <a:gd name="T37" fmla="*/ 54 h 274"/>
                      <a:gd name="T38" fmla="*/ 101 w 452"/>
                      <a:gd name="T39" fmla="*/ 83 h 274"/>
                      <a:gd name="T40" fmla="*/ 88 w 452"/>
                      <a:gd name="T41" fmla="*/ 103 h 274"/>
                      <a:gd name="T42" fmla="*/ 61 w 452"/>
                      <a:gd name="T43" fmla="*/ 128 h 274"/>
                      <a:gd name="T44" fmla="*/ 32 w 452"/>
                      <a:gd name="T45" fmla="*/ 172 h 274"/>
                      <a:gd name="T46" fmla="*/ 0 w 452"/>
                      <a:gd name="T47" fmla="*/ 197 h 274"/>
                      <a:gd name="T48" fmla="*/ 2 w 452"/>
                      <a:gd name="T49" fmla="*/ 226 h 274"/>
                      <a:gd name="T50" fmla="*/ 20 w 452"/>
                      <a:gd name="T51" fmla="*/ 253 h 274"/>
                      <a:gd name="T52" fmla="*/ 34 w 452"/>
                      <a:gd name="T5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2" h="274">
                        <a:moveTo>
                          <a:pt x="34" y="274"/>
                        </a:moveTo>
                        <a:lnTo>
                          <a:pt x="104" y="267"/>
                        </a:lnTo>
                        <a:lnTo>
                          <a:pt x="218" y="211"/>
                        </a:lnTo>
                        <a:lnTo>
                          <a:pt x="315" y="218"/>
                        </a:lnTo>
                        <a:lnTo>
                          <a:pt x="324" y="202"/>
                        </a:lnTo>
                        <a:lnTo>
                          <a:pt x="340" y="202"/>
                        </a:lnTo>
                        <a:lnTo>
                          <a:pt x="357" y="211"/>
                        </a:lnTo>
                        <a:lnTo>
                          <a:pt x="389" y="244"/>
                        </a:lnTo>
                        <a:lnTo>
                          <a:pt x="452" y="199"/>
                        </a:lnTo>
                        <a:lnTo>
                          <a:pt x="393" y="146"/>
                        </a:lnTo>
                        <a:lnTo>
                          <a:pt x="376" y="110"/>
                        </a:lnTo>
                        <a:lnTo>
                          <a:pt x="380" y="69"/>
                        </a:lnTo>
                        <a:lnTo>
                          <a:pt x="375" y="20"/>
                        </a:lnTo>
                        <a:lnTo>
                          <a:pt x="348" y="0"/>
                        </a:lnTo>
                        <a:lnTo>
                          <a:pt x="288" y="0"/>
                        </a:lnTo>
                        <a:lnTo>
                          <a:pt x="254" y="17"/>
                        </a:lnTo>
                        <a:lnTo>
                          <a:pt x="218" y="38"/>
                        </a:lnTo>
                        <a:lnTo>
                          <a:pt x="167" y="49"/>
                        </a:lnTo>
                        <a:lnTo>
                          <a:pt x="103" y="54"/>
                        </a:lnTo>
                        <a:lnTo>
                          <a:pt x="101" y="83"/>
                        </a:lnTo>
                        <a:lnTo>
                          <a:pt x="88" y="103"/>
                        </a:lnTo>
                        <a:lnTo>
                          <a:pt x="61" y="128"/>
                        </a:lnTo>
                        <a:lnTo>
                          <a:pt x="32" y="172"/>
                        </a:lnTo>
                        <a:lnTo>
                          <a:pt x="0" y="197"/>
                        </a:lnTo>
                        <a:lnTo>
                          <a:pt x="2" y="226"/>
                        </a:lnTo>
                        <a:lnTo>
                          <a:pt x="20" y="253"/>
                        </a:lnTo>
                        <a:lnTo>
                          <a:pt x="3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4" name="Freeform 906"/>
                  <p:cNvSpPr>
                    <a:spLocks/>
                  </p:cNvSpPr>
                  <p:nvPr/>
                </p:nvSpPr>
                <p:spPr bwMode="auto">
                  <a:xfrm>
                    <a:off x="2485" y="1336"/>
                    <a:ext cx="978" cy="548"/>
                  </a:xfrm>
                  <a:custGeom>
                    <a:avLst/>
                    <a:gdLst>
                      <a:gd name="T0" fmla="*/ 34 w 452"/>
                      <a:gd name="T1" fmla="*/ 274 h 274"/>
                      <a:gd name="T2" fmla="*/ 104 w 452"/>
                      <a:gd name="T3" fmla="*/ 267 h 274"/>
                      <a:gd name="T4" fmla="*/ 218 w 452"/>
                      <a:gd name="T5" fmla="*/ 211 h 274"/>
                      <a:gd name="T6" fmla="*/ 315 w 452"/>
                      <a:gd name="T7" fmla="*/ 218 h 274"/>
                      <a:gd name="T8" fmla="*/ 324 w 452"/>
                      <a:gd name="T9" fmla="*/ 202 h 274"/>
                      <a:gd name="T10" fmla="*/ 340 w 452"/>
                      <a:gd name="T11" fmla="*/ 202 h 274"/>
                      <a:gd name="T12" fmla="*/ 357 w 452"/>
                      <a:gd name="T13" fmla="*/ 211 h 274"/>
                      <a:gd name="T14" fmla="*/ 389 w 452"/>
                      <a:gd name="T15" fmla="*/ 244 h 274"/>
                      <a:gd name="T16" fmla="*/ 452 w 452"/>
                      <a:gd name="T17" fmla="*/ 199 h 274"/>
                      <a:gd name="T18" fmla="*/ 393 w 452"/>
                      <a:gd name="T19" fmla="*/ 146 h 274"/>
                      <a:gd name="T20" fmla="*/ 376 w 452"/>
                      <a:gd name="T21" fmla="*/ 110 h 274"/>
                      <a:gd name="T22" fmla="*/ 380 w 452"/>
                      <a:gd name="T23" fmla="*/ 69 h 274"/>
                      <a:gd name="T24" fmla="*/ 375 w 452"/>
                      <a:gd name="T25" fmla="*/ 20 h 274"/>
                      <a:gd name="T26" fmla="*/ 348 w 452"/>
                      <a:gd name="T27" fmla="*/ 0 h 274"/>
                      <a:gd name="T28" fmla="*/ 288 w 452"/>
                      <a:gd name="T29" fmla="*/ 0 h 274"/>
                      <a:gd name="T30" fmla="*/ 254 w 452"/>
                      <a:gd name="T31" fmla="*/ 17 h 274"/>
                      <a:gd name="T32" fmla="*/ 218 w 452"/>
                      <a:gd name="T33" fmla="*/ 38 h 274"/>
                      <a:gd name="T34" fmla="*/ 167 w 452"/>
                      <a:gd name="T35" fmla="*/ 49 h 274"/>
                      <a:gd name="T36" fmla="*/ 103 w 452"/>
                      <a:gd name="T37" fmla="*/ 54 h 274"/>
                      <a:gd name="T38" fmla="*/ 101 w 452"/>
                      <a:gd name="T39" fmla="*/ 83 h 274"/>
                      <a:gd name="T40" fmla="*/ 88 w 452"/>
                      <a:gd name="T41" fmla="*/ 103 h 274"/>
                      <a:gd name="T42" fmla="*/ 61 w 452"/>
                      <a:gd name="T43" fmla="*/ 128 h 274"/>
                      <a:gd name="T44" fmla="*/ 32 w 452"/>
                      <a:gd name="T45" fmla="*/ 172 h 274"/>
                      <a:gd name="T46" fmla="*/ 0 w 452"/>
                      <a:gd name="T47" fmla="*/ 197 h 274"/>
                      <a:gd name="T48" fmla="*/ 2 w 452"/>
                      <a:gd name="T49" fmla="*/ 226 h 274"/>
                      <a:gd name="T50" fmla="*/ 20 w 452"/>
                      <a:gd name="T51" fmla="*/ 253 h 274"/>
                      <a:gd name="T52" fmla="*/ 34 w 452"/>
                      <a:gd name="T53"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2" h="274">
                        <a:moveTo>
                          <a:pt x="34" y="274"/>
                        </a:moveTo>
                        <a:lnTo>
                          <a:pt x="104" y="267"/>
                        </a:lnTo>
                        <a:lnTo>
                          <a:pt x="218" y="211"/>
                        </a:lnTo>
                        <a:lnTo>
                          <a:pt x="315" y="218"/>
                        </a:lnTo>
                        <a:lnTo>
                          <a:pt x="324" y="202"/>
                        </a:lnTo>
                        <a:lnTo>
                          <a:pt x="340" y="202"/>
                        </a:lnTo>
                        <a:lnTo>
                          <a:pt x="357" y="211"/>
                        </a:lnTo>
                        <a:lnTo>
                          <a:pt x="389" y="244"/>
                        </a:lnTo>
                        <a:lnTo>
                          <a:pt x="452" y="199"/>
                        </a:lnTo>
                        <a:lnTo>
                          <a:pt x="393" y="146"/>
                        </a:lnTo>
                        <a:lnTo>
                          <a:pt x="376" y="110"/>
                        </a:lnTo>
                        <a:lnTo>
                          <a:pt x="380" y="69"/>
                        </a:lnTo>
                        <a:lnTo>
                          <a:pt x="375" y="20"/>
                        </a:lnTo>
                        <a:lnTo>
                          <a:pt x="348" y="0"/>
                        </a:lnTo>
                        <a:lnTo>
                          <a:pt x="288" y="0"/>
                        </a:lnTo>
                        <a:lnTo>
                          <a:pt x="254" y="17"/>
                        </a:lnTo>
                        <a:lnTo>
                          <a:pt x="218" y="38"/>
                        </a:lnTo>
                        <a:lnTo>
                          <a:pt x="167" y="49"/>
                        </a:lnTo>
                        <a:lnTo>
                          <a:pt x="103" y="54"/>
                        </a:lnTo>
                        <a:lnTo>
                          <a:pt x="101" y="83"/>
                        </a:lnTo>
                        <a:lnTo>
                          <a:pt x="88" y="103"/>
                        </a:lnTo>
                        <a:lnTo>
                          <a:pt x="61" y="128"/>
                        </a:lnTo>
                        <a:lnTo>
                          <a:pt x="32" y="172"/>
                        </a:lnTo>
                        <a:lnTo>
                          <a:pt x="0" y="197"/>
                        </a:lnTo>
                        <a:lnTo>
                          <a:pt x="2" y="226"/>
                        </a:lnTo>
                        <a:lnTo>
                          <a:pt x="20" y="253"/>
                        </a:lnTo>
                        <a:lnTo>
                          <a:pt x="34" y="274"/>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5" name="Freeform 905"/>
                  <p:cNvSpPr>
                    <a:spLocks/>
                  </p:cNvSpPr>
                  <p:nvPr/>
                </p:nvSpPr>
                <p:spPr bwMode="auto">
                  <a:xfrm>
                    <a:off x="2228" y="2158"/>
                    <a:ext cx="753" cy="818"/>
                  </a:xfrm>
                  <a:custGeom>
                    <a:avLst/>
                    <a:gdLst>
                      <a:gd name="T0" fmla="*/ 86 w 348"/>
                      <a:gd name="T1" fmla="*/ 0 h 409"/>
                      <a:gd name="T2" fmla="*/ 150 w 348"/>
                      <a:gd name="T3" fmla="*/ 34 h 409"/>
                      <a:gd name="T4" fmla="*/ 220 w 348"/>
                      <a:gd name="T5" fmla="*/ 33 h 409"/>
                      <a:gd name="T6" fmla="*/ 294 w 348"/>
                      <a:gd name="T7" fmla="*/ 61 h 409"/>
                      <a:gd name="T8" fmla="*/ 315 w 348"/>
                      <a:gd name="T9" fmla="*/ 72 h 409"/>
                      <a:gd name="T10" fmla="*/ 335 w 348"/>
                      <a:gd name="T11" fmla="*/ 76 h 409"/>
                      <a:gd name="T12" fmla="*/ 339 w 348"/>
                      <a:gd name="T13" fmla="*/ 130 h 409"/>
                      <a:gd name="T14" fmla="*/ 324 w 348"/>
                      <a:gd name="T15" fmla="*/ 160 h 409"/>
                      <a:gd name="T16" fmla="*/ 333 w 348"/>
                      <a:gd name="T17" fmla="*/ 213 h 409"/>
                      <a:gd name="T18" fmla="*/ 348 w 348"/>
                      <a:gd name="T19" fmla="*/ 243 h 409"/>
                      <a:gd name="T20" fmla="*/ 346 w 348"/>
                      <a:gd name="T21" fmla="*/ 285 h 409"/>
                      <a:gd name="T22" fmla="*/ 330 w 348"/>
                      <a:gd name="T23" fmla="*/ 314 h 409"/>
                      <a:gd name="T24" fmla="*/ 303 w 348"/>
                      <a:gd name="T25" fmla="*/ 315 h 409"/>
                      <a:gd name="T26" fmla="*/ 285 w 348"/>
                      <a:gd name="T27" fmla="*/ 333 h 409"/>
                      <a:gd name="T28" fmla="*/ 292 w 348"/>
                      <a:gd name="T29" fmla="*/ 368 h 409"/>
                      <a:gd name="T30" fmla="*/ 295 w 348"/>
                      <a:gd name="T31" fmla="*/ 402 h 409"/>
                      <a:gd name="T32" fmla="*/ 286 w 348"/>
                      <a:gd name="T33" fmla="*/ 409 h 409"/>
                      <a:gd name="T34" fmla="*/ 274 w 348"/>
                      <a:gd name="T35" fmla="*/ 405 h 409"/>
                      <a:gd name="T36" fmla="*/ 256 w 348"/>
                      <a:gd name="T37" fmla="*/ 380 h 409"/>
                      <a:gd name="T38" fmla="*/ 243 w 348"/>
                      <a:gd name="T39" fmla="*/ 355 h 409"/>
                      <a:gd name="T40" fmla="*/ 193 w 348"/>
                      <a:gd name="T41" fmla="*/ 351 h 409"/>
                      <a:gd name="T42" fmla="*/ 168 w 348"/>
                      <a:gd name="T43" fmla="*/ 333 h 409"/>
                      <a:gd name="T44" fmla="*/ 153 w 348"/>
                      <a:gd name="T45" fmla="*/ 301 h 409"/>
                      <a:gd name="T46" fmla="*/ 131 w 348"/>
                      <a:gd name="T47" fmla="*/ 296 h 409"/>
                      <a:gd name="T48" fmla="*/ 122 w 348"/>
                      <a:gd name="T49" fmla="*/ 270 h 409"/>
                      <a:gd name="T50" fmla="*/ 94 w 348"/>
                      <a:gd name="T51" fmla="*/ 261 h 409"/>
                      <a:gd name="T52" fmla="*/ 56 w 348"/>
                      <a:gd name="T53" fmla="*/ 245 h 409"/>
                      <a:gd name="T54" fmla="*/ 36 w 348"/>
                      <a:gd name="T55" fmla="*/ 218 h 409"/>
                      <a:gd name="T56" fmla="*/ 14 w 348"/>
                      <a:gd name="T57" fmla="*/ 216 h 409"/>
                      <a:gd name="T58" fmla="*/ 4 w 348"/>
                      <a:gd name="T59" fmla="*/ 193 h 409"/>
                      <a:gd name="T60" fmla="*/ 0 w 348"/>
                      <a:gd name="T61" fmla="*/ 157 h 409"/>
                      <a:gd name="T62" fmla="*/ 22 w 348"/>
                      <a:gd name="T63" fmla="*/ 119 h 409"/>
                      <a:gd name="T64" fmla="*/ 49 w 348"/>
                      <a:gd name="T65" fmla="*/ 90 h 409"/>
                      <a:gd name="T66" fmla="*/ 52 w 348"/>
                      <a:gd name="T67" fmla="*/ 45 h 409"/>
                      <a:gd name="T68" fmla="*/ 59 w 348"/>
                      <a:gd name="T69" fmla="*/ 11 h 409"/>
                      <a:gd name="T70" fmla="*/ 86 w 348"/>
                      <a:gd name="T7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9">
                        <a:moveTo>
                          <a:pt x="86" y="0"/>
                        </a:moveTo>
                        <a:lnTo>
                          <a:pt x="150" y="34"/>
                        </a:lnTo>
                        <a:lnTo>
                          <a:pt x="220" y="33"/>
                        </a:lnTo>
                        <a:lnTo>
                          <a:pt x="294" y="61"/>
                        </a:lnTo>
                        <a:lnTo>
                          <a:pt x="315" y="72"/>
                        </a:lnTo>
                        <a:lnTo>
                          <a:pt x="335" y="76"/>
                        </a:lnTo>
                        <a:lnTo>
                          <a:pt x="339" y="130"/>
                        </a:lnTo>
                        <a:lnTo>
                          <a:pt x="324" y="160"/>
                        </a:lnTo>
                        <a:lnTo>
                          <a:pt x="333" y="213"/>
                        </a:lnTo>
                        <a:lnTo>
                          <a:pt x="348" y="243"/>
                        </a:lnTo>
                        <a:lnTo>
                          <a:pt x="346" y="285"/>
                        </a:lnTo>
                        <a:lnTo>
                          <a:pt x="330" y="314"/>
                        </a:lnTo>
                        <a:lnTo>
                          <a:pt x="303" y="315"/>
                        </a:lnTo>
                        <a:lnTo>
                          <a:pt x="285" y="333"/>
                        </a:lnTo>
                        <a:lnTo>
                          <a:pt x="292" y="368"/>
                        </a:lnTo>
                        <a:lnTo>
                          <a:pt x="295" y="402"/>
                        </a:lnTo>
                        <a:lnTo>
                          <a:pt x="286" y="409"/>
                        </a:lnTo>
                        <a:lnTo>
                          <a:pt x="274" y="405"/>
                        </a:lnTo>
                        <a:lnTo>
                          <a:pt x="256" y="380"/>
                        </a:lnTo>
                        <a:lnTo>
                          <a:pt x="243" y="355"/>
                        </a:lnTo>
                        <a:lnTo>
                          <a:pt x="193" y="351"/>
                        </a:lnTo>
                        <a:lnTo>
                          <a:pt x="168" y="333"/>
                        </a:lnTo>
                        <a:lnTo>
                          <a:pt x="153" y="301"/>
                        </a:lnTo>
                        <a:lnTo>
                          <a:pt x="131" y="296"/>
                        </a:lnTo>
                        <a:lnTo>
                          <a:pt x="122" y="270"/>
                        </a:lnTo>
                        <a:lnTo>
                          <a:pt x="94" y="261"/>
                        </a:lnTo>
                        <a:lnTo>
                          <a:pt x="56" y="245"/>
                        </a:lnTo>
                        <a:lnTo>
                          <a:pt x="36" y="218"/>
                        </a:lnTo>
                        <a:lnTo>
                          <a:pt x="14" y="216"/>
                        </a:lnTo>
                        <a:lnTo>
                          <a:pt x="4" y="193"/>
                        </a:lnTo>
                        <a:lnTo>
                          <a:pt x="0" y="157"/>
                        </a:lnTo>
                        <a:lnTo>
                          <a:pt x="22" y="119"/>
                        </a:lnTo>
                        <a:lnTo>
                          <a:pt x="49" y="90"/>
                        </a:lnTo>
                        <a:lnTo>
                          <a:pt x="52" y="45"/>
                        </a:lnTo>
                        <a:lnTo>
                          <a:pt x="59" y="11"/>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6" name="Freeform 904"/>
                  <p:cNvSpPr>
                    <a:spLocks/>
                  </p:cNvSpPr>
                  <p:nvPr/>
                </p:nvSpPr>
                <p:spPr bwMode="auto">
                  <a:xfrm>
                    <a:off x="2228" y="2158"/>
                    <a:ext cx="753" cy="818"/>
                  </a:xfrm>
                  <a:custGeom>
                    <a:avLst/>
                    <a:gdLst>
                      <a:gd name="T0" fmla="*/ 86 w 348"/>
                      <a:gd name="T1" fmla="*/ 0 h 409"/>
                      <a:gd name="T2" fmla="*/ 150 w 348"/>
                      <a:gd name="T3" fmla="*/ 34 h 409"/>
                      <a:gd name="T4" fmla="*/ 220 w 348"/>
                      <a:gd name="T5" fmla="*/ 33 h 409"/>
                      <a:gd name="T6" fmla="*/ 294 w 348"/>
                      <a:gd name="T7" fmla="*/ 61 h 409"/>
                      <a:gd name="T8" fmla="*/ 315 w 348"/>
                      <a:gd name="T9" fmla="*/ 72 h 409"/>
                      <a:gd name="T10" fmla="*/ 335 w 348"/>
                      <a:gd name="T11" fmla="*/ 76 h 409"/>
                      <a:gd name="T12" fmla="*/ 339 w 348"/>
                      <a:gd name="T13" fmla="*/ 130 h 409"/>
                      <a:gd name="T14" fmla="*/ 324 w 348"/>
                      <a:gd name="T15" fmla="*/ 160 h 409"/>
                      <a:gd name="T16" fmla="*/ 333 w 348"/>
                      <a:gd name="T17" fmla="*/ 213 h 409"/>
                      <a:gd name="T18" fmla="*/ 348 w 348"/>
                      <a:gd name="T19" fmla="*/ 243 h 409"/>
                      <a:gd name="T20" fmla="*/ 346 w 348"/>
                      <a:gd name="T21" fmla="*/ 285 h 409"/>
                      <a:gd name="T22" fmla="*/ 330 w 348"/>
                      <a:gd name="T23" fmla="*/ 314 h 409"/>
                      <a:gd name="T24" fmla="*/ 303 w 348"/>
                      <a:gd name="T25" fmla="*/ 315 h 409"/>
                      <a:gd name="T26" fmla="*/ 285 w 348"/>
                      <a:gd name="T27" fmla="*/ 333 h 409"/>
                      <a:gd name="T28" fmla="*/ 292 w 348"/>
                      <a:gd name="T29" fmla="*/ 368 h 409"/>
                      <a:gd name="T30" fmla="*/ 295 w 348"/>
                      <a:gd name="T31" fmla="*/ 402 h 409"/>
                      <a:gd name="T32" fmla="*/ 286 w 348"/>
                      <a:gd name="T33" fmla="*/ 409 h 409"/>
                      <a:gd name="T34" fmla="*/ 274 w 348"/>
                      <a:gd name="T35" fmla="*/ 405 h 409"/>
                      <a:gd name="T36" fmla="*/ 256 w 348"/>
                      <a:gd name="T37" fmla="*/ 380 h 409"/>
                      <a:gd name="T38" fmla="*/ 243 w 348"/>
                      <a:gd name="T39" fmla="*/ 355 h 409"/>
                      <a:gd name="T40" fmla="*/ 193 w 348"/>
                      <a:gd name="T41" fmla="*/ 351 h 409"/>
                      <a:gd name="T42" fmla="*/ 168 w 348"/>
                      <a:gd name="T43" fmla="*/ 333 h 409"/>
                      <a:gd name="T44" fmla="*/ 153 w 348"/>
                      <a:gd name="T45" fmla="*/ 301 h 409"/>
                      <a:gd name="T46" fmla="*/ 131 w 348"/>
                      <a:gd name="T47" fmla="*/ 296 h 409"/>
                      <a:gd name="T48" fmla="*/ 122 w 348"/>
                      <a:gd name="T49" fmla="*/ 270 h 409"/>
                      <a:gd name="T50" fmla="*/ 94 w 348"/>
                      <a:gd name="T51" fmla="*/ 261 h 409"/>
                      <a:gd name="T52" fmla="*/ 56 w 348"/>
                      <a:gd name="T53" fmla="*/ 245 h 409"/>
                      <a:gd name="T54" fmla="*/ 36 w 348"/>
                      <a:gd name="T55" fmla="*/ 218 h 409"/>
                      <a:gd name="T56" fmla="*/ 14 w 348"/>
                      <a:gd name="T57" fmla="*/ 216 h 409"/>
                      <a:gd name="T58" fmla="*/ 4 w 348"/>
                      <a:gd name="T59" fmla="*/ 193 h 409"/>
                      <a:gd name="T60" fmla="*/ 0 w 348"/>
                      <a:gd name="T61" fmla="*/ 157 h 409"/>
                      <a:gd name="T62" fmla="*/ 22 w 348"/>
                      <a:gd name="T63" fmla="*/ 119 h 409"/>
                      <a:gd name="T64" fmla="*/ 49 w 348"/>
                      <a:gd name="T65" fmla="*/ 90 h 409"/>
                      <a:gd name="T66" fmla="*/ 52 w 348"/>
                      <a:gd name="T67" fmla="*/ 45 h 409"/>
                      <a:gd name="T68" fmla="*/ 59 w 348"/>
                      <a:gd name="T69" fmla="*/ 11 h 409"/>
                      <a:gd name="T70" fmla="*/ 86 w 348"/>
                      <a:gd name="T7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9">
                        <a:moveTo>
                          <a:pt x="86" y="0"/>
                        </a:moveTo>
                        <a:lnTo>
                          <a:pt x="150" y="34"/>
                        </a:lnTo>
                        <a:lnTo>
                          <a:pt x="220" y="33"/>
                        </a:lnTo>
                        <a:lnTo>
                          <a:pt x="294" y="61"/>
                        </a:lnTo>
                        <a:lnTo>
                          <a:pt x="315" y="72"/>
                        </a:lnTo>
                        <a:lnTo>
                          <a:pt x="335" y="76"/>
                        </a:lnTo>
                        <a:lnTo>
                          <a:pt x="339" y="130"/>
                        </a:lnTo>
                        <a:lnTo>
                          <a:pt x="324" y="160"/>
                        </a:lnTo>
                        <a:lnTo>
                          <a:pt x="333" y="213"/>
                        </a:lnTo>
                        <a:lnTo>
                          <a:pt x="348" y="243"/>
                        </a:lnTo>
                        <a:lnTo>
                          <a:pt x="346" y="285"/>
                        </a:lnTo>
                        <a:lnTo>
                          <a:pt x="330" y="314"/>
                        </a:lnTo>
                        <a:lnTo>
                          <a:pt x="303" y="315"/>
                        </a:lnTo>
                        <a:lnTo>
                          <a:pt x="285" y="333"/>
                        </a:lnTo>
                        <a:lnTo>
                          <a:pt x="292" y="368"/>
                        </a:lnTo>
                        <a:lnTo>
                          <a:pt x="295" y="402"/>
                        </a:lnTo>
                        <a:lnTo>
                          <a:pt x="286" y="409"/>
                        </a:lnTo>
                        <a:lnTo>
                          <a:pt x="274" y="405"/>
                        </a:lnTo>
                        <a:lnTo>
                          <a:pt x="256" y="380"/>
                        </a:lnTo>
                        <a:lnTo>
                          <a:pt x="243" y="355"/>
                        </a:lnTo>
                        <a:lnTo>
                          <a:pt x="193" y="351"/>
                        </a:lnTo>
                        <a:lnTo>
                          <a:pt x="168" y="333"/>
                        </a:lnTo>
                        <a:lnTo>
                          <a:pt x="153" y="301"/>
                        </a:lnTo>
                        <a:lnTo>
                          <a:pt x="131" y="296"/>
                        </a:lnTo>
                        <a:lnTo>
                          <a:pt x="122" y="270"/>
                        </a:lnTo>
                        <a:lnTo>
                          <a:pt x="94" y="261"/>
                        </a:lnTo>
                        <a:lnTo>
                          <a:pt x="56" y="245"/>
                        </a:lnTo>
                        <a:lnTo>
                          <a:pt x="36" y="218"/>
                        </a:lnTo>
                        <a:lnTo>
                          <a:pt x="14" y="216"/>
                        </a:lnTo>
                        <a:lnTo>
                          <a:pt x="4" y="193"/>
                        </a:lnTo>
                        <a:lnTo>
                          <a:pt x="0" y="157"/>
                        </a:lnTo>
                        <a:lnTo>
                          <a:pt x="22" y="119"/>
                        </a:lnTo>
                        <a:lnTo>
                          <a:pt x="49" y="90"/>
                        </a:lnTo>
                        <a:lnTo>
                          <a:pt x="52" y="45"/>
                        </a:lnTo>
                        <a:lnTo>
                          <a:pt x="59" y="11"/>
                        </a:lnTo>
                        <a:lnTo>
                          <a:pt x="86"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7" name="Freeform 903"/>
                  <p:cNvSpPr>
                    <a:spLocks/>
                  </p:cNvSpPr>
                  <p:nvPr/>
                </p:nvSpPr>
                <p:spPr bwMode="auto">
                  <a:xfrm>
                    <a:off x="2417" y="1740"/>
                    <a:ext cx="911" cy="570"/>
                  </a:xfrm>
                  <a:custGeom>
                    <a:avLst/>
                    <a:gdLst>
                      <a:gd name="T0" fmla="*/ 65 w 420"/>
                      <a:gd name="T1" fmla="*/ 74 h 285"/>
                      <a:gd name="T2" fmla="*/ 62 w 420"/>
                      <a:gd name="T3" fmla="*/ 128 h 285"/>
                      <a:gd name="T4" fmla="*/ 34 w 420"/>
                      <a:gd name="T5" fmla="*/ 152 h 285"/>
                      <a:gd name="T6" fmla="*/ 40 w 420"/>
                      <a:gd name="T7" fmla="*/ 186 h 285"/>
                      <a:gd name="T8" fmla="*/ 0 w 420"/>
                      <a:gd name="T9" fmla="*/ 209 h 285"/>
                      <a:gd name="T10" fmla="*/ 62 w 420"/>
                      <a:gd name="T11" fmla="*/ 243 h 285"/>
                      <a:gd name="T12" fmla="*/ 132 w 420"/>
                      <a:gd name="T13" fmla="*/ 242 h 285"/>
                      <a:gd name="T14" fmla="*/ 206 w 420"/>
                      <a:gd name="T15" fmla="*/ 270 h 285"/>
                      <a:gd name="T16" fmla="*/ 227 w 420"/>
                      <a:gd name="T17" fmla="*/ 281 h 285"/>
                      <a:gd name="T18" fmla="*/ 249 w 420"/>
                      <a:gd name="T19" fmla="*/ 285 h 285"/>
                      <a:gd name="T20" fmla="*/ 265 w 420"/>
                      <a:gd name="T21" fmla="*/ 225 h 285"/>
                      <a:gd name="T22" fmla="*/ 294 w 420"/>
                      <a:gd name="T23" fmla="*/ 180 h 285"/>
                      <a:gd name="T24" fmla="*/ 330 w 420"/>
                      <a:gd name="T25" fmla="*/ 164 h 285"/>
                      <a:gd name="T26" fmla="*/ 355 w 420"/>
                      <a:gd name="T27" fmla="*/ 148 h 285"/>
                      <a:gd name="T28" fmla="*/ 395 w 420"/>
                      <a:gd name="T29" fmla="*/ 101 h 285"/>
                      <a:gd name="T30" fmla="*/ 420 w 420"/>
                      <a:gd name="T31" fmla="*/ 42 h 285"/>
                      <a:gd name="T32" fmla="*/ 388 w 420"/>
                      <a:gd name="T33" fmla="*/ 9 h 285"/>
                      <a:gd name="T34" fmla="*/ 371 w 420"/>
                      <a:gd name="T35" fmla="*/ 0 h 285"/>
                      <a:gd name="T36" fmla="*/ 355 w 420"/>
                      <a:gd name="T37" fmla="*/ 0 h 285"/>
                      <a:gd name="T38" fmla="*/ 346 w 420"/>
                      <a:gd name="T39" fmla="*/ 16 h 285"/>
                      <a:gd name="T40" fmla="*/ 249 w 420"/>
                      <a:gd name="T41" fmla="*/ 9 h 285"/>
                      <a:gd name="T42" fmla="*/ 135 w 420"/>
                      <a:gd name="T43" fmla="*/ 65 h 285"/>
                      <a:gd name="T44" fmla="*/ 65 w 420"/>
                      <a:gd name="T45" fmla="*/ 7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0" h="285">
                        <a:moveTo>
                          <a:pt x="65" y="74"/>
                        </a:moveTo>
                        <a:lnTo>
                          <a:pt x="62" y="128"/>
                        </a:lnTo>
                        <a:lnTo>
                          <a:pt x="34" y="152"/>
                        </a:lnTo>
                        <a:lnTo>
                          <a:pt x="40" y="186"/>
                        </a:lnTo>
                        <a:lnTo>
                          <a:pt x="0" y="209"/>
                        </a:lnTo>
                        <a:lnTo>
                          <a:pt x="62" y="243"/>
                        </a:lnTo>
                        <a:lnTo>
                          <a:pt x="132" y="242"/>
                        </a:lnTo>
                        <a:lnTo>
                          <a:pt x="206" y="270"/>
                        </a:lnTo>
                        <a:lnTo>
                          <a:pt x="227" y="281"/>
                        </a:lnTo>
                        <a:lnTo>
                          <a:pt x="249" y="285"/>
                        </a:lnTo>
                        <a:lnTo>
                          <a:pt x="265" y="225"/>
                        </a:lnTo>
                        <a:lnTo>
                          <a:pt x="294" y="180"/>
                        </a:lnTo>
                        <a:lnTo>
                          <a:pt x="330" y="164"/>
                        </a:lnTo>
                        <a:lnTo>
                          <a:pt x="355" y="148"/>
                        </a:lnTo>
                        <a:lnTo>
                          <a:pt x="395" y="101"/>
                        </a:lnTo>
                        <a:lnTo>
                          <a:pt x="420" y="42"/>
                        </a:lnTo>
                        <a:lnTo>
                          <a:pt x="388" y="9"/>
                        </a:lnTo>
                        <a:lnTo>
                          <a:pt x="371" y="0"/>
                        </a:lnTo>
                        <a:lnTo>
                          <a:pt x="355" y="0"/>
                        </a:lnTo>
                        <a:lnTo>
                          <a:pt x="346" y="16"/>
                        </a:lnTo>
                        <a:lnTo>
                          <a:pt x="249" y="9"/>
                        </a:lnTo>
                        <a:lnTo>
                          <a:pt x="135" y="65"/>
                        </a:lnTo>
                        <a:lnTo>
                          <a:pt x="65"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8" name="Freeform 902"/>
                  <p:cNvSpPr>
                    <a:spLocks/>
                  </p:cNvSpPr>
                  <p:nvPr/>
                </p:nvSpPr>
                <p:spPr bwMode="auto">
                  <a:xfrm>
                    <a:off x="2417" y="1740"/>
                    <a:ext cx="911" cy="570"/>
                  </a:xfrm>
                  <a:custGeom>
                    <a:avLst/>
                    <a:gdLst>
                      <a:gd name="T0" fmla="*/ 65 w 420"/>
                      <a:gd name="T1" fmla="*/ 74 h 285"/>
                      <a:gd name="T2" fmla="*/ 62 w 420"/>
                      <a:gd name="T3" fmla="*/ 128 h 285"/>
                      <a:gd name="T4" fmla="*/ 34 w 420"/>
                      <a:gd name="T5" fmla="*/ 152 h 285"/>
                      <a:gd name="T6" fmla="*/ 40 w 420"/>
                      <a:gd name="T7" fmla="*/ 186 h 285"/>
                      <a:gd name="T8" fmla="*/ 0 w 420"/>
                      <a:gd name="T9" fmla="*/ 209 h 285"/>
                      <a:gd name="T10" fmla="*/ 62 w 420"/>
                      <a:gd name="T11" fmla="*/ 243 h 285"/>
                      <a:gd name="T12" fmla="*/ 132 w 420"/>
                      <a:gd name="T13" fmla="*/ 242 h 285"/>
                      <a:gd name="T14" fmla="*/ 206 w 420"/>
                      <a:gd name="T15" fmla="*/ 270 h 285"/>
                      <a:gd name="T16" fmla="*/ 227 w 420"/>
                      <a:gd name="T17" fmla="*/ 281 h 285"/>
                      <a:gd name="T18" fmla="*/ 249 w 420"/>
                      <a:gd name="T19" fmla="*/ 285 h 285"/>
                      <a:gd name="T20" fmla="*/ 265 w 420"/>
                      <a:gd name="T21" fmla="*/ 225 h 285"/>
                      <a:gd name="T22" fmla="*/ 294 w 420"/>
                      <a:gd name="T23" fmla="*/ 180 h 285"/>
                      <a:gd name="T24" fmla="*/ 330 w 420"/>
                      <a:gd name="T25" fmla="*/ 164 h 285"/>
                      <a:gd name="T26" fmla="*/ 355 w 420"/>
                      <a:gd name="T27" fmla="*/ 148 h 285"/>
                      <a:gd name="T28" fmla="*/ 395 w 420"/>
                      <a:gd name="T29" fmla="*/ 101 h 285"/>
                      <a:gd name="T30" fmla="*/ 420 w 420"/>
                      <a:gd name="T31" fmla="*/ 42 h 285"/>
                      <a:gd name="T32" fmla="*/ 388 w 420"/>
                      <a:gd name="T33" fmla="*/ 9 h 285"/>
                      <a:gd name="T34" fmla="*/ 371 w 420"/>
                      <a:gd name="T35" fmla="*/ 0 h 285"/>
                      <a:gd name="T36" fmla="*/ 355 w 420"/>
                      <a:gd name="T37" fmla="*/ 0 h 285"/>
                      <a:gd name="T38" fmla="*/ 346 w 420"/>
                      <a:gd name="T39" fmla="*/ 16 h 285"/>
                      <a:gd name="T40" fmla="*/ 249 w 420"/>
                      <a:gd name="T41" fmla="*/ 9 h 285"/>
                      <a:gd name="T42" fmla="*/ 135 w 420"/>
                      <a:gd name="T43" fmla="*/ 65 h 285"/>
                      <a:gd name="T44" fmla="*/ 65 w 420"/>
                      <a:gd name="T45" fmla="*/ 7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0" h="285">
                        <a:moveTo>
                          <a:pt x="65" y="74"/>
                        </a:moveTo>
                        <a:lnTo>
                          <a:pt x="62" y="128"/>
                        </a:lnTo>
                        <a:lnTo>
                          <a:pt x="34" y="152"/>
                        </a:lnTo>
                        <a:lnTo>
                          <a:pt x="40" y="186"/>
                        </a:lnTo>
                        <a:lnTo>
                          <a:pt x="0" y="209"/>
                        </a:lnTo>
                        <a:lnTo>
                          <a:pt x="62" y="243"/>
                        </a:lnTo>
                        <a:lnTo>
                          <a:pt x="132" y="242"/>
                        </a:lnTo>
                        <a:lnTo>
                          <a:pt x="206" y="270"/>
                        </a:lnTo>
                        <a:lnTo>
                          <a:pt x="227" y="281"/>
                        </a:lnTo>
                        <a:lnTo>
                          <a:pt x="249" y="285"/>
                        </a:lnTo>
                        <a:lnTo>
                          <a:pt x="265" y="225"/>
                        </a:lnTo>
                        <a:lnTo>
                          <a:pt x="294" y="180"/>
                        </a:lnTo>
                        <a:lnTo>
                          <a:pt x="330" y="164"/>
                        </a:lnTo>
                        <a:lnTo>
                          <a:pt x="355" y="148"/>
                        </a:lnTo>
                        <a:lnTo>
                          <a:pt x="395" y="101"/>
                        </a:lnTo>
                        <a:lnTo>
                          <a:pt x="420" y="42"/>
                        </a:lnTo>
                        <a:lnTo>
                          <a:pt x="388" y="9"/>
                        </a:lnTo>
                        <a:lnTo>
                          <a:pt x="371" y="0"/>
                        </a:lnTo>
                        <a:lnTo>
                          <a:pt x="355" y="0"/>
                        </a:lnTo>
                        <a:lnTo>
                          <a:pt x="346" y="16"/>
                        </a:lnTo>
                        <a:lnTo>
                          <a:pt x="249" y="9"/>
                        </a:lnTo>
                        <a:lnTo>
                          <a:pt x="135" y="65"/>
                        </a:lnTo>
                        <a:lnTo>
                          <a:pt x="65" y="74"/>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19" name="Freeform 901"/>
                  <p:cNvSpPr>
                    <a:spLocks/>
                  </p:cNvSpPr>
                  <p:nvPr/>
                </p:nvSpPr>
                <p:spPr bwMode="auto">
                  <a:xfrm>
                    <a:off x="2929" y="2190"/>
                    <a:ext cx="1016" cy="1024"/>
                  </a:xfrm>
                  <a:custGeom>
                    <a:avLst/>
                    <a:gdLst>
                      <a:gd name="T0" fmla="*/ 29 w 469"/>
                      <a:gd name="T1" fmla="*/ 0 h 512"/>
                      <a:gd name="T2" fmla="*/ 13 w 469"/>
                      <a:gd name="T3" fmla="*/ 60 h 512"/>
                      <a:gd name="T4" fmla="*/ 15 w 469"/>
                      <a:gd name="T5" fmla="*/ 114 h 512"/>
                      <a:gd name="T6" fmla="*/ 0 w 469"/>
                      <a:gd name="T7" fmla="*/ 144 h 512"/>
                      <a:gd name="T8" fmla="*/ 9 w 469"/>
                      <a:gd name="T9" fmla="*/ 197 h 512"/>
                      <a:gd name="T10" fmla="*/ 24 w 469"/>
                      <a:gd name="T11" fmla="*/ 227 h 512"/>
                      <a:gd name="T12" fmla="*/ 22 w 469"/>
                      <a:gd name="T13" fmla="*/ 269 h 512"/>
                      <a:gd name="T14" fmla="*/ 6 w 469"/>
                      <a:gd name="T15" fmla="*/ 299 h 512"/>
                      <a:gd name="T16" fmla="*/ 9 w 469"/>
                      <a:gd name="T17" fmla="*/ 319 h 512"/>
                      <a:gd name="T18" fmla="*/ 29 w 469"/>
                      <a:gd name="T19" fmla="*/ 332 h 512"/>
                      <a:gd name="T20" fmla="*/ 53 w 469"/>
                      <a:gd name="T21" fmla="*/ 334 h 512"/>
                      <a:gd name="T22" fmla="*/ 63 w 469"/>
                      <a:gd name="T23" fmla="*/ 344 h 512"/>
                      <a:gd name="T24" fmla="*/ 72 w 469"/>
                      <a:gd name="T25" fmla="*/ 379 h 512"/>
                      <a:gd name="T26" fmla="*/ 108 w 469"/>
                      <a:gd name="T27" fmla="*/ 389 h 512"/>
                      <a:gd name="T28" fmla="*/ 137 w 469"/>
                      <a:gd name="T29" fmla="*/ 404 h 512"/>
                      <a:gd name="T30" fmla="*/ 146 w 469"/>
                      <a:gd name="T31" fmla="*/ 422 h 512"/>
                      <a:gd name="T32" fmla="*/ 171 w 469"/>
                      <a:gd name="T33" fmla="*/ 436 h 512"/>
                      <a:gd name="T34" fmla="*/ 191 w 469"/>
                      <a:gd name="T35" fmla="*/ 425 h 512"/>
                      <a:gd name="T36" fmla="*/ 206 w 469"/>
                      <a:gd name="T37" fmla="*/ 434 h 512"/>
                      <a:gd name="T38" fmla="*/ 209 w 469"/>
                      <a:gd name="T39" fmla="*/ 456 h 512"/>
                      <a:gd name="T40" fmla="*/ 265 w 469"/>
                      <a:gd name="T41" fmla="*/ 471 h 512"/>
                      <a:gd name="T42" fmla="*/ 294 w 469"/>
                      <a:gd name="T43" fmla="*/ 498 h 512"/>
                      <a:gd name="T44" fmla="*/ 337 w 469"/>
                      <a:gd name="T45" fmla="*/ 512 h 512"/>
                      <a:gd name="T46" fmla="*/ 355 w 469"/>
                      <a:gd name="T47" fmla="*/ 463 h 512"/>
                      <a:gd name="T48" fmla="*/ 415 w 469"/>
                      <a:gd name="T49" fmla="*/ 395 h 512"/>
                      <a:gd name="T50" fmla="*/ 469 w 469"/>
                      <a:gd name="T51" fmla="*/ 323 h 512"/>
                      <a:gd name="T52" fmla="*/ 451 w 469"/>
                      <a:gd name="T53" fmla="*/ 245 h 512"/>
                      <a:gd name="T54" fmla="*/ 443 w 469"/>
                      <a:gd name="T55" fmla="*/ 211 h 512"/>
                      <a:gd name="T56" fmla="*/ 427 w 469"/>
                      <a:gd name="T57" fmla="*/ 186 h 512"/>
                      <a:gd name="T58" fmla="*/ 409 w 469"/>
                      <a:gd name="T59" fmla="*/ 199 h 512"/>
                      <a:gd name="T60" fmla="*/ 388 w 469"/>
                      <a:gd name="T61" fmla="*/ 173 h 512"/>
                      <a:gd name="T62" fmla="*/ 355 w 469"/>
                      <a:gd name="T63" fmla="*/ 177 h 512"/>
                      <a:gd name="T64" fmla="*/ 328 w 469"/>
                      <a:gd name="T65" fmla="*/ 152 h 512"/>
                      <a:gd name="T66" fmla="*/ 299 w 469"/>
                      <a:gd name="T67" fmla="*/ 123 h 512"/>
                      <a:gd name="T68" fmla="*/ 200 w 469"/>
                      <a:gd name="T69" fmla="*/ 112 h 512"/>
                      <a:gd name="T70" fmla="*/ 144 w 469"/>
                      <a:gd name="T71" fmla="*/ 69 h 512"/>
                      <a:gd name="T72" fmla="*/ 83 w 469"/>
                      <a:gd name="T73" fmla="*/ 49 h 512"/>
                      <a:gd name="T74" fmla="*/ 69 w 469"/>
                      <a:gd name="T75" fmla="*/ 26 h 512"/>
                      <a:gd name="T76" fmla="*/ 47 w 469"/>
                      <a:gd name="T77" fmla="*/ 17 h 512"/>
                      <a:gd name="T78" fmla="*/ 29 w 469"/>
                      <a:gd name="T7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9" h="512">
                        <a:moveTo>
                          <a:pt x="29" y="0"/>
                        </a:moveTo>
                        <a:lnTo>
                          <a:pt x="13" y="60"/>
                        </a:lnTo>
                        <a:lnTo>
                          <a:pt x="15" y="114"/>
                        </a:lnTo>
                        <a:lnTo>
                          <a:pt x="0" y="144"/>
                        </a:lnTo>
                        <a:lnTo>
                          <a:pt x="9" y="197"/>
                        </a:lnTo>
                        <a:lnTo>
                          <a:pt x="24" y="227"/>
                        </a:lnTo>
                        <a:lnTo>
                          <a:pt x="22" y="269"/>
                        </a:lnTo>
                        <a:lnTo>
                          <a:pt x="6" y="299"/>
                        </a:lnTo>
                        <a:lnTo>
                          <a:pt x="9" y="319"/>
                        </a:lnTo>
                        <a:lnTo>
                          <a:pt x="29" y="332"/>
                        </a:lnTo>
                        <a:lnTo>
                          <a:pt x="53" y="334"/>
                        </a:lnTo>
                        <a:lnTo>
                          <a:pt x="63" y="344"/>
                        </a:lnTo>
                        <a:lnTo>
                          <a:pt x="72" y="379"/>
                        </a:lnTo>
                        <a:lnTo>
                          <a:pt x="108" y="389"/>
                        </a:lnTo>
                        <a:lnTo>
                          <a:pt x="137" y="404"/>
                        </a:lnTo>
                        <a:lnTo>
                          <a:pt x="146" y="422"/>
                        </a:lnTo>
                        <a:lnTo>
                          <a:pt x="171" y="436"/>
                        </a:lnTo>
                        <a:lnTo>
                          <a:pt x="191" y="425"/>
                        </a:lnTo>
                        <a:lnTo>
                          <a:pt x="206" y="434"/>
                        </a:lnTo>
                        <a:lnTo>
                          <a:pt x="209" y="456"/>
                        </a:lnTo>
                        <a:lnTo>
                          <a:pt x="265" y="471"/>
                        </a:lnTo>
                        <a:lnTo>
                          <a:pt x="294" y="498"/>
                        </a:lnTo>
                        <a:lnTo>
                          <a:pt x="337" y="512"/>
                        </a:lnTo>
                        <a:lnTo>
                          <a:pt x="355" y="463"/>
                        </a:lnTo>
                        <a:lnTo>
                          <a:pt x="415" y="395"/>
                        </a:lnTo>
                        <a:lnTo>
                          <a:pt x="469" y="323"/>
                        </a:lnTo>
                        <a:lnTo>
                          <a:pt x="451" y="245"/>
                        </a:lnTo>
                        <a:lnTo>
                          <a:pt x="443" y="211"/>
                        </a:lnTo>
                        <a:lnTo>
                          <a:pt x="427" y="186"/>
                        </a:lnTo>
                        <a:lnTo>
                          <a:pt x="409" y="199"/>
                        </a:lnTo>
                        <a:lnTo>
                          <a:pt x="388" y="173"/>
                        </a:lnTo>
                        <a:lnTo>
                          <a:pt x="355" y="177"/>
                        </a:lnTo>
                        <a:lnTo>
                          <a:pt x="328" y="152"/>
                        </a:lnTo>
                        <a:lnTo>
                          <a:pt x="299" y="123"/>
                        </a:lnTo>
                        <a:lnTo>
                          <a:pt x="200" y="112"/>
                        </a:lnTo>
                        <a:lnTo>
                          <a:pt x="144" y="69"/>
                        </a:lnTo>
                        <a:lnTo>
                          <a:pt x="83" y="49"/>
                        </a:lnTo>
                        <a:lnTo>
                          <a:pt x="69" y="26"/>
                        </a:lnTo>
                        <a:lnTo>
                          <a:pt x="47" y="17"/>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0" name="Freeform 900"/>
                  <p:cNvSpPr>
                    <a:spLocks/>
                  </p:cNvSpPr>
                  <p:nvPr/>
                </p:nvSpPr>
                <p:spPr bwMode="auto">
                  <a:xfrm>
                    <a:off x="2929" y="2190"/>
                    <a:ext cx="1016" cy="1024"/>
                  </a:xfrm>
                  <a:custGeom>
                    <a:avLst/>
                    <a:gdLst>
                      <a:gd name="T0" fmla="*/ 29 w 469"/>
                      <a:gd name="T1" fmla="*/ 0 h 512"/>
                      <a:gd name="T2" fmla="*/ 13 w 469"/>
                      <a:gd name="T3" fmla="*/ 60 h 512"/>
                      <a:gd name="T4" fmla="*/ 15 w 469"/>
                      <a:gd name="T5" fmla="*/ 114 h 512"/>
                      <a:gd name="T6" fmla="*/ 0 w 469"/>
                      <a:gd name="T7" fmla="*/ 144 h 512"/>
                      <a:gd name="T8" fmla="*/ 9 w 469"/>
                      <a:gd name="T9" fmla="*/ 197 h 512"/>
                      <a:gd name="T10" fmla="*/ 24 w 469"/>
                      <a:gd name="T11" fmla="*/ 227 h 512"/>
                      <a:gd name="T12" fmla="*/ 22 w 469"/>
                      <a:gd name="T13" fmla="*/ 269 h 512"/>
                      <a:gd name="T14" fmla="*/ 6 w 469"/>
                      <a:gd name="T15" fmla="*/ 299 h 512"/>
                      <a:gd name="T16" fmla="*/ 9 w 469"/>
                      <a:gd name="T17" fmla="*/ 319 h 512"/>
                      <a:gd name="T18" fmla="*/ 29 w 469"/>
                      <a:gd name="T19" fmla="*/ 332 h 512"/>
                      <a:gd name="T20" fmla="*/ 53 w 469"/>
                      <a:gd name="T21" fmla="*/ 334 h 512"/>
                      <a:gd name="T22" fmla="*/ 63 w 469"/>
                      <a:gd name="T23" fmla="*/ 344 h 512"/>
                      <a:gd name="T24" fmla="*/ 72 w 469"/>
                      <a:gd name="T25" fmla="*/ 379 h 512"/>
                      <a:gd name="T26" fmla="*/ 108 w 469"/>
                      <a:gd name="T27" fmla="*/ 389 h 512"/>
                      <a:gd name="T28" fmla="*/ 137 w 469"/>
                      <a:gd name="T29" fmla="*/ 404 h 512"/>
                      <a:gd name="T30" fmla="*/ 146 w 469"/>
                      <a:gd name="T31" fmla="*/ 422 h 512"/>
                      <a:gd name="T32" fmla="*/ 171 w 469"/>
                      <a:gd name="T33" fmla="*/ 436 h 512"/>
                      <a:gd name="T34" fmla="*/ 191 w 469"/>
                      <a:gd name="T35" fmla="*/ 425 h 512"/>
                      <a:gd name="T36" fmla="*/ 206 w 469"/>
                      <a:gd name="T37" fmla="*/ 434 h 512"/>
                      <a:gd name="T38" fmla="*/ 209 w 469"/>
                      <a:gd name="T39" fmla="*/ 456 h 512"/>
                      <a:gd name="T40" fmla="*/ 265 w 469"/>
                      <a:gd name="T41" fmla="*/ 471 h 512"/>
                      <a:gd name="T42" fmla="*/ 294 w 469"/>
                      <a:gd name="T43" fmla="*/ 498 h 512"/>
                      <a:gd name="T44" fmla="*/ 337 w 469"/>
                      <a:gd name="T45" fmla="*/ 512 h 512"/>
                      <a:gd name="T46" fmla="*/ 355 w 469"/>
                      <a:gd name="T47" fmla="*/ 463 h 512"/>
                      <a:gd name="T48" fmla="*/ 415 w 469"/>
                      <a:gd name="T49" fmla="*/ 395 h 512"/>
                      <a:gd name="T50" fmla="*/ 469 w 469"/>
                      <a:gd name="T51" fmla="*/ 323 h 512"/>
                      <a:gd name="T52" fmla="*/ 451 w 469"/>
                      <a:gd name="T53" fmla="*/ 245 h 512"/>
                      <a:gd name="T54" fmla="*/ 443 w 469"/>
                      <a:gd name="T55" fmla="*/ 211 h 512"/>
                      <a:gd name="T56" fmla="*/ 427 w 469"/>
                      <a:gd name="T57" fmla="*/ 186 h 512"/>
                      <a:gd name="T58" fmla="*/ 409 w 469"/>
                      <a:gd name="T59" fmla="*/ 199 h 512"/>
                      <a:gd name="T60" fmla="*/ 388 w 469"/>
                      <a:gd name="T61" fmla="*/ 173 h 512"/>
                      <a:gd name="T62" fmla="*/ 355 w 469"/>
                      <a:gd name="T63" fmla="*/ 177 h 512"/>
                      <a:gd name="T64" fmla="*/ 328 w 469"/>
                      <a:gd name="T65" fmla="*/ 152 h 512"/>
                      <a:gd name="T66" fmla="*/ 299 w 469"/>
                      <a:gd name="T67" fmla="*/ 123 h 512"/>
                      <a:gd name="T68" fmla="*/ 200 w 469"/>
                      <a:gd name="T69" fmla="*/ 112 h 512"/>
                      <a:gd name="T70" fmla="*/ 144 w 469"/>
                      <a:gd name="T71" fmla="*/ 69 h 512"/>
                      <a:gd name="T72" fmla="*/ 83 w 469"/>
                      <a:gd name="T73" fmla="*/ 49 h 512"/>
                      <a:gd name="T74" fmla="*/ 69 w 469"/>
                      <a:gd name="T75" fmla="*/ 26 h 512"/>
                      <a:gd name="T76" fmla="*/ 47 w 469"/>
                      <a:gd name="T77" fmla="*/ 17 h 512"/>
                      <a:gd name="T78" fmla="*/ 29 w 469"/>
                      <a:gd name="T7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9" h="512">
                        <a:moveTo>
                          <a:pt x="29" y="0"/>
                        </a:moveTo>
                        <a:lnTo>
                          <a:pt x="13" y="60"/>
                        </a:lnTo>
                        <a:lnTo>
                          <a:pt x="15" y="114"/>
                        </a:lnTo>
                        <a:lnTo>
                          <a:pt x="0" y="144"/>
                        </a:lnTo>
                        <a:lnTo>
                          <a:pt x="9" y="197"/>
                        </a:lnTo>
                        <a:lnTo>
                          <a:pt x="24" y="227"/>
                        </a:lnTo>
                        <a:lnTo>
                          <a:pt x="22" y="269"/>
                        </a:lnTo>
                        <a:lnTo>
                          <a:pt x="6" y="299"/>
                        </a:lnTo>
                        <a:lnTo>
                          <a:pt x="9" y="319"/>
                        </a:lnTo>
                        <a:lnTo>
                          <a:pt x="29" y="332"/>
                        </a:lnTo>
                        <a:lnTo>
                          <a:pt x="53" y="334"/>
                        </a:lnTo>
                        <a:lnTo>
                          <a:pt x="63" y="344"/>
                        </a:lnTo>
                        <a:lnTo>
                          <a:pt x="72" y="379"/>
                        </a:lnTo>
                        <a:lnTo>
                          <a:pt x="108" y="389"/>
                        </a:lnTo>
                        <a:lnTo>
                          <a:pt x="137" y="404"/>
                        </a:lnTo>
                        <a:lnTo>
                          <a:pt x="146" y="422"/>
                        </a:lnTo>
                        <a:lnTo>
                          <a:pt x="171" y="436"/>
                        </a:lnTo>
                        <a:lnTo>
                          <a:pt x="191" y="425"/>
                        </a:lnTo>
                        <a:lnTo>
                          <a:pt x="206" y="434"/>
                        </a:lnTo>
                        <a:lnTo>
                          <a:pt x="209" y="456"/>
                        </a:lnTo>
                        <a:lnTo>
                          <a:pt x="265" y="471"/>
                        </a:lnTo>
                        <a:lnTo>
                          <a:pt x="294" y="498"/>
                        </a:lnTo>
                        <a:lnTo>
                          <a:pt x="337" y="512"/>
                        </a:lnTo>
                        <a:lnTo>
                          <a:pt x="355" y="463"/>
                        </a:lnTo>
                        <a:lnTo>
                          <a:pt x="415" y="395"/>
                        </a:lnTo>
                        <a:lnTo>
                          <a:pt x="469" y="323"/>
                        </a:lnTo>
                        <a:lnTo>
                          <a:pt x="451" y="245"/>
                        </a:lnTo>
                        <a:lnTo>
                          <a:pt x="443" y="211"/>
                        </a:lnTo>
                        <a:lnTo>
                          <a:pt x="427" y="186"/>
                        </a:lnTo>
                        <a:lnTo>
                          <a:pt x="409" y="199"/>
                        </a:lnTo>
                        <a:lnTo>
                          <a:pt x="388" y="173"/>
                        </a:lnTo>
                        <a:lnTo>
                          <a:pt x="355" y="177"/>
                        </a:lnTo>
                        <a:lnTo>
                          <a:pt x="328" y="152"/>
                        </a:lnTo>
                        <a:lnTo>
                          <a:pt x="299" y="123"/>
                        </a:lnTo>
                        <a:lnTo>
                          <a:pt x="200" y="112"/>
                        </a:lnTo>
                        <a:lnTo>
                          <a:pt x="144" y="69"/>
                        </a:lnTo>
                        <a:lnTo>
                          <a:pt x="83" y="49"/>
                        </a:lnTo>
                        <a:lnTo>
                          <a:pt x="69" y="26"/>
                        </a:lnTo>
                        <a:lnTo>
                          <a:pt x="47" y="17"/>
                        </a:lnTo>
                        <a:lnTo>
                          <a:pt x="29"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1" name="Freeform 899"/>
                  <p:cNvSpPr>
                    <a:spLocks/>
                  </p:cNvSpPr>
                  <p:nvPr/>
                </p:nvSpPr>
                <p:spPr bwMode="auto">
                  <a:xfrm>
                    <a:off x="3659" y="2832"/>
                    <a:ext cx="924" cy="864"/>
                  </a:xfrm>
                  <a:custGeom>
                    <a:avLst/>
                    <a:gdLst>
                      <a:gd name="T0" fmla="*/ 0 w 427"/>
                      <a:gd name="T1" fmla="*/ 191 h 432"/>
                      <a:gd name="T2" fmla="*/ 18 w 427"/>
                      <a:gd name="T3" fmla="*/ 142 h 432"/>
                      <a:gd name="T4" fmla="*/ 78 w 427"/>
                      <a:gd name="T5" fmla="*/ 74 h 432"/>
                      <a:gd name="T6" fmla="*/ 132 w 427"/>
                      <a:gd name="T7" fmla="*/ 0 h 432"/>
                      <a:gd name="T8" fmla="*/ 188 w 427"/>
                      <a:gd name="T9" fmla="*/ 32 h 432"/>
                      <a:gd name="T10" fmla="*/ 222 w 427"/>
                      <a:gd name="T11" fmla="*/ 54 h 432"/>
                      <a:gd name="T12" fmla="*/ 245 w 427"/>
                      <a:gd name="T13" fmla="*/ 86 h 432"/>
                      <a:gd name="T14" fmla="*/ 317 w 427"/>
                      <a:gd name="T15" fmla="*/ 128 h 432"/>
                      <a:gd name="T16" fmla="*/ 339 w 427"/>
                      <a:gd name="T17" fmla="*/ 150 h 432"/>
                      <a:gd name="T18" fmla="*/ 427 w 427"/>
                      <a:gd name="T19" fmla="*/ 200 h 432"/>
                      <a:gd name="T20" fmla="*/ 413 w 427"/>
                      <a:gd name="T21" fmla="*/ 238 h 432"/>
                      <a:gd name="T22" fmla="*/ 368 w 427"/>
                      <a:gd name="T23" fmla="*/ 243 h 432"/>
                      <a:gd name="T24" fmla="*/ 348 w 427"/>
                      <a:gd name="T25" fmla="*/ 276 h 432"/>
                      <a:gd name="T26" fmla="*/ 287 w 427"/>
                      <a:gd name="T27" fmla="*/ 322 h 432"/>
                      <a:gd name="T28" fmla="*/ 269 w 427"/>
                      <a:gd name="T29" fmla="*/ 342 h 432"/>
                      <a:gd name="T30" fmla="*/ 263 w 427"/>
                      <a:gd name="T31" fmla="*/ 371 h 432"/>
                      <a:gd name="T32" fmla="*/ 269 w 427"/>
                      <a:gd name="T33" fmla="*/ 393 h 432"/>
                      <a:gd name="T34" fmla="*/ 279 w 427"/>
                      <a:gd name="T35" fmla="*/ 432 h 432"/>
                      <a:gd name="T36" fmla="*/ 234 w 427"/>
                      <a:gd name="T37" fmla="*/ 420 h 432"/>
                      <a:gd name="T38" fmla="*/ 227 w 427"/>
                      <a:gd name="T39" fmla="*/ 376 h 432"/>
                      <a:gd name="T40" fmla="*/ 209 w 427"/>
                      <a:gd name="T41" fmla="*/ 349 h 432"/>
                      <a:gd name="T42" fmla="*/ 139 w 427"/>
                      <a:gd name="T43" fmla="*/ 344 h 432"/>
                      <a:gd name="T44" fmla="*/ 110 w 427"/>
                      <a:gd name="T45" fmla="*/ 322 h 432"/>
                      <a:gd name="T46" fmla="*/ 78 w 427"/>
                      <a:gd name="T47" fmla="*/ 277 h 432"/>
                      <a:gd name="T48" fmla="*/ 70 w 427"/>
                      <a:gd name="T49" fmla="*/ 222 h 432"/>
                      <a:gd name="T50" fmla="*/ 42 w 427"/>
                      <a:gd name="T51" fmla="*/ 198 h 432"/>
                      <a:gd name="T52" fmla="*/ 0 w 427"/>
                      <a:gd name="T53" fmla="*/ 19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32">
                        <a:moveTo>
                          <a:pt x="0" y="191"/>
                        </a:moveTo>
                        <a:lnTo>
                          <a:pt x="18" y="142"/>
                        </a:lnTo>
                        <a:lnTo>
                          <a:pt x="78" y="74"/>
                        </a:lnTo>
                        <a:lnTo>
                          <a:pt x="132" y="0"/>
                        </a:lnTo>
                        <a:lnTo>
                          <a:pt x="188" y="32"/>
                        </a:lnTo>
                        <a:lnTo>
                          <a:pt x="222" y="54"/>
                        </a:lnTo>
                        <a:lnTo>
                          <a:pt x="245" y="86"/>
                        </a:lnTo>
                        <a:lnTo>
                          <a:pt x="317" y="128"/>
                        </a:lnTo>
                        <a:lnTo>
                          <a:pt x="339" y="150"/>
                        </a:lnTo>
                        <a:lnTo>
                          <a:pt x="427" y="200"/>
                        </a:lnTo>
                        <a:lnTo>
                          <a:pt x="413" y="238"/>
                        </a:lnTo>
                        <a:lnTo>
                          <a:pt x="368" y="243"/>
                        </a:lnTo>
                        <a:lnTo>
                          <a:pt x="348" y="276"/>
                        </a:lnTo>
                        <a:lnTo>
                          <a:pt x="287" y="322"/>
                        </a:lnTo>
                        <a:lnTo>
                          <a:pt x="269" y="342"/>
                        </a:lnTo>
                        <a:lnTo>
                          <a:pt x="263" y="371"/>
                        </a:lnTo>
                        <a:lnTo>
                          <a:pt x="269" y="393"/>
                        </a:lnTo>
                        <a:lnTo>
                          <a:pt x="279" y="432"/>
                        </a:lnTo>
                        <a:lnTo>
                          <a:pt x="234" y="420"/>
                        </a:lnTo>
                        <a:lnTo>
                          <a:pt x="227" y="376"/>
                        </a:lnTo>
                        <a:lnTo>
                          <a:pt x="209" y="349"/>
                        </a:lnTo>
                        <a:lnTo>
                          <a:pt x="139" y="344"/>
                        </a:lnTo>
                        <a:lnTo>
                          <a:pt x="110" y="322"/>
                        </a:lnTo>
                        <a:lnTo>
                          <a:pt x="78" y="277"/>
                        </a:lnTo>
                        <a:lnTo>
                          <a:pt x="70" y="222"/>
                        </a:lnTo>
                        <a:lnTo>
                          <a:pt x="42" y="198"/>
                        </a:lnTo>
                        <a:lnTo>
                          <a:pt x="0" y="191"/>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2" name="Freeform 898"/>
                  <p:cNvSpPr>
                    <a:spLocks/>
                  </p:cNvSpPr>
                  <p:nvPr/>
                </p:nvSpPr>
                <p:spPr bwMode="auto">
                  <a:xfrm>
                    <a:off x="3659" y="2832"/>
                    <a:ext cx="924" cy="864"/>
                  </a:xfrm>
                  <a:custGeom>
                    <a:avLst/>
                    <a:gdLst>
                      <a:gd name="T0" fmla="*/ 0 w 427"/>
                      <a:gd name="T1" fmla="*/ 191 h 432"/>
                      <a:gd name="T2" fmla="*/ 18 w 427"/>
                      <a:gd name="T3" fmla="*/ 142 h 432"/>
                      <a:gd name="T4" fmla="*/ 78 w 427"/>
                      <a:gd name="T5" fmla="*/ 74 h 432"/>
                      <a:gd name="T6" fmla="*/ 132 w 427"/>
                      <a:gd name="T7" fmla="*/ 0 h 432"/>
                      <a:gd name="T8" fmla="*/ 188 w 427"/>
                      <a:gd name="T9" fmla="*/ 32 h 432"/>
                      <a:gd name="T10" fmla="*/ 222 w 427"/>
                      <a:gd name="T11" fmla="*/ 54 h 432"/>
                      <a:gd name="T12" fmla="*/ 245 w 427"/>
                      <a:gd name="T13" fmla="*/ 86 h 432"/>
                      <a:gd name="T14" fmla="*/ 317 w 427"/>
                      <a:gd name="T15" fmla="*/ 128 h 432"/>
                      <a:gd name="T16" fmla="*/ 339 w 427"/>
                      <a:gd name="T17" fmla="*/ 150 h 432"/>
                      <a:gd name="T18" fmla="*/ 427 w 427"/>
                      <a:gd name="T19" fmla="*/ 200 h 432"/>
                      <a:gd name="T20" fmla="*/ 413 w 427"/>
                      <a:gd name="T21" fmla="*/ 238 h 432"/>
                      <a:gd name="T22" fmla="*/ 368 w 427"/>
                      <a:gd name="T23" fmla="*/ 243 h 432"/>
                      <a:gd name="T24" fmla="*/ 348 w 427"/>
                      <a:gd name="T25" fmla="*/ 276 h 432"/>
                      <a:gd name="T26" fmla="*/ 287 w 427"/>
                      <a:gd name="T27" fmla="*/ 322 h 432"/>
                      <a:gd name="T28" fmla="*/ 269 w 427"/>
                      <a:gd name="T29" fmla="*/ 342 h 432"/>
                      <a:gd name="T30" fmla="*/ 263 w 427"/>
                      <a:gd name="T31" fmla="*/ 371 h 432"/>
                      <a:gd name="T32" fmla="*/ 269 w 427"/>
                      <a:gd name="T33" fmla="*/ 393 h 432"/>
                      <a:gd name="T34" fmla="*/ 279 w 427"/>
                      <a:gd name="T35" fmla="*/ 432 h 432"/>
                      <a:gd name="T36" fmla="*/ 234 w 427"/>
                      <a:gd name="T37" fmla="*/ 420 h 432"/>
                      <a:gd name="T38" fmla="*/ 227 w 427"/>
                      <a:gd name="T39" fmla="*/ 376 h 432"/>
                      <a:gd name="T40" fmla="*/ 209 w 427"/>
                      <a:gd name="T41" fmla="*/ 349 h 432"/>
                      <a:gd name="T42" fmla="*/ 139 w 427"/>
                      <a:gd name="T43" fmla="*/ 344 h 432"/>
                      <a:gd name="T44" fmla="*/ 110 w 427"/>
                      <a:gd name="T45" fmla="*/ 322 h 432"/>
                      <a:gd name="T46" fmla="*/ 78 w 427"/>
                      <a:gd name="T47" fmla="*/ 277 h 432"/>
                      <a:gd name="T48" fmla="*/ 70 w 427"/>
                      <a:gd name="T49" fmla="*/ 222 h 432"/>
                      <a:gd name="T50" fmla="*/ 42 w 427"/>
                      <a:gd name="T51" fmla="*/ 198 h 432"/>
                      <a:gd name="T52" fmla="*/ 0 w 427"/>
                      <a:gd name="T53" fmla="*/ 19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32">
                        <a:moveTo>
                          <a:pt x="0" y="191"/>
                        </a:moveTo>
                        <a:lnTo>
                          <a:pt x="18" y="142"/>
                        </a:lnTo>
                        <a:lnTo>
                          <a:pt x="78" y="74"/>
                        </a:lnTo>
                        <a:lnTo>
                          <a:pt x="132" y="0"/>
                        </a:lnTo>
                        <a:lnTo>
                          <a:pt x="188" y="32"/>
                        </a:lnTo>
                        <a:lnTo>
                          <a:pt x="222" y="54"/>
                        </a:lnTo>
                        <a:lnTo>
                          <a:pt x="245" y="86"/>
                        </a:lnTo>
                        <a:lnTo>
                          <a:pt x="317" y="128"/>
                        </a:lnTo>
                        <a:lnTo>
                          <a:pt x="339" y="150"/>
                        </a:lnTo>
                        <a:lnTo>
                          <a:pt x="427" y="200"/>
                        </a:lnTo>
                        <a:lnTo>
                          <a:pt x="413" y="238"/>
                        </a:lnTo>
                        <a:lnTo>
                          <a:pt x="368" y="243"/>
                        </a:lnTo>
                        <a:lnTo>
                          <a:pt x="348" y="276"/>
                        </a:lnTo>
                        <a:lnTo>
                          <a:pt x="287" y="322"/>
                        </a:lnTo>
                        <a:lnTo>
                          <a:pt x="269" y="342"/>
                        </a:lnTo>
                        <a:lnTo>
                          <a:pt x="263" y="371"/>
                        </a:lnTo>
                        <a:lnTo>
                          <a:pt x="269" y="393"/>
                        </a:lnTo>
                        <a:lnTo>
                          <a:pt x="279" y="432"/>
                        </a:lnTo>
                        <a:lnTo>
                          <a:pt x="234" y="420"/>
                        </a:lnTo>
                        <a:lnTo>
                          <a:pt x="227" y="376"/>
                        </a:lnTo>
                        <a:lnTo>
                          <a:pt x="209" y="349"/>
                        </a:lnTo>
                        <a:lnTo>
                          <a:pt x="139" y="344"/>
                        </a:lnTo>
                        <a:lnTo>
                          <a:pt x="110" y="322"/>
                        </a:lnTo>
                        <a:lnTo>
                          <a:pt x="78" y="277"/>
                        </a:lnTo>
                        <a:lnTo>
                          <a:pt x="70" y="222"/>
                        </a:lnTo>
                        <a:lnTo>
                          <a:pt x="42" y="198"/>
                        </a:lnTo>
                        <a:lnTo>
                          <a:pt x="0" y="19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3" name="Freeform 897"/>
                  <p:cNvSpPr>
                    <a:spLocks/>
                  </p:cNvSpPr>
                  <p:nvPr/>
                </p:nvSpPr>
                <p:spPr bwMode="auto">
                  <a:xfrm>
                    <a:off x="2992" y="1734"/>
                    <a:ext cx="779" cy="698"/>
                  </a:xfrm>
                  <a:custGeom>
                    <a:avLst/>
                    <a:gdLst>
                      <a:gd name="T0" fmla="*/ 0 w 360"/>
                      <a:gd name="T1" fmla="*/ 228 h 349"/>
                      <a:gd name="T2" fmla="*/ 18 w 360"/>
                      <a:gd name="T3" fmla="*/ 245 h 349"/>
                      <a:gd name="T4" fmla="*/ 40 w 360"/>
                      <a:gd name="T5" fmla="*/ 254 h 349"/>
                      <a:gd name="T6" fmla="*/ 54 w 360"/>
                      <a:gd name="T7" fmla="*/ 277 h 349"/>
                      <a:gd name="T8" fmla="*/ 115 w 360"/>
                      <a:gd name="T9" fmla="*/ 297 h 349"/>
                      <a:gd name="T10" fmla="*/ 171 w 360"/>
                      <a:gd name="T11" fmla="*/ 340 h 349"/>
                      <a:gd name="T12" fmla="*/ 270 w 360"/>
                      <a:gd name="T13" fmla="*/ 349 h 349"/>
                      <a:gd name="T14" fmla="*/ 297 w 360"/>
                      <a:gd name="T15" fmla="*/ 333 h 349"/>
                      <a:gd name="T16" fmla="*/ 335 w 360"/>
                      <a:gd name="T17" fmla="*/ 324 h 349"/>
                      <a:gd name="T18" fmla="*/ 353 w 360"/>
                      <a:gd name="T19" fmla="*/ 302 h 349"/>
                      <a:gd name="T20" fmla="*/ 348 w 360"/>
                      <a:gd name="T21" fmla="*/ 255 h 349"/>
                      <a:gd name="T22" fmla="*/ 328 w 360"/>
                      <a:gd name="T23" fmla="*/ 225 h 349"/>
                      <a:gd name="T24" fmla="*/ 306 w 360"/>
                      <a:gd name="T25" fmla="*/ 205 h 349"/>
                      <a:gd name="T26" fmla="*/ 296 w 360"/>
                      <a:gd name="T27" fmla="*/ 180 h 349"/>
                      <a:gd name="T28" fmla="*/ 314 w 360"/>
                      <a:gd name="T29" fmla="*/ 164 h 349"/>
                      <a:gd name="T30" fmla="*/ 339 w 360"/>
                      <a:gd name="T31" fmla="*/ 147 h 349"/>
                      <a:gd name="T32" fmla="*/ 335 w 360"/>
                      <a:gd name="T33" fmla="*/ 106 h 349"/>
                      <a:gd name="T34" fmla="*/ 355 w 360"/>
                      <a:gd name="T35" fmla="*/ 70 h 349"/>
                      <a:gd name="T36" fmla="*/ 360 w 360"/>
                      <a:gd name="T37" fmla="*/ 39 h 349"/>
                      <a:gd name="T38" fmla="*/ 312 w 360"/>
                      <a:gd name="T39" fmla="*/ 25 h 349"/>
                      <a:gd name="T40" fmla="*/ 278 w 360"/>
                      <a:gd name="T41" fmla="*/ 10 h 349"/>
                      <a:gd name="T42" fmla="*/ 245 w 360"/>
                      <a:gd name="T43" fmla="*/ 25 h 349"/>
                      <a:gd name="T44" fmla="*/ 218 w 360"/>
                      <a:gd name="T45" fmla="*/ 0 h 349"/>
                      <a:gd name="T46" fmla="*/ 155 w 360"/>
                      <a:gd name="T47" fmla="*/ 45 h 349"/>
                      <a:gd name="T48" fmla="*/ 130 w 360"/>
                      <a:gd name="T49" fmla="*/ 104 h 349"/>
                      <a:gd name="T50" fmla="*/ 90 w 360"/>
                      <a:gd name="T51" fmla="*/ 151 h 349"/>
                      <a:gd name="T52" fmla="*/ 65 w 360"/>
                      <a:gd name="T53" fmla="*/ 167 h 349"/>
                      <a:gd name="T54" fmla="*/ 29 w 360"/>
                      <a:gd name="T55" fmla="*/ 183 h 349"/>
                      <a:gd name="T56" fmla="*/ 0 w 360"/>
                      <a:gd name="T57"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349">
                        <a:moveTo>
                          <a:pt x="0" y="228"/>
                        </a:moveTo>
                        <a:lnTo>
                          <a:pt x="18" y="245"/>
                        </a:lnTo>
                        <a:lnTo>
                          <a:pt x="40" y="254"/>
                        </a:lnTo>
                        <a:lnTo>
                          <a:pt x="54" y="277"/>
                        </a:lnTo>
                        <a:lnTo>
                          <a:pt x="115" y="297"/>
                        </a:lnTo>
                        <a:lnTo>
                          <a:pt x="171" y="340"/>
                        </a:lnTo>
                        <a:lnTo>
                          <a:pt x="270" y="349"/>
                        </a:lnTo>
                        <a:lnTo>
                          <a:pt x="297" y="333"/>
                        </a:lnTo>
                        <a:lnTo>
                          <a:pt x="335" y="324"/>
                        </a:lnTo>
                        <a:lnTo>
                          <a:pt x="353" y="302"/>
                        </a:lnTo>
                        <a:lnTo>
                          <a:pt x="348" y="255"/>
                        </a:lnTo>
                        <a:lnTo>
                          <a:pt x="328" y="225"/>
                        </a:lnTo>
                        <a:lnTo>
                          <a:pt x="306" y="205"/>
                        </a:lnTo>
                        <a:lnTo>
                          <a:pt x="296" y="180"/>
                        </a:lnTo>
                        <a:lnTo>
                          <a:pt x="314" y="164"/>
                        </a:lnTo>
                        <a:lnTo>
                          <a:pt x="339" y="147"/>
                        </a:lnTo>
                        <a:lnTo>
                          <a:pt x="335" y="106"/>
                        </a:lnTo>
                        <a:lnTo>
                          <a:pt x="355" y="70"/>
                        </a:lnTo>
                        <a:lnTo>
                          <a:pt x="360" y="39"/>
                        </a:lnTo>
                        <a:lnTo>
                          <a:pt x="312" y="25"/>
                        </a:lnTo>
                        <a:lnTo>
                          <a:pt x="278" y="10"/>
                        </a:lnTo>
                        <a:lnTo>
                          <a:pt x="245" y="25"/>
                        </a:lnTo>
                        <a:lnTo>
                          <a:pt x="218" y="0"/>
                        </a:lnTo>
                        <a:lnTo>
                          <a:pt x="155" y="45"/>
                        </a:lnTo>
                        <a:lnTo>
                          <a:pt x="130" y="104"/>
                        </a:lnTo>
                        <a:lnTo>
                          <a:pt x="90" y="151"/>
                        </a:lnTo>
                        <a:lnTo>
                          <a:pt x="65" y="167"/>
                        </a:lnTo>
                        <a:lnTo>
                          <a:pt x="29" y="183"/>
                        </a:lnTo>
                        <a:lnTo>
                          <a:pt x="0"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4" name="Freeform 896"/>
                  <p:cNvSpPr>
                    <a:spLocks/>
                  </p:cNvSpPr>
                  <p:nvPr/>
                </p:nvSpPr>
                <p:spPr bwMode="auto">
                  <a:xfrm>
                    <a:off x="2992" y="1734"/>
                    <a:ext cx="779" cy="698"/>
                  </a:xfrm>
                  <a:custGeom>
                    <a:avLst/>
                    <a:gdLst>
                      <a:gd name="T0" fmla="*/ 0 w 360"/>
                      <a:gd name="T1" fmla="*/ 228 h 349"/>
                      <a:gd name="T2" fmla="*/ 18 w 360"/>
                      <a:gd name="T3" fmla="*/ 245 h 349"/>
                      <a:gd name="T4" fmla="*/ 40 w 360"/>
                      <a:gd name="T5" fmla="*/ 254 h 349"/>
                      <a:gd name="T6" fmla="*/ 54 w 360"/>
                      <a:gd name="T7" fmla="*/ 277 h 349"/>
                      <a:gd name="T8" fmla="*/ 115 w 360"/>
                      <a:gd name="T9" fmla="*/ 297 h 349"/>
                      <a:gd name="T10" fmla="*/ 171 w 360"/>
                      <a:gd name="T11" fmla="*/ 340 h 349"/>
                      <a:gd name="T12" fmla="*/ 270 w 360"/>
                      <a:gd name="T13" fmla="*/ 349 h 349"/>
                      <a:gd name="T14" fmla="*/ 297 w 360"/>
                      <a:gd name="T15" fmla="*/ 333 h 349"/>
                      <a:gd name="T16" fmla="*/ 335 w 360"/>
                      <a:gd name="T17" fmla="*/ 324 h 349"/>
                      <a:gd name="T18" fmla="*/ 353 w 360"/>
                      <a:gd name="T19" fmla="*/ 302 h 349"/>
                      <a:gd name="T20" fmla="*/ 348 w 360"/>
                      <a:gd name="T21" fmla="*/ 255 h 349"/>
                      <a:gd name="T22" fmla="*/ 328 w 360"/>
                      <a:gd name="T23" fmla="*/ 225 h 349"/>
                      <a:gd name="T24" fmla="*/ 306 w 360"/>
                      <a:gd name="T25" fmla="*/ 205 h 349"/>
                      <a:gd name="T26" fmla="*/ 296 w 360"/>
                      <a:gd name="T27" fmla="*/ 180 h 349"/>
                      <a:gd name="T28" fmla="*/ 314 w 360"/>
                      <a:gd name="T29" fmla="*/ 164 h 349"/>
                      <a:gd name="T30" fmla="*/ 339 w 360"/>
                      <a:gd name="T31" fmla="*/ 147 h 349"/>
                      <a:gd name="T32" fmla="*/ 335 w 360"/>
                      <a:gd name="T33" fmla="*/ 106 h 349"/>
                      <a:gd name="T34" fmla="*/ 355 w 360"/>
                      <a:gd name="T35" fmla="*/ 70 h 349"/>
                      <a:gd name="T36" fmla="*/ 360 w 360"/>
                      <a:gd name="T37" fmla="*/ 39 h 349"/>
                      <a:gd name="T38" fmla="*/ 312 w 360"/>
                      <a:gd name="T39" fmla="*/ 25 h 349"/>
                      <a:gd name="T40" fmla="*/ 278 w 360"/>
                      <a:gd name="T41" fmla="*/ 10 h 349"/>
                      <a:gd name="T42" fmla="*/ 245 w 360"/>
                      <a:gd name="T43" fmla="*/ 25 h 349"/>
                      <a:gd name="T44" fmla="*/ 218 w 360"/>
                      <a:gd name="T45" fmla="*/ 0 h 349"/>
                      <a:gd name="T46" fmla="*/ 155 w 360"/>
                      <a:gd name="T47" fmla="*/ 45 h 349"/>
                      <a:gd name="T48" fmla="*/ 130 w 360"/>
                      <a:gd name="T49" fmla="*/ 104 h 349"/>
                      <a:gd name="T50" fmla="*/ 90 w 360"/>
                      <a:gd name="T51" fmla="*/ 151 h 349"/>
                      <a:gd name="T52" fmla="*/ 65 w 360"/>
                      <a:gd name="T53" fmla="*/ 167 h 349"/>
                      <a:gd name="T54" fmla="*/ 29 w 360"/>
                      <a:gd name="T55" fmla="*/ 183 h 349"/>
                      <a:gd name="T56" fmla="*/ 0 w 360"/>
                      <a:gd name="T57"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349">
                        <a:moveTo>
                          <a:pt x="0" y="228"/>
                        </a:moveTo>
                        <a:lnTo>
                          <a:pt x="18" y="245"/>
                        </a:lnTo>
                        <a:lnTo>
                          <a:pt x="40" y="254"/>
                        </a:lnTo>
                        <a:lnTo>
                          <a:pt x="54" y="277"/>
                        </a:lnTo>
                        <a:lnTo>
                          <a:pt x="115" y="297"/>
                        </a:lnTo>
                        <a:lnTo>
                          <a:pt x="171" y="340"/>
                        </a:lnTo>
                        <a:lnTo>
                          <a:pt x="270" y="349"/>
                        </a:lnTo>
                        <a:lnTo>
                          <a:pt x="297" y="333"/>
                        </a:lnTo>
                        <a:lnTo>
                          <a:pt x="335" y="324"/>
                        </a:lnTo>
                        <a:lnTo>
                          <a:pt x="353" y="302"/>
                        </a:lnTo>
                        <a:lnTo>
                          <a:pt x="348" y="255"/>
                        </a:lnTo>
                        <a:lnTo>
                          <a:pt x="328" y="225"/>
                        </a:lnTo>
                        <a:lnTo>
                          <a:pt x="306" y="205"/>
                        </a:lnTo>
                        <a:lnTo>
                          <a:pt x="296" y="180"/>
                        </a:lnTo>
                        <a:lnTo>
                          <a:pt x="314" y="164"/>
                        </a:lnTo>
                        <a:lnTo>
                          <a:pt x="339" y="147"/>
                        </a:lnTo>
                        <a:lnTo>
                          <a:pt x="335" y="106"/>
                        </a:lnTo>
                        <a:lnTo>
                          <a:pt x="355" y="70"/>
                        </a:lnTo>
                        <a:lnTo>
                          <a:pt x="360" y="39"/>
                        </a:lnTo>
                        <a:lnTo>
                          <a:pt x="312" y="25"/>
                        </a:lnTo>
                        <a:lnTo>
                          <a:pt x="278" y="10"/>
                        </a:lnTo>
                        <a:lnTo>
                          <a:pt x="245" y="25"/>
                        </a:lnTo>
                        <a:lnTo>
                          <a:pt x="218" y="0"/>
                        </a:lnTo>
                        <a:lnTo>
                          <a:pt x="155" y="45"/>
                        </a:lnTo>
                        <a:lnTo>
                          <a:pt x="130" y="104"/>
                        </a:lnTo>
                        <a:lnTo>
                          <a:pt x="90" y="151"/>
                        </a:lnTo>
                        <a:lnTo>
                          <a:pt x="65" y="167"/>
                        </a:lnTo>
                        <a:lnTo>
                          <a:pt x="29" y="183"/>
                        </a:lnTo>
                        <a:lnTo>
                          <a:pt x="0" y="22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5" name="Freeform 895"/>
                  <p:cNvSpPr>
                    <a:spLocks/>
                  </p:cNvSpPr>
                  <p:nvPr/>
                </p:nvSpPr>
                <p:spPr bwMode="auto">
                  <a:xfrm>
                    <a:off x="3297" y="832"/>
                    <a:ext cx="1004" cy="980"/>
                  </a:xfrm>
                  <a:custGeom>
                    <a:avLst/>
                    <a:gdLst>
                      <a:gd name="T0" fmla="*/ 77 w 464"/>
                      <a:gd name="T1" fmla="*/ 451 h 490"/>
                      <a:gd name="T2" fmla="*/ 18 w 464"/>
                      <a:gd name="T3" fmla="*/ 398 h 490"/>
                      <a:gd name="T4" fmla="*/ 1 w 464"/>
                      <a:gd name="T5" fmla="*/ 362 h 490"/>
                      <a:gd name="T6" fmla="*/ 5 w 464"/>
                      <a:gd name="T7" fmla="*/ 321 h 490"/>
                      <a:gd name="T8" fmla="*/ 0 w 464"/>
                      <a:gd name="T9" fmla="*/ 272 h 490"/>
                      <a:gd name="T10" fmla="*/ 43 w 464"/>
                      <a:gd name="T11" fmla="*/ 269 h 490"/>
                      <a:gd name="T12" fmla="*/ 70 w 464"/>
                      <a:gd name="T13" fmla="*/ 252 h 490"/>
                      <a:gd name="T14" fmla="*/ 117 w 464"/>
                      <a:gd name="T15" fmla="*/ 243 h 490"/>
                      <a:gd name="T16" fmla="*/ 160 w 464"/>
                      <a:gd name="T17" fmla="*/ 227 h 490"/>
                      <a:gd name="T18" fmla="*/ 171 w 464"/>
                      <a:gd name="T19" fmla="*/ 211 h 490"/>
                      <a:gd name="T20" fmla="*/ 171 w 464"/>
                      <a:gd name="T21" fmla="*/ 182 h 490"/>
                      <a:gd name="T22" fmla="*/ 164 w 464"/>
                      <a:gd name="T23" fmla="*/ 150 h 490"/>
                      <a:gd name="T24" fmla="*/ 142 w 464"/>
                      <a:gd name="T25" fmla="*/ 116 h 490"/>
                      <a:gd name="T26" fmla="*/ 146 w 464"/>
                      <a:gd name="T27" fmla="*/ 72 h 490"/>
                      <a:gd name="T28" fmla="*/ 156 w 464"/>
                      <a:gd name="T29" fmla="*/ 34 h 490"/>
                      <a:gd name="T30" fmla="*/ 174 w 464"/>
                      <a:gd name="T31" fmla="*/ 0 h 490"/>
                      <a:gd name="T32" fmla="*/ 203 w 464"/>
                      <a:gd name="T33" fmla="*/ 16 h 490"/>
                      <a:gd name="T34" fmla="*/ 255 w 464"/>
                      <a:gd name="T35" fmla="*/ 7 h 490"/>
                      <a:gd name="T36" fmla="*/ 333 w 464"/>
                      <a:gd name="T37" fmla="*/ 60 h 490"/>
                      <a:gd name="T38" fmla="*/ 407 w 464"/>
                      <a:gd name="T39" fmla="*/ 67 h 490"/>
                      <a:gd name="T40" fmla="*/ 414 w 464"/>
                      <a:gd name="T41" fmla="*/ 83 h 490"/>
                      <a:gd name="T42" fmla="*/ 412 w 464"/>
                      <a:gd name="T43" fmla="*/ 130 h 490"/>
                      <a:gd name="T44" fmla="*/ 443 w 464"/>
                      <a:gd name="T45" fmla="*/ 141 h 490"/>
                      <a:gd name="T46" fmla="*/ 463 w 464"/>
                      <a:gd name="T47" fmla="*/ 150 h 490"/>
                      <a:gd name="T48" fmla="*/ 463 w 464"/>
                      <a:gd name="T49" fmla="*/ 200 h 490"/>
                      <a:gd name="T50" fmla="*/ 464 w 464"/>
                      <a:gd name="T51" fmla="*/ 236 h 490"/>
                      <a:gd name="T52" fmla="*/ 450 w 464"/>
                      <a:gd name="T53" fmla="*/ 249 h 490"/>
                      <a:gd name="T54" fmla="*/ 448 w 464"/>
                      <a:gd name="T55" fmla="*/ 281 h 490"/>
                      <a:gd name="T56" fmla="*/ 428 w 464"/>
                      <a:gd name="T57" fmla="*/ 292 h 490"/>
                      <a:gd name="T58" fmla="*/ 401 w 464"/>
                      <a:gd name="T59" fmla="*/ 308 h 490"/>
                      <a:gd name="T60" fmla="*/ 378 w 464"/>
                      <a:gd name="T61" fmla="*/ 353 h 490"/>
                      <a:gd name="T62" fmla="*/ 335 w 464"/>
                      <a:gd name="T63" fmla="*/ 395 h 490"/>
                      <a:gd name="T64" fmla="*/ 311 w 464"/>
                      <a:gd name="T65" fmla="*/ 445 h 490"/>
                      <a:gd name="T66" fmla="*/ 264 w 464"/>
                      <a:gd name="T67" fmla="*/ 476 h 490"/>
                      <a:gd name="T68" fmla="*/ 219 w 464"/>
                      <a:gd name="T69" fmla="*/ 490 h 490"/>
                      <a:gd name="T70" fmla="*/ 171 w 464"/>
                      <a:gd name="T71" fmla="*/ 476 h 490"/>
                      <a:gd name="T72" fmla="*/ 137 w 464"/>
                      <a:gd name="T73" fmla="*/ 461 h 490"/>
                      <a:gd name="T74" fmla="*/ 104 w 464"/>
                      <a:gd name="T75" fmla="*/ 476 h 490"/>
                      <a:gd name="T76" fmla="*/ 77 w 464"/>
                      <a:gd name="T77" fmla="*/ 45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490">
                        <a:moveTo>
                          <a:pt x="77" y="451"/>
                        </a:moveTo>
                        <a:lnTo>
                          <a:pt x="18" y="398"/>
                        </a:lnTo>
                        <a:lnTo>
                          <a:pt x="1" y="362"/>
                        </a:lnTo>
                        <a:lnTo>
                          <a:pt x="5" y="321"/>
                        </a:lnTo>
                        <a:lnTo>
                          <a:pt x="0" y="272"/>
                        </a:lnTo>
                        <a:lnTo>
                          <a:pt x="43" y="269"/>
                        </a:lnTo>
                        <a:lnTo>
                          <a:pt x="70" y="252"/>
                        </a:lnTo>
                        <a:lnTo>
                          <a:pt x="117" y="243"/>
                        </a:lnTo>
                        <a:lnTo>
                          <a:pt x="160" y="227"/>
                        </a:lnTo>
                        <a:lnTo>
                          <a:pt x="171" y="211"/>
                        </a:lnTo>
                        <a:lnTo>
                          <a:pt x="171" y="182"/>
                        </a:lnTo>
                        <a:lnTo>
                          <a:pt x="164" y="150"/>
                        </a:lnTo>
                        <a:lnTo>
                          <a:pt x="142" y="116"/>
                        </a:lnTo>
                        <a:lnTo>
                          <a:pt x="146" y="72"/>
                        </a:lnTo>
                        <a:lnTo>
                          <a:pt x="156" y="34"/>
                        </a:lnTo>
                        <a:lnTo>
                          <a:pt x="174" y="0"/>
                        </a:lnTo>
                        <a:lnTo>
                          <a:pt x="203" y="16"/>
                        </a:lnTo>
                        <a:lnTo>
                          <a:pt x="255" y="7"/>
                        </a:lnTo>
                        <a:lnTo>
                          <a:pt x="333" y="60"/>
                        </a:lnTo>
                        <a:lnTo>
                          <a:pt x="407" y="67"/>
                        </a:lnTo>
                        <a:lnTo>
                          <a:pt x="414" y="83"/>
                        </a:lnTo>
                        <a:lnTo>
                          <a:pt x="412" y="130"/>
                        </a:lnTo>
                        <a:lnTo>
                          <a:pt x="443" y="141"/>
                        </a:lnTo>
                        <a:lnTo>
                          <a:pt x="463" y="150"/>
                        </a:lnTo>
                        <a:lnTo>
                          <a:pt x="463" y="200"/>
                        </a:lnTo>
                        <a:lnTo>
                          <a:pt x="464" y="236"/>
                        </a:lnTo>
                        <a:lnTo>
                          <a:pt x="450" y="249"/>
                        </a:lnTo>
                        <a:lnTo>
                          <a:pt x="448" y="281"/>
                        </a:lnTo>
                        <a:lnTo>
                          <a:pt x="428" y="292"/>
                        </a:lnTo>
                        <a:lnTo>
                          <a:pt x="401" y="308"/>
                        </a:lnTo>
                        <a:lnTo>
                          <a:pt x="378" y="353"/>
                        </a:lnTo>
                        <a:lnTo>
                          <a:pt x="335" y="395"/>
                        </a:lnTo>
                        <a:lnTo>
                          <a:pt x="311" y="445"/>
                        </a:lnTo>
                        <a:lnTo>
                          <a:pt x="264" y="476"/>
                        </a:lnTo>
                        <a:lnTo>
                          <a:pt x="219" y="490"/>
                        </a:lnTo>
                        <a:lnTo>
                          <a:pt x="171" y="476"/>
                        </a:lnTo>
                        <a:lnTo>
                          <a:pt x="137" y="461"/>
                        </a:lnTo>
                        <a:lnTo>
                          <a:pt x="104" y="476"/>
                        </a:lnTo>
                        <a:lnTo>
                          <a:pt x="77" y="4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6" name="Freeform 894"/>
                  <p:cNvSpPr>
                    <a:spLocks/>
                  </p:cNvSpPr>
                  <p:nvPr/>
                </p:nvSpPr>
                <p:spPr bwMode="auto">
                  <a:xfrm>
                    <a:off x="3297" y="832"/>
                    <a:ext cx="1004" cy="980"/>
                  </a:xfrm>
                  <a:custGeom>
                    <a:avLst/>
                    <a:gdLst>
                      <a:gd name="T0" fmla="*/ 77 w 464"/>
                      <a:gd name="T1" fmla="*/ 451 h 490"/>
                      <a:gd name="T2" fmla="*/ 18 w 464"/>
                      <a:gd name="T3" fmla="*/ 398 h 490"/>
                      <a:gd name="T4" fmla="*/ 1 w 464"/>
                      <a:gd name="T5" fmla="*/ 362 h 490"/>
                      <a:gd name="T6" fmla="*/ 5 w 464"/>
                      <a:gd name="T7" fmla="*/ 321 h 490"/>
                      <a:gd name="T8" fmla="*/ 0 w 464"/>
                      <a:gd name="T9" fmla="*/ 272 h 490"/>
                      <a:gd name="T10" fmla="*/ 43 w 464"/>
                      <a:gd name="T11" fmla="*/ 269 h 490"/>
                      <a:gd name="T12" fmla="*/ 70 w 464"/>
                      <a:gd name="T13" fmla="*/ 252 h 490"/>
                      <a:gd name="T14" fmla="*/ 117 w 464"/>
                      <a:gd name="T15" fmla="*/ 243 h 490"/>
                      <a:gd name="T16" fmla="*/ 160 w 464"/>
                      <a:gd name="T17" fmla="*/ 227 h 490"/>
                      <a:gd name="T18" fmla="*/ 171 w 464"/>
                      <a:gd name="T19" fmla="*/ 211 h 490"/>
                      <a:gd name="T20" fmla="*/ 171 w 464"/>
                      <a:gd name="T21" fmla="*/ 182 h 490"/>
                      <a:gd name="T22" fmla="*/ 164 w 464"/>
                      <a:gd name="T23" fmla="*/ 150 h 490"/>
                      <a:gd name="T24" fmla="*/ 142 w 464"/>
                      <a:gd name="T25" fmla="*/ 116 h 490"/>
                      <a:gd name="T26" fmla="*/ 146 w 464"/>
                      <a:gd name="T27" fmla="*/ 72 h 490"/>
                      <a:gd name="T28" fmla="*/ 156 w 464"/>
                      <a:gd name="T29" fmla="*/ 34 h 490"/>
                      <a:gd name="T30" fmla="*/ 174 w 464"/>
                      <a:gd name="T31" fmla="*/ 0 h 490"/>
                      <a:gd name="T32" fmla="*/ 203 w 464"/>
                      <a:gd name="T33" fmla="*/ 16 h 490"/>
                      <a:gd name="T34" fmla="*/ 255 w 464"/>
                      <a:gd name="T35" fmla="*/ 7 h 490"/>
                      <a:gd name="T36" fmla="*/ 333 w 464"/>
                      <a:gd name="T37" fmla="*/ 60 h 490"/>
                      <a:gd name="T38" fmla="*/ 407 w 464"/>
                      <a:gd name="T39" fmla="*/ 67 h 490"/>
                      <a:gd name="T40" fmla="*/ 414 w 464"/>
                      <a:gd name="T41" fmla="*/ 83 h 490"/>
                      <a:gd name="T42" fmla="*/ 412 w 464"/>
                      <a:gd name="T43" fmla="*/ 130 h 490"/>
                      <a:gd name="T44" fmla="*/ 443 w 464"/>
                      <a:gd name="T45" fmla="*/ 141 h 490"/>
                      <a:gd name="T46" fmla="*/ 463 w 464"/>
                      <a:gd name="T47" fmla="*/ 150 h 490"/>
                      <a:gd name="T48" fmla="*/ 463 w 464"/>
                      <a:gd name="T49" fmla="*/ 200 h 490"/>
                      <a:gd name="T50" fmla="*/ 464 w 464"/>
                      <a:gd name="T51" fmla="*/ 236 h 490"/>
                      <a:gd name="T52" fmla="*/ 450 w 464"/>
                      <a:gd name="T53" fmla="*/ 249 h 490"/>
                      <a:gd name="T54" fmla="*/ 448 w 464"/>
                      <a:gd name="T55" fmla="*/ 281 h 490"/>
                      <a:gd name="T56" fmla="*/ 428 w 464"/>
                      <a:gd name="T57" fmla="*/ 292 h 490"/>
                      <a:gd name="T58" fmla="*/ 401 w 464"/>
                      <a:gd name="T59" fmla="*/ 308 h 490"/>
                      <a:gd name="T60" fmla="*/ 378 w 464"/>
                      <a:gd name="T61" fmla="*/ 353 h 490"/>
                      <a:gd name="T62" fmla="*/ 335 w 464"/>
                      <a:gd name="T63" fmla="*/ 395 h 490"/>
                      <a:gd name="T64" fmla="*/ 311 w 464"/>
                      <a:gd name="T65" fmla="*/ 445 h 490"/>
                      <a:gd name="T66" fmla="*/ 264 w 464"/>
                      <a:gd name="T67" fmla="*/ 476 h 490"/>
                      <a:gd name="T68" fmla="*/ 219 w 464"/>
                      <a:gd name="T69" fmla="*/ 490 h 490"/>
                      <a:gd name="T70" fmla="*/ 171 w 464"/>
                      <a:gd name="T71" fmla="*/ 476 h 490"/>
                      <a:gd name="T72" fmla="*/ 137 w 464"/>
                      <a:gd name="T73" fmla="*/ 461 h 490"/>
                      <a:gd name="T74" fmla="*/ 104 w 464"/>
                      <a:gd name="T75" fmla="*/ 476 h 490"/>
                      <a:gd name="T76" fmla="*/ 77 w 464"/>
                      <a:gd name="T77" fmla="*/ 45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4" h="490">
                        <a:moveTo>
                          <a:pt x="77" y="451"/>
                        </a:moveTo>
                        <a:lnTo>
                          <a:pt x="18" y="398"/>
                        </a:lnTo>
                        <a:lnTo>
                          <a:pt x="1" y="362"/>
                        </a:lnTo>
                        <a:lnTo>
                          <a:pt x="5" y="321"/>
                        </a:lnTo>
                        <a:lnTo>
                          <a:pt x="0" y="272"/>
                        </a:lnTo>
                        <a:lnTo>
                          <a:pt x="43" y="269"/>
                        </a:lnTo>
                        <a:lnTo>
                          <a:pt x="70" y="252"/>
                        </a:lnTo>
                        <a:lnTo>
                          <a:pt x="117" y="243"/>
                        </a:lnTo>
                        <a:lnTo>
                          <a:pt x="160" y="227"/>
                        </a:lnTo>
                        <a:lnTo>
                          <a:pt x="171" y="211"/>
                        </a:lnTo>
                        <a:lnTo>
                          <a:pt x="171" y="182"/>
                        </a:lnTo>
                        <a:lnTo>
                          <a:pt x="164" y="150"/>
                        </a:lnTo>
                        <a:lnTo>
                          <a:pt x="142" y="116"/>
                        </a:lnTo>
                        <a:lnTo>
                          <a:pt x="146" y="72"/>
                        </a:lnTo>
                        <a:lnTo>
                          <a:pt x="156" y="34"/>
                        </a:lnTo>
                        <a:lnTo>
                          <a:pt x="174" y="0"/>
                        </a:lnTo>
                        <a:lnTo>
                          <a:pt x="203" y="16"/>
                        </a:lnTo>
                        <a:lnTo>
                          <a:pt x="255" y="7"/>
                        </a:lnTo>
                        <a:lnTo>
                          <a:pt x="333" y="60"/>
                        </a:lnTo>
                        <a:lnTo>
                          <a:pt x="407" y="67"/>
                        </a:lnTo>
                        <a:lnTo>
                          <a:pt x="414" y="83"/>
                        </a:lnTo>
                        <a:lnTo>
                          <a:pt x="412" y="130"/>
                        </a:lnTo>
                        <a:lnTo>
                          <a:pt x="443" y="141"/>
                        </a:lnTo>
                        <a:lnTo>
                          <a:pt x="463" y="150"/>
                        </a:lnTo>
                        <a:lnTo>
                          <a:pt x="463" y="200"/>
                        </a:lnTo>
                        <a:lnTo>
                          <a:pt x="464" y="236"/>
                        </a:lnTo>
                        <a:lnTo>
                          <a:pt x="450" y="249"/>
                        </a:lnTo>
                        <a:lnTo>
                          <a:pt x="448" y="281"/>
                        </a:lnTo>
                        <a:lnTo>
                          <a:pt x="428" y="292"/>
                        </a:lnTo>
                        <a:lnTo>
                          <a:pt x="401" y="308"/>
                        </a:lnTo>
                        <a:lnTo>
                          <a:pt x="378" y="353"/>
                        </a:lnTo>
                        <a:lnTo>
                          <a:pt x="335" y="395"/>
                        </a:lnTo>
                        <a:lnTo>
                          <a:pt x="311" y="445"/>
                        </a:lnTo>
                        <a:lnTo>
                          <a:pt x="264" y="476"/>
                        </a:lnTo>
                        <a:lnTo>
                          <a:pt x="219" y="490"/>
                        </a:lnTo>
                        <a:lnTo>
                          <a:pt x="171" y="476"/>
                        </a:lnTo>
                        <a:lnTo>
                          <a:pt x="137" y="461"/>
                        </a:lnTo>
                        <a:lnTo>
                          <a:pt x="104" y="476"/>
                        </a:lnTo>
                        <a:lnTo>
                          <a:pt x="77" y="451"/>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7" name="Freeform 893"/>
                  <p:cNvSpPr>
                    <a:spLocks/>
                  </p:cNvSpPr>
                  <p:nvPr/>
                </p:nvSpPr>
                <p:spPr bwMode="auto">
                  <a:xfrm>
                    <a:off x="4900" y="3430"/>
                    <a:ext cx="1065" cy="782"/>
                  </a:xfrm>
                  <a:custGeom>
                    <a:avLst/>
                    <a:gdLst>
                      <a:gd name="T0" fmla="*/ 355 w 492"/>
                      <a:gd name="T1" fmla="*/ 103 h 391"/>
                      <a:gd name="T2" fmla="*/ 319 w 492"/>
                      <a:gd name="T3" fmla="*/ 68 h 391"/>
                      <a:gd name="T4" fmla="*/ 265 w 492"/>
                      <a:gd name="T5" fmla="*/ 81 h 391"/>
                      <a:gd name="T6" fmla="*/ 240 w 492"/>
                      <a:gd name="T7" fmla="*/ 56 h 391"/>
                      <a:gd name="T8" fmla="*/ 220 w 492"/>
                      <a:gd name="T9" fmla="*/ 43 h 391"/>
                      <a:gd name="T10" fmla="*/ 175 w 492"/>
                      <a:gd name="T11" fmla="*/ 5 h 391"/>
                      <a:gd name="T12" fmla="*/ 114 w 492"/>
                      <a:gd name="T13" fmla="*/ 7 h 391"/>
                      <a:gd name="T14" fmla="*/ 43 w 492"/>
                      <a:gd name="T15" fmla="*/ 0 h 391"/>
                      <a:gd name="T16" fmla="*/ 13 w 492"/>
                      <a:gd name="T17" fmla="*/ 29 h 391"/>
                      <a:gd name="T18" fmla="*/ 0 w 492"/>
                      <a:gd name="T19" fmla="*/ 61 h 391"/>
                      <a:gd name="T20" fmla="*/ 38 w 492"/>
                      <a:gd name="T21" fmla="*/ 90 h 391"/>
                      <a:gd name="T22" fmla="*/ 81 w 492"/>
                      <a:gd name="T23" fmla="*/ 106 h 391"/>
                      <a:gd name="T24" fmla="*/ 112 w 492"/>
                      <a:gd name="T25" fmla="*/ 142 h 391"/>
                      <a:gd name="T26" fmla="*/ 108 w 492"/>
                      <a:gd name="T27" fmla="*/ 211 h 391"/>
                      <a:gd name="T28" fmla="*/ 70 w 492"/>
                      <a:gd name="T29" fmla="*/ 209 h 391"/>
                      <a:gd name="T30" fmla="*/ 38 w 492"/>
                      <a:gd name="T31" fmla="*/ 220 h 391"/>
                      <a:gd name="T32" fmla="*/ 67 w 492"/>
                      <a:gd name="T33" fmla="*/ 268 h 391"/>
                      <a:gd name="T34" fmla="*/ 106 w 492"/>
                      <a:gd name="T35" fmla="*/ 270 h 391"/>
                      <a:gd name="T36" fmla="*/ 132 w 492"/>
                      <a:gd name="T37" fmla="*/ 304 h 391"/>
                      <a:gd name="T38" fmla="*/ 157 w 492"/>
                      <a:gd name="T39" fmla="*/ 324 h 391"/>
                      <a:gd name="T40" fmla="*/ 252 w 492"/>
                      <a:gd name="T41" fmla="*/ 391 h 391"/>
                      <a:gd name="T42" fmla="*/ 344 w 492"/>
                      <a:gd name="T43" fmla="*/ 386 h 391"/>
                      <a:gd name="T44" fmla="*/ 432 w 492"/>
                      <a:gd name="T45" fmla="*/ 366 h 391"/>
                      <a:gd name="T46" fmla="*/ 443 w 492"/>
                      <a:gd name="T47" fmla="*/ 346 h 391"/>
                      <a:gd name="T48" fmla="*/ 492 w 492"/>
                      <a:gd name="T49" fmla="*/ 342 h 391"/>
                      <a:gd name="T50" fmla="*/ 481 w 492"/>
                      <a:gd name="T51" fmla="*/ 321 h 391"/>
                      <a:gd name="T52" fmla="*/ 476 w 492"/>
                      <a:gd name="T53" fmla="*/ 295 h 391"/>
                      <a:gd name="T54" fmla="*/ 483 w 492"/>
                      <a:gd name="T55" fmla="*/ 270 h 391"/>
                      <a:gd name="T56" fmla="*/ 461 w 492"/>
                      <a:gd name="T57" fmla="*/ 227 h 391"/>
                      <a:gd name="T58" fmla="*/ 465 w 492"/>
                      <a:gd name="T59" fmla="*/ 204 h 391"/>
                      <a:gd name="T60" fmla="*/ 441 w 492"/>
                      <a:gd name="T61" fmla="*/ 175 h 391"/>
                      <a:gd name="T62" fmla="*/ 418 w 492"/>
                      <a:gd name="T63" fmla="*/ 150 h 391"/>
                      <a:gd name="T64" fmla="*/ 355 w 492"/>
                      <a:gd name="T65" fmla="*/ 1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391">
                        <a:moveTo>
                          <a:pt x="355" y="103"/>
                        </a:moveTo>
                        <a:lnTo>
                          <a:pt x="319" y="68"/>
                        </a:lnTo>
                        <a:lnTo>
                          <a:pt x="265" y="81"/>
                        </a:lnTo>
                        <a:lnTo>
                          <a:pt x="240" y="56"/>
                        </a:lnTo>
                        <a:lnTo>
                          <a:pt x="220" y="43"/>
                        </a:lnTo>
                        <a:lnTo>
                          <a:pt x="175" y="5"/>
                        </a:lnTo>
                        <a:lnTo>
                          <a:pt x="114" y="7"/>
                        </a:lnTo>
                        <a:lnTo>
                          <a:pt x="43" y="0"/>
                        </a:lnTo>
                        <a:lnTo>
                          <a:pt x="13" y="29"/>
                        </a:lnTo>
                        <a:lnTo>
                          <a:pt x="0" y="61"/>
                        </a:lnTo>
                        <a:lnTo>
                          <a:pt x="38" y="90"/>
                        </a:lnTo>
                        <a:lnTo>
                          <a:pt x="81" y="106"/>
                        </a:lnTo>
                        <a:lnTo>
                          <a:pt x="112" y="142"/>
                        </a:lnTo>
                        <a:lnTo>
                          <a:pt x="108" y="211"/>
                        </a:lnTo>
                        <a:lnTo>
                          <a:pt x="70" y="209"/>
                        </a:lnTo>
                        <a:lnTo>
                          <a:pt x="38" y="220"/>
                        </a:lnTo>
                        <a:lnTo>
                          <a:pt x="67" y="268"/>
                        </a:lnTo>
                        <a:lnTo>
                          <a:pt x="106" y="270"/>
                        </a:lnTo>
                        <a:lnTo>
                          <a:pt x="132" y="304"/>
                        </a:lnTo>
                        <a:lnTo>
                          <a:pt x="157" y="324"/>
                        </a:lnTo>
                        <a:lnTo>
                          <a:pt x="252" y="391"/>
                        </a:lnTo>
                        <a:lnTo>
                          <a:pt x="344" y="386"/>
                        </a:lnTo>
                        <a:lnTo>
                          <a:pt x="432" y="366"/>
                        </a:lnTo>
                        <a:lnTo>
                          <a:pt x="443" y="346"/>
                        </a:lnTo>
                        <a:lnTo>
                          <a:pt x="492" y="342"/>
                        </a:lnTo>
                        <a:lnTo>
                          <a:pt x="481" y="321"/>
                        </a:lnTo>
                        <a:lnTo>
                          <a:pt x="476" y="295"/>
                        </a:lnTo>
                        <a:lnTo>
                          <a:pt x="483" y="270"/>
                        </a:lnTo>
                        <a:lnTo>
                          <a:pt x="461" y="227"/>
                        </a:lnTo>
                        <a:lnTo>
                          <a:pt x="465" y="204"/>
                        </a:lnTo>
                        <a:lnTo>
                          <a:pt x="441" y="175"/>
                        </a:lnTo>
                        <a:lnTo>
                          <a:pt x="418" y="150"/>
                        </a:lnTo>
                        <a:lnTo>
                          <a:pt x="355" y="103"/>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8" name="Freeform 892"/>
                  <p:cNvSpPr>
                    <a:spLocks/>
                  </p:cNvSpPr>
                  <p:nvPr/>
                </p:nvSpPr>
                <p:spPr bwMode="auto">
                  <a:xfrm>
                    <a:off x="4900" y="3430"/>
                    <a:ext cx="1065" cy="782"/>
                  </a:xfrm>
                  <a:custGeom>
                    <a:avLst/>
                    <a:gdLst>
                      <a:gd name="T0" fmla="*/ 355 w 492"/>
                      <a:gd name="T1" fmla="*/ 103 h 391"/>
                      <a:gd name="T2" fmla="*/ 319 w 492"/>
                      <a:gd name="T3" fmla="*/ 68 h 391"/>
                      <a:gd name="T4" fmla="*/ 265 w 492"/>
                      <a:gd name="T5" fmla="*/ 81 h 391"/>
                      <a:gd name="T6" fmla="*/ 240 w 492"/>
                      <a:gd name="T7" fmla="*/ 56 h 391"/>
                      <a:gd name="T8" fmla="*/ 220 w 492"/>
                      <a:gd name="T9" fmla="*/ 43 h 391"/>
                      <a:gd name="T10" fmla="*/ 175 w 492"/>
                      <a:gd name="T11" fmla="*/ 5 h 391"/>
                      <a:gd name="T12" fmla="*/ 114 w 492"/>
                      <a:gd name="T13" fmla="*/ 7 h 391"/>
                      <a:gd name="T14" fmla="*/ 43 w 492"/>
                      <a:gd name="T15" fmla="*/ 0 h 391"/>
                      <a:gd name="T16" fmla="*/ 13 w 492"/>
                      <a:gd name="T17" fmla="*/ 29 h 391"/>
                      <a:gd name="T18" fmla="*/ 0 w 492"/>
                      <a:gd name="T19" fmla="*/ 61 h 391"/>
                      <a:gd name="T20" fmla="*/ 38 w 492"/>
                      <a:gd name="T21" fmla="*/ 90 h 391"/>
                      <a:gd name="T22" fmla="*/ 81 w 492"/>
                      <a:gd name="T23" fmla="*/ 106 h 391"/>
                      <a:gd name="T24" fmla="*/ 112 w 492"/>
                      <a:gd name="T25" fmla="*/ 142 h 391"/>
                      <a:gd name="T26" fmla="*/ 108 w 492"/>
                      <a:gd name="T27" fmla="*/ 211 h 391"/>
                      <a:gd name="T28" fmla="*/ 70 w 492"/>
                      <a:gd name="T29" fmla="*/ 209 h 391"/>
                      <a:gd name="T30" fmla="*/ 38 w 492"/>
                      <a:gd name="T31" fmla="*/ 220 h 391"/>
                      <a:gd name="T32" fmla="*/ 67 w 492"/>
                      <a:gd name="T33" fmla="*/ 268 h 391"/>
                      <a:gd name="T34" fmla="*/ 106 w 492"/>
                      <a:gd name="T35" fmla="*/ 270 h 391"/>
                      <a:gd name="T36" fmla="*/ 132 w 492"/>
                      <a:gd name="T37" fmla="*/ 304 h 391"/>
                      <a:gd name="T38" fmla="*/ 157 w 492"/>
                      <a:gd name="T39" fmla="*/ 324 h 391"/>
                      <a:gd name="T40" fmla="*/ 252 w 492"/>
                      <a:gd name="T41" fmla="*/ 391 h 391"/>
                      <a:gd name="T42" fmla="*/ 344 w 492"/>
                      <a:gd name="T43" fmla="*/ 386 h 391"/>
                      <a:gd name="T44" fmla="*/ 432 w 492"/>
                      <a:gd name="T45" fmla="*/ 366 h 391"/>
                      <a:gd name="T46" fmla="*/ 443 w 492"/>
                      <a:gd name="T47" fmla="*/ 346 h 391"/>
                      <a:gd name="T48" fmla="*/ 492 w 492"/>
                      <a:gd name="T49" fmla="*/ 342 h 391"/>
                      <a:gd name="T50" fmla="*/ 481 w 492"/>
                      <a:gd name="T51" fmla="*/ 321 h 391"/>
                      <a:gd name="T52" fmla="*/ 476 w 492"/>
                      <a:gd name="T53" fmla="*/ 295 h 391"/>
                      <a:gd name="T54" fmla="*/ 483 w 492"/>
                      <a:gd name="T55" fmla="*/ 270 h 391"/>
                      <a:gd name="T56" fmla="*/ 461 w 492"/>
                      <a:gd name="T57" fmla="*/ 227 h 391"/>
                      <a:gd name="T58" fmla="*/ 465 w 492"/>
                      <a:gd name="T59" fmla="*/ 204 h 391"/>
                      <a:gd name="T60" fmla="*/ 441 w 492"/>
                      <a:gd name="T61" fmla="*/ 175 h 391"/>
                      <a:gd name="T62" fmla="*/ 418 w 492"/>
                      <a:gd name="T63" fmla="*/ 150 h 391"/>
                      <a:gd name="T64" fmla="*/ 355 w 492"/>
                      <a:gd name="T65" fmla="*/ 1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391">
                        <a:moveTo>
                          <a:pt x="355" y="103"/>
                        </a:moveTo>
                        <a:lnTo>
                          <a:pt x="319" y="68"/>
                        </a:lnTo>
                        <a:lnTo>
                          <a:pt x="265" y="81"/>
                        </a:lnTo>
                        <a:lnTo>
                          <a:pt x="240" y="56"/>
                        </a:lnTo>
                        <a:lnTo>
                          <a:pt x="220" y="43"/>
                        </a:lnTo>
                        <a:lnTo>
                          <a:pt x="175" y="5"/>
                        </a:lnTo>
                        <a:lnTo>
                          <a:pt x="114" y="7"/>
                        </a:lnTo>
                        <a:lnTo>
                          <a:pt x="43" y="0"/>
                        </a:lnTo>
                        <a:lnTo>
                          <a:pt x="13" y="29"/>
                        </a:lnTo>
                        <a:lnTo>
                          <a:pt x="0" y="61"/>
                        </a:lnTo>
                        <a:lnTo>
                          <a:pt x="38" y="90"/>
                        </a:lnTo>
                        <a:lnTo>
                          <a:pt x="81" y="106"/>
                        </a:lnTo>
                        <a:lnTo>
                          <a:pt x="112" y="142"/>
                        </a:lnTo>
                        <a:lnTo>
                          <a:pt x="108" y="211"/>
                        </a:lnTo>
                        <a:lnTo>
                          <a:pt x="70" y="209"/>
                        </a:lnTo>
                        <a:lnTo>
                          <a:pt x="38" y="220"/>
                        </a:lnTo>
                        <a:lnTo>
                          <a:pt x="67" y="268"/>
                        </a:lnTo>
                        <a:lnTo>
                          <a:pt x="106" y="270"/>
                        </a:lnTo>
                        <a:lnTo>
                          <a:pt x="132" y="304"/>
                        </a:lnTo>
                        <a:lnTo>
                          <a:pt x="157" y="324"/>
                        </a:lnTo>
                        <a:lnTo>
                          <a:pt x="252" y="391"/>
                        </a:lnTo>
                        <a:lnTo>
                          <a:pt x="344" y="386"/>
                        </a:lnTo>
                        <a:lnTo>
                          <a:pt x="432" y="366"/>
                        </a:lnTo>
                        <a:lnTo>
                          <a:pt x="443" y="346"/>
                        </a:lnTo>
                        <a:lnTo>
                          <a:pt x="492" y="342"/>
                        </a:lnTo>
                        <a:lnTo>
                          <a:pt x="481" y="321"/>
                        </a:lnTo>
                        <a:lnTo>
                          <a:pt x="476" y="295"/>
                        </a:lnTo>
                        <a:lnTo>
                          <a:pt x="483" y="270"/>
                        </a:lnTo>
                        <a:lnTo>
                          <a:pt x="461" y="227"/>
                        </a:lnTo>
                        <a:lnTo>
                          <a:pt x="465" y="204"/>
                        </a:lnTo>
                        <a:lnTo>
                          <a:pt x="441" y="175"/>
                        </a:lnTo>
                        <a:lnTo>
                          <a:pt x="418" y="150"/>
                        </a:lnTo>
                        <a:lnTo>
                          <a:pt x="355" y="10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29" name="Freeform 891"/>
                  <p:cNvSpPr>
                    <a:spLocks/>
                  </p:cNvSpPr>
                  <p:nvPr/>
                </p:nvSpPr>
                <p:spPr bwMode="auto">
                  <a:xfrm>
                    <a:off x="6491" y="4042"/>
                    <a:ext cx="578" cy="666"/>
                  </a:xfrm>
                  <a:custGeom>
                    <a:avLst/>
                    <a:gdLst>
                      <a:gd name="T0" fmla="*/ 60 w 267"/>
                      <a:gd name="T1" fmla="*/ 0 h 333"/>
                      <a:gd name="T2" fmla="*/ 34 w 267"/>
                      <a:gd name="T3" fmla="*/ 7 h 333"/>
                      <a:gd name="T4" fmla="*/ 6 w 267"/>
                      <a:gd name="T5" fmla="*/ 20 h 333"/>
                      <a:gd name="T6" fmla="*/ 0 w 267"/>
                      <a:gd name="T7" fmla="*/ 188 h 333"/>
                      <a:gd name="T8" fmla="*/ 9 w 267"/>
                      <a:gd name="T9" fmla="*/ 249 h 333"/>
                      <a:gd name="T10" fmla="*/ 13 w 267"/>
                      <a:gd name="T11" fmla="*/ 278 h 333"/>
                      <a:gd name="T12" fmla="*/ 40 w 267"/>
                      <a:gd name="T13" fmla="*/ 290 h 333"/>
                      <a:gd name="T14" fmla="*/ 51 w 267"/>
                      <a:gd name="T15" fmla="*/ 301 h 333"/>
                      <a:gd name="T16" fmla="*/ 54 w 267"/>
                      <a:gd name="T17" fmla="*/ 323 h 333"/>
                      <a:gd name="T18" fmla="*/ 69 w 267"/>
                      <a:gd name="T19" fmla="*/ 333 h 333"/>
                      <a:gd name="T20" fmla="*/ 99 w 267"/>
                      <a:gd name="T21" fmla="*/ 333 h 333"/>
                      <a:gd name="T22" fmla="*/ 133 w 267"/>
                      <a:gd name="T23" fmla="*/ 299 h 333"/>
                      <a:gd name="T24" fmla="*/ 132 w 267"/>
                      <a:gd name="T25" fmla="*/ 272 h 333"/>
                      <a:gd name="T26" fmla="*/ 128 w 267"/>
                      <a:gd name="T27" fmla="*/ 251 h 333"/>
                      <a:gd name="T28" fmla="*/ 132 w 267"/>
                      <a:gd name="T29" fmla="*/ 240 h 333"/>
                      <a:gd name="T30" fmla="*/ 146 w 267"/>
                      <a:gd name="T31" fmla="*/ 238 h 333"/>
                      <a:gd name="T32" fmla="*/ 186 w 267"/>
                      <a:gd name="T33" fmla="*/ 242 h 333"/>
                      <a:gd name="T34" fmla="*/ 233 w 267"/>
                      <a:gd name="T35" fmla="*/ 243 h 333"/>
                      <a:gd name="T36" fmla="*/ 220 w 267"/>
                      <a:gd name="T37" fmla="*/ 204 h 333"/>
                      <a:gd name="T38" fmla="*/ 238 w 267"/>
                      <a:gd name="T39" fmla="*/ 135 h 333"/>
                      <a:gd name="T40" fmla="*/ 267 w 267"/>
                      <a:gd name="T41" fmla="*/ 107 h 333"/>
                      <a:gd name="T42" fmla="*/ 252 w 267"/>
                      <a:gd name="T43" fmla="*/ 87 h 333"/>
                      <a:gd name="T44" fmla="*/ 215 w 267"/>
                      <a:gd name="T45" fmla="*/ 85 h 333"/>
                      <a:gd name="T46" fmla="*/ 189 w 267"/>
                      <a:gd name="T47" fmla="*/ 74 h 333"/>
                      <a:gd name="T48" fmla="*/ 132 w 267"/>
                      <a:gd name="T49" fmla="*/ 67 h 333"/>
                      <a:gd name="T50" fmla="*/ 97 w 267"/>
                      <a:gd name="T51" fmla="*/ 56 h 333"/>
                      <a:gd name="T52" fmla="*/ 70 w 267"/>
                      <a:gd name="T53" fmla="*/ 43 h 333"/>
                      <a:gd name="T54" fmla="*/ 60 w 267"/>
                      <a:gd name="T5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333">
                        <a:moveTo>
                          <a:pt x="60" y="0"/>
                        </a:moveTo>
                        <a:lnTo>
                          <a:pt x="34" y="7"/>
                        </a:lnTo>
                        <a:lnTo>
                          <a:pt x="6" y="20"/>
                        </a:lnTo>
                        <a:lnTo>
                          <a:pt x="0" y="188"/>
                        </a:lnTo>
                        <a:lnTo>
                          <a:pt x="9" y="249"/>
                        </a:lnTo>
                        <a:lnTo>
                          <a:pt x="13" y="278"/>
                        </a:lnTo>
                        <a:lnTo>
                          <a:pt x="40" y="290"/>
                        </a:lnTo>
                        <a:lnTo>
                          <a:pt x="51" y="301"/>
                        </a:lnTo>
                        <a:lnTo>
                          <a:pt x="54" y="323"/>
                        </a:lnTo>
                        <a:lnTo>
                          <a:pt x="69" y="333"/>
                        </a:lnTo>
                        <a:lnTo>
                          <a:pt x="99" y="333"/>
                        </a:lnTo>
                        <a:lnTo>
                          <a:pt x="133" y="299"/>
                        </a:lnTo>
                        <a:lnTo>
                          <a:pt x="132" y="272"/>
                        </a:lnTo>
                        <a:lnTo>
                          <a:pt x="128" y="251"/>
                        </a:lnTo>
                        <a:lnTo>
                          <a:pt x="132" y="240"/>
                        </a:lnTo>
                        <a:lnTo>
                          <a:pt x="146" y="238"/>
                        </a:lnTo>
                        <a:lnTo>
                          <a:pt x="186" y="242"/>
                        </a:lnTo>
                        <a:lnTo>
                          <a:pt x="233" y="243"/>
                        </a:lnTo>
                        <a:lnTo>
                          <a:pt x="220" y="204"/>
                        </a:lnTo>
                        <a:lnTo>
                          <a:pt x="238" y="135"/>
                        </a:lnTo>
                        <a:lnTo>
                          <a:pt x="267" y="107"/>
                        </a:lnTo>
                        <a:lnTo>
                          <a:pt x="252" y="87"/>
                        </a:lnTo>
                        <a:lnTo>
                          <a:pt x="215" y="85"/>
                        </a:lnTo>
                        <a:lnTo>
                          <a:pt x="189" y="74"/>
                        </a:lnTo>
                        <a:lnTo>
                          <a:pt x="132" y="67"/>
                        </a:lnTo>
                        <a:lnTo>
                          <a:pt x="97" y="56"/>
                        </a:lnTo>
                        <a:lnTo>
                          <a:pt x="70" y="43"/>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0" name="Freeform 890"/>
                  <p:cNvSpPr>
                    <a:spLocks/>
                  </p:cNvSpPr>
                  <p:nvPr/>
                </p:nvSpPr>
                <p:spPr bwMode="auto">
                  <a:xfrm>
                    <a:off x="6491" y="4042"/>
                    <a:ext cx="578" cy="666"/>
                  </a:xfrm>
                  <a:custGeom>
                    <a:avLst/>
                    <a:gdLst>
                      <a:gd name="T0" fmla="*/ 60 w 267"/>
                      <a:gd name="T1" fmla="*/ 0 h 333"/>
                      <a:gd name="T2" fmla="*/ 34 w 267"/>
                      <a:gd name="T3" fmla="*/ 7 h 333"/>
                      <a:gd name="T4" fmla="*/ 6 w 267"/>
                      <a:gd name="T5" fmla="*/ 20 h 333"/>
                      <a:gd name="T6" fmla="*/ 0 w 267"/>
                      <a:gd name="T7" fmla="*/ 188 h 333"/>
                      <a:gd name="T8" fmla="*/ 9 w 267"/>
                      <a:gd name="T9" fmla="*/ 249 h 333"/>
                      <a:gd name="T10" fmla="*/ 13 w 267"/>
                      <a:gd name="T11" fmla="*/ 278 h 333"/>
                      <a:gd name="T12" fmla="*/ 40 w 267"/>
                      <a:gd name="T13" fmla="*/ 290 h 333"/>
                      <a:gd name="T14" fmla="*/ 51 w 267"/>
                      <a:gd name="T15" fmla="*/ 301 h 333"/>
                      <a:gd name="T16" fmla="*/ 54 w 267"/>
                      <a:gd name="T17" fmla="*/ 323 h 333"/>
                      <a:gd name="T18" fmla="*/ 69 w 267"/>
                      <a:gd name="T19" fmla="*/ 333 h 333"/>
                      <a:gd name="T20" fmla="*/ 99 w 267"/>
                      <a:gd name="T21" fmla="*/ 333 h 333"/>
                      <a:gd name="T22" fmla="*/ 133 w 267"/>
                      <a:gd name="T23" fmla="*/ 299 h 333"/>
                      <a:gd name="T24" fmla="*/ 132 w 267"/>
                      <a:gd name="T25" fmla="*/ 272 h 333"/>
                      <a:gd name="T26" fmla="*/ 128 w 267"/>
                      <a:gd name="T27" fmla="*/ 251 h 333"/>
                      <a:gd name="T28" fmla="*/ 132 w 267"/>
                      <a:gd name="T29" fmla="*/ 240 h 333"/>
                      <a:gd name="T30" fmla="*/ 146 w 267"/>
                      <a:gd name="T31" fmla="*/ 238 h 333"/>
                      <a:gd name="T32" fmla="*/ 186 w 267"/>
                      <a:gd name="T33" fmla="*/ 242 h 333"/>
                      <a:gd name="T34" fmla="*/ 233 w 267"/>
                      <a:gd name="T35" fmla="*/ 243 h 333"/>
                      <a:gd name="T36" fmla="*/ 220 w 267"/>
                      <a:gd name="T37" fmla="*/ 204 h 333"/>
                      <a:gd name="T38" fmla="*/ 238 w 267"/>
                      <a:gd name="T39" fmla="*/ 135 h 333"/>
                      <a:gd name="T40" fmla="*/ 267 w 267"/>
                      <a:gd name="T41" fmla="*/ 107 h 333"/>
                      <a:gd name="T42" fmla="*/ 252 w 267"/>
                      <a:gd name="T43" fmla="*/ 87 h 333"/>
                      <a:gd name="T44" fmla="*/ 215 w 267"/>
                      <a:gd name="T45" fmla="*/ 85 h 333"/>
                      <a:gd name="T46" fmla="*/ 189 w 267"/>
                      <a:gd name="T47" fmla="*/ 74 h 333"/>
                      <a:gd name="T48" fmla="*/ 132 w 267"/>
                      <a:gd name="T49" fmla="*/ 67 h 333"/>
                      <a:gd name="T50" fmla="*/ 97 w 267"/>
                      <a:gd name="T51" fmla="*/ 56 h 333"/>
                      <a:gd name="T52" fmla="*/ 70 w 267"/>
                      <a:gd name="T53" fmla="*/ 43 h 333"/>
                      <a:gd name="T54" fmla="*/ 60 w 267"/>
                      <a:gd name="T5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333">
                        <a:moveTo>
                          <a:pt x="60" y="0"/>
                        </a:moveTo>
                        <a:lnTo>
                          <a:pt x="34" y="7"/>
                        </a:lnTo>
                        <a:lnTo>
                          <a:pt x="6" y="20"/>
                        </a:lnTo>
                        <a:lnTo>
                          <a:pt x="0" y="188"/>
                        </a:lnTo>
                        <a:lnTo>
                          <a:pt x="9" y="249"/>
                        </a:lnTo>
                        <a:lnTo>
                          <a:pt x="13" y="278"/>
                        </a:lnTo>
                        <a:lnTo>
                          <a:pt x="40" y="290"/>
                        </a:lnTo>
                        <a:lnTo>
                          <a:pt x="51" y="301"/>
                        </a:lnTo>
                        <a:lnTo>
                          <a:pt x="54" y="323"/>
                        </a:lnTo>
                        <a:lnTo>
                          <a:pt x="69" y="333"/>
                        </a:lnTo>
                        <a:lnTo>
                          <a:pt x="99" y="333"/>
                        </a:lnTo>
                        <a:lnTo>
                          <a:pt x="133" y="299"/>
                        </a:lnTo>
                        <a:lnTo>
                          <a:pt x="132" y="272"/>
                        </a:lnTo>
                        <a:lnTo>
                          <a:pt x="128" y="251"/>
                        </a:lnTo>
                        <a:lnTo>
                          <a:pt x="132" y="240"/>
                        </a:lnTo>
                        <a:lnTo>
                          <a:pt x="146" y="238"/>
                        </a:lnTo>
                        <a:lnTo>
                          <a:pt x="186" y="242"/>
                        </a:lnTo>
                        <a:lnTo>
                          <a:pt x="233" y="243"/>
                        </a:lnTo>
                        <a:lnTo>
                          <a:pt x="220" y="204"/>
                        </a:lnTo>
                        <a:lnTo>
                          <a:pt x="238" y="135"/>
                        </a:lnTo>
                        <a:lnTo>
                          <a:pt x="267" y="107"/>
                        </a:lnTo>
                        <a:lnTo>
                          <a:pt x="252" y="87"/>
                        </a:lnTo>
                        <a:lnTo>
                          <a:pt x="215" y="85"/>
                        </a:lnTo>
                        <a:lnTo>
                          <a:pt x="189" y="74"/>
                        </a:lnTo>
                        <a:lnTo>
                          <a:pt x="132" y="67"/>
                        </a:lnTo>
                        <a:lnTo>
                          <a:pt x="97" y="56"/>
                        </a:lnTo>
                        <a:lnTo>
                          <a:pt x="70" y="43"/>
                        </a:lnTo>
                        <a:lnTo>
                          <a:pt x="60"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1" name="Freeform 889"/>
                  <p:cNvSpPr>
                    <a:spLocks/>
                  </p:cNvSpPr>
                  <p:nvPr/>
                </p:nvSpPr>
                <p:spPr bwMode="auto">
                  <a:xfrm>
                    <a:off x="5836" y="4042"/>
                    <a:ext cx="671" cy="498"/>
                  </a:xfrm>
                  <a:custGeom>
                    <a:avLst/>
                    <a:gdLst>
                      <a:gd name="T0" fmla="*/ 310 w 310"/>
                      <a:gd name="T1" fmla="*/ 249 h 249"/>
                      <a:gd name="T2" fmla="*/ 163 w 310"/>
                      <a:gd name="T3" fmla="*/ 245 h 249"/>
                      <a:gd name="T4" fmla="*/ 145 w 310"/>
                      <a:gd name="T5" fmla="*/ 220 h 249"/>
                      <a:gd name="T6" fmla="*/ 92 w 310"/>
                      <a:gd name="T7" fmla="*/ 213 h 249"/>
                      <a:gd name="T8" fmla="*/ 67 w 310"/>
                      <a:gd name="T9" fmla="*/ 220 h 249"/>
                      <a:gd name="T10" fmla="*/ 31 w 310"/>
                      <a:gd name="T11" fmla="*/ 211 h 249"/>
                      <a:gd name="T12" fmla="*/ 22 w 310"/>
                      <a:gd name="T13" fmla="*/ 130 h 249"/>
                      <a:gd name="T14" fmla="*/ 0 w 310"/>
                      <a:gd name="T15" fmla="*/ 58 h 249"/>
                      <a:gd name="T16" fmla="*/ 11 w 310"/>
                      <a:gd name="T17" fmla="*/ 40 h 249"/>
                      <a:gd name="T18" fmla="*/ 60 w 310"/>
                      <a:gd name="T19" fmla="*/ 36 h 249"/>
                      <a:gd name="T20" fmla="*/ 139 w 310"/>
                      <a:gd name="T21" fmla="*/ 25 h 249"/>
                      <a:gd name="T22" fmla="*/ 172 w 310"/>
                      <a:gd name="T23" fmla="*/ 15 h 249"/>
                      <a:gd name="T24" fmla="*/ 199 w 310"/>
                      <a:gd name="T25" fmla="*/ 0 h 249"/>
                      <a:gd name="T26" fmla="*/ 307 w 310"/>
                      <a:gd name="T27" fmla="*/ 20 h 249"/>
                      <a:gd name="T28" fmla="*/ 303 w 310"/>
                      <a:gd name="T29" fmla="*/ 188 h 249"/>
                      <a:gd name="T30" fmla="*/ 310 w 310"/>
                      <a:gd name="T3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49">
                        <a:moveTo>
                          <a:pt x="310" y="249"/>
                        </a:moveTo>
                        <a:lnTo>
                          <a:pt x="163" y="245"/>
                        </a:lnTo>
                        <a:lnTo>
                          <a:pt x="145" y="220"/>
                        </a:lnTo>
                        <a:lnTo>
                          <a:pt x="92" y="213"/>
                        </a:lnTo>
                        <a:lnTo>
                          <a:pt x="67" y="220"/>
                        </a:lnTo>
                        <a:lnTo>
                          <a:pt x="31" y="211"/>
                        </a:lnTo>
                        <a:lnTo>
                          <a:pt x="22" y="130"/>
                        </a:lnTo>
                        <a:lnTo>
                          <a:pt x="0" y="58"/>
                        </a:lnTo>
                        <a:lnTo>
                          <a:pt x="11" y="40"/>
                        </a:lnTo>
                        <a:lnTo>
                          <a:pt x="60" y="36"/>
                        </a:lnTo>
                        <a:lnTo>
                          <a:pt x="139" y="25"/>
                        </a:lnTo>
                        <a:lnTo>
                          <a:pt x="172" y="15"/>
                        </a:lnTo>
                        <a:lnTo>
                          <a:pt x="199" y="0"/>
                        </a:lnTo>
                        <a:lnTo>
                          <a:pt x="307" y="20"/>
                        </a:lnTo>
                        <a:lnTo>
                          <a:pt x="303" y="188"/>
                        </a:lnTo>
                        <a:lnTo>
                          <a:pt x="310"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2" name="Freeform 888"/>
                  <p:cNvSpPr>
                    <a:spLocks/>
                  </p:cNvSpPr>
                  <p:nvPr/>
                </p:nvSpPr>
                <p:spPr bwMode="auto">
                  <a:xfrm>
                    <a:off x="5836" y="4042"/>
                    <a:ext cx="671" cy="498"/>
                  </a:xfrm>
                  <a:custGeom>
                    <a:avLst/>
                    <a:gdLst>
                      <a:gd name="T0" fmla="*/ 310 w 310"/>
                      <a:gd name="T1" fmla="*/ 249 h 249"/>
                      <a:gd name="T2" fmla="*/ 163 w 310"/>
                      <a:gd name="T3" fmla="*/ 245 h 249"/>
                      <a:gd name="T4" fmla="*/ 145 w 310"/>
                      <a:gd name="T5" fmla="*/ 220 h 249"/>
                      <a:gd name="T6" fmla="*/ 92 w 310"/>
                      <a:gd name="T7" fmla="*/ 213 h 249"/>
                      <a:gd name="T8" fmla="*/ 67 w 310"/>
                      <a:gd name="T9" fmla="*/ 220 h 249"/>
                      <a:gd name="T10" fmla="*/ 31 w 310"/>
                      <a:gd name="T11" fmla="*/ 211 h 249"/>
                      <a:gd name="T12" fmla="*/ 22 w 310"/>
                      <a:gd name="T13" fmla="*/ 130 h 249"/>
                      <a:gd name="T14" fmla="*/ 0 w 310"/>
                      <a:gd name="T15" fmla="*/ 58 h 249"/>
                      <a:gd name="T16" fmla="*/ 11 w 310"/>
                      <a:gd name="T17" fmla="*/ 40 h 249"/>
                      <a:gd name="T18" fmla="*/ 60 w 310"/>
                      <a:gd name="T19" fmla="*/ 36 h 249"/>
                      <a:gd name="T20" fmla="*/ 139 w 310"/>
                      <a:gd name="T21" fmla="*/ 25 h 249"/>
                      <a:gd name="T22" fmla="*/ 172 w 310"/>
                      <a:gd name="T23" fmla="*/ 15 h 249"/>
                      <a:gd name="T24" fmla="*/ 199 w 310"/>
                      <a:gd name="T25" fmla="*/ 0 h 249"/>
                      <a:gd name="T26" fmla="*/ 307 w 310"/>
                      <a:gd name="T27" fmla="*/ 20 h 249"/>
                      <a:gd name="T28" fmla="*/ 303 w 310"/>
                      <a:gd name="T29" fmla="*/ 188 h 249"/>
                      <a:gd name="T30" fmla="*/ 310 w 310"/>
                      <a:gd name="T3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249">
                        <a:moveTo>
                          <a:pt x="310" y="249"/>
                        </a:moveTo>
                        <a:lnTo>
                          <a:pt x="163" y="245"/>
                        </a:lnTo>
                        <a:lnTo>
                          <a:pt x="145" y="220"/>
                        </a:lnTo>
                        <a:lnTo>
                          <a:pt x="92" y="213"/>
                        </a:lnTo>
                        <a:lnTo>
                          <a:pt x="67" y="220"/>
                        </a:lnTo>
                        <a:lnTo>
                          <a:pt x="31" y="211"/>
                        </a:lnTo>
                        <a:lnTo>
                          <a:pt x="22" y="130"/>
                        </a:lnTo>
                        <a:lnTo>
                          <a:pt x="0" y="58"/>
                        </a:lnTo>
                        <a:lnTo>
                          <a:pt x="11" y="40"/>
                        </a:lnTo>
                        <a:lnTo>
                          <a:pt x="60" y="36"/>
                        </a:lnTo>
                        <a:lnTo>
                          <a:pt x="139" y="25"/>
                        </a:lnTo>
                        <a:lnTo>
                          <a:pt x="172" y="15"/>
                        </a:lnTo>
                        <a:lnTo>
                          <a:pt x="199" y="0"/>
                        </a:lnTo>
                        <a:lnTo>
                          <a:pt x="307" y="20"/>
                        </a:lnTo>
                        <a:lnTo>
                          <a:pt x="303" y="188"/>
                        </a:lnTo>
                        <a:lnTo>
                          <a:pt x="310" y="249"/>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3" name="Freeform 887"/>
                  <p:cNvSpPr>
                    <a:spLocks/>
                  </p:cNvSpPr>
                  <p:nvPr/>
                </p:nvSpPr>
                <p:spPr bwMode="auto">
                  <a:xfrm>
                    <a:off x="3633" y="1812"/>
                    <a:ext cx="707" cy="920"/>
                  </a:xfrm>
                  <a:custGeom>
                    <a:avLst/>
                    <a:gdLst>
                      <a:gd name="T0" fmla="*/ 39 w 326"/>
                      <a:gd name="T1" fmla="*/ 285 h 460"/>
                      <a:gd name="T2" fmla="*/ 57 w 326"/>
                      <a:gd name="T3" fmla="*/ 263 h 460"/>
                      <a:gd name="T4" fmla="*/ 52 w 326"/>
                      <a:gd name="T5" fmla="*/ 216 h 460"/>
                      <a:gd name="T6" fmla="*/ 32 w 326"/>
                      <a:gd name="T7" fmla="*/ 186 h 460"/>
                      <a:gd name="T8" fmla="*/ 10 w 326"/>
                      <a:gd name="T9" fmla="*/ 166 h 460"/>
                      <a:gd name="T10" fmla="*/ 0 w 326"/>
                      <a:gd name="T11" fmla="*/ 141 h 460"/>
                      <a:gd name="T12" fmla="*/ 18 w 326"/>
                      <a:gd name="T13" fmla="*/ 125 h 460"/>
                      <a:gd name="T14" fmla="*/ 43 w 326"/>
                      <a:gd name="T15" fmla="*/ 108 h 460"/>
                      <a:gd name="T16" fmla="*/ 39 w 326"/>
                      <a:gd name="T17" fmla="*/ 67 h 460"/>
                      <a:gd name="T18" fmla="*/ 59 w 326"/>
                      <a:gd name="T19" fmla="*/ 31 h 460"/>
                      <a:gd name="T20" fmla="*/ 64 w 326"/>
                      <a:gd name="T21" fmla="*/ 0 h 460"/>
                      <a:gd name="T22" fmla="*/ 117 w 326"/>
                      <a:gd name="T23" fmla="*/ 27 h 460"/>
                      <a:gd name="T24" fmla="*/ 135 w 326"/>
                      <a:gd name="T25" fmla="*/ 69 h 460"/>
                      <a:gd name="T26" fmla="*/ 165 w 326"/>
                      <a:gd name="T27" fmla="*/ 60 h 460"/>
                      <a:gd name="T28" fmla="*/ 212 w 326"/>
                      <a:gd name="T29" fmla="*/ 83 h 460"/>
                      <a:gd name="T30" fmla="*/ 272 w 326"/>
                      <a:gd name="T31" fmla="*/ 78 h 460"/>
                      <a:gd name="T32" fmla="*/ 281 w 326"/>
                      <a:gd name="T33" fmla="*/ 126 h 460"/>
                      <a:gd name="T34" fmla="*/ 281 w 326"/>
                      <a:gd name="T35" fmla="*/ 152 h 460"/>
                      <a:gd name="T36" fmla="*/ 306 w 326"/>
                      <a:gd name="T37" fmla="*/ 168 h 460"/>
                      <a:gd name="T38" fmla="*/ 322 w 326"/>
                      <a:gd name="T39" fmla="*/ 184 h 460"/>
                      <a:gd name="T40" fmla="*/ 318 w 326"/>
                      <a:gd name="T41" fmla="*/ 207 h 460"/>
                      <a:gd name="T42" fmla="*/ 261 w 326"/>
                      <a:gd name="T43" fmla="*/ 222 h 460"/>
                      <a:gd name="T44" fmla="*/ 232 w 326"/>
                      <a:gd name="T45" fmla="*/ 272 h 460"/>
                      <a:gd name="T46" fmla="*/ 241 w 326"/>
                      <a:gd name="T47" fmla="*/ 297 h 460"/>
                      <a:gd name="T48" fmla="*/ 306 w 326"/>
                      <a:gd name="T49" fmla="*/ 379 h 460"/>
                      <a:gd name="T50" fmla="*/ 326 w 326"/>
                      <a:gd name="T51" fmla="*/ 433 h 460"/>
                      <a:gd name="T52" fmla="*/ 324 w 326"/>
                      <a:gd name="T53" fmla="*/ 447 h 460"/>
                      <a:gd name="T54" fmla="*/ 309 w 326"/>
                      <a:gd name="T55" fmla="*/ 460 h 460"/>
                      <a:gd name="T56" fmla="*/ 293 w 326"/>
                      <a:gd name="T57" fmla="*/ 429 h 460"/>
                      <a:gd name="T58" fmla="*/ 268 w 326"/>
                      <a:gd name="T59" fmla="*/ 393 h 460"/>
                      <a:gd name="T60" fmla="*/ 254 w 326"/>
                      <a:gd name="T61" fmla="*/ 375 h 460"/>
                      <a:gd name="T62" fmla="*/ 250 w 326"/>
                      <a:gd name="T63" fmla="*/ 357 h 460"/>
                      <a:gd name="T64" fmla="*/ 237 w 326"/>
                      <a:gd name="T65" fmla="*/ 346 h 460"/>
                      <a:gd name="T66" fmla="*/ 219 w 326"/>
                      <a:gd name="T67" fmla="*/ 344 h 460"/>
                      <a:gd name="T68" fmla="*/ 189 w 326"/>
                      <a:gd name="T69" fmla="*/ 348 h 460"/>
                      <a:gd name="T70" fmla="*/ 171 w 326"/>
                      <a:gd name="T71" fmla="*/ 332 h 460"/>
                      <a:gd name="T72" fmla="*/ 135 w 326"/>
                      <a:gd name="T73" fmla="*/ 341 h 460"/>
                      <a:gd name="T74" fmla="*/ 97 w 326"/>
                      <a:gd name="T75" fmla="*/ 339 h 460"/>
                      <a:gd name="T76" fmla="*/ 39 w 326"/>
                      <a:gd name="T77" fmla="*/ 28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460">
                        <a:moveTo>
                          <a:pt x="39" y="285"/>
                        </a:moveTo>
                        <a:lnTo>
                          <a:pt x="57" y="263"/>
                        </a:lnTo>
                        <a:lnTo>
                          <a:pt x="52" y="216"/>
                        </a:lnTo>
                        <a:lnTo>
                          <a:pt x="32" y="186"/>
                        </a:lnTo>
                        <a:lnTo>
                          <a:pt x="10" y="166"/>
                        </a:lnTo>
                        <a:lnTo>
                          <a:pt x="0" y="141"/>
                        </a:lnTo>
                        <a:lnTo>
                          <a:pt x="18" y="125"/>
                        </a:lnTo>
                        <a:lnTo>
                          <a:pt x="43" y="108"/>
                        </a:lnTo>
                        <a:lnTo>
                          <a:pt x="39" y="67"/>
                        </a:lnTo>
                        <a:lnTo>
                          <a:pt x="59" y="31"/>
                        </a:lnTo>
                        <a:lnTo>
                          <a:pt x="64" y="0"/>
                        </a:lnTo>
                        <a:lnTo>
                          <a:pt x="117" y="27"/>
                        </a:lnTo>
                        <a:lnTo>
                          <a:pt x="135" y="69"/>
                        </a:lnTo>
                        <a:lnTo>
                          <a:pt x="165" y="60"/>
                        </a:lnTo>
                        <a:lnTo>
                          <a:pt x="212" y="83"/>
                        </a:lnTo>
                        <a:lnTo>
                          <a:pt x="272" y="78"/>
                        </a:lnTo>
                        <a:lnTo>
                          <a:pt x="281" y="126"/>
                        </a:lnTo>
                        <a:lnTo>
                          <a:pt x="281" y="152"/>
                        </a:lnTo>
                        <a:lnTo>
                          <a:pt x="306" y="168"/>
                        </a:lnTo>
                        <a:lnTo>
                          <a:pt x="322" y="184"/>
                        </a:lnTo>
                        <a:lnTo>
                          <a:pt x="318" y="207"/>
                        </a:lnTo>
                        <a:lnTo>
                          <a:pt x="261" y="222"/>
                        </a:lnTo>
                        <a:lnTo>
                          <a:pt x="232" y="272"/>
                        </a:lnTo>
                        <a:lnTo>
                          <a:pt x="241" y="297"/>
                        </a:lnTo>
                        <a:lnTo>
                          <a:pt x="306" y="379"/>
                        </a:lnTo>
                        <a:lnTo>
                          <a:pt x="326" y="433"/>
                        </a:lnTo>
                        <a:lnTo>
                          <a:pt x="324" y="447"/>
                        </a:lnTo>
                        <a:lnTo>
                          <a:pt x="309" y="460"/>
                        </a:lnTo>
                        <a:lnTo>
                          <a:pt x="293" y="429"/>
                        </a:lnTo>
                        <a:lnTo>
                          <a:pt x="268" y="393"/>
                        </a:lnTo>
                        <a:lnTo>
                          <a:pt x="254" y="375"/>
                        </a:lnTo>
                        <a:lnTo>
                          <a:pt x="250" y="357"/>
                        </a:lnTo>
                        <a:lnTo>
                          <a:pt x="237" y="346"/>
                        </a:lnTo>
                        <a:lnTo>
                          <a:pt x="219" y="344"/>
                        </a:lnTo>
                        <a:lnTo>
                          <a:pt x="189" y="348"/>
                        </a:lnTo>
                        <a:lnTo>
                          <a:pt x="171" y="332"/>
                        </a:lnTo>
                        <a:lnTo>
                          <a:pt x="135" y="341"/>
                        </a:lnTo>
                        <a:lnTo>
                          <a:pt x="97" y="339"/>
                        </a:lnTo>
                        <a:lnTo>
                          <a:pt x="39" y="2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4" name="Freeform 886"/>
                  <p:cNvSpPr>
                    <a:spLocks/>
                  </p:cNvSpPr>
                  <p:nvPr/>
                </p:nvSpPr>
                <p:spPr bwMode="auto">
                  <a:xfrm>
                    <a:off x="3633" y="1812"/>
                    <a:ext cx="707" cy="920"/>
                  </a:xfrm>
                  <a:custGeom>
                    <a:avLst/>
                    <a:gdLst>
                      <a:gd name="T0" fmla="*/ 39 w 326"/>
                      <a:gd name="T1" fmla="*/ 285 h 460"/>
                      <a:gd name="T2" fmla="*/ 57 w 326"/>
                      <a:gd name="T3" fmla="*/ 263 h 460"/>
                      <a:gd name="T4" fmla="*/ 52 w 326"/>
                      <a:gd name="T5" fmla="*/ 216 h 460"/>
                      <a:gd name="T6" fmla="*/ 32 w 326"/>
                      <a:gd name="T7" fmla="*/ 186 h 460"/>
                      <a:gd name="T8" fmla="*/ 10 w 326"/>
                      <a:gd name="T9" fmla="*/ 166 h 460"/>
                      <a:gd name="T10" fmla="*/ 0 w 326"/>
                      <a:gd name="T11" fmla="*/ 141 h 460"/>
                      <a:gd name="T12" fmla="*/ 18 w 326"/>
                      <a:gd name="T13" fmla="*/ 125 h 460"/>
                      <a:gd name="T14" fmla="*/ 43 w 326"/>
                      <a:gd name="T15" fmla="*/ 108 h 460"/>
                      <a:gd name="T16" fmla="*/ 39 w 326"/>
                      <a:gd name="T17" fmla="*/ 67 h 460"/>
                      <a:gd name="T18" fmla="*/ 59 w 326"/>
                      <a:gd name="T19" fmla="*/ 31 h 460"/>
                      <a:gd name="T20" fmla="*/ 64 w 326"/>
                      <a:gd name="T21" fmla="*/ 0 h 460"/>
                      <a:gd name="T22" fmla="*/ 117 w 326"/>
                      <a:gd name="T23" fmla="*/ 27 h 460"/>
                      <a:gd name="T24" fmla="*/ 135 w 326"/>
                      <a:gd name="T25" fmla="*/ 69 h 460"/>
                      <a:gd name="T26" fmla="*/ 165 w 326"/>
                      <a:gd name="T27" fmla="*/ 60 h 460"/>
                      <a:gd name="T28" fmla="*/ 212 w 326"/>
                      <a:gd name="T29" fmla="*/ 83 h 460"/>
                      <a:gd name="T30" fmla="*/ 272 w 326"/>
                      <a:gd name="T31" fmla="*/ 78 h 460"/>
                      <a:gd name="T32" fmla="*/ 281 w 326"/>
                      <a:gd name="T33" fmla="*/ 126 h 460"/>
                      <a:gd name="T34" fmla="*/ 281 w 326"/>
                      <a:gd name="T35" fmla="*/ 152 h 460"/>
                      <a:gd name="T36" fmla="*/ 306 w 326"/>
                      <a:gd name="T37" fmla="*/ 168 h 460"/>
                      <a:gd name="T38" fmla="*/ 322 w 326"/>
                      <a:gd name="T39" fmla="*/ 184 h 460"/>
                      <a:gd name="T40" fmla="*/ 318 w 326"/>
                      <a:gd name="T41" fmla="*/ 207 h 460"/>
                      <a:gd name="T42" fmla="*/ 261 w 326"/>
                      <a:gd name="T43" fmla="*/ 222 h 460"/>
                      <a:gd name="T44" fmla="*/ 232 w 326"/>
                      <a:gd name="T45" fmla="*/ 272 h 460"/>
                      <a:gd name="T46" fmla="*/ 241 w 326"/>
                      <a:gd name="T47" fmla="*/ 297 h 460"/>
                      <a:gd name="T48" fmla="*/ 306 w 326"/>
                      <a:gd name="T49" fmla="*/ 379 h 460"/>
                      <a:gd name="T50" fmla="*/ 326 w 326"/>
                      <a:gd name="T51" fmla="*/ 433 h 460"/>
                      <a:gd name="T52" fmla="*/ 324 w 326"/>
                      <a:gd name="T53" fmla="*/ 447 h 460"/>
                      <a:gd name="T54" fmla="*/ 309 w 326"/>
                      <a:gd name="T55" fmla="*/ 460 h 460"/>
                      <a:gd name="T56" fmla="*/ 293 w 326"/>
                      <a:gd name="T57" fmla="*/ 429 h 460"/>
                      <a:gd name="T58" fmla="*/ 268 w 326"/>
                      <a:gd name="T59" fmla="*/ 393 h 460"/>
                      <a:gd name="T60" fmla="*/ 254 w 326"/>
                      <a:gd name="T61" fmla="*/ 375 h 460"/>
                      <a:gd name="T62" fmla="*/ 250 w 326"/>
                      <a:gd name="T63" fmla="*/ 357 h 460"/>
                      <a:gd name="T64" fmla="*/ 237 w 326"/>
                      <a:gd name="T65" fmla="*/ 346 h 460"/>
                      <a:gd name="T66" fmla="*/ 219 w 326"/>
                      <a:gd name="T67" fmla="*/ 344 h 460"/>
                      <a:gd name="T68" fmla="*/ 189 w 326"/>
                      <a:gd name="T69" fmla="*/ 348 h 460"/>
                      <a:gd name="T70" fmla="*/ 171 w 326"/>
                      <a:gd name="T71" fmla="*/ 332 h 460"/>
                      <a:gd name="T72" fmla="*/ 135 w 326"/>
                      <a:gd name="T73" fmla="*/ 341 h 460"/>
                      <a:gd name="T74" fmla="*/ 97 w 326"/>
                      <a:gd name="T75" fmla="*/ 339 h 460"/>
                      <a:gd name="T76" fmla="*/ 39 w 326"/>
                      <a:gd name="T77" fmla="*/ 28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460">
                        <a:moveTo>
                          <a:pt x="39" y="285"/>
                        </a:moveTo>
                        <a:lnTo>
                          <a:pt x="57" y="263"/>
                        </a:lnTo>
                        <a:lnTo>
                          <a:pt x="52" y="216"/>
                        </a:lnTo>
                        <a:lnTo>
                          <a:pt x="32" y="186"/>
                        </a:lnTo>
                        <a:lnTo>
                          <a:pt x="10" y="166"/>
                        </a:lnTo>
                        <a:lnTo>
                          <a:pt x="0" y="141"/>
                        </a:lnTo>
                        <a:lnTo>
                          <a:pt x="18" y="125"/>
                        </a:lnTo>
                        <a:lnTo>
                          <a:pt x="43" y="108"/>
                        </a:lnTo>
                        <a:lnTo>
                          <a:pt x="39" y="67"/>
                        </a:lnTo>
                        <a:lnTo>
                          <a:pt x="59" y="31"/>
                        </a:lnTo>
                        <a:lnTo>
                          <a:pt x="64" y="0"/>
                        </a:lnTo>
                        <a:lnTo>
                          <a:pt x="117" y="27"/>
                        </a:lnTo>
                        <a:lnTo>
                          <a:pt x="135" y="69"/>
                        </a:lnTo>
                        <a:lnTo>
                          <a:pt x="165" y="60"/>
                        </a:lnTo>
                        <a:lnTo>
                          <a:pt x="212" y="83"/>
                        </a:lnTo>
                        <a:lnTo>
                          <a:pt x="272" y="78"/>
                        </a:lnTo>
                        <a:lnTo>
                          <a:pt x="281" y="126"/>
                        </a:lnTo>
                        <a:lnTo>
                          <a:pt x="281" y="152"/>
                        </a:lnTo>
                        <a:lnTo>
                          <a:pt x="306" y="168"/>
                        </a:lnTo>
                        <a:lnTo>
                          <a:pt x="322" y="184"/>
                        </a:lnTo>
                        <a:lnTo>
                          <a:pt x="318" y="207"/>
                        </a:lnTo>
                        <a:lnTo>
                          <a:pt x="261" y="222"/>
                        </a:lnTo>
                        <a:lnTo>
                          <a:pt x="232" y="272"/>
                        </a:lnTo>
                        <a:lnTo>
                          <a:pt x="241" y="297"/>
                        </a:lnTo>
                        <a:lnTo>
                          <a:pt x="306" y="379"/>
                        </a:lnTo>
                        <a:lnTo>
                          <a:pt x="326" y="433"/>
                        </a:lnTo>
                        <a:lnTo>
                          <a:pt x="324" y="447"/>
                        </a:lnTo>
                        <a:lnTo>
                          <a:pt x="309" y="460"/>
                        </a:lnTo>
                        <a:lnTo>
                          <a:pt x="293" y="429"/>
                        </a:lnTo>
                        <a:lnTo>
                          <a:pt x="268" y="393"/>
                        </a:lnTo>
                        <a:lnTo>
                          <a:pt x="254" y="375"/>
                        </a:lnTo>
                        <a:lnTo>
                          <a:pt x="250" y="357"/>
                        </a:lnTo>
                        <a:lnTo>
                          <a:pt x="237" y="346"/>
                        </a:lnTo>
                        <a:lnTo>
                          <a:pt x="219" y="344"/>
                        </a:lnTo>
                        <a:lnTo>
                          <a:pt x="189" y="348"/>
                        </a:lnTo>
                        <a:lnTo>
                          <a:pt x="171" y="332"/>
                        </a:lnTo>
                        <a:lnTo>
                          <a:pt x="135" y="341"/>
                        </a:lnTo>
                        <a:lnTo>
                          <a:pt x="97" y="339"/>
                        </a:lnTo>
                        <a:lnTo>
                          <a:pt x="39" y="285"/>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5" name="Freeform 885"/>
                  <p:cNvSpPr>
                    <a:spLocks/>
                  </p:cNvSpPr>
                  <p:nvPr/>
                </p:nvSpPr>
                <p:spPr bwMode="auto">
                  <a:xfrm>
                    <a:off x="3771" y="1132"/>
                    <a:ext cx="870" cy="846"/>
                  </a:xfrm>
                  <a:custGeom>
                    <a:avLst/>
                    <a:gdLst>
                      <a:gd name="T0" fmla="*/ 244 w 402"/>
                      <a:gd name="T1" fmla="*/ 0 h 423"/>
                      <a:gd name="T2" fmla="*/ 303 w 402"/>
                      <a:gd name="T3" fmla="*/ 7 h 423"/>
                      <a:gd name="T4" fmla="*/ 363 w 402"/>
                      <a:gd name="T5" fmla="*/ 36 h 423"/>
                      <a:gd name="T6" fmla="*/ 348 w 402"/>
                      <a:gd name="T7" fmla="*/ 104 h 423"/>
                      <a:gd name="T8" fmla="*/ 341 w 402"/>
                      <a:gd name="T9" fmla="*/ 173 h 423"/>
                      <a:gd name="T10" fmla="*/ 370 w 402"/>
                      <a:gd name="T11" fmla="*/ 196 h 423"/>
                      <a:gd name="T12" fmla="*/ 393 w 402"/>
                      <a:gd name="T13" fmla="*/ 218 h 423"/>
                      <a:gd name="T14" fmla="*/ 395 w 402"/>
                      <a:gd name="T15" fmla="*/ 252 h 423"/>
                      <a:gd name="T16" fmla="*/ 391 w 402"/>
                      <a:gd name="T17" fmla="*/ 274 h 423"/>
                      <a:gd name="T18" fmla="*/ 399 w 402"/>
                      <a:gd name="T19" fmla="*/ 292 h 423"/>
                      <a:gd name="T20" fmla="*/ 400 w 402"/>
                      <a:gd name="T21" fmla="*/ 299 h 423"/>
                      <a:gd name="T22" fmla="*/ 402 w 402"/>
                      <a:gd name="T23" fmla="*/ 326 h 423"/>
                      <a:gd name="T24" fmla="*/ 382 w 402"/>
                      <a:gd name="T25" fmla="*/ 355 h 423"/>
                      <a:gd name="T26" fmla="*/ 354 w 402"/>
                      <a:gd name="T27" fmla="*/ 391 h 423"/>
                      <a:gd name="T28" fmla="*/ 305 w 402"/>
                      <a:gd name="T29" fmla="*/ 389 h 423"/>
                      <a:gd name="T30" fmla="*/ 285 w 402"/>
                      <a:gd name="T31" fmla="*/ 362 h 423"/>
                      <a:gd name="T32" fmla="*/ 242 w 402"/>
                      <a:gd name="T33" fmla="*/ 382 h 423"/>
                      <a:gd name="T34" fmla="*/ 209 w 402"/>
                      <a:gd name="T35" fmla="*/ 418 h 423"/>
                      <a:gd name="T36" fmla="*/ 148 w 402"/>
                      <a:gd name="T37" fmla="*/ 423 h 423"/>
                      <a:gd name="T38" fmla="*/ 101 w 402"/>
                      <a:gd name="T39" fmla="*/ 400 h 423"/>
                      <a:gd name="T40" fmla="*/ 71 w 402"/>
                      <a:gd name="T41" fmla="*/ 409 h 423"/>
                      <a:gd name="T42" fmla="*/ 53 w 402"/>
                      <a:gd name="T43" fmla="*/ 367 h 423"/>
                      <a:gd name="T44" fmla="*/ 0 w 402"/>
                      <a:gd name="T45" fmla="*/ 340 h 423"/>
                      <a:gd name="T46" fmla="*/ 45 w 402"/>
                      <a:gd name="T47" fmla="*/ 326 h 423"/>
                      <a:gd name="T48" fmla="*/ 92 w 402"/>
                      <a:gd name="T49" fmla="*/ 295 h 423"/>
                      <a:gd name="T50" fmla="*/ 116 w 402"/>
                      <a:gd name="T51" fmla="*/ 245 h 423"/>
                      <a:gd name="T52" fmla="*/ 159 w 402"/>
                      <a:gd name="T53" fmla="*/ 203 h 423"/>
                      <a:gd name="T54" fmla="*/ 182 w 402"/>
                      <a:gd name="T55" fmla="*/ 158 h 423"/>
                      <a:gd name="T56" fmla="*/ 209 w 402"/>
                      <a:gd name="T57" fmla="*/ 142 h 423"/>
                      <a:gd name="T58" fmla="*/ 229 w 402"/>
                      <a:gd name="T59" fmla="*/ 131 h 423"/>
                      <a:gd name="T60" fmla="*/ 231 w 402"/>
                      <a:gd name="T61" fmla="*/ 99 h 423"/>
                      <a:gd name="T62" fmla="*/ 245 w 402"/>
                      <a:gd name="T63" fmla="*/ 86 h 423"/>
                      <a:gd name="T64" fmla="*/ 244 w 402"/>
                      <a:gd name="T65" fmla="*/ 50 h 423"/>
                      <a:gd name="T66" fmla="*/ 244 w 402"/>
                      <a:gd name="T6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423">
                        <a:moveTo>
                          <a:pt x="244" y="0"/>
                        </a:moveTo>
                        <a:lnTo>
                          <a:pt x="303" y="7"/>
                        </a:lnTo>
                        <a:lnTo>
                          <a:pt x="363" y="36"/>
                        </a:lnTo>
                        <a:lnTo>
                          <a:pt x="348" y="104"/>
                        </a:lnTo>
                        <a:lnTo>
                          <a:pt x="341" y="173"/>
                        </a:lnTo>
                        <a:lnTo>
                          <a:pt x="370" y="196"/>
                        </a:lnTo>
                        <a:lnTo>
                          <a:pt x="393" y="218"/>
                        </a:lnTo>
                        <a:lnTo>
                          <a:pt x="395" y="252"/>
                        </a:lnTo>
                        <a:lnTo>
                          <a:pt x="391" y="274"/>
                        </a:lnTo>
                        <a:lnTo>
                          <a:pt x="399" y="292"/>
                        </a:lnTo>
                        <a:lnTo>
                          <a:pt x="400" y="299"/>
                        </a:lnTo>
                        <a:lnTo>
                          <a:pt x="402" y="326"/>
                        </a:lnTo>
                        <a:lnTo>
                          <a:pt x="382" y="355"/>
                        </a:lnTo>
                        <a:lnTo>
                          <a:pt x="354" y="391"/>
                        </a:lnTo>
                        <a:lnTo>
                          <a:pt x="305" y="389"/>
                        </a:lnTo>
                        <a:lnTo>
                          <a:pt x="285" y="362"/>
                        </a:lnTo>
                        <a:lnTo>
                          <a:pt x="242" y="382"/>
                        </a:lnTo>
                        <a:lnTo>
                          <a:pt x="209" y="418"/>
                        </a:lnTo>
                        <a:lnTo>
                          <a:pt x="148" y="423"/>
                        </a:lnTo>
                        <a:lnTo>
                          <a:pt x="101" y="400"/>
                        </a:lnTo>
                        <a:lnTo>
                          <a:pt x="71" y="409"/>
                        </a:lnTo>
                        <a:lnTo>
                          <a:pt x="53" y="367"/>
                        </a:lnTo>
                        <a:lnTo>
                          <a:pt x="0" y="340"/>
                        </a:lnTo>
                        <a:lnTo>
                          <a:pt x="45" y="326"/>
                        </a:lnTo>
                        <a:lnTo>
                          <a:pt x="92" y="295"/>
                        </a:lnTo>
                        <a:lnTo>
                          <a:pt x="116" y="245"/>
                        </a:lnTo>
                        <a:lnTo>
                          <a:pt x="159" y="203"/>
                        </a:lnTo>
                        <a:lnTo>
                          <a:pt x="182" y="158"/>
                        </a:lnTo>
                        <a:lnTo>
                          <a:pt x="209" y="142"/>
                        </a:lnTo>
                        <a:lnTo>
                          <a:pt x="229" y="131"/>
                        </a:lnTo>
                        <a:lnTo>
                          <a:pt x="231" y="99"/>
                        </a:lnTo>
                        <a:lnTo>
                          <a:pt x="245" y="86"/>
                        </a:lnTo>
                        <a:lnTo>
                          <a:pt x="244" y="50"/>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6" name="Freeform 884"/>
                  <p:cNvSpPr>
                    <a:spLocks/>
                  </p:cNvSpPr>
                  <p:nvPr/>
                </p:nvSpPr>
                <p:spPr bwMode="auto">
                  <a:xfrm>
                    <a:off x="3771" y="1132"/>
                    <a:ext cx="870" cy="846"/>
                  </a:xfrm>
                  <a:custGeom>
                    <a:avLst/>
                    <a:gdLst>
                      <a:gd name="T0" fmla="*/ 244 w 402"/>
                      <a:gd name="T1" fmla="*/ 0 h 423"/>
                      <a:gd name="T2" fmla="*/ 303 w 402"/>
                      <a:gd name="T3" fmla="*/ 7 h 423"/>
                      <a:gd name="T4" fmla="*/ 363 w 402"/>
                      <a:gd name="T5" fmla="*/ 36 h 423"/>
                      <a:gd name="T6" fmla="*/ 348 w 402"/>
                      <a:gd name="T7" fmla="*/ 104 h 423"/>
                      <a:gd name="T8" fmla="*/ 341 w 402"/>
                      <a:gd name="T9" fmla="*/ 173 h 423"/>
                      <a:gd name="T10" fmla="*/ 370 w 402"/>
                      <a:gd name="T11" fmla="*/ 196 h 423"/>
                      <a:gd name="T12" fmla="*/ 393 w 402"/>
                      <a:gd name="T13" fmla="*/ 218 h 423"/>
                      <a:gd name="T14" fmla="*/ 395 w 402"/>
                      <a:gd name="T15" fmla="*/ 252 h 423"/>
                      <a:gd name="T16" fmla="*/ 391 w 402"/>
                      <a:gd name="T17" fmla="*/ 274 h 423"/>
                      <a:gd name="T18" fmla="*/ 399 w 402"/>
                      <a:gd name="T19" fmla="*/ 292 h 423"/>
                      <a:gd name="T20" fmla="*/ 400 w 402"/>
                      <a:gd name="T21" fmla="*/ 299 h 423"/>
                      <a:gd name="T22" fmla="*/ 402 w 402"/>
                      <a:gd name="T23" fmla="*/ 326 h 423"/>
                      <a:gd name="T24" fmla="*/ 382 w 402"/>
                      <a:gd name="T25" fmla="*/ 355 h 423"/>
                      <a:gd name="T26" fmla="*/ 354 w 402"/>
                      <a:gd name="T27" fmla="*/ 391 h 423"/>
                      <a:gd name="T28" fmla="*/ 305 w 402"/>
                      <a:gd name="T29" fmla="*/ 389 h 423"/>
                      <a:gd name="T30" fmla="*/ 285 w 402"/>
                      <a:gd name="T31" fmla="*/ 362 h 423"/>
                      <a:gd name="T32" fmla="*/ 242 w 402"/>
                      <a:gd name="T33" fmla="*/ 382 h 423"/>
                      <a:gd name="T34" fmla="*/ 209 w 402"/>
                      <a:gd name="T35" fmla="*/ 418 h 423"/>
                      <a:gd name="T36" fmla="*/ 148 w 402"/>
                      <a:gd name="T37" fmla="*/ 423 h 423"/>
                      <a:gd name="T38" fmla="*/ 101 w 402"/>
                      <a:gd name="T39" fmla="*/ 400 h 423"/>
                      <a:gd name="T40" fmla="*/ 71 w 402"/>
                      <a:gd name="T41" fmla="*/ 409 h 423"/>
                      <a:gd name="T42" fmla="*/ 53 w 402"/>
                      <a:gd name="T43" fmla="*/ 367 h 423"/>
                      <a:gd name="T44" fmla="*/ 0 w 402"/>
                      <a:gd name="T45" fmla="*/ 340 h 423"/>
                      <a:gd name="T46" fmla="*/ 45 w 402"/>
                      <a:gd name="T47" fmla="*/ 326 h 423"/>
                      <a:gd name="T48" fmla="*/ 92 w 402"/>
                      <a:gd name="T49" fmla="*/ 295 h 423"/>
                      <a:gd name="T50" fmla="*/ 116 w 402"/>
                      <a:gd name="T51" fmla="*/ 245 h 423"/>
                      <a:gd name="T52" fmla="*/ 159 w 402"/>
                      <a:gd name="T53" fmla="*/ 203 h 423"/>
                      <a:gd name="T54" fmla="*/ 182 w 402"/>
                      <a:gd name="T55" fmla="*/ 158 h 423"/>
                      <a:gd name="T56" fmla="*/ 209 w 402"/>
                      <a:gd name="T57" fmla="*/ 142 h 423"/>
                      <a:gd name="T58" fmla="*/ 229 w 402"/>
                      <a:gd name="T59" fmla="*/ 131 h 423"/>
                      <a:gd name="T60" fmla="*/ 231 w 402"/>
                      <a:gd name="T61" fmla="*/ 99 h 423"/>
                      <a:gd name="T62" fmla="*/ 245 w 402"/>
                      <a:gd name="T63" fmla="*/ 86 h 423"/>
                      <a:gd name="T64" fmla="*/ 244 w 402"/>
                      <a:gd name="T65" fmla="*/ 50 h 423"/>
                      <a:gd name="T66" fmla="*/ 244 w 402"/>
                      <a:gd name="T6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2" h="423">
                        <a:moveTo>
                          <a:pt x="244" y="0"/>
                        </a:moveTo>
                        <a:lnTo>
                          <a:pt x="303" y="7"/>
                        </a:lnTo>
                        <a:lnTo>
                          <a:pt x="363" y="36"/>
                        </a:lnTo>
                        <a:lnTo>
                          <a:pt x="348" y="104"/>
                        </a:lnTo>
                        <a:lnTo>
                          <a:pt x="341" y="173"/>
                        </a:lnTo>
                        <a:lnTo>
                          <a:pt x="370" y="196"/>
                        </a:lnTo>
                        <a:lnTo>
                          <a:pt x="393" y="218"/>
                        </a:lnTo>
                        <a:lnTo>
                          <a:pt x="395" y="252"/>
                        </a:lnTo>
                        <a:lnTo>
                          <a:pt x="391" y="274"/>
                        </a:lnTo>
                        <a:lnTo>
                          <a:pt x="399" y="292"/>
                        </a:lnTo>
                        <a:lnTo>
                          <a:pt x="400" y="299"/>
                        </a:lnTo>
                        <a:lnTo>
                          <a:pt x="402" y="326"/>
                        </a:lnTo>
                        <a:lnTo>
                          <a:pt x="382" y="355"/>
                        </a:lnTo>
                        <a:lnTo>
                          <a:pt x="354" y="391"/>
                        </a:lnTo>
                        <a:lnTo>
                          <a:pt x="305" y="389"/>
                        </a:lnTo>
                        <a:lnTo>
                          <a:pt x="285" y="362"/>
                        </a:lnTo>
                        <a:lnTo>
                          <a:pt x="242" y="382"/>
                        </a:lnTo>
                        <a:lnTo>
                          <a:pt x="209" y="418"/>
                        </a:lnTo>
                        <a:lnTo>
                          <a:pt x="148" y="423"/>
                        </a:lnTo>
                        <a:lnTo>
                          <a:pt x="101" y="400"/>
                        </a:lnTo>
                        <a:lnTo>
                          <a:pt x="71" y="409"/>
                        </a:lnTo>
                        <a:lnTo>
                          <a:pt x="53" y="367"/>
                        </a:lnTo>
                        <a:lnTo>
                          <a:pt x="0" y="340"/>
                        </a:lnTo>
                        <a:lnTo>
                          <a:pt x="45" y="326"/>
                        </a:lnTo>
                        <a:lnTo>
                          <a:pt x="92" y="295"/>
                        </a:lnTo>
                        <a:lnTo>
                          <a:pt x="116" y="245"/>
                        </a:lnTo>
                        <a:lnTo>
                          <a:pt x="159" y="203"/>
                        </a:lnTo>
                        <a:lnTo>
                          <a:pt x="182" y="158"/>
                        </a:lnTo>
                        <a:lnTo>
                          <a:pt x="209" y="142"/>
                        </a:lnTo>
                        <a:lnTo>
                          <a:pt x="229" y="131"/>
                        </a:lnTo>
                        <a:lnTo>
                          <a:pt x="231" y="99"/>
                        </a:lnTo>
                        <a:lnTo>
                          <a:pt x="245" y="86"/>
                        </a:lnTo>
                        <a:lnTo>
                          <a:pt x="244" y="50"/>
                        </a:lnTo>
                        <a:lnTo>
                          <a:pt x="244"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7" name="Freeform 883"/>
                  <p:cNvSpPr>
                    <a:spLocks/>
                  </p:cNvSpPr>
                  <p:nvPr/>
                </p:nvSpPr>
                <p:spPr bwMode="auto">
                  <a:xfrm>
                    <a:off x="4689" y="1680"/>
                    <a:ext cx="956" cy="708"/>
                  </a:xfrm>
                  <a:custGeom>
                    <a:avLst/>
                    <a:gdLst>
                      <a:gd name="T0" fmla="*/ 333 w 441"/>
                      <a:gd name="T1" fmla="*/ 282 h 354"/>
                      <a:gd name="T2" fmla="*/ 254 w 441"/>
                      <a:gd name="T3" fmla="*/ 268 h 354"/>
                      <a:gd name="T4" fmla="*/ 193 w 441"/>
                      <a:gd name="T5" fmla="*/ 306 h 354"/>
                      <a:gd name="T6" fmla="*/ 148 w 441"/>
                      <a:gd name="T7" fmla="*/ 354 h 354"/>
                      <a:gd name="T8" fmla="*/ 129 w 441"/>
                      <a:gd name="T9" fmla="*/ 354 h 354"/>
                      <a:gd name="T10" fmla="*/ 104 w 441"/>
                      <a:gd name="T11" fmla="*/ 335 h 354"/>
                      <a:gd name="T12" fmla="*/ 104 w 441"/>
                      <a:gd name="T13" fmla="*/ 288 h 354"/>
                      <a:gd name="T14" fmla="*/ 97 w 441"/>
                      <a:gd name="T15" fmla="*/ 272 h 354"/>
                      <a:gd name="T16" fmla="*/ 74 w 441"/>
                      <a:gd name="T17" fmla="*/ 252 h 354"/>
                      <a:gd name="T18" fmla="*/ 48 w 441"/>
                      <a:gd name="T19" fmla="*/ 234 h 354"/>
                      <a:gd name="T20" fmla="*/ 38 w 441"/>
                      <a:gd name="T21" fmla="*/ 207 h 354"/>
                      <a:gd name="T22" fmla="*/ 27 w 441"/>
                      <a:gd name="T23" fmla="*/ 192 h 354"/>
                      <a:gd name="T24" fmla="*/ 7 w 441"/>
                      <a:gd name="T25" fmla="*/ 180 h 354"/>
                      <a:gd name="T26" fmla="*/ 0 w 441"/>
                      <a:gd name="T27" fmla="*/ 169 h 354"/>
                      <a:gd name="T28" fmla="*/ 52 w 441"/>
                      <a:gd name="T29" fmla="*/ 115 h 354"/>
                      <a:gd name="T30" fmla="*/ 52 w 441"/>
                      <a:gd name="T31" fmla="*/ 45 h 354"/>
                      <a:gd name="T32" fmla="*/ 74 w 441"/>
                      <a:gd name="T33" fmla="*/ 28 h 354"/>
                      <a:gd name="T34" fmla="*/ 104 w 441"/>
                      <a:gd name="T35" fmla="*/ 14 h 354"/>
                      <a:gd name="T36" fmla="*/ 140 w 441"/>
                      <a:gd name="T37" fmla="*/ 18 h 354"/>
                      <a:gd name="T38" fmla="*/ 175 w 441"/>
                      <a:gd name="T39" fmla="*/ 30 h 354"/>
                      <a:gd name="T40" fmla="*/ 189 w 441"/>
                      <a:gd name="T41" fmla="*/ 57 h 354"/>
                      <a:gd name="T42" fmla="*/ 220 w 441"/>
                      <a:gd name="T43" fmla="*/ 59 h 354"/>
                      <a:gd name="T44" fmla="*/ 239 w 441"/>
                      <a:gd name="T45" fmla="*/ 46 h 354"/>
                      <a:gd name="T46" fmla="*/ 257 w 441"/>
                      <a:gd name="T47" fmla="*/ 41 h 354"/>
                      <a:gd name="T48" fmla="*/ 265 w 441"/>
                      <a:gd name="T49" fmla="*/ 14 h 354"/>
                      <a:gd name="T50" fmla="*/ 275 w 441"/>
                      <a:gd name="T51" fmla="*/ 0 h 354"/>
                      <a:gd name="T52" fmla="*/ 313 w 441"/>
                      <a:gd name="T53" fmla="*/ 3 h 354"/>
                      <a:gd name="T54" fmla="*/ 328 w 441"/>
                      <a:gd name="T55" fmla="*/ 14 h 354"/>
                      <a:gd name="T56" fmla="*/ 328 w 441"/>
                      <a:gd name="T57" fmla="*/ 36 h 354"/>
                      <a:gd name="T58" fmla="*/ 369 w 441"/>
                      <a:gd name="T59" fmla="*/ 25 h 354"/>
                      <a:gd name="T60" fmla="*/ 393 w 441"/>
                      <a:gd name="T61" fmla="*/ 14 h 354"/>
                      <a:gd name="T62" fmla="*/ 398 w 441"/>
                      <a:gd name="T63" fmla="*/ 52 h 354"/>
                      <a:gd name="T64" fmla="*/ 425 w 441"/>
                      <a:gd name="T65" fmla="*/ 61 h 354"/>
                      <a:gd name="T66" fmla="*/ 429 w 441"/>
                      <a:gd name="T67" fmla="*/ 97 h 354"/>
                      <a:gd name="T68" fmla="*/ 441 w 441"/>
                      <a:gd name="T69" fmla="*/ 118 h 354"/>
                      <a:gd name="T70" fmla="*/ 439 w 441"/>
                      <a:gd name="T71" fmla="*/ 144 h 354"/>
                      <a:gd name="T72" fmla="*/ 416 w 441"/>
                      <a:gd name="T73" fmla="*/ 192 h 354"/>
                      <a:gd name="T74" fmla="*/ 438 w 441"/>
                      <a:gd name="T75" fmla="*/ 221 h 354"/>
                      <a:gd name="T76" fmla="*/ 430 w 441"/>
                      <a:gd name="T77" fmla="*/ 236 h 354"/>
                      <a:gd name="T78" fmla="*/ 376 w 441"/>
                      <a:gd name="T79" fmla="*/ 241 h 354"/>
                      <a:gd name="T80" fmla="*/ 333 w 441"/>
                      <a:gd name="T81"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1" h="354">
                        <a:moveTo>
                          <a:pt x="333" y="282"/>
                        </a:moveTo>
                        <a:lnTo>
                          <a:pt x="254" y="268"/>
                        </a:lnTo>
                        <a:lnTo>
                          <a:pt x="193" y="306"/>
                        </a:lnTo>
                        <a:lnTo>
                          <a:pt x="148" y="354"/>
                        </a:lnTo>
                        <a:lnTo>
                          <a:pt x="129" y="354"/>
                        </a:lnTo>
                        <a:lnTo>
                          <a:pt x="104" y="335"/>
                        </a:lnTo>
                        <a:lnTo>
                          <a:pt x="104" y="288"/>
                        </a:lnTo>
                        <a:lnTo>
                          <a:pt x="97" y="272"/>
                        </a:lnTo>
                        <a:lnTo>
                          <a:pt x="74" y="252"/>
                        </a:lnTo>
                        <a:lnTo>
                          <a:pt x="48" y="234"/>
                        </a:lnTo>
                        <a:lnTo>
                          <a:pt x="38" y="207"/>
                        </a:lnTo>
                        <a:lnTo>
                          <a:pt x="27" y="192"/>
                        </a:lnTo>
                        <a:lnTo>
                          <a:pt x="7" y="180"/>
                        </a:lnTo>
                        <a:lnTo>
                          <a:pt x="0" y="169"/>
                        </a:lnTo>
                        <a:lnTo>
                          <a:pt x="52" y="115"/>
                        </a:lnTo>
                        <a:lnTo>
                          <a:pt x="52" y="45"/>
                        </a:lnTo>
                        <a:lnTo>
                          <a:pt x="74" y="28"/>
                        </a:lnTo>
                        <a:lnTo>
                          <a:pt x="104" y="14"/>
                        </a:lnTo>
                        <a:lnTo>
                          <a:pt x="140" y="18"/>
                        </a:lnTo>
                        <a:lnTo>
                          <a:pt x="175" y="30"/>
                        </a:lnTo>
                        <a:lnTo>
                          <a:pt x="189" y="57"/>
                        </a:lnTo>
                        <a:lnTo>
                          <a:pt x="220" y="59"/>
                        </a:lnTo>
                        <a:lnTo>
                          <a:pt x="239" y="46"/>
                        </a:lnTo>
                        <a:lnTo>
                          <a:pt x="257" y="41"/>
                        </a:lnTo>
                        <a:lnTo>
                          <a:pt x="265" y="14"/>
                        </a:lnTo>
                        <a:lnTo>
                          <a:pt x="275" y="0"/>
                        </a:lnTo>
                        <a:lnTo>
                          <a:pt x="313" y="3"/>
                        </a:lnTo>
                        <a:lnTo>
                          <a:pt x="328" y="14"/>
                        </a:lnTo>
                        <a:lnTo>
                          <a:pt x="328" y="36"/>
                        </a:lnTo>
                        <a:lnTo>
                          <a:pt x="369" y="25"/>
                        </a:lnTo>
                        <a:lnTo>
                          <a:pt x="393" y="14"/>
                        </a:lnTo>
                        <a:lnTo>
                          <a:pt x="398" y="52"/>
                        </a:lnTo>
                        <a:lnTo>
                          <a:pt x="425" y="61"/>
                        </a:lnTo>
                        <a:lnTo>
                          <a:pt x="429" y="97"/>
                        </a:lnTo>
                        <a:lnTo>
                          <a:pt x="441" y="118"/>
                        </a:lnTo>
                        <a:lnTo>
                          <a:pt x="439" y="144"/>
                        </a:lnTo>
                        <a:lnTo>
                          <a:pt x="416" y="192"/>
                        </a:lnTo>
                        <a:lnTo>
                          <a:pt x="438" y="221"/>
                        </a:lnTo>
                        <a:lnTo>
                          <a:pt x="430" y="236"/>
                        </a:lnTo>
                        <a:lnTo>
                          <a:pt x="376" y="241"/>
                        </a:lnTo>
                        <a:lnTo>
                          <a:pt x="333" y="282"/>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8" name="Freeform 882"/>
                  <p:cNvSpPr>
                    <a:spLocks/>
                  </p:cNvSpPr>
                  <p:nvPr/>
                </p:nvSpPr>
                <p:spPr bwMode="auto">
                  <a:xfrm>
                    <a:off x="4689" y="1680"/>
                    <a:ext cx="956" cy="708"/>
                  </a:xfrm>
                  <a:custGeom>
                    <a:avLst/>
                    <a:gdLst>
                      <a:gd name="T0" fmla="*/ 333 w 441"/>
                      <a:gd name="T1" fmla="*/ 282 h 354"/>
                      <a:gd name="T2" fmla="*/ 254 w 441"/>
                      <a:gd name="T3" fmla="*/ 268 h 354"/>
                      <a:gd name="T4" fmla="*/ 193 w 441"/>
                      <a:gd name="T5" fmla="*/ 306 h 354"/>
                      <a:gd name="T6" fmla="*/ 148 w 441"/>
                      <a:gd name="T7" fmla="*/ 354 h 354"/>
                      <a:gd name="T8" fmla="*/ 129 w 441"/>
                      <a:gd name="T9" fmla="*/ 354 h 354"/>
                      <a:gd name="T10" fmla="*/ 104 w 441"/>
                      <a:gd name="T11" fmla="*/ 335 h 354"/>
                      <a:gd name="T12" fmla="*/ 104 w 441"/>
                      <a:gd name="T13" fmla="*/ 288 h 354"/>
                      <a:gd name="T14" fmla="*/ 97 w 441"/>
                      <a:gd name="T15" fmla="*/ 272 h 354"/>
                      <a:gd name="T16" fmla="*/ 74 w 441"/>
                      <a:gd name="T17" fmla="*/ 252 h 354"/>
                      <a:gd name="T18" fmla="*/ 48 w 441"/>
                      <a:gd name="T19" fmla="*/ 234 h 354"/>
                      <a:gd name="T20" fmla="*/ 38 w 441"/>
                      <a:gd name="T21" fmla="*/ 207 h 354"/>
                      <a:gd name="T22" fmla="*/ 27 w 441"/>
                      <a:gd name="T23" fmla="*/ 192 h 354"/>
                      <a:gd name="T24" fmla="*/ 7 w 441"/>
                      <a:gd name="T25" fmla="*/ 180 h 354"/>
                      <a:gd name="T26" fmla="*/ 0 w 441"/>
                      <a:gd name="T27" fmla="*/ 169 h 354"/>
                      <a:gd name="T28" fmla="*/ 52 w 441"/>
                      <a:gd name="T29" fmla="*/ 115 h 354"/>
                      <a:gd name="T30" fmla="*/ 52 w 441"/>
                      <a:gd name="T31" fmla="*/ 45 h 354"/>
                      <a:gd name="T32" fmla="*/ 74 w 441"/>
                      <a:gd name="T33" fmla="*/ 28 h 354"/>
                      <a:gd name="T34" fmla="*/ 104 w 441"/>
                      <a:gd name="T35" fmla="*/ 14 h 354"/>
                      <a:gd name="T36" fmla="*/ 140 w 441"/>
                      <a:gd name="T37" fmla="*/ 18 h 354"/>
                      <a:gd name="T38" fmla="*/ 175 w 441"/>
                      <a:gd name="T39" fmla="*/ 30 h 354"/>
                      <a:gd name="T40" fmla="*/ 189 w 441"/>
                      <a:gd name="T41" fmla="*/ 57 h 354"/>
                      <a:gd name="T42" fmla="*/ 220 w 441"/>
                      <a:gd name="T43" fmla="*/ 59 h 354"/>
                      <a:gd name="T44" fmla="*/ 239 w 441"/>
                      <a:gd name="T45" fmla="*/ 46 h 354"/>
                      <a:gd name="T46" fmla="*/ 257 w 441"/>
                      <a:gd name="T47" fmla="*/ 41 h 354"/>
                      <a:gd name="T48" fmla="*/ 265 w 441"/>
                      <a:gd name="T49" fmla="*/ 14 h 354"/>
                      <a:gd name="T50" fmla="*/ 275 w 441"/>
                      <a:gd name="T51" fmla="*/ 0 h 354"/>
                      <a:gd name="T52" fmla="*/ 313 w 441"/>
                      <a:gd name="T53" fmla="*/ 3 h 354"/>
                      <a:gd name="T54" fmla="*/ 328 w 441"/>
                      <a:gd name="T55" fmla="*/ 14 h 354"/>
                      <a:gd name="T56" fmla="*/ 328 w 441"/>
                      <a:gd name="T57" fmla="*/ 36 h 354"/>
                      <a:gd name="T58" fmla="*/ 369 w 441"/>
                      <a:gd name="T59" fmla="*/ 25 h 354"/>
                      <a:gd name="T60" fmla="*/ 393 w 441"/>
                      <a:gd name="T61" fmla="*/ 14 h 354"/>
                      <a:gd name="T62" fmla="*/ 398 w 441"/>
                      <a:gd name="T63" fmla="*/ 52 h 354"/>
                      <a:gd name="T64" fmla="*/ 425 w 441"/>
                      <a:gd name="T65" fmla="*/ 61 h 354"/>
                      <a:gd name="T66" fmla="*/ 429 w 441"/>
                      <a:gd name="T67" fmla="*/ 97 h 354"/>
                      <a:gd name="T68" fmla="*/ 441 w 441"/>
                      <a:gd name="T69" fmla="*/ 118 h 354"/>
                      <a:gd name="T70" fmla="*/ 439 w 441"/>
                      <a:gd name="T71" fmla="*/ 144 h 354"/>
                      <a:gd name="T72" fmla="*/ 416 w 441"/>
                      <a:gd name="T73" fmla="*/ 192 h 354"/>
                      <a:gd name="T74" fmla="*/ 438 w 441"/>
                      <a:gd name="T75" fmla="*/ 221 h 354"/>
                      <a:gd name="T76" fmla="*/ 430 w 441"/>
                      <a:gd name="T77" fmla="*/ 236 h 354"/>
                      <a:gd name="T78" fmla="*/ 376 w 441"/>
                      <a:gd name="T79" fmla="*/ 241 h 354"/>
                      <a:gd name="T80" fmla="*/ 333 w 441"/>
                      <a:gd name="T81" fmla="*/ 28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1" h="354">
                        <a:moveTo>
                          <a:pt x="333" y="282"/>
                        </a:moveTo>
                        <a:lnTo>
                          <a:pt x="254" y="268"/>
                        </a:lnTo>
                        <a:lnTo>
                          <a:pt x="193" y="306"/>
                        </a:lnTo>
                        <a:lnTo>
                          <a:pt x="148" y="354"/>
                        </a:lnTo>
                        <a:lnTo>
                          <a:pt x="129" y="354"/>
                        </a:lnTo>
                        <a:lnTo>
                          <a:pt x="104" y="335"/>
                        </a:lnTo>
                        <a:lnTo>
                          <a:pt x="104" y="288"/>
                        </a:lnTo>
                        <a:lnTo>
                          <a:pt x="97" y="272"/>
                        </a:lnTo>
                        <a:lnTo>
                          <a:pt x="74" y="252"/>
                        </a:lnTo>
                        <a:lnTo>
                          <a:pt x="48" y="234"/>
                        </a:lnTo>
                        <a:lnTo>
                          <a:pt x="38" y="207"/>
                        </a:lnTo>
                        <a:lnTo>
                          <a:pt x="27" y="192"/>
                        </a:lnTo>
                        <a:lnTo>
                          <a:pt x="7" y="180"/>
                        </a:lnTo>
                        <a:lnTo>
                          <a:pt x="0" y="169"/>
                        </a:lnTo>
                        <a:lnTo>
                          <a:pt x="52" y="115"/>
                        </a:lnTo>
                        <a:lnTo>
                          <a:pt x="52" y="45"/>
                        </a:lnTo>
                        <a:lnTo>
                          <a:pt x="74" y="28"/>
                        </a:lnTo>
                        <a:lnTo>
                          <a:pt x="104" y="14"/>
                        </a:lnTo>
                        <a:lnTo>
                          <a:pt x="140" y="18"/>
                        </a:lnTo>
                        <a:lnTo>
                          <a:pt x="175" y="30"/>
                        </a:lnTo>
                        <a:lnTo>
                          <a:pt x="189" y="57"/>
                        </a:lnTo>
                        <a:lnTo>
                          <a:pt x="220" y="59"/>
                        </a:lnTo>
                        <a:lnTo>
                          <a:pt x="239" y="46"/>
                        </a:lnTo>
                        <a:lnTo>
                          <a:pt x="257" y="41"/>
                        </a:lnTo>
                        <a:lnTo>
                          <a:pt x="265" y="14"/>
                        </a:lnTo>
                        <a:lnTo>
                          <a:pt x="275" y="0"/>
                        </a:lnTo>
                        <a:lnTo>
                          <a:pt x="313" y="3"/>
                        </a:lnTo>
                        <a:lnTo>
                          <a:pt x="328" y="14"/>
                        </a:lnTo>
                        <a:lnTo>
                          <a:pt x="328" y="36"/>
                        </a:lnTo>
                        <a:lnTo>
                          <a:pt x="369" y="25"/>
                        </a:lnTo>
                        <a:lnTo>
                          <a:pt x="393" y="14"/>
                        </a:lnTo>
                        <a:lnTo>
                          <a:pt x="398" y="52"/>
                        </a:lnTo>
                        <a:lnTo>
                          <a:pt x="425" y="61"/>
                        </a:lnTo>
                        <a:lnTo>
                          <a:pt x="429" y="97"/>
                        </a:lnTo>
                        <a:lnTo>
                          <a:pt x="441" y="118"/>
                        </a:lnTo>
                        <a:lnTo>
                          <a:pt x="439" y="144"/>
                        </a:lnTo>
                        <a:lnTo>
                          <a:pt x="416" y="192"/>
                        </a:lnTo>
                        <a:lnTo>
                          <a:pt x="438" y="221"/>
                        </a:lnTo>
                        <a:lnTo>
                          <a:pt x="430" y="236"/>
                        </a:lnTo>
                        <a:lnTo>
                          <a:pt x="376" y="241"/>
                        </a:lnTo>
                        <a:lnTo>
                          <a:pt x="333" y="28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39" name="Freeform 881"/>
                  <p:cNvSpPr>
                    <a:spLocks/>
                  </p:cNvSpPr>
                  <p:nvPr/>
                </p:nvSpPr>
                <p:spPr bwMode="auto">
                  <a:xfrm>
                    <a:off x="4221" y="1730"/>
                    <a:ext cx="695" cy="670"/>
                  </a:xfrm>
                  <a:custGeom>
                    <a:avLst/>
                    <a:gdLst>
                      <a:gd name="T0" fmla="*/ 46 w 320"/>
                      <a:gd name="T1" fmla="*/ 248 h 335"/>
                      <a:gd name="T2" fmla="*/ 50 w 320"/>
                      <a:gd name="T3" fmla="*/ 225 h 335"/>
                      <a:gd name="T4" fmla="*/ 34 w 320"/>
                      <a:gd name="T5" fmla="*/ 209 h 335"/>
                      <a:gd name="T6" fmla="*/ 9 w 320"/>
                      <a:gd name="T7" fmla="*/ 193 h 335"/>
                      <a:gd name="T8" fmla="*/ 9 w 320"/>
                      <a:gd name="T9" fmla="*/ 167 h 335"/>
                      <a:gd name="T10" fmla="*/ 0 w 320"/>
                      <a:gd name="T11" fmla="*/ 119 h 335"/>
                      <a:gd name="T12" fmla="*/ 34 w 320"/>
                      <a:gd name="T13" fmla="*/ 83 h 335"/>
                      <a:gd name="T14" fmla="*/ 77 w 320"/>
                      <a:gd name="T15" fmla="*/ 63 h 335"/>
                      <a:gd name="T16" fmla="*/ 97 w 320"/>
                      <a:gd name="T17" fmla="*/ 90 h 335"/>
                      <a:gd name="T18" fmla="*/ 146 w 320"/>
                      <a:gd name="T19" fmla="*/ 92 h 335"/>
                      <a:gd name="T20" fmla="*/ 174 w 320"/>
                      <a:gd name="T21" fmla="*/ 56 h 335"/>
                      <a:gd name="T22" fmla="*/ 194 w 320"/>
                      <a:gd name="T23" fmla="*/ 27 h 335"/>
                      <a:gd name="T24" fmla="*/ 192 w 320"/>
                      <a:gd name="T25" fmla="*/ 0 h 335"/>
                      <a:gd name="T26" fmla="*/ 268 w 320"/>
                      <a:gd name="T27" fmla="*/ 20 h 335"/>
                      <a:gd name="T28" fmla="*/ 268 w 320"/>
                      <a:gd name="T29" fmla="*/ 90 h 335"/>
                      <a:gd name="T30" fmla="*/ 216 w 320"/>
                      <a:gd name="T31" fmla="*/ 144 h 335"/>
                      <a:gd name="T32" fmla="*/ 223 w 320"/>
                      <a:gd name="T33" fmla="*/ 155 h 335"/>
                      <a:gd name="T34" fmla="*/ 243 w 320"/>
                      <a:gd name="T35" fmla="*/ 167 h 335"/>
                      <a:gd name="T36" fmla="*/ 254 w 320"/>
                      <a:gd name="T37" fmla="*/ 182 h 335"/>
                      <a:gd name="T38" fmla="*/ 264 w 320"/>
                      <a:gd name="T39" fmla="*/ 209 h 335"/>
                      <a:gd name="T40" fmla="*/ 290 w 320"/>
                      <a:gd name="T41" fmla="*/ 227 h 335"/>
                      <a:gd name="T42" fmla="*/ 313 w 320"/>
                      <a:gd name="T43" fmla="*/ 247 h 335"/>
                      <a:gd name="T44" fmla="*/ 320 w 320"/>
                      <a:gd name="T45" fmla="*/ 263 h 335"/>
                      <a:gd name="T46" fmla="*/ 318 w 320"/>
                      <a:gd name="T47" fmla="*/ 310 h 335"/>
                      <a:gd name="T48" fmla="*/ 266 w 320"/>
                      <a:gd name="T49" fmla="*/ 335 h 335"/>
                      <a:gd name="T50" fmla="*/ 214 w 320"/>
                      <a:gd name="T51" fmla="*/ 329 h 335"/>
                      <a:gd name="T52" fmla="*/ 182 w 320"/>
                      <a:gd name="T53" fmla="*/ 308 h 335"/>
                      <a:gd name="T54" fmla="*/ 146 w 320"/>
                      <a:gd name="T55" fmla="*/ 299 h 335"/>
                      <a:gd name="T56" fmla="*/ 118 w 320"/>
                      <a:gd name="T57" fmla="*/ 284 h 335"/>
                      <a:gd name="T58" fmla="*/ 66 w 320"/>
                      <a:gd name="T59" fmla="*/ 279 h 335"/>
                      <a:gd name="T60" fmla="*/ 46 w 320"/>
                      <a:gd name="T61" fmla="*/ 2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335">
                        <a:moveTo>
                          <a:pt x="46" y="248"/>
                        </a:moveTo>
                        <a:lnTo>
                          <a:pt x="50" y="225"/>
                        </a:lnTo>
                        <a:lnTo>
                          <a:pt x="34" y="209"/>
                        </a:lnTo>
                        <a:lnTo>
                          <a:pt x="9" y="193"/>
                        </a:lnTo>
                        <a:lnTo>
                          <a:pt x="9" y="167"/>
                        </a:lnTo>
                        <a:lnTo>
                          <a:pt x="0" y="119"/>
                        </a:lnTo>
                        <a:lnTo>
                          <a:pt x="34" y="83"/>
                        </a:lnTo>
                        <a:lnTo>
                          <a:pt x="77" y="63"/>
                        </a:lnTo>
                        <a:lnTo>
                          <a:pt x="97" y="90"/>
                        </a:lnTo>
                        <a:lnTo>
                          <a:pt x="146" y="92"/>
                        </a:lnTo>
                        <a:lnTo>
                          <a:pt x="174" y="56"/>
                        </a:lnTo>
                        <a:lnTo>
                          <a:pt x="194" y="27"/>
                        </a:lnTo>
                        <a:lnTo>
                          <a:pt x="192" y="0"/>
                        </a:lnTo>
                        <a:lnTo>
                          <a:pt x="268" y="20"/>
                        </a:lnTo>
                        <a:lnTo>
                          <a:pt x="268" y="90"/>
                        </a:lnTo>
                        <a:lnTo>
                          <a:pt x="216" y="144"/>
                        </a:lnTo>
                        <a:lnTo>
                          <a:pt x="223" y="155"/>
                        </a:lnTo>
                        <a:lnTo>
                          <a:pt x="243" y="167"/>
                        </a:lnTo>
                        <a:lnTo>
                          <a:pt x="254" y="182"/>
                        </a:lnTo>
                        <a:lnTo>
                          <a:pt x="264" y="209"/>
                        </a:lnTo>
                        <a:lnTo>
                          <a:pt x="290" y="227"/>
                        </a:lnTo>
                        <a:lnTo>
                          <a:pt x="313" y="247"/>
                        </a:lnTo>
                        <a:lnTo>
                          <a:pt x="320" y="263"/>
                        </a:lnTo>
                        <a:lnTo>
                          <a:pt x="318" y="310"/>
                        </a:lnTo>
                        <a:lnTo>
                          <a:pt x="266" y="335"/>
                        </a:lnTo>
                        <a:lnTo>
                          <a:pt x="214" y="329"/>
                        </a:lnTo>
                        <a:lnTo>
                          <a:pt x="182" y="308"/>
                        </a:lnTo>
                        <a:lnTo>
                          <a:pt x="146" y="299"/>
                        </a:lnTo>
                        <a:lnTo>
                          <a:pt x="118" y="284"/>
                        </a:lnTo>
                        <a:lnTo>
                          <a:pt x="66" y="279"/>
                        </a:lnTo>
                        <a:lnTo>
                          <a:pt x="46" y="2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0" name="Freeform 880"/>
                  <p:cNvSpPr>
                    <a:spLocks/>
                  </p:cNvSpPr>
                  <p:nvPr/>
                </p:nvSpPr>
                <p:spPr bwMode="auto">
                  <a:xfrm>
                    <a:off x="4221" y="1730"/>
                    <a:ext cx="695" cy="670"/>
                  </a:xfrm>
                  <a:custGeom>
                    <a:avLst/>
                    <a:gdLst>
                      <a:gd name="T0" fmla="*/ 46 w 320"/>
                      <a:gd name="T1" fmla="*/ 248 h 335"/>
                      <a:gd name="T2" fmla="*/ 50 w 320"/>
                      <a:gd name="T3" fmla="*/ 225 h 335"/>
                      <a:gd name="T4" fmla="*/ 34 w 320"/>
                      <a:gd name="T5" fmla="*/ 209 h 335"/>
                      <a:gd name="T6" fmla="*/ 9 w 320"/>
                      <a:gd name="T7" fmla="*/ 193 h 335"/>
                      <a:gd name="T8" fmla="*/ 9 w 320"/>
                      <a:gd name="T9" fmla="*/ 167 h 335"/>
                      <a:gd name="T10" fmla="*/ 0 w 320"/>
                      <a:gd name="T11" fmla="*/ 119 h 335"/>
                      <a:gd name="T12" fmla="*/ 34 w 320"/>
                      <a:gd name="T13" fmla="*/ 83 h 335"/>
                      <a:gd name="T14" fmla="*/ 77 w 320"/>
                      <a:gd name="T15" fmla="*/ 63 h 335"/>
                      <a:gd name="T16" fmla="*/ 97 w 320"/>
                      <a:gd name="T17" fmla="*/ 90 h 335"/>
                      <a:gd name="T18" fmla="*/ 146 w 320"/>
                      <a:gd name="T19" fmla="*/ 92 h 335"/>
                      <a:gd name="T20" fmla="*/ 174 w 320"/>
                      <a:gd name="T21" fmla="*/ 56 h 335"/>
                      <a:gd name="T22" fmla="*/ 194 w 320"/>
                      <a:gd name="T23" fmla="*/ 27 h 335"/>
                      <a:gd name="T24" fmla="*/ 192 w 320"/>
                      <a:gd name="T25" fmla="*/ 0 h 335"/>
                      <a:gd name="T26" fmla="*/ 268 w 320"/>
                      <a:gd name="T27" fmla="*/ 20 h 335"/>
                      <a:gd name="T28" fmla="*/ 268 w 320"/>
                      <a:gd name="T29" fmla="*/ 90 h 335"/>
                      <a:gd name="T30" fmla="*/ 216 w 320"/>
                      <a:gd name="T31" fmla="*/ 144 h 335"/>
                      <a:gd name="T32" fmla="*/ 223 w 320"/>
                      <a:gd name="T33" fmla="*/ 155 h 335"/>
                      <a:gd name="T34" fmla="*/ 243 w 320"/>
                      <a:gd name="T35" fmla="*/ 167 h 335"/>
                      <a:gd name="T36" fmla="*/ 254 w 320"/>
                      <a:gd name="T37" fmla="*/ 182 h 335"/>
                      <a:gd name="T38" fmla="*/ 264 w 320"/>
                      <a:gd name="T39" fmla="*/ 209 h 335"/>
                      <a:gd name="T40" fmla="*/ 290 w 320"/>
                      <a:gd name="T41" fmla="*/ 227 h 335"/>
                      <a:gd name="T42" fmla="*/ 313 w 320"/>
                      <a:gd name="T43" fmla="*/ 247 h 335"/>
                      <a:gd name="T44" fmla="*/ 320 w 320"/>
                      <a:gd name="T45" fmla="*/ 263 h 335"/>
                      <a:gd name="T46" fmla="*/ 318 w 320"/>
                      <a:gd name="T47" fmla="*/ 310 h 335"/>
                      <a:gd name="T48" fmla="*/ 266 w 320"/>
                      <a:gd name="T49" fmla="*/ 335 h 335"/>
                      <a:gd name="T50" fmla="*/ 214 w 320"/>
                      <a:gd name="T51" fmla="*/ 329 h 335"/>
                      <a:gd name="T52" fmla="*/ 182 w 320"/>
                      <a:gd name="T53" fmla="*/ 308 h 335"/>
                      <a:gd name="T54" fmla="*/ 146 w 320"/>
                      <a:gd name="T55" fmla="*/ 299 h 335"/>
                      <a:gd name="T56" fmla="*/ 118 w 320"/>
                      <a:gd name="T57" fmla="*/ 284 h 335"/>
                      <a:gd name="T58" fmla="*/ 66 w 320"/>
                      <a:gd name="T59" fmla="*/ 279 h 335"/>
                      <a:gd name="T60" fmla="*/ 46 w 320"/>
                      <a:gd name="T61" fmla="*/ 2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0" h="335">
                        <a:moveTo>
                          <a:pt x="46" y="248"/>
                        </a:moveTo>
                        <a:lnTo>
                          <a:pt x="50" y="225"/>
                        </a:lnTo>
                        <a:lnTo>
                          <a:pt x="34" y="209"/>
                        </a:lnTo>
                        <a:lnTo>
                          <a:pt x="9" y="193"/>
                        </a:lnTo>
                        <a:lnTo>
                          <a:pt x="9" y="167"/>
                        </a:lnTo>
                        <a:lnTo>
                          <a:pt x="0" y="119"/>
                        </a:lnTo>
                        <a:lnTo>
                          <a:pt x="34" y="83"/>
                        </a:lnTo>
                        <a:lnTo>
                          <a:pt x="77" y="63"/>
                        </a:lnTo>
                        <a:lnTo>
                          <a:pt x="97" y="90"/>
                        </a:lnTo>
                        <a:lnTo>
                          <a:pt x="146" y="92"/>
                        </a:lnTo>
                        <a:lnTo>
                          <a:pt x="174" y="56"/>
                        </a:lnTo>
                        <a:lnTo>
                          <a:pt x="194" y="27"/>
                        </a:lnTo>
                        <a:lnTo>
                          <a:pt x="192" y="0"/>
                        </a:lnTo>
                        <a:lnTo>
                          <a:pt x="268" y="20"/>
                        </a:lnTo>
                        <a:lnTo>
                          <a:pt x="268" y="90"/>
                        </a:lnTo>
                        <a:lnTo>
                          <a:pt x="216" y="144"/>
                        </a:lnTo>
                        <a:lnTo>
                          <a:pt x="223" y="155"/>
                        </a:lnTo>
                        <a:lnTo>
                          <a:pt x="243" y="167"/>
                        </a:lnTo>
                        <a:lnTo>
                          <a:pt x="254" y="182"/>
                        </a:lnTo>
                        <a:lnTo>
                          <a:pt x="264" y="209"/>
                        </a:lnTo>
                        <a:lnTo>
                          <a:pt x="290" y="227"/>
                        </a:lnTo>
                        <a:lnTo>
                          <a:pt x="313" y="247"/>
                        </a:lnTo>
                        <a:lnTo>
                          <a:pt x="320" y="263"/>
                        </a:lnTo>
                        <a:lnTo>
                          <a:pt x="318" y="310"/>
                        </a:lnTo>
                        <a:lnTo>
                          <a:pt x="266" y="335"/>
                        </a:lnTo>
                        <a:lnTo>
                          <a:pt x="214" y="329"/>
                        </a:lnTo>
                        <a:lnTo>
                          <a:pt x="182" y="308"/>
                        </a:lnTo>
                        <a:lnTo>
                          <a:pt x="146" y="299"/>
                        </a:lnTo>
                        <a:lnTo>
                          <a:pt x="118" y="284"/>
                        </a:lnTo>
                        <a:lnTo>
                          <a:pt x="66" y="279"/>
                        </a:lnTo>
                        <a:lnTo>
                          <a:pt x="46" y="248"/>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1" name="Freeform 879"/>
                  <p:cNvSpPr>
                    <a:spLocks/>
                  </p:cNvSpPr>
                  <p:nvPr/>
                </p:nvSpPr>
                <p:spPr bwMode="auto">
                  <a:xfrm>
                    <a:off x="4136" y="2226"/>
                    <a:ext cx="661" cy="632"/>
                  </a:xfrm>
                  <a:custGeom>
                    <a:avLst/>
                    <a:gdLst>
                      <a:gd name="T0" fmla="*/ 77 w 306"/>
                      <a:gd name="T1" fmla="*/ 253 h 316"/>
                      <a:gd name="T2" fmla="*/ 92 w 306"/>
                      <a:gd name="T3" fmla="*/ 240 h 316"/>
                      <a:gd name="T4" fmla="*/ 94 w 306"/>
                      <a:gd name="T5" fmla="*/ 226 h 316"/>
                      <a:gd name="T6" fmla="*/ 74 w 306"/>
                      <a:gd name="T7" fmla="*/ 172 h 316"/>
                      <a:gd name="T8" fmla="*/ 9 w 306"/>
                      <a:gd name="T9" fmla="*/ 90 h 316"/>
                      <a:gd name="T10" fmla="*/ 0 w 306"/>
                      <a:gd name="T11" fmla="*/ 65 h 316"/>
                      <a:gd name="T12" fmla="*/ 29 w 306"/>
                      <a:gd name="T13" fmla="*/ 15 h 316"/>
                      <a:gd name="T14" fmla="*/ 86 w 306"/>
                      <a:gd name="T15" fmla="*/ 0 h 316"/>
                      <a:gd name="T16" fmla="*/ 106 w 306"/>
                      <a:gd name="T17" fmla="*/ 31 h 316"/>
                      <a:gd name="T18" fmla="*/ 158 w 306"/>
                      <a:gd name="T19" fmla="*/ 36 h 316"/>
                      <a:gd name="T20" fmla="*/ 186 w 306"/>
                      <a:gd name="T21" fmla="*/ 51 h 316"/>
                      <a:gd name="T22" fmla="*/ 222 w 306"/>
                      <a:gd name="T23" fmla="*/ 60 h 316"/>
                      <a:gd name="T24" fmla="*/ 254 w 306"/>
                      <a:gd name="T25" fmla="*/ 81 h 316"/>
                      <a:gd name="T26" fmla="*/ 306 w 306"/>
                      <a:gd name="T27" fmla="*/ 87 h 316"/>
                      <a:gd name="T28" fmla="*/ 285 w 306"/>
                      <a:gd name="T29" fmla="*/ 150 h 316"/>
                      <a:gd name="T30" fmla="*/ 279 w 306"/>
                      <a:gd name="T31" fmla="*/ 193 h 316"/>
                      <a:gd name="T32" fmla="*/ 286 w 306"/>
                      <a:gd name="T33" fmla="*/ 222 h 316"/>
                      <a:gd name="T34" fmla="*/ 283 w 306"/>
                      <a:gd name="T35" fmla="*/ 245 h 316"/>
                      <a:gd name="T36" fmla="*/ 245 w 306"/>
                      <a:gd name="T37" fmla="*/ 256 h 316"/>
                      <a:gd name="T38" fmla="*/ 229 w 306"/>
                      <a:gd name="T39" fmla="*/ 307 h 316"/>
                      <a:gd name="T40" fmla="*/ 202 w 306"/>
                      <a:gd name="T41" fmla="*/ 316 h 316"/>
                      <a:gd name="T42" fmla="*/ 162 w 306"/>
                      <a:gd name="T43" fmla="*/ 298 h 316"/>
                      <a:gd name="T44" fmla="*/ 99 w 306"/>
                      <a:gd name="T45" fmla="*/ 289 h 316"/>
                      <a:gd name="T46" fmla="*/ 86 w 306"/>
                      <a:gd name="T47" fmla="*/ 281 h 316"/>
                      <a:gd name="T48" fmla="*/ 77 w 306"/>
                      <a:gd name="T49" fmla="*/ 25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316">
                        <a:moveTo>
                          <a:pt x="77" y="253"/>
                        </a:moveTo>
                        <a:lnTo>
                          <a:pt x="92" y="240"/>
                        </a:lnTo>
                        <a:lnTo>
                          <a:pt x="94" y="226"/>
                        </a:lnTo>
                        <a:lnTo>
                          <a:pt x="74" y="172"/>
                        </a:lnTo>
                        <a:lnTo>
                          <a:pt x="9" y="90"/>
                        </a:lnTo>
                        <a:lnTo>
                          <a:pt x="0" y="65"/>
                        </a:lnTo>
                        <a:lnTo>
                          <a:pt x="29" y="15"/>
                        </a:lnTo>
                        <a:lnTo>
                          <a:pt x="86" y="0"/>
                        </a:lnTo>
                        <a:lnTo>
                          <a:pt x="106" y="31"/>
                        </a:lnTo>
                        <a:lnTo>
                          <a:pt x="158" y="36"/>
                        </a:lnTo>
                        <a:lnTo>
                          <a:pt x="186" y="51"/>
                        </a:lnTo>
                        <a:lnTo>
                          <a:pt x="222" y="60"/>
                        </a:lnTo>
                        <a:lnTo>
                          <a:pt x="254" y="81"/>
                        </a:lnTo>
                        <a:lnTo>
                          <a:pt x="306" y="87"/>
                        </a:lnTo>
                        <a:lnTo>
                          <a:pt x="285" y="150"/>
                        </a:lnTo>
                        <a:lnTo>
                          <a:pt x="279" y="193"/>
                        </a:lnTo>
                        <a:lnTo>
                          <a:pt x="286" y="222"/>
                        </a:lnTo>
                        <a:lnTo>
                          <a:pt x="283" y="245"/>
                        </a:lnTo>
                        <a:lnTo>
                          <a:pt x="245" y="256"/>
                        </a:lnTo>
                        <a:lnTo>
                          <a:pt x="229" y="307"/>
                        </a:lnTo>
                        <a:lnTo>
                          <a:pt x="202" y="316"/>
                        </a:lnTo>
                        <a:lnTo>
                          <a:pt x="162" y="298"/>
                        </a:lnTo>
                        <a:lnTo>
                          <a:pt x="99" y="289"/>
                        </a:lnTo>
                        <a:lnTo>
                          <a:pt x="86" y="281"/>
                        </a:lnTo>
                        <a:lnTo>
                          <a:pt x="77" y="253"/>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2" name="Freeform 878"/>
                  <p:cNvSpPr>
                    <a:spLocks/>
                  </p:cNvSpPr>
                  <p:nvPr/>
                </p:nvSpPr>
                <p:spPr bwMode="auto">
                  <a:xfrm>
                    <a:off x="4136" y="2226"/>
                    <a:ext cx="661" cy="632"/>
                  </a:xfrm>
                  <a:custGeom>
                    <a:avLst/>
                    <a:gdLst>
                      <a:gd name="T0" fmla="*/ 77 w 306"/>
                      <a:gd name="T1" fmla="*/ 253 h 316"/>
                      <a:gd name="T2" fmla="*/ 92 w 306"/>
                      <a:gd name="T3" fmla="*/ 240 h 316"/>
                      <a:gd name="T4" fmla="*/ 94 w 306"/>
                      <a:gd name="T5" fmla="*/ 226 h 316"/>
                      <a:gd name="T6" fmla="*/ 74 w 306"/>
                      <a:gd name="T7" fmla="*/ 172 h 316"/>
                      <a:gd name="T8" fmla="*/ 9 w 306"/>
                      <a:gd name="T9" fmla="*/ 90 h 316"/>
                      <a:gd name="T10" fmla="*/ 0 w 306"/>
                      <a:gd name="T11" fmla="*/ 65 h 316"/>
                      <a:gd name="T12" fmla="*/ 29 w 306"/>
                      <a:gd name="T13" fmla="*/ 15 h 316"/>
                      <a:gd name="T14" fmla="*/ 86 w 306"/>
                      <a:gd name="T15" fmla="*/ 0 h 316"/>
                      <a:gd name="T16" fmla="*/ 106 w 306"/>
                      <a:gd name="T17" fmla="*/ 31 h 316"/>
                      <a:gd name="T18" fmla="*/ 158 w 306"/>
                      <a:gd name="T19" fmla="*/ 36 h 316"/>
                      <a:gd name="T20" fmla="*/ 186 w 306"/>
                      <a:gd name="T21" fmla="*/ 51 h 316"/>
                      <a:gd name="T22" fmla="*/ 222 w 306"/>
                      <a:gd name="T23" fmla="*/ 60 h 316"/>
                      <a:gd name="T24" fmla="*/ 254 w 306"/>
                      <a:gd name="T25" fmla="*/ 81 h 316"/>
                      <a:gd name="T26" fmla="*/ 306 w 306"/>
                      <a:gd name="T27" fmla="*/ 87 h 316"/>
                      <a:gd name="T28" fmla="*/ 285 w 306"/>
                      <a:gd name="T29" fmla="*/ 150 h 316"/>
                      <a:gd name="T30" fmla="*/ 279 w 306"/>
                      <a:gd name="T31" fmla="*/ 193 h 316"/>
                      <a:gd name="T32" fmla="*/ 286 w 306"/>
                      <a:gd name="T33" fmla="*/ 222 h 316"/>
                      <a:gd name="T34" fmla="*/ 283 w 306"/>
                      <a:gd name="T35" fmla="*/ 245 h 316"/>
                      <a:gd name="T36" fmla="*/ 245 w 306"/>
                      <a:gd name="T37" fmla="*/ 256 h 316"/>
                      <a:gd name="T38" fmla="*/ 229 w 306"/>
                      <a:gd name="T39" fmla="*/ 307 h 316"/>
                      <a:gd name="T40" fmla="*/ 202 w 306"/>
                      <a:gd name="T41" fmla="*/ 316 h 316"/>
                      <a:gd name="T42" fmla="*/ 162 w 306"/>
                      <a:gd name="T43" fmla="*/ 298 h 316"/>
                      <a:gd name="T44" fmla="*/ 99 w 306"/>
                      <a:gd name="T45" fmla="*/ 289 h 316"/>
                      <a:gd name="T46" fmla="*/ 86 w 306"/>
                      <a:gd name="T47" fmla="*/ 281 h 316"/>
                      <a:gd name="T48" fmla="*/ 77 w 306"/>
                      <a:gd name="T49" fmla="*/ 25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316">
                        <a:moveTo>
                          <a:pt x="77" y="253"/>
                        </a:moveTo>
                        <a:lnTo>
                          <a:pt x="92" y="240"/>
                        </a:lnTo>
                        <a:lnTo>
                          <a:pt x="94" y="226"/>
                        </a:lnTo>
                        <a:lnTo>
                          <a:pt x="74" y="172"/>
                        </a:lnTo>
                        <a:lnTo>
                          <a:pt x="9" y="90"/>
                        </a:lnTo>
                        <a:lnTo>
                          <a:pt x="0" y="65"/>
                        </a:lnTo>
                        <a:lnTo>
                          <a:pt x="29" y="15"/>
                        </a:lnTo>
                        <a:lnTo>
                          <a:pt x="86" y="0"/>
                        </a:lnTo>
                        <a:lnTo>
                          <a:pt x="106" y="31"/>
                        </a:lnTo>
                        <a:lnTo>
                          <a:pt x="158" y="36"/>
                        </a:lnTo>
                        <a:lnTo>
                          <a:pt x="186" y="51"/>
                        </a:lnTo>
                        <a:lnTo>
                          <a:pt x="222" y="60"/>
                        </a:lnTo>
                        <a:lnTo>
                          <a:pt x="254" y="81"/>
                        </a:lnTo>
                        <a:lnTo>
                          <a:pt x="306" y="87"/>
                        </a:lnTo>
                        <a:lnTo>
                          <a:pt x="285" y="150"/>
                        </a:lnTo>
                        <a:lnTo>
                          <a:pt x="279" y="193"/>
                        </a:lnTo>
                        <a:lnTo>
                          <a:pt x="286" y="222"/>
                        </a:lnTo>
                        <a:lnTo>
                          <a:pt x="283" y="245"/>
                        </a:lnTo>
                        <a:lnTo>
                          <a:pt x="245" y="256"/>
                        </a:lnTo>
                        <a:lnTo>
                          <a:pt x="229" y="307"/>
                        </a:lnTo>
                        <a:lnTo>
                          <a:pt x="202" y="316"/>
                        </a:lnTo>
                        <a:lnTo>
                          <a:pt x="162" y="298"/>
                        </a:lnTo>
                        <a:lnTo>
                          <a:pt x="99" y="289"/>
                        </a:lnTo>
                        <a:lnTo>
                          <a:pt x="86" y="281"/>
                        </a:lnTo>
                        <a:lnTo>
                          <a:pt x="77" y="25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3" name="Freeform 877"/>
                  <p:cNvSpPr>
                    <a:spLocks/>
                  </p:cNvSpPr>
                  <p:nvPr/>
                </p:nvSpPr>
                <p:spPr bwMode="auto">
                  <a:xfrm>
                    <a:off x="3577" y="2382"/>
                    <a:ext cx="1352" cy="926"/>
                  </a:xfrm>
                  <a:custGeom>
                    <a:avLst/>
                    <a:gdLst>
                      <a:gd name="T0" fmla="*/ 65 w 625"/>
                      <a:gd name="T1" fmla="*/ 0 h 463"/>
                      <a:gd name="T2" fmla="*/ 123 w 625"/>
                      <a:gd name="T3" fmla="*/ 54 h 463"/>
                      <a:gd name="T4" fmla="*/ 161 w 625"/>
                      <a:gd name="T5" fmla="*/ 56 h 463"/>
                      <a:gd name="T6" fmla="*/ 197 w 625"/>
                      <a:gd name="T7" fmla="*/ 47 h 463"/>
                      <a:gd name="T8" fmla="*/ 215 w 625"/>
                      <a:gd name="T9" fmla="*/ 63 h 463"/>
                      <a:gd name="T10" fmla="*/ 245 w 625"/>
                      <a:gd name="T11" fmla="*/ 59 h 463"/>
                      <a:gd name="T12" fmla="*/ 263 w 625"/>
                      <a:gd name="T13" fmla="*/ 61 h 463"/>
                      <a:gd name="T14" fmla="*/ 276 w 625"/>
                      <a:gd name="T15" fmla="*/ 72 h 463"/>
                      <a:gd name="T16" fmla="*/ 280 w 625"/>
                      <a:gd name="T17" fmla="*/ 90 h 463"/>
                      <a:gd name="T18" fmla="*/ 294 w 625"/>
                      <a:gd name="T19" fmla="*/ 108 h 463"/>
                      <a:gd name="T20" fmla="*/ 319 w 625"/>
                      <a:gd name="T21" fmla="*/ 144 h 463"/>
                      <a:gd name="T22" fmla="*/ 335 w 625"/>
                      <a:gd name="T23" fmla="*/ 175 h 463"/>
                      <a:gd name="T24" fmla="*/ 344 w 625"/>
                      <a:gd name="T25" fmla="*/ 203 h 463"/>
                      <a:gd name="T26" fmla="*/ 357 w 625"/>
                      <a:gd name="T27" fmla="*/ 211 h 463"/>
                      <a:gd name="T28" fmla="*/ 420 w 625"/>
                      <a:gd name="T29" fmla="*/ 220 h 463"/>
                      <a:gd name="T30" fmla="*/ 460 w 625"/>
                      <a:gd name="T31" fmla="*/ 238 h 463"/>
                      <a:gd name="T32" fmla="*/ 487 w 625"/>
                      <a:gd name="T33" fmla="*/ 229 h 463"/>
                      <a:gd name="T34" fmla="*/ 503 w 625"/>
                      <a:gd name="T35" fmla="*/ 176 h 463"/>
                      <a:gd name="T36" fmla="*/ 526 w 625"/>
                      <a:gd name="T37" fmla="*/ 220 h 463"/>
                      <a:gd name="T38" fmla="*/ 544 w 625"/>
                      <a:gd name="T39" fmla="*/ 236 h 463"/>
                      <a:gd name="T40" fmla="*/ 625 w 625"/>
                      <a:gd name="T41" fmla="*/ 241 h 463"/>
                      <a:gd name="T42" fmla="*/ 609 w 625"/>
                      <a:gd name="T43" fmla="*/ 272 h 463"/>
                      <a:gd name="T44" fmla="*/ 615 w 625"/>
                      <a:gd name="T45" fmla="*/ 328 h 463"/>
                      <a:gd name="T46" fmla="*/ 611 w 625"/>
                      <a:gd name="T47" fmla="*/ 367 h 463"/>
                      <a:gd name="T48" fmla="*/ 595 w 625"/>
                      <a:gd name="T49" fmla="*/ 391 h 463"/>
                      <a:gd name="T50" fmla="*/ 595 w 625"/>
                      <a:gd name="T51" fmla="*/ 441 h 463"/>
                      <a:gd name="T52" fmla="*/ 571 w 625"/>
                      <a:gd name="T53" fmla="*/ 461 h 463"/>
                      <a:gd name="T54" fmla="*/ 544 w 625"/>
                      <a:gd name="T55" fmla="*/ 463 h 463"/>
                      <a:gd name="T56" fmla="*/ 530 w 625"/>
                      <a:gd name="T57" fmla="*/ 443 h 463"/>
                      <a:gd name="T58" fmla="*/ 505 w 625"/>
                      <a:gd name="T59" fmla="*/ 430 h 463"/>
                      <a:gd name="T60" fmla="*/ 465 w 625"/>
                      <a:gd name="T61" fmla="*/ 425 h 463"/>
                      <a:gd name="T62" fmla="*/ 377 w 625"/>
                      <a:gd name="T63" fmla="*/ 375 h 463"/>
                      <a:gd name="T64" fmla="*/ 355 w 625"/>
                      <a:gd name="T65" fmla="*/ 353 h 463"/>
                      <a:gd name="T66" fmla="*/ 283 w 625"/>
                      <a:gd name="T67" fmla="*/ 311 h 463"/>
                      <a:gd name="T68" fmla="*/ 260 w 625"/>
                      <a:gd name="T69" fmla="*/ 279 h 463"/>
                      <a:gd name="T70" fmla="*/ 226 w 625"/>
                      <a:gd name="T71" fmla="*/ 257 h 463"/>
                      <a:gd name="T72" fmla="*/ 170 w 625"/>
                      <a:gd name="T73" fmla="*/ 225 h 463"/>
                      <a:gd name="T74" fmla="*/ 152 w 625"/>
                      <a:gd name="T75" fmla="*/ 149 h 463"/>
                      <a:gd name="T76" fmla="*/ 144 w 625"/>
                      <a:gd name="T77" fmla="*/ 115 h 463"/>
                      <a:gd name="T78" fmla="*/ 128 w 625"/>
                      <a:gd name="T79" fmla="*/ 90 h 463"/>
                      <a:gd name="T80" fmla="*/ 110 w 625"/>
                      <a:gd name="T81" fmla="*/ 103 h 463"/>
                      <a:gd name="T82" fmla="*/ 89 w 625"/>
                      <a:gd name="T83" fmla="*/ 77 h 463"/>
                      <a:gd name="T84" fmla="*/ 56 w 625"/>
                      <a:gd name="T85" fmla="*/ 81 h 463"/>
                      <a:gd name="T86" fmla="*/ 29 w 625"/>
                      <a:gd name="T87" fmla="*/ 56 h 463"/>
                      <a:gd name="T88" fmla="*/ 0 w 625"/>
                      <a:gd name="T89" fmla="*/ 27 h 463"/>
                      <a:gd name="T90" fmla="*/ 27 w 625"/>
                      <a:gd name="T91" fmla="*/ 9 h 463"/>
                      <a:gd name="T92" fmla="*/ 65 w 625"/>
                      <a:gd name="T9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463">
                        <a:moveTo>
                          <a:pt x="65" y="0"/>
                        </a:moveTo>
                        <a:lnTo>
                          <a:pt x="123" y="54"/>
                        </a:lnTo>
                        <a:lnTo>
                          <a:pt x="161" y="56"/>
                        </a:lnTo>
                        <a:lnTo>
                          <a:pt x="197" y="47"/>
                        </a:lnTo>
                        <a:lnTo>
                          <a:pt x="215" y="63"/>
                        </a:lnTo>
                        <a:lnTo>
                          <a:pt x="245" y="59"/>
                        </a:lnTo>
                        <a:lnTo>
                          <a:pt x="263" y="61"/>
                        </a:lnTo>
                        <a:lnTo>
                          <a:pt x="276" y="72"/>
                        </a:lnTo>
                        <a:lnTo>
                          <a:pt x="280" y="90"/>
                        </a:lnTo>
                        <a:lnTo>
                          <a:pt x="294" y="108"/>
                        </a:lnTo>
                        <a:lnTo>
                          <a:pt x="319" y="144"/>
                        </a:lnTo>
                        <a:lnTo>
                          <a:pt x="335" y="175"/>
                        </a:lnTo>
                        <a:lnTo>
                          <a:pt x="344" y="203"/>
                        </a:lnTo>
                        <a:lnTo>
                          <a:pt x="357" y="211"/>
                        </a:lnTo>
                        <a:lnTo>
                          <a:pt x="420" y="220"/>
                        </a:lnTo>
                        <a:lnTo>
                          <a:pt x="460" y="238"/>
                        </a:lnTo>
                        <a:lnTo>
                          <a:pt x="487" y="229"/>
                        </a:lnTo>
                        <a:lnTo>
                          <a:pt x="503" y="176"/>
                        </a:lnTo>
                        <a:lnTo>
                          <a:pt x="526" y="220"/>
                        </a:lnTo>
                        <a:lnTo>
                          <a:pt x="544" y="236"/>
                        </a:lnTo>
                        <a:lnTo>
                          <a:pt x="625" y="241"/>
                        </a:lnTo>
                        <a:lnTo>
                          <a:pt x="609" y="272"/>
                        </a:lnTo>
                        <a:lnTo>
                          <a:pt x="615" y="328"/>
                        </a:lnTo>
                        <a:lnTo>
                          <a:pt x="611" y="367"/>
                        </a:lnTo>
                        <a:lnTo>
                          <a:pt x="595" y="391"/>
                        </a:lnTo>
                        <a:lnTo>
                          <a:pt x="595" y="441"/>
                        </a:lnTo>
                        <a:lnTo>
                          <a:pt x="571" y="461"/>
                        </a:lnTo>
                        <a:lnTo>
                          <a:pt x="544" y="463"/>
                        </a:lnTo>
                        <a:lnTo>
                          <a:pt x="530" y="443"/>
                        </a:lnTo>
                        <a:lnTo>
                          <a:pt x="505" y="430"/>
                        </a:lnTo>
                        <a:lnTo>
                          <a:pt x="465" y="425"/>
                        </a:lnTo>
                        <a:lnTo>
                          <a:pt x="377" y="375"/>
                        </a:lnTo>
                        <a:lnTo>
                          <a:pt x="355" y="353"/>
                        </a:lnTo>
                        <a:lnTo>
                          <a:pt x="283" y="311"/>
                        </a:lnTo>
                        <a:lnTo>
                          <a:pt x="260" y="279"/>
                        </a:lnTo>
                        <a:lnTo>
                          <a:pt x="226" y="257"/>
                        </a:lnTo>
                        <a:lnTo>
                          <a:pt x="170" y="225"/>
                        </a:lnTo>
                        <a:lnTo>
                          <a:pt x="152" y="149"/>
                        </a:lnTo>
                        <a:lnTo>
                          <a:pt x="144" y="115"/>
                        </a:lnTo>
                        <a:lnTo>
                          <a:pt x="128" y="90"/>
                        </a:lnTo>
                        <a:lnTo>
                          <a:pt x="110" y="103"/>
                        </a:lnTo>
                        <a:lnTo>
                          <a:pt x="89" y="77"/>
                        </a:lnTo>
                        <a:lnTo>
                          <a:pt x="56" y="81"/>
                        </a:lnTo>
                        <a:lnTo>
                          <a:pt x="29" y="56"/>
                        </a:lnTo>
                        <a:lnTo>
                          <a:pt x="0" y="27"/>
                        </a:lnTo>
                        <a:lnTo>
                          <a:pt x="27" y="9"/>
                        </a:lnTo>
                        <a:lnTo>
                          <a:pt x="65"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4" name="Freeform 876"/>
                  <p:cNvSpPr>
                    <a:spLocks/>
                  </p:cNvSpPr>
                  <p:nvPr/>
                </p:nvSpPr>
                <p:spPr bwMode="auto">
                  <a:xfrm>
                    <a:off x="3577" y="2382"/>
                    <a:ext cx="1352" cy="926"/>
                  </a:xfrm>
                  <a:custGeom>
                    <a:avLst/>
                    <a:gdLst>
                      <a:gd name="T0" fmla="*/ 65 w 625"/>
                      <a:gd name="T1" fmla="*/ 0 h 463"/>
                      <a:gd name="T2" fmla="*/ 123 w 625"/>
                      <a:gd name="T3" fmla="*/ 54 h 463"/>
                      <a:gd name="T4" fmla="*/ 161 w 625"/>
                      <a:gd name="T5" fmla="*/ 56 h 463"/>
                      <a:gd name="T6" fmla="*/ 197 w 625"/>
                      <a:gd name="T7" fmla="*/ 47 h 463"/>
                      <a:gd name="T8" fmla="*/ 215 w 625"/>
                      <a:gd name="T9" fmla="*/ 63 h 463"/>
                      <a:gd name="T10" fmla="*/ 245 w 625"/>
                      <a:gd name="T11" fmla="*/ 59 h 463"/>
                      <a:gd name="T12" fmla="*/ 263 w 625"/>
                      <a:gd name="T13" fmla="*/ 61 h 463"/>
                      <a:gd name="T14" fmla="*/ 276 w 625"/>
                      <a:gd name="T15" fmla="*/ 72 h 463"/>
                      <a:gd name="T16" fmla="*/ 280 w 625"/>
                      <a:gd name="T17" fmla="*/ 90 h 463"/>
                      <a:gd name="T18" fmla="*/ 294 w 625"/>
                      <a:gd name="T19" fmla="*/ 108 h 463"/>
                      <a:gd name="T20" fmla="*/ 319 w 625"/>
                      <a:gd name="T21" fmla="*/ 144 h 463"/>
                      <a:gd name="T22" fmla="*/ 335 w 625"/>
                      <a:gd name="T23" fmla="*/ 175 h 463"/>
                      <a:gd name="T24" fmla="*/ 344 w 625"/>
                      <a:gd name="T25" fmla="*/ 203 h 463"/>
                      <a:gd name="T26" fmla="*/ 357 w 625"/>
                      <a:gd name="T27" fmla="*/ 211 h 463"/>
                      <a:gd name="T28" fmla="*/ 420 w 625"/>
                      <a:gd name="T29" fmla="*/ 220 h 463"/>
                      <a:gd name="T30" fmla="*/ 460 w 625"/>
                      <a:gd name="T31" fmla="*/ 238 h 463"/>
                      <a:gd name="T32" fmla="*/ 487 w 625"/>
                      <a:gd name="T33" fmla="*/ 229 h 463"/>
                      <a:gd name="T34" fmla="*/ 503 w 625"/>
                      <a:gd name="T35" fmla="*/ 176 h 463"/>
                      <a:gd name="T36" fmla="*/ 526 w 625"/>
                      <a:gd name="T37" fmla="*/ 220 h 463"/>
                      <a:gd name="T38" fmla="*/ 544 w 625"/>
                      <a:gd name="T39" fmla="*/ 236 h 463"/>
                      <a:gd name="T40" fmla="*/ 625 w 625"/>
                      <a:gd name="T41" fmla="*/ 241 h 463"/>
                      <a:gd name="T42" fmla="*/ 609 w 625"/>
                      <a:gd name="T43" fmla="*/ 272 h 463"/>
                      <a:gd name="T44" fmla="*/ 615 w 625"/>
                      <a:gd name="T45" fmla="*/ 328 h 463"/>
                      <a:gd name="T46" fmla="*/ 611 w 625"/>
                      <a:gd name="T47" fmla="*/ 367 h 463"/>
                      <a:gd name="T48" fmla="*/ 595 w 625"/>
                      <a:gd name="T49" fmla="*/ 391 h 463"/>
                      <a:gd name="T50" fmla="*/ 595 w 625"/>
                      <a:gd name="T51" fmla="*/ 441 h 463"/>
                      <a:gd name="T52" fmla="*/ 571 w 625"/>
                      <a:gd name="T53" fmla="*/ 461 h 463"/>
                      <a:gd name="T54" fmla="*/ 544 w 625"/>
                      <a:gd name="T55" fmla="*/ 463 h 463"/>
                      <a:gd name="T56" fmla="*/ 530 w 625"/>
                      <a:gd name="T57" fmla="*/ 443 h 463"/>
                      <a:gd name="T58" fmla="*/ 505 w 625"/>
                      <a:gd name="T59" fmla="*/ 430 h 463"/>
                      <a:gd name="T60" fmla="*/ 465 w 625"/>
                      <a:gd name="T61" fmla="*/ 425 h 463"/>
                      <a:gd name="T62" fmla="*/ 377 w 625"/>
                      <a:gd name="T63" fmla="*/ 375 h 463"/>
                      <a:gd name="T64" fmla="*/ 355 w 625"/>
                      <a:gd name="T65" fmla="*/ 353 h 463"/>
                      <a:gd name="T66" fmla="*/ 283 w 625"/>
                      <a:gd name="T67" fmla="*/ 311 h 463"/>
                      <a:gd name="T68" fmla="*/ 260 w 625"/>
                      <a:gd name="T69" fmla="*/ 279 h 463"/>
                      <a:gd name="T70" fmla="*/ 226 w 625"/>
                      <a:gd name="T71" fmla="*/ 257 h 463"/>
                      <a:gd name="T72" fmla="*/ 170 w 625"/>
                      <a:gd name="T73" fmla="*/ 225 h 463"/>
                      <a:gd name="T74" fmla="*/ 152 w 625"/>
                      <a:gd name="T75" fmla="*/ 149 h 463"/>
                      <a:gd name="T76" fmla="*/ 144 w 625"/>
                      <a:gd name="T77" fmla="*/ 115 h 463"/>
                      <a:gd name="T78" fmla="*/ 128 w 625"/>
                      <a:gd name="T79" fmla="*/ 90 h 463"/>
                      <a:gd name="T80" fmla="*/ 110 w 625"/>
                      <a:gd name="T81" fmla="*/ 103 h 463"/>
                      <a:gd name="T82" fmla="*/ 89 w 625"/>
                      <a:gd name="T83" fmla="*/ 77 h 463"/>
                      <a:gd name="T84" fmla="*/ 56 w 625"/>
                      <a:gd name="T85" fmla="*/ 81 h 463"/>
                      <a:gd name="T86" fmla="*/ 29 w 625"/>
                      <a:gd name="T87" fmla="*/ 56 h 463"/>
                      <a:gd name="T88" fmla="*/ 0 w 625"/>
                      <a:gd name="T89" fmla="*/ 27 h 463"/>
                      <a:gd name="T90" fmla="*/ 27 w 625"/>
                      <a:gd name="T91" fmla="*/ 9 h 463"/>
                      <a:gd name="T92" fmla="*/ 65 w 625"/>
                      <a:gd name="T9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5" h="463">
                        <a:moveTo>
                          <a:pt x="65" y="0"/>
                        </a:moveTo>
                        <a:lnTo>
                          <a:pt x="123" y="54"/>
                        </a:lnTo>
                        <a:lnTo>
                          <a:pt x="161" y="56"/>
                        </a:lnTo>
                        <a:lnTo>
                          <a:pt x="197" y="47"/>
                        </a:lnTo>
                        <a:lnTo>
                          <a:pt x="215" y="63"/>
                        </a:lnTo>
                        <a:lnTo>
                          <a:pt x="245" y="59"/>
                        </a:lnTo>
                        <a:lnTo>
                          <a:pt x="263" y="61"/>
                        </a:lnTo>
                        <a:lnTo>
                          <a:pt x="276" y="72"/>
                        </a:lnTo>
                        <a:lnTo>
                          <a:pt x="280" y="90"/>
                        </a:lnTo>
                        <a:lnTo>
                          <a:pt x="294" y="108"/>
                        </a:lnTo>
                        <a:lnTo>
                          <a:pt x="319" y="144"/>
                        </a:lnTo>
                        <a:lnTo>
                          <a:pt x="335" y="175"/>
                        </a:lnTo>
                        <a:lnTo>
                          <a:pt x="344" y="203"/>
                        </a:lnTo>
                        <a:lnTo>
                          <a:pt x="357" y="211"/>
                        </a:lnTo>
                        <a:lnTo>
                          <a:pt x="420" y="220"/>
                        </a:lnTo>
                        <a:lnTo>
                          <a:pt x="460" y="238"/>
                        </a:lnTo>
                        <a:lnTo>
                          <a:pt x="487" y="229"/>
                        </a:lnTo>
                        <a:lnTo>
                          <a:pt x="503" y="176"/>
                        </a:lnTo>
                        <a:lnTo>
                          <a:pt x="526" y="220"/>
                        </a:lnTo>
                        <a:lnTo>
                          <a:pt x="544" y="236"/>
                        </a:lnTo>
                        <a:lnTo>
                          <a:pt x="625" y="241"/>
                        </a:lnTo>
                        <a:lnTo>
                          <a:pt x="609" y="272"/>
                        </a:lnTo>
                        <a:lnTo>
                          <a:pt x="615" y="328"/>
                        </a:lnTo>
                        <a:lnTo>
                          <a:pt x="611" y="367"/>
                        </a:lnTo>
                        <a:lnTo>
                          <a:pt x="595" y="391"/>
                        </a:lnTo>
                        <a:lnTo>
                          <a:pt x="595" y="441"/>
                        </a:lnTo>
                        <a:lnTo>
                          <a:pt x="571" y="461"/>
                        </a:lnTo>
                        <a:lnTo>
                          <a:pt x="544" y="463"/>
                        </a:lnTo>
                        <a:lnTo>
                          <a:pt x="530" y="443"/>
                        </a:lnTo>
                        <a:lnTo>
                          <a:pt x="505" y="430"/>
                        </a:lnTo>
                        <a:lnTo>
                          <a:pt x="465" y="425"/>
                        </a:lnTo>
                        <a:lnTo>
                          <a:pt x="377" y="375"/>
                        </a:lnTo>
                        <a:lnTo>
                          <a:pt x="355" y="353"/>
                        </a:lnTo>
                        <a:lnTo>
                          <a:pt x="283" y="311"/>
                        </a:lnTo>
                        <a:lnTo>
                          <a:pt x="260" y="279"/>
                        </a:lnTo>
                        <a:lnTo>
                          <a:pt x="226" y="257"/>
                        </a:lnTo>
                        <a:lnTo>
                          <a:pt x="170" y="225"/>
                        </a:lnTo>
                        <a:lnTo>
                          <a:pt x="152" y="149"/>
                        </a:lnTo>
                        <a:lnTo>
                          <a:pt x="144" y="115"/>
                        </a:lnTo>
                        <a:lnTo>
                          <a:pt x="128" y="90"/>
                        </a:lnTo>
                        <a:lnTo>
                          <a:pt x="110" y="103"/>
                        </a:lnTo>
                        <a:lnTo>
                          <a:pt x="89" y="77"/>
                        </a:lnTo>
                        <a:lnTo>
                          <a:pt x="56" y="81"/>
                        </a:lnTo>
                        <a:lnTo>
                          <a:pt x="29" y="56"/>
                        </a:lnTo>
                        <a:lnTo>
                          <a:pt x="0" y="27"/>
                        </a:lnTo>
                        <a:lnTo>
                          <a:pt x="27" y="9"/>
                        </a:lnTo>
                        <a:lnTo>
                          <a:pt x="65"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5" name="Freeform 875"/>
                  <p:cNvSpPr>
                    <a:spLocks/>
                  </p:cNvSpPr>
                  <p:nvPr/>
                </p:nvSpPr>
                <p:spPr bwMode="auto">
                  <a:xfrm>
                    <a:off x="4665" y="2216"/>
                    <a:ext cx="980" cy="696"/>
                  </a:xfrm>
                  <a:custGeom>
                    <a:avLst/>
                    <a:gdLst>
                      <a:gd name="T0" fmla="*/ 61 w 452"/>
                      <a:gd name="T1" fmla="*/ 92 h 348"/>
                      <a:gd name="T2" fmla="*/ 40 w 452"/>
                      <a:gd name="T3" fmla="*/ 155 h 348"/>
                      <a:gd name="T4" fmla="*/ 34 w 452"/>
                      <a:gd name="T5" fmla="*/ 198 h 348"/>
                      <a:gd name="T6" fmla="*/ 41 w 452"/>
                      <a:gd name="T7" fmla="*/ 227 h 348"/>
                      <a:gd name="T8" fmla="*/ 38 w 452"/>
                      <a:gd name="T9" fmla="*/ 250 h 348"/>
                      <a:gd name="T10" fmla="*/ 0 w 452"/>
                      <a:gd name="T11" fmla="*/ 259 h 348"/>
                      <a:gd name="T12" fmla="*/ 23 w 452"/>
                      <a:gd name="T13" fmla="*/ 303 h 348"/>
                      <a:gd name="T14" fmla="*/ 41 w 452"/>
                      <a:gd name="T15" fmla="*/ 319 h 348"/>
                      <a:gd name="T16" fmla="*/ 124 w 452"/>
                      <a:gd name="T17" fmla="*/ 324 h 348"/>
                      <a:gd name="T18" fmla="*/ 151 w 452"/>
                      <a:gd name="T19" fmla="*/ 348 h 348"/>
                      <a:gd name="T20" fmla="*/ 225 w 452"/>
                      <a:gd name="T21" fmla="*/ 346 h 348"/>
                      <a:gd name="T22" fmla="*/ 222 w 452"/>
                      <a:gd name="T23" fmla="*/ 313 h 348"/>
                      <a:gd name="T24" fmla="*/ 250 w 452"/>
                      <a:gd name="T25" fmla="*/ 292 h 348"/>
                      <a:gd name="T26" fmla="*/ 270 w 452"/>
                      <a:gd name="T27" fmla="*/ 286 h 348"/>
                      <a:gd name="T28" fmla="*/ 277 w 452"/>
                      <a:gd name="T29" fmla="*/ 249 h 348"/>
                      <a:gd name="T30" fmla="*/ 285 w 452"/>
                      <a:gd name="T31" fmla="*/ 231 h 348"/>
                      <a:gd name="T32" fmla="*/ 317 w 452"/>
                      <a:gd name="T33" fmla="*/ 229 h 348"/>
                      <a:gd name="T34" fmla="*/ 362 w 452"/>
                      <a:gd name="T35" fmla="*/ 189 h 348"/>
                      <a:gd name="T36" fmla="*/ 396 w 452"/>
                      <a:gd name="T37" fmla="*/ 177 h 348"/>
                      <a:gd name="T38" fmla="*/ 407 w 452"/>
                      <a:gd name="T39" fmla="*/ 155 h 348"/>
                      <a:gd name="T40" fmla="*/ 418 w 452"/>
                      <a:gd name="T41" fmla="*/ 112 h 348"/>
                      <a:gd name="T42" fmla="*/ 452 w 452"/>
                      <a:gd name="T43" fmla="*/ 86 h 348"/>
                      <a:gd name="T44" fmla="*/ 434 w 452"/>
                      <a:gd name="T45" fmla="*/ 77 h 348"/>
                      <a:gd name="T46" fmla="*/ 344 w 452"/>
                      <a:gd name="T47" fmla="*/ 83 h 348"/>
                      <a:gd name="T48" fmla="*/ 344 w 452"/>
                      <a:gd name="T49" fmla="*/ 14 h 348"/>
                      <a:gd name="T50" fmla="*/ 265 w 452"/>
                      <a:gd name="T51" fmla="*/ 0 h 348"/>
                      <a:gd name="T52" fmla="*/ 204 w 452"/>
                      <a:gd name="T53" fmla="*/ 38 h 348"/>
                      <a:gd name="T54" fmla="*/ 159 w 452"/>
                      <a:gd name="T55" fmla="*/ 86 h 348"/>
                      <a:gd name="T56" fmla="*/ 140 w 452"/>
                      <a:gd name="T57" fmla="*/ 86 h 348"/>
                      <a:gd name="T58" fmla="*/ 113 w 452"/>
                      <a:gd name="T59" fmla="*/ 67 h 348"/>
                      <a:gd name="T60" fmla="*/ 61 w 452"/>
                      <a:gd name="T61" fmla="*/ 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348">
                        <a:moveTo>
                          <a:pt x="61" y="92"/>
                        </a:moveTo>
                        <a:lnTo>
                          <a:pt x="40" y="155"/>
                        </a:lnTo>
                        <a:lnTo>
                          <a:pt x="34" y="198"/>
                        </a:lnTo>
                        <a:lnTo>
                          <a:pt x="41" y="227"/>
                        </a:lnTo>
                        <a:lnTo>
                          <a:pt x="38" y="250"/>
                        </a:lnTo>
                        <a:lnTo>
                          <a:pt x="0" y="259"/>
                        </a:lnTo>
                        <a:lnTo>
                          <a:pt x="23" y="303"/>
                        </a:lnTo>
                        <a:lnTo>
                          <a:pt x="41" y="319"/>
                        </a:lnTo>
                        <a:lnTo>
                          <a:pt x="124" y="324"/>
                        </a:lnTo>
                        <a:lnTo>
                          <a:pt x="151" y="348"/>
                        </a:lnTo>
                        <a:lnTo>
                          <a:pt x="225" y="346"/>
                        </a:lnTo>
                        <a:lnTo>
                          <a:pt x="222" y="313"/>
                        </a:lnTo>
                        <a:lnTo>
                          <a:pt x="250" y="292"/>
                        </a:lnTo>
                        <a:lnTo>
                          <a:pt x="270" y="286"/>
                        </a:lnTo>
                        <a:lnTo>
                          <a:pt x="277" y="249"/>
                        </a:lnTo>
                        <a:lnTo>
                          <a:pt x="285" y="231"/>
                        </a:lnTo>
                        <a:lnTo>
                          <a:pt x="317" y="229"/>
                        </a:lnTo>
                        <a:lnTo>
                          <a:pt x="362" y="189"/>
                        </a:lnTo>
                        <a:lnTo>
                          <a:pt x="396" y="177"/>
                        </a:lnTo>
                        <a:lnTo>
                          <a:pt x="407" y="155"/>
                        </a:lnTo>
                        <a:lnTo>
                          <a:pt x="418" y="112"/>
                        </a:lnTo>
                        <a:lnTo>
                          <a:pt x="452" y="86"/>
                        </a:lnTo>
                        <a:lnTo>
                          <a:pt x="434" y="77"/>
                        </a:lnTo>
                        <a:lnTo>
                          <a:pt x="344" y="83"/>
                        </a:lnTo>
                        <a:lnTo>
                          <a:pt x="344" y="14"/>
                        </a:lnTo>
                        <a:lnTo>
                          <a:pt x="265" y="0"/>
                        </a:lnTo>
                        <a:lnTo>
                          <a:pt x="204" y="38"/>
                        </a:lnTo>
                        <a:lnTo>
                          <a:pt x="159" y="86"/>
                        </a:lnTo>
                        <a:lnTo>
                          <a:pt x="140" y="86"/>
                        </a:lnTo>
                        <a:lnTo>
                          <a:pt x="113" y="67"/>
                        </a:lnTo>
                        <a:lnTo>
                          <a:pt x="61" y="92"/>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6" name="Freeform 874"/>
                  <p:cNvSpPr>
                    <a:spLocks/>
                  </p:cNvSpPr>
                  <p:nvPr/>
                </p:nvSpPr>
                <p:spPr bwMode="auto">
                  <a:xfrm>
                    <a:off x="4665" y="2216"/>
                    <a:ext cx="980" cy="696"/>
                  </a:xfrm>
                  <a:custGeom>
                    <a:avLst/>
                    <a:gdLst>
                      <a:gd name="T0" fmla="*/ 61 w 452"/>
                      <a:gd name="T1" fmla="*/ 92 h 348"/>
                      <a:gd name="T2" fmla="*/ 40 w 452"/>
                      <a:gd name="T3" fmla="*/ 155 h 348"/>
                      <a:gd name="T4" fmla="*/ 34 w 452"/>
                      <a:gd name="T5" fmla="*/ 198 h 348"/>
                      <a:gd name="T6" fmla="*/ 41 w 452"/>
                      <a:gd name="T7" fmla="*/ 227 h 348"/>
                      <a:gd name="T8" fmla="*/ 38 w 452"/>
                      <a:gd name="T9" fmla="*/ 250 h 348"/>
                      <a:gd name="T10" fmla="*/ 0 w 452"/>
                      <a:gd name="T11" fmla="*/ 259 h 348"/>
                      <a:gd name="T12" fmla="*/ 23 w 452"/>
                      <a:gd name="T13" fmla="*/ 303 h 348"/>
                      <a:gd name="T14" fmla="*/ 41 w 452"/>
                      <a:gd name="T15" fmla="*/ 319 h 348"/>
                      <a:gd name="T16" fmla="*/ 124 w 452"/>
                      <a:gd name="T17" fmla="*/ 324 h 348"/>
                      <a:gd name="T18" fmla="*/ 151 w 452"/>
                      <a:gd name="T19" fmla="*/ 348 h 348"/>
                      <a:gd name="T20" fmla="*/ 225 w 452"/>
                      <a:gd name="T21" fmla="*/ 346 h 348"/>
                      <a:gd name="T22" fmla="*/ 222 w 452"/>
                      <a:gd name="T23" fmla="*/ 313 h 348"/>
                      <a:gd name="T24" fmla="*/ 250 w 452"/>
                      <a:gd name="T25" fmla="*/ 292 h 348"/>
                      <a:gd name="T26" fmla="*/ 270 w 452"/>
                      <a:gd name="T27" fmla="*/ 286 h 348"/>
                      <a:gd name="T28" fmla="*/ 277 w 452"/>
                      <a:gd name="T29" fmla="*/ 249 h 348"/>
                      <a:gd name="T30" fmla="*/ 285 w 452"/>
                      <a:gd name="T31" fmla="*/ 231 h 348"/>
                      <a:gd name="T32" fmla="*/ 317 w 452"/>
                      <a:gd name="T33" fmla="*/ 229 h 348"/>
                      <a:gd name="T34" fmla="*/ 362 w 452"/>
                      <a:gd name="T35" fmla="*/ 189 h 348"/>
                      <a:gd name="T36" fmla="*/ 396 w 452"/>
                      <a:gd name="T37" fmla="*/ 177 h 348"/>
                      <a:gd name="T38" fmla="*/ 407 w 452"/>
                      <a:gd name="T39" fmla="*/ 155 h 348"/>
                      <a:gd name="T40" fmla="*/ 418 w 452"/>
                      <a:gd name="T41" fmla="*/ 112 h 348"/>
                      <a:gd name="T42" fmla="*/ 452 w 452"/>
                      <a:gd name="T43" fmla="*/ 86 h 348"/>
                      <a:gd name="T44" fmla="*/ 434 w 452"/>
                      <a:gd name="T45" fmla="*/ 77 h 348"/>
                      <a:gd name="T46" fmla="*/ 344 w 452"/>
                      <a:gd name="T47" fmla="*/ 83 h 348"/>
                      <a:gd name="T48" fmla="*/ 344 w 452"/>
                      <a:gd name="T49" fmla="*/ 14 h 348"/>
                      <a:gd name="T50" fmla="*/ 265 w 452"/>
                      <a:gd name="T51" fmla="*/ 0 h 348"/>
                      <a:gd name="T52" fmla="*/ 204 w 452"/>
                      <a:gd name="T53" fmla="*/ 38 h 348"/>
                      <a:gd name="T54" fmla="*/ 159 w 452"/>
                      <a:gd name="T55" fmla="*/ 86 h 348"/>
                      <a:gd name="T56" fmla="*/ 140 w 452"/>
                      <a:gd name="T57" fmla="*/ 86 h 348"/>
                      <a:gd name="T58" fmla="*/ 113 w 452"/>
                      <a:gd name="T59" fmla="*/ 67 h 348"/>
                      <a:gd name="T60" fmla="*/ 61 w 452"/>
                      <a:gd name="T61" fmla="*/ 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2" h="348">
                        <a:moveTo>
                          <a:pt x="61" y="92"/>
                        </a:moveTo>
                        <a:lnTo>
                          <a:pt x="40" y="155"/>
                        </a:lnTo>
                        <a:lnTo>
                          <a:pt x="34" y="198"/>
                        </a:lnTo>
                        <a:lnTo>
                          <a:pt x="41" y="227"/>
                        </a:lnTo>
                        <a:lnTo>
                          <a:pt x="38" y="250"/>
                        </a:lnTo>
                        <a:lnTo>
                          <a:pt x="0" y="259"/>
                        </a:lnTo>
                        <a:lnTo>
                          <a:pt x="23" y="303"/>
                        </a:lnTo>
                        <a:lnTo>
                          <a:pt x="41" y="319"/>
                        </a:lnTo>
                        <a:lnTo>
                          <a:pt x="124" y="324"/>
                        </a:lnTo>
                        <a:lnTo>
                          <a:pt x="151" y="348"/>
                        </a:lnTo>
                        <a:lnTo>
                          <a:pt x="225" y="346"/>
                        </a:lnTo>
                        <a:lnTo>
                          <a:pt x="222" y="313"/>
                        </a:lnTo>
                        <a:lnTo>
                          <a:pt x="250" y="292"/>
                        </a:lnTo>
                        <a:lnTo>
                          <a:pt x="270" y="286"/>
                        </a:lnTo>
                        <a:lnTo>
                          <a:pt x="277" y="249"/>
                        </a:lnTo>
                        <a:lnTo>
                          <a:pt x="285" y="231"/>
                        </a:lnTo>
                        <a:lnTo>
                          <a:pt x="317" y="229"/>
                        </a:lnTo>
                        <a:lnTo>
                          <a:pt x="362" y="189"/>
                        </a:lnTo>
                        <a:lnTo>
                          <a:pt x="396" y="177"/>
                        </a:lnTo>
                        <a:lnTo>
                          <a:pt x="407" y="155"/>
                        </a:lnTo>
                        <a:lnTo>
                          <a:pt x="418" y="112"/>
                        </a:lnTo>
                        <a:lnTo>
                          <a:pt x="452" y="86"/>
                        </a:lnTo>
                        <a:lnTo>
                          <a:pt x="434" y="77"/>
                        </a:lnTo>
                        <a:lnTo>
                          <a:pt x="344" y="83"/>
                        </a:lnTo>
                        <a:lnTo>
                          <a:pt x="344" y="14"/>
                        </a:lnTo>
                        <a:lnTo>
                          <a:pt x="265" y="0"/>
                        </a:lnTo>
                        <a:lnTo>
                          <a:pt x="204" y="38"/>
                        </a:lnTo>
                        <a:lnTo>
                          <a:pt x="159" y="86"/>
                        </a:lnTo>
                        <a:lnTo>
                          <a:pt x="140" y="86"/>
                        </a:lnTo>
                        <a:lnTo>
                          <a:pt x="113" y="67"/>
                        </a:lnTo>
                        <a:lnTo>
                          <a:pt x="61" y="92"/>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7" name="Freeform 873"/>
                  <p:cNvSpPr>
                    <a:spLocks/>
                  </p:cNvSpPr>
                  <p:nvPr/>
                </p:nvSpPr>
                <p:spPr bwMode="auto">
                  <a:xfrm>
                    <a:off x="4553" y="2864"/>
                    <a:ext cx="971" cy="688"/>
                  </a:xfrm>
                  <a:custGeom>
                    <a:avLst/>
                    <a:gdLst>
                      <a:gd name="T0" fmla="*/ 380 w 448"/>
                      <a:gd name="T1" fmla="*/ 326 h 344"/>
                      <a:gd name="T2" fmla="*/ 400 w 448"/>
                      <a:gd name="T3" fmla="*/ 305 h 344"/>
                      <a:gd name="T4" fmla="*/ 410 w 448"/>
                      <a:gd name="T5" fmla="*/ 283 h 344"/>
                      <a:gd name="T6" fmla="*/ 380 w 448"/>
                      <a:gd name="T7" fmla="*/ 231 h 344"/>
                      <a:gd name="T8" fmla="*/ 382 w 448"/>
                      <a:gd name="T9" fmla="*/ 184 h 344"/>
                      <a:gd name="T10" fmla="*/ 385 w 448"/>
                      <a:gd name="T11" fmla="*/ 134 h 344"/>
                      <a:gd name="T12" fmla="*/ 409 w 448"/>
                      <a:gd name="T13" fmla="*/ 101 h 344"/>
                      <a:gd name="T14" fmla="*/ 448 w 448"/>
                      <a:gd name="T15" fmla="*/ 69 h 344"/>
                      <a:gd name="T16" fmla="*/ 425 w 448"/>
                      <a:gd name="T17" fmla="*/ 52 h 344"/>
                      <a:gd name="T18" fmla="*/ 409 w 448"/>
                      <a:gd name="T19" fmla="*/ 34 h 344"/>
                      <a:gd name="T20" fmla="*/ 391 w 448"/>
                      <a:gd name="T21" fmla="*/ 25 h 344"/>
                      <a:gd name="T22" fmla="*/ 353 w 448"/>
                      <a:gd name="T23" fmla="*/ 34 h 344"/>
                      <a:gd name="T24" fmla="*/ 295 w 448"/>
                      <a:gd name="T25" fmla="*/ 33 h 344"/>
                      <a:gd name="T26" fmla="*/ 275 w 448"/>
                      <a:gd name="T27" fmla="*/ 22 h 344"/>
                      <a:gd name="T28" fmla="*/ 203 w 448"/>
                      <a:gd name="T29" fmla="*/ 24 h 344"/>
                      <a:gd name="T30" fmla="*/ 176 w 448"/>
                      <a:gd name="T31" fmla="*/ 0 h 344"/>
                      <a:gd name="T32" fmla="*/ 158 w 448"/>
                      <a:gd name="T33" fmla="*/ 31 h 344"/>
                      <a:gd name="T34" fmla="*/ 164 w 448"/>
                      <a:gd name="T35" fmla="*/ 87 h 344"/>
                      <a:gd name="T36" fmla="*/ 160 w 448"/>
                      <a:gd name="T37" fmla="*/ 126 h 344"/>
                      <a:gd name="T38" fmla="*/ 144 w 448"/>
                      <a:gd name="T39" fmla="*/ 150 h 344"/>
                      <a:gd name="T40" fmla="*/ 144 w 448"/>
                      <a:gd name="T41" fmla="*/ 200 h 344"/>
                      <a:gd name="T42" fmla="*/ 120 w 448"/>
                      <a:gd name="T43" fmla="*/ 220 h 344"/>
                      <a:gd name="T44" fmla="*/ 93 w 448"/>
                      <a:gd name="T45" fmla="*/ 222 h 344"/>
                      <a:gd name="T46" fmla="*/ 79 w 448"/>
                      <a:gd name="T47" fmla="*/ 202 h 344"/>
                      <a:gd name="T48" fmla="*/ 54 w 448"/>
                      <a:gd name="T49" fmla="*/ 189 h 344"/>
                      <a:gd name="T50" fmla="*/ 14 w 448"/>
                      <a:gd name="T51" fmla="*/ 184 h 344"/>
                      <a:gd name="T52" fmla="*/ 0 w 448"/>
                      <a:gd name="T53" fmla="*/ 222 h 344"/>
                      <a:gd name="T54" fmla="*/ 16 w 448"/>
                      <a:gd name="T55" fmla="*/ 242 h 344"/>
                      <a:gd name="T56" fmla="*/ 70 w 448"/>
                      <a:gd name="T57" fmla="*/ 267 h 344"/>
                      <a:gd name="T58" fmla="*/ 92 w 448"/>
                      <a:gd name="T59" fmla="*/ 290 h 344"/>
                      <a:gd name="T60" fmla="*/ 126 w 448"/>
                      <a:gd name="T61" fmla="*/ 306 h 344"/>
                      <a:gd name="T62" fmla="*/ 160 w 448"/>
                      <a:gd name="T63" fmla="*/ 344 h 344"/>
                      <a:gd name="T64" fmla="*/ 173 w 448"/>
                      <a:gd name="T65" fmla="*/ 312 h 344"/>
                      <a:gd name="T66" fmla="*/ 203 w 448"/>
                      <a:gd name="T67" fmla="*/ 283 h 344"/>
                      <a:gd name="T68" fmla="*/ 274 w 448"/>
                      <a:gd name="T69" fmla="*/ 290 h 344"/>
                      <a:gd name="T70" fmla="*/ 335 w 448"/>
                      <a:gd name="T71" fmla="*/ 288 h 344"/>
                      <a:gd name="T72" fmla="*/ 380 w 448"/>
                      <a:gd name="T73"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8" h="344">
                        <a:moveTo>
                          <a:pt x="380" y="326"/>
                        </a:moveTo>
                        <a:lnTo>
                          <a:pt x="400" y="305"/>
                        </a:lnTo>
                        <a:lnTo>
                          <a:pt x="410" y="283"/>
                        </a:lnTo>
                        <a:lnTo>
                          <a:pt x="380" y="231"/>
                        </a:lnTo>
                        <a:lnTo>
                          <a:pt x="382" y="184"/>
                        </a:lnTo>
                        <a:lnTo>
                          <a:pt x="385" y="134"/>
                        </a:lnTo>
                        <a:lnTo>
                          <a:pt x="409" y="101"/>
                        </a:lnTo>
                        <a:lnTo>
                          <a:pt x="448" y="69"/>
                        </a:lnTo>
                        <a:lnTo>
                          <a:pt x="425" y="52"/>
                        </a:lnTo>
                        <a:lnTo>
                          <a:pt x="409" y="34"/>
                        </a:lnTo>
                        <a:lnTo>
                          <a:pt x="391" y="25"/>
                        </a:lnTo>
                        <a:lnTo>
                          <a:pt x="353" y="34"/>
                        </a:lnTo>
                        <a:lnTo>
                          <a:pt x="295" y="33"/>
                        </a:lnTo>
                        <a:lnTo>
                          <a:pt x="275" y="22"/>
                        </a:lnTo>
                        <a:lnTo>
                          <a:pt x="203" y="24"/>
                        </a:lnTo>
                        <a:lnTo>
                          <a:pt x="176" y="0"/>
                        </a:lnTo>
                        <a:lnTo>
                          <a:pt x="158" y="31"/>
                        </a:lnTo>
                        <a:lnTo>
                          <a:pt x="164" y="87"/>
                        </a:lnTo>
                        <a:lnTo>
                          <a:pt x="160" y="126"/>
                        </a:lnTo>
                        <a:lnTo>
                          <a:pt x="144" y="150"/>
                        </a:lnTo>
                        <a:lnTo>
                          <a:pt x="144" y="200"/>
                        </a:lnTo>
                        <a:lnTo>
                          <a:pt x="120" y="220"/>
                        </a:lnTo>
                        <a:lnTo>
                          <a:pt x="93" y="222"/>
                        </a:lnTo>
                        <a:lnTo>
                          <a:pt x="79" y="202"/>
                        </a:lnTo>
                        <a:lnTo>
                          <a:pt x="54" y="189"/>
                        </a:lnTo>
                        <a:lnTo>
                          <a:pt x="14" y="184"/>
                        </a:lnTo>
                        <a:lnTo>
                          <a:pt x="0" y="222"/>
                        </a:lnTo>
                        <a:lnTo>
                          <a:pt x="16" y="242"/>
                        </a:lnTo>
                        <a:lnTo>
                          <a:pt x="70" y="267"/>
                        </a:lnTo>
                        <a:lnTo>
                          <a:pt x="92" y="290"/>
                        </a:lnTo>
                        <a:lnTo>
                          <a:pt x="126" y="306"/>
                        </a:lnTo>
                        <a:lnTo>
                          <a:pt x="160" y="344"/>
                        </a:lnTo>
                        <a:lnTo>
                          <a:pt x="173" y="312"/>
                        </a:lnTo>
                        <a:lnTo>
                          <a:pt x="203" y="283"/>
                        </a:lnTo>
                        <a:lnTo>
                          <a:pt x="274" y="290"/>
                        </a:lnTo>
                        <a:lnTo>
                          <a:pt x="335" y="288"/>
                        </a:lnTo>
                        <a:lnTo>
                          <a:pt x="380" y="326"/>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8" name="Freeform 872"/>
                  <p:cNvSpPr>
                    <a:spLocks/>
                  </p:cNvSpPr>
                  <p:nvPr/>
                </p:nvSpPr>
                <p:spPr bwMode="auto">
                  <a:xfrm>
                    <a:off x="4553" y="2864"/>
                    <a:ext cx="971" cy="688"/>
                  </a:xfrm>
                  <a:custGeom>
                    <a:avLst/>
                    <a:gdLst>
                      <a:gd name="T0" fmla="*/ 380 w 448"/>
                      <a:gd name="T1" fmla="*/ 326 h 344"/>
                      <a:gd name="T2" fmla="*/ 400 w 448"/>
                      <a:gd name="T3" fmla="*/ 305 h 344"/>
                      <a:gd name="T4" fmla="*/ 410 w 448"/>
                      <a:gd name="T5" fmla="*/ 283 h 344"/>
                      <a:gd name="T6" fmla="*/ 380 w 448"/>
                      <a:gd name="T7" fmla="*/ 231 h 344"/>
                      <a:gd name="T8" fmla="*/ 382 w 448"/>
                      <a:gd name="T9" fmla="*/ 184 h 344"/>
                      <a:gd name="T10" fmla="*/ 385 w 448"/>
                      <a:gd name="T11" fmla="*/ 134 h 344"/>
                      <a:gd name="T12" fmla="*/ 409 w 448"/>
                      <a:gd name="T13" fmla="*/ 101 h 344"/>
                      <a:gd name="T14" fmla="*/ 448 w 448"/>
                      <a:gd name="T15" fmla="*/ 69 h 344"/>
                      <a:gd name="T16" fmla="*/ 425 w 448"/>
                      <a:gd name="T17" fmla="*/ 52 h 344"/>
                      <a:gd name="T18" fmla="*/ 409 w 448"/>
                      <a:gd name="T19" fmla="*/ 34 h 344"/>
                      <a:gd name="T20" fmla="*/ 391 w 448"/>
                      <a:gd name="T21" fmla="*/ 25 h 344"/>
                      <a:gd name="T22" fmla="*/ 353 w 448"/>
                      <a:gd name="T23" fmla="*/ 34 h 344"/>
                      <a:gd name="T24" fmla="*/ 295 w 448"/>
                      <a:gd name="T25" fmla="*/ 33 h 344"/>
                      <a:gd name="T26" fmla="*/ 275 w 448"/>
                      <a:gd name="T27" fmla="*/ 22 h 344"/>
                      <a:gd name="T28" fmla="*/ 203 w 448"/>
                      <a:gd name="T29" fmla="*/ 24 h 344"/>
                      <a:gd name="T30" fmla="*/ 176 w 448"/>
                      <a:gd name="T31" fmla="*/ 0 h 344"/>
                      <a:gd name="T32" fmla="*/ 158 w 448"/>
                      <a:gd name="T33" fmla="*/ 31 h 344"/>
                      <a:gd name="T34" fmla="*/ 164 w 448"/>
                      <a:gd name="T35" fmla="*/ 87 h 344"/>
                      <a:gd name="T36" fmla="*/ 160 w 448"/>
                      <a:gd name="T37" fmla="*/ 126 h 344"/>
                      <a:gd name="T38" fmla="*/ 144 w 448"/>
                      <a:gd name="T39" fmla="*/ 150 h 344"/>
                      <a:gd name="T40" fmla="*/ 144 w 448"/>
                      <a:gd name="T41" fmla="*/ 200 h 344"/>
                      <a:gd name="T42" fmla="*/ 120 w 448"/>
                      <a:gd name="T43" fmla="*/ 220 h 344"/>
                      <a:gd name="T44" fmla="*/ 93 w 448"/>
                      <a:gd name="T45" fmla="*/ 222 h 344"/>
                      <a:gd name="T46" fmla="*/ 79 w 448"/>
                      <a:gd name="T47" fmla="*/ 202 h 344"/>
                      <a:gd name="T48" fmla="*/ 54 w 448"/>
                      <a:gd name="T49" fmla="*/ 189 h 344"/>
                      <a:gd name="T50" fmla="*/ 14 w 448"/>
                      <a:gd name="T51" fmla="*/ 184 h 344"/>
                      <a:gd name="T52" fmla="*/ 0 w 448"/>
                      <a:gd name="T53" fmla="*/ 222 h 344"/>
                      <a:gd name="T54" fmla="*/ 16 w 448"/>
                      <a:gd name="T55" fmla="*/ 242 h 344"/>
                      <a:gd name="T56" fmla="*/ 70 w 448"/>
                      <a:gd name="T57" fmla="*/ 267 h 344"/>
                      <a:gd name="T58" fmla="*/ 92 w 448"/>
                      <a:gd name="T59" fmla="*/ 290 h 344"/>
                      <a:gd name="T60" fmla="*/ 126 w 448"/>
                      <a:gd name="T61" fmla="*/ 306 h 344"/>
                      <a:gd name="T62" fmla="*/ 160 w 448"/>
                      <a:gd name="T63" fmla="*/ 344 h 344"/>
                      <a:gd name="T64" fmla="*/ 173 w 448"/>
                      <a:gd name="T65" fmla="*/ 312 h 344"/>
                      <a:gd name="T66" fmla="*/ 203 w 448"/>
                      <a:gd name="T67" fmla="*/ 283 h 344"/>
                      <a:gd name="T68" fmla="*/ 274 w 448"/>
                      <a:gd name="T69" fmla="*/ 290 h 344"/>
                      <a:gd name="T70" fmla="*/ 335 w 448"/>
                      <a:gd name="T71" fmla="*/ 288 h 344"/>
                      <a:gd name="T72" fmla="*/ 380 w 448"/>
                      <a:gd name="T73"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8" h="344">
                        <a:moveTo>
                          <a:pt x="380" y="326"/>
                        </a:moveTo>
                        <a:lnTo>
                          <a:pt x="400" y="305"/>
                        </a:lnTo>
                        <a:lnTo>
                          <a:pt x="410" y="283"/>
                        </a:lnTo>
                        <a:lnTo>
                          <a:pt x="380" y="231"/>
                        </a:lnTo>
                        <a:lnTo>
                          <a:pt x="382" y="184"/>
                        </a:lnTo>
                        <a:lnTo>
                          <a:pt x="385" y="134"/>
                        </a:lnTo>
                        <a:lnTo>
                          <a:pt x="409" y="101"/>
                        </a:lnTo>
                        <a:lnTo>
                          <a:pt x="448" y="69"/>
                        </a:lnTo>
                        <a:lnTo>
                          <a:pt x="425" y="52"/>
                        </a:lnTo>
                        <a:lnTo>
                          <a:pt x="409" y="34"/>
                        </a:lnTo>
                        <a:lnTo>
                          <a:pt x="391" y="25"/>
                        </a:lnTo>
                        <a:lnTo>
                          <a:pt x="353" y="34"/>
                        </a:lnTo>
                        <a:lnTo>
                          <a:pt x="295" y="33"/>
                        </a:lnTo>
                        <a:lnTo>
                          <a:pt x="275" y="22"/>
                        </a:lnTo>
                        <a:lnTo>
                          <a:pt x="203" y="24"/>
                        </a:lnTo>
                        <a:lnTo>
                          <a:pt x="176" y="0"/>
                        </a:lnTo>
                        <a:lnTo>
                          <a:pt x="158" y="31"/>
                        </a:lnTo>
                        <a:lnTo>
                          <a:pt x="164" y="87"/>
                        </a:lnTo>
                        <a:lnTo>
                          <a:pt x="160" y="126"/>
                        </a:lnTo>
                        <a:lnTo>
                          <a:pt x="144" y="150"/>
                        </a:lnTo>
                        <a:lnTo>
                          <a:pt x="144" y="200"/>
                        </a:lnTo>
                        <a:lnTo>
                          <a:pt x="120" y="220"/>
                        </a:lnTo>
                        <a:lnTo>
                          <a:pt x="93" y="222"/>
                        </a:lnTo>
                        <a:lnTo>
                          <a:pt x="79" y="202"/>
                        </a:lnTo>
                        <a:lnTo>
                          <a:pt x="54" y="189"/>
                        </a:lnTo>
                        <a:lnTo>
                          <a:pt x="14" y="184"/>
                        </a:lnTo>
                        <a:lnTo>
                          <a:pt x="0" y="222"/>
                        </a:lnTo>
                        <a:lnTo>
                          <a:pt x="16" y="242"/>
                        </a:lnTo>
                        <a:lnTo>
                          <a:pt x="70" y="267"/>
                        </a:lnTo>
                        <a:lnTo>
                          <a:pt x="92" y="290"/>
                        </a:lnTo>
                        <a:lnTo>
                          <a:pt x="126" y="306"/>
                        </a:lnTo>
                        <a:lnTo>
                          <a:pt x="160" y="344"/>
                        </a:lnTo>
                        <a:lnTo>
                          <a:pt x="173" y="312"/>
                        </a:lnTo>
                        <a:lnTo>
                          <a:pt x="203" y="283"/>
                        </a:lnTo>
                        <a:lnTo>
                          <a:pt x="274" y="290"/>
                        </a:lnTo>
                        <a:lnTo>
                          <a:pt x="335" y="288"/>
                        </a:lnTo>
                        <a:lnTo>
                          <a:pt x="380" y="32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49" name="Freeform 871"/>
                  <p:cNvSpPr>
                    <a:spLocks/>
                  </p:cNvSpPr>
                  <p:nvPr/>
                </p:nvSpPr>
                <p:spPr bwMode="auto">
                  <a:xfrm>
                    <a:off x="5148" y="2388"/>
                    <a:ext cx="1265" cy="740"/>
                  </a:xfrm>
                  <a:custGeom>
                    <a:avLst/>
                    <a:gdLst>
                      <a:gd name="T0" fmla="*/ 174 w 585"/>
                      <a:gd name="T1" fmla="*/ 307 h 370"/>
                      <a:gd name="T2" fmla="*/ 209 w 585"/>
                      <a:gd name="T3" fmla="*/ 316 h 370"/>
                      <a:gd name="T4" fmla="*/ 218 w 585"/>
                      <a:gd name="T5" fmla="*/ 337 h 370"/>
                      <a:gd name="T6" fmla="*/ 261 w 585"/>
                      <a:gd name="T7" fmla="*/ 341 h 370"/>
                      <a:gd name="T8" fmla="*/ 275 w 585"/>
                      <a:gd name="T9" fmla="*/ 352 h 370"/>
                      <a:gd name="T10" fmla="*/ 291 w 585"/>
                      <a:gd name="T11" fmla="*/ 354 h 370"/>
                      <a:gd name="T12" fmla="*/ 313 w 585"/>
                      <a:gd name="T13" fmla="*/ 343 h 370"/>
                      <a:gd name="T14" fmla="*/ 336 w 585"/>
                      <a:gd name="T15" fmla="*/ 343 h 370"/>
                      <a:gd name="T16" fmla="*/ 385 w 585"/>
                      <a:gd name="T17" fmla="*/ 368 h 370"/>
                      <a:gd name="T18" fmla="*/ 421 w 585"/>
                      <a:gd name="T19" fmla="*/ 370 h 370"/>
                      <a:gd name="T20" fmla="*/ 425 w 585"/>
                      <a:gd name="T21" fmla="*/ 341 h 370"/>
                      <a:gd name="T22" fmla="*/ 434 w 585"/>
                      <a:gd name="T23" fmla="*/ 325 h 370"/>
                      <a:gd name="T24" fmla="*/ 463 w 585"/>
                      <a:gd name="T25" fmla="*/ 305 h 370"/>
                      <a:gd name="T26" fmla="*/ 473 w 585"/>
                      <a:gd name="T27" fmla="*/ 280 h 370"/>
                      <a:gd name="T28" fmla="*/ 547 w 585"/>
                      <a:gd name="T29" fmla="*/ 258 h 370"/>
                      <a:gd name="T30" fmla="*/ 571 w 585"/>
                      <a:gd name="T31" fmla="*/ 235 h 370"/>
                      <a:gd name="T32" fmla="*/ 585 w 585"/>
                      <a:gd name="T33" fmla="*/ 208 h 370"/>
                      <a:gd name="T34" fmla="*/ 565 w 585"/>
                      <a:gd name="T35" fmla="*/ 195 h 370"/>
                      <a:gd name="T36" fmla="*/ 542 w 585"/>
                      <a:gd name="T37" fmla="*/ 172 h 370"/>
                      <a:gd name="T38" fmla="*/ 506 w 585"/>
                      <a:gd name="T39" fmla="*/ 155 h 370"/>
                      <a:gd name="T40" fmla="*/ 457 w 585"/>
                      <a:gd name="T41" fmla="*/ 130 h 370"/>
                      <a:gd name="T42" fmla="*/ 439 w 585"/>
                      <a:gd name="T43" fmla="*/ 125 h 370"/>
                      <a:gd name="T44" fmla="*/ 345 w 585"/>
                      <a:gd name="T45" fmla="*/ 125 h 370"/>
                      <a:gd name="T46" fmla="*/ 309 w 585"/>
                      <a:gd name="T47" fmla="*/ 103 h 370"/>
                      <a:gd name="T48" fmla="*/ 291 w 585"/>
                      <a:gd name="T49" fmla="*/ 44 h 370"/>
                      <a:gd name="T50" fmla="*/ 282 w 585"/>
                      <a:gd name="T51" fmla="*/ 24 h 370"/>
                      <a:gd name="T52" fmla="*/ 239 w 585"/>
                      <a:gd name="T53" fmla="*/ 22 h 370"/>
                      <a:gd name="T54" fmla="*/ 230 w 585"/>
                      <a:gd name="T55" fmla="*/ 0 h 370"/>
                      <a:gd name="T56" fmla="*/ 196 w 585"/>
                      <a:gd name="T57" fmla="*/ 26 h 370"/>
                      <a:gd name="T58" fmla="*/ 185 w 585"/>
                      <a:gd name="T59" fmla="*/ 69 h 370"/>
                      <a:gd name="T60" fmla="*/ 174 w 585"/>
                      <a:gd name="T61" fmla="*/ 91 h 370"/>
                      <a:gd name="T62" fmla="*/ 140 w 585"/>
                      <a:gd name="T63" fmla="*/ 103 h 370"/>
                      <a:gd name="T64" fmla="*/ 95 w 585"/>
                      <a:gd name="T65" fmla="*/ 143 h 370"/>
                      <a:gd name="T66" fmla="*/ 63 w 585"/>
                      <a:gd name="T67" fmla="*/ 145 h 370"/>
                      <a:gd name="T68" fmla="*/ 55 w 585"/>
                      <a:gd name="T69" fmla="*/ 163 h 370"/>
                      <a:gd name="T70" fmla="*/ 48 w 585"/>
                      <a:gd name="T71" fmla="*/ 200 h 370"/>
                      <a:gd name="T72" fmla="*/ 28 w 585"/>
                      <a:gd name="T73" fmla="*/ 206 h 370"/>
                      <a:gd name="T74" fmla="*/ 0 w 585"/>
                      <a:gd name="T75" fmla="*/ 227 h 370"/>
                      <a:gd name="T76" fmla="*/ 3 w 585"/>
                      <a:gd name="T77" fmla="*/ 260 h 370"/>
                      <a:gd name="T78" fmla="*/ 21 w 585"/>
                      <a:gd name="T79" fmla="*/ 271 h 370"/>
                      <a:gd name="T80" fmla="*/ 79 w 585"/>
                      <a:gd name="T81" fmla="*/ 272 h 370"/>
                      <a:gd name="T82" fmla="*/ 117 w 585"/>
                      <a:gd name="T83" fmla="*/ 263 h 370"/>
                      <a:gd name="T84" fmla="*/ 135 w 585"/>
                      <a:gd name="T85" fmla="*/ 272 h 370"/>
                      <a:gd name="T86" fmla="*/ 151 w 585"/>
                      <a:gd name="T87" fmla="*/ 290 h 370"/>
                      <a:gd name="T88" fmla="*/ 174 w 585"/>
                      <a:gd name="T89" fmla="*/ 30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5" h="370">
                        <a:moveTo>
                          <a:pt x="174" y="307"/>
                        </a:moveTo>
                        <a:lnTo>
                          <a:pt x="209" y="316"/>
                        </a:lnTo>
                        <a:lnTo>
                          <a:pt x="218" y="337"/>
                        </a:lnTo>
                        <a:lnTo>
                          <a:pt x="261" y="341"/>
                        </a:lnTo>
                        <a:lnTo>
                          <a:pt x="275" y="352"/>
                        </a:lnTo>
                        <a:lnTo>
                          <a:pt x="291" y="354"/>
                        </a:lnTo>
                        <a:lnTo>
                          <a:pt x="313" y="343"/>
                        </a:lnTo>
                        <a:lnTo>
                          <a:pt x="336" y="343"/>
                        </a:lnTo>
                        <a:lnTo>
                          <a:pt x="385" y="368"/>
                        </a:lnTo>
                        <a:lnTo>
                          <a:pt x="421" y="370"/>
                        </a:lnTo>
                        <a:lnTo>
                          <a:pt x="425" y="341"/>
                        </a:lnTo>
                        <a:lnTo>
                          <a:pt x="434" y="325"/>
                        </a:lnTo>
                        <a:lnTo>
                          <a:pt x="463" y="305"/>
                        </a:lnTo>
                        <a:lnTo>
                          <a:pt x="473" y="280"/>
                        </a:lnTo>
                        <a:lnTo>
                          <a:pt x="547" y="258"/>
                        </a:lnTo>
                        <a:lnTo>
                          <a:pt x="571" y="235"/>
                        </a:lnTo>
                        <a:lnTo>
                          <a:pt x="585" y="208"/>
                        </a:lnTo>
                        <a:lnTo>
                          <a:pt x="565" y="195"/>
                        </a:lnTo>
                        <a:lnTo>
                          <a:pt x="542" y="172"/>
                        </a:lnTo>
                        <a:lnTo>
                          <a:pt x="506" y="155"/>
                        </a:lnTo>
                        <a:lnTo>
                          <a:pt x="457" y="130"/>
                        </a:lnTo>
                        <a:lnTo>
                          <a:pt x="439" y="125"/>
                        </a:lnTo>
                        <a:lnTo>
                          <a:pt x="345" y="125"/>
                        </a:lnTo>
                        <a:lnTo>
                          <a:pt x="309" y="103"/>
                        </a:lnTo>
                        <a:lnTo>
                          <a:pt x="291" y="44"/>
                        </a:lnTo>
                        <a:lnTo>
                          <a:pt x="282" y="24"/>
                        </a:lnTo>
                        <a:lnTo>
                          <a:pt x="239" y="22"/>
                        </a:lnTo>
                        <a:lnTo>
                          <a:pt x="230" y="0"/>
                        </a:lnTo>
                        <a:lnTo>
                          <a:pt x="196" y="26"/>
                        </a:lnTo>
                        <a:lnTo>
                          <a:pt x="185" y="69"/>
                        </a:lnTo>
                        <a:lnTo>
                          <a:pt x="174" y="91"/>
                        </a:lnTo>
                        <a:lnTo>
                          <a:pt x="140" y="103"/>
                        </a:lnTo>
                        <a:lnTo>
                          <a:pt x="95" y="143"/>
                        </a:lnTo>
                        <a:lnTo>
                          <a:pt x="63" y="145"/>
                        </a:lnTo>
                        <a:lnTo>
                          <a:pt x="55" y="163"/>
                        </a:lnTo>
                        <a:lnTo>
                          <a:pt x="48" y="200"/>
                        </a:lnTo>
                        <a:lnTo>
                          <a:pt x="28" y="206"/>
                        </a:lnTo>
                        <a:lnTo>
                          <a:pt x="0" y="227"/>
                        </a:lnTo>
                        <a:lnTo>
                          <a:pt x="3" y="260"/>
                        </a:lnTo>
                        <a:lnTo>
                          <a:pt x="21" y="271"/>
                        </a:lnTo>
                        <a:lnTo>
                          <a:pt x="79" y="272"/>
                        </a:lnTo>
                        <a:lnTo>
                          <a:pt x="117" y="263"/>
                        </a:lnTo>
                        <a:lnTo>
                          <a:pt x="135" y="272"/>
                        </a:lnTo>
                        <a:lnTo>
                          <a:pt x="151" y="290"/>
                        </a:lnTo>
                        <a:lnTo>
                          <a:pt x="174" y="307"/>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0" name="Freeform 870"/>
                  <p:cNvSpPr>
                    <a:spLocks/>
                  </p:cNvSpPr>
                  <p:nvPr/>
                </p:nvSpPr>
                <p:spPr bwMode="auto">
                  <a:xfrm>
                    <a:off x="5148" y="2388"/>
                    <a:ext cx="1265" cy="740"/>
                  </a:xfrm>
                  <a:custGeom>
                    <a:avLst/>
                    <a:gdLst>
                      <a:gd name="T0" fmla="*/ 174 w 585"/>
                      <a:gd name="T1" fmla="*/ 307 h 370"/>
                      <a:gd name="T2" fmla="*/ 209 w 585"/>
                      <a:gd name="T3" fmla="*/ 316 h 370"/>
                      <a:gd name="T4" fmla="*/ 218 w 585"/>
                      <a:gd name="T5" fmla="*/ 337 h 370"/>
                      <a:gd name="T6" fmla="*/ 261 w 585"/>
                      <a:gd name="T7" fmla="*/ 341 h 370"/>
                      <a:gd name="T8" fmla="*/ 275 w 585"/>
                      <a:gd name="T9" fmla="*/ 352 h 370"/>
                      <a:gd name="T10" fmla="*/ 291 w 585"/>
                      <a:gd name="T11" fmla="*/ 354 h 370"/>
                      <a:gd name="T12" fmla="*/ 313 w 585"/>
                      <a:gd name="T13" fmla="*/ 343 h 370"/>
                      <a:gd name="T14" fmla="*/ 336 w 585"/>
                      <a:gd name="T15" fmla="*/ 343 h 370"/>
                      <a:gd name="T16" fmla="*/ 385 w 585"/>
                      <a:gd name="T17" fmla="*/ 368 h 370"/>
                      <a:gd name="T18" fmla="*/ 421 w 585"/>
                      <a:gd name="T19" fmla="*/ 370 h 370"/>
                      <a:gd name="T20" fmla="*/ 425 w 585"/>
                      <a:gd name="T21" fmla="*/ 341 h 370"/>
                      <a:gd name="T22" fmla="*/ 434 w 585"/>
                      <a:gd name="T23" fmla="*/ 325 h 370"/>
                      <a:gd name="T24" fmla="*/ 463 w 585"/>
                      <a:gd name="T25" fmla="*/ 305 h 370"/>
                      <a:gd name="T26" fmla="*/ 473 w 585"/>
                      <a:gd name="T27" fmla="*/ 280 h 370"/>
                      <a:gd name="T28" fmla="*/ 547 w 585"/>
                      <a:gd name="T29" fmla="*/ 258 h 370"/>
                      <a:gd name="T30" fmla="*/ 571 w 585"/>
                      <a:gd name="T31" fmla="*/ 235 h 370"/>
                      <a:gd name="T32" fmla="*/ 585 w 585"/>
                      <a:gd name="T33" fmla="*/ 208 h 370"/>
                      <a:gd name="T34" fmla="*/ 565 w 585"/>
                      <a:gd name="T35" fmla="*/ 195 h 370"/>
                      <a:gd name="T36" fmla="*/ 542 w 585"/>
                      <a:gd name="T37" fmla="*/ 172 h 370"/>
                      <a:gd name="T38" fmla="*/ 506 w 585"/>
                      <a:gd name="T39" fmla="*/ 155 h 370"/>
                      <a:gd name="T40" fmla="*/ 457 w 585"/>
                      <a:gd name="T41" fmla="*/ 130 h 370"/>
                      <a:gd name="T42" fmla="*/ 439 w 585"/>
                      <a:gd name="T43" fmla="*/ 125 h 370"/>
                      <a:gd name="T44" fmla="*/ 345 w 585"/>
                      <a:gd name="T45" fmla="*/ 125 h 370"/>
                      <a:gd name="T46" fmla="*/ 309 w 585"/>
                      <a:gd name="T47" fmla="*/ 103 h 370"/>
                      <a:gd name="T48" fmla="*/ 291 w 585"/>
                      <a:gd name="T49" fmla="*/ 44 h 370"/>
                      <a:gd name="T50" fmla="*/ 282 w 585"/>
                      <a:gd name="T51" fmla="*/ 24 h 370"/>
                      <a:gd name="T52" fmla="*/ 239 w 585"/>
                      <a:gd name="T53" fmla="*/ 22 h 370"/>
                      <a:gd name="T54" fmla="*/ 230 w 585"/>
                      <a:gd name="T55" fmla="*/ 0 h 370"/>
                      <a:gd name="T56" fmla="*/ 196 w 585"/>
                      <a:gd name="T57" fmla="*/ 26 h 370"/>
                      <a:gd name="T58" fmla="*/ 185 w 585"/>
                      <a:gd name="T59" fmla="*/ 69 h 370"/>
                      <a:gd name="T60" fmla="*/ 174 w 585"/>
                      <a:gd name="T61" fmla="*/ 91 h 370"/>
                      <a:gd name="T62" fmla="*/ 140 w 585"/>
                      <a:gd name="T63" fmla="*/ 103 h 370"/>
                      <a:gd name="T64" fmla="*/ 95 w 585"/>
                      <a:gd name="T65" fmla="*/ 143 h 370"/>
                      <a:gd name="T66" fmla="*/ 63 w 585"/>
                      <a:gd name="T67" fmla="*/ 145 h 370"/>
                      <a:gd name="T68" fmla="*/ 55 w 585"/>
                      <a:gd name="T69" fmla="*/ 163 h 370"/>
                      <a:gd name="T70" fmla="*/ 48 w 585"/>
                      <a:gd name="T71" fmla="*/ 200 h 370"/>
                      <a:gd name="T72" fmla="*/ 28 w 585"/>
                      <a:gd name="T73" fmla="*/ 206 h 370"/>
                      <a:gd name="T74" fmla="*/ 0 w 585"/>
                      <a:gd name="T75" fmla="*/ 227 h 370"/>
                      <a:gd name="T76" fmla="*/ 3 w 585"/>
                      <a:gd name="T77" fmla="*/ 260 h 370"/>
                      <a:gd name="T78" fmla="*/ 21 w 585"/>
                      <a:gd name="T79" fmla="*/ 271 h 370"/>
                      <a:gd name="T80" fmla="*/ 79 w 585"/>
                      <a:gd name="T81" fmla="*/ 272 h 370"/>
                      <a:gd name="T82" fmla="*/ 117 w 585"/>
                      <a:gd name="T83" fmla="*/ 263 h 370"/>
                      <a:gd name="T84" fmla="*/ 135 w 585"/>
                      <a:gd name="T85" fmla="*/ 272 h 370"/>
                      <a:gd name="T86" fmla="*/ 151 w 585"/>
                      <a:gd name="T87" fmla="*/ 290 h 370"/>
                      <a:gd name="T88" fmla="*/ 174 w 585"/>
                      <a:gd name="T89" fmla="*/ 30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5" h="370">
                        <a:moveTo>
                          <a:pt x="174" y="307"/>
                        </a:moveTo>
                        <a:lnTo>
                          <a:pt x="209" y="316"/>
                        </a:lnTo>
                        <a:lnTo>
                          <a:pt x="218" y="337"/>
                        </a:lnTo>
                        <a:lnTo>
                          <a:pt x="261" y="341"/>
                        </a:lnTo>
                        <a:lnTo>
                          <a:pt x="275" y="352"/>
                        </a:lnTo>
                        <a:lnTo>
                          <a:pt x="291" y="354"/>
                        </a:lnTo>
                        <a:lnTo>
                          <a:pt x="313" y="343"/>
                        </a:lnTo>
                        <a:lnTo>
                          <a:pt x="336" y="343"/>
                        </a:lnTo>
                        <a:lnTo>
                          <a:pt x="385" y="368"/>
                        </a:lnTo>
                        <a:lnTo>
                          <a:pt x="421" y="370"/>
                        </a:lnTo>
                        <a:lnTo>
                          <a:pt x="425" y="341"/>
                        </a:lnTo>
                        <a:lnTo>
                          <a:pt x="434" y="325"/>
                        </a:lnTo>
                        <a:lnTo>
                          <a:pt x="463" y="305"/>
                        </a:lnTo>
                        <a:lnTo>
                          <a:pt x="473" y="280"/>
                        </a:lnTo>
                        <a:lnTo>
                          <a:pt x="547" y="258"/>
                        </a:lnTo>
                        <a:lnTo>
                          <a:pt x="571" y="235"/>
                        </a:lnTo>
                        <a:lnTo>
                          <a:pt x="585" y="208"/>
                        </a:lnTo>
                        <a:lnTo>
                          <a:pt x="565" y="195"/>
                        </a:lnTo>
                        <a:lnTo>
                          <a:pt x="542" y="172"/>
                        </a:lnTo>
                        <a:lnTo>
                          <a:pt x="506" y="155"/>
                        </a:lnTo>
                        <a:lnTo>
                          <a:pt x="457" y="130"/>
                        </a:lnTo>
                        <a:lnTo>
                          <a:pt x="439" y="125"/>
                        </a:lnTo>
                        <a:lnTo>
                          <a:pt x="345" y="125"/>
                        </a:lnTo>
                        <a:lnTo>
                          <a:pt x="309" y="103"/>
                        </a:lnTo>
                        <a:lnTo>
                          <a:pt x="291" y="44"/>
                        </a:lnTo>
                        <a:lnTo>
                          <a:pt x="282" y="24"/>
                        </a:lnTo>
                        <a:lnTo>
                          <a:pt x="239" y="22"/>
                        </a:lnTo>
                        <a:lnTo>
                          <a:pt x="230" y="0"/>
                        </a:lnTo>
                        <a:lnTo>
                          <a:pt x="196" y="26"/>
                        </a:lnTo>
                        <a:lnTo>
                          <a:pt x="185" y="69"/>
                        </a:lnTo>
                        <a:lnTo>
                          <a:pt x="174" y="91"/>
                        </a:lnTo>
                        <a:lnTo>
                          <a:pt x="140" y="103"/>
                        </a:lnTo>
                        <a:lnTo>
                          <a:pt x="95" y="143"/>
                        </a:lnTo>
                        <a:lnTo>
                          <a:pt x="63" y="145"/>
                        </a:lnTo>
                        <a:lnTo>
                          <a:pt x="55" y="163"/>
                        </a:lnTo>
                        <a:lnTo>
                          <a:pt x="48" y="200"/>
                        </a:lnTo>
                        <a:lnTo>
                          <a:pt x="28" y="206"/>
                        </a:lnTo>
                        <a:lnTo>
                          <a:pt x="0" y="227"/>
                        </a:lnTo>
                        <a:lnTo>
                          <a:pt x="3" y="260"/>
                        </a:lnTo>
                        <a:lnTo>
                          <a:pt x="21" y="271"/>
                        </a:lnTo>
                        <a:lnTo>
                          <a:pt x="79" y="272"/>
                        </a:lnTo>
                        <a:lnTo>
                          <a:pt x="117" y="263"/>
                        </a:lnTo>
                        <a:lnTo>
                          <a:pt x="135" y="272"/>
                        </a:lnTo>
                        <a:lnTo>
                          <a:pt x="151" y="290"/>
                        </a:lnTo>
                        <a:lnTo>
                          <a:pt x="174" y="30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1" name="Freeform 869"/>
                  <p:cNvSpPr>
                    <a:spLocks/>
                  </p:cNvSpPr>
                  <p:nvPr/>
                </p:nvSpPr>
                <p:spPr bwMode="auto">
                  <a:xfrm>
                    <a:off x="6336" y="2684"/>
                    <a:ext cx="979" cy="702"/>
                  </a:xfrm>
                  <a:custGeom>
                    <a:avLst/>
                    <a:gdLst>
                      <a:gd name="T0" fmla="*/ 231 w 452"/>
                      <a:gd name="T1" fmla="*/ 0 h 351"/>
                      <a:gd name="T2" fmla="*/ 241 w 452"/>
                      <a:gd name="T3" fmla="*/ 24 h 351"/>
                      <a:gd name="T4" fmla="*/ 265 w 452"/>
                      <a:gd name="T5" fmla="*/ 29 h 351"/>
                      <a:gd name="T6" fmla="*/ 265 w 452"/>
                      <a:gd name="T7" fmla="*/ 92 h 351"/>
                      <a:gd name="T8" fmla="*/ 285 w 452"/>
                      <a:gd name="T9" fmla="*/ 157 h 351"/>
                      <a:gd name="T10" fmla="*/ 351 w 452"/>
                      <a:gd name="T11" fmla="*/ 157 h 351"/>
                      <a:gd name="T12" fmla="*/ 362 w 452"/>
                      <a:gd name="T13" fmla="*/ 119 h 351"/>
                      <a:gd name="T14" fmla="*/ 391 w 452"/>
                      <a:gd name="T15" fmla="*/ 90 h 351"/>
                      <a:gd name="T16" fmla="*/ 432 w 452"/>
                      <a:gd name="T17" fmla="*/ 78 h 351"/>
                      <a:gd name="T18" fmla="*/ 436 w 452"/>
                      <a:gd name="T19" fmla="*/ 87 h 351"/>
                      <a:gd name="T20" fmla="*/ 449 w 452"/>
                      <a:gd name="T21" fmla="*/ 108 h 351"/>
                      <a:gd name="T22" fmla="*/ 452 w 452"/>
                      <a:gd name="T23" fmla="*/ 135 h 351"/>
                      <a:gd name="T24" fmla="*/ 427 w 452"/>
                      <a:gd name="T25" fmla="*/ 159 h 351"/>
                      <a:gd name="T26" fmla="*/ 422 w 452"/>
                      <a:gd name="T27" fmla="*/ 209 h 351"/>
                      <a:gd name="T28" fmla="*/ 400 w 452"/>
                      <a:gd name="T29" fmla="*/ 234 h 351"/>
                      <a:gd name="T30" fmla="*/ 389 w 452"/>
                      <a:gd name="T31" fmla="*/ 279 h 351"/>
                      <a:gd name="T32" fmla="*/ 371 w 452"/>
                      <a:gd name="T33" fmla="*/ 288 h 351"/>
                      <a:gd name="T34" fmla="*/ 351 w 452"/>
                      <a:gd name="T35" fmla="*/ 294 h 351"/>
                      <a:gd name="T36" fmla="*/ 339 w 452"/>
                      <a:gd name="T37" fmla="*/ 317 h 351"/>
                      <a:gd name="T38" fmla="*/ 317 w 452"/>
                      <a:gd name="T39" fmla="*/ 317 h 351"/>
                      <a:gd name="T40" fmla="*/ 301 w 452"/>
                      <a:gd name="T41" fmla="*/ 305 h 351"/>
                      <a:gd name="T42" fmla="*/ 279 w 452"/>
                      <a:gd name="T43" fmla="*/ 310 h 351"/>
                      <a:gd name="T44" fmla="*/ 279 w 452"/>
                      <a:gd name="T45" fmla="*/ 339 h 351"/>
                      <a:gd name="T46" fmla="*/ 292 w 452"/>
                      <a:gd name="T47" fmla="*/ 351 h 351"/>
                      <a:gd name="T48" fmla="*/ 229 w 452"/>
                      <a:gd name="T49" fmla="*/ 341 h 351"/>
                      <a:gd name="T50" fmla="*/ 178 w 452"/>
                      <a:gd name="T51" fmla="*/ 323 h 351"/>
                      <a:gd name="T52" fmla="*/ 117 w 452"/>
                      <a:gd name="T53" fmla="*/ 310 h 351"/>
                      <a:gd name="T54" fmla="*/ 106 w 452"/>
                      <a:gd name="T55" fmla="*/ 296 h 351"/>
                      <a:gd name="T56" fmla="*/ 115 w 452"/>
                      <a:gd name="T57" fmla="*/ 234 h 351"/>
                      <a:gd name="T58" fmla="*/ 112 w 452"/>
                      <a:gd name="T59" fmla="*/ 216 h 351"/>
                      <a:gd name="T60" fmla="*/ 88 w 452"/>
                      <a:gd name="T61" fmla="*/ 207 h 351"/>
                      <a:gd name="T62" fmla="*/ 61 w 452"/>
                      <a:gd name="T63" fmla="*/ 207 h 351"/>
                      <a:gd name="T64" fmla="*/ 31 w 452"/>
                      <a:gd name="T65" fmla="*/ 207 h 351"/>
                      <a:gd name="T66" fmla="*/ 9 w 452"/>
                      <a:gd name="T67" fmla="*/ 189 h 351"/>
                      <a:gd name="T68" fmla="*/ 0 w 452"/>
                      <a:gd name="T69" fmla="*/ 112 h 351"/>
                      <a:gd name="T70" fmla="*/ 22 w 452"/>
                      <a:gd name="T71" fmla="*/ 87 h 351"/>
                      <a:gd name="T72" fmla="*/ 36 w 452"/>
                      <a:gd name="T73" fmla="*/ 58 h 351"/>
                      <a:gd name="T74" fmla="*/ 74 w 452"/>
                      <a:gd name="T75" fmla="*/ 51 h 351"/>
                      <a:gd name="T76" fmla="*/ 159 w 452"/>
                      <a:gd name="T77" fmla="*/ 47 h 351"/>
                      <a:gd name="T78" fmla="*/ 186 w 452"/>
                      <a:gd name="T79" fmla="*/ 24 h 351"/>
                      <a:gd name="T80" fmla="*/ 231 w 452"/>
                      <a:gd name="T8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351">
                        <a:moveTo>
                          <a:pt x="231" y="0"/>
                        </a:moveTo>
                        <a:lnTo>
                          <a:pt x="241" y="24"/>
                        </a:lnTo>
                        <a:lnTo>
                          <a:pt x="265" y="29"/>
                        </a:lnTo>
                        <a:lnTo>
                          <a:pt x="265" y="92"/>
                        </a:lnTo>
                        <a:lnTo>
                          <a:pt x="285" y="157"/>
                        </a:lnTo>
                        <a:lnTo>
                          <a:pt x="351" y="157"/>
                        </a:lnTo>
                        <a:lnTo>
                          <a:pt x="362" y="119"/>
                        </a:lnTo>
                        <a:lnTo>
                          <a:pt x="391" y="90"/>
                        </a:lnTo>
                        <a:lnTo>
                          <a:pt x="432" y="78"/>
                        </a:lnTo>
                        <a:lnTo>
                          <a:pt x="436" y="87"/>
                        </a:lnTo>
                        <a:lnTo>
                          <a:pt x="449" y="108"/>
                        </a:lnTo>
                        <a:lnTo>
                          <a:pt x="452" y="135"/>
                        </a:lnTo>
                        <a:lnTo>
                          <a:pt x="427" y="159"/>
                        </a:lnTo>
                        <a:lnTo>
                          <a:pt x="422" y="209"/>
                        </a:lnTo>
                        <a:lnTo>
                          <a:pt x="400" y="234"/>
                        </a:lnTo>
                        <a:lnTo>
                          <a:pt x="389" y="279"/>
                        </a:lnTo>
                        <a:lnTo>
                          <a:pt x="371" y="288"/>
                        </a:lnTo>
                        <a:lnTo>
                          <a:pt x="351" y="294"/>
                        </a:lnTo>
                        <a:lnTo>
                          <a:pt x="339" y="317"/>
                        </a:lnTo>
                        <a:lnTo>
                          <a:pt x="317" y="317"/>
                        </a:lnTo>
                        <a:lnTo>
                          <a:pt x="301" y="305"/>
                        </a:lnTo>
                        <a:lnTo>
                          <a:pt x="279" y="310"/>
                        </a:lnTo>
                        <a:lnTo>
                          <a:pt x="279" y="339"/>
                        </a:lnTo>
                        <a:lnTo>
                          <a:pt x="292" y="351"/>
                        </a:lnTo>
                        <a:lnTo>
                          <a:pt x="229" y="341"/>
                        </a:lnTo>
                        <a:lnTo>
                          <a:pt x="178" y="323"/>
                        </a:lnTo>
                        <a:lnTo>
                          <a:pt x="117" y="310"/>
                        </a:lnTo>
                        <a:lnTo>
                          <a:pt x="106" y="296"/>
                        </a:lnTo>
                        <a:lnTo>
                          <a:pt x="115" y="234"/>
                        </a:lnTo>
                        <a:lnTo>
                          <a:pt x="112" y="216"/>
                        </a:lnTo>
                        <a:lnTo>
                          <a:pt x="88" y="207"/>
                        </a:lnTo>
                        <a:lnTo>
                          <a:pt x="61" y="207"/>
                        </a:lnTo>
                        <a:lnTo>
                          <a:pt x="31" y="207"/>
                        </a:lnTo>
                        <a:lnTo>
                          <a:pt x="9" y="189"/>
                        </a:lnTo>
                        <a:lnTo>
                          <a:pt x="0" y="112"/>
                        </a:lnTo>
                        <a:lnTo>
                          <a:pt x="22" y="87"/>
                        </a:lnTo>
                        <a:lnTo>
                          <a:pt x="36" y="58"/>
                        </a:lnTo>
                        <a:lnTo>
                          <a:pt x="74" y="51"/>
                        </a:lnTo>
                        <a:lnTo>
                          <a:pt x="159" y="47"/>
                        </a:lnTo>
                        <a:lnTo>
                          <a:pt x="186" y="24"/>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2" name="Freeform 868"/>
                  <p:cNvSpPr>
                    <a:spLocks/>
                  </p:cNvSpPr>
                  <p:nvPr/>
                </p:nvSpPr>
                <p:spPr bwMode="auto">
                  <a:xfrm>
                    <a:off x="6336" y="2684"/>
                    <a:ext cx="979" cy="702"/>
                  </a:xfrm>
                  <a:custGeom>
                    <a:avLst/>
                    <a:gdLst>
                      <a:gd name="T0" fmla="*/ 231 w 452"/>
                      <a:gd name="T1" fmla="*/ 0 h 351"/>
                      <a:gd name="T2" fmla="*/ 241 w 452"/>
                      <a:gd name="T3" fmla="*/ 24 h 351"/>
                      <a:gd name="T4" fmla="*/ 265 w 452"/>
                      <a:gd name="T5" fmla="*/ 29 h 351"/>
                      <a:gd name="T6" fmla="*/ 265 w 452"/>
                      <a:gd name="T7" fmla="*/ 92 h 351"/>
                      <a:gd name="T8" fmla="*/ 285 w 452"/>
                      <a:gd name="T9" fmla="*/ 157 h 351"/>
                      <a:gd name="T10" fmla="*/ 351 w 452"/>
                      <a:gd name="T11" fmla="*/ 157 h 351"/>
                      <a:gd name="T12" fmla="*/ 362 w 452"/>
                      <a:gd name="T13" fmla="*/ 119 h 351"/>
                      <a:gd name="T14" fmla="*/ 391 w 452"/>
                      <a:gd name="T15" fmla="*/ 90 h 351"/>
                      <a:gd name="T16" fmla="*/ 432 w 452"/>
                      <a:gd name="T17" fmla="*/ 78 h 351"/>
                      <a:gd name="T18" fmla="*/ 436 w 452"/>
                      <a:gd name="T19" fmla="*/ 87 h 351"/>
                      <a:gd name="T20" fmla="*/ 449 w 452"/>
                      <a:gd name="T21" fmla="*/ 108 h 351"/>
                      <a:gd name="T22" fmla="*/ 452 w 452"/>
                      <a:gd name="T23" fmla="*/ 135 h 351"/>
                      <a:gd name="T24" fmla="*/ 427 w 452"/>
                      <a:gd name="T25" fmla="*/ 159 h 351"/>
                      <a:gd name="T26" fmla="*/ 422 w 452"/>
                      <a:gd name="T27" fmla="*/ 209 h 351"/>
                      <a:gd name="T28" fmla="*/ 400 w 452"/>
                      <a:gd name="T29" fmla="*/ 234 h 351"/>
                      <a:gd name="T30" fmla="*/ 389 w 452"/>
                      <a:gd name="T31" fmla="*/ 279 h 351"/>
                      <a:gd name="T32" fmla="*/ 371 w 452"/>
                      <a:gd name="T33" fmla="*/ 288 h 351"/>
                      <a:gd name="T34" fmla="*/ 351 w 452"/>
                      <a:gd name="T35" fmla="*/ 294 h 351"/>
                      <a:gd name="T36" fmla="*/ 339 w 452"/>
                      <a:gd name="T37" fmla="*/ 317 h 351"/>
                      <a:gd name="T38" fmla="*/ 317 w 452"/>
                      <a:gd name="T39" fmla="*/ 317 h 351"/>
                      <a:gd name="T40" fmla="*/ 301 w 452"/>
                      <a:gd name="T41" fmla="*/ 305 h 351"/>
                      <a:gd name="T42" fmla="*/ 279 w 452"/>
                      <a:gd name="T43" fmla="*/ 310 h 351"/>
                      <a:gd name="T44" fmla="*/ 279 w 452"/>
                      <a:gd name="T45" fmla="*/ 339 h 351"/>
                      <a:gd name="T46" fmla="*/ 292 w 452"/>
                      <a:gd name="T47" fmla="*/ 351 h 351"/>
                      <a:gd name="T48" fmla="*/ 229 w 452"/>
                      <a:gd name="T49" fmla="*/ 341 h 351"/>
                      <a:gd name="T50" fmla="*/ 178 w 452"/>
                      <a:gd name="T51" fmla="*/ 323 h 351"/>
                      <a:gd name="T52" fmla="*/ 117 w 452"/>
                      <a:gd name="T53" fmla="*/ 310 h 351"/>
                      <a:gd name="T54" fmla="*/ 106 w 452"/>
                      <a:gd name="T55" fmla="*/ 296 h 351"/>
                      <a:gd name="T56" fmla="*/ 115 w 452"/>
                      <a:gd name="T57" fmla="*/ 234 h 351"/>
                      <a:gd name="T58" fmla="*/ 112 w 452"/>
                      <a:gd name="T59" fmla="*/ 216 h 351"/>
                      <a:gd name="T60" fmla="*/ 88 w 452"/>
                      <a:gd name="T61" fmla="*/ 207 h 351"/>
                      <a:gd name="T62" fmla="*/ 61 w 452"/>
                      <a:gd name="T63" fmla="*/ 207 h 351"/>
                      <a:gd name="T64" fmla="*/ 31 w 452"/>
                      <a:gd name="T65" fmla="*/ 207 h 351"/>
                      <a:gd name="T66" fmla="*/ 9 w 452"/>
                      <a:gd name="T67" fmla="*/ 189 h 351"/>
                      <a:gd name="T68" fmla="*/ 0 w 452"/>
                      <a:gd name="T69" fmla="*/ 112 h 351"/>
                      <a:gd name="T70" fmla="*/ 22 w 452"/>
                      <a:gd name="T71" fmla="*/ 87 h 351"/>
                      <a:gd name="T72" fmla="*/ 36 w 452"/>
                      <a:gd name="T73" fmla="*/ 58 h 351"/>
                      <a:gd name="T74" fmla="*/ 74 w 452"/>
                      <a:gd name="T75" fmla="*/ 51 h 351"/>
                      <a:gd name="T76" fmla="*/ 159 w 452"/>
                      <a:gd name="T77" fmla="*/ 47 h 351"/>
                      <a:gd name="T78" fmla="*/ 186 w 452"/>
                      <a:gd name="T79" fmla="*/ 24 h 351"/>
                      <a:gd name="T80" fmla="*/ 231 w 452"/>
                      <a:gd name="T81"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351">
                        <a:moveTo>
                          <a:pt x="231" y="0"/>
                        </a:moveTo>
                        <a:lnTo>
                          <a:pt x="241" y="24"/>
                        </a:lnTo>
                        <a:lnTo>
                          <a:pt x="265" y="29"/>
                        </a:lnTo>
                        <a:lnTo>
                          <a:pt x="265" y="92"/>
                        </a:lnTo>
                        <a:lnTo>
                          <a:pt x="285" y="157"/>
                        </a:lnTo>
                        <a:lnTo>
                          <a:pt x="351" y="157"/>
                        </a:lnTo>
                        <a:lnTo>
                          <a:pt x="362" y="119"/>
                        </a:lnTo>
                        <a:lnTo>
                          <a:pt x="391" y="90"/>
                        </a:lnTo>
                        <a:lnTo>
                          <a:pt x="432" y="78"/>
                        </a:lnTo>
                        <a:lnTo>
                          <a:pt x="436" y="87"/>
                        </a:lnTo>
                        <a:lnTo>
                          <a:pt x="449" y="108"/>
                        </a:lnTo>
                        <a:lnTo>
                          <a:pt x="452" y="135"/>
                        </a:lnTo>
                        <a:lnTo>
                          <a:pt x="427" y="159"/>
                        </a:lnTo>
                        <a:lnTo>
                          <a:pt x="422" y="209"/>
                        </a:lnTo>
                        <a:lnTo>
                          <a:pt x="400" y="234"/>
                        </a:lnTo>
                        <a:lnTo>
                          <a:pt x="389" y="279"/>
                        </a:lnTo>
                        <a:lnTo>
                          <a:pt x="371" y="288"/>
                        </a:lnTo>
                        <a:lnTo>
                          <a:pt x="351" y="294"/>
                        </a:lnTo>
                        <a:lnTo>
                          <a:pt x="339" y="317"/>
                        </a:lnTo>
                        <a:lnTo>
                          <a:pt x="317" y="317"/>
                        </a:lnTo>
                        <a:lnTo>
                          <a:pt x="301" y="305"/>
                        </a:lnTo>
                        <a:lnTo>
                          <a:pt x="279" y="310"/>
                        </a:lnTo>
                        <a:lnTo>
                          <a:pt x="279" y="339"/>
                        </a:lnTo>
                        <a:lnTo>
                          <a:pt x="292" y="351"/>
                        </a:lnTo>
                        <a:lnTo>
                          <a:pt x="229" y="341"/>
                        </a:lnTo>
                        <a:lnTo>
                          <a:pt x="178" y="323"/>
                        </a:lnTo>
                        <a:lnTo>
                          <a:pt x="117" y="310"/>
                        </a:lnTo>
                        <a:lnTo>
                          <a:pt x="106" y="296"/>
                        </a:lnTo>
                        <a:lnTo>
                          <a:pt x="115" y="234"/>
                        </a:lnTo>
                        <a:lnTo>
                          <a:pt x="112" y="216"/>
                        </a:lnTo>
                        <a:lnTo>
                          <a:pt x="88" y="207"/>
                        </a:lnTo>
                        <a:lnTo>
                          <a:pt x="61" y="207"/>
                        </a:lnTo>
                        <a:lnTo>
                          <a:pt x="31" y="207"/>
                        </a:lnTo>
                        <a:lnTo>
                          <a:pt x="9" y="189"/>
                        </a:lnTo>
                        <a:lnTo>
                          <a:pt x="0" y="112"/>
                        </a:lnTo>
                        <a:lnTo>
                          <a:pt x="22" y="87"/>
                        </a:lnTo>
                        <a:lnTo>
                          <a:pt x="36" y="58"/>
                        </a:lnTo>
                        <a:lnTo>
                          <a:pt x="74" y="51"/>
                        </a:lnTo>
                        <a:lnTo>
                          <a:pt x="159" y="47"/>
                        </a:lnTo>
                        <a:lnTo>
                          <a:pt x="186" y="24"/>
                        </a:lnTo>
                        <a:lnTo>
                          <a:pt x="231" y="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3" name="Freeform 867"/>
                  <p:cNvSpPr>
                    <a:spLocks/>
                  </p:cNvSpPr>
                  <p:nvPr/>
                </p:nvSpPr>
                <p:spPr bwMode="auto">
                  <a:xfrm>
                    <a:off x="5377" y="3002"/>
                    <a:ext cx="748" cy="634"/>
                  </a:xfrm>
                  <a:custGeom>
                    <a:avLst/>
                    <a:gdLst>
                      <a:gd name="T0" fmla="*/ 135 w 346"/>
                      <a:gd name="T1" fmla="*/ 317 h 317"/>
                      <a:gd name="T2" fmla="*/ 146 w 346"/>
                      <a:gd name="T3" fmla="*/ 288 h 317"/>
                      <a:gd name="T4" fmla="*/ 151 w 346"/>
                      <a:gd name="T5" fmla="*/ 266 h 317"/>
                      <a:gd name="T6" fmla="*/ 209 w 346"/>
                      <a:gd name="T7" fmla="*/ 255 h 317"/>
                      <a:gd name="T8" fmla="*/ 236 w 346"/>
                      <a:gd name="T9" fmla="*/ 268 h 317"/>
                      <a:gd name="T10" fmla="*/ 263 w 346"/>
                      <a:gd name="T11" fmla="*/ 266 h 317"/>
                      <a:gd name="T12" fmla="*/ 277 w 346"/>
                      <a:gd name="T13" fmla="*/ 234 h 317"/>
                      <a:gd name="T14" fmla="*/ 321 w 346"/>
                      <a:gd name="T15" fmla="*/ 189 h 317"/>
                      <a:gd name="T16" fmla="*/ 330 w 346"/>
                      <a:gd name="T17" fmla="*/ 162 h 317"/>
                      <a:gd name="T18" fmla="*/ 346 w 346"/>
                      <a:gd name="T19" fmla="*/ 138 h 317"/>
                      <a:gd name="T20" fmla="*/ 328 w 346"/>
                      <a:gd name="T21" fmla="*/ 97 h 317"/>
                      <a:gd name="T22" fmla="*/ 315 w 346"/>
                      <a:gd name="T23" fmla="*/ 63 h 317"/>
                      <a:gd name="T24" fmla="*/ 279 w 346"/>
                      <a:gd name="T25" fmla="*/ 61 h 317"/>
                      <a:gd name="T26" fmla="*/ 230 w 346"/>
                      <a:gd name="T27" fmla="*/ 36 h 317"/>
                      <a:gd name="T28" fmla="*/ 207 w 346"/>
                      <a:gd name="T29" fmla="*/ 36 h 317"/>
                      <a:gd name="T30" fmla="*/ 185 w 346"/>
                      <a:gd name="T31" fmla="*/ 47 h 317"/>
                      <a:gd name="T32" fmla="*/ 169 w 346"/>
                      <a:gd name="T33" fmla="*/ 45 h 317"/>
                      <a:gd name="T34" fmla="*/ 155 w 346"/>
                      <a:gd name="T35" fmla="*/ 34 h 317"/>
                      <a:gd name="T36" fmla="*/ 112 w 346"/>
                      <a:gd name="T37" fmla="*/ 30 h 317"/>
                      <a:gd name="T38" fmla="*/ 103 w 346"/>
                      <a:gd name="T39" fmla="*/ 9 h 317"/>
                      <a:gd name="T40" fmla="*/ 68 w 346"/>
                      <a:gd name="T41" fmla="*/ 0 h 317"/>
                      <a:gd name="T42" fmla="*/ 29 w 346"/>
                      <a:gd name="T43" fmla="*/ 32 h 317"/>
                      <a:gd name="T44" fmla="*/ 5 w 346"/>
                      <a:gd name="T45" fmla="*/ 65 h 317"/>
                      <a:gd name="T46" fmla="*/ 2 w 346"/>
                      <a:gd name="T47" fmla="*/ 115 h 317"/>
                      <a:gd name="T48" fmla="*/ 0 w 346"/>
                      <a:gd name="T49" fmla="*/ 162 h 317"/>
                      <a:gd name="T50" fmla="*/ 30 w 346"/>
                      <a:gd name="T51" fmla="*/ 214 h 317"/>
                      <a:gd name="T52" fmla="*/ 20 w 346"/>
                      <a:gd name="T53" fmla="*/ 236 h 317"/>
                      <a:gd name="T54" fmla="*/ 0 w 346"/>
                      <a:gd name="T55" fmla="*/ 257 h 317"/>
                      <a:gd name="T56" fmla="*/ 20 w 346"/>
                      <a:gd name="T57" fmla="*/ 270 h 317"/>
                      <a:gd name="T58" fmla="*/ 45 w 346"/>
                      <a:gd name="T59" fmla="*/ 295 h 317"/>
                      <a:gd name="T60" fmla="*/ 99 w 346"/>
                      <a:gd name="T61" fmla="*/ 282 h 317"/>
                      <a:gd name="T62" fmla="*/ 135 w 346"/>
                      <a:gd name="T63"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317">
                        <a:moveTo>
                          <a:pt x="135" y="317"/>
                        </a:moveTo>
                        <a:lnTo>
                          <a:pt x="146" y="288"/>
                        </a:lnTo>
                        <a:lnTo>
                          <a:pt x="151" y="266"/>
                        </a:lnTo>
                        <a:lnTo>
                          <a:pt x="209" y="255"/>
                        </a:lnTo>
                        <a:lnTo>
                          <a:pt x="236" y="268"/>
                        </a:lnTo>
                        <a:lnTo>
                          <a:pt x="263" y="266"/>
                        </a:lnTo>
                        <a:lnTo>
                          <a:pt x="277" y="234"/>
                        </a:lnTo>
                        <a:lnTo>
                          <a:pt x="321" y="189"/>
                        </a:lnTo>
                        <a:lnTo>
                          <a:pt x="330" y="162"/>
                        </a:lnTo>
                        <a:lnTo>
                          <a:pt x="346" y="138"/>
                        </a:lnTo>
                        <a:lnTo>
                          <a:pt x="328" y="97"/>
                        </a:lnTo>
                        <a:lnTo>
                          <a:pt x="315" y="63"/>
                        </a:lnTo>
                        <a:lnTo>
                          <a:pt x="279" y="61"/>
                        </a:lnTo>
                        <a:lnTo>
                          <a:pt x="230" y="36"/>
                        </a:lnTo>
                        <a:lnTo>
                          <a:pt x="207" y="36"/>
                        </a:lnTo>
                        <a:lnTo>
                          <a:pt x="185" y="47"/>
                        </a:lnTo>
                        <a:lnTo>
                          <a:pt x="169" y="45"/>
                        </a:lnTo>
                        <a:lnTo>
                          <a:pt x="155" y="34"/>
                        </a:lnTo>
                        <a:lnTo>
                          <a:pt x="112" y="30"/>
                        </a:lnTo>
                        <a:lnTo>
                          <a:pt x="103" y="9"/>
                        </a:lnTo>
                        <a:lnTo>
                          <a:pt x="68" y="0"/>
                        </a:lnTo>
                        <a:lnTo>
                          <a:pt x="29" y="32"/>
                        </a:lnTo>
                        <a:lnTo>
                          <a:pt x="5" y="65"/>
                        </a:lnTo>
                        <a:lnTo>
                          <a:pt x="2" y="115"/>
                        </a:lnTo>
                        <a:lnTo>
                          <a:pt x="0" y="162"/>
                        </a:lnTo>
                        <a:lnTo>
                          <a:pt x="30" y="214"/>
                        </a:lnTo>
                        <a:lnTo>
                          <a:pt x="20" y="236"/>
                        </a:lnTo>
                        <a:lnTo>
                          <a:pt x="0" y="257"/>
                        </a:lnTo>
                        <a:lnTo>
                          <a:pt x="20" y="270"/>
                        </a:lnTo>
                        <a:lnTo>
                          <a:pt x="45" y="295"/>
                        </a:lnTo>
                        <a:lnTo>
                          <a:pt x="99" y="282"/>
                        </a:lnTo>
                        <a:lnTo>
                          <a:pt x="135" y="317"/>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4" name="Freeform 866"/>
                  <p:cNvSpPr>
                    <a:spLocks/>
                  </p:cNvSpPr>
                  <p:nvPr/>
                </p:nvSpPr>
                <p:spPr bwMode="auto">
                  <a:xfrm>
                    <a:off x="5377" y="3002"/>
                    <a:ext cx="748" cy="634"/>
                  </a:xfrm>
                  <a:custGeom>
                    <a:avLst/>
                    <a:gdLst>
                      <a:gd name="T0" fmla="*/ 135 w 346"/>
                      <a:gd name="T1" fmla="*/ 317 h 317"/>
                      <a:gd name="T2" fmla="*/ 146 w 346"/>
                      <a:gd name="T3" fmla="*/ 288 h 317"/>
                      <a:gd name="T4" fmla="*/ 151 w 346"/>
                      <a:gd name="T5" fmla="*/ 266 h 317"/>
                      <a:gd name="T6" fmla="*/ 209 w 346"/>
                      <a:gd name="T7" fmla="*/ 255 h 317"/>
                      <a:gd name="T8" fmla="*/ 236 w 346"/>
                      <a:gd name="T9" fmla="*/ 268 h 317"/>
                      <a:gd name="T10" fmla="*/ 263 w 346"/>
                      <a:gd name="T11" fmla="*/ 266 h 317"/>
                      <a:gd name="T12" fmla="*/ 277 w 346"/>
                      <a:gd name="T13" fmla="*/ 234 h 317"/>
                      <a:gd name="T14" fmla="*/ 321 w 346"/>
                      <a:gd name="T15" fmla="*/ 189 h 317"/>
                      <a:gd name="T16" fmla="*/ 330 w 346"/>
                      <a:gd name="T17" fmla="*/ 162 h 317"/>
                      <a:gd name="T18" fmla="*/ 346 w 346"/>
                      <a:gd name="T19" fmla="*/ 138 h 317"/>
                      <a:gd name="T20" fmla="*/ 328 w 346"/>
                      <a:gd name="T21" fmla="*/ 97 h 317"/>
                      <a:gd name="T22" fmla="*/ 315 w 346"/>
                      <a:gd name="T23" fmla="*/ 63 h 317"/>
                      <a:gd name="T24" fmla="*/ 279 w 346"/>
                      <a:gd name="T25" fmla="*/ 61 h 317"/>
                      <a:gd name="T26" fmla="*/ 230 w 346"/>
                      <a:gd name="T27" fmla="*/ 36 h 317"/>
                      <a:gd name="T28" fmla="*/ 207 w 346"/>
                      <a:gd name="T29" fmla="*/ 36 h 317"/>
                      <a:gd name="T30" fmla="*/ 185 w 346"/>
                      <a:gd name="T31" fmla="*/ 47 h 317"/>
                      <a:gd name="T32" fmla="*/ 169 w 346"/>
                      <a:gd name="T33" fmla="*/ 45 h 317"/>
                      <a:gd name="T34" fmla="*/ 155 w 346"/>
                      <a:gd name="T35" fmla="*/ 34 h 317"/>
                      <a:gd name="T36" fmla="*/ 112 w 346"/>
                      <a:gd name="T37" fmla="*/ 30 h 317"/>
                      <a:gd name="T38" fmla="*/ 103 w 346"/>
                      <a:gd name="T39" fmla="*/ 9 h 317"/>
                      <a:gd name="T40" fmla="*/ 68 w 346"/>
                      <a:gd name="T41" fmla="*/ 0 h 317"/>
                      <a:gd name="T42" fmla="*/ 29 w 346"/>
                      <a:gd name="T43" fmla="*/ 32 h 317"/>
                      <a:gd name="T44" fmla="*/ 5 w 346"/>
                      <a:gd name="T45" fmla="*/ 65 h 317"/>
                      <a:gd name="T46" fmla="*/ 2 w 346"/>
                      <a:gd name="T47" fmla="*/ 115 h 317"/>
                      <a:gd name="T48" fmla="*/ 0 w 346"/>
                      <a:gd name="T49" fmla="*/ 162 h 317"/>
                      <a:gd name="T50" fmla="*/ 30 w 346"/>
                      <a:gd name="T51" fmla="*/ 214 h 317"/>
                      <a:gd name="T52" fmla="*/ 20 w 346"/>
                      <a:gd name="T53" fmla="*/ 236 h 317"/>
                      <a:gd name="T54" fmla="*/ 0 w 346"/>
                      <a:gd name="T55" fmla="*/ 257 h 317"/>
                      <a:gd name="T56" fmla="*/ 20 w 346"/>
                      <a:gd name="T57" fmla="*/ 270 h 317"/>
                      <a:gd name="T58" fmla="*/ 45 w 346"/>
                      <a:gd name="T59" fmla="*/ 295 h 317"/>
                      <a:gd name="T60" fmla="*/ 99 w 346"/>
                      <a:gd name="T61" fmla="*/ 282 h 317"/>
                      <a:gd name="T62" fmla="*/ 135 w 346"/>
                      <a:gd name="T63"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6" h="317">
                        <a:moveTo>
                          <a:pt x="135" y="317"/>
                        </a:moveTo>
                        <a:lnTo>
                          <a:pt x="146" y="288"/>
                        </a:lnTo>
                        <a:lnTo>
                          <a:pt x="151" y="266"/>
                        </a:lnTo>
                        <a:lnTo>
                          <a:pt x="209" y="255"/>
                        </a:lnTo>
                        <a:lnTo>
                          <a:pt x="236" y="268"/>
                        </a:lnTo>
                        <a:lnTo>
                          <a:pt x="263" y="266"/>
                        </a:lnTo>
                        <a:lnTo>
                          <a:pt x="277" y="234"/>
                        </a:lnTo>
                        <a:lnTo>
                          <a:pt x="321" y="189"/>
                        </a:lnTo>
                        <a:lnTo>
                          <a:pt x="330" y="162"/>
                        </a:lnTo>
                        <a:lnTo>
                          <a:pt x="346" y="138"/>
                        </a:lnTo>
                        <a:lnTo>
                          <a:pt x="328" y="97"/>
                        </a:lnTo>
                        <a:lnTo>
                          <a:pt x="315" y="63"/>
                        </a:lnTo>
                        <a:lnTo>
                          <a:pt x="279" y="61"/>
                        </a:lnTo>
                        <a:lnTo>
                          <a:pt x="230" y="36"/>
                        </a:lnTo>
                        <a:lnTo>
                          <a:pt x="207" y="36"/>
                        </a:lnTo>
                        <a:lnTo>
                          <a:pt x="185" y="47"/>
                        </a:lnTo>
                        <a:lnTo>
                          <a:pt x="169" y="45"/>
                        </a:lnTo>
                        <a:lnTo>
                          <a:pt x="155" y="34"/>
                        </a:lnTo>
                        <a:lnTo>
                          <a:pt x="112" y="30"/>
                        </a:lnTo>
                        <a:lnTo>
                          <a:pt x="103" y="9"/>
                        </a:lnTo>
                        <a:lnTo>
                          <a:pt x="68" y="0"/>
                        </a:lnTo>
                        <a:lnTo>
                          <a:pt x="29" y="32"/>
                        </a:lnTo>
                        <a:lnTo>
                          <a:pt x="5" y="65"/>
                        </a:lnTo>
                        <a:lnTo>
                          <a:pt x="2" y="115"/>
                        </a:lnTo>
                        <a:lnTo>
                          <a:pt x="0" y="162"/>
                        </a:lnTo>
                        <a:lnTo>
                          <a:pt x="30" y="214"/>
                        </a:lnTo>
                        <a:lnTo>
                          <a:pt x="20" y="236"/>
                        </a:lnTo>
                        <a:lnTo>
                          <a:pt x="0" y="257"/>
                        </a:lnTo>
                        <a:lnTo>
                          <a:pt x="20" y="270"/>
                        </a:lnTo>
                        <a:lnTo>
                          <a:pt x="45" y="295"/>
                        </a:lnTo>
                        <a:lnTo>
                          <a:pt x="99" y="282"/>
                        </a:lnTo>
                        <a:lnTo>
                          <a:pt x="135" y="31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5" name="Freeform 865"/>
                  <p:cNvSpPr>
                    <a:spLocks/>
                  </p:cNvSpPr>
                  <p:nvPr/>
                </p:nvSpPr>
                <p:spPr bwMode="auto">
                  <a:xfrm>
                    <a:off x="5669" y="3278"/>
                    <a:ext cx="656" cy="692"/>
                  </a:xfrm>
                  <a:custGeom>
                    <a:avLst/>
                    <a:gdLst>
                      <a:gd name="T0" fmla="*/ 130 w 303"/>
                      <a:gd name="T1" fmla="*/ 346 h 346"/>
                      <a:gd name="T2" fmla="*/ 106 w 303"/>
                      <a:gd name="T3" fmla="*/ 303 h 346"/>
                      <a:gd name="T4" fmla="*/ 110 w 303"/>
                      <a:gd name="T5" fmla="*/ 280 h 346"/>
                      <a:gd name="T6" fmla="*/ 86 w 303"/>
                      <a:gd name="T7" fmla="*/ 251 h 346"/>
                      <a:gd name="T8" fmla="*/ 63 w 303"/>
                      <a:gd name="T9" fmla="*/ 226 h 346"/>
                      <a:gd name="T10" fmla="*/ 0 w 303"/>
                      <a:gd name="T11" fmla="*/ 179 h 346"/>
                      <a:gd name="T12" fmla="*/ 11 w 303"/>
                      <a:gd name="T13" fmla="*/ 150 h 346"/>
                      <a:gd name="T14" fmla="*/ 16 w 303"/>
                      <a:gd name="T15" fmla="*/ 128 h 346"/>
                      <a:gd name="T16" fmla="*/ 74 w 303"/>
                      <a:gd name="T17" fmla="*/ 117 h 346"/>
                      <a:gd name="T18" fmla="*/ 101 w 303"/>
                      <a:gd name="T19" fmla="*/ 130 h 346"/>
                      <a:gd name="T20" fmla="*/ 128 w 303"/>
                      <a:gd name="T21" fmla="*/ 128 h 346"/>
                      <a:gd name="T22" fmla="*/ 142 w 303"/>
                      <a:gd name="T23" fmla="*/ 96 h 346"/>
                      <a:gd name="T24" fmla="*/ 186 w 303"/>
                      <a:gd name="T25" fmla="*/ 51 h 346"/>
                      <a:gd name="T26" fmla="*/ 195 w 303"/>
                      <a:gd name="T27" fmla="*/ 24 h 346"/>
                      <a:gd name="T28" fmla="*/ 211 w 303"/>
                      <a:gd name="T29" fmla="*/ 0 h 346"/>
                      <a:gd name="T30" fmla="*/ 258 w 303"/>
                      <a:gd name="T31" fmla="*/ 35 h 346"/>
                      <a:gd name="T32" fmla="*/ 297 w 303"/>
                      <a:gd name="T33" fmla="*/ 56 h 346"/>
                      <a:gd name="T34" fmla="*/ 301 w 303"/>
                      <a:gd name="T35" fmla="*/ 74 h 346"/>
                      <a:gd name="T36" fmla="*/ 303 w 303"/>
                      <a:gd name="T37" fmla="*/ 85 h 346"/>
                      <a:gd name="T38" fmla="*/ 288 w 303"/>
                      <a:gd name="T39" fmla="*/ 96 h 346"/>
                      <a:gd name="T40" fmla="*/ 268 w 303"/>
                      <a:gd name="T41" fmla="*/ 99 h 346"/>
                      <a:gd name="T42" fmla="*/ 265 w 303"/>
                      <a:gd name="T43" fmla="*/ 117 h 346"/>
                      <a:gd name="T44" fmla="*/ 274 w 303"/>
                      <a:gd name="T45" fmla="*/ 126 h 346"/>
                      <a:gd name="T46" fmla="*/ 270 w 303"/>
                      <a:gd name="T47" fmla="*/ 146 h 346"/>
                      <a:gd name="T48" fmla="*/ 281 w 303"/>
                      <a:gd name="T49" fmla="*/ 162 h 346"/>
                      <a:gd name="T50" fmla="*/ 277 w 303"/>
                      <a:gd name="T51" fmla="*/ 182 h 346"/>
                      <a:gd name="T52" fmla="*/ 252 w 303"/>
                      <a:gd name="T53" fmla="*/ 199 h 346"/>
                      <a:gd name="T54" fmla="*/ 240 w 303"/>
                      <a:gd name="T55" fmla="*/ 213 h 346"/>
                      <a:gd name="T56" fmla="*/ 229 w 303"/>
                      <a:gd name="T57" fmla="*/ 242 h 346"/>
                      <a:gd name="T58" fmla="*/ 245 w 303"/>
                      <a:gd name="T59" fmla="*/ 262 h 346"/>
                      <a:gd name="T60" fmla="*/ 252 w 303"/>
                      <a:gd name="T61" fmla="*/ 287 h 346"/>
                      <a:gd name="T62" fmla="*/ 245 w 303"/>
                      <a:gd name="T63" fmla="*/ 305 h 346"/>
                      <a:gd name="T64" fmla="*/ 191 w 303"/>
                      <a:gd name="T65" fmla="*/ 323 h 346"/>
                      <a:gd name="T66" fmla="*/ 157 w 303"/>
                      <a:gd name="T67" fmla="*/ 334 h 346"/>
                      <a:gd name="T68" fmla="*/ 130 w 303"/>
                      <a:gd name="T69"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346">
                        <a:moveTo>
                          <a:pt x="130" y="346"/>
                        </a:moveTo>
                        <a:lnTo>
                          <a:pt x="106" y="303"/>
                        </a:lnTo>
                        <a:lnTo>
                          <a:pt x="110" y="280"/>
                        </a:lnTo>
                        <a:lnTo>
                          <a:pt x="86" y="251"/>
                        </a:lnTo>
                        <a:lnTo>
                          <a:pt x="63" y="226"/>
                        </a:lnTo>
                        <a:lnTo>
                          <a:pt x="0" y="179"/>
                        </a:lnTo>
                        <a:lnTo>
                          <a:pt x="11" y="150"/>
                        </a:lnTo>
                        <a:lnTo>
                          <a:pt x="16" y="128"/>
                        </a:lnTo>
                        <a:lnTo>
                          <a:pt x="74" y="117"/>
                        </a:lnTo>
                        <a:lnTo>
                          <a:pt x="101" y="130"/>
                        </a:lnTo>
                        <a:lnTo>
                          <a:pt x="128" y="128"/>
                        </a:lnTo>
                        <a:lnTo>
                          <a:pt x="142" y="96"/>
                        </a:lnTo>
                        <a:lnTo>
                          <a:pt x="186" y="51"/>
                        </a:lnTo>
                        <a:lnTo>
                          <a:pt x="195" y="24"/>
                        </a:lnTo>
                        <a:lnTo>
                          <a:pt x="211" y="0"/>
                        </a:lnTo>
                        <a:lnTo>
                          <a:pt x="258" y="35"/>
                        </a:lnTo>
                        <a:lnTo>
                          <a:pt x="297" y="56"/>
                        </a:lnTo>
                        <a:lnTo>
                          <a:pt x="301" y="74"/>
                        </a:lnTo>
                        <a:lnTo>
                          <a:pt x="303" y="85"/>
                        </a:lnTo>
                        <a:lnTo>
                          <a:pt x="288" y="96"/>
                        </a:lnTo>
                        <a:lnTo>
                          <a:pt x="268" y="99"/>
                        </a:lnTo>
                        <a:lnTo>
                          <a:pt x="265" y="117"/>
                        </a:lnTo>
                        <a:lnTo>
                          <a:pt x="274" y="126"/>
                        </a:lnTo>
                        <a:lnTo>
                          <a:pt x="270" y="146"/>
                        </a:lnTo>
                        <a:lnTo>
                          <a:pt x="281" y="162"/>
                        </a:lnTo>
                        <a:lnTo>
                          <a:pt x="277" y="182"/>
                        </a:lnTo>
                        <a:lnTo>
                          <a:pt x="252" y="199"/>
                        </a:lnTo>
                        <a:lnTo>
                          <a:pt x="240" y="213"/>
                        </a:lnTo>
                        <a:lnTo>
                          <a:pt x="229" y="242"/>
                        </a:lnTo>
                        <a:lnTo>
                          <a:pt x="245" y="262"/>
                        </a:lnTo>
                        <a:lnTo>
                          <a:pt x="252" y="287"/>
                        </a:lnTo>
                        <a:lnTo>
                          <a:pt x="245" y="305"/>
                        </a:lnTo>
                        <a:lnTo>
                          <a:pt x="191" y="323"/>
                        </a:lnTo>
                        <a:lnTo>
                          <a:pt x="157" y="334"/>
                        </a:lnTo>
                        <a:lnTo>
                          <a:pt x="130" y="346"/>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6" name="Freeform 864"/>
                  <p:cNvSpPr>
                    <a:spLocks/>
                  </p:cNvSpPr>
                  <p:nvPr/>
                </p:nvSpPr>
                <p:spPr bwMode="auto">
                  <a:xfrm>
                    <a:off x="5669" y="3278"/>
                    <a:ext cx="656" cy="692"/>
                  </a:xfrm>
                  <a:custGeom>
                    <a:avLst/>
                    <a:gdLst>
                      <a:gd name="T0" fmla="*/ 130 w 303"/>
                      <a:gd name="T1" fmla="*/ 346 h 346"/>
                      <a:gd name="T2" fmla="*/ 106 w 303"/>
                      <a:gd name="T3" fmla="*/ 303 h 346"/>
                      <a:gd name="T4" fmla="*/ 110 w 303"/>
                      <a:gd name="T5" fmla="*/ 280 h 346"/>
                      <a:gd name="T6" fmla="*/ 86 w 303"/>
                      <a:gd name="T7" fmla="*/ 251 h 346"/>
                      <a:gd name="T8" fmla="*/ 63 w 303"/>
                      <a:gd name="T9" fmla="*/ 226 h 346"/>
                      <a:gd name="T10" fmla="*/ 0 w 303"/>
                      <a:gd name="T11" fmla="*/ 179 h 346"/>
                      <a:gd name="T12" fmla="*/ 11 w 303"/>
                      <a:gd name="T13" fmla="*/ 150 h 346"/>
                      <a:gd name="T14" fmla="*/ 16 w 303"/>
                      <a:gd name="T15" fmla="*/ 128 h 346"/>
                      <a:gd name="T16" fmla="*/ 74 w 303"/>
                      <a:gd name="T17" fmla="*/ 117 h 346"/>
                      <a:gd name="T18" fmla="*/ 101 w 303"/>
                      <a:gd name="T19" fmla="*/ 130 h 346"/>
                      <a:gd name="T20" fmla="*/ 128 w 303"/>
                      <a:gd name="T21" fmla="*/ 128 h 346"/>
                      <a:gd name="T22" fmla="*/ 142 w 303"/>
                      <a:gd name="T23" fmla="*/ 96 h 346"/>
                      <a:gd name="T24" fmla="*/ 186 w 303"/>
                      <a:gd name="T25" fmla="*/ 51 h 346"/>
                      <a:gd name="T26" fmla="*/ 195 w 303"/>
                      <a:gd name="T27" fmla="*/ 24 h 346"/>
                      <a:gd name="T28" fmla="*/ 211 w 303"/>
                      <a:gd name="T29" fmla="*/ 0 h 346"/>
                      <a:gd name="T30" fmla="*/ 258 w 303"/>
                      <a:gd name="T31" fmla="*/ 35 h 346"/>
                      <a:gd name="T32" fmla="*/ 297 w 303"/>
                      <a:gd name="T33" fmla="*/ 56 h 346"/>
                      <a:gd name="T34" fmla="*/ 301 w 303"/>
                      <a:gd name="T35" fmla="*/ 74 h 346"/>
                      <a:gd name="T36" fmla="*/ 303 w 303"/>
                      <a:gd name="T37" fmla="*/ 85 h 346"/>
                      <a:gd name="T38" fmla="*/ 288 w 303"/>
                      <a:gd name="T39" fmla="*/ 96 h 346"/>
                      <a:gd name="T40" fmla="*/ 268 w 303"/>
                      <a:gd name="T41" fmla="*/ 99 h 346"/>
                      <a:gd name="T42" fmla="*/ 265 w 303"/>
                      <a:gd name="T43" fmla="*/ 117 h 346"/>
                      <a:gd name="T44" fmla="*/ 274 w 303"/>
                      <a:gd name="T45" fmla="*/ 126 h 346"/>
                      <a:gd name="T46" fmla="*/ 270 w 303"/>
                      <a:gd name="T47" fmla="*/ 146 h 346"/>
                      <a:gd name="T48" fmla="*/ 281 w 303"/>
                      <a:gd name="T49" fmla="*/ 162 h 346"/>
                      <a:gd name="T50" fmla="*/ 277 w 303"/>
                      <a:gd name="T51" fmla="*/ 182 h 346"/>
                      <a:gd name="T52" fmla="*/ 252 w 303"/>
                      <a:gd name="T53" fmla="*/ 199 h 346"/>
                      <a:gd name="T54" fmla="*/ 240 w 303"/>
                      <a:gd name="T55" fmla="*/ 213 h 346"/>
                      <a:gd name="T56" fmla="*/ 229 w 303"/>
                      <a:gd name="T57" fmla="*/ 242 h 346"/>
                      <a:gd name="T58" fmla="*/ 245 w 303"/>
                      <a:gd name="T59" fmla="*/ 262 h 346"/>
                      <a:gd name="T60" fmla="*/ 252 w 303"/>
                      <a:gd name="T61" fmla="*/ 287 h 346"/>
                      <a:gd name="T62" fmla="*/ 245 w 303"/>
                      <a:gd name="T63" fmla="*/ 305 h 346"/>
                      <a:gd name="T64" fmla="*/ 191 w 303"/>
                      <a:gd name="T65" fmla="*/ 323 h 346"/>
                      <a:gd name="T66" fmla="*/ 157 w 303"/>
                      <a:gd name="T67" fmla="*/ 334 h 346"/>
                      <a:gd name="T68" fmla="*/ 130 w 303"/>
                      <a:gd name="T69"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346">
                        <a:moveTo>
                          <a:pt x="130" y="346"/>
                        </a:moveTo>
                        <a:lnTo>
                          <a:pt x="106" y="303"/>
                        </a:lnTo>
                        <a:lnTo>
                          <a:pt x="110" y="280"/>
                        </a:lnTo>
                        <a:lnTo>
                          <a:pt x="86" y="251"/>
                        </a:lnTo>
                        <a:lnTo>
                          <a:pt x="63" y="226"/>
                        </a:lnTo>
                        <a:lnTo>
                          <a:pt x="0" y="179"/>
                        </a:lnTo>
                        <a:lnTo>
                          <a:pt x="11" y="150"/>
                        </a:lnTo>
                        <a:lnTo>
                          <a:pt x="16" y="128"/>
                        </a:lnTo>
                        <a:lnTo>
                          <a:pt x="74" y="117"/>
                        </a:lnTo>
                        <a:lnTo>
                          <a:pt x="101" y="130"/>
                        </a:lnTo>
                        <a:lnTo>
                          <a:pt x="128" y="128"/>
                        </a:lnTo>
                        <a:lnTo>
                          <a:pt x="142" y="96"/>
                        </a:lnTo>
                        <a:lnTo>
                          <a:pt x="186" y="51"/>
                        </a:lnTo>
                        <a:lnTo>
                          <a:pt x="195" y="24"/>
                        </a:lnTo>
                        <a:lnTo>
                          <a:pt x="211" y="0"/>
                        </a:lnTo>
                        <a:lnTo>
                          <a:pt x="258" y="35"/>
                        </a:lnTo>
                        <a:lnTo>
                          <a:pt x="297" y="56"/>
                        </a:lnTo>
                        <a:lnTo>
                          <a:pt x="301" y="74"/>
                        </a:lnTo>
                        <a:lnTo>
                          <a:pt x="303" y="85"/>
                        </a:lnTo>
                        <a:lnTo>
                          <a:pt x="288" y="96"/>
                        </a:lnTo>
                        <a:lnTo>
                          <a:pt x="268" y="99"/>
                        </a:lnTo>
                        <a:lnTo>
                          <a:pt x="265" y="117"/>
                        </a:lnTo>
                        <a:lnTo>
                          <a:pt x="274" y="126"/>
                        </a:lnTo>
                        <a:lnTo>
                          <a:pt x="270" y="146"/>
                        </a:lnTo>
                        <a:lnTo>
                          <a:pt x="281" y="162"/>
                        </a:lnTo>
                        <a:lnTo>
                          <a:pt x="277" y="182"/>
                        </a:lnTo>
                        <a:lnTo>
                          <a:pt x="252" y="199"/>
                        </a:lnTo>
                        <a:lnTo>
                          <a:pt x="240" y="213"/>
                        </a:lnTo>
                        <a:lnTo>
                          <a:pt x="229" y="242"/>
                        </a:lnTo>
                        <a:lnTo>
                          <a:pt x="245" y="262"/>
                        </a:lnTo>
                        <a:lnTo>
                          <a:pt x="252" y="287"/>
                        </a:lnTo>
                        <a:lnTo>
                          <a:pt x="245" y="305"/>
                        </a:lnTo>
                        <a:lnTo>
                          <a:pt x="191" y="323"/>
                        </a:lnTo>
                        <a:lnTo>
                          <a:pt x="157" y="334"/>
                        </a:lnTo>
                        <a:lnTo>
                          <a:pt x="130" y="346"/>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7" name="Freeform 863"/>
                  <p:cNvSpPr>
                    <a:spLocks/>
                  </p:cNvSpPr>
                  <p:nvPr/>
                </p:nvSpPr>
                <p:spPr bwMode="auto">
                  <a:xfrm>
                    <a:off x="5931" y="3676"/>
                    <a:ext cx="690" cy="438"/>
                  </a:xfrm>
                  <a:custGeom>
                    <a:avLst/>
                    <a:gdLst>
                      <a:gd name="T0" fmla="*/ 319 w 319"/>
                      <a:gd name="T1" fmla="*/ 117 h 219"/>
                      <a:gd name="T2" fmla="*/ 317 w 319"/>
                      <a:gd name="T3" fmla="*/ 183 h 219"/>
                      <a:gd name="T4" fmla="*/ 293 w 319"/>
                      <a:gd name="T5" fmla="*/ 190 h 219"/>
                      <a:gd name="T6" fmla="*/ 263 w 319"/>
                      <a:gd name="T7" fmla="*/ 203 h 219"/>
                      <a:gd name="T8" fmla="*/ 155 w 319"/>
                      <a:gd name="T9" fmla="*/ 183 h 219"/>
                      <a:gd name="T10" fmla="*/ 128 w 319"/>
                      <a:gd name="T11" fmla="*/ 198 h 219"/>
                      <a:gd name="T12" fmla="*/ 95 w 319"/>
                      <a:gd name="T13" fmla="*/ 208 h 219"/>
                      <a:gd name="T14" fmla="*/ 16 w 319"/>
                      <a:gd name="T15" fmla="*/ 219 h 219"/>
                      <a:gd name="T16" fmla="*/ 5 w 319"/>
                      <a:gd name="T17" fmla="*/ 198 h 219"/>
                      <a:gd name="T18" fmla="*/ 0 w 319"/>
                      <a:gd name="T19" fmla="*/ 172 h 219"/>
                      <a:gd name="T20" fmla="*/ 7 w 319"/>
                      <a:gd name="T21" fmla="*/ 147 h 219"/>
                      <a:gd name="T22" fmla="*/ 36 w 319"/>
                      <a:gd name="T23" fmla="*/ 135 h 219"/>
                      <a:gd name="T24" fmla="*/ 70 w 319"/>
                      <a:gd name="T25" fmla="*/ 124 h 219"/>
                      <a:gd name="T26" fmla="*/ 124 w 319"/>
                      <a:gd name="T27" fmla="*/ 106 h 219"/>
                      <a:gd name="T28" fmla="*/ 131 w 319"/>
                      <a:gd name="T29" fmla="*/ 88 h 219"/>
                      <a:gd name="T30" fmla="*/ 124 w 319"/>
                      <a:gd name="T31" fmla="*/ 63 h 219"/>
                      <a:gd name="T32" fmla="*/ 108 w 319"/>
                      <a:gd name="T33" fmla="*/ 43 h 219"/>
                      <a:gd name="T34" fmla="*/ 119 w 319"/>
                      <a:gd name="T35" fmla="*/ 14 h 219"/>
                      <a:gd name="T36" fmla="*/ 133 w 319"/>
                      <a:gd name="T37" fmla="*/ 0 h 219"/>
                      <a:gd name="T38" fmla="*/ 214 w 319"/>
                      <a:gd name="T39" fmla="*/ 18 h 219"/>
                      <a:gd name="T40" fmla="*/ 248 w 319"/>
                      <a:gd name="T41" fmla="*/ 7 h 219"/>
                      <a:gd name="T42" fmla="*/ 272 w 319"/>
                      <a:gd name="T43" fmla="*/ 27 h 219"/>
                      <a:gd name="T44" fmla="*/ 274 w 319"/>
                      <a:gd name="T45" fmla="*/ 57 h 219"/>
                      <a:gd name="T46" fmla="*/ 306 w 319"/>
                      <a:gd name="T47" fmla="*/ 84 h 219"/>
                      <a:gd name="T48" fmla="*/ 319 w 319"/>
                      <a:gd name="T49" fmla="*/ 1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219">
                        <a:moveTo>
                          <a:pt x="319" y="117"/>
                        </a:moveTo>
                        <a:lnTo>
                          <a:pt x="317" y="183"/>
                        </a:lnTo>
                        <a:lnTo>
                          <a:pt x="293" y="190"/>
                        </a:lnTo>
                        <a:lnTo>
                          <a:pt x="263" y="203"/>
                        </a:lnTo>
                        <a:lnTo>
                          <a:pt x="155" y="183"/>
                        </a:lnTo>
                        <a:lnTo>
                          <a:pt x="128" y="198"/>
                        </a:lnTo>
                        <a:lnTo>
                          <a:pt x="95" y="208"/>
                        </a:lnTo>
                        <a:lnTo>
                          <a:pt x="16" y="219"/>
                        </a:lnTo>
                        <a:lnTo>
                          <a:pt x="5" y="198"/>
                        </a:lnTo>
                        <a:lnTo>
                          <a:pt x="0" y="172"/>
                        </a:lnTo>
                        <a:lnTo>
                          <a:pt x="7" y="147"/>
                        </a:lnTo>
                        <a:lnTo>
                          <a:pt x="36" y="135"/>
                        </a:lnTo>
                        <a:lnTo>
                          <a:pt x="70" y="124"/>
                        </a:lnTo>
                        <a:lnTo>
                          <a:pt x="124" y="106"/>
                        </a:lnTo>
                        <a:lnTo>
                          <a:pt x="131" y="88"/>
                        </a:lnTo>
                        <a:lnTo>
                          <a:pt x="124" y="63"/>
                        </a:lnTo>
                        <a:lnTo>
                          <a:pt x="108" y="43"/>
                        </a:lnTo>
                        <a:lnTo>
                          <a:pt x="119" y="14"/>
                        </a:lnTo>
                        <a:lnTo>
                          <a:pt x="133" y="0"/>
                        </a:lnTo>
                        <a:lnTo>
                          <a:pt x="214" y="18"/>
                        </a:lnTo>
                        <a:lnTo>
                          <a:pt x="248" y="7"/>
                        </a:lnTo>
                        <a:lnTo>
                          <a:pt x="272" y="27"/>
                        </a:lnTo>
                        <a:lnTo>
                          <a:pt x="274" y="57"/>
                        </a:lnTo>
                        <a:lnTo>
                          <a:pt x="306" y="84"/>
                        </a:lnTo>
                        <a:lnTo>
                          <a:pt x="319"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8" name="Freeform 862"/>
                  <p:cNvSpPr>
                    <a:spLocks/>
                  </p:cNvSpPr>
                  <p:nvPr/>
                </p:nvSpPr>
                <p:spPr bwMode="auto">
                  <a:xfrm>
                    <a:off x="5931" y="3676"/>
                    <a:ext cx="690" cy="438"/>
                  </a:xfrm>
                  <a:custGeom>
                    <a:avLst/>
                    <a:gdLst>
                      <a:gd name="T0" fmla="*/ 319 w 319"/>
                      <a:gd name="T1" fmla="*/ 117 h 219"/>
                      <a:gd name="T2" fmla="*/ 317 w 319"/>
                      <a:gd name="T3" fmla="*/ 183 h 219"/>
                      <a:gd name="T4" fmla="*/ 293 w 319"/>
                      <a:gd name="T5" fmla="*/ 190 h 219"/>
                      <a:gd name="T6" fmla="*/ 263 w 319"/>
                      <a:gd name="T7" fmla="*/ 203 h 219"/>
                      <a:gd name="T8" fmla="*/ 155 w 319"/>
                      <a:gd name="T9" fmla="*/ 183 h 219"/>
                      <a:gd name="T10" fmla="*/ 128 w 319"/>
                      <a:gd name="T11" fmla="*/ 198 h 219"/>
                      <a:gd name="T12" fmla="*/ 95 w 319"/>
                      <a:gd name="T13" fmla="*/ 208 h 219"/>
                      <a:gd name="T14" fmla="*/ 16 w 319"/>
                      <a:gd name="T15" fmla="*/ 219 h 219"/>
                      <a:gd name="T16" fmla="*/ 5 w 319"/>
                      <a:gd name="T17" fmla="*/ 198 h 219"/>
                      <a:gd name="T18" fmla="*/ 0 w 319"/>
                      <a:gd name="T19" fmla="*/ 172 h 219"/>
                      <a:gd name="T20" fmla="*/ 7 w 319"/>
                      <a:gd name="T21" fmla="*/ 147 h 219"/>
                      <a:gd name="T22" fmla="*/ 36 w 319"/>
                      <a:gd name="T23" fmla="*/ 135 h 219"/>
                      <a:gd name="T24" fmla="*/ 70 w 319"/>
                      <a:gd name="T25" fmla="*/ 124 h 219"/>
                      <a:gd name="T26" fmla="*/ 124 w 319"/>
                      <a:gd name="T27" fmla="*/ 106 h 219"/>
                      <a:gd name="T28" fmla="*/ 131 w 319"/>
                      <a:gd name="T29" fmla="*/ 88 h 219"/>
                      <a:gd name="T30" fmla="*/ 124 w 319"/>
                      <a:gd name="T31" fmla="*/ 63 h 219"/>
                      <a:gd name="T32" fmla="*/ 108 w 319"/>
                      <a:gd name="T33" fmla="*/ 43 h 219"/>
                      <a:gd name="T34" fmla="*/ 119 w 319"/>
                      <a:gd name="T35" fmla="*/ 14 h 219"/>
                      <a:gd name="T36" fmla="*/ 133 w 319"/>
                      <a:gd name="T37" fmla="*/ 0 h 219"/>
                      <a:gd name="T38" fmla="*/ 214 w 319"/>
                      <a:gd name="T39" fmla="*/ 18 h 219"/>
                      <a:gd name="T40" fmla="*/ 248 w 319"/>
                      <a:gd name="T41" fmla="*/ 7 h 219"/>
                      <a:gd name="T42" fmla="*/ 272 w 319"/>
                      <a:gd name="T43" fmla="*/ 27 h 219"/>
                      <a:gd name="T44" fmla="*/ 274 w 319"/>
                      <a:gd name="T45" fmla="*/ 57 h 219"/>
                      <a:gd name="T46" fmla="*/ 306 w 319"/>
                      <a:gd name="T47" fmla="*/ 84 h 219"/>
                      <a:gd name="T48" fmla="*/ 319 w 319"/>
                      <a:gd name="T49" fmla="*/ 1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219">
                        <a:moveTo>
                          <a:pt x="319" y="117"/>
                        </a:moveTo>
                        <a:lnTo>
                          <a:pt x="317" y="183"/>
                        </a:lnTo>
                        <a:lnTo>
                          <a:pt x="293" y="190"/>
                        </a:lnTo>
                        <a:lnTo>
                          <a:pt x="263" y="203"/>
                        </a:lnTo>
                        <a:lnTo>
                          <a:pt x="155" y="183"/>
                        </a:lnTo>
                        <a:lnTo>
                          <a:pt x="128" y="198"/>
                        </a:lnTo>
                        <a:lnTo>
                          <a:pt x="95" y="208"/>
                        </a:lnTo>
                        <a:lnTo>
                          <a:pt x="16" y="219"/>
                        </a:lnTo>
                        <a:lnTo>
                          <a:pt x="5" y="198"/>
                        </a:lnTo>
                        <a:lnTo>
                          <a:pt x="0" y="172"/>
                        </a:lnTo>
                        <a:lnTo>
                          <a:pt x="7" y="147"/>
                        </a:lnTo>
                        <a:lnTo>
                          <a:pt x="36" y="135"/>
                        </a:lnTo>
                        <a:lnTo>
                          <a:pt x="70" y="124"/>
                        </a:lnTo>
                        <a:lnTo>
                          <a:pt x="124" y="106"/>
                        </a:lnTo>
                        <a:lnTo>
                          <a:pt x="131" y="88"/>
                        </a:lnTo>
                        <a:lnTo>
                          <a:pt x="124" y="63"/>
                        </a:lnTo>
                        <a:lnTo>
                          <a:pt x="108" y="43"/>
                        </a:lnTo>
                        <a:lnTo>
                          <a:pt x="119" y="14"/>
                        </a:lnTo>
                        <a:lnTo>
                          <a:pt x="133" y="0"/>
                        </a:lnTo>
                        <a:lnTo>
                          <a:pt x="214" y="18"/>
                        </a:lnTo>
                        <a:lnTo>
                          <a:pt x="248" y="7"/>
                        </a:lnTo>
                        <a:lnTo>
                          <a:pt x="272" y="27"/>
                        </a:lnTo>
                        <a:lnTo>
                          <a:pt x="274" y="57"/>
                        </a:lnTo>
                        <a:lnTo>
                          <a:pt x="306" y="84"/>
                        </a:lnTo>
                        <a:lnTo>
                          <a:pt x="319" y="117"/>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59" name="Freeform 861"/>
                  <p:cNvSpPr>
                    <a:spLocks/>
                  </p:cNvSpPr>
                  <p:nvPr/>
                </p:nvSpPr>
                <p:spPr bwMode="auto">
                  <a:xfrm>
                    <a:off x="6621" y="3876"/>
                    <a:ext cx="944" cy="376"/>
                  </a:xfrm>
                  <a:custGeom>
                    <a:avLst/>
                    <a:gdLst>
                      <a:gd name="T0" fmla="*/ 436 w 436"/>
                      <a:gd name="T1" fmla="*/ 74 h 188"/>
                      <a:gd name="T2" fmla="*/ 428 w 436"/>
                      <a:gd name="T3" fmla="*/ 96 h 188"/>
                      <a:gd name="T4" fmla="*/ 412 w 436"/>
                      <a:gd name="T5" fmla="*/ 128 h 188"/>
                      <a:gd name="T6" fmla="*/ 385 w 436"/>
                      <a:gd name="T7" fmla="*/ 148 h 188"/>
                      <a:gd name="T8" fmla="*/ 284 w 436"/>
                      <a:gd name="T9" fmla="*/ 155 h 188"/>
                      <a:gd name="T10" fmla="*/ 250 w 436"/>
                      <a:gd name="T11" fmla="*/ 186 h 188"/>
                      <a:gd name="T12" fmla="*/ 207 w 436"/>
                      <a:gd name="T13" fmla="*/ 188 h 188"/>
                      <a:gd name="T14" fmla="*/ 192 w 436"/>
                      <a:gd name="T15" fmla="*/ 170 h 188"/>
                      <a:gd name="T16" fmla="*/ 155 w 436"/>
                      <a:gd name="T17" fmla="*/ 168 h 188"/>
                      <a:gd name="T18" fmla="*/ 129 w 436"/>
                      <a:gd name="T19" fmla="*/ 157 h 188"/>
                      <a:gd name="T20" fmla="*/ 72 w 436"/>
                      <a:gd name="T21" fmla="*/ 150 h 188"/>
                      <a:gd name="T22" fmla="*/ 37 w 436"/>
                      <a:gd name="T23" fmla="*/ 139 h 188"/>
                      <a:gd name="T24" fmla="*/ 10 w 436"/>
                      <a:gd name="T25" fmla="*/ 126 h 188"/>
                      <a:gd name="T26" fmla="*/ 0 w 436"/>
                      <a:gd name="T27" fmla="*/ 83 h 188"/>
                      <a:gd name="T28" fmla="*/ 0 w 436"/>
                      <a:gd name="T29" fmla="*/ 17 h 188"/>
                      <a:gd name="T30" fmla="*/ 27 w 436"/>
                      <a:gd name="T31" fmla="*/ 0 h 188"/>
                      <a:gd name="T32" fmla="*/ 95 w 436"/>
                      <a:gd name="T33" fmla="*/ 9 h 188"/>
                      <a:gd name="T34" fmla="*/ 99 w 436"/>
                      <a:gd name="T35" fmla="*/ 22 h 188"/>
                      <a:gd name="T36" fmla="*/ 133 w 436"/>
                      <a:gd name="T37" fmla="*/ 15 h 188"/>
                      <a:gd name="T38" fmla="*/ 196 w 436"/>
                      <a:gd name="T39" fmla="*/ 31 h 188"/>
                      <a:gd name="T40" fmla="*/ 281 w 436"/>
                      <a:gd name="T41" fmla="*/ 36 h 188"/>
                      <a:gd name="T42" fmla="*/ 304 w 436"/>
                      <a:gd name="T43" fmla="*/ 53 h 188"/>
                      <a:gd name="T44" fmla="*/ 385 w 436"/>
                      <a:gd name="T45" fmla="*/ 65 h 188"/>
                      <a:gd name="T46" fmla="*/ 436 w 436"/>
                      <a:gd name="T47" fmla="*/ 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6" h="188">
                        <a:moveTo>
                          <a:pt x="436" y="74"/>
                        </a:moveTo>
                        <a:lnTo>
                          <a:pt x="428" y="96"/>
                        </a:lnTo>
                        <a:lnTo>
                          <a:pt x="412" y="128"/>
                        </a:lnTo>
                        <a:lnTo>
                          <a:pt x="385" y="148"/>
                        </a:lnTo>
                        <a:lnTo>
                          <a:pt x="284" y="155"/>
                        </a:lnTo>
                        <a:lnTo>
                          <a:pt x="250" y="186"/>
                        </a:lnTo>
                        <a:lnTo>
                          <a:pt x="207" y="188"/>
                        </a:lnTo>
                        <a:lnTo>
                          <a:pt x="192" y="170"/>
                        </a:lnTo>
                        <a:lnTo>
                          <a:pt x="155" y="168"/>
                        </a:lnTo>
                        <a:lnTo>
                          <a:pt x="129" y="157"/>
                        </a:lnTo>
                        <a:lnTo>
                          <a:pt x="72" y="150"/>
                        </a:lnTo>
                        <a:lnTo>
                          <a:pt x="37" y="139"/>
                        </a:lnTo>
                        <a:lnTo>
                          <a:pt x="10" y="126"/>
                        </a:lnTo>
                        <a:lnTo>
                          <a:pt x="0" y="83"/>
                        </a:lnTo>
                        <a:lnTo>
                          <a:pt x="0" y="17"/>
                        </a:lnTo>
                        <a:lnTo>
                          <a:pt x="27" y="0"/>
                        </a:lnTo>
                        <a:lnTo>
                          <a:pt x="95" y="9"/>
                        </a:lnTo>
                        <a:lnTo>
                          <a:pt x="99" y="22"/>
                        </a:lnTo>
                        <a:lnTo>
                          <a:pt x="133" y="15"/>
                        </a:lnTo>
                        <a:lnTo>
                          <a:pt x="196" y="31"/>
                        </a:lnTo>
                        <a:lnTo>
                          <a:pt x="281" y="36"/>
                        </a:lnTo>
                        <a:lnTo>
                          <a:pt x="304" y="53"/>
                        </a:lnTo>
                        <a:lnTo>
                          <a:pt x="385" y="65"/>
                        </a:lnTo>
                        <a:lnTo>
                          <a:pt x="43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0" name="Freeform 860"/>
                  <p:cNvSpPr>
                    <a:spLocks/>
                  </p:cNvSpPr>
                  <p:nvPr/>
                </p:nvSpPr>
                <p:spPr bwMode="auto">
                  <a:xfrm>
                    <a:off x="6621" y="3876"/>
                    <a:ext cx="944" cy="376"/>
                  </a:xfrm>
                  <a:custGeom>
                    <a:avLst/>
                    <a:gdLst>
                      <a:gd name="T0" fmla="*/ 436 w 436"/>
                      <a:gd name="T1" fmla="*/ 74 h 188"/>
                      <a:gd name="T2" fmla="*/ 428 w 436"/>
                      <a:gd name="T3" fmla="*/ 96 h 188"/>
                      <a:gd name="T4" fmla="*/ 412 w 436"/>
                      <a:gd name="T5" fmla="*/ 128 h 188"/>
                      <a:gd name="T6" fmla="*/ 385 w 436"/>
                      <a:gd name="T7" fmla="*/ 148 h 188"/>
                      <a:gd name="T8" fmla="*/ 284 w 436"/>
                      <a:gd name="T9" fmla="*/ 155 h 188"/>
                      <a:gd name="T10" fmla="*/ 250 w 436"/>
                      <a:gd name="T11" fmla="*/ 186 h 188"/>
                      <a:gd name="T12" fmla="*/ 207 w 436"/>
                      <a:gd name="T13" fmla="*/ 188 h 188"/>
                      <a:gd name="T14" fmla="*/ 192 w 436"/>
                      <a:gd name="T15" fmla="*/ 170 h 188"/>
                      <a:gd name="T16" fmla="*/ 155 w 436"/>
                      <a:gd name="T17" fmla="*/ 168 h 188"/>
                      <a:gd name="T18" fmla="*/ 129 w 436"/>
                      <a:gd name="T19" fmla="*/ 157 h 188"/>
                      <a:gd name="T20" fmla="*/ 72 w 436"/>
                      <a:gd name="T21" fmla="*/ 150 h 188"/>
                      <a:gd name="T22" fmla="*/ 37 w 436"/>
                      <a:gd name="T23" fmla="*/ 139 h 188"/>
                      <a:gd name="T24" fmla="*/ 10 w 436"/>
                      <a:gd name="T25" fmla="*/ 126 h 188"/>
                      <a:gd name="T26" fmla="*/ 0 w 436"/>
                      <a:gd name="T27" fmla="*/ 83 h 188"/>
                      <a:gd name="T28" fmla="*/ 0 w 436"/>
                      <a:gd name="T29" fmla="*/ 17 h 188"/>
                      <a:gd name="T30" fmla="*/ 27 w 436"/>
                      <a:gd name="T31" fmla="*/ 0 h 188"/>
                      <a:gd name="T32" fmla="*/ 95 w 436"/>
                      <a:gd name="T33" fmla="*/ 9 h 188"/>
                      <a:gd name="T34" fmla="*/ 99 w 436"/>
                      <a:gd name="T35" fmla="*/ 22 h 188"/>
                      <a:gd name="T36" fmla="*/ 133 w 436"/>
                      <a:gd name="T37" fmla="*/ 15 h 188"/>
                      <a:gd name="T38" fmla="*/ 196 w 436"/>
                      <a:gd name="T39" fmla="*/ 31 h 188"/>
                      <a:gd name="T40" fmla="*/ 281 w 436"/>
                      <a:gd name="T41" fmla="*/ 36 h 188"/>
                      <a:gd name="T42" fmla="*/ 304 w 436"/>
                      <a:gd name="T43" fmla="*/ 53 h 188"/>
                      <a:gd name="T44" fmla="*/ 385 w 436"/>
                      <a:gd name="T45" fmla="*/ 65 h 188"/>
                      <a:gd name="T46" fmla="*/ 436 w 436"/>
                      <a:gd name="T47" fmla="*/ 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6" h="188">
                        <a:moveTo>
                          <a:pt x="436" y="74"/>
                        </a:moveTo>
                        <a:lnTo>
                          <a:pt x="428" y="96"/>
                        </a:lnTo>
                        <a:lnTo>
                          <a:pt x="412" y="128"/>
                        </a:lnTo>
                        <a:lnTo>
                          <a:pt x="385" y="148"/>
                        </a:lnTo>
                        <a:lnTo>
                          <a:pt x="284" y="155"/>
                        </a:lnTo>
                        <a:lnTo>
                          <a:pt x="250" y="186"/>
                        </a:lnTo>
                        <a:lnTo>
                          <a:pt x="207" y="188"/>
                        </a:lnTo>
                        <a:lnTo>
                          <a:pt x="192" y="170"/>
                        </a:lnTo>
                        <a:lnTo>
                          <a:pt x="155" y="168"/>
                        </a:lnTo>
                        <a:lnTo>
                          <a:pt x="129" y="157"/>
                        </a:lnTo>
                        <a:lnTo>
                          <a:pt x="72" y="150"/>
                        </a:lnTo>
                        <a:lnTo>
                          <a:pt x="37" y="139"/>
                        </a:lnTo>
                        <a:lnTo>
                          <a:pt x="10" y="126"/>
                        </a:lnTo>
                        <a:lnTo>
                          <a:pt x="0" y="83"/>
                        </a:lnTo>
                        <a:lnTo>
                          <a:pt x="0" y="17"/>
                        </a:lnTo>
                        <a:lnTo>
                          <a:pt x="27" y="0"/>
                        </a:lnTo>
                        <a:lnTo>
                          <a:pt x="95" y="9"/>
                        </a:lnTo>
                        <a:lnTo>
                          <a:pt x="99" y="22"/>
                        </a:lnTo>
                        <a:lnTo>
                          <a:pt x="133" y="15"/>
                        </a:lnTo>
                        <a:lnTo>
                          <a:pt x="196" y="31"/>
                        </a:lnTo>
                        <a:lnTo>
                          <a:pt x="281" y="36"/>
                        </a:lnTo>
                        <a:lnTo>
                          <a:pt x="304" y="53"/>
                        </a:lnTo>
                        <a:lnTo>
                          <a:pt x="385" y="65"/>
                        </a:lnTo>
                        <a:lnTo>
                          <a:pt x="436" y="74"/>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1" name="Freeform 859"/>
                  <p:cNvSpPr>
                    <a:spLocks/>
                  </p:cNvSpPr>
                  <p:nvPr/>
                </p:nvSpPr>
                <p:spPr bwMode="auto">
                  <a:xfrm>
                    <a:off x="6824" y="3510"/>
                    <a:ext cx="831" cy="496"/>
                  </a:xfrm>
                  <a:custGeom>
                    <a:avLst/>
                    <a:gdLst>
                      <a:gd name="T0" fmla="*/ 384 w 384"/>
                      <a:gd name="T1" fmla="*/ 90 h 248"/>
                      <a:gd name="T2" fmla="*/ 346 w 384"/>
                      <a:gd name="T3" fmla="*/ 95 h 248"/>
                      <a:gd name="T4" fmla="*/ 312 w 384"/>
                      <a:gd name="T5" fmla="*/ 93 h 248"/>
                      <a:gd name="T6" fmla="*/ 312 w 384"/>
                      <a:gd name="T7" fmla="*/ 117 h 248"/>
                      <a:gd name="T8" fmla="*/ 323 w 384"/>
                      <a:gd name="T9" fmla="*/ 129 h 248"/>
                      <a:gd name="T10" fmla="*/ 325 w 384"/>
                      <a:gd name="T11" fmla="*/ 151 h 248"/>
                      <a:gd name="T12" fmla="*/ 316 w 384"/>
                      <a:gd name="T13" fmla="*/ 167 h 248"/>
                      <a:gd name="T14" fmla="*/ 317 w 384"/>
                      <a:gd name="T15" fmla="*/ 205 h 248"/>
                      <a:gd name="T16" fmla="*/ 290 w 384"/>
                      <a:gd name="T17" fmla="*/ 248 h 248"/>
                      <a:gd name="T18" fmla="*/ 211 w 384"/>
                      <a:gd name="T19" fmla="*/ 236 h 248"/>
                      <a:gd name="T20" fmla="*/ 188 w 384"/>
                      <a:gd name="T21" fmla="*/ 219 h 248"/>
                      <a:gd name="T22" fmla="*/ 103 w 384"/>
                      <a:gd name="T23" fmla="*/ 214 h 248"/>
                      <a:gd name="T24" fmla="*/ 40 w 384"/>
                      <a:gd name="T25" fmla="*/ 198 h 248"/>
                      <a:gd name="T26" fmla="*/ 6 w 384"/>
                      <a:gd name="T27" fmla="*/ 205 h 248"/>
                      <a:gd name="T28" fmla="*/ 2 w 384"/>
                      <a:gd name="T29" fmla="*/ 192 h 248"/>
                      <a:gd name="T30" fmla="*/ 0 w 384"/>
                      <a:gd name="T31" fmla="*/ 183 h 248"/>
                      <a:gd name="T32" fmla="*/ 22 w 384"/>
                      <a:gd name="T33" fmla="*/ 167 h 248"/>
                      <a:gd name="T34" fmla="*/ 63 w 384"/>
                      <a:gd name="T35" fmla="*/ 169 h 248"/>
                      <a:gd name="T36" fmla="*/ 90 w 384"/>
                      <a:gd name="T37" fmla="*/ 162 h 248"/>
                      <a:gd name="T38" fmla="*/ 94 w 384"/>
                      <a:gd name="T39" fmla="*/ 146 h 248"/>
                      <a:gd name="T40" fmla="*/ 135 w 384"/>
                      <a:gd name="T41" fmla="*/ 140 h 248"/>
                      <a:gd name="T42" fmla="*/ 153 w 384"/>
                      <a:gd name="T43" fmla="*/ 101 h 248"/>
                      <a:gd name="T44" fmla="*/ 159 w 384"/>
                      <a:gd name="T45" fmla="*/ 61 h 248"/>
                      <a:gd name="T46" fmla="*/ 177 w 384"/>
                      <a:gd name="T47" fmla="*/ 16 h 248"/>
                      <a:gd name="T48" fmla="*/ 211 w 384"/>
                      <a:gd name="T49" fmla="*/ 0 h 248"/>
                      <a:gd name="T50" fmla="*/ 236 w 384"/>
                      <a:gd name="T51" fmla="*/ 18 h 248"/>
                      <a:gd name="T52" fmla="*/ 307 w 384"/>
                      <a:gd name="T53" fmla="*/ 32 h 248"/>
                      <a:gd name="T54" fmla="*/ 353 w 384"/>
                      <a:gd name="T55" fmla="*/ 45 h 248"/>
                      <a:gd name="T56" fmla="*/ 371 w 384"/>
                      <a:gd name="T57" fmla="*/ 65 h 248"/>
                      <a:gd name="T58" fmla="*/ 384 w 384"/>
                      <a:gd name="T59" fmla="*/ 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4" h="248">
                        <a:moveTo>
                          <a:pt x="384" y="90"/>
                        </a:moveTo>
                        <a:lnTo>
                          <a:pt x="346" y="95"/>
                        </a:lnTo>
                        <a:lnTo>
                          <a:pt x="312" y="93"/>
                        </a:lnTo>
                        <a:lnTo>
                          <a:pt x="312" y="117"/>
                        </a:lnTo>
                        <a:lnTo>
                          <a:pt x="323" y="129"/>
                        </a:lnTo>
                        <a:lnTo>
                          <a:pt x="325" y="151"/>
                        </a:lnTo>
                        <a:lnTo>
                          <a:pt x="316" y="167"/>
                        </a:lnTo>
                        <a:lnTo>
                          <a:pt x="317" y="205"/>
                        </a:lnTo>
                        <a:lnTo>
                          <a:pt x="290" y="248"/>
                        </a:lnTo>
                        <a:lnTo>
                          <a:pt x="211" y="236"/>
                        </a:lnTo>
                        <a:lnTo>
                          <a:pt x="188" y="219"/>
                        </a:lnTo>
                        <a:lnTo>
                          <a:pt x="103" y="214"/>
                        </a:lnTo>
                        <a:lnTo>
                          <a:pt x="40" y="198"/>
                        </a:lnTo>
                        <a:lnTo>
                          <a:pt x="6" y="205"/>
                        </a:lnTo>
                        <a:lnTo>
                          <a:pt x="2" y="192"/>
                        </a:lnTo>
                        <a:lnTo>
                          <a:pt x="0" y="183"/>
                        </a:lnTo>
                        <a:lnTo>
                          <a:pt x="22" y="167"/>
                        </a:lnTo>
                        <a:lnTo>
                          <a:pt x="63" y="169"/>
                        </a:lnTo>
                        <a:lnTo>
                          <a:pt x="90" y="162"/>
                        </a:lnTo>
                        <a:lnTo>
                          <a:pt x="94" y="146"/>
                        </a:lnTo>
                        <a:lnTo>
                          <a:pt x="135" y="140"/>
                        </a:lnTo>
                        <a:lnTo>
                          <a:pt x="153" y="101"/>
                        </a:lnTo>
                        <a:lnTo>
                          <a:pt x="159" y="61"/>
                        </a:lnTo>
                        <a:lnTo>
                          <a:pt x="177" y="16"/>
                        </a:lnTo>
                        <a:lnTo>
                          <a:pt x="211" y="0"/>
                        </a:lnTo>
                        <a:lnTo>
                          <a:pt x="236" y="18"/>
                        </a:lnTo>
                        <a:lnTo>
                          <a:pt x="307" y="32"/>
                        </a:lnTo>
                        <a:lnTo>
                          <a:pt x="353" y="45"/>
                        </a:lnTo>
                        <a:lnTo>
                          <a:pt x="371" y="65"/>
                        </a:lnTo>
                        <a:lnTo>
                          <a:pt x="38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2" name="Freeform 858"/>
                  <p:cNvSpPr>
                    <a:spLocks/>
                  </p:cNvSpPr>
                  <p:nvPr/>
                </p:nvSpPr>
                <p:spPr bwMode="auto">
                  <a:xfrm>
                    <a:off x="6824" y="3510"/>
                    <a:ext cx="831" cy="496"/>
                  </a:xfrm>
                  <a:custGeom>
                    <a:avLst/>
                    <a:gdLst>
                      <a:gd name="T0" fmla="*/ 384 w 384"/>
                      <a:gd name="T1" fmla="*/ 90 h 248"/>
                      <a:gd name="T2" fmla="*/ 346 w 384"/>
                      <a:gd name="T3" fmla="*/ 95 h 248"/>
                      <a:gd name="T4" fmla="*/ 312 w 384"/>
                      <a:gd name="T5" fmla="*/ 93 h 248"/>
                      <a:gd name="T6" fmla="*/ 312 w 384"/>
                      <a:gd name="T7" fmla="*/ 117 h 248"/>
                      <a:gd name="T8" fmla="*/ 323 w 384"/>
                      <a:gd name="T9" fmla="*/ 129 h 248"/>
                      <a:gd name="T10" fmla="*/ 325 w 384"/>
                      <a:gd name="T11" fmla="*/ 151 h 248"/>
                      <a:gd name="T12" fmla="*/ 316 w 384"/>
                      <a:gd name="T13" fmla="*/ 167 h 248"/>
                      <a:gd name="T14" fmla="*/ 317 w 384"/>
                      <a:gd name="T15" fmla="*/ 205 h 248"/>
                      <a:gd name="T16" fmla="*/ 290 w 384"/>
                      <a:gd name="T17" fmla="*/ 248 h 248"/>
                      <a:gd name="T18" fmla="*/ 211 w 384"/>
                      <a:gd name="T19" fmla="*/ 236 h 248"/>
                      <a:gd name="T20" fmla="*/ 188 w 384"/>
                      <a:gd name="T21" fmla="*/ 219 h 248"/>
                      <a:gd name="T22" fmla="*/ 103 w 384"/>
                      <a:gd name="T23" fmla="*/ 214 h 248"/>
                      <a:gd name="T24" fmla="*/ 40 w 384"/>
                      <a:gd name="T25" fmla="*/ 198 h 248"/>
                      <a:gd name="T26" fmla="*/ 6 w 384"/>
                      <a:gd name="T27" fmla="*/ 205 h 248"/>
                      <a:gd name="T28" fmla="*/ 2 w 384"/>
                      <a:gd name="T29" fmla="*/ 192 h 248"/>
                      <a:gd name="T30" fmla="*/ 0 w 384"/>
                      <a:gd name="T31" fmla="*/ 183 h 248"/>
                      <a:gd name="T32" fmla="*/ 22 w 384"/>
                      <a:gd name="T33" fmla="*/ 167 h 248"/>
                      <a:gd name="T34" fmla="*/ 63 w 384"/>
                      <a:gd name="T35" fmla="*/ 169 h 248"/>
                      <a:gd name="T36" fmla="*/ 90 w 384"/>
                      <a:gd name="T37" fmla="*/ 162 h 248"/>
                      <a:gd name="T38" fmla="*/ 94 w 384"/>
                      <a:gd name="T39" fmla="*/ 146 h 248"/>
                      <a:gd name="T40" fmla="*/ 135 w 384"/>
                      <a:gd name="T41" fmla="*/ 140 h 248"/>
                      <a:gd name="T42" fmla="*/ 153 w 384"/>
                      <a:gd name="T43" fmla="*/ 101 h 248"/>
                      <a:gd name="T44" fmla="*/ 159 w 384"/>
                      <a:gd name="T45" fmla="*/ 61 h 248"/>
                      <a:gd name="T46" fmla="*/ 177 w 384"/>
                      <a:gd name="T47" fmla="*/ 16 h 248"/>
                      <a:gd name="T48" fmla="*/ 211 w 384"/>
                      <a:gd name="T49" fmla="*/ 0 h 248"/>
                      <a:gd name="T50" fmla="*/ 236 w 384"/>
                      <a:gd name="T51" fmla="*/ 18 h 248"/>
                      <a:gd name="T52" fmla="*/ 307 w 384"/>
                      <a:gd name="T53" fmla="*/ 32 h 248"/>
                      <a:gd name="T54" fmla="*/ 353 w 384"/>
                      <a:gd name="T55" fmla="*/ 45 h 248"/>
                      <a:gd name="T56" fmla="*/ 371 w 384"/>
                      <a:gd name="T57" fmla="*/ 65 h 248"/>
                      <a:gd name="T58" fmla="*/ 384 w 384"/>
                      <a:gd name="T59" fmla="*/ 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4" h="248">
                        <a:moveTo>
                          <a:pt x="384" y="90"/>
                        </a:moveTo>
                        <a:lnTo>
                          <a:pt x="346" y="95"/>
                        </a:lnTo>
                        <a:lnTo>
                          <a:pt x="312" y="93"/>
                        </a:lnTo>
                        <a:lnTo>
                          <a:pt x="312" y="117"/>
                        </a:lnTo>
                        <a:lnTo>
                          <a:pt x="323" y="129"/>
                        </a:lnTo>
                        <a:lnTo>
                          <a:pt x="325" y="151"/>
                        </a:lnTo>
                        <a:lnTo>
                          <a:pt x="316" y="167"/>
                        </a:lnTo>
                        <a:lnTo>
                          <a:pt x="317" y="205"/>
                        </a:lnTo>
                        <a:lnTo>
                          <a:pt x="290" y="248"/>
                        </a:lnTo>
                        <a:lnTo>
                          <a:pt x="211" y="236"/>
                        </a:lnTo>
                        <a:lnTo>
                          <a:pt x="188" y="219"/>
                        </a:lnTo>
                        <a:lnTo>
                          <a:pt x="103" y="214"/>
                        </a:lnTo>
                        <a:lnTo>
                          <a:pt x="40" y="198"/>
                        </a:lnTo>
                        <a:lnTo>
                          <a:pt x="6" y="205"/>
                        </a:lnTo>
                        <a:lnTo>
                          <a:pt x="2" y="192"/>
                        </a:lnTo>
                        <a:lnTo>
                          <a:pt x="0" y="183"/>
                        </a:lnTo>
                        <a:lnTo>
                          <a:pt x="22" y="167"/>
                        </a:lnTo>
                        <a:lnTo>
                          <a:pt x="63" y="169"/>
                        </a:lnTo>
                        <a:lnTo>
                          <a:pt x="90" y="162"/>
                        </a:lnTo>
                        <a:lnTo>
                          <a:pt x="94" y="146"/>
                        </a:lnTo>
                        <a:lnTo>
                          <a:pt x="135" y="140"/>
                        </a:lnTo>
                        <a:lnTo>
                          <a:pt x="153" y="101"/>
                        </a:lnTo>
                        <a:lnTo>
                          <a:pt x="159" y="61"/>
                        </a:lnTo>
                        <a:lnTo>
                          <a:pt x="177" y="16"/>
                        </a:lnTo>
                        <a:lnTo>
                          <a:pt x="211" y="0"/>
                        </a:lnTo>
                        <a:lnTo>
                          <a:pt x="236" y="18"/>
                        </a:lnTo>
                        <a:lnTo>
                          <a:pt x="307" y="32"/>
                        </a:lnTo>
                        <a:lnTo>
                          <a:pt x="353" y="45"/>
                        </a:lnTo>
                        <a:lnTo>
                          <a:pt x="371" y="65"/>
                        </a:lnTo>
                        <a:lnTo>
                          <a:pt x="384" y="90"/>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3" name="Freeform 857"/>
                  <p:cNvSpPr>
                    <a:spLocks/>
                  </p:cNvSpPr>
                  <p:nvPr/>
                </p:nvSpPr>
                <p:spPr bwMode="auto">
                  <a:xfrm>
                    <a:off x="6219" y="3416"/>
                    <a:ext cx="805" cy="494"/>
                  </a:xfrm>
                  <a:custGeom>
                    <a:avLst/>
                    <a:gdLst>
                      <a:gd name="T0" fmla="*/ 371 w 371"/>
                      <a:gd name="T1" fmla="*/ 193 h 247"/>
                      <a:gd name="T2" fmla="*/ 369 w 371"/>
                      <a:gd name="T3" fmla="*/ 209 h 247"/>
                      <a:gd name="T4" fmla="*/ 342 w 371"/>
                      <a:gd name="T5" fmla="*/ 216 h 247"/>
                      <a:gd name="T6" fmla="*/ 301 w 371"/>
                      <a:gd name="T7" fmla="*/ 214 h 247"/>
                      <a:gd name="T8" fmla="*/ 279 w 371"/>
                      <a:gd name="T9" fmla="*/ 230 h 247"/>
                      <a:gd name="T10" fmla="*/ 281 w 371"/>
                      <a:gd name="T11" fmla="*/ 239 h 247"/>
                      <a:gd name="T12" fmla="*/ 213 w 371"/>
                      <a:gd name="T13" fmla="*/ 230 h 247"/>
                      <a:gd name="T14" fmla="*/ 186 w 371"/>
                      <a:gd name="T15" fmla="*/ 247 h 247"/>
                      <a:gd name="T16" fmla="*/ 173 w 371"/>
                      <a:gd name="T17" fmla="*/ 214 h 247"/>
                      <a:gd name="T18" fmla="*/ 141 w 371"/>
                      <a:gd name="T19" fmla="*/ 187 h 247"/>
                      <a:gd name="T20" fmla="*/ 139 w 371"/>
                      <a:gd name="T21" fmla="*/ 157 h 247"/>
                      <a:gd name="T22" fmla="*/ 115 w 371"/>
                      <a:gd name="T23" fmla="*/ 137 h 247"/>
                      <a:gd name="T24" fmla="*/ 81 w 371"/>
                      <a:gd name="T25" fmla="*/ 148 h 247"/>
                      <a:gd name="T26" fmla="*/ 0 w 371"/>
                      <a:gd name="T27" fmla="*/ 130 h 247"/>
                      <a:gd name="T28" fmla="*/ 23 w 371"/>
                      <a:gd name="T29" fmla="*/ 113 h 247"/>
                      <a:gd name="T30" fmla="*/ 27 w 371"/>
                      <a:gd name="T31" fmla="*/ 93 h 247"/>
                      <a:gd name="T32" fmla="*/ 16 w 371"/>
                      <a:gd name="T33" fmla="*/ 77 h 247"/>
                      <a:gd name="T34" fmla="*/ 20 w 371"/>
                      <a:gd name="T35" fmla="*/ 57 h 247"/>
                      <a:gd name="T36" fmla="*/ 11 w 371"/>
                      <a:gd name="T37" fmla="*/ 48 h 247"/>
                      <a:gd name="T38" fmla="*/ 14 w 371"/>
                      <a:gd name="T39" fmla="*/ 30 h 247"/>
                      <a:gd name="T40" fmla="*/ 34 w 371"/>
                      <a:gd name="T41" fmla="*/ 27 h 247"/>
                      <a:gd name="T42" fmla="*/ 49 w 371"/>
                      <a:gd name="T43" fmla="*/ 16 h 247"/>
                      <a:gd name="T44" fmla="*/ 47 w 371"/>
                      <a:gd name="T45" fmla="*/ 5 h 247"/>
                      <a:gd name="T46" fmla="*/ 106 w 371"/>
                      <a:gd name="T47" fmla="*/ 11 h 247"/>
                      <a:gd name="T48" fmla="*/ 146 w 371"/>
                      <a:gd name="T49" fmla="*/ 0 h 247"/>
                      <a:gd name="T50" fmla="*/ 169 w 371"/>
                      <a:gd name="T51" fmla="*/ 20 h 247"/>
                      <a:gd name="T52" fmla="*/ 169 w 371"/>
                      <a:gd name="T53" fmla="*/ 65 h 247"/>
                      <a:gd name="T54" fmla="*/ 207 w 371"/>
                      <a:gd name="T55" fmla="*/ 68 h 247"/>
                      <a:gd name="T56" fmla="*/ 247 w 371"/>
                      <a:gd name="T57" fmla="*/ 92 h 247"/>
                      <a:gd name="T58" fmla="*/ 267 w 371"/>
                      <a:gd name="T59" fmla="*/ 115 h 247"/>
                      <a:gd name="T60" fmla="*/ 312 w 371"/>
                      <a:gd name="T61" fmla="*/ 117 h 247"/>
                      <a:gd name="T62" fmla="*/ 346 w 371"/>
                      <a:gd name="T63" fmla="*/ 142 h 247"/>
                      <a:gd name="T64" fmla="*/ 350 w 371"/>
                      <a:gd name="T65" fmla="*/ 182 h 247"/>
                      <a:gd name="T66" fmla="*/ 371 w 371"/>
                      <a:gd name="T67" fmla="*/ 19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247">
                        <a:moveTo>
                          <a:pt x="371" y="193"/>
                        </a:moveTo>
                        <a:lnTo>
                          <a:pt x="369" y="209"/>
                        </a:lnTo>
                        <a:lnTo>
                          <a:pt x="342" y="216"/>
                        </a:lnTo>
                        <a:lnTo>
                          <a:pt x="301" y="214"/>
                        </a:lnTo>
                        <a:lnTo>
                          <a:pt x="279" y="230"/>
                        </a:lnTo>
                        <a:lnTo>
                          <a:pt x="281" y="239"/>
                        </a:lnTo>
                        <a:lnTo>
                          <a:pt x="213" y="230"/>
                        </a:lnTo>
                        <a:lnTo>
                          <a:pt x="186" y="247"/>
                        </a:lnTo>
                        <a:lnTo>
                          <a:pt x="173" y="214"/>
                        </a:lnTo>
                        <a:lnTo>
                          <a:pt x="141" y="187"/>
                        </a:lnTo>
                        <a:lnTo>
                          <a:pt x="139" y="157"/>
                        </a:lnTo>
                        <a:lnTo>
                          <a:pt x="115" y="137"/>
                        </a:lnTo>
                        <a:lnTo>
                          <a:pt x="81" y="148"/>
                        </a:lnTo>
                        <a:lnTo>
                          <a:pt x="0" y="130"/>
                        </a:lnTo>
                        <a:lnTo>
                          <a:pt x="23" y="113"/>
                        </a:lnTo>
                        <a:lnTo>
                          <a:pt x="27" y="93"/>
                        </a:lnTo>
                        <a:lnTo>
                          <a:pt x="16" y="77"/>
                        </a:lnTo>
                        <a:lnTo>
                          <a:pt x="20" y="57"/>
                        </a:lnTo>
                        <a:lnTo>
                          <a:pt x="11" y="48"/>
                        </a:lnTo>
                        <a:lnTo>
                          <a:pt x="14" y="30"/>
                        </a:lnTo>
                        <a:lnTo>
                          <a:pt x="34" y="27"/>
                        </a:lnTo>
                        <a:lnTo>
                          <a:pt x="49" y="16"/>
                        </a:lnTo>
                        <a:lnTo>
                          <a:pt x="47" y="5"/>
                        </a:lnTo>
                        <a:lnTo>
                          <a:pt x="106" y="11"/>
                        </a:lnTo>
                        <a:lnTo>
                          <a:pt x="146" y="0"/>
                        </a:lnTo>
                        <a:lnTo>
                          <a:pt x="169" y="20"/>
                        </a:lnTo>
                        <a:lnTo>
                          <a:pt x="169" y="65"/>
                        </a:lnTo>
                        <a:lnTo>
                          <a:pt x="207" y="68"/>
                        </a:lnTo>
                        <a:lnTo>
                          <a:pt x="247" y="92"/>
                        </a:lnTo>
                        <a:lnTo>
                          <a:pt x="267" y="115"/>
                        </a:lnTo>
                        <a:lnTo>
                          <a:pt x="312" y="117"/>
                        </a:lnTo>
                        <a:lnTo>
                          <a:pt x="346" y="142"/>
                        </a:lnTo>
                        <a:lnTo>
                          <a:pt x="350" y="182"/>
                        </a:lnTo>
                        <a:lnTo>
                          <a:pt x="371" y="1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4" name="Freeform 856"/>
                  <p:cNvSpPr>
                    <a:spLocks/>
                  </p:cNvSpPr>
                  <p:nvPr/>
                </p:nvSpPr>
                <p:spPr bwMode="auto">
                  <a:xfrm>
                    <a:off x="6219" y="3416"/>
                    <a:ext cx="805" cy="494"/>
                  </a:xfrm>
                  <a:custGeom>
                    <a:avLst/>
                    <a:gdLst>
                      <a:gd name="T0" fmla="*/ 371 w 371"/>
                      <a:gd name="T1" fmla="*/ 193 h 247"/>
                      <a:gd name="T2" fmla="*/ 369 w 371"/>
                      <a:gd name="T3" fmla="*/ 209 h 247"/>
                      <a:gd name="T4" fmla="*/ 342 w 371"/>
                      <a:gd name="T5" fmla="*/ 216 h 247"/>
                      <a:gd name="T6" fmla="*/ 301 w 371"/>
                      <a:gd name="T7" fmla="*/ 214 h 247"/>
                      <a:gd name="T8" fmla="*/ 279 w 371"/>
                      <a:gd name="T9" fmla="*/ 230 h 247"/>
                      <a:gd name="T10" fmla="*/ 281 w 371"/>
                      <a:gd name="T11" fmla="*/ 239 h 247"/>
                      <a:gd name="T12" fmla="*/ 213 w 371"/>
                      <a:gd name="T13" fmla="*/ 230 h 247"/>
                      <a:gd name="T14" fmla="*/ 186 w 371"/>
                      <a:gd name="T15" fmla="*/ 247 h 247"/>
                      <a:gd name="T16" fmla="*/ 173 w 371"/>
                      <a:gd name="T17" fmla="*/ 214 h 247"/>
                      <a:gd name="T18" fmla="*/ 141 w 371"/>
                      <a:gd name="T19" fmla="*/ 187 h 247"/>
                      <a:gd name="T20" fmla="*/ 139 w 371"/>
                      <a:gd name="T21" fmla="*/ 157 h 247"/>
                      <a:gd name="T22" fmla="*/ 115 w 371"/>
                      <a:gd name="T23" fmla="*/ 137 h 247"/>
                      <a:gd name="T24" fmla="*/ 81 w 371"/>
                      <a:gd name="T25" fmla="*/ 148 h 247"/>
                      <a:gd name="T26" fmla="*/ 0 w 371"/>
                      <a:gd name="T27" fmla="*/ 130 h 247"/>
                      <a:gd name="T28" fmla="*/ 23 w 371"/>
                      <a:gd name="T29" fmla="*/ 113 h 247"/>
                      <a:gd name="T30" fmla="*/ 27 w 371"/>
                      <a:gd name="T31" fmla="*/ 93 h 247"/>
                      <a:gd name="T32" fmla="*/ 16 w 371"/>
                      <a:gd name="T33" fmla="*/ 77 h 247"/>
                      <a:gd name="T34" fmla="*/ 20 w 371"/>
                      <a:gd name="T35" fmla="*/ 57 h 247"/>
                      <a:gd name="T36" fmla="*/ 11 w 371"/>
                      <a:gd name="T37" fmla="*/ 48 h 247"/>
                      <a:gd name="T38" fmla="*/ 14 w 371"/>
                      <a:gd name="T39" fmla="*/ 30 h 247"/>
                      <a:gd name="T40" fmla="*/ 34 w 371"/>
                      <a:gd name="T41" fmla="*/ 27 h 247"/>
                      <a:gd name="T42" fmla="*/ 49 w 371"/>
                      <a:gd name="T43" fmla="*/ 16 h 247"/>
                      <a:gd name="T44" fmla="*/ 47 w 371"/>
                      <a:gd name="T45" fmla="*/ 5 h 247"/>
                      <a:gd name="T46" fmla="*/ 106 w 371"/>
                      <a:gd name="T47" fmla="*/ 11 h 247"/>
                      <a:gd name="T48" fmla="*/ 146 w 371"/>
                      <a:gd name="T49" fmla="*/ 0 h 247"/>
                      <a:gd name="T50" fmla="*/ 169 w 371"/>
                      <a:gd name="T51" fmla="*/ 20 h 247"/>
                      <a:gd name="T52" fmla="*/ 169 w 371"/>
                      <a:gd name="T53" fmla="*/ 65 h 247"/>
                      <a:gd name="T54" fmla="*/ 207 w 371"/>
                      <a:gd name="T55" fmla="*/ 68 h 247"/>
                      <a:gd name="T56" fmla="*/ 247 w 371"/>
                      <a:gd name="T57" fmla="*/ 92 h 247"/>
                      <a:gd name="T58" fmla="*/ 267 w 371"/>
                      <a:gd name="T59" fmla="*/ 115 h 247"/>
                      <a:gd name="T60" fmla="*/ 312 w 371"/>
                      <a:gd name="T61" fmla="*/ 117 h 247"/>
                      <a:gd name="T62" fmla="*/ 346 w 371"/>
                      <a:gd name="T63" fmla="*/ 142 h 247"/>
                      <a:gd name="T64" fmla="*/ 350 w 371"/>
                      <a:gd name="T65" fmla="*/ 182 h 247"/>
                      <a:gd name="T66" fmla="*/ 371 w 371"/>
                      <a:gd name="T67" fmla="*/ 19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247">
                        <a:moveTo>
                          <a:pt x="371" y="193"/>
                        </a:moveTo>
                        <a:lnTo>
                          <a:pt x="369" y="209"/>
                        </a:lnTo>
                        <a:lnTo>
                          <a:pt x="342" y="216"/>
                        </a:lnTo>
                        <a:lnTo>
                          <a:pt x="301" y="214"/>
                        </a:lnTo>
                        <a:lnTo>
                          <a:pt x="279" y="230"/>
                        </a:lnTo>
                        <a:lnTo>
                          <a:pt x="281" y="239"/>
                        </a:lnTo>
                        <a:lnTo>
                          <a:pt x="213" y="230"/>
                        </a:lnTo>
                        <a:lnTo>
                          <a:pt x="186" y="247"/>
                        </a:lnTo>
                        <a:lnTo>
                          <a:pt x="173" y="214"/>
                        </a:lnTo>
                        <a:lnTo>
                          <a:pt x="141" y="187"/>
                        </a:lnTo>
                        <a:lnTo>
                          <a:pt x="139" y="157"/>
                        </a:lnTo>
                        <a:lnTo>
                          <a:pt x="115" y="137"/>
                        </a:lnTo>
                        <a:lnTo>
                          <a:pt x="81" y="148"/>
                        </a:lnTo>
                        <a:lnTo>
                          <a:pt x="0" y="130"/>
                        </a:lnTo>
                        <a:lnTo>
                          <a:pt x="23" y="113"/>
                        </a:lnTo>
                        <a:lnTo>
                          <a:pt x="27" y="93"/>
                        </a:lnTo>
                        <a:lnTo>
                          <a:pt x="16" y="77"/>
                        </a:lnTo>
                        <a:lnTo>
                          <a:pt x="20" y="57"/>
                        </a:lnTo>
                        <a:lnTo>
                          <a:pt x="11" y="48"/>
                        </a:lnTo>
                        <a:lnTo>
                          <a:pt x="14" y="30"/>
                        </a:lnTo>
                        <a:lnTo>
                          <a:pt x="34" y="27"/>
                        </a:lnTo>
                        <a:lnTo>
                          <a:pt x="49" y="16"/>
                        </a:lnTo>
                        <a:lnTo>
                          <a:pt x="47" y="5"/>
                        </a:lnTo>
                        <a:lnTo>
                          <a:pt x="106" y="11"/>
                        </a:lnTo>
                        <a:lnTo>
                          <a:pt x="146" y="0"/>
                        </a:lnTo>
                        <a:lnTo>
                          <a:pt x="169" y="20"/>
                        </a:lnTo>
                        <a:lnTo>
                          <a:pt x="169" y="65"/>
                        </a:lnTo>
                        <a:lnTo>
                          <a:pt x="207" y="68"/>
                        </a:lnTo>
                        <a:lnTo>
                          <a:pt x="247" y="92"/>
                        </a:lnTo>
                        <a:lnTo>
                          <a:pt x="267" y="115"/>
                        </a:lnTo>
                        <a:lnTo>
                          <a:pt x="312" y="117"/>
                        </a:lnTo>
                        <a:lnTo>
                          <a:pt x="346" y="142"/>
                        </a:lnTo>
                        <a:lnTo>
                          <a:pt x="350" y="182"/>
                        </a:lnTo>
                        <a:lnTo>
                          <a:pt x="371" y="193"/>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5" name="Freeform 855"/>
                  <p:cNvSpPr>
                    <a:spLocks/>
                  </p:cNvSpPr>
                  <p:nvPr/>
                </p:nvSpPr>
                <p:spPr bwMode="auto">
                  <a:xfrm>
                    <a:off x="6059" y="2908"/>
                    <a:ext cx="1017" cy="796"/>
                  </a:xfrm>
                  <a:custGeom>
                    <a:avLst/>
                    <a:gdLst>
                      <a:gd name="T0" fmla="*/ 31 w 469"/>
                      <a:gd name="T1" fmla="*/ 185 h 398"/>
                      <a:gd name="T2" fmla="*/ 78 w 469"/>
                      <a:gd name="T3" fmla="*/ 220 h 398"/>
                      <a:gd name="T4" fmla="*/ 117 w 469"/>
                      <a:gd name="T5" fmla="*/ 241 h 398"/>
                      <a:gd name="T6" fmla="*/ 121 w 469"/>
                      <a:gd name="T7" fmla="*/ 259 h 398"/>
                      <a:gd name="T8" fmla="*/ 180 w 469"/>
                      <a:gd name="T9" fmla="*/ 265 h 398"/>
                      <a:gd name="T10" fmla="*/ 220 w 469"/>
                      <a:gd name="T11" fmla="*/ 254 h 398"/>
                      <a:gd name="T12" fmla="*/ 243 w 469"/>
                      <a:gd name="T13" fmla="*/ 274 h 398"/>
                      <a:gd name="T14" fmla="*/ 243 w 469"/>
                      <a:gd name="T15" fmla="*/ 319 h 398"/>
                      <a:gd name="T16" fmla="*/ 281 w 469"/>
                      <a:gd name="T17" fmla="*/ 322 h 398"/>
                      <a:gd name="T18" fmla="*/ 321 w 469"/>
                      <a:gd name="T19" fmla="*/ 346 h 398"/>
                      <a:gd name="T20" fmla="*/ 341 w 469"/>
                      <a:gd name="T21" fmla="*/ 369 h 398"/>
                      <a:gd name="T22" fmla="*/ 386 w 469"/>
                      <a:gd name="T23" fmla="*/ 371 h 398"/>
                      <a:gd name="T24" fmla="*/ 420 w 469"/>
                      <a:gd name="T25" fmla="*/ 398 h 398"/>
                      <a:gd name="T26" fmla="*/ 436 w 469"/>
                      <a:gd name="T27" fmla="*/ 375 h 398"/>
                      <a:gd name="T28" fmla="*/ 454 w 469"/>
                      <a:gd name="T29" fmla="*/ 369 h 398"/>
                      <a:gd name="T30" fmla="*/ 454 w 469"/>
                      <a:gd name="T31" fmla="*/ 337 h 398"/>
                      <a:gd name="T32" fmla="*/ 469 w 469"/>
                      <a:gd name="T33" fmla="*/ 297 h 398"/>
                      <a:gd name="T34" fmla="*/ 443 w 469"/>
                      <a:gd name="T35" fmla="*/ 274 h 398"/>
                      <a:gd name="T36" fmla="*/ 420 w 469"/>
                      <a:gd name="T37" fmla="*/ 239 h 398"/>
                      <a:gd name="T38" fmla="*/ 357 w 469"/>
                      <a:gd name="T39" fmla="*/ 229 h 398"/>
                      <a:gd name="T40" fmla="*/ 306 w 469"/>
                      <a:gd name="T41" fmla="*/ 211 h 398"/>
                      <a:gd name="T42" fmla="*/ 245 w 469"/>
                      <a:gd name="T43" fmla="*/ 198 h 398"/>
                      <a:gd name="T44" fmla="*/ 234 w 469"/>
                      <a:gd name="T45" fmla="*/ 184 h 398"/>
                      <a:gd name="T46" fmla="*/ 243 w 469"/>
                      <a:gd name="T47" fmla="*/ 122 h 398"/>
                      <a:gd name="T48" fmla="*/ 240 w 469"/>
                      <a:gd name="T49" fmla="*/ 104 h 398"/>
                      <a:gd name="T50" fmla="*/ 216 w 469"/>
                      <a:gd name="T51" fmla="*/ 95 h 398"/>
                      <a:gd name="T52" fmla="*/ 189 w 469"/>
                      <a:gd name="T53" fmla="*/ 95 h 398"/>
                      <a:gd name="T54" fmla="*/ 159 w 469"/>
                      <a:gd name="T55" fmla="*/ 95 h 398"/>
                      <a:gd name="T56" fmla="*/ 137 w 469"/>
                      <a:gd name="T57" fmla="*/ 77 h 398"/>
                      <a:gd name="T58" fmla="*/ 128 w 469"/>
                      <a:gd name="T59" fmla="*/ 0 h 398"/>
                      <a:gd name="T60" fmla="*/ 52 w 469"/>
                      <a:gd name="T61" fmla="*/ 20 h 398"/>
                      <a:gd name="T62" fmla="*/ 42 w 469"/>
                      <a:gd name="T63" fmla="*/ 45 h 398"/>
                      <a:gd name="T64" fmla="*/ 13 w 469"/>
                      <a:gd name="T65" fmla="*/ 65 h 398"/>
                      <a:gd name="T66" fmla="*/ 4 w 469"/>
                      <a:gd name="T67" fmla="*/ 81 h 398"/>
                      <a:gd name="T68" fmla="*/ 0 w 469"/>
                      <a:gd name="T69" fmla="*/ 110 h 398"/>
                      <a:gd name="T70" fmla="*/ 13 w 469"/>
                      <a:gd name="T71" fmla="*/ 144 h 398"/>
                      <a:gd name="T72" fmla="*/ 31 w 469"/>
                      <a:gd name="T73" fmla="*/ 1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 h="398">
                        <a:moveTo>
                          <a:pt x="31" y="185"/>
                        </a:moveTo>
                        <a:lnTo>
                          <a:pt x="78" y="220"/>
                        </a:lnTo>
                        <a:lnTo>
                          <a:pt x="117" y="241"/>
                        </a:lnTo>
                        <a:lnTo>
                          <a:pt x="121" y="259"/>
                        </a:lnTo>
                        <a:lnTo>
                          <a:pt x="180" y="265"/>
                        </a:lnTo>
                        <a:lnTo>
                          <a:pt x="220" y="254"/>
                        </a:lnTo>
                        <a:lnTo>
                          <a:pt x="243" y="274"/>
                        </a:lnTo>
                        <a:lnTo>
                          <a:pt x="243" y="319"/>
                        </a:lnTo>
                        <a:lnTo>
                          <a:pt x="281" y="322"/>
                        </a:lnTo>
                        <a:lnTo>
                          <a:pt x="321" y="346"/>
                        </a:lnTo>
                        <a:lnTo>
                          <a:pt x="341" y="369"/>
                        </a:lnTo>
                        <a:lnTo>
                          <a:pt x="386" y="371"/>
                        </a:lnTo>
                        <a:lnTo>
                          <a:pt x="420" y="398"/>
                        </a:lnTo>
                        <a:lnTo>
                          <a:pt x="436" y="375"/>
                        </a:lnTo>
                        <a:lnTo>
                          <a:pt x="454" y="369"/>
                        </a:lnTo>
                        <a:lnTo>
                          <a:pt x="454" y="337"/>
                        </a:lnTo>
                        <a:lnTo>
                          <a:pt x="469" y="297"/>
                        </a:lnTo>
                        <a:lnTo>
                          <a:pt x="443" y="274"/>
                        </a:lnTo>
                        <a:lnTo>
                          <a:pt x="420" y="239"/>
                        </a:lnTo>
                        <a:lnTo>
                          <a:pt x="357" y="229"/>
                        </a:lnTo>
                        <a:lnTo>
                          <a:pt x="306" y="211"/>
                        </a:lnTo>
                        <a:lnTo>
                          <a:pt x="245" y="198"/>
                        </a:lnTo>
                        <a:lnTo>
                          <a:pt x="234" y="184"/>
                        </a:lnTo>
                        <a:lnTo>
                          <a:pt x="243" y="122"/>
                        </a:lnTo>
                        <a:lnTo>
                          <a:pt x="240" y="104"/>
                        </a:lnTo>
                        <a:lnTo>
                          <a:pt x="216" y="95"/>
                        </a:lnTo>
                        <a:lnTo>
                          <a:pt x="189" y="95"/>
                        </a:lnTo>
                        <a:lnTo>
                          <a:pt x="159" y="95"/>
                        </a:lnTo>
                        <a:lnTo>
                          <a:pt x="137" y="77"/>
                        </a:lnTo>
                        <a:lnTo>
                          <a:pt x="128" y="0"/>
                        </a:lnTo>
                        <a:lnTo>
                          <a:pt x="52" y="20"/>
                        </a:lnTo>
                        <a:lnTo>
                          <a:pt x="42" y="45"/>
                        </a:lnTo>
                        <a:lnTo>
                          <a:pt x="13" y="65"/>
                        </a:lnTo>
                        <a:lnTo>
                          <a:pt x="4" y="81"/>
                        </a:lnTo>
                        <a:lnTo>
                          <a:pt x="0" y="110"/>
                        </a:lnTo>
                        <a:lnTo>
                          <a:pt x="13" y="144"/>
                        </a:lnTo>
                        <a:lnTo>
                          <a:pt x="31"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6" name="Freeform 854"/>
                  <p:cNvSpPr>
                    <a:spLocks/>
                  </p:cNvSpPr>
                  <p:nvPr/>
                </p:nvSpPr>
                <p:spPr bwMode="auto">
                  <a:xfrm>
                    <a:off x="6059" y="2908"/>
                    <a:ext cx="1017" cy="796"/>
                  </a:xfrm>
                  <a:custGeom>
                    <a:avLst/>
                    <a:gdLst>
                      <a:gd name="T0" fmla="*/ 31 w 469"/>
                      <a:gd name="T1" fmla="*/ 185 h 398"/>
                      <a:gd name="T2" fmla="*/ 78 w 469"/>
                      <a:gd name="T3" fmla="*/ 220 h 398"/>
                      <a:gd name="T4" fmla="*/ 117 w 469"/>
                      <a:gd name="T5" fmla="*/ 241 h 398"/>
                      <a:gd name="T6" fmla="*/ 121 w 469"/>
                      <a:gd name="T7" fmla="*/ 259 h 398"/>
                      <a:gd name="T8" fmla="*/ 180 w 469"/>
                      <a:gd name="T9" fmla="*/ 265 h 398"/>
                      <a:gd name="T10" fmla="*/ 220 w 469"/>
                      <a:gd name="T11" fmla="*/ 254 h 398"/>
                      <a:gd name="T12" fmla="*/ 243 w 469"/>
                      <a:gd name="T13" fmla="*/ 274 h 398"/>
                      <a:gd name="T14" fmla="*/ 243 w 469"/>
                      <a:gd name="T15" fmla="*/ 319 h 398"/>
                      <a:gd name="T16" fmla="*/ 281 w 469"/>
                      <a:gd name="T17" fmla="*/ 322 h 398"/>
                      <a:gd name="T18" fmla="*/ 321 w 469"/>
                      <a:gd name="T19" fmla="*/ 346 h 398"/>
                      <a:gd name="T20" fmla="*/ 341 w 469"/>
                      <a:gd name="T21" fmla="*/ 369 h 398"/>
                      <a:gd name="T22" fmla="*/ 386 w 469"/>
                      <a:gd name="T23" fmla="*/ 371 h 398"/>
                      <a:gd name="T24" fmla="*/ 420 w 469"/>
                      <a:gd name="T25" fmla="*/ 398 h 398"/>
                      <a:gd name="T26" fmla="*/ 436 w 469"/>
                      <a:gd name="T27" fmla="*/ 375 h 398"/>
                      <a:gd name="T28" fmla="*/ 454 w 469"/>
                      <a:gd name="T29" fmla="*/ 369 h 398"/>
                      <a:gd name="T30" fmla="*/ 454 w 469"/>
                      <a:gd name="T31" fmla="*/ 337 h 398"/>
                      <a:gd name="T32" fmla="*/ 469 w 469"/>
                      <a:gd name="T33" fmla="*/ 297 h 398"/>
                      <a:gd name="T34" fmla="*/ 443 w 469"/>
                      <a:gd name="T35" fmla="*/ 274 h 398"/>
                      <a:gd name="T36" fmla="*/ 420 w 469"/>
                      <a:gd name="T37" fmla="*/ 239 h 398"/>
                      <a:gd name="T38" fmla="*/ 357 w 469"/>
                      <a:gd name="T39" fmla="*/ 229 h 398"/>
                      <a:gd name="T40" fmla="*/ 306 w 469"/>
                      <a:gd name="T41" fmla="*/ 211 h 398"/>
                      <a:gd name="T42" fmla="*/ 245 w 469"/>
                      <a:gd name="T43" fmla="*/ 198 h 398"/>
                      <a:gd name="T44" fmla="*/ 234 w 469"/>
                      <a:gd name="T45" fmla="*/ 184 h 398"/>
                      <a:gd name="T46" fmla="*/ 243 w 469"/>
                      <a:gd name="T47" fmla="*/ 122 h 398"/>
                      <a:gd name="T48" fmla="*/ 240 w 469"/>
                      <a:gd name="T49" fmla="*/ 104 h 398"/>
                      <a:gd name="T50" fmla="*/ 216 w 469"/>
                      <a:gd name="T51" fmla="*/ 95 h 398"/>
                      <a:gd name="T52" fmla="*/ 189 w 469"/>
                      <a:gd name="T53" fmla="*/ 95 h 398"/>
                      <a:gd name="T54" fmla="*/ 159 w 469"/>
                      <a:gd name="T55" fmla="*/ 95 h 398"/>
                      <a:gd name="T56" fmla="*/ 137 w 469"/>
                      <a:gd name="T57" fmla="*/ 77 h 398"/>
                      <a:gd name="T58" fmla="*/ 128 w 469"/>
                      <a:gd name="T59" fmla="*/ 0 h 398"/>
                      <a:gd name="T60" fmla="*/ 52 w 469"/>
                      <a:gd name="T61" fmla="*/ 20 h 398"/>
                      <a:gd name="T62" fmla="*/ 42 w 469"/>
                      <a:gd name="T63" fmla="*/ 45 h 398"/>
                      <a:gd name="T64" fmla="*/ 13 w 469"/>
                      <a:gd name="T65" fmla="*/ 65 h 398"/>
                      <a:gd name="T66" fmla="*/ 4 w 469"/>
                      <a:gd name="T67" fmla="*/ 81 h 398"/>
                      <a:gd name="T68" fmla="*/ 0 w 469"/>
                      <a:gd name="T69" fmla="*/ 110 h 398"/>
                      <a:gd name="T70" fmla="*/ 13 w 469"/>
                      <a:gd name="T71" fmla="*/ 144 h 398"/>
                      <a:gd name="T72" fmla="*/ 31 w 469"/>
                      <a:gd name="T73" fmla="*/ 18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9" h="398">
                        <a:moveTo>
                          <a:pt x="31" y="185"/>
                        </a:moveTo>
                        <a:lnTo>
                          <a:pt x="78" y="220"/>
                        </a:lnTo>
                        <a:lnTo>
                          <a:pt x="117" y="241"/>
                        </a:lnTo>
                        <a:lnTo>
                          <a:pt x="121" y="259"/>
                        </a:lnTo>
                        <a:lnTo>
                          <a:pt x="180" y="265"/>
                        </a:lnTo>
                        <a:lnTo>
                          <a:pt x="220" y="254"/>
                        </a:lnTo>
                        <a:lnTo>
                          <a:pt x="243" y="274"/>
                        </a:lnTo>
                        <a:lnTo>
                          <a:pt x="243" y="319"/>
                        </a:lnTo>
                        <a:lnTo>
                          <a:pt x="281" y="322"/>
                        </a:lnTo>
                        <a:lnTo>
                          <a:pt x="321" y="346"/>
                        </a:lnTo>
                        <a:lnTo>
                          <a:pt x="341" y="369"/>
                        </a:lnTo>
                        <a:lnTo>
                          <a:pt x="386" y="371"/>
                        </a:lnTo>
                        <a:lnTo>
                          <a:pt x="420" y="398"/>
                        </a:lnTo>
                        <a:lnTo>
                          <a:pt x="436" y="375"/>
                        </a:lnTo>
                        <a:lnTo>
                          <a:pt x="454" y="369"/>
                        </a:lnTo>
                        <a:lnTo>
                          <a:pt x="454" y="337"/>
                        </a:lnTo>
                        <a:lnTo>
                          <a:pt x="469" y="297"/>
                        </a:lnTo>
                        <a:lnTo>
                          <a:pt x="443" y="274"/>
                        </a:lnTo>
                        <a:lnTo>
                          <a:pt x="420" y="239"/>
                        </a:lnTo>
                        <a:lnTo>
                          <a:pt x="357" y="229"/>
                        </a:lnTo>
                        <a:lnTo>
                          <a:pt x="306" y="211"/>
                        </a:lnTo>
                        <a:lnTo>
                          <a:pt x="245" y="198"/>
                        </a:lnTo>
                        <a:lnTo>
                          <a:pt x="234" y="184"/>
                        </a:lnTo>
                        <a:lnTo>
                          <a:pt x="243" y="122"/>
                        </a:lnTo>
                        <a:lnTo>
                          <a:pt x="240" y="104"/>
                        </a:lnTo>
                        <a:lnTo>
                          <a:pt x="216" y="95"/>
                        </a:lnTo>
                        <a:lnTo>
                          <a:pt x="189" y="95"/>
                        </a:lnTo>
                        <a:lnTo>
                          <a:pt x="159" y="95"/>
                        </a:lnTo>
                        <a:lnTo>
                          <a:pt x="137" y="77"/>
                        </a:lnTo>
                        <a:lnTo>
                          <a:pt x="128" y="0"/>
                        </a:lnTo>
                        <a:lnTo>
                          <a:pt x="52" y="20"/>
                        </a:lnTo>
                        <a:lnTo>
                          <a:pt x="42" y="45"/>
                        </a:lnTo>
                        <a:lnTo>
                          <a:pt x="13" y="65"/>
                        </a:lnTo>
                        <a:lnTo>
                          <a:pt x="4" y="81"/>
                        </a:lnTo>
                        <a:lnTo>
                          <a:pt x="0" y="110"/>
                        </a:lnTo>
                        <a:lnTo>
                          <a:pt x="13" y="144"/>
                        </a:lnTo>
                        <a:lnTo>
                          <a:pt x="31" y="185"/>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7" name="Freeform 853"/>
                  <p:cNvSpPr>
                    <a:spLocks/>
                  </p:cNvSpPr>
                  <p:nvPr/>
                </p:nvSpPr>
                <p:spPr bwMode="auto">
                  <a:xfrm>
                    <a:off x="6939" y="3260"/>
                    <a:ext cx="346" cy="542"/>
                  </a:xfrm>
                  <a:custGeom>
                    <a:avLst/>
                    <a:gdLst>
                      <a:gd name="T0" fmla="*/ 159 w 159"/>
                      <a:gd name="T1" fmla="*/ 125 h 271"/>
                      <a:gd name="T2" fmla="*/ 155 w 159"/>
                      <a:gd name="T3" fmla="*/ 90 h 271"/>
                      <a:gd name="T4" fmla="*/ 121 w 159"/>
                      <a:gd name="T5" fmla="*/ 78 h 271"/>
                      <a:gd name="T6" fmla="*/ 114 w 159"/>
                      <a:gd name="T7" fmla="*/ 31 h 271"/>
                      <a:gd name="T8" fmla="*/ 96 w 159"/>
                      <a:gd name="T9" fmla="*/ 24 h 271"/>
                      <a:gd name="T10" fmla="*/ 92 w 159"/>
                      <a:gd name="T11" fmla="*/ 0 h 271"/>
                      <a:gd name="T12" fmla="*/ 72 w 159"/>
                      <a:gd name="T13" fmla="*/ 6 h 271"/>
                      <a:gd name="T14" fmla="*/ 60 w 159"/>
                      <a:gd name="T15" fmla="*/ 29 h 271"/>
                      <a:gd name="T16" fmla="*/ 38 w 159"/>
                      <a:gd name="T17" fmla="*/ 29 h 271"/>
                      <a:gd name="T18" fmla="*/ 22 w 159"/>
                      <a:gd name="T19" fmla="*/ 17 h 271"/>
                      <a:gd name="T20" fmla="*/ 0 w 159"/>
                      <a:gd name="T21" fmla="*/ 22 h 271"/>
                      <a:gd name="T22" fmla="*/ 0 w 159"/>
                      <a:gd name="T23" fmla="*/ 51 h 271"/>
                      <a:gd name="T24" fmla="*/ 13 w 159"/>
                      <a:gd name="T25" fmla="*/ 63 h 271"/>
                      <a:gd name="T26" fmla="*/ 36 w 159"/>
                      <a:gd name="T27" fmla="*/ 98 h 271"/>
                      <a:gd name="T28" fmla="*/ 62 w 159"/>
                      <a:gd name="T29" fmla="*/ 121 h 271"/>
                      <a:gd name="T30" fmla="*/ 47 w 159"/>
                      <a:gd name="T31" fmla="*/ 161 h 271"/>
                      <a:gd name="T32" fmla="*/ 47 w 159"/>
                      <a:gd name="T33" fmla="*/ 193 h 271"/>
                      <a:gd name="T34" fmla="*/ 29 w 159"/>
                      <a:gd name="T35" fmla="*/ 199 h 271"/>
                      <a:gd name="T36" fmla="*/ 13 w 159"/>
                      <a:gd name="T37" fmla="*/ 222 h 271"/>
                      <a:gd name="T38" fmla="*/ 17 w 159"/>
                      <a:gd name="T39" fmla="*/ 260 h 271"/>
                      <a:gd name="T40" fmla="*/ 40 w 159"/>
                      <a:gd name="T41" fmla="*/ 271 h 271"/>
                      <a:gd name="T42" fmla="*/ 81 w 159"/>
                      <a:gd name="T43" fmla="*/ 265 h 271"/>
                      <a:gd name="T44" fmla="*/ 99 w 159"/>
                      <a:gd name="T45" fmla="*/ 226 h 271"/>
                      <a:gd name="T46" fmla="*/ 105 w 159"/>
                      <a:gd name="T47" fmla="*/ 186 h 271"/>
                      <a:gd name="T48" fmla="*/ 123 w 159"/>
                      <a:gd name="T49" fmla="*/ 141 h 271"/>
                      <a:gd name="T50" fmla="*/ 159 w 159"/>
                      <a:gd name="T51"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71">
                        <a:moveTo>
                          <a:pt x="159" y="125"/>
                        </a:moveTo>
                        <a:lnTo>
                          <a:pt x="155" y="90"/>
                        </a:lnTo>
                        <a:lnTo>
                          <a:pt x="121" y="78"/>
                        </a:lnTo>
                        <a:lnTo>
                          <a:pt x="114" y="31"/>
                        </a:lnTo>
                        <a:lnTo>
                          <a:pt x="96" y="24"/>
                        </a:lnTo>
                        <a:lnTo>
                          <a:pt x="92" y="0"/>
                        </a:lnTo>
                        <a:lnTo>
                          <a:pt x="72" y="6"/>
                        </a:lnTo>
                        <a:lnTo>
                          <a:pt x="60" y="29"/>
                        </a:lnTo>
                        <a:lnTo>
                          <a:pt x="38" y="29"/>
                        </a:lnTo>
                        <a:lnTo>
                          <a:pt x="22" y="17"/>
                        </a:lnTo>
                        <a:lnTo>
                          <a:pt x="0" y="22"/>
                        </a:lnTo>
                        <a:lnTo>
                          <a:pt x="0" y="51"/>
                        </a:lnTo>
                        <a:lnTo>
                          <a:pt x="13" y="63"/>
                        </a:lnTo>
                        <a:lnTo>
                          <a:pt x="36" y="98"/>
                        </a:lnTo>
                        <a:lnTo>
                          <a:pt x="62" y="121"/>
                        </a:lnTo>
                        <a:lnTo>
                          <a:pt x="47" y="161"/>
                        </a:lnTo>
                        <a:lnTo>
                          <a:pt x="47" y="193"/>
                        </a:lnTo>
                        <a:lnTo>
                          <a:pt x="29" y="199"/>
                        </a:lnTo>
                        <a:lnTo>
                          <a:pt x="13" y="222"/>
                        </a:lnTo>
                        <a:lnTo>
                          <a:pt x="17" y="260"/>
                        </a:lnTo>
                        <a:lnTo>
                          <a:pt x="40" y="271"/>
                        </a:lnTo>
                        <a:lnTo>
                          <a:pt x="81" y="265"/>
                        </a:lnTo>
                        <a:lnTo>
                          <a:pt x="99" y="226"/>
                        </a:lnTo>
                        <a:lnTo>
                          <a:pt x="105" y="186"/>
                        </a:lnTo>
                        <a:lnTo>
                          <a:pt x="123" y="141"/>
                        </a:lnTo>
                        <a:lnTo>
                          <a:pt x="159"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8" name="Freeform 852"/>
                  <p:cNvSpPr>
                    <a:spLocks/>
                  </p:cNvSpPr>
                  <p:nvPr/>
                </p:nvSpPr>
                <p:spPr bwMode="auto">
                  <a:xfrm>
                    <a:off x="6939" y="3260"/>
                    <a:ext cx="346" cy="542"/>
                  </a:xfrm>
                  <a:custGeom>
                    <a:avLst/>
                    <a:gdLst>
                      <a:gd name="T0" fmla="*/ 159 w 159"/>
                      <a:gd name="T1" fmla="*/ 125 h 271"/>
                      <a:gd name="T2" fmla="*/ 155 w 159"/>
                      <a:gd name="T3" fmla="*/ 90 h 271"/>
                      <a:gd name="T4" fmla="*/ 121 w 159"/>
                      <a:gd name="T5" fmla="*/ 78 h 271"/>
                      <a:gd name="T6" fmla="*/ 114 w 159"/>
                      <a:gd name="T7" fmla="*/ 31 h 271"/>
                      <a:gd name="T8" fmla="*/ 96 w 159"/>
                      <a:gd name="T9" fmla="*/ 24 h 271"/>
                      <a:gd name="T10" fmla="*/ 92 w 159"/>
                      <a:gd name="T11" fmla="*/ 0 h 271"/>
                      <a:gd name="T12" fmla="*/ 72 w 159"/>
                      <a:gd name="T13" fmla="*/ 6 h 271"/>
                      <a:gd name="T14" fmla="*/ 60 w 159"/>
                      <a:gd name="T15" fmla="*/ 29 h 271"/>
                      <a:gd name="T16" fmla="*/ 38 w 159"/>
                      <a:gd name="T17" fmla="*/ 29 h 271"/>
                      <a:gd name="T18" fmla="*/ 22 w 159"/>
                      <a:gd name="T19" fmla="*/ 17 h 271"/>
                      <a:gd name="T20" fmla="*/ 0 w 159"/>
                      <a:gd name="T21" fmla="*/ 22 h 271"/>
                      <a:gd name="T22" fmla="*/ 0 w 159"/>
                      <a:gd name="T23" fmla="*/ 51 h 271"/>
                      <a:gd name="T24" fmla="*/ 13 w 159"/>
                      <a:gd name="T25" fmla="*/ 63 h 271"/>
                      <a:gd name="T26" fmla="*/ 36 w 159"/>
                      <a:gd name="T27" fmla="*/ 98 h 271"/>
                      <a:gd name="T28" fmla="*/ 62 w 159"/>
                      <a:gd name="T29" fmla="*/ 121 h 271"/>
                      <a:gd name="T30" fmla="*/ 47 w 159"/>
                      <a:gd name="T31" fmla="*/ 161 h 271"/>
                      <a:gd name="T32" fmla="*/ 47 w 159"/>
                      <a:gd name="T33" fmla="*/ 193 h 271"/>
                      <a:gd name="T34" fmla="*/ 29 w 159"/>
                      <a:gd name="T35" fmla="*/ 199 h 271"/>
                      <a:gd name="T36" fmla="*/ 13 w 159"/>
                      <a:gd name="T37" fmla="*/ 222 h 271"/>
                      <a:gd name="T38" fmla="*/ 17 w 159"/>
                      <a:gd name="T39" fmla="*/ 260 h 271"/>
                      <a:gd name="T40" fmla="*/ 40 w 159"/>
                      <a:gd name="T41" fmla="*/ 271 h 271"/>
                      <a:gd name="T42" fmla="*/ 81 w 159"/>
                      <a:gd name="T43" fmla="*/ 265 h 271"/>
                      <a:gd name="T44" fmla="*/ 99 w 159"/>
                      <a:gd name="T45" fmla="*/ 226 h 271"/>
                      <a:gd name="T46" fmla="*/ 105 w 159"/>
                      <a:gd name="T47" fmla="*/ 186 h 271"/>
                      <a:gd name="T48" fmla="*/ 123 w 159"/>
                      <a:gd name="T49" fmla="*/ 141 h 271"/>
                      <a:gd name="T50" fmla="*/ 159 w 159"/>
                      <a:gd name="T51"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71">
                        <a:moveTo>
                          <a:pt x="159" y="125"/>
                        </a:moveTo>
                        <a:lnTo>
                          <a:pt x="155" y="90"/>
                        </a:lnTo>
                        <a:lnTo>
                          <a:pt x="121" y="78"/>
                        </a:lnTo>
                        <a:lnTo>
                          <a:pt x="114" y="31"/>
                        </a:lnTo>
                        <a:lnTo>
                          <a:pt x="96" y="24"/>
                        </a:lnTo>
                        <a:lnTo>
                          <a:pt x="92" y="0"/>
                        </a:lnTo>
                        <a:lnTo>
                          <a:pt x="72" y="6"/>
                        </a:lnTo>
                        <a:lnTo>
                          <a:pt x="60" y="29"/>
                        </a:lnTo>
                        <a:lnTo>
                          <a:pt x="38" y="29"/>
                        </a:lnTo>
                        <a:lnTo>
                          <a:pt x="22" y="17"/>
                        </a:lnTo>
                        <a:lnTo>
                          <a:pt x="0" y="22"/>
                        </a:lnTo>
                        <a:lnTo>
                          <a:pt x="0" y="51"/>
                        </a:lnTo>
                        <a:lnTo>
                          <a:pt x="13" y="63"/>
                        </a:lnTo>
                        <a:lnTo>
                          <a:pt x="36" y="98"/>
                        </a:lnTo>
                        <a:lnTo>
                          <a:pt x="62" y="121"/>
                        </a:lnTo>
                        <a:lnTo>
                          <a:pt x="47" y="161"/>
                        </a:lnTo>
                        <a:lnTo>
                          <a:pt x="47" y="193"/>
                        </a:lnTo>
                        <a:lnTo>
                          <a:pt x="29" y="199"/>
                        </a:lnTo>
                        <a:lnTo>
                          <a:pt x="13" y="222"/>
                        </a:lnTo>
                        <a:lnTo>
                          <a:pt x="17" y="260"/>
                        </a:lnTo>
                        <a:lnTo>
                          <a:pt x="40" y="271"/>
                        </a:lnTo>
                        <a:lnTo>
                          <a:pt x="81" y="265"/>
                        </a:lnTo>
                        <a:lnTo>
                          <a:pt x="99" y="226"/>
                        </a:lnTo>
                        <a:lnTo>
                          <a:pt x="105" y="186"/>
                        </a:lnTo>
                        <a:lnTo>
                          <a:pt x="123" y="141"/>
                        </a:lnTo>
                        <a:lnTo>
                          <a:pt x="159" y="125"/>
                        </a:lnTo>
                      </a:path>
                    </a:pathLst>
                  </a:custGeom>
                  <a:noFill/>
                  <a:ln w="11113">
                    <a:solidFill>
                      <a:srgbClr val="1F1A1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69" name="Freeform 851"/>
                  <p:cNvSpPr>
                    <a:spLocks/>
                  </p:cNvSpPr>
                  <p:nvPr/>
                </p:nvSpPr>
                <p:spPr bwMode="auto">
                  <a:xfrm>
                    <a:off x="11515" y="5876"/>
                    <a:ext cx="44" cy="90"/>
                  </a:xfrm>
                  <a:custGeom>
                    <a:avLst/>
                    <a:gdLst>
                      <a:gd name="T0" fmla="*/ 7 w 21"/>
                      <a:gd name="T1" fmla="*/ 45 h 45"/>
                      <a:gd name="T2" fmla="*/ 12 w 21"/>
                      <a:gd name="T3" fmla="*/ 40 h 45"/>
                      <a:gd name="T4" fmla="*/ 21 w 21"/>
                      <a:gd name="T5" fmla="*/ 4 h 45"/>
                      <a:gd name="T6" fmla="*/ 9 w 21"/>
                      <a:gd name="T7" fmla="*/ 0 h 45"/>
                      <a:gd name="T8" fmla="*/ 0 w 21"/>
                      <a:gd name="T9" fmla="*/ 38 h 45"/>
                      <a:gd name="T10" fmla="*/ 3 w 21"/>
                      <a:gd name="T11" fmla="*/ 33 h 45"/>
                      <a:gd name="T12" fmla="*/ 7 w 21"/>
                      <a:gd name="T13" fmla="*/ 45 h 45"/>
                      <a:gd name="T14" fmla="*/ 11 w 21"/>
                      <a:gd name="T15" fmla="*/ 43 h 45"/>
                      <a:gd name="T16" fmla="*/ 12 w 21"/>
                      <a:gd name="T17" fmla="*/ 40 h 45"/>
                      <a:gd name="T18" fmla="*/ 7 w 21"/>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45">
                        <a:moveTo>
                          <a:pt x="7" y="45"/>
                        </a:moveTo>
                        <a:lnTo>
                          <a:pt x="12" y="40"/>
                        </a:lnTo>
                        <a:lnTo>
                          <a:pt x="21" y="4"/>
                        </a:lnTo>
                        <a:lnTo>
                          <a:pt x="9" y="0"/>
                        </a:lnTo>
                        <a:lnTo>
                          <a:pt x="0" y="38"/>
                        </a:lnTo>
                        <a:lnTo>
                          <a:pt x="3" y="33"/>
                        </a:lnTo>
                        <a:lnTo>
                          <a:pt x="7" y="45"/>
                        </a:lnTo>
                        <a:lnTo>
                          <a:pt x="11" y="43"/>
                        </a:lnTo>
                        <a:lnTo>
                          <a:pt x="12" y="40"/>
                        </a:lnTo>
                        <a:lnTo>
                          <a:pt x="7"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0" name="Freeform 850"/>
                  <p:cNvSpPr>
                    <a:spLocks/>
                  </p:cNvSpPr>
                  <p:nvPr/>
                </p:nvSpPr>
                <p:spPr bwMode="auto">
                  <a:xfrm>
                    <a:off x="11467" y="5942"/>
                    <a:ext cx="62" cy="42"/>
                  </a:xfrm>
                  <a:custGeom>
                    <a:avLst/>
                    <a:gdLst>
                      <a:gd name="T0" fmla="*/ 2 w 29"/>
                      <a:gd name="T1" fmla="*/ 21 h 21"/>
                      <a:gd name="T2" fmla="*/ 4 w 29"/>
                      <a:gd name="T3" fmla="*/ 21 h 21"/>
                      <a:gd name="T4" fmla="*/ 29 w 29"/>
                      <a:gd name="T5" fmla="*/ 12 h 21"/>
                      <a:gd name="T6" fmla="*/ 25 w 29"/>
                      <a:gd name="T7" fmla="*/ 0 h 21"/>
                      <a:gd name="T8" fmla="*/ 0 w 29"/>
                      <a:gd name="T9" fmla="*/ 9 h 21"/>
                      <a:gd name="T10" fmla="*/ 2 w 29"/>
                      <a:gd name="T11" fmla="*/ 9 h 21"/>
                      <a:gd name="T12" fmla="*/ 2 w 2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2" y="21"/>
                        </a:moveTo>
                        <a:lnTo>
                          <a:pt x="4" y="21"/>
                        </a:lnTo>
                        <a:lnTo>
                          <a:pt x="29" y="12"/>
                        </a:lnTo>
                        <a:lnTo>
                          <a:pt x="25" y="0"/>
                        </a:lnTo>
                        <a:lnTo>
                          <a:pt x="0" y="9"/>
                        </a:lnTo>
                        <a:lnTo>
                          <a:pt x="2" y="9"/>
                        </a:lnTo>
                        <a:lnTo>
                          <a:pt x="2"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1" name="Freeform 849"/>
                  <p:cNvSpPr>
                    <a:spLocks/>
                  </p:cNvSpPr>
                  <p:nvPr/>
                </p:nvSpPr>
                <p:spPr bwMode="auto">
                  <a:xfrm>
                    <a:off x="11349" y="5960"/>
                    <a:ext cx="122" cy="28"/>
                  </a:xfrm>
                  <a:custGeom>
                    <a:avLst/>
                    <a:gdLst>
                      <a:gd name="T0" fmla="*/ 9 w 56"/>
                      <a:gd name="T1" fmla="*/ 12 h 14"/>
                      <a:gd name="T2" fmla="*/ 6 w 56"/>
                      <a:gd name="T3" fmla="*/ 14 h 14"/>
                      <a:gd name="T4" fmla="*/ 56 w 56"/>
                      <a:gd name="T5" fmla="*/ 12 h 14"/>
                      <a:gd name="T6" fmla="*/ 56 w 56"/>
                      <a:gd name="T7" fmla="*/ 0 h 14"/>
                      <a:gd name="T8" fmla="*/ 4 w 56"/>
                      <a:gd name="T9" fmla="*/ 1 h 14"/>
                      <a:gd name="T10" fmla="*/ 0 w 56"/>
                      <a:gd name="T11" fmla="*/ 3 h 14"/>
                      <a:gd name="T12" fmla="*/ 4 w 56"/>
                      <a:gd name="T13" fmla="*/ 1 h 14"/>
                      <a:gd name="T14" fmla="*/ 2 w 56"/>
                      <a:gd name="T15" fmla="*/ 1 h 14"/>
                      <a:gd name="T16" fmla="*/ 0 w 56"/>
                      <a:gd name="T17" fmla="*/ 3 h 14"/>
                      <a:gd name="T18" fmla="*/ 9 w 56"/>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4">
                        <a:moveTo>
                          <a:pt x="9" y="12"/>
                        </a:moveTo>
                        <a:lnTo>
                          <a:pt x="6" y="14"/>
                        </a:lnTo>
                        <a:lnTo>
                          <a:pt x="56" y="12"/>
                        </a:lnTo>
                        <a:lnTo>
                          <a:pt x="56" y="0"/>
                        </a:lnTo>
                        <a:lnTo>
                          <a:pt x="4" y="1"/>
                        </a:lnTo>
                        <a:lnTo>
                          <a:pt x="0" y="3"/>
                        </a:lnTo>
                        <a:lnTo>
                          <a:pt x="4" y="1"/>
                        </a:lnTo>
                        <a:lnTo>
                          <a:pt x="2" y="1"/>
                        </a:lnTo>
                        <a:lnTo>
                          <a:pt x="0" y="3"/>
                        </a:lnTo>
                        <a:lnTo>
                          <a:pt x="9"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2" name="Freeform 848"/>
                  <p:cNvSpPr>
                    <a:spLocks/>
                  </p:cNvSpPr>
                  <p:nvPr/>
                </p:nvSpPr>
                <p:spPr bwMode="auto">
                  <a:xfrm>
                    <a:off x="11321" y="5966"/>
                    <a:ext cx="48" cy="48"/>
                  </a:xfrm>
                  <a:custGeom>
                    <a:avLst/>
                    <a:gdLst>
                      <a:gd name="T0" fmla="*/ 6 w 22"/>
                      <a:gd name="T1" fmla="*/ 24 h 24"/>
                      <a:gd name="T2" fmla="*/ 10 w 22"/>
                      <a:gd name="T3" fmla="*/ 22 h 24"/>
                      <a:gd name="T4" fmla="*/ 22 w 22"/>
                      <a:gd name="T5" fmla="*/ 9 h 24"/>
                      <a:gd name="T6" fmla="*/ 13 w 22"/>
                      <a:gd name="T7" fmla="*/ 0 h 24"/>
                      <a:gd name="T8" fmla="*/ 0 w 22"/>
                      <a:gd name="T9" fmla="*/ 13 h 24"/>
                      <a:gd name="T10" fmla="*/ 4 w 22"/>
                      <a:gd name="T11" fmla="*/ 11 h 24"/>
                      <a:gd name="T12" fmla="*/ 6 w 2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6" y="24"/>
                        </a:moveTo>
                        <a:lnTo>
                          <a:pt x="10" y="22"/>
                        </a:lnTo>
                        <a:lnTo>
                          <a:pt x="22" y="9"/>
                        </a:lnTo>
                        <a:lnTo>
                          <a:pt x="13" y="0"/>
                        </a:lnTo>
                        <a:lnTo>
                          <a:pt x="0" y="13"/>
                        </a:lnTo>
                        <a:lnTo>
                          <a:pt x="4" y="11"/>
                        </a:lnTo>
                        <a:lnTo>
                          <a:pt x="6"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3" name="Freeform 847"/>
                  <p:cNvSpPr>
                    <a:spLocks/>
                  </p:cNvSpPr>
                  <p:nvPr/>
                </p:nvSpPr>
                <p:spPr bwMode="auto">
                  <a:xfrm>
                    <a:off x="11281" y="5988"/>
                    <a:ext cx="54" cy="32"/>
                  </a:xfrm>
                  <a:custGeom>
                    <a:avLst/>
                    <a:gdLst>
                      <a:gd name="T0" fmla="*/ 0 w 25"/>
                      <a:gd name="T1" fmla="*/ 14 h 16"/>
                      <a:gd name="T2" fmla="*/ 5 w 25"/>
                      <a:gd name="T3" fmla="*/ 16 h 16"/>
                      <a:gd name="T4" fmla="*/ 25 w 25"/>
                      <a:gd name="T5" fmla="*/ 13 h 16"/>
                      <a:gd name="T6" fmla="*/ 23 w 25"/>
                      <a:gd name="T7" fmla="*/ 0 h 16"/>
                      <a:gd name="T8" fmla="*/ 3 w 25"/>
                      <a:gd name="T9" fmla="*/ 4 h 16"/>
                      <a:gd name="T10" fmla="*/ 9 w 25"/>
                      <a:gd name="T11" fmla="*/ 5 h 16"/>
                      <a:gd name="T12" fmla="*/ 0 w 25"/>
                      <a:gd name="T13" fmla="*/ 14 h 16"/>
                      <a:gd name="T14" fmla="*/ 1 w 25"/>
                      <a:gd name="T15" fmla="*/ 16 h 16"/>
                      <a:gd name="T16" fmla="*/ 5 w 25"/>
                      <a:gd name="T17" fmla="*/ 16 h 16"/>
                      <a:gd name="T18" fmla="*/ 0 w 25"/>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6">
                        <a:moveTo>
                          <a:pt x="0" y="14"/>
                        </a:moveTo>
                        <a:lnTo>
                          <a:pt x="5" y="16"/>
                        </a:lnTo>
                        <a:lnTo>
                          <a:pt x="25" y="13"/>
                        </a:lnTo>
                        <a:lnTo>
                          <a:pt x="23" y="0"/>
                        </a:lnTo>
                        <a:lnTo>
                          <a:pt x="3" y="4"/>
                        </a:lnTo>
                        <a:lnTo>
                          <a:pt x="9" y="5"/>
                        </a:lnTo>
                        <a:lnTo>
                          <a:pt x="0" y="14"/>
                        </a:lnTo>
                        <a:lnTo>
                          <a:pt x="1" y="16"/>
                        </a:lnTo>
                        <a:lnTo>
                          <a:pt x="5" y="16"/>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4" name="Freeform 846"/>
                  <p:cNvSpPr>
                    <a:spLocks/>
                  </p:cNvSpPr>
                  <p:nvPr/>
                </p:nvSpPr>
                <p:spPr bwMode="auto">
                  <a:xfrm>
                    <a:off x="11243" y="5960"/>
                    <a:ext cx="56" cy="56"/>
                  </a:xfrm>
                  <a:custGeom>
                    <a:avLst/>
                    <a:gdLst>
                      <a:gd name="T0" fmla="*/ 4 w 26"/>
                      <a:gd name="T1" fmla="*/ 12 h 28"/>
                      <a:gd name="T2" fmla="*/ 0 w 26"/>
                      <a:gd name="T3" fmla="*/ 10 h 28"/>
                      <a:gd name="T4" fmla="*/ 17 w 26"/>
                      <a:gd name="T5" fmla="*/ 28 h 28"/>
                      <a:gd name="T6" fmla="*/ 26 w 26"/>
                      <a:gd name="T7" fmla="*/ 19 h 28"/>
                      <a:gd name="T8" fmla="*/ 9 w 26"/>
                      <a:gd name="T9" fmla="*/ 1 h 28"/>
                      <a:gd name="T10" fmla="*/ 6 w 26"/>
                      <a:gd name="T11" fmla="*/ 0 h 28"/>
                      <a:gd name="T12" fmla="*/ 4 w 26"/>
                      <a:gd name="T13" fmla="*/ 12 h 28"/>
                    </a:gdLst>
                    <a:ahLst/>
                    <a:cxnLst>
                      <a:cxn ang="0">
                        <a:pos x="T0" y="T1"/>
                      </a:cxn>
                      <a:cxn ang="0">
                        <a:pos x="T2" y="T3"/>
                      </a:cxn>
                      <a:cxn ang="0">
                        <a:pos x="T4" y="T5"/>
                      </a:cxn>
                      <a:cxn ang="0">
                        <a:pos x="T6" y="T7"/>
                      </a:cxn>
                      <a:cxn ang="0">
                        <a:pos x="T8" y="T9"/>
                      </a:cxn>
                      <a:cxn ang="0">
                        <a:pos x="T10" y="T11"/>
                      </a:cxn>
                      <a:cxn ang="0">
                        <a:pos x="T12" y="T13"/>
                      </a:cxn>
                    </a:cxnLst>
                    <a:rect l="0" t="0" r="r" b="b"/>
                    <a:pathLst>
                      <a:path w="26" h="28">
                        <a:moveTo>
                          <a:pt x="4" y="12"/>
                        </a:moveTo>
                        <a:lnTo>
                          <a:pt x="0" y="10"/>
                        </a:lnTo>
                        <a:lnTo>
                          <a:pt x="17" y="28"/>
                        </a:lnTo>
                        <a:lnTo>
                          <a:pt x="26" y="19"/>
                        </a:lnTo>
                        <a:lnTo>
                          <a:pt x="9" y="1"/>
                        </a:lnTo>
                        <a:lnTo>
                          <a:pt x="6"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5" name="Freeform 845"/>
                  <p:cNvSpPr>
                    <a:spLocks/>
                  </p:cNvSpPr>
                  <p:nvPr/>
                </p:nvSpPr>
                <p:spPr bwMode="auto">
                  <a:xfrm>
                    <a:off x="11183" y="5952"/>
                    <a:ext cx="74" cy="32"/>
                  </a:xfrm>
                  <a:custGeom>
                    <a:avLst/>
                    <a:gdLst>
                      <a:gd name="T0" fmla="*/ 0 w 34"/>
                      <a:gd name="T1" fmla="*/ 11 h 16"/>
                      <a:gd name="T2" fmla="*/ 3 w 34"/>
                      <a:gd name="T3" fmla="*/ 13 h 16"/>
                      <a:gd name="T4" fmla="*/ 32 w 34"/>
                      <a:gd name="T5" fmla="*/ 16 h 16"/>
                      <a:gd name="T6" fmla="*/ 34 w 34"/>
                      <a:gd name="T7" fmla="*/ 4 h 16"/>
                      <a:gd name="T8" fmla="*/ 5 w 34"/>
                      <a:gd name="T9" fmla="*/ 0 h 16"/>
                      <a:gd name="T10" fmla="*/ 9 w 34"/>
                      <a:gd name="T11" fmla="*/ 2 h 16"/>
                      <a:gd name="T12" fmla="*/ 0 w 34"/>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34" h="16">
                        <a:moveTo>
                          <a:pt x="0" y="11"/>
                        </a:moveTo>
                        <a:lnTo>
                          <a:pt x="3" y="13"/>
                        </a:lnTo>
                        <a:lnTo>
                          <a:pt x="32" y="16"/>
                        </a:lnTo>
                        <a:lnTo>
                          <a:pt x="34" y="4"/>
                        </a:lnTo>
                        <a:lnTo>
                          <a:pt x="5"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6" name="Freeform 844"/>
                  <p:cNvSpPr>
                    <a:spLocks/>
                  </p:cNvSpPr>
                  <p:nvPr/>
                </p:nvSpPr>
                <p:spPr bwMode="auto">
                  <a:xfrm>
                    <a:off x="11139" y="5906"/>
                    <a:ext cx="64" cy="68"/>
                  </a:xfrm>
                  <a:custGeom>
                    <a:avLst/>
                    <a:gdLst>
                      <a:gd name="T0" fmla="*/ 3 w 29"/>
                      <a:gd name="T1" fmla="*/ 12 h 34"/>
                      <a:gd name="T2" fmla="*/ 0 w 29"/>
                      <a:gd name="T3" fmla="*/ 10 h 34"/>
                      <a:gd name="T4" fmla="*/ 20 w 29"/>
                      <a:gd name="T5" fmla="*/ 34 h 34"/>
                      <a:gd name="T6" fmla="*/ 29 w 29"/>
                      <a:gd name="T7" fmla="*/ 25 h 34"/>
                      <a:gd name="T8" fmla="*/ 11 w 29"/>
                      <a:gd name="T9" fmla="*/ 1 h 34"/>
                      <a:gd name="T10" fmla="*/ 5 w 29"/>
                      <a:gd name="T11" fmla="*/ 0 h 34"/>
                      <a:gd name="T12" fmla="*/ 3 w 29"/>
                      <a:gd name="T13" fmla="*/ 12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3" y="12"/>
                        </a:moveTo>
                        <a:lnTo>
                          <a:pt x="0" y="10"/>
                        </a:lnTo>
                        <a:lnTo>
                          <a:pt x="20" y="34"/>
                        </a:lnTo>
                        <a:lnTo>
                          <a:pt x="29" y="25"/>
                        </a:lnTo>
                        <a:lnTo>
                          <a:pt x="11" y="1"/>
                        </a:lnTo>
                        <a:lnTo>
                          <a:pt x="5" y="0"/>
                        </a:lnTo>
                        <a:lnTo>
                          <a:pt x="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7" name="Freeform 843"/>
                  <p:cNvSpPr>
                    <a:spLocks/>
                  </p:cNvSpPr>
                  <p:nvPr/>
                </p:nvSpPr>
                <p:spPr bwMode="auto">
                  <a:xfrm>
                    <a:off x="11073" y="5894"/>
                    <a:ext cx="78" cy="36"/>
                  </a:xfrm>
                  <a:custGeom>
                    <a:avLst/>
                    <a:gdLst>
                      <a:gd name="T0" fmla="*/ 0 w 36"/>
                      <a:gd name="T1" fmla="*/ 11 h 18"/>
                      <a:gd name="T2" fmla="*/ 6 w 36"/>
                      <a:gd name="T3" fmla="*/ 15 h 18"/>
                      <a:gd name="T4" fmla="*/ 34 w 36"/>
                      <a:gd name="T5" fmla="*/ 18 h 18"/>
                      <a:gd name="T6" fmla="*/ 36 w 36"/>
                      <a:gd name="T7" fmla="*/ 6 h 18"/>
                      <a:gd name="T8" fmla="*/ 7 w 36"/>
                      <a:gd name="T9" fmla="*/ 0 h 18"/>
                      <a:gd name="T10" fmla="*/ 11 w 36"/>
                      <a:gd name="T11" fmla="*/ 4 h 18"/>
                      <a:gd name="T12" fmla="*/ 0 w 36"/>
                      <a:gd name="T13" fmla="*/ 11 h 18"/>
                      <a:gd name="T14" fmla="*/ 2 w 36"/>
                      <a:gd name="T15" fmla="*/ 13 h 18"/>
                      <a:gd name="T16" fmla="*/ 6 w 36"/>
                      <a:gd name="T17" fmla="*/ 15 h 18"/>
                      <a:gd name="T18" fmla="*/ 0 w 36"/>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8">
                        <a:moveTo>
                          <a:pt x="0" y="11"/>
                        </a:moveTo>
                        <a:lnTo>
                          <a:pt x="6" y="15"/>
                        </a:lnTo>
                        <a:lnTo>
                          <a:pt x="34" y="18"/>
                        </a:lnTo>
                        <a:lnTo>
                          <a:pt x="36" y="6"/>
                        </a:lnTo>
                        <a:lnTo>
                          <a:pt x="7" y="0"/>
                        </a:lnTo>
                        <a:lnTo>
                          <a:pt x="11" y="4"/>
                        </a:lnTo>
                        <a:lnTo>
                          <a:pt x="0" y="11"/>
                        </a:lnTo>
                        <a:lnTo>
                          <a:pt x="2" y="13"/>
                        </a:lnTo>
                        <a:lnTo>
                          <a:pt x="6" y="15"/>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8" name="Freeform 842"/>
                  <p:cNvSpPr>
                    <a:spLocks/>
                  </p:cNvSpPr>
                  <p:nvPr/>
                </p:nvSpPr>
                <p:spPr bwMode="auto">
                  <a:xfrm>
                    <a:off x="11033" y="5840"/>
                    <a:ext cx="64" cy="76"/>
                  </a:xfrm>
                  <a:custGeom>
                    <a:avLst/>
                    <a:gdLst>
                      <a:gd name="T0" fmla="*/ 2 w 29"/>
                      <a:gd name="T1" fmla="*/ 11 h 38"/>
                      <a:gd name="T2" fmla="*/ 0 w 29"/>
                      <a:gd name="T3" fmla="*/ 9 h 38"/>
                      <a:gd name="T4" fmla="*/ 18 w 29"/>
                      <a:gd name="T5" fmla="*/ 38 h 38"/>
                      <a:gd name="T6" fmla="*/ 29 w 29"/>
                      <a:gd name="T7" fmla="*/ 31 h 38"/>
                      <a:gd name="T8" fmla="*/ 11 w 29"/>
                      <a:gd name="T9" fmla="*/ 2 h 38"/>
                      <a:gd name="T10" fmla="*/ 7 w 29"/>
                      <a:gd name="T11" fmla="*/ 0 h 38"/>
                      <a:gd name="T12" fmla="*/ 2 w 29"/>
                      <a:gd name="T13" fmla="*/ 11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 y="11"/>
                        </a:moveTo>
                        <a:lnTo>
                          <a:pt x="0" y="9"/>
                        </a:lnTo>
                        <a:lnTo>
                          <a:pt x="18" y="38"/>
                        </a:lnTo>
                        <a:lnTo>
                          <a:pt x="29" y="31"/>
                        </a:lnTo>
                        <a:lnTo>
                          <a:pt x="11" y="2"/>
                        </a:lnTo>
                        <a:lnTo>
                          <a:pt x="7"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79" name="Freeform 841"/>
                  <p:cNvSpPr>
                    <a:spLocks/>
                  </p:cNvSpPr>
                  <p:nvPr/>
                </p:nvSpPr>
                <p:spPr bwMode="auto">
                  <a:xfrm>
                    <a:off x="10955" y="5800"/>
                    <a:ext cx="94" cy="62"/>
                  </a:xfrm>
                  <a:custGeom>
                    <a:avLst/>
                    <a:gdLst>
                      <a:gd name="T0" fmla="*/ 2 w 43"/>
                      <a:gd name="T1" fmla="*/ 13 h 31"/>
                      <a:gd name="T2" fmla="*/ 0 w 43"/>
                      <a:gd name="T3" fmla="*/ 13 h 31"/>
                      <a:gd name="T4" fmla="*/ 38 w 43"/>
                      <a:gd name="T5" fmla="*/ 31 h 31"/>
                      <a:gd name="T6" fmla="*/ 43 w 43"/>
                      <a:gd name="T7" fmla="*/ 20 h 31"/>
                      <a:gd name="T8" fmla="*/ 6 w 43"/>
                      <a:gd name="T9" fmla="*/ 2 h 31"/>
                      <a:gd name="T10" fmla="*/ 4 w 43"/>
                      <a:gd name="T11" fmla="*/ 0 h 31"/>
                      <a:gd name="T12" fmla="*/ 2 w 43"/>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43" h="31">
                        <a:moveTo>
                          <a:pt x="2" y="13"/>
                        </a:moveTo>
                        <a:lnTo>
                          <a:pt x="0" y="13"/>
                        </a:lnTo>
                        <a:lnTo>
                          <a:pt x="38" y="31"/>
                        </a:lnTo>
                        <a:lnTo>
                          <a:pt x="43" y="20"/>
                        </a:lnTo>
                        <a:lnTo>
                          <a:pt x="6" y="2"/>
                        </a:lnTo>
                        <a:lnTo>
                          <a:pt x="4"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0" name="Freeform 840"/>
                  <p:cNvSpPr>
                    <a:spLocks/>
                  </p:cNvSpPr>
                  <p:nvPr/>
                </p:nvSpPr>
                <p:spPr bwMode="auto">
                  <a:xfrm>
                    <a:off x="10867" y="5786"/>
                    <a:ext cx="98" cy="40"/>
                  </a:xfrm>
                  <a:custGeom>
                    <a:avLst/>
                    <a:gdLst>
                      <a:gd name="T0" fmla="*/ 0 w 45"/>
                      <a:gd name="T1" fmla="*/ 13 h 20"/>
                      <a:gd name="T2" fmla="*/ 3 w 45"/>
                      <a:gd name="T3" fmla="*/ 13 h 20"/>
                      <a:gd name="T4" fmla="*/ 43 w 45"/>
                      <a:gd name="T5" fmla="*/ 20 h 20"/>
                      <a:gd name="T6" fmla="*/ 45 w 45"/>
                      <a:gd name="T7" fmla="*/ 7 h 20"/>
                      <a:gd name="T8" fmla="*/ 5 w 45"/>
                      <a:gd name="T9" fmla="*/ 0 h 20"/>
                      <a:gd name="T10" fmla="*/ 7 w 45"/>
                      <a:gd name="T11" fmla="*/ 2 h 20"/>
                      <a:gd name="T12" fmla="*/ 0 w 45"/>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45" h="20">
                        <a:moveTo>
                          <a:pt x="0" y="13"/>
                        </a:moveTo>
                        <a:lnTo>
                          <a:pt x="3" y="13"/>
                        </a:lnTo>
                        <a:lnTo>
                          <a:pt x="43" y="20"/>
                        </a:lnTo>
                        <a:lnTo>
                          <a:pt x="45" y="7"/>
                        </a:lnTo>
                        <a:lnTo>
                          <a:pt x="5" y="0"/>
                        </a:lnTo>
                        <a:lnTo>
                          <a:pt x="7"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1" name="Freeform 839"/>
                  <p:cNvSpPr>
                    <a:spLocks/>
                  </p:cNvSpPr>
                  <p:nvPr/>
                </p:nvSpPr>
                <p:spPr bwMode="auto">
                  <a:xfrm>
                    <a:off x="10781" y="5736"/>
                    <a:ext cx="100" cy="76"/>
                  </a:xfrm>
                  <a:custGeom>
                    <a:avLst/>
                    <a:gdLst>
                      <a:gd name="T0" fmla="*/ 4 w 47"/>
                      <a:gd name="T1" fmla="*/ 12 h 38"/>
                      <a:gd name="T2" fmla="*/ 0 w 47"/>
                      <a:gd name="T3" fmla="*/ 12 h 38"/>
                      <a:gd name="T4" fmla="*/ 40 w 47"/>
                      <a:gd name="T5" fmla="*/ 38 h 38"/>
                      <a:gd name="T6" fmla="*/ 47 w 47"/>
                      <a:gd name="T7" fmla="*/ 27 h 38"/>
                      <a:gd name="T8" fmla="*/ 7 w 47"/>
                      <a:gd name="T9" fmla="*/ 2 h 38"/>
                      <a:gd name="T10" fmla="*/ 5 w 47"/>
                      <a:gd name="T11" fmla="*/ 0 h 38"/>
                      <a:gd name="T12" fmla="*/ 4 w 47"/>
                      <a:gd name="T13" fmla="*/ 12 h 38"/>
                    </a:gdLst>
                    <a:ahLst/>
                    <a:cxnLst>
                      <a:cxn ang="0">
                        <a:pos x="T0" y="T1"/>
                      </a:cxn>
                      <a:cxn ang="0">
                        <a:pos x="T2" y="T3"/>
                      </a:cxn>
                      <a:cxn ang="0">
                        <a:pos x="T4" y="T5"/>
                      </a:cxn>
                      <a:cxn ang="0">
                        <a:pos x="T6" y="T7"/>
                      </a:cxn>
                      <a:cxn ang="0">
                        <a:pos x="T8" y="T9"/>
                      </a:cxn>
                      <a:cxn ang="0">
                        <a:pos x="T10" y="T11"/>
                      </a:cxn>
                      <a:cxn ang="0">
                        <a:pos x="T12" y="T13"/>
                      </a:cxn>
                    </a:cxnLst>
                    <a:rect l="0" t="0" r="r" b="b"/>
                    <a:pathLst>
                      <a:path w="47" h="38">
                        <a:moveTo>
                          <a:pt x="4" y="12"/>
                        </a:moveTo>
                        <a:lnTo>
                          <a:pt x="0" y="12"/>
                        </a:lnTo>
                        <a:lnTo>
                          <a:pt x="40" y="38"/>
                        </a:lnTo>
                        <a:lnTo>
                          <a:pt x="47" y="27"/>
                        </a:lnTo>
                        <a:lnTo>
                          <a:pt x="7" y="2"/>
                        </a:lnTo>
                        <a:lnTo>
                          <a:pt x="5"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2" name="Freeform 838"/>
                  <p:cNvSpPr>
                    <a:spLocks/>
                  </p:cNvSpPr>
                  <p:nvPr/>
                </p:nvSpPr>
                <p:spPr bwMode="auto">
                  <a:xfrm>
                    <a:off x="10653" y="5722"/>
                    <a:ext cx="138" cy="38"/>
                  </a:xfrm>
                  <a:custGeom>
                    <a:avLst/>
                    <a:gdLst>
                      <a:gd name="T0" fmla="*/ 10 w 64"/>
                      <a:gd name="T1" fmla="*/ 9 h 19"/>
                      <a:gd name="T2" fmla="*/ 3 w 64"/>
                      <a:gd name="T3" fmla="*/ 12 h 19"/>
                      <a:gd name="T4" fmla="*/ 63 w 64"/>
                      <a:gd name="T5" fmla="*/ 19 h 19"/>
                      <a:gd name="T6" fmla="*/ 64 w 64"/>
                      <a:gd name="T7" fmla="*/ 7 h 19"/>
                      <a:gd name="T8" fmla="*/ 5 w 64"/>
                      <a:gd name="T9" fmla="*/ 0 h 19"/>
                      <a:gd name="T10" fmla="*/ 0 w 64"/>
                      <a:gd name="T11" fmla="*/ 1 h 19"/>
                      <a:gd name="T12" fmla="*/ 5 w 64"/>
                      <a:gd name="T13" fmla="*/ 0 h 19"/>
                      <a:gd name="T14" fmla="*/ 1 w 64"/>
                      <a:gd name="T15" fmla="*/ 0 h 19"/>
                      <a:gd name="T16" fmla="*/ 0 w 64"/>
                      <a:gd name="T17" fmla="*/ 1 h 19"/>
                      <a:gd name="T18" fmla="*/ 10 w 64"/>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9">
                        <a:moveTo>
                          <a:pt x="10" y="9"/>
                        </a:moveTo>
                        <a:lnTo>
                          <a:pt x="3" y="12"/>
                        </a:lnTo>
                        <a:lnTo>
                          <a:pt x="63" y="19"/>
                        </a:lnTo>
                        <a:lnTo>
                          <a:pt x="64" y="7"/>
                        </a:lnTo>
                        <a:lnTo>
                          <a:pt x="5" y="0"/>
                        </a:lnTo>
                        <a:lnTo>
                          <a:pt x="0" y="1"/>
                        </a:lnTo>
                        <a:lnTo>
                          <a:pt x="5" y="0"/>
                        </a:lnTo>
                        <a:lnTo>
                          <a:pt x="1" y="0"/>
                        </a:lnTo>
                        <a:lnTo>
                          <a:pt x="0" y="1"/>
                        </a:lnTo>
                        <a:lnTo>
                          <a:pt x="1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3" name="Freeform 837"/>
                  <p:cNvSpPr>
                    <a:spLocks/>
                  </p:cNvSpPr>
                  <p:nvPr/>
                </p:nvSpPr>
                <p:spPr bwMode="auto">
                  <a:xfrm>
                    <a:off x="10629" y="5724"/>
                    <a:ext cx="44" cy="54"/>
                  </a:xfrm>
                  <a:custGeom>
                    <a:avLst/>
                    <a:gdLst>
                      <a:gd name="T0" fmla="*/ 5 w 21"/>
                      <a:gd name="T1" fmla="*/ 27 h 27"/>
                      <a:gd name="T2" fmla="*/ 11 w 21"/>
                      <a:gd name="T3" fmla="*/ 24 h 27"/>
                      <a:gd name="T4" fmla="*/ 21 w 21"/>
                      <a:gd name="T5" fmla="*/ 8 h 27"/>
                      <a:gd name="T6" fmla="*/ 11 w 21"/>
                      <a:gd name="T7" fmla="*/ 0 h 27"/>
                      <a:gd name="T8" fmla="*/ 0 w 21"/>
                      <a:gd name="T9" fmla="*/ 18 h 27"/>
                      <a:gd name="T10" fmla="*/ 5 w 21"/>
                      <a:gd name="T11" fmla="*/ 15 h 27"/>
                      <a:gd name="T12" fmla="*/ 5 w 21"/>
                      <a:gd name="T13" fmla="*/ 27 h 27"/>
                      <a:gd name="T14" fmla="*/ 9 w 21"/>
                      <a:gd name="T15" fmla="*/ 27 h 27"/>
                      <a:gd name="T16" fmla="*/ 11 w 21"/>
                      <a:gd name="T17" fmla="*/ 24 h 27"/>
                      <a:gd name="T18" fmla="*/ 5 w 21"/>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7">
                        <a:moveTo>
                          <a:pt x="5" y="27"/>
                        </a:moveTo>
                        <a:lnTo>
                          <a:pt x="11" y="24"/>
                        </a:lnTo>
                        <a:lnTo>
                          <a:pt x="21" y="8"/>
                        </a:lnTo>
                        <a:lnTo>
                          <a:pt x="11" y="0"/>
                        </a:lnTo>
                        <a:lnTo>
                          <a:pt x="0" y="18"/>
                        </a:lnTo>
                        <a:lnTo>
                          <a:pt x="5" y="15"/>
                        </a:lnTo>
                        <a:lnTo>
                          <a:pt x="5" y="27"/>
                        </a:lnTo>
                        <a:lnTo>
                          <a:pt x="9" y="27"/>
                        </a:lnTo>
                        <a:lnTo>
                          <a:pt x="11" y="24"/>
                        </a:lnTo>
                        <a:lnTo>
                          <a:pt x="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4" name="Freeform 836"/>
                  <p:cNvSpPr>
                    <a:spLocks/>
                  </p:cNvSpPr>
                  <p:nvPr/>
                </p:nvSpPr>
                <p:spPr bwMode="auto">
                  <a:xfrm>
                    <a:off x="10585" y="5754"/>
                    <a:ext cx="55" cy="28"/>
                  </a:xfrm>
                  <a:custGeom>
                    <a:avLst/>
                    <a:gdLst>
                      <a:gd name="T0" fmla="*/ 0 w 25"/>
                      <a:gd name="T1" fmla="*/ 11 h 14"/>
                      <a:gd name="T2" fmla="*/ 5 w 25"/>
                      <a:gd name="T3" fmla="*/ 14 h 14"/>
                      <a:gd name="T4" fmla="*/ 25 w 25"/>
                      <a:gd name="T5" fmla="*/ 12 h 14"/>
                      <a:gd name="T6" fmla="*/ 25 w 25"/>
                      <a:gd name="T7" fmla="*/ 0 h 14"/>
                      <a:gd name="T8" fmla="*/ 5 w 25"/>
                      <a:gd name="T9" fmla="*/ 2 h 14"/>
                      <a:gd name="T10" fmla="*/ 11 w 25"/>
                      <a:gd name="T11" fmla="*/ 5 h 14"/>
                      <a:gd name="T12" fmla="*/ 0 w 25"/>
                      <a:gd name="T13" fmla="*/ 11 h 14"/>
                      <a:gd name="T14" fmla="*/ 2 w 25"/>
                      <a:gd name="T15" fmla="*/ 14 h 14"/>
                      <a:gd name="T16" fmla="*/ 5 w 25"/>
                      <a:gd name="T17" fmla="*/ 14 h 14"/>
                      <a:gd name="T18" fmla="*/ 0 w 25"/>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
                        <a:moveTo>
                          <a:pt x="0" y="11"/>
                        </a:moveTo>
                        <a:lnTo>
                          <a:pt x="5" y="14"/>
                        </a:lnTo>
                        <a:lnTo>
                          <a:pt x="25" y="12"/>
                        </a:lnTo>
                        <a:lnTo>
                          <a:pt x="25" y="0"/>
                        </a:lnTo>
                        <a:lnTo>
                          <a:pt x="5" y="2"/>
                        </a:lnTo>
                        <a:lnTo>
                          <a:pt x="11" y="5"/>
                        </a:lnTo>
                        <a:lnTo>
                          <a:pt x="0" y="11"/>
                        </a:lnTo>
                        <a:lnTo>
                          <a:pt x="2" y="14"/>
                        </a:lnTo>
                        <a:lnTo>
                          <a:pt x="5" y="14"/>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5" name="Freeform 835"/>
                  <p:cNvSpPr>
                    <a:spLocks/>
                  </p:cNvSpPr>
                  <p:nvPr/>
                </p:nvSpPr>
                <p:spPr bwMode="auto">
                  <a:xfrm>
                    <a:off x="10571" y="5728"/>
                    <a:ext cx="38" cy="48"/>
                  </a:xfrm>
                  <a:custGeom>
                    <a:avLst/>
                    <a:gdLst>
                      <a:gd name="T0" fmla="*/ 5 w 18"/>
                      <a:gd name="T1" fmla="*/ 13 h 24"/>
                      <a:gd name="T2" fmla="*/ 0 w 18"/>
                      <a:gd name="T3" fmla="*/ 9 h 24"/>
                      <a:gd name="T4" fmla="*/ 7 w 18"/>
                      <a:gd name="T5" fmla="*/ 24 h 24"/>
                      <a:gd name="T6" fmla="*/ 18 w 18"/>
                      <a:gd name="T7" fmla="*/ 18 h 24"/>
                      <a:gd name="T8" fmla="*/ 12 w 18"/>
                      <a:gd name="T9" fmla="*/ 4 h 24"/>
                      <a:gd name="T10" fmla="*/ 7 w 18"/>
                      <a:gd name="T11" fmla="*/ 0 h 24"/>
                      <a:gd name="T12" fmla="*/ 12 w 18"/>
                      <a:gd name="T13" fmla="*/ 4 h 24"/>
                      <a:gd name="T14" fmla="*/ 11 w 18"/>
                      <a:gd name="T15" fmla="*/ 0 h 24"/>
                      <a:gd name="T16" fmla="*/ 7 w 18"/>
                      <a:gd name="T17" fmla="*/ 0 h 24"/>
                      <a:gd name="T18" fmla="*/ 5 w 18"/>
                      <a:gd name="T19"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5" y="13"/>
                        </a:moveTo>
                        <a:lnTo>
                          <a:pt x="0" y="9"/>
                        </a:lnTo>
                        <a:lnTo>
                          <a:pt x="7" y="24"/>
                        </a:lnTo>
                        <a:lnTo>
                          <a:pt x="18" y="18"/>
                        </a:lnTo>
                        <a:lnTo>
                          <a:pt x="12" y="4"/>
                        </a:lnTo>
                        <a:lnTo>
                          <a:pt x="7" y="0"/>
                        </a:lnTo>
                        <a:lnTo>
                          <a:pt x="12" y="4"/>
                        </a:lnTo>
                        <a:lnTo>
                          <a:pt x="11"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6" name="Freeform 834"/>
                  <p:cNvSpPr>
                    <a:spLocks/>
                  </p:cNvSpPr>
                  <p:nvPr/>
                </p:nvSpPr>
                <p:spPr bwMode="auto">
                  <a:xfrm>
                    <a:off x="10487" y="5714"/>
                    <a:ext cx="98" cy="40"/>
                  </a:xfrm>
                  <a:custGeom>
                    <a:avLst/>
                    <a:gdLst>
                      <a:gd name="T0" fmla="*/ 0 w 45"/>
                      <a:gd name="T1" fmla="*/ 11 h 20"/>
                      <a:gd name="T2" fmla="*/ 4 w 45"/>
                      <a:gd name="T3" fmla="*/ 13 h 20"/>
                      <a:gd name="T4" fmla="*/ 43 w 45"/>
                      <a:gd name="T5" fmla="*/ 20 h 20"/>
                      <a:gd name="T6" fmla="*/ 45 w 45"/>
                      <a:gd name="T7" fmla="*/ 7 h 20"/>
                      <a:gd name="T8" fmla="*/ 5 w 45"/>
                      <a:gd name="T9" fmla="*/ 0 h 20"/>
                      <a:gd name="T10" fmla="*/ 7 w 45"/>
                      <a:gd name="T11" fmla="*/ 2 h 20"/>
                      <a:gd name="T12" fmla="*/ 0 w 45"/>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45" h="20">
                        <a:moveTo>
                          <a:pt x="0" y="11"/>
                        </a:moveTo>
                        <a:lnTo>
                          <a:pt x="4" y="13"/>
                        </a:lnTo>
                        <a:lnTo>
                          <a:pt x="43" y="20"/>
                        </a:lnTo>
                        <a:lnTo>
                          <a:pt x="45" y="7"/>
                        </a:lnTo>
                        <a:lnTo>
                          <a:pt x="5" y="0"/>
                        </a:lnTo>
                        <a:lnTo>
                          <a:pt x="7"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7" name="Freeform 833"/>
                  <p:cNvSpPr>
                    <a:spLocks/>
                  </p:cNvSpPr>
                  <p:nvPr/>
                </p:nvSpPr>
                <p:spPr bwMode="auto">
                  <a:xfrm>
                    <a:off x="10425" y="5678"/>
                    <a:ext cx="78" cy="58"/>
                  </a:xfrm>
                  <a:custGeom>
                    <a:avLst/>
                    <a:gdLst>
                      <a:gd name="T0" fmla="*/ 0 w 36"/>
                      <a:gd name="T1" fmla="*/ 5 h 29"/>
                      <a:gd name="T2" fmla="*/ 4 w 36"/>
                      <a:gd name="T3" fmla="*/ 11 h 29"/>
                      <a:gd name="T4" fmla="*/ 29 w 36"/>
                      <a:gd name="T5" fmla="*/ 29 h 29"/>
                      <a:gd name="T6" fmla="*/ 36 w 36"/>
                      <a:gd name="T7" fmla="*/ 20 h 29"/>
                      <a:gd name="T8" fmla="*/ 11 w 36"/>
                      <a:gd name="T9" fmla="*/ 0 h 29"/>
                      <a:gd name="T10" fmla="*/ 13 w 36"/>
                      <a:gd name="T11" fmla="*/ 5 h 29"/>
                      <a:gd name="T12" fmla="*/ 0 w 36"/>
                      <a:gd name="T13" fmla="*/ 5 h 29"/>
                      <a:gd name="T14" fmla="*/ 0 w 36"/>
                      <a:gd name="T15" fmla="*/ 9 h 29"/>
                      <a:gd name="T16" fmla="*/ 4 w 36"/>
                      <a:gd name="T17" fmla="*/ 11 h 29"/>
                      <a:gd name="T18" fmla="*/ 0 w 36"/>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9">
                        <a:moveTo>
                          <a:pt x="0" y="5"/>
                        </a:moveTo>
                        <a:lnTo>
                          <a:pt x="4" y="11"/>
                        </a:lnTo>
                        <a:lnTo>
                          <a:pt x="29" y="29"/>
                        </a:lnTo>
                        <a:lnTo>
                          <a:pt x="36" y="20"/>
                        </a:lnTo>
                        <a:lnTo>
                          <a:pt x="11" y="0"/>
                        </a:lnTo>
                        <a:lnTo>
                          <a:pt x="13" y="5"/>
                        </a:lnTo>
                        <a:lnTo>
                          <a:pt x="0" y="5"/>
                        </a:lnTo>
                        <a:lnTo>
                          <a:pt x="0" y="9"/>
                        </a:lnTo>
                        <a:lnTo>
                          <a:pt x="4" y="11"/>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8" name="Freeform 832"/>
                  <p:cNvSpPr>
                    <a:spLocks/>
                  </p:cNvSpPr>
                  <p:nvPr/>
                </p:nvSpPr>
                <p:spPr bwMode="auto">
                  <a:xfrm>
                    <a:off x="10425" y="5566"/>
                    <a:ext cx="35" cy="122"/>
                  </a:xfrm>
                  <a:custGeom>
                    <a:avLst/>
                    <a:gdLst>
                      <a:gd name="T0" fmla="*/ 6 w 16"/>
                      <a:gd name="T1" fmla="*/ 9 h 61"/>
                      <a:gd name="T2" fmla="*/ 4 w 16"/>
                      <a:gd name="T3" fmla="*/ 4 h 61"/>
                      <a:gd name="T4" fmla="*/ 0 w 16"/>
                      <a:gd name="T5" fmla="*/ 61 h 61"/>
                      <a:gd name="T6" fmla="*/ 13 w 16"/>
                      <a:gd name="T7" fmla="*/ 61 h 61"/>
                      <a:gd name="T8" fmla="*/ 16 w 16"/>
                      <a:gd name="T9" fmla="*/ 6 h 61"/>
                      <a:gd name="T10" fmla="*/ 15 w 16"/>
                      <a:gd name="T11" fmla="*/ 0 h 61"/>
                      <a:gd name="T12" fmla="*/ 6 w 16"/>
                      <a:gd name="T13" fmla="*/ 9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6" y="9"/>
                        </a:moveTo>
                        <a:lnTo>
                          <a:pt x="4" y="4"/>
                        </a:lnTo>
                        <a:lnTo>
                          <a:pt x="0" y="61"/>
                        </a:lnTo>
                        <a:lnTo>
                          <a:pt x="13" y="61"/>
                        </a:lnTo>
                        <a:lnTo>
                          <a:pt x="16" y="6"/>
                        </a:lnTo>
                        <a:lnTo>
                          <a:pt x="15" y="0"/>
                        </a:lnTo>
                        <a:lnTo>
                          <a:pt x="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89" name="Freeform 831"/>
                  <p:cNvSpPr>
                    <a:spLocks/>
                  </p:cNvSpPr>
                  <p:nvPr/>
                </p:nvSpPr>
                <p:spPr bwMode="auto">
                  <a:xfrm>
                    <a:off x="10391" y="5520"/>
                    <a:ext cx="66" cy="64"/>
                  </a:xfrm>
                  <a:custGeom>
                    <a:avLst/>
                    <a:gdLst>
                      <a:gd name="T0" fmla="*/ 0 w 31"/>
                      <a:gd name="T1" fmla="*/ 3 h 32"/>
                      <a:gd name="T2" fmla="*/ 2 w 31"/>
                      <a:gd name="T3" fmla="*/ 7 h 32"/>
                      <a:gd name="T4" fmla="*/ 22 w 31"/>
                      <a:gd name="T5" fmla="*/ 32 h 32"/>
                      <a:gd name="T6" fmla="*/ 31 w 31"/>
                      <a:gd name="T7" fmla="*/ 23 h 32"/>
                      <a:gd name="T8" fmla="*/ 13 w 31"/>
                      <a:gd name="T9" fmla="*/ 0 h 32"/>
                      <a:gd name="T10" fmla="*/ 13 w 31"/>
                      <a:gd name="T11" fmla="*/ 3 h 32"/>
                      <a:gd name="T12" fmla="*/ 0 w 31"/>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0" y="3"/>
                        </a:moveTo>
                        <a:lnTo>
                          <a:pt x="2" y="7"/>
                        </a:lnTo>
                        <a:lnTo>
                          <a:pt x="22" y="32"/>
                        </a:lnTo>
                        <a:lnTo>
                          <a:pt x="31" y="23"/>
                        </a:lnTo>
                        <a:lnTo>
                          <a:pt x="13" y="0"/>
                        </a:lnTo>
                        <a:lnTo>
                          <a:pt x="13"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0" name="Freeform 830"/>
                  <p:cNvSpPr>
                    <a:spLocks/>
                  </p:cNvSpPr>
                  <p:nvPr/>
                </p:nvSpPr>
                <p:spPr bwMode="auto">
                  <a:xfrm>
                    <a:off x="10391" y="5476"/>
                    <a:ext cx="29" cy="50"/>
                  </a:xfrm>
                  <a:custGeom>
                    <a:avLst/>
                    <a:gdLst>
                      <a:gd name="T0" fmla="*/ 0 w 13"/>
                      <a:gd name="T1" fmla="*/ 0 h 25"/>
                      <a:gd name="T2" fmla="*/ 0 w 13"/>
                      <a:gd name="T3" fmla="*/ 0 h 25"/>
                      <a:gd name="T4" fmla="*/ 0 w 13"/>
                      <a:gd name="T5" fmla="*/ 25 h 25"/>
                      <a:gd name="T6" fmla="*/ 13 w 13"/>
                      <a:gd name="T7" fmla="*/ 25 h 25"/>
                      <a:gd name="T8" fmla="*/ 13 w 13"/>
                      <a:gd name="T9" fmla="*/ 0 h 25"/>
                      <a:gd name="T10" fmla="*/ 13 w 13"/>
                      <a:gd name="T11" fmla="*/ 0 h 25"/>
                      <a:gd name="T12" fmla="*/ 0 w 1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0" y="0"/>
                        </a:moveTo>
                        <a:lnTo>
                          <a:pt x="0" y="0"/>
                        </a:lnTo>
                        <a:lnTo>
                          <a:pt x="0" y="25"/>
                        </a:lnTo>
                        <a:lnTo>
                          <a:pt x="13" y="25"/>
                        </a:lnTo>
                        <a:lnTo>
                          <a:pt x="13"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1" name="Freeform 829"/>
                  <p:cNvSpPr>
                    <a:spLocks/>
                  </p:cNvSpPr>
                  <p:nvPr/>
                </p:nvSpPr>
                <p:spPr bwMode="auto">
                  <a:xfrm>
                    <a:off x="10391" y="5422"/>
                    <a:ext cx="29" cy="54"/>
                  </a:xfrm>
                  <a:custGeom>
                    <a:avLst/>
                    <a:gdLst>
                      <a:gd name="T0" fmla="*/ 0 w 13"/>
                      <a:gd name="T1" fmla="*/ 6 h 27"/>
                      <a:gd name="T2" fmla="*/ 0 w 13"/>
                      <a:gd name="T3" fmla="*/ 4 h 27"/>
                      <a:gd name="T4" fmla="*/ 0 w 13"/>
                      <a:gd name="T5" fmla="*/ 27 h 27"/>
                      <a:gd name="T6" fmla="*/ 13 w 13"/>
                      <a:gd name="T7" fmla="*/ 27 h 27"/>
                      <a:gd name="T8" fmla="*/ 13 w 13"/>
                      <a:gd name="T9" fmla="*/ 4 h 27"/>
                      <a:gd name="T10" fmla="*/ 13 w 13"/>
                      <a:gd name="T11" fmla="*/ 0 h 27"/>
                      <a:gd name="T12" fmla="*/ 0 w 13"/>
                      <a:gd name="T13" fmla="*/ 6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0" y="6"/>
                        </a:moveTo>
                        <a:lnTo>
                          <a:pt x="0" y="4"/>
                        </a:lnTo>
                        <a:lnTo>
                          <a:pt x="0" y="27"/>
                        </a:lnTo>
                        <a:lnTo>
                          <a:pt x="13" y="27"/>
                        </a:lnTo>
                        <a:lnTo>
                          <a:pt x="13" y="4"/>
                        </a:lnTo>
                        <a:lnTo>
                          <a:pt x="13"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2" name="Freeform 828"/>
                  <p:cNvSpPr>
                    <a:spLocks/>
                  </p:cNvSpPr>
                  <p:nvPr/>
                </p:nvSpPr>
                <p:spPr bwMode="auto">
                  <a:xfrm>
                    <a:off x="10375" y="5390"/>
                    <a:ext cx="45" cy="44"/>
                  </a:xfrm>
                  <a:custGeom>
                    <a:avLst/>
                    <a:gdLst>
                      <a:gd name="T0" fmla="*/ 0 w 20"/>
                      <a:gd name="T1" fmla="*/ 2 h 22"/>
                      <a:gd name="T2" fmla="*/ 2 w 20"/>
                      <a:gd name="T3" fmla="*/ 5 h 22"/>
                      <a:gd name="T4" fmla="*/ 7 w 20"/>
                      <a:gd name="T5" fmla="*/ 22 h 22"/>
                      <a:gd name="T6" fmla="*/ 20 w 20"/>
                      <a:gd name="T7" fmla="*/ 16 h 22"/>
                      <a:gd name="T8" fmla="*/ 12 w 20"/>
                      <a:gd name="T9" fmla="*/ 0 h 22"/>
                      <a:gd name="T10" fmla="*/ 12 w 20"/>
                      <a:gd name="T11" fmla="*/ 4 h 22"/>
                      <a:gd name="T12" fmla="*/ 0 w 2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2"/>
                        </a:moveTo>
                        <a:lnTo>
                          <a:pt x="2" y="5"/>
                        </a:lnTo>
                        <a:lnTo>
                          <a:pt x="7" y="22"/>
                        </a:lnTo>
                        <a:lnTo>
                          <a:pt x="20" y="16"/>
                        </a:lnTo>
                        <a:lnTo>
                          <a:pt x="12" y="0"/>
                        </a:lnTo>
                        <a:lnTo>
                          <a:pt x="12" y="4"/>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3" name="Freeform 827"/>
                  <p:cNvSpPr>
                    <a:spLocks/>
                  </p:cNvSpPr>
                  <p:nvPr/>
                </p:nvSpPr>
                <p:spPr bwMode="auto">
                  <a:xfrm>
                    <a:off x="10375" y="5362"/>
                    <a:ext cx="30" cy="36"/>
                  </a:xfrm>
                  <a:custGeom>
                    <a:avLst/>
                    <a:gdLst>
                      <a:gd name="T0" fmla="*/ 3 w 14"/>
                      <a:gd name="T1" fmla="*/ 0 h 18"/>
                      <a:gd name="T2" fmla="*/ 2 w 14"/>
                      <a:gd name="T3" fmla="*/ 3 h 18"/>
                      <a:gd name="T4" fmla="*/ 0 w 14"/>
                      <a:gd name="T5" fmla="*/ 16 h 18"/>
                      <a:gd name="T6" fmla="*/ 12 w 14"/>
                      <a:gd name="T7" fmla="*/ 18 h 18"/>
                      <a:gd name="T8" fmla="*/ 14 w 14"/>
                      <a:gd name="T9" fmla="*/ 5 h 18"/>
                      <a:gd name="T10" fmla="*/ 12 w 14"/>
                      <a:gd name="T11" fmla="*/ 9 h 18"/>
                      <a:gd name="T12" fmla="*/ 3 w 1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3" y="0"/>
                        </a:moveTo>
                        <a:lnTo>
                          <a:pt x="2" y="3"/>
                        </a:lnTo>
                        <a:lnTo>
                          <a:pt x="0" y="16"/>
                        </a:lnTo>
                        <a:lnTo>
                          <a:pt x="12" y="18"/>
                        </a:lnTo>
                        <a:lnTo>
                          <a:pt x="14" y="5"/>
                        </a:lnTo>
                        <a:lnTo>
                          <a:pt x="12"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4" name="Freeform 826"/>
                  <p:cNvSpPr>
                    <a:spLocks/>
                  </p:cNvSpPr>
                  <p:nvPr/>
                </p:nvSpPr>
                <p:spPr bwMode="auto">
                  <a:xfrm>
                    <a:off x="10381" y="5326"/>
                    <a:ext cx="56" cy="54"/>
                  </a:xfrm>
                  <a:custGeom>
                    <a:avLst/>
                    <a:gdLst>
                      <a:gd name="T0" fmla="*/ 24 w 26"/>
                      <a:gd name="T1" fmla="*/ 1 h 27"/>
                      <a:gd name="T2" fmla="*/ 17 w 26"/>
                      <a:gd name="T3" fmla="*/ 3 h 27"/>
                      <a:gd name="T4" fmla="*/ 0 w 26"/>
                      <a:gd name="T5" fmla="*/ 18 h 27"/>
                      <a:gd name="T6" fmla="*/ 9 w 26"/>
                      <a:gd name="T7" fmla="*/ 27 h 27"/>
                      <a:gd name="T8" fmla="*/ 26 w 26"/>
                      <a:gd name="T9" fmla="*/ 12 h 27"/>
                      <a:gd name="T10" fmla="*/ 18 w 26"/>
                      <a:gd name="T11" fmla="*/ 14 h 27"/>
                      <a:gd name="T12" fmla="*/ 24 w 26"/>
                      <a:gd name="T13" fmla="*/ 1 h 27"/>
                      <a:gd name="T14" fmla="*/ 20 w 26"/>
                      <a:gd name="T15" fmla="*/ 0 h 27"/>
                      <a:gd name="T16" fmla="*/ 17 w 26"/>
                      <a:gd name="T17" fmla="*/ 3 h 27"/>
                      <a:gd name="T18" fmla="*/ 24 w 26"/>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4" y="1"/>
                        </a:moveTo>
                        <a:lnTo>
                          <a:pt x="17" y="3"/>
                        </a:lnTo>
                        <a:lnTo>
                          <a:pt x="0" y="18"/>
                        </a:lnTo>
                        <a:lnTo>
                          <a:pt x="9" y="27"/>
                        </a:lnTo>
                        <a:lnTo>
                          <a:pt x="26" y="12"/>
                        </a:lnTo>
                        <a:lnTo>
                          <a:pt x="18" y="14"/>
                        </a:lnTo>
                        <a:lnTo>
                          <a:pt x="24" y="1"/>
                        </a:lnTo>
                        <a:lnTo>
                          <a:pt x="20" y="0"/>
                        </a:lnTo>
                        <a:lnTo>
                          <a:pt x="17" y="3"/>
                        </a:lnTo>
                        <a:lnTo>
                          <a:pt x="24"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5" name="Freeform 825"/>
                  <p:cNvSpPr>
                    <a:spLocks/>
                  </p:cNvSpPr>
                  <p:nvPr/>
                </p:nvSpPr>
                <p:spPr bwMode="auto">
                  <a:xfrm>
                    <a:off x="10421" y="5328"/>
                    <a:ext cx="56" cy="44"/>
                  </a:xfrm>
                  <a:custGeom>
                    <a:avLst/>
                    <a:gdLst>
                      <a:gd name="T0" fmla="*/ 20 w 26"/>
                      <a:gd name="T1" fmla="*/ 9 h 22"/>
                      <a:gd name="T2" fmla="*/ 26 w 26"/>
                      <a:gd name="T3" fmla="*/ 9 h 22"/>
                      <a:gd name="T4" fmla="*/ 6 w 26"/>
                      <a:gd name="T5" fmla="*/ 0 h 22"/>
                      <a:gd name="T6" fmla="*/ 0 w 26"/>
                      <a:gd name="T7" fmla="*/ 13 h 22"/>
                      <a:gd name="T8" fmla="*/ 20 w 26"/>
                      <a:gd name="T9" fmla="*/ 22 h 22"/>
                      <a:gd name="T10" fmla="*/ 26 w 26"/>
                      <a:gd name="T11" fmla="*/ 20 h 22"/>
                      <a:gd name="T12" fmla="*/ 20 w 26"/>
                      <a:gd name="T13" fmla="*/ 22 h 22"/>
                      <a:gd name="T14" fmla="*/ 22 w 26"/>
                      <a:gd name="T15" fmla="*/ 22 h 22"/>
                      <a:gd name="T16" fmla="*/ 26 w 26"/>
                      <a:gd name="T17" fmla="*/ 20 h 22"/>
                      <a:gd name="T18" fmla="*/ 20 w 26"/>
                      <a:gd name="T1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2">
                        <a:moveTo>
                          <a:pt x="20" y="9"/>
                        </a:moveTo>
                        <a:lnTo>
                          <a:pt x="26" y="9"/>
                        </a:lnTo>
                        <a:lnTo>
                          <a:pt x="6" y="0"/>
                        </a:lnTo>
                        <a:lnTo>
                          <a:pt x="0" y="13"/>
                        </a:lnTo>
                        <a:lnTo>
                          <a:pt x="20" y="22"/>
                        </a:lnTo>
                        <a:lnTo>
                          <a:pt x="26" y="20"/>
                        </a:lnTo>
                        <a:lnTo>
                          <a:pt x="20" y="22"/>
                        </a:lnTo>
                        <a:lnTo>
                          <a:pt x="22" y="22"/>
                        </a:lnTo>
                        <a:lnTo>
                          <a:pt x="26" y="20"/>
                        </a:lnTo>
                        <a:lnTo>
                          <a:pt x="2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6" name="Freeform 824"/>
                  <p:cNvSpPr>
                    <a:spLocks/>
                  </p:cNvSpPr>
                  <p:nvPr/>
                </p:nvSpPr>
                <p:spPr bwMode="auto">
                  <a:xfrm>
                    <a:off x="10463" y="5308"/>
                    <a:ext cx="98" cy="60"/>
                  </a:xfrm>
                  <a:custGeom>
                    <a:avLst/>
                    <a:gdLst>
                      <a:gd name="T0" fmla="*/ 40 w 45"/>
                      <a:gd name="T1" fmla="*/ 0 h 30"/>
                      <a:gd name="T2" fmla="*/ 40 w 45"/>
                      <a:gd name="T3" fmla="*/ 0 h 30"/>
                      <a:gd name="T4" fmla="*/ 0 w 45"/>
                      <a:gd name="T5" fmla="*/ 19 h 30"/>
                      <a:gd name="T6" fmla="*/ 6 w 45"/>
                      <a:gd name="T7" fmla="*/ 30 h 30"/>
                      <a:gd name="T8" fmla="*/ 45 w 45"/>
                      <a:gd name="T9" fmla="*/ 12 h 30"/>
                      <a:gd name="T10" fmla="*/ 45 w 45"/>
                      <a:gd name="T11" fmla="*/ 12 h 30"/>
                      <a:gd name="T12" fmla="*/ 40 w 45"/>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5" h="30">
                        <a:moveTo>
                          <a:pt x="40" y="0"/>
                        </a:moveTo>
                        <a:lnTo>
                          <a:pt x="40" y="0"/>
                        </a:lnTo>
                        <a:lnTo>
                          <a:pt x="0" y="19"/>
                        </a:lnTo>
                        <a:lnTo>
                          <a:pt x="6" y="30"/>
                        </a:lnTo>
                        <a:lnTo>
                          <a:pt x="45" y="12"/>
                        </a:lnTo>
                        <a:lnTo>
                          <a:pt x="4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7" name="Freeform 823"/>
                  <p:cNvSpPr>
                    <a:spLocks/>
                  </p:cNvSpPr>
                  <p:nvPr/>
                </p:nvSpPr>
                <p:spPr bwMode="auto">
                  <a:xfrm>
                    <a:off x="10552" y="5260"/>
                    <a:ext cx="136" cy="72"/>
                  </a:xfrm>
                  <a:custGeom>
                    <a:avLst/>
                    <a:gdLst>
                      <a:gd name="T0" fmla="*/ 50 w 63"/>
                      <a:gd name="T1" fmla="*/ 6 h 36"/>
                      <a:gd name="T2" fmla="*/ 54 w 63"/>
                      <a:gd name="T3" fmla="*/ 0 h 36"/>
                      <a:gd name="T4" fmla="*/ 0 w 63"/>
                      <a:gd name="T5" fmla="*/ 24 h 36"/>
                      <a:gd name="T6" fmla="*/ 5 w 63"/>
                      <a:gd name="T7" fmla="*/ 36 h 36"/>
                      <a:gd name="T8" fmla="*/ 59 w 63"/>
                      <a:gd name="T9" fmla="*/ 13 h 36"/>
                      <a:gd name="T10" fmla="*/ 63 w 63"/>
                      <a:gd name="T11" fmla="*/ 7 h 36"/>
                      <a:gd name="T12" fmla="*/ 59 w 63"/>
                      <a:gd name="T13" fmla="*/ 13 h 36"/>
                      <a:gd name="T14" fmla="*/ 61 w 63"/>
                      <a:gd name="T15" fmla="*/ 11 h 36"/>
                      <a:gd name="T16" fmla="*/ 63 w 63"/>
                      <a:gd name="T17" fmla="*/ 7 h 36"/>
                      <a:gd name="T18" fmla="*/ 50 w 63"/>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36">
                        <a:moveTo>
                          <a:pt x="50" y="6"/>
                        </a:moveTo>
                        <a:lnTo>
                          <a:pt x="54" y="0"/>
                        </a:lnTo>
                        <a:lnTo>
                          <a:pt x="0" y="24"/>
                        </a:lnTo>
                        <a:lnTo>
                          <a:pt x="5" y="36"/>
                        </a:lnTo>
                        <a:lnTo>
                          <a:pt x="59" y="13"/>
                        </a:lnTo>
                        <a:lnTo>
                          <a:pt x="63" y="7"/>
                        </a:lnTo>
                        <a:lnTo>
                          <a:pt x="59" y="13"/>
                        </a:lnTo>
                        <a:lnTo>
                          <a:pt x="61" y="11"/>
                        </a:lnTo>
                        <a:lnTo>
                          <a:pt x="63" y="7"/>
                        </a:lnTo>
                        <a:lnTo>
                          <a:pt x="5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8" name="Freeform 822"/>
                  <p:cNvSpPr>
                    <a:spLocks/>
                  </p:cNvSpPr>
                  <p:nvPr/>
                </p:nvSpPr>
                <p:spPr bwMode="auto">
                  <a:xfrm>
                    <a:off x="10660" y="5180"/>
                    <a:ext cx="37" cy="94"/>
                  </a:xfrm>
                  <a:custGeom>
                    <a:avLst/>
                    <a:gdLst>
                      <a:gd name="T0" fmla="*/ 6 w 18"/>
                      <a:gd name="T1" fmla="*/ 2 h 47"/>
                      <a:gd name="T2" fmla="*/ 6 w 18"/>
                      <a:gd name="T3" fmla="*/ 0 h 47"/>
                      <a:gd name="T4" fmla="*/ 0 w 18"/>
                      <a:gd name="T5" fmla="*/ 46 h 47"/>
                      <a:gd name="T6" fmla="*/ 13 w 18"/>
                      <a:gd name="T7" fmla="*/ 47 h 47"/>
                      <a:gd name="T8" fmla="*/ 18 w 18"/>
                      <a:gd name="T9" fmla="*/ 2 h 47"/>
                      <a:gd name="T10" fmla="*/ 18 w 18"/>
                      <a:gd name="T11" fmla="*/ 0 h 47"/>
                      <a:gd name="T12" fmla="*/ 6 w 18"/>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18" h="47">
                        <a:moveTo>
                          <a:pt x="6" y="2"/>
                        </a:moveTo>
                        <a:lnTo>
                          <a:pt x="6" y="0"/>
                        </a:lnTo>
                        <a:lnTo>
                          <a:pt x="0" y="46"/>
                        </a:lnTo>
                        <a:lnTo>
                          <a:pt x="13" y="47"/>
                        </a:lnTo>
                        <a:lnTo>
                          <a:pt x="18" y="2"/>
                        </a:lnTo>
                        <a:lnTo>
                          <a:pt x="18" y="0"/>
                        </a:lnTo>
                        <a:lnTo>
                          <a:pt x="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99" name="Freeform 821"/>
                  <p:cNvSpPr>
                    <a:spLocks/>
                  </p:cNvSpPr>
                  <p:nvPr/>
                </p:nvSpPr>
                <p:spPr bwMode="auto">
                  <a:xfrm>
                    <a:off x="10663" y="5120"/>
                    <a:ext cx="34" cy="64"/>
                  </a:xfrm>
                  <a:custGeom>
                    <a:avLst/>
                    <a:gdLst>
                      <a:gd name="T0" fmla="*/ 0 w 16"/>
                      <a:gd name="T1" fmla="*/ 5 h 32"/>
                      <a:gd name="T2" fmla="*/ 0 w 16"/>
                      <a:gd name="T3" fmla="*/ 3 h 32"/>
                      <a:gd name="T4" fmla="*/ 4 w 16"/>
                      <a:gd name="T5" fmla="*/ 32 h 32"/>
                      <a:gd name="T6" fmla="*/ 16 w 16"/>
                      <a:gd name="T7" fmla="*/ 30 h 32"/>
                      <a:gd name="T8" fmla="*/ 13 w 16"/>
                      <a:gd name="T9" fmla="*/ 2 h 32"/>
                      <a:gd name="T10" fmla="*/ 11 w 16"/>
                      <a:gd name="T11" fmla="*/ 0 h 32"/>
                      <a:gd name="T12" fmla="*/ 0 w 16"/>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0" y="5"/>
                        </a:moveTo>
                        <a:lnTo>
                          <a:pt x="0" y="3"/>
                        </a:lnTo>
                        <a:lnTo>
                          <a:pt x="4" y="32"/>
                        </a:lnTo>
                        <a:lnTo>
                          <a:pt x="16" y="30"/>
                        </a:lnTo>
                        <a:lnTo>
                          <a:pt x="13" y="2"/>
                        </a:lnTo>
                        <a:lnTo>
                          <a:pt x="11"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0" name="Freeform 820"/>
                  <p:cNvSpPr>
                    <a:spLocks/>
                  </p:cNvSpPr>
                  <p:nvPr/>
                </p:nvSpPr>
                <p:spPr bwMode="auto">
                  <a:xfrm>
                    <a:off x="10640" y="5066"/>
                    <a:ext cx="48" cy="64"/>
                  </a:xfrm>
                  <a:custGeom>
                    <a:avLst/>
                    <a:gdLst>
                      <a:gd name="T0" fmla="*/ 0 w 22"/>
                      <a:gd name="T1" fmla="*/ 3 h 32"/>
                      <a:gd name="T2" fmla="*/ 0 w 22"/>
                      <a:gd name="T3" fmla="*/ 3 h 32"/>
                      <a:gd name="T4" fmla="*/ 11 w 22"/>
                      <a:gd name="T5" fmla="*/ 32 h 32"/>
                      <a:gd name="T6" fmla="*/ 22 w 22"/>
                      <a:gd name="T7" fmla="*/ 27 h 32"/>
                      <a:gd name="T8" fmla="*/ 11 w 22"/>
                      <a:gd name="T9" fmla="*/ 0 h 32"/>
                      <a:gd name="T10" fmla="*/ 13 w 22"/>
                      <a:gd name="T11" fmla="*/ 0 h 32"/>
                      <a:gd name="T12" fmla="*/ 0 w 22"/>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3"/>
                        </a:moveTo>
                        <a:lnTo>
                          <a:pt x="0" y="3"/>
                        </a:lnTo>
                        <a:lnTo>
                          <a:pt x="11" y="32"/>
                        </a:lnTo>
                        <a:lnTo>
                          <a:pt x="22" y="27"/>
                        </a:lnTo>
                        <a:lnTo>
                          <a:pt x="11" y="0"/>
                        </a:lnTo>
                        <a:lnTo>
                          <a:pt x="13"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1" name="Freeform 819"/>
                  <p:cNvSpPr>
                    <a:spLocks/>
                  </p:cNvSpPr>
                  <p:nvPr/>
                </p:nvSpPr>
                <p:spPr bwMode="auto">
                  <a:xfrm>
                    <a:off x="10629" y="5022"/>
                    <a:ext cx="38" cy="50"/>
                  </a:xfrm>
                  <a:custGeom>
                    <a:avLst/>
                    <a:gdLst>
                      <a:gd name="T0" fmla="*/ 5 w 18"/>
                      <a:gd name="T1" fmla="*/ 0 h 25"/>
                      <a:gd name="T2" fmla="*/ 2 w 18"/>
                      <a:gd name="T3" fmla="*/ 7 h 25"/>
                      <a:gd name="T4" fmla="*/ 5 w 18"/>
                      <a:gd name="T5" fmla="*/ 25 h 25"/>
                      <a:gd name="T6" fmla="*/ 18 w 18"/>
                      <a:gd name="T7" fmla="*/ 22 h 25"/>
                      <a:gd name="T8" fmla="*/ 14 w 18"/>
                      <a:gd name="T9" fmla="*/ 4 h 25"/>
                      <a:gd name="T10" fmla="*/ 9 w 18"/>
                      <a:gd name="T11" fmla="*/ 11 h 25"/>
                      <a:gd name="T12" fmla="*/ 5 w 18"/>
                      <a:gd name="T13" fmla="*/ 0 h 25"/>
                      <a:gd name="T14" fmla="*/ 0 w 18"/>
                      <a:gd name="T15" fmla="*/ 2 h 25"/>
                      <a:gd name="T16" fmla="*/ 2 w 18"/>
                      <a:gd name="T17" fmla="*/ 7 h 25"/>
                      <a:gd name="T18" fmla="*/ 5 w 18"/>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5" y="0"/>
                        </a:moveTo>
                        <a:lnTo>
                          <a:pt x="2" y="7"/>
                        </a:lnTo>
                        <a:lnTo>
                          <a:pt x="5" y="25"/>
                        </a:lnTo>
                        <a:lnTo>
                          <a:pt x="18" y="22"/>
                        </a:lnTo>
                        <a:lnTo>
                          <a:pt x="14" y="4"/>
                        </a:lnTo>
                        <a:lnTo>
                          <a:pt x="9" y="11"/>
                        </a:lnTo>
                        <a:lnTo>
                          <a:pt x="5" y="0"/>
                        </a:lnTo>
                        <a:lnTo>
                          <a:pt x="0" y="2"/>
                        </a:lnTo>
                        <a:lnTo>
                          <a:pt x="2" y="7"/>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2" name="Freeform 818"/>
                  <p:cNvSpPr>
                    <a:spLocks/>
                  </p:cNvSpPr>
                  <p:nvPr/>
                </p:nvSpPr>
                <p:spPr bwMode="auto">
                  <a:xfrm>
                    <a:off x="10640" y="5008"/>
                    <a:ext cx="57" cy="36"/>
                  </a:xfrm>
                  <a:custGeom>
                    <a:avLst/>
                    <a:gdLst>
                      <a:gd name="T0" fmla="*/ 15 w 27"/>
                      <a:gd name="T1" fmla="*/ 4 h 18"/>
                      <a:gd name="T2" fmla="*/ 18 w 27"/>
                      <a:gd name="T3" fmla="*/ 0 h 18"/>
                      <a:gd name="T4" fmla="*/ 0 w 27"/>
                      <a:gd name="T5" fmla="*/ 7 h 18"/>
                      <a:gd name="T6" fmla="*/ 4 w 27"/>
                      <a:gd name="T7" fmla="*/ 18 h 18"/>
                      <a:gd name="T8" fmla="*/ 24 w 27"/>
                      <a:gd name="T9" fmla="*/ 11 h 18"/>
                      <a:gd name="T10" fmla="*/ 27 w 27"/>
                      <a:gd name="T11" fmla="*/ 7 h 18"/>
                      <a:gd name="T12" fmla="*/ 15 w 27"/>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15" y="4"/>
                        </a:moveTo>
                        <a:lnTo>
                          <a:pt x="18" y="0"/>
                        </a:lnTo>
                        <a:lnTo>
                          <a:pt x="0" y="7"/>
                        </a:lnTo>
                        <a:lnTo>
                          <a:pt x="4" y="18"/>
                        </a:lnTo>
                        <a:lnTo>
                          <a:pt x="24" y="11"/>
                        </a:lnTo>
                        <a:lnTo>
                          <a:pt x="27" y="7"/>
                        </a:lnTo>
                        <a:lnTo>
                          <a:pt x="1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3" name="Freeform 817"/>
                  <p:cNvSpPr>
                    <a:spLocks/>
                  </p:cNvSpPr>
                  <p:nvPr/>
                </p:nvSpPr>
                <p:spPr bwMode="auto">
                  <a:xfrm>
                    <a:off x="10672" y="4968"/>
                    <a:ext cx="45" cy="54"/>
                  </a:xfrm>
                  <a:custGeom>
                    <a:avLst/>
                    <a:gdLst>
                      <a:gd name="T0" fmla="*/ 9 w 21"/>
                      <a:gd name="T1" fmla="*/ 9 h 27"/>
                      <a:gd name="T2" fmla="*/ 9 w 21"/>
                      <a:gd name="T3" fmla="*/ 2 h 27"/>
                      <a:gd name="T4" fmla="*/ 0 w 21"/>
                      <a:gd name="T5" fmla="*/ 24 h 27"/>
                      <a:gd name="T6" fmla="*/ 12 w 21"/>
                      <a:gd name="T7" fmla="*/ 27 h 27"/>
                      <a:gd name="T8" fmla="*/ 19 w 21"/>
                      <a:gd name="T9" fmla="*/ 7 h 27"/>
                      <a:gd name="T10" fmla="*/ 19 w 21"/>
                      <a:gd name="T11" fmla="*/ 0 h 27"/>
                      <a:gd name="T12" fmla="*/ 19 w 21"/>
                      <a:gd name="T13" fmla="*/ 7 h 27"/>
                      <a:gd name="T14" fmla="*/ 21 w 21"/>
                      <a:gd name="T15" fmla="*/ 4 h 27"/>
                      <a:gd name="T16" fmla="*/ 19 w 21"/>
                      <a:gd name="T17" fmla="*/ 0 h 27"/>
                      <a:gd name="T18" fmla="*/ 9 w 21"/>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7">
                        <a:moveTo>
                          <a:pt x="9" y="9"/>
                        </a:moveTo>
                        <a:lnTo>
                          <a:pt x="9" y="2"/>
                        </a:lnTo>
                        <a:lnTo>
                          <a:pt x="0" y="24"/>
                        </a:lnTo>
                        <a:lnTo>
                          <a:pt x="12" y="27"/>
                        </a:lnTo>
                        <a:lnTo>
                          <a:pt x="19" y="7"/>
                        </a:lnTo>
                        <a:lnTo>
                          <a:pt x="19" y="0"/>
                        </a:lnTo>
                        <a:lnTo>
                          <a:pt x="19" y="7"/>
                        </a:lnTo>
                        <a:lnTo>
                          <a:pt x="21" y="4"/>
                        </a:lnTo>
                        <a:lnTo>
                          <a:pt x="19" y="0"/>
                        </a:lnTo>
                        <a:lnTo>
                          <a:pt x="9"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4" name="Freeform 816"/>
                  <p:cNvSpPr>
                    <a:spLocks/>
                  </p:cNvSpPr>
                  <p:nvPr/>
                </p:nvSpPr>
                <p:spPr bwMode="auto">
                  <a:xfrm>
                    <a:off x="10601" y="4872"/>
                    <a:ext cx="112" cy="114"/>
                  </a:xfrm>
                  <a:custGeom>
                    <a:avLst/>
                    <a:gdLst>
                      <a:gd name="T0" fmla="*/ 4 w 52"/>
                      <a:gd name="T1" fmla="*/ 12 h 57"/>
                      <a:gd name="T2" fmla="*/ 0 w 52"/>
                      <a:gd name="T3" fmla="*/ 10 h 57"/>
                      <a:gd name="T4" fmla="*/ 42 w 52"/>
                      <a:gd name="T5" fmla="*/ 57 h 57"/>
                      <a:gd name="T6" fmla="*/ 52 w 52"/>
                      <a:gd name="T7" fmla="*/ 48 h 57"/>
                      <a:gd name="T8" fmla="*/ 9 w 52"/>
                      <a:gd name="T9" fmla="*/ 1 h 57"/>
                      <a:gd name="T10" fmla="*/ 6 w 52"/>
                      <a:gd name="T11" fmla="*/ 0 h 57"/>
                      <a:gd name="T12" fmla="*/ 4 w 52"/>
                      <a:gd name="T13" fmla="*/ 12 h 57"/>
                    </a:gdLst>
                    <a:ahLst/>
                    <a:cxnLst>
                      <a:cxn ang="0">
                        <a:pos x="T0" y="T1"/>
                      </a:cxn>
                      <a:cxn ang="0">
                        <a:pos x="T2" y="T3"/>
                      </a:cxn>
                      <a:cxn ang="0">
                        <a:pos x="T4" y="T5"/>
                      </a:cxn>
                      <a:cxn ang="0">
                        <a:pos x="T6" y="T7"/>
                      </a:cxn>
                      <a:cxn ang="0">
                        <a:pos x="T8" y="T9"/>
                      </a:cxn>
                      <a:cxn ang="0">
                        <a:pos x="T10" y="T11"/>
                      </a:cxn>
                      <a:cxn ang="0">
                        <a:pos x="T12" y="T13"/>
                      </a:cxn>
                    </a:cxnLst>
                    <a:rect l="0" t="0" r="r" b="b"/>
                    <a:pathLst>
                      <a:path w="52" h="57">
                        <a:moveTo>
                          <a:pt x="4" y="12"/>
                        </a:moveTo>
                        <a:lnTo>
                          <a:pt x="0" y="10"/>
                        </a:lnTo>
                        <a:lnTo>
                          <a:pt x="42" y="57"/>
                        </a:lnTo>
                        <a:lnTo>
                          <a:pt x="52" y="48"/>
                        </a:lnTo>
                        <a:lnTo>
                          <a:pt x="9" y="1"/>
                        </a:lnTo>
                        <a:lnTo>
                          <a:pt x="6"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5" name="Freeform 815"/>
                  <p:cNvSpPr>
                    <a:spLocks/>
                  </p:cNvSpPr>
                  <p:nvPr/>
                </p:nvSpPr>
                <p:spPr bwMode="auto">
                  <a:xfrm>
                    <a:off x="10480" y="4854"/>
                    <a:ext cx="133" cy="42"/>
                  </a:xfrm>
                  <a:custGeom>
                    <a:avLst/>
                    <a:gdLst>
                      <a:gd name="T0" fmla="*/ 0 w 62"/>
                      <a:gd name="T1" fmla="*/ 5 h 21"/>
                      <a:gd name="T2" fmla="*/ 6 w 62"/>
                      <a:gd name="T3" fmla="*/ 12 h 21"/>
                      <a:gd name="T4" fmla="*/ 60 w 62"/>
                      <a:gd name="T5" fmla="*/ 21 h 21"/>
                      <a:gd name="T6" fmla="*/ 62 w 62"/>
                      <a:gd name="T7" fmla="*/ 9 h 21"/>
                      <a:gd name="T8" fmla="*/ 8 w 62"/>
                      <a:gd name="T9" fmla="*/ 0 h 21"/>
                      <a:gd name="T10" fmla="*/ 13 w 62"/>
                      <a:gd name="T11" fmla="*/ 5 h 21"/>
                      <a:gd name="T12" fmla="*/ 0 w 62"/>
                      <a:gd name="T13" fmla="*/ 5 h 21"/>
                      <a:gd name="T14" fmla="*/ 0 w 62"/>
                      <a:gd name="T15" fmla="*/ 10 h 21"/>
                      <a:gd name="T16" fmla="*/ 6 w 62"/>
                      <a:gd name="T17" fmla="*/ 12 h 21"/>
                      <a:gd name="T18" fmla="*/ 0 w 62"/>
                      <a:gd name="T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21">
                        <a:moveTo>
                          <a:pt x="0" y="5"/>
                        </a:moveTo>
                        <a:lnTo>
                          <a:pt x="6" y="12"/>
                        </a:lnTo>
                        <a:lnTo>
                          <a:pt x="60" y="21"/>
                        </a:lnTo>
                        <a:lnTo>
                          <a:pt x="62" y="9"/>
                        </a:lnTo>
                        <a:lnTo>
                          <a:pt x="8" y="0"/>
                        </a:lnTo>
                        <a:lnTo>
                          <a:pt x="13" y="5"/>
                        </a:lnTo>
                        <a:lnTo>
                          <a:pt x="0" y="5"/>
                        </a:lnTo>
                        <a:lnTo>
                          <a:pt x="0" y="10"/>
                        </a:lnTo>
                        <a:lnTo>
                          <a:pt x="6" y="1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6" name="Freeform 814"/>
                  <p:cNvSpPr>
                    <a:spLocks/>
                  </p:cNvSpPr>
                  <p:nvPr/>
                </p:nvSpPr>
                <p:spPr bwMode="auto">
                  <a:xfrm>
                    <a:off x="10477" y="4644"/>
                    <a:ext cx="31" cy="220"/>
                  </a:xfrm>
                  <a:custGeom>
                    <a:avLst/>
                    <a:gdLst>
                      <a:gd name="T0" fmla="*/ 1 w 14"/>
                      <a:gd name="T1" fmla="*/ 0 h 110"/>
                      <a:gd name="T2" fmla="*/ 0 w 14"/>
                      <a:gd name="T3" fmla="*/ 4 h 110"/>
                      <a:gd name="T4" fmla="*/ 1 w 14"/>
                      <a:gd name="T5" fmla="*/ 110 h 110"/>
                      <a:gd name="T6" fmla="*/ 14 w 14"/>
                      <a:gd name="T7" fmla="*/ 110 h 110"/>
                      <a:gd name="T8" fmla="*/ 14 w 14"/>
                      <a:gd name="T9" fmla="*/ 4 h 110"/>
                      <a:gd name="T10" fmla="*/ 12 w 14"/>
                      <a:gd name="T11" fmla="*/ 9 h 110"/>
                      <a:gd name="T12" fmla="*/ 1 w 1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14" h="110">
                        <a:moveTo>
                          <a:pt x="1" y="0"/>
                        </a:moveTo>
                        <a:lnTo>
                          <a:pt x="0" y="4"/>
                        </a:lnTo>
                        <a:lnTo>
                          <a:pt x="1" y="110"/>
                        </a:lnTo>
                        <a:lnTo>
                          <a:pt x="14" y="110"/>
                        </a:lnTo>
                        <a:lnTo>
                          <a:pt x="14" y="4"/>
                        </a:lnTo>
                        <a:lnTo>
                          <a:pt x="12" y="9"/>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7" name="Freeform 813"/>
                  <p:cNvSpPr>
                    <a:spLocks/>
                  </p:cNvSpPr>
                  <p:nvPr/>
                </p:nvSpPr>
                <p:spPr bwMode="auto">
                  <a:xfrm>
                    <a:off x="10480" y="4554"/>
                    <a:ext cx="113" cy="108"/>
                  </a:xfrm>
                  <a:custGeom>
                    <a:avLst/>
                    <a:gdLst>
                      <a:gd name="T0" fmla="*/ 44 w 53"/>
                      <a:gd name="T1" fmla="*/ 0 h 54"/>
                      <a:gd name="T2" fmla="*/ 44 w 53"/>
                      <a:gd name="T3" fmla="*/ 0 h 54"/>
                      <a:gd name="T4" fmla="*/ 0 w 53"/>
                      <a:gd name="T5" fmla="*/ 45 h 54"/>
                      <a:gd name="T6" fmla="*/ 11 w 53"/>
                      <a:gd name="T7" fmla="*/ 54 h 54"/>
                      <a:gd name="T8" fmla="*/ 53 w 53"/>
                      <a:gd name="T9" fmla="*/ 9 h 54"/>
                      <a:gd name="T10" fmla="*/ 53 w 53"/>
                      <a:gd name="T11" fmla="*/ 9 h 54"/>
                      <a:gd name="T12" fmla="*/ 44 w 53"/>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53" h="54">
                        <a:moveTo>
                          <a:pt x="44" y="0"/>
                        </a:moveTo>
                        <a:lnTo>
                          <a:pt x="44" y="0"/>
                        </a:lnTo>
                        <a:lnTo>
                          <a:pt x="0" y="45"/>
                        </a:lnTo>
                        <a:lnTo>
                          <a:pt x="11" y="54"/>
                        </a:lnTo>
                        <a:lnTo>
                          <a:pt x="53" y="9"/>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08" name="Freeform 812"/>
                  <p:cNvSpPr>
                    <a:spLocks/>
                  </p:cNvSpPr>
                  <p:nvPr/>
                </p:nvSpPr>
                <p:spPr bwMode="auto">
                  <a:xfrm>
                    <a:off x="10575" y="4456"/>
                    <a:ext cx="104" cy="116"/>
                  </a:xfrm>
                  <a:custGeom>
                    <a:avLst/>
                    <a:gdLst>
                      <a:gd name="T0" fmla="*/ 37 w 48"/>
                      <a:gd name="T1" fmla="*/ 0 h 58"/>
                      <a:gd name="T2" fmla="*/ 37 w 48"/>
                      <a:gd name="T3" fmla="*/ 0 h 58"/>
                      <a:gd name="T4" fmla="*/ 0 w 48"/>
                      <a:gd name="T5" fmla="*/ 49 h 58"/>
                      <a:gd name="T6" fmla="*/ 9 w 48"/>
                      <a:gd name="T7" fmla="*/ 58 h 58"/>
                      <a:gd name="T8" fmla="*/ 48 w 48"/>
                      <a:gd name="T9" fmla="*/ 9 h 58"/>
                      <a:gd name="T10" fmla="*/ 46 w 48"/>
                      <a:gd name="T11" fmla="*/ 9 h 58"/>
                      <a:gd name="T12" fmla="*/ 37 w 4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48" h="58">
                        <a:moveTo>
                          <a:pt x="37" y="0"/>
                        </a:moveTo>
                        <a:lnTo>
                          <a:pt x="37" y="0"/>
                        </a:lnTo>
                        <a:lnTo>
                          <a:pt x="0" y="49"/>
                        </a:lnTo>
                        <a:lnTo>
                          <a:pt x="9" y="58"/>
                        </a:lnTo>
                        <a:lnTo>
                          <a:pt x="48" y="9"/>
                        </a:lnTo>
                        <a:lnTo>
                          <a:pt x="46" y="9"/>
                        </a:lnTo>
                        <a:lnTo>
                          <a:pt x="3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grpSp>
                <p:nvGrpSpPr>
                  <p:cNvPr id="209" name="Group 611"/>
                  <p:cNvGrpSpPr>
                    <a:grpSpLocks/>
                  </p:cNvGrpSpPr>
                  <p:nvPr/>
                </p:nvGrpSpPr>
                <p:grpSpPr bwMode="auto">
                  <a:xfrm>
                    <a:off x="7425" y="3278"/>
                    <a:ext cx="5876" cy="2840"/>
                    <a:chOff x="2591" y="2191"/>
                    <a:chExt cx="2713" cy="1420"/>
                  </a:xfrm>
                </p:grpSpPr>
                <p:sp>
                  <p:nvSpPr>
                    <p:cNvPr id="819" name="Freeform 811"/>
                    <p:cNvSpPr>
                      <a:spLocks/>
                    </p:cNvSpPr>
                    <p:nvPr/>
                  </p:nvSpPr>
                  <p:spPr bwMode="auto">
                    <a:xfrm>
                      <a:off x="4082" y="2761"/>
                      <a:ext cx="31" cy="28"/>
                    </a:xfrm>
                    <a:custGeom>
                      <a:avLst/>
                      <a:gdLst>
                        <a:gd name="T0" fmla="*/ 22 w 31"/>
                        <a:gd name="T1" fmla="*/ 0 h 28"/>
                        <a:gd name="T2" fmla="*/ 22 w 31"/>
                        <a:gd name="T3" fmla="*/ 0 h 28"/>
                        <a:gd name="T4" fmla="*/ 0 w 31"/>
                        <a:gd name="T5" fmla="*/ 19 h 28"/>
                        <a:gd name="T6" fmla="*/ 9 w 31"/>
                        <a:gd name="T7" fmla="*/ 28 h 28"/>
                        <a:gd name="T8" fmla="*/ 31 w 31"/>
                        <a:gd name="T9" fmla="*/ 9 h 28"/>
                        <a:gd name="T10" fmla="*/ 31 w 31"/>
                        <a:gd name="T11" fmla="*/ 9 h 28"/>
                        <a:gd name="T12" fmla="*/ 22 w 3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31" h="28">
                          <a:moveTo>
                            <a:pt x="22" y="0"/>
                          </a:moveTo>
                          <a:lnTo>
                            <a:pt x="22" y="0"/>
                          </a:lnTo>
                          <a:lnTo>
                            <a:pt x="0" y="19"/>
                          </a:lnTo>
                          <a:lnTo>
                            <a:pt x="9" y="28"/>
                          </a:lnTo>
                          <a:lnTo>
                            <a:pt x="31" y="9"/>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0" name="Freeform 810"/>
                    <p:cNvSpPr>
                      <a:spLocks/>
                    </p:cNvSpPr>
                    <p:nvPr/>
                  </p:nvSpPr>
                  <p:spPr bwMode="auto">
                    <a:xfrm>
                      <a:off x="4104" y="2743"/>
                      <a:ext cx="31" cy="27"/>
                    </a:xfrm>
                    <a:custGeom>
                      <a:avLst/>
                      <a:gdLst>
                        <a:gd name="T0" fmla="*/ 18 w 31"/>
                        <a:gd name="T1" fmla="*/ 3 h 27"/>
                        <a:gd name="T2" fmla="*/ 20 w 31"/>
                        <a:gd name="T3" fmla="*/ 0 h 27"/>
                        <a:gd name="T4" fmla="*/ 0 w 31"/>
                        <a:gd name="T5" fmla="*/ 18 h 27"/>
                        <a:gd name="T6" fmla="*/ 9 w 31"/>
                        <a:gd name="T7" fmla="*/ 27 h 27"/>
                        <a:gd name="T8" fmla="*/ 29 w 31"/>
                        <a:gd name="T9" fmla="*/ 9 h 27"/>
                        <a:gd name="T10" fmla="*/ 31 w 31"/>
                        <a:gd name="T11" fmla="*/ 5 h 27"/>
                        <a:gd name="T12" fmla="*/ 18 w 31"/>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1" h="27">
                          <a:moveTo>
                            <a:pt x="18" y="3"/>
                          </a:moveTo>
                          <a:lnTo>
                            <a:pt x="20" y="0"/>
                          </a:lnTo>
                          <a:lnTo>
                            <a:pt x="0" y="18"/>
                          </a:lnTo>
                          <a:lnTo>
                            <a:pt x="9" y="27"/>
                          </a:lnTo>
                          <a:lnTo>
                            <a:pt x="29" y="9"/>
                          </a:lnTo>
                          <a:lnTo>
                            <a:pt x="31" y="5"/>
                          </a:lnTo>
                          <a:lnTo>
                            <a:pt x="18"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1" name="Freeform 809"/>
                    <p:cNvSpPr>
                      <a:spLocks/>
                    </p:cNvSpPr>
                    <p:nvPr/>
                  </p:nvSpPr>
                  <p:spPr bwMode="auto">
                    <a:xfrm>
                      <a:off x="4122" y="2683"/>
                      <a:ext cx="23" cy="65"/>
                    </a:xfrm>
                    <a:custGeom>
                      <a:avLst/>
                      <a:gdLst>
                        <a:gd name="T0" fmla="*/ 11 w 23"/>
                        <a:gd name="T1" fmla="*/ 0 h 65"/>
                        <a:gd name="T2" fmla="*/ 11 w 23"/>
                        <a:gd name="T3" fmla="*/ 4 h 65"/>
                        <a:gd name="T4" fmla="*/ 0 w 23"/>
                        <a:gd name="T5" fmla="*/ 63 h 65"/>
                        <a:gd name="T6" fmla="*/ 13 w 23"/>
                        <a:gd name="T7" fmla="*/ 65 h 65"/>
                        <a:gd name="T8" fmla="*/ 23 w 23"/>
                        <a:gd name="T9" fmla="*/ 6 h 65"/>
                        <a:gd name="T10" fmla="*/ 22 w 23"/>
                        <a:gd name="T11" fmla="*/ 9 h 65"/>
                        <a:gd name="T12" fmla="*/ 11 w 23"/>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3" h="65">
                          <a:moveTo>
                            <a:pt x="11" y="0"/>
                          </a:moveTo>
                          <a:lnTo>
                            <a:pt x="11" y="4"/>
                          </a:lnTo>
                          <a:lnTo>
                            <a:pt x="0" y="63"/>
                          </a:lnTo>
                          <a:lnTo>
                            <a:pt x="13" y="65"/>
                          </a:lnTo>
                          <a:lnTo>
                            <a:pt x="23" y="6"/>
                          </a:lnTo>
                          <a:lnTo>
                            <a:pt x="22" y="9"/>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2" name="Freeform 808"/>
                    <p:cNvSpPr>
                      <a:spLocks/>
                    </p:cNvSpPr>
                    <p:nvPr/>
                  </p:nvSpPr>
                  <p:spPr bwMode="auto">
                    <a:xfrm>
                      <a:off x="4133" y="2631"/>
                      <a:ext cx="59" cy="61"/>
                    </a:xfrm>
                    <a:custGeom>
                      <a:avLst/>
                      <a:gdLst>
                        <a:gd name="T0" fmla="*/ 47 w 59"/>
                        <a:gd name="T1" fmla="*/ 3 h 61"/>
                        <a:gd name="T2" fmla="*/ 49 w 59"/>
                        <a:gd name="T3" fmla="*/ 0 h 61"/>
                        <a:gd name="T4" fmla="*/ 0 w 59"/>
                        <a:gd name="T5" fmla="*/ 52 h 61"/>
                        <a:gd name="T6" fmla="*/ 11 w 59"/>
                        <a:gd name="T7" fmla="*/ 61 h 61"/>
                        <a:gd name="T8" fmla="*/ 58 w 59"/>
                        <a:gd name="T9" fmla="*/ 9 h 61"/>
                        <a:gd name="T10" fmla="*/ 59 w 59"/>
                        <a:gd name="T11" fmla="*/ 3 h 61"/>
                        <a:gd name="T12" fmla="*/ 47 w 59"/>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59" h="61">
                          <a:moveTo>
                            <a:pt x="47" y="3"/>
                          </a:moveTo>
                          <a:lnTo>
                            <a:pt x="49" y="0"/>
                          </a:lnTo>
                          <a:lnTo>
                            <a:pt x="0" y="52"/>
                          </a:lnTo>
                          <a:lnTo>
                            <a:pt x="11" y="61"/>
                          </a:lnTo>
                          <a:lnTo>
                            <a:pt x="58" y="9"/>
                          </a:lnTo>
                          <a:lnTo>
                            <a:pt x="59" y="3"/>
                          </a:lnTo>
                          <a:lnTo>
                            <a:pt x="47"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3" name="Freeform 807"/>
                    <p:cNvSpPr>
                      <a:spLocks/>
                    </p:cNvSpPr>
                    <p:nvPr/>
                  </p:nvSpPr>
                  <p:spPr bwMode="auto">
                    <a:xfrm>
                      <a:off x="4180" y="2602"/>
                      <a:ext cx="12" cy="32"/>
                    </a:xfrm>
                    <a:custGeom>
                      <a:avLst/>
                      <a:gdLst>
                        <a:gd name="T0" fmla="*/ 0 w 12"/>
                        <a:gd name="T1" fmla="*/ 0 h 32"/>
                        <a:gd name="T2" fmla="*/ 0 w 12"/>
                        <a:gd name="T3" fmla="*/ 0 h 32"/>
                        <a:gd name="T4" fmla="*/ 0 w 12"/>
                        <a:gd name="T5" fmla="*/ 32 h 32"/>
                        <a:gd name="T6" fmla="*/ 12 w 12"/>
                        <a:gd name="T7" fmla="*/ 32 h 32"/>
                        <a:gd name="T8" fmla="*/ 12 w 12"/>
                        <a:gd name="T9" fmla="*/ 0 h 32"/>
                        <a:gd name="T10" fmla="*/ 12 w 12"/>
                        <a:gd name="T11" fmla="*/ 0 h 32"/>
                        <a:gd name="T12" fmla="*/ 0 w 1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0" y="0"/>
                          </a:moveTo>
                          <a:lnTo>
                            <a:pt x="0" y="0"/>
                          </a:lnTo>
                          <a:lnTo>
                            <a:pt x="0" y="32"/>
                          </a:lnTo>
                          <a:lnTo>
                            <a:pt x="12" y="32"/>
                          </a:lnTo>
                          <a:lnTo>
                            <a:pt x="12"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4" name="Freeform 806"/>
                    <p:cNvSpPr>
                      <a:spLocks/>
                    </p:cNvSpPr>
                    <p:nvPr/>
                  </p:nvSpPr>
                  <p:spPr bwMode="auto">
                    <a:xfrm>
                      <a:off x="4180" y="2483"/>
                      <a:ext cx="14" cy="119"/>
                    </a:xfrm>
                    <a:custGeom>
                      <a:avLst/>
                      <a:gdLst>
                        <a:gd name="T0" fmla="*/ 7 w 14"/>
                        <a:gd name="T1" fmla="*/ 0 h 119"/>
                        <a:gd name="T2" fmla="*/ 2 w 14"/>
                        <a:gd name="T3" fmla="*/ 7 h 119"/>
                        <a:gd name="T4" fmla="*/ 0 w 14"/>
                        <a:gd name="T5" fmla="*/ 119 h 119"/>
                        <a:gd name="T6" fmla="*/ 12 w 14"/>
                        <a:gd name="T7" fmla="*/ 119 h 119"/>
                        <a:gd name="T8" fmla="*/ 14 w 14"/>
                        <a:gd name="T9" fmla="*/ 7 h 119"/>
                        <a:gd name="T10" fmla="*/ 9 w 14"/>
                        <a:gd name="T11" fmla="*/ 13 h 119"/>
                        <a:gd name="T12" fmla="*/ 7 w 14"/>
                        <a:gd name="T13" fmla="*/ 0 h 119"/>
                        <a:gd name="T14" fmla="*/ 2 w 14"/>
                        <a:gd name="T15" fmla="*/ 2 h 119"/>
                        <a:gd name="T16" fmla="*/ 2 w 14"/>
                        <a:gd name="T17" fmla="*/ 7 h 119"/>
                        <a:gd name="T18" fmla="*/ 7 w 14"/>
                        <a:gd name="T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9">
                          <a:moveTo>
                            <a:pt x="7" y="0"/>
                          </a:moveTo>
                          <a:lnTo>
                            <a:pt x="2" y="7"/>
                          </a:lnTo>
                          <a:lnTo>
                            <a:pt x="0" y="119"/>
                          </a:lnTo>
                          <a:lnTo>
                            <a:pt x="12" y="119"/>
                          </a:lnTo>
                          <a:lnTo>
                            <a:pt x="14" y="7"/>
                          </a:lnTo>
                          <a:lnTo>
                            <a:pt x="9" y="13"/>
                          </a:lnTo>
                          <a:lnTo>
                            <a:pt x="7" y="0"/>
                          </a:lnTo>
                          <a:lnTo>
                            <a:pt x="2" y="2"/>
                          </a:lnTo>
                          <a:lnTo>
                            <a:pt x="2" y="7"/>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5" name="Freeform 805"/>
                    <p:cNvSpPr>
                      <a:spLocks/>
                    </p:cNvSpPr>
                    <p:nvPr/>
                  </p:nvSpPr>
                  <p:spPr bwMode="auto">
                    <a:xfrm>
                      <a:off x="4187" y="2478"/>
                      <a:ext cx="59" cy="18"/>
                    </a:xfrm>
                    <a:custGeom>
                      <a:avLst/>
                      <a:gdLst>
                        <a:gd name="T0" fmla="*/ 47 w 59"/>
                        <a:gd name="T1" fmla="*/ 5 h 18"/>
                        <a:gd name="T2" fmla="*/ 52 w 59"/>
                        <a:gd name="T3" fmla="*/ 0 h 18"/>
                        <a:gd name="T4" fmla="*/ 0 w 59"/>
                        <a:gd name="T5" fmla="*/ 5 h 18"/>
                        <a:gd name="T6" fmla="*/ 2 w 59"/>
                        <a:gd name="T7" fmla="*/ 18 h 18"/>
                        <a:gd name="T8" fmla="*/ 54 w 59"/>
                        <a:gd name="T9" fmla="*/ 12 h 18"/>
                        <a:gd name="T10" fmla="*/ 59 w 59"/>
                        <a:gd name="T11" fmla="*/ 7 h 18"/>
                        <a:gd name="T12" fmla="*/ 54 w 59"/>
                        <a:gd name="T13" fmla="*/ 12 h 18"/>
                        <a:gd name="T14" fmla="*/ 59 w 59"/>
                        <a:gd name="T15" fmla="*/ 12 h 18"/>
                        <a:gd name="T16" fmla="*/ 59 w 59"/>
                        <a:gd name="T17" fmla="*/ 7 h 18"/>
                        <a:gd name="T18" fmla="*/ 47 w 59"/>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8">
                          <a:moveTo>
                            <a:pt x="47" y="5"/>
                          </a:moveTo>
                          <a:lnTo>
                            <a:pt x="52" y="0"/>
                          </a:lnTo>
                          <a:lnTo>
                            <a:pt x="0" y="5"/>
                          </a:lnTo>
                          <a:lnTo>
                            <a:pt x="2" y="18"/>
                          </a:lnTo>
                          <a:lnTo>
                            <a:pt x="54" y="12"/>
                          </a:lnTo>
                          <a:lnTo>
                            <a:pt x="59" y="7"/>
                          </a:lnTo>
                          <a:lnTo>
                            <a:pt x="54" y="12"/>
                          </a:lnTo>
                          <a:lnTo>
                            <a:pt x="59" y="12"/>
                          </a:lnTo>
                          <a:lnTo>
                            <a:pt x="59" y="7"/>
                          </a:lnTo>
                          <a:lnTo>
                            <a:pt x="4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6" name="Freeform 804"/>
                    <p:cNvSpPr>
                      <a:spLocks/>
                    </p:cNvSpPr>
                    <p:nvPr/>
                  </p:nvSpPr>
                  <p:spPr bwMode="auto">
                    <a:xfrm>
                      <a:off x="4234" y="2413"/>
                      <a:ext cx="21" cy="72"/>
                    </a:xfrm>
                    <a:custGeom>
                      <a:avLst/>
                      <a:gdLst>
                        <a:gd name="T0" fmla="*/ 11 w 21"/>
                        <a:gd name="T1" fmla="*/ 0 h 72"/>
                        <a:gd name="T2" fmla="*/ 9 w 21"/>
                        <a:gd name="T3" fmla="*/ 5 h 72"/>
                        <a:gd name="T4" fmla="*/ 0 w 21"/>
                        <a:gd name="T5" fmla="*/ 70 h 72"/>
                        <a:gd name="T6" fmla="*/ 12 w 21"/>
                        <a:gd name="T7" fmla="*/ 72 h 72"/>
                        <a:gd name="T8" fmla="*/ 21 w 21"/>
                        <a:gd name="T9" fmla="*/ 5 h 72"/>
                        <a:gd name="T10" fmla="*/ 18 w 21"/>
                        <a:gd name="T11" fmla="*/ 11 h 72"/>
                        <a:gd name="T12" fmla="*/ 11 w 21"/>
                        <a:gd name="T13" fmla="*/ 0 h 72"/>
                        <a:gd name="T14" fmla="*/ 9 w 21"/>
                        <a:gd name="T15" fmla="*/ 2 h 72"/>
                        <a:gd name="T16" fmla="*/ 9 w 21"/>
                        <a:gd name="T17" fmla="*/ 5 h 72"/>
                        <a:gd name="T18" fmla="*/ 11 w 21"/>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2">
                          <a:moveTo>
                            <a:pt x="11" y="0"/>
                          </a:moveTo>
                          <a:lnTo>
                            <a:pt x="9" y="5"/>
                          </a:lnTo>
                          <a:lnTo>
                            <a:pt x="0" y="70"/>
                          </a:lnTo>
                          <a:lnTo>
                            <a:pt x="12" y="72"/>
                          </a:lnTo>
                          <a:lnTo>
                            <a:pt x="21" y="5"/>
                          </a:lnTo>
                          <a:lnTo>
                            <a:pt x="18" y="11"/>
                          </a:lnTo>
                          <a:lnTo>
                            <a:pt x="11" y="0"/>
                          </a:lnTo>
                          <a:lnTo>
                            <a:pt x="9" y="2"/>
                          </a:lnTo>
                          <a:lnTo>
                            <a:pt x="9"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7" name="Freeform 803"/>
                    <p:cNvSpPr>
                      <a:spLocks/>
                    </p:cNvSpPr>
                    <p:nvPr/>
                  </p:nvSpPr>
                  <p:spPr bwMode="auto">
                    <a:xfrm>
                      <a:off x="4245" y="2390"/>
                      <a:ext cx="41" cy="34"/>
                    </a:xfrm>
                    <a:custGeom>
                      <a:avLst/>
                      <a:gdLst>
                        <a:gd name="T0" fmla="*/ 32 w 41"/>
                        <a:gd name="T1" fmla="*/ 0 h 34"/>
                        <a:gd name="T2" fmla="*/ 34 w 41"/>
                        <a:gd name="T3" fmla="*/ 0 h 34"/>
                        <a:gd name="T4" fmla="*/ 0 w 41"/>
                        <a:gd name="T5" fmla="*/ 23 h 34"/>
                        <a:gd name="T6" fmla="*/ 7 w 41"/>
                        <a:gd name="T7" fmla="*/ 34 h 34"/>
                        <a:gd name="T8" fmla="*/ 41 w 41"/>
                        <a:gd name="T9" fmla="*/ 10 h 34"/>
                        <a:gd name="T10" fmla="*/ 41 w 41"/>
                        <a:gd name="T11" fmla="*/ 9 h 34"/>
                        <a:gd name="T12" fmla="*/ 32 w 41"/>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41" h="34">
                          <a:moveTo>
                            <a:pt x="32" y="0"/>
                          </a:moveTo>
                          <a:lnTo>
                            <a:pt x="34" y="0"/>
                          </a:lnTo>
                          <a:lnTo>
                            <a:pt x="0" y="23"/>
                          </a:lnTo>
                          <a:lnTo>
                            <a:pt x="7" y="34"/>
                          </a:lnTo>
                          <a:lnTo>
                            <a:pt x="41" y="10"/>
                          </a:lnTo>
                          <a:lnTo>
                            <a:pt x="41" y="9"/>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8" name="Freeform 802"/>
                    <p:cNvSpPr>
                      <a:spLocks/>
                    </p:cNvSpPr>
                    <p:nvPr/>
                  </p:nvSpPr>
                  <p:spPr bwMode="auto">
                    <a:xfrm>
                      <a:off x="4277" y="2372"/>
                      <a:ext cx="25" cy="27"/>
                    </a:xfrm>
                    <a:custGeom>
                      <a:avLst/>
                      <a:gdLst>
                        <a:gd name="T0" fmla="*/ 22 w 25"/>
                        <a:gd name="T1" fmla="*/ 0 h 27"/>
                        <a:gd name="T2" fmla="*/ 16 w 25"/>
                        <a:gd name="T3" fmla="*/ 1 h 27"/>
                        <a:gd name="T4" fmla="*/ 0 w 25"/>
                        <a:gd name="T5" fmla="*/ 18 h 27"/>
                        <a:gd name="T6" fmla="*/ 9 w 25"/>
                        <a:gd name="T7" fmla="*/ 27 h 27"/>
                        <a:gd name="T8" fmla="*/ 25 w 25"/>
                        <a:gd name="T9" fmla="*/ 10 h 27"/>
                        <a:gd name="T10" fmla="*/ 20 w 25"/>
                        <a:gd name="T11" fmla="*/ 12 h 27"/>
                        <a:gd name="T12" fmla="*/ 22 w 25"/>
                        <a:gd name="T13" fmla="*/ 0 h 27"/>
                        <a:gd name="T14" fmla="*/ 18 w 25"/>
                        <a:gd name="T15" fmla="*/ 0 h 27"/>
                        <a:gd name="T16" fmla="*/ 16 w 25"/>
                        <a:gd name="T17" fmla="*/ 1 h 27"/>
                        <a:gd name="T18" fmla="*/ 22 w 2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7">
                          <a:moveTo>
                            <a:pt x="22" y="0"/>
                          </a:moveTo>
                          <a:lnTo>
                            <a:pt x="16" y="1"/>
                          </a:lnTo>
                          <a:lnTo>
                            <a:pt x="0" y="18"/>
                          </a:lnTo>
                          <a:lnTo>
                            <a:pt x="9" y="27"/>
                          </a:lnTo>
                          <a:lnTo>
                            <a:pt x="25" y="10"/>
                          </a:lnTo>
                          <a:lnTo>
                            <a:pt x="20" y="12"/>
                          </a:lnTo>
                          <a:lnTo>
                            <a:pt x="22" y="0"/>
                          </a:lnTo>
                          <a:lnTo>
                            <a:pt x="18" y="0"/>
                          </a:lnTo>
                          <a:lnTo>
                            <a:pt x="16" y="1"/>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29" name="Freeform 801"/>
                    <p:cNvSpPr>
                      <a:spLocks/>
                    </p:cNvSpPr>
                    <p:nvPr/>
                  </p:nvSpPr>
                  <p:spPr bwMode="auto">
                    <a:xfrm>
                      <a:off x="4297" y="2372"/>
                      <a:ext cx="48" cy="14"/>
                    </a:xfrm>
                    <a:custGeom>
                      <a:avLst/>
                      <a:gdLst>
                        <a:gd name="T0" fmla="*/ 38 w 48"/>
                        <a:gd name="T1" fmla="*/ 5 h 14"/>
                        <a:gd name="T2" fmla="*/ 43 w 48"/>
                        <a:gd name="T3" fmla="*/ 1 h 14"/>
                        <a:gd name="T4" fmla="*/ 2 w 48"/>
                        <a:gd name="T5" fmla="*/ 0 h 14"/>
                        <a:gd name="T6" fmla="*/ 0 w 48"/>
                        <a:gd name="T7" fmla="*/ 12 h 14"/>
                        <a:gd name="T8" fmla="*/ 43 w 48"/>
                        <a:gd name="T9" fmla="*/ 14 h 14"/>
                        <a:gd name="T10" fmla="*/ 48 w 48"/>
                        <a:gd name="T11" fmla="*/ 12 h 14"/>
                        <a:gd name="T12" fmla="*/ 43 w 48"/>
                        <a:gd name="T13" fmla="*/ 14 h 14"/>
                        <a:gd name="T14" fmla="*/ 47 w 48"/>
                        <a:gd name="T15" fmla="*/ 14 h 14"/>
                        <a:gd name="T16" fmla="*/ 48 w 48"/>
                        <a:gd name="T17" fmla="*/ 12 h 14"/>
                        <a:gd name="T18" fmla="*/ 38 w 48"/>
                        <a:gd name="T19"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4">
                          <a:moveTo>
                            <a:pt x="38" y="5"/>
                          </a:moveTo>
                          <a:lnTo>
                            <a:pt x="43" y="1"/>
                          </a:lnTo>
                          <a:lnTo>
                            <a:pt x="2" y="0"/>
                          </a:lnTo>
                          <a:lnTo>
                            <a:pt x="0" y="12"/>
                          </a:lnTo>
                          <a:lnTo>
                            <a:pt x="43" y="14"/>
                          </a:lnTo>
                          <a:lnTo>
                            <a:pt x="48" y="12"/>
                          </a:lnTo>
                          <a:lnTo>
                            <a:pt x="43" y="14"/>
                          </a:lnTo>
                          <a:lnTo>
                            <a:pt x="47" y="14"/>
                          </a:lnTo>
                          <a:lnTo>
                            <a:pt x="48" y="12"/>
                          </a:lnTo>
                          <a:lnTo>
                            <a:pt x="3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0" name="Freeform 800"/>
                    <p:cNvSpPr>
                      <a:spLocks/>
                    </p:cNvSpPr>
                    <p:nvPr/>
                  </p:nvSpPr>
                  <p:spPr bwMode="auto">
                    <a:xfrm>
                      <a:off x="4335" y="2353"/>
                      <a:ext cx="25" cy="31"/>
                    </a:xfrm>
                    <a:custGeom>
                      <a:avLst/>
                      <a:gdLst>
                        <a:gd name="T0" fmla="*/ 19 w 25"/>
                        <a:gd name="T1" fmla="*/ 0 h 31"/>
                        <a:gd name="T2" fmla="*/ 14 w 25"/>
                        <a:gd name="T3" fmla="*/ 4 h 31"/>
                        <a:gd name="T4" fmla="*/ 0 w 25"/>
                        <a:gd name="T5" fmla="*/ 24 h 31"/>
                        <a:gd name="T6" fmla="*/ 10 w 25"/>
                        <a:gd name="T7" fmla="*/ 31 h 31"/>
                        <a:gd name="T8" fmla="*/ 25 w 25"/>
                        <a:gd name="T9" fmla="*/ 11 h 31"/>
                        <a:gd name="T10" fmla="*/ 19 w 25"/>
                        <a:gd name="T11" fmla="*/ 13 h 31"/>
                        <a:gd name="T12" fmla="*/ 19 w 25"/>
                        <a:gd name="T13" fmla="*/ 0 h 31"/>
                        <a:gd name="T14" fmla="*/ 16 w 25"/>
                        <a:gd name="T15" fmla="*/ 0 h 31"/>
                        <a:gd name="T16" fmla="*/ 14 w 25"/>
                        <a:gd name="T17" fmla="*/ 4 h 31"/>
                        <a:gd name="T18" fmla="*/ 19 w 25"/>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9" y="0"/>
                          </a:moveTo>
                          <a:lnTo>
                            <a:pt x="14" y="4"/>
                          </a:lnTo>
                          <a:lnTo>
                            <a:pt x="0" y="24"/>
                          </a:lnTo>
                          <a:lnTo>
                            <a:pt x="10" y="31"/>
                          </a:lnTo>
                          <a:lnTo>
                            <a:pt x="25" y="11"/>
                          </a:lnTo>
                          <a:lnTo>
                            <a:pt x="19" y="13"/>
                          </a:lnTo>
                          <a:lnTo>
                            <a:pt x="19" y="0"/>
                          </a:lnTo>
                          <a:lnTo>
                            <a:pt x="16" y="0"/>
                          </a:lnTo>
                          <a:lnTo>
                            <a:pt x="14" y="4"/>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1" name="Freeform 799"/>
                    <p:cNvSpPr>
                      <a:spLocks/>
                    </p:cNvSpPr>
                    <p:nvPr/>
                  </p:nvSpPr>
                  <p:spPr bwMode="auto">
                    <a:xfrm>
                      <a:off x="4354" y="2353"/>
                      <a:ext cx="42" cy="13"/>
                    </a:xfrm>
                    <a:custGeom>
                      <a:avLst/>
                      <a:gdLst>
                        <a:gd name="T0" fmla="*/ 42 w 42"/>
                        <a:gd name="T1" fmla="*/ 6 h 13"/>
                        <a:gd name="T2" fmla="*/ 35 w 42"/>
                        <a:gd name="T3" fmla="*/ 0 h 13"/>
                        <a:gd name="T4" fmla="*/ 0 w 42"/>
                        <a:gd name="T5" fmla="*/ 0 h 13"/>
                        <a:gd name="T6" fmla="*/ 0 w 42"/>
                        <a:gd name="T7" fmla="*/ 13 h 13"/>
                        <a:gd name="T8" fmla="*/ 35 w 42"/>
                        <a:gd name="T9" fmla="*/ 13 h 13"/>
                        <a:gd name="T10" fmla="*/ 29 w 42"/>
                        <a:gd name="T11" fmla="*/ 8 h 13"/>
                        <a:gd name="T12" fmla="*/ 42 w 42"/>
                        <a:gd name="T13" fmla="*/ 6 h 13"/>
                        <a:gd name="T14" fmla="*/ 40 w 42"/>
                        <a:gd name="T15" fmla="*/ 0 h 13"/>
                        <a:gd name="T16" fmla="*/ 35 w 42"/>
                        <a:gd name="T17" fmla="*/ 0 h 13"/>
                        <a:gd name="T18" fmla="*/ 42 w 42"/>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3">
                          <a:moveTo>
                            <a:pt x="42" y="6"/>
                          </a:moveTo>
                          <a:lnTo>
                            <a:pt x="35" y="0"/>
                          </a:lnTo>
                          <a:lnTo>
                            <a:pt x="0" y="0"/>
                          </a:lnTo>
                          <a:lnTo>
                            <a:pt x="0" y="13"/>
                          </a:lnTo>
                          <a:lnTo>
                            <a:pt x="35" y="13"/>
                          </a:lnTo>
                          <a:lnTo>
                            <a:pt x="29" y="8"/>
                          </a:lnTo>
                          <a:lnTo>
                            <a:pt x="42" y="6"/>
                          </a:lnTo>
                          <a:lnTo>
                            <a:pt x="40" y="0"/>
                          </a:lnTo>
                          <a:lnTo>
                            <a:pt x="35" y="0"/>
                          </a:lnTo>
                          <a:lnTo>
                            <a:pt x="4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2" name="Freeform 798"/>
                    <p:cNvSpPr>
                      <a:spLocks/>
                    </p:cNvSpPr>
                    <p:nvPr/>
                  </p:nvSpPr>
                  <p:spPr bwMode="auto">
                    <a:xfrm>
                      <a:off x="4383" y="2359"/>
                      <a:ext cx="18" cy="36"/>
                    </a:xfrm>
                    <a:custGeom>
                      <a:avLst/>
                      <a:gdLst>
                        <a:gd name="T0" fmla="*/ 17 w 18"/>
                        <a:gd name="T1" fmla="*/ 27 h 36"/>
                        <a:gd name="T2" fmla="*/ 18 w 18"/>
                        <a:gd name="T3" fmla="*/ 31 h 36"/>
                        <a:gd name="T4" fmla="*/ 13 w 18"/>
                        <a:gd name="T5" fmla="*/ 0 h 36"/>
                        <a:gd name="T6" fmla="*/ 0 w 18"/>
                        <a:gd name="T7" fmla="*/ 2 h 36"/>
                        <a:gd name="T8" fmla="*/ 6 w 18"/>
                        <a:gd name="T9" fmla="*/ 32 h 36"/>
                        <a:gd name="T10" fmla="*/ 7 w 18"/>
                        <a:gd name="T11" fmla="*/ 36 h 36"/>
                        <a:gd name="T12" fmla="*/ 17 w 18"/>
                        <a:gd name="T13" fmla="*/ 27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17" y="27"/>
                          </a:moveTo>
                          <a:lnTo>
                            <a:pt x="18" y="31"/>
                          </a:lnTo>
                          <a:lnTo>
                            <a:pt x="13" y="0"/>
                          </a:lnTo>
                          <a:lnTo>
                            <a:pt x="0" y="2"/>
                          </a:lnTo>
                          <a:lnTo>
                            <a:pt x="6" y="32"/>
                          </a:lnTo>
                          <a:lnTo>
                            <a:pt x="7" y="36"/>
                          </a:lnTo>
                          <a:lnTo>
                            <a:pt x="17"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3" name="Freeform 797"/>
                    <p:cNvSpPr>
                      <a:spLocks/>
                    </p:cNvSpPr>
                    <p:nvPr/>
                  </p:nvSpPr>
                  <p:spPr bwMode="auto">
                    <a:xfrm>
                      <a:off x="4390" y="2386"/>
                      <a:ext cx="37" cy="40"/>
                    </a:xfrm>
                    <a:custGeom>
                      <a:avLst/>
                      <a:gdLst>
                        <a:gd name="T0" fmla="*/ 33 w 37"/>
                        <a:gd name="T1" fmla="*/ 27 h 40"/>
                        <a:gd name="T2" fmla="*/ 37 w 37"/>
                        <a:gd name="T3" fmla="*/ 29 h 40"/>
                        <a:gd name="T4" fmla="*/ 10 w 37"/>
                        <a:gd name="T5" fmla="*/ 0 h 40"/>
                        <a:gd name="T6" fmla="*/ 0 w 37"/>
                        <a:gd name="T7" fmla="*/ 9 h 40"/>
                        <a:gd name="T8" fmla="*/ 26 w 37"/>
                        <a:gd name="T9" fmla="*/ 38 h 40"/>
                        <a:gd name="T10" fmla="*/ 29 w 37"/>
                        <a:gd name="T11" fmla="*/ 40 h 40"/>
                        <a:gd name="T12" fmla="*/ 33 w 37"/>
                        <a:gd name="T13" fmla="*/ 27 h 40"/>
                      </a:gdLst>
                      <a:ahLst/>
                      <a:cxnLst>
                        <a:cxn ang="0">
                          <a:pos x="T0" y="T1"/>
                        </a:cxn>
                        <a:cxn ang="0">
                          <a:pos x="T2" y="T3"/>
                        </a:cxn>
                        <a:cxn ang="0">
                          <a:pos x="T4" y="T5"/>
                        </a:cxn>
                        <a:cxn ang="0">
                          <a:pos x="T6" y="T7"/>
                        </a:cxn>
                        <a:cxn ang="0">
                          <a:pos x="T8" y="T9"/>
                        </a:cxn>
                        <a:cxn ang="0">
                          <a:pos x="T10" y="T11"/>
                        </a:cxn>
                        <a:cxn ang="0">
                          <a:pos x="T12" y="T13"/>
                        </a:cxn>
                      </a:cxnLst>
                      <a:rect l="0" t="0" r="r" b="b"/>
                      <a:pathLst>
                        <a:path w="37" h="40">
                          <a:moveTo>
                            <a:pt x="33" y="27"/>
                          </a:moveTo>
                          <a:lnTo>
                            <a:pt x="37" y="29"/>
                          </a:lnTo>
                          <a:lnTo>
                            <a:pt x="10" y="0"/>
                          </a:lnTo>
                          <a:lnTo>
                            <a:pt x="0" y="9"/>
                          </a:lnTo>
                          <a:lnTo>
                            <a:pt x="26" y="38"/>
                          </a:lnTo>
                          <a:lnTo>
                            <a:pt x="29" y="40"/>
                          </a:lnTo>
                          <a:lnTo>
                            <a:pt x="33"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4" name="Freeform 796"/>
                    <p:cNvSpPr>
                      <a:spLocks/>
                    </p:cNvSpPr>
                    <p:nvPr/>
                  </p:nvSpPr>
                  <p:spPr bwMode="auto">
                    <a:xfrm>
                      <a:off x="4419" y="2413"/>
                      <a:ext cx="62" cy="23"/>
                    </a:xfrm>
                    <a:custGeom>
                      <a:avLst/>
                      <a:gdLst>
                        <a:gd name="T0" fmla="*/ 62 w 62"/>
                        <a:gd name="T1" fmla="*/ 13 h 23"/>
                        <a:gd name="T2" fmla="*/ 58 w 62"/>
                        <a:gd name="T3" fmla="*/ 11 h 23"/>
                        <a:gd name="T4" fmla="*/ 4 w 62"/>
                        <a:gd name="T5" fmla="*/ 0 h 23"/>
                        <a:gd name="T6" fmla="*/ 0 w 62"/>
                        <a:gd name="T7" fmla="*/ 13 h 23"/>
                        <a:gd name="T8" fmla="*/ 56 w 62"/>
                        <a:gd name="T9" fmla="*/ 23 h 23"/>
                        <a:gd name="T10" fmla="*/ 53 w 62"/>
                        <a:gd name="T11" fmla="*/ 22 h 23"/>
                        <a:gd name="T12" fmla="*/ 62 w 62"/>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62" h="23">
                          <a:moveTo>
                            <a:pt x="62" y="13"/>
                          </a:moveTo>
                          <a:lnTo>
                            <a:pt x="58" y="11"/>
                          </a:lnTo>
                          <a:lnTo>
                            <a:pt x="4" y="0"/>
                          </a:lnTo>
                          <a:lnTo>
                            <a:pt x="0" y="13"/>
                          </a:lnTo>
                          <a:lnTo>
                            <a:pt x="56" y="23"/>
                          </a:lnTo>
                          <a:lnTo>
                            <a:pt x="53" y="22"/>
                          </a:lnTo>
                          <a:lnTo>
                            <a:pt x="6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5" name="Freeform 795"/>
                    <p:cNvSpPr>
                      <a:spLocks/>
                    </p:cNvSpPr>
                    <p:nvPr/>
                  </p:nvSpPr>
                  <p:spPr bwMode="auto">
                    <a:xfrm>
                      <a:off x="4472" y="2426"/>
                      <a:ext cx="43" cy="36"/>
                    </a:xfrm>
                    <a:custGeom>
                      <a:avLst/>
                      <a:gdLst>
                        <a:gd name="T0" fmla="*/ 43 w 43"/>
                        <a:gd name="T1" fmla="*/ 28 h 36"/>
                        <a:gd name="T2" fmla="*/ 41 w 43"/>
                        <a:gd name="T3" fmla="*/ 27 h 36"/>
                        <a:gd name="T4" fmla="*/ 9 w 43"/>
                        <a:gd name="T5" fmla="*/ 0 h 36"/>
                        <a:gd name="T6" fmla="*/ 0 w 43"/>
                        <a:gd name="T7" fmla="*/ 9 h 36"/>
                        <a:gd name="T8" fmla="*/ 32 w 43"/>
                        <a:gd name="T9" fmla="*/ 36 h 36"/>
                        <a:gd name="T10" fmla="*/ 30 w 43"/>
                        <a:gd name="T11" fmla="*/ 34 h 36"/>
                        <a:gd name="T12" fmla="*/ 43 w 43"/>
                        <a:gd name="T13" fmla="*/ 28 h 36"/>
                      </a:gdLst>
                      <a:ahLst/>
                      <a:cxnLst>
                        <a:cxn ang="0">
                          <a:pos x="T0" y="T1"/>
                        </a:cxn>
                        <a:cxn ang="0">
                          <a:pos x="T2" y="T3"/>
                        </a:cxn>
                        <a:cxn ang="0">
                          <a:pos x="T4" y="T5"/>
                        </a:cxn>
                        <a:cxn ang="0">
                          <a:pos x="T6" y="T7"/>
                        </a:cxn>
                        <a:cxn ang="0">
                          <a:pos x="T8" y="T9"/>
                        </a:cxn>
                        <a:cxn ang="0">
                          <a:pos x="T10" y="T11"/>
                        </a:cxn>
                        <a:cxn ang="0">
                          <a:pos x="T12" y="T13"/>
                        </a:cxn>
                      </a:cxnLst>
                      <a:rect l="0" t="0" r="r" b="b"/>
                      <a:pathLst>
                        <a:path w="43" h="36">
                          <a:moveTo>
                            <a:pt x="43" y="28"/>
                          </a:moveTo>
                          <a:lnTo>
                            <a:pt x="41" y="27"/>
                          </a:lnTo>
                          <a:lnTo>
                            <a:pt x="9" y="0"/>
                          </a:lnTo>
                          <a:lnTo>
                            <a:pt x="0" y="9"/>
                          </a:lnTo>
                          <a:lnTo>
                            <a:pt x="32" y="36"/>
                          </a:lnTo>
                          <a:lnTo>
                            <a:pt x="30" y="34"/>
                          </a:lnTo>
                          <a:lnTo>
                            <a:pt x="43"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6" name="Freeform 794"/>
                    <p:cNvSpPr>
                      <a:spLocks/>
                    </p:cNvSpPr>
                    <p:nvPr/>
                  </p:nvSpPr>
                  <p:spPr bwMode="auto">
                    <a:xfrm>
                      <a:off x="4502" y="2454"/>
                      <a:ext cx="20" cy="24"/>
                    </a:xfrm>
                    <a:custGeom>
                      <a:avLst/>
                      <a:gdLst>
                        <a:gd name="T0" fmla="*/ 15 w 20"/>
                        <a:gd name="T1" fmla="*/ 11 h 24"/>
                        <a:gd name="T2" fmla="*/ 20 w 20"/>
                        <a:gd name="T3" fmla="*/ 15 h 24"/>
                        <a:gd name="T4" fmla="*/ 13 w 20"/>
                        <a:gd name="T5" fmla="*/ 0 h 24"/>
                        <a:gd name="T6" fmla="*/ 0 w 20"/>
                        <a:gd name="T7" fmla="*/ 6 h 24"/>
                        <a:gd name="T8" fmla="*/ 7 w 20"/>
                        <a:gd name="T9" fmla="*/ 20 h 24"/>
                        <a:gd name="T10" fmla="*/ 15 w 20"/>
                        <a:gd name="T11" fmla="*/ 24 h 24"/>
                        <a:gd name="T12" fmla="*/ 7 w 20"/>
                        <a:gd name="T13" fmla="*/ 20 h 24"/>
                        <a:gd name="T14" fmla="*/ 9 w 20"/>
                        <a:gd name="T15" fmla="*/ 24 h 24"/>
                        <a:gd name="T16" fmla="*/ 15 w 20"/>
                        <a:gd name="T17" fmla="*/ 24 h 24"/>
                        <a:gd name="T18" fmla="*/ 15 w 20"/>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15" y="11"/>
                          </a:moveTo>
                          <a:lnTo>
                            <a:pt x="20" y="15"/>
                          </a:lnTo>
                          <a:lnTo>
                            <a:pt x="13" y="0"/>
                          </a:lnTo>
                          <a:lnTo>
                            <a:pt x="0" y="6"/>
                          </a:lnTo>
                          <a:lnTo>
                            <a:pt x="7" y="20"/>
                          </a:lnTo>
                          <a:lnTo>
                            <a:pt x="15" y="24"/>
                          </a:lnTo>
                          <a:lnTo>
                            <a:pt x="7" y="20"/>
                          </a:lnTo>
                          <a:lnTo>
                            <a:pt x="9" y="24"/>
                          </a:lnTo>
                          <a:lnTo>
                            <a:pt x="15" y="24"/>
                          </a:lnTo>
                          <a:lnTo>
                            <a:pt x="1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7" name="Freeform 793"/>
                    <p:cNvSpPr>
                      <a:spLocks/>
                    </p:cNvSpPr>
                    <p:nvPr/>
                  </p:nvSpPr>
                  <p:spPr bwMode="auto">
                    <a:xfrm>
                      <a:off x="4517" y="2465"/>
                      <a:ext cx="61" cy="13"/>
                    </a:xfrm>
                    <a:custGeom>
                      <a:avLst/>
                      <a:gdLst>
                        <a:gd name="T0" fmla="*/ 61 w 61"/>
                        <a:gd name="T1" fmla="*/ 2 h 13"/>
                        <a:gd name="T2" fmla="*/ 55 w 61"/>
                        <a:gd name="T3" fmla="*/ 0 h 13"/>
                        <a:gd name="T4" fmla="*/ 0 w 61"/>
                        <a:gd name="T5" fmla="*/ 0 h 13"/>
                        <a:gd name="T6" fmla="*/ 0 w 61"/>
                        <a:gd name="T7" fmla="*/ 13 h 13"/>
                        <a:gd name="T8" fmla="*/ 55 w 61"/>
                        <a:gd name="T9" fmla="*/ 13 h 13"/>
                        <a:gd name="T10" fmla="*/ 52 w 61"/>
                        <a:gd name="T11" fmla="*/ 11 h 13"/>
                        <a:gd name="T12" fmla="*/ 61 w 61"/>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61" y="2"/>
                          </a:moveTo>
                          <a:lnTo>
                            <a:pt x="55" y="0"/>
                          </a:lnTo>
                          <a:lnTo>
                            <a:pt x="0" y="0"/>
                          </a:lnTo>
                          <a:lnTo>
                            <a:pt x="0" y="13"/>
                          </a:lnTo>
                          <a:lnTo>
                            <a:pt x="55" y="13"/>
                          </a:lnTo>
                          <a:lnTo>
                            <a:pt x="52" y="11"/>
                          </a:lnTo>
                          <a:lnTo>
                            <a:pt x="6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8" name="Freeform 792"/>
                    <p:cNvSpPr>
                      <a:spLocks/>
                    </p:cNvSpPr>
                    <p:nvPr/>
                  </p:nvSpPr>
                  <p:spPr bwMode="auto">
                    <a:xfrm>
                      <a:off x="4569" y="2467"/>
                      <a:ext cx="74" cy="68"/>
                    </a:xfrm>
                    <a:custGeom>
                      <a:avLst/>
                      <a:gdLst>
                        <a:gd name="T0" fmla="*/ 74 w 74"/>
                        <a:gd name="T1" fmla="*/ 63 h 68"/>
                        <a:gd name="T2" fmla="*/ 72 w 74"/>
                        <a:gd name="T3" fmla="*/ 59 h 68"/>
                        <a:gd name="T4" fmla="*/ 9 w 74"/>
                        <a:gd name="T5" fmla="*/ 0 h 68"/>
                        <a:gd name="T6" fmla="*/ 0 w 74"/>
                        <a:gd name="T7" fmla="*/ 9 h 68"/>
                        <a:gd name="T8" fmla="*/ 63 w 74"/>
                        <a:gd name="T9" fmla="*/ 68 h 68"/>
                        <a:gd name="T10" fmla="*/ 61 w 74"/>
                        <a:gd name="T11" fmla="*/ 65 h 68"/>
                        <a:gd name="T12" fmla="*/ 74 w 74"/>
                        <a:gd name="T13" fmla="*/ 63 h 68"/>
                      </a:gdLst>
                      <a:ahLst/>
                      <a:cxnLst>
                        <a:cxn ang="0">
                          <a:pos x="T0" y="T1"/>
                        </a:cxn>
                        <a:cxn ang="0">
                          <a:pos x="T2" y="T3"/>
                        </a:cxn>
                        <a:cxn ang="0">
                          <a:pos x="T4" y="T5"/>
                        </a:cxn>
                        <a:cxn ang="0">
                          <a:pos x="T6" y="T7"/>
                        </a:cxn>
                        <a:cxn ang="0">
                          <a:pos x="T8" y="T9"/>
                        </a:cxn>
                        <a:cxn ang="0">
                          <a:pos x="T10" y="T11"/>
                        </a:cxn>
                        <a:cxn ang="0">
                          <a:pos x="T12" y="T13"/>
                        </a:cxn>
                      </a:cxnLst>
                      <a:rect l="0" t="0" r="r" b="b"/>
                      <a:pathLst>
                        <a:path w="74" h="68">
                          <a:moveTo>
                            <a:pt x="74" y="63"/>
                          </a:moveTo>
                          <a:lnTo>
                            <a:pt x="72" y="59"/>
                          </a:lnTo>
                          <a:lnTo>
                            <a:pt x="9" y="0"/>
                          </a:lnTo>
                          <a:lnTo>
                            <a:pt x="0" y="9"/>
                          </a:lnTo>
                          <a:lnTo>
                            <a:pt x="63" y="68"/>
                          </a:lnTo>
                          <a:lnTo>
                            <a:pt x="61" y="65"/>
                          </a:lnTo>
                          <a:lnTo>
                            <a:pt x="74"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39" name="Freeform 791"/>
                    <p:cNvSpPr>
                      <a:spLocks/>
                    </p:cNvSpPr>
                    <p:nvPr/>
                  </p:nvSpPr>
                  <p:spPr bwMode="auto">
                    <a:xfrm>
                      <a:off x="4630" y="2530"/>
                      <a:ext cx="16" cy="36"/>
                    </a:xfrm>
                    <a:custGeom>
                      <a:avLst/>
                      <a:gdLst>
                        <a:gd name="T0" fmla="*/ 11 w 16"/>
                        <a:gd name="T1" fmla="*/ 23 h 36"/>
                        <a:gd name="T2" fmla="*/ 16 w 16"/>
                        <a:gd name="T3" fmla="*/ 29 h 36"/>
                        <a:gd name="T4" fmla="*/ 13 w 16"/>
                        <a:gd name="T5" fmla="*/ 0 h 36"/>
                        <a:gd name="T6" fmla="*/ 0 w 16"/>
                        <a:gd name="T7" fmla="*/ 2 h 36"/>
                        <a:gd name="T8" fmla="*/ 4 w 16"/>
                        <a:gd name="T9" fmla="*/ 31 h 36"/>
                        <a:gd name="T10" fmla="*/ 11 w 16"/>
                        <a:gd name="T11" fmla="*/ 36 h 36"/>
                        <a:gd name="T12" fmla="*/ 4 w 16"/>
                        <a:gd name="T13" fmla="*/ 31 h 36"/>
                        <a:gd name="T14" fmla="*/ 6 w 16"/>
                        <a:gd name="T15" fmla="*/ 36 h 36"/>
                        <a:gd name="T16" fmla="*/ 11 w 16"/>
                        <a:gd name="T17" fmla="*/ 36 h 36"/>
                        <a:gd name="T18" fmla="*/ 11 w 16"/>
                        <a:gd name="T1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6">
                          <a:moveTo>
                            <a:pt x="11" y="23"/>
                          </a:moveTo>
                          <a:lnTo>
                            <a:pt x="16" y="29"/>
                          </a:lnTo>
                          <a:lnTo>
                            <a:pt x="13" y="0"/>
                          </a:lnTo>
                          <a:lnTo>
                            <a:pt x="0" y="2"/>
                          </a:lnTo>
                          <a:lnTo>
                            <a:pt x="4" y="31"/>
                          </a:lnTo>
                          <a:lnTo>
                            <a:pt x="11" y="36"/>
                          </a:lnTo>
                          <a:lnTo>
                            <a:pt x="4" y="31"/>
                          </a:lnTo>
                          <a:lnTo>
                            <a:pt x="6" y="36"/>
                          </a:lnTo>
                          <a:lnTo>
                            <a:pt x="11" y="36"/>
                          </a:lnTo>
                          <a:lnTo>
                            <a:pt x="1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0" name="Freeform 790"/>
                    <p:cNvSpPr>
                      <a:spLocks/>
                    </p:cNvSpPr>
                    <p:nvPr/>
                  </p:nvSpPr>
                  <p:spPr bwMode="auto">
                    <a:xfrm>
                      <a:off x="4641" y="2548"/>
                      <a:ext cx="220" cy="18"/>
                    </a:xfrm>
                    <a:custGeom>
                      <a:avLst/>
                      <a:gdLst>
                        <a:gd name="T0" fmla="*/ 216 w 220"/>
                        <a:gd name="T1" fmla="*/ 0 h 18"/>
                        <a:gd name="T2" fmla="*/ 218 w 220"/>
                        <a:gd name="T3" fmla="*/ 0 h 18"/>
                        <a:gd name="T4" fmla="*/ 0 w 220"/>
                        <a:gd name="T5" fmla="*/ 5 h 18"/>
                        <a:gd name="T6" fmla="*/ 0 w 220"/>
                        <a:gd name="T7" fmla="*/ 18 h 18"/>
                        <a:gd name="T8" fmla="*/ 218 w 220"/>
                        <a:gd name="T9" fmla="*/ 13 h 18"/>
                        <a:gd name="T10" fmla="*/ 220 w 220"/>
                        <a:gd name="T11" fmla="*/ 13 h 18"/>
                        <a:gd name="T12" fmla="*/ 216 w 22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20" h="18">
                          <a:moveTo>
                            <a:pt x="216" y="0"/>
                          </a:moveTo>
                          <a:lnTo>
                            <a:pt x="218" y="0"/>
                          </a:lnTo>
                          <a:lnTo>
                            <a:pt x="0" y="5"/>
                          </a:lnTo>
                          <a:lnTo>
                            <a:pt x="0" y="18"/>
                          </a:lnTo>
                          <a:lnTo>
                            <a:pt x="218" y="13"/>
                          </a:lnTo>
                          <a:lnTo>
                            <a:pt x="220" y="13"/>
                          </a:lnTo>
                          <a:lnTo>
                            <a:pt x="2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1" name="Freeform 789"/>
                    <p:cNvSpPr>
                      <a:spLocks/>
                    </p:cNvSpPr>
                    <p:nvPr/>
                  </p:nvSpPr>
                  <p:spPr bwMode="auto">
                    <a:xfrm>
                      <a:off x="4857" y="2541"/>
                      <a:ext cx="34" cy="20"/>
                    </a:xfrm>
                    <a:custGeom>
                      <a:avLst/>
                      <a:gdLst>
                        <a:gd name="T0" fmla="*/ 25 w 34"/>
                        <a:gd name="T1" fmla="*/ 2 h 20"/>
                        <a:gd name="T2" fmla="*/ 29 w 34"/>
                        <a:gd name="T3" fmla="*/ 0 h 20"/>
                        <a:gd name="T4" fmla="*/ 0 w 34"/>
                        <a:gd name="T5" fmla="*/ 7 h 20"/>
                        <a:gd name="T6" fmla="*/ 4 w 34"/>
                        <a:gd name="T7" fmla="*/ 20 h 20"/>
                        <a:gd name="T8" fmla="*/ 33 w 34"/>
                        <a:gd name="T9" fmla="*/ 12 h 20"/>
                        <a:gd name="T10" fmla="*/ 34 w 34"/>
                        <a:gd name="T11" fmla="*/ 12 h 20"/>
                        <a:gd name="T12" fmla="*/ 25 w 3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4" h="20">
                          <a:moveTo>
                            <a:pt x="25" y="2"/>
                          </a:moveTo>
                          <a:lnTo>
                            <a:pt x="29" y="0"/>
                          </a:lnTo>
                          <a:lnTo>
                            <a:pt x="0" y="7"/>
                          </a:lnTo>
                          <a:lnTo>
                            <a:pt x="4" y="20"/>
                          </a:lnTo>
                          <a:lnTo>
                            <a:pt x="33" y="12"/>
                          </a:lnTo>
                          <a:lnTo>
                            <a:pt x="34" y="12"/>
                          </a:lnTo>
                          <a:lnTo>
                            <a:pt x="2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2" name="Freeform 788"/>
                    <p:cNvSpPr>
                      <a:spLocks/>
                    </p:cNvSpPr>
                    <p:nvPr/>
                  </p:nvSpPr>
                  <p:spPr bwMode="auto">
                    <a:xfrm>
                      <a:off x="4882" y="2523"/>
                      <a:ext cx="31" cy="30"/>
                    </a:xfrm>
                    <a:custGeom>
                      <a:avLst/>
                      <a:gdLst>
                        <a:gd name="T0" fmla="*/ 29 w 31"/>
                        <a:gd name="T1" fmla="*/ 2 h 30"/>
                        <a:gd name="T2" fmla="*/ 22 w 31"/>
                        <a:gd name="T3" fmla="*/ 2 h 30"/>
                        <a:gd name="T4" fmla="*/ 0 w 31"/>
                        <a:gd name="T5" fmla="*/ 20 h 30"/>
                        <a:gd name="T6" fmla="*/ 9 w 31"/>
                        <a:gd name="T7" fmla="*/ 30 h 30"/>
                        <a:gd name="T8" fmla="*/ 31 w 31"/>
                        <a:gd name="T9" fmla="*/ 12 h 30"/>
                        <a:gd name="T10" fmla="*/ 24 w 31"/>
                        <a:gd name="T11" fmla="*/ 12 h 30"/>
                        <a:gd name="T12" fmla="*/ 29 w 31"/>
                        <a:gd name="T13" fmla="*/ 2 h 30"/>
                        <a:gd name="T14" fmla="*/ 26 w 31"/>
                        <a:gd name="T15" fmla="*/ 0 h 30"/>
                        <a:gd name="T16" fmla="*/ 22 w 31"/>
                        <a:gd name="T17" fmla="*/ 2 h 30"/>
                        <a:gd name="T18" fmla="*/ 29 w 31"/>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29" y="2"/>
                          </a:moveTo>
                          <a:lnTo>
                            <a:pt x="22" y="2"/>
                          </a:lnTo>
                          <a:lnTo>
                            <a:pt x="0" y="20"/>
                          </a:lnTo>
                          <a:lnTo>
                            <a:pt x="9" y="30"/>
                          </a:lnTo>
                          <a:lnTo>
                            <a:pt x="31" y="12"/>
                          </a:lnTo>
                          <a:lnTo>
                            <a:pt x="24" y="12"/>
                          </a:lnTo>
                          <a:lnTo>
                            <a:pt x="29" y="2"/>
                          </a:lnTo>
                          <a:lnTo>
                            <a:pt x="26" y="0"/>
                          </a:lnTo>
                          <a:lnTo>
                            <a:pt x="22" y="2"/>
                          </a:lnTo>
                          <a:lnTo>
                            <a:pt x="29"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3" name="Freeform 787"/>
                    <p:cNvSpPr>
                      <a:spLocks/>
                    </p:cNvSpPr>
                    <p:nvPr/>
                  </p:nvSpPr>
                  <p:spPr bwMode="auto">
                    <a:xfrm>
                      <a:off x="4906" y="2525"/>
                      <a:ext cx="29" cy="21"/>
                    </a:xfrm>
                    <a:custGeom>
                      <a:avLst/>
                      <a:gdLst>
                        <a:gd name="T0" fmla="*/ 29 w 29"/>
                        <a:gd name="T1" fmla="*/ 16 h 21"/>
                        <a:gd name="T2" fmla="*/ 25 w 29"/>
                        <a:gd name="T3" fmla="*/ 10 h 21"/>
                        <a:gd name="T4" fmla="*/ 5 w 29"/>
                        <a:gd name="T5" fmla="*/ 0 h 21"/>
                        <a:gd name="T6" fmla="*/ 0 w 29"/>
                        <a:gd name="T7" fmla="*/ 10 h 21"/>
                        <a:gd name="T8" fmla="*/ 18 w 29"/>
                        <a:gd name="T9" fmla="*/ 21 h 21"/>
                        <a:gd name="T10" fmla="*/ 16 w 29"/>
                        <a:gd name="T11" fmla="*/ 18 h 21"/>
                        <a:gd name="T12" fmla="*/ 29 w 29"/>
                        <a:gd name="T13" fmla="*/ 16 h 21"/>
                        <a:gd name="T14" fmla="*/ 27 w 29"/>
                        <a:gd name="T15" fmla="*/ 12 h 21"/>
                        <a:gd name="T16" fmla="*/ 25 w 29"/>
                        <a:gd name="T17" fmla="*/ 10 h 21"/>
                        <a:gd name="T18" fmla="*/ 29 w 29"/>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1">
                          <a:moveTo>
                            <a:pt x="29" y="16"/>
                          </a:moveTo>
                          <a:lnTo>
                            <a:pt x="25" y="10"/>
                          </a:lnTo>
                          <a:lnTo>
                            <a:pt x="5" y="0"/>
                          </a:lnTo>
                          <a:lnTo>
                            <a:pt x="0" y="10"/>
                          </a:lnTo>
                          <a:lnTo>
                            <a:pt x="18" y="21"/>
                          </a:lnTo>
                          <a:lnTo>
                            <a:pt x="16" y="18"/>
                          </a:lnTo>
                          <a:lnTo>
                            <a:pt x="29" y="16"/>
                          </a:lnTo>
                          <a:lnTo>
                            <a:pt x="27" y="12"/>
                          </a:lnTo>
                          <a:lnTo>
                            <a:pt x="25" y="10"/>
                          </a:lnTo>
                          <a:lnTo>
                            <a:pt x="29"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4" name="Freeform 786"/>
                    <p:cNvSpPr>
                      <a:spLocks/>
                    </p:cNvSpPr>
                    <p:nvPr/>
                  </p:nvSpPr>
                  <p:spPr bwMode="auto">
                    <a:xfrm>
                      <a:off x="4922" y="2541"/>
                      <a:ext cx="16" cy="29"/>
                    </a:xfrm>
                    <a:custGeom>
                      <a:avLst/>
                      <a:gdLst>
                        <a:gd name="T0" fmla="*/ 9 w 16"/>
                        <a:gd name="T1" fmla="*/ 16 h 29"/>
                        <a:gd name="T2" fmla="*/ 16 w 16"/>
                        <a:gd name="T3" fmla="*/ 20 h 29"/>
                        <a:gd name="T4" fmla="*/ 13 w 16"/>
                        <a:gd name="T5" fmla="*/ 0 h 29"/>
                        <a:gd name="T6" fmla="*/ 0 w 16"/>
                        <a:gd name="T7" fmla="*/ 2 h 29"/>
                        <a:gd name="T8" fmla="*/ 4 w 16"/>
                        <a:gd name="T9" fmla="*/ 23 h 29"/>
                        <a:gd name="T10" fmla="*/ 11 w 16"/>
                        <a:gd name="T11" fmla="*/ 29 h 29"/>
                        <a:gd name="T12" fmla="*/ 4 w 16"/>
                        <a:gd name="T13" fmla="*/ 23 h 29"/>
                        <a:gd name="T14" fmla="*/ 5 w 16"/>
                        <a:gd name="T15" fmla="*/ 29 h 29"/>
                        <a:gd name="T16" fmla="*/ 11 w 16"/>
                        <a:gd name="T17" fmla="*/ 29 h 29"/>
                        <a:gd name="T18" fmla="*/ 9 w 16"/>
                        <a:gd name="T1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9" y="16"/>
                          </a:moveTo>
                          <a:lnTo>
                            <a:pt x="16" y="20"/>
                          </a:lnTo>
                          <a:lnTo>
                            <a:pt x="13" y="0"/>
                          </a:lnTo>
                          <a:lnTo>
                            <a:pt x="0" y="2"/>
                          </a:lnTo>
                          <a:lnTo>
                            <a:pt x="4" y="23"/>
                          </a:lnTo>
                          <a:lnTo>
                            <a:pt x="11" y="29"/>
                          </a:lnTo>
                          <a:lnTo>
                            <a:pt x="4" y="23"/>
                          </a:lnTo>
                          <a:lnTo>
                            <a:pt x="5" y="29"/>
                          </a:lnTo>
                          <a:lnTo>
                            <a:pt x="11" y="29"/>
                          </a:lnTo>
                          <a:lnTo>
                            <a:pt x="9"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5" name="Freeform 785"/>
                    <p:cNvSpPr>
                      <a:spLocks/>
                    </p:cNvSpPr>
                    <p:nvPr/>
                  </p:nvSpPr>
                  <p:spPr bwMode="auto">
                    <a:xfrm>
                      <a:off x="4931" y="2548"/>
                      <a:ext cx="34" cy="22"/>
                    </a:xfrm>
                    <a:custGeom>
                      <a:avLst/>
                      <a:gdLst>
                        <a:gd name="T0" fmla="*/ 32 w 34"/>
                        <a:gd name="T1" fmla="*/ 0 h 22"/>
                        <a:gd name="T2" fmla="*/ 32 w 34"/>
                        <a:gd name="T3" fmla="*/ 0 h 22"/>
                        <a:gd name="T4" fmla="*/ 0 w 34"/>
                        <a:gd name="T5" fmla="*/ 9 h 22"/>
                        <a:gd name="T6" fmla="*/ 2 w 34"/>
                        <a:gd name="T7" fmla="*/ 22 h 22"/>
                        <a:gd name="T8" fmla="*/ 34 w 34"/>
                        <a:gd name="T9" fmla="*/ 13 h 22"/>
                        <a:gd name="T10" fmla="*/ 34 w 34"/>
                        <a:gd name="T11" fmla="*/ 13 h 22"/>
                        <a:gd name="T12" fmla="*/ 32 w 3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32" y="0"/>
                          </a:moveTo>
                          <a:lnTo>
                            <a:pt x="32" y="0"/>
                          </a:lnTo>
                          <a:lnTo>
                            <a:pt x="0" y="9"/>
                          </a:lnTo>
                          <a:lnTo>
                            <a:pt x="2" y="22"/>
                          </a:lnTo>
                          <a:lnTo>
                            <a:pt x="34" y="13"/>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6" name="Freeform 784"/>
                    <p:cNvSpPr>
                      <a:spLocks/>
                    </p:cNvSpPr>
                    <p:nvPr/>
                  </p:nvSpPr>
                  <p:spPr bwMode="auto">
                    <a:xfrm>
                      <a:off x="4963" y="2548"/>
                      <a:ext cx="42" cy="13"/>
                    </a:xfrm>
                    <a:custGeom>
                      <a:avLst/>
                      <a:gdLst>
                        <a:gd name="T0" fmla="*/ 42 w 42"/>
                        <a:gd name="T1" fmla="*/ 0 h 13"/>
                        <a:gd name="T2" fmla="*/ 42 w 42"/>
                        <a:gd name="T3" fmla="*/ 0 h 13"/>
                        <a:gd name="T4" fmla="*/ 0 w 42"/>
                        <a:gd name="T5" fmla="*/ 0 h 13"/>
                        <a:gd name="T6" fmla="*/ 2 w 42"/>
                        <a:gd name="T7" fmla="*/ 13 h 13"/>
                        <a:gd name="T8" fmla="*/ 42 w 42"/>
                        <a:gd name="T9" fmla="*/ 13 h 13"/>
                        <a:gd name="T10" fmla="*/ 40 w 42"/>
                        <a:gd name="T11" fmla="*/ 13 h 13"/>
                        <a:gd name="T12" fmla="*/ 42 w 4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2" h="13">
                          <a:moveTo>
                            <a:pt x="42" y="0"/>
                          </a:moveTo>
                          <a:lnTo>
                            <a:pt x="42" y="0"/>
                          </a:lnTo>
                          <a:lnTo>
                            <a:pt x="0" y="0"/>
                          </a:lnTo>
                          <a:lnTo>
                            <a:pt x="2" y="13"/>
                          </a:lnTo>
                          <a:lnTo>
                            <a:pt x="42" y="13"/>
                          </a:lnTo>
                          <a:lnTo>
                            <a:pt x="40" y="13"/>
                          </a:lnTo>
                          <a:lnTo>
                            <a:pt x="4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7" name="Freeform 783"/>
                    <p:cNvSpPr>
                      <a:spLocks/>
                    </p:cNvSpPr>
                    <p:nvPr/>
                  </p:nvSpPr>
                  <p:spPr bwMode="auto">
                    <a:xfrm>
                      <a:off x="5003" y="2548"/>
                      <a:ext cx="59" cy="16"/>
                    </a:xfrm>
                    <a:custGeom>
                      <a:avLst/>
                      <a:gdLst>
                        <a:gd name="T0" fmla="*/ 59 w 59"/>
                        <a:gd name="T1" fmla="*/ 4 h 16"/>
                        <a:gd name="T2" fmla="*/ 59 w 59"/>
                        <a:gd name="T3" fmla="*/ 4 h 16"/>
                        <a:gd name="T4" fmla="*/ 2 w 59"/>
                        <a:gd name="T5" fmla="*/ 0 h 16"/>
                        <a:gd name="T6" fmla="*/ 0 w 59"/>
                        <a:gd name="T7" fmla="*/ 13 h 16"/>
                        <a:gd name="T8" fmla="*/ 58 w 59"/>
                        <a:gd name="T9" fmla="*/ 16 h 16"/>
                        <a:gd name="T10" fmla="*/ 58 w 59"/>
                        <a:gd name="T11" fmla="*/ 16 h 16"/>
                        <a:gd name="T12" fmla="*/ 59 w 59"/>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59" h="16">
                          <a:moveTo>
                            <a:pt x="59" y="4"/>
                          </a:moveTo>
                          <a:lnTo>
                            <a:pt x="59" y="4"/>
                          </a:lnTo>
                          <a:lnTo>
                            <a:pt x="2" y="0"/>
                          </a:lnTo>
                          <a:lnTo>
                            <a:pt x="0" y="13"/>
                          </a:lnTo>
                          <a:lnTo>
                            <a:pt x="58" y="16"/>
                          </a:lnTo>
                          <a:lnTo>
                            <a:pt x="59"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8" name="Freeform 782"/>
                    <p:cNvSpPr>
                      <a:spLocks/>
                    </p:cNvSpPr>
                    <p:nvPr/>
                  </p:nvSpPr>
                  <p:spPr bwMode="auto">
                    <a:xfrm>
                      <a:off x="5061" y="2552"/>
                      <a:ext cx="36" cy="19"/>
                    </a:xfrm>
                    <a:custGeom>
                      <a:avLst/>
                      <a:gdLst>
                        <a:gd name="T0" fmla="*/ 34 w 36"/>
                        <a:gd name="T1" fmla="*/ 7 h 19"/>
                        <a:gd name="T2" fmla="*/ 36 w 36"/>
                        <a:gd name="T3" fmla="*/ 7 h 19"/>
                        <a:gd name="T4" fmla="*/ 1 w 36"/>
                        <a:gd name="T5" fmla="*/ 0 h 19"/>
                        <a:gd name="T6" fmla="*/ 0 w 36"/>
                        <a:gd name="T7" fmla="*/ 12 h 19"/>
                        <a:gd name="T8" fmla="*/ 32 w 36"/>
                        <a:gd name="T9" fmla="*/ 19 h 19"/>
                        <a:gd name="T10" fmla="*/ 34 w 36"/>
                        <a:gd name="T11" fmla="*/ 19 h 19"/>
                        <a:gd name="T12" fmla="*/ 34 w 36"/>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36" h="19">
                          <a:moveTo>
                            <a:pt x="34" y="7"/>
                          </a:moveTo>
                          <a:lnTo>
                            <a:pt x="36" y="7"/>
                          </a:lnTo>
                          <a:lnTo>
                            <a:pt x="1" y="0"/>
                          </a:lnTo>
                          <a:lnTo>
                            <a:pt x="0" y="12"/>
                          </a:lnTo>
                          <a:lnTo>
                            <a:pt x="32" y="19"/>
                          </a:lnTo>
                          <a:lnTo>
                            <a:pt x="34" y="19"/>
                          </a:lnTo>
                          <a:lnTo>
                            <a:pt x="34"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49" name="Freeform 781"/>
                    <p:cNvSpPr>
                      <a:spLocks/>
                    </p:cNvSpPr>
                    <p:nvPr/>
                  </p:nvSpPr>
                  <p:spPr bwMode="auto">
                    <a:xfrm>
                      <a:off x="5095" y="2559"/>
                      <a:ext cx="38" cy="12"/>
                    </a:xfrm>
                    <a:custGeom>
                      <a:avLst/>
                      <a:gdLst>
                        <a:gd name="T0" fmla="*/ 27 w 38"/>
                        <a:gd name="T1" fmla="*/ 2 h 12"/>
                        <a:gd name="T2" fmla="*/ 32 w 38"/>
                        <a:gd name="T3" fmla="*/ 0 h 12"/>
                        <a:gd name="T4" fmla="*/ 0 w 38"/>
                        <a:gd name="T5" fmla="*/ 0 h 12"/>
                        <a:gd name="T6" fmla="*/ 0 w 38"/>
                        <a:gd name="T7" fmla="*/ 12 h 12"/>
                        <a:gd name="T8" fmla="*/ 32 w 38"/>
                        <a:gd name="T9" fmla="*/ 12 h 12"/>
                        <a:gd name="T10" fmla="*/ 38 w 38"/>
                        <a:gd name="T11" fmla="*/ 11 h 12"/>
                        <a:gd name="T12" fmla="*/ 32 w 38"/>
                        <a:gd name="T13" fmla="*/ 12 h 12"/>
                        <a:gd name="T14" fmla="*/ 36 w 38"/>
                        <a:gd name="T15" fmla="*/ 12 h 12"/>
                        <a:gd name="T16" fmla="*/ 38 w 38"/>
                        <a:gd name="T17" fmla="*/ 11 h 12"/>
                        <a:gd name="T18" fmla="*/ 27 w 38"/>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2">
                          <a:moveTo>
                            <a:pt x="27" y="2"/>
                          </a:moveTo>
                          <a:lnTo>
                            <a:pt x="32" y="0"/>
                          </a:lnTo>
                          <a:lnTo>
                            <a:pt x="0" y="0"/>
                          </a:lnTo>
                          <a:lnTo>
                            <a:pt x="0" y="12"/>
                          </a:lnTo>
                          <a:lnTo>
                            <a:pt x="32" y="12"/>
                          </a:lnTo>
                          <a:lnTo>
                            <a:pt x="38" y="11"/>
                          </a:lnTo>
                          <a:lnTo>
                            <a:pt x="32" y="12"/>
                          </a:lnTo>
                          <a:lnTo>
                            <a:pt x="36" y="12"/>
                          </a:lnTo>
                          <a:lnTo>
                            <a:pt x="38"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0" name="Freeform 780"/>
                    <p:cNvSpPr>
                      <a:spLocks/>
                    </p:cNvSpPr>
                    <p:nvPr/>
                  </p:nvSpPr>
                  <p:spPr bwMode="auto">
                    <a:xfrm>
                      <a:off x="5122" y="2526"/>
                      <a:ext cx="43" cy="44"/>
                    </a:xfrm>
                    <a:custGeom>
                      <a:avLst/>
                      <a:gdLst>
                        <a:gd name="T0" fmla="*/ 32 w 43"/>
                        <a:gd name="T1" fmla="*/ 0 h 44"/>
                        <a:gd name="T2" fmla="*/ 32 w 43"/>
                        <a:gd name="T3" fmla="*/ 0 h 44"/>
                        <a:gd name="T4" fmla="*/ 0 w 43"/>
                        <a:gd name="T5" fmla="*/ 35 h 44"/>
                        <a:gd name="T6" fmla="*/ 11 w 43"/>
                        <a:gd name="T7" fmla="*/ 44 h 44"/>
                        <a:gd name="T8" fmla="*/ 43 w 43"/>
                        <a:gd name="T9" fmla="*/ 8 h 44"/>
                        <a:gd name="T10" fmla="*/ 43 w 43"/>
                        <a:gd name="T11" fmla="*/ 8 h 44"/>
                        <a:gd name="T12" fmla="*/ 32 w 43"/>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43" h="44">
                          <a:moveTo>
                            <a:pt x="32" y="0"/>
                          </a:moveTo>
                          <a:lnTo>
                            <a:pt x="32" y="0"/>
                          </a:lnTo>
                          <a:lnTo>
                            <a:pt x="0" y="35"/>
                          </a:lnTo>
                          <a:lnTo>
                            <a:pt x="11" y="44"/>
                          </a:lnTo>
                          <a:lnTo>
                            <a:pt x="43" y="8"/>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1" name="Freeform 779"/>
                    <p:cNvSpPr>
                      <a:spLocks/>
                    </p:cNvSpPr>
                    <p:nvPr/>
                  </p:nvSpPr>
                  <p:spPr bwMode="auto">
                    <a:xfrm>
                      <a:off x="5154" y="2490"/>
                      <a:ext cx="29" cy="44"/>
                    </a:xfrm>
                    <a:custGeom>
                      <a:avLst/>
                      <a:gdLst>
                        <a:gd name="T0" fmla="*/ 24 w 29"/>
                        <a:gd name="T1" fmla="*/ 0 h 44"/>
                        <a:gd name="T2" fmla="*/ 18 w 29"/>
                        <a:gd name="T3" fmla="*/ 4 h 44"/>
                        <a:gd name="T4" fmla="*/ 0 w 29"/>
                        <a:gd name="T5" fmla="*/ 36 h 44"/>
                        <a:gd name="T6" fmla="*/ 11 w 29"/>
                        <a:gd name="T7" fmla="*/ 44 h 44"/>
                        <a:gd name="T8" fmla="*/ 29 w 29"/>
                        <a:gd name="T9" fmla="*/ 9 h 44"/>
                        <a:gd name="T10" fmla="*/ 24 w 29"/>
                        <a:gd name="T11" fmla="*/ 13 h 44"/>
                        <a:gd name="T12" fmla="*/ 24 w 29"/>
                        <a:gd name="T13" fmla="*/ 0 h 44"/>
                        <a:gd name="T14" fmla="*/ 20 w 29"/>
                        <a:gd name="T15" fmla="*/ 0 h 44"/>
                        <a:gd name="T16" fmla="*/ 18 w 29"/>
                        <a:gd name="T17" fmla="*/ 4 h 44"/>
                        <a:gd name="T18" fmla="*/ 24 w 29"/>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4">
                          <a:moveTo>
                            <a:pt x="24" y="0"/>
                          </a:moveTo>
                          <a:lnTo>
                            <a:pt x="18" y="4"/>
                          </a:lnTo>
                          <a:lnTo>
                            <a:pt x="0" y="36"/>
                          </a:lnTo>
                          <a:lnTo>
                            <a:pt x="11" y="44"/>
                          </a:lnTo>
                          <a:lnTo>
                            <a:pt x="29" y="9"/>
                          </a:lnTo>
                          <a:lnTo>
                            <a:pt x="24" y="13"/>
                          </a:lnTo>
                          <a:lnTo>
                            <a:pt x="24" y="0"/>
                          </a:lnTo>
                          <a:lnTo>
                            <a:pt x="20" y="0"/>
                          </a:lnTo>
                          <a:lnTo>
                            <a:pt x="18" y="4"/>
                          </a:lnTo>
                          <a:lnTo>
                            <a:pt x="2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2" name="Freeform 778"/>
                    <p:cNvSpPr>
                      <a:spLocks/>
                    </p:cNvSpPr>
                    <p:nvPr/>
                  </p:nvSpPr>
                  <p:spPr bwMode="auto">
                    <a:xfrm>
                      <a:off x="5178" y="2490"/>
                      <a:ext cx="32" cy="15"/>
                    </a:xfrm>
                    <a:custGeom>
                      <a:avLst/>
                      <a:gdLst>
                        <a:gd name="T0" fmla="*/ 32 w 32"/>
                        <a:gd name="T1" fmla="*/ 4 h 15"/>
                        <a:gd name="T2" fmla="*/ 30 w 32"/>
                        <a:gd name="T3" fmla="*/ 2 h 15"/>
                        <a:gd name="T4" fmla="*/ 0 w 32"/>
                        <a:gd name="T5" fmla="*/ 0 h 15"/>
                        <a:gd name="T6" fmla="*/ 0 w 32"/>
                        <a:gd name="T7" fmla="*/ 13 h 15"/>
                        <a:gd name="T8" fmla="*/ 29 w 32"/>
                        <a:gd name="T9" fmla="*/ 15 h 15"/>
                        <a:gd name="T10" fmla="*/ 25 w 32"/>
                        <a:gd name="T11" fmla="*/ 15 h 15"/>
                        <a:gd name="T12" fmla="*/ 32 w 32"/>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32" y="4"/>
                          </a:moveTo>
                          <a:lnTo>
                            <a:pt x="30" y="2"/>
                          </a:lnTo>
                          <a:lnTo>
                            <a:pt x="0" y="0"/>
                          </a:lnTo>
                          <a:lnTo>
                            <a:pt x="0" y="13"/>
                          </a:lnTo>
                          <a:lnTo>
                            <a:pt x="29" y="15"/>
                          </a:lnTo>
                          <a:lnTo>
                            <a:pt x="25" y="15"/>
                          </a:lnTo>
                          <a:lnTo>
                            <a:pt x="3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3" name="Freeform 777"/>
                    <p:cNvSpPr>
                      <a:spLocks/>
                    </p:cNvSpPr>
                    <p:nvPr/>
                  </p:nvSpPr>
                  <p:spPr bwMode="auto">
                    <a:xfrm>
                      <a:off x="5203" y="2494"/>
                      <a:ext cx="25" cy="20"/>
                    </a:xfrm>
                    <a:custGeom>
                      <a:avLst/>
                      <a:gdLst>
                        <a:gd name="T0" fmla="*/ 25 w 25"/>
                        <a:gd name="T1" fmla="*/ 11 h 20"/>
                        <a:gd name="T2" fmla="*/ 22 w 25"/>
                        <a:gd name="T3" fmla="*/ 9 h 20"/>
                        <a:gd name="T4" fmla="*/ 7 w 25"/>
                        <a:gd name="T5" fmla="*/ 0 h 20"/>
                        <a:gd name="T6" fmla="*/ 0 w 25"/>
                        <a:gd name="T7" fmla="*/ 11 h 20"/>
                        <a:gd name="T8" fmla="*/ 16 w 25"/>
                        <a:gd name="T9" fmla="*/ 20 h 20"/>
                        <a:gd name="T10" fmla="*/ 13 w 25"/>
                        <a:gd name="T11" fmla="*/ 16 h 20"/>
                        <a:gd name="T12" fmla="*/ 25 w 25"/>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5" h="20">
                          <a:moveTo>
                            <a:pt x="25" y="11"/>
                          </a:moveTo>
                          <a:lnTo>
                            <a:pt x="22" y="9"/>
                          </a:lnTo>
                          <a:lnTo>
                            <a:pt x="7" y="0"/>
                          </a:lnTo>
                          <a:lnTo>
                            <a:pt x="0" y="11"/>
                          </a:lnTo>
                          <a:lnTo>
                            <a:pt x="16" y="20"/>
                          </a:lnTo>
                          <a:lnTo>
                            <a:pt x="13" y="16"/>
                          </a:lnTo>
                          <a:lnTo>
                            <a:pt x="2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4" name="Freeform 776"/>
                    <p:cNvSpPr>
                      <a:spLocks/>
                    </p:cNvSpPr>
                    <p:nvPr/>
                  </p:nvSpPr>
                  <p:spPr bwMode="auto">
                    <a:xfrm>
                      <a:off x="5216" y="2505"/>
                      <a:ext cx="19" cy="25"/>
                    </a:xfrm>
                    <a:custGeom>
                      <a:avLst/>
                      <a:gdLst>
                        <a:gd name="T0" fmla="*/ 14 w 19"/>
                        <a:gd name="T1" fmla="*/ 12 h 25"/>
                        <a:gd name="T2" fmla="*/ 19 w 19"/>
                        <a:gd name="T3" fmla="*/ 16 h 25"/>
                        <a:gd name="T4" fmla="*/ 12 w 19"/>
                        <a:gd name="T5" fmla="*/ 0 h 25"/>
                        <a:gd name="T6" fmla="*/ 0 w 19"/>
                        <a:gd name="T7" fmla="*/ 5 h 25"/>
                        <a:gd name="T8" fmla="*/ 9 w 19"/>
                        <a:gd name="T9" fmla="*/ 21 h 25"/>
                        <a:gd name="T10" fmla="*/ 14 w 19"/>
                        <a:gd name="T11" fmla="*/ 25 h 25"/>
                        <a:gd name="T12" fmla="*/ 9 w 19"/>
                        <a:gd name="T13" fmla="*/ 21 h 25"/>
                        <a:gd name="T14" fmla="*/ 10 w 19"/>
                        <a:gd name="T15" fmla="*/ 25 h 25"/>
                        <a:gd name="T16" fmla="*/ 14 w 19"/>
                        <a:gd name="T17" fmla="*/ 25 h 25"/>
                        <a:gd name="T18" fmla="*/ 14 w 19"/>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5">
                          <a:moveTo>
                            <a:pt x="14" y="12"/>
                          </a:moveTo>
                          <a:lnTo>
                            <a:pt x="19" y="16"/>
                          </a:lnTo>
                          <a:lnTo>
                            <a:pt x="12" y="0"/>
                          </a:lnTo>
                          <a:lnTo>
                            <a:pt x="0" y="5"/>
                          </a:lnTo>
                          <a:lnTo>
                            <a:pt x="9" y="21"/>
                          </a:lnTo>
                          <a:lnTo>
                            <a:pt x="14" y="25"/>
                          </a:lnTo>
                          <a:lnTo>
                            <a:pt x="9" y="21"/>
                          </a:lnTo>
                          <a:lnTo>
                            <a:pt x="10" y="25"/>
                          </a:lnTo>
                          <a:lnTo>
                            <a:pt x="14" y="25"/>
                          </a:lnTo>
                          <a:lnTo>
                            <a:pt x="1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5" name="Freeform 775"/>
                    <p:cNvSpPr>
                      <a:spLocks/>
                    </p:cNvSpPr>
                    <p:nvPr/>
                  </p:nvSpPr>
                  <p:spPr bwMode="auto">
                    <a:xfrm>
                      <a:off x="5230" y="2517"/>
                      <a:ext cx="45" cy="15"/>
                    </a:xfrm>
                    <a:custGeom>
                      <a:avLst/>
                      <a:gdLst>
                        <a:gd name="T0" fmla="*/ 45 w 45"/>
                        <a:gd name="T1" fmla="*/ 4 h 15"/>
                        <a:gd name="T2" fmla="*/ 41 w 45"/>
                        <a:gd name="T3" fmla="*/ 2 h 15"/>
                        <a:gd name="T4" fmla="*/ 0 w 45"/>
                        <a:gd name="T5" fmla="*/ 0 h 15"/>
                        <a:gd name="T6" fmla="*/ 0 w 45"/>
                        <a:gd name="T7" fmla="*/ 13 h 15"/>
                        <a:gd name="T8" fmla="*/ 41 w 45"/>
                        <a:gd name="T9" fmla="*/ 15 h 15"/>
                        <a:gd name="T10" fmla="*/ 38 w 45"/>
                        <a:gd name="T11" fmla="*/ 15 h 15"/>
                        <a:gd name="T12" fmla="*/ 45 w 45"/>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45" h="15">
                          <a:moveTo>
                            <a:pt x="45" y="4"/>
                          </a:moveTo>
                          <a:lnTo>
                            <a:pt x="41" y="2"/>
                          </a:lnTo>
                          <a:lnTo>
                            <a:pt x="0" y="0"/>
                          </a:lnTo>
                          <a:lnTo>
                            <a:pt x="0" y="13"/>
                          </a:lnTo>
                          <a:lnTo>
                            <a:pt x="41" y="15"/>
                          </a:lnTo>
                          <a:lnTo>
                            <a:pt x="38" y="15"/>
                          </a:lnTo>
                          <a:lnTo>
                            <a:pt x="4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6" name="Freeform 774"/>
                    <p:cNvSpPr>
                      <a:spLocks/>
                    </p:cNvSpPr>
                    <p:nvPr/>
                  </p:nvSpPr>
                  <p:spPr bwMode="auto">
                    <a:xfrm>
                      <a:off x="5268" y="2521"/>
                      <a:ext cx="32" cy="23"/>
                    </a:xfrm>
                    <a:custGeom>
                      <a:avLst/>
                      <a:gdLst>
                        <a:gd name="T0" fmla="*/ 32 w 32"/>
                        <a:gd name="T1" fmla="*/ 18 h 23"/>
                        <a:gd name="T2" fmla="*/ 31 w 32"/>
                        <a:gd name="T3" fmla="*/ 13 h 23"/>
                        <a:gd name="T4" fmla="*/ 7 w 32"/>
                        <a:gd name="T5" fmla="*/ 0 h 23"/>
                        <a:gd name="T6" fmla="*/ 0 w 32"/>
                        <a:gd name="T7" fmla="*/ 11 h 23"/>
                        <a:gd name="T8" fmla="*/ 23 w 32"/>
                        <a:gd name="T9" fmla="*/ 23 h 23"/>
                        <a:gd name="T10" fmla="*/ 20 w 32"/>
                        <a:gd name="T11" fmla="*/ 18 h 23"/>
                        <a:gd name="T12" fmla="*/ 32 w 32"/>
                        <a:gd name="T13" fmla="*/ 18 h 23"/>
                        <a:gd name="T14" fmla="*/ 32 w 32"/>
                        <a:gd name="T15" fmla="*/ 14 h 23"/>
                        <a:gd name="T16" fmla="*/ 31 w 32"/>
                        <a:gd name="T17" fmla="*/ 13 h 23"/>
                        <a:gd name="T18" fmla="*/ 32 w 32"/>
                        <a:gd name="T1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3">
                          <a:moveTo>
                            <a:pt x="32" y="18"/>
                          </a:moveTo>
                          <a:lnTo>
                            <a:pt x="31" y="13"/>
                          </a:lnTo>
                          <a:lnTo>
                            <a:pt x="7" y="0"/>
                          </a:lnTo>
                          <a:lnTo>
                            <a:pt x="0" y="11"/>
                          </a:lnTo>
                          <a:lnTo>
                            <a:pt x="23" y="23"/>
                          </a:lnTo>
                          <a:lnTo>
                            <a:pt x="20" y="18"/>
                          </a:lnTo>
                          <a:lnTo>
                            <a:pt x="32" y="18"/>
                          </a:lnTo>
                          <a:lnTo>
                            <a:pt x="32" y="14"/>
                          </a:lnTo>
                          <a:lnTo>
                            <a:pt x="31" y="13"/>
                          </a:lnTo>
                          <a:lnTo>
                            <a:pt x="3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7" name="Freeform 773"/>
                    <p:cNvSpPr>
                      <a:spLocks/>
                    </p:cNvSpPr>
                    <p:nvPr/>
                  </p:nvSpPr>
                  <p:spPr bwMode="auto">
                    <a:xfrm>
                      <a:off x="5288" y="2539"/>
                      <a:ext cx="14" cy="68"/>
                    </a:xfrm>
                    <a:custGeom>
                      <a:avLst/>
                      <a:gdLst>
                        <a:gd name="T0" fmla="*/ 12 w 14"/>
                        <a:gd name="T1" fmla="*/ 68 h 68"/>
                        <a:gd name="T2" fmla="*/ 14 w 14"/>
                        <a:gd name="T3" fmla="*/ 63 h 68"/>
                        <a:gd name="T4" fmla="*/ 12 w 14"/>
                        <a:gd name="T5" fmla="*/ 0 h 68"/>
                        <a:gd name="T6" fmla="*/ 0 w 14"/>
                        <a:gd name="T7" fmla="*/ 0 h 68"/>
                        <a:gd name="T8" fmla="*/ 1 w 14"/>
                        <a:gd name="T9" fmla="*/ 63 h 68"/>
                        <a:gd name="T10" fmla="*/ 3 w 14"/>
                        <a:gd name="T11" fmla="*/ 59 h 68"/>
                        <a:gd name="T12" fmla="*/ 12 w 14"/>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12" y="68"/>
                          </a:moveTo>
                          <a:lnTo>
                            <a:pt x="14" y="63"/>
                          </a:lnTo>
                          <a:lnTo>
                            <a:pt x="12" y="0"/>
                          </a:lnTo>
                          <a:lnTo>
                            <a:pt x="0" y="0"/>
                          </a:lnTo>
                          <a:lnTo>
                            <a:pt x="1" y="63"/>
                          </a:lnTo>
                          <a:lnTo>
                            <a:pt x="3" y="59"/>
                          </a:lnTo>
                          <a:lnTo>
                            <a:pt x="12" y="6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8" name="Freeform 772"/>
                    <p:cNvSpPr>
                      <a:spLocks/>
                    </p:cNvSpPr>
                    <p:nvPr/>
                  </p:nvSpPr>
                  <p:spPr bwMode="auto">
                    <a:xfrm>
                      <a:off x="5273" y="2598"/>
                      <a:ext cx="27" cy="27"/>
                    </a:xfrm>
                    <a:custGeom>
                      <a:avLst/>
                      <a:gdLst>
                        <a:gd name="T0" fmla="*/ 13 w 27"/>
                        <a:gd name="T1" fmla="*/ 24 h 27"/>
                        <a:gd name="T2" fmla="*/ 11 w 27"/>
                        <a:gd name="T3" fmla="*/ 27 h 27"/>
                        <a:gd name="T4" fmla="*/ 27 w 27"/>
                        <a:gd name="T5" fmla="*/ 9 h 27"/>
                        <a:gd name="T6" fmla="*/ 18 w 27"/>
                        <a:gd name="T7" fmla="*/ 0 h 27"/>
                        <a:gd name="T8" fmla="*/ 2 w 27"/>
                        <a:gd name="T9" fmla="*/ 18 h 27"/>
                        <a:gd name="T10" fmla="*/ 0 w 27"/>
                        <a:gd name="T11" fmla="*/ 22 h 27"/>
                        <a:gd name="T12" fmla="*/ 13 w 27"/>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3" y="24"/>
                          </a:moveTo>
                          <a:lnTo>
                            <a:pt x="11" y="27"/>
                          </a:lnTo>
                          <a:lnTo>
                            <a:pt x="27" y="9"/>
                          </a:lnTo>
                          <a:lnTo>
                            <a:pt x="18" y="0"/>
                          </a:lnTo>
                          <a:lnTo>
                            <a:pt x="2" y="18"/>
                          </a:lnTo>
                          <a:lnTo>
                            <a:pt x="0" y="22"/>
                          </a:lnTo>
                          <a:lnTo>
                            <a:pt x="13"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59" name="Freeform 771"/>
                    <p:cNvSpPr>
                      <a:spLocks/>
                    </p:cNvSpPr>
                    <p:nvPr/>
                  </p:nvSpPr>
                  <p:spPr bwMode="auto">
                    <a:xfrm>
                      <a:off x="5262" y="2620"/>
                      <a:ext cx="24" cy="51"/>
                    </a:xfrm>
                    <a:custGeom>
                      <a:avLst/>
                      <a:gdLst>
                        <a:gd name="T0" fmla="*/ 13 w 24"/>
                        <a:gd name="T1" fmla="*/ 51 h 51"/>
                        <a:gd name="T2" fmla="*/ 13 w 24"/>
                        <a:gd name="T3" fmla="*/ 49 h 51"/>
                        <a:gd name="T4" fmla="*/ 24 w 24"/>
                        <a:gd name="T5" fmla="*/ 2 h 51"/>
                        <a:gd name="T6" fmla="*/ 11 w 24"/>
                        <a:gd name="T7" fmla="*/ 0 h 51"/>
                        <a:gd name="T8" fmla="*/ 0 w 24"/>
                        <a:gd name="T9" fmla="*/ 45 h 51"/>
                        <a:gd name="T10" fmla="*/ 2 w 24"/>
                        <a:gd name="T11" fmla="*/ 43 h 51"/>
                        <a:gd name="T12" fmla="*/ 13 w 24"/>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24" h="51">
                          <a:moveTo>
                            <a:pt x="13" y="51"/>
                          </a:moveTo>
                          <a:lnTo>
                            <a:pt x="13" y="49"/>
                          </a:lnTo>
                          <a:lnTo>
                            <a:pt x="24" y="2"/>
                          </a:lnTo>
                          <a:lnTo>
                            <a:pt x="11" y="0"/>
                          </a:lnTo>
                          <a:lnTo>
                            <a:pt x="0" y="45"/>
                          </a:lnTo>
                          <a:lnTo>
                            <a:pt x="2" y="43"/>
                          </a:lnTo>
                          <a:lnTo>
                            <a:pt x="13"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0" name="Freeform 770"/>
                    <p:cNvSpPr>
                      <a:spLocks/>
                    </p:cNvSpPr>
                    <p:nvPr/>
                  </p:nvSpPr>
                  <p:spPr bwMode="auto">
                    <a:xfrm>
                      <a:off x="5244" y="2663"/>
                      <a:ext cx="31" cy="40"/>
                    </a:xfrm>
                    <a:custGeom>
                      <a:avLst/>
                      <a:gdLst>
                        <a:gd name="T0" fmla="*/ 11 w 31"/>
                        <a:gd name="T1" fmla="*/ 40 h 40"/>
                        <a:gd name="T2" fmla="*/ 11 w 31"/>
                        <a:gd name="T3" fmla="*/ 38 h 40"/>
                        <a:gd name="T4" fmla="*/ 31 w 31"/>
                        <a:gd name="T5" fmla="*/ 8 h 40"/>
                        <a:gd name="T6" fmla="*/ 20 w 31"/>
                        <a:gd name="T7" fmla="*/ 0 h 40"/>
                        <a:gd name="T8" fmla="*/ 0 w 31"/>
                        <a:gd name="T9" fmla="*/ 33 h 40"/>
                        <a:gd name="T10" fmla="*/ 0 w 31"/>
                        <a:gd name="T11" fmla="*/ 31 h 40"/>
                        <a:gd name="T12" fmla="*/ 11 w 3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1" h="40">
                          <a:moveTo>
                            <a:pt x="11" y="40"/>
                          </a:moveTo>
                          <a:lnTo>
                            <a:pt x="11" y="38"/>
                          </a:lnTo>
                          <a:lnTo>
                            <a:pt x="31" y="8"/>
                          </a:lnTo>
                          <a:lnTo>
                            <a:pt x="20" y="0"/>
                          </a:lnTo>
                          <a:lnTo>
                            <a:pt x="0" y="33"/>
                          </a:lnTo>
                          <a:lnTo>
                            <a:pt x="0" y="31"/>
                          </a:lnTo>
                          <a:lnTo>
                            <a:pt x="11"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1" name="Freeform 769"/>
                    <p:cNvSpPr>
                      <a:spLocks/>
                    </p:cNvSpPr>
                    <p:nvPr/>
                  </p:nvSpPr>
                  <p:spPr bwMode="auto">
                    <a:xfrm>
                      <a:off x="5223" y="2694"/>
                      <a:ext cx="32" cy="40"/>
                    </a:xfrm>
                    <a:custGeom>
                      <a:avLst/>
                      <a:gdLst>
                        <a:gd name="T0" fmla="*/ 11 w 32"/>
                        <a:gd name="T1" fmla="*/ 38 h 40"/>
                        <a:gd name="T2" fmla="*/ 11 w 32"/>
                        <a:gd name="T3" fmla="*/ 40 h 40"/>
                        <a:gd name="T4" fmla="*/ 32 w 32"/>
                        <a:gd name="T5" fmla="*/ 9 h 40"/>
                        <a:gd name="T6" fmla="*/ 21 w 32"/>
                        <a:gd name="T7" fmla="*/ 0 h 40"/>
                        <a:gd name="T8" fmla="*/ 0 w 32"/>
                        <a:gd name="T9" fmla="*/ 32 h 40"/>
                        <a:gd name="T10" fmla="*/ 0 w 32"/>
                        <a:gd name="T11" fmla="*/ 34 h 40"/>
                        <a:gd name="T12" fmla="*/ 11 w 32"/>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11" y="38"/>
                          </a:moveTo>
                          <a:lnTo>
                            <a:pt x="11" y="40"/>
                          </a:lnTo>
                          <a:lnTo>
                            <a:pt x="32" y="9"/>
                          </a:lnTo>
                          <a:lnTo>
                            <a:pt x="21" y="0"/>
                          </a:lnTo>
                          <a:lnTo>
                            <a:pt x="0" y="32"/>
                          </a:lnTo>
                          <a:lnTo>
                            <a:pt x="0" y="34"/>
                          </a:lnTo>
                          <a:lnTo>
                            <a:pt x="11"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2" name="Freeform 768"/>
                    <p:cNvSpPr>
                      <a:spLocks/>
                    </p:cNvSpPr>
                    <p:nvPr/>
                  </p:nvSpPr>
                  <p:spPr bwMode="auto">
                    <a:xfrm>
                      <a:off x="5210" y="2728"/>
                      <a:ext cx="24" cy="40"/>
                    </a:xfrm>
                    <a:custGeom>
                      <a:avLst/>
                      <a:gdLst>
                        <a:gd name="T0" fmla="*/ 13 w 24"/>
                        <a:gd name="T1" fmla="*/ 38 h 40"/>
                        <a:gd name="T2" fmla="*/ 11 w 24"/>
                        <a:gd name="T3" fmla="*/ 40 h 40"/>
                        <a:gd name="T4" fmla="*/ 24 w 24"/>
                        <a:gd name="T5" fmla="*/ 4 h 40"/>
                        <a:gd name="T6" fmla="*/ 13 w 24"/>
                        <a:gd name="T7" fmla="*/ 0 h 40"/>
                        <a:gd name="T8" fmla="*/ 0 w 24"/>
                        <a:gd name="T9" fmla="*/ 34 h 40"/>
                        <a:gd name="T10" fmla="*/ 0 w 24"/>
                        <a:gd name="T11" fmla="*/ 36 h 40"/>
                        <a:gd name="T12" fmla="*/ 13 w 24"/>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24" h="40">
                          <a:moveTo>
                            <a:pt x="13" y="38"/>
                          </a:moveTo>
                          <a:lnTo>
                            <a:pt x="11" y="40"/>
                          </a:lnTo>
                          <a:lnTo>
                            <a:pt x="24" y="4"/>
                          </a:lnTo>
                          <a:lnTo>
                            <a:pt x="13" y="0"/>
                          </a:lnTo>
                          <a:lnTo>
                            <a:pt x="0" y="34"/>
                          </a:lnTo>
                          <a:lnTo>
                            <a:pt x="0" y="36"/>
                          </a:lnTo>
                          <a:lnTo>
                            <a:pt x="13"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3" name="Freeform 767"/>
                    <p:cNvSpPr>
                      <a:spLocks/>
                    </p:cNvSpPr>
                    <p:nvPr/>
                  </p:nvSpPr>
                  <p:spPr bwMode="auto">
                    <a:xfrm>
                      <a:off x="5203" y="2764"/>
                      <a:ext cx="20" cy="45"/>
                    </a:xfrm>
                    <a:custGeom>
                      <a:avLst/>
                      <a:gdLst>
                        <a:gd name="T0" fmla="*/ 13 w 20"/>
                        <a:gd name="T1" fmla="*/ 43 h 45"/>
                        <a:gd name="T2" fmla="*/ 13 w 20"/>
                        <a:gd name="T3" fmla="*/ 45 h 45"/>
                        <a:gd name="T4" fmla="*/ 20 w 20"/>
                        <a:gd name="T5" fmla="*/ 2 h 45"/>
                        <a:gd name="T6" fmla="*/ 7 w 20"/>
                        <a:gd name="T7" fmla="*/ 0 h 45"/>
                        <a:gd name="T8" fmla="*/ 0 w 20"/>
                        <a:gd name="T9" fmla="*/ 43 h 45"/>
                        <a:gd name="T10" fmla="*/ 0 w 20"/>
                        <a:gd name="T11" fmla="*/ 45 h 45"/>
                        <a:gd name="T12" fmla="*/ 13 w 20"/>
                        <a:gd name="T13" fmla="*/ 43 h 45"/>
                      </a:gdLst>
                      <a:ahLst/>
                      <a:cxnLst>
                        <a:cxn ang="0">
                          <a:pos x="T0" y="T1"/>
                        </a:cxn>
                        <a:cxn ang="0">
                          <a:pos x="T2" y="T3"/>
                        </a:cxn>
                        <a:cxn ang="0">
                          <a:pos x="T4" y="T5"/>
                        </a:cxn>
                        <a:cxn ang="0">
                          <a:pos x="T6" y="T7"/>
                        </a:cxn>
                        <a:cxn ang="0">
                          <a:pos x="T8" y="T9"/>
                        </a:cxn>
                        <a:cxn ang="0">
                          <a:pos x="T10" y="T11"/>
                        </a:cxn>
                        <a:cxn ang="0">
                          <a:pos x="T12" y="T13"/>
                        </a:cxn>
                      </a:cxnLst>
                      <a:rect l="0" t="0" r="r" b="b"/>
                      <a:pathLst>
                        <a:path w="20" h="45">
                          <a:moveTo>
                            <a:pt x="13" y="43"/>
                          </a:moveTo>
                          <a:lnTo>
                            <a:pt x="13" y="45"/>
                          </a:lnTo>
                          <a:lnTo>
                            <a:pt x="20" y="2"/>
                          </a:lnTo>
                          <a:lnTo>
                            <a:pt x="7" y="0"/>
                          </a:lnTo>
                          <a:lnTo>
                            <a:pt x="0" y="43"/>
                          </a:lnTo>
                          <a:lnTo>
                            <a:pt x="0" y="45"/>
                          </a:lnTo>
                          <a:lnTo>
                            <a:pt x="13"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4" name="Freeform 766"/>
                    <p:cNvSpPr>
                      <a:spLocks/>
                    </p:cNvSpPr>
                    <p:nvPr/>
                  </p:nvSpPr>
                  <p:spPr bwMode="auto">
                    <a:xfrm>
                      <a:off x="5203" y="2807"/>
                      <a:ext cx="18" cy="31"/>
                    </a:xfrm>
                    <a:custGeom>
                      <a:avLst/>
                      <a:gdLst>
                        <a:gd name="T0" fmla="*/ 18 w 18"/>
                        <a:gd name="T1" fmla="*/ 31 h 31"/>
                        <a:gd name="T2" fmla="*/ 18 w 18"/>
                        <a:gd name="T3" fmla="*/ 29 h 31"/>
                        <a:gd name="T4" fmla="*/ 13 w 18"/>
                        <a:gd name="T5" fmla="*/ 0 h 31"/>
                        <a:gd name="T6" fmla="*/ 0 w 18"/>
                        <a:gd name="T7" fmla="*/ 2 h 31"/>
                        <a:gd name="T8" fmla="*/ 5 w 18"/>
                        <a:gd name="T9" fmla="*/ 31 h 31"/>
                        <a:gd name="T10" fmla="*/ 5 w 18"/>
                        <a:gd name="T11" fmla="*/ 29 h 31"/>
                        <a:gd name="T12" fmla="*/ 18 w 1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18" y="31"/>
                          </a:moveTo>
                          <a:lnTo>
                            <a:pt x="18" y="29"/>
                          </a:lnTo>
                          <a:lnTo>
                            <a:pt x="13" y="0"/>
                          </a:lnTo>
                          <a:lnTo>
                            <a:pt x="0" y="2"/>
                          </a:lnTo>
                          <a:lnTo>
                            <a:pt x="5" y="31"/>
                          </a:lnTo>
                          <a:lnTo>
                            <a:pt x="5" y="29"/>
                          </a:lnTo>
                          <a:lnTo>
                            <a:pt x="18"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5" name="Freeform 765"/>
                    <p:cNvSpPr>
                      <a:spLocks/>
                    </p:cNvSpPr>
                    <p:nvPr/>
                  </p:nvSpPr>
                  <p:spPr bwMode="auto">
                    <a:xfrm>
                      <a:off x="5201" y="2836"/>
                      <a:ext cx="20" cy="31"/>
                    </a:xfrm>
                    <a:custGeom>
                      <a:avLst/>
                      <a:gdLst>
                        <a:gd name="T0" fmla="*/ 13 w 20"/>
                        <a:gd name="T1" fmla="*/ 31 h 31"/>
                        <a:gd name="T2" fmla="*/ 13 w 20"/>
                        <a:gd name="T3" fmla="*/ 31 h 31"/>
                        <a:gd name="T4" fmla="*/ 20 w 20"/>
                        <a:gd name="T5" fmla="*/ 2 h 31"/>
                        <a:gd name="T6" fmla="*/ 7 w 20"/>
                        <a:gd name="T7" fmla="*/ 0 h 31"/>
                        <a:gd name="T8" fmla="*/ 0 w 20"/>
                        <a:gd name="T9" fmla="*/ 29 h 31"/>
                        <a:gd name="T10" fmla="*/ 0 w 20"/>
                        <a:gd name="T11" fmla="*/ 29 h 31"/>
                        <a:gd name="T12" fmla="*/ 13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13" y="31"/>
                          </a:moveTo>
                          <a:lnTo>
                            <a:pt x="13" y="31"/>
                          </a:lnTo>
                          <a:lnTo>
                            <a:pt x="20" y="2"/>
                          </a:lnTo>
                          <a:lnTo>
                            <a:pt x="7" y="0"/>
                          </a:lnTo>
                          <a:lnTo>
                            <a:pt x="0" y="29"/>
                          </a:lnTo>
                          <a:lnTo>
                            <a:pt x="13"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6" name="Freeform 764"/>
                    <p:cNvSpPr>
                      <a:spLocks/>
                    </p:cNvSpPr>
                    <p:nvPr/>
                  </p:nvSpPr>
                  <p:spPr bwMode="auto">
                    <a:xfrm>
                      <a:off x="5196" y="2865"/>
                      <a:ext cx="18" cy="72"/>
                    </a:xfrm>
                    <a:custGeom>
                      <a:avLst/>
                      <a:gdLst>
                        <a:gd name="T0" fmla="*/ 12 w 18"/>
                        <a:gd name="T1" fmla="*/ 72 h 72"/>
                        <a:gd name="T2" fmla="*/ 12 w 18"/>
                        <a:gd name="T3" fmla="*/ 72 h 72"/>
                        <a:gd name="T4" fmla="*/ 18 w 18"/>
                        <a:gd name="T5" fmla="*/ 2 h 72"/>
                        <a:gd name="T6" fmla="*/ 5 w 18"/>
                        <a:gd name="T7" fmla="*/ 0 h 72"/>
                        <a:gd name="T8" fmla="*/ 0 w 18"/>
                        <a:gd name="T9" fmla="*/ 70 h 72"/>
                        <a:gd name="T10" fmla="*/ 0 w 18"/>
                        <a:gd name="T11" fmla="*/ 69 h 72"/>
                        <a:gd name="T12" fmla="*/ 12 w 18"/>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8" h="72">
                          <a:moveTo>
                            <a:pt x="12" y="72"/>
                          </a:moveTo>
                          <a:lnTo>
                            <a:pt x="12" y="72"/>
                          </a:lnTo>
                          <a:lnTo>
                            <a:pt x="18" y="2"/>
                          </a:lnTo>
                          <a:lnTo>
                            <a:pt x="5" y="0"/>
                          </a:lnTo>
                          <a:lnTo>
                            <a:pt x="0" y="70"/>
                          </a:lnTo>
                          <a:lnTo>
                            <a:pt x="0" y="69"/>
                          </a:lnTo>
                          <a:lnTo>
                            <a:pt x="12"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7" name="Freeform 763"/>
                    <p:cNvSpPr>
                      <a:spLocks/>
                    </p:cNvSpPr>
                    <p:nvPr/>
                  </p:nvSpPr>
                  <p:spPr bwMode="auto">
                    <a:xfrm>
                      <a:off x="5183" y="2934"/>
                      <a:ext cx="25" cy="48"/>
                    </a:xfrm>
                    <a:custGeom>
                      <a:avLst/>
                      <a:gdLst>
                        <a:gd name="T0" fmla="*/ 13 w 25"/>
                        <a:gd name="T1" fmla="*/ 48 h 48"/>
                        <a:gd name="T2" fmla="*/ 13 w 25"/>
                        <a:gd name="T3" fmla="*/ 48 h 48"/>
                        <a:gd name="T4" fmla="*/ 25 w 25"/>
                        <a:gd name="T5" fmla="*/ 3 h 48"/>
                        <a:gd name="T6" fmla="*/ 13 w 25"/>
                        <a:gd name="T7" fmla="*/ 0 h 48"/>
                        <a:gd name="T8" fmla="*/ 0 w 25"/>
                        <a:gd name="T9" fmla="*/ 45 h 48"/>
                        <a:gd name="T10" fmla="*/ 0 w 25"/>
                        <a:gd name="T11" fmla="*/ 46 h 48"/>
                        <a:gd name="T12" fmla="*/ 13 w 25"/>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5" h="48">
                          <a:moveTo>
                            <a:pt x="13" y="48"/>
                          </a:moveTo>
                          <a:lnTo>
                            <a:pt x="13" y="48"/>
                          </a:lnTo>
                          <a:lnTo>
                            <a:pt x="25" y="3"/>
                          </a:lnTo>
                          <a:lnTo>
                            <a:pt x="13" y="0"/>
                          </a:lnTo>
                          <a:lnTo>
                            <a:pt x="0" y="45"/>
                          </a:lnTo>
                          <a:lnTo>
                            <a:pt x="0" y="46"/>
                          </a:lnTo>
                          <a:lnTo>
                            <a:pt x="13"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8" name="Freeform 762"/>
                    <p:cNvSpPr>
                      <a:spLocks/>
                    </p:cNvSpPr>
                    <p:nvPr/>
                  </p:nvSpPr>
                  <p:spPr bwMode="auto">
                    <a:xfrm>
                      <a:off x="5178" y="2980"/>
                      <a:ext cx="18" cy="71"/>
                    </a:xfrm>
                    <a:custGeom>
                      <a:avLst/>
                      <a:gdLst>
                        <a:gd name="T0" fmla="*/ 11 w 18"/>
                        <a:gd name="T1" fmla="*/ 71 h 71"/>
                        <a:gd name="T2" fmla="*/ 12 w 18"/>
                        <a:gd name="T3" fmla="*/ 69 h 71"/>
                        <a:gd name="T4" fmla="*/ 18 w 18"/>
                        <a:gd name="T5" fmla="*/ 2 h 71"/>
                        <a:gd name="T6" fmla="*/ 5 w 18"/>
                        <a:gd name="T7" fmla="*/ 0 h 71"/>
                        <a:gd name="T8" fmla="*/ 0 w 18"/>
                        <a:gd name="T9" fmla="*/ 67 h 71"/>
                        <a:gd name="T10" fmla="*/ 0 w 18"/>
                        <a:gd name="T11" fmla="*/ 65 h 71"/>
                        <a:gd name="T12" fmla="*/ 11 w 18"/>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8" h="71">
                          <a:moveTo>
                            <a:pt x="11" y="71"/>
                          </a:moveTo>
                          <a:lnTo>
                            <a:pt x="12" y="69"/>
                          </a:lnTo>
                          <a:lnTo>
                            <a:pt x="18" y="2"/>
                          </a:lnTo>
                          <a:lnTo>
                            <a:pt x="5" y="0"/>
                          </a:lnTo>
                          <a:lnTo>
                            <a:pt x="0" y="67"/>
                          </a:lnTo>
                          <a:lnTo>
                            <a:pt x="0" y="65"/>
                          </a:lnTo>
                          <a:lnTo>
                            <a:pt x="11" y="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69" name="Freeform 761"/>
                    <p:cNvSpPr>
                      <a:spLocks/>
                    </p:cNvSpPr>
                    <p:nvPr/>
                  </p:nvSpPr>
                  <p:spPr bwMode="auto">
                    <a:xfrm>
                      <a:off x="5162" y="3045"/>
                      <a:ext cx="27" cy="31"/>
                    </a:xfrm>
                    <a:custGeom>
                      <a:avLst/>
                      <a:gdLst>
                        <a:gd name="T0" fmla="*/ 12 w 27"/>
                        <a:gd name="T1" fmla="*/ 24 h 31"/>
                        <a:gd name="T2" fmla="*/ 12 w 27"/>
                        <a:gd name="T3" fmla="*/ 31 h 31"/>
                        <a:gd name="T4" fmla="*/ 27 w 27"/>
                        <a:gd name="T5" fmla="*/ 6 h 31"/>
                        <a:gd name="T6" fmla="*/ 16 w 27"/>
                        <a:gd name="T7" fmla="*/ 0 h 31"/>
                        <a:gd name="T8" fmla="*/ 1 w 27"/>
                        <a:gd name="T9" fmla="*/ 24 h 31"/>
                        <a:gd name="T10" fmla="*/ 1 w 27"/>
                        <a:gd name="T11" fmla="*/ 31 h 31"/>
                        <a:gd name="T12" fmla="*/ 1 w 27"/>
                        <a:gd name="T13" fmla="*/ 24 h 31"/>
                        <a:gd name="T14" fmla="*/ 0 w 27"/>
                        <a:gd name="T15" fmla="*/ 27 h 31"/>
                        <a:gd name="T16" fmla="*/ 1 w 27"/>
                        <a:gd name="T17" fmla="*/ 31 h 31"/>
                        <a:gd name="T18" fmla="*/ 12 w 27"/>
                        <a:gd name="T19"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12" y="24"/>
                          </a:moveTo>
                          <a:lnTo>
                            <a:pt x="12" y="31"/>
                          </a:lnTo>
                          <a:lnTo>
                            <a:pt x="27" y="6"/>
                          </a:lnTo>
                          <a:lnTo>
                            <a:pt x="16" y="0"/>
                          </a:lnTo>
                          <a:lnTo>
                            <a:pt x="1" y="24"/>
                          </a:lnTo>
                          <a:lnTo>
                            <a:pt x="1" y="31"/>
                          </a:lnTo>
                          <a:lnTo>
                            <a:pt x="1" y="24"/>
                          </a:lnTo>
                          <a:lnTo>
                            <a:pt x="0" y="27"/>
                          </a:lnTo>
                          <a:lnTo>
                            <a:pt x="1" y="31"/>
                          </a:lnTo>
                          <a:lnTo>
                            <a:pt x="12"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0" name="Freeform 760"/>
                    <p:cNvSpPr>
                      <a:spLocks/>
                    </p:cNvSpPr>
                    <p:nvPr/>
                  </p:nvSpPr>
                  <p:spPr bwMode="auto">
                    <a:xfrm>
                      <a:off x="5163" y="3069"/>
                      <a:ext cx="36" cy="52"/>
                    </a:xfrm>
                    <a:custGeom>
                      <a:avLst/>
                      <a:gdLst>
                        <a:gd name="T0" fmla="*/ 33 w 36"/>
                        <a:gd name="T1" fmla="*/ 41 h 52"/>
                        <a:gd name="T2" fmla="*/ 36 w 36"/>
                        <a:gd name="T3" fmla="*/ 43 h 52"/>
                        <a:gd name="T4" fmla="*/ 11 w 36"/>
                        <a:gd name="T5" fmla="*/ 0 h 52"/>
                        <a:gd name="T6" fmla="*/ 0 w 36"/>
                        <a:gd name="T7" fmla="*/ 7 h 52"/>
                        <a:gd name="T8" fmla="*/ 26 w 36"/>
                        <a:gd name="T9" fmla="*/ 50 h 52"/>
                        <a:gd name="T10" fmla="*/ 29 w 36"/>
                        <a:gd name="T11" fmla="*/ 52 h 52"/>
                        <a:gd name="T12" fmla="*/ 33 w 36"/>
                        <a:gd name="T13" fmla="*/ 41 h 52"/>
                      </a:gdLst>
                      <a:ahLst/>
                      <a:cxnLst>
                        <a:cxn ang="0">
                          <a:pos x="T0" y="T1"/>
                        </a:cxn>
                        <a:cxn ang="0">
                          <a:pos x="T2" y="T3"/>
                        </a:cxn>
                        <a:cxn ang="0">
                          <a:pos x="T4" y="T5"/>
                        </a:cxn>
                        <a:cxn ang="0">
                          <a:pos x="T6" y="T7"/>
                        </a:cxn>
                        <a:cxn ang="0">
                          <a:pos x="T8" y="T9"/>
                        </a:cxn>
                        <a:cxn ang="0">
                          <a:pos x="T10" y="T11"/>
                        </a:cxn>
                        <a:cxn ang="0">
                          <a:pos x="T12" y="T13"/>
                        </a:cxn>
                      </a:cxnLst>
                      <a:rect l="0" t="0" r="r" b="b"/>
                      <a:pathLst>
                        <a:path w="36" h="52">
                          <a:moveTo>
                            <a:pt x="33" y="41"/>
                          </a:moveTo>
                          <a:lnTo>
                            <a:pt x="36" y="43"/>
                          </a:lnTo>
                          <a:lnTo>
                            <a:pt x="11" y="0"/>
                          </a:lnTo>
                          <a:lnTo>
                            <a:pt x="0" y="7"/>
                          </a:lnTo>
                          <a:lnTo>
                            <a:pt x="26" y="50"/>
                          </a:lnTo>
                          <a:lnTo>
                            <a:pt x="29" y="52"/>
                          </a:lnTo>
                          <a:lnTo>
                            <a:pt x="33"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1" name="Freeform 759"/>
                    <p:cNvSpPr>
                      <a:spLocks/>
                    </p:cNvSpPr>
                    <p:nvPr/>
                  </p:nvSpPr>
                  <p:spPr bwMode="auto">
                    <a:xfrm>
                      <a:off x="5192" y="3110"/>
                      <a:ext cx="36" cy="22"/>
                    </a:xfrm>
                    <a:custGeom>
                      <a:avLst/>
                      <a:gdLst>
                        <a:gd name="T0" fmla="*/ 36 w 36"/>
                        <a:gd name="T1" fmla="*/ 11 h 22"/>
                        <a:gd name="T2" fmla="*/ 33 w 36"/>
                        <a:gd name="T3" fmla="*/ 9 h 22"/>
                        <a:gd name="T4" fmla="*/ 4 w 36"/>
                        <a:gd name="T5" fmla="*/ 0 h 22"/>
                        <a:gd name="T6" fmla="*/ 0 w 36"/>
                        <a:gd name="T7" fmla="*/ 11 h 22"/>
                        <a:gd name="T8" fmla="*/ 29 w 36"/>
                        <a:gd name="T9" fmla="*/ 22 h 22"/>
                        <a:gd name="T10" fmla="*/ 25 w 36"/>
                        <a:gd name="T11" fmla="*/ 20 h 22"/>
                        <a:gd name="T12" fmla="*/ 36 w 36"/>
                        <a:gd name="T13" fmla="*/ 11 h 22"/>
                      </a:gdLst>
                      <a:ahLst/>
                      <a:cxnLst>
                        <a:cxn ang="0">
                          <a:pos x="T0" y="T1"/>
                        </a:cxn>
                        <a:cxn ang="0">
                          <a:pos x="T2" y="T3"/>
                        </a:cxn>
                        <a:cxn ang="0">
                          <a:pos x="T4" y="T5"/>
                        </a:cxn>
                        <a:cxn ang="0">
                          <a:pos x="T6" y="T7"/>
                        </a:cxn>
                        <a:cxn ang="0">
                          <a:pos x="T8" y="T9"/>
                        </a:cxn>
                        <a:cxn ang="0">
                          <a:pos x="T10" y="T11"/>
                        </a:cxn>
                        <a:cxn ang="0">
                          <a:pos x="T12" y="T13"/>
                        </a:cxn>
                      </a:cxnLst>
                      <a:rect l="0" t="0" r="r" b="b"/>
                      <a:pathLst>
                        <a:path w="36" h="22">
                          <a:moveTo>
                            <a:pt x="36" y="11"/>
                          </a:moveTo>
                          <a:lnTo>
                            <a:pt x="33" y="9"/>
                          </a:lnTo>
                          <a:lnTo>
                            <a:pt x="4" y="0"/>
                          </a:lnTo>
                          <a:lnTo>
                            <a:pt x="0" y="11"/>
                          </a:lnTo>
                          <a:lnTo>
                            <a:pt x="29" y="22"/>
                          </a:lnTo>
                          <a:lnTo>
                            <a:pt x="25" y="20"/>
                          </a:lnTo>
                          <a:lnTo>
                            <a:pt x="36"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2" name="Freeform 758"/>
                    <p:cNvSpPr>
                      <a:spLocks/>
                    </p:cNvSpPr>
                    <p:nvPr/>
                  </p:nvSpPr>
                  <p:spPr bwMode="auto">
                    <a:xfrm>
                      <a:off x="5217" y="3121"/>
                      <a:ext cx="42" cy="39"/>
                    </a:xfrm>
                    <a:custGeom>
                      <a:avLst/>
                      <a:gdLst>
                        <a:gd name="T0" fmla="*/ 42 w 42"/>
                        <a:gd name="T1" fmla="*/ 34 h 39"/>
                        <a:gd name="T2" fmla="*/ 40 w 42"/>
                        <a:gd name="T3" fmla="*/ 30 h 39"/>
                        <a:gd name="T4" fmla="*/ 11 w 42"/>
                        <a:gd name="T5" fmla="*/ 0 h 39"/>
                        <a:gd name="T6" fmla="*/ 0 w 42"/>
                        <a:gd name="T7" fmla="*/ 9 h 39"/>
                        <a:gd name="T8" fmla="*/ 31 w 42"/>
                        <a:gd name="T9" fmla="*/ 39 h 39"/>
                        <a:gd name="T10" fmla="*/ 29 w 42"/>
                        <a:gd name="T11" fmla="*/ 38 h 39"/>
                        <a:gd name="T12" fmla="*/ 42 w 42"/>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42" h="39">
                          <a:moveTo>
                            <a:pt x="42" y="34"/>
                          </a:moveTo>
                          <a:lnTo>
                            <a:pt x="40" y="30"/>
                          </a:lnTo>
                          <a:lnTo>
                            <a:pt x="11" y="0"/>
                          </a:lnTo>
                          <a:lnTo>
                            <a:pt x="0" y="9"/>
                          </a:lnTo>
                          <a:lnTo>
                            <a:pt x="31" y="39"/>
                          </a:lnTo>
                          <a:lnTo>
                            <a:pt x="29" y="38"/>
                          </a:lnTo>
                          <a:lnTo>
                            <a:pt x="42"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3" name="Freeform 757"/>
                    <p:cNvSpPr>
                      <a:spLocks/>
                    </p:cNvSpPr>
                    <p:nvPr/>
                  </p:nvSpPr>
                  <p:spPr bwMode="auto">
                    <a:xfrm>
                      <a:off x="5246" y="3155"/>
                      <a:ext cx="22" cy="51"/>
                    </a:xfrm>
                    <a:custGeom>
                      <a:avLst/>
                      <a:gdLst>
                        <a:gd name="T0" fmla="*/ 20 w 22"/>
                        <a:gd name="T1" fmla="*/ 43 h 51"/>
                        <a:gd name="T2" fmla="*/ 22 w 22"/>
                        <a:gd name="T3" fmla="*/ 45 h 51"/>
                        <a:gd name="T4" fmla="*/ 13 w 22"/>
                        <a:gd name="T5" fmla="*/ 0 h 51"/>
                        <a:gd name="T6" fmla="*/ 0 w 22"/>
                        <a:gd name="T7" fmla="*/ 4 h 51"/>
                        <a:gd name="T8" fmla="*/ 9 w 22"/>
                        <a:gd name="T9" fmla="*/ 49 h 51"/>
                        <a:gd name="T10" fmla="*/ 9 w 22"/>
                        <a:gd name="T11" fmla="*/ 51 h 51"/>
                        <a:gd name="T12" fmla="*/ 20 w 22"/>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22" h="51">
                          <a:moveTo>
                            <a:pt x="20" y="43"/>
                          </a:moveTo>
                          <a:lnTo>
                            <a:pt x="22" y="45"/>
                          </a:lnTo>
                          <a:lnTo>
                            <a:pt x="13" y="0"/>
                          </a:lnTo>
                          <a:lnTo>
                            <a:pt x="0" y="4"/>
                          </a:lnTo>
                          <a:lnTo>
                            <a:pt x="9" y="49"/>
                          </a:lnTo>
                          <a:lnTo>
                            <a:pt x="9" y="51"/>
                          </a:lnTo>
                          <a:lnTo>
                            <a:pt x="20"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4" name="Freeform 756"/>
                    <p:cNvSpPr>
                      <a:spLocks/>
                    </p:cNvSpPr>
                    <p:nvPr/>
                  </p:nvSpPr>
                  <p:spPr bwMode="auto">
                    <a:xfrm>
                      <a:off x="5255" y="3198"/>
                      <a:ext cx="33" cy="40"/>
                    </a:xfrm>
                    <a:custGeom>
                      <a:avLst/>
                      <a:gdLst>
                        <a:gd name="T0" fmla="*/ 33 w 33"/>
                        <a:gd name="T1" fmla="*/ 36 h 40"/>
                        <a:gd name="T2" fmla="*/ 33 w 33"/>
                        <a:gd name="T3" fmla="*/ 33 h 40"/>
                        <a:gd name="T4" fmla="*/ 11 w 33"/>
                        <a:gd name="T5" fmla="*/ 0 h 40"/>
                        <a:gd name="T6" fmla="*/ 0 w 33"/>
                        <a:gd name="T7" fmla="*/ 8 h 40"/>
                        <a:gd name="T8" fmla="*/ 22 w 33"/>
                        <a:gd name="T9" fmla="*/ 40 h 40"/>
                        <a:gd name="T10" fmla="*/ 20 w 33"/>
                        <a:gd name="T11" fmla="*/ 38 h 40"/>
                        <a:gd name="T12" fmla="*/ 33 w 33"/>
                        <a:gd name="T13" fmla="*/ 36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33" y="36"/>
                          </a:moveTo>
                          <a:lnTo>
                            <a:pt x="33" y="33"/>
                          </a:lnTo>
                          <a:lnTo>
                            <a:pt x="11" y="0"/>
                          </a:lnTo>
                          <a:lnTo>
                            <a:pt x="0" y="8"/>
                          </a:lnTo>
                          <a:lnTo>
                            <a:pt x="22" y="40"/>
                          </a:lnTo>
                          <a:lnTo>
                            <a:pt x="20" y="38"/>
                          </a:lnTo>
                          <a:lnTo>
                            <a:pt x="33"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5" name="Freeform 755"/>
                    <p:cNvSpPr>
                      <a:spLocks/>
                    </p:cNvSpPr>
                    <p:nvPr/>
                  </p:nvSpPr>
                  <p:spPr bwMode="auto">
                    <a:xfrm>
                      <a:off x="5275" y="3234"/>
                      <a:ext cx="22" cy="62"/>
                    </a:xfrm>
                    <a:custGeom>
                      <a:avLst/>
                      <a:gdLst>
                        <a:gd name="T0" fmla="*/ 22 w 22"/>
                        <a:gd name="T1" fmla="*/ 60 h 62"/>
                        <a:gd name="T2" fmla="*/ 22 w 22"/>
                        <a:gd name="T3" fmla="*/ 60 h 62"/>
                        <a:gd name="T4" fmla="*/ 13 w 22"/>
                        <a:gd name="T5" fmla="*/ 0 h 62"/>
                        <a:gd name="T6" fmla="*/ 0 w 22"/>
                        <a:gd name="T7" fmla="*/ 2 h 62"/>
                        <a:gd name="T8" fmla="*/ 9 w 22"/>
                        <a:gd name="T9" fmla="*/ 62 h 62"/>
                        <a:gd name="T10" fmla="*/ 9 w 22"/>
                        <a:gd name="T11" fmla="*/ 62 h 62"/>
                        <a:gd name="T12" fmla="*/ 22 w 22"/>
                        <a:gd name="T13" fmla="*/ 60 h 62"/>
                      </a:gdLst>
                      <a:ahLst/>
                      <a:cxnLst>
                        <a:cxn ang="0">
                          <a:pos x="T0" y="T1"/>
                        </a:cxn>
                        <a:cxn ang="0">
                          <a:pos x="T2" y="T3"/>
                        </a:cxn>
                        <a:cxn ang="0">
                          <a:pos x="T4" y="T5"/>
                        </a:cxn>
                        <a:cxn ang="0">
                          <a:pos x="T6" y="T7"/>
                        </a:cxn>
                        <a:cxn ang="0">
                          <a:pos x="T8" y="T9"/>
                        </a:cxn>
                        <a:cxn ang="0">
                          <a:pos x="T10" y="T11"/>
                        </a:cxn>
                        <a:cxn ang="0">
                          <a:pos x="T12" y="T13"/>
                        </a:cxn>
                      </a:cxnLst>
                      <a:rect l="0" t="0" r="r" b="b"/>
                      <a:pathLst>
                        <a:path w="22" h="62">
                          <a:moveTo>
                            <a:pt x="22" y="60"/>
                          </a:moveTo>
                          <a:lnTo>
                            <a:pt x="22" y="60"/>
                          </a:lnTo>
                          <a:lnTo>
                            <a:pt x="13" y="0"/>
                          </a:lnTo>
                          <a:lnTo>
                            <a:pt x="0" y="2"/>
                          </a:lnTo>
                          <a:lnTo>
                            <a:pt x="9" y="62"/>
                          </a:lnTo>
                          <a:lnTo>
                            <a:pt x="22" y="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6" name="Freeform 754"/>
                    <p:cNvSpPr>
                      <a:spLocks/>
                    </p:cNvSpPr>
                    <p:nvPr/>
                  </p:nvSpPr>
                  <p:spPr bwMode="auto">
                    <a:xfrm>
                      <a:off x="5284" y="3294"/>
                      <a:ext cx="20" cy="38"/>
                    </a:xfrm>
                    <a:custGeom>
                      <a:avLst/>
                      <a:gdLst>
                        <a:gd name="T0" fmla="*/ 20 w 20"/>
                        <a:gd name="T1" fmla="*/ 38 h 38"/>
                        <a:gd name="T2" fmla="*/ 20 w 20"/>
                        <a:gd name="T3" fmla="*/ 36 h 38"/>
                        <a:gd name="T4" fmla="*/ 13 w 20"/>
                        <a:gd name="T5" fmla="*/ 0 h 38"/>
                        <a:gd name="T6" fmla="*/ 0 w 20"/>
                        <a:gd name="T7" fmla="*/ 2 h 38"/>
                        <a:gd name="T8" fmla="*/ 7 w 20"/>
                        <a:gd name="T9" fmla="*/ 38 h 38"/>
                        <a:gd name="T10" fmla="*/ 7 w 20"/>
                        <a:gd name="T11" fmla="*/ 36 h 38"/>
                        <a:gd name="T12" fmla="*/ 20 w 2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20" h="38">
                          <a:moveTo>
                            <a:pt x="20" y="38"/>
                          </a:moveTo>
                          <a:lnTo>
                            <a:pt x="20" y="36"/>
                          </a:lnTo>
                          <a:lnTo>
                            <a:pt x="13" y="0"/>
                          </a:lnTo>
                          <a:lnTo>
                            <a:pt x="0" y="2"/>
                          </a:lnTo>
                          <a:lnTo>
                            <a:pt x="7" y="38"/>
                          </a:lnTo>
                          <a:lnTo>
                            <a:pt x="7" y="36"/>
                          </a:lnTo>
                          <a:lnTo>
                            <a:pt x="20"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7" name="Freeform 753"/>
                    <p:cNvSpPr>
                      <a:spLocks/>
                    </p:cNvSpPr>
                    <p:nvPr/>
                  </p:nvSpPr>
                  <p:spPr bwMode="auto">
                    <a:xfrm>
                      <a:off x="5266" y="3330"/>
                      <a:ext cx="38" cy="93"/>
                    </a:xfrm>
                    <a:custGeom>
                      <a:avLst/>
                      <a:gdLst>
                        <a:gd name="T0" fmla="*/ 11 w 38"/>
                        <a:gd name="T1" fmla="*/ 93 h 93"/>
                        <a:gd name="T2" fmla="*/ 13 w 38"/>
                        <a:gd name="T3" fmla="*/ 92 h 93"/>
                        <a:gd name="T4" fmla="*/ 38 w 38"/>
                        <a:gd name="T5" fmla="*/ 2 h 93"/>
                        <a:gd name="T6" fmla="*/ 25 w 38"/>
                        <a:gd name="T7" fmla="*/ 0 h 93"/>
                        <a:gd name="T8" fmla="*/ 0 w 38"/>
                        <a:gd name="T9" fmla="*/ 88 h 93"/>
                        <a:gd name="T10" fmla="*/ 0 w 38"/>
                        <a:gd name="T11" fmla="*/ 86 h 93"/>
                        <a:gd name="T12" fmla="*/ 11 w 38"/>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38" h="93">
                          <a:moveTo>
                            <a:pt x="11" y="93"/>
                          </a:moveTo>
                          <a:lnTo>
                            <a:pt x="13" y="92"/>
                          </a:lnTo>
                          <a:lnTo>
                            <a:pt x="38" y="2"/>
                          </a:lnTo>
                          <a:lnTo>
                            <a:pt x="25" y="0"/>
                          </a:lnTo>
                          <a:lnTo>
                            <a:pt x="0" y="88"/>
                          </a:lnTo>
                          <a:lnTo>
                            <a:pt x="0" y="86"/>
                          </a:lnTo>
                          <a:lnTo>
                            <a:pt x="11"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8" name="Freeform 752"/>
                    <p:cNvSpPr>
                      <a:spLocks/>
                    </p:cNvSpPr>
                    <p:nvPr/>
                  </p:nvSpPr>
                  <p:spPr bwMode="auto">
                    <a:xfrm>
                      <a:off x="5241" y="3416"/>
                      <a:ext cx="36" cy="49"/>
                    </a:xfrm>
                    <a:custGeom>
                      <a:avLst/>
                      <a:gdLst>
                        <a:gd name="T0" fmla="*/ 12 w 36"/>
                        <a:gd name="T1" fmla="*/ 45 h 49"/>
                        <a:gd name="T2" fmla="*/ 12 w 36"/>
                        <a:gd name="T3" fmla="*/ 49 h 49"/>
                        <a:gd name="T4" fmla="*/ 36 w 36"/>
                        <a:gd name="T5" fmla="*/ 7 h 49"/>
                        <a:gd name="T6" fmla="*/ 25 w 36"/>
                        <a:gd name="T7" fmla="*/ 0 h 49"/>
                        <a:gd name="T8" fmla="*/ 2 w 36"/>
                        <a:gd name="T9" fmla="*/ 42 h 49"/>
                        <a:gd name="T10" fmla="*/ 0 w 36"/>
                        <a:gd name="T11" fmla="*/ 44 h 49"/>
                        <a:gd name="T12" fmla="*/ 12 w 36"/>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36" h="49">
                          <a:moveTo>
                            <a:pt x="12" y="45"/>
                          </a:moveTo>
                          <a:lnTo>
                            <a:pt x="12" y="49"/>
                          </a:lnTo>
                          <a:lnTo>
                            <a:pt x="36" y="7"/>
                          </a:lnTo>
                          <a:lnTo>
                            <a:pt x="25" y="0"/>
                          </a:lnTo>
                          <a:lnTo>
                            <a:pt x="2" y="42"/>
                          </a:lnTo>
                          <a:lnTo>
                            <a:pt x="0" y="44"/>
                          </a:lnTo>
                          <a:lnTo>
                            <a:pt x="12"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79" name="Freeform 751"/>
                    <p:cNvSpPr>
                      <a:spLocks/>
                    </p:cNvSpPr>
                    <p:nvPr/>
                  </p:nvSpPr>
                  <p:spPr bwMode="auto">
                    <a:xfrm>
                      <a:off x="5234" y="3460"/>
                      <a:ext cx="19" cy="54"/>
                    </a:xfrm>
                    <a:custGeom>
                      <a:avLst/>
                      <a:gdLst>
                        <a:gd name="T0" fmla="*/ 12 w 19"/>
                        <a:gd name="T1" fmla="*/ 52 h 54"/>
                        <a:gd name="T2" fmla="*/ 12 w 19"/>
                        <a:gd name="T3" fmla="*/ 54 h 54"/>
                        <a:gd name="T4" fmla="*/ 19 w 19"/>
                        <a:gd name="T5" fmla="*/ 1 h 54"/>
                        <a:gd name="T6" fmla="*/ 7 w 19"/>
                        <a:gd name="T7" fmla="*/ 0 h 54"/>
                        <a:gd name="T8" fmla="*/ 0 w 19"/>
                        <a:gd name="T9" fmla="*/ 52 h 54"/>
                        <a:gd name="T10" fmla="*/ 0 w 19"/>
                        <a:gd name="T11" fmla="*/ 52 h 54"/>
                        <a:gd name="T12" fmla="*/ 12 w 19"/>
                        <a:gd name="T13" fmla="*/ 52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2" y="52"/>
                          </a:moveTo>
                          <a:lnTo>
                            <a:pt x="12" y="54"/>
                          </a:lnTo>
                          <a:lnTo>
                            <a:pt x="19" y="1"/>
                          </a:lnTo>
                          <a:lnTo>
                            <a:pt x="7" y="0"/>
                          </a:lnTo>
                          <a:lnTo>
                            <a:pt x="0" y="52"/>
                          </a:lnTo>
                          <a:lnTo>
                            <a:pt x="12"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0" name="Freeform 750"/>
                    <p:cNvSpPr>
                      <a:spLocks/>
                    </p:cNvSpPr>
                    <p:nvPr/>
                  </p:nvSpPr>
                  <p:spPr bwMode="auto">
                    <a:xfrm>
                      <a:off x="5234" y="3512"/>
                      <a:ext cx="12" cy="23"/>
                    </a:xfrm>
                    <a:custGeom>
                      <a:avLst/>
                      <a:gdLst>
                        <a:gd name="T0" fmla="*/ 12 w 12"/>
                        <a:gd name="T1" fmla="*/ 23 h 23"/>
                        <a:gd name="T2" fmla="*/ 12 w 12"/>
                        <a:gd name="T3" fmla="*/ 21 h 23"/>
                        <a:gd name="T4" fmla="*/ 12 w 12"/>
                        <a:gd name="T5" fmla="*/ 0 h 23"/>
                        <a:gd name="T6" fmla="*/ 0 w 12"/>
                        <a:gd name="T7" fmla="*/ 0 h 23"/>
                        <a:gd name="T8" fmla="*/ 0 w 12"/>
                        <a:gd name="T9" fmla="*/ 21 h 23"/>
                        <a:gd name="T10" fmla="*/ 0 w 12"/>
                        <a:gd name="T11" fmla="*/ 18 h 23"/>
                        <a:gd name="T12" fmla="*/ 12 w 1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 h="23">
                          <a:moveTo>
                            <a:pt x="12" y="23"/>
                          </a:moveTo>
                          <a:lnTo>
                            <a:pt x="12" y="21"/>
                          </a:lnTo>
                          <a:lnTo>
                            <a:pt x="12" y="0"/>
                          </a:lnTo>
                          <a:lnTo>
                            <a:pt x="0" y="0"/>
                          </a:lnTo>
                          <a:lnTo>
                            <a:pt x="0" y="21"/>
                          </a:lnTo>
                          <a:lnTo>
                            <a:pt x="0" y="18"/>
                          </a:lnTo>
                          <a:lnTo>
                            <a:pt x="12"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1" name="Freeform 749"/>
                    <p:cNvSpPr>
                      <a:spLocks/>
                    </p:cNvSpPr>
                    <p:nvPr/>
                  </p:nvSpPr>
                  <p:spPr bwMode="auto">
                    <a:xfrm>
                      <a:off x="5216" y="3530"/>
                      <a:ext cx="30" cy="43"/>
                    </a:xfrm>
                    <a:custGeom>
                      <a:avLst/>
                      <a:gdLst>
                        <a:gd name="T0" fmla="*/ 9 w 30"/>
                        <a:gd name="T1" fmla="*/ 43 h 43"/>
                        <a:gd name="T2" fmla="*/ 10 w 30"/>
                        <a:gd name="T3" fmla="*/ 41 h 43"/>
                        <a:gd name="T4" fmla="*/ 30 w 30"/>
                        <a:gd name="T5" fmla="*/ 5 h 43"/>
                        <a:gd name="T6" fmla="*/ 18 w 30"/>
                        <a:gd name="T7" fmla="*/ 0 h 43"/>
                        <a:gd name="T8" fmla="*/ 0 w 30"/>
                        <a:gd name="T9" fmla="*/ 36 h 43"/>
                        <a:gd name="T10" fmla="*/ 1 w 30"/>
                        <a:gd name="T11" fmla="*/ 34 h 43"/>
                        <a:gd name="T12" fmla="*/ 9 w 30"/>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9" y="43"/>
                          </a:moveTo>
                          <a:lnTo>
                            <a:pt x="10" y="41"/>
                          </a:lnTo>
                          <a:lnTo>
                            <a:pt x="30" y="5"/>
                          </a:lnTo>
                          <a:lnTo>
                            <a:pt x="18" y="0"/>
                          </a:lnTo>
                          <a:lnTo>
                            <a:pt x="0" y="36"/>
                          </a:lnTo>
                          <a:lnTo>
                            <a:pt x="1" y="34"/>
                          </a:lnTo>
                          <a:lnTo>
                            <a:pt x="9"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2" name="Freeform 748"/>
                    <p:cNvSpPr>
                      <a:spLocks/>
                    </p:cNvSpPr>
                    <p:nvPr/>
                  </p:nvSpPr>
                  <p:spPr bwMode="auto">
                    <a:xfrm>
                      <a:off x="5178" y="3564"/>
                      <a:ext cx="47" cy="43"/>
                    </a:xfrm>
                    <a:custGeom>
                      <a:avLst/>
                      <a:gdLst>
                        <a:gd name="T0" fmla="*/ 0 w 47"/>
                        <a:gd name="T1" fmla="*/ 40 h 43"/>
                        <a:gd name="T2" fmla="*/ 9 w 47"/>
                        <a:gd name="T3" fmla="*/ 40 h 43"/>
                        <a:gd name="T4" fmla="*/ 47 w 47"/>
                        <a:gd name="T5" fmla="*/ 9 h 43"/>
                        <a:gd name="T6" fmla="*/ 39 w 47"/>
                        <a:gd name="T7" fmla="*/ 0 h 43"/>
                        <a:gd name="T8" fmla="*/ 2 w 47"/>
                        <a:gd name="T9" fmla="*/ 31 h 43"/>
                        <a:gd name="T10" fmla="*/ 9 w 47"/>
                        <a:gd name="T11" fmla="*/ 31 h 43"/>
                        <a:gd name="T12" fmla="*/ 0 w 47"/>
                        <a:gd name="T13" fmla="*/ 40 h 43"/>
                        <a:gd name="T14" fmla="*/ 5 w 47"/>
                        <a:gd name="T15" fmla="*/ 43 h 43"/>
                        <a:gd name="T16" fmla="*/ 9 w 47"/>
                        <a:gd name="T17" fmla="*/ 40 h 43"/>
                        <a:gd name="T18" fmla="*/ 0 w 47"/>
                        <a:gd name="T19"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3">
                          <a:moveTo>
                            <a:pt x="0" y="40"/>
                          </a:moveTo>
                          <a:lnTo>
                            <a:pt x="9" y="40"/>
                          </a:lnTo>
                          <a:lnTo>
                            <a:pt x="47" y="9"/>
                          </a:lnTo>
                          <a:lnTo>
                            <a:pt x="39" y="0"/>
                          </a:lnTo>
                          <a:lnTo>
                            <a:pt x="2" y="31"/>
                          </a:lnTo>
                          <a:lnTo>
                            <a:pt x="9" y="31"/>
                          </a:lnTo>
                          <a:lnTo>
                            <a:pt x="0" y="40"/>
                          </a:lnTo>
                          <a:lnTo>
                            <a:pt x="5" y="43"/>
                          </a:lnTo>
                          <a:lnTo>
                            <a:pt x="9" y="40"/>
                          </a:lnTo>
                          <a:lnTo>
                            <a:pt x="0"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3" name="Freeform 747"/>
                    <p:cNvSpPr>
                      <a:spLocks/>
                    </p:cNvSpPr>
                    <p:nvPr/>
                  </p:nvSpPr>
                  <p:spPr bwMode="auto">
                    <a:xfrm>
                      <a:off x="5154" y="3569"/>
                      <a:ext cx="33" cy="35"/>
                    </a:xfrm>
                    <a:custGeom>
                      <a:avLst/>
                      <a:gdLst>
                        <a:gd name="T0" fmla="*/ 2 w 33"/>
                        <a:gd name="T1" fmla="*/ 13 h 35"/>
                        <a:gd name="T2" fmla="*/ 0 w 33"/>
                        <a:gd name="T3" fmla="*/ 11 h 35"/>
                        <a:gd name="T4" fmla="*/ 24 w 33"/>
                        <a:gd name="T5" fmla="*/ 35 h 35"/>
                        <a:gd name="T6" fmla="*/ 33 w 33"/>
                        <a:gd name="T7" fmla="*/ 26 h 35"/>
                        <a:gd name="T8" fmla="*/ 9 w 33"/>
                        <a:gd name="T9" fmla="*/ 2 h 35"/>
                        <a:gd name="T10" fmla="*/ 8 w 33"/>
                        <a:gd name="T11" fmla="*/ 0 h 35"/>
                        <a:gd name="T12" fmla="*/ 2 w 33"/>
                        <a:gd name="T13" fmla="*/ 13 h 35"/>
                      </a:gdLst>
                      <a:ahLst/>
                      <a:cxnLst>
                        <a:cxn ang="0">
                          <a:pos x="T0" y="T1"/>
                        </a:cxn>
                        <a:cxn ang="0">
                          <a:pos x="T2" y="T3"/>
                        </a:cxn>
                        <a:cxn ang="0">
                          <a:pos x="T4" y="T5"/>
                        </a:cxn>
                        <a:cxn ang="0">
                          <a:pos x="T6" y="T7"/>
                        </a:cxn>
                        <a:cxn ang="0">
                          <a:pos x="T8" y="T9"/>
                        </a:cxn>
                        <a:cxn ang="0">
                          <a:pos x="T10" y="T11"/>
                        </a:cxn>
                        <a:cxn ang="0">
                          <a:pos x="T12" y="T13"/>
                        </a:cxn>
                      </a:cxnLst>
                      <a:rect l="0" t="0" r="r" b="b"/>
                      <a:pathLst>
                        <a:path w="33" h="35">
                          <a:moveTo>
                            <a:pt x="2" y="13"/>
                          </a:moveTo>
                          <a:lnTo>
                            <a:pt x="0" y="11"/>
                          </a:lnTo>
                          <a:lnTo>
                            <a:pt x="24" y="35"/>
                          </a:lnTo>
                          <a:lnTo>
                            <a:pt x="33" y="26"/>
                          </a:lnTo>
                          <a:lnTo>
                            <a:pt x="9" y="2"/>
                          </a:lnTo>
                          <a:lnTo>
                            <a:pt x="8"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4" name="Freeform 746"/>
                    <p:cNvSpPr>
                      <a:spLocks/>
                    </p:cNvSpPr>
                    <p:nvPr/>
                  </p:nvSpPr>
                  <p:spPr bwMode="auto">
                    <a:xfrm>
                      <a:off x="5127" y="3562"/>
                      <a:ext cx="35" cy="20"/>
                    </a:xfrm>
                    <a:custGeom>
                      <a:avLst/>
                      <a:gdLst>
                        <a:gd name="T0" fmla="*/ 0 w 35"/>
                        <a:gd name="T1" fmla="*/ 7 h 20"/>
                        <a:gd name="T2" fmla="*/ 6 w 35"/>
                        <a:gd name="T3" fmla="*/ 13 h 20"/>
                        <a:gd name="T4" fmla="*/ 29 w 35"/>
                        <a:gd name="T5" fmla="*/ 20 h 20"/>
                        <a:gd name="T6" fmla="*/ 35 w 35"/>
                        <a:gd name="T7" fmla="*/ 7 h 20"/>
                        <a:gd name="T8" fmla="*/ 9 w 35"/>
                        <a:gd name="T9" fmla="*/ 0 h 20"/>
                        <a:gd name="T10" fmla="*/ 13 w 35"/>
                        <a:gd name="T11" fmla="*/ 6 h 20"/>
                        <a:gd name="T12" fmla="*/ 0 w 35"/>
                        <a:gd name="T13" fmla="*/ 7 h 20"/>
                        <a:gd name="T14" fmla="*/ 0 w 35"/>
                        <a:gd name="T15" fmla="*/ 11 h 20"/>
                        <a:gd name="T16" fmla="*/ 6 w 35"/>
                        <a:gd name="T17" fmla="*/ 13 h 20"/>
                        <a:gd name="T18" fmla="*/ 0 w 35"/>
                        <a:gd name="T1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0">
                          <a:moveTo>
                            <a:pt x="0" y="7"/>
                          </a:moveTo>
                          <a:lnTo>
                            <a:pt x="6" y="13"/>
                          </a:lnTo>
                          <a:lnTo>
                            <a:pt x="29" y="20"/>
                          </a:lnTo>
                          <a:lnTo>
                            <a:pt x="35" y="7"/>
                          </a:lnTo>
                          <a:lnTo>
                            <a:pt x="9" y="0"/>
                          </a:lnTo>
                          <a:lnTo>
                            <a:pt x="13" y="6"/>
                          </a:lnTo>
                          <a:lnTo>
                            <a:pt x="0" y="7"/>
                          </a:lnTo>
                          <a:lnTo>
                            <a:pt x="0" y="11"/>
                          </a:lnTo>
                          <a:lnTo>
                            <a:pt x="6" y="1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5" name="Freeform 745"/>
                    <p:cNvSpPr>
                      <a:spLocks/>
                    </p:cNvSpPr>
                    <p:nvPr/>
                  </p:nvSpPr>
                  <p:spPr bwMode="auto">
                    <a:xfrm>
                      <a:off x="5124" y="3539"/>
                      <a:ext cx="16" cy="30"/>
                    </a:xfrm>
                    <a:custGeom>
                      <a:avLst/>
                      <a:gdLst>
                        <a:gd name="T0" fmla="*/ 2 w 16"/>
                        <a:gd name="T1" fmla="*/ 11 h 30"/>
                        <a:gd name="T2" fmla="*/ 0 w 16"/>
                        <a:gd name="T3" fmla="*/ 5 h 30"/>
                        <a:gd name="T4" fmla="*/ 3 w 16"/>
                        <a:gd name="T5" fmla="*/ 30 h 30"/>
                        <a:gd name="T6" fmla="*/ 16 w 16"/>
                        <a:gd name="T7" fmla="*/ 29 h 30"/>
                        <a:gd name="T8" fmla="*/ 12 w 16"/>
                        <a:gd name="T9" fmla="*/ 3 h 30"/>
                        <a:gd name="T10" fmla="*/ 11 w 16"/>
                        <a:gd name="T11" fmla="*/ 0 h 30"/>
                        <a:gd name="T12" fmla="*/ 2 w 16"/>
                        <a:gd name="T13" fmla="*/ 11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2" y="11"/>
                          </a:moveTo>
                          <a:lnTo>
                            <a:pt x="0" y="5"/>
                          </a:lnTo>
                          <a:lnTo>
                            <a:pt x="3" y="30"/>
                          </a:lnTo>
                          <a:lnTo>
                            <a:pt x="16" y="29"/>
                          </a:lnTo>
                          <a:lnTo>
                            <a:pt x="12" y="3"/>
                          </a:lnTo>
                          <a:lnTo>
                            <a:pt x="11"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6" name="Freeform 744"/>
                    <p:cNvSpPr>
                      <a:spLocks/>
                    </p:cNvSpPr>
                    <p:nvPr/>
                  </p:nvSpPr>
                  <p:spPr bwMode="auto">
                    <a:xfrm>
                      <a:off x="5106" y="3521"/>
                      <a:ext cx="29" cy="29"/>
                    </a:xfrm>
                    <a:custGeom>
                      <a:avLst/>
                      <a:gdLst>
                        <a:gd name="T0" fmla="*/ 7 w 29"/>
                        <a:gd name="T1" fmla="*/ 12 h 29"/>
                        <a:gd name="T2" fmla="*/ 0 w 29"/>
                        <a:gd name="T3" fmla="*/ 11 h 29"/>
                        <a:gd name="T4" fmla="*/ 20 w 29"/>
                        <a:gd name="T5" fmla="*/ 29 h 29"/>
                        <a:gd name="T6" fmla="*/ 29 w 29"/>
                        <a:gd name="T7" fmla="*/ 18 h 29"/>
                        <a:gd name="T8" fmla="*/ 7 w 29"/>
                        <a:gd name="T9" fmla="*/ 2 h 29"/>
                        <a:gd name="T10" fmla="*/ 2 w 29"/>
                        <a:gd name="T11" fmla="*/ 0 h 29"/>
                        <a:gd name="T12" fmla="*/ 7 w 29"/>
                        <a:gd name="T13" fmla="*/ 2 h 29"/>
                        <a:gd name="T14" fmla="*/ 5 w 29"/>
                        <a:gd name="T15" fmla="*/ 0 h 29"/>
                        <a:gd name="T16" fmla="*/ 2 w 29"/>
                        <a:gd name="T17" fmla="*/ 0 h 29"/>
                        <a:gd name="T18" fmla="*/ 7 w 29"/>
                        <a:gd name="T1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7" y="12"/>
                          </a:moveTo>
                          <a:lnTo>
                            <a:pt x="0" y="11"/>
                          </a:lnTo>
                          <a:lnTo>
                            <a:pt x="20" y="29"/>
                          </a:lnTo>
                          <a:lnTo>
                            <a:pt x="29" y="18"/>
                          </a:lnTo>
                          <a:lnTo>
                            <a:pt x="7" y="2"/>
                          </a:lnTo>
                          <a:lnTo>
                            <a:pt x="2" y="0"/>
                          </a:lnTo>
                          <a:lnTo>
                            <a:pt x="7" y="2"/>
                          </a:lnTo>
                          <a:lnTo>
                            <a:pt x="5" y="0"/>
                          </a:lnTo>
                          <a:lnTo>
                            <a:pt x="2" y="0"/>
                          </a:lnTo>
                          <a:lnTo>
                            <a:pt x="7"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7" name="Freeform 743"/>
                    <p:cNvSpPr>
                      <a:spLocks/>
                    </p:cNvSpPr>
                    <p:nvPr/>
                  </p:nvSpPr>
                  <p:spPr bwMode="auto">
                    <a:xfrm>
                      <a:off x="5081" y="3521"/>
                      <a:ext cx="32" cy="25"/>
                    </a:xfrm>
                    <a:custGeom>
                      <a:avLst/>
                      <a:gdLst>
                        <a:gd name="T0" fmla="*/ 1 w 32"/>
                        <a:gd name="T1" fmla="*/ 25 h 25"/>
                        <a:gd name="T2" fmla="*/ 5 w 32"/>
                        <a:gd name="T3" fmla="*/ 25 h 25"/>
                        <a:gd name="T4" fmla="*/ 32 w 32"/>
                        <a:gd name="T5" fmla="*/ 12 h 25"/>
                        <a:gd name="T6" fmla="*/ 27 w 32"/>
                        <a:gd name="T7" fmla="*/ 0 h 25"/>
                        <a:gd name="T8" fmla="*/ 0 w 32"/>
                        <a:gd name="T9" fmla="*/ 12 h 25"/>
                        <a:gd name="T10" fmla="*/ 3 w 32"/>
                        <a:gd name="T11" fmla="*/ 12 h 25"/>
                        <a:gd name="T12" fmla="*/ 1 w 32"/>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1" y="25"/>
                          </a:moveTo>
                          <a:lnTo>
                            <a:pt x="5" y="25"/>
                          </a:lnTo>
                          <a:lnTo>
                            <a:pt x="32" y="12"/>
                          </a:lnTo>
                          <a:lnTo>
                            <a:pt x="27" y="0"/>
                          </a:lnTo>
                          <a:lnTo>
                            <a:pt x="0" y="12"/>
                          </a:lnTo>
                          <a:lnTo>
                            <a:pt x="3" y="12"/>
                          </a:lnTo>
                          <a:lnTo>
                            <a:pt x="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8" name="Freeform 742"/>
                    <p:cNvSpPr>
                      <a:spLocks/>
                    </p:cNvSpPr>
                    <p:nvPr/>
                  </p:nvSpPr>
                  <p:spPr bwMode="auto">
                    <a:xfrm>
                      <a:off x="5046" y="3528"/>
                      <a:ext cx="38" cy="18"/>
                    </a:xfrm>
                    <a:custGeom>
                      <a:avLst/>
                      <a:gdLst>
                        <a:gd name="T0" fmla="*/ 7 w 38"/>
                        <a:gd name="T1" fmla="*/ 13 h 18"/>
                        <a:gd name="T2" fmla="*/ 2 w 38"/>
                        <a:gd name="T3" fmla="*/ 14 h 18"/>
                        <a:gd name="T4" fmla="*/ 36 w 38"/>
                        <a:gd name="T5" fmla="*/ 18 h 18"/>
                        <a:gd name="T6" fmla="*/ 38 w 38"/>
                        <a:gd name="T7" fmla="*/ 5 h 18"/>
                        <a:gd name="T8" fmla="*/ 4 w 38"/>
                        <a:gd name="T9" fmla="*/ 2 h 18"/>
                        <a:gd name="T10" fmla="*/ 0 w 38"/>
                        <a:gd name="T11" fmla="*/ 2 h 18"/>
                        <a:gd name="T12" fmla="*/ 4 w 38"/>
                        <a:gd name="T13" fmla="*/ 2 h 18"/>
                        <a:gd name="T14" fmla="*/ 2 w 38"/>
                        <a:gd name="T15" fmla="*/ 0 h 18"/>
                        <a:gd name="T16" fmla="*/ 0 w 38"/>
                        <a:gd name="T17" fmla="*/ 2 h 18"/>
                        <a:gd name="T18" fmla="*/ 7 w 38"/>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8">
                          <a:moveTo>
                            <a:pt x="7" y="13"/>
                          </a:moveTo>
                          <a:lnTo>
                            <a:pt x="2" y="14"/>
                          </a:lnTo>
                          <a:lnTo>
                            <a:pt x="36" y="18"/>
                          </a:lnTo>
                          <a:lnTo>
                            <a:pt x="38" y="5"/>
                          </a:lnTo>
                          <a:lnTo>
                            <a:pt x="4" y="2"/>
                          </a:lnTo>
                          <a:lnTo>
                            <a:pt x="0" y="2"/>
                          </a:lnTo>
                          <a:lnTo>
                            <a:pt x="4" y="2"/>
                          </a:lnTo>
                          <a:lnTo>
                            <a:pt x="2" y="0"/>
                          </a:lnTo>
                          <a:lnTo>
                            <a:pt x="0" y="2"/>
                          </a:lnTo>
                          <a:lnTo>
                            <a:pt x="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89" name="Freeform 741"/>
                    <p:cNvSpPr>
                      <a:spLocks/>
                    </p:cNvSpPr>
                    <p:nvPr/>
                  </p:nvSpPr>
                  <p:spPr bwMode="auto">
                    <a:xfrm>
                      <a:off x="5016" y="3530"/>
                      <a:ext cx="37" cy="36"/>
                    </a:xfrm>
                    <a:custGeom>
                      <a:avLst/>
                      <a:gdLst>
                        <a:gd name="T0" fmla="*/ 1 w 37"/>
                        <a:gd name="T1" fmla="*/ 36 h 36"/>
                        <a:gd name="T2" fmla="*/ 7 w 37"/>
                        <a:gd name="T3" fmla="*/ 34 h 36"/>
                        <a:gd name="T4" fmla="*/ 37 w 37"/>
                        <a:gd name="T5" fmla="*/ 11 h 36"/>
                        <a:gd name="T6" fmla="*/ 30 w 37"/>
                        <a:gd name="T7" fmla="*/ 0 h 36"/>
                        <a:gd name="T8" fmla="*/ 0 w 37"/>
                        <a:gd name="T9" fmla="*/ 25 h 36"/>
                        <a:gd name="T10" fmla="*/ 3 w 37"/>
                        <a:gd name="T11" fmla="*/ 23 h 36"/>
                        <a:gd name="T12" fmla="*/ 1 w 37"/>
                        <a:gd name="T13" fmla="*/ 36 h 36"/>
                        <a:gd name="T14" fmla="*/ 5 w 37"/>
                        <a:gd name="T15" fmla="*/ 36 h 36"/>
                        <a:gd name="T16" fmla="*/ 7 w 37"/>
                        <a:gd name="T17" fmla="*/ 34 h 36"/>
                        <a:gd name="T18" fmla="*/ 1 w 37"/>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 y="36"/>
                          </a:moveTo>
                          <a:lnTo>
                            <a:pt x="7" y="34"/>
                          </a:lnTo>
                          <a:lnTo>
                            <a:pt x="37" y="11"/>
                          </a:lnTo>
                          <a:lnTo>
                            <a:pt x="30" y="0"/>
                          </a:lnTo>
                          <a:lnTo>
                            <a:pt x="0" y="25"/>
                          </a:lnTo>
                          <a:lnTo>
                            <a:pt x="3" y="23"/>
                          </a:lnTo>
                          <a:lnTo>
                            <a:pt x="1" y="36"/>
                          </a:lnTo>
                          <a:lnTo>
                            <a:pt x="5" y="36"/>
                          </a:lnTo>
                          <a:lnTo>
                            <a:pt x="7" y="34"/>
                          </a:lnTo>
                          <a:lnTo>
                            <a:pt x="1"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0" name="Freeform 740"/>
                    <p:cNvSpPr>
                      <a:spLocks/>
                    </p:cNvSpPr>
                    <p:nvPr/>
                  </p:nvSpPr>
                  <p:spPr bwMode="auto">
                    <a:xfrm>
                      <a:off x="4976" y="3550"/>
                      <a:ext cx="43" cy="16"/>
                    </a:xfrm>
                    <a:custGeom>
                      <a:avLst/>
                      <a:gdLst>
                        <a:gd name="T0" fmla="*/ 11 w 43"/>
                        <a:gd name="T1" fmla="*/ 10 h 16"/>
                        <a:gd name="T2" fmla="*/ 5 w 43"/>
                        <a:gd name="T3" fmla="*/ 12 h 16"/>
                        <a:gd name="T4" fmla="*/ 41 w 43"/>
                        <a:gd name="T5" fmla="*/ 16 h 16"/>
                        <a:gd name="T6" fmla="*/ 43 w 43"/>
                        <a:gd name="T7" fmla="*/ 3 h 16"/>
                        <a:gd name="T8" fmla="*/ 7 w 43"/>
                        <a:gd name="T9" fmla="*/ 0 h 16"/>
                        <a:gd name="T10" fmla="*/ 0 w 43"/>
                        <a:gd name="T11" fmla="*/ 1 h 16"/>
                        <a:gd name="T12" fmla="*/ 7 w 43"/>
                        <a:gd name="T13" fmla="*/ 0 h 16"/>
                        <a:gd name="T14" fmla="*/ 4 w 43"/>
                        <a:gd name="T15" fmla="*/ 0 h 16"/>
                        <a:gd name="T16" fmla="*/ 0 w 43"/>
                        <a:gd name="T17" fmla="*/ 1 h 16"/>
                        <a:gd name="T18" fmla="*/ 11 w 43"/>
                        <a:gd name="T1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
                          <a:moveTo>
                            <a:pt x="11" y="10"/>
                          </a:moveTo>
                          <a:lnTo>
                            <a:pt x="5" y="12"/>
                          </a:lnTo>
                          <a:lnTo>
                            <a:pt x="41" y="16"/>
                          </a:lnTo>
                          <a:lnTo>
                            <a:pt x="43" y="3"/>
                          </a:lnTo>
                          <a:lnTo>
                            <a:pt x="7" y="0"/>
                          </a:lnTo>
                          <a:lnTo>
                            <a:pt x="0" y="1"/>
                          </a:lnTo>
                          <a:lnTo>
                            <a:pt x="7" y="0"/>
                          </a:lnTo>
                          <a:lnTo>
                            <a:pt x="4" y="0"/>
                          </a:lnTo>
                          <a:lnTo>
                            <a:pt x="0" y="1"/>
                          </a:lnTo>
                          <a:lnTo>
                            <a:pt x="11"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1" name="Freeform 739"/>
                    <p:cNvSpPr>
                      <a:spLocks/>
                    </p:cNvSpPr>
                    <p:nvPr/>
                  </p:nvSpPr>
                  <p:spPr bwMode="auto">
                    <a:xfrm>
                      <a:off x="4958" y="3551"/>
                      <a:ext cx="29" cy="31"/>
                    </a:xfrm>
                    <a:custGeom>
                      <a:avLst/>
                      <a:gdLst>
                        <a:gd name="T0" fmla="*/ 7 w 29"/>
                        <a:gd name="T1" fmla="*/ 31 h 31"/>
                        <a:gd name="T2" fmla="*/ 9 w 29"/>
                        <a:gd name="T3" fmla="*/ 29 h 31"/>
                        <a:gd name="T4" fmla="*/ 29 w 29"/>
                        <a:gd name="T5" fmla="*/ 9 h 31"/>
                        <a:gd name="T6" fmla="*/ 18 w 29"/>
                        <a:gd name="T7" fmla="*/ 0 h 31"/>
                        <a:gd name="T8" fmla="*/ 0 w 29"/>
                        <a:gd name="T9" fmla="*/ 20 h 31"/>
                        <a:gd name="T10" fmla="*/ 4 w 29"/>
                        <a:gd name="T11" fmla="*/ 18 h 31"/>
                        <a:gd name="T12" fmla="*/ 7 w 2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7" y="31"/>
                          </a:moveTo>
                          <a:lnTo>
                            <a:pt x="9" y="29"/>
                          </a:lnTo>
                          <a:lnTo>
                            <a:pt x="29" y="9"/>
                          </a:lnTo>
                          <a:lnTo>
                            <a:pt x="18" y="0"/>
                          </a:lnTo>
                          <a:lnTo>
                            <a:pt x="0" y="20"/>
                          </a:lnTo>
                          <a:lnTo>
                            <a:pt x="4" y="18"/>
                          </a:lnTo>
                          <a:lnTo>
                            <a:pt x="7"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2" name="Freeform 738"/>
                    <p:cNvSpPr>
                      <a:spLocks/>
                    </p:cNvSpPr>
                    <p:nvPr/>
                  </p:nvSpPr>
                  <p:spPr bwMode="auto">
                    <a:xfrm>
                      <a:off x="4920" y="3569"/>
                      <a:ext cx="45" cy="27"/>
                    </a:xfrm>
                    <a:custGeom>
                      <a:avLst/>
                      <a:gdLst>
                        <a:gd name="T0" fmla="*/ 0 w 45"/>
                        <a:gd name="T1" fmla="*/ 26 h 27"/>
                        <a:gd name="T2" fmla="*/ 6 w 45"/>
                        <a:gd name="T3" fmla="*/ 26 h 27"/>
                        <a:gd name="T4" fmla="*/ 45 w 45"/>
                        <a:gd name="T5" fmla="*/ 13 h 27"/>
                        <a:gd name="T6" fmla="*/ 42 w 45"/>
                        <a:gd name="T7" fmla="*/ 0 h 27"/>
                        <a:gd name="T8" fmla="*/ 2 w 45"/>
                        <a:gd name="T9" fmla="*/ 15 h 27"/>
                        <a:gd name="T10" fmla="*/ 7 w 45"/>
                        <a:gd name="T11" fmla="*/ 15 h 27"/>
                        <a:gd name="T12" fmla="*/ 0 w 45"/>
                        <a:gd name="T13" fmla="*/ 26 h 27"/>
                        <a:gd name="T14" fmla="*/ 4 w 45"/>
                        <a:gd name="T15" fmla="*/ 27 h 27"/>
                        <a:gd name="T16" fmla="*/ 6 w 45"/>
                        <a:gd name="T17" fmla="*/ 26 h 27"/>
                        <a:gd name="T18" fmla="*/ 0 w 45"/>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7">
                          <a:moveTo>
                            <a:pt x="0" y="26"/>
                          </a:moveTo>
                          <a:lnTo>
                            <a:pt x="6" y="26"/>
                          </a:lnTo>
                          <a:lnTo>
                            <a:pt x="45" y="13"/>
                          </a:lnTo>
                          <a:lnTo>
                            <a:pt x="42" y="0"/>
                          </a:lnTo>
                          <a:lnTo>
                            <a:pt x="2" y="15"/>
                          </a:lnTo>
                          <a:lnTo>
                            <a:pt x="7" y="15"/>
                          </a:lnTo>
                          <a:lnTo>
                            <a:pt x="0" y="26"/>
                          </a:lnTo>
                          <a:lnTo>
                            <a:pt x="4" y="27"/>
                          </a:lnTo>
                          <a:lnTo>
                            <a:pt x="6" y="26"/>
                          </a:lnTo>
                          <a:lnTo>
                            <a:pt x="0"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3" name="Freeform 737"/>
                    <p:cNvSpPr>
                      <a:spLocks/>
                    </p:cNvSpPr>
                    <p:nvPr/>
                  </p:nvSpPr>
                  <p:spPr bwMode="auto">
                    <a:xfrm>
                      <a:off x="4893" y="3566"/>
                      <a:ext cx="34" cy="29"/>
                    </a:xfrm>
                    <a:custGeom>
                      <a:avLst/>
                      <a:gdLst>
                        <a:gd name="T0" fmla="*/ 0 w 34"/>
                        <a:gd name="T1" fmla="*/ 11 h 29"/>
                        <a:gd name="T2" fmla="*/ 0 w 34"/>
                        <a:gd name="T3" fmla="*/ 11 h 29"/>
                        <a:gd name="T4" fmla="*/ 27 w 34"/>
                        <a:gd name="T5" fmla="*/ 29 h 29"/>
                        <a:gd name="T6" fmla="*/ 34 w 34"/>
                        <a:gd name="T7" fmla="*/ 18 h 29"/>
                        <a:gd name="T8" fmla="*/ 7 w 34"/>
                        <a:gd name="T9" fmla="*/ 0 h 29"/>
                        <a:gd name="T10" fmla="*/ 7 w 34"/>
                        <a:gd name="T11" fmla="*/ 0 h 29"/>
                        <a:gd name="T12" fmla="*/ 0 w 34"/>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34" h="29">
                          <a:moveTo>
                            <a:pt x="0" y="11"/>
                          </a:moveTo>
                          <a:lnTo>
                            <a:pt x="0" y="11"/>
                          </a:lnTo>
                          <a:lnTo>
                            <a:pt x="27" y="29"/>
                          </a:lnTo>
                          <a:lnTo>
                            <a:pt x="34" y="18"/>
                          </a:lnTo>
                          <a:lnTo>
                            <a:pt x="7"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4" name="Freeform 736"/>
                    <p:cNvSpPr>
                      <a:spLocks/>
                    </p:cNvSpPr>
                    <p:nvPr/>
                  </p:nvSpPr>
                  <p:spPr bwMode="auto">
                    <a:xfrm>
                      <a:off x="4864" y="3546"/>
                      <a:ext cx="36" cy="31"/>
                    </a:xfrm>
                    <a:custGeom>
                      <a:avLst/>
                      <a:gdLst>
                        <a:gd name="T0" fmla="*/ 4 w 36"/>
                        <a:gd name="T1" fmla="*/ 13 h 31"/>
                        <a:gd name="T2" fmla="*/ 0 w 36"/>
                        <a:gd name="T3" fmla="*/ 11 h 31"/>
                        <a:gd name="T4" fmla="*/ 29 w 36"/>
                        <a:gd name="T5" fmla="*/ 31 h 31"/>
                        <a:gd name="T6" fmla="*/ 36 w 36"/>
                        <a:gd name="T7" fmla="*/ 20 h 31"/>
                        <a:gd name="T8" fmla="*/ 8 w 36"/>
                        <a:gd name="T9" fmla="*/ 0 h 31"/>
                        <a:gd name="T10" fmla="*/ 4 w 36"/>
                        <a:gd name="T11" fmla="*/ 0 h 31"/>
                        <a:gd name="T12" fmla="*/ 4 w 36"/>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4" y="13"/>
                          </a:moveTo>
                          <a:lnTo>
                            <a:pt x="0" y="11"/>
                          </a:lnTo>
                          <a:lnTo>
                            <a:pt x="29" y="31"/>
                          </a:lnTo>
                          <a:lnTo>
                            <a:pt x="36" y="20"/>
                          </a:lnTo>
                          <a:lnTo>
                            <a:pt x="8" y="0"/>
                          </a:lnTo>
                          <a:lnTo>
                            <a:pt x="4"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5" name="Freeform 735"/>
                    <p:cNvSpPr>
                      <a:spLocks/>
                    </p:cNvSpPr>
                    <p:nvPr/>
                  </p:nvSpPr>
                  <p:spPr bwMode="auto">
                    <a:xfrm>
                      <a:off x="4837" y="3544"/>
                      <a:ext cx="31" cy="15"/>
                    </a:xfrm>
                    <a:custGeom>
                      <a:avLst/>
                      <a:gdLst>
                        <a:gd name="T0" fmla="*/ 2 w 31"/>
                        <a:gd name="T1" fmla="*/ 13 h 15"/>
                        <a:gd name="T2" fmla="*/ 0 w 31"/>
                        <a:gd name="T3" fmla="*/ 13 h 15"/>
                        <a:gd name="T4" fmla="*/ 31 w 31"/>
                        <a:gd name="T5" fmla="*/ 15 h 15"/>
                        <a:gd name="T6" fmla="*/ 31 w 31"/>
                        <a:gd name="T7" fmla="*/ 2 h 15"/>
                        <a:gd name="T8" fmla="*/ 0 w 31"/>
                        <a:gd name="T9" fmla="*/ 0 h 15"/>
                        <a:gd name="T10" fmla="*/ 0 w 31"/>
                        <a:gd name="T11" fmla="*/ 0 h 15"/>
                        <a:gd name="T12" fmla="*/ 2 w 31"/>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31" h="15">
                          <a:moveTo>
                            <a:pt x="2" y="13"/>
                          </a:moveTo>
                          <a:lnTo>
                            <a:pt x="0" y="13"/>
                          </a:lnTo>
                          <a:lnTo>
                            <a:pt x="31" y="15"/>
                          </a:lnTo>
                          <a:lnTo>
                            <a:pt x="31" y="2"/>
                          </a:lnTo>
                          <a:lnTo>
                            <a:pt x="0"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6" name="Freeform 734"/>
                    <p:cNvSpPr>
                      <a:spLocks/>
                    </p:cNvSpPr>
                    <p:nvPr/>
                  </p:nvSpPr>
                  <p:spPr bwMode="auto">
                    <a:xfrm>
                      <a:off x="4801" y="3544"/>
                      <a:ext cx="38" cy="20"/>
                    </a:xfrm>
                    <a:custGeom>
                      <a:avLst/>
                      <a:gdLst>
                        <a:gd name="T0" fmla="*/ 7 w 38"/>
                        <a:gd name="T1" fmla="*/ 18 h 20"/>
                        <a:gd name="T2" fmla="*/ 6 w 38"/>
                        <a:gd name="T3" fmla="*/ 20 h 20"/>
                        <a:gd name="T4" fmla="*/ 38 w 38"/>
                        <a:gd name="T5" fmla="*/ 13 h 20"/>
                        <a:gd name="T6" fmla="*/ 36 w 38"/>
                        <a:gd name="T7" fmla="*/ 0 h 20"/>
                        <a:gd name="T8" fmla="*/ 2 w 38"/>
                        <a:gd name="T9" fmla="*/ 7 h 20"/>
                        <a:gd name="T10" fmla="*/ 0 w 38"/>
                        <a:gd name="T11" fmla="*/ 7 h 20"/>
                        <a:gd name="T12" fmla="*/ 7 w 38"/>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38" h="20">
                          <a:moveTo>
                            <a:pt x="7" y="18"/>
                          </a:moveTo>
                          <a:lnTo>
                            <a:pt x="6" y="20"/>
                          </a:lnTo>
                          <a:lnTo>
                            <a:pt x="38" y="13"/>
                          </a:lnTo>
                          <a:lnTo>
                            <a:pt x="36" y="0"/>
                          </a:lnTo>
                          <a:lnTo>
                            <a:pt x="2" y="7"/>
                          </a:lnTo>
                          <a:lnTo>
                            <a:pt x="0" y="7"/>
                          </a:lnTo>
                          <a:lnTo>
                            <a:pt x="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7" name="Freeform 733"/>
                    <p:cNvSpPr>
                      <a:spLocks/>
                    </p:cNvSpPr>
                    <p:nvPr/>
                  </p:nvSpPr>
                  <p:spPr bwMode="auto">
                    <a:xfrm>
                      <a:off x="4769" y="3551"/>
                      <a:ext cx="39" cy="31"/>
                    </a:xfrm>
                    <a:custGeom>
                      <a:avLst/>
                      <a:gdLst>
                        <a:gd name="T0" fmla="*/ 12 w 39"/>
                        <a:gd name="T1" fmla="*/ 27 h 31"/>
                        <a:gd name="T2" fmla="*/ 11 w 39"/>
                        <a:gd name="T3" fmla="*/ 31 h 31"/>
                        <a:gd name="T4" fmla="*/ 39 w 39"/>
                        <a:gd name="T5" fmla="*/ 11 h 31"/>
                        <a:gd name="T6" fmla="*/ 32 w 39"/>
                        <a:gd name="T7" fmla="*/ 0 h 31"/>
                        <a:gd name="T8" fmla="*/ 3 w 39"/>
                        <a:gd name="T9" fmla="*/ 20 h 31"/>
                        <a:gd name="T10" fmla="*/ 0 w 39"/>
                        <a:gd name="T11" fmla="*/ 26 h 31"/>
                        <a:gd name="T12" fmla="*/ 12 w 39"/>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2" y="27"/>
                          </a:moveTo>
                          <a:lnTo>
                            <a:pt x="11" y="31"/>
                          </a:lnTo>
                          <a:lnTo>
                            <a:pt x="39" y="11"/>
                          </a:lnTo>
                          <a:lnTo>
                            <a:pt x="32" y="0"/>
                          </a:lnTo>
                          <a:lnTo>
                            <a:pt x="3" y="20"/>
                          </a:lnTo>
                          <a:lnTo>
                            <a:pt x="0" y="26"/>
                          </a:lnTo>
                          <a:lnTo>
                            <a:pt x="1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8" name="Freeform 732"/>
                    <p:cNvSpPr>
                      <a:spLocks/>
                    </p:cNvSpPr>
                    <p:nvPr/>
                  </p:nvSpPr>
                  <p:spPr bwMode="auto">
                    <a:xfrm>
                      <a:off x="4762" y="3577"/>
                      <a:ext cx="19" cy="34"/>
                    </a:xfrm>
                    <a:custGeom>
                      <a:avLst/>
                      <a:gdLst>
                        <a:gd name="T0" fmla="*/ 5 w 19"/>
                        <a:gd name="T1" fmla="*/ 34 h 34"/>
                        <a:gd name="T2" fmla="*/ 12 w 19"/>
                        <a:gd name="T3" fmla="*/ 28 h 34"/>
                        <a:gd name="T4" fmla="*/ 19 w 19"/>
                        <a:gd name="T5" fmla="*/ 1 h 34"/>
                        <a:gd name="T6" fmla="*/ 7 w 19"/>
                        <a:gd name="T7" fmla="*/ 0 h 34"/>
                        <a:gd name="T8" fmla="*/ 0 w 19"/>
                        <a:gd name="T9" fmla="*/ 25 h 34"/>
                        <a:gd name="T10" fmla="*/ 7 w 19"/>
                        <a:gd name="T11" fmla="*/ 21 h 34"/>
                        <a:gd name="T12" fmla="*/ 5 w 19"/>
                        <a:gd name="T13" fmla="*/ 34 h 34"/>
                        <a:gd name="T14" fmla="*/ 10 w 19"/>
                        <a:gd name="T15" fmla="*/ 34 h 34"/>
                        <a:gd name="T16" fmla="*/ 12 w 19"/>
                        <a:gd name="T17" fmla="*/ 28 h 34"/>
                        <a:gd name="T18" fmla="*/ 5 w 19"/>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4">
                          <a:moveTo>
                            <a:pt x="5" y="34"/>
                          </a:moveTo>
                          <a:lnTo>
                            <a:pt x="12" y="28"/>
                          </a:lnTo>
                          <a:lnTo>
                            <a:pt x="19" y="1"/>
                          </a:lnTo>
                          <a:lnTo>
                            <a:pt x="7" y="0"/>
                          </a:lnTo>
                          <a:lnTo>
                            <a:pt x="0" y="25"/>
                          </a:lnTo>
                          <a:lnTo>
                            <a:pt x="7" y="21"/>
                          </a:lnTo>
                          <a:lnTo>
                            <a:pt x="5" y="34"/>
                          </a:lnTo>
                          <a:lnTo>
                            <a:pt x="10" y="34"/>
                          </a:lnTo>
                          <a:lnTo>
                            <a:pt x="12" y="28"/>
                          </a:lnTo>
                          <a:lnTo>
                            <a:pt x="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99" name="Freeform 731"/>
                    <p:cNvSpPr>
                      <a:spLocks/>
                    </p:cNvSpPr>
                    <p:nvPr/>
                  </p:nvSpPr>
                  <p:spPr bwMode="auto">
                    <a:xfrm>
                      <a:off x="4708" y="3591"/>
                      <a:ext cx="61" cy="20"/>
                    </a:xfrm>
                    <a:custGeom>
                      <a:avLst/>
                      <a:gdLst>
                        <a:gd name="T0" fmla="*/ 0 w 61"/>
                        <a:gd name="T1" fmla="*/ 7 h 20"/>
                        <a:gd name="T2" fmla="*/ 5 w 61"/>
                        <a:gd name="T3" fmla="*/ 13 h 20"/>
                        <a:gd name="T4" fmla="*/ 59 w 61"/>
                        <a:gd name="T5" fmla="*/ 20 h 20"/>
                        <a:gd name="T6" fmla="*/ 61 w 61"/>
                        <a:gd name="T7" fmla="*/ 7 h 20"/>
                        <a:gd name="T8" fmla="*/ 7 w 61"/>
                        <a:gd name="T9" fmla="*/ 0 h 20"/>
                        <a:gd name="T10" fmla="*/ 12 w 61"/>
                        <a:gd name="T11" fmla="*/ 7 h 20"/>
                        <a:gd name="T12" fmla="*/ 0 w 61"/>
                        <a:gd name="T13" fmla="*/ 7 h 20"/>
                        <a:gd name="T14" fmla="*/ 0 w 61"/>
                        <a:gd name="T15" fmla="*/ 13 h 20"/>
                        <a:gd name="T16" fmla="*/ 5 w 61"/>
                        <a:gd name="T17" fmla="*/ 13 h 20"/>
                        <a:gd name="T18" fmla="*/ 0 w 61"/>
                        <a:gd name="T1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0">
                          <a:moveTo>
                            <a:pt x="0" y="7"/>
                          </a:moveTo>
                          <a:lnTo>
                            <a:pt x="5" y="13"/>
                          </a:lnTo>
                          <a:lnTo>
                            <a:pt x="59" y="20"/>
                          </a:lnTo>
                          <a:lnTo>
                            <a:pt x="61" y="7"/>
                          </a:lnTo>
                          <a:lnTo>
                            <a:pt x="7" y="0"/>
                          </a:lnTo>
                          <a:lnTo>
                            <a:pt x="12" y="7"/>
                          </a:lnTo>
                          <a:lnTo>
                            <a:pt x="0" y="7"/>
                          </a:lnTo>
                          <a:lnTo>
                            <a:pt x="0" y="13"/>
                          </a:lnTo>
                          <a:lnTo>
                            <a:pt x="5" y="1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0" name="Freeform 730"/>
                    <p:cNvSpPr>
                      <a:spLocks/>
                    </p:cNvSpPr>
                    <p:nvPr/>
                  </p:nvSpPr>
                  <p:spPr bwMode="auto">
                    <a:xfrm>
                      <a:off x="4706" y="3564"/>
                      <a:ext cx="14" cy="34"/>
                    </a:xfrm>
                    <a:custGeom>
                      <a:avLst/>
                      <a:gdLst>
                        <a:gd name="T0" fmla="*/ 5 w 14"/>
                        <a:gd name="T1" fmla="*/ 13 h 34"/>
                        <a:gd name="T2" fmla="*/ 0 w 14"/>
                        <a:gd name="T3" fmla="*/ 7 h 34"/>
                        <a:gd name="T4" fmla="*/ 2 w 14"/>
                        <a:gd name="T5" fmla="*/ 34 h 34"/>
                        <a:gd name="T6" fmla="*/ 14 w 14"/>
                        <a:gd name="T7" fmla="*/ 34 h 34"/>
                        <a:gd name="T8" fmla="*/ 12 w 14"/>
                        <a:gd name="T9" fmla="*/ 5 h 34"/>
                        <a:gd name="T10" fmla="*/ 7 w 14"/>
                        <a:gd name="T11" fmla="*/ 0 h 34"/>
                        <a:gd name="T12" fmla="*/ 12 w 14"/>
                        <a:gd name="T13" fmla="*/ 5 h 34"/>
                        <a:gd name="T14" fmla="*/ 12 w 14"/>
                        <a:gd name="T15" fmla="*/ 2 h 34"/>
                        <a:gd name="T16" fmla="*/ 7 w 14"/>
                        <a:gd name="T17" fmla="*/ 0 h 34"/>
                        <a:gd name="T18" fmla="*/ 5 w 14"/>
                        <a:gd name="T1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4">
                          <a:moveTo>
                            <a:pt x="5" y="13"/>
                          </a:moveTo>
                          <a:lnTo>
                            <a:pt x="0" y="7"/>
                          </a:lnTo>
                          <a:lnTo>
                            <a:pt x="2" y="34"/>
                          </a:lnTo>
                          <a:lnTo>
                            <a:pt x="14" y="34"/>
                          </a:lnTo>
                          <a:lnTo>
                            <a:pt x="12" y="5"/>
                          </a:lnTo>
                          <a:lnTo>
                            <a:pt x="7" y="0"/>
                          </a:lnTo>
                          <a:lnTo>
                            <a:pt x="12" y="5"/>
                          </a:lnTo>
                          <a:lnTo>
                            <a:pt x="12" y="2"/>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1" name="Freeform 729"/>
                    <p:cNvSpPr>
                      <a:spLocks/>
                    </p:cNvSpPr>
                    <p:nvPr/>
                  </p:nvSpPr>
                  <p:spPr bwMode="auto">
                    <a:xfrm>
                      <a:off x="4686" y="3559"/>
                      <a:ext cx="27" cy="18"/>
                    </a:xfrm>
                    <a:custGeom>
                      <a:avLst/>
                      <a:gdLst>
                        <a:gd name="T0" fmla="*/ 2 w 27"/>
                        <a:gd name="T1" fmla="*/ 12 h 18"/>
                        <a:gd name="T2" fmla="*/ 0 w 27"/>
                        <a:gd name="T3" fmla="*/ 12 h 18"/>
                        <a:gd name="T4" fmla="*/ 25 w 27"/>
                        <a:gd name="T5" fmla="*/ 18 h 18"/>
                        <a:gd name="T6" fmla="*/ 27 w 27"/>
                        <a:gd name="T7" fmla="*/ 5 h 18"/>
                        <a:gd name="T8" fmla="*/ 2 w 27"/>
                        <a:gd name="T9" fmla="*/ 0 h 18"/>
                        <a:gd name="T10" fmla="*/ 0 w 27"/>
                        <a:gd name="T11" fmla="*/ 0 h 18"/>
                        <a:gd name="T12" fmla="*/ 2 w 27"/>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 y="12"/>
                          </a:moveTo>
                          <a:lnTo>
                            <a:pt x="0" y="12"/>
                          </a:lnTo>
                          <a:lnTo>
                            <a:pt x="25" y="18"/>
                          </a:lnTo>
                          <a:lnTo>
                            <a:pt x="27" y="5"/>
                          </a:lnTo>
                          <a:lnTo>
                            <a:pt x="2" y="0"/>
                          </a:lnTo>
                          <a:lnTo>
                            <a:pt x="0"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2" name="Freeform 728"/>
                    <p:cNvSpPr>
                      <a:spLocks/>
                    </p:cNvSpPr>
                    <p:nvPr/>
                  </p:nvSpPr>
                  <p:spPr bwMode="auto">
                    <a:xfrm>
                      <a:off x="4659" y="3559"/>
                      <a:ext cx="29" cy="18"/>
                    </a:xfrm>
                    <a:custGeom>
                      <a:avLst/>
                      <a:gdLst>
                        <a:gd name="T0" fmla="*/ 0 w 29"/>
                        <a:gd name="T1" fmla="*/ 18 h 18"/>
                        <a:gd name="T2" fmla="*/ 4 w 29"/>
                        <a:gd name="T3" fmla="*/ 18 h 18"/>
                        <a:gd name="T4" fmla="*/ 29 w 29"/>
                        <a:gd name="T5" fmla="*/ 12 h 18"/>
                        <a:gd name="T6" fmla="*/ 27 w 29"/>
                        <a:gd name="T7" fmla="*/ 0 h 18"/>
                        <a:gd name="T8" fmla="*/ 0 w 29"/>
                        <a:gd name="T9" fmla="*/ 5 h 18"/>
                        <a:gd name="T10" fmla="*/ 4 w 29"/>
                        <a:gd name="T11" fmla="*/ 5 h 18"/>
                        <a:gd name="T12" fmla="*/ 0 w 2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0" y="18"/>
                          </a:moveTo>
                          <a:lnTo>
                            <a:pt x="4" y="18"/>
                          </a:lnTo>
                          <a:lnTo>
                            <a:pt x="29" y="12"/>
                          </a:lnTo>
                          <a:lnTo>
                            <a:pt x="27" y="0"/>
                          </a:lnTo>
                          <a:lnTo>
                            <a:pt x="0" y="5"/>
                          </a:lnTo>
                          <a:lnTo>
                            <a:pt x="4" y="5"/>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3" name="Freeform 727"/>
                    <p:cNvSpPr>
                      <a:spLocks/>
                    </p:cNvSpPr>
                    <p:nvPr/>
                  </p:nvSpPr>
                  <p:spPr bwMode="auto">
                    <a:xfrm>
                      <a:off x="4617" y="3555"/>
                      <a:ext cx="46" cy="22"/>
                    </a:xfrm>
                    <a:custGeom>
                      <a:avLst/>
                      <a:gdLst>
                        <a:gd name="T0" fmla="*/ 0 w 46"/>
                        <a:gd name="T1" fmla="*/ 9 h 22"/>
                        <a:gd name="T2" fmla="*/ 6 w 46"/>
                        <a:gd name="T3" fmla="*/ 13 h 22"/>
                        <a:gd name="T4" fmla="*/ 42 w 46"/>
                        <a:gd name="T5" fmla="*/ 22 h 22"/>
                        <a:gd name="T6" fmla="*/ 46 w 46"/>
                        <a:gd name="T7" fmla="*/ 9 h 22"/>
                        <a:gd name="T8" fmla="*/ 8 w 46"/>
                        <a:gd name="T9" fmla="*/ 0 h 22"/>
                        <a:gd name="T10" fmla="*/ 13 w 46"/>
                        <a:gd name="T11" fmla="*/ 4 h 22"/>
                        <a:gd name="T12" fmla="*/ 0 w 46"/>
                        <a:gd name="T13" fmla="*/ 9 h 22"/>
                        <a:gd name="T14" fmla="*/ 2 w 46"/>
                        <a:gd name="T15" fmla="*/ 13 h 22"/>
                        <a:gd name="T16" fmla="*/ 6 w 46"/>
                        <a:gd name="T17" fmla="*/ 13 h 22"/>
                        <a:gd name="T18" fmla="*/ 0 w 46"/>
                        <a:gd name="T1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2">
                          <a:moveTo>
                            <a:pt x="0" y="9"/>
                          </a:moveTo>
                          <a:lnTo>
                            <a:pt x="6" y="13"/>
                          </a:lnTo>
                          <a:lnTo>
                            <a:pt x="42" y="22"/>
                          </a:lnTo>
                          <a:lnTo>
                            <a:pt x="46" y="9"/>
                          </a:lnTo>
                          <a:lnTo>
                            <a:pt x="8" y="0"/>
                          </a:lnTo>
                          <a:lnTo>
                            <a:pt x="13" y="4"/>
                          </a:lnTo>
                          <a:lnTo>
                            <a:pt x="0" y="9"/>
                          </a:lnTo>
                          <a:lnTo>
                            <a:pt x="2" y="13"/>
                          </a:lnTo>
                          <a:lnTo>
                            <a:pt x="6"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4" name="Freeform 726"/>
                    <p:cNvSpPr>
                      <a:spLocks/>
                    </p:cNvSpPr>
                    <p:nvPr/>
                  </p:nvSpPr>
                  <p:spPr bwMode="auto">
                    <a:xfrm>
                      <a:off x="4598" y="3524"/>
                      <a:ext cx="32" cy="40"/>
                    </a:xfrm>
                    <a:custGeom>
                      <a:avLst/>
                      <a:gdLst>
                        <a:gd name="T0" fmla="*/ 0 w 32"/>
                        <a:gd name="T1" fmla="*/ 4 h 40"/>
                        <a:gd name="T2" fmla="*/ 1 w 32"/>
                        <a:gd name="T3" fmla="*/ 8 h 40"/>
                        <a:gd name="T4" fmla="*/ 19 w 32"/>
                        <a:gd name="T5" fmla="*/ 40 h 40"/>
                        <a:gd name="T6" fmla="*/ 32 w 32"/>
                        <a:gd name="T7" fmla="*/ 35 h 40"/>
                        <a:gd name="T8" fmla="*/ 12 w 32"/>
                        <a:gd name="T9" fmla="*/ 0 h 40"/>
                        <a:gd name="T10" fmla="*/ 12 w 32"/>
                        <a:gd name="T11" fmla="*/ 4 h 40"/>
                        <a:gd name="T12" fmla="*/ 0 w 32"/>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32" h="40">
                          <a:moveTo>
                            <a:pt x="0" y="4"/>
                          </a:moveTo>
                          <a:lnTo>
                            <a:pt x="1" y="8"/>
                          </a:lnTo>
                          <a:lnTo>
                            <a:pt x="19" y="40"/>
                          </a:lnTo>
                          <a:lnTo>
                            <a:pt x="32" y="35"/>
                          </a:lnTo>
                          <a:lnTo>
                            <a:pt x="12" y="0"/>
                          </a:lnTo>
                          <a:lnTo>
                            <a:pt x="12"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5" name="Freeform 725"/>
                    <p:cNvSpPr>
                      <a:spLocks/>
                    </p:cNvSpPr>
                    <p:nvPr/>
                  </p:nvSpPr>
                  <p:spPr bwMode="auto">
                    <a:xfrm>
                      <a:off x="4598" y="3485"/>
                      <a:ext cx="12" cy="43"/>
                    </a:xfrm>
                    <a:custGeom>
                      <a:avLst/>
                      <a:gdLst>
                        <a:gd name="T0" fmla="*/ 0 w 12"/>
                        <a:gd name="T1" fmla="*/ 5 h 43"/>
                        <a:gd name="T2" fmla="*/ 0 w 12"/>
                        <a:gd name="T3" fmla="*/ 3 h 43"/>
                        <a:gd name="T4" fmla="*/ 0 w 12"/>
                        <a:gd name="T5" fmla="*/ 43 h 43"/>
                        <a:gd name="T6" fmla="*/ 12 w 12"/>
                        <a:gd name="T7" fmla="*/ 43 h 43"/>
                        <a:gd name="T8" fmla="*/ 12 w 12"/>
                        <a:gd name="T9" fmla="*/ 2 h 43"/>
                        <a:gd name="T10" fmla="*/ 10 w 12"/>
                        <a:gd name="T11" fmla="*/ 0 h 43"/>
                        <a:gd name="T12" fmla="*/ 0 w 12"/>
                        <a:gd name="T13" fmla="*/ 5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0" y="5"/>
                          </a:moveTo>
                          <a:lnTo>
                            <a:pt x="0" y="3"/>
                          </a:lnTo>
                          <a:lnTo>
                            <a:pt x="0" y="43"/>
                          </a:lnTo>
                          <a:lnTo>
                            <a:pt x="12" y="43"/>
                          </a:lnTo>
                          <a:lnTo>
                            <a:pt x="12" y="2"/>
                          </a:lnTo>
                          <a:lnTo>
                            <a:pt x="10"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6" name="Freeform 724"/>
                    <p:cNvSpPr>
                      <a:spLocks/>
                    </p:cNvSpPr>
                    <p:nvPr/>
                  </p:nvSpPr>
                  <p:spPr bwMode="auto">
                    <a:xfrm>
                      <a:off x="4580" y="3449"/>
                      <a:ext cx="28" cy="41"/>
                    </a:xfrm>
                    <a:custGeom>
                      <a:avLst/>
                      <a:gdLst>
                        <a:gd name="T0" fmla="*/ 9 w 28"/>
                        <a:gd name="T1" fmla="*/ 14 h 41"/>
                        <a:gd name="T2" fmla="*/ 0 w 28"/>
                        <a:gd name="T3" fmla="*/ 12 h 41"/>
                        <a:gd name="T4" fmla="*/ 18 w 28"/>
                        <a:gd name="T5" fmla="*/ 41 h 41"/>
                        <a:gd name="T6" fmla="*/ 28 w 28"/>
                        <a:gd name="T7" fmla="*/ 36 h 41"/>
                        <a:gd name="T8" fmla="*/ 10 w 28"/>
                        <a:gd name="T9" fmla="*/ 5 h 41"/>
                        <a:gd name="T10" fmla="*/ 1 w 28"/>
                        <a:gd name="T11" fmla="*/ 3 h 41"/>
                        <a:gd name="T12" fmla="*/ 10 w 28"/>
                        <a:gd name="T13" fmla="*/ 5 h 41"/>
                        <a:gd name="T14" fmla="*/ 7 w 28"/>
                        <a:gd name="T15" fmla="*/ 0 h 41"/>
                        <a:gd name="T16" fmla="*/ 1 w 28"/>
                        <a:gd name="T17" fmla="*/ 3 h 41"/>
                        <a:gd name="T18" fmla="*/ 9 w 28"/>
                        <a:gd name="T1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1">
                          <a:moveTo>
                            <a:pt x="9" y="14"/>
                          </a:moveTo>
                          <a:lnTo>
                            <a:pt x="0" y="12"/>
                          </a:lnTo>
                          <a:lnTo>
                            <a:pt x="18" y="41"/>
                          </a:lnTo>
                          <a:lnTo>
                            <a:pt x="28" y="36"/>
                          </a:lnTo>
                          <a:lnTo>
                            <a:pt x="10" y="5"/>
                          </a:lnTo>
                          <a:lnTo>
                            <a:pt x="1" y="3"/>
                          </a:lnTo>
                          <a:lnTo>
                            <a:pt x="10" y="5"/>
                          </a:lnTo>
                          <a:lnTo>
                            <a:pt x="7" y="0"/>
                          </a:lnTo>
                          <a:lnTo>
                            <a:pt x="1" y="3"/>
                          </a:lnTo>
                          <a:lnTo>
                            <a:pt x="9"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7" name="Freeform 723"/>
                    <p:cNvSpPr>
                      <a:spLocks/>
                    </p:cNvSpPr>
                    <p:nvPr/>
                  </p:nvSpPr>
                  <p:spPr bwMode="auto">
                    <a:xfrm>
                      <a:off x="4549" y="3452"/>
                      <a:ext cx="40" cy="38"/>
                    </a:xfrm>
                    <a:custGeom>
                      <a:avLst/>
                      <a:gdLst>
                        <a:gd name="T0" fmla="*/ 4 w 40"/>
                        <a:gd name="T1" fmla="*/ 38 h 38"/>
                        <a:gd name="T2" fmla="*/ 7 w 40"/>
                        <a:gd name="T3" fmla="*/ 36 h 38"/>
                        <a:gd name="T4" fmla="*/ 40 w 40"/>
                        <a:gd name="T5" fmla="*/ 11 h 38"/>
                        <a:gd name="T6" fmla="*/ 32 w 40"/>
                        <a:gd name="T7" fmla="*/ 0 h 38"/>
                        <a:gd name="T8" fmla="*/ 0 w 40"/>
                        <a:gd name="T9" fmla="*/ 26 h 38"/>
                        <a:gd name="T10" fmla="*/ 2 w 40"/>
                        <a:gd name="T11" fmla="*/ 24 h 38"/>
                        <a:gd name="T12" fmla="*/ 4 w 4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40" h="38">
                          <a:moveTo>
                            <a:pt x="4" y="38"/>
                          </a:moveTo>
                          <a:lnTo>
                            <a:pt x="7" y="36"/>
                          </a:lnTo>
                          <a:lnTo>
                            <a:pt x="40" y="11"/>
                          </a:lnTo>
                          <a:lnTo>
                            <a:pt x="32" y="0"/>
                          </a:lnTo>
                          <a:lnTo>
                            <a:pt x="0" y="26"/>
                          </a:lnTo>
                          <a:lnTo>
                            <a:pt x="2" y="24"/>
                          </a:lnTo>
                          <a:lnTo>
                            <a:pt x="4"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8" name="Freeform 722"/>
                    <p:cNvSpPr>
                      <a:spLocks/>
                    </p:cNvSpPr>
                    <p:nvPr/>
                  </p:nvSpPr>
                  <p:spPr bwMode="auto">
                    <a:xfrm>
                      <a:off x="4488" y="3476"/>
                      <a:ext cx="65" cy="23"/>
                    </a:xfrm>
                    <a:custGeom>
                      <a:avLst/>
                      <a:gdLst>
                        <a:gd name="T0" fmla="*/ 12 w 65"/>
                        <a:gd name="T1" fmla="*/ 18 h 23"/>
                        <a:gd name="T2" fmla="*/ 7 w 65"/>
                        <a:gd name="T3" fmla="*/ 23 h 23"/>
                        <a:gd name="T4" fmla="*/ 65 w 65"/>
                        <a:gd name="T5" fmla="*/ 14 h 23"/>
                        <a:gd name="T6" fmla="*/ 63 w 65"/>
                        <a:gd name="T7" fmla="*/ 0 h 23"/>
                        <a:gd name="T8" fmla="*/ 5 w 65"/>
                        <a:gd name="T9" fmla="*/ 11 h 23"/>
                        <a:gd name="T10" fmla="*/ 0 w 65"/>
                        <a:gd name="T11" fmla="*/ 14 h 23"/>
                        <a:gd name="T12" fmla="*/ 5 w 65"/>
                        <a:gd name="T13" fmla="*/ 11 h 23"/>
                        <a:gd name="T14" fmla="*/ 2 w 65"/>
                        <a:gd name="T15" fmla="*/ 11 h 23"/>
                        <a:gd name="T16" fmla="*/ 0 w 65"/>
                        <a:gd name="T17" fmla="*/ 14 h 23"/>
                        <a:gd name="T18" fmla="*/ 12 w 65"/>
                        <a:gd name="T1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3">
                          <a:moveTo>
                            <a:pt x="12" y="18"/>
                          </a:moveTo>
                          <a:lnTo>
                            <a:pt x="7" y="23"/>
                          </a:lnTo>
                          <a:lnTo>
                            <a:pt x="65" y="14"/>
                          </a:lnTo>
                          <a:lnTo>
                            <a:pt x="63" y="0"/>
                          </a:lnTo>
                          <a:lnTo>
                            <a:pt x="5" y="11"/>
                          </a:lnTo>
                          <a:lnTo>
                            <a:pt x="0" y="14"/>
                          </a:lnTo>
                          <a:lnTo>
                            <a:pt x="5" y="11"/>
                          </a:lnTo>
                          <a:lnTo>
                            <a:pt x="2" y="11"/>
                          </a:lnTo>
                          <a:lnTo>
                            <a:pt x="0" y="14"/>
                          </a:lnTo>
                          <a:lnTo>
                            <a:pt x="1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09" name="Freeform 721"/>
                    <p:cNvSpPr>
                      <a:spLocks/>
                    </p:cNvSpPr>
                    <p:nvPr/>
                  </p:nvSpPr>
                  <p:spPr bwMode="auto">
                    <a:xfrm>
                      <a:off x="3347" y="3229"/>
                      <a:ext cx="22" cy="22"/>
                    </a:xfrm>
                    <a:custGeom>
                      <a:avLst/>
                      <a:gdLst>
                        <a:gd name="T0" fmla="*/ 4 w 22"/>
                        <a:gd name="T1" fmla="*/ 22 h 22"/>
                        <a:gd name="T2" fmla="*/ 8 w 22"/>
                        <a:gd name="T3" fmla="*/ 20 h 22"/>
                        <a:gd name="T4" fmla="*/ 22 w 22"/>
                        <a:gd name="T5" fmla="*/ 13 h 22"/>
                        <a:gd name="T6" fmla="*/ 15 w 22"/>
                        <a:gd name="T7" fmla="*/ 0 h 22"/>
                        <a:gd name="T8" fmla="*/ 0 w 22"/>
                        <a:gd name="T9" fmla="*/ 9 h 22"/>
                        <a:gd name="T10" fmla="*/ 2 w 22"/>
                        <a:gd name="T11" fmla="*/ 9 h 22"/>
                        <a:gd name="T12" fmla="*/ 4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4" y="22"/>
                          </a:moveTo>
                          <a:lnTo>
                            <a:pt x="8" y="20"/>
                          </a:lnTo>
                          <a:lnTo>
                            <a:pt x="22" y="13"/>
                          </a:lnTo>
                          <a:lnTo>
                            <a:pt x="15" y="0"/>
                          </a:lnTo>
                          <a:lnTo>
                            <a:pt x="0" y="9"/>
                          </a:lnTo>
                          <a:lnTo>
                            <a:pt x="2" y="9"/>
                          </a:lnTo>
                          <a:lnTo>
                            <a:pt x="4"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0" name="Freeform 720"/>
                    <p:cNvSpPr>
                      <a:spLocks/>
                    </p:cNvSpPr>
                    <p:nvPr/>
                  </p:nvSpPr>
                  <p:spPr bwMode="auto">
                    <a:xfrm>
                      <a:off x="3320" y="3238"/>
                      <a:ext cx="31" cy="16"/>
                    </a:xfrm>
                    <a:custGeom>
                      <a:avLst/>
                      <a:gdLst>
                        <a:gd name="T0" fmla="*/ 0 w 31"/>
                        <a:gd name="T1" fmla="*/ 11 h 16"/>
                        <a:gd name="T2" fmla="*/ 8 w 31"/>
                        <a:gd name="T3" fmla="*/ 16 h 16"/>
                        <a:gd name="T4" fmla="*/ 31 w 31"/>
                        <a:gd name="T5" fmla="*/ 13 h 16"/>
                        <a:gd name="T6" fmla="*/ 29 w 31"/>
                        <a:gd name="T7" fmla="*/ 0 h 16"/>
                        <a:gd name="T8" fmla="*/ 6 w 31"/>
                        <a:gd name="T9" fmla="*/ 4 h 16"/>
                        <a:gd name="T10" fmla="*/ 13 w 31"/>
                        <a:gd name="T11" fmla="*/ 7 h 16"/>
                        <a:gd name="T12" fmla="*/ 0 w 31"/>
                        <a:gd name="T13" fmla="*/ 11 h 16"/>
                        <a:gd name="T14" fmla="*/ 2 w 31"/>
                        <a:gd name="T15" fmla="*/ 16 h 16"/>
                        <a:gd name="T16" fmla="*/ 8 w 31"/>
                        <a:gd name="T17" fmla="*/ 16 h 16"/>
                        <a:gd name="T18" fmla="*/ 0 w 31"/>
                        <a:gd name="T1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6">
                          <a:moveTo>
                            <a:pt x="0" y="11"/>
                          </a:moveTo>
                          <a:lnTo>
                            <a:pt x="8" y="16"/>
                          </a:lnTo>
                          <a:lnTo>
                            <a:pt x="31" y="13"/>
                          </a:lnTo>
                          <a:lnTo>
                            <a:pt x="29" y="0"/>
                          </a:lnTo>
                          <a:lnTo>
                            <a:pt x="6" y="4"/>
                          </a:lnTo>
                          <a:lnTo>
                            <a:pt x="13" y="7"/>
                          </a:lnTo>
                          <a:lnTo>
                            <a:pt x="0" y="11"/>
                          </a:lnTo>
                          <a:lnTo>
                            <a:pt x="2" y="16"/>
                          </a:lnTo>
                          <a:lnTo>
                            <a:pt x="8" y="16"/>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1" name="Freeform 719"/>
                    <p:cNvSpPr>
                      <a:spLocks/>
                    </p:cNvSpPr>
                    <p:nvPr/>
                  </p:nvSpPr>
                  <p:spPr bwMode="auto">
                    <a:xfrm>
                      <a:off x="3311" y="3216"/>
                      <a:ext cx="22" cy="33"/>
                    </a:xfrm>
                    <a:custGeom>
                      <a:avLst/>
                      <a:gdLst>
                        <a:gd name="T0" fmla="*/ 4 w 22"/>
                        <a:gd name="T1" fmla="*/ 13 h 33"/>
                        <a:gd name="T2" fmla="*/ 0 w 22"/>
                        <a:gd name="T3" fmla="*/ 9 h 33"/>
                        <a:gd name="T4" fmla="*/ 9 w 22"/>
                        <a:gd name="T5" fmla="*/ 33 h 33"/>
                        <a:gd name="T6" fmla="*/ 22 w 22"/>
                        <a:gd name="T7" fmla="*/ 29 h 33"/>
                        <a:gd name="T8" fmla="*/ 13 w 22"/>
                        <a:gd name="T9" fmla="*/ 4 h 33"/>
                        <a:gd name="T10" fmla="*/ 9 w 22"/>
                        <a:gd name="T11" fmla="*/ 0 h 33"/>
                        <a:gd name="T12" fmla="*/ 4 w 22"/>
                        <a:gd name="T13" fmla="*/ 13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4" y="13"/>
                          </a:moveTo>
                          <a:lnTo>
                            <a:pt x="0" y="9"/>
                          </a:lnTo>
                          <a:lnTo>
                            <a:pt x="9" y="33"/>
                          </a:lnTo>
                          <a:lnTo>
                            <a:pt x="22" y="29"/>
                          </a:lnTo>
                          <a:lnTo>
                            <a:pt x="13" y="4"/>
                          </a:lnTo>
                          <a:lnTo>
                            <a:pt x="9"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2" name="Freeform 718"/>
                    <p:cNvSpPr>
                      <a:spLocks/>
                    </p:cNvSpPr>
                    <p:nvPr/>
                  </p:nvSpPr>
                  <p:spPr bwMode="auto">
                    <a:xfrm>
                      <a:off x="3284" y="3204"/>
                      <a:ext cx="36" cy="25"/>
                    </a:xfrm>
                    <a:custGeom>
                      <a:avLst/>
                      <a:gdLst>
                        <a:gd name="T0" fmla="*/ 0 w 36"/>
                        <a:gd name="T1" fmla="*/ 9 h 25"/>
                        <a:gd name="T2" fmla="*/ 4 w 36"/>
                        <a:gd name="T3" fmla="*/ 12 h 25"/>
                        <a:gd name="T4" fmla="*/ 31 w 36"/>
                        <a:gd name="T5" fmla="*/ 25 h 25"/>
                        <a:gd name="T6" fmla="*/ 36 w 36"/>
                        <a:gd name="T7" fmla="*/ 12 h 25"/>
                        <a:gd name="T8" fmla="*/ 9 w 36"/>
                        <a:gd name="T9" fmla="*/ 0 h 25"/>
                        <a:gd name="T10" fmla="*/ 13 w 36"/>
                        <a:gd name="T11" fmla="*/ 3 h 25"/>
                        <a:gd name="T12" fmla="*/ 0 w 36"/>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36" h="25">
                          <a:moveTo>
                            <a:pt x="0" y="9"/>
                          </a:moveTo>
                          <a:lnTo>
                            <a:pt x="4" y="12"/>
                          </a:lnTo>
                          <a:lnTo>
                            <a:pt x="31" y="25"/>
                          </a:lnTo>
                          <a:lnTo>
                            <a:pt x="36" y="12"/>
                          </a:lnTo>
                          <a:lnTo>
                            <a:pt x="9" y="0"/>
                          </a:lnTo>
                          <a:lnTo>
                            <a:pt x="13" y="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3" name="Freeform 717"/>
                    <p:cNvSpPr>
                      <a:spLocks/>
                    </p:cNvSpPr>
                    <p:nvPr/>
                  </p:nvSpPr>
                  <p:spPr bwMode="auto">
                    <a:xfrm>
                      <a:off x="3272" y="3180"/>
                      <a:ext cx="25" cy="33"/>
                    </a:xfrm>
                    <a:custGeom>
                      <a:avLst/>
                      <a:gdLst>
                        <a:gd name="T0" fmla="*/ 2 w 25"/>
                        <a:gd name="T1" fmla="*/ 11 h 33"/>
                        <a:gd name="T2" fmla="*/ 0 w 25"/>
                        <a:gd name="T3" fmla="*/ 9 h 33"/>
                        <a:gd name="T4" fmla="*/ 12 w 25"/>
                        <a:gd name="T5" fmla="*/ 33 h 33"/>
                        <a:gd name="T6" fmla="*/ 25 w 25"/>
                        <a:gd name="T7" fmla="*/ 27 h 33"/>
                        <a:gd name="T8" fmla="*/ 11 w 25"/>
                        <a:gd name="T9" fmla="*/ 2 h 33"/>
                        <a:gd name="T10" fmla="*/ 9 w 25"/>
                        <a:gd name="T11" fmla="*/ 0 h 33"/>
                        <a:gd name="T12" fmla="*/ 2 w 25"/>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25" h="33">
                          <a:moveTo>
                            <a:pt x="2" y="11"/>
                          </a:moveTo>
                          <a:lnTo>
                            <a:pt x="0" y="9"/>
                          </a:lnTo>
                          <a:lnTo>
                            <a:pt x="12" y="33"/>
                          </a:lnTo>
                          <a:lnTo>
                            <a:pt x="25" y="27"/>
                          </a:lnTo>
                          <a:lnTo>
                            <a:pt x="11" y="2"/>
                          </a:lnTo>
                          <a:lnTo>
                            <a:pt x="9"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4" name="Freeform 716"/>
                    <p:cNvSpPr>
                      <a:spLocks/>
                    </p:cNvSpPr>
                    <p:nvPr/>
                  </p:nvSpPr>
                  <p:spPr bwMode="auto">
                    <a:xfrm>
                      <a:off x="3252" y="3166"/>
                      <a:ext cx="29" cy="25"/>
                    </a:xfrm>
                    <a:custGeom>
                      <a:avLst/>
                      <a:gdLst>
                        <a:gd name="T0" fmla="*/ 2 w 29"/>
                        <a:gd name="T1" fmla="*/ 12 h 25"/>
                        <a:gd name="T2" fmla="*/ 0 w 29"/>
                        <a:gd name="T3" fmla="*/ 12 h 25"/>
                        <a:gd name="T4" fmla="*/ 22 w 29"/>
                        <a:gd name="T5" fmla="*/ 25 h 25"/>
                        <a:gd name="T6" fmla="*/ 29 w 29"/>
                        <a:gd name="T7" fmla="*/ 14 h 25"/>
                        <a:gd name="T8" fmla="*/ 5 w 29"/>
                        <a:gd name="T9" fmla="*/ 2 h 25"/>
                        <a:gd name="T10" fmla="*/ 3 w 29"/>
                        <a:gd name="T11" fmla="*/ 0 h 25"/>
                        <a:gd name="T12" fmla="*/ 2 w 29"/>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2" y="12"/>
                          </a:moveTo>
                          <a:lnTo>
                            <a:pt x="0" y="12"/>
                          </a:lnTo>
                          <a:lnTo>
                            <a:pt x="22" y="25"/>
                          </a:lnTo>
                          <a:lnTo>
                            <a:pt x="29" y="14"/>
                          </a:lnTo>
                          <a:lnTo>
                            <a:pt x="5" y="2"/>
                          </a:lnTo>
                          <a:lnTo>
                            <a:pt x="3"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5" name="Freeform 715"/>
                    <p:cNvSpPr>
                      <a:spLocks/>
                    </p:cNvSpPr>
                    <p:nvPr/>
                  </p:nvSpPr>
                  <p:spPr bwMode="auto">
                    <a:xfrm>
                      <a:off x="3219" y="3160"/>
                      <a:ext cx="36" cy="18"/>
                    </a:xfrm>
                    <a:custGeom>
                      <a:avLst/>
                      <a:gdLst>
                        <a:gd name="T0" fmla="*/ 0 w 36"/>
                        <a:gd name="T1" fmla="*/ 13 h 18"/>
                        <a:gd name="T2" fmla="*/ 4 w 36"/>
                        <a:gd name="T3" fmla="*/ 13 h 18"/>
                        <a:gd name="T4" fmla="*/ 35 w 36"/>
                        <a:gd name="T5" fmla="*/ 18 h 18"/>
                        <a:gd name="T6" fmla="*/ 36 w 36"/>
                        <a:gd name="T7" fmla="*/ 6 h 18"/>
                        <a:gd name="T8" fmla="*/ 6 w 36"/>
                        <a:gd name="T9" fmla="*/ 0 h 18"/>
                        <a:gd name="T10" fmla="*/ 8 w 36"/>
                        <a:gd name="T11" fmla="*/ 2 h 18"/>
                        <a:gd name="T12" fmla="*/ 0 w 36"/>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36" h="18">
                          <a:moveTo>
                            <a:pt x="0" y="13"/>
                          </a:moveTo>
                          <a:lnTo>
                            <a:pt x="4" y="13"/>
                          </a:lnTo>
                          <a:lnTo>
                            <a:pt x="35" y="18"/>
                          </a:lnTo>
                          <a:lnTo>
                            <a:pt x="36" y="6"/>
                          </a:lnTo>
                          <a:lnTo>
                            <a:pt x="6" y="0"/>
                          </a:lnTo>
                          <a:lnTo>
                            <a:pt x="8"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6" name="Freeform 714"/>
                    <p:cNvSpPr>
                      <a:spLocks/>
                    </p:cNvSpPr>
                    <p:nvPr/>
                  </p:nvSpPr>
                  <p:spPr bwMode="auto">
                    <a:xfrm>
                      <a:off x="3191" y="3137"/>
                      <a:ext cx="36" cy="36"/>
                    </a:xfrm>
                    <a:custGeom>
                      <a:avLst/>
                      <a:gdLst>
                        <a:gd name="T0" fmla="*/ 3 w 36"/>
                        <a:gd name="T1" fmla="*/ 13 h 36"/>
                        <a:gd name="T2" fmla="*/ 0 w 36"/>
                        <a:gd name="T3" fmla="*/ 13 h 36"/>
                        <a:gd name="T4" fmla="*/ 28 w 36"/>
                        <a:gd name="T5" fmla="*/ 36 h 36"/>
                        <a:gd name="T6" fmla="*/ 36 w 36"/>
                        <a:gd name="T7" fmla="*/ 25 h 36"/>
                        <a:gd name="T8" fmla="*/ 9 w 36"/>
                        <a:gd name="T9" fmla="*/ 2 h 36"/>
                        <a:gd name="T10" fmla="*/ 5 w 36"/>
                        <a:gd name="T11" fmla="*/ 0 h 36"/>
                        <a:gd name="T12" fmla="*/ 3 w 36"/>
                        <a:gd name="T13" fmla="*/ 13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3" y="13"/>
                          </a:moveTo>
                          <a:lnTo>
                            <a:pt x="0" y="13"/>
                          </a:lnTo>
                          <a:lnTo>
                            <a:pt x="28" y="36"/>
                          </a:lnTo>
                          <a:lnTo>
                            <a:pt x="36" y="25"/>
                          </a:lnTo>
                          <a:lnTo>
                            <a:pt x="9" y="2"/>
                          </a:lnTo>
                          <a:lnTo>
                            <a:pt x="5"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7" name="Freeform 713"/>
                    <p:cNvSpPr>
                      <a:spLocks/>
                    </p:cNvSpPr>
                    <p:nvPr/>
                  </p:nvSpPr>
                  <p:spPr bwMode="auto">
                    <a:xfrm>
                      <a:off x="3124" y="3130"/>
                      <a:ext cx="72" cy="20"/>
                    </a:xfrm>
                    <a:custGeom>
                      <a:avLst/>
                      <a:gdLst>
                        <a:gd name="T0" fmla="*/ 0 w 72"/>
                        <a:gd name="T1" fmla="*/ 12 h 20"/>
                        <a:gd name="T2" fmla="*/ 2 w 72"/>
                        <a:gd name="T3" fmla="*/ 12 h 20"/>
                        <a:gd name="T4" fmla="*/ 70 w 72"/>
                        <a:gd name="T5" fmla="*/ 20 h 20"/>
                        <a:gd name="T6" fmla="*/ 72 w 72"/>
                        <a:gd name="T7" fmla="*/ 7 h 20"/>
                        <a:gd name="T8" fmla="*/ 4 w 72"/>
                        <a:gd name="T9" fmla="*/ 0 h 20"/>
                        <a:gd name="T10" fmla="*/ 5 w 72"/>
                        <a:gd name="T11" fmla="*/ 0 h 20"/>
                        <a:gd name="T12" fmla="*/ 0 w 7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72" h="20">
                          <a:moveTo>
                            <a:pt x="0" y="12"/>
                          </a:moveTo>
                          <a:lnTo>
                            <a:pt x="2" y="12"/>
                          </a:lnTo>
                          <a:lnTo>
                            <a:pt x="70" y="20"/>
                          </a:lnTo>
                          <a:lnTo>
                            <a:pt x="72" y="7"/>
                          </a:lnTo>
                          <a:lnTo>
                            <a:pt x="4" y="0"/>
                          </a:lnTo>
                          <a:lnTo>
                            <a:pt x="5"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8" name="Freeform 712"/>
                    <p:cNvSpPr>
                      <a:spLocks/>
                    </p:cNvSpPr>
                    <p:nvPr/>
                  </p:nvSpPr>
                  <p:spPr bwMode="auto">
                    <a:xfrm>
                      <a:off x="3075" y="3108"/>
                      <a:ext cx="54" cy="34"/>
                    </a:xfrm>
                    <a:custGeom>
                      <a:avLst/>
                      <a:gdLst>
                        <a:gd name="T0" fmla="*/ 2 w 54"/>
                        <a:gd name="T1" fmla="*/ 6 h 34"/>
                        <a:gd name="T2" fmla="*/ 6 w 54"/>
                        <a:gd name="T3" fmla="*/ 13 h 34"/>
                        <a:gd name="T4" fmla="*/ 49 w 54"/>
                        <a:gd name="T5" fmla="*/ 34 h 34"/>
                        <a:gd name="T6" fmla="*/ 54 w 54"/>
                        <a:gd name="T7" fmla="*/ 22 h 34"/>
                        <a:gd name="T8" fmla="*/ 11 w 54"/>
                        <a:gd name="T9" fmla="*/ 0 h 34"/>
                        <a:gd name="T10" fmla="*/ 15 w 54"/>
                        <a:gd name="T11" fmla="*/ 7 h 34"/>
                        <a:gd name="T12" fmla="*/ 2 w 54"/>
                        <a:gd name="T13" fmla="*/ 6 h 34"/>
                        <a:gd name="T14" fmla="*/ 0 w 54"/>
                        <a:gd name="T15" fmla="*/ 11 h 34"/>
                        <a:gd name="T16" fmla="*/ 6 w 54"/>
                        <a:gd name="T17" fmla="*/ 13 h 34"/>
                        <a:gd name="T18" fmla="*/ 2 w 54"/>
                        <a:gd name="T1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4">
                          <a:moveTo>
                            <a:pt x="2" y="6"/>
                          </a:moveTo>
                          <a:lnTo>
                            <a:pt x="6" y="13"/>
                          </a:lnTo>
                          <a:lnTo>
                            <a:pt x="49" y="34"/>
                          </a:lnTo>
                          <a:lnTo>
                            <a:pt x="54" y="22"/>
                          </a:lnTo>
                          <a:lnTo>
                            <a:pt x="11" y="0"/>
                          </a:lnTo>
                          <a:lnTo>
                            <a:pt x="15" y="7"/>
                          </a:lnTo>
                          <a:lnTo>
                            <a:pt x="2" y="6"/>
                          </a:lnTo>
                          <a:lnTo>
                            <a:pt x="0" y="11"/>
                          </a:lnTo>
                          <a:lnTo>
                            <a:pt x="6" y="13"/>
                          </a:lnTo>
                          <a:lnTo>
                            <a:pt x="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19" name="Freeform 711"/>
                    <p:cNvSpPr>
                      <a:spLocks/>
                    </p:cNvSpPr>
                    <p:nvPr/>
                  </p:nvSpPr>
                  <p:spPr bwMode="auto">
                    <a:xfrm>
                      <a:off x="3077" y="3088"/>
                      <a:ext cx="15" cy="27"/>
                    </a:xfrm>
                    <a:custGeom>
                      <a:avLst/>
                      <a:gdLst>
                        <a:gd name="T0" fmla="*/ 2 w 15"/>
                        <a:gd name="T1" fmla="*/ 0 h 27"/>
                        <a:gd name="T2" fmla="*/ 2 w 15"/>
                        <a:gd name="T3" fmla="*/ 2 h 27"/>
                        <a:gd name="T4" fmla="*/ 0 w 15"/>
                        <a:gd name="T5" fmla="*/ 26 h 27"/>
                        <a:gd name="T6" fmla="*/ 13 w 15"/>
                        <a:gd name="T7" fmla="*/ 27 h 27"/>
                        <a:gd name="T8" fmla="*/ 15 w 15"/>
                        <a:gd name="T9" fmla="*/ 2 h 27"/>
                        <a:gd name="T10" fmla="*/ 15 w 15"/>
                        <a:gd name="T11" fmla="*/ 4 h 27"/>
                        <a:gd name="T12" fmla="*/ 2 w 1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2" y="0"/>
                          </a:moveTo>
                          <a:lnTo>
                            <a:pt x="2" y="2"/>
                          </a:lnTo>
                          <a:lnTo>
                            <a:pt x="0" y="26"/>
                          </a:lnTo>
                          <a:lnTo>
                            <a:pt x="13" y="27"/>
                          </a:lnTo>
                          <a:lnTo>
                            <a:pt x="15" y="2"/>
                          </a:lnTo>
                          <a:lnTo>
                            <a:pt x="15" y="4"/>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0" name="Freeform 710"/>
                    <p:cNvSpPr>
                      <a:spLocks/>
                    </p:cNvSpPr>
                    <p:nvPr/>
                  </p:nvSpPr>
                  <p:spPr bwMode="auto">
                    <a:xfrm>
                      <a:off x="3079" y="3058"/>
                      <a:ext cx="22" cy="34"/>
                    </a:xfrm>
                    <a:custGeom>
                      <a:avLst/>
                      <a:gdLst>
                        <a:gd name="T0" fmla="*/ 9 w 22"/>
                        <a:gd name="T1" fmla="*/ 0 h 34"/>
                        <a:gd name="T2" fmla="*/ 9 w 22"/>
                        <a:gd name="T3" fmla="*/ 0 h 34"/>
                        <a:gd name="T4" fmla="*/ 0 w 22"/>
                        <a:gd name="T5" fmla="*/ 30 h 34"/>
                        <a:gd name="T6" fmla="*/ 13 w 22"/>
                        <a:gd name="T7" fmla="*/ 34 h 34"/>
                        <a:gd name="T8" fmla="*/ 22 w 22"/>
                        <a:gd name="T9" fmla="*/ 2 h 34"/>
                        <a:gd name="T10" fmla="*/ 22 w 22"/>
                        <a:gd name="T11" fmla="*/ 2 h 34"/>
                        <a:gd name="T12" fmla="*/ 9 w 2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9" y="0"/>
                          </a:moveTo>
                          <a:lnTo>
                            <a:pt x="9" y="0"/>
                          </a:lnTo>
                          <a:lnTo>
                            <a:pt x="0" y="30"/>
                          </a:lnTo>
                          <a:lnTo>
                            <a:pt x="13" y="34"/>
                          </a:lnTo>
                          <a:lnTo>
                            <a:pt x="22" y="2"/>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1" name="Freeform 709"/>
                    <p:cNvSpPr>
                      <a:spLocks/>
                    </p:cNvSpPr>
                    <p:nvPr/>
                  </p:nvSpPr>
                  <p:spPr bwMode="auto">
                    <a:xfrm>
                      <a:off x="3088" y="2988"/>
                      <a:ext cx="25" cy="72"/>
                    </a:xfrm>
                    <a:custGeom>
                      <a:avLst/>
                      <a:gdLst>
                        <a:gd name="T0" fmla="*/ 13 w 25"/>
                        <a:gd name="T1" fmla="*/ 5 h 72"/>
                        <a:gd name="T2" fmla="*/ 13 w 25"/>
                        <a:gd name="T3" fmla="*/ 1 h 72"/>
                        <a:gd name="T4" fmla="*/ 0 w 25"/>
                        <a:gd name="T5" fmla="*/ 70 h 72"/>
                        <a:gd name="T6" fmla="*/ 13 w 25"/>
                        <a:gd name="T7" fmla="*/ 72 h 72"/>
                        <a:gd name="T8" fmla="*/ 25 w 25"/>
                        <a:gd name="T9" fmla="*/ 3 h 72"/>
                        <a:gd name="T10" fmla="*/ 25 w 25"/>
                        <a:gd name="T11" fmla="*/ 0 h 72"/>
                        <a:gd name="T12" fmla="*/ 13 w 25"/>
                        <a:gd name="T13" fmla="*/ 5 h 72"/>
                      </a:gdLst>
                      <a:ahLst/>
                      <a:cxnLst>
                        <a:cxn ang="0">
                          <a:pos x="T0" y="T1"/>
                        </a:cxn>
                        <a:cxn ang="0">
                          <a:pos x="T2" y="T3"/>
                        </a:cxn>
                        <a:cxn ang="0">
                          <a:pos x="T4" y="T5"/>
                        </a:cxn>
                        <a:cxn ang="0">
                          <a:pos x="T6" y="T7"/>
                        </a:cxn>
                        <a:cxn ang="0">
                          <a:pos x="T8" y="T9"/>
                        </a:cxn>
                        <a:cxn ang="0">
                          <a:pos x="T10" y="T11"/>
                        </a:cxn>
                        <a:cxn ang="0">
                          <a:pos x="T12" y="T13"/>
                        </a:cxn>
                      </a:cxnLst>
                      <a:rect l="0" t="0" r="r" b="b"/>
                      <a:pathLst>
                        <a:path w="25" h="72">
                          <a:moveTo>
                            <a:pt x="13" y="5"/>
                          </a:moveTo>
                          <a:lnTo>
                            <a:pt x="13" y="1"/>
                          </a:lnTo>
                          <a:lnTo>
                            <a:pt x="0" y="70"/>
                          </a:lnTo>
                          <a:lnTo>
                            <a:pt x="13" y="72"/>
                          </a:lnTo>
                          <a:lnTo>
                            <a:pt x="25" y="3"/>
                          </a:lnTo>
                          <a:lnTo>
                            <a:pt x="25" y="0"/>
                          </a:lnTo>
                          <a:lnTo>
                            <a:pt x="13"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2" name="Freeform 708"/>
                    <p:cNvSpPr>
                      <a:spLocks/>
                    </p:cNvSpPr>
                    <p:nvPr/>
                  </p:nvSpPr>
                  <p:spPr bwMode="auto">
                    <a:xfrm>
                      <a:off x="3093" y="2973"/>
                      <a:ext cx="20" cy="20"/>
                    </a:xfrm>
                    <a:custGeom>
                      <a:avLst/>
                      <a:gdLst>
                        <a:gd name="T0" fmla="*/ 0 w 20"/>
                        <a:gd name="T1" fmla="*/ 6 h 20"/>
                        <a:gd name="T2" fmla="*/ 0 w 20"/>
                        <a:gd name="T3" fmla="*/ 6 h 20"/>
                        <a:gd name="T4" fmla="*/ 8 w 20"/>
                        <a:gd name="T5" fmla="*/ 20 h 20"/>
                        <a:gd name="T6" fmla="*/ 20 w 20"/>
                        <a:gd name="T7" fmla="*/ 15 h 20"/>
                        <a:gd name="T8" fmla="*/ 11 w 20"/>
                        <a:gd name="T9" fmla="*/ 0 h 20"/>
                        <a:gd name="T10" fmla="*/ 11 w 20"/>
                        <a:gd name="T11" fmla="*/ 0 h 20"/>
                        <a:gd name="T12" fmla="*/ 0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6"/>
                          </a:moveTo>
                          <a:lnTo>
                            <a:pt x="0" y="6"/>
                          </a:lnTo>
                          <a:lnTo>
                            <a:pt x="8" y="20"/>
                          </a:lnTo>
                          <a:lnTo>
                            <a:pt x="20" y="15"/>
                          </a:lnTo>
                          <a:lnTo>
                            <a:pt x="11"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3" name="Freeform 707"/>
                    <p:cNvSpPr>
                      <a:spLocks/>
                    </p:cNvSpPr>
                    <p:nvPr/>
                  </p:nvSpPr>
                  <p:spPr bwMode="auto">
                    <a:xfrm>
                      <a:off x="3057" y="2903"/>
                      <a:ext cx="47" cy="76"/>
                    </a:xfrm>
                    <a:custGeom>
                      <a:avLst/>
                      <a:gdLst>
                        <a:gd name="T0" fmla="*/ 4 w 47"/>
                        <a:gd name="T1" fmla="*/ 13 h 76"/>
                        <a:gd name="T2" fmla="*/ 0 w 47"/>
                        <a:gd name="T3" fmla="*/ 9 h 76"/>
                        <a:gd name="T4" fmla="*/ 36 w 47"/>
                        <a:gd name="T5" fmla="*/ 76 h 76"/>
                        <a:gd name="T6" fmla="*/ 47 w 47"/>
                        <a:gd name="T7" fmla="*/ 70 h 76"/>
                        <a:gd name="T8" fmla="*/ 11 w 47"/>
                        <a:gd name="T9" fmla="*/ 3 h 76"/>
                        <a:gd name="T10" fmla="*/ 6 w 47"/>
                        <a:gd name="T11" fmla="*/ 0 h 76"/>
                        <a:gd name="T12" fmla="*/ 11 w 47"/>
                        <a:gd name="T13" fmla="*/ 3 h 76"/>
                        <a:gd name="T14" fmla="*/ 9 w 47"/>
                        <a:gd name="T15" fmla="*/ 0 h 76"/>
                        <a:gd name="T16" fmla="*/ 6 w 47"/>
                        <a:gd name="T17" fmla="*/ 0 h 76"/>
                        <a:gd name="T18" fmla="*/ 4 w 47"/>
                        <a:gd name="T19"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6">
                          <a:moveTo>
                            <a:pt x="4" y="13"/>
                          </a:moveTo>
                          <a:lnTo>
                            <a:pt x="0" y="9"/>
                          </a:lnTo>
                          <a:lnTo>
                            <a:pt x="36" y="76"/>
                          </a:lnTo>
                          <a:lnTo>
                            <a:pt x="47" y="70"/>
                          </a:lnTo>
                          <a:lnTo>
                            <a:pt x="11" y="3"/>
                          </a:lnTo>
                          <a:lnTo>
                            <a:pt x="6" y="0"/>
                          </a:lnTo>
                          <a:lnTo>
                            <a:pt x="11" y="3"/>
                          </a:lnTo>
                          <a:lnTo>
                            <a:pt x="9" y="0"/>
                          </a:lnTo>
                          <a:lnTo>
                            <a:pt x="6"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4" name="Freeform 706"/>
                    <p:cNvSpPr>
                      <a:spLocks/>
                    </p:cNvSpPr>
                    <p:nvPr/>
                  </p:nvSpPr>
                  <p:spPr bwMode="auto">
                    <a:xfrm>
                      <a:off x="3021" y="2899"/>
                      <a:ext cx="42" cy="17"/>
                    </a:xfrm>
                    <a:custGeom>
                      <a:avLst/>
                      <a:gdLst>
                        <a:gd name="T0" fmla="*/ 0 w 42"/>
                        <a:gd name="T1" fmla="*/ 13 h 17"/>
                        <a:gd name="T2" fmla="*/ 0 w 42"/>
                        <a:gd name="T3" fmla="*/ 13 h 17"/>
                        <a:gd name="T4" fmla="*/ 40 w 42"/>
                        <a:gd name="T5" fmla="*/ 17 h 17"/>
                        <a:gd name="T6" fmla="*/ 42 w 42"/>
                        <a:gd name="T7" fmla="*/ 4 h 17"/>
                        <a:gd name="T8" fmla="*/ 2 w 42"/>
                        <a:gd name="T9" fmla="*/ 0 h 17"/>
                        <a:gd name="T10" fmla="*/ 2 w 42"/>
                        <a:gd name="T11" fmla="*/ 0 h 17"/>
                        <a:gd name="T12" fmla="*/ 0 w 42"/>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42" h="17">
                          <a:moveTo>
                            <a:pt x="0" y="13"/>
                          </a:moveTo>
                          <a:lnTo>
                            <a:pt x="0" y="13"/>
                          </a:lnTo>
                          <a:lnTo>
                            <a:pt x="40" y="17"/>
                          </a:lnTo>
                          <a:lnTo>
                            <a:pt x="42" y="4"/>
                          </a:lnTo>
                          <a:lnTo>
                            <a:pt x="2"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5" name="Freeform 705"/>
                    <p:cNvSpPr>
                      <a:spLocks/>
                    </p:cNvSpPr>
                    <p:nvPr/>
                  </p:nvSpPr>
                  <p:spPr bwMode="auto">
                    <a:xfrm>
                      <a:off x="2942" y="2881"/>
                      <a:ext cx="81" cy="31"/>
                    </a:xfrm>
                    <a:custGeom>
                      <a:avLst/>
                      <a:gdLst>
                        <a:gd name="T0" fmla="*/ 0 w 81"/>
                        <a:gd name="T1" fmla="*/ 13 h 31"/>
                        <a:gd name="T2" fmla="*/ 0 w 81"/>
                        <a:gd name="T3" fmla="*/ 13 h 31"/>
                        <a:gd name="T4" fmla="*/ 79 w 81"/>
                        <a:gd name="T5" fmla="*/ 31 h 31"/>
                        <a:gd name="T6" fmla="*/ 81 w 81"/>
                        <a:gd name="T7" fmla="*/ 18 h 31"/>
                        <a:gd name="T8" fmla="*/ 2 w 81"/>
                        <a:gd name="T9" fmla="*/ 0 h 31"/>
                        <a:gd name="T10" fmla="*/ 2 w 81"/>
                        <a:gd name="T11" fmla="*/ 0 h 31"/>
                        <a:gd name="T12" fmla="*/ 0 w 81"/>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81" h="31">
                          <a:moveTo>
                            <a:pt x="0" y="13"/>
                          </a:moveTo>
                          <a:lnTo>
                            <a:pt x="0" y="13"/>
                          </a:lnTo>
                          <a:lnTo>
                            <a:pt x="79" y="31"/>
                          </a:lnTo>
                          <a:lnTo>
                            <a:pt x="81" y="18"/>
                          </a:lnTo>
                          <a:lnTo>
                            <a:pt x="2"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6" name="Freeform 704"/>
                    <p:cNvSpPr>
                      <a:spLocks/>
                    </p:cNvSpPr>
                    <p:nvPr/>
                  </p:nvSpPr>
                  <p:spPr bwMode="auto">
                    <a:xfrm>
                      <a:off x="2863" y="2867"/>
                      <a:ext cx="81" cy="27"/>
                    </a:xfrm>
                    <a:custGeom>
                      <a:avLst/>
                      <a:gdLst>
                        <a:gd name="T0" fmla="*/ 0 w 81"/>
                        <a:gd name="T1" fmla="*/ 12 h 27"/>
                        <a:gd name="T2" fmla="*/ 2 w 81"/>
                        <a:gd name="T3" fmla="*/ 12 h 27"/>
                        <a:gd name="T4" fmla="*/ 79 w 81"/>
                        <a:gd name="T5" fmla="*/ 27 h 27"/>
                        <a:gd name="T6" fmla="*/ 81 w 81"/>
                        <a:gd name="T7" fmla="*/ 14 h 27"/>
                        <a:gd name="T8" fmla="*/ 5 w 81"/>
                        <a:gd name="T9" fmla="*/ 0 h 27"/>
                        <a:gd name="T10" fmla="*/ 7 w 81"/>
                        <a:gd name="T11" fmla="*/ 2 h 27"/>
                        <a:gd name="T12" fmla="*/ 0 w 81"/>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81" h="27">
                          <a:moveTo>
                            <a:pt x="0" y="12"/>
                          </a:moveTo>
                          <a:lnTo>
                            <a:pt x="2" y="12"/>
                          </a:lnTo>
                          <a:lnTo>
                            <a:pt x="79" y="27"/>
                          </a:lnTo>
                          <a:lnTo>
                            <a:pt x="81" y="14"/>
                          </a:lnTo>
                          <a:lnTo>
                            <a:pt x="5" y="0"/>
                          </a:lnTo>
                          <a:lnTo>
                            <a:pt x="7" y="2"/>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7" name="Freeform 703"/>
                    <p:cNvSpPr>
                      <a:spLocks/>
                    </p:cNvSpPr>
                    <p:nvPr/>
                  </p:nvSpPr>
                  <p:spPr bwMode="auto">
                    <a:xfrm>
                      <a:off x="2805" y="2829"/>
                      <a:ext cx="65" cy="50"/>
                    </a:xfrm>
                    <a:custGeom>
                      <a:avLst/>
                      <a:gdLst>
                        <a:gd name="T0" fmla="*/ 0 w 65"/>
                        <a:gd name="T1" fmla="*/ 9 h 50"/>
                        <a:gd name="T2" fmla="*/ 0 w 65"/>
                        <a:gd name="T3" fmla="*/ 9 h 50"/>
                        <a:gd name="T4" fmla="*/ 58 w 65"/>
                        <a:gd name="T5" fmla="*/ 50 h 50"/>
                        <a:gd name="T6" fmla="*/ 65 w 65"/>
                        <a:gd name="T7" fmla="*/ 40 h 50"/>
                        <a:gd name="T8" fmla="*/ 7 w 65"/>
                        <a:gd name="T9" fmla="*/ 0 h 50"/>
                        <a:gd name="T10" fmla="*/ 9 w 65"/>
                        <a:gd name="T11" fmla="*/ 0 h 50"/>
                        <a:gd name="T12" fmla="*/ 0 w 65"/>
                        <a:gd name="T13" fmla="*/ 9 h 50"/>
                      </a:gdLst>
                      <a:ahLst/>
                      <a:cxnLst>
                        <a:cxn ang="0">
                          <a:pos x="T0" y="T1"/>
                        </a:cxn>
                        <a:cxn ang="0">
                          <a:pos x="T2" y="T3"/>
                        </a:cxn>
                        <a:cxn ang="0">
                          <a:pos x="T4" y="T5"/>
                        </a:cxn>
                        <a:cxn ang="0">
                          <a:pos x="T6" y="T7"/>
                        </a:cxn>
                        <a:cxn ang="0">
                          <a:pos x="T8" y="T9"/>
                        </a:cxn>
                        <a:cxn ang="0">
                          <a:pos x="T10" y="T11"/>
                        </a:cxn>
                        <a:cxn ang="0">
                          <a:pos x="T12" y="T13"/>
                        </a:cxn>
                      </a:cxnLst>
                      <a:rect l="0" t="0" r="r" b="b"/>
                      <a:pathLst>
                        <a:path w="65" h="50">
                          <a:moveTo>
                            <a:pt x="0" y="9"/>
                          </a:moveTo>
                          <a:lnTo>
                            <a:pt x="0" y="9"/>
                          </a:lnTo>
                          <a:lnTo>
                            <a:pt x="58" y="50"/>
                          </a:lnTo>
                          <a:lnTo>
                            <a:pt x="65" y="40"/>
                          </a:lnTo>
                          <a:lnTo>
                            <a:pt x="7" y="0"/>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8" name="Freeform 702"/>
                    <p:cNvSpPr>
                      <a:spLocks/>
                    </p:cNvSpPr>
                    <p:nvPr/>
                  </p:nvSpPr>
                  <p:spPr bwMode="auto">
                    <a:xfrm>
                      <a:off x="2762" y="2784"/>
                      <a:ext cx="52" cy="54"/>
                    </a:xfrm>
                    <a:custGeom>
                      <a:avLst/>
                      <a:gdLst>
                        <a:gd name="T0" fmla="*/ 5 w 52"/>
                        <a:gd name="T1" fmla="*/ 14 h 54"/>
                        <a:gd name="T2" fmla="*/ 0 w 52"/>
                        <a:gd name="T3" fmla="*/ 13 h 54"/>
                        <a:gd name="T4" fmla="*/ 43 w 52"/>
                        <a:gd name="T5" fmla="*/ 54 h 54"/>
                        <a:gd name="T6" fmla="*/ 52 w 52"/>
                        <a:gd name="T7" fmla="*/ 45 h 54"/>
                        <a:gd name="T8" fmla="*/ 9 w 52"/>
                        <a:gd name="T9" fmla="*/ 4 h 54"/>
                        <a:gd name="T10" fmla="*/ 3 w 52"/>
                        <a:gd name="T11" fmla="*/ 0 h 54"/>
                        <a:gd name="T12" fmla="*/ 9 w 52"/>
                        <a:gd name="T13" fmla="*/ 4 h 54"/>
                        <a:gd name="T14" fmla="*/ 7 w 52"/>
                        <a:gd name="T15" fmla="*/ 0 h 54"/>
                        <a:gd name="T16" fmla="*/ 3 w 52"/>
                        <a:gd name="T17" fmla="*/ 0 h 54"/>
                        <a:gd name="T18" fmla="*/ 5 w 52"/>
                        <a:gd name="T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4">
                          <a:moveTo>
                            <a:pt x="5" y="14"/>
                          </a:moveTo>
                          <a:lnTo>
                            <a:pt x="0" y="13"/>
                          </a:lnTo>
                          <a:lnTo>
                            <a:pt x="43" y="54"/>
                          </a:lnTo>
                          <a:lnTo>
                            <a:pt x="52" y="45"/>
                          </a:lnTo>
                          <a:lnTo>
                            <a:pt x="9" y="4"/>
                          </a:lnTo>
                          <a:lnTo>
                            <a:pt x="3" y="0"/>
                          </a:lnTo>
                          <a:lnTo>
                            <a:pt x="9" y="4"/>
                          </a:lnTo>
                          <a:lnTo>
                            <a:pt x="7" y="0"/>
                          </a:lnTo>
                          <a:lnTo>
                            <a:pt x="3" y="0"/>
                          </a:lnTo>
                          <a:lnTo>
                            <a:pt x="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29" name="Freeform 701"/>
                    <p:cNvSpPr>
                      <a:spLocks/>
                    </p:cNvSpPr>
                    <p:nvPr/>
                  </p:nvSpPr>
                  <p:spPr bwMode="auto">
                    <a:xfrm>
                      <a:off x="2728" y="2784"/>
                      <a:ext cx="39" cy="16"/>
                    </a:xfrm>
                    <a:custGeom>
                      <a:avLst/>
                      <a:gdLst>
                        <a:gd name="T0" fmla="*/ 10 w 39"/>
                        <a:gd name="T1" fmla="*/ 13 h 16"/>
                        <a:gd name="T2" fmla="*/ 5 w 39"/>
                        <a:gd name="T3" fmla="*/ 16 h 16"/>
                        <a:gd name="T4" fmla="*/ 39 w 39"/>
                        <a:gd name="T5" fmla="*/ 14 h 16"/>
                        <a:gd name="T6" fmla="*/ 37 w 39"/>
                        <a:gd name="T7" fmla="*/ 0 h 16"/>
                        <a:gd name="T8" fmla="*/ 5 w 39"/>
                        <a:gd name="T9" fmla="*/ 2 h 16"/>
                        <a:gd name="T10" fmla="*/ 0 w 39"/>
                        <a:gd name="T11" fmla="*/ 5 h 16"/>
                        <a:gd name="T12" fmla="*/ 5 w 39"/>
                        <a:gd name="T13" fmla="*/ 2 h 16"/>
                        <a:gd name="T14" fmla="*/ 1 w 39"/>
                        <a:gd name="T15" fmla="*/ 4 h 16"/>
                        <a:gd name="T16" fmla="*/ 0 w 39"/>
                        <a:gd name="T17" fmla="*/ 5 h 16"/>
                        <a:gd name="T18" fmla="*/ 10 w 39"/>
                        <a:gd name="T1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6">
                          <a:moveTo>
                            <a:pt x="10" y="13"/>
                          </a:moveTo>
                          <a:lnTo>
                            <a:pt x="5" y="16"/>
                          </a:lnTo>
                          <a:lnTo>
                            <a:pt x="39" y="14"/>
                          </a:lnTo>
                          <a:lnTo>
                            <a:pt x="37" y="0"/>
                          </a:lnTo>
                          <a:lnTo>
                            <a:pt x="5" y="2"/>
                          </a:lnTo>
                          <a:lnTo>
                            <a:pt x="0" y="5"/>
                          </a:lnTo>
                          <a:lnTo>
                            <a:pt x="5" y="2"/>
                          </a:lnTo>
                          <a:lnTo>
                            <a:pt x="1" y="4"/>
                          </a:lnTo>
                          <a:lnTo>
                            <a:pt x="0" y="5"/>
                          </a:lnTo>
                          <a:lnTo>
                            <a:pt x="1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0" name="Freeform 700"/>
                    <p:cNvSpPr>
                      <a:spLocks/>
                    </p:cNvSpPr>
                    <p:nvPr/>
                  </p:nvSpPr>
                  <p:spPr bwMode="auto">
                    <a:xfrm>
                      <a:off x="2704" y="2789"/>
                      <a:ext cx="34" cy="42"/>
                    </a:xfrm>
                    <a:custGeom>
                      <a:avLst/>
                      <a:gdLst>
                        <a:gd name="T0" fmla="*/ 6 w 34"/>
                        <a:gd name="T1" fmla="*/ 42 h 42"/>
                        <a:gd name="T2" fmla="*/ 9 w 34"/>
                        <a:gd name="T3" fmla="*/ 40 h 42"/>
                        <a:gd name="T4" fmla="*/ 34 w 34"/>
                        <a:gd name="T5" fmla="*/ 8 h 42"/>
                        <a:gd name="T6" fmla="*/ 24 w 34"/>
                        <a:gd name="T7" fmla="*/ 0 h 42"/>
                        <a:gd name="T8" fmla="*/ 0 w 34"/>
                        <a:gd name="T9" fmla="*/ 33 h 42"/>
                        <a:gd name="T10" fmla="*/ 2 w 34"/>
                        <a:gd name="T11" fmla="*/ 29 h 42"/>
                        <a:gd name="T12" fmla="*/ 6 w 3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4" h="42">
                          <a:moveTo>
                            <a:pt x="6" y="42"/>
                          </a:moveTo>
                          <a:lnTo>
                            <a:pt x="9" y="40"/>
                          </a:lnTo>
                          <a:lnTo>
                            <a:pt x="34" y="8"/>
                          </a:lnTo>
                          <a:lnTo>
                            <a:pt x="24" y="0"/>
                          </a:lnTo>
                          <a:lnTo>
                            <a:pt x="0" y="33"/>
                          </a:lnTo>
                          <a:lnTo>
                            <a:pt x="2" y="29"/>
                          </a:lnTo>
                          <a:lnTo>
                            <a:pt x="6"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1" name="Freeform 699"/>
                    <p:cNvSpPr>
                      <a:spLocks/>
                    </p:cNvSpPr>
                    <p:nvPr/>
                  </p:nvSpPr>
                  <p:spPr bwMode="auto">
                    <a:xfrm>
                      <a:off x="2672" y="2818"/>
                      <a:ext cx="38" cy="25"/>
                    </a:xfrm>
                    <a:custGeom>
                      <a:avLst/>
                      <a:gdLst>
                        <a:gd name="T0" fmla="*/ 0 w 38"/>
                        <a:gd name="T1" fmla="*/ 25 h 25"/>
                        <a:gd name="T2" fmla="*/ 3 w 38"/>
                        <a:gd name="T3" fmla="*/ 25 h 25"/>
                        <a:gd name="T4" fmla="*/ 38 w 38"/>
                        <a:gd name="T5" fmla="*/ 13 h 25"/>
                        <a:gd name="T6" fmla="*/ 34 w 38"/>
                        <a:gd name="T7" fmla="*/ 0 h 25"/>
                        <a:gd name="T8" fmla="*/ 0 w 38"/>
                        <a:gd name="T9" fmla="*/ 13 h 25"/>
                        <a:gd name="T10" fmla="*/ 2 w 38"/>
                        <a:gd name="T11" fmla="*/ 13 h 25"/>
                        <a:gd name="T12" fmla="*/ 0 w 3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8" h="25">
                          <a:moveTo>
                            <a:pt x="0" y="25"/>
                          </a:moveTo>
                          <a:lnTo>
                            <a:pt x="3" y="25"/>
                          </a:lnTo>
                          <a:lnTo>
                            <a:pt x="38" y="13"/>
                          </a:lnTo>
                          <a:lnTo>
                            <a:pt x="34" y="0"/>
                          </a:lnTo>
                          <a:lnTo>
                            <a:pt x="0" y="13"/>
                          </a:lnTo>
                          <a:lnTo>
                            <a:pt x="2" y="13"/>
                          </a:lnTo>
                          <a:lnTo>
                            <a:pt x="0"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2" name="Freeform 698"/>
                    <p:cNvSpPr>
                      <a:spLocks/>
                    </p:cNvSpPr>
                    <p:nvPr/>
                  </p:nvSpPr>
                  <p:spPr bwMode="auto">
                    <a:xfrm>
                      <a:off x="2638" y="2825"/>
                      <a:ext cx="36" cy="18"/>
                    </a:xfrm>
                    <a:custGeom>
                      <a:avLst/>
                      <a:gdLst>
                        <a:gd name="T0" fmla="*/ 0 w 36"/>
                        <a:gd name="T1" fmla="*/ 13 h 18"/>
                        <a:gd name="T2" fmla="*/ 0 w 36"/>
                        <a:gd name="T3" fmla="*/ 13 h 18"/>
                        <a:gd name="T4" fmla="*/ 34 w 36"/>
                        <a:gd name="T5" fmla="*/ 18 h 18"/>
                        <a:gd name="T6" fmla="*/ 36 w 36"/>
                        <a:gd name="T7" fmla="*/ 6 h 18"/>
                        <a:gd name="T8" fmla="*/ 1 w 36"/>
                        <a:gd name="T9" fmla="*/ 0 h 18"/>
                        <a:gd name="T10" fmla="*/ 0 w 36"/>
                        <a:gd name="T11" fmla="*/ 0 h 18"/>
                        <a:gd name="T12" fmla="*/ 0 w 36"/>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36" h="18">
                          <a:moveTo>
                            <a:pt x="0" y="13"/>
                          </a:moveTo>
                          <a:lnTo>
                            <a:pt x="0" y="13"/>
                          </a:lnTo>
                          <a:lnTo>
                            <a:pt x="34" y="18"/>
                          </a:lnTo>
                          <a:lnTo>
                            <a:pt x="36" y="6"/>
                          </a:lnTo>
                          <a:lnTo>
                            <a:pt x="1" y="0"/>
                          </a:lnTo>
                          <a:lnTo>
                            <a:pt x="0"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3" name="Freeform 697"/>
                    <p:cNvSpPr>
                      <a:spLocks/>
                    </p:cNvSpPr>
                    <p:nvPr/>
                  </p:nvSpPr>
                  <p:spPr bwMode="auto">
                    <a:xfrm>
                      <a:off x="2591" y="2825"/>
                      <a:ext cx="47" cy="17"/>
                    </a:xfrm>
                    <a:custGeom>
                      <a:avLst/>
                      <a:gdLst>
                        <a:gd name="T0" fmla="*/ 2 w 47"/>
                        <a:gd name="T1" fmla="*/ 8 h 17"/>
                        <a:gd name="T2" fmla="*/ 9 w 47"/>
                        <a:gd name="T3" fmla="*/ 17 h 17"/>
                        <a:gd name="T4" fmla="*/ 47 w 47"/>
                        <a:gd name="T5" fmla="*/ 13 h 17"/>
                        <a:gd name="T6" fmla="*/ 47 w 47"/>
                        <a:gd name="T7" fmla="*/ 0 h 17"/>
                        <a:gd name="T8" fmla="*/ 7 w 47"/>
                        <a:gd name="T9" fmla="*/ 4 h 17"/>
                        <a:gd name="T10" fmla="*/ 14 w 47"/>
                        <a:gd name="T11" fmla="*/ 11 h 17"/>
                        <a:gd name="T12" fmla="*/ 2 w 47"/>
                        <a:gd name="T13" fmla="*/ 8 h 17"/>
                        <a:gd name="T14" fmla="*/ 0 w 47"/>
                        <a:gd name="T15" fmla="*/ 17 h 17"/>
                        <a:gd name="T16" fmla="*/ 9 w 47"/>
                        <a:gd name="T17" fmla="*/ 17 h 17"/>
                        <a:gd name="T18" fmla="*/ 2 w 47"/>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7">
                          <a:moveTo>
                            <a:pt x="2" y="8"/>
                          </a:moveTo>
                          <a:lnTo>
                            <a:pt x="9" y="17"/>
                          </a:lnTo>
                          <a:lnTo>
                            <a:pt x="47" y="13"/>
                          </a:lnTo>
                          <a:lnTo>
                            <a:pt x="47" y="0"/>
                          </a:lnTo>
                          <a:lnTo>
                            <a:pt x="7" y="4"/>
                          </a:lnTo>
                          <a:lnTo>
                            <a:pt x="14" y="11"/>
                          </a:lnTo>
                          <a:lnTo>
                            <a:pt x="2" y="8"/>
                          </a:lnTo>
                          <a:lnTo>
                            <a:pt x="0" y="17"/>
                          </a:lnTo>
                          <a:lnTo>
                            <a:pt x="9" y="17"/>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4" name="Freeform 696"/>
                    <p:cNvSpPr>
                      <a:spLocks/>
                    </p:cNvSpPr>
                    <p:nvPr/>
                  </p:nvSpPr>
                  <p:spPr bwMode="auto">
                    <a:xfrm>
                      <a:off x="2593" y="2800"/>
                      <a:ext cx="21" cy="36"/>
                    </a:xfrm>
                    <a:custGeom>
                      <a:avLst/>
                      <a:gdLst>
                        <a:gd name="T0" fmla="*/ 9 w 21"/>
                        <a:gd name="T1" fmla="*/ 0 h 36"/>
                        <a:gd name="T2" fmla="*/ 9 w 21"/>
                        <a:gd name="T3" fmla="*/ 2 h 36"/>
                        <a:gd name="T4" fmla="*/ 0 w 21"/>
                        <a:gd name="T5" fmla="*/ 33 h 36"/>
                        <a:gd name="T6" fmla="*/ 12 w 21"/>
                        <a:gd name="T7" fmla="*/ 36 h 36"/>
                        <a:gd name="T8" fmla="*/ 21 w 21"/>
                        <a:gd name="T9" fmla="*/ 6 h 36"/>
                        <a:gd name="T10" fmla="*/ 21 w 21"/>
                        <a:gd name="T11" fmla="*/ 7 h 36"/>
                        <a:gd name="T12" fmla="*/ 9 w 2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1" h="36">
                          <a:moveTo>
                            <a:pt x="9" y="0"/>
                          </a:moveTo>
                          <a:lnTo>
                            <a:pt x="9" y="2"/>
                          </a:lnTo>
                          <a:lnTo>
                            <a:pt x="0" y="33"/>
                          </a:lnTo>
                          <a:lnTo>
                            <a:pt x="12" y="36"/>
                          </a:lnTo>
                          <a:lnTo>
                            <a:pt x="21" y="6"/>
                          </a:lnTo>
                          <a:lnTo>
                            <a:pt x="21" y="7"/>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5" name="Freeform 695"/>
                    <p:cNvSpPr>
                      <a:spLocks/>
                    </p:cNvSpPr>
                    <p:nvPr/>
                  </p:nvSpPr>
                  <p:spPr bwMode="auto">
                    <a:xfrm>
                      <a:off x="2602" y="2775"/>
                      <a:ext cx="25" cy="32"/>
                    </a:xfrm>
                    <a:custGeom>
                      <a:avLst/>
                      <a:gdLst>
                        <a:gd name="T0" fmla="*/ 18 w 25"/>
                        <a:gd name="T1" fmla="*/ 0 h 32"/>
                        <a:gd name="T2" fmla="*/ 12 w 25"/>
                        <a:gd name="T3" fmla="*/ 4 h 32"/>
                        <a:gd name="T4" fmla="*/ 0 w 25"/>
                        <a:gd name="T5" fmla="*/ 25 h 32"/>
                        <a:gd name="T6" fmla="*/ 12 w 25"/>
                        <a:gd name="T7" fmla="*/ 32 h 32"/>
                        <a:gd name="T8" fmla="*/ 25 w 25"/>
                        <a:gd name="T9" fmla="*/ 9 h 32"/>
                        <a:gd name="T10" fmla="*/ 19 w 25"/>
                        <a:gd name="T11" fmla="*/ 13 h 32"/>
                        <a:gd name="T12" fmla="*/ 18 w 25"/>
                        <a:gd name="T13" fmla="*/ 0 h 32"/>
                        <a:gd name="T14" fmla="*/ 14 w 25"/>
                        <a:gd name="T15" fmla="*/ 0 h 32"/>
                        <a:gd name="T16" fmla="*/ 12 w 25"/>
                        <a:gd name="T17" fmla="*/ 4 h 32"/>
                        <a:gd name="T18" fmla="*/ 18 w 25"/>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18" y="0"/>
                          </a:moveTo>
                          <a:lnTo>
                            <a:pt x="12" y="4"/>
                          </a:lnTo>
                          <a:lnTo>
                            <a:pt x="0" y="25"/>
                          </a:lnTo>
                          <a:lnTo>
                            <a:pt x="12" y="32"/>
                          </a:lnTo>
                          <a:lnTo>
                            <a:pt x="25" y="9"/>
                          </a:lnTo>
                          <a:lnTo>
                            <a:pt x="19" y="13"/>
                          </a:lnTo>
                          <a:lnTo>
                            <a:pt x="18" y="0"/>
                          </a:lnTo>
                          <a:lnTo>
                            <a:pt x="14" y="0"/>
                          </a:lnTo>
                          <a:lnTo>
                            <a:pt x="12" y="4"/>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6" name="Freeform 694"/>
                    <p:cNvSpPr>
                      <a:spLocks/>
                    </p:cNvSpPr>
                    <p:nvPr/>
                  </p:nvSpPr>
                  <p:spPr bwMode="auto">
                    <a:xfrm>
                      <a:off x="2620" y="2768"/>
                      <a:ext cx="59" cy="20"/>
                    </a:xfrm>
                    <a:custGeom>
                      <a:avLst/>
                      <a:gdLst>
                        <a:gd name="T0" fmla="*/ 55 w 59"/>
                        <a:gd name="T1" fmla="*/ 2 h 20"/>
                        <a:gd name="T2" fmla="*/ 57 w 59"/>
                        <a:gd name="T3" fmla="*/ 0 h 20"/>
                        <a:gd name="T4" fmla="*/ 0 w 59"/>
                        <a:gd name="T5" fmla="*/ 7 h 20"/>
                        <a:gd name="T6" fmla="*/ 1 w 59"/>
                        <a:gd name="T7" fmla="*/ 20 h 20"/>
                        <a:gd name="T8" fmla="*/ 57 w 59"/>
                        <a:gd name="T9" fmla="*/ 14 h 20"/>
                        <a:gd name="T10" fmla="*/ 59 w 59"/>
                        <a:gd name="T11" fmla="*/ 12 h 20"/>
                        <a:gd name="T12" fmla="*/ 55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55" y="2"/>
                          </a:moveTo>
                          <a:lnTo>
                            <a:pt x="57" y="0"/>
                          </a:lnTo>
                          <a:lnTo>
                            <a:pt x="0" y="7"/>
                          </a:lnTo>
                          <a:lnTo>
                            <a:pt x="1" y="20"/>
                          </a:lnTo>
                          <a:lnTo>
                            <a:pt x="57" y="14"/>
                          </a:lnTo>
                          <a:lnTo>
                            <a:pt x="59" y="12"/>
                          </a:lnTo>
                          <a:lnTo>
                            <a:pt x="5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7" name="Freeform 693"/>
                    <p:cNvSpPr>
                      <a:spLocks/>
                    </p:cNvSpPr>
                    <p:nvPr/>
                  </p:nvSpPr>
                  <p:spPr bwMode="auto">
                    <a:xfrm>
                      <a:off x="2675" y="2757"/>
                      <a:ext cx="36" cy="23"/>
                    </a:xfrm>
                    <a:custGeom>
                      <a:avLst/>
                      <a:gdLst>
                        <a:gd name="T0" fmla="*/ 27 w 36"/>
                        <a:gd name="T1" fmla="*/ 2 h 23"/>
                        <a:gd name="T2" fmla="*/ 31 w 36"/>
                        <a:gd name="T3" fmla="*/ 0 h 23"/>
                        <a:gd name="T4" fmla="*/ 0 w 36"/>
                        <a:gd name="T5" fmla="*/ 13 h 23"/>
                        <a:gd name="T6" fmla="*/ 4 w 36"/>
                        <a:gd name="T7" fmla="*/ 23 h 23"/>
                        <a:gd name="T8" fmla="*/ 35 w 36"/>
                        <a:gd name="T9" fmla="*/ 13 h 23"/>
                        <a:gd name="T10" fmla="*/ 36 w 36"/>
                        <a:gd name="T11" fmla="*/ 11 h 23"/>
                        <a:gd name="T12" fmla="*/ 27 w 3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36" h="23">
                          <a:moveTo>
                            <a:pt x="27" y="2"/>
                          </a:moveTo>
                          <a:lnTo>
                            <a:pt x="31" y="0"/>
                          </a:lnTo>
                          <a:lnTo>
                            <a:pt x="0" y="13"/>
                          </a:lnTo>
                          <a:lnTo>
                            <a:pt x="4" y="23"/>
                          </a:lnTo>
                          <a:lnTo>
                            <a:pt x="35" y="13"/>
                          </a:lnTo>
                          <a:lnTo>
                            <a:pt x="36"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8" name="Freeform 692"/>
                    <p:cNvSpPr>
                      <a:spLocks/>
                    </p:cNvSpPr>
                    <p:nvPr/>
                  </p:nvSpPr>
                  <p:spPr bwMode="auto">
                    <a:xfrm>
                      <a:off x="2702" y="2719"/>
                      <a:ext cx="53" cy="49"/>
                    </a:xfrm>
                    <a:custGeom>
                      <a:avLst/>
                      <a:gdLst>
                        <a:gd name="T0" fmla="*/ 44 w 53"/>
                        <a:gd name="T1" fmla="*/ 0 h 49"/>
                        <a:gd name="T2" fmla="*/ 44 w 53"/>
                        <a:gd name="T3" fmla="*/ 0 h 49"/>
                        <a:gd name="T4" fmla="*/ 0 w 53"/>
                        <a:gd name="T5" fmla="*/ 40 h 49"/>
                        <a:gd name="T6" fmla="*/ 9 w 53"/>
                        <a:gd name="T7" fmla="*/ 49 h 49"/>
                        <a:gd name="T8" fmla="*/ 53 w 53"/>
                        <a:gd name="T9" fmla="*/ 11 h 49"/>
                        <a:gd name="T10" fmla="*/ 53 w 53"/>
                        <a:gd name="T11" fmla="*/ 11 h 49"/>
                        <a:gd name="T12" fmla="*/ 44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44" y="0"/>
                          </a:moveTo>
                          <a:lnTo>
                            <a:pt x="44" y="0"/>
                          </a:lnTo>
                          <a:lnTo>
                            <a:pt x="0" y="40"/>
                          </a:lnTo>
                          <a:lnTo>
                            <a:pt x="9" y="49"/>
                          </a:lnTo>
                          <a:lnTo>
                            <a:pt x="53" y="1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39" name="Freeform 691"/>
                    <p:cNvSpPr>
                      <a:spLocks/>
                    </p:cNvSpPr>
                    <p:nvPr/>
                  </p:nvSpPr>
                  <p:spPr bwMode="auto">
                    <a:xfrm>
                      <a:off x="2746" y="2690"/>
                      <a:ext cx="43" cy="40"/>
                    </a:xfrm>
                    <a:custGeom>
                      <a:avLst/>
                      <a:gdLst>
                        <a:gd name="T0" fmla="*/ 36 w 43"/>
                        <a:gd name="T1" fmla="*/ 0 h 40"/>
                        <a:gd name="T2" fmla="*/ 34 w 43"/>
                        <a:gd name="T3" fmla="*/ 0 h 40"/>
                        <a:gd name="T4" fmla="*/ 0 w 43"/>
                        <a:gd name="T5" fmla="*/ 29 h 40"/>
                        <a:gd name="T6" fmla="*/ 9 w 43"/>
                        <a:gd name="T7" fmla="*/ 40 h 40"/>
                        <a:gd name="T8" fmla="*/ 43 w 43"/>
                        <a:gd name="T9" fmla="*/ 11 h 40"/>
                        <a:gd name="T10" fmla="*/ 41 w 43"/>
                        <a:gd name="T11" fmla="*/ 11 h 40"/>
                        <a:gd name="T12" fmla="*/ 36 w 4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3" h="40">
                          <a:moveTo>
                            <a:pt x="36" y="0"/>
                          </a:moveTo>
                          <a:lnTo>
                            <a:pt x="34" y="0"/>
                          </a:lnTo>
                          <a:lnTo>
                            <a:pt x="0" y="29"/>
                          </a:lnTo>
                          <a:lnTo>
                            <a:pt x="9" y="40"/>
                          </a:lnTo>
                          <a:lnTo>
                            <a:pt x="43" y="11"/>
                          </a:lnTo>
                          <a:lnTo>
                            <a:pt x="41" y="11"/>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0" name="Freeform 690"/>
                    <p:cNvSpPr>
                      <a:spLocks/>
                    </p:cNvSpPr>
                    <p:nvPr/>
                  </p:nvSpPr>
                  <p:spPr bwMode="auto">
                    <a:xfrm>
                      <a:off x="2782" y="2669"/>
                      <a:ext cx="52" cy="32"/>
                    </a:xfrm>
                    <a:custGeom>
                      <a:avLst/>
                      <a:gdLst>
                        <a:gd name="T0" fmla="*/ 48 w 52"/>
                        <a:gd name="T1" fmla="*/ 0 h 32"/>
                        <a:gd name="T2" fmla="*/ 47 w 52"/>
                        <a:gd name="T3" fmla="*/ 2 h 32"/>
                        <a:gd name="T4" fmla="*/ 0 w 52"/>
                        <a:gd name="T5" fmla="*/ 21 h 32"/>
                        <a:gd name="T6" fmla="*/ 5 w 52"/>
                        <a:gd name="T7" fmla="*/ 32 h 32"/>
                        <a:gd name="T8" fmla="*/ 52 w 52"/>
                        <a:gd name="T9" fmla="*/ 12 h 32"/>
                        <a:gd name="T10" fmla="*/ 50 w 52"/>
                        <a:gd name="T11" fmla="*/ 12 h 32"/>
                        <a:gd name="T12" fmla="*/ 48 w 5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52" h="32">
                          <a:moveTo>
                            <a:pt x="48" y="0"/>
                          </a:moveTo>
                          <a:lnTo>
                            <a:pt x="47" y="2"/>
                          </a:lnTo>
                          <a:lnTo>
                            <a:pt x="0" y="21"/>
                          </a:lnTo>
                          <a:lnTo>
                            <a:pt x="5" y="32"/>
                          </a:lnTo>
                          <a:lnTo>
                            <a:pt x="52" y="12"/>
                          </a:lnTo>
                          <a:lnTo>
                            <a:pt x="50" y="12"/>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1" name="Freeform 689"/>
                    <p:cNvSpPr>
                      <a:spLocks/>
                    </p:cNvSpPr>
                    <p:nvPr/>
                  </p:nvSpPr>
                  <p:spPr bwMode="auto">
                    <a:xfrm>
                      <a:off x="2830" y="2654"/>
                      <a:ext cx="69" cy="27"/>
                    </a:xfrm>
                    <a:custGeom>
                      <a:avLst/>
                      <a:gdLst>
                        <a:gd name="T0" fmla="*/ 54 w 69"/>
                        <a:gd name="T1" fmla="*/ 8 h 27"/>
                        <a:gd name="T2" fmla="*/ 60 w 69"/>
                        <a:gd name="T3" fmla="*/ 0 h 27"/>
                        <a:gd name="T4" fmla="*/ 0 w 69"/>
                        <a:gd name="T5" fmla="*/ 15 h 27"/>
                        <a:gd name="T6" fmla="*/ 2 w 69"/>
                        <a:gd name="T7" fmla="*/ 27 h 27"/>
                        <a:gd name="T8" fmla="*/ 63 w 69"/>
                        <a:gd name="T9" fmla="*/ 13 h 27"/>
                        <a:gd name="T10" fmla="*/ 69 w 69"/>
                        <a:gd name="T11" fmla="*/ 8 h 27"/>
                        <a:gd name="T12" fmla="*/ 63 w 69"/>
                        <a:gd name="T13" fmla="*/ 13 h 27"/>
                        <a:gd name="T14" fmla="*/ 67 w 69"/>
                        <a:gd name="T15" fmla="*/ 13 h 27"/>
                        <a:gd name="T16" fmla="*/ 69 w 69"/>
                        <a:gd name="T17" fmla="*/ 8 h 27"/>
                        <a:gd name="T18" fmla="*/ 54 w 69"/>
                        <a:gd name="T1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7">
                          <a:moveTo>
                            <a:pt x="54" y="8"/>
                          </a:moveTo>
                          <a:lnTo>
                            <a:pt x="60" y="0"/>
                          </a:lnTo>
                          <a:lnTo>
                            <a:pt x="0" y="15"/>
                          </a:lnTo>
                          <a:lnTo>
                            <a:pt x="2" y="27"/>
                          </a:lnTo>
                          <a:lnTo>
                            <a:pt x="63" y="13"/>
                          </a:lnTo>
                          <a:lnTo>
                            <a:pt x="69" y="8"/>
                          </a:lnTo>
                          <a:lnTo>
                            <a:pt x="63" y="13"/>
                          </a:lnTo>
                          <a:lnTo>
                            <a:pt x="67" y="13"/>
                          </a:lnTo>
                          <a:lnTo>
                            <a:pt x="69" y="8"/>
                          </a:lnTo>
                          <a:lnTo>
                            <a:pt x="5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2" name="Freeform 688"/>
                    <p:cNvSpPr>
                      <a:spLocks/>
                    </p:cNvSpPr>
                    <p:nvPr/>
                  </p:nvSpPr>
                  <p:spPr bwMode="auto">
                    <a:xfrm>
                      <a:off x="2884" y="2616"/>
                      <a:ext cx="17" cy="46"/>
                    </a:xfrm>
                    <a:custGeom>
                      <a:avLst/>
                      <a:gdLst>
                        <a:gd name="T0" fmla="*/ 4 w 17"/>
                        <a:gd name="T1" fmla="*/ 0 h 46"/>
                        <a:gd name="T2" fmla="*/ 2 w 17"/>
                        <a:gd name="T3" fmla="*/ 4 h 46"/>
                        <a:gd name="T4" fmla="*/ 0 w 17"/>
                        <a:gd name="T5" fmla="*/ 46 h 46"/>
                        <a:gd name="T6" fmla="*/ 15 w 17"/>
                        <a:gd name="T7" fmla="*/ 46 h 46"/>
                        <a:gd name="T8" fmla="*/ 17 w 17"/>
                        <a:gd name="T9" fmla="*/ 4 h 46"/>
                        <a:gd name="T10" fmla="*/ 15 w 17"/>
                        <a:gd name="T11" fmla="*/ 8 h 46"/>
                        <a:gd name="T12" fmla="*/ 4 w 1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 h="46">
                          <a:moveTo>
                            <a:pt x="4" y="0"/>
                          </a:moveTo>
                          <a:lnTo>
                            <a:pt x="2" y="4"/>
                          </a:lnTo>
                          <a:lnTo>
                            <a:pt x="0" y="46"/>
                          </a:lnTo>
                          <a:lnTo>
                            <a:pt x="15" y="46"/>
                          </a:lnTo>
                          <a:lnTo>
                            <a:pt x="17" y="4"/>
                          </a:lnTo>
                          <a:lnTo>
                            <a:pt x="15" y="8"/>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3" name="Freeform 687"/>
                    <p:cNvSpPr>
                      <a:spLocks/>
                    </p:cNvSpPr>
                    <p:nvPr/>
                  </p:nvSpPr>
                  <p:spPr bwMode="auto">
                    <a:xfrm>
                      <a:off x="2888" y="2580"/>
                      <a:ext cx="36" cy="44"/>
                    </a:xfrm>
                    <a:custGeom>
                      <a:avLst/>
                      <a:gdLst>
                        <a:gd name="T0" fmla="*/ 31 w 36"/>
                        <a:gd name="T1" fmla="*/ 0 h 44"/>
                        <a:gd name="T2" fmla="*/ 27 w 36"/>
                        <a:gd name="T3" fmla="*/ 2 h 44"/>
                        <a:gd name="T4" fmla="*/ 0 w 36"/>
                        <a:gd name="T5" fmla="*/ 36 h 44"/>
                        <a:gd name="T6" fmla="*/ 11 w 36"/>
                        <a:gd name="T7" fmla="*/ 44 h 44"/>
                        <a:gd name="T8" fmla="*/ 36 w 36"/>
                        <a:gd name="T9" fmla="*/ 11 h 44"/>
                        <a:gd name="T10" fmla="*/ 32 w 36"/>
                        <a:gd name="T11" fmla="*/ 13 h 44"/>
                        <a:gd name="T12" fmla="*/ 31 w 36"/>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31" y="0"/>
                          </a:moveTo>
                          <a:lnTo>
                            <a:pt x="27" y="2"/>
                          </a:lnTo>
                          <a:lnTo>
                            <a:pt x="0" y="36"/>
                          </a:lnTo>
                          <a:lnTo>
                            <a:pt x="11" y="44"/>
                          </a:lnTo>
                          <a:lnTo>
                            <a:pt x="36" y="11"/>
                          </a:lnTo>
                          <a:lnTo>
                            <a:pt x="32" y="13"/>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4" name="Freeform 686"/>
                    <p:cNvSpPr>
                      <a:spLocks/>
                    </p:cNvSpPr>
                    <p:nvPr/>
                  </p:nvSpPr>
                  <p:spPr bwMode="auto">
                    <a:xfrm>
                      <a:off x="2919" y="2570"/>
                      <a:ext cx="57" cy="23"/>
                    </a:xfrm>
                    <a:custGeom>
                      <a:avLst/>
                      <a:gdLst>
                        <a:gd name="T0" fmla="*/ 45 w 57"/>
                        <a:gd name="T1" fmla="*/ 3 h 23"/>
                        <a:gd name="T2" fmla="*/ 50 w 57"/>
                        <a:gd name="T3" fmla="*/ 0 h 23"/>
                        <a:gd name="T4" fmla="*/ 0 w 57"/>
                        <a:gd name="T5" fmla="*/ 10 h 23"/>
                        <a:gd name="T6" fmla="*/ 1 w 57"/>
                        <a:gd name="T7" fmla="*/ 23 h 23"/>
                        <a:gd name="T8" fmla="*/ 54 w 57"/>
                        <a:gd name="T9" fmla="*/ 12 h 23"/>
                        <a:gd name="T10" fmla="*/ 57 w 57"/>
                        <a:gd name="T11" fmla="*/ 7 h 23"/>
                        <a:gd name="T12" fmla="*/ 54 w 57"/>
                        <a:gd name="T13" fmla="*/ 12 h 23"/>
                        <a:gd name="T14" fmla="*/ 57 w 57"/>
                        <a:gd name="T15" fmla="*/ 10 h 23"/>
                        <a:gd name="T16" fmla="*/ 57 w 57"/>
                        <a:gd name="T17" fmla="*/ 7 h 23"/>
                        <a:gd name="T18" fmla="*/ 45 w 57"/>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3">
                          <a:moveTo>
                            <a:pt x="45" y="3"/>
                          </a:moveTo>
                          <a:lnTo>
                            <a:pt x="50" y="0"/>
                          </a:lnTo>
                          <a:lnTo>
                            <a:pt x="0" y="10"/>
                          </a:lnTo>
                          <a:lnTo>
                            <a:pt x="1" y="23"/>
                          </a:lnTo>
                          <a:lnTo>
                            <a:pt x="54" y="12"/>
                          </a:lnTo>
                          <a:lnTo>
                            <a:pt x="57" y="7"/>
                          </a:lnTo>
                          <a:lnTo>
                            <a:pt x="54" y="12"/>
                          </a:lnTo>
                          <a:lnTo>
                            <a:pt x="57" y="10"/>
                          </a:lnTo>
                          <a:lnTo>
                            <a:pt x="57" y="7"/>
                          </a:lnTo>
                          <a:lnTo>
                            <a:pt x="4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5" name="Freeform 685"/>
                    <p:cNvSpPr>
                      <a:spLocks/>
                    </p:cNvSpPr>
                    <p:nvPr/>
                  </p:nvSpPr>
                  <p:spPr bwMode="auto">
                    <a:xfrm>
                      <a:off x="2964" y="2550"/>
                      <a:ext cx="19" cy="27"/>
                    </a:xfrm>
                    <a:custGeom>
                      <a:avLst/>
                      <a:gdLst>
                        <a:gd name="T0" fmla="*/ 10 w 19"/>
                        <a:gd name="T1" fmla="*/ 0 h 27"/>
                        <a:gd name="T2" fmla="*/ 7 w 19"/>
                        <a:gd name="T3" fmla="*/ 3 h 27"/>
                        <a:gd name="T4" fmla="*/ 0 w 19"/>
                        <a:gd name="T5" fmla="*/ 23 h 27"/>
                        <a:gd name="T6" fmla="*/ 12 w 19"/>
                        <a:gd name="T7" fmla="*/ 27 h 27"/>
                        <a:gd name="T8" fmla="*/ 19 w 19"/>
                        <a:gd name="T9" fmla="*/ 7 h 27"/>
                        <a:gd name="T10" fmla="*/ 14 w 19"/>
                        <a:gd name="T11" fmla="*/ 11 h 27"/>
                        <a:gd name="T12" fmla="*/ 10 w 19"/>
                        <a:gd name="T13" fmla="*/ 0 h 27"/>
                        <a:gd name="T14" fmla="*/ 7 w 19"/>
                        <a:gd name="T15" fmla="*/ 0 h 27"/>
                        <a:gd name="T16" fmla="*/ 7 w 19"/>
                        <a:gd name="T17" fmla="*/ 3 h 27"/>
                        <a:gd name="T18" fmla="*/ 10 w 19"/>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7">
                          <a:moveTo>
                            <a:pt x="10" y="0"/>
                          </a:moveTo>
                          <a:lnTo>
                            <a:pt x="7" y="3"/>
                          </a:lnTo>
                          <a:lnTo>
                            <a:pt x="0" y="23"/>
                          </a:lnTo>
                          <a:lnTo>
                            <a:pt x="12" y="27"/>
                          </a:lnTo>
                          <a:lnTo>
                            <a:pt x="19" y="7"/>
                          </a:lnTo>
                          <a:lnTo>
                            <a:pt x="14" y="11"/>
                          </a:lnTo>
                          <a:lnTo>
                            <a:pt x="10" y="0"/>
                          </a:lnTo>
                          <a:lnTo>
                            <a:pt x="7" y="0"/>
                          </a:lnTo>
                          <a:lnTo>
                            <a:pt x="7" y="3"/>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6" name="Freeform 684"/>
                    <p:cNvSpPr>
                      <a:spLocks/>
                    </p:cNvSpPr>
                    <p:nvPr/>
                  </p:nvSpPr>
                  <p:spPr bwMode="auto">
                    <a:xfrm>
                      <a:off x="2974" y="2541"/>
                      <a:ext cx="29" cy="20"/>
                    </a:xfrm>
                    <a:custGeom>
                      <a:avLst/>
                      <a:gdLst>
                        <a:gd name="T0" fmla="*/ 29 w 29"/>
                        <a:gd name="T1" fmla="*/ 0 h 20"/>
                        <a:gd name="T2" fmla="*/ 26 w 29"/>
                        <a:gd name="T3" fmla="*/ 0 h 20"/>
                        <a:gd name="T4" fmla="*/ 0 w 29"/>
                        <a:gd name="T5" fmla="*/ 9 h 20"/>
                        <a:gd name="T6" fmla="*/ 4 w 29"/>
                        <a:gd name="T7" fmla="*/ 20 h 20"/>
                        <a:gd name="T8" fmla="*/ 29 w 29"/>
                        <a:gd name="T9" fmla="*/ 12 h 20"/>
                        <a:gd name="T10" fmla="*/ 27 w 29"/>
                        <a:gd name="T11" fmla="*/ 12 h 20"/>
                        <a:gd name="T12" fmla="*/ 29 w 2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9" h="20">
                          <a:moveTo>
                            <a:pt x="29" y="0"/>
                          </a:moveTo>
                          <a:lnTo>
                            <a:pt x="26" y="0"/>
                          </a:lnTo>
                          <a:lnTo>
                            <a:pt x="0" y="9"/>
                          </a:lnTo>
                          <a:lnTo>
                            <a:pt x="4" y="20"/>
                          </a:lnTo>
                          <a:lnTo>
                            <a:pt x="29" y="12"/>
                          </a:lnTo>
                          <a:lnTo>
                            <a:pt x="27" y="12"/>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7" name="Freeform 683"/>
                    <p:cNvSpPr>
                      <a:spLocks/>
                    </p:cNvSpPr>
                    <p:nvPr/>
                  </p:nvSpPr>
                  <p:spPr bwMode="auto">
                    <a:xfrm>
                      <a:off x="3001" y="2541"/>
                      <a:ext cx="27" cy="16"/>
                    </a:xfrm>
                    <a:custGeom>
                      <a:avLst/>
                      <a:gdLst>
                        <a:gd name="T0" fmla="*/ 27 w 27"/>
                        <a:gd name="T1" fmla="*/ 7 h 16"/>
                        <a:gd name="T2" fmla="*/ 24 w 27"/>
                        <a:gd name="T3" fmla="*/ 3 h 16"/>
                        <a:gd name="T4" fmla="*/ 2 w 27"/>
                        <a:gd name="T5" fmla="*/ 0 h 16"/>
                        <a:gd name="T6" fmla="*/ 0 w 27"/>
                        <a:gd name="T7" fmla="*/ 12 h 16"/>
                        <a:gd name="T8" fmla="*/ 20 w 27"/>
                        <a:gd name="T9" fmla="*/ 16 h 16"/>
                        <a:gd name="T10" fmla="*/ 17 w 27"/>
                        <a:gd name="T11" fmla="*/ 12 h 16"/>
                        <a:gd name="T12" fmla="*/ 27 w 27"/>
                        <a:gd name="T13" fmla="*/ 7 h 16"/>
                        <a:gd name="T14" fmla="*/ 26 w 27"/>
                        <a:gd name="T15" fmla="*/ 3 h 16"/>
                        <a:gd name="T16" fmla="*/ 24 w 27"/>
                        <a:gd name="T17" fmla="*/ 3 h 16"/>
                        <a:gd name="T18" fmla="*/ 27 w 27"/>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6">
                          <a:moveTo>
                            <a:pt x="27" y="7"/>
                          </a:moveTo>
                          <a:lnTo>
                            <a:pt x="24" y="3"/>
                          </a:lnTo>
                          <a:lnTo>
                            <a:pt x="2" y="0"/>
                          </a:lnTo>
                          <a:lnTo>
                            <a:pt x="0" y="12"/>
                          </a:lnTo>
                          <a:lnTo>
                            <a:pt x="20" y="16"/>
                          </a:lnTo>
                          <a:lnTo>
                            <a:pt x="17" y="12"/>
                          </a:lnTo>
                          <a:lnTo>
                            <a:pt x="27" y="7"/>
                          </a:lnTo>
                          <a:lnTo>
                            <a:pt x="26" y="3"/>
                          </a:lnTo>
                          <a:lnTo>
                            <a:pt x="24" y="3"/>
                          </a:lnTo>
                          <a:lnTo>
                            <a:pt x="27"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8" name="Freeform 682"/>
                    <p:cNvSpPr>
                      <a:spLocks/>
                    </p:cNvSpPr>
                    <p:nvPr/>
                  </p:nvSpPr>
                  <p:spPr bwMode="auto">
                    <a:xfrm>
                      <a:off x="3018" y="2548"/>
                      <a:ext cx="30" cy="52"/>
                    </a:xfrm>
                    <a:custGeom>
                      <a:avLst/>
                      <a:gdLst>
                        <a:gd name="T0" fmla="*/ 25 w 30"/>
                        <a:gd name="T1" fmla="*/ 38 h 52"/>
                        <a:gd name="T2" fmla="*/ 30 w 30"/>
                        <a:gd name="T3" fmla="*/ 41 h 52"/>
                        <a:gd name="T4" fmla="*/ 10 w 30"/>
                        <a:gd name="T5" fmla="*/ 0 h 52"/>
                        <a:gd name="T6" fmla="*/ 0 w 30"/>
                        <a:gd name="T7" fmla="*/ 5 h 52"/>
                        <a:gd name="T8" fmla="*/ 18 w 30"/>
                        <a:gd name="T9" fmla="*/ 47 h 52"/>
                        <a:gd name="T10" fmla="*/ 25 w 30"/>
                        <a:gd name="T11" fmla="*/ 52 h 52"/>
                        <a:gd name="T12" fmla="*/ 18 w 30"/>
                        <a:gd name="T13" fmla="*/ 47 h 52"/>
                        <a:gd name="T14" fmla="*/ 19 w 30"/>
                        <a:gd name="T15" fmla="*/ 52 h 52"/>
                        <a:gd name="T16" fmla="*/ 25 w 30"/>
                        <a:gd name="T17" fmla="*/ 52 h 52"/>
                        <a:gd name="T18" fmla="*/ 25 w 30"/>
                        <a:gd name="T1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2">
                          <a:moveTo>
                            <a:pt x="25" y="38"/>
                          </a:moveTo>
                          <a:lnTo>
                            <a:pt x="30" y="41"/>
                          </a:lnTo>
                          <a:lnTo>
                            <a:pt x="10" y="0"/>
                          </a:lnTo>
                          <a:lnTo>
                            <a:pt x="0" y="5"/>
                          </a:lnTo>
                          <a:lnTo>
                            <a:pt x="18" y="47"/>
                          </a:lnTo>
                          <a:lnTo>
                            <a:pt x="25" y="52"/>
                          </a:lnTo>
                          <a:lnTo>
                            <a:pt x="18" y="47"/>
                          </a:lnTo>
                          <a:lnTo>
                            <a:pt x="19" y="52"/>
                          </a:lnTo>
                          <a:lnTo>
                            <a:pt x="25" y="52"/>
                          </a:lnTo>
                          <a:lnTo>
                            <a:pt x="25"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49" name="Freeform 681"/>
                    <p:cNvSpPr>
                      <a:spLocks/>
                    </p:cNvSpPr>
                    <p:nvPr/>
                  </p:nvSpPr>
                  <p:spPr bwMode="auto">
                    <a:xfrm>
                      <a:off x="3043" y="2586"/>
                      <a:ext cx="70" cy="14"/>
                    </a:xfrm>
                    <a:custGeom>
                      <a:avLst/>
                      <a:gdLst>
                        <a:gd name="T0" fmla="*/ 58 w 70"/>
                        <a:gd name="T1" fmla="*/ 7 h 14"/>
                        <a:gd name="T2" fmla="*/ 63 w 70"/>
                        <a:gd name="T3" fmla="*/ 0 h 14"/>
                        <a:gd name="T4" fmla="*/ 0 w 70"/>
                        <a:gd name="T5" fmla="*/ 0 h 14"/>
                        <a:gd name="T6" fmla="*/ 0 w 70"/>
                        <a:gd name="T7" fmla="*/ 14 h 14"/>
                        <a:gd name="T8" fmla="*/ 63 w 70"/>
                        <a:gd name="T9" fmla="*/ 12 h 14"/>
                        <a:gd name="T10" fmla="*/ 70 w 70"/>
                        <a:gd name="T11" fmla="*/ 5 h 14"/>
                        <a:gd name="T12" fmla="*/ 63 w 70"/>
                        <a:gd name="T13" fmla="*/ 12 h 14"/>
                        <a:gd name="T14" fmla="*/ 70 w 70"/>
                        <a:gd name="T15" fmla="*/ 12 h 14"/>
                        <a:gd name="T16" fmla="*/ 70 w 70"/>
                        <a:gd name="T17" fmla="*/ 5 h 14"/>
                        <a:gd name="T18" fmla="*/ 58 w 70"/>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4">
                          <a:moveTo>
                            <a:pt x="58" y="7"/>
                          </a:moveTo>
                          <a:lnTo>
                            <a:pt x="63" y="0"/>
                          </a:lnTo>
                          <a:lnTo>
                            <a:pt x="0" y="0"/>
                          </a:lnTo>
                          <a:lnTo>
                            <a:pt x="0" y="14"/>
                          </a:lnTo>
                          <a:lnTo>
                            <a:pt x="63" y="12"/>
                          </a:lnTo>
                          <a:lnTo>
                            <a:pt x="70" y="5"/>
                          </a:lnTo>
                          <a:lnTo>
                            <a:pt x="63" y="12"/>
                          </a:lnTo>
                          <a:lnTo>
                            <a:pt x="70" y="12"/>
                          </a:lnTo>
                          <a:lnTo>
                            <a:pt x="70" y="5"/>
                          </a:lnTo>
                          <a:lnTo>
                            <a:pt x="58"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0" name="Freeform 680"/>
                    <p:cNvSpPr>
                      <a:spLocks/>
                    </p:cNvSpPr>
                    <p:nvPr/>
                  </p:nvSpPr>
                  <p:spPr bwMode="auto">
                    <a:xfrm>
                      <a:off x="3093" y="2553"/>
                      <a:ext cx="20" cy="40"/>
                    </a:xfrm>
                    <a:custGeom>
                      <a:avLst/>
                      <a:gdLst>
                        <a:gd name="T0" fmla="*/ 2 w 20"/>
                        <a:gd name="T1" fmla="*/ 8 h 40"/>
                        <a:gd name="T2" fmla="*/ 0 w 20"/>
                        <a:gd name="T3" fmla="*/ 6 h 40"/>
                        <a:gd name="T4" fmla="*/ 8 w 20"/>
                        <a:gd name="T5" fmla="*/ 40 h 40"/>
                        <a:gd name="T6" fmla="*/ 20 w 20"/>
                        <a:gd name="T7" fmla="*/ 38 h 40"/>
                        <a:gd name="T8" fmla="*/ 13 w 20"/>
                        <a:gd name="T9" fmla="*/ 4 h 40"/>
                        <a:gd name="T10" fmla="*/ 13 w 20"/>
                        <a:gd name="T11" fmla="*/ 0 h 40"/>
                        <a:gd name="T12" fmla="*/ 2 w 20"/>
                        <a:gd name="T13" fmla="*/ 8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 y="8"/>
                          </a:moveTo>
                          <a:lnTo>
                            <a:pt x="0" y="6"/>
                          </a:lnTo>
                          <a:lnTo>
                            <a:pt x="8" y="40"/>
                          </a:lnTo>
                          <a:lnTo>
                            <a:pt x="20" y="38"/>
                          </a:lnTo>
                          <a:lnTo>
                            <a:pt x="13" y="4"/>
                          </a:lnTo>
                          <a:lnTo>
                            <a:pt x="13" y="0"/>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1" name="Freeform 679"/>
                    <p:cNvSpPr>
                      <a:spLocks/>
                    </p:cNvSpPr>
                    <p:nvPr/>
                  </p:nvSpPr>
                  <p:spPr bwMode="auto">
                    <a:xfrm>
                      <a:off x="3081" y="2534"/>
                      <a:ext cx="25" cy="27"/>
                    </a:xfrm>
                    <a:custGeom>
                      <a:avLst/>
                      <a:gdLst>
                        <a:gd name="T0" fmla="*/ 0 w 25"/>
                        <a:gd name="T1" fmla="*/ 3 h 27"/>
                        <a:gd name="T2" fmla="*/ 0 w 25"/>
                        <a:gd name="T3" fmla="*/ 7 h 27"/>
                        <a:gd name="T4" fmla="*/ 14 w 25"/>
                        <a:gd name="T5" fmla="*/ 27 h 27"/>
                        <a:gd name="T6" fmla="*/ 25 w 25"/>
                        <a:gd name="T7" fmla="*/ 19 h 27"/>
                        <a:gd name="T8" fmla="*/ 11 w 25"/>
                        <a:gd name="T9" fmla="*/ 0 h 27"/>
                        <a:gd name="T10" fmla="*/ 12 w 25"/>
                        <a:gd name="T11" fmla="*/ 3 h 27"/>
                        <a:gd name="T12" fmla="*/ 0 w 2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0" y="3"/>
                          </a:moveTo>
                          <a:lnTo>
                            <a:pt x="0" y="7"/>
                          </a:lnTo>
                          <a:lnTo>
                            <a:pt x="14" y="27"/>
                          </a:lnTo>
                          <a:lnTo>
                            <a:pt x="25" y="19"/>
                          </a:lnTo>
                          <a:lnTo>
                            <a:pt x="11" y="0"/>
                          </a:lnTo>
                          <a:lnTo>
                            <a:pt x="12"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2" name="Freeform 678"/>
                    <p:cNvSpPr>
                      <a:spLocks/>
                    </p:cNvSpPr>
                    <p:nvPr/>
                  </p:nvSpPr>
                  <p:spPr bwMode="auto">
                    <a:xfrm>
                      <a:off x="3081" y="2498"/>
                      <a:ext cx="14" cy="39"/>
                    </a:xfrm>
                    <a:custGeom>
                      <a:avLst/>
                      <a:gdLst>
                        <a:gd name="T0" fmla="*/ 2 w 14"/>
                        <a:gd name="T1" fmla="*/ 0 h 39"/>
                        <a:gd name="T2" fmla="*/ 2 w 14"/>
                        <a:gd name="T3" fmla="*/ 3 h 39"/>
                        <a:gd name="T4" fmla="*/ 0 w 14"/>
                        <a:gd name="T5" fmla="*/ 39 h 39"/>
                        <a:gd name="T6" fmla="*/ 12 w 14"/>
                        <a:gd name="T7" fmla="*/ 39 h 39"/>
                        <a:gd name="T8" fmla="*/ 14 w 14"/>
                        <a:gd name="T9" fmla="*/ 5 h 39"/>
                        <a:gd name="T10" fmla="*/ 12 w 14"/>
                        <a:gd name="T11" fmla="*/ 9 h 39"/>
                        <a:gd name="T12" fmla="*/ 2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2" y="0"/>
                          </a:moveTo>
                          <a:lnTo>
                            <a:pt x="2" y="3"/>
                          </a:lnTo>
                          <a:lnTo>
                            <a:pt x="0" y="39"/>
                          </a:lnTo>
                          <a:lnTo>
                            <a:pt x="12" y="39"/>
                          </a:lnTo>
                          <a:lnTo>
                            <a:pt x="14" y="5"/>
                          </a:lnTo>
                          <a:lnTo>
                            <a:pt x="12" y="9"/>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3" name="Freeform 677"/>
                    <p:cNvSpPr>
                      <a:spLocks/>
                    </p:cNvSpPr>
                    <p:nvPr/>
                  </p:nvSpPr>
                  <p:spPr bwMode="auto">
                    <a:xfrm>
                      <a:off x="3083" y="2444"/>
                      <a:ext cx="59" cy="63"/>
                    </a:xfrm>
                    <a:custGeom>
                      <a:avLst/>
                      <a:gdLst>
                        <a:gd name="T0" fmla="*/ 46 w 59"/>
                        <a:gd name="T1" fmla="*/ 1 h 63"/>
                        <a:gd name="T2" fmla="*/ 46 w 59"/>
                        <a:gd name="T3" fmla="*/ 0 h 63"/>
                        <a:gd name="T4" fmla="*/ 0 w 59"/>
                        <a:gd name="T5" fmla="*/ 54 h 63"/>
                        <a:gd name="T6" fmla="*/ 10 w 59"/>
                        <a:gd name="T7" fmla="*/ 63 h 63"/>
                        <a:gd name="T8" fmla="*/ 57 w 59"/>
                        <a:gd name="T9" fmla="*/ 7 h 63"/>
                        <a:gd name="T10" fmla="*/ 59 w 59"/>
                        <a:gd name="T11" fmla="*/ 5 h 63"/>
                        <a:gd name="T12" fmla="*/ 46 w 59"/>
                        <a:gd name="T13" fmla="*/ 1 h 63"/>
                      </a:gdLst>
                      <a:ahLst/>
                      <a:cxnLst>
                        <a:cxn ang="0">
                          <a:pos x="T0" y="T1"/>
                        </a:cxn>
                        <a:cxn ang="0">
                          <a:pos x="T2" y="T3"/>
                        </a:cxn>
                        <a:cxn ang="0">
                          <a:pos x="T4" y="T5"/>
                        </a:cxn>
                        <a:cxn ang="0">
                          <a:pos x="T6" y="T7"/>
                        </a:cxn>
                        <a:cxn ang="0">
                          <a:pos x="T8" y="T9"/>
                        </a:cxn>
                        <a:cxn ang="0">
                          <a:pos x="T10" y="T11"/>
                        </a:cxn>
                        <a:cxn ang="0">
                          <a:pos x="T12" y="T13"/>
                        </a:cxn>
                      </a:cxnLst>
                      <a:rect l="0" t="0" r="r" b="b"/>
                      <a:pathLst>
                        <a:path w="59" h="63">
                          <a:moveTo>
                            <a:pt x="46" y="1"/>
                          </a:moveTo>
                          <a:lnTo>
                            <a:pt x="46" y="0"/>
                          </a:lnTo>
                          <a:lnTo>
                            <a:pt x="0" y="54"/>
                          </a:lnTo>
                          <a:lnTo>
                            <a:pt x="10" y="63"/>
                          </a:lnTo>
                          <a:lnTo>
                            <a:pt x="57" y="7"/>
                          </a:lnTo>
                          <a:lnTo>
                            <a:pt x="59" y="5"/>
                          </a:lnTo>
                          <a:lnTo>
                            <a:pt x="4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4" name="Freeform 676"/>
                    <p:cNvSpPr>
                      <a:spLocks/>
                    </p:cNvSpPr>
                    <p:nvPr/>
                  </p:nvSpPr>
                  <p:spPr bwMode="auto">
                    <a:xfrm>
                      <a:off x="3129" y="2395"/>
                      <a:ext cx="22" cy="54"/>
                    </a:xfrm>
                    <a:custGeom>
                      <a:avLst/>
                      <a:gdLst>
                        <a:gd name="T0" fmla="*/ 13 w 22"/>
                        <a:gd name="T1" fmla="*/ 0 h 54"/>
                        <a:gd name="T2" fmla="*/ 9 w 22"/>
                        <a:gd name="T3" fmla="*/ 4 h 54"/>
                        <a:gd name="T4" fmla="*/ 0 w 22"/>
                        <a:gd name="T5" fmla="*/ 50 h 54"/>
                        <a:gd name="T6" fmla="*/ 13 w 22"/>
                        <a:gd name="T7" fmla="*/ 54 h 54"/>
                        <a:gd name="T8" fmla="*/ 22 w 22"/>
                        <a:gd name="T9" fmla="*/ 5 h 54"/>
                        <a:gd name="T10" fmla="*/ 20 w 22"/>
                        <a:gd name="T11" fmla="*/ 9 h 54"/>
                        <a:gd name="T12" fmla="*/ 13 w 22"/>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2" h="54">
                          <a:moveTo>
                            <a:pt x="13" y="0"/>
                          </a:moveTo>
                          <a:lnTo>
                            <a:pt x="9" y="4"/>
                          </a:lnTo>
                          <a:lnTo>
                            <a:pt x="0" y="50"/>
                          </a:lnTo>
                          <a:lnTo>
                            <a:pt x="13" y="54"/>
                          </a:lnTo>
                          <a:lnTo>
                            <a:pt x="22" y="5"/>
                          </a:lnTo>
                          <a:lnTo>
                            <a:pt x="20" y="9"/>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5" name="Freeform 675"/>
                    <p:cNvSpPr>
                      <a:spLocks/>
                    </p:cNvSpPr>
                    <p:nvPr/>
                  </p:nvSpPr>
                  <p:spPr bwMode="auto">
                    <a:xfrm>
                      <a:off x="3142" y="2381"/>
                      <a:ext cx="23" cy="23"/>
                    </a:xfrm>
                    <a:custGeom>
                      <a:avLst/>
                      <a:gdLst>
                        <a:gd name="T0" fmla="*/ 18 w 23"/>
                        <a:gd name="T1" fmla="*/ 0 h 23"/>
                        <a:gd name="T2" fmla="*/ 16 w 23"/>
                        <a:gd name="T3" fmla="*/ 1 h 23"/>
                        <a:gd name="T4" fmla="*/ 0 w 23"/>
                        <a:gd name="T5" fmla="*/ 14 h 23"/>
                        <a:gd name="T6" fmla="*/ 7 w 23"/>
                        <a:gd name="T7" fmla="*/ 23 h 23"/>
                        <a:gd name="T8" fmla="*/ 23 w 23"/>
                        <a:gd name="T9" fmla="*/ 12 h 23"/>
                        <a:gd name="T10" fmla="*/ 22 w 23"/>
                        <a:gd name="T11" fmla="*/ 12 h 23"/>
                        <a:gd name="T12" fmla="*/ 18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8" y="0"/>
                          </a:moveTo>
                          <a:lnTo>
                            <a:pt x="16" y="1"/>
                          </a:lnTo>
                          <a:lnTo>
                            <a:pt x="0" y="14"/>
                          </a:lnTo>
                          <a:lnTo>
                            <a:pt x="7" y="23"/>
                          </a:lnTo>
                          <a:lnTo>
                            <a:pt x="23" y="12"/>
                          </a:lnTo>
                          <a:lnTo>
                            <a:pt x="22" y="12"/>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6" name="Freeform 674"/>
                    <p:cNvSpPr>
                      <a:spLocks/>
                    </p:cNvSpPr>
                    <p:nvPr/>
                  </p:nvSpPr>
                  <p:spPr bwMode="auto">
                    <a:xfrm>
                      <a:off x="3160" y="2366"/>
                      <a:ext cx="59" cy="27"/>
                    </a:xfrm>
                    <a:custGeom>
                      <a:avLst/>
                      <a:gdLst>
                        <a:gd name="T0" fmla="*/ 47 w 59"/>
                        <a:gd name="T1" fmla="*/ 6 h 27"/>
                        <a:gd name="T2" fmla="*/ 50 w 59"/>
                        <a:gd name="T3" fmla="*/ 0 h 27"/>
                        <a:gd name="T4" fmla="*/ 0 w 59"/>
                        <a:gd name="T5" fmla="*/ 15 h 27"/>
                        <a:gd name="T6" fmla="*/ 4 w 59"/>
                        <a:gd name="T7" fmla="*/ 27 h 27"/>
                        <a:gd name="T8" fmla="*/ 54 w 59"/>
                        <a:gd name="T9" fmla="*/ 11 h 27"/>
                        <a:gd name="T10" fmla="*/ 59 w 59"/>
                        <a:gd name="T11" fmla="*/ 6 h 27"/>
                        <a:gd name="T12" fmla="*/ 54 w 59"/>
                        <a:gd name="T13" fmla="*/ 11 h 27"/>
                        <a:gd name="T14" fmla="*/ 59 w 59"/>
                        <a:gd name="T15" fmla="*/ 11 h 27"/>
                        <a:gd name="T16" fmla="*/ 59 w 59"/>
                        <a:gd name="T17" fmla="*/ 6 h 27"/>
                        <a:gd name="T18" fmla="*/ 47 w 59"/>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7">
                          <a:moveTo>
                            <a:pt x="47" y="6"/>
                          </a:moveTo>
                          <a:lnTo>
                            <a:pt x="50" y="0"/>
                          </a:lnTo>
                          <a:lnTo>
                            <a:pt x="0" y="15"/>
                          </a:lnTo>
                          <a:lnTo>
                            <a:pt x="4" y="27"/>
                          </a:lnTo>
                          <a:lnTo>
                            <a:pt x="54" y="11"/>
                          </a:lnTo>
                          <a:lnTo>
                            <a:pt x="59" y="6"/>
                          </a:lnTo>
                          <a:lnTo>
                            <a:pt x="54" y="11"/>
                          </a:lnTo>
                          <a:lnTo>
                            <a:pt x="59" y="11"/>
                          </a:lnTo>
                          <a:lnTo>
                            <a:pt x="59" y="6"/>
                          </a:lnTo>
                          <a:lnTo>
                            <a:pt x="4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7" name="Freeform 673"/>
                    <p:cNvSpPr>
                      <a:spLocks/>
                    </p:cNvSpPr>
                    <p:nvPr/>
                  </p:nvSpPr>
                  <p:spPr bwMode="auto">
                    <a:xfrm>
                      <a:off x="3207" y="2310"/>
                      <a:ext cx="16" cy="62"/>
                    </a:xfrm>
                    <a:custGeom>
                      <a:avLst/>
                      <a:gdLst>
                        <a:gd name="T0" fmla="*/ 3 w 16"/>
                        <a:gd name="T1" fmla="*/ 0 h 62"/>
                        <a:gd name="T2" fmla="*/ 3 w 16"/>
                        <a:gd name="T3" fmla="*/ 4 h 62"/>
                        <a:gd name="T4" fmla="*/ 0 w 16"/>
                        <a:gd name="T5" fmla="*/ 62 h 62"/>
                        <a:gd name="T6" fmla="*/ 12 w 16"/>
                        <a:gd name="T7" fmla="*/ 62 h 62"/>
                        <a:gd name="T8" fmla="*/ 16 w 16"/>
                        <a:gd name="T9" fmla="*/ 6 h 62"/>
                        <a:gd name="T10" fmla="*/ 14 w 16"/>
                        <a:gd name="T11" fmla="*/ 9 h 62"/>
                        <a:gd name="T12" fmla="*/ 3 w 16"/>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6" h="62">
                          <a:moveTo>
                            <a:pt x="3" y="0"/>
                          </a:moveTo>
                          <a:lnTo>
                            <a:pt x="3" y="4"/>
                          </a:lnTo>
                          <a:lnTo>
                            <a:pt x="0" y="62"/>
                          </a:lnTo>
                          <a:lnTo>
                            <a:pt x="12" y="62"/>
                          </a:lnTo>
                          <a:lnTo>
                            <a:pt x="16" y="6"/>
                          </a:lnTo>
                          <a:lnTo>
                            <a:pt x="14"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8" name="Freeform 672"/>
                    <p:cNvSpPr>
                      <a:spLocks/>
                    </p:cNvSpPr>
                    <p:nvPr/>
                  </p:nvSpPr>
                  <p:spPr bwMode="auto">
                    <a:xfrm>
                      <a:off x="3210" y="2260"/>
                      <a:ext cx="56" cy="59"/>
                    </a:xfrm>
                    <a:custGeom>
                      <a:avLst/>
                      <a:gdLst>
                        <a:gd name="T0" fmla="*/ 45 w 56"/>
                        <a:gd name="T1" fmla="*/ 2 h 59"/>
                        <a:gd name="T2" fmla="*/ 45 w 56"/>
                        <a:gd name="T3" fmla="*/ 0 h 59"/>
                        <a:gd name="T4" fmla="*/ 0 w 56"/>
                        <a:gd name="T5" fmla="*/ 50 h 59"/>
                        <a:gd name="T6" fmla="*/ 11 w 56"/>
                        <a:gd name="T7" fmla="*/ 59 h 59"/>
                        <a:gd name="T8" fmla="*/ 56 w 56"/>
                        <a:gd name="T9" fmla="*/ 9 h 59"/>
                        <a:gd name="T10" fmla="*/ 56 w 56"/>
                        <a:gd name="T11" fmla="*/ 5 h 59"/>
                        <a:gd name="T12" fmla="*/ 45 w 56"/>
                        <a:gd name="T13" fmla="*/ 2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45" y="2"/>
                          </a:moveTo>
                          <a:lnTo>
                            <a:pt x="45" y="0"/>
                          </a:lnTo>
                          <a:lnTo>
                            <a:pt x="0" y="50"/>
                          </a:lnTo>
                          <a:lnTo>
                            <a:pt x="11" y="59"/>
                          </a:lnTo>
                          <a:lnTo>
                            <a:pt x="56" y="9"/>
                          </a:lnTo>
                          <a:lnTo>
                            <a:pt x="56" y="5"/>
                          </a:lnTo>
                          <a:lnTo>
                            <a:pt x="4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59" name="Freeform 671"/>
                    <p:cNvSpPr>
                      <a:spLocks/>
                    </p:cNvSpPr>
                    <p:nvPr/>
                  </p:nvSpPr>
                  <p:spPr bwMode="auto">
                    <a:xfrm>
                      <a:off x="3255" y="2235"/>
                      <a:ext cx="20" cy="30"/>
                    </a:xfrm>
                    <a:custGeom>
                      <a:avLst/>
                      <a:gdLst>
                        <a:gd name="T0" fmla="*/ 11 w 20"/>
                        <a:gd name="T1" fmla="*/ 0 h 30"/>
                        <a:gd name="T2" fmla="*/ 8 w 20"/>
                        <a:gd name="T3" fmla="*/ 3 h 30"/>
                        <a:gd name="T4" fmla="*/ 0 w 20"/>
                        <a:gd name="T5" fmla="*/ 27 h 30"/>
                        <a:gd name="T6" fmla="*/ 11 w 20"/>
                        <a:gd name="T7" fmla="*/ 30 h 30"/>
                        <a:gd name="T8" fmla="*/ 20 w 20"/>
                        <a:gd name="T9" fmla="*/ 7 h 30"/>
                        <a:gd name="T10" fmla="*/ 19 w 20"/>
                        <a:gd name="T11" fmla="*/ 10 h 30"/>
                        <a:gd name="T12" fmla="*/ 11 w 2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11" y="0"/>
                          </a:moveTo>
                          <a:lnTo>
                            <a:pt x="8" y="3"/>
                          </a:lnTo>
                          <a:lnTo>
                            <a:pt x="0" y="27"/>
                          </a:lnTo>
                          <a:lnTo>
                            <a:pt x="11" y="30"/>
                          </a:lnTo>
                          <a:lnTo>
                            <a:pt x="20" y="7"/>
                          </a:lnTo>
                          <a:lnTo>
                            <a:pt x="19" y="10"/>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0" name="Freeform 670"/>
                    <p:cNvSpPr>
                      <a:spLocks/>
                    </p:cNvSpPr>
                    <p:nvPr/>
                  </p:nvSpPr>
                  <p:spPr bwMode="auto">
                    <a:xfrm>
                      <a:off x="3266" y="2193"/>
                      <a:ext cx="65" cy="52"/>
                    </a:xfrm>
                    <a:custGeom>
                      <a:avLst/>
                      <a:gdLst>
                        <a:gd name="T0" fmla="*/ 62 w 65"/>
                        <a:gd name="T1" fmla="*/ 0 h 52"/>
                        <a:gd name="T2" fmla="*/ 58 w 65"/>
                        <a:gd name="T3" fmla="*/ 2 h 52"/>
                        <a:gd name="T4" fmla="*/ 0 w 65"/>
                        <a:gd name="T5" fmla="*/ 42 h 52"/>
                        <a:gd name="T6" fmla="*/ 8 w 65"/>
                        <a:gd name="T7" fmla="*/ 52 h 52"/>
                        <a:gd name="T8" fmla="*/ 65 w 65"/>
                        <a:gd name="T9" fmla="*/ 13 h 52"/>
                        <a:gd name="T10" fmla="*/ 62 w 65"/>
                        <a:gd name="T11" fmla="*/ 13 h 52"/>
                        <a:gd name="T12" fmla="*/ 62 w 65"/>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5" h="52">
                          <a:moveTo>
                            <a:pt x="62" y="0"/>
                          </a:moveTo>
                          <a:lnTo>
                            <a:pt x="58" y="2"/>
                          </a:lnTo>
                          <a:lnTo>
                            <a:pt x="0" y="42"/>
                          </a:lnTo>
                          <a:lnTo>
                            <a:pt x="8" y="52"/>
                          </a:lnTo>
                          <a:lnTo>
                            <a:pt x="65" y="13"/>
                          </a:lnTo>
                          <a:lnTo>
                            <a:pt x="62" y="13"/>
                          </a:lnTo>
                          <a:lnTo>
                            <a:pt x="6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1" name="Freeform 669"/>
                    <p:cNvSpPr>
                      <a:spLocks/>
                    </p:cNvSpPr>
                    <p:nvPr/>
                  </p:nvSpPr>
                  <p:spPr bwMode="auto">
                    <a:xfrm>
                      <a:off x="3328" y="2191"/>
                      <a:ext cx="55" cy="15"/>
                    </a:xfrm>
                    <a:custGeom>
                      <a:avLst/>
                      <a:gdLst>
                        <a:gd name="T0" fmla="*/ 55 w 55"/>
                        <a:gd name="T1" fmla="*/ 0 h 15"/>
                        <a:gd name="T2" fmla="*/ 55 w 55"/>
                        <a:gd name="T3" fmla="*/ 0 h 15"/>
                        <a:gd name="T4" fmla="*/ 0 w 55"/>
                        <a:gd name="T5" fmla="*/ 2 h 15"/>
                        <a:gd name="T6" fmla="*/ 0 w 55"/>
                        <a:gd name="T7" fmla="*/ 15 h 15"/>
                        <a:gd name="T8" fmla="*/ 55 w 55"/>
                        <a:gd name="T9" fmla="*/ 15 h 15"/>
                        <a:gd name="T10" fmla="*/ 55 w 55"/>
                        <a:gd name="T11" fmla="*/ 15 h 15"/>
                        <a:gd name="T12" fmla="*/ 55 w 5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55" h="15">
                          <a:moveTo>
                            <a:pt x="55" y="0"/>
                          </a:moveTo>
                          <a:lnTo>
                            <a:pt x="55" y="0"/>
                          </a:lnTo>
                          <a:lnTo>
                            <a:pt x="0" y="2"/>
                          </a:lnTo>
                          <a:lnTo>
                            <a:pt x="0" y="15"/>
                          </a:lnTo>
                          <a:lnTo>
                            <a:pt x="55" y="15"/>
                          </a:lnTo>
                          <a:lnTo>
                            <a:pt x="5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2" name="Freeform 668"/>
                    <p:cNvSpPr>
                      <a:spLocks/>
                    </p:cNvSpPr>
                    <p:nvPr/>
                  </p:nvSpPr>
                  <p:spPr bwMode="auto">
                    <a:xfrm>
                      <a:off x="3383" y="2191"/>
                      <a:ext cx="45" cy="15"/>
                    </a:xfrm>
                    <a:custGeom>
                      <a:avLst/>
                      <a:gdLst>
                        <a:gd name="T0" fmla="*/ 45 w 45"/>
                        <a:gd name="T1" fmla="*/ 4 h 15"/>
                        <a:gd name="T2" fmla="*/ 42 w 45"/>
                        <a:gd name="T3" fmla="*/ 0 h 15"/>
                        <a:gd name="T4" fmla="*/ 0 w 45"/>
                        <a:gd name="T5" fmla="*/ 0 h 15"/>
                        <a:gd name="T6" fmla="*/ 0 w 45"/>
                        <a:gd name="T7" fmla="*/ 15 h 15"/>
                        <a:gd name="T8" fmla="*/ 42 w 45"/>
                        <a:gd name="T9" fmla="*/ 15 h 15"/>
                        <a:gd name="T10" fmla="*/ 36 w 45"/>
                        <a:gd name="T11" fmla="*/ 13 h 15"/>
                        <a:gd name="T12" fmla="*/ 45 w 45"/>
                        <a:gd name="T13" fmla="*/ 4 h 15"/>
                        <a:gd name="T14" fmla="*/ 44 w 45"/>
                        <a:gd name="T15" fmla="*/ 0 h 15"/>
                        <a:gd name="T16" fmla="*/ 42 w 45"/>
                        <a:gd name="T17" fmla="*/ 0 h 15"/>
                        <a:gd name="T18" fmla="*/ 45 w 45"/>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5">
                          <a:moveTo>
                            <a:pt x="45" y="4"/>
                          </a:moveTo>
                          <a:lnTo>
                            <a:pt x="42" y="0"/>
                          </a:lnTo>
                          <a:lnTo>
                            <a:pt x="0" y="0"/>
                          </a:lnTo>
                          <a:lnTo>
                            <a:pt x="0" y="15"/>
                          </a:lnTo>
                          <a:lnTo>
                            <a:pt x="42" y="15"/>
                          </a:lnTo>
                          <a:lnTo>
                            <a:pt x="36" y="13"/>
                          </a:lnTo>
                          <a:lnTo>
                            <a:pt x="45" y="4"/>
                          </a:lnTo>
                          <a:lnTo>
                            <a:pt x="44" y="0"/>
                          </a:lnTo>
                          <a:lnTo>
                            <a:pt x="42" y="0"/>
                          </a:lnTo>
                          <a:lnTo>
                            <a:pt x="45"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3" name="Freeform 667"/>
                    <p:cNvSpPr>
                      <a:spLocks/>
                    </p:cNvSpPr>
                    <p:nvPr/>
                  </p:nvSpPr>
                  <p:spPr bwMode="auto">
                    <a:xfrm>
                      <a:off x="3419" y="2195"/>
                      <a:ext cx="24" cy="23"/>
                    </a:xfrm>
                    <a:custGeom>
                      <a:avLst/>
                      <a:gdLst>
                        <a:gd name="T0" fmla="*/ 24 w 24"/>
                        <a:gd name="T1" fmla="*/ 13 h 23"/>
                        <a:gd name="T2" fmla="*/ 24 w 24"/>
                        <a:gd name="T3" fmla="*/ 14 h 23"/>
                        <a:gd name="T4" fmla="*/ 9 w 24"/>
                        <a:gd name="T5" fmla="*/ 0 h 23"/>
                        <a:gd name="T6" fmla="*/ 0 w 24"/>
                        <a:gd name="T7" fmla="*/ 9 h 23"/>
                        <a:gd name="T8" fmla="*/ 15 w 24"/>
                        <a:gd name="T9" fmla="*/ 23 h 23"/>
                        <a:gd name="T10" fmla="*/ 17 w 24"/>
                        <a:gd name="T11" fmla="*/ 23 h 23"/>
                        <a:gd name="T12" fmla="*/ 24 w 24"/>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4" y="13"/>
                          </a:moveTo>
                          <a:lnTo>
                            <a:pt x="24" y="14"/>
                          </a:lnTo>
                          <a:lnTo>
                            <a:pt x="9" y="0"/>
                          </a:lnTo>
                          <a:lnTo>
                            <a:pt x="0" y="9"/>
                          </a:lnTo>
                          <a:lnTo>
                            <a:pt x="15" y="23"/>
                          </a:lnTo>
                          <a:lnTo>
                            <a:pt x="17" y="23"/>
                          </a:lnTo>
                          <a:lnTo>
                            <a:pt x="2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4" name="Freeform 666"/>
                    <p:cNvSpPr>
                      <a:spLocks/>
                    </p:cNvSpPr>
                    <p:nvPr/>
                  </p:nvSpPr>
                  <p:spPr bwMode="auto">
                    <a:xfrm>
                      <a:off x="3436" y="2208"/>
                      <a:ext cx="25" cy="25"/>
                    </a:xfrm>
                    <a:custGeom>
                      <a:avLst/>
                      <a:gdLst>
                        <a:gd name="T0" fmla="*/ 21 w 25"/>
                        <a:gd name="T1" fmla="*/ 10 h 25"/>
                        <a:gd name="T2" fmla="*/ 25 w 25"/>
                        <a:gd name="T3" fmla="*/ 12 h 25"/>
                        <a:gd name="T4" fmla="*/ 7 w 25"/>
                        <a:gd name="T5" fmla="*/ 0 h 25"/>
                        <a:gd name="T6" fmla="*/ 0 w 25"/>
                        <a:gd name="T7" fmla="*/ 10 h 25"/>
                        <a:gd name="T8" fmla="*/ 18 w 25"/>
                        <a:gd name="T9" fmla="*/ 23 h 25"/>
                        <a:gd name="T10" fmla="*/ 21 w 25"/>
                        <a:gd name="T11" fmla="*/ 25 h 25"/>
                        <a:gd name="T12" fmla="*/ 21 w 25"/>
                        <a:gd name="T13" fmla="*/ 10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21" y="10"/>
                          </a:moveTo>
                          <a:lnTo>
                            <a:pt x="25" y="12"/>
                          </a:lnTo>
                          <a:lnTo>
                            <a:pt x="7" y="0"/>
                          </a:lnTo>
                          <a:lnTo>
                            <a:pt x="0" y="10"/>
                          </a:lnTo>
                          <a:lnTo>
                            <a:pt x="18" y="23"/>
                          </a:lnTo>
                          <a:lnTo>
                            <a:pt x="21" y="25"/>
                          </a:lnTo>
                          <a:lnTo>
                            <a:pt x="21"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5" name="Freeform 665"/>
                    <p:cNvSpPr>
                      <a:spLocks/>
                    </p:cNvSpPr>
                    <p:nvPr/>
                  </p:nvSpPr>
                  <p:spPr bwMode="auto">
                    <a:xfrm>
                      <a:off x="3457" y="2218"/>
                      <a:ext cx="94" cy="15"/>
                    </a:xfrm>
                    <a:custGeom>
                      <a:avLst/>
                      <a:gdLst>
                        <a:gd name="T0" fmla="*/ 85 w 94"/>
                        <a:gd name="T1" fmla="*/ 2 h 15"/>
                        <a:gd name="T2" fmla="*/ 90 w 94"/>
                        <a:gd name="T3" fmla="*/ 0 h 15"/>
                        <a:gd name="T4" fmla="*/ 0 w 94"/>
                        <a:gd name="T5" fmla="*/ 0 h 15"/>
                        <a:gd name="T6" fmla="*/ 0 w 94"/>
                        <a:gd name="T7" fmla="*/ 15 h 15"/>
                        <a:gd name="T8" fmla="*/ 90 w 94"/>
                        <a:gd name="T9" fmla="*/ 15 h 15"/>
                        <a:gd name="T10" fmla="*/ 94 w 94"/>
                        <a:gd name="T11" fmla="*/ 13 h 15"/>
                        <a:gd name="T12" fmla="*/ 85 w 94"/>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94" h="15">
                          <a:moveTo>
                            <a:pt x="85" y="2"/>
                          </a:moveTo>
                          <a:lnTo>
                            <a:pt x="90" y="0"/>
                          </a:lnTo>
                          <a:lnTo>
                            <a:pt x="0" y="0"/>
                          </a:lnTo>
                          <a:lnTo>
                            <a:pt x="0" y="15"/>
                          </a:lnTo>
                          <a:lnTo>
                            <a:pt x="90" y="15"/>
                          </a:lnTo>
                          <a:lnTo>
                            <a:pt x="94" y="13"/>
                          </a:lnTo>
                          <a:lnTo>
                            <a:pt x="8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6" name="Freeform 664"/>
                    <p:cNvSpPr>
                      <a:spLocks/>
                    </p:cNvSpPr>
                    <p:nvPr/>
                  </p:nvSpPr>
                  <p:spPr bwMode="auto">
                    <a:xfrm>
                      <a:off x="3542" y="2191"/>
                      <a:ext cx="41" cy="40"/>
                    </a:xfrm>
                    <a:custGeom>
                      <a:avLst/>
                      <a:gdLst>
                        <a:gd name="T0" fmla="*/ 38 w 41"/>
                        <a:gd name="T1" fmla="*/ 0 h 40"/>
                        <a:gd name="T2" fmla="*/ 34 w 41"/>
                        <a:gd name="T3" fmla="*/ 2 h 40"/>
                        <a:gd name="T4" fmla="*/ 0 w 41"/>
                        <a:gd name="T5" fmla="*/ 29 h 40"/>
                        <a:gd name="T6" fmla="*/ 9 w 41"/>
                        <a:gd name="T7" fmla="*/ 40 h 40"/>
                        <a:gd name="T8" fmla="*/ 41 w 41"/>
                        <a:gd name="T9" fmla="*/ 13 h 40"/>
                        <a:gd name="T10" fmla="*/ 38 w 41"/>
                        <a:gd name="T11" fmla="*/ 15 h 40"/>
                        <a:gd name="T12" fmla="*/ 38 w 41"/>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 h="40">
                          <a:moveTo>
                            <a:pt x="38" y="0"/>
                          </a:moveTo>
                          <a:lnTo>
                            <a:pt x="34" y="2"/>
                          </a:lnTo>
                          <a:lnTo>
                            <a:pt x="0" y="29"/>
                          </a:lnTo>
                          <a:lnTo>
                            <a:pt x="9" y="40"/>
                          </a:lnTo>
                          <a:lnTo>
                            <a:pt x="41" y="13"/>
                          </a:lnTo>
                          <a:lnTo>
                            <a:pt x="38" y="15"/>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7" name="Freeform 663"/>
                    <p:cNvSpPr>
                      <a:spLocks/>
                    </p:cNvSpPr>
                    <p:nvPr/>
                  </p:nvSpPr>
                  <p:spPr bwMode="auto">
                    <a:xfrm>
                      <a:off x="3580" y="2191"/>
                      <a:ext cx="61" cy="15"/>
                    </a:xfrm>
                    <a:custGeom>
                      <a:avLst/>
                      <a:gdLst>
                        <a:gd name="T0" fmla="*/ 61 w 61"/>
                        <a:gd name="T1" fmla="*/ 2 h 15"/>
                        <a:gd name="T2" fmla="*/ 59 w 61"/>
                        <a:gd name="T3" fmla="*/ 2 h 15"/>
                        <a:gd name="T4" fmla="*/ 0 w 61"/>
                        <a:gd name="T5" fmla="*/ 0 h 15"/>
                        <a:gd name="T6" fmla="*/ 0 w 61"/>
                        <a:gd name="T7" fmla="*/ 15 h 15"/>
                        <a:gd name="T8" fmla="*/ 59 w 61"/>
                        <a:gd name="T9" fmla="*/ 15 h 15"/>
                        <a:gd name="T10" fmla="*/ 56 w 61"/>
                        <a:gd name="T11" fmla="*/ 15 h 15"/>
                        <a:gd name="T12" fmla="*/ 61 w 61"/>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1" h="15">
                          <a:moveTo>
                            <a:pt x="61" y="2"/>
                          </a:moveTo>
                          <a:lnTo>
                            <a:pt x="59" y="2"/>
                          </a:lnTo>
                          <a:lnTo>
                            <a:pt x="0" y="0"/>
                          </a:lnTo>
                          <a:lnTo>
                            <a:pt x="0" y="15"/>
                          </a:lnTo>
                          <a:lnTo>
                            <a:pt x="59" y="15"/>
                          </a:lnTo>
                          <a:lnTo>
                            <a:pt x="56" y="15"/>
                          </a:lnTo>
                          <a:lnTo>
                            <a:pt x="6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8" name="Freeform 662"/>
                    <p:cNvSpPr>
                      <a:spLocks/>
                    </p:cNvSpPr>
                    <p:nvPr/>
                  </p:nvSpPr>
                  <p:spPr bwMode="auto">
                    <a:xfrm>
                      <a:off x="3636" y="2193"/>
                      <a:ext cx="27" cy="24"/>
                    </a:xfrm>
                    <a:custGeom>
                      <a:avLst/>
                      <a:gdLst>
                        <a:gd name="T0" fmla="*/ 27 w 27"/>
                        <a:gd name="T1" fmla="*/ 13 h 24"/>
                        <a:gd name="T2" fmla="*/ 25 w 27"/>
                        <a:gd name="T3" fmla="*/ 11 h 24"/>
                        <a:gd name="T4" fmla="*/ 5 w 27"/>
                        <a:gd name="T5" fmla="*/ 0 h 24"/>
                        <a:gd name="T6" fmla="*/ 0 w 27"/>
                        <a:gd name="T7" fmla="*/ 13 h 24"/>
                        <a:gd name="T8" fmla="*/ 19 w 27"/>
                        <a:gd name="T9" fmla="*/ 24 h 24"/>
                        <a:gd name="T10" fmla="*/ 18 w 27"/>
                        <a:gd name="T11" fmla="*/ 22 h 24"/>
                        <a:gd name="T12" fmla="*/ 27 w 27"/>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27" y="13"/>
                          </a:moveTo>
                          <a:lnTo>
                            <a:pt x="25" y="11"/>
                          </a:lnTo>
                          <a:lnTo>
                            <a:pt x="5" y="0"/>
                          </a:lnTo>
                          <a:lnTo>
                            <a:pt x="0" y="13"/>
                          </a:lnTo>
                          <a:lnTo>
                            <a:pt x="19" y="24"/>
                          </a:lnTo>
                          <a:lnTo>
                            <a:pt x="18" y="22"/>
                          </a:lnTo>
                          <a:lnTo>
                            <a:pt x="2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69" name="Freeform 661"/>
                    <p:cNvSpPr>
                      <a:spLocks/>
                    </p:cNvSpPr>
                    <p:nvPr/>
                  </p:nvSpPr>
                  <p:spPr bwMode="auto">
                    <a:xfrm>
                      <a:off x="3654" y="2206"/>
                      <a:ext cx="34" cy="41"/>
                    </a:xfrm>
                    <a:custGeom>
                      <a:avLst/>
                      <a:gdLst>
                        <a:gd name="T0" fmla="*/ 30 w 34"/>
                        <a:gd name="T1" fmla="*/ 29 h 41"/>
                        <a:gd name="T2" fmla="*/ 34 w 34"/>
                        <a:gd name="T3" fmla="*/ 30 h 41"/>
                        <a:gd name="T4" fmla="*/ 9 w 34"/>
                        <a:gd name="T5" fmla="*/ 0 h 41"/>
                        <a:gd name="T6" fmla="*/ 0 w 34"/>
                        <a:gd name="T7" fmla="*/ 9 h 41"/>
                        <a:gd name="T8" fmla="*/ 23 w 34"/>
                        <a:gd name="T9" fmla="*/ 39 h 41"/>
                        <a:gd name="T10" fmla="*/ 27 w 34"/>
                        <a:gd name="T11" fmla="*/ 41 h 41"/>
                        <a:gd name="T12" fmla="*/ 30 w 34"/>
                        <a:gd name="T13" fmla="*/ 29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30" y="29"/>
                          </a:moveTo>
                          <a:lnTo>
                            <a:pt x="34" y="30"/>
                          </a:lnTo>
                          <a:lnTo>
                            <a:pt x="9" y="0"/>
                          </a:lnTo>
                          <a:lnTo>
                            <a:pt x="0" y="9"/>
                          </a:lnTo>
                          <a:lnTo>
                            <a:pt x="23" y="39"/>
                          </a:lnTo>
                          <a:lnTo>
                            <a:pt x="27" y="41"/>
                          </a:lnTo>
                          <a:lnTo>
                            <a:pt x="30"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0" name="Freeform 660"/>
                    <p:cNvSpPr>
                      <a:spLocks/>
                    </p:cNvSpPr>
                    <p:nvPr/>
                  </p:nvSpPr>
                  <p:spPr bwMode="auto">
                    <a:xfrm>
                      <a:off x="3681" y="2235"/>
                      <a:ext cx="28" cy="21"/>
                    </a:xfrm>
                    <a:custGeom>
                      <a:avLst/>
                      <a:gdLst>
                        <a:gd name="T0" fmla="*/ 28 w 28"/>
                        <a:gd name="T1" fmla="*/ 10 h 21"/>
                        <a:gd name="T2" fmla="*/ 27 w 28"/>
                        <a:gd name="T3" fmla="*/ 10 h 21"/>
                        <a:gd name="T4" fmla="*/ 3 w 28"/>
                        <a:gd name="T5" fmla="*/ 0 h 21"/>
                        <a:gd name="T6" fmla="*/ 0 w 28"/>
                        <a:gd name="T7" fmla="*/ 12 h 21"/>
                        <a:gd name="T8" fmla="*/ 23 w 28"/>
                        <a:gd name="T9" fmla="*/ 21 h 21"/>
                        <a:gd name="T10" fmla="*/ 21 w 28"/>
                        <a:gd name="T11" fmla="*/ 21 h 21"/>
                        <a:gd name="T12" fmla="*/ 28 w 28"/>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28" h="21">
                          <a:moveTo>
                            <a:pt x="28" y="10"/>
                          </a:moveTo>
                          <a:lnTo>
                            <a:pt x="27" y="10"/>
                          </a:lnTo>
                          <a:lnTo>
                            <a:pt x="3" y="0"/>
                          </a:lnTo>
                          <a:lnTo>
                            <a:pt x="0" y="12"/>
                          </a:lnTo>
                          <a:lnTo>
                            <a:pt x="23" y="21"/>
                          </a:lnTo>
                          <a:lnTo>
                            <a:pt x="21" y="21"/>
                          </a:lnTo>
                          <a:lnTo>
                            <a:pt x="28"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1" name="Freeform 659"/>
                    <p:cNvSpPr>
                      <a:spLocks/>
                    </p:cNvSpPr>
                    <p:nvPr/>
                  </p:nvSpPr>
                  <p:spPr bwMode="auto">
                    <a:xfrm>
                      <a:off x="3702" y="2245"/>
                      <a:ext cx="56" cy="53"/>
                    </a:xfrm>
                    <a:custGeom>
                      <a:avLst/>
                      <a:gdLst>
                        <a:gd name="T0" fmla="*/ 53 w 56"/>
                        <a:gd name="T1" fmla="*/ 40 h 53"/>
                        <a:gd name="T2" fmla="*/ 56 w 56"/>
                        <a:gd name="T3" fmla="*/ 42 h 53"/>
                        <a:gd name="T4" fmla="*/ 7 w 56"/>
                        <a:gd name="T5" fmla="*/ 0 h 53"/>
                        <a:gd name="T6" fmla="*/ 0 w 56"/>
                        <a:gd name="T7" fmla="*/ 11 h 53"/>
                        <a:gd name="T8" fmla="*/ 47 w 56"/>
                        <a:gd name="T9" fmla="*/ 53 h 53"/>
                        <a:gd name="T10" fmla="*/ 51 w 56"/>
                        <a:gd name="T11" fmla="*/ 53 h 53"/>
                        <a:gd name="T12" fmla="*/ 53 w 56"/>
                        <a:gd name="T13" fmla="*/ 40 h 53"/>
                      </a:gdLst>
                      <a:ahLst/>
                      <a:cxnLst>
                        <a:cxn ang="0">
                          <a:pos x="T0" y="T1"/>
                        </a:cxn>
                        <a:cxn ang="0">
                          <a:pos x="T2" y="T3"/>
                        </a:cxn>
                        <a:cxn ang="0">
                          <a:pos x="T4" y="T5"/>
                        </a:cxn>
                        <a:cxn ang="0">
                          <a:pos x="T6" y="T7"/>
                        </a:cxn>
                        <a:cxn ang="0">
                          <a:pos x="T8" y="T9"/>
                        </a:cxn>
                        <a:cxn ang="0">
                          <a:pos x="T10" y="T11"/>
                        </a:cxn>
                        <a:cxn ang="0">
                          <a:pos x="T12" y="T13"/>
                        </a:cxn>
                      </a:cxnLst>
                      <a:rect l="0" t="0" r="r" b="b"/>
                      <a:pathLst>
                        <a:path w="56" h="53">
                          <a:moveTo>
                            <a:pt x="53" y="40"/>
                          </a:moveTo>
                          <a:lnTo>
                            <a:pt x="56" y="42"/>
                          </a:lnTo>
                          <a:lnTo>
                            <a:pt x="7" y="0"/>
                          </a:lnTo>
                          <a:lnTo>
                            <a:pt x="0" y="11"/>
                          </a:lnTo>
                          <a:lnTo>
                            <a:pt x="47" y="53"/>
                          </a:lnTo>
                          <a:lnTo>
                            <a:pt x="51" y="53"/>
                          </a:lnTo>
                          <a:lnTo>
                            <a:pt x="53"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2" name="Freeform 658"/>
                    <p:cNvSpPr>
                      <a:spLocks/>
                    </p:cNvSpPr>
                    <p:nvPr/>
                  </p:nvSpPr>
                  <p:spPr bwMode="auto">
                    <a:xfrm>
                      <a:off x="3753" y="2285"/>
                      <a:ext cx="41" cy="23"/>
                    </a:xfrm>
                    <a:custGeom>
                      <a:avLst/>
                      <a:gdLst>
                        <a:gd name="T0" fmla="*/ 41 w 41"/>
                        <a:gd name="T1" fmla="*/ 11 h 23"/>
                        <a:gd name="T2" fmla="*/ 39 w 41"/>
                        <a:gd name="T3" fmla="*/ 11 h 23"/>
                        <a:gd name="T4" fmla="*/ 2 w 41"/>
                        <a:gd name="T5" fmla="*/ 0 h 23"/>
                        <a:gd name="T6" fmla="*/ 0 w 41"/>
                        <a:gd name="T7" fmla="*/ 13 h 23"/>
                        <a:gd name="T8" fmla="*/ 36 w 41"/>
                        <a:gd name="T9" fmla="*/ 23 h 23"/>
                        <a:gd name="T10" fmla="*/ 34 w 41"/>
                        <a:gd name="T11" fmla="*/ 22 h 23"/>
                        <a:gd name="T12" fmla="*/ 41 w 4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41" h="23">
                          <a:moveTo>
                            <a:pt x="41" y="11"/>
                          </a:moveTo>
                          <a:lnTo>
                            <a:pt x="39" y="11"/>
                          </a:lnTo>
                          <a:lnTo>
                            <a:pt x="2" y="0"/>
                          </a:lnTo>
                          <a:lnTo>
                            <a:pt x="0" y="13"/>
                          </a:lnTo>
                          <a:lnTo>
                            <a:pt x="36" y="23"/>
                          </a:lnTo>
                          <a:lnTo>
                            <a:pt x="34" y="22"/>
                          </a:lnTo>
                          <a:lnTo>
                            <a:pt x="4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3" name="Freeform 657"/>
                    <p:cNvSpPr>
                      <a:spLocks/>
                    </p:cNvSpPr>
                    <p:nvPr/>
                  </p:nvSpPr>
                  <p:spPr bwMode="auto">
                    <a:xfrm>
                      <a:off x="3787" y="2296"/>
                      <a:ext cx="32" cy="29"/>
                    </a:xfrm>
                    <a:custGeom>
                      <a:avLst/>
                      <a:gdLst>
                        <a:gd name="T0" fmla="*/ 32 w 32"/>
                        <a:gd name="T1" fmla="*/ 20 h 29"/>
                        <a:gd name="T2" fmla="*/ 32 w 32"/>
                        <a:gd name="T3" fmla="*/ 20 h 29"/>
                        <a:gd name="T4" fmla="*/ 7 w 32"/>
                        <a:gd name="T5" fmla="*/ 0 h 29"/>
                        <a:gd name="T6" fmla="*/ 0 w 32"/>
                        <a:gd name="T7" fmla="*/ 11 h 29"/>
                        <a:gd name="T8" fmla="*/ 25 w 32"/>
                        <a:gd name="T9" fmla="*/ 29 h 29"/>
                        <a:gd name="T10" fmla="*/ 25 w 32"/>
                        <a:gd name="T11" fmla="*/ 29 h 29"/>
                        <a:gd name="T12" fmla="*/ 32 w 32"/>
                        <a:gd name="T13" fmla="*/ 2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32" y="20"/>
                          </a:moveTo>
                          <a:lnTo>
                            <a:pt x="32" y="20"/>
                          </a:lnTo>
                          <a:lnTo>
                            <a:pt x="7" y="0"/>
                          </a:lnTo>
                          <a:lnTo>
                            <a:pt x="0" y="11"/>
                          </a:lnTo>
                          <a:lnTo>
                            <a:pt x="25" y="29"/>
                          </a:lnTo>
                          <a:lnTo>
                            <a:pt x="3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4" name="Freeform 656"/>
                    <p:cNvSpPr>
                      <a:spLocks/>
                    </p:cNvSpPr>
                    <p:nvPr/>
                  </p:nvSpPr>
                  <p:spPr bwMode="auto">
                    <a:xfrm>
                      <a:off x="3812" y="2316"/>
                      <a:ext cx="27" cy="23"/>
                    </a:xfrm>
                    <a:custGeom>
                      <a:avLst/>
                      <a:gdLst>
                        <a:gd name="T0" fmla="*/ 27 w 27"/>
                        <a:gd name="T1" fmla="*/ 12 h 23"/>
                        <a:gd name="T2" fmla="*/ 27 w 27"/>
                        <a:gd name="T3" fmla="*/ 12 h 23"/>
                        <a:gd name="T4" fmla="*/ 7 w 27"/>
                        <a:gd name="T5" fmla="*/ 0 h 23"/>
                        <a:gd name="T6" fmla="*/ 0 w 27"/>
                        <a:gd name="T7" fmla="*/ 9 h 23"/>
                        <a:gd name="T8" fmla="*/ 18 w 27"/>
                        <a:gd name="T9" fmla="*/ 23 h 23"/>
                        <a:gd name="T10" fmla="*/ 18 w 27"/>
                        <a:gd name="T11" fmla="*/ 21 h 23"/>
                        <a:gd name="T12" fmla="*/ 27 w 27"/>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27" y="12"/>
                          </a:moveTo>
                          <a:lnTo>
                            <a:pt x="27" y="12"/>
                          </a:lnTo>
                          <a:lnTo>
                            <a:pt x="7" y="0"/>
                          </a:lnTo>
                          <a:lnTo>
                            <a:pt x="0" y="9"/>
                          </a:lnTo>
                          <a:lnTo>
                            <a:pt x="18" y="23"/>
                          </a:lnTo>
                          <a:lnTo>
                            <a:pt x="18" y="21"/>
                          </a:lnTo>
                          <a:lnTo>
                            <a:pt x="27"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5" name="Freeform 655"/>
                    <p:cNvSpPr>
                      <a:spLocks/>
                    </p:cNvSpPr>
                    <p:nvPr/>
                  </p:nvSpPr>
                  <p:spPr bwMode="auto">
                    <a:xfrm>
                      <a:off x="3830" y="2328"/>
                      <a:ext cx="33" cy="31"/>
                    </a:xfrm>
                    <a:custGeom>
                      <a:avLst/>
                      <a:gdLst>
                        <a:gd name="T0" fmla="*/ 33 w 33"/>
                        <a:gd name="T1" fmla="*/ 22 h 31"/>
                        <a:gd name="T2" fmla="*/ 31 w 33"/>
                        <a:gd name="T3" fmla="*/ 22 h 31"/>
                        <a:gd name="T4" fmla="*/ 9 w 33"/>
                        <a:gd name="T5" fmla="*/ 0 h 31"/>
                        <a:gd name="T6" fmla="*/ 0 w 33"/>
                        <a:gd name="T7" fmla="*/ 9 h 31"/>
                        <a:gd name="T8" fmla="*/ 22 w 33"/>
                        <a:gd name="T9" fmla="*/ 31 h 31"/>
                        <a:gd name="T10" fmla="*/ 20 w 33"/>
                        <a:gd name="T11" fmla="*/ 29 h 31"/>
                        <a:gd name="T12" fmla="*/ 33 w 33"/>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33" h="31">
                          <a:moveTo>
                            <a:pt x="33" y="22"/>
                          </a:moveTo>
                          <a:lnTo>
                            <a:pt x="31" y="22"/>
                          </a:lnTo>
                          <a:lnTo>
                            <a:pt x="9" y="0"/>
                          </a:lnTo>
                          <a:lnTo>
                            <a:pt x="0" y="9"/>
                          </a:lnTo>
                          <a:lnTo>
                            <a:pt x="22" y="31"/>
                          </a:lnTo>
                          <a:lnTo>
                            <a:pt x="20" y="29"/>
                          </a:lnTo>
                          <a:lnTo>
                            <a:pt x="33"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6" name="Freeform 654"/>
                    <p:cNvSpPr>
                      <a:spLocks/>
                    </p:cNvSpPr>
                    <p:nvPr/>
                  </p:nvSpPr>
                  <p:spPr bwMode="auto">
                    <a:xfrm>
                      <a:off x="3850" y="2350"/>
                      <a:ext cx="25" cy="32"/>
                    </a:xfrm>
                    <a:custGeom>
                      <a:avLst/>
                      <a:gdLst>
                        <a:gd name="T0" fmla="*/ 25 w 25"/>
                        <a:gd name="T1" fmla="*/ 27 h 32"/>
                        <a:gd name="T2" fmla="*/ 25 w 25"/>
                        <a:gd name="T3" fmla="*/ 25 h 32"/>
                        <a:gd name="T4" fmla="*/ 13 w 25"/>
                        <a:gd name="T5" fmla="*/ 0 h 32"/>
                        <a:gd name="T6" fmla="*/ 0 w 25"/>
                        <a:gd name="T7" fmla="*/ 7 h 32"/>
                        <a:gd name="T8" fmla="*/ 14 w 25"/>
                        <a:gd name="T9" fmla="*/ 32 h 32"/>
                        <a:gd name="T10" fmla="*/ 14 w 25"/>
                        <a:gd name="T11" fmla="*/ 31 h 32"/>
                        <a:gd name="T12" fmla="*/ 25 w 25"/>
                        <a:gd name="T13" fmla="*/ 27 h 32"/>
                      </a:gdLst>
                      <a:ahLst/>
                      <a:cxnLst>
                        <a:cxn ang="0">
                          <a:pos x="T0" y="T1"/>
                        </a:cxn>
                        <a:cxn ang="0">
                          <a:pos x="T2" y="T3"/>
                        </a:cxn>
                        <a:cxn ang="0">
                          <a:pos x="T4" y="T5"/>
                        </a:cxn>
                        <a:cxn ang="0">
                          <a:pos x="T6" y="T7"/>
                        </a:cxn>
                        <a:cxn ang="0">
                          <a:pos x="T8" y="T9"/>
                        </a:cxn>
                        <a:cxn ang="0">
                          <a:pos x="T10" y="T11"/>
                        </a:cxn>
                        <a:cxn ang="0">
                          <a:pos x="T12" y="T13"/>
                        </a:cxn>
                      </a:cxnLst>
                      <a:rect l="0" t="0" r="r" b="b"/>
                      <a:pathLst>
                        <a:path w="25" h="32">
                          <a:moveTo>
                            <a:pt x="25" y="27"/>
                          </a:moveTo>
                          <a:lnTo>
                            <a:pt x="25" y="25"/>
                          </a:lnTo>
                          <a:lnTo>
                            <a:pt x="13" y="0"/>
                          </a:lnTo>
                          <a:lnTo>
                            <a:pt x="0" y="7"/>
                          </a:lnTo>
                          <a:lnTo>
                            <a:pt x="14" y="32"/>
                          </a:lnTo>
                          <a:lnTo>
                            <a:pt x="14" y="31"/>
                          </a:lnTo>
                          <a:lnTo>
                            <a:pt x="25"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7" name="Freeform 653"/>
                    <p:cNvSpPr>
                      <a:spLocks/>
                    </p:cNvSpPr>
                    <p:nvPr/>
                  </p:nvSpPr>
                  <p:spPr bwMode="auto">
                    <a:xfrm>
                      <a:off x="3864" y="2377"/>
                      <a:ext cx="44" cy="103"/>
                    </a:xfrm>
                    <a:custGeom>
                      <a:avLst/>
                      <a:gdLst>
                        <a:gd name="T0" fmla="*/ 42 w 44"/>
                        <a:gd name="T1" fmla="*/ 92 h 103"/>
                        <a:gd name="T2" fmla="*/ 44 w 44"/>
                        <a:gd name="T3" fmla="*/ 95 h 103"/>
                        <a:gd name="T4" fmla="*/ 11 w 44"/>
                        <a:gd name="T5" fmla="*/ 0 h 103"/>
                        <a:gd name="T6" fmla="*/ 0 w 44"/>
                        <a:gd name="T7" fmla="*/ 4 h 103"/>
                        <a:gd name="T8" fmla="*/ 31 w 44"/>
                        <a:gd name="T9" fmla="*/ 99 h 103"/>
                        <a:gd name="T10" fmla="*/ 35 w 44"/>
                        <a:gd name="T11" fmla="*/ 103 h 103"/>
                        <a:gd name="T12" fmla="*/ 42 w 44"/>
                        <a:gd name="T13" fmla="*/ 92 h 103"/>
                      </a:gdLst>
                      <a:ahLst/>
                      <a:cxnLst>
                        <a:cxn ang="0">
                          <a:pos x="T0" y="T1"/>
                        </a:cxn>
                        <a:cxn ang="0">
                          <a:pos x="T2" y="T3"/>
                        </a:cxn>
                        <a:cxn ang="0">
                          <a:pos x="T4" y="T5"/>
                        </a:cxn>
                        <a:cxn ang="0">
                          <a:pos x="T6" y="T7"/>
                        </a:cxn>
                        <a:cxn ang="0">
                          <a:pos x="T8" y="T9"/>
                        </a:cxn>
                        <a:cxn ang="0">
                          <a:pos x="T10" y="T11"/>
                        </a:cxn>
                        <a:cxn ang="0">
                          <a:pos x="T12" y="T13"/>
                        </a:cxn>
                      </a:cxnLst>
                      <a:rect l="0" t="0" r="r" b="b"/>
                      <a:pathLst>
                        <a:path w="44" h="103">
                          <a:moveTo>
                            <a:pt x="42" y="92"/>
                          </a:moveTo>
                          <a:lnTo>
                            <a:pt x="44" y="95"/>
                          </a:lnTo>
                          <a:lnTo>
                            <a:pt x="11" y="0"/>
                          </a:lnTo>
                          <a:lnTo>
                            <a:pt x="0" y="4"/>
                          </a:lnTo>
                          <a:lnTo>
                            <a:pt x="31" y="99"/>
                          </a:lnTo>
                          <a:lnTo>
                            <a:pt x="35" y="103"/>
                          </a:lnTo>
                          <a:lnTo>
                            <a:pt x="42" y="9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8" name="Freeform 652"/>
                    <p:cNvSpPr>
                      <a:spLocks/>
                    </p:cNvSpPr>
                    <p:nvPr/>
                  </p:nvSpPr>
                  <p:spPr bwMode="auto">
                    <a:xfrm>
                      <a:off x="3899" y="2469"/>
                      <a:ext cx="30" cy="30"/>
                    </a:xfrm>
                    <a:custGeom>
                      <a:avLst/>
                      <a:gdLst>
                        <a:gd name="T0" fmla="*/ 27 w 30"/>
                        <a:gd name="T1" fmla="*/ 18 h 30"/>
                        <a:gd name="T2" fmla="*/ 30 w 30"/>
                        <a:gd name="T3" fmla="*/ 18 h 30"/>
                        <a:gd name="T4" fmla="*/ 7 w 30"/>
                        <a:gd name="T5" fmla="*/ 0 h 30"/>
                        <a:gd name="T6" fmla="*/ 0 w 30"/>
                        <a:gd name="T7" fmla="*/ 11 h 30"/>
                        <a:gd name="T8" fmla="*/ 23 w 30"/>
                        <a:gd name="T9" fmla="*/ 29 h 30"/>
                        <a:gd name="T10" fmla="*/ 27 w 30"/>
                        <a:gd name="T11" fmla="*/ 30 h 30"/>
                        <a:gd name="T12" fmla="*/ 27 w 30"/>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7" y="18"/>
                          </a:moveTo>
                          <a:lnTo>
                            <a:pt x="30" y="18"/>
                          </a:lnTo>
                          <a:lnTo>
                            <a:pt x="7" y="0"/>
                          </a:lnTo>
                          <a:lnTo>
                            <a:pt x="0" y="11"/>
                          </a:lnTo>
                          <a:lnTo>
                            <a:pt x="23" y="29"/>
                          </a:lnTo>
                          <a:lnTo>
                            <a:pt x="27" y="30"/>
                          </a:lnTo>
                          <a:lnTo>
                            <a:pt x="2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79" name="Freeform 651"/>
                    <p:cNvSpPr>
                      <a:spLocks/>
                    </p:cNvSpPr>
                    <p:nvPr/>
                  </p:nvSpPr>
                  <p:spPr bwMode="auto">
                    <a:xfrm>
                      <a:off x="3926" y="2487"/>
                      <a:ext cx="66" cy="14"/>
                    </a:xfrm>
                    <a:custGeom>
                      <a:avLst/>
                      <a:gdLst>
                        <a:gd name="T0" fmla="*/ 56 w 66"/>
                        <a:gd name="T1" fmla="*/ 3 h 14"/>
                        <a:gd name="T2" fmla="*/ 61 w 66"/>
                        <a:gd name="T3" fmla="*/ 0 h 14"/>
                        <a:gd name="T4" fmla="*/ 0 w 66"/>
                        <a:gd name="T5" fmla="*/ 0 h 14"/>
                        <a:gd name="T6" fmla="*/ 0 w 66"/>
                        <a:gd name="T7" fmla="*/ 12 h 14"/>
                        <a:gd name="T8" fmla="*/ 61 w 66"/>
                        <a:gd name="T9" fmla="*/ 14 h 14"/>
                        <a:gd name="T10" fmla="*/ 66 w 66"/>
                        <a:gd name="T11" fmla="*/ 11 h 14"/>
                        <a:gd name="T12" fmla="*/ 61 w 66"/>
                        <a:gd name="T13" fmla="*/ 14 h 14"/>
                        <a:gd name="T14" fmla="*/ 65 w 66"/>
                        <a:gd name="T15" fmla="*/ 14 h 14"/>
                        <a:gd name="T16" fmla="*/ 66 w 66"/>
                        <a:gd name="T17" fmla="*/ 11 h 14"/>
                        <a:gd name="T18" fmla="*/ 56 w 66"/>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4">
                          <a:moveTo>
                            <a:pt x="56" y="3"/>
                          </a:moveTo>
                          <a:lnTo>
                            <a:pt x="61" y="0"/>
                          </a:lnTo>
                          <a:lnTo>
                            <a:pt x="0" y="0"/>
                          </a:lnTo>
                          <a:lnTo>
                            <a:pt x="0" y="12"/>
                          </a:lnTo>
                          <a:lnTo>
                            <a:pt x="61" y="14"/>
                          </a:lnTo>
                          <a:lnTo>
                            <a:pt x="66" y="11"/>
                          </a:lnTo>
                          <a:lnTo>
                            <a:pt x="61" y="14"/>
                          </a:lnTo>
                          <a:lnTo>
                            <a:pt x="65" y="14"/>
                          </a:lnTo>
                          <a:lnTo>
                            <a:pt x="66" y="11"/>
                          </a:lnTo>
                          <a:lnTo>
                            <a:pt x="56"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0" name="Freeform 650"/>
                    <p:cNvSpPr>
                      <a:spLocks/>
                    </p:cNvSpPr>
                    <p:nvPr/>
                  </p:nvSpPr>
                  <p:spPr bwMode="auto">
                    <a:xfrm>
                      <a:off x="3982" y="2472"/>
                      <a:ext cx="25" cy="26"/>
                    </a:xfrm>
                    <a:custGeom>
                      <a:avLst/>
                      <a:gdLst>
                        <a:gd name="T0" fmla="*/ 12 w 25"/>
                        <a:gd name="T1" fmla="*/ 6 h 26"/>
                        <a:gd name="T2" fmla="*/ 12 w 25"/>
                        <a:gd name="T3" fmla="*/ 0 h 26"/>
                        <a:gd name="T4" fmla="*/ 0 w 25"/>
                        <a:gd name="T5" fmla="*/ 18 h 26"/>
                        <a:gd name="T6" fmla="*/ 10 w 25"/>
                        <a:gd name="T7" fmla="*/ 26 h 26"/>
                        <a:gd name="T8" fmla="*/ 23 w 25"/>
                        <a:gd name="T9" fmla="*/ 8 h 26"/>
                        <a:gd name="T10" fmla="*/ 23 w 25"/>
                        <a:gd name="T11" fmla="*/ 2 h 26"/>
                        <a:gd name="T12" fmla="*/ 23 w 25"/>
                        <a:gd name="T13" fmla="*/ 8 h 26"/>
                        <a:gd name="T14" fmla="*/ 25 w 25"/>
                        <a:gd name="T15" fmla="*/ 6 h 26"/>
                        <a:gd name="T16" fmla="*/ 23 w 25"/>
                        <a:gd name="T17" fmla="*/ 2 h 26"/>
                        <a:gd name="T18" fmla="*/ 12 w 25"/>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2" y="6"/>
                          </a:moveTo>
                          <a:lnTo>
                            <a:pt x="12" y="0"/>
                          </a:lnTo>
                          <a:lnTo>
                            <a:pt x="0" y="18"/>
                          </a:lnTo>
                          <a:lnTo>
                            <a:pt x="10" y="26"/>
                          </a:lnTo>
                          <a:lnTo>
                            <a:pt x="23" y="8"/>
                          </a:lnTo>
                          <a:lnTo>
                            <a:pt x="23" y="2"/>
                          </a:lnTo>
                          <a:lnTo>
                            <a:pt x="23" y="8"/>
                          </a:lnTo>
                          <a:lnTo>
                            <a:pt x="25" y="6"/>
                          </a:lnTo>
                          <a:lnTo>
                            <a:pt x="23" y="2"/>
                          </a:lnTo>
                          <a:lnTo>
                            <a:pt x="1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1" name="Freeform 649"/>
                    <p:cNvSpPr>
                      <a:spLocks/>
                    </p:cNvSpPr>
                    <p:nvPr/>
                  </p:nvSpPr>
                  <p:spPr bwMode="auto">
                    <a:xfrm>
                      <a:off x="3983" y="2442"/>
                      <a:ext cx="22" cy="36"/>
                    </a:xfrm>
                    <a:custGeom>
                      <a:avLst/>
                      <a:gdLst>
                        <a:gd name="T0" fmla="*/ 2 w 22"/>
                        <a:gd name="T1" fmla="*/ 7 h 36"/>
                        <a:gd name="T2" fmla="*/ 0 w 22"/>
                        <a:gd name="T3" fmla="*/ 5 h 36"/>
                        <a:gd name="T4" fmla="*/ 11 w 22"/>
                        <a:gd name="T5" fmla="*/ 36 h 36"/>
                        <a:gd name="T6" fmla="*/ 22 w 22"/>
                        <a:gd name="T7" fmla="*/ 32 h 36"/>
                        <a:gd name="T8" fmla="*/ 13 w 22"/>
                        <a:gd name="T9" fmla="*/ 2 h 36"/>
                        <a:gd name="T10" fmla="*/ 13 w 22"/>
                        <a:gd name="T11" fmla="*/ 0 h 36"/>
                        <a:gd name="T12" fmla="*/ 2 w 22"/>
                        <a:gd name="T13" fmla="*/ 7 h 36"/>
                      </a:gdLst>
                      <a:ahLst/>
                      <a:cxnLst>
                        <a:cxn ang="0">
                          <a:pos x="T0" y="T1"/>
                        </a:cxn>
                        <a:cxn ang="0">
                          <a:pos x="T2" y="T3"/>
                        </a:cxn>
                        <a:cxn ang="0">
                          <a:pos x="T4" y="T5"/>
                        </a:cxn>
                        <a:cxn ang="0">
                          <a:pos x="T6" y="T7"/>
                        </a:cxn>
                        <a:cxn ang="0">
                          <a:pos x="T8" y="T9"/>
                        </a:cxn>
                        <a:cxn ang="0">
                          <a:pos x="T10" y="T11"/>
                        </a:cxn>
                        <a:cxn ang="0">
                          <a:pos x="T12" y="T13"/>
                        </a:cxn>
                      </a:cxnLst>
                      <a:rect l="0" t="0" r="r" b="b"/>
                      <a:pathLst>
                        <a:path w="22" h="36">
                          <a:moveTo>
                            <a:pt x="2" y="7"/>
                          </a:moveTo>
                          <a:lnTo>
                            <a:pt x="0" y="5"/>
                          </a:lnTo>
                          <a:lnTo>
                            <a:pt x="11" y="36"/>
                          </a:lnTo>
                          <a:lnTo>
                            <a:pt x="22" y="32"/>
                          </a:lnTo>
                          <a:lnTo>
                            <a:pt x="13" y="2"/>
                          </a:lnTo>
                          <a:lnTo>
                            <a:pt x="13" y="0"/>
                          </a:lnTo>
                          <a:lnTo>
                            <a:pt x="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2" name="Freeform 648"/>
                    <p:cNvSpPr>
                      <a:spLocks/>
                    </p:cNvSpPr>
                    <p:nvPr/>
                  </p:nvSpPr>
                  <p:spPr bwMode="auto">
                    <a:xfrm>
                      <a:off x="3965" y="2413"/>
                      <a:ext cx="31" cy="36"/>
                    </a:xfrm>
                    <a:custGeom>
                      <a:avLst/>
                      <a:gdLst>
                        <a:gd name="T0" fmla="*/ 0 w 31"/>
                        <a:gd name="T1" fmla="*/ 4 h 36"/>
                        <a:gd name="T2" fmla="*/ 0 w 31"/>
                        <a:gd name="T3" fmla="*/ 9 h 36"/>
                        <a:gd name="T4" fmla="*/ 20 w 31"/>
                        <a:gd name="T5" fmla="*/ 36 h 36"/>
                        <a:gd name="T6" fmla="*/ 31 w 31"/>
                        <a:gd name="T7" fmla="*/ 29 h 36"/>
                        <a:gd name="T8" fmla="*/ 11 w 31"/>
                        <a:gd name="T9" fmla="*/ 0 h 36"/>
                        <a:gd name="T10" fmla="*/ 13 w 31"/>
                        <a:gd name="T11" fmla="*/ 4 h 36"/>
                        <a:gd name="T12" fmla="*/ 0 w 31"/>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0" y="4"/>
                          </a:moveTo>
                          <a:lnTo>
                            <a:pt x="0" y="9"/>
                          </a:lnTo>
                          <a:lnTo>
                            <a:pt x="20" y="36"/>
                          </a:lnTo>
                          <a:lnTo>
                            <a:pt x="31" y="29"/>
                          </a:lnTo>
                          <a:lnTo>
                            <a:pt x="11" y="0"/>
                          </a:lnTo>
                          <a:lnTo>
                            <a:pt x="13"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3" name="Freeform 647"/>
                    <p:cNvSpPr>
                      <a:spLocks/>
                    </p:cNvSpPr>
                    <p:nvPr/>
                  </p:nvSpPr>
                  <p:spPr bwMode="auto">
                    <a:xfrm>
                      <a:off x="3965" y="2362"/>
                      <a:ext cx="13" cy="55"/>
                    </a:xfrm>
                    <a:custGeom>
                      <a:avLst/>
                      <a:gdLst>
                        <a:gd name="T0" fmla="*/ 2 w 13"/>
                        <a:gd name="T1" fmla="*/ 0 h 55"/>
                        <a:gd name="T2" fmla="*/ 0 w 13"/>
                        <a:gd name="T3" fmla="*/ 6 h 55"/>
                        <a:gd name="T4" fmla="*/ 0 w 13"/>
                        <a:gd name="T5" fmla="*/ 55 h 55"/>
                        <a:gd name="T6" fmla="*/ 13 w 13"/>
                        <a:gd name="T7" fmla="*/ 55 h 55"/>
                        <a:gd name="T8" fmla="*/ 13 w 13"/>
                        <a:gd name="T9" fmla="*/ 6 h 55"/>
                        <a:gd name="T10" fmla="*/ 11 w 13"/>
                        <a:gd name="T11" fmla="*/ 11 h 55"/>
                        <a:gd name="T12" fmla="*/ 2 w 13"/>
                        <a:gd name="T13" fmla="*/ 0 h 55"/>
                        <a:gd name="T14" fmla="*/ 0 w 13"/>
                        <a:gd name="T15" fmla="*/ 4 h 55"/>
                        <a:gd name="T16" fmla="*/ 0 w 13"/>
                        <a:gd name="T17" fmla="*/ 6 h 55"/>
                        <a:gd name="T18" fmla="*/ 2 w 13"/>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5">
                          <a:moveTo>
                            <a:pt x="2" y="0"/>
                          </a:moveTo>
                          <a:lnTo>
                            <a:pt x="0" y="6"/>
                          </a:lnTo>
                          <a:lnTo>
                            <a:pt x="0" y="55"/>
                          </a:lnTo>
                          <a:lnTo>
                            <a:pt x="13" y="55"/>
                          </a:lnTo>
                          <a:lnTo>
                            <a:pt x="13" y="6"/>
                          </a:lnTo>
                          <a:lnTo>
                            <a:pt x="11" y="11"/>
                          </a:lnTo>
                          <a:lnTo>
                            <a:pt x="2" y="0"/>
                          </a:lnTo>
                          <a:lnTo>
                            <a:pt x="0" y="4"/>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4" name="Freeform 646"/>
                    <p:cNvSpPr>
                      <a:spLocks/>
                    </p:cNvSpPr>
                    <p:nvPr/>
                  </p:nvSpPr>
                  <p:spPr bwMode="auto">
                    <a:xfrm>
                      <a:off x="3967" y="2310"/>
                      <a:ext cx="69" cy="63"/>
                    </a:xfrm>
                    <a:custGeom>
                      <a:avLst/>
                      <a:gdLst>
                        <a:gd name="T0" fmla="*/ 69 w 69"/>
                        <a:gd name="T1" fmla="*/ 6 h 63"/>
                        <a:gd name="T2" fmla="*/ 60 w 69"/>
                        <a:gd name="T3" fmla="*/ 4 h 63"/>
                        <a:gd name="T4" fmla="*/ 0 w 69"/>
                        <a:gd name="T5" fmla="*/ 52 h 63"/>
                        <a:gd name="T6" fmla="*/ 9 w 69"/>
                        <a:gd name="T7" fmla="*/ 63 h 63"/>
                        <a:gd name="T8" fmla="*/ 69 w 69"/>
                        <a:gd name="T9" fmla="*/ 15 h 63"/>
                        <a:gd name="T10" fmla="*/ 60 w 69"/>
                        <a:gd name="T11" fmla="*/ 13 h 63"/>
                        <a:gd name="T12" fmla="*/ 69 w 69"/>
                        <a:gd name="T13" fmla="*/ 6 h 63"/>
                        <a:gd name="T14" fmla="*/ 65 w 69"/>
                        <a:gd name="T15" fmla="*/ 0 h 63"/>
                        <a:gd name="T16" fmla="*/ 60 w 69"/>
                        <a:gd name="T17" fmla="*/ 4 h 63"/>
                        <a:gd name="T18" fmla="*/ 69 w 69"/>
                        <a:gd name="T19"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3">
                          <a:moveTo>
                            <a:pt x="69" y="6"/>
                          </a:moveTo>
                          <a:lnTo>
                            <a:pt x="60" y="4"/>
                          </a:lnTo>
                          <a:lnTo>
                            <a:pt x="0" y="52"/>
                          </a:lnTo>
                          <a:lnTo>
                            <a:pt x="9" y="63"/>
                          </a:lnTo>
                          <a:lnTo>
                            <a:pt x="69" y="15"/>
                          </a:lnTo>
                          <a:lnTo>
                            <a:pt x="60" y="13"/>
                          </a:lnTo>
                          <a:lnTo>
                            <a:pt x="69" y="6"/>
                          </a:lnTo>
                          <a:lnTo>
                            <a:pt x="65" y="0"/>
                          </a:lnTo>
                          <a:lnTo>
                            <a:pt x="60" y="4"/>
                          </a:lnTo>
                          <a:lnTo>
                            <a:pt x="69"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5" name="Freeform 645"/>
                    <p:cNvSpPr>
                      <a:spLocks/>
                    </p:cNvSpPr>
                    <p:nvPr/>
                  </p:nvSpPr>
                  <p:spPr bwMode="auto">
                    <a:xfrm>
                      <a:off x="4027" y="2316"/>
                      <a:ext cx="32" cy="36"/>
                    </a:xfrm>
                    <a:custGeom>
                      <a:avLst/>
                      <a:gdLst>
                        <a:gd name="T0" fmla="*/ 32 w 32"/>
                        <a:gd name="T1" fmla="*/ 30 h 36"/>
                        <a:gd name="T2" fmla="*/ 30 w 32"/>
                        <a:gd name="T3" fmla="*/ 27 h 36"/>
                        <a:gd name="T4" fmla="*/ 9 w 32"/>
                        <a:gd name="T5" fmla="*/ 0 h 36"/>
                        <a:gd name="T6" fmla="*/ 0 w 32"/>
                        <a:gd name="T7" fmla="*/ 7 h 36"/>
                        <a:gd name="T8" fmla="*/ 19 w 32"/>
                        <a:gd name="T9" fmla="*/ 36 h 36"/>
                        <a:gd name="T10" fmla="*/ 18 w 32"/>
                        <a:gd name="T11" fmla="*/ 32 h 36"/>
                        <a:gd name="T12" fmla="*/ 32 w 3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32" y="30"/>
                          </a:moveTo>
                          <a:lnTo>
                            <a:pt x="30" y="27"/>
                          </a:lnTo>
                          <a:lnTo>
                            <a:pt x="9" y="0"/>
                          </a:lnTo>
                          <a:lnTo>
                            <a:pt x="0" y="7"/>
                          </a:lnTo>
                          <a:lnTo>
                            <a:pt x="19" y="36"/>
                          </a:lnTo>
                          <a:lnTo>
                            <a:pt x="18" y="32"/>
                          </a:lnTo>
                          <a:lnTo>
                            <a:pt x="32"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6" name="Freeform 644"/>
                    <p:cNvSpPr>
                      <a:spLocks/>
                    </p:cNvSpPr>
                    <p:nvPr/>
                  </p:nvSpPr>
                  <p:spPr bwMode="auto">
                    <a:xfrm>
                      <a:off x="4045" y="2346"/>
                      <a:ext cx="14" cy="31"/>
                    </a:xfrm>
                    <a:custGeom>
                      <a:avLst/>
                      <a:gdLst>
                        <a:gd name="T0" fmla="*/ 14 w 14"/>
                        <a:gd name="T1" fmla="*/ 31 h 31"/>
                        <a:gd name="T2" fmla="*/ 14 w 14"/>
                        <a:gd name="T3" fmla="*/ 29 h 31"/>
                        <a:gd name="T4" fmla="*/ 14 w 14"/>
                        <a:gd name="T5" fmla="*/ 0 h 31"/>
                        <a:gd name="T6" fmla="*/ 0 w 14"/>
                        <a:gd name="T7" fmla="*/ 2 h 31"/>
                        <a:gd name="T8" fmla="*/ 1 w 14"/>
                        <a:gd name="T9" fmla="*/ 31 h 31"/>
                        <a:gd name="T10" fmla="*/ 1 w 14"/>
                        <a:gd name="T11" fmla="*/ 29 h 31"/>
                        <a:gd name="T12" fmla="*/ 14 w 1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4" h="31">
                          <a:moveTo>
                            <a:pt x="14" y="31"/>
                          </a:moveTo>
                          <a:lnTo>
                            <a:pt x="14" y="29"/>
                          </a:lnTo>
                          <a:lnTo>
                            <a:pt x="14" y="0"/>
                          </a:lnTo>
                          <a:lnTo>
                            <a:pt x="0" y="2"/>
                          </a:lnTo>
                          <a:lnTo>
                            <a:pt x="1" y="31"/>
                          </a:lnTo>
                          <a:lnTo>
                            <a:pt x="1" y="29"/>
                          </a:lnTo>
                          <a:lnTo>
                            <a:pt x="14"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7" name="Freeform 643"/>
                    <p:cNvSpPr>
                      <a:spLocks/>
                    </p:cNvSpPr>
                    <p:nvPr/>
                  </p:nvSpPr>
                  <p:spPr bwMode="auto">
                    <a:xfrm>
                      <a:off x="4045" y="2375"/>
                      <a:ext cx="14" cy="33"/>
                    </a:xfrm>
                    <a:custGeom>
                      <a:avLst/>
                      <a:gdLst>
                        <a:gd name="T0" fmla="*/ 12 w 14"/>
                        <a:gd name="T1" fmla="*/ 29 h 33"/>
                        <a:gd name="T2" fmla="*/ 12 w 14"/>
                        <a:gd name="T3" fmla="*/ 33 h 33"/>
                        <a:gd name="T4" fmla="*/ 14 w 14"/>
                        <a:gd name="T5" fmla="*/ 2 h 33"/>
                        <a:gd name="T6" fmla="*/ 1 w 14"/>
                        <a:gd name="T7" fmla="*/ 0 h 33"/>
                        <a:gd name="T8" fmla="*/ 0 w 14"/>
                        <a:gd name="T9" fmla="*/ 31 h 33"/>
                        <a:gd name="T10" fmla="*/ 0 w 14"/>
                        <a:gd name="T11" fmla="*/ 33 h 33"/>
                        <a:gd name="T12" fmla="*/ 12 w 1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14" h="33">
                          <a:moveTo>
                            <a:pt x="12" y="29"/>
                          </a:moveTo>
                          <a:lnTo>
                            <a:pt x="12" y="33"/>
                          </a:lnTo>
                          <a:lnTo>
                            <a:pt x="14" y="2"/>
                          </a:lnTo>
                          <a:lnTo>
                            <a:pt x="1" y="0"/>
                          </a:lnTo>
                          <a:lnTo>
                            <a:pt x="0" y="31"/>
                          </a:lnTo>
                          <a:lnTo>
                            <a:pt x="0" y="33"/>
                          </a:lnTo>
                          <a:lnTo>
                            <a:pt x="1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8" name="Freeform 642"/>
                    <p:cNvSpPr>
                      <a:spLocks/>
                    </p:cNvSpPr>
                    <p:nvPr/>
                  </p:nvSpPr>
                  <p:spPr bwMode="auto">
                    <a:xfrm>
                      <a:off x="4045" y="2404"/>
                      <a:ext cx="23" cy="50"/>
                    </a:xfrm>
                    <a:custGeom>
                      <a:avLst/>
                      <a:gdLst>
                        <a:gd name="T0" fmla="*/ 18 w 23"/>
                        <a:gd name="T1" fmla="*/ 38 h 50"/>
                        <a:gd name="T2" fmla="*/ 23 w 23"/>
                        <a:gd name="T3" fmla="*/ 41 h 50"/>
                        <a:gd name="T4" fmla="*/ 12 w 23"/>
                        <a:gd name="T5" fmla="*/ 0 h 50"/>
                        <a:gd name="T6" fmla="*/ 0 w 23"/>
                        <a:gd name="T7" fmla="*/ 4 h 50"/>
                        <a:gd name="T8" fmla="*/ 10 w 23"/>
                        <a:gd name="T9" fmla="*/ 45 h 50"/>
                        <a:gd name="T10" fmla="*/ 18 w 23"/>
                        <a:gd name="T11" fmla="*/ 50 h 50"/>
                        <a:gd name="T12" fmla="*/ 10 w 23"/>
                        <a:gd name="T13" fmla="*/ 45 h 50"/>
                        <a:gd name="T14" fmla="*/ 12 w 23"/>
                        <a:gd name="T15" fmla="*/ 50 h 50"/>
                        <a:gd name="T16" fmla="*/ 18 w 23"/>
                        <a:gd name="T17" fmla="*/ 50 h 50"/>
                        <a:gd name="T18" fmla="*/ 18 w 23"/>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0">
                          <a:moveTo>
                            <a:pt x="18" y="38"/>
                          </a:moveTo>
                          <a:lnTo>
                            <a:pt x="23" y="41"/>
                          </a:lnTo>
                          <a:lnTo>
                            <a:pt x="12" y="0"/>
                          </a:lnTo>
                          <a:lnTo>
                            <a:pt x="0" y="4"/>
                          </a:lnTo>
                          <a:lnTo>
                            <a:pt x="10" y="45"/>
                          </a:lnTo>
                          <a:lnTo>
                            <a:pt x="18" y="50"/>
                          </a:lnTo>
                          <a:lnTo>
                            <a:pt x="10" y="45"/>
                          </a:lnTo>
                          <a:lnTo>
                            <a:pt x="12" y="50"/>
                          </a:lnTo>
                          <a:lnTo>
                            <a:pt x="18" y="50"/>
                          </a:lnTo>
                          <a:lnTo>
                            <a:pt x="18"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89" name="Freeform 641"/>
                    <p:cNvSpPr>
                      <a:spLocks/>
                    </p:cNvSpPr>
                    <p:nvPr/>
                  </p:nvSpPr>
                  <p:spPr bwMode="auto">
                    <a:xfrm>
                      <a:off x="4063" y="2442"/>
                      <a:ext cx="57" cy="12"/>
                    </a:xfrm>
                    <a:custGeom>
                      <a:avLst/>
                      <a:gdLst>
                        <a:gd name="T0" fmla="*/ 57 w 57"/>
                        <a:gd name="T1" fmla="*/ 2 h 12"/>
                        <a:gd name="T2" fmla="*/ 54 w 57"/>
                        <a:gd name="T3" fmla="*/ 0 h 12"/>
                        <a:gd name="T4" fmla="*/ 0 w 57"/>
                        <a:gd name="T5" fmla="*/ 0 h 12"/>
                        <a:gd name="T6" fmla="*/ 0 w 57"/>
                        <a:gd name="T7" fmla="*/ 12 h 12"/>
                        <a:gd name="T8" fmla="*/ 54 w 57"/>
                        <a:gd name="T9" fmla="*/ 12 h 12"/>
                        <a:gd name="T10" fmla="*/ 50 w 57"/>
                        <a:gd name="T11" fmla="*/ 11 h 12"/>
                        <a:gd name="T12" fmla="*/ 57 w 57"/>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57" h="12">
                          <a:moveTo>
                            <a:pt x="57" y="2"/>
                          </a:moveTo>
                          <a:lnTo>
                            <a:pt x="54" y="0"/>
                          </a:lnTo>
                          <a:lnTo>
                            <a:pt x="0" y="0"/>
                          </a:lnTo>
                          <a:lnTo>
                            <a:pt x="0" y="12"/>
                          </a:lnTo>
                          <a:lnTo>
                            <a:pt x="54" y="12"/>
                          </a:lnTo>
                          <a:lnTo>
                            <a:pt x="50" y="11"/>
                          </a:lnTo>
                          <a:lnTo>
                            <a:pt x="5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0" name="Freeform 640"/>
                    <p:cNvSpPr>
                      <a:spLocks/>
                    </p:cNvSpPr>
                    <p:nvPr/>
                  </p:nvSpPr>
                  <p:spPr bwMode="auto">
                    <a:xfrm>
                      <a:off x="4113" y="2444"/>
                      <a:ext cx="34" cy="34"/>
                    </a:xfrm>
                    <a:custGeom>
                      <a:avLst/>
                      <a:gdLst>
                        <a:gd name="T0" fmla="*/ 31 w 34"/>
                        <a:gd name="T1" fmla="*/ 19 h 34"/>
                        <a:gd name="T2" fmla="*/ 34 w 34"/>
                        <a:gd name="T3" fmla="*/ 21 h 34"/>
                        <a:gd name="T4" fmla="*/ 7 w 34"/>
                        <a:gd name="T5" fmla="*/ 0 h 34"/>
                        <a:gd name="T6" fmla="*/ 0 w 34"/>
                        <a:gd name="T7" fmla="*/ 9 h 34"/>
                        <a:gd name="T8" fmla="*/ 27 w 34"/>
                        <a:gd name="T9" fmla="*/ 32 h 34"/>
                        <a:gd name="T10" fmla="*/ 31 w 34"/>
                        <a:gd name="T11" fmla="*/ 34 h 34"/>
                        <a:gd name="T12" fmla="*/ 31 w 34"/>
                        <a:gd name="T13" fmla="*/ 19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1" y="19"/>
                          </a:moveTo>
                          <a:lnTo>
                            <a:pt x="34" y="21"/>
                          </a:lnTo>
                          <a:lnTo>
                            <a:pt x="7" y="0"/>
                          </a:lnTo>
                          <a:lnTo>
                            <a:pt x="0" y="9"/>
                          </a:lnTo>
                          <a:lnTo>
                            <a:pt x="27" y="32"/>
                          </a:lnTo>
                          <a:lnTo>
                            <a:pt x="31" y="34"/>
                          </a:lnTo>
                          <a:lnTo>
                            <a:pt x="31"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1" name="Freeform 639"/>
                    <p:cNvSpPr>
                      <a:spLocks/>
                    </p:cNvSpPr>
                    <p:nvPr/>
                  </p:nvSpPr>
                  <p:spPr bwMode="auto">
                    <a:xfrm>
                      <a:off x="4144" y="2463"/>
                      <a:ext cx="36" cy="17"/>
                    </a:xfrm>
                    <a:custGeom>
                      <a:avLst/>
                      <a:gdLst>
                        <a:gd name="T0" fmla="*/ 36 w 36"/>
                        <a:gd name="T1" fmla="*/ 6 h 17"/>
                        <a:gd name="T2" fmla="*/ 32 w 36"/>
                        <a:gd name="T3" fmla="*/ 4 h 17"/>
                        <a:gd name="T4" fmla="*/ 0 w 36"/>
                        <a:gd name="T5" fmla="*/ 0 h 17"/>
                        <a:gd name="T6" fmla="*/ 0 w 36"/>
                        <a:gd name="T7" fmla="*/ 15 h 17"/>
                        <a:gd name="T8" fmla="*/ 30 w 36"/>
                        <a:gd name="T9" fmla="*/ 17 h 17"/>
                        <a:gd name="T10" fmla="*/ 25 w 36"/>
                        <a:gd name="T11" fmla="*/ 13 h 17"/>
                        <a:gd name="T12" fmla="*/ 36 w 36"/>
                        <a:gd name="T13" fmla="*/ 6 h 17"/>
                        <a:gd name="T14" fmla="*/ 34 w 36"/>
                        <a:gd name="T15" fmla="*/ 4 h 17"/>
                        <a:gd name="T16" fmla="*/ 32 w 36"/>
                        <a:gd name="T17" fmla="*/ 4 h 17"/>
                        <a:gd name="T18" fmla="*/ 36 w 36"/>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7">
                          <a:moveTo>
                            <a:pt x="36" y="6"/>
                          </a:moveTo>
                          <a:lnTo>
                            <a:pt x="32" y="4"/>
                          </a:lnTo>
                          <a:lnTo>
                            <a:pt x="0" y="0"/>
                          </a:lnTo>
                          <a:lnTo>
                            <a:pt x="0" y="15"/>
                          </a:lnTo>
                          <a:lnTo>
                            <a:pt x="30" y="17"/>
                          </a:lnTo>
                          <a:lnTo>
                            <a:pt x="25" y="13"/>
                          </a:lnTo>
                          <a:lnTo>
                            <a:pt x="36" y="6"/>
                          </a:lnTo>
                          <a:lnTo>
                            <a:pt x="34" y="4"/>
                          </a:lnTo>
                          <a:lnTo>
                            <a:pt x="32" y="4"/>
                          </a:lnTo>
                          <a:lnTo>
                            <a:pt x="36"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2" name="Freeform 638"/>
                    <p:cNvSpPr>
                      <a:spLocks/>
                    </p:cNvSpPr>
                    <p:nvPr/>
                  </p:nvSpPr>
                  <p:spPr bwMode="auto">
                    <a:xfrm>
                      <a:off x="4169" y="2469"/>
                      <a:ext cx="25" cy="25"/>
                    </a:xfrm>
                    <a:custGeom>
                      <a:avLst/>
                      <a:gdLst>
                        <a:gd name="T0" fmla="*/ 25 w 25"/>
                        <a:gd name="T1" fmla="*/ 21 h 25"/>
                        <a:gd name="T2" fmla="*/ 23 w 25"/>
                        <a:gd name="T3" fmla="*/ 18 h 25"/>
                        <a:gd name="T4" fmla="*/ 11 w 25"/>
                        <a:gd name="T5" fmla="*/ 0 h 25"/>
                        <a:gd name="T6" fmla="*/ 0 w 25"/>
                        <a:gd name="T7" fmla="*/ 7 h 25"/>
                        <a:gd name="T8" fmla="*/ 13 w 25"/>
                        <a:gd name="T9" fmla="*/ 25 h 25"/>
                        <a:gd name="T10" fmla="*/ 13 w 25"/>
                        <a:gd name="T11" fmla="*/ 21 h 25"/>
                        <a:gd name="T12" fmla="*/ 25 w 25"/>
                        <a:gd name="T13" fmla="*/ 21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25" y="21"/>
                          </a:moveTo>
                          <a:lnTo>
                            <a:pt x="23" y="18"/>
                          </a:lnTo>
                          <a:lnTo>
                            <a:pt x="11" y="0"/>
                          </a:lnTo>
                          <a:lnTo>
                            <a:pt x="0" y="7"/>
                          </a:lnTo>
                          <a:lnTo>
                            <a:pt x="13" y="25"/>
                          </a:lnTo>
                          <a:lnTo>
                            <a:pt x="13" y="21"/>
                          </a:lnTo>
                          <a:lnTo>
                            <a:pt x="25"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3" name="Freeform 637"/>
                    <p:cNvSpPr>
                      <a:spLocks/>
                    </p:cNvSpPr>
                    <p:nvPr/>
                  </p:nvSpPr>
                  <p:spPr bwMode="auto">
                    <a:xfrm>
                      <a:off x="4180" y="2490"/>
                      <a:ext cx="14" cy="112"/>
                    </a:xfrm>
                    <a:custGeom>
                      <a:avLst/>
                      <a:gdLst>
                        <a:gd name="T0" fmla="*/ 12 w 14"/>
                        <a:gd name="T1" fmla="*/ 112 h 112"/>
                        <a:gd name="T2" fmla="*/ 12 w 14"/>
                        <a:gd name="T3" fmla="*/ 112 h 112"/>
                        <a:gd name="T4" fmla="*/ 14 w 14"/>
                        <a:gd name="T5" fmla="*/ 0 h 112"/>
                        <a:gd name="T6" fmla="*/ 2 w 14"/>
                        <a:gd name="T7" fmla="*/ 0 h 112"/>
                        <a:gd name="T8" fmla="*/ 0 w 14"/>
                        <a:gd name="T9" fmla="*/ 112 h 112"/>
                        <a:gd name="T10" fmla="*/ 0 w 14"/>
                        <a:gd name="T11" fmla="*/ 112 h 112"/>
                        <a:gd name="T12" fmla="*/ 12 w 14"/>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14" h="112">
                          <a:moveTo>
                            <a:pt x="12" y="112"/>
                          </a:moveTo>
                          <a:lnTo>
                            <a:pt x="12" y="112"/>
                          </a:lnTo>
                          <a:lnTo>
                            <a:pt x="14" y="0"/>
                          </a:lnTo>
                          <a:lnTo>
                            <a:pt x="2" y="0"/>
                          </a:lnTo>
                          <a:lnTo>
                            <a:pt x="0" y="112"/>
                          </a:lnTo>
                          <a:lnTo>
                            <a:pt x="12" y="1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4" name="Freeform 636"/>
                    <p:cNvSpPr>
                      <a:spLocks/>
                    </p:cNvSpPr>
                    <p:nvPr/>
                  </p:nvSpPr>
                  <p:spPr bwMode="auto">
                    <a:xfrm>
                      <a:off x="4180" y="2602"/>
                      <a:ext cx="12" cy="38"/>
                    </a:xfrm>
                    <a:custGeom>
                      <a:avLst/>
                      <a:gdLst>
                        <a:gd name="T0" fmla="*/ 11 w 12"/>
                        <a:gd name="T1" fmla="*/ 38 h 38"/>
                        <a:gd name="T2" fmla="*/ 12 w 12"/>
                        <a:gd name="T3" fmla="*/ 32 h 38"/>
                        <a:gd name="T4" fmla="*/ 12 w 12"/>
                        <a:gd name="T5" fmla="*/ 0 h 38"/>
                        <a:gd name="T6" fmla="*/ 0 w 12"/>
                        <a:gd name="T7" fmla="*/ 0 h 38"/>
                        <a:gd name="T8" fmla="*/ 0 w 12"/>
                        <a:gd name="T9" fmla="*/ 32 h 38"/>
                        <a:gd name="T10" fmla="*/ 2 w 12"/>
                        <a:gd name="T11" fmla="*/ 29 h 38"/>
                        <a:gd name="T12" fmla="*/ 11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11" y="38"/>
                          </a:moveTo>
                          <a:lnTo>
                            <a:pt x="12" y="32"/>
                          </a:lnTo>
                          <a:lnTo>
                            <a:pt x="12" y="0"/>
                          </a:lnTo>
                          <a:lnTo>
                            <a:pt x="0" y="0"/>
                          </a:lnTo>
                          <a:lnTo>
                            <a:pt x="0" y="32"/>
                          </a:lnTo>
                          <a:lnTo>
                            <a:pt x="2" y="29"/>
                          </a:lnTo>
                          <a:lnTo>
                            <a:pt x="11"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5" name="Freeform 635"/>
                    <p:cNvSpPr>
                      <a:spLocks/>
                    </p:cNvSpPr>
                    <p:nvPr/>
                  </p:nvSpPr>
                  <p:spPr bwMode="auto">
                    <a:xfrm>
                      <a:off x="4133" y="2631"/>
                      <a:ext cx="58" cy="61"/>
                    </a:xfrm>
                    <a:custGeom>
                      <a:avLst/>
                      <a:gdLst>
                        <a:gd name="T0" fmla="*/ 12 w 58"/>
                        <a:gd name="T1" fmla="*/ 58 h 61"/>
                        <a:gd name="T2" fmla="*/ 11 w 58"/>
                        <a:gd name="T3" fmla="*/ 61 h 61"/>
                        <a:gd name="T4" fmla="*/ 58 w 58"/>
                        <a:gd name="T5" fmla="*/ 9 h 61"/>
                        <a:gd name="T6" fmla="*/ 49 w 58"/>
                        <a:gd name="T7" fmla="*/ 0 h 61"/>
                        <a:gd name="T8" fmla="*/ 0 w 58"/>
                        <a:gd name="T9" fmla="*/ 52 h 61"/>
                        <a:gd name="T10" fmla="*/ 0 w 58"/>
                        <a:gd name="T11" fmla="*/ 56 h 61"/>
                        <a:gd name="T12" fmla="*/ 12 w 58"/>
                        <a:gd name="T13" fmla="*/ 58 h 61"/>
                      </a:gdLst>
                      <a:ahLst/>
                      <a:cxnLst>
                        <a:cxn ang="0">
                          <a:pos x="T0" y="T1"/>
                        </a:cxn>
                        <a:cxn ang="0">
                          <a:pos x="T2" y="T3"/>
                        </a:cxn>
                        <a:cxn ang="0">
                          <a:pos x="T4" y="T5"/>
                        </a:cxn>
                        <a:cxn ang="0">
                          <a:pos x="T6" y="T7"/>
                        </a:cxn>
                        <a:cxn ang="0">
                          <a:pos x="T8" y="T9"/>
                        </a:cxn>
                        <a:cxn ang="0">
                          <a:pos x="T10" y="T11"/>
                        </a:cxn>
                        <a:cxn ang="0">
                          <a:pos x="T12" y="T13"/>
                        </a:cxn>
                      </a:cxnLst>
                      <a:rect l="0" t="0" r="r" b="b"/>
                      <a:pathLst>
                        <a:path w="58" h="61">
                          <a:moveTo>
                            <a:pt x="12" y="58"/>
                          </a:moveTo>
                          <a:lnTo>
                            <a:pt x="11" y="61"/>
                          </a:lnTo>
                          <a:lnTo>
                            <a:pt x="58" y="9"/>
                          </a:lnTo>
                          <a:lnTo>
                            <a:pt x="49" y="0"/>
                          </a:lnTo>
                          <a:lnTo>
                            <a:pt x="0" y="52"/>
                          </a:lnTo>
                          <a:lnTo>
                            <a:pt x="0" y="56"/>
                          </a:lnTo>
                          <a:lnTo>
                            <a:pt x="12"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6" name="Freeform 634"/>
                    <p:cNvSpPr>
                      <a:spLocks/>
                    </p:cNvSpPr>
                    <p:nvPr/>
                  </p:nvSpPr>
                  <p:spPr bwMode="auto">
                    <a:xfrm>
                      <a:off x="4122" y="2687"/>
                      <a:ext cx="23" cy="65"/>
                    </a:xfrm>
                    <a:custGeom>
                      <a:avLst/>
                      <a:gdLst>
                        <a:gd name="T0" fmla="*/ 11 w 23"/>
                        <a:gd name="T1" fmla="*/ 65 h 65"/>
                        <a:gd name="T2" fmla="*/ 13 w 23"/>
                        <a:gd name="T3" fmla="*/ 61 h 65"/>
                        <a:gd name="T4" fmla="*/ 23 w 23"/>
                        <a:gd name="T5" fmla="*/ 2 h 65"/>
                        <a:gd name="T6" fmla="*/ 11 w 23"/>
                        <a:gd name="T7" fmla="*/ 0 h 65"/>
                        <a:gd name="T8" fmla="*/ 0 w 23"/>
                        <a:gd name="T9" fmla="*/ 59 h 65"/>
                        <a:gd name="T10" fmla="*/ 2 w 23"/>
                        <a:gd name="T11" fmla="*/ 56 h 65"/>
                        <a:gd name="T12" fmla="*/ 11 w 23"/>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3" h="65">
                          <a:moveTo>
                            <a:pt x="11" y="65"/>
                          </a:moveTo>
                          <a:lnTo>
                            <a:pt x="13" y="61"/>
                          </a:lnTo>
                          <a:lnTo>
                            <a:pt x="23" y="2"/>
                          </a:lnTo>
                          <a:lnTo>
                            <a:pt x="11" y="0"/>
                          </a:lnTo>
                          <a:lnTo>
                            <a:pt x="0" y="59"/>
                          </a:lnTo>
                          <a:lnTo>
                            <a:pt x="2" y="56"/>
                          </a:lnTo>
                          <a:lnTo>
                            <a:pt x="11"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7" name="Freeform 633"/>
                    <p:cNvSpPr>
                      <a:spLocks/>
                    </p:cNvSpPr>
                    <p:nvPr/>
                  </p:nvSpPr>
                  <p:spPr bwMode="auto">
                    <a:xfrm>
                      <a:off x="4104" y="2743"/>
                      <a:ext cx="29" cy="27"/>
                    </a:xfrm>
                    <a:custGeom>
                      <a:avLst/>
                      <a:gdLst>
                        <a:gd name="T0" fmla="*/ 9 w 29"/>
                        <a:gd name="T1" fmla="*/ 27 h 27"/>
                        <a:gd name="T2" fmla="*/ 9 w 29"/>
                        <a:gd name="T3" fmla="*/ 27 h 27"/>
                        <a:gd name="T4" fmla="*/ 29 w 29"/>
                        <a:gd name="T5" fmla="*/ 9 h 27"/>
                        <a:gd name="T6" fmla="*/ 20 w 29"/>
                        <a:gd name="T7" fmla="*/ 0 h 27"/>
                        <a:gd name="T8" fmla="*/ 0 w 29"/>
                        <a:gd name="T9" fmla="*/ 18 h 27"/>
                        <a:gd name="T10" fmla="*/ 0 w 29"/>
                        <a:gd name="T11" fmla="*/ 18 h 27"/>
                        <a:gd name="T12" fmla="*/ 9 w 2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9" y="27"/>
                          </a:moveTo>
                          <a:lnTo>
                            <a:pt x="9" y="27"/>
                          </a:lnTo>
                          <a:lnTo>
                            <a:pt x="29" y="9"/>
                          </a:lnTo>
                          <a:lnTo>
                            <a:pt x="20" y="0"/>
                          </a:lnTo>
                          <a:lnTo>
                            <a:pt x="0" y="18"/>
                          </a:lnTo>
                          <a:lnTo>
                            <a:pt x="9"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8" name="Freeform 632"/>
                    <p:cNvSpPr>
                      <a:spLocks/>
                    </p:cNvSpPr>
                    <p:nvPr/>
                  </p:nvSpPr>
                  <p:spPr bwMode="auto">
                    <a:xfrm>
                      <a:off x="4082" y="2761"/>
                      <a:ext cx="31" cy="28"/>
                    </a:xfrm>
                    <a:custGeom>
                      <a:avLst/>
                      <a:gdLst>
                        <a:gd name="T0" fmla="*/ 11 w 31"/>
                        <a:gd name="T1" fmla="*/ 28 h 28"/>
                        <a:gd name="T2" fmla="*/ 9 w 31"/>
                        <a:gd name="T3" fmla="*/ 28 h 28"/>
                        <a:gd name="T4" fmla="*/ 31 w 31"/>
                        <a:gd name="T5" fmla="*/ 9 h 28"/>
                        <a:gd name="T6" fmla="*/ 22 w 31"/>
                        <a:gd name="T7" fmla="*/ 0 h 28"/>
                        <a:gd name="T8" fmla="*/ 0 w 31"/>
                        <a:gd name="T9" fmla="*/ 19 h 28"/>
                        <a:gd name="T10" fmla="*/ 0 w 31"/>
                        <a:gd name="T11" fmla="*/ 19 h 28"/>
                        <a:gd name="T12" fmla="*/ 11 w 3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1" h="28">
                          <a:moveTo>
                            <a:pt x="11" y="28"/>
                          </a:moveTo>
                          <a:lnTo>
                            <a:pt x="9" y="28"/>
                          </a:lnTo>
                          <a:lnTo>
                            <a:pt x="31" y="9"/>
                          </a:lnTo>
                          <a:lnTo>
                            <a:pt x="22" y="0"/>
                          </a:lnTo>
                          <a:lnTo>
                            <a:pt x="0" y="19"/>
                          </a:lnTo>
                          <a:lnTo>
                            <a:pt x="11"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999" name="Freeform 631"/>
                    <p:cNvSpPr>
                      <a:spLocks/>
                    </p:cNvSpPr>
                    <p:nvPr/>
                  </p:nvSpPr>
                  <p:spPr bwMode="auto">
                    <a:xfrm>
                      <a:off x="4045" y="2780"/>
                      <a:ext cx="48" cy="58"/>
                    </a:xfrm>
                    <a:custGeom>
                      <a:avLst/>
                      <a:gdLst>
                        <a:gd name="T0" fmla="*/ 9 w 48"/>
                        <a:gd name="T1" fmla="*/ 58 h 58"/>
                        <a:gd name="T2" fmla="*/ 9 w 48"/>
                        <a:gd name="T3" fmla="*/ 58 h 58"/>
                        <a:gd name="T4" fmla="*/ 48 w 48"/>
                        <a:gd name="T5" fmla="*/ 9 h 58"/>
                        <a:gd name="T6" fmla="*/ 37 w 48"/>
                        <a:gd name="T7" fmla="*/ 0 h 58"/>
                        <a:gd name="T8" fmla="*/ 0 w 48"/>
                        <a:gd name="T9" fmla="*/ 49 h 58"/>
                        <a:gd name="T10" fmla="*/ 0 w 48"/>
                        <a:gd name="T11" fmla="*/ 49 h 58"/>
                        <a:gd name="T12" fmla="*/ 9 w 48"/>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8" h="58">
                          <a:moveTo>
                            <a:pt x="9" y="58"/>
                          </a:moveTo>
                          <a:lnTo>
                            <a:pt x="9" y="58"/>
                          </a:lnTo>
                          <a:lnTo>
                            <a:pt x="48" y="9"/>
                          </a:lnTo>
                          <a:lnTo>
                            <a:pt x="37" y="0"/>
                          </a:lnTo>
                          <a:lnTo>
                            <a:pt x="0" y="49"/>
                          </a:lnTo>
                          <a:lnTo>
                            <a:pt x="9"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0" name="Freeform 630"/>
                    <p:cNvSpPr>
                      <a:spLocks/>
                    </p:cNvSpPr>
                    <p:nvPr/>
                  </p:nvSpPr>
                  <p:spPr bwMode="auto">
                    <a:xfrm>
                      <a:off x="4000" y="2829"/>
                      <a:ext cx="54" cy="54"/>
                    </a:xfrm>
                    <a:custGeom>
                      <a:avLst/>
                      <a:gdLst>
                        <a:gd name="T0" fmla="*/ 14 w 54"/>
                        <a:gd name="T1" fmla="*/ 49 h 54"/>
                        <a:gd name="T2" fmla="*/ 12 w 54"/>
                        <a:gd name="T3" fmla="*/ 54 h 54"/>
                        <a:gd name="T4" fmla="*/ 54 w 54"/>
                        <a:gd name="T5" fmla="*/ 9 h 54"/>
                        <a:gd name="T6" fmla="*/ 45 w 54"/>
                        <a:gd name="T7" fmla="*/ 0 h 54"/>
                        <a:gd name="T8" fmla="*/ 1 w 54"/>
                        <a:gd name="T9" fmla="*/ 45 h 54"/>
                        <a:gd name="T10" fmla="*/ 0 w 54"/>
                        <a:gd name="T11" fmla="*/ 49 h 54"/>
                        <a:gd name="T12" fmla="*/ 14 w 54"/>
                        <a:gd name="T13" fmla="*/ 49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14" y="49"/>
                          </a:moveTo>
                          <a:lnTo>
                            <a:pt x="12" y="54"/>
                          </a:lnTo>
                          <a:lnTo>
                            <a:pt x="54" y="9"/>
                          </a:lnTo>
                          <a:lnTo>
                            <a:pt x="45" y="0"/>
                          </a:lnTo>
                          <a:lnTo>
                            <a:pt x="1" y="45"/>
                          </a:lnTo>
                          <a:lnTo>
                            <a:pt x="0" y="49"/>
                          </a:lnTo>
                          <a:lnTo>
                            <a:pt x="14"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1" name="Freeform 629"/>
                    <p:cNvSpPr>
                      <a:spLocks/>
                    </p:cNvSpPr>
                    <p:nvPr/>
                  </p:nvSpPr>
                  <p:spPr bwMode="auto">
                    <a:xfrm>
                      <a:off x="4000" y="2878"/>
                      <a:ext cx="14" cy="113"/>
                    </a:xfrm>
                    <a:custGeom>
                      <a:avLst/>
                      <a:gdLst>
                        <a:gd name="T0" fmla="*/ 9 w 14"/>
                        <a:gd name="T1" fmla="*/ 101 h 113"/>
                        <a:gd name="T2" fmla="*/ 14 w 14"/>
                        <a:gd name="T3" fmla="*/ 106 h 113"/>
                        <a:gd name="T4" fmla="*/ 14 w 14"/>
                        <a:gd name="T5" fmla="*/ 0 h 113"/>
                        <a:gd name="T6" fmla="*/ 0 w 14"/>
                        <a:gd name="T7" fmla="*/ 0 h 113"/>
                        <a:gd name="T8" fmla="*/ 1 w 14"/>
                        <a:gd name="T9" fmla="*/ 106 h 113"/>
                        <a:gd name="T10" fmla="*/ 7 w 14"/>
                        <a:gd name="T11" fmla="*/ 113 h 113"/>
                        <a:gd name="T12" fmla="*/ 1 w 14"/>
                        <a:gd name="T13" fmla="*/ 106 h 113"/>
                        <a:gd name="T14" fmla="*/ 1 w 14"/>
                        <a:gd name="T15" fmla="*/ 111 h 113"/>
                        <a:gd name="T16" fmla="*/ 7 w 14"/>
                        <a:gd name="T17" fmla="*/ 113 h 113"/>
                        <a:gd name="T18" fmla="*/ 9 w 14"/>
                        <a:gd name="T19" fmla="*/ 10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3">
                          <a:moveTo>
                            <a:pt x="9" y="101"/>
                          </a:moveTo>
                          <a:lnTo>
                            <a:pt x="14" y="106"/>
                          </a:lnTo>
                          <a:lnTo>
                            <a:pt x="14" y="0"/>
                          </a:lnTo>
                          <a:lnTo>
                            <a:pt x="0" y="0"/>
                          </a:lnTo>
                          <a:lnTo>
                            <a:pt x="1" y="106"/>
                          </a:lnTo>
                          <a:lnTo>
                            <a:pt x="7" y="113"/>
                          </a:lnTo>
                          <a:lnTo>
                            <a:pt x="1" y="106"/>
                          </a:lnTo>
                          <a:lnTo>
                            <a:pt x="1" y="111"/>
                          </a:lnTo>
                          <a:lnTo>
                            <a:pt x="7" y="113"/>
                          </a:lnTo>
                          <a:lnTo>
                            <a:pt x="9" y="10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2" name="Freeform 628"/>
                    <p:cNvSpPr>
                      <a:spLocks/>
                    </p:cNvSpPr>
                    <p:nvPr/>
                  </p:nvSpPr>
                  <p:spPr bwMode="auto">
                    <a:xfrm>
                      <a:off x="4007" y="2979"/>
                      <a:ext cx="59" cy="21"/>
                    </a:xfrm>
                    <a:custGeom>
                      <a:avLst/>
                      <a:gdLst>
                        <a:gd name="T0" fmla="*/ 59 w 59"/>
                        <a:gd name="T1" fmla="*/ 10 h 21"/>
                        <a:gd name="T2" fmla="*/ 56 w 59"/>
                        <a:gd name="T3" fmla="*/ 9 h 21"/>
                        <a:gd name="T4" fmla="*/ 2 w 59"/>
                        <a:gd name="T5" fmla="*/ 0 h 21"/>
                        <a:gd name="T6" fmla="*/ 0 w 59"/>
                        <a:gd name="T7" fmla="*/ 12 h 21"/>
                        <a:gd name="T8" fmla="*/ 54 w 59"/>
                        <a:gd name="T9" fmla="*/ 21 h 21"/>
                        <a:gd name="T10" fmla="*/ 50 w 59"/>
                        <a:gd name="T11" fmla="*/ 19 h 21"/>
                        <a:gd name="T12" fmla="*/ 59 w 59"/>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59" h="21">
                          <a:moveTo>
                            <a:pt x="59" y="10"/>
                          </a:moveTo>
                          <a:lnTo>
                            <a:pt x="56" y="9"/>
                          </a:lnTo>
                          <a:lnTo>
                            <a:pt x="2" y="0"/>
                          </a:lnTo>
                          <a:lnTo>
                            <a:pt x="0" y="12"/>
                          </a:lnTo>
                          <a:lnTo>
                            <a:pt x="54" y="21"/>
                          </a:lnTo>
                          <a:lnTo>
                            <a:pt x="50" y="19"/>
                          </a:lnTo>
                          <a:lnTo>
                            <a:pt x="59"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3" name="Freeform 627"/>
                    <p:cNvSpPr>
                      <a:spLocks/>
                    </p:cNvSpPr>
                    <p:nvPr/>
                  </p:nvSpPr>
                  <p:spPr bwMode="auto">
                    <a:xfrm>
                      <a:off x="4057" y="2989"/>
                      <a:ext cx="54" cy="56"/>
                    </a:xfrm>
                    <a:custGeom>
                      <a:avLst/>
                      <a:gdLst>
                        <a:gd name="T0" fmla="*/ 52 w 54"/>
                        <a:gd name="T1" fmla="*/ 54 h 56"/>
                        <a:gd name="T2" fmla="*/ 52 w 54"/>
                        <a:gd name="T3" fmla="*/ 47 h 56"/>
                        <a:gd name="T4" fmla="*/ 9 w 54"/>
                        <a:gd name="T5" fmla="*/ 0 h 56"/>
                        <a:gd name="T6" fmla="*/ 0 w 54"/>
                        <a:gd name="T7" fmla="*/ 9 h 56"/>
                        <a:gd name="T8" fmla="*/ 42 w 54"/>
                        <a:gd name="T9" fmla="*/ 56 h 56"/>
                        <a:gd name="T10" fmla="*/ 42 w 54"/>
                        <a:gd name="T11" fmla="*/ 49 h 56"/>
                        <a:gd name="T12" fmla="*/ 52 w 54"/>
                        <a:gd name="T13" fmla="*/ 54 h 56"/>
                        <a:gd name="T14" fmla="*/ 54 w 54"/>
                        <a:gd name="T15" fmla="*/ 51 h 56"/>
                        <a:gd name="T16" fmla="*/ 52 w 54"/>
                        <a:gd name="T17" fmla="*/ 47 h 56"/>
                        <a:gd name="T18" fmla="*/ 52 w 54"/>
                        <a:gd name="T19"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6">
                          <a:moveTo>
                            <a:pt x="52" y="54"/>
                          </a:moveTo>
                          <a:lnTo>
                            <a:pt x="52" y="47"/>
                          </a:lnTo>
                          <a:lnTo>
                            <a:pt x="9" y="0"/>
                          </a:lnTo>
                          <a:lnTo>
                            <a:pt x="0" y="9"/>
                          </a:lnTo>
                          <a:lnTo>
                            <a:pt x="42" y="56"/>
                          </a:lnTo>
                          <a:lnTo>
                            <a:pt x="42" y="49"/>
                          </a:lnTo>
                          <a:lnTo>
                            <a:pt x="52" y="54"/>
                          </a:lnTo>
                          <a:lnTo>
                            <a:pt x="54" y="51"/>
                          </a:lnTo>
                          <a:lnTo>
                            <a:pt x="52" y="47"/>
                          </a:lnTo>
                          <a:lnTo>
                            <a:pt x="52"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4" name="Freeform 626"/>
                    <p:cNvSpPr>
                      <a:spLocks/>
                    </p:cNvSpPr>
                    <p:nvPr/>
                  </p:nvSpPr>
                  <p:spPr bwMode="auto">
                    <a:xfrm>
                      <a:off x="4090" y="3038"/>
                      <a:ext cx="19" cy="29"/>
                    </a:xfrm>
                    <a:custGeom>
                      <a:avLst/>
                      <a:gdLst>
                        <a:gd name="T0" fmla="*/ 9 w 19"/>
                        <a:gd name="T1" fmla="*/ 29 h 29"/>
                        <a:gd name="T2" fmla="*/ 12 w 19"/>
                        <a:gd name="T3" fmla="*/ 25 h 29"/>
                        <a:gd name="T4" fmla="*/ 19 w 19"/>
                        <a:gd name="T5" fmla="*/ 5 h 29"/>
                        <a:gd name="T6" fmla="*/ 9 w 19"/>
                        <a:gd name="T7" fmla="*/ 0 h 29"/>
                        <a:gd name="T8" fmla="*/ 0 w 19"/>
                        <a:gd name="T9" fmla="*/ 22 h 29"/>
                        <a:gd name="T10" fmla="*/ 3 w 19"/>
                        <a:gd name="T11" fmla="*/ 18 h 29"/>
                        <a:gd name="T12" fmla="*/ 9 w 1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9" h="29">
                          <a:moveTo>
                            <a:pt x="9" y="29"/>
                          </a:moveTo>
                          <a:lnTo>
                            <a:pt x="12" y="25"/>
                          </a:lnTo>
                          <a:lnTo>
                            <a:pt x="19" y="5"/>
                          </a:lnTo>
                          <a:lnTo>
                            <a:pt x="9" y="0"/>
                          </a:lnTo>
                          <a:lnTo>
                            <a:pt x="0" y="22"/>
                          </a:lnTo>
                          <a:lnTo>
                            <a:pt x="3" y="18"/>
                          </a:lnTo>
                          <a:lnTo>
                            <a:pt x="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5" name="Freeform 625"/>
                    <p:cNvSpPr>
                      <a:spLocks/>
                    </p:cNvSpPr>
                    <p:nvPr/>
                  </p:nvSpPr>
                  <p:spPr bwMode="auto">
                    <a:xfrm>
                      <a:off x="4070" y="3056"/>
                      <a:ext cx="29" cy="18"/>
                    </a:xfrm>
                    <a:custGeom>
                      <a:avLst/>
                      <a:gdLst>
                        <a:gd name="T0" fmla="*/ 14 w 29"/>
                        <a:gd name="T1" fmla="*/ 11 h 18"/>
                        <a:gd name="T2" fmla="*/ 9 w 29"/>
                        <a:gd name="T3" fmla="*/ 18 h 18"/>
                        <a:gd name="T4" fmla="*/ 29 w 29"/>
                        <a:gd name="T5" fmla="*/ 11 h 18"/>
                        <a:gd name="T6" fmla="*/ 23 w 29"/>
                        <a:gd name="T7" fmla="*/ 0 h 18"/>
                        <a:gd name="T8" fmla="*/ 5 w 29"/>
                        <a:gd name="T9" fmla="*/ 7 h 18"/>
                        <a:gd name="T10" fmla="*/ 2 w 29"/>
                        <a:gd name="T11" fmla="*/ 14 h 18"/>
                        <a:gd name="T12" fmla="*/ 5 w 29"/>
                        <a:gd name="T13" fmla="*/ 7 h 18"/>
                        <a:gd name="T14" fmla="*/ 0 w 29"/>
                        <a:gd name="T15" fmla="*/ 9 h 18"/>
                        <a:gd name="T16" fmla="*/ 2 w 29"/>
                        <a:gd name="T17" fmla="*/ 14 h 18"/>
                        <a:gd name="T18" fmla="*/ 14 w 29"/>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8">
                          <a:moveTo>
                            <a:pt x="14" y="11"/>
                          </a:moveTo>
                          <a:lnTo>
                            <a:pt x="9" y="18"/>
                          </a:lnTo>
                          <a:lnTo>
                            <a:pt x="29" y="11"/>
                          </a:lnTo>
                          <a:lnTo>
                            <a:pt x="23" y="0"/>
                          </a:lnTo>
                          <a:lnTo>
                            <a:pt x="5" y="7"/>
                          </a:lnTo>
                          <a:lnTo>
                            <a:pt x="2" y="14"/>
                          </a:lnTo>
                          <a:lnTo>
                            <a:pt x="5" y="7"/>
                          </a:lnTo>
                          <a:lnTo>
                            <a:pt x="0" y="9"/>
                          </a:lnTo>
                          <a:lnTo>
                            <a:pt x="2" y="14"/>
                          </a:lnTo>
                          <a:lnTo>
                            <a:pt x="14"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6" name="Freeform 624"/>
                    <p:cNvSpPr>
                      <a:spLocks/>
                    </p:cNvSpPr>
                    <p:nvPr/>
                  </p:nvSpPr>
                  <p:spPr bwMode="auto">
                    <a:xfrm>
                      <a:off x="4072" y="3067"/>
                      <a:ext cx="16" cy="21"/>
                    </a:xfrm>
                    <a:custGeom>
                      <a:avLst/>
                      <a:gdLst>
                        <a:gd name="T0" fmla="*/ 14 w 16"/>
                        <a:gd name="T1" fmla="*/ 18 h 21"/>
                        <a:gd name="T2" fmla="*/ 16 w 16"/>
                        <a:gd name="T3" fmla="*/ 18 h 21"/>
                        <a:gd name="T4" fmla="*/ 12 w 16"/>
                        <a:gd name="T5" fmla="*/ 0 h 21"/>
                        <a:gd name="T6" fmla="*/ 0 w 16"/>
                        <a:gd name="T7" fmla="*/ 3 h 21"/>
                        <a:gd name="T8" fmla="*/ 3 w 16"/>
                        <a:gd name="T9" fmla="*/ 21 h 21"/>
                        <a:gd name="T10" fmla="*/ 3 w 16"/>
                        <a:gd name="T11" fmla="*/ 21 h 21"/>
                        <a:gd name="T12" fmla="*/ 14 w 16"/>
                        <a:gd name="T13" fmla="*/ 18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14" y="18"/>
                          </a:moveTo>
                          <a:lnTo>
                            <a:pt x="16" y="18"/>
                          </a:lnTo>
                          <a:lnTo>
                            <a:pt x="12" y="0"/>
                          </a:lnTo>
                          <a:lnTo>
                            <a:pt x="0" y="3"/>
                          </a:lnTo>
                          <a:lnTo>
                            <a:pt x="3" y="21"/>
                          </a:lnTo>
                          <a:lnTo>
                            <a:pt x="14"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7" name="Freeform 623"/>
                    <p:cNvSpPr>
                      <a:spLocks/>
                    </p:cNvSpPr>
                    <p:nvPr/>
                  </p:nvSpPr>
                  <p:spPr bwMode="auto">
                    <a:xfrm>
                      <a:off x="4075" y="3085"/>
                      <a:ext cx="24" cy="32"/>
                    </a:xfrm>
                    <a:custGeom>
                      <a:avLst/>
                      <a:gdLst>
                        <a:gd name="T0" fmla="*/ 24 w 24"/>
                        <a:gd name="T1" fmla="*/ 29 h 32"/>
                        <a:gd name="T2" fmla="*/ 22 w 24"/>
                        <a:gd name="T3" fmla="*/ 27 h 32"/>
                        <a:gd name="T4" fmla="*/ 11 w 24"/>
                        <a:gd name="T5" fmla="*/ 0 h 32"/>
                        <a:gd name="T6" fmla="*/ 0 w 24"/>
                        <a:gd name="T7" fmla="*/ 3 h 32"/>
                        <a:gd name="T8" fmla="*/ 11 w 24"/>
                        <a:gd name="T9" fmla="*/ 32 h 32"/>
                        <a:gd name="T10" fmla="*/ 11 w 24"/>
                        <a:gd name="T11" fmla="*/ 30 h 32"/>
                        <a:gd name="T12" fmla="*/ 24 w 24"/>
                        <a:gd name="T13" fmla="*/ 2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29"/>
                          </a:moveTo>
                          <a:lnTo>
                            <a:pt x="22" y="27"/>
                          </a:lnTo>
                          <a:lnTo>
                            <a:pt x="11" y="0"/>
                          </a:lnTo>
                          <a:lnTo>
                            <a:pt x="0" y="3"/>
                          </a:lnTo>
                          <a:lnTo>
                            <a:pt x="11" y="32"/>
                          </a:lnTo>
                          <a:lnTo>
                            <a:pt x="11" y="30"/>
                          </a:lnTo>
                          <a:lnTo>
                            <a:pt x="24"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8" name="Freeform 622"/>
                    <p:cNvSpPr>
                      <a:spLocks/>
                    </p:cNvSpPr>
                    <p:nvPr/>
                  </p:nvSpPr>
                  <p:spPr bwMode="auto">
                    <a:xfrm>
                      <a:off x="4086" y="3114"/>
                      <a:ext cx="16" cy="30"/>
                    </a:xfrm>
                    <a:custGeom>
                      <a:avLst/>
                      <a:gdLst>
                        <a:gd name="T0" fmla="*/ 16 w 16"/>
                        <a:gd name="T1" fmla="*/ 30 h 30"/>
                        <a:gd name="T2" fmla="*/ 16 w 16"/>
                        <a:gd name="T3" fmla="*/ 28 h 30"/>
                        <a:gd name="T4" fmla="*/ 13 w 16"/>
                        <a:gd name="T5" fmla="*/ 0 h 30"/>
                        <a:gd name="T6" fmla="*/ 0 w 16"/>
                        <a:gd name="T7" fmla="*/ 1 h 30"/>
                        <a:gd name="T8" fmla="*/ 4 w 16"/>
                        <a:gd name="T9" fmla="*/ 30 h 30"/>
                        <a:gd name="T10" fmla="*/ 4 w 16"/>
                        <a:gd name="T11" fmla="*/ 28 h 30"/>
                        <a:gd name="T12" fmla="*/ 16 w 1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6" h="30">
                          <a:moveTo>
                            <a:pt x="16" y="30"/>
                          </a:moveTo>
                          <a:lnTo>
                            <a:pt x="16" y="28"/>
                          </a:lnTo>
                          <a:lnTo>
                            <a:pt x="13" y="0"/>
                          </a:lnTo>
                          <a:lnTo>
                            <a:pt x="0" y="1"/>
                          </a:lnTo>
                          <a:lnTo>
                            <a:pt x="4" y="30"/>
                          </a:lnTo>
                          <a:lnTo>
                            <a:pt x="4" y="28"/>
                          </a:lnTo>
                          <a:lnTo>
                            <a:pt x="16"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09" name="Freeform 621"/>
                    <p:cNvSpPr>
                      <a:spLocks/>
                    </p:cNvSpPr>
                    <p:nvPr/>
                  </p:nvSpPr>
                  <p:spPr bwMode="auto">
                    <a:xfrm>
                      <a:off x="4084" y="3142"/>
                      <a:ext cx="18" cy="53"/>
                    </a:xfrm>
                    <a:custGeom>
                      <a:avLst/>
                      <a:gdLst>
                        <a:gd name="T0" fmla="*/ 9 w 18"/>
                        <a:gd name="T1" fmla="*/ 53 h 53"/>
                        <a:gd name="T2" fmla="*/ 13 w 18"/>
                        <a:gd name="T3" fmla="*/ 47 h 53"/>
                        <a:gd name="T4" fmla="*/ 18 w 18"/>
                        <a:gd name="T5" fmla="*/ 2 h 53"/>
                        <a:gd name="T6" fmla="*/ 6 w 18"/>
                        <a:gd name="T7" fmla="*/ 0 h 53"/>
                        <a:gd name="T8" fmla="*/ 0 w 18"/>
                        <a:gd name="T9" fmla="*/ 46 h 53"/>
                        <a:gd name="T10" fmla="*/ 4 w 18"/>
                        <a:gd name="T11" fmla="*/ 40 h 53"/>
                        <a:gd name="T12" fmla="*/ 9 w 18"/>
                        <a:gd name="T13" fmla="*/ 53 h 53"/>
                        <a:gd name="T14" fmla="*/ 11 w 18"/>
                        <a:gd name="T15" fmla="*/ 51 h 53"/>
                        <a:gd name="T16" fmla="*/ 13 w 18"/>
                        <a:gd name="T17" fmla="*/ 47 h 53"/>
                        <a:gd name="T18" fmla="*/ 9 w 18"/>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3">
                          <a:moveTo>
                            <a:pt x="9" y="53"/>
                          </a:moveTo>
                          <a:lnTo>
                            <a:pt x="13" y="47"/>
                          </a:lnTo>
                          <a:lnTo>
                            <a:pt x="18" y="2"/>
                          </a:lnTo>
                          <a:lnTo>
                            <a:pt x="6" y="0"/>
                          </a:lnTo>
                          <a:lnTo>
                            <a:pt x="0" y="46"/>
                          </a:lnTo>
                          <a:lnTo>
                            <a:pt x="4" y="40"/>
                          </a:lnTo>
                          <a:lnTo>
                            <a:pt x="9" y="53"/>
                          </a:lnTo>
                          <a:lnTo>
                            <a:pt x="11" y="51"/>
                          </a:lnTo>
                          <a:lnTo>
                            <a:pt x="13" y="47"/>
                          </a:lnTo>
                          <a:lnTo>
                            <a:pt x="9" y="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0" name="Freeform 620"/>
                    <p:cNvSpPr>
                      <a:spLocks/>
                    </p:cNvSpPr>
                    <p:nvPr/>
                  </p:nvSpPr>
                  <p:spPr bwMode="auto">
                    <a:xfrm>
                      <a:off x="4034" y="3182"/>
                      <a:ext cx="59" cy="36"/>
                    </a:xfrm>
                    <a:custGeom>
                      <a:avLst/>
                      <a:gdLst>
                        <a:gd name="T0" fmla="*/ 5 w 59"/>
                        <a:gd name="T1" fmla="*/ 36 h 36"/>
                        <a:gd name="T2" fmla="*/ 5 w 59"/>
                        <a:gd name="T3" fmla="*/ 36 h 36"/>
                        <a:gd name="T4" fmla="*/ 59 w 59"/>
                        <a:gd name="T5" fmla="*/ 13 h 36"/>
                        <a:gd name="T6" fmla="*/ 54 w 59"/>
                        <a:gd name="T7" fmla="*/ 0 h 36"/>
                        <a:gd name="T8" fmla="*/ 0 w 59"/>
                        <a:gd name="T9" fmla="*/ 24 h 36"/>
                        <a:gd name="T10" fmla="*/ 0 w 59"/>
                        <a:gd name="T11" fmla="*/ 24 h 36"/>
                        <a:gd name="T12" fmla="*/ 5 w 59"/>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9" h="36">
                          <a:moveTo>
                            <a:pt x="5" y="36"/>
                          </a:moveTo>
                          <a:lnTo>
                            <a:pt x="5" y="36"/>
                          </a:lnTo>
                          <a:lnTo>
                            <a:pt x="59" y="13"/>
                          </a:lnTo>
                          <a:lnTo>
                            <a:pt x="54" y="0"/>
                          </a:lnTo>
                          <a:lnTo>
                            <a:pt x="0" y="24"/>
                          </a:lnTo>
                          <a:lnTo>
                            <a:pt x="5"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1" name="Freeform 619"/>
                    <p:cNvSpPr>
                      <a:spLocks/>
                    </p:cNvSpPr>
                    <p:nvPr/>
                  </p:nvSpPr>
                  <p:spPr bwMode="auto">
                    <a:xfrm>
                      <a:off x="3992" y="3206"/>
                      <a:ext cx="47" cy="32"/>
                    </a:xfrm>
                    <a:custGeom>
                      <a:avLst/>
                      <a:gdLst>
                        <a:gd name="T0" fmla="*/ 2 w 47"/>
                        <a:gd name="T1" fmla="*/ 32 h 32"/>
                        <a:gd name="T2" fmla="*/ 8 w 47"/>
                        <a:gd name="T3" fmla="*/ 30 h 32"/>
                        <a:gd name="T4" fmla="*/ 47 w 47"/>
                        <a:gd name="T5" fmla="*/ 12 h 32"/>
                        <a:gd name="T6" fmla="*/ 42 w 47"/>
                        <a:gd name="T7" fmla="*/ 0 h 32"/>
                        <a:gd name="T8" fmla="*/ 0 w 47"/>
                        <a:gd name="T9" fmla="*/ 19 h 32"/>
                        <a:gd name="T10" fmla="*/ 8 w 47"/>
                        <a:gd name="T11" fmla="*/ 19 h 32"/>
                        <a:gd name="T12" fmla="*/ 2 w 47"/>
                        <a:gd name="T13" fmla="*/ 32 h 32"/>
                        <a:gd name="T14" fmla="*/ 4 w 47"/>
                        <a:gd name="T15" fmla="*/ 32 h 32"/>
                        <a:gd name="T16" fmla="*/ 8 w 47"/>
                        <a:gd name="T17" fmla="*/ 30 h 32"/>
                        <a:gd name="T18" fmla="*/ 2 w 47"/>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2">
                          <a:moveTo>
                            <a:pt x="2" y="32"/>
                          </a:moveTo>
                          <a:lnTo>
                            <a:pt x="8" y="30"/>
                          </a:lnTo>
                          <a:lnTo>
                            <a:pt x="47" y="12"/>
                          </a:lnTo>
                          <a:lnTo>
                            <a:pt x="42" y="0"/>
                          </a:lnTo>
                          <a:lnTo>
                            <a:pt x="0" y="19"/>
                          </a:lnTo>
                          <a:lnTo>
                            <a:pt x="8" y="19"/>
                          </a:lnTo>
                          <a:lnTo>
                            <a:pt x="2" y="32"/>
                          </a:lnTo>
                          <a:lnTo>
                            <a:pt x="4" y="32"/>
                          </a:lnTo>
                          <a:lnTo>
                            <a:pt x="8" y="30"/>
                          </a:lnTo>
                          <a:lnTo>
                            <a:pt x="2"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2" name="Freeform 618"/>
                    <p:cNvSpPr>
                      <a:spLocks/>
                    </p:cNvSpPr>
                    <p:nvPr/>
                  </p:nvSpPr>
                  <p:spPr bwMode="auto">
                    <a:xfrm>
                      <a:off x="3973" y="3215"/>
                      <a:ext cx="27" cy="23"/>
                    </a:xfrm>
                    <a:custGeom>
                      <a:avLst/>
                      <a:gdLst>
                        <a:gd name="T0" fmla="*/ 9 w 27"/>
                        <a:gd name="T1" fmla="*/ 12 h 23"/>
                        <a:gd name="T2" fmla="*/ 1 w 27"/>
                        <a:gd name="T3" fmla="*/ 14 h 23"/>
                        <a:gd name="T4" fmla="*/ 21 w 27"/>
                        <a:gd name="T5" fmla="*/ 23 h 23"/>
                        <a:gd name="T6" fmla="*/ 27 w 27"/>
                        <a:gd name="T7" fmla="*/ 10 h 23"/>
                        <a:gd name="T8" fmla="*/ 7 w 27"/>
                        <a:gd name="T9" fmla="*/ 1 h 23"/>
                        <a:gd name="T10" fmla="*/ 0 w 27"/>
                        <a:gd name="T11" fmla="*/ 3 h 23"/>
                        <a:gd name="T12" fmla="*/ 7 w 27"/>
                        <a:gd name="T13" fmla="*/ 1 h 23"/>
                        <a:gd name="T14" fmla="*/ 3 w 27"/>
                        <a:gd name="T15" fmla="*/ 0 h 23"/>
                        <a:gd name="T16" fmla="*/ 0 w 27"/>
                        <a:gd name="T17" fmla="*/ 3 h 23"/>
                        <a:gd name="T18" fmla="*/ 9 w 27"/>
                        <a:gd name="T1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3">
                          <a:moveTo>
                            <a:pt x="9" y="12"/>
                          </a:moveTo>
                          <a:lnTo>
                            <a:pt x="1" y="14"/>
                          </a:lnTo>
                          <a:lnTo>
                            <a:pt x="21" y="23"/>
                          </a:lnTo>
                          <a:lnTo>
                            <a:pt x="27" y="10"/>
                          </a:lnTo>
                          <a:lnTo>
                            <a:pt x="7" y="1"/>
                          </a:lnTo>
                          <a:lnTo>
                            <a:pt x="0" y="3"/>
                          </a:lnTo>
                          <a:lnTo>
                            <a:pt x="7" y="1"/>
                          </a:lnTo>
                          <a:lnTo>
                            <a:pt x="3" y="0"/>
                          </a:lnTo>
                          <a:lnTo>
                            <a:pt x="0" y="3"/>
                          </a:lnTo>
                          <a:lnTo>
                            <a:pt x="9"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3" name="Freeform 617"/>
                    <p:cNvSpPr>
                      <a:spLocks/>
                    </p:cNvSpPr>
                    <p:nvPr/>
                  </p:nvSpPr>
                  <p:spPr bwMode="auto">
                    <a:xfrm>
                      <a:off x="3955" y="3218"/>
                      <a:ext cx="27" cy="24"/>
                    </a:xfrm>
                    <a:custGeom>
                      <a:avLst/>
                      <a:gdLst>
                        <a:gd name="T0" fmla="*/ 12 w 27"/>
                        <a:gd name="T1" fmla="*/ 20 h 24"/>
                        <a:gd name="T2" fmla="*/ 10 w 27"/>
                        <a:gd name="T3" fmla="*/ 24 h 24"/>
                        <a:gd name="T4" fmla="*/ 27 w 27"/>
                        <a:gd name="T5" fmla="*/ 9 h 24"/>
                        <a:gd name="T6" fmla="*/ 18 w 27"/>
                        <a:gd name="T7" fmla="*/ 0 h 24"/>
                        <a:gd name="T8" fmla="*/ 1 w 27"/>
                        <a:gd name="T9" fmla="*/ 15 h 24"/>
                        <a:gd name="T10" fmla="*/ 0 w 27"/>
                        <a:gd name="T11" fmla="*/ 18 h 24"/>
                        <a:gd name="T12" fmla="*/ 12 w 27"/>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2" y="20"/>
                          </a:moveTo>
                          <a:lnTo>
                            <a:pt x="10" y="24"/>
                          </a:lnTo>
                          <a:lnTo>
                            <a:pt x="27" y="9"/>
                          </a:lnTo>
                          <a:lnTo>
                            <a:pt x="18" y="0"/>
                          </a:lnTo>
                          <a:lnTo>
                            <a:pt x="1" y="15"/>
                          </a:lnTo>
                          <a:lnTo>
                            <a:pt x="0" y="18"/>
                          </a:lnTo>
                          <a:lnTo>
                            <a:pt x="1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4" name="Freeform 616"/>
                    <p:cNvSpPr>
                      <a:spLocks/>
                    </p:cNvSpPr>
                    <p:nvPr/>
                  </p:nvSpPr>
                  <p:spPr bwMode="auto">
                    <a:xfrm>
                      <a:off x="3953" y="3236"/>
                      <a:ext cx="14" cy="16"/>
                    </a:xfrm>
                    <a:custGeom>
                      <a:avLst/>
                      <a:gdLst>
                        <a:gd name="T0" fmla="*/ 12 w 14"/>
                        <a:gd name="T1" fmla="*/ 11 h 16"/>
                        <a:gd name="T2" fmla="*/ 12 w 14"/>
                        <a:gd name="T3" fmla="*/ 15 h 16"/>
                        <a:gd name="T4" fmla="*/ 14 w 14"/>
                        <a:gd name="T5" fmla="*/ 2 h 16"/>
                        <a:gd name="T6" fmla="*/ 2 w 14"/>
                        <a:gd name="T7" fmla="*/ 0 h 16"/>
                        <a:gd name="T8" fmla="*/ 0 w 14"/>
                        <a:gd name="T9" fmla="*/ 13 h 16"/>
                        <a:gd name="T10" fmla="*/ 2 w 14"/>
                        <a:gd name="T11" fmla="*/ 16 h 16"/>
                        <a:gd name="T12" fmla="*/ 12 w 14"/>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2" y="11"/>
                          </a:moveTo>
                          <a:lnTo>
                            <a:pt x="12" y="15"/>
                          </a:lnTo>
                          <a:lnTo>
                            <a:pt x="14" y="2"/>
                          </a:lnTo>
                          <a:lnTo>
                            <a:pt x="2" y="0"/>
                          </a:lnTo>
                          <a:lnTo>
                            <a:pt x="0" y="13"/>
                          </a:lnTo>
                          <a:lnTo>
                            <a:pt x="2" y="16"/>
                          </a:lnTo>
                          <a:lnTo>
                            <a:pt x="1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5" name="Freeform 615"/>
                    <p:cNvSpPr>
                      <a:spLocks/>
                    </p:cNvSpPr>
                    <p:nvPr/>
                  </p:nvSpPr>
                  <p:spPr bwMode="auto">
                    <a:xfrm>
                      <a:off x="3955" y="3247"/>
                      <a:ext cx="18" cy="22"/>
                    </a:xfrm>
                    <a:custGeom>
                      <a:avLst/>
                      <a:gdLst>
                        <a:gd name="T0" fmla="*/ 18 w 18"/>
                        <a:gd name="T1" fmla="*/ 20 h 22"/>
                        <a:gd name="T2" fmla="*/ 18 w 18"/>
                        <a:gd name="T3" fmla="*/ 16 h 22"/>
                        <a:gd name="T4" fmla="*/ 10 w 18"/>
                        <a:gd name="T5" fmla="*/ 0 h 22"/>
                        <a:gd name="T6" fmla="*/ 0 w 18"/>
                        <a:gd name="T7" fmla="*/ 5 h 22"/>
                        <a:gd name="T8" fmla="*/ 5 w 18"/>
                        <a:gd name="T9" fmla="*/ 22 h 22"/>
                        <a:gd name="T10" fmla="*/ 5 w 18"/>
                        <a:gd name="T11" fmla="*/ 20 h 22"/>
                        <a:gd name="T12" fmla="*/ 18 w 18"/>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18" y="20"/>
                          </a:moveTo>
                          <a:lnTo>
                            <a:pt x="18" y="16"/>
                          </a:lnTo>
                          <a:lnTo>
                            <a:pt x="10" y="0"/>
                          </a:lnTo>
                          <a:lnTo>
                            <a:pt x="0" y="5"/>
                          </a:lnTo>
                          <a:lnTo>
                            <a:pt x="5" y="22"/>
                          </a:lnTo>
                          <a:lnTo>
                            <a:pt x="5" y="20"/>
                          </a:lnTo>
                          <a:lnTo>
                            <a:pt x="18"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6" name="Freeform 614"/>
                    <p:cNvSpPr>
                      <a:spLocks/>
                    </p:cNvSpPr>
                    <p:nvPr/>
                  </p:nvSpPr>
                  <p:spPr bwMode="auto">
                    <a:xfrm>
                      <a:off x="3960" y="3267"/>
                      <a:ext cx="13" cy="23"/>
                    </a:xfrm>
                    <a:custGeom>
                      <a:avLst/>
                      <a:gdLst>
                        <a:gd name="T0" fmla="*/ 13 w 13"/>
                        <a:gd name="T1" fmla="*/ 23 h 23"/>
                        <a:gd name="T2" fmla="*/ 13 w 13"/>
                        <a:gd name="T3" fmla="*/ 23 h 23"/>
                        <a:gd name="T4" fmla="*/ 13 w 13"/>
                        <a:gd name="T5" fmla="*/ 0 h 23"/>
                        <a:gd name="T6" fmla="*/ 0 w 13"/>
                        <a:gd name="T7" fmla="*/ 0 h 23"/>
                        <a:gd name="T8" fmla="*/ 0 w 13"/>
                        <a:gd name="T9" fmla="*/ 23 h 23"/>
                        <a:gd name="T10" fmla="*/ 0 w 13"/>
                        <a:gd name="T11" fmla="*/ 23 h 23"/>
                        <a:gd name="T12" fmla="*/ 13 w 1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3" h="23">
                          <a:moveTo>
                            <a:pt x="13" y="23"/>
                          </a:moveTo>
                          <a:lnTo>
                            <a:pt x="13" y="23"/>
                          </a:lnTo>
                          <a:lnTo>
                            <a:pt x="13" y="0"/>
                          </a:lnTo>
                          <a:lnTo>
                            <a:pt x="0" y="0"/>
                          </a:lnTo>
                          <a:lnTo>
                            <a:pt x="0" y="23"/>
                          </a:lnTo>
                          <a:lnTo>
                            <a:pt x="13"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7" name="Freeform 613"/>
                    <p:cNvSpPr>
                      <a:spLocks/>
                    </p:cNvSpPr>
                    <p:nvPr/>
                  </p:nvSpPr>
                  <p:spPr bwMode="auto">
                    <a:xfrm>
                      <a:off x="3960" y="3290"/>
                      <a:ext cx="13" cy="29"/>
                    </a:xfrm>
                    <a:custGeom>
                      <a:avLst/>
                      <a:gdLst>
                        <a:gd name="T0" fmla="*/ 13 w 13"/>
                        <a:gd name="T1" fmla="*/ 22 h 29"/>
                        <a:gd name="T2" fmla="*/ 13 w 13"/>
                        <a:gd name="T3" fmla="*/ 25 h 29"/>
                        <a:gd name="T4" fmla="*/ 13 w 13"/>
                        <a:gd name="T5" fmla="*/ 0 h 29"/>
                        <a:gd name="T6" fmla="*/ 0 w 13"/>
                        <a:gd name="T7" fmla="*/ 0 h 29"/>
                        <a:gd name="T8" fmla="*/ 0 w 13"/>
                        <a:gd name="T9" fmla="*/ 25 h 29"/>
                        <a:gd name="T10" fmla="*/ 2 w 13"/>
                        <a:gd name="T11" fmla="*/ 29 h 29"/>
                        <a:gd name="T12" fmla="*/ 13 w 13"/>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13" y="22"/>
                          </a:moveTo>
                          <a:lnTo>
                            <a:pt x="13" y="25"/>
                          </a:lnTo>
                          <a:lnTo>
                            <a:pt x="13" y="0"/>
                          </a:lnTo>
                          <a:lnTo>
                            <a:pt x="0" y="0"/>
                          </a:lnTo>
                          <a:lnTo>
                            <a:pt x="0" y="25"/>
                          </a:lnTo>
                          <a:lnTo>
                            <a:pt x="2" y="29"/>
                          </a:lnTo>
                          <a:lnTo>
                            <a:pt x="13"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1018" name="Freeform 612"/>
                    <p:cNvSpPr>
                      <a:spLocks/>
                    </p:cNvSpPr>
                    <p:nvPr/>
                  </p:nvSpPr>
                  <p:spPr bwMode="auto">
                    <a:xfrm>
                      <a:off x="3962" y="3312"/>
                      <a:ext cx="30" cy="32"/>
                    </a:xfrm>
                    <a:custGeom>
                      <a:avLst/>
                      <a:gdLst>
                        <a:gd name="T0" fmla="*/ 30 w 30"/>
                        <a:gd name="T1" fmla="*/ 29 h 32"/>
                        <a:gd name="T2" fmla="*/ 29 w 30"/>
                        <a:gd name="T3" fmla="*/ 23 h 32"/>
                        <a:gd name="T4" fmla="*/ 11 w 30"/>
                        <a:gd name="T5" fmla="*/ 0 h 32"/>
                        <a:gd name="T6" fmla="*/ 0 w 30"/>
                        <a:gd name="T7" fmla="*/ 7 h 32"/>
                        <a:gd name="T8" fmla="*/ 20 w 30"/>
                        <a:gd name="T9" fmla="*/ 32 h 32"/>
                        <a:gd name="T10" fmla="*/ 18 w 30"/>
                        <a:gd name="T11" fmla="*/ 27 h 32"/>
                        <a:gd name="T12" fmla="*/ 30 w 30"/>
                        <a:gd name="T13" fmla="*/ 29 h 32"/>
                      </a:gdLst>
                      <a:ahLst/>
                      <a:cxnLst>
                        <a:cxn ang="0">
                          <a:pos x="T0" y="T1"/>
                        </a:cxn>
                        <a:cxn ang="0">
                          <a:pos x="T2" y="T3"/>
                        </a:cxn>
                        <a:cxn ang="0">
                          <a:pos x="T4" y="T5"/>
                        </a:cxn>
                        <a:cxn ang="0">
                          <a:pos x="T6" y="T7"/>
                        </a:cxn>
                        <a:cxn ang="0">
                          <a:pos x="T8" y="T9"/>
                        </a:cxn>
                        <a:cxn ang="0">
                          <a:pos x="T10" y="T11"/>
                        </a:cxn>
                        <a:cxn ang="0">
                          <a:pos x="T12" y="T13"/>
                        </a:cxn>
                      </a:cxnLst>
                      <a:rect l="0" t="0" r="r" b="b"/>
                      <a:pathLst>
                        <a:path w="30" h="32">
                          <a:moveTo>
                            <a:pt x="30" y="29"/>
                          </a:moveTo>
                          <a:lnTo>
                            <a:pt x="29" y="23"/>
                          </a:lnTo>
                          <a:lnTo>
                            <a:pt x="11" y="0"/>
                          </a:lnTo>
                          <a:lnTo>
                            <a:pt x="0" y="7"/>
                          </a:lnTo>
                          <a:lnTo>
                            <a:pt x="20" y="32"/>
                          </a:lnTo>
                          <a:lnTo>
                            <a:pt x="18" y="27"/>
                          </a:lnTo>
                          <a:lnTo>
                            <a:pt x="30"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grpSp>
              <p:grpSp>
                <p:nvGrpSpPr>
                  <p:cNvPr id="210" name="Group 410"/>
                  <p:cNvGrpSpPr>
                    <a:grpSpLocks/>
                  </p:cNvGrpSpPr>
                  <p:nvPr/>
                </p:nvGrpSpPr>
                <p:grpSpPr bwMode="auto">
                  <a:xfrm>
                    <a:off x="3833" y="282"/>
                    <a:ext cx="6627" cy="5534"/>
                    <a:chOff x="933" y="693"/>
                    <a:chExt cx="3059" cy="2767"/>
                  </a:xfrm>
                </p:grpSpPr>
                <p:sp>
                  <p:nvSpPr>
                    <p:cNvPr id="619" name="Freeform 610"/>
                    <p:cNvSpPr>
                      <a:spLocks/>
                    </p:cNvSpPr>
                    <p:nvPr/>
                  </p:nvSpPr>
                  <p:spPr bwMode="auto">
                    <a:xfrm>
                      <a:off x="3976" y="3339"/>
                      <a:ext cx="16" cy="65"/>
                    </a:xfrm>
                    <a:custGeom>
                      <a:avLst/>
                      <a:gdLst>
                        <a:gd name="T0" fmla="*/ 6 w 16"/>
                        <a:gd name="T1" fmla="*/ 63 h 65"/>
                        <a:gd name="T2" fmla="*/ 13 w 16"/>
                        <a:gd name="T3" fmla="*/ 57 h 65"/>
                        <a:gd name="T4" fmla="*/ 16 w 16"/>
                        <a:gd name="T5" fmla="*/ 2 h 65"/>
                        <a:gd name="T6" fmla="*/ 4 w 16"/>
                        <a:gd name="T7" fmla="*/ 0 h 65"/>
                        <a:gd name="T8" fmla="*/ 0 w 16"/>
                        <a:gd name="T9" fmla="*/ 57 h 65"/>
                        <a:gd name="T10" fmla="*/ 7 w 16"/>
                        <a:gd name="T11" fmla="*/ 50 h 65"/>
                        <a:gd name="T12" fmla="*/ 6 w 16"/>
                        <a:gd name="T13" fmla="*/ 63 h 65"/>
                        <a:gd name="T14" fmla="*/ 13 w 16"/>
                        <a:gd name="T15" fmla="*/ 65 h 65"/>
                        <a:gd name="T16" fmla="*/ 13 w 16"/>
                        <a:gd name="T17" fmla="*/ 57 h 65"/>
                        <a:gd name="T18" fmla="*/ 6 w 16"/>
                        <a:gd name="T19"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5">
                          <a:moveTo>
                            <a:pt x="6" y="63"/>
                          </a:moveTo>
                          <a:lnTo>
                            <a:pt x="13" y="57"/>
                          </a:lnTo>
                          <a:lnTo>
                            <a:pt x="16" y="2"/>
                          </a:lnTo>
                          <a:lnTo>
                            <a:pt x="4" y="0"/>
                          </a:lnTo>
                          <a:lnTo>
                            <a:pt x="0" y="57"/>
                          </a:lnTo>
                          <a:lnTo>
                            <a:pt x="7" y="50"/>
                          </a:lnTo>
                          <a:lnTo>
                            <a:pt x="6" y="63"/>
                          </a:lnTo>
                          <a:lnTo>
                            <a:pt x="13" y="65"/>
                          </a:lnTo>
                          <a:lnTo>
                            <a:pt x="13" y="57"/>
                          </a:lnTo>
                          <a:lnTo>
                            <a:pt x="6"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0" name="Freeform 609"/>
                    <p:cNvSpPr>
                      <a:spLocks/>
                    </p:cNvSpPr>
                    <p:nvPr/>
                  </p:nvSpPr>
                  <p:spPr bwMode="auto">
                    <a:xfrm>
                      <a:off x="3942" y="3384"/>
                      <a:ext cx="41" cy="18"/>
                    </a:xfrm>
                    <a:custGeom>
                      <a:avLst/>
                      <a:gdLst>
                        <a:gd name="T0" fmla="*/ 5 w 41"/>
                        <a:gd name="T1" fmla="*/ 12 h 18"/>
                        <a:gd name="T2" fmla="*/ 2 w 41"/>
                        <a:gd name="T3" fmla="*/ 12 h 18"/>
                        <a:gd name="T4" fmla="*/ 40 w 41"/>
                        <a:gd name="T5" fmla="*/ 18 h 18"/>
                        <a:gd name="T6" fmla="*/ 41 w 41"/>
                        <a:gd name="T7" fmla="*/ 5 h 18"/>
                        <a:gd name="T8" fmla="*/ 4 w 41"/>
                        <a:gd name="T9" fmla="*/ 0 h 18"/>
                        <a:gd name="T10" fmla="*/ 0 w 41"/>
                        <a:gd name="T11" fmla="*/ 0 h 18"/>
                        <a:gd name="T12" fmla="*/ 5 w 41"/>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5" y="12"/>
                          </a:moveTo>
                          <a:lnTo>
                            <a:pt x="2" y="12"/>
                          </a:lnTo>
                          <a:lnTo>
                            <a:pt x="40" y="18"/>
                          </a:lnTo>
                          <a:lnTo>
                            <a:pt x="41" y="5"/>
                          </a:lnTo>
                          <a:lnTo>
                            <a:pt x="4" y="0"/>
                          </a:lnTo>
                          <a:lnTo>
                            <a:pt x="0"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1" name="Freeform 608"/>
                    <p:cNvSpPr>
                      <a:spLocks/>
                    </p:cNvSpPr>
                    <p:nvPr/>
                  </p:nvSpPr>
                  <p:spPr bwMode="auto">
                    <a:xfrm>
                      <a:off x="3897" y="3384"/>
                      <a:ext cx="50" cy="30"/>
                    </a:xfrm>
                    <a:custGeom>
                      <a:avLst/>
                      <a:gdLst>
                        <a:gd name="T0" fmla="*/ 7 w 50"/>
                        <a:gd name="T1" fmla="*/ 29 h 30"/>
                        <a:gd name="T2" fmla="*/ 5 w 50"/>
                        <a:gd name="T3" fmla="*/ 30 h 30"/>
                        <a:gd name="T4" fmla="*/ 50 w 50"/>
                        <a:gd name="T5" fmla="*/ 12 h 30"/>
                        <a:gd name="T6" fmla="*/ 45 w 50"/>
                        <a:gd name="T7" fmla="*/ 0 h 30"/>
                        <a:gd name="T8" fmla="*/ 2 w 50"/>
                        <a:gd name="T9" fmla="*/ 18 h 30"/>
                        <a:gd name="T10" fmla="*/ 0 w 50"/>
                        <a:gd name="T11" fmla="*/ 18 h 30"/>
                        <a:gd name="T12" fmla="*/ 7 w 5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0" h="30">
                          <a:moveTo>
                            <a:pt x="7" y="29"/>
                          </a:moveTo>
                          <a:lnTo>
                            <a:pt x="5" y="30"/>
                          </a:lnTo>
                          <a:lnTo>
                            <a:pt x="50" y="12"/>
                          </a:lnTo>
                          <a:lnTo>
                            <a:pt x="45" y="0"/>
                          </a:lnTo>
                          <a:lnTo>
                            <a:pt x="2" y="18"/>
                          </a:lnTo>
                          <a:lnTo>
                            <a:pt x="0" y="18"/>
                          </a:lnTo>
                          <a:lnTo>
                            <a:pt x="7"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2" name="Freeform 607"/>
                    <p:cNvSpPr>
                      <a:spLocks/>
                    </p:cNvSpPr>
                    <p:nvPr/>
                  </p:nvSpPr>
                  <p:spPr bwMode="auto">
                    <a:xfrm>
                      <a:off x="3843" y="3402"/>
                      <a:ext cx="61" cy="58"/>
                    </a:xfrm>
                    <a:custGeom>
                      <a:avLst/>
                      <a:gdLst>
                        <a:gd name="T0" fmla="*/ 0 w 61"/>
                        <a:gd name="T1" fmla="*/ 52 h 58"/>
                        <a:gd name="T2" fmla="*/ 7 w 61"/>
                        <a:gd name="T3" fmla="*/ 54 h 58"/>
                        <a:gd name="T4" fmla="*/ 61 w 61"/>
                        <a:gd name="T5" fmla="*/ 11 h 58"/>
                        <a:gd name="T6" fmla="*/ 54 w 61"/>
                        <a:gd name="T7" fmla="*/ 0 h 58"/>
                        <a:gd name="T8" fmla="*/ 0 w 61"/>
                        <a:gd name="T9" fmla="*/ 43 h 58"/>
                        <a:gd name="T10" fmla="*/ 9 w 61"/>
                        <a:gd name="T11" fmla="*/ 43 h 58"/>
                        <a:gd name="T12" fmla="*/ 0 w 61"/>
                        <a:gd name="T13" fmla="*/ 52 h 58"/>
                        <a:gd name="T14" fmla="*/ 3 w 61"/>
                        <a:gd name="T15" fmla="*/ 58 h 58"/>
                        <a:gd name="T16" fmla="*/ 7 w 61"/>
                        <a:gd name="T17" fmla="*/ 54 h 58"/>
                        <a:gd name="T18" fmla="*/ 0 w 61"/>
                        <a:gd name="T19"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8">
                          <a:moveTo>
                            <a:pt x="0" y="52"/>
                          </a:moveTo>
                          <a:lnTo>
                            <a:pt x="7" y="54"/>
                          </a:lnTo>
                          <a:lnTo>
                            <a:pt x="61" y="11"/>
                          </a:lnTo>
                          <a:lnTo>
                            <a:pt x="54" y="0"/>
                          </a:lnTo>
                          <a:lnTo>
                            <a:pt x="0" y="43"/>
                          </a:lnTo>
                          <a:lnTo>
                            <a:pt x="9" y="43"/>
                          </a:lnTo>
                          <a:lnTo>
                            <a:pt x="0" y="52"/>
                          </a:lnTo>
                          <a:lnTo>
                            <a:pt x="3" y="58"/>
                          </a:lnTo>
                          <a:lnTo>
                            <a:pt x="7" y="54"/>
                          </a:lnTo>
                          <a:lnTo>
                            <a:pt x="0"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3" name="Freeform 606"/>
                    <p:cNvSpPr>
                      <a:spLocks/>
                    </p:cNvSpPr>
                    <p:nvPr/>
                  </p:nvSpPr>
                  <p:spPr bwMode="auto">
                    <a:xfrm>
                      <a:off x="3814" y="3416"/>
                      <a:ext cx="38" cy="38"/>
                    </a:xfrm>
                    <a:custGeom>
                      <a:avLst/>
                      <a:gdLst>
                        <a:gd name="T0" fmla="*/ 2 w 38"/>
                        <a:gd name="T1" fmla="*/ 13 h 38"/>
                        <a:gd name="T2" fmla="*/ 0 w 38"/>
                        <a:gd name="T3" fmla="*/ 11 h 38"/>
                        <a:gd name="T4" fmla="*/ 29 w 38"/>
                        <a:gd name="T5" fmla="*/ 38 h 38"/>
                        <a:gd name="T6" fmla="*/ 38 w 38"/>
                        <a:gd name="T7" fmla="*/ 29 h 38"/>
                        <a:gd name="T8" fmla="*/ 9 w 38"/>
                        <a:gd name="T9" fmla="*/ 2 h 38"/>
                        <a:gd name="T10" fmla="*/ 5 w 38"/>
                        <a:gd name="T11" fmla="*/ 0 h 38"/>
                        <a:gd name="T12" fmla="*/ 2 w 38"/>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2" y="13"/>
                          </a:moveTo>
                          <a:lnTo>
                            <a:pt x="0" y="11"/>
                          </a:lnTo>
                          <a:lnTo>
                            <a:pt x="29" y="38"/>
                          </a:lnTo>
                          <a:lnTo>
                            <a:pt x="38" y="29"/>
                          </a:lnTo>
                          <a:lnTo>
                            <a:pt x="9" y="2"/>
                          </a:lnTo>
                          <a:lnTo>
                            <a:pt x="5" y="0"/>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4" name="Freeform 605"/>
                    <p:cNvSpPr>
                      <a:spLocks/>
                    </p:cNvSpPr>
                    <p:nvPr/>
                  </p:nvSpPr>
                  <p:spPr bwMode="auto">
                    <a:xfrm>
                      <a:off x="3782" y="3405"/>
                      <a:ext cx="37" cy="24"/>
                    </a:xfrm>
                    <a:custGeom>
                      <a:avLst/>
                      <a:gdLst>
                        <a:gd name="T0" fmla="*/ 0 w 37"/>
                        <a:gd name="T1" fmla="*/ 13 h 24"/>
                        <a:gd name="T2" fmla="*/ 0 w 37"/>
                        <a:gd name="T3" fmla="*/ 13 h 24"/>
                        <a:gd name="T4" fmla="*/ 34 w 37"/>
                        <a:gd name="T5" fmla="*/ 24 h 24"/>
                        <a:gd name="T6" fmla="*/ 37 w 37"/>
                        <a:gd name="T7" fmla="*/ 11 h 24"/>
                        <a:gd name="T8" fmla="*/ 3 w 37"/>
                        <a:gd name="T9" fmla="*/ 0 h 24"/>
                        <a:gd name="T10" fmla="*/ 5 w 37"/>
                        <a:gd name="T11" fmla="*/ 2 h 24"/>
                        <a:gd name="T12" fmla="*/ 0 w 37"/>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37" h="24">
                          <a:moveTo>
                            <a:pt x="0" y="13"/>
                          </a:moveTo>
                          <a:lnTo>
                            <a:pt x="0" y="13"/>
                          </a:lnTo>
                          <a:lnTo>
                            <a:pt x="34" y="24"/>
                          </a:lnTo>
                          <a:lnTo>
                            <a:pt x="37" y="11"/>
                          </a:lnTo>
                          <a:lnTo>
                            <a:pt x="3" y="0"/>
                          </a:lnTo>
                          <a:lnTo>
                            <a:pt x="5"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5" name="Freeform 604"/>
                    <p:cNvSpPr>
                      <a:spLocks/>
                    </p:cNvSpPr>
                    <p:nvPr/>
                  </p:nvSpPr>
                  <p:spPr bwMode="auto">
                    <a:xfrm>
                      <a:off x="3747" y="3393"/>
                      <a:ext cx="40" cy="25"/>
                    </a:xfrm>
                    <a:custGeom>
                      <a:avLst/>
                      <a:gdLst>
                        <a:gd name="T0" fmla="*/ 0 w 40"/>
                        <a:gd name="T1" fmla="*/ 5 h 25"/>
                        <a:gd name="T2" fmla="*/ 4 w 40"/>
                        <a:gd name="T3" fmla="*/ 11 h 25"/>
                        <a:gd name="T4" fmla="*/ 35 w 40"/>
                        <a:gd name="T5" fmla="*/ 25 h 25"/>
                        <a:gd name="T6" fmla="*/ 40 w 40"/>
                        <a:gd name="T7" fmla="*/ 14 h 25"/>
                        <a:gd name="T8" fmla="*/ 9 w 40"/>
                        <a:gd name="T9" fmla="*/ 0 h 25"/>
                        <a:gd name="T10" fmla="*/ 13 w 40"/>
                        <a:gd name="T11" fmla="*/ 5 h 25"/>
                        <a:gd name="T12" fmla="*/ 0 w 40"/>
                        <a:gd name="T13" fmla="*/ 5 h 25"/>
                        <a:gd name="T14" fmla="*/ 0 w 40"/>
                        <a:gd name="T15" fmla="*/ 9 h 25"/>
                        <a:gd name="T16" fmla="*/ 4 w 40"/>
                        <a:gd name="T17" fmla="*/ 11 h 25"/>
                        <a:gd name="T18" fmla="*/ 0 w 40"/>
                        <a:gd name="T1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5">
                          <a:moveTo>
                            <a:pt x="0" y="5"/>
                          </a:moveTo>
                          <a:lnTo>
                            <a:pt x="4" y="11"/>
                          </a:lnTo>
                          <a:lnTo>
                            <a:pt x="35" y="25"/>
                          </a:lnTo>
                          <a:lnTo>
                            <a:pt x="40" y="14"/>
                          </a:lnTo>
                          <a:lnTo>
                            <a:pt x="9" y="0"/>
                          </a:lnTo>
                          <a:lnTo>
                            <a:pt x="13" y="5"/>
                          </a:lnTo>
                          <a:lnTo>
                            <a:pt x="0" y="5"/>
                          </a:lnTo>
                          <a:lnTo>
                            <a:pt x="0" y="9"/>
                          </a:lnTo>
                          <a:lnTo>
                            <a:pt x="4" y="11"/>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6" name="Freeform 603"/>
                    <p:cNvSpPr>
                      <a:spLocks/>
                    </p:cNvSpPr>
                    <p:nvPr/>
                  </p:nvSpPr>
                  <p:spPr bwMode="auto">
                    <a:xfrm>
                      <a:off x="3746" y="3355"/>
                      <a:ext cx="14" cy="43"/>
                    </a:xfrm>
                    <a:custGeom>
                      <a:avLst/>
                      <a:gdLst>
                        <a:gd name="T0" fmla="*/ 0 w 14"/>
                        <a:gd name="T1" fmla="*/ 0 h 43"/>
                        <a:gd name="T2" fmla="*/ 0 w 14"/>
                        <a:gd name="T3" fmla="*/ 0 h 43"/>
                        <a:gd name="T4" fmla="*/ 1 w 14"/>
                        <a:gd name="T5" fmla="*/ 43 h 43"/>
                        <a:gd name="T6" fmla="*/ 14 w 14"/>
                        <a:gd name="T7" fmla="*/ 43 h 43"/>
                        <a:gd name="T8" fmla="*/ 12 w 14"/>
                        <a:gd name="T9" fmla="*/ 0 h 43"/>
                        <a:gd name="T10" fmla="*/ 12 w 14"/>
                        <a:gd name="T11" fmla="*/ 0 h 43"/>
                        <a:gd name="T12" fmla="*/ 0 w 14"/>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4" h="43">
                          <a:moveTo>
                            <a:pt x="0" y="0"/>
                          </a:moveTo>
                          <a:lnTo>
                            <a:pt x="0" y="0"/>
                          </a:lnTo>
                          <a:lnTo>
                            <a:pt x="1" y="43"/>
                          </a:lnTo>
                          <a:lnTo>
                            <a:pt x="14" y="43"/>
                          </a:lnTo>
                          <a:lnTo>
                            <a:pt x="12"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7" name="Freeform 602"/>
                    <p:cNvSpPr>
                      <a:spLocks/>
                    </p:cNvSpPr>
                    <p:nvPr/>
                  </p:nvSpPr>
                  <p:spPr bwMode="auto">
                    <a:xfrm>
                      <a:off x="3746" y="3276"/>
                      <a:ext cx="12" cy="79"/>
                    </a:xfrm>
                    <a:custGeom>
                      <a:avLst/>
                      <a:gdLst>
                        <a:gd name="T0" fmla="*/ 1 w 12"/>
                        <a:gd name="T1" fmla="*/ 11 h 79"/>
                        <a:gd name="T2" fmla="*/ 0 w 12"/>
                        <a:gd name="T3" fmla="*/ 5 h 79"/>
                        <a:gd name="T4" fmla="*/ 0 w 12"/>
                        <a:gd name="T5" fmla="*/ 79 h 79"/>
                        <a:gd name="T6" fmla="*/ 12 w 12"/>
                        <a:gd name="T7" fmla="*/ 79 h 79"/>
                        <a:gd name="T8" fmla="*/ 12 w 12"/>
                        <a:gd name="T9" fmla="*/ 5 h 79"/>
                        <a:gd name="T10" fmla="*/ 9 w 12"/>
                        <a:gd name="T11" fmla="*/ 0 h 79"/>
                        <a:gd name="T12" fmla="*/ 12 w 12"/>
                        <a:gd name="T13" fmla="*/ 5 h 79"/>
                        <a:gd name="T14" fmla="*/ 12 w 12"/>
                        <a:gd name="T15" fmla="*/ 2 h 79"/>
                        <a:gd name="T16" fmla="*/ 9 w 12"/>
                        <a:gd name="T17" fmla="*/ 0 h 79"/>
                        <a:gd name="T18" fmla="*/ 1 w 12"/>
                        <a:gd name="T1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9">
                          <a:moveTo>
                            <a:pt x="1" y="11"/>
                          </a:moveTo>
                          <a:lnTo>
                            <a:pt x="0" y="5"/>
                          </a:lnTo>
                          <a:lnTo>
                            <a:pt x="0" y="79"/>
                          </a:lnTo>
                          <a:lnTo>
                            <a:pt x="12" y="79"/>
                          </a:lnTo>
                          <a:lnTo>
                            <a:pt x="12" y="5"/>
                          </a:lnTo>
                          <a:lnTo>
                            <a:pt x="9" y="0"/>
                          </a:lnTo>
                          <a:lnTo>
                            <a:pt x="12" y="5"/>
                          </a:lnTo>
                          <a:lnTo>
                            <a:pt x="12" y="2"/>
                          </a:lnTo>
                          <a:lnTo>
                            <a:pt x="9" y="0"/>
                          </a:lnTo>
                          <a:lnTo>
                            <a:pt x="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8" name="Freeform 601"/>
                    <p:cNvSpPr>
                      <a:spLocks/>
                    </p:cNvSpPr>
                    <p:nvPr/>
                  </p:nvSpPr>
                  <p:spPr bwMode="auto">
                    <a:xfrm>
                      <a:off x="3726" y="3258"/>
                      <a:ext cx="29" cy="29"/>
                    </a:xfrm>
                    <a:custGeom>
                      <a:avLst/>
                      <a:gdLst>
                        <a:gd name="T0" fmla="*/ 2 w 29"/>
                        <a:gd name="T1" fmla="*/ 12 h 29"/>
                        <a:gd name="T2" fmla="*/ 0 w 29"/>
                        <a:gd name="T3" fmla="*/ 11 h 29"/>
                        <a:gd name="T4" fmla="*/ 21 w 29"/>
                        <a:gd name="T5" fmla="*/ 29 h 29"/>
                        <a:gd name="T6" fmla="*/ 29 w 29"/>
                        <a:gd name="T7" fmla="*/ 18 h 29"/>
                        <a:gd name="T8" fmla="*/ 7 w 29"/>
                        <a:gd name="T9" fmla="*/ 0 h 29"/>
                        <a:gd name="T10" fmla="*/ 5 w 29"/>
                        <a:gd name="T11" fmla="*/ 0 h 29"/>
                        <a:gd name="T12" fmla="*/ 2 w 29"/>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 y="12"/>
                          </a:moveTo>
                          <a:lnTo>
                            <a:pt x="0" y="11"/>
                          </a:lnTo>
                          <a:lnTo>
                            <a:pt x="21" y="29"/>
                          </a:lnTo>
                          <a:lnTo>
                            <a:pt x="29" y="18"/>
                          </a:lnTo>
                          <a:lnTo>
                            <a:pt x="7" y="0"/>
                          </a:lnTo>
                          <a:lnTo>
                            <a:pt x="5"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29" name="Freeform 600"/>
                    <p:cNvSpPr>
                      <a:spLocks/>
                    </p:cNvSpPr>
                    <p:nvPr/>
                  </p:nvSpPr>
                  <p:spPr bwMode="auto">
                    <a:xfrm>
                      <a:off x="3699" y="3251"/>
                      <a:ext cx="32" cy="19"/>
                    </a:xfrm>
                    <a:custGeom>
                      <a:avLst/>
                      <a:gdLst>
                        <a:gd name="T0" fmla="*/ 0 w 32"/>
                        <a:gd name="T1" fmla="*/ 10 h 19"/>
                        <a:gd name="T2" fmla="*/ 3 w 32"/>
                        <a:gd name="T3" fmla="*/ 12 h 19"/>
                        <a:gd name="T4" fmla="*/ 29 w 32"/>
                        <a:gd name="T5" fmla="*/ 19 h 19"/>
                        <a:gd name="T6" fmla="*/ 32 w 32"/>
                        <a:gd name="T7" fmla="*/ 7 h 19"/>
                        <a:gd name="T8" fmla="*/ 7 w 32"/>
                        <a:gd name="T9" fmla="*/ 0 h 19"/>
                        <a:gd name="T10" fmla="*/ 9 w 32"/>
                        <a:gd name="T11" fmla="*/ 1 h 19"/>
                        <a:gd name="T12" fmla="*/ 0 w 32"/>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32" h="19">
                          <a:moveTo>
                            <a:pt x="0" y="10"/>
                          </a:moveTo>
                          <a:lnTo>
                            <a:pt x="3" y="12"/>
                          </a:lnTo>
                          <a:lnTo>
                            <a:pt x="29" y="19"/>
                          </a:lnTo>
                          <a:lnTo>
                            <a:pt x="32" y="7"/>
                          </a:lnTo>
                          <a:lnTo>
                            <a:pt x="7" y="0"/>
                          </a:lnTo>
                          <a:lnTo>
                            <a:pt x="9" y="1"/>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0" name="Freeform 599"/>
                    <p:cNvSpPr>
                      <a:spLocks/>
                    </p:cNvSpPr>
                    <p:nvPr/>
                  </p:nvSpPr>
                  <p:spPr bwMode="auto">
                    <a:xfrm>
                      <a:off x="3682" y="3231"/>
                      <a:ext cx="26" cy="30"/>
                    </a:xfrm>
                    <a:custGeom>
                      <a:avLst/>
                      <a:gdLst>
                        <a:gd name="T0" fmla="*/ 8 w 26"/>
                        <a:gd name="T1" fmla="*/ 12 h 30"/>
                        <a:gd name="T2" fmla="*/ 0 w 26"/>
                        <a:gd name="T3" fmla="*/ 12 h 30"/>
                        <a:gd name="T4" fmla="*/ 17 w 26"/>
                        <a:gd name="T5" fmla="*/ 30 h 30"/>
                        <a:gd name="T6" fmla="*/ 26 w 26"/>
                        <a:gd name="T7" fmla="*/ 21 h 30"/>
                        <a:gd name="T8" fmla="*/ 9 w 26"/>
                        <a:gd name="T9" fmla="*/ 3 h 30"/>
                        <a:gd name="T10" fmla="*/ 2 w 26"/>
                        <a:gd name="T11" fmla="*/ 2 h 30"/>
                        <a:gd name="T12" fmla="*/ 9 w 26"/>
                        <a:gd name="T13" fmla="*/ 3 h 30"/>
                        <a:gd name="T14" fmla="*/ 6 w 26"/>
                        <a:gd name="T15" fmla="*/ 0 h 30"/>
                        <a:gd name="T16" fmla="*/ 2 w 26"/>
                        <a:gd name="T17" fmla="*/ 2 h 30"/>
                        <a:gd name="T18" fmla="*/ 8 w 26"/>
                        <a:gd name="T1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8" y="12"/>
                          </a:moveTo>
                          <a:lnTo>
                            <a:pt x="0" y="12"/>
                          </a:lnTo>
                          <a:lnTo>
                            <a:pt x="17" y="30"/>
                          </a:lnTo>
                          <a:lnTo>
                            <a:pt x="26" y="21"/>
                          </a:lnTo>
                          <a:lnTo>
                            <a:pt x="9" y="3"/>
                          </a:lnTo>
                          <a:lnTo>
                            <a:pt x="2" y="2"/>
                          </a:lnTo>
                          <a:lnTo>
                            <a:pt x="9" y="3"/>
                          </a:lnTo>
                          <a:lnTo>
                            <a:pt x="6" y="0"/>
                          </a:lnTo>
                          <a:lnTo>
                            <a:pt x="2" y="2"/>
                          </a:lnTo>
                          <a:lnTo>
                            <a:pt x="8"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1" name="Freeform 598"/>
                    <p:cNvSpPr>
                      <a:spLocks/>
                    </p:cNvSpPr>
                    <p:nvPr/>
                  </p:nvSpPr>
                  <p:spPr bwMode="auto">
                    <a:xfrm>
                      <a:off x="3582" y="3233"/>
                      <a:ext cx="108" cy="70"/>
                    </a:xfrm>
                    <a:custGeom>
                      <a:avLst/>
                      <a:gdLst>
                        <a:gd name="T0" fmla="*/ 3 w 108"/>
                        <a:gd name="T1" fmla="*/ 70 h 70"/>
                        <a:gd name="T2" fmla="*/ 5 w 108"/>
                        <a:gd name="T3" fmla="*/ 70 h 70"/>
                        <a:gd name="T4" fmla="*/ 108 w 108"/>
                        <a:gd name="T5" fmla="*/ 10 h 70"/>
                        <a:gd name="T6" fmla="*/ 102 w 108"/>
                        <a:gd name="T7" fmla="*/ 0 h 70"/>
                        <a:gd name="T8" fmla="*/ 0 w 108"/>
                        <a:gd name="T9" fmla="*/ 59 h 70"/>
                        <a:gd name="T10" fmla="*/ 3 w 108"/>
                        <a:gd name="T11" fmla="*/ 57 h 70"/>
                        <a:gd name="T12" fmla="*/ 3 w 10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08" h="70">
                          <a:moveTo>
                            <a:pt x="3" y="70"/>
                          </a:moveTo>
                          <a:lnTo>
                            <a:pt x="5" y="70"/>
                          </a:lnTo>
                          <a:lnTo>
                            <a:pt x="108" y="10"/>
                          </a:lnTo>
                          <a:lnTo>
                            <a:pt x="102" y="0"/>
                          </a:lnTo>
                          <a:lnTo>
                            <a:pt x="0" y="59"/>
                          </a:lnTo>
                          <a:lnTo>
                            <a:pt x="3" y="57"/>
                          </a:lnTo>
                          <a:lnTo>
                            <a:pt x="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2" name="Freeform 597"/>
                    <p:cNvSpPr>
                      <a:spLocks/>
                    </p:cNvSpPr>
                    <p:nvPr/>
                  </p:nvSpPr>
                  <p:spPr bwMode="auto">
                    <a:xfrm>
                      <a:off x="3555" y="3290"/>
                      <a:ext cx="30" cy="13"/>
                    </a:xfrm>
                    <a:custGeom>
                      <a:avLst/>
                      <a:gdLst>
                        <a:gd name="T0" fmla="*/ 7 w 30"/>
                        <a:gd name="T1" fmla="*/ 13 h 13"/>
                        <a:gd name="T2" fmla="*/ 3 w 30"/>
                        <a:gd name="T3" fmla="*/ 13 h 13"/>
                        <a:gd name="T4" fmla="*/ 30 w 30"/>
                        <a:gd name="T5" fmla="*/ 13 h 13"/>
                        <a:gd name="T6" fmla="*/ 30 w 30"/>
                        <a:gd name="T7" fmla="*/ 0 h 13"/>
                        <a:gd name="T8" fmla="*/ 3 w 30"/>
                        <a:gd name="T9" fmla="*/ 0 h 13"/>
                        <a:gd name="T10" fmla="*/ 0 w 30"/>
                        <a:gd name="T11" fmla="*/ 2 h 13"/>
                        <a:gd name="T12" fmla="*/ 7 w 3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7" y="13"/>
                          </a:moveTo>
                          <a:lnTo>
                            <a:pt x="3" y="13"/>
                          </a:lnTo>
                          <a:lnTo>
                            <a:pt x="30" y="13"/>
                          </a:lnTo>
                          <a:lnTo>
                            <a:pt x="30" y="0"/>
                          </a:lnTo>
                          <a:lnTo>
                            <a:pt x="3" y="0"/>
                          </a:lnTo>
                          <a:lnTo>
                            <a:pt x="0" y="2"/>
                          </a:lnTo>
                          <a:lnTo>
                            <a:pt x="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3" name="Freeform 596"/>
                    <p:cNvSpPr>
                      <a:spLocks/>
                    </p:cNvSpPr>
                    <p:nvPr/>
                  </p:nvSpPr>
                  <p:spPr bwMode="auto">
                    <a:xfrm>
                      <a:off x="3535" y="3292"/>
                      <a:ext cx="27" cy="27"/>
                    </a:xfrm>
                    <a:custGeom>
                      <a:avLst/>
                      <a:gdLst>
                        <a:gd name="T0" fmla="*/ 7 w 27"/>
                        <a:gd name="T1" fmla="*/ 27 h 27"/>
                        <a:gd name="T2" fmla="*/ 9 w 27"/>
                        <a:gd name="T3" fmla="*/ 25 h 27"/>
                        <a:gd name="T4" fmla="*/ 27 w 27"/>
                        <a:gd name="T5" fmla="*/ 11 h 27"/>
                        <a:gd name="T6" fmla="*/ 20 w 27"/>
                        <a:gd name="T7" fmla="*/ 0 h 27"/>
                        <a:gd name="T8" fmla="*/ 0 w 27"/>
                        <a:gd name="T9" fmla="*/ 14 h 27"/>
                        <a:gd name="T10" fmla="*/ 2 w 27"/>
                        <a:gd name="T11" fmla="*/ 14 h 27"/>
                        <a:gd name="T12" fmla="*/ 7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7" y="27"/>
                          </a:moveTo>
                          <a:lnTo>
                            <a:pt x="9" y="25"/>
                          </a:lnTo>
                          <a:lnTo>
                            <a:pt x="27" y="11"/>
                          </a:lnTo>
                          <a:lnTo>
                            <a:pt x="20" y="0"/>
                          </a:lnTo>
                          <a:lnTo>
                            <a:pt x="0" y="14"/>
                          </a:lnTo>
                          <a:lnTo>
                            <a:pt x="2" y="14"/>
                          </a:lnTo>
                          <a:lnTo>
                            <a:pt x="7"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4" name="Freeform 595"/>
                    <p:cNvSpPr>
                      <a:spLocks/>
                    </p:cNvSpPr>
                    <p:nvPr/>
                  </p:nvSpPr>
                  <p:spPr bwMode="auto">
                    <a:xfrm>
                      <a:off x="3502" y="3306"/>
                      <a:ext cx="40" cy="27"/>
                    </a:xfrm>
                    <a:custGeom>
                      <a:avLst/>
                      <a:gdLst>
                        <a:gd name="T0" fmla="*/ 0 w 40"/>
                        <a:gd name="T1" fmla="*/ 27 h 27"/>
                        <a:gd name="T2" fmla="*/ 4 w 40"/>
                        <a:gd name="T3" fmla="*/ 27 h 27"/>
                        <a:gd name="T4" fmla="*/ 40 w 40"/>
                        <a:gd name="T5" fmla="*/ 13 h 27"/>
                        <a:gd name="T6" fmla="*/ 35 w 40"/>
                        <a:gd name="T7" fmla="*/ 0 h 27"/>
                        <a:gd name="T8" fmla="*/ 0 w 40"/>
                        <a:gd name="T9" fmla="*/ 15 h 27"/>
                        <a:gd name="T10" fmla="*/ 4 w 40"/>
                        <a:gd name="T11" fmla="*/ 15 h 27"/>
                        <a:gd name="T12" fmla="*/ 0 w 4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0" h="27">
                          <a:moveTo>
                            <a:pt x="0" y="27"/>
                          </a:moveTo>
                          <a:lnTo>
                            <a:pt x="4" y="27"/>
                          </a:lnTo>
                          <a:lnTo>
                            <a:pt x="40" y="13"/>
                          </a:lnTo>
                          <a:lnTo>
                            <a:pt x="35" y="0"/>
                          </a:lnTo>
                          <a:lnTo>
                            <a:pt x="0" y="15"/>
                          </a:lnTo>
                          <a:lnTo>
                            <a:pt x="4" y="15"/>
                          </a:lnTo>
                          <a:lnTo>
                            <a:pt x="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5" name="Freeform 594"/>
                    <p:cNvSpPr>
                      <a:spLocks/>
                    </p:cNvSpPr>
                    <p:nvPr/>
                  </p:nvSpPr>
                  <p:spPr bwMode="auto">
                    <a:xfrm>
                      <a:off x="3466" y="3314"/>
                      <a:ext cx="40" cy="19"/>
                    </a:xfrm>
                    <a:custGeom>
                      <a:avLst/>
                      <a:gdLst>
                        <a:gd name="T0" fmla="*/ 0 w 40"/>
                        <a:gd name="T1" fmla="*/ 12 h 19"/>
                        <a:gd name="T2" fmla="*/ 0 w 40"/>
                        <a:gd name="T3" fmla="*/ 12 h 19"/>
                        <a:gd name="T4" fmla="*/ 36 w 40"/>
                        <a:gd name="T5" fmla="*/ 19 h 19"/>
                        <a:gd name="T6" fmla="*/ 40 w 40"/>
                        <a:gd name="T7" fmla="*/ 7 h 19"/>
                        <a:gd name="T8" fmla="*/ 4 w 40"/>
                        <a:gd name="T9" fmla="*/ 0 h 19"/>
                        <a:gd name="T10" fmla="*/ 2 w 40"/>
                        <a:gd name="T11" fmla="*/ 0 h 19"/>
                        <a:gd name="T12" fmla="*/ 0 w 40"/>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40" h="19">
                          <a:moveTo>
                            <a:pt x="0" y="12"/>
                          </a:moveTo>
                          <a:lnTo>
                            <a:pt x="0" y="12"/>
                          </a:lnTo>
                          <a:lnTo>
                            <a:pt x="36" y="19"/>
                          </a:lnTo>
                          <a:lnTo>
                            <a:pt x="40" y="7"/>
                          </a:lnTo>
                          <a:lnTo>
                            <a:pt x="4" y="0"/>
                          </a:lnTo>
                          <a:lnTo>
                            <a:pt x="2"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6" name="Freeform 593"/>
                    <p:cNvSpPr>
                      <a:spLocks/>
                    </p:cNvSpPr>
                    <p:nvPr/>
                  </p:nvSpPr>
                  <p:spPr bwMode="auto">
                    <a:xfrm>
                      <a:off x="3423" y="3308"/>
                      <a:ext cx="45" cy="18"/>
                    </a:xfrm>
                    <a:custGeom>
                      <a:avLst/>
                      <a:gdLst>
                        <a:gd name="T0" fmla="*/ 0 w 45"/>
                        <a:gd name="T1" fmla="*/ 9 h 18"/>
                        <a:gd name="T2" fmla="*/ 5 w 45"/>
                        <a:gd name="T3" fmla="*/ 13 h 18"/>
                        <a:gd name="T4" fmla="*/ 43 w 45"/>
                        <a:gd name="T5" fmla="*/ 18 h 18"/>
                        <a:gd name="T6" fmla="*/ 45 w 45"/>
                        <a:gd name="T7" fmla="*/ 6 h 18"/>
                        <a:gd name="T8" fmla="*/ 7 w 45"/>
                        <a:gd name="T9" fmla="*/ 0 h 18"/>
                        <a:gd name="T10" fmla="*/ 11 w 45"/>
                        <a:gd name="T11" fmla="*/ 2 h 18"/>
                        <a:gd name="T12" fmla="*/ 0 w 45"/>
                        <a:gd name="T13" fmla="*/ 9 h 18"/>
                        <a:gd name="T14" fmla="*/ 2 w 45"/>
                        <a:gd name="T15" fmla="*/ 11 h 18"/>
                        <a:gd name="T16" fmla="*/ 5 w 45"/>
                        <a:gd name="T17" fmla="*/ 13 h 18"/>
                        <a:gd name="T18" fmla="*/ 0 w 45"/>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8">
                          <a:moveTo>
                            <a:pt x="0" y="9"/>
                          </a:moveTo>
                          <a:lnTo>
                            <a:pt x="5" y="13"/>
                          </a:lnTo>
                          <a:lnTo>
                            <a:pt x="43" y="18"/>
                          </a:lnTo>
                          <a:lnTo>
                            <a:pt x="45" y="6"/>
                          </a:lnTo>
                          <a:lnTo>
                            <a:pt x="7" y="0"/>
                          </a:lnTo>
                          <a:lnTo>
                            <a:pt x="11" y="2"/>
                          </a:lnTo>
                          <a:lnTo>
                            <a:pt x="0" y="9"/>
                          </a:lnTo>
                          <a:lnTo>
                            <a:pt x="2" y="11"/>
                          </a:lnTo>
                          <a:lnTo>
                            <a:pt x="5"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7" name="Freeform 592"/>
                    <p:cNvSpPr>
                      <a:spLocks/>
                    </p:cNvSpPr>
                    <p:nvPr/>
                  </p:nvSpPr>
                  <p:spPr bwMode="auto">
                    <a:xfrm>
                      <a:off x="3410" y="3290"/>
                      <a:ext cx="24" cy="27"/>
                    </a:xfrm>
                    <a:custGeom>
                      <a:avLst/>
                      <a:gdLst>
                        <a:gd name="T0" fmla="*/ 0 w 24"/>
                        <a:gd name="T1" fmla="*/ 4 h 27"/>
                        <a:gd name="T2" fmla="*/ 0 w 24"/>
                        <a:gd name="T3" fmla="*/ 7 h 27"/>
                        <a:gd name="T4" fmla="*/ 13 w 24"/>
                        <a:gd name="T5" fmla="*/ 27 h 27"/>
                        <a:gd name="T6" fmla="*/ 24 w 24"/>
                        <a:gd name="T7" fmla="*/ 20 h 27"/>
                        <a:gd name="T8" fmla="*/ 11 w 24"/>
                        <a:gd name="T9" fmla="*/ 0 h 27"/>
                        <a:gd name="T10" fmla="*/ 13 w 24"/>
                        <a:gd name="T11" fmla="*/ 4 h 27"/>
                        <a:gd name="T12" fmla="*/ 0 w 24"/>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0" y="4"/>
                          </a:moveTo>
                          <a:lnTo>
                            <a:pt x="0" y="7"/>
                          </a:lnTo>
                          <a:lnTo>
                            <a:pt x="13" y="27"/>
                          </a:lnTo>
                          <a:lnTo>
                            <a:pt x="24" y="20"/>
                          </a:lnTo>
                          <a:lnTo>
                            <a:pt x="11" y="0"/>
                          </a:lnTo>
                          <a:lnTo>
                            <a:pt x="13"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8" name="Freeform 591"/>
                    <p:cNvSpPr>
                      <a:spLocks/>
                    </p:cNvSpPr>
                    <p:nvPr/>
                  </p:nvSpPr>
                  <p:spPr bwMode="auto">
                    <a:xfrm>
                      <a:off x="3409" y="3236"/>
                      <a:ext cx="14" cy="58"/>
                    </a:xfrm>
                    <a:custGeom>
                      <a:avLst/>
                      <a:gdLst>
                        <a:gd name="T0" fmla="*/ 5 w 14"/>
                        <a:gd name="T1" fmla="*/ 13 h 58"/>
                        <a:gd name="T2" fmla="*/ 0 w 14"/>
                        <a:gd name="T3" fmla="*/ 7 h 58"/>
                        <a:gd name="T4" fmla="*/ 1 w 14"/>
                        <a:gd name="T5" fmla="*/ 58 h 58"/>
                        <a:gd name="T6" fmla="*/ 14 w 14"/>
                        <a:gd name="T7" fmla="*/ 58 h 58"/>
                        <a:gd name="T8" fmla="*/ 12 w 14"/>
                        <a:gd name="T9" fmla="*/ 7 h 58"/>
                        <a:gd name="T10" fmla="*/ 7 w 14"/>
                        <a:gd name="T11" fmla="*/ 0 h 58"/>
                        <a:gd name="T12" fmla="*/ 12 w 14"/>
                        <a:gd name="T13" fmla="*/ 7 h 58"/>
                        <a:gd name="T14" fmla="*/ 12 w 14"/>
                        <a:gd name="T15" fmla="*/ 2 h 58"/>
                        <a:gd name="T16" fmla="*/ 7 w 14"/>
                        <a:gd name="T17" fmla="*/ 0 h 58"/>
                        <a:gd name="T18" fmla="*/ 5 w 14"/>
                        <a:gd name="T19"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8">
                          <a:moveTo>
                            <a:pt x="5" y="13"/>
                          </a:moveTo>
                          <a:lnTo>
                            <a:pt x="0" y="7"/>
                          </a:lnTo>
                          <a:lnTo>
                            <a:pt x="1" y="58"/>
                          </a:lnTo>
                          <a:lnTo>
                            <a:pt x="14" y="58"/>
                          </a:lnTo>
                          <a:lnTo>
                            <a:pt x="12" y="7"/>
                          </a:lnTo>
                          <a:lnTo>
                            <a:pt x="7" y="0"/>
                          </a:lnTo>
                          <a:lnTo>
                            <a:pt x="12" y="7"/>
                          </a:lnTo>
                          <a:lnTo>
                            <a:pt x="12" y="2"/>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39" name="Freeform 590"/>
                    <p:cNvSpPr>
                      <a:spLocks/>
                    </p:cNvSpPr>
                    <p:nvPr/>
                  </p:nvSpPr>
                  <p:spPr bwMode="auto">
                    <a:xfrm>
                      <a:off x="3362" y="3229"/>
                      <a:ext cx="54" cy="20"/>
                    </a:xfrm>
                    <a:custGeom>
                      <a:avLst/>
                      <a:gdLst>
                        <a:gd name="T0" fmla="*/ 7 w 54"/>
                        <a:gd name="T1" fmla="*/ 13 h 20"/>
                        <a:gd name="T2" fmla="*/ 2 w 54"/>
                        <a:gd name="T3" fmla="*/ 13 h 20"/>
                        <a:gd name="T4" fmla="*/ 52 w 54"/>
                        <a:gd name="T5" fmla="*/ 20 h 20"/>
                        <a:gd name="T6" fmla="*/ 54 w 54"/>
                        <a:gd name="T7" fmla="*/ 7 h 20"/>
                        <a:gd name="T8" fmla="*/ 3 w 54"/>
                        <a:gd name="T9" fmla="*/ 0 h 20"/>
                        <a:gd name="T10" fmla="*/ 0 w 54"/>
                        <a:gd name="T11" fmla="*/ 0 h 20"/>
                        <a:gd name="T12" fmla="*/ 7 w 54"/>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54" h="20">
                          <a:moveTo>
                            <a:pt x="7" y="13"/>
                          </a:moveTo>
                          <a:lnTo>
                            <a:pt x="2" y="13"/>
                          </a:lnTo>
                          <a:lnTo>
                            <a:pt x="52" y="20"/>
                          </a:lnTo>
                          <a:lnTo>
                            <a:pt x="54" y="7"/>
                          </a:lnTo>
                          <a:lnTo>
                            <a:pt x="3" y="0"/>
                          </a:lnTo>
                          <a:lnTo>
                            <a:pt x="0" y="0"/>
                          </a:lnTo>
                          <a:lnTo>
                            <a:pt x="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0" name="Freeform 589"/>
                    <p:cNvSpPr>
                      <a:spLocks/>
                    </p:cNvSpPr>
                    <p:nvPr/>
                  </p:nvSpPr>
                  <p:spPr bwMode="auto">
                    <a:xfrm>
                      <a:off x="2393" y="2809"/>
                      <a:ext cx="52" cy="16"/>
                    </a:xfrm>
                    <a:custGeom>
                      <a:avLst/>
                      <a:gdLst>
                        <a:gd name="T0" fmla="*/ 52 w 52"/>
                        <a:gd name="T1" fmla="*/ 4 h 16"/>
                        <a:gd name="T2" fmla="*/ 50 w 52"/>
                        <a:gd name="T3" fmla="*/ 2 h 16"/>
                        <a:gd name="T4" fmla="*/ 0 w 52"/>
                        <a:gd name="T5" fmla="*/ 0 h 16"/>
                        <a:gd name="T6" fmla="*/ 0 w 52"/>
                        <a:gd name="T7" fmla="*/ 13 h 16"/>
                        <a:gd name="T8" fmla="*/ 48 w 52"/>
                        <a:gd name="T9" fmla="*/ 16 h 16"/>
                        <a:gd name="T10" fmla="*/ 46 w 52"/>
                        <a:gd name="T11" fmla="*/ 15 h 16"/>
                        <a:gd name="T12" fmla="*/ 52 w 52"/>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52" h="16">
                          <a:moveTo>
                            <a:pt x="52" y="4"/>
                          </a:moveTo>
                          <a:lnTo>
                            <a:pt x="50" y="2"/>
                          </a:lnTo>
                          <a:lnTo>
                            <a:pt x="0" y="0"/>
                          </a:lnTo>
                          <a:lnTo>
                            <a:pt x="0" y="13"/>
                          </a:lnTo>
                          <a:lnTo>
                            <a:pt x="48" y="16"/>
                          </a:lnTo>
                          <a:lnTo>
                            <a:pt x="46" y="15"/>
                          </a:lnTo>
                          <a:lnTo>
                            <a:pt x="5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1" name="Freeform 588"/>
                    <p:cNvSpPr>
                      <a:spLocks/>
                    </p:cNvSpPr>
                    <p:nvPr/>
                  </p:nvSpPr>
                  <p:spPr bwMode="auto">
                    <a:xfrm>
                      <a:off x="2439" y="2813"/>
                      <a:ext cx="69" cy="43"/>
                    </a:xfrm>
                    <a:custGeom>
                      <a:avLst/>
                      <a:gdLst>
                        <a:gd name="T0" fmla="*/ 69 w 69"/>
                        <a:gd name="T1" fmla="*/ 32 h 43"/>
                        <a:gd name="T2" fmla="*/ 67 w 69"/>
                        <a:gd name="T3" fmla="*/ 32 h 43"/>
                        <a:gd name="T4" fmla="*/ 6 w 69"/>
                        <a:gd name="T5" fmla="*/ 0 h 43"/>
                        <a:gd name="T6" fmla="*/ 0 w 69"/>
                        <a:gd name="T7" fmla="*/ 11 h 43"/>
                        <a:gd name="T8" fmla="*/ 62 w 69"/>
                        <a:gd name="T9" fmla="*/ 43 h 43"/>
                        <a:gd name="T10" fmla="*/ 62 w 69"/>
                        <a:gd name="T11" fmla="*/ 43 h 43"/>
                        <a:gd name="T12" fmla="*/ 69 w 69"/>
                        <a:gd name="T13" fmla="*/ 32 h 43"/>
                      </a:gdLst>
                      <a:ahLst/>
                      <a:cxnLst>
                        <a:cxn ang="0">
                          <a:pos x="T0" y="T1"/>
                        </a:cxn>
                        <a:cxn ang="0">
                          <a:pos x="T2" y="T3"/>
                        </a:cxn>
                        <a:cxn ang="0">
                          <a:pos x="T4" y="T5"/>
                        </a:cxn>
                        <a:cxn ang="0">
                          <a:pos x="T6" y="T7"/>
                        </a:cxn>
                        <a:cxn ang="0">
                          <a:pos x="T8" y="T9"/>
                        </a:cxn>
                        <a:cxn ang="0">
                          <a:pos x="T10" y="T11"/>
                        </a:cxn>
                        <a:cxn ang="0">
                          <a:pos x="T12" y="T13"/>
                        </a:cxn>
                      </a:cxnLst>
                      <a:rect l="0" t="0" r="r" b="b"/>
                      <a:pathLst>
                        <a:path w="69" h="43">
                          <a:moveTo>
                            <a:pt x="69" y="32"/>
                          </a:moveTo>
                          <a:lnTo>
                            <a:pt x="67" y="32"/>
                          </a:lnTo>
                          <a:lnTo>
                            <a:pt x="6" y="0"/>
                          </a:lnTo>
                          <a:lnTo>
                            <a:pt x="0" y="11"/>
                          </a:lnTo>
                          <a:lnTo>
                            <a:pt x="62" y="43"/>
                          </a:lnTo>
                          <a:lnTo>
                            <a:pt x="6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2" name="Freeform 587"/>
                    <p:cNvSpPr>
                      <a:spLocks/>
                    </p:cNvSpPr>
                    <p:nvPr/>
                  </p:nvSpPr>
                  <p:spPr bwMode="auto">
                    <a:xfrm>
                      <a:off x="2501" y="2845"/>
                      <a:ext cx="72" cy="56"/>
                    </a:xfrm>
                    <a:custGeom>
                      <a:avLst/>
                      <a:gdLst>
                        <a:gd name="T0" fmla="*/ 68 w 72"/>
                        <a:gd name="T1" fmla="*/ 42 h 56"/>
                        <a:gd name="T2" fmla="*/ 72 w 72"/>
                        <a:gd name="T3" fmla="*/ 43 h 56"/>
                        <a:gd name="T4" fmla="*/ 7 w 72"/>
                        <a:gd name="T5" fmla="*/ 0 h 56"/>
                        <a:gd name="T6" fmla="*/ 0 w 72"/>
                        <a:gd name="T7" fmla="*/ 11 h 56"/>
                        <a:gd name="T8" fmla="*/ 64 w 72"/>
                        <a:gd name="T9" fmla="*/ 54 h 56"/>
                        <a:gd name="T10" fmla="*/ 68 w 72"/>
                        <a:gd name="T11" fmla="*/ 56 h 56"/>
                        <a:gd name="T12" fmla="*/ 68 w 72"/>
                        <a:gd name="T13" fmla="*/ 42 h 56"/>
                      </a:gdLst>
                      <a:ahLst/>
                      <a:cxnLst>
                        <a:cxn ang="0">
                          <a:pos x="T0" y="T1"/>
                        </a:cxn>
                        <a:cxn ang="0">
                          <a:pos x="T2" y="T3"/>
                        </a:cxn>
                        <a:cxn ang="0">
                          <a:pos x="T4" y="T5"/>
                        </a:cxn>
                        <a:cxn ang="0">
                          <a:pos x="T6" y="T7"/>
                        </a:cxn>
                        <a:cxn ang="0">
                          <a:pos x="T8" y="T9"/>
                        </a:cxn>
                        <a:cxn ang="0">
                          <a:pos x="T10" y="T11"/>
                        </a:cxn>
                        <a:cxn ang="0">
                          <a:pos x="T12" y="T13"/>
                        </a:cxn>
                      </a:cxnLst>
                      <a:rect l="0" t="0" r="r" b="b"/>
                      <a:pathLst>
                        <a:path w="72" h="56">
                          <a:moveTo>
                            <a:pt x="68" y="42"/>
                          </a:moveTo>
                          <a:lnTo>
                            <a:pt x="72" y="43"/>
                          </a:lnTo>
                          <a:lnTo>
                            <a:pt x="7" y="0"/>
                          </a:lnTo>
                          <a:lnTo>
                            <a:pt x="0" y="11"/>
                          </a:lnTo>
                          <a:lnTo>
                            <a:pt x="64" y="54"/>
                          </a:lnTo>
                          <a:lnTo>
                            <a:pt x="68" y="56"/>
                          </a:lnTo>
                          <a:lnTo>
                            <a:pt x="68"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3" name="Freeform 586"/>
                    <p:cNvSpPr>
                      <a:spLocks/>
                    </p:cNvSpPr>
                    <p:nvPr/>
                  </p:nvSpPr>
                  <p:spPr bwMode="auto">
                    <a:xfrm>
                      <a:off x="2569" y="2885"/>
                      <a:ext cx="27" cy="16"/>
                    </a:xfrm>
                    <a:custGeom>
                      <a:avLst/>
                      <a:gdLst>
                        <a:gd name="T0" fmla="*/ 14 w 27"/>
                        <a:gd name="T1" fmla="*/ 7 h 16"/>
                        <a:gd name="T2" fmla="*/ 20 w 27"/>
                        <a:gd name="T3" fmla="*/ 0 h 16"/>
                        <a:gd name="T4" fmla="*/ 0 w 27"/>
                        <a:gd name="T5" fmla="*/ 2 h 16"/>
                        <a:gd name="T6" fmla="*/ 0 w 27"/>
                        <a:gd name="T7" fmla="*/ 16 h 16"/>
                        <a:gd name="T8" fmla="*/ 20 w 27"/>
                        <a:gd name="T9" fmla="*/ 14 h 16"/>
                        <a:gd name="T10" fmla="*/ 27 w 27"/>
                        <a:gd name="T11" fmla="*/ 7 h 16"/>
                        <a:gd name="T12" fmla="*/ 20 w 27"/>
                        <a:gd name="T13" fmla="*/ 14 h 16"/>
                        <a:gd name="T14" fmla="*/ 27 w 27"/>
                        <a:gd name="T15" fmla="*/ 12 h 16"/>
                        <a:gd name="T16" fmla="*/ 27 w 27"/>
                        <a:gd name="T17" fmla="*/ 7 h 16"/>
                        <a:gd name="T18" fmla="*/ 14 w 27"/>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6">
                          <a:moveTo>
                            <a:pt x="14" y="7"/>
                          </a:moveTo>
                          <a:lnTo>
                            <a:pt x="20" y="0"/>
                          </a:lnTo>
                          <a:lnTo>
                            <a:pt x="0" y="2"/>
                          </a:lnTo>
                          <a:lnTo>
                            <a:pt x="0" y="16"/>
                          </a:lnTo>
                          <a:lnTo>
                            <a:pt x="20" y="14"/>
                          </a:lnTo>
                          <a:lnTo>
                            <a:pt x="27" y="7"/>
                          </a:lnTo>
                          <a:lnTo>
                            <a:pt x="20" y="14"/>
                          </a:lnTo>
                          <a:lnTo>
                            <a:pt x="27" y="12"/>
                          </a:lnTo>
                          <a:lnTo>
                            <a:pt x="27" y="7"/>
                          </a:lnTo>
                          <a:lnTo>
                            <a:pt x="14"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4" name="Freeform 585"/>
                    <p:cNvSpPr>
                      <a:spLocks/>
                    </p:cNvSpPr>
                    <p:nvPr/>
                  </p:nvSpPr>
                  <p:spPr bwMode="auto">
                    <a:xfrm>
                      <a:off x="2583" y="2869"/>
                      <a:ext cx="13" cy="23"/>
                    </a:xfrm>
                    <a:custGeom>
                      <a:avLst/>
                      <a:gdLst>
                        <a:gd name="T0" fmla="*/ 2 w 13"/>
                        <a:gd name="T1" fmla="*/ 7 h 23"/>
                        <a:gd name="T2" fmla="*/ 0 w 13"/>
                        <a:gd name="T3" fmla="*/ 3 h 23"/>
                        <a:gd name="T4" fmla="*/ 0 w 13"/>
                        <a:gd name="T5" fmla="*/ 23 h 23"/>
                        <a:gd name="T6" fmla="*/ 13 w 13"/>
                        <a:gd name="T7" fmla="*/ 23 h 23"/>
                        <a:gd name="T8" fmla="*/ 13 w 13"/>
                        <a:gd name="T9" fmla="*/ 3 h 23"/>
                        <a:gd name="T10" fmla="*/ 13 w 13"/>
                        <a:gd name="T11" fmla="*/ 0 h 23"/>
                        <a:gd name="T12" fmla="*/ 2 w 13"/>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3" h="23">
                          <a:moveTo>
                            <a:pt x="2" y="7"/>
                          </a:moveTo>
                          <a:lnTo>
                            <a:pt x="0" y="3"/>
                          </a:lnTo>
                          <a:lnTo>
                            <a:pt x="0" y="23"/>
                          </a:lnTo>
                          <a:lnTo>
                            <a:pt x="13" y="23"/>
                          </a:lnTo>
                          <a:lnTo>
                            <a:pt x="13" y="3"/>
                          </a:lnTo>
                          <a:lnTo>
                            <a:pt x="13" y="0"/>
                          </a:lnTo>
                          <a:lnTo>
                            <a:pt x="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5" name="Freeform 584"/>
                    <p:cNvSpPr>
                      <a:spLocks/>
                    </p:cNvSpPr>
                    <p:nvPr/>
                  </p:nvSpPr>
                  <p:spPr bwMode="auto">
                    <a:xfrm>
                      <a:off x="2569" y="2851"/>
                      <a:ext cx="27" cy="25"/>
                    </a:xfrm>
                    <a:custGeom>
                      <a:avLst/>
                      <a:gdLst>
                        <a:gd name="T0" fmla="*/ 0 w 27"/>
                        <a:gd name="T1" fmla="*/ 3 h 25"/>
                        <a:gd name="T2" fmla="*/ 2 w 27"/>
                        <a:gd name="T3" fmla="*/ 9 h 25"/>
                        <a:gd name="T4" fmla="*/ 16 w 27"/>
                        <a:gd name="T5" fmla="*/ 25 h 25"/>
                        <a:gd name="T6" fmla="*/ 27 w 27"/>
                        <a:gd name="T7" fmla="*/ 18 h 25"/>
                        <a:gd name="T8" fmla="*/ 11 w 27"/>
                        <a:gd name="T9" fmla="*/ 0 h 25"/>
                        <a:gd name="T10" fmla="*/ 13 w 27"/>
                        <a:gd name="T11" fmla="*/ 5 h 25"/>
                        <a:gd name="T12" fmla="*/ 0 w 27"/>
                        <a:gd name="T13" fmla="*/ 3 h 25"/>
                        <a:gd name="T14" fmla="*/ 0 w 27"/>
                        <a:gd name="T15" fmla="*/ 7 h 25"/>
                        <a:gd name="T16" fmla="*/ 2 w 27"/>
                        <a:gd name="T17" fmla="*/ 9 h 25"/>
                        <a:gd name="T18" fmla="*/ 0 w 27"/>
                        <a:gd name="T1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0" y="3"/>
                          </a:moveTo>
                          <a:lnTo>
                            <a:pt x="2" y="9"/>
                          </a:lnTo>
                          <a:lnTo>
                            <a:pt x="16" y="25"/>
                          </a:lnTo>
                          <a:lnTo>
                            <a:pt x="27" y="18"/>
                          </a:lnTo>
                          <a:lnTo>
                            <a:pt x="11" y="0"/>
                          </a:lnTo>
                          <a:lnTo>
                            <a:pt x="13" y="5"/>
                          </a:lnTo>
                          <a:lnTo>
                            <a:pt x="0" y="3"/>
                          </a:lnTo>
                          <a:lnTo>
                            <a:pt x="0" y="7"/>
                          </a:lnTo>
                          <a:lnTo>
                            <a:pt x="2" y="9"/>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6" name="Freeform 583"/>
                    <p:cNvSpPr>
                      <a:spLocks/>
                    </p:cNvSpPr>
                    <p:nvPr/>
                  </p:nvSpPr>
                  <p:spPr bwMode="auto">
                    <a:xfrm>
                      <a:off x="2569" y="2833"/>
                      <a:ext cx="16" cy="23"/>
                    </a:xfrm>
                    <a:custGeom>
                      <a:avLst/>
                      <a:gdLst>
                        <a:gd name="T0" fmla="*/ 7 w 16"/>
                        <a:gd name="T1" fmla="*/ 0 h 23"/>
                        <a:gd name="T2" fmla="*/ 2 w 16"/>
                        <a:gd name="T3" fmla="*/ 5 h 23"/>
                        <a:gd name="T4" fmla="*/ 0 w 16"/>
                        <a:gd name="T5" fmla="*/ 21 h 23"/>
                        <a:gd name="T6" fmla="*/ 13 w 16"/>
                        <a:gd name="T7" fmla="*/ 23 h 23"/>
                        <a:gd name="T8" fmla="*/ 16 w 16"/>
                        <a:gd name="T9" fmla="*/ 7 h 23"/>
                        <a:gd name="T10" fmla="*/ 11 w 16"/>
                        <a:gd name="T11" fmla="*/ 12 h 23"/>
                        <a:gd name="T12" fmla="*/ 7 w 16"/>
                        <a:gd name="T13" fmla="*/ 0 h 23"/>
                        <a:gd name="T14" fmla="*/ 4 w 16"/>
                        <a:gd name="T15" fmla="*/ 1 h 23"/>
                        <a:gd name="T16" fmla="*/ 2 w 16"/>
                        <a:gd name="T17" fmla="*/ 5 h 23"/>
                        <a:gd name="T18" fmla="*/ 7 w 16"/>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3">
                          <a:moveTo>
                            <a:pt x="7" y="0"/>
                          </a:moveTo>
                          <a:lnTo>
                            <a:pt x="2" y="5"/>
                          </a:lnTo>
                          <a:lnTo>
                            <a:pt x="0" y="21"/>
                          </a:lnTo>
                          <a:lnTo>
                            <a:pt x="13" y="23"/>
                          </a:lnTo>
                          <a:lnTo>
                            <a:pt x="16" y="7"/>
                          </a:lnTo>
                          <a:lnTo>
                            <a:pt x="11" y="12"/>
                          </a:lnTo>
                          <a:lnTo>
                            <a:pt x="7" y="0"/>
                          </a:lnTo>
                          <a:lnTo>
                            <a:pt x="4" y="1"/>
                          </a:lnTo>
                          <a:lnTo>
                            <a:pt x="2" y="5"/>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7" name="Freeform 582"/>
                    <p:cNvSpPr>
                      <a:spLocks/>
                    </p:cNvSpPr>
                    <p:nvPr/>
                  </p:nvSpPr>
                  <p:spPr bwMode="auto">
                    <a:xfrm>
                      <a:off x="2576" y="2829"/>
                      <a:ext cx="29" cy="16"/>
                    </a:xfrm>
                    <a:custGeom>
                      <a:avLst/>
                      <a:gdLst>
                        <a:gd name="T0" fmla="*/ 17 w 29"/>
                        <a:gd name="T1" fmla="*/ 5 h 16"/>
                        <a:gd name="T2" fmla="*/ 22 w 29"/>
                        <a:gd name="T3" fmla="*/ 0 h 16"/>
                        <a:gd name="T4" fmla="*/ 0 w 29"/>
                        <a:gd name="T5" fmla="*/ 4 h 16"/>
                        <a:gd name="T6" fmla="*/ 4 w 29"/>
                        <a:gd name="T7" fmla="*/ 16 h 16"/>
                        <a:gd name="T8" fmla="*/ 24 w 29"/>
                        <a:gd name="T9" fmla="*/ 13 h 16"/>
                        <a:gd name="T10" fmla="*/ 29 w 29"/>
                        <a:gd name="T11" fmla="*/ 9 h 16"/>
                        <a:gd name="T12" fmla="*/ 24 w 29"/>
                        <a:gd name="T13" fmla="*/ 13 h 16"/>
                        <a:gd name="T14" fmla="*/ 27 w 29"/>
                        <a:gd name="T15" fmla="*/ 13 h 16"/>
                        <a:gd name="T16" fmla="*/ 29 w 29"/>
                        <a:gd name="T17" fmla="*/ 9 h 16"/>
                        <a:gd name="T18" fmla="*/ 17 w 29"/>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6">
                          <a:moveTo>
                            <a:pt x="17" y="5"/>
                          </a:moveTo>
                          <a:lnTo>
                            <a:pt x="22" y="0"/>
                          </a:lnTo>
                          <a:lnTo>
                            <a:pt x="0" y="4"/>
                          </a:lnTo>
                          <a:lnTo>
                            <a:pt x="4" y="16"/>
                          </a:lnTo>
                          <a:lnTo>
                            <a:pt x="24" y="13"/>
                          </a:lnTo>
                          <a:lnTo>
                            <a:pt x="29" y="9"/>
                          </a:lnTo>
                          <a:lnTo>
                            <a:pt x="24" y="13"/>
                          </a:lnTo>
                          <a:lnTo>
                            <a:pt x="27" y="13"/>
                          </a:lnTo>
                          <a:lnTo>
                            <a:pt x="29" y="9"/>
                          </a:lnTo>
                          <a:lnTo>
                            <a:pt x="1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8" name="Freeform 581"/>
                    <p:cNvSpPr>
                      <a:spLocks/>
                    </p:cNvSpPr>
                    <p:nvPr/>
                  </p:nvSpPr>
                  <p:spPr bwMode="auto">
                    <a:xfrm>
                      <a:off x="2593" y="2800"/>
                      <a:ext cx="21" cy="38"/>
                    </a:xfrm>
                    <a:custGeom>
                      <a:avLst/>
                      <a:gdLst>
                        <a:gd name="T0" fmla="*/ 9 w 21"/>
                        <a:gd name="T1" fmla="*/ 0 h 38"/>
                        <a:gd name="T2" fmla="*/ 9 w 21"/>
                        <a:gd name="T3" fmla="*/ 2 h 38"/>
                        <a:gd name="T4" fmla="*/ 0 w 21"/>
                        <a:gd name="T5" fmla="*/ 34 h 38"/>
                        <a:gd name="T6" fmla="*/ 12 w 21"/>
                        <a:gd name="T7" fmla="*/ 38 h 38"/>
                        <a:gd name="T8" fmla="*/ 21 w 21"/>
                        <a:gd name="T9" fmla="*/ 6 h 38"/>
                        <a:gd name="T10" fmla="*/ 21 w 21"/>
                        <a:gd name="T11" fmla="*/ 7 h 38"/>
                        <a:gd name="T12" fmla="*/ 9 w 21"/>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1" h="38">
                          <a:moveTo>
                            <a:pt x="9" y="0"/>
                          </a:moveTo>
                          <a:lnTo>
                            <a:pt x="9" y="2"/>
                          </a:lnTo>
                          <a:lnTo>
                            <a:pt x="0" y="34"/>
                          </a:lnTo>
                          <a:lnTo>
                            <a:pt x="12" y="38"/>
                          </a:lnTo>
                          <a:lnTo>
                            <a:pt x="21" y="6"/>
                          </a:lnTo>
                          <a:lnTo>
                            <a:pt x="21" y="7"/>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49" name="Freeform 580"/>
                    <p:cNvSpPr>
                      <a:spLocks/>
                    </p:cNvSpPr>
                    <p:nvPr/>
                  </p:nvSpPr>
                  <p:spPr bwMode="auto">
                    <a:xfrm>
                      <a:off x="2602" y="2775"/>
                      <a:ext cx="25" cy="32"/>
                    </a:xfrm>
                    <a:custGeom>
                      <a:avLst/>
                      <a:gdLst>
                        <a:gd name="T0" fmla="*/ 18 w 25"/>
                        <a:gd name="T1" fmla="*/ 0 h 32"/>
                        <a:gd name="T2" fmla="*/ 12 w 25"/>
                        <a:gd name="T3" fmla="*/ 4 h 32"/>
                        <a:gd name="T4" fmla="*/ 0 w 25"/>
                        <a:gd name="T5" fmla="*/ 25 h 32"/>
                        <a:gd name="T6" fmla="*/ 12 w 25"/>
                        <a:gd name="T7" fmla="*/ 32 h 32"/>
                        <a:gd name="T8" fmla="*/ 25 w 25"/>
                        <a:gd name="T9" fmla="*/ 9 h 32"/>
                        <a:gd name="T10" fmla="*/ 19 w 25"/>
                        <a:gd name="T11" fmla="*/ 13 h 32"/>
                        <a:gd name="T12" fmla="*/ 18 w 25"/>
                        <a:gd name="T13" fmla="*/ 0 h 32"/>
                        <a:gd name="T14" fmla="*/ 14 w 25"/>
                        <a:gd name="T15" fmla="*/ 0 h 32"/>
                        <a:gd name="T16" fmla="*/ 12 w 25"/>
                        <a:gd name="T17" fmla="*/ 4 h 32"/>
                        <a:gd name="T18" fmla="*/ 18 w 25"/>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18" y="0"/>
                          </a:moveTo>
                          <a:lnTo>
                            <a:pt x="12" y="4"/>
                          </a:lnTo>
                          <a:lnTo>
                            <a:pt x="0" y="25"/>
                          </a:lnTo>
                          <a:lnTo>
                            <a:pt x="12" y="32"/>
                          </a:lnTo>
                          <a:lnTo>
                            <a:pt x="25" y="9"/>
                          </a:lnTo>
                          <a:lnTo>
                            <a:pt x="19" y="13"/>
                          </a:lnTo>
                          <a:lnTo>
                            <a:pt x="18" y="0"/>
                          </a:lnTo>
                          <a:lnTo>
                            <a:pt x="14" y="0"/>
                          </a:lnTo>
                          <a:lnTo>
                            <a:pt x="12" y="4"/>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0" name="Freeform 579"/>
                    <p:cNvSpPr>
                      <a:spLocks/>
                    </p:cNvSpPr>
                    <p:nvPr/>
                  </p:nvSpPr>
                  <p:spPr bwMode="auto">
                    <a:xfrm>
                      <a:off x="2620" y="2768"/>
                      <a:ext cx="59" cy="20"/>
                    </a:xfrm>
                    <a:custGeom>
                      <a:avLst/>
                      <a:gdLst>
                        <a:gd name="T0" fmla="*/ 55 w 59"/>
                        <a:gd name="T1" fmla="*/ 2 h 20"/>
                        <a:gd name="T2" fmla="*/ 57 w 59"/>
                        <a:gd name="T3" fmla="*/ 0 h 20"/>
                        <a:gd name="T4" fmla="*/ 0 w 59"/>
                        <a:gd name="T5" fmla="*/ 7 h 20"/>
                        <a:gd name="T6" fmla="*/ 1 w 59"/>
                        <a:gd name="T7" fmla="*/ 20 h 20"/>
                        <a:gd name="T8" fmla="*/ 57 w 59"/>
                        <a:gd name="T9" fmla="*/ 14 h 20"/>
                        <a:gd name="T10" fmla="*/ 59 w 59"/>
                        <a:gd name="T11" fmla="*/ 12 h 20"/>
                        <a:gd name="T12" fmla="*/ 55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55" y="2"/>
                          </a:moveTo>
                          <a:lnTo>
                            <a:pt x="57" y="0"/>
                          </a:lnTo>
                          <a:lnTo>
                            <a:pt x="0" y="7"/>
                          </a:lnTo>
                          <a:lnTo>
                            <a:pt x="1" y="20"/>
                          </a:lnTo>
                          <a:lnTo>
                            <a:pt x="57" y="14"/>
                          </a:lnTo>
                          <a:lnTo>
                            <a:pt x="59" y="12"/>
                          </a:lnTo>
                          <a:lnTo>
                            <a:pt x="5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1" name="Freeform 578"/>
                    <p:cNvSpPr>
                      <a:spLocks/>
                    </p:cNvSpPr>
                    <p:nvPr/>
                  </p:nvSpPr>
                  <p:spPr bwMode="auto">
                    <a:xfrm>
                      <a:off x="2675" y="2757"/>
                      <a:ext cx="36" cy="23"/>
                    </a:xfrm>
                    <a:custGeom>
                      <a:avLst/>
                      <a:gdLst>
                        <a:gd name="T0" fmla="*/ 27 w 36"/>
                        <a:gd name="T1" fmla="*/ 2 h 23"/>
                        <a:gd name="T2" fmla="*/ 31 w 36"/>
                        <a:gd name="T3" fmla="*/ 0 h 23"/>
                        <a:gd name="T4" fmla="*/ 0 w 36"/>
                        <a:gd name="T5" fmla="*/ 13 h 23"/>
                        <a:gd name="T6" fmla="*/ 4 w 36"/>
                        <a:gd name="T7" fmla="*/ 23 h 23"/>
                        <a:gd name="T8" fmla="*/ 35 w 36"/>
                        <a:gd name="T9" fmla="*/ 13 h 23"/>
                        <a:gd name="T10" fmla="*/ 36 w 36"/>
                        <a:gd name="T11" fmla="*/ 11 h 23"/>
                        <a:gd name="T12" fmla="*/ 27 w 36"/>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36" h="23">
                          <a:moveTo>
                            <a:pt x="27" y="2"/>
                          </a:moveTo>
                          <a:lnTo>
                            <a:pt x="31" y="0"/>
                          </a:lnTo>
                          <a:lnTo>
                            <a:pt x="0" y="13"/>
                          </a:lnTo>
                          <a:lnTo>
                            <a:pt x="4" y="23"/>
                          </a:lnTo>
                          <a:lnTo>
                            <a:pt x="35" y="13"/>
                          </a:lnTo>
                          <a:lnTo>
                            <a:pt x="36"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2" name="Freeform 577"/>
                    <p:cNvSpPr>
                      <a:spLocks/>
                    </p:cNvSpPr>
                    <p:nvPr/>
                  </p:nvSpPr>
                  <p:spPr bwMode="auto">
                    <a:xfrm>
                      <a:off x="2702" y="2719"/>
                      <a:ext cx="53" cy="49"/>
                    </a:xfrm>
                    <a:custGeom>
                      <a:avLst/>
                      <a:gdLst>
                        <a:gd name="T0" fmla="*/ 44 w 53"/>
                        <a:gd name="T1" fmla="*/ 0 h 49"/>
                        <a:gd name="T2" fmla="*/ 44 w 53"/>
                        <a:gd name="T3" fmla="*/ 0 h 49"/>
                        <a:gd name="T4" fmla="*/ 0 w 53"/>
                        <a:gd name="T5" fmla="*/ 40 h 49"/>
                        <a:gd name="T6" fmla="*/ 9 w 53"/>
                        <a:gd name="T7" fmla="*/ 49 h 49"/>
                        <a:gd name="T8" fmla="*/ 53 w 53"/>
                        <a:gd name="T9" fmla="*/ 11 h 49"/>
                        <a:gd name="T10" fmla="*/ 53 w 53"/>
                        <a:gd name="T11" fmla="*/ 11 h 49"/>
                        <a:gd name="T12" fmla="*/ 44 w 5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53" h="49">
                          <a:moveTo>
                            <a:pt x="44" y="0"/>
                          </a:moveTo>
                          <a:lnTo>
                            <a:pt x="44" y="0"/>
                          </a:lnTo>
                          <a:lnTo>
                            <a:pt x="0" y="40"/>
                          </a:lnTo>
                          <a:lnTo>
                            <a:pt x="9" y="49"/>
                          </a:lnTo>
                          <a:lnTo>
                            <a:pt x="53" y="11"/>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3" name="Freeform 576"/>
                    <p:cNvSpPr>
                      <a:spLocks/>
                    </p:cNvSpPr>
                    <p:nvPr/>
                  </p:nvSpPr>
                  <p:spPr bwMode="auto">
                    <a:xfrm>
                      <a:off x="2746" y="2690"/>
                      <a:ext cx="43" cy="40"/>
                    </a:xfrm>
                    <a:custGeom>
                      <a:avLst/>
                      <a:gdLst>
                        <a:gd name="T0" fmla="*/ 36 w 43"/>
                        <a:gd name="T1" fmla="*/ 0 h 40"/>
                        <a:gd name="T2" fmla="*/ 34 w 43"/>
                        <a:gd name="T3" fmla="*/ 0 h 40"/>
                        <a:gd name="T4" fmla="*/ 0 w 43"/>
                        <a:gd name="T5" fmla="*/ 29 h 40"/>
                        <a:gd name="T6" fmla="*/ 9 w 43"/>
                        <a:gd name="T7" fmla="*/ 40 h 40"/>
                        <a:gd name="T8" fmla="*/ 43 w 43"/>
                        <a:gd name="T9" fmla="*/ 11 h 40"/>
                        <a:gd name="T10" fmla="*/ 41 w 43"/>
                        <a:gd name="T11" fmla="*/ 11 h 40"/>
                        <a:gd name="T12" fmla="*/ 36 w 4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3" h="40">
                          <a:moveTo>
                            <a:pt x="36" y="0"/>
                          </a:moveTo>
                          <a:lnTo>
                            <a:pt x="34" y="0"/>
                          </a:lnTo>
                          <a:lnTo>
                            <a:pt x="0" y="29"/>
                          </a:lnTo>
                          <a:lnTo>
                            <a:pt x="9" y="40"/>
                          </a:lnTo>
                          <a:lnTo>
                            <a:pt x="43" y="11"/>
                          </a:lnTo>
                          <a:lnTo>
                            <a:pt x="41" y="11"/>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4" name="Freeform 575"/>
                    <p:cNvSpPr>
                      <a:spLocks/>
                    </p:cNvSpPr>
                    <p:nvPr/>
                  </p:nvSpPr>
                  <p:spPr bwMode="auto">
                    <a:xfrm>
                      <a:off x="2782" y="2669"/>
                      <a:ext cx="52" cy="32"/>
                    </a:xfrm>
                    <a:custGeom>
                      <a:avLst/>
                      <a:gdLst>
                        <a:gd name="T0" fmla="*/ 48 w 52"/>
                        <a:gd name="T1" fmla="*/ 0 h 32"/>
                        <a:gd name="T2" fmla="*/ 47 w 52"/>
                        <a:gd name="T3" fmla="*/ 2 h 32"/>
                        <a:gd name="T4" fmla="*/ 0 w 52"/>
                        <a:gd name="T5" fmla="*/ 21 h 32"/>
                        <a:gd name="T6" fmla="*/ 5 w 52"/>
                        <a:gd name="T7" fmla="*/ 32 h 32"/>
                        <a:gd name="T8" fmla="*/ 52 w 52"/>
                        <a:gd name="T9" fmla="*/ 12 h 32"/>
                        <a:gd name="T10" fmla="*/ 50 w 52"/>
                        <a:gd name="T11" fmla="*/ 12 h 32"/>
                        <a:gd name="T12" fmla="*/ 48 w 5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52" h="32">
                          <a:moveTo>
                            <a:pt x="48" y="0"/>
                          </a:moveTo>
                          <a:lnTo>
                            <a:pt x="47" y="2"/>
                          </a:lnTo>
                          <a:lnTo>
                            <a:pt x="0" y="21"/>
                          </a:lnTo>
                          <a:lnTo>
                            <a:pt x="5" y="32"/>
                          </a:lnTo>
                          <a:lnTo>
                            <a:pt x="52" y="12"/>
                          </a:lnTo>
                          <a:lnTo>
                            <a:pt x="50" y="12"/>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5" name="Freeform 574"/>
                    <p:cNvSpPr>
                      <a:spLocks/>
                    </p:cNvSpPr>
                    <p:nvPr/>
                  </p:nvSpPr>
                  <p:spPr bwMode="auto">
                    <a:xfrm>
                      <a:off x="2830" y="2654"/>
                      <a:ext cx="69" cy="27"/>
                    </a:xfrm>
                    <a:custGeom>
                      <a:avLst/>
                      <a:gdLst>
                        <a:gd name="T0" fmla="*/ 54 w 69"/>
                        <a:gd name="T1" fmla="*/ 8 h 27"/>
                        <a:gd name="T2" fmla="*/ 60 w 69"/>
                        <a:gd name="T3" fmla="*/ 0 h 27"/>
                        <a:gd name="T4" fmla="*/ 0 w 69"/>
                        <a:gd name="T5" fmla="*/ 15 h 27"/>
                        <a:gd name="T6" fmla="*/ 2 w 69"/>
                        <a:gd name="T7" fmla="*/ 27 h 27"/>
                        <a:gd name="T8" fmla="*/ 63 w 69"/>
                        <a:gd name="T9" fmla="*/ 13 h 27"/>
                        <a:gd name="T10" fmla="*/ 69 w 69"/>
                        <a:gd name="T11" fmla="*/ 8 h 27"/>
                        <a:gd name="T12" fmla="*/ 63 w 69"/>
                        <a:gd name="T13" fmla="*/ 13 h 27"/>
                        <a:gd name="T14" fmla="*/ 67 w 69"/>
                        <a:gd name="T15" fmla="*/ 13 h 27"/>
                        <a:gd name="T16" fmla="*/ 69 w 69"/>
                        <a:gd name="T17" fmla="*/ 8 h 27"/>
                        <a:gd name="T18" fmla="*/ 54 w 69"/>
                        <a:gd name="T1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7">
                          <a:moveTo>
                            <a:pt x="54" y="8"/>
                          </a:moveTo>
                          <a:lnTo>
                            <a:pt x="60" y="0"/>
                          </a:lnTo>
                          <a:lnTo>
                            <a:pt x="0" y="15"/>
                          </a:lnTo>
                          <a:lnTo>
                            <a:pt x="2" y="27"/>
                          </a:lnTo>
                          <a:lnTo>
                            <a:pt x="63" y="13"/>
                          </a:lnTo>
                          <a:lnTo>
                            <a:pt x="69" y="8"/>
                          </a:lnTo>
                          <a:lnTo>
                            <a:pt x="63" y="13"/>
                          </a:lnTo>
                          <a:lnTo>
                            <a:pt x="67" y="13"/>
                          </a:lnTo>
                          <a:lnTo>
                            <a:pt x="69" y="8"/>
                          </a:lnTo>
                          <a:lnTo>
                            <a:pt x="54"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6" name="Freeform 573"/>
                    <p:cNvSpPr>
                      <a:spLocks/>
                    </p:cNvSpPr>
                    <p:nvPr/>
                  </p:nvSpPr>
                  <p:spPr bwMode="auto">
                    <a:xfrm>
                      <a:off x="2884" y="2616"/>
                      <a:ext cx="17" cy="46"/>
                    </a:xfrm>
                    <a:custGeom>
                      <a:avLst/>
                      <a:gdLst>
                        <a:gd name="T0" fmla="*/ 4 w 17"/>
                        <a:gd name="T1" fmla="*/ 0 h 46"/>
                        <a:gd name="T2" fmla="*/ 2 w 17"/>
                        <a:gd name="T3" fmla="*/ 4 h 46"/>
                        <a:gd name="T4" fmla="*/ 0 w 17"/>
                        <a:gd name="T5" fmla="*/ 46 h 46"/>
                        <a:gd name="T6" fmla="*/ 15 w 17"/>
                        <a:gd name="T7" fmla="*/ 46 h 46"/>
                        <a:gd name="T8" fmla="*/ 17 w 17"/>
                        <a:gd name="T9" fmla="*/ 4 h 46"/>
                        <a:gd name="T10" fmla="*/ 15 w 17"/>
                        <a:gd name="T11" fmla="*/ 8 h 46"/>
                        <a:gd name="T12" fmla="*/ 4 w 1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 h="46">
                          <a:moveTo>
                            <a:pt x="4" y="0"/>
                          </a:moveTo>
                          <a:lnTo>
                            <a:pt x="2" y="4"/>
                          </a:lnTo>
                          <a:lnTo>
                            <a:pt x="0" y="46"/>
                          </a:lnTo>
                          <a:lnTo>
                            <a:pt x="15" y="46"/>
                          </a:lnTo>
                          <a:lnTo>
                            <a:pt x="17" y="4"/>
                          </a:lnTo>
                          <a:lnTo>
                            <a:pt x="15" y="8"/>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7" name="Freeform 572"/>
                    <p:cNvSpPr>
                      <a:spLocks/>
                    </p:cNvSpPr>
                    <p:nvPr/>
                  </p:nvSpPr>
                  <p:spPr bwMode="auto">
                    <a:xfrm>
                      <a:off x="2888" y="2580"/>
                      <a:ext cx="36" cy="44"/>
                    </a:xfrm>
                    <a:custGeom>
                      <a:avLst/>
                      <a:gdLst>
                        <a:gd name="T0" fmla="*/ 31 w 36"/>
                        <a:gd name="T1" fmla="*/ 0 h 44"/>
                        <a:gd name="T2" fmla="*/ 27 w 36"/>
                        <a:gd name="T3" fmla="*/ 2 h 44"/>
                        <a:gd name="T4" fmla="*/ 0 w 36"/>
                        <a:gd name="T5" fmla="*/ 36 h 44"/>
                        <a:gd name="T6" fmla="*/ 11 w 36"/>
                        <a:gd name="T7" fmla="*/ 44 h 44"/>
                        <a:gd name="T8" fmla="*/ 36 w 36"/>
                        <a:gd name="T9" fmla="*/ 11 h 44"/>
                        <a:gd name="T10" fmla="*/ 32 w 36"/>
                        <a:gd name="T11" fmla="*/ 13 h 44"/>
                        <a:gd name="T12" fmla="*/ 31 w 36"/>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31" y="0"/>
                          </a:moveTo>
                          <a:lnTo>
                            <a:pt x="27" y="2"/>
                          </a:lnTo>
                          <a:lnTo>
                            <a:pt x="0" y="36"/>
                          </a:lnTo>
                          <a:lnTo>
                            <a:pt x="11" y="44"/>
                          </a:lnTo>
                          <a:lnTo>
                            <a:pt x="36" y="11"/>
                          </a:lnTo>
                          <a:lnTo>
                            <a:pt x="32" y="13"/>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8" name="Freeform 571"/>
                    <p:cNvSpPr>
                      <a:spLocks/>
                    </p:cNvSpPr>
                    <p:nvPr/>
                  </p:nvSpPr>
                  <p:spPr bwMode="auto">
                    <a:xfrm>
                      <a:off x="2919" y="2570"/>
                      <a:ext cx="57" cy="23"/>
                    </a:xfrm>
                    <a:custGeom>
                      <a:avLst/>
                      <a:gdLst>
                        <a:gd name="T0" fmla="*/ 45 w 57"/>
                        <a:gd name="T1" fmla="*/ 3 h 23"/>
                        <a:gd name="T2" fmla="*/ 50 w 57"/>
                        <a:gd name="T3" fmla="*/ 0 h 23"/>
                        <a:gd name="T4" fmla="*/ 0 w 57"/>
                        <a:gd name="T5" fmla="*/ 10 h 23"/>
                        <a:gd name="T6" fmla="*/ 1 w 57"/>
                        <a:gd name="T7" fmla="*/ 23 h 23"/>
                        <a:gd name="T8" fmla="*/ 54 w 57"/>
                        <a:gd name="T9" fmla="*/ 12 h 23"/>
                        <a:gd name="T10" fmla="*/ 57 w 57"/>
                        <a:gd name="T11" fmla="*/ 7 h 23"/>
                        <a:gd name="T12" fmla="*/ 54 w 57"/>
                        <a:gd name="T13" fmla="*/ 12 h 23"/>
                        <a:gd name="T14" fmla="*/ 57 w 57"/>
                        <a:gd name="T15" fmla="*/ 10 h 23"/>
                        <a:gd name="T16" fmla="*/ 57 w 57"/>
                        <a:gd name="T17" fmla="*/ 7 h 23"/>
                        <a:gd name="T18" fmla="*/ 45 w 57"/>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3">
                          <a:moveTo>
                            <a:pt x="45" y="3"/>
                          </a:moveTo>
                          <a:lnTo>
                            <a:pt x="50" y="0"/>
                          </a:lnTo>
                          <a:lnTo>
                            <a:pt x="0" y="10"/>
                          </a:lnTo>
                          <a:lnTo>
                            <a:pt x="1" y="23"/>
                          </a:lnTo>
                          <a:lnTo>
                            <a:pt x="54" y="12"/>
                          </a:lnTo>
                          <a:lnTo>
                            <a:pt x="57" y="7"/>
                          </a:lnTo>
                          <a:lnTo>
                            <a:pt x="54" y="12"/>
                          </a:lnTo>
                          <a:lnTo>
                            <a:pt x="57" y="10"/>
                          </a:lnTo>
                          <a:lnTo>
                            <a:pt x="57" y="7"/>
                          </a:lnTo>
                          <a:lnTo>
                            <a:pt x="4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59" name="Freeform 570"/>
                    <p:cNvSpPr>
                      <a:spLocks/>
                    </p:cNvSpPr>
                    <p:nvPr/>
                  </p:nvSpPr>
                  <p:spPr bwMode="auto">
                    <a:xfrm>
                      <a:off x="2964" y="2550"/>
                      <a:ext cx="19" cy="27"/>
                    </a:xfrm>
                    <a:custGeom>
                      <a:avLst/>
                      <a:gdLst>
                        <a:gd name="T0" fmla="*/ 10 w 19"/>
                        <a:gd name="T1" fmla="*/ 0 h 27"/>
                        <a:gd name="T2" fmla="*/ 7 w 19"/>
                        <a:gd name="T3" fmla="*/ 3 h 27"/>
                        <a:gd name="T4" fmla="*/ 0 w 19"/>
                        <a:gd name="T5" fmla="*/ 23 h 27"/>
                        <a:gd name="T6" fmla="*/ 12 w 19"/>
                        <a:gd name="T7" fmla="*/ 27 h 27"/>
                        <a:gd name="T8" fmla="*/ 19 w 19"/>
                        <a:gd name="T9" fmla="*/ 7 h 27"/>
                        <a:gd name="T10" fmla="*/ 14 w 19"/>
                        <a:gd name="T11" fmla="*/ 11 h 27"/>
                        <a:gd name="T12" fmla="*/ 10 w 19"/>
                        <a:gd name="T13" fmla="*/ 0 h 27"/>
                        <a:gd name="T14" fmla="*/ 7 w 19"/>
                        <a:gd name="T15" fmla="*/ 0 h 27"/>
                        <a:gd name="T16" fmla="*/ 7 w 19"/>
                        <a:gd name="T17" fmla="*/ 3 h 27"/>
                        <a:gd name="T18" fmla="*/ 10 w 19"/>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7">
                          <a:moveTo>
                            <a:pt x="10" y="0"/>
                          </a:moveTo>
                          <a:lnTo>
                            <a:pt x="7" y="3"/>
                          </a:lnTo>
                          <a:lnTo>
                            <a:pt x="0" y="23"/>
                          </a:lnTo>
                          <a:lnTo>
                            <a:pt x="12" y="27"/>
                          </a:lnTo>
                          <a:lnTo>
                            <a:pt x="19" y="7"/>
                          </a:lnTo>
                          <a:lnTo>
                            <a:pt x="14" y="11"/>
                          </a:lnTo>
                          <a:lnTo>
                            <a:pt x="10" y="0"/>
                          </a:lnTo>
                          <a:lnTo>
                            <a:pt x="7" y="0"/>
                          </a:lnTo>
                          <a:lnTo>
                            <a:pt x="7" y="3"/>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0" name="Freeform 569"/>
                    <p:cNvSpPr>
                      <a:spLocks/>
                    </p:cNvSpPr>
                    <p:nvPr/>
                  </p:nvSpPr>
                  <p:spPr bwMode="auto">
                    <a:xfrm>
                      <a:off x="2974" y="2541"/>
                      <a:ext cx="29" cy="20"/>
                    </a:xfrm>
                    <a:custGeom>
                      <a:avLst/>
                      <a:gdLst>
                        <a:gd name="T0" fmla="*/ 29 w 29"/>
                        <a:gd name="T1" fmla="*/ 0 h 20"/>
                        <a:gd name="T2" fmla="*/ 26 w 29"/>
                        <a:gd name="T3" fmla="*/ 0 h 20"/>
                        <a:gd name="T4" fmla="*/ 0 w 29"/>
                        <a:gd name="T5" fmla="*/ 9 h 20"/>
                        <a:gd name="T6" fmla="*/ 4 w 29"/>
                        <a:gd name="T7" fmla="*/ 20 h 20"/>
                        <a:gd name="T8" fmla="*/ 29 w 29"/>
                        <a:gd name="T9" fmla="*/ 12 h 20"/>
                        <a:gd name="T10" fmla="*/ 27 w 29"/>
                        <a:gd name="T11" fmla="*/ 12 h 20"/>
                        <a:gd name="T12" fmla="*/ 29 w 2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9" h="20">
                          <a:moveTo>
                            <a:pt x="29" y="0"/>
                          </a:moveTo>
                          <a:lnTo>
                            <a:pt x="26" y="0"/>
                          </a:lnTo>
                          <a:lnTo>
                            <a:pt x="0" y="9"/>
                          </a:lnTo>
                          <a:lnTo>
                            <a:pt x="4" y="20"/>
                          </a:lnTo>
                          <a:lnTo>
                            <a:pt x="29" y="12"/>
                          </a:lnTo>
                          <a:lnTo>
                            <a:pt x="27" y="12"/>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1" name="Freeform 568"/>
                    <p:cNvSpPr>
                      <a:spLocks/>
                    </p:cNvSpPr>
                    <p:nvPr/>
                  </p:nvSpPr>
                  <p:spPr bwMode="auto">
                    <a:xfrm>
                      <a:off x="3001" y="2541"/>
                      <a:ext cx="27" cy="16"/>
                    </a:xfrm>
                    <a:custGeom>
                      <a:avLst/>
                      <a:gdLst>
                        <a:gd name="T0" fmla="*/ 27 w 27"/>
                        <a:gd name="T1" fmla="*/ 7 h 16"/>
                        <a:gd name="T2" fmla="*/ 24 w 27"/>
                        <a:gd name="T3" fmla="*/ 3 h 16"/>
                        <a:gd name="T4" fmla="*/ 2 w 27"/>
                        <a:gd name="T5" fmla="*/ 0 h 16"/>
                        <a:gd name="T6" fmla="*/ 0 w 27"/>
                        <a:gd name="T7" fmla="*/ 12 h 16"/>
                        <a:gd name="T8" fmla="*/ 20 w 27"/>
                        <a:gd name="T9" fmla="*/ 16 h 16"/>
                        <a:gd name="T10" fmla="*/ 17 w 27"/>
                        <a:gd name="T11" fmla="*/ 12 h 16"/>
                        <a:gd name="T12" fmla="*/ 27 w 27"/>
                        <a:gd name="T13" fmla="*/ 7 h 16"/>
                        <a:gd name="T14" fmla="*/ 26 w 27"/>
                        <a:gd name="T15" fmla="*/ 3 h 16"/>
                        <a:gd name="T16" fmla="*/ 24 w 27"/>
                        <a:gd name="T17" fmla="*/ 3 h 16"/>
                        <a:gd name="T18" fmla="*/ 27 w 27"/>
                        <a:gd name="T1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6">
                          <a:moveTo>
                            <a:pt x="27" y="7"/>
                          </a:moveTo>
                          <a:lnTo>
                            <a:pt x="24" y="3"/>
                          </a:lnTo>
                          <a:lnTo>
                            <a:pt x="2" y="0"/>
                          </a:lnTo>
                          <a:lnTo>
                            <a:pt x="0" y="12"/>
                          </a:lnTo>
                          <a:lnTo>
                            <a:pt x="20" y="16"/>
                          </a:lnTo>
                          <a:lnTo>
                            <a:pt x="17" y="12"/>
                          </a:lnTo>
                          <a:lnTo>
                            <a:pt x="27" y="7"/>
                          </a:lnTo>
                          <a:lnTo>
                            <a:pt x="26" y="3"/>
                          </a:lnTo>
                          <a:lnTo>
                            <a:pt x="24" y="3"/>
                          </a:lnTo>
                          <a:lnTo>
                            <a:pt x="27"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2" name="Freeform 567"/>
                    <p:cNvSpPr>
                      <a:spLocks/>
                    </p:cNvSpPr>
                    <p:nvPr/>
                  </p:nvSpPr>
                  <p:spPr bwMode="auto">
                    <a:xfrm>
                      <a:off x="3018" y="2548"/>
                      <a:ext cx="30" cy="52"/>
                    </a:xfrm>
                    <a:custGeom>
                      <a:avLst/>
                      <a:gdLst>
                        <a:gd name="T0" fmla="*/ 25 w 30"/>
                        <a:gd name="T1" fmla="*/ 38 h 52"/>
                        <a:gd name="T2" fmla="*/ 30 w 30"/>
                        <a:gd name="T3" fmla="*/ 41 h 52"/>
                        <a:gd name="T4" fmla="*/ 10 w 30"/>
                        <a:gd name="T5" fmla="*/ 0 h 52"/>
                        <a:gd name="T6" fmla="*/ 0 w 30"/>
                        <a:gd name="T7" fmla="*/ 5 h 52"/>
                        <a:gd name="T8" fmla="*/ 18 w 30"/>
                        <a:gd name="T9" fmla="*/ 47 h 52"/>
                        <a:gd name="T10" fmla="*/ 25 w 30"/>
                        <a:gd name="T11" fmla="*/ 52 h 52"/>
                        <a:gd name="T12" fmla="*/ 18 w 30"/>
                        <a:gd name="T13" fmla="*/ 47 h 52"/>
                        <a:gd name="T14" fmla="*/ 19 w 30"/>
                        <a:gd name="T15" fmla="*/ 52 h 52"/>
                        <a:gd name="T16" fmla="*/ 25 w 30"/>
                        <a:gd name="T17" fmla="*/ 52 h 52"/>
                        <a:gd name="T18" fmla="*/ 25 w 30"/>
                        <a:gd name="T1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52">
                          <a:moveTo>
                            <a:pt x="25" y="38"/>
                          </a:moveTo>
                          <a:lnTo>
                            <a:pt x="30" y="41"/>
                          </a:lnTo>
                          <a:lnTo>
                            <a:pt x="10" y="0"/>
                          </a:lnTo>
                          <a:lnTo>
                            <a:pt x="0" y="5"/>
                          </a:lnTo>
                          <a:lnTo>
                            <a:pt x="18" y="47"/>
                          </a:lnTo>
                          <a:lnTo>
                            <a:pt x="25" y="52"/>
                          </a:lnTo>
                          <a:lnTo>
                            <a:pt x="18" y="47"/>
                          </a:lnTo>
                          <a:lnTo>
                            <a:pt x="19" y="52"/>
                          </a:lnTo>
                          <a:lnTo>
                            <a:pt x="25" y="52"/>
                          </a:lnTo>
                          <a:lnTo>
                            <a:pt x="25"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3" name="Freeform 566"/>
                    <p:cNvSpPr>
                      <a:spLocks/>
                    </p:cNvSpPr>
                    <p:nvPr/>
                  </p:nvSpPr>
                  <p:spPr bwMode="auto">
                    <a:xfrm>
                      <a:off x="3043" y="2586"/>
                      <a:ext cx="70" cy="14"/>
                    </a:xfrm>
                    <a:custGeom>
                      <a:avLst/>
                      <a:gdLst>
                        <a:gd name="T0" fmla="*/ 58 w 70"/>
                        <a:gd name="T1" fmla="*/ 7 h 14"/>
                        <a:gd name="T2" fmla="*/ 63 w 70"/>
                        <a:gd name="T3" fmla="*/ 0 h 14"/>
                        <a:gd name="T4" fmla="*/ 0 w 70"/>
                        <a:gd name="T5" fmla="*/ 0 h 14"/>
                        <a:gd name="T6" fmla="*/ 0 w 70"/>
                        <a:gd name="T7" fmla="*/ 14 h 14"/>
                        <a:gd name="T8" fmla="*/ 63 w 70"/>
                        <a:gd name="T9" fmla="*/ 12 h 14"/>
                        <a:gd name="T10" fmla="*/ 70 w 70"/>
                        <a:gd name="T11" fmla="*/ 5 h 14"/>
                        <a:gd name="T12" fmla="*/ 63 w 70"/>
                        <a:gd name="T13" fmla="*/ 12 h 14"/>
                        <a:gd name="T14" fmla="*/ 70 w 70"/>
                        <a:gd name="T15" fmla="*/ 12 h 14"/>
                        <a:gd name="T16" fmla="*/ 70 w 70"/>
                        <a:gd name="T17" fmla="*/ 5 h 14"/>
                        <a:gd name="T18" fmla="*/ 58 w 70"/>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4">
                          <a:moveTo>
                            <a:pt x="58" y="7"/>
                          </a:moveTo>
                          <a:lnTo>
                            <a:pt x="63" y="0"/>
                          </a:lnTo>
                          <a:lnTo>
                            <a:pt x="0" y="0"/>
                          </a:lnTo>
                          <a:lnTo>
                            <a:pt x="0" y="14"/>
                          </a:lnTo>
                          <a:lnTo>
                            <a:pt x="63" y="12"/>
                          </a:lnTo>
                          <a:lnTo>
                            <a:pt x="70" y="5"/>
                          </a:lnTo>
                          <a:lnTo>
                            <a:pt x="63" y="12"/>
                          </a:lnTo>
                          <a:lnTo>
                            <a:pt x="70" y="12"/>
                          </a:lnTo>
                          <a:lnTo>
                            <a:pt x="70" y="5"/>
                          </a:lnTo>
                          <a:lnTo>
                            <a:pt x="58"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4" name="Freeform 565"/>
                    <p:cNvSpPr>
                      <a:spLocks/>
                    </p:cNvSpPr>
                    <p:nvPr/>
                  </p:nvSpPr>
                  <p:spPr bwMode="auto">
                    <a:xfrm>
                      <a:off x="3093" y="2553"/>
                      <a:ext cx="20" cy="40"/>
                    </a:xfrm>
                    <a:custGeom>
                      <a:avLst/>
                      <a:gdLst>
                        <a:gd name="T0" fmla="*/ 2 w 20"/>
                        <a:gd name="T1" fmla="*/ 8 h 40"/>
                        <a:gd name="T2" fmla="*/ 0 w 20"/>
                        <a:gd name="T3" fmla="*/ 6 h 40"/>
                        <a:gd name="T4" fmla="*/ 8 w 20"/>
                        <a:gd name="T5" fmla="*/ 40 h 40"/>
                        <a:gd name="T6" fmla="*/ 20 w 20"/>
                        <a:gd name="T7" fmla="*/ 38 h 40"/>
                        <a:gd name="T8" fmla="*/ 13 w 20"/>
                        <a:gd name="T9" fmla="*/ 4 h 40"/>
                        <a:gd name="T10" fmla="*/ 13 w 20"/>
                        <a:gd name="T11" fmla="*/ 0 h 40"/>
                        <a:gd name="T12" fmla="*/ 2 w 20"/>
                        <a:gd name="T13" fmla="*/ 8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 y="8"/>
                          </a:moveTo>
                          <a:lnTo>
                            <a:pt x="0" y="6"/>
                          </a:lnTo>
                          <a:lnTo>
                            <a:pt x="8" y="40"/>
                          </a:lnTo>
                          <a:lnTo>
                            <a:pt x="20" y="38"/>
                          </a:lnTo>
                          <a:lnTo>
                            <a:pt x="13" y="4"/>
                          </a:lnTo>
                          <a:lnTo>
                            <a:pt x="13" y="0"/>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5" name="Freeform 564"/>
                    <p:cNvSpPr>
                      <a:spLocks/>
                    </p:cNvSpPr>
                    <p:nvPr/>
                  </p:nvSpPr>
                  <p:spPr bwMode="auto">
                    <a:xfrm>
                      <a:off x="3081" y="2534"/>
                      <a:ext cx="25" cy="27"/>
                    </a:xfrm>
                    <a:custGeom>
                      <a:avLst/>
                      <a:gdLst>
                        <a:gd name="T0" fmla="*/ 0 w 25"/>
                        <a:gd name="T1" fmla="*/ 3 h 27"/>
                        <a:gd name="T2" fmla="*/ 0 w 25"/>
                        <a:gd name="T3" fmla="*/ 7 h 27"/>
                        <a:gd name="T4" fmla="*/ 14 w 25"/>
                        <a:gd name="T5" fmla="*/ 27 h 27"/>
                        <a:gd name="T6" fmla="*/ 25 w 25"/>
                        <a:gd name="T7" fmla="*/ 19 h 27"/>
                        <a:gd name="T8" fmla="*/ 11 w 25"/>
                        <a:gd name="T9" fmla="*/ 0 h 27"/>
                        <a:gd name="T10" fmla="*/ 12 w 25"/>
                        <a:gd name="T11" fmla="*/ 3 h 27"/>
                        <a:gd name="T12" fmla="*/ 0 w 2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0" y="3"/>
                          </a:moveTo>
                          <a:lnTo>
                            <a:pt x="0" y="7"/>
                          </a:lnTo>
                          <a:lnTo>
                            <a:pt x="14" y="27"/>
                          </a:lnTo>
                          <a:lnTo>
                            <a:pt x="25" y="19"/>
                          </a:lnTo>
                          <a:lnTo>
                            <a:pt x="11" y="0"/>
                          </a:lnTo>
                          <a:lnTo>
                            <a:pt x="12"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6" name="Freeform 563"/>
                    <p:cNvSpPr>
                      <a:spLocks/>
                    </p:cNvSpPr>
                    <p:nvPr/>
                  </p:nvSpPr>
                  <p:spPr bwMode="auto">
                    <a:xfrm>
                      <a:off x="3081" y="2498"/>
                      <a:ext cx="14" cy="39"/>
                    </a:xfrm>
                    <a:custGeom>
                      <a:avLst/>
                      <a:gdLst>
                        <a:gd name="T0" fmla="*/ 2 w 14"/>
                        <a:gd name="T1" fmla="*/ 0 h 39"/>
                        <a:gd name="T2" fmla="*/ 2 w 14"/>
                        <a:gd name="T3" fmla="*/ 3 h 39"/>
                        <a:gd name="T4" fmla="*/ 0 w 14"/>
                        <a:gd name="T5" fmla="*/ 39 h 39"/>
                        <a:gd name="T6" fmla="*/ 12 w 14"/>
                        <a:gd name="T7" fmla="*/ 39 h 39"/>
                        <a:gd name="T8" fmla="*/ 14 w 14"/>
                        <a:gd name="T9" fmla="*/ 5 h 39"/>
                        <a:gd name="T10" fmla="*/ 12 w 14"/>
                        <a:gd name="T11" fmla="*/ 9 h 39"/>
                        <a:gd name="T12" fmla="*/ 2 w 1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4" h="39">
                          <a:moveTo>
                            <a:pt x="2" y="0"/>
                          </a:moveTo>
                          <a:lnTo>
                            <a:pt x="2" y="3"/>
                          </a:lnTo>
                          <a:lnTo>
                            <a:pt x="0" y="39"/>
                          </a:lnTo>
                          <a:lnTo>
                            <a:pt x="12" y="39"/>
                          </a:lnTo>
                          <a:lnTo>
                            <a:pt x="14" y="5"/>
                          </a:lnTo>
                          <a:lnTo>
                            <a:pt x="12" y="9"/>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7" name="Freeform 562"/>
                    <p:cNvSpPr>
                      <a:spLocks/>
                    </p:cNvSpPr>
                    <p:nvPr/>
                  </p:nvSpPr>
                  <p:spPr bwMode="auto">
                    <a:xfrm>
                      <a:off x="3083" y="2444"/>
                      <a:ext cx="59" cy="63"/>
                    </a:xfrm>
                    <a:custGeom>
                      <a:avLst/>
                      <a:gdLst>
                        <a:gd name="T0" fmla="*/ 46 w 59"/>
                        <a:gd name="T1" fmla="*/ 1 h 63"/>
                        <a:gd name="T2" fmla="*/ 46 w 59"/>
                        <a:gd name="T3" fmla="*/ 0 h 63"/>
                        <a:gd name="T4" fmla="*/ 0 w 59"/>
                        <a:gd name="T5" fmla="*/ 54 h 63"/>
                        <a:gd name="T6" fmla="*/ 10 w 59"/>
                        <a:gd name="T7" fmla="*/ 63 h 63"/>
                        <a:gd name="T8" fmla="*/ 57 w 59"/>
                        <a:gd name="T9" fmla="*/ 7 h 63"/>
                        <a:gd name="T10" fmla="*/ 59 w 59"/>
                        <a:gd name="T11" fmla="*/ 5 h 63"/>
                        <a:gd name="T12" fmla="*/ 46 w 59"/>
                        <a:gd name="T13" fmla="*/ 1 h 63"/>
                      </a:gdLst>
                      <a:ahLst/>
                      <a:cxnLst>
                        <a:cxn ang="0">
                          <a:pos x="T0" y="T1"/>
                        </a:cxn>
                        <a:cxn ang="0">
                          <a:pos x="T2" y="T3"/>
                        </a:cxn>
                        <a:cxn ang="0">
                          <a:pos x="T4" y="T5"/>
                        </a:cxn>
                        <a:cxn ang="0">
                          <a:pos x="T6" y="T7"/>
                        </a:cxn>
                        <a:cxn ang="0">
                          <a:pos x="T8" y="T9"/>
                        </a:cxn>
                        <a:cxn ang="0">
                          <a:pos x="T10" y="T11"/>
                        </a:cxn>
                        <a:cxn ang="0">
                          <a:pos x="T12" y="T13"/>
                        </a:cxn>
                      </a:cxnLst>
                      <a:rect l="0" t="0" r="r" b="b"/>
                      <a:pathLst>
                        <a:path w="59" h="63">
                          <a:moveTo>
                            <a:pt x="46" y="1"/>
                          </a:moveTo>
                          <a:lnTo>
                            <a:pt x="46" y="0"/>
                          </a:lnTo>
                          <a:lnTo>
                            <a:pt x="0" y="54"/>
                          </a:lnTo>
                          <a:lnTo>
                            <a:pt x="10" y="63"/>
                          </a:lnTo>
                          <a:lnTo>
                            <a:pt x="57" y="7"/>
                          </a:lnTo>
                          <a:lnTo>
                            <a:pt x="59" y="5"/>
                          </a:lnTo>
                          <a:lnTo>
                            <a:pt x="46"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8" name="Freeform 561"/>
                    <p:cNvSpPr>
                      <a:spLocks/>
                    </p:cNvSpPr>
                    <p:nvPr/>
                  </p:nvSpPr>
                  <p:spPr bwMode="auto">
                    <a:xfrm>
                      <a:off x="3129" y="2395"/>
                      <a:ext cx="22" cy="54"/>
                    </a:xfrm>
                    <a:custGeom>
                      <a:avLst/>
                      <a:gdLst>
                        <a:gd name="T0" fmla="*/ 13 w 22"/>
                        <a:gd name="T1" fmla="*/ 0 h 54"/>
                        <a:gd name="T2" fmla="*/ 9 w 22"/>
                        <a:gd name="T3" fmla="*/ 4 h 54"/>
                        <a:gd name="T4" fmla="*/ 0 w 22"/>
                        <a:gd name="T5" fmla="*/ 50 h 54"/>
                        <a:gd name="T6" fmla="*/ 13 w 22"/>
                        <a:gd name="T7" fmla="*/ 54 h 54"/>
                        <a:gd name="T8" fmla="*/ 22 w 22"/>
                        <a:gd name="T9" fmla="*/ 5 h 54"/>
                        <a:gd name="T10" fmla="*/ 20 w 22"/>
                        <a:gd name="T11" fmla="*/ 9 h 54"/>
                        <a:gd name="T12" fmla="*/ 13 w 22"/>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2" h="54">
                          <a:moveTo>
                            <a:pt x="13" y="0"/>
                          </a:moveTo>
                          <a:lnTo>
                            <a:pt x="9" y="4"/>
                          </a:lnTo>
                          <a:lnTo>
                            <a:pt x="0" y="50"/>
                          </a:lnTo>
                          <a:lnTo>
                            <a:pt x="13" y="54"/>
                          </a:lnTo>
                          <a:lnTo>
                            <a:pt x="22" y="5"/>
                          </a:lnTo>
                          <a:lnTo>
                            <a:pt x="20" y="9"/>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69" name="Freeform 560"/>
                    <p:cNvSpPr>
                      <a:spLocks/>
                    </p:cNvSpPr>
                    <p:nvPr/>
                  </p:nvSpPr>
                  <p:spPr bwMode="auto">
                    <a:xfrm>
                      <a:off x="3142" y="2381"/>
                      <a:ext cx="23" cy="23"/>
                    </a:xfrm>
                    <a:custGeom>
                      <a:avLst/>
                      <a:gdLst>
                        <a:gd name="T0" fmla="*/ 18 w 23"/>
                        <a:gd name="T1" fmla="*/ 0 h 23"/>
                        <a:gd name="T2" fmla="*/ 16 w 23"/>
                        <a:gd name="T3" fmla="*/ 1 h 23"/>
                        <a:gd name="T4" fmla="*/ 0 w 23"/>
                        <a:gd name="T5" fmla="*/ 14 h 23"/>
                        <a:gd name="T6" fmla="*/ 7 w 23"/>
                        <a:gd name="T7" fmla="*/ 23 h 23"/>
                        <a:gd name="T8" fmla="*/ 23 w 23"/>
                        <a:gd name="T9" fmla="*/ 12 h 23"/>
                        <a:gd name="T10" fmla="*/ 22 w 23"/>
                        <a:gd name="T11" fmla="*/ 12 h 23"/>
                        <a:gd name="T12" fmla="*/ 18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8" y="0"/>
                          </a:moveTo>
                          <a:lnTo>
                            <a:pt x="16" y="1"/>
                          </a:lnTo>
                          <a:lnTo>
                            <a:pt x="0" y="14"/>
                          </a:lnTo>
                          <a:lnTo>
                            <a:pt x="7" y="23"/>
                          </a:lnTo>
                          <a:lnTo>
                            <a:pt x="23" y="12"/>
                          </a:lnTo>
                          <a:lnTo>
                            <a:pt x="22" y="12"/>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0" name="Freeform 559"/>
                    <p:cNvSpPr>
                      <a:spLocks/>
                    </p:cNvSpPr>
                    <p:nvPr/>
                  </p:nvSpPr>
                  <p:spPr bwMode="auto">
                    <a:xfrm>
                      <a:off x="3160" y="2366"/>
                      <a:ext cx="59" cy="27"/>
                    </a:xfrm>
                    <a:custGeom>
                      <a:avLst/>
                      <a:gdLst>
                        <a:gd name="T0" fmla="*/ 47 w 59"/>
                        <a:gd name="T1" fmla="*/ 6 h 27"/>
                        <a:gd name="T2" fmla="*/ 50 w 59"/>
                        <a:gd name="T3" fmla="*/ 0 h 27"/>
                        <a:gd name="T4" fmla="*/ 0 w 59"/>
                        <a:gd name="T5" fmla="*/ 15 h 27"/>
                        <a:gd name="T6" fmla="*/ 4 w 59"/>
                        <a:gd name="T7" fmla="*/ 27 h 27"/>
                        <a:gd name="T8" fmla="*/ 54 w 59"/>
                        <a:gd name="T9" fmla="*/ 11 h 27"/>
                        <a:gd name="T10" fmla="*/ 59 w 59"/>
                        <a:gd name="T11" fmla="*/ 6 h 27"/>
                        <a:gd name="T12" fmla="*/ 54 w 59"/>
                        <a:gd name="T13" fmla="*/ 11 h 27"/>
                        <a:gd name="T14" fmla="*/ 59 w 59"/>
                        <a:gd name="T15" fmla="*/ 11 h 27"/>
                        <a:gd name="T16" fmla="*/ 59 w 59"/>
                        <a:gd name="T17" fmla="*/ 6 h 27"/>
                        <a:gd name="T18" fmla="*/ 47 w 59"/>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7">
                          <a:moveTo>
                            <a:pt x="47" y="6"/>
                          </a:moveTo>
                          <a:lnTo>
                            <a:pt x="50" y="0"/>
                          </a:lnTo>
                          <a:lnTo>
                            <a:pt x="0" y="15"/>
                          </a:lnTo>
                          <a:lnTo>
                            <a:pt x="4" y="27"/>
                          </a:lnTo>
                          <a:lnTo>
                            <a:pt x="54" y="11"/>
                          </a:lnTo>
                          <a:lnTo>
                            <a:pt x="59" y="6"/>
                          </a:lnTo>
                          <a:lnTo>
                            <a:pt x="54" y="11"/>
                          </a:lnTo>
                          <a:lnTo>
                            <a:pt x="59" y="11"/>
                          </a:lnTo>
                          <a:lnTo>
                            <a:pt x="59" y="6"/>
                          </a:lnTo>
                          <a:lnTo>
                            <a:pt x="47"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1" name="Freeform 558"/>
                    <p:cNvSpPr>
                      <a:spLocks/>
                    </p:cNvSpPr>
                    <p:nvPr/>
                  </p:nvSpPr>
                  <p:spPr bwMode="auto">
                    <a:xfrm>
                      <a:off x="3207" y="2310"/>
                      <a:ext cx="16" cy="62"/>
                    </a:xfrm>
                    <a:custGeom>
                      <a:avLst/>
                      <a:gdLst>
                        <a:gd name="T0" fmla="*/ 3 w 16"/>
                        <a:gd name="T1" fmla="*/ 0 h 62"/>
                        <a:gd name="T2" fmla="*/ 3 w 16"/>
                        <a:gd name="T3" fmla="*/ 4 h 62"/>
                        <a:gd name="T4" fmla="*/ 0 w 16"/>
                        <a:gd name="T5" fmla="*/ 62 h 62"/>
                        <a:gd name="T6" fmla="*/ 12 w 16"/>
                        <a:gd name="T7" fmla="*/ 62 h 62"/>
                        <a:gd name="T8" fmla="*/ 16 w 16"/>
                        <a:gd name="T9" fmla="*/ 6 h 62"/>
                        <a:gd name="T10" fmla="*/ 14 w 16"/>
                        <a:gd name="T11" fmla="*/ 9 h 62"/>
                        <a:gd name="T12" fmla="*/ 3 w 16"/>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6" h="62">
                          <a:moveTo>
                            <a:pt x="3" y="0"/>
                          </a:moveTo>
                          <a:lnTo>
                            <a:pt x="3" y="4"/>
                          </a:lnTo>
                          <a:lnTo>
                            <a:pt x="0" y="62"/>
                          </a:lnTo>
                          <a:lnTo>
                            <a:pt x="12" y="62"/>
                          </a:lnTo>
                          <a:lnTo>
                            <a:pt x="16" y="6"/>
                          </a:lnTo>
                          <a:lnTo>
                            <a:pt x="14" y="9"/>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2" name="Freeform 557"/>
                    <p:cNvSpPr>
                      <a:spLocks/>
                    </p:cNvSpPr>
                    <p:nvPr/>
                  </p:nvSpPr>
                  <p:spPr bwMode="auto">
                    <a:xfrm>
                      <a:off x="3210" y="2260"/>
                      <a:ext cx="56" cy="59"/>
                    </a:xfrm>
                    <a:custGeom>
                      <a:avLst/>
                      <a:gdLst>
                        <a:gd name="T0" fmla="*/ 45 w 56"/>
                        <a:gd name="T1" fmla="*/ 2 h 59"/>
                        <a:gd name="T2" fmla="*/ 45 w 56"/>
                        <a:gd name="T3" fmla="*/ 0 h 59"/>
                        <a:gd name="T4" fmla="*/ 0 w 56"/>
                        <a:gd name="T5" fmla="*/ 50 h 59"/>
                        <a:gd name="T6" fmla="*/ 11 w 56"/>
                        <a:gd name="T7" fmla="*/ 59 h 59"/>
                        <a:gd name="T8" fmla="*/ 56 w 56"/>
                        <a:gd name="T9" fmla="*/ 9 h 59"/>
                        <a:gd name="T10" fmla="*/ 56 w 56"/>
                        <a:gd name="T11" fmla="*/ 5 h 59"/>
                        <a:gd name="T12" fmla="*/ 45 w 56"/>
                        <a:gd name="T13" fmla="*/ 2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45" y="2"/>
                          </a:moveTo>
                          <a:lnTo>
                            <a:pt x="45" y="0"/>
                          </a:lnTo>
                          <a:lnTo>
                            <a:pt x="0" y="50"/>
                          </a:lnTo>
                          <a:lnTo>
                            <a:pt x="11" y="59"/>
                          </a:lnTo>
                          <a:lnTo>
                            <a:pt x="56" y="9"/>
                          </a:lnTo>
                          <a:lnTo>
                            <a:pt x="56" y="5"/>
                          </a:lnTo>
                          <a:lnTo>
                            <a:pt x="4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3" name="Freeform 556"/>
                    <p:cNvSpPr>
                      <a:spLocks/>
                    </p:cNvSpPr>
                    <p:nvPr/>
                  </p:nvSpPr>
                  <p:spPr bwMode="auto">
                    <a:xfrm>
                      <a:off x="3255" y="2235"/>
                      <a:ext cx="20" cy="30"/>
                    </a:xfrm>
                    <a:custGeom>
                      <a:avLst/>
                      <a:gdLst>
                        <a:gd name="T0" fmla="*/ 11 w 20"/>
                        <a:gd name="T1" fmla="*/ 0 h 30"/>
                        <a:gd name="T2" fmla="*/ 8 w 20"/>
                        <a:gd name="T3" fmla="*/ 3 h 30"/>
                        <a:gd name="T4" fmla="*/ 0 w 20"/>
                        <a:gd name="T5" fmla="*/ 27 h 30"/>
                        <a:gd name="T6" fmla="*/ 11 w 20"/>
                        <a:gd name="T7" fmla="*/ 30 h 30"/>
                        <a:gd name="T8" fmla="*/ 20 w 20"/>
                        <a:gd name="T9" fmla="*/ 7 h 30"/>
                        <a:gd name="T10" fmla="*/ 19 w 20"/>
                        <a:gd name="T11" fmla="*/ 10 h 30"/>
                        <a:gd name="T12" fmla="*/ 11 w 2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11" y="0"/>
                          </a:moveTo>
                          <a:lnTo>
                            <a:pt x="8" y="3"/>
                          </a:lnTo>
                          <a:lnTo>
                            <a:pt x="0" y="27"/>
                          </a:lnTo>
                          <a:lnTo>
                            <a:pt x="11" y="30"/>
                          </a:lnTo>
                          <a:lnTo>
                            <a:pt x="20" y="7"/>
                          </a:lnTo>
                          <a:lnTo>
                            <a:pt x="19" y="10"/>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4" name="Freeform 555"/>
                    <p:cNvSpPr>
                      <a:spLocks/>
                    </p:cNvSpPr>
                    <p:nvPr/>
                  </p:nvSpPr>
                  <p:spPr bwMode="auto">
                    <a:xfrm>
                      <a:off x="3266" y="2193"/>
                      <a:ext cx="65" cy="52"/>
                    </a:xfrm>
                    <a:custGeom>
                      <a:avLst/>
                      <a:gdLst>
                        <a:gd name="T0" fmla="*/ 62 w 65"/>
                        <a:gd name="T1" fmla="*/ 0 h 52"/>
                        <a:gd name="T2" fmla="*/ 58 w 65"/>
                        <a:gd name="T3" fmla="*/ 2 h 52"/>
                        <a:gd name="T4" fmla="*/ 0 w 65"/>
                        <a:gd name="T5" fmla="*/ 42 h 52"/>
                        <a:gd name="T6" fmla="*/ 8 w 65"/>
                        <a:gd name="T7" fmla="*/ 52 h 52"/>
                        <a:gd name="T8" fmla="*/ 65 w 65"/>
                        <a:gd name="T9" fmla="*/ 13 h 52"/>
                        <a:gd name="T10" fmla="*/ 62 w 65"/>
                        <a:gd name="T11" fmla="*/ 13 h 52"/>
                        <a:gd name="T12" fmla="*/ 62 w 65"/>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5" h="52">
                          <a:moveTo>
                            <a:pt x="62" y="0"/>
                          </a:moveTo>
                          <a:lnTo>
                            <a:pt x="58" y="2"/>
                          </a:lnTo>
                          <a:lnTo>
                            <a:pt x="0" y="42"/>
                          </a:lnTo>
                          <a:lnTo>
                            <a:pt x="8" y="52"/>
                          </a:lnTo>
                          <a:lnTo>
                            <a:pt x="65" y="13"/>
                          </a:lnTo>
                          <a:lnTo>
                            <a:pt x="62" y="13"/>
                          </a:lnTo>
                          <a:lnTo>
                            <a:pt x="6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5" name="Freeform 554"/>
                    <p:cNvSpPr>
                      <a:spLocks/>
                    </p:cNvSpPr>
                    <p:nvPr/>
                  </p:nvSpPr>
                  <p:spPr bwMode="auto">
                    <a:xfrm>
                      <a:off x="3328" y="2191"/>
                      <a:ext cx="63" cy="15"/>
                    </a:xfrm>
                    <a:custGeom>
                      <a:avLst/>
                      <a:gdLst>
                        <a:gd name="T0" fmla="*/ 48 w 63"/>
                        <a:gd name="T1" fmla="*/ 8 h 15"/>
                        <a:gd name="T2" fmla="*/ 55 w 63"/>
                        <a:gd name="T3" fmla="*/ 0 h 15"/>
                        <a:gd name="T4" fmla="*/ 0 w 63"/>
                        <a:gd name="T5" fmla="*/ 2 h 15"/>
                        <a:gd name="T6" fmla="*/ 0 w 63"/>
                        <a:gd name="T7" fmla="*/ 15 h 15"/>
                        <a:gd name="T8" fmla="*/ 55 w 63"/>
                        <a:gd name="T9" fmla="*/ 15 h 15"/>
                        <a:gd name="T10" fmla="*/ 63 w 63"/>
                        <a:gd name="T11" fmla="*/ 8 h 15"/>
                        <a:gd name="T12" fmla="*/ 55 w 63"/>
                        <a:gd name="T13" fmla="*/ 13 h 15"/>
                        <a:gd name="T14" fmla="*/ 63 w 63"/>
                        <a:gd name="T15" fmla="*/ 13 h 15"/>
                        <a:gd name="T16" fmla="*/ 63 w 63"/>
                        <a:gd name="T17" fmla="*/ 8 h 15"/>
                        <a:gd name="T18" fmla="*/ 48 w 63"/>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5">
                          <a:moveTo>
                            <a:pt x="48" y="8"/>
                          </a:moveTo>
                          <a:lnTo>
                            <a:pt x="55" y="0"/>
                          </a:lnTo>
                          <a:lnTo>
                            <a:pt x="0" y="2"/>
                          </a:lnTo>
                          <a:lnTo>
                            <a:pt x="0" y="15"/>
                          </a:lnTo>
                          <a:lnTo>
                            <a:pt x="55" y="15"/>
                          </a:lnTo>
                          <a:lnTo>
                            <a:pt x="63" y="8"/>
                          </a:lnTo>
                          <a:lnTo>
                            <a:pt x="55" y="13"/>
                          </a:lnTo>
                          <a:lnTo>
                            <a:pt x="63" y="13"/>
                          </a:lnTo>
                          <a:lnTo>
                            <a:pt x="63" y="8"/>
                          </a:lnTo>
                          <a:lnTo>
                            <a:pt x="48"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6" name="Freeform 553"/>
                    <p:cNvSpPr>
                      <a:spLocks/>
                    </p:cNvSpPr>
                    <p:nvPr/>
                  </p:nvSpPr>
                  <p:spPr bwMode="auto">
                    <a:xfrm>
                      <a:off x="3376" y="2123"/>
                      <a:ext cx="15" cy="76"/>
                    </a:xfrm>
                    <a:custGeom>
                      <a:avLst/>
                      <a:gdLst>
                        <a:gd name="T0" fmla="*/ 0 w 15"/>
                        <a:gd name="T1" fmla="*/ 0 h 76"/>
                        <a:gd name="T2" fmla="*/ 0 w 15"/>
                        <a:gd name="T3" fmla="*/ 2 h 76"/>
                        <a:gd name="T4" fmla="*/ 0 w 15"/>
                        <a:gd name="T5" fmla="*/ 76 h 76"/>
                        <a:gd name="T6" fmla="*/ 15 w 15"/>
                        <a:gd name="T7" fmla="*/ 76 h 76"/>
                        <a:gd name="T8" fmla="*/ 13 w 15"/>
                        <a:gd name="T9" fmla="*/ 2 h 76"/>
                        <a:gd name="T10" fmla="*/ 13 w 15"/>
                        <a:gd name="T11" fmla="*/ 5 h 76"/>
                        <a:gd name="T12" fmla="*/ 0 w 15"/>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5" h="76">
                          <a:moveTo>
                            <a:pt x="0" y="0"/>
                          </a:moveTo>
                          <a:lnTo>
                            <a:pt x="0" y="2"/>
                          </a:lnTo>
                          <a:lnTo>
                            <a:pt x="0" y="76"/>
                          </a:lnTo>
                          <a:lnTo>
                            <a:pt x="15" y="76"/>
                          </a:lnTo>
                          <a:lnTo>
                            <a:pt x="13" y="2"/>
                          </a:lnTo>
                          <a:lnTo>
                            <a:pt x="13" y="5"/>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7" name="Freeform 552"/>
                    <p:cNvSpPr>
                      <a:spLocks/>
                    </p:cNvSpPr>
                    <p:nvPr/>
                  </p:nvSpPr>
                  <p:spPr bwMode="auto">
                    <a:xfrm>
                      <a:off x="3376" y="2074"/>
                      <a:ext cx="29" cy="54"/>
                    </a:xfrm>
                    <a:custGeom>
                      <a:avLst/>
                      <a:gdLst>
                        <a:gd name="T0" fmla="*/ 16 w 29"/>
                        <a:gd name="T1" fmla="*/ 2 h 54"/>
                        <a:gd name="T2" fmla="*/ 16 w 29"/>
                        <a:gd name="T3" fmla="*/ 0 h 54"/>
                        <a:gd name="T4" fmla="*/ 0 w 29"/>
                        <a:gd name="T5" fmla="*/ 49 h 54"/>
                        <a:gd name="T6" fmla="*/ 13 w 29"/>
                        <a:gd name="T7" fmla="*/ 54 h 54"/>
                        <a:gd name="T8" fmla="*/ 29 w 29"/>
                        <a:gd name="T9" fmla="*/ 6 h 54"/>
                        <a:gd name="T10" fmla="*/ 29 w 29"/>
                        <a:gd name="T11" fmla="*/ 6 h 54"/>
                        <a:gd name="T12" fmla="*/ 16 w 29"/>
                        <a:gd name="T13" fmla="*/ 2 h 54"/>
                      </a:gdLst>
                      <a:ahLst/>
                      <a:cxnLst>
                        <a:cxn ang="0">
                          <a:pos x="T0" y="T1"/>
                        </a:cxn>
                        <a:cxn ang="0">
                          <a:pos x="T2" y="T3"/>
                        </a:cxn>
                        <a:cxn ang="0">
                          <a:pos x="T4" y="T5"/>
                        </a:cxn>
                        <a:cxn ang="0">
                          <a:pos x="T6" y="T7"/>
                        </a:cxn>
                        <a:cxn ang="0">
                          <a:pos x="T8" y="T9"/>
                        </a:cxn>
                        <a:cxn ang="0">
                          <a:pos x="T10" y="T11"/>
                        </a:cxn>
                        <a:cxn ang="0">
                          <a:pos x="T12" y="T13"/>
                        </a:cxn>
                      </a:cxnLst>
                      <a:rect l="0" t="0" r="r" b="b"/>
                      <a:pathLst>
                        <a:path w="29" h="54">
                          <a:moveTo>
                            <a:pt x="16" y="2"/>
                          </a:moveTo>
                          <a:lnTo>
                            <a:pt x="16" y="0"/>
                          </a:lnTo>
                          <a:lnTo>
                            <a:pt x="0" y="49"/>
                          </a:lnTo>
                          <a:lnTo>
                            <a:pt x="13" y="54"/>
                          </a:lnTo>
                          <a:lnTo>
                            <a:pt x="29" y="6"/>
                          </a:lnTo>
                          <a:lnTo>
                            <a:pt x="1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8" name="Freeform 551"/>
                    <p:cNvSpPr>
                      <a:spLocks/>
                    </p:cNvSpPr>
                    <p:nvPr/>
                  </p:nvSpPr>
                  <p:spPr bwMode="auto">
                    <a:xfrm>
                      <a:off x="3392" y="2018"/>
                      <a:ext cx="29" cy="62"/>
                    </a:xfrm>
                    <a:custGeom>
                      <a:avLst/>
                      <a:gdLst>
                        <a:gd name="T0" fmla="*/ 17 w 29"/>
                        <a:gd name="T1" fmla="*/ 4 h 62"/>
                        <a:gd name="T2" fmla="*/ 17 w 29"/>
                        <a:gd name="T3" fmla="*/ 0 h 62"/>
                        <a:gd name="T4" fmla="*/ 0 w 29"/>
                        <a:gd name="T5" fmla="*/ 58 h 62"/>
                        <a:gd name="T6" fmla="*/ 13 w 29"/>
                        <a:gd name="T7" fmla="*/ 62 h 62"/>
                        <a:gd name="T8" fmla="*/ 29 w 29"/>
                        <a:gd name="T9" fmla="*/ 4 h 62"/>
                        <a:gd name="T10" fmla="*/ 29 w 29"/>
                        <a:gd name="T11" fmla="*/ 2 h 62"/>
                        <a:gd name="T12" fmla="*/ 17 w 29"/>
                        <a:gd name="T13" fmla="*/ 4 h 62"/>
                      </a:gdLst>
                      <a:ahLst/>
                      <a:cxnLst>
                        <a:cxn ang="0">
                          <a:pos x="T0" y="T1"/>
                        </a:cxn>
                        <a:cxn ang="0">
                          <a:pos x="T2" y="T3"/>
                        </a:cxn>
                        <a:cxn ang="0">
                          <a:pos x="T4" y="T5"/>
                        </a:cxn>
                        <a:cxn ang="0">
                          <a:pos x="T6" y="T7"/>
                        </a:cxn>
                        <a:cxn ang="0">
                          <a:pos x="T8" y="T9"/>
                        </a:cxn>
                        <a:cxn ang="0">
                          <a:pos x="T10" y="T11"/>
                        </a:cxn>
                        <a:cxn ang="0">
                          <a:pos x="T12" y="T13"/>
                        </a:cxn>
                      </a:cxnLst>
                      <a:rect l="0" t="0" r="r" b="b"/>
                      <a:pathLst>
                        <a:path w="29" h="62">
                          <a:moveTo>
                            <a:pt x="17" y="4"/>
                          </a:moveTo>
                          <a:lnTo>
                            <a:pt x="17" y="0"/>
                          </a:lnTo>
                          <a:lnTo>
                            <a:pt x="0" y="58"/>
                          </a:lnTo>
                          <a:lnTo>
                            <a:pt x="13" y="62"/>
                          </a:lnTo>
                          <a:lnTo>
                            <a:pt x="29" y="4"/>
                          </a:lnTo>
                          <a:lnTo>
                            <a:pt x="29" y="2"/>
                          </a:lnTo>
                          <a:lnTo>
                            <a:pt x="17"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79" name="Freeform 550"/>
                    <p:cNvSpPr>
                      <a:spLocks/>
                    </p:cNvSpPr>
                    <p:nvPr/>
                  </p:nvSpPr>
                  <p:spPr bwMode="auto">
                    <a:xfrm>
                      <a:off x="3403" y="1975"/>
                      <a:ext cx="18" cy="47"/>
                    </a:xfrm>
                    <a:custGeom>
                      <a:avLst/>
                      <a:gdLst>
                        <a:gd name="T0" fmla="*/ 2 w 18"/>
                        <a:gd name="T1" fmla="*/ 9 h 47"/>
                        <a:gd name="T2" fmla="*/ 0 w 18"/>
                        <a:gd name="T3" fmla="*/ 6 h 47"/>
                        <a:gd name="T4" fmla="*/ 6 w 18"/>
                        <a:gd name="T5" fmla="*/ 47 h 47"/>
                        <a:gd name="T6" fmla="*/ 18 w 18"/>
                        <a:gd name="T7" fmla="*/ 45 h 47"/>
                        <a:gd name="T8" fmla="*/ 13 w 18"/>
                        <a:gd name="T9" fmla="*/ 4 h 47"/>
                        <a:gd name="T10" fmla="*/ 11 w 18"/>
                        <a:gd name="T11" fmla="*/ 0 h 47"/>
                        <a:gd name="T12" fmla="*/ 2 w 18"/>
                        <a:gd name="T13" fmla="*/ 9 h 47"/>
                      </a:gdLst>
                      <a:ahLst/>
                      <a:cxnLst>
                        <a:cxn ang="0">
                          <a:pos x="T0" y="T1"/>
                        </a:cxn>
                        <a:cxn ang="0">
                          <a:pos x="T2" y="T3"/>
                        </a:cxn>
                        <a:cxn ang="0">
                          <a:pos x="T4" y="T5"/>
                        </a:cxn>
                        <a:cxn ang="0">
                          <a:pos x="T6" y="T7"/>
                        </a:cxn>
                        <a:cxn ang="0">
                          <a:pos x="T8" y="T9"/>
                        </a:cxn>
                        <a:cxn ang="0">
                          <a:pos x="T10" y="T11"/>
                        </a:cxn>
                        <a:cxn ang="0">
                          <a:pos x="T12" y="T13"/>
                        </a:cxn>
                      </a:cxnLst>
                      <a:rect l="0" t="0" r="r" b="b"/>
                      <a:pathLst>
                        <a:path w="18" h="47">
                          <a:moveTo>
                            <a:pt x="2" y="9"/>
                          </a:moveTo>
                          <a:lnTo>
                            <a:pt x="0" y="6"/>
                          </a:lnTo>
                          <a:lnTo>
                            <a:pt x="6" y="47"/>
                          </a:lnTo>
                          <a:lnTo>
                            <a:pt x="18" y="45"/>
                          </a:lnTo>
                          <a:lnTo>
                            <a:pt x="13" y="4"/>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0" name="Freeform 549"/>
                    <p:cNvSpPr>
                      <a:spLocks/>
                    </p:cNvSpPr>
                    <p:nvPr/>
                  </p:nvSpPr>
                  <p:spPr bwMode="auto">
                    <a:xfrm>
                      <a:off x="3376" y="1946"/>
                      <a:ext cx="38" cy="38"/>
                    </a:xfrm>
                    <a:custGeom>
                      <a:avLst/>
                      <a:gdLst>
                        <a:gd name="T0" fmla="*/ 6 w 38"/>
                        <a:gd name="T1" fmla="*/ 13 h 38"/>
                        <a:gd name="T2" fmla="*/ 0 w 38"/>
                        <a:gd name="T3" fmla="*/ 11 h 38"/>
                        <a:gd name="T4" fmla="*/ 29 w 38"/>
                        <a:gd name="T5" fmla="*/ 38 h 38"/>
                        <a:gd name="T6" fmla="*/ 38 w 38"/>
                        <a:gd name="T7" fmla="*/ 29 h 38"/>
                        <a:gd name="T8" fmla="*/ 9 w 38"/>
                        <a:gd name="T9" fmla="*/ 2 h 38"/>
                        <a:gd name="T10" fmla="*/ 6 w 38"/>
                        <a:gd name="T11" fmla="*/ 0 h 38"/>
                        <a:gd name="T12" fmla="*/ 6 w 38"/>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6" y="13"/>
                          </a:moveTo>
                          <a:lnTo>
                            <a:pt x="0" y="11"/>
                          </a:lnTo>
                          <a:lnTo>
                            <a:pt x="29" y="38"/>
                          </a:lnTo>
                          <a:lnTo>
                            <a:pt x="38" y="29"/>
                          </a:lnTo>
                          <a:lnTo>
                            <a:pt x="9" y="2"/>
                          </a:lnTo>
                          <a:lnTo>
                            <a:pt x="6" y="0"/>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1" name="Freeform 548"/>
                    <p:cNvSpPr>
                      <a:spLocks/>
                    </p:cNvSpPr>
                    <p:nvPr/>
                  </p:nvSpPr>
                  <p:spPr bwMode="auto">
                    <a:xfrm>
                      <a:off x="3347" y="1946"/>
                      <a:ext cx="35" cy="13"/>
                    </a:xfrm>
                    <a:custGeom>
                      <a:avLst/>
                      <a:gdLst>
                        <a:gd name="T0" fmla="*/ 8 w 35"/>
                        <a:gd name="T1" fmla="*/ 13 h 13"/>
                        <a:gd name="T2" fmla="*/ 4 w 35"/>
                        <a:gd name="T3" fmla="*/ 13 h 13"/>
                        <a:gd name="T4" fmla="*/ 35 w 35"/>
                        <a:gd name="T5" fmla="*/ 13 h 13"/>
                        <a:gd name="T6" fmla="*/ 35 w 35"/>
                        <a:gd name="T7" fmla="*/ 0 h 13"/>
                        <a:gd name="T8" fmla="*/ 4 w 35"/>
                        <a:gd name="T9" fmla="*/ 0 h 13"/>
                        <a:gd name="T10" fmla="*/ 0 w 35"/>
                        <a:gd name="T11" fmla="*/ 0 h 13"/>
                        <a:gd name="T12" fmla="*/ 8 w 3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8" y="13"/>
                          </a:moveTo>
                          <a:lnTo>
                            <a:pt x="4" y="13"/>
                          </a:lnTo>
                          <a:lnTo>
                            <a:pt x="35" y="13"/>
                          </a:lnTo>
                          <a:lnTo>
                            <a:pt x="35" y="0"/>
                          </a:lnTo>
                          <a:lnTo>
                            <a:pt x="4" y="0"/>
                          </a:lnTo>
                          <a:lnTo>
                            <a:pt x="0" y="0"/>
                          </a:lnTo>
                          <a:lnTo>
                            <a:pt x="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2" name="Freeform 547"/>
                    <p:cNvSpPr>
                      <a:spLocks/>
                    </p:cNvSpPr>
                    <p:nvPr/>
                  </p:nvSpPr>
                  <p:spPr bwMode="auto">
                    <a:xfrm>
                      <a:off x="3315" y="1946"/>
                      <a:ext cx="40" cy="29"/>
                    </a:xfrm>
                    <a:custGeom>
                      <a:avLst/>
                      <a:gdLst>
                        <a:gd name="T0" fmla="*/ 11 w 40"/>
                        <a:gd name="T1" fmla="*/ 27 h 29"/>
                        <a:gd name="T2" fmla="*/ 9 w 40"/>
                        <a:gd name="T3" fmla="*/ 29 h 29"/>
                        <a:gd name="T4" fmla="*/ 40 w 40"/>
                        <a:gd name="T5" fmla="*/ 13 h 29"/>
                        <a:gd name="T6" fmla="*/ 32 w 40"/>
                        <a:gd name="T7" fmla="*/ 0 h 29"/>
                        <a:gd name="T8" fmla="*/ 2 w 40"/>
                        <a:gd name="T9" fmla="*/ 17 h 29"/>
                        <a:gd name="T10" fmla="*/ 0 w 40"/>
                        <a:gd name="T11" fmla="*/ 20 h 29"/>
                        <a:gd name="T12" fmla="*/ 11 w 40"/>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11" y="27"/>
                          </a:moveTo>
                          <a:lnTo>
                            <a:pt x="9" y="29"/>
                          </a:lnTo>
                          <a:lnTo>
                            <a:pt x="40" y="13"/>
                          </a:lnTo>
                          <a:lnTo>
                            <a:pt x="32" y="0"/>
                          </a:lnTo>
                          <a:lnTo>
                            <a:pt x="2" y="17"/>
                          </a:lnTo>
                          <a:lnTo>
                            <a:pt x="0" y="20"/>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3" name="Freeform 546"/>
                    <p:cNvSpPr>
                      <a:spLocks/>
                    </p:cNvSpPr>
                    <p:nvPr/>
                  </p:nvSpPr>
                  <p:spPr bwMode="auto">
                    <a:xfrm>
                      <a:off x="3297" y="1966"/>
                      <a:ext cx="29" cy="38"/>
                    </a:xfrm>
                    <a:custGeom>
                      <a:avLst/>
                      <a:gdLst>
                        <a:gd name="T0" fmla="*/ 5 w 29"/>
                        <a:gd name="T1" fmla="*/ 38 h 38"/>
                        <a:gd name="T2" fmla="*/ 11 w 29"/>
                        <a:gd name="T3" fmla="*/ 34 h 38"/>
                        <a:gd name="T4" fmla="*/ 29 w 29"/>
                        <a:gd name="T5" fmla="*/ 7 h 38"/>
                        <a:gd name="T6" fmla="*/ 18 w 29"/>
                        <a:gd name="T7" fmla="*/ 0 h 38"/>
                        <a:gd name="T8" fmla="*/ 0 w 29"/>
                        <a:gd name="T9" fmla="*/ 27 h 38"/>
                        <a:gd name="T10" fmla="*/ 5 w 29"/>
                        <a:gd name="T11" fmla="*/ 25 h 38"/>
                        <a:gd name="T12" fmla="*/ 5 w 29"/>
                        <a:gd name="T13" fmla="*/ 38 h 38"/>
                        <a:gd name="T14" fmla="*/ 9 w 29"/>
                        <a:gd name="T15" fmla="*/ 38 h 38"/>
                        <a:gd name="T16" fmla="*/ 11 w 29"/>
                        <a:gd name="T17" fmla="*/ 34 h 38"/>
                        <a:gd name="T18" fmla="*/ 5 w 29"/>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5" y="38"/>
                          </a:moveTo>
                          <a:lnTo>
                            <a:pt x="11" y="34"/>
                          </a:lnTo>
                          <a:lnTo>
                            <a:pt x="29" y="7"/>
                          </a:lnTo>
                          <a:lnTo>
                            <a:pt x="18" y="0"/>
                          </a:lnTo>
                          <a:lnTo>
                            <a:pt x="0" y="27"/>
                          </a:lnTo>
                          <a:lnTo>
                            <a:pt x="5" y="25"/>
                          </a:lnTo>
                          <a:lnTo>
                            <a:pt x="5" y="38"/>
                          </a:lnTo>
                          <a:lnTo>
                            <a:pt x="9" y="38"/>
                          </a:lnTo>
                          <a:lnTo>
                            <a:pt x="11" y="34"/>
                          </a:lnTo>
                          <a:lnTo>
                            <a:pt x="5"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4" name="Freeform 545"/>
                    <p:cNvSpPr>
                      <a:spLocks/>
                    </p:cNvSpPr>
                    <p:nvPr/>
                  </p:nvSpPr>
                  <p:spPr bwMode="auto">
                    <a:xfrm>
                      <a:off x="3252" y="1991"/>
                      <a:ext cx="50" cy="15"/>
                    </a:xfrm>
                    <a:custGeom>
                      <a:avLst/>
                      <a:gdLst>
                        <a:gd name="T0" fmla="*/ 5 w 50"/>
                        <a:gd name="T1" fmla="*/ 13 h 15"/>
                        <a:gd name="T2" fmla="*/ 3 w 50"/>
                        <a:gd name="T3" fmla="*/ 15 h 15"/>
                        <a:gd name="T4" fmla="*/ 50 w 50"/>
                        <a:gd name="T5" fmla="*/ 13 h 15"/>
                        <a:gd name="T6" fmla="*/ 50 w 50"/>
                        <a:gd name="T7" fmla="*/ 0 h 15"/>
                        <a:gd name="T8" fmla="*/ 2 w 50"/>
                        <a:gd name="T9" fmla="*/ 2 h 15"/>
                        <a:gd name="T10" fmla="*/ 0 w 50"/>
                        <a:gd name="T11" fmla="*/ 2 h 15"/>
                        <a:gd name="T12" fmla="*/ 5 w 50"/>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5" y="13"/>
                          </a:moveTo>
                          <a:lnTo>
                            <a:pt x="3" y="15"/>
                          </a:lnTo>
                          <a:lnTo>
                            <a:pt x="50" y="13"/>
                          </a:lnTo>
                          <a:lnTo>
                            <a:pt x="50" y="0"/>
                          </a:lnTo>
                          <a:lnTo>
                            <a:pt x="2" y="2"/>
                          </a:lnTo>
                          <a:lnTo>
                            <a:pt x="0" y="2"/>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5" name="Freeform 544"/>
                    <p:cNvSpPr>
                      <a:spLocks/>
                    </p:cNvSpPr>
                    <p:nvPr/>
                  </p:nvSpPr>
                  <p:spPr bwMode="auto">
                    <a:xfrm>
                      <a:off x="3218" y="1993"/>
                      <a:ext cx="39" cy="34"/>
                    </a:xfrm>
                    <a:custGeom>
                      <a:avLst/>
                      <a:gdLst>
                        <a:gd name="T0" fmla="*/ 3 w 39"/>
                        <a:gd name="T1" fmla="*/ 34 h 34"/>
                        <a:gd name="T2" fmla="*/ 7 w 39"/>
                        <a:gd name="T3" fmla="*/ 33 h 34"/>
                        <a:gd name="T4" fmla="*/ 39 w 39"/>
                        <a:gd name="T5" fmla="*/ 11 h 34"/>
                        <a:gd name="T6" fmla="*/ 34 w 39"/>
                        <a:gd name="T7" fmla="*/ 0 h 34"/>
                        <a:gd name="T8" fmla="*/ 0 w 39"/>
                        <a:gd name="T9" fmla="*/ 22 h 34"/>
                        <a:gd name="T10" fmla="*/ 3 w 39"/>
                        <a:gd name="T11" fmla="*/ 22 h 34"/>
                        <a:gd name="T12" fmla="*/ 3 w 3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3" y="34"/>
                          </a:moveTo>
                          <a:lnTo>
                            <a:pt x="7" y="33"/>
                          </a:lnTo>
                          <a:lnTo>
                            <a:pt x="39" y="11"/>
                          </a:lnTo>
                          <a:lnTo>
                            <a:pt x="34" y="0"/>
                          </a:lnTo>
                          <a:lnTo>
                            <a:pt x="0" y="22"/>
                          </a:lnTo>
                          <a:lnTo>
                            <a:pt x="3" y="22"/>
                          </a:lnTo>
                          <a:lnTo>
                            <a:pt x="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6" name="Freeform 543"/>
                    <p:cNvSpPr>
                      <a:spLocks/>
                    </p:cNvSpPr>
                    <p:nvPr/>
                  </p:nvSpPr>
                  <p:spPr bwMode="auto">
                    <a:xfrm>
                      <a:off x="3187" y="2013"/>
                      <a:ext cx="34" cy="14"/>
                    </a:xfrm>
                    <a:custGeom>
                      <a:avLst/>
                      <a:gdLst>
                        <a:gd name="T0" fmla="*/ 0 w 34"/>
                        <a:gd name="T1" fmla="*/ 13 h 14"/>
                        <a:gd name="T2" fmla="*/ 2 w 34"/>
                        <a:gd name="T3" fmla="*/ 13 h 14"/>
                        <a:gd name="T4" fmla="*/ 34 w 34"/>
                        <a:gd name="T5" fmla="*/ 14 h 14"/>
                        <a:gd name="T6" fmla="*/ 34 w 34"/>
                        <a:gd name="T7" fmla="*/ 2 h 14"/>
                        <a:gd name="T8" fmla="*/ 2 w 34"/>
                        <a:gd name="T9" fmla="*/ 0 h 14"/>
                        <a:gd name="T10" fmla="*/ 4 w 34"/>
                        <a:gd name="T11" fmla="*/ 0 h 14"/>
                        <a:gd name="T12" fmla="*/ 0 w 34"/>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34" h="14">
                          <a:moveTo>
                            <a:pt x="0" y="13"/>
                          </a:moveTo>
                          <a:lnTo>
                            <a:pt x="2" y="13"/>
                          </a:lnTo>
                          <a:lnTo>
                            <a:pt x="34" y="14"/>
                          </a:lnTo>
                          <a:lnTo>
                            <a:pt x="34" y="2"/>
                          </a:lnTo>
                          <a:lnTo>
                            <a:pt x="2" y="0"/>
                          </a:lnTo>
                          <a:lnTo>
                            <a:pt x="4"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7" name="Freeform 542"/>
                    <p:cNvSpPr>
                      <a:spLocks/>
                    </p:cNvSpPr>
                    <p:nvPr/>
                  </p:nvSpPr>
                  <p:spPr bwMode="auto">
                    <a:xfrm>
                      <a:off x="3129" y="1999"/>
                      <a:ext cx="62" cy="27"/>
                    </a:xfrm>
                    <a:custGeom>
                      <a:avLst/>
                      <a:gdLst>
                        <a:gd name="T0" fmla="*/ 0 w 62"/>
                        <a:gd name="T1" fmla="*/ 10 h 27"/>
                        <a:gd name="T2" fmla="*/ 2 w 62"/>
                        <a:gd name="T3" fmla="*/ 12 h 27"/>
                        <a:gd name="T4" fmla="*/ 58 w 62"/>
                        <a:gd name="T5" fmla="*/ 27 h 27"/>
                        <a:gd name="T6" fmla="*/ 62 w 62"/>
                        <a:gd name="T7" fmla="*/ 14 h 27"/>
                        <a:gd name="T8" fmla="*/ 4 w 62"/>
                        <a:gd name="T9" fmla="*/ 0 h 27"/>
                        <a:gd name="T10" fmla="*/ 6 w 62"/>
                        <a:gd name="T11" fmla="*/ 0 h 27"/>
                        <a:gd name="T12" fmla="*/ 0 w 62"/>
                        <a:gd name="T13" fmla="*/ 10 h 27"/>
                      </a:gdLst>
                      <a:ahLst/>
                      <a:cxnLst>
                        <a:cxn ang="0">
                          <a:pos x="T0" y="T1"/>
                        </a:cxn>
                        <a:cxn ang="0">
                          <a:pos x="T2" y="T3"/>
                        </a:cxn>
                        <a:cxn ang="0">
                          <a:pos x="T4" y="T5"/>
                        </a:cxn>
                        <a:cxn ang="0">
                          <a:pos x="T6" y="T7"/>
                        </a:cxn>
                        <a:cxn ang="0">
                          <a:pos x="T8" y="T9"/>
                        </a:cxn>
                        <a:cxn ang="0">
                          <a:pos x="T10" y="T11"/>
                        </a:cxn>
                        <a:cxn ang="0">
                          <a:pos x="T12" y="T13"/>
                        </a:cxn>
                      </a:cxnLst>
                      <a:rect l="0" t="0" r="r" b="b"/>
                      <a:pathLst>
                        <a:path w="62" h="27">
                          <a:moveTo>
                            <a:pt x="0" y="10"/>
                          </a:moveTo>
                          <a:lnTo>
                            <a:pt x="2" y="12"/>
                          </a:lnTo>
                          <a:lnTo>
                            <a:pt x="58" y="27"/>
                          </a:lnTo>
                          <a:lnTo>
                            <a:pt x="62" y="14"/>
                          </a:lnTo>
                          <a:lnTo>
                            <a:pt x="4" y="0"/>
                          </a:lnTo>
                          <a:lnTo>
                            <a:pt x="6"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8" name="Freeform 541"/>
                    <p:cNvSpPr>
                      <a:spLocks/>
                    </p:cNvSpPr>
                    <p:nvPr/>
                  </p:nvSpPr>
                  <p:spPr bwMode="auto">
                    <a:xfrm>
                      <a:off x="3101" y="1984"/>
                      <a:ext cx="34" cy="25"/>
                    </a:xfrm>
                    <a:custGeom>
                      <a:avLst/>
                      <a:gdLst>
                        <a:gd name="T0" fmla="*/ 0 w 34"/>
                        <a:gd name="T1" fmla="*/ 6 h 25"/>
                        <a:gd name="T2" fmla="*/ 3 w 34"/>
                        <a:gd name="T3" fmla="*/ 11 h 25"/>
                        <a:gd name="T4" fmla="*/ 28 w 34"/>
                        <a:gd name="T5" fmla="*/ 25 h 25"/>
                        <a:gd name="T6" fmla="*/ 34 w 34"/>
                        <a:gd name="T7" fmla="*/ 15 h 25"/>
                        <a:gd name="T8" fmla="*/ 9 w 34"/>
                        <a:gd name="T9" fmla="*/ 0 h 25"/>
                        <a:gd name="T10" fmla="*/ 12 w 34"/>
                        <a:gd name="T11" fmla="*/ 4 h 25"/>
                        <a:gd name="T12" fmla="*/ 0 w 34"/>
                        <a:gd name="T13" fmla="*/ 6 h 25"/>
                        <a:gd name="T14" fmla="*/ 0 w 34"/>
                        <a:gd name="T15" fmla="*/ 9 h 25"/>
                        <a:gd name="T16" fmla="*/ 3 w 34"/>
                        <a:gd name="T17" fmla="*/ 11 h 25"/>
                        <a:gd name="T18" fmla="*/ 0 w 34"/>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
                          <a:moveTo>
                            <a:pt x="0" y="6"/>
                          </a:moveTo>
                          <a:lnTo>
                            <a:pt x="3" y="11"/>
                          </a:lnTo>
                          <a:lnTo>
                            <a:pt x="28" y="25"/>
                          </a:lnTo>
                          <a:lnTo>
                            <a:pt x="34" y="15"/>
                          </a:lnTo>
                          <a:lnTo>
                            <a:pt x="9" y="0"/>
                          </a:lnTo>
                          <a:lnTo>
                            <a:pt x="12" y="4"/>
                          </a:lnTo>
                          <a:lnTo>
                            <a:pt x="0" y="6"/>
                          </a:lnTo>
                          <a:lnTo>
                            <a:pt x="0" y="9"/>
                          </a:lnTo>
                          <a:lnTo>
                            <a:pt x="3" y="11"/>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89" name="Freeform 540"/>
                    <p:cNvSpPr>
                      <a:spLocks/>
                    </p:cNvSpPr>
                    <p:nvPr/>
                  </p:nvSpPr>
                  <p:spPr bwMode="auto">
                    <a:xfrm>
                      <a:off x="3093" y="1927"/>
                      <a:ext cx="20" cy="63"/>
                    </a:xfrm>
                    <a:custGeom>
                      <a:avLst/>
                      <a:gdLst>
                        <a:gd name="T0" fmla="*/ 2 w 20"/>
                        <a:gd name="T1" fmla="*/ 10 h 63"/>
                        <a:gd name="T2" fmla="*/ 0 w 20"/>
                        <a:gd name="T3" fmla="*/ 5 h 63"/>
                        <a:gd name="T4" fmla="*/ 8 w 20"/>
                        <a:gd name="T5" fmla="*/ 63 h 63"/>
                        <a:gd name="T6" fmla="*/ 20 w 20"/>
                        <a:gd name="T7" fmla="*/ 61 h 63"/>
                        <a:gd name="T8" fmla="*/ 13 w 20"/>
                        <a:gd name="T9" fmla="*/ 3 h 63"/>
                        <a:gd name="T10" fmla="*/ 11 w 20"/>
                        <a:gd name="T11" fmla="*/ 0 h 63"/>
                        <a:gd name="T12" fmla="*/ 2 w 20"/>
                        <a:gd name="T13" fmla="*/ 10 h 63"/>
                      </a:gdLst>
                      <a:ahLst/>
                      <a:cxnLst>
                        <a:cxn ang="0">
                          <a:pos x="T0" y="T1"/>
                        </a:cxn>
                        <a:cxn ang="0">
                          <a:pos x="T2" y="T3"/>
                        </a:cxn>
                        <a:cxn ang="0">
                          <a:pos x="T4" y="T5"/>
                        </a:cxn>
                        <a:cxn ang="0">
                          <a:pos x="T6" y="T7"/>
                        </a:cxn>
                        <a:cxn ang="0">
                          <a:pos x="T8" y="T9"/>
                        </a:cxn>
                        <a:cxn ang="0">
                          <a:pos x="T10" y="T11"/>
                        </a:cxn>
                        <a:cxn ang="0">
                          <a:pos x="T12" y="T13"/>
                        </a:cxn>
                      </a:cxnLst>
                      <a:rect l="0" t="0" r="r" b="b"/>
                      <a:pathLst>
                        <a:path w="20" h="63">
                          <a:moveTo>
                            <a:pt x="2" y="10"/>
                          </a:moveTo>
                          <a:lnTo>
                            <a:pt x="0" y="5"/>
                          </a:lnTo>
                          <a:lnTo>
                            <a:pt x="8" y="63"/>
                          </a:lnTo>
                          <a:lnTo>
                            <a:pt x="20" y="61"/>
                          </a:lnTo>
                          <a:lnTo>
                            <a:pt x="13" y="3"/>
                          </a:lnTo>
                          <a:lnTo>
                            <a:pt x="11" y="0"/>
                          </a:lnTo>
                          <a:lnTo>
                            <a:pt x="2"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0" name="Freeform 539"/>
                    <p:cNvSpPr>
                      <a:spLocks/>
                    </p:cNvSpPr>
                    <p:nvPr/>
                  </p:nvSpPr>
                  <p:spPr bwMode="auto">
                    <a:xfrm>
                      <a:off x="3068" y="1901"/>
                      <a:ext cx="36" cy="36"/>
                    </a:xfrm>
                    <a:custGeom>
                      <a:avLst/>
                      <a:gdLst>
                        <a:gd name="T0" fmla="*/ 6 w 36"/>
                        <a:gd name="T1" fmla="*/ 15 h 36"/>
                        <a:gd name="T2" fmla="*/ 0 w 36"/>
                        <a:gd name="T3" fmla="*/ 13 h 36"/>
                        <a:gd name="T4" fmla="*/ 27 w 36"/>
                        <a:gd name="T5" fmla="*/ 36 h 36"/>
                        <a:gd name="T6" fmla="*/ 36 w 36"/>
                        <a:gd name="T7" fmla="*/ 26 h 36"/>
                        <a:gd name="T8" fmla="*/ 9 w 36"/>
                        <a:gd name="T9" fmla="*/ 2 h 36"/>
                        <a:gd name="T10" fmla="*/ 4 w 36"/>
                        <a:gd name="T11" fmla="*/ 2 h 36"/>
                        <a:gd name="T12" fmla="*/ 9 w 36"/>
                        <a:gd name="T13" fmla="*/ 2 h 36"/>
                        <a:gd name="T14" fmla="*/ 6 w 36"/>
                        <a:gd name="T15" fmla="*/ 0 h 36"/>
                        <a:gd name="T16" fmla="*/ 4 w 36"/>
                        <a:gd name="T17" fmla="*/ 2 h 36"/>
                        <a:gd name="T18" fmla="*/ 6 w 36"/>
                        <a:gd name="T19"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6" y="15"/>
                          </a:moveTo>
                          <a:lnTo>
                            <a:pt x="0" y="13"/>
                          </a:lnTo>
                          <a:lnTo>
                            <a:pt x="27" y="36"/>
                          </a:lnTo>
                          <a:lnTo>
                            <a:pt x="36" y="26"/>
                          </a:lnTo>
                          <a:lnTo>
                            <a:pt x="9" y="2"/>
                          </a:lnTo>
                          <a:lnTo>
                            <a:pt x="4" y="2"/>
                          </a:lnTo>
                          <a:lnTo>
                            <a:pt x="9" y="2"/>
                          </a:lnTo>
                          <a:lnTo>
                            <a:pt x="6" y="0"/>
                          </a:lnTo>
                          <a:lnTo>
                            <a:pt x="4" y="2"/>
                          </a:lnTo>
                          <a:lnTo>
                            <a:pt x="6"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1" name="Freeform 538"/>
                    <p:cNvSpPr>
                      <a:spLocks/>
                    </p:cNvSpPr>
                    <p:nvPr/>
                  </p:nvSpPr>
                  <p:spPr bwMode="auto">
                    <a:xfrm>
                      <a:off x="3007" y="1903"/>
                      <a:ext cx="67" cy="22"/>
                    </a:xfrm>
                    <a:custGeom>
                      <a:avLst/>
                      <a:gdLst>
                        <a:gd name="T0" fmla="*/ 2 w 67"/>
                        <a:gd name="T1" fmla="*/ 22 h 22"/>
                        <a:gd name="T2" fmla="*/ 2 w 67"/>
                        <a:gd name="T3" fmla="*/ 20 h 22"/>
                        <a:gd name="T4" fmla="*/ 67 w 67"/>
                        <a:gd name="T5" fmla="*/ 13 h 22"/>
                        <a:gd name="T6" fmla="*/ 65 w 67"/>
                        <a:gd name="T7" fmla="*/ 0 h 22"/>
                        <a:gd name="T8" fmla="*/ 0 w 67"/>
                        <a:gd name="T9" fmla="*/ 7 h 22"/>
                        <a:gd name="T10" fmla="*/ 2 w 67"/>
                        <a:gd name="T11" fmla="*/ 7 h 22"/>
                        <a:gd name="T12" fmla="*/ 2 w 6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67" h="22">
                          <a:moveTo>
                            <a:pt x="2" y="22"/>
                          </a:moveTo>
                          <a:lnTo>
                            <a:pt x="2" y="20"/>
                          </a:lnTo>
                          <a:lnTo>
                            <a:pt x="67" y="13"/>
                          </a:lnTo>
                          <a:lnTo>
                            <a:pt x="65" y="0"/>
                          </a:lnTo>
                          <a:lnTo>
                            <a:pt x="0" y="7"/>
                          </a:lnTo>
                          <a:lnTo>
                            <a:pt x="2" y="7"/>
                          </a:lnTo>
                          <a:lnTo>
                            <a:pt x="2"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2" name="Freeform 537"/>
                    <p:cNvSpPr>
                      <a:spLocks/>
                    </p:cNvSpPr>
                    <p:nvPr/>
                  </p:nvSpPr>
                  <p:spPr bwMode="auto">
                    <a:xfrm>
                      <a:off x="2967" y="1907"/>
                      <a:ext cx="42" cy="18"/>
                    </a:xfrm>
                    <a:custGeom>
                      <a:avLst/>
                      <a:gdLst>
                        <a:gd name="T0" fmla="*/ 0 w 42"/>
                        <a:gd name="T1" fmla="*/ 12 h 18"/>
                        <a:gd name="T2" fmla="*/ 0 w 42"/>
                        <a:gd name="T3" fmla="*/ 12 h 18"/>
                        <a:gd name="T4" fmla="*/ 42 w 42"/>
                        <a:gd name="T5" fmla="*/ 18 h 18"/>
                        <a:gd name="T6" fmla="*/ 42 w 42"/>
                        <a:gd name="T7" fmla="*/ 3 h 18"/>
                        <a:gd name="T8" fmla="*/ 2 w 42"/>
                        <a:gd name="T9" fmla="*/ 0 h 18"/>
                        <a:gd name="T10" fmla="*/ 2 w 42"/>
                        <a:gd name="T11" fmla="*/ 0 h 18"/>
                        <a:gd name="T12" fmla="*/ 0 w 4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42" h="18">
                          <a:moveTo>
                            <a:pt x="0" y="12"/>
                          </a:moveTo>
                          <a:lnTo>
                            <a:pt x="0" y="12"/>
                          </a:lnTo>
                          <a:lnTo>
                            <a:pt x="42" y="18"/>
                          </a:lnTo>
                          <a:lnTo>
                            <a:pt x="42" y="3"/>
                          </a:lnTo>
                          <a:lnTo>
                            <a:pt x="2"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3" name="Freeform 536"/>
                    <p:cNvSpPr>
                      <a:spLocks/>
                    </p:cNvSpPr>
                    <p:nvPr/>
                  </p:nvSpPr>
                  <p:spPr bwMode="auto">
                    <a:xfrm>
                      <a:off x="2926" y="1903"/>
                      <a:ext cx="43" cy="16"/>
                    </a:xfrm>
                    <a:custGeom>
                      <a:avLst/>
                      <a:gdLst>
                        <a:gd name="T0" fmla="*/ 0 w 43"/>
                        <a:gd name="T1" fmla="*/ 6 h 16"/>
                        <a:gd name="T2" fmla="*/ 5 w 43"/>
                        <a:gd name="T3" fmla="*/ 13 h 16"/>
                        <a:gd name="T4" fmla="*/ 41 w 43"/>
                        <a:gd name="T5" fmla="*/ 16 h 16"/>
                        <a:gd name="T6" fmla="*/ 43 w 43"/>
                        <a:gd name="T7" fmla="*/ 4 h 16"/>
                        <a:gd name="T8" fmla="*/ 7 w 43"/>
                        <a:gd name="T9" fmla="*/ 0 h 16"/>
                        <a:gd name="T10" fmla="*/ 12 w 43"/>
                        <a:gd name="T11" fmla="*/ 7 h 16"/>
                        <a:gd name="T12" fmla="*/ 0 w 43"/>
                        <a:gd name="T13" fmla="*/ 6 h 16"/>
                        <a:gd name="T14" fmla="*/ 0 w 43"/>
                        <a:gd name="T15" fmla="*/ 11 h 16"/>
                        <a:gd name="T16" fmla="*/ 5 w 43"/>
                        <a:gd name="T17" fmla="*/ 13 h 16"/>
                        <a:gd name="T18" fmla="*/ 0 w 43"/>
                        <a:gd name="T1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
                          <a:moveTo>
                            <a:pt x="0" y="6"/>
                          </a:moveTo>
                          <a:lnTo>
                            <a:pt x="5" y="13"/>
                          </a:lnTo>
                          <a:lnTo>
                            <a:pt x="41" y="16"/>
                          </a:lnTo>
                          <a:lnTo>
                            <a:pt x="43" y="4"/>
                          </a:lnTo>
                          <a:lnTo>
                            <a:pt x="7" y="0"/>
                          </a:lnTo>
                          <a:lnTo>
                            <a:pt x="12" y="7"/>
                          </a:lnTo>
                          <a:lnTo>
                            <a:pt x="0" y="6"/>
                          </a:lnTo>
                          <a:lnTo>
                            <a:pt x="0" y="11"/>
                          </a:lnTo>
                          <a:lnTo>
                            <a:pt x="5" y="13"/>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4" name="Freeform 535"/>
                    <p:cNvSpPr>
                      <a:spLocks/>
                    </p:cNvSpPr>
                    <p:nvPr/>
                  </p:nvSpPr>
                  <p:spPr bwMode="auto">
                    <a:xfrm>
                      <a:off x="2926" y="1840"/>
                      <a:ext cx="23" cy="70"/>
                    </a:xfrm>
                    <a:custGeom>
                      <a:avLst/>
                      <a:gdLst>
                        <a:gd name="T0" fmla="*/ 12 w 23"/>
                        <a:gd name="T1" fmla="*/ 9 h 70"/>
                        <a:gd name="T2" fmla="*/ 9 w 23"/>
                        <a:gd name="T3" fmla="*/ 4 h 70"/>
                        <a:gd name="T4" fmla="*/ 0 w 23"/>
                        <a:gd name="T5" fmla="*/ 69 h 70"/>
                        <a:gd name="T6" fmla="*/ 12 w 23"/>
                        <a:gd name="T7" fmla="*/ 70 h 70"/>
                        <a:gd name="T8" fmla="*/ 21 w 23"/>
                        <a:gd name="T9" fmla="*/ 6 h 70"/>
                        <a:gd name="T10" fmla="*/ 20 w 23"/>
                        <a:gd name="T11" fmla="*/ 0 h 70"/>
                        <a:gd name="T12" fmla="*/ 21 w 23"/>
                        <a:gd name="T13" fmla="*/ 6 h 70"/>
                        <a:gd name="T14" fmla="*/ 23 w 23"/>
                        <a:gd name="T15" fmla="*/ 4 h 70"/>
                        <a:gd name="T16" fmla="*/ 20 w 23"/>
                        <a:gd name="T17" fmla="*/ 0 h 70"/>
                        <a:gd name="T18" fmla="*/ 12 w 23"/>
                        <a:gd name="T19"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70">
                          <a:moveTo>
                            <a:pt x="12" y="9"/>
                          </a:moveTo>
                          <a:lnTo>
                            <a:pt x="9" y="4"/>
                          </a:lnTo>
                          <a:lnTo>
                            <a:pt x="0" y="69"/>
                          </a:lnTo>
                          <a:lnTo>
                            <a:pt x="12" y="70"/>
                          </a:lnTo>
                          <a:lnTo>
                            <a:pt x="21" y="6"/>
                          </a:lnTo>
                          <a:lnTo>
                            <a:pt x="20" y="0"/>
                          </a:lnTo>
                          <a:lnTo>
                            <a:pt x="21" y="6"/>
                          </a:lnTo>
                          <a:lnTo>
                            <a:pt x="23" y="4"/>
                          </a:lnTo>
                          <a:lnTo>
                            <a:pt x="20" y="0"/>
                          </a:lnTo>
                          <a:lnTo>
                            <a:pt x="1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5" name="Freeform 534"/>
                    <p:cNvSpPr>
                      <a:spLocks/>
                    </p:cNvSpPr>
                    <p:nvPr/>
                  </p:nvSpPr>
                  <p:spPr bwMode="auto">
                    <a:xfrm>
                      <a:off x="2913" y="1817"/>
                      <a:ext cx="33" cy="32"/>
                    </a:xfrm>
                    <a:custGeom>
                      <a:avLst/>
                      <a:gdLst>
                        <a:gd name="T0" fmla="*/ 4 w 33"/>
                        <a:gd name="T1" fmla="*/ 12 h 32"/>
                        <a:gd name="T2" fmla="*/ 0 w 33"/>
                        <a:gd name="T3" fmla="*/ 11 h 32"/>
                        <a:gd name="T4" fmla="*/ 25 w 33"/>
                        <a:gd name="T5" fmla="*/ 32 h 32"/>
                        <a:gd name="T6" fmla="*/ 33 w 33"/>
                        <a:gd name="T7" fmla="*/ 23 h 32"/>
                        <a:gd name="T8" fmla="*/ 9 w 33"/>
                        <a:gd name="T9" fmla="*/ 1 h 32"/>
                        <a:gd name="T10" fmla="*/ 6 w 33"/>
                        <a:gd name="T11" fmla="*/ 0 h 32"/>
                        <a:gd name="T12" fmla="*/ 4 w 33"/>
                        <a:gd name="T13" fmla="*/ 1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4" y="12"/>
                          </a:moveTo>
                          <a:lnTo>
                            <a:pt x="0" y="11"/>
                          </a:lnTo>
                          <a:lnTo>
                            <a:pt x="25" y="32"/>
                          </a:lnTo>
                          <a:lnTo>
                            <a:pt x="33" y="23"/>
                          </a:lnTo>
                          <a:lnTo>
                            <a:pt x="9" y="1"/>
                          </a:lnTo>
                          <a:lnTo>
                            <a:pt x="6"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6" name="Freeform 533"/>
                    <p:cNvSpPr>
                      <a:spLocks/>
                    </p:cNvSpPr>
                    <p:nvPr/>
                  </p:nvSpPr>
                  <p:spPr bwMode="auto">
                    <a:xfrm>
                      <a:off x="2888" y="1811"/>
                      <a:ext cx="31" cy="18"/>
                    </a:xfrm>
                    <a:custGeom>
                      <a:avLst/>
                      <a:gdLst>
                        <a:gd name="T0" fmla="*/ 0 w 31"/>
                        <a:gd name="T1" fmla="*/ 13 h 18"/>
                        <a:gd name="T2" fmla="*/ 0 w 31"/>
                        <a:gd name="T3" fmla="*/ 13 h 18"/>
                        <a:gd name="T4" fmla="*/ 29 w 31"/>
                        <a:gd name="T5" fmla="*/ 18 h 18"/>
                        <a:gd name="T6" fmla="*/ 31 w 31"/>
                        <a:gd name="T7" fmla="*/ 6 h 18"/>
                        <a:gd name="T8" fmla="*/ 4 w 31"/>
                        <a:gd name="T9" fmla="*/ 0 h 18"/>
                        <a:gd name="T10" fmla="*/ 5 w 31"/>
                        <a:gd name="T11" fmla="*/ 0 h 18"/>
                        <a:gd name="T12" fmla="*/ 0 w 31"/>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0" y="13"/>
                          </a:moveTo>
                          <a:lnTo>
                            <a:pt x="0" y="13"/>
                          </a:lnTo>
                          <a:lnTo>
                            <a:pt x="29" y="18"/>
                          </a:lnTo>
                          <a:lnTo>
                            <a:pt x="31" y="6"/>
                          </a:lnTo>
                          <a:lnTo>
                            <a:pt x="4" y="0"/>
                          </a:lnTo>
                          <a:lnTo>
                            <a:pt x="5"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7" name="Freeform 532"/>
                    <p:cNvSpPr>
                      <a:spLocks/>
                    </p:cNvSpPr>
                    <p:nvPr/>
                  </p:nvSpPr>
                  <p:spPr bwMode="auto">
                    <a:xfrm>
                      <a:off x="2870" y="1804"/>
                      <a:ext cx="23" cy="20"/>
                    </a:xfrm>
                    <a:custGeom>
                      <a:avLst/>
                      <a:gdLst>
                        <a:gd name="T0" fmla="*/ 0 w 23"/>
                        <a:gd name="T1" fmla="*/ 13 h 20"/>
                        <a:gd name="T2" fmla="*/ 0 w 23"/>
                        <a:gd name="T3" fmla="*/ 11 h 20"/>
                        <a:gd name="T4" fmla="*/ 18 w 23"/>
                        <a:gd name="T5" fmla="*/ 20 h 20"/>
                        <a:gd name="T6" fmla="*/ 23 w 23"/>
                        <a:gd name="T7" fmla="*/ 7 h 20"/>
                        <a:gd name="T8" fmla="*/ 4 w 23"/>
                        <a:gd name="T9" fmla="*/ 0 h 20"/>
                        <a:gd name="T10" fmla="*/ 4 w 23"/>
                        <a:gd name="T11" fmla="*/ 0 h 20"/>
                        <a:gd name="T12" fmla="*/ 0 w 23"/>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0" y="13"/>
                          </a:moveTo>
                          <a:lnTo>
                            <a:pt x="0" y="11"/>
                          </a:lnTo>
                          <a:lnTo>
                            <a:pt x="18" y="20"/>
                          </a:lnTo>
                          <a:lnTo>
                            <a:pt x="23" y="7"/>
                          </a:lnTo>
                          <a:lnTo>
                            <a:pt x="4"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8" name="Freeform 531"/>
                    <p:cNvSpPr>
                      <a:spLocks/>
                    </p:cNvSpPr>
                    <p:nvPr/>
                  </p:nvSpPr>
                  <p:spPr bwMode="auto">
                    <a:xfrm>
                      <a:off x="2845" y="1797"/>
                      <a:ext cx="29" cy="20"/>
                    </a:xfrm>
                    <a:custGeom>
                      <a:avLst/>
                      <a:gdLst>
                        <a:gd name="T0" fmla="*/ 0 w 29"/>
                        <a:gd name="T1" fmla="*/ 11 h 20"/>
                        <a:gd name="T2" fmla="*/ 3 w 29"/>
                        <a:gd name="T3" fmla="*/ 12 h 20"/>
                        <a:gd name="T4" fmla="*/ 25 w 29"/>
                        <a:gd name="T5" fmla="*/ 20 h 20"/>
                        <a:gd name="T6" fmla="*/ 29 w 29"/>
                        <a:gd name="T7" fmla="*/ 7 h 20"/>
                        <a:gd name="T8" fmla="*/ 7 w 29"/>
                        <a:gd name="T9" fmla="*/ 0 h 20"/>
                        <a:gd name="T10" fmla="*/ 11 w 29"/>
                        <a:gd name="T11" fmla="*/ 2 h 20"/>
                        <a:gd name="T12" fmla="*/ 0 w 29"/>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9" h="20">
                          <a:moveTo>
                            <a:pt x="0" y="11"/>
                          </a:moveTo>
                          <a:lnTo>
                            <a:pt x="3" y="12"/>
                          </a:lnTo>
                          <a:lnTo>
                            <a:pt x="25" y="20"/>
                          </a:lnTo>
                          <a:lnTo>
                            <a:pt x="29" y="7"/>
                          </a:lnTo>
                          <a:lnTo>
                            <a:pt x="7" y="0"/>
                          </a:lnTo>
                          <a:lnTo>
                            <a:pt x="11"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99" name="Freeform 530"/>
                    <p:cNvSpPr>
                      <a:spLocks/>
                    </p:cNvSpPr>
                    <p:nvPr/>
                  </p:nvSpPr>
                  <p:spPr bwMode="auto">
                    <a:xfrm>
                      <a:off x="2834" y="1781"/>
                      <a:ext cx="22" cy="27"/>
                    </a:xfrm>
                    <a:custGeom>
                      <a:avLst/>
                      <a:gdLst>
                        <a:gd name="T0" fmla="*/ 5 w 22"/>
                        <a:gd name="T1" fmla="*/ 12 h 27"/>
                        <a:gd name="T2" fmla="*/ 0 w 22"/>
                        <a:gd name="T3" fmla="*/ 10 h 27"/>
                        <a:gd name="T4" fmla="*/ 11 w 22"/>
                        <a:gd name="T5" fmla="*/ 27 h 27"/>
                        <a:gd name="T6" fmla="*/ 22 w 22"/>
                        <a:gd name="T7" fmla="*/ 18 h 27"/>
                        <a:gd name="T8" fmla="*/ 9 w 22"/>
                        <a:gd name="T9" fmla="*/ 3 h 27"/>
                        <a:gd name="T10" fmla="*/ 4 w 22"/>
                        <a:gd name="T11" fmla="*/ 0 h 27"/>
                        <a:gd name="T12" fmla="*/ 9 w 22"/>
                        <a:gd name="T13" fmla="*/ 3 h 27"/>
                        <a:gd name="T14" fmla="*/ 7 w 22"/>
                        <a:gd name="T15" fmla="*/ 0 h 27"/>
                        <a:gd name="T16" fmla="*/ 4 w 22"/>
                        <a:gd name="T17" fmla="*/ 0 h 27"/>
                        <a:gd name="T18" fmla="*/ 5 w 22"/>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7">
                          <a:moveTo>
                            <a:pt x="5" y="12"/>
                          </a:moveTo>
                          <a:lnTo>
                            <a:pt x="0" y="10"/>
                          </a:lnTo>
                          <a:lnTo>
                            <a:pt x="11" y="27"/>
                          </a:lnTo>
                          <a:lnTo>
                            <a:pt x="22" y="18"/>
                          </a:lnTo>
                          <a:lnTo>
                            <a:pt x="9" y="3"/>
                          </a:lnTo>
                          <a:lnTo>
                            <a:pt x="4" y="0"/>
                          </a:lnTo>
                          <a:lnTo>
                            <a:pt x="9" y="3"/>
                          </a:lnTo>
                          <a:lnTo>
                            <a:pt x="7" y="0"/>
                          </a:lnTo>
                          <a:lnTo>
                            <a:pt x="4"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0" name="Freeform 529"/>
                    <p:cNvSpPr>
                      <a:spLocks/>
                    </p:cNvSpPr>
                    <p:nvPr/>
                  </p:nvSpPr>
                  <p:spPr bwMode="auto">
                    <a:xfrm>
                      <a:off x="2796" y="1781"/>
                      <a:ext cx="43" cy="14"/>
                    </a:xfrm>
                    <a:custGeom>
                      <a:avLst/>
                      <a:gdLst>
                        <a:gd name="T0" fmla="*/ 4 w 43"/>
                        <a:gd name="T1" fmla="*/ 14 h 14"/>
                        <a:gd name="T2" fmla="*/ 4 w 43"/>
                        <a:gd name="T3" fmla="*/ 14 h 14"/>
                        <a:gd name="T4" fmla="*/ 43 w 43"/>
                        <a:gd name="T5" fmla="*/ 12 h 14"/>
                        <a:gd name="T6" fmla="*/ 42 w 43"/>
                        <a:gd name="T7" fmla="*/ 0 h 14"/>
                        <a:gd name="T8" fmla="*/ 2 w 43"/>
                        <a:gd name="T9" fmla="*/ 1 h 14"/>
                        <a:gd name="T10" fmla="*/ 0 w 43"/>
                        <a:gd name="T11" fmla="*/ 1 h 14"/>
                        <a:gd name="T12" fmla="*/ 4 w 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3" h="14">
                          <a:moveTo>
                            <a:pt x="4" y="14"/>
                          </a:moveTo>
                          <a:lnTo>
                            <a:pt x="4" y="14"/>
                          </a:lnTo>
                          <a:lnTo>
                            <a:pt x="43" y="12"/>
                          </a:lnTo>
                          <a:lnTo>
                            <a:pt x="42" y="0"/>
                          </a:lnTo>
                          <a:lnTo>
                            <a:pt x="2" y="1"/>
                          </a:lnTo>
                          <a:lnTo>
                            <a:pt x="0" y="1"/>
                          </a:lnTo>
                          <a:lnTo>
                            <a:pt x="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1" name="Freeform 528"/>
                    <p:cNvSpPr>
                      <a:spLocks/>
                    </p:cNvSpPr>
                    <p:nvPr/>
                  </p:nvSpPr>
                  <p:spPr bwMode="auto">
                    <a:xfrm>
                      <a:off x="2762" y="1782"/>
                      <a:ext cx="38" cy="24"/>
                    </a:xfrm>
                    <a:custGeom>
                      <a:avLst/>
                      <a:gdLst>
                        <a:gd name="T0" fmla="*/ 2 w 38"/>
                        <a:gd name="T1" fmla="*/ 15 h 24"/>
                        <a:gd name="T2" fmla="*/ 9 w 38"/>
                        <a:gd name="T3" fmla="*/ 22 h 24"/>
                        <a:gd name="T4" fmla="*/ 38 w 38"/>
                        <a:gd name="T5" fmla="*/ 13 h 24"/>
                        <a:gd name="T6" fmla="*/ 34 w 38"/>
                        <a:gd name="T7" fmla="*/ 0 h 24"/>
                        <a:gd name="T8" fmla="*/ 5 w 38"/>
                        <a:gd name="T9" fmla="*/ 9 h 24"/>
                        <a:gd name="T10" fmla="*/ 14 w 38"/>
                        <a:gd name="T11" fmla="*/ 17 h 24"/>
                        <a:gd name="T12" fmla="*/ 2 w 38"/>
                        <a:gd name="T13" fmla="*/ 15 h 24"/>
                        <a:gd name="T14" fmla="*/ 0 w 38"/>
                        <a:gd name="T15" fmla="*/ 24 h 24"/>
                        <a:gd name="T16" fmla="*/ 9 w 38"/>
                        <a:gd name="T17" fmla="*/ 22 h 24"/>
                        <a:gd name="T18" fmla="*/ 2 w 38"/>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4">
                          <a:moveTo>
                            <a:pt x="2" y="15"/>
                          </a:moveTo>
                          <a:lnTo>
                            <a:pt x="9" y="22"/>
                          </a:lnTo>
                          <a:lnTo>
                            <a:pt x="38" y="13"/>
                          </a:lnTo>
                          <a:lnTo>
                            <a:pt x="34" y="0"/>
                          </a:lnTo>
                          <a:lnTo>
                            <a:pt x="5" y="9"/>
                          </a:lnTo>
                          <a:lnTo>
                            <a:pt x="14" y="17"/>
                          </a:lnTo>
                          <a:lnTo>
                            <a:pt x="2" y="15"/>
                          </a:lnTo>
                          <a:lnTo>
                            <a:pt x="0" y="24"/>
                          </a:lnTo>
                          <a:lnTo>
                            <a:pt x="9" y="22"/>
                          </a:lnTo>
                          <a:lnTo>
                            <a:pt x="2"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2" name="Freeform 527"/>
                    <p:cNvSpPr>
                      <a:spLocks/>
                    </p:cNvSpPr>
                    <p:nvPr/>
                  </p:nvSpPr>
                  <p:spPr bwMode="auto">
                    <a:xfrm>
                      <a:off x="2764" y="1754"/>
                      <a:ext cx="16" cy="45"/>
                    </a:xfrm>
                    <a:custGeom>
                      <a:avLst/>
                      <a:gdLst>
                        <a:gd name="T0" fmla="*/ 3 w 16"/>
                        <a:gd name="T1" fmla="*/ 0 h 45"/>
                        <a:gd name="T2" fmla="*/ 3 w 16"/>
                        <a:gd name="T3" fmla="*/ 0 h 45"/>
                        <a:gd name="T4" fmla="*/ 0 w 16"/>
                        <a:gd name="T5" fmla="*/ 43 h 45"/>
                        <a:gd name="T6" fmla="*/ 12 w 16"/>
                        <a:gd name="T7" fmla="*/ 45 h 45"/>
                        <a:gd name="T8" fmla="*/ 16 w 16"/>
                        <a:gd name="T9" fmla="*/ 1 h 45"/>
                        <a:gd name="T10" fmla="*/ 16 w 16"/>
                        <a:gd name="T11" fmla="*/ 1 h 45"/>
                        <a:gd name="T12" fmla="*/ 3 w 16"/>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6" h="45">
                          <a:moveTo>
                            <a:pt x="3" y="0"/>
                          </a:moveTo>
                          <a:lnTo>
                            <a:pt x="3" y="0"/>
                          </a:lnTo>
                          <a:lnTo>
                            <a:pt x="0" y="43"/>
                          </a:lnTo>
                          <a:lnTo>
                            <a:pt x="12" y="45"/>
                          </a:lnTo>
                          <a:lnTo>
                            <a:pt x="16" y="1"/>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3" name="Freeform 526"/>
                    <p:cNvSpPr>
                      <a:spLocks/>
                    </p:cNvSpPr>
                    <p:nvPr/>
                  </p:nvSpPr>
                  <p:spPr bwMode="auto">
                    <a:xfrm>
                      <a:off x="2767" y="1725"/>
                      <a:ext cx="15" cy="30"/>
                    </a:xfrm>
                    <a:custGeom>
                      <a:avLst/>
                      <a:gdLst>
                        <a:gd name="T0" fmla="*/ 4 w 15"/>
                        <a:gd name="T1" fmla="*/ 9 h 30"/>
                        <a:gd name="T2" fmla="*/ 2 w 15"/>
                        <a:gd name="T3" fmla="*/ 3 h 30"/>
                        <a:gd name="T4" fmla="*/ 0 w 15"/>
                        <a:gd name="T5" fmla="*/ 29 h 30"/>
                        <a:gd name="T6" fmla="*/ 13 w 15"/>
                        <a:gd name="T7" fmla="*/ 30 h 30"/>
                        <a:gd name="T8" fmla="*/ 15 w 15"/>
                        <a:gd name="T9" fmla="*/ 5 h 30"/>
                        <a:gd name="T10" fmla="*/ 13 w 15"/>
                        <a:gd name="T11" fmla="*/ 0 h 30"/>
                        <a:gd name="T12" fmla="*/ 4 w 15"/>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15" h="30">
                          <a:moveTo>
                            <a:pt x="4" y="9"/>
                          </a:moveTo>
                          <a:lnTo>
                            <a:pt x="2" y="3"/>
                          </a:lnTo>
                          <a:lnTo>
                            <a:pt x="0" y="29"/>
                          </a:lnTo>
                          <a:lnTo>
                            <a:pt x="13" y="30"/>
                          </a:lnTo>
                          <a:lnTo>
                            <a:pt x="15" y="5"/>
                          </a:lnTo>
                          <a:lnTo>
                            <a:pt x="13"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4" name="Freeform 525"/>
                    <p:cNvSpPr>
                      <a:spLocks/>
                    </p:cNvSpPr>
                    <p:nvPr/>
                  </p:nvSpPr>
                  <p:spPr bwMode="auto">
                    <a:xfrm>
                      <a:off x="2742" y="1694"/>
                      <a:ext cx="38" cy="40"/>
                    </a:xfrm>
                    <a:custGeom>
                      <a:avLst/>
                      <a:gdLst>
                        <a:gd name="T0" fmla="*/ 2 w 38"/>
                        <a:gd name="T1" fmla="*/ 2 h 40"/>
                        <a:gd name="T2" fmla="*/ 4 w 38"/>
                        <a:gd name="T3" fmla="*/ 7 h 40"/>
                        <a:gd name="T4" fmla="*/ 29 w 38"/>
                        <a:gd name="T5" fmla="*/ 40 h 40"/>
                        <a:gd name="T6" fmla="*/ 38 w 38"/>
                        <a:gd name="T7" fmla="*/ 31 h 40"/>
                        <a:gd name="T8" fmla="*/ 13 w 38"/>
                        <a:gd name="T9" fmla="*/ 0 h 40"/>
                        <a:gd name="T10" fmla="*/ 14 w 38"/>
                        <a:gd name="T11" fmla="*/ 6 h 40"/>
                        <a:gd name="T12" fmla="*/ 2 w 38"/>
                        <a:gd name="T13" fmla="*/ 2 h 40"/>
                        <a:gd name="T14" fmla="*/ 0 w 38"/>
                        <a:gd name="T15" fmla="*/ 4 h 40"/>
                        <a:gd name="T16" fmla="*/ 4 w 38"/>
                        <a:gd name="T17" fmla="*/ 7 h 40"/>
                        <a:gd name="T18" fmla="*/ 2 w 38"/>
                        <a:gd name="T1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0">
                          <a:moveTo>
                            <a:pt x="2" y="2"/>
                          </a:moveTo>
                          <a:lnTo>
                            <a:pt x="4" y="7"/>
                          </a:lnTo>
                          <a:lnTo>
                            <a:pt x="29" y="40"/>
                          </a:lnTo>
                          <a:lnTo>
                            <a:pt x="38" y="31"/>
                          </a:lnTo>
                          <a:lnTo>
                            <a:pt x="13" y="0"/>
                          </a:lnTo>
                          <a:lnTo>
                            <a:pt x="14" y="6"/>
                          </a:lnTo>
                          <a:lnTo>
                            <a:pt x="2" y="2"/>
                          </a:lnTo>
                          <a:lnTo>
                            <a:pt x="0" y="4"/>
                          </a:lnTo>
                          <a:lnTo>
                            <a:pt x="4" y="7"/>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5" name="Freeform 524"/>
                    <p:cNvSpPr>
                      <a:spLocks/>
                    </p:cNvSpPr>
                    <p:nvPr/>
                  </p:nvSpPr>
                  <p:spPr bwMode="auto">
                    <a:xfrm>
                      <a:off x="2744" y="1656"/>
                      <a:ext cx="30" cy="44"/>
                    </a:xfrm>
                    <a:custGeom>
                      <a:avLst/>
                      <a:gdLst>
                        <a:gd name="T0" fmla="*/ 18 w 30"/>
                        <a:gd name="T1" fmla="*/ 2 h 44"/>
                        <a:gd name="T2" fmla="*/ 18 w 30"/>
                        <a:gd name="T3" fmla="*/ 0 h 44"/>
                        <a:gd name="T4" fmla="*/ 0 w 30"/>
                        <a:gd name="T5" fmla="*/ 40 h 44"/>
                        <a:gd name="T6" fmla="*/ 12 w 30"/>
                        <a:gd name="T7" fmla="*/ 44 h 44"/>
                        <a:gd name="T8" fmla="*/ 30 w 30"/>
                        <a:gd name="T9" fmla="*/ 6 h 44"/>
                        <a:gd name="T10" fmla="*/ 30 w 30"/>
                        <a:gd name="T11" fmla="*/ 4 h 44"/>
                        <a:gd name="T12" fmla="*/ 18 w 30"/>
                        <a:gd name="T13" fmla="*/ 2 h 44"/>
                      </a:gdLst>
                      <a:ahLst/>
                      <a:cxnLst>
                        <a:cxn ang="0">
                          <a:pos x="T0" y="T1"/>
                        </a:cxn>
                        <a:cxn ang="0">
                          <a:pos x="T2" y="T3"/>
                        </a:cxn>
                        <a:cxn ang="0">
                          <a:pos x="T4" y="T5"/>
                        </a:cxn>
                        <a:cxn ang="0">
                          <a:pos x="T6" y="T7"/>
                        </a:cxn>
                        <a:cxn ang="0">
                          <a:pos x="T8" y="T9"/>
                        </a:cxn>
                        <a:cxn ang="0">
                          <a:pos x="T10" y="T11"/>
                        </a:cxn>
                        <a:cxn ang="0">
                          <a:pos x="T12" y="T13"/>
                        </a:cxn>
                      </a:cxnLst>
                      <a:rect l="0" t="0" r="r" b="b"/>
                      <a:pathLst>
                        <a:path w="30" h="44">
                          <a:moveTo>
                            <a:pt x="18" y="2"/>
                          </a:moveTo>
                          <a:lnTo>
                            <a:pt x="18" y="0"/>
                          </a:lnTo>
                          <a:lnTo>
                            <a:pt x="0" y="40"/>
                          </a:lnTo>
                          <a:lnTo>
                            <a:pt x="12" y="44"/>
                          </a:lnTo>
                          <a:lnTo>
                            <a:pt x="30" y="6"/>
                          </a:lnTo>
                          <a:lnTo>
                            <a:pt x="30" y="4"/>
                          </a:lnTo>
                          <a:lnTo>
                            <a:pt x="18"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6" name="Freeform 523"/>
                    <p:cNvSpPr>
                      <a:spLocks/>
                    </p:cNvSpPr>
                    <p:nvPr/>
                  </p:nvSpPr>
                  <p:spPr bwMode="auto">
                    <a:xfrm>
                      <a:off x="2762" y="1611"/>
                      <a:ext cx="20" cy="49"/>
                    </a:xfrm>
                    <a:custGeom>
                      <a:avLst/>
                      <a:gdLst>
                        <a:gd name="T0" fmla="*/ 7 w 20"/>
                        <a:gd name="T1" fmla="*/ 0 h 49"/>
                        <a:gd name="T2" fmla="*/ 7 w 20"/>
                        <a:gd name="T3" fmla="*/ 2 h 49"/>
                        <a:gd name="T4" fmla="*/ 0 w 20"/>
                        <a:gd name="T5" fmla="*/ 47 h 49"/>
                        <a:gd name="T6" fmla="*/ 12 w 20"/>
                        <a:gd name="T7" fmla="*/ 49 h 49"/>
                        <a:gd name="T8" fmla="*/ 20 w 20"/>
                        <a:gd name="T9" fmla="*/ 4 h 49"/>
                        <a:gd name="T10" fmla="*/ 18 w 20"/>
                        <a:gd name="T11" fmla="*/ 6 h 49"/>
                        <a:gd name="T12" fmla="*/ 7 w 20"/>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0" h="49">
                          <a:moveTo>
                            <a:pt x="7" y="0"/>
                          </a:moveTo>
                          <a:lnTo>
                            <a:pt x="7" y="2"/>
                          </a:lnTo>
                          <a:lnTo>
                            <a:pt x="0" y="47"/>
                          </a:lnTo>
                          <a:lnTo>
                            <a:pt x="12" y="49"/>
                          </a:lnTo>
                          <a:lnTo>
                            <a:pt x="20" y="4"/>
                          </a:lnTo>
                          <a:lnTo>
                            <a:pt x="18" y="6"/>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7" name="Freeform 522"/>
                    <p:cNvSpPr>
                      <a:spLocks/>
                    </p:cNvSpPr>
                    <p:nvPr/>
                  </p:nvSpPr>
                  <p:spPr bwMode="auto">
                    <a:xfrm>
                      <a:off x="2769" y="1581"/>
                      <a:ext cx="25" cy="36"/>
                    </a:xfrm>
                    <a:custGeom>
                      <a:avLst/>
                      <a:gdLst>
                        <a:gd name="T0" fmla="*/ 11 w 25"/>
                        <a:gd name="T1" fmla="*/ 2 h 36"/>
                        <a:gd name="T2" fmla="*/ 13 w 25"/>
                        <a:gd name="T3" fmla="*/ 0 h 36"/>
                        <a:gd name="T4" fmla="*/ 0 w 25"/>
                        <a:gd name="T5" fmla="*/ 30 h 36"/>
                        <a:gd name="T6" fmla="*/ 11 w 25"/>
                        <a:gd name="T7" fmla="*/ 36 h 36"/>
                        <a:gd name="T8" fmla="*/ 23 w 25"/>
                        <a:gd name="T9" fmla="*/ 3 h 36"/>
                        <a:gd name="T10" fmla="*/ 25 w 25"/>
                        <a:gd name="T11" fmla="*/ 2 h 36"/>
                        <a:gd name="T12" fmla="*/ 11 w 25"/>
                        <a:gd name="T13" fmla="*/ 2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11" y="2"/>
                          </a:moveTo>
                          <a:lnTo>
                            <a:pt x="13" y="0"/>
                          </a:lnTo>
                          <a:lnTo>
                            <a:pt x="0" y="30"/>
                          </a:lnTo>
                          <a:lnTo>
                            <a:pt x="11" y="36"/>
                          </a:lnTo>
                          <a:lnTo>
                            <a:pt x="23" y="3"/>
                          </a:lnTo>
                          <a:lnTo>
                            <a:pt x="25" y="2"/>
                          </a:lnTo>
                          <a:lnTo>
                            <a:pt x="1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8" name="Freeform 521"/>
                    <p:cNvSpPr>
                      <a:spLocks/>
                    </p:cNvSpPr>
                    <p:nvPr/>
                  </p:nvSpPr>
                  <p:spPr bwMode="auto">
                    <a:xfrm>
                      <a:off x="2780" y="1555"/>
                      <a:ext cx="14" cy="28"/>
                    </a:xfrm>
                    <a:custGeom>
                      <a:avLst/>
                      <a:gdLst>
                        <a:gd name="T0" fmla="*/ 5 w 14"/>
                        <a:gd name="T1" fmla="*/ 13 h 28"/>
                        <a:gd name="T2" fmla="*/ 0 w 14"/>
                        <a:gd name="T3" fmla="*/ 6 h 28"/>
                        <a:gd name="T4" fmla="*/ 0 w 14"/>
                        <a:gd name="T5" fmla="*/ 28 h 28"/>
                        <a:gd name="T6" fmla="*/ 14 w 14"/>
                        <a:gd name="T7" fmla="*/ 28 h 28"/>
                        <a:gd name="T8" fmla="*/ 12 w 14"/>
                        <a:gd name="T9" fmla="*/ 6 h 28"/>
                        <a:gd name="T10" fmla="*/ 7 w 14"/>
                        <a:gd name="T11" fmla="*/ 0 h 28"/>
                        <a:gd name="T12" fmla="*/ 12 w 14"/>
                        <a:gd name="T13" fmla="*/ 6 h 28"/>
                        <a:gd name="T14" fmla="*/ 12 w 14"/>
                        <a:gd name="T15" fmla="*/ 0 h 28"/>
                        <a:gd name="T16" fmla="*/ 7 w 14"/>
                        <a:gd name="T17" fmla="*/ 0 h 28"/>
                        <a:gd name="T18" fmla="*/ 5 w 14"/>
                        <a:gd name="T1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5" y="13"/>
                          </a:moveTo>
                          <a:lnTo>
                            <a:pt x="0" y="6"/>
                          </a:lnTo>
                          <a:lnTo>
                            <a:pt x="0" y="28"/>
                          </a:lnTo>
                          <a:lnTo>
                            <a:pt x="14" y="28"/>
                          </a:lnTo>
                          <a:lnTo>
                            <a:pt x="12" y="6"/>
                          </a:lnTo>
                          <a:lnTo>
                            <a:pt x="7" y="0"/>
                          </a:lnTo>
                          <a:lnTo>
                            <a:pt x="12" y="6"/>
                          </a:lnTo>
                          <a:lnTo>
                            <a:pt x="12"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09" name="Freeform 520"/>
                    <p:cNvSpPr>
                      <a:spLocks/>
                    </p:cNvSpPr>
                    <p:nvPr/>
                  </p:nvSpPr>
                  <p:spPr bwMode="auto">
                    <a:xfrm>
                      <a:off x="2749" y="1552"/>
                      <a:ext cx="38" cy="16"/>
                    </a:xfrm>
                    <a:custGeom>
                      <a:avLst/>
                      <a:gdLst>
                        <a:gd name="T0" fmla="*/ 0 w 38"/>
                        <a:gd name="T1" fmla="*/ 11 h 16"/>
                        <a:gd name="T2" fmla="*/ 6 w 38"/>
                        <a:gd name="T3" fmla="*/ 13 h 16"/>
                        <a:gd name="T4" fmla="*/ 36 w 38"/>
                        <a:gd name="T5" fmla="*/ 16 h 16"/>
                        <a:gd name="T6" fmla="*/ 38 w 38"/>
                        <a:gd name="T7" fmla="*/ 3 h 16"/>
                        <a:gd name="T8" fmla="*/ 7 w 38"/>
                        <a:gd name="T9" fmla="*/ 0 h 16"/>
                        <a:gd name="T10" fmla="*/ 11 w 38"/>
                        <a:gd name="T11" fmla="*/ 3 h 16"/>
                        <a:gd name="T12" fmla="*/ 0 w 38"/>
                        <a:gd name="T13" fmla="*/ 11 h 16"/>
                        <a:gd name="T14" fmla="*/ 2 w 38"/>
                        <a:gd name="T15" fmla="*/ 13 h 16"/>
                        <a:gd name="T16" fmla="*/ 6 w 38"/>
                        <a:gd name="T17" fmla="*/ 13 h 16"/>
                        <a:gd name="T18" fmla="*/ 0 w 38"/>
                        <a:gd name="T1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6">
                          <a:moveTo>
                            <a:pt x="0" y="11"/>
                          </a:moveTo>
                          <a:lnTo>
                            <a:pt x="6" y="13"/>
                          </a:lnTo>
                          <a:lnTo>
                            <a:pt x="36" y="16"/>
                          </a:lnTo>
                          <a:lnTo>
                            <a:pt x="38" y="3"/>
                          </a:lnTo>
                          <a:lnTo>
                            <a:pt x="7" y="0"/>
                          </a:lnTo>
                          <a:lnTo>
                            <a:pt x="11" y="3"/>
                          </a:lnTo>
                          <a:lnTo>
                            <a:pt x="0" y="11"/>
                          </a:lnTo>
                          <a:lnTo>
                            <a:pt x="2" y="13"/>
                          </a:lnTo>
                          <a:lnTo>
                            <a:pt x="6" y="13"/>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0" name="Freeform 519"/>
                    <p:cNvSpPr>
                      <a:spLocks/>
                    </p:cNvSpPr>
                    <p:nvPr/>
                  </p:nvSpPr>
                  <p:spPr bwMode="auto">
                    <a:xfrm>
                      <a:off x="2726" y="1519"/>
                      <a:ext cx="34" cy="44"/>
                    </a:xfrm>
                    <a:custGeom>
                      <a:avLst/>
                      <a:gdLst>
                        <a:gd name="T0" fmla="*/ 5 w 34"/>
                        <a:gd name="T1" fmla="*/ 13 h 44"/>
                        <a:gd name="T2" fmla="*/ 0 w 34"/>
                        <a:gd name="T3" fmla="*/ 11 h 44"/>
                        <a:gd name="T4" fmla="*/ 23 w 34"/>
                        <a:gd name="T5" fmla="*/ 44 h 44"/>
                        <a:gd name="T6" fmla="*/ 34 w 34"/>
                        <a:gd name="T7" fmla="*/ 36 h 44"/>
                        <a:gd name="T8" fmla="*/ 11 w 34"/>
                        <a:gd name="T9" fmla="*/ 2 h 44"/>
                        <a:gd name="T10" fmla="*/ 7 w 34"/>
                        <a:gd name="T11" fmla="*/ 0 h 44"/>
                        <a:gd name="T12" fmla="*/ 11 w 34"/>
                        <a:gd name="T13" fmla="*/ 2 h 44"/>
                        <a:gd name="T14" fmla="*/ 9 w 34"/>
                        <a:gd name="T15" fmla="*/ 0 h 44"/>
                        <a:gd name="T16" fmla="*/ 7 w 34"/>
                        <a:gd name="T17" fmla="*/ 0 h 44"/>
                        <a:gd name="T18" fmla="*/ 5 w 34"/>
                        <a:gd name="T19"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4">
                          <a:moveTo>
                            <a:pt x="5" y="13"/>
                          </a:moveTo>
                          <a:lnTo>
                            <a:pt x="0" y="11"/>
                          </a:lnTo>
                          <a:lnTo>
                            <a:pt x="23" y="44"/>
                          </a:lnTo>
                          <a:lnTo>
                            <a:pt x="34" y="36"/>
                          </a:lnTo>
                          <a:lnTo>
                            <a:pt x="11" y="2"/>
                          </a:lnTo>
                          <a:lnTo>
                            <a:pt x="7" y="0"/>
                          </a:lnTo>
                          <a:lnTo>
                            <a:pt x="11" y="2"/>
                          </a:lnTo>
                          <a:lnTo>
                            <a:pt x="9" y="0"/>
                          </a:lnTo>
                          <a:lnTo>
                            <a:pt x="7"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1" name="Freeform 518"/>
                    <p:cNvSpPr>
                      <a:spLocks/>
                    </p:cNvSpPr>
                    <p:nvPr/>
                  </p:nvSpPr>
                  <p:spPr bwMode="auto">
                    <a:xfrm>
                      <a:off x="2666" y="1512"/>
                      <a:ext cx="67" cy="20"/>
                    </a:xfrm>
                    <a:custGeom>
                      <a:avLst/>
                      <a:gdLst>
                        <a:gd name="T0" fmla="*/ 0 w 67"/>
                        <a:gd name="T1" fmla="*/ 11 h 20"/>
                        <a:gd name="T2" fmla="*/ 6 w 67"/>
                        <a:gd name="T3" fmla="*/ 15 h 20"/>
                        <a:gd name="T4" fmla="*/ 65 w 67"/>
                        <a:gd name="T5" fmla="*/ 20 h 20"/>
                        <a:gd name="T6" fmla="*/ 67 w 67"/>
                        <a:gd name="T7" fmla="*/ 7 h 20"/>
                        <a:gd name="T8" fmla="*/ 8 w 67"/>
                        <a:gd name="T9" fmla="*/ 0 h 20"/>
                        <a:gd name="T10" fmla="*/ 13 w 67"/>
                        <a:gd name="T11" fmla="*/ 4 h 20"/>
                        <a:gd name="T12" fmla="*/ 0 w 67"/>
                        <a:gd name="T13" fmla="*/ 11 h 20"/>
                        <a:gd name="T14" fmla="*/ 2 w 67"/>
                        <a:gd name="T15" fmla="*/ 13 h 20"/>
                        <a:gd name="T16" fmla="*/ 6 w 67"/>
                        <a:gd name="T17" fmla="*/ 15 h 20"/>
                        <a:gd name="T18" fmla="*/ 0 w 67"/>
                        <a:gd name="T1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0" y="11"/>
                          </a:moveTo>
                          <a:lnTo>
                            <a:pt x="6" y="15"/>
                          </a:lnTo>
                          <a:lnTo>
                            <a:pt x="65" y="20"/>
                          </a:lnTo>
                          <a:lnTo>
                            <a:pt x="67" y="7"/>
                          </a:lnTo>
                          <a:lnTo>
                            <a:pt x="8" y="0"/>
                          </a:lnTo>
                          <a:lnTo>
                            <a:pt x="13" y="4"/>
                          </a:lnTo>
                          <a:lnTo>
                            <a:pt x="0" y="11"/>
                          </a:lnTo>
                          <a:lnTo>
                            <a:pt x="2" y="13"/>
                          </a:lnTo>
                          <a:lnTo>
                            <a:pt x="6" y="15"/>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2" name="Freeform 517"/>
                    <p:cNvSpPr>
                      <a:spLocks/>
                    </p:cNvSpPr>
                    <p:nvPr/>
                  </p:nvSpPr>
                  <p:spPr bwMode="auto">
                    <a:xfrm>
                      <a:off x="2657" y="1496"/>
                      <a:ext cx="22" cy="27"/>
                    </a:xfrm>
                    <a:custGeom>
                      <a:avLst/>
                      <a:gdLst>
                        <a:gd name="T0" fmla="*/ 6 w 22"/>
                        <a:gd name="T1" fmla="*/ 13 h 27"/>
                        <a:gd name="T2" fmla="*/ 0 w 22"/>
                        <a:gd name="T3" fmla="*/ 9 h 27"/>
                        <a:gd name="T4" fmla="*/ 9 w 22"/>
                        <a:gd name="T5" fmla="*/ 27 h 27"/>
                        <a:gd name="T6" fmla="*/ 22 w 22"/>
                        <a:gd name="T7" fmla="*/ 20 h 27"/>
                        <a:gd name="T8" fmla="*/ 11 w 22"/>
                        <a:gd name="T9" fmla="*/ 2 h 27"/>
                        <a:gd name="T10" fmla="*/ 6 w 22"/>
                        <a:gd name="T11" fmla="*/ 0 h 27"/>
                        <a:gd name="T12" fmla="*/ 11 w 22"/>
                        <a:gd name="T13" fmla="*/ 2 h 27"/>
                        <a:gd name="T14" fmla="*/ 9 w 22"/>
                        <a:gd name="T15" fmla="*/ 0 h 27"/>
                        <a:gd name="T16" fmla="*/ 6 w 22"/>
                        <a:gd name="T17" fmla="*/ 0 h 27"/>
                        <a:gd name="T18" fmla="*/ 6 w 22"/>
                        <a:gd name="T1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7">
                          <a:moveTo>
                            <a:pt x="6" y="13"/>
                          </a:moveTo>
                          <a:lnTo>
                            <a:pt x="0" y="9"/>
                          </a:lnTo>
                          <a:lnTo>
                            <a:pt x="9" y="27"/>
                          </a:lnTo>
                          <a:lnTo>
                            <a:pt x="22" y="20"/>
                          </a:lnTo>
                          <a:lnTo>
                            <a:pt x="11" y="2"/>
                          </a:lnTo>
                          <a:lnTo>
                            <a:pt x="6" y="0"/>
                          </a:lnTo>
                          <a:lnTo>
                            <a:pt x="11" y="2"/>
                          </a:lnTo>
                          <a:lnTo>
                            <a:pt x="9" y="0"/>
                          </a:lnTo>
                          <a:lnTo>
                            <a:pt x="6" y="0"/>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3" name="Freeform 516"/>
                    <p:cNvSpPr>
                      <a:spLocks/>
                    </p:cNvSpPr>
                    <p:nvPr/>
                  </p:nvSpPr>
                  <p:spPr bwMode="auto">
                    <a:xfrm>
                      <a:off x="2587" y="1494"/>
                      <a:ext cx="76" cy="15"/>
                    </a:xfrm>
                    <a:custGeom>
                      <a:avLst/>
                      <a:gdLst>
                        <a:gd name="T0" fmla="*/ 9 w 76"/>
                        <a:gd name="T1" fmla="*/ 11 h 15"/>
                        <a:gd name="T2" fmla="*/ 4 w 76"/>
                        <a:gd name="T3" fmla="*/ 13 h 15"/>
                        <a:gd name="T4" fmla="*/ 76 w 76"/>
                        <a:gd name="T5" fmla="*/ 15 h 15"/>
                        <a:gd name="T6" fmla="*/ 76 w 76"/>
                        <a:gd name="T7" fmla="*/ 2 h 15"/>
                        <a:gd name="T8" fmla="*/ 4 w 76"/>
                        <a:gd name="T9" fmla="*/ 0 h 15"/>
                        <a:gd name="T10" fmla="*/ 0 w 76"/>
                        <a:gd name="T11" fmla="*/ 2 h 15"/>
                        <a:gd name="T12" fmla="*/ 4 w 76"/>
                        <a:gd name="T13" fmla="*/ 0 h 15"/>
                        <a:gd name="T14" fmla="*/ 2 w 76"/>
                        <a:gd name="T15" fmla="*/ 0 h 15"/>
                        <a:gd name="T16" fmla="*/ 0 w 76"/>
                        <a:gd name="T17" fmla="*/ 2 h 15"/>
                        <a:gd name="T18" fmla="*/ 9 w 76"/>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5">
                          <a:moveTo>
                            <a:pt x="9" y="11"/>
                          </a:moveTo>
                          <a:lnTo>
                            <a:pt x="4" y="13"/>
                          </a:lnTo>
                          <a:lnTo>
                            <a:pt x="76" y="15"/>
                          </a:lnTo>
                          <a:lnTo>
                            <a:pt x="76" y="2"/>
                          </a:lnTo>
                          <a:lnTo>
                            <a:pt x="4" y="0"/>
                          </a:lnTo>
                          <a:lnTo>
                            <a:pt x="0" y="2"/>
                          </a:lnTo>
                          <a:lnTo>
                            <a:pt x="4" y="0"/>
                          </a:lnTo>
                          <a:lnTo>
                            <a:pt x="2" y="0"/>
                          </a:lnTo>
                          <a:lnTo>
                            <a:pt x="0" y="2"/>
                          </a:lnTo>
                          <a:lnTo>
                            <a:pt x="9"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4" name="Freeform 515"/>
                    <p:cNvSpPr>
                      <a:spLocks/>
                    </p:cNvSpPr>
                    <p:nvPr/>
                  </p:nvSpPr>
                  <p:spPr bwMode="auto">
                    <a:xfrm>
                      <a:off x="2546" y="1496"/>
                      <a:ext cx="50" cy="58"/>
                    </a:xfrm>
                    <a:custGeom>
                      <a:avLst/>
                      <a:gdLst>
                        <a:gd name="T0" fmla="*/ 5 w 50"/>
                        <a:gd name="T1" fmla="*/ 58 h 58"/>
                        <a:gd name="T2" fmla="*/ 10 w 50"/>
                        <a:gd name="T3" fmla="*/ 56 h 58"/>
                        <a:gd name="T4" fmla="*/ 50 w 50"/>
                        <a:gd name="T5" fmla="*/ 9 h 58"/>
                        <a:gd name="T6" fmla="*/ 41 w 50"/>
                        <a:gd name="T7" fmla="*/ 0 h 58"/>
                        <a:gd name="T8" fmla="*/ 0 w 50"/>
                        <a:gd name="T9" fmla="*/ 47 h 58"/>
                        <a:gd name="T10" fmla="*/ 5 w 50"/>
                        <a:gd name="T11" fmla="*/ 45 h 58"/>
                        <a:gd name="T12" fmla="*/ 5 w 5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50" h="58">
                          <a:moveTo>
                            <a:pt x="5" y="58"/>
                          </a:moveTo>
                          <a:lnTo>
                            <a:pt x="10" y="56"/>
                          </a:lnTo>
                          <a:lnTo>
                            <a:pt x="50" y="9"/>
                          </a:lnTo>
                          <a:lnTo>
                            <a:pt x="41" y="0"/>
                          </a:lnTo>
                          <a:lnTo>
                            <a:pt x="0" y="47"/>
                          </a:lnTo>
                          <a:lnTo>
                            <a:pt x="5" y="45"/>
                          </a:lnTo>
                          <a:lnTo>
                            <a:pt x="5"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5" name="Freeform 514"/>
                    <p:cNvSpPr>
                      <a:spLocks/>
                    </p:cNvSpPr>
                    <p:nvPr/>
                  </p:nvSpPr>
                  <p:spPr bwMode="auto">
                    <a:xfrm>
                      <a:off x="2486" y="1541"/>
                      <a:ext cx="65" cy="18"/>
                    </a:xfrm>
                    <a:custGeom>
                      <a:avLst/>
                      <a:gdLst>
                        <a:gd name="T0" fmla="*/ 7 w 65"/>
                        <a:gd name="T1" fmla="*/ 16 h 18"/>
                        <a:gd name="T2" fmla="*/ 4 w 65"/>
                        <a:gd name="T3" fmla="*/ 18 h 18"/>
                        <a:gd name="T4" fmla="*/ 65 w 65"/>
                        <a:gd name="T5" fmla="*/ 13 h 18"/>
                        <a:gd name="T6" fmla="*/ 65 w 65"/>
                        <a:gd name="T7" fmla="*/ 0 h 18"/>
                        <a:gd name="T8" fmla="*/ 4 w 65"/>
                        <a:gd name="T9" fmla="*/ 5 h 18"/>
                        <a:gd name="T10" fmla="*/ 0 w 65"/>
                        <a:gd name="T11" fmla="*/ 5 h 18"/>
                        <a:gd name="T12" fmla="*/ 7 w 65"/>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65" h="18">
                          <a:moveTo>
                            <a:pt x="7" y="16"/>
                          </a:moveTo>
                          <a:lnTo>
                            <a:pt x="4" y="18"/>
                          </a:lnTo>
                          <a:lnTo>
                            <a:pt x="65" y="13"/>
                          </a:lnTo>
                          <a:lnTo>
                            <a:pt x="65" y="0"/>
                          </a:lnTo>
                          <a:lnTo>
                            <a:pt x="4" y="5"/>
                          </a:lnTo>
                          <a:lnTo>
                            <a:pt x="0" y="5"/>
                          </a:lnTo>
                          <a:lnTo>
                            <a:pt x="7"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6" name="Freeform 513"/>
                    <p:cNvSpPr>
                      <a:spLocks/>
                    </p:cNvSpPr>
                    <p:nvPr/>
                  </p:nvSpPr>
                  <p:spPr bwMode="auto">
                    <a:xfrm>
                      <a:off x="2412" y="1546"/>
                      <a:ext cx="81" cy="60"/>
                    </a:xfrm>
                    <a:custGeom>
                      <a:avLst/>
                      <a:gdLst>
                        <a:gd name="T0" fmla="*/ 13 w 81"/>
                        <a:gd name="T1" fmla="*/ 55 h 60"/>
                        <a:gd name="T2" fmla="*/ 9 w 81"/>
                        <a:gd name="T3" fmla="*/ 60 h 60"/>
                        <a:gd name="T4" fmla="*/ 81 w 81"/>
                        <a:gd name="T5" fmla="*/ 11 h 60"/>
                        <a:gd name="T6" fmla="*/ 74 w 81"/>
                        <a:gd name="T7" fmla="*/ 0 h 60"/>
                        <a:gd name="T8" fmla="*/ 2 w 81"/>
                        <a:gd name="T9" fmla="*/ 49 h 60"/>
                        <a:gd name="T10" fmla="*/ 0 w 81"/>
                        <a:gd name="T11" fmla="*/ 55 h 60"/>
                        <a:gd name="T12" fmla="*/ 2 w 81"/>
                        <a:gd name="T13" fmla="*/ 49 h 60"/>
                        <a:gd name="T14" fmla="*/ 0 w 81"/>
                        <a:gd name="T15" fmla="*/ 53 h 60"/>
                        <a:gd name="T16" fmla="*/ 0 w 81"/>
                        <a:gd name="T17" fmla="*/ 55 h 60"/>
                        <a:gd name="T18" fmla="*/ 13 w 81"/>
                        <a:gd name="T19"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60">
                          <a:moveTo>
                            <a:pt x="13" y="55"/>
                          </a:moveTo>
                          <a:lnTo>
                            <a:pt x="9" y="60"/>
                          </a:lnTo>
                          <a:lnTo>
                            <a:pt x="81" y="11"/>
                          </a:lnTo>
                          <a:lnTo>
                            <a:pt x="74" y="0"/>
                          </a:lnTo>
                          <a:lnTo>
                            <a:pt x="2" y="49"/>
                          </a:lnTo>
                          <a:lnTo>
                            <a:pt x="0" y="55"/>
                          </a:lnTo>
                          <a:lnTo>
                            <a:pt x="2" y="49"/>
                          </a:lnTo>
                          <a:lnTo>
                            <a:pt x="0" y="53"/>
                          </a:lnTo>
                          <a:lnTo>
                            <a:pt x="0" y="55"/>
                          </a:lnTo>
                          <a:lnTo>
                            <a:pt x="13"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7" name="Freeform 512"/>
                    <p:cNvSpPr>
                      <a:spLocks/>
                    </p:cNvSpPr>
                    <p:nvPr/>
                  </p:nvSpPr>
                  <p:spPr bwMode="auto">
                    <a:xfrm>
                      <a:off x="2412" y="1601"/>
                      <a:ext cx="13" cy="27"/>
                    </a:xfrm>
                    <a:custGeom>
                      <a:avLst/>
                      <a:gdLst>
                        <a:gd name="T0" fmla="*/ 11 w 13"/>
                        <a:gd name="T1" fmla="*/ 27 h 27"/>
                        <a:gd name="T2" fmla="*/ 13 w 13"/>
                        <a:gd name="T3" fmla="*/ 21 h 27"/>
                        <a:gd name="T4" fmla="*/ 13 w 13"/>
                        <a:gd name="T5" fmla="*/ 0 h 27"/>
                        <a:gd name="T6" fmla="*/ 0 w 13"/>
                        <a:gd name="T7" fmla="*/ 0 h 27"/>
                        <a:gd name="T8" fmla="*/ 0 w 13"/>
                        <a:gd name="T9" fmla="*/ 21 h 27"/>
                        <a:gd name="T10" fmla="*/ 2 w 13"/>
                        <a:gd name="T11" fmla="*/ 16 h 27"/>
                        <a:gd name="T12" fmla="*/ 11 w 13"/>
                        <a:gd name="T13" fmla="*/ 27 h 27"/>
                        <a:gd name="T14" fmla="*/ 13 w 13"/>
                        <a:gd name="T15" fmla="*/ 25 h 27"/>
                        <a:gd name="T16" fmla="*/ 13 w 13"/>
                        <a:gd name="T17" fmla="*/ 21 h 27"/>
                        <a:gd name="T18" fmla="*/ 11 w 13"/>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7">
                          <a:moveTo>
                            <a:pt x="11" y="27"/>
                          </a:moveTo>
                          <a:lnTo>
                            <a:pt x="13" y="21"/>
                          </a:lnTo>
                          <a:lnTo>
                            <a:pt x="13" y="0"/>
                          </a:lnTo>
                          <a:lnTo>
                            <a:pt x="0" y="0"/>
                          </a:lnTo>
                          <a:lnTo>
                            <a:pt x="0" y="21"/>
                          </a:lnTo>
                          <a:lnTo>
                            <a:pt x="2" y="16"/>
                          </a:lnTo>
                          <a:lnTo>
                            <a:pt x="11" y="27"/>
                          </a:lnTo>
                          <a:lnTo>
                            <a:pt x="13" y="25"/>
                          </a:lnTo>
                          <a:lnTo>
                            <a:pt x="13" y="21"/>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8" name="Freeform 511"/>
                    <p:cNvSpPr>
                      <a:spLocks/>
                    </p:cNvSpPr>
                    <p:nvPr/>
                  </p:nvSpPr>
                  <p:spPr bwMode="auto">
                    <a:xfrm>
                      <a:off x="2355" y="1617"/>
                      <a:ext cx="68" cy="63"/>
                    </a:xfrm>
                    <a:custGeom>
                      <a:avLst/>
                      <a:gdLst>
                        <a:gd name="T0" fmla="*/ 12 w 68"/>
                        <a:gd name="T1" fmla="*/ 59 h 63"/>
                        <a:gd name="T2" fmla="*/ 10 w 68"/>
                        <a:gd name="T3" fmla="*/ 63 h 63"/>
                        <a:gd name="T4" fmla="*/ 68 w 68"/>
                        <a:gd name="T5" fmla="*/ 11 h 63"/>
                        <a:gd name="T6" fmla="*/ 59 w 68"/>
                        <a:gd name="T7" fmla="*/ 0 h 63"/>
                        <a:gd name="T8" fmla="*/ 1 w 68"/>
                        <a:gd name="T9" fmla="*/ 54 h 63"/>
                        <a:gd name="T10" fmla="*/ 0 w 68"/>
                        <a:gd name="T11" fmla="*/ 56 h 63"/>
                        <a:gd name="T12" fmla="*/ 12 w 68"/>
                        <a:gd name="T13" fmla="*/ 59 h 63"/>
                      </a:gdLst>
                      <a:ahLst/>
                      <a:cxnLst>
                        <a:cxn ang="0">
                          <a:pos x="T0" y="T1"/>
                        </a:cxn>
                        <a:cxn ang="0">
                          <a:pos x="T2" y="T3"/>
                        </a:cxn>
                        <a:cxn ang="0">
                          <a:pos x="T4" y="T5"/>
                        </a:cxn>
                        <a:cxn ang="0">
                          <a:pos x="T6" y="T7"/>
                        </a:cxn>
                        <a:cxn ang="0">
                          <a:pos x="T8" y="T9"/>
                        </a:cxn>
                        <a:cxn ang="0">
                          <a:pos x="T10" y="T11"/>
                        </a:cxn>
                        <a:cxn ang="0">
                          <a:pos x="T12" y="T13"/>
                        </a:cxn>
                      </a:cxnLst>
                      <a:rect l="0" t="0" r="r" b="b"/>
                      <a:pathLst>
                        <a:path w="68" h="63">
                          <a:moveTo>
                            <a:pt x="12" y="59"/>
                          </a:moveTo>
                          <a:lnTo>
                            <a:pt x="10" y="63"/>
                          </a:lnTo>
                          <a:lnTo>
                            <a:pt x="68" y="11"/>
                          </a:lnTo>
                          <a:lnTo>
                            <a:pt x="59" y="0"/>
                          </a:lnTo>
                          <a:lnTo>
                            <a:pt x="1" y="54"/>
                          </a:lnTo>
                          <a:lnTo>
                            <a:pt x="0" y="56"/>
                          </a:lnTo>
                          <a:lnTo>
                            <a:pt x="12"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19" name="Freeform 510"/>
                    <p:cNvSpPr>
                      <a:spLocks/>
                    </p:cNvSpPr>
                    <p:nvPr/>
                  </p:nvSpPr>
                  <p:spPr bwMode="auto">
                    <a:xfrm>
                      <a:off x="2338" y="1673"/>
                      <a:ext cx="29" cy="77"/>
                    </a:xfrm>
                    <a:custGeom>
                      <a:avLst/>
                      <a:gdLst>
                        <a:gd name="T0" fmla="*/ 13 w 29"/>
                        <a:gd name="T1" fmla="*/ 70 h 77"/>
                        <a:gd name="T2" fmla="*/ 13 w 29"/>
                        <a:gd name="T3" fmla="*/ 75 h 77"/>
                        <a:gd name="T4" fmla="*/ 29 w 29"/>
                        <a:gd name="T5" fmla="*/ 3 h 77"/>
                        <a:gd name="T6" fmla="*/ 17 w 29"/>
                        <a:gd name="T7" fmla="*/ 0 h 77"/>
                        <a:gd name="T8" fmla="*/ 0 w 29"/>
                        <a:gd name="T9" fmla="*/ 72 h 77"/>
                        <a:gd name="T10" fmla="*/ 2 w 29"/>
                        <a:gd name="T11" fmla="*/ 77 h 77"/>
                        <a:gd name="T12" fmla="*/ 0 w 29"/>
                        <a:gd name="T13" fmla="*/ 72 h 77"/>
                        <a:gd name="T14" fmla="*/ 0 w 29"/>
                        <a:gd name="T15" fmla="*/ 75 h 77"/>
                        <a:gd name="T16" fmla="*/ 2 w 29"/>
                        <a:gd name="T17" fmla="*/ 77 h 77"/>
                        <a:gd name="T18" fmla="*/ 13 w 29"/>
                        <a:gd name="T19"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7">
                          <a:moveTo>
                            <a:pt x="13" y="70"/>
                          </a:moveTo>
                          <a:lnTo>
                            <a:pt x="13" y="75"/>
                          </a:lnTo>
                          <a:lnTo>
                            <a:pt x="29" y="3"/>
                          </a:lnTo>
                          <a:lnTo>
                            <a:pt x="17" y="0"/>
                          </a:lnTo>
                          <a:lnTo>
                            <a:pt x="0" y="72"/>
                          </a:lnTo>
                          <a:lnTo>
                            <a:pt x="2" y="77"/>
                          </a:lnTo>
                          <a:lnTo>
                            <a:pt x="0" y="72"/>
                          </a:lnTo>
                          <a:lnTo>
                            <a:pt x="0" y="75"/>
                          </a:lnTo>
                          <a:lnTo>
                            <a:pt x="2" y="77"/>
                          </a:lnTo>
                          <a:lnTo>
                            <a:pt x="1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0" name="Freeform 509"/>
                    <p:cNvSpPr>
                      <a:spLocks/>
                    </p:cNvSpPr>
                    <p:nvPr/>
                  </p:nvSpPr>
                  <p:spPr bwMode="auto">
                    <a:xfrm>
                      <a:off x="2340" y="1743"/>
                      <a:ext cx="40" cy="43"/>
                    </a:xfrm>
                    <a:custGeom>
                      <a:avLst/>
                      <a:gdLst>
                        <a:gd name="T0" fmla="*/ 36 w 40"/>
                        <a:gd name="T1" fmla="*/ 43 h 43"/>
                        <a:gd name="T2" fmla="*/ 36 w 40"/>
                        <a:gd name="T3" fmla="*/ 36 h 43"/>
                        <a:gd name="T4" fmla="*/ 11 w 40"/>
                        <a:gd name="T5" fmla="*/ 0 h 43"/>
                        <a:gd name="T6" fmla="*/ 0 w 40"/>
                        <a:gd name="T7" fmla="*/ 7 h 43"/>
                        <a:gd name="T8" fmla="*/ 25 w 40"/>
                        <a:gd name="T9" fmla="*/ 43 h 43"/>
                        <a:gd name="T10" fmla="*/ 25 w 40"/>
                        <a:gd name="T11" fmla="*/ 36 h 43"/>
                        <a:gd name="T12" fmla="*/ 36 w 40"/>
                        <a:gd name="T13" fmla="*/ 43 h 43"/>
                        <a:gd name="T14" fmla="*/ 40 w 40"/>
                        <a:gd name="T15" fmla="*/ 39 h 43"/>
                        <a:gd name="T16" fmla="*/ 36 w 40"/>
                        <a:gd name="T17" fmla="*/ 36 h 43"/>
                        <a:gd name="T18" fmla="*/ 36 w 40"/>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3">
                          <a:moveTo>
                            <a:pt x="36" y="43"/>
                          </a:moveTo>
                          <a:lnTo>
                            <a:pt x="36" y="36"/>
                          </a:lnTo>
                          <a:lnTo>
                            <a:pt x="11" y="0"/>
                          </a:lnTo>
                          <a:lnTo>
                            <a:pt x="0" y="7"/>
                          </a:lnTo>
                          <a:lnTo>
                            <a:pt x="25" y="43"/>
                          </a:lnTo>
                          <a:lnTo>
                            <a:pt x="25" y="36"/>
                          </a:lnTo>
                          <a:lnTo>
                            <a:pt x="36" y="43"/>
                          </a:lnTo>
                          <a:lnTo>
                            <a:pt x="40" y="39"/>
                          </a:lnTo>
                          <a:lnTo>
                            <a:pt x="36" y="36"/>
                          </a:lnTo>
                          <a:lnTo>
                            <a:pt x="3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1" name="Freeform 508"/>
                    <p:cNvSpPr>
                      <a:spLocks/>
                    </p:cNvSpPr>
                    <p:nvPr/>
                  </p:nvSpPr>
                  <p:spPr bwMode="auto">
                    <a:xfrm>
                      <a:off x="2347" y="1779"/>
                      <a:ext cx="29" cy="34"/>
                    </a:xfrm>
                    <a:custGeom>
                      <a:avLst/>
                      <a:gdLst>
                        <a:gd name="T0" fmla="*/ 9 w 29"/>
                        <a:gd name="T1" fmla="*/ 34 h 34"/>
                        <a:gd name="T2" fmla="*/ 9 w 29"/>
                        <a:gd name="T3" fmla="*/ 34 h 34"/>
                        <a:gd name="T4" fmla="*/ 29 w 29"/>
                        <a:gd name="T5" fmla="*/ 7 h 34"/>
                        <a:gd name="T6" fmla="*/ 18 w 29"/>
                        <a:gd name="T7" fmla="*/ 0 h 34"/>
                        <a:gd name="T8" fmla="*/ 0 w 29"/>
                        <a:gd name="T9" fmla="*/ 27 h 34"/>
                        <a:gd name="T10" fmla="*/ 0 w 29"/>
                        <a:gd name="T11" fmla="*/ 27 h 34"/>
                        <a:gd name="T12" fmla="*/ 9 w 2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9" y="34"/>
                          </a:moveTo>
                          <a:lnTo>
                            <a:pt x="9" y="34"/>
                          </a:lnTo>
                          <a:lnTo>
                            <a:pt x="29" y="7"/>
                          </a:lnTo>
                          <a:lnTo>
                            <a:pt x="18" y="0"/>
                          </a:lnTo>
                          <a:lnTo>
                            <a:pt x="0" y="27"/>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2" name="Freeform 507"/>
                    <p:cNvSpPr>
                      <a:spLocks/>
                    </p:cNvSpPr>
                    <p:nvPr/>
                  </p:nvSpPr>
                  <p:spPr bwMode="auto">
                    <a:xfrm>
                      <a:off x="2310" y="1806"/>
                      <a:ext cx="46" cy="58"/>
                    </a:xfrm>
                    <a:custGeom>
                      <a:avLst/>
                      <a:gdLst>
                        <a:gd name="T0" fmla="*/ 12 w 46"/>
                        <a:gd name="T1" fmla="*/ 52 h 58"/>
                        <a:gd name="T2" fmla="*/ 10 w 46"/>
                        <a:gd name="T3" fmla="*/ 58 h 58"/>
                        <a:gd name="T4" fmla="*/ 46 w 46"/>
                        <a:gd name="T5" fmla="*/ 7 h 58"/>
                        <a:gd name="T6" fmla="*/ 37 w 46"/>
                        <a:gd name="T7" fmla="*/ 0 h 58"/>
                        <a:gd name="T8" fmla="*/ 0 w 46"/>
                        <a:gd name="T9" fmla="*/ 50 h 58"/>
                        <a:gd name="T10" fmla="*/ 0 w 46"/>
                        <a:gd name="T11" fmla="*/ 54 h 58"/>
                        <a:gd name="T12" fmla="*/ 12 w 46"/>
                        <a:gd name="T13" fmla="*/ 52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12" y="52"/>
                          </a:moveTo>
                          <a:lnTo>
                            <a:pt x="10" y="58"/>
                          </a:lnTo>
                          <a:lnTo>
                            <a:pt x="46" y="7"/>
                          </a:lnTo>
                          <a:lnTo>
                            <a:pt x="37" y="0"/>
                          </a:lnTo>
                          <a:lnTo>
                            <a:pt x="0" y="50"/>
                          </a:lnTo>
                          <a:lnTo>
                            <a:pt x="0" y="54"/>
                          </a:lnTo>
                          <a:lnTo>
                            <a:pt x="12"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3" name="Freeform 506"/>
                    <p:cNvSpPr>
                      <a:spLocks/>
                    </p:cNvSpPr>
                    <p:nvPr/>
                  </p:nvSpPr>
                  <p:spPr bwMode="auto">
                    <a:xfrm>
                      <a:off x="2310" y="1858"/>
                      <a:ext cx="16" cy="42"/>
                    </a:xfrm>
                    <a:custGeom>
                      <a:avLst/>
                      <a:gdLst>
                        <a:gd name="T0" fmla="*/ 12 w 16"/>
                        <a:gd name="T1" fmla="*/ 42 h 42"/>
                        <a:gd name="T2" fmla="*/ 16 w 16"/>
                        <a:gd name="T3" fmla="*/ 36 h 42"/>
                        <a:gd name="T4" fmla="*/ 12 w 16"/>
                        <a:gd name="T5" fmla="*/ 0 h 42"/>
                        <a:gd name="T6" fmla="*/ 0 w 16"/>
                        <a:gd name="T7" fmla="*/ 2 h 42"/>
                        <a:gd name="T8" fmla="*/ 3 w 16"/>
                        <a:gd name="T9" fmla="*/ 38 h 42"/>
                        <a:gd name="T10" fmla="*/ 5 w 16"/>
                        <a:gd name="T11" fmla="*/ 31 h 42"/>
                        <a:gd name="T12" fmla="*/ 12 w 16"/>
                        <a:gd name="T13" fmla="*/ 42 h 42"/>
                        <a:gd name="T14" fmla="*/ 16 w 16"/>
                        <a:gd name="T15" fmla="*/ 40 h 42"/>
                        <a:gd name="T16" fmla="*/ 16 w 16"/>
                        <a:gd name="T17" fmla="*/ 36 h 42"/>
                        <a:gd name="T18" fmla="*/ 12 w 1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2">
                          <a:moveTo>
                            <a:pt x="12" y="42"/>
                          </a:moveTo>
                          <a:lnTo>
                            <a:pt x="16" y="36"/>
                          </a:lnTo>
                          <a:lnTo>
                            <a:pt x="12" y="0"/>
                          </a:lnTo>
                          <a:lnTo>
                            <a:pt x="0" y="2"/>
                          </a:lnTo>
                          <a:lnTo>
                            <a:pt x="3" y="38"/>
                          </a:lnTo>
                          <a:lnTo>
                            <a:pt x="5" y="31"/>
                          </a:lnTo>
                          <a:lnTo>
                            <a:pt x="12" y="42"/>
                          </a:lnTo>
                          <a:lnTo>
                            <a:pt x="16" y="40"/>
                          </a:lnTo>
                          <a:lnTo>
                            <a:pt x="16" y="36"/>
                          </a:lnTo>
                          <a:lnTo>
                            <a:pt x="12"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4" name="Freeform 505"/>
                    <p:cNvSpPr>
                      <a:spLocks/>
                    </p:cNvSpPr>
                    <p:nvPr/>
                  </p:nvSpPr>
                  <p:spPr bwMode="auto">
                    <a:xfrm>
                      <a:off x="2270" y="1889"/>
                      <a:ext cx="52" cy="34"/>
                    </a:xfrm>
                    <a:custGeom>
                      <a:avLst/>
                      <a:gdLst>
                        <a:gd name="T0" fmla="*/ 7 w 52"/>
                        <a:gd name="T1" fmla="*/ 34 h 34"/>
                        <a:gd name="T2" fmla="*/ 7 w 52"/>
                        <a:gd name="T3" fmla="*/ 34 h 34"/>
                        <a:gd name="T4" fmla="*/ 52 w 52"/>
                        <a:gd name="T5" fmla="*/ 11 h 34"/>
                        <a:gd name="T6" fmla="*/ 45 w 52"/>
                        <a:gd name="T7" fmla="*/ 0 h 34"/>
                        <a:gd name="T8" fmla="*/ 0 w 52"/>
                        <a:gd name="T9" fmla="*/ 23 h 34"/>
                        <a:gd name="T10" fmla="*/ 0 w 52"/>
                        <a:gd name="T11" fmla="*/ 25 h 34"/>
                        <a:gd name="T12" fmla="*/ 7 w 5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7" y="34"/>
                          </a:moveTo>
                          <a:lnTo>
                            <a:pt x="7" y="34"/>
                          </a:lnTo>
                          <a:lnTo>
                            <a:pt x="52" y="11"/>
                          </a:lnTo>
                          <a:lnTo>
                            <a:pt x="45" y="0"/>
                          </a:lnTo>
                          <a:lnTo>
                            <a:pt x="0" y="23"/>
                          </a:lnTo>
                          <a:lnTo>
                            <a:pt x="0" y="25"/>
                          </a:lnTo>
                          <a:lnTo>
                            <a:pt x="7"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5" name="Freeform 504"/>
                    <p:cNvSpPr>
                      <a:spLocks/>
                    </p:cNvSpPr>
                    <p:nvPr/>
                  </p:nvSpPr>
                  <p:spPr bwMode="auto">
                    <a:xfrm>
                      <a:off x="2243" y="1914"/>
                      <a:ext cx="34" cy="32"/>
                    </a:xfrm>
                    <a:custGeom>
                      <a:avLst/>
                      <a:gdLst>
                        <a:gd name="T0" fmla="*/ 5 w 34"/>
                        <a:gd name="T1" fmla="*/ 32 h 32"/>
                        <a:gd name="T2" fmla="*/ 9 w 34"/>
                        <a:gd name="T3" fmla="*/ 31 h 32"/>
                        <a:gd name="T4" fmla="*/ 34 w 34"/>
                        <a:gd name="T5" fmla="*/ 9 h 32"/>
                        <a:gd name="T6" fmla="*/ 27 w 34"/>
                        <a:gd name="T7" fmla="*/ 0 h 32"/>
                        <a:gd name="T8" fmla="*/ 0 w 34"/>
                        <a:gd name="T9" fmla="*/ 22 h 32"/>
                        <a:gd name="T10" fmla="*/ 4 w 34"/>
                        <a:gd name="T11" fmla="*/ 20 h 32"/>
                        <a:gd name="T12" fmla="*/ 5 w 3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5" y="32"/>
                          </a:moveTo>
                          <a:lnTo>
                            <a:pt x="9" y="31"/>
                          </a:lnTo>
                          <a:lnTo>
                            <a:pt x="34" y="9"/>
                          </a:lnTo>
                          <a:lnTo>
                            <a:pt x="27" y="0"/>
                          </a:lnTo>
                          <a:lnTo>
                            <a:pt x="0" y="22"/>
                          </a:lnTo>
                          <a:lnTo>
                            <a:pt x="4" y="20"/>
                          </a:lnTo>
                          <a:lnTo>
                            <a:pt x="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6" name="Freeform 503"/>
                    <p:cNvSpPr>
                      <a:spLocks/>
                    </p:cNvSpPr>
                    <p:nvPr/>
                  </p:nvSpPr>
                  <p:spPr bwMode="auto">
                    <a:xfrm>
                      <a:off x="2160" y="1934"/>
                      <a:ext cx="88" cy="16"/>
                    </a:xfrm>
                    <a:custGeom>
                      <a:avLst/>
                      <a:gdLst>
                        <a:gd name="T0" fmla="*/ 2 w 88"/>
                        <a:gd name="T1" fmla="*/ 16 h 16"/>
                        <a:gd name="T2" fmla="*/ 2 w 88"/>
                        <a:gd name="T3" fmla="*/ 16 h 16"/>
                        <a:gd name="T4" fmla="*/ 88 w 88"/>
                        <a:gd name="T5" fmla="*/ 12 h 16"/>
                        <a:gd name="T6" fmla="*/ 87 w 88"/>
                        <a:gd name="T7" fmla="*/ 0 h 16"/>
                        <a:gd name="T8" fmla="*/ 0 w 88"/>
                        <a:gd name="T9" fmla="*/ 3 h 16"/>
                        <a:gd name="T10" fmla="*/ 0 w 88"/>
                        <a:gd name="T11" fmla="*/ 3 h 16"/>
                        <a:gd name="T12" fmla="*/ 2 w 8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2" y="16"/>
                          </a:moveTo>
                          <a:lnTo>
                            <a:pt x="2" y="16"/>
                          </a:lnTo>
                          <a:lnTo>
                            <a:pt x="88" y="12"/>
                          </a:lnTo>
                          <a:lnTo>
                            <a:pt x="87" y="0"/>
                          </a:lnTo>
                          <a:lnTo>
                            <a:pt x="0" y="3"/>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7" name="Freeform 502"/>
                    <p:cNvSpPr>
                      <a:spLocks/>
                    </p:cNvSpPr>
                    <p:nvPr/>
                  </p:nvSpPr>
                  <p:spPr bwMode="auto">
                    <a:xfrm>
                      <a:off x="2119" y="1937"/>
                      <a:ext cx="43" cy="22"/>
                    </a:xfrm>
                    <a:custGeom>
                      <a:avLst/>
                      <a:gdLst>
                        <a:gd name="T0" fmla="*/ 10 w 43"/>
                        <a:gd name="T1" fmla="*/ 18 h 22"/>
                        <a:gd name="T2" fmla="*/ 7 w 43"/>
                        <a:gd name="T3" fmla="*/ 22 h 22"/>
                        <a:gd name="T4" fmla="*/ 43 w 43"/>
                        <a:gd name="T5" fmla="*/ 13 h 22"/>
                        <a:gd name="T6" fmla="*/ 41 w 43"/>
                        <a:gd name="T7" fmla="*/ 0 h 22"/>
                        <a:gd name="T8" fmla="*/ 3 w 43"/>
                        <a:gd name="T9" fmla="*/ 9 h 22"/>
                        <a:gd name="T10" fmla="*/ 0 w 43"/>
                        <a:gd name="T11" fmla="*/ 13 h 22"/>
                        <a:gd name="T12" fmla="*/ 3 w 43"/>
                        <a:gd name="T13" fmla="*/ 9 h 22"/>
                        <a:gd name="T14" fmla="*/ 1 w 43"/>
                        <a:gd name="T15" fmla="*/ 9 h 22"/>
                        <a:gd name="T16" fmla="*/ 0 w 43"/>
                        <a:gd name="T17" fmla="*/ 13 h 22"/>
                        <a:gd name="T18" fmla="*/ 10 w 43"/>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
                          <a:moveTo>
                            <a:pt x="10" y="18"/>
                          </a:moveTo>
                          <a:lnTo>
                            <a:pt x="7" y="22"/>
                          </a:lnTo>
                          <a:lnTo>
                            <a:pt x="43" y="13"/>
                          </a:lnTo>
                          <a:lnTo>
                            <a:pt x="41" y="0"/>
                          </a:lnTo>
                          <a:lnTo>
                            <a:pt x="3" y="9"/>
                          </a:lnTo>
                          <a:lnTo>
                            <a:pt x="0" y="13"/>
                          </a:lnTo>
                          <a:lnTo>
                            <a:pt x="3" y="9"/>
                          </a:lnTo>
                          <a:lnTo>
                            <a:pt x="1" y="9"/>
                          </a:lnTo>
                          <a:lnTo>
                            <a:pt x="0" y="13"/>
                          </a:lnTo>
                          <a:lnTo>
                            <a:pt x="1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8" name="Freeform 501"/>
                    <p:cNvSpPr>
                      <a:spLocks/>
                    </p:cNvSpPr>
                    <p:nvPr/>
                  </p:nvSpPr>
                  <p:spPr bwMode="auto">
                    <a:xfrm>
                      <a:off x="2104" y="1950"/>
                      <a:ext cx="25" cy="36"/>
                    </a:xfrm>
                    <a:custGeom>
                      <a:avLst/>
                      <a:gdLst>
                        <a:gd name="T0" fmla="*/ 9 w 25"/>
                        <a:gd name="T1" fmla="*/ 36 h 36"/>
                        <a:gd name="T2" fmla="*/ 11 w 25"/>
                        <a:gd name="T3" fmla="*/ 34 h 36"/>
                        <a:gd name="T4" fmla="*/ 25 w 25"/>
                        <a:gd name="T5" fmla="*/ 5 h 36"/>
                        <a:gd name="T6" fmla="*/ 15 w 25"/>
                        <a:gd name="T7" fmla="*/ 0 h 36"/>
                        <a:gd name="T8" fmla="*/ 0 w 25"/>
                        <a:gd name="T9" fmla="*/ 29 h 36"/>
                        <a:gd name="T10" fmla="*/ 0 w 25"/>
                        <a:gd name="T11" fmla="*/ 27 h 36"/>
                        <a:gd name="T12" fmla="*/ 9 w 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9" y="36"/>
                          </a:moveTo>
                          <a:lnTo>
                            <a:pt x="11" y="34"/>
                          </a:lnTo>
                          <a:lnTo>
                            <a:pt x="25" y="5"/>
                          </a:lnTo>
                          <a:lnTo>
                            <a:pt x="15" y="0"/>
                          </a:lnTo>
                          <a:lnTo>
                            <a:pt x="0" y="29"/>
                          </a:lnTo>
                          <a:lnTo>
                            <a:pt x="0" y="27"/>
                          </a:lnTo>
                          <a:lnTo>
                            <a:pt x="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29" name="Freeform 500"/>
                    <p:cNvSpPr>
                      <a:spLocks/>
                    </p:cNvSpPr>
                    <p:nvPr/>
                  </p:nvSpPr>
                  <p:spPr bwMode="auto">
                    <a:xfrm>
                      <a:off x="2083" y="1977"/>
                      <a:ext cx="30" cy="34"/>
                    </a:xfrm>
                    <a:custGeom>
                      <a:avLst/>
                      <a:gdLst>
                        <a:gd name="T0" fmla="*/ 5 w 30"/>
                        <a:gd name="T1" fmla="*/ 34 h 34"/>
                        <a:gd name="T2" fmla="*/ 9 w 30"/>
                        <a:gd name="T3" fmla="*/ 32 h 34"/>
                        <a:gd name="T4" fmla="*/ 30 w 30"/>
                        <a:gd name="T5" fmla="*/ 9 h 34"/>
                        <a:gd name="T6" fmla="*/ 21 w 30"/>
                        <a:gd name="T7" fmla="*/ 0 h 34"/>
                        <a:gd name="T8" fmla="*/ 0 w 30"/>
                        <a:gd name="T9" fmla="*/ 23 h 34"/>
                        <a:gd name="T10" fmla="*/ 1 w 30"/>
                        <a:gd name="T11" fmla="*/ 22 h 34"/>
                        <a:gd name="T12" fmla="*/ 5 w 3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5" y="34"/>
                          </a:moveTo>
                          <a:lnTo>
                            <a:pt x="9" y="32"/>
                          </a:lnTo>
                          <a:lnTo>
                            <a:pt x="30" y="9"/>
                          </a:lnTo>
                          <a:lnTo>
                            <a:pt x="21" y="0"/>
                          </a:lnTo>
                          <a:lnTo>
                            <a:pt x="0" y="23"/>
                          </a:lnTo>
                          <a:lnTo>
                            <a:pt x="1" y="22"/>
                          </a:lnTo>
                          <a:lnTo>
                            <a:pt x="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0" name="Freeform 499"/>
                    <p:cNvSpPr>
                      <a:spLocks/>
                    </p:cNvSpPr>
                    <p:nvPr/>
                  </p:nvSpPr>
                  <p:spPr bwMode="auto">
                    <a:xfrm>
                      <a:off x="2007" y="1999"/>
                      <a:ext cx="81" cy="34"/>
                    </a:xfrm>
                    <a:custGeom>
                      <a:avLst/>
                      <a:gdLst>
                        <a:gd name="T0" fmla="*/ 11 w 81"/>
                        <a:gd name="T1" fmla="*/ 30 h 34"/>
                        <a:gd name="T2" fmla="*/ 7 w 81"/>
                        <a:gd name="T3" fmla="*/ 34 h 34"/>
                        <a:gd name="T4" fmla="*/ 81 w 81"/>
                        <a:gd name="T5" fmla="*/ 12 h 34"/>
                        <a:gd name="T6" fmla="*/ 77 w 81"/>
                        <a:gd name="T7" fmla="*/ 0 h 34"/>
                        <a:gd name="T8" fmla="*/ 4 w 81"/>
                        <a:gd name="T9" fmla="*/ 21 h 34"/>
                        <a:gd name="T10" fmla="*/ 0 w 81"/>
                        <a:gd name="T11" fmla="*/ 25 h 34"/>
                        <a:gd name="T12" fmla="*/ 4 w 81"/>
                        <a:gd name="T13" fmla="*/ 21 h 34"/>
                        <a:gd name="T14" fmla="*/ 0 w 81"/>
                        <a:gd name="T15" fmla="*/ 21 h 34"/>
                        <a:gd name="T16" fmla="*/ 0 w 81"/>
                        <a:gd name="T17" fmla="*/ 25 h 34"/>
                        <a:gd name="T18" fmla="*/ 11 w 81"/>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4">
                          <a:moveTo>
                            <a:pt x="11" y="30"/>
                          </a:moveTo>
                          <a:lnTo>
                            <a:pt x="7" y="34"/>
                          </a:lnTo>
                          <a:lnTo>
                            <a:pt x="81" y="12"/>
                          </a:lnTo>
                          <a:lnTo>
                            <a:pt x="77" y="0"/>
                          </a:lnTo>
                          <a:lnTo>
                            <a:pt x="4" y="21"/>
                          </a:lnTo>
                          <a:lnTo>
                            <a:pt x="0" y="25"/>
                          </a:lnTo>
                          <a:lnTo>
                            <a:pt x="4" y="21"/>
                          </a:lnTo>
                          <a:lnTo>
                            <a:pt x="0" y="21"/>
                          </a:lnTo>
                          <a:lnTo>
                            <a:pt x="0" y="25"/>
                          </a:lnTo>
                          <a:lnTo>
                            <a:pt x="1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1" name="Freeform 498"/>
                    <p:cNvSpPr>
                      <a:spLocks/>
                    </p:cNvSpPr>
                    <p:nvPr/>
                  </p:nvSpPr>
                  <p:spPr bwMode="auto">
                    <a:xfrm>
                      <a:off x="1996" y="2024"/>
                      <a:ext cx="22" cy="32"/>
                    </a:xfrm>
                    <a:custGeom>
                      <a:avLst/>
                      <a:gdLst>
                        <a:gd name="T0" fmla="*/ 9 w 22"/>
                        <a:gd name="T1" fmla="*/ 32 h 32"/>
                        <a:gd name="T2" fmla="*/ 13 w 22"/>
                        <a:gd name="T3" fmla="*/ 29 h 32"/>
                        <a:gd name="T4" fmla="*/ 22 w 22"/>
                        <a:gd name="T5" fmla="*/ 5 h 32"/>
                        <a:gd name="T6" fmla="*/ 11 w 22"/>
                        <a:gd name="T7" fmla="*/ 0 h 32"/>
                        <a:gd name="T8" fmla="*/ 0 w 22"/>
                        <a:gd name="T9" fmla="*/ 25 h 32"/>
                        <a:gd name="T10" fmla="*/ 4 w 22"/>
                        <a:gd name="T11" fmla="*/ 21 h 32"/>
                        <a:gd name="T12" fmla="*/ 9 w 2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9" y="32"/>
                          </a:moveTo>
                          <a:lnTo>
                            <a:pt x="13" y="29"/>
                          </a:lnTo>
                          <a:lnTo>
                            <a:pt x="22" y="5"/>
                          </a:lnTo>
                          <a:lnTo>
                            <a:pt x="11" y="0"/>
                          </a:lnTo>
                          <a:lnTo>
                            <a:pt x="0" y="25"/>
                          </a:lnTo>
                          <a:lnTo>
                            <a:pt x="4" y="21"/>
                          </a:lnTo>
                          <a:lnTo>
                            <a:pt x="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2" name="Freeform 497"/>
                    <p:cNvSpPr>
                      <a:spLocks/>
                    </p:cNvSpPr>
                    <p:nvPr/>
                  </p:nvSpPr>
                  <p:spPr bwMode="auto">
                    <a:xfrm>
                      <a:off x="1967" y="2045"/>
                      <a:ext cx="38" cy="31"/>
                    </a:xfrm>
                    <a:custGeom>
                      <a:avLst/>
                      <a:gdLst>
                        <a:gd name="T0" fmla="*/ 11 w 38"/>
                        <a:gd name="T1" fmla="*/ 27 h 31"/>
                        <a:gd name="T2" fmla="*/ 9 w 38"/>
                        <a:gd name="T3" fmla="*/ 31 h 31"/>
                        <a:gd name="T4" fmla="*/ 38 w 38"/>
                        <a:gd name="T5" fmla="*/ 11 h 31"/>
                        <a:gd name="T6" fmla="*/ 33 w 38"/>
                        <a:gd name="T7" fmla="*/ 0 h 31"/>
                        <a:gd name="T8" fmla="*/ 2 w 38"/>
                        <a:gd name="T9" fmla="*/ 20 h 31"/>
                        <a:gd name="T10" fmla="*/ 0 w 38"/>
                        <a:gd name="T11" fmla="*/ 22 h 31"/>
                        <a:gd name="T12" fmla="*/ 11 w 38"/>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1" y="27"/>
                          </a:moveTo>
                          <a:lnTo>
                            <a:pt x="9" y="31"/>
                          </a:lnTo>
                          <a:lnTo>
                            <a:pt x="38" y="11"/>
                          </a:lnTo>
                          <a:lnTo>
                            <a:pt x="33" y="0"/>
                          </a:lnTo>
                          <a:lnTo>
                            <a:pt x="2" y="20"/>
                          </a:lnTo>
                          <a:lnTo>
                            <a:pt x="0" y="22"/>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3" name="Freeform 496"/>
                    <p:cNvSpPr>
                      <a:spLocks/>
                    </p:cNvSpPr>
                    <p:nvPr/>
                  </p:nvSpPr>
                  <p:spPr bwMode="auto">
                    <a:xfrm>
                      <a:off x="1958" y="2067"/>
                      <a:ext cx="20" cy="22"/>
                    </a:xfrm>
                    <a:custGeom>
                      <a:avLst/>
                      <a:gdLst>
                        <a:gd name="T0" fmla="*/ 13 w 20"/>
                        <a:gd name="T1" fmla="*/ 20 h 22"/>
                        <a:gd name="T2" fmla="*/ 11 w 20"/>
                        <a:gd name="T3" fmla="*/ 22 h 22"/>
                        <a:gd name="T4" fmla="*/ 20 w 20"/>
                        <a:gd name="T5" fmla="*/ 5 h 22"/>
                        <a:gd name="T6" fmla="*/ 9 w 20"/>
                        <a:gd name="T7" fmla="*/ 0 h 22"/>
                        <a:gd name="T8" fmla="*/ 0 w 20"/>
                        <a:gd name="T9" fmla="*/ 16 h 22"/>
                        <a:gd name="T10" fmla="*/ 0 w 20"/>
                        <a:gd name="T11" fmla="*/ 18 h 22"/>
                        <a:gd name="T12" fmla="*/ 13 w 2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3" y="20"/>
                          </a:moveTo>
                          <a:lnTo>
                            <a:pt x="11" y="22"/>
                          </a:lnTo>
                          <a:lnTo>
                            <a:pt x="20" y="5"/>
                          </a:lnTo>
                          <a:lnTo>
                            <a:pt x="9" y="0"/>
                          </a:lnTo>
                          <a:lnTo>
                            <a:pt x="0" y="16"/>
                          </a:lnTo>
                          <a:lnTo>
                            <a:pt x="0" y="18"/>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4" name="Freeform 495"/>
                    <p:cNvSpPr>
                      <a:spLocks/>
                    </p:cNvSpPr>
                    <p:nvPr/>
                  </p:nvSpPr>
                  <p:spPr bwMode="auto">
                    <a:xfrm>
                      <a:off x="1955" y="2085"/>
                      <a:ext cx="16" cy="33"/>
                    </a:xfrm>
                    <a:custGeom>
                      <a:avLst/>
                      <a:gdLst>
                        <a:gd name="T0" fmla="*/ 12 w 16"/>
                        <a:gd name="T1" fmla="*/ 29 h 33"/>
                        <a:gd name="T2" fmla="*/ 12 w 16"/>
                        <a:gd name="T3" fmla="*/ 31 h 33"/>
                        <a:gd name="T4" fmla="*/ 16 w 16"/>
                        <a:gd name="T5" fmla="*/ 2 h 33"/>
                        <a:gd name="T6" fmla="*/ 3 w 16"/>
                        <a:gd name="T7" fmla="*/ 0 h 33"/>
                        <a:gd name="T8" fmla="*/ 0 w 16"/>
                        <a:gd name="T9" fmla="*/ 31 h 33"/>
                        <a:gd name="T10" fmla="*/ 0 w 16"/>
                        <a:gd name="T11" fmla="*/ 33 h 33"/>
                        <a:gd name="T12" fmla="*/ 12 w 16"/>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2" y="29"/>
                          </a:moveTo>
                          <a:lnTo>
                            <a:pt x="12" y="31"/>
                          </a:lnTo>
                          <a:lnTo>
                            <a:pt x="16" y="2"/>
                          </a:lnTo>
                          <a:lnTo>
                            <a:pt x="3" y="0"/>
                          </a:lnTo>
                          <a:lnTo>
                            <a:pt x="0" y="31"/>
                          </a:lnTo>
                          <a:lnTo>
                            <a:pt x="0" y="33"/>
                          </a:lnTo>
                          <a:lnTo>
                            <a:pt x="1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5" name="Freeform 494"/>
                    <p:cNvSpPr>
                      <a:spLocks/>
                    </p:cNvSpPr>
                    <p:nvPr/>
                  </p:nvSpPr>
                  <p:spPr bwMode="auto">
                    <a:xfrm>
                      <a:off x="1955" y="2114"/>
                      <a:ext cx="23" cy="40"/>
                    </a:xfrm>
                    <a:custGeom>
                      <a:avLst/>
                      <a:gdLst>
                        <a:gd name="T0" fmla="*/ 23 w 23"/>
                        <a:gd name="T1" fmla="*/ 34 h 40"/>
                        <a:gd name="T2" fmla="*/ 23 w 23"/>
                        <a:gd name="T3" fmla="*/ 34 h 40"/>
                        <a:gd name="T4" fmla="*/ 12 w 23"/>
                        <a:gd name="T5" fmla="*/ 0 h 40"/>
                        <a:gd name="T6" fmla="*/ 0 w 23"/>
                        <a:gd name="T7" fmla="*/ 4 h 40"/>
                        <a:gd name="T8" fmla="*/ 12 w 23"/>
                        <a:gd name="T9" fmla="*/ 38 h 40"/>
                        <a:gd name="T10" fmla="*/ 12 w 23"/>
                        <a:gd name="T11" fmla="*/ 40 h 40"/>
                        <a:gd name="T12" fmla="*/ 23 w 23"/>
                        <a:gd name="T13" fmla="*/ 34 h 40"/>
                      </a:gdLst>
                      <a:ahLst/>
                      <a:cxnLst>
                        <a:cxn ang="0">
                          <a:pos x="T0" y="T1"/>
                        </a:cxn>
                        <a:cxn ang="0">
                          <a:pos x="T2" y="T3"/>
                        </a:cxn>
                        <a:cxn ang="0">
                          <a:pos x="T4" y="T5"/>
                        </a:cxn>
                        <a:cxn ang="0">
                          <a:pos x="T6" y="T7"/>
                        </a:cxn>
                        <a:cxn ang="0">
                          <a:pos x="T8" y="T9"/>
                        </a:cxn>
                        <a:cxn ang="0">
                          <a:pos x="T10" y="T11"/>
                        </a:cxn>
                        <a:cxn ang="0">
                          <a:pos x="T12" y="T13"/>
                        </a:cxn>
                      </a:cxnLst>
                      <a:rect l="0" t="0" r="r" b="b"/>
                      <a:pathLst>
                        <a:path w="23" h="40">
                          <a:moveTo>
                            <a:pt x="23" y="34"/>
                          </a:moveTo>
                          <a:lnTo>
                            <a:pt x="23" y="34"/>
                          </a:lnTo>
                          <a:lnTo>
                            <a:pt x="12" y="0"/>
                          </a:lnTo>
                          <a:lnTo>
                            <a:pt x="0" y="4"/>
                          </a:lnTo>
                          <a:lnTo>
                            <a:pt x="12" y="38"/>
                          </a:lnTo>
                          <a:lnTo>
                            <a:pt x="12" y="40"/>
                          </a:lnTo>
                          <a:lnTo>
                            <a:pt x="2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6" name="Freeform 493"/>
                    <p:cNvSpPr>
                      <a:spLocks/>
                    </p:cNvSpPr>
                    <p:nvPr/>
                  </p:nvSpPr>
                  <p:spPr bwMode="auto">
                    <a:xfrm>
                      <a:off x="1967" y="2148"/>
                      <a:ext cx="31" cy="49"/>
                    </a:xfrm>
                    <a:custGeom>
                      <a:avLst/>
                      <a:gdLst>
                        <a:gd name="T0" fmla="*/ 27 w 31"/>
                        <a:gd name="T1" fmla="*/ 38 h 49"/>
                        <a:gd name="T2" fmla="*/ 31 w 31"/>
                        <a:gd name="T3" fmla="*/ 42 h 49"/>
                        <a:gd name="T4" fmla="*/ 11 w 31"/>
                        <a:gd name="T5" fmla="*/ 0 h 49"/>
                        <a:gd name="T6" fmla="*/ 0 w 31"/>
                        <a:gd name="T7" fmla="*/ 6 h 49"/>
                        <a:gd name="T8" fmla="*/ 18 w 31"/>
                        <a:gd name="T9" fmla="*/ 45 h 49"/>
                        <a:gd name="T10" fmla="*/ 20 w 31"/>
                        <a:gd name="T11" fmla="*/ 49 h 49"/>
                        <a:gd name="T12" fmla="*/ 27 w 31"/>
                        <a:gd name="T13" fmla="*/ 38 h 49"/>
                      </a:gdLst>
                      <a:ahLst/>
                      <a:cxnLst>
                        <a:cxn ang="0">
                          <a:pos x="T0" y="T1"/>
                        </a:cxn>
                        <a:cxn ang="0">
                          <a:pos x="T2" y="T3"/>
                        </a:cxn>
                        <a:cxn ang="0">
                          <a:pos x="T4" y="T5"/>
                        </a:cxn>
                        <a:cxn ang="0">
                          <a:pos x="T6" y="T7"/>
                        </a:cxn>
                        <a:cxn ang="0">
                          <a:pos x="T8" y="T9"/>
                        </a:cxn>
                        <a:cxn ang="0">
                          <a:pos x="T10" y="T11"/>
                        </a:cxn>
                        <a:cxn ang="0">
                          <a:pos x="T12" y="T13"/>
                        </a:cxn>
                      </a:cxnLst>
                      <a:rect l="0" t="0" r="r" b="b"/>
                      <a:pathLst>
                        <a:path w="31" h="49">
                          <a:moveTo>
                            <a:pt x="27" y="38"/>
                          </a:moveTo>
                          <a:lnTo>
                            <a:pt x="31" y="42"/>
                          </a:lnTo>
                          <a:lnTo>
                            <a:pt x="11" y="0"/>
                          </a:lnTo>
                          <a:lnTo>
                            <a:pt x="0" y="6"/>
                          </a:lnTo>
                          <a:lnTo>
                            <a:pt x="18" y="45"/>
                          </a:lnTo>
                          <a:lnTo>
                            <a:pt x="20" y="49"/>
                          </a:lnTo>
                          <a:lnTo>
                            <a:pt x="2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7" name="Freeform 492"/>
                    <p:cNvSpPr>
                      <a:spLocks/>
                    </p:cNvSpPr>
                    <p:nvPr/>
                  </p:nvSpPr>
                  <p:spPr bwMode="auto">
                    <a:xfrm>
                      <a:off x="1987" y="2186"/>
                      <a:ext cx="54" cy="45"/>
                    </a:xfrm>
                    <a:custGeom>
                      <a:avLst/>
                      <a:gdLst>
                        <a:gd name="T0" fmla="*/ 54 w 54"/>
                        <a:gd name="T1" fmla="*/ 34 h 45"/>
                        <a:gd name="T2" fmla="*/ 54 w 54"/>
                        <a:gd name="T3" fmla="*/ 34 h 45"/>
                        <a:gd name="T4" fmla="*/ 7 w 54"/>
                        <a:gd name="T5" fmla="*/ 0 h 45"/>
                        <a:gd name="T6" fmla="*/ 0 w 54"/>
                        <a:gd name="T7" fmla="*/ 11 h 45"/>
                        <a:gd name="T8" fmla="*/ 47 w 54"/>
                        <a:gd name="T9" fmla="*/ 45 h 45"/>
                        <a:gd name="T10" fmla="*/ 49 w 54"/>
                        <a:gd name="T11" fmla="*/ 45 h 45"/>
                        <a:gd name="T12" fmla="*/ 54 w 54"/>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54" y="34"/>
                          </a:moveTo>
                          <a:lnTo>
                            <a:pt x="54" y="34"/>
                          </a:lnTo>
                          <a:lnTo>
                            <a:pt x="7" y="0"/>
                          </a:lnTo>
                          <a:lnTo>
                            <a:pt x="0" y="11"/>
                          </a:lnTo>
                          <a:lnTo>
                            <a:pt x="47" y="45"/>
                          </a:lnTo>
                          <a:lnTo>
                            <a:pt x="49" y="45"/>
                          </a:lnTo>
                          <a:lnTo>
                            <a:pt x="5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8" name="Freeform 491"/>
                    <p:cNvSpPr>
                      <a:spLocks/>
                    </p:cNvSpPr>
                    <p:nvPr/>
                  </p:nvSpPr>
                  <p:spPr bwMode="auto">
                    <a:xfrm>
                      <a:off x="2036" y="2220"/>
                      <a:ext cx="47" cy="33"/>
                    </a:xfrm>
                    <a:custGeom>
                      <a:avLst/>
                      <a:gdLst>
                        <a:gd name="T0" fmla="*/ 47 w 47"/>
                        <a:gd name="T1" fmla="*/ 25 h 33"/>
                        <a:gd name="T2" fmla="*/ 45 w 47"/>
                        <a:gd name="T3" fmla="*/ 20 h 33"/>
                        <a:gd name="T4" fmla="*/ 5 w 47"/>
                        <a:gd name="T5" fmla="*/ 0 h 33"/>
                        <a:gd name="T6" fmla="*/ 0 w 47"/>
                        <a:gd name="T7" fmla="*/ 11 h 33"/>
                        <a:gd name="T8" fmla="*/ 38 w 47"/>
                        <a:gd name="T9" fmla="*/ 33 h 33"/>
                        <a:gd name="T10" fmla="*/ 36 w 47"/>
                        <a:gd name="T11" fmla="*/ 27 h 33"/>
                        <a:gd name="T12" fmla="*/ 47 w 47"/>
                        <a:gd name="T13" fmla="*/ 25 h 33"/>
                        <a:gd name="T14" fmla="*/ 47 w 47"/>
                        <a:gd name="T15" fmla="*/ 22 h 33"/>
                        <a:gd name="T16" fmla="*/ 45 w 47"/>
                        <a:gd name="T17" fmla="*/ 20 h 33"/>
                        <a:gd name="T18" fmla="*/ 47 w 47"/>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3">
                          <a:moveTo>
                            <a:pt x="47" y="25"/>
                          </a:moveTo>
                          <a:lnTo>
                            <a:pt x="45" y="20"/>
                          </a:lnTo>
                          <a:lnTo>
                            <a:pt x="5" y="0"/>
                          </a:lnTo>
                          <a:lnTo>
                            <a:pt x="0" y="11"/>
                          </a:lnTo>
                          <a:lnTo>
                            <a:pt x="38" y="33"/>
                          </a:lnTo>
                          <a:lnTo>
                            <a:pt x="36" y="27"/>
                          </a:lnTo>
                          <a:lnTo>
                            <a:pt x="47" y="25"/>
                          </a:lnTo>
                          <a:lnTo>
                            <a:pt x="47" y="22"/>
                          </a:lnTo>
                          <a:lnTo>
                            <a:pt x="45" y="20"/>
                          </a:lnTo>
                          <a:lnTo>
                            <a:pt x="4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39" name="Freeform 490"/>
                    <p:cNvSpPr>
                      <a:spLocks/>
                    </p:cNvSpPr>
                    <p:nvPr/>
                  </p:nvSpPr>
                  <p:spPr bwMode="auto">
                    <a:xfrm>
                      <a:off x="2072" y="2245"/>
                      <a:ext cx="16" cy="22"/>
                    </a:xfrm>
                    <a:custGeom>
                      <a:avLst/>
                      <a:gdLst>
                        <a:gd name="T0" fmla="*/ 16 w 16"/>
                        <a:gd name="T1" fmla="*/ 20 h 22"/>
                        <a:gd name="T2" fmla="*/ 16 w 16"/>
                        <a:gd name="T3" fmla="*/ 20 h 22"/>
                        <a:gd name="T4" fmla="*/ 11 w 16"/>
                        <a:gd name="T5" fmla="*/ 0 h 22"/>
                        <a:gd name="T6" fmla="*/ 0 w 16"/>
                        <a:gd name="T7" fmla="*/ 2 h 22"/>
                        <a:gd name="T8" fmla="*/ 3 w 16"/>
                        <a:gd name="T9" fmla="*/ 22 h 22"/>
                        <a:gd name="T10" fmla="*/ 3 w 16"/>
                        <a:gd name="T11" fmla="*/ 22 h 22"/>
                        <a:gd name="T12" fmla="*/ 16 w 16"/>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16" y="20"/>
                          </a:moveTo>
                          <a:lnTo>
                            <a:pt x="16" y="20"/>
                          </a:lnTo>
                          <a:lnTo>
                            <a:pt x="11" y="0"/>
                          </a:lnTo>
                          <a:lnTo>
                            <a:pt x="0" y="2"/>
                          </a:lnTo>
                          <a:lnTo>
                            <a:pt x="3" y="22"/>
                          </a:lnTo>
                          <a:lnTo>
                            <a:pt x="1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0" name="Freeform 489"/>
                    <p:cNvSpPr>
                      <a:spLocks/>
                    </p:cNvSpPr>
                    <p:nvPr/>
                  </p:nvSpPr>
                  <p:spPr bwMode="auto">
                    <a:xfrm>
                      <a:off x="2075" y="2265"/>
                      <a:ext cx="13" cy="16"/>
                    </a:xfrm>
                    <a:custGeom>
                      <a:avLst/>
                      <a:gdLst>
                        <a:gd name="T0" fmla="*/ 11 w 13"/>
                        <a:gd name="T1" fmla="*/ 16 h 16"/>
                        <a:gd name="T2" fmla="*/ 13 w 13"/>
                        <a:gd name="T3" fmla="*/ 11 h 16"/>
                        <a:gd name="T4" fmla="*/ 13 w 13"/>
                        <a:gd name="T5" fmla="*/ 0 h 16"/>
                        <a:gd name="T6" fmla="*/ 0 w 13"/>
                        <a:gd name="T7" fmla="*/ 2 h 16"/>
                        <a:gd name="T8" fmla="*/ 0 w 13"/>
                        <a:gd name="T9" fmla="*/ 11 h 16"/>
                        <a:gd name="T10" fmla="*/ 2 w 13"/>
                        <a:gd name="T11" fmla="*/ 6 h 16"/>
                        <a:gd name="T12" fmla="*/ 11 w 13"/>
                        <a:gd name="T13" fmla="*/ 16 h 16"/>
                        <a:gd name="T14" fmla="*/ 13 w 13"/>
                        <a:gd name="T15" fmla="*/ 15 h 16"/>
                        <a:gd name="T16" fmla="*/ 13 w 13"/>
                        <a:gd name="T17" fmla="*/ 11 h 16"/>
                        <a:gd name="T18" fmla="*/ 11 w 1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6">
                          <a:moveTo>
                            <a:pt x="11" y="16"/>
                          </a:moveTo>
                          <a:lnTo>
                            <a:pt x="13" y="11"/>
                          </a:lnTo>
                          <a:lnTo>
                            <a:pt x="13" y="0"/>
                          </a:lnTo>
                          <a:lnTo>
                            <a:pt x="0" y="2"/>
                          </a:lnTo>
                          <a:lnTo>
                            <a:pt x="0" y="11"/>
                          </a:lnTo>
                          <a:lnTo>
                            <a:pt x="2" y="6"/>
                          </a:lnTo>
                          <a:lnTo>
                            <a:pt x="11" y="16"/>
                          </a:lnTo>
                          <a:lnTo>
                            <a:pt x="13" y="15"/>
                          </a:lnTo>
                          <a:lnTo>
                            <a:pt x="13" y="11"/>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1" name="Freeform 488"/>
                    <p:cNvSpPr>
                      <a:spLocks/>
                    </p:cNvSpPr>
                    <p:nvPr/>
                  </p:nvSpPr>
                  <p:spPr bwMode="auto">
                    <a:xfrm>
                      <a:off x="2065" y="2271"/>
                      <a:ext cx="21" cy="23"/>
                    </a:xfrm>
                    <a:custGeom>
                      <a:avLst/>
                      <a:gdLst>
                        <a:gd name="T0" fmla="*/ 5 w 21"/>
                        <a:gd name="T1" fmla="*/ 23 h 23"/>
                        <a:gd name="T2" fmla="*/ 7 w 21"/>
                        <a:gd name="T3" fmla="*/ 21 h 23"/>
                        <a:gd name="T4" fmla="*/ 21 w 21"/>
                        <a:gd name="T5" fmla="*/ 10 h 23"/>
                        <a:gd name="T6" fmla="*/ 12 w 21"/>
                        <a:gd name="T7" fmla="*/ 0 h 23"/>
                        <a:gd name="T8" fmla="*/ 0 w 21"/>
                        <a:gd name="T9" fmla="*/ 10 h 23"/>
                        <a:gd name="T10" fmla="*/ 3 w 21"/>
                        <a:gd name="T11" fmla="*/ 10 h 23"/>
                        <a:gd name="T12" fmla="*/ 5 w 2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5" y="23"/>
                          </a:moveTo>
                          <a:lnTo>
                            <a:pt x="7" y="21"/>
                          </a:lnTo>
                          <a:lnTo>
                            <a:pt x="21" y="10"/>
                          </a:lnTo>
                          <a:lnTo>
                            <a:pt x="12" y="0"/>
                          </a:lnTo>
                          <a:lnTo>
                            <a:pt x="0" y="10"/>
                          </a:lnTo>
                          <a:lnTo>
                            <a:pt x="3" y="10"/>
                          </a:lnTo>
                          <a:lnTo>
                            <a:pt x="5"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2" name="Freeform 487"/>
                    <p:cNvSpPr>
                      <a:spLocks/>
                    </p:cNvSpPr>
                    <p:nvPr/>
                  </p:nvSpPr>
                  <p:spPr bwMode="auto">
                    <a:xfrm>
                      <a:off x="2043" y="2281"/>
                      <a:ext cx="27" cy="17"/>
                    </a:xfrm>
                    <a:custGeom>
                      <a:avLst/>
                      <a:gdLst>
                        <a:gd name="T0" fmla="*/ 13 w 27"/>
                        <a:gd name="T1" fmla="*/ 11 h 17"/>
                        <a:gd name="T2" fmla="*/ 7 w 27"/>
                        <a:gd name="T3" fmla="*/ 17 h 17"/>
                        <a:gd name="T4" fmla="*/ 27 w 27"/>
                        <a:gd name="T5" fmla="*/ 13 h 17"/>
                        <a:gd name="T6" fmla="*/ 25 w 27"/>
                        <a:gd name="T7" fmla="*/ 0 h 17"/>
                        <a:gd name="T8" fmla="*/ 4 w 27"/>
                        <a:gd name="T9" fmla="*/ 4 h 17"/>
                        <a:gd name="T10" fmla="*/ 0 w 27"/>
                        <a:gd name="T11" fmla="*/ 9 h 17"/>
                        <a:gd name="T12" fmla="*/ 4 w 27"/>
                        <a:gd name="T13" fmla="*/ 4 h 17"/>
                        <a:gd name="T14" fmla="*/ 0 w 27"/>
                        <a:gd name="T15" fmla="*/ 4 h 17"/>
                        <a:gd name="T16" fmla="*/ 0 w 27"/>
                        <a:gd name="T17" fmla="*/ 9 h 17"/>
                        <a:gd name="T18" fmla="*/ 13 w 27"/>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7">
                          <a:moveTo>
                            <a:pt x="13" y="11"/>
                          </a:moveTo>
                          <a:lnTo>
                            <a:pt x="7" y="17"/>
                          </a:lnTo>
                          <a:lnTo>
                            <a:pt x="27" y="13"/>
                          </a:lnTo>
                          <a:lnTo>
                            <a:pt x="25" y="0"/>
                          </a:lnTo>
                          <a:lnTo>
                            <a:pt x="4" y="4"/>
                          </a:lnTo>
                          <a:lnTo>
                            <a:pt x="0" y="9"/>
                          </a:lnTo>
                          <a:lnTo>
                            <a:pt x="4" y="4"/>
                          </a:lnTo>
                          <a:lnTo>
                            <a:pt x="0" y="4"/>
                          </a:lnTo>
                          <a:lnTo>
                            <a:pt x="0" y="9"/>
                          </a:lnTo>
                          <a:lnTo>
                            <a:pt x="1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3" name="Freeform 486"/>
                    <p:cNvSpPr>
                      <a:spLocks/>
                    </p:cNvSpPr>
                    <p:nvPr/>
                  </p:nvSpPr>
                  <p:spPr bwMode="auto">
                    <a:xfrm>
                      <a:off x="2038" y="2290"/>
                      <a:ext cx="18" cy="24"/>
                    </a:xfrm>
                    <a:custGeom>
                      <a:avLst/>
                      <a:gdLst>
                        <a:gd name="T0" fmla="*/ 10 w 18"/>
                        <a:gd name="T1" fmla="*/ 15 h 24"/>
                        <a:gd name="T2" fmla="*/ 12 w 18"/>
                        <a:gd name="T3" fmla="*/ 20 h 24"/>
                        <a:gd name="T4" fmla="*/ 18 w 18"/>
                        <a:gd name="T5" fmla="*/ 2 h 24"/>
                        <a:gd name="T6" fmla="*/ 5 w 18"/>
                        <a:gd name="T7" fmla="*/ 0 h 24"/>
                        <a:gd name="T8" fmla="*/ 0 w 18"/>
                        <a:gd name="T9" fmla="*/ 17 h 24"/>
                        <a:gd name="T10" fmla="*/ 3 w 18"/>
                        <a:gd name="T11" fmla="*/ 24 h 24"/>
                        <a:gd name="T12" fmla="*/ 0 w 18"/>
                        <a:gd name="T13" fmla="*/ 17 h 24"/>
                        <a:gd name="T14" fmla="*/ 0 w 18"/>
                        <a:gd name="T15" fmla="*/ 20 h 24"/>
                        <a:gd name="T16" fmla="*/ 3 w 18"/>
                        <a:gd name="T17" fmla="*/ 24 h 24"/>
                        <a:gd name="T18" fmla="*/ 10 w 18"/>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0" y="15"/>
                          </a:moveTo>
                          <a:lnTo>
                            <a:pt x="12" y="20"/>
                          </a:lnTo>
                          <a:lnTo>
                            <a:pt x="18" y="2"/>
                          </a:lnTo>
                          <a:lnTo>
                            <a:pt x="5" y="0"/>
                          </a:lnTo>
                          <a:lnTo>
                            <a:pt x="0" y="17"/>
                          </a:lnTo>
                          <a:lnTo>
                            <a:pt x="3" y="24"/>
                          </a:lnTo>
                          <a:lnTo>
                            <a:pt x="0" y="17"/>
                          </a:lnTo>
                          <a:lnTo>
                            <a:pt x="0" y="20"/>
                          </a:lnTo>
                          <a:lnTo>
                            <a:pt x="3" y="24"/>
                          </a:lnTo>
                          <a:lnTo>
                            <a:pt x="1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4" name="Freeform 485"/>
                    <p:cNvSpPr>
                      <a:spLocks/>
                    </p:cNvSpPr>
                    <p:nvPr/>
                  </p:nvSpPr>
                  <p:spPr bwMode="auto">
                    <a:xfrm>
                      <a:off x="2041" y="2305"/>
                      <a:ext cx="20" cy="18"/>
                    </a:xfrm>
                    <a:custGeom>
                      <a:avLst/>
                      <a:gdLst>
                        <a:gd name="T0" fmla="*/ 20 w 20"/>
                        <a:gd name="T1" fmla="*/ 14 h 18"/>
                        <a:gd name="T2" fmla="*/ 18 w 20"/>
                        <a:gd name="T3" fmla="*/ 9 h 18"/>
                        <a:gd name="T4" fmla="*/ 7 w 20"/>
                        <a:gd name="T5" fmla="*/ 0 h 18"/>
                        <a:gd name="T6" fmla="*/ 0 w 20"/>
                        <a:gd name="T7" fmla="*/ 9 h 18"/>
                        <a:gd name="T8" fmla="*/ 9 w 20"/>
                        <a:gd name="T9" fmla="*/ 18 h 18"/>
                        <a:gd name="T10" fmla="*/ 7 w 20"/>
                        <a:gd name="T11" fmla="*/ 11 h 18"/>
                        <a:gd name="T12" fmla="*/ 20 w 20"/>
                        <a:gd name="T13" fmla="*/ 14 h 18"/>
                        <a:gd name="T14" fmla="*/ 20 w 20"/>
                        <a:gd name="T15" fmla="*/ 11 h 18"/>
                        <a:gd name="T16" fmla="*/ 18 w 20"/>
                        <a:gd name="T17" fmla="*/ 9 h 18"/>
                        <a:gd name="T18" fmla="*/ 20 w 20"/>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8">
                          <a:moveTo>
                            <a:pt x="20" y="14"/>
                          </a:moveTo>
                          <a:lnTo>
                            <a:pt x="18" y="9"/>
                          </a:lnTo>
                          <a:lnTo>
                            <a:pt x="7" y="0"/>
                          </a:lnTo>
                          <a:lnTo>
                            <a:pt x="0" y="9"/>
                          </a:lnTo>
                          <a:lnTo>
                            <a:pt x="9" y="18"/>
                          </a:lnTo>
                          <a:lnTo>
                            <a:pt x="7" y="11"/>
                          </a:lnTo>
                          <a:lnTo>
                            <a:pt x="20" y="14"/>
                          </a:lnTo>
                          <a:lnTo>
                            <a:pt x="20" y="11"/>
                          </a:lnTo>
                          <a:lnTo>
                            <a:pt x="18" y="9"/>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5" name="Freeform 484"/>
                    <p:cNvSpPr>
                      <a:spLocks/>
                    </p:cNvSpPr>
                    <p:nvPr/>
                  </p:nvSpPr>
                  <p:spPr bwMode="auto">
                    <a:xfrm>
                      <a:off x="2045" y="2316"/>
                      <a:ext cx="16" cy="25"/>
                    </a:xfrm>
                    <a:custGeom>
                      <a:avLst/>
                      <a:gdLst>
                        <a:gd name="T0" fmla="*/ 11 w 16"/>
                        <a:gd name="T1" fmla="*/ 18 h 25"/>
                        <a:gd name="T2" fmla="*/ 12 w 16"/>
                        <a:gd name="T3" fmla="*/ 23 h 25"/>
                        <a:gd name="T4" fmla="*/ 16 w 16"/>
                        <a:gd name="T5" fmla="*/ 3 h 25"/>
                        <a:gd name="T6" fmla="*/ 3 w 16"/>
                        <a:gd name="T7" fmla="*/ 0 h 25"/>
                        <a:gd name="T8" fmla="*/ 0 w 16"/>
                        <a:gd name="T9" fmla="*/ 21 h 25"/>
                        <a:gd name="T10" fmla="*/ 0 w 16"/>
                        <a:gd name="T11" fmla="*/ 25 h 25"/>
                        <a:gd name="T12" fmla="*/ 11 w 16"/>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6" h="25">
                          <a:moveTo>
                            <a:pt x="11" y="18"/>
                          </a:moveTo>
                          <a:lnTo>
                            <a:pt x="12" y="23"/>
                          </a:lnTo>
                          <a:lnTo>
                            <a:pt x="16" y="3"/>
                          </a:lnTo>
                          <a:lnTo>
                            <a:pt x="3" y="0"/>
                          </a:lnTo>
                          <a:lnTo>
                            <a:pt x="0" y="21"/>
                          </a:lnTo>
                          <a:lnTo>
                            <a:pt x="0" y="25"/>
                          </a:lnTo>
                          <a:lnTo>
                            <a:pt x="1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6" name="Freeform 483"/>
                    <p:cNvSpPr>
                      <a:spLocks/>
                    </p:cNvSpPr>
                    <p:nvPr/>
                  </p:nvSpPr>
                  <p:spPr bwMode="auto">
                    <a:xfrm>
                      <a:off x="2045" y="2334"/>
                      <a:ext cx="21" cy="23"/>
                    </a:xfrm>
                    <a:custGeom>
                      <a:avLst/>
                      <a:gdLst>
                        <a:gd name="T0" fmla="*/ 21 w 21"/>
                        <a:gd name="T1" fmla="*/ 21 h 23"/>
                        <a:gd name="T2" fmla="*/ 21 w 21"/>
                        <a:gd name="T3" fmla="*/ 18 h 23"/>
                        <a:gd name="T4" fmla="*/ 11 w 21"/>
                        <a:gd name="T5" fmla="*/ 0 h 23"/>
                        <a:gd name="T6" fmla="*/ 0 w 21"/>
                        <a:gd name="T7" fmla="*/ 7 h 23"/>
                        <a:gd name="T8" fmla="*/ 11 w 21"/>
                        <a:gd name="T9" fmla="*/ 23 h 23"/>
                        <a:gd name="T10" fmla="*/ 9 w 21"/>
                        <a:gd name="T11" fmla="*/ 19 h 23"/>
                        <a:gd name="T12" fmla="*/ 21 w 21"/>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1" y="21"/>
                          </a:moveTo>
                          <a:lnTo>
                            <a:pt x="21" y="18"/>
                          </a:lnTo>
                          <a:lnTo>
                            <a:pt x="11" y="0"/>
                          </a:lnTo>
                          <a:lnTo>
                            <a:pt x="0" y="7"/>
                          </a:lnTo>
                          <a:lnTo>
                            <a:pt x="11" y="23"/>
                          </a:lnTo>
                          <a:lnTo>
                            <a:pt x="9" y="19"/>
                          </a:lnTo>
                          <a:lnTo>
                            <a:pt x="21"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7" name="Freeform 482"/>
                    <p:cNvSpPr>
                      <a:spLocks/>
                    </p:cNvSpPr>
                    <p:nvPr/>
                  </p:nvSpPr>
                  <p:spPr bwMode="auto">
                    <a:xfrm>
                      <a:off x="2052" y="2353"/>
                      <a:ext cx="14" cy="26"/>
                    </a:xfrm>
                    <a:custGeom>
                      <a:avLst/>
                      <a:gdLst>
                        <a:gd name="T0" fmla="*/ 9 w 14"/>
                        <a:gd name="T1" fmla="*/ 26 h 26"/>
                        <a:gd name="T2" fmla="*/ 13 w 14"/>
                        <a:gd name="T3" fmla="*/ 22 h 26"/>
                        <a:gd name="T4" fmla="*/ 14 w 14"/>
                        <a:gd name="T5" fmla="*/ 2 h 26"/>
                        <a:gd name="T6" fmla="*/ 2 w 14"/>
                        <a:gd name="T7" fmla="*/ 0 h 26"/>
                        <a:gd name="T8" fmla="*/ 0 w 14"/>
                        <a:gd name="T9" fmla="*/ 20 h 26"/>
                        <a:gd name="T10" fmla="*/ 2 w 14"/>
                        <a:gd name="T11" fmla="*/ 15 h 26"/>
                        <a:gd name="T12" fmla="*/ 9 w 14"/>
                        <a:gd name="T13" fmla="*/ 26 h 26"/>
                        <a:gd name="T14" fmla="*/ 13 w 14"/>
                        <a:gd name="T15" fmla="*/ 26 h 26"/>
                        <a:gd name="T16" fmla="*/ 13 w 14"/>
                        <a:gd name="T17" fmla="*/ 22 h 26"/>
                        <a:gd name="T18" fmla="*/ 9 w 14"/>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9" y="26"/>
                          </a:moveTo>
                          <a:lnTo>
                            <a:pt x="13" y="22"/>
                          </a:lnTo>
                          <a:lnTo>
                            <a:pt x="14" y="2"/>
                          </a:lnTo>
                          <a:lnTo>
                            <a:pt x="2" y="0"/>
                          </a:lnTo>
                          <a:lnTo>
                            <a:pt x="0" y="20"/>
                          </a:lnTo>
                          <a:lnTo>
                            <a:pt x="2" y="15"/>
                          </a:lnTo>
                          <a:lnTo>
                            <a:pt x="9" y="26"/>
                          </a:lnTo>
                          <a:lnTo>
                            <a:pt x="13" y="26"/>
                          </a:lnTo>
                          <a:lnTo>
                            <a:pt x="13" y="22"/>
                          </a:lnTo>
                          <a:lnTo>
                            <a:pt x="9"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8" name="Freeform 481"/>
                    <p:cNvSpPr>
                      <a:spLocks/>
                    </p:cNvSpPr>
                    <p:nvPr/>
                  </p:nvSpPr>
                  <p:spPr bwMode="auto">
                    <a:xfrm>
                      <a:off x="2029" y="2368"/>
                      <a:ext cx="32" cy="27"/>
                    </a:xfrm>
                    <a:custGeom>
                      <a:avLst/>
                      <a:gdLst>
                        <a:gd name="T0" fmla="*/ 9 w 32"/>
                        <a:gd name="T1" fmla="*/ 25 h 27"/>
                        <a:gd name="T2" fmla="*/ 9 w 32"/>
                        <a:gd name="T3" fmla="*/ 27 h 27"/>
                        <a:gd name="T4" fmla="*/ 32 w 32"/>
                        <a:gd name="T5" fmla="*/ 11 h 27"/>
                        <a:gd name="T6" fmla="*/ 25 w 32"/>
                        <a:gd name="T7" fmla="*/ 0 h 27"/>
                        <a:gd name="T8" fmla="*/ 1 w 32"/>
                        <a:gd name="T9" fmla="*/ 16 h 27"/>
                        <a:gd name="T10" fmla="*/ 0 w 32"/>
                        <a:gd name="T11" fmla="*/ 16 h 27"/>
                        <a:gd name="T12" fmla="*/ 9 w 32"/>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9" y="25"/>
                          </a:moveTo>
                          <a:lnTo>
                            <a:pt x="9" y="27"/>
                          </a:lnTo>
                          <a:lnTo>
                            <a:pt x="32" y="11"/>
                          </a:lnTo>
                          <a:lnTo>
                            <a:pt x="25" y="0"/>
                          </a:lnTo>
                          <a:lnTo>
                            <a:pt x="1" y="16"/>
                          </a:lnTo>
                          <a:lnTo>
                            <a:pt x="0" y="16"/>
                          </a:lnTo>
                          <a:lnTo>
                            <a:pt x="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49" name="Freeform 480"/>
                    <p:cNvSpPr>
                      <a:spLocks/>
                    </p:cNvSpPr>
                    <p:nvPr/>
                  </p:nvSpPr>
                  <p:spPr bwMode="auto">
                    <a:xfrm>
                      <a:off x="2014" y="2384"/>
                      <a:ext cx="24" cy="24"/>
                    </a:xfrm>
                    <a:custGeom>
                      <a:avLst/>
                      <a:gdLst>
                        <a:gd name="T0" fmla="*/ 11 w 24"/>
                        <a:gd name="T1" fmla="*/ 22 h 24"/>
                        <a:gd name="T2" fmla="*/ 9 w 24"/>
                        <a:gd name="T3" fmla="*/ 24 h 24"/>
                        <a:gd name="T4" fmla="*/ 24 w 24"/>
                        <a:gd name="T5" fmla="*/ 9 h 24"/>
                        <a:gd name="T6" fmla="*/ 15 w 24"/>
                        <a:gd name="T7" fmla="*/ 0 h 24"/>
                        <a:gd name="T8" fmla="*/ 0 w 24"/>
                        <a:gd name="T9" fmla="*/ 15 h 24"/>
                        <a:gd name="T10" fmla="*/ 0 w 24"/>
                        <a:gd name="T11" fmla="*/ 18 h 24"/>
                        <a:gd name="T12" fmla="*/ 11 w 24"/>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1" y="22"/>
                          </a:moveTo>
                          <a:lnTo>
                            <a:pt x="9" y="24"/>
                          </a:lnTo>
                          <a:lnTo>
                            <a:pt x="24" y="9"/>
                          </a:lnTo>
                          <a:lnTo>
                            <a:pt x="15" y="0"/>
                          </a:lnTo>
                          <a:lnTo>
                            <a:pt x="0" y="15"/>
                          </a:lnTo>
                          <a:lnTo>
                            <a:pt x="0" y="18"/>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0" name="Freeform 479"/>
                    <p:cNvSpPr>
                      <a:spLocks/>
                    </p:cNvSpPr>
                    <p:nvPr/>
                  </p:nvSpPr>
                  <p:spPr bwMode="auto">
                    <a:xfrm>
                      <a:off x="2002" y="2402"/>
                      <a:ext cx="23" cy="36"/>
                    </a:xfrm>
                    <a:custGeom>
                      <a:avLst/>
                      <a:gdLst>
                        <a:gd name="T0" fmla="*/ 12 w 23"/>
                        <a:gd name="T1" fmla="*/ 27 h 36"/>
                        <a:gd name="T2" fmla="*/ 12 w 23"/>
                        <a:gd name="T3" fmla="*/ 33 h 36"/>
                        <a:gd name="T4" fmla="*/ 23 w 23"/>
                        <a:gd name="T5" fmla="*/ 4 h 36"/>
                        <a:gd name="T6" fmla="*/ 12 w 23"/>
                        <a:gd name="T7" fmla="*/ 0 h 36"/>
                        <a:gd name="T8" fmla="*/ 1 w 23"/>
                        <a:gd name="T9" fmla="*/ 29 h 36"/>
                        <a:gd name="T10" fmla="*/ 1 w 23"/>
                        <a:gd name="T11" fmla="*/ 36 h 36"/>
                        <a:gd name="T12" fmla="*/ 1 w 23"/>
                        <a:gd name="T13" fmla="*/ 29 h 36"/>
                        <a:gd name="T14" fmla="*/ 0 w 23"/>
                        <a:gd name="T15" fmla="*/ 33 h 36"/>
                        <a:gd name="T16" fmla="*/ 1 w 23"/>
                        <a:gd name="T17" fmla="*/ 36 h 36"/>
                        <a:gd name="T18" fmla="*/ 12 w 23"/>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6">
                          <a:moveTo>
                            <a:pt x="12" y="27"/>
                          </a:moveTo>
                          <a:lnTo>
                            <a:pt x="12" y="33"/>
                          </a:lnTo>
                          <a:lnTo>
                            <a:pt x="23" y="4"/>
                          </a:lnTo>
                          <a:lnTo>
                            <a:pt x="12" y="0"/>
                          </a:lnTo>
                          <a:lnTo>
                            <a:pt x="1" y="29"/>
                          </a:lnTo>
                          <a:lnTo>
                            <a:pt x="1" y="36"/>
                          </a:lnTo>
                          <a:lnTo>
                            <a:pt x="1" y="29"/>
                          </a:lnTo>
                          <a:lnTo>
                            <a:pt x="0" y="33"/>
                          </a:lnTo>
                          <a:lnTo>
                            <a:pt x="1" y="36"/>
                          </a:lnTo>
                          <a:lnTo>
                            <a:pt x="1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1" name="Freeform 478"/>
                    <p:cNvSpPr>
                      <a:spLocks/>
                    </p:cNvSpPr>
                    <p:nvPr/>
                  </p:nvSpPr>
                  <p:spPr bwMode="auto">
                    <a:xfrm>
                      <a:off x="2003" y="2429"/>
                      <a:ext cx="29" cy="27"/>
                    </a:xfrm>
                    <a:custGeom>
                      <a:avLst/>
                      <a:gdLst>
                        <a:gd name="T0" fmla="*/ 29 w 29"/>
                        <a:gd name="T1" fmla="*/ 22 h 27"/>
                        <a:gd name="T2" fmla="*/ 27 w 29"/>
                        <a:gd name="T3" fmla="*/ 18 h 27"/>
                        <a:gd name="T4" fmla="*/ 11 w 29"/>
                        <a:gd name="T5" fmla="*/ 0 h 27"/>
                        <a:gd name="T6" fmla="*/ 0 w 29"/>
                        <a:gd name="T7" fmla="*/ 9 h 27"/>
                        <a:gd name="T8" fmla="*/ 18 w 29"/>
                        <a:gd name="T9" fmla="*/ 27 h 27"/>
                        <a:gd name="T10" fmla="*/ 17 w 29"/>
                        <a:gd name="T11" fmla="*/ 24 h 27"/>
                        <a:gd name="T12" fmla="*/ 29 w 29"/>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9" y="22"/>
                          </a:moveTo>
                          <a:lnTo>
                            <a:pt x="27" y="18"/>
                          </a:lnTo>
                          <a:lnTo>
                            <a:pt x="11" y="0"/>
                          </a:lnTo>
                          <a:lnTo>
                            <a:pt x="0" y="9"/>
                          </a:lnTo>
                          <a:lnTo>
                            <a:pt x="18" y="27"/>
                          </a:lnTo>
                          <a:lnTo>
                            <a:pt x="17" y="24"/>
                          </a:lnTo>
                          <a:lnTo>
                            <a:pt x="29"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2" name="Freeform 477"/>
                    <p:cNvSpPr>
                      <a:spLocks/>
                    </p:cNvSpPr>
                    <p:nvPr/>
                  </p:nvSpPr>
                  <p:spPr bwMode="auto">
                    <a:xfrm>
                      <a:off x="2020" y="2451"/>
                      <a:ext cx="18" cy="29"/>
                    </a:xfrm>
                    <a:custGeom>
                      <a:avLst/>
                      <a:gdLst>
                        <a:gd name="T0" fmla="*/ 18 w 18"/>
                        <a:gd name="T1" fmla="*/ 29 h 29"/>
                        <a:gd name="T2" fmla="*/ 18 w 18"/>
                        <a:gd name="T3" fmla="*/ 25 h 29"/>
                        <a:gd name="T4" fmla="*/ 12 w 18"/>
                        <a:gd name="T5" fmla="*/ 0 h 29"/>
                        <a:gd name="T6" fmla="*/ 0 w 18"/>
                        <a:gd name="T7" fmla="*/ 2 h 29"/>
                        <a:gd name="T8" fmla="*/ 5 w 18"/>
                        <a:gd name="T9" fmla="*/ 27 h 29"/>
                        <a:gd name="T10" fmla="*/ 5 w 18"/>
                        <a:gd name="T11" fmla="*/ 25 h 29"/>
                        <a:gd name="T12" fmla="*/ 18 w 1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8" h="29">
                          <a:moveTo>
                            <a:pt x="18" y="29"/>
                          </a:moveTo>
                          <a:lnTo>
                            <a:pt x="18" y="25"/>
                          </a:lnTo>
                          <a:lnTo>
                            <a:pt x="12" y="0"/>
                          </a:lnTo>
                          <a:lnTo>
                            <a:pt x="0" y="2"/>
                          </a:lnTo>
                          <a:lnTo>
                            <a:pt x="5" y="27"/>
                          </a:lnTo>
                          <a:lnTo>
                            <a:pt x="5" y="25"/>
                          </a:lnTo>
                          <a:lnTo>
                            <a:pt x="1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3" name="Freeform 476"/>
                    <p:cNvSpPr>
                      <a:spLocks/>
                    </p:cNvSpPr>
                    <p:nvPr/>
                  </p:nvSpPr>
                  <p:spPr bwMode="auto">
                    <a:xfrm>
                      <a:off x="2020" y="2476"/>
                      <a:ext cx="18" cy="25"/>
                    </a:xfrm>
                    <a:custGeom>
                      <a:avLst/>
                      <a:gdLst>
                        <a:gd name="T0" fmla="*/ 7 w 18"/>
                        <a:gd name="T1" fmla="*/ 25 h 25"/>
                        <a:gd name="T2" fmla="*/ 12 w 18"/>
                        <a:gd name="T3" fmla="*/ 22 h 25"/>
                        <a:gd name="T4" fmla="*/ 18 w 18"/>
                        <a:gd name="T5" fmla="*/ 4 h 25"/>
                        <a:gd name="T6" fmla="*/ 5 w 18"/>
                        <a:gd name="T7" fmla="*/ 0 h 25"/>
                        <a:gd name="T8" fmla="*/ 0 w 18"/>
                        <a:gd name="T9" fmla="*/ 18 h 25"/>
                        <a:gd name="T10" fmla="*/ 3 w 18"/>
                        <a:gd name="T11" fmla="*/ 14 h 25"/>
                        <a:gd name="T12" fmla="*/ 7 w 18"/>
                        <a:gd name="T13" fmla="*/ 25 h 25"/>
                        <a:gd name="T14" fmla="*/ 10 w 18"/>
                        <a:gd name="T15" fmla="*/ 25 h 25"/>
                        <a:gd name="T16" fmla="*/ 12 w 18"/>
                        <a:gd name="T17" fmla="*/ 22 h 25"/>
                        <a:gd name="T18" fmla="*/ 7 w 1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7" y="25"/>
                          </a:moveTo>
                          <a:lnTo>
                            <a:pt x="12" y="22"/>
                          </a:lnTo>
                          <a:lnTo>
                            <a:pt x="18" y="4"/>
                          </a:lnTo>
                          <a:lnTo>
                            <a:pt x="5" y="0"/>
                          </a:lnTo>
                          <a:lnTo>
                            <a:pt x="0" y="18"/>
                          </a:lnTo>
                          <a:lnTo>
                            <a:pt x="3" y="14"/>
                          </a:lnTo>
                          <a:lnTo>
                            <a:pt x="7" y="25"/>
                          </a:lnTo>
                          <a:lnTo>
                            <a:pt x="10" y="25"/>
                          </a:lnTo>
                          <a:lnTo>
                            <a:pt x="12" y="22"/>
                          </a:lnTo>
                          <a:lnTo>
                            <a:pt x="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4" name="Freeform 475"/>
                    <p:cNvSpPr>
                      <a:spLocks/>
                    </p:cNvSpPr>
                    <p:nvPr/>
                  </p:nvSpPr>
                  <p:spPr bwMode="auto">
                    <a:xfrm>
                      <a:off x="1969" y="2490"/>
                      <a:ext cx="58" cy="31"/>
                    </a:xfrm>
                    <a:custGeom>
                      <a:avLst/>
                      <a:gdLst>
                        <a:gd name="T0" fmla="*/ 4 w 58"/>
                        <a:gd name="T1" fmla="*/ 31 h 31"/>
                        <a:gd name="T2" fmla="*/ 4 w 58"/>
                        <a:gd name="T3" fmla="*/ 31 h 31"/>
                        <a:gd name="T4" fmla="*/ 58 w 58"/>
                        <a:gd name="T5" fmla="*/ 11 h 31"/>
                        <a:gd name="T6" fmla="*/ 54 w 58"/>
                        <a:gd name="T7" fmla="*/ 0 h 31"/>
                        <a:gd name="T8" fmla="*/ 0 w 58"/>
                        <a:gd name="T9" fmla="*/ 18 h 31"/>
                        <a:gd name="T10" fmla="*/ 0 w 58"/>
                        <a:gd name="T11" fmla="*/ 18 h 31"/>
                        <a:gd name="T12" fmla="*/ 4 w 5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4" y="31"/>
                          </a:moveTo>
                          <a:lnTo>
                            <a:pt x="4" y="31"/>
                          </a:lnTo>
                          <a:lnTo>
                            <a:pt x="58" y="11"/>
                          </a:lnTo>
                          <a:lnTo>
                            <a:pt x="54" y="0"/>
                          </a:lnTo>
                          <a:lnTo>
                            <a:pt x="0" y="18"/>
                          </a:lnTo>
                          <a:lnTo>
                            <a:pt x="4"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5" name="Freeform 474"/>
                    <p:cNvSpPr>
                      <a:spLocks/>
                    </p:cNvSpPr>
                    <p:nvPr/>
                  </p:nvSpPr>
                  <p:spPr bwMode="auto">
                    <a:xfrm>
                      <a:off x="1935" y="2508"/>
                      <a:ext cx="38" cy="22"/>
                    </a:xfrm>
                    <a:custGeom>
                      <a:avLst/>
                      <a:gdLst>
                        <a:gd name="T0" fmla="*/ 5 w 38"/>
                        <a:gd name="T1" fmla="*/ 22 h 22"/>
                        <a:gd name="T2" fmla="*/ 4 w 38"/>
                        <a:gd name="T3" fmla="*/ 22 h 22"/>
                        <a:gd name="T4" fmla="*/ 38 w 38"/>
                        <a:gd name="T5" fmla="*/ 13 h 22"/>
                        <a:gd name="T6" fmla="*/ 34 w 38"/>
                        <a:gd name="T7" fmla="*/ 0 h 22"/>
                        <a:gd name="T8" fmla="*/ 0 w 38"/>
                        <a:gd name="T9" fmla="*/ 9 h 22"/>
                        <a:gd name="T10" fmla="*/ 0 w 38"/>
                        <a:gd name="T11" fmla="*/ 11 h 22"/>
                        <a:gd name="T12" fmla="*/ 5 w 38"/>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5" y="22"/>
                          </a:moveTo>
                          <a:lnTo>
                            <a:pt x="4" y="22"/>
                          </a:lnTo>
                          <a:lnTo>
                            <a:pt x="38" y="13"/>
                          </a:lnTo>
                          <a:lnTo>
                            <a:pt x="34" y="0"/>
                          </a:lnTo>
                          <a:lnTo>
                            <a:pt x="0" y="9"/>
                          </a:lnTo>
                          <a:lnTo>
                            <a:pt x="0" y="11"/>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6" name="Freeform 473"/>
                    <p:cNvSpPr>
                      <a:spLocks/>
                    </p:cNvSpPr>
                    <p:nvPr/>
                  </p:nvSpPr>
                  <p:spPr bwMode="auto">
                    <a:xfrm>
                      <a:off x="1902" y="2519"/>
                      <a:ext cx="38" cy="24"/>
                    </a:xfrm>
                    <a:custGeom>
                      <a:avLst/>
                      <a:gdLst>
                        <a:gd name="T0" fmla="*/ 13 w 38"/>
                        <a:gd name="T1" fmla="*/ 20 h 24"/>
                        <a:gd name="T2" fmla="*/ 9 w 38"/>
                        <a:gd name="T3" fmla="*/ 24 h 24"/>
                        <a:gd name="T4" fmla="*/ 38 w 38"/>
                        <a:gd name="T5" fmla="*/ 11 h 24"/>
                        <a:gd name="T6" fmla="*/ 33 w 38"/>
                        <a:gd name="T7" fmla="*/ 0 h 24"/>
                        <a:gd name="T8" fmla="*/ 4 w 38"/>
                        <a:gd name="T9" fmla="*/ 11 h 24"/>
                        <a:gd name="T10" fmla="*/ 0 w 38"/>
                        <a:gd name="T11" fmla="*/ 16 h 24"/>
                        <a:gd name="T12" fmla="*/ 4 w 38"/>
                        <a:gd name="T13" fmla="*/ 11 h 24"/>
                        <a:gd name="T14" fmla="*/ 2 w 38"/>
                        <a:gd name="T15" fmla="*/ 13 h 24"/>
                        <a:gd name="T16" fmla="*/ 0 w 38"/>
                        <a:gd name="T17" fmla="*/ 16 h 24"/>
                        <a:gd name="T18" fmla="*/ 13 w 38"/>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4">
                          <a:moveTo>
                            <a:pt x="13" y="20"/>
                          </a:moveTo>
                          <a:lnTo>
                            <a:pt x="9" y="24"/>
                          </a:lnTo>
                          <a:lnTo>
                            <a:pt x="38" y="11"/>
                          </a:lnTo>
                          <a:lnTo>
                            <a:pt x="33" y="0"/>
                          </a:lnTo>
                          <a:lnTo>
                            <a:pt x="4" y="11"/>
                          </a:lnTo>
                          <a:lnTo>
                            <a:pt x="0" y="16"/>
                          </a:lnTo>
                          <a:lnTo>
                            <a:pt x="4" y="11"/>
                          </a:lnTo>
                          <a:lnTo>
                            <a:pt x="2" y="13"/>
                          </a:lnTo>
                          <a:lnTo>
                            <a:pt x="0" y="1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7" name="Freeform 472"/>
                    <p:cNvSpPr>
                      <a:spLocks/>
                    </p:cNvSpPr>
                    <p:nvPr/>
                  </p:nvSpPr>
                  <p:spPr bwMode="auto">
                    <a:xfrm>
                      <a:off x="1893" y="2535"/>
                      <a:ext cx="22" cy="29"/>
                    </a:xfrm>
                    <a:custGeom>
                      <a:avLst/>
                      <a:gdLst>
                        <a:gd name="T0" fmla="*/ 13 w 22"/>
                        <a:gd name="T1" fmla="*/ 26 h 29"/>
                        <a:gd name="T2" fmla="*/ 13 w 22"/>
                        <a:gd name="T3" fmla="*/ 29 h 29"/>
                        <a:gd name="T4" fmla="*/ 22 w 22"/>
                        <a:gd name="T5" fmla="*/ 4 h 29"/>
                        <a:gd name="T6" fmla="*/ 9 w 22"/>
                        <a:gd name="T7" fmla="*/ 0 h 29"/>
                        <a:gd name="T8" fmla="*/ 0 w 22"/>
                        <a:gd name="T9" fmla="*/ 26 h 29"/>
                        <a:gd name="T10" fmla="*/ 0 w 22"/>
                        <a:gd name="T11" fmla="*/ 29 h 29"/>
                        <a:gd name="T12" fmla="*/ 13 w 22"/>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3" y="26"/>
                          </a:moveTo>
                          <a:lnTo>
                            <a:pt x="13" y="29"/>
                          </a:lnTo>
                          <a:lnTo>
                            <a:pt x="22" y="4"/>
                          </a:lnTo>
                          <a:lnTo>
                            <a:pt x="9" y="0"/>
                          </a:lnTo>
                          <a:lnTo>
                            <a:pt x="0" y="26"/>
                          </a:lnTo>
                          <a:lnTo>
                            <a:pt x="0" y="29"/>
                          </a:lnTo>
                          <a:lnTo>
                            <a:pt x="13"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8" name="Freeform 471"/>
                    <p:cNvSpPr>
                      <a:spLocks/>
                    </p:cNvSpPr>
                    <p:nvPr/>
                  </p:nvSpPr>
                  <p:spPr bwMode="auto">
                    <a:xfrm>
                      <a:off x="1893" y="2561"/>
                      <a:ext cx="18" cy="30"/>
                    </a:xfrm>
                    <a:custGeom>
                      <a:avLst/>
                      <a:gdLst>
                        <a:gd name="T0" fmla="*/ 18 w 18"/>
                        <a:gd name="T1" fmla="*/ 23 h 30"/>
                        <a:gd name="T2" fmla="*/ 18 w 18"/>
                        <a:gd name="T3" fmla="*/ 25 h 30"/>
                        <a:gd name="T4" fmla="*/ 13 w 18"/>
                        <a:gd name="T5" fmla="*/ 0 h 30"/>
                        <a:gd name="T6" fmla="*/ 0 w 18"/>
                        <a:gd name="T7" fmla="*/ 3 h 30"/>
                        <a:gd name="T8" fmla="*/ 6 w 18"/>
                        <a:gd name="T9" fmla="*/ 28 h 30"/>
                        <a:gd name="T10" fmla="*/ 8 w 18"/>
                        <a:gd name="T11" fmla="*/ 30 h 30"/>
                        <a:gd name="T12" fmla="*/ 18 w 18"/>
                        <a:gd name="T13" fmla="*/ 23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18" y="23"/>
                          </a:moveTo>
                          <a:lnTo>
                            <a:pt x="18" y="25"/>
                          </a:lnTo>
                          <a:lnTo>
                            <a:pt x="13" y="0"/>
                          </a:lnTo>
                          <a:lnTo>
                            <a:pt x="0" y="3"/>
                          </a:lnTo>
                          <a:lnTo>
                            <a:pt x="6" y="28"/>
                          </a:lnTo>
                          <a:lnTo>
                            <a:pt x="8" y="30"/>
                          </a:lnTo>
                          <a:lnTo>
                            <a:pt x="18"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59" name="Freeform 470"/>
                    <p:cNvSpPr>
                      <a:spLocks/>
                    </p:cNvSpPr>
                    <p:nvPr/>
                  </p:nvSpPr>
                  <p:spPr bwMode="auto">
                    <a:xfrm>
                      <a:off x="1901" y="2584"/>
                      <a:ext cx="27" cy="31"/>
                    </a:xfrm>
                    <a:custGeom>
                      <a:avLst/>
                      <a:gdLst>
                        <a:gd name="T0" fmla="*/ 16 w 27"/>
                        <a:gd name="T1" fmla="*/ 31 h 31"/>
                        <a:gd name="T2" fmla="*/ 21 w 27"/>
                        <a:gd name="T3" fmla="*/ 22 h 31"/>
                        <a:gd name="T4" fmla="*/ 10 w 27"/>
                        <a:gd name="T5" fmla="*/ 0 h 31"/>
                        <a:gd name="T6" fmla="*/ 0 w 27"/>
                        <a:gd name="T7" fmla="*/ 7 h 31"/>
                        <a:gd name="T8" fmla="*/ 10 w 27"/>
                        <a:gd name="T9" fmla="*/ 27 h 31"/>
                        <a:gd name="T10" fmla="*/ 16 w 27"/>
                        <a:gd name="T11" fmla="*/ 18 h 31"/>
                        <a:gd name="T12" fmla="*/ 16 w 27"/>
                        <a:gd name="T13" fmla="*/ 31 h 31"/>
                        <a:gd name="T14" fmla="*/ 27 w 27"/>
                        <a:gd name="T15" fmla="*/ 31 h 31"/>
                        <a:gd name="T16" fmla="*/ 21 w 27"/>
                        <a:gd name="T17" fmla="*/ 22 h 31"/>
                        <a:gd name="T18" fmla="*/ 16 w 27"/>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16" y="31"/>
                          </a:moveTo>
                          <a:lnTo>
                            <a:pt x="21" y="22"/>
                          </a:lnTo>
                          <a:lnTo>
                            <a:pt x="10" y="0"/>
                          </a:lnTo>
                          <a:lnTo>
                            <a:pt x="0" y="7"/>
                          </a:lnTo>
                          <a:lnTo>
                            <a:pt x="10" y="27"/>
                          </a:lnTo>
                          <a:lnTo>
                            <a:pt x="16" y="18"/>
                          </a:lnTo>
                          <a:lnTo>
                            <a:pt x="16" y="31"/>
                          </a:lnTo>
                          <a:lnTo>
                            <a:pt x="27" y="31"/>
                          </a:lnTo>
                          <a:lnTo>
                            <a:pt x="21" y="22"/>
                          </a:lnTo>
                          <a:lnTo>
                            <a:pt x="1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0" name="Freeform 469"/>
                    <p:cNvSpPr>
                      <a:spLocks/>
                    </p:cNvSpPr>
                    <p:nvPr/>
                  </p:nvSpPr>
                  <p:spPr bwMode="auto">
                    <a:xfrm>
                      <a:off x="1863" y="2602"/>
                      <a:ext cx="54" cy="18"/>
                    </a:xfrm>
                    <a:custGeom>
                      <a:avLst/>
                      <a:gdLst>
                        <a:gd name="T0" fmla="*/ 11 w 54"/>
                        <a:gd name="T1" fmla="*/ 14 h 18"/>
                        <a:gd name="T2" fmla="*/ 7 w 54"/>
                        <a:gd name="T3" fmla="*/ 18 h 18"/>
                        <a:gd name="T4" fmla="*/ 54 w 54"/>
                        <a:gd name="T5" fmla="*/ 13 h 18"/>
                        <a:gd name="T6" fmla="*/ 54 w 54"/>
                        <a:gd name="T7" fmla="*/ 0 h 18"/>
                        <a:gd name="T8" fmla="*/ 5 w 54"/>
                        <a:gd name="T9" fmla="*/ 5 h 18"/>
                        <a:gd name="T10" fmla="*/ 0 w 54"/>
                        <a:gd name="T11" fmla="*/ 7 h 18"/>
                        <a:gd name="T12" fmla="*/ 5 w 54"/>
                        <a:gd name="T13" fmla="*/ 5 h 18"/>
                        <a:gd name="T14" fmla="*/ 2 w 54"/>
                        <a:gd name="T15" fmla="*/ 5 h 18"/>
                        <a:gd name="T16" fmla="*/ 0 w 54"/>
                        <a:gd name="T17" fmla="*/ 7 h 18"/>
                        <a:gd name="T18" fmla="*/ 11 w 54"/>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8">
                          <a:moveTo>
                            <a:pt x="11" y="14"/>
                          </a:moveTo>
                          <a:lnTo>
                            <a:pt x="7" y="18"/>
                          </a:lnTo>
                          <a:lnTo>
                            <a:pt x="54" y="13"/>
                          </a:lnTo>
                          <a:lnTo>
                            <a:pt x="54" y="0"/>
                          </a:lnTo>
                          <a:lnTo>
                            <a:pt x="5" y="5"/>
                          </a:lnTo>
                          <a:lnTo>
                            <a:pt x="0" y="7"/>
                          </a:lnTo>
                          <a:lnTo>
                            <a:pt x="5" y="5"/>
                          </a:lnTo>
                          <a:lnTo>
                            <a:pt x="2" y="5"/>
                          </a:lnTo>
                          <a:lnTo>
                            <a:pt x="0" y="7"/>
                          </a:lnTo>
                          <a:lnTo>
                            <a:pt x="1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1" name="Freeform 468"/>
                    <p:cNvSpPr>
                      <a:spLocks/>
                    </p:cNvSpPr>
                    <p:nvPr/>
                  </p:nvSpPr>
                  <p:spPr bwMode="auto">
                    <a:xfrm>
                      <a:off x="1852" y="2609"/>
                      <a:ext cx="22" cy="25"/>
                    </a:xfrm>
                    <a:custGeom>
                      <a:avLst/>
                      <a:gdLst>
                        <a:gd name="T0" fmla="*/ 13 w 22"/>
                        <a:gd name="T1" fmla="*/ 20 h 25"/>
                        <a:gd name="T2" fmla="*/ 13 w 22"/>
                        <a:gd name="T3" fmla="*/ 25 h 25"/>
                        <a:gd name="T4" fmla="*/ 22 w 22"/>
                        <a:gd name="T5" fmla="*/ 7 h 25"/>
                        <a:gd name="T6" fmla="*/ 11 w 22"/>
                        <a:gd name="T7" fmla="*/ 0 h 25"/>
                        <a:gd name="T8" fmla="*/ 0 w 22"/>
                        <a:gd name="T9" fmla="*/ 20 h 25"/>
                        <a:gd name="T10" fmla="*/ 0 w 22"/>
                        <a:gd name="T11" fmla="*/ 24 h 25"/>
                        <a:gd name="T12" fmla="*/ 0 w 22"/>
                        <a:gd name="T13" fmla="*/ 20 h 25"/>
                        <a:gd name="T14" fmla="*/ 0 w 22"/>
                        <a:gd name="T15" fmla="*/ 22 h 25"/>
                        <a:gd name="T16" fmla="*/ 0 w 22"/>
                        <a:gd name="T17" fmla="*/ 24 h 25"/>
                        <a:gd name="T18" fmla="*/ 13 w 22"/>
                        <a:gd name="T1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5">
                          <a:moveTo>
                            <a:pt x="13" y="20"/>
                          </a:moveTo>
                          <a:lnTo>
                            <a:pt x="13" y="25"/>
                          </a:lnTo>
                          <a:lnTo>
                            <a:pt x="22" y="7"/>
                          </a:lnTo>
                          <a:lnTo>
                            <a:pt x="11" y="0"/>
                          </a:lnTo>
                          <a:lnTo>
                            <a:pt x="0" y="20"/>
                          </a:lnTo>
                          <a:lnTo>
                            <a:pt x="0" y="24"/>
                          </a:lnTo>
                          <a:lnTo>
                            <a:pt x="0" y="20"/>
                          </a:lnTo>
                          <a:lnTo>
                            <a:pt x="0" y="22"/>
                          </a:lnTo>
                          <a:lnTo>
                            <a:pt x="0" y="24"/>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2" name="Freeform 467"/>
                    <p:cNvSpPr>
                      <a:spLocks/>
                    </p:cNvSpPr>
                    <p:nvPr/>
                  </p:nvSpPr>
                  <p:spPr bwMode="auto">
                    <a:xfrm>
                      <a:off x="1852" y="2629"/>
                      <a:ext cx="34" cy="76"/>
                    </a:xfrm>
                    <a:custGeom>
                      <a:avLst/>
                      <a:gdLst>
                        <a:gd name="T0" fmla="*/ 34 w 34"/>
                        <a:gd name="T1" fmla="*/ 74 h 76"/>
                        <a:gd name="T2" fmla="*/ 34 w 34"/>
                        <a:gd name="T3" fmla="*/ 72 h 76"/>
                        <a:gd name="T4" fmla="*/ 13 w 34"/>
                        <a:gd name="T5" fmla="*/ 0 h 76"/>
                        <a:gd name="T6" fmla="*/ 0 w 34"/>
                        <a:gd name="T7" fmla="*/ 4 h 76"/>
                        <a:gd name="T8" fmla="*/ 22 w 34"/>
                        <a:gd name="T9" fmla="*/ 76 h 76"/>
                        <a:gd name="T10" fmla="*/ 22 w 34"/>
                        <a:gd name="T11" fmla="*/ 76 h 76"/>
                        <a:gd name="T12" fmla="*/ 34 w 34"/>
                        <a:gd name="T13" fmla="*/ 74 h 76"/>
                      </a:gdLst>
                      <a:ahLst/>
                      <a:cxnLst>
                        <a:cxn ang="0">
                          <a:pos x="T0" y="T1"/>
                        </a:cxn>
                        <a:cxn ang="0">
                          <a:pos x="T2" y="T3"/>
                        </a:cxn>
                        <a:cxn ang="0">
                          <a:pos x="T4" y="T5"/>
                        </a:cxn>
                        <a:cxn ang="0">
                          <a:pos x="T6" y="T7"/>
                        </a:cxn>
                        <a:cxn ang="0">
                          <a:pos x="T8" y="T9"/>
                        </a:cxn>
                        <a:cxn ang="0">
                          <a:pos x="T10" y="T11"/>
                        </a:cxn>
                        <a:cxn ang="0">
                          <a:pos x="T12" y="T13"/>
                        </a:cxn>
                      </a:cxnLst>
                      <a:rect l="0" t="0" r="r" b="b"/>
                      <a:pathLst>
                        <a:path w="34" h="76">
                          <a:moveTo>
                            <a:pt x="34" y="74"/>
                          </a:moveTo>
                          <a:lnTo>
                            <a:pt x="34" y="72"/>
                          </a:lnTo>
                          <a:lnTo>
                            <a:pt x="13" y="0"/>
                          </a:lnTo>
                          <a:lnTo>
                            <a:pt x="0" y="4"/>
                          </a:lnTo>
                          <a:lnTo>
                            <a:pt x="22" y="76"/>
                          </a:lnTo>
                          <a:lnTo>
                            <a:pt x="34"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3" name="Freeform 466"/>
                    <p:cNvSpPr>
                      <a:spLocks/>
                    </p:cNvSpPr>
                    <p:nvPr/>
                  </p:nvSpPr>
                  <p:spPr bwMode="auto">
                    <a:xfrm>
                      <a:off x="1874" y="2703"/>
                      <a:ext cx="21" cy="86"/>
                    </a:xfrm>
                    <a:custGeom>
                      <a:avLst/>
                      <a:gdLst>
                        <a:gd name="T0" fmla="*/ 16 w 21"/>
                        <a:gd name="T1" fmla="*/ 74 h 86"/>
                        <a:gd name="T2" fmla="*/ 21 w 21"/>
                        <a:gd name="T3" fmla="*/ 79 h 86"/>
                        <a:gd name="T4" fmla="*/ 12 w 21"/>
                        <a:gd name="T5" fmla="*/ 0 h 86"/>
                        <a:gd name="T6" fmla="*/ 0 w 21"/>
                        <a:gd name="T7" fmla="*/ 2 h 86"/>
                        <a:gd name="T8" fmla="*/ 9 w 21"/>
                        <a:gd name="T9" fmla="*/ 81 h 86"/>
                        <a:gd name="T10" fmla="*/ 12 w 21"/>
                        <a:gd name="T11" fmla="*/ 86 h 86"/>
                        <a:gd name="T12" fmla="*/ 9 w 21"/>
                        <a:gd name="T13" fmla="*/ 81 h 86"/>
                        <a:gd name="T14" fmla="*/ 9 w 21"/>
                        <a:gd name="T15" fmla="*/ 86 h 86"/>
                        <a:gd name="T16" fmla="*/ 12 w 21"/>
                        <a:gd name="T17" fmla="*/ 86 h 86"/>
                        <a:gd name="T18" fmla="*/ 16 w 21"/>
                        <a:gd name="T19"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86">
                          <a:moveTo>
                            <a:pt x="16" y="74"/>
                          </a:moveTo>
                          <a:lnTo>
                            <a:pt x="21" y="79"/>
                          </a:lnTo>
                          <a:lnTo>
                            <a:pt x="12" y="0"/>
                          </a:lnTo>
                          <a:lnTo>
                            <a:pt x="0" y="2"/>
                          </a:lnTo>
                          <a:lnTo>
                            <a:pt x="9" y="81"/>
                          </a:lnTo>
                          <a:lnTo>
                            <a:pt x="12" y="86"/>
                          </a:lnTo>
                          <a:lnTo>
                            <a:pt x="9" y="81"/>
                          </a:lnTo>
                          <a:lnTo>
                            <a:pt x="9" y="86"/>
                          </a:lnTo>
                          <a:lnTo>
                            <a:pt x="12" y="86"/>
                          </a:lnTo>
                          <a:lnTo>
                            <a:pt x="16" y="7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4" name="Freeform 465"/>
                    <p:cNvSpPr>
                      <a:spLocks/>
                    </p:cNvSpPr>
                    <p:nvPr/>
                  </p:nvSpPr>
                  <p:spPr bwMode="auto">
                    <a:xfrm>
                      <a:off x="1886" y="2777"/>
                      <a:ext cx="40" cy="21"/>
                    </a:xfrm>
                    <a:custGeom>
                      <a:avLst/>
                      <a:gdLst>
                        <a:gd name="T0" fmla="*/ 36 w 40"/>
                        <a:gd name="T1" fmla="*/ 9 h 21"/>
                        <a:gd name="T2" fmla="*/ 40 w 40"/>
                        <a:gd name="T3" fmla="*/ 9 h 21"/>
                        <a:gd name="T4" fmla="*/ 4 w 40"/>
                        <a:gd name="T5" fmla="*/ 0 h 21"/>
                        <a:gd name="T6" fmla="*/ 0 w 40"/>
                        <a:gd name="T7" fmla="*/ 12 h 21"/>
                        <a:gd name="T8" fmla="*/ 36 w 40"/>
                        <a:gd name="T9" fmla="*/ 21 h 21"/>
                        <a:gd name="T10" fmla="*/ 40 w 40"/>
                        <a:gd name="T11" fmla="*/ 21 h 21"/>
                        <a:gd name="T12" fmla="*/ 36 w 40"/>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40" h="21">
                          <a:moveTo>
                            <a:pt x="36" y="9"/>
                          </a:moveTo>
                          <a:lnTo>
                            <a:pt x="40" y="9"/>
                          </a:lnTo>
                          <a:lnTo>
                            <a:pt x="4" y="0"/>
                          </a:lnTo>
                          <a:lnTo>
                            <a:pt x="0" y="12"/>
                          </a:lnTo>
                          <a:lnTo>
                            <a:pt x="36" y="21"/>
                          </a:lnTo>
                          <a:lnTo>
                            <a:pt x="40" y="21"/>
                          </a:lnTo>
                          <a:lnTo>
                            <a:pt x="36"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5" name="Freeform 464"/>
                    <p:cNvSpPr>
                      <a:spLocks/>
                    </p:cNvSpPr>
                    <p:nvPr/>
                  </p:nvSpPr>
                  <p:spPr bwMode="auto">
                    <a:xfrm>
                      <a:off x="1922" y="2780"/>
                      <a:ext cx="29" cy="18"/>
                    </a:xfrm>
                    <a:custGeom>
                      <a:avLst/>
                      <a:gdLst>
                        <a:gd name="T0" fmla="*/ 29 w 29"/>
                        <a:gd name="T1" fmla="*/ 0 h 18"/>
                        <a:gd name="T2" fmla="*/ 26 w 29"/>
                        <a:gd name="T3" fmla="*/ 0 h 18"/>
                        <a:gd name="T4" fmla="*/ 0 w 29"/>
                        <a:gd name="T5" fmla="*/ 6 h 18"/>
                        <a:gd name="T6" fmla="*/ 4 w 29"/>
                        <a:gd name="T7" fmla="*/ 18 h 18"/>
                        <a:gd name="T8" fmla="*/ 29 w 29"/>
                        <a:gd name="T9" fmla="*/ 13 h 18"/>
                        <a:gd name="T10" fmla="*/ 27 w 29"/>
                        <a:gd name="T11" fmla="*/ 13 h 18"/>
                        <a:gd name="T12" fmla="*/ 29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9" y="0"/>
                          </a:moveTo>
                          <a:lnTo>
                            <a:pt x="26" y="0"/>
                          </a:lnTo>
                          <a:lnTo>
                            <a:pt x="0" y="6"/>
                          </a:lnTo>
                          <a:lnTo>
                            <a:pt x="4" y="18"/>
                          </a:lnTo>
                          <a:lnTo>
                            <a:pt x="29" y="13"/>
                          </a:lnTo>
                          <a:lnTo>
                            <a:pt x="27" y="13"/>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6" name="Freeform 463"/>
                    <p:cNvSpPr>
                      <a:spLocks/>
                    </p:cNvSpPr>
                    <p:nvPr/>
                  </p:nvSpPr>
                  <p:spPr bwMode="auto">
                    <a:xfrm>
                      <a:off x="1949" y="2780"/>
                      <a:ext cx="58" cy="20"/>
                    </a:xfrm>
                    <a:custGeom>
                      <a:avLst/>
                      <a:gdLst>
                        <a:gd name="T0" fmla="*/ 58 w 58"/>
                        <a:gd name="T1" fmla="*/ 9 h 20"/>
                        <a:gd name="T2" fmla="*/ 53 w 58"/>
                        <a:gd name="T3" fmla="*/ 8 h 20"/>
                        <a:gd name="T4" fmla="*/ 2 w 58"/>
                        <a:gd name="T5" fmla="*/ 0 h 20"/>
                        <a:gd name="T6" fmla="*/ 0 w 58"/>
                        <a:gd name="T7" fmla="*/ 13 h 20"/>
                        <a:gd name="T8" fmla="*/ 51 w 58"/>
                        <a:gd name="T9" fmla="*/ 20 h 20"/>
                        <a:gd name="T10" fmla="*/ 47 w 58"/>
                        <a:gd name="T11" fmla="*/ 17 h 20"/>
                        <a:gd name="T12" fmla="*/ 58 w 58"/>
                        <a:gd name="T13" fmla="*/ 9 h 20"/>
                        <a:gd name="T14" fmla="*/ 56 w 58"/>
                        <a:gd name="T15" fmla="*/ 8 h 20"/>
                        <a:gd name="T16" fmla="*/ 53 w 58"/>
                        <a:gd name="T17" fmla="*/ 8 h 20"/>
                        <a:gd name="T18" fmla="*/ 58 w 58"/>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0">
                          <a:moveTo>
                            <a:pt x="58" y="9"/>
                          </a:moveTo>
                          <a:lnTo>
                            <a:pt x="53" y="8"/>
                          </a:lnTo>
                          <a:lnTo>
                            <a:pt x="2" y="0"/>
                          </a:lnTo>
                          <a:lnTo>
                            <a:pt x="0" y="13"/>
                          </a:lnTo>
                          <a:lnTo>
                            <a:pt x="51" y="20"/>
                          </a:lnTo>
                          <a:lnTo>
                            <a:pt x="47" y="17"/>
                          </a:lnTo>
                          <a:lnTo>
                            <a:pt x="58" y="9"/>
                          </a:lnTo>
                          <a:lnTo>
                            <a:pt x="56" y="8"/>
                          </a:lnTo>
                          <a:lnTo>
                            <a:pt x="53" y="8"/>
                          </a:lnTo>
                          <a:lnTo>
                            <a:pt x="5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7" name="Freeform 462"/>
                    <p:cNvSpPr>
                      <a:spLocks/>
                    </p:cNvSpPr>
                    <p:nvPr/>
                  </p:nvSpPr>
                  <p:spPr bwMode="auto">
                    <a:xfrm>
                      <a:off x="1996" y="2789"/>
                      <a:ext cx="29" cy="36"/>
                    </a:xfrm>
                    <a:custGeom>
                      <a:avLst/>
                      <a:gdLst>
                        <a:gd name="T0" fmla="*/ 24 w 29"/>
                        <a:gd name="T1" fmla="*/ 24 h 36"/>
                        <a:gd name="T2" fmla="*/ 29 w 29"/>
                        <a:gd name="T3" fmla="*/ 26 h 36"/>
                        <a:gd name="T4" fmla="*/ 11 w 29"/>
                        <a:gd name="T5" fmla="*/ 0 h 36"/>
                        <a:gd name="T6" fmla="*/ 0 w 29"/>
                        <a:gd name="T7" fmla="*/ 8 h 36"/>
                        <a:gd name="T8" fmla="*/ 18 w 29"/>
                        <a:gd name="T9" fmla="*/ 33 h 36"/>
                        <a:gd name="T10" fmla="*/ 24 w 29"/>
                        <a:gd name="T11" fmla="*/ 36 h 36"/>
                        <a:gd name="T12" fmla="*/ 18 w 29"/>
                        <a:gd name="T13" fmla="*/ 33 h 36"/>
                        <a:gd name="T14" fmla="*/ 20 w 29"/>
                        <a:gd name="T15" fmla="*/ 36 h 36"/>
                        <a:gd name="T16" fmla="*/ 24 w 29"/>
                        <a:gd name="T17" fmla="*/ 36 h 36"/>
                        <a:gd name="T18" fmla="*/ 24 w 29"/>
                        <a:gd name="T1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6">
                          <a:moveTo>
                            <a:pt x="24" y="24"/>
                          </a:moveTo>
                          <a:lnTo>
                            <a:pt x="29" y="26"/>
                          </a:lnTo>
                          <a:lnTo>
                            <a:pt x="11" y="0"/>
                          </a:lnTo>
                          <a:lnTo>
                            <a:pt x="0" y="8"/>
                          </a:lnTo>
                          <a:lnTo>
                            <a:pt x="18" y="33"/>
                          </a:lnTo>
                          <a:lnTo>
                            <a:pt x="24" y="36"/>
                          </a:lnTo>
                          <a:lnTo>
                            <a:pt x="18" y="33"/>
                          </a:lnTo>
                          <a:lnTo>
                            <a:pt x="20" y="36"/>
                          </a:lnTo>
                          <a:lnTo>
                            <a:pt x="24" y="36"/>
                          </a:lnTo>
                          <a:lnTo>
                            <a:pt x="24"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8" name="Freeform 461"/>
                    <p:cNvSpPr>
                      <a:spLocks/>
                    </p:cNvSpPr>
                    <p:nvPr/>
                  </p:nvSpPr>
                  <p:spPr bwMode="auto">
                    <a:xfrm>
                      <a:off x="2020" y="2813"/>
                      <a:ext cx="155" cy="16"/>
                    </a:xfrm>
                    <a:custGeom>
                      <a:avLst/>
                      <a:gdLst>
                        <a:gd name="T0" fmla="*/ 155 w 155"/>
                        <a:gd name="T1" fmla="*/ 9 h 16"/>
                        <a:gd name="T2" fmla="*/ 147 w 155"/>
                        <a:gd name="T3" fmla="*/ 3 h 16"/>
                        <a:gd name="T4" fmla="*/ 0 w 155"/>
                        <a:gd name="T5" fmla="*/ 0 h 16"/>
                        <a:gd name="T6" fmla="*/ 0 w 155"/>
                        <a:gd name="T7" fmla="*/ 12 h 16"/>
                        <a:gd name="T8" fmla="*/ 147 w 155"/>
                        <a:gd name="T9" fmla="*/ 16 h 16"/>
                        <a:gd name="T10" fmla="*/ 142 w 155"/>
                        <a:gd name="T11" fmla="*/ 11 h 16"/>
                        <a:gd name="T12" fmla="*/ 155 w 155"/>
                        <a:gd name="T13" fmla="*/ 9 h 16"/>
                        <a:gd name="T14" fmla="*/ 153 w 155"/>
                        <a:gd name="T15" fmla="*/ 3 h 16"/>
                        <a:gd name="T16" fmla="*/ 147 w 155"/>
                        <a:gd name="T17" fmla="*/ 3 h 16"/>
                        <a:gd name="T18" fmla="*/ 155 w 155"/>
                        <a:gd name="T19"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6">
                          <a:moveTo>
                            <a:pt x="155" y="9"/>
                          </a:moveTo>
                          <a:lnTo>
                            <a:pt x="147" y="3"/>
                          </a:lnTo>
                          <a:lnTo>
                            <a:pt x="0" y="0"/>
                          </a:lnTo>
                          <a:lnTo>
                            <a:pt x="0" y="12"/>
                          </a:lnTo>
                          <a:lnTo>
                            <a:pt x="147" y="16"/>
                          </a:lnTo>
                          <a:lnTo>
                            <a:pt x="142" y="11"/>
                          </a:lnTo>
                          <a:lnTo>
                            <a:pt x="155" y="9"/>
                          </a:lnTo>
                          <a:lnTo>
                            <a:pt x="153" y="3"/>
                          </a:lnTo>
                          <a:lnTo>
                            <a:pt x="147" y="3"/>
                          </a:lnTo>
                          <a:lnTo>
                            <a:pt x="15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69" name="Freeform 460"/>
                    <p:cNvSpPr>
                      <a:spLocks/>
                    </p:cNvSpPr>
                    <p:nvPr/>
                  </p:nvSpPr>
                  <p:spPr bwMode="auto">
                    <a:xfrm>
                      <a:off x="2162" y="2822"/>
                      <a:ext cx="18" cy="36"/>
                    </a:xfrm>
                    <a:custGeom>
                      <a:avLst/>
                      <a:gdLst>
                        <a:gd name="T0" fmla="*/ 14 w 18"/>
                        <a:gd name="T1" fmla="*/ 23 h 36"/>
                        <a:gd name="T2" fmla="*/ 18 w 18"/>
                        <a:gd name="T3" fmla="*/ 29 h 36"/>
                        <a:gd name="T4" fmla="*/ 13 w 18"/>
                        <a:gd name="T5" fmla="*/ 0 h 36"/>
                        <a:gd name="T6" fmla="*/ 0 w 18"/>
                        <a:gd name="T7" fmla="*/ 2 h 36"/>
                        <a:gd name="T8" fmla="*/ 5 w 18"/>
                        <a:gd name="T9" fmla="*/ 30 h 36"/>
                        <a:gd name="T10" fmla="*/ 9 w 18"/>
                        <a:gd name="T11" fmla="*/ 36 h 36"/>
                        <a:gd name="T12" fmla="*/ 5 w 18"/>
                        <a:gd name="T13" fmla="*/ 30 h 36"/>
                        <a:gd name="T14" fmla="*/ 5 w 18"/>
                        <a:gd name="T15" fmla="*/ 34 h 36"/>
                        <a:gd name="T16" fmla="*/ 9 w 18"/>
                        <a:gd name="T17" fmla="*/ 36 h 36"/>
                        <a:gd name="T18" fmla="*/ 14 w 18"/>
                        <a:gd name="T1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6">
                          <a:moveTo>
                            <a:pt x="14" y="23"/>
                          </a:moveTo>
                          <a:lnTo>
                            <a:pt x="18" y="29"/>
                          </a:lnTo>
                          <a:lnTo>
                            <a:pt x="13" y="0"/>
                          </a:lnTo>
                          <a:lnTo>
                            <a:pt x="0" y="2"/>
                          </a:lnTo>
                          <a:lnTo>
                            <a:pt x="5" y="30"/>
                          </a:lnTo>
                          <a:lnTo>
                            <a:pt x="9" y="36"/>
                          </a:lnTo>
                          <a:lnTo>
                            <a:pt x="5" y="30"/>
                          </a:lnTo>
                          <a:lnTo>
                            <a:pt x="5" y="34"/>
                          </a:lnTo>
                          <a:lnTo>
                            <a:pt x="9" y="36"/>
                          </a:lnTo>
                          <a:lnTo>
                            <a:pt x="14"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0" name="Freeform 459"/>
                    <p:cNvSpPr>
                      <a:spLocks/>
                    </p:cNvSpPr>
                    <p:nvPr/>
                  </p:nvSpPr>
                  <p:spPr bwMode="auto">
                    <a:xfrm>
                      <a:off x="2171" y="2845"/>
                      <a:ext cx="32" cy="24"/>
                    </a:xfrm>
                    <a:custGeom>
                      <a:avLst/>
                      <a:gdLst>
                        <a:gd name="T0" fmla="*/ 32 w 32"/>
                        <a:gd name="T1" fmla="*/ 13 h 24"/>
                        <a:gd name="T2" fmla="*/ 31 w 32"/>
                        <a:gd name="T3" fmla="*/ 13 h 24"/>
                        <a:gd name="T4" fmla="*/ 5 w 32"/>
                        <a:gd name="T5" fmla="*/ 0 h 24"/>
                        <a:gd name="T6" fmla="*/ 0 w 32"/>
                        <a:gd name="T7" fmla="*/ 13 h 24"/>
                        <a:gd name="T8" fmla="*/ 25 w 32"/>
                        <a:gd name="T9" fmla="*/ 24 h 24"/>
                        <a:gd name="T10" fmla="*/ 23 w 32"/>
                        <a:gd name="T11" fmla="*/ 24 h 24"/>
                        <a:gd name="T12" fmla="*/ 32 w 32"/>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32" y="13"/>
                          </a:moveTo>
                          <a:lnTo>
                            <a:pt x="31" y="13"/>
                          </a:lnTo>
                          <a:lnTo>
                            <a:pt x="5" y="0"/>
                          </a:lnTo>
                          <a:lnTo>
                            <a:pt x="0" y="13"/>
                          </a:lnTo>
                          <a:lnTo>
                            <a:pt x="25" y="24"/>
                          </a:lnTo>
                          <a:lnTo>
                            <a:pt x="23" y="24"/>
                          </a:lnTo>
                          <a:lnTo>
                            <a:pt x="3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1" name="Freeform 458"/>
                    <p:cNvSpPr>
                      <a:spLocks/>
                    </p:cNvSpPr>
                    <p:nvPr/>
                  </p:nvSpPr>
                  <p:spPr bwMode="auto">
                    <a:xfrm>
                      <a:off x="2194" y="2858"/>
                      <a:ext cx="24" cy="20"/>
                    </a:xfrm>
                    <a:custGeom>
                      <a:avLst/>
                      <a:gdLst>
                        <a:gd name="T0" fmla="*/ 24 w 24"/>
                        <a:gd name="T1" fmla="*/ 14 h 20"/>
                        <a:gd name="T2" fmla="*/ 22 w 24"/>
                        <a:gd name="T3" fmla="*/ 11 h 20"/>
                        <a:gd name="T4" fmla="*/ 9 w 24"/>
                        <a:gd name="T5" fmla="*/ 0 h 20"/>
                        <a:gd name="T6" fmla="*/ 0 w 24"/>
                        <a:gd name="T7" fmla="*/ 11 h 20"/>
                        <a:gd name="T8" fmla="*/ 13 w 24"/>
                        <a:gd name="T9" fmla="*/ 20 h 20"/>
                        <a:gd name="T10" fmla="*/ 11 w 24"/>
                        <a:gd name="T11" fmla="*/ 16 h 20"/>
                        <a:gd name="T12" fmla="*/ 24 w 24"/>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24" y="14"/>
                          </a:moveTo>
                          <a:lnTo>
                            <a:pt x="22" y="11"/>
                          </a:lnTo>
                          <a:lnTo>
                            <a:pt x="9" y="0"/>
                          </a:lnTo>
                          <a:lnTo>
                            <a:pt x="0" y="11"/>
                          </a:lnTo>
                          <a:lnTo>
                            <a:pt x="13" y="20"/>
                          </a:lnTo>
                          <a:lnTo>
                            <a:pt x="11" y="16"/>
                          </a:lnTo>
                          <a:lnTo>
                            <a:pt x="24"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2" name="Freeform 457"/>
                    <p:cNvSpPr>
                      <a:spLocks/>
                    </p:cNvSpPr>
                    <p:nvPr/>
                  </p:nvSpPr>
                  <p:spPr bwMode="auto">
                    <a:xfrm>
                      <a:off x="2205" y="2872"/>
                      <a:ext cx="16" cy="29"/>
                    </a:xfrm>
                    <a:custGeom>
                      <a:avLst/>
                      <a:gdLst>
                        <a:gd name="T0" fmla="*/ 13 w 16"/>
                        <a:gd name="T1" fmla="*/ 20 h 29"/>
                        <a:gd name="T2" fmla="*/ 16 w 16"/>
                        <a:gd name="T3" fmla="*/ 24 h 29"/>
                        <a:gd name="T4" fmla="*/ 13 w 16"/>
                        <a:gd name="T5" fmla="*/ 0 h 29"/>
                        <a:gd name="T6" fmla="*/ 0 w 16"/>
                        <a:gd name="T7" fmla="*/ 2 h 29"/>
                        <a:gd name="T8" fmla="*/ 4 w 16"/>
                        <a:gd name="T9" fmla="*/ 25 h 29"/>
                        <a:gd name="T10" fmla="*/ 6 w 16"/>
                        <a:gd name="T11" fmla="*/ 29 h 29"/>
                        <a:gd name="T12" fmla="*/ 13 w 16"/>
                        <a:gd name="T13" fmla="*/ 20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13" y="20"/>
                          </a:moveTo>
                          <a:lnTo>
                            <a:pt x="16" y="24"/>
                          </a:lnTo>
                          <a:lnTo>
                            <a:pt x="13" y="0"/>
                          </a:lnTo>
                          <a:lnTo>
                            <a:pt x="0" y="2"/>
                          </a:lnTo>
                          <a:lnTo>
                            <a:pt x="4" y="25"/>
                          </a:lnTo>
                          <a:lnTo>
                            <a:pt x="6" y="29"/>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3" name="Freeform 456"/>
                    <p:cNvSpPr>
                      <a:spLocks/>
                    </p:cNvSpPr>
                    <p:nvPr/>
                  </p:nvSpPr>
                  <p:spPr bwMode="auto">
                    <a:xfrm>
                      <a:off x="2211" y="2892"/>
                      <a:ext cx="21" cy="22"/>
                    </a:xfrm>
                    <a:custGeom>
                      <a:avLst/>
                      <a:gdLst>
                        <a:gd name="T0" fmla="*/ 18 w 21"/>
                        <a:gd name="T1" fmla="*/ 9 h 22"/>
                        <a:gd name="T2" fmla="*/ 21 w 21"/>
                        <a:gd name="T3" fmla="*/ 11 h 22"/>
                        <a:gd name="T4" fmla="*/ 7 w 21"/>
                        <a:gd name="T5" fmla="*/ 0 h 22"/>
                        <a:gd name="T6" fmla="*/ 0 w 21"/>
                        <a:gd name="T7" fmla="*/ 9 h 22"/>
                        <a:gd name="T8" fmla="*/ 14 w 21"/>
                        <a:gd name="T9" fmla="*/ 20 h 22"/>
                        <a:gd name="T10" fmla="*/ 18 w 21"/>
                        <a:gd name="T11" fmla="*/ 22 h 22"/>
                        <a:gd name="T12" fmla="*/ 18 w 21"/>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8" y="9"/>
                          </a:moveTo>
                          <a:lnTo>
                            <a:pt x="21" y="11"/>
                          </a:lnTo>
                          <a:lnTo>
                            <a:pt x="7" y="0"/>
                          </a:lnTo>
                          <a:lnTo>
                            <a:pt x="0" y="9"/>
                          </a:lnTo>
                          <a:lnTo>
                            <a:pt x="14" y="20"/>
                          </a:lnTo>
                          <a:lnTo>
                            <a:pt x="18" y="22"/>
                          </a:lnTo>
                          <a:lnTo>
                            <a:pt x="18"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4" name="Freeform 455"/>
                    <p:cNvSpPr>
                      <a:spLocks/>
                    </p:cNvSpPr>
                    <p:nvPr/>
                  </p:nvSpPr>
                  <p:spPr bwMode="auto">
                    <a:xfrm>
                      <a:off x="2229" y="2901"/>
                      <a:ext cx="36" cy="13"/>
                    </a:xfrm>
                    <a:custGeom>
                      <a:avLst/>
                      <a:gdLst>
                        <a:gd name="T0" fmla="*/ 27 w 36"/>
                        <a:gd name="T1" fmla="*/ 2 h 13"/>
                        <a:gd name="T2" fmla="*/ 30 w 36"/>
                        <a:gd name="T3" fmla="*/ 0 h 13"/>
                        <a:gd name="T4" fmla="*/ 0 w 36"/>
                        <a:gd name="T5" fmla="*/ 0 h 13"/>
                        <a:gd name="T6" fmla="*/ 0 w 36"/>
                        <a:gd name="T7" fmla="*/ 13 h 13"/>
                        <a:gd name="T8" fmla="*/ 32 w 36"/>
                        <a:gd name="T9" fmla="*/ 13 h 13"/>
                        <a:gd name="T10" fmla="*/ 36 w 36"/>
                        <a:gd name="T11" fmla="*/ 11 h 13"/>
                        <a:gd name="T12" fmla="*/ 27 w 36"/>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36" h="13">
                          <a:moveTo>
                            <a:pt x="27" y="2"/>
                          </a:moveTo>
                          <a:lnTo>
                            <a:pt x="30" y="0"/>
                          </a:lnTo>
                          <a:lnTo>
                            <a:pt x="0" y="0"/>
                          </a:lnTo>
                          <a:lnTo>
                            <a:pt x="0" y="13"/>
                          </a:lnTo>
                          <a:lnTo>
                            <a:pt x="32" y="13"/>
                          </a:lnTo>
                          <a:lnTo>
                            <a:pt x="36" y="11"/>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5" name="Freeform 454"/>
                    <p:cNvSpPr>
                      <a:spLocks/>
                    </p:cNvSpPr>
                    <p:nvPr/>
                  </p:nvSpPr>
                  <p:spPr bwMode="auto">
                    <a:xfrm>
                      <a:off x="2256" y="2869"/>
                      <a:ext cx="45" cy="43"/>
                    </a:xfrm>
                    <a:custGeom>
                      <a:avLst/>
                      <a:gdLst>
                        <a:gd name="T0" fmla="*/ 30 w 45"/>
                        <a:gd name="T1" fmla="*/ 3 h 43"/>
                        <a:gd name="T2" fmla="*/ 32 w 45"/>
                        <a:gd name="T3" fmla="*/ 0 h 43"/>
                        <a:gd name="T4" fmla="*/ 0 w 45"/>
                        <a:gd name="T5" fmla="*/ 34 h 43"/>
                        <a:gd name="T6" fmla="*/ 9 w 45"/>
                        <a:gd name="T7" fmla="*/ 43 h 43"/>
                        <a:gd name="T8" fmla="*/ 43 w 45"/>
                        <a:gd name="T9" fmla="*/ 9 h 43"/>
                        <a:gd name="T10" fmla="*/ 45 w 45"/>
                        <a:gd name="T11" fmla="*/ 3 h 43"/>
                        <a:gd name="T12" fmla="*/ 43 w 45"/>
                        <a:gd name="T13" fmla="*/ 9 h 43"/>
                        <a:gd name="T14" fmla="*/ 45 w 45"/>
                        <a:gd name="T15" fmla="*/ 5 h 43"/>
                        <a:gd name="T16" fmla="*/ 45 w 45"/>
                        <a:gd name="T17" fmla="*/ 3 h 43"/>
                        <a:gd name="T18" fmla="*/ 30 w 45"/>
                        <a:gd name="T19"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3">
                          <a:moveTo>
                            <a:pt x="30" y="3"/>
                          </a:moveTo>
                          <a:lnTo>
                            <a:pt x="32" y="0"/>
                          </a:lnTo>
                          <a:lnTo>
                            <a:pt x="0" y="34"/>
                          </a:lnTo>
                          <a:lnTo>
                            <a:pt x="9" y="43"/>
                          </a:lnTo>
                          <a:lnTo>
                            <a:pt x="43" y="9"/>
                          </a:lnTo>
                          <a:lnTo>
                            <a:pt x="45" y="3"/>
                          </a:lnTo>
                          <a:lnTo>
                            <a:pt x="43" y="9"/>
                          </a:lnTo>
                          <a:lnTo>
                            <a:pt x="45" y="5"/>
                          </a:lnTo>
                          <a:lnTo>
                            <a:pt x="45" y="3"/>
                          </a:lnTo>
                          <a:lnTo>
                            <a:pt x="3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6" name="Freeform 453"/>
                    <p:cNvSpPr>
                      <a:spLocks/>
                    </p:cNvSpPr>
                    <p:nvPr/>
                  </p:nvSpPr>
                  <p:spPr bwMode="auto">
                    <a:xfrm>
                      <a:off x="2286" y="2843"/>
                      <a:ext cx="15" cy="29"/>
                    </a:xfrm>
                    <a:custGeom>
                      <a:avLst/>
                      <a:gdLst>
                        <a:gd name="T0" fmla="*/ 0 w 15"/>
                        <a:gd name="T1" fmla="*/ 4 h 29"/>
                        <a:gd name="T2" fmla="*/ 0 w 15"/>
                        <a:gd name="T3" fmla="*/ 2 h 29"/>
                        <a:gd name="T4" fmla="*/ 0 w 15"/>
                        <a:gd name="T5" fmla="*/ 29 h 29"/>
                        <a:gd name="T6" fmla="*/ 15 w 15"/>
                        <a:gd name="T7" fmla="*/ 29 h 29"/>
                        <a:gd name="T8" fmla="*/ 13 w 15"/>
                        <a:gd name="T9" fmla="*/ 2 h 29"/>
                        <a:gd name="T10" fmla="*/ 13 w 15"/>
                        <a:gd name="T11" fmla="*/ 0 h 29"/>
                        <a:gd name="T12" fmla="*/ 0 w 15"/>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15" h="29">
                          <a:moveTo>
                            <a:pt x="0" y="4"/>
                          </a:moveTo>
                          <a:lnTo>
                            <a:pt x="0" y="2"/>
                          </a:lnTo>
                          <a:lnTo>
                            <a:pt x="0" y="29"/>
                          </a:lnTo>
                          <a:lnTo>
                            <a:pt x="15" y="29"/>
                          </a:lnTo>
                          <a:lnTo>
                            <a:pt x="13" y="2"/>
                          </a:lnTo>
                          <a:lnTo>
                            <a:pt x="13"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7" name="Freeform 452"/>
                    <p:cNvSpPr>
                      <a:spLocks/>
                    </p:cNvSpPr>
                    <p:nvPr/>
                  </p:nvSpPr>
                  <p:spPr bwMode="auto">
                    <a:xfrm>
                      <a:off x="2281" y="2822"/>
                      <a:ext cx="18" cy="25"/>
                    </a:xfrm>
                    <a:custGeom>
                      <a:avLst/>
                      <a:gdLst>
                        <a:gd name="T0" fmla="*/ 0 w 18"/>
                        <a:gd name="T1" fmla="*/ 0 h 25"/>
                        <a:gd name="T2" fmla="*/ 0 w 18"/>
                        <a:gd name="T3" fmla="*/ 3 h 25"/>
                        <a:gd name="T4" fmla="*/ 5 w 18"/>
                        <a:gd name="T5" fmla="*/ 25 h 25"/>
                        <a:gd name="T6" fmla="*/ 18 w 18"/>
                        <a:gd name="T7" fmla="*/ 21 h 25"/>
                        <a:gd name="T8" fmla="*/ 12 w 18"/>
                        <a:gd name="T9" fmla="*/ 0 h 25"/>
                        <a:gd name="T10" fmla="*/ 12 w 18"/>
                        <a:gd name="T11" fmla="*/ 3 h 25"/>
                        <a:gd name="T12" fmla="*/ 0 w 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0" y="0"/>
                          </a:moveTo>
                          <a:lnTo>
                            <a:pt x="0" y="3"/>
                          </a:lnTo>
                          <a:lnTo>
                            <a:pt x="5" y="25"/>
                          </a:lnTo>
                          <a:lnTo>
                            <a:pt x="18" y="21"/>
                          </a:lnTo>
                          <a:lnTo>
                            <a:pt x="12" y="0"/>
                          </a:lnTo>
                          <a:lnTo>
                            <a:pt x="12" y="3"/>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8" name="Freeform 451"/>
                    <p:cNvSpPr>
                      <a:spLocks/>
                    </p:cNvSpPr>
                    <p:nvPr/>
                  </p:nvSpPr>
                  <p:spPr bwMode="auto">
                    <a:xfrm>
                      <a:off x="2281" y="2806"/>
                      <a:ext cx="16" cy="19"/>
                    </a:xfrm>
                    <a:custGeom>
                      <a:avLst/>
                      <a:gdLst>
                        <a:gd name="T0" fmla="*/ 11 w 16"/>
                        <a:gd name="T1" fmla="*/ 0 h 19"/>
                        <a:gd name="T2" fmla="*/ 3 w 16"/>
                        <a:gd name="T3" fmla="*/ 5 h 19"/>
                        <a:gd name="T4" fmla="*/ 0 w 16"/>
                        <a:gd name="T5" fmla="*/ 16 h 19"/>
                        <a:gd name="T6" fmla="*/ 12 w 16"/>
                        <a:gd name="T7" fmla="*/ 19 h 19"/>
                        <a:gd name="T8" fmla="*/ 16 w 16"/>
                        <a:gd name="T9" fmla="*/ 9 h 19"/>
                        <a:gd name="T10" fmla="*/ 11 w 16"/>
                        <a:gd name="T11" fmla="*/ 12 h 19"/>
                        <a:gd name="T12" fmla="*/ 11 w 16"/>
                        <a:gd name="T13" fmla="*/ 0 h 19"/>
                        <a:gd name="T14" fmla="*/ 5 w 16"/>
                        <a:gd name="T15" fmla="*/ 0 h 19"/>
                        <a:gd name="T16" fmla="*/ 3 w 16"/>
                        <a:gd name="T17" fmla="*/ 5 h 19"/>
                        <a:gd name="T18" fmla="*/ 11 w 1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9">
                          <a:moveTo>
                            <a:pt x="11" y="0"/>
                          </a:moveTo>
                          <a:lnTo>
                            <a:pt x="3" y="5"/>
                          </a:lnTo>
                          <a:lnTo>
                            <a:pt x="0" y="16"/>
                          </a:lnTo>
                          <a:lnTo>
                            <a:pt x="12" y="19"/>
                          </a:lnTo>
                          <a:lnTo>
                            <a:pt x="16" y="9"/>
                          </a:lnTo>
                          <a:lnTo>
                            <a:pt x="11" y="12"/>
                          </a:lnTo>
                          <a:lnTo>
                            <a:pt x="11" y="0"/>
                          </a:lnTo>
                          <a:lnTo>
                            <a:pt x="5" y="0"/>
                          </a:lnTo>
                          <a:lnTo>
                            <a:pt x="3"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79" name="Freeform 450"/>
                    <p:cNvSpPr>
                      <a:spLocks/>
                    </p:cNvSpPr>
                    <p:nvPr/>
                  </p:nvSpPr>
                  <p:spPr bwMode="auto">
                    <a:xfrm>
                      <a:off x="2292" y="2806"/>
                      <a:ext cx="16" cy="12"/>
                    </a:xfrm>
                    <a:custGeom>
                      <a:avLst/>
                      <a:gdLst>
                        <a:gd name="T0" fmla="*/ 16 w 16"/>
                        <a:gd name="T1" fmla="*/ 0 h 12"/>
                        <a:gd name="T2" fmla="*/ 14 w 16"/>
                        <a:gd name="T3" fmla="*/ 0 h 12"/>
                        <a:gd name="T4" fmla="*/ 0 w 16"/>
                        <a:gd name="T5" fmla="*/ 0 h 12"/>
                        <a:gd name="T6" fmla="*/ 0 w 16"/>
                        <a:gd name="T7" fmla="*/ 12 h 12"/>
                        <a:gd name="T8" fmla="*/ 14 w 16"/>
                        <a:gd name="T9" fmla="*/ 12 h 12"/>
                        <a:gd name="T10" fmla="*/ 14 w 16"/>
                        <a:gd name="T11" fmla="*/ 12 h 12"/>
                        <a:gd name="T12" fmla="*/ 16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6" y="0"/>
                          </a:moveTo>
                          <a:lnTo>
                            <a:pt x="14" y="0"/>
                          </a:lnTo>
                          <a:lnTo>
                            <a:pt x="0" y="0"/>
                          </a:lnTo>
                          <a:lnTo>
                            <a:pt x="0" y="12"/>
                          </a:lnTo>
                          <a:lnTo>
                            <a:pt x="14" y="12"/>
                          </a:lnTo>
                          <a:lnTo>
                            <a:pt x="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0" name="Freeform 449"/>
                    <p:cNvSpPr>
                      <a:spLocks/>
                    </p:cNvSpPr>
                    <p:nvPr/>
                  </p:nvSpPr>
                  <p:spPr bwMode="auto">
                    <a:xfrm>
                      <a:off x="2306" y="2806"/>
                      <a:ext cx="41" cy="16"/>
                    </a:xfrm>
                    <a:custGeom>
                      <a:avLst/>
                      <a:gdLst>
                        <a:gd name="T0" fmla="*/ 40 w 41"/>
                        <a:gd name="T1" fmla="*/ 3 h 16"/>
                        <a:gd name="T2" fmla="*/ 41 w 41"/>
                        <a:gd name="T3" fmla="*/ 3 h 16"/>
                        <a:gd name="T4" fmla="*/ 2 w 41"/>
                        <a:gd name="T5" fmla="*/ 0 h 16"/>
                        <a:gd name="T6" fmla="*/ 0 w 41"/>
                        <a:gd name="T7" fmla="*/ 12 h 16"/>
                        <a:gd name="T8" fmla="*/ 40 w 41"/>
                        <a:gd name="T9" fmla="*/ 16 h 16"/>
                        <a:gd name="T10" fmla="*/ 40 w 41"/>
                        <a:gd name="T11" fmla="*/ 16 h 16"/>
                        <a:gd name="T12" fmla="*/ 40 w 41"/>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40" y="3"/>
                          </a:moveTo>
                          <a:lnTo>
                            <a:pt x="41" y="3"/>
                          </a:lnTo>
                          <a:lnTo>
                            <a:pt x="2" y="0"/>
                          </a:lnTo>
                          <a:lnTo>
                            <a:pt x="0" y="12"/>
                          </a:lnTo>
                          <a:lnTo>
                            <a:pt x="40" y="16"/>
                          </a:lnTo>
                          <a:lnTo>
                            <a:pt x="4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1" name="Freeform 448"/>
                    <p:cNvSpPr>
                      <a:spLocks/>
                    </p:cNvSpPr>
                    <p:nvPr/>
                  </p:nvSpPr>
                  <p:spPr bwMode="auto">
                    <a:xfrm>
                      <a:off x="2346" y="2809"/>
                      <a:ext cx="47" cy="13"/>
                    </a:xfrm>
                    <a:custGeom>
                      <a:avLst/>
                      <a:gdLst>
                        <a:gd name="T0" fmla="*/ 47 w 47"/>
                        <a:gd name="T1" fmla="*/ 0 h 13"/>
                        <a:gd name="T2" fmla="*/ 47 w 47"/>
                        <a:gd name="T3" fmla="*/ 0 h 13"/>
                        <a:gd name="T4" fmla="*/ 0 w 47"/>
                        <a:gd name="T5" fmla="*/ 0 h 13"/>
                        <a:gd name="T6" fmla="*/ 0 w 47"/>
                        <a:gd name="T7" fmla="*/ 13 h 13"/>
                        <a:gd name="T8" fmla="*/ 47 w 47"/>
                        <a:gd name="T9" fmla="*/ 13 h 13"/>
                        <a:gd name="T10" fmla="*/ 47 w 47"/>
                        <a:gd name="T11" fmla="*/ 13 h 13"/>
                        <a:gd name="T12" fmla="*/ 47 w 4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47" h="13">
                          <a:moveTo>
                            <a:pt x="47" y="0"/>
                          </a:moveTo>
                          <a:lnTo>
                            <a:pt x="47" y="0"/>
                          </a:lnTo>
                          <a:lnTo>
                            <a:pt x="0" y="0"/>
                          </a:lnTo>
                          <a:lnTo>
                            <a:pt x="0" y="13"/>
                          </a:lnTo>
                          <a:lnTo>
                            <a:pt x="47" y="13"/>
                          </a:lnTo>
                          <a:lnTo>
                            <a:pt x="4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2" name="Freeform 447"/>
                    <p:cNvSpPr>
                      <a:spLocks/>
                    </p:cNvSpPr>
                    <p:nvPr/>
                  </p:nvSpPr>
                  <p:spPr bwMode="auto">
                    <a:xfrm>
                      <a:off x="1238" y="1285"/>
                      <a:ext cx="39" cy="35"/>
                    </a:xfrm>
                    <a:custGeom>
                      <a:avLst/>
                      <a:gdLst>
                        <a:gd name="T0" fmla="*/ 1 w 39"/>
                        <a:gd name="T1" fmla="*/ 6 h 35"/>
                        <a:gd name="T2" fmla="*/ 3 w 39"/>
                        <a:gd name="T3" fmla="*/ 11 h 35"/>
                        <a:gd name="T4" fmla="*/ 30 w 39"/>
                        <a:gd name="T5" fmla="*/ 35 h 35"/>
                        <a:gd name="T6" fmla="*/ 39 w 39"/>
                        <a:gd name="T7" fmla="*/ 26 h 35"/>
                        <a:gd name="T8" fmla="*/ 11 w 39"/>
                        <a:gd name="T9" fmla="*/ 0 h 35"/>
                        <a:gd name="T10" fmla="*/ 14 w 39"/>
                        <a:gd name="T11" fmla="*/ 6 h 35"/>
                        <a:gd name="T12" fmla="*/ 1 w 39"/>
                        <a:gd name="T13" fmla="*/ 6 h 35"/>
                        <a:gd name="T14" fmla="*/ 0 w 39"/>
                        <a:gd name="T15" fmla="*/ 8 h 35"/>
                        <a:gd name="T16" fmla="*/ 3 w 39"/>
                        <a:gd name="T17" fmla="*/ 11 h 35"/>
                        <a:gd name="T18" fmla="*/ 1 w 39"/>
                        <a:gd name="T1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5">
                          <a:moveTo>
                            <a:pt x="1" y="6"/>
                          </a:moveTo>
                          <a:lnTo>
                            <a:pt x="3" y="11"/>
                          </a:lnTo>
                          <a:lnTo>
                            <a:pt x="30" y="35"/>
                          </a:lnTo>
                          <a:lnTo>
                            <a:pt x="39" y="26"/>
                          </a:lnTo>
                          <a:lnTo>
                            <a:pt x="11" y="0"/>
                          </a:lnTo>
                          <a:lnTo>
                            <a:pt x="14" y="6"/>
                          </a:lnTo>
                          <a:lnTo>
                            <a:pt x="1" y="6"/>
                          </a:lnTo>
                          <a:lnTo>
                            <a:pt x="0" y="8"/>
                          </a:lnTo>
                          <a:lnTo>
                            <a:pt x="3" y="11"/>
                          </a:lnTo>
                          <a:lnTo>
                            <a:pt x="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3" name="Freeform 446"/>
                    <p:cNvSpPr>
                      <a:spLocks/>
                    </p:cNvSpPr>
                    <p:nvPr/>
                  </p:nvSpPr>
                  <p:spPr bwMode="auto">
                    <a:xfrm>
                      <a:off x="1239" y="1222"/>
                      <a:ext cx="20" cy="69"/>
                    </a:xfrm>
                    <a:custGeom>
                      <a:avLst/>
                      <a:gdLst>
                        <a:gd name="T0" fmla="*/ 8 w 20"/>
                        <a:gd name="T1" fmla="*/ 0 h 69"/>
                        <a:gd name="T2" fmla="*/ 8 w 20"/>
                        <a:gd name="T3" fmla="*/ 0 h 69"/>
                        <a:gd name="T4" fmla="*/ 0 w 20"/>
                        <a:gd name="T5" fmla="*/ 69 h 69"/>
                        <a:gd name="T6" fmla="*/ 13 w 20"/>
                        <a:gd name="T7" fmla="*/ 69 h 69"/>
                        <a:gd name="T8" fmla="*/ 20 w 20"/>
                        <a:gd name="T9" fmla="*/ 2 h 69"/>
                        <a:gd name="T10" fmla="*/ 20 w 20"/>
                        <a:gd name="T11" fmla="*/ 2 h 69"/>
                        <a:gd name="T12" fmla="*/ 8 w 20"/>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0" h="69">
                          <a:moveTo>
                            <a:pt x="8" y="0"/>
                          </a:moveTo>
                          <a:lnTo>
                            <a:pt x="8" y="0"/>
                          </a:lnTo>
                          <a:lnTo>
                            <a:pt x="0" y="69"/>
                          </a:lnTo>
                          <a:lnTo>
                            <a:pt x="13" y="69"/>
                          </a:lnTo>
                          <a:lnTo>
                            <a:pt x="20" y="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4" name="Freeform 445"/>
                    <p:cNvSpPr>
                      <a:spLocks/>
                    </p:cNvSpPr>
                    <p:nvPr/>
                  </p:nvSpPr>
                  <p:spPr bwMode="auto">
                    <a:xfrm>
                      <a:off x="1247" y="1148"/>
                      <a:ext cx="29" cy="76"/>
                    </a:xfrm>
                    <a:custGeom>
                      <a:avLst/>
                      <a:gdLst>
                        <a:gd name="T0" fmla="*/ 18 w 29"/>
                        <a:gd name="T1" fmla="*/ 13 h 76"/>
                        <a:gd name="T2" fmla="*/ 14 w 29"/>
                        <a:gd name="T3" fmla="*/ 6 h 76"/>
                        <a:gd name="T4" fmla="*/ 0 w 29"/>
                        <a:gd name="T5" fmla="*/ 74 h 76"/>
                        <a:gd name="T6" fmla="*/ 12 w 29"/>
                        <a:gd name="T7" fmla="*/ 76 h 76"/>
                        <a:gd name="T8" fmla="*/ 27 w 29"/>
                        <a:gd name="T9" fmla="*/ 8 h 76"/>
                        <a:gd name="T10" fmla="*/ 23 w 29"/>
                        <a:gd name="T11" fmla="*/ 0 h 76"/>
                        <a:gd name="T12" fmla="*/ 27 w 29"/>
                        <a:gd name="T13" fmla="*/ 8 h 76"/>
                        <a:gd name="T14" fmla="*/ 29 w 29"/>
                        <a:gd name="T15" fmla="*/ 2 h 76"/>
                        <a:gd name="T16" fmla="*/ 23 w 29"/>
                        <a:gd name="T17" fmla="*/ 0 h 76"/>
                        <a:gd name="T18" fmla="*/ 18 w 29"/>
                        <a:gd name="T19"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6">
                          <a:moveTo>
                            <a:pt x="18" y="13"/>
                          </a:moveTo>
                          <a:lnTo>
                            <a:pt x="14" y="6"/>
                          </a:lnTo>
                          <a:lnTo>
                            <a:pt x="0" y="74"/>
                          </a:lnTo>
                          <a:lnTo>
                            <a:pt x="12" y="76"/>
                          </a:lnTo>
                          <a:lnTo>
                            <a:pt x="27" y="8"/>
                          </a:lnTo>
                          <a:lnTo>
                            <a:pt x="23" y="0"/>
                          </a:lnTo>
                          <a:lnTo>
                            <a:pt x="27" y="8"/>
                          </a:lnTo>
                          <a:lnTo>
                            <a:pt x="29" y="2"/>
                          </a:lnTo>
                          <a:lnTo>
                            <a:pt x="23" y="0"/>
                          </a:lnTo>
                          <a:lnTo>
                            <a:pt x="1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5" name="Freeform 444"/>
                    <p:cNvSpPr>
                      <a:spLocks/>
                    </p:cNvSpPr>
                    <p:nvPr/>
                  </p:nvSpPr>
                  <p:spPr bwMode="auto">
                    <a:xfrm>
                      <a:off x="1203" y="1118"/>
                      <a:ext cx="67" cy="43"/>
                    </a:xfrm>
                    <a:custGeom>
                      <a:avLst/>
                      <a:gdLst>
                        <a:gd name="T0" fmla="*/ 4 w 67"/>
                        <a:gd name="T1" fmla="*/ 12 h 43"/>
                        <a:gd name="T2" fmla="*/ 0 w 67"/>
                        <a:gd name="T3" fmla="*/ 12 h 43"/>
                        <a:gd name="T4" fmla="*/ 62 w 67"/>
                        <a:gd name="T5" fmla="*/ 43 h 43"/>
                        <a:gd name="T6" fmla="*/ 67 w 67"/>
                        <a:gd name="T7" fmla="*/ 30 h 43"/>
                        <a:gd name="T8" fmla="*/ 8 w 67"/>
                        <a:gd name="T9" fmla="*/ 0 h 43"/>
                        <a:gd name="T10" fmla="*/ 4 w 67"/>
                        <a:gd name="T11" fmla="*/ 0 h 43"/>
                        <a:gd name="T12" fmla="*/ 4 w 67"/>
                        <a:gd name="T13" fmla="*/ 12 h 43"/>
                      </a:gdLst>
                      <a:ahLst/>
                      <a:cxnLst>
                        <a:cxn ang="0">
                          <a:pos x="T0" y="T1"/>
                        </a:cxn>
                        <a:cxn ang="0">
                          <a:pos x="T2" y="T3"/>
                        </a:cxn>
                        <a:cxn ang="0">
                          <a:pos x="T4" y="T5"/>
                        </a:cxn>
                        <a:cxn ang="0">
                          <a:pos x="T6" y="T7"/>
                        </a:cxn>
                        <a:cxn ang="0">
                          <a:pos x="T8" y="T9"/>
                        </a:cxn>
                        <a:cxn ang="0">
                          <a:pos x="T10" y="T11"/>
                        </a:cxn>
                        <a:cxn ang="0">
                          <a:pos x="T12" y="T13"/>
                        </a:cxn>
                      </a:cxnLst>
                      <a:rect l="0" t="0" r="r" b="b"/>
                      <a:pathLst>
                        <a:path w="67" h="43">
                          <a:moveTo>
                            <a:pt x="4" y="12"/>
                          </a:moveTo>
                          <a:lnTo>
                            <a:pt x="0" y="12"/>
                          </a:lnTo>
                          <a:lnTo>
                            <a:pt x="62" y="43"/>
                          </a:lnTo>
                          <a:lnTo>
                            <a:pt x="67" y="30"/>
                          </a:lnTo>
                          <a:lnTo>
                            <a:pt x="8" y="0"/>
                          </a:lnTo>
                          <a:lnTo>
                            <a:pt x="4"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6" name="Freeform 443"/>
                    <p:cNvSpPr>
                      <a:spLocks/>
                    </p:cNvSpPr>
                    <p:nvPr/>
                  </p:nvSpPr>
                  <p:spPr bwMode="auto">
                    <a:xfrm>
                      <a:off x="1146" y="1111"/>
                      <a:ext cx="61" cy="19"/>
                    </a:xfrm>
                    <a:custGeom>
                      <a:avLst/>
                      <a:gdLst>
                        <a:gd name="T0" fmla="*/ 0 w 61"/>
                        <a:gd name="T1" fmla="*/ 12 h 19"/>
                        <a:gd name="T2" fmla="*/ 2 w 61"/>
                        <a:gd name="T3" fmla="*/ 12 h 19"/>
                        <a:gd name="T4" fmla="*/ 61 w 61"/>
                        <a:gd name="T5" fmla="*/ 19 h 19"/>
                        <a:gd name="T6" fmla="*/ 61 w 61"/>
                        <a:gd name="T7" fmla="*/ 7 h 19"/>
                        <a:gd name="T8" fmla="*/ 3 w 61"/>
                        <a:gd name="T9" fmla="*/ 0 h 19"/>
                        <a:gd name="T10" fmla="*/ 5 w 61"/>
                        <a:gd name="T11" fmla="*/ 1 h 19"/>
                        <a:gd name="T12" fmla="*/ 0 w 61"/>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61" h="19">
                          <a:moveTo>
                            <a:pt x="0" y="12"/>
                          </a:moveTo>
                          <a:lnTo>
                            <a:pt x="2" y="12"/>
                          </a:lnTo>
                          <a:lnTo>
                            <a:pt x="61" y="19"/>
                          </a:lnTo>
                          <a:lnTo>
                            <a:pt x="61" y="7"/>
                          </a:lnTo>
                          <a:lnTo>
                            <a:pt x="3" y="0"/>
                          </a:lnTo>
                          <a:lnTo>
                            <a:pt x="5" y="1"/>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7" name="Freeform 442"/>
                    <p:cNvSpPr>
                      <a:spLocks/>
                    </p:cNvSpPr>
                    <p:nvPr/>
                  </p:nvSpPr>
                  <p:spPr bwMode="auto">
                    <a:xfrm>
                      <a:off x="1126" y="1102"/>
                      <a:ext cx="25" cy="21"/>
                    </a:xfrm>
                    <a:custGeom>
                      <a:avLst/>
                      <a:gdLst>
                        <a:gd name="T0" fmla="*/ 0 w 25"/>
                        <a:gd name="T1" fmla="*/ 12 h 21"/>
                        <a:gd name="T2" fmla="*/ 0 w 25"/>
                        <a:gd name="T3" fmla="*/ 12 h 21"/>
                        <a:gd name="T4" fmla="*/ 20 w 25"/>
                        <a:gd name="T5" fmla="*/ 21 h 21"/>
                        <a:gd name="T6" fmla="*/ 25 w 25"/>
                        <a:gd name="T7" fmla="*/ 10 h 21"/>
                        <a:gd name="T8" fmla="*/ 5 w 25"/>
                        <a:gd name="T9" fmla="*/ 0 h 21"/>
                        <a:gd name="T10" fmla="*/ 5 w 25"/>
                        <a:gd name="T11" fmla="*/ 0 h 21"/>
                        <a:gd name="T12" fmla="*/ 0 w 25"/>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0" y="12"/>
                          </a:moveTo>
                          <a:lnTo>
                            <a:pt x="0" y="12"/>
                          </a:lnTo>
                          <a:lnTo>
                            <a:pt x="20" y="21"/>
                          </a:lnTo>
                          <a:lnTo>
                            <a:pt x="25" y="10"/>
                          </a:lnTo>
                          <a:lnTo>
                            <a:pt x="5"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8" name="Freeform 441"/>
                    <p:cNvSpPr>
                      <a:spLocks/>
                    </p:cNvSpPr>
                    <p:nvPr/>
                  </p:nvSpPr>
                  <p:spPr bwMode="auto">
                    <a:xfrm>
                      <a:off x="1090" y="1091"/>
                      <a:ext cx="41" cy="23"/>
                    </a:xfrm>
                    <a:custGeom>
                      <a:avLst/>
                      <a:gdLst>
                        <a:gd name="T0" fmla="*/ 0 w 41"/>
                        <a:gd name="T1" fmla="*/ 7 h 23"/>
                        <a:gd name="T2" fmla="*/ 5 w 41"/>
                        <a:gd name="T3" fmla="*/ 12 h 23"/>
                        <a:gd name="T4" fmla="*/ 36 w 41"/>
                        <a:gd name="T5" fmla="*/ 23 h 23"/>
                        <a:gd name="T6" fmla="*/ 41 w 41"/>
                        <a:gd name="T7" fmla="*/ 11 h 23"/>
                        <a:gd name="T8" fmla="*/ 9 w 41"/>
                        <a:gd name="T9" fmla="*/ 0 h 23"/>
                        <a:gd name="T10" fmla="*/ 14 w 41"/>
                        <a:gd name="T11" fmla="*/ 7 h 23"/>
                        <a:gd name="T12" fmla="*/ 0 w 41"/>
                        <a:gd name="T13" fmla="*/ 7 h 23"/>
                        <a:gd name="T14" fmla="*/ 0 w 41"/>
                        <a:gd name="T15" fmla="*/ 11 h 23"/>
                        <a:gd name="T16" fmla="*/ 5 w 41"/>
                        <a:gd name="T17" fmla="*/ 12 h 23"/>
                        <a:gd name="T18" fmla="*/ 0 w 41"/>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0" y="7"/>
                          </a:moveTo>
                          <a:lnTo>
                            <a:pt x="5" y="12"/>
                          </a:lnTo>
                          <a:lnTo>
                            <a:pt x="36" y="23"/>
                          </a:lnTo>
                          <a:lnTo>
                            <a:pt x="41" y="11"/>
                          </a:lnTo>
                          <a:lnTo>
                            <a:pt x="9" y="0"/>
                          </a:lnTo>
                          <a:lnTo>
                            <a:pt x="14" y="7"/>
                          </a:lnTo>
                          <a:lnTo>
                            <a:pt x="0" y="7"/>
                          </a:lnTo>
                          <a:lnTo>
                            <a:pt x="0" y="11"/>
                          </a:lnTo>
                          <a:lnTo>
                            <a:pt x="5"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89" name="Freeform 440"/>
                    <p:cNvSpPr>
                      <a:spLocks/>
                    </p:cNvSpPr>
                    <p:nvPr/>
                  </p:nvSpPr>
                  <p:spPr bwMode="auto">
                    <a:xfrm>
                      <a:off x="1090" y="1049"/>
                      <a:ext cx="14" cy="49"/>
                    </a:xfrm>
                    <a:custGeom>
                      <a:avLst/>
                      <a:gdLst>
                        <a:gd name="T0" fmla="*/ 2 w 14"/>
                        <a:gd name="T1" fmla="*/ 6 h 49"/>
                        <a:gd name="T2" fmla="*/ 2 w 14"/>
                        <a:gd name="T3" fmla="*/ 2 h 49"/>
                        <a:gd name="T4" fmla="*/ 0 w 14"/>
                        <a:gd name="T5" fmla="*/ 49 h 49"/>
                        <a:gd name="T6" fmla="*/ 14 w 14"/>
                        <a:gd name="T7" fmla="*/ 49 h 49"/>
                        <a:gd name="T8" fmla="*/ 14 w 14"/>
                        <a:gd name="T9" fmla="*/ 2 h 49"/>
                        <a:gd name="T10" fmla="*/ 14 w 14"/>
                        <a:gd name="T11" fmla="*/ 0 h 49"/>
                        <a:gd name="T12" fmla="*/ 2 w 14"/>
                        <a:gd name="T13" fmla="*/ 6 h 49"/>
                      </a:gdLst>
                      <a:ahLst/>
                      <a:cxnLst>
                        <a:cxn ang="0">
                          <a:pos x="T0" y="T1"/>
                        </a:cxn>
                        <a:cxn ang="0">
                          <a:pos x="T2" y="T3"/>
                        </a:cxn>
                        <a:cxn ang="0">
                          <a:pos x="T4" y="T5"/>
                        </a:cxn>
                        <a:cxn ang="0">
                          <a:pos x="T6" y="T7"/>
                        </a:cxn>
                        <a:cxn ang="0">
                          <a:pos x="T8" y="T9"/>
                        </a:cxn>
                        <a:cxn ang="0">
                          <a:pos x="T10" y="T11"/>
                        </a:cxn>
                        <a:cxn ang="0">
                          <a:pos x="T12" y="T13"/>
                        </a:cxn>
                      </a:cxnLst>
                      <a:rect l="0" t="0" r="r" b="b"/>
                      <a:pathLst>
                        <a:path w="14" h="49">
                          <a:moveTo>
                            <a:pt x="2" y="6"/>
                          </a:moveTo>
                          <a:lnTo>
                            <a:pt x="2" y="2"/>
                          </a:lnTo>
                          <a:lnTo>
                            <a:pt x="0" y="49"/>
                          </a:lnTo>
                          <a:lnTo>
                            <a:pt x="14" y="49"/>
                          </a:lnTo>
                          <a:lnTo>
                            <a:pt x="14" y="2"/>
                          </a:lnTo>
                          <a:lnTo>
                            <a:pt x="14" y="0"/>
                          </a:lnTo>
                          <a:lnTo>
                            <a:pt x="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0" name="Freeform 439"/>
                    <p:cNvSpPr>
                      <a:spLocks/>
                    </p:cNvSpPr>
                    <p:nvPr/>
                  </p:nvSpPr>
                  <p:spPr bwMode="auto">
                    <a:xfrm>
                      <a:off x="1085" y="1028"/>
                      <a:ext cx="19" cy="27"/>
                    </a:xfrm>
                    <a:custGeom>
                      <a:avLst/>
                      <a:gdLst>
                        <a:gd name="T0" fmla="*/ 5 w 19"/>
                        <a:gd name="T1" fmla="*/ 12 h 27"/>
                        <a:gd name="T2" fmla="*/ 0 w 19"/>
                        <a:gd name="T3" fmla="*/ 9 h 27"/>
                        <a:gd name="T4" fmla="*/ 7 w 19"/>
                        <a:gd name="T5" fmla="*/ 27 h 27"/>
                        <a:gd name="T6" fmla="*/ 19 w 19"/>
                        <a:gd name="T7" fmla="*/ 21 h 27"/>
                        <a:gd name="T8" fmla="*/ 12 w 19"/>
                        <a:gd name="T9" fmla="*/ 3 h 27"/>
                        <a:gd name="T10" fmla="*/ 7 w 19"/>
                        <a:gd name="T11" fmla="*/ 0 h 27"/>
                        <a:gd name="T12" fmla="*/ 12 w 19"/>
                        <a:gd name="T13" fmla="*/ 3 h 27"/>
                        <a:gd name="T14" fmla="*/ 10 w 19"/>
                        <a:gd name="T15" fmla="*/ 0 h 27"/>
                        <a:gd name="T16" fmla="*/ 7 w 19"/>
                        <a:gd name="T17" fmla="*/ 0 h 27"/>
                        <a:gd name="T18" fmla="*/ 5 w 19"/>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7">
                          <a:moveTo>
                            <a:pt x="5" y="12"/>
                          </a:moveTo>
                          <a:lnTo>
                            <a:pt x="0" y="9"/>
                          </a:lnTo>
                          <a:lnTo>
                            <a:pt x="7" y="27"/>
                          </a:lnTo>
                          <a:lnTo>
                            <a:pt x="19" y="21"/>
                          </a:lnTo>
                          <a:lnTo>
                            <a:pt x="12" y="3"/>
                          </a:lnTo>
                          <a:lnTo>
                            <a:pt x="7" y="0"/>
                          </a:lnTo>
                          <a:lnTo>
                            <a:pt x="12" y="3"/>
                          </a:lnTo>
                          <a:lnTo>
                            <a:pt x="10" y="0"/>
                          </a:lnTo>
                          <a:lnTo>
                            <a:pt x="7" y="0"/>
                          </a:lnTo>
                          <a:lnTo>
                            <a:pt x="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1" name="Freeform 438"/>
                    <p:cNvSpPr>
                      <a:spLocks/>
                    </p:cNvSpPr>
                    <p:nvPr/>
                  </p:nvSpPr>
                  <p:spPr bwMode="auto">
                    <a:xfrm>
                      <a:off x="1014" y="1021"/>
                      <a:ext cx="78" cy="19"/>
                    </a:xfrm>
                    <a:custGeom>
                      <a:avLst/>
                      <a:gdLst>
                        <a:gd name="T0" fmla="*/ 0 w 78"/>
                        <a:gd name="T1" fmla="*/ 12 h 19"/>
                        <a:gd name="T2" fmla="*/ 4 w 78"/>
                        <a:gd name="T3" fmla="*/ 12 h 19"/>
                        <a:gd name="T4" fmla="*/ 76 w 78"/>
                        <a:gd name="T5" fmla="*/ 19 h 19"/>
                        <a:gd name="T6" fmla="*/ 78 w 78"/>
                        <a:gd name="T7" fmla="*/ 7 h 19"/>
                        <a:gd name="T8" fmla="*/ 6 w 78"/>
                        <a:gd name="T9" fmla="*/ 0 h 19"/>
                        <a:gd name="T10" fmla="*/ 8 w 78"/>
                        <a:gd name="T11" fmla="*/ 1 h 19"/>
                        <a:gd name="T12" fmla="*/ 0 w 78"/>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78" h="19">
                          <a:moveTo>
                            <a:pt x="0" y="12"/>
                          </a:moveTo>
                          <a:lnTo>
                            <a:pt x="4" y="12"/>
                          </a:lnTo>
                          <a:lnTo>
                            <a:pt x="76" y="19"/>
                          </a:lnTo>
                          <a:lnTo>
                            <a:pt x="78" y="7"/>
                          </a:lnTo>
                          <a:lnTo>
                            <a:pt x="6" y="0"/>
                          </a:lnTo>
                          <a:lnTo>
                            <a:pt x="8" y="1"/>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2" name="Freeform 437"/>
                    <p:cNvSpPr>
                      <a:spLocks/>
                    </p:cNvSpPr>
                    <p:nvPr/>
                  </p:nvSpPr>
                  <p:spPr bwMode="auto">
                    <a:xfrm>
                      <a:off x="933" y="970"/>
                      <a:ext cx="89" cy="63"/>
                    </a:xfrm>
                    <a:custGeom>
                      <a:avLst/>
                      <a:gdLst>
                        <a:gd name="T0" fmla="*/ 2 w 89"/>
                        <a:gd name="T1" fmla="*/ 5 h 63"/>
                        <a:gd name="T2" fmla="*/ 4 w 89"/>
                        <a:gd name="T3" fmla="*/ 11 h 63"/>
                        <a:gd name="T4" fmla="*/ 81 w 89"/>
                        <a:gd name="T5" fmla="*/ 63 h 63"/>
                        <a:gd name="T6" fmla="*/ 89 w 89"/>
                        <a:gd name="T7" fmla="*/ 52 h 63"/>
                        <a:gd name="T8" fmla="*/ 11 w 89"/>
                        <a:gd name="T9" fmla="*/ 0 h 63"/>
                        <a:gd name="T10" fmla="*/ 15 w 89"/>
                        <a:gd name="T11" fmla="*/ 7 h 63"/>
                        <a:gd name="T12" fmla="*/ 2 w 89"/>
                        <a:gd name="T13" fmla="*/ 5 h 63"/>
                        <a:gd name="T14" fmla="*/ 0 w 89"/>
                        <a:gd name="T15" fmla="*/ 9 h 63"/>
                        <a:gd name="T16" fmla="*/ 4 w 89"/>
                        <a:gd name="T17" fmla="*/ 11 h 63"/>
                        <a:gd name="T18" fmla="*/ 2 w 89"/>
                        <a:gd name="T1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3">
                          <a:moveTo>
                            <a:pt x="2" y="5"/>
                          </a:moveTo>
                          <a:lnTo>
                            <a:pt x="4" y="11"/>
                          </a:lnTo>
                          <a:lnTo>
                            <a:pt x="81" y="63"/>
                          </a:lnTo>
                          <a:lnTo>
                            <a:pt x="89" y="52"/>
                          </a:lnTo>
                          <a:lnTo>
                            <a:pt x="11" y="0"/>
                          </a:lnTo>
                          <a:lnTo>
                            <a:pt x="15" y="7"/>
                          </a:lnTo>
                          <a:lnTo>
                            <a:pt x="2" y="5"/>
                          </a:lnTo>
                          <a:lnTo>
                            <a:pt x="0" y="9"/>
                          </a:lnTo>
                          <a:lnTo>
                            <a:pt x="4" y="11"/>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3" name="Freeform 436"/>
                    <p:cNvSpPr>
                      <a:spLocks/>
                    </p:cNvSpPr>
                    <p:nvPr/>
                  </p:nvSpPr>
                  <p:spPr bwMode="auto">
                    <a:xfrm>
                      <a:off x="935" y="945"/>
                      <a:ext cx="18" cy="32"/>
                    </a:xfrm>
                    <a:custGeom>
                      <a:avLst/>
                      <a:gdLst>
                        <a:gd name="T0" fmla="*/ 5 w 18"/>
                        <a:gd name="T1" fmla="*/ 0 h 32"/>
                        <a:gd name="T2" fmla="*/ 5 w 18"/>
                        <a:gd name="T3" fmla="*/ 0 h 32"/>
                        <a:gd name="T4" fmla="*/ 0 w 18"/>
                        <a:gd name="T5" fmla="*/ 30 h 32"/>
                        <a:gd name="T6" fmla="*/ 13 w 18"/>
                        <a:gd name="T7" fmla="*/ 32 h 32"/>
                        <a:gd name="T8" fmla="*/ 18 w 18"/>
                        <a:gd name="T9" fmla="*/ 2 h 32"/>
                        <a:gd name="T10" fmla="*/ 18 w 18"/>
                        <a:gd name="T11" fmla="*/ 2 h 32"/>
                        <a:gd name="T12" fmla="*/ 5 w 1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5" y="0"/>
                          </a:moveTo>
                          <a:lnTo>
                            <a:pt x="5" y="0"/>
                          </a:lnTo>
                          <a:lnTo>
                            <a:pt x="0" y="30"/>
                          </a:lnTo>
                          <a:lnTo>
                            <a:pt x="13" y="32"/>
                          </a:lnTo>
                          <a:lnTo>
                            <a:pt x="18" y="2"/>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4" name="Freeform 435"/>
                    <p:cNvSpPr>
                      <a:spLocks/>
                    </p:cNvSpPr>
                    <p:nvPr/>
                  </p:nvSpPr>
                  <p:spPr bwMode="auto">
                    <a:xfrm>
                      <a:off x="940" y="893"/>
                      <a:ext cx="18" cy="54"/>
                    </a:xfrm>
                    <a:custGeom>
                      <a:avLst/>
                      <a:gdLst>
                        <a:gd name="T0" fmla="*/ 11 w 18"/>
                        <a:gd name="T1" fmla="*/ 0 h 54"/>
                        <a:gd name="T2" fmla="*/ 6 w 18"/>
                        <a:gd name="T3" fmla="*/ 5 h 54"/>
                        <a:gd name="T4" fmla="*/ 0 w 18"/>
                        <a:gd name="T5" fmla="*/ 52 h 54"/>
                        <a:gd name="T6" fmla="*/ 13 w 18"/>
                        <a:gd name="T7" fmla="*/ 54 h 54"/>
                        <a:gd name="T8" fmla="*/ 18 w 18"/>
                        <a:gd name="T9" fmla="*/ 7 h 54"/>
                        <a:gd name="T10" fmla="*/ 13 w 18"/>
                        <a:gd name="T11" fmla="*/ 12 h 54"/>
                        <a:gd name="T12" fmla="*/ 11 w 18"/>
                        <a:gd name="T13" fmla="*/ 0 h 54"/>
                        <a:gd name="T14" fmla="*/ 6 w 18"/>
                        <a:gd name="T15" fmla="*/ 0 h 54"/>
                        <a:gd name="T16" fmla="*/ 6 w 18"/>
                        <a:gd name="T17" fmla="*/ 5 h 54"/>
                        <a:gd name="T18" fmla="*/ 11 w 18"/>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4">
                          <a:moveTo>
                            <a:pt x="11" y="0"/>
                          </a:moveTo>
                          <a:lnTo>
                            <a:pt x="6" y="5"/>
                          </a:lnTo>
                          <a:lnTo>
                            <a:pt x="0" y="52"/>
                          </a:lnTo>
                          <a:lnTo>
                            <a:pt x="13" y="54"/>
                          </a:lnTo>
                          <a:lnTo>
                            <a:pt x="18" y="7"/>
                          </a:lnTo>
                          <a:lnTo>
                            <a:pt x="13" y="12"/>
                          </a:lnTo>
                          <a:lnTo>
                            <a:pt x="11" y="0"/>
                          </a:lnTo>
                          <a:lnTo>
                            <a:pt x="6" y="0"/>
                          </a:lnTo>
                          <a:lnTo>
                            <a:pt x="6"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5" name="Freeform 434"/>
                    <p:cNvSpPr>
                      <a:spLocks/>
                    </p:cNvSpPr>
                    <p:nvPr/>
                  </p:nvSpPr>
                  <p:spPr bwMode="auto">
                    <a:xfrm>
                      <a:off x="951" y="891"/>
                      <a:ext cx="52" cy="14"/>
                    </a:xfrm>
                    <a:custGeom>
                      <a:avLst/>
                      <a:gdLst>
                        <a:gd name="T0" fmla="*/ 43 w 52"/>
                        <a:gd name="T1" fmla="*/ 2 h 14"/>
                        <a:gd name="T2" fmla="*/ 47 w 52"/>
                        <a:gd name="T3" fmla="*/ 0 h 14"/>
                        <a:gd name="T4" fmla="*/ 0 w 52"/>
                        <a:gd name="T5" fmla="*/ 2 h 14"/>
                        <a:gd name="T6" fmla="*/ 2 w 52"/>
                        <a:gd name="T7" fmla="*/ 14 h 14"/>
                        <a:gd name="T8" fmla="*/ 47 w 52"/>
                        <a:gd name="T9" fmla="*/ 12 h 14"/>
                        <a:gd name="T10" fmla="*/ 52 w 52"/>
                        <a:gd name="T11" fmla="*/ 11 h 14"/>
                        <a:gd name="T12" fmla="*/ 43 w 52"/>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43" y="2"/>
                          </a:moveTo>
                          <a:lnTo>
                            <a:pt x="47" y="0"/>
                          </a:lnTo>
                          <a:lnTo>
                            <a:pt x="0" y="2"/>
                          </a:lnTo>
                          <a:lnTo>
                            <a:pt x="2" y="14"/>
                          </a:lnTo>
                          <a:lnTo>
                            <a:pt x="47" y="12"/>
                          </a:lnTo>
                          <a:lnTo>
                            <a:pt x="52" y="11"/>
                          </a:lnTo>
                          <a:lnTo>
                            <a:pt x="4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6" name="Freeform 433"/>
                    <p:cNvSpPr>
                      <a:spLocks/>
                    </p:cNvSpPr>
                    <p:nvPr/>
                  </p:nvSpPr>
                  <p:spPr bwMode="auto">
                    <a:xfrm>
                      <a:off x="994" y="860"/>
                      <a:ext cx="42" cy="42"/>
                    </a:xfrm>
                    <a:custGeom>
                      <a:avLst/>
                      <a:gdLst>
                        <a:gd name="T0" fmla="*/ 29 w 42"/>
                        <a:gd name="T1" fmla="*/ 2 h 42"/>
                        <a:gd name="T2" fmla="*/ 31 w 42"/>
                        <a:gd name="T3" fmla="*/ 0 h 42"/>
                        <a:gd name="T4" fmla="*/ 0 w 42"/>
                        <a:gd name="T5" fmla="*/ 33 h 42"/>
                        <a:gd name="T6" fmla="*/ 9 w 42"/>
                        <a:gd name="T7" fmla="*/ 42 h 42"/>
                        <a:gd name="T8" fmla="*/ 40 w 42"/>
                        <a:gd name="T9" fmla="*/ 9 h 42"/>
                        <a:gd name="T10" fmla="*/ 42 w 42"/>
                        <a:gd name="T11" fmla="*/ 6 h 42"/>
                        <a:gd name="T12" fmla="*/ 29 w 42"/>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29" y="2"/>
                          </a:moveTo>
                          <a:lnTo>
                            <a:pt x="31" y="0"/>
                          </a:lnTo>
                          <a:lnTo>
                            <a:pt x="0" y="33"/>
                          </a:lnTo>
                          <a:lnTo>
                            <a:pt x="9" y="42"/>
                          </a:lnTo>
                          <a:lnTo>
                            <a:pt x="40" y="9"/>
                          </a:lnTo>
                          <a:lnTo>
                            <a:pt x="42" y="6"/>
                          </a:lnTo>
                          <a:lnTo>
                            <a:pt x="29"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7" name="Freeform 432"/>
                    <p:cNvSpPr>
                      <a:spLocks/>
                    </p:cNvSpPr>
                    <p:nvPr/>
                  </p:nvSpPr>
                  <p:spPr bwMode="auto">
                    <a:xfrm>
                      <a:off x="1023" y="815"/>
                      <a:ext cx="26" cy="51"/>
                    </a:xfrm>
                    <a:custGeom>
                      <a:avLst/>
                      <a:gdLst>
                        <a:gd name="T0" fmla="*/ 13 w 26"/>
                        <a:gd name="T1" fmla="*/ 2 h 51"/>
                        <a:gd name="T2" fmla="*/ 13 w 26"/>
                        <a:gd name="T3" fmla="*/ 0 h 51"/>
                        <a:gd name="T4" fmla="*/ 0 w 26"/>
                        <a:gd name="T5" fmla="*/ 47 h 51"/>
                        <a:gd name="T6" fmla="*/ 13 w 26"/>
                        <a:gd name="T7" fmla="*/ 51 h 51"/>
                        <a:gd name="T8" fmla="*/ 26 w 26"/>
                        <a:gd name="T9" fmla="*/ 4 h 51"/>
                        <a:gd name="T10" fmla="*/ 26 w 26"/>
                        <a:gd name="T11" fmla="*/ 0 h 51"/>
                        <a:gd name="T12" fmla="*/ 13 w 26"/>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26" h="51">
                          <a:moveTo>
                            <a:pt x="13" y="2"/>
                          </a:moveTo>
                          <a:lnTo>
                            <a:pt x="13" y="0"/>
                          </a:lnTo>
                          <a:lnTo>
                            <a:pt x="0" y="47"/>
                          </a:lnTo>
                          <a:lnTo>
                            <a:pt x="13" y="51"/>
                          </a:lnTo>
                          <a:lnTo>
                            <a:pt x="26" y="4"/>
                          </a:lnTo>
                          <a:lnTo>
                            <a:pt x="26" y="0"/>
                          </a:lnTo>
                          <a:lnTo>
                            <a:pt x="1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8" name="Freeform 431"/>
                    <p:cNvSpPr>
                      <a:spLocks/>
                    </p:cNvSpPr>
                    <p:nvPr/>
                  </p:nvSpPr>
                  <p:spPr bwMode="auto">
                    <a:xfrm>
                      <a:off x="1031" y="759"/>
                      <a:ext cx="18" cy="58"/>
                    </a:xfrm>
                    <a:custGeom>
                      <a:avLst/>
                      <a:gdLst>
                        <a:gd name="T0" fmla="*/ 0 w 18"/>
                        <a:gd name="T1" fmla="*/ 4 h 58"/>
                        <a:gd name="T2" fmla="*/ 0 w 18"/>
                        <a:gd name="T3" fmla="*/ 2 h 58"/>
                        <a:gd name="T4" fmla="*/ 5 w 18"/>
                        <a:gd name="T5" fmla="*/ 58 h 58"/>
                        <a:gd name="T6" fmla="*/ 18 w 18"/>
                        <a:gd name="T7" fmla="*/ 56 h 58"/>
                        <a:gd name="T8" fmla="*/ 12 w 18"/>
                        <a:gd name="T9" fmla="*/ 0 h 58"/>
                        <a:gd name="T10" fmla="*/ 12 w 18"/>
                        <a:gd name="T11" fmla="*/ 0 h 58"/>
                        <a:gd name="T12" fmla="*/ 0 w 18"/>
                        <a:gd name="T13" fmla="*/ 4 h 58"/>
                      </a:gdLst>
                      <a:ahLst/>
                      <a:cxnLst>
                        <a:cxn ang="0">
                          <a:pos x="T0" y="T1"/>
                        </a:cxn>
                        <a:cxn ang="0">
                          <a:pos x="T2" y="T3"/>
                        </a:cxn>
                        <a:cxn ang="0">
                          <a:pos x="T4" y="T5"/>
                        </a:cxn>
                        <a:cxn ang="0">
                          <a:pos x="T6" y="T7"/>
                        </a:cxn>
                        <a:cxn ang="0">
                          <a:pos x="T8" y="T9"/>
                        </a:cxn>
                        <a:cxn ang="0">
                          <a:pos x="T10" y="T11"/>
                        </a:cxn>
                        <a:cxn ang="0">
                          <a:pos x="T12" y="T13"/>
                        </a:cxn>
                      </a:cxnLst>
                      <a:rect l="0" t="0" r="r" b="b"/>
                      <a:pathLst>
                        <a:path w="18" h="58">
                          <a:moveTo>
                            <a:pt x="0" y="4"/>
                          </a:moveTo>
                          <a:lnTo>
                            <a:pt x="0" y="2"/>
                          </a:lnTo>
                          <a:lnTo>
                            <a:pt x="5" y="58"/>
                          </a:lnTo>
                          <a:lnTo>
                            <a:pt x="18" y="56"/>
                          </a:lnTo>
                          <a:lnTo>
                            <a:pt x="12"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799" name="Freeform 430"/>
                    <p:cNvSpPr>
                      <a:spLocks/>
                    </p:cNvSpPr>
                    <p:nvPr/>
                  </p:nvSpPr>
                  <p:spPr bwMode="auto">
                    <a:xfrm>
                      <a:off x="1023" y="732"/>
                      <a:ext cx="20" cy="31"/>
                    </a:xfrm>
                    <a:custGeom>
                      <a:avLst/>
                      <a:gdLst>
                        <a:gd name="T0" fmla="*/ 2 w 20"/>
                        <a:gd name="T1" fmla="*/ 0 h 31"/>
                        <a:gd name="T2" fmla="*/ 0 w 20"/>
                        <a:gd name="T3" fmla="*/ 6 h 31"/>
                        <a:gd name="T4" fmla="*/ 8 w 20"/>
                        <a:gd name="T5" fmla="*/ 31 h 31"/>
                        <a:gd name="T6" fmla="*/ 20 w 20"/>
                        <a:gd name="T7" fmla="*/ 27 h 31"/>
                        <a:gd name="T8" fmla="*/ 13 w 20"/>
                        <a:gd name="T9" fmla="*/ 2 h 31"/>
                        <a:gd name="T10" fmla="*/ 13 w 20"/>
                        <a:gd name="T11" fmla="*/ 7 h 31"/>
                        <a:gd name="T12" fmla="*/ 2 w 20"/>
                        <a:gd name="T13" fmla="*/ 0 h 31"/>
                        <a:gd name="T14" fmla="*/ 0 w 20"/>
                        <a:gd name="T15" fmla="*/ 2 h 31"/>
                        <a:gd name="T16" fmla="*/ 0 w 20"/>
                        <a:gd name="T17" fmla="*/ 6 h 31"/>
                        <a:gd name="T18" fmla="*/ 2 w 2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1">
                          <a:moveTo>
                            <a:pt x="2" y="0"/>
                          </a:moveTo>
                          <a:lnTo>
                            <a:pt x="0" y="6"/>
                          </a:lnTo>
                          <a:lnTo>
                            <a:pt x="8" y="31"/>
                          </a:lnTo>
                          <a:lnTo>
                            <a:pt x="20" y="27"/>
                          </a:lnTo>
                          <a:lnTo>
                            <a:pt x="13" y="2"/>
                          </a:lnTo>
                          <a:lnTo>
                            <a:pt x="13" y="7"/>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0" name="Freeform 429"/>
                    <p:cNvSpPr>
                      <a:spLocks/>
                    </p:cNvSpPr>
                    <p:nvPr/>
                  </p:nvSpPr>
                  <p:spPr bwMode="auto">
                    <a:xfrm>
                      <a:off x="1025" y="705"/>
                      <a:ext cx="27" cy="34"/>
                    </a:xfrm>
                    <a:custGeom>
                      <a:avLst/>
                      <a:gdLst>
                        <a:gd name="T0" fmla="*/ 20 w 27"/>
                        <a:gd name="T1" fmla="*/ 0 h 34"/>
                        <a:gd name="T2" fmla="*/ 16 w 27"/>
                        <a:gd name="T3" fmla="*/ 2 h 34"/>
                        <a:gd name="T4" fmla="*/ 0 w 27"/>
                        <a:gd name="T5" fmla="*/ 27 h 34"/>
                        <a:gd name="T6" fmla="*/ 11 w 27"/>
                        <a:gd name="T7" fmla="*/ 34 h 34"/>
                        <a:gd name="T8" fmla="*/ 27 w 27"/>
                        <a:gd name="T9" fmla="*/ 9 h 34"/>
                        <a:gd name="T10" fmla="*/ 25 w 27"/>
                        <a:gd name="T11" fmla="*/ 13 h 34"/>
                        <a:gd name="T12" fmla="*/ 20 w 2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7" h="34">
                          <a:moveTo>
                            <a:pt x="20" y="0"/>
                          </a:moveTo>
                          <a:lnTo>
                            <a:pt x="16" y="2"/>
                          </a:lnTo>
                          <a:lnTo>
                            <a:pt x="0" y="27"/>
                          </a:lnTo>
                          <a:lnTo>
                            <a:pt x="11" y="34"/>
                          </a:lnTo>
                          <a:lnTo>
                            <a:pt x="27" y="9"/>
                          </a:lnTo>
                          <a:lnTo>
                            <a:pt x="25" y="13"/>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1" name="Freeform 428"/>
                    <p:cNvSpPr>
                      <a:spLocks/>
                    </p:cNvSpPr>
                    <p:nvPr/>
                  </p:nvSpPr>
                  <p:spPr bwMode="auto">
                    <a:xfrm>
                      <a:off x="1045" y="698"/>
                      <a:ext cx="23" cy="20"/>
                    </a:xfrm>
                    <a:custGeom>
                      <a:avLst/>
                      <a:gdLst>
                        <a:gd name="T0" fmla="*/ 22 w 23"/>
                        <a:gd name="T1" fmla="*/ 0 h 20"/>
                        <a:gd name="T2" fmla="*/ 18 w 23"/>
                        <a:gd name="T3" fmla="*/ 0 h 20"/>
                        <a:gd name="T4" fmla="*/ 0 w 23"/>
                        <a:gd name="T5" fmla="*/ 7 h 20"/>
                        <a:gd name="T6" fmla="*/ 5 w 23"/>
                        <a:gd name="T7" fmla="*/ 20 h 20"/>
                        <a:gd name="T8" fmla="*/ 23 w 23"/>
                        <a:gd name="T9" fmla="*/ 11 h 20"/>
                        <a:gd name="T10" fmla="*/ 22 w 23"/>
                        <a:gd name="T11" fmla="*/ 13 h 20"/>
                        <a:gd name="T12" fmla="*/ 22 w 2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22" y="0"/>
                          </a:moveTo>
                          <a:lnTo>
                            <a:pt x="18" y="0"/>
                          </a:lnTo>
                          <a:lnTo>
                            <a:pt x="0" y="7"/>
                          </a:lnTo>
                          <a:lnTo>
                            <a:pt x="5" y="20"/>
                          </a:lnTo>
                          <a:lnTo>
                            <a:pt x="23" y="11"/>
                          </a:lnTo>
                          <a:lnTo>
                            <a:pt x="22" y="13"/>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2" name="Freeform 427"/>
                    <p:cNvSpPr>
                      <a:spLocks/>
                    </p:cNvSpPr>
                    <p:nvPr/>
                  </p:nvSpPr>
                  <p:spPr bwMode="auto">
                    <a:xfrm>
                      <a:off x="1067" y="698"/>
                      <a:ext cx="34" cy="13"/>
                    </a:xfrm>
                    <a:custGeom>
                      <a:avLst/>
                      <a:gdLst>
                        <a:gd name="T0" fmla="*/ 34 w 34"/>
                        <a:gd name="T1" fmla="*/ 0 h 13"/>
                        <a:gd name="T2" fmla="*/ 28 w 34"/>
                        <a:gd name="T3" fmla="*/ 0 h 13"/>
                        <a:gd name="T4" fmla="*/ 0 w 34"/>
                        <a:gd name="T5" fmla="*/ 0 h 13"/>
                        <a:gd name="T6" fmla="*/ 0 w 34"/>
                        <a:gd name="T7" fmla="*/ 13 h 13"/>
                        <a:gd name="T8" fmla="*/ 28 w 34"/>
                        <a:gd name="T9" fmla="*/ 13 h 13"/>
                        <a:gd name="T10" fmla="*/ 25 w 34"/>
                        <a:gd name="T11" fmla="*/ 11 h 13"/>
                        <a:gd name="T12" fmla="*/ 34 w 3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4" h="13">
                          <a:moveTo>
                            <a:pt x="34" y="0"/>
                          </a:moveTo>
                          <a:lnTo>
                            <a:pt x="28" y="0"/>
                          </a:lnTo>
                          <a:lnTo>
                            <a:pt x="0" y="0"/>
                          </a:lnTo>
                          <a:lnTo>
                            <a:pt x="0" y="13"/>
                          </a:lnTo>
                          <a:lnTo>
                            <a:pt x="28" y="13"/>
                          </a:lnTo>
                          <a:lnTo>
                            <a:pt x="25" y="11"/>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3" name="Freeform 426"/>
                    <p:cNvSpPr>
                      <a:spLocks/>
                    </p:cNvSpPr>
                    <p:nvPr/>
                  </p:nvSpPr>
                  <p:spPr bwMode="auto">
                    <a:xfrm>
                      <a:off x="1092" y="698"/>
                      <a:ext cx="21" cy="22"/>
                    </a:xfrm>
                    <a:custGeom>
                      <a:avLst/>
                      <a:gdLst>
                        <a:gd name="T0" fmla="*/ 21 w 21"/>
                        <a:gd name="T1" fmla="*/ 14 h 22"/>
                        <a:gd name="T2" fmla="*/ 21 w 21"/>
                        <a:gd name="T3" fmla="*/ 13 h 22"/>
                        <a:gd name="T4" fmla="*/ 9 w 21"/>
                        <a:gd name="T5" fmla="*/ 0 h 22"/>
                        <a:gd name="T6" fmla="*/ 0 w 21"/>
                        <a:gd name="T7" fmla="*/ 11 h 22"/>
                        <a:gd name="T8" fmla="*/ 12 w 21"/>
                        <a:gd name="T9" fmla="*/ 22 h 22"/>
                        <a:gd name="T10" fmla="*/ 11 w 21"/>
                        <a:gd name="T11" fmla="*/ 20 h 22"/>
                        <a:gd name="T12" fmla="*/ 21 w 21"/>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21" y="14"/>
                          </a:moveTo>
                          <a:lnTo>
                            <a:pt x="21" y="13"/>
                          </a:lnTo>
                          <a:lnTo>
                            <a:pt x="9" y="0"/>
                          </a:lnTo>
                          <a:lnTo>
                            <a:pt x="0" y="11"/>
                          </a:lnTo>
                          <a:lnTo>
                            <a:pt x="12" y="22"/>
                          </a:lnTo>
                          <a:lnTo>
                            <a:pt x="11" y="20"/>
                          </a:lnTo>
                          <a:lnTo>
                            <a:pt x="2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4" name="Freeform 425"/>
                    <p:cNvSpPr>
                      <a:spLocks/>
                    </p:cNvSpPr>
                    <p:nvPr/>
                  </p:nvSpPr>
                  <p:spPr bwMode="auto">
                    <a:xfrm>
                      <a:off x="1103" y="712"/>
                      <a:ext cx="23" cy="29"/>
                    </a:xfrm>
                    <a:custGeom>
                      <a:avLst/>
                      <a:gdLst>
                        <a:gd name="T0" fmla="*/ 18 w 23"/>
                        <a:gd name="T1" fmla="*/ 17 h 29"/>
                        <a:gd name="T2" fmla="*/ 23 w 23"/>
                        <a:gd name="T3" fmla="*/ 20 h 29"/>
                        <a:gd name="T4" fmla="*/ 10 w 23"/>
                        <a:gd name="T5" fmla="*/ 0 h 29"/>
                        <a:gd name="T6" fmla="*/ 0 w 23"/>
                        <a:gd name="T7" fmla="*/ 6 h 29"/>
                        <a:gd name="T8" fmla="*/ 12 w 23"/>
                        <a:gd name="T9" fmla="*/ 26 h 29"/>
                        <a:gd name="T10" fmla="*/ 18 w 23"/>
                        <a:gd name="T11" fmla="*/ 29 h 29"/>
                        <a:gd name="T12" fmla="*/ 12 w 23"/>
                        <a:gd name="T13" fmla="*/ 26 h 29"/>
                        <a:gd name="T14" fmla="*/ 14 w 23"/>
                        <a:gd name="T15" fmla="*/ 29 h 29"/>
                        <a:gd name="T16" fmla="*/ 18 w 23"/>
                        <a:gd name="T17" fmla="*/ 29 h 29"/>
                        <a:gd name="T18" fmla="*/ 18 w 23"/>
                        <a:gd name="T1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9">
                          <a:moveTo>
                            <a:pt x="18" y="17"/>
                          </a:moveTo>
                          <a:lnTo>
                            <a:pt x="23" y="20"/>
                          </a:lnTo>
                          <a:lnTo>
                            <a:pt x="10" y="0"/>
                          </a:lnTo>
                          <a:lnTo>
                            <a:pt x="0" y="6"/>
                          </a:lnTo>
                          <a:lnTo>
                            <a:pt x="12" y="26"/>
                          </a:lnTo>
                          <a:lnTo>
                            <a:pt x="18" y="29"/>
                          </a:lnTo>
                          <a:lnTo>
                            <a:pt x="12" y="26"/>
                          </a:lnTo>
                          <a:lnTo>
                            <a:pt x="14" y="29"/>
                          </a:lnTo>
                          <a:lnTo>
                            <a:pt x="18" y="29"/>
                          </a:lnTo>
                          <a:lnTo>
                            <a:pt x="1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5" name="Freeform 424"/>
                    <p:cNvSpPr>
                      <a:spLocks/>
                    </p:cNvSpPr>
                    <p:nvPr/>
                  </p:nvSpPr>
                  <p:spPr bwMode="auto">
                    <a:xfrm>
                      <a:off x="1121" y="729"/>
                      <a:ext cx="30" cy="12"/>
                    </a:xfrm>
                    <a:custGeom>
                      <a:avLst/>
                      <a:gdLst>
                        <a:gd name="T0" fmla="*/ 18 w 30"/>
                        <a:gd name="T1" fmla="*/ 5 h 12"/>
                        <a:gd name="T2" fmla="*/ 25 w 30"/>
                        <a:gd name="T3" fmla="*/ 0 h 12"/>
                        <a:gd name="T4" fmla="*/ 0 w 30"/>
                        <a:gd name="T5" fmla="*/ 0 h 12"/>
                        <a:gd name="T6" fmla="*/ 0 w 30"/>
                        <a:gd name="T7" fmla="*/ 12 h 12"/>
                        <a:gd name="T8" fmla="*/ 25 w 30"/>
                        <a:gd name="T9" fmla="*/ 12 h 12"/>
                        <a:gd name="T10" fmla="*/ 30 w 30"/>
                        <a:gd name="T11" fmla="*/ 7 h 12"/>
                        <a:gd name="T12" fmla="*/ 25 w 30"/>
                        <a:gd name="T13" fmla="*/ 12 h 12"/>
                        <a:gd name="T14" fmla="*/ 30 w 30"/>
                        <a:gd name="T15" fmla="*/ 12 h 12"/>
                        <a:gd name="T16" fmla="*/ 30 w 30"/>
                        <a:gd name="T17" fmla="*/ 7 h 12"/>
                        <a:gd name="T18" fmla="*/ 18 w 30"/>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2">
                          <a:moveTo>
                            <a:pt x="18" y="5"/>
                          </a:moveTo>
                          <a:lnTo>
                            <a:pt x="25" y="0"/>
                          </a:lnTo>
                          <a:lnTo>
                            <a:pt x="0" y="0"/>
                          </a:lnTo>
                          <a:lnTo>
                            <a:pt x="0" y="12"/>
                          </a:lnTo>
                          <a:lnTo>
                            <a:pt x="25" y="12"/>
                          </a:lnTo>
                          <a:lnTo>
                            <a:pt x="30" y="7"/>
                          </a:lnTo>
                          <a:lnTo>
                            <a:pt x="25" y="12"/>
                          </a:lnTo>
                          <a:lnTo>
                            <a:pt x="30" y="12"/>
                          </a:lnTo>
                          <a:lnTo>
                            <a:pt x="30" y="7"/>
                          </a:lnTo>
                          <a:lnTo>
                            <a:pt x="1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6" name="Freeform 423"/>
                    <p:cNvSpPr>
                      <a:spLocks/>
                    </p:cNvSpPr>
                    <p:nvPr/>
                  </p:nvSpPr>
                  <p:spPr bwMode="auto">
                    <a:xfrm>
                      <a:off x="1139" y="709"/>
                      <a:ext cx="16" cy="27"/>
                    </a:xfrm>
                    <a:custGeom>
                      <a:avLst/>
                      <a:gdLst>
                        <a:gd name="T0" fmla="*/ 5 w 16"/>
                        <a:gd name="T1" fmla="*/ 0 h 27"/>
                        <a:gd name="T2" fmla="*/ 3 w 16"/>
                        <a:gd name="T3" fmla="*/ 3 h 27"/>
                        <a:gd name="T4" fmla="*/ 0 w 16"/>
                        <a:gd name="T5" fmla="*/ 25 h 27"/>
                        <a:gd name="T6" fmla="*/ 12 w 16"/>
                        <a:gd name="T7" fmla="*/ 27 h 27"/>
                        <a:gd name="T8" fmla="*/ 16 w 16"/>
                        <a:gd name="T9" fmla="*/ 7 h 27"/>
                        <a:gd name="T10" fmla="*/ 12 w 16"/>
                        <a:gd name="T11" fmla="*/ 11 h 27"/>
                        <a:gd name="T12" fmla="*/ 5 w 1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6" h="27">
                          <a:moveTo>
                            <a:pt x="5" y="0"/>
                          </a:moveTo>
                          <a:lnTo>
                            <a:pt x="3" y="3"/>
                          </a:lnTo>
                          <a:lnTo>
                            <a:pt x="0" y="25"/>
                          </a:lnTo>
                          <a:lnTo>
                            <a:pt x="12" y="27"/>
                          </a:lnTo>
                          <a:lnTo>
                            <a:pt x="16" y="7"/>
                          </a:lnTo>
                          <a:lnTo>
                            <a:pt x="12" y="11"/>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7" name="Freeform 422"/>
                    <p:cNvSpPr>
                      <a:spLocks/>
                    </p:cNvSpPr>
                    <p:nvPr/>
                  </p:nvSpPr>
                  <p:spPr bwMode="auto">
                    <a:xfrm>
                      <a:off x="1144" y="693"/>
                      <a:ext cx="27" cy="27"/>
                    </a:xfrm>
                    <a:custGeom>
                      <a:avLst/>
                      <a:gdLst>
                        <a:gd name="T0" fmla="*/ 23 w 27"/>
                        <a:gd name="T1" fmla="*/ 1 h 27"/>
                        <a:gd name="T2" fmla="*/ 20 w 27"/>
                        <a:gd name="T3" fmla="*/ 1 h 27"/>
                        <a:gd name="T4" fmla="*/ 0 w 27"/>
                        <a:gd name="T5" fmla="*/ 16 h 27"/>
                        <a:gd name="T6" fmla="*/ 7 w 27"/>
                        <a:gd name="T7" fmla="*/ 27 h 27"/>
                        <a:gd name="T8" fmla="*/ 27 w 27"/>
                        <a:gd name="T9" fmla="*/ 12 h 27"/>
                        <a:gd name="T10" fmla="*/ 22 w 27"/>
                        <a:gd name="T11" fmla="*/ 14 h 27"/>
                        <a:gd name="T12" fmla="*/ 23 w 27"/>
                        <a:gd name="T13" fmla="*/ 1 h 27"/>
                        <a:gd name="T14" fmla="*/ 22 w 27"/>
                        <a:gd name="T15" fmla="*/ 0 h 27"/>
                        <a:gd name="T16" fmla="*/ 20 w 27"/>
                        <a:gd name="T17" fmla="*/ 1 h 27"/>
                        <a:gd name="T18" fmla="*/ 23 w 27"/>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23" y="1"/>
                          </a:moveTo>
                          <a:lnTo>
                            <a:pt x="20" y="1"/>
                          </a:lnTo>
                          <a:lnTo>
                            <a:pt x="0" y="16"/>
                          </a:lnTo>
                          <a:lnTo>
                            <a:pt x="7" y="27"/>
                          </a:lnTo>
                          <a:lnTo>
                            <a:pt x="27" y="12"/>
                          </a:lnTo>
                          <a:lnTo>
                            <a:pt x="22" y="14"/>
                          </a:lnTo>
                          <a:lnTo>
                            <a:pt x="23" y="1"/>
                          </a:lnTo>
                          <a:lnTo>
                            <a:pt x="22" y="0"/>
                          </a:lnTo>
                          <a:lnTo>
                            <a:pt x="20" y="1"/>
                          </a:lnTo>
                          <a:lnTo>
                            <a:pt x="23"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8" name="Freeform 421"/>
                    <p:cNvSpPr>
                      <a:spLocks/>
                    </p:cNvSpPr>
                    <p:nvPr/>
                  </p:nvSpPr>
                  <p:spPr bwMode="auto">
                    <a:xfrm>
                      <a:off x="1166" y="694"/>
                      <a:ext cx="64" cy="24"/>
                    </a:xfrm>
                    <a:custGeom>
                      <a:avLst/>
                      <a:gdLst>
                        <a:gd name="T0" fmla="*/ 64 w 64"/>
                        <a:gd name="T1" fmla="*/ 13 h 24"/>
                        <a:gd name="T2" fmla="*/ 61 w 64"/>
                        <a:gd name="T3" fmla="*/ 11 h 24"/>
                        <a:gd name="T4" fmla="*/ 1 w 64"/>
                        <a:gd name="T5" fmla="*/ 0 h 24"/>
                        <a:gd name="T6" fmla="*/ 0 w 64"/>
                        <a:gd name="T7" fmla="*/ 13 h 24"/>
                        <a:gd name="T8" fmla="*/ 59 w 64"/>
                        <a:gd name="T9" fmla="*/ 24 h 24"/>
                        <a:gd name="T10" fmla="*/ 55 w 64"/>
                        <a:gd name="T11" fmla="*/ 22 h 24"/>
                        <a:gd name="T12" fmla="*/ 64 w 64"/>
                        <a:gd name="T13" fmla="*/ 13 h 24"/>
                      </a:gdLst>
                      <a:ahLst/>
                      <a:cxnLst>
                        <a:cxn ang="0">
                          <a:pos x="T0" y="T1"/>
                        </a:cxn>
                        <a:cxn ang="0">
                          <a:pos x="T2" y="T3"/>
                        </a:cxn>
                        <a:cxn ang="0">
                          <a:pos x="T4" y="T5"/>
                        </a:cxn>
                        <a:cxn ang="0">
                          <a:pos x="T6" y="T7"/>
                        </a:cxn>
                        <a:cxn ang="0">
                          <a:pos x="T8" y="T9"/>
                        </a:cxn>
                        <a:cxn ang="0">
                          <a:pos x="T10" y="T11"/>
                        </a:cxn>
                        <a:cxn ang="0">
                          <a:pos x="T12" y="T13"/>
                        </a:cxn>
                      </a:cxnLst>
                      <a:rect l="0" t="0" r="r" b="b"/>
                      <a:pathLst>
                        <a:path w="64" h="24">
                          <a:moveTo>
                            <a:pt x="64" y="13"/>
                          </a:moveTo>
                          <a:lnTo>
                            <a:pt x="61" y="11"/>
                          </a:lnTo>
                          <a:lnTo>
                            <a:pt x="1" y="0"/>
                          </a:lnTo>
                          <a:lnTo>
                            <a:pt x="0" y="13"/>
                          </a:lnTo>
                          <a:lnTo>
                            <a:pt x="59" y="24"/>
                          </a:lnTo>
                          <a:lnTo>
                            <a:pt x="55" y="22"/>
                          </a:lnTo>
                          <a:lnTo>
                            <a:pt x="6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09" name="Freeform 420"/>
                    <p:cNvSpPr>
                      <a:spLocks/>
                    </p:cNvSpPr>
                    <p:nvPr/>
                  </p:nvSpPr>
                  <p:spPr bwMode="auto">
                    <a:xfrm>
                      <a:off x="1221" y="707"/>
                      <a:ext cx="26" cy="27"/>
                    </a:xfrm>
                    <a:custGeom>
                      <a:avLst/>
                      <a:gdLst>
                        <a:gd name="T0" fmla="*/ 22 w 26"/>
                        <a:gd name="T1" fmla="*/ 14 h 27"/>
                        <a:gd name="T2" fmla="*/ 26 w 26"/>
                        <a:gd name="T3" fmla="*/ 16 h 27"/>
                        <a:gd name="T4" fmla="*/ 9 w 26"/>
                        <a:gd name="T5" fmla="*/ 0 h 27"/>
                        <a:gd name="T6" fmla="*/ 0 w 26"/>
                        <a:gd name="T7" fmla="*/ 9 h 27"/>
                        <a:gd name="T8" fmla="*/ 17 w 26"/>
                        <a:gd name="T9" fmla="*/ 25 h 27"/>
                        <a:gd name="T10" fmla="*/ 20 w 26"/>
                        <a:gd name="T11" fmla="*/ 27 h 27"/>
                        <a:gd name="T12" fmla="*/ 22 w 26"/>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22" y="14"/>
                          </a:moveTo>
                          <a:lnTo>
                            <a:pt x="26" y="16"/>
                          </a:lnTo>
                          <a:lnTo>
                            <a:pt x="9" y="0"/>
                          </a:lnTo>
                          <a:lnTo>
                            <a:pt x="0" y="9"/>
                          </a:lnTo>
                          <a:lnTo>
                            <a:pt x="17" y="25"/>
                          </a:lnTo>
                          <a:lnTo>
                            <a:pt x="20" y="27"/>
                          </a:lnTo>
                          <a:lnTo>
                            <a:pt x="2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0" name="Freeform 419"/>
                    <p:cNvSpPr>
                      <a:spLocks/>
                    </p:cNvSpPr>
                    <p:nvPr/>
                  </p:nvSpPr>
                  <p:spPr bwMode="auto">
                    <a:xfrm>
                      <a:off x="1241" y="721"/>
                      <a:ext cx="94" cy="29"/>
                    </a:xfrm>
                    <a:custGeom>
                      <a:avLst/>
                      <a:gdLst>
                        <a:gd name="T0" fmla="*/ 94 w 94"/>
                        <a:gd name="T1" fmla="*/ 17 h 29"/>
                        <a:gd name="T2" fmla="*/ 94 w 94"/>
                        <a:gd name="T3" fmla="*/ 17 h 29"/>
                        <a:gd name="T4" fmla="*/ 2 w 94"/>
                        <a:gd name="T5" fmla="*/ 0 h 29"/>
                        <a:gd name="T6" fmla="*/ 0 w 94"/>
                        <a:gd name="T7" fmla="*/ 13 h 29"/>
                        <a:gd name="T8" fmla="*/ 92 w 94"/>
                        <a:gd name="T9" fmla="*/ 29 h 29"/>
                        <a:gd name="T10" fmla="*/ 90 w 94"/>
                        <a:gd name="T11" fmla="*/ 29 h 29"/>
                        <a:gd name="T12" fmla="*/ 94 w 94"/>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94" h="29">
                          <a:moveTo>
                            <a:pt x="94" y="17"/>
                          </a:moveTo>
                          <a:lnTo>
                            <a:pt x="94" y="17"/>
                          </a:lnTo>
                          <a:lnTo>
                            <a:pt x="2" y="0"/>
                          </a:lnTo>
                          <a:lnTo>
                            <a:pt x="0" y="13"/>
                          </a:lnTo>
                          <a:lnTo>
                            <a:pt x="92" y="29"/>
                          </a:lnTo>
                          <a:lnTo>
                            <a:pt x="90" y="29"/>
                          </a:lnTo>
                          <a:lnTo>
                            <a:pt x="94"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1" name="Freeform 418"/>
                    <p:cNvSpPr>
                      <a:spLocks/>
                    </p:cNvSpPr>
                    <p:nvPr/>
                  </p:nvSpPr>
                  <p:spPr bwMode="auto">
                    <a:xfrm>
                      <a:off x="1331" y="738"/>
                      <a:ext cx="76" cy="36"/>
                    </a:xfrm>
                    <a:custGeom>
                      <a:avLst/>
                      <a:gdLst>
                        <a:gd name="T0" fmla="*/ 71 w 76"/>
                        <a:gd name="T1" fmla="*/ 23 h 36"/>
                        <a:gd name="T2" fmla="*/ 76 w 76"/>
                        <a:gd name="T3" fmla="*/ 23 h 36"/>
                        <a:gd name="T4" fmla="*/ 4 w 76"/>
                        <a:gd name="T5" fmla="*/ 0 h 36"/>
                        <a:gd name="T6" fmla="*/ 0 w 76"/>
                        <a:gd name="T7" fmla="*/ 12 h 36"/>
                        <a:gd name="T8" fmla="*/ 71 w 76"/>
                        <a:gd name="T9" fmla="*/ 36 h 36"/>
                        <a:gd name="T10" fmla="*/ 76 w 76"/>
                        <a:gd name="T11" fmla="*/ 36 h 36"/>
                        <a:gd name="T12" fmla="*/ 71 w 76"/>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76" h="36">
                          <a:moveTo>
                            <a:pt x="71" y="23"/>
                          </a:moveTo>
                          <a:lnTo>
                            <a:pt x="76" y="23"/>
                          </a:lnTo>
                          <a:lnTo>
                            <a:pt x="4" y="0"/>
                          </a:lnTo>
                          <a:lnTo>
                            <a:pt x="0" y="12"/>
                          </a:lnTo>
                          <a:lnTo>
                            <a:pt x="71" y="36"/>
                          </a:lnTo>
                          <a:lnTo>
                            <a:pt x="76" y="36"/>
                          </a:lnTo>
                          <a:lnTo>
                            <a:pt x="7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2" name="Freeform 417"/>
                    <p:cNvSpPr>
                      <a:spLocks/>
                    </p:cNvSpPr>
                    <p:nvPr/>
                  </p:nvSpPr>
                  <p:spPr bwMode="auto">
                    <a:xfrm>
                      <a:off x="1402" y="754"/>
                      <a:ext cx="28" cy="20"/>
                    </a:xfrm>
                    <a:custGeom>
                      <a:avLst/>
                      <a:gdLst>
                        <a:gd name="T0" fmla="*/ 28 w 28"/>
                        <a:gd name="T1" fmla="*/ 0 h 20"/>
                        <a:gd name="T2" fmla="*/ 25 w 28"/>
                        <a:gd name="T3" fmla="*/ 0 h 20"/>
                        <a:gd name="T4" fmla="*/ 0 w 28"/>
                        <a:gd name="T5" fmla="*/ 7 h 20"/>
                        <a:gd name="T6" fmla="*/ 5 w 28"/>
                        <a:gd name="T7" fmla="*/ 20 h 20"/>
                        <a:gd name="T8" fmla="*/ 28 w 28"/>
                        <a:gd name="T9" fmla="*/ 11 h 20"/>
                        <a:gd name="T10" fmla="*/ 25 w 28"/>
                        <a:gd name="T11" fmla="*/ 13 h 20"/>
                        <a:gd name="T12" fmla="*/ 28 w 2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8" h="20">
                          <a:moveTo>
                            <a:pt x="28" y="0"/>
                          </a:moveTo>
                          <a:lnTo>
                            <a:pt x="25" y="0"/>
                          </a:lnTo>
                          <a:lnTo>
                            <a:pt x="0" y="7"/>
                          </a:lnTo>
                          <a:lnTo>
                            <a:pt x="5" y="20"/>
                          </a:lnTo>
                          <a:lnTo>
                            <a:pt x="28" y="11"/>
                          </a:lnTo>
                          <a:lnTo>
                            <a:pt x="25" y="13"/>
                          </a:lnTo>
                          <a:lnTo>
                            <a:pt x="2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3" name="Freeform 416"/>
                    <p:cNvSpPr>
                      <a:spLocks/>
                    </p:cNvSpPr>
                    <p:nvPr/>
                  </p:nvSpPr>
                  <p:spPr bwMode="auto">
                    <a:xfrm>
                      <a:off x="1427" y="754"/>
                      <a:ext cx="36" cy="20"/>
                    </a:xfrm>
                    <a:custGeom>
                      <a:avLst/>
                      <a:gdLst>
                        <a:gd name="T0" fmla="*/ 36 w 36"/>
                        <a:gd name="T1" fmla="*/ 7 h 20"/>
                        <a:gd name="T2" fmla="*/ 36 w 36"/>
                        <a:gd name="T3" fmla="*/ 7 h 20"/>
                        <a:gd name="T4" fmla="*/ 3 w 36"/>
                        <a:gd name="T5" fmla="*/ 0 h 20"/>
                        <a:gd name="T6" fmla="*/ 0 w 36"/>
                        <a:gd name="T7" fmla="*/ 13 h 20"/>
                        <a:gd name="T8" fmla="*/ 34 w 36"/>
                        <a:gd name="T9" fmla="*/ 20 h 20"/>
                        <a:gd name="T10" fmla="*/ 34 w 36"/>
                        <a:gd name="T11" fmla="*/ 20 h 20"/>
                        <a:gd name="T12" fmla="*/ 36 w 36"/>
                        <a:gd name="T13" fmla="*/ 7 h 20"/>
                      </a:gdLst>
                      <a:ahLst/>
                      <a:cxnLst>
                        <a:cxn ang="0">
                          <a:pos x="T0" y="T1"/>
                        </a:cxn>
                        <a:cxn ang="0">
                          <a:pos x="T2" y="T3"/>
                        </a:cxn>
                        <a:cxn ang="0">
                          <a:pos x="T4" y="T5"/>
                        </a:cxn>
                        <a:cxn ang="0">
                          <a:pos x="T6" y="T7"/>
                        </a:cxn>
                        <a:cxn ang="0">
                          <a:pos x="T8" y="T9"/>
                        </a:cxn>
                        <a:cxn ang="0">
                          <a:pos x="T10" y="T11"/>
                        </a:cxn>
                        <a:cxn ang="0">
                          <a:pos x="T12" y="T13"/>
                        </a:cxn>
                      </a:cxnLst>
                      <a:rect l="0" t="0" r="r" b="b"/>
                      <a:pathLst>
                        <a:path w="36" h="20">
                          <a:moveTo>
                            <a:pt x="36" y="7"/>
                          </a:moveTo>
                          <a:lnTo>
                            <a:pt x="36" y="7"/>
                          </a:lnTo>
                          <a:lnTo>
                            <a:pt x="3" y="0"/>
                          </a:lnTo>
                          <a:lnTo>
                            <a:pt x="0" y="13"/>
                          </a:lnTo>
                          <a:lnTo>
                            <a:pt x="34" y="20"/>
                          </a:lnTo>
                          <a:lnTo>
                            <a:pt x="36"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4" name="Freeform 415"/>
                    <p:cNvSpPr>
                      <a:spLocks/>
                    </p:cNvSpPr>
                    <p:nvPr/>
                  </p:nvSpPr>
                  <p:spPr bwMode="auto">
                    <a:xfrm>
                      <a:off x="1461" y="761"/>
                      <a:ext cx="51" cy="20"/>
                    </a:xfrm>
                    <a:custGeom>
                      <a:avLst/>
                      <a:gdLst>
                        <a:gd name="T0" fmla="*/ 51 w 51"/>
                        <a:gd name="T1" fmla="*/ 13 h 20"/>
                        <a:gd name="T2" fmla="*/ 45 w 51"/>
                        <a:gd name="T3" fmla="*/ 7 h 20"/>
                        <a:gd name="T4" fmla="*/ 2 w 51"/>
                        <a:gd name="T5" fmla="*/ 0 h 20"/>
                        <a:gd name="T6" fmla="*/ 0 w 51"/>
                        <a:gd name="T7" fmla="*/ 13 h 20"/>
                        <a:gd name="T8" fmla="*/ 43 w 51"/>
                        <a:gd name="T9" fmla="*/ 20 h 20"/>
                        <a:gd name="T10" fmla="*/ 38 w 51"/>
                        <a:gd name="T11" fmla="*/ 15 h 20"/>
                        <a:gd name="T12" fmla="*/ 51 w 51"/>
                        <a:gd name="T13" fmla="*/ 13 h 20"/>
                        <a:gd name="T14" fmla="*/ 51 w 51"/>
                        <a:gd name="T15" fmla="*/ 9 h 20"/>
                        <a:gd name="T16" fmla="*/ 45 w 51"/>
                        <a:gd name="T17" fmla="*/ 7 h 20"/>
                        <a:gd name="T18" fmla="*/ 51 w 51"/>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0">
                          <a:moveTo>
                            <a:pt x="51" y="13"/>
                          </a:moveTo>
                          <a:lnTo>
                            <a:pt x="45" y="7"/>
                          </a:lnTo>
                          <a:lnTo>
                            <a:pt x="2" y="0"/>
                          </a:lnTo>
                          <a:lnTo>
                            <a:pt x="0" y="13"/>
                          </a:lnTo>
                          <a:lnTo>
                            <a:pt x="43" y="20"/>
                          </a:lnTo>
                          <a:lnTo>
                            <a:pt x="38" y="15"/>
                          </a:lnTo>
                          <a:lnTo>
                            <a:pt x="51" y="13"/>
                          </a:lnTo>
                          <a:lnTo>
                            <a:pt x="51" y="9"/>
                          </a:lnTo>
                          <a:lnTo>
                            <a:pt x="45" y="7"/>
                          </a:lnTo>
                          <a:lnTo>
                            <a:pt x="51"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5" name="Freeform 414"/>
                    <p:cNvSpPr>
                      <a:spLocks/>
                    </p:cNvSpPr>
                    <p:nvPr/>
                  </p:nvSpPr>
                  <p:spPr bwMode="auto">
                    <a:xfrm>
                      <a:off x="1499" y="774"/>
                      <a:ext cx="18" cy="75"/>
                    </a:xfrm>
                    <a:custGeom>
                      <a:avLst/>
                      <a:gdLst>
                        <a:gd name="T0" fmla="*/ 14 w 18"/>
                        <a:gd name="T1" fmla="*/ 65 h 75"/>
                        <a:gd name="T2" fmla="*/ 18 w 18"/>
                        <a:gd name="T3" fmla="*/ 70 h 75"/>
                        <a:gd name="T4" fmla="*/ 13 w 18"/>
                        <a:gd name="T5" fmla="*/ 0 h 75"/>
                        <a:gd name="T6" fmla="*/ 0 w 18"/>
                        <a:gd name="T7" fmla="*/ 2 h 75"/>
                        <a:gd name="T8" fmla="*/ 5 w 18"/>
                        <a:gd name="T9" fmla="*/ 70 h 75"/>
                        <a:gd name="T10" fmla="*/ 7 w 18"/>
                        <a:gd name="T11" fmla="*/ 75 h 75"/>
                        <a:gd name="T12" fmla="*/ 5 w 18"/>
                        <a:gd name="T13" fmla="*/ 70 h 75"/>
                        <a:gd name="T14" fmla="*/ 5 w 18"/>
                        <a:gd name="T15" fmla="*/ 74 h 75"/>
                        <a:gd name="T16" fmla="*/ 7 w 18"/>
                        <a:gd name="T17" fmla="*/ 75 h 75"/>
                        <a:gd name="T18" fmla="*/ 14 w 18"/>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5">
                          <a:moveTo>
                            <a:pt x="14" y="65"/>
                          </a:moveTo>
                          <a:lnTo>
                            <a:pt x="18" y="70"/>
                          </a:lnTo>
                          <a:lnTo>
                            <a:pt x="13" y="0"/>
                          </a:lnTo>
                          <a:lnTo>
                            <a:pt x="0" y="2"/>
                          </a:lnTo>
                          <a:lnTo>
                            <a:pt x="5" y="70"/>
                          </a:lnTo>
                          <a:lnTo>
                            <a:pt x="7" y="75"/>
                          </a:lnTo>
                          <a:lnTo>
                            <a:pt x="5" y="70"/>
                          </a:lnTo>
                          <a:lnTo>
                            <a:pt x="5" y="74"/>
                          </a:lnTo>
                          <a:lnTo>
                            <a:pt x="7" y="75"/>
                          </a:lnTo>
                          <a:lnTo>
                            <a:pt x="14"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6" name="Freeform 413"/>
                    <p:cNvSpPr>
                      <a:spLocks/>
                    </p:cNvSpPr>
                    <p:nvPr/>
                  </p:nvSpPr>
                  <p:spPr bwMode="auto">
                    <a:xfrm>
                      <a:off x="1506" y="839"/>
                      <a:ext cx="36" cy="32"/>
                    </a:xfrm>
                    <a:custGeom>
                      <a:avLst/>
                      <a:gdLst>
                        <a:gd name="T0" fmla="*/ 36 w 36"/>
                        <a:gd name="T1" fmla="*/ 25 h 32"/>
                        <a:gd name="T2" fmla="*/ 34 w 36"/>
                        <a:gd name="T3" fmla="*/ 21 h 32"/>
                        <a:gd name="T4" fmla="*/ 7 w 36"/>
                        <a:gd name="T5" fmla="*/ 0 h 32"/>
                        <a:gd name="T6" fmla="*/ 0 w 36"/>
                        <a:gd name="T7" fmla="*/ 10 h 32"/>
                        <a:gd name="T8" fmla="*/ 27 w 36"/>
                        <a:gd name="T9" fmla="*/ 32 h 32"/>
                        <a:gd name="T10" fmla="*/ 25 w 36"/>
                        <a:gd name="T11" fmla="*/ 28 h 32"/>
                        <a:gd name="T12" fmla="*/ 36 w 36"/>
                        <a:gd name="T13" fmla="*/ 25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36" y="25"/>
                          </a:moveTo>
                          <a:lnTo>
                            <a:pt x="34" y="21"/>
                          </a:lnTo>
                          <a:lnTo>
                            <a:pt x="7" y="0"/>
                          </a:lnTo>
                          <a:lnTo>
                            <a:pt x="0" y="10"/>
                          </a:lnTo>
                          <a:lnTo>
                            <a:pt x="27" y="32"/>
                          </a:lnTo>
                          <a:lnTo>
                            <a:pt x="25" y="28"/>
                          </a:lnTo>
                          <a:lnTo>
                            <a:pt x="36"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7" name="Freeform 412"/>
                    <p:cNvSpPr>
                      <a:spLocks/>
                    </p:cNvSpPr>
                    <p:nvPr/>
                  </p:nvSpPr>
                  <p:spPr bwMode="auto">
                    <a:xfrm>
                      <a:off x="1531" y="864"/>
                      <a:ext cx="20" cy="27"/>
                    </a:xfrm>
                    <a:custGeom>
                      <a:avLst/>
                      <a:gdLst>
                        <a:gd name="T0" fmla="*/ 20 w 20"/>
                        <a:gd name="T1" fmla="*/ 27 h 27"/>
                        <a:gd name="T2" fmla="*/ 20 w 20"/>
                        <a:gd name="T3" fmla="*/ 23 h 27"/>
                        <a:gd name="T4" fmla="*/ 11 w 20"/>
                        <a:gd name="T5" fmla="*/ 0 h 27"/>
                        <a:gd name="T6" fmla="*/ 0 w 20"/>
                        <a:gd name="T7" fmla="*/ 3 h 27"/>
                        <a:gd name="T8" fmla="*/ 9 w 20"/>
                        <a:gd name="T9" fmla="*/ 27 h 27"/>
                        <a:gd name="T10" fmla="*/ 9 w 20"/>
                        <a:gd name="T11" fmla="*/ 23 h 27"/>
                        <a:gd name="T12" fmla="*/ 20 w 2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20" y="27"/>
                          </a:moveTo>
                          <a:lnTo>
                            <a:pt x="20" y="23"/>
                          </a:lnTo>
                          <a:lnTo>
                            <a:pt x="11" y="0"/>
                          </a:lnTo>
                          <a:lnTo>
                            <a:pt x="0" y="3"/>
                          </a:lnTo>
                          <a:lnTo>
                            <a:pt x="9" y="27"/>
                          </a:lnTo>
                          <a:lnTo>
                            <a:pt x="9" y="23"/>
                          </a:lnTo>
                          <a:lnTo>
                            <a:pt x="20"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818" name="Freeform 411"/>
                    <p:cNvSpPr>
                      <a:spLocks/>
                    </p:cNvSpPr>
                    <p:nvPr/>
                  </p:nvSpPr>
                  <p:spPr bwMode="auto">
                    <a:xfrm>
                      <a:off x="1533" y="887"/>
                      <a:ext cx="18" cy="22"/>
                    </a:xfrm>
                    <a:custGeom>
                      <a:avLst/>
                      <a:gdLst>
                        <a:gd name="T0" fmla="*/ 11 w 18"/>
                        <a:gd name="T1" fmla="*/ 22 h 22"/>
                        <a:gd name="T2" fmla="*/ 11 w 18"/>
                        <a:gd name="T3" fmla="*/ 22 h 22"/>
                        <a:gd name="T4" fmla="*/ 18 w 18"/>
                        <a:gd name="T5" fmla="*/ 4 h 22"/>
                        <a:gd name="T6" fmla="*/ 7 w 18"/>
                        <a:gd name="T7" fmla="*/ 0 h 22"/>
                        <a:gd name="T8" fmla="*/ 0 w 18"/>
                        <a:gd name="T9" fmla="*/ 16 h 22"/>
                        <a:gd name="T10" fmla="*/ 0 w 18"/>
                        <a:gd name="T11" fmla="*/ 15 h 22"/>
                        <a:gd name="T12" fmla="*/ 11 w 18"/>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11" y="22"/>
                          </a:moveTo>
                          <a:lnTo>
                            <a:pt x="11" y="22"/>
                          </a:lnTo>
                          <a:lnTo>
                            <a:pt x="18" y="4"/>
                          </a:lnTo>
                          <a:lnTo>
                            <a:pt x="7" y="0"/>
                          </a:lnTo>
                          <a:lnTo>
                            <a:pt x="0" y="16"/>
                          </a:lnTo>
                          <a:lnTo>
                            <a:pt x="0" y="15"/>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grpSp>
              <p:grpSp>
                <p:nvGrpSpPr>
                  <p:cNvPr id="211" name="Group 209"/>
                  <p:cNvGrpSpPr>
                    <a:grpSpLocks/>
                  </p:cNvGrpSpPr>
                  <p:nvPr/>
                </p:nvGrpSpPr>
                <p:grpSpPr bwMode="auto">
                  <a:xfrm>
                    <a:off x="2471" y="580"/>
                    <a:ext cx="4594" cy="3642"/>
                    <a:chOff x="304" y="842"/>
                    <a:chExt cx="2121" cy="1821"/>
                  </a:xfrm>
                </p:grpSpPr>
                <p:sp>
                  <p:nvSpPr>
                    <p:cNvPr id="419" name="Freeform 409"/>
                    <p:cNvSpPr>
                      <a:spLocks/>
                    </p:cNvSpPr>
                    <p:nvPr/>
                  </p:nvSpPr>
                  <p:spPr bwMode="auto">
                    <a:xfrm>
                      <a:off x="1524" y="902"/>
                      <a:ext cx="20" cy="23"/>
                    </a:xfrm>
                    <a:custGeom>
                      <a:avLst/>
                      <a:gdLst>
                        <a:gd name="T0" fmla="*/ 13 w 20"/>
                        <a:gd name="T1" fmla="*/ 19 h 23"/>
                        <a:gd name="T2" fmla="*/ 11 w 20"/>
                        <a:gd name="T3" fmla="*/ 23 h 23"/>
                        <a:gd name="T4" fmla="*/ 20 w 20"/>
                        <a:gd name="T5" fmla="*/ 7 h 23"/>
                        <a:gd name="T6" fmla="*/ 9 w 20"/>
                        <a:gd name="T7" fmla="*/ 0 h 23"/>
                        <a:gd name="T8" fmla="*/ 0 w 20"/>
                        <a:gd name="T9" fmla="*/ 18 h 23"/>
                        <a:gd name="T10" fmla="*/ 0 w 20"/>
                        <a:gd name="T11" fmla="*/ 21 h 23"/>
                        <a:gd name="T12" fmla="*/ 13 w 20"/>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13" y="19"/>
                          </a:moveTo>
                          <a:lnTo>
                            <a:pt x="11" y="23"/>
                          </a:lnTo>
                          <a:lnTo>
                            <a:pt x="20" y="7"/>
                          </a:lnTo>
                          <a:lnTo>
                            <a:pt x="9" y="0"/>
                          </a:lnTo>
                          <a:lnTo>
                            <a:pt x="0" y="18"/>
                          </a:lnTo>
                          <a:lnTo>
                            <a:pt x="0" y="21"/>
                          </a:lnTo>
                          <a:lnTo>
                            <a:pt x="13"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0" name="Freeform 408"/>
                    <p:cNvSpPr>
                      <a:spLocks/>
                    </p:cNvSpPr>
                    <p:nvPr/>
                  </p:nvSpPr>
                  <p:spPr bwMode="auto">
                    <a:xfrm>
                      <a:off x="1524" y="921"/>
                      <a:ext cx="16" cy="35"/>
                    </a:xfrm>
                    <a:custGeom>
                      <a:avLst/>
                      <a:gdLst>
                        <a:gd name="T0" fmla="*/ 11 w 16"/>
                        <a:gd name="T1" fmla="*/ 22 h 35"/>
                        <a:gd name="T2" fmla="*/ 16 w 16"/>
                        <a:gd name="T3" fmla="*/ 27 h 35"/>
                        <a:gd name="T4" fmla="*/ 13 w 16"/>
                        <a:gd name="T5" fmla="*/ 0 h 35"/>
                        <a:gd name="T6" fmla="*/ 0 w 16"/>
                        <a:gd name="T7" fmla="*/ 2 h 35"/>
                        <a:gd name="T8" fmla="*/ 4 w 16"/>
                        <a:gd name="T9" fmla="*/ 29 h 35"/>
                        <a:gd name="T10" fmla="*/ 11 w 16"/>
                        <a:gd name="T11" fmla="*/ 35 h 35"/>
                        <a:gd name="T12" fmla="*/ 4 w 16"/>
                        <a:gd name="T13" fmla="*/ 29 h 35"/>
                        <a:gd name="T14" fmla="*/ 6 w 16"/>
                        <a:gd name="T15" fmla="*/ 35 h 35"/>
                        <a:gd name="T16" fmla="*/ 11 w 16"/>
                        <a:gd name="T17" fmla="*/ 35 h 35"/>
                        <a:gd name="T18" fmla="*/ 11 w 16"/>
                        <a:gd name="T19"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22"/>
                          </a:moveTo>
                          <a:lnTo>
                            <a:pt x="16" y="27"/>
                          </a:lnTo>
                          <a:lnTo>
                            <a:pt x="13" y="0"/>
                          </a:lnTo>
                          <a:lnTo>
                            <a:pt x="0" y="2"/>
                          </a:lnTo>
                          <a:lnTo>
                            <a:pt x="4" y="29"/>
                          </a:lnTo>
                          <a:lnTo>
                            <a:pt x="11" y="35"/>
                          </a:lnTo>
                          <a:lnTo>
                            <a:pt x="4" y="29"/>
                          </a:lnTo>
                          <a:lnTo>
                            <a:pt x="6" y="35"/>
                          </a:lnTo>
                          <a:lnTo>
                            <a:pt x="11" y="35"/>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1" name="Freeform 407"/>
                    <p:cNvSpPr>
                      <a:spLocks/>
                    </p:cNvSpPr>
                    <p:nvPr/>
                  </p:nvSpPr>
                  <p:spPr bwMode="auto">
                    <a:xfrm>
                      <a:off x="1535" y="943"/>
                      <a:ext cx="31" cy="13"/>
                    </a:xfrm>
                    <a:custGeom>
                      <a:avLst/>
                      <a:gdLst>
                        <a:gd name="T0" fmla="*/ 31 w 31"/>
                        <a:gd name="T1" fmla="*/ 2 h 13"/>
                        <a:gd name="T2" fmla="*/ 27 w 31"/>
                        <a:gd name="T3" fmla="*/ 0 h 13"/>
                        <a:gd name="T4" fmla="*/ 0 w 31"/>
                        <a:gd name="T5" fmla="*/ 0 h 13"/>
                        <a:gd name="T6" fmla="*/ 0 w 31"/>
                        <a:gd name="T7" fmla="*/ 13 h 13"/>
                        <a:gd name="T8" fmla="*/ 25 w 31"/>
                        <a:gd name="T9" fmla="*/ 13 h 13"/>
                        <a:gd name="T10" fmla="*/ 22 w 31"/>
                        <a:gd name="T11" fmla="*/ 11 h 13"/>
                        <a:gd name="T12" fmla="*/ 31 w 31"/>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31" h="13">
                          <a:moveTo>
                            <a:pt x="31" y="2"/>
                          </a:moveTo>
                          <a:lnTo>
                            <a:pt x="27" y="0"/>
                          </a:lnTo>
                          <a:lnTo>
                            <a:pt x="0" y="0"/>
                          </a:lnTo>
                          <a:lnTo>
                            <a:pt x="0" y="13"/>
                          </a:lnTo>
                          <a:lnTo>
                            <a:pt x="25" y="13"/>
                          </a:lnTo>
                          <a:lnTo>
                            <a:pt x="22" y="11"/>
                          </a:lnTo>
                          <a:lnTo>
                            <a:pt x="3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2" name="Freeform 406"/>
                    <p:cNvSpPr>
                      <a:spLocks/>
                    </p:cNvSpPr>
                    <p:nvPr/>
                  </p:nvSpPr>
                  <p:spPr bwMode="auto">
                    <a:xfrm>
                      <a:off x="1557" y="945"/>
                      <a:ext cx="27" cy="30"/>
                    </a:xfrm>
                    <a:custGeom>
                      <a:avLst/>
                      <a:gdLst>
                        <a:gd name="T0" fmla="*/ 25 w 27"/>
                        <a:gd name="T1" fmla="*/ 18 h 30"/>
                        <a:gd name="T2" fmla="*/ 27 w 27"/>
                        <a:gd name="T3" fmla="*/ 20 h 30"/>
                        <a:gd name="T4" fmla="*/ 9 w 27"/>
                        <a:gd name="T5" fmla="*/ 0 h 30"/>
                        <a:gd name="T6" fmla="*/ 0 w 27"/>
                        <a:gd name="T7" fmla="*/ 9 h 30"/>
                        <a:gd name="T8" fmla="*/ 18 w 27"/>
                        <a:gd name="T9" fmla="*/ 29 h 30"/>
                        <a:gd name="T10" fmla="*/ 21 w 27"/>
                        <a:gd name="T11" fmla="*/ 30 h 30"/>
                        <a:gd name="T12" fmla="*/ 25 w 27"/>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27" h="30">
                          <a:moveTo>
                            <a:pt x="25" y="18"/>
                          </a:moveTo>
                          <a:lnTo>
                            <a:pt x="27" y="20"/>
                          </a:lnTo>
                          <a:lnTo>
                            <a:pt x="9" y="0"/>
                          </a:lnTo>
                          <a:lnTo>
                            <a:pt x="0" y="9"/>
                          </a:lnTo>
                          <a:lnTo>
                            <a:pt x="18" y="29"/>
                          </a:lnTo>
                          <a:lnTo>
                            <a:pt x="21" y="30"/>
                          </a:lnTo>
                          <a:lnTo>
                            <a:pt x="2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3" name="Freeform 405"/>
                    <p:cNvSpPr>
                      <a:spLocks/>
                    </p:cNvSpPr>
                    <p:nvPr/>
                  </p:nvSpPr>
                  <p:spPr bwMode="auto">
                    <a:xfrm>
                      <a:off x="1578" y="963"/>
                      <a:ext cx="54" cy="23"/>
                    </a:xfrm>
                    <a:custGeom>
                      <a:avLst/>
                      <a:gdLst>
                        <a:gd name="T0" fmla="*/ 54 w 54"/>
                        <a:gd name="T1" fmla="*/ 11 h 23"/>
                        <a:gd name="T2" fmla="*/ 54 w 54"/>
                        <a:gd name="T3" fmla="*/ 11 h 23"/>
                        <a:gd name="T4" fmla="*/ 4 w 54"/>
                        <a:gd name="T5" fmla="*/ 0 h 23"/>
                        <a:gd name="T6" fmla="*/ 0 w 54"/>
                        <a:gd name="T7" fmla="*/ 12 h 23"/>
                        <a:gd name="T8" fmla="*/ 52 w 54"/>
                        <a:gd name="T9" fmla="*/ 23 h 23"/>
                        <a:gd name="T10" fmla="*/ 51 w 54"/>
                        <a:gd name="T11" fmla="*/ 23 h 23"/>
                        <a:gd name="T12" fmla="*/ 54 w 54"/>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54" h="23">
                          <a:moveTo>
                            <a:pt x="54" y="11"/>
                          </a:moveTo>
                          <a:lnTo>
                            <a:pt x="54" y="11"/>
                          </a:lnTo>
                          <a:lnTo>
                            <a:pt x="4" y="0"/>
                          </a:lnTo>
                          <a:lnTo>
                            <a:pt x="0" y="12"/>
                          </a:lnTo>
                          <a:lnTo>
                            <a:pt x="52" y="23"/>
                          </a:lnTo>
                          <a:lnTo>
                            <a:pt x="51" y="23"/>
                          </a:lnTo>
                          <a:lnTo>
                            <a:pt x="54"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4" name="Freeform 404"/>
                    <p:cNvSpPr>
                      <a:spLocks/>
                    </p:cNvSpPr>
                    <p:nvPr/>
                  </p:nvSpPr>
                  <p:spPr bwMode="auto">
                    <a:xfrm>
                      <a:off x="1629" y="974"/>
                      <a:ext cx="50" cy="28"/>
                    </a:xfrm>
                    <a:custGeom>
                      <a:avLst/>
                      <a:gdLst>
                        <a:gd name="T0" fmla="*/ 48 w 50"/>
                        <a:gd name="T1" fmla="*/ 16 h 28"/>
                        <a:gd name="T2" fmla="*/ 50 w 50"/>
                        <a:gd name="T3" fmla="*/ 16 h 28"/>
                        <a:gd name="T4" fmla="*/ 3 w 50"/>
                        <a:gd name="T5" fmla="*/ 0 h 28"/>
                        <a:gd name="T6" fmla="*/ 0 w 50"/>
                        <a:gd name="T7" fmla="*/ 12 h 28"/>
                        <a:gd name="T8" fmla="*/ 45 w 50"/>
                        <a:gd name="T9" fmla="*/ 28 h 28"/>
                        <a:gd name="T10" fmla="*/ 46 w 50"/>
                        <a:gd name="T11" fmla="*/ 28 h 28"/>
                        <a:gd name="T12" fmla="*/ 48 w 50"/>
                        <a:gd name="T13" fmla="*/ 16 h 28"/>
                      </a:gdLst>
                      <a:ahLst/>
                      <a:cxnLst>
                        <a:cxn ang="0">
                          <a:pos x="T0" y="T1"/>
                        </a:cxn>
                        <a:cxn ang="0">
                          <a:pos x="T2" y="T3"/>
                        </a:cxn>
                        <a:cxn ang="0">
                          <a:pos x="T4" y="T5"/>
                        </a:cxn>
                        <a:cxn ang="0">
                          <a:pos x="T6" y="T7"/>
                        </a:cxn>
                        <a:cxn ang="0">
                          <a:pos x="T8" y="T9"/>
                        </a:cxn>
                        <a:cxn ang="0">
                          <a:pos x="T10" y="T11"/>
                        </a:cxn>
                        <a:cxn ang="0">
                          <a:pos x="T12" y="T13"/>
                        </a:cxn>
                      </a:cxnLst>
                      <a:rect l="0" t="0" r="r" b="b"/>
                      <a:pathLst>
                        <a:path w="50" h="28">
                          <a:moveTo>
                            <a:pt x="48" y="16"/>
                          </a:moveTo>
                          <a:lnTo>
                            <a:pt x="50" y="16"/>
                          </a:lnTo>
                          <a:lnTo>
                            <a:pt x="3" y="0"/>
                          </a:lnTo>
                          <a:lnTo>
                            <a:pt x="0" y="12"/>
                          </a:lnTo>
                          <a:lnTo>
                            <a:pt x="45" y="28"/>
                          </a:lnTo>
                          <a:lnTo>
                            <a:pt x="46" y="28"/>
                          </a:lnTo>
                          <a:lnTo>
                            <a:pt x="48"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5" name="Freeform 403"/>
                    <p:cNvSpPr>
                      <a:spLocks/>
                    </p:cNvSpPr>
                    <p:nvPr/>
                  </p:nvSpPr>
                  <p:spPr bwMode="auto">
                    <a:xfrm>
                      <a:off x="1675" y="990"/>
                      <a:ext cx="55" cy="18"/>
                    </a:xfrm>
                    <a:custGeom>
                      <a:avLst/>
                      <a:gdLst>
                        <a:gd name="T0" fmla="*/ 55 w 55"/>
                        <a:gd name="T1" fmla="*/ 9 h 18"/>
                        <a:gd name="T2" fmla="*/ 49 w 55"/>
                        <a:gd name="T3" fmla="*/ 5 h 18"/>
                        <a:gd name="T4" fmla="*/ 2 w 55"/>
                        <a:gd name="T5" fmla="*/ 0 h 18"/>
                        <a:gd name="T6" fmla="*/ 0 w 55"/>
                        <a:gd name="T7" fmla="*/ 12 h 18"/>
                        <a:gd name="T8" fmla="*/ 49 w 55"/>
                        <a:gd name="T9" fmla="*/ 18 h 18"/>
                        <a:gd name="T10" fmla="*/ 44 w 55"/>
                        <a:gd name="T11" fmla="*/ 14 h 18"/>
                        <a:gd name="T12" fmla="*/ 55 w 55"/>
                        <a:gd name="T13" fmla="*/ 9 h 18"/>
                        <a:gd name="T14" fmla="*/ 53 w 55"/>
                        <a:gd name="T15" fmla="*/ 5 h 18"/>
                        <a:gd name="T16" fmla="*/ 49 w 55"/>
                        <a:gd name="T17" fmla="*/ 5 h 18"/>
                        <a:gd name="T18" fmla="*/ 55 w 55"/>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8">
                          <a:moveTo>
                            <a:pt x="55" y="9"/>
                          </a:moveTo>
                          <a:lnTo>
                            <a:pt x="49" y="5"/>
                          </a:lnTo>
                          <a:lnTo>
                            <a:pt x="2" y="0"/>
                          </a:lnTo>
                          <a:lnTo>
                            <a:pt x="0" y="12"/>
                          </a:lnTo>
                          <a:lnTo>
                            <a:pt x="49" y="18"/>
                          </a:lnTo>
                          <a:lnTo>
                            <a:pt x="44" y="14"/>
                          </a:lnTo>
                          <a:lnTo>
                            <a:pt x="55" y="9"/>
                          </a:lnTo>
                          <a:lnTo>
                            <a:pt x="53" y="5"/>
                          </a:lnTo>
                          <a:lnTo>
                            <a:pt x="49" y="5"/>
                          </a:lnTo>
                          <a:lnTo>
                            <a:pt x="5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6" name="Freeform 402"/>
                    <p:cNvSpPr>
                      <a:spLocks/>
                    </p:cNvSpPr>
                    <p:nvPr/>
                  </p:nvSpPr>
                  <p:spPr bwMode="auto">
                    <a:xfrm>
                      <a:off x="1719" y="999"/>
                      <a:ext cx="21" cy="25"/>
                    </a:xfrm>
                    <a:custGeom>
                      <a:avLst/>
                      <a:gdLst>
                        <a:gd name="T0" fmla="*/ 20 w 21"/>
                        <a:gd name="T1" fmla="*/ 14 h 25"/>
                        <a:gd name="T2" fmla="*/ 21 w 21"/>
                        <a:gd name="T3" fmla="*/ 16 h 25"/>
                        <a:gd name="T4" fmla="*/ 11 w 21"/>
                        <a:gd name="T5" fmla="*/ 0 h 25"/>
                        <a:gd name="T6" fmla="*/ 0 w 21"/>
                        <a:gd name="T7" fmla="*/ 5 h 25"/>
                        <a:gd name="T8" fmla="*/ 11 w 21"/>
                        <a:gd name="T9" fmla="*/ 23 h 25"/>
                        <a:gd name="T10" fmla="*/ 12 w 21"/>
                        <a:gd name="T11" fmla="*/ 25 h 25"/>
                        <a:gd name="T12" fmla="*/ 20 w 21"/>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20" y="14"/>
                          </a:moveTo>
                          <a:lnTo>
                            <a:pt x="21" y="16"/>
                          </a:lnTo>
                          <a:lnTo>
                            <a:pt x="11" y="0"/>
                          </a:lnTo>
                          <a:lnTo>
                            <a:pt x="0" y="5"/>
                          </a:lnTo>
                          <a:lnTo>
                            <a:pt x="11" y="23"/>
                          </a:lnTo>
                          <a:lnTo>
                            <a:pt x="12" y="25"/>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7" name="Freeform 401"/>
                    <p:cNvSpPr>
                      <a:spLocks/>
                    </p:cNvSpPr>
                    <p:nvPr/>
                  </p:nvSpPr>
                  <p:spPr bwMode="auto">
                    <a:xfrm>
                      <a:off x="1731" y="1013"/>
                      <a:ext cx="38" cy="29"/>
                    </a:xfrm>
                    <a:custGeom>
                      <a:avLst/>
                      <a:gdLst>
                        <a:gd name="T0" fmla="*/ 38 w 38"/>
                        <a:gd name="T1" fmla="*/ 18 h 29"/>
                        <a:gd name="T2" fmla="*/ 38 w 38"/>
                        <a:gd name="T3" fmla="*/ 18 h 29"/>
                        <a:gd name="T4" fmla="*/ 8 w 38"/>
                        <a:gd name="T5" fmla="*/ 0 h 29"/>
                        <a:gd name="T6" fmla="*/ 0 w 38"/>
                        <a:gd name="T7" fmla="*/ 11 h 29"/>
                        <a:gd name="T8" fmla="*/ 33 w 38"/>
                        <a:gd name="T9" fmla="*/ 29 h 29"/>
                        <a:gd name="T10" fmla="*/ 33 w 38"/>
                        <a:gd name="T11" fmla="*/ 29 h 29"/>
                        <a:gd name="T12" fmla="*/ 38 w 38"/>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38" h="29">
                          <a:moveTo>
                            <a:pt x="38" y="18"/>
                          </a:moveTo>
                          <a:lnTo>
                            <a:pt x="38" y="18"/>
                          </a:lnTo>
                          <a:lnTo>
                            <a:pt x="8" y="0"/>
                          </a:lnTo>
                          <a:lnTo>
                            <a:pt x="0" y="11"/>
                          </a:lnTo>
                          <a:lnTo>
                            <a:pt x="33" y="29"/>
                          </a:lnTo>
                          <a:lnTo>
                            <a:pt x="3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8" name="Freeform 400"/>
                    <p:cNvSpPr>
                      <a:spLocks/>
                    </p:cNvSpPr>
                    <p:nvPr/>
                  </p:nvSpPr>
                  <p:spPr bwMode="auto">
                    <a:xfrm>
                      <a:off x="1764" y="1031"/>
                      <a:ext cx="23" cy="18"/>
                    </a:xfrm>
                    <a:custGeom>
                      <a:avLst/>
                      <a:gdLst>
                        <a:gd name="T0" fmla="*/ 23 w 23"/>
                        <a:gd name="T1" fmla="*/ 13 h 18"/>
                        <a:gd name="T2" fmla="*/ 20 w 23"/>
                        <a:gd name="T3" fmla="*/ 8 h 18"/>
                        <a:gd name="T4" fmla="*/ 5 w 23"/>
                        <a:gd name="T5" fmla="*/ 0 h 18"/>
                        <a:gd name="T6" fmla="*/ 0 w 23"/>
                        <a:gd name="T7" fmla="*/ 11 h 18"/>
                        <a:gd name="T8" fmla="*/ 14 w 23"/>
                        <a:gd name="T9" fmla="*/ 18 h 18"/>
                        <a:gd name="T10" fmla="*/ 11 w 23"/>
                        <a:gd name="T11" fmla="*/ 13 h 18"/>
                        <a:gd name="T12" fmla="*/ 23 w 23"/>
                        <a:gd name="T13" fmla="*/ 13 h 18"/>
                        <a:gd name="T14" fmla="*/ 23 w 23"/>
                        <a:gd name="T15" fmla="*/ 9 h 18"/>
                        <a:gd name="T16" fmla="*/ 20 w 23"/>
                        <a:gd name="T17" fmla="*/ 8 h 18"/>
                        <a:gd name="T18" fmla="*/ 23 w 23"/>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8">
                          <a:moveTo>
                            <a:pt x="23" y="13"/>
                          </a:moveTo>
                          <a:lnTo>
                            <a:pt x="20" y="8"/>
                          </a:lnTo>
                          <a:lnTo>
                            <a:pt x="5" y="0"/>
                          </a:lnTo>
                          <a:lnTo>
                            <a:pt x="0" y="11"/>
                          </a:lnTo>
                          <a:lnTo>
                            <a:pt x="14" y="18"/>
                          </a:lnTo>
                          <a:lnTo>
                            <a:pt x="11" y="13"/>
                          </a:lnTo>
                          <a:lnTo>
                            <a:pt x="23" y="13"/>
                          </a:lnTo>
                          <a:lnTo>
                            <a:pt x="23" y="9"/>
                          </a:lnTo>
                          <a:lnTo>
                            <a:pt x="20" y="8"/>
                          </a:lnTo>
                          <a:lnTo>
                            <a:pt x="2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29" name="Freeform 399"/>
                    <p:cNvSpPr>
                      <a:spLocks/>
                    </p:cNvSpPr>
                    <p:nvPr/>
                  </p:nvSpPr>
                  <p:spPr bwMode="auto">
                    <a:xfrm>
                      <a:off x="1775" y="1044"/>
                      <a:ext cx="14" cy="27"/>
                    </a:xfrm>
                    <a:custGeom>
                      <a:avLst/>
                      <a:gdLst>
                        <a:gd name="T0" fmla="*/ 12 w 14"/>
                        <a:gd name="T1" fmla="*/ 16 h 27"/>
                        <a:gd name="T2" fmla="*/ 14 w 14"/>
                        <a:gd name="T3" fmla="*/ 22 h 27"/>
                        <a:gd name="T4" fmla="*/ 12 w 14"/>
                        <a:gd name="T5" fmla="*/ 0 h 27"/>
                        <a:gd name="T6" fmla="*/ 0 w 14"/>
                        <a:gd name="T7" fmla="*/ 0 h 27"/>
                        <a:gd name="T8" fmla="*/ 1 w 14"/>
                        <a:gd name="T9" fmla="*/ 22 h 27"/>
                        <a:gd name="T10" fmla="*/ 3 w 14"/>
                        <a:gd name="T11" fmla="*/ 27 h 27"/>
                        <a:gd name="T12" fmla="*/ 12 w 14"/>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14" h="27">
                          <a:moveTo>
                            <a:pt x="12" y="16"/>
                          </a:moveTo>
                          <a:lnTo>
                            <a:pt x="14" y="22"/>
                          </a:lnTo>
                          <a:lnTo>
                            <a:pt x="12" y="0"/>
                          </a:lnTo>
                          <a:lnTo>
                            <a:pt x="0" y="0"/>
                          </a:lnTo>
                          <a:lnTo>
                            <a:pt x="1" y="22"/>
                          </a:lnTo>
                          <a:lnTo>
                            <a:pt x="3" y="27"/>
                          </a:lnTo>
                          <a:lnTo>
                            <a:pt x="1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0" name="Freeform 398"/>
                    <p:cNvSpPr>
                      <a:spLocks/>
                    </p:cNvSpPr>
                    <p:nvPr/>
                  </p:nvSpPr>
                  <p:spPr bwMode="auto">
                    <a:xfrm>
                      <a:off x="1778" y="1060"/>
                      <a:ext cx="88" cy="79"/>
                    </a:xfrm>
                    <a:custGeom>
                      <a:avLst/>
                      <a:gdLst>
                        <a:gd name="T0" fmla="*/ 88 w 88"/>
                        <a:gd name="T1" fmla="*/ 72 h 79"/>
                        <a:gd name="T2" fmla="*/ 87 w 88"/>
                        <a:gd name="T3" fmla="*/ 69 h 79"/>
                        <a:gd name="T4" fmla="*/ 9 w 88"/>
                        <a:gd name="T5" fmla="*/ 0 h 79"/>
                        <a:gd name="T6" fmla="*/ 0 w 88"/>
                        <a:gd name="T7" fmla="*/ 11 h 79"/>
                        <a:gd name="T8" fmla="*/ 78 w 88"/>
                        <a:gd name="T9" fmla="*/ 79 h 79"/>
                        <a:gd name="T10" fmla="*/ 76 w 88"/>
                        <a:gd name="T11" fmla="*/ 76 h 79"/>
                        <a:gd name="T12" fmla="*/ 88 w 88"/>
                        <a:gd name="T13" fmla="*/ 72 h 79"/>
                      </a:gdLst>
                      <a:ahLst/>
                      <a:cxnLst>
                        <a:cxn ang="0">
                          <a:pos x="T0" y="T1"/>
                        </a:cxn>
                        <a:cxn ang="0">
                          <a:pos x="T2" y="T3"/>
                        </a:cxn>
                        <a:cxn ang="0">
                          <a:pos x="T4" y="T5"/>
                        </a:cxn>
                        <a:cxn ang="0">
                          <a:pos x="T6" y="T7"/>
                        </a:cxn>
                        <a:cxn ang="0">
                          <a:pos x="T8" y="T9"/>
                        </a:cxn>
                        <a:cxn ang="0">
                          <a:pos x="T10" y="T11"/>
                        </a:cxn>
                        <a:cxn ang="0">
                          <a:pos x="T12" y="T13"/>
                        </a:cxn>
                      </a:cxnLst>
                      <a:rect l="0" t="0" r="r" b="b"/>
                      <a:pathLst>
                        <a:path w="88" h="79">
                          <a:moveTo>
                            <a:pt x="88" y="72"/>
                          </a:moveTo>
                          <a:lnTo>
                            <a:pt x="87" y="69"/>
                          </a:lnTo>
                          <a:lnTo>
                            <a:pt x="9" y="0"/>
                          </a:lnTo>
                          <a:lnTo>
                            <a:pt x="0" y="11"/>
                          </a:lnTo>
                          <a:lnTo>
                            <a:pt x="78" y="79"/>
                          </a:lnTo>
                          <a:lnTo>
                            <a:pt x="76" y="76"/>
                          </a:lnTo>
                          <a:lnTo>
                            <a:pt x="88"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1" name="Freeform 397"/>
                    <p:cNvSpPr>
                      <a:spLocks/>
                    </p:cNvSpPr>
                    <p:nvPr/>
                  </p:nvSpPr>
                  <p:spPr bwMode="auto">
                    <a:xfrm>
                      <a:off x="1854" y="1132"/>
                      <a:ext cx="18" cy="31"/>
                    </a:xfrm>
                    <a:custGeom>
                      <a:avLst/>
                      <a:gdLst>
                        <a:gd name="T0" fmla="*/ 16 w 18"/>
                        <a:gd name="T1" fmla="*/ 22 h 31"/>
                        <a:gd name="T2" fmla="*/ 18 w 18"/>
                        <a:gd name="T3" fmla="*/ 24 h 31"/>
                        <a:gd name="T4" fmla="*/ 12 w 18"/>
                        <a:gd name="T5" fmla="*/ 0 h 31"/>
                        <a:gd name="T6" fmla="*/ 0 w 18"/>
                        <a:gd name="T7" fmla="*/ 4 h 31"/>
                        <a:gd name="T8" fmla="*/ 5 w 18"/>
                        <a:gd name="T9" fmla="*/ 27 h 31"/>
                        <a:gd name="T10" fmla="*/ 7 w 18"/>
                        <a:gd name="T11" fmla="*/ 31 h 31"/>
                        <a:gd name="T12" fmla="*/ 16 w 18"/>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16" y="22"/>
                          </a:moveTo>
                          <a:lnTo>
                            <a:pt x="18" y="24"/>
                          </a:lnTo>
                          <a:lnTo>
                            <a:pt x="12" y="0"/>
                          </a:lnTo>
                          <a:lnTo>
                            <a:pt x="0" y="4"/>
                          </a:lnTo>
                          <a:lnTo>
                            <a:pt x="5" y="27"/>
                          </a:lnTo>
                          <a:lnTo>
                            <a:pt x="7" y="31"/>
                          </a:lnTo>
                          <a:lnTo>
                            <a:pt x="16"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2" name="Freeform 396"/>
                    <p:cNvSpPr>
                      <a:spLocks/>
                    </p:cNvSpPr>
                    <p:nvPr/>
                  </p:nvSpPr>
                  <p:spPr bwMode="auto">
                    <a:xfrm>
                      <a:off x="1861" y="1154"/>
                      <a:ext cx="40" cy="41"/>
                    </a:xfrm>
                    <a:custGeom>
                      <a:avLst/>
                      <a:gdLst>
                        <a:gd name="T0" fmla="*/ 38 w 40"/>
                        <a:gd name="T1" fmla="*/ 29 h 41"/>
                        <a:gd name="T2" fmla="*/ 40 w 40"/>
                        <a:gd name="T3" fmla="*/ 30 h 41"/>
                        <a:gd name="T4" fmla="*/ 9 w 40"/>
                        <a:gd name="T5" fmla="*/ 0 h 41"/>
                        <a:gd name="T6" fmla="*/ 0 w 40"/>
                        <a:gd name="T7" fmla="*/ 9 h 41"/>
                        <a:gd name="T8" fmla="*/ 29 w 40"/>
                        <a:gd name="T9" fmla="*/ 39 h 41"/>
                        <a:gd name="T10" fmla="*/ 32 w 40"/>
                        <a:gd name="T11" fmla="*/ 41 h 41"/>
                        <a:gd name="T12" fmla="*/ 38 w 40"/>
                        <a:gd name="T13" fmla="*/ 29 h 41"/>
                      </a:gdLst>
                      <a:ahLst/>
                      <a:cxnLst>
                        <a:cxn ang="0">
                          <a:pos x="T0" y="T1"/>
                        </a:cxn>
                        <a:cxn ang="0">
                          <a:pos x="T2" y="T3"/>
                        </a:cxn>
                        <a:cxn ang="0">
                          <a:pos x="T4" y="T5"/>
                        </a:cxn>
                        <a:cxn ang="0">
                          <a:pos x="T6" y="T7"/>
                        </a:cxn>
                        <a:cxn ang="0">
                          <a:pos x="T8" y="T9"/>
                        </a:cxn>
                        <a:cxn ang="0">
                          <a:pos x="T10" y="T11"/>
                        </a:cxn>
                        <a:cxn ang="0">
                          <a:pos x="T12" y="T13"/>
                        </a:cxn>
                      </a:cxnLst>
                      <a:rect l="0" t="0" r="r" b="b"/>
                      <a:pathLst>
                        <a:path w="40" h="41">
                          <a:moveTo>
                            <a:pt x="38" y="29"/>
                          </a:moveTo>
                          <a:lnTo>
                            <a:pt x="40" y="30"/>
                          </a:lnTo>
                          <a:lnTo>
                            <a:pt x="9" y="0"/>
                          </a:lnTo>
                          <a:lnTo>
                            <a:pt x="0" y="9"/>
                          </a:lnTo>
                          <a:lnTo>
                            <a:pt x="29" y="39"/>
                          </a:lnTo>
                          <a:lnTo>
                            <a:pt x="32" y="41"/>
                          </a:lnTo>
                          <a:lnTo>
                            <a:pt x="3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3" name="Freeform 395"/>
                    <p:cNvSpPr>
                      <a:spLocks/>
                    </p:cNvSpPr>
                    <p:nvPr/>
                  </p:nvSpPr>
                  <p:spPr bwMode="auto">
                    <a:xfrm>
                      <a:off x="1893" y="1183"/>
                      <a:ext cx="58" cy="36"/>
                    </a:xfrm>
                    <a:custGeom>
                      <a:avLst/>
                      <a:gdLst>
                        <a:gd name="T0" fmla="*/ 56 w 58"/>
                        <a:gd name="T1" fmla="*/ 23 h 36"/>
                        <a:gd name="T2" fmla="*/ 58 w 58"/>
                        <a:gd name="T3" fmla="*/ 23 h 36"/>
                        <a:gd name="T4" fmla="*/ 6 w 58"/>
                        <a:gd name="T5" fmla="*/ 0 h 36"/>
                        <a:gd name="T6" fmla="*/ 0 w 58"/>
                        <a:gd name="T7" fmla="*/ 12 h 36"/>
                        <a:gd name="T8" fmla="*/ 53 w 58"/>
                        <a:gd name="T9" fmla="*/ 36 h 36"/>
                        <a:gd name="T10" fmla="*/ 53 w 58"/>
                        <a:gd name="T11" fmla="*/ 36 h 36"/>
                        <a:gd name="T12" fmla="*/ 56 w 58"/>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8" h="36">
                          <a:moveTo>
                            <a:pt x="56" y="23"/>
                          </a:moveTo>
                          <a:lnTo>
                            <a:pt x="58" y="23"/>
                          </a:lnTo>
                          <a:lnTo>
                            <a:pt x="6" y="0"/>
                          </a:lnTo>
                          <a:lnTo>
                            <a:pt x="0" y="12"/>
                          </a:lnTo>
                          <a:lnTo>
                            <a:pt x="53" y="36"/>
                          </a:lnTo>
                          <a:lnTo>
                            <a:pt x="56"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4" name="Freeform 394"/>
                    <p:cNvSpPr>
                      <a:spLocks/>
                    </p:cNvSpPr>
                    <p:nvPr/>
                  </p:nvSpPr>
                  <p:spPr bwMode="auto">
                    <a:xfrm>
                      <a:off x="1946" y="1206"/>
                      <a:ext cx="74" cy="32"/>
                    </a:xfrm>
                    <a:custGeom>
                      <a:avLst/>
                      <a:gdLst>
                        <a:gd name="T0" fmla="*/ 74 w 74"/>
                        <a:gd name="T1" fmla="*/ 20 h 32"/>
                        <a:gd name="T2" fmla="*/ 72 w 74"/>
                        <a:gd name="T3" fmla="*/ 20 h 32"/>
                        <a:gd name="T4" fmla="*/ 3 w 74"/>
                        <a:gd name="T5" fmla="*/ 0 h 32"/>
                        <a:gd name="T6" fmla="*/ 0 w 74"/>
                        <a:gd name="T7" fmla="*/ 13 h 32"/>
                        <a:gd name="T8" fmla="*/ 68 w 74"/>
                        <a:gd name="T9" fmla="*/ 32 h 32"/>
                        <a:gd name="T10" fmla="*/ 68 w 74"/>
                        <a:gd name="T11" fmla="*/ 31 h 32"/>
                        <a:gd name="T12" fmla="*/ 74 w 7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74" h="32">
                          <a:moveTo>
                            <a:pt x="74" y="20"/>
                          </a:moveTo>
                          <a:lnTo>
                            <a:pt x="72" y="20"/>
                          </a:lnTo>
                          <a:lnTo>
                            <a:pt x="3" y="0"/>
                          </a:lnTo>
                          <a:lnTo>
                            <a:pt x="0" y="13"/>
                          </a:lnTo>
                          <a:lnTo>
                            <a:pt x="68" y="32"/>
                          </a:lnTo>
                          <a:lnTo>
                            <a:pt x="68" y="31"/>
                          </a:lnTo>
                          <a:lnTo>
                            <a:pt x="74"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5" name="Freeform 393"/>
                    <p:cNvSpPr>
                      <a:spLocks/>
                    </p:cNvSpPr>
                    <p:nvPr/>
                  </p:nvSpPr>
                  <p:spPr bwMode="auto">
                    <a:xfrm>
                      <a:off x="2014" y="1226"/>
                      <a:ext cx="45" cy="29"/>
                    </a:xfrm>
                    <a:custGeom>
                      <a:avLst/>
                      <a:gdLst>
                        <a:gd name="T0" fmla="*/ 45 w 45"/>
                        <a:gd name="T1" fmla="*/ 16 h 29"/>
                        <a:gd name="T2" fmla="*/ 43 w 45"/>
                        <a:gd name="T3" fmla="*/ 16 h 29"/>
                        <a:gd name="T4" fmla="*/ 6 w 45"/>
                        <a:gd name="T5" fmla="*/ 0 h 29"/>
                        <a:gd name="T6" fmla="*/ 0 w 45"/>
                        <a:gd name="T7" fmla="*/ 11 h 29"/>
                        <a:gd name="T8" fmla="*/ 38 w 45"/>
                        <a:gd name="T9" fmla="*/ 29 h 29"/>
                        <a:gd name="T10" fmla="*/ 38 w 45"/>
                        <a:gd name="T11" fmla="*/ 27 h 29"/>
                        <a:gd name="T12" fmla="*/ 45 w 45"/>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45" h="29">
                          <a:moveTo>
                            <a:pt x="45" y="16"/>
                          </a:moveTo>
                          <a:lnTo>
                            <a:pt x="43" y="16"/>
                          </a:lnTo>
                          <a:lnTo>
                            <a:pt x="6" y="0"/>
                          </a:lnTo>
                          <a:lnTo>
                            <a:pt x="0" y="11"/>
                          </a:lnTo>
                          <a:lnTo>
                            <a:pt x="38" y="29"/>
                          </a:lnTo>
                          <a:lnTo>
                            <a:pt x="38" y="27"/>
                          </a:lnTo>
                          <a:lnTo>
                            <a:pt x="45"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6" name="Freeform 392"/>
                    <p:cNvSpPr>
                      <a:spLocks/>
                    </p:cNvSpPr>
                    <p:nvPr/>
                  </p:nvSpPr>
                  <p:spPr bwMode="auto">
                    <a:xfrm>
                      <a:off x="2052" y="1242"/>
                      <a:ext cx="34" cy="32"/>
                    </a:xfrm>
                    <a:custGeom>
                      <a:avLst/>
                      <a:gdLst>
                        <a:gd name="T0" fmla="*/ 32 w 34"/>
                        <a:gd name="T1" fmla="*/ 20 h 32"/>
                        <a:gd name="T2" fmla="*/ 34 w 34"/>
                        <a:gd name="T3" fmla="*/ 22 h 32"/>
                        <a:gd name="T4" fmla="*/ 7 w 34"/>
                        <a:gd name="T5" fmla="*/ 0 h 32"/>
                        <a:gd name="T6" fmla="*/ 0 w 34"/>
                        <a:gd name="T7" fmla="*/ 11 h 32"/>
                        <a:gd name="T8" fmla="*/ 27 w 34"/>
                        <a:gd name="T9" fmla="*/ 32 h 32"/>
                        <a:gd name="T10" fmla="*/ 31 w 34"/>
                        <a:gd name="T11" fmla="*/ 32 h 32"/>
                        <a:gd name="T12" fmla="*/ 32 w 3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32" y="20"/>
                          </a:moveTo>
                          <a:lnTo>
                            <a:pt x="34" y="22"/>
                          </a:lnTo>
                          <a:lnTo>
                            <a:pt x="7" y="0"/>
                          </a:lnTo>
                          <a:lnTo>
                            <a:pt x="0" y="11"/>
                          </a:lnTo>
                          <a:lnTo>
                            <a:pt x="27" y="32"/>
                          </a:lnTo>
                          <a:lnTo>
                            <a:pt x="31" y="32"/>
                          </a:lnTo>
                          <a:lnTo>
                            <a:pt x="3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7" name="Freeform 391"/>
                    <p:cNvSpPr>
                      <a:spLocks/>
                    </p:cNvSpPr>
                    <p:nvPr/>
                  </p:nvSpPr>
                  <p:spPr bwMode="auto">
                    <a:xfrm>
                      <a:off x="2083" y="1262"/>
                      <a:ext cx="52" cy="21"/>
                    </a:xfrm>
                    <a:custGeom>
                      <a:avLst/>
                      <a:gdLst>
                        <a:gd name="T0" fmla="*/ 52 w 52"/>
                        <a:gd name="T1" fmla="*/ 9 h 21"/>
                        <a:gd name="T2" fmla="*/ 50 w 52"/>
                        <a:gd name="T3" fmla="*/ 9 h 21"/>
                        <a:gd name="T4" fmla="*/ 1 w 52"/>
                        <a:gd name="T5" fmla="*/ 0 h 21"/>
                        <a:gd name="T6" fmla="*/ 0 w 52"/>
                        <a:gd name="T7" fmla="*/ 12 h 21"/>
                        <a:gd name="T8" fmla="*/ 48 w 52"/>
                        <a:gd name="T9" fmla="*/ 21 h 21"/>
                        <a:gd name="T10" fmla="*/ 46 w 52"/>
                        <a:gd name="T11" fmla="*/ 20 h 21"/>
                        <a:gd name="T12" fmla="*/ 52 w 52"/>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52" y="9"/>
                          </a:moveTo>
                          <a:lnTo>
                            <a:pt x="50" y="9"/>
                          </a:lnTo>
                          <a:lnTo>
                            <a:pt x="1" y="0"/>
                          </a:lnTo>
                          <a:lnTo>
                            <a:pt x="0" y="12"/>
                          </a:lnTo>
                          <a:lnTo>
                            <a:pt x="48" y="21"/>
                          </a:lnTo>
                          <a:lnTo>
                            <a:pt x="46" y="20"/>
                          </a:lnTo>
                          <a:lnTo>
                            <a:pt x="5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8" name="Freeform 390"/>
                    <p:cNvSpPr>
                      <a:spLocks/>
                    </p:cNvSpPr>
                    <p:nvPr/>
                  </p:nvSpPr>
                  <p:spPr bwMode="auto">
                    <a:xfrm>
                      <a:off x="2129" y="1271"/>
                      <a:ext cx="69" cy="45"/>
                    </a:xfrm>
                    <a:custGeom>
                      <a:avLst/>
                      <a:gdLst>
                        <a:gd name="T0" fmla="*/ 69 w 69"/>
                        <a:gd name="T1" fmla="*/ 36 h 45"/>
                        <a:gd name="T2" fmla="*/ 65 w 69"/>
                        <a:gd name="T3" fmla="*/ 32 h 45"/>
                        <a:gd name="T4" fmla="*/ 6 w 69"/>
                        <a:gd name="T5" fmla="*/ 0 h 45"/>
                        <a:gd name="T6" fmla="*/ 0 w 69"/>
                        <a:gd name="T7" fmla="*/ 11 h 45"/>
                        <a:gd name="T8" fmla="*/ 58 w 69"/>
                        <a:gd name="T9" fmla="*/ 45 h 45"/>
                        <a:gd name="T10" fmla="*/ 56 w 69"/>
                        <a:gd name="T11" fmla="*/ 40 h 45"/>
                        <a:gd name="T12" fmla="*/ 69 w 69"/>
                        <a:gd name="T13" fmla="*/ 36 h 45"/>
                        <a:gd name="T14" fmla="*/ 67 w 69"/>
                        <a:gd name="T15" fmla="*/ 34 h 45"/>
                        <a:gd name="T16" fmla="*/ 65 w 69"/>
                        <a:gd name="T17" fmla="*/ 32 h 45"/>
                        <a:gd name="T18" fmla="*/ 69 w 69"/>
                        <a:gd name="T19"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45">
                          <a:moveTo>
                            <a:pt x="69" y="36"/>
                          </a:moveTo>
                          <a:lnTo>
                            <a:pt x="65" y="32"/>
                          </a:lnTo>
                          <a:lnTo>
                            <a:pt x="6" y="0"/>
                          </a:lnTo>
                          <a:lnTo>
                            <a:pt x="0" y="11"/>
                          </a:lnTo>
                          <a:lnTo>
                            <a:pt x="58" y="45"/>
                          </a:lnTo>
                          <a:lnTo>
                            <a:pt x="56" y="40"/>
                          </a:lnTo>
                          <a:lnTo>
                            <a:pt x="69" y="36"/>
                          </a:lnTo>
                          <a:lnTo>
                            <a:pt x="67" y="34"/>
                          </a:lnTo>
                          <a:lnTo>
                            <a:pt x="65" y="32"/>
                          </a:lnTo>
                          <a:lnTo>
                            <a:pt x="6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39" name="Freeform 389"/>
                    <p:cNvSpPr>
                      <a:spLocks/>
                    </p:cNvSpPr>
                    <p:nvPr/>
                  </p:nvSpPr>
                  <p:spPr bwMode="auto">
                    <a:xfrm>
                      <a:off x="2185" y="1307"/>
                      <a:ext cx="24" cy="49"/>
                    </a:xfrm>
                    <a:custGeom>
                      <a:avLst/>
                      <a:gdLst>
                        <a:gd name="T0" fmla="*/ 20 w 24"/>
                        <a:gd name="T1" fmla="*/ 36 h 49"/>
                        <a:gd name="T2" fmla="*/ 24 w 24"/>
                        <a:gd name="T3" fmla="*/ 41 h 49"/>
                        <a:gd name="T4" fmla="*/ 13 w 24"/>
                        <a:gd name="T5" fmla="*/ 0 h 49"/>
                        <a:gd name="T6" fmla="*/ 0 w 24"/>
                        <a:gd name="T7" fmla="*/ 4 h 49"/>
                        <a:gd name="T8" fmla="*/ 11 w 24"/>
                        <a:gd name="T9" fmla="*/ 43 h 49"/>
                        <a:gd name="T10" fmla="*/ 15 w 24"/>
                        <a:gd name="T11" fmla="*/ 49 h 49"/>
                        <a:gd name="T12" fmla="*/ 11 w 24"/>
                        <a:gd name="T13" fmla="*/ 43 h 49"/>
                        <a:gd name="T14" fmla="*/ 11 w 24"/>
                        <a:gd name="T15" fmla="*/ 47 h 49"/>
                        <a:gd name="T16" fmla="*/ 15 w 24"/>
                        <a:gd name="T17" fmla="*/ 49 h 49"/>
                        <a:gd name="T18" fmla="*/ 20 w 24"/>
                        <a:gd name="T19"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9">
                          <a:moveTo>
                            <a:pt x="20" y="36"/>
                          </a:moveTo>
                          <a:lnTo>
                            <a:pt x="24" y="41"/>
                          </a:lnTo>
                          <a:lnTo>
                            <a:pt x="13" y="0"/>
                          </a:lnTo>
                          <a:lnTo>
                            <a:pt x="0" y="4"/>
                          </a:lnTo>
                          <a:lnTo>
                            <a:pt x="11" y="43"/>
                          </a:lnTo>
                          <a:lnTo>
                            <a:pt x="15" y="49"/>
                          </a:lnTo>
                          <a:lnTo>
                            <a:pt x="11" y="43"/>
                          </a:lnTo>
                          <a:lnTo>
                            <a:pt x="11" y="47"/>
                          </a:lnTo>
                          <a:lnTo>
                            <a:pt x="15" y="49"/>
                          </a:lnTo>
                          <a:lnTo>
                            <a:pt x="20"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0" name="Freeform 388"/>
                    <p:cNvSpPr>
                      <a:spLocks/>
                    </p:cNvSpPr>
                    <p:nvPr/>
                  </p:nvSpPr>
                  <p:spPr bwMode="auto">
                    <a:xfrm>
                      <a:off x="2200" y="1343"/>
                      <a:ext cx="48" cy="32"/>
                    </a:xfrm>
                    <a:custGeom>
                      <a:avLst/>
                      <a:gdLst>
                        <a:gd name="T0" fmla="*/ 48 w 48"/>
                        <a:gd name="T1" fmla="*/ 25 h 32"/>
                        <a:gd name="T2" fmla="*/ 45 w 48"/>
                        <a:gd name="T3" fmla="*/ 20 h 32"/>
                        <a:gd name="T4" fmla="*/ 5 w 48"/>
                        <a:gd name="T5" fmla="*/ 0 h 32"/>
                        <a:gd name="T6" fmla="*/ 0 w 48"/>
                        <a:gd name="T7" fmla="*/ 13 h 32"/>
                        <a:gd name="T8" fmla="*/ 39 w 48"/>
                        <a:gd name="T9" fmla="*/ 32 h 32"/>
                        <a:gd name="T10" fmla="*/ 36 w 48"/>
                        <a:gd name="T11" fmla="*/ 29 h 32"/>
                        <a:gd name="T12" fmla="*/ 48 w 48"/>
                        <a:gd name="T13" fmla="*/ 25 h 32"/>
                        <a:gd name="T14" fmla="*/ 47 w 48"/>
                        <a:gd name="T15" fmla="*/ 22 h 32"/>
                        <a:gd name="T16" fmla="*/ 45 w 48"/>
                        <a:gd name="T17" fmla="*/ 20 h 32"/>
                        <a:gd name="T18" fmla="*/ 48 w 48"/>
                        <a:gd name="T1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2">
                          <a:moveTo>
                            <a:pt x="48" y="25"/>
                          </a:moveTo>
                          <a:lnTo>
                            <a:pt x="45" y="20"/>
                          </a:lnTo>
                          <a:lnTo>
                            <a:pt x="5" y="0"/>
                          </a:lnTo>
                          <a:lnTo>
                            <a:pt x="0" y="13"/>
                          </a:lnTo>
                          <a:lnTo>
                            <a:pt x="39" y="32"/>
                          </a:lnTo>
                          <a:lnTo>
                            <a:pt x="36" y="29"/>
                          </a:lnTo>
                          <a:lnTo>
                            <a:pt x="48" y="25"/>
                          </a:lnTo>
                          <a:lnTo>
                            <a:pt x="47" y="22"/>
                          </a:lnTo>
                          <a:lnTo>
                            <a:pt x="45" y="20"/>
                          </a:lnTo>
                          <a:lnTo>
                            <a:pt x="4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1" name="Freeform 387"/>
                    <p:cNvSpPr>
                      <a:spLocks/>
                    </p:cNvSpPr>
                    <p:nvPr/>
                  </p:nvSpPr>
                  <p:spPr bwMode="auto">
                    <a:xfrm>
                      <a:off x="2236" y="1368"/>
                      <a:ext cx="18" cy="31"/>
                    </a:xfrm>
                    <a:custGeom>
                      <a:avLst/>
                      <a:gdLst>
                        <a:gd name="T0" fmla="*/ 18 w 18"/>
                        <a:gd name="T1" fmla="*/ 22 h 31"/>
                        <a:gd name="T2" fmla="*/ 18 w 18"/>
                        <a:gd name="T3" fmla="*/ 24 h 31"/>
                        <a:gd name="T4" fmla="*/ 12 w 18"/>
                        <a:gd name="T5" fmla="*/ 0 h 31"/>
                        <a:gd name="T6" fmla="*/ 0 w 18"/>
                        <a:gd name="T7" fmla="*/ 4 h 31"/>
                        <a:gd name="T8" fmla="*/ 7 w 18"/>
                        <a:gd name="T9" fmla="*/ 27 h 31"/>
                        <a:gd name="T10" fmla="*/ 7 w 18"/>
                        <a:gd name="T11" fmla="*/ 31 h 31"/>
                        <a:gd name="T12" fmla="*/ 18 w 18"/>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18" y="22"/>
                          </a:moveTo>
                          <a:lnTo>
                            <a:pt x="18" y="24"/>
                          </a:lnTo>
                          <a:lnTo>
                            <a:pt x="12" y="0"/>
                          </a:lnTo>
                          <a:lnTo>
                            <a:pt x="0" y="4"/>
                          </a:lnTo>
                          <a:lnTo>
                            <a:pt x="7" y="27"/>
                          </a:lnTo>
                          <a:lnTo>
                            <a:pt x="7" y="31"/>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2" name="Freeform 386"/>
                    <p:cNvSpPr>
                      <a:spLocks/>
                    </p:cNvSpPr>
                    <p:nvPr/>
                  </p:nvSpPr>
                  <p:spPr bwMode="auto">
                    <a:xfrm>
                      <a:off x="2243" y="1390"/>
                      <a:ext cx="54" cy="54"/>
                    </a:xfrm>
                    <a:custGeom>
                      <a:avLst/>
                      <a:gdLst>
                        <a:gd name="T0" fmla="*/ 54 w 54"/>
                        <a:gd name="T1" fmla="*/ 48 h 54"/>
                        <a:gd name="T2" fmla="*/ 52 w 54"/>
                        <a:gd name="T3" fmla="*/ 45 h 54"/>
                        <a:gd name="T4" fmla="*/ 11 w 54"/>
                        <a:gd name="T5" fmla="*/ 0 h 54"/>
                        <a:gd name="T6" fmla="*/ 0 w 54"/>
                        <a:gd name="T7" fmla="*/ 9 h 54"/>
                        <a:gd name="T8" fmla="*/ 41 w 54"/>
                        <a:gd name="T9" fmla="*/ 54 h 54"/>
                        <a:gd name="T10" fmla="*/ 41 w 54"/>
                        <a:gd name="T11" fmla="*/ 50 h 54"/>
                        <a:gd name="T12" fmla="*/ 54 w 54"/>
                        <a:gd name="T13" fmla="*/ 48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54" y="48"/>
                          </a:moveTo>
                          <a:lnTo>
                            <a:pt x="52" y="45"/>
                          </a:lnTo>
                          <a:lnTo>
                            <a:pt x="11" y="0"/>
                          </a:lnTo>
                          <a:lnTo>
                            <a:pt x="0" y="9"/>
                          </a:lnTo>
                          <a:lnTo>
                            <a:pt x="41" y="54"/>
                          </a:lnTo>
                          <a:lnTo>
                            <a:pt x="41" y="50"/>
                          </a:lnTo>
                          <a:lnTo>
                            <a:pt x="54"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3" name="Freeform 385"/>
                    <p:cNvSpPr>
                      <a:spLocks/>
                    </p:cNvSpPr>
                    <p:nvPr/>
                  </p:nvSpPr>
                  <p:spPr bwMode="auto">
                    <a:xfrm>
                      <a:off x="2284" y="1438"/>
                      <a:ext cx="18" cy="31"/>
                    </a:xfrm>
                    <a:custGeom>
                      <a:avLst/>
                      <a:gdLst>
                        <a:gd name="T0" fmla="*/ 17 w 18"/>
                        <a:gd name="T1" fmla="*/ 26 h 31"/>
                        <a:gd name="T2" fmla="*/ 18 w 18"/>
                        <a:gd name="T3" fmla="*/ 26 h 31"/>
                        <a:gd name="T4" fmla="*/ 13 w 18"/>
                        <a:gd name="T5" fmla="*/ 0 h 31"/>
                        <a:gd name="T6" fmla="*/ 0 w 18"/>
                        <a:gd name="T7" fmla="*/ 2 h 31"/>
                        <a:gd name="T8" fmla="*/ 6 w 18"/>
                        <a:gd name="T9" fmla="*/ 29 h 31"/>
                        <a:gd name="T10" fmla="*/ 6 w 18"/>
                        <a:gd name="T11" fmla="*/ 31 h 31"/>
                        <a:gd name="T12" fmla="*/ 17 w 18"/>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18" h="31">
                          <a:moveTo>
                            <a:pt x="17" y="26"/>
                          </a:moveTo>
                          <a:lnTo>
                            <a:pt x="18" y="26"/>
                          </a:lnTo>
                          <a:lnTo>
                            <a:pt x="13" y="0"/>
                          </a:lnTo>
                          <a:lnTo>
                            <a:pt x="0" y="2"/>
                          </a:lnTo>
                          <a:lnTo>
                            <a:pt x="6" y="29"/>
                          </a:lnTo>
                          <a:lnTo>
                            <a:pt x="6" y="31"/>
                          </a:lnTo>
                          <a:lnTo>
                            <a:pt x="17"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4" name="Freeform 384"/>
                    <p:cNvSpPr>
                      <a:spLocks/>
                    </p:cNvSpPr>
                    <p:nvPr/>
                  </p:nvSpPr>
                  <p:spPr bwMode="auto">
                    <a:xfrm>
                      <a:off x="2290" y="1464"/>
                      <a:ext cx="34" cy="54"/>
                    </a:xfrm>
                    <a:custGeom>
                      <a:avLst/>
                      <a:gdLst>
                        <a:gd name="T0" fmla="*/ 30 w 34"/>
                        <a:gd name="T1" fmla="*/ 43 h 54"/>
                        <a:gd name="T2" fmla="*/ 34 w 34"/>
                        <a:gd name="T3" fmla="*/ 45 h 54"/>
                        <a:gd name="T4" fmla="*/ 11 w 34"/>
                        <a:gd name="T5" fmla="*/ 0 h 54"/>
                        <a:gd name="T6" fmla="*/ 0 w 34"/>
                        <a:gd name="T7" fmla="*/ 5 h 54"/>
                        <a:gd name="T8" fmla="*/ 21 w 34"/>
                        <a:gd name="T9" fmla="*/ 50 h 54"/>
                        <a:gd name="T10" fmla="*/ 25 w 34"/>
                        <a:gd name="T11" fmla="*/ 54 h 54"/>
                        <a:gd name="T12" fmla="*/ 30 w 34"/>
                        <a:gd name="T13" fmla="*/ 43 h 54"/>
                      </a:gdLst>
                      <a:ahLst/>
                      <a:cxnLst>
                        <a:cxn ang="0">
                          <a:pos x="T0" y="T1"/>
                        </a:cxn>
                        <a:cxn ang="0">
                          <a:pos x="T2" y="T3"/>
                        </a:cxn>
                        <a:cxn ang="0">
                          <a:pos x="T4" y="T5"/>
                        </a:cxn>
                        <a:cxn ang="0">
                          <a:pos x="T6" y="T7"/>
                        </a:cxn>
                        <a:cxn ang="0">
                          <a:pos x="T8" y="T9"/>
                        </a:cxn>
                        <a:cxn ang="0">
                          <a:pos x="T10" y="T11"/>
                        </a:cxn>
                        <a:cxn ang="0">
                          <a:pos x="T12" y="T13"/>
                        </a:cxn>
                      </a:cxnLst>
                      <a:rect l="0" t="0" r="r" b="b"/>
                      <a:pathLst>
                        <a:path w="34" h="54">
                          <a:moveTo>
                            <a:pt x="30" y="43"/>
                          </a:moveTo>
                          <a:lnTo>
                            <a:pt x="34" y="45"/>
                          </a:lnTo>
                          <a:lnTo>
                            <a:pt x="11" y="0"/>
                          </a:lnTo>
                          <a:lnTo>
                            <a:pt x="0" y="5"/>
                          </a:lnTo>
                          <a:lnTo>
                            <a:pt x="21" y="50"/>
                          </a:lnTo>
                          <a:lnTo>
                            <a:pt x="25" y="54"/>
                          </a:lnTo>
                          <a:lnTo>
                            <a:pt x="30"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5" name="Freeform 383"/>
                    <p:cNvSpPr>
                      <a:spLocks/>
                    </p:cNvSpPr>
                    <p:nvPr/>
                  </p:nvSpPr>
                  <p:spPr bwMode="auto">
                    <a:xfrm>
                      <a:off x="2315" y="1507"/>
                      <a:ext cx="25" cy="21"/>
                    </a:xfrm>
                    <a:custGeom>
                      <a:avLst/>
                      <a:gdLst>
                        <a:gd name="T0" fmla="*/ 25 w 25"/>
                        <a:gd name="T1" fmla="*/ 11 h 21"/>
                        <a:gd name="T2" fmla="*/ 23 w 25"/>
                        <a:gd name="T3" fmla="*/ 11 h 21"/>
                        <a:gd name="T4" fmla="*/ 5 w 25"/>
                        <a:gd name="T5" fmla="*/ 0 h 21"/>
                        <a:gd name="T6" fmla="*/ 0 w 25"/>
                        <a:gd name="T7" fmla="*/ 11 h 21"/>
                        <a:gd name="T8" fmla="*/ 18 w 25"/>
                        <a:gd name="T9" fmla="*/ 21 h 21"/>
                        <a:gd name="T10" fmla="*/ 16 w 25"/>
                        <a:gd name="T11" fmla="*/ 20 h 21"/>
                        <a:gd name="T12" fmla="*/ 25 w 25"/>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5" y="11"/>
                          </a:moveTo>
                          <a:lnTo>
                            <a:pt x="23" y="11"/>
                          </a:lnTo>
                          <a:lnTo>
                            <a:pt x="5" y="0"/>
                          </a:lnTo>
                          <a:lnTo>
                            <a:pt x="0" y="11"/>
                          </a:lnTo>
                          <a:lnTo>
                            <a:pt x="18" y="21"/>
                          </a:lnTo>
                          <a:lnTo>
                            <a:pt x="16" y="20"/>
                          </a:lnTo>
                          <a:lnTo>
                            <a:pt x="2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6" name="Freeform 382"/>
                    <p:cNvSpPr>
                      <a:spLocks/>
                    </p:cNvSpPr>
                    <p:nvPr/>
                  </p:nvSpPr>
                  <p:spPr bwMode="auto">
                    <a:xfrm>
                      <a:off x="2331" y="1518"/>
                      <a:ext cx="29" cy="30"/>
                    </a:xfrm>
                    <a:custGeom>
                      <a:avLst/>
                      <a:gdLst>
                        <a:gd name="T0" fmla="*/ 29 w 29"/>
                        <a:gd name="T1" fmla="*/ 25 h 30"/>
                        <a:gd name="T2" fmla="*/ 29 w 29"/>
                        <a:gd name="T3" fmla="*/ 23 h 30"/>
                        <a:gd name="T4" fmla="*/ 9 w 29"/>
                        <a:gd name="T5" fmla="*/ 0 h 30"/>
                        <a:gd name="T6" fmla="*/ 0 w 29"/>
                        <a:gd name="T7" fmla="*/ 9 h 30"/>
                        <a:gd name="T8" fmla="*/ 18 w 29"/>
                        <a:gd name="T9" fmla="*/ 30 h 30"/>
                        <a:gd name="T10" fmla="*/ 18 w 29"/>
                        <a:gd name="T11" fmla="*/ 30 h 30"/>
                        <a:gd name="T12" fmla="*/ 29 w 29"/>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29" h="30">
                          <a:moveTo>
                            <a:pt x="29" y="25"/>
                          </a:moveTo>
                          <a:lnTo>
                            <a:pt x="29" y="23"/>
                          </a:lnTo>
                          <a:lnTo>
                            <a:pt x="9" y="0"/>
                          </a:lnTo>
                          <a:lnTo>
                            <a:pt x="0" y="9"/>
                          </a:lnTo>
                          <a:lnTo>
                            <a:pt x="18" y="30"/>
                          </a:lnTo>
                          <a:lnTo>
                            <a:pt x="2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7" name="Freeform 381"/>
                    <p:cNvSpPr>
                      <a:spLocks/>
                    </p:cNvSpPr>
                    <p:nvPr/>
                  </p:nvSpPr>
                  <p:spPr bwMode="auto">
                    <a:xfrm>
                      <a:off x="2349" y="1543"/>
                      <a:ext cx="18" cy="20"/>
                    </a:xfrm>
                    <a:custGeom>
                      <a:avLst/>
                      <a:gdLst>
                        <a:gd name="T0" fmla="*/ 18 w 18"/>
                        <a:gd name="T1" fmla="*/ 14 h 20"/>
                        <a:gd name="T2" fmla="*/ 18 w 18"/>
                        <a:gd name="T3" fmla="*/ 14 h 20"/>
                        <a:gd name="T4" fmla="*/ 11 w 18"/>
                        <a:gd name="T5" fmla="*/ 0 h 20"/>
                        <a:gd name="T6" fmla="*/ 0 w 18"/>
                        <a:gd name="T7" fmla="*/ 5 h 20"/>
                        <a:gd name="T8" fmla="*/ 6 w 18"/>
                        <a:gd name="T9" fmla="*/ 20 h 20"/>
                        <a:gd name="T10" fmla="*/ 7 w 18"/>
                        <a:gd name="T11" fmla="*/ 20 h 20"/>
                        <a:gd name="T12" fmla="*/ 18 w 18"/>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18" y="14"/>
                          </a:moveTo>
                          <a:lnTo>
                            <a:pt x="18" y="14"/>
                          </a:lnTo>
                          <a:lnTo>
                            <a:pt x="11" y="0"/>
                          </a:lnTo>
                          <a:lnTo>
                            <a:pt x="0" y="5"/>
                          </a:lnTo>
                          <a:lnTo>
                            <a:pt x="6" y="20"/>
                          </a:lnTo>
                          <a:lnTo>
                            <a:pt x="7" y="20"/>
                          </a:lnTo>
                          <a:lnTo>
                            <a:pt x="18"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8" name="Freeform 380"/>
                    <p:cNvSpPr>
                      <a:spLocks/>
                    </p:cNvSpPr>
                    <p:nvPr/>
                  </p:nvSpPr>
                  <p:spPr bwMode="auto">
                    <a:xfrm>
                      <a:off x="2356" y="1557"/>
                      <a:ext cx="22" cy="31"/>
                    </a:xfrm>
                    <a:custGeom>
                      <a:avLst/>
                      <a:gdLst>
                        <a:gd name="T0" fmla="*/ 17 w 22"/>
                        <a:gd name="T1" fmla="*/ 18 h 31"/>
                        <a:gd name="T2" fmla="*/ 22 w 22"/>
                        <a:gd name="T3" fmla="*/ 22 h 31"/>
                        <a:gd name="T4" fmla="*/ 11 w 22"/>
                        <a:gd name="T5" fmla="*/ 0 h 31"/>
                        <a:gd name="T6" fmla="*/ 0 w 22"/>
                        <a:gd name="T7" fmla="*/ 6 h 31"/>
                        <a:gd name="T8" fmla="*/ 9 w 22"/>
                        <a:gd name="T9" fmla="*/ 27 h 31"/>
                        <a:gd name="T10" fmla="*/ 17 w 22"/>
                        <a:gd name="T11" fmla="*/ 31 h 31"/>
                        <a:gd name="T12" fmla="*/ 9 w 22"/>
                        <a:gd name="T13" fmla="*/ 27 h 31"/>
                        <a:gd name="T14" fmla="*/ 11 w 22"/>
                        <a:gd name="T15" fmla="*/ 31 h 31"/>
                        <a:gd name="T16" fmla="*/ 17 w 22"/>
                        <a:gd name="T17" fmla="*/ 31 h 31"/>
                        <a:gd name="T18" fmla="*/ 17 w 22"/>
                        <a:gd name="T1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1">
                          <a:moveTo>
                            <a:pt x="17" y="18"/>
                          </a:moveTo>
                          <a:lnTo>
                            <a:pt x="22" y="22"/>
                          </a:lnTo>
                          <a:lnTo>
                            <a:pt x="11" y="0"/>
                          </a:lnTo>
                          <a:lnTo>
                            <a:pt x="0" y="6"/>
                          </a:lnTo>
                          <a:lnTo>
                            <a:pt x="9" y="27"/>
                          </a:lnTo>
                          <a:lnTo>
                            <a:pt x="17" y="31"/>
                          </a:lnTo>
                          <a:lnTo>
                            <a:pt x="9" y="27"/>
                          </a:lnTo>
                          <a:lnTo>
                            <a:pt x="11" y="31"/>
                          </a:lnTo>
                          <a:lnTo>
                            <a:pt x="17" y="31"/>
                          </a:lnTo>
                          <a:lnTo>
                            <a:pt x="1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49" name="Freeform 379"/>
                    <p:cNvSpPr>
                      <a:spLocks/>
                    </p:cNvSpPr>
                    <p:nvPr/>
                  </p:nvSpPr>
                  <p:spPr bwMode="auto">
                    <a:xfrm>
                      <a:off x="2373" y="1575"/>
                      <a:ext cx="25" cy="15"/>
                    </a:xfrm>
                    <a:custGeom>
                      <a:avLst/>
                      <a:gdLst>
                        <a:gd name="T0" fmla="*/ 25 w 25"/>
                        <a:gd name="T1" fmla="*/ 2 h 15"/>
                        <a:gd name="T2" fmla="*/ 21 w 25"/>
                        <a:gd name="T3" fmla="*/ 0 h 15"/>
                        <a:gd name="T4" fmla="*/ 0 w 25"/>
                        <a:gd name="T5" fmla="*/ 0 h 15"/>
                        <a:gd name="T6" fmla="*/ 0 w 25"/>
                        <a:gd name="T7" fmla="*/ 13 h 15"/>
                        <a:gd name="T8" fmla="*/ 21 w 25"/>
                        <a:gd name="T9" fmla="*/ 15 h 15"/>
                        <a:gd name="T10" fmla="*/ 18 w 25"/>
                        <a:gd name="T11" fmla="*/ 13 h 15"/>
                        <a:gd name="T12" fmla="*/ 25 w 25"/>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25" h="15">
                          <a:moveTo>
                            <a:pt x="25" y="2"/>
                          </a:moveTo>
                          <a:lnTo>
                            <a:pt x="21" y="0"/>
                          </a:lnTo>
                          <a:lnTo>
                            <a:pt x="0" y="0"/>
                          </a:lnTo>
                          <a:lnTo>
                            <a:pt x="0" y="13"/>
                          </a:lnTo>
                          <a:lnTo>
                            <a:pt x="21" y="15"/>
                          </a:lnTo>
                          <a:lnTo>
                            <a:pt x="18" y="13"/>
                          </a:lnTo>
                          <a:lnTo>
                            <a:pt x="2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0" name="Freeform 378"/>
                    <p:cNvSpPr>
                      <a:spLocks/>
                    </p:cNvSpPr>
                    <p:nvPr/>
                  </p:nvSpPr>
                  <p:spPr bwMode="auto">
                    <a:xfrm>
                      <a:off x="2391" y="1577"/>
                      <a:ext cx="34" cy="29"/>
                    </a:xfrm>
                    <a:custGeom>
                      <a:avLst/>
                      <a:gdLst>
                        <a:gd name="T0" fmla="*/ 34 w 34"/>
                        <a:gd name="T1" fmla="*/ 24 h 29"/>
                        <a:gd name="T2" fmla="*/ 32 w 34"/>
                        <a:gd name="T3" fmla="*/ 20 h 29"/>
                        <a:gd name="T4" fmla="*/ 7 w 34"/>
                        <a:gd name="T5" fmla="*/ 0 h 29"/>
                        <a:gd name="T6" fmla="*/ 0 w 34"/>
                        <a:gd name="T7" fmla="*/ 11 h 29"/>
                        <a:gd name="T8" fmla="*/ 23 w 34"/>
                        <a:gd name="T9" fmla="*/ 29 h 29"/>
                        <a:gd name="T10" fmla="*/ 21 w 34"/>
                        <a:gd name="T11" fmla="*/ 24 h 29"/>
                        <a:gd name="T12" fmla="*/ 34 w 34"/>
                        <a:gd name="T13" fmla="*/ 24 h 29"/>
                        <a:gd name="T14" fmla="*/ 34 w 34"/>
                        <a:gd name="T15" fmla="*/ 22 h 29"/>
                        <a:gd name="T16" fmla="*/ 32 w 34"/>
                        <a:gd name="T17" fmla="*/ 20 h 29"/>
                        <a:gd name="T18" fmla="*/ 34 w 34"/>
                        <a:gd name="T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9">
                          <a:moveTo>
                            <a:pt x="34" y="24"/>
                          </a:moveTo>
                          <a:lnTo>
                            <a:pt x="32" y="20"/>
                          </a:lnTo>
                          <a:lnTo>
                            <a:pt x="7" y="0"/>
                          </a:lnTo>
                          <a:lnTo>
                            <a:pt x="0" y="11"/>
                          </a:lnTo>
                          <a:lnTo>
                            <a:pt x="23" y="29"/>
                          </a:lnTo>
                          <a:lnTo>
                            <a:pt x="21" y="24"/>
                          </a:lnTo>
                          <a:lnTo>
                            <a:pt x="34" y="24"/>
                          </a:lnTo>
                          <a:lnTo>
                            <a:pt x="34" y="22"/>
                          </a:lnTo>
                          <a:lnTo>
                            <a:pt x="32" y="20"/>
                          </a:lnTo>
                          <a:lnTo>
                            <a:pt x="34"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1" name="Freeform 377"/>
                    <p:cNvSpPr>
                      <a:spLocks/>
                    </p:cNvSpPr>
                    <p:nvPr/>
                  </p:nvSpPr>
                  <p:spPr bwMode="auto">
                    <a:xfrm>
                      <a:off x="2412" y="1601"/>
                      <a:ext cx="13" cy="27"/>
                    </a:xfrm>
                    <a:custGeom>
                      <a:avLst/>
                      <a:gdLst>
                        <a:gd name="T0" fmla="*/ 11 w 13"/>
                        <a:gd name="T1" fmla="*/ 27 h 27"/>
                        <a:gd name="T2" fmla="*/ 13 w 13"/>
                        <a:gd name="T3" fmla="*/ 21 h 27"/>
                        <a:gd name="T4" fmla="*/ 13 w 13"/>
                        <a:gd name="T5" fmla="*/ 0 h 27"/>
                        <a:gd name="T6" fmla="*/ 0 w 13"/>
                        <a:gd name="T7" fmla="*/ 0 h 27"/>
                        <a:gd name="T8" fmla="*/ 0 w 13"/>
                        <a:gd name="T9" fmla="*/ 21 h 27"/>
                        <a:gd name="T10" fmla="*/ 2 w 13"/>
                        <a:gd name="T11" fmla="*/ 16 h 27"/>
                        <a:gd name="T12" fmla="*/ 11 w 13"/>
                        <a:gd name="T13" fmla="*/ 27 h 27"/>
                        <a:gd name="T14" fmla="*/ 13 w 13"/>
                        <a:gd name="T15" fmla="*/ 25 h 27"/>
                        <a:gd name="T16" fmla="*/ 13 w 13"/>
                        <a:gd name="T17" fmla="*/ 21 h 27"/>
                        <a:gd name="T18" fmla="*/ 11 w 13"/>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7">
                          <a:moveTo>
                            <a:pt x="11" y="27"/>
                          </a:moveTo>
                          <a:lnTo>
                            <a:pt x="13" y="21"/>
                          </a:lnTo>
                          <a:lnTo>
                            <a:pt x="13" y="0"/>
                          </a:lnTo>
                          <a:lnTo>
                            <a:pt x="0" y="0"/>
                          </a:lnTo>
                          <a:lnTo>
                            <a:pt x="0" y="21"/>
                          </a:lnTo>
                          <a:lnTo>
                            <a:pt x="2" y="16"/>
                          </a:lnTo>
                          <a:lnTo>
                            <a:pt x="11" y="27"/>
                          </a:lnTo>
                          <a:lnTo>
                            <a:pt x="13" y="25"/>
                          </a:lnTo>
                          <a:lnTo>
                            <a:pt x="13" y="21"/>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2" name="Freeform 376"/>
                    <p:cNvSpPr>
                      <a:spLocks/>
                    </p:cNvSpPr>
                    <p:nvPr/>
                  </p:nvSpPr>
                  <p:spPr bwMode="auto">
                    <a:xfrm>
                      <a:off x="2355" y="1617"/>
                      <a:ext cx="68" cy="63"/>
                    </a:xfrm>
                    <a:custGeom>
                      <a:avLst/>
                      <a:gdLst>
                        <a:gd name="T0" fmla="*/ 12 w 68"/>
                        <a:gd name="T1" fmla="*/ 59 h 63"/>
                        <a:gd name="T2" fmla="*/ 10 w 68"/>
                        <a:gd name="T3" fmla="*/ 63 h 63"/>
                        <a:gd name="T4" fmla="*/ 68 w 68"/>
                        <a:gd name="T5" fmla="*/ 11 h 63"/>
                        <a:gd name="T6" fmla="*/ 59 w 68"/>
                        <a:gd name="T7" fmla="*/ 0 h 63"/>
                        <a:gd name="T8" fmla="*/ 1 w 68"/>
                        <a:gd name="T9" fmla="*/ 54 h 63"/>
                        <a:gd name="T10" fmla="*/ 0 w 68"/>
                        <a:gd name="T11" fmla="*/ 56 h 63"/>
                        <a:gd name="T12" fmla="*/ 12 w 68"/>
                        <a:gd name="T13" fmla="*/ 59 h 63"/>
                      </a:gdLst>
                      <a:ahLst/>
                      <a:cxnLst>
                        <a:cxn ang="0">
                          <a:pos x="T0" y="T1"/>
                        </a:cxn>
                        <a:cxn ang="0">
                          <a:pos x="T2" y="T3"/>
                        </a:cxn>
                        <a:cxn ang="0">
                          <a:pos x="T4" y="T5"/>
                        </a:cxn>
                        <a:cxn ang="0">
                          <a:pos x="T6" y="T7"/>
                        </a:cxn>
                        <a:cxn ang="0">
                          <a:pos x="T8" y="T9"/>
                        </a:cxn>
                        <a:cxn ang="0">
                          <a:pos x="T10" y="T11"/>
                        </a:cxn>
                        <a:cxn ang="0">
                          <a:pos x="T12" y="T13"/>
                        </a:cxn>
                      </a:cxnLst>
                      <a:rect l="0" t="0" r="r" b="b"/>
                      <a:pathLst>
                        <a:path w="68" h="63">
                          <a:moveTo>
                            <a:pt x="12" y="59"/>
                          </a:moveTo>
                          <a:lnTo>
                            <a:pt x="10" y="63"/>
                          </a:lnTo>
                          <a:lnTo>
                            <a:pt x="68" y="11"/>
                          </a:lnTo>
                          <a:lnTo>
                            <a:pt x="59" y="0"/>
                          </a:lnTo>
                          <a:lnTo>
                            <a:pt x="1" y="54"/>
                          </a:lnTo>
                          <a:lnTo>
                            <a:pt x="0" y="56"/>
                          </a:lnTo>
                          <a:lnTo>
                            <a:pt x="12"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3" name="Freeform 375"/>
                    <p:cNvSpPr>
                      <a:spLocks/>
                    </p:cNvSpPr>
                    <p:nvPr/>
                  </p:nvSpPr>
                  <p:spPr bwMode="auto">
                    <a:xfrm>
                      <a:off x="2338" y="1673"/>
                      <a:ext cx="29" cy="77"/>
                    </a:xfrm>
                    <a:custGeom>
                      <a:avLst/>
                      <a:gdLst>
                        <a:gd name="T0" fmla="*/ 13 w 29"/>
                        <a:gd name="T1" fmla="*/ 70 h 77"/>
                        <a:gd name="T2" fmla="*/ 13 w 29"/>
                        <a:gd name="T3" fmla="*/ 75 h 77"/>
                        <a:gd name="T4" fmla="*/ 29 w 29"/>
                        <a:gd name="T5" fmla="*/ 3 h 77"/>
                        <a:gd name="T6" fmla="*/ 17 w 29"/>
                        <a:gd name="T7" fmla="*/ 0 h 77"/>
                        <a:gd name="T8" fmla="*/ 0 w 29"/>
                        <a:gd name="T9" fmla="*/ 72 h 77"/>
                        <a:gd name="T10" fmla="*/ 2 w 29"/>
                        <a:gd name="T11" fmla="*/ 77 h 77"/>
                        <a:gd name="T12" fmla="*/ 0 w 29"/>
                        <a:gd name="T13" fmla="*/ 72 h 77"/>
                        <a:gd name="T14" fmla="*/ 0 w 29"/>
                        <a:gd name="T15" fmla="*/ 75 h 77"/>
                        <a:gd name="T16" fmla="*/ 2 w 29"/>
                        <a:gd name="T17" fmla="*/ 77 h 77"/>
                        <a:gd name="T18" fmla="*/ 13 w 29"/>
                        <a:gd name="T19"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7">
                          <a:moveTo>
                            <a:pt x="13" y="70"/>
                          </a:moveTo>
                          <a:lnTo>
                            <a:pt x="13" y="75"/>
                          </a:lnTo>
                          <a:lnTo>
                            <a:pt x="29" y="3"/>
                          </a:lnTo>
                          <a:lnTo>
                            <a:pt x="17" y="0"/>
                          </a:lnTo>
                          <a:lnTo>
                            <a:pt x="0" y="72"/>
                          </a:lnTo>
                          <a:lnTo>
                            <a:pt x="2" y="77"/>
                          </a:lnTo>
                          <a:lnTo>
                            <a:pt x="0" y="72"/>
                          </a:lnTo>
                          <a:lnTo>
                            <a:pt x="0" y="75"/>
                          </a:lnTo>
                          <a:lnTo>
                            <a:pt x="2" y="77"/>
                          </a:lnTo>
                          <a:lnTo>
                            <a:pt x="13"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4" name="Freeform 374"/>
                    <p:cNvSpPr>
                      <a:spLocks/>
                    </p:cNvSpPr>
                    <p:nvPr/>
                  </p:nvSpPr>
                  <p:spPr bwMode="auto">
                    <a:xfrm>
                      <a:off x="2340" y="1743"/>
                      <a:ext cx="40" cy="43"/>
                    </a:xfrm>
                    <a:custGeom>
                      <a:avLst/>
                      <a:gdLst>
                        <a:gd name="T0" fmla="*/ 36 w 40"/>
                        <a:gd name="T1" fmla="*/ 43 h 43"/>
                        <a:gd name="T2" fmla="*/ 36 w 40"/>
                        <a:gd name="T3" fmla="*/ 36 h 43"/>
                        <a:gd name="T4" fmla="*/ 11 w 40"/>
                        <a:gd name="T5" fmla="*/ 0 h 43"/>
                        <a:gd name="T6" fmla="*/ 0 w 40"/>
                        <a:gd name="T7" fmla="*/ 7 h 43"/>
                        <a:gd name="T8" fmla="*/ 25 w 40"/>
                        <a:gd name="T9" fmla="*/ 43 h 43"/>
                        <a:gd name="T10" fmla="*/ 25 w 40"/>
                        <a:gd name="T11" fmla="*/ 36 h 43"/>
                        <a:gd name="T12" fmla="*/ 36 w 40"/>
                        <a:gd name="T13" fmla="*/ 43 h 43"/>
                        <a:gd name="T14" fmla="*/ 40 w 40"/>
                        <a:gd name="T15" fmla="*/ 39 h 43"/>
                        <a:gd name="T16" fmla="*/ 36 w 40"/>
                        <a:gd name="T17" fmla="*/ 36 h 43"/>
                        <a:gd name="T18" fmla="*/ 36 w 40"/>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3">
                          <a:moveTo>
                            <a:pt x="36" y="43"/>
                          </a:moveTo>
                          <a:lnTo>
                            <a:pt x="36" y="36"/>
                          </a:lnTo>
                          <a:lnTo>
                            <a:pt x="11" y="0"/>
                          </a:lnTo>
                          <a:lnTo>
                            <a:pt x="0" y="7"/>
                          </a:lnTo>
                          <a:lnTo>
                            <a:pt x="25" y="43"/>
                          </a:lnTo>
                          <a:lnTo>
                            <a:pt x="25" y="36"/>
                          </a:lnTo>
                          <a:lnTo>
                            <a:pt x="36" y="43"/>
                          </a:lnTo>
                          <a:lnTo>
                            <a:pt x="40" y="39"/>
                          </a:lnTo>
                          <a:lnTo>
                            <a:pt x="36" y="36"/>
                          </a:lnTo>
                          <a:lnTo>
                            <a:pt x="3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5" name="Freeform 373"/>
                    <p:cNvSpPr>
                      <a:spLocks/>
                    </p:cNvSpPr>
                    <p:nvPr/>
                  </p:nvSpPr>
                  <p:spPr bwMode="auto">
                    <a:xfrm>
                      <a:off x="2347" y="1779"/>
                      <a:ext cx="29" cy="34"/>
                    </a:xfrm>
                    <a:custGeom>
                      <a:avLst/>
                      <a:gdLst>
                        <a:gd name="T0" fmla="*/ 9 w 29"/>
                        <a:gd name="T1" fmla="*/ 34 h 34"/>
                        <a:gd name="T2" fmla="*/ 9 w 29"/>
                        <a:gd name="T3" fmla="*/ 34 h 34"/>
                        <a:gd name="T4" fmla="*/ 29 w 29"/>
                        <a:gd name="T5" fmla="*/ 7 h 34"/>
                        <a:gd name="T6" fmla="*/ 18 w 29"/>
                        <a:gd name="T7" fmla="*/ 0 h 34"/>
                        <a:gd name="T8" fmla="*/ 0 w 29"/>
                        <a:gd name="T9" fmla="*/ 27 h 34"/>
                        <a:gd name="T10" fmla="*/ 0 w 29"/>
                        <a:gd name="T11" fmla="*/ 27 h 34"/>
                        <a:gd name="T12" fmla="*/ 9 w 2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9" y="34"/>
                          </a:moveTo>
                          <a:lnTo>
                            <a:pt x="9" y="34"/>
                          </a:lnTo>
                          <a:lnTo>
                            <a:pt x="29" y="7"/>
                          </a:lnTo>
                          <a:lnTo>
                            <a:pt x="18" y="0"/>
                          </a:lnTo>
                          <a:lnTo>
                            <a:pt x="0" y="27"/>
                          </a:lnTo>
                          <a:lnTo>
                            <a:pt x="9"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6" name="Freeform 372"/>
                    <p:cNvSpPr>
                      <a:spLocks/>
                    </p:cNvSpPr>
                    <p:nvPr/>
                  </p:nvSpPr>
                  <p:spPr bwMode="auto">
                    <a:xfrm>
                      <a:off x="2310" y="1806"/>
                      <a:ext cx="46" cy="58"/>
                    </a:xfrm>
                    <a:custGeom>
                      <a:avLst/>
                      <a:gdLst>
                        <a:gd name="T0" fmla="*/ 12 w 46"/>
                        <a:gd name="T1" fmla="*/ 52 h 58"/>
                        <a:gd name="T2" fmla="*/ 10 w 46"/>
                        <a:gd name="T3" fmla="*/ 58 h 58"/>
                        <a:gd name="T4" fmla="*/ 46 w 46"/>
                        <a:gd name="T5" fmla="*/ 7 h 58"/>
                        <a:gd name="T6" fmla="*/ 37 w 46"/>
                        <a:gd name="T7" fmla="*/ 0 h 58"/>
                        <a:gd name="T8" fmla="*/ 0 w 46"/>
                        <a:gd name="T9" fmla="*/ 50 h 58"/>
                        <a:gd name="T10" fmla="*/ 0 w 46"/>
                        <a:gd name="T11" fmla="*/ 54 h 58"/>
                        <a:gd name="T12" fmla="*/ 12 w 46"/>
                        <a:gd name="T13" fmla="*/ 52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12" y="52"/>
                          </a:moveTo>
                          <a:lnTo>
                            <a:pt x="10" y="58"/>
                          </a:lnTo>
                          <a:lnTo>
                            <a:pt x="46" y="7"/>
                          </a:lnTo>
                          <a:lnTo>
                            <a:pt x="37" y="0"/>
                          </a:lnTo>
                          <a:lnTo>
                            <a:pt x="0" y="50"/>
                          </a:lnTo>
                          <a:lnTo>
                            <a:pt x="0" y="54"/>
                          </a:lnTo>
                          <a:lnTo>
                            <a:pt x="12"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7" name="Freeform 371"/>
                    <p:cNvSpPr>
                      <a:spLocks/>
                    </p:cNvSpPr>
                    <p:nvPr/>
                  </p:nvSpPr>
                  <p:spPr bwMode="auto">
                    <a:xfrm>
                      <a:off x="2310" y="1858"/>
                      <a:ext cx="16" cy="42"/>
                    </a:xfrm>
                    <a:custGeom>
                      <a:avLst/>
                      <a:gdLst>
                        <a:gd name="T0" fmla="*/ 12 w 16"/>
                        <a:gd name="T1" fmla="*/ 42 h 42"/>
                        <a:gd name="T2" fmla="*/ 16 w 16"/>
                        <a:gd name="T3" fmla="*/ 36 h 42"/>
                        <a:gd name="T4" fmla="*/ 12 w 16"/>
                        <a:gd name="T5" fmla="*/ 0 h 42"/>
                        <a:gd name="T6" fmla="*/ 0 w 16"/>
                        <a:gd name="T7" fmla="*/ 2 h 42"/>
                        <a:gd name="T8" fmla="*/ 3 w 16"/>
                        <a:gd name="T9" fmla="*/ 38 h 42"/>
                        <a:gd name="T10" fmla="*/ 5 w 16"/>
                        <a:gd name="T11" fmla="*/ 31 h 42"/>
                        <a:gd name="T12" fmla="*/ 12 w 16"/>
                        <a:gd name="T13" fmla="*/ 42 h 42"/>
                        <a:gd name="T14" fmla="*/ 16 w 16"/>
                        <a:gd name="T15" fmla="*/ 40 h 42"/>
                        <a:gd name="T16" fmla="*/ 16 w 16"/>
                        <a:gd name="T17" fmla="*/ 36 h 42"/>
                        <a:gd name="T18" fmla="*/ 12 w 1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2">
                          <a:moveTo>
                            <a:pt x="12" y="42"/>
                          </a:moveTo>
                          <a:lnTo>
                            <a:pt x="16" y="36"/>
                          </a:lnTo>
                          <a:lnTo>
                            <a:pt x="12" y="0"/>
                          </a:lnTo>
                          <a:lnTo>
                            <a:pt x="0" y="2"/>
                          </a:lnTo>
                          <a:lnTo>
                            <a:pt x="3" y="38"/>
                          </a:lnTo>
                          <a:lnTo>
                            <a:pt x="5" y="31"/>
                          </a:lnTo>
                          <a:lnTo>
                            <a:pt x="12" y="42"/>
                          </a:lnTo>
                          <a:lnTo>
                            <a:pt x="16" y="40"/>
                          </a:lnTo>
                          <a:lnTo>
                            <a:pt x="16" y="36"/>
                          </a:lnTo>
                          <a:lnTo>
                            <a:pt x="12"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8" name="Freeform 370"/>
                    <p:cNvSpPr>
                      <a:spLocks/>
                    </p:cNvSpPr>
                    <p:nvPr/>
                  </p:nvSpPr>
                  <p:spPr bwMode="auto">
                    <a:xfrm>
                      <a:off x="2270" y="1889"/>
                      <a:ext cx="52" cy="34"/>
                    </a:xfrm>
                    <a:custGeom>
                      <a:avLst/>
                      <a:gdLst>
                        <a:gd name="T0" fmla="*/ 7 w 52"/>
                        <a:gd name="T1" fmla="*/ 34 h 34"/>
                        <a:gd name="T2" fmla="*/ 7 w 52"/>
                        <a:gd name="T3" fmla="*/ 34 h 34"/>
                        <a:gd name="T4" fmla="*/ 52 w 52"/>
                        <a:gd name="T5" fmla="*/ 11 h 34"/>
                        <a:gd name="T6" fmla="*/ 45 w 52"/>
                        <a:gd name="T7" fmla="*/ 0 h 34"/>
                        <a:gd name="T8" fmla="*/ 0 w 52"/>
                        <a:gd name="T9" fmla="*/ 23 h 34"/>
                        <a:gd name="T10" fmla="*/ 0 w 52"/>
                        <a:gd name="T11" fmla="*/ 25 h 34"/>
                        <a:gd name="T12" fmla="*/ 7 w 5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7" y="34"/>
                          </a:moveTo>
                          <a:lnTo>
                            <a:pt x="7" y="34"/>
                          </a:lnTo>
                          <a:lnTo>
                            <a:pt x="52" y="11"/>
                          </a:lnTo>
                          <a:lnTo>
                            <a:pt x="45" y="0"/>
                          </a:lnTo>
                          <a:lnTo>
                            <a:pt x="0" y="23"/>
                          </a:lnTo>
                          <a:lnTo>
                            <a:pt x="0" y="25"/>
                          </a:lnTo>
                          <a:lnTo>
                            <a:pt x="7"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59" name="Freeform 369"/>
                    <p:cNvSpPr>
                      <a:spLocks/>
                    </p:cNvSpPr>
                    <p:nvPr/>
                  </p:nvSpPr>
                  <p:spPr bwMode="auto">
                    <a:xfrm>
                      <a:off x="2243" y="1914"/>
                      <a:ext cx="34" cy="32"/>
                    </a:xfrm>
                    <a:custGeom>
                      <a:avLst/>
                      <a:gdLst>
                        <a:gd name="T0" fmla="*/ 5 w 34"/>
                        <a:gd name="T1" fmla="*/ 32 h 32"/>
                        <a:gd name="T2" fmla="*/ 9 w 34"/>
                        <a:gd name="T3" fmla="*/ 31 h 32"/>
                        <a:gd name="T4" fmla="*/ 34 w 34"/>
                        <a:gd name="T5" fmla="*/ 9 h 32"/>
                        <a:gd name="T6" fmla="*/ 27 w 34"/>
                        <a:gd name="T7" fmla="*/ 0 h 32"/>
                        <a:gd name="T8" fmla="*/ 0 w 34"/>
                        <a:gd name="T9" fmla="*/ 22 h 32"/>
                        <a:gd name="T10" fmla="*/ 4 w 34"/>
                        <a:gd name="T11" fmla="*/ 20 h 32"/>
                        <a:gd name="T12" fmla="*/ 5 w 3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4" h="32">
                          <a:moveTo>
                            <a:pt x="5" y="32"/>
                          </a:moveTo>
                          <a:lnTo>
                            <a:pt x="9" y="31"/>
                          </a:lnTo>
                          <a:lnTo>
                            <a:pt x="34" y="9"/>
                          </a:lnTo>
                          <a:lnTo>
                            <a:pt x="27" y="0"/>
                          </a:lnTo>
                          <a:lnTo>
                            <a:pt x="0" y="22"/>
                          </a:lnTo>
                          <a:lnTo>
                            <a:pt x="4" y="20"/>
                          </a:lnTo>
                          <a:lnTo>
                            <a:pt x="5"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0" name="Freeform 368"/>
                    <p:cNvSpPr>
                      <a:spLocks/>
                    </p:cNvSpPr>
                    <p:nvPr/>
                  </p:nvSpPr>
                  <p:spPr bwMode="auto">
                    <a:xfrm>
                      <a:off x="2160" y="1934"/>
                      <a:ext cx="88" cy="16"/>
                    </a:xfrm>
                    <a:custGeom>
                      <a:avLst/>
                      <a:gdLst>
                        <a:gd name="T0" fmla="*/ 2 w 88"/>
                        <a:gd name="T1" fmla="*/ 16 h 16"/>
                        <a:gd name="T2" fmla="*/ 2 w 88"/>
                        <a:gd name="T3" fmla="*/ 16 h 16"/>
                        <a:gd name="T4" fmla="*/ 88 w 88"/>
                        <a:gd name="T5" fmla="*/ 12 h 16"/>
                        <a:gd name="T6" fmla="*/ 87 w 88"/>
                        <a:gd name="T7" fmla="*/ 0 h 16"/>
                        <a:gd name="T8" fmla="*/ 0 w 88"/>
                        <a:gd name="T9" fmla="*/ 3 h 16"/>
                        <a:gd name="T10" fmla="*/ 0 w 88"/>
                        <a:gd name="T11" fmla="*/ 3 h 16"/>
                        <a:gd name="T12" fmla="*/ 2 w 8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2" y="16"/>
                          </a:moveTo>
                          <a:lnTo>
                            <a:pt x="2" y="16"/>
                          </a:lnTo>
                          <a:lnTo>
                            <a:pt x="88" y="12"/>
                          </a:lnTo>
                          <a:lnTo>
                            <a:pt x="87" y="0"/>
                          </a:lnTo>
                          <a:lnTo>
                            <a:pt x="0" y="3"/>
                          </a:lnTo>
                          <a:lnTo>
                            <a:pt x="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1" name="Freeform 367"/>
                    <p:cNvSpPr>
                      <a:spLocks/>
                    </p:cNvSpPr>
                    <p:nvPr/>
                  </p:nvSpPr>
                  <p:spPr bwMode="auto">
                    <a:xfrm>
                      <a:off x="2119" y="1937"/>
                      <a:ext cx="43" cy="22"/>
                    </a:xfrm>
                    <a:custGeom>
                      <a:avLst/>
                      <a:gdLst>
                        <a:gd name="T0" fmla="*/ 10 w 43"/>
                        <a:gd name="T1" fmla="*/ 18 h 22"/>
                        <a:gd name="T2" fmla="*/ 7 w 43"/>
                        <a:gd name="T3" fmla="*/ 22 h 22"/>
                        <a:gd name="T4" fmla="*/ 43 w 43"/>
                        <a:gd name="T5" fmla="*/ 13 h 22"/>
                        <a:gd name="T6" fmla="*/ 41 w 43"/>
                        <a:gd name="T7" fmla="*/ 0 h 22"/>
                        <a:gd name="T8" fmla="*/ 3 w 43"/>
                        <a:gd name="T9" fmla="*/ 9 h 22"/>
                        <a:gd name="T10" fmla="*/ 0 w 43"/>
                        <a:gd name="T11" fmla="*/ 13 h 22"/>
                        <a:gd name="T12" fmla="*/ 3 w 43"/>
                        <a:gd name="T13" fmla="*/ 9 h 22"/>
                        <a:gd name="T14" fmla="*/ 1 w 43"/>
                        <a:gd name="T15" fmla="*/ 9 h 22"/>
                        <a:gd name="T16" fmla="*/ 0 w 43"/>
                        <a:gd name="T17" fmla="*/ 13 h 22"/>
                        <a:gd name="T18" fmla="*/ 10 w 43"/>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
                          <a:moveTo>
                            <a:pt x="10" y="18"/>
                          </a:moveTo>
                          <a:lnTo>
                            <a:pt x="7" y="22"/>
                          </a:lnTo>
                          <a:lnTo>
                            <a:pt x="43" y="13"/>
                          </a:lnTo>
                          <a:lnTo>
                            <a:pt x="41" y="0"/>
                          </a:lnTo>
                          <a:lnTo>
                            <a:pt x="3" y="9"/>
                          </a:lnTo>
                          <a:lnTo>
                            <a:pt x="0" y="13"/>
                          </a:lnTo>
                          <a:lnTo>
                            <a:pt x="3" y="9"/>
                          </a:lnTo>
                          <a:lnTo>
                            <a:pt x="1" y="9"/>
                          </a:lnTo>
                          <a:lnTo>
                            <a:pt x="0" y="13"/>
                          </a:lnTo>
                          <a:lnTo>
                            <a:pt x="1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2" name="Freeform 366"/>
                    <p:cNvSpPr>
                      <a:spLocks/>
                    </p:cNvSpPr>
                    <p:nvPr/>
                  </p:nvSpPr>
                  <p:spPr bwMode="auto">
                    <a:xfrm>
                      <a:off x="2104" y="1950"/>
                      <a:ext cx="25" cy="36"/>
                    </a:xfrm>
                    <a:custGeom>
                      <a:avLst/>
                      <a:gdLst>
                        <a:gd name="T0" fmla="*/ 9 w 25"/>
                        <a:gd name="T1" fmla="*/ 36 h 36"/>
                        <a:gd name="T2" fmla="*/ 11 w 25"/>
                        <a:gd name="T3" fmla="*/ 34 h 36"/>
                        <a:gd name="T4" fmla="*/ 25 w 25"/>
                        <a:gd name="T5" fmla="*/ 5 h 36"/>
                        <a:gd name="T6" fmla="*/ 15 w 25"/>
                        <a:gd name="T7" fmla="*/ 0 h 36"/>
                        <a:gd name="T8" fmla="*/ 0 w 25"/>
                        <a:gd name="T9" fmla="*/ 29 h 36"/>
                        <a:gd name="T10" fmla="*/ 0 w 25"/>
                        <a:gd name="T11" fmla="*/ 27 h 36"/>
                        <a:gd name="T12" fmla="*/ 9 w 2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5" h="36">
                          <a:moveTo>
                            <a:pt x="9" y="36"/>
                          </a:moveTo>
                          <a:lnTo>
                            <a:pt x="11" y="34"/>
                          </a:lnTo>
                          <a:lnTo>
                            <a:pt x="25" y="5"/>
                          </a:lnTo>
                          <a:lnTo>
                            <a:pt x="15" y="0"/>
                          </a:lnTo>
                          <a:lnTo>
                            <a:pt x="0" y="29"/>
                          </a:lnTo>
                          <a:lnTo>
                            <a:pt x="0" y="27"/>
                          </a:lnTo>
                          <a:lnTo>
                            <a:pt x="9"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3" name="Freeform 365"/>
                    <p:cNvSpPr>
                      <a:spLocks/>
                    </p:cNvSpPr>
                    <p:nvPr/>
                  </p:nvSpPr>
                  <p:spPr bwMode="auto">
                    <a:xfrm>
                      <a:off x="2083" y="1977"/>
                      <a:ext cx="30" cy="34"/>
                    </a:xfrm>
                    <a:custGeom>
                      <a:avLst/>
                      <a:gdLst>
                        <a:gd name="T0" fmla="*/ 5 w 30"/>
                        <a:gd name="T1" fmla="*/ 34 h 34"/>
                        <a:gd name="T2" fmla="*/ 9 w 30"/>
                        <a:gd name="T3" fmla="*/ 32 h 34"/>
                        <a:gd name="T4" fmla="*/ 30 w 30"/>
                        <a:gd name="T5" fmla="*/ 9 h 34"/>
                        <a:gd name="T6" fmla="*/ 21 w 30"/>
                        <a:gd name="T7" fmla="*/ 0 h 34"/>
                        <a:gd name="T8" fmla="*/ 0 w 30"/>
                        <a:gd name="T9" fmla="*/ 23 h 34"/>
                        <a:gd name="T10" fmla="*/ 1 w 30"/>
                        <a:gd name="T11" fmla="*/ 22 h 34"/>
                        <a:gd name="T12" fmla="*/ 5 w 3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0" h="34">
                          <a:moveTo>
                            <a:pt x="5" y="34"/>
                          </a:moveTo>
                          <a:lnTo>
                            <a:pt x="9" y="32"/>
                          </a:lnTo>
                          <a:lnTo>
                            <a:pt x="30" y="9"/>
                          </a:lnTo>
                          <a:lnTo>
                            <a:pt x="21" y="0"/>
                          </a:lnTo>
                          <a:lnTo>
                            <a:pt x="0" y="23"/>
                          </a:lnTo>
                          <a:lnTo>
                            <a:pt x="1" y="22"/>
                          </a:lnTo>
                          <a:lnTo>
                            <a:pt x="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4" name="Freeform 364"/>
                    <p:cNvSpPr>
                      <a:spLocks/>
                    </p:cNvSpPr>
                    <p:nvPr/>
                  </p:nvSpPr>
                  <p:spPr bwMode="auto">
                    <a:xfrm>
                      <a:off x="2007" y="1999"/>
                      <a:ext cx="81" cy="34"/>
                    </a:xfrm>
                    <a:custGeom>
                      <a:avLst/>
                      <a:gdLst>
                        <a:gd name="T0" fmla="*/ 11 w 81"/>
                        <a:gd name="T1" fmla="*/ 30 h 34"/>
                        <a:gd name="T2" fmla="*/ 7 w 81"/>
                        <a:gd name="T3" fmla="*/ 34 h 34"/>
                        <a:gd name="T4" fmla="*/ 81 w 81"/>
                        <a:gd name="T5" fmla="*/ 12 h 34"/>
                        <a:gd name="T6" fmla="*/ 77 w 81"/>
                        <a:gd name="T7" fmla="*/ 0 h 34"/>
                        <a:gd name="T8" fmla="*/ 4 w 81"/>
                        <a:gd name="T9" fmla="*/ 21 h 34"/>
                        <a:gd name="T10" fmla="*/ 0 w 81"/>
                        <a:gd name="T11" fmla="*/ 25 h 34"/>
                        <a:gd name="T12" fmla="*/ 4 w 81"/>
                        <a:gd name="T13" fmla="*/ 21 h 34"/>
                        <a:gd name="T14" fmla="*/ 0 w 81"/>
                        <a:gd name="T15" fmla="*/ 21 h 34"/>
                        <a:gd name="T16" fmla="*/ 0 w 81"/>
                        <a:gd name="T17" fmla="*/ 25 h 34"/>
                        <a:gd name="T18" fmla="*/ 11 w 81"/>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34">
                          <a:moveTo>
                            <a:pt x="11" y="30"/>
                          </a:moveTo>
                          <a:lnTo>
                            <a:pt x="7" y="34"/>
                          </a:lnTo>
                          <a:lnTo>
                            <a:pt x="81" y="12"/>
                          </a:lnTo>
                          <a:lnTo>
                            <a:pt x="77" y="0"/>
                          </a:lnTo>
                          <a:lnTo>
                            <a:pt x="4" y="21"/>
                          </a:lnTo>
                          <a:lnTo>
                            <a:pt x="0" y="25"/>
                          </a:lnTo>
                          <a:lnTo>
                            <a:pt x="4" y="21"/>
                          </a:lnTo>
                          <a:lnTo>
                            <a:pt x="0" y="21"/>
                          </a:lnTo>
                          <a:lnTo>
                            <a:pt x="0" y="25"/>
                          </a:lnTo>
                          <a:lnTo>
                            <a:pt x="11"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5" name="Freeform 363"/>
                    <p:cNvSpPr>
                      <a:spLocks/>
                    </p:cNvSpPr>
                    <p:nvPr/>
                  </p:nvSpPr>
                  <p:spPr bwMode="auto">
                    <a:xfrm>
                      <a:off x="1996" y="2024"/>
                      <a:ext cx="22" cy="32"/>
                    </a:xfrm>
                    <a:custGeom>
                      <a:avLst/>
                      <a:gdLst>
                        <a:gd name="T0" fmla="*/ 9 w 22"/>
                        <a:gd name="T1" fmla="*/ 32 h 32"/>
                        <a:gd name="T2" fmla="*/ 13 w 22"/>
                        <a:gd name="T3" fmla="*/ 29 h 32"/>
                        <a:gd name="T4" fmla="*/ 22 w 22"/>
                        <a:gd name="T5" fmla="*/ 5 h 32"/>
                        <a:gd name="T6" fmla="*/ 11 w 22"/>
                        <a:gd name="T7" fmla="*/ 0 h 32"/>
                        <a:gd name="T8" fmla="*/ 0 w 22"/>
                        <a:gd name="T9" fmla="*/ 25 h 32"/>
                        <a:gd name="T10" fmla="*/ 4 w 22"/>
                        <a:gd name="T11" fmla="*/ 21 h 32"/>
                        <a:gd name="T12" fmla="*/ 9 w 2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9" y="32"/>
                          </a:moveTo>
                          <a:lnTo>
                            <a:pt x="13" y="29"/>
                          </a:lnTo>
                          <a:lnTo>
                            <a:pt x="22" y="5"/>
                          </a:lnTo>
                          <a:lnTo>
                            <a:pt x="11" y="0"/>
                          </a:lnTo>
                          <a:lnTo>
                            <a:pt x="0" y="25"/>
                          </a:lnTo>
                          <a:lnTo>
                            <a:pt x="4" y="21"/>
                          </a:lnTo>
                          <a:lnTo>
                            <a:pt x="9" y="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6" name="Freeform 362"/>
                    <p:cNvSpPr>
                      <a:spLocks/>
                    </p:cNvSpPr>
                    <p:nvPr/>
                  </p:nvSpPr>
                  <p:spPr bwMode="auto">
                    <a:xfrm>
                      <a:off x="1967" y="2045"/>
                      <a:ext cx="38" cy="31"/>
                    </a:xfrm>
                    <a:custGeom>
                      <a:avLst/>
                      <a:gdLst>
                        <a:gd name="T0" fmla="*/ 11 w 38"/>
                        <a:gd name="T1" fmla="*/ 27 h 31"/>
                        <a:gd name="T2" fmla="*/ 9 w 38"/>
                        <a:gd name="T3" fmla="*/ 31 h 31"/>
                        <a:gd name="T4" fmla="*/ 38 w 38"/>
                        <a:gd name="T5" fmla="*/ 11 h 31"/>
                        <a:gd name="T6" fmla="*/ 33 w 38"/>
                        <a:gd name="T7" fmla="*/ 0 h 31"/>
                        <a:gd name="T8" fmla="*/ 2 w 38"/>
                        <a:gd name="T9" fmla="*/ 20 h 31"/>
                        <a:gd name="T10" fmla="*/ 0 w 38"/>
                        <a:gd name="T11" fmla="*/ 22 h 31"/>
                        <a:gd name="T12" fmla="*/ 11 w 38"/>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1" y="27"/>
                          </a:moveTo>
                          <a:lnTo>
                            <a:pt x="9" y="31"/>
                          </a:lnTo>
                          <a:lnTo>
                            <a:pt x="38" y="11"/>
                          </a:lnTo>
                          <a:lnTo>
                            <a:pt x="33" y="0"/>
                          </a:lnTo>
                          <a:lnTo>
                            <a:pt x="2" y="20"/>
                          </a:lnTo>
                          <a:lnTo>
                            <a:pt x="0" y="22"/>
                          </a:lnTo>
                          <a:lnTo>
                            <a:pt x="11"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7" name="Freeform 361"/>
                    <p:cNvSpPr>
                      <a:spLocks/>
                    </p:cNvSpPr>
                    <p:nvPr/>
                  </p:nvSpPr>
                  <p:spPr bwMode="auto">
                    <a:xfrm>
                      <a:off x="1958" y="2067"/>
                      <a:ext cx="20" cy="22"/>
                    </a:xfrm>
                    <a:custGeom>
                      <a:avLst/>
                      <a:gdLst>
                        <a:gd name="T0" fmla="*/ 13 w 20"/>
                        <a:gd name="T1" fmla="*/ 20 h 22"/>
                        <a:gd name="T2" fmla="*/ 11 w 20"/>
                        <a:gd name="T3" fmla="*/ 22 h 22"/>
                        <a:gd name="T4" fmla="*/ 20 w 20"/>
                        <a:gd name="T5" fmla="*/ 5 h 22"/>
                        <a:gd name="T6" fmla="*/ 9 w 20"/>
                        <a:gd name="T7" fmla="*/ 0 h 22"/>
                        <a:gd name="T8" fmla="*/ 0 w 20"/>
                        <a:gd name="T9" fmla="*/ 16 h 22"/>
                        <a:gd name="T10" fmla="*/ 0 w 20"/>
                        <a:gd name="T11" fmla="*/ 18 h 22"/>
                        <a:gd name="T12" fmla="*/ 13 w 2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13" y="20"/>
                          </a:moveTo>
                          <a:lnTo>
                            <a:pt x="11" y="22"/>
                          </a:lnTo>
                          <a:lnTo>
                            <a:pt x="20" y="5"/>
                          </a:lnTo>
                          <a:lnTo>
                            <a:pt x="9" y="0"/>
                          </a:lnTo>
                          <a:lnTo>
                            <a:pt x="0" y="16"/>
                          </a:lnTo>
                          <a:lnTo>
                            <a:pt x="0" y="18"/>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8" name="Freeform 360"/>
                    <p:cNvSpPr>
                      <a:spLocks/>
                    </p:cNvSpPr>
                    <p:nvPr/>
                  </p:nvSpPr>
                  <p:spPr bwMode="auto">
                    <a:xfrm>
                      <a:off x="1955" y="2085"/>
                      <a:ext cx="16" cy="33"/>
                    </a:xfrm>
                    <a:custGeom>
                      <a:avLst/>
                      <a:gdLst>
                        <a:gd name="T0" fmla="*/ 12 w 16"/>
                        <a:gd name="T1" fmla="*/ 29 h 33"/>
                        <a:gd name="T2" fmla="*/ 12 w 16"/>
                        <a:gd name="T3" fmla="*/ 31 h 33"/>
                        <a:gd name="T4" fmla="*/ 16 w 16"/>
                        <a:gd name="T5" fmla="*/ 2 h 33"/>
                        <a:gd name="T6" fmla="*/ 3 w 16"/>
                        <a:gd name="T7" fmla="*/ 0 h 33"/>
                        <a:gd name="T8" fmla="*/ 0 w 16"/>
                        <a:gd name="T9" fmla="*/ 31 h 33"/>
                        <a:gd name="T10" fmla="*/ 0 w 16"/>
                        <a:gd name="T11" fmla="*/ 33 h 33"/>
                        <a:gd name="T12" fmla="*/ 12 w 16"/>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2" y="29"/>
                          </a:moveTo>
                          <a:lnTo>
                            <a:pt x="12" y="31"/>
                          </a:lnTo>
                          <a:lnTo>
                            <a:pt x="16" y="2"/>
                          </a:lnTo>
                          <a:lnTo>
                            <a:pt x="3" y="0"/>
                          </a:lnTo>
                          <a:lnTo>
                            <a:pt x="0" y="31"/>
                          </a:lnTo>
                          <a:lnTo>
                            <a:pt x="0" y="33"/>
                          </a:lnTo>
                          <a:lnTo>
                            <a:pt x="12"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69" name="Freeform 359"/>
                    <p:cNvSpPr>
                      <a:spLocks/>
                    </p:cNvSpPr>
                    <p:nvPr/>
                  </p:nvSpPr>
                  <p:spPr bwMode="auto">
                    <a:xfrm>
                      <a:off x="1955" y="2114"/>
                      <a:ext cx="23" cy="40"/>
                    </a:xfrm>
                    <a:custGeom>
                      <a:avLst/>
                      <a:gdLst>
                        <a:gd name="T0" fmla="*/ 23 w 23"/>
                        <a:gd name="T1" fmla="*/ 34 h 40"/>
                        <a:gd name="T2" fmla="*/ 23 w 23"/>
                        <a:gd name="T3" fmla="*/ 34 h 40"/>
                        <a:gd name="T4" fmla="*/ 12 w 23"/>
                        <a:gd name="T5" fmla="*/ 0 h 40"/>
                        <a:gd name="T6" fmla="*/ 0 w 23"/>
                        <a:gd name="T7" fmla="*/ 4 h 40"/>
                        <a:gd name="T8" fmla="*/ 12 w 23"/>
                        <a:gd name="T9" fmla="*/ 38 h 40"/>
                        <a:gd name="T10" fmla="*/ 12 w 23"/>
                        <a:gd name="T11" fmla="*/ 40 h 40"/>
                        <a:gd name="T12" fmla="*/ 23 w 23"/>
                        <a:gd name="T13" fmla="*/ 34 h 40"/>
                      </a:gdLst>
                      <a:ahLst/>
                      <a:cxnLst>
                        <a:cxn ang="0">
                          <a:pos x="T0" y="T1"/>
                        </a:cxn>
                        <a:cxn ang="0">
                          <a:pos x="T2" y="T3"/>
                        </a:cxn>
                        <a:cxn ang="0">
                          <a:pos x="T4" y="T5"/>
                        </a:cxn>
                        <a:cxn ang="0">
                          <a:pos x="T6" y="T7"/>
                        </a:cxn>
                        <a:cxn ang="0">
                          <a:pos x="T8" y="T9"/>
                        </a:cxn>
                        <a:cxn ang="0">
                          <a:pos x="T10" y="T11"/>
                        </a:cxn>
                        <a:cxn ang="0">
                          <a:pos x="T12" y="T13"/>
                        </a:cxn>
                      </a:cxnLst>
                      <a:rect l="0" t="0" r="r" b="b"/>
                      <a:pathLst>
                        <a:path w="23" h="40">
                          <a:moveTo>
                            <a:pt x="23" y="34"/>
                          </a:moveTo>
                          <a:lnTo>
                            <a:pt x="23" y="34"/>
                          </a:lnTo>
                          <a:lnTo>
                            <a:pt x="12" y="0"/>
                          </a:lnTo>
                          <a:lnTo>
                            <a:pt x="0" y="4"/>
                          </a:lnTo>
                          <a:lnTo>
                            <a:pt x="12" y="38"/>
                          </a:lnTo>
                          <a:lnTo>
                            <a:pt x="12" y="40"/>
                          </a:lnTo>
                          <a:lnTo>
                            <a:pt x="23"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0" name="Freeform 358"/>
                    <p:cNvSpPr>
                      <a:spLocks/>
                    </p:cNvSpPr>
                    <p:nvPr/>
                  </p:nvSpPr>
                  <p:spPr bwMode="auto">
                    <a:xfrm>
                      <a:off x="1967" y="2148"/>
                      <a:ext cx="31" cy="49"/>
                    </a:xfrm>
                    <a:custGeom>
                      <a:avLst/>
                      <a:gdLst>
                        <a:gd name="T0" fmla="*/ 27 w 31"/>
                        <a:gd name="T1" fmla="*/ 38 h 49"/>
                        <a:gd name="T2" fmla="*/ 31 w 31"/>
                        <a:gd name="T3" fmla="*/ 42 h 49"/>
                        <a:gd name="T4" fmla="*/ 11 w 31"/>
                        <a:gd name="T5" fmla="*/ 0 h 49"/>
                        <a:gd name="T6" fmla="*/ 0 w 31"/>
                        <a:gd name="T7" fmla="*/ 6 h 49"/>
                        <a:gd name="T8" fmla="*/ 18 w 31"/>
                        <a:gd name="T9" fmla="*/ 45 h 49"/>
                        <a:gd name="T10" fmla="*/ 20 w 31"/>
                        <a:gd name="T11" fmla="*/ 49 h 49"/>
                        <a:gd name="T12" fmla="*/ 27 w 31"/>
                        <a:gd name="T13" fmla="*/ 38 h 49"/>
                      </a:gdLst>
                      <a:ahLst/>
                      <a:cxnLst>
                        <a:cxn ang="0">
                          <a:pos x="T0" y="T1"/>
                        </a:cxn>
                        <a:cxn ang="0">
                          <a:pos x="T2" y="T3"/>
                        </a:cxn>
                        <a:cxn ang="0">
                          <a:pos x="T4" y="T5"/>
                        </a:cxn>
                        <a:cxn ang="0">
                          <a:pos x="T6" y="T7"/>
                        </a:cxn>
                        <a:cxn ang="0">
                          <a:pos x="T8" y="T9"/>
                        </a:cxn>
                        <a:cxn ang="0">
                          <a:pos x="T10" y="T11"/>
                        </a:cxn>
                        <a:cxn ang="0">
                          <a:pos x="T12" y="T13"/>
                        </a:cxn>
                      </a:cxnLst>
                      <a:rect l="0" t="0" r="r" b="b"/>
                      <a:pathLst>
                        <a:path w="31" h="49">
                          <a:moveTo>
                            <a:pt x="27" y="38"/>
                          </a:moveTo>
                          <a:lnTo>
                            <a:pt x="31" y="42"/>
                          </a:lnTo>
                          <a:lnTo>
                            <a:pt x="11" y="0"/>
                          </a:lnTo>
                          <a:lnTo>
                            <a:pt x="0" y="6"/>
                          </a:lnTo>
                          <a:lnTo>
                            <a:pt x="18" y="45"/>
                          </a:lnTo>
                          <a:lnTo>
                            <a:pt x="20" y="49"/>
                          </a:lnTo>
                          <a:lnTo>
                            <a:pt x="27"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1" name="Freeform 357"/>
                    <p:cNvSpPr>
                      <a:spLocks/>
                    </p:cNvSpPr>
                    <p:nvPr/>
                  </p:nvSpPr>
                  <p:spPr bwMode="auto">
                    <a:xfrm>
                      <a:off x="1987" y="2186"/>
                      <a:ext cx="54" cy="45"/>
                    </a:xfrm>
                    <a:custGeom>
                      <a:avLst/>
                      <a:gdLst>
                        <a:gd name="T0" fmla="*/ 54 w 54"/>
                        <a:gd name="T1" fmla="*/ 34 h 45"/>
                        <a:gd name="T2" fmla="*/ 54 w 54"/>
                        <a:gd name="T3" fmla="*/ 34 h 45"/>
                        <a:gd name="T4" fmla="*/ 7 w 54"/>
                        <a:gd name="T5" fmla="*/ 0 h 45"/>
                        <a:gd name="T6" fmla="*/ 0 w 54"/>
                        <a:gd name="T7" fmla="*/ 11 h 45"/>
                        <a:gd name="T8" fmla="*/ 47 w 54"/>
                        <a:gd name="T9" fmla="*/ 45 h 45"/>
                        <a:gd name="T10" fmla="*/ 49 w 54"/>
                        <a:gd name="T11" fmla="*/ 45 h 45"/>
                        <a:gd name="T12" fmla="*/ 54 w 54"/>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54" h="45">
                          <a:moveTo>
                            <a:pt x="54" y="34"/>
                          </a:moveTo>
                          <a:lnTo>
                            <a:pt x="54" y="34"/>
                          </a:lnTo>
                          <a:lnTo>
                            <a:pt x="7" y="0"/>
                          </a:lnTo>
                          <a:lnTo>
                            <a:pt x="0" y="11"/>
                          </a:lnTo>
                          <a:lnTo>
                            <a:pt x="47" y="45"/>
                          </a:lnTo>
                          <a:lnTo>
                            <a:pt x="49" y="45"/>
                          </a:lnTo>
                          <a:lnTo>
                            <a:pt x="5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2" name="Freeform 356"/>
                    <p:cNvSpPr>
                      <a:spLocks/>
                    </p:cNvSpPr>
                    <p:nvPr/>
                  </p:nvSpPr>
                  <p:spPr bwMode="auto">
                    <a:xfrm>
                      <a:off x="2036" y="2220"/>
                      <a:ext cx="47" cy="33"/>
                    </a:xfrm>
                    <a:custGeom>
                      <a:avLst/>
                      <a:gdLst>
                        <a:gd name="T0" fmla="*/ 47 w 47"/>
                        <a:gd name="T1" fmla="*/ 25 h 33"/>
                        <a:gd name="T2" fmla="*/ 45 w 47"/>
                        <a:gd name="T3" fmla="*/ 20 h 33"/>
                        <a:gd name="T4" fmla="*/ 5 w 47"/>
                        <a:gd name="T5" fmla="*/ 0 h 33"/>
                        <a:gd name="T6" fmla="*/ 0 w 47"/>
                        <a:gd name="T7" fmla="*/ 11 h 33"/>
                        <a:gd name="T8" fmla="*/ 38 w 47"/>
                        <a:gd name="T9" fmla="*/ 33 h 33"/>
                        <a:gd name="T10" fmla="*/ 36 w 47"/>
                        <a:gd name="T11" fmla="*/ 27 h 33"/>
                        <a:gd name="T12" fmla="*/ 47 w 47"/>
                        <a:gd name="T13" fmla="*/ 25 h 33"/>
                        <a:gd name="T14" fmla="*/ 47 w 47"/>
                        <a:gd name="T15" fmla="*/ 22 h 33"/>
                        <a:gd name="T16" fmla="*/ 45 w 47"/>
                        <a:gd name="T17" fmla="*/ 20 h 33"/>
                        <a:gd name="T18" fmla="*/ 47 w 47"/>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33">
                          <a:moveTo>
                            <a:pt x="47" y="25"/>
                          </a:moveTo>
                          <a:lnTo>
                            <a:pt x="45" y="20"/>
                          </a:lnTo>
                          <a:lnTo>
                            <a:pt x="5" y="0"/>
                          </a:lnTo>
                          <a:lnTo>
                            <a:pt x="0" y="11"/>
                          </a:lnTo>
                          <a:lnTo>
                            <a:pt x="38" y="33"/>
                          </a:lnTo>
                          <a:lnTo>
                            <a:pt x="36" y="27"/>
                          </a:lnTo>
                          <a:lnTo>
                            <a:pt x="47" y="25"/>
                          </a:lnTo>
                          <a:lnTo>
                            <a:pt x="47" y="22"/>
                          </a:lnTo>
                          <a:lnTo>
                            <a:pt x="45" y="20"/>
                          </a:lnTo>
                          <a:lnTo>
                            <a:pt x="4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3" name="Freeform 355"/>
                    <p:cNvSpPr>
                      <a:spLocks/>
                    </p:cNvSpPr>
                    <p:nvPr/>
                  </p:nvSpPr>
                  <p:spPr bwMode="auto">
                    <a:xfrm>
                      <a:off x="2072" y="2245"/>
                      <a:ext cx="16" cy="22"/>
                    </a:xfrm>
                    <a:custGeom>
                      <a:avLst/>
                      <a:gdLst>
                        <a:gd name="T0" fmla="*/ 16 w 16"/>
                        <a:gd name="T1" fmla="*/ 20 h 22"/>
                        <a:gd name="T2" fmla="*/ 16 w 16"/>
                        <a:gd name="T3" fmla="*/ 20 h 22"/>
                        <a:gd name="T4" fmla="*/ 11 w 16"/>
                        <a:gd name="T5" fmla="*/ 0 h 22"/>
                        <a:gd name="T6" fmla="*/ 0 w 16"/>
                        <a:gd name="T7" fmla="*/ 2 h 22"/>
                        <a:gd name="T8" fmla="*/ 3 w 16"/>
                        <a:gd name="T9" fmla="*/ 22 h 22"/>
                        <a:gd name="T10" fmla="*/ 3 w 16"/>
                        <a:gd name="T11" fmla="*/ 22 h 22"/>
                        <a:gd name="T12" fmla="*/ 16 w 16"/>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16" y="20"/>
                          </a:moveTo>
                          <a:lnTo>
                            <a:pt x="16" y="20"/>
                          </a:lnTo>
                          <a:lnTo>
                            <a:pt x="11" y="0"/>
                          </a:lnTo>
                          <a:lnTo>
                            <a:pt x="0" y="2"/>
                          </a:lnTo>
                          <a:lnTo>
                            <a:pt x="3" y="22"/>
                          </a:lnTo>
                          <a:lnTo>
                            <a:pt x="1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4" name="Freeform 354"/>
                    <p:cNvSpPr>
                      <a:spLocks/>
                    </p:cNvSpPr>
                    <p:nvPr/>
                  </p:nvSpPr>
                  <p:spPr bwMode="auto">
                    <a:xfrm>
                      <a:off x="2075" y="2265"/>
                      <a:ext cx="13" cy="16"/>
                    </a:xfrm>
                    <a:custGeom>
                      <a:avLst/>
                      <a:gdLst>
                        <a:gd name="T0" fmla="*/ 11 w 13"/>
                        <a:gd name="T1" fmla="*/ 16 h 16"/>
                        <a:gd name="T2" fmla="*/ 13 w 13"/>
                        <a:gd name="T3" fmla="*/ 11 h 16"/>
                        <a:gd name="T4" fmla="*/ 13 w 13"/>
                        <a:gd name="T5" fmla="*/ 0 h 16"/>
                        <a:gd name="T6" fmla="*/ 0 w 13"/>
                        <a:gd name="T7" fmla="*/ 2 h 16"/>
                        <a:gd name="T8" fmla="*/ 0 w 13"/>
                        <a:gd name="T9" fmla="*/ 11 h 16"/>
                        <a:gd name="T10" fmla="*/ 2 w 13"/>
                        <a:gd name="T11" fmla="*/ 6 h 16"/>
                        <a:gd name="T12" fmla="*/ 11 w 13"/>
                        <a:gd name="T13" fmla="*/ 16 h 16"/>
                        <a:gd name="T14" fmla="*/ 13 w 13"/>
                        <a:gd name="T15" fmla="*/ 15 h 16"/>
                        <a:gd name="T16" fmla="*/ 13 w 13"/>
                        <a:gd name="T17" fmla="*/ 11 h 16"/>
                        <a:gd name="T18" fmla="*/ 11 w 13"/>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6">
                          <a:moveTo>
                            <a:pt x="11" y="16"/>
                          </a:moveTo>
                          <a:lnTo>
                            <a:pt x="13" y="11"/>
                          </a:lnTo>
                          <a:lnTo>
                            <a:pt x="13" y="0"/>
                          </a:lnTo>
                          <a:lnTo>
                            <a:pt x="0" y="2"/>
                          </a:lnTo>
                          <a:lnTo>
                            <a:pt x="0" y="11"/>
                          </a:lnTo>
                          <a:lnTo>
                            <a:pt x="2" y="6"/>
                          </a:lnTo>
                          <a:lnTo>
                            <a:pt x="11" y="16"/>
                          </a:lnTo>
                          <a:lnTo>
                            <a:pt x="13" y="15"/>
                          </a:lnTo>
                          <a:lnTo>
                            <a:pt x="13" y="11"/>
                          </a:lnTo>
                          <a:lnTo>
                            <a:pt x="11"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5" name="Freeform 353"/>
                    <p:cNvSpPr>
                      <a:spLocks/>
                    </p:cNvSpPr>
                    <p:nvPr/>
                  </p:nvSpPr>
                  <p:spPr bwMode="auto">
                    <a:xfrm>
                      <a:off x="2065" y="2271"/>
                      <a:ext cx="21" cy="23"/>
                    </a:xfrm>
                    <a:custGeom>
                      <a:avLst/>
                      <a:gdLst>
                        <a:gd name="T0" fmla="*/ 5 w 21"/>
                        <a:gd name="T1" fmla="*/ 23 h 23"/>
                        <a:gd name="T2" fmla="*/ 7 w 21"/>
                        <a:gd name="T3" fmla="*/ 21 h 23"/>
                        <a:gd name="T4" fmla="*/ 21 w 21"/>
                        <a:gd name="T5" fmla="*/ 10 h 23"/>
                        <a:gd name="T6" fmla="*/ 12 w 21"/>
                        <a:gd name="T7" fmla="*/ 0 h 23"/>
                        <a:gd name="T8" fmla="*/ 0 w 21"/>
                        <a:gd name="T9" fmla="*/ 10 h 23"/>
                        <a:gd name="T10" fmla="*/ 3 w 21"/>
                        <a:gd name="T11" fmla="*/ 10 h 23"/>
                        <a:gd name="T12" fmla="*/ 5 w 2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5" y="23"/>
                          </a:moveTo>
                          <a:lnTo>
                            <a:pt x="7" y="21"/>
                          </a:lnTo>
                          <a:lnTo>
                            <a:pt x="21" y="10"/>
                          </a:lnTo>
                          <a:lnTo>
                            <a:pt x="12" y="0"/>
                          </a:lnTo>
                          <a:lnTo>
                            <a:pt x="0" y="10"/>
                          </a:lnTo>
                          <a:lnTo>
                            <a:pt x="3" y="10"/>
                          </a:lnTo>
                          <a:lnTo>
                            <a:pt x="5"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6" name="Freeform 352"/>
                    <p:cNvSpPr>
                      <a:spLocks/>
                    </p:cNvSpPr>
                    <p:nvPr/>
                  </p:nvSpPr>
                  <p:spPr bwMode="auto">
                    <a:xfrm>
                      <a:off x="2043" y="2281"/>
                      <a:ext cx="27" cy="17"/>
                    </a:xfrm>
                    <a:custGeom>
                      <a:avLst/>
                      <a:gdLst>
                        <a:gd name="T0" fmla="*/ 13 w 27"/>
                        <a:gd name="T1" fmla="*/ 11 h 17"/>
                        <a:gd name="T2" fmla="*/ 7 w 27"/>
                        <a:gd name="T3" fmla="*/ 17 h 17"/>
                        <a:gd name="T4" fmla="*/ 27 w 27"/>
                        <a:gd name="T5" fmla="*/ 13 h 17"/>
                        <a:gd name="T6" fmla="*/ 25 w 27"/>
                        <a:gd name="T7" fmla="*/ 0 h 17"/>
                        <a:gd name="T8" fmla="*/ 4 w 27"/>
                        <a:gd name="T9" fmla="*/ 4 h 17"/>
                        <a:gd name="T10" fmla="*/ 0 w 27"/>
                        <a:gd name="T11" fmla="*/ 9 h 17"/>
                        <a:gd name="T12" fmla="*/ 4 w 27"/>
                        <a:gd name="T13" fmla="*/ 4 h 17"/>
                        <a:gd name="T14" fmla="*/ 0 w 27"/>
                        <a:gd name="T15" fmla="*/ 4 h 17"/>
                        <a:gd name="T16" fmla="*/ 0 w 27"/>
                        <a:gd name="T17" fmla="*/ 9 h 17"/>
                        <a:gd name="T18" fmla="*/ 13 w 27"/>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7">
                          <a:moveTo>
                            <a:pt x="13" y="11"/>
                          </a:moveTo>
                          <a:lnTo>
                            <a:pt x="7" y="17"/>
                          </a:lnTo>
                          <a:lnTo>
                            <a:pt x="27" y="13"/>
                          </a:lnTo>
                          <a:lnTo>
                            <a:pt x="25" y="0"/>
                          </a:lnTo>
                          <a:lnTo>
                            <a:pt x="4" y="4"/>
                          </a:lnTo>
                          <a:lnTo>
                            <a:pt x="0" y="9"/>
                          </a:lnTo>
                          <a:lnTo>
                            <a:pt x="4" y="4"/>
                          </a:lnTo>
                          <a:lnTo>
                            <a:pt x="0" y="4"/>
                          </a:lnTo>
                          <a:lnTo>
                            <a:pt x="0" y="9"/>
                          </a:lnTo>
                          <a:lnTo>
                            <a:pt x="13"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7" name="Freeform 351"/>
                    <p:cNvSpPr>
                      <a:spLocks/>
                    </p:cNvSpPr>
                    <p:nvPr/>
                  </p:nvSpPr>
                  <p:spPr bwMode="auto">
                    <a:xfrm>
                      <a:off x="2038" y="2290"/>
                      <a:ext cx="18" cy="24"/>
                    </a:xfrm>
                    <a:custGeom>
                      <a:avLst/>
                      <a:gdLst>
                        <a:gd name="T0" fmla="*/ 10 w 18"/>
                        <a:gd name="T1" fmla="*/ 15 h 24"/>
                        <a:gd name="T2" fmla="*/ 12 w 18"/>
                        <a:gd name="T3" fmla="*/ 20 h 24"/>
                        <a:gd name="T4" fmla="*/ 18 w 18"/>
                        <a:gd name="T5" fmla="*/ 2 h 24"/>
                        <a:gd name="T6" fmla="*/ 5 w 18"/>
                        <a:gd name="T7" fmla="*/ 0 h 24"/>
                        <a:gd name="T8" fmla="*/ 0 w 18"/>
                        <a:gd name="T9" fmla="*/ 17 h 24"/>
                        <a:gd name="T10" fmla="*/ 3 w 18"/>
                        <a:gd name="T11" fmla="*/ 24 h 24"/>
                        <a:gd name="T12" fmla="*/ 0 w 18"/>
                        <a:gd name="T13" fmla="*/ 17 h 24"/>
                        <a:gd name="T14" fmla="*/ 0 w 18"/>
                        <a:gd name="T15" fmla="*/ 20 h 24"/>
                        <a:gd name="T16" fmla="*/ 3 w 18"/>
                        <a:gd name="T17" fmla="*/ 24 h 24"/>
                        <a:gd name="T18" fmla="*/ 10 w 18"/>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0" y="15"/>
                          </a:moveTo>
                          <a:lnTo>
                            <a:pt x="12" y="20"/>
                          </a:lnTo>
                          <a:lnTo>
                            <a:pt x="18" y="2"/>
                          </a:lnTo>
                          <a:lnTo>
                            <a:pt x="5" y="0"/>
                          </a:lnTo>
                          <a:lnTo>
                            <a:pt x="0" y="17"/>
                          </a:lnTo>
                          <a:lnTo>
                            <a:pt x="3" y="24"/>
                          </a:lnTo>
                          <a:lnTo>
                            <a:pt x="0" y="17"/>
                          </a:lnTo>
                          <a:lnTo>
                            <a:pt x="0" y="20"/>
                          </a:lnTo>
                          <a:lnTo>
                            <a:pt x="3" y="24"/>
                          </a:lnTo>
                          <a:lnTo>
                            <a:pt x="1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8" name="Freeform 350"/>
                    <p:cNvSpPr>
                      <a:spLocks/>
                    </p:cNvSpPr>
                    <p:nvPr/>
                  </p:nvSpPr>
                  <p:spPr bwMode="auto">
                    <a:xfrm>
                      <a:off x="2041" y="2305"/>
                      <a:ext cx="20" cy="18"/>
                    </a:xfrm>
                    <a:custGeom>
                      <a:avLst/>
                      <a:gdLst>
                        <a:gd name="T0" fmla="*/ 20 w 20"/>
                        <a:gd name="T1" fmla="*/ 14 h 18"/>
                        <a:gd name="T2" fmla="*/ 18 w 20"/>
                        <a:gd name="T3" fmla="*/ 9 h 18"/>
                        <a:gd name="T4" fmla="*/ 7 w 20"/>
                        <a:gd name="T5" fmla="*/ 0 h 18"/>
                        <a:gd name="T6" fmla="*/ 0 w 20"/>
                        <a:gd name="T7" fmla="*/ 9 h 18"/>
                        <a:gd name="T8" fmla="*/ 9 w 20"/>
                        <a:gd name="T9" fmla="*/ 18 h 18"/>
                        <a:gd name="T10" fmla="*/ 7 w 20"/>
                        <a:gd name="T11" fmla="*/ 11 h 18"/>
                        <a:gd name="T12" fmla="*/ 20 w 20"/>
                        <a:gd name="T13" fmla="*/ 14 h 18"/>
                        <a:gd name="T14" fmla="*/ 20 w 20"/>
                        <a:gd name="T15" fmla="*/ 11 h 18"/>
                        <a:gd name="T16" fmla="*/ 18 w 20"/>
                        <a:gd name="T17" fmla="*/ 9 h 18"/>
                        <a:gd name="T18" fmla="*/ 20 w 20"/>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8">
                          <a:moveTo>
                            <a:pt x="20" y="14"/>
                          </a:moveTo>
                          <a:lnTo>
                            <a:pt x="18" y="9"/>
                          </a:lnTo>
                          <a:lnTo>
                            <a:pt x="7" y="0"/>
                          </a:lnTo>
                          <a:lnTo>
                            <a:pt x="0" y="9"/>
                          </a:lnTo>
                          <a:lnTo>
                            <a:pt x="9" y="18"/>
                          </a:lnTo>
                          <a:lnTo>
                            <a:pt x="7" y="11"/>
                          </a:lnTo>
                          <a:lnTo>
                            <a:pt x="20" y="14"/>
                          </a:lnTo>
                          <a:lnTo>
                            <a:pt x="20" y="11"/>
                          </a:lnTo>
                          <a:lnTo>
                            <a:pt x="18" y="9"/>
                          </a:lnTo>
                          <a:lnTo>
                            <a:pt x="2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79" name="Freeform 349"/>
                    <p:cNvSpPr>
                      <a:spLocks/>
                    </p:cNvSpPr>
                    <p:nvPr/>
                  </p:nvSpPr>
                  <p:spPr bwMode="auto">
                    <a:xfrm>
                      <a:off x="2045" y="2316"/>
                      <a:ext cx="16" cy="25"/>
                    </a:xfrm>
                    <a:custGeom>
                      <a:avLst/>
                      <a:gdLst>
                        <a:gd name="T0" fmla="*/ 11 w 16"/>
                        <a:gd name="T1" fmla="*/ 18 h 25"/>
                        <a:gd name="T2" fmla="*/ 12 w 16"/>
                        <a:gd name="T3" fmla="*/ 23 h 25"/>
                        <a:gd name="T4" fmla="*/ 16 w 16"/>
                        <a:gd name="T5" fmla="*/ 3 h 25"/>
                        <a:gd name="T6" fmla="*/ 3 w 16"/>
                        <a:gd name="T7" fmla="*/ 0 h 25"/>
                        <a:gd name="T8" fmla="*/ 0 w 16"/>
                        <a:gd name="T9" fmla="*/ 21 h 25"/>
                        <a:gd name="T10" fmla="*/ 0 w 16"/>
                        <a:gd name="T11" fmla="*/ 25 h 25"/>
                        <a:gd name="T12" fmla="*/ 11 w 16"/>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6" h="25">
                          <a:moveTo>
                            <a:pt x="11" y="18"/>
                          </a:moveTo>
                          <a:lnTo>
                            <a:pt x="12" y="23"/>
                          </a:lnTo>
                          <a:lnTo>
                            <a:pt x="16" y="3"/>
                          </a:lnTo>
                          <a:lnTo>
                            <a:pt x="3" y="0"/>
                          </a:lnTo>
                          <a:lnTo>
                            <a:pt x="0" y="21"/>
                          </a:lnTo>
                          <a:lnTo>
                            <a:pt x="0" y="25"/>
                          </a:lnTo>
                          <a:lnTo>
                            <a:pt x="1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0" name="Freeform 348"/>
                    <p:cNvSpPr>
                      <a:spLocks/>
                    </p:cNvSpPr>
                    <p:nvPr/>
                  </p:nvSpPr>
                  <p:spPr bwMode="auto">
                    <a:xfrm>
                      <a:off x="2045" y="2334"/>
                      <a:ext cx="21" cy="23"/>
                    </a:xfrm>
                    <a:custGeom>
                      <a:avLst/>
                      <a:gdLst>
                        <a:gd name="T0" fmla="*/ 21 w 21"/>
                        <a:gd name="T1" fmla="*/ 21 h 23"/>
                        <a:gd name="T2" fmla="*/ 21 w 21"/>
                        <a:gd name="T3" fmla="*/ 18 h 23"/>
                        <a:gd name="T4" fmla="*/ 11 w 21"/>
                        <a:gd name="T5" fmla="*/ 0 h 23"/>
                        <a:gd name="T6" fmla="*/ 0 w 21"/>
                        <a:gd name="T7" fmla="*/ 7 h 23"/>
                        <a:gd name="T8" fmla="*/ 11 w 21"/>
                        <a:gd name="T9" fmla="*/ 23 h 23"/>
                        <a:gd name="T10" fmla="*/ 9 w 21"/>
                        <a:gd name="T11" fmla="*/ 19 h 23"/>
                        <a:gd name="T12" fmla="*/ 21 w 21"/>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1" y="21"/>
                          </a:moveTo>
                          <a:lnTo>
                            <a:pt x="21" y="18"/>
                          </a:lnTo>
                          <a:lnTo>
                            <a:pt x="11" y="0"/>
                          </a:lnTo>
                          <a:lnTo>
                            <a:pt x="0" y="7"/>
                          </a:lnTo>
                          <a:lnTo>
                            <a:pt x="11" y="23"/>
                          </a:lnTo>
                          <a:lnTo>
                            <a:pt x="9" y="19"/>
                          </a:lnTo>
                          <a:lnTo>
                            <a:pt x="21"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1" name="Freeform 347"/>
                    <p:cNvSpPr>
                      <a:spLocks/>
                    </p:cNvSpPr>
                    <p:nvPr/>
                  </p:nvSpPr>
                  <p:spPr bwMode="auto">
                    <a:xfrm>
                      <a:off x="2052" y="2353"/>
                      <a:ext cx="14" cy="26"/>
                    </a:xfrm>
                    <a:custGeom>
                      <a:avLst/>
                      <a:gdLst>
                        <a:gd name="T0" fmla="*/ 9 w 14"/>
                        <a:gd name="T1" fmla="*/ 26 h 26"/>
                        <a:gd name="T2" fmla="*/ 13 w 14"/>
                        <a:gd name="T3" fmla="*/ 22 h 26"/>
                        <a:gd name="T4" fmla="*/ 14 w 14"/>
                        <a:gd name="T5" fmla="*/ 2 h 26"/>
                        <a:gd name="T6" fmla="*/ 2 w 14"/>
                        <a:gd name="T7" fmla="*/ 0 h 26"/>
                        <a:gd name="T8" fmla="*/ 0 w 14"/>
                        <a:gd name="T9" fmla="*/ 20 h 26"/>
                        <a:gd name="T10" fmla="*/ 2 w 14"/>
                        <a:gd name="T11" fmla="*/ 15 h 26"/>
                        <a:gd name="T12" fmla="*/ 9 w 14"/>
                        <a:gd name="T13" fmla="*/ 26 h 26"/>
                        <a:gd name="T14" fmla="*/ 13 w 14"/>
                        <a:gd name="T15" fmla="*/ 26 h 26"/>
                        <a:gd name="T16" fmla="*/ 13 w 14"/>
                        <a:gd name="T17" fmla="*/ 22 h 26"/>
                        <a:gd name="T18" fmla="*/ 9 w 14"/>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9" y="26"/>
                          </a:moveTo>
                          <a:lnTo>
                            <a:pt x="13" y="22"/>
                          </a:lnTo>
                          <a:lnTo>
                            <a:pt x="14" y="2"/>
                          </a:lnTo>
                          <a:lnTo>
                            <a:pt x="2" y="0"/>
                          </a:lnTo>
                          <a:lnTo>
                            <a:pt x="0" y="20"/>
                          </a:lnTo>
                          <a:lnTo>
                            <a:pt x="2" y="15"/>
                          </a:lnTo>
                          <a:lnTo>
                            <a:pt x="9" y="26"/>
                          </a:lnTo>
                          <a:lnTo>
                            <a:pt x="13" y="26"/>
                          </a:lnTo>
                          <a:lnTo>
                            <a:pt x="13" y="22"/>
                          </a:lnTo>
                          <a:lnTo>
                            <a:pt x="9"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2" name="Freeform 346"/>
                    <p:cNvSpPr>
                      <a:spLocks/>
                    </p:cNvSpPr>
                    <p:nvPr/>
                  </p:nvSpPr>
                  <p:spPr bwMode="auto">
                    <a:xfrm>
                      <a:off x="2029" y="2368"/>
                      <a:ext cx="32" cy="27"/>
                    </a:xfrm>
                    <a:custGeom>
                      <a:avLst/>
                      <a:gdLst>
                        <a:gd name="T0" fmla="*/ 9 w 32"/>
                        <a:gd name="T1" fmla="*/ 25 h 27"/>
                        <a:gd name="T2" fmla="*/ 9 w 32"/>
                        <a:gd name="T3" fmla="*/ 27 h 27"/>
                        <a:gd name="T4" fmla="*/ 32 w 32"/>
                        <a:gd name="T5" fmla="*/ 11 h 27"/>
                        <a:gd name="T6" fmla="*/ 25 w 32"/>
                        <a:gd name="T7" fmla="*/ 0 h 27"/>
                        <a:gd name="T8" fmla="*/ 1 w 32"/>
                        <a:gd name="T9" fmla="*/ 16 h 27"/>
                        <a:gd name="T10" fmla="*/ 0 w 32"/>
                        <a:gd name="T11" fmla="*/ 16 h 27"/>
                        <a:gd name="T12" fmla="*/ 9 w 32"/>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9" y="25"/>
                          </a:moveTo>
                          <a:lnTo>
                            <a:pt x="9" y="27"/>
                          </a:lnTo>
                          <a:lnTo>
                            <a:pt x="32" y="11"/>
                          </a:lnTo>
                          <a:lnTo>
                            <a:pt x="25" y="0"/>
                          </a:lnTo>
                          <a:lnTo>
                            <a:pt x="1" y="16"/>
                          </a:lnTo>
                          <a:lnTo>
                            <a:pt x="0" y="16"/>
                          </a:lnTo>
                          <a:lnTo>
                            <a:pt x="9"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3" name="Freeform 345"/>
                    <p:cNvSpPr>
                      <a:spLocks/>
                    </p:cNvSpPr>
                    <p:nvPr/>
                  </p:nvSpPr>
                  <p:spPr bwMode="auto">
                    <a:xfrm>
                      <a:off x="2014" y="2384"/>
                      <a:ext cx="24" cy="24"/>
                    </a:xfrm>
                    <a:custGeom>
                      <a:avLst/>
                      <a:gdLst>
                        <a:gd name="T0" fmla="*/ 11 w 24"/>
                        <a:gd name="T1" fmla="*/ 22 h 24"/>
                        <a:gd name="T2" fmla="*/ 9 w 24"/>
                        <a:gd name="T3" fmla="*/ 24 h 24"/>
                        <a:gd name="T4" fmla="*/ 24 w 24"/>
                        <a:gd name="T5" fmla="*/ 9 h 24"/>
                        <a:gd name="T6" fmla="*/ 15 w 24"/>
                        <a:gd name="T7" fmla="*/ 0 h 24"/>
                        <a:gd name="T8" fmla="*/ 0 w 24"/>
                        <a:gd name="T9" fmla="*/ 15 h 24"/>
                        <a:gd name="T10" fmla="*/ 0 w 24"/>
                        <a:gd name="T11" fmla="*/ 18 h 24"/>
                        <a:gd name="T12" fmla="*/ 11 w 24"/>
                        <a:gd name="T13" fmla="*/ 2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1" y="22"/>
                          </a:moveTo>
                          <a:lnTo>
                            <a:pt x="9" y="24"/>
                          </a:lnTo>
                          <a:lnTo>
                            <a:pt x="24" y="9"/>
                          </a:lnTo>
                          <a:lnTo>
                            <a:pt x="15" y="0"/>
                          </a:lnTo>
                          <a:lnTo>
                            <a:pt x="0" y="15"/>
                          </a:lnTo>
                          <a:lnTo>
                            <a:pt x="0" y="18"/>
                          </a:lnTo>
                          <a:lnTo>
                            <a:pt x="11"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4" name="Freeform 344"/>
                    <p:cNvSpPr>
                      <a:spLocks/>
                    </p:cNvSpPr>
                    <p:nvPr/>
                  </p:nvSpPr>
                  <p:spPr bwMode="auto">
                    <a:xfrm>
                      <a:off x="2002" y="2402"/>
                      <a:ext cx="23" cy="36"/>
                    </a:xfrm>
                    <a:custGeom>
                      <a:avLst/>
                      <a:gdLst>
                        <a:gd name="T0" fmla="*/ 12 w 23"/>
                        <a:gd name="T1" fmla="*/ 27 h 36"/>
                        <a:gd name="T2" fmla="*/ 12 w 23"/>
                        <a:gd name="T3" fmla="*/ 33 h 36"/>
                        <a:gd name="T4" fmla="*/ 23 w 23"/>
                        <a:gd name="T5" fmla="*/ 4 h 36"/>
                        <a:gd name="T6" fmla="*/ 12 w 23"/>
                        <a:gd name="T7" fmla="*/ 0 h 36"/>
                        <a:gd name="T8" fmla="*/ 1 w 23"/>
                        <a:gd name="T9" fmla="*/ 29 h 36"/>
                        <a:gd name="T10" fmla="*/ 1 w 23"/>
                        <a:gd name="T11" fmla="*/ 36 h 36"/>
                        <a:gd name="T12" fmla="*/ 1 w 23"/>
                        <a:gd name="T13" fmla="*/ 29 h 36"/>
                        <a:gd name="T14" fmla="*/ 0 w 23"/>
                        <a:gd name="T15" fmla="*/ 33 h 36"/>
                        <a:gd name="T16" fmla="*/ 1 w 23"/>
                        <a:gd name="T17" fmla="*/ 36 h 36"/>
                        <a:gd name="T18" fmla="*/ 12 w 23"/>
                        <a:gd name="T1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6">
                          <a:moveTo>
                            <a:pt x="12" y="27"/>
                          </a:moveTo>
                          <a:lnTo>
                            <a:pt x="12" y="33"/>
                          </a:lnTo>
                          <a:lnTo>
                            <a:pt x="23" y="4"/>
                          </a:lnTo>
                          <a:lnTo>
                            <a:pt x="12" y="0"/>
                          </a:lnTo>
                          <a:lnTo>
                            <a:pt x="1" y="29"/>
                          </a:lnTo>
                          <a:lnTo>
                            <a:pt x="1" y="36"/>
                          </a:lnTo>
                          <a:lnTo>
                            <a:pt x="1" y="29"/>
                          </a:lnTo>
                          <a:lnTo>
                            <a:pt x="0" y="33"/>
                          </a:lnTo>
                          <a:lnTo>
                            <a:pt x="1" y="36"/>
                          </a:lnTo>
                          <a:lnTo>
                            <a:pt x="12"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5" name="Freeform 343"/>
                    <p:cNvSpPr>
                      <a:spLocks/>
                    </p:cNvSpPr>
                    <p:nvPr/>
                  </p:nvSpPr>
                  <p:spPr bwMode="auto">
                    <a:xfrm>
                      <a:off x="2003" y="2429"/>
                      <a:ext cx="29" cy="27"/>
                    </a:xfrm>
                    <a:custGeom>
                      <a:avLst/>
                      <a:gdLst>
                        <a:gd name="T0" fmla="*/ 29 w 29"/>
                        <a:gd name="T1" fmla="*/ 22 h 27"/>
                        <a:gd name="T2" fmla="*/ 27 w 29"/>
                        <a:gd name="T3" fmla="*/ 18 h 27"/>
                        <a:gd name="T4" fmla="*/ 11 w 29"/>
                        <a:gd name="T5" fmla="*/ 0 h 27"/>
                        <a:gd name="T6" fmla="*/ 0 w 29"/>
                        <a:gd name="T7" fmla="*/ 9 h 27"/>
                        <a:gd name="T8" fmla="*/ 18 w 29"/>
                        <a:gd name="T9" fmla="*/ 27 h 27"/>
                        <a:gd name="T10" fmla="*/ 17 w 29"/>
                        <a:gd name="T11" fmla="*/ 24 h 27"/>
                        <a:gd name="T12" fmla="*/ 29 w 29"/>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9" y="22"/>
                          </a:moveTo>
                          <a:lnTo>
                            <a:pt x="27" y="18"/>
                          </a:lnTo>
                          <a:lnTo>
                            <a:pt x="11" y="0"/>
                          </a:lnTo>
                          <a:lnTo>
                            <a:pt x="0" y="9"/>
                          </a:lnTo>
                          <a:lnTo>
                            <a:pt x="18" y="27"/>
                          </a:lnTo>
                          <a:lnTo>
                            <a:pt x="17" y="24"/>
                          </a:lnTo>
                          <a:lnTo>
                            <a:pt x="29"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6" name="Freeform 342"/>
                    <p:cNvSpPr>
                      <a:spLocks/>
                    </p:cNvSpPr>
                    <p:nvPr/>
                  </p:nvSpPr>
                  <p:spPr bwMode="auto">
                    <a:xfrm>
                      <a:off x="2020" y="2451"/>
                      <a:ext cx="18" cy="29"/>
                    </a:xfrm>
                    <a:custGeom>
                      <a:avLst/>
                      <a:gdLst>
                        <a:gd name="T0" fmla="*/ 18 w 18"/>
                        <a:gd name="T1" fmla="*/ 29 h 29"/>
                        <a:gd name="T2" fmla="*/ 18 w 18"/>
                        <a:gd name="T3" fmla="*/ 25 h 29"/>
                        <a:gd name="T4" fmla="*/ 12 w 18"/>
                        <a:gd name="T5" fmla="*/ 0 h 29"/>
                        <a:gd name="T6" fmla="*/ 0 w 18"/>
                        <a:gd name="T7" fmla="*/ 2 h 29"/>
                        <a:gd name="T8" fmla="*/ 5 w 18"/>
                        <a:gd name="T9" fmla="*/ 27 h 29"/>
                        <a:gd name="T10" fmla="*/ 5 w 18"/>
                        <a:gd name="T11" fmla="*/ 25 h 29"/>
                        <a:gd name="T12" fmla="*/ 18 w 1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8" h="29">
                          <a:moveTo>
                            <a:pt x="18" y="29"/>
                          </a:moveTo>
                          <a:lnTo>
                            <a:pt x="18" y="25"/>
                          </a:lnTo>
                          <a:lnTo>
                            <a:pt x="12" y="0"/>
                          </a:lnTo>
                          <a:lnTo>
                            <a:pt x="0" y="2"/>
                          </a:lnTo>
                          <a:lnTo>
                            <a:pt x="5" y="27"/>
                          </a:lnTo>
                          <a:lnTo>
                            <a:pt x="5" y="25"/>
                          </a:lnTo>
                          <a:lnTo>
                            <a:pt x="1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7" name="Freeform 341"/>
                    <p:cNvSpPr>
                      <a:spLocks/>
                    </p:cNvSpPr>
                    <p:nvPr/>
                  </p:nvSpPr>
                  <p:spPr bwMode="auto">
                    <a:xfrm>
                      <a:off x="2020" y="2476"/>
                      <a:ext cx="18" cy="25"/>
                    </a:xfrm>
                    <a:custGeom>
                      <a:avLst/>
                      <a:gdLst>
                        <a:gd name="T0" fmla="*/ 7 w 18"/>
                        <a:gd name="T1" fmla="*/ 25 h 25"/>
                        <a:gd name="T2" fmla="*/ 12 w 18"/>
                        <a:gd name="T3" fmla="*/ 22 h 25"/>
                        <a:gd name="T4" fmla="*/ 18 w 18"/>
                        <a:gd name="T5" fmla="*/ 4 h 25"/>
                        <a:gd name="T6" fmla="*/ 5 w 18"/>
                        <a:gd name="T7" fmla="*/ 0 h 25"/>
                        <a:gd name="T8" fmla="*/ 0 w 18"/>
                        <a:gd name="T9" fmla="*/ 18 h 25"/>
                        <a:gd name="T10" fmla="*/ 3 w 18"/>
                        <a:gd name="T11" fmla="*/ 14 h 25"/>
                        <a:gd name="T12" fmla="*/ 7 w 18"/>
                        <a:gd name="T13" fmla="*/ 25 h 25"/>
                        <a:gd name="T14" fmla="*/ 10 w 18"/>
                        <a:gd name="T15" fmla="*/ 25 h 25"/>
                        <a:gd name="T16" fmla="*/ 12 w 18"/>
                        <a:gd name="T17" fmla="*/ 22 h 25"/>
                        <a:gd name="T18" fmla="*/ 7 w 18"/>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7" y="25"/>
                          </a:moveTo>
                          <a:lnTo>
                            <a:pt x="12" y="22"/>
                          </a:lnTo>
                          <a:lnTo>
                            <a:pt x="18" y="4"/>
                          </a:lnTo>
                          <a:lnTo>
                            <a:pt x="5" y="0"/>
                          </a:lnTo>
                          <a:lnTo>
                            <a:pt x="0" y="18"/>
                          </a:lnTo>
                          <a:lnTo>
                            <a:pt x="3" y="14"/>
                          </a:lnTo>
                          <a:lnTo>
                            <a:pt x="7" y="25"/>
                          </a:lnTo>
                          <a:lnTo>
                            <a:pt x="10" y="25"/>
                          </a:lnTo>
                          <a:lnTo>
                            <a:pt x="12" y="22"/>
                          </a:lnTo>
                          <a:lnTo>
                            <a:pt x="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8" name="Freeform 340"/>
                    <p:cNvSpPr>
                      <a:spLocks/>
                    </p:cNvSpPr>
                    <p:nvPr/>
                  </p:nvSpPr>
                  <p:spPr bwMode="auto">
                    <a:xfrm>
                      <a:off x="1969" y="2490"/>
                      <a:ext cx="58" cy="31"/>
                    </a:xfrm>
                    <a:custGeom>
                      <a:avLst/>
                      <a:gdLst>
                        <a:gd name="T0" fmla="*/ 4 w 58"/>
                        <a:gd name="T1" fmla="*/ 31 h 31"/>
                        <a:gd name="T2" fmla="*/ 4 w 58"/>
                        <a:gd name="T3" fmla="*/ 31 h 31"/>
                        <a:gd name="T4" fmla="*/ 58 w 58"/>
                        <a:gd name="T5" fmla="*/ 11 h 31"/>
                        <a:gd name="T6" fmla="*/ 54 w 58"/>
                        <a:gd name="T7" fmla="*/ 0 h 31"/>
                        <a:gd name="T8" fmla="*/ 0 w 58"/>
                        <a:gd name="T9" fmla="*/ 18 h 31"/>
                        <a:gd name="T10" fmla="*/ 0 w 58"/>
                        <a:gd name="T11" fmla="*/ 18 h 31"/>
                        <a:gd name="T12" fmla="*/ 4 w 5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4" y="31"/>
                          </a:moveTo>
                          <a:lnTo>
                            <a:pt x="4" y="31"/>
                          </a:lnTo>
                          <a:lnTo>
                            <a:pt x="58" y="11"/>
                          </a:lnTo>
                          <a:lnTo>
                            <a:pt x="54" y="0"/>
                          </a:lnTo>
                          <a:lnTo>
                            <a:pt x="0" y="18"/>
                          </a:lnTo>
                          <a:lnTo>
                            <a:pt x="4"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89" name="Freeform 339"/>
                    <p:cNvSpPr>
                      <a:spLocks/>
                    </p:cNvSpPr>
                    <p:nvPr/>
                  </p:nvSpPr>
                  <p:spPr bwMode="auto">
                    <a:xfrm>
                      <a:off x="1935" y="2508"/>
                      <a:ext cx="38" cy="22"/>
                    </a:xfrm>
                    <a:custGeom>
                      <a:avLst/>
                      <a:gdLst>
                        <a:gd name="T0" fmla="*/ 5 w 38"/>
                        <a:gd name="T1" fmla="*/ 22 h 22"/>
                        <a:gd name="T2" fmla="*/ 4 w 38"/>
                        <a:gd name="T3" fmla="*/ 22 h 22"/>
                        <a:gd name="T4" fmla="*/ 38 w 38"/>
                        <a:gd name="T5" fmla="*/ 13 h 22"/>
                        <a:gd name="T6" fmla="*/ 34 w 38"/>
                        <a:gd name="T7" fmla="*/ 0 h 22"/>
                        <a:gd name="T8" fmla="*/ 0 w 38"/>
                        <a:gd name="T9" fmla="*/ 9 h 22"/>
                        <a:gd name="T10" fmla="*/ 0 w 38"/>
                        <a:gd name="T11" fmla="*/ 11 h 22"/>
                        <a:gd name="T12" fmla="*/ 5 w 38"/>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8" h="22">
                          <a:moveTo>
                            <a:pt x="5" y="22"/>
                          </a:moveTo>
                          <a:lnTo>
                            <a:pt x="4" y="22"/>
                          </a:lnTo>
                          <a:lnTo>
                            <a:pt x="38" y="13"/>
                          </a:lnTo>
                          <a:lnTo>
                            <a:pt x="34" y="0"/>
                          </a:lnTo>
                          <a:lnTo>
                            <a:pt x="0" y="9"/>
                          </a:lnTo>
                          <a:lnTo>
                            <a:pt x="0" y="11"/>
                          </a:lnTo>
                          <a:lnTo>
                            <a:pt x="5"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0" name="Freeform 338"/>
                    <p:cNvSpPr>
                      <a:spLocks/>
                    </p:cNvSpPr>
                    <p:nvPr/>
                  </p:nvSpPr>
                  <p:spPr bwMode="auto">
                    <a:xfrm>
                      <a:off x="1902" y="2519"/>
                      <a:ext cx="38" cy="24"/>
                    </a:xfrm>
                    <a:custGeom>
                      <a:avLst/>
                      <a:gdLst>
                        <a:gd name="T0" fmla="*/ 13 w 38"/>
                        <a:gd name="T1" fmla="*/ 20 h 24"/>
                        <a:gd name="T2" fmla="*/ 9 w 38"/>
                        <a:gd name="T3" fmla="*/ 24 h 24"/>
                        <a:gd name="T4" fmla="*/ 38 w 38"/>
                        <a:gd name="T5" fmla="*/ 11 h 24"/>
                        <a:gd name="T6" fmla="*/ 33 w 38"/>
                        <a:gd name="T7" fmla="*/ 0 h 24"/>
                        <a:gd name="T8" fmla="*/ 4 w 38"/>
                        <a:gd name="T9" fmla="*/ 11 h 24"/>
                        <a:gd name="T10" fmla="*/ 0 w 38"/>
                        <a:gd name="T11" fmla="*/ 16 h 24"/>
                        <a:gd name="T12" fmla="*/ 4 w 38"/>
                        <a:gd name="T13" fmla="*/ 11 h 24"/>
                        <a:gd name="T14" fmla="*/ 2 w 38"/>
                        <a:gd name="T15" fmla="*/ 13 h 24"/>
                        <a:gd name="T16" fmla="*/ 0 w 38"/>
                        <a:gd name="T17" fmla="*/ 16 h 24"/>
                        <a:gd name="T18" fmla="*/ 13 w 38"/>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4">
                          <a:moveTo>
                            <a:pt x="13" y="20"/>
                          </a:moveTo>
                          <a:lnTo>
                            <a:pt x="9" y="24"/>
                          </a:lnTo>
                          <a:lnTo>
                            <a:pt x="38" y="11"/>
                          </a:lnTo>
                          <a:lnTo>
                            <a:pt x="33" y="0"/>
                          </a:lnTo>
                          <a:lnTo>
                            <a:pt x="4" y="11"/>
                          </a:lnTo>
                          <a:lnTo>
                            <a:pt x="0" y="16"/>
                          </a:lnTo>
                          <a:lnTo>
                            <a:pt x="4" y="11"/>
                          </a:lnTo>
                          <a:lnTo>
                            <a:pt x="2" y="13"/>
                          </a:lnTo>
                          <a:lnTo>
                            <a:pt x="0" y="16"/>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1" name="Freeform 337"/>
                    <p:cNvSpPr>
                      <a:spLocks/>
                    </p:cNvSpPr>
                    <p:nvPr/>
                  </p:nvSpPr>
                  <p:spPr bwMode="auto">
                    <a:xfrm>
                      <a:off x="1893" y="2535"/>
                      <a:ext cx="22" cy="29"/>
                    </a:xfrm>
                    <a:custGeom>
                      <a:avLst/>
                      <a:gdLst>
                        <a:gd name="T0" fmla="*/ 13 w 22"/>
                        <a:gd name="T1" fmla="*/ 26 h 29"/>
                        <a:gd name="T2" fmla="*/ 13 w 22"/>
                        <a:gd name="T3" fmla="*/ 29 h 29"/>
                        <a:gd name="T4" fmla="*/ 22 w 22"/>
                        <a:gd name="T5" fmla="*/ 4 h 29"/>
                        <a:gd name="T6" fmla="*/ 9 w 22"/>
                        <a:gd name="T7" fmla="*/ 0 h 29"/>
                        <a:gd name="T8" fmla="*/ 0 w 22"/>
                        <a:gd name="T9" fmla="*/ 26 h 29"/>
                        <a:gd name="T10" fmla="*/ 0 w 22"/>
                        <a:gd name="T11" fmla="*/ 29 h 29"/>
                        <a:gd name="T12" fmla="*/ 13 w 22"/>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3" y="26"/>
                          </a:moveTo>
                          <a:lnTo>
                            <a:pt x="13" y="29"/>
                          </a:lnTo>
                          <a:lnTo>
                            <a:pt x="22" y="4"/>
                          </a:lnTo>
                          <a:lnTo>
                            <a:pt x="9" y="0"/>
                          </a:lnTo>
                          <a:lnTo>
                            <a:pt x="0" y="26"/>
                          </a:lnTo>
                          <a:lnTo>
                            <a:pt x="0" y="29"/>
                          </a:lnTo>
                          <a:lnTo>
                            <a:pt x="13"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2" name="Freeform 336"/>
                    <p:cNvSpPr>
                      <a:spLocks/>
                    </p:cNvSpPr>
                    <p:nvPr/>
                  </p:nvSpPr>
                  <p:spPr bwMode="auto">
                    <a:xfrm>
                      <a:off x="1893" y="2561"/>
                      <a:ext cx="18" cy="30"/>
                    </a:xfrm>
                    <a:custGeom>
                      <a:avLst/>
                      <a:gdLst>
                        <a:gd name="T0" fmla="*/ 18 w 18"/>
                        <a:gd name="T1" fmla="*/ 23 h 30"/>
                        <a:gd name="T2" fmla="*/ 18 w 18"/>
                        <a:gd name="T3" fmla="*/ 25 h 30"/>
                        <a:gd name="T4" fmla="*/ 13 w 18"/>
                        <a:gd name="T5" fmla="*/ 0 h 30"/>
                        <a:gd name="T6" fmla="*/ 0 w 18"/>
                        <a:gd name="T7" fmla="*/ 3 h 30"/>
                        <a:gd name="T8" fmla="*/ 6 w 18"/>
                        <a:gd name="T9" fmla="*/ 28 h 30"/>
                        <a:gd name="T10" fmla="*/ 8 w 18"/>
                        <a:gd name="T11" fmla="*/ 30 h 30"/>
                        <a:gd name="T12" fmla="*/ 18 w 18"/>
                        <a:gd name="T13" fmla="*/ 23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18" y="23"/>
                          </a:moveTo>
                          <a:lnTo>
                            <a:pt x="18" y="25"/>
                          </a:lnTo>
                          <a:lnTo>
                            <a:pt x="13" y="0"/>
                          </a:lnTo>
                          <a:lnTo>
                            <a:pt x="0" y="3"/>
                          </a:lnTo>
                          <a:lnTo>
                            <a:pt x="6" y="28"/>
                          </a:lnTo>
                          <a:lnTo>
                            <a:pt x="8" y="30"/>
                          </a:lnTo>
                          <a:lnTo>
                            <a:pt x="18"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3" name="Freeform 335"/>
                    <p:cNvSpPr>
                      <a:spLocks/>
                    </p:cNvSpPr>
                    <p:nvPr/>
                  </p:nvSpPr>
                  <p:spPr bwMode="auto">
                    <a:xfrm>
                      <a:off x="1901" y="2584"/>
                      <a:ext cx="27" cy="31"/>
                    </a:xfrm>
                    <a:custGeom>
                      <a:avLst/>
                      <a:gdLst>
                        <a:gd name="T0" fmla="*/ 16 w 27"/>
                        <a:gd name="T1" fmla="*/ 31 h 31"/>
                        <a:gd name="T2" fmla="*/ 21 w 27"/>
                        <a:gd name="T3" fmla="*/ 22 h 31"/>
                        <a:gd name="T4" fmla="*/ 10 w 27"/>
                        <a:gd name="T5" fmla="*/ 0 h 31"/>
                        <a:gd name="T6" fmla="*/ 0 w 27"/>
                        <a:gd name="T7" fmla="*/ 7 h 31"/>
                        <a:gd name="T8" fmla="*/ 10 w 27"/>
                        <a:gd name="T9" fmla="*/ 27 h 31"/>
                        <a:gd name="T10" fmla="*/ 16 w 27"/>
                        <a:gd name="T11" fmla="*/ 18 h 31"/>
                        <a:gd name="T12" fmla="*/ 16 w 27"/>
                        <a:gd name="T13" fmla="*/ 31 h 31"/>
                        <a:gd name="T14" fmla="*/ 27 w 27"/>
                        <a:gd name="T15" fmla="*/ 31 h 31"/>
                        <a:gd name="T16" fmla="*/ 21 w 27"/>
                        <a:gd name="T17" fmla="*/ 22 h 31"/>
                        <a:gd name="T18" fmla="*/ 16 w 27"/>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16" y="31"/>
                          </a:moveTo>
                          <a:lnTo>
                            <a:pt x="21" y="22"/>
                          </a:lnTo>
                          <a:lnTo>
                            <a:pt x="10" y="0"/>
                          </a:lnTo>
                          <a:lnTo>
                            <a:pt x="0" y="7"/>
                          </a:lnTo>
                          <a:lnTo>
                            <a:pt x="10" y="27"/>
                          </a:lnTo>
                          <a:lnTo>
                            <a:pt x="16" y="18"/>
                          </a:lnTo>
                          <a:lnTo>
                            <a:pt x="16" y="31"/>
                          </a:lnTo>
                          <a:lnTo>
                            <a:pt x="27" y="31"/>
                          </a:lnTo>
                          <a:lnTo>
                            <a:pt x="21" y="22"/>
                          </a:lnTo>
                          <a:lnTo>
                            <a:pt x="16"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4" name="Freeform 334"/>
                    <p:cNvSpPr>
                      <a:spLocks/>
                    </p:cNvSpPr>
                    <p:nvPr/>
                  </p:nvSpPr>
                  <p:spPr bwMode="auto">
                    <a:xfrm>
                      <a:off x="1863" y="2602"/>
                      <a:ext cx="54" cy="18"/>
                    </a:xfrm>
                    <a:custGeom>
                      <a:avLst/>
                      <a:gdLst>
                        <a:gd name="T0" fmla="*/ 11 w 54"/>
                        <a:gd name="T1" fmla="*/ 14 h 18"/>
                        <a:gd name="T2" fmla="*/ 7 w 54"/>
                        <a:gd name="T3" fmla="*/ 18 h 18"/>
                        <a:gd name="T4" fmla="*/ 54 w 54"/>
                        <a:gd name="T5" fmla="*/ 13 h 18"/>
                        <a:gd name="T6" fmla="*/ 54 w 54"/>
                        <a:gd name="T7" fmla="*/ 0 h 18"/>
                        <a:gd name="T8" fmla="*/ 5 w 54"/>
                        <a:gd name="T9" fmla="*/ 5 h 18"/>
                        <a:gd name="T10" fmla="*/ 0 w 54"/>
                        <a:gd name="T11" fmla="*/ 7 h 18"/>
                        <a:gd name="T12" fmla="*/ 5 w 54"/>
                        <a:gd name="T13" fmla="*/ 5 h 18"/>
                        <a:gd name="T14" fmla="*/ 2 w 54"/>
                        <a:gd name="T15" fmla="*/ 5 h 18"/>
                        <a:gd name="T16" fmla="*/ 0 w 54"/>
                        <a:gd name="T17" fmla="*/ 7 h 18"/>
                        <a:gd name="T18" fmla="*/ 11 w 54"/>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8">
                          <a:moveTo>
                            <a:pt x="11" y="14"/>
                          </a:moveTo>
                          <a:lnTo>
                            <a:pt x="7" y="18"/>
                          </a:lnTo>
                          <a:lnTo>
                            <a:pt x="54" y="13"/>
                          </a:lnTo>
                          <a:lnTo>
                            <a:pt x="54" y="0"/>
                          </a:lnTo>
                          <a:lnTo>
                            <a:pt x="5" y="5"/>
                          </a:lnTo>
                          <a:lnTo>
                            <a:pt x="0" y="7"/>
                          </a:lnTo>
                          <a:lnTo>
                            <a:pt x="5" y="5"/>
                          </a:lnTo>
                          <a:lnTo>
                            <a:pt x="2" y="5"/>
                          </a:lnTo>
                          <a:lnTo>
                            <a:pt x="0" y="7"/>
                          </a:lnTo>
                          <a:lnTo>
                            <a:pt x="1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5" name="Freeform 333"/>
                    <p:cNvSpPr>
                      <a:spLocks/>
                    </p:cNvSpPr>
                    <p:nvPr/>
                  </p:nvSpPr>
                  <p:spPr bwMode="auto">
                    <a:xfrm>
                      <a:off x="1852" y="2609"/>
                      <a:ext cx="22" cy="29"/>
                    </a:xfrm>
                    <a:custGeom>
                      <a:avLst/>
                      <a:gdLst>
                        <a:gd name="T0" fmla="*/ 7 w 22"/>
                        <a:gd name="T1" fmla="*/ 29 h 29"/>
                        <a:gd name="T2" fmla="*/ 11 w 22"/>
                        <a:gd name="T3" fmla="*/ 27 h 29"/>
                        <a:gd name="T4" fmla="*/ 22 w 22"/>
                        <a:gd name="T5" fmla="*/ 7 h 29"/>
                        <a:gd name="T6" fmla="*/ 11 w 22"/>
                        <a:gd name="T7" fmla="*/ 0 h 29"/>
                        <a:gd name="T8" fmla="*/ 0 w 22"/>
                        <a:gd name="T9" fmla="*/ 20 h 29"/>
                        <a:gd name="T10" fmla="*/ 4 w 22"/>
                        <a:gd name="T11" fmla="*/ 16 h 29"/>
                        <a:gd name="T12" fmla="*/ 7 w 22"/>
                        <a:gd name="T13" fmla="*/ 29 h 29"/>
                        <a:gd name="T14" fmla="*/ 9 w 22"/>
                        <a:gd name="T15" fmla="*/ 29 h 29"/>
                        <a:gd name="T16" fmla="*/ 11 w 22"/>
                        <a:gd name="T17" fmla="*/ 27 h 29"/>
                        <a:gd name="T18" fmla="*/ 7 w 22"/>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9">
                          <a:moveTo>
                            <a:pt x="7" y="29"/>
                          </a:moveTo>
                          <a:lnTo>
                            <a:pt x="11" y="27"/>
                          </a:lnTo>
                          <a:lnTo>
                            <a:pt x="22" y="7"/>
                          </a:lnTo>
                          <a:lnTo>
                            <a:pt x="11" y="0"/>
                          </a:lnTo>
                          <a:lnTo>
                            <a:pt x="0" y="20"/>
                          </a:lnTo>
                          <a:lnTo>
                            <a:pt x="4" y="16"/>
                          </a:lnTo>
                          <a:lnTo>
                            <a:pt x="7" y="29"/>
                          </a:lnTo>
                          <a:lnTo>
                            <a:pt x="9" y="29"/>
                          </a:lnTo>
                          <a:lnTo>
                            <a:pt x="11" y="27"/>
                          </a:lnTo>
                          <a:lnTo>
                            <a:pt x="7"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6" name="Freeform 332"/>
                    <p:cNvSpPr>
                      <a:spLocks/>
                    </p:cNvSpPr>
                    <p:nvPr/>
                  </p:nvSpPr>
                  <p:spPr bwMode="auto">
                    <a:xfrm>
                      <a:off x="1767" y="2625"/>
                      <a:ext cx="92" cy="33"/>
                    </a:xfrm>
                    <a:custGeom>
                      <a:avLst/>
                      <a:gdLst>
                        <a:gd name="T0" fmla="*/ 2 w 92"/>
                        <a:gd name="T1" fmla="*/ 33 h 33"/>
                        <a:gd name="T2" fmla="*/ 4 w 92"/>
                        <a:gd name="T3" fmla="*/ 33 h 33"/>
                        <a:gd name="T4" fmla="*/ 92 w 92"/>
                        <a:gd name="T5" fmla="*/ 13 h 33"/>
                        <a:gd name="T6" fmla="*/ 89 w 92"/>
                        <a:gd name="T7" fmla="*/ 0 h 33"/>
                        <a:gd name="T8" fmla="*/ 0 w 92"/>
                        <a:gd name="T9" fmla="*/ 20 h 33"/>
                        <a:gd name="T10" fmla="*/ 2 w 92"/>
                        <a:gd name="T11" fmla="*/ 20 h 33"/>
                        <a:gd name="T12" fmla="*/ 2 w 9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2" h="33">
                          <a:moveTo>
                            <a:pt x="2" y="33"/>
                          </a:moveTo>
                          <a:lnTo>
                            <a:pt x="4" y="33"/>
                          </a:lnTo>
                          <a:lnTo>
                            <a:pt x="92" y="13"/>
                          </a:lnTo>
                          <a:lnTo>
                            <a:pt x="89" y="0"/>
                          </a:lnTo>
                          <a:lnTo>
                            <a:pt x="0" y="20"/>
                          </a:lnTo>
                          <a:lnTo>
                            <a:pt x="2" y="20"/>
                          </a:lnTo>
                          <a:lnTo>
                            <a:pt x="2"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7" name="Freeform 331"/>
                    <p:cNvSpPr>
                      <a:spLocks/>
                    </p:cNvSpPr>
                    <p:nvPr/>
                  </p:nvSpPr>
                  <p:spPr bwMode="auto">
                    <a:xfrm>
                      <a:off x="1674" y="2645"/>
                      <a:ext cx="95" cy="18"/>
                    </a:xfrm>
                    <a:custGeom>
                      <a:avLst/>
                      <a:gdLst>
                        <a:gd name="T0" fmla="*/ 0 w 95"/>
                        <a:gd name="T1" fmla="*/ 18 h 18"/>
                        <a:gd name="T2" fmla="*/ 5 w 95"/>
                        <a:gd name="T3" fmla="*/ 18 h 18"/>
                        <a:gd name="T4" fmla="*/ 95 w 95"/>
                        <a:gd name="T5" fmla="*/ 13 h 18"/>
                        <a:gd name="T6" fmla="*/ 95 w 95"/>
                        <a:gd name="T7" fmla="*/ 0 h 18"/>
                        <a:gd name="T8" fmla="*/ 3 w 95"/>
                        <a:gd name="T9" fmla="*/ 6 h 18"/>
                        <a:gd name="T10" fmla="*/ 7 w 95"/>
                        <a:gd name="T11" fmla="*/ 8 h 18"/>
                        <a:gd name="T12" fmla="*/ 0 w 9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95" h="18">
                          <a:moveTo>
                            <a:pt x="0" y="18"/>
                          </a:moveTo>
                          <a:lnTo>
                            <a:pt x="5" y="18"/>
                          </a:lnTo>
                          <a:lnTo>
                            <a:pt x="95" y="13"/>
                          </a:lnTo>
                          <a:lnTo>
                            <a:pt x="95" y="0"/>
                          </a:lnTo>
                          <a:lnTo>
                            <a:pt x="3" y="6"/>
                          </a:lnTo>
                          <a:lnTo>
                            <a:pt x="7" y="8"/>
                          </a:lnTo>
                          <a:lnTo>
                            <a:pt x="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8" name="Freeform 330"/>
                    <p:cNvSpPr>
                      <a:spLocks/>
                    </p:cNvSpPr>
                    <p:nvPr/>
                  </p:nvSpPr>
                  <p:spPr bwMode="auto">
                    <a:xfrm>
                      <a:off x="1578" y="2588"/>
                      <a:ext cx="103" cy="75"/>
                    </a:xfrm>
                    <a:custGeom>
                      <a:avLst/>
                      <a:gdLst>
                        <a:gd name="T0" fmla="*/ 0 w 103"/>
                        <a:gd name="T1" fmla="*/ 9 h 75"/>
                        <a:gd name="T2" fmla="*/ 0 w 103"/>
                        <a:gd name="T3" fmla="*/ 9 h 75"/>
                        <a:gd name="T4" fmla="*/ 96 w 103"/>
                        <a:gd name="T5" fmla="*/ 75 h 75"/>
                        <a:gd name="T6" fmla="*/ 103 w 103"/>
                        <a:gd name="T7" fmla="*/ 65 h 75"/>
                        <a:gd name="T8" fmla="*/ 7 w 103"/>
                        <a:gd name="T9" fmla="*/ 0 h 75"/>
                        <a:gd name="T10" fmla="*/ 7 w 103"/>
                        <a:gd name="T11" fmla="*/ 0 h 75"/>
                        <a:gd name="T12" fmla="*/ 0 w 103"/>
                        <a:gd name="T13" fmla="*/ 9 h 75"/>
                      </a:gdLst>
                      <a:ahLst/>
                      <a:cxnLst>
                        <a:cxn ang="0">
                          <a:pos x="T0" y="T1"/>
                        </a:cxn>
                        <a:cxn ang="0">
                          <a:pos x="T2" y="T3"/>
                        </a:cxn>
                        <a:cxn ang="0">
                          <a:pos x="T4" y="T5"/>
                        </a:cxn>
                        <a:cxn ang="0">
                          <a:pos x="T6" y="T7"/>
                        </a:cxn>
                        <a:cxn ang="0">
                          <a:pos x="T8" y="T9"/>
                        </a:cxn>
                        <a:cxn ang="0">
                          <a:pos x="T10" y="T11"/>
                        </a:cxn>
                        <a:cxn ang="0">
                          <a:pos x="T12" y="T13"/>
                        </a:cxn>
                      </a:cxnLst>
                      <a:rect l="0" t="0" r="r" b="b"/>
                      <a:pathLst>
                        <a:path w="103" h="75">
                          <a:moveTo>
                            <a:pt x="0" y="9"/>
                          </a:moveTo>
                          <a:lnTo>
                            <a:pt x="0" y="9"/>
                          </a:lnTo>
                          <a:lnTo>
                            <a:pt x="96" y="75"/>
                          </a:lnTo>
                          <a:lnTo>
                            <a:pt x="103" y="65"/>
                          </a:lnTo>
                          <a:lnTo>
                            <a:pt x="7"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99" name="Freeform 329"/>
                    <p:cNvSpPr>
                      <a:spLocks/>
                    </p:cNvSpPr>
                    <p:nvPr/>
                  </p:nvSpPr>
                  <p:spPr bwMode="auto">
                    <a:xfrm>
                      <a:off x="1551" y="2566"/>
                      <a:ext cx="34" cy="31"/>
                    </a:xfrm>
                    <a:custGeom>
                      <a:avLst/>
                      <a:gdLst>
                        <a:gd name="T0" fmla="*/ 0 w 34"/>
                        <a:gd name="T1" fmla="*/ 9 h 31"/>
                        <a:gd name="T2" fmla="*/ 0 w 34"/>
                        <a:gd name="T3" fmla="*/ 11 h 31"/>
                        <a:gd name="T4" fmla="*/ 27 w 34"/>
                        <a:gd name="T5" fmla="*/ 31 h 31"/>
                        <a:gd name="T6" fmla="*/ 34 w 34"/>
                        <a:gd name="T7" fmla="*/ 22 h 31"/>
                        <a:gd name="T8" fmla="*/ 9 w 34"/>
                        <a:gd name="T9" fmla="*/ 0 h 31"/>
                        <a:gd name="T10" fmla="*/ 9 w 34"/>
                        <a:gd name="T11" fmla="*/ 2 h 31"/>
                        <a:gd name="T12" fmla="*/ 0 w 34"/>
                        <a:gd name="T13" fmla="*/ 9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0" y="9"/>
                          </a:moveTo>
                          <a:lnTo>
                            <a:pt x="0" y="11"/>
                          </a:lnTo>
                          <a:lnTo>
                            <a:pt x="27" y="31"/>
                          </a:lnTo>
                          <a:lnTo>
                            <a:pt x="34" y="22"/>
                          </a:lnTo>
                          <a:lnTo>
                            <a:pt x="9" y="0"/>
                          </a:lnTo>
                          <a:lnTo>
                            <a:pt x="9" y="2"/>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0" name="Freeform 328"/>
                    <p:cNvSpPr>
                      <a:spLocks/>
                    </p:cNvSpPr>
                    <p:nvPr/>
                  </p:nvSpPr>
                  <p:spPr bwMode="auto">
                    <a:xfrm>
                      <a:off x="1526" y="2530"/>
                      <a:ext cx="34" cy="45"/>
                    </a:xfrm>
                    <a:custGeom>
                      <a:avLst/>
                      <a:gdLst>
                        <a:gd name="T0" fmla="*/ 5 w 34"/>
                        <a:gd name="T1" fmla="*/ 13 h 45"/>
                        <a:gd name="T2" fmla="*/ 0 w 34"/>
                        <a:gd name="T3" fmla="*/ 11 h 45"/>
                        <a:gd name="T4" fmla="*/ 25 w 34"/>
                        <a:gd name="T5" fmla="*/ 45 h 45"/>
                        <a:gd name="T6" fmla="*/ 34 w 34"/>
                        <a:gd name="T7" fmla="*/ 38 h 45"/>
                        <a:gd name="T8" fmla="*/ 11 w 34"/>
                        <a:gd name="T9" fmla="*/ 4 h 45"/>
                        <a:gd name="T10" fmla="*/ 5 w 34"/>
                        <a:gd name="T11" fmla="*/ 0 h 45"/>
                        <a:gd name="T12" fmla="*/ 11 w 34"/>
                        <a:gd name="T13" fmla="*/ 4 h 45"/>
                        <a:gd name="T14" fmla="*/ 9 w 34"/>
                        <a:gd name="T15" fmla="*/ 0 h 45"/>
                        <a:gd name="T16" fmla="*/ 5 w 34"/>
                        <a:gd name="T17" fmla="*/ 0 h 45"/>
                        <a:gd name="T18" fmla="*/ 5 w 34"/>
                        <a:gd name="T19"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5">
                          <a:moveTo>
                            <a:pt x="5" y="13"/>
                          </a:moveTo>
                          <a:lnTo>
                            <a:pt x="0" y="11"/>
                          </a:lnTo>
                          <a:lnTo>
                            <a:pt x="25" y="45"/>
                          </a:lnTo>
                          <a:lnTo>
                            <a:pt x="34" y="38"/>
                          </a:lnTo>
                          <a:lnTo>
                            <a:pt x="11" y="4"/>
                          </a:lnTo>
                          <a:lnTo>
                            <a:pt x="5" y="0"/>
                          </a:lnTo>
                          <a:lnTo>
                            <a:pt x="11" y="4"/>
                          </a:lnTo>
                          <a:lnTo>
                            <a:pt x="9" y="0"/>
                          </a:lnTo>
                          <a:lnTo>
                            <a:pt x="5"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1" name="Freeform 327"/>
                    <p:cNvSpPr>
                      <a:spLocks/>
                    </p:cNvSpPr>
                    <p:nvPr/>
                  </p:nvSpPr>
                  <p:spPr bwMode="auto">
                    <a:xfrm>
                      <a:off x="1486" y="2530"/>
                      <a:ext cx="45" cy="13"/>
                    </a:xfrm>
                    <a:custGeom>
                      <a:avLst/>
                      <a:gdLst>
                        <a:gd name="T0" fmla="*/ 0 w 45"/>
                        <a:gd name="T1" fmla="*/ 9 h 13"/>
                        <a:gd name="T2" fmla="*/ 6 w 45"/>
                        <a:gd name="T3" fmla="*/ 13 h 13"/>
                        <a:gd name="T4" fmla="*/ 45 w 45"/>
                        <a:gd name="T5" fmla="*/ 13 h 13"/>
                        <a:gd name="T6" fmla="*/ 45 w 45"/>
                        <a:gd name="T7" fmla="*/ 0 h 13"/>
                        <a:gd name="T8" fmla="*/ 6 w 45"/>
                        <a:gd name="T9" fmla="*/ 0 h 13"/>
                        <a:gd name="T10" fmla="*/ 11 w 45"/>
                        <a:gd name="T11" fmla="*/ 2 h 13"/>
                        <a:gd name="T12" fmla="*/ 0 w 45"/>
                        <a:gd name="T13" fmla="*/ 9 h 13"/>
                        <a:gd name="T14" fmla="*/ 2 w 45"/>
                        <a:gd name="T15" fmla="*/ 13 h 13"/>
                        <a:gd name="T16" fmla="*/ 6 w 45"/>
                        <a:gd name="T17" fmla="*/ 13 h 13"/>
                        <a:gd name="T18" fmla="*/ 0 w 45"/>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
                          <a:moveTo>
                            <a:pt x="0" y="9"/>
                          </a:moveTo>
                          <a:lnTo>
                            <a:pt x="6" y="13"/>
                          </a:lnTo>
                          <a:lnTo>
                            <a:pt x="45" y="13"/>
                          </a:lnTo>
                          <a:lnTo>
                            <a:pt x="45" y="0"/>
                          </a:lnTo>
                          <a:lnTo>
                            <a:pt x="6" y="0"/>
                          </a:lnTo>
                          <a:lnTo>
                            <a:pt x="11" y="2"/>
                          </a:lnTo>
                          <a:lnTo>
                            <a:pt x="0" y="9"/>
                          </a:lnTo>
                          <a:lnTo>
                            <a:pt x="2" y="13"/>
                          </a:lnTo>
                          <a:lnTo>
                            <a:pt x="6"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2" name="Freeform 326"/>
                    <p:cNvSpPr>
                      <a:spLocks/>
                    </p:cNvSpPr>
                    <p:nvPr/>
                  </p:nvSpPr>
                  <p:spPr bwMode="auto">
                    <a:xfrm>
                      <a:off x="1457" y="2480"/>
                      <a:ext cx="40" cy="59"/>
                    </a:xfrm>
                    <a:custGeom>
                      <a:avLst/>
                      <a:gdLst>
                        <a:gd name="T0" fmla="*/ 6 w 40"/>
                        <a:gd name="T1" fmla="*/ 12 h 59"/>
                        <a:gd name="T2" fmla="*/ 0 w 40"/>
                        <a:gd name="T3" fmla="*/ 10 h 59"/>
                        <a:gd name="T4" fmla="*/ 29 w 40"/>
                        <a:gd name="T5" fmla="*/ 59 h 59"/>
                        <a:gd name="T6" fmla="*/ 40 w 40"/>
                        <a:gd name="T7" fmla="*/ 52 h 59"/>
                        <a:gd name="T8" fmla="*/ 11 w 40"/>
                        <a:gd name="T9" fmla="*/ 3 h 59"/>
                        <a:gd name="T10" fmla="*/ 6 w 40"/>
                        <a:gd name="T11" fmla="*/ 0 h 59"/>
                        <a:gd name="T12" fmla="*/ 11 w 40"/>
                        <a:gd name="T13" fmla="*/ 3 h 59"/>
                        <a:gd name="T14" fmla="*/ 10 w 40"/>
                        <a:gd name="T15" fmla="*/ 0 h 59"/>
                        <a:gd name="T16" fmla="*/ 6 w 40"/>
                        <a:gd name="T17" fmla="*/ 0 h 59"/>
                        <a:gd name="T18" fmla="*/ 6 w 40"/>
                        <a:gd name="T19"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9">
                          <a:moveTo>
                            <a:pt x="6" y="12"/>
                          </a:moveTo>
                          <a:lnTo>
                            <a:pt x="0" y="10"/>
                          </a:lnTo>
                          <a:lnTo>
                            <a:pt x="29" y="59"/>
                          </a:lnTo>
                          <a:lnTo>
                            <a:pt x="40" y="52"/>
                          </a:lnTo>
                          <a:lnTo>
                            <a:pt x="11" y="3"/>
                          </a:lnTo>
                          <a:lnTo>
                            <a:pt x="6" y="0"/>
                          </a:lnTo>
                          <a:lnTo>
                            <a:pt x="11" y="3"/>
                          </a:lnTo>
                          <a:lnTo>
                            <a:pt x="10" y="0"/>
                          </a:lnTo>
                          <a:lnTo>
                            <a:pt x="6" y="0"/>
                          </a:lnTo>
                          <a:lnTo>
                            <a:pt x="6"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3" name="Freeform 325"/>
                    <p:cNvSpPr>
                      <a:spLocks/>
                    </p:cNvSpPr>
                    <p:nvPr/>
                  </p:nvSpPr>
                  <p:spPr bwMode="auto">
                    <a:xfrm>
                      <a:off x="1407" y="2480"/>
                      <a:ext cx="56" cy="12"/>
                    </a:xfrm>
                    <a:custGeom>
                      <a:avLst/>
                      <a:gdLst>
                        <a:gd name="T0" fmla="*/ 4 w 56"/>
                        <a:gd name="T1" fmla="*/ 12 h 12"/>
                        <a:gd name="T2" fmla="*/ 2 w 56"/>
                        <a:gd name="T3" fmla="*/ 12 h 12"/>
                        <a:gd name="T4" fmla="*/ 56 w 56"/>
                        <a:gd name="T5" fmla="*/ 12 h 12"/>
                        <a:gd name="T6" fmla="*/ 56 w 56"/>
                        <a:gd name="T7" fmla="*/ 0 h 12"/>
                        <a:gd name="T8" fmla="*/ 2 w 56"/>
                        <a:gd name="T9" fmla="*/ 0 h 12"/>
                        <a:gd name="T10" fmla="*/ 0 w 56"/>
                        <a:gd name="T11" fmla="*/ 1 h 12"/>
                        <a:gd name="T12" fmla="*/ 4 w 5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6" h="12">
                          <a:moveTo>
                            <a:pt x="4" y="12"/>
                          </a:moveTo>
                          <a:lnTo>
                            <a:pt x="2" y="12"/>
                          </a:lnTo>
                          <a:lnTo>
                            <a:pt x="56" y="12"/>
                          </a:lnTo>
                          <a:lnTo>
                            <a:pt x="56" y="0"/>
                          </a:lnTo>
                          <a:lnTo>
                            <a:pt x="2" y="0"/>
                          </a:lnTo>
                          <a:lnTo>
                            <a:pt x="0" y="1"/>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4" name="Freeform 324"/>
                    <p:cNvSpPr>
                      <a:spLocks/>
                    </p:cNvSpPr>
                    <p:nvPr/>
                  </p:nvSpPr>
                  <p:spPr bwMode="auto">
                    <a:xfrm>
                      <a:off x="1380" y="2481"/>
                      <a:ext cx="31" cy="20"/>
                    </a:xfrm>
                    <a:custGeom>
                      <a:avLst/>
                      <a:gdLst>
                        <a:gd name="T0" fmla="*/ 11 w 31"/>
                        <a:gd name="T1" fmla="*/ 17 h 20"/>
                        <a:gd name="T2" fmla="*/ 7 w 31"/>
                        <a:gd name="T3" fmla="*/ 20 h 20"/>
                        <a:gd name="T4" fmla="*/ 31 w 31"/>
                        <a:gd name="T5" fmla="*/ 11 h 20"/>
                        <a:gd name="T6" fmla="*/ 27 w 31"/>
                        <a:gd name="T7" fmla="*/ 0 h 20"/>
                        <a:gd name="T8" fmla="*/ 4 w 31"/>
                        <a:gd name="T9" fmla="*/ 8 h 20"/>
                        <a:gd name="T10" fmla="*/ 0 w 31"/>
                        <a:gd name="T11" fmla="*/ 11 h 20"/>
                        <a:gd name="T12" fmla="*/ 11 w 31"/>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31" h="20">
                          <a:moveTo>
                            <a:pt x="11" y="17"/>
                          </a:moveTo>
                          <a:lnTo>
                            <a:pt x="7" y="20"/>
                          </a:lnTo>
                          <a:lnTo>
                            <a:pt x="31" y="11"/>
                          </a:lnTo>
                          <a:lnTo>
                            <a:pt x="27" y="0"/>
                          </a:lnTo>
                          <a:lnTo>
                            <a:pt x="4" y="8"/>
                          </a:lnTo>
                          <a:lnTo>
                            <a:pt x="0" y="11"/>
                          </a:lnTo>
                          <a:lnTo>
                            <a:pt x="11"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5" name="Freeform 323"/>
                    <p:cNvSpPr>
                      <a:spLocks/>
                    </p:cNvSpPr>
                    <p:nvPr/>
                  </p:nvSpPr>
                  <p:spPr bwMode="auto">
                    <a:xfrm>
                      <a:off x="1360" y="2492"/>
                      <a:ext cx="31" cy="43"/>
                    </a:xfrm>
                    <a:custGeom>
                      <a:avLst/>
                      <a:gdLst>
                        <a:gd name="T0" fmla="*/ 6 w 31"/>
                        <a:gd name="T1" fmla="*/ 43 h 43"/>
                        <a:gd name="T2" fmla="*/ 11 w 31"/>
                        <a:gd name="T3" fmla="*/ 40 h 43"/>
                        <a:gd name="T4" fmla="*/ 31 w 31"/>
                        <a:gd name="T5" fmla="*/ 6 h 43"/>
                        <a:gd name="T6" fmla="*/ 20 w 31"/>
                        <a:gd name="T7" fmla="*/ 0 h 43"/>
                        <a:gd name="T8" fmla="*/ 0 w 31"/>
                        <a:gd name="T9" fmla="*/ 34 h 43"/>
                        <a:gd name="T10" fmla="*/ 6 w 31"/>
                        <a:gd name="T11" fmla="*/ 31 h 43"/>
                        <a:gd name="T12" fmla="*/ 6 w 31"/>
                        <a:gd name="T13" fmla="*/ 43 h 43"/>
                        <a:gd name="T14" fmla="*/ 9 w 31"/>
                        <a:gd name="T15" fmla="*/ 43 h 43"/>
                        <a:gd name="T16" fmla="*/ 11 w 31"/>
                        <a:gd name="T17" fmla="*/ 40 h 43"/>
                        <a:gd name="T18" fmla="*/ 6 w 31"/>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3">
                          <a:moveTo>
                            <a:pt x="6" y="43"/>
                          </a:moveTo>
                          <a:lnTo>
                            <a:pt x="11" y="40"/>
                          </a:lnTo>
                          <a:lnTo>
                            <a:pt x="31" y="6"/>
                          </a:lnTo>
                          <a:lnTo>
                            <a:pt x="20" y="0"/>
                          </a:lnTo>
                          <a:lnTo>
                            <a:pt x="0" y="34"/>
                          </a:lnTo>
                          <a:lnTo>
                            <a:pt x="6" y="31"/>
                          </a:lnTo>
                          <a:lnTo>
                            <a:pt x="6" y="43"/>
                          </a:lnTo>
                          <a:lnTo>
                            <a:pt x="9" y="43"/>
                          </a:lnTo>
                          <a:lnTo>
                            <a:pt x="11" y="40"/>
                          </a:lnTo>
                          <a:lnTo>
                            <a:pt x="6" y="4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6" name="Freeform 322"/>
                    <p:cNvSpPr>
                      <a:spLocks/>
                    </p:cNvSpPr>
                    <p:nvPr/>
                  </p:nvSpPr>
                  <p:spPr bwMode="auto">
                    <a:xfrm>
                      <a:off x="1328" y="2521"/>
                      <a:ext cx="38" cy="14"/>
                    </a:xfrm>
                    <a:custGeom>
                      <a:avLst/>
                      <a:gdLst>
                        <a:gd name="T0" fmla="*/ 0 w 38"/>
                        <a:gd name="T1" fmla="*/ 13 h 14"/>
                        <a:gd name="T2" fmla="*/ 2 w 38"/>
                        <a:gd name="T3" fmla="*/ 13 h 14"/>
                        <a:gd name="T4" fmla="*/ 38 w 38"/>
                        <a:gd name="T5" fmla="*/ 14 h 14"/>
                        <a:gd name="T6" fmla="*/ 38 w 38"/>
                        <a:gd name="T7" fmla="*/ 2 h 14"/>
                        <a:gd name="T8" fmla="*/ 3 w 38"/>
                        <a:gd name="T9" fmla="*/ 0 h 14"/>
                        <a:gd name="T10" fmla="*/ 5 w 38"/>
                        <a:gd name="T11" fmla="*/ 2 h 14"/>
                        <a:gd name="T12" fmla="*/ 0 w 38"/>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0" y="13"/>
                          </a:moveTo>
                          <a:lnTo>
                            <a:pt x="2" y="13"/>
                          </a:lnTo>
                          <a:lnTo>
                            <a:pt x="38" y="14"/>
                          </a:lnTo>
                          <a:lnTo>
                            <a:pt x="38" y="2"/>
                          </a:lnTo>
                          <a:lnTo>
                            <a:pt x="3" y="0"/>
                          </a:lnTo>
                          <a:lnTo>
                            <a:pt x="5"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7" name="Freeform 321"/>
                    <p:cNvSpPr>
                      <a:spLocks/>
                    </p:cNvSpPr>
                    <p:nvPr/>
                  </p:nvSpPr>
                  <p:spPr bwMode="auto">
                    <a:xfrm>
                      <a:off x="1286" y="2499"/>
                      <a:ext cx="47" cy="35"/>
                    </a:xfrm>
                    <a:custGeom>
                      <a:avLst/>
                      <a:gdLst>
                        <a:gd name="T0" fmla="*/ 0 w 47"/>
                        <a:gd name="T1" fmla="*/ 11 h 35"/>
                        <a:gd name="T2" fmla="*/ 2 w 47"/>
                        <a:gd name="T3" fmla="*/ 11 h 35"/>
                        <a:gd name="T4" fmla="*/ 42 w 47"/>
                        <a:gd name="T5" fmla="*/ 35 h 35"/>
                        <a:gd name="T6" fmla="*/ 47 w 47"/>
                        <a:gd name="T7" fmla="*/ 24 h 35"/>
                        <a:gd name="T8" fmla="*/ 8 w 47"/>
                        <a:gd name="T9" fmla="*/ 0 h 35"/>
                        <a:gd name="T10" fmla="*/ 9 w 47"/>
                        <a:gd name="T11" fmla="*/ 2 h 35"/>
                        <a:gd name="T12" fmla="*/ 0 w 47"/>
                        <a:gd name="T13" fmla="*/ 11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0" y="11"/>
                          </a:moveTo>
                          <a:lnTo>
                            <a:pt x="2" y="11"/>
                          </a:lnTo>
                          <a:lnTo>
                            <a:pt x="42" y="35"/>
                          </a:lnTo>
                          <a:lnTo>
                            <a:pt x="47" y="24"/>
                          </a:lnTo>
                          <a:lnTo>
                            <a:pt x="8"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8" name="Freeform 320"/>
                    <p:cNvSpPr>
                      <a:spLocks/>
                    </p:cNvSpPr>
                    <p:nvPr/>
                  </p:nvSpPr>
                  <p:spPr bwMode="auto">
                    <a:xfrm>
                      <a:off x="1243" y="2465"/>
                      <a:ext cx="52" cy="45"/>
                    </a:xfrm>
                    <a:custGeom>
                      <a:avLst/>
                      <a:gdLst>
                        <a:gd name="T0" fmla="*/ 0 w 52"/>
                        <a:gd name="T1" fmla="*/ 9 h 45"/>
                        <a:gd name="T2" fmla="*/ 2 w 52"/>
                        <a:gd name="T3" fmla="*/ 9 h 45"/>
                        <a:gd name="T4" fmla="*/ 43 w 52"/>
                        <a:gd name="T5" fmla="*/ 45 h 45"/>
                        <a:gd name="T6" fmla="*/ 52 w 52"/>
                        <a:gd name="T7" fmla="*/ 36 h 45"/>
                        <a:gd name="T8" fmla="*/ 9 w 52"/>
                        <a:gd name="T9" fmla="*/ 0 h 45"/>
                        <a:gd name="T10" fmla="*/ 9 w 52"/>
                        <a:gd name="T11" fmla="*/ 0 h 45"/>
                        <a:gd name="T12" fmla="*/ 0 w 52"/>
                        <a:gd name="T13" fmla="*/ 9 h 45"/>
                      </a:gdLst>
                      <a:ahLst/>
                      <a:cxnLst>
                        <a:cxn ang="0">
                          <a:pos x="T0" y="T1"/>
                        </a:cxn>
                        <a:cxn ang="0">
                          <a:pos x="T2" y="T3"/>
                        </a:cxn>
                        <a:cxn ang="0">
                          <a:pos x="T4" y="T5"/>
                        </a:cxn>
                        <a:cxn ang="0">
                          <a:pos x="T6" y="T7"/>
                        </a:cxn>
                        <a:cxn ang="0">
                          <a:pos x="T8" y="T9"/>
                        </a:cxn>
                        <a:cxn ang="0">
                          <a:pos x="T10" y="T11"/>
                        </a:cxn>
                        <a:cxn ang="0">
                          <a:pos x="T12" y="T13"/>
                        </a:cxn>
                      </a:cxnLst>
                      <a:rect l="0" t="0" r="r" b="b"/>
                      <a:pathLst>
                        <a:path w="52" h="45">
                          <a:moveTo>
                            <a:pt x="0" y="9"/>
                          </a:moveTo>
                          <a:lnTo>
                            <a:pt x="2" y="9"/>
                          </a:lnTo>
                          <a:lnTo>
                            <a:pt x="43" y="45"/>
                          </a:lnTo>
                          <a:lnTo>
                            <a:pt x="52" y="36"/>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09" name="Freeform 319"/>
                    <p:cNvSpPr>
                      <a:spLocks/>
                    </p:cNvSpPr>
                    <p:nvPr/>
                  </p:nvSpPr>
                  <p:spPr bwMode="auto">
                    <a:xfrm>
                      <a:off x="1220" y="2436"/>
                      <a:ext cx="32" cy="38"/>
                    </a:xfrm>
                    <a:custGeom>
                      <a:avLst/>
                      <a:gdLst>
                        <a:gd name="T0" fmla="*/ 3 w 32"/>
                        <a:gd name="T1" fmla="*/ 13 h 38"/>
                        <a:gd name="T2" fmla="*/ 0 w 32"/>
                        <a:gd name="T3" fmla="*/ 11 h 38"/>
                        <a:gd name="T4" fmla="*/ 23 w 32"/>
                        <a:gd name="T5" fmla="*/ 38 h 38"/>
                        <a:gd name="T6" fmla="*/ 32 w 32"/>
                        <a:gd name="T7" fmla="*/ 29 h 38"/>
                        <a:gd name="T8" fmla="*/ 9 w 32"/>
                        <a:gd name="T9" fmla="*/ 4 h 38"/>
                        <a:gd name="T10" fmla="*/ 5 w 32"/>
                        <a:gd name="T11" fmla="*/ 0 h 38"/>
                        <a:gd name="T12" fmla="*/ 3 w 32"/>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32" h="38">
                          <a:moveTo>
                            <a:pt x="3" y="13"/>
                          </a:moveTo>
                          <a:lnTo>
                            <a:pt x="0" y="11"/>
                          </a:lnTo>
                          <a:lnTo>
                            <a:pt x="23" y="38"/>
                          </a:lnTo>
                          <a:lnTo>
                            <a:pt x="32" y="29"/>
                          </a:lnTo>
                          <a:lnTo>
                            <a:pt x="9" y="4"/>
                          </a:lnTo>
                          <a:lnTo>
                            <a:pt x="5"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0" name="Freeform 318"/>
                    <p:cNvSpPr>
                      <a:spLocks/>
                    </p:cNvSpPr>
                    <p:nvPr/>
                  </p:nvSpPr>
                  <p:spPr bwMode="auto">
                    <a:xfrm>
                      <a:off x="1180" y="2429"/>
                      <a:ext cx="45" cy="20"/>
                    </a:xfrm>
                    <a:custGeom>
                      <a:avLst/>
                      <a:gdLst>
                        <a:gd name="T0" fmla="*/ 0 w 45"/>
                        <a:gd name="T1" fmla="*/ 11 h 20"/>
                        <a:gd name="T2" fmla="*/ 2 w 45"/>
                        <a:gd name="T3" fmla="*/ 13 h 20"/>
                        <a:gd name="T4" fmla="*/ 43 w 45"/>
                        <a:gd name="T5" fmla="*/ 20 h 20"/>
                        <a:gd name="T6" fmla="*/ 45 w 45"/>
                        <a:gd name="T7" fmla="*/ 7 h 20"/>
                        <a:gd name="T8" fmla="*/ 5 w 45"/>
                        <a:gd name="T9" fmla="*/ 0 h 20"/>
                        <a:gd name="T10" fmla="*/ 7 w 45"/>
                        <a:gd name="T11" fmla="*/ 0 h 20"/>
                        <a:gd name="T12" fmla="*/ 0 w 45"/>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45" h="20">
                          <a:moveTo>
                            <a:pt x="0" y="11"/>
                          </a:moveTo>
                          <a:lnTo>
                            <a:pt x="2" y="13"/>
                          </a:lnTo>
                          <a:lnTo>
                            <a:pt x="43" y="20"/>
                          </a:lnTo>
                          <a:lnTo>
                            <a:pt x="45" y="7"/>
                          </a:lnTo>
                          <a:lnTo>
                            <a:pt x="5" y="0"/>
                          </a:lnTo>
                          <a:lnTo>
                            <a:pt x="7"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1" name="Freeform 317"/>
                    <p:cNvSpPr>
                      <a:spLocks/>
                    </p:cNvSpPr>
                    <p:nvPr/>
                  </p:nvSpPr>
                  <p:spPr bwMode="auto">
                    <a:xfrm>
                      <a:off x="1148" y="2413"/>
                      <a:ext cx="39" cy="27"/>
                    </a:xfrm>
                    <a:custGeom>
                      <a:avLst/>
                      <a:gdLst>
                        <a:gd name="T0" fmla="*/ 0 w 39"/>
                        <a:gd name="T1" fmla="*/ 11 h 27"/>
                        <a:gd name="T2" fmla="*/ 1 w 39"/>
                        <a:gd name="T3" fmla="*/ 11 h 27"/>
                        <a:gd name="T4" fmla="*/ 32 w 39"/>
                        <a:gd name="T5" fmla="*/ 27 h 27"/>
                        <a:gd name="T6" fmla="*/ 39 w 39"/>
                        <a:gd name="T7" fmla="*/ 16 h 27"/>
                        <a:gd name="T8" fmla="*/ 7 w 39"/>
                        <a:gd name="T9" fmla="*/ 0 h 27"/>
                        <a:gd name="T10" fmla="*/ 9 w 39"/>
                        <a:gd name="T11" fmla="*/ 0 h 27"/>
                        <a:gd name="T12" fmla="*/ 0 w 39"/>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39" h="27">
                          <a:moveTo>
                            <a:pt x="0" y="11"/>
                          </a:moveTo>
                          <a:lnTo>
                            <a:pt x="1" y="11"/>
                          </a:lnTo>
                          <a:lnTo>
                            <a:pt x="32" y="27"/>
                          </a:lnTo>
                          <a:lnTo>
                            <a:pt x="39" y="16"/>
                          </a:lnTo>
                          <a:lnTo>
                            <a:pt x="7" y="0"/>
                          </a:lnTo>
                          <a:lnTo>
                            <a:pt x="9"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2" name="Freeform 316"/>
                    <p:cNvSpPr>
                      <a:spLocks/>
                    </p:cNvSpPr>
                    <p:nvPr/>
                  </p:nvSpPr>
                  <p:spPr bwMode="auto">
                    <a:xfrm>
                      <a:off x="1126" y="2395"/>
                      <a:ext cx="31" cy="29"/>
                    </a:xfrm>
                    <a:custGeom>
                      <a:avLst/>
                      <a:gdLst>
                        <a:gd name="T0" fmla="*/ 4 w 31"/>
                        <a:gd name="T1" fmla="*/ 11 h 29"/>
                        <a:gd name="T2" fmla="*/ 0 w 31"/>
                        <a:gd name="T3" fmla="*/ 11 h 29"/>
                        <a:gd name="T4" fmla="*/ 22 w 31"/>
                        <a:gd name="T5" fmla="*/ 29 h 29"/>
                        <a:gd name="T6" fmla="*/ 31 w 31"/>
                        <a:gd name="T7" fmla="*/ 18 h 29"/>
                        <a:gd name="T8" fmla="*/ 9 w 31"/>
                        <a:gd name="T9" fmla="*/ 0 h 29"/>
                        <a:gd name="T10" fmla="*/ 7 w 31"/>
                        <a:gd name="T11" fmla="*/ 0 h 29"/>
                        <a:gd name="T12" fmla="*/ 4 w 31"/>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4" y="11"/>
                          </a:moveTo>
                          <a:lnTo>
                            <a:pt x="0" y="11"/>
                          </a:lnTo>
                          <a:lnTo>
                            <a:pt x="22" y="29"/>
                          </a:lnTo>
                          <a:lnTo>
                            <a:pt x="31" y="18"/>
                          </a:lnTo>
                          <a:lnTo>
                            <a:pt x="9" y="0"/>
                          </a:lnTo>
                          <a:lnTo>
                            <a:pt x="7" y="0"/>
                          </a:lnTo>
                          <a:lnTo>
                            <a:pt x="4"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3" name="Freeform 315"/>
                    <p:cNvSpPr>
                      <a:spLocks/>
                    </p:cNvSpPr>
                    <p:nvPr/>
                  </p:nvSpPr>
                  <p:spPr bwMode="auto">
                    <a:xfrm>
                      <a:off x="1079" y="2381"/>
                      <a:ext cx="54" cy="25"/>
                    </a:xfrm>
                    <a:custGeom>
                      <a:avLst/>
                      <a:gdLst>
                        <a:gd name="T0" fmla="*/ 0 w 54"/>
                        <a:gd name="T1" fmla="*/ 7 h 25"/>
                        <a:gd name="T2" fmla="*/ 6 w 54"/>
                        <a:gd name="T3" fmla="*/ 12 h 25"/>
                        <a:gd name="T4" fmla="*/ 51 w 54"/>
                        <a:gd name="T5" fmla="*/ 25 h 25"/>
                        <a:gd name="T6" fmla="*/ 54 w 54"/>
                        <a:gd name="T7" fmla="*/ 14 h 25"/>
                        <a:gd name="T8" fmla="*/ 9 w 54"/>
                        <a:gd name="T9" fmla="*/ 0 h 25"/>
                        <a:gd name="T10" fmla="*/ 13 w 54"/>
                        <a:gd name="T11" fmla="*/ 5 h 25"/>
                        <a:gd name="T12" fmla="*/ 0 w 54"/>
                        <a:gd name="T13" fmla="*/ 7 h 25"/>
                        <a:gd name="T14" fmla="*/ 0 w 54"/>
                        <a:gd name="T15" fmla="*/ 12 h 25"/>
                        <a:gd name="T16" fmla="*/ 6 w 54"/>
                        <a:gd name="T17" fmla="*/ 12 h 25"/>
                        <a:gd name="T18" fmla="*/ 0 w 54"/>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5">
                          <a:moveTo>
                            <a:pt x="0" y="7"/>
                          </a:moveTo>
                          <a:lnTo>
                            <a:pt x="6" y="12"/>
                          </a:lnTo>
                          <a:lnTo>
                            <a:pt x="51" y="25"/>
                          </a:lnTo>
                          <a:lnTo>
                            <a:pt x="54" y="14"/>
                          </a:lnTo>
                          <a:lnTo>
                            <a:pt x="9" y="0"/>
                          </a:lnTo>
                          <a:lnTo>
                            <a:pt x="13" y="5"/>
                          </a:lnTo>
                          <a:lnTo>
                            <a:pt x="0" y="7"/>
                          </a:lnTo>
                          <a:lnTo>
                            <a:pt x="0" y="12"/>
                          </a:lnTo>
                          <a:lnTo>
                            <a:pt x="6"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4" name="Freeform 314"/>
                    <p:cNvSpPr>
                      <a:spLocks/>
                    </p:cNvSpPr>
                    <p:nvPr/>
                  </p:nvSpPr>
                  <p:spPr bwMode="auto">
                    <a:xfrm>
                      <a:off x="1072" y="2341"/>
                      <a:ext cx="20" cy="47"/>
                    </a:xfrm>
                    <a:custGeom>
                      <a:avLst/>
                      <a:gdLst>
                        <a:gd name="T0" fmla="*/ 2 w 20"/>
                        <a:gd name="T1" fmla="*/ 7 h 47"/>
                        <a:gd name="T2" fmla="*/ 0 w 20"/>
                        <a:gd name="T3" fmla="*/ 5 h 47"/>
                        <a:gd name="T4" fmla="*/ 7 w 20"/>
                        <a:gd name="T5" fmla="*/ 47 h 47"/>
                        <a:gd name="T6" fmla="*/ 20 w 20"/>
                        <a:gd name="T7" fmla="*/ 45 h 47"/>
                        <a:gd name="T8" fmla="*/ 14 w 20"/>
                        <a:gd name="T9" fmla="*/ 3 h 47"/>
                        <a:gd name="T10" fmla="*/ 13 w 20"/>
                        <a:gd name="T11" fmla="*/ 0 h 47"/>
                        <a:gd name="T12" fmla="*/ 2 w 20"/>
                        <a:gd name="T13" fmla="*/ 7 h 47"/>
                      </a:gdLst>
                      <a:ahLst/>
                      <a:cxnLst>
                        <a:cxn ang="0">
                          <a:pos x="T0" y="T1"/>
                        </a:cxn>
                        <a:cxn ang="0">
                          <a:pos x="T2" y="T3"/>
                        </a:cxn>
                        <a:cxn ang="0">
                          <a:pos x="T4" y="T5"/>
                        </a:cxn>
                        <a:cxn ang="0">
                          <a:pos x="T6" y="T7"/>
                        </a:cxn>
                        <a:cxn ang="0">
                          <a:pos x="T8" y="T9"/>
                        </a:cxn>
                        <a:cxn ang="0">
                          <a:pos x="T10" y="T11"/>
                        </a:cxn>
                        <a:cxn ang="0">
                          <a:pos x="T12" y="T13"/>
                        </a:cxn>
                      </a:cxnLst>
                      <a:rect l="0" t="0" r="r" b="b"/>
                      <a:pathLst>
                        <a:path w="20" h="47">
                          <a:moveTo>
                            <a:pt x="2" y="7"/>
                          </a:moveTo>
                          <a:lnTo>
                            <a:pt x="0" y="5"/>
                          </a:lnTo>
                          <a:lnTo>
                            <a:pt x="7" y="47"/>
                          </a:lnTo>
                          <a:lnTo>
                            <a:pt x="20" y="45"/>
                          </a:lnTo>
                          <a:lnTo>
                            <a:pt x="14" y="3"/>
                          </a:lnTo>
                          <a:lnTo>
                            <a:pt x="13" y="0"/>
                          </a:lnTo>
                          <a:lnTo>
                            <a:pt x="2"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5" name="Freeform 313"/>
                    <p:cNvSpPr>
                      <a:spLocks/>
                    </p:cNvSpPr>
                    <p:nvPr/>
                  </p:nvSpPr>
                  <p:spPr bwMode="auto">
                    <a:xfrm>
                      <a:off x="1056" y="2312"/>
                      <a:ext cx="29" cy="36"/>
                    </a:xfrm>
                    <a:custGeom>
                      <a:avLst/>
                      <a:gdLst>
                        <a:gd name="T0" fmla="*/ 5 w 29"/>
                        <a:gd name="T1" fmla="*/ 13 h 36"/>
                        <a:gd name="T2" fmla="*/ 0 w 29"/>
                        <a:gd name="T3" fmla="*/ 9 h 36"/>
                        <a:gd name="T4" fmla="*/ 18 w 29"/>
                        <a:gd name="T5" fmla="*/ 36 h 36"/>
                        <a:gd name="T6" fmla="*/ 29 w 29"/>
                        <a:gd name="T7" fmla="*/ 29 h 36"/>
                        <a:gd name="T8" fmla="*/ 11 w 29"/>
                        <a:gd name="T9" fmla="*/ 2 h 36"/>
                        <a:gd name="T10" fmla="*/ 5 w 29"/>
                        <a:gd name="T11" fmla="*/ 0 h 36"/>
                        <a:gd name="T12" fmla="*/ 11 w 29"/>
                        <a:gd name="T13" fmla="*/ 2 h 36"/>
                        <a:gd name="T14" fmla="*/ 9 w 29"/>
                        <a:gd name="T15" fmla="*/ 0 h 36"/>
                        <a:gd name="T16" fmla="*/ 5 w 29"/>
                        <a:gd name="T17" fmla="*/ 0 h 36"/>
                        <a:gd name="T18" fmla="*/ 5 w 29"/>
                        <a:gd name="T1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6">
                          <a:moveTo>
                            <a:pt x="5" y="13"/>
                          </a:moveTo>
                          <a:lnTo>
                            <a:pt x="0" y="9"/>
                          </a:lnTo>
                          <a:lnTo>
                            <a:pt x="18" y="36"/>
                          </a:lnTo>
                          <a:lnTo>
                            <a:pt x="29" y="29"/>
                          </a:lnTo>
                          <a:lnTo>
                            <a:pt x="11" y="2"/>
                          </a:lnTo>
                          <a:lnTo>
                            <a:pt x="5" y="0"/>
                          </a:lnTo>
                          <a:lnTo>
                            <a:pt x="11" y="2"/>
                          </a:lnTo>
                          <a:lnTo>
                            <a:pt x="9" y="0"/>
                          </a:lnTo>
                          <a:lnTo>
                            <a:pt x="5"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6" name="Freeform 312"/>
                    <p:cNvSpPr>
                      <a:spLocks/>
                    </p:cNvSpPr>
                    <p:nvPr/>
                  </p:nvSpPr>
                  <p:spPr bwMode="auto">
                    <a:xfrm>
                      <a:off x="987" y="2307"/>
                      <a:ext cx="74" cy="18"/>
                    </a:xfrm>
                    <a:custGeom>
                      <a:avLst/>
                      <a:gdLst>
                        <a:gd name="T0" fmla="*/ 0 w 74"/>
                        <a:gd name="T1" fmla="*/ 10 h 18"/>
                        <a:gd name="T2" fmla="*/ 4 w 74"/>
                        <a:gd name="T3" fmla="*/ 12 h 18"/>
                        <a:gd name="T4" fmla="*/ 74 w 74"/>
                        <a:gd name="T5" fmla="*/ 18 h 18"/>
                        <a:gd name="T6" fmla="*/ 74 w 74"/>
                        <a:gd name="T7" fmla="*/ 5 h 18"/>
                        <a:gd name="T8" fmla="*/ 4 w 74"/>
                        <a:gd name="T9" fmla="*/ 0 h 18"/>
                        <a:gd name="T10" fmla="*/ 7 w 74"/>
                        <a:gd name="T11" fmla="*/ 1 h 18"/>
                        <a:gd name="T12" fmla="*/ 0 w 74"/>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74" h="18">
                          <a:moveTo>
                            <a:pt x="0" y="10"/>
                          </a:moveTo>
                          <a:lnTo>
                            <a:pt x="4" y="12"/>
                          </a:lnTo>
                          <a:lnTo>
                            <a:pt x="74" y="18"/>
                          </a:lnTo>
                          <a:lnTo>
                            <a:pt x="74" y="5"/>
                          </a:lnTo>
                          <a:lnTo>
                            <a:pt x="4" y="0"/>
                          </a:lnTo>
                          <a:lnTo>
                            <a:pt x="7" y="1"/>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7" name="Freeform 311"/>
                    <p:cNvSpPr>
                      <a:spLocks/>
                    </p:cNvSpPr>
                    <p:nvPr/>
                  </p:nvSpPr>
                  <p:spPr bwMode="auto">
                    <a:xfrm>
                      <a:off x="957" y="2285"/>
                      <a:ext cx="37" cy="32"/>
                    </a:xfrm>
                    <a:custGeom>
                      <a:avLst/>
                      <a:gdLst>
                        <a:gd name="T0" fmla="*/ 0 w 37"/>
                        <a:gd name="T1" fmla="*/ 9 h 32"/>
                        <a:gd name="T2" fmla="*/ 1 w 37"/>
                        <a:gd name="T3" fmla="*/ 11 h 32"/>
                        <a:gd name="T4" fmla="*/ 30 w 37"/>
                        <a:gd name="T5" fmla="*/ 32 h 32"/>
                        <a:gd name="T6" fmla="*/ 37 w 37"/>
                        <a:gd name="T7" fmla="*/ 23 h 32"/>
                        <a:gd name="T8" fmla="*/ 9 w 37"/>
                        <a:gd name="T9" fmla="*/ 0 h 32"/>
                        <a:gd name="T10" fmla="*/ 10 w 37"/>
                        <a:gd name="T11" fmla="*/ 2 h 32"/>
                        <a:gd name="T12" fmla="*/ 0 w 37"/>
                        <a:gd name="T13" fmla="*/ 9 h 32"/>
                      </a:gdLst>
                      <a:ahLst/>
                      <a:cxnLst>
                        <a:cxn ang="0">
                          <a:pos x="T0" y="T1"/>
                        </a:cxn>
                        <a:cxn ang="0">
                          <a:pos x="T2" y="T3"/>
                        </a:cxn>
                        <a:cxn ang="0">
                          <a:pos x="T4" y="T5"/>
                        </a:cxn>
                        <a:cxn ang="0">
                          <a:pos x="T6" y="T7"/>
                        </a:cxn>
                        <a:cxn ang="0">
                          <a:pos x="T8" y="T9"/>
                        </a:cxn>
                        <a:cxn ang="0">
                          <a:pos x="T10" y="T11"/>
                        </a:cxn>
                        <a:cxn ang="0">
                          <a:pos x="T12" y="T13"/>
                        </a:cxn>
                      </a:cxnLst>
                      <a:rect l="0" t="0" r="r" b="b"/>
                      <a:pathLst>
                        <a:path w="37" h="32">
                          <a:moveTo>
                            <a:pt x="0" y="9"/>
                          </a:moveTo>
                          <a:lnTo>
                            <a:pt x="1" y="11"/>
                          </a:lnTo>
                          <a:lnTo>
                            <a:pt x="30" y="32"/>
                          </a:lnTo>
                          <a:lnTo>
                            <a:pt x="37" y="23"/>
                          </a:lnTo>
                          <a:lnTo>
                            <a:pt x="9" y="0"/>
                          </a:lnTo>
                          <a:lnTo>
                            <a:pt x="10" y="2"/>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8" name="Freeform 310"/>
                    <p:cNvSpPr>
                      <a:spLocks/>
                    </p:cNvSpPr>
                    <p:nvPr/>
                  </p:nvSpPr>
                  <p:spPr bwMode="auto">
                    <a:xfrm>
                      <a:off x="922" y="2242"/>
                      <a:ext cx="45" cy="52"/>
                    </a:xfrm>
                    <a:custGeom>
                      <a:avLst/>
                      <a:gdLst>
                        <a:gd name="T0" fmla="*/ 0 w 45"/>
                        <a:gd name="T1" fmla="*/ 3 h 52"/>
                        <a:gd name="T2" fmla="*/ 2 w 45"/>
                        <a:gd name="T3" fmla="*/ 7 h 52"/>
                        <a:gd name="T4" fmla="*/ 35 w 45"/>
                        <a:gd name="T5" fmla="*/ 52 h 52"/>
                        <a:gd name="T6" fmla="*/ 45 w 45"/>
                        <a:gd name="T7" fmla="*/ 45 h 52"/>
                        <a:gd name="T8" fmla="*/ 11 w 45"/>
                        <a:gd name="T9" fmla="*/ 0 h 52"/>
                        <a:gd name="T10" fmla="*/ 13 w 45"/>
                        <a:gd name="T11" fmla="*/ 3 h 52"/>
                        <a:gd name="T12" fmla="*/ 0 w 45"/>
                        <a:gd name="T13" fmla="*/ 3 h 52"/>
                      </a:gdLst>
                      <a:ahLst/>
                      <a:cxnLst>
                        <a:cxn ang="0">
                          <a:pos x="T0" y="T1"/>
                        </a:cxn>
                        <a:cxn ang="0">
                          <a:pos x="T2" y="T3"/>
                        </a:cxn>
                        <a:cxn ang="0">
                          <a:pos x="T4" y="T5"/>
                        </a:cxn>
                        <a:cxn ang="0">
                          <a:pos x="T6" y="T7"/>
                        </a:cxn>
                        <a:cxn ang="0">
                          <a:pos x="T8" y="T9"/>
                        </a:cxn>
                        <a:cxn ang="0">
                          <a:pos x="T10" y="T11"/>
                        </a:cxn>
                        <a:cxn ang="0">
                          <a:pos x="T12" y="T13"/>
                        </a:cxn>
                      </a:cxnLst>
                      <a:rect l="0" t="0" r="r" b="b"/>
                      <a:pathLst>
                        <a:path w="45" h="52">
                          <a:moveTo>
                            <a:pt x="0" y="3"/>
                          </a:moveTo>
                          <a:lnTo>
                            <a:pt x="2" y="7"/>
                          </a:lnTo>
                          <a:lnTo>
                            <a:pt x="35" y="52"/>
                          </a:lnTo>
                          <a:lnTo>
                            <a:pt x="45" y="45"/>
                          </a:lnTo>
                          <a:lnTo>
                            <a:pt x="11" y="0"/>
                          </a:lnTo>
                          <a:lnTo>
                            <a:pt x="13" y="3"/>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19" name="Freeform 309"/>
                    <p:cNvSpPr>
                      <a:spLocks/>
                    </p:cNvSpPr>
                    <p:nvPr/>
                  </p:nvSpPr>
                  <p:spPr bwMode="auto">
                    <a:xfrm>
                      <a:off x="917" y="2186"/>
                      <a:ext cx="18" cy="59"/>
                    </a:xfrm>
                    <a:custGeom>
                      <a:avLst/>
                      <a:gdLst>
                        <a:gd name="T0" fmla="*/ 2 w 18"/>
                        <a:gd name="T1" fmla="*/ 9 h 59"/>
                        <a:gd name="T2" fmla="*/ 0 w 18"/>
                        <a:gd name="T3" fmla="*/ 5 h 59"/>
                        <a:gd name="T4" fmla="*/ 5 w 18"/>
                        <a:gd name="T5" fmla="*/ 59 h 59"/>
                        <a:gd name="T6" fmla="*/ 18 w 18"/>
                        <a:gd name="T7" fmla="*/ 59 h 59"/>
                        <a:gd name="T8" fmla="*/ 13 w 18"/>
                        <a:gd name="T9" fmla="*/ 4 h 59"/>
                        <a:gd name="T10" fmla="*/ 11 w 18"/>
                        <a:gd name="T11" fmla="*/ 0 h 59"/>
                        <a:gd name="T12" fmla="*/ 13 w 18"/>
                        <a:gd name="T13" fmla="*/ 4 h 59"/>
                        <a:gd name="T14" fmla="*/ 13 w 18"/>
                        <a:gd name="T15" fmla="*/ 2 h 59"/>
                        <a:gd name="T16" fmla="*/ 11 w 18"/>
                        <a:gd name="T17" fmla="*/ 0 h 59"/>
                        <a:gd name="T18" fmla="*/ 2 w 18"/>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9">
                          <a:moveTo>
                            <a:pt x="2" y="9"/>
                          </a:moveTo>
                          <a:lnTo>
                            <a:pt x="0" y="5"/>
                          </a:lnTo>
                          <a:lnTo>
                            <a:pt x="5" y="59"/>
                          </a:lnTo>
                          <a:lnTo>
                            <a:pt x="18" y="59"/>
                          </a:lnTo>
                          <a:lnTo>
                            <a:pt x="13" y="4"/>
                          </a:lnTo>
                          <a:lnTo>
                            <a:pt x="11" y="0"/>
                          </a:lnTo>
                          <a:lnTo>
                            <a:pt x="13" y="4"/>
                          </a:lnTo>
                          <a:lnTo>
                            <a:pt x="13" y="2"/>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0" name="Freeform 308"/>
                    <p:cNvSpPr>
                      <a:spLocks/>
                    </p:cNvSpPr>
                    <p:nvPr/>
                  </p:nvSpPr>
                  <p:spPr bwMode="auto">
                    <a:xfrm>
                      <a:off x="890" y="2161"/>
                      <a:ext cx="38" cy="34"/>
                    </a:xfrm>
                    <a:custGeom>
                      <a:avLst/>
                      <a:gdLst>
                        <a:gd name="T0" fmla="*/ 2 w 38"/>
                        <a:gd name="T1" fmla="*/ 12 h 34"/>
                        <a:gd name="T2" fmla="*/ 0 w 38"/>
                        <a:gd name="T3" fmla="*/ 11 h 34"/>
                        <a:gd name="T4" fmla="*/ 29 w 38"/>
                        <a:gd name="T5" fmla="*/ 34 h 34"/>
                        <a:gd name="T6" fmla="*/ 38 w 38"/>
                        <a:gd name="T7" fmla="*/ 25 h 34"/>
                        <a:gd name="T8" fmla="*/ 7 w 38"/>
                        <a:gd name="T9" fmla="*/ 2 h 34"/>
                        <a:gd name="T10" fmla="*/ 5 w 38"/>
                        <a:gd name="T11" fmla="*/ 0 h 34"/>
                        <a:gd name="T12" fmla="*/ 2 w 38"/>
                        <a:gd name="T13" fmla="*/ 12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2" y="12"/>
                          </a:moveTo>
                          <a:lnTo>
                            <a:pt x="0" y="11"/>
                          </a:lnTo>
                          <a:lnTo>
                            <a:pt x="29" y="34"/>
                          </a:lnTo>
                          <a:lnTo>
                            <a:pt x="38" y="25"/>
                          </a:lnTo>
                          <a:lnTo>
                            <a:pt x="7" y="2"/>
                          </a:lnTo>
                          <a:lnTo>
                            <a:pt x="5" y="0"/>
                          </a:lnTo>
                          <a:lnTo>
                            <a:pt x="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1" name="Freeform 307"/>
                    <p:cNvSpPr>
                      <a:spLocks/>
                    </p:cNvSpPr>
                    <p:nvPr/>
                  </p:nvSpPr>
                  <p:spPr bwMode="auto">
                    <a:xfrm>
                      <a:off x="843" y="2152"/>
                      <a:ext cx="52" cy="21"/>
                    </a:xfrm>
                    <a:custGeom>
                      <a:avLst/>
                      <a:gdLst>
                        <a:gd name="T0" fmla="*/ 4 w 52"/>
                        <a:gd name="T1" fmla="*/ 3 h 21"/>
                        <a:gd name="T2" fmla="*/ 7 w 52"/>
                        <a:gd name="T3" fmla="*/ 12 h 21"/>
                        <a:gd name="T4" fmla="*/ 49 w 52"/>
                        <a:gd name="T5" fmla="*/ 21 h 21"/>
                        <a:gd name="T6" fmla="*/ 52 w 52"/>
                        <a:gd name="T7" fmla="*/ 9 h 21"/>
                        <a:gd name="T8" fmla="*/ 11 w 52"/>
                        <a:gd name="T9" fmla="*/ 0 h 21"/>
                        <a:gd name="T10" fmla="*/ 15 w 52"/>
                        <a:gd name="T11" fmla="*/ 9 h 21"/>
                        <a:gd name="T12" fmla="*/ 4 w 52"/>
                        <a:gd name="T13" fmla="*/ 3 h 21"/>
                        <a:gd name="T14" fmla="*/ 0 w 52"/>
                        <a:gd name="T15" fmla="*/ 11 h 21"/>
                        <a:gd name="T16" fmla="*/ 7 w 52"/>
                        <a:gd name="T17" fmla="*/ 12 h 21"/>
                        <a:gd name="T18" fmla="*/ 4 w 52"/>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1">
                          <a:moveTo>
                            <a:pt x="4" y="3"/>
                          </a:moveTo>
                          <a:lnTo>
                            <a:pt x="7" y="12"/>
                          </a:lnTo>
                          <a:lnTo>
                            <a:pt x="49" y="21"/>
                          </a:lnTo>
                          <a:lnTo>
                            <a:pt x="52" y="9"/>
                          </a:lnTo>
                          <a:lnTo>
                            <a:pt x="11" y="0"/>
                          </a:lnTo>
                          <a:lnTo>
                            <a:pt x="15" y="9"/>
                          </a:lnTo>
                          <a:lnTo>
                            <a:pt x="4" y="3"/>
                          </a:lnTo>
                          <a:lnTo>
                            <a:pt x="0" y="11"/>
                          </a:lnTo>
                          <a:lnTo>
                            <a:pt x="7" y="12"/>
                          </a:lnTo>
                          <a:lnTo>
                            <a:pt x="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2" name="Freeform 306"/>
                    <p:cNvSpPr>
                      <a:spLocks/>
                    </p:cNvSpPr>
                    <p:nvPr/>
                  </p:nvSpPr>
                  <p:spPr bwMode="auto">
                    <a:xfrm>
                      <a:off x="847" y="2105"/>
                      <a:ext cx="29" cy="56"/>
                    </a:xfrm>
                    <a:custGeom>
                      <a:avLst/>
                      <a:gdLst>
                        <a:gd name="T0" fmla="*/ 18 w 29"/>
                        <a:gd name="T1" fmla="*/ 0 h 56"/>
                        <a:gd name="T2" fmla="*/ 16 w 29"/>
                        <a:gd name="T3" fmla="*/ 4 h 56"/>
                        <a:gd name="T4" fmla="*/ 0 w 29"/>
                        <a:gd name="T5" fmla="*/ 50 h 56"/>
                        <a:gd name="T6" fmla="*/ 11 w 29"/>
                        <a:gd name="T7" fmla="*/ 56 h 56"/>
                        <a:gd name="T8" fmla="*/ 29 w 29"/>
                        <a:gd name="T9" fmla="*/ 7 h 56"/>
                        <a:gd name="T10" fmla="*/ 27 w 29"/>
                        <a:gd name="T11" fmla="*/ 9 h 56"/>
                        <a:gd name="T12" fmla="*/ 18 w 29"/>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18" y="0"/>
                          </a:moveTo>
                          <a:lnTo>
                            <a:pt x="16" y="4"/>
                          </a:lnTo>
                          <a:lnTo>
                            <a:pt x="0" y="50"/>
                          </a:lnTo>
                          <a:lnTo>
                            <a:pt x="11" y="56"/>
                          </a:lnTo>
                          <a:lnTo>
                            <a:pt x="29" y="7"/>
                          </a:lnTo>
                          <a:lnTo>
                            <a:pt x="27" y="9"/>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3" name="Freeform 305"/>
                    <p:cNvSpPr>
                      <a:spLocks/>
                    </p:cNvSpPr>
                    <p:nvPr/>
                  </p:nvSpPr>
                  <p:spPr bwMode="auto">
                    <a:xfrm>
                      <a:off x="865" y="2036"/>
                      <a:ext cx="68" cy="78"/>
                    </a:xfrm>
                    <a:custGeom>
                      <a:avLst/>
                      <a:gdLst>
                        <a:gd name="T0" fmla="*/ 59 w 68"/>
                        <a:gd name="T1" fmla="*/ 0 h 78"/>
                        <a:gd name="T2" fmla="*/ 59 w 68"/>
                        <a:gd name="T3" fmla="*/ 0 h 78"/>
                        <a:gd name="T4" fmla="*/ 0 w 68"/>
                        <a:gd name="T5" fmla="*/ 69 h 78"/>
                        <a:gd name="T6" fmla="*/ 9 w 68"/>
                        <a:gd name="T7" fmla="*/ 78 h 78"/>
                        <a:gd name="T8" fmla="*/ 68 w 68"/>
                        <a:gd name="T9" fmla="*/ 9 h 78"/>
                        <a:gd name="T10" fmla="*/ 68 w 68"/>
                        <a:gd name="T11" fmla="*/ 9 h 78"/>
                        <a:gd name="T12" fmla="*/ 59 w 6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68" h="78">
                          <a:moveTo>
                            <a:pt x="59" y="0"/>
                          </a:moveTo>
                          <a:lnTo>
                            <a:pt x="59" y="0"/>
                          </a:lnTo>
                          <a:lnTo>
                            <a:pt x="0" y="69"/>
                          </a:lnTo>
                          <a:lnTo>
                            <a:pt x="9" y="78"/>
                          </a:lnTo>
                          <a:lnTo>
                            <a:pt x="68" y="9"/>
                          </a:lnTo>
                          <a:lnTo>
                            <a:pt x="5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4" name="Freeform 304"/>
                    <p:cNvSpPr>
                      <a:spLocks/>
                    </p:cNvSpPr>
                    <p:nvPr/>
                  </p:nvSpPr>
                  <p:spPr bwMode="auto">
                    <a:xfrm>
                      <a:off x="924" y="1966"/>
                      <a:ext cx="67" cy="79"/>
                    </a:xfrm>
                    <a:custGeom>
                      <a:avLst/>
                      <a:gdLst>
                        <a:gd name="T0" fmla="*/ 52 w 67"/>
                        <a:gd name="T1" fmla="*/ 6 h 79"/>
                        <a:gd name="T2" fmla="*/ 54 w 67"/>
                        <a:gd name="T3" fmla="*/ 0 h 79"/>
                        <a:gd name="T4" fmla="*/ 0 w 67"/>
                        <a:gd name="T5" fmla="*/ 70 h 79"/>
                        <a:gd name="T6" fmla="*/ 9 w 67"/>
                        <a:gd name="T7" fmla="*/ 79 h 79"/>
                        <a:gd name="T8" fmla="*/ 65 w 67"/>
                        <a:gd name="T9" fmla="*/ 7 h 79"/>
                        <a:gd name="T10" fmla="*/ 65 w 67"/>
                        <a:gd name="T11" fmla="*/ 2 h 79"/>
                        <a:gd name="T12" fmla="*/ 65 w 67"/>
                        <a:gd name="T13" fmla="*/ 7 h 79"/>
                        <a:gd name="T14" fmla="*/ 67 w 67"/>
                        <a:gd name="T15" fmla="*/ 6 h 79"/>
                        <a:gd name="T16" fmla="*/ 65 w 67"/>
                        <a:gd name="T17" fmla="*/ 2 h 79"/>
                        <a:gd name="T18" fmla="*/ 52 w 67"/>
                        <a:gd name="T19"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9">
                          <a:moveTo>
                            <a:pt x="52" y="6"/>
                          </a:moveTo>
                          <a:lnTo>
                            <a:pt x="54" y="0"/>
                          </a:lnTo>
                          <a:lnTo>
                            <a:pt x="0" y="70"/>
                          </a:lnTo>
                          <a:lnTo>
                            <a:pt x="9" y="79"/>
                          </a:lnTo>
                          <a:lnTo>
                            <a:pt x="65" y="7"/>
                          </a:lnTo>
                          <a:lnTo>
                            <a:pt x="65" y="2"/>
                          </a:lnTo>
                          <a:lnTo>
                            <a:pt x="65" y="7"/>
                          </a:lnTo>
                          <a:lnTo>
                            <a:pt x="67" y="6"/>
                          </a:lnTo>
                          <a:lnTo>
                            <a:pt x="65" y="2"/>
                          </a:lnTo>
                          <a:lnTo>
                            <a:pt x="5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5" name="Freeform 303"/>
                    <p:cNvSpPr>
                      <a:spLocks/>
                    </p:cNvSpPr>
                    <p:nvPr/>
                  </p:nvSpPr>
                  <p:spPr bwMode="auto">
                    <a:xfrm>
                      <a:off x="960" y="1892"/>
                      <a:ext cx="29" cy="80"/>
                    </a:xfrm>
                    <a:custGeom>
                      <a:avLst/>
                      <a:gdLst>
                        <a:gd name="T0" fmla="*/ 0 w 29"/>
                        <a:gd name="T1" fmla="*/ 2 h 80"/>
                        <a:gd name="T2" fmla="*/ 0 w 29"/>
                        <a:gd name="T3" fmla="*/ 2 h 80"/>
                        <a:gd name="T4" fmla="*/ 16 w 29"/>
                        <a:gd name="T5" fmla="*/ 80 h 80"/>
                        <a:gd name="T6" fmla="*/ 29 w 29"/>
                        <a:gd name="T7" fmla="*/ 76 h 80"/>
                        <a:gd name="T8" fmla="*/ 13 w 29"/>
                        <a:gd name="T9" fmla="*/ 0 h 80"/>
                        <a:gd name="T10" fmla="*/ 13 w 29"/>
                        <a:gd name="T11" fmla="*/ 0 h 80"/>
                        <a:gd name="T12" fmla="*/ 0 w 29"/>
                        <a:gd name="T13" fmla="*/ 2 h 80"/>
                      </a:gdLst>
                      <a:ahLst/>
                      <a:cxnLst>
                        <a:cxn ang="0">
                          <a:pos x="T0" y="T1"/>
                        </a:cxn>
                        <a:cxn ang="0">
                          <a:pos x="T2" y="T3"/>
                        </a:cxn>
                        <a:cxn ang="0">
                          <a:pos x="T4" y="T5"/>
                        </a:cxn>
                        <a:cxn ang="0">
                          <a:pos x="T6" y="T7"/>
                        </a:cxn>
                        <a:cxn ang="0">
                          <a:pos x="T8" y="T9"/>
                        </a:cxn>
                        <a:cxn ang="0">
                          <a:pos x="T10" y="T11"/>
                        </a:cxn>
                        <a:cxn ang="0">
                          <a:pos x="T12" y="T13"/>
                        </a:cxn>
                      </a:cxnLst>
                      <a:rect l="0" t="0" r="r" b="b"/>
                      <a:pathLst>
                        <a:path w="29" h="80">
                          <a:moveTo>
                            <a:pt x="0" y="2"/>
                          </a:moveTo>
                          <a:lnTo>
                            <a:pt x="0" y="2"/>
                          </a:lnTo>
                          <a:lnTo>
                            <a:pt x="16" y="80"/>
                          </a:lnTo>
                          <a:lnTo>
                            <a:pt x="29" y="76"/>
                          </a:lnTo>
                          <a:lnTo>
                            <a:pt x="13" y="0"/>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6" name="Freeform 302"/>
                    <p:cNvSpPr>
                      <a:spLocks/>
                    </p:cNvSpPr>
                    <p:nvPr/>
                  </p:nvSpPr>
                  <p:spPr bwMode="auto">
                    <a:xfrm>
                      <a:off x="951" y="1855"/>
                      <a:ext cx="22" cy="39"/>
                    </a:xfrm>
                    <a:custGeom>
                      <a:avLst/>
                      <a:gdLst>
                        <a:gd name="T0" fmla="*/ 2 w 22"/>
                        <a:gd name="T1" fmla="*/ 5 h 39"/>
                        <a:gd name="T2" fmla="*/ 0 w 22"/>
                        <a:gd name="T3" fmla="*/ 3 h 39"/>
                        <a:gd name="T4" fmla="*/ 9 w 22"/>
                        <a:gd name="T5" fmla="*/ 39 h 39"/>
                        <a:gd name="T6" fmla="*/ 22 w 22"/>
                        <a:gd name="T7" fmla="*/ 37 h 39"/>
                        <a:gd name="T8" fmla="*/ 13 w 22"/>
                        <a:gd name="T9" fmla="*/ 1 h 39"/>
                        <a:gd name="T10" fmla="*/ 13 w 22"/>
                        <a:gd name="T11" fmla="*/ 0 h 39"/>
                        <a:gd name="T12" fmla="*/ 2 w 22"/>
                        <a:gd name="T13" fmla="*/ 5 h 39"/>
                      </a:gdLst>
                      <a:ahLst/>
                      <a:cxnLst>
                        <a:cxn ang="0">
                          <a:pos x="T0" y="T1"/>
                        </a:cxn>
                        <a:cxn ang="0">
                          <a:pos x="T2" y="T3"/>
                        </a:cxn>
                        <a:cxn ang="0">
                          <a:pos x="T4" y="T5"/>
                        </a:cxn>
                        <a:cxn ang="0">
                          <a:pos x="T6" y="T7"/>
                        </a:cxn>
                        <a:cxn ang="0">
                          <a:pos x="T8" y="T9"/>
                        </a:cxn>
                        <a:cxn ang="0">
                          <a:pos x="T10" y="T11"/>
                        </a:cxn>
                        <a:cxn ang="0">
                          <a:pos x="T12" y="T13"/>
                        </a:cxn>
                      </a:cxnLst>
                      <a:rect l="0" t="0" r="r" b="b"/>
                      <a:pathLst>
                        <a:path w="22" h="39">
                          <a:moveTo>
                            <a:pt x="2" y="5"/>
                          </a:moveTo>
                          <a:lnTo>
                            <a:pt x="0" y="3"/>
                          </a:lnTo>
                          <a:lnTo>
                            <a:pt x="9" y="39"/>
                          </a:lnTo>
                          <a:lnTo>
                            <a:pt x="22" y="37"/>
                          </a:lnTo>
                          <a:lnTo>
                            <a:pt x="13" y="1"/>
                          </a:lnTo>
                          <a:lnTo>
                            <a:pt x="13" y="0"/>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7" name="Freeform 301"/>
                    <p:cNvSpPr>
                      <a:spLocks/>
                    </p:cNvSpPr>
                    <p:nvPr/>
                  </p:nvSpPr>
                  <p:spPr bwMode="auto">
                    <a:xfrm>
                      <a:off x="937" y="1824"/>
                      <a:ext cx="27" cy="36"/>
                    </a:xfrm>
                    <a:custGeom>
                      <a:avLst/>
                      <a:gdLst>
                        <a:gd name="T0" fmla="*/ 9 w 27"/>
                        <a:gd name="T1" fmla="*/ 14 h 36"/>
                        <a:gd name="T2" fmla="*/ 0 w 27"/>
                        <a:gd name="T3" fmla="*/ 13 h 36"/>
                        <a:gd name="T4" fmla="*/ 16 w 27"/>
                        <a:gd name="T5" fmla="*/ 36 h 36"/>
                        <a:gd name="T6" fmla="*/ 27 w 27"/>
                        <a:gd name="T7" fmla="*/ 31 h 36"/>
                        <a:gd name="T8" fmla="*/ 11 w 27"/>
                        <a:gd name="T9" fmla="*/ 5 h 36"/>
                        <a:gd name="T10" fmla="*/ 2 w 27"/>
                        <a:gd name="T11" fmla="*/ 4 h 36"/>
                        <a:gd name="T12" fmla="*/ 11 w 27"/>
                        <a:gd name="T13" fmla="*/ 5 h 36"/>
                        <a:gd name="T14" fmla="*/ 9 w 27"/>
                        <a:gd name="T15" fmla="*/ 0 h 36"/>
                        <a:gd name="T16" fmla="*/ 2 w 27"/>
                        <a:gd name="T17" fmla="*/ 4 h 36"/>
                        <a:gd name="T18" fmla="*/ 9 w 27"/>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6">
                          <a:moveTo>
                            <a:pt x="9" y="14"/>
                          </a:moveTo>
                          <a:lnTo>
                            <a:pt x="0" y="13"/>
                          </a:lnTo>
                          <a:lnTo>
                            <a:pt x="16" y="36"/>
                          </a:lnTo>
                          <a:lnTo>
                            <a:pt x="27" y="31"/>
                          </a:lnTo>
                          <a:lnTo>
                            <a:pt x="11" y="5"/>
                          </a:lnTo>
                          <a:lnTo>
                            <a:pt x="2" y="4"/>
                          </a:lnTo>
                          <a:lnTo>
                            <a:pt x="11" y="5"/>
                          </a:lnTo>
                          <a:lnTo>
                            <a:pt x="9" y="0"/>
                          </a:lnTo>
                          <a:lnTo>
                            <a:pt x="2" y="4"/>
                          </a:lnTo>
                          <a:lnTo>
                            <a:pt x="9"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8" name="Freeform 300"/>
                    <p:cNvSpPr>
                      <a:spLocks/>
                    </p:cNvSpPr>
                    <p:nvPr/>
                  </p:nvSpPr>
                  <p:spPr bwMode="auto">
                    <a:xfrm>
                      <a:off x="919" y="1828"/>
                      <a:ext cx="27" cy="25"/>
                    </a:xfrm>
                    <a:custGeom>
                      <a:avLst/>
                      <a:gdLst>
                        <a:gd name="T0" fmla="*/ 0 w 27"/>
                        <a:gd name="T1" fmla="*/ 21 h 25"/>
                        <a:gd name="T2" fmla="*/ 9 w 27"/>
                        <a:gd name="T3" fmla="*/ 23 h 25"/>
                        <a:gd name="T4" fmla="*/ 27 w 27"/>
                        <a:gd name="T5" fmla="*/ 10 h 25"/>
                        <a:gd name="T6" fmla="*/ 20 w 27"/>
                        <a:gd name="T7" fmla="*/ 0 h 25"/>
                        <a:gd name="T8" fmla="*/ 2 w 27"/>
                        <a:gd name="T9" fmla="*/ 12 h 25"/>
                        <a:gd name="T10" fmla="*/ 11 w 27"/>
                        <a:gd name="T11" fmla="*/ 12 h 25"/>
                        <a:gd name="T12" fmla="*/ 0 w 27"/>
                        <a:gd name="T13" fmla="*/ 21 h 25"/>
                        <a:gd name="T14" fmla="*/ 3 w 27"/>
                        <a:gd name="T15" fmla="*/ 25 h 25"/>
                        <a:gd name="T16" fmla="*/ 9 w 27"/>
                        <a:gd name="T17" fmla="*/ 23 h 25"/>
                        <a:gd name="T18" fmla="*/ 0 w 27"/>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5">
                          <a:moveTo>
                            <a:pt x="0" y="21"/>
                          </a:moveTo>
                          <a:lnTo>
                            <a:pt x="9" y="23"/>
                          </a:lnTo>
                          <a:lnTo>
                            <a:pt x="27" y="10"/>
                          </a:lnTo>
                          <a:lnTo>
                            <a:pt x="20" y="0"/>
                          </a:lnTo>
                          <a:lnTo>
                            <a:pt x="2" y="12"/>
                          </a:lnTo>
                          <a:lnTo>
                            <a:pt x="11" y="12"/>
                          </a:lnTo>
                          <a:lnTo>
                            <a:pt x="0" y="21"/>
                          </a:lnTo>
                          <a:lnTo>
                            <a:pt x="3" y="25"/>
                          </a:lnTo>
                          <a:lnTo>
                            <a:pt x="9" y="23"/>
                          </a:lnTo>
                          <a:lnTo>
                            <a:pt x="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29" name="Freeform 299"/>
                    <p:cNvSpPr>
                      <a:spLocks/>
                    </p:cNvSpPr>
                    <p:nvPr/>
                  </p:nvSpPr>
                  <p:spPr bwMode="auto">
                    <a:xfrm>
                      <a:off x="899" y="1813"/>
                      <a:ext cx="31" cy="36"/>
                    </a:xfrm>
                    <a:custGeom>
                      <a:avLst/>
                      <a:gdLst>
                        <a:gd name="T0" fmla="*/ 5 w 31"/>
                        <a:gd name="T1" fmla="*/ 13 h 36"/>
                        <a:gd name="T2" fmla="*/ 0 w 31"/>
                        <a:gd name="T3" fmla="*/ 11 h 36"/>
                        <a:gd name="T4" fmla="*/ 20 w 31"/>
                        <a:gd name="T5" fmla="*/ 36 h 36"/>
                        <a:gd name="T6" fmla="*/ 31 w 31"/>
                        <a:gd name="T7" fmla="*/ 27 h 36"/>
                        <a:gd name="T8" fmla="*/ 9 w 31"/>
                        <a:gd name="T9" fmla="*/ 2 h 36"/>
                        <a:gd name="T10" fmla="*/ 4 w 31"/>
                        <a:gd name="T11" fmla="*/ 0 h 36"/>
                        <a:gd name="T12" fmla="*/ 9 w 31"/>
                        <a:gd name="T13" fmla="*/ 2 h 36"/>
                        <a:gd name="T14" fmla="*/ 7 w 31"/>
                        <a:gd name="T15" fmla="*/ 0 h 36"/>
                        <a:gd name="T16" fmla="*/ 4 w 31"/>
                        <a:gd name="T17" fmla="*/ 0 h 36"/>
                        <a:gd name="T18" fmla="*/ 5 w 31"/>
                        <a:gd name="T1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6">
                          <a:moveTo>
                            <a:pt x="5" y="13"/>
                          </a:moveTo>
                          <a:lnTo>
                            <a:pt x="0" y="11"/>
                          </a:lnTo>
                          <a:lnTo>
                            <a:pt x="20" y="36"/>
                          </a:lnTo>
                          <a:lnTo>
                            <a:pt x="31" y="27"/>
                          </a:lnTo>
                          <a:lnTo>
                            <a:pt x="9" y="2"/>
                          </a:lnTo>
                          <a:lnTo>
                            <a:pt x="4" y="0"/>
                          </a:lnTo>
                          <a:lnTo>
                            <a:pt x="9" y="2"/>
                          </a:lnTo>
                          <a:lnTo>
                            <a:pt x="7" y="0"/>
                          </a:lnTo>
                          <a:lnTo>
                            <a:pt x="4" y="0"/>
                          </a:lnTo>
                          <a:lnTo>
                            <a:pt x="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0" name="Freeform 298"/>
                    <p:cNvSpPr>
                      <a:spLocks/>
                    </p:cNvSpPr>
                    <p:nvPr/>
                  </p:nvSpPr>
                  <p:spPr bwMode="auto">
                    <a:xfrm>
                      <a:off x="865" y="1813"/>
                      <a:ext cx="39" cy="18"/>
                    </a:xfrm>
                    <a:custGeom>
                      <a:avLst/>
                      <a:gdLst>
                        <a:gd name="T0" fmla="*/ 0 w 39"/>
                        <a:gd name="T1" fmla="*/ 16 h 18"/>
                        <a:gd name="T2" fmla="*/ 5 w 39"/>
                        <a:gd name="T3" fmla="*/ 18 h 18"/>
                        <a:gd name="T4" fmla="*/ 39 w 39"/>
                        <a:gd name="T5" fmla="*/ 13 h 18"/>
                        <a:gd name="T6" fmla="*/ 38 w 39"/>
                        <a:gd name="T7" fmla="*/ 0 h 18"/>
                        <a:gd name="T8" fmla="*/ 3 w 39"/>
                        <a:gd name="T9" fmla="*/ 5 h 18"/>
                        <a:gd name="T10" fmla="*/ 9 w 39"/>
                        <a:gd name="T11" fmla="*/ 7 h 18"/>
                        <a:gd name="T12" fmla="*/ 0 w 39"/>
                        <a:gd name="T13" fmla="*/ 16 h 18"/>
                        <a:gd name="T14" fmla="*/ 2 w 39"/>
                        <a:gd name="T15" fmla="*/ 18 h 18"/>
                        <a:gd name="T16" fmla="*/ 5 w 39"/>
                        <a:gd name="T17" fmla="*/ 18 h 18"/>
                        <a:gd name="T18" fmla="*/ 0 w 39"/>
                        <a:gd name="T1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8">
                          <a:moveTo>
                            <a:pt x="0" y="16"/>
                          </a:moveTo>
                          <a:lnTo>
                            <a:pt x="5" y="18"/>
                          </a:lnTo>
                          <a:lnTo>
                            <a:pt x="39" y="13"/>
                          </a:lnTo>
                          <a:lnTo>
                            <a:pt x="38" y="0"/>
                          </a:lnTo>
                          <a:lnTo>
                            <a:pt x="3" y="5"/>
                          </a:lnTo>
                          <a:lnTo>
                            <a:pt x="9" y="7"/>
                          </a:lnTo>
                          <a:lnTo>
                            <a:pt x="0" y="16"/>
                          </a:lnTo>
                          <a:lnTo>
                            <a:pt x="2" y="18"/>
                          </a:lnTo>
                          <a:lnTo>
                            <a:pt x="5" y="18"/>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1" name="Freeform 297"/>
                    <p:cNvSpPr>
                      <a:spLocks/>
                    </p:cNvSpPr>
                    <p:nvPr/>
                  </p:nvSpPr>
                  <p:spPr bwMode="auto">
                    <a:xfrm>
                      <a:off x="838" y="1795"/>
                      <a:ext cx="36" cy="34"/>
                    </a:xfrm>
                    <a:custGeom>
                      <a:avLst/>
                      <a:gdLst>
                        <a:gd name="T0" fmla="*/ 0 w 36"/>
                        <a:gd name="T1" fmla="*/ 9 h 34"/>
                        <a:gd name="T2" fmla="*/ 0 w 36"/>
                        <a:gd name="T3" fmla="*/ 9 h 34"/>
                        <a:gd name="T4" fmla="*/ 27 w 36"/>
                        <a:gd name="T5" fmla="*/ 34 h 34"/>
                        <a:gd name="T6" fmla="*/ 36 w 36"/>
                        <a:gd name="T7" fmla="*/ 25 h 34"/>
                        <a:gd name="T8" fmla="*/ 9 w 36"/>
                        <a:gd name="T9" fmla="*/ 0 h 34"/>
                        <a:gd name="T10" fmla="*/ 9 w 36"/>
                        <a:gd name="T11" fmla="*/ 0 h 34"/>
                        <a:gd name="T12" fmla="*/ 0 w 36"/>
                        <a:gd name="T13" fmla="*/ 9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0" y="9"/>
                          </a:moveTo>
                          <a:lnTo>
                            <a:pt x="0" y="9"/>
                          </a:lnTo>
                          <a:lnTo>
                            <a:pt x="27" y="34"/>
                          </a:lnTo>
                          <a:lnTo>
                            <a:pt x="36" y="25"/>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2" name="Freeform 296"/>
                    <p:cNvSpPr>
                      <a:spLocks/>
                    </p:cNvSpPr>
                    <p:nvPr/>
                  </p:nvSpPr>
                  <p:spPr bwMode="auto">
                    <a:xfrm>
                      <a:off x="805" y="1764"/>
                      <a:ext cx="42" cy="40"/>
                    </a:xfrm>
                    <a:custGeom>
                      <a:avLst/>
                      <a:gdLst>
                        <a:gd name="T0" fmla="*/ 6 w 42"/>
                        <a:gd name="T1" fmla="*/ 0 h 40"/>
                        <a:gd name="T2" fmla="*/ 4 w 42"/>
                        <a:gd name="T3" fmla="*/ 9 h 40"/>
                        <a:gd name="T4" fmla="*/ 33 w 42"/>
                        <a:gd name="T5" fmla="*/ 40 h 40"/>
                        <a:gd name="T6" fmla="*/ 42 w 42"/>
                        <a:gd name="T7" fmla="*/ 31 h 40"/>
                        <a:gd name="T8" fmla="*/ 15 w 42"/>
                        <a:gd name="T9" fmla="*/ 0 h 40"/>
                        <a:gd name="T10" fmla="*/ 13 w 42"/>
                        <a:gd name="T11" fmla="*/ 11 h 40"/>
                        <a:gd name="T12" fmla="*/ 6 w 42"/>
                        <a:gd name="T13" fmla="*/ 0 h 40"/>
                        <a:gd name="T14" fmla="*/ 0 w 42"/>
                        <a:gd name="T15" fmla="*/ 4 h 40"/>
                        <a:gd name="T16" fmla="*/ 4 w 42"/>
                        <a:gd name="T17" fmla="*/ 9 h 40"/>
                        <a:gd name="T18" fmla="*/ 6 w 42"/>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0">
                          <a:moveTo>
                            <a:pt x="6" y="0"/>
                          </a:moveTo>
                          <a:lnTo>
                            <a:pt x="4" y="9"/>
                          </a:lnTo>
                          <a:lnTo>
                            <a:pt x="33" y="40"/>
                          </a:lnTo>
                          <a:lnTo>
                            <a:pt x="42" y="31"/>
                          </a:lnTo>
                          <a:lnTo>
                            <a:pt x="15" y="0"/>
                          </a:lnTo>
                          <a:lnTo>
                            <a:pt x="13" y="11"/>
                          </a:lnTo>
                          <a:lnTo>
                            <a:pt x="6" y="0"/>
                          </a:lnTo>
                          <a:lnTo>
                            <a:pt x="0" y="4"/>
                          </a:lnTo>
                          <a:lnTo>
                            <a:pt x="4" y="9"/>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3" name="Freeform 295"/>
                    <p:cNvSpPr>
                      <a:spLocks/>
                    </p:cNvSpPr>
                    <p:nvPr/>
                  </p:nvSpPr>
                  <p:spPr bwMode="auto">
                    <a:xfrm>
                      <a:off x="811" y="1745"/>
                      <a:ext cx="34" cy="30"/>
                    </a:xfrm>
                    <a:custGeom>
                      <a:avLst/>
                      <a:gdLst>
                        <a:gd name="T0" fmla="*/ 30 w 34"/>
                        <a:gd name="T1" fmla="*/ 0 h 30"/>
                        <a:gd name="T2" fmla="*/ 27 w 34"/>
                        <a:gd name="T3" fmla="*/ 1 h 30"/>
                        <a:gd name="T4" fmla="*/ 0 w 34"/>
                        <a:gd name="T5" fmla="*/ 19 h 30"/>
                        <a:gd name="T6" fmla="*/ 7 w 34"/>
                        <a:gd name="T7" fmla="*/ 30 h 30"/>
                        <a:gd name="T8" fmla="*/ 34 w 34"/>
                        <a:gd name="T9" fmla="*/ 12 h 30"/>
                        <a:gd name="T10" fmla="*/ 32 w 34"/>
                        <a:gd name="T11" fmla="*/ 12 h 30"/>
                        <a:gd name="T12" fmla="*/ 30 w 3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30" y="0"/>
                          </a:moveTo>
                          <a:lnTo>
                            <a:pt x="27" y="1"/>
                          </a:lnTo>
                          <a:lnTo>
                            <a:pt x="0" y="19"/>
                          </a:lnTo>
                          <a:lnTo>
                            <a:pt x="7" y="30"/>
                          </a:lnTo>
                          <a:lnTo>
                            <a:pt x="34" y="12"/>
                          </a:lnTo>
                          <a:lnTo>
                            <a:pt x="32" y="12"/>
                          </a:lnTo>
                          <a:lnTo>
                            <a:pt x="3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4" name="Freeform 294"/>
                    <p:cNvSpPr>
                      <a:spLocks/>
                    </p:cNvSpPr>
                    <p:nvPr/>
                  </p:nvSpPr>
                  <p:spPr bwMode="auto">
                    <a:xfrm>
                      <a:off x="841" y="1736"/>
                      <a:ext cx="44" cy="21"/>
                    </a:xfrm>
                    <a:custGeom>
                      <a:avLst/>
                      <a:gdLst>
                        <a:gd name="T0" fmla="*/ 44 w 44"/>
                        <a:gd name="T1" fmla="*/ 3 h 21"/>
                        <a:gd name="T2" fmla="*/ 38 w 44"/>
                        <a:gd name="T3" fmla="*/ 1 h 21"/>
                        <a:gd name="T4" fmla="*/ 0 w 44"/>
                        <a:gd name="T5" fmla="*/ 9 h 21"/>
                        <a:gd name="T6" fmla="*/ 2 w 44"/>
                        <a:gd name="T7" fmla="*/ 21 h 21"/>
                        <a:gd name="T8" fmla="*/ 40 w 44"/>
                        <a:gd name="T9" fmla="*/ 14 h 21"/>
                        <a:gd name="T10" fmla="*/ 35 w 44"/>
                        <a:gd name="T11" fmla="*/ 12 h 21"/>
                        <a:gd name="T12" fmla="*/ 44 w 44"/>
                        <a:gd name="T13" fmla="*/ 3 h 21"/>
                        <a:gd name="T14" fmla="*/ 42 w 44"/>
                        <a:gd name="T15" fmla="*/ 0 h 21"/>
                        <a:gd name="T16" fmla="*/ 38 w 44"/>
                        <a:gd name="T17" fmla="*/ 1 h 21"/>
                        <a:gd name="T18" fmla="*/ 44 w 44"/>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1">
                          <a:moveTo>
                            <a:pt x="44" y="3"/>
                          </a:moveTo>
                          <a:lnTo>
                            <a:pt x="38" y="1"/>
                          </a:lnTo>
                          <a:lnTo>
                            <a:pt x="0" y="9"/>
                          </a:lnTo>
                          <a:lnTo>
                            <a:pt x="2" y="21"/>
                          </a:lnTo>
                          <a:lnTo>
                            <a:pt x="40" y="14"/>
                          </a:lnTo>
                          <a:lnTo>
                            <a:pt x="35" y="12"/>
                          </a:lnTo>
                          <a:lnTo>
                            <a:pt x="44" y="3"/>
                          </a:lnTo>
                          <a:lnTo>
                            <a:pt x="42" y="0"/>
                          </a:lnTo>
                          <a:lnTo>
                            <a:pt x="38" y="1"/>
                          </a:lnTo>
                          <a:lnTo>
                            <a:pt x="44"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5" name="Freeform 293"/>
                    <p:cNvSpPr>
                      <a:spLocks/>
                    </p:cNvSpPr>
                    <p:nvPr/>
                  </p:nvSpPr>
                  <p:spPr bwMode="auto">
                    <a:xfrm>
                      <a:off x="876" y="1739"/>
                      <a:ext cx="64" cy="65"/>
                    </a:xfrm>
                    <a:custGeom>
                      <a:avLst/>
                      <a:gdLst>
                        <a:gd name="T0" fmla="*/ 61 w 64"/>
                        <a:gd name="T1" fmla="*/ 52 h 65"/>
                        <a:gd name="T2" fmla="*/ 64 w 64"/>
                        <a:gd name="T3" fmla="*/ 54 h 65"/>
                        <a:gd name="T4" fmla="*/ 9 w 64"/>
                        <a:gd name="T5" fmla="*/ 0 h 65"/>
                        <a:gd name="T6" fmla="*/ 0 w 64"/>
                        <a:gd name="T7" fmla="*/ 9 h 65"/>
                        <a:gd name="T8" fmla="*/ 55 w 64"/>
                        <a:gd name="T9" fmla="*/ 63 h 65"/>
                        <a:gd name="T10" fmla="*/ 61 w 64"/>
                        <a:gd name="T11" fmla="*/ 65 h 65"/>
                        <a:gd name="T12" fmla="*/ 61 w 64"/>
                        <a:gd name="T13" fmla="*/ 52 h 65"/>
                      </a:gdLst>
                      <a:ahLst/>
                      <a:cxnLst>
                        <a:cxn ang="0">
                          <a:pos x="T0" y="T1"/>
                        </a:cxn>
                        <a:cxn ang="0">
                          <a:pos x="T2" y="T3"/>
                        </a:cxn>
                        <a:cxn ang="0">
                          <a:pos x="T4" y="T5"/>
                        </a:cxn>
                        <a:cxn ang="0">
                          <a:pos x="T6" y="T7"/>
                        </a:cxn>
                        <a:cxn ang="0">
                          <a:pos x="T8" y="T9"/>
                        </a:cxn>
                        <a:cxn ang="0">
                          <a:pos x="T10" y="T11"/>
                        </a:cxn>
                        <a:cxn ang="0">
                          <a:pos x="T12" y="T13"/>
                        </a:cxn>
                      </a:cxnLst>
                      <a:rect l="0" t="0" r="r" b="b"/>
                      <a:pathLst>
                        <a:path w="64" h="65">
                          <a:moveTo>
                            <a:pt x="61" y="52"/>
                          </a:moveTo>
                          <a:lnTo>
                            <a:pt x="64" y="54"/>
                          </a:lnTo>
                          <a:lnTo>
                            <a:pt x="9" y="0"/>
                          </a:lnTo>
                          <a:lnTo>
                            <a:pt x="0" y="9"/>
                          </a:lnTo>
                          <a:lnTo>
                            <a:pt x="55" y="63"/>
                          </a:lnTo>
                          <a:lnTo>
                            <a:pt x="61" y="65"/>
                          </a:lnTo>
                          <a:lnTo>
                            <a:pt x="61"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6" name="Freeform 292"/>
                    <p:cNvSpPr>
                      <a:spLocks/>
                    </p:cNvSpPr>
                    <p:nvPr/>
                  </p:nvSpPr>
                  <p:spPr bwMode="auto">
                    <a:xfrm>
                      <a:off x="937" y="1791"/>
                      <a:ext cx="39" cy="13"/>
                    </a:xfrm>
                    <a:custGeom>
                      <a:avLst/>
                      <a:gdLst>
                        <a:gd name="T0" fmla="*/ 36 w 39"/>
                        <a:gd name="T1" fmla="*/ 0 h 13"/>
                        <a:gd name="T2" fmla="*/ 38 w 39"/>
                        <a:gd name="T3" fmla="*/ 0 h 13"/>
                        <a:gd name="T4" fmla="*/ 0 w 39"/>
                        <a:gd name="T5" fmla="*/ 0 h 13"/>
                        <a:gd name="T6" fmla="*/ 0 w 39"/>
                        <a:gd name="T7" fmla="*/ 13 h 13"/>
                        <a:gd name="T8" fmla="*/ 38 w 39"/>
                        <a:gd name="T9" fmla="*/ 13 h 13"/>
                        <a:gd name="T10" fmla="*/ 39 w 39"/>
                        <a:gd name="T11" fmla="*/ 13 h 13"/>
                        <a:gd name="T12" fmla="*/ 36 w 3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9" h="13">
                          <a:moveTo>
                            <a:pt x="36" y="0"/>
                          </a:moveTo>
                          <a:lnTo>
                            <a:pt x="38" y="0"/>
                          </a:lnTo>
                          <a:lnTo>
                            <a:pt x="0" y="0"/>
                          </a:lnTo>
                          <a:lnTo>
                            <a:pt x="0" y="13"/>
                          </a:lnTo>
                          <a:lnTo>
                            <a:pt x="38" y="13"/>
                          </a:lnTo>
                          <a:lnTo>
                            <a:pt x="39" y="13"/>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7" name="Freeform 291"/>
                    <p:cNvSpPr>
                      <a:spLocks/>
                    </p:cNvSpPr>
                    <p:nvPr/>
                  </p:nvSpPr>
                  <p:spPr bwMode="auto">
                    <a:xfrm>
                      <a:off x="973" y="1782"/>
                      <a:ext cx="41" cy="22"/>
                    </a:xfrm>
                    <a:custGeom>
                      <a:avLst/>
                      <a:gdLst>
                        <a:gd name="T0" fmla="*/ 41 w 41"/>
                        <a:gd name="T1" fmla="*/ 2 h 22"/>
                        <a:gd name="T2" fmla="*/ 36 w 41"/>
                        <a:gd name="T3" fmla="*/ 2 h 22"/>
                        <a:gd name="T4" fmla="*/ 0 w 41"/>
                        <a:gd name="T5" fmla="*/ 9 h 22"/>
                        <a:gd name="T6" fmla="*/ 3 w 41"/>
                        <a:gd name="T7" fmla="*/ 22 h 22"/>
                        <a:gd name="T8" fmla="*/ 39 w 41"/>
                        <a:gd name="T9" fmla="*/ 15 h 22"/>
                        <a:gd name="T10" fmla="*/ 34 w 41"/>
                        <a:gd name="T11" fmla="*/ 13 h 22"/>
                        <a:gd name="T12" fmla="*/ 41 w 41"/>
                        <a:gd name="T13" fmla="*/ 2 h 22"/>
                        <a:gd name="T14" fmla="*/ 39 w 41"/>
                        <a:gd name="T15" fmla="*/ 0 h 22"/>
                        <a:gd name="T16" fmla="*/ 36 w 41"/>
                        <a:gd name="T17" fmla="*/ 2 h 22"/>
                        <a:gd name="T18" fmla="*/ 41 w 4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
                          <a:moveTo>
                            <a:pt x="41" y="2"/>
                          </a:moveTo>
                          <a:lnTo>
                            <a:pt x="36" y="2"/>
                          </a:lnTo>
                          <a:lnTo>
                            <a:pt x="0" y="9"/>
                          </a:lnTo>
                          <a:lnTo>
                            <a:pt x="3" y="22"/>
                          </a:lnTo>
                          <a:lnTo>
                            <a:pt x="39" y="15"/>
                          </a:lnTo>
                          <a:lnTo>
                            <a:pt x="34" y="13"/>
                          </a:lnTo>
                          <a:lnTo>
                            <a:pt x="41" y="2"/>
                          </a:lnTo>
                          <a:lnTo>
                            <a:pt x="39" y="0"/>
                          </a:lnTo>
                          <a:lnTo>
                            <a:pt x="36" y="2"/>
                          </a:lnTo>
                          <a:lnTo>
                            <a:pt x="4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8" name="Freeform 290"/>
                    <p:cNvSpPr>
                      <a:spLocks/>
                    </p:cNvSpPr>
                    <p:nvPr/>
                  </p:nvSpPr>
                  <p:spPr bwMode="auto">
                    <a:xfrm>
                      <a:off x="1007" y="1784"/>
                      <a:ext cx="25" cy="29"/>
                    </a:xfrm>
                    <a:custGeom>
                      <a:avLst/>
                      <a:gdLst>
                        <a:gd name="T0" fmla="*/ 22 w 25"/>
                        <a:gd name="T1" fmla="*/ 16 h 29"/>
                        <a:gd name="T2" fmla="*/ 25 w 25"/>
                        <a:gd name="T3" fmla="*/ 18 h 29"/>
                        <a:gd name="T4" fmla="*/ 7 w 25"/>
                        <a:gd name="T5" fmla="*/ 0 h 29"/>
                        <a:gd name="T6" fmla="*/ 0 w 25"/>
                        <a:gd name="T7" fmla="*/ 11 h 29"/>
                        <a:gd name="T8" fmla="*/ 18 w 25"/>
                        <a:gd name="T9" fmla="*/ 27 h 29"/>
                        <a:gd name="T10" fmla="*/ 22 w 25"/>
                        <a:gd name="T11" fmla="*/ 29 h 29"/>
                        <a:gd name="T12" fmla="*/ 18 w 25"/>
                        <a:gd name="T13" fmla="*/ 27 h 29"/>
                        <a:gd name="T14" fmla="*/ 20 w 25"/>
                        <a:gd name="T15" fmla="*/ 29 h 29"/>
                        <a:gd name="T16" fmla="*/ 22 w 25"/>
                        <a:gd name="T17" fmla="*/ 29 h 29"/>
                        <a:gd name="T18" fmla="*/ 22 w 25"/>
                        <a:gd name="T19"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9">
                          <a:moveTo>
                            <a:pt x="22" y="16"/>
                          </a:moveTo>
                          <a:lnTo>
                            <a:pt x="25" y="18"/>
                          </a:lnTo>
                          <a:lnTo>
                            <a:pt x="7" y="0"/>
                          </a:lnTo>
                          <a:lnTo>
                            <a:pt x="0" y="11"/>
                          </a:lnTo>
                          <a:lnTo>
                            <a:pt x="18" y="27"/>
                          </a:lnTo>
                          <a:lnTo>
                            <a:pt x="22" y="29"/>
                          </a:lnTo>
                          <a:lnTo>
                            <a:pt x="18" y="27"/>
                          </a:lnTo>
                          <a:lnTo>
                            <a:pt x="20" y="29"/>
                          </a:lnTo>
                          <a:lnTo>
                            <a:pt x="22" y="29"/>
                          </a:lnTo>
                          <a:lnTo>
                            <a:pt x="2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39" name="Freeform 289"/>
                    <p:cNvSpPr>
                      <a:spLocks/>
                    </p:cNvSpPr>
                    <p:nvPr/>
                  </p:nvSpPr>
                  <p:spPr bwMode="auto">
                    <a:xfrm>
                      <a:off x="1029" y="1795"/>
                      <a:ext cx="30" cy="18"/>
                    </a:xfrm>
                    <a:custGeom>
                      <a:avLst/>
                      <a:gdLst>
                        <a:gd name="T0" fmla="*/ 30 w 30"/>
                        <a:gd name="T1" fmla="*/ 0 h 18"/>
                        <a:gd name="T2" fmla="*/ 29 w 30"/>
                        <a:gd name="T3" fmla="*/ 0 h 18"/>
                        <a:gd name="T4" fmla="*/ 0 w 30"/>
                        <a:gd name="T5" fmla="*/ 5 h 18"/>
                        <a:gd name="T6" fmla="*/ 0 w 30"/>
                        <a:gd name="T7" fmla="*/ 18 h 18"/>
                        <a:gd name="T8" fmla="*/ 30 w 30"/>
                        <a:gd name="T9" fmla="*/ 14 h 18"/>
                        <a:gd name="T10" fmla="*/ 30 w 30"/>
                        <a:gd name="T11" fmla="*/ 14 h 18"/>
                        <a:gd name="T12" fmla="*/ 30 w 3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0" h="18">
                          <a:moveTo>
                            <a:pt x="30" y="0"/>
                          </a:moveTo>
                          <a:lnTo>
                            <a:pt x="29" y="0"/>
                          </a:lnTo>
                          <a:lnTo>
                            <a:pt x="0" y="5"/>
                          </a:lnTo>
                          <a:lnTo>
                            <a:pt x="0" y="18"/>
                          </a:lnTo>
                          <a:lnTo>
                            <a:pt x="30" y="14"/>
                          </a:lnTo>
                          <a:lnTo>
                            <a:pt x="3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0" name="Freeform 288"/>
                    <p:cNvSpPr>
                      <a:spLocks/>
                    </p:cNvSpPr>
                    <p:nvPr/>
                  </p:nvSpPr>
                  <p:spPr bwMode="auto">
                    <a:xfrm>
                      <a:off x="1059" y="1795"/>
                      <a:ext cx="22" cy="14"/>
                    </a:xfrm>
                    <a:custGeom>
                      <a:avLst/>
                      <a:gdLst>
                        <a:gd name="T0" fmla="*/ 22 w 22"/>
                        <a:gd name="T1" fmla="*/ 4 h 14"/>
                        <a:gd name="T2" fmla="*/ 18 w 22"/>
                        <a:gd name="T3" fmla="*/ 2 h 14"/>
                        <a:gd name="T4" fmla="*/ 0 w 22"/>
                        <a:gd name="T5" fmla="*/ 0 h 14"/>
                        <a:gd name="T6" fmla="*/ 0 w 22"/>
                        <a:gd name="T7" fmla="*/ 14 h 14"/>
                        <a:gd name="T8" fmla="*/ 17 w 22"/>
                        <a:gd name="T9" fmla="*/ 14 h 14"/>
                        <a:gd name="T10" fmla="*/ 13 w 22"/>
                        <a:gd name="T11" fmla="*/ 13 h 14"/>
                        <a:gd name="T12" fmla="*/ 22 w 22"/>
                        <a:gd name="T13" fmla="*/ 4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22" y="4"/>
                          </a:moveTo>
                          <a:lnTo>
                            <a:pt x="18" y="2"/>
                          </a:lnTo>
                          <a:lnTo>
                            <a:pt x="0" y="0"/>
                          </a:lnTo>
                          <a:lnTo>
                            <a:pt x="0" y="14"/>
                          </a:lnTo>
                          <a:lnTo>
                            <a:pt x="17" y="14"/>
                          </a:lnTo>
                          <a:lnTo>
                            <a:pt x="13" y="13"/>
                          </a:lnTo>
                          <a:lnTo>
                            <a:pt x="2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1" name="Freeform 287"/>
                    <p:cNvSpPr>
                      <a:spLocks/>
                    </p:cNvSpPr>
                    <p:nvPr/>
                  </p:nvSpPr>
                  <p:spPr bwMode="auto">
                    <a:xfrm>
                      <a:off x="1072" y="1799"/>
                      <a:ext cx="23" cy="21"/>
                    </a:xfrm>
                    <a:custGeom>
                      <a:avLst/>
                      <a:gdLst>
                        <a:gd name="T0" fmla="*/ 23 w 23"/>
                        <a:gd name="T1" fmla="*/ 14 h 21"/>
                        <a:gd name="T2" fmla="*/ 22 w 23"/>
                        <a:gd name="T3" fmla="*/ 10 h 21"/>
                        <a:gd name="T4" fmla="*/ 9 w 23"/>
                        <a:gd name="T5" fmla="*/ 0 h 21"/>
                        <a:gd name="T6" fmla="*/ 0 w 23"/>
                        <a:gd name="T7" fmla="*/ 9 h 21"/>
                        <a:gd name="T8" fmla="*/ 13 w 23"/>
                        <a:gd name="T9" fmla="*/ 21 h 21"/>
                        <a:gd name="T10" fmla="*/ 11 w 23"/>
                        <a:gd name="T11" fmla="*/ 18 h 21"/>
                        <a:gd name="T12" fmla="*/ 23 w 23"/>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3" y="14"/>
                          </a:moveTo>
                          <a:lnTo>
                            <a:pt x="22" y="10"/>
                          </a:lnTo>
                          <a:lnTo>
                            <a:pt x="9" y="0"/>
                          </a:lnTo>
                          <a:lnTo>
                            <a:pt x="0" y="9"/>
                          </a:lnTo>
                          <a:lnTo>
                            <a:pt x="13" y="21"/>
                          </a:lnTo>
                          <a:lnTo>
                            <a:pt x="11" y="18"/>
                          </a:lnTo>
                          <a:lnTo>
                            <a:pt x="23"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2" name="Freeform 286"/>
                    <p:cNvSpPr>
                      <a:spLocks/>
                    </p:cNvSpPr>
                    <p:nvPr/>
                  </p:nvSpPr>
                  <p:spPr bwMode="auto">
                    <a:xfrm>
                      <a:off x="1083" y="1813"/>
                      <a:ext cx="18" cy="24"/>
                    </a:xfrm>
                    <a:custGeom>
                      <a:avLst/>
                      <a:gdLst>
                        <a:gd name="T0" fmla="*/ 16 w 18"/>
                        <a:gd name="T1" fmla="*/ 16 h 24"/>
                        <a:gd name="T2" fmla="*/ 18 w 18"/>
                        <a:gd name="T3" fmla="*/ 18 h 24"/>
                        <a:gd name="T4" fmla="*/ 12 w 18"/>
                        <a:gd name="T5" fmla="*/ 0 h 24"/>
                        <a:gd name="T6" fmla="*/ 0 w 18"/>
                        <a:gd name="T7" fmla="*/ 4 h 24"/>
                        <a:gd name="T8" fmla="*/ 5 w 18"/>
                        <a:gd name="T9" fmla="*/ 22 h 24"/>
                        <a:gd name="T10" fmla="*/ 5 w 18"/>
                        <a:gd name="T11" fmla="*/ 24 h 24"/>
                        <a:gd name="T12" fmla="*/ 16 w 18"/>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6" y="16"/>
                          </a:moveTo>
                          <a:lnTo>
                            <a:pt x="18" y="18"/>
                          </a:lnTo>
                          <a:lnTo>
                            <a:pt x="12" y="0"/>
                          </a:lnTo>
                          <a:lnTo>
                            <a:pt x="0" y="4"/>
                          </a:lnTo>
                          <a:lnTo>
                            <a:pt x="5" y="22"/>
                          </a:lnTo>
                          <a:lnTo>
                            <a:pt x="5" y="24"/>
                          </a:lnTo>
                          <a:lnTo>
                            <a:pt x="16"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3" name="Freeform 285"/>
                    <p:cNvSpPr>
                      <a:spLocks/>
                    </p:cNvSpPr>
                    <p:nvPr/>
                  </p:nvSpPr>
                  <p:spPr bwMode="auto">
                    <a:xfrm>
                      <a:off x="1088" y="1829"/>
                      <a:ext cx="25" cy="26"/>
                    </a:xfrm>
                    <a:custGeom>
                      <a:avLst/>
                      <a:gdLst>
                        <a:gd name="T0" fmla="*/ 25 w 25"/>
                        <a:gd name="T1" fmla="*/ 18 h 26"/>
                        <a:gd name="T2" fmla="*/ 25 w 25"/>
                        <a:gd name="T3" fmla="*/ 18 h 26"/>
                        <a:gd name="T4" fmla="*/ 11 w 25"/>
                        <a:gd name="T5" fmla="*/ 0 h 26"/>
                        <a:gd name="T6" fmla="*/ 0 w 25"/>
                        <a:gd name="T7" fmla="*/ 8 h 26"/>
                        <a:gd name="T8" fmla="*/ 15 w 25"/>
                        <a:gd name="T9" fmla="*/ 26 h 26"/>
                        <a:gd name="T10" fmla="*/ 15 w 25"/>
                        <a:gd name="T11" fmla="*/ 26 h 26"/>
                        <a:gd name="T12" fmla="*/ 25 w 25"/>
                        <a:gd name="T13" fmla="*/ 18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25" y="18"/>
                          </a:moveTo>
                          <a:lnTo>
                            <a:pt x="25" y="18"/>
                          </a:lnTo>
                          <a:lnTo>
                            <a:pt x="11" y="0"/>
                          </a:lnTo>
                          <a:lnTo>
                            <a:pt x="0" y="8"/>
                          </a:lnTo>
                          <a:lnTo>
                            <a:pt x="15" y="26"/>
                          </a:lnTo>
                          <a:lnTo>
                            <a:pt x="2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4" name="Freeform 284"/>
                    <p:cNvSpPr>
                      <a:spLocks/>
                    </p:cNvSpPr>
                    <p:nvPr/>
                  </p:nvSpPr>
                  <p:spPr bwMode="auto">
                    <a:xfrm>
                      <a:off x="1103" y="1847"/>
                      <a:ext cx="36" cy="44"/>
                    </a:xfrm>
                    <a:custGeom>
                      <a:avLst/>
                      <a:gdLst>
                        <a:gd name="T0" fmla="*/ 36 w 36"/>
                        <a:gd name="T1" fmla="*/ 36 h 44"/>
                        <a:gd name="T2" fmla="*/ 36 w 36"/>
                        <a:gd name="T3" fmla="*/ 36 h 44"/>
                        <a:gd name="T4" fmla="*/ 10 w 36"/>
                        <a:gd name="T5" fmla="*/ 0 h 44"/>
                        <a:gd name="T6" fmla="*/ 0 w 36"/>
                        <a:gd name="T7" fmla="*/ 8 h 44"/>
                        <a:gd name="T8" fmla="*/ 25 w 36"/>
                        <a:gd name="T9" fmla="*/ 44 h 44"/>
                        <a:gd name="T10" fmla="*/ 23 w 36"/>
                        <a:gd name="T11" fmla="*/ 44 h 44"/>
                        <a:gd name="T12" fmla="*/ 36 w 36"/>
                        <a:gd name="T13" fmla="*/ 36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36" y="36"/>
                          </a:moveTo>
                          <a:lnTo>
                            <a:pt x="36" y="36"/>
                          </a:lnTo>
                          <a:lnTo>
                            <a:pt x="10" y="0"/>
                          </a:lnTo>
                          <a:lnTo>
                            <a:pt x="0" y="8"/>
                          </a:lnTo>
                          <a:lnTo>
                            <a:pt x="25" y="44"/>
                          </a:lnTo>
                          <a:lnTo>
                            <a:pt x="23" y="44"/>
                          </a:lnTo>
                          <a:lnTo>
                            <a:pt x="36"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5" name="Freeform 283"/>
                    <p:cNvSpPr>
                      <a:spLocks/>
                    </p:cNvSpPr>
                    <p:nvPr/>
                  </p:nvSpPr>
                  <p:spPr bwMode="auto">
                    <a:xfrm>
                      <a:off x="1126" y="1883"/>
                      <a:ext cx="29" cy="45"/>
                    </a:xfrm>
                    <a:custGeom>
                      <a:avLst/>
                      <a:gdLst>
                        <a:gd name="T0" fmla="*/ 20 w 29"/>
                        <a:gd name="T1" fmla="*/ 31 h 45"/>
                        <a:gd name="T2" fmla="*/ 29 w 29"/>
                        <a:gd name="T3" fmla="*/ 33 h 45"/>
                        <a:gd name="T4" fmla="*/ 13 w 29"/>
                        <a:gd name="T5" fmla="*/ 0 h 45"/>
                        <a:gd name="T6" fmla="*/ 0 w 29"/>
                        <a:gd name="T7" fmla="*/ 8 h 45"/>
                        <a:gd name="T8" fmla="*/ 18 w 29"/>
                        <a:gd name="T9" fmla="*/ 38 h 45"/>
                        <a:gd name="T10" fmla="*/ 27 w 29"/>
                        <a:gd name="T11" fmla="*/ 40 h 45"/>
                        <a:gd name="T12" fmla="*/ 18 w 29"/>
                        <a:gd name="T13" fmla="*/ 38 h 45"/>
                        <a:gd name="T14" fmla="*/ 22 w 29"/>
                        <a:gd name="T15" fmla="*/ 45 h 45"/>
                        <a:gd name="T16" fmla="*/ 27 w 29"/>
                        <a:gd name="T17" fmla="*/ 40 h 45"/>
                        <a:gd name="T18" fmla="*/ 20 w 29"/>
                        <a:gd name="T19"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5">
                          <a:moveTo>
                            <a:pt x="20" y="31"/>
                          </a:moveTo>
                          <a:lnTo>
                            <a:pt x="29" y="33"/>
                          </a:lnTo>
                          <a:lnTo>
                            <a:pt x="13" y="0"/>
                          </a:lnTo>
                          <a:lnTo>
                            <a:pt x="0" y="8"/>
                          </a:lnTo>
                          <a:lnTo>
                            <a:pt x="18" y="38"/>
                          </a:lnTo>
                          <a:lnTo>
                            <a:pt x="27" y="40"/>
                          </a:lnTo>
                          <a:lnTo>
                            <a:pt x="18" y="38"/>
                          </a:lnTo>
                          <a:lnTo>
                            <a:pt x="22" y="45"/>
                          </a:lnTo>
                          <a:lnTo>
                            <a:pt x="27" y="40"/>
                          </a:lnTo>
                          <a:lnTo>
                            <a:pt x="20"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6" name="Freeform 282"/>
                    <p:cNvSpPr>
                      <a:spLocks/>
                    </p:cNvSpPr>
                    <p:nvPr/>
                  </p:nvSpPr>
                  <p:spPr bwMode="auto">
                    <a:xfrm>
                      <a:off x="1146" y="1900"/>
                      <a:ext cx="25" cy="23"/>
                    </a:xfrm>
                    <a:custGeom>
                      <a:avLst/>
                      <a:gdLst>
                        <a:gd name="T0" fmla="*/ 12 w 25"/>
                        <a:gd name="T1" fmla="*/ 3 h 23"/>
                        <a:gd name="T2" fmla="*/ 14 w 25"/>
                        <a:gd name="T3" fmla="*/ 0 h 23"/>
                        <a:gd name="T4" fmla="*/ 0 w 25"/>
                        <a:gd name="T5" fmla="*/ 14 h 23"/>
                        <a:gd name="T6" fmla="*/ 7 w 25"/>
                        <a:gd name="T7" fmla="*/ 23 h 23"/>
                        <a:gd name="T8" fmla="*/ 23 w 25"/>
                        <a:gd name="T9" fmla="*/ 9 h 23"/>
                        <a:gd name="T10" fmla="*/ 25 w 25"/>
                        <a:gd name="T11" fmla="*/ 5 h 23"/>
                        <a:gd name="T12" fmla="*/ 12 w 25"/>
                        <a:gd name="T13" fmla="*/ 3 h 23"/>
                      </a:gdLst>
                      <a:ahLst/>
                      <a:cxnLst>
                        <a:cxn ang="0">
                          <a:pos x="T0" y="T1"/>
                        </a:cxn>
                        <a:cxn ang="0">
                          <a:pos x="T2" y="T3"/>
                        </a:cxn>
                        <a:cxn ang="0">
                          <a:pos x="T4" y="T5"/>
                        </a:cxn>
                        <a:cxn ang="0">
                          <a:pos x="T6" y="T7"/>
                        </a:cxn>
                        <a:cxn ang="0">
                          <a:pos x="T8" y="T9"/>
                        </a:cxn>
                        <a:cxn ang="0">
                          <a:pos x="T10" y="T11"/>
                        </a:cxn>
                        <a:cxn ang="0">
                          <a:pos x="T12" y="T13"/>
                        </a:cxn>
                      </a:cxnLst>
                      <a:rect l="0" t="0" r="r" b="b"/>
                      <a:pathLst>
                        <a:path w="25" h="23">
                          <a:moveTo>
                            <a:pt x="12" y="3"/>
                          </a:moveTo>
                          <a:lnTo>
                            <a:pt x="14" y="0"/>
                          </a:lnTo>
                          <a:lnTo>
                            <a:pt x="0" y="14"/>
                          </a:lnTo>
                          <a:lnTo>
                            <a:pt x="7" y="23"/>
                          </a:lnTo>
                          <a:lnTo>
                            <a:pt x="23" y="9"/>
                          </a:lnTo>
                          <a:lnTo>
                            <a:pt x="25" y="5"/>
                          </a:lnTo>
                          <a:lnTo>
                            <a:pt x="1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7" name="Freeform 281"/>
                    <p:cNvSpPr>
                      <a:spLocks/>
                    </p:cNvSpPr>
                    <p:nvPr/>
                  </p:nvSpPr>
                  <p:spPr bwMode="auto">
                    <a:xfrm>
                      <a:off x="1158" y="1889"/>
                      <a:ext cx="13" cy="16"/>
                    </a:xfrm>
                    <a:custGeom>
                      <a:avLst/>
                      <a:gdLst>
                        <a:gd name="T0" fmla="*/ 2 w 13"/>
                        <a:gd name="T1" fmla="*/ 3 h 16"/>
                        <a:gd name="T2" fmla="*/ 0 w 13"/>
                        <a:gd name="T3" fmla="*/ 0 h 16"/>
                        <a:gd name="T4" fmla="*/ 0 w 13"/>
                        <a:gd name="T5" fmla="*/ 14 h 16"/>
                        <a:gd name="T6" fmla="*/ 13 w 13"/>
                        <a:gd name="T7" fmla="*/ 16 h 16"/>
                        <a:gd name="T8" fmla="*/ 13 w 13"/>
                        <a:gd name="T9" fmla="*/ 2 h 16"/>
                        <a:gd name="T10" fmla="*/ 13 w 13"/>
                        <a:gd name="T11" fmla="*/ 0 h 16"/>
                        <a:gd name="T12" fmla="*/ 2 w 13"/>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2" y="3"/>
                          </a:moveTo>
                          <a:lnTo>
                            <a:pt x="0" y="0"/>
                          </a:lnTo>
                          <a:lnTo>
                            <a:pt x="0" y="14"/>
                          </a:lnTo>
                          <a:lnTo>
                            <a:pt x="13" y="16"/>
                          </a:lnTo>
                          <a:lnTo>
                            <a:pt x="13" y="2"/>
                          </a:lnTo>
                          <a:lnTo>
                            <a:pt x="13" y="0"/>
                          </a:lnTo>
                          <a:lnTo>
                            <a:pt x="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8" name="Freeform 280"/>
                    <p:cNvSpPr>
                      <a:spLocks/>
                    </p:cNvSpPr>
                    <p:nvPr/>
                  </p:nvSpPr>
                  <p:spPr bwMode="auto">
                    <a:xfrm>
                      <a:off x="1139" y="1831"/>
                      <a:ext cx="32" cy="61"/>
                    </a:xfrm>
                    <a:custGeom>
                      <a:avLst/>
                      <a:gdLst>
                        <a:gd name="T0" fmla="*/ 1 w 32"/>
                        <a:gd name="T1" fmla="*/ 9 h 61"/>
                        <a:gd name="T2" fmla="*/ 0 w 32"/>
                        <a:gd name="T3" fmla="*/ 7 h 61"/>
                        <a:gd name="T4" fmla="*/ 21 w 32"/>
                        <a:gd name="T5" fmla="*/ 61 h 61"/>
                        <a:gd name="T6" fmla="*/ 32 w 32"/>
                        <a:gd name="T7" fmla="*/ 58 h 61"/>
                        <a:gd name="T8" fmla="*/ 12 w 32"/>
                        <a:gd name="T9" fmla="*/ 2 h 61"/>
                        <a:gd name="T10" fmla="*/ 10 w 32"/>
                        <a:gd name="T11" fmla="*/ 0 h 61"/>
                        <a:gd name="T12" fmla="*/ 1 w 32"/>
                        <a:gd name="T13" fmla="*/ 9 h 61"/>
                      </a:gdLst>
                      <a:ahLst/>
                      <a:cxnLst>
                        <a:cxn ang="0">
                          <a:pos x="T0" y="T1"/>
                        </a:cxn>
                        <a:cxn ang="0">
                          <a:pos x="T2" y="T3"/>
                        </a:cxn>
                        <a:cxn ang="0">
                          <a:pos x="T4" y="T5"/>
                        </a:cxn>
                        <a:cxn ang="0">
                          <a:pos x="T6" y="T7"/>
                        </a:cxn>
                        <a:cxn ang="0">
                          <a:pos x="T8" y="T9"/>
                        </a:cxn>
                        <a:cxn ang="0">
                          <a:pos x="T10" y="T11"/>
                        </a:cxn>
                        <a:cxn ang="0">
                          <a:pos x="T12" y="T13"/>
                        </a:cxn>
                      </a:cxnLst>
                      <a:rect l="0" t="0" r="r" b="b"/>
                      <a:pathLst>
                        <a:path w="32" h="61">
                          <a:moveTo>
                            <a:pt x="1" y="9"/>
                          </a:moveTo>
                          <a:lnTo>
                            <a:pt x="0" y="7"/>
                          </a:lnTo>
                          <a:lnTo>
                            <a:pt x="21" y="61"/>
                          </a:lnTo>
                          <a:lnTo>
                            <a:pt x="32" y="58"/>
                          </a:lnTo>
                          <a:lnTo>
                            <a:pt x="12" y="2"/>
                          </a:lnTo>
                          <a:lnTo>
                            <a:pt x="10" y="0"/>
                          </a:lnTo>
                          <a:lnTo>
                            <a:pt x="1"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49" name="Freeform 279"/>
                    <p:cNvSpPr>
                      <a:spLocks/>
                    </p:cNvSpPr>
                    <p:nvPr/>
                  </p:nvSpPr>
                  <p:spPr bwMode="auto">
                    <a:xfrm>
                      <a:off x="1074" y="1750"/>
                      <a:ext cx="75" cy="90"/>
                    </a:xfrm>
                    <a:custGeom>
                      <a:avLst/>
                      <a:gdLst>
                        <a:gd name="T0" fmla="*/ 0 w 75"/>
                        <a:gd name="T1" fmla="*/ 7 h 90"/>
                        <a:gd name="T2" fmla="*/ 2 w 75"/>
                        <a:gd name="T3" fmla="*/ 9 h 90"/>
                        <a:gd name="T4" fmla="*/ 66 w 75"/>
                        <a:gd name="T5" fmla="*/ 90 h 90"/>
                        <a:gd name="T6" fmla="*/ 75 w 75"/>
                        <a:gd name="T7" fmla="*/ 81 h 90"/>
                        <a:gd name="T8" fmla="*/ 11 w 75"/>
                        <a:gd name="T9" fmla="*/ 0 h 90"/>
                        <a:gd name="T10" fmla="*/ 12 w 75"/>
                        <a:gd name="T11" fmla="*/ 4 h 90"/>
                        <a:gd name="T12" fmla="*/ 0 w 75"/>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75" h="90">
                          <a:moveTo>
                            <a:pt x="0" y="7"/>
                          </a:moveTo>
                          <a:lnTo>
                            <a:pt x="2" y="9"/>
                          </a:lnTo>
                          <a:lnTo>
                            <a:pt x="66" y="90"/>
                          </a:lnTo>
                          <a:lnTo>
                            <a:pt x="75" y="81"/>
                          </a:lnTo>
                          <a:lnTo>
                            <a:pt x="11" y="0"/>
                          </a:lnTo>
                          <a:lnTo>
                            <a:pt x="12" y="4"/>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0" name="Freeform 278"/>
                    <p:cNvSpPr>
                      <a:spLocks/>
                    </p:cNvSpPr>
                    <p:nvPr/>
                  </p:nvSpPr>
                  <p:spPr bwMode="auto">
                    <a:xfrm>
                      <a:off x="1065" y="1727"/>
                      <a:ext cx="21" cy="30"/>
                    </a:xfrm>
                    <a:custGeom>
                      <a:avLst/>
                      <a:gdLst>
                        <a:gd name="T0" fmla="*/ 2 w 21"/>
                        <a:gd name="T1" fmla="*/ 0 h 30"/>
                        <a:gd name="T2" fmla="*/ 2 w 21"/>
                        <a:gd name="T3" fmla="*/ 5 h 30"/>
                        <a:gd name="T4" fmla="*/ 9 w 21"/>
                        <a:gd name="T5" fmla="*/ 30 h 30"/>
                        <a:gd name="T6" fmla="*/ 21 w 21"/>
                        <a:gd name="T7" fmla="*/ 27 h 30"/>
                        <a:gd name="T8" fmla="*/ 14 w 21"/>
                        <a:gd name="T9" fmla="*/ 1 h 30"/>
                        <a:gd name="T10" fmla="*/ 12 w 21"/>
                        <a:gd name="T11" fmla="*/ 7 h 30"/>
                        <a:gd name="T12" fmla="*/ 2 w 21"/>
                        <a:gd name="T13" fmla="*/ 0 h 30"/>
                        <a:gd name="T14" fmla="*/ 0 w 21"/>
                        <a:gd name="T15" fmla="*/ 3 h 30"/>
                        <a:gd name="T16" fmla="*/ 2 w 21"/>
                        <a:gd name="T17" fmla="*/ 5 h 30"/>
                        <a:gd name="T18" fmla="*/ 2 w 21"/>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0">
                          <a:moveTo>
                            <a:pt x="2" y="0"/>
                          </a:moveTo>
                          <a:lnTo>
                            <a:pt x="2" y="5"/>
                          </a:lnTo>
                          <a:lnTo>
                            <a:pt x="9" y="30"/>
                          </a:lnTo>
                          <a:lnTo>
                            <a:pt x="21" y="27"/>
                          </a:lnTo>
                          <a:lnTo>
                            <a:pt x="14" y="1"/>
                          </a:lnTo>
                          <a:lnTo>
                            <a:pt x="12" y="7"/>
                          </a:lnTo>
                          <a:lnTo>
                            <a:pt x="2" y="0"/>
                          </a:lnTo>
                          <a:lnTo>
                            <a:pt x="0" y="3"/>
                          </a:lnTo>
                          <a:lnTo>
                            <a:pt x="2" y="5"/>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1" name="Freeform 277"/>
                    <p:cNvSpPr>
                      <a:spLocks/>
                    </p:cNvSpPr>
                    <p:nvPr/>
                  </p:nvSpPr>
                  <p:spPr bwMode="auto">
                    <a:xfrm>
                      <a:off x="1067" y="1674"/>
                      <a:ext cx="39" cy="60"/>
                    </a:xfrm>
                    <a:custGeom>
                      <a:avLst/>
                      <a:gdLst>
                        <a:gd name="T0" fmla="*/ 32 w 39"/>
                        <a:gd name="T1" fmla="*/ 0 h 60"/>
                        <a:gd name="T2" fmla="*/ 28 w 39"/>
                        <a:gd name="T3" fmla="*/ 4 h 60"/>
                        <a:gd name="T4" fmla="*/ 0 w 39"/>
                        <a:gd name="T5" fmla="*/ 53 h 60"/>
                        <a:gd name="T6" fmla="*/ 10 w 39"/>
                        <a:gd name="T7" fmla="*/ 60 h 60"/>
                        <a:gd name="T8" fmla="*/ 39 w 39"/>
                        <a:gd name="T9" fmla="*/ 9 h 60"/>
                        <a:gd name="T10" fmla="*/ 36 w 39"/>
                        <a:gd name="T11" fmla="*/ 13 h 60"/>
                        <a:gd name="T12" fmla="*/ 32 w 39"/>
                        <a:gd name="T13" fmla="*/ 0 h 60"/>
                        <a:gd name="T14" fmla="*/ 30 w 39"/>
                        <a:gd name="T15" fmla="*/ 0 h 60"/>
                        <a:gd name="T16" fmla="*/ 28 w 39"/>
                        <a:gd name="T17" fmla="*/ 4 h 60"/>
                        <a:gd name="T18" fmla="*/ 32 w 39"/>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0">
                          <a:moveTo>
                            <a:pt x="32" y="0"/>
                          </a:moveTo>
                          <a:lnTo>
                            <a:pt x="28" y="4"/>
                          </a:lnTo>
                          <a:lnTo>
                            <a:pt x="0" y="53"/>
                          </a:lnTo>
                          <a:lnTo>
                            <a:pt x="10" y="60"/>
                          </a:lnTo>
                          <a:lnTo>
                            <a:pt x="39" y="9"/>
                          </a:lnTo>
                          <a:lnTo>
                            <a:pt x="36" y="13"/>
                          </a:lnTo>
                          <a:lnTo>
                            <a:pt x="32" y="0"/>
                          </a:lnTo>
                          <a:lnTo>
                            <a:pt x="30" y="0"/>
                          </a:lnTo>
                          <a:lnTo>
                            <a:pt x="28"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2" name="Freeform 276"/>
                    <p:cNvSpPr>
                      <a:spLocks/>
                    </p:cNvSpPr>
                    <p:nvPr/>
                  </p:nvSpPr>
                  <p:spPr bwMode="auto">
                    <a:xfrm>
                      <a:off x="1099" y="1660"/>
                      <a:ext cx="67" cy="27"/>
                    </a:xfrm>
                    <a:custGeom>
                      <a:avLst/>
                      <a:gdLst>
                        <a:gd name="T0" fmla="*/ 54 w 67"/>
                        <a:gd name="T1" fmla="*/ 5 h 27"/>
                        <a:gd name="T2" fmla="*/ 59 w 67"/>
                        <a:gd name="T3" fmla="*/ 0 h 27"/>
                        <a:gd name="T4" fmla="*/ 0 w 67"/>
                        <a:gd name="T5" fmla="*/ 14 h 27"/>
                        <a:gd name="T6" fmla="*/ 4 w 67"/>
                        <a:gd name="T7" fmla="*/ 27 h 27"/>
                        <a:gd name="T8" fmla="*/ 61 w 67"/>
                        <a:gd name="T9" fmla="*/ 13 h 27"/>
                        <a:gd name="T10" fmla="*/ 67 w 67"/>
                        <a:gd name="T11" fmla="*/ 7 h 27"/>
                        <a:gd name="T12" fmla="*/ 61 w 67"/>
                        <a:gd name="T13" fmla="*/ 13 h 27"/>
                        <a:gd name="T14" fmla="*/ 67 w 67"/>
                        <a:gd name="T15" fmla="*/ 11 h 27"/>
                        <a:gd name="T16" fmla="*/ 67 w 67"/>
                        <a:gd name="T17" fmla="*/ 7 h 27"/>
                        <a:gd name="T18" fmla="*/ 54 w 6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7">
                          <a:moveTo>
                            <a:pt x="54" y="5"/>
                          </a:moveTo>
                          <a:lnTo>
                            <a:pt x="59" y="0"/>
                          </a:lnTo>
                          <a:lnTo>
                            <a:pt x="0" y="14"/>
                          </a:lnTo>
                          <a:lnTo>
                            <a:pt x="4" y="27"/>
                          </a:lnTo>
                          <a:lnTo>
                            <a:pt x="61" y="13"/>
                          </a:lnTo>
                          <a:lnTo>
                            <a:pt x="67" y="7"/>
                          </a:lnTo>
                          <a:lnTo>
                            <a:pt x="61" y="13"/>
                          </a:lnTo>
                          <a:lnTo>
                            <a:pt x="67" y="11"/>
                          </a:lnTo>
                          <a:lnTo>
                            <a:pt x="67" y="7"/>
                          </a:lnTo>
                          <a:lnTo>
                            <a:pt x="5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3" name="Freeform 275"/>
                    <p:cNvSpPr>
                      <a:spLocks/>
                    </p:cNvSpPr>
                    <p:nvPr/>
                  </p:nvSpPr>
                  <p:spPr bwMode="auto">
                    <a:xfrm>
                      <a:off x="1153" y="1637"/>
                      <a:ext cx="14" cy="30"/>
                    </a:xfrm>
                    <a:custGeom>
                      <a:avLst/>
                      <a:gdLst>
                        <a:gd name="T0" fmla="*/ 4 w 14"/>
                        <a:gd name="T1" fmla="*/ 9 h 30"/>
                        <a:gd name="T2" fmla="*/ 2 w 14"/>
                        <a:gd name="T3" fmla="*/ 3 h 30"/>
                        <a:gd name="T4" fmla="*/ 0 w 14"/>
                        <a:gd name="T5" fmla="*/ 28 h 30"/>
                        <a:gd name="T6" fmla="*/ 13 w 14"/>
                        <a:gd name="T7" fmla="*/ 30 h 30"/>
                        <a:gd name="T8" fmla="*/ 14 w 14"/>
                        <a:gd name="T9" fmla="*/ 5 h 30"/>
                        <a:gd name="T10" fmla="*/ 13 w 14"/>
                        <a:gd name="T11" fmla="*/ 0 h 30"/>
                        <a:gd name="T12" fmla="*/ 14 w 14"/>
                        <a:gd name="T13" fmla="*/ 5 h 30"/>
                        <a:gd name="T14" fmla="*/ 14 w 14"/>
                        <a:gd name="T15" fmla="*/ 1 h 30"/>
                        <a:gd name="T16" fmla="*/ 13 w 14"/>
                        <a:gd name="T17" fmla="*/ 0 h 30"/>
                        <a:gd name="T18" fmla="*/ 4 w 14"/>
                        <a:gd name="T1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4" y="9"/>
                          </a:moveTo>
                          <a:lnTo>
                            <a:pt x="2" y="3"/>
                          </a:lnTo>
                          <a:lnTo>
                            <a:pt x="0" y="28"/>
                          </a:lnTo>
                          <a:lnTo>
                            <a:pt x="13" y="30"/>
                          </a:lnTo>
                          <a:lnTo>
                            <a:pt x="14" y="5"/>
                          </a:lnTo>
                          <a:lnTo>
                            <a:pt x="13" y="0"/>
                          </a:lnTo>
                          <a:lnTo>
                            <a:pt x="14" y="5"/>
                          </a:lnTo>
                          <a:lnTo>
                            <a:pt x="14" y="1"/>
                          </a:lnTo>
                          <a:lnTo>
                            <a:pt x="13"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4" name="Freeform 274"/>
                    <p:cNvSpPr>
                      <a:spLocks/>
                    </p:cNvSpPr>
                    <p:nvPr/>
                  </p:nvSpPr>
                  <p:spPr bwMode="auto">
                    <a:xfrm>
                      <a:off x="1140" y="1620"/>
                      <a:ext cx="26" cy="26"/>
                    </a:xfrm>
                    <a:custGeom>
                      <a:avLst/>
                      <a:gdLst>
                        <a:gd name="T0" fmla="*/ 2 w 26"/>
                        <a:gd name="T1" fmla="*/ 11 h 26"/>
                        <a:gd name="T2" fmla="*/ 0 w 26"/>
                        <a:gd name="T3" fmla="*/ 9 h 26"/>
                        <a:gd name="T4" fmla="*/ 17 w 26"/>
                        <a:gd name="T5" fmla="*/ 26 h 26"/>
                        <a:gd name="T6" fmla="*/ 26 w 26"/>
                        <a:gd name="T7" fmla="*/ 17 h 26"/>
                        <a:gd name="T8" fmla="*/ 9 w 26"/>
                        <a:gd name="T9" fmla="*/ 0 h 26"/>
                        <a:gd name="T10" fmla="*/ 9 w 26"/>
                        <a:gd name="T11" fmla="*/ 0 h 26"/>
                        <a:gd name="T12" fmla="*/ 2 w 26"/>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 y="11"/>
                          </a:moveTo>
                          <a:lnTo>
                            <a:pt x="0" y="9"/>
                          </a:lnTo>
                          <a:lnTo>
                            <a:pt x="17" y="26"/>
                          </a:lnTo>
                          <a:lnTo>
                            <a:pt x="26" y="17"/>
                          </a:lnTo>
                          <a:lnTo>
                            <a:pt x="9"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5" name="Freeform 273"/>
                    <p:cNvSpPr>
                      <a:spLocks/>
                    </p:cNvSpPr>
                    <p:nvPr/>
                  </p:nvSpPr>
                  <p:spPr bwMode="auto">
                    <a:xfrm>
                      <a:off x="1113" y="1604"/>
                      <a:ext cx="36" cy="27"/>
                    </a:xfrm>
                    <a:custGeom>
                      <a:avLst/>
                      <a:gdLst>
                        <a:gd name="T0" fmla="*/ 0 w 36"/>
                        <a:gd name="T1" fmla="*/ 6 h 27"/>
                        <a:gd name="T2" fmla="*/ 4 w 36"/>
                        <a:gd name="T3" fmla="*/ 11 h 27"/>
                        <a:gd name="T4" fmla="*/ 29 w 36"/>
                        <a:gd name="T5" fmla="*/ 27 h 27"/>
                        <a:gd name="T6" fmla="*/ 36 w 36"/>
                        <a:gd name="T7" fmla="*/ 16 h 27"/>
                        <a:gd name="T8" fmla="*/ 11 w 36"/>
                        <a:gd name="T9" fmla="*/ 0 h 27"/>
                        <a:gd name="T10" fmla="*/ 13 w 36"/>
                        <a:gd name="T11" fmla="*/ 6 h 27"/>
                        <a:gd name="T12" fmla="*/ 0 w 36"/>
                        <a:gd name="T13" fmla="*/ 6 h 27"/>
                        <a:gd name="T14" fmla="*/ 0 w 36"/>
                        <a:gd name="T15" fmla="*/ 7 h 27"/>
                        <a:gd name="T16" fmla="*/ 4 w 36"/>
                        <a:gd name="T17" fmla="*/ 11 h 27"/>
                        <a:gd name="T18" fmla="*/ 0 w 36"/>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0" y="6"/>
                          </a:moveTo>
                          <a:lnTo>
                            <a:pt x="4" y="11"/>
                          </a:lnTo>
                          <a:lnTo>
                            <a:pt x="29" y="27"/>
                          </a:lnTo>
                          <a:lnTo>
                            <a:pt x="36" y="16"/>
                          </a:lnTo>
                          <a:lnTo>
                            <a:pt x="11" y="0"/>
                          </a:lnTo>
                          <a:lnTo>
                            <a:pt x="13" y="6"/>
                          </a:lnTo>
                          <a:lnTo>
                            <a:pt x="0" y="6"/>
                          </a:lnTo>
                          <a:lnTo>
                            <a:pt x="0" y="7"/>
                          </a:lnTo>
                          <a:lnTo>
                            <a:pt x="4" y="11"/>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6" name="Freeform 272"/>
                    <p:cNvSpPr>
                      <a:spLocks/>
                    </p:cNvSpPr>
                    <p:nvPr/>
                  </p:nvSpPr>
                  <p:spPr bwMode="auto">
                    <a:xfrm>
                      <a:off x="1113" y="1583"/>
                      <a:ext cx="13" cy="27"/>
                    </a:xfrm>
                    <a:custGeom>
                      <a:avLst/>
                      <a:gdLst>
                        <a:gd name="T0" fmla="*/ 0 w 13"/>
                        <a:gd name="T1" fmla="*/ 1 h 27"/>
                        <a:gd name="T2" fmla="*/ 0 w 13"/>
                        <a:gd name="T3" fmla="*/ 1 h 27"/>
                        <a:gd name="T4" fmla="*/ 0 w 13"/>
                        <a:gd name="T5" fmla="*/ 27 h 27"/>
                        <a:gd name="T6" fmla="*/ 13 w 13"/>
                        <a:gd name="T7" fmla="*/ 27 h 27"/>
                        <a:gd name="T8" fmla="*/ 13 w 13"/>
                        <a:gd name="T9" fmla="*/ 1 h 27"/>
                        <a:gd name="T10" fmla="*/ 13 w 13"/>
                        <a:gd name="T11" fmla="*/ 0 h 27"/>
                        <a:gd name="T12" fmla="*/ 0 w 13"/>
                        <a:gd name="T13" fmla="*/ 1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0" y="1"/>
                          </a:moveTo>
                          <a:lnTo>
                            <a:pt x="0" y="1"/>
                          </a:lnTo>
                          <a:lnTo>
                            <a:pt x="0" y="27"/>
                          </a:lnTo>
                          <a:lnTo>
                            <a:pt x="13" y="27"/>
                          </a:lnTo>
                          <a:lnTo>
                            <a:pt x="13" y="1"/>
                          </a:lnTo>
                          <a:lnTo>
                            <a:pt x="13" y="0"/>
                          </a:lnTo>
                          <a:lnTo>
                            <a:pt x="0"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7" name="Freeform 271"/>
                    <p:cNvSpPr>
                      <a:spLocks/>
                    </p:cNvSpPr>
                    <p:nvPr/>
                  </p:nvSpPr>
                  <p:spPr bwMode="auto">
                    <a:xfrm>
                      <a:off x="1106" y="1532"/>
                      <a:ext cx="20" cy="52"/>
                    </a:xfrm>
                    <a:custGeom>
                      <a:avLst/>
                      <a:gdLst>
                        <a:gd name="T0" fmla="*/ 2 w 20"/>
                        <a:gd name="T1" fmla="*/ 0 h 52"/>
                        <a:gd name="T2" fmla="*/ 0 w 20"/>
                        <a:gd name="T3" fmla="*/ 5 h 52"/>
                        <a:gd name="T4" fmla="*/ 7 w 20"/>
                        <a:gd name="T5" fmla="*/ 52 h 52"/>
                        <a:gd name="T6" fmla="*/ 20 w 20"/>
                        <a:gd name="T7" fmla="*/ 51 h 52"/>
                        <a:gd name="T8" fmla="*/ 13 w 20"/>
                        <a:gd name="T9" fmla="*/ 4 h 52"/>
                        <a:gd name="T10" fmla="*/ 11 w 20"/>
                        <a:gd name="T11" fmla="*/ 7 h 52"/>
                        <a:gd name="T12" fmla="*/ 2 w 20"/>
                        <a:gd name="T13" fmla="*/ 0 h 52"/>
                        <a:gd name="T14" fmla="*/ 0 w 20"/>
                        <a:gd name="T15" fmla="*/ 2 h 52"/>
                        <a:gd name="T16" fmla="*/ 0 w 20"/>
                        <a:gd name="T17" fmla="*/ 5 h 52"/>
                        <a:gd name="T18" fmla="*/ 2 w 20"/>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2">
                          <a:moveTo>
                            <a:pt x="2" y="0"/>
                          </a:moveTo>
                          <a:lnTo>
                            <a:pt x="0" y="5"/>
                          </a:lnTo>
                          <a:lnTo>
                            <a:pt x="7" y="52"/>
                          </a:lnTo>
                          <a:lnTo>
                            <a:pt x="20" y="51"/>
                          </a:lnTo>
                          <a:lnTo>
                            <a:pt x="13" y="4"/>
                          </a:lnTo>
                          <a:lnTo>
                            <a:pt x="11" y="7"/>
                          </a:lnTo>
                          <a:lnTo>
                            <a:pt x="2" y="0"/>
                          </a:lnTo>
                          <a:lnTo>
                            <a:pt x="0" y="2"/>
                          </a:lnTo>
                          <a:lnTo>
                            <a:pt x="0" y="5"/>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8" name="Freeform 270"/>
                    <p:cNvSpPr>
                      <a:spLocks/>
                    </p:cNvSpPr>
                    <p:nvPr/>
                  </p:nvSpPr>
                  <p:spPr bwMode="auto">
                    <a:xfrm>
                      <a:off x="1108" y="1492"/>
                      <a:ext cx="41" cy="47"/>
                    </a:xfrm>
                    <a:custGeom>
                      <a:avLst/>
                      <a:gdLst>
                        <a:gd name="T0" fmla="*/ 34 w 41"/>
                        <a:gd name="T1" fmla="*/ 0 h 47"/>
                        <a:gd name="T2" fmla="*/ 32 w 41"/>
                        <a:gd name="T3" fmla="*/ 2 h 47"/>
                        <a:gd name="T4" fmla="*/ 0 w 41"/>
                        <a:gd name="T5" fmla="*/ 40 h 47"/>
                        <a:gd name="T6" fmla="*/ 9 w 41"/>
                        <a:gd name="T7" fmla="*/ 47 h 47"/>
                        <a:gd name="T8" fmla="*/ 41 w 41"/>
                        <a:gd name="T9" fmla="*/ 11 h 47"/>
                        <a:gd name="T10" fmla="*/ 40 w 41"/>
                        <a:gd name="T11" fmla="*/ 13 h 47"/>
                        <a:gd name="T12" fmla="*/ 34 w 41"/>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1" h="47">
                          <a:moveTo>
                            <a:pt x="34" y="0"/>
                          </a:moveTo>
                          <a:lnTo>
                            <a:pt x="32" y="2"/>
                          </a:lnTo>
                          <a:lnTo>
                            <a:pt x="0" y="40"/>
                          </a:lnTo>
                          <a:lnTo>
                            <a:pt x="9" y="47"/>
                          </a:lnTo>
                          <a:lnTo>
                            <a:pt x="41" y="11"/>
                          </a:lnTo>
                          <a:lnTo>
                            <a:pt x="40"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59" name="Freeform 269"/>
                    <p:cNvSpPr>
                      <a:spLocks/>
                    </p:cNvSpPr>
                    <p:nvPr/>
                  </p:nvSpPr>
                  <p:spPr bwMode="auto">
                    <a:xfrm>
                      <a:off x="1142" y="1471"/>
                      <a:ext cx="52" cy="34"/>
                    </a:xfrm>
                    <a:custGeom>
                      <a:avLst/>
                      <a:gdLst>
                        <a:gd name="T0" fmla="*/ 52 w 52"/>
                        <a:gd name="T1" fmla="*/ 5 h 34"/>
                        <a:gd name="T2" fmla="*/ 43 w 52"/>
                        <a:gd name="T3" fmla="*/ 3 h 34"/>
                        <a:gd name="T4" fmla="*/ 0 w 52"/>
                        <a:gd name="T5" fmla="*/ 21 h 34"/>
                        <a:gd name="T6" fmla="*/ 6 w 52"/>
                        <a:gd name="T7" fmla="*/ 34 h 34"/>
                        <a:gd name="T8" fmla="*/ 49 w 52"/>
                        <a:gd name="T9" fmla="*/ 14 h 34"/>
                        <a:gd name="T10" fmla="*/ 42 w 52"/>
                        <a:gd name="T11" fmla="*/ 12 h 34"/>
                        <a:gd name="T12" fmla="*/ 52 w 52"/>
                        <a:gd name="T13" fmla="*/ 5 h 34"/>
                        <a:gd name="T14" fmla="*/ 49 w 52"/>
                        <a:gd name="T15" fmla="*/ 0 h 34"/>
                        <a:gd name="T16" fmla="*/ 43 w 52"/>
                        <a:gd name="T17" fmla="*/ 3 h 34"/>
                        <a:gd name="T18" fmla="*/ 52 w 52"/>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4">
                          <a:moveTo>
                            <a:pt x="52" y="5"/>
                          </a:moveTo>
                          <a:lnTo>
                            <a:pt x="43" y="3"/>
                          </a:lnTo>
                          <a:lnTo>
                            <a:pt x="0" y="21"/>
                          </a:lnTo>
                          <a:lnTo>
                            <a:pt x="6" y="34"/>
                          </a:lnTo>
                          <a:lnTo>
                            <a:pt x="49" y="14"/>
                          </a:lnTo>
                          <a:lnTo>
                            <a:pt x="42" y="12"/>
                          </a:lnTo>
                          <a:lnTo>
                            <a:pt x="52" y="5"/>
                          </a:lnTo>
                          <a:lnTo>
                            <a:pt x="49" y="0"/>
                          </a:lnTo>
                          <a:lnTo>
                            <a:pt x="43" y="3"/>
                          </a:lnTo>
                          <a:lnTo>
                            <a:pt x="5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0" name="Freeform 268"/>
                    <p:cNvSpPr>
                      <a:spLocks/>
                    </p:cNvSpPr>
                    <p:nvPr/>
                  </p:nvSpPr>
                  <p:spPr bwMode="auto">
                    <a:xfrm>
                      <a:off x="1184" y="1476"/>
                      <a:ext cx="30" cy="36"/>
                    </a:xfrm>
                    <a:custGeom>
                      <a:avLst/>
                      <a:gdLst>
                        <a:gd name="T0" fmla="*/ 25 w 30"/>
                        <a:gd name="T1" fmla="*/ 24 h 36"/>
                        <a:gd name="T2" fmla="*/ 30 w 30"/>
                        <a:gd name="T3" fmla="*/ 27 h 36"/>
                        <a:gd name="T4" fmla="*/ 10 w 30"/>
                        <a:gd name="T5" fmla="*/ 0 h 36"/>
                        <a:gd name="T6" fmla="*/ 0 w 30"/>
                        <a:gd name="T7" fmla="*/ 7 h 36"/>
                        <a:gd name="T8" fmla="*/ 19 w 30"/>
                        <a:gd name="T9" fmla="*/ 34 h 36"/>
                        <a:gd name="T10" fmla="*/ 25 w 30"/>
                        <a:gd name="T11" fmla="*/ 36 h 36"/>
                        <a:gd name="T12" fmla="*/ 19 w 30"/>
                        <a:gd name="T13" fmla="*/ 34 h 36"/>
                        <a:gd name="T14" fmla="*/ 21 w 30"/>
                        <a:gd name="T15" fmla="*/ 36 h 36"/>
                        <a:gd name="T16" fmla="*/ 25 w 30"/>
                        <a:gd name="T17" fmla="*/ 36 h 36"/>
                        <a:gd name="T18" fmla="*/ 25 w 30"/>
                        <a:gd name="T1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6">
                          <a:moveTo>
                            <a:pt x="25" y="24"/>
                          </a:moveTo>
                          <a:lnTo>
                            <a:pt x="30" y="27"/>
                          </a:lnTo>
                          <a:lnTo>
                            <a:pt x="10" y="0"/>
                          </a:lnTo>
                          <a:lnTo>
                            <a:pt x="0" y="7"/>
                          </a:lnTo>
                          <a:lnTo>
                            <a:pt x="19" y="34"/>
                          </a:lnTo>
                          <a:lnTo>
                            <a:pt x="25" y="36"/>
                          </a:lnTo>
                          <a:lnTo>
                            <a:pt x="19" y="34"/>
                          </a:lnTo>
                          <a:lnTo>
                            <a:pt x="21" y="36"/>
                          </a:lnTo>
                          <a:lnTo>
                            <a:pt x="25" y="36"/>
                          </a:lnTo>
                          <a:lnTo>
                            <a:pt x="25"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1" name="Freeform 267"/>
                    <p:cNvSpPr>
                      <a:spLocks/>
                    </p:cNvSpPr>
                    <p:nvPr/>
                  </p:nvSpPr>
                  <p:spPr bwMode="auto">
                    <a:xfrm>
                      <a:off x="1209" y="1500"/>
                      <a:ext cx="54" cy="16"/>
                    </a:xfrm>
                    <a:custGeom>
                      <a:avLst/>
                      <a:gdLst>
                        <a:gd name="T0" fmla="*/ 45 w 54"/>
                        <a:gd name="T1" fmla="*/ 5 h 16"/>
                        <a:gd name="T2" fmla="*/ 50 w 54"/>
                        <a:gd name="T3" fmla="*/ 3 h 16"/>
                        <a:gd name="T4" fmla="*/ 0 w 54"/>
                        <a:gd name="T5" fmla="*/ 0 h 16"/>
                        <a:gd name="T6" fmla="*/ 0 w 54"/>
                        <a:gd name="T7" fmla="*/ 12 h 16"/>
                        <a:gd name="T8" fmla="*/ 49 w 54"/>
                        <a:gd name="T9" fmla="*/ 16 h 16"/>
                        <a:gd name="T10" fmla="*/ 54 w 54"/>
                        <a:gd name="T11" fmla="*/ 12 h 16"/>
                        <a:gd name="T12" fmla="*/ 49 w 54"/>
                        <a:gd name="T13" fmla="*/ 16 h 16"/>
                        <a:gd name="T14" fmla="*/ 52 w 54"/>
                        <a:gd name="T15" fmla="*/ 16 h 16"/>
                        <a:gd name="T16" fmla="*/ 54 w 54"/>
                        <a:gd name="T17" fmla="*/ 12 h 16"/>
                        <a:gd name="T18" fmla="*/ 45 w 54"/>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16">
                          <a:moveTo>
                            <a:pt x="45" y="5"/>
                          </a:moveTo>
                          <a:lnTo>
                            <a:pt x="50" y="3"/>
                          </a:lnTo>
                          <a:lnTo>
                            <a:pt x="0" y="0"/>
                          </a:lnTo>
                          <a:lnTo>
                            <a:pt x="0" y="12"/>
                          </a:lnTo>
                          <a:lnTo>
                            <a:pt x="49" y="16"/>
                          </a:lnTo>
                          <a:lnTo>
                            <a:pt x="54" y="12"/>
                          </a:lnTo>
                          <a:lnTo>
                            <a:pt x="49" y="16"/>
                          </a:lnTo>
                          <a:lnTo>
                            <a:pt x="52" y="16"/>
                          </a:lnTo>
                          <a:lnTo>
                            <a:pt x="54" y="12"/>
                          </a:lnTo>
                          <a:lnTo>
                            <a:pt x="4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2" name="Freeform 266"/>
                    <p:cNvSpPr>
                      <a:spLocks/>
                    </p:cNvSpPr>
                    <p:nvPr/>
                  </p:nvSpPr>
                  <p:spPr bwMode="auto">
                    <a:xfrm>
                      <a:off x="1254" y="1467"/>
                      <a:ext cx="38" cy="45"/>
                    </a:xfrm>
                    <a:custGeom>
                      <a:avLst/>
                      <a:gdLst>
                        <a:gd name="T0" fmla="*/ 27 w 38"/>
                        <a:gd name="T1" fmla="*/ 2 h 45"/>
                        <a:gd name="T2" fmla="*/ 27 w 38"/>
                        <a:gd name="T3" fmla="*/ 0 h 45"/>
                        <a:gd name="T4" fmla="*/ 0 w 38"/>
                        <a:gd name="T5" fmla="*/ 38 h 45"/>
                        <a:gd name="T6" fmla="*/ 9 w 38"/>
                        <a:gd name="T7" fmla="*/ 45 h 45"/>
                        <a:gd name="T8" fmla="*/ 38 w 38"/>
                        <a:gd name="T9" fmla="*/ 9 h 45"/>
                        <a:gd name="T10" fmla="*/ 38 w 38"/>
                        <a:gd name="T11" fmla="*/ 9 h 45"/>
                        <a:gd name="T12" fmla="*/ 27 w 38"/>
                        <a:gd name="T13" fmla="*/ 2 h 45"/>
                      </a:gdLst>
                      <a:ahLst/>
                      <a:cxnLst>
                        <a:cxn ang="0">
                          <a:pos x="T0" y="T1"/>
                        </a:cxn>
                        <a:cxn ang="0">
                          <a:pos x="T2" y="T3"/>
                        </a:cxn>
                        <a:cxn ang="0">
                          <a:pos x="T4" y="T5"/>
                        </a:cxn>
                        <a:cxn ang="0">
                          <a:pos x="T6" y="T7"/>
                        </a:cxn>
                        <a:cxn ang="0">
                          <a:pos x="T8" y="T9"/>
                        </a:cxn>
                        <a:cxn ang="0">
                          <a:pos x="T10" y="T11"/>
                        </a:cxn>
                        <a:cxn ang="0">
                          <a:pos x="T12" y="T13"/>
                        </a:cxn>
                      </a:cxnLst>
                      <a:rect l="0" t="0" r="r" b="b"/>
                      <a:pathLst>
                        <a:path w="38" h="45">
                          <a:moveTo>
                            <a:pt x="27" y="2"/>
                          </a:moveTo>
                          <a:lnTo>
                            <a:pt x="27" y="0"/>
                          </a:lnTo>
                          <a:lnTo>
                            <a:pt x="0" y="38"/>
                          </a:lnTo>
                          <a:lnTo>
                            <a:pt x="9" y="45"/>
                          </a:lnTo>
                          <a:lnTo>
                            <a:pt x="38" y="9"/>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3" name="Freeform 265"/>
                    <p:cNvSpPr>
                      <a:spLocks/>
                    </p:cNvSpPr>
                    <p:nvPr/>
                  </p:nvSpPr>
                  <p:spPr bwMode="auto">
                    <a:xfrm>
                      <a:off x="1281" y="1440"/>
                      <a:ext cx="31" cy="36"/>
                    </a:xfrm>
                    <a:custGeom>
                      <a:avLst/>
                      <a:gdLst>
                        <a:gd name="T0" fmla="*/ 18 w 31"/>
                        <a:gd name="T1" fmla="*/ 4 h 36"/>
                        <a:gd name="T2" fmla="*/ 20 w 31"/>
                        <a:gd name="T3" fmla="*/ 0 h 36"/>
                        <a:gd name="T4" fmla="*/ 0 w 31"/>
                        <a:gd name="T5" fmla="*/ 29 h 36"/>
                        <a:gd name="T6" fmla="*/ 11 w 31"/>
                        <a:gd name="T7" fmla="*/ 36 h 36"/>
                        <a:gd name="T8" fmla="*/ 31 w 31"/>
                        <a:gd name="T9" fmla="*/ 7 h 36"/>
                        <a:gd name="T10" fmla="*/ 31 w 31"/>
                        <a:gd name="T11" fmla="*/ 4 h 36"/>
                        <a:gd name="T12" fmla="*/ 18 w 31"/>
                        <a:gd name="T13" fmla="*/ 4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18" y="4"/>
                          </a:moveTo>
                          <a:lnTo>
                            <a:pt x="20" y="0"/>
                          </a:lnTo>
                          <a:lnTo>
                            <a:pt x="0" y="29"/>
                          </a:lnTo>
                          <a:lnTo>
                            <a:pt x="11" y="36"/>
                          </a:lnTo>
                          <a:lnTo>
                            <a:pt x="31" y="7"/>
                          </a:lnTo>
                          <a:lnTo>
                            <a:pt x="31" y="4"/>
                          </a:lnTo>
                          <a:lnTo>
                            <a:pt x="1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4" name="Freeform 264"/>
                    <p:cNvSpPr>
                      <a:spLocks/>
                    </p:cNvSpPr>
                    <p:nvPr/>
                  </p:nvSpPr>
                  <p:spPr bwMode="auto">
                    <a:xfrm>
                      <a:off x="1299" y="1415"/>
                      <a:ext cx="13" cy="29"/>
                    </a:xfrm>
                    <a:custGeom>
                      <a:avLst/>
                      <a:gdLst>
                        <a:gd name="T0" fmla="*/ 0 w 13"/>
                        <a:gd name="T1" fmla="*/ 4 h 29"/>
                        <a:gd name="T2" fmla="*/ 0 w 13"/>
                        <a:gd name="T3" fmla="*/ 2 h 29"/>
                        <a:gd name="T4" fmla="*/ 0 w 13"/>
                        <a:gd name="T5" fmla="*/ 29 h 29"/>
                        <a:gd name="T6" fmla="*/ 13 w 13"/>
                        <a:gd name="T7" fmla="*/ 29 h 29"/>
                        <a:gd name="T8" fmla="*/ 13 w 13"/>
                        <a:gd name="T9" fmla="*/ 2 h 29"/>
                        <a:gd name="T10" fmla="*/ 13 w 13"/>
                        <a:gd name="T11" fmla="*/ 0 h 29"/>
                        <a:gd name="T12" fmla="*/ 0 w 13"/>
                        <a:gd name="T13" fmla="*/ 4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0" y="4"/>
                          </a:moveTo>
                          <a:lnTo>
                            <a:pt x="0" y="2"/>
                          </a:lnTo>
                          <a:lnTo>
                            <a:pt x="0" y="29"/>
                          </a:lnTo>
                          <a:lnTo>
                            <a:pt x="13" y="29"/>
                          </a:lnTo>
                          <a:lnTo>
                            <a:pt x="13" y="2"/>
                          </a:lnTo>
                          <a:lnTo>
                            <a:pt x="13"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5" name="Freeform 263"/>
                    <p:cNvSpPr>
                      <a:spLocks/>
                    </p:cNvSpPr>
                    <p:nvPr/>
                  </p:nvSpPr>
                  <p:spPr bwMode="auto">
                    <a:xfrm>
                      <a:off x="1297" y="1406"/>
                      <a:ext cx="15" cy="13"/>
                    </a:xfrm>
                    <a:custGeom>
                      <a:avLst/>
                      <a:gdLst>
                        <a:gd name="T0" fmla="*/ 0 w 15"/>
                        <a:gd name="T1" fmla="*/ 5 h 13"/>
                        <a:gd name="T2" fmla="*/ 0 w 15"/>
                        <a:gd name="T3" fmla="*/ 4 h 13"/>
                        <a:gd name="T4" fmla="*/ 2 w 15"/>
                        <a:gd name="T5" fmla="*/ 13 h 13"/>
                        <a:gd name="T6" fmla="*/ 15 w 15"/>
                        <a:gd name="T7" fmla="*/ 9 h 13"/>
                        <a:gd name="T8" fmla="*/ 13 w 15"/>
                        <a:gd name="T9" fmla="*/ 2 h 13"/>
                        <a:gd name="T10" fmla="*/ 11 w 15"/>
                        <a:gd name="T11" fmla="*/ 0 h 13"/>
                        <a:gd name="T12" fmla="*/ 0 w 15"/>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0" y="5"/>
                          </a:moveTo>
                          <a:lnTo>
                            <a:pt x="0" y="4"/>
                          </a:lnTo>
                          <a:lnTo>
                            <a:pt x="2" y="13"/>
                          </a:lnTo>
                          <a:lnTo>
                            <a:pt x="15" y="9"/>
                          </a:lnTo>
                          <a:lnTo>
                            <a:pt x="13" y="2"/>
                          </a:lnTo>
                          <a:lnTo>
                            <a:pt x="11"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6" name="Freeform 262"/>
                    <p:cNvSpPr>
                      <a:spLocks/>
                    </p:cNvSpPr>
                    <p:nvPr/>
                  </p:nvSpPr>
                  <p:spPr bwMode="auto">
                    <a:xfrm>
                      <a:off x="1288" y="1388"/>
                      <a:ext cx="20" cy="23"/>
                    </a:xfrm>
                    <a:custGeom>
                      <a:avLst/>
                      <a:gdLst>
                        <a:gd name="T0" fmla="*/ 0 w 20"/>
                        <a:gd name="T1" fmla="*/ 2 h 23"/>
                        <a:gd name="T2" fmla="*/ 2 w 20"/>
                        <a:gd name="T3" fmla="*/ 5 h 23"/>
                        <a:gd name="T4" fmla="*/ 9 w 20"/>
                        <a:gd name="T5" fmla="*/ 23 h 23"/>
                        <a:gd name="T6" fmla="*/ 20 w 20"/>
                        <a:gd name="T7" fmla="*/ 18 h 23"/>
                        <a:gd name="T8" fmla="*/ 13 w 20"/>
                        <a:gd name="T9" fmla="*/ 0 h 23"/>
                        <a:gd name="T10" fmla="*/ 15 w 20"/>
                        <a:gd name="T11" fmla="*/ 5 h 23"/>
                        <a:gd name="T12" fmla="*/ 0 w 20"/>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0" y="2"/>
                          </a:moveTo>
                          <a:lnTo>
                            <a:pt x="2" y="5"/>
                          </a:lnTo>
                          <a:lnTo>
                            <a:pt x="9" y="23"/>
                          </a:lnTo>
                          <a:lnTo>
                            <a:pt x="20" y="18"/>
                          </a:lnTo>
                          <a:lnTo>
                            <a:pt x="13" y="0"/>
                          </a:lnTo>
                          <a:lnTo>
                            <a:pt x="15" y="5"/>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7" name="Freeform 261"/>
                    <p:cNvSpPr>
                      <a:spLocks/>
                    </p:cNvSpPr>
                    <p:nvPr/>
                  </p:nvSpPr>
                  <p:spPr bwMode="auto">
                    <a:xfrm>
                      <a:off x="1288" y="1368"/>
                      <a:ext cx="18" cy="25"/>
                    </a:xfrm>
                    <a:custGeom>
                      <a:avLst/>
                      <a:gdLst>
                        <a:gd name="T0" fmla="*/ 6 w 18"/>
                        <a:gd name="T1" fmla="*/ 2 h 25"/>
                        <a:gd name="T2" fmla="*/ 6 w 18"/>
                        <a:gd name="T3" fmla="*/ 0 h 25"/>
                        <a:gd name="T4" fmla="*/ 0 w 18"/>
                        <a:gd name="T5" fmla="*/ 22 h 25"/>
                        <a:gd name="T6" fmla="*/ 15 w 18"/>
                        <a:gd name="T7" fmla="*/ 25 h 25"/>
                        <a:gd name="T8" fmla="*/ 18 w 18"/>
                        <a:gd name="T9" fmla="*/ 2 h 25"/>
                        <a:gd name="T10" fmla="*/ 18 w 18"/>
                        <a:gd name="T11" fmla="*/ 0 h 25"/>
                        <a:gd name="T12" fmla="*/ 6 w 18"/>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6" y="2"/>
                          </a:moveTo>
                          <a:lnTo>
                            <a:pt x="6" y="0"/>
                          </a:lnTo>
                          <a:lnTo>
                            <a:pt x="0" y="22"/>
                          </a:lnTo>
                          <a:lnTo>
                            <a:pt x="15" y="25"/>
                          </a:lnTo>
                          <a:lnTo>
                            <a:pt x="18" y="2"/>
                          </a:lnTo>
                          <a:lnTo>
                            <a:pt x="18" y="0"/>
                          </a:lnTo>
                          <a:lnTo>
                            <a:pt x="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8" name="Freeform 260"/>
                    <p:cNvSpPr>
                      <a:spLocks/>
                    </p:cNvSpPr>
                    <p:nvPr/>
                  </p:nvSpPr>
                  <p:spPr bwMode="auto">
                    <a:xfrm>
                      <a:off x="1290" y="1332"/>
                      <a:ext cx="16" cy="38"/>
                    </a:xfrm>
                    <a:custGeom>
                      <a:avLst/>
                      <a:gdLst>
                        <a:gd name="T0" fmla="*/ 4 w 16"/>
                        <a:gd name="T1" fmla="*/ 9 h 38"/>
                        <a:gd name="T2" fmla="*/ 0 w 16"/>
                        <a:gd name="T3" fmla="*/ 6 h 38"/>
                        <a:gd name="T4" fmla="*/ 4 w 16"/>
                        <a:gd name="T5" fmla="*/ 38 h 38"/>
                        <a:gd name="T6" fmla="*/ 16 w 16"/>
                        <a:gd name="T7" fmla="*/ 36 h 38"/>
                        <a:gd name="T8" fmla="*/ 13 w 16"/>
                        <a:gd name="T9" fmla="*/ 4 h 38"/>
                        <a:gd name="T10" fmla="*/ 11 w 16"/>
                        <a:gd name="T11" fmla="*/ 0 h 38"/>
                        <a:gd name="T12" fmla="*/ 4 w 16"/>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16" h="38">
                          <a:moveTo>
                            <a:pt x="4" y="9"/>
                          </a:moveTo>
                          <a:lnTo>
                            <a:pt x="0" y="6"/>
                          </a:lnTo>
                          <a:lnTo>
                            <a:pt x="4" y="38"/>
                          </a:lnTo>
                          <a:lnTo>
                            <a:pt x="16" y="36"/>
                          </a:lnTo>
                          <a:lnTo>
                            <a:pt x="13" y="4"/>
                          </a:lnTo>
                          <a:lnTo>
                            <a:pt x="11" y="0"/>
                          </a:lnTo>
                          <a:lnTo>
                            <a:pt x="4"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69" name="Freeform 259"/>
                    <p:cNvSpPr>
                      <a:spLocks/>
                    </p:cNvSpPr>
                    <p:nvPr/>
                  </p:nvSpPr>
                  <p:spPr bwMode="auto">
                    <a:xfrm>
                      <a:off x="1268" y="1311"/>
                      <a:ext cx="33" cy="30"/>
                    </a:xfrm>
                    <a:custGeom>
                      <a:avLst/>
                      <a:gdLst>
                        <a:gd name="T0" fmla="*/ 0 w 33"/>
                        <a:gd name="T1" fmla="*/ 9 h 30"/>
                        <a:gd name="T2" fmla="*/ 0 w 33"/>
                        <a:gd name="T3" fmla="*/ 9 h 30"/>
                        <a:gd name="T4" fmla="*/ 26 w 33"/>
                        <a:gd name="T5" fmla="*/ 30 h 30"/>
                        <a:gd name="T6" fmla="*/ 33 w 33"/>
                        <a:gd name="T7" fmla="*/ 21 h 30"/>
                        <a:gd name="T8" fmla="*/ 9 w 33"/>
                        <a:gd name="T9" fmla="*/ 0 h 30"/>
                        <a:gd name="T10" fmla="*/ 9 w 33"/>
                        <a:gd name="T11" fmla="*/ 0 h 30"/>
                        <a:gd name="T12" fmla="*/ 0 w 33"/>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0" y="9"/>
                          </a:moveTo>
                          <a:lnTo>
                            <a:pt x="0" y="9"/>
                          </a:lnTo>
                          <a:lnTo>
                            <a:pt x="26" y="30"/>
                          </a:lnTo>
                          <a:lnTo>
                            <a:pt x="33" y="21"/>
                          </a:lnTo>
                          <a:lnTo>
                            <a:pt x="9"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0" name="Freeform 258"/>
                    <p:cNvSpPr>
                      <a:spLocks/>
                    </p:cNvSpPr>
                    <p:nvPr/>
                  </p:nvSpPr>
                  <p:spPr bwMode="auto">
                    <a:xfrm>
                      <a:off x="324" y="1467"/>
                      <a:ext cx="26" cy="31"/>
                    </a:xfrm>
                    <a:custGeom>
                      <a:avLst/>
                      <a:gdLst>
                        <a:gd name="T0" fmla="*/ 2 w 26"/>
                        <a:gd name="T1" fmla="*/ 9 h 31"/>
                        <a:gd name="T2" fmla="*/ 0 w 26"/>
                        <a:gd name="T3" fmla="*/ 7 h 31"/>
                        <a:gd name="T4" fmla="*/ 15 w 26"/>
                        <a:gd name="T5" fmla="*/ 31 h 31"/>
                        <a:gd name="T6" fmla="*/ 26 w 26"/>
                        <a:gd name="T7" fmla="*/ 25 h 31"/>
                        <a:gd name="T8" fmla="*/ 13 w 26"/>
                        <a:gd name="T9" fmla="*/ 2 h 31"/>
                        <a:gd name="T10" fmla="*/ 11 w 26"/>
                        <a:gd name="T11" fmla="*/ 0 h 31"/>
                        <a:gd name="T12" fmla="*/ 2 w 26"/>
                        <a:gd name="T13" fmla="*/ 9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2" y="9"/>
                          </a:moveTo>
                          <a:lnTo>
                            <a:pt x="0" y="7"/>
                          </a:lnTo>
                          <a:lnTo>
                            <a:pt x="15" y="31"/>
                          </a:lnTo>
                          <a:lnTo>
                            <a:pt x="26" y="25"/>
                          </a:lnTo>
                          <a:lnTo>
                            <a:pt x="13" y="2"/>
                          </a:lnTo>
                          <a:lnTo>
                            <a:pt x="11" y="0"/>
                          </a:lnTo>
                          <a:lnTo>
                            <a:pt x="2"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1" name="Freeform 257"/>
                    <p:cNvSpPr>
                      <a:spLocks/>
                    </p:cNvSpPr>
                    <p:nvPr/>
                  </p:nvSpPr>
                  <p:spPr bwMode="auto">
                    <a:xfrm>
                      <a:off x="306" y="1442"/>
                      <a:ext cx="29" cy="34"/>
                    </a:xfrm>
                    <a:custGeom>
                      <a:avLst/>
                      <a:gdLst>
                        <a:gd name="T0" fmla="*/ 0 w 29"/>
                        <a:gd name="T1" fmla="*/ 4 h 34"/>
                        <a:gd name="T2" fmla="*/ 0 w 29"/>
                        <a:gd name="T3" fmla="*/ 7 h 34"/>
                        <a:gd name="T4" fmla="*/ 20 w 29"/>
                        <a:gd name="T5" fmla="*/ 34 h 34"/>
                        <a:gd name="T6" fmla="*/ 29 w 29"/>
                        <a:gd name="T7" fmla="*/ 25 h 34"/>
                        <a:gd name="T8" fmla="*/ 11 w 29"/>
                        <a:gd name="T9" fmla="*/ 0 h 34"/>
                        <a:gd name="T10" fmla="*/ 13 w 29"/>
                        <a:gd name="T11" fmla="*/ 4 h 34"/>
                        <a:gd name="T12" fmla="*/ 0 w 29"/>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29" h="34">
                          <a:moveTo>
                            <a:pt x="0" y="4"/>
                          </a:moveTo>
                          <a:lnTo>
                            <a:pt x="0" y="7"/>
                          </a:lnTo>
                          <a:lnTo>
                            <a:pt x="20" y="34"/>
                          </a:lnTo>
                          <a:lnTo>
                            <a:pt x="29" y="25"/>
                          </a:lnTo>
                          <a:lnTo>
                            <a:pt x="11" y="0"/>
                          </a:lnTo>
                          <a:lnTo>
                            <a:pt x="13"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2" name="Freeform 256"/>
                    <p:cNvSpPr>
                      <a:spLocks/>
                    </p:cNvSpPr>
                    <p:nvPr/>
                  </p:nvSpPr>
                  <p:spPr bwMode="auto">
                    <a:xfrm>
                      <a:off x="304" y="1411"/>
                      <a:ext cx="15" cy="35"/>
                    </a:xfrm>
                    <a:custGeom>
                      <a:avLst/>
                      <a:gdLst>
                        <a:gd name="T0" fmla="*/ 2 w 15"/>
                        <a:gd name="T1" fmla="*/ 0 h 35"/>
                        <a:gd name="T2" fmla="*/ 0 w 15"/>
                        <a:gd name="T3" fmla="*/ 6 h 35"/>
                        <a:gd name="T4" fmla="*/ 2 w 15"/>
                        <a:gd name="T5" fmla="*/ 35 h 35"/>
                        <a:gd name="T6" fmla="*/ 15 w 15"/>
                        <a:gd name="T7" fmla="*/ 35 h 35"/>
                        <a:gd name="T8" fmla="*/ 13 w 15"/>
                        <a:gd name="T9" fmla="*/ 6 h 35"/>
                        <a:gd name="T10" fmla="*/ 11 w 15"/>
                        <a:gd name="T11" fmla="*/ 9 h 35"/>
                        <a:gd name="T12" fmla="*/ 2 w 15"/>
                        <a:gd name="T13" fmla="*/ 0 h 35"/>
                        <a:gd name="T14" fmla="*/ 0 w 15"/>
                        <a:gd name="T15" fmla="*/ 2 h 35"/>
                        <a:gd name="T16" fmla="*/ 0 w 15"/>
                        <a:gd name="T17" fmla="*/ 6 h 35"/>
                        <a:gd name="T18" fmla="*/ 2 w 15"/>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5">
                          <a:moveTo>
                            <a:pt x="2" y="0"/>
                          </a:moveTo>
                          <a:lnTo>
                            <a:pt x="0" y="6"/>
                          </a:lnTo>
                          <a:lnTo>
                            <a:pt x="2" y="35"/>
                          </a:lnTo>
                          <a:lnTo>
                            <a:pt x="15" y="35"/>
                          </a:lnTo>
                          <a:lnTo>
                            <a:pt x="13" y="6"/>
                          </a:lnTo>
                          <a:lnTo>
                            <a:pt x="11" y="9"/>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3" name="Freeform 255"/>
                    <p:cNvSpPr>
                      <a:spLocks/>
                    </p:cNvSpPr>
                    <p:nvPr/>
                  </p:nvSpPr>
                  <p:spPr bwMode="auto">
                    <a:xfrm>
                      <a:off x="306" y="1386"/>
                      <a:ext cx="42" cy="34"/>
                    </a:xfrm>
                    <a:custGeom>
                      <a:avLst/>
                      <a:gdLst>
                        <a:gd name="T0" fmla="*/ 31 w 42"/>
                        <a:gd name="T1" fmla="*/ 2 h 34"/>
                        <a:gd name="T2" fmla="*/ 31 w 42"/>
                        <a:gd name="T3" fmla="*/ 0 h 34"/>
                        <a:gd name="T4" fmla="*/ 0 w 42"/>
                        <a:gd name="T5" fmla="*/ 25 h 34"/>
                        <a:gd name="T6" fmla="*/ 9 w 42"/>
                        <a:gd name="T7" fmla="*/ 34 h 34"/>
                        <a:gd name="T8" fmla="*/ 40 w 42"/>
                        <a:gd name="T9" fmla="*/ 9 h 34"/>
                        <a:gd name="T10" fmla="*/ 42 w 42"/>
                        <a:gd name="T11" fmla="*/ 9 h 34"/>
                        <a:gd name="T12" fmla="*/ 31 w 42"/>
                        <a:gd name="T13" fmla="*/ 2 h 34"/>
                      </a:gdLst>
                      <a:ahLst/>
                      <a:cxnLst>
                        <a:cxn ang="0">
                          <a:pos x="T0" y="T1"/>
                        </a:cxn>
                        <a:cxn ang="0">
                          <a:pos x="T2" y="T3"/>
                        </a:cxn>
                        <a:cxn ang="0">
                          <a:pos x="T4" y="T5"/>
                        </a:cxn>
                        <a:cxn ang="0">
                          <a:pos x="T6" y="T7"/>
                        </a:cxn>
                        <a:cxn ang="0">
                          <a:pos x="T8" y="T9"/>
                        </a:cxn>
                        <a:cxn ang="0">
                          <a:pos x="T10" y="T11"/>
                        </a:cxn>
                        <a:cxn ang="0">
                          <a:pos x="T12" y="T13"/>
                        </a:cxn>
                      </a:cxnLst>
                      <a:rect l="0" t="0" r="r" b="b"/>
                      <a:pathLst>
                        <a:path w="42" h="34">
                          <a:moveTo>
                            <a:pt x="31" y="2"/>
                          </a:moveTo>
                          <a:lnTo>
                            <a:pt x="31" y="0"/>
                          </a:lnTo>
                          <a:lnTo>
                            <a:pt x="0" y="25"/>
                          </a:lnTo>
                          <a:lnTo>
                            <a:pt x="9" y="34"/>
                          </a:lnTo>
                          <a:lnTo>
                            <a:pt x="40" y="9"/>
                          </a:lnTo>
                          <a:lnTo>
                            <a:pt x="42" y="9"/>
                          </a:lnTo>
                          <a:lnTo>
                            <a:pt x="3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4" name="Freeform 254"/>
                    <p:cNvSpPr>
                      <a:spLocks/>
                    </p:cNvSpPr>
                    <p:nvPr/>
                  </p:nvSpPr>
                  <p:spPr bwMode="auto">
                    <a:xfrm>
                      <a:off x="337" y="1343"/>
                      <a:ext cx="40" cy="52"/>
                    </a:xfrm>
                    <a:custGeom>
                      <a:avLst/>
                      <a:gdLst>
                        <a:gd name="T0" fmla="*/ 29 w 40"/>
                        <a:gd name="T1" fmla="*/ 0 h 52"/>
                        <a:gd name="T2" fmla="*/ 29 w 40"/>
                        <a:gd name="T3" fmla="*/ 2 h 52"/>
                        <a:gd name="T4" fmla="*/ 0 w 40"/>
                        <a:gd name="T5" fmla="*/ 45 h 52"/>
                        <a:gd name="T6" fmla="*/ 11 w 40"/>
                        <a:gd name="T7" fmla="*/ 52 h 52"/>
                        <a:gd name="T8" fmla="*/ 40 w 40"/>
                        <a:gd name="T9" fmla="*/ 9 h 52"/>
                        <a:gd name="T10" fmla="*/ 38 w 40"/>
                        <a:gd name="T11" fmla="*/ 9 h 52"/>
                        <a:gd name="T12" fmla="*/ 29 w 4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40" h="52">
                          <a:moveTo>
                            <a:pt x="29" y="0"/>
                          </a:moveTo>
                          <a:lnTo>
                            <a:pt x="29" y="2"/>
                          </a:lnTo>
                          <a:lnTo>
                            <a:pt x="0" y="45"/>
                          </a:lnTo>
                          <a:lnTo>
                            <a:pt x="11" y="52"/>
                          </a:lnTo>
                          <a:lnTo>
                            <a:pt x="40" y="9"/>
                          </a:lnTo>
                          <a:lnTo>
                            <a:pt x="38" y="9"/>
                          </a:lnTo>
                          <a:lnTo>
                            <a:pt x="2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5" name="Freeform 253"/>
                    <p:cNvSpPr>
                      <a:spLocks/>
                    </p:cNvSpPr>
                    <p:nvPr/>
                  </p:nvSpPr>
                  <p:spPr bwMode="auto">
                    <a:xfrm>
                      <a:off x="366" y="1318"/>
                      <a:ext cx="36" cy="34"/>
                    </a:xfrm>
                    <a:custGeom>
                      <a:avLst/>
                      <a:gdLst>
                        <a:gd name="T0" fmla="*/ 27 w 36"/>
                        <a:gd name="T1" fmla="*/ 2 h 34"/>
                        <a:gd name="T2" fmla="*/ 27 w 36"/>
                        <a:gd name="T3" fmla="*/ 0 h 34"/>
                        <a:gd name="T4" fmla="*/ 0 w 36"/>
                        <a:gd name="T5" fmla="*/ 25 h 34"/>
                        <a:gd name="T6" fmla="*/ 9 w 36"/>
                        <a:gd name="T7" fmla="*/ 34 h 34"/>
                        <a:gd name="T8" fmla="*/ 36 w 36"/>
                        <a:gd name="T9" fmla="*/ 9 h 34"/>
                        <a:gd name="T10" fmla="*/ 36 w 36"/>
                        <a:gd name="T11" fmla="*/ 9 h 34"/>
                        <a:gd name="T12" fmla="*/ 27 w 36"/>
                        <a:gd name="T13" fmla="*/ 2 h 34"/>
                      </a:gdLst>
                      <a:ahLst/>
                      <a:cxnLst>
                        <a:cxn ang="0">
                          <a:pos x="T0" y="T1"/>
                        </a:cxn>
                        <a:cxn ang="0">
                          <a:pos x="T2" y="T3"/>
                        </a:cxn>
                        <a:cxn ang="0">
                          <a:pos x="T4" y="T5"/>
                        </a:cxn>
                        <a:cxn ang="0">
                          <a:pos x="T6" y="T7"/>
                        </a:cxn>
                        <a:cxn ang="0">
                          <a:pos x="T8" y="T9"/>
                        </a:cxn>
                        <a:cxn ang="0">
                          <a:pos x="T10" y="T11"/>
                        </a:cxn>
                        <a:cxn ang="0">
                          <a:pos x="T12" y="T13"/>
                        </a:cxn>
                      </a:cxnLst>
                      <a:rect l="0" t="0" r="r" b="b"/>
                      <a:pathLst>
                        <a:path w="36" h="34">
                          <a:moveTo>
                            <a:pt x="27" y="2"/>
                          </a:moveTo>
                          <a:lnTo>
                            <a:pt x="27" y="0"/>
                          </a:lnTo>
                          <a:lnTo>
                            <a:pt x="0" y="25"/>
                          </a:lnTo>
                          <a:lnTo>
                            <a:pt x="9" y="34"/>
                          </a:lnTo>
                          <a:lnTo>
                            <a:pt x="36" y="9"/>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6" name="Freeform 252"/>
                    <p:cNvSpPr>
                      <a:spLocks/>
                    </p:cNvSpPr>
                    <p:nvPr/>
                  </p:nvSpPr>
                  <p:spPr bwMode="auto">
                    <a:xfrm>
                      <a:off x="393" y="1300"/>
                      <a:ext cx="25" cy="27"/>
                    </a:xfrm>
                    <a:custGeom>
                      <a:avLst/>
                      <a:gdLst>
                        <a:gd name="T0" fmla="*/ 12 w 25"/>
                        <a:gd name="T1" fmla="*/ 3 h 27"/>
                        <a:gd name="T2" fmla="*/ 14 w 25"/>
                        <a:gd name="T3" fmla="*/ 0 h 27"/>
                        <a:gd name="T4" fmla="*/ 0 w 25"/>
                        <a:gd name="T5" fmla="*/ 20 h 27"/>
                        <a:gd name="T6" fmla="*/ 9 w 25"/>
                        <a:gd name="T7" fmla="*/ 27 h 27"/>
                        <a:gd name="T8" fmla="*/ 23 w 25"/>
                        <a:gd name="T9" fmla="*/ 7 h 27"/>
                        <a:gd name="T10" fmla="*/ 25 w 25"/>
                        <a:gd name="T11" fmla="*/ 3 h 27"/>
                        <a:gd name="T12" fmla="*/ 12 w 2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12" y="3"/>
                          </a:moveTo>
                          <a:lnTo>
                            <a:pt x="14" y="0"/>
                          </a:lnTo>
                          <a:lnTo>
                            <a:pt x="0" y="20"/>
                          </a:lnTo>
                          <a:lnTo>
                            <a:pt x="9" y="27"/>
                          </a:lnTo>
                          <a:lnTo>
                            <a:pt x="23" y="7"/>
                          </a:lnTo>
                          <a:lnTo>
                            <a:pt x="25" y="3"/>
                          </a:lnTo>
                          <a:lnTo>
                            <a:pt x="1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7" name="Freeform 251"/>
                    <p:cNvSpPr>
                      <a:spLocks/>
                    </p:cNvSpPr>
                    <p:nvPr/>
                  </p:nvSpPr>
                  <p:spPr bwMode="auto">
                    <a:xfrm>
                      <a:off x="405" y="1271"/>
                      <a:ext cx="15" cy="32"/>
                    </a:xfrm>
                    <a:custGeom>
                      <a:avLst/>
                      <a:gdLst>
                        <a:gd name="T0" fmla="*/ 2 w 15"/>
                        <a:gd name="T1" fmla="*/ 5 h 32"/>
                        <a:gd name="T2" fmla="*/ 0 w 15"/>
                        <a:gd name="T3" fmla="*/ 2 h 32"/>
                        <a:gd name="T4" fmla="*/ 0 w 15"/>
                        <a:gd name="T5" fmla="*/ 32 h 32"/>
                        <a:gd name="T6" fmla="*/ 13 w 15"/>
                        <a:gd name="T7" fmla="*/ 32 h 32"/>
                        <a:gd name="T8" fmla="*/ 15 w 15"/>
                        <a:gd name="T9" fmla="*/ 2 h 32"/>
                        <a:gd name="T10" fmla="*/ 13 w 15"/>
                        <a:gd name="T11" fmla="*/ 0 h 32"/>
                        <a:gd name="T12" fmla="*/ 2 w 15"/>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15" h="32">
                          <a:moveTo>
                            <a:pt x="2" y="5"/>
                          </a:moveTo>
                          <a:lnTo>
                            <a:pt x="0" y="2"/>
                          </a:lnTo>
                          <a:lnTo>
                            <a:pt x="0" y="32"/>
                          </a:lnTo>
                          <a:lnTo>
                            <a:pt x="13" y="32"/>
                          </a:lnTo>
                          <a:lnTo>
                            <a:pt x="15" y="2"/>
                          </a:lnTo>
                          <a:lnTo>
                            <a:pt x="13" y="0"/>
                          </a:lnTo>
                          <a:lnTo>
                            <a:pt x="2"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8" name="Freeform 250"/>
                    <p:cNvSpPr>
                      <a:spLocks/>
                    </p:cNvSpPr>
                    <p:nvPr/>
                  </p:nvSpPr>
                  <p:spPr bwMode="auto">
                    <a:xfrm>
                      <a:off x="386" y="1231"/>
                      <a:ext cx="32" cy="45"/>
                    </a:xfrm>
                    <a:custGeom>
                      <a:avLst/>
                      <a:gdLst>
                        <a:gd name="T0" fmla="*/ 0 w 32"/>
                        <a:gd name="T1" fmla="*/ 4 h 45"/>
                        <a:gd name="T2" fmla="*/ 0 w 32"/>
                        <a:gd name="T3" fmla="*/ 7 h 45"/>
                        <a:gd name="T4" fmla="*/ 21 w 32"/>
                        <a:gd name="T5" fmla="*/ 45 h 45"/>
                        <a:gd name="T6" fmla="*/ 32 w 32"/>
                        <a:gd name="T7" fmla="*/ 40 h 45"/>
                        <a:gd name="T8" fmla="*/ 12 w 32"/>
                        <a:gd name="T9" fmla="*/ 0 h 45"/>
                        <a:gd name="T10" fmla="*/ 12 w 32"/>
                        <a:gd name="T11" fmla="*/ 4 h 45"/>
                        <a:gd name="T12" fmla="*/ 0 w 32"/>
                        <a:gd name="T13" fmla="*/ 4 h 45"/>
                      </a:gdLst>
                      <a:ahLst/>
                      <a:cxnLst>
                        <a:cxn ang="0">
                          <a:pos x="T0" y="T1"/>
                        </a:cxn>
                        <a:cxn ang="0">
                          <a:pos x="T2" y="T3"/>
                        </a:cxn>
                        <a:cxn ang="0">
                          <a:pos x="T4" y="T5"/>
                        </a:cxn>
                        <a:cxn ang="0">
                          <a:pos x="T6" y="T7"/>
                        </a:cxn>
                        <a:cxn ang="0">
                          <a:pos x="T8" y="T9"/>
                        </a:cxn>
                        <a:cxn ang="0">
                          <a:pos x="T10" y="T11"/>
                        </a:cxn>
                        <a:cxn ang="0">
                          <a:pos x="T12" y="T13"/>
                        </a:cxn>
                      </a:cxnLst>
                      <a:rect l="0" t="0" r="r" b="b"/>
                      <a:pathLst>
                        <a:path w="32" h="45">
                          <a:moveTo>
                            <a:pt x="0" y="4"/>
                          </a:moveTo>
                          <a:lnTo>
                            <a:pt x="0" y="7"/>
                          </a:lnTo>
                          <a:lnTo>
                            <a:pt x="21" y="45"/>
                          </a:lnTo>
                          <a:lnTo>
                            <a:pt x="32" y="40"/>
                          </a:lnTo>
                          <a:lnTo>
                            <a:pt x="12" y="0"/>
                          </a:lnTo>
                          <a:lnTo>
                            <a:pt x="12" y="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79" name="Freeform 249"/>
                    <p:cNvSpPr>
                      <a:spLocks/>
                    </p:cNvSpPr>
                    <p:nvPr/>
                  </p:nvSpPr>
                  <p:spPr bwMode="auto">
                    <a:xfrm>
                      <a:off x="384" y="1184"/>
                      <a:ext cx="14" cy="51"/>
                    </a:xfrm>
                    <a:custGeom>
                      <a:avLst/>
                      <a:gdLst>
                        <a:gd name="T0" fmla="*/ 2 w 14"/>
                        <a:gd name="T1" fmla="*/ 0 h 51"/>
                        <a:gd name="T2" fmla="*/ 0 w 14"/>
                        <a:gd name="T3" fmla="*/ 6 h 51"/>
                        <a:gd name="T4" fmla="*/ 2 w 14"/>
                        <a:gd name="T5" fmla="*/ 51 h 51"/>
                        <a:gd name="T6" fmla="*/ 14 w 14"/>
                        <a:gd name="T7" fmla="*/ 51 h 51"/>
                        <a:gd name="T8" fmla="*/ 12 w 14"/>
                        <a:gd name="T9" fmla="*/ 4 h 51"/>
                        <a:gd name="T10" fmla="*/ 11 w 14"/>
                        <a:gd name="T11" fmla="*/ 9 h 51"/>
                        <a:gd name="T12" fmla="*/ 2 w 14"/>
                        <a:gd name="T13" fmla="*/ 0 h 51"/>
                        <a:gd name="T14" fmla="*/ 0 w 14"/>
                        <a:gd name="T15" fmla="*/ 2 h 51"/>
                        <a:gd name="T16" fmla="*/ 0 w 14"/>
                        <a:gd name="T17" fmla="*/ 6 h 51"/>
                        <a:gd name="T18" fmla="*/ 2 w 14"/>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1">
                          <a:moveTo>
                            <a:pt x="2" y="0"/>
                          </a:moveTo>
                          <a:lnTo>
                            <a:pt x="0" y="6"/>
                          </a:lnTo>
                          <a:lnTo>
                            <a:pt x="2" y="51"/>
                          </a:lnTo>
                          <a:lnTo>
                            <a:pt x="14" y="51"/>
                          </a:lnTo>
                          <a:lnTo>
                            <a:pt x="12" y="4"/>
                          </a:lnTo>
                          <a:lnTo>
                            <a:pt x="11" y="9"/>
                          </a:lnTo>
                          <a:lnTo>
                            <a:pt x="2" y="0"/>
                          </a:lnTo>
                          <a:lnTo>
                            <a:pt x="0" y="2"/>
                          </a:lnTo>
                          <a:lnTo>
                            <a:pt x="0" y="6"/>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0" name="Freeform 248"/>
                    <p:cNvSpPr>
                      <a:spLocks/>
                    </p:cNvSpPr>
                    <p:nvPr/>
                  </p:nvSpPr>
                  <p:spPr bwMode="auto">
                    <a:xfrm>
                      <a:off x="386" y="1141"/>
                      <a:ext cx="50" cy="52"/>
                    </a:xfrm>
                    <a:custGeom>
                      <a:avLst/>
                      <a:gdLst>
                        <a:gd name="T0" fmla="*/ 45 w 50"/>
                        <a:gd name="T1" fmla="*/ 0 h 52"/>
                        <a:gd name="T2" fmla="*/ 41 w 50"/>
                        <a:gd name="T3" fmla="*/ 2 h 52"/>
                        <a:gd name="T4" fmla="*/ 0 w 50"/>
                        <a:gd name="T5" fmla="*/ 43 h 52"/>
                        <a:gd name="T6" fmla="*/ 9 w 50"/>
                        <a:gd name="T7" fmla="*/ 52 h 52"/>
                        <a:gd name="T8" fmla="*/ 50 w 50"/>
                        <a:gd name="T9" fmla="*/ 11 h 52"/>
                        <a:gd name="T10" fmla="*/ 46 w 50"/>
                        <a:gd name="T11" fmla="*/ 13 h 52"/>
                        <a:gd name="T12" fmla="*/ 45 w 5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45" y="0"/>
                          </a:moveTo>
                          <a:lnTo>
                            <a:pt x="41" y="2"/>
                          </a:lnTo>
                          <a:lnTo>
                            <a:pt x="0" y="43"/>
                          </a:lnTo>
                          <a:lnTo>
                            <a:pt x="9" y="52"/>
                          </a:lnTo>
                          <a:lnTo>
                            <a:pt x="50" y="11"/>
                          </a:lnTo>
                          <a:lnTo>
                            <a:pt x="46" y="13"/>
                          </a:lnTo>
                          <a:lnTo>
                            <a:pt x="4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1" name="Freeform 247"/>
                    <p:cNvSpPr>
                      <a:spLocks/>
                    </p:cNvSpPr>
                    <p:nvPr/>
                  </p:nvSpPr>
                  <p:spPr bwMode="auto">
                    <a:xfrm>
                      <a:off x="431" y="1136"/>
                      <a:ext cx="45" cy="18"/>
                    </a:xfrm>
                    <a:custGeom>
                      <a:avLst/>
                      <a:gdLst>
                        <a:gd name="T0" fmla="*/ 36 w 45"/>
                        <a:gd name="T1" fmla="*/ 2 h 18"/>
                        <a:gd name="T2" fmla="*/ 39 w 45"/>
                        <a:gd name="T3" fmla="*/ 0 h 18"/>
                        <a:gd name="T4" fmla="*/ 0 w 45"/>
                        <a:gd name="T5" fmla="*/ 5 h 18"/>
                        <a:gd name="T6" fmla="*/ 1 w 45"/>
                        <a:gd name="T7" fmla="*/ 18 h 18"/>
                        <a:gd name="T8" fmla="*/ 41 w 45"/>
                        <a:gd name="T9" fmla="*/ 12 h 18"/>
                        <a:gd name="T10" fmla="*/ 45 w 45"/>
                        <a:gd name="T11" fmla="*/ 12 h 18"/>
                        <a:gd name="T12" fmla="*/ 36 w 45"/>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45" h="18">
                          <a:moveTo>
                            <a:pt x="36" y="2"/>
                          </a:moveTo>
                          <a:lnTo>
                            <a:pt x="39" y="0"/>
                          </a:lnTo>
                          <a:lnTo>
                            <a:pt x="0" y="5"/>
                          </a:lnTo>
                          <a:lnTo>
                            <a:pt x="1" y="18"/>
                          </a:lnTo>
                          <a:lnTo>
                            <a:pt x="41" y="12"/>
                          </a:lnTo>
                          <a:lnTo>
                            <a:pt x="45" y="12"/>
                          </a:lnTo>
                          <a:lnTo>
                            <a:pt x="36"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2" name="Freeform 246"/>
                    <p:cNvSpPr>
                      <a:spLocks/>
                    </p:cNvSpPr>
                    <p:nvPr/>
                  </p:nvSpPr>
                  <p:spPr bwMode="auto">
                    <a:xfrm>
                      <a:off x="467" y="1118"/>
                      <a:ext cx="34" cy="30"/>
                    </a:xfrm>
                    <a:custGeom>
                      <a:avLst/>
                      <a:gdLst>
                        <a:gd name="T0" fmla="*/ 21 w 34"/>
                        <a:gd name="T1" fmla="*/ 2 h 30"/>
                        <a:gd name="T2" fmla="*/ 23 w 34"/>
                        <a:gd name="T3" fmla="*/ 0 h 30"/>
                        <a:gd name="T4" fmla="*/ 0 w 34"/>
                        <a:gd name="T5" fmla="*/ 20 h 30"/>
                        <a:gd name="T6" fmla="*/ 9 w 34"/>
                        <a:gd name="T7" fmla="*/ 30 h 30"/>
                        <a:gd name="T8" fmla="*/ 32 w 34"/>
                        <a:gd name="T9" fmla="*/ 9 h 30"/>
                        <a:gd name="T10" fmla="*/ 34 w 34"/>
                        <a:gd name="T11" fmla="*/ 7 h 30"/>
                        <a:gd name="T12" fmla="*/ 21 w 34"/>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21" y="2"/>
                          </a:moveTo>
                          <a:lnTo>
                            <a:pt x="23" y="0"/>
                          </a:lnTo>
                          <a:lnTo>
                            <a:pt x="0" y="20"/>
                          </a:lnTo>
                          <a:lnTo>
                            <a:pt x="9" y="30"/>
                          </a:lnTo>
                          <a:lnTo>
                            <a:pt x="32" y="9"/>
                          </a:lnTo>
                          <a:lnTo>
                            <a:pt x="34" y="7"/>
                          </a:lnTo>
                          <a:lnTo>
                            <a:pt x="2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3" name="Freeform 245"/>
                    <p:cNvSpPr>
                      <a:spLocks/>
                    </p:cNvSpPr>
                    <p:nvPr/>
                  </p:nvSpPr>
                  <p:spPr bwMode="auto">
                    <a:xfrm>
                      <a:off x="488" y="1082"/>
                      <a:ext cx="31" cy="43"/>
                    </a:xfrm>
                    <a:custGeom>
                      <a:avLst/>
                      <a:gdLst>
                        <a:gd name="T0" fmla="*/ 18 w 31"/>
                        <a:gd name="T1" fmla="*/ 0 h 43"/>
                        <a:gd name="T2" fmla="*/ 18 w 31"/>
                        <a:gd name="T3" fmla="*/ 0 h 43"/>
                        <a:gd name="T4" fmla="*/ 0 w 31"/>
                        <a:gd name="T5" fmla="*/ 38 h 43"/>
                        <a:gd name="T6" fmla="*/ 13 w 31"/>
                        <a:gd name="T7" fmla="*/ 43 h 43"/>
                        <a:gd name="T8" fmla="*/ 31 w 31"/>
                        <a:gd name="T9" fmla="*/ 5 h 43"/>
                        <a:gd name="T10" fmla="*/ 31 w 31"/>
                        <a:gd name="T11" fmla="*/ 3 h 43"/>
                        <a:gd name="T12" fmla="*/ 18 w 31"/>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1" h="43">
                          <a:moveTo>
                            <a:pt x="18" y="0"/>
                          </a:moveTo>
                          <a:lnTo>
                            <a:pt x="18" y="0"/>
                          </a:lnTo>
                          <a:lnTo>
                            <a:pt x="0" y="38"/>
                          </a:lnTo>
                          <a:lnTo>
                            <a:pt x="13" y="43"/>
                          </a:lnTo>
                          <a:lnTo>
                            <a:pt x="31" y="5"/>
                          </a:lnTo>
                          <a:lnTo>
                            <a:pt x="31" y="3"/>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4" name="Freeform 244"/>
                    <p:cNvSpPr>
                      <a:spLocks/>
                    </p:cNvSpPr>
                    <p:nvPr/>
                  </p:nvSpPr>
                  <p:spPr bwMode="auto">
                    <a:xfrm>
                      <a:off x="506" y="1037"/>
                      <a:ext cx="24" cy="48"/>
                    </a:xfrm>
                    <a:custGeom>
                      <a:avLst/>
                      <a:gdLst>
                        <a:gd name="T0" fmla="*/ 15 w 24"/>
                        <a:gd name="T1" fmla="*/ 0 h 48"/>
                        <a:gd name="T2" fmla="*/ 11 w 24"/>
                        <a:gd name="T3" fmla="*/ 3 h 48"/>
                        <a:gd name="T4" fmla="*/ 0 w 24"/>
                        <a:gd name="T5" fmla="*/ 45 h 48"/>
                        <a:gd name="T6" fmla="*/ 13 w 24"/>
                        <a:gd name="T7" fmla="*/ 48 h 48"/>
                        <a:gd name="T8" fmla="*/ 24 w 24"/>
                        <a:gd name="T9" fmla="*/ 7 h 48"/>
                        <a:gd name="T10" fmla="*/ 20 w 24"/>
                        <a:gd name="T11" fmla="*/ 11 h 48"/>
                        <a:gd name="T12" fmla="*/ 15 w 24"/>
                        <a:gd name="T13" fmla="*/ 0 h 48"/>
                        <a:gd name="T14" fmla="*/ 13 w 24"/>
                        <a:gd name="T15" fmla="*/ 2 h 48"/>
                        <a:gd name="T16" fmla="*/ 11 w 24"/>
                        <a:gd name="T17" fmla="*/ 3 h 48"/>
                        <a:gd name="T18" fmla="*/ 15 w 2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8">
                          <a:moveTo>
                            <a:pt x="15" y="0"/>
                          </a:moveTo>
                          <a:lnTo>
                            <a:pt x="11" y="3"/>
                          </a:lnTo>
                          <a:lnTo>
                            <a:pt x="0" y="45"/>
                          </a:lnTo>
                          <a:lnTo>
                            <a:pt x="13" y="48"/>
                          </a:lnTo>
                          <a:lnTo>
                            <a:pt x="24" y="7"/>
                          </a:lnTo>
                          <a:lnTo>
                            <a:pt x="20" y="11"/>
                          </a:lnTo>
                          <a:lnTo>
                            <a:pt x="15" y="0"/>
                          </a:lnTo>
                          <a:lnTo>
                            <a:pt x="13" y="2"/>
                          </a:lnTo>
                          <a:lnTo>
                            <a:pt x="11" y="3"/>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5" name="Freeform 243"/>
                    <p:cNvSpPr>
                      <a:spLocks/>
                    </p:cNvSpPr>
                    <p:nvPr/>
                  </p:nvSpPr>
                  <p:spPr bwMode="auto">
                    <a:xfrm>
                      <a:off x="521" y="1022"/>
                      <a:ext cx="37" cy="26"/>
                    </a:xfrm>
                    <a:custGeom>
                      <a:avLst/>
                      <a:gdLst>
                        <a:gd name="T0" fmla="*/ 34 w 37"/>
                        <a:gd name="T1" fmla="*/ 0 h 26"/>
                        <a:gd name="T2" fmla="*/ 32 w 37"/>
                        <a:gd name="T3" fmla="*/ 0 h 26"/>
                        <a:gd name="T4" fmla="*/ 0 w 37"/>
                        <a:gd name="T5" fmla="*/ 15 h 26"/>
                        <a:gd name="T6" fmla="*/ 5 w 37"/>
                        <a:gd name="T7" fmla="*/ 26 h 26"/>
                        <a:gd name="T8" fmla="*/ 37 w 37"/>
                        <a:gd name="T9" fmla="*/ 13 h 26"/>
                        <a:gd name="T10" fmla="*/ 34 w 37"/>
                        <a:gd name="T11" fmla="*/ 13 h 26"/>
                        <a:gd name="T12" fmla="*/ 34 w 3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34" y="0"/>
                          </a:moveTo>
                          <a:lnTo>
                            <a:pt x="32" y="0"/>
                          </a:lnTo>
                          <a:lnTo>
                            <a:pt x="0" y="15"/>
                          </a:lnTo>
                          <a:lnTo>
                            <a:pt x="5" y="26"/>
                          </a:lnTo>
                          <a:lnTo>
                            <a:pt x="37" y="13"/>
                          </a:lnTo>
                          <a:lnTo>
                            <a:pt x="34"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6" name="Freeform 242"/>
                    <p:cNvSpPr>
                      <a:spLocks/>
                    </p:cNvSpPr>
                    <p:nvPr/>
                  </p:nvSpPr>
                  <p:spPr bwMode="auto">
                    <a:xfrm>
                      <a:off x="555" y="1019"/>
                      <a:ext cx="47" cy="16"/>
                    </a:xfrm>
                    <a:custGeom>
                      <a:avLst/>
                      <a:gdLst>
                        <a:gd name="T0" fmla="*/ 40 w 47"/>
                        <a:gd name="T1" fmla="*/ 2 h 16"/>
                        <a:gd name="T2" fmla="*/ 43 w 47"/>
                        <a:gd name="T3" fmla="*/ 0 h 16"/>
                        <a:gd name="T4" fmla="*/ 0 w 47"/>
                        <a:gd name="T5" fmla="*/ 3 h 16"/>
                        <a:gd name="T6" fmla="*/ 0 w 47"/>
                        <a:gd name="T7" fmla="*/ 16 h 16"/>
                        <a:gd name="T8" fmla="*/ 43 w 47"/>
                        <a:gd name="T9" fmla="*/ 14 h 16"/>
                        <a:gd name="T10" fmla="*/ 47 w 47"/>
                        <a:gd name="T11" fmla="*/ 12 h 16"/>
                        <a:gd name="T12" fmla="*/ 40 w 4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47" h="16">
                          <a:moveTo>
                            <a:pt x="40" y="2"/>
                          </a:moveTo>
                          <a:lnTo>
                            <a:pt x="43" y="0"/>
                          </a:lnTo>
                          <a:lnTo>
                            <a:pt x="0" y="3"/>
                          </a:lnTo>
                          <a:lnTo>
                            <a:pt x="0" y="16"/>
                          </a:lnTo>
                          <a:lnTo>
                            <a:pt x="43" y="14"/>
                          </a:lnTo>
                          <a:lnTo>
                            <a:pt x="47" y="12"/>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7" name="Freeform 241"/>
                    <p:cNvSpPr>
                      <a:spLocks/>
                    </p:cNvSpPr>
                    <p:nvPr/>
                  </p:nvSpPr>
                  <p:spPr bwMode="auto">
                    <a:xfrm>
                      <a:off x="595" y="1006"/>
                      <a:ext cx="32" cy="25"/>
                    </a:xfrm>
                    <a:custGeom>
                      <a:avLst/>
                      <a:gdLst>
                        <a:gd name="T0" fmla="*/ 21 w 32"/>
                        <a:gd name="T1" fmla="*/ 2 h 25"/>
                        <a:gd name="T2" fmla="*/ 23 w 32"/>
                        <a:gd name="T3" fmla="*/ 0 h 25"/>
                        <a:gd name="T4" fmla="*/ 0 w 32"/>
                        <a:gd name="T5" fmla="*/ 15 h 25"/>
                        <a:gd name="T6" fmla="*/ 7 w 32"/>
                        <a:gd name="T7" fmla="*/ 25 h 25"/>
                        <a:gd name="T8" fmla="*/ 30 w 32"/>
                        <a:gd name="T9" fmla="*/ 11 h 25"/>
                        <a:gd name="T10" fmla="*/ 32 w 32"/>
                        <a:gd name="T11" fmla="*/ 9 h 25"/>
                        <a:gd name="T12" fmla="*/ 21 w 32"/>
                        <a:gd name="T13" fmla="*/ 2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21" y="2"/>
                          </a:moveTo>
                          <a:lnTo>
                            <a:pt x="23" y="0"/>
                          </a:lnTo>
                          <a:lnTo>
                            <a:pt x="0" y="15"/>
                          </a:lnTo>
                          <a:lnTo>
                            <a:pt x="7" y="25"/>
                          </a:lnTo>
                          <a:lnTo>
                            <a:pt x="30" y="11"/>
                          </a:lnTo>
                          <a:lnTo>
                            <a:pt x="32" y="9"/>
                          </a:lnTo>
                          <a:lnTo>
                            <a:pt x="2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8" name="Freeform 240"/>
                    <p:cNvSpPr>
                      <a:spLocks/>
                    </p:cNvSpPr>
                    <p:nvPr/>
                  </p:nvSpPr>
                  <p:spPr bwMode="auto">
                    <a:xfrm>
                      <a:off x="616" y="986"/>
                      <a:ext cx="22" cy="29"/>
                    </a:xfrm>
                    <a:custGeom>
                      <a:avLst/>
                      <a:gdLst>
                        <a:gd name="T0" fmla="*/ 11 w 22"/>
                        <a:gd name="T1" fmla="*/ 0 h 29"/>
                        <a:gd name="T2" fmla="*/ 11 w 22"/>
                        <a:gd name="T3" fmla="*/ 0 h 29"/>
                        <a:gd name="T4" fmla="*/ 0 w 22"/>
                        <a:gd name="T5" fmla="*/ 22 h 29"/>
                        <a:gd name="T6" fmla="*/ 11 w 22"/>
                        <a:gd name="T7" fmla="*/ 29 h 29"/>
                        <a:gd name="T8" fmla="*/ 22 w 22"/>
                        <a:gd name="T9" fmla="*/ 6 h 29"/>
                        <a:gd name="T10" fmla="*/ 22 w 22"/>
                        <a:gd name="T11" fmla="*/ 7 h 29"/>
                        <a:gd name="T12" fmla="*/ 11 w 2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1" y="0"/>
                          </a:moveTo>
                          <a:lnTo>
                            <a:pt x="11" y="0"/>
                          </a:lnTo>
                          <a:lnTo>
                            <a:pt x="0" y="22"/>
                          </a:lnTo>
                          <a:lnTo>
                            <a:pt x="11" y="29"/>
                          </a:lnTo>
                          <a:lnTo>
                            <a:pt x="22" y="6"/>
                          </a:lnTo>
                          <a:lnTo>
                            <a:pt x="22" y="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89" name="Freeform 239"/>
                    <p:cNvSpPr>
                      <a:spLocks/>
                    </p:cNvSpPr>
                    <p:nvPr/>
                  </p:nvSpPr>
                  <p:spPr bwMode="auto">
                    <a:xfrm>
                      <a:off x="627" y="961"/>
                      <a:ext cx="27" cy="32"/>
                    </a:xfrm>
                    <a:custGeom>
                      <a:avLst/>
                      <a:gdLst>
                        <a:gd name="T0" fmla="*/ 18 w 27"/>
                        <a:gd name="T1" fmla="*/ 0 h 32"/>
                        <a:gd name="T2" fmla="*/ 16 w 27"/>
                        <a:gd name="T3" fmla="*/ 0 h 32"/>
                        <a:gd name="T4" fmla="*/ 0 w 27"/>
                        <a:gd name="T5" fmla="*/ 25 h 32"/>
                        <a:gd name="T6" fmla="*/ 11 w 27"/>
                        <a:gd name="T7" fmla="*/ 32 h 32"/>
                        <a:gd name="T8" fmla="*/ 27 w 27"/>
                        <a:gd name="T9" fmla="*/ 7 h 32"/>
                        <a:gd name="T10" fmla="*/ 27 w 27"/>
                        <a:gd name="T11" fmla="*/ 9 h 32"/>
                        <a:gd name="T12" fmla="*/ 18 w 27"/>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7" h="32">
                          <a:moveTo>
                            <a:pt x="18" y="0"/>
                          </a:moveTo>
                          <a:lnTo>
                            <a:pt x="16" y="0"/>
                          </a:lnTo>
                          <a:lnTo>
                            <a:pt x="0" y="25"/>
                          </a:lnTo>
                          <a:lnTo>
                            <a:pt x="11" y="32"/>
                          </a:lnTo>
                          <a:lnTo>
                            <a:pt x="27" y="7"/>
                          </a:lnTo>
                          <a:lnTo>
                            <a:pt x="27" y="9"/>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0" name="Freeform 238"/>
                    <p:cNvSpPr>
                      <a:spLocks/>
                    </p:cNvSpPr>
                    <p:nvPr/>
                  </p:nvSpPr>
                  <p:spPr bwMode="auto">
                    <a:xfrm>
                      <a:off x="645" y="934"/>
                      <a:ext cx="34" cy="36"/>
                    </a:xfrm>
                    <a:custGeom>
                      <a:avLst/>
                      <a:gdLst>
                        <a:gd name="T0" fmla="*/ 25 w 34"/>
                        <a:gd name="T1" fmla="*/ 0 h 36"/>
                        <a:gd name="T2" fmla="*/ 25 w 34"/>
                        <a:gd name="T3" fmla="*/ 0 h 36"/>
                        <a:gd name="T4" fmla="*/ 0 w 34"/>
                        <a:gd name="T5" fmla="*/ 27 h 36"/>
                        <a:gd name="T6" fmla="*/ 9 w 34"/>
                        <a:gd name="T7" fmla="*/ 36 h 36"/>
                        <a:gd name="T8" fmla="*/ 34 w 34"/>
                        <a:gd name="T9" fmla="*/ 9 h 36"/>
                        <a:gd name="T10" fmla="*/ 34 w 34"/>
                        <a:gd name="T11" fmla="*/ 9 h 36"/>
                        <a:gd name="T12" fmla="*/ 25 w 34"/>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25" y="0"/>
                          </a:moveTo>
                          <a:lnTo>
                            <a:pt x="25" y="0"/>
                          </a:lnTo>
                          <a:lnTo>
                            <a:pt x="0" y="27"/>
                          </a:lnTo>
                          <a:lnTo>
                            <a:pt x="9" y="36"/>
                          </a:lnTo>
                          <a:lnTo>
                            <a:pt x="34" y="9"/>
                          </a:lnTo>
                          <a:lnTo>
                            <a:pt x="2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1" name="Freeform 237"/>
                    <p:cNvSpPr>
                      <a:spLocks/>
                    </p:cNvSpPr>
                    <p:nvPr/>
                  </p:nvSpPr>
                  <p:spPr bwMode="auto">
                    <a:xfrm>
                      <a:off x="670" y="909"/>
                      <a:ext cx="38" cy="34"/>
                    </a:xfrm>
                    <a:custGeom>
                      <a:avLst/>
                      <a:gdLst>
                        <a:gd name="T0" fmla="*/ 25 w 38"/>
                        <a:gd name="T1" fmla="*/ 3 h 34"/>
                        <a:gd name="T2" fmla="*/ 27 w 38"/>
                        <a:gd name="T3" fmla="*/ 0 h 34"/>
                        <a:gd name="T4" fmla="*/ 0 w 38"/>
                        <a:gd name="T5" fmla="*/ 25 h 34"/>
                        <a:gd name="T6" fmla="*/ 9 w 38"/>
                        <a:gd name="T7" fmla="*/ 34 h 34"/>
                        <a:gd name="T8" fmla="*/ 36 w 38"/>
                        <a:gd name="T9" fmla="*/ 9 h 34"/>
                        <a:gd name="T10" fmla="*/ 38 w 38"/>
                        <a:gd name="T11" fmla="*/ 5 h 34"/>
                        <a:gd name="T12" fmla="*/ 25 w 3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25" y="3"/>
                          </a:moveTo>
                          <a:lnTo>
                            <a:pt x="27" y="0"/>
                          </a:lnTo>
                          <a:lnTo>
                            <a:pt x="0" y="25"/>
                          </a:lnTo>
                          <a:lnTo>
                            <a:pt x="9" y="34"/>
                          </a:lnTo>
                          <a:lnTo>
                            <a:pt x="36" y="9"/>
                          </a:lnTo>
                          <a:lnTo>
                            <a:pt x="38" y="5"/>
                          </a:lnTo>
                          <a:lnTo>
                            <a:pt x="2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2" name="Freeform 236"/>
                    <p:cNvSpPr>
                      <a:spLocks/>
                    </p:cNvSpPr>
                    <p:nvPr/>
                  </p:nvSpPr>
                  <p:spPr bwMode="auto">
                    <a:xfrm>
                      <a:off x="695" y="869"/>
                      <a:ext cx="22" cy="45"/>
                    </a:xfrm>
                    <a:custGeom>
                      <a:avLst/>
                      <a:gdLst>
                        <a:gd name="T0" fmla="*/ 11 w 22"/>
                        <a:gd name="T1" fmla="*/ 0 h 45"/>
                        <a:gd name="T2" fmla="*/ 9 w 22"/>
                        <a:gd name="T3" fmla="*/ 4 h 45"/>
                        <a:gd name="T4" fmla="*/ 0 w 22"/>
                        <a:gd name="T5" fmla="*/ 43 h 45"/>
                        <a:gd name="T6" fmla="*/ 13 w 22"/>
                        <a:gd name="T7" fmla="*/ 45 h 45"/>
                        <a:gd name="T8" fmla="*/ 22 w 22"/>
                        <a:gd name="T9" fmla="*/ 7 h 45"/>
                        <a:gd name="T10" fmla="*/ 20 w 22"/>
                        <a:gd name="T11" fmla="*/ 11 h 45"/>
                        <a:gd name="T12" fmla="*/ 11 w 22"/>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2" h="45">
                          <a:moveTo>
                            <a:pt x="11" y="0"/>
                          </a:moveTo>
                          <a:lnTo>
                            <a:pt x="9" y="4"/>
                          </a:lnTo>
                          <a:lnTo>
                            <a:pt x="0" y="43"/>
                          </a:lnTo>
                          <a:lnTo>
                            <a:pt x="13" y="45"/>
                          </a:lnTo>
                          <a:lnTo>
                            <a:pt x="22" y="7"/>
                          </a:lnTo>
                          <a:lnTo>
                            <a:pt x="20" y="11"/>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3" name="Freeform 235"/>
                    <p:cNvSpPr>
                      <a:spLocks/>
                    </p:cNvSpPr>
                    <p:nvPr/>
                  </p:nvSpPr>
                  <p:spPr bwMode="auto">
                    <a:xfrm>
                      <a:off x="706" y="844"/>
                      <a:ext cx="38" cy="36"/>
                    </a:xfrm>
                    <a:custGeom>
                      <a:avLst/>
                      <a:gdLst>
                        <a:gd name="T0" fmla="*/ 34 w 38"/>
                        <a:gd name="T1" fmla="*/ 0 h 36"/>
                        <a:gd name="T2" fmla="*/ 29 w 38"/>
                        <a:gd name="T3" fmla="*/ 2 h 36"/>
                        <a:gd name="T4" fmla="*/ 0 w 38"/>
                        <a:gd name="T5" fmla="*/ 25 h 36"/>
                        <a:gd name="T6" fmla="*/ 9 w 38"/>
                        <a:gd name="T7" fmla="*/ 36 h 36"/>
                        <a:gd name="T8" fmla="*/ 38 w 38"/>
                        <a:gd name="T9" fmla="*/ 11 h 36"/>
                        <a:gd name="T10" fmla="*/ 34 w 38"/>
                        <a:gd name="T11" fmla="*/ 13 h 36"/>
                        <a:gd name="T12" fmla="*/ 34 w 3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34" y="0"/>
                          </a:moveTo>
                          <a:lnTo>
                            <a:pt x="29" y="2"/>
                          </a:lnTo>
                          <a:lnTo>
                            <a:pt x="0" y="25"/>
                          </a:lnTo>
                          <a:lnTo>
                            <a:pt x="9" y="36"/>
                          </a:lnTo>
                          <a:lnTo>
                            <a:pt x="38" y="11"/>
                          </a:lnTo>
                          <a:lnTo>
                            <a:pt x="34" y="13"/>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4" name="Freeform 234"/>
                    <p:cNvSpPr>
                      <a:spLocks/>
                    </p:cNvSpPr>
                    <p:nvPr/>
                  </p:nvSpPr>
                  <p:spPr bwMode="auto">
                    <a:xfrm>
                      <a:off x="740" y="842"/>
                      <a:ext cx="51" cy="15"/>
                    </a:xfrm>
                    <a:custGeom>
                      <a:avLst/>
                      <a:gdLst>
                        <a:gd name="T0" fmla="*/ 51 w 51"/>
                        <a:gd name="T1" fmla="*/ 2 h 15"/>
                        <a:gd name="T2" fmla="*/ 47 w 51"/>
                        <a:gd name="T3" fmla="*/ 0 h 15"/>
                        <a:gd name="T4" fmla="*/ 0 w 51"/>
                        <a:gd name="T5" fmla="*/ 2 h 15"/>
                        <a:gd name="T6" fmla="*/ 0 w 51"/>
                        <a:gd name="T7" fmla="*/ 15 h 15"/>
                        <a:gd name="T8" fmla="*/ 47 w 51"/>
                        <a:gd name="T9" fmla="*/ 13 h 15"/>
                        <a:gd name="T10" fmla="*/ 45 w 51"/>
                        <a:gd name="T11" fmla="*/ 13 h 15"/>
                        <a:gd name="T12" fmla="*/ 51 w 51"/>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51" h="15">
                          <a:moveTo>
                            <a:pt x="51" y="2"/>
                          </a:moveTo>
                          <a:lnTo>
                            <a:pt x="47" y="0"/>
                          </a:lnTo>
                          <a:lnTo>
                            <a:pt x="0" y="2"/>
                          </a:lnTo>
                          <a:lnTo>
                            <a:pt x="0" y="15"/>
                          </a:lnTo>
                          <a:lnTo>
                            <a:pt x="47" y="13"/>
                          </a:lnTo>
                          <a:lnTo>
                            <a:pt x="45" y="13"/>
                          </a:lnTo>
                          <a:lnTo>
                            <a:pt x="51"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5" name="Freeform 233"/>
                    <p:cNvSpPr>
                      <a:spLocks/>
                    </p:cNvSpPr>
                    <p:nvPr/>
                  </p:nvSpPr>
                  <p:spPr bwMode="auto">
                    <a:xfrm>
                      <a:off x="785" y="844"/>
                      <a:ext cx="37" cy="23"/>
                    </a:xfrm>
                    <a:custGeom>
                      <a:avLst/>
                      <a:gdLst>
                        <a:gd name="T0" fmla="*/ 37 w 37"/>
                        <a:gd name="T1" fmla="*/ 13 h 23"/>
                        <a:gd name="T2" fmla="*/ 35 w 37"/>
                        <a:gd name="T3" fmla="*/ 13 h 23"/>
                        <a:gd name="T4" fmla="*/ 6 w 37"/>
                        <a:gd name="T5" fmla="*/ 0 h 23"/>
                        <a:gd name="T6" fmla="*/ 0 w 37"/>
                        <a:gd name="T7" fmla="*/ 11 h 23"/>
                        <a:gd name="T8" fmla="*/ 29 w 37"/>
                        <a:gd name="T9" fmla="*/ 23 h 23"/>
                        <a:gd name="T10" fmla="*/ 28 w 37"/>
                        <a:gd name="T11" fmla="*/ 22 h 23"/>
                        <a:gd name="T12" fmla="*/ 37 w 37"/>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13"/>
                          </a:moveTo>
                          <a:lnTo>
                            <a:pt x="35" y="13"/>
                          </a:lnTo>
                          <a:lnTo>
                            <a:pt x="6" y="0"/>
                          </a:lnTo>
                          <a:lnTo>
                            <a:pt x="0" y="11"/>
                          </a:lnTo>
                          <a:lnTo>
                            <a:pt x="29" y="23"/>
                          </a:lnTo>
                          <a:lnTo>
                            <a:pt x="28" y="22"/>
                          </a:lnTo>
                          <a:lnTo>
                            <a:pt x="37"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6" name="Freeform 232"/>
                    <p:cNvSpPr>
                      <a:spLocks/>
                    </p:cNvSpPr>
                    <p:nvPr/>
                  </p:nvSpPr>
                  <p:spPr bwMode="auto">
                    <a:xfrm>
                      <a:off x="813" y="857"/>
                      <a:ext cx="32" cy="30"/>
                    </a:xfrm>
                    <a:custGeom>
                      <a:avLst/>
                      <a:gdLst>
                        <a:gd name="T0" fmla="*/ 32 w 32"/>
                        <a:gd name="T1" fmla="*/ 25 h 30"/>
                        <a:gd name="T2" fmla="*/ 30 w 32"/>
                        <a:gd name="T3" fmla="*/ 21 h 30"/>
                        <a:gd name="T4" fmla="*/ 9 w 32"/>
                        <a:gd name="T5" fmla="*/ 0 h 30"/>
                        <a:gd name="T6" fmla="*/ 0 w 32"/>
                        <a:gd name="T7" fmla="*/ 9 h 30"/>
                        <a:gd name="T8" fmla="*/ 21 w 32"/>
                        <a:gd name="T9" fmla="*/ 30 h 30"/>
                        <a:gd name="T10" fmla="*/ 19 w 32"/>
                        <a:gd name="T11" fmla="*/ 27 h 30"/>
                        <a:gd name="T12" fmla="*/ 32 w 32"/>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32" y="25"/>
                          </a:moveTo>
                          <a:lnTo>
                            <a:pt x="30" y="21"/>
                          </a:lnTo>
                          <a:lnTo>
                            <a:pt x="9" y="0"/>
                          </a:lnTo>
                          <a:lnTo>
                            <a:pt x="0" y="9"/>
                          </a:lnTo>
                          <a:lnTo>
                            <a:pt x="21" y="30"/>
                          </a:lnTo>
                          <a:lnTo>
                            <a:pt x="19" y="27"/>
                          </a:lnTo>
                          <a:lnTo>
                            <a:pt x="3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7" name="Freeform 231"/>
                    <p:cNvSpPr>
                      <a:spLocks/>
                    </p:cNvSpPr>
                    <p:nvPr/>
                  </p:nvSpPr>
                  <p:spPr bwMode="auto">
                    <a:xfrm>
                      <a:off x="832" y="882"/>
                      <a:ext cx="18" cy="41"/>
                    </a:xfrm>
                    <a:custGeom>
                      <a:avLst/>
                      <a:gdLst>
                        <a:gd name="T0" fmla="*/ 18 w 18"/>
                        <a:gd name="T1" fmla="*/ 39 h 41"/>
                        <a:gd name="T2" fmla="*/ 18 w 18"/>
                        <a:gd name="T3" fmla="*/ 39 h 41"/>
                        <a:gd name="T4" fmla="*/ 13 w 18"/>
                        <a:gd name="T5" fmla="*/ 0 h 41"/>
                        <a:gd name="T6" fmla="*/ 0 w 18"/>
                        <a:gd name="T7" fmla="*/ 2 h 41"/>
                        <a:gd name="T8" fmla="*/ 6 w 18"/>
                        <a:gd name="T9" fmla="*/ 41 h 41"/>
                        <a:gd name="T10" fmla="*/ 6 w 18"/>
                        <a:gd name="T11" fmla="*/ 39 h 41"/>
                        <a:gd name="T12" fmla="*/ 18 w 18"/>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18" h="41">
                          <a:moveTo>
                            <a:pt x="18" y="39"/>
                          </a:moveTo>
                          <a:lnTo>
                            <a:pt x="18" y="39"/>
                          </a:lnTo>
                          <a:lnTo>
                            <a:pt x="13" y="0"/>
                          </a:lnTo>
                          <a:lnTo>
                            <a:pt x="0" y="2"/>
                          </a:lnTo>
                          <a:lnTo>
                            <a:pt x="6" y="41"/>
                          </a:lnTo>
                          <a:lnTo>
                            <a:pt x="6" y="39"/>
                          </a:lnTo>
                          <a:lnTo>
                            <a:pt x="18"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8" name="Freeform 230"/>
                    <p:cNvSpPr>
                      <a:spLocks/>
                    </p:cNvSpPr>
                    <p:nvPr/>
                  </p:nvSpPr>
                  <p:spPr bwMode="auto">
                    <a:xfrm>
                      <a:off x="838" y="921"/>
                      <a:ext cx="12" cy="35"/>
                    </a:xfrm>
                    <a:custGeom>
                      <a:avLst/>
                      <a:gdLst>
                        <a:gd name="T0" fmla="*/ 11 w 12"/>
                        <a:gd name="T1" fmla="*/ 26 h 35"/>
                        <a:gd name="T2" fmla="*/ 12 w 12"/>
                        <a:gd name="T3" fmla="*/ 29 h 35"/>
                        <a:gd name="T4" fmla="*/ 12 w 12"/>
                        <a:gd name="T5" fmla="*/ 0 h 35"/>
                        <a:gd name="T6" fmla="*/ 0 w 12"/>
                        <a:gd name="T7" fmla="*/ 0 h 35"/>
                        <a:gd name="T8" fmla="*/ 0 w 12"/>
                        <a:gd name="T9" fmla="*/ 29 h 35"/>
                        <a:gd name="T10" fmla="*/ 2 w 12"/>
                        <a:gd name="T11" fmla="*/ 35 h 35"/>
                        <a:gd name="T12" fmla="*/ 11 w 12"/>
                        <a:gd name="T13" fmla="*/ 26 h 35"/>
                      </a:gdLst>
                      <a:ahLst/>
                      <a:cxnLst>
                        <a:cxn ang="0">
                          <a:pos x="T0" y="T1"/>
                        </a:cxn>
                        <a:cxn ang="0">
                          <a:pos x="T2" y="T3"/>
                        </a:cxn>
                        <a:cxn ang="0">
                          <a:pos x="T4" y="T5"/>
                        </a:cxn>
                        <a:cxn ang="0">
                          <a:pos x="T6" y="T7"/>
                        </a:cxn>
                        <a:cxn ang="0">
                          <a:pos x="T8" y="T9"/>
                        </a:cxn>
                        <a:cxn ang="0">
                          <a:pos x="T10" y="T11"/>
                        </a:cxn>
                        <a:cxn ang="0">
                          <a:pos x="T12" y="T13"/>
                        </a:cxn>
                      </a:cxnLst>
                      <a:rect l="0" t="0" r="r" b="b"/>
                      <a:pathLst>
                        <a:path w="12" h="35">
                          <a:moveTo>
                            <a:pt x="11" y="26"/>
                          </a:moveTo>
                          <a:lnTo>
                            <a:pt x="12" y="29"/>
                          </a:lnTo>
                          <a:lnTo>
                            <a:pt x="12" y="0"/>
                          </a:lnTo>
                          <a:lnTo>
                            <a:pt x="0" y="0"/>
                          </a:lnTo>
                          <a:lnTo>
                            <a:pt x="0" y="29"/>
                          </a:lnTo>
                          <a:lnTo>
                            <a:pt x="2" y="35"/>
                          </a:lnTo>
                          <a:lnTo>
                            <a:pt x="11"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599" name="Freeform 229"/>
                    <p:cNvSpPr>
                      <a:spLocks/>
                    </p:cNvSpPr>
                    <p:nvPr/>
                  </p:nvSpPr>
                  <p:spPr bwMode="auto">
                    <a:xfrm>
                      <a:off x="840" y="947"/>
                      <a:ext cx="25" cy="27"/>
                    </a:xfrm>
                    <a:custGeom>
                      <a:avLst/>
                      <a:gdLst>
                        <a:gd name="T0" fmla="*/ 23 w 25"/>
                        <a:gd name="T1" fmla="*/ 16 h 27"/>
                        <a:gd name="T2" fmla="*/ 25 w 25"/>
                        <a:gd name="T3" fmla="*/ 16 h 27"/>
                        <a:gd name="T4" fmla="*/ 9 w 25"/>
                        <a:gd name="T5" fmla="*/ 0 h 27"/>
                        <a:gd name="T6" fmla="*/ 0 w 25"/>
                        <a:gd name="T7" fmla="*/ 9 h 27"/>
                        <a:gd name="T8" fmla="*/ 16 w 25"/>
                        <a:gd name="T9" fmla="*/ 25 h 27"/>
                        <a:gd name="T10" fmla="*/ 18 w 25"/>
                        <a:gd name="T11" fmla="*/ 27 h 27"/>
                        <a:gd name="T12" fmla="*/ 23 w 25"/>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23" y="16"/>
                          </a:moveTo>
                          <a:lnTo>
                            <a:pt x="25" y="16"/>
                          </a:lnTo>
                          <a:lnTo>
                            <a:pt x="9" y="0"/>
                          </a:lnTo>
                          <a:lnTo>
                            <a:pt x="0" y="9"/>
                          </a:lnTo>
                          <a:lnTo>
                            <a:pt x="16" y="25"/>
                          </a:lnTo>
                          <a:lnTo>
                            <a:pt x="18" y="27"/>
                          </a:lnTo>
                          <a:lnTo>
                            <a:pt x="2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0" name="Freeform 228"/>
                    <p:cNvSpPr>
                      <a:spLocks/>
                    </p:cNvSpPr>
                    <p:nvPr/>
                  </p:nvSpPr>
                  <p:spPr bwMode="auto">
                    <a:xfrm>
                      <a:off x="858" y="963"/>
                      <a:ext cx="34" cy="27"/>
                    </a:xfrm>
                    <a:custGeom>
                      <a:avLst/>
                      <a:gdLst>
                        <a:gd name="T0" fmla="*/ 30 w 34"/>
                        <a:gd name="T1" fmla="*/ 14 h 27"/>
                        <a:gd name="T2" fmla="*/ 34 w 34"/>
                        <a:gd name="T3" fmla="*/ 16 h 27"/>
                        <a:gd name="T4" fmla="*/ 5 w 34"/>
                        <a:gd name="T5" fmla="*/ 0 h 27"/>
                        <a:gd name="T6" fmla="*/ 0 w 34"/>
                        <a:gd name="T7" fmla="*/ 11 h 27"/>
                        <a:gd name="T8" fmla="*/ 28 w 34"/>
                        <a:gd name="T9" fmla="*/ 27 h 27"/>
                        <a:gd name="T10" fmla="*/ 32 w 34"/>
                        <a:gd name="T11" fmla="*/ 27 h 27"/>
                        <a:gd name="T12" fmla="*/ 30 w 34"/>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34" h="27">
                          <a:moveTo>
                            <a:pt x="30" y="14"/>
                          </a:moveTo>
                          <a:lnTo>
                            <a:pt x="34" y="16"/>
                          </a:lnTo>
                          <a:lnTo>
                            <a:pt x="5" y="0"/>
                          </a:lnTo>
                          <a:lnTo>
                            <a:pt x="0" y="11"/>
                          </a:lnTo>
                          <a:lnTo>
                            <a:pt x="28" y="27"/>
                          </a:lnTo>
                          <a:lnTo>
                            <a:pt x="32" y="27"/>
                          </a:lnTo>
                          <a:lnTo>
                            <a:pt x="3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1" name="Freeform 227"/>
                    <p:cNvSpPr>
                      <a:spLocks/>
                    </p:cNvSpPr>
                    <p:nvPr/>
                  </p:nvSpPr>
                  <p:spPr bwMode="auto">
                    <a:xfrm>
                      <a:off x="888" y="970"/>
                      <a:ext cx="56" cy="20"/>
                    </a:xfrm>
                    <a:custGeom>
                      <a:avLst/>
                      <a:gdLst>
                        <a:gd name="T0" fmla="*/ 56 w 56"/>
                        <a:gd name="T1" fmla="*/ 0 h 20"/>
                        <a:gd name="T2" fmla="*/ 51 w 56"/>
                        <a:gd name="T3" fmla="*/ 0 h 20"/>
                        <a:gd name="T4" fmla="*/ 0 w 56"/>
                        <a:gd name="T5" fmla="*/ 7 h 20"/>
                        <a:gd name="T6" fmla="*/ 2 w 56"/>
                        <a:gd name="T7" fmla="*/ 20 h 20"/>
                        <a:gd name="T8" fmla="*/ 52 w 56"/>
                        <a:gd name="T9" fmla="*/ 13 h 20"/>
                        <a:gd name="T10" fmla="*/ 49 w 56"/>
                        <a:gd name="T11" fmla="*/ 11 h 20"/>
                        <a:gd name="T12" fmla="*/ 56 w 5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6" h="20">
                          <a:moveTo>
                            <a:pt x="56" y="0"/>
                          </a:moveTo>
                          <a:lnTo>
                            <a:pt x="51" y="0"/>
                          </a:lnTo>
                          <a:lnTo>
                            <a:pt x="0" y="7"/>
                          </a:lnTo>
                          <a:lnTo>
                            <a:pt x="2" y="20"/>
                          </a:lnTo>
                          <a:lnTo>
                            <a:pt x="52" y="13"/>
                          </a:lnTo>
                          <a:lnTo>
                            <a:pt x="49" y="11"/>
                          </a:lnTo>
                          <a:lnTo>
                            <a:pt x="5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2" name="Freeform 226"/>
                    <p:cNvSpPr>
                      <a:spLocks/>
                    </p:cNvSpPr>
                    <p:nvPr/>
                  </p:nvSpPr>
                  <p:spPr bwMode="auto">
                    <a:xfrm>
                      <a:off x="937" y="970"/>
                      <a:ext cx="85" cy="63"/>
                    </a:xfrm>
                    <a:custGeom>
                      <a:avLst/>
                      <a:gdLst>
                        <a:gd name="T0" fmla="*/ 83 w 85"/>
                        <a:gd name="T1" fmla="*/ 51 h 63"/>
                        <a:gd name="T2" fmla="*/ 85 w 85"/>
                        <a:gd name="T3" fmla="*/ 52 h 63"/>
                        <a:gd name="T4" fmla="*/ 7 w 85"/>
                        <a:gd name="T5" fmla="*/ 0 h 63"/>
                        <a:gd name="T6" fmla="*/ 0 w 85"/>
                        <a:gd name="T7" fmla="*/ 11 h 63"/>
                        <a:gd name="T8" fmla="*/ 77 w 85"/>
                        <a:gd name="T9" fmla="*/ 63 h 63"/>
                        <a:gd name="T10" fmla="*/ 81 w 85"/>
                        <a:gd name="T11" fmla="*/ 63 h 63"/>
                        <a:gd name="T12" fmla="*/ 83 w 85"/>
                        <a:gd name="T13" fmla="*/ 51 h 63"/>
                      </a:gdLst>
                      <a:ahLst/>
                      <a:cxnLst>
                        <a:cxn ang="0">
                          <a:pos x="T0" y="T1"/>
                        </a:cxn>
                        <a:cxn ang="0">
                          <a:pos x="T2" y="T3"/>
                        </a:cxn>
                        <a:cxn ang="0">
                          <a:pos x="T4" y="T5"/>
                        </a:cxn>
                        <a:cxn ang="0">
                          <a:pos x="T6" y="T7"/>
                        </a:cxn>
                        <a:cxn ang="0">
                          <a:pos x="T8" y="T9"/>
                        </a:cxn>
                        <a:cxn ang="0">
                          <a:pos x="T10" y="T11"/>
                        </a:cxn>
                        <a:cxn ang="0">
                          <a:pos x="T12" y="T13"/>
                        </a:cxn>
                      </a:cxnLst>
                      <a:rect l="0" t="0" r="r" b="b"/>
                      <a:pathLst>
                        <a:path w="85" h="63">
                          <a:moveTo>
                            <a:pt x="83" y="51"/>
                          </a:moveTo>
                          <a:lnTo>
                            <a:pt x="85" y="52"/>
                          </a:lnTo>
                          <a:lnTo>
                            <a:pt x="7" y="0"/>
                          </a:lnTo>
                          <a:lnTo>
                            <a:pt x="0" y="11"/>
                          </a:lnTo>
                          <a:lnTo>
                            <a:pt x="77" y="63"/>
                          </a:lnTo>
                          <a:lnTo>
                            <a:pt x="81" y="63"/>
                          </a:lnTo>
                          <a:lnTo>
                            <a:pt x="83"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3" name="Freeform 225"/>
                    <p:cNvSpPr>
                      <a:spLocks/>
                    </p:cNvSpPr>
                    <p:nvPr/>
                  </p:nvSpPr>
                  <p:spPr bwMode="auto">
                    <a:xfrm>
                      <a:off x="1018" y="1021"/>
                      <a:ext cx="79" cy="19"/>
                    </a:xfrm>
                    <a:custGeom>
                      <a:avLst/>
                      <a:gdLst>
                        <a:gd name="T0" fmla="*/ 79 w 79"/>
                        <a:gd name="T1" fmla="*/ 10 h 19"/>
                        <a:gd name="T2" fmla="*/ 74 w 79"/>
                        <a:gd name="T3" fmla="*/ 7 h 19"/>
                        <a:gd name="T4" fmla="*/ 2 w 79"/>
                        <a:gd name="T5" fmla="*/ 0 h 19"/>
                        <a:gd name="T6" fmla="*/ 0 w 79"/>
                        <a:gd name="T7" fmla="*/ 12 h 19"/>
                        <a:gd name="T8" fmla="*/ 72 w 79"/>
                        <a:gd name="T9" fmla="*/ 19 h 19"/>
                        <a:gd name="T10" fmla="*/ 67 w 79"/>
                        <a:gd name="T11" fmla="*/ 16 h 19"/>
                        <a:gd name="T12" fmla="*/ 79 w 79"/>
                        <a:gd name="T13" fmla="*/ 10 h 19"/>
                        <a:gd name="T14" fmla="*/ 77 w 79"/>
                        <a:gd name="T15" fmla="*/ 7 h 19"/>
                        <a:gd name="T16" fmla="*/ 74 w 79"/>
                        <a:gd name="T17" fmla="*/ 7 h 19"/>
                        <a:gd name="T18" fmla="*/ 79 w 79"/>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9">
                          <a:moveTo>
                            <a:pt x="79" y="10"/>
                          </a:moveTo>
                          <a:lnTo>
                            <a:pt x="74" y="7"/>
                          </a:lnTo>
                          <a:lnTo>
                            <a:pt x="2" y="0"/>
                          </a:lnTo>
                          <a:lnTo>
                            <a:pt x="0" y="12"/>
                          </a:lnTo>
                          <a:lnTo>
                            <a:pt x="72" y="19"/>
                          </a:lnTo>
                          <a:lnTo>
                            <a:pt x="67" y="16"/>
                          </a:lnTo>
                          <a:lnTo>
                            <a:pt x="79" y="10"/>
                          </a:lnTo>
                          <a:lnTo>
                            <a:pt x="77" y="7"/>
                          </a:lnTo>
                          <a:lnTo>
                            <a:pt x="74" y="7"/>
                          </a:lnTo>
                          <a:lnTo>
                            <a:pt x="79"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4" name="Freeform 224"/>
                    <p:cNvSpPr>
                      <a:spLocks/>
                    </p:cNvSpPr>
                    <p:nvPr/>
                  </p:nvSpPr>
                  <p:spPr bwMode="auto">
                    <a:xfrm>
                      <a:off x="1085" y="1031"/>
                      <a:ext cx="19" cy="24"/>
                    </a:xfrm>
                    <a:custGeom>
                      <a:avLst/>
                      <a:gdLst>
                        <a:gd name="T0" fmla="*/ 19 w 19"/>
                        <a:gd name="T1" fmla="*/ 20 h 24"/>
                        <a:gd name="T2" fmla="*/ 19 w 19"/>
                        <a:gd name="T3" fmla="*/ 18 h 24"/>
                        <a:gd name="T4" fmla="*/ 12 w 19"/>
                        <a:gd name="T5" fmla="*/ 0 h 24"/>
                        <a:gd name="T6" fmla="*/ 0 w 19"/>
                        <a:gd name="T7" fmla="*/ 6 h 24"/>
                        <a:gd name="T8" fmla="*/ 7 w 19"/>
                        <a:gd name="T9" fmla="*/ 24 h 24"/>
                        <a:gd name="T10" fmla="*/ 7 w 19"/>
                        <a:gd name="T11" fmla="*/ 20 h 24"/>
                        <a:gd name="T12" fmla="*/ 19 w 19"/>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9" y="20"/>
                          </a:moveTo>
                          <a:lnTo>
                            <a:pt x="19" y="18"/>
                          </a:lnTo>
                          <a:lnTo>
                            <a:pt x="12" y="0"/>
                          </a:lnTo>
                          <a:lnTo>
                            <a:pt x="0" y="6"/>
                          </a:lnTo>
                          <a:lnTo>
                            <a:pt x="7" y="24"/>
                          </a:lnTo>
                          <a:lnTo>
                            <a:pt x="7" y="20"/>
                          </a:lnTo>
                          <a:lnTo>
                            <a:pt x="19"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5" name="Freeform 223"/>
                    <p:cNvSpPr>
                      <a:spLocks/>
                    </p:cNvSpPr>
                    <p:nvPr/>
                  </p:nvSpPr>
                  <p:spPr bwMode="auto">
                    <a:xfrm>
                      <a:off x="1090" y="1051"/>
                      <a:ext cx="14" cy="52"/>
                    </a:xfrm>
                    <a:custGeom>
                      <a:avLst/>
                      <a:gdLst>
                        <a:gd name="T0" fmla="*/ 9 w 14"/>
                        <a:gd name="T1" fmla="*/ 40 h 52"/>
                        <a:gd name="T2" fmla="*/ 14 w 14"/>
                        <a:gd name="T3" fmla="*/ 47 h 52"/>
                        <a:gd name="T4" fmla="*/ 14 w 14"/>
                        <a:gd name="T5" fmla="*/ 0 h 52"/>
                        <a:gd name="T6" fmla="*/ 2 w 14"/>
                        <a:gd name="T7" fmla="*/ 0 h 52"/>
                        <a:gd name="T8" fmla="*/ 0 w 14"/>
                        <a:gd name="T9" fmla="*/ 47 h 52"/>
                        <a:gd name="T10" fmla="*/ 5 w 14"/>
                        <a:gd name="T11" fmla="*/ 52 h 52"/>
                        <a:gd name="T12" fmla="*/ 0 w 14"/>
                        <a:gd name="T13" fmla="*/ 47 h 52"/>
                        <a:gd name="T14" fmla="*/ 0 w 14"/>
                        <a:gd name="T15" fmla="*/ 51 h 52"/>
                        <a:gd name="T16" fmla="*/ 5 w 14"/>
                        <a:gd name="T17" fmla="*/ 52 h 52"/>
                        <a:gd name="T18" fmla="*/ 9 w 14"/>
                        <a:gd name="T19"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2">
                          <a:moveTo>
                            <a:pt x="9" y="40"/>
                          </a:moveTo>
                          <a:lnTo>
                            <a:pt x="14" y="47"/>
                          </a:lnTo>
                          <a:lnTo>
                            <a:pt x="14" y="0"/>
                          </a:lnTo>
                          <a:lnTo>
                            <a:pt x="2" y="0"/>
                          </a:lnTo>
                          <a:lnTo>
                            <a:pt x="0" y="47"/>
                          </a:lnTo>
                          <a:lnTo>
                            <a:pt x="5" y="52"/>
                          </a:lnTo>
                          <a:lnTo>
                            <a:pt x="0" y="47"/>
                          </a:lnTo>
                          <a:lnTo>
                            <a:pt x="0" y="51"/>
                          </a:lnTo>
                          <a:lnTo>
                            <a:pt x="5" y="52"/>
                          </a:lnTo>
                          <a:lnTo>
                            <a:pt x="9" y="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6" name="Freeform 222"/>
                    <p:cNvSpPr>
                      <a:spLocks/>
                    </p:cNvSpPr>
                    <p:nvPr/>
                  </p:nvSpPr>
                  <p:spPr bwMode="auto">
                    <a:xfrm>
                      <a:off x="1095" y="1091"/>
                      <a:ext cx="36" cy="23"/>
                    </a:xfrm>
                    <a:custGeom>
                      <a:avLst/>
                      <a:gdLst>
                        <a:gd name="T0" fmla="*/ 36 w 36"/>
                        <a:gd name="T1" fmla="*/ 11 h 23"/>
                        <a:gd name="T2" fmla="*/ 36 w 36"/>
                        <a:gd name="T3" fmla="*/ 11 h 23"/>
                        <a:gd name="T4" fmla="*/ 4 w 36"/>
                        <a:gd name="T5" fmla="*/ 0 h 23"/>
                        <a:gd name="T6" fmla="*/ 0 w 36"/>
                        <a:gd name="T7" fmla="*/ 12 h 23"/>
                        <a:gd name="T8" fmla="*/ 31 w 36"/>
                        <a:gd name="T9" fmla="*/ 23 h 23"/>
                        <a:gd name="T10" fmla="*/ 31 w 36"/>
                        <a:gd name="T11" fmla="*/ 23 h 23"/>
                        <a:gd name="T12" fmla="*/ 36 w 36"/>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36" h="23">
                          <a:moveTo>
                            <a:pt x="36" y="11"/>
                          </a:moveTo>
                          <a:lnTo>
                            <a:pt x="36" y="11"/>
                          </a:lnTo>
                          <a:lnTo>
                            <a:pt x="4" y="0"/>
                          </a:lnTo>
                          <a:lnTo>
                            <a:pt x="0" y="12"/>
                          </a:lnTo>
                          <a:lnTo>
                            <a:pt x="31" y="23"/>
                          </a:lnTo>
                          <a:lnTo>
                            <a:pt x="36"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7" name="Freeform 221"/>
                    <p:cNvSpPr>
                      <a:spLocks/>
                    </p:cNvSpPr>
                    <p:nvPr/>
                  </p:nvSpPr>
                  <p:spPr bwMode="auto">
                    <a:xfrm>
                      <a:off x="1126" y="1102"/>
                      <a:ext cx="25" cy="21"/>
                    </a:xfrm>
                    <a:custGeom>
                      <a:avLst/>
                      <a:gdLst>
                        <a:gd name="T0" fmla="*/ 23 w 25"/>
                        <a:gd name="T1" fmla="*/ 9 h 21"/>
                        <a:gd name="T2" fmla="*/ 25 w 25"/>
                        <a:gd name="T3" fmla="*/ 10 h 21"/>
                        <a:gd name="T4" fmla="*/ 5 w 25"/>
                        <a:gd name="T5" fmla="*/ 0 h 21"/>
                        <a:gd name="T6" fmla="*/ 0 w 25"/>
                        <a:gd name="T7" fmla="*/ 12 h 21"/>
                        <a:gd name="T8" fmla="*/ 20 w 25"/>
                        <a:gd name="T9" fmla="*/ 21 h 21"/>
                        <a:gd name="T10" fmla="*/ 22 w 25"/>
                        <a:gd name="T11" fmla="*/ 21 h 21"/>
                        <a:gd name="T12" fmla="*/ 23 w 25"/>
                        <a:gd name="T13" fmla="*/ 9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23" y="9"/>
                          </a:moveTo>
                          <a:lnTo>
                            <a:pt x="25" y="10"/>
                          </a:lnTo>
                          <a:lnTo>
                            <a:pt x="5" y="0"/>
                          </a:lnTo>
                          <a:lnTo>
                            <a:pt x="0" y="12"/>
                          </a:lnTo>
                          <a:lnTo>
                            <a:pt x="20" y="21"/>
                          </a:lnTo>
                          <a:lnTo>
                            <a:pt x="22" y="21"/>
                          </a:lnTo>
                          <a:lnTo>
                            <a:pt x="23"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8" name="Freeform 220"/>
                    <p:cNvSpPr>
                      <a:spLocks/>
                    </p:cNvSpPr>
                    <p:nvPr/>
                  </p:nvSpPr>
                  <p:spPr bwMode="auto">
                    <a:xfrm>
                      <a:off x="1148" y="1111"/>
                      <a:ext cx="63" cy="19"/>
                    </a:xfrm>
                    <a:custGeom>
                      <a:avLst/>
                      <a:gdLst>
                        <a:gd name="T0" fmla="*/ 63 w 63"/>
                        <a:gd name="T1" fmla="*/ 7 h 19"/>
                        <a:gd name="T2" fmla="*/ 59 w 63"/>
                        <a:gd name="T3" fmla="*/ 7 h 19"/>
                        <a:gd name="T4" fmla="*/ 1 w 63"/>
                        <a:gd name="T5" fmla="*/ 0 h 19"/>
                        <a:gd name="T6" fmla="*/ 0 w 63"/>
                        <a:gd name="T7" fmla="*/ 12 h 19"/>
                        <a:gd name="T8" fmla="*/ 59 w 63"/>
                        <a:gd name="T9" fmla="*/ 19 h 19"/>
                        <a:gd name="T10" fmla="*/ 55 w 63"/>
                        <a:gd name="T11" fmla="*/ 19 h 19"/>
                        <a:gd name="T12" fmla="*/ 63 w 63"/>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63" h="19">
                          <a:moveTo>
                            <a:pt x="63" y="7"/>
                          </a:moveTo>
                          <a:lnTo>
                            <a:pt x="59" y="7"/>
                          </a:lnTo>
                          <a:lnTo>
                            <a:pt x="1" y="0"/>
                          </a:lnTo>
                          <a:lnTo>
                            <a:pt x="0" y="12"/>
                          </a:lnTo>
                          <a:lnTo>
                            <a:pt x="59" y="19"/>
                          </a:lnTo>
                          <a:lnTo>
                            <a:pt x="55" y="19"/>
                          </a:lnTo>
                          <a:lnTo>
                            <a:pt x="63"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09" name="Freeform 219"/>
                    <p:cNvSpPr>
                      <a:spLocks/>
                    </p:cNvSpPr>
                    <p:nvPr/>
                  </p:nvSpPr>
                  <p:spPr bwMode="auto">
                    <a:xfrm>
                      <a:off x="1203" y="1118"/>
                      <a:ext cx="73" cy="43"/>
                    </a:xfrm>
                    <a:custGeom>
                      <a:avLst/>
                      <a:gdLst>
                        <a:gd name="T0" fmla="*/ 71 w 73"/>
                        <a:gd name="T1" fmla="*/ 38 h 43"/>
                        <a:gd name="T2" fmla="*/ 67 w 73"/>
                        <a:gd name="T3" fmla="*/ 30 h 43"/>
                        <a:gd name="T4" fmla="*/ 8 w 73"/>
                        <a:gd name="T5" fmla="*/ 0 h 43"/>
                        <a:gd name="T6" fmla="*/ 0 w 73"/>
                        <a:gd name="T7" fmla="*/ 12 h 43"/>
                        <a:gd name="T8" fmla="*/ 62 w 73"/>
                        <a:gd name="T9" fmla="*/ 43 h 43"/>
                        <a:gd name="T10" fmla="*/ 58 w 73"/>
                        <a:gd name="T11" fmla="*/ 36 h 43"/>
                        <a:gd name="T12" fmla="*/ 71 w 73"/>
                        <a:gd name="T13" fmla="*/ 38 h 43"/>
                        <a:gd name="T14" fmla="*/ 73 w 73"/>
                        <a:gd name="T15" fmla="*/ 32 h 43"/>
                        <a:gd name="T16" fmla="*/ 67 w 73"/>
                        <a:gd name="T17" fmla="*/ 30 h 43"/>
                        <a:gd name="T18" fmla="*/ 71 w 73"/>
                        <a:gd name="T1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3">
                          <a:moveTo>
                            <a:pt x="71" y="38"/>
                          </a:moveTo>
                          <a:lnTo>
                            <a:pt x="67" y="30"/>
                          </a:lnTo>
                          <a:lnTo>
                            <a:pt x="8" y="0"/>
                          </a:lnTo>
                          <a:lnTo>
                            <a:pt x="0" y="12"/>
                          </a:lnTo>
                          <a:lnTo>
                            <a:pt x="62" y="43"/>
                          </a:lnTo>
                          <a:lnTo>
                            <a:pt x="58" y="36"/>
                          </a:lnTo>
                          <a:lnTo>
                            <a:pt x="71" y="38"/>
                          </a:lnTo>
                          <a:lnTo>
                            <a:pt x="73" y="32"/>
                          </a:lnTo>
                          <a:lnTo>
                            <a:pt x="67" y="30"/>
                          </a:lnTo>
                          <a:lnTo>
                            <a:pt x="71"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0" name="Freeform 218"/>
                    <p:cNvSpPr>
                      <a:spLocks/>
                    </p:cNvSpPr>
                    <p:nvPr/>
                  </p:nvSpPr>
                  <p:spPr bwMode="auto">
                    <a:xfrm>
                      <a:off x="1247" y="1154"/>
                      <a:ext cx="27" cy="70"/>
                    </a:xfrm>
                    <a:custGeom>
                      <a:avLst/>
                      <a:gdLst>
                        <a:gd name="T0" fmla="*/ 12 w 27"/>
                        <a:gd name="T1" fmla="*/ 70 h 70"/>
                        <a:gd name="T2" fmla="*/ 12 w 27"/>
                        <a:gd name="T3" fmla="*/ 70 h 70"/>
                        <a:gd name="T4" fmla="*/ 27 w 27"/>
                        <a:gd name="T5" fmla="*/ 2 h 70"/>
                        <a:gd name="T6" fmla="*/ 14 w 27"/>
                        <a:gd name="T7" fmla="*/ 0 h 70"/>
                        <a:gd name="T8" fmla="*/ 0 w 27"/>
                        <a:gd name="T9" fmla="*/ 68 h 70"/>
                        <a:gd name="T10" fmla="*/ 0 w 27"/>
                        <a:gd name="T11" fmla="*/ 68 h 70"/>
                        <a:gd name="T12" fmla="*/ 12 w 27"/>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27" h="70">
                          <a:moveTo>
                            <a:pt x="12" y="70"/>
                          </a:moveTo>
                          <a:lnTo>
                            <a:pt x="12" y="70"/>
                          </a:lnTo>
                          <a:lnTo>
                            <a:pt x="27" y="2"/>
                          </a:lnTo>
                          <a:lnTo>
                            <a:pt x="14" y="0"/>
                          </a:lnTo>
                          <a:lnTo>
                            <a:pt x="0" y="68"/>
                          </a:lnTo>
                          <a:lnTo>
                            <a:pt x="12" y="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1" name="Freeform 217"/>
                    <p:cNvSpPr>
                      <a:spLocks/>
                    </p:cNvSpPr>
                    <p:nvPr/>
                  </p:nvSpPr>
                  <p:spPr bwMode="auto">
                    <a:xfrm>
                      <a:off x="1238" y="1222"/>
                      <a:ext cx="21" cy="74"/>
                    </a:xfrm>
                    <a:custGeom>
                      <a:avLst/>
                      <a:gdLst>
                        <a:gd name="T0" fmla="*/ 11 w 21"/>
                        <a:gd name="T1" fmla="*/ 63 h 74"/>
                        <a:gd name="T2" fmla="*/ 14 w 21"/>
                        <a:gd name="T3" fmla="*/ 69 h 74"/>
                        <a:gd name="T4" fmla="*/ 21 w 21"/>
                        <a:gd name="T5" fmla="*/ 2 h 74"/>
                        <a:gd name="T6" fmla="*/ 9 w 21"/>
                        <a:gd name="T7" fmla="*/ 0 h 74"/>
                        <a:gd name="T8" fmla="*/ 1 w 21"/>
                        <a:gd name="T9" fmla="*/ 69 h 74"/>
                        <a:gd name="T10" fmla="*/ 3 w 21"/>
                        <a:gd name="T11" fmla="*/ 74 h 74"/>
                        <a:gd name="T12" fmla="*/ 1 w 21"/>
                        <a:gd name="T13" fmla="*/ 69 h 74"/>
                        <a:gd name="T14" fmla="*/ 0 w 21"/>
                        <a:gd name="T15" fmla="*/ 71 h 74"/>
                        <a:gd name="T16" fmla="*/ 3 w 21"/>
                        <a:gd name="T17" fmla="*/ 74 h 74"/>
                        <a:gd name="T18" fmla="*/ 11 w 21"/>
                        <a:gd name="T19"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74">
                          <a:moveTo>
                            <a:pt x="11" y="63"/>
                          </a:moveTo>
                          <a:lnTo>
                            <a:pt x="14" y="69"/>
                          </a:lnTo>
                          <a:lnTo>
                            <a:pt x="21" y="2"/>
                          </a:lnTo>
                          <a:lnTo>
                            <a:pt x="9" y="0"/>
                          </a:lnTo>
                          <a:lnTo>
                            <a:pt x="1" y="69"/>
                          </a:lnTo>
                          <a:lnTo>
                            <a:pt x="3" y="74"/>
                          </a:lnTo>
                          <a:lnTo>
                            <a:pt x="1" y="69"/>
                          </a:lnTo>
                          <a:lnTo>
                            <a:pt x="0" y="71"/>
                          </a:lnTo>
                          <a:lnTo>
                            <a:pt x="3" y="74"/>
                          </a:lnTo>
                          <a:lnTo>
                            <a:pt x="11"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2" name="Freeform 216"/>
                    <p:cNvSpPr>
                      <a:spLocks/>
                    </p:cNvSpPr>
                    <p:nvPr/>
                  </p:nvSpPr>
                  <p:spPr bwMode="auto">
                    <a:xfrm>
                      <a:off x="1241" y="1285"/>
                      <a:ext cx="36" cy="35"/>
                    </a:xfrm>
                    <a:custGeom>
                      <a:avLst/>
                      <a:gdLst>
                        <a:gd name="T0" fmla="*/ 36 w 36"/>
                        <a:gd name="T1" fmla="*/ 26 h 35"/>
                        <a:gd name="T2" fmla="*/ 36 w 36"/>
                        <a:gd name="T3" fmla="*/ 26 h 35"/>
                        <a:gd name="T4" fmla="*/ 8 w 36"/>
                        <a:gd name="T5" fmla="*/ 0 h 35"/>
                        <a:gd name="T6" fmla="*/ 0 w 36"/>
                        <a:gd name="T7" fmla="*/ 11 h 35"/>
                        <a:gd name="T8" fmla="*/ 27 w 36"/>
                        <a:gd name="T9" fmla="*/ 35 h 35"/>
                        <a:gd name="T10" fmla="*/ 27 w 36"/>
                        <a:gd name="T11" fmla="*/ 35 h 35"/>
                        <a:gd name="T12" fmla="*/ 36 w 36"/>
                        <a:gd name="T13" fmla="*/ 26 h 35"/>
                      </a:gdLst>
                      <a:ahLst/>
                      <a:cxnLst>
                        <a:cxn ang="0">
                          <a:pos x="T0" y="T1"/>
                        </a:cxn>
                        <a:cxn ang="0">
                          <a:pos x="T2" y="T3"/>
                        </a:cxn>
                        <a:cxn ang="0">
                          <a:pos x="T4" y="T5"/>
                        </a:cxn>
                        <a:cxn ang="0">
                          <a:pos x="T6" y="T7"/>
                        </a:cxn>
                        <a:cxn ang="0">
                          <a:pos x="T8" y="T9"/>
                        </a:cxn>
                        <a:cxn ang="0">
                          <a:pos x="T10" y="T11"/>
                        </a:cxn>
                        <a:cxn ang="0">
                          <a:pos x="T12" y="T13"/>
                        </a:cxn>
                      </a:cxnLst>
                      <a:rect l="0" t="0" r="r" b="b"/>
                      <a:pathLst>
                        <a:path w="36" h="35">
                          <a:moveTo>
                            <a:pt x="36" y="26"/>
                          </a:moveTo>
                          <a:lnTo>
                            <a:pt x="36" y="26"/>
                          </a:lnTo>
                          <a:lnTo>
                            <a:pt x="8" y="0"/>
                          </a:lnTo>
                          <a:lnTo>
                            <a:pt x="0" y="11"/>
                          </a:lnTo>
                          <a:lnTo>
                            <a:pt x="27" y="35"/>
                          </a:lnTo>
                          <a:lnTo>
                            <a:pt x="36" y="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3" name="Freeform 215"/>
                    <p:cNvSpPr>
                      <a:spLocks/>
                    </p:cNvSpPr>
                    <p:nvPr/>
                  </p:nvSpPr>
                  <p:spPr bwMode="auto">
                    <a:xfrm>
                      <a:off x="1268" y="1311"/>
                      <a:ext cx="35" cy="30"/>
                    </a:xfrm>
                    <a:custGeom>
                      <a:avLst/>
                      <a:gdLst>
                        <a:gd name="T0" fmla="*/ 35 w 35"/>
                        <a:gd name="T1" fmla="*/ 25 h 30"/>
                        <a:gd name="T2" fmla="*/ 33 w 35"/>
                        <a:gd name="T3" fmla="*/ 21 h 30"/>
                        <a:gd name="T4" fmla="*/ 9 w 35"/>
                        <a:gd name="T5" fmla="*/ 0 h 30"/>
                        <a:gd name="T6" fmla="*/ 0 w 35"/>
                        <a:gd name="T7" fmla="*/ 9 h 30"/>
                        <a:gd name="T8" fmla="*/ 26 w 35"/>
                        <a:gd name="T9" fmla="*/ 30 h 30"/>
                        <a:gd name="T10" fmla="*/ 22 w 35"/>
                        <a:gd name="T11" fmla="*/ 27 h 30"/>
                        <a:gd name="T12" fmla="*/ 35 w 35"/>
                        <a:gd name="T13" fmla="*/ 25 h 30"/>
                      </a:gdLst>
                      <a:ahLst/>
                      <a:cxnLst>
                        <a:cxn ang="0">
                          <a:pos x="T0" y="T1"/>
                        </a:cxn>
                        <a:cxn ang="0">
                          <a:pos x="T2" y="T3"/>
                        </a:cxn>
                        <a:cxn ang="0">
                          <a:pos x="T4" y="T5"/>
                        </a:cxn>
                        <a:cxn ang="0">
                          <a:pos x="T6" y="T7"/>
                        </a:cxn>
                        <a:cxn ang="0">
                          <a:pos x="T8" y="T9"/>
                        </a:cxn>
                        <a:cxn ang="0">
                          <a:pos x="T10" y="T11"/>
                        </a:cxn>
                        <a:cxn ang="0">
                          <a:pos x="T12" y="T13"/>
                        </a:cxn>
                      </a:cxnLst>
                      <a:rect l="0" t="0" r="r" b="b"/>
                      <a:pathLst>
                        <a:path w="35" h="30">
                          <a:moveTo>
                            <a:pt x="35" y="25"/>
                          </a:moveTo>
                          <a:lnTo>
                            <a:pt x="33" y="21"/>
                          </a:lnTo>
                          <a:lnTo>
                            <a:pt x="9" y="0"/>
                          </a:lnTo>
                          <a:lnTo>
                            <a:pt x="0" y="9"/>
                          </a:lnTo>
                          <a:lnTo>
                            <a:pt x="26" y="30"/>
                          </a:lnTo>
                          <a:lnTo>
                            <a:pt x="22" y="27"/>
                          </a:lnTo>
                          <a:lnTo>
                            <a:pt x="35"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4" name="Freeform 214"/>
                    <p:cNvSpPr>
                      <a:spLocks/>
                    </p:cNvSpPr>
                    <p:nvPr/>
                  </p:nvSpPr>
                  <p:spPr bwMode="auto">
                    <a:xfrm>
                      <a:off x="1290" y="1336"/>
                      <a:ext cx="16" cy="34"/>
                    </a:xfrm>
                    <a:custGeom>
                      <a:avLst/>
                      <a:gdLst>
                        <a:gd name="T0" fmla="*/ 16 w 16"/>
                        <a:gd name="T1" fmla="*/ 34 h 34"/>
                        <a:gd name="T2" fmla="*/ 16 w 16"/>
                        <a:gd name="T3" fmla="*/ 32 h 34"/>
                        <a:gd name="T4" fmla="*/ 13 w 16"/>
                        <a:gd name="T5" fmla="*/ 0 h 34"/>
                        <a:gd name="T6" fmla="*/ 0 w 16"/>
                        <a:gd name="T7" fmla="*/ 2 h 34"/>
                        <a:gd name="T8" fmla="*/ 4 w 16"/>
                        <a:gd name="T9" fmla="*/ 34 h 34"/>
                        <a:gd name="T10" fmla="*/ 4 w 16"/>
                        <a:gd name="T11" fmla="*/ 32 h 34"/>
                        <a:gd name="T12" fmla="*/ 16 w 16"/>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6" h="34">
                          <a:moveTo>
                            <a:pt x="16" y="34"/>
                          </a:moveTo>
                          <a:lnTo>
                            <a:pt x="16" y="32"/>
                          </a:lnTo>
                          <a:lnTo>
                            <a:pt x="13" y="0"/>
                          </a:lnTo>
                          <a:lnTo>
                            <a:pt x="0" y="2"/>
                          </a:lnTo>
                          <a:lnTo>
                            <a:pt x="4" y="34"/>
                          </a:lnTo>
                          <a:lnTo>
                            <a:pt x="4" y="32"/>
                          </a:lnTo>
                          <a:lnTo>
                            <a:pt x="1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5" name="Freeform 213"/>
                    <p:cNvSpPr>
                      <a:spLocks/>
                    </p:cNvSpPr>
                    <p:nvPr/>
                  </p:nvSpPr>
                  <p:spPr bwMode="auto">
                    <a:xfrm>
                      <a:off x="1288" y="1368"/>
                      <a:ext cx="18" cy="25"/>
                    </a:xfrm>
                    <a:custGeom>
                      <a:avLst/>
                      <a:gdLst>
                        <a:gd name="T0" fmla="*/ 13 w 18"/>
                        <a:gd name="T1" fmla="*/ 20 h 25"/>
                        <a:gd name="T2" fmla="*/ 15 w 18"/>
                        <a:gd name="T3" fmla="*/ 25 h 25"/>
                        <a:gd name="T4" fmla="*/ 18 w 18"/>
                        <a:gd name="T5" fmla="*/ 2 h 25"/>
                        <a:gd name="T6" fmla="*/ 6 w 18"/>
                        <a:gd name="T7" fmla="*/ 0 h 25"/>
                        <a:gd name="T8" fmla="*/ 0 w 18"/>
                        <a:gd name="T9" fmla="*/ 22 h 25"/>
                        <a:gd name="T10" fmla="*/ 2 w 18"/>
                        <a:gd name="T11" fmla="*/ 25 h 25"/>
                        <a:gd name="T12" fmla="*/ 13 w 18"/>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3" y="20"/>
                          </a:moveTo>
                          <a:lnTo>
                            <a:pt x="15" y="25"/>
                          </a:lnTo>
                          <a:lnTo>
                            <a:pt x="18" y="2"/>
                          </a:lnTo>
                          <a:lnTo>
                            <a:pt x="6" y="0"/>
                          </a:lnTo>
                          <a:lnTo>
                            <a:pt x="0" y="22"/>
                          </a:lnTo>
                          <a:lnTo>
                            <a:pt x="2" y="25"/>
                          </a:lnTo>
                          <a:lnTo>
                            <a:pt x="13"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6" name="Freeform 212"/>
                    <p:cNvSpPr>
                      <a:spLocks/>
                    </p:cNvSpPr>
                    <p:nvPr/>
                  </p:nvSpPr>
                  <p:spPr bwMode="auto">
                    <a:xfrm>
                      <a:off x="1290" y="1388"/>
                      <a:ext cx="20" cy="23"/>
                    </a:xfrm>
                    <a:custGeom>
                      <a:avLst/>
                      <a:gdLst>
                        <a:gd name="T0" fmla="*/ 20 w 20"/>
                        <a:gd name="T1" fmla="*/ 20 h 23"/>
                        <a:gd name="T2" fmla="*/ 18 w 20"/>
                        <a:gd name="T3" fmla="*/ 18 h 23"/>
                        <a:gd name="T4" fmla="*/ 11 w 20"/>
                        <a:gd name="T5" fmla="*/ 0 h 23"/>
                        <a:gd name="T6" fmla="*/ 0 w 20"/>
                        <a:gd name="T7" fmla="*/ 5 h 23"/>
                        <a:gd name="T8" fmla="*/ 7 w 20"/>
                        <a:gd name="T9" fmla="*/ 23 h 23"/>
                        <a:gd name="T10" fmla="*/ 7 w 20"/>
                        <a:gd name="T11" fmla="*/ 22 h 23"/>
                        <a:gd name="T12" fmla="*/ 20 w 20"/>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20" y="20"/>
                          </a:moveTo>
                          <a:lnTo>
                            <a:pt x="18" y="18"/>
                          </a:lnTo>
                          <a:lnTo>
                            <a:pt x="11" y="0"/>
                          </a:lnTo>
                          <a:lnTo>
                            <a:pt x="0" y="5"/>
                          </a:lnTo>
                          <a:lnTo>
                            <a:pt x="7" y="23"/>
                          </a:lnTo>
                          <a:lnTo>
                            <a:pt x="7" y="22"/>
                          </a:lnTo>
                          <a:lnTo>
                            <a:pt x="2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7" name="Freeform 211"/>
                    <p:cNvSpPr>
                      <a:spLocks/>
                    </p:cNvSpPr>
                    <p:nvPr/>
                  </p:nvSpPr>
                  <p:spPr bwMode="auto">
                    <a:xfrm>
                      <a:off x="1297" y="1408"/>
                      <a:ext cx="15" cy="11"/>
                    </a:xfrm>
                    <a:custGeom>
                      <a:avLst/>
                      <a:gdLst>
                        <a:gd name="T0" fmla="*/ 15 w 15"/>
                        <a:gd name="T1" fmla="*/ 9 h 11"/>
                        <a:gd name="T2" fmla="*/ 15 w 15"/>
                        <a:gd name="T3" fmla="*/ 7 h 11"/>
                        <a:gd name="T4" fmla="*/ 13 w 15"/>
                        <a:gd name="T5" fmla="*/ 0 h 11"/>
                        <a:gd name="T6" fmla="*/ 0 w 15"/>
                        <a:gd name="T7" fmla="*/ 2 h 11"/>
                        <a:gd name="T8" fmla="*/ 2 w 15"/>
                        <a:gd name="T9" fmla="*/ 11 h 11"/>
                        <a:gd name="T10" fmla="*/ 2 w 15"/>
                        <a:gd name="T11" fmla="*/ 9 h 11"/>
                        <a:gd name="T12" fmla="*/ 15 w 15"/>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5" y="9"/>
                          </a:moveTo>
                          <a:lnTo>
                            <a:pt x="15" y="7"/>
                          </a:lnTo>
                          <a:lnTo>
                            <a:pt x="13" y="0"/>
                          </a:lnTo>
                          <a:lnTo>
                            <a:pt x="0" y="2"/>
                          </a:lnTo>
                          <a:lnTo>
                            <a:pt x="2" y="11"/>
                          </a:lnTo>
                          <a:lnTo>
                            <a:pt x="2" y="9"/>
                          </a:lnTo>
                          <a:lnTo>
                            <a:pt x="15"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618" name="Freeform 210"/>
                    <p:cNvSpPr>
                      <a:spLocks/>
                    </p:cNvSpPr>
                    <p:nvPr/>
                  </p:nvSpPr>
                  <p:spPr bwMode="auto">
                    <a:xfrm>
                      <a:off x="1299" y="1417"/>
                      <a:ext cx="13" cy="30"/>
                    </a:xfrm>
                    <a:custGeom>
                      <a:avLst/>
                      <a:gdLst>
                        <a:gd name="T0" fmla="*/ 13 w 13"/>
                        <a:gd name="T1" fmla="*/ 30 h 30"/>
                        <a:gd name="T2" fmla="*/ 13 w 13"/>
                        <a:gd name="T3" fmla="*/ 27 h 30"/>
                        <a:gd name="T4" fmla="*/ 13 w 13"/>
                        <a:gd name="T5" fmla="*/ 0 h 30"/>
                        <a:gd name="T6" fmla="*/ 0 w 13"/>
                        <a:gd name="T7" fmla="*/ 0 h 30"/>
                        <a:gd name="T8" fmla="*/ 0 w 13"/>
                        <a:gd name="T9" fmla="*/ 27 h 30"/>
                        <a:gd name="T10" fmla="*/ 2 w 13"/>
                        <a:gd name="T11" fmla="*/ 23 h 30"/>
                        <a:gd name="T12" fmla="*/ 13 w 1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3" h="30">
                          <a:moveTo>
                            <a:pt x="13" y="30"/>
                          </a:moveTo>
                          <a:lnTo>
                            <a:pt x="13" y="27"/>
                          </a:lnTo>
                          <a:lnTo>
                            <a:pt x="13" y="0"/>
                          </a:lnTo>
                          <a:lnTo>
                            <a:pt x="0" y="0"/>
                          </a:lnTo>
                          <a:lnTo>
                            <a:pt x="0" y="27"/>
                          </a:lnTo>
                          <a:lnTo>
                            <a:pt x="2" y="23"/>
                          </a:lnTo>
                          <a:lnTo>
                            <a:pt x="13"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grpSp>
              <p:sp>
                <p:nvSpPr>
                  <p:cNvPr id="212" name="Freeform 208"/>
                  <p:cNvSpPr>
                    <a:spLocks/>
                  </p:cNvSpPr>
                  <p:nvPr/>
                </p:nvSpPr>
                <p:spPr bwMode="auto">
                  <a:xfrm>
                    <a:off x="4588" y="1776"/>
                    <a:ext cx="67" cy="72"/>
                  </a:xfrm>
                  <a:custGeom>
                    <a:avLst/>
                    <a:gdLst>
                      <a:gd name="T0" fmla="*/ 11 w 31"/>
                      <a:gd name="T1" fmla="*/ 36 h 36"/>
                      <a:gd name="T2" fmla="*/ 11 w 31"/>
                      <a:gd name="T3" fmla="*/ 36 h 36"/>
                      <a:gd name="T4" fmla="*/ 31 w 31"/>
                      <a:gd name="T5" fmla="*/ 7 h 36"/>
                      <a:gd name="T6" fmla="*/ 20 w 31"/>
                      <a:gd name="T7" fmla="*/ 0 h 36"/>
                      <a:gd name="T8" fmla="*/ 0 w 31"/>
                      <a:gd name="T9" fmla="*/ 29 h 36"/>
                      <a:gd name="T10" fmla="*/ 0 w 31"/>
                      <a:gd name="T11" fmla="*/ 27 h 36"/>
                      <a:gd name="T12" fmla="*/ 11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11" y="36"/>
                        </a:moveTo>
                        <a:lnTo>
                          <a:pt x="11" y="36"/>
                        </a:lnTo>
                        <a:lnTo>
                          <a:pt x="31" y="7"/>
                        </a:lnTo>
                        <a:lnTo>
                          <a:pt x="20" y="0"/>
                        </a:lnTo>
                        <a:lnTo>
                          <a:pt x="0" y="29"/>
                        </a:lnTo>
                        <a:lnTo>
                          <a:pt x="0" y="27"/>
                        </a:lnTo>
                        <a:lnTo>
                          <a:pt x="11"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13" name="Freeform 207"/>
                  <p:cNvSpPr>
                    <a:spLocks/>
                  </p:cNvSpPr>
                  <p:nvPr/>
                </p:nvSpPr>
                <p:spPr bwMode="auto">
                  <a:xfrm>
                    <a:off x="4529" y="1830"/>
                    <a:ext cx="83" cy="98"/>
                  </a:xfrm>
                  <a:custGeom>
                    <a:avLst/>
                    <a:gdLst>
                      <a:gd name="T0" fmla="*/ 4 w 38"/>
                      <a:gd name="T1" fmla="*/ 49 h 49"/>
                      <a:gd name="T2" fmla="*/ 9 w 38"/>
                      <a:gd name="T3" fmla="*/ 45 h 49"/>
                      <a:gd name="T4" fmla="*/ 38 w 38"/>
                      <a:gd name="T5" fmla="*/ 9 h 49"/>
                      <a:gd name="T6" fmla="*/ 27 w 38"/>
                      <a:gd name="T7" fmla="*/ 0 h 49"/>
                      <a:gd name="T8" fmla="*/ 0 w 38"/>
                      <a:gd name="T9" fmla="*/ 38 h 49"/>
                      <a:gd name="T10" fmla="*/ 5 w 38"/>
                      <a:gd name="T11" fmla="*/ 36 h 49"/>
                      <a:gd name="T12" fmla="*/ 4 w 38"/>
                      <a:gd name="T13" fmla="*/ 49 h 49"/>
                      <a:gd name="T14" fmla="*/ 7 w 38"/>
                      <a:gd name="T15" fmla="*/ 49 h 49"/>
                      <a:gd name="T16" fmla="*/ 9 w 38"/>
                      <a:gd name="T17" fmla="*/ 45 h 49"/>
                      <a:gd name="T18" fmla="*/ 4 w 3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9">
                        <a:moveTo>
                          <a:pt x="4" y="49"/>
                        </a:moveTo>
                        <a:lnTo>
                          <a:pt x="9" y="45"/>
                        </a:lnTo>
                        <a:lnTo>
                          <a:pt x="38" y="9"/>
                        </a:lnTo>
                        <a:lnTo>
                          <a:pt x="27" y="0"/>
                        </a:lnTo>
                        <a:lnTo>
                          <a:pt x="0" y="38"/>
                        </a:lnTo>
                        <a:lnTo>
                          <a:pt x="5" y="36"/>
                        </a:lnTo>
                        <a:lnTo>
                          <a:pt x="4" y="49"/>
                        </a:lnTo>
                        <a:lnTo>
                          <a:pt x="7" y="49"/>
                        </a:lnTo>
                        <a:lnTo>
                          <a:pt x="9" y="45"/>
                        </a:lnTo>
                        <a:lnTo>
                          <a:pt x="4"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14" name="Freeform 206"/>
                  <p:cNvSpPr>
                    <a:spLocks/>
                  </p:cNvSpPr>
                  <p:nvPr/>
                </p:nvSpPr>
                <p:spPr bwMode="auto">
                  <a:xfrm>
                    <a:off x="4419" y="1896"/>
                    <a:ext cx="121" cy="32"/>
                  </a:xfrm>
                  <a:custGeom>
                    <a:avLst/>
                    <a:gdLst>
                      <a:gd name="T0" fmla="*/ 0 w 56"/>
                      <a:gd name="T1" fmla="*/ 10 h 16"/>
                      <a:gd name="T2" fmla="*/ 6 w 56"/>
                      <a:gd name="T3" fmla="*/ 12 h 16"/>
                      <a:gd name="T4" fmla="*/ 55 w 56"/>
                      <a:gd name="T5" fmla="*/ 16 h 16"/>
                      <a:gd name="T6" fmla="*/ 56 w 56"/>
                      <a:gd name="T7" fmla="*/ 3 h 16"/>
                      <a:gd name="T8" fmla="*/ 6 w 56"/>
                      <a:gd name="T9" fmla="*/ 0 h 16"/>
                      <a:gd name="T10" fmla="*/ 11 w 56"/>
                      <a:gd name="T11" fmla="*/ 3 h 16"/>
                      <a:gd name="T12" fmla="*/ 0 w 56"/>
                      <a:gd name="T13" fmla="*/ 10 h 16"/>
                      <a:gd name="T14" fmla="*/ 2 w 56"/>
                      <a:gd name="T15" fmla="*/ 12 h 16"/>
                      <a:gd name="T16" fmla="*/ 6 w 56"/>
                      <a:gd name="T17" fmla="*/ 12 h 16"/>
                      <a:gd name="T18" fmla="*/ 0 w 56"/>
                      <a:gd name="T1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6">
                        <a:moveTo>
                          <a:pt x="0" y="10"/>
                        </a:moveTo>
                        <a:lnTo>
                          <a:pt x="6" y="12"/>
                        </a:lnTo>
                        <a:lnTo>
                          <a:pt x="55" y="16"/>
                        </a:lnTo>
                        <a:lnTo>
                          <a:pt x="56" y="3"/>
                        </a:lnTo>
                        <a:lnTo>
                          <a:pt x="6" y="0"/>
                        </a:lnTo>
                        <a:lnTo>
                          <a:pt x="11" y="3"/>
                        </a:lnTo>
                        <a:lnTo>
                          <a:pt x="0" y="10"/>
                        </a:lnTo>
                        <a:lnTo>
                          <a:pt x="2" y="12"/>
                        </a:lnTo>
                        <a:lnTo>
                          <a:pt x="6" y="12"/>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15" name="Freeform 205"/>
                  <p:cNvSpPr>
                    <a:spLocks/>
                  </p:cNvSpPr>
                  <p:nvPr/>
                </p:nvSpPr>
                <p:spPr bwMode="auto">
                  <a:xfrm>
                    <a:off x="4377" y="1838"/>
                    <a:ext cx="67" cy="78"/>
                  </a:xfrm>
                  <a:custGeom>
                    <a:avLst/>
                    <a:gdLst>
                      <a:gd name="T0" fmla="*/ 7 w 30"/>
                      <a:gd name="T1" fmla="*/ 14 h 39"/>
                      <a:gd name="T2" fmla="*/ 0 w 30"/>
                      <a:gd name="T3" fmla="*/ 12 h 39"/>
                      <a:gd name="T4" fmla="*/ 19 w 30"/>
                      <a:gd name="T5" fmla="*/ 39 h 39"/>
                      <a:gd name="T6" fmla="*/ 30 w 30"/>
                      <a:gd name="T7" fmla="*/ 32 h 39"/>
                      <a:gd name="T8" fmla="*/ 10 w 30"/>
                      <a:gd name="T9" fmla="*/ 5 h 39"/>
                      <a:gd name="T10" fmla="*/ 1 w 30"/>
                      <a:gd name="T11" fmla="*/ 3 h 39"/>
                      <a:gd name="T12" fmla="*/ 10 w 30"/>
                      <a:gd name="T13" fmla="*/ 5 h 39"/>
                      <a:gd name="T14" fmla="*/ 7 w 30"/>
                      <a:gd name="T15" fmla="*/ 0 h 39"/>
                      <a:gd name="T16" fmla="*/ 1 w 30"/>
                      <a:gd name="T17" fmla="*/ 3 h 39"/>
                      <a:gd name="T18" fmla="*/ 7 w 30"/>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9">
                        <a:moveTo>
                          <a:pt x="7" y="14"/>
                        </a:moveTo>
                        <a:lnTo>
                          <a:pt x="0" y="12"/>
                        </a:lnTo>
                        <a:lnTo>
                          <a:pt x="19" y="39"/>
                        </a:lnTo>
                        <a:lnTo>
                          <a:pt x="30" y="32"/>
                        </a:lnTo>
                        <a:lnTo>
                          <a:pt x="10" y="5"/>
                        </a:lnTo>
                        <a:lnTo>
                          <a:pt x="1" y="3"/>
                        </a:lnTo>
                        <a:lnTo>
                          <a:pt x="10" y="5"/>
                        </a:lnTo>
                        <a:lnTo>
                          <a:pt x="7" y="0"/>
                        </a:lnTo>
                        <a:lnTo>
                          <a:pt x="1" y="3"/>
                        </a:lnTo>
                        <a:lnTo>
                          <a:pt x="7"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16" name="Freeform 204"/>
                  <p:cNvSpPr>
                    <a:spLocks/>
                  </p:cNvSpPr>
                  <p:nvPr/>
                </p:nvSpPr>
                <p:spPr bwMode="auto">
                  <a:xfrm>
                    <a:off x="4284" y="1844"/>
                    <a:ext cx="109" cy="62"/>
                  </a:xfrm>
                  <a:custGeom>
                    <a:avLst/>
                    <a:gdLst>
                      <a:gd name="T0" fmla="*/ 9 w 51"/>
                      <a:gd name="T1" fmla="*/ 29 h 31"/>
                      <a:gd name="T2" fmla="*/ 8 w 51"/>
                      <a:gd name="T3" fmla="*/ 31 h 31"/>
                      <a:gd name="T4" fmla="*/ 51 w 51"/>
                      <a:gd name="T5" fmla="*/ 11 h 31"/>
                      <a:gd name="T6" fmla="*/ 45 w 51"/>
                      <a:gd name="T7" fmla="*/ 0 h 31"/>
                      <a:gd name="T8" fmla="*/ 2 w 51"/>
                      <a:gd name="T9" fmla="*/ 18 h 31"/>
                      <a:gd name="T10" fmla="*/ 0 w 51"/>
                      <a:gd name="T11" fmla="*/ 20 h 31"/>
                      <a:gd name="T12" fmla="*/ 9 w 5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51" h="31">
                        <a:moveTo>
                          <a:pt x="9" y="29"/>
                        </a:moveTo>
                        <a:lnTo>
                          <a:pt x="8" y="31"/>
                        </a:lnTo>
                        <a:lnTo>
                          <a:pt x="51" y="11"/>
                        </a:lnTo>
                        <a:lnTo>
                          <a:pt x="45" y="0"/>
                        </a:lnTo>
                        <a:lnTo>
                          <a:pt x="2" y="18"/>
                        </a:lnTo>
                        <a:lnTo>
                          <a:pt x="0" y="20"/>
                        </a:lnTo>
                        <a:lnTo>
                          <a:pt x="9"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17" name="Freeform 203"/>
                  <p:cNvSpPr>
                    <a:spLocks/>
                  </p:cNvSpPr>
                  <p:nvPr/>
                </p:nvSpPr>
                <p:spPr bwMode="auto">
                  <a:xfrm>
                    <a:off x="4209" y="1884"/>
                    <a:ext cx="92" cy="90"/>
                  </a:xfrm>
                  <a:custGeom>
                    <a:avLst/>
                    <a:gdLst>
                      <a:gd name="T0" fmla="*/ 13 w 43"/>
                      <a:gd name="T1" fmla="*/ 42 h 45"/>
                      <a:gd name="T2" fmla="*/ 11 w 43"/>
                      <a:gd name="T3" fmla="*/ 45 h 45"/>
                      <a:gd name="T4" fmla="*/ 43 w 43"/>
                      <a:gd name="T5" fmla="*/ 9 h 45"/>
                      <a:gd name="T6" fmla="*/ 34 w 43"/>
                      <a:gd name="T7" fmla="*/ 0 h 45"/>
                      <a:gd name="T8" fmla="*/ 2 w 43"/>
                      <a:gd name="T9" fmla="*/ 38 h 45"/>
                      <a:gd name="T10" fmla="*/ 0 w 43"/>
                      <a:gd name="T11" fmla="*/ 43 h 45"/>
                      <a:gd name="T12" fmla="*/ 2 w 43"/>
                      <a:gd name="T13" fmla="*/ 38 h 45"/>
                      <a:gd name="T14" fmla="*/ 0 w 43"/>
                      <a:gd name="T15" fmla="*/ 40 h 45"/>
                      <a:gd name="T16" fmla="*/ 0 w 43"/>
                      <a:gd name="T17" fmla="*/ 43 h 45"/>
                      <a:gd name="T18" fmla="*/ 13 w 43"/>
                      <a:gd name="T1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3" y="42"/>
                        </a:moveTo>
                        <a:lnTo>
                          <a:pt x="11" y="45"/>
                        </a:lnTo>
                        <a:lnTo>
                          <a:pt x="43" y="9"/>
                        </a:lnTo>
                        <a:lnTo>
                          <a:pt x="34" y="0"/>
                        </a:lnTo>
                        <a:lnTo>
                          <a:pt x="2" y="38"/>
                        </a:lnTo>
                        <a:lnTo>
                          <a:pt x="0" y="43"/>
                        </a:lnTo>
                        <a:lnTo>
                          <a:pt x="2" y="38"/>
                        </a:lnTo>
                        <a:lnTo>
                          <a:pt x="0" y="40"/>
                        </a:lnTo>
                        <a:lnTo>
                          <a:pt x="0" y="43"/>
                        </a:lnTo>
                        <a:lnTo>
                          <a:pt x="13"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18" name="Freeform 202"/>
                  <p:cNvSpPr>
                    <a:spLocks/>
                  </p:cNvSpPr>
                  <p:nvPr/>
                </p:nvSpPr>
                <p:spPr bwMode="auto">
                  <a:xfrm>
                    <a:off x="4209" y="1968"/>
                    <a:ext cx="43" cy="96"/>
                  </a:xfrm>
                  <a:custGeom>
                    <a:avLst/>
                    <a:gdLst>
                      <a:gd name="T0" fmla="*/ 20 w 20"/>
                      <a:gd name="T1" fmla="*/ 48 h 48"/>
                      <a:gd name="T2" fmla="*/ 20 w 20"/>
                      <a:gd name="T3" fmla="*/ 47 h 48"/>
                      <a:gd name="T4" fmla="*/ 13 w 20"/>
                      <a:gd name="T5" fmla="*/ 0 h 48"/>
                      <a:gd name="T6" fmla="*/ 0 w 20"/>
                      <a:gd name="T7" fmla="*/ 1 h 48"/>
                      <a:gd name="T8" fmla="*/ 7 w 20"/>
                      <a:gd name="T9" fmla="*/ 48 h 48"/>
                      <a:gd name="T10" fmla="*/ 7 w 20"/>
                      <a:gd name="T11" fmla="*/ 48 h 48"/>
                      <a:gd name="T12" fmla="*/ 20 w 2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0" h="48">
                        <a:moveTo>
                          <a:pt x="20" y="48"/>
                        </a:moveTo>
                        <a:lnTo>
                          <a:pt x="20" y="47"/>
                        </a:lnTo>
                        <a:lnTo>
                          <a:pt x="13" y="0"/>
                        </a:lnTo>
                        <a:lnTo>
                          <a:pt x="0" y="1"/>
                        </a:lnTo>
                        <a:lnTo>
                          <a:pt x="7" y="48"/>
                        </a:lnTo>
                        <a:lnTo>
                          <a:pt x="20"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19" name="Freeform 201"/>
                  <p:cNvSpPr>
                    <a:spLocks/>
                  </p:cNvSpPr>
                  <p:nvPr/>
                </p:nvSpPr>
                <p:spPr bwMode="auto">
                  <a:xfrm>
                    <a:off x="4223" y="2064"/>
                    <a:ext cx="29" cy="62"/>
                  </a:xfrm>
                  <a:custGeom>
                    <a:avLst/>
                    <a:gdLst>
                      <a:gd name="T0" fmla="*/ 11 w 13"/>
                      <a:gd name="T1" fmla="*/ 20 h 31"/>
                      <a:gd name="T2" fmla="*/ 13 w 13"/>
                      <a:gd name="T3" fmla="*/ 26 h 31"/>
                      <a:gd name="T4" fmla="*/ 13 w 13"/>
                      <a:gd name="T5" fmla="*/ 0 h 31"/>
                      <a:gd name="T6" fmla="*/ 0 w 13"/>
                      <a:gd name="T7" fmla="*/ 0 h 31"/>
                      <a:gd name="T8" fmla="*/ 0 w 13"/>
                      <a:gd name="T9" fmla="*/ 26 h 31"/>
                      <a:gd name="T10" fmla="*/ 4 w 13"/>
                      <a:gd name="T11" fmla="*/ 31 h 31"/>
                      <a:gd name="T12" fmla="*/ 0 w 13"/>
                      <a:gd name="T13" fmla="*/ 26 h 31"/>
                      <a:gd name="T14" fmla="*/ 0 w 13"/>
                      <a:gd name="T15" fmla="*/ 27 h 31"/>
                      <a:gd name="T16" fmla="*/ 4 w 13"/>
                      <a:gd name="T17" fmla="*/ 31 h 31"/>
                      <a:gd name="T18" fmla="*/ 11 w 13"/>
                      <a:gd name="T1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1">
                        <a:moveTo>
                          <a:pt x="11" y="20"/>
                        </a:moveTo>
                        <a:lnTo>
                          <a:pt x="13" y="26"/>
                        </a:lnTo>
                        <a:lnTo>
                          <a:pt x="13" y="0"/>
                        </a:lnTo>
                        <a:lnTo>
                          <a:pt x="0" y="0"/>
                        </a:lnTo>
                        <a:lnTo>
                          <a:pt x="0" y="26"/>
                        </a:lnTo>
                        <a:lnTo>
                          <a:pt x="4" y="31"/>
                        </a:lnTo>
                        <a:lnTo>
                          <a:pt x="0" y="26"/>
                        </a:lnTo>
                        <a:lnTo>
                          <a:pt x="0" y="27"/>
                        </a:lnTo>
                        <a:lnTo>
                          <a:pt x="4" y="31"/>
                        </a:lnTo>
                        <a:lnTo>
                          <a:pt x="11"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0" name="Freeform 200"/>
                  <p:cNvSpPr>
                    <a:spLocks/>
                  </p:cNvSpPr>
                  <p:nvPr/>
                </p:nvSpPr>
                <p:spPr bwMode="auto">
                  <a:xfrm>
                    <a:off x="4233" y="2104"/>
                    <a:ext cx="68" cy="54"/>
                  </a:xfrm>
                  <a:custGeom>
                    <a:avLst/>
                    <a:gdLst>
                      <a:gd name="T0" fmla="*/ 32 w 32"/>
                      <a:gd name="T1" fmla="*/ 16 h 27"/>
                      <a:gd name="T2" fmla="*/ 32 w 32"/>
                      <a:gd name="T3" fmla="*/ 16 h 27"/>
                      <a:gd name="T4" fmla="*/ 7 w 32"/>
                      <a:gd name="T5" fmla="*/ 0 h 27"/>
                      <a:gd name="T6" fmla="*/ 0 w 32"/>
                      <a:gd name="T7" fmla="*/ 11 h 27"/>
                      <a:gd name="T8" fmla="*/ 25 w 32"/>
                      <a:gd name="T9" fmla="*/ 27 h 27"/>
                      <a:gd name="T10" fmla="*/ 23 w 32"/>
                      <a:gd name="T11" fmla="*/ 25 h 27"/>
                      <a:gd name="T12" fmla="*/ 32 w 32"/>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32" y="16"/>
                        </a:moveTo>
                        <a:lnTo>
                          <a:pt x="32" y="16"/>
                        </a:lnTo>
                        <a:lnTo>
                          <a:pt x="7" y="0"/>
                        </a:lnTo>
                        <a:lnTo>
                          <a:pt x="0" y="11"/>
                        </a:lnTo>
                        <a:lnTo>
                          <a:pt x="25" y="27"/>
                        </a:lnTo>
                        <a:lnTo>
                          <a:pt x="23" y="25"/>
                        </a:lnTo>
                        <a:lnTo>
                          <a:pt x="32"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1" name="Freeform 199"/>
                  <p:cNvSpPr>
                    <a:spLocks/>
                  </p:cNvSpPr>
                  <p:nvPr/>
                </p:nvSpPr>
                <p:spPr bwMode="auto">
                  <a:xfrm>
                    <a:off x="4284" y="2136"/>
                    <a:ext cx="57" cy="52"/>
                  </a:xfrm>
                  <a:custGeom>
                    <a:avLst/>
                    <a:gdLst>
                      <a:gd name="T0" fmla="*/ 27 w 27"/>
                      <a:gd name="T1" fmla="*/ 22 h 26"/>
                      <a:gd name="T2" fmla="*/ 26 w 27"/>
                      <a:gd name="T3" fmla="*/ 17 h 26"/>
                      <a:gd name="T4" fmla="*/ 9 w 27"/>
                      <a:gd name="T5" fmla="*/ 0 h 26"/>
                      <a:gd name="T6" fmla="*/ 0 w 27"/>
                      <a:gd name="T7" fmla="*/ 9 h 26"/>
                      <a:gd name="T8" fmla="*/ 17 w 27"/>
                      <a:gd name="T9" fmla="*/ 26 h 26"/>
                      <a:gd name="T10" fmla="*/ 15 w 27"/>
                      <a:gd name="T11" fmla="*/ 20 h 26"/>
                      <a:gd name="T12" fmla="*/ 27 w 27"/>
                      <a:gd name="T13" fmla="*/ 22 h 26"/>
                      <a:gd name="T14" fmla="*/ 27 w 27"/>
                      <a:gd name="T15" fmla="*/ 18 h 26"/>
                      <a:gd name="T16" fmla="*/ 26 w 27"/>
                      <a:gd name="T17" fmla="*/ 17 h 26"/>
                      <a:gd name="T18" fmla="*/ 27 w 27"/>
                      <a:gd name="T1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27" y="22"/>
                        </a:moveTo>
                        <a:lnTo>
                          <a:pt x="26" y="17"/>
                        </a:lnTo>
                        <a:lnTo>
                          <a:pt x="9" y="0"/>
                        </a:lnTo>
                        <a:lnTo>
                          <a:pt x="0" y="9"/>
                        </a:lnTo>
                        <a:lnTo>
                          <a:pt x="17" y="26"/>
                        </a:lnTo>
                        <a:lnTo>
                          <a:pt x="15" y="20"/>
                        </a:lnTo>
                        <a:lnTo>
                          <a:pt x="27" y="22"/>
                        </a:lnTo>
                        <a:lnTo>
                          <a:pt x="27" y="18"/>
                        </a:lnTo>
                        <a:lnTo>
                          <a:pt x="26" y="17"/>
                        </a:lnTo>
                        <a:lnTo>
                          <a:pt x="27"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2" name="Freeform 198"/>
                  <p:cNvSpPr>
                    <a:spLocks/>
                  </p:cNvSpPr>
                  <p:nvPr/>
                </p:nvSpPr>
                <p:spPr bwMode="auto">
                  <a:xfrm>
                    <a:off x="4311" y="2176"/>
                    <a:ext cx="30" cy="66"/>
                  </a:xfrm>
                  <a:custGeom>
                    <a:avLst/>
                    <a:gdLst>
                      <a:gd name="T0" fmla="*/ 7 w 14"/>
                      <a:gd name="T1" fmla="*/ 33 h 33"/>
                      <a:gd name="T2" fmla="*/ 13 w 14"/>
                      <a:gd name="T3" fmla="*/ 27 h 33"/>
                      <a:gd name="T4" fmla="*/ 14 w 14"/>
                      <a:gd name="T5" fmla="*/ 2 h 33"/>
                      <a:gd name="T6" fmla="*/ 2 w 14"/>
                      <a:gd name="T7" fmla="*/ 0 h 33"/>
                      <a:gd name="T8" fmla="*/ 0 w 14"/>
                      <a:gd name="T9" fmla="*/ 25 h 33"/>
                      <a:gd name="T10" fmla="*/ 5 w 14"/>
                      <a:gd name="T11" fmla="*/ 20 h 33"/>
                      <a:gd name="T12" fmla="*/ 7 w 14"/>
                      <a:gd name="T13" fmla="*/ 33 h 33"/>
                      <a:gd name="T14" fmla="*/ 13 w 14"/>
                      <a:gd name="T15" fmla="*/ 31 h 33"/>
                      <a:gd name="T16" fmla="*/ 13 w 14"/>
                      <a:gd name="T17" fmla="*/ 27 h 33"/>
                      <a:gd name="T18" fmla="*/ 7 w 14"/>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7" y="33"/>
                        </a:moveTo>
                        <a:lnTo>
                          <a:pt x="13" y="27"/>
                        </a:lnTo>
                        <a:lnTo>
                          <a:pt x="14" y="2"/>
                        </a:lnTo>
                        <a:lnTo>
                          <a:pt x="2" y="0"/>
                        </a:lnTo>
                        <a:lnTo>
                          <a:pt x="0" y="25"/>
                        </a:lnTo>
                        <a:lnTo>
                          <a:pt x="5" y="20"/>
                        </a:lnTo>
                        <a:lnTo>
                          <a:pt x="7" y="33"/>
                        </a:lnTo>
                        <a:lnTo>
                          <a:pt x="13" y="31"/>
                        </a:lnTo>
                        <a:lnTo>
                          <a:pt x="13" y="27"/>
                        </a:lnTo>
                        <a:lnTo>
                          <a:pt x="7"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3" name="Freeform 197"/>
                  <p:cNvSpPr>
                    <a:spLocks/>
                  </p:cNvSpPr>
                  <p:nvPr/>
                </p:nvSpPr>
                <p:spPr bwMode="auto">
                  <a:xfrm>
                    <a:off x="4185" y="2216"/>
                    <a:ext cx="140" cy="54"/>
                  </a:xfrm>
                  <a:custGeom>
                    <a:avLst/>
                    <a:gdLst>
                      <a:gd name="T0" fmla="*/ 11 w 65"/>
                      <a:gd name="T1" fmla="*/ 23 h 27"/>
                      <a:gd name="T2" fmla="*/ 8 w 65"/>
                      <a:gd name="T3" fmla="*/ 27 h 27"/>
                      <a:gd name="T4" fmla="*/ 65 w 65"/>
                      <a:gd name="T5" fmla="*/ 13 h 27"/>
                      <a:gd name="T6" fmla="*/ 63 w 65"/>
                      <a:gd name="T7" fmla="*/ 0 h 27"/>
                      <a:gd name="T8" fmla="*/ 4 w 65"/>
                      <a:gd name="T9" fmla="*/ 14 h 27"/>
                      <a:gd name="T10" fmla="*/ 0 w 65"/>
                      <a:gd name="T11" fmla="*/ 18 h 27"/>
                      <a:gd name="T12" fmla="*/ 4 w 65"/>
                      <a:gd name="T13" fmla="*/ 14 h 27"/>
                      <a:gd name="T14" fmla="*/ 2 w 65"/>
                      <a:gd name="T15" fmla="*/ 14 h 27"/>
                      <a:gd name="T16" fmla="*/ 0 w 65"/>
                      <a:gd name="T17" fmla="*/ 18 h 27"/>
                      <a:gd name="T18" fmla="*/ 11 w 65"/>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7">
                        <a:moveTo>
                          <a:pt x="11" y="23"/>
                        </a:moveTo>
                        <a:lnTo>
                          <a:pt x="8" y="27"/>
                        </a:lnTo>
                        <a:lnTo>
                          <a:pt x="65" y="13"/>
                        </a:lnTo>
                        <a:lnTo>
                          <a:pt x="63" y="0"/>
                        </a:lnTo>
                        <a:lnTo>
                          <a:pt x="4" y="14"/>
                        </a:lnTo>
                        <a:lnTo>
                          <a:pt x="0" y="18"/>
                        </a:lnTo>
                        <a:lnTo>
                          <a:pt x="4" y="14"/>
                        </a:lnTo>
                        <a:lnTo>
                          <a:pt x="2" y="14"/>
                        </a:lnTo>
                        <a:lnTo>
                          <a:pt x="0" y="18"/>
                        </a:lnTo>
                        <a:lnTo>
                          <a:pt x="11"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4" name="Freeform 196"/>
                  <p:cNvSpPr>
                    <a:spLocks/>
                  </p:cNvSpPr>
                  <p:nvPr/>
                </p:nvSpPr>
                <p:spPr bwMode="auto">
                  <a:xfrm>
                    <a:off x="4120" y="2252"/>
                    <a:ext cx="89" cy="112"/>
                  </a:xfrm>
                  <a:custGeom>
                    <a:avLst/>
                    <a:gdLst>
                      <a:gd name="T0" fmla="*/ 14 w 41"/>
                      <a:gd name="T1" fmla="*/ 50 h 56"/>
                      <a:gd name="T2" fmla="*/ 12 w 41"/>
                      <a:gd name="T3" fmla="*/ 56 h 56"/>
                      <a:gd name="T4" fmla="*/ 41 w 41"/>
                      <a:gd name="T5" fmla="*/ 5 h 56"/>
                      <a:gd name="T6" fmla="*/ 30 w 41"/>
                      <a:gd name="T7" fmla="*/ 0 h 56"/>
                      <a:gd name="T8" fmla="*/ 2 w 41"/>
                      <a:gd name="T9" fmla="*/ 49 h 56"/>
                      <a:gd name="T10" fmla="*/ 2 w 41"/>
                      <a:gd name="T11" fmla="*/ 54 h 56"/>
                      <a:gd name="T12" fmla="*/ 2 w 41"/>
                      <a:gd name="T13" fmla="*/ 49 h 56"/>
                      <a:gd name="T14" fmla="*/ 0 w 41"/>
                      <a:gd name="T15" fmla="*/ 52 h 56"/>
                      <a:gd name="T16" fmla="*/ 2 w 41"/>
                      <a:gd name="T17" fmla="*/ 54 h 56"/>
                      <a:gd name="T18" fmla="*/ 14 w 41"/>
                      <a:gd name="T1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6">
                        <a:moveTo>
                          <a:pt x="14" y="50"/>
                        </a:moveTo>
                        <a:lnTo>
                          <a:pt x="12" y="56"/>
                        </a:lnTo>
                        <a:lnTo>
                          <a:pt x="41" y="5"/>
                        </a:lnTo>
                        <a:lnTo>
                          <a:pt x="30" y="0"/>
                        </a:lnTo>
                        <a:lnTo>
                          <a:pt x="2" y="49"/>
                        </a:lnTo>
                        <a:lnTo>
                          <a:pt x="2" y="54"/>
                        </a:lnTo>
                        <a:lnTo>
                          <a:pt x="2" y="49"/>
                        </a:lnTo>
                        <a:lnTo>
                          <a:pt x="0" y="52"/>
                        </a:lnTo>
                        <a:lnTo>
                          <a:pt x="2" y="54"/>
                        </a:lnTo>
                        <a:lnTo>
                          <a:pt x="14"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5" name="Freeform 195"/>
                  <p:cNvSpPr>
                    <a:spLocks/>
                  </p:cNvSpPr>
                  <p:nvPr/>
                </p:nvSpPr>
                <p:spPr bwMode="auto">
                  <a:xfrm>
                    <a:off x="4125" y="2352"/>
                    <a:ext cx="40" cy="62"/>
                  </a:xfrm>
                  <a:custGeom>
                    <a:avLst/>
                    <a:gdLst>
                      <a:gd name="T0" fmla="*/ 18 w 19"/>
                      <a:gd name="T1" fmla="*/ 22 h 31"/>
                      <a:gd name="T2" fmla="*/ 19 w 19"/>
                      <a:gd name="T3" fmla="*/ 26 h 31"/>
                      <a:gd name="T4" fmla="*/ 12 w 19"/>
                      <a:gd name="T5" fmla="*/ 0 h 31"/>
                      <a:gd name="T6" fmla="*/ 0 w 19"/>
                      <a:gd name="T7" fmla="*/ 4 h 31"/>
                      <a:gd name="T8" fmla="*/ 7 w 19"/>
                      <a:gd name="T9" fmla="*/ 29 h 31"/>
                      <a:gd name="T10" fmla="*/ 9 w 19"/>
                      <a:gd name="T11" fmla="*/ 31 h 31"/>
                      <a:gd name="T12" fmla="*/ 18 w 19"/>
                      <a:gd name="T13" fmla="*/ 22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8" y="22"/>
                        </a:moveTo>
                        <a:lnTo>
                          <a:pt x="19" y="26"/>
                        </a:lnTo>
                        <a:lnTo>
                          <a:pt x="12" y="0"/>
                        </a:lnTo>
                        <a:lnTo>
                          <a:pt x="0" y="4"/>
                        </a:lnTo>
                        <a:lnTo>
                          <a:pt x="7" y="29"/>
                        </a:lnTo>
                        <a:lnTo>
                          <a:pt x="9" y="31"/>
                        </a:lnTo>
                        <a:lnTo>
                          <a:pt x="18" y="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6" name="Freeform 194"/>
                  <p:cNvSpPr>
                    <a:spLocks/>
                  </p:cNvSpPr>
                  <p:nvPr/>
                </p:nvSpPr>
                <p:spPr bwMode="auto">
                  <a:xfrm>
                    <a:off x="4144" y="2396"/>
                    <a:ext cx="163" cy="180"/>
                  </a:xfrm>
                  <a:custGeom>
                    <a:avLst/>
                    <a:gdLst>
                      <a:gd name="T0" fmla="*/ 75 w 75"/>
                      <a:gd name="T1" fmla="*/ 83 h 90"/>
                      <a:gd name="T2" fmla="*/ 73 w 75"/>
                      <a:gd name="T3" fmla="*/ 81 h 90"/>
                      <a:gd name="T4" fmla="*/ 9 w 75"/>
                      <a:gd name="T5" fmla="*/ 0 h 90"/>
                      <a:gd name="T6" fmla="*/ 0 w 75"/>
                      <a:gd name="T7" fmla="*/ 9 h 90"/>
                      <a:gd name="T8" fmla="*/ 64 w 75"/>
                      <a:gd name="T9" fmla="*/ 90 h 90"/>
                      <a:gd name="T10" fmla="*/ 63 w 75"/>
                      <a:gd name="T11" fmla="*/ 88 h 90"/>
                      <a:gd name="T12" fmla="*/ 75 w 75"/>
                      <a:gd name="T13" fmla="*/ 83 h 90"/>
                    </a:gdLst>
                    <a:ahLst/>
                    <a:cxnLst>
                      <a:cxn ang="0">
                        <a:pos x="T0" y="T1"/>
                      </a:cxn>
                      <a:cxn ang="0">
                        <a:pos x="T2" y="T3"/>
                      </a:cxn>
                      <a:cxn ang="0">
                        <a:pos x="T4" y="T5"/>
                      </a:cxn>
                      <a:cxn ang="0">
                        <a:pos x="T6" y="T7"/>
                      </a:cxn>
                      <a:cxn ang="0">
                        <a:pos x="T8" y="T9"/>
                      </a:cxn>
                      <a:cxn ang="0">
                        <a:pos x="T10" y="T11"/>
                      </a:cxn>
                      <a:cxn ang="0">
                        <a:pos x="T12" y="T13"/>
                      </a:cxn>
                    </a:cxnLst>
                    <a:rect l="0" t="0" r="r" b="b"/>
                    <a:pathLst>
                      <a:path w="75" h="90">
                        <a:moveTo>
                          <a:pt x="75" y="83"/>
                        </a:moveTo>
                        <a:lnTo>
                          <a:pt x="73" y="81"/>
                        </a:lnTo>
                        <a:lnTo>
                          <a:pt x="9" y="0"/>
                        </a:lnTo>
                        <a:lnTo>
                          <a:pt x="0" y="9"/>
                        </a:lnTo>
                        <a:lnTo>
                          <a:pt x="64" y="90"/>
                        </a:lnTo>
                        <a:lnTo>
                          <a:pt x="63" y="88"/>
                        </a:lnTo>
                        <a:lnTo>
                          <a:pt x="75" y="8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7" name="Freeform 193"/>
                  <p:cNvSpPr>
                    <a:spLocks/>
                  </p:cNvSpPr>
                  <p:nvPr/>
                </p:nvSpPr>
                <p:spPr bwMode="auto">
                  <a:xfrm>
                    <a:off x="4281" y="2562"/>
                    <a:ext cx="68" cy="118"/>
                  </a:xfrm>
                  <a:custGeom>
                    <a:avLst/>
                    <a:gdLst>
                      <a:gd name="T0" fmla="*/ 32 w 32"/>
                      <a:gd name="T1" fmla="*/ 58 h 59"/>
                      <a:gd name="T2" fmla="*/ 32 w 32"/>
                      <a:gd name="T3" fmla="*/ 56 h 59"/>
                      <a:gd name="T4" fmla="*/ 12 w 32"/>
                      <a:gd name="T5" fmla="*/ 0 h 59"/>
                      <a:gd name="T6" fmla="*/ 0 w 32"/>
                      <a:gd name="T7" fmla="*/ 5 h 59"/>
                      <a:gd name="T8" fmla="*/ 21 w 32"/>
                      <a:gd name="T9" fmla="*/ 59 h 59"/>
                      <a:gd name="T10" fmla="*/ 19 w 32"/>
                      <a:gd name="T11" fmla="*/ 56 h 59"/>
                      <a:gd name="T12" fmla="*/ 32 w 32"/>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32" h="59">
                        <a:moveTo>
                          <a:pt x="32" y="58"/>
                        </a:moveTo>
                        <a:lnTo>
                          <a:pt x="32" y="56"/>
                        </a:lnTo>
                        <a:lnTo>
                          <a:pt x="12" y="0"/>
                        </a:lnTo>
                        <a:lnTo>
                          <a:pt x="0" y="5"/>
                        </a:lnTo>
                        <a:lnTo>
                          <a:pt x="21" y="59"/>
                        </a:lnTo>
                        <a:lnTo>
                          <a:pt x="19" y="56"/>
                        </a:lnTo>
                        <a:lnTo>
                          <a:pt x="32"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8" name="Freeform 192"/>
                  <p:cNvSpPr>
                    <a:spLocks/>
                  </p:cNvSpPr>
                  <p:nvPr/>
                </p:nvSpPr>
                <p:spPr bwMode="auto">
                  <a:xfrm>
                    <a:off x="4321" y="2674"/>
                    <a:ext cx="28" cy="40"/>
                  </a:xfrm>
                  <a:custGeom>
                    <a:avLst/>
                    <a:gdLst>
                      <a:gd name="T0" fmla="*/ 11 w 13"/>
                      <a:gd name="T1" fmla="*/ 20 h 20"/>
                      <a:gd name="T2" fmla="*/ 13 w 13"/>
                      <a:gd name="T3" fmla="*/ 16 h 20"/>
                      <a:gd name="T4" fmla="*/ 13 w 13"/>
                      <a:gd name="T5" fmla="*/ 2 h 20"/>
                      <a:gd name="T6" fmla="*/ 0 w 13"/>
                      <a:gd name="T7" fmla="*/ 0 h 20"/>
                      <a:gd name="T8" fmla="*/ 0 w 13"/>
                      <a:gd name="T9" fmla="*/ 14 h 20"/>
                      <a:gd name="T10" fmla="*/ 2 w 13"/>
                      <a:gd name="T11" fmla="*/ 11 h 20"/>
                      <a:gd name="T12" fmla="*/ 11 w 1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 h="20">
                        <a:moveTo>
                          <a:pt x="11" y="20"/>
                        </a:moveTo>
                        <a:lnTo>
                          <a:pt x="13" y="16"/>
                        </a:lnTo>
                        <a:lnTo>
                          <a:pt x="13" y="2"/>
                        </a:lnTo>
                        <a:lnTo>
                          <a:pt x="0" y="0"/>
                        </a:lnTo>
                        <a:lnTo>
                          <a:pt x="0" y="14"/>
                        </a:lnTo>
                        <a:lnTo>
                          <a:pt x="2" y="11"/>
                        </a:lnTo>
                        <a:lnTo>
                          <a:pt x="11"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29" name="Freeform 191"/>
                  <p:cNvSpPr>
                    <a:spLocks/>
                  </p:cNvSpPr>
                  <p:nvPr/>
                </p:nvSpPr>
                <p:spPr bwMode="auto">
                  <a:xfrm>
                    <a:off x="4291" y="2696"/>
                    <a:ext cx="54" cy="56"/>
                  </a:xfrm>
                  <a:custGeom>
                    <a:avLst/>
                    <a:gdLst>
                      <a:gd name="T0" fmla="*/ 0 w 25"/>
                      <a:gd name="T1" fmla="*/ 21 h 28"/>
                      <a:gd name="T2" fmla="*/ 9 w 25"/>
                      <a:gd name="T3" fmla="*/ 23 h 28"/>
                      <a:gd name="T4" fmla="*/ 25 w 25"/>
                      <a:gd name="T5" fmla="*/ 9 h 28"/>
                      <a:gd name="T6" fmla="*/ 16 w 25"/>
                      <a:gd name="T7" fmla="*/ 0 h 28"/>
                      <a:gd name="T8" fmla="*/ 2 w 25"/>
                      <a:gd name="T9" fmla="*/ 14 h 28"/>
                      <a:gd name="T10" fmla="*/ 11 w 25"/>
                      <a:gd name="T11" fmla="*/ 16 h 28"/>
                      <a:gd name="T12" fmla="*/ 0 w 25"/>
                      <a:gd name="T13" fmla="*/ 21 h 28"/>
                      <a:gd name="T14" fmla="*/ 4 w 25"/>
                      <a:gd name="T15" fmla="*/ 28 h 28"/>
                      <a:gd name="T16" fmla="*/ 9 w 25"/>
                      <a:gd name="T17" fmla="*/ 23 h 28"/>
                      <a:gd name="T18" fmla="*/ 0 w 25"/>
                      <a:gd name="T1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0" y="21"/>
                        </a:moveTo>
                        <a:lnTo>
                          <a:pt x="9" y="23"/>
                        </a:lnTo>
                        <a:lnTo>
                          <a:pt x="25" y="9"/>
                        </a:lnTo>
                        <a:lnTo>
                          <a:pt x="16" y="0"/>
                        </a:lnTo>
                        <a:lnTo>
                          <a:pt x="2" y="14"/>
                        </a:lnTo>
                        <a:lnTo>
                          <a:pt x="11" y="16"/>
                        </a:lnTo>
                        <a:lnTo>
                          <a:pt x="0" y="21"/>
                        </a:lnTo>
                        <a:lnTo>
                          <a:pt x="4" y="28"/>
                        </a:lnTo>
                        <a:lnTo>
                          <a:pt x="9" y="23"/>
                        </a:lnTo>
                        <a:lnTo>
                          <a:pt x="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0" name="Freeform 190"/>
                  <p:cNvSpPr>
                    <a:spLocks/>
                  </p:cNvSpPr>
                  <p:nvPr/>
                </p:nvSpPr>
                <p:spPr bwMode="auto">
                  <a:xfrm>
                    <a:off x="4252" y="2662"/>
                    <a:ext cx="64" cy="76"/>
                  </a:xfrm>
                  <a:custGeom>
                    <a:avLst/>
                    <a:gdLst>
                      <a:gd name="T0" fmla="*/ 2 w 29"/>
                      <a:gd name="T1" fmla="*/ 8 h 38"/>
                      <a:gd name="T2" fmla="*/ 0 w 29"/>
                      <a:gd name="T3" fmla="*/ 8 h 38"/>
                      <a:gd name="T4" fmla="*/ 18 w 29"/>
                      <a:gd name="T5" fmla="*/ 38 h 38"/>
                      <a:gd name="T6" fmla="*/ 29 w 29"/>
                      <a:gd name="T7" fmla="*/ 33 h 38"/>
                      <a:gd name="T8" fmla="*/ 13 w 29"/>
                      <a:gd name="T9" fmla="*/ 0 h 38"/>
                      <a:gd name="T10" fmla="*/ 13 w 29"/>
                      <a:gd name="T11" fmla="*/ 0 h 38"/>
                      <a:gd name="T12" fmla="*/ 2 w 29"/>
                      <a:gd name="T13" fmla="*/ 8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2" y="8"/>
                        </a:moveTo>
                        <a:lnTo>
                          <a:pt x="0" y="8"/>
                        </a:lnTo>
                        <a:lnTo>
                          <a:pt x="18" y="38"/>
                        </a:lnTo>
                        <a:lnTo>
                          <a:pt x="29" y="33"/>
                        </a:lnTo>
                        <a:lnTo>
                          <a:pt x="13" y="0"/>
                        </a:lnTo>
                        <a:lnTo>
                          <a:pt x="2"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1" name="Freeform 189"/>
                  <p:cNvSpPr>
                    <a:spLocks/>
                  </p:cNvSpPr>
                  <p:nvPr/>
                </p:nvSpPr>
                <p:spPr bwMode="auto">
                  <a:xfrm>
                    <a:off x="4203" y="2590"/>
                    <a:ext cx="78" cy="88"/>
                  </a:xfrm>
                  <a:custGeom>
                    <a:avLst/>
                    <a:gdLst>
                      <a:gd name="T0" fmla="*/ 0 w 36"/>
                      <a:gd name="T1" fmla="*/ 8 h 44"/>
                      <a:gd name="T2" fmla="*/ 0 w 36"/>
                      <a:gd name="T3" fmla="*/ 8 h 44"/>
                      <a:gd name="T4" fmla="*/ 25 w 36"/>
                      <a:gd name="T5" fmla="*/ 44 h 44"/>
                      <a:gd name="T6" fmla="*/ 36 w 36"/>
                      <a:gd name="T7" fmla="*/ 36 h 44"/>
                      <a:gd name="T8" fmla="*/ 10 w 36"/>
                      <a:gd name="T9" fmla="*/ 0 h 44"/>
                      <a:gd name="T10" fmla="*/ 10 w 36"/>
                      <a:gd name="T11" fmla="*/ 0 h 44"/>
                      <a:gd name="T12" fmla="*/ 0 w 36"/>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36" h="44">
                        <a:moveTo>
                          <a:pt x="0" y="8"/>
                        </a:moveTo>
                        <a:lnTo>
                          <a:pt x="0" y="8"/>
                        </a:lnTo>
                        <a:lnTo>
                          <a:pt x="25" y="44"/>
                        </a:lnTo>
                        <a:lnTo>
                          <a:pt x="36" y="36"/>
                        </a:lnTo>
                        <a:lnTo>
                          <a:pt x="10" y="0"/>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2" name="Freeform 188"/>
                  <p:cNvSpPr>
                    <a:spLocks/>
                  </p:cNvSpPr>
                  <p:nvPr/>
                </p:nvSpPr>
                <p:spPr bwMode="auto">
                  <a:xfrm>
                    <a:off x="4169" y="2554"/>
                    <a:ext cx="54" cy="52"/>
                  </a:xfrm>
                  <a:custGeom>
                    <a:avLst/>
                    <a:gdLst>
                      <a:gd name="T0" fmla="*/ 0 w 25"/>
                      <a:gd name="T1" fmla="*/ 6 h 26"/>
                      <a:gd name="T2" fmla="*/ 0 w 25"/>
                      <a:gd name="T3" fmla="*/ 8 h 26"/>
                      <a:gd name="T4" fmla="*/ 15 w 25"/>
                      <a:gd name="T5" fmla="*/ 26 h 26"/>
                      <a:gd name="T6" fmla="*/ 25 w 25"/>
                      <a:gd name="T7" fmla="*/ 18 h 26"/>
                      <a:gd name="T8" fmla="*/ 11 w 25"/>
                      <a:gd name="T9" fmla="*/ 0 h 26"/>
                      <a:gd name="T10" fmla="*/ 13 w 25"/>
                      <a:gd name="T11" fmla="*/ 2 h 26"/>
                      <a:gd name="T12" fmla="*/ 0 w 25"/>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0" y="6"/>
                        </a:moveTo>
                        <a:lnTo>
                          <a:pt x="0" y="8"/>
                        </a:lnTo>
                        <a:lnTo>
                          <a:pt x="15" y="26"/>
                        </a:lnTo>
                        <a:lnTo>
                          <a:pt x="25" y="18"/>
                        </a:lnTo>
                        <a:lnTo>
                          <a:pt x="11" y="0"/>
                        </a:lnTo>
                        <a:lnTo>
                          <a:pt x="13" y="2"/>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3" name="Freeform 187"/>
                  <p:cNvSpPr>
                    <a:spLocks/>
                  </p:cNvSpPr>
                  <p:nvPr/>
                </p:nvSpPr>
                <p:spPr bwMode="auto">
                  <a:xfrm>
                    <a:off x="4160" y="2514"/>
                    <a:ext cx="37" cy="52"/>
                  </a:xfrm>
                  <a:custGeom>
                    <a:avLst/>
                    <a:gdLst>
                      <a:gd name="T0" fmla="*/ 2 w 18"/>
                      <a:gd name="T1" fmla="*/ 11 h 26"/>
                      <a:gd name="T2" fmla="*/ 0 w 18"/>
                      <a:gd name="T3" fmla="*/ 8 h 26"/>
                      <a:gd name="T4" fmla="*/ 5 w 18"/>
                      <a:gd name="T5" fmla="*/ 26 h 26"/>
                      <a:gd name="T6" fmla="*/ 18 w 18"/>
                      <a:gd name="T7" fmla="*/ 22 h 26"/>
                      <a:gd name="T8" fmla="*/ 12 w 18"/>
                      <a:gd name="T9" fmla="*/ 4 h 26"/>
                      <a:gd name="T10" fmla="*/ 11 w 18"/>
                      <a:gd name="T11" fmla="*/ 0 h 26"/>
                      <a:gd name="T12" fmla="*/ 2 w 18"/>
                      <a:gd name="T13" fmla="*/ 11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2" y="11"/>
                        </a:moveTo>
                        <a:lnTo>
                          <a:pt x="0" y="8"/>
                        </a:lnTo>
                        <a:lnTo>
                          <a:pt x="5" y="26"/>
                        </a:lnTo>
                        <a:lnTo>
                          <a:pt x="18" y="22"/>
                        </a:lnTo>
                        <a:lnTo>
                          <a:pt x="12" y="4"/>
                        </a:lnTo>
                        <a:lnTo>
                          <a:pt x="11"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4" name="Freeform 186"/>
                  <p:cNvSpPr>
                    <a:spLocks/>
                  </p:cNvSpPr>
                  <p:nvPr/>
                </p:nvSpPr>
                <p:spPr bwMode="auto">
                  <a:xfrm>
                    <a:off x="4136" y="2490"/>
                    <a:ext cx="47" cy="46"/>
                  </a:xfrm>
                  <a:custGeom>
                    <a:avLst/>
                    <a:gdLst>
                      <a:gd name="T0" fmla="*/ 4 w 22"/>
                      <a:gd name="T1" fmla="*/ 12 h 23"/>
                      <a:gd name="T2" fmla="*/ 0 w 22"/>
                      <a:gd name="T3" fmla="*/ 11 h 23"/>
                      <a:gd name="T4" fmla="*/ 13 w 22"/>
                      <a:gd name="T5" fmla="*/ 23 h 23"/>
                      <a:gd name="T6" fmla="*/ 22 w 22"/>
                      <a:gd name="T7" fmla="*/ 12 h 23"/>
                      <a:gd name="T8" fmla="*/ 9 w 22"/>
                      <a:gd name="T9" fmla="*/ 2 h 23"/>
                      <a:gd name="T10" fmla="*/ 5 w 22"/>
                      <a:gd name="T11" fmla="*/ 0 h 23"/>
                      <a:gd name="T12" fmla="*/ 4 w 22"/>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4" y="12"/>
                        </a:moveTo>
                        <a:lnTo>
                          <a:pt x="0" y="11"/>
                        </a:lnTo>
                        <a:lnTo>
                          <a:pt x="13" y="23"/>
                        </a:lnTo>
                        <a:lnTo>
                          <a:pt x="22" y="12"/>
                        </a:lnTo>
                        <a:lnTo>
                          <a:pt x="9" y="2"/>
                        </a:lnTo>
                        <a:lnTo>
                          <a:pt x="5"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5" name="Freeform 185"/>
                  <p:cNvSpPr>
                    <a:spLocks/>
                  </p:cNvSpPr>
                  <p:nvPr/>
                </p:nvSpPr>
                <p:spPr bwMode="auto">
                  <a:xfrm>
                    <a:off x="4105" y="2486"/>
                    <a:ext cx="40" cy="28"/>
                  </a:xfrm>
                  <a:custGeom>
                    <a:avLst/>
                    <a:gdLst>
                      <a:gd name="T0" fmla="*/ 1 w 19"/>
                      <a:gd name="T1" fmla="*/ 14 h 14"/>
                      <a:gd name="T2" fmla="*/ 1 w 19"/>
                      <a:gd name="T3" fmla="*/ 14 h 14"/>
                      <a:gd name="T4" fmla="*/ 18 w 19"/>
                      <a:gd name="T5" fmla="*/ 14 h 14"/>
                      <a:gd name="T6" fmla="*/ 19 w 19"/>
                      <a:gd name="T7" fmla="*/ 2 h 14"/>
                      <a:gd name="T8" fmla="*/ 1 w 19"/>
                      <a:gd name="T9" fmla="*/ 0 h 14"/>
                      <a:gd name="T10" fmla="*/ 0 w 19"/>
                      <a:gd name="T11" fmla="*/ 0 h 14"/>
                      <a:gd name="T12" fmla="*/ 1 w 1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 y="14"/>
                        </a:moveTo>
                        <a:lnTo>
                          <a:pt x="1" y="14"/>
                        </a:lnTo>
                        <a:lnTo>
                          <a:pt x="18" y="14"/>
                        </a:lnTo>
                        <a:lnTo>
                          <a:pt x="19" y="2"/>
                        </a:lnTo>
                        <a:lnTo>
                          <a:pt x="1" y="0"/>
                        </a:lnTo>
                        <a:lnTo>
                          <a:pt x="0" y="0"/>
                        </a:lnTo>
                        <a:lnTo>
                          <a:pt x="1"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6" name="Freeform 184"/>
                  <p:cNvSpPr>
                    <a:spLocks/>
                  </p:cNvSpPr>
                  <p:nvPr/>
                </p:nvSpPr>
                <p:spPr bwMode="auto">
                  <a:xfrm>
                    <a:off x="4033" y="2486"/>
                    <a:ext cx="75" cy="36"/>
                  </a:xfrm>
                  <a:custGeom>
                    <a:avLst/>
                    <a:gdLst>
                      <a:gd name="T0" fmla="*/ 0 w 34"/>
                      <a:gd name="T1" fmla="*/ 16 h 18"/>
                      <a:gd name="T2" fmla="*/ 4 w 34"/>
                      <a:gd name="T3" fmla="*/ 18 h 18"/>
                      <a:gd name="T4" fmla="*/ 34 w 34"/>
                      <a:gd name="T5" fmla="*/ 14 h 18"/>
                      <a:gd name="T6" fmla="*/ 33 w 34"/>
                      <a:gd name="T7" fmla="*/ 0 h 18"/>
                      <a:gd name="T8" fmla="*/ 4 w 34"/>
                      <a:gd name="T9" fmla="*/ 5 h 18"/>
                      <a:gd name="T10" fmla="*/ 7 w 34"/>
                      <a:gd name="T11" fmla="*/ 7 h 18"/>
                      <a:gd name="T12" fmla="*/ 0 w 34"/>
                      <a:gd name="T13" fmla="*/ 16 h 18"/>
                      <a:gd name="T14" fmla="*/ 2 w 34"/>
                      <a:gd name="T15" fmla="*/ 18 h 18"/>
                      <a:gd name="T16" fmla="*/ 4 w 34"/>
                      <a:gd name="T17" fmla="*/ 18 h 18"/>
                      <a:gd name="T18" fmla="*/ 0 w 34"/>
                      <a:gd name="T1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0" y="16"/>
                        </a:moveTo>
                        <a:lnTo>
                          <a:pt x="4" y="18"/>
                        </a:lnTo>
                        <a:lnTo>
                          <a:pt x="34" y="14"/>
                        </a:lnTo>
                        <a:lnTo>
                          <a:pt x="33" y="0"/>
                        </a:lnTo>
                        <a:lnTo>
                          <a:pt x="4" y="5"/>
                        </a:lnTo>
                        <a:lnTo>
                          <a:pt x="7" y="7"/>
                        </a:lnTo>
                        <a:lnTo>
                          <a:pt x="0" y="16"/>
                        </a:lnTo>
                        <a:lnTo>
                          <a:pt x="2" y="18"/>
                        </a:lnTo>
                        <a:lnTo>
                          <a:pt x="4" y="18"/>
                        </a:lnTo>
                        <a:lnTo>
                          <a:pt x="0"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7" name="Freeform 183"/>
                  <p:cNvSpPr>
                    <a:spLocks/>
                  </p:cNvSpPr>
                  <p:nvPr/>
                </p:nvSpPr>
                <p:spPr bwMode="auto">
                  <a:xfrm>
                    <a:off x="3996" y="2460"/>
                    <a:ext cx="53" cy="58"/>
                  </a:xfrm>
                  <a:custGeom>
                    <a:avLst/>
                    <a:gdLst>
                      <a:gd name="T0" fmla="*/ 5 w 25"/>
                      <a:gd name="T1" fmla="*/ 15 h 29"/>
                      <a:gd name="T2" fmla="*/ 0 w 25"/>
                      <a:gd name="T3" fmla="*/ 13 h 29"/>
                      <a:gd name="T4" fmla="*/ 18 w 25"/>
                      <a:gd name="T5" fmla="*/ 29 h 29"/>
                      <a:gd name="T6" fmla="*/ 25 w 25"/>
                      <a:gd name="T7" fmla="*/ 20 h 29"/>
                      <a:gd name="T8" fmla="*/ 7 w 25"/>
                      <a:gd name="T9" fmla="*/ 2 h 29"/>
                      <a:gd name="T10" fmla="*/ 2 w 25"/>
                      <a:gd name="T11" fmla="*/ 2 h 29"/>
                      <a:gd name="T12" fmla="*/ 7 w 25"/>
                      <a:gd name="T13" fmla="*/ 2 h 29"/>
                      <a:gd name="T14" fmla="*/ 5 w 25"/>
                      <a:gd name="T15" fmla="*/ 0 h 29"/>
                      <a:gd name="T16" fmla="*/ 2 w 25"/>
                      <a:gd name="T17" fmla="*/ 2 h 29"/>
                      <a:gd name="T18" fmla="*/ 5 w 25"/>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9">
                        <a:moveTo>
                          <a:pt x="5" y="15"/>
                        </a:moveTo>
                        <a:lnTo>
                          <a:pt x="0" y="13"/>
                        </a:lnTo>
                        <a:lnTo>
                          <a:pt x="18" y="29"/>
                        </a:lnTo>
                        <a:lnTo>
                          <a:pt x="25" y="20"/>
                        </a:lnTo>
                        <a:lnTo>
                          <a:pt x="7" y="2"/>
                        </a:lnTo>
                        <a:lnTo>
                          <a:pt x="2" y="2"/>
                        </a:lnTo>
                        <a:lnTo>
                          <a:pt x="7" y="2"/>
                        </a:lnTo>
                        <a:lnTo>
                          <a:pt x="5" y="0"/>
                        </a:lnTo>
                        <a:lnTo>
                          <a:pt x="2" y="2"/>
                        </a:lnTo>
                        <a:lnTo>
                          <a:pt x="5"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8" name="Freeform 182"/>
                  <p:cNvSpPr>
                    <a:spLocks/>
                  </p:cNvSpPr>
                  <p:nvPr/>
                </p:nvSpPr>
                <p:spPr bwMode="auto">
                  <a:xfrm>
                    <a:off x="3921" y="2464"/>
                    <a:ext cx="84" cy="40"/>
                  </a:xfrm>
                  <a:custGeom>
                    <a:avLst/>
                    <a:gdLst>
                      <a:gd name="T0" fmla="*/ 2 w 39"/>
                      <a:gd name="T1" fmla="*/ 20 h 20"/>
                      <a:gd name="T2" fmla="*/ 3 w 39"/>
                      <a:gd name="T3" fmla="*/ 20 h 20"/>
                      <a:gd name="T4" fmla="*/ 39 w 39"/>
                      <a:gd name="T5" fmla="*/ 13 h 20"/>
                      <a:gd name="T6" fmla="*/ 36 w 39"/>
                      <a:gd name="T7" fmla="*/ 0 h 20"/>
                      <a:gd name="T8" fmla="*/ 0 w 39"/>
                      <a:gd name="T9" fmla="*/ 7 h 20"/>
                      <a:gd name="T10" fmla="*/ 2 w 39"/>
                      <a:gd name="T11" fmla="*/ 7 h 20"/>
                      <a:gd name="T12" fmla="*/ 2 w 3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9" h="20">
                        <a:moveTo>
                          <a:pt x="2" y="20"/>
                        </a:moveTo>
                        <a:lnTo>
                          <a:pt x="3" y="20"/>
                        </a:lnTo>
                        <a:lnTo>
                          <a:pt x="39" y="13"/>
                        </a:lnTo>
                        <a:lnTo>
                          <a:pt x="36" y="0"/>
                        </a:lnTo>
                        <a:lnTo>
                          <a:pt x="0" y="7"/>
                        </a:lnTo>
                        <a:lnTo>
                          <a:pt x="2" y="7"/>
                        </a:lnTo>
                        <a:lnTo>
                          <a:pt x="2"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39" name="Freeform 181"/>
                  <p:cNvSpPr>
                    <a:spLocks/>
                  </p:cNvSpPr>
                  <p:nvPr/>
                </p:nvSpPr>
                <p:spPr bwMode="auto">
                  <a:xfrm>
                    <a:off x="3829" y="2478"/>
                    <a:ext cx="96" cy="26"/>
                  </a:xfrm>
                  <a:custGeom>
                    <a:avLst/>
                    <a:gdLst>
                      <a:gd name="T0" fmla="*/ 0 w 44"/>
                      <a:gd name="T1" fmla="*/ 11 h 13"/>
                      <a:gd name="T2" fmla="*/ 6 w 44"/>
                      <a:gd name="T3" fmla="*/ 13 h 13"/>
                      <a:gd name="T4" fmla="*/ 44 w 44"/>
                      <a:gd name="T5" fmla="*/ 13 h 13"/>
                      <a:gd name="T6" fmla="*/ 44 w 44"/>
                      <a:gd name="T7" fmla="*/ 0 h 13"/>
                      <a:gd name="T8" fmla="*/ 6 w 44"/>
                      <a:gd name="T9" fmla="*/ 0 h 13"/>
                      <a:gd name="T10" fmla="*/ 9 w 44"/>
                      <a:gd name="T11" fmla="*/ 2 h 13"/>
                      <a:gd name="T12" fmla="*/ 0 w 44"/>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0" y="11"/>
                        </a:moveTo>
                        <a:lnTo>
                          <a:pt x="6" y="13"/>
                        </a:lnTo>
                        <a:lnTo>
                          <a:pt x="44" y="13"/>
                        </a:lnTo>
                        <a:lnTo>
                          <a:pt x="44" y="0"/>
                        </a:lnTo>
                        <a:lnTo>
                          <a:pt x="6"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0" name="Freeform 180"/>
                  <p:cNvSpPr>
                    <a:spLocks/>
                  </p:cNvSpPr>
                  <p:nvPr/>
                </p:nvSpPr>
                <p:spPr bwMode="auto">
                  <a:xfrm>
                    <a:off x="3712" y="2368"/>
                    <a:ext cx="137" cy="132"/>
                  </a:xfrm>
                  <a:custGeom>
                    <a:avLst/>
                    <a:gdLst>
                      <a:gd name="T0" fmla="*/ 5 w 64"/>
                      <a:gd name="T1" fmla="*/ 14 h 66"/>
                      <a:gd name="T2" fmla="*/ 0 w 64"/>
                      <a:gd name="T3" fmla="*/ 12 h 66"/>
                      <a:gd name="T4" fmla="*/ 55 w 64"/>
                      <a:gd name="T5" fmla="*/ 66 h 66"/>
                      <a:gd name="T6" fmla="*/ 64 w 64"/>
                      <a:gd name="T7" fmla="*/ 57 h 66"/>
                      <a:gd name="T8" fmla="*/ 9 w 64"/>
                      <a:gd name="T9" fmla="*/ 3 h 66"/>
                      <a:gd name="T10" fmla="*/ 3 w 64"/>
                      <a:gd name="T11" fmla="*/ 1 h 66"/>
                      <a:gd name="T12" fmla="*/ 9 w 64"/>
                      <a:gd name="T13" fmla="*/ 3 h 66"/>
                      <a:gd name="T14" fmla="*/ 7 w 64"/>
                      <a:gd name="T15" fmla="*/ 0 h 66"/>
                      <a:gd name="T16" fmla="*/ 3 w 64"/>
                      <a:gd name="T17" fmla="*/ 1 h 66"/>
                      <a:gd name="T18" fmla="*/ 5 w 64"/>
                      <a:gd name="T19"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6">
                        <a:moveTo>
                          <a:pt x="5" y="14"/>
                        </a:moveTo>
                        <a:lnTo>
                          <a:pt x="0" y="12"/>
                        </a:lnTo>
                        <a:lnTo>
                          <a:pt x="55" y="66"/>
                        </a:lnTo>
                        <a:lnTo>
                          <a:pt x="64" y="57"/>
                        </a:lnTo>
                        <a:lnTo>
                          <a:pt x="9" y="3"/>
                        </a:lnTo>
                        <a:lnTo>
                          <a:pt x="3" y="1"/>
                        </a:lnTo>
                        <a:lnTo>
                          <a:pt x="9" y="3"/>
                        </a:lnTo>
                        <a:lnTo>
                          <a:pt x="7" y="0"/>
                        </a:lnTo>
                        <a:lnTo>
                          <a:pt x="3" y="1"/>
                        </a:lnTo>
                        <a:lnTo>
                          <a:pt x="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1" name="Freeform 179"/>
                  <p:cNvSpPr>
                    <a:spLocks/>
                  </p:cNvSpPr>
                  <p:nvPr/>
                </p:nvSpPr>
                <p:spPr bwMode="auto">
                  <a:xfrm>
                    <a:off x="3629" y="2370"/>
                    <a:ext cx="92" cy="40"/>
                  </a:xfrm>
                  <a:custGeom>
                    <a:avLst/>
                    <a:gdLst>
                      <a:gd name="T0" fmla="*/ 7 w 43"/>
                      <a:gd name="T1" fmla="*/ 20 h 20"/>
                      <a:gd name="T2" fmla="*/ 5 w 43"/>
                      <a:gd name="T3" fmla="*/ 20 h 20"/>
                      <a:gd name="T4" fmla="*/ 43 w 43"/>
                      <a:gd name="T5" fmla="*/ 13 h 20"/>
                      <a:gd name="T6" fmla="*/ 41 w 43"/>
                      <a:gd name="T7" fmla="*/ 0 h 20"/>
                      <a:gd name="T8" fmla="*/ 3 w 43"/>
                      <a:gd name="T9" fmla="*/ 8 h 20"/>
                      <a:gd name="T10" fmla="*/ 0 w 43"/>
                      <a:gd name="T11" fmla="*/ 9 h 20"/>
                      <a:gd name="T12" fmla="*/ 7 w 4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3" h="20">
                        <a:moveTo>
                          <a:pt x="7" y="20"/>
                        </a:moveTo>
                        <a:lnTo>
                          <a:pt x="5" y="20"/>
                        </a:lnTo>
                        <a:lnTo>
                          <a:pt x="43" y="13"/>
                        </a:lnTo>
                        <a:lnTo>
                          <a:pt x="41" y="0"/>
                        </a:lnTo>
                        <a:lnTo>
                          <a:pt x="3" y="8"/>
                        </a:lnTo>
                        <a:lnTo>
                          <a:pt x="0" y="9"/>
                        </a:lnTo>
                        <a:lnTo>
                          <a:pt x="7"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2" name="Freeform 178"/>
                  <p:cNvSpPr>
                    <a:spLocks/>
                  </p:cNvSpPr>
                  <p:nvPr/>
                </p:nvSpPr>
                <p:spPr bwMode="auto">
                  <a:xfrm>
                    <a:off x="3557" y="2388"/>
                    <a:ext cx="86" cy="58"/>
                  </a:xfrm>
                  <a:custGeom>
                    <a:avLst/>
                    <a:gdLst>
                      <a:gd name="T0" fmla="*/ 15 w 40"/>
                      <a:gd name="T1" fmla="*/ 18 h 29"/>
                      <a:gd name="T2" fmla="*/ 13 w 40"/>
                      <a:gd name="T3" fmla="*/ 29 h 29"/>
                      <a:gd name="T4" fmla="*/ 40 w 40"/>
                      <a:gd name="T5" fmla="*/ 11 h 29"/>
                      <a:gd name="T6" fmla="*/ 33 w 40"/>
                      <a:gd name="T7" fmla="*/ 0 h 29"/>
                      <a:gd name="T8" fmla="*/ 6 w 40"/>
                      <a:gd name="T9" fmla="*/ 18 h 29"/>
                      <a:gd name="T10" fmla="*/ 4 w 40"/>
                      <a:gd name="T11" fmla="*/ 27 h 29"/>
                      <a:gd name="T12" fmla="*/ 6 w 40"/>
                      <a:gd name="T13" fmla="*/ 18 h 29"/>
                      <a:gd name="T14" fmla="*/ 0 w 40"/>
                      <a:gd name="T15" fmla="*/ 22 h 29"/>
                      <a:gd name="T16" fmla="*/ 4 w 40"/>
                      <a:gd name="T17" fmla="*/ 27 h 29"/>
                      <a:gd name="T18" fmla="*/ 15 w 40"/>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9">
                        <a:moveTo>
                          <a:pt x="15" y="18"/>
                        </a:moveTo>
                        <a:lnTo>
                          <a:pt x="13" y="29"/>
                        </a:lnTo>
                        <a:lnTo>
                          <a:pt x="40" y="11"/>
                        </a:lnTo>
                        <a:lnTo>
                          <a:pt x="33" y="0"/>
                        </a:lnTo>
                        <a:lnTo>
                          <a:pt x="6" y="18"/>
                        </a:lnTo>
                        <a:lnTo>
                          <a:pt x="4" y="27"/>
                        </a:lnTo>
                        <a:lnTo>
                          <a:pt x="6" y="18"/>
                        </a:lnTo>
                        <a:lnTo>
                          <a:pt x="0" y="22"/>
                        </a:lnTo>
                        <a:lnTo>
                          <a:pt x="4" y="27"/>
                        </a:lnTo>
                        <a:lnTo>
                          <a:pt x="15"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3" name="Freeform 177"/>
                  <p:cNvSpPr>
                    <a:spLocks/>
                  </p:cNvSpPr>
                  <p:nvPr/>
                </p:nvSpPr>
                <p:spPr bwMode="auto">
                  <a:xfrm>
                    <a:off x="3565" y="2424"/>
                    <a:ext cx="82" cy="80"/>
                  </a:xfrm>
                  <a:custGeom>
                    <a:avLst/>
                    <a:gdLst>
                      <a:gd name="T0" fmla="*/ 38 w 38"/>
                      <a:gd name="T1" fmla="*/ 31 h 40"/>
                      <a:gd name="T2" fmla="*/ 38 w 38"/>
                      <a:gd name="T3" fmla="*/ 31 h 40"/>
                      <a:gd name="T4" fmla="*/ 11 w 38"/>
                      <a:gd name="T5" fmla="*/ 0 h 40"/>
                      <a:gd name="T6" fmla="*/ 0 w 38"/>
                      <a:gd name="T7" fmla="*/ 9 h 40"/>
                      <a:gd name="T8" fmla="*/ 29 w 38"/>
                      <a:gd name="T9" fmla="*/ 40 h 40"/>
                      <a:gd name="T10" fmla="*/ 29 w 38"/>
                      <a:gd name="T11" fmla="*/ 40 h 40"/>
                      <a:gd name="T12" fmla="*/ 38 w 38"/>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38" h="40">
                        <a:moveTo>
                          <a:pt x="38" y="31"/>
                        </a:moveTo>
                        <a:lnTo>
                          <a:pt x="38" y="31"/>
                        </a:lnTo>
                        <a:lnTo>
                          <a:pt x="11" y="0"/>
                        </a:lnTo>
                        <a:lnTo>
                          <a:pt x="0" y="9"/>
                        </a:lnTo>
                        <a:lnTo>
                          <a:pt x="29" y="40"/>
                        </a:lnTo>
                        <a:lnTo>
                          <a:pt x="38"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4" name="Freeform 176"/>
                  <p:cNvSpPr>
                    <a:spLocks/>
                  </p:cNvSpPr>
                  <p:nvPr/>
                </p:nvSpPr>
                <p:spPr bwMode="auto">
                  <a:xfrm>
                    <a:off x="3629" y="2486"/>
                    <a:ext cx="79" cy="72"/>
                  </a:xfrm>
                  <a:custGeom>
                    <a:avLst/>
                    <a:gdLst>
                      <a:gd name="T0" fmla="*/ 30 w 36"/>
                      <a:gd name="T1" fmla="*/ 23 h 36"/>
                      <a:gd name="T2" fmla="*/ 36 w 36"/>
                      <a:gd name="T3" fmla="*/ 25 h 36"/>
                      <a:gd name="T4" fmla="*/ 9 w 36"/>
                      <a:gd name="T5" fmla="*/ 0 h 36"/>
                      <a:gd name="T6" fmla="*/ 0 w 36"/>
                      <a:gd name="T7" fmla="*/ 9 h 36"/>
                      <a:gd name="T8" fmla="*/ 27 w 36"/>
                      <a:gd name="T9" fmla="*/ 34 h 36"/>
                      <a:gd name="T10" fmla="*/ 32 w 36"/>
                      <a:gd name="T11" fmla="*/ 36 h 36"/>
                      <a:gd name="T12" fmla="*/ 27 w 36"/>
                      <a:gd name="T13" fmla="*/ 34 h 36"/>
                      <a:gd name="T14" fmla="*/ 29 w 36"/>
                      <a:gd name="T15" fmla="*/ 36 h 36"/>
                      <a:gd name="T16" fmla="*/ 32 w 36"/>
                      <a:gd name="T17" fmla="*/ 36 h 36"/>
                      <a:gd name="T18" fmla="*/ 30 w 36"/>
                      <a:gd name="T1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0" y="23"/>
                        </a:moveTo>
                        <a:lnTo>
                          <a:pt x="36" y="25"/>
                        </a:lnTo>
                        <a:lnTo>
                          <a:pt x="9" y="0"/>
                        </a:lnTo>
                        <a:lnTo>
                          <a:pt x="0" y="9"/>
                        </a:lnTo>
                        <a:lnTo>
                          <a:pt x="27" y="34"/>
                        </a:lnTo>
                        <a:lnTo>
                          <a:pt x="32" y="36"/>
                        </a:lnTo>
                        <a:lnTo>
                          <a:pt x="27" y="34"/>
                        </a:lnTo>
                        <a:lnTo>
                          <a:pt x="29" y="36"/>
                        </a:lnTo>
                        <a:lnTo>
                          <a:pt x="32" y="36"/>
                        </a:lnTo>
                        <a:lnTo>
                          <a:pt x="3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5" name="Freeform 175"/>
                  <p:cNvSpPr>
                    <a:spLocks/>
                  </p:cNvSpPr>
                  <p:nvPr/>
                </p:nvSpPr>
                <p:spPr bwMode="auto">
                  <a:xfrm>
                    <a:off x="3693" y="2522"/>
                    <a:ext cx="87" cy="36"/>
                  </a:xfrm>
                  <a:custGeom>
                    <a:avLst/>
                    <a:gdLst>
                      <a:gd name="T0" fmla="*/ 40 w 40"/>
                      <a:gd name="T1" fmla="*/ 2 h 18"/>
                      <a:gd name="T2" fmla="*/ 35 w 40"/>
                      <a:gd name="T3" fmla="*/ 0 h 18"/>
                      <a:gd name="T4" fmla="*/ 0 w 40"/>
                      <a:gd name="T5" fmla="*/ 5 h 18"/>
                      <a:gd name="T6" fmla="*/ 2 w 40"/>
                      <a:gd name="T7" fmla="*/ 18 h 18"/>
                      <a:gd name="T8" fmla="*/ 36 w 40"/>
                      <a:gd name="T9" fmla="*/ 13 h 18"/>
                      <a:gd name="T10" fmla="*/ 31 w 40"/>
                      <a:gd name="T11" fmla="*/ 11 h 18"/>
                      <a:gd name="T12" fmla="*/ 40 w 40"/>
                      <a:gd name="T13" fmla="*/ 2 h 18"/>
                      <a:gd name="T14" fmla="*/ 38 w 40"/>
                      <a:gd name="T15" fmla="*/ 0 h 18"/>
                      <a:gd name="T16" fmla="*/ 35 w 40"/>
                      <a:gd name="T17" fmla="*/ 0 h 18"/>
                      <a:gd name="T18" fmla="*/ 40 w 40"/>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8">
                        <a:moveTo>
                          <a:pt x="40" y="2"/>
                        </a:moveTo>
                        <a:lnTo>
                          <a:pt x="35" y="0"/>
                        </a:lnTo>
                        <a:lnTo>
                          <a:pt x="0" y="5"/>
                        </a:lnTo>
                        <a:lnTo>
                          <a:pt x="2" y="18"/>
                        </a:lnTo>
                        <a:lnTo>
                          <a:pt x="36" y="13"/>
                        </a:lnTo>
                        <a:lnTo>
                          <a:pt x="31" y="11"/>
                        </a:lnTo>
                        <a:lnTo>
                          <a:pt x="40" y="2"/>
                        </a:lnTo>
                        <a:lnTo>
                          <a:pt x="38" y="0"/>
                        </a:lnTo>
                        <a:lnTo>
                          <a:pt x="35" y="0"/>
                        </a:lnTo>
                        <a:lnTo>
                          <a:pt x="4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6" name="Freeform 174"/>
                  <p:cNvSpPr>
                    <a:spLocks/>
                  </p:cNvSpPr>
                  <p:nvPr/>
                </p:nvSpPr>
                <p:spPr bwMode="auto">
                  <a:xfrm>
                    <a:off x="3761" y="2526"/>
                    <a:ext cx="66" cy="76"/>
                  </a:xfrm>
                  <a:custGeom>
                    <a:avLst/>
                    <a:gdLst>
                      <a:gd name="T0" fmla="*/ 22 w 31"/>
                      <a:gd name="T1" fmla="*/ 25 h 38"/>
                      <a:gd name="T2" fmla="*/ 31 w 31"/>
                      <a:gd name="T3" fmla="*/ 25 h 38"/>
                      <a:gd name="T4" fmla="*/ 9 w 31"/>
                      <a:gd name="T5" fmla="*/ 0 h 38"/>
                      <a:gd name="T6" fmla="*/ 0 w 31"/>
                      <a:gd name="T7" fmla="*/ 9 h 38"/>
                      <a:gd name="T8" fmla="*/ 20 w 31"/>
                      <a:gd name="T9" fmla="*/ 34 h 38"/>
                      <a:gd name="T10" fmla="*/ 29 w 31"/>
                      <a:gd name="T11" fmla="*/ 36 h 38"/>
                      <a:gd name="T12" fmla="*/ 20 w 31"/>
                      <a:gd name="T13" fmla="*/ 34 h 38"/>
                      <a:gd name="T14" fmla="*/ 23 w 31"/>
                      <a:gd name="T15" fmla="*/ 38 h 38"/>
                      <a:gd name="T16" fmla="*/ 29 w 31"/>
                      <a:gd name="T17" fmla="*/ 36 h 38"/>
                      <a:gd name="T18" fmla="*/ 22 w 31"/>
                      <a:gd name="T1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22" y="25"/>
                        </a:moveTo>
                        <a:lnTo>
                          <a:pt x="31" y="25"/>
                        </a:lnTo>
                        <a:lnTo>
                          <a:pt x="9" y="0"/>
                        </a:lnTo>
                        <a:lnTo>
                          <a:pt x="0" y="9"/>
                        </a:lnTo>
                        <a:lnTo>
                          <a:pt x="20" y="34"/>
                        </a:lnTo>
                        <a:lnTo>
                          <a:pt x="29" y="36"/>
                        </a:lnTo>
                        <a:lnTo>
                          <a:pt x="20" y="34"/>
                        </a:lnTo>
                        <a:lnTo>
                          <a:pt x="23" y="38"/>
                        </a:lnTo>
                        <a:lnTo>
                          <a:pt x="29" y="36"/>
                        </a:lnTo>
                        <a:lnTo>
                          <a:pt x="22"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7" name="Freeform 173"/>
                  <p:cNvSpPr>
                    <a:spLocks/>
                  </p:cNvSpPr>
                  <p:nvPr/>
                </p:nvSpPr>
                <p:spPr bwMode="auto">
                  <a:xfrm>
                    <a:off x="3807" y="2544"/>
                    <a:ext cx="61" cy="54"/>
                  </a:xfrm>
                  <a:custGeom>
                    <a:avLst/>
                    <a:gdLst>
                      <a:gd name="T0" fmla="*/ 27 w 27"/>
                      <a:gd name="T1" fmla="*/ 5 h 27"/>
                      <a:gd name="T2" fmla="*/ 18 w 27"/>
                      <a:gd name="T3" fmla="*/ 4 h 27"/>
                      <a:gd name="T4" fmla="*/ 0 w 27"/>
                      <a:gd name="T5" fmla="*/ 16 h 27"/>
                      <a:gd name="T6" fmla="*/ 7 w 27"/>
                      <a:gd name="T7" fmla="*/ 27 h 27"/>
                      <a:gd name="T8" fmla="*/ 25 w 27"/>
                      <a:gd name="T9" fmla="*/ 14 h 27"/>
                      <a:gd name="T10" fmla="*/ 16 w 27"/>
                      <a:gd name="T11" fmla="*/ 13 h 27"/>
                      <a:gd name="T12" fmla="*/ 27 w 27"/>
                      <a:gd name="T13" fmla="*/ 5 h 27"/>
                      <a:gd name="T14" fmla="*/ 25 w 27"/>
                      <a:gd name="T15" fmla="*/ 0 h 27"/>
                      <a:gd name="T16" fmla="*/ 18 w 27"/>
                      <a:gd name="T17" fmla="*/ 4 h 27"/>
                      <a:gd name="T18" fmla="*/ 27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27" y="5"/>
                        </a:moveTo>
                        <a:lnTo>
                          <a:pt x="18" y="4"/>
                        </a:lnTo>
                        <a:lnTo>
                          <a:pt x="0" y="16"/>
                        </a:lnTo>
                        <a:lnTo>
                          <a:pt x="7" y="27"/>
                        </a:lnTo>
                        <a:lnTo>
                          <a:pt x="25" y="14"/>
                        </a:lnTo>
                        <a:lnTo>
                          <a:pt x="16" y="13"/>
                        </a:lnTo>
                        <a:lnTo>
                          <a:pt x="27" y="5"/>
                        </a:lnTo>
                        <a:lnTo>
                          <a:pt x="25" y="0"/>
                        </a:lnTo>
                        <a:lnTo>
                          <a:pt x="18" y="4"/>
                        </a:lnTo>
                        <a:lnTo>
                          <a:pt x="2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8" name="Freeform 172"/>
                  <p:cNvSpPr>
                    <a:spLocks/>
                  </p:cNvSpPr>
                  <p:nvPr/>
                </p:nvSpPr>
                <p:spPr bwMode="auto">
                  <a:xfrm>
                    <a:off x="3843" y="2554"/>
                    <a:ext cx="58" cy="62"/>
                  </a:xfrm>
                  <a:custGeom>
                    <a:avLst/>
                    <a:gdLst>
                      <a:gd name="T0" fmla="*/ 27 w 27"/>
                      <a:gd name="T1" fmla="*/ 27 h 31"/>
                      <a:gd name="T2" fmla="*/ 27 w 27"/>
                      <a:gd name="T3" fmla="*/ 26 h 31"/>
                      <a:gd name="T4" fmla="*/ 11 w 27"/>
                      <a:gd name="T5" fmla="*/ 0 h 31"/>
                      <a:gd name="T6" fmla="*/ 0 w 27"/>
                      <a:gd name="T7" fmla="*/ 8 h 31"/>
                      <a:gd name="T8" fmla="*/ 16 w 27"/>
                      <a:gd name="T9" fmla="*/ 31 h 31"/>
                      <a:gd name="T10" fmla="*/ 14 w 27"/>
                      <a:gd name="T11" fmla="*/ 29 h 31"/>
                      <a:gd name="T12" fmla="*/ 27 w 2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27" h="31">
                        <a:moveTo>
                          <a:pt x="27" y="27"/>
                        </a:moveTo>
                        <a:lnTo>
                          <a:pt x="27" y="26"/>
                        </a:lnTo>
                        <a:lnTo>
                          <a:pt x="11" y="0"/>
                        </a:lnTo>
                        <a:lnTo>
                          <a:pt x="0" y="8"/>
                        </a:lnTo>
                        <a:lnTo>
                          <a:pt x="16" y="31"/>
                        </a:lnTo>
                        <a:lnTo>
                          <a:pt x="14" y="29"/>
                        </a:lnTo>
                        <a:lnTo>
                          <a:pt x="27"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49" name="Freeform 171"/>
                  <p:cNvSpPr>
                    <a:spLocks/>
                  </p:cNvSpPr>
                  <p:nvPr/>
                </p:nvSpPr>
                <p:spPr bwMode="auto">
                  <a:xfrm>
                    <a:off x="3873" y="2608"/>
                    <a:ext cx="48" cy="76"/>
                  </a:xfrm>
                  <a:custGeom>
                    <a:avLst/>
                    <a:gdLst>
                      <a:gd name="T0" fmla="*/ 22 w 22"/>
                      <a:gd name="T1" fmla="*/ 36 h 38"/>
                      <a:gd name="T2" fmla="*/ 22 w 22"/>
                      <a:gd name="T3" fmla="*/ 36 h 38"/>
                      <a:gd name="T4" fmla="*/ 13 w 22"/>
                      <a:gd name="T5" fmla="*/ 0 h 38"/>
                      <a:gd name="T6" fmla="*/ 0 w 22"/>
                      <a:gd name="T7" fmla="*/ 2 h 38"/>
                      <a:gd name="T8" fmla="*/ 9 w 22"/>
                      <a:gd name="T9" fmla="*/ 38 h 38"/>
                      <a:gd name="T10" fmla="*/ 9 w 22"/>
                      <a:gd name="T11" fmla="*/ 38 h 38"/>
                      <a:gd name="T12" fmla="*/ 22 w 22"/>
                      <a:gd name="T13" fmla="*/ 36 h 38"/>
                    </a:gdLst>
                    <a:ahLst/>
                    <a:cxnLst>
                      <a:cxn ang="0">
                        <a:pos x="T0" y="T1"/>
                      </a:cxn>
                      <a:cxn ang="0">
                        <a:pos x="T2" y="T3"/>
                      </a:cxn>
                      <a:cxn ang="0">
                        <a:pos x="T4" y="T5"/>
                      </a:cxn>
                      <a:cxn ang="0">
                        <a:pos x="T6" y="T7"/>
                      </a:cxn>
                      <a:cxn ang="0">
                        <a:pos x="T8" y="T9"/>
                      </a:cxn>
                      <a:cxn ang="0">
                        <a:pos x="T10" y="T11"/>
                      </a:cxn>
                      <a:cxn ang="0">
                        <a:pos x="T12" y="T13"/>
                      </a:cxn>
                    </a:cxnLst>
                    <a:rect l="0" t="0" r="r" b="b"/>
                    <a:pathLst>
                      <a:path w="22" h="38">
                        <a:moveTo>
                          <a:pt x="22" y="36"/>
                        </a:moveTo>
                        <a:lnTo>
                          <a:pt x="22" y="36"/>
                        </a:lnTo>
                        <a:lnTo>
                          <a:pt x="13" y="0"/>
                        </a:lnTo>
                        <a:lnTo>
                          <a:pt x="0" y="2"/>
                        </a:lnTo>
                        <a:lnTo>
                          <a:pt x="9" y="38"/>
                        </a:lnTo>
                        <a:lnTo>
                          <a:pt x="22" y="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0" name="Freeform 170"/>
                  <p:cNvSpPr>
                    <a:spLocks/>
                  </p:cNvSpPr>
                  <p:nvPr/>
                </p:nvSpPr>
                <p:spPr bwMode="auto">
                  <a:xfrm>
                    <a:off x="3893" y="2680"/>
                    <a:ext cx="67" cy="162"/>
                  </a:xfrm>
                  <a:custGeom>
                    <a:avLst/>
                    <a:gdLst>
                      <a:gd name="T0" fmla="*/ 29 w 31"/>
                      <a:gd name="T1" fmla="*/ 81 h 81"/>
                      <a:gd name="T2" fmla="*/ 29 w 31"/>
                      <a:gd name="T3" fmla="*/ 76 h 81"/>
                      <a:gd name="T4" fmla="*/ 13 w 31"/>
                      <a:gd name="T5" fmla="*/ 0 h 81"/>
                      <a:gd name="T6" fmla="*/ 0 w 31"/>
                      <a:gd name="T7" fmla="*/ 2 h 81"/>
                      <a:gd name="T8" fmla="*/ 16 w 31"/>
                      <a:gd name="T9" fmla="*/ 80 h 81"/>
                      <a:gd name="T10" fmla="*/ 18 w 31"/>
                      <a:gd name="T11" fmla="*/ 74 h 81"/>
                      <a:gd name="T12" fmla="*/ 29 w 31"/>
                      <a:gd name="T13" fmla="*/ 81 h 81"/>
                      <a:gd name="T14" fmla="*/ 31 w 31"/>
                      <a:gd name="T15" fmla="*/ 80 h 81"/>
                      <a:gd name="T16" fmla="*/ 29 w 31"/>
                      <a:gd name="T17" fmla="*/ 76 h 81"/>
                      <a:gd name="T18" fmla="*/ 29 w 3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81">
                        <a:moveTo>
                          <a:pt x="29" y="81"/>
                        </a:moveTo>
                        <a:lnTo>
                          <a:pt x="29" y="76"/>
                        </a:lnTo>
                        <a:lnTo>
                          <a:pt x="13" y="0"/>
                        </a:lnTo>
                        <a:lnTo>
                          <a:pt x="0" y="2"/>
                        </a:lnTo>
                        <a:lnTo>
                          <a:pt x="16" y="80"/>
                        </a:lnTo>
                        <a:lnTo>
                          <a:pt x="18" y="74"/>
                        </a:lnTo>
                        <a:lnTo>
                          <a:pt x="29" y="81"/>
                        </a:lnTo>
                        <a:lnTo>
                          <a:pt x="31" y="80"/>
                        </a:lnTo>
                        <a:lnTo>
                          <a:pt x="29" y="76"/>
                        </a:lnTo>
                        <a:lnTo>
                          <a:pt x="29" y="8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1" name="Freeform 169"/>
                  <p:cNvSpPr>
                    <a:spLocks/>
                  </p:cNvSpPr>
                  <p:nvPr/>
                </p:nvSpPr>
                <p:spPr bwMode="auto">
                  <a:xfrm>
                    <a:off x="3816" y="2828"/>
                    <a:ext cx="140" cy="158"/>
                  </a:xfrm>
                  <a:custGeom>
                    <a:avLst/>
                    <a:gdLst>
                      <a:gd name="T0" fmla="*/ 9 w 65"/>
                      <a:gd name="T1" fmla="*/ 79 h 79"/>
                      <a:gd name="T2" fmla="*/ 9 w 65"/>
                      <a:gd name="T3" fmla="*/ 79 h 79"/>
                      <a:gd name="T4" fmla="*/ 65 w 65"/>
                      <a:gd name="T5" fmla="*/ 7 h 79"/>
                      <a:gd name="T6" fmla="*/ 54 w 65"/>
                      <a:gd name="T7" fmla="*/ 0 h 79"/>
                      <a:gd name="T8" fmla="*/ 0 w 65"/>
                      <a:gd name="T9" fmla="*/ 70 h 79"/>
                      <a:gd name="T10" fmla="*/ 0 w 65"/>
                      <a:gd name="T11" fmla="*/ 70 h 79"/>
                      <a:gd name="T12" fmla="*/ 9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9" y="79"/>
                        </a:moveTo>
                        <a:lnTo>
                          <a:pt x="9" y="79"/>
                        </a:lnTo>
                        <a:lnTo>
                          <a:pt x="65" y="7"/>
                        </a:lnTo>
                        <a:lnTo>
                          <a:pt x="54" y="0"/>
                        </a:lnTo>
                        <a:lnTo>
                          <a:pt x="0" y="70"/>
                        </a:lnTo>
                        <a:lnTo>
                          <a:pt x="9" y="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2" name="Freeform 168"/>
                  <p:cNvSpPr>
                    <a:spLocks/>
                  </p:cNvSpPr>
                  <p:nvPr/>
                </p:nvSpPr>
                <p:spPr bwMode="auto">
                  <a:xfrm>
                    <a:off x="3683" y="2968"/>
                    <a:ext cx="150" cy="156"/>
                  </a:xfrm>
                  <a:custGeom>
                    <a:avLst/>
                    <a:gdLst>
                      <a:gd name="T0" fmla="*/ 13 w 70"/>
                      <a:gd name="T1" fmla="*/ 76 h 78"/>
                      <a:gd name="T2" fmla="*/ 11 w 70"/>
                      <a:gd name="T3" fmla="*/ 78 h 78"/>
                      <a:gd name="T4" fmla="*/ 70 w 70"/>
                      <a:gd name="T5" fmla="*/ 9 h 78"/>
                      <a:gd name="T6" fmla="*/ 61 w 70"/>
                      <a:gd name="T7" fmla="*/ 0 h 78"/>
                      <a:gd name="T8" fmla="*/ 2 w 70"/>
                      <a:gd name="T9" fmla="*/ 69 h 78"/>
                      <a:gd name="T10" fmla="*/ 0 w 70"/>
                      <a:gd name="T11" fmla="*/ 73 h 78"/>
                      <a:gd name="T12" fmla="*/ 13 w 70"/>
                      <a:gd name="T13" fmla="*/ 76 h 78"/>
                    </a:gdLst>
                    <a:ahLst/>
                    <a:cxnLst>
                      <a:cxn ang="0">
                        <a:pos x="T0" y="T1"/>
                      </a:cxn>
                      <a:cxn ang="0">
                        <a:pos x="T2" y="T3"/>
                      </a:cxn>
                      <a:cxn ang="0">
                        <a:pos x="T4" y="T5"/>
                      </a:cxn>
                      <a:cxn ang="0">
                        <a:pos x="T6" y="T7"/>
                      </a:cxn>
                      <a:cxn ang="0">
                        <a:pos x="T8" y="T9"/>
                      </a:cxn>
                      <a:cxn ang="0">
                        <a:pos x="T10" y="T11"/>
                      </a:cxn>
                      <a:cxn ang="0">
                        <a:pos x="T12" y="T13"/>
                      </a:cxn>
                    </a:cxnLst>
                    <a:rect l="0" t="0" r="r" b="b"/>
                    <a:pathLst>
                      <a:path w="70" h="78">
                        <a:moveTo>
                          <a:pt x="13" y="76"/>
                        </a:moveTo>
                        <a:lnTo>
                          <a:pt x="11" y="78"/>
                        </a:lnTo>
                        <a:lnTo>
                          <a:pt x="70" y="9"/>
                        </a:lnTo>
                        <a:lnTo>
                          <a:pt x="61" y="0"/>
                        </a:lnTo>
                        <a:lnTo>
                          <a:pt x="2" y="69"/>
                        </a:lnTo>
                        <a:lnTo>
                          <a:pt x="0" y="73"/>
                        </a:lnTo>
                        <a:lnTo>
                          <a:pt x="13"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3" name="Freeform 167"/>
                  <p:cNvSpPr>
                    <a:spLocks/>
                  </p:cNvSpPr>
                  <p:nvPr/>
                </p:nvSpPr>
                <p:spPr bwMode="auto">
                  <a:xfrm>
                    <a:off x="3647" y="3114"/>
                    <a:ext cx="65" cy="114"/>
                  </a:xfrm>
                  <a:custGeom>
                    <a:avLst/>
                    <a:gdLst>
                      <a:gd name="T0" fmla="*/ 3 w 29"/>
                      <a:gd name="T1" fmla="*/ 55 h 57"/>
                      <a:gd name="T2" fmla="*/ 11 w 29"/>
                      <a:gd name="T3" fmla="*/ 52 h 57"/>
                      <a:gd name="T4" fmla="*/ 29 w 29"/>
                      <a:gd name="T5" fmla="*/ 3 h 57"/>
                      <a:gd name="T6" fmla="*/ 16 w 29"/>
                      <a:gd name="T7" fmla="*/ 0 h 57"/>
                      <a:gd name="T8" fmla="*/ 0 w 29"/>
                      <a:gd name="T9" fmla="*/ 46 h 57"/>
                      <a:gd name="T10" fmla="*/ 7 w 29"/>
                      <a:gd name="T11" fmla="*/ 43 h 57"/>
                      <a:gd name="T12" fmla="*/ 3 w 29"/>
                      <a:gd name="T13" fmla="*/ 55 h 57"/>
                      <a:gd name="T14" fmla="*/ 9 w 29"/>
                      <a:gd name="T15" fmla="*/ 57 h 57"/>
                      <a:gd name="T16" fmla="*/ 11 w 29"/>
                      <a:gd name="T17" fmla="*/ 52 h 57"/>
                      <a:gd name="T18" fmla="*/ 3 w 29"/>
                      <a:gd name="T19"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57">
                        <a:moveTo>
                          <a:pt x="3" y="55"/>
                        </a:moveTo>
                        <a:lnTo>
                          <a:pt x="11" y="52"/>
                        </a:lnTo>
                        <a:lnTo>
                          <a:pt x="29" y="3"/>
                        </a:lnTo>
                        <a:lnTo>
                          <a:pt x="16" y="0"/>
                        </a:lnTo>
                        <a:lnTo>
                          <a:pt x="0" y="46"/>
                        </a:lnTo>
                        <a:lnTo>
                          <a:pt x="7" y="43"/>
                        </a:lnTo>
                        <a:lnTo>
                          <a:pt x="3" y="55"/>
                        </a:lnTo>
                        <a:lnTo>
                          <a:pt x="9" y="57"/>
                        </a:lnTo>
                        <a:lnTo>
                          <a:pt x="11" y="52"/>
                        </a:lnTo>
                        <a:lnTo>
                          <a:pt x="3"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4" name="Freeform 166"/>
                  <p:cNvSpPr>
                    <a:spLocks/>
                  </p:cNvSpPr>
                  <p:nvPr/>
                </p:nvSpPr>
                <p:spPr bwMode="auto">
                  <a:xfrm>
                    <a:off x="3557" y="3174"/>
                    <a:ext cx="106" cy="50"/>
                  </a:xfrm>
                  <a:custGeom>
                    <a:avLst/>
                    <a:gdLst>
                      <a:gd name="T0" fmla="*/ 0 w 49"/>
                      <a:gd name="T1" fmla="*/ 11 h 25"/>
                      <a:gd name="T2" fmla="*/ 2 w 49"/>
                      <a:gd name="T3" fmla="*/ 13 h 25"/>
                      <a:gd name="T4" fmla="*/ 45 w 49"/>
                      <a:gd name="T5" fmla="*/ 25 h 25"/>
                      <a:gd name="T6" fmla="*/ 49 w 49"/>
                      <a:gd name="T7" fmla="*/ 13 h 25"/>
                      <a:gd name="T8" fmla="*/ 6 w 49"/>
                      <a:gd name="T9" fmla="*/ 0 h 25"/>
                      <a:gd name="T10" fmla="*/ 9 w 49"/>
                      <a:gd name="T11" fmla="*/ 2 h 25"/>
                      <a:gd name="T12" fmla="*/ 0 w 49"/>
                      <a:gd name="T13" fmla="*/ 11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0" y="11"/>
                        </a:moveTo>
                        <a:lnTo>
                          <a:pt x="2" y="13"/>
                        </a:lnTo>
                        <a:lnTo>
                          <a:pt x="45" y="25"/>
                        </a:lnTo>
                        <a:lnTo>
                          <a:pt x="49" y="13"/>
                        </a:lnTo>
                        <a:lnTo>
                          <a:pt x="6" y="0"/>
                        </a:lnTo>
                        <a:lnTo>
                          <a:pt x="9"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5" name="Freeform 165"/>
                  <p:cNvSpPr>
                    <a:spLocks/>
                  </p:cNvSpPr>
                  <p:nvPr/>
                </p:nvSpPr>
                <p:spPr bwMode="auto">
                  <a:xfrm>
                    <a:off x="3492" y="3116"/>
                    <a:ext cx="85" cy="80"/>
                  </a:xfrm>
                  <a:custGeom>
                    <a:avLst/>
                    <a:gdLst>
                      <a:gd name="T0" fmla="*/ 3 w 39"/>
                      <a:gd name="T1" fmla="*/ 13 h 40"/>
                      <a:gd name="T2" fmla="*/ 0 w 39"/>
                      <a:gd name="T3" fmla="*/ 11 h 40"/>
                      <a:gd name="T4" fmla="*/ 30 w 39"/>
                      <a:gd name="T5" fmla="*/ 40 h 40"/>
                      <a:gd name="T6" fmla="*/ 39 w 39"/>
                      <a:gd name="T7" fmla="*/ 31 h 40"/>
                      <a:gd name="T8" fmla="*/ 9 w 39"/>
                      <a:gd name="T9" fmla="*/ 2 h 40"/>
                      <a:gd name="T10" fmla="*/ 7 w 39"/>
                      <a:gd name="T11" fmla="*/ 0 h 40"/>
                      <a:gd name="T12" fmla="*/ 3 w 39"/>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39" h="40">
                        <a:moveTo>
                          <a:pt x="3" y="13"/>
                        </a:moveTo>
                        <a:lnTo>
                          <a:pt x="0" y="11"/>
                        </a:lnTo>
                        <a:lnTo>
                          <a:pt x="30" y="40"/>
                        </a:lnTo>
                        <a:lnTo>
                          <a:pt x="39" y="31"/>
                        </a:lnTo>
                        <a:lnTo>
                          <a:pt x="9" y="2"/>
                        </a:lnTo>
                        <a:lnTo>
                          <a:pt x="7"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6" name="Freeform 164"/>
                  <p:cNvSpPr>
                    <a:spLocks/>
                  </p:cNvSpPr>
                  <p:nvPr/>
                </p:nvSpPr>
                <p:spPr bwMode="auto">
                  <a:xfrm>
                    <a:off x="3371" y="3092"/>
                    <a:ext cx="137" cy="50"/>
                  </a:xfrm>
                  <a:custGeom>
                    <a:avLst/>
                    <a:gdLst>
                      <a:gd name="T0" fmla="*/ 0 w 63"/>
                      <a:gd name="T1" fmla="*/ 7 h 25"/>
                      <a:gd name="T2" fmla="*/ 3 w 63"/>
                      <a:gd name="T3" fmla="*/ 12 h 25"/>
                      <a:gd name="T4" fmla="*/ 59 w 63"/>
                      <a:gd name="T5" fmla="*/ 25 h 25"/>
                      <a:gd name="T6" fmla="*/ 63 w 63"/>
                      <a:gd name="T7" fmla="*/ 12 h 25"/>
                      <a:gd name="T8" fmla="*/ 7 w 63"/>
                      <a:gd name="T9" fmla="*/ 0 h 25"/>
                      <a:gd name="T10" fmla="*/ 12 w 63"/>
                      <a:gd name="T11" fmla="*/ 5 h 25"/>
                      <a:gd name="T12" fmla="*/ 0 w 63"/>
                      <a:gd name="T13" fmla="*/ 7 h 25"/>
                      <a:gd name="T14" fmla="*/ 0 w 63"/>
                      <a:gd name="T15" fmla="*/ 11 h 25"/>
                      <a:gd name="T16" fmla="*/ 3 w 63"/>
                      <a:gd name="T17" fmla="*/ 12 h 25"/>
                      <a:gd name="T18" fmla="*/ 0 w 63"/>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5">
                        <a:moveTo>
                          <a:pt x="0" y="7"/>
                        </a:moveTo>
                        <a:lnTo>
                          <a:pt x="3" y="12"/>
                        </a:lnTo>
                        <a:lnTo>
                          <a:pt x="59" y="25"/>
                        </a:lnTo>
                        <a:lnTo>
                          <a:pt x="63" y="12"/>
                        </a:lnTo>
                        <a:lnTo>
                          <a:pt x="7" y="0"/>
                        </a:lnTo>
                        <a:lnTo>
                          <a:pt x="12" y="5"/>
                        </a:lnTo>
                        <a:lnTo>
                          <a:pt x="0" y="7"/>
                        </a:lnTo>
                        <a:lnTo>
                          <a:pt x="0" y="11"/>
                        </a:lnTo>
                        <a:lnTo>
                          <a:pt x="3" y="12"/>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7" name="Freeform 163"/>
                  <p:cNvSpPr>
                    <a:spLocks/>
                  </p:cNvSpPr>
                  <p:nvPr/>
                </p:nvSpPr>
                <p:spPr bwMode="auto">
                  <a:xfrm>
                    <a:off x="3361" y="3044"/>
                    <a:ext cx="36" cy="62"/>
                  </a:xfrm>
                  <a:custGeom>
                    <a:avLst/>
                    <a:gdLst>
                      <a:gd name="T0" fmla="*/ 4 w 16"/>
                      <a:gd name="T1" fmla="*/ 13 h 31"/>
                      <a:gd name="T2" fmla="*/ 0 w 16"/>
                      <a:gd name="T3" fmla="*/ 7 h 31"/>
                      <a:gd name="T4" fmla="*/ 4 w 16"/>
                      <a:gd name="T5" fmla="*/ 31 h 31"/>
                      <a:gd name="T6" fmla="*/ 16 w 16"/>
                      <a:gd name="T7" fmla="*/ 29 h 31"/>
                      <a:gd name="T8" fmla="*/ 13 w 16"/>
                      <a:gd name="T9" fmla="*/ 6 h 31"/>
                      <a:gd name="T10" fmla="*/ 9 w 16"/>
                      <a:gd name="T11" fmla="*/ 0 h 31"/>
                      <a:gd name="T12" fmla="*/ 13 w 16"/>
                      <a:gd name="T13" fmla="*/ 6 h 31"/>
                      <a:gd name="T14" fmla="*/ 13 w 16"/>
                      <a:gd name="T15" fmla="*/ 2 h 31"/>
                      <a:gd name="T16" fmla="*/ 9 w 16"/>
                      <a:gd name="T17" fmla="*/ 0 h 31"/>
                      <a:gd name="T18" fmla="*/ 4 w 16"/>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1">
                        <a:moveTo>
                          <a:pt x="4" y="13"/>
                        </a:moveTo>
                        <a:lnTo>
                          <a:pt x="0" y="7"/>
                        </a:lnTo>
                        <a:lnTo>
                          <a:pt x="4" y="31"/>
                        </a:lnTo>
                        <a:lnTo>
                          <a:pt x="16" y="29"/>
                        </a:lnTo>
                        <a:lnTo>
                          <a:pt x="13" y="6"/>
                        </a:lnTo>
                        <a:lnTo>
                          <a:pt x="9" y="0"/>
                        </a:lnTo>
                        <a:lnTo>
                          <a:pt x="13" y="6"/>
                        </a:lnTo>
                        <a:lnTo>
                          <a:pt x="13" y="2"/>
                        </a:lnTo>
                        <a:lnTo>
                          <a:pt x="9"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8" name="Freeform 162"/>
                  <p:cNvSpPr>
                    <a:spLocks/>
                  </p:cNvSpPr>
                  <p:nvPr/>
                </p:nvSpPr>
                <p:spPr bwMode="auto">
                  <a:xfrm>
                    <a:off x="3337" y="3026"/>
                    <a:ext cx="44" cy="44"/>
                  </a:xfrm>
                  <a:custGeom>
                    <a:avLst/>
                    <a:gdLst>
                      <a:gd name="T0" fmla="*/ 6 w 20"/>
                      <a:gd name="T1" fmla="*/ 13 h 22"/>
                      <a:gd name="T2" fmla="*/ 0 w 20"/>
                      <a:gd name="T3" fmla="*/ 13 h 22"/>
                      <a:gd name="T4" fmla="*/ 15 w 20"/>
                      <a:gd name="T5" fmla="*/ 22 h 22"/>
                      <a:gd name="T6" fmla="*/ 20 w 20"/>
                      <a:gd name="T7" fmla="*/ 9 h 22"/>
                      <a:gd name="T8" fmla="*/ 6 w 20"/>
                      <a:gd name="T9" fmla="*/ 2 h 22"/>
                      <a:gd name="T10" fmla="*/ 0 w 20"/>
                      <a:gd name="T11" fmla="*/ 2 h 22"/>
                      <a:gd name="T12" fmla="*/ 6 w 20"/>
                      <a:gd name="T13" fmla="*/ 2 h 22"/>
                      <a:gd name="T14" fmla="*/ 2 w 20"/>
                      <a:gd name="T15" fmla="*/ 0 h 22"/>
                      <a:gd name="T16" fmla="*/ 0 w 20"/>
                      <a:gd name="T17" fmla="*/ 2 h 22"/>
                      <a:gd name="T18" fmla="*/ 6 w 20"/>
                      <a:gd name="T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2">
                        <a:moveTo>
                          <a:pt x="6" y="13"/>
                        </a:moveTo>
                        <a:lnTo>
                          <a:pt x="0" y="13"/>
                        </a:lnTo>
                        <a:lnTo>
                          <a:pt x="15" y="22"/>
                        </a:lnTo>
                        <a:lnTo>
                          <a:pt x="20" y="9"/>
                        </a:lnTo>
                        <a:lnTo>
                          <a:pt x="6" y="2"/>
                        </a:lnTo>
                        <a:lnTo>
                          <a:pt x="0" y="2"/>
                        </a:lnTo>
                        <a:lnTo>
                          <a:pt x="6" y="2"/>
                        </a:lnTo>
                        <a:lnTo>
                          <a:pt x="2" y="0"/>
                        </a:lnTo>
                        <a:lnTo>
                          <a:pt x="0" y="2"/>
                        </a:lnTo>
                        <a:lnTo>
                          <a:pt x="6"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59" name="Freeform 161"/>
                  <p:cNvSpPr>
                    <a:spLocks/>
                  </p:cNvSpPr>
                  <p:nvPr/>
                </p:nvSpPr>
                <p:spPr bwMode="auto">
                  <a:xfrm>
                    <a:off x="3297" y="3030"/>
                    <a:ext cx="55" cy="50"/>
                  </a:xfrm>
                  <a:custGeom>
                    <a:avLst/>
                    <a:gdLst>
                      <a:gd name="T0" fmla="*/ 0 w 25"/>
                      <a:gd name="T1" fmla="*/ 23 h 25"/>
                      <a:gd name="T2" fmla="*/ 5 w 25"/>
                      <a:gd name="T3" fmla="*/ 23 h 25"/>
                      <a:gd name="T4" fmla="*/ 25 w 25"/>
                      <a:gd name="T5" fmla="*/ 11 h 25"/>
                      <a:gd name="T6" fmla="*/ 19 w 25"/>
                      <a:gd name="T7" fmla="*/ 0 h 25"/>
                      <a:gd name="T8" fmla="*/ 0 w 25"/>
                      <a:gd name="T9" fmla="*/ 11 h 25"/>
                      <a:gd name="T10" fmla="*/ 5 w 25"/>
                      <a:gd name="T11" fmla="*/ 11 h 25"/>
                      <a:gd name="T12" fmla="*/ 0 w 25"/>
                      <a:gd name="T13" fmla="*/ 23 h 25"/>
                      <a:gd name="T14" fmla="*/ 1 w 25"/>
                      <a:gd name="T15" fmla="*/ 25 h 25"/>
                      <a:gd name="T16" fmla="*/ 5 w 25"/>
                      <a:gd name="T17" fmla="*/ 23 h 25"/>
                      <a:gd name="T18" fmla="*/ 0 w 25"/>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23"/>
                        </a:moveTo>
                        <a:lnTo>
                          <a:pt x="5" y="23"/>
                        </a:lnTo>
                        <a:lnTo>
                          <a:pt x="25" y="11"/>
                        </a:lnTo>
                        <a:lnTo>
                          <a:pt x="19" y="0"/>
                        </a:lnTo>
                        <a:lnTo>
                          <a:pt x="0" y="11"/>
                        </a:lnTo>
                        <a:lnTo>
                          <a:pt x="5" y="11"/>
                        </a:lnTo>
                        <a:lnTo>
                          <a:pt x="0" y="23"/>
                        </a:lnTo>
                        <a:lnTo>
                          <a:pt x="1" y="25"/>
                        </a:lnTo>
                        <a:lnTo>
                          <a:pt x="5" y="23"/>
                        </a:lnTo>
                        <a:lnTo>
                          <a:pt x="0"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0" name="Freeform 160"/>
                  <p:cNvSpPr>
                    <a:spLocks/>
                  </p:cNvSpPr>
                  <p:nvPr/>
                </p:nvSpPr>
                <p:spPr bwMode="auto">
                  <a:xfrm>
                    <a:off x="3229" y="3022"/>
                    <a:ext cx="79" cy="54"/>
                  </a:xfrm>
                  <a:custGeom>
                    <a:avLst/>
                    <a:gdLst>
                      <a:gd name="T0" fmla="*/ 0 w 36"/>
                      <a:gd name="T1" fmla="*/ 9 h 27"/>
                      <a:gd name="T2" fmla="*/ 4 w 36"/>
                      <a:gd name="T3" fmla="*/ 11 h 27"/>
                      <a:gd name="T4" fmla="*/ 31 w 36"/>
                      <a:gd name="T5" fmla="*/ 27 h 27"/>
                      <a:gd name="T6" fmla="*/ 36 w 36"/>
                      <a:gd name="T7" fmla="*/ 15 h 27"/>
                      <a:gd name="T8" fmla="*/ 9 w 36"/>
                      <a:gd name="T9" fmla="*/ 0 h 27"/>
                      <a:gd name="T10" fmla="*/ 13 w 36"/>
                      <a:gd name="T11" fmla="*/ 4 h 27"/>
                      <a:gd name="T12" fmla="*/ 0 w 36"/>
                      <a:gd name="T13" fmla="*/ 9 h 27"/>
                    </a:gdLst>
                    <a:ahLst/>
                    <a:cxnLst>
                      <a:cxn ang="0">
                        <a:pos x="T0" y="T1"/>
                      </a:cxn>
                      <a:cxn ang="0">
                        <a:pos x="T2" y="T3"/>
                      </a:cxn>
                      <a:cxn ang="0">
                        <a:pos x="T4" y="T5"/>
                      </a:cxn>
                      <a:cxn ang="0">
                        <a:pos x="T6" y="T7"/>
                      </a:cxn>
                      <a:cxn ang="0">
                        <a:pos x="T8" y="T9"/>
                      </a:cxn>
                      <a:cxn ang="0">
                        <a:pos x="T10" y="T11"/>
                      </a:cxn>
                      <a:cxn ang="0">
                        <a:pos x="T12" y="T13"/>
                      </a:cxn>
                    </a:cxnLst>
                    <a:rect l="0" t="0" r="r" b="b"/>
                    <a:pathLst>
                      <a:path w="36" h="27">
                        <a:moveTo>
                          <a:pt x="0" y="9"/>
                        </a:moveTo>
                        <a:lnTo>
                          <a:pt x="4" y="11"/>
                        </a:lnTo>
                        <a:lnTo>
                          <a:pt x="31" y="27"/>
                        </a:lnTo>
                        <a:lnTo>
                          <a:pt x="36" y="15"/>
                        </a:lnTo>
                        <a:lnTo>
                          <a:pt x="9" y="0"/>
                        </a:lnTo>
                        <a:lnTo>
                          <a:pt x="13"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1" name="Freeform 159"/>
                  <p:cNvSpPr>
                    <a:spLocks/>
                  </p:cNvSpPr>
                  <p:nvPr/>
                </p:nvSpPr>
                <p:spPr bwMode="auto">
                  <a:xfrm>
                    <a:off x="3215" y="2986"/>
                    <a:ext cx="42" cy="54"/>
                  </a:xfrm>
                  <a:custGeom>
                    <a:avLst/>
                    <a:gdLst>
                      <a:gd name="T0" fmla="*/ 2 w 20"/>
                      <a:gd name="T1" fmla="*/ 11 h 27"/>
                      <a:gd name="T2" fmla="*/ 0 w 20"/>
                      <a:gd name="T3" fmla="*/ 8 h 27"/>
                      <a:gd name="T4" fmla="*/ 7 w 20"/>
                      <a:gd name="T5" fmla="*/ 27 h 27"/>
                      <a:gd name="T6" fmla="*/ 20 w 20"/>
                      <a:gd name="T7" fmla="*/ 22 h 27"/>
                      <a:gd name="T8" fmla="*/ 11 w 20"/>
                      <a:gd name="T9" fmla="*/ 2 h 27"/>
                      <a:gd name="T10" fmla="*/ 7 w 20"/>
                      <a:gd name="T11" fmla="*/ 0 h 27"/>
                      <a:gd name="T12" fmla="*/ 2 w 20"/>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20" h="27">
                        <a:moveTo>
                          <a:pt x="2" y="11"/>
                        </a:moveTo>
                        <a:lnTo>
                          <a:pt x="0" y="8"/>
                        </a:lnTo>
                        <a:lnTo>
                          <a:pt x="7" y="27"/>
                        </a:lnTo>
                        <a:lnTo>
                          <a:pt x="20" y="22"/>
                        </a:lnTo>
                        <a:lnTo>
                          <a:pt x="11" y="2"/>
                        </a:lnTo>
                        <a:lnTo>
                          <a:pt x="7"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2" name="Freeform 158"/>
                  <p:cNvSpPr>
                    <a:spLocks/>
                  </p:cNvSpPr>
                  <p:nvPr/>
                </p:nvSpPr>
                <p:spPr bwMode="auto">
                  <a:xfrm>
                    <a:off x="3161" y="2958"/>
                    <a:ext cx="68" cy="50"/>
                  </a:xfrm>
                  <a:custGeom>
                    <a:avLst/>
                    <a:gdLst>
                      <a:gd name="T0" fmla="*/ 0 w 32"/>
                      <a:gd name="T1" fmla="*/ 13 h 25"/>
                      <a:gd name="T2" fmla="*/ 0 w 32"/>
                      <a:gd name="T3" fmla="*/ 13 h 25"/>
                      <a:gd name="T4" fmla="*/ 27 w 32"/>
                      <a:gd name="T5" fmla="*/ 25 h 25"/>
                      <a:gd name="T6" fmla="*/ 32 w 32"/>
                      <a:gd name="T7" fmla="*/ 14 h 25"/>
                      <a:gd name="T8" fmla="*/ 5 w 32"/>
                      <a:gd name="T9" fmla="*/ 0 h 25"/>
                      <a:gd name="T10" fmla="*/ 3 w 32"/>
                      <a:gd name="T11" fmla="*/ 0 h 25"/>
                      <a:gd name="T12" fmla="*/ 0 w 32"/>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0" y="13"/>
                        </a:moveTo>
                        <a:lnTo>
                          <a:pt x="0" y="13"/>
                        </a:lnTo>
                        <a:lnTo>
                          <a:pt x="27" y="25"/>
                        </a:lnTo>
                        <a:lnTo>
                          <a:pt x="32" y="14"/>
                        </a:lnTo>
                        <a:lnTo>
                          <a:pt x="5" y="0"/>
                        </a:lnTo>
                        <a:lnTo>
                          <a:pt x="3" y="0"/>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3" name="Freeform 157"/>
                  <p:cNvSpPr>
                    <a:spLocks/>
                  </p:cNvSpPr>
                  <p:nvPr/>
                </p:nvSpPr>
                <p:spPr bwMode="auto">
                  <a:xfrm>
                    <a:off x="3073" y="2936"/>
                    <a:ext cx="95" cy="48"/>
                  </a:xfrm>
                  <a:custGeom>
                    <a:avLst/>
                    <a:gdLst>
                      <a:gd name="T0" fmla="*/ 0 w 43"/>
                      <a:gd name="T1" fmla="*/ 7 h 24"/>
                      <a:gd name="T2" fmla="*/ 4 w 43"/>
                      <a:gd name="T3" fmla="*/ 13 h 24"/>
                      <a:gd name="T4" fmla="*/ 40 w 43"/>
                      <a:gd name="T5" fmla="*/ 24 h 24"/>
                      <a:gd name="T6" fmla="*/ 43 w 43"/>
                      <a:gd name="T7" fmla="*/ 11 h 24"/>
                      <a:gd name="T8" fmla="*/ 7 w 43"/>
                      <a:gd name="T9" fmla="*/ 0 h 24"/>
                      <a:gd name="T10" fmla="*/ 13 w 43"/>
                      <a:gd name="T11" fmla="*/ 4 h 24"/>
                      <a:gd name="T12" fmla="*/ 0 w 43"/>
                      <a:gd name="T13" fmla="*/ 7 h 24"/>
                      <a:gd name="T14" fmla="*/ 0 w 43"/>
                      <a:gd name="T15" fmla="*/ 11 h 24"/>
                      <a:gd name="T16" fmla="*/ 4 w 43"/>
                      <a:gd name="T17" fmla="*/ 13 h 24"/>
                      <a:gd name="T18" fmla="*/ 0 w 43"/>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4">
                        <a:moveTo>
                          <a:pt x="0" y="7"/>
                        </a:moveTo>
                        <a:lnTo>
                          <a:pt x="4" y="13"/>
                        </a:lnTo>
                        <a:lnTo>
                          <a:pt x="40" y="24"/>
                        </a:lnTo>
                        <a:lnTo>
                          <a:pt x="43" y="11"/>
                        </a:lnTo>
                        <a:lnTo>
                          <a:pt x="7" y="0"/>
                        </a:lnTo>
                        <a:lnTo>
                          <a:pt x="13" y="4"/>
                        </a:lnTo>
                        <a:lnTo>
                          <a:pt x="0" y="7"/>
                        </a:lnTo>
                        <a:lnTo>
                          <a:pt x="0" y="11"/>
                        </a:lnTo>
                        <a:lnTo>
                          <a:pt x="4" y="13"/>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4" name="Freeform 156"/>
                  <p:cNvSpPr>
                    <a:spLocks/>
                  </p:cNvSpPr>
                  <p:nvPr/>
                </p:nvSpPr>
                <p:spPr bwMode="auto">
                  <a:xfrm>
                    <a:off x="3056" y="2868"/>
                    <a:ext cx="45" cy="82"/>
                  </a:xfrm>
                  <a:custGeom>
                    <a:avLst/>
                    <a:gdLst>
                      <a:gd name="T0" fmla="*/ 2 w 22"/>
                      <a:gd name="T1" fmla="*/ 11 h 41"/>
                      <a:gd name="T2" fmla="*/ 0 w 22"/>
                      <a:gd name="T3" fmla="*/ 7 h 41"/>
                      <a:gd name="T4" fmla="*/ 9 w 22"/>
                      <a:gd name="T5" fmla="*/ 41 h 41"/>
                      <a:gd name="T6" fmla="*/ 22 w 22"/>
                      <a:gd name="T7" fmla="*/ 38 h 41"/>
                      <a:gd name="T8" fmla="*/ 11 w 22"/>
                      <a:gd name="T9" fmla="*/ 4 h 41"/>
                      <a:gd name="T10" fmla="*/ 9 w 22"/>
                      <a:gd name="T11" fmla="*/ 0 h 41"/>
                      <a:gd name="T12" fmla="*/ 2 w 22"/>
                      <a:gd name="T13" fmla="*/ 11 h 41"/>
                    </a:gdLst>
                    <a:ahLst/>
                    <a:cxnLst>
                      <a:cxn ang="0">
                        <a:pos x="T0" y="T1"/>
                      </a:cxn>
                      <a:cxn ang="0">
                        <a:pos x="T2" y="T3"/>
                      </a:cxn>
                      <a:cxn ang="0">
                        <a:pos x="T4" y="T5"/>
                      </a:cxn>
                      <a:cxn ang="0">
                        <a:pos x="T6" y="T7"/>
                      </a:cxn>
                      <a:cxn ang="0">
                        <a:pos x="T8" y="T9"/>
                      </a:cxn>
                      <a:cxn ang="0">
                        <a:pos x="T10" y="T11"/>
                      </a:cxn>
                      <a:cxn ang="0">
                        <a:pos x="T12" y="T13"/>
                      </a:cxn>
                    </a:cxnLst>
                    <a:rect l="0" t="0" r="r" b="b"/>
                    <a:pathLst>
                      <a:path w="22" h="41">
                        <a:moveTo>
                          <a:pt x="2" y="11"/>
                        </a:moveTo>
                        <a:lnTo>
                          <a:pt x="0" y="7"/>
                        </a:lnTo>
                        <a:lnTo>
                          <a:pt x="9" y="41"/>
                        </a:lnTo>
                        <a:lnTo>
                          <a:pt x="22" y="38"/>
                        </a:lnTo>
                        <a:lnTo>
                          <a:pt x="11" y="4"/>
                        </a:lnTo>
                        <a:lnTo>
                          <a:pt x="9" y="0"/>
                        </a:lnTo>
                        <a:lnTo>
                          <a:pt x="2"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5" name="Freeform 155"/>
                  <p:cNvSpPr>
                    <a:spLocks/>
                  </p:cNvSpPr>
                  <p:nvPr/>
                </p:nvSpPr>
                <p:spPr bwMode="auto">
                  <a:xfrm>
                    <a:off x="3031" y="2846"/>
                    <a:ext cx="42" cy="44"/>
                  </a:xfrm>
                  <a:custGeom>
                    <a:avLst/>
                    <a:gdLst>
                      <a:gd name="T0" fmla="*/ 4 w 20"/>
                      <a:gd name="T1" fmla="*/ 13 h 22"/>
                      <a:gd name="T2" fmla="*/ 0 w 20"/>
                      <a:gd name="T3" fmla="*/ 11 h 22"/>
                      <a:gd name="T4" fmla="*/ 13 w 20"/>
                      <a:gd name="T5" fmla="*/ 22 h 22"/>
                      <a:gd name="T6" fmla="*/ 20 w 20"/>
                      <a:gd name="T7" fmla="*/ 11 h 22"/>
                      <a:gd name="T8" fmla="*/ 9 w 20"/>
                      <a:gd name="T9" fmla="*/ 2 h 22"/>
                      <a:gd name="T10" fmla="*/ 6 w 20"/>
                      <a:gd name="T11" fmla="*/ 0 h 22"/>
                      <a:gd name="T12" fmla="*/ 4 w 20"/>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4" y="13"/>
                        </a:moveTo>
                        <a:lnTo>
                          <a:pt x="0" y="11"/>
                        </a:lnTo>
                        <a:lnTo>
                          <a:pt x="13" y="22"/>
                        </a:lnTo>
                        <a:lnTo>
                          <a:pt x="20" y="11"/>
                        </a:lnTo>
                        <a:lnTo>
                          <a:pt x="9" y="2"/>
                        </a:lnTo>
                        <a:lnTo>
                          <a:pt x="6"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6" name="Freeform 154"/>
                  <p:cNvSpPr>
                    <a:spLocks/>
                  </p:cNvSpPr>
                  <p:nvPr/>
                </p:nvSpPr>
                <p:spPr bwMode="auto">
                  <a:xfrm>
                    <a:off x="2984" y="2840"/>
                    <a:ext cx="60" cy="32"/>
                  </a:xfrm>
                  <a:custGeom>
                    <a:avLst/>
                    <a:gdLst>
                      <a:gd name="T0" fmla="*/ 0 w 28"/>
                      <a:gd name="T1" fmla="*/ 12 h 16"/>
                      <a:gd name="T2" fmla="*/ 4 w 28"/>
                      <a:gd name="T3" fmla="*/ 12 h 16"/>
                      <a:gd name="T4" fmla="*/ 26 w 28"/>
                      <a:gd name="T5" fmla="*/ 16 h 16"/>
                      <a:gd name="T6" fmla="*/ 28 w 28"/>
                      <a:gd name="T7" fmla="*/ 3 h 16"/>
                      <a:gd name="T8" fmla="*/ 4 w 28"/>
                      <a:gd name="T9" fmla="*/ 0 h 16"/>
                      <a:gd name="T10" fmla="*/ 8 w 28"/>
                      <a:gd name="T11" fmla="*/ 1 h 16"/>
                      <a:gd name="T12" fmla="*/ 0 w 28"/>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0" y="12"/>
                        </a:moveTo>
                        <a:lnTo>
                          <a:pt x="4" y="12"/>
                        </a:lnTo>
                        <a:lnTo>
                          <a:pt x="26" y="16"/>
                        </a:lnTo>
                        <a:lnTo>
                          <a:pt x="28" y="3"/>
                        </a:lnTo>
                        <a:lnTo>
                          <a:pt x="4" y="0"/>
                        </a:lnTo>
                        <a:lnTo>
                          <a:pt x="8" y="1"/>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7" name="Freeform 153"/>
                  <p:cNvSpPr>
                    <a:spLocks/>
                  </p:cNvSpPr>
                  <p:nvPr/>
                </p:nvSpPr>
                <p:spPr bwMode="auto">
                  <a:xfrm>
                    <a:off x="2937" y="2818"/>
                    <a:ext cx="62" cy="46"/>
                  </a:xfrm>
                  <a:custGeom>
                    <a:avLst/>
                    <a:gdLst>
                      <a:gd name="T0" fmla="*/ 0 w 29"/>
                      <a:gd name="T1" fmla="*/ 7 h 23"/>
                      <a:gd name="T2" fmla="*/ 2 w 29"/>
                      <a:gd name="T3" fmla="*/ 11 h 23"/>
                      <a:gd name="T4" fmla="*/ 21 w 29"/>
                      <a:gd name="T5" fmla="*/ 23 h 23"/>
                      <a:gd name="T6" fmla="*/ 29 w 29"/>
                      <a:gd name="T7" fmla="*/ 12 h 23"/>
                      <a:gd name="T8" fmla="*/ 9 w 29"/>
                      <a:gd name="T9" fmla="*/ 0 h 23"/>
                      <a:gd name="T10" fmla="*/ 12 w 29"/>
                      <a:gd name="T11" fmla="*/ 5 h 23"/>
                      <a:gd name="T12" fmla="*/ 0 w 29"/>
                      <a:gd name="T13" fmla="*/ 7 h 23"/>
                      <a:gd name="T14" fmla="*/ 0 w 29"/>
                      <a:gd name="T15" fmla="*/ 11 h 23"/>
                      <a:gd name="T16" fmla="*/ 2 w 29"/>
                      <a:gd name="T17" fmla="*/ 11 h 23"/>
                      <a:gd name="T18" fmla="*/ 0 w 29"/>
                      <a:gd name="T1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0" y="7"/>
                        </a:moveTo>
                        <a:lnTo>
                          <a:pt x="2" y="11"/>
                        </a:lnTo>
                        <a:lnTo>
                          <a:pt x="21" y="23"/>
                        </a:lnTo>
                        <a:lnTo>
                          <a:pt x="29" y="12"/>
                        </a:lnTo>
                        <a:lnTo>
                          <a:pt x="9" y="0"/>
                        </a:lnTo>
                        <a:lnTo>
                          <a:pt x="12" y="5"/>
                        </a:lnTo>
                        <a:lnTo>
                          <a:pt x="0" y="7"/>
                        </a:lnTo>
                        <a:lnTo>
                          <a:pt x="0" y="11"/>
                        </a:lnTo>
                        <a:lnTo>
                          <a:pt x="2" y="11"/>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8" name="Freeform 152"/>
                  <p:cNvSpPr>
                    <a:spLocks/>
                  </p:cNvSpPr>
                  <p:nvPr/>
                </p:nvSpPr>
                <p:spPr bwMode="auto">
                  <a:xfrm>
                    <a:off x="2925" y="2774"/>
                    <a:ext cx="38" cy="58"/>
                  </a:xfrm>
                  <a:custGeom>
                    <a:avLst/>
                    <a:gdLst>
                      <a:gd name="T0" fmla="*/ 8 w 18"/>
                      <a:gd name="T1" fmla="*/ 13 h 29"/>
                      <a:gd name="T2" fmla="*/ 0 w 18"/>
                      <a:gd name="T3" fmla="*/ 7 h 29"/>
                      <a:gd name="T4" fmla="*/ 6 w 18"/>
                      <a:gd name="T5" fmla="*/ 29 h 29"/>
                      <a:gd name="T6" fmla="*/ 18 w 18"/>
                      <a:gd name="T7" fmla="*/ 27 h 29"/>
                      <a:gd name="T8" fmla="*/ 13 w 18"/>
                      <a:gd name="T9" fmla="*/ 6 h 29"/>
                      <a:gd name="T10" fmla="*/ 8 w 18"/>
                      <a:gd name="T11" fmla="*/ 0 h 29"/>
                      <a:gd name="T12" fmla="*/ 13 w 18"/>
                      <a:gd name="T13" fmla="*/ 6 h 29"/>
                      <a:gd name="T14" fmla="*/ 13 w 18"/>
                      <a:gd name="T15" fmla="*/ 0 h 29"/>
                      <a:gd name="T16" fmla="*/ 8 w 18"/>
                      <a:gd name="T17" fmla="*/ 0 h 29"/>
                      <a:gd name="T18" fmla="*/ 8 w 18"/>
                      <a:gd name="T1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9">
                        <a:moveTo>
                          <a:pt x="8" y="13"/>
                        </a:moveTo>
                        <a:lnTo>
                          <a:pt x="0" y="7"/>
                        </a:lnTo>
                        <a:lnTo>
                          <a:pt x="6" y="29"/>
                        </a:lnTo>
                        <a:lnTo>
                          <a:pt x="18" y="27"/>
                        </a:lnTo>
                        <a:lnTo>
                          <a:pt x="13" y="6"/>
                        </a:lnTo>
                        <a:lnTo>
                          <a:pt x="8" y="0"/>
                        </a:lnTo>
                        <a:lnTo>
                          <a:pt x="13" y="6"/>
                        </a:lnTo>
                        <a:lnTo>
                          <a:pt x="13" y="0"/>
                        </a:lnTo>
                        <a:lnTo>
                          <a:pt x="8" y="0"/>
                        </a:lnTo>
                        <a:lnTo>
                          <a:pt x="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69" name="Freeform 151"/>
                  <p:cNvSpPr>
                    <a:spLocks/>
                  </p:cNvSpPr>
                  <p:nvPr/>
                </p:nvSpPr>
                <p:spPr bwMode="auto">
                  <a:xfrm>
                    <a:off x="2869" y="2774"/>
                    <a:ext cx="72" cy="26"/>
                  </a:xfrm>
                  <a:custGeom>
                    <a:avLst/>
                    <a:gdLst>
                      <a:gd name="T0" fmla="*/ 11 w 33"/>
                      <a:gd name="T1" fmla="*/ 11 h 13"/>
                      <a:gd name="T2" fmla="*/ 6 w 33"/>
                      <a:gd name="T3" fmla="*/ 13 h 13"/>
                      <a:gd name="T4" fmla="*/ 33 w 33"/>
                      <a:gd name="T5" fmla="*/ 13 h 13"/>
                      <a:gd name="T6" fmla="*/ 33 w 33"/>
                      <a:gd name="T7" fmla="*/ 0 h 13"/>
                      <a:gd name="T8" fmla="*/ 6 w 33"/>
                      <a:gd name="T9" fmla="*/ 0 h 13"/>
                      <a:gd name="T10" fmla="*/ 0 w 33"/>
                      <a:gd name="T11" fmla="*/ 2 h 13"/>
                      <a:gd name="T12" fmla="*/ 6 w 33"/>
                      <a:gd name="T13" fmla="*/ 0 h 13"/>
                      <a:gd name="T14" fmla="*/ 2 w 33"/>
                      <a:gd name="T15" fmla="*/ 0 h 13"/>
                      <a:gd name="T16" fmla="*/ 0 w 33"/>
                      <a:gd name="T17" fmla="*/ 2 h 13"/>
                      <a:gd name="T18" fmla="*/ 11 w 33"/>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3">
                        <a:moveTo>
                          <a:pt x="11" y="11"/>
                        </a:moveTo>
                        <a:lnTo>
                          <a:pt x="6" y="13"/>
                        </a:lnTo>
                        <a:lnTo>
                          <a:pt x="33" y="13"/>
                        </a:lnTo>
                        <a:lnTo>
                          <a:pt x="33" y="0"/>
                        </a:lnTo>
                        <a:lnTo>
                          <a:pt x="6" y="0"/>
                        </a:lnTo>
                        <a:lnTo>
                          <a:pt x="0" y="2"/>
                        </a:lnTo>
                        <a:lnTo>
                          <a:pt x="6" y="0"/>
                        </a:lnTo>
                        <a:lnTo>
                          <a:pt x="2" y="0"/>
                        </a:lnTo>
                        <a:lnTo>
                          <a:pt x="0" y="2"/>
                        </a:lnTo>
                        <a:lnTo>
                          <a:pt x="1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0" name="Freeform 150"/>
                  <p:cNvSpPr>
                    <a:spLocks/>
                  </p:cNvSpPr>
                  <p:nvPr/>
                </p:nvSpPr>
                <p:spPr bwMode="auto">
                  <a:xfrm>
                    <a:off x="2828" y="2778"/>
                    <a:ext cx="65" cy="58"/>
                  </a:xfrm>
                  <a:custGeom>
                    <a:avLst/>
                    <a:gdLst>
                      <a:gd name="T0" fmla="*/ 15 w 31"/>
                      <a:gd name="T1" fmla="*/ 23 h 29"/>
                      <a:gd name="T2" fmla="*/ 13 w 31"/>
                      <a:gd name="T3" fmla="*/ 29 h 29"/>
                      <a:gd name="T4" fmla="*/ 31 w 31"/>
                      <a:gd name="T5" fmla="*/ 9 h 29"/>
                      <a:gd name="T6" fmla="*/ 20 w 31"/>
                      <a:gd name="T7" fmla="*/ 0 h 29"/>
                      <a:gd name="T8" fmla="*/ 4 w 31"/>
                      <a:gd name="T9" fmla="*/ 20 h 29"/>
                      <a:gd name="T10" fmla="*/ 2 w 31"/>
                      <a:gd name="T11" fmla="*/ 25 h 29"/>
                      <a:gd name="T12" fmla="*/ 4 w 31"/>
                      <a:gd name="T13" fmla="*/ 20 h 29"/>
                      <a:gd name="T14" fmla="*/ 0 w 31"/>
                      <a:gd name="T15" fmla="*/ 22 h 29"/>
                      <a:gd name="T16" fmla="*/ 2 w 31"/>
                      <a:gd name="T17" fmla="*/ 25 h 29"/>
                      <a:gd name="T18" fmla="*/ 15 w 31"/>
                      <a:gd name="T1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9">
                        <a:moveTo>
                          <a:pt x="15" y="23"/>
                        </a:moveTo>
                        <a:lnTo>
                          <a:pt x="13" y="29"/>
                        </a:lnTo>
                        <a:lnTo>
                          <a:pt x="31" y="9"/>
                        </a:lnTo>
                        <a:lnTo>
                          <a:pt x="20" y="0"/>
                        </a:lnTo>
                        <a:lnTo>
                          <a:pt x="4" y="20"/>
                        </a:lnTo>
                        <a:lnTo>
                          <a:pt x="2" y="25"/>
                        </a:lnTo>
                        <a:lnTo>
                          <a:pt x="4" y="20"/>
                        </a:lnTo>
                        <a:lnTo>
                          <a:pt x="0" y="22"/>
                        </a:lnTo>
                        <a:lnTo>
                          <a:pt x="2" y="25"/>
                        </a:lnTo>
                        <a:lnTo>
                          <a:pt x="15"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1" name="Freeform 149"/>
                  <p:cNvSpPr>
                    <a:spLocks/>
                  </p:cNvSpPr>
                  <p:nvPr/>
                </p:nvSpPr>
                <p:spPr bwMode="auto">
                  <a:xfrm>
                    <a:off x="2831" y="2824"/>
                    <a:ext cx="45" cy="70"/>
                  </a:xfrm>
                  <a:custGeom>
                    <a:avLst/>
                    <a:gdLst>
                      <a:gd name="T0" fmla="*/ 20 w 20"/>
                      <a:gd name="T1" fmla="*/ 33 h 35"/>
                      <a:gd name="T2" fmla="*/ 20 w 20"/>
                      <a:gd name="T3" fmla="*/ 33 h 35"/>
                      <a:gd name="T4" fmla="*/ 13 w 20"/>
                      <a:gd name="T5" fmla="*/ 0 h 35"/>
                      <a:gd name="T6" fmla="*/ 0 w 20"/>
                      <a:gd name="T7" fmla="*/ 2 h 35"/>
                      <a:gd name="T8" fmla="*/ 7 w 20"/>
                      <a:gd name="T9" fmla="*/ 35 h 35"/>
                      <a:gd name="T10" fmla="*/ 7 w 20"/>
                      <a:gd name="T11" fmla="*/ 35 h 35"/>
                      <a:gd name="T12" fmla="*/ 20 w 2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20" h="35">
                        <a:moveTo>
                          <a:pt x="20" y="33"/>
                        </a:moveTo>
                        <a:lnTo>
                          <a:pt x="20" y="33"/>
                        </a:lnTo>
                        <a:lnTo>
                          <a:pt x="13" y="0"/>
                        </a:lnTo>
                        <a:lnTo>
                          <a:pt x="0" y="2"/>
                        </a:lnTo>
                        <a:lnTo>
                          <a:pt x="7" y="35"/>
                        </a:lnTo>
                        <a:lnTo>
                          <a:pt x="20"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2" name="Freeform 148"/>
                  <p:cNvSpPr>
                    <a:spLocks/>
                  </p:cNvSpPr>
                  <p:nvPr/>
                </p:nvSpPr>
                <p:spPr bwMode="auto">
                  <a:xfrm>
                    <a:off x="2848" y="2890"/>
                    <a:ext cx="36" cy="82"/>
                  </a:xfrm>
                  <a:custGeom>
                    <a:avLst/>
                    <a:gdLst>
                      <a:gd name="T0" fmla="*/ 13 w 17"/>
                      <a:gd name="T1" fmla="*/ 41 h 41"/>
                      <a:gd name="T2" fmla="*/ 17 w 17"/>
                      <a:gd name="T3" fmla="*/ 34 h 41"/>
                      <a:gd name="T4" fmla="*/ 13 w 17"/>
                      <a:gd name="T5" fmla="*/ 0 h 41"/>
                      <a:gd name="T6" fmla="*/ 0 w 17"/>
                      <a:gd name="T7" fmla="*/ 2 h 41"/>
                      <a:gd name="T8" fmla="*/ 2 w 17"/>
                      <a:gd name="T9" fmla="*/ 36 h 41"/>
                      <a:gd name="T10" fmla="*/ 6 w 17"/>
                      <a:gd name="T11" fmla="*/ 30 h 41"/>
                      <a:gd name="T12" fmla="*/ 13 w 17"/>
                      <a:gd name="T13" fmla="*/ 41 h 41"/>
                      <a:gd name="T14" fmla="*/ 17 w 17"/>
                      <a:gd name="T15" fmla="*/ 38 h 41"/>
                      <a:gd name="T16" fmla="*/ 17 w 17"/>
                      <a:gd name="T17" fmla="*/ 34 h 41"/>
                      <a:gd name="T18" fmla="*/ 13 w 17"/>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1">
                        <a:moveTo>
                          <a:pt x="13" y="41"/>
                        </a:moveTo>
                        <a:lnTo>
                          <a:pt x="17" y="34"/>
                        </a:lnTo>
                        <a:lnTo>
                          <a:pt x="13" y="0"/>
                        </a:lnTo>
                        <a:lnTo>
                          <a:pt x="0" y="2"/>
                        </a:lnTo>
                        <a:lnTo>
                          <a:pt x="2" y="36"/>
                        </a:lnTo>
                        <a:lnTo>
                          <a:pt x="6" y="30"/>
                        </a:lnTo>
                        <a:lnTo>
                          <a:pt x="13" y="41"/>
                        </a:lnTo>
                        <a:lnTo>
                          <a:pt x="17" y="38"/>
                        </a:lnTo>
                        <a:lnTo>
                          <a:pt x="17" y="34"/>
                        </a:lnTo>
                        <a:lnTo>
                          <a:pt x="13"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3" name="Freeform 147"/>
                  <p:cNvSpPr>
                    <a:spLocks/>
                  </p:cNvSpPr>
                  <p:nvPr/>
                </p:nvSpPr>
                <p:spPr bwMode="auto">
                  <a:xfrm>
                    <a:off x="2840" y="2950"/>
                    <a:ext cx="36" cy="40"/>
                  </a:xfrm>
                  <a:custGeom>
                    <a:avLst/>
                    <a:gdLst>
                      <a:gd name="T0" fmla="*/ 2 w 16"/>
                      <a:gd name="T1" fmla="*/ 18 h 20"/>
                      <a:gd name="T2" fmla="*/ 7 w 16"/>
                      <a:gd name="T3" fmla="*/ 18 h 20"/>
                      <a:gd name="T4" fmla="*/ 16 w 16"/>
                      <a:gd name="T5" fmla="*/ 11 h 20"/>
                      <a:gd name="T6" fmla="*/ 9 w 16"/>
                      <a:gd name="T7" fmla="*/ 0 h 20"/>
                      <a:gd name="T8" fmla="*/ 0 w 16"/>
                      <a:gd name="T9" fmla="*/ 8 h 20"/>
                      <a:gd name="T10" fmla="*/ 5 w 16"/>
                      <a:gd name="T11" fmla="*/ 8 h 20"/>
                      <a:gd name="T12" fmla="*/ 2 w 16"/>
                      <a:gd name="T13" fmla="*/ 18 h 20"/>
                      <a:gd name="T14" fmla="*/ 5 w 16"/>
                      <a:gd name="T15" fmla="*/ 20 h 20"/>
                      <a:gd name="T16" fmla="*/ 7 w 16"/>
                      <a:gd name="T17" fmla="*/ 18 h 20"/>
                      <a:gd name="T18" fmla="*/ 2 w 16"/>
                      <a:gd name="T1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0">
                        <a:moveTo>
                          <a:pt x="2" y="18"/>
                        </a:moveTo>
                        <a:lnTo>
                          <a:pt x="7" y="18"/>
                        </a:lnTo>
                        <a:lnTo>
                          <a:pt x="16" y="11"/>
                        </a:lnTo>
                        <a:lnTo>
                          <a:pt x="9" y="0"/>
                        </a:lnTo>
                        <a:lnTo>
                          <a:pt x="0" y="8"/>
                        </a:lnTo>
                        <a:lnTo>
                          <a:pt x="5" y="8"/>
                        </a:lnTo>
                        <a:lnTo>
                          <a:pt x="2" y="18"/>
                        </a:lnTo>
                        <a:lnTo>
                          <a:pt x="5" y="20"/>
                        </a:lnTo>
                        <a:lnTo>
                          <a:pt x="7" y="18"/>
                        </a:lnTo>
                        <a:lnTo>
                          <a:pt x="2"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4" name="Freeform 146"/>
                  <p:cNvSpPr>
                    <a:spLocks/>
                  </p:cNvSpPr>
                  <p:nvPr/>
                </p:nvSpPr>
                <p:spPr bwMode="auto">
                  <a:xfrm>
                    <a:off x="2808" y="2958"/>
                    <a:ext cx="43" cy="28"/>
                  </a:xfrm>
                  <a:custGeom>
                    <a:avLst/>
                    <a:gdLst>
                      <a:gd name="T0" fmla="*/ 0 w 20"/>
                      <a:gd name="T1" fmla="*/ 9 h 14"/>
                      <a:gd name="T2" fmla="*/ 4 w 20"/>
                      <a:gd name="T3" fmla="*/ 11 h 14"/>
                      <a:gd name="T4" fmla="*/ 17 w 20"/>
                      <a:gd name="T5" fmla="*/ 14 h 14"/>
                      <a:gd name="T6" fmla="*/ 20 w 20"/>
                      <a:gd name="T7" fmla="*/ 4 h 14"/>
                      <a:gd name="T8" fmla="*/ 8 w 20"/>
                      <a:gd name="T9" fmla="*/ 0 h 14"/>
                      <a:gd name="T10" fmla="*/ 11 w 20"/>
                      <a:gd name="T11" fmla="*/ 2 h 14"/>
                      <a:gd name="T12" fmla="*/ 0 w 20"/>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0" y="9"/>
                        </a:moveTo>
                        <a:lnTo>
                          <a:pt x="4" y="11"/>
                        </a:lnTo>
                        <a:lnTo>
                          <a:pt x="17" y="14"/>
                        </a:lnTo>
                        <a:lnTo>
                          <a:pt x="20" y="4"/>
                        </a:lnTo>
                        <a:lnTo>
                          <a:pt x="8" y="0"/>
                        </a:lnTo>
                        <a:lnTo>
                          <a:pt x="11" y="2"/>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5" name="Freeform 145"/>
                  <p:cNvSpPr>
                    <a:spLocks/>
                  </p:cNvSpPr>
                  <p:nvPr/>
                </p:nvSpPr>
                <p:spPr bwMode="auto">
                  <a:xfrm>
                    <a:off x="2769" y="2912"/>
                    <a:ext cx="62" cy="64"/>
                  </a:xfrm>
                  <a:custGeom>
                    <a:avLst/>
                    <a:gdLst>
                      <a:gd name="T0" fmla="*/ 0 w 29"/>
                      <a:gd name="T1" fmla="*/ 7 h 32"/>
                      <a:gd name="T2" fmla="*/ 0 w 29"/>
                      <a:gd name="T3" fmla="*/ 7 h 32"/>
                      <a:gd name="T4" fmla="*/ 18 w 29"/>
                      <a:gd name="T5" fmla="*/ 32 h 32"/>
                      <a:gd name="T6" fmla="*/ 29 w 29"/>
                      <a:gd name="T7" fmla="*/ 25 h 32"/>
                      <a:gd name="T8" fmla="*/ 11 w 29"/>
                      <a:gd name="T9" fmla="*/ 0 h 32"/>
                      <a:gd name="T10" fmla="*/ 13 w 29"/>
                      <a:gd name="T11" fmla="*/ 0 h 32"/>
                      <a:gd name="T12" fmla="*/ 0 w 2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9" h="32">
                        <a:moveTo>
                          <a:pt x="0" y="7"/>
                        </a:moveTo>
                        <a:lnTo>
                          <a:pt x="0" y="7"/>
                        </a:lnTo>
                        <a:lnTo>
                          <a:pt x="18" y="32"/>
                        </a:lnTo>
                        <a:lnTo>
                          <a:pt x="29" y="25"/>
                        </a:lnTo>
                        <a:lnTo>
                          <a:pt x="11" y="0"/>
                        </a:lnTo>
                        <a:lnTo>
                          <a:pt x="13" y="0"/>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6" name="Freeform 144"/>
                  <p:cNvSpPr>
                    <a:spLocks/>
                  </p:cNvSpPr>
                  <p:nvPr/>
                </p:nvSpPr>
                <p:spPr bwMode="auto">
                  <a:xfrm>
                    <a:off x="2743" y="2854"/>
                    <a:ext cx="54" cy="72"/>
                  </a:xfrm>
                  <a:custGeom>
                    <a:avLst/>
                    <a:gdLst>
                      <a:gd name="T0" fmla="*/ 5 w 25"/>
                      <a:gd name="T1" fmla="*/ 14 h 36"/>
                      <a:gd name="T2" fmla="*/ 0 w 25"/>
                      <a:gd name="T3" fmla="*/ 11 h 36"/>
                      <a:gd name="T4" fmla="*/ 12 w 25"/>
                      <a:gd name="T5" fmla="*/ 36 h 36"/>
                      <a:gd name="T6" fmla="*/ 25 w 25"/>
                      <a:gd name="T7" fmla="*/ 29 h 36"/>
                      <a:gd name="T8" fmla="*/ 11 w 25"/>
                      <a:gd name="T9" fmla="*/ 3 h 36"/>
                      <a:gd name="T10" fmla="*/ 5 w 25"/>
                      <a:gd name="T11" fmla="*/ 0 h 36"/>
                      <a:gd name="T12" fmla="*/ 11 w 25"/>
                      <a:gd name="T13" fmla="*/ 3 h 36"/>
                      <a:gd name="T14" fmla="*/ 9 w 25"/>
                      <a:gd name="T15" fmla="*/ 2 h 36"/>
                      <a:gd name="T16" fmla="*/ 5 w 25"/>
                      <a:gd name="T17" fmla="*/ 0 h 36"/>
                      <a:gd name="T18" fmla="*/ 5 w 25"/>
                      <a:gd name="T1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5" y="14"/>
                        </a:moveTo>
                        <a:lnTo>
                          <a:pt x="0" y="11"/>
                        </a:lnTo>
                        <a:lnTo>
                          <a:pt x="12" y="36"/>
                        </a:lnTo>
                        <a:lnTo>
                          <a:pt x="25" y="29"/>
                        </a:lnTo>
                        <a:lnTo>
                          <a:pt x="11" y="3"/>
                        </a:lnTo>
                        <a:lnTo>
                          <a:pt x="5" y="0"/>
                        </a:lnTo>
                        <a:lnTo>
                          <a:pt x="11" y="3"/>
                        </a:lnTo>
                        <a:lnTo>
                          <a:pt x="9" y="2"/>
                        </a:lnTo>
                        <a:lnTo>
                          <a:pt x="5" y="0"/>
                        </a:lnTo>
                        <a:lnTo>
                          <a:pt x="5"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7" name="Freeform 143"/>
                  <p:cNvSpPr>
                    <a:spLocks/>
                  </p:cNvSpPr>
                  <p:nvPr/>
                </p:nvSpPr>
                <p:spPr bwMode="auto">
                  <a:xfrm>
                    <a:off x="2637" y="2846"/>
                    <a:ext cx="116" cy="36"/>
                  </a:xfrm>
                  <a:custGeom>
                    <a:avLst/>
                    <a:gdLst>
                      <a:gd name="T0" fmla="*/ 0 w 54"/>
                      <a:gd name="T1" fmla="*/ 13 h 18"/>
                      <a:gd name="T2" fmla="*/ 4 w 54"/>
                      <a:gd name="T3" fmla="*/ 13 h 18"/>
                      <a:gd name="T4" fmla="*/ 54 w 54"/>
                      <a:gd name="T5" fmla="*/ 18 h 18"/>
                      <a:gd name="T6" fmla="*/ 54 w 54"/>
                      <a:gd name="T7" fmla="*/ 4 h 18"/>
                      <a:gd name="T8" fmla="*/ 4 w 54"/>
                      <a:gd name="T9" fmla="*/ 0 h 18"/>
                      <a:gd name="T10" fmla="*/ 7 w 54"/>
                      <a:gd name="T11" fmla="*/ 2 h 18"/>
                      <a:gd name="T12" fmla="*/ 0 w 54"/>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54" h="18">
                        <a:moveTo>
                          <a:pt x="0" y="13"/>
                        </a:moveTo>
                        <a:lnTo>
                          <a:pt x="4" y="13"/>
                        </a:lnTo>
                        <a:lnTo>
                          <a:pt x="54" y="18"/>
                        </a:lnTo>
                        <a:lnTo>
                          <a:pt x="54" y="4"/>
                        </a:lnTo>
                        <a:lnTo>
                          <a:pt x="4" y="0"/>
                        </a:lnTo>
                        <a:lnTo>
                          <a:pt x="7"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8" name="Freeform 142"/>
                  <p:cNvSpPr>
                    <a:spLocks/>
                  </p:cNvSpPr>
                  <p:nvPr/>
                </p:nvSpPr>
                <p:spPr bwMode="auto">
                  <a:xfrm>
                    <a:off x="2573" y="2814"/>
                    <a:ext cx="78" cy="58"/>
                  </a:xfrm>
                  <a:custGeom>
                    <a:avLst/>
                    <a:gdLst>
                      <a:gd name="T0" fmla="*/ 0 w 36"/>
                      <a:gd name="T1" fmla="*/ 9 h 29"/>
                      <a:gd name="T2" fmla="*/ 4 w 36"/>
                      <a:gd name="T3" fmla="*/ 11 h 29"/>
                      <a:gd name="T4" fmla="*/ 29 w 36"/>
                      <a:gd name="T5" fmla="*/ 29 h 29"/>
                      <a:gd name="T6" fmla="*/ 36 w 36"/>
                      <a:gd name="T7" fmla="*/ 18 h 29"/>
                      <a:gd name="T8" fmla="*/ 11 w 36"/>
                      <a:gd name="T9" fmla="*/ 0 h 29"/>
                      <a:gd name="T10" fmla="*/ 13 w 36"/>
                      <a:gd name="T11" fmla="*/ 4 h 29"/>
                      <a:gd name="T12" fmla="*/ 0 w 36"/>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36" h="29">
                        <a:moveTo>
                          <a:pt x="0" y="9"/>
                        </a:moveTo>
                        <a:lnTo>
                          <a:pt x="4" y="11"/>
                        </a:lnTo>
                        <a:lnTo>
                          <a:pt x="29" y="29"/>
                        </a:lnTo>
                        <a:lnTo>
                          <a:pt x="36" y="18"/>
                        </a:lnTo>
                        <a:lnTo>
                          <a:pt x="11" y="0"/>
                        </a:lnTo>
                        <a:lnTo>
                          <a:pt x="13" y="4"/>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79" name="Freeform 141"/>
                  <p:cNvSpPr>
                    <a:spLocks/>
                  </p:cNvSpPr>
                  <p:nvPr/>
                </p:nvSpPr>
                <p:spPr bwMode="auto">
                  <a:xfrm>
                    <a:off x="2543" y="2750"/>
                    <a:ext cx="58" cy="82"/>
                  </a:xfrm>
                  <a:custGeom>
                    <a:avLst/>
                    <a:gdLst>
                      <a:gd name="T0" fmla="*/ 4 w 27"/>
                      <a:gd name="T1" fmla="*/ 12 h 41"/>
                      <a:gd name="T2" fmla="*/ 0 w 27"/>
                      <a:gd name="T3" fmla="*/ 9 h 41"/>
                      <a:gd name="T4" fmla="*/ 14 w 27"/>
                      <a:gd name="T5" fmla="*/ 41 h 41"/>
                      <a:gd name="T6" fmla="*/ 27 w 27"/>
                      <a:gd name="T7" fmla="*/ 36 h 41"/>
                      <a:gd name="T8" fmla="*/ 13 w 27"/>
                      <a:gd name="T9" fmla="*/ 3 h 41"/>
                      <a:gd name="T10" fmla="*/ 9 w 27"/>
                      <a:gd name="T11" fmla="*/ 0 h 41"/>
                      <a:gd name="T12" fmla="*/ 13 w 27"/>
                      <a:gd name="T13" fmla="*/ 3 h 41"/>
                      <a:gd name="T14" fmla="*/ 11 w 27"/>
                      <a:gd name="T15" fmla="*/ 0 h 41"/>
                      <a:gd name="T16" fmla="*/ 9 w 27"/>
                      <a:gd name="T17" fmla="*/ 0 h 41"/>
                      <a:gd name="T18" fmla="*/ 4 w 27"/>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1">
                        <a:moveTo>
                          <a:pt x="4" y="12"/>
                        </a:moveTo>
                        <a:lnTo>
                          <a:pt x="0" y="9"/>
                        </a:lnTo>
                        <a:lnTo>
                          <a:pt x="14" y="41"/>
                        </a:lnTo>
                        <a:lnTo>
                          <a:pt x="27" y="36"/>
                        </a:lnTo>
                        <a:lnTo>
                          <a:pt x="13" y="3"/>
                        </a:lnTo>
                        <a:lnTo>
                          <a:pt x="9" y="0"/>
                        </a:lnTo>
                        <a:lnTo>
                          <a:pt x="13" y="3"/>
                        </a:lnTo>
                        <a:lnTo>
                          <a:pt x="11" y="0"/>
                        </a:lnTo>
                        <a:lnTo>
                          <a:pt x="9" y="0"/>
                        </a:lnTo>
                        <a:lnTo>
                          <a:pt x="4"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0" name="Freeform 140"/>
                  <p:cNvSpPr>
                    <a:spLocks/>
                  </p:cNvSpPr>
                  <p:nvPr/>
                </p:nvSpPr>
                <p:spPr bwMode="auto">
                  <a:xfrm>
                    <a:off x="2500" y="2734"/>
                    <a:ext cx="63" cy="40"/>
                  </a:xfrm>
                  <a:custGeom>
                    <a:avLst/>
                    <a:gdLst>
                      <a:gd name="T0" fmla="*/ 0 w 29"/>
                      <a:gd name="T1" fmla="*/ 9 h 20"/>
                      <a:gd name="T2" fmla="*/ 4 w 29"/>
                      <a:gd name="T3" fmla="*/ 13 h 20"/>
                      <a:gd name="T4" fmla="*/ 24 w 29"/>
                      <a:gd name="T5" fmla="*/ 20 h 20"/>
                      <a:gd name="T6" fmla="*/ 29 w 29"/>
                      <a:gd name="T7" fmla="*/ 8 h 20"/>
                      <a:gd name="T8" fmla="*/ 7 w 29"/>
                      <a:gd name="T9" fmla="*/ 0 h 20"/>
                      <a:gd name="T10" fmla="*/ 11 w 29"/>
                      <a:gd name="T11" fmla="*/ 6 h 20"/>
                      <a:gd name="T12" fmla="*/ 0 w 29"/>
                      <a:gd name="T13" fmla="*/ 9 h 20"/>
                      <a:gd name="T14" fmla="*/ 0 w 29"/>
                      <a:gd name="T15" fmla="*/ 13 h 20"/>
                      <a:gd name="T16" fmla="*/ 4 w 29"/>
                      <a:gd name="T17" fmla="*/ 13 h 20"/>
                      <a:gd name="T18" fmla="*/ 0 w 29"/>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0" y="9"/>
                        </a:moveTo>
                        <a:lnTo>
                          <a:pt x="4" y="13"/>
                        </a:lnTo>
                        <a:lnTo>
                          <a:pt x="24" y="20"/>
                        </a:lnTo>
                        <a:lnTo>
                          <a:pt x="29" y="8"/>
                        </a:lnTo>
                        <a:lnTo>
                          <a:pt x="7" y="0"/>
                        </a:lnTo>
                        <a:lnTo>
                          <a:pt x="11" y="6"/>
                        </a:lnTo>
                        <a:lnTo>
                          <a:pt x="0" y="9"/>
                        </a:lnTo>
                        <a:lnTo>
                          <a:pt x="0" y="13"/>
                        </a:lnTo>
                        <a:lnTo>
                          <a:pt x="4"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1" name="Freeform 139"/>
                  <p:cNvSpPr>
                    <a:spLocks/>
                  </p:cNvSpPr>
                  <p:nvPr/>
                </p:nvSpPr>
                <p:spPr bwMode="auto">
                  <a:xfrm>
                    <a:off x="2481" y="2684"/>
                    <a:ext cx="43" cy="68"/>
                  </a:xfrm>
                  <a:custGeom>
                    <a:avLst/>
                    <a:gdLst>
                      <a:gd name="T0" fmla="*/ 4 w 20"/>
                      <a:gd name="T1" fmla="*/ 13 h 34"/>
                      <a:gd name="T2" fmla="*/ 0 w 20"/>
                      <a:gd name="T3" fmla="*/ 9 h 34"/>
                      <a:gd name="T4" fmla="*/ 9 w 20"/>
                      <a:gd name="T5" fmla="*/ 34 h 34"/>
                      <a:gd name="T6" fmla="*/ 20 w 20"/>
                      <a:gd name="T7" fmla="*/ 31 h 34"/>
                      <a:gd name="T8" fmla="*/ 11 w 20"/>
                      <a:gd name="T9" fmla="*/ 6 h 34"/>
                      <a:gd name="T10" fmla="*/ 7 w 20"/>
                      <a:gd name="T11" fmla="*/ 0 h 34"/>
                      <a:gd name="T12" fmla="*/ 11 w 20"/>
                      <a:gd name="T13" fmla="*/ 6 h 34"/>
                      <a:gd name="T14" fmla="*/ 11 w 20"/>
                      <a:gd name="T15" fmla="*/ 2 h 34"/>
                      <a:gd name="T16" fmla="*/ 7 w 20"/>
                      <a:gd name="T17" fmla="*/ 0 h 34"/>
                      <a:gd name="T18" fmla="*/ 4 w 20"/>
                      <a:gd name="T1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4">
                        <a:moveTo>
                          <a:pt x="4" y="13"/>
                        </a:moveTo>
                        <a:lnTo>
                          <a:pt x="0" y="9"/>
                        </a:lnTo>
                        <a:lnTo>
                          <a:pt x="9" y="34"/>
                        </a:lnTo>
                        <a:lnTo>
                          <a:pt x="20" y="31"/>
                        </a:lnTo>
                        <a:lnTo>
                          <a:pt x="11" y="6"/>
                        </a:lnTo>
                        <a:lnTo>
                          <a:pt x="7" y="0"/>
                        </a:lnTo>
                        <a:lnTo>
                          <a:pt x="11" y="6"/>
                        </a:lnTo>
                        <a:lnTo>
                          <a:pt x="11" y="2"/>
                        </a:lnTo>
                        <a:lnTo>
                          <a:pt x="7" y="0"/>
                        </a:lnTo>
                        <a:lnTo>
                          <a:pt x="4"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2" name="Freeform 138"/>
                  <p:cNvSpPr>
                    <a:spLocks/>
                  </p:cNvSpPr>
                  <p:nvPr/>
                </p:nvSpPr>
                <p:spPr bwMode="auto">
                  <a:xfrm>
                    <a:off x="2421" y="2666"/>
                    <a:ext cx="74" cy="44"/>
                  </a:xfrm>
                  <a:custGeom>
                    <a:avLst/>
                    <a:gdLst>
                      <a:gd name="T0" fmla="*/ 0 w 34"/>
                      <a:gd name="T1" fmla="*/ 13 h 22"/>
                      <a:gd name="T2" fmla="*/ 2 w 34"/>
                      <a:gd name="T3" fmla="*/ 13 h 22"/>
                      <a:gd name="T4" fmla="*/ 31 w 34"/>
                      <a:gd name="T5" fmla="*/ 22 h 22"/>
                      <a:gd name="T6" fmla="*/ 34 w 34"/>
                      <a:gd name="T7" fmla="*/ 9 h 22"/>
                      <a:gd name="T8" fmla="*/ 5 w 34"/>
                      <a:gd name="T9" fmla="*/ 0 h 22"/>
                      <a:gd name="T10" fmla="*/ 5 w 34"/>
                      <a:gd name="T11" fmla="*/ 2 h 22"/>
                      <a:gd name="T12" fmla="*/ 0 w 34"/>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0" y="13"/>
                        </a:moveTo>
                        <a:lnTo>
                          <a:pt x="2" y="13"/>
                        </a:lnTo>
                        <a:lnTo>
                          <a:pt x="31" y="22"/>
                        </a:lnTo>
                        <a:lnTo>
                          <a:pt x="34" y="9"/>
                        </a:lnTo>
                        <a:lnTo>
                          <a:pt x="5" y="0"/>
                        </a:lnTo>
                        <a:lnTo>
                          <a:pt x="5" y="2"/>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3" name="Freeform 137"/>
                  <p:cNvSpPr>
                    <a:spLocks/>
                  </p:cNvSpPr>
                  <p:nvPr/>
                </p:nvSpPr>
                <p:spPr bwMode="auto">
                  <a:xfrm>
                    <a:off x="2336" y="2634"/>
                    <a:ext cx="97" cy="58"/>
                  </a:xfrm>
                  <a:custGeom>
                    <a:avLst/>
                    <a:gdLst>
                      <a:gd name="T0" fmla="*/ 0 w 45"/>
                      <a:gd name="T1" fmla="*/ 11 h 29"/>
                      <a:gd name="T2" fmla="*/ 4 w 45"/>
                      <a:gd name="T3" fmla="*/ 13 h 29"/>
                      <a:gd name="T4" fmla="*/ 40 w 45"/>
                      <a:gd name="T5" fmla="*/ 29 h 29"/>
                      <a:gd name="T6" fmla="*/ 45 w 45"/>
                      <a:gd name="T7" fmla="*/ 18 h 29"/>
                      <a:gd name="T8" fmla="*/ 9 w 45"/>
                      <a:gd name="T9" fmla="*/ 0 h 29"/>
                      <a:gd name="T10" fmla="*/ 11 w 45"/>
                      <a:gd name="T11" fmla="*/ 2 h 29"/>
                      <a:gd name="T12" fmla="*/ 0 w 45"/>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45" h="29">
                        <a:moveTo>
                          <a:pt x="0" y="11"/>
                        </a:moveTo>
                        <a:lnTo>
                          <a:pt x="4" y="13"/>
                        </a:lnTo>
                        <a:lnTo>
                          <a:pt x="40" y="29"/>
                        </a:lnTo>
                        <a:lnTo>
                          <a:pt x="45" y="18"/>
                        </a:lnTo>
                        <a:lnTo>
                          <a:pt x="9" y="0"/>
                        </a:lnTo>
                        <a:lnTo>
                          <a:pt x="11" y="2"/>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4" name="Freeform 136"/>
                  <p:cNvSpPr>
                    <a:spLocks/>
                  </p:cNvSpPr>
                  <p:nvPr/>
                </p:nvSpPr>
                <p:spPr bwMode="auto">
                  <a:xfrm>
                    <a:off x="2293" y="2580"/>
                    <a:ext cx="67" cy="76"/>
                  </a:xfrm>
                  <a:custGeom>
                    <a:avLst/>
                    <a:gdLst>
                      <a:gd name="T0" fmla="*/ 3 w 30"/>
                      <a:gd name="T1" fmla="*/ 13 h 38"/>
                      <a:gd name="T2" fmla="*/ 0 w 30"/>
                      <a:gd name="T3" fmla="*/ 11 h 38"/>
                      <a:gd name="T4" fmla="*/ 19 w 30"/>
                      <a:gd name="T5" fmla="*/ 38 h 38"/>
                      <a:gd name="T6" fmla="*/ 30 w 30"/>
                      <a:gd name="T7" fmla="*/ 29 h 38"/>
                      <a:gd name="T8" fmla="*/ 9 w 30"/>
                      <a:gd name="T9" fmla="*/ 4 h 38"/>
                      <a:gd name="T10" fmla="*/ 5 w 30"/>
                      <a:gd name="T11" fmla="*/ 0 h 38"/>
                      <a:gd name="T12" fmla="*/ 9 w 30"/>
                      <a:gd name="T13" fmla="*/ 4 h 38"/>
                      <a:gd name="T14" fmla="*/ 7 w 30"/>
                      <a:gd name="T15" fmla="*/ 0 h 38"/>
                      <a:gd name="T16" fmla="*/ 5 w 30"/>
                      <a:gd name="T17" fmla="*/ 0 h 38"/>
                      <a:gd name="T18" fmla="*/ 3 w 30"/>
                      <a:gd name="T1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8">
                        <a:moveTo>
                          <a:pt x="3" y="13"/>
                        </a:moveTo>
                        <a:lnTo>
                          <a:pt x="0" y="11"/>
                        </a:lnTo>
                        <a:lnTo>
                          <a:pt x="19" y="38"/>
                        </a:lnTo>
                        <a:lnTo>
                          <a:pt x="30" y="29"/>
                        </a:lnTo>
                        <a:lnTo>
                          <a:pt x="9" y="4"/>
                        </a:lnTo>
                        <a:lnTo>
                          <a:pt x="5" y="0"/>
                        </a:lnTo>
                        <a:lnTo>
                          <a:pt x="9" y="4"/>
                        </a:lnTo>
                        <a:lnTo>
                          <a:pt x="7" y="0"/>
                        </a:lnTo>
                        <a:lnTo>
                          <a:pt x="5" y="0"/>
                        </a:lnTo>
                        <a:lnTo>
                          <a:pt x="3"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5" name="Freeform 135"/>
                  <p:cNvSpPr>
                    <a:spLocks/>
                  </p:cNvSpPr>
                  <p:nvPr/>
                </p:nvSpPr>
                <p:spPr bwMode="auto">
                  <a:xfrm>
                    <a:off x="2241" y="2576"/>
                    <a:ext cx="64" cy="30"/>
                  </a:xfrm>
                  <a:custGeom>
                    <a:avLst/>
                    <a:gdLst>
                      <a:gd name="T0" fmla="*/ 0 w 29"/>
                      <a:gd name="T1" fmla="*/ 9 h 15"/>
                      <a:gd name="T2" fmla="*/ 6 w 29"/>
                      <a:gd name="T3" fmla="*/ 13 h 15"/>
                      <a:gd name="T4" fmla="*/ 27 w 29"/>
                      <a:gd name="T5" fmla="*/ 15 h 15"/>
                      <a:gd name="T6" fmla="*/ 29 w 29"/>
                      <a:gd name="T7" fmla="*/ 2 h 15"/>
                      <a:gd name="T8" fmla="*/ 7 w 29"/>
                      <a:gd name="T9" fmla="*/ 0 h 15"/>
                      <a:gd name="T10" fmla="*/ 13 w 29"/>
                      <a:gd name="T11" fmla="*/ 4 h 15"/>
                      <a:gd name="T12" fmla="*/ 0 w 29"/>
                      <a:gd name="T13" fmla="*/ 9 h 15"/>
                      <a:gd name="T14" fmla="*/ 2 w 29"/>
                      <a:gd name="T15" fmla="*/ 13 h 15"/>
                      <a:gd name="T16" fmla="*/ 6 w 29"/>
                      <a:gd name="T17" fmla="*/ 13 h 15"/>
                      <a:gd name="T18" fmla="*/ 0 w 29"/>
                      <a:gd name="T1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5">
                        <a:moveTo>
                          <a:pt x="0" y="9"/>
                        </a:moveTo>
                        <a:lnTo>
                          <a:pt x="6" y="13"/>
                        </a:lnTo>
                        <a:lnTo>
                          <a:pt x="27" y="15"/>
                        </a:lnTo>
                        <a:lnTo>
                          <a:pt x="29" y="2"/>
                        </a:lnTo>
                        <a:lnTo>
                          <a:pt x="7" y="0"/>
                        </a:lnTo>
                        <a:lnTo>
                          <a:pt x="13" y="4"/>
                        </a:lnTo>
                        <a:lnTo>
                          <a:pt x="0" y="9"/>
                        </a:lnTo>
                        <a:lnTo>
                          <a:pt x="2" y="13"/>
                        </a:lnTo>
                        <a:lnTo>
                          <a:pt x="6" y="13"/>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6" name="Freeform 134"/>
                  <p:cNvSpPr>
                    <a:spLocks/>
                  </p:cNvSpPr>
                  <p:nvPr/>
                </p:nvSpPr>
                <p:spPr bwMode="auto">
                  <a:xfrm>
                    <a:off x="2219" y="2540"/>
                    <a:ext cx="53" cy="54"/>
                  </a:xfrm>
                  <a:custGeom>
                    <a:avLst/>
                    <a:gdLst>
                      <a:gd name="T0" fmla="*/ 0 w 24"/>
                      <a:gd name="T1" fmla="*/ 2 h 27"/>
                      <a:gd name="T2" fmla="*/ 2 w 24"/>
                      <a:gd name="T3" fmla="*/ 6 h 27"/>
                      <a:gd name="T4" fmla="*/ 11 w 24"/>
                      <a:gd name="T5" fmla="*/ 27 h 27"/>
                      <a:gd name="T6" fmla="*/ 24 w 24"/>
                      <a:gd name="T7" fmla="*/ 22 h 27"/>
                      <a:gd name="T8" fmla="*/ 13 w 24"/>
                      <a:gd name="T9" fmla="*/ 0 h 27"/>
                      <a:gd name="T10" fmla="*/ 13 w 24"/>
                      <a:gd name="T11" fmla="*/ 2 h 27"/>
                      <a:gd name="T12" fmla="*/ 0 w 24"/>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4" h="27">
                        <a:moveTo>
                          <a:pt x="0" y="2"/>
                        </a:moveTo>
                        <a:lnTo>
                          <a:pt x="2" y="6"/>
                        </a:lnTo>
                        <a:lnTo>
                          <a:pt x="11" y="27"/>
                        </a:lnTo>
                        <a:lnTo>
                          <a:pt x="24" y="22"/>
                        </a:lnTo>
                        <a:lnTo>
                          <a:pt x="13" y="0"/>
                        </a:lnTo>
                        <a:lnTo>
                          <a:pt x="13" y="2"/>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7" name="Freeform 133"/>
                  <p:cNvSpPr>
                    <a:spLocks/>
                  </p:cNvSpPr>
                  <p:nvPr/>
                </p:nvSpPr>
                <p:spPr bwMode="auto">
                  <a:xfrm>
                    <a:off x="2212" y="2464"/>
                    <a:ext cx="36" cy="80"/>
                  </a:xfrm>
                  <a:custGeom>
                    <a:avLst/>
                    <a:gdLst>
                      <a:gd name="T0" fmla="*/ 2 w 16"/>
                      <a:gd name="T1" fmla="*/ 0 h 40"/>
                      <a:gd name="T2" fmla="*/ 0 w 16"/>
                      <a:gd name="T3" fmla="*/ 4 h 40"/>
                      <a:gd name="T4" fmla="*/ 3 w 16"/>
                      <a:gd name="T5" fmla="*/ 40 h 40"/>
                      <a:gd name="T6" fmla="*/ 16 w 16"/>
                      <a:gd name="T7" fmla="*/ 40 h 40"/>
                      <a:gd name="T8" fmla="*/ 12 w 16"/>
                      <a:gd name="T9" fmla="*/ 4 h 40"/>
                      <a:gd name="T10" fmla="*/ 12 w 16"/>
                      <a:gd name="T11" fmla="*/ 7 h 40"/>
                      <a:gd name="T12" fmla="*/ 2 w 1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2" y="0"/>
                        </a:moveTo>
                        <a:lnTo>
                          <a:pt x="0" y="4"/>
                        </a:lnTo>
                        <a:lnTo>
                          <a:pt x="3" y="40"/>
                        </a:lnTo>
                        <a:lnTo>
                          <a:pt x="16" y="40"/>
                        </a:lnTo>
                        <a:lnTo>
                          <a:pt x="12" y="4"/>
                        </a:lnTo>
                        <a:lnTo>
                          <a:pt x="12" y="7"/>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8" name="Freeform 132"/>
                  <p:cNvSpPr>
                    <a:spLocks/>
                  </p:cNvSpPr>
                  <p:nvPr/>
                </p:nvSpPr>
                <p:spPr bwMode="auto">
                  <a:xfrm>
                    <a:off x="2216" y="2386"/>
                    <a:ext cx="69" cy="92"/>
                  </a:xfrm>
                  <a:custGeom>
                    <a:avLst/>
                    <a:gdLst>
                      <a:gd name="T0" fmla="*/ 21 w 32"/>
                      <a:gd name="T1" fmla="*/ 0 h 46"/>
                      <a:gd name="T2" fmla="*/ 19 w 32"/>
                      <a:gd name="T3" fmla="*/ 1 h 46"/>
                      <a:gd name="T4" fmla="*/ 0 w 32"/>
                      <a:gd name="T5" fmla="*/ 39 h 46"/>
                      <a:gd name="T6" fmla="*/ 10 w 32"/>
                      <a:gd name="T7" fmla="*/ 46 h 46"/>
                      <a:gd name="T8" fmla="*/ 32 w 32"/>
                      <a:gd name="T9" fmla="*/ 7 h 46"/>
                      <a:gd name="T10" fmla="*/ 30 w 32"/>
                      <a:gd name="T11" fmla="*/ 9 h 46"/>
                      <a:gd name="T12" fmla="*/ 21 w 32"/>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2" h="46">
                        <a:moveTo>
                          <a:pt x="21" y="0"/>
                        </a:moveTo>
                        <a:lnTo>
                          <a:pt x="19" y="1"/>
                        </a:lnTo>
                        <a:lnTo>
                          <a:pt x="0" y="39"/>
                        </a:lnTo>
                        <a:lnTo>
                          <a:pt x="10" y="46"/>
                        </a:lnTo>
                        <a:lnTo>
                          <a:pt x="32" y="7"/>
                        </a:lnTo>
                        <a:lnTo>
                          <a:pt x="30" y="9"/>
                        </a:lnTo>
                        <a:lnTo>
                          <a:pt x="2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89" name="Freeform 131"/>
                  <p:cNvSpPr>
                    <a:spLocks/>
                  </p:cNvSpPr>
                  <p:nvPr/>
                </p:nvSpPr>
                <p:spPr bwMode="auto">
                  <a:xfrm>
                    <a:off x="2261" y="2332"/>
                    <a:ext cx="83" cy="72"/>
                  </a:xfrm>
                  <a:custGeom>
                    <a:avLst/>
                    <a:gdLst>
                      <a:gd name="T0" fmla="*/ 25 w 38"/>
                      <a:gd name="T1" fmla="*/ 3 h 36"/>
                      <a:gd name="T2" fmla="*/ 27 w 38"/>
                      <a:gd name="T3" fmla="*/ 0 h 36"/>
                      <a:gd name="T4" fmla="*/ 0 w 38"/>
                      <a:gd name="T5" fmla="*/ 27 h 36"/>
                      <a:gd name="T6" fmla="*/ 9 w 38"/>
                      <a:gd name="T7" fmla="*/ 36 h 36"/>
                      <a:gd name="T8" fmla="*/ 36 w 38"/>
                      <a:gd name="T9" fmla="*/ 9 h 36"/>
                      <a:gd name="T10" fmla="*/ 38 w 38"/>
                      <a:gd name="T11" fmla="*/ 5 h 36"/>
                      <a:gd name="T12" fmla="*/ 25 w 38"/>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25" y="3"/>
                        </a:moveTo>
                        <a:lnTo>
                          <a:pt x="27" y="0"/>
                        </a:lnTo>
                        <a:lnTo>
                          <a:pt x="0" y="27"/>
                        </a:lnTo>
                        <a:lnTo>
                          <a:pt x="9" y="36"/>
                        </a:lnTo>
                        <a:lnTo>
                          <a:pt x="36" y="9"/>
                        </a:lnTo>
                        <a:lnTo>
                          <a:pt x="38" y="5"/>
                        </a:lnTo>
                        <a:lnTo>
                          <a:pt x="25"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0" name="Freeform 130"/>
                  <p:cNvSpPr>
                    <a:spLocks/>
                  </p:cNvSpPr>
                  <p:nvPr/>
                </p:nvSpPr>
                <p:spPr bwMode="auto">
                  <a:xfrm>
                    <a:off x="2315" y="2244"/>
                    <a:ext cx="38" cy="98"/>
                  </a:xfrm>
                  <a:custGeom>
                    <a:avLst/>
                    <a:gdLst>
                      <a:gd name="T0" fmla="*/ 4 w 17"/>
                      <a:gd name="T1" fmla="*/ 0 h 49"/>
                      <a:gd name="T2" fmla="*/ 4 w 17"/>
                      <a:gd name="T3" fmla="*/ 2 h 49"/>
                      <a:gd name="T4" fmla="*/ 0 w 17"/>
                      <a:gd name="T5" fmla="*/ 47 h 49"/>
                      <a:gd name="T6" fmla="*/ 13 w 17"/>
                      <a:gd name="T7" fmla="*/ 49 h 49"/>
                      <a:gd name="T8" fmla="*/ 17 w 17"/>
                      <a:gd name="T9" fmla="*/ 4 h 49"/>
                      <a:gd name="T10" fmla="*/ 17 w 17"/>
                      <a:gd name="T11" fmla="*/ 4 h 49"/>
                      <a:gd name="T12" fmla="*/ 4 w 17"/>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7" h="49">
                        <a:moveTo>
                          <a:pt x="4" y="0"/>
                        </a:moveTo>
                        <a:lnTo>
                          <a:pt x="4" y="2"/>
                        </a:lnTo>
                        <a:lnTo>
                          <a:pt x="0" y="47"/>
                        </a:lnTo>
                        <a:lnTo>
                          <a:pt x="13" y="49"/>
                        </a:lnTo>
                        <a:lnTo>
                          <a:pt x="17" y="4"/>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1" name="Freeform 129"/>
                  <p:cNvSpPr>
                    <a:spLocks/>
                  </p:cNvSpPr>
                  <p:nvPr/>
                </p:nvSpPr>
                <p:spPr bwMode="auto">
                  <a:xfrm>
                    <a:off x="2325" y="2170"/>
                    <a:ext cx="47" cy="82"/>
                  </a:xfrm>
                  <a:custGeom>
                    <a:avLst/>
                    <a:gdLst>
                      <a:gd name="T0" fmla="*/ 13 w 22"/>
                      <a:gd name="T1" fmla="*/ 0 h 41"/>
                      <a:gd name="T2" fmla="*/ 9 w 22"/>
                      <a:gd name="T3" fmla="*/ 3 h 41"/>
                      <a:gd name="T4" fmla="*/ 0 w 22"/>
                      <a:gd name="T5" fmla="*/ 37 h 41"/>
                      <a:gd name="T6" fmla="*/ 13 w 22"/>
                      <a:gd name="T7" fmla="*/ 41 h 41"/>
                      <a:gd name="T8" fmla="*/ 22 w 22"/>
                      <a:gd name="T9" fmla="*/ 7 h 41"/>
                      <a:gd name="T10" fmla="*/ 18 w 22"/>
                      <a:gd name="T11" fmla="*/ 10 h 41"/>
                      <a:gd name="T12" fmla="*/ 13 w 22"/>
                      <a:gd name="T13" fmla="*/ 0 h 41"/>
                      <a:gd name="T14" fmla="*/ 9 w 22"/>
                      <a:gd name="T15" fmla="*/ 0 h 41"/>
                      <a:gd name="T16" fmla="*/ 9 w 22"/>
                      <a:gd name="T17" fmla="*/ 3 h 41"/>
                      <a:gd name="T18" fmla="*/ 13 w 22"/>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41">
                        <a:moveTo>
                          <a:pt x="13" y="0"/>
                        </a:moveTo>
                        <a:lnTo>
                          <a:pt x="9" y="3"/>
                        </a:lnTo>
                        <a:lnTo>
                          <a:pt x="0" y="37"/>
                        </a:lnTo>
                        <a:lnTo>
                          <a:pt x="13" y="41"/>
                        </a:lnTo>
                        <a:lnTo>
                          <a:pt x="22" y="7"/>
                        </a:lnTo>
                        <a:lnTo>
                          <a:pt x="18" y="10"/>
                        </a:lnTo>
                        <a:lnTo>
                          <a:pt x="13" y="0"/>
                        </a:lnTo>
                        <a:lnTo>
                          <a:pt x="9" y="0"/>
                        </a:lnTo>
                        <a:lnTo>
                          <a:pt x="9" y="3"/>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2" name="Freeform 128"/>
                  <p:cNvSpPr>
                    <a:spLocks/>
                  </p:cNvSpPr>
                  <p:nvPr/>
                </p:nvSpPr>
                <p:spPr bwMode="auto">
                  <a:xfrm>
                    <a:off x="2353" y="2144"/>
                    <a:ext cx="72" cy="46"/>
                  </a:xfrm>
                  <a:custGeom>
                    <a:avLst/>
                    <a:gdLst>
                      <a:gd name="T0" fmla="*/ 27 w 34"/>
                      <a:gd name="T1" fmla="*/ 2 h 23"/>
                      <a:gd name="T2" fmla="*/ 27 w 34"/>
                      <a:gd name="T3" fmla="*/ 0 h 23"/>
                      <a:gd name="T4" fmla="*/ 0 w 34"/>
                      <a:gd name="T5" fmla="*/ 13 h 23"/>
                      <a:gd name="T6" fmla="*/ 5 w 34"/>
                      <a:gd name="T7" fmla="*/ 23 h 23"/>
                      <a:gd name="T8" fmla="*/ 32 w 34"/>
                      <a:gd name="T9" fmla="*/ 13 h 23"/>
                      <a:gd name="T10" fmla="*/ 34 w 34"/>
                      <a:gd name="T11" fmla="*/ 13 h 23"/>
                      <a:gd name="T12" fmla="*/ 27 w 34"/>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34" h="23">
                        <a:moveTo>
                          <a:pt x="27" y="2"/>
                        </a:moveTo>
                        <a:lnTo>
                          <a:pt x="27" y="0"/>
                        </a:lnTo>
                        <a:lnTo>
                          <a:pt x="0" y="13"/>
                        </a:lnTo>
                        <a:lnTo>
                          <a:pt x="5" y="23"/>
                        </a:lnTo>
                        <a:lnTo>
                          <a:pt x="32" y="13"/>
                        </a:lnTo>
                        <a:lnTo>
                          <a:pt x="34" y="13"/>
                        </a:lnTo>
                        <a:lnTo>
                          <a:pt x="27"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3" name="Freeform 127"/>
                  <p:cNvSpPr>
                    <a:spLocks/>
                  </p:cNvSpPr>
                  <p:nvPr/>
                </p:nvSpPr>
                <p:spPr bwMode="auto">
                  <a:xfrm>
                    <a:off x="2412" y="2100"/>
                    <a:ext cx="108" cy="70"/>
                  </a:xfrm>
                  <a:custGeom>
                    <a:avLst/>
                    <a:gdLst>
                      <a:gd name="T0" fmla="*/ 36 w 50"/>
                      <a:gd name="T1" fmla="*/ 8 h 35"/>
                      <a:gd name="T2" fmla="*/ 39 w 50"/>
                      <a:gd name="T3" fmla="*/ 0 h 35"/>
                      <a:gd name="T4" fmla="*/ 0 w 50"/>
                      <a:gd name="T5" fmla="*/ 24 h 35"/>
                      <a:gd name="T6" fmla="*/ 7 w 50"/>
                      <a:gd name="T7" fmla="*/ 35 h 35"/>
                      <a:gd name="T8" fmla="*/ 46 w 50"/>
                      <a:gd name="T9" fmla="*/ 13 h 35"/>
                      <a:gd name="T10" fmla="*/ 48 w 50"/>
                      <a:gd name="T11" fmla="*/ 6 h 35"/>
                      <a:gd name="T12" fmla="*/ 46 w 50"/>
                      <a:gd name="T13" fmla="*/ 13 h 35"/>
                      <a:gd name="T14" fmla="*/ 50 w 50"/>
                      <a:gd name="T15" fmla="*/ 9 h 35"/>
                      <a:gd name="T16" fmla="*/ 48 w 50"/>
                      <a:gd name="T17" fmla="*/ 6 h 35"/>
                      <a:gd name="T18" fmla="*/ 36 w 50"/>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5">
                        <a:moveTo>
                          <a:pt x="36" y="8"/>
                        </a:moveTo>
                        <a:lnTo>
                          <a:pt x="39" y="0"/>
                        </a:lnTo>
                        <a:lnTo>
                          <a:pt x="0" y="24"/>
                        </a:lnTo>
                        <a:lnTo>
                          <a:pt x="7" y="35"/>
                        </a:lnTo>
                        <a:lnTo>
                          <a:pt x="46" y="13"/>
                        </a:lnTo>
                        <a:lnTo>
                          <a:pt x="48" y="6"/>
                        </a:lnTo>
                        <a:lnTo>
                          <a:pt x="46" y="13"/>
                        </a:lnTo>
                        <a:lnTo>
                          <a:pt x="50" y="9"/>
                        </a:lnTo>
                        <a:lnTo>
                          <a:pt x="48" y="6"/>
                        </a:lnTo>
                        <a:lnTo>
                          <a:pt x="36"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4" name="Freeform 126"/>
                  <p:cNvSpPr>
                    <a:spLocks/>
                  </p:cNvSpPr>
                  <p:nvPr/>
                </p:nvSpPr>
                <p:spPr bwMode="auto">
                  <a:xfrm>
                    <a:off x="2475" y="2032"/>
                    <a:ext cx="41" cy="84"/>
                  </a:xfrm>
                  <a:custGeom>
                    <a:avLst/>
                    <a:gdLst>
                      <a:gd name="T0" fmla="*/ 4 w 18"/>
                      <a:gd name="T1" fmla="*/ 0 h 42"/>
                      <a:gd name="T2" fmla="*/ 0 w 18"/>
                      <a:gd name="T3" fmla="*/ 6 h 42"/>
                      <a:gd name="T4" fmla="*/ 6 w 18"/>
                      <a:gd name="T5" fmla="*/ 42 h 42"/>
                      <a:gd name="T6" fmla="*/ 18 w 18"/>
                      <a:gd name="T7" fmla="*/ 40 h 42"/>
                      <a:gd name="T8" fmla="*/ 15 w 18"/>
                      <a:gd name="T9" fmla="*/ 4 h 42"/>
                      <a:gd name="T10" fmla="*/ 11 w 18"/>
                      <a:gd name="T11" fmla="*/ 11 h 42"/>
                      <a:gd name="T12" fmla="*/ 4 w 18"/>
                      <a:gd name="T13" fmla="*/ 0 h 42"/>
                      <a:gd name="T14" fmla="*/ 0 w 18"/>
                      <a:gd name="T15" fmla="*/ 2 h 42"/>
                      <a:gd name="T16" fmla="*/ 0 w 18"/>
                      <a:gd name="T17" fmla="*/ 6 h 42"/>
                      <a:gd name="T18" fmla="*/ 4 w 1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2">
                        <a:moveTo>
                          <a:pt x="4" y="0"/>
                        </a:moveTo>
                        <a:lnTo>
                          <a:pt x="0" y="6"/>
                        </a:lnTo>
                        <a:lnTo>
                          <a:pt x="6" y="42"/>
                        </a:lnTo>
                        <a:lnTo>
                          <a:pt x="18" y="40"/>
                        </a:lnTo>
                        <a:lnTo>
                          <a:pt x="15" y="4"/>
                        </a:lnTo>
                        <a:lnTo>
                          <a:pt x="11" y="11"/>
                        </a:lnTo>
                        <a:lnTo>
                          <a:pt x="4" y="0"/>
                        </a:lnTo>
                        <a:lnTo>
                          <a:pt x="0" y="2"/>
                        </a:lnTo>
                        <a:lnTo>
                          <a:pt x="0" y="6"/>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5" name="Freeform 125"/>
                  <p:cNvSpPr>
                    <a:spLocks/>
                  </p:cNvSpPr>
                  <p:nvPr/>
                </p:nvSpPr>
                <p:spPr bwMode="auto">
                  <a:xfrm>
                    <a:off x="2485" y="1988"/>
                    <a:ext cx="78" cy="66"/>
                  </a:xfrm>
                  <a:custGeom>
                    <a:avLst/>
                    <a:gdLst>
                      <a:gd name="T0" fmla="*/ 23 w 36"/>
                      <a:gd name="T1" fmla="*/ 4 h 33"/>
                      <a:gd name="T2" fmla="*/ 27 w 36"/>
                      <a:gd name="T3" fmla="*/ 0 h 33"/>
                      <a:gd name="T4" fmla="*/ 0 w 36"/>
                      <a:gd name="T5" fmla="*/ 22 h 33"/>
                      <a:gd name="T6" fmla="*/ 7 w 36"/>
                      <a:gd name="T7" fmla="*/ 33 h 33"/>
                      <a:gd name="T8" fmla="*/ 34 w 36"/>
                      <a:gd name="T9" fmla="*/ 9 h 33"/>
                      <a:gd name="T10" fmla="*/ 36 w 36"/>
                      <a:gd name="T11" fmla="*/ 6 h 33"/>
                      <a:gd name="T12" fmla="*/ 34 w 36"/>
                      <a:gd name="T13" fmla="*/ 9 h 33"/>
                      <a:gd name="T14" fmla="*/ 36 w 36"/>
                      <a:gd name="T15" fmla="*/ 8 h 33"/>
                      <a:gd name="T16" fmla="*/ 36 w 36"/>
                      <a:gd name="T17" fmla="*/ 6 h 33"/>
                      <a:gd name="T18" fmla="*/ 23 w 36"/>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3">
                        <a:moveTo>
                          <a:pt x="23" y="4"/>
                        </a:moveTo>
                        <a:lnTo>
                          <a:pt x="27" y="0"/>
                        </a:lnTo>
                        <a:lnTo>
                          <a:pt x="0" y="22"/>
                        </a:lnTo>
                        <a:lnTo>
                          <a:pt x="7" y="33"/>
                        </a:lnTo>
                        <a:lnTo>
                          <a:pt x="34" y="9"/>
                        </a:lnTo>
                        <a:lnTo>
                          <a:pt x="36" y="6"/>
                        </a:lnTo>
                        <a:lnTo>
                          <a:pt x="34" y="9"/>
                        </a:lnTo>
                        <a:lnTo>
                          <a:pt x="36" y="8"/>
                        </a:lnTo>
                        <a:lnTo>
                          <a:pt x="36" y="6"/>
                        </a:lnTo>
                        <a:lnTo>
                          <a:pt x="2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6" name="Freeform 124"/>
                  <p:cNvSpPr>
                    <a:spLocks/>
                  </p:cNvSpPr>
                  <p:nvPr/>
                </p:nvSpPr>
                <p:spPr bwMode="auto">
                  <a:xfrm>
                    <a:off x="2536" y="1880"/>
                    <a:ext cx="36" cy="120"/>
                  </a:xfrm>
                  <a:custGeom>
                    <a:avLst/>
                    <a:gdLst>
                      <a:gd name="T0" fmla="*/ 6 w 17"/>
                      <a:gd name="T1" fmla="*/ 6 h 60"/>
                      <a:gd name="T2" fmla="*/ 4 w 17"/>
                      <a:gd name="T3" fmla="*/ 2 h 60"/>
                      <a:gd name="T4" fmla="*/ 0 w 17"/>
                      <a:gd name="T5" fmla="*/ 58 h 60"/>
                      <a:gd name="T6" fmla="*/ 13 w 17"/>
                      <a:gd name="T7" fmla="*/ 60 h 60"/>
                      <a:gd name="T8" fmla="*/ 17 w 17"/>
                      <a:gd name="T9" fmla="*/ 4 h 60"/>
                      <a:gd name="T10" fmla="*/ 17 w 17"/>
                      <a:gd name="T11" fmla="*/ 0 h 60"/>
                      <a:gd name="T12" fmla="*/ 6 w 17"/>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17" h="60">
                        <a:moveTo>
                          <a:pt x="6" y="6"/>
                        </a:moveTo>
                        <a:lnTo>
                          <a:pt x="4" y="2"/>
                        </a:lnTo>
                        <a:lnTo>
                          <a:pt x="0" y="58"/>
                        </a:lnTo>
                        <a:lnTo>
                          <a:pt x="13" y="60"/>
                        </a:lnTo>
                        <a:lnTo>
                          <a:pt x="17" y="4"/>
                        </a:lnTo>
                        <a:lnTo>
                          <a:pt x="17" y="0"/>
                        </a:lnTo>
                        <a:lnTo>
                          <a:pt x="6"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297" name="Rectangle 123"/>
                  <p:cNvSpPr>
                    <a:spLocks noChangeArrowheads="1"/>
                  </p:cNvSpPr>
                  <p:nvPr/>
                </p:nvSpPr>
                <p:spPr bwMode="auto">
                  <a:xfrm>
                    <a:off x="6053" y="2108"/>
                    <a:ext cx="20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DOLPA</a:t>
                    </a:r>
                    <a:endParaRPr lang="en-GB" dirty="0">
                      <a:solidFill>
                        <a:prstClr val="black"/>
                      </a:solidFill>
                      <a:latin typeface="Bookman Old Style" pitchFamily="18" charset="0"/>
                      <a:cs typeface="Arial" pitchFamily="34" charset="0"/>
                    </a:endParaRPr>
                  </a:p>
                </p:txBody>
              </p:sp>
              <p:sp>
                <p:nvSpPr>
                  <p:cNvPr id="298" name="Rectangle 122"/>
                  <p:cNvSpPr>
                    <a:spLocks noChangeArrowheads="1"/>
                  </p:cNvSpPr>
                  <p:nvPr/>
                </p:nvSpPr>
                <p:spPr bwMode="auto">
                  <a:xfrm>
                    <a:off x="5404" y="1473"/>
                    <a:ext cx="19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MUGU</a:t>
                    </a:r>
                    <a:endParaRPr lang="en-GB" dirty="0">
                      <a:solidFill>
                        <a:prstClr val="black"/>
                      </a:solidFill>
                      <a:latin typeface="Bookman Old Style" pitchFamily="18" charset="0"/>
                      <a:cs typeface="Arial" pitchFamily="34" charset="0"/>
                    </a:endParaRPr>
                  </a:p>
                </p:txBody>
              </p:sp>
              <p:sp>
                <p:nvSpPr>
                  <p:cNvPr id="299" name="Rectangle 121"/>
                  <p:cNvSpPr>
                    <a:spLocks noChangeArrowheads="1"/>
                  </p:cNvSpPr>
                  <p:nvPr/>
                </p:nvSpPr>
                <p:spPr bwMode="auto">
                  <a:xfrm>
                    <a:off x="4991" y="1964"/>
                    <a:ext cx="20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JUMLA</a:t>
                    </a:r>
                    <a:endParaRPr lang="en-GB" dirty="0">
                      <a:solidFill>
                        <a:prstClr val="black"/>
                      </a:solidFill>
                      <a:latin typeface="Bookman Old Style" pitchFamily="18" charset="0"/>
                      <a:cs typeface="Arial" pitchFamily="34" charset="0"/>
                    </a:endParaRPr>
                  </a:p>
                </p:txBody>
              </p:sp>
              <p:sp>
                <p:nvSpPr>
                  <p:cNvPr id="300" name="Rectangle 120"/>
                  <p:cNvSpPr>
                    <a:spLocks noChangeArrowheads="1"/>
                  </p:cNvSpPr>
                  <p:nvPr/>
                </p:nvSpPr>
                <p:spPr bwMode="auto">
                  <a:xfrm>
                    <a:off x="3280" y="2692"/>
                    <a:ext cx="25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KAILALI</a:t>
                    </a:r>
                    <a:endParaRPr lang="en-GB" dirty="0">
                      <a:solidFill>
                        <a:prstClr val="black"/>
                      </a:solidFill>
                      <a:latin typeface="Bookman Old Style" pitchFamily="18" charset="0"/>
                      <a:cs typeface="Arial" pitchFamily="34" charset="0"/>
                    </a:endParaRPr>
                  </a:p>
                </p:txBody>
              </p:sp>
              <p:sp>
                <p:nvSpPr>
                  <p:cNvPr id="301" name="Rectangle 119"/>
                  <p:cNvSpPr>
                    <a:spLocks noChangeArrowheads="1"/>
                  </p:cNvSpPr>
                  <p:nvPr/>
                </p:nvSpPr>
                <p:spPr bwMode="auto">
                  <a:xfrm>
                    <a:off x="3911" y="3182"/>
                    <a:ext cx="28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BARDIYA</a:t>
                    </a:r>
                    <a:endParaRPr lang="en-GB" dirty="0">
                      <a:solidFill>
                        <a:prstClr val="black"/>
                      </a:solidFill>
                      <a:latin typeface="Bookman Old Style" pitchFamily="18" charset="0"/>
                      <a:cs typeface="Arial" pitchFamily="34" charset="0"/>
                    </a:endParaRPr>
                  </a:p>
                </p:txBody>
              </p:sp>
              <p:sp>
                <p:nvSpPr>
                  <p:cNvPr id="302" name="Rectangle 118"/>
                  <p:cNvSpPr>
                    <a:spLocks noChangeArrowheads="1"/>
                  </p:cNvSpPr>
                  <p:nvPr/>
                </p:nvSpPr>
                <p:spPr bwMode="auto">
                  <a:xfrm>
                    <a:off x="4424" y="824"/>
                    <a:ext cx="22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HUMLA</a:t>
                    </a:r>
                    <a:endParaRPr lang="en-GB" dirty="0">
                      <a:solidFill>
                        <a:prstClr val="black"/>
                      </a:solidFill>
                      <a:latin typeface="Bookman Old Style" pitchFamily="18" charset="0"/>
                      <a:cs typeface="Arial" pitchFamily="34" charset="0"/>
                    </a:endParaRPr>
                  </a:p>
                </p:txBody>
              </p:sp>
              <p:sp>
                <p:nvSpPr>
                  <p:cNvPr id="303" name="Rectangle 117"/>
                  <p:cNvSpPr>
                    <a:spLocks noChangeArrowheads="1"/>
                  </p:cNvSpPr>
                  <p:nvPr/>
                </p:nvSpPr>
                <p:spPr bwMode="auto">
                  <a:xfrm>
                    <a:off x="3323" y="2078"/>
                    <a:ext cx="15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DOTI</a:t>
                    </a:r>
                    <a:endParaRPr lang="en-GB" dirty="0">
                      <a:solidFill>
                        <a:prstClr val="black"/>
                      </a:solidFill>
                      <a:latin typeface="Bookman Old Style" pitchFamily="18" charset="0"/>
                      <a:cs typeface="Arial" pitchFamily="34" charset="0"/>
                    </a:endParaRPr>
                  </a:p>
                </p:txBody>
              </p:sp>
              <p:sp>
                <p:nvSpPr>
                  <p:cNvPr id="304" name="Rectangle 116"/>
                  <p:cNvSpPr>
                    <a:spLocks noChangeArrowheads="1"/>
                  </p:cNvSpPr>
                  <p:nvPr/>
                </p:nvSpPr>
                <p:spPr bwMode="auto">
                  <a:xfrm>
                    <a:off x="4280" y="2944"/>
                    <a:ext cx="29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SURKHET</a:t>
                    </a:r>
                    <a:endParaRPr lang="en-GB" dirty="0">
                      <a:solidFill>
                        <a:prstClr val="black"/>
                      </a:solidFill>
                      <a:latin typeface="Bookman Old Style" pitchFamily="18" charset="0"/>
                      <a:cs typeface="Arial" pitchFamily="34" charset="0"/>
                    </a:endParaRPr>
                  </a:p>
                </p:txBody>
              </p:sp>
              <p:sp>
                <p:nvSpPr>
                  <p:cNvPr id="305" name="Rectangle 115"/>
                  <p:cNvSpPr>
                    <a:spLocks noChangeArrowheads="1"/>
                  </p:cNvSpPr>
                  <p:nvPr/>
                </p:nvSpPr>
                <p:spPr bwMode="auto">
                  <a:xfrm>
                    <a:off x="7265" y="4208"/>
                    <a:ext cx="21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NAWAL</a:t>
                    </a:r>
                    <a:endParaRPr lang="en-GB" dirty="0">
                      <a:solidFill>
                        <a:prstClr val="black"/>
                      </a:solidFill>
                      <a:latin typeface="Bookman Old Style" pitchFamily="18" charset="0"/>
                      <a:cs typeface="Arial" pitchFamily="34" charset="0"/>
                    </a:endParaRPr>
                  </a:p>
                </p:txBody>
              </p:sp>
              <p:sp>
                <p:nvSpPr>
                  <p:cNvPr id="306" name="Rectangle 114"/>
                  <p:cNvSpPr>
                    <a:spLocks noChangeArrowheads="1"/>
                  </p:cNvSpPr>
                  <p:nvPr/>
                </p:nvSpPr>
                <p:spPr bwMode="auto">
                  <a:xfrm>
                    <a:off x="7265" y="4302"/>
                    <a:ext cx="21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PARASI</a:t>
                    </a:r>
                    <a:endParaRPr lang="en-GB" dirty="0">
                      <a:solidFill>
                        <a:prstClr val="black"/>
                      </a:solidFill>
                      <a:latin typeface="Bookman Old Style" pitchFamily="18" charset="0"/>
                      <a:cs typeface="Arial" pitchFamily="34" charset="0"/>
                    </a:endParaRPr>
                  </a:p>
                </p:txBody>
              </p:sp>
              <p:sp>
                <p:nvSpPr>
                  <p:cNvPr id="307" name="Rectangle 113"/>
                  <p:cNvSpPr>
                    <a:spLocks noChangeArrowheads="1"/>
                  </p:cNvSpPr>
                  <p:nvPr/>
                </p:nvSpPr>
                <p:spPr bwMode="auto">
                  <a:xfrm>
                    <a:off x="6091" y="4198"/>
                    <a:ext cx="19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KAPIL-</a:t>
                    </a:r>
                    <a:endParaRPr lang="en-GB" dirty="0">
                      <a:solidFill>
                        <a:prstClr val="black"/>
                      </a:solidFill>
                      <a:latin typeface="Bookman Old Style" pitchFamily="18" charset="0"/>
                      <a:cs typeface="Arial" pitchFamily="34" charset="0"/>
                    </a:endParaRPr>
                  </a:p>
                </p:txBody>
              </p:sp>
              <p:sp>
                <p:nvSpPr>
                  <p:cNvPr id="308" name="Rectangle 112"/>
                  <p:cNvSpPr>
                    <a:spLocks noChangeArrowheads="1"/>
                  </p:cNvSpPr>
                  <p:nvPr/>
                </p:nvSpPr>
                <p:spPr bwMode="auto">
                  <a:xfrm>
                    <a:off x="6091" y="4290"/>
                    <a:ext cx="20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BASTU</a:t>
                    </a:r>
                    <a:endParaRPr lang="en-GB" dirty="0">
                      <a:solidFill>
                        <a:prstClr val="black"/>
                      </a:solidFill>
                      <a:latin typeface="Bookman Old Style" pitchFamily="18" charset="0"/>
                      <a:cs typeface="Arial" pitchFamily="34" charset="0"/>
                    </a:endParaRPr>
                  </a:p>
                </p:txBody>
              </p:sp>
              <p:sp>
                <p:nvSpPr>
                  <p:cNvPr id="309" name="Rectangle 111"/>
                  <p:cNvSpPr>
                    <a:spLocks noChangeArrowheads="1"/>
                  </p:cNvSpPr>
                  <p:nvPr/>
                </p:nvSpPr>
                <p:spPr bwMode="auto">
                  <a:xfrm>
                    <a:off x="6555" y="4261"/>
                    <a:ext cx="2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RUPAN-</a:t>
                    </a:r>
                    <a:endParaRPr lang="en-GB" dirty="0">
                      <a:solidFill>
                        <a:prstClr val="black"/>
                      </a:solidFill>
                      <a:latin typeface="Bookman Old Style" pitchFamily="18" charset="0"/>
                      <a:cs typeface="Arial" pitchFamily="34" charset="0"/>
                    </a:endParaRPr>
                  </a:p>
                </p:txBody>
              </p:sp>
              <p:sp>
                <p:nvSpPr>
                  <p:cNvPr id="310" name="Rectangle 110"/>
                  <p:cNvSpPr>
                    <a:spLocks noChangeArrowheads="1"/>
                  </p:cNvSpPr>
                  <p:nvPr/>
                </p:nvSpPr>
                <p:spPr bwMode="auto">
                  <a:xfrm>
                    <a:off x="6555" y="4352"/>
                    <a:ext cx="15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DEHI</a:t>
                    </a:r>
                    <a:endParaRPr lang="en-GB" dirty="0">
                      <a:solidFill>
                        <a:prstClr val="black"/>
                      </a:solidFill>
                      <a:latin typeface="Bookman Old Style" pitchFamily="18" charset="0"/>
                      <a:cs typeface="Arial" pitchFamily="34" charset="0"/>
                    </a:endParaRPr>
                  </a:p>
                </p:txBody>
              </p:sp>
              <p:sp>
                <p:nvSpPr>
                  <p:cNvPr id="311" name="Rectangle 109"/>
                  <p:cNvSpPr>
                    <a:spLocks noChangeArrowheads="1"/>
                  </p:cNvSpPr>
                  <p:nvPr/>
                </p:nvSpPr>
                <p:spPr bwMode="auto">
                  <a:xfrm>
                    <a:off x="5305" y="3798"/>
                    <a:ext cx="17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DANG</a:t>
                    </a:r>
                    <a:endParaRPr lang="en-GB" dirty="0">
                      <a:solidFill>
                        <a:prstClr val="black"/>
                      </a:solidFill>
                      <a:latin typeface="Bookman Old Style" pitchFamily="18" charset="0"/>
                      <a:cs typeface="Arial" pitchFamily="34" charset="0"/>
                    </a:endParaRPr>
                  </a:p>
                </p:txBody>
              </p:sp>
              <p:sp>
                <p:nvSpPr>
                  <p:cNvPr id="312" name="Rectangle 108"/>
                  <p:cNvSpPr>
                    <a:spLocks noChangeArrowheads="1"/>
                  </p:cNvSpPr>
                  <p:nvPr/>
                </p:nvSpPr>
                <p:spPr bwMode="auto">
                  <a:xfrm>
                    <a:off x="4432" y="3516"/>
                    <a:ext cx="21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BANKE</a:t>
                    </a:r>
                    <a:endParaRPr lang="en-GB" dirty="0">
                      <a:solidFill>
                        <a:prstClr val="black"/>
                      </a:solidFill>
                      <a:latin typeface="Bookman Old Style" pitchFamily="18" charset="0"/>
                      <a:cs typeface="Arial" pitchFamily="34" charset="0"/>
                    </a:endParaRPr>
                  </a:p>
                </p:txBody>
              </p:sp>
              <p:sp>
                <p:nvSpPr>
                  <p:cNvPr id="313" name="Rectangle 107"/>
                  <p:cNvSpPr>
                    <a:spLocks noChangeArrowheads="1"/>
                  </p:cNvSpPr>
                  <p:nvPr/>
                </p:nvSpPr>
                <p:spPr bwMode="auto">
                  <a:xfrm>
                    <a:off x="3713" y="2086"/>
                    <a:ext cx="27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ACHHAM</a:t>
                    </a:r>
                    <a:endParaRPr lang="en-GB" dirty="0">
                      <a:solidFill>
                        <a:prstClr val="black"/>
                      </a:solidFill>
                      <a:latin typeface="Bookman Old Style" pitchFamily="18" charset="0"/>
                      <a:cs typeface="Arial" pitchFamily="34" charset="0"/>
                    </a:endParaRPr>
                  </a:p>
                </p:txBody>
              </p:sp>
              <p:sp>
                <p:nvSpPr>
                  <p:cNvPr id="314" name="Rectangle 106"/>
                  <p:cNvSpPr>
                    <a:spLocks noChangeArrowheads="1"/>
                  </p:cNvSpPr>
                  <p:nvPr/>
                </p:nvSpPr>
                <p:spPr bwMode="auto">
                  <a:xfrm>
                    <a:off x="4379" y="2096"/>
                    <a:ext cx="26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KALIKOT</a:t>
                    </a:r>
                    <a:endParaRPr lang="en-GB" dirty="0">
                      <a:solidFill>
                        <a:prstClr val="black"/>
                      </a:solidFill>
                      <a:latin typeface="Bookman Old Style" pitchFamily="18" charset="0"/>
                      <a:cs typeface="Arial" pitchFamily="34" charset="0"/>
                    </a:endParaRPr>
                  </a:p>
                </p:txBody>
              </p:sp>
              <p:sp>
                <p:nvSpPr>
                  <p:cNvPr id="315" name="Rectangle 105"/>
                  <p:cNvSpPr>
                    <a:spLocks noChangeArrowheads="1"/>
                  </p:cNvSpPr>
                  <p:nvPr/>
                </p:nvSpPr>
                <p:spPr bwMode="auto">
                  <a:xfrm>
                    <a:off x="12747" y="5746"/>
                    <a:ext cx="19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JHAPA</a:t>
                    </a:r>
                    <a:endParaRPr lang="en-GB" dirty="0">
                      <a:solidFill>
                        <a:prstClr val="black"/>
                      </a:solidFill>
                      <a:latin typeface="Bookman Old Style" pitchFamily="18" charset="0"/>
                      <a:cs typeface="Arial" pitchFamily="34" charset="0"/>
                    </a:endParaRPr>
                  </a:p>
                </p:txBody>
              </p:sp>
              <p:sp>
                <p:nvSpPr>
                  <p:cNvPr id="316" name="Rectangle 104"/>
                  <p:cNvSpPr>
                    <a:spLocks noChangeArrowheads="1"/>
                  </p:cNvSpPr>
                  <p:nvPr/>
                </p:nvSpPr>
                <p:spPr bwMode="auto">
                  <a:xfrm>
                    <a:off x="12188" y="5674"/>
                    <a:ext cx="2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MORANG</a:t>
                    </a:r>
                    <a:endParaRPr lang="en-GB" dirty="0">
                      <a:solidFill>
                        <a:prstClr val="black"/>
                      </a:solidFill>
                      <a:latin typeface="Bookman Old Style" pitchFamily="18" charset="0"/>
                      <a:cs typeface="Arial" pitchFamily="34" charset="0"/>
                    </a:endParaRPr>
                  </a:p>
                </p:txBody>
              </p:sp>
              <p:sp>
                <p:nvSpPr>
                  <p:cNvPr id="317" name="Rectangle 103"/>
                  <p:cNvSpPr>
                    <a:spLocks noChangeArrowheads="1"/>
                  </p:cNvSpPr>
                  <p:nvPr/>
                </p:nvSpPr>
                <p:spPr bwMode="auto">
                  <a:xfrm>
                    <a:off x="10589" y="5505"/>
                    <a:ext cx="22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SIRAHA</a:t>
                    </a:r>
                    <a:endParaRPr lang="en-GB" dirty="0">
                      <a:solidFill>
                        <a:prstClr val="black"/>
                      </a:solidFill>
                      <a:latin typeface="Bookman Old Style" pitchFamily="18" charset="0"/>
                      <a:cs typeface="Arial" pitchFamily="34" charset="0"/>
                    </a:endParaRPr>
                  </a:p>
                </p:txBody>
              </p:sp>
              <p:sp>
                <p:nvSpPr>
                  <p:cNvPr id="318" name="Rectangle 102"/>
                  <p:cNvSpPr>
                    <a:spLocks noChangeArrowheads="1"/>
                  </p:cNvSpPr>
                  <p:nvPr/>
                </p:nvSpPr>
                <p:spPr bwMode="auto">
                  <a:xfrm>
                    <a:off x="11147" y="5734"/>
                    <a:ext cx="25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SAPTARI</a:t>
                    </a:r>
                    <a:endParaRPr lang="en-GB" dirty="0">
                      <a:solidFill>
                        <a:prstClr val="black"/>
                      </a:solidFill>
                      <a:latin typeface="Bookman Old Style" pitchFamily="18" charset="0"/>
                      <a:cs typeface="Arial" pitchFamily="34" charset="0"/>
                    </a:endParaRPr>
                  </a:p>
                </p:txBody>
              </p:sp>
              <p:sp>
                <p:nvSpPr>
                  <p:cNvPr id="319" name="Rectangle 101"/>
                  <p:cNvSpPr>
                    <a:spLocks noChangeArrowheads="1"/>
                  </p:cNvSpPr>
                  <p:nvPr/>
                </p:nvSpPr>
                <p:spPr bwMode="auto">
                  <a:xfrm>
                    <a:off x="3008" y="1080"/>
                    <a:ext cx="35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DARCHULA</a:t>
                    </a:r>
                    <a:endParaRPr lang="en-GB" dirty="0">
                      <a:solidFill>
                        <a:prstClr val="black"/>
                      </a:solidFill>
                      <a:latin typeface="Bookman Old Style" pitchFamily="18" charset="0"/>
                      <a:cs typeface="Arial" pitchFamily="34" charset="0"/>
                    </a:endParaRPr>
                  </a:p>
                </p:txBody>
              </p:sp>
              <p:sp>
                <p:nvSpPr>
                  <p:cNvPr id="320" name="Rectangle 100"/>
                  <p:cNvSpPr>
                    <a:spLocks noChangeArrowheads="1"/>
                  </p:cNvSpPr>
                  <p:nvPr/>
                </p:nvSpPr>
                <p:spPr bwMode="auto">
                  <a:xfrm>
                    <a:off x="3569" y="1348"/>
                    <a:ext cx="30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BAJHANG</a:t>
                    </a:r>
                    <a:endParaRPr lang="en-GB" dirty="0">
                      <a:solidFill>
                        <a:prstClr val="black"/>
                      </a:solidFill>
                      <a:latin typeface="Bookman Old Style" pitchFamily="18" charset="0"/>
                      <a:cs typeface="Arial" pitchFamily="34" charset="0"/>
                    </a:endParaRPr>
                  </a:p>
                </p:txBody>
              </p:sp>
              <p:sp>
                <p:nvSpPr>
                  <p:cNvPr id="321" name="Rectangle 99"/>
                  <p:cNvSpPr>
                    <a:spLocks noChangeArrowheads="1"/>
                  </p:cNvSpPr>
                  <p:nvPr/>
                </p:nvSpPr>
                <p:spPr bwMode="auto">
                  <a:xfrm>
                    <a:off x="2797" y="1574"/>
                    <a:ext cx="26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BAITADI</a:t>
                    </a:r>
                    <a:endParaRPr lang="en-GB" dirty="0">
                      <a:solidFill>
                        <a:prstClr val="black"/>
                      </a:solidFill>
                      <a:latin typeface="Bookman Old Style" pitchFamily="18" charset="0"/>
                      <a:cs typeface="Arial" pitchFamily="34" charset="0"/>
                    </a:endParaRPr>
                  </a:p>
                </p:txBody>
              </p:sp>
              <p:sp>
                <p:nvSpPr>
                  <p:cNvPr id="322" name="Rectangle 98"/>
                  <p:cNvSpPr>
                    <a:spLocks noChangeArrowheads="1"/>
                  </p:cNvSpPr>
                  <p:nvPr/>
                </p:nvSpPr>
                <p:spPr bwMode="auto">
                  <a:xfrm>
                    <a:off x="2669" y="1934"/>
                    <a:ext cx="2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DADEL-</a:t>
                    </a:r>
                    <a:endParaRPr lang="en-GB" dirty="0">
                      <a:solidFill>
                        <a:prstClr val="black"/>
                      </a:solidFill>
                      <a:latin typeface="Bookman Old Style" pitchFamily="18" charset="0"/>
                      <a:cs typeface="Arial" pitchFamily="34" charset="0"/>
                    </a:endParaRPr>
                  </a:p>
                </p:txBody>
              </p:sp>
              <p:sp>
                <p:nvSpPr>
                  <p:cNvPr id="323" name="Rectangle 97"/>
                  <p:cNvSpPr>
                    <a:spLocks noChangeArrowheads="1"/>
                  </p:cNvSpPr>
                  <p:nvPr/>
                </p:nvSpPr>
                <p:spPr bwMode="auto">
                  <a:xfrm>
                    <a:off x="2669" y="2028"/>
                    <a:ext cx="22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DHURA</a:t>
                    </a:r>
                    <a:endParaRPr lang="en-GB" dirty="0">
                      <a:solidFill>
                        <a:prstClr val="black"/>
                      </a:solidFill>
                      <a:latin typeface="Bookman Old Style" pitchFamily="18" charset="0"/>
                      <a:cs typeface="Arial" pitchFamily="34" charset="0"/>
                    </a:endParaRPr>
                  </a:p>
                </p:txBody>
              </p:sp>
              <p:sp>
                <p:nvSpPr>
                  <p:cNvPr id="324" name="Rectangle 96"/>
                  <p:cNvSpPr>
                    <a:spLocks noChangeArrowheads="1"/>
                  </p:cNvSpPr>
                  <p:nvPr/>
                </p:nvSpPr>
                <p:spPr bwMode="auto">
                  <a:xfrm>
                    <a:off x="2360" y="2402"/>
                    <a:ext cx="33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KANCHAN</a:t>
                    </a:r>
                    <a:r>
                      <a:rPr lang="en-GB" sz="300" dirty="0">
                        <a:solidFill>
                          <a:srgbClr val="000000"/>
                        </a:solidFill>
                        <a:latin typeface="Bookman Old Style" pitchFamily="18" charset="0"/>
                        <a:ea typeface="Times New Roman" pitchFamily="18" charset="0"/>
                        <a:cs typeface="Arial" pitchFamily="34" charset="0"/>
                      </a:rPr>
                      <a:t>-</a:t>
                    </a:r>
                    <a:endParaRPr lang="en-GB" dirty="0">
                      <a:solidFill>
                        <a:prstClr val="black"/>
                      </a:solidFill>
                      <a:latin typeface="Bookman Old Style" pitchFamily="18" charset="0"/>
                      <a:cs typeface="Arial" pitchFamily="34" charset="0"/>
                    </a:endParaRPr>
                  </a:p>
                </p:txBody>
              </p:sp>
              <p:sp>
                <p:nvSpPr>
                  <p:cNvPr id="325" name="Rectangle 95"/>
                  <p:cNvSpPr>
                    <a:spLocks noChangeArrowheads="1"/>
                  </p:cNvSpPr>
                  <p:nvPr/>
                </p:nvSpPr>
                <p:spPr bwMode="auto">
                  <a:xfrm>
                    <a:off x="2499" y="2496"/>
                    <a:ext cx="13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b="1" dirty="0">
                        <a:solidFill>
                          <a:srgbClr val="000000"/>
                        </a:solidFill>
                        <a:latin typeface="Bookman Old Style" pitchFamily="18" charset="0"/>
                        <a:ea typeface="Times New Roman" pitchFamily="18" charset="0"/>
                        <a:cs typeface="Arial" pitchFamily="34" charset="0"/>
                      </a:rPr>
                      <a:t>PUR</a:t>
                    </a:r>
                    <a:endParaRPr lang="en-GB" dirty="0">
                      <a:solidFill>
                        <a:prstClr val="black"/>
                      </a:solidFill>
                      <a:latin typeface="Bookman Old Style" pitchFamily="18" charset="0"/>
                      <a:cs typeface="Arial" pitchFamily="34" charset="0"/>
                    </a:endParaRPr>
                  </a:p>
                </p:txBody>
              </p:sp>
              <p:sp>
                <p:nvSpPr>
                  <p:cNvPr id="326" name="Rectangle 94"/>
                  <p:cNvSpPr>
                    <a:spLocks noChangeArrowheads="1"/>
                  </p:cNvSpPr>
                  <p:nvPr/>
                </p:nvSpPr>
                <p:spPr bwMode="auto">
                  <a:xfrm>
                    <a:off x="4091" y="1646"/>
                    <a:ext cx="24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BAJURA</a:t>
                    </a:r>
                    <a:endParaRPr lang="en-GB" dirty="0">
                      <a:solidFill>
                        <a:prstClr val="black"/>
                      </a:solidFill>
                      <a:latin typeface="Bookman Old Style" pitchFamily="18" charset="0"/>
                      <a:cs typeface="Arial" pitchFamily="34" charset="0"/>
                    </a:endParaRPr>
                  </a:p>
                </p:txBody>
              </p:sp>
              <p:sp>
                <p:nvSpPr>
                  <p:cNvPr id="327" name="Rectangle 93"/>
                  <p:cNvSpPr>
                    <a:spLocks noChangeArrowheads="1"/>
                  </p:cNvSpPr>
                  <p:nvPr/>
                </p:nvSpPr>
                <p:spPr bwMode="auto">
                  <a:xfrm>
                    <a:off x="8513" y="4734"/>
                    <a:ext cx="19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PARSA</a:t>
                    </a:r>
                    <a:endParaRPr lang="en-GB" dirty="0">
                      <a:solidFill>
                        <a:prstClr val="black"/>
                      </a:solidFill>
                      <a:latin typeface="Bookman Old Style" pitchFamily="18" charset="0"/>
                      <a:cs typeface="Arial" pitchFamily="34" charset="0"/>
                    </a:endParaRPr>
                  </a:p>
                </p:txBody>
              </p:sp>
              <p:sp>
                <p:nvSpPr>
                  <p:cNvPr id="328" name="Rectangle 92"/>
                  <p:cNvSpPr>
                    <a:spLocks noChangeArrowheads="1"/>
                  </p:cNvSpPr>
                  <p:nvPr/>
                </p:nvSpPr>
                <p:spPr bwMode="auto">
                  <a:xfrm>
                    <a:off x="8829" y="5042"/>
                    <a:ext cx="16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BARA</a:t>
                    </a:r>
                    <a:endParaRPr lang="en-GB" dirty="0">
                      <a:solidFill>
                        <a:prstClr val="black"/>
                      </a:solidFill>
                      <a:latin typeface="Bookman Old Style" pitchFamily="18" charset="0"/>
                      <a:cs typeface="Arial" pitchFamily="34" charset="0"/>
                    </a:endParaRPr>
                  </a:p>
                </p:txBody>
              </p:sp>
              <p:sp>
                <p:nvSpPr>
                  <p:cNvPr id="329" name="Rectangle 91"/>
                  <p:cNvSpPr>
                    <a:spLocks noChangeArrowheads="1"/>
                  </p:cNvSpPr>
                  <p:nvPr/>
                </p:nvSpPr>
                <p:spPr bwMode="auto">
                  <a:xfrm>
                    <a:off x="9153" y="5068"/>
                    <a:ext cx="18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RAUT-</a:t>
                    </a:r>
                    <a:endParaRPr lang="en-GB" dirty="0">
                      <a:solidFill>
                        <a:prstClr val="black"/>
                      </a:solidFill>
                      <a:latin typeface="Bookman Old Style" pitchFamily="18" charset="0"/>
                      <a:cs typeface="Arial" pitchFamily="34" charset="0"/>
                    </a:endParaRPr>
                  </a:p>
                </p:txBody>
              </p:sp>
              <p:sp>
                <p:nvSpPr>
                  <p:cNvPr id="330" name="Rectangle 90"/>
                  <p:cNvSpPr>
                    <a:spLocks noChangeArrowheads="1"/>
                  </p:cNvSpPr>
                  <p:nvPr/>
                </p:nvSpPr>
                <p:spPr bwMode="auto">
                  <a:xfrm>
                    <a:off x="9153" y="5159"/>
                    <a:ext cx="16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AHAT</a:t>
                    </a:r>
                    <a:endParaRPr lang="en-GB" dirty="0">
                      <a:solidFill>
                        <a:prstClr val="black"/>
                      </a:solidFill>
                      <a:latin typeface="Bookman Old Style" pitchFamily="18" charset="0"/>
                      <a:cs typeface="Arial" pitchFamily="34" charset="0"/>
                    </a:endParaRPr>
                  </a:p>
                </p:txBody>
              </p:sp>
              <p:sp>
                <p:nvSpPr>
                  <p:cNvPr id="331" name="Rectangle 89"/>
                  <p:cNvSpPr>
                    <a:spLocks noChangeArrowheads="1"/>
                  </p:cNvSpPr>
                  <p:nvPr/>
                </p:nvSpPr>
                <p:spPr bwMode="auto">
                  <a:xfrm>
                    <a:off x="10035" y="5480"/>
                    <a:ext cx="30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DHANUSA</a:t>
                    </a:r>
                    <a:endParaRPr lang="en-GB" dirty="0">
                      <a:solidFill>
                        <a:prstClr val="black"/>
                      </a:solidFill>
                      <a:latin typeface="Bookman Old Style" pitchFamily="18" charset="0"/>
                      <a:cs typeface="Arial" pitchFamily="34" charset="0"/>
                    </a:endParaRPr>
                  </a:p>
                </p:txBody>
              </p:sp>
              <p:sp>
                <p:nvSpPr>
                  <p:cNvPr id="332" name="Rectangle 88"/>
                  <p:cNvSpPr>
                    <a:spLocks noChangeArrowheads="1"/>
                  </p:cNvSpPr>
                  <p:nvPr/>
                </p:nvSpPr>
                <p:spPr bwMode="auto">
                  <a:xfrm>
                    <a:off x="9821" y="5216"/>
                    <a:ext cx="21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MAHO-</a:t>
                    </a:r>
                    <a:endParaRPr lang="en-GB" dirty="0">
                      <a:solidFill>
                        <a:prstClr val="black"/>
                      </a:solidFill>
                      <a:latin typeface="Bookman Old Style" pitchFamily="18" charset="0"/>
                      <a:cs typeface="Arial" pitchFamily="34" charset="0"/>
                    </a:endParaRPr>
                  </a:p>
                </p:txBody>
              </p:sp>
              <p:sp>
                <p:nvSpPr>
                  <p:cNvPr id="333" name="Rectangle 87"/>
                  <p:cNvSpPr>
                    <a:spLocks noChangeArrowheads="1"/>
                  </p:cNvSpPr>
                  <p:nvPr/>
                </p:nvSpPr>
                <p:spPr bwMode="auto">
                  <a:xfrm>
                    <a:off x="9821" y="5305"/>
                    <a:ext cx="13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TARI</a:t>
                    </a:r>
                    <a:endParaRPr lang="en-GB" dirty="0">
                      <a:solidFill>
                        <a:prstClr val="black"/>
                      </a:solidFill>
                      <a:latin typeface="Bookman Old Style" pitchFamily="18" charset="0"/>
                      <a:cs typeface="Arial" pitchFamily="34" charset="0"/>
                    </a:endParaRPr>
                  </a:p>
                </p:txBody>
              </p:sp>
              <p:sp>
                <p:nvSpPr>
                  <p:cNvPr id="334" name="Rectangle 86"/>
                  <p:cNvSpPr>
                    <a:spLocks noChangeArrowheads="1"/>
                  </p:cNvSpPr>
                  <p:nvPr/>
                </p:nvSpPr>
                <p:spPr bwMode="auto">
                  <a:xfrm>
                    <a:off x="11729" y="5670"/>
                    <a:ext cx="27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SUNSARI</a:t>
                    </a:r>
                    <a:endParaRPr lang="en-GB" dirty="0">
                      <a:solidFill>
                        <a:prstClr val="black"/>
                      </a:solidFill>
                      <a:latin typeface="Bookman Old Style" pitchFamily="18" charset="0"/>
                      <a:cs typeface="Arial" pitchFamily="34" charset="0"/>
                    </a:endParaRPr>
                  </a:p>
                </p:txBody>
              </p:sp>
              <p:sp>
                <p:nvSpPr>
                  <p:cNvPr id="335" name="Rectangle 85"/>
                  <p:cNvSpPr>
                    <a:spLocks noChangeArrowheads="1"/>
                  </p:cNvSpPr>
                  <p:nvPr/>
                </p:nvSpPr>
                <p:spPr bwMode="auto">
                  <a:xfrm>
                    <a:off x="9432" y="5192"/>
                    <a:ext cx="26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SARLAHI</a:t>
                    </a:r>
                    <a:endParaRPr lang="en-GB" dirty="0">
                      <a:solidFill>
                        <a:prstClr val="black"/>
                      </a:solidFill>
                      <a:latin typeface="Bookman Old Style" pitchFamily="18" charset="0"/>
                      <a:cs typeface="Arial" pitchFamily="34" charset="0"/>
                    </a:endParaRPr>
                  </a:p>
                </p:txBody>
              </p:sp>
              <p:sp>
                <p:nvSpPr>
                  <p:cNvPr id="336" name="Rectangle 84"/>
                  <p:cNvSpPr>
                    <a:spLocks noChangeArrowheads="1"/>
                  </p:cNvSpPr>
                  <p:nvPr/>
                </p:nvSpPr>
                <p:spPr bwMode="auto">
                  <a:xfrm>
                    <a:off x="8540" y="4099"/>
                    <a:ext cx="29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DHADING</a:t>
                    </a:r>
                    <a:endParaRPr lang="en-GB" dirty="0">
                      <a:solidFill>
                        <a:prstClr val="black"/>
                      </a:solidFill>
                      <a:latin typeface="Bookman Old Style" pitchFamily="18" charset="0"/>
                      <a:cs typeface="Arial" pitchFamily="34" charset="0"/>
                    </a:endParaRPr>
                  </a:p>
                </p:txBody>
              </p:sp>
              <p:sp>
                <p:nvSpPr>
                  <p:cNvPr id="337" name="Rectangle 83"/>
                  <p:cNvSpPr>
                    <a:spLocks noChangeArrowheads="1"/>
                  </p:cNvSpPr>
                  <p:nvPr/>
                </p:nvSpPr>
                <p:spPr bwMode="auto">
                  <a:xfrm>
                    <a:off x="8600" y="4424"/>
                    <a:ext cx="33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MAKAWAN-</a:t>
                    </a:r>
                    <a:endParaRPr lang="en-GB" dirty="0">
                      <a:solidFill>
                        <a:prstClr val="black"/>
                      </a:solidFill>
                      <a:latin typeface="Bookman Old Style" pitchFamily="18" charset="0"/>
                      <a:cs typeface="Arial" pitchFamily="34" charset="0"/>
                    </a:endParaRPr>
                  </a:p>
                </p:txBody>
              </p:sp>
              <p:sp>
                <p:nvSpPr>
                  <p:cNvPr id="338" name="Rectangle 82"/>
                  <p:cNvSpPr>
                    <a:spLocks noChangeArrowheads="1"/>
                  </p:cNvSpPr>
                  <p:nvPr/>
                </p:nvSpPr>
                <p:spPr bwMode="auto">
                  <a:xfrm>
                    <a:off x="8748" y="4514"/>
                    <a:ext cx="12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PUR</a:t>
                    </a:r>
                    <a:endParaRPr lang="en-GB" dirty="0">
                      <a:solidFill>
                        <a:prstClr val="black"/>
                      </a:solidFill>
                      <a:latin typeface="Bookman Old Style" pitchFamily="18" charset="0"/>
                      <a:cs typeface="Arial" pitchFamily="34" charset="0"/>
                    </a:endParaRPr>
                  </a:p>
                </p:txBody>
              </p:sp>
              <p:sp>
                <p:nvSpPr>
                  <p:cNvPr id="339" name="Rectangle 81"/>
                  <p:cNvSpPr>
                    <a:spLocks noChangeArrowheads="1"/>
                  </p:cNvSpPr>
                  <p:nvPr/>
                </p:nvSpPr>
                <p:spPr bwMode="auto">
                  <a:xfrm>
                    <a:off x="7952" y="4457"/>
                    <a:ext cx="28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CHITWAN</a:t>
                    </a:r>
                    <a:endParaRPr lang="en-GB" dirty="0">
                      <a:solidFill>
                        <a:prstClr val="black"/>
                      </a:solidFill>
                      <a:latin typeface="Bookman Old Style" pitchFamily="18" charset="0"/>
                      <a:cs typeface="Arial" pitchFamily="34" charset="0"/>
                    </a:endParaRPr>
                  </a:p>
                </p:txBody>
              </p:sp>
              <p:sp>
                <p:nvSpPr>
                  <p:cNvPr id="340" name="Rectangle 80"/>
                  <p:cNvSpPr>
                    <a:spLocks noChangeArrowheads="1"/>
                  </p:cNvSpPr>
                  <p:nvPr/>
                </p:nvSpPr>
                <p:spPr bwMode="auto">
                  <a:xfrm>
                    <a:off x="7373" y="3272"/>
                    <a:ext cx="18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KASKI</a:t>
                    </a:r>
                    <a:endParaRPr lang="en-GB" dirty="0">
                      <a:solidFill>
                        <a:prstClr val="black"/>
                      </a:solidFill>
                      <a:latin typeface="Bookman Old Style" pitchFamily="18" charset="0"/>
                      <a:cs typeface="Arial" pitchFamily="34" charset="0"/>
                    </a:endParaRPr>
                  </a:p>
                </p:txBody>
              </p:sp>
              <p:sp>
                <p:nvSpPr>
                  <p:cNvPr id="341" name="Rectangle 79"/>
                  <p:cNvSpPr>
                    <a:spLocks noChangeArrowheads="1"/>
                  </p:cNvSpPr>
                  <p:nvPr/>
                </p:nvSpPr>
                <p:spPr bwMode="auto">
                  <a:xfrm rot="1680000">
                    <a:off x="6433" y="3278"/>
                    <a:ext cx="4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B</a:t>
                    </a:r>
                    <a:endParaRPr lang="en-GB" dirty="0">
                      <a:solidFill>
                        <a:prstClr val="black"/>
                      </a:solidFill>
                      <a:latin typeface="Bookman Old Style" pitchFamily="18" charset="0"/>
                      <a:cs typeface="Arial" pitchFamily="34" charset="0"/>
                    </a:endParaRPr>
                  </a:p>
                </p:txBody>
              </p:sp>
              <p:sp>
                <p:nvSpPr>
                  <p:cNvPr id="342" name="Rectangle 78"/>
                  <p:cNvSpPr>
                    <a:spLocks noChangeArrowheads="1"/>
                  </p:cNvSpPr>
                  <p:nvPr/>
                </p:nvSpPr>
                <p:spPr bwMode="auto">
                  <a:xfrm rot="1680000">
                    <a:off x="6487" y="3307"/>
                    <a:ext cx="3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A</a:t>
                    </a:r>
                    <a:endParaRPr lang="en-GB" dirty="0">
                      <a:solidFill>
                        <a:prstClr val="black"/>
                      </a:solidFill>
                      <a:latin typeface="Bookman Old Style" pitchFamily="18" charset="0"/>
                      <a:cs typeface="Arial" pitchFamily="34" charset="0"/>
                    </a:endParaRPr>
                  </a:p>
                </p:txBody>
              </p:sp>
              <p:sp>
                <p:nvSpPr>
                  <p:cNvPr id="343" name="Rectangle 77"/>
                  <p:cNvSpPr>
                    <a:spLocks noChangeArrowheads="1"/>
                  </p:cNvSpPr>
                  <p:nvPr/>
                </p:nvSpPr>
                <p:spPr bwMode="auto">
                  <a:xfrm rot="1680000">
                    <a:off x="6545" y="3333"/>
                    <a:ext cx="4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G</a:t>
                    </a:r>
                    <a:endParaRPr lang="en-GB" dirty="0">
                      <a:solidFill>
                        <a:prstClr val="black"/>
                      </a:solidFill>
                      <a:latin typeface="Bookman Old Style" pitchFamily="18" charset="0"/>
                      <a:cs typeface="Arial" pitchFamily="34" charset="0"/>
                    </a:endParaRPr>
                  </a:p>
                </p:txBody>
              </p:sp>
              <p:sp>
                <p:nvSpPr>
                  <p:cNvPr id="344" name="Rectangle 76"/>
                  <p:cNvSpPr>
                    <a:spLocks noChangeArrowheads="1"/>
                  </p:cNvSpPr>
                  <p:nvPr/>
                </p:nvSpPr>
                <p:spPr bwMode="auto">
                  <a:xfrm rot="1680000">
                    <a:off x="6609" y="3360"/>
                    <a:ext cx="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L</a:t>
                    </a:r>
                    <a:endParaRPr lang="en-GB" dirty="0">
                      <a:solidFill>
                        <a:prstClr val="black"/>
                      </a:solidFill>
                      <a:latin typeface="Bookman Old Style" pitchFamily="18" charset="0"/>
                      <a:cs typeface="Arial" pitchFamily="34" charset="0"/>
                    </a:endParaRPr>
                  </a:p>
                </p:txBody>
              </p:sp>
              <p:sp>
                <p:nvSpPr>
                  <p:cNvPr id="345" name="Rectangle 75"/>
                  <p:cNvSpPr>
                    <a:spLocks noChangeArrowheads="1"/>
                  </p:cNvSpPr>
                  <p:nvPr/>
                </p:nvSpPr>
                <p:spPr bwMode="auto">
                  <a:xfrm rot="1680000">
                    <a:off x="6649" y="3385"/>
                    <a:ext cx="4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U</a:t>
                    </a:r>
                    <a:endParaRPr lang="en-GB" dirty="0">
                      <a:solidFill>
                        <a:prstClr val="black"/>
                      </a:solidFill>
                      <a:latin typeface="Bookman Old Style" pitchFamily="18" charset="0"/>
                      <a:cs typeface="Arial" pitchFamily="34" charset="0"/>
                    </a:endParaRPr>
                  </a:p>
                </p:txBody>
              </p:sp>
              <p:sp>
                <p:nvSpPr>
                  <p:cNvPr id="346" name="Rectangle 74"/>
                  <p:cNvSpPr>
                    <a:spLocks noChangeArrowheads="1"/>
                  </p:cNvSpPr>
                  <p:nvPr/>
                </p:nvSpPr>
                <p:spPr bwMode="auto">
                  <a:xfrm rot="1680000">
                    <a:off x="6704" y="3413"/>
                    <a:ext cx="4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N</a:t>
                    </a:r>
                    <a:endParaRPr lang="en-GB" dirty="0">
                      <a:solidFill>
                        <a:prstClr val="black"/>
                      </a:solidFill>
                      <a:latin typeface="Bookman Old Style" pitchFamily="18" charset="0"/>
                      <a:cs typeface="Arial" pitchFamily="34" charset="0"/>
                    </a:endParaRPr>
                  </a:p>
                </p:txBody>
              </p:sp>
              <p:sp>
                <p:nvSpPr>
                  <p:cNvPr id="347" name="Rectangle 73"/>
                  <p:cNvSpPr>
                    <a:spLocks noChangeArrowheads="1"/>
                  </p:cNvSpPr>
                  <p:nvPr/>
                </p:nvSpPr>
                <p:spPr bwMode="auto">
                  <a:xfrm rot="1680000">
                    <a:off x="6763" y="3443"/>
                    <a:ext cx="4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G</a:t>
                    </a:r>
                    <a:endParaRPr lang="en-GB" dirty="0">
                      <a:solidFill>
                        <a:prstClr val="black"/>
                      </a:solidFill>
                      <a:latin typeface="Bookman Old Style" pitchFamily="18" charset="0"/>
                      <a:cs typeface="Arial" pitchFamily="34" charset="0"/>
                    </a:endParaRPr>
                  </a:p>
                </p:txBody>
              </p:sp>
              <p:sp>
                <p:nvSpPr>
                  <p:cNvPr id="348" name="Rectangle 72"/>
                  <p:cNvSpPr>
                    <a:spLocks noChangeArrowheads="1"/>
                  </p:cNvSpPr>
                  <p:nvPr/>
                </p:nvSpPr>
                <p:spPr bwMode="auto">
                  <a:xfrm>
                    <a:off x="7643" y="3844"/>
                    <a:ext cx="25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TANAHU</a:t>
                    </a:r>
                    <a:endParaRPr lang="en-GB" dirty="0">
                      <a:solidFill>
                        <a:prstClr val="black"/>
                      </a:solidFill>
                      <a:latin typeface="Bookman Old Style" pitchFamily="18" charset="0"/>
                      <a:cs typeface="Arial" pitchFamily="34" charset="0"/>
                    </a:endParaRPr>
                  </a:p>
                </p:txBody>
              </p:sp>
              <p:sp>
                <p:nvSpPr>
                  <p:cNvPr id="349" name="Rectangle 71"/>
                  <p:cNvSpPr>
                    <a:spLocks noChangeArrowheads="1"/>
                  </p:cNvSpPr>
                  <p:nvPr/>
                </p:nvSpPr>
                <p:spPr bwMode="auto">
                  <a:xfrm>
                    <a:off x="6872" y="4042"/>
                    <a:ext cx="18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PALPA</a:t>
                    </a:r>
                    <a:endParaRPr lang="en-GB" dirty="0">
                      <a:solidFill>
                        <a:prstClr val="black"/>
                      </a:solidFill>
                      <a:latin typeface="Bookman Old Style" pitchFamily="18" charset="0"/>
                      <a:cs typeface="Arial" pitchFamily="34" charset="0"/>
                    </a:endParaRPr>
                  </a:p>
                </p:txBody>
              </p:sp>
              <p:sp>
                <p:nvSpPr>
                  <p:cNvPr id="350" name="Rectangle 70"/>
                  <p:cNvSpPr>
                    <a:spLocks noChangeArrowheads="1"/>
                  </p:cNvSpPr>
                  <p:nvPr/>
                </p:nvSpPr>
                <p:spPr bwMode="auto">
                  <a:xfrm>
                    <a:off x="7069" y="3826"/>
                    <a:ext cx="28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SYANGJA</a:t>
                    </a:r>
                    <a:endParaRPr lang="en-GB" dirty="0">
                      <a:solidFill>
                        <a:prstClr val="black"/>
                      </a:solidFill>
                      <a:latin typeface="Bookman Old Style" pitchFamily="18" charset="0"/>
                      <a:cs typeface="Arial" pitchFamily="34" charset="0"/>
                    </a:endParaRPr>
                  </a:p>
                </p:txBody>
              </p:sp>
              <p:sp>
                <p:nvSpPr>
                  <p:cNvPr id="351" name="Rectangle 69"/>
                  <p:cNvSpPr>
                    <a:spLocks noChangeArrowheads="1"/>
                  </p:cNvSpPr>
                  <p:nvPr/>
                </p:nvSpPr>
                <p:spPr bwMode="auto">
                  <a:xfrm>
                    <a:off x="6977" y="3462"/>
                    <a:ext cx="23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PARBAT</a:t>
                    </a:r>
                    <a:endParaRPr lang="en-GB" dirty="0">
                      <a:solidFill>
                        <a:prstClr val="black"/>
                      </a:solidFill>
                      <a:latin typeface="Bookman Old Style" pitchFamily="18" charset="0"/>
                      <a:cs typeface="Arial" pitchFamily="34" charset="0"/>
                    </a:endParaRPr>
                  </a:p>
                </p:txBody>
              </p:sp>
              <p:sp>
                <p:nvSpPr>
                  <p:cNvPr id="352" name="Rectangle 68"/>
                  <p:cNvSpPr>
                    <a:spLocks noChangeArrowheads="1"/>
                  </p:cNvSpPr>
                  <p:nvPr/>
                </p:nvSpPr>
                <p:spPr bwMode="auto">
                  <a:xfrm>
                    <a:off x="6199" y="3836"/>
                    <a:ext cx="25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ARGHAK</a:t>
                    </a:r>
                    <a:endParaRPr lang="en-GB" dirty="0">
                      <a:solidFill>
                        <a:prstClr val="black"/>
                      </a:solidFill>
                      <a:latin typeface="Bookman Old Style" pitchFamily="18" charset="0"/>
                      <a:cs typeface="Arial" pitchFamily="34" charset="0"/>
                    </a:endParaRPr>
                  </a:p>
                </p:txBody>
              </p:sp>
              <p:sp>
                <p:nvSpPr>
                  <p:cNvPr id="353" name="Rectangle 67"/>
                  <p:cNvSpPr>
                    <a:spLocks noChangeArrowheads="1"/>
                  </p:cNvSpPr>
                  <p:nvPr/>
                </p:nvSpPr>
                <p:spPr bwMode="auto">
                  <a:xfrm>
                    <a:off x="6199" y="3930"/>
                    <a:ext cx="19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HACHI</a:t>
                    </a:r>
                    <a:endParaRPr lang="en-GB" dirty="0">
                      <a:solidFill>
                        <a:prstClr val="black"/>
                      </a:solidFill>
                      <a:latin typeface="Bookman Old Style" pitchFamily="18" charset="0"/>
                      <a:cs typeface="Arial" pitchFamily="34" charset="0"/>
                    </a:endParaRPr>
                  </a:p>
                </p:txBody>
              </p:sp>
              <p:sp>
                <p:nvSpPr>
                  <p:cNvPr id="354" name="Rectangle 66"/>
                  <p:cNvSpPr>
                    <a:spLocks noChangeArrowheads="1"/>
                  </p:cNvSpPr>
                  <p:nvPr/>
                </p:nvSpPr>
                <p:spPr bwMode="auto">
                  <a:xfrm>
                    <a:off x="6565" y="3686"/>
                    <a:ext cx="20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GULMI</a:t>
                    </a:r>
                    <a:endParaRPr lang="en-GB" dirty="0">
                      <a:solidFill>
                        <a:prstClr val="black"/>
                      </a:solidFill>
                      <a:latin typeface="Bookman Old Style" pitchFamily="18" charset="0"/>
                      <a:cs typeface="Arial" pitchFamily="34" charset="0"/>
                    </a:endParaRPr>
                  </a:p>
                </p:txBody>
              </p:sp>
              <p:sp>
                <p:nvSpPr>
                  <p:cNvPr id="355" name="Rectangle 65"/>
                  <p:cNvSpPr>
                    <a:spLocks noChangeArrowheads="1"/>
                  </p:cNvSpPr>
                  <p:nvPr/>
                </p:nvSpPr>
                <p:spPr bwMode="auto">
                  <a:xfrm>
                    <a:off x="10829" y="5180"/>
                    <a:ext cx="3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UDAYAPUR</a:t>
                    </a:r>
                    <a:endParaRPr lang="en-GB" dirty="0">
                      <a:solidFill>
                        <a:prstClr val="black"/>
                      </a:solidFill>
                      <a:latin typeface="Bookman Old Style" pitchFamily="18" charset="0"/>
                      <a:cs typeface="Arial" pitchFamily="34" charset="0"/>
                    </a:endParaRPr>
                  </a:p>
                </p:txBody>
              </p:sp>
              <p:sp>
                <p:nvSpPr>
                  <p:cNvPr id="356" name="Rectangle 64"/>
                  <p:cNvSpPr>
                    <a:spLocks noChangeArrowheads="1"/>
                  </p:cNvSpPr>
                  <p:nvPr/>
                </p:nvSpPr>
                <p:spPr bwMode="auto">
                  <a:xfrm>
                    <a:off x="9860" y="4860"/>
                    <a:ext cx="29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SINDHULI</a:t>
                    </a:r>
                    <a:endParaRPr lang="en-GB" dirty="0">
                      <a:solidFill>
                        <a:prstClr val="black"/>
                      </a:solidFill>
                      <a:latin typeface="Bookman Old Style" pitchFamily="18" charset="0"/>
                      <a:cs typeface="Arial" pitchFamily="34" charset="0"/>
                    </a:endParaRPr>
                  </a:p>
                </p:txBody>
              </p:sp>
              <p:sp>
                <p:nvSpPr>
                  <p:cNvPr id="357" name="Rectangle 63"/>
                  <p:cNvSpPr>
                    <a:spLocks noChangeArrowheads="1"/>
                  </p:cNvSpPr>
                  <p:nvPr/>
                </p:nvSpPr>
                <p:spPr bwMode="auto">
                  <a:xfrm>
                    <a:off x="12813" y="5417"/>
                    <a:ext cx="14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ILAM</a:t>
                    </a:r>
                    <a:endParaRPr lang="en-GB" dirty="0">
                      <a:solidFill>
                        <a:prstClr val="black"/>
                      </a:solidFill>
                      <a:latin typeface="Bookman Old Style" pitchFamily="18" charset="0"/>
                      <a:cs typeface="Arial" pitchFamily="34" charset="0"/>
                    </a:endParaRPr>
                  </a:p>
                </p:txBody>
              </p:sp>
              <p:sp>
                <p:nvSpPr>
                  <p:cNvPr id="358" name="Rectangle 62"/>
                  <p:cNvSpPr>
                    <a:spLocks noChangeArrowheads="1"/>
                  </p:cNvSpPr>
                  <p:nvPr/>
                </p:nvSpPr>
                <p:spPr bwMode="auto">
                  <a:xfrm>
                    <a:off x="11643" y="4994"/>
                    <a:ext cx="19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BHOJ-</a:t>
                    </a:r>
                    <a:endParaRPr lang="en-GB" dirty="0">
                      <a:solidFill>
                        <a:prstClr val="black"/>
                      </a:solidFill>
                      <a:latin typeface="Bookman Old Style" pitchFamily="18" charset="0"/>
                      <a:cs typeface="Arial" pitchFamily="34" charset="0"/>
                    </a:endParaRPr>
                  </a:p>
                </p:txBody>
              </p:sp>
              <p:sp>
                <p:nvSpPr>
                  <p:cNvPr id="359" name="Rectangle 61"/>
                  <p:cNvSpPr>
                    <a:spLocks noChangeArrowheads="1"/>
                  </p:cNvSpPr>
                  <p:nvPr/>
                </p:nvSpPr>
                <p:spPr bwMode="auto">
                  <a:xfrm>
                    <a:off x="11684" y="5088"/>
                    <a:ext cx="12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PUR</a:t>
                    </a:r>
                    <a:endParaRPr lang="en-GB" dirty="0">
                      <a:solidFill>
                        <a:prstClr val="black"/>
                      </a:solidFill>
                      <a:latin typeface="Bookman Old Style" pitchFamily="18" charset="0"/>
                      <a:cs typeface="Arial" pitchFamily="34" charset="0"/>
                    </a:endParaRPr>
                  </a:p>
                </p:txBody>
              </p:sp>
              <p:sp>
                <p:nvSpPr>
                  <p:cNvPr id="360" name="Rectangle 60"/>
                  <p:cNvSpPr>
                    <a:spLocks noChangeArrowheads="1"/>
                  </p:cNvSpPr>
                  <p:nvPr/>
                </p:nvSpPr>
                <p:spPr bwMode="auto">
                  <a:xfrm rot="19380000">
                    <a:off x="12503" y="5179"/>
                    <a:ext cx="3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a:t>
                    </a:r>
                    <a:endParaRPr lang="en-GB" dirty="0">
                      <a:solidFill>
                        <a:prstClr val="black"/>
                      </a:solidFill>
                      <a:latin typeface="Bookman Old Style" pitchFamily="18" charset="0"/>
                      <a:cs typeface="Arial" pitchFamily="34" charset="0"/>
                    </a:endParaRPr>
                  </a:p>
                </p:txBody>
              </p:sp>
              <p:sp>
                <p:nvSpPr>
                  <p:cNvPr id="361" name="Rectangle 59"/>
                  <p:cNvSpPr>
                    <a:spLocks noChangeArrowheads="1"/>
                  </p:cNvSpPr>
                  <p:nvPr/>
                </p:nvSpPr>
                <p:spPr bwMode="auto">
                  <a:xfrm rot="19380000">
                    <a:off x="12540" y="5153"/>
                    <a:ext cx="3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A</a:t>
                    </a:r>
                    <a:endParaRPr lang="en-GB" dirty="0">
                      <a:solidFill>
                        <a:prstClr val="black"/>
                      </a:solidFill>
                      <a:latin typeface="Bookman Old Style" pitchFamily="18" charset="0"/>
                      <a:cs typeface="Arial" pitchFamily="34" charset="0"/>
                    </a:endParaRPr>
                  </a:p>
                </p:txBody>
              </p:sp>
              <p:sp>
                <p:nvSpPr>
                  <p:cNvPr id="362" name="Rectangle 58"/>
                  <p:cNvSpPr>
                    <a:spLocks noChangeArrowheads="1"/>
                  </p:cNvSpPr>
                  <p:nvPr/>
                </p:nvSpPr>
                <p:spPr bwMode="auto">
                  <a:xfrm rot="19380000">
                    <a:off x="12585" y="5117"/>
                    <a:ext cx="4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C</a:t>
                    </a:r>
                    <a:endParaRPr lang="en-GB" dirty="0">
                      <a:solidFill>
                        <a:prstClr val="black"/>
                      </a:solidFill>
                      <a:latin typeface="Bookman Old Style" pitchFamily="18" charset="0"/>
                      <a:cs typeface="Arial" pitchFamily="34" charset="0"/>
                    </a:endParaRPr>
                  </a:p>
                </p:txBody>
              </p:sp>
              <p:sp>
                <p:nvSpPr>
                  <p:cNvPr id="363" name="Rectangle 57"/>
                  <p:cNvSpPr>
                    <a:spLocks noChangeArrowheads="1"/>
                  </p:cNvSpPr>
                  <p:nvPr/>
                </p:nvSpPr>
                <p:spPr bwMode="auto">
                  <a:xfrm rot="19380000">
                    <a:off x="12639" y="5080"/>
                    <a:ext cx="4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H</a:t>
                    </a:r>
                    <a:endParaRPr lang="en-GB" dirty="0">
                      <a:solidFill>
                        <a:prstClr val="black"/>
                      </a:solidFill>
                      <a:latin typeface="Bookman Old Style" pitchFamily="18" charset="0"/>
                      <a:cs typeface="Arial" pitchFamily="34" charset="0"/>
                    </a:endParaRPr>
                  </a:p>
                </p:txBody>
              </p:sp>
              <p:sp>
                <p:nvSpPr>
                  <p:cNvPr id="364" name="Rectangle 56"/>
                  <p:cNvSpPr>
                    <a:spLocks noChangeArrowheads="1"/>
                  </p:cNvSpPr>
                  <p:nvPr/>
                </p:nvSpPr>
                <p:spPr bwMode="auto">
                  <a:xfrm rot="19380000">
                    <a:off x="12694" y="5047"/>
                    <a:ext cx="4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E</a:t>
                    </a:r>
                    <a:endParaRPr lang="en-GB" dirty="0">
                      <a:solidFill>
                        <a:prstClr val="black"/>
                      </a:solidFill>
                      <a:latin typeface="Bookman Old Style" pitchFamily="18" charset="0"/>
                      <a:cs typeface="Arial" pitchFamily="34" charset="0"/>
                    </a:endParaRPr>
                  </a:p>
                </p:txBody>
              </p:sp>
              <p:sp>
                <p:nvSpPr>
                  <p:cNvPr id="365" name="Rectangle 55"/>
                  <p:cNvSpPr>
                    <a:spLocks noChangeArrowheads="1"/>
                  </p:cNvSpPr>
                  <p:nvPr/>
                </p:nvSpPr>
                <p:spPr bwMode="auto">
                  <a:xfrm rot="19380000">
                    <a:off x="12742" y="5011"/>
                    <a:ext cx="3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T</a:t>
                    </a:r>
                    <a:endParaRPr lang="en-GB" dirty="0">
                      <a:solidFill>
                        <a:prstClr val="black"/>
                      </a:solidFill>
                      <a:latin typeface="Bookman Old Style" pitchFamily="18" charset="0"/>
                      <a:cs typeface="Arial" pitchFamily="34" charset="0"/>
                    </a:endParaRPr>
                  </a:p>
                </p:txBody>
              </p:sp>
              <p:sp>
                <p:nvSpPr>
                  <p:cNvPr id="366" name="Rectangle 54"/>
                  <p:cNvSpPr>
                    <a:spLocks noChangeArrowheads="1"/>
                  </p:cNvSpPr>
                  <p:nvPr/>
                </p:nvSpPr>
                <p:spPr bwMode="auto">
                  <a:xfrm rot="19380000">
                    <a:off x="12781" y="4980"/>
                    <a:ext cx="4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H</a:t>
                    </a:r>
                    <a:endParaRPr lang="en-GB" dirty="0">
                      <a:solidFill>
                        <a:prstClr val="black"/>
                      </a:solidFill>
                      <a:latin typeface="Bookman Old Style" pitchFamily="18" charset="0"/>
                      <a:cs typeface="Arial" pitchFamily="34" charset="0"/>
                    </a:endParaRPr>
                  </a:p>
                </p:txBody>
              </p:sp>
              <p:sp>
                <p:nvSpPr>
                  <p:cNvPr id="367" name="Rectangle 53"/>
                  <p:cNvSpPr>
                    <a:spLocks noChangeArrowheads="1"/>
                  </p:cNvSpPr>
                  <p:nvPr/>
                </p:nvSpPr>
                <p:spPr bwMode="auto">
                  <a:xfrm rot="19380000">
                    <a:off x="12836" y="4945"/>
                    <a:ext cx="3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A</a:t>
                    </a:r>
                    <a:endParaRPr lang="en-GB" dirty="0">
                      <a:solidFill>
                        <a:prstClr val="black"/>
                      </a:solidFill>
                      <a:latin typeface="Bookman Old Style" pitchFamily="18" charset="0"/>
                      <a:cs typeface="Arial" pitchFamily="34" charset="0"/>
                    </a:endParaRPr>
                  </a:p>
                </p:txBody>
              </p:sp>
              <p:sp>
                <p:nvSpPr>
                  <p:cNvPr id="368" name="Rectangle 52"/>
                  <p:cNvSpPr>
                    <a:spLocks noChangeArrowheads="1"/>
                  </p:cNvSpPr>
                  <p:nvPr/>
                </p:nvSpPr>
                <p:spPr bwMode="auto">
                  <a:xfrm rot="19380000">
                    <a:off x="12886" y="4911"/>
                    <a:ext cx="4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R</a:t>
                    </a:r>
                    <a:endParaRPr lang="en-GB" dirty="0">
                      <a:solidFill>
                        <a:prstClr val="black"/>
                      </a:solidFill>
                      <a:latin typeface="Bookman Old Style" pitchFamily="18" charset="0"/>
                      <a:cs typeface="Arial" pitchFamily="34" charset="0"/>
                    </a:endParaRPr>
                  </a:p>
                </p:txBody>
              </p:sp>
              <p:sp>
                <p:nvSpPr>
                  <p:cNvPr id="369" name="Rectangle 51"/>
                  <p:cNvSpPr>
                    <a:spLocks noChangeArrowheads="1"/>
                  </p:cNvSpPr>
                  <p:nvPr/>
                </p:nvSpPr>
                <p:spPr bwMode="auto">
                  <a:xfrm>
                    <a:off x="11987" y="5159"/>
                    <a:ext cx="20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DHAN-</a:t>
                    </a:r>
                    <a:endParaRPr lang="en-GB" dirty="0">
                      <a:solidFill>
                        <a:prstClr val="black"/>
                      </a:solidFill>
                      <a:latin typeface="Bookman Old Style" pitchFamily="18" charset="0"/>
                      <a:cs typeface="Arial" pitchFamily="34" charset="0"/>
                    </a:endParaRPr>
                  </a:p>
                </p:txBody>
              </p:sp>
              <p:sp>
                <p:nvSpPr>
                  <p:cNvPr id="370" name="Rectangle 50"/>
                  <p:cNvSpPr>
                    <a:spLocks noChangeArrowheads="1"/>
                  </p:cNvSpPr>
                  <p:nvPr/>
                </p:nvSpPr>
                <p:spPr bwMode="auto">
                  <a:xfrm>
                    <a:off x="12013" y="5252"/>
                    <a:ext cx="16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KUTA</a:t>
                    </a:r>
                    <a:endParaRPr lang="en-GB" dirty="0">
                      <a:solidFill>
                        <a:prstClr val="black"/>
                      </a:solidFill>
                      <a:latin typeface="Bookman Old Style" pitchFamily="18" charset="0"/>
                      <a:cs typeface="Arial" pitchFamily="34" charset="0"/>
                    </a:endParaRPr>
                  </a:p>
                </p:txBody>
              </p:sp>
              <p:sp>
                <p:nvSpPr>
                  <p:cNvPr id="371" name="Rectangle 49"/>
                  <p:cNvSpPr>
                    <a:spLocks noChangeArrowheads="1"/>
                  </p:cNvSpPr>
                  <p:nvPr/>
                </p:nvSpPr>
                <p:spPr bwMode="auto">
                  <a:xfrm>
                    <a:off x="12483" y="4378"/>
                    <a:ext cx="36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TAPLEJUNG</a:t>
                    </a:r>
                    <a:endParaRPr lang="en-GB" dirty="0">
                      <a:solidFill>
                        <a:prstClr val="black"/>
                      </a:solidFill>
                      <a:latin typeface="Bookman Old Style" pitchFamily="18" charset="0"/>
                      <a:cs typeface="Arial" pitchFamily="34" charset="0"/>
                    </a:endParaRPr>
                  </a:p>
                </p:txBody>
              </p:sp>
              <p:sp>
                <p:nvSpPr>
                  <p:cNvPr id="372" name="Rectangle 48"/>
                  <p:cNvSpPr>
                    <a:spLocks noChangeArrowheads="1"/>
                  </p:cNvSpPr>
                  <p:nvPr/>
                </p:nvSpPr>
                <p:spPr bwMode="auto">
                  <a:xfrm rot="19140000">
                    <a:off x="10227" y="4681"/>
                    <a:ext cx="4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R</a:t>
                    </a:r>
                    <a:endParaRPr lang="en-GB" dirty="0">
                      <a:solidFill>
                        <a:prstClr val="black"/>
                      </a:solidFill>
                      <a:latin typeface="Bookman Old Style" pitchFamily="18" charset="0"/>
                      <a:cs typeface="Arial" pitchFamily="34" charset="0"/>
                    </a:endParaRPr>
                  </a:p>
                </p:txBody>
              </p:sp>
              <p:sp>
                <p:nvSpPr>
                  <p:cNvPr id="373" name="Rectangle 47"/>
                  <p:cNvSpPr>
                    <a:spLocks noChangeArrowheads="1"/>
                  </p:cNvSpPr>
                  <p:nvPr/>
                </p:nvSpPr>
                <p:spPr bwMode="auto">
                  <a:xfrm rot="19140000">
                    <a:off x="10273" y="4644"/>
                    <a:ext cx="3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A</a:t>
                    </a:r>
                    <a:endParaRPr lang="en-GB" dirty="0">
                      <a:solidFill>
                        <a:prstClr val="black"/>
                      </a:solidFill>
                      <a:latin typeface="Bookman Old Style" pitchFamily="18" charset="0"/>
                      <a:cs typeface="Arial" pitchFamily="34" charset="0"/>
                    </a:endParaRPr>
                  </a:p>
                </p:txBody>
              </p:sp>
              <p:sp>
                <p:nvSpPr>
                  <p:cNvPr id="374" name="Rectangle 46"/>
                  <p:cNvSpPr>
                    <a:spLocks noChangeArrowheads="1"/>
                  </p:cNvSpPr>
                  <p:nvPr/>
                </p:nvSpPr>
                <p:spPr bwMode="auto">
                  <a:xfrm rot="19140000">
                    <a:off x="10319" y="4605"/>
                    <a:ext cx="5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M</a:t>
                    </a:r>
                    <a:endParaRPr lang="en-GB" dirty="0">
                      <a:solidFill>
                        <a:prstClr val="black"/>
                      </a:solidFill>
                      <a:latin typeface="Bookman Old Style" pitchFamily="18" charset="0"/>
                      <a:cs typeface="Arial" pitchFamily="34" charset="0"/>
                    </a:endParaRPr>
                  </a:p>
                </p:txBody>
              </p:sp>
              <p:sp>
                <p:nvSpPr>
                  <p:cNvPr id="375" name="Rectangle 45"/>
                  <p:cNvSpPr>
                    <a:spLocks noChangeArrowheads="1"/>
                  </p:cNvSpPr>
                  <p:nvPr/>
                </p:nvSpPr>
                <p:spPr bwMode="auto">
                  <a:xfrm rot="19140000">
                    <a:off x="10380" y="4559"/>
                    <a:ext cx="4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E</a:t>
                    </a:r>
                    <a:endParaRPr lang="en-GB" dirty="0">
                      <a:solidFill>
                        <a:prstClr val="black"/>
                      </a:solidFill>
                      <a:latin typeface="Bookman Old Style" pitchFamily="18" charset="0"/>
                      <a:cs typeface="Arial" pitchFamily="34" charset="0"/>
                    </a:endParaRPr>
                  </a:p>
                </p:txBody>
              </p:sp>
              <p:sp>
                <p:nvSpPr>
                  <p:cNvPr id="376" name="Rectangle 44"/>
                  <p:cNvSpPr>
                    <a:spLocks noChangeArrowheads="1"/>
                  </p:cNvSpPr>
                  <p:nvPr/>
                </p:nvSpPr>
                <p:spPr bwMode="auto">
                  <a:xfrm rot="19140000">
                    <a:off x="10419" y="4522"/>
                    <a:ext cx="4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C</a:t>
                    </a:r>
                    <a:endParaRPr lang="en-GB" dirty="0">
                      <a:solidFill>
                        <a:prstClr val="black"/>
                      </a:solidFill>
                      <a:latin typeface="Bookman Old Style" pitchFamily="18" charset="0"/>
                      <a:cs typeface="Arial" pitchFamily="34" charset="0"/>
                    </a:endParaRPr>
                  </a:p>
                </p:txBody>
              </p:sp>
              <p:sp>
                <p:nvSpPr>
                  <p:cNvPr id="377" name="Rectangle 43"/>
                  <p:cNvSpPr>
                    <a:spLocks noChangeArrowheads="1"/>
                  </p:cNvSpPr>
                  <p:nvPr/>
                </p:nvSpPr>
                <p:spPr bwMode="auto">
                  <a:xfrm rot="19140000">
                    <a:off x="10472" y="4483"/>
                    <a:ext cx="4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H</a:t>
                    </a:r>
                    <a:endParaRPr lang="en-GB" dirty="0">
                      <a:solidFill>
                        <a:prstClr val="black"/>
                      </a:solidFill>
                      <a:latin typeface="Bookman Old Style" pitchFamily="18" charset="0"/>
                      <a:cs typeface="Arial" pitchFamily="34" charset="0"/>
                    </a:endParaRPr>
                  </a:p>
                </p:txBody>
              </p:sp>
              <p:sp>
                <p:nvSpPr>
                  <p:cNvPr id="378" name="Rectangle 42"/>
                  <p:cNvSpPr>
                    <a:spLocks noChangeArrowheads="1"/>
                  </p:cNvSpPr>
                  <p:nvPr/>
                </p:nvSpPr>
                <p:spPr bwMode="auto">
                  <a:xfrm rot="19140000">
                    <a:off x="10525" y="4447"/>
                    <a:ext cx="4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H</a:t>
                    </a:r>
                    <a:endParaRPr lang="en-GB" dirty="0">
                      <a:solidFill>
                        <a:prstClr val="black"/>
                      </a:solidFill>
                      <a:latin typeface="Bookman Old Style" pitchFamily="18" charset="0"/>
                      <a:cs typeface="Arial" pitchFamily="34" charset="0"/>
                    </a:endParaRPr>
                  </a:p>
                </p:txBody>
              </p:sp>
              <p:sp>
                <p:nvSpPr>
                  <p:cNvPr id="379" name="Rectangle 41"/>
                  <p:cNvSpPr>
                    <a:spLocks noChangeArrowheads="1"/>
                  </p:cNvSpPr>
                  <p:nvPr/>
                </p:nvSpPr>
                <p:spPr bwMode="auto">
                  <a:xfrm rot="19140000">
                    <a:off x="10571" y="4410"/>
                    <a:ext cx="3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A</a:t>
                    </a:r>
                    <a:endParaRPr lang="en-GB" dirty="0">
                      <a:solidFill>
                        <a:prstClr val="black"/>
                      </a:solidFill>
                      <a:latin typeface="Bookman Old Style" pitchFamily="18" charset="0"/>
                      <a:cs typeface="Arial" pitchFamily="34" charset="0"/>
                    </a:endParaRPr>
                  </a:p>
                </p:txBody>
              </p:sp>
              <p:sp>
                <p:nvSpPr>
                  <p:cNvPr id="380" name="Rectangle 40"/>
                  <p:cNvSpPr>
                    <a:spLocks noChangeArrowheads="1"/>
                  </p:cNvSpPr>
                  <p:nvPr/>
                </p:nvSpPr>
                <p:spPr bwMode="auto">
                  <a:xfrm rot="19140000">
                    <a:off x="10623" y="4372"/>
                    <a:ext cx="3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a:t>
                    </a:r>
                    <a:endParaRPr lang="en-GB" dirty="0">
                      <a:solidFill>
                        <a:prstClr val="black"/>
                      </a:solidFill>
                      <a:latin typeface="Bookman Old Style" pitchFamily="18" charset="0"/>
                      <a:cs typeface="Arial" pitchFamily="34" charset="0"/>
                    </a:endParaRPr>
                  </a:p>
                </p:txBody>
              </p:sp>
              <p:sp>
                <p:nvSpPr>
                  <p:cNvPr id="381" name="Rectangle 39"/>
                  <p:cNvSpPr>
                    <a:spLocks noChangeArrowheads="1"/>
                  </p:cNvSpPr>
                  <p:nvPr/>
                </p:nvSpPr>
                <p:spPr bwMode="auto">
                  <a:xfrm>
                    <a:off x="10609" y="4666"/>
                    <a:ext cx="2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OKHAL-</a:t>
                    </a:r>
                    <a:endParaRPr lang="en-GB" dirty="0">
                      <a:solidFill>
                        <a:prstClr val="black"/>
                      </a:solidFill>
                      <a:latin typeface="Bookman Old Style" pitchFamily="18" charset="0"/>
                      <a:cs typeface="Arial" pitchFamily="34" charset="0"/>
                    </a:endParaRPr>
                  </a:p>
                </p:txBody>
              </p:sp>
              <p:sp>
                <p:nvSpPr>
                  <p:cNvPr id="382" name="Rectangle 38"/>
                  <p:cNvSpPr>
                    <a:spLocks noChangeArrowheads="1"/>
                  </p:cNvSpPr>
                  <p:nvPr/>
                </p:nvSpPr>
                <p:spPr bwMode="auto">
                  <a:xfrm>
                    <a:off x="10609" y="4760"/>
                    <a:ext cx="27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DHUNGA</a:t>
                    </a:r>
                    <a:endParaRPr lang="en-GB" dirty="0">
                      <a:solidFill>
                        <a:prstClr val="black"/>
                      </a:solidFill>
                      <a:latin typeface="Bookman Old Style" pitchFamily="18" charset="0"/>
                      <a:cs typeface="Arial" pitchFamily="34" charset="0"/>
                    </a:endParaRPr>
                  </a:p>
                </p:txBody>
              </p:sp>
              <p:sp>
                <p:nvSpPr>
                  <p:cNvPr id="383" name="Rectangle 37"/>
                  <p:cNvSpPr>
                    <a:spLocks noChangeArrowheads="1"/>
                  </p:cNvSpPr>
                  <p:nvPr/>
                </p:nvSpPr>
                <p:spPr bwMode="auto">
                  <a:xfrm>
                    <a:off x="12289" y="4906"/>
                    <a:ext cx="23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TERHA-</a:t>
                    </a:r>
                    <a:endParaRPr lang="en-GB" dirty="0">
                      <a:solidFill>
                        <a:prstClr val="black"/>
                      </a:solidFill>
                      <a:latin typeface="Bookman Old Style" pitchFamily="18" charset="0"/>
                      <a:cs typeface="Arial" pitchFamily="34" charset="0"/>
                    </a:endParaRPr>
                  </a:p>
                </p:txBody>
              </p:sp>
              <p:sp>
                <p:nvSpPr>
                  <p:cNvPr id="384" name="Rectangle 36"/>
                  <p:cNvSpPr>
                    <a:spLocks noChangeArrowheads="1"/>
                  </p:cNvSpPr>
                  <p:nvPr/>
                </p:nvSpPr>
                <p:spPr bwMode="auto">
                  <a:xfrm>
                    <a:off x="12329" y="4999"/>
                    <a:ext cx="18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THUM</a:t>
                    </a:r>
                    <a:endParaRPr lang="en-GB" dirty="0">
                      <a:solidFill>
                        <a:prstClr val="black"/>
                      </a:solidFill>
                      <a:latin typeface="Bookman Old Style" pitchFamily="18" charset="0"/>
                      <a:cs typeface="Arial" pitchFamily="34" charset="0"/>
                    </a:endParaRPr>
                  </a:p>
                </p:txBody>
              </p:sp>
              <p:sp>
                <p:nvSpPr>
                  <p:cNvPr id="385" name="Rectangle 35"/>
                  <p:cNvSpPr>
                    <a:spLocks noChangeArrowheads="1"/>
                  </p:cNvSpPr>
                  <p:nvPr/>
                </p:nvSpPr>
                <p:spPr bwMode="auto">
                  <a:xfrm>
                    <a:off x="11100" y="4887"/>
                    <a:ext cx="30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KHOTANG</a:t>
                    </a:r>
                    <a:endParaRPr lang="en-GB" dirty="0">
                      <a:solidFill>
                        <a:prstClr val="black"/>
                      </a:solidFill>
                      <a:latin typeface="Bookman Old Style" pitchFamily="18" charset="0"/>
                      <a:cs typeface="Arial" pitchFamily="34" charset="0"/>
                    </a:endParaRPr>
                  </a:p>
                </p:txBody>
              </p:sp>
              <p:sp>
                <p:nvSpPr>
                  <p:cNvPr id="386" name="Rectangle 34"/>
                  <p:cNvSpPr>
                    <a:spLocks noChangeArrowheads="1"/>
                  </p:cNvSpPr>
                  <p:nvPr/>
                </p:nvSpPr>
                <p:spPr bwMode="auto">
                  <a:xfrm>
                    <a:off x="9198" y="4432"/>
                    <a:ext cx="16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LALIT</a:t>
                    </a:r>
                    <a:endParaRPr lang="en-GB" dirty="0">
                      <a:solidFill>
                        <a:prstClr val="black"/>
                      </a:solidFill>
                      <a:latin typeface="Bookman Old Style" pitchFamily="18" charset="0"/>
                      <a:cs typeface="Arial" pitchFamily="34" charset="0"/>
                    </a:endParaRPr>
                  </a:p>
                </p:txBody>
              </p:sp>
              <p:sp>
                <p:nvSpPr>
                  <p:cNvPr id="387" name="Rectangle 33"/>
                  <p:cNvSpPr>
                    <a:spLocks noChangeArrowheads="1"/>
                  </p:cNvSpPr>
                  <p:nvPr/>
                </p:nvSpPr>
                <p:spPr bwMode="auto">
                  <a:xfrm>
                    <a:off x="9407" y="4240"/>
                    <a:ext cx="17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BHAK</a:t>
                    </a:r>
                    <a:endParaRPr lang="en-GB" dirty="0">
                      <a:solidFill>
                        <a:prstClr val="black"/>
                      </a:solidFill>
                      <a:latin typeface="Bookman Old Style" pitchFamily="18" charset="0"/>
                      <a:cs typeface="Arial" pitchFamily="34" charset="0"/>
                    </a:endParaRPr>
                  </a:p>
                </p:txBody>
              </p:sp>
              <p:sp>
                <p:nvSpPr>
                  <p:cNvPr id="388" name="Rectangle 32"/>
                  <p:cNvSpPr>
                    <a:spLocks noChangeArrowheads="1"/>
                  </p:cNvSpPr>
                  <p:nvPr/>
                </p:nvSpPr>
                <p:spPr bwMode="auto">
                  <a:xfrm>
                    <a:off x="9160" y="4126"/>
                    <a:ext cx="21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KATHM</a:t>
                    </a:r>
                    <a:endParaRPr lang="en-GB" dirty="0">
                      <a:solidFill>
                        <a:prstClr val="black"/>
                      </a:solidFill>
                      <a:latin typeface="Bookman Old Style" pitchFamily="18" charset="0"/>
                      <a:cs typeface="Arial" pitchFamily="34" charset="0"/>
                    </a:endParaRPr>
                  </a:p>
                </p:txBody>
              </p:sp>
              <p:sp>
                <p:nvSpPr>
                  <p:cNvPr id="389" name="Rectangle 31"/>
                  <p:cNvSpPr>
                    <a:spLocks noChangeArrowheads="1"/>
                  </p:cNvSpPr>
                  <p:nvPr/>
                </p:nvSpPr>
                <p:spPr bwMode="auto">
                  <a:xfrm>
                    <a:off x="11073" y="4208"/>
                    <a:ext cx="2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SULUK-</a:t>
                    </a:r>
                    <a:endParaRPr lang="en-GB" dirty="0">
                      <a:solidFill>
                        <a:prstClr val="black"/>
                      </a:solidFill>
                      <a:latin typeface="Bookman Old Style" pitchFamily="18" charset="0"/>
                      <a:cs typeface="Arial" pitchFamily="34" charset="0"/>
                    </a:endParaRPr>
                  </a:p>
                </p:txBody>
              </p:sp>
              <p:sp>
                <p:nvSpPr>
                  <p:cNvPr id="390" name="Rectangle 30"/>
                  <p:cNvSpPr>
                    <a:spLocks noChangeArrowheads="1"/>
                  </p:cNvSpPr>
                  <p:nvPr/>
                </p:nvSpPr>
                <p:spPr bwMode="auto">
                  <a:xfrm>
                    <a:off x="11073" y="4302"/>
                    <a:ext cx="23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HUMBU</a:t>
                    </a:r>
                    <a:endParaRPr lang="en-GB" dirty="0">
                      <a:solidFill>
                        <a:prstClr val="black"/>
                      </a:solidFill>
                      <a:latin typeface="Bookman Old Style" pitchFamily="18" charset="0"/>
                      <a:cs typeface="Arial" pitchFamily="34" charset="0"/>
                    </a:endParaRPr>
                  </a:p>
                </p:txBody>
              </p:sp>
              <p:sp>
                <p:nvSpPr>
                  <p:cNvPr id="391" name="Rectangle 29"/>
                  <p:cNvSpPr>
                    <a:spLocks noChangeArrowheads="1"/>
                  </p:cNvSpPr>
                  <p:nvPr/>
                </p:nvSpPr>
                <p:spPr bwMode="auto">
                  <a:xfrm>
                    <a:off x="10241" y="4073"/>
                    <a:ext cx="29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DOLAKHA</a:t>
                    </a:r>
                    <a:endParaRPr lang="en-GB" dirty="0">
                      <a:solidFill>
                        <a:prstClr val="black"/>
                      </a:solidFill>
                      <a:latin typeface="Bookman Old Style" pitchFamily="18" charset="0"/>
                      <a:cs typeface="Arial" pitchFamily="34" charset="0"/>
                    </a:endParaRPr>
                  </a:p>
                </p:txBody>
              </p:sp>
              <p:sp>
                <p:nvSpPr>
                  <p:cNvPr id="392" name="Rectangle 28"/>
                  <p:cNvSpPr>
                    <a:spLocks noChangeArrowheads="1"/>
                  </p:cNvSpPr>
                  <p:nvPr/>
                </p:nvSpPr>
                <p:spPr bwMode="auto">
                  <a:xfrm>
                    <a:off x="11739" y="4350"/>
                    <a:ext cx="37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SANKHUWA-</a:t>
                    </a:r>
                    <a:endParaRPr lang="en-GB" dirty="0">
                      <a:solidFill>
                        <a:prstClr val="black"/>
                      </a:solidFill>
                      <a:latin typeface="Bookman Old Style" pitchFamily="18" charset="0"/>
                      <a:cs typeface="Arial" pitchFamily="34" charset="0"/>
                    </a:endParaRPr>
                  </a:p>
                </p:txBody>
              </p:sp>
              <p:sp>
                <p:nvSpPr>
                  <p:cNvPr id="393" name="Rectangle 27"/>
                  <p:cNvSpPr>
                    <a:spLocks noChangeArrowheads="1"/>
                  </p:cNvSpPr>
                  <p:nvPr/>
                </p:nvSpPr>
                <p:spPr bwMode="auto">
                  <a:xfrm>
                    <a:off x="11895" y="4442"/>
                    <a:ext cx="16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SABA</a:t>
                    </a:r>
                    <a:endParaRPr lang="en-GB" dirty="0">
                      <a:solidFill>
                        <a:prstClr val="black"/>
                      </a:solidFill>
                      <a:latin typeface="Bookman Old Style" pitchFamily="18" charset="0"/>
                      <a:cs typeface="Arial" pitchFamily="34" charset="0"/>
                    </a:endParaRPr>
                  </a:p>
                </p:txBody>
              </p:sp>
              <p:sp>
                <p:nvSpPr>
                  <p:cNvPr id="394" name="Rectangle 26"/>
                  <p:cNvSpPr>
                    <a:spLocks noChangeArrowheads="1"/>
                  </p:cNvSpPr>
                  <p:nvPr/>
                </p:nvSpPr>
                <p:spPr bwMode="auto">
                  <a:xfrm>
                    <a:off x="8960" y="3926"/>
                    <a:ext cx="31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NUWAKOT</a:t>
                    </a:r>
                    <a:endParaRPr lang="en-GB" dirty="0">
                      <a:solidFill>
                        <a:prstClr val="black"/>
                      </a:solidFill>
                      <a:latin typeface="Bookman Old Style" pitchFamily="18" charset="0"/>
                      <a:cs typeface="Arial" pitchFamily="34" charset="0"/>
                    </a:endParaRPr>
                  </a:p>
                </p:txBody>
              </p:sp>
              <p:sp>
                <p:nvSpPr>
                  <p:cNvPr id="395" name="Rectangle 25"/>
                  <p:cNvSpPr>
                    <a:spLocks noChangeArrowheads="1"/>
                  </p:cNvSpPr>
                  <p:nvPr/>
                </p:nvSpPr>
                <p:spPr bwMode="auto">
                  <a:xfrm>
                    <a:off x="9633" y="3829"/>
                    <a:ext cx="26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SINDHU-</a:t>
                    </a:r>
                    <a:endParaRPr lang="en-GB" dirty="0">
                      <a:solidFill>
                        <a:prstClr val="black"/>
                      </a:solidFill>
                      <a:latin typeface="Bookman Old Style" pitchFamily="18" charset="0"/>
                      <a:cs typeface="Arial" pitchFamily="34" charset="0"/>
                    </a:endParaRPr>
                  </a:p>
                </p:txBody>
              </p:sp>
              <p:sp>
                <p:nvSpPr>
                  <p:cNvPr id="396" name="Rectangle 24"/>
                  <p:cNvSpPr>
                    <a:spLocks noChangeArrowheads="1"/>
                  </p:cNvSpPr>
                  <p:nvPr/>
                </p:nvSpPr>
                <p:spPr bwMode="auto">
                  <a:xfrm>
                    <a:off x="9633" y="3924"/>
                    <a:ext cx="29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PALCHOK</a:t>
                    </a:r>
                    <a:endParaRPr lang="en-GB" dirty="0">
                      <a:solidFill>
                        <a:prstClr val="black"/>
                      </a:solidFill>
                      <a:latin typeface="Bookman Old Style" pitchFamily="18" charset="0"/>
                      <a:cs typeface="Arial" pitchFamily="34" charset="0"/>
                    </a:endParaRPr>
                  </a:p>
                </p:txBody>
              </p:sp>
              <p:sp>
                <p:nvSpPr>
                  <p:cNvPr id="397" name="Rectangle 23"/>
                  <p:cNvSpPr>
                    <a:spLocks noChangeArrowheads="1"/>
                  </p:cNvSpPr>
                  <p:nvPr/>
                </p:nvSpPr>
                <p:spPr bwMode="auto">
                  <a:xfrm>
                    <a:off x="9505" y="4434"/>
                    <a:ext cx="20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KAVRE</a:t>
                    </a:r>
                    <a:endParaRPr lang="en-GB" dirty="0">
                      <a:solidFill>
                        <a:prstClr val="black"/>
                      </a:solidFill>
                      <a:latin typeface="Bookman Old Style" pitchFamily="18" charset="0"/>
                      <a:cs typeface="Arial" pitchFamily="34" charset="0"/>
                    </a:endParaRPr>
                  </a:p>
                </p:txBody>
              </p:sp>
              <p:sp>
                <p:nvSpPr>
                  <p:cNvPr id="398" name="Rectangle 22"/>
                  <p:cNvSpPr>
                    <a:spLocks noChangeArrowheads="1"/>
                  </p:cNvSpPr>
                  <p:nvPr/>
                </p:nvSpPr>
                <p:spPr bwMode="auto">
                  <a:xfrm>
                    <a:off x="9211" y="3470"/>
                    <a:ext cx="26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RASUWA</a:t>
                    </a:r>
                    <a:endParaRPr lang="en-GB" dirty="0">
                      <a:solidFill>
                        <a:prstClr val="black"/>
                      </a:solidFill>
                      <a:latin typeface="Bookman Old Style" pitchFamily="18" charset="0"/>
                      <a:cs typeface="Arial" pitchFamily="34" charset="0"/>
                    </a:endParaRPr>
                  </a:p>
                </p:txBody>
              </p:sp>
              <p:sp>
                <p:nvSpPr>
                  <p:cNvPr id="399" name="Rectangle 21"/>
                  <p:cNvSpPr>
                    <a:spLocks noChangeArrowheads="1"/>
                  </p:cNvSpPr>
                  <p:nvPr/>
                </p:nvSpPr>
                <p:spPr bwMode="auto">
                  <a:xfrm>
                    <a:off x="7880" y="3363"/>
                    <a:ext cx="375"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LAMJUNG</a:t>
                    </a:r>
                    <a:endParaRPr lang="en-GB" dirty="0">
                      <a:solidFill>
                        <a:prstClr val="black"/>
                      </a:solidFill>
                      <a:latin typeface="Bookman Old Style" pitchFamily="18" charset="0"/>
                      <a:cs typeface="Arial" pitchFamily="34" charset="0"/>
                    </a:endParaRPr>
                  </a:p>
                </p:txBody>
              </p:sp>
              <p:sp>
                <p:nvSpPr>
                  <p:cNvPr id="400" name="Rectangle 20"/>
                  <p:cNvSpPr>
                    <a:spLocks noChangeArrowheads="1"/>
                  </p:cNvSpPr>
                  <p:nvPr/>
                </p:nvSpPr>
                <p:spPr bwMode="auto">
                  <a:xfrm>
                    <a:off x="8447" y="3219"/>
                    <a:ext cx="26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GORKHA</a:t>
                    </a:r>
                    <a:endParaRPr lang="en-GB" dirty="0">
                      <a:solidFill>
                        <a:prstClr val="black"/>
                      </a:solidFill>
                      <a:latin typeface="Bookman Old Style" pitchFamily="18" charset="0"/>
                      <a:cs typeface="Arial" pitchFamily="34" charset="0"/>
                    </a:endParaRPr>
                  </a:p>
                </p:txBody>
              </p:sp>
              <p:sp>
                <p:nvSpPr>
                  <p:cNvPr id="401" name="Rectangle 19"/>
                  <p:cNvSpPr>
                    <a:spLocks noChangeArrowheads="1"/>
                  </p:cNvSpPr>
                  <p:nvPr/>
                </p:nvSpPr>
                <p:spPr bwMode="auto">
                  <a:xfrm>
                    <a:off x="5891" y="3574"/>
                    <a:ext cx="18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PYUT-</a:t>
                    </a:r>
                    <a:endParaRPr lang="en-GB" dirty="0">
                      <a:solidFill>
                        <a:prstClr val="black"/>
                      </a:solidFill>
                      <a:latin typeface="Bookman Old Style" pitchFamily="18" charset="0"/>
                      <a:cs typeface="Arial" pitchFamily="34" charset="0"/>
                    </a:endParaRPr>
                  </a:p>
                </p:txBody>
              </p:sp>
              <p:sp>
                <p:nvSpPr>
                  <p:cNvPr id="402" name="Rectangle 18"/>
                  <p:cNvSpPr>
                    <a:spLocks noChangeArrowheads="1"/>
                  </p:cNvSpPr>
                  <p:nvPr/>
                </p:nvSpPr>
                <p:spPr bwMode="auto">
                  <a:xfrm>
                    <a:off x="5931" y="3664"/>
                    <a:ext cx="13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HAN</a:t>
                    </a:r>
                    <a:endParaRPr lang="en-GB" dirty="0">
                      <a:solidFill>
                        <a:prstClr val="black"/>
                      </a:solidFill>
                      <a:latin typeface="Bookman Old Style" pitchFamily="18" charset="0"/>
                      <a:cs typeface="Arial" pitchFamily="34" charset="0"/>
                    </a:endParaRPr>
                  </a:p>
                </p:txBody>
              </p:sp>
              <p:sp>
                <p:nvSpPr>
                  <p:cNvPr id="403" name="Rectangle 17"/>
                  <p:cNvSpPr>
                    <a:spLocks noChangeArrowheads="1"/>
                  </p:cNvSpPr>
                  <p:nvPr/>
                </p:nvSpPr>
                <p:spPr bwMode="auto">
                  <a:xfrm>
                    <a:off x="5587" y="3272"/>
                    <a:ext cx="19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ROLPA</a:t>
                    </a:r>
                    <a:endParaRPr lang="en-GB" dirty="0">
                      <a:solidFill>
                        <a:prstClr val="black"/>
                      </a:solidFill>
                      <a:latin typeface="Bookman Old Style" pitchFamily="18" charset="0"/>
                      <a:cs typeface="Arial" pitchFamily="34" charset="0"/>
                    </a:endParaRPr>
                  </a:p>
                </p:txBody>
              </p:sp>
              <p:sp>
                <p:nvSpPr>
                  <p:cNvPr id="404" name="Rectangle 16"/>
                  <p:cNvSpPr>
                    <a:spLocks noChangeArrowheads="1"/>
                  </p:cNvSpPr>
                  <p:nvPr/>
                </p:nvSpPr>
                <p:spPr bwMode="auto">
                  <a:xfrm>
                    <a:off x="4972" y="3130"/>
                    <a:ext cx="23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SALYAN</a:t>
                    </a:r>
                    <a:endParaRPr lang="en-GB" dirty="0">
                      <a:solidFill>
                        <a:prstClr val="black"/>
                      </a:solidFill>
                      <a:latin typeface="Bookman Old Style" pitchFamily="18" charset="0"/>
                      <a:cs typeface="Arial" pitchFamily="34" charset="0"/>
                    </a:endParaRPr>
                  </a:p>
                </p:txBody>
              </p:sp>
              <p:sp>
                <p:nvSpPr>
                  <p:cNvPr id="405" name="Rectangle 15"/>
                  <p:cNvSpPr>
                    <a:spLocks noChangeArrowheads="1"/>
                  </p:cNvSpPr>
                  <p:nvPr/>
                </p:nvSpPr>
                <p:spPr bwMode="auto">
                  <a:xfrm>
                    <a:off x="6657" y="3080"/>
                    <a:ext cx="24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MYAGDI</a:t>
                    </a:r>
                    <a:endParaRPr lang="en-GB" dirty="0">
                      <a:solidFill>
                        <a:prstClr val="black"/>
                      </a:solidFill>
                      <a:latin typeface="Bookman Old Style" pitchFamily="18" charset="0"/>
                      <a:cs typeface="Arial" pitchFamily="34" charset="0"/>
                    </a:endParaRPr>
                  </a:p>
                </p:txBody>
              </p:sp>
              <p:sp>
                <p:nvSpPr>
                  <p:cNvPr id="406" name="Rectangle 14"/>
                  <p:cNvSpPr>
                    <a:spLocks noChangeArrowheads="1"/>
                  </p:cNvSpPr>
                  <p:nvPr/>
                </p:nvSpPr>
                <p:spPr bwMode="auto">
                  <a:xfrm>
                    <a:off x="4325" y="2490"/>
                    <a:ext cx="27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DAILEKH</a:t>
                    </a:r>
                    <a:endParaRPr lang="en-GB" dirty="0">
                      <a:solidFill>
                        <a:prstClr val="black"/>
                      </a:solidFill>
                      <a:latin typeface="Bookman Old Style" pitchFamily="18" charset="0"/>
                      <a:cs typeface="Arial" pitchFamily="34" charset="0"/>
                    </a:endParaRPr>
                  </a:p>
                </p:txBody>
              </p:sp>
              <p:sp>
                <p:nvSpPr>
                  <p:cNvPr id="407" name="Rectangle 13"/>
                  <p:cNvSpPr>
                    <a:spLocks noChangeArrowheads="1"/>
                  </p:cNvSpPr>
                  <p:nvPr/>
                </p:nvSpPr>
                <p:spPr bwMode="auto">
                  <a:xfrm>
                    <a:off x="4817" y="2544"/>
                    <a:ext cx="315"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JAJARKOT</a:t>
                    </a:r>
                    <a:endParaRPr lang="en-GB" dirty="0">
                      <a:solidFill>
                        <a:prstClr val="black"/>
                      </a:solidFill>
                      <a:latin typeface="Bookman Old Style" pitchFamily="18" charset="0"/>
                      <a:cs typeface="Arial" pitchFamily="34" charset="0"/>
                    </a:endParaRPr>
                  </a:p>
                </p:txBody>
              </p:sp>
              <p:sp>
                <p:nvSpPr>
                  <p:cNvPr id="408" name="Rectangle 12"/>
                  <p:cNvSpPr>
                    <a:spLocks noChangeArrowheads="1"/>
                  </p:cNvSpPr>
                  <p:nvPr/>
                </p:nvSpPr>
                <p:spPr bwMode="auto">
                  <a:xfrm>
                    <a:off x="5616" y="2774"/>
                    <a:ext cx="23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RUKUM</a:t>
                    </a:r>
                    <a:endParaRPr lang="en-GB" dirty="0">
                      <a:solidFill>
                        <a:prstClr val="black"/>
                      </a:solidFill>
                      <a:latin typeface="Bookman Old Style" pitchFamily="18" charset="0"/>
                      <a:cs typeface="Arial" pitchFamily="34" charset="0"/>
                    </a:endParaRPr>
                  </a:p>
                </p:txBody>
              </p:sp>
              <p:sp>
                <p:nvSpPr>
                  <p:cNvPr id="409" name="Rectangle 11"/>
                  <p:cNvSpPr>
                    <a:spLocks noChangeArrowheads="1"/>
                  </p:cNvSpPr>
                  <p:nvPr/>
                </p:nvSpPr>
                <p:spPr bwMode="auto">
                  <a:xfrm>
                    <a:off x="7139" y="2348"/>
                    <a:ext cx="30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MUSTANG</a:t>
                    </a:r>
                    <a:endParaRPr lang="en-GB" dirty="0">
                      <a:solidFill>
                        <a:prstClr val="black"/>
                      </a:solidFill>
                      <a:latin typeface="Bookman Old Style" pitchFamily="18" charset="0"/>
                      <a:cs typeface="Arial" pitchFamily="34" charset="0"/>
                    </a:endParaRPr>
                  </a:p>
                </p:txBody>
              </p:sp>
              <p:sp>
                <p:nvSpPr>
                  <p:cNvPr id="410" name="Rectangle 10"/>
                  <p:cNvSpPr>
                    <a:spLocks noChangeArrowheads="1"/>
                  </p:cNvSpPr>
                  <p:nvPr/>
                </p:nvSpPr>
                <p:spPr bwMode="auto">
                  <a:xfrm>
                    <a:off x="7616" y="2784"/>
                    <a:ext cx="268"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lang="en-GB" sz="300" dirty="0">
                        <a:solidFill>
                          <a:srgbClr val="000000"/>
                        </a:solidFill>
                        <a:latin typeface="Bookman Old Style" pitchFamily="18" charset="0"/>
                        <a:ea typeface="Times New Roman" pitchFamily="18" charset="0"/>
                        <a:cs typeface="Arial" pitchFamily="34" charset="0"/>
                      </a:rPr>
                      <a:t>MANANG</a:t>
                    </a:r>
                    <a:endParaRPr lang="en-GB" dirty="0">
                      <a:solidFill>
                        <a:prstClr val="black"/>
                      </a:solidFill>
                      <a:latin typeface="Bookman Old Style" pitchFamily="18" charset="0"/>
                      <a:cs typeface="Arial" pitchFamily="34" charset="0"/>
                    </a:endParaRPr>
                  </a:p>
                </p:txBody>
              </p:sp>
              <p:sp>
                <p:nvSpPr>
                  <p:cNvPr id="415" name="Text Box 5" descr="Parchment"/>
                  <p:cNvSpPr txBox="1">
                    <a:spLocks noChangeArrowheads="1"/>
                  </p:cNvSpPr>
                  <p:nvPr/>
                </p:nvSpPr>
                <p:spPr bwMode="auto">
                  <a:xfrm>
                    <a:off x="7186" y="1120"/>
                    <a:ext cx="1537" cy="401"/>
                  </a:xfrm>
                  <a:prstGeom prst="rect">
                    <a:avLst/>
                  </a:prstGeom>
                  <a:noFill/>
                  <a:ln>
                    <a:noFill/>
                  </a:ln>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8575">
                        <a:solidFill>
                          <a:srgbClr val="FF0000"/>
                        </a:solidFill>
                        <a:miter lim="800000"/>
                        <a:headEnd/>
                        <a:tailEnd/>
                      </a14:hiddenLine>
                    </a:ext>
                  </a:extLst>
                </p:spPr>
                <p:txBody>
                  <a:bodyPr vert="horz" wrap="square" lIns="58522" tIns="29261" rIns="58522" bIns="29261" numCol="1" anchor="t" anchorCtr="0" compatLnSpc="1">
                    <a:prstTxWarp prst="textNoShape">
                      <a:avLst/>
                    </a:prstTxWarp>
                    <a:spAutoFit/>
                  </a:bodyPr>
                  <a:lstStyle/>
                  <a:p>
                    <a:pPr algn="ctr" defTabSz="914400" fontAlgn="base">
                      <a:spcBef>
                        <a:spcPct val="0"/>
                      </a:spcBef>
                      <a:spcAft>
                        <a:spcPct val="0"/>
                      </a:spcAft>
                    </a:pPr>
                    <a:r>
                      <a:rPr lang="en-GB" sz="1400" dirty="0">
                        <a:solidFill>
                          <a:srgbClr val="000000"/>
                        </a:solidFill>
                        <a:latin typeface="Book Antiqua" pitchFamily="18" charset="0"/>
                        <a:ea typeface="Times New Roman" pitchFamily="18" charset="0"/>
                        <a:cs typeface="Arial" pitchFamily="34" charset="0"/>
                      </a:rPr>
                      <a:t>CHINA</a:t>
                    </a:r>
                    <a:endParaRPr lang="en-GB" sz="2400" dirty="0">
                      <a:solidFill>
                        <a:prstClr val="black"/>
                      </a:solidFill>
                      <a:latin typeface="Book Antiqua" pitchFamily="18" charset="0"/>
                      <a:cs typeface="Arial" pitchFamily="34" charset="0"/>
                    </a:endParaRPr>
                  </a:p>
                </p:txBody>
              </p:sp>
              <p:sp>
                <p:nvSpPr>
                  <p:cNvPr id="416" name="Text Box 4" descr="Parchment"/>
                  <p:cNvSpPr txBox="1">
                    <a:spLocks noChangeArrowheads="1"/>
                  </p:cNvSpPr>
                  <p:nvPr/>
                </p:nvSpPr>
                <p:spPr bwMode="auto">
                  <a:xfrm>
                    <a:off x="5324" y="5026"/>
                    <a:ext cx="1535" cy="401"/>
                  </a:xfrm>
                  <a:prstGeom prst="rect">
                    <a:avLst/>
                  </a:prstGeom>
                  <a:noFill/>
                  <a:ln>
                    <a:noFill/>
                  </a:ln>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8575">
                        <a:solidFill>
                          <a:srgbClr val="FF0000"/>
                        </a:solidFill>
                        <a:miter lim="800000"/>
                        <a:headEnd/>
                        <a:tailEnd/>
                      </a14:hiddenLine>
                    </a:ext>
                  </a:extLst>
                </p:spPr>
                <p:txBody>
                  <a:bodyPr vert="horz" wrap="square" lIns="58522" tIns="29261" rIns="58522" bIns="29261" numCol="1" anchor="t" anchorCtr="0" compatLnSpc="1">
                    <a:prstTxWarp prst="textNoShape">
                      <a:avLst/>
                    </a:prstTxWarp>
                    <a:spAutoFit/>
                  </a:bodyPr>
                  <a:lstStyle>
                    <a:defPPr>
                      <a:defRPr lang="en-US"/>
                    </a:defPPr>
                    <a:lvl1pPr marR="0" lvl="0" indent="0" fontAlgn="base">
                      <a:lnSpc>
                        <a:spcPct val="100000"/>
                      </a:lnSpc>
                      <a:spcBef>
                        <a:spcPct val="0"/>
                      </a:spcBef>
                      <a:spcAft>
                        <a:spcPct val="0"/>
                      </a:spcAft>
                      <a:buClrTx/>
                      <a:buSzTx/>
                      <a:buFontTx/>
                      <a:buNone/>
                      <a:tabLst/>
                      <a:defRPr kumimoji="0" sz="1400" b="1" i="0" u="none" strike="noStrike" cap="none" normalizeH="0" baseline="0">
                        <a:ln>
                          <a:noFill/>
                        </a:ln>
                        <a:solidFill>
                          <a:srgbClr val="000000"/>
                        </a:solidFill>
                        <a:effectLst/>
                        <a:latin typeface="Arial" pitchFamily="34" charset="0"/>
                        <a:ea typeface="Times New Roman" pitchFamily="18" charset="0"/>
                        <a:cs typeface="Arial" pitchFamily="34" charset="0"/>
                      </a:defRPr>
                    </a:lvl1pPr>
                  </a:lstStyle>
                  <a:p>
                    <a:pPr algn="ctr" defTabSz="914400"/>
                    <a:r>
                      <a:rPr lang="en-GB" b="0" dirty="0">
                        <a:latin typeface="Book Antiqua" pitchFamily="18" charset="0"/>
                      </a:rPr>
                      <a:t>INDIA</a:t>
                    </a:r>
                  </a:p>
                </p:txBody>
              </p:sp>
              <p:sp>
                <p:nvSpPr>
                  <p:cNvPr id="417" name="Line 3"/>
                  <p:cNvSpPr>
                    <a:spLocks noChangeShapeType="1"/>
                  </p:cNvSpPr>
                  <p:nvPr/>
                </p:nvSpPr>
                <p:spPr bwMode="auto">
                  <a:xfrm flipV="1">
                    <a:off x="12741" y="2458"/>
                    <a:ext cx="0" cy="76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Bookman Old Style" pitchFamily="18" charset="0"/>
                    </a:endParaRPr>
                  </a:p>
                </p:txBody>
              </p:sp>
              <p:sp>
                <p:nvSpPr>
                  <p:cNvPr id="418" name="Text Box 2" descr="Parchment"/>
                  <p:cNvSpPr txBox="1">
                    <a:spLocks noChangeArrowheads="1"/>
                  </p:cNvSpPr>
                  <p:nvPr/>
                </p:nvSpPr>
                <p:spPr bwMode="auto">
                  <a:xfrm>
                    <a:off x="12540" y="1950"/>
                    <a:ext cx="479" cy="424"/>
                  </a:xfrm>
                  <a:prstGeom prst="rect">
                    <a:avLst/>
                  </a:prstGeom>
                  <a:noFill/>
                  <a:ln>
                    <a:noFill/>
                  </a:ln>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8575">
                        <a:solidFill>
                          <a:srgbClr val="FF0000"/>
                        </a:solidFill>
                        <a:miter lim="800000"/>
                        <a:headEnd/>
                        <a:tailEnd/>
                      </a14:hiddenLine>
                    </a:ext>
                  </a:extLst>
                </p:spPr>
                <p:txBody>
                  <a:bodyPr vert="horz" wrap="square" lIns="58522" tIns="29261" rIns="58522" bIns="29261" numCol="1" anchor="t" anchorCtr="0" compatLnSpc="1">
                    <a:prstTxWarp prst="textNoShape">
                      <a:avLst/>
                    </a:prstTxWarp>
                    <a:spAutoFit/>
                  </a:bodyPr>
                  <a:lstStyle/>
                  <a:p>
                    <a:pPr algn="ctr" defTabSz="914400" fontAlgn="base">
                      <a:spcBef>
                        <a:spcPct val="0"/>
                      </a:spcBef>
                      <a:spcAft>
                        <a:spcPct val="0"/>
                      </a:spcAft>
                    </a:pPr>
                    <a:r>
                      <a:rPr lang="en-GB" sz="1500" dirty="0">
                        <a:solidFill>
                          <a:srgbClr val="000000"/>
                        </a:solidFill>
                        <a:latin typeface="Book Antiqua" pitchFamily="18" charset="0"/>
                        <a:ea typeface="Times New Roman" pitchFamily="18" charset="0"/>
                        <a:cs typeface="Arial" pitchFamily="34" charset="0"/>
                      </a:rPr>
                      <a:t>N</a:t>
                    </a:r>
                    <a:endParaRPr lang="en-GB" dirty="0">
                      <a:solidFill>
                        <a:prstClr val="black"/>
                      </a:solidFill>
                      <a:latin typeface="Book Antiqua" pitchFamily="18" charset="0"/>
                      <a:cs typeface="Arial" pitchFamily="34" charset="0"/>
                    </a:endParaRPr>
                  </a:p>
                </p:txBody>
              </p:sp>
            </p:grpSp>
            <p:grpSp>
              <p:nvGrpSpPr>
                <p:cNvPr id="411" name="Group 410"/>
                <p:cNvGrpSpPr/>
                <p:nvPr/>
              </p:nvGrpSpPr>
              <p:grpSpPr>
                <a:xfrm>
                  <a:off x="3259205" y="1969661"/>
                  <a:ext cx="6554544" cy="2860540"/>
                  <a:chOff x="3259205" y="1969661"/>
                  <a:chExt cx="6554544" cy="2860540"/>
                </a:xfrm>
              </p:grpSpPr>
              <p:sp>
                <p:nvSpPr>
                  <p:cNvPr id="2" name="TextBox 1"/>
                  <p:cNvSpPr txBox="1"/>
                  <p:nvPr/>
                </p:nvSpPr>
                <p:spPr>
                  <a:xfrm>
                    <a:off x="4470263" y="2093911"/>
                    <a:ext cx="1228221" cy="830997"/>
                  </a:xfrm>
                  <a:prstGeom prst="rect">
                    <a:avLst/>
                  </a:prstGeom>
                  <a:noFill/>
                </p:spPr>
                <p:txBody>
                  <a:bodyPr wrap="none" rtlCol="0">
                    <a:spAutoFit/>
                  </a:bodyPr>
                  <a:lstStyle/>
                  <a:p>
                    <a:pPr algn="ctr" defTabSz="914400"/>
                    <a:r>
                      <a:rPr lang="en-US" sz="2400" b="1" dirty="0">
                        <a:solidFill>
                          <a:srgbClr val="FFFF00"/>
                        </a:solidFill>
                      </a:rPr>
                      <a:t>MWDR</a:t>
                    </a:r>
                  </a:p>
                  <a:p>
                    <a:pPr algn="ctr" defTabSz="914400"/>
                    <a:r>
                      <a:rPr lang="en-US" sz="2400" b="1" dirty="0">
                        <a:solidFill>
                          <a:srgbClr val="FFFF00"/>
                        </a:solidFill>
                      </a:rPr>
                      <a:t>50.3%</a:t>
                    </a:r>
                  </a:p>
                </p:txBody>
              </p:sp>
              <p:sp>
                <p:nvSpPr>
                  <p:cNvPr id="3" name="TextBox 2"/>
                  <p:cNvSpPr txBox="1"/>
                  <p:nvPr/>
                </p:nvSpPr>
                <p:spPr>
                  <a:xfrm>
                    <a:off x="9085665" y="4122315"/>
                    <a:ext cx="728084" cy="707886"/>
                  </a:xfrm>
                  <a:prstGeom prst="rect">
                    <a:avLst/>
                  </a:prstGeom>
                  <a:noFill/>
                </p:spPr>
                <p:txBody>
                  <a:bodyPr wrap="none" rtlCol="0">
                    <a:spAutoFit/>
                  </a:bodyPr>
                  <a:lstStyle>
                    <a:defPPr>
                      <a:defRPr lang="en-US"/>
                    </a:defPPr>
                    <a:lvl1pPr algn="ctr">
                      <a:defRPr sz="2000" b="1">
                        <a:solidFill>
                          <a:srgbClr val="C00000"/>
                        </a:solidFill>
                      </a:defRPr>
                    </a:lvl1pPr>
                  </a:lstStyle>
                  <a:p>
                    <a:pPr defTabSz="914400"/>
                    <a:r>
                      <a:rPr lang="en-US" dirty="0"/>
                      <a:t>EDR</a:t>
                    </a:r>
                  </a:p>
                  <a:p>
                    <a:pPr defTabSz="914400"/>
                    <a:r>
                      <a:rPr lang="en-US" dirty="0"/>
                      <a:t>37%</a:t>
                    </a:r>
                  </a:p>
                </p:txBody>
              </p:sp>
              <p:sp>
                <p:nvSpPr>
                  <p:cNvPr id="1420" name="TextBox 1419"/>
                  <p:cNvSpPr txBox="1"/>
                  <p:nvPr/>
                </p:nvSpPr>
                <p:spPr>
                  <a:xfrm>
                    <a:off x="7427086" y="3741764"/>
                    <a:ext cx="889987" cy="707886"/>
                  </a:xfrm>
                  <a:prstGeom prst="rect">
                    <a:avLst/>
                  </a:prstGeom>
                  <a:noFill/>
                </p:spPr>
                <p:txBody>
                  <a:bodyPr wrap="none" rtlCol="0">
                    <a:spAutoFit/>
                  </a:bodyPr>
                  <a:lstStyle>
                    <a:defPPr>
                      <a:defRPr lang="en-US"/>
                    </a:defPPr>
                    <a:lvl1pPr algn="ctr">
                      <a:defRPr sz="2000" b="1">
                        <a:solidFill>
                          <a:srgbClr val="C00000"/>
                        </a:solidFill>
                      </a:defRPr>
                    </a:lvl1pPr>
                  </a:lstStyle>
                  <a:p>
                    <a:pPr defTabSz="914400"/>
                    <a:r>
                      <a:rPr lang="en-US" dirty="0"/>
                      <a:t>CDR</a:t>
                    </a:r>
                  </a:p>
                  <a:p>
                    <a:pPr defTabSz="914400"/>
                    <a:r>
                      <a:rPr lang="en-US" dirty="0"/>
                      <a:t>38.2%</a:t>
                    </a:r>
                  </a:p>
                </p:txBody>
              </p:sp>
              <p:sp>
                <p:nvSpPr>
                  <p:cNvPr id="1423" name="TextBox 1422"/>
                  <p:cNvSpPr txBox="1"/>
                  <p:nvPr/>
                </p:nvSpPr>
                <p:spPr>
                  <a:xfrm>
                    <a:off x="3259205" y="1969661"/>
                    <a:ext cx="970137" cy="707886"/>
                  </a:xfrm>
                  <a:prstGeom prst="rect">
                    <a:avLst/>
                  </a:prstGeom>
                  <a:noFill/>
                </p:spPr>
                <p:txBody>
                  <a:bodyPr wrap="none" rtlCol="0">
                    <a:spAutoFit/>
                  </a:bodyPr>
                  <a:lstStyle>
                    <a:defPPr>
                      <a:defRPr lang="en-US"/>
                    </a:defPPr>
                    <a:lvl1pPr algn="ctr">
                      <a:defRPr sz="2400" b="1">
                        <a:solidFill>
                          <a:srgbClr val="FFFF00"/>
                        </a:solidFill>
                      </a:defRPr>
                    </a:lvl1pPr>
                  </a:lstStyle>
                  <a:p>
                    <a:pPr defTabSz="914400"/>
                    <a:r>
                      <a:rPr lang="en-US" sz="2000" dirty="0">
                        <a:solidFill>
                          <a:srgbClr val="C00000"/>
                        </a:solidFill>
                      </a:rPr>
                      <a:t>FWDR</a:t>
                    </a:r>
                  </a:p>
                  <a:p>
                    <a:pPr defTabSz="914400"/>
                    <a:r>
                      <a:rPr lang="en-US" sz="2000" dirty="0">
                        <a:solidFill>
                          <a:srgbClr val="C00000"/>
                        </a:solidFill>
                      </a:rPr>
                      <a:t>46.4%</a:t>
                    </a:r>
                  </a:p>
                </p:txBody>
              </p:sp>
              <p:sp>
                <p:nvSpPr>
                  <p:cNvPr id="1424" name="TextBox 1423"/>
                  <p:cNvSpPr txBox="1"/>
                  <p:nvPr/>
                </p:nvSpPr>
                <p:spPr>
                  <a:xfrm>
                    <a:off x="5948997" y="3138614"/>
                    <a:ext cx="889987" cy="707886"/>
                  </a:xfrm>
                  <a:prstGeom prst="rect">
                    <a:avLst/>
                  </a:prstGeom>
                  <a:noFill/>
                </p:spPr>
                <p:txBody>
                  <a:bodyPr wrap="none" rtlCol="0">
                    <a:spAutoFit/>
                  </a:bodyPr>
                  <a:lstStyle>
                    <a:defPPr>
                      <a:defRPr lang="en-US"/>
                    </a:defPPr>
                    <a:lvl1pPr algn="ctr">
                      <a:defRPr sz="2400" b="1">
                        <a:solidFill>
                          <a:srgbClr val="FFFF00"/>
                        </a:solidFill>
                      </a:defRPr>
                    </a:lvl1pPr>
                  </a:lstStyle>
                  <a:p>
                    <a:pPr defTabSz="914400"/>
                    <a:r>
                      <a:rPr lang="en-US" sz="2000" dirty="0">
                        <a:solidFill>
                          <a:srgbClr val="C00000"/>
                        </a:solidFill>
                      </a:rPr>
                      <a:t>WDR</a:t>
                    </a:r>
                  </a:p>
                  <a:p>
                    <a:pPr defTabSz="914400"/>
                    <a:r>
                      <a:rPr lang="en-US" sz="2000" dirty="0">
                        <a:solidFill>
                          <a:srgbClr val="C00000"/>
                        </a:solidFill>
                      </a:rPr>
                      <a:t>37.4%</a:t>
                    </a:r>
                  </a:p>
                </p:txBody>
              </p:sp>
            </p:grpSp>
          </p:grpSp>
          <p:sp>
            <p:nvSpPr>
              <p:cNvPr id="1425" name="TextBox 1424"/>
              <p:cNvSpPr txBox="1"/>
              <p:nvPr/>
            </p:nvSpPr>
            <p:spPr>
              <a:xfrm>
                <a:off x="7734181" y="2074860"/>
                <a:ext cx="1242648" cy="830997"/>
              </a:xfrm>
              <a:prstGeom prst="rect">
                <a:avLst/>
              </a:prstGeom>
              <a:solidFill>
                <a:srgbClr val="FF0000"/>
              </a:solidFill>
            </p:spPr>
            <p:txBody>
              <a:bodyPr wrap="none" rtlCol="0">
                <a:spAutoFit/>
              </a:bodyPr>
              <a:lstStyle/>
              <a:p>
                <a:pPr algn="ctr" defTabSz="914400"/>
                <a:r>
                  <a:rPr lang="en-US" sz="2400" b="1" dirty="0">
                    <a:solidFill>
                      <a:prstClr val="black"/>
                    </a:solidFill>
                    <a:latin typeface="Book Antiqua" pitchFamily="18" charset="0"/>
                  </a:rPr>
                  <a:t>NEPAL</a:t>
                </a:r>
              </a:p>
              <a:p>
                <a:pPr algn="ctr" defTabSz="914400"/>
                <a:r>
                  <a:rPr lang="en-US" sz="2400" b="1" dirty="0">
                    <a:solidFill>
                      <a:prstClr val="black"/>
                    </a:solidFill>
                    <a:latin typeface="Book Antiqua" pitchFamily="18" charset="0"/>
                  </a:rPr>
                  <a:t>41%</a:t>
                </a:r>
              </a:p>
            </p:txBody>
          </p:sp>
        </p:grpSp>
        <p:sp>
          <p:nvSpPr>
            <p:cNvPr id="414" name="TextBox 413"/>
            <p:cNvSpPr txBox="1"/>
            <p:nvPr/>
          </p:nvSpPr>
          <p:spPr>
            <a:xfrm>
              <a:off x="8038298" y="1330002"/>
              <a:ext cx="2373407" cy="369332"/>
            </a:xfrm>
            <a:prstGeom prst="rect">
              <a:avLst/>
            </a:prstGeom>
            <a:noFill/>
          </p:spPr>
          <p:txBody>
            <a:bodyPr wrap="none" rtlCol="0">
              <a:spAutoFit/>
            </a:bodyPr>
            <a:lstStyle/>
            <a:p>
              <a:r>
                <a:rPr lang="en-US" b="1" dirty="0" smtClean="0"/>
                <a:t>Prevalence of stunting</a:t>
              </a:r>
              <a:endParaRPr lang="en-US" b="1" dirty="0"/>
            </a:p>
          </p:txBody>
        </p:sp>
      </p:grpSp>
    </p:spTree>
    <p:extLst>
      <p:ext uri="{BB962C8B-B14F-4D97-AF65-F5344CB8AC3E}">
        <p14:creationId xmlns:p14="http://schemas.microsoft.com/office/powerpoint/2010/main" val="85246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2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1" y="406400"/>
            <a:ext cx="9720072" cy="1030513"/>
          </a:xfrm>
        </p:spPr>
        <p:txBody>
          <a:bodyPr>
            <a:normAutofit fontScale="90000"/>
          </a:bodyPr>
          <a:lstStyle/>
          <a:p>
            <a:r>
              <a:rPr lang="en-US" sz="5400" b="1" dirty="0"/>
              <a:t>Trend in stunting prevalence by wealth </a:t>
            </a:r>
            <a:r>
              <a:rPr lang="en-US" sz="5400" b="1" dirty="0" smtClean="0"/>
              <a:t>index</a:t>
            </a:r>
            <a:endParaRPr lang="en-US" dirty="0"/>
          </a:p>
        </p:txBody>
      </p:sp>
      <p:sp>
        <p:nvSpPr>
          <p:cNvPr id="5" name="TextBox 3"/>
          <p:cNvSpPr txBox="1">
            <a:spLocks noChangeArrowheads="1"/>
          </p:cNvSpPr>
          <p:nvPr/>
        </p:nvSpPr>
        <p:spPr bwMode="auto">
          <a:xfrm>
            <a:off x="71437" y="6422127"/>
            <a:ext cx="12120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dirty="0">
                <a:cs typeface="Arial" panose="020B0604020202020204" pitchFamily="34" charset="0"/>
              </a:rPr>
              <a:t>Ref: DHS 2001 and 2006. Adapted from </a:t>
            </a:r>
            <a:r>
              <a:rPr lang="en-US" sz="1200" dirty="0" err="1">
                <a:cs typeface="Arial" panose="020B0604020202020204" pitchFamily="34" charset="0"/>
              </a:rPr>
              <a:t>Ramu</a:t>
            </a:r>
            <a:r>
              <a:rPr lang="en-US" sz="1200" dirty="0">
                <a:cs typeface="Arial" panose="020B0604020202020204" pitchFamily="34" charset="0"/>
              </a:rPr>
              <a:t> </a:t>
            </a:r>
            <a:r>
              <a:rPr lang="en-US" sz="1200" dirty="0" err="1">
                <a:cs typeface="Arial" panose="020B0604020202020204" pitchFamily="34" charset="0"/>
              </a:rPr>
              <a:t>Bishwakarma</a:t>
            </a:r>
            <a:r>
              <a:rPr lang="en-US" sz="1200" dirty="0">
                <a:cs typeface="Arial" panose="020B0604020202020204" pitchFamily="34" charset="0"/>
              </a:rPr>
              <a:t>. Social Inequalities in Child Nutrition in Nepal. August 2009 (Background paper for Nepal Nutrition Assessment and Gap Analysis, November 2009)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36918"/>
            <a:ext cx="11277599" cy="4847773"/>
          </a:xfrm>
          <a:prstGeom prst="rect">
            <a:avLst/>
          </a:prstGeom>
        </p:spPr>
      </p:pic>
      <p:sp>
        <p:nvSpPr>
          <p:cNvPr id="7" name="CaixaDeTexto 6"/>
          <p:cNvSpPr txBox="1"/>
          <p:nvPr/>
        </p:nvSpPr>
        <p:spPr>
          <a:xfrm>
            <a:off x="6553201" y="2340427"/>
            <a:ext cx="2852059" cy="707886"/>
          </a:xfrm>
          <a:prstGeom prst="rect">
            <a:avLst/>
          </a:prstGeom>
          <a:solidFill>
            <a:schemeClr val="tx2">
              <a:lumMod val="75000"/>
              <a:alpha val="87000"/>
            </a:schemeClr>
          </a:solidFill>
        </p:spPr>
        <p:txBody>
          <a:bodyPr wrap="square">
            <a:spAutoFit/>
          </a:bodyPr>
          <a:lstStyle/>
          <a:p>
            <a:pPr fontAlgn="auto">
              <a:spcBef>
                <a:spcPts val="0"/>
              </a:spcBef>
              <a:spcAft>
                <a:spcPts val="0"/>
              </a:spcAft>
              <a:defRPr/>
            </a:pPr>
            <a:r>
              <a:rPr lang="en-GB" sz="2000" b="1" dirty="0">
                <a:solidFill>
                  <a:schemeClr val="bg1"/>
                </a:solidFill>
                <a:latin typeface="+mn-lt"/>
              </a:rPr>
              <a:t>12% increase in poorest quintile!</a:t>
            </a:r>
          </a:p>
        </p:txBody>
      </p:sp>
      <p:sp>
        <p:nvSpPr>
          <p:cNvPr id="8" name="CaixaDeTexto 4"/>
          <p:cNvSpPr txBox="1">
            <a:spLocks noChangeArrowheads="1"/>
          </p:cNvSpPr>
          <p:nvPr/>
        </p:nvSpPr>
        <p:spPr bwMode="auto">
          <a:xfrm>
            <a:off x="6553203" y="5001312"/>
            <a:ext cx="2380343" cy="707886"/>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000" b="1" dirty="0">
                <a:solidFill>
                  <a:schemeClr val="bg1"/>
                </a:solidFill>
                <a:latin typeface="+mn-lt"/>
              </a:rPr>
              <a:t>65% reduction in richest quintile!</a:t>
            </a:r>
          </a:p>
        </p:txBody>
      </p:sp>
      <p:sp>
        <p:nvSpPr>
          <p:cNvPr id="9" name="CaixaDeTexto 7"/>
          <p:cNvSpPr txBox="1"/>
          <p:nvPr/>
        </p:nvSpPr>
        <p:spPr>
          <a:xfrm>
            <a:off x="1926777" y="3628571"/>
            <a:ext cx="2616199" cy="400110"/>
          </a:xfrm>
          <a:prstGeom prst="rect">
            <a:avLst/>
          </a:prstGeom>
          <a:solidFill>
            <a:schemeClr val="accent2">
              <a:lumMod val="75000"/>
            </a:schemeClr>
          </a:solidFill>
        </p:spPr>
        <p:txBody>
          <a:bodyPr wrap="square">
            <a:spAutoFit/>
          </a:bodyPr>
          <a:lstStyle/>
          <a:p>
            <a:pPr fontAlgn="auto">
              <a:spcBef>
                <a:spcPts val="0"/>
              </a:spcBef>
              <a:spcAft>
                <a:spcPts val="0"/>
              </a:spcAft>
              <a:defRPr/>
            </a:pPr>
            <a:r>
              <a:rPr lang="en-GB" sz="2000" b="1" dirty="0">
                <a:solidFill>
                  <a:schemeClr val="bg1"/>
                </a:solidFill>
                <a:latin typeface="+mn-lt"/>
              </a:rPr>
              <a:t>14% </a:t>
            </a:r>
            <a:r>
              <a:rPr lang="en-GB" sz="2000" b="1" dirty="0">
                <a:solidFill>
                  <a:schemeClr val="bg1"/>
                </a:solidFill>
              </a:rPr>
              <a:t>overall </a:t>
            </a:r>
            <a:r>
              <a:rPr lang="en-GB" sz="2000" b="1" dirty="0" smtClean="0">
                <a:solidFill>
                  <a:schemeClr val="bg1"/>
                </a:solidFill>
                <a:latin typeface="+mn-lt"/>
              </a:rPr>
              <a:t>reduction</a:t>
            </a:r>
            <a:endParaRPr lang="en-GB" sz="2000" b="1" dirty="0">
              <a:solidFill>
                <a:schemeClr val="bg1"/>
              </a:solidFill>
              <a:latin typeface="+mn-lt"/>
            </a:endParaRPr>
          </a:p>
        </p:txBody>
      </p:sp>
    </p:spTree>
    <p:extLst>
      <p:ext uri="{BB962C8B-B14F-4D97-AF65-F5344CB8AC3E}">
        <p14:creationId xmlns:p14="http://schemas.microsoft.com/office/powerpoint/2010/main" val="1952123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1" y="585216"/>
            <a:ext cx="10253472" cy="1040384"/>
          </a:xfrm>
        </p:spPr>
        <p:txBody>
          <a:bodyPr>
            <a:normAutofit fontScale="90000"/>
          </a:bodyPr>
          <a:lstStyle/>
          <a:p>
            <a:r>
              <a:rPr lang="en-US" sz="5400" b="1" dirty="0">
                <a:solidFill>
                  <a:schemeClr val="tx1"/>
                </a:solidFill>
              </a:rPr>
              <a:t>Women’s</a:t>
            </a:r>
            <a:r>
              <a:rPr lang="en-US" sz="5400" dirty="0">
                <a:solidFill>
                  <a:schemeClr val="tx1"/>
                </a:solidFill>
              </a:rPr>
              <a:t> </a:t>
            </a:r>
            <a:r>
              <a:rPr lang="en-US" sz="5400" b="1" dirty="0">
                <a:solidFill>
                  <a:schemeClr val="tx1"/>
                </a:solidFill>
              </a:rPr>
              <a:t>Under-nutrition is Declining </a:t>
            </a:r>
            <a:r>
              <a:rPr lang="en-US" sz="5400" b="1" dirty="0" smtClean="0">
                <a:solidFill>
                  <a:schemeClr val="tx1"/>
                </a:solidFill>
              </a:rPr>
              <a:t/>
            </a:r>
            <a:br>
              <a:rPr lang="en-US" sz="5400" b="1" dirty="0" smtClean="0">
                <a:solidFill>
                  <a:schemeClr val="tx1"/>
                </a:solidFill>
              </a:rPr>
            </a:br>
            <a:r>
              <a:rPr lang="en-US" sz="5400" dirty="0" smtClean="0">
                <a:solidFill>
                  <a:schemeClr val="tx1"/>
                </a:solidFill>
              </a:rPr>
              <a:t>But </a:t>
            </a:r>
            <a:r>
              <a:rPr lang="en-US" sz="5400" dirty="0">
                <a:solidFill>
                  <a:schemeClr val="tx1"/>
                </a:solidFill>
              </a:rPr>
              <a:t>Over-Nutrition is on the </a:t>
            </a:r>
            <a:r>
              <a:rPr lang="en-US" sz="5400" dirty="0" smtClean="0">
                <a:solidFill>
                  <a:schemeClr val="tx1"/>
                </a:solidFill>
              </a:rPr>
              <a:t>Increase</a:t>
            </a:r>
            <a:endParaRPr lang="en-US" dirty="0">
              <a:solidFill>
                <a:schemeClr val="tx1"/>
              </a:solidFill>
            </a:endParaRPr>
          </a:p>
        </p:txBody>
      </p:sp>
      <p:graphicFrame>
        <p:nvGraphicFramePr>
          <p:cNvPr id="4" name="Chart 3"/>
          <p:cNvGraphicFramePr>
            <a:graphicFrameLocks/>
          </p:cNvGraphicFramePr>
          <p:nvPr>
            <p:extLst>
              <p:ext uri="{D42A27DB-BD31-4B8C-83A1-F6EECF244321}">
                <p14:modId xmlns:p14="http://schemas.microsoft.com/office/powerpoint/2010/main" val="3477969476"/>
              </p:ext>
            </p:extLst>
          </p:nvPr>
        </p:nvGraphicFramePr>
        <p:xfrm>
          <a:off x="1024131" y="1944918"/>
          <a:ext cx="10210801" cy="4615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8888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1858</TotalTime>
  <Words>2795</Words>
  <Application>Microsoft Office PowerPoint</Application>
  <PresentationFormat>Custom</PresentationFormat>
  <Paragraphs>724</Paragraphs>
  <Slides>32</Slides>
  <Notes>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38" baseType="lpstr">
      <vt:lpstr>Integral</vt:lpstr>
      <vt:lpstr>Office Theme</vt:lpstr>
      <vt:lpstr>1_Office Theme</vt:lpstr>
      <vt:lpstr>2_Office Theme</vt:lpstr>
      <vt:lpstr>3_Office Theme</vt:lpstr>
      <vt:lpstr>Slide</vt:lpstr>
      <vt:lpstr>Social transfer programme in Nepal: an overview </vt:lpstr>
      <vt:lpstr>Nepal- a small but diverse country</vt:lpstr>
      <vt:lpstr>Nepal- SOCIO-DEMOGRAPHIC INDICATORS</vt:lpstr>
      <vt:lpstr>Significant improvement in reduction of mortality in mother and children</vt:lpstr>
      <vt:lpstr>State has guaranteed the right of every citizen…</vt:lpstr>
      <vt:lpstr>Nutrition Status of Children and Women in Nepal</vt:lpstr>
      <vt:lpstr>PowerPoint Presentation</vt:lpstr>
      <vt:lpstr>Trend in stunting prevalence by wealth index</vt:lpstr>
      <vt:lpstr>Women’s Under-nutrition is Declining  But Over-Nutrition is on the Increase</vt:lpstr>
      <vt:lpstr>Anemia Prevalence High in &lt; 5 Children:  The Problem is serious among 6-23 months children</vt:lpstr>
      <vt:lpstr>PowerPoint Presentation</vt:lpstr>
      <vt:lpstr>Social protection in Nepal Overview of social transfer progrAMs</vt:lpstr>
      <vt:lpstr>Mainly five type of social transfer programs in nepal</vt:lpstr>
      <vt:lpstr>Social protection in Nepal: social transfer programmes</vt:lpstr>
      <vt:lpstr>Social protection in Nepal: social transfer programmes</vt:lpstr>
      <vt:lpstr>Social protection in Nepal: social transfer programmes</vt:lpstr>
      <vt:lpstr>Social protection in Nepal: social transfer programmes</vt:lpstr>
      <vt:lpstr>Social protection in Nepal: social transfer programmes</vt:lpstr>
      <vt:lpstr>Social protection in Nepal: social transfer programmes</vt:lpstr>
      <vt:lpstr>Target groups benefitted..social security expenditure</vt:lpstr>
      <vt:lpstr>Delivery mechanism</vt:lpstr>
      <vt:lpstr>Gaps and challenges</vt:lpstr>
      <vt:lpstr>FUTURE STEPS</vt:lpstr>
      <vt:lpstr>FUTURE STEPS….</vt:lpstr>
      <vt:lpstr>Background</vt:lpstr>
      <vt:lpstr>Objectives</vt:lpstr>
      <vt:lpstr>Progress on 2012</vt:lpstr>
      <vt:lpstr>Multi-sector Nutrition Plan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transfer programme in Nepal: an overview</dc:title>
  <dc:creator>SUMIT</dc:creator>
  <cp:lastModifiedBy>Pradiumna Dahal</cp:lastModifiedBy>
  <cp:revision>89</cp:revision>
  <dcterms:created xsi:type="dcterms:W3CDTF">2013-02-12T14:28:12Z</dcterms:created>
  <dcterms:modified xsi:type="dcterms:W3CDTF">2013-02-21T05:53:46Z</dcterms:modified>
</cp:coreProperties>
</file>