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80" r:id="rId4"/>
    <p:sldId id="258" r:id="rId5"/>
    <p:sldId id="268" r:id="rId6"/>
    <p:sldId id="264" r:id="rId7"/>
    <p:sldId id="266" r:id="rId8"/>
    <p:sldId id="267" r:id="rId9"/>
    <p:sldId id="269" r:id="rId10"/>
    <p:sldId id="273" r:id="rId11"/>
    <p:sldId id="263" r:id="rId12"/>
    <p:sldId id="260" r:id="rId13"/>
    <p:sldId id="261" r:id="rId14"/>
    <p:sldId id="274" r:id="rId15"/>
    <p:sldId id="275" r:id="rId16"/>
    <p:sldId id="277" r:id="rId17"/>
    <p:sldId id="279" r:id="rId18"/>
    <p:sldId id="278" r:id="rId19"/>
    <p:sldId id="276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90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MMF\October%2024,%202011\DeskTop-060611\Monthly%20Report\Graphs%20in%20Excel%20for%20BKPAP%20Publication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201005\Portfolio%20Monitoring%20Report\Report%20on%20Revised%20Formats\Weekly%20Progress%20Report%20on%20CIF,%20June%2030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C00000"/>
                </a:solidFill>
                <a:latin typeface="Segoe Print" pitchFamily="2" charset="0"/>
                <a:ea typeface="Calibri"/>
                <a:cs typeface="Calibri"/>
              </a:defRPr>
            </a:pPr>
            <a:r>
              <a:rPr lang="en-US" sz="1200">
                <a:solidFill>
                  <a:srgbClr val="C00000"/>
                </a:solidFill>
                <a:latin typeface="Segoe Print" pitchFamily="2" charset="0"/>
              </a:rPr>
              <a:t>Funds Usage by Household Member</a:t>
            </a:r>
          </a:p>
        </c:rich>
      </c:tx>
      <c:layout>
        <c:manualLayout>
          <c:xMode val="edge"/>
          <c:yMode val="edge"/>
          <c:x val="0.18854982388487473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7947634594456677"/>
          <c:y val="0.17671796707229862"/>
          <c:w val="0.45273874419543703"/>
          <c:h val="0.71340650600493116"/>
        </c:manualLayout>
      </c:layout>
      <c:doughnutChart>
        <c:varyColors val="1"/>
        <c:ser>
          <c:idx val="0"/>
          <c:order val="0"/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rgbClr val="FFCCFF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16803278688524742"/>
                  <c:y val="2.1978021978021997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H</a:t>
                    </a:r>
                    <a:r>
                      <a:rPr lang="en-US" sz="1200"/>
                      <a:t>usband,      37%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262295081967221E-2"/>
                  <c:y val="0.12087868824089297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C</a:t>
                    </a:r>
                    <a:r>
                      <a:rPr lang="en-US" sz="1200"/>
                      <a:t>hildren,       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-0.13524590163934441"/>
                  <c:y val="-3.2967032967032982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W</a:t>
                    </a:r>
                    <a:r>
                      <a:rPr lang="en-US" sz="1200"/>
                      <a:t>oman-herself,         57%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Graphs!$X$43:$AI$44</c:f>
              <c:strCache>
                <c:ptCount val="6"/>
                <c:pt idx="0">
                  <c:v>Parents</c:v>
                </c:pt>
                <c:pt idx="1">
                  <c:v>Husband</c:v>
                </c:pt>
                <c:pt idx="2">
                  <c:v>Children</c:v>
                </c:pt>
                <c:pt idx="3">
                  <c:v>Daughter</c:v>
                </c:pt>
                <c:pt idx="4">
                  <c:v>Woman-herself</c:v>
                </c:pt>
                <c:pt idx="5">
                  <c:v>Siblings</c:v>
                </c:pt>
              </c:strCache>
            </c:strRef>
          </c:cat>
          <c:val>
            <c:numRef>
              <c:f>Graphs!$X$49:$AI$49</c:f>
              <c:numCache>
                <c:formatCode>0%</c:formatCode>
                <c:ptCount val="6"/>
                <c:pt idx="0">
                  <c:v>4.0582477918357932E-3</c:v>
                </c:pt>
                <c:pt idx="1">
                  <c:v>0.37049415134877206</c:v>
                </c:pt>
                <c:pt idx="2">
                  <c:v>4.2730962043447486E-2</c:v>
                </c:pt>
                <c:pt idx="3">
                  <c:v>5.0131296252089045E-3</c:v>
                </c:pt>
                <c:pt idx="4">
                  <c:v>0.57364526139890515</c:v>
                </c:pt>
                <c:pt idx="5">
                  <c:v>4.0582477918357932E-3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Sector-wise Investment of Funds by the Beneficiaries*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1254811898512686"/>
                  <c:y val="7.39744760165848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Enterprise, </a:t>
                    </a:r>
                  </a:p>
                  <a:p>
                    <a:r>
                      <a:rPr lang="en-US" smtClean="0"/>
                      <a:t>37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8358889349357644E-2"/>
                  <c:y val="3.819408091229975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schemeClr val="tx1"/>
              </a:solidFill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(Sheet1!$X$29,Sheet1!$Z$29,Sheet1!$AB$29,Sheet1!$AD$29,Sheet1!$AF$29,Sheet1!$AH$29)</c:f>
              <c:strCache>
                <c:ptCount val="6"/>
                <c:pt idx="0">
                  <c:v>Agriculture</c:v>
                </c:pt>
                <c:pt idx="1">
                  <c:v>Livestock</c:v>
                </c:pt>
                <c:pt idx="2">
                  <c:v>Trading</c:v>
                </c:pt>
                <c:pt idx="3">
                  <c:v>Production</c:v>
                </c:pt>
                <c:pt idx="4">
                  <c:v>Services</c:v>
                </c:pt>
                <c:pt idx="5">
                  <c:v>Other</c:v>
                </c:pt>
              </c:strCache>
            </c:strRef>
          </c:cat>
          <c:val>
            <c:numRef>
              <c:f>(Sheet1!$X$35,Sheet1!$Z$35,Sheet1!$AB$35,Sheet1!$AD$35,Sheet1!$AF$35,Sheet1!$AH$35)</c:f>
              <c:numCache>
                <c:formatCode>0%</c:formatCode>
                <c:ptCount val="6"/>
                <c:pt idx="0">
                  <c:v>8.0645161290322745E-2</c:v>
                </c:pt>
                <c:pt idx="1">
                  <c:v>0.29262672811059931</c:v>
                </c:pt>
                <c:pt idx="2">
                  <c:v>0.36635944700461442</c:v>
                </c:pt>
                <c:pt idx="3">
                  <c:v>0.14746543778802179</c:v>
                </c:pt>
                <c:pt idx="4">
                  <c:v>8.9861751152073746E-2</c:v>
                </c:pt>
                <c:pt idx="5">
                  <c:v>2.3041474654377881E-2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AE44EC-E206-4741-875A-05D9C0257572}" type="doc">
      <dgm:prSet loTypeId="urn:microsoft.com/office/officeart/2005/8/layout/radial1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294AE74-0129-46EE-8B9A-C869D3BD0BB6}">
      <dgm:prSet phldrT="[Text]" custT="1"/>
      <dgm:spPr/>
      <dgm:t>
        <a:bodyPr/>
        <a:lstStyle/>
        <a:p>
          <a:r>
            <a:rPr lang="en-US" sz="1100" b="1" dirty="0" smtClean="0">
              <a:latin typeface="Garamond" pitchFamily="18" charset="0"/>
            </a:rPr>
            <a:t>Cash Grants</a:t>
          </a:r>
          <a:endParaRPr lang="en-US" sz="1100" b="1" dirty="0">
            <a:latin typeface="Garamond" pitchFamily="18" charset="0"/>
          </a:endParaRPr>
        </a:p>
      </dgm:t>
    </dgm:pt>
    <dgm:pt modelId="{9E8D0A26-850F-4F64-BFC3-7A0F3089D776}" type="parTrans" cxnId="{6A583B16-67D9-4A21-898C-64B571434242}">
      <dgm:prSet/>
      <dgm:spPr/>
      <dgm:t>
        <a:bodyPr/>
        <a:lstStyle/>
        <a:p>
          <a:endParaRPr lang="en-US"/>
        </a:p>
      </dgm:t>
    </dgm:pt>
    <dgm:pt modelId="{CF742E02-64A8-41B1-BA62-7D10F0199CDF}" type="sibTrans" cxnId="{6A583B16-67D9-4A21-898C-64B571434242}">
      <dgm:prSet/>
      <dgm:spPr/>
      <dgm:t>
        <a:bodyPr/>
        <a:lstStyle/>
        <a:p>
          <a:endParaRPr lang="en-US"/>
        </a:p>
      </dgm:t>
    </dgm:pt>
    <dgm:pt modelId="{1E7CC3EE-1724-4303-9F97-2CB97E6A8DF8}">
      <dgm:prSet phldrT="[Text]" custT="1"/>
      <dgm:spPr/>
      <dgm:t>
        <a:bodyPr/>
        <a:lstStyle/>
        <a:p>
          <a:r>
            <a:rPr lang="en-US" sz="1100" b="1" dirty="0" err="1" smtClean="0">
              <a:latin typeface="Garamond" pitchFamily="18" charset="0"/>
            </a:rPr>
            <a:t>Waseela</a:t>
          </a:r>
          <a:r>
            <a:rPr lang="en-US" sz="1100" b="1" dirty="0" smtClean="0">
              <a:latin typeface="Garamond" pitchFamily="18" charset="0"/>
            </a:rPr>
            <a:t>-e-</a:t>
          </a:r>
          <a:r>
            <a:rPr lang="en-US" sz="1100" b="1" dirty="0" err="1" smtClean="0">
              <a:latin typeface="Garamond" pitchFamily="18" charset="0"/>
            </a:rPr>
            <a:t>Haq</a:t>
          </a:r>
          <a:endParaRPr lang="en-US" sz="1100" b="1" dirty="0">
            <a:latin typeface="Garamond" pitchFamily="18" charset="0"/>
          </a:endParaRPr>
        </a:p>
      </dgm:t>
    </dgm:pt>
    <dgm:pt modelId="{CEA7666A-7E8F-43D4-A295-DEF5B2FBDCCB}" type="parTrans" cxnId="{1ABB3AB2-8248-4526-988F-87BCE3B20494}">
      <dgm:prSet/>
      <dgm:spPr/>
      <dgm:t>
        <a:bodyPr/>
        <a:lstStyle/>
        <a:p>
          <a:endParaRPr lang="en-US"/>
        </a:p>
      </dgm:t>
    </dgm:pt>
    <dgm:pt modelId="{5F7FA872-9B01-47B5-B653-997787719571}" type="sibTrans" cxnId="{1ABB3AB2-8248-4526-988F-87BCE3B20494}">
      <dgm:prSet/>
      <dgm:spPr/>
      <dgm:t>
        <a:bodyPr/>
        <a:lstStyle/>
        <a:p>
          <a:endParaRPr lang="en-US"/>
        </a:p>
      </dgm:t>
    </dgm:pt>
    <dgm:pt modelId="{4FDC6838-4CBF-47BD-82E3-61B4903F7BF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dirty="0" err="1" smtClean="0">
              <a:latin typeface="Garamond" pitchFamily="18" charset="0"/>
            </a:rPr>
            <a:t>Waseela</a:t>
          </a:r>
          <a:r>
            <a:rPr lang="en-US" sz="1100" b="1" dirty="0" smtClean="0">
              <a:latin typeface="Garamond" pitchFamily="18" charset="0"/>
            </a:rPr>
            <a:t>-e-</a:t>
          </a:r>
          <a:r>
            <a:rPr lang="en-US" sz="1100" b="1" dirty="0" err="1" smtClean="0">
              <a:latin typeface="Garamond" pitchFamily="18" charset="0"/>
            </a:rPr>
            <a:t>Rozgar</a:t>
          </a:r>
          <a:endParaRPr lang="en-US" sz="1100" b="1" dirty="0" smtClean="0">
            <a:latin typeface="Garamond" pitchFamily="18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dirty="0">
            <a:latin typeface="Garamond" pitchFamily="18" charset="0"/>
          </a:endParaRPr>
        </a:p>
      </dgm:t>
    </dgm:pt>
    <dgm:pt modelId="{D9552EEB-B5CA-4156-92F5-2E6641F0B459}" type="parTrans" cxnId="{A0179842-E634-4DB4-81DA-4A5DEAB01034}">
      <dgm:prSet/>
      <dgm:spPr/>
      <dgm:t>
        <a:bodyPr/>
        <a:lstStyle/>
        <a:p>
          <a:endParaRPr lang="en-US"/>
        </a:p>
      </dgm:t>
    </dgm:pt>
    <dgm:pt modelId="{32A3F629-5D78-4994-A2D3-5364F57015EA}" type="sibTrans" cxnId="{A0179842-E634-4DB4-81DA-4A5DEAB01034}">
      <dgm:prSet/>
      <dgm:spPr/>
      <dgm:t>
        <a:bodyPr/>
        <a:lstStyle/>
        <a:p>
          <a:endParaRPr lang="en-US"/>
        </a:p>
      </dgm:t>
    </dgm:pt>
    <dgm:pt modelId="{B07FD2BE-6223-470E-A3EB-C14509BAF6F5}">
      <dgm:prSet phldrT="[Text]" custT="1"/>
      <dgm:spPr/>
      <dgm:t>
        <a:bodyPr/>
        <a:lstStyle/>
        <a:p>
          <a:r>
            <a:rPr lang="en-US" sz="1100" b="1" dirty="0" smtClean="0">
              <a:latin typeface="Garamond" pitchFamily="18" charset="0"/>
            </a:rPr>
            <a:t>Emergency Relief Package</a:t>
          </a:r>
          <a:endParaRPr lang="en-US" sz="1100" b="1" dirty="0">
            <a:latin typeface="Garamond" pitchFamily="18" charset="0"/>
          </a:endParaRPr>
        </a:p>
      </dgm:t>
    </dgm:pt>
    <dgm:pt modelId="{450E1746-B9EE-4193-958C-6CE2E1644932}" type="parTrans" cxnId="{3A67A344-A562-4357-940A-B3B7A6DAF727}">
      <dgm:prSet/>
      <dgm:spPr/>
      <dgm:t>
        <a:bodyPr/>
        <a:lstStyle/>
        <a:p>
          <a:endParaRPr lang="en-US"/>
        </a:p>
      </dgm:t>
    </dgm:pt>
    <dgm:pt modelId="{72DC31CC-176D-4CB6-B4AD-3FCE643658F8}" type="sibTrans" cxnId="{3A67A344-A562-4357-940A-B3B7A6DAF727}">
      <dgm:prSet/>
      <dgm:spPr/>
      <dgm:t>
        <a:bodyPr/>
        <a:lstStyle/>
        <a:p>
          <a:endParaRPr lang="en-US"/>
        </a:p>
      </dgm:t>
    </dgm:pt>
    <dgm:pt modelId="{3D507F15-DA05-4CD2-BA10-D8827D1123FE}">
      <dgm:prSet phldrT="[Text]" custT="1"/>
      <dgm:spPr/>
      <dgm:t>
        <a:bodyPr/>
        <a:lstStyle/>
        <a:p>
          <a:r>
            <a:rPr lang="en-US" sz="1100" b="1" dirty="0" err="1" smtClean="0">
              <a:latin typeface="Garamond" pitchFamily="18" charset="0"/>
            </a:rPr>
            <a:t>Waseela</a:t>
          </a:r>
          <a:r>
            <a:rPr lang="en-US" sz="1100" b="1" dirty="0" smtClean="0">
              <a:latin typeface="Garamond" pitchFamily="18" charset="0"/>
            </a:rPr>
            <a:t>-e-</a:t>
          </a:r>
          <a:r>
            <a:rPr lang="en-US" sz="1100" b="1" dirty="0" err="1" smtClean="0">
              <a:latin typeface="Garamond" pitchFamily="18" charset="0"/>
            </a:rPr>
            <a:t>Taleem</a:t>
          </a:r>
          <a:endParaRPr lang="en-US" sz="1100" b="1" dirty="0">
            <a:latin typeface="Garamond" pitchFamily="18" charset="0"/>
          </a:endParaRPr>
        </a:p>
      </dgm:t>
    </dgm:pt>
    <dgm:pt modelId="{C5E216D9-F6A1-4BB8-8568-5CB0D987A204}" type="parTrans" cxnId="{35BA1D9F-78DD-4BD6-BC55-1358E5279804}">
      <dgm:prSet/>
      <dgm:spPr/>
      <dgm:t>
        <a:bodyPr/>
        <a:lstStyle/>
        <a:p>
          <a:endParaRPr lang="en-US"/>
        </a:p>
      </dgm:t>
    </dgm:pt>
    <dgm:pt modelId="{D617EC94-6025-4FE5-B8D7-61CF9D6FE298}" type="sibTrans" cxnId="{35BA1D9F-78DD-4BD6-BC55-1358E5279804}">
      <dgm:prSet/>
      <dgm:spPr/>
      <dgm:t>
        <a:bodyPr/>
        <a:lstStyle/>
        <a:p>
          <a:endParaRPr lang="en-US"/>
        </a:p>
      </dgm:t>
    </dgm:pt>
    <dgm:pt modelId="{02290AB9-09FC-4E98-BFC5-431AB5F60E6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dirty="0" err="1" smtClean="0">
              <a:latin typeface="Garamond" pitchFamily="18" charset="0"/>
            </a:rPr>
            <a:t>Waseela</a:t>
          </a:r>
          <a:r>
            <a:rPr lang="en-US" sz="1100" b="1" dirty="0" smtClean="0">
              <a:latin typeface="Garamond" pitchFamily="18" charset="0"/>
            </a:rPr>
            <a:t>-e-</a:t>
          </a:r>
          <a:r>
            <a:rPr lang="en-US" sz="1100" b="1" dirty="0" err="1" smtClean="0">
              <a:latin typeface="Garamond" pitchFamily="18" charset="0"/>
            </a:rPr>
            <a:t>Sehat</a:t>
          </a:r>
          <a:endParaRPr lang="en-US" sz="1100" b="1" dirty="0" smtClean="0">
            <a:latin typeface="Garamond" pitchFamily="18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dirty="0">
            <a:latin typeface="Garamond" pitchFamily="18" charset="0"/>
          </a:endParaRPr>
        </a:p>
      </dgm:t>
    </dgm:pt>
    <dgm:pt modelId="{3D8AEAF8-CE92-4604-BACB-A484EB6CCBFF}" type="parTrans" cxnId="{0739DE0A-39E1-4709-8089-3A883E229D29}">
      <dgm:prSet/>
      <dgm:spPr/>
      <dgm:t>
        <a:bodyPr/>
        <a:lstStyle/>
        <a:p>
          <a:endParaRPr lang="en-US"/>
        </a:p>
      </dgm:t>
    </dgm:pt>
    <dgm:pt modelId="{AD86DF2F-DD23-4BD7-94CA-18B38844769E}" type="sibTrans" cxnId="{0739DE0A-39E1-4709-8089-3A883E229D29}">
      <dgm:prSet/>
      <dgm:spPr/>
      <dgm:t>
        <a:bodyPr/>
        <a:lstStyle/>
        <a:p>
          <a:endParaRPr lang="en-US"/>
        </a:p>
      </dgm:t>
    </dgm:pt>
    <dgm:pt modelId="{2969EBAA-EBE5-4F9B-9BE4-60F7F8CB046F}" type="pres">
      <dgm:prSet presAssocID="{50AE44EC-E206-4741-875A-05D9C025757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47525E-6B3E-44F2-B2E3-CFFA67EA9020}" type="pres">
      <dgm:prSet presAssocID="{A294AE74-0129-46EE-8B9A-C869D3BD0BB6}" presName="centerShape" presStyleLbl="node0" presStyleIdx="0" presStyleCnt="1"/>
      <dgm:spPr/>
      <dgm:t>
        <a:bodyPr/>
        <a:lstStyle/>
        <a:p>
          <a:endParaRPr lang="en-US"/>
        </a:p>
      </dgm:t>
    </dgm:pt>
    <dgm:pt modelId="{C1BA0206-F6C5-473E-BA03-BE6461F0B4F4}" type="pres">
      <dgm:prSet presAssocID="{CEA7666A-7E8F-43D4-A295-DEF5B2FBDCCB}" presName="Name9" presStyleLbl="parChTrans1D2" presStyleIdx="0" presStyleCnt="5"/>
      <dgm:spPr/>
      <dgm:t>
        <a:bodyPr/>
        <a:lstStyle/>
        <a:p>
          <a:endParaRPr lang="en-US"/>
        </a:p>
      </dgm:t>
    </dgm:pt>
    <dgm:pt modelId="{AEC8C0B0-28D6-4BA2-A0FD-519A5D16F07D}" type="pres">
      <dgm:prSet presAssocID="{CEA7666A-7E8F-43D4-A295-DEF5B2FBDCCB}" presName="connTx" presStyleLbl="parChTrans1D2" presStyleIdx="0" presStyleCnt="5"/>
      <dgm:spPr/>
      <dgm:t>
        <a:bodyPr/>
        <a:lstStyle/>
        <a:p>
          <a:endParaRPr lang="en-US"/>
        </a:p>
      </dgm:t>
    </dgm:pt>
    <dgm:pt modelId="{19562096-0BBA-4EC8-BCF4-C12403DAAFFF}" type="pres">
      <dgm:prSet presAssocID="{1E7CC3EE-1724-4303-9F97-2CB97E6A8DF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9B20B-5C3D-4E54-96FA-708FF9DBE087}" type="pres">
      <dgm:prSet presAssocID="{3D8AEAF8-CE92-4604-BACB-A484EB6CCBFF}" presName="Name9" presStyleLbl="parChTrans1D2" presStyleIdx="1" presStyleCnt="5"/>
      <dgm:spPr/>
      <dgm:t>
        <a:bodyPr/>
        <a:lstStyle/>
        <a:p>
          <a:endParaRPr lang="en-US"/>
        </a:p>
      </dgm:t>
    </dgm:pt>
    <dgm:pt modelId="{F1032478-BEC3-4C17-9134-32A2A8CDC146}" type="pres">
      <dgm:prSet presAssocID="{3D8AEAF8-CE92-4604-BACB-A484EB6CCBF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C2E78508-6B7A-4A86-89AA-232ABD9BCF4F}" type="pres">
      <dgm:prSet presAssocID="{02290AB9-09FC-4E98-BFC5-431AB5F60E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A6A9C-27CE-4596-9F6C-D635852E063A}" type="pres">
      <dgm:prSet presAssocID="{D9552EEB-B5CA-4156-92F5-2E6641F0B459}" presName="Name9" presStyleLbl="parChTrans1D2" presStyleIdx="2" presStyleCnt="5"/>
      <dgm:spPr/>
      <dgm:t>
        <a:bodyPr/>
        <a:lstStyle/>
        <a:p>
          <a:endParaRPr lang="en-US"/>
        </a:p>
      </dgm:t>
    </dgm:pt>
    <dgm:pt modelId="{3605C651-E078-4866-B8D8-5A616DFAC527}" type="pres">
      <dgm:prSet presAssocID="{D9552EEB-B5CA-4156-92F5-2E6641F0B459}" presName="connTx" presStyleLbl="parChTrans1D2" presStyleIdx="2" presStyleCnt="5"/>
      <dgm:spPr/>
      <dgm:t>
        <a:bodyPr/>
        <a:lstStyle/>
        <a:p>
          <a:endParaRPr lang="en-US"/>
        </a:p>
      </dgm:t>
    </dgm:pt>
    <dgm:pt modelId="{133A4E96-1184-474C-85F1-3899B6B9A5C2}" type="pres">
      <dgm:prSet presAssocID="{4FDC6838-4CBF-47BD-82E3-61B4903F7BF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07D02-BC6C-4A53-BFA1-D0B7214DD2F1}" type="pres">
      <dgm:prSet presAssocID="{450E1746-B9EE-4193-958C-6CE2E1644932}" presName="Name9" presStyleLbl="parChTrans1D2" presStyleIdx="3" presStyleCnt="5"/>
      <dgm:spPr/>
      <dgm:t>
        <a:bodyPr/>
        <a:lstStyle/>
        <a:p>
          <a:endParaRPr lang="en-US"/>
        </a:p>
      </dgm:t>
    </dgm:pt>
    <dgm:pt modelId="{3048B836-F91F-4E6A-873E-B8456F39CD68}" type="pres">
      <dgm:prSet presAssocID="{450E1746-B9EE-4193-958C-6CE2E1644932}" presName="connTx" presStyleLbl="parChTrans1D2" presStyleIdx="3" presStyleCnt="5"/>
      <dgm:spPr/>
      <dgm:t>
        <a:bodyPr/>
        <a:lstStyle/>
        <a:p>
          <a:endParaRPr lang="en-US"/>
        </a:p>
      </dgm:t>
    </dgm:pt>
    <dgm:pt modelId="{08881AF0-F131-4344-ABFE-54D91DE2287C}" type="pres">
      <dgm:prSet presAssocID="{B07FD2BE-6223-470E-A3EB-C14509BAF6F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6A074-4B0D-427A-928A-B4C473681CAD}" type="pres">
      <dgm:prSet presAssocID="{C5E216D9-F6A1-4BB8-8568-5CB0D987A204}" presName="Name9" presStyleLbl="parChTrans1D2" presStyleIdx="4" presStyleCnt="5"/>
      <dgm:spPr/>
      <dgm:t>
        <a:bodyPr/>
        <a:lstStyle/>
        <a:p>
          <a:endParaRPr lang="en-US"/>
        </a:p>
      </dgm:t>
    </dgm:pt>
    <dgm:pt modelId="{093D1B7B-37AB-4729-BB45-53BB737A3708}" type="pres">
      <dgm:prSet presAssocID="{C5E216D9-F6A1-4BB8-8568-5CB0D987A204}" presName="connTx" presStyleLbl="parChTrans1D2" presStyleIdx="4" presStyleCnt="5"/>
      <dgm:spPr/>
      <dgm:t>
        <a:bodyPr/>
        <a:lstStyle/>
        <a:p>
          <a:endParaRPr lang="en-US"/>
        </a:p>
      </dgm:t>
    </dgm:pt>
    <dgm:pt modelId="{B6BD581F-58B3-4147-A013-AA7E1A2A0078}" type="pres">
      <dgm:prSet presAssocID="{3D507F15-DA05-4CD2-BA10-D8827D1123F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FE9D42-73D8-414C-8D49-02AF2E08B08D}" type="presOf" srcId="{3D8AEAF8-CE92-4604-BACB-A484EB6CCBFF}" destId="{F1032478-BEC3-4C17-9134-32A2A8CDC146}" srcOrd="1" destOrd="0" presId="urn:microsoft.com/office/officeart/2005/8/layout/radial1"/>
    <dgm:cxn modelId="{1ABB3AB2-8248-4526-988F-87BCE3B20494}" srcId="{A294AE74-0129-46EE-8B9A-C869D3BD0BB6}" destId="{1E7CC3EE-1724-4303-9F97-2CB97E6A8DF8}" srcOrd="0" destOrd="0" parTransId="{CEA7666A-7E8F-43D4-A295-DEF5B2FBDCCB}" sibTransId="{5F7FA872-9B01-47B5-B653-997787719571}"/>
    <dgm:cxn modelId="{4840BB07-35B5-419C-B7ED-752ACD5E00D1}" type="presOf" srcId="{02290AB9-09FC-4E98-BFC5-431AB5F60E6F}" destId="{C2E78508-6B7A-4A86-89AA-232ABD9BCF4F}" srcOrd="0" destOrd="0" presId="urn:microsoft.com/office/officeart/2005/8/layout/radial1"/>
    <dgm:cxn modelId="{A66AB3BD-9FD9-4AF4-AA98-37E8E2A67FAD}" type="presOf" srcId="{CEA7666A-7E8F-43D4-A295-DEF5B2FBDCCB}" destId="{AEC8C0B0-28D6-4BA2-A0FD-519A5D16F07D}" srcOrd="1" destOrd="0" presId="urn:microsoft.com/office/officeart/2005/8/layout/radial1"/>
    <dgm:cxn modelId="{08AFF8FA-10E4-43C1-A5F3-BCC56332E052}" type="presOf" srcId="{3D507F15-DA05-4CD2-BA10-D8827D1123FE}" destId="{B6BD581F-58B3-4147-A013-AA7E1A2A0078}" srcOrd="0" destOrd="0" presId="urn:microsoft.com/office/officeart/2005/8/layout/radial1"/>
    <dgm:cxn modelId="{A43EB9ED-A2F4-4BD1-BC1B-F21F8DF50812}" type="presOf" srcId="{4FDC6838-4CBF-47BD-82E3-61B4903F7BFA}" destId="{133A4E96-1184-474C-85F1-3899B6B9A5C2}" srcOrd="0" destOrd="0" presId="urn:microsoft.com/office/officeart/2005/8/layout/radial1"/>
    <dgm:cxn modelId="{6A583B16-67D9-4A21-898C-64B571434242}" srcId="{50AE44EC-E206-4741-875A-05D9C0257572}" destId="{A294AE74-0129-46EE-8B9A-C869D3BD0BB6}" srcOrd="0" destOrd="0" parTransId="{9E8D0A26-850F-4F64-BFC3-7A0F3089D776}" sibTransId="{CF742E02-64A8-41B1-BA62-7D10F0199CDF}"/>
    <dgm:cxn modelId="{FE732849-C788-4D5D-B3BB-D9B4D665FC59}" type="presOf" srcId="{50AE44EC-E206-4741-875A-05D9C0257572}" destId="{2969EBAA-EBE5-4F9B-9BE4-60F7F8CB046F}" srcOrd="0" destOrd="0" presId="urn:microsoft.com/office/officeart/2005/8/layout/radial1"/>
    <dgm:cxn modelId="{45DB9521-CA85-4A62-8BE6-4CD58504B893}" type="presOf" srcId="{C5E216D9-F6A1-4BB8-8568-5CB0D987A204}" destId="{093D1B7B-37AB-4729-BB45-53BB737A3708}" srcOrd="1" destOrd="0" presId="urn:microsoft.com/office/officeart/2005/8/layout/radial1"/>
    <dgm:cxn modelId="{63E80341-138E-47A5-B8E3-151B9C8C0DAE}" type="presOf" srcId="{450E1746-B9EE-4193-958C-6CE2E1644932}" destId="{BE307D02-BC6C-4A53-BFA1-D0B7214DD2F1}" srcOrd="0" destOrd="0" presId="urn:microsoft.com/office/officeart/2005/8/layout/radial1"/>
    <dgm:cxn modelId="{2A76D02E-6CD3-49DD-B805-FF4812169C7E}" type="presOf" srcId="{3D8AEAF8-CE92-4604-BACB-A484EB6CCBFF}" destId="{E719B20B-5C3D-4E54-96FA-708FF9DBE087}" srcOrd="0" destOrd="0" presId="urn:microsoft.com/office/officeart/2005/8/layout/radial1"/>
    <dgm:cxn modelId="{EBD386A8-3798-4467-A1EC-4E50CE50D711}" type="presOf" srcId="{CEA7666A-7E8F-43D4-A295-DEF5B2FBDCCB}" destId="{C1BA0206-F6C5-473E-BA03-BE6461F0B4F4}" srcOrd="0" destOrd="0" presId="urn:microsoft.com/office/officeart/2005/8/layout/radial1"/>
    <dgm:cxn modelId="{8515918C-BBB5-4F53-AE10-DC74C7C05437}" type="presOf" srcId="{D9552EEB-B5CA-4156-92F5-2E6641F0B459}" destId="{376A6A9C-27CE-4596-9F6C-D635852E063A}" srcOrd="0" destOrd="0" presId="urn:microsoft.com/office/officeart/2005/8/layout/radial1"/>
    <dgm:cxn modelId="{3A67A344-A562-4357-940A-B3B7A6DAF727}" srcId="{A294AE74-0129-46EE-8B9A-C869D3BD0BB6}" destId="{B07FD2BE-6223-470E-A3EB-C14509BAF6F5}" srcOrd="3" destOrd="0" parTransId="{450E1746-B9EE-4193-958C-6CE2E1644932}" sibTransId="{72DC31CC-176D-4CB6-B4AD-3FCE643658F8}"/>
    <dgm:cxn modelId="{35BA1D9F-78DD-4BD6-BC55-1358E5279804}" srcId="{A294AE74-0129-46EE-8B9A-C869D3BD0BB6}" destId="{3D507F15-DA05-4CD2-BA10-D8827D1123FE}" srcOrd="4" destOrd="0" parTransId="{C5E216D9-F6A1-4BB8-8568-5CB0D987A204}" sibTransId="{D617EC94-6025-4FE5-B8D7-61CF9D6FE298}"/>
    <dgm:cxn modelId="{FE49D532-CC95-489A-A3D0-31566F54C0F9}" type="presOf" srcId="{D9552EEB-B5CA-4156-92F5-2E6641F0B459}" destId="{3605C651-E078-4866-B8D8-5A616DFAC527}" srcOrd="1" destOrd="0" presId="urn:microsoft.com/office/officeart/2005/8/layout/radial1"/>
    <dgm:cxn modelId="{A0179842-E634-4DB4-81DA-4A5DEAB01034}" srcId="{A294AE74-0129-46EE-8B9A-C869D3BD0BB6}" destId="{4FDC6838-4CBF-47BD-82E3-61B4903F7BFA}" srcOrd="2" destOrd="0" parTransId="{D9552EEB-B5CA-4156-92F5-2E6641F0B459}" sibTransId="{32A3F629-5D78-4994-A2D3-5364F57015EA}"/>
    <dgm:cxn modelId="{D643EC68-20B2-4756-9B67-7CCD7C2148C6}" type="presOf" srcId="{C5E216D9-F6A1-4BB8-8568-5CB0D987A204}" destId="{FFE6A074-4B0D-427A-928A-B4C473681CAD}" srcOrd="0" destOrd="0" presId="urn:microsoft.com/office/officeart/2005/8/layout/radial1"/>
    <dgm:cxn modelId="{0739DE0A-39E1-4709-8089-3A883E229D29}" srcId="{A294AE74-0129-46EE-8B9A-C869D3BD0BB6}" destId="{02290AB9-09FC-4E98-BFC5-431AB5F60E6F}" srcOrd="1" destOrd="0" parTransId="{3D8AEAF8-CE92-4604-BACB-A484EB6CCBFF}" sibTransId="{AD86DF2F-DD23-4BD7-94CA-18B38844769E}"/>
    <dgm:cxn modelId="{5BAFCAAA-3BFF-4B42-A6C0-C719D0F04264}" type="presOf" srcId="{A294AE74-0129-46EE-8B9A-C869D3BD0BB6}" destId="{F947525E-6B3E-44F2-B2E3-CFFA67EA9020}" srcOrd="0" destOrd="0" presId="urn:microsoft.com/office/officeart/2005/8/layout/radial1"/>
    <dgm:cxn modelId="{3E239F1A-3575-40FD-A781-86C658CAFB52}" type="presOf" srcId="{450E1746-B9EE-4193-958C-6CE2E1644932}" destId="{3048B836-F91F-4E6A-873E-B8456F39CD68}" srcOrd="1" destOrd="0" presId="urn:microsoft.com/office/officeart/2005/8/layout/radial1"/>
    <dgm:cxn modelId="{F3F7CB9C-A868-4970-8707-0FBBB647208E}" type="presOf" srcId="{B07FD2BE-6223-470E-A3EB-C14509BAF6F5}" destId="{08881AF0-F131-4344-ABFE-54D91DE2287C}" srcOrd="0" destOrd="0" presId="urn:microsoft.com/office/officeart/2005/8/layout/radial1"/>
    <dgm:cxn modelId="{BF407179-33BF-42C7-BB67-438A3F03FC99}" type="presOf" srcId="{1E7CC3EE-1724-4303-9F97-2CB97E6A8DF8}" destId="{19562096-0BBA-4EC8-BCF4-C12403DAAFFF}" srcOrd="0" destOrd="0" presId="urn:microsoft.com/office/officeart/2005/8/layout/radial1"/>
    <dgm:cxn modelId="{9CCCCDFC-E329-4F7B-87A6-CC5543CD2C3A}" type="presParOf" srcId="{2969EBAA-EBE5-4F9B-9BE4-60F7F8CB046F}" destId="{F947525E-6B3E-44F2-B2E3-CFFA67EA9020}" srcOrd="0" destOrd="0" presId="urn:microsoft.com/office/officeart/2005/8/layout/radial1"/>
    <dgm:cxn modelId="{DB30A6C1-1BE2-4A83-A05D-DCE006329F52}" type="presParOf" srcId="{2969EBAA-EBE5-4F9B-9BE4-60F7F8CB046F}" destId="{C1BA0206-F6C5-473E-BA03-BE6461F0B4F4}" srcOrd="1" destOrd="0" presId="urn:microsoft.com/office/officeart/2005/8/layout/radial1"/>
    <dgm:cxn modelId="{352E3FAB-CB87-41FC-81DA-BA2620E237E7}" type="presParOf" srcId="{C1BA0206-F6C5-473E-BA03-BE6461F0B4F4}" destId="{AEC8C0B0-28D6-4BA2-A0FD-519A5D16F07D}" srcOrd="0" destOrd="0" presId="urn:microsoft.com/office/officeart/2005/8/layout/radial1"/>
    <dgm:cxn modelId="{07C0DE33-9177-41CC-B320-3DA544948470}" type="presParOf" srcId="{2969EBAA-EBE5-4F9B-9BE4-60F7F8CB046F}" destId="{19562096-0BBA-4EC8-BCF4-C12403DAAFFF}" srcOrd="2" destOrd="0" presId="urn:microsoft.com/office/officeart/2005/8/layout/radial1"/>
    <dgm:cxn modelId="{BF8F0238-4257-42F8-929B-20B6CA1C7FBD}" type="presParOf" srcId="{2969EBAA-EBE5-4F9B-9BE4-60F7F8CB046F}" destId="{E719B20B-5C3D-4E54-96FA-708FF9DBE087}" srcOrd="3" destOrd="0" presId="urn:microsoft.com/office/officeart/2005/8/layout/radial1"/>
    <dgm:cxn modelId="{236400BF-7E21-4C69-8CDC-F99B2A41D781}" type="presParOf" srcId="{E719B20B-5C3D-4E54-96FA-708FF9DBE087}" destId="{F1032478-BEC3-4C17-9134-32A2A8CDC146}" srcOrd="0" destOrd="0" presId="urn:microsoft.com/office/officeart/2005/8/layout/radial1"/>
    <dgm:cxn modelId="{5210769C-FB0F-46E7-83A1-376D4A5DF1A9}" type="presParOf" srcId="{2969EBAA-EBE5-4F9B-9BE4-60F7F8CB046F}" destId="{C2E78508-6B7A-4A86-89AA-232ABD9BCF4F}" srcOrd="4" destOrd="0" presId="urn:microsoft.com/office/officeart/2005/8/layout/radial1"/>
    <dgm:cxn modelId="{48FBD508-B53A-4F9A-9B9C-C2F438B6CC4D}" type="presParOf" srcId="{2969EBAA-EBE5-4F9B-9BE4-60F7F8CB046F}" destId="{376A6A9C-27CE-4596-9F6C-D635852E063A}" srcOrd="5" destOrd="0" presId="urn:microsoft.com/office/officeart/2005/8/layout/radial1"/>
    <dgm:cxn modelId="{12E55424-A59F-4ED2-A148-8EFD00622EB7}" type="presParOf" srcId="{376A6A9C-27CE-4596-9F6C-D635852E063A}" destId="{3605C651-E078-4866-B8D8-5A616DFAC527}" srcOrd="0" destOrd="0" presId="urn:microsoft.com/office/officeart/2005/8/layout/radial1"/>
    <dgm:cxn modelId="{3AEAF623-112C-4B3E-B417-BD7ED1BDE71D}" type="presParOf" srcId="{2969EBAA-EBE5-4F9B-9BE4-60F7F8CB046F}" destId="{133A4E96-1184-474C-85F1-3899B6B9A5C2}" srcOrd="6" destOrd="0" presId="urn:microsoft.com/office/officeart/2005/8/layout/radial1"/>
    <dgm:cxn modelId="{E868ADAD-6B25-462C-AA8D-F1D2C73B90E4}" type="presParOf" srcId="{2969EBAA-EBE5-4F9B-9BE4-60F7F8CB046F}" destId="{BE307D02-BC6C-4A53-BFA1-D0B7214DD2F1}" srcOrd="7" destOrd="0" presId="urn:microsoft.com/office/officeart/2005/8/layout/radial1"/>
    <dgm:cxn modelId="{F5BAB1CC-3B56-4E6F-B43D-6D007AB69AF9}" type="presParOf" srcId="{BE307D02-BC6C-4A53-BFA1-D0B7214DD2F1}" destId="{3048B836-F91F-4E6A-873E-B8456F39CD68}" srcOrd="0" destOrd="0" presId="urn:microsoft.com/office/officeart/2005/8/layout/radial1"/>
    <dgm:cxn modelId="{2D41D61A-C48B-4F2B-8107-126737DD0963}" type="presParOf" srcId="{2969EBAA-EBE5-4F9B-9BE4-60F7F8CB046F}" destId="{08881AF0-F131-4344-ABFE-54D91DE2287C}" srcOrd="8" destOrd="0" presId="urn:microsoft.com/office/officeart/2005/8/layout/radial1"/>
    <dgm:cxn modelId="{177D3D75-E916-4A12-906C-C3399D805DFD}" type="presParOf" srcId="{2969EBAA-EBE5-4F9B-9BE4-60F7F8CB046F}" destId="{FFE6A074-4B0D-427A-928A-B4C473681CAD}" srcOrd="9" destOrd="0" presId="urn:microsoft.com/office/officeart/2005/8/layout/radial1"/>
    <dgm:cxn modelId="{ED5221C6-A95A-42B8-88D2-A79A35259907}" type="presParOf" srcId="{FFE6A074-4B0D-427A-928A-B4C473681CAD}" destId="{093D1B7B-37AB-4729-BB45-53BB737A3708}" srcOrd="0" destOrd="0" presId="urn:microsoft.com/office/officeart/2005/8/layout/radial1"/>
    <dgm:cxn modelId="{D4D898B5-8DC8-4220-AE17-080C50EAB74C}" type="presParOf" srcId="{2969EBAA-EBE5-4F9B-9BE4-60F7F8CB046F}" destId="{B6BD581F-58B3-4147-A013-AA7E1A2A007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7525E-6B3E-44F2-B2E3-CFFA67EA9020}">
      <dsp:nvSpPr>
        <dsp:cNvPr id="0" name=""/>
        <dsp:cNvSpPr/>
      </dsp:nvSpPr>
      <dsp:spPr>
        <a:xfrm>
          <a:off x="1443091" y="2691313"/>
          <a:ext cx="1152417" cy="115241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Garamond" pitchFamily="18" charset="0"/>
            </a:rPr>
            <a:t>Cash Grants</a:t>
          </a:r>
          <a:endParaRPr lang="en-US" sz="1100" b="1" kern="1200" dirty="0">
            <a:latin typeface="Garamond" pitchFamily="18" charset="0"/>
          </a:endParaRPr>
        </a:p>
      </dsp:txBody>
      <dsp:txXfrm>
        <a:off x="1611859" y="2860081"/>
        <a:ext cx="814881" cy="814881"/>
      </dsp:txXfrm>
    </dsp:sp>
    <dsp:sp modelId="{C1BA0206-F6C5-473E-BA03-BE6461F0B4F4}">
      <dsp:nvSpPr>
        <dsp:cNvPr id="0" name=""/>
        <dsp:cNvSpPr/>
      </dsp:nvSpPr>
      <dsp:spPr>
        <a:xfrm rot="16200000">
          <a:off x="1845063" y="2491395"/>
          <a:ext cx="348472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48472" y="2568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10588" y="2508365"/>
        <a:ext cx="17423" cy="17423"/>
      </dsp:txXfrm>
    </dsp:sp>
    <dsp:sp modelId="{19562096-0BBA-4EC8-BCF4-C12403DAAFFF}">
      <dsp:nvSpPr>
        <dsp:cNvPr id="0" name=""/>
        <dsp:cNvSpPr/>
      </dsp:nvSpPr>
      <dsp:spPr>
        <a:xfrm>
          <a:off x="1443091" y="1190423"/>
          <a:ext cx="1152417" cy="115241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latin typeface="Garamond" pitchFamily="18" charset="0"/>
            </a:rPr>
            <a:t>Waseela</a:t>
          </a:r>
          <a:r>
            <a:rPr lang="en-US" sz="1100" b="1" kern="1200" dirty="0" smtClean="0">
              <a:latin typeface="Garamond" pitchFamily="18" charset="0"/>
            </a:rPr>
            <a:t>-e-</a:t>
          </a:r>
          <a:r>
            <a:rPr lang="en-US" sz="1100" b="1" kern="1200" dirty="0" err="1" smtClean="0">
              <a:latin typeface="Garamond" pitchFamily="18" charset="0"/>
            </a:rPr>
            <a:t>Haq</a:t>
          </a:r>
          <a:endParaRPr lang="en-US" sz="1100" b="1" kern="1200" dirty="0">
            <a:latin typeface="Garamond" pitchFamily="18" charset="0"/>
          </a:endParaRPr>
        </a:p>
      </dsp:txBody>
      <dsp:txXfrm>
        <a:off x="1611859" y="1359191"/>
        <a:ext cx="814881" cy="814881"/>
      </dsp:txXfrm>
    </dsp:sp>
    <dsp:sp modelId="{E719B20B-5C3D-4E54-96FA-708FF9DBE087}">
      <dsp:nvSpPr>
        <dsp:cNvPr id="0" name=""/>
        <dsp:cNvSpPr/>
      </dsp:nvSpPr>
      <dsp:spPr>
        <a:xfrm rot="20520000">
          <a:off x="2558779" y="3009940"/>
          <a:ext cx="348472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48472" y="2568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24303" y="3026910"/>
        <a:ext cx="17423" cy="17423"/>
      </dsp:txXfrm>
    </dsp:sp>
    <dsp:sp modelId="{C2E78508-6B7A-4A86-89AA-232ABD9BCF4F}">
      <dsp:nvSpPr>
        <dsp:cNvPr id="0" name=""/>
        <dsp:cNvSpPr/>
      </dsp:nvSpPr>
      <dsp:spPr>
        <a:xfrm>
          <a:off x="2870522" y="2227512"/>
          <a:ext cx="1152417" cy="115241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kern="1200" dirty="0" err="1" smtClean="0">
              <a:latin typeface="Garamond" pitchFamily="18" charset="0"/>
            </a:rPr>
            <a:t>Waseela</a:t>
          </a:r>
          <a:r>
            <a:rPr lang="en-US" sz="1100" b="1" kern="1200" dirty="0" smtClean="0">
              <a:latin typeface="Garamond" pitchFamily="18" charset="0"/>
            </a:rPr>
            <a:t>-e-</a:t>
          </a:r>
          <a:r>
            <a:rPr lang="en-US" sz="1100" b="1" kern="1200" dirty="0" err="1" smtClean="0">
              <a:latin typeface="Garamond" pitchFamily="18" charset="0"/>
            </a:rPr>
            <a:t>Sehat</a:t>
          </a:r>
          <a:endParaRPr lang="en-US" sz="1100" b="1" kern="1200" dirty="0" smtClean="0">
            <a:latin typeface="Garamond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latin typeface="Garamond" pitchFamily="18" charset="0"/>
          </a:endParaRPr>
        </a:p>
      </dsp:txBody>
      <dsp:txXfrm>
        <a:off x="3039290" y="2396280"/>
        <a:ext cx="814881" cy="814881"/>
      </dsp:txXfrm>
    </dsp:sp>
    <dsp:sp modelId="{376A6A9C-27CE-4596-9F6C-D635852E063A}">
      <dsp:nvSpPr>
        <dsp:cNvPr id="0" name=""/>
        <dsp:cNvSpPr/>
      </dsp:nvSpPr>
      <dsp:spPr>
        <a:xfrm rot="3240000">
          <a:off x="2286164" y="3848963"/>
          <a:ext cx="348472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48472" y="2568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51688" y="3865933"/>
        <a:ext cx="17423" cy="17423"/>
      </dsp:txXfrm>
    </dsp:sp>
    <dsp:sp modelId="{133A4E96-1184-474C-85F1-3899B6B9A5C2}">
      <dsp:nvSpPr>
        <dsp:cNvPr id="0" name=""/>
        <dsp:cNvSpPr/>
      </dsp:nvSpPr>
      <dsp:spPr>
        <a:xfrm>
          <a:off x="2325292" y="3905559"/>
          <a:ext cx="1152417" cy="115241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kern="1200" dirty="0" err="1" smtClean="0">
              <a:latin typeface="Garamond" pitchFamily="18" charset="0"/>
            </a:rPr>
            <a:t>Waseela</a:t>
          </a:r>
          <a:r>
            <a:rPr lang="en-US" sz="1100" b="1" kern="1200" dirty="0" smtClean="0">
              <a:latin typeface="Garamond" pitchFamily="18" charset="0"/>
            </a:rPr>
            <a:t>-e-</a:t>
          </a:r>
          <a:r>
            <a:rPr lang="en-US" sz="1100" b="1" kern="1200" dirty="0" err="1" smtClean="0">
              <a:latin typeface="Garamond" pitchFamily="18" charset="0"/>
            </a:rPr>
            <a:t>Rozgar</a:t>
          </a:r>
          <a:endParaRPr lang="en-US" sz="1100" b="1" kern="1200" dirty="0" smtClean="0">
            <a:latin typeface="Garamond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latin typeface="Garamond" pitchFamily="18" charset="0"/>
          </a:endParaRPr>
        </a:p>
      </dsp:txBody>
      <dsp:txXfrm>
        <a:off x="2494060" y="4074327"/>
        <a:ext cx="814881" cy="814881"/>
      </dsp:txXfrm>
    </dsp:sp>
    <dsp:sp modelId="{BE307D02-BC6C-4A53-BFA1-D0B7214DD2F1}">
      <dsp:nvSpPr>
        <dsp:cNvPr id="0" name=""/>
        <dsp:cNvSpPr/>
      </dsp:nvSpPr>
      <dsp:spPr>
        <a:xfrm rot="7560000">
          <a:off x="1403963" y="3848963"/>
          <a:ext cx="348472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48472" y="2568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569487" y="3865933"/>
        <a:ext cx="17423" cy="17423"/>
      </dsp:txXfrm>
    </dsp:sp>
    <dsp:sp modelId="{08881AF0-F131-4344-ABFE-54D91DE2287C}">
      <dsp:nvSpPr>
        <dsp:cNvPr id="0" name=""/>
        <dsp:cNvSpPr/>
      </dsp:nvSpPr>
      <dsp:spPr>
        <a:xfrm>
          <a:off x="560890" y="3905559"/>
          <a:ext cx="1152417" cy="115241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Garamond" pitchFamily="18" charset="0"/>
            </a:rPr>
            <a:t>Emergency Relief Package</a:t>
          </a:r>
          <a:endParaRPr lang="en-US" sz="1100" b="1" kern="1200" dirty="0">
            <a:latin typeface="Garamond" pitchFamily="18" charset="0"/>
          </a:endParaRPr>
        </a:p>
      </dsp:txBody>
      <dsp:txXfrm>
        <a:off x="729658" y="4074327"/>
        <a:ext cx="814881" cy="814881"/>
      </dsp:txXfrm>
    </dsp:sp>
    <dsp:sp modelId="{FFE6A074-4B0D-427A-928A-B4C473681CAD}">
      <dsp:nvSpPr>
        <dsp:cNvPr id="0" name=""/>
        <dsp:cNvSpPr/>
      </dsp:nvSpPr>
      <dsp:spPr>
        <a:xfrm rot="11880000">
          <a:off x="1131348" y="3009940"/>
          <a:ext cx="348472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48472" y="2568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296872" y="3026910"/>
        <a:ext cx="17423" cy="17423"/>
      </dsp:txXfrm>
    </dsp:sp>
    <dsp:sp modelId="{B6BD581F-58B3-4147-A013-AA7E1A2A0078}">
      <dsp:nvSpPr>
        <dsp:cNvPr id="0" name=""/>
        <dsp:cNvSpPr/>
      </dsp:nvSpPr>
      <dsp:spPr>
        <a:xfrm>
          <a:off x="15659" y="2227512"/>
          <a:ext cx="1152417" cy="115241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latin typeface="Garamond" pitchFamily="18" charset="0"/>
            </a:rPr>
            <a:t>Waseela</a:t>
          </a:r>
          <a:r>
            <a:rPr lang="en-US" sz="1100" b="1" kern="1200" dirty="0" smtClean="0">
              <a:latin typeface="Garamond" pitchFamily="18" charset="0"/>
            </a:rPr>
            <a:t>-e-</a:t>
          </a:r>
          <a:r>
            <a:rPr lang="en-US" sz="1100" b="1" kern="1200" dirty="0" err="1" smtClean="0">
              <a:latin typeface="Garamond" pitchFamily="18" charset="0"/>
            </a:rPr>
            <a:t>Taleem</a:t>
          </a:r>
          <a:endParaRPr lang="en-US" sz="1100" b="1" kern="1200" dirty="0">
            <a:latin typeface="Garamond" pitchFamily="18" charset="0"/>
          </a:endParaRPr>
        </a:p>
      </dsp:txBody>
      <dsp:txXfrm>
        <a:off x="184427" y="2396280"/>
        <a:ext cx="814881" cy="814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9B4-2FA7-409E-9C53-03CFC19BAA5A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1043-3B22-42A9-848F-496C91714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9B4-2FA7-409E-9C53-03CFC19BAA5A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1043-3B22-42A9-848F-496C91714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9B4-2FA7-409E-9C53-03CFC19BAA5A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1043-3B22-42A9-848F-496C91714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9B4-2FA7-409E-9C53-03CFC19BAA5A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1043-3B22-42A9-848F-496C91714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9B4-2FA7-409E-9C53-03CFC19BAA5A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1043-3B22-42A9-848F-496C91714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9B4-2FA7-409E-9C53-03CFC19BAA5A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1043-3B22-42A9-848F-496C91714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9B4-2FA7-409E-9C53-03CFC19BAA5A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1043-3B22-42A9-848F-496C91714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9B4-2FA7-409E-9C53-03CFC19BAA5A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1043-3B22-42A9-848F-496C91714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9B4-2FA7-409E-9C53-03CFC19BAA5A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1043-3B22-42A9-848F-496C91714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9B4-2FA7-409E-9C53-03CFC19BAA5A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1043-3B22-42A9-848F-496C91714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9B4-2FA7-409E-9C53-03CFC19BAA5A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1043-3B22-42A9-848F-496C91714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6F9B4-2FA7-409E-9C53-03CFC19BAA5A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81043-3B22-42A9-848F-496C91714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18.jpeg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19" Type="http://schemas.openxmlformats.org/officeDocument/2006/relationships/image" Target="../media/image35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kh/url?sa=i&amp;source=images&amp;cd=&amp;cad=rja&amp;docid=mvISIfghpgDX8M&amp;tbnid=VSKpfNr7pbGCFM:&amp;ved=0CAgQjRwwAA&amp;url=http://pakistanpublicschool.blogspot.com/2011/06/map-of-pakistan.html&amp;ei=Qp4kUZuHI4rmrAfzooHoAQ&amp;psig=AFQjCNH74B9aTkCkrQv-yapCOPx4NY1CoA&amp;ust=1361440706616276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0" y="0"/>
            <a:ext cx="3048000" cy="4419600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High Tower Text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High Tower Text" pitchFamily="18" charset="0"/>
              </a:rPr>
            </a:br>
            <a:r>
              <a:rPr lang="en-US" sz="5000" dirty="0" smtClean="0">
                <a:solidFill>
                  <a:schemeClr val="bg1"/>
                </a:solidFill>
                <a:latin typeface="High Tower Text" pitchFamily="18" charset="0"/>
              </a:rPr>
              <a:t>Social Transfer Initiatives in Pakistan</a:t>
            </a:r>
            <a:r>
              <a:rPr lang="en-US" sz="3200" dirty="0" smtClean="0">
                <a:solidFill>
                  <a:schemeClr val="bg1"/>
                </a:solidFill>
                <a:latin typeface="High Tower Text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High Tower Text" pitchFamily="18" charset="0"/>
              </a:rPr>
            </a:br>
            <a:endParaRPr lang="en-US" sz="3600" b="1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pic>
        <p:nvPicPr>
          <p:cNvPr id="6" name="Content Placeholder 5" descr="DSC0257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09854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096001" y="4419600"/>
            <a:ext cx="3048000" cy="2438400"/>
          </a:xfrm>
          <a:solidFill>
            <a:schemeClr val="accent1">
              <a:lumMod val="50000"/>
            </a:schemeClr>
          </a:solidFill>
        </p:spPr>
        <p:txBody>
          <a:bodyPr>
            <a:normAutofit fontScale="85000" lnSpcReduction="2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High Tower Text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High Tower Text" pitchFamily="18" charset="0"/>
              </a:rPr>
            </a:br>
            <a:r>
              <a:rPr lang="en-US" sz="1900" b="1" dirty="0" smtClean="0">
                <a:solidFill>
                  <a:schemeClr val="bg1"/>
                </a:solidFill>
                <a:latin typeface="High Tower Text" pitchFamily="18" charset="0"/>
              </a:rPr>
              <a:t>Nadia Shah</a:t>
            </a:r>
          </a:p>
          <a:p>
            <a:pPr algn="r"/>
            <a:r>
              <a:rPr lang="en-US" sz="1900" b="1" dirty="0" smtClean="0">
                <a:solidFill>
                  <a:schemeClr val="bg1"/>
                </a:solidFill>
                <a:latin typeface="High Tower Text" pitchFamily="18" charset="0"/>
              </a:rPr>
              <a:t>Sarhad Rural Support Programme (SRSP), Pakistan</a:t>
            </a:r>
          </a:p>
          <a:p>
            <a:pPr algn="r"/>
            <a:endParaRPr lang="en-US" sz="1600" b="1" dirty="0" smtClean="0">
              <a:solidFill>
                <a:schemeClr val="bg1"/>
              </a:solidFill>
              <a:latin typeface="High Tower Text" pitchFamily="18" charset="0"/>
            </a:endParaRPr>
          </a:p>
          <a:p>
            <a:pPr algn="r"/>
            <a:endParaRPr lang="en-US" sz="1600" b="1" dirty="0" smtClean="0">
              <a:solidFill>
                <a:schemeClr val="bg1"/>
              </a:solidFill>
              <a:latin typeface="High Tower Text" pitchFamily="18" charset="0"/>
            </a:endParaRPr>
          </a:p>
          <a:p>
            <a:pPr algn="r"/>
            <a:endParaRPr lang="en-US" sz="1600" b="1" dirty="0" smtClean="0">
              <a:solidFill>
                <a:schemeClr val="bg1"/>
              </a:solidFill>
              <a:latin typeface="High Tower Text" pitchFamily="18" charset="0"/>
            </a:endParaRPr>
          </a:p>
          <a:p>
            <a:pPr algn="r"/>
            <a:r>
              <a:rPr lang="en-US" sz="1600" b="1" dirty="0" smtClean="0">
                <a:solidFill>
                  <a:schemeClr val="bg1"/>
                </a:solidFill>
                <a:latin typeface="High Tower Text" pitchFamily="18" charset="0"/>
              </a:rPr>
              <a:t>Thematic Seminar on ‘Social Transfers for the Fight Against Hunger’ </a:t>
            </a:r>
          </a:p>
          <a:p>
            <a:pPr algn="r"/>
            <a:r>
              <a:rPr lang="en-US" sz="1600" b="1" dirty="0" smtClean="0">
                <a:solidFill>
                  <a:schemeClr val="bg1"/>
                </a:solidFill>
                <a:latin typeface="High Tower Text" pitchFamily="18" charset="0"/>
              </a:rPr>
              <a:t>(Feb 21-22, 2013 in Cambodia)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sz="2000" dirty="0" smtClean="0">
              <a:latin typeface="Garamond" pitchFamily="18" charset="0"/>
            </a:endParaRPr>
          </a:p>
          <a:p>
            <a:pPr algn="ctr">
              <a:buNone/>
            </a:pPr>
            <a:endParaRPr lang="en-US" sz="2000" dirty="0" smtClean="0">
              <a:latin typeface="Garamond" pitchFamily="18" charset="0"/>
            </a:endParaRPr>
          </a:p>
          <a:p>
            <a:pPr algn="ctr">
              <a:buNone/>
            </a:pPr>
            <a:endParaRPr lang="en-US" sz="2000" dirty="0" smtClean="0">
              <a:latin typeface="Garamond" pitchFamily="18" charset="0"/>
            </a:endParaRPr>
          </a:p>
          <a:p>
            <a:pPr algn="ctr">
              <a:buNone/>
            </a:pPr>
            <a:endParaRPr lang="en-US" sz="2000" dirty="0" smtClean="0">
              <a:latin typeface="Garamond" pitchFamily="18" charset="0"/>
            </a:endParaRPr>
          </a:p>
          <a:p>
            <a:pPr algn="ctr">
              <a:buNone/>
            </a:pPr>
            <a:r>
              <a:rPr lang="en-US" sz="2600" b="1" dirty="0" smtClean="0">
                <a:solidFill>
                  <a:schemeClr val="bg1"/>
                </a:solidFill>
                <a:latin typeface="Garamond" pitchFamily="18" charset="0"/>
              </a:rPr>
              <a:t>Description of Social Transfer Programme</a:t>
            </a:r>
          </a:p>
          <a:p>
            <a:pPr algn="ctr">
              <a:buNone/>
            </a:pPr>
            <a:endParaRPr lang="en-US" sz="24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buNone/>
            </a:pPr>
            <a:endParaRPr lang="en-US" sz="24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buNone/>
            </a:pPr>
            <a:endParaRPr lang="en-US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2590800"/>
            <a:ext cx="5181600" cy="1524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aramond" pitchFamily="18" charset="0"/>
              </a:rPr>
              <a:t>Government of Pakistan’s</a:t>
            </a:r>
          </a:p>
          <a:p>
            <a:pPr algn="ctr"/>
            <a:r>
              <a:rPr lang="en-US" sz="2400" b="1" dirty="0" smtClean="0">
                <a:latin typeface="Garamond" pitchFamily="18" charset="0"/>
              </a:rPr>
              <a:t>Benazir Income Support Programme (BISP)</a:t>
            </a:r>
            <a:endParaRPr lang="en-US" sz="24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igh Tower Text" pitchFamily="18" charset="0"/>
              </a:rPr>
              <a:t>What is BISP?</a:t>
            </a:r>
            <a:endParaRPr lang="en-US" b="1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5105400" cy="62484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800" dirty="0" smtClean="0">
                <a:latin typeface="Garamond" pitchFamily="18" charset="0"/>
              </a:rPr>
              <a:t>Started in 2008</a:t>
            </a:r>
          </a:p>
          <a:p>
            <a:pPr>
              <a:buNone/>
            </a:pPr>
            <a:endParaRPr lang="en-US" sz="1800" dirty="0" smtClean="0">
              <a:latin typeface="Garamond" pitchFamily="18" charset="0"/>
            </a:endParaRPr>
          </a:p>
          <a:p>
            <a:pPr>
              <a:buFontTx/>
              <a:buChar char="-"/>
            </a:pPr>
            <a:r>
              <a:rPr lang="en-US" sz="1800" dirty="0" smtClean="0">
                <a:latin typeface="Garamond" pitchFamily="18" charset="0"/>
              </a:rPr>
              <a:t>Objectives to eradicate poverty and empower women</a:t>
            </a:r>
          </a:p>
          <a:p>
            <a:pPr>
              <a:buNone/>
            </a:pPr>
            <a:endParaRPr lang="en-US" sz="1800" dirty="0" smtClean="0">
              <a:latin typeface="Garamond" pitchFamily="18" charset="0"/>
            </a:endParaRPr>
          </a:p>
          <a:p>
            <a:pPr>
              <a:buFontTx/>
              <a:buChar char="-"/>
            </a:pPr>
            <a:r>
              <a:rPr lang="en-US" sz="1800" dirty="0" smtClean="0">
                <a:latin typeface="Garamond" pitchFamily="18" charset="0"/>
              </a:rPr>
              <a:t>US$ 12 every month</a:t>
            </a:r>
          </a:p>
          <a:p>
            <a:pPr>
              <a:buFontTx/>
              <a:buChar char="-"/>
            </a:pPr>
            <a:endParaRPr lang="en-US" sz="1800" dirty="0" smtClean="0">
              <a:latin typeface="Garamond" pitchFamily="18" charset="0"/>
            </a:endParaRPr>
          </a:p>
          <a:p>
            <a:pPr>
              <a:buFontTx/>
              <a:buChar char="-"/>
            </a:pPr>
            <a:r>
              <a:rPr lang="en-US" sz="1800" dirty="0" smtClean="0">
                <a:latin typeface="Garamond" pitchFamily="18" charset="0"/>
              </a:rPr>
              <a:t>Initial allocation of US $347million for reaching out to 3.5 million women living below the poverty line</a:t>
            </a:r>
          </a:p>
          <a:p>
            <a:pPr>
              <a:buFontTx/>
              <a:buChar char="-"/>
            </a:pPr>
            <a:endParaRPr lang="en-US" sz="1800" dirty="0" smtClean="0">
              <a:latin typeface="Garamond" pitchFamily="18" charset="0"/>
            </a:endParaRPr>
          </a:p>
          <a:p>
            <a:pPr>
              <a:buFontTx/>
              <a:buChar char="-"/>
            </a:pPr>
            <a:r>
              <a:rPr lang="en-US" sz="1800" dirty="0" smtClean="0">
                <a:latin typeface="Garamond" pitchFamily="18" charset="0"/>
              </a:rPr>
              <a:t>Allocation in the last financial year was US$716 million to expand coverage to 5 million families (15% of the poor)</a:t>
            </a:r>
          </a:p>
          <a:p>
            <a:pPr>
              <a:buFontTx/>
              <a:buChar char="-"/>
            </a:pPr>
            <a:endParaRPr lang="en-US" sz="1800" dirty="0" smtClean="0">
              <a:latin typeface="Garamond" pitchFamily="18" charset="0"/>
            </a:endParaRPr>
          </a:p>
          <a:p>
            <a:pPr>
              <a:buFontTx/>
              <a:buChar char="-"/>
            </a:pPr>
            <a:r>
              <a:rPr lang="en-US" sz="1800" dirty="0" smtClean="0">
                <a:latin typeface="Garamond" pitchFamily="18" charset="0"/>
              </a:rPr>
              <a:t>Breaks from past practices of building citizen-state relationship through the male head of the family</a:t>
            </a:r>
          </a:p>
          <a:p>
            <a:pPr>
              <a:buFontTx/>
              <a:buChar char="-"/>
            </a:pPr>
            <a:endParaRPr lang="en-US" sz="1800" dirty="0" smtClean="0">
              <a:latin typeface="Garamond" pitchFamily="18" charset="0"/>
            </a:endParaRPr>
          </a:p>
          <a:p>
            <a:pPr>
              <a:buFontTx/>
              <a:buChar char="-"/>
            </a:pPr>
            <a:r>
              <a:rPr lang="en-US" sz="1800" dirty="0" smtClean="0">
                <a:latin typeface="Garamond" pitchFamily="18" charset="0"/>
              </a:rPr>
              <a:t>Social Assistance Programme</a:t>
            </a:r>
          </a:p>
          <a:p>
            <a:pPr>
              <a:buFontTx/>
              <a:buChar char="-"/>
            </a:pPr>
            <a:endParaRPr lang="en-US" sz="1800" dirty="0" smtClean="0">
              <a:latin typeface="Garamond" pitchFamily="18" charset="0"/>
            </a:endParaRP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5105400" y="609600"/>
          <a:ext cx="4038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14800" cy="6858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High Tower Text" pitchFamily="18" charset="0"/>
              </a:rPr>
              <a:t>Targeting </a:t>
            </a:r>
            <a:r>
              <a:rPr lang="en-GB" sz="2800" b="1" dirty="0" smtClean="0">
                <a:solidFill>
                  <a:schemeClr val="bg1"/>
                </a:solidFill>
                <a:latin typeface="High Tower Text" pitchFamily="18" charset="0"/>
              </a:rPr>
              <a:t>Mechanism(s</a:t>
            </a:r>
            <a:r>
              <a:rPr lang="en-GB" sz="2800" b="1" dirty="0">
                <a:solidFill>
                  <a:schemeClr val="bg1"/>
                </a:solidFill>
                <a:latin typeface="High Tower Text" pitchFamily="18" charset="0"/>
              </a:rPr>
              <a:t>)</a:t>
            </a:r>
            <a:endParaRPr lang="en-US" sz="2800" b="1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4114800" cy="6172200"/>
          </a:xfrm>
          <a:noFill/>
        </p:spPr>
        <p:txBody>
          <a:bodyPr>
            <a:normAutofit/>
          </a:bodyPr>
          <a:lstStyle/>
          <a:p>
            <a:r>
              <a:rPr lang="en-US" sz="2000" dirty="0" smtClean="0">
                <a:latin typeface="Garamond" pitchFamily="18" charset="0"/>
              </a:rPr>
              <a:t>Targeting through the use of National Database and Registration Authority (NADRA)</a:t>
            </a:r>
          </a:p>
          <a:p>
            <a:pPr>
              <a:buNone/>
            </a:pPr>
            <a:r>
              <a:rPr lang="en-US" sz="2000" dirty="0" smtClean="0">
                <a:latin typeface="Garamond" pitchFamily="18" charset="0"/>
              </a:rPr>
              <a:t> </a:t>
            </a:r>
          </a:p>
          <a:p>
            <a:pPr>
              <a:buNone/>
            </a:pPr>
            <a:endParaRPr lang="en-US" sz="2000" b="1" dirty="0" smtClean="0">
              <a:latin typeface="Garamond" pitchFamily="18" charset="0"/>
            </a:endParaRPr>
          </a:p>
          <a:p>
            <a:pPr>
              <a:buNone/>
            </a:pPr>
            <a:endParaRPr lang="en-US" sz="2000" b="1" dirty="0" smtClean="0">
              <a:latin typeface="Garamond" pitchFamily="18" charset="0"/>
            </a:endParaRPr>
          </a:p>
          <a:p>
            <a:r>
              <a:rPr lang="en-US" sz="2000" dirty="0" smtClean="0">
                <a:latin typeface="Garamond" pitchFamily="18" charset="0"/>
              </a:rPr>
              <a:t>Elected Representatives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000" dirty="0" smtClean="0">
                <a:latin typeface="Garamond" pitchFamily="18" charset="0"/>
              </a:rPr>
              <a:t>Poverty Score Card exercise</a:t>
            </a:r>
            <a:endParaRPr lang="en-US" sz="2000" dirty="0">
              <a:latin typeface="Garamond" pitchFamily="18" charset="0"/>
            </a:endParaRPr>
          </a:p>
        </p:txBody>
      </p:sp>
      <p:pic>
        <p:nvPicPr>
          <p:cNvPr id="4" name="Picture 3" descr="CO1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14800" y="0"/>
            <a:ext cx="5029200" cy="3200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00200" y="685800"/>
            <a:ext cx="762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76400" y="2362200"/>
            <a:ext cx="762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953000"/>
            <a:ext cx="28194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Garamond" pitchFamily="18" charset="0"/>
              </a:rPr>
              <a:t>Verification by NADRA</a:t>
            </a:r>
            <a:endParaRPr lang="en-US" b="1" dirty="0">
              <a:latin typeface="Garamond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3886200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High Tower Text" pitchFamily="18" charset="0"/>
              </a:rPr>
              <a:t>Delivery </a:t>
            </a:r>
            <a:r>
              <a:rPr lang="en-GB" sz="2800" b="1" dirty="0" smtClean="0">
                <a:solidFill>
                  <a:schemeClr val="bg1"/>
                </a:solidFill>
                <a:latin typeface="High Tower Text" pitchFamily="18" charset="0"/>
              </a:rPr>
              <a:t>Mechanism(s): Management of BISP</a:t>
            </a:r>
            <a:endParaRPr lang="en-US" sz="2800" b="1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0" y="5181600"/>
            <a:ext cx="2971800" cy="167640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sz="1800" dirty="0" smtClean="0">
                <a:latin typeface="Garamond" pitchFamily="18" charset="0"/>
              </a:rPr>
              <a:t>6 Regional Offices</a:t>
            </a:r>
          </a:p>
          <a:p>
            <a:pPr>
              <a:buNone/>
            </a:pPr>
            <a:endParaRPr lang="en-US" sz="1800" dirty="0" smtClean="0">
              <a:latin typeface="Garamond" pitchFamily="18" charset="0"/>
            </a:endParaRPr>
          </a:p>
          <a:p>
            <a:pPr>
              <a:buFontTx/>
              <a:buChar char="-"/>
            </a:pPr>
            <a:r>
              <a:rPr lang="en-US" sz="1800" dirty="0" smtClean="0">
                <a:latin typeface="Garamond" pitchFamily="18" charset="0"/>
              </a:rPr>
              <a:t>35 Divisional Directorates</a:t>
            </a:r>
          </a:p>
          <a:p>
            <a:pPr>
              <a:buNone/>
            </a:pPr>
            <a:endParaRPr lang="en-US" sz="1800" dirty="0" smtClean="0">
              <a:latin typeface="Garamond" pitchFamily="18" charset="0"/>
            </a:endParaRPr>
          </a:p>
          <a:p>
            <a:pPr>
              <a:buFontTx/>
              <a:buChar char="-"/>
            </a:pPr>
            <a:r>
              <a:rPr lang="en-US" sz="1800" dirty="0" smtClean="0">
                <a:latin typeface="Garamond" pitchFamily="18" charset="0"/>
              </a:rPr>
              <a:t>550 Sub-District Offices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38400" y="762000"/>
            <a:ext cx="21336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8400" y="762000"/>
            <a:ext cx="21336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Programme Management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0" y="1143000"/>
            <a:ext cx="121920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aramond" pitchFamily="18" charset="0"/>
              </a:rPr>
              <a:t>BISP</a:t>
            </a:r>
            <a:endParaRPr lang="en-US" sz="1600" dirty="0">
              <a:latin typeface="Garamon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2209800"/>
            <a:ext cx="2133600" cy="9906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38200" y="2209801"/>
            <a:ext cx="2133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Beneficiary Identification through PSC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2819401"/>
            <a:ext cx="198120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aramond" pitchFamily="18" charset="0"/>
              </a:rPr>
              <a:t>Partner Organization</a:t>
            </a:r>
            <a:endParaRPr lang="en-US" sz="1600" dirty="0">
              <a:latin typeface="Garamon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00" y="2209800"/>
            <a:ext cx="21336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10000" y="2209800"/>
            <a:ext cx="21336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Beneficiary Verification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7200" y="2743200"/>
            <a:ext cx="121920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aramond" pitchFamily="18" charset="0"/>
              </a:rPr>
              <a:t>NADRA</a:t>
            </a:r>
            <a:endParaRPr lang="en-US" sz="1600" dirty="0">
              <a:latin typeface="Garamon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62200" y="3886200"/>
            <a:ext cx="2133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362200" y="3886200"/>
            <a:ext cx="21336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Disbursement of Money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4267200"/>
            <a:ext cx="21336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Garamond" pitchFamily="18" charset="0"/>
              </a:rPr>
              <a:t>Post Office, Benazir Smart Card/Branchless Banking</a:t>
            </a:r>
            <a:endParaRPr lang="en-US" sz="16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490024"/>
            <a:ext cx="4343400" cy="336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sz="2000" dirty="0" smtClean="0">
              <a:latin typeface="Garamond" pitchFamily="18" charset="0"/>
            </a:endParaRPr>
          </a:p>
          <a:p>
            <a:pPr algn="ctr">
              <a:buNone/>
            </a:pPr>
            <a:endParaRPr lang="en-US" sz="2000" dirty="0" smtClean="0">
              <a:latin typeface="Garamond" pitchFamily="18" charset="0"/>
            </a:endParaRPr>
          </a:p>
          <a:p>
            <a:pPr algn="ctr">
              <a:buNone/>
            </a:pPr>
            <a:endParaRPr lang="en-US" sz="2000" dirty="0" smtClean="0">
              <a:latin typeface="Garamond" pitchFamily="18" charset="0"/>
            </a:endParaRPr>
          </a:p>
          <a:p>
            <a:pPr algn="ctr">
              <a:buNone/>
            </a:pPr>
            <a:endParaRPr lang="en-US" sz="2000" dirty="0" smtClean="0">
              <a:latin typeface="Garamond" pitchFamily="18" charset="0"/>
            </a:endParaRPr>
          </a:p>
          <a:p>
            <a:pPr algn="ctr">
              <a:buNone/>
            </a:pPr>
            <a:r>
              <a:rPr lang="en-US" sz="2600" b="1" dirty="0" smtClean="0">
                <a:solidFill>
                  <a:schemeClr val="bg1"/>
                </a:solidFill>
                <a:latin typeface="Garamond" pitchFamily="18" charset="0"/>
              </a:rPr>
              <a:t>Public Private Partnership Programme</a:t>
            </a:r>
          </a:p>
          <a:p>
            <a:pPr algn="ctr">
              <a:buNone/>
            </a:pPr>
            <a:endParaRPr lang="en-US" sz="24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buNone/>
            </a:pPr>
            <a:endParaRPr lang="en-US" sz="24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buNone/>
            </a:pPr>
            <a:endParaRPr lang="en-US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2362200"/>
            <a:ext cx="5181600" cy="1752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atin typeface="Garamond" pitchFamily="18" charset="0"/>
            </a:endParaRPr>
          </a:p>
          <a:p>
            <a:pPr algn="ctr"/>
            <a:r>
              <a:rPr lang="en-US" sz="2400" b="1" dirty="0" smtClean="0">
                <a:latin typeface="Garamond" pitchFamily="18" charset="0"/>
              </a:rPr>
              <a:t>Government of Khyber Pakhtunkhwa and Sarhad Rural Support </a:t>
            </a:r>
            <a:r>
              <a:rPr lang="en-US" sz="2400" b="1" dirty="0" err="1" smtClean="0">
                <a:latin typeface="Garamond" pitchFamily="18" charset="0"/>
              </a:rPr>
              <a:t>Programme’s</a:t>
            </a:r>
            <a:r>
              <a:rPr lang="en-US" sz="2400" b="1" dirty="0" smtClean="0">
                <a:latin typeface="Garamond" pitchFamily="18" charset="0"/>
              </a:rPr>
              <a:t> Initiative for Social Protection</a:t>
            </a:r>
          </a:p>
          <a:p>
            <a:pPr algn="ctr"/>
            <a:endParaRPr lang="en-US" sz="24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3" y="76200"/>
            <a:ext cx="8371927" cy="2819400"/>
            <a:chOff x="0" y="3886200"/>
            <a:chExt cx="7831051" cy="2815167"/>
          </a:xfrm>
        </p:grpSpPr>
        <p:pic>
          <p:nvPicPr>
            <p:cNvPr id="16" name="Picture 15" descr="3rd dialogue 5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3886200"/>
              <a:ext cx="4419600" cy="28151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 rot="10800000" flipH="1" flipV="1">
              <a:off x="3563851" y="4926804"/>
              <a:ext cx="4267200" cy="768286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Centaur" pitchFamily="18" charset="0"/>
                </a:rPr>
                <a:t>Development</a:t>
              </a: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541010" y="3886200"/>
            <a:ext cx="8414304" cy="2971800"/>
            <a:chOff x="1268561" y="0"/>
            <a:chExt cx="7875439" cy="2819400"/>
          </a:xfrm>
        </p:grpSpPr>
        <p:pic>
          <p:nvPicPr>
            <p:cNvPr id="8" name="Picture 7" descr="DSC00341.JPG"/>
            <p:cNvPicPr>
              <a:picLocks noChangeAspect="1"/>
            </p:cNvPicPr>
            <p:nvPr/>
          </p:nvPicPr>
          <p:blipFill>
            <a:blip r:embed="rId3" cstate="email"/>
            <a:srcRect l="-332"/>
            <a:stretch>
              <a:fillRect/>
            </a:stretch>
          </p:blipFill>
          <p:spPr>
            <a:xfrm>
              <a:off x="4760686" y="0"/>
              <a:ext cx="4383314" cy="2819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 rot="10800000" flipH="1" flipV="1">
              <a:off x="1268561" y="1083462"/>
              <a:ext cx="4343399" cy="729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Centaur" pitchFamily="18" charset="0"/>
                </a:rPr>
                <a:t>Humanitarian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6200" y="2895601"/>
            <a:ext cx="88392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aur" pitchFamily="18" charset="0"/>
              </a:rPr>
              <a:t>SRSP </a:t>
            </a:r>
            <a:r>
              <a:rPr lang="en-US" sz="4800" b="1" spc="50" dirty="0" err="1" smtClean="0">
                <a:ln w="1143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aur" pitchFamily="18" charset="0"/>
              </a:rPr>
              <a:t>Programmes</a:t>
            </a:r>
            <a:endParaRPr lang="en-US" sz="4800" b="1" spc="50" dirty="0">
              <a:ln w="1143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0"/>
            <a:ext cx="3048000" cy="2209800"/>
            <a:chOff x="0" y="0"/>
            <a:chExt cx="3048000" cy="2209800"/>
          </a:xfrm>
        </p:grpSpPr>
        <p:pic>
          <p:nvPicPr>
            <p:cNvPr id="17448" name="Picture 9" descr="DSCN009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30480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9" name="Text Box 8"/>
            <p:cNvSpPr txBox="1">
              <a:spLocks noChangeArrowheads="1"/>
            </p:cNvSpPr>
            <p:nvPr/>
          </p:nvSpPr>
          <p:spPr bwMode="auto">
            <a:xfrm>
              <a:off x="471488" y="0"/>
              <a:ext cx="2347912" cy="276225"/>
            </a:xfrm>
            <a:prstGeom prst="rect">
              <a:avLst/>
            </a:prstGeom>
            <a:solidFill>
              <a:schemeClr val="tx1">
                <a:alpha val="89803"/>
              </a:schemeClr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Community Mobilization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048000" y="0"/>
            <a:ext cx="3048000" cy="2209800"/>
            <a:chOff x="3048000" y="0"/>
            <a:chExt cx="3048000" cy="2209800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3048000" y="0"/>
              <a:ext cx="3048000" cy="2209800"/>
              <a:chOff x="0" y="0"/>
              <a:chExt cx="5760" cy="4320"/>
            </a:xfrm>
          </p:grpSpPr>
          <p:pic>
            <p:nvPicPr>
              <p:cNvPr id="17444" name="Picture 3" descr="DSC02993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0" y="0"/>
                <a:ext cx="2832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5" name="Picture 4" descr="DSC02995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2832" y="0"/>
                <a:ext cx="2928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6" name="Picture 5" descr="DSC02998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0" y="2160"/>
                <a:ext cx="2832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7" name="Picture 6" descr="DSC03001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2832" y="2112"/>
                <a:ext cx="2928" cy="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443" name="Text Box 8"/>
            <p:cNvSpPr txBox="1">
              <a:spLocks noChangeArrowheads="1"/>
            </p:cNvSpPr>
            <p:nvPr/>
          </p:nvSpPr>
          <p:spPr bwMode="auto">
            <a:xfrm>
              <a:off x="3505200" y="1905000"/>
              <a:ext cx="2133600" cy="276225"/>
            </a:xfrm>
            <a:prstGeom prst="rect">
              <a:avLst/>
            </a:prstGeom>
            <a:solidFill>
              <a:schemeClr val="tx1">
                <a:alpha val="89803"/>
              </a:schemeClr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Social Sector Services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6096000" y="0"/>
            <a:ext cx="3057525" cy="2209800"/>
            <a:chOff x="6096000" y="0"/>
            <a:chExt cx="3057525" cy="2209800"/>
          </a:xfrm>
        </p:grpSpPr>
        <p:pic>
          <p:nvPicPr>
            <p:cNvPr id="17440" name="Picture 2" descr="DSCN0108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6096000" y="0"/>
              <a:ext cx="3057525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1" name="Text Box 8"/>
            <p:cNvSpPr txBox="1">
              <a:spLocks noChangeArrowheads="1"/>
            </p:cNvSpPr>
            <p:nvPr/>
          </p:nvSpPr>
          <p:spPr bwMode="auto">
            <a:xfrm>
              <a:off x="6629400" y="0"/>
              <a:ext cx="2209800" cy="276225"/>
            </a:xfrm>
            <a:prstGeom prst="rect">
              <a:avLst/>
            </a:prstGeom>
            <a:solidFill>
              <a:schemeClr val="tx1">
                <a:alpha val="89803"/>
              </a:schemeClr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Gender &amp; Development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0" y="2209800"/>
            <a:ext cx="3048000" cy="2238375"/>
            <a:chOff x="0" y="2209800"/>
            <a:chExt cx="3048000" cy="2238375"/>
          </a:xfrm>
        </p:grpSpPr>
        <p:pic>
          <p:nvPicPr>
            <p:cNvPr id="17438" name="Picture 2" descr="F1020033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0" y="2209800"/>
              <a:ext cx="3048000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9" name="Text Box 8"/>
            <p:cNvSpPr txBox="1">
              <a:spLocks noChangeArrowheads="1"/>
            </p:cNvSpPr>
            <p:nvPr/>
          </p:nvSpPr>
          <p:spPr bwMode="auto">
            <a:xfrm>
              <a:off x="381000" y="2209800"/>
              <a:ext cx="2209800" cy="276225"/>
            </a:xfrm>
            <a:prstGeom prst="rect">
              <a:avLst/>
            </a:prstGeom>
            <a:solidFill>
              <a:schemeClr val="tx1">
                <a:alpha val="89803"/>
              </a:schemeClr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bg1"/>
                  </a:solidFill>
                </a:rPr>
                <a:t>CPIs and MHP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081713" y="2195513"/>
            <a:ext cx="3124200" cy="2224087"/>
            <a:chOff x="6081713" y="2195513"/>
            <a:chExt cx="3124200" cy="2224087"/>
          </a:xfrm>
        </p:grpSpPr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6081713" y="2195513"/>
              <a:ext cx="3124200" cy="2224087"/>
              <a:chOff x="2362200" y="2667000"/>
              <a:chExt cx="4191000" cy="2667000"/>
            </a:xfrm>
          </p:grpSpPr>
          <p:pic>
            <p:nvPicPr>
              <p:cNvPr id="17434" name="Picture 11" descr="DSC04705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2362200" y="2678088"/>
                <a:ext cx="2133600" cy="1360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5" name="Picture 3" descr="9 Dec 06 (40)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4457700" y="4038600"/>
                <a:ext cx="2095500" cy="129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6" name="Picture 4" descr="17"/>
              <p:cNvPicPr>
                <a:picLocks noChangeAspect="1" noChangeArrowheads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 bwMode="auto">
              <a:xfrm>
                <a:off x="2362200" y="4038600"/>
                <a:ext cx="2095500" cy="12898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7" name="Picture 7" descr="DSCN1499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4492625" y="2667000"/>
                <a:ext cx="2060575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433" name="Text Box 8"/>
            <p:cNvSpPr txBox="1">
              <a:spLocks noChangeArrowheads="1"/>
            </p:cNvSpPr>
            <p:nvPr/>
          </p:nvSpPr>
          <p:spPr bwMode="auto">
            <a:xfrm>
              <a:off x="6567488" y="2209800"/>
              <a:ext cx="2133600" cy="276225"/>
            </a:xfrm>
            <a:prstGeom prst="rect">
              <a:avLst/>
            </a:prstGeom>
            <a:solidFill>
              <a:schemeClr val="tx1">
                <a:alpha val="89803"/>
              </a:schemeClr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Human Resource Dev</a:t>
              </a: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3048000" y="2209800"/>
            <a:ext cx="3048000" cy="2209800"/>
            <a:chOff x="3048000" y="2209800"/>
            <a:chExt cx="3048000" cy="2209800"/>
          </a:xfrm>
        </p:grpSpPr>
        <p:pic>
          <p:nvPicPr>
            <p:cNvPr id="17429" name="Picture 5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3048000" y="3352800"/>
              <a:ext cx="30480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0" name="Text Box 8"/>
            <p:cNvSpPr txBox="1">
              <a:spLocks noChangeArrowheads="1"/>
            </p:cNvSpPr>
            <p:nvPr/>
          </p:nvSpPr>
          <p:spPr bwMode="auto">
            <a:xfrm>
              <a:off x="3657600" y="4114800"/>
              <a:ext cx="2133600" cy="276225"/>
            </a:xfrm>
            <a:prstGeom prst="rect">
              <a:avLst/>
            </a:prstGeom>
            <a:solidFill>
              <a:schemeClr val="tx1">
                <a:alpha val="89803"/>
              </a:schemeClr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</a:rPr>
                <a:t>Micro Finance and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CIF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17431" name="Picture 4" descr="Chd2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3048000" y="2209800"/>
              <a:ext cx="3048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0" y="4419600"/>
            <a:ext cx="3048000" cy="2438400"/>
            <a:chOff x="0" y="4419600"/>
            <a:chExt cx="3048000" cy="2438400"/>
          </a:xfrm>
        </p:grpSpPr>
        <p:pic>
          <p:nvPicPr>
            <p:cNvPr id="17427" name="Picture 9" descr="Image018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0" y="4419600"/>
              <a:ext cx="30480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8" name="Text Box 8"/>
            <p:cNvSpPr txBox="1">
              <a:spLocks noChangeArrowheads="1"/>
            </p:cNvSpPr>
            <p:nvPr/>
          </p:nvSpPr>
          <p:spPr bwMode="auto">
            <a:xfrm>
              <a:off x="381000" y="4419600"/>
              <a:ext cx="2209800" cy="461665"/>
            </a:xfrm>
            <a:prstGeom prst="rect">
              <a:avLst/>
            </a:prstGeom>
            <a:solidFill>
              <a:schemeClr val="tx1">
                <a:alpha val="89803"/>
              </a:schemeClr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</a:rPr>
                <a:t>Improving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Governance and Access to Justice Initiative</a:t>
              </a: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3048000" y="4419600"/>
            <a:ext cx="3048000" cy="2438400"/>
            <a:chOff x="3048000" y="4419600"/>
            <a:chExt cx="3048000" cy="2438400"/>
          </a:xfrm>
        </p:grpSpPr>
        <p:pic>
          <p:nvPicPr>
            <p:cNvPr id="17425" name="Picture 6" descr="DSC04825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3048000" y="4419600"/>
              <a:ext cx="30480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6" name="Text Box 8"/>
            <p:cNvSpPr txBox="1">
              <a:spLocks noChangeArrowheads="1"/>
            </p:cNvSpPr>
            <p:nvPr/>
          </p:nvSpPr>
          <p:spPr bwMode="auto">
            <a:xfrm>
              <a:off x="3657600" y="6581775"/>
              <a:ext cx="2133600" cy="276225"/>
            </a:xfrm>
            <a:prstGeom prst="rect">
              <a:avLst/>
            </a:prstGeom>
            <a:solidFill>
              <a:schemeClr val="tx1">
                <a:alpha val="89803"/>
              </a:schemeClr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Policy Adv. &amp; Linkages</a:t>
              </a:r>
            </a:p>
          </p:txBody>
        </p:sp>
      </p:grpSp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6096000" y="4405313"/>
            <a:ext cx="3048000" cy="2452687"/>
            <a:chOff x="1800" y="1440"/>
            <a:chExt cx="8644" cy="8100"/>
          </a:xfrm>
        </p:grpSpPr>
        <p:sp>
          <p:nvSpPr>
            <p:cNvPr id="17420" name="AutoShape 6"/>
            <p:cNvSpPr>
              <a:spLocks noChangeAspect="1" noChangeArrowheads="1"/>
            </p:cNvSpPr>
            <p:nvPr/>
          </p:nvSpPr>
          <p:spPr bwMode="auto">
            <a:xfrm>
              <a:off x="1800" y="1440"/>
              <a:ext cx="8644" cy="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7421" name="Picture 7" descr="DSC05290"/>
            <p:cNvPicPr preferRelativeResize="0">
              <a:picLocks noChangeArrowheads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6117" y="1440"/>
              <a:ext cx="4320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2" name="Picture 8" descr="DSC05301"/>
            <p:cNvPicPr preferRelativeResize="0">
              <a:picLocks noChangeArrowheads="1"/>
            </p:cNvPicPr>
            <p:nvPr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6124" y="5472"/>
              <a:ext cx="4320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3" name="Picture 9" descr="DSC05491"/>
            <p:cNvPicPr preferRelativeResize="0">
              <a:picLocks noChangeArrowheads="1"/>
            </p:cNvPicPr>
            <p:nvPr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>
              <a:off x="1800" y="1440"/>
              <a:ext cx="4320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4" name="Picture 10" descr="DSCN5118"/>
            <p:cNvPicPr preferRelativeResize="0">
              <a:picLocks noChangeArrowheads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>
              <a:off x="1805" y="5475"/>
              <a:ext cx="4320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6629400" y="4419600"/>
            <a:ext cx="2133600" cy="276225"/>
          </a:xfrm>
          <a:prstGeom prst="rect">
            <a:avLst/>
          </a:prstGeom>
          <a:solidFill>
            <a:schemeClr val="tx1">
              <a:alpha val="89803"/>
            </a:schemeClr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Nat. Resource Mgmnt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6553200" y="6396335"/>
            <a:ext cx="2133600" cy="461665"/>
          </a:xfrm>
          <a:prstGeom prst="rect">
            <a:avLst/>
          </a:prstGeom>
          <a:solidFill>
            <a:schemeClr val="tx1">
              <a:alpha val="89803"/>
            </a:schemeClr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Enterprise Development and  Value Chains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Kaghan Valley 119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7" name="Line 7"/>
          <p:cNvSpPr>
            <a:spLocks noChangeShapeType="1"/>
          </p:cNvSpPr>
          <p:nvPr/>
        </p:nvSpPr>
        <p:spPr bwMode="auto">
          <a:xfrm>
            <a:off x="2652486" y="2576285"/>
            <a:ext cx="5562600" cy="2641600"/>
          </a:xfrm>
          <a:prstGeom prst="line">
            <a:avLst/>
          </a:prstGeom>
          <a:noFill/>
          <a:ln w="76200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6400800" y="5334000"/>
            <a:ext cx="2743200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Universal Approach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0" y="1371600"/>
            <a:ext cx="2590800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Poverty-Targeted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0424" name="Line 24"/>
          <p:cNvSpPr>
            <a:spLocks noChangeShapeType="1"/>
          </p:cNvSpPr>
          <p:nvPr/>
        </p:nvSpPr>
        <p:spPr bwMode="auto">
          <a:xfrm flipV="1">
            <a:off x="2895600" y="990600"/>
            <a:ext cx="0" cy="1676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0425" name="Line 25"/>
          <p:cNvSpPr>
            <a:spLocks noChangeShapeType="1"/>
          </p:cNvSpPr>
          <p:nvPr/>
        </p:nvSpPr>
        <p:spPr bwMode="auto">
          <a:xfrm flipH="1" flipV="1">
            <a:off x="8128228" y="979713"/>
            <a:ext cx="90487" cy="42672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5334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Poverty Reduction &amp; Resilient Communities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Community Investment Funds</a:t>
            </a:r>
            <a:endParaRPr lang="en-US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4419600" cy="5364163"/>
          </a:xfrm>
        </p:spPr>
        <p:txBody>
          <a:bodyPr>
            <a:normAutofit/>
          </a:bodyPr>
          <a:lstStyle/>
          <a:p>
            <a:pPr marL="609600" lvl="0" indent="-609600" algn="just">
              <a:lnSpc>
                <a:spcPct val="80000"/>
              </a:lnSpc>
              <a:buClr>
                <a:schemeClr val="bg1"/>
              </a:buClr>
              <a:buFontTx/>
              <a:buChar char="-"/>
              <a:defRPr/>
            </a:pPr>
            <a:r>
              <a:rPr lang="en-US" sz="2400" dirty="0" smtClean="0">
                <a:latin typeface="Garamond" pitchFamily="18" charset="0"/>
              </a:rPr>
              <a:t>CIF aims to improve livelihoods of poor and vulnerable especially women in target areas</a:t>
            </a:r>
          </a:p>
          <a:p>
            <a:pPr marL="609600" lvl="0" indent="-609600" algn="just">
              <a:lnSpc>
                <a:spcPct val="80000"/>
              </a:lnSpc>
              <a:buClr>
                <a:schemeClr val="bg1"/>
              </a:buClr>
              <a:buFontTx/>
              <a:buChar char="-"/>
              <a:defRPr/>
            </a:pPr>
            <a:endParaRPr lang="en-US" sz="2400" dirty="0" smtClean="0">
              <a:latin typeface="Garamond" pitchFamily="18" charset="0"/>
            </a:endParaRPr>
          </a:p>
          <a:p>
            <a:pPr marL="609600" lvl="0" indent="-609600" algn="just">
              <a:lnSpc>
                <a:spcPct val="80000"/>
              </a:lnSpc>
              <a:buClr>
                <a:schemeClr val="bg1"/>
              </a:buClr>
              <a:buFontTx/>
              <a:buChar char="-"/>
              <a:defRPr/>
            </a:pPr>
            <a:r>
              <a:rPr lang="en-US" sz="2400" dirty="0" smtClean="0">
                <a:latin typeface="Garamond" pitchFamily="18" charset="0"/>
              </a:rPr>
              <a:t>Social Collateral</a:t>
            </a:r>
          </a:p>
          <a:p>
            <a:pPr marL="609600" lvl="0" indent="-609600" algn="just">
              <a:lnSpc>
                <a:spcPct val="80000"/>
              </a:lnSpc>
              <a:buClr>
                <a:schemeClr val="bg1"/>
              </a:buClr>
              <a:buFontTx/>
              <a:buChar char="-"/>
              <a:defRPr/>
            </a:pPr>
            <a:endParaRPr lang="en-US" sz="2400" dirty="0" smtClean="0">
              <a:latin typeface="Garamond" pitchFamily="18" charset="0"/>
            </a:endParaRPr>
          </a:p>
          <a:p>
            <a:pPr marL="609600" lvl="0" indent="-609600" algn="just">
              <a:lnSpc>
                <a:spcPct val="80000"/>
              </a:lnSpc>
              <a:buClr>
                <a:schemeClr val="bg1"/>
              </a:buClr>
              <a:buFontTx/>
              <a:buChar char="-"/>
              <a:defRPr/>
            </a:pPr>
            <a:r>
              <a:rPr lang="en-US" sz="2400" dirty="0" smtClean="0">
                <a:latin typeface="Garamond" pitchFamily="18" charset="0"/>
              </a:rPr>
              <a:t>CIF is a fund owned, run and managed by the community (village organizations) themselves.</a:t>
            </a:r>
          </a:p>
          <a:p>
            <a:pPr marL="609600" indent="-609600" algn="just">
              <a:lnSpc>
                <a:spcPct val="80000"/>
              </a:lnSpc>
              <a:buClr>
                <a:schemeClr val="bg1"/>
              </a:buClr>
              <a:buNone/>
              <a:defRPr/>
            </a:pPr>
            <a:endParaRPr lang="en-US" sz="2400" dirty="0" smtClean="0">
              <a:latin typeface="Garamond" pitchFamily="18" charset="0"/>
            </a:endParaRPr>
          </a:p>
          <a:p>
            <a:pPr marL="609600" indent="-609600" algn="just">
              <a:lnSpc>
                <a:spcPct val="80000"/>
              </a:lnSpc>
              <a:buClr>
                <a:schemeClr val="bg1"/>
              </a:buClr>
              <a:buFontTx/>
              <a:buChar char="-"/>
              <a:defRPr/>
            </a:pPr>
            <a:r>
              <a:rPr lang="en-US" sz="2400" dirty="0" smtClean="0">
                <a:latin typeface="Garamond" pitchFamily="18" charset="0"/>
              </a:rPr>
              <a:t>So far, over 120 women VOs have been engaged in CIF delivery, benefiting over 5,000 rural households.</a:t>
            </a:r>
          </a:p>
          <a:p>
            <a:pPr marL="609600" lvl="0" indent="-609600" algn="just">
              <a:lnSpc>
                <a:spcPct val="80000"/>
              </a:lnSpc>
              <a:buClr>
                <a:schemeClr val="bg1"/>
              </a:buClr>
              <a:buFontTx/>
              <a:buAutoNum type="arabicPeriod"/>
              <a:defRPr/>
            </a:pPr>
            <a:endParaRPr lang="en-US" dirty="0" smtClean="0"/>
          </a:p>
          <a:p>
            <a:pPr marL="609600" lvl="0" indent="-609600" algn="just">
              <a:lnSpc>
                <a:spcPct val="80000"/>
              </a:lnSpc>
              <a:buClr>
                <a:schemeClr val="bg1"/>
              </a:buClr>
              <a:buFontTx/>
              <a:buAutoNum type="arabicPeriod"/>
              <a:defRPr/>
            </a:pPr>
            <a:endParaRPr lang="en-US" dirty="0" smtClean="0"/>
          </a:p>
          <a:p>
            <a:pPr marL="609600" lvl="0" indent="-609600" algn="just">
              <a:lnSpc>
                <a:spcPct val="80000"/>
              </a:lnSpc>
              <a:buClr>
                <a:schemeClr val="bg1"/>
              </a:buClr>
              <a:buFontTx/>
              <a:buAutoNum type="arabicPeriod"/>
              <a:defRPr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953000" y="762000"/>
          <a:ext cx="3657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Community Investment Funds</a:t>
            </a:r>
            <a:endParaRPr lang="en-US" dirty="0">
              <a:solidFill>
                <a:schemeClr val="bg1"/>
              </a:solidFill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igh Tower Text" pitchFamily="18" charset="0"/>
              </a:rPr>
              <a:t>Contents</a:t>
            </a:r>
            <a:endParaRPr lang="en-US" b="1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2000" dirty="0" smtClean="0">
              <a:latin typeface="Garamond" pitchFamily="18" charset="0"/>
            </a:endParaRPr>
          </a:p>
          <a:p>
            <a:endParaRPr lang="en-US" sz="2000" dirty="0" smtClean="0">
              <a:latin typeface="Garamond" pitchFamily="18" charset="0"/>
            </a:endParaRPr>
          </a:p>
          <a:p>
            <a:pPr lvl="3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Garamond" pitchFamily="18" charset="0"/>
            </a:endParaRPr>
          </a:p>
          <a:p>
            <a:pPr lvl="3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Garamond" pitchFamily="18" charset="0"/>
            </a:endParaRPr>
          </a:p>
          <a:p>
            <a:pPr lvl="3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Brief Profile and Local Context of Pakistan</a:t>
            </a:r>
          </a:p>
          <a:p>
            <a:pPr lvl="3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Garamond" pitchFamily="18" charset="0"/>
            </a:endParaRPr>
          </a:p>
          <a:p>
            <a:pPr lvl="3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National Social Transfer Programme</a:t>
            </a:r>
          </a:p>
          <a:p>
            <a:pPr lvl="3">
              <a:buNone/>
            </a:pPr>
            <a:endParaRPr lang="en-US" dirty="0" smtClean="0">
              <a:solidFill>
                <a:schemeClr val="bg1"/>
              </a:solidFill>
              <a:latin typeface="Garamond" pitchFamily="18" charset="0"/>
            </a:endParaRPr>
          </a:p>
          <a:p>
            <a:pPr lvl="3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Public-Private Partnership for Social Transfer Programme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0"/>
            <a:ext cx="4572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SC04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F1040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472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DSC043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528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unched Tape 4"/>
          <p:cNvSpPr/>
          <p:nvPr/>
        </p:nvSpPr>
        <p:spPr>
          <a:xfrm>
            <a:off x="1676400" y="2286000"/>
            <a:ext cx="6172200" cy="2895600"/>
          </a:xfrm>
          <a:prstGeom prst="flowChartPunchedTape">
            <a:avLst/>
          </a:prstGeom>
          <a:solidFill>
            <a:schemeClr val="accent3">
              <a:lumMod val="60000"/>
              <a:lumOff val="40000"/>
              <a:alpha val="66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Thank You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sz="2000" dirty="0" smtClean="0">
              <a:latin typeface="Garamond" pitchFamily="18" charset="0"/>
            </a:endParaRPr>
          </a:p>
          <a:p>
            <a:pPr algn="ctr">
              <a:buNone/>
            </a:pPr>
            <a:endParaRPr lang="en-US" sz="2000" dirty="0" smtClean="0">
              <a:latin typeface="Garamond" pitchFamily="18" charset="0"/>
            </a:endParaRPr>
          </a:p>
          <a:p>
            <a:pPr algn="ctr">
              <a:buNone/>
            </a:pPr>
            <a:endParaRPr lang="en-US" sz="2000" dirty="0" smtClean="0">
              <a:latin typeface="Garamond" pitchFamily="18" charset="0"/>
            </a:endParaRPr>
          </a:p>
          <a:p>
            <a:pPr algn="ctr">
              <a:buNone/>
            </a:pPr>
            <a:endParaRPr lang="en-US" sz="2000" dirty="0" smtClean="0">
              <a:latin typeface="Garamond" pitchFamily="18" charset="0"/>
            </a:endParaRPr>
          </a:p>
          <a:p>
            <a:pPr algn="ctr">
              <a:buNone/>
            </a:pPr>
            <a:r>
              <a:rPr lang="en-US" sz="2600" b="1" dirty="0" smtClean="0">
                <a:solidFill>
                  <a:schemeClr val="bg1"/>
                </a:solidFill>
                <a:latin typeface="Garamond" pitchFamily="18" charset="0"/>
              </a:rPr>
              <a:t>Brief Profile and Local Context</a:t>
            </a:r>
          </a:p>
          <a:p>
            <a:pPr algn="ctr">
              <a:buNone/>
            </a:pPr>
            <a:endParaRPr lang="en-US" sz="24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buNone/>
            </a:pPr>
            <a:endParaRPr lang="en-US" sz="24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buNone/>
            </a:pPr>
            <a:endParaRPr lang="en-US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2362200"/>
            <a:ext cx="5181600" cy="1752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aramond" pitchFamily="18" charset="0"/>
              </a:rPr>
              <a:t>Pakistan</a:t>
            </a:r>
            <a:endParaRPr lang="en-US" sz="24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High Tower Text" pitchFamily="18" charset="0"/>
              </a:rPr>
              <a:t/>
            </a:r>
            <a:br>
              <a:rPr lang="en-GB" sz="2800" b="1" dirty="0" smtClean="0">
                <a:solidFill>
                  <a:schemeClr val="bg1"/>
                </a:solidFill>
                <a:latin typeface="High Tower Text" pitchFamily="18" charset="0"/>
              </a:rPr>
            </a:br>
            <a:r>
              <a:rPr lang="en-GB" sz="3100" b="1" dirty="0" smtClean="0">
                <a:solidFill>
                  <a:schemeClr val="bg1"/>
                </a:solidFill>
                <a:latin typeface="High Tower Text" pitchFamily="18" charset="0"/>
              </a:rPr>
              <a:t>Country Context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endParaRPr lang="en-US" sz="2000" dirty="0"/>
          </a:p>
        </p:txBody>
      </p:sp>
      <p:pic>
        <p:nvPicPr>
          <p:cNvPr id="5122" name="Picture 2" descr="http://2.bp.blogspot.com/-x1vA7P6wBkM/Tgt8usyLM4I/AAAAAAAAA1g/WNMxZgr7lQI/s1600/map_pakistan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0" y="609600"/>
            <a:ext cx="8001001" cy="62484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410200" y="4800600"/>
            <a:ext cx="3733800" cy="2057400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en-US" sz="2000" dirty="0" smtClean="0">
                <a:latin typeface="Garamond" pitchFamily="18" charset="0"/>
              </a:rPr>
              <a:t>Total Population: </a:t>
            </a:r>
            <a:r>
              <a:rPr lang="en-US" sz="2000" b="1" dirty="0" smtClean="0">
                <a:latin typeface="Garamond" pitchFamily="18" charset="0"/>
              </a:rPr>
              <a:t>180 million</a:t>
            </a:r>
          </a:p>
          <a:p>
            <a:pPr algn="just">
              <a:buNone/>
            </a:pPr>
            <a:endParaRPr lang="en-US" sz="900" dirty="0" smtClean="0">
              <a:latin typeface="Garamond" pitchFamily="18" charset="0"/>
            </a:endParaRPr>
          </a:p>
          <a:p>
            <a:pPr algn="just">
              <a:buFontTx/>
              <a:buChar char="-"/>
            </a:pPr>
            <a:r>
              <a:rPr lang="en-US" sz="2000" b="1" dirty="0" smtClean="0">
                <a:latin typeface="Garamond" pitchFamily="18" charset="0"/>
              </a:rPr>
              <a:t>58%</a:t>
            </a:r>
            <a:r>
              <a:rPr lang="en-US" sz="2000" dirty="0" smtClean="0">
                <a:latin typeface="Garamond" pitchFamily="18" charset="0"/>
              </a:rPr>
              <a:t> of the population is food insecure</a:t>
            </a:r>
          </a:p>
          <a:p>
            <a:pPr algn="just">
              <a:buNone/>
            </a:pPr>
            <a:endParaRPr lang="en-US" sz="900" dirty="0" smtClean="0">
              <a:latin typeface="Garamond" pitchFamily="18" charset="0"/>
            </a:endParaRPr>
          </a:p>
          <a:p>
            <a:pPr algn="just">
              <a:buFontTx/>
              <a:buChar char="-"/>
            </a:pPr>
            <a:r>
              <a:rPr lang="en-US" sz="2000" dirty="0" smtClean="0">
                <a:latin typeface="Garamond" pitchFamily="18" charset="0"/>
              </a:rPr>
              <a:t>Increase to 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63%</a:t>
            </a:r>
            <a:r>
              <a:rPr lang="en-US" sz="2000" dirty="0" smtClean="0">
                <a:latin typeface="Garamond" pitchFamily="18" charset="0"/>
              </a:rPr>
              <a:t> in the next five years </a:t>
            </a:r>
          </a:p>
          <a:p>
            <a:pPr algn="just">
              <a:buFontTx/>
              <a:buChar char="-"/>
            </a:pPr>
            <a:endParaRPr lang="en-US" sz="2000" dirty="0" smtClean="0">
              <a:latin typeface="Garamond" pitchFamily="18" charset="0"/>
            </a:endParaRPr>
          </a:p>
          <a:p>
            <a:pPr algn="just">
              <a:buFontTx/>
              <a:buChar char="-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0"/>
            <a:ext cx="9143999" cy="6857999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/>
              <a:t>- </a:t>
            </a:r>
            <a:endParaRPr lang="en-US" dirty="0"/>
          </a:p>
        </p:txBody>
      </p:sp>
      <p:pic>
        <p:nvPicPr>
          <p:cNvPr id="4" name="Picture 2" descr="C:\Users\UNHCR\Desktop\PICTURES  for presentation\ID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0"/>
            <a:ext cx="4267200" cy="3200400"/>
          </a:xfrm>
          <a:prstGeom prst="rect">
            <a:avLst/>
          </a:prstGeom>
          <a:noFill/>
        </p:spPr>
      </p:pic>
      <p:pic>
        <p:nvPicPr>
          <p:cNvPr id="5" name="Picture 2" descr="E:\london extra\Katlang School Pics\DSC02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800" y="4038600"/>
            <a:ext cx="3759200" cy="2819400"/>
          </a:xfrm>
          <a:prstGeom prst="rect">
            <a:avLst/>
          </a:prstGeom>
          <a:noFill/>
        </p:spPr>
      </p:pic>
      <p:pic>
        <p:nvPicPr>
          <p:cNvPr id="6" name="Picture 2" descr="C:\Users\UNHCR\Desktop\PICTURES  for presentation\DSCF03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4267200" cy="32004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4876800" cy="609599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igh Tower Text" pitchFamily="18" charset="0"/>
              </a:rPr>
              <a:t>Complex Environment</a:t>
            </a:r>
            <a:endParaRPr lang="en-US" sz="2800" b="1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914400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Garamond" pitchFamily="18" charset="0"/>
              </a:rPr>
              <a:t> Growing Inflation</a:t>
            </a:r>
          </a:p>
          <a:p>
            <a:pPr>
              <a:buFontTx/>
              <a:buChar char="-"/>
            </a:pPr>
            <a:endParaRPr lang="en-US" sz="2000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Garamond" pitchFamily="18" charset="0"/>
              </a:rPr>
              <a:t> Weak governance</a:t>
            </a:r>
          </a:p>
          <a:p>
            <a:pPr>
              <a:buFontTx/>
              <a:buChar char="-"/>
            </a:pPr>
            <a:endParaRPr lang="en-US" sz="2000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Garamond" pitchFamily="18" charset="0"/>
              </a:rPr>
              <a:t> Security Crisis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Garamond" pitchFamily="18" charset="0"/>
              </a:rPr>
              <a:t>Natural Disasters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Centaur" pitchFamily="18" charset="0"/>
              </a:rPr>
              <a:t>The story from DIR</a:t>
            </a:r>
            <a:endParaRPr lang="en-US" dirty="0">
              <a:latin typeface="Centaur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172200" cy="609600"/>
          </a:xfrm>
          <a:solidFill>
            <a:schemeClr val="accent1">
              <a:lumMod val="5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igh Tower Text" pitchFamily="18" charset="0"/>
              </a:rPr>
              <a:t>The importance of the local context </a:t>
            </a:r>
            <a:endParaRPr lang="en-US" sz="2800" b="1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pic>
        <p:nvPicPr>
          <p:cNvPr id="8194" name="Picture 2" descr="C:\Users\UNHCR\Desktop\PICTURES  for presentation\W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799"/>
            <a:ext cx="3810000" cy="36885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C:\Users\UNHCR\Desktop\PICTURES  for presentation\W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146854"/>
            <a:ext cx="3657600" cy="3558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UNHCR\Desktop\PICTURES  for presentation\W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8900" cy="38862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219" name="Picture 3" descr="C:\Users\UNHCR\Desktop\PICTURES  for presentation\W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600200"/>
            <a:ext cx="2514600" cy="391342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220" name="Picture 4" descr="C:\Users\UNHCR\Desktop\PICTURES  for presentation\W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743200"/>
            <a:ext cx="23622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3999" cy="6857999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3352800" cy="60959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High Tower Text" pitchFamily="18" charset="0"/>
              </a:rPr>
              <a:t>Military</a:t>
            </a:r>
            <a:endParaRPr lang="en-US" sz="2800" b="1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pic>
        <p:nvPicPr>
          <p:cNvPr id="3" name="Picture 1" descr="C:\Users\UNHCR\Desktop\PICTURES  for presentation\nAJIA TOP (8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95400"/>
            <a:ext cx="6719831" cy="55626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0913"/>
            <a:ext cx="9144000" cy="65248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endParaRPr lang="en-US" sz="2000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just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Garamond" pitchFamily="18" charset="0"/>
              </a:rPr>
              <a:t>Potential for self-help</a:t>
            </a:r>
          </a:p>
          <a:p>
            <a:pPr algn="just">
              <a:buFontTx/>
              <a:buChar char="-"/>
            </a:pPr>
            <a:endParaRPr lang="en-US" sz="2000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Garamond" pitchFamily="18" charset="0"/>
              </a:rPr>
              <a:t>- Ties of reciprocity</a:t>
            </a:r>
          </a:p>
          <a:p>
            <a:pPr algn="just"/>
            <a:endParaRPr lang="en-US" sz="2000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Garamond" pitchFamily="18" charset="0"/>
              </a:rPr>
              <a:t>- Social Networks</a:t>
            </a:r>
          </a:p>
          <a:p>
            <a:pPr algn="just"/>
            <a:endParaRPr lang="en-US" sz="2000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just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Garamond" pitchFamily="18" charset="0"/>
              </a:rPr>
              <a:t>Instances of Collective Action</a:t>
            </a:r>
          </a:p>
          <a:p>
            <a:pPr algn="just">
              <a:buFontTx/>
              <a:buChar char="-"/>
            </a:pPr>
            <a:endParaRPr lang="en-US" sz="2000" dirty="0" smtClean="0">
              <a:latin typeface="Garamond" pitchFamily="18" charset="0"/>
            </a:endParaRPr>
          </a:p>
          <a:p>
            <a:pPr algn="just">
              <a:buFontTx/>
              <a:buChar char="-"/>
            </a:pPr>
            <a:endParaRPr lang="en-US" sz="2000" dirty="0" smtClean="0">
              <a:latin typeface="Garamond" pitchFamily="18" charset="0"/>
            </a:endParaRPr>
          </a:p>
          <a:p>
            <a:pPr algn="just">
              <a:buFontTx/>
              <a:buChar char="-"/>
            </a:pPr>
            <a:endParaRPr lang="en-US" sz="2000" dirty="0" smtClean="0">
              <a:latin typeface="Garamond" pitchFamily="18" charset="0"/>
            </a:endParaRPr>
          </a:p>
          <a:p>
            <a:pPr algn="just">
              <a:buFontTx/>
              <a:buChar char="-"/>
            </a:pPr>
            <a:endParaRPr lang="en-US" sz="2000" dirty="0" smtClean="0">
              <a:latin typeface="Garamond" pitchFamily="18" charset="0"/>
            </a:endParaRPr>
          </a:p>
          <a:p>
            <a:pPr algn="just">
              <a:buFontTx/>
              <a:buChar char="-"/>
            </a:pPr>
            <a:endParaRPr lang="en-US" sz="2000" dirty="0" smtClean="0">
              <a:latin typeface="Garamond" pitchFamily="18" charset="0"/>
            </a:endParaRPr>
          </a:p>
          <a:p>
            <a:pPr algn="just">
              <a:buFontTx/>
              <a:buChar char="-"/>
            </a:pPr>
            <a:endParaRPr lang="en-US" sz="2000" dirty="0" smtClean="0">
              <a:latin typeface="Garamond" pitchFamily="18" charset="0"/>
            </a:endParaRPr>
          </a:p>
          <a:p>
            <a:pPr algn="just">
              <a:buFontTx/>
              <a:buChar char="-"/>
            </a:pPr>
            <a:endParaRPr lang="en-US" sz="2000" dirty="0" smtClean="0">
              <a:latin typeface="Garamond" pitchFamily="18" charset="0"/>
            </a:endParaRPr>
          </a:p>
          <a:p>
            <a:pPr algn="just">
              <a:buFontTx/>
              <a:buChar char="-"/>
            </a:pPr>
            <a:endParaRPr lang="en-US" sz="2000" dirty="0" smtClean="0">
              <a:latin typeface="Garamond" pitchFamily="18" charset="0"/>
            </a:endParaRPr>
          </a:p>
          <a:p>
            <a:pPr algn="just">
              <a:buFontTx/>
              <a:buChar char="-"/>
            </a:pPr>
            <a:endParaRPr lang="en-US" sz="2000" dirty="0" smtClean="0">
              <a:latin typeface="Garamond" pitchFamily="18" charset="0"/>
            </a:endParaRPr>
          </a:p>
          <a:p>
            <a:pPr algn="just">
              <a:buFontTx/>
              <a:buChar char="-"/>
            </a:pPr>
            <a:endParaRPr lang="en-US" sz="2000" dirty="0" smtClean="0">
              <a:latin typeface="Garamond" pitchFamily="18" charset="0"/>
            </a:endParaRPr>
          </a:p>
          <a:p>
            <a:pPr algn="just">
              <a:buFontTx/>
              <a:buChar char="-"/>
            </a:pPr>
            <a:endParaRPr lang="en-US" sz="2000" dirty="0" smtClean="0">
              <a:latin typeface="Garamond" pitchFamily="18" charset="0"/>
            </a:endParaRPr>
          </a:p>
          <a:p>
            <a:pPr algn="just">
              <a:buFontTx/>
              <a:buChar char="-"/>
            </a:pPr>
            <a:endParaRPr lang="en-US" sz="2000" dirty="0" smtClean="0">
              <a:latin typeface="Garamond" pitchFamily="18" charset="0"/>
            </a:endParaRPr>
          </a:p>
          <a:p>
            <a:endParaRPr lang="en-US" dirty="0"/>
          </a:p>
        </p:txBody>
      </p:sp>
      <p:pic>
        <p:nvPicPr>
          <p:cNvPr id="3" name="Picture 3" descr="C:\Users\UNHCR\Desktop\PICTURES  for presentation\DSC0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6822" y="2819400"/>
            <a:ext cx="5637178" cy="4343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79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High Tower Text" pitchFamily="18" charset="0"/>
              </a:rPr>
              <a:t>Strong Society</a:t>
            </a:r>
            <a:endParaRPr lang="en-US" sz="2800" b="1" dirty="0">
              <a:solidFill>
                <a:schemeClr val="bg1"/>
              </a:solidFill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422</Words>
  <Application>Microsoft Office PowerPoint</Application>
  <PresentationFormat>On-screen Show (4:3)</PresentationFormat>
  <Paragraphs>166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Social Transfer Initiatives in Pakistan </vt:lpstr>
      <vt:lpstr>Contents</vt:lpstr>
      <vt:lpstr>PowerPoint Presentation</vt:lpstr>
      <vt:lpstr> Country Context  </vt:lpstr>
      <vt:lpstr>Complex Environment</vt:lpstr>
      <vt:lpstr>The importance of the local context </vt:lpstr>
      <vt:lpstr>PowerPoint Presentation</vt:lpstr>
      <vt:lpstr>Military</vt:lpstr>
      <vt:lpstr>Strong Society</vt:lpstr>
      <vt:lpstr>PowerPoint Presentation</vt:lpstr>
      <vt:lpstr>What is BISP?</vt:lpstr>
      <vt:lpstr>Targeting Mechanism(s)</vt:lpstr>
      <vt:lpstr>Delivery Mechanism(s): Management of BISP</vt:lpstr>
      <vt:lpstr>PowerPoint Presentation</vt:lpstr>
      <vt:lpstr>PowerPoint Presentation</vt:lpstr>
      <vt:lpstr>PowerPoint Presentation</vt:lpstr>
      <vt:lpstr>PowerPoint Presentation</vt:lpstr>
      <vt:lpstr>Community Investment Funds</vt:lpstr>
      <vt:lpstr>Community Investment Funds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User</dc:creator>
  <cp:lastModifiedBy>MASSARELLI Andrea (DEVCO)</cp:lastModifiedBy>
  <cp:revision>93</cp:revision>
  <dcterms:created xsi:type="dcterms:W3CDTF">2013-02-17T14:10:17Z</dcterms:created>
  <dcterms:modified xsi:type="dcterms:W3CDTF">2013-03-06T16:20:03Z</dcterms:modified>
</cp:coreProperties>
</file>