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sldIdLst>
    <p:sldId id="256" r:id="rId2"/>
    <p:sldId id="265" r:id="rId3"/>
    <p:sldId id="258" r:id="rId4"/>
    <p:sldId id="259" r:id="rId5"/>
    <p:sldId id="268" r:id="rId6"/>
    <p:sldId id="266" r:id="rId7"/>
    <p:sldId id="261" r:id="rId8"/>
    <p:sldId id="263" r:id="rId9"/>
    <p:sldId id="264" r:id="rId10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5867400" cy="6858000"/>
            <a:chOff x="0" y="0"/>
            <a:chExt cx="3696" cy="4320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auto">
            <a:xfrm>
              <a:off x="0" y="0"/>
              <a:ext cx="2880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kumimoji="1" lang="ru-RU" sz="2400">
                <a:latin typeface="Times New Roman" pitchFamily="18" charset="0"/>
              </a:endParaRPr>
            </a:p>
          </p:txBody>
        </p:sp>
        <p:sp>
          <p:nvSpPr>
            <p:cNvPr id="6" name="AutoShape 4"/>
            <p:cNvSpPr>
              <a:spLocks noChangeArrowheads="1"/>
            </p:cNvSpPr>
            <p:nvPr/>
          </p:nvSpPr>
          <p:spPr bwMode="white">
            <a:xfrm>
              <a:off x="432" y="624"/>
              <a:ext cx="3264" cy="1200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kumimoji="1" lang="ru-RU" sz="2400">
                <a:latin typeface="Times New Roman" pitchFamily="18" charset="0"/>
              </a:endParaRPr>
            </a:p>
          </p:txBody>
        </p:sp>
      </p:grpSp>
      <p:grpSp>
        <p:nvGrpSpPr>
          <p:cNvPr id="7" name="Group 5"/>
          <p:cNvGrpSpPr>
            <a:grpSpLocks/>
          </p:cNvGrpSpPr>
          <p:nvPr/>
        </p:nvGrpSpPr>
        <p:grpSpPr bwMode="auto">
          <a:xfrm>
            <a:off x="3632200" y="4889500"/>
            <a:ext cx="4876800" cy="319088"/>
            <a:chOff x="2288" y="3080"/>
            <a:chExt cx="3072" cy="201"/>
          </a:xfrm>
        </p:grpSpPr>
        <p:sp>
          <p:nvSpPr>
            <p:cNvPr id="8" name="AutoShape 6"/>
            <p:cNvSpPr>
              <a:spLocks noChangeArrowheads="1"/>
            </p:cNvSpPr>
            <p:nvPr/>
          </p:nvSpPr>
          <p:spPr bwMode="auto">
            <a:xfrm flipH="1">
              <a:off x="2288" y="3080"/>
              <a:ext cx="2914" cy="200"/>
            </a:xfrm>
            <a:prstGeom prst="roundRect">
              <a:avLst>
                <a:gd name="adj" fmla="val 0"/>
              </a:avLst>
            </a:prstGeom>
            <a:solidFill>
              <a:schemeClr val="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9" name="AutoShape 7"/>
            <p:cNvSpPr>
              <a:spLocks noChangeArrowheads="1"/>
            </p:cNvSpPr>
            <p:nvPr/>
          </p:nvSpPr>
          <p:spPr bwMode="auto">
            <a:xfrm>
              <a:off x="5196" y="3080"/>
              <a:ext cx="164" cy="201"/>
            </a:xfrm>
            <a:prstGeom prst="flowChartDelay">
              <a:avLst/>
            </a:prstGeom>
            <a:solidFill>
              <a:schemeClr val="hlink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</p:grpSp>
      <p:sp>
        <p:nvSpPr>
          <p:cNvPr id="14344" name="Rectangle 8"/>
          <p:cNvSpPr>
            <a:spLocks noGrp="1" noChangeArrowheads="1"/>
          </p:cNvSpPr>
          <p:nvPr>
            <p:ph type="subTitle" idx="1"/>
          </p:nvPr>
        </p:nvSpPr>
        <p:spPr>
          <a:xfrm>
            <a:off x="4673600" y="2927350"/>
            <a:ext cx="4013200" cy="1822450"/>
          </a:xfrm>
        </p:spPr>
        <p:txBody>
          <a:bodyPr anchor="b"/>
          <a:lstStyle>
            <a:lvl1pPr marL="0" indent="0">
              <a:buFont typeface="Wingdings" pitchFamily="2" charset="2"/>
              <a:buNone/>
              <a:defRPr>
                <a:solidFill>
                  <a:schemeClr val="tx2"/>
                </a:solidFill>
              </a:defRPr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14348" name="AutoShape 1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990600"/>
            <a:ext cx="8229600" cy="1905000"/>
          </a:xfrm>
          <a:prstGeom prst="roundRect">
            <a:avLst>
              <a:gd name="adj" fmla="val 50000"/>
            </a:avLst>
          </a:prstGeom>
        </p:spPr>
        <p:txBody>
          <a:bodyPr anchor="ctr"/>
          <a:lstStyle>
            <a:lvl1pPr algn="ctr">
              <a:defRPr>
                <a:solidFill>
                  <a:schemeClr val="tx1"/>
                </a:solidFill>
              </a:defRPr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10" name="Rectangle 9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 smtClean="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" name="Rectangle 10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2" name="Rectangle 11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6200" y="6248400"/>
            <a:ext cx="587375" cy="488950"/>
          </a:xfrm>
        </p:spPr>
        <p:txBody>
          <a:bodyPr anchorCtr="0"/>
          <a:lstStyle>
            <a:lvl1pPr>
              <a:defRPr smtClean="0"/>
            </a:lvl1pPr>
          </a:lstStyle>
          <a:p>
            <a:pPr>
              <a:defRPr/>
            </a:pPr>
            <a:fld id="{1877FD46-F1BF-4FC5-9827-193E7F052C6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1FB863-D64A-418F-9D48-CDAB5A4B1E2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05600" y="762000"/>
            <a:ext cx="1981200" cy="532447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762000" y="762000"/>
            <a:ext cx="5791200" cy="532447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BE5603-6A24-4CC9-AC0D-258E2FB3F9E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3716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57200" y="1981200"/>
            <a:ext cx="4038600" cy="4114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038600" cy="4114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E7FB3A16-8C76-434C-B866-E561B2E597E5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E7A244-4923-4FAE-BC02-9AC0A3E0D12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5AC0A4-AF06-4D6C-83A2-DA04B03BFAC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838200" y="2362200"/>
            <a:ext cx="3770313" cy="37242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760913" y="2362200"/>
            <a:ext cx="3770312" cy="37242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9AD358-0CEC-418A-83EC-23F342ED37B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E7FF34-C675-4704-8C7F-B6429E4D66A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09D2A5-97AC-440B-8872-A0E1145E6D6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7D05B3-53C4-4363-A697-AF5ED7574E1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E8E268-872D-4CCD-92B7-1439AA4415A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B766AB-C028-4584-AC3D-CB679872461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0"/>
            <a:ext cx="7620000" cy="6858000"/>
            <a:chOff x="0" y="0"/>
            <a:chExt cx="4800" cy="4320"/>
          </a:xfrm>
        </p:grpSpPr>
        <p:grpSp>
          <p:nvGrpSpPr>
            <p:cNvPr id="1032" name="Group 3"/>
            <p:cNvGrpSpPr>
              <a:grpSpLocks/>
            </p:cNvGrpSpPr>
            <p:nvPr userDrawn="1"/>
          </p:nvGrpSpPr>
          <p:grpSpPr bwMode="auto">
            <a:xfrm>
              <a:off x="0" y="0"/>
              <a:ext cx="2016" cy="4320"/>
              <a:chOff x="0" y="0"/>
              <a:chExt cx="2016" cy="4320"/>
            </a:xfrm>
          </p:grpSpPr>
          <p:sp>
            <p:nvSpPr>
              <p:cNvPr id="13316" name="Rectangle 4"/>
              <p:cNvSpPr>
                <a:spLocks noChangeArrowheads="1"/>
              </p:cNvSpPr>
              <p:nvPr userDrawn="1"/>
            </p:nvSpPr>
            <p:spPr bwMode="auto">
              <a:xfrm>
                <a:off x="0" y="0"/>
                <a:ext cx="480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3317" name="Freeform 5"/>
              <p:cNvSpPr>
                <a:spLocks/>
              </p:cNvSpPr>
              <p:nvPr userDrawn="1"/>
            </p:nvSpPr>
            <p:spPr bwMode="auto">
              <a:xfrm>
                <a:off x="288" y="0"/>
                <a:ext cx="1728" cy="735"/>
              </a:xfrm>
              <a:custGeom>
                <a:avLst/>
                <a:gdLst/>
                <a:ahLst/>
                <a:cxnLst>
                  <a:cxn ang="0">
                    <a:pos x="1728" y="0"/>
                  </a:cxn>
                  <a:cxn ang="0">
                    <a:pos x="1728" y="480"/>
                  </a:cxn>
                  <a:cxn ang="0">
                    <a:pos x="380" y="482"/>
                  </a:cxn>
                  <a:cxn ang="0">
                    <a:pos x="354" y="480"/>
                  </a:cxn>
                  <a:cxn ang="0">
                    <a:pos x="308" y="489"/>
                  </a:cxn>
                  <a:cxn ang="0">
                    <a:pos x="246" y="531"/>
                  </a:cxn>
                  <a:cxn ang="0">
                    <a:pos x="206" y="597"/>
                  </a:cxn>
                  <a:cxn ang="0">
                    <a:pos x="192" y="666"/>
                  </a:cxn>
                  <a:cxn ang="0">
                    <a:pos x="192" y="735"/>
                  </a:cxn>
                  <a:cxn ang="0">
                    <a:pos x="0" y="735"/>
                  </a:cxn>
                  <a:cxn ang="0">
                    <a:pos x="0" y="480"/>
                  </a:cxn>
                  <a:cxn ang="0">
                    <a:pos x="0" y="0"/>
                  </a:cxn>
                  <a:cxn ang="0">
                    <a:pos x="1728" y="0"/>
                  </a:cxn>
                </a:cxnLst>
                <a:rect l="0" t="0" r="r" b="b"/>
                <a:pathLst>
                  <a:path w="1728" h="735">
                    <a:moveTo>
                      <a:pt x="1728" y="0"/>
                    </a:moveTo>
                    <a:lnTo>
                      <a:pt x="1728" y="480"/>
                    </a:lnTo>
                    <a:lnTo>
                      <a:pt x="380" y="482"/>
                    </a:lnTo>
                    <a:lnTo>
                      <a:pt x="354" y="480"/>
                    </a:lnTo>
                    <a:lnTo>
                      <a:pt x="308" y="489"/>
                    </a:lnTo>
                    <a:cubicBezTo>
                      <a:pt x="290" y="498"/>
                      <a:pt x="263" y="513"/>
                      <a:pt x="246" y="531"/>
                    </a:cubicBezTo>
                    <a:cubicBezTo>
                      <a:pt x="229" y="549"/>
                      <a:pt x="215" y="574"/>
                      <a:pt x="206" y="597"/>
                    </a:cubicBezTo>
                    <a:cubicBezTo>
                      <a:pt x="197" y="620"/>
                      <a:pt x="194" y="643"/>
                      <a:pt x="192" y="666"/>
                    </a:cubicBezTo>
                    <a:lnTo>
                      <a:pt x="192" y="735"/>
                    </a:lnTo>
                    <a:lnTo>
                      <a:pt x="0" y="735"/>
                    </a:lnTo>
                    <a:lnTo>
                      <a:pt x="0" y="480"/>
                    </a:lnTo>
                    <a:lnTo>
                      <a:pt x="0" y="0"/>
                    </a:lnTo>
                    <a:lnTo>
                      <a:pt x="1728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 cap="flat" cmpd="sng">
                <a:noFill/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txBody>
              <a:bodyPr wrap="none"/>
              <a:lstStyle/>
              <a:p>
                <a:pPr>
                  <a:defRPr/>
                </a:pPr>
                <a:endParaRPr lang="ru-RU"/>
              </a:p>
            </p:txBody>
          </p:sp>
        </p:grpSp>
        <p:grpSp>
          <p:nvGrpSpPr>
            <p:cNvPr id="1033" name="Group 6"/>
            <p:cNvGrpSpPr>
              <a:grpSpLocks/>
            </p:cNvGrpSpPr>
            <p:nvPr/>
          </p:nvGrpSpPr>
          <p:grpSpPr bwMode="auto">
            <a:xfrm>
              <a:off x="144" y="1248"/>
              <a:ext cx="4656" cy="201"/>
              <a:chOff x="144" y="1248"/>
              <a:chExt cx="4656" cy="201"/>
            </a:xfrm>
          </p:grpSpPr>
          <p:sp>
            <p:nvSpPr>
              <p:cNvPr id="13319" name="AutoShape 7"/>
              <p:cNvSpPr>
                <a:spLocks noChangeArrowheads="1"/>
              </p:cNvSpPr>
              <p:nvPr/>
            </p:nvSpPr>
            <p:spPr bwMode="auto">
              <a:xfrm>
                <a:off x="384" y="1248"/>
                <a:ext cx="4416" cy="200"/>
              </a:xfrm>
              <a:prstGeom prst="roundRect">
                <a:avLst>
                  <a:gd name="adj" fmla="val 0"/>
                </a:avLst>
              </a:prstGeom>
              <a:solidFill>
                <a:schemeClr val="hlink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3320" name="AutoShape 8"/>
              <p:cNvSpPr>
                <a:spLocks noChangeArrowheads="1"/>
              </p:cNvSpPr>
              <p:nvPr/>
            </p:nvSpPr>
            <p:spPr bwMode="auto">
              <a:xfrm flipH="1">
                <a:off x="144" y="1248"/>
                <a:ext cx="248" cy="201"/>
              </a:xfrm>
              <a:prstGeom prst="flowChartDelay">
                <a:avLst/>
              </a:prstGeom>
              <a:solidFill>
                <a:schemeClr val="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</p:grpSp>
      </p:grpSp>
      <p:sp>
        <p:nvSpPr>
          <p:cNvPr id="13321" name="AutoShape 9"/>
          <p:cNvSpPr>
            <a:spLocks noGrp="1" noChangeArrowheads="1"/>
          </p:cNvSpPr>
          <p:nvPr>
            <p:ph type="title"/>
          </p:nvPr>
        </p:nvSpPr>
        <p:spPr bwMode="auto">
          <a:xfrm>
            <a:off x="762000" y="762000"/>
            <a:ext cx="7924800" cy="1143000"/>
          </a:xfrm>
          <a:prstGeom prst="roundRect">
            <a:avLst>
              <a:gd name="adj" fmla="val 21667"/>
            </a:avLst>
          </a:prstGeom>
          <a:noFill/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3322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2362200"/>
            <a:ext cx="7693025" cy="3724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332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2438400" y="6248400"/>
            <a:ext cx="2130425" cy="474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332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791200" y="6248400"/>
            <a:ext cx="2897188" cy="474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332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4138" y="6242050"/>
            <a:ext cx="587375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1" compatLnSpc="1">
            <a:prstTxWarp prst="textNoShape">
              <a:avLst/>
            </a:prstTxWarp>
          </a:bodyPr>
          <a:lstStyle>
            <a:lvl1pPr>
              <a:defRPr sz="2600" b="1" smtClean="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438C1AA3-95BD-4E6A-BEAA-D6D33FDB924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3" r:id="rId12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33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33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33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133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133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1332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21" grpId="0"/>
      <p:bldP spid="13322" grpId="0" build="p">
        <p:tmplLst>
          <p:tmpl lvl="1">
            <p:tnLst>
              <p:par>
                <p:cTn presetID="2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332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13322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22" presetClass="entr" presetSubtype="8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332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13322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22" presetClass="entr" presetSubtype="8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332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13322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22" presetClass="entr" presetSubtype="8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332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13322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22" presetClass="entr" presetSubtype="8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332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13322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Char char="–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8000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Grp="1" noChangeArrowheads="1"/>
          </p:cNvSpPr>
          <p:nvPr>
            <p:ph type="ctrTitle"/>
          </p:nvPr>
        </p:nvSpPr>
        <p:spPr>
          <a:xfrm>
            <a:off x="611188" y="142852"/>
            <a:ext cx="7847012" cy="2714644"/>
          </a:xfrm>
        </p:spPr>
        <p:txBody>
          <a:bodyPr/>
          <a:lstStyle/>
          <a:p>
            <a:pPr eaLnBrk="1" hangingPunct="1"/>
            <a:r>
              <a:rPr lang="ru-RU" sz="1800" dirty="0" smtClean="0"/>
              <a:t/>
            </a:r>
            <a:br>
              <a:rPr lang="ru-RU" sz="1800" dirty="0" smtClean="0"/>
            </a:br>
            <a:r>
              <a:rPr lang="ru-RU" sz="1800" dirty="0" smtClean="0"/>
              <a:t/>
            </a:r>
            <a:br>
              <a:rPr lang="ru-RU" sz="1800" dirty="0" smtClean="0"/>
            </a:br>
            <a:r>
              <a:rPr lang="ru-RU" sz="1800" dirty="0" smtClean="0"/>
              <a:t/>
            </a:r>
            <a:br>
              <a:rPr lang="ru-RU" sz="1800" dirty="0" smtClean="0"/>
            </a:br>
            <a:r>
              <a:rPr lang="ru-RU" sz="1800" dirty="0" smtClean="0"/>
              <a:t/>
            </a:r>
            <a:br>
              <a:rPr lang="ru-RU" sz="1800" dirty="0" smtClean="0"/>
            </a:br>
            <a:r>
              <a:rPr lang="ru-RU" sz="1800" dirty="0" smtClean="0"/>
              <a:t/>
            </a:r>
            <a:br>
              <a:rPr lang="ru-RU" sz="1800" dirty="0" smtClean="0"/>
            </a:br>
            <a:r>
              <a:rPr lang="ru-RU" sz="2800" dirty="0" smtClean="0"/>
              <a:t> </a:t>
            </a:r>
            <a:r>
              <a:rPr lang="en-US" sz="2800" dirty="0" smtClean="0"/>
              <a:t>International Seminar</a:t>
            </a:r>
            <a:br>
              <a:rPr lang="en-US" sz="2800" dirty="0" smtClean="0"/>
            </a:br>
            <a:r>
              <a:rPr lang="en-US" sz="2800" dirty="0" smtClean="0"/>
              <a:t>Implementation of Targeted Social </a:t>
            </a:r>
            <a:r>
              <a:rPr lang="en-US" sz="2800" dirty="0" err="1" smtClean="0"/>
              <a:t>Programmes</a:t>
            </a:r>
            <a:r>
              <a:rPr lang="en-US" sz="2800" dirty="0" smtClean="0"/>
              <a:t> and Protection from Hunger </a:t>
            </a:r>
            <a:endParaRPr lang="ru-RU" sz="2800" dirty="0" smtClean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57158" y="2643182"/>
            <a:ext cx="8501122" cy="3522668"/>
          </a:xfrm>
        </p:spPr>
        <p:txBody>
          <a:bodyPr/>
          <a:lstStyle/>
          <a:p>
            <a:pPr eaLnBrk="1" hangingPunct="1"/>
            <a:r>
              <a:rPr lang="en-US" sz="2400" dirty="0" err="1" smtClean="0"/>
              <a:t>B.M.Abdurakhmonov</a:t>
            </a:r>
            <a:r>
              <a:rPr lang="en-US" sz="2400" dirty="0" smtClean="0"/>
              <a:t>, Deputy Director, Agency of Social Protection, Employment and Migration of Population</a:t>
            </a:r>
            <a:r>
              <a:rPr lang="en-US" sz="2400" smtClean="0"/>
              <a:t>, Ministry </a:t>
            </a:r>
            <a:r>
              <a:rPr lang="en-US" sz="2400" dirty="0" smtClean="0"/>
              <a:t>of </a:t>
            </a:r>
            <a:r>
              <a:rPr lang="en-US" sz="2400" dirty="0" err="1" smtClean="0"/>
              <a:t>Labour</a:t>
            </a:r>
            <a:r>
              <a:rPr lang="en-US" sz="2400" dirty="0" smtClean="0"/>
              <a:t> and Social Protection of Population of Republic of Tajikistan</a:t>
            </a:r>
            <a:r>
              <a:rPr lang="ru-RU" sz="2400" dirty="0" smtClean="0"/>
              <a:t>.</a:t>
            </a:r>
          </a:p>
          <a:p>
            <a:pPr eaLnBrk="1" hangingPunct="1"/>
            <a:endParaRPr lang="ru-RU" dirty="0" smtClean="0"/>
          </a:p>
          <a:p>
            <a:pPr eaLnBrk="1" hangingPunct="1"/>
            <a:r>
              <a:rPr lang="en-US" sz="1800" dirty="0" smtClean="0"/>
              <a:t>Cambodia</a:t>
            </a:r>
            <a:r>
              <a:rPr lang="ru-RU" sz="1800" dirty="0" smtClean="0"/>
              <a:t>  </a:t>
            </a:r>
          </a:p>
          <a:p>
            <a:pPr eaLnBrk="1" hangingPunct="1"/>
            <a:r>
              <a:rPr lang="ru-RU" sz="1800" dirty="0" smtClean="0"/>
              <a:t>21-23 </a:t>
            </a:r>
            <a:r>
              <a:rPr lang="en-US" sz="1800" dirty="0" smtClean="0"/>
              <a:t>February </a:t>
            </a:r>
            <a:r>
              <a:rPr lang="ru-RU" sz="1800" dirty="0" smtClean="0"/>
              <a:t>2013.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928662" y="500042"/>
            <a:ext cx="7758138" cy="1500198"/>
          </a:xfrm>
        </p:spPr>
        <p:txBody>
          <a:bodyPr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Republic of Tajikistan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714488"/>
            <a:ext cx="4038600" cy="4229112"/>
          </a:xfrm>
        </p:spPr>
        <p:txBody>
          <a:bodyPr/>
          <a:lstStyle/>
          <a:p>
            <a:endParaRPr lang="ru-RU" dirty="0">
              <a:latin typeface="Arial" charset="0"/>
            </a:endParaRPr>
          </a:p>
          <a:p>
            <a:r>
              <a:rPr lang="en-US" sz="2400" dirty="0" smtClean="0"/>
              <a:t>Administrative territory of the country is 1</a:t>
            </a:r>
            <a:r>
              <a:rPr lang="ru-RU" sz="24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4 255 397 </a:t>
            </a:r>
            <a:r>
              <a:rPr lang="en-US" sz="24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hectares or </a:t>
            </a:r>
            <a:r>
              <a:rPr lang="ru-RU" sz="24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142, 56 </a:t>
            </a:r>
            <a:r>
              <a:rPr lang="en-US" sz="24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thousand km</a:t>
            </a:r>
            <a:r>
              <a:rPr lang="ru-RU" sz="2400" baseline="300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</a:t>
            </a:r>
            <a:r>
              <a:rPr lang="ru-RU" sz="24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  <a:r>
              <a:rPr lang="ru-RU" sz="2400" dirty="0" smtClean="0">
                <a:solidFill>
                  <a:schemeClr val="tx1"/>
                </a:solidFill>
              </a:rPr>
              <a:t> </a:t>
            </a:r>
          </a:p>
          <a:p>
            <a:r>
              <a:rPr lang="en-US" sz="2400" dirty="0" smtClean="0">
                <a:solidFill>
                  <a:schemeClr val="tx1"/>
                </a:solidFill>
              </a:rPr>
              <a:t>Population </a:t>
            </a:r>
            <a:r>
              <a:rPr lang="en-US" sz="2400" dirty="0" smtClean="0"/>
              <a:t>is </a:t>
            </a:r>
            <a:r>
              <a:rPr lang="ru-RU" sz="2400" dirty="0" smtClean="0"/>
              <a:t>8 </a:t>
            </a:r>
            <a:r>
              <a:rPr lang="en-US" sz="2400" dirty="0" smtClean="0"/>
              <a:t>millions of </a:t>
            </a:r>
            <a:r>
              <a:rPr lang="ru-RU" sz="2400" dirty="0" smtClean="0"/>
              <a:t> </a:t>
            </a:r>
            <a:r>
              <a:rPr lang="en-US" sz="2400" dirty="0" smtClean="0"/>
              <a:t>people</a:t>
            </a:r>
            <a:endParaRPr lang="ru-RU" sz="2400" dirty="0" smtClean="0"/>
          </a:p>
          <a:p>
            <a:endParaRPr lang="ru-RU" sz="24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endParaRPr lang="ru-RU" sz="3600" dirty="0">
              <a:latin typeface="Arial" charset="0"/>
            </a:endParaRPr>
          </a:p>
          <a:p>
            <a:endParaRPr lang="ru-RU" sz="3600" dirty="0">
              <a:latin typeface="Arial" charset="0"/>
            </a:endParaRPr>
          </a:p>
          <a:p>
            <a:endParaRPr lang="ru-RU" sz="2800" dirty="0"/>
          </a:p>
        </p:txBody>
      </p:sp>
      <p:pic>
        <p:nvPicPr>
          <p:cNvPr id="6149" name="Picture 5" descr="P1010189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5105400" y="2214554"/>
            <a:ext cx="3276600" cy="2357454"/>
          </a:xfrm>
          <a:noFill/>
          <a:ln/>
        </p:spPr>
      </p:pic>
      <p:pic>
        <p:nvPicPr>
          <p:cNvPr id="6151" name="Picture 7" descr="P101018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105400" y="4714884"/>
            <a:ext cx="3276600" cy="214311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STRATEGIC DOCUMENTS:</a:t>
            </a:r>
            <a:endParaRPr lang="ru-RU" dirty="0" smtClean="0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2400" dirty="0" smtClean="0"/>
              <a:t>Millennium Development Goals</a:t>
            </a:r>
            <a:r>
              <a:rPr lang="ru-RU" sz="2400" dirty="0" smtClean="0"/>
              <a:t> (</a:t>
            </a:r>
            <a:r>
              <a:rPr lang="en-US" sz="2400" dirty="0" smtClean="0"/>
              <a:t>MDG</a:t>
            </a:r>
            <a:r>
              <a:rPr lang="ru-RU" sz="2400" dirty="0" smtClean="0"/>
              <a:t>)</a:t>
            </a:r>
          </a:p>
          <a:p>
            <a:pPr eaLnBrk="1" hangingPunct="1"/>
            <a:r>
              <a:rPr lang="en-US" sz="2400" dirty="0" smtClean="0"/>
              <a:t>National Development Strategy of the Republic of Tajikistan until</a:t>
            </a:r>
            <a:r>
              <a:rPr lang="ru-RU" sz="2400" dirty="0" smtClean="0"/>
              <a:t> 2015 (</a:t>
            </a:r>
            <a:r>
              <a:rPr lang="en-US" sz="2400" dirty="0" smtClean="0"/>
              <a:t>NDS RT</a:t>
            </a:r>
            <a:r>
              <a:rPr lang="ru-RU" sz="2400" dirty="0" smtClean="0"/>
              <a:t>), </a:t>
            </a:r>
          </a:p>
          <a:p>
            <a:pPr eaLnBrk="1" hangingPunct="1"/>
            <a:r>
              <a:rPr lang="en-US" sz="2400" dirty="0" smtClean="0"/>
              <a:t>Mid-term </a:t>
            </a:r>
            <a:r>
              <a:rPr lang="en-US" sz="2400" dirty="0" err="1" smtClean="0"/>
              <a:t>Programme</a:t>
            </a:r>
            <a:r>
              <a:rPr lang="ru-RU" sz="2400" dirty="0" smtClean="0"/>
              <a:t> (</a:t>
            </a:r>
            <a:r>
              <a:rPr lang="en-US" sz="2400" dirty="0" smtClean="0"/>
              <a:t>Document</a:t>
            </a:r>
            <a:r>
              <a:rPr lang="ru-RU" sz="2400" dirty="0" smtClean="0"/>
              <a:t>) </a:t>
            </a:r>
            <a:r>
              <a:rPr lang="en-US" sz="2400" dirty="0" smtClean="0"/>
              <a:t>Strategy on Poverty Reduction, Republic of Tajikistan</a:t>
            </a:r>
            <a:r>
              <a:rPr lang="ru-RU" sz="2400" dirty="0" smtClean="0"/>
              <a:t> (ДССБ РТ) </a:t>
            </a:r>
          </a:p>
          <a:p>
            <a:pPr eaLnBrk="1" hangingPunct="1"/>
            <a:r>
              <a:rPr lang="en-US" sz="2400" dirty="0" smtClean="0"/>
              <a:t>Concept on Social Protection of Population of the Republic of Tajikistan</a:t>
            </a:r>
            <a:endParaRPr lang="ru-RU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 dirty="0" smtClean="0"/>
              <a:t>SOCIAL PROTECTION SYSTEM IN THE Republic of Tajikistan</a:t>
            </a:r>
            <a:r>
              <a:rPr lang="ru-RU" sz="3200" dirty="0" smtClean="0"/>
              <a:t>: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2362200"/>
            <a:ext cx="7693025" cy="4138634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400" dirty="0" smtClean="0"/>
              <a:t>State social insurance and pension provision</a:t>
            </a:r>
            <a:endParaRPr lang="ru-RU" sz="2400" dirty="0" smtClean="0"/>
          </a:p>
          <a:p>
            <a:pPr eaLnBrk="1" hangingPunct="1">
              <a:lnSpc>
                <a:spcPct val="90000"/>
              </a:lnSpc>
            </a:pPr>
            <a:r>
              <a:rPr lang="ru-RU" sz="2400" dirty="0" smtClean="0"/>
              <a:t> </a:t>
            </a:r>
            <a:r>
              <a:rPr lang="en-US" sz="2400" dirty="0" smtClean="0"/>
              <a:t>Employment and Labor migration</a:t>
            </a:r>
            <a:endParaRPr lang="ru-RU" sz="2400" dirty="0" smtClean="0"/>
          </a:p>
          <a:p>
            <a:pPr eaLnBrk="1" hangingPunct="1">
              <a:lnSpc>
                <a:spcPct val="90000"/>
              </a:lnSpc>
            </a:pPr>
            <a:r>
              <a:rPr lang="ru-RU" sz="2400" dirty="0" smtClean="0"/>
              <a:t> </a:t>
            </a:r>
            <a:r>
              <a:rPr lang="en-US" sz="2400" dirty="0" smtClean="0"/>
              <a:t>Protection of Family, Women, and Children’s Rights</a:t>
            </a:r>
            <a:endParaRPr lang="ru-RU" sz="2400" dirty="0" smtClean="0"/>
          </a:p>
          <a:p>
            <a:pPr eaLnBrk="1" hangingPunct="1">
              <a:lnSpc>
                <a:spcPct val="90000"/>
              </a:lnSpc>
            </a:pPr>
            <a:r>
              <a:rPr lang="en-US" sz="2400" dirty="0" smtClean="0"/>
              <a:t>System of social services</a:t>
            </a:r>
            <a:endParaRPr lang="ru-RU" sz="2400" dirty="0" smtClean="0"/>
          </a:p>
          <a:p>
            <a:pPr eaLnBrk="1" hangingPunct="1">
              <a:lnSpc>
                <a:spcPct val="90000"/>
              </a:lnSpc>
            </a:pPr>
            <a:r>
              <a:rPr lang="en-US" sz="2400" dirty="0" smtClean="0"/>
              <a:t>Elements of targeted social assistance</a:t>
            </a:r>
            <a:r>
              <a:rPr lang="ru-RU" sz="2400" dirty="0" smtClean="0"/>
              <a:t>: </a:t>
            </a:r>
          </a:p>
          <a:p>
            <a:pPr eaLnBrk="1" hangingPunct="1">
              <a:lnSpc>
                <a:spcPct val="90000"/>
              </a:lnSpc>
              <a:buNone/>
            </a:pPr>
            <a:r>
              <a:rPr lang="ru-RU" sz="2400" dirty="0" smtClean="0"/>
              <a:t>    - </a:t>
            </a:r>
            <a:r>
              <a:rPr lang="en-US" sz="2400" dirty="0" smtClean="0"/>
              <a:t>compensations to the vulnerable and poor population</a:t>
            </a:r>
            <a:r>
              <a:rPr lang="ru-RU" sz="2400" dirty="0" smtClean="0"/>
              <a:t>,</a:t>
            </a:r>
          </a:p>
          <a:p>
            <a:pPr eaLnBrk="1" hangingPunct="1">
              <a:lnSpc>
                <a:spcPct val="90000"/>
              </a:lnSpc>
              <a:buNone/>
            </a:pPr>
            <a:r>
              <a:rPr lang="ru-RU" sz="2400" dirty="0" smtClean="0"/>
              <a:t>    - </a:t>
            </a:r>
            <a:r>
              <a:rPr lang="en-US" sz="2400" dirty="0" smtClean="0"/>
              <a:t>benefits to children attending school</a:t>
            </a:r>
            <a:r>
              <a:rPr lang="ru-RU" sz="2400" dirty="0" smtClean="0"/>
              <a:t>  </a:t>
            </a:r>
          </a:p>
          <a:p>
            <a:pPr eaLnBrk="1" hangingPunct="1">
              <a:lnSpc>
                <a:spcPct val="90000"/>
              </a:lnSpc>
              <a:buNone/>
            </a:pPr>
            <a:endParaRPr lang="ru-RU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62000" y="908720"/>
            <a:ext cx="7924800" cy="996280"/>
          </a:xfrm>
        </p:spPr>
        <p:txBody>
          <a:bodyPr/>
          <a:lstStyle/>
          <a:p>
            <a:r>
              <a:rPr lang="en-US" sz="2400" b="0" dirty="0" smtClean="0"/>
              <a:t>Main social benefits in RT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Benefit on temporary incapacity for work</a:t>
            </a:r>
            <a:endParaRPr lang="ru-RU" sz="2400" dirty="0"/>
          </a:p>
          <a:p>
            <a:r>
              <a:rPr lang="en-US" sz="2400" dirty="0" smtClean="0"/>
              <a:t>Benefits to people, who have children</a:t>
            </a:r>
            <a:endParaRPr lang="ru-RU" sz="2400" dirty="0"/>
          </a:p>
          <a:p>
            <a:r>
              <a:rPr lang="en-US" sz="2400" dirty="0" smtClean="0"/>
              <a:t>Unemployment benefits</a:t>
            </a:r>
            <a:endParaRPr lang="ru-RU" sz="2400" dirty="0"/>
          </a:p>
          <a:p>
            <a:r>
              <a:rPr lang="en-US" sz="2400" dirty="0" smtClean="0"/>
              <a:t>Social burial allowance</a:t>
            </a:r>
            <a:endParaRPr lang="ru-RU" sz="2400" dirty="0"/>
          </a:p>
          <a:p>
            <a:r>
              <a:rPr lang="en-US" sz="2400" dirty="0" smtClean="0"/>
              <a:t>Benefits to different categories of citizens, for example those, who suffered from disasters, poor people</a:t>
            </a:r>
            <a:endParaRPr lang="ru-RU" sz="2400" dirty="0"/>
          </a:p>
          <a:p>
            <a:r>
              <a:rPr lang="en-US" sz="2400" dirty="0" smtClean="0"/>
              <a:t>Poor people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xmlns="" val="7562045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2000" dirty="0" smtClean="0"/>
              <a:t>At the government level, social protection system is implemented in coordination with ministries and institutions</a:t>
            </a:r>
            <a:r>
              <a:rPr lang="ru-RU" sz="2000" dirty="0" smtClean="0">
                <a:solidFill>
                  <a:srgbClr val="FF0000"/>
                </a:solidFill>
              </a:rPr>
              <a:t>:</a:t>
            </a:r>
            <a:endParaRPr lang="ru-RU" sz="2000" dirty="0">
              <a:solidFill>
                <a:srgbClr val="FF0000"/>
              </a:solidFill>
            </a:endParaRPr>
          </a:p>
        </p:txBody>
      </p:sp>
      <p:sp>
        <p:nvSpPr>
          <p:cNvPr id="808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00034" y="2285992"/>
            <a:ext cx="8229600" cy="3810008"/>
          </a:xfrm>
        </p:spPr>
        <p:txBody>
          <a:bodyPr/>
          <a:lstStyle/>
          <a:p>
            <a:r>
              <a:rPr lang="en-US" sz="2400" dirty="0" smtClean="0"/>
              <a:t>Ministry of Education of RT</a:t>
            </a:r>
            <a:endParaRPr lang="ru-RU" sz="2400" dirty="0"/>
          </a:p>
          <a:p>
            <a:r>
              <a:rPr lang="ru-RU" sz="2400" dirty="0"/>
              <a:t> </a:t>
            </a:r>
            <a:r>
              <a:rPr lang="en-US" sz="2400" dirty="0" smtClean="0"/>
              <a:t>Ministry of Health of RT</a:t>
            </a:r>
            <a:endParaRPr lang="ru-RU" sz="2400" dirty="0"/>
          </a:p>
          <a:p>
            <a:r>
              <a:rPr lang="ru-RU" sz="2400" dirty="0"/>
              <a:t> </a:t>
            </a:r>
            <a:r>
              <a:rPr lang="en-US" sz="2400" dirty="0" smtClean="0"/>
              <a:t>Ministry of Labor and social protection of RT</a:t>
            </a:r>
            <a:endParaRPr lang="ru-RU" sz="2400" dirty="0" smtClean="0"/>
          </a:p>
          <a:p>
            <a:r>
              <a:rPr lang="en-US" sz="2400" dirty="0" smtClean="0"/>
              <a:t>State Committee on Family and Women issues</a:t>
            </a:r>
            <a:endParaRPr lang="ru-RU" sz="2400" dirty="0" smtClean="0"/>
          </a:p>
          <a:p>
            <a:r>
              <a:rPr lang="en-US" sz="2400" dirty="0" smtClean="0"/>
              <a:t>State Committee on Youth, Sport and Tourism issues </a:t>
            </a:r>
            <a:r>
              <a:rPr lang="en-US" sz="2400" dirty="0" smtClean="0">
                <a:solidFill>
                  <a:srgbClr val="FF0000"/>
                </a:solidFill>
              </a:rPr>
              <a:t>in partnership with public, charitable and parental organizations</a:t>
            </a:r>
            <a:r>
              <a:rPr lang="ru-RU" sz="2400" dirty="0" smtClean="0">
                <a:solidFill>
                  <a:srgbClr val="FF0000"/>
                </a:solidFill>
              </a:rPr>
              <a:t>.</a:t>
            </a:r>
            <a:endParaRPr lang="ru-RU" sz="24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Partner organizations</a:t>
            </a:r>
            <a:r>
              <a:rPr lang="ru-RU" dirty="0" smtClean="0"/>
              <a:t>: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2000" dirty="0" smtClean="0"/>
              <a:t>International financial organizations</a:t>
            </a:r>
            <a:r>
              <a:rPr lang="ru-RU" sz="2000" dirty="0" smtClean="0"/>
              <a:t> – </a:t>
            </a:r>
            <a:r>
              <a:rPr lang="en-US" sz="2000" dirty="0" smtClean="0"/>
              <a:t>International IMF</a:t>
            </a:r>
            <a:r>
              <a:rPr lang="ru-RU" sz="2000" dirty="0" smtClean="0"/>
              <a:t>, </a:t>
            </a:r>
            <a:r>
              <a:rPr lang="en-US" sz="2000" dirty="0" smtClean="0"/>
              <a:t>WB</a:t>
            </a:r>
            <a:r>
              <a:rPr lang="ru-RU" sz="2000" dirty="0" smtClean="0"/>
              <a:t>, </a:t>
            </a:r>
            <a:r>
              <a:rPr lang="en-US" sz="2000" dirty="0" smtClean="0"/>
              <a:t>ADB</a:t>
            </a:r>
            <a:r>
              <a:rPr lang="ru-RU" sz="2000" dirty="0" smtClean="0"/>
              <a:t>, </a:t>
            </a:r>
            <a:r>
              <a:rPr lang="en-US" sz="2000" dirty="0" smtClean="0"/>
              <a:t>European Bank of Reconstruction and Development</a:t>
            </a:r>
            <a:r>
              <a:rPr lang="ru-RU" sz="2000" dirty="0" smtClean="0"/>
              <a:t> </a:t>
            </a:r>
          </a:p>
          <a:p>
            <a:pPr eaLnBrk="1" hangingPunct="1"/>
            <a:r>
              <a:rPr lang="en-US" sz="2000" dirty="0" smtClean="0"/>
              <a:t>GIZ</a:t>
            </a:r>
            <a:endParaRPr lang="ru-RU" sz="2000" dirty="0" smtClean="0"/>
          </a:p>
          <a:p>
            <a:pPr eaLnBrk="1" hangingPunct="1"/>
            <a:r>
              <a:rPr lang="en-US" sz="2000" dirty="0" smtClean="0"/>
              <a:t>UNICEF</a:t>
            </a:r>
            <a:endParaRPr lang="ru-RU" sz="2000" dirty="0" smtClean="0"/>
          </a:p>
          <a:p>
            <a:pPr eaLnBrk="1" hangingPunct="1"/>
            <a:r>
              <a:rPr lang="en-US" sz="2000" dirty="0" smtClean="0"/>
              <a:t>Other international organizations and donors</a:t>
            </a:r>
            <a:endParaRPr lang="ru-RU" sz="2000" dirty="0" smtClean="0"/>
          </a:p>
          <a:p>
            <a:pPr eaLnBrk="1" hangingPunct="1"/>
            <a:r>
              <a:rPr lang="en-US" sz="2000" dirty="0" smtClean="0"/>
              <a:t>National NGOs</a:t>
            </a:r>
            <a:endParaRPr lang="ru-RU" sz="2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 dirty="0" smtClean="0"/>
              <a:t>PRIOROTIES OF SOCIAL WORK:</a:t>
            </a:r>
            <a:endParaRPr lang="ru-RU" sz="3200" dirty="0" smtClean="0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dirty="0" smtClean="0"/>
              <a:t>Monitoring of the quality of social services</a:t>
            </a:r>
            <a:endParaRPr lang="ru-RU" dirty="0" smtClean="0"/>
          </a:p>
          <a:p>
            <a:pPr eaLnBrk="1" hangingPunct="1">
              <a:lnSpc>
                <a:spcPct val="90000"/>
              </a:lnSpc>
            </a:pPr>
            <a:r>
              <a:rPr lang="en-US" dirty="0" smtClean="0"/>
              <a:t>Development of social standards on social services</a:t>
            </a:r>
            <a:endParaRPr lang="ru-RU" dirty="0" smtClean="0"/>
          </a:p>
          <a:p>
            <a:pPr eaLnBrk="1" hangingPunct="1">
              <a:lnSpc>
                <a:spcPct val="90000"/>
              </a:lnSpc>
            </a:pPr>
            <a:r>
              <a:rPr lang="en-US" dirty="0" smtClean="0"/>
              <a:t>Mechanism of needs assessment on social services and financial assistance</a:t>
            </a:r>
            <a:endParaRPr lang="ru-RU" dirty="0" smtClean="0"/>
          </a:p>
          <a:p>
            <a:pPr eaLnBrk="1" hangingPunct="1">
              <a:lnSpc>
                <a:spcPct val="90000"/>
              </a:lnSpc>
            </a:pPr>
            <a:r>
              <a:rPr lang="en-US" dirty="0" smtClean="0"/>
              <a:t>Implementation of new mechanism of targeted social assistance to poor families</a:t>
            </a:r>
            <a:endParaRPr lang="ru-RU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AutoShape 4"/>
          <p:cNvSpPr>
            <a:spLocks noGrp="1" noChangeArrowheads="1"/>
          </p:cNvSpPr>
          <p:nvPr>
            <p:ph type="title"/>
          </p:nvPr>
        </p:nvSpPr>
        <p:spPr>
          <a:xfrm>
            <a:off x="457200" y="908050"/>
            <a:ext cx="8229600" cy="4465638"/>
          </a:xfrm>
        </p:spPr>
        <p:txBody>
          <a:bodyPr/>
          <a:lstStyle/>
          <a:p>
            <a:pPr algn="ctr" eaLnBrk="1" hangingPunct="1"/>
            <a:r>
              <a:rPr lang="en-US" b="0" dirty="0" smtClean="0"/>
              <a:t>Thank you!</a:t>
            </a:r>
            <a:endParaRPr lang="ru-RU" dirty="0" smtClean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Капсулы">
  <a:themeElements>
    <a:clrScheme name="Капсулы 1">
      <a:dk1>
        <a:srgbClr val="003366"/>
      </a:dk1>
      <a:lt1>
        <a:srgbClr val="FFFFFF"/>
      </a:lt1>
      <a:dk2>
        <a:srgbClr val="006666"/>
      </a:dk2>
      <a:lt2>
        <a:srgbClr val="666699"/>
      </a:lt2>
      <a:accent1>
        <a:srgbClr val="33CCCC"/>
      </a:accent1>
      <a:accent2>
        <a:srgbClr val="99CC99"/>
      </a:accent2>
      <a:accent3>
        <a:srgbClr val="FFFFFF"/>
      </a:accent3>
      <a:accent4>
        <a:srgbClr val="002A56"/>
      </a:accent4>
      <a:accent5>
        <a:srgbClr val="ADE2E2"/>
      </a:accent5>
      <a:accent6>
        <a:srgbClr val="8AB98A"/>
      </a:accent6>
      <a:hlink>
        <a:srgbClr val="003366"/>
      </a:hlink>
      <a:folHlink>
        <a:srgbClr val="CC99FF"/>
      </a:folHlink>
    </a:clrScheme>
    <a:fontScheme name="Капсулы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Капсулы 1">
        <a:dk1>
          <a:srgbClr val="003366"/>
        </a:dk1>
        <a:lt1>
          <a:srgbClr val="FFFFFF"/>
        </a:lt1>
        <a:dk2>
          <a:srgbClr val="006666"/>
        </a:dk2>
        <a:lt2>
          <a:srgbClr val="666699"/>
        </a:lt2>
        <a:accent1>
          <a:srgbClr val="33CCCC"/>
        </a:accent1>
        <a:accent2>
          <a:srgbClr val="99CC99"/>
        </a:accent2>
        <a:accent3>
          <a:srgbClr val="FFFFFF"/>
        </a:accent3>
        <a:accent4>
          <a:srgbClr val="002A56"/>
        </a:accent4>
        <a:accent5>
          <a:srgbClr val="ADE2E2"/>
        </a:accent5>
        <a:accent6>
          <a:srgbClr val="8AB98A"/>
        </a:accent6>
        <a:hlink>
          <a:srgbClr val="003366"/>
        </a:hlink>
        <a:folHlink>
          <a:srgbClr val="CC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Капсулы 2">
        <a:dk1>
          <a:srgbClr val="000000"/>
        </a:dk1>
        <a:lt1>
          <a:srgbClr val="FFFFFF"/>
        </a:lt1>
        <a:dk2>
          <a:srgbClr val="000000"/>
        </a:dk2>
        <a:lt2>
          <a:srgbClr val="808000"/>
        </a:lt2>
        <a:accent1>
          <a:srgbClr val="FFCC99"/>
        </a:accent1>
        <a:accent2>
          <a:srgbClr val="99CC00"/>
        </a:accent2>
        <a:accent3>
          <a:srgbClr val="FFFFFF"/>
        </a:accent3>
        <a:accent4>
          <a:srgbClr val="000000"/>
        </a:accent4>
        <a:accent5>
          <a:srgbClr val="FFE2CA"/>
        </a:accent5>
        <a:accent6>
          <a:srgbClr val="8AB900"/>
        </a:accent6>
        <a:hlink>
          <a:srgbClr val="336600"/>
        </a:hlink>
        <a:folHlink>
          <a:srgbClr val="FF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Капсулы 3">
        <a:dk1>
          <a:srgbClr val="006699"/>
        </a:dk1>
        <a:lt1>
          <a:srgbClr val="FFFFFF"/>
        </a:lt1>
        <a:dk2>
          <a:srgbClr val="6699FF"/>
        </a:dk2>
        <a:lt2>
          <a:srgbClr val="FFFFFF"/>
        </a:lt2>
        <a:accent1>
          <a:srgbClr val="33CCCC"/>
        </a:accent1>
        <a:accent2>
          <a:srgbClr val="006699"/>
        </a:accent2>
        <a:accent3>
          <a:srgbClr val="B8CAFF"/>
        </a:accent3>
        <a:accent4>
          <a:srgbClr val="DADADA"/>
        </a:accent4>
        <a:accent5>
          <a:srgbClr val="ADE2E2"/>
        </a:accent5>
        <a:accent6>
          <a:srgbClr val="005C8A"/>
        </a:accent6>
        <a:hlink>
          <a:srgbClr val="99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апсулы 4">
        <a:dk1>
          <a:srgbClr val="000000"/>
        </a:dk1>
        <a:lt1>
          <a:srgbClr val="FFFFFF"/>
        </a:lt1>
        <a:dk2>
          <a:srgbClr val="9900CC"/>
        </a:dk2>
        <a:lt2>
          <a:srgbClr val="006600"/>
        </a:lt2>
        <a:accent1>
          <a:srgbClr val="33CC33"/>
        </a:accent1>
        <a:accent2>
          <a:srgbClr val="FFCC66"/>
        </a:accent2>
        <a:accent3>
          <a:srgbClr val="FFFFFF"/>
        </a:accent3>
        <a:accent4>
          <a:srgbClr val="000000"/>
        </a:accent4>
        <a:accent5>
          <a:srgbClr val="ADE2AD"/>
        </a:accent5>
        <a:accent6>
          <a:srgbClr val="E7B95C"/>
        </a:accent6>
        <a:hlink>
          <a:srgbClr val="0033CC"/>
        </a:hlink>
        <a:folHlink>
          <a:srgbClr val="CC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Капсулы 5">
        <a:dk1>
          <a:srgbClr val="000066"/>
        </a:dk1>
        <a:lt1>
          <a:srgbClr val="FFFFFF"/>
        </a:lt1>
        <a:dk2>
          <a:srgbClr val="336699"/>
        </a:dk2>
        <a:lt2>
          <a:srgbClr val="FFFFEB"/>
        </a:lt2>
        <a:accent1>
          <a:srgbClr val="99CCFF"/>
        </a:accent1>
        <a:accent2>
          <a:srgbClr val="9999FF"/>
        </a:accent2>
        <a:accent3>
          <a:srgbClr val="ADB8CA"/>
        </a:accent3>
        <a:accent4>
          <a:srgbClr val="DADADA"/>
        </a:accent4>
        <a:accent5>
          <a:srgbClr val="CAE2FF"/>
        </a:accent5>
        <a:accent6>
          <a:srgbClr val="8A8AE7"/>
        </a:accent6>
        <a:hlink>
          <a:srgbClr val="CCCCFF"/>
        </a:hlink>
        <a:folHlink>
          <a:srgbClr val="C68D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апсулы 6">
        <a:dk1>
          <a:srgbClr val="808000"/>
        </a:dk1>
        <a:lt1>
          <a:srgbClr val="FFFFFF"/>
        </a:lt1>
        <a:dk2>
          <a:srgbClr val="006666"/>
        </a:dk2>
        <a:lt2>
          <a:srgbClr val="FFFFFF"/>
        </a:lt2>
        <a:accent1>
          <a:srgbClr val="FFCC66"/>
        </a:accent1>
        <a:accent2>
          <a:srgbClr val="00ACA8"/>
        </a:accent2>
        <a:accent3>
          <a:srgbClr val="AAB8B8"/>
        </a:accent3>
        <a:accent4>
          <a:srgbClr val="DADADA"/>
        </a:accent4>
        <a:accent5>
          <a:srgbClr val="FFE2B8"/>
        </a:accent5>
        <a:accent6>
          <a:srgbClr val="009B98"/>
        </a:accent6>
        <a:hlink>
          <a:srgbClr val="CCCC00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апсулы 7">
        <a:dk1>
          <a:srgbClr val="FFFFCC"/>
        </a:dk1>
        <a:lt1>
          <a:srgbClr val="FFFFFF"/>
        </a:lt1>
        <a:dk2>
          <a:srgbClr val="660033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B8AAAD"/>
        </a:accent3>
        <a:accent4>
          <a:srgbClr val="DADADA"/>
        </a:accent4>
        <a:accent5>
          <a:srgbClr val="FFCAAA"/>
        </a:accent5>
        <a:accent6>
          <a:srgbClr val="B92D00"/>
        </a:accent6>
        <a:hlink>
          <a:srgbClr val="FFCC00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апсулы 8">
        <a:dk1>
          <a:srgbClr val="FF0000"/>
        </a:dk1>
        <a:lt1>
          <a:srgbClr val="FFFFFF"/>
        </a:lt1>
        <a:dk2>
          <a:srgbClr val="000000"/>
        </a:dk2>
        <a:lt2>
          <a:srgbClr val="FFFFFF"/>
        </a:lt2>
        <a:accent1>
          <a:srgbClr val="FFCC00"/>
        </a:accent1>
        <a:accent2>
          <a:srgbClr val="CC3300"/>
        </a:accent2>
        <a:accent3>
          <a:srgbClr val="AAAAAA"/>
        </a:accent3>
        <a:accent4>
          <a:srgbClr val="DADADA"/>
        </a:accent4>
        <a:accent5>
          <a:srgbClr val="FFE2AA"/>
        </a:accent5>
        <a:accent6>
          <a:srgbClr val="B92D00"/>
        </a:accent6>
        <a:hlink>
          <a:srgbClr val="FF6600"/>
        </a:hlink>
        <a:folHlink>
          <a:srgbClr val="FF7C8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Capsules</Template>
  <TotalTime>202</TotalTime>
  <Words>331</Words>
  <Application>Microsoft Office PowerPoint</Application>
  <PresentationFormat>On-screen Show (4:3)</PresentationFormat>
  <Paragraphs>49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Капсулы</vt:lpstr>
      <vt:lpstr>      International Seminar Implementation of Targeted Social Programmes and Protection from Hunger </vt:lpstr>
      <vt:lpstr>Republic of Tajikistan</vt:lpstr>
      <vt:lpstr>STRATEGIC DOCUMENTS:</vt:lpstr>
      <vt:lpstr>SOCIAL PROTECTION SYSTEM IN THE Republic of Tajikistan:</vt:lpstr>
      <vt:lpstr>Main social benefits in RT</vt:lpstr>
      <vt:lpstr>At the government level, social protection system is implemented in coordination with ministries and institutions:</vt:lpstr>
      <vt:lpstr>Partner organizations:</vt:lpstr>
      <vt:lpstr>PRIOROTIES OF SOCIAL WORK:</vt:lpstr>
      <vt:lpstr>Thank you!</vt:lpstr>
    </vt:vector>
  </TitlesOfParts>
  <Company>mlsprt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Региональная конференция Реализации программ по социальной защите в Центральной Азии</dc:title>
  <dc:creator>user</dc:creator>
  <cp:lastModifiedBy>Nodira</cp:lastModifiedBy>
  <cp:revision>17</cp:revision>
  <dcterms:created xsi:type="dcterms:W3CDTF">2009-11-27T07:09:16Z</dcterms:created>
  <dcterms:modified xsi:type="dcterms:W3CDTF">2013-02-22T02:15:32Z</dcterms:modified>
</cp:coreProperties>
</file>