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408" r:id="rId2"/>
    <p:sldId id="389" r:id="rId3"/>
    <p:sldId id="298" r:id="rId4"/>
    <p:sldId id="361" r:id="rId5"/>
    <p:sldId id="365" r:id="rId6"/>
    <p:sldId id="378" r:id="rId7"/>
    <p:sldId id="380" r:id="rId8"/>
    <p:sldId id="376" r:id="rId9"/>
    <p:sldId id="377" r:id="rId10"/>
    <p:sldId id="369" r:id="rId11"/>
    <p:sldId id="346" r:id="rId12"/>
    <p:sldId id="324" r:id="rId13"/>
    <p:sldId id="358" r:id="rId14"/>
    <p:sldId id="323" r:id="rId15"/>
    <p:sldId id="370" r:id="rId16"/>
    <p:sldId id="374" r:id="rId17"/>
    <p:sldId id="409" r:id="rId18"/>
    <p:sldId id="412" r:id="rId19"/>
    <p:sldId id="413" r:id="rId20"/>
    <p:sldId id="417" r:id="rId21"/>
    <p:sldId id="418" r:id="rId22"/>
    <p:sldId id="421" r:id="rId23"/>
    <p:sldId id="422" r:id="rId24"/>
    <p:sldId id="423" r:id="rId25"/>
    <p:sldId id="424" r:id="rId26"/>
    <p:sldId id="425" r:id="rId27"/>
    <p:sldId id="426" r:id="rId28"/>
    <p:sldId id="427" r:id="rId29"/>
    <p:sldId id="428" r:id="rId30"/>
    <p:sldId id="429" r:id="rId31"/>
    <p:sldId id="430" r:id="rId32"/>
    <p:sldId id="386" r:id="rId33"/>
    <p:sldId id="387" r:id="rId34"/>
    <p:sldId id="399" r:id="rId35"/>
    <p:sldId id="400" r:id="rId36"/>
    <p:sldId id="390" r:id="rId37"/>
    <p:sldId id="391" r:id="rId38"/>
    <p:sldId id="392" r:id="rId39"/>
    <p:sldId id="431" r:id="rId40"/>
    <p:sldId id="402" r:id="rId41"/>
    <p:sldId id="403" r:id="rId42"/>
    <p:sldId id="404" r:id="rId43"/>
    <p:sldId id="405" r:id="rId44"/>
    <p:sldId id="406" r:id="rId45"/>
    <p:sldId id="432" r:id="rId46"/>
    <p:sldId id="433" r:id="rId47"/>
    <p:sldId id="40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Expenditure as a %-age of GDP</a:t>
            </a:r>
            <a:endParaRPr lang="en-US" dirty="0"/>
          </a:p>
        </c:rich>
      </c:tx>
      <c:layout/>
      <c:overlay val="0"/>
    </c:title>
    <c:autoTitleDeleted val="0"/>
    <c:plotArea>
      <c:layout/>
      <c:barChart>
        <c:barDir val="col"/>
        <c:grouping val="clustered"/>
        <c:varyColors val="0"/>
        <c:ser>
          <c:idx val="0"/>
          <c:order val="0"/>
          <c:tx>
            <c:strRef>
              <c:f>Sheet1!$B$1</c:f>
              <c:strCache>
                <c:ptCount val="1"/>
                <c:pt idx="0">
                  <c:v>Expenditure</c:v>
                </c:pt>
              </c:strCache>
            </c:strRef>
          </c:tx>
          <c:invertIfNegative val="0"/>
          <c:cat>
            <c:strRef>
              <c:f>Sheet1!$A$2:$A$4</c:f>
              <c:strCache>
                <c:ptCount val="3"/>
                <c:pt idx="0">
                  <c:v>Bolsa Familia</c:v>
                </c:pt>
                <c:pt idx="1">
                  <c:v>Near-universal Rural Pension</c:v>
                </c:pt>
                <c:pt idx="2">
                  <c:v>Civil Service Pensions</c:v>
                </c:pt>
              </c:strCache>
            </c:strRef>
          </c:cat>
          <c:val>
            <c:numRef>
              <c:f>Sheet1!$B$2:$B$4</c:f>
              <c:numCache>
                <c:formatCode>General</c:formatCode>
                <c:ptCount val="3"/>
                <c:pt idx="0">
                  <c:v>0.39</c:v>
                </c:pt>
                <c:pt idx="1">
                  <c:v>1.45</c:v>
                </c:pt>
                <c:pt idx="2">
                  <c:v>2.1</c:v>
                </c:pt>
              </c:numCache>
            </c:numRef>
          </c:val>
        </c:ser>
        <c:dLbls>
          <c:showLegendKey val="0"/>
          <c:showVal val="0"/>
          <c:showCatName val="0"/>
          <c:showSerName val="0"/>
          <c:showPercent val="0"/>
          <c:showBubbleSize val="0"/>
        </c:dLbls>
        <c:gapWidth val="150"/>
        <c:axId val="121222272"/>
        <c:axId val="121223808"/>
      </c:barChart>
      <c:catAx>
        <c:axId val="121222272"/>
        <c:scaling>
          <c:orientation val="minMax"/>
        </c:scaling>
        <c:delete val="0"/>
        <c:axPos val="b"/>
        <c:majorTickMark val="out"/>
        <c:minorTickMark val="none"/>
        <c:tickLblPos val="nextTo"/>
        <c:crossAx val="121223808"/>
        <c:crosses val="autoZero"/>
        <c:auto val="1"/>
        <c:lblAlgn val="ctr"/>
        <c:lblOffset val="100"/>
        <c:noMultiLvlLbl val="0"/>
      </c:catAx>
      <c:valAx>
        <c:axId val="121223808"/>
        <c:scaling>
          <c:orientation val="minMax"/>
        </c:scaling>
        <c:delete val="0"/>
        <c:axPos val="l"/>
        <c:majorGridlines/>
        <c:numFmt formatCode="General" sourceLinked="1"/>
        <c:majorTickMark val="out"/>
        <c:minorTickMark val="none"/>
        <c:tickLblPos val="nextTo"/>
        <c:crossAx val="121222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CC0E3-3DB1-4033-8379-C0A6041B12B6}" type="doc">
      <dgm:prSet loTypeId="urn:microsoft.com/office/officeart/2005/8/layout/process1" loCatId="process" qsTypeId="urn:microsoft.com/office/officeart/2005/8/quickstyle/3d3" qsCatId="3D" csTypeId="urn:microsoft.com/office/officeart/2005/8/colors/colorful2" csCatId="colorful" phldr="1"/>
      <dgm:spPr/>
    </dgm:pt>
    <dgm:pt modelId="{98E4F407-B090-4A3C-A5C0-26C08057FA01}">
      <dgm:prSet phldrT="[Text]"/>
      <dgm:spPr>
        <a:xfrm>
          <a:off x="16598" y="42845"/>
          <a:ext cx="2161877" cy="1297126"/>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smtClean="0">
              <a:latin typeface="Calibri"/>
              <a:ea typeface="+mn-ea"/>
              <a:cs typeface="+mn-cs"/>
            </a:rPr>
            <a:t>Poverty</a:t>
          </a:r>
          <a:endParaRPr lang="en-GB" dirty="0">
            <a:latin typeface="Calibri"/>
            <a:ea typeface="+mn-ea"/>
            <a:cs typeface="+mn-cs"/>
          </a:endParaRPr>
        </a:p>
      </dgm:t>
    </dgm:pt>
    <dgm:pt modelId="{B56F2C23-5A98-4F3D-897C-D297C50FE4E5}" type="parTrans" cxnId="{08B64C8D-01EC-4BAD-9192-2E46C0C36C05}">
      <dgm:prSet/>
      <dgm:spPr/>
      <dgm:t>
        <a:bodyPr/>
        <a:lstStyle/>
        <a:p>
          <a:endParaRPr lang="en-GB"/>
        </a:p>
      </dgm:t>
    </dgm:pt>
    <dgm:pt modelId="{1B74BE69-F0F9-43B6-ADFE-4DAEF537273A}" type="sibTrans" cxnId="{08B64C8D-01EC-4BAD-9192-2E46C0C36C05}">
      <dgm:prSet/>
      <dgm:spPr>
        <a:xfrm>
          <a:off x="2394663" y="423336"/>
          <a:ext cx="458317" cy="536145"/>
        </a:xfrm>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GB">
            <a:solidFill>
              <a:sysClr val="window" lastClr="FFFFFF"/>
            </a:solidFill>
            <a:latin typeface="Calibri"/>
            <a:ea typeface="+mn-ea"/>
            <a:cs typeface="+mn-cs"/>
          </a:endParaRPr>
        </a:p>
      </dgm:t>
    </dgm:pt>
    <dgm:pt modelId="{46AFBBE4-790F-4088-A6D7-B445026FD8C8}">
      <dgm:prSet phldrT="[Text]"/>
      <dgm:spPr>
        <a:xfrm>
          <a:off x="3043226" y="42845"/>
          <a:ext cx="2161877" cy="1297126"/>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smtClean="0">
              <a:latin typeface="Calibri"/>
              <a:ea typeface="+mn-ea"/>
              <a:cs typeface="+mn-cs"/>
            </a:rPr>
            <a:t>Risk</a:t>
          </a:r>
          <a:endParaRPr lang="en-GB" dirty="0">
            <a:latin typeface="Calibri"/>
            <a:ea typeface="+mn-ea"/>
            <a:cs typeface="+mn-cs"/>
          </a:endParaRPr>
        </a:p>
      </dgm:t>
    </dgm:pt>
    <dgm:pt modelId="{8DAC69C8-31AA-4133-AD67-913EF9C63653}" type="parTrans" cxnId="{F9DA3FEB-1FA4-45AF-B506-608D556D5FF9}">
      <dgm:prSet/>
      <dgm:spPr/>
      <dgm:t>
        <a:bodyPr/>
        <a:lstStyle/>
        <a:p>
          <a:endParaRPr lang="en-GB"/>
        </a:p>
      </dgm:t>
    </dgm:pt>
    <dgm:pt modelId="{8B0B95D8-85B2-4111-85EA-E3B06D5A144B}" type="sibTrans" cxnId="{F9DA3FEB-1FA4-45AF-B506-608D556D5FF9}">
      <dgm:prSet/>
      <dgm:spPr>
        <a:xfrm>
          <a:off x="5420758" y="423336"/>
          <a:ext cx="457187" cy="536145"/>
        </a:xfrm>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GB">
            <a:solidFill>
              <a:sysClr val="window" lastClr="FFFFFF"/>
            </a:solidFill>
            <a:latin typeface="Calibri"/>
            <a:ea typeface="+mn-ea"/>
            <a:cs typeface="+mn-cs"/>
          </a:endParaRPr>
        </a:p>
      </dgm:t>
    </dgm:pt>
    <dgm:pt modelId="{8CA7C05E-47A7-4A64-BA0A-40F84FA2C868}">
      <dgm:prSet phldrT="[Text]"/>
      <dgm:spPr>
        <a:xfrm>
          <a:off x="6067722" y="42845"/>
          <a:ext cx="2161877" cy="1297126"/>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smtClean="0">
              <a:latin typeface="Calibri"/>
              <a:ea typeface="+mn-ea"/>
              <a:cs typeface="+mn-cs"/>
            </a:rPr>
            <a:t>Voice</a:t>
          </a:r>
          <a:endParaRPr lang="en-GB" dirty="0">
            <a:latin typeface="Calibri"/>
            <a:ea typeface="+mn-ea"/>
            <a:cs typeface="+mn-cs"/>
          </a:endParaRPr>
        </a:p>
      </dgm:t>
    </dgm:pt>
    <dgm:pt modelId="{64BB3132-3DAE-4368-BBDC-673D756705F3}" type="parTrans" cxnId="{8DE33708-2AC2-4641-90D2-AECC72A7E2F9}">
      <dgm:prSet/>
      <dgm:spPr/>
      <dgm:t>
        <a:bodyPr/>
        <a:lstStyle/>
        <a:p>
          <a:endParaRPr lang="en-GB"/>
        </a:p>
      </dgm:t>
    </dgm:pt>
    <dgm:pt modelId="{7F8A66BF-8633-44C2-9FA0-EE1FA465BA3C}" type="sibTrans" cxnId="{8DE33708-2AC2-4641-90D2-AECC72A7E2F9}">
      <dgm:prSet/>
      <dgm:spPr/>
      <dgm:t>
        <a:bodyPr/>
        <a:lstStyle/>
        <a:p>
          <a:endParaRPr lang="en-GB"/>
        </a:p>
      </dgm:t>
    </dgm:pt>
    <dgm:pt modelId="{D0A81F31-D1F5-465F-9693-287472977DD6}">
      <dgm:prSet phldrT="[Text]"/>
      <dgm:spPr>
        <a:xfrm>
          <a:off x="3043226" y="42845"/>
          <a:ext cx="2161877" cy="1297126"/>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smtClean="0">
              <a:latin typeface="Calibri"/>
              <a:ea typeface="+mn-ea"/>
              <a:cs typeface="+mn-cs"/>
            </a:rPr>
            <a:t>Agency</a:t>
          </a:r>
          <a:endParaRPr lang="en-GB" dirty="0">
            <a:latin typeface="Calibri"/>
            <a:ea typeface="+mn-ea"/>
            <a:cs typeface="+mn-cs"/>
          </a:endParaRPr>
        </a:p>
      </dgm:t>
    </dgm:pt>
    <dgm:pt modelId="{8E17118D-538B-4CCB-A540-9D050FB16341}" type="parTrans" cxnId="{A3E0A5B0-C277-47D2-8054-52FE7041C05D}">
      <dgm:prSet/>
      <dgm:spPr/>
      <dgm:t>
        <a:bodyPr/>
        <a:lstStyle/>
        <a:p>
          <a:endParaRPr lang="en-GB"/>
        </a:p>
      </dgm:t>
    </dgm:pt>
    <dgm:pt modelId="{B33EC861-D3EA-4B1D-BAA8-CB9DE42FD612}" type="sibTrans" cxnId="{A3E0A5B0-C277-47D2-8054-52FE7041C05D}">
      <dgm:prSet/>
      <dgm:spPr/>
      <dgm:t>
        <a:bodyPr/>
        <a:lstStyle/>
        <a:p>
          <a:endParaRPr lang="en-GB"/>
        </a:p>
      </dgm:t>
    </dgm:pt>
    <dgm:pt modelId="{5CF8C7D7-3A9E-4272-9C47-74EC104DF649}" type="pres">
      <dgm:prSet presAssocID="{B6DCC0E3-3DB1-4033-8379-C0A6041B12B6}" presName="Name0" presStyleCnt="0">
        <dgm:presLayoutVars>
          <dgm:dir/>
          <dgm:resizeHandles val="exact"/>
        </dgm:presLayoutVars>
      </dgm:prSet>
      <dgm:spPr/>
    </dgm:pt>
    <dgm:pt modelId="{28350578-99E8-40D3-8A8B-68B22F1F6855}" type="pres">
      <dgm:prSet presAssocID="{98E4F407-B090-4A3C-A5C0-26C08057FA01}" presName="node" presStyleLbl="node1" presStyleIdx="0" presStyleCnt="4" custLinFactY="-21158" custLinFactNeighborX="1083" custLinFactNeighborY="-100000">
        <dgm:presLayoutVars>
          <dgm:bulletEnabled val="1"/>
        </dgm:presLayoutVars>
      </dgm:prSet>
      <dgm:spPr>
        <a:prstGeom prst="roundRect">
          <a:avLst>
            <a:gd name="adj" fmla="val 10000"/>
          </a:avLst>
        </a:prstGeom>
      </dgm:spPr>
      <dgm:t>
        <a:bodyPr/>
        <a:lstStyle/>
        <a:p>
          <a:endParaRPr lang="en-GB"/>
        </a:p>
      </dgm:t>
    </dgm:pt>
    <dgm:pt modelId="{AA2B3BDE-94D8-49E4-92C3-C0FFEDC5EBA5}" type="pres">
      <dgm:prSet presAssocID="{1B74BE69-F0F9-43B6-ADFE-4DAEF537273A}" presName="sibTrans" presStyleLbl="sibTrans2D1" presStyleIdx="0" presStyleCnt="3"/>
      <dgm:spPr>
        <a:prstGeom prst="mathPlus">
          <a:avLst/>
        </a:prstGeom>
      </dgm:spPr>
      <dgm:t>
        <a:bodyPr/>
        <a:lstStyle/>
        <a:p>
          <a:endParaRPr lang="en-GB"/>
        </a:p>
      </dgm:t>
    </dgm:pt>
    <dgm:pt modelId="{D9D9FB9A-5E62-4D4C-97FF-5814E566431C}" type="pres">
      <dgm:prSet presAssocID="{1B74BE69-F0F9-43B6-ADFE-4DAEF537273A}" presName="connectorText" presStyleLbl="sibTrans2D1" presStyleIdx="0" presStyleCnt="3"/>
      <dgm:spPr/>
      <dgm:t>
        <a:bodyPr/>
        <a:lstStyle/>
        <a:p>
          <a:endParaRPr lang="en-GB"/>
        </a:p>
      </dgm:t>
    </dgm:pt>
    <dgm:pt modelId="{2899F28F-9AA6-421A-A79D-D78DD4E68AD1}" type="pres">
      <dgm:prSet presAssocID="{46AFBBE4-790F-4088-A6D7-B445026FD8C8}" presName="node" presStyleLbl="node1" presStyleIdx="1" presStyleCnt="4" custLinFactY="-21158" custLinFactNeighborX="1083" custLinFactNeighborY="-100000">
        <dgm:presLayoutVars>
          <dgm:bulletEnabled val="1"/>
        </dgm:presLayoutVars>
      </dgm:prSet>
      <dgm:spPr>
        <a:prstGeom prst="roundRect">
          <a:avLst>
            <a:gd name="adj" fmla="val 10000"/>
          </a:avLst>
        </a:prstGeom>
      </dgm:spPr>
      <dgm:t>
        <a:bodyPr/>
        <a:lstStyle/>
        <a:p>
          <a:endParaRPr lang="en-GB"/>
        </a:p>
      </dgm:t>
    </dgm:pt>
    <dgm:pt modelId="{0B963658-EDB0-4CBF-97B2-0DE78F2BF723}" type="pres">
      <dgm:prSet presAssocID="{8B0B95D8-85B2-4111-85EA-E3B06D5A144B}" presName="sibTrans" presStyleLbl="sibTrans2D1" presStyleIdx="1" presStyleCnt="3"/>
      <dgm:spPr>
        <a:prstGeom prst="mathMinus">
          <a:avLst/>
        </a:prstGeom>
      </dgm:spPr>
      <dgm:t>
        <a:bodyPr/>
        <a:lstStyle/>
        <a:p>
          <a:endParaRPr lang="en-GB"/>
        </a:p>
      </dgm:t>
    </dgm:pt>
    <dgm:pt modelId="{0D20BDAC-1F33-4978-A272-C33E06CE3126}" type="pres">
      <dgm:prSet presAssocID="{8B0B95D8-85B2-4111-85EA-E3B06D5A144B}" presName="connectorText" presStyleLbl="sibTrans2D1" presStyleIdx="1" presStyleCnt="3"/>
      <dgm:spPr/>
      <dgm:t>
        <a:bodyPr/>
        <a:lstStyle/>
        <a:p>
          <a:endParaRPr lang="en-GB"/>
        </a:p>
      </dgm:t>
    </dgm:pt>
    <dgm:pt modelId="{30B55B2E-1A6A-40A3-B005-3F04C9DE7823}" type="pres">
      <dgm:prSet presAssocID="{D0A81F31-D1F5-465F-9693-287472977DD6}" presName="node" presStyleLbl="node1" presStyleIdx="2" presStyleCnt="4" custLinFactY="-21158" custLinFactNeighborX="1083" custLinFactNeighborY="-100000">
        <dgm:presLayoutVars>
          <dgm:bulletEnabled val="1"/>
        </dgm:presLayoutVars>
      </dgm:prSet>
      <dgm:spPr>
        <a:prstGeom prst="roundRect">
          <a:avLst>
            <a:gd name="adj" fmla="val 10000"/>
          </a:avLst>
        </a:prstGeom>
      </dgm:spPr>
      <dgm:t>
        <a:bodyPr/>
        <a:lstStyle/>
        <a:p>
          <a:endParaRPr lang="en-GB"/>
        </a:p>
      </dgm:t>
    </dgm:pt>
    <dgm:pt modelId="{ADC961D6-3243-44D3-8403-F002B0D24C45}" type="pres">
      <dgm:prSet presAssocID="{B33EC861-D3EA-4B1D-BAA8-CB9DE42FD612}" presName="sibTrans" presStyleLbl="sibTrans2D1" presStyleIdx="2" presStyleCnt="3"/>
      <dgm:spPr>
        <a:prstGeom prst="mathMinus">
          <a:avLst/>
        </a:prstGeom>
      </dgm:spPr>
      <dgm:t>
        <a:bodyPr/>
        <a:lstStyle/>
        <a:p>
          <a:endParaRPr lang="en-GB"/>
        </a:p>
      </dgm:t>
    </dgm:pt>
    <dgm:pt modelId="{0E4608C1-A7BA-4E52-B22F-E77B0EA34C10}" type="pres">
      <dgm:prSet presAssocID="{B33EC861-D3EA-4B1D-BAA8-CB9DE42FD612}" presName="connectorText" presStyleLbl="sibTrans2D1" presStyleIdx="2" presStyleCnt="3"/>
      <dgm:spPr/>
      <dgm:t>
        <a:bodyPr/>
        <a:lstStyle/>
        <a:p>
          <a:endParaRPr lang="en-GB"/>
        </a:p>
      </dgm:t>
    </dgm:pt>
    <dgm:pt modelId="{968AC4AB-7C9B-4895-A5B3-4B17B6F9ADA9}" type="pres">
      <dgm:prSet presAssocID="{8CA7C05E-47A7-4A64-BA0A-40F84FA2C868}" presName="node" presStyleLbl="node1" presStyleIdx="3" presStyleCnt="4" custLinFactY="-21158" custLinFactNeighborX="1083" custLinFactNeighborY="-100000">
        <dgm:presLayoutVars>
          <dgm:bulletEnabled val="1"/>
        </dgm:presLayoutVars>
      </dgm:prSet>
      <dgm:spPr>
        <a:prstGeom prst="roundRect">
          <a:avLst>
            <a:gd name="adj" fmla="val 10000"/>
          </a:avLst>
        </a:prstGeom>
      </dgm:spPr>
      <dgm:t>
        <a:bodyPr/>
        <a:lstStyle/>
        <a:p>
          <a:endParaRPr lang="en-GB"/>
        </a:p>
      </dgm:t>
    </dgm:pt>
  </dgm:ptLst>
  <dgm:cxnLst>
    <dgm:cxn modelId="{14EAD453-9471-4957-8DD9-A9F0CB5251A7}" type="presOf" srcId="{8B0B95D8-85B2-4111-85EA-E3B06D5A144B}" destId="{0D20BDAC-1F33-4978-A272-C33E06CE3126}" srcOrd="1" destOrd="0" presId="urn:microsoft.com/office/officeart/2005/8/layout/process1"/>
    <dgm:cxn modelId="{6CBFD3B9-CF32-4F82-A18B-32B82187B57C}" type="presOf" srcId="{98E4F407-B090-4A3C-A5C0-26C08057FA01}" destId="{28350578-99E8-40D3-8A8B-68B22F1F6855}" srcOrd="0" destOrd="0" presId="urn:microsoft.com/office/officeart/2005/8/layout/process1"/>
    <dgm:cxn modelId="{08B64C8D-01EC-4BAD-9192-2E46C0C36C05}" srcId="{B6DCC0E3-3DB1-4033-8379-C0A6041B12B6}" destId="{98E4F407-B090-4A3C-A5C0-26C08057FA01}" srcOrd="0" destOrd="0" parTransId="{B56F2C23-5A98-4F3D-897C-D297C50FE4E5}" sibTransId="{1B74BE69-F0F9-43B6-ADFE-4DAEF537273A}"/>
    <dgm:cxn modelId="{1BABEE6B-C9A6-470B-88AB-6BF46F46BEAA}" type="presOf" srcId="{1B74BE69-F0F9-43B6-ADFE-4DAEF537273A}" destId="{D9D9FB9A-5E62-4D4C-97FF-5814E566431C}" srcOrd="1" destOrd="0" presId="urn:microsoft.com/office/officeart/2005/8/layout/process1"/>
    <dgm:cxn modelId="{734036E4-5D4B-496D-A283-90B0C8C75F1D}" type="presOf" srcId="{B33EC861-D3EA-4B1D-BAA8-CB9DE42FD612}" destId="{0E4608C1-A7BA-4E52-B22F-E77B0EA34C10}" srcOrd="1" destOrd="0" presId="urn:microsoft.com/office/officeart/2005/8/layout/process1"/>
    <dgm:cxn modelId="{F9DA3FEB-1FA4-45AF-B506-608D556D5FF9}" srcId="{B6DCC0E3-3DB1-4033-8379-C0A6041B12B6}" destId="{46AFBBE4-790F-4088-A6D7-B445026FD8C8}" srcOrd="1" destOrd="0" parTransId="{8DAC69C8-31AA-4133-AD67-913EF9C63653}" sibTransId="{8B0B95D8-85B2-4111-85EA-E3B06D5A144B}"/>
    <dgm:cxn modelId="{8DE33708-2AC2-4641-90D2-AECC72A7E2F9}" srcId="{B6DCC0E3-3DB1-4033-8379-C0A6041B12B6}" destId="{8CA7C05E-47A7-4A64-BA0A-40F84FA2C868}" srcOrd="3" destOrd="0" parTransId="{64BB3132-3DAE-4368-BBDC-673D756705F3}" sibTransId="{7F8A66BF-8633-44C2-9FA0-EE1FA465BA3C}"/>
    <dgm:cxn modelId="{18C4A10B-049A-4C5D-B7ED-18B59DD90283}" type="presOf" srcId="{B33EC861-D3EA-4B1D-BAA8-CB9DE42FD612}" destId="{ADC961D6-3243-44D3-8403-F002B0D24C45}" srcOrd="0" destOrd="0" presId="urn:microsoft.com/office/officeart/2005/8/layout/process1"/>
    <dgm:cxn modelId="{3AB46059-6E58-446C-96F9-EE509E751C5D}" type="presOf" srcId="{8CA7C05E-47A7-4A64-BA0A-40F84FA2C868}" destId="{968AC4AB-7C9B-4895-A5B3-4B17B6F9ADA9}" srcOrd="0" destOrd="0" presId="urn:microsoft.com/office/officeart/2005/8/layout/process1"/>
    <dgm:cxn modelId="{FFA7E3E0-4D87-4EC0-85EC-D0251B49AF64}" type="presOf" srcId="{8B0B95D8-85B2-4111-85EA-E3B06D5A144B}" destId="{0B963658-EDB0-4CBF-97B2-0DE78F2BF723}" srcOrd="0" destOrd="0" presId="urn:microsoft.com/office/officeart/2005/8/layout/process1"/>
    <dgm:cxn modelId="{C43AA5C4-2D0A-4139-A0CA-93DB3517B238}" type="presOf" srcId="{46AFBBE4-790F-4088-A6D7-B445026FD8C8}" destId="{2899F28F-9AA6-421A-A79D-D78DD4E68AD1}" srcOrd="0" destOrd="0" presId="urn:microsoft.com/office/officeart/2005/8/layout/process1"/>
    <dgm:cxn modelId="{DF1E831B-B27D-417A-803B-3425CC16D60C}" type="presOf" srcId="{1B74BE69-F0F9-43B6-ADFE-4DAEF537273A}" destId="{AA2B3BDE-94D8-49E4-92C3-C0FFEDC5EBA5}" srcOrd="0" destOrd="0" presId="urn:microsoft.com/office/officeart/2005/8/layout/process1"/>
    <dgm:cxn modelId="{2EE26C12-7221-4A23-8972-3FE6D62F0F07}" type="presOf" srcId="{B6DCC0E3-3DB1-4033-8379-C0A6041B12B6}" destId="{5CF8C7D7-3A9E-4272-9C47-74EC104DF649}" srcOrd="0" destOrd="0" presId="urn:microsoft.com/office/officeart/2005/8/layout/process1"/>
    <dgm:cxn modelId="{A3E0A5B0-C277-47D2-8054-52FE7041C05D}" srcId="{B6DCC0E3-3DB1-4033-8379-C0A6041B12B6}" destId="{D0A81F31-D1F5-465F-9693-287472977DD6}" srcOrd="2" destOrd="0" parTransId="{8E17118D-538B-4CCB-A540-9D050FB16341}" sibTransId="{B33EC861-D3EA-4B1D-BAA8-CB9DE42FD612}"/>
    <dgm:cxn modelId="{14A5FE5D-4F71-4D0A-BB43-9F539DFF7EC0}" type="presOf" srcId="{D0A81F31-D1F5-465F-9693-287472977DD6}" destId="{30B55B2E-1A6A-40A3-B005-3F04C9DE7823}" srcOrd="0" destOrd="0" presId="urn:microsoft.com/office/officeart/2005/8/layout/process1"/>
    <dgm:cxn modelId="{8CD690B1-0009-4E91-930E-173D605913D5}" type="presParOf" srcId="{5CF8C7D7-3A9E-4272-9C47-74EC104DF649}" destId="{28350578-99E8-40D3-8A8B-68B22F1F6855}" srcOrd="0" destOrd="0" presId="urn:microsoft.com/office/officeart/2005/8/layout/process1"/>
    <dgm:cxn modelId="{0A3AF735-47DB-4935-80ED-65E6C261597C}" type="presParOf" srcId="{5CF8C7D7-3A9E-4272-9C47-74EC104DF649}" destId="{AA2B3BDE-94D8-49E4-92C3-C0FFEDC5EBA5}" srcOrd="1" destOrd="0" presId="urn:microsoft.com/office/officeart/2005/8/layout/process1"/>
    <dgm:cxn modelId="{C72DCBD3-6C84-4AAB-BEFD-4E3DCF9F9D42}" type="presParOf" srcId="{AA2B3BDE-94D8-49E4-92C3-C0FFEDC5EBA5}" destId="{D9D9FB9A-5E62-4D4C-97FF-5814E566431C}" srcOrd="0" destOrd="0" presId="urn:microsoft.com/office/officeart/2005/8/layout/process1"/>
    <dgm:cxn modelId="{E2CA8A42-DE4F-4FE3-A7DF-EB761833F534}" type="presParOf" srcId="{5CF8C7D7-3A9E-4272-9C47-74EC104DF649}" destId="{2899F28F-9AA6-421A-A79D-D78DD4E68AD1}" srcOrd="2" destOrd="0" presId="urn:microsoft.com/office/officeart/2005/8/layout/process1"/>
    <dgm:cxn modelId="{6EF4A37D-B034-4A9A-8C04-0B4EB8525D8C}" type="presParOf" srcId="{5CF8C7D7-3A9E-4272-9C47-74EC104DF649}" destId="{0B963658-EDB0-4CBF-97B2-0DE78F2BF723}" srcOrd="3" destOrd="0" presId="urn:microsoft.com/office/officeart/2005/8/layout/process1"/>
    <dgm:cxn modelId="{99CBA9E2-6C5F-4D4C-ACC2-FAE5810F4219}" type="presParOf" srcId="{0B963658-EDB0-4CBF-97B2-0DE78F2BF723}" destId="{0D20BDAC-1F33-4978-A272-C33E06CE3126}" srcOrd="0" destOrd="0" presId="urn:microsoft.com/office/officeart/2005/8/layout/process1"/>
    <dgm:cxn modelId="{B479294C-FE97-432B-8625-1346D6DA420D}" type="presParOf" srcId="{5CF8C7D7-3A9E-4272-9C47-74EC104DF649}" destId="{30B55B2E-1A6A-40A3-B005-3F04C9DE7823}" srcOrd="4" destOrd="0" presId="urn:microsoft.com/office/officeart/2005/8/layout/process1"/>
    <dgm:cxn modelId="{C43EF486-6359-4DF5-83DE-BF940967AA24}" type="presParOf" srcId="{5CF8C7D7-3A9E-4272-9C47-74EC104DF649}" destId="{ADC961D6-3243-44D3-8403-F002B0D24C45}" srcOrd="5" destOrd="0" presId="urn:microsoft.com/office/officeart/2005/8/layout/process1"/>
    <dgm:cxn modelId="{5B743851-2750-43C1-9A8C-FA63E15BAFF2}" type="presParOf" srcId="{ADC961D6-3243-44D3-8403-F002B0D24C45}" destId="{0E4608C1-A7BA-4E52-B22F-E77B0EA34C10}" srcOrd="0" destOrd="0" presId="urn:microsoft.com/office/officeart/2005/8/layout/process1"/>
    <dgm:cxn modelId="{566206EA-FBFF-4DF6-AD60-1821080783E8}" type="presParOf" srcId="{5CF8C7D7-3A9E-4272-9C47-74EC104DF649}" destId="{968AC4AB-7C9B-4895-A5B3-4B17B6F9ADA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06355-5247-45C5-B051-F99CA584D40F}" type="doc">
      <dgm:prSet loTypeId="urn:microsoft.com/office/officeart/2005/8/layout/lProcess2" loCatId="relationship" qsTypeId="urn:microsoft.com/office/officeart/2005/8/quickstyle/3d3" qsCatId="3D" csTypeId="urn:microsoft.com/office/officeart/2005/8/colors/colorful2" csCatId="colorful" phldr="1"/>
      <dgm:spPr/>
      <dgm:t>
        <a:bodyPr/>
        <a:lstStyle/>
        <a:p>
          <a:endParaRPr lang="en-GB"/>
        </a:p>
      </dgm:t>
    </dgm:pt>
    <dgm:pt modelId="{A1D02537-3BC0-4598-A46B-01557F317CA7}">
      <dgm:prSet phldrT="[Text]"/>
      <dgm:spPr/>
      <dgm:t>
        <a:bodyPr/>
        <a:lstStyle/>
        <a:p>
          <a:r>
            <a:rPr lang="en-GB" dirty="0" smtClean="0"/>
            <a:t>Poverty</a:t>
          </a:r>
          <a:endParaRPr lang="en-GB" dirty="0"/>
        </a:p>
      </dgm:t>
    </dgm:pt>
    <dgm:pt modelId="{2EC712FE-4D38-4A53-9ACC-8F66D653F7F6}" type="parTrans" cxnId="{872895E1-C26D-4201-B819-5E0E610CE06A}">
      <dgm:prSet/>
      <dgm:spPr/>
      <dgm:t>
        <a:bodyPr/>
        <a:lstStyle/>
        <a:p>
          <a:endParaRPr lang="en-GB"/>
        </a:p>
      </dgm:t>
    </dgm:pt>
    <dgm:pt modelId="{77023569-14E8-4200-8DE0-7951116782E6}" type="sibTrans" cxnId="{872895E1-C26D-4201-B819-5E0E610CE06A}">
      <dgm:prSet/>
      <dgm:spPr/>
      <dgm:t>
        <a:bodyPr/>
        <a:lstStyle/>
        <a:p>
          <a:endParaRPr lang="en-GB"/>
        </a:p>
      </dgm:t>
    </dgm:pt>
    <dgm:pt modelId="{CF364448-3FD6-467F-9A02-938C1B5024F0}">
      <dgm:prSet phldrT="[Text]"/>
      <dgm:spPr/>
      <dgm:t>
        <a:bodyPr/>
        <a:lstStyle/>
        <a:p>
          <a:r>
            <a:rPr lang="en-GB" dirty="0" smtClean="0"/>
            <a:t>Needs</a:t>
          </a:r>
          <a:endParaRPr lang="en-GB" dirty="0"/>
        </a:p>
      </dgm:t>
    </dgm:pt>
    <dgm:pt modelId="{AD35D2DB-7D0A-46A4-ABEC-3C83BF9B2694}" type="parTrans" cxnId="{866A77EC-F902-4BCC-8C02-7459AD79FD61}">
      <dgm:prSet/>
      <dgm:spPr/>
      <dgm:t>
        <a:bodyPr/>
        <a:lstStyle/>
        <a:p>
          <a:endParaRPr lang="en-GB"/>
        </a:p>
      </dgm:t>
    </dgm:pt>
    <dgm:pt modelId="{1F250999-11AC-4FC7-AD58-3D1855E03750}" type="sibTrans" cxnId="{866A77EC-F902-4BCC-8C02-7459AD79FD61}">
      <dgm:prSet/>
      <dgm:spPr/>
      <dgm:t>
        <a:bodyPr/>
        <a:lstStyle/>
        <a:p>
          <a:endParaRPr lang="en-GB"/>
        </a:p>
      </dgm:t>
    </dgm:pt>
    <dgm:pt modelId="{36FEF93B-028C-4A0F-9BB6-4022C9FA3E7C}">
      <dgm:prSet phldrT="[Text]"/>
      <dgm:spPr/>
      <dgm:t>
        <a:bodyPr/>
        <a:lstStyle/>
        <a:p>
          <a:r>
            <a:rPr lang="en-GB" dirty="0" smtClean="0"/>
            <a:t>Provision</a:t>
          </a:r>
          <a:endParaRPr lang="en-GB" dirty="0"/>
        </a:p>
      </dgm:t>
    </dgm:pt>
    <dgm:pt modelId="{90C94EDA-1BA3-4A2A-AC47-82932D8600F2}" type="parTrans" cxnId="{5445A1BF-F8D8-426F-87B1-40C3D08FF2E4}">
      <dgm:prSet/>
      <dgm:spPr/>
      <dgm:t>
        <a:bodyPr/>
        <a:lstStyle/>
        <a:p>
          <a:endParaRPr lang="en-GB"/>
        </a:p>
      </dgm:t>
    </dgm:pt>
    <dgm:pt modelId="{3F06BA51-6377-4409-924B-AB9A94322BBC}" type="sibTrans" cxnId="{5445A1BF-F8D8-426F-87B1-40C3D08FF2E4}">
      <dgm:prSet/>
      <dgm:spPr/>
      <dgm:t>
        <a:bodyPr/>
        <a:lstStyle/>
        <a:p>
          <a:endParaRPr lang="en-GB"/>
        </a:p>
      </dgm:t>
    </dgm:pt>
    <dgm:pt modelId="{EF665C56-2DDB-44A7-ADC8-60311EEA7BBE}">
      <dgm:prSet phldrT="[Text]"/>
      <dgm:spPr/>
      <dgm:t>
        <a:bodyPr/>
        <a:lstStyle/>
        <a:p>
          <a:r>
            <a:rPr lang="en-GB" dirty="0" smtClean="0"/>
            <a:t>Risk</a:t>
          </a:r>
          <a:endParaRPr lang="en-GB" dirty="0"/>
        </a:p>
      </dgm:t>
    </dgm:pt>
    <dgm:pt modelId="{0A795271-3C14-4CFF-8706-70CDDBB0EE54}" type="parTrans" cxnId="{3B710022-3B11-4CDB-8C11-1EB7BC7EF251}">
      <dgm:prSet/>
      <dgm:spPr/>
      <dgm:t>
        <a:bodyPr/>
        <a:lstStyle/>
        <a:p>
          <a:endParaRPr lang="en-GB"/>
        </a:p>
      </dgm:t>
    </dgm:pt>
    <dgm:pt modelId="{17DB9364-B025-4DE1-923E-457EF7327CD2}" type="sibTrans" cxnId="{3B710022-3B11-4CDB-8C11-1EB7BC7EF251}">
      <dgm:prSet/>
      <dgm:spPr/>
      <dgm:t>
        <a:bodyPr/>
        <a:lstStyle/>
        <a:p>
          <a:endParaRPr lang="en-GB"/>
        </a:p>
      </dgm:t>
    </dgm:pt>
    <dgm:pt modelId="{95C70F4A-AA63-43F2-A186-ACB657AE70EB}">
      <dgm:prSet phldrT="[Text]"/>
      <dgm:spPr/>
      <dgm:t>
        <a:bodyPr/>
        <a:lstStyle/>
        <a:p>
          <a:r>
            <a:rPr lang="en-GB" dirty="0" smtClean="0"/>
            <a:t>Shocks</a:t>
          </a:r>
          <a:endParaRPr lang="en-GB" dirty="0"/>
        </a:p>
      </dgm:t>
    </dgm:pt>
    <dgm:pt modelId="{D315A8B3-A624-432D-B76A-8FCAC015F08A}" type="parTrans" cxnId="{C4C5E2FF-C7F9-4DD1-B6B0-5F64AD92D400}">
      <dgm:prSet/>
      <dgm:spPr/>
      <dgm:t>
        <a:bodyPr/>
        <a:lstStyle/>
        <a:p>
          <a:endParaRPr lang="en-GB"/>
        </a:p>
      </dgm:t>
    </dgm:pt>
    <dgm:pt modelId="{ACF6C96F-8410-4578-B498-449772E465A9}" type="sibTrans" cxnId="{C4C5E2FF-C7F9-4DD1-B6B0-5F64AD92D400}">
      <dgm:prSet/>
      <dgm:spPr/>
      <dgm:t>
        <a:bodyPr/>
        <a:lstStyle/>
        <a:p>
          <a:endParaRPr lang="en-GB"/>
        </a:p>
      </dgm:t>
    </dgm:pt>
    <dgm:pt modelId="{4931EB05-EBBA-4C42-8D8F-44F22F3164D7}">
      <dgm:prSet phldrT="[Text]"/>
      <dgm:spPr/>
      <dgm:t>
        <a:bodyPr/>
        <a:lstStyle/>
        <a:p>
          <a:r>
            <a:rPr lang="en-GB" dirty="0" smtClean="0"/>
            <a:t>Prevention</a:t>
          </a:r>
          <a:endParaRPr lang="en-GB" dirty="0"/>
        </a:p>
      </dgm:t>
    </dgm:pt>
    <dgm:pt modelId="{AD1C3E0F-7C3A-4712-AD34-F3767E9084F8}" type="parTrans" cxnId="{1EA5F183-1517-45B4-B480-36E4452A51AC}">
      <dgm:prSet/>
      <dgm:spPr/>
      <dgm:t>
        <a:bodyPr/>
        <a:lstStyle/>
        <a:p>
          <a:endParaRPr lang="en-GB"/>
        </a:p>
      </dgm:t>
    </dgm:pt>
    <dgm:pt modelId="{D4504933-EF14-4C2A-839E-A2B4B00B4CD5}" type="sibTrans" cxnId="{1EA5F183-1517-45B4-B480-36E4452A51AC}">
      <dgm:prSet/>
      <dgm:spPr/>
      <dgm:t>
        <a:bodyPr/>
        <a:lstStyle/>
        <a:p>
          <a:endParaRPr lang="en-GB"/>
        </a:p>
      </dgm:t>
    </dgm:pt>
    <dgm:pt modelId="{62F41954-3E9D-4FC6-8D6D-99FDB3868E53}">
      <dgm:prSet phldrT="[Text]"/>
      <dgm:spPr/>
      <dgm:t>
        <a:bodyPr/>
        <a:lstStyle/>
        <a:p>
          <a:r>
            <a:rPr lang="en-GB" dirty="0" smtClean="0"/>
            <a:t>Agency</a:t>
          </a:r>
          <a:endParaRPr lang="en-GB" dirty="0"/>
        </a:p>
      </dgm:t>
    </dgm:pt>
    <dgm:pt modelId="{EDE71291-8FDE-433E-817C-F08558B6099E}" type="parTrans" cxnId="{B618E9C3-B001-480A-AAD7-EFA40771D2D5}">
      <dgm:prSet/>
      <dgm:spPr/>
      <dgm:t>
        <a:bodyPr/>
        <a:lstStyle/>
        <a:p>
          <a:endParaRPr lang="en-GB"/>
        </a:p>
      </dgm:t>
    </dgm:pt>
    <dgm:pt modelId="{2B5ADA7E-26D8-4C69-8B83-39FE5AEB05E9}" type="sibTrans" cxnId="{B618E9C3-B001-480A-AAD7-EFA40771D2D5}">
      <dgm:prSet/>
      <dgm:spPr/>
      <dgm:t>
        <a:bodyPr/>
        <a:lstStyle/>
        <a:p>
          <a:endParaRPr lang="en-GB"/>
        </a:p>
      </dgm:t>
    </dgm:pt>
    <dgm:pt modelId="{8D8C7F93-190F-441D-9E89-9427AABE1B6A}">
      <dgm:prSet phldrT="[Text]"/>
      <dgm:spPr/>
      <dgm:t>
        <a:bodyPr/>
        <a:lstStyle/>
        <a:p>
          <a:r>
            <a:rPr lang="en-GB" dirty="0" smtClean="0"/>
            <a:t>Potential</a:t>
          </a:r>
          <a:endParaRPr lang="en-GB" dirty="0"/>
        </a:p>
      </dgm:t>
    </dgm:pt>
    <dgm:pt modelId="{D50C7307-3C19-4C8A-9C93-5086D6D8AF75}" type="parTrans" cxnId="{65D7614F-A3AB-40EA-8D9B-059001A5B226}">
      <dgm:prSet/>
      <dgm:spPr/>
      <dgm:t>
        <a:bodyPr/>
        <a:lstStyle/>
        <a:p>
          <a:endParaRPr lang="en-GB"/>
        </a:p>
      </dgm:t>
    </dgm:pt>
    <dgm:pt modelId="{C7A36489-EE20-43C4-92D9-881D055C71F5}" type="sibTrans" cxnId="{65D7614F-A3AB-40EA-8D9B-059001A5B226}">
      <dgm:prSet/>
      <dgm:spPr/>
      <dgm:t>
        <a:bodyPr/>
        <a:lstStyle/>
        <a:p>
          <a:endParaRPr lang="en-GB"/>
        </a:p>
      </dgm:t>
    </dgm:pt>
    <dgm:pt modelId="{04569C00-7475-4DCD-8E69-6E927365F9C7}">
      <dgm:prSet phldrT="[Text]"/>
      <dgm:spPr/>
      <dgm:t>
        <a:bodyPr/>
        <a:lstStyle/>
        <a:p>
          <a:r>
            <a:rPr lang="en-GB" dirty="0" smtClean="0"/>
            <a:t>Promotion</a:t>
          </a:r>
          <a:endParaRPr lang="en-GB" dirty="0"/>
        </a:p>
      </dgm:t>
    </dgm:pt>
    <dgm:pt modelId="{E9770796-92E9-487C-967D-F561C61D4B3E}" type="parTrans" cxnId="{E7CE9177-195B-44D7-8F8F-43AD74C0EBE8}">
      <dgm:prSet/>
      <dgm:spPr/>
      <dgm:t>
        <a:bodyPr/>
        <a:lstStyle/>
        <a:p>
          <a:endParaRPr lang="en-GB"/>
        </a:p>
      </dgm:t>
    </dgm:pt>
    <dgm:pt modelId="{5FA78A31-9038-4BC7-85D4-974D3C1CB69B}" type="sibTrans" cxnId="{E7CE9177-195B-44D7-8F8F-43AD74C0EBE8}">
      <dgm:prSet/>
      <dgm:spPr/>
      <dgm:t>
        <a:bodyPr/>
        <a:lstStyle/>
        <a:p>
          <a:endParaRPr lang="en-GB"/>
        </a:p>
      </dgm:t>
    </dgm:pt>
    <dgm:pt modelId="{7537A263-EEAF-42A3-93ED-D30B25CC55E2}">
      <dgm:prSet phldrT="[Text]"/>
      <dgm:spPr/>
      <dgm:t>
        <a:bodyPr/>
        <a:lstStyle/>
        <a:p>
          <a:r>
            <a:rPr lang="en-GB" dirty="0" smtClean="0"/>
            <a:t>Voice</a:t>
          </a:r>
          <a:endParaRPr lang="en-GB" dirty="0"/>
        </a:p>
      </dgm:t>
    </dgm:pt>
    <dgm:pt modelId="{B6E3F5D0-0C48-42AE-8759-285E09B2B39B}" type="parTrans" cxnId="{D080460B-E68F-4BE6-8E7C-A702EB33DCD2}">
      <dgm:prSet/>
      <dgm:spPr/>
      <dgm:t>
        <a:bodyPr/>
        <a:lstStyle/>
        <a:p>
          <a:endParaRPr lang="en-GB"/>
        </a:p>
      </dgm:t>
    </dgm:pt>
    <dgm:pt modelId="{1A005553-7414-43EC-A331-34AC9E6B512F}" type="sibTrans" cxnId="{D080460B-E68F-4BE6-8E7C-A702EB33DCD2}">
      <dgm:prSet/>
      <dgm:spPr/>
      <dgm:t>
        <a:bodyPr/>
        <a:lstStyle/>
        <a:p>
          <a:endParaRPr lang="en-GB"/>
        </a:p>
      </dgm:t>
    </dgm:pt>
    <dgm:pt modelId="{36234506-4A62-475C-81D0-47980ADDBE18}">
      <dgm:prSet phldrT="[Text]"/>
      <dgm:spPr/>
      <dgm:t>
        <a:bodyPr/>
        <a:lstStyle/>
        <a:p>
          <a:r>
            <a:rPr lang="en-GB" dirty="0" smtClean="0"/>
            <a:t>Rights</a:t>
          </a:r>
          <a:endParaRPr lang="en-GB" dirty="0"/>
        </a:p>
      </dgm:t>
    </dgm:pt>
    <dgm:pt modelId="{8F10B6A8-A366-4DFE-BD9B-1F1A607C9018}" type="parTrans" cxnId="{7C311AC6-D71A-4CC3-A74D-7AD5021F2F5F}">
      <dgm:prSet/>
      <dgm:spPr/>
      <dgm:t>
        <a:bodyPr/>
        <a:lstStyle/>
        <a:p>
          <a:endParaRPr lang="en-GB"/>
        </a:p>
      </dgm:t>
    </dgm:pt>
    <dgm:pt modelId="{CAA3E49D-D789-427E-AFDF-906CE8295556}" type="sibTrans" cxnId="{7C311AC6-D71A-4CC3-A74D-7AD5021F2F5F}">
      <dgm:prSet/>
      <dgm:spPr/>
      <dgm:t>
        <a:bodyPr/>
        <a:lstStyle/>
        <a:p>
          <a:endParaRPr lang="en-GB"/>
        </a:p>
      </dgm:t>
    </dgm:pt>
    <dgm:pt modelId="{07084C1E-02F2-4E6A-A636-C177D1D99ADA}">
      <dgm:prSet phldrT="[Text]"/>
      <dgm:spPr/>
      <dgm:t>
        <a:bodyPr/>
        <a:lstStyle/>
        <a:p>
          <a:r>
            <a:rPr lang="en-GB" dirty="0" smtClean="0"/>
            <a:t>Trans-formation</a:t>
          </a:r>
          <a:endParaRPr lang="en-GB" dirty="0"/>
        </a:p>
      </dgm:t>
    </dgm:pt>
    <dgm:pt modelId="{E72E6F9E-CA99-4601-A29A-A450CE638B90}" type="parTrans" cxnId="{72F5E6C5-D339-43A8-B3A0-DCF7C893E095}">
      <dgm:prSet/>
      <dgm:spPr/>
      <dgm:t>
        <a:bodyPr/>
        <a:lstStyle/>
        <a:p>
          <a:endParaRPr lang="en-GB"/>
        </a:p>
      </dgm:t>
    </dgm:pt>
    <dgm:pt modelId="{873BAAD9-9799-4D98-93E7-A59537247BA7}" type="sibTrans" cxnId="{72F5E6C5-D339-43A8-B3A0-DCF7C893E095}">
      <dgm:prSet/>
      <dgm:spPr/>
      <dgm:t>
        <a:bodyPr/>
        <a:lstStyle/>
        <a:p>
          <a:endParaRPr lang="en-GB"/>
        </a:p>
      </dgm:t>
    </dgm:pt>
    <dgm:pt modelId="{5C754380-2DF3-415B-B3BD-63A19E822ED4}" type="pres">
      <dgm:prSet presAssocID="{03406355-5247-45C5-B051-F99CA584D40F}" presName="theList" presStyleCnt="0">
        <dgm:presLayoutVars>
          <dgm:dir/>
          <dgm:animLvl val="lvl"/>
          <dgm:resizeHandles val="exact"/>
        </dgm:presLayoutVars>
      </dgm:prSet>
      <dgm:spPr/>
      <dgm:t>
        <a:bodyPr/>
        <a:lstStyle/>
        <a:p>
          <a:endParaRPr lang="en-GB"/>
        </a:p>
      </dgm:t>
    </dgm:pt>
    <dgm:pt modelId="{3E6995D4-CCA0-4182-BC4C-280EB2CEAFA7}" type="pres">
      <dgm:prSet presAssocID="{A1D02537-3BC0-4598-A46B-01557F317CA7}" presName="compNode" presStyleCnt="0"/>
      <dgm:spPr/>
    </dgm:pt>
    <dgm:pt modelId="{DF5F25DB-C1FE-4710-A8A2-BEEA96D0A643}" type="pres">
      <dgm:prSet presAssocID="{A1D02537-3BC0-4598-A46B-01557F317CA7}" presName="aNode" presStyleLbl="bgShp" presStyleIdx="0" presStyleCnt="4"/>
      <dgm:spPr/>
      <dgm:t>
        <a:bodyPr/>
        <a:lstStyle/>
        <a:p>
          <a:endParaRPr lang="en-GB"/>
        </a:p>
      </dgm:t>
    </dgm:pt>
    <dgm:pt modelId="{A9E67661-3FC8-4F24-9C9F-BFEE6F699CA5}" type="pres">
      <dgm:prSet presAssocID="{A1D02537-3BC0-4598-A46B-01557F317CA7}" presName="textNode" presStyleLbl="bgShp" presStyleIdx="0" presStyleCnt="4"/>
      <dgm:spPr/>
      <dgm:t>
        <a:bodyPr/>
        <a:lstStyle/>
        <a:p>
          <a:endParaRPr lang="en-GB"/>
        </a:p>
      </dgm:t>
    </dgm:pt>
    <dgm:pt modelId="{1CA3EB11-2CE4-4BF6-8436-09CA0FBDF57F}" type="pres">
      <dgm:prSet presAssocID="{A1D02537-3BC0-4598-A46B-01557F317CA7}" presName="compChildNode" presStyleCnt="0"/>
      <dgm:spPr/>
    </dgm:pt>
    <dgm:pt modelId="{D0C9EE29-4637-43A8-921A-40BF2B399208}" type="pres">
      <dgm:prSet presAssocID="{A1D02537-3BC0-4598-A46B-01557F317CA7}" presName="theInnerList" presStyleCnt="0"/>
      <dgm:spPr/>
    </dgm:pt>
    <dgm:pt modelId="{0EB48736-AFFC-485C-9F8F-6E5ADBC01D5A}" type="pres">
      <dgm:prSet presAssocID="{CF364448-3FD6-467F-9A02-938C1B5024F0}" presName="childNode" presStyleLbl="node1" presStyleIdx="0" presStyleCnt="8">
        <dgm:presLayoutVars>
          <dgm:bulletEnabled val="1"/>
        </dgm:presLayoutVars>
      </dgm:prSet>
      <dgm:spPr/>
      <dgm:t>
        <a:bodyPr/>
        <a:lstStyle/>
        <a:p>
          <a:endParaRPr lang="en-GB"/>
        </a:p>
      </dgm:t>
    </dgm:pt>
    <dgm:pt modelId="{36DA677C-DCD9-4BB2-A977-2787F40FDCEF}" type="pres">
      <dgm:prSet presAssocID="{CF364448-3FD6-467F-9A02-938C1B5024F0}" presName="aSpace2" presStyleCnt="0"/>
      <dgm:spPr/>
    </dgm:pt>
    <dgm:pt modelId="{8CDE2CEC-9C84-4C91-812A-9B3B89EA7728}" type="pres">
      <dgm:prSet presAssocID="{36FEF93B-028C-4A0F-9BB6-4022C9FA3E7C}" presName="childNode" presStyleLbl="node1" presStyleIdx="1" presStyleCnt="8">
        <dgm:presLayoutVars>
          <dgm:bulletEnabled val="1"/>
        </dgm:presLayoutVars>
      </dgm:prSet>
      <dgm:spPr/>
      <dgm:t>
        <a:bodyPr/>
        <a:lstStyle/>
        <a:p>
          <a:endParaRPr lang="en-GB"/>
        </a:p>
      </dgm:t>
    </dgm:pt>
    <dgm:pt modelId="{6C20C23C-48D5-4ABE-8575-F4FBFA01C8ED}" type="pres">
      <dgm:prSet presAssocID="{A1D02537-3BC0-4598-A46B-01557F317CA7}" presName="aSpace" presStyleCnt="0"/>
      <dgm:spPr/>
    </dgm:pt>
    <dgm:pt modelId="{6FF8E869-D219-4E16-83DB-43536434E10B}" type="pres">
      <dgm:prSet presAssocID="{EF665C56-2DDB-44A7-ADC8-60311EEA7BBE}" presName="compNode" presStyleCnt="0"/>
      <dgm:spPr/>
    </dgm:pt>
    <dgm:pt modelId="{82348171-B314-4A59-9FC0-9854E50FB6AE}" type="pres">
      <dgm:prSet presAssocID="{EF665C56-2DDB-44A7-ADC8-60311EEA7BBE}" presName="aNode" presStyleLbl="bgShp" presStyleIdx="1" presStyleCnt="4"/>
      <dgm:spPr/>
      <dgm:t>
        <a:bodyPr/>
        <a:lstStyle/>
        <a:p>
          <a:endParaRPr lang="en-GB"/>
        </a:p>
      </dgm:t>
    </dgm:pt>
    <dgm:pt modelId="{0845BD52-8B93-4700-B094-D21A5572B818}" type="pres">
      <dgm:prSet presAssocID="{EF665C56-2DDB-44A7-ADC8-60311EEA7BBE}" presName="textNode" presStyleLbl="bgShp" presStyleIdx="1" presStyleCnt="4"/>
      <dgm:spPr/>
      <dgm:t>
        <a:bodyPr/>
        <a:lstStyle/>
        <a:p>
          <a:endParaRPr lang="en-GB"/>
        </a:p>
      </dgm:t>
    </dgm:pt>
    <dgm:pt modelId="{3ECCE8B6-2AAD-4474-8DCB-F85648197217}" type="pres">
      <dgm:prSet presAssocID="{EF665C56-2DDB-44A7-ADC8-60311EEA7BBE}" presName="compChildNode" presStyleCnt="0"/>
      <dgm:spPr/>
    </dgm:pt>
    <dgm:pt modelId="{B4B461F6-65DE-4CAC-BA18-6CDC9D125846}" type="pres">
      <dgm:prSet presAssocID="{EF665C56-2DDB-44A7-ADC8-60311EEA7BBE}" presName="theInnerList" presStyleCnt="0"/>
      <dgm:spPr/>
    </dgm:pt>
    <dgm:pt modelId="{0C29499B-754C-42DB-B430-D98D09BE2EF2}" type="pres">
      <dgm:prSet presAssocID="{95C70F4A-AA63-43F2-A186-ACB657AE70EB}" presName="childNode" presStyleLbl="node1" presStyleIdx="2" presStyleCnt="8">
        <dgm:presLayoutVars>
          <dgm:bulletEnabled val="1"/>
        </dgm:presLayoutVars>
      </dgm:prSet>
      <dgm:spPr/>
      <dgm:t>
        <a:bodyPr/>
        <a:lstStyle/>
        <a:p>
          <a:endParaRPr lang="en-GB"/>
        </a:p>
      </dgm:t>
    </dgm:pt>
    <dgm:pt modelId="{A715C2FD-C093-4C45-87BA-7D0B3B158D93}" type="pres">
      <dgm:prSet presAssocID="{95C70F4A-AA63-43F2-A186-ACB657AE70EB}" presName="aSpace2" presStyleCnt="0"/>
      <dgm:spPr/>
    </dgm:pt>
    <dgm:pt modelId="{0E8E5E11-2766-454D-BF69-F10F74B2B4D4}" type="pres">
      <dgm:prSet presAssocID="{4931EB05-EBBA-4C42-8D8F-44F22F3164D7}" presName="childNode" presStyleLbl="node1" presStyleIdx="3" presStyleCnt="8">
        <dgm:presLayoutVars>
          <dgm:bulletEnabled val="1"/>
        </dgm:presLayoutVars>
      </dgm:prSet>
      <dgm:spPr/>
      <dgm:t>
        <a:bodyPr/>
        <a:lstStyle/>
        <a:p>
          <a:endParaRPr lang="en-GB"/>
        </a:p>
      </dgm:t>
    </dgm:pt>
    <dgm:pt modelId="{50E592EA-8547-448E-B5F8-368FD85842B2}" type="pres">
      <dgm:prSet presAssocID="{EF665C56-2DDB-44A7-ADC8-60311EEA7BBE}" presName="aSpace" presStyleCnt="0"/>
      <dgm:spPr/>
    </dgm:pt>
    <dgm:pt modelId="{E50FC230-1A4A-4C81-895C-FEEC9CFF70F5}" type="pres">
      <dgm:prSet presAssocID="{62F41954-3E9D-4FC6-8D6D-99FDB3868E53}" presName="compNode" presStyleCnt="0"/>
      <dgm:spPr/>
    </dgm:pt>
    <dgm:pt modelId="{521D3CAF-CC93-4090-A344-4BCC06509DD6}" type="pres">
      <dgm:prSet presAssocID="{62F41954-3E9D-4FC6-8D6D-99FDB3868E53}" presName="aNode" presStyleLbl="bgShp" presStyleIdx="2" presStyleCnt="4"/>
      <dgm:spPr/>
      <dgm:t>
        <a:bodyPr/>
        <a:lstStyle/>
        <a:p>
          <a:endParaRPr lang="en-GB"/>
        </a:p>
      </dgm:t>
    </dgm:pt>
    <dgm:pt modelId="{1C4BA3A0-1416-481D-BFB1-50B87EDB5189}" type="pres">
      <dgm:prSet presAssocID="{62F41954-3E9D-4FC6-8D6D-99FDB3868E53}" presName="textNode" presStyleLbl="bgShp" presStyleIdx="2" presStyleCnt="4"/>
      <dgm:spPr/>
      <dgm:t>
        <a:bodyPr/>
        <a:lstStyle/>
        <a:p>
          <a:endParaRPr lang="en-GB"/>
        </a:p>
      </dgm:t>
    </dgm:pt>
    <dgm:pt modelId="{FA17DFCD-9437-4FB4-A83A-CDB1B74646B4}" type="pres">
      <dgm:prSet presAssocID="{62F41954-3E9D-4FC6-8D6D-99FDB3868E53}" presName="compChildNode" presStyleCnt="0"/>
      <dgm:spPr/>
    </dgm:pt>
    <dgm:pt modelId="{120EA102-3FE0-4992-A2A7-A3632A9CB385}" type="pres">
      <dgm:prSet presAssocID="{62F41954-3E9D-4FC6-8D6D-99FDB3868E53}" presName="theInnerList" presStyleCnt="0"/>
      <dgm:spPr/>
    </dgm:pt>
    <dgm:pt modelId="{FD9ED868-F11F-42C1-A7DE-07367788CDA6}" type="pres">
      <dgm:prSet presAssocID="{8D8C7F93-190F-441D-9E89-9427AABE1B6A}" presName="childNode" presStyleLbl="node1" presStyleIdx="4" presStyleCnt="8">
        <dgm:presLayoutVars>
          <dgm:bulletEnabled val="1"/>
        </dgm:presLayoutVars>
      </dgm:prSet>
      <dgm:spPr/>
      <dgm:t>
        <a:bodyPr/>
        <a:lstStyle/>
        <a:p>
          <a:endParaRPr lang="en-GB"/>
        </a:p>
      </dgm:t>
    </dgm:pt>
    <dgm:pt modelId="{1AE00DCB-8CE0-4D1A-BD58-E2964B036E59}" type="pres">
      <dgm:prSet presAssocID="{8D8C7F93-190F-441D-9E89-9427AABE1B6A}" presName="aSpace2" presStyleCnt="0"/>
      <dgm:spPr/>
    </dgm:pt>
    <dgm:pt modelId="{3980897A-FE0F-43DD-85E0-E51B4A5ED793}" type="pres">
      <dgm:prSet presAssocID="{04569C00-7475-4DCD-8E69-6E927365F9C7}" presName="childNode" presStyleLbl="node1" presStyleIdx="5" presStyleCnt="8">
        <dgm:presLayoutVars>
          <dgm:bulletEnabled val="1"/>
        </dgm:presLayoutVars>
      </dgm:prSet>
      <dgm:spPr/>
      <dgm:t>
        <a:bodyPr/>
        <a:lstStyle/>
        <a:p>
          <a:endParaRPr lang="en-GB"/>
        </a:p>
      </dgm:t>
    </dgm:pt>
    <dgm:pt modelId="{0BBA18B4-CB0D-4D8B-A5D9-432CBEF575DE}" type="pres">
      <dgm:prSet presAssocID="{62F41954-3E9D-4FC6-8D6D-99FDB3868E53}" presName="aSpace" presStyleCnt="0"/>
      <dgm:spPr/>
    </dgm:pt>
    <dgm:pt modelId="{F53291C5-ECB1-4E72-96C2-A1EA5B8C589F}" type="pres">
      <dgm:prSet presAssocID="{7537A263-EEAF-42A3-93ED-D30B25CC55E2}" presName="compNode" presStyleCnt="0"/>
      <dgm:spPr/>
    </dgm:pt>
    <dgm:pt modelId="{856116B4-0665-44B9-8778-D5B2904E4B4D}" type="pres">
      <dgm:prSet presAssocID="{7537A263-EEAF-42A3-93ED-D30B25CC55E2}" presName="aNode" presStyleLbl="bgShp" presStyleIdx="3" presStyleCnt="4"/>
      <dgm:spPr/>
      <dgm:t>
        <a:bodyPr/>
        <a:lstStyle/>
        <a:p>
          <a:endParaRPr lang="en-GB"/>
        </a:p>
      </dgm:t>
    </dgm:pt>
    <dgm:pt modelId="{2E56A37B-70CB-4182-82DC-AADCBE40D5E7}" type="pres">
      <dgm:prSet presAssocID="{7537A263-EEAF-42A3-93ED-D30B25CC55E2}" presName="textNode" presStyleLbl="bgShp" presStyleIdx="3" presStyleCnt="4"/>
      <dgm:spPr/>
      <dgm:t>
        <a:bodyPr/>
        <a:lstStyle/>
        <a:p>
          <a:endParaRPr lang="en-GB"/>
        </a:p>
      </dgm:t>
    </dgm:pt>
    <dgm:pt modelId="{FFD91620-7E90-4966-8C36-F2831E43DD9B}" type="pres">
      <dgm:prSet presAssocID="{7537A263-EEAF-42A3-93ED-D30B25CC55E2}" presName="compChildNode" presStyleCnt="0"/>
      <dgm:spPr/>
    </dgm:pt>
    <dgm:pt modelId="{A576ACDF-6E10-4304-8681-69A2A67ED2FA}" type="pres">
      <dgm:prSet presAssocID="{7537A263-EEAF-42A3-93ED-D30B25CC55E2}" presName="theInnerList" presStyleCnt="0"/>
      <dgm:spPr/>
    </dgm:pt>
    <dgm:pt modelId="{ABEC1CD1-1615-4F85-A6B8-01EB2D8C1452}" type="pres">
      <dgm:prSet presAssocID="{36234506-4A62-475C-81D0-47980ADDBE18}" presName="childNode" presStyleLbl="node1" presStyleIdx="6" presStyleCnt="8">
        <dgm:presLayoutVars>
          <dgm:bulletEnabled val="1"/>
        </dgm:presLayoutVars>
      </dgm:prSet>
      <dgm:spPr/>
      <dgm:t>
        <a:bodyPr/>
        <a:lstStyle/>
        <a:p>
          <a:endParaRPr lang="en-GB"/>
        </a:p>
      </dgm:t>
    </dgm:pt>
    <dgm:pt modelId="{77B77CB3-F97A-45B2-95DC-51B8C3B5BEB6}" type="pres">
      <dgm:prSet presAssocID="{36234506-4A62-475C-81D0-47980ADDBE18}" presName="aSpace2" presStyleCnt="0"/>
      <dgm:spPr/>
    </dgm:pt>
    <dgm:pt modelId="{E40C8C0F-EA5E-4D26-92AB-576500A45DD0}" type="pres">
      <dgm:prSet presAssocID="{07084C1E-02F2-4E6A-A636-C177D1D99ADA}" presName="childNode" presStyleLbl="node1" presStyleIdx="7" presStyleCnt="8">
        <dgm:presLayoutVars>
          <dgm:bulletEnabled val="1"/>
        </dgm:presLayoutVars>
      </dgm:prSet>
      <dgm:spPr/>
      <dgm:t>
        <a:bodyPr/>
        <a:lstStyle/>
        <a:p>
          <a:endParaRPr lang="en-GB"/>
        </a:p>
      </dgm:t>
    </dgm:pt>
  </dgm:ptLst>
  <dgm:cxnLst>
    <dgm:cxn modelId="{5445A1BF-F8D8-426F-87B1-40C3D08FF2E4}" srcId="{A1D02537-3BC0-4598-A46B-01557F317CA7}" destId="{36FEF93B-028C-4A0F-9BB6-4022C9FA3E7C}" srcOrd="1" destOrd="0" parTransId="{90C94EDA-1BA3-4A2A-AC47-82932D8600F2}" sibTransId="{3F06BA51-6377-4409-924B-AB9A94322BBC}"/>
    <dgm:cxn modelId="{72F5E6C5-D339-43A8-B3A0-DCF7C893E095}" srcId="{7537A263-EEAF-42A3-93ED-D30B25CC55E2}" destId="{07084C1E-02F2-4E6A-A636-C177D1D99ADA}" srcOrd="1" destOrd="0" parTransId="{E72E6F9E-CA99-4601-A29A-A450CE638B90}" sibTransId="{873BAAD9-9799-4D98-93E7-A59537247BA7}"/>
    <dgm:cxn modelId="{1ECBC6FE-92A0-4768-B268-F86993A08371}" type="presOf" srcId="{95C70F4A-AA63-43F2-A186-ACB657AE70EB}" destId="{0C29499B-754C-42DB-B430-D98D09BE2EF2}" srcOrd="0" destOrd="0" presId="urn:microsoft.com/office/officeart/2005/8/layout/lProcess2"/>
    <dgm:cxn modelId="{960AC298-1115-4C01-BF6C-D6C98D9CD639}" type="presOf" srcId="{A1D02537-3BC0-4598-A46B-01557F317CA7}" destId="{DF5F25DB-C1FE-4710-A8A2-BEEA96D0A643}" srcOrd="0" destOrd="0" presId="urn:microsoft.com/office/officeart/2005/8/layout/lProcess2"/>
    <dgm:cxn modelId="{E7CE9177-195B-44D7-8F8F-43AD74C0EBE8}" srcId="{62F41954-3E9D-4FC6-8D6D-99FDB3868E53}" destId="{04569C00-7475-4DCD-8E69-6E927365F9C7}" srcOrd="1" destOrd="0" parTransId="{E9770796-92E9-487C-967D-F561C61D4B3E}" sibTransId="{5FA78A31-9038-4BC7-85D4-974D3C1CB69B}"/>
    <dgm:cxn modelId="{FC0B7F8D-FC31-4367-BF5C-03684F2CE2DA}" type="presOf" srcId="{7537A263-EEAF-42A3-93ED-D30B25CC55E2}" destId="{2E56A37B-70CB-4182-82DC-AADCBE40D5E7}" srcOrd="1" destOrd="0" presId="urn:microsoft.com/office/officeart/2005/8/layout/lProcess2"/>
    <dgm:cxn modelId="{B65F5B2E-7DD2-4C0B-90BE-DE6012D126F4}" type="presOf" srcId="{A1D02537-3BC0-4598-A46B-01557F317CA7}" destId="{A9E67661-3FC8-4F24-9C9F-BFEE6F699CA5}" srcOrd="1" destOrd="0" presId="urn:microsoft.com/office/officeart/2005/8/layout/lProcess2"/>
    <dgm:cxn modelId="{0599CB08-BB19-492E-83EB-4CA55CFA2D16}" type="presOf" srcId="{07084C1E-02F2-4E6A-A636-C177D1D99ADA}" destId="{E40C8C0F-EA5E-4D26-92AB-576500A45DD0}" srcOrd="0" destOrd="0" presId="urn:microsoft.com/office/officeart/2005/8/layout/lProcess2"/>
    <dgm:cxn modelId="{EBB93B37-BD8D-4C92-A482-FAE497559826}" type="presOf" srcId="{EF665C56-2DDB-44A7-ADC8-60311EEA7BBE}" destId="{0845BD52-8B93-4700-B094-D21A5572B818}" srcOrd="1" destOrd="0" presId="urn:microsoft.com/office/officeart/2005/8/layout/lProcess2"/>
    <dgm:cxn modelId="{B18CB591-B5B8-444E-9CE5-2BBD7E2F3DFE}" type="presOf" srcId="{8D8C7F93-190F-441D-9E89-9427AABE1B6A}" destId="{FD9ED868-F11F-42C1-A7DE-07367788CDA6}" srcOrd="0" destOrd="0" presId="urn:microsoft.com/office/officeart/2005/8/layout/lProcess2"/>
    <dgm:cxn modelId="{19EE3034-A930-47A4-AB2D-E77FD4EA73F6}" type="presOf" srcId="{36FEF93B-028C-4A0F-9BB6-4022C9FA3E7C}" destId="{8CDE2CEC-9C84-4C91-812A-9B3B89EA7728}" srcOrd="0" destOrd="0" presId="urn:microsoft.com/office/officeart/2005/8/layout/lProcess2"/>
    <dgm:cxn modelId="{D080460B-E68F-4BE6-8E7C-A702EB33DCD2}" srcId="{03406355-5247-45C5-B051-F99CA584D40F}" destId="{7537A263-EEAF-42A3-93ED-D30B25CC55E2}" srcOrd="3" destOrd="0" parTransId="{B6E3F5D0-0C48-42AE-8759-285E09B2B39B}" sibTransId="{1A005553-7414-43EC-A331-34AC9E6B512F}"/>
    <dgm:cxn modelId="{1EA5F183-1517-45B4-B480-36E4452A51AC}" srcId="{EF665C56-2DDB-44A7-ADC8-60311EEA7BBE}" destId="{4931EB05-EBBA-4C42-8D8F-44F22F3164D7}" srcOrd="1" destOrd="0" parTransId="{AD1C3E0F-7C3A-4712-AD34-F3767E9084F8}" sibTransId="{D4504933-EF14-4C2A-839E-A2B4B00B4CD5}"/>
    <dgm:cxn modelId="{881E8763-0A63-41DA-8FB1-1A618874A895}" type="presOf" srcId="{36234506-4A62-475C-81D0-47980ADDBE18}" destId="{ABEC1CD1-1615-4F85-A6B8-01EB2D8C1452}" srcOrd="0" destOrd="0" presId="urn:microsoft.com/office/officeart/2005/8/layout/lProcess2"/>
    <dgm:cxn modelId="{C4C5E2FF-C7F9-4DD1-B6B0-5F64AD92D400}" srcId="{EF665C56-2DDB-44A7-ADC8-60311EEA7BBE}" destId="{95C70F4A-AA63-43F2-A186-ACB657AE70EB}" srcOrd="0" destOrd="0" parTransId="{D315A8B3-A624-432D-B76A-8FCAC015F08A}" sibTransId="{ACF6C96F-8410-4578-B498-449772E465A9}"/>
    <dgm:cxn modelId="{671799C9-1AED-4A83-8EF0-8C484921C3A7}" type="presOf" srcId="{4931EB05-EBBA-4C42-8D8F-44F22F3164D7}" destId="{0E8E5E11-2766-454D-BF69-F10F74B2B4D4}" srcOrd="0" destOrd="0" presId="urn:microsoft.com/office/officeart/2005/8/layout/lProcess2"/>
    <dgm:cxn modelId="{C887F533-E893-4F4F-834F-B880C4960AF2}" type="presOf" srcId="{EF665C56-2DDB-44A7-ADC8-60311EEA7BBE}" destId="{82348171-B314-4A59-9FC0-9854E50FB6AE}" srcOrd="0" destOrd="0" presId="urn:microsoft.com/office/officeart/2005/8/layout/lProcess2"/>
    <dgm:cxn modelId="{3B710022-3B11-4CDB-8C11-1EB7BC7EF251}" srcId="{03406355-5247-45C5-B051-F99CA584D40F}" destId="{EF665C56-2DDB-44A7-ADC8-60311EEA7BBE}" srcOrd="1" destOrd="0" parTransId="{0A795271-3C14-4CFF-8706-70CDDBB0EE54}" sibTransId="{17DB9364-B025-4DE1-923E-457EF7327CD2}"/>
    <dgm:cxn modelId="{F5F009AD-1397-4600-A56A-FA4E6B2F97B5}" type="presOf" srcId="{CF364448-3FD6-467F-9A02-938C1B5024F0}" destId="{0EB48736-AFFC-485C-9F8F-6E5ADBC01D5A}" srcOrd="0" destOrd="0" presId="urn:microsoft.com/office/officeart/2005/8/layout/lProcess2"/>
    <dgm:cxn modelId="{866A77EC-F902-4BCC-8C02-7459AD79FD61}" srcId="{A1D02537-3BC0-4598-A46B-01557F317CA7}" destId="{CF364448-3FD6-467F-9A02-938C1B5024F0}" srcOrd="0" destOrd="0" parTransId="{AD35D2DB-7D0A-46A4-ABEC-3C83BF9B2694}" sibTransId="{1F250999-11AC-4FC7-AD58-3D1855E03750}"/>
    <dgm:cxn modelId="{872895E1-C26D-4201-B819-5E0E610CE06A}" srcId="{03406355-5247-45C5-B051-F99CA584D40F}" destId="{A1D02537-3BC0-4598-A46B-01557F317CA7}" srcOrd="0" destOrd="0" parTransId="{2EC712FE-4D38-4A53-9ACC-8F66D653F7F6}" sibTransId="{77023569-14E8-4200-8DE0-7951116782E6}"/>
    <dgm:cxn modelId="{50954877-D283-4D45-B111-F28C9DACD659}" type="presOf" srcId="{04569C00-7475-4DCD-8E69-6E927365F9C7}" destId="{3980897A-FE0F-43DD-85E0-E51B4A5ED793}" srcOrd="0" destOrd="0" presId="urn:microsoft.com/office/officeart/2005/8/layout/lProcess2"/>
    <dgm:cxn modelId="{B618E9C3-B001-480A-AAD7-EFA40771D2D5}" srcId="{03406355-5247-45C5-B051-F99CA584D40F}" destId="{62F41954-3E9D-4FC6-8D6D-99FDB3868E53}" srcOrd="2" destOrd="0" parTransId="{EDE71291-8FDE-433E-817C-F08558B6099E}" sibTransId="{2B5ADA7E-26D8-4C69-8B83-39FE5AEB05E9}"/>
    <dgm:cxn modelId="{6F1D7C94-63F1-4D21-82EA-181D76709851}" type="presOf" srcId="{62F41954-3E9D-4FC6-8D6D-99FDB3868E53}" destId="{1C4BA3A0-1416-481D-BFB1-50B87EDB5189}" srcOrd="1" destOrd="0" presId="urn:microsoft.com/office/officeart/2005/8/layout/lProcess2"/>
    <dgm:cxn modelId="{25169599-9E16-4B6B-8A1E-9C38F46A013D}" type="presOf" srcId="{7537A263-EEAF-42A3-93ED-D30B25CC55E2}" destId="{856116B4-0665-44B9-8778-D5B2904E4B4D}" srcOrd="0" destOrd="0" presId="urn:microsoft.com/office/officeart/2005/8/layout/lProcess2"/>
    <dgm:cxn modelId="{65D7614F-A3AB-40EA-8D9B-059001A5B226}" srcId="{62F41954-3E9D-4FC6-8D6D-99FDB3868E53}" destId="{8D8C7F93-190F-441D-9E89-9427AABE1B6A}" srcOrd="0" destOrd="0" parTransId="{D50C7307-3C19-4C8A-9C93-5086D6D8AF75}" sibTransId="{C7A36489-EE20-43C4-92D9-881D055C71F5}"/>
    <dgm:cxn modelId="{BCDABA3E-CB75-4131-AEE6-A545DA73F685}" type="presOf" srcId="{03406355-5247-45C5-B051-F99CA584D40F}" destId="{5C754380-2DF3-415B-B3BD-63A19E822ED4}" srcOrd="0" destOrd="0" presId="urn:microsoft.com/office/officeart/2005/8/layout/lProcess2"/>
    <dgm:cxn modelId="{7C311AC6-D71A-4CC3-A74D-7AD5021F2F5F}" srcId="{7537A263-EEAF-42A3-93ED-D30B25CC55E2}" destId="{36234506-4A62-475C-81D0-47980ADDBE18}" srcOrd="0" destOrd="0" parTransId="{8F10B6A8-A366-4DFE-BD9B-1F1A607C9018}" sibTransId="{CAA3E49D-D789-427E-AFDF-906CE8295556}"/>
    <dgm:cxn modelId="{A0349DF1-C9EA-4370-A632-3B88E60249B1}" type="presOf" srcId="{62F41954-3E9D-4FC6-8D6D-99FDB3868E53}" destId="{521D3CAF-CC93-4090-A344-4BCC06509DD6}" srcOrd="0" destOrd="0" presId="urn:microsoft.com/office/officeart/2005/8/layout/lProcess2"/>
    <dgm:cxn modelId="{3CE66DD9-31C9-4A94-95B3-E8AD2F7D1389}" type="presParOf" srcId="{5C754380-2DF3-415B-B3BD-63A19E822ED4}" destId="{3E6995D4-CCA0-4182-BC4C-280EB2CEAFA7}" srcOrd="0" destOrd="0" presId="urn:microsoft.com/office/officeart/2005/8/layout/lProcess2"/>
    <dgm:cxn modelId="{6341AE58-9496-49DD-8668-70AE8A001AC3}" type="presParOf" srcId="{3E6995D4-CCA0-4182-BC4C-280EB2CEAFA7}" destId="{DF5F25DB-C1FE-4710-A8A2-BEEA96D0A643}" srcOrd="0" destOrd="0" presId="urn:microsoft.com/office/officeart/2005/8/layout/lProcess2"/>
    <dgm:cxn modelId="{BDA4C5D0-C8AC-4D90-9CA1-55178021F8CB}" type="presParOf" srcId="{3E6995D4-CCA0-4182-BC4C-280EB2CEAFA7}" destId="{A9E67661-3FC8-4F24-9C9F-BFEE6F699CA5}" srcOrd="1" destOrd="0" presId="urn:microsoft.com/office/officeart/2005/8/layout/lProcess2"/>
    <dgm:cxn modelId="{147AD095-AB73-4690-A396-E6E46C4FB86A}" type="presParOf" srcId="{3E6995D4-CCA0-4182-BC4C-280EB2CEAFA7}" destId="{1CA3EB11-2CE4-4BF6-8436-09CA0FBDF57F}" srcOrd="2" destOrd="0" presId="urn:microsoft.com/office/officeart/2005/8/layout/lProcess2"/>
    <dgm:cxn modelId="{12217573-DDEF-4C32-9BF8-FA36488684FE}" type="presParOf" srcId="{1CA3EB11-2CE4-4BF6-8436-09CA0FBDF57F}" destId="{D0C9EE29-4637-43A8-921A-40BF2B399208}" srcOrd="0" destOrd="0" presId="urn:microsoft.com/office/officeart/2005/8/layout/lProcess2"/>
    <dgm:cxn modelId="{DB6500C6-6A49-431C-A132-AEF85A77088C}" type="presParOf" srcId="{D0C9EE29-4637-43A8-921A-40BF2B399208}" destId="{0EB48736-AFFC-485C-9F8F-6E5ADBC01D5A}" srcOrd="0" destOrd="0" presId="urn:microsoft.com/office/officeart/2005/8/layout/lProcess2"/>
    <dgm:cxn modelId="{82478EEB-AF77-4F1C-A23C-E8776371C889}" type="presParOf" srcId="{D0C9EE29-4637-43A8-921A-40BF2B399208}" destId="{36DA677C-DCD9-4BB2-A977-2787F40FDCEF}" srcOrd="1" destOrd="0" presId="urn:microsoft.com/office/officeart/2005/8/layout/lProcess2"/>
    <dgm:cxn modelId="{0E64AF49-D59E-401C-B3CF-4DDC52AED4D1}" type="presParOf" srcId="{D0C9EE29-4637-43A8-921A-40BF2B399208}" destId="{8CDE2CEC-9C84-4C91-812A-9B3B89EA7728}" srcOrd="2" destOrd="0" presId="urn:microsoft.com/office/officeart/2005/8/layout/lProcess2"/>
    <dgm:cxn modelId="{D020A663-2FA5-4DE5-B445-2FEE4E4B1CA0}" type="presParOf" srcId="{5C754380-2DF3-415B-B3BD-63A19E822ED4}" destId="{6C20C23C-48D5-4ABE-8575-F4FBFA01C8ED}" srcOrd="1" destOrd="0" presId="urn:microsoft.com/office/officeart/2005/8/layout/lProcess2"/>
    <dgm:cxn modelId="{70EA09DA-C0C1-4D0B-BBBC-64F37EB77C65}" type="presParOf" srcId="{5C754380-2DF3-415B-B3BD-63A19E822ED4}" destId="{6FF8E869-D219-4E16-83DB-43536434E10B}" srcOrd="2" destOrd="0" presId="urn:microsoft.com/office/officeart/2005/8/layout/lProcess2"/>
    <dgm:cxn modelId="{8A8C55FA-649A-411C-80FB-ADCD5F9F812F}" type="presParOf" srcId="{6FF8E869-D219-4E16-83DB-43536434E10B}" destId="{82348171-B314-4A59-9FC0-9854E50FB6AE}" srcOrd="0" destOrd="0" presId="urn:microsoft.com/office/officeart/2005/8/layout/lProcess2"/>
    <dgm:cxn modelId="{687A404E-2DE3-4328-B16A-B3B7C8476459}" type="presParOf" srcId="{6FF8E869-D219-4E16-83DB-43536434E10B}" destId="{0845BD52-8B93-4700-B094-D21A5572B818}" srcOrd="1" destOrd="0" presId="urn:microsoft.com/office/officeart/2005/8/layout/lProcess2"/>
    <dgm:cxn modelId="{7CD3B890-3F5B-46E0-8ABF-E2267E06F80F}" type="presParOf" srcId="{6FF8E869-D219-4E16-83DB-43536434E10B}" destId="{3ECCE8B6-2AAD-4474-8DCB-F85648197217}" srcOrd="2" destOrd="0" presId="urn:microsoft.com/office/officeart/2005/8/layout/lProcess2"/>
    <dgm:cxn modelId="{7A92F089-50B4-407A-A38F-7A47E8ABAC8E}" type="presParOf" srcId="{3ECCE8B6-2AAD-4474-8DCB-F85648197217}" destId="{B4B461F6-65DE-4CAC-BA18-6CDC9D125846}" srcOrd="0" destOrd="0" presId="urn:microsoft.com/office/officeart/2005/8/layout/lProcess2"/>
    <dgm:cxn modelId="{DCD0F8F5-AB8C-402D-AB8B-E41CC1130F8B}" type="presParOf" srcId="{B4B461F6-65DE-4CAC-BA18-6CDC9D125846}" destId="{0C29499B-754C-42DB-B430-D98D09BE2EF2}" srcOrd="0" destOrd="0" presId="urn:microsoft.com/office/officeart/2005/8/layout/lProcess2"/>
    <dgm:cxn modelId="{05ED06AA-8AFF-4641-93CB-73B172F0AE08}" type="presParOf" srcId="{B4B461F6-65DE-4CAC-BA18-6CDC9D125846}" destId="{A715C2FD-C093-4C45-87BA-7D0B3B158D93}" srcOrd="1" destOrd="0" presId="urn:microsoft.com/office/officeart/2005/8/layout/lProcess2"/>
    <dgm:cxn modelId="{EF4C4D54-B97A-4F46-B46E-CF6DBDF6AFF1}" type="presParOf" srcId="{B4B461F6-65DE-4CAC-BA18-6CDC9D125846}" destId="{0E8E5E11-2766-454D-BF69-F10F74B2B4D4}" srcOrd="2" destOrd="0" presId="urn:microsoft.com/office/officeart/2005/8/layout/lProcess2"/>
    <dgm:cxn modelId="{3A336752-41BB-4817-B16B-05025118131B}" type="presParOf" srcId="{5C754380-2DF3-415B-B3BD-63A19E822ED4}" destId="{50E592EA-8547-448E-B5F8-368FD85842B2}" srcOrd="3" destOrd="0" presId="urn:microsoft.com/office/officeart/2005/8/layout/lProcess2"/>
    <dgm:cxn modelId="{EA7F3EEB-7C9B-4D21-9A83-6F76BF543474}" type="presParOf" srcId="{5C754380-2DF3-415B-B3BD-63A19E822ED4}" destId="{E50FC230-1A4A-4C81-895C-FEEC9CFF70F5}" srcOrd="4" destOrd="0" presId="urn:microsoft.com/office/officeart/2005/8/layout/lProcess2"/>
    <dgm:cxn modelId="{CAC75B9D-F366-41C4-A3C7-0165128F2692}" type="presParOf" srcId="{E50FC230-1A4A-4C81-895C-FEEC9CFF70F5}" destId="{521D3CAF-CC93-4090-A344-4BCC06509DD6}" srcOrd="0" destOrd="0" presId="urn:microsoft.com/office/officeart/2005/8/layout/lProcess2"/>
    <dgm:cxn modelId="{70AF4251-7EF7-46E1-AEB4-371D764524AB}" type="presParOf" srcId="{E50FC230-1A4A-4C81-895C-FEEC9CFF70F5}" destId="{1C4BA3A0-1416-481D-BFB1-50B87EDB5189}" srcOrd="1" destOrd="0" presId="urn:microsoft.com/office/officeart/2005/8/layout/lProcess2"/>
    <dgm:cxn modelId="{69491A90-46CA-47D9-8A75-05B5F7F0DFC8}" type="presParOf" srcId="{E50FC230-1A4A-4C81-895C-FEEC9CFF70F5}" destId="{FA17DFCD-9437-4FB4-A83A-CDB1B74646B4}" srcOrd="2" destOrd="0" presId="urn:microsoft.com/office/officeart/2005/8/layout/lProcess2"/>
    <dgm:cxn modelId="{F0C81F5C-6C79-45EC-9378-FF80A45A47C7}" type="presParOf" srcId="{FA17DFCD-9437-4FB4-A83A-CDB1B74646B4}" destId="{120EA102-3FE0-4992-A2A7-A3632A9CB385}" srcOrd="0" destOrd="0" presId="urn:microsoft.com/office/officeart/2005/8/layout/lProcess2"/>
    <dgm:cxn modelId="{CD1E60BB-637C-454D-A7D3-C8CB6AD21135}" type="presParOf" srcId="{120EA102-3FE0-4992-A2A7-A3632A9CB385}" destId="{FD9ED868-F11F-42C1-A7DE-07367788CDA6}" srcOrd="0" destOrd="0" presId="urn:microsoft.com/office/officeart/2005/8/layout/lProcess2"/>
    <dgm:cxn modelId="{7C5E8DF2-33F5-475D-9C12-7797390C125D}" type="presParOf" srcId="{120EA102-3FE0-4992-A2A7-A3632A9CB385}" destId="{1AE00DCB-8CE0-4D1A-BD58-E2964B036E59}" srcOrd="1" destOrd="0" presId="urn:microsoft.com/office/officeart/2005/8/layout/lProcess2"/>
    <dgm:cxn modelId="{2ED08B7A-7483-4391-A706-3F65457D8B3A}" type="presParOf" srcId="{120EA102-3FE0-4992-A2A7-A3632A9CB385}" destId="{3980897A-FE0F-43DD-85E0-E51B4A5ED793}" srcOrd="2" destOrd="0" presId="urn:microsoft.com/office/officeart/2005/8/layout/lProcess2"/>
    <dgm:cxn modelId="{DE1528BE-0FE3-4F63-ADF8-A9F4FBE3C04D}" type="presParOf" srcId="{5C754380-2DF3-415B-B3BD-63A19E822ED4}" destId="{0BBA18B4-CB0D-4D8B-A5D9-432CBEF575DE}" srcOrd="5" destOrd="0" presId="urn:microsoft.com/office/officeart/2005/8/layout/lProcess2"/>
    <dgm:cxn modelId="{F7F7BFD6-CDE0-4368-AF27-5EE9B57FEC80}" type="presParOf" srcId="{5C754380-2DF3-415B-B3BD-63A19E822ED4}" destId="{F53291C5-ECB1-4E72-96C2-A1EA5B8C589F}" srcOrd="6" destOrd="0" presId="urn:microsoft.com/office/officeart/2005/8/layout/lProcess2"/>
    <dgm:cxn modelId="{94536D76-8472-4713-B273-B8FDAEF94E40}" type="presParOf" srcId="{F53291C5-ECB1-4E72-96C2-A1EA5B8C589F}" destId="{856116B4-0665-44B9-8778-D5B2904E4B4D}" srcOrd="0" destOrd="0" presId="urn:microsoft.com/office/officeart/2005/8/layout/lProcess2"/>
    <dgm:cxn modelId="{4EA7D5CB-CBF4-4E65-BFB2-CDC6DDC565C9}" type="presParOf" srcId="{F53291C5-ECB1-4E72-96C2-A1EA5B8C589F}" destId="{2E56A37B-70CB-4182-82DC-AADCBE40D5E7}" srcOrd="1" destOrd="0" presId="urn:microsoft.com/office/officeart/2005/8/layout/lProcess2"/>
    <dgm:cxn modelId="{DF2281B3-E77D-4F8C-BB28-6D9E46B0CA34}" type="presParOf" srcId="{F53291C5-ECB1-4E72-96C2-A1EA5B8C589F}" destId="{FFD91620-7E90-4966-8C36-F2831E43DD9B}" srcOrd="2" destOrd="0" presId="urn:microsoft.com/office/officeart/2005/8/layout/lProcess2"/>
    <dgm:cxn modelId="{26489584-4545-49CD-8AF6-5080256D07C2}" type="presParOf" srcId="{FFD91620-7E90-4966-8C36-F2831E43DD9B}" destId="{A576ACDF-6E10-4304-8681-69A2A67ED2FA}" srcOrd="0" destOrd="0" presId="urn:microsoft.com/office/officeart/2005/8/layout/lProcess2"/>
    <dgm:cxn modelId="{04E1B6F0-B582-4ABB-92A3-0CCF4AFDDF86}" type="presParOf" srcId="{A576ACDF-6E10-4304-8681-69A2A67ED2FA}" destId="{ABEC1CD1-1615-4F85-A6B8-01EB2D8C1452}" srcOrd="0" destOrd="0" presId="urn:microsoft.com/office/officeart/2005/8/layout/lProcess2"/>
    <dgm:cxn modelId="{F46BDC31-3DF7-4E18-8842-D903E61AA3BD}" type="presParOf" srcId="{A576ACDF-6E10-4304-8681-69A2A67ED2FA}" destId="{77B77CB3-F97A-45B2-95DC-51B8C3B5BEB6}" srcOrd="1" destOrd="0" presId="urn:microsoft.com/office/officeart/2005/8/layout/lProcess2"/>
    <dgm:cxn modelId="{BA9A5AB6-A929-472D-8179-14959A54D43F}" type="presParOf" srcId="{A576ACDF-6E10-4304-8681-69A2A67ED2FA}" destId="{E40C8C0F-EA5E-4D26-92AB-576500A45DD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406355-5247-45C5-B051-F99CA584D40F}" type="doc">
      <dgm:prSet loTypeId="urn:microsoft.com/office/officeart/2005/8/layout/lProcess2" loCatId="relationship" qsTypeId="urn:microsoft.com/office/officeart/2005/8/quickstyle/3d3" qsCatId="3D" csTypeId="urn:microsoft.com/office/officeart/2005/8/colors/colorful2" csCatId="colorful" phldr="1"/>
      <dgm:spPr/>
      <dgm:t>
        <a:bodyPr/>
        <a:lstStyle/>
        <a:p>
          <a:endParaRPr lang="en-GB"/>
        </a:p>
      </dgm:t>
    </dgm:pt>
    <dgm:pt modelId="{A1D02537-3BC0-4598-A46B-01557F317CA7}">
      <dgm:prSet phldrT="[Text]"/>
      <dgm:spPr/>
      <dgm:t>
        <a:bodyPr/>
        <a:lstStyle/>
        <a:p>
          <a:r>
            <a:rPr lang="en-GB" dirty="0" smtClean="0"/>
            <a:t>Poverty</a:t>
          </a:r>
          <a:endParaRPr lang="en-GB" dirty="0"/>
        </a:p>
      </dgm:t>
    </dgm:pt>
    <dgm:pt modelId="{2EC712FE-4D38-4A53-9ACC-8F66D653F7F6}" type="parTrans" cxnId="{872895E1-C26D-4201-B819-5E0E610CE06A}">
      <dgm:prSet/>
      <dgm:spPr/>
      <dgm:t>
        <a:bodyPr/>
        <a:lstStyle/>
        <a:p>
          <a:endParaRPr lang="en-GB"/>
        </a:p>
      </dgm:t>
    </dgm:pt>
    <dgm:pt modelId="{77023569-14E8-4200-8DE0-7951116782E6}" type="sibTrans" cxnId="{872895E1-C26D-4201-B819-5E0E610CE06A}">
      <dgm:prSet/>
      <dgm:spPr/>
      <dgm:t>
        <a:bodyPr/>
        <a:lstStyle/>
        <a:p>
          <a:endParaRPr lang="en-GB"/>
        </a:p>
      </dgm:t>
    </dgm:pt>
    <dgm:pt modelId="{CF364448-3FD6-467F-9A02-938C1B5024F0}">
      <dgm:prSet phldrT="[Text]" custT="1"/>
      <dgm:spPr/>
      <dgm:t>
        <a:bodyPr/>
        <a:lstStyle/>
        <a:p>
          <a:r>
            <a:rPr lang="en-GB" sz="1800" dirty="0" smtClean="0"/>
            <a:t>Social assistance</a:t>
          </a:r>
          <a:endParaRPr lang="en-GB" sz="1800" dirty="0"/>
        </a:p>
      </dgm:t>
    </dgm:pt>
    <dgm:pt modelId="{AD35D2DB-7D0A-46A4-ABEC-3C83BF9B2694}" type="parTrans" cxnId="{866A77EC-F902-4BCC-8C02-7459AD79FD61}">
      <dgm:prSet/>
      <dgm:spPr/>
      <dgm:t>
        <a:bodyPr/>
        <a:lstStyle/>
        <a:p>
          <a:endParaRPr lang="en-GB"/>
        </a:p>
      </dgm:t>
    </dgm:pt>
    <dgm:pt modelId="{1F250999-11AC-4FC7-AD58-3D1855E03750}" type="sibTrans" cxnId="{866A77EC-F902-4BCC-8C02-7459AD79FD61}">
      <dgm:prSet/>
      <dgm:spPr/>
      <dgm:t>
        <a:bodyPr/>
        <a:lstStyle/>
        <a:p>
          <a:endParaRPr lang="en-GB"/>
        </a:p>
      </dgm:t>
    </dgm:pt>
    <dgm:pt modelId="{36FEF93B-028C-4A0F-9BB6-4022C9FA3E7C}">
      <dgm:prSet phldrT="[Text]"/>
      <dgm:spPr/>
      <dgm:t>
        <a:bodyPr anchor="t"/>
        <a:lstStyle/>
        <a:p>
          <a:r>
            <a:rPr lang="en-GB" dirty="0" smtClean="0"/>
            <a:t>Food aid</a:t>
          </a:r>
        </a:p>
        <a:p>
          <a:r>
            <a:rPr lang="en-GB" dirty="0" smtClean="0"/>
            <a:t>Supplementary feeding</a:t>
          </a:r>
        </a:p>
        <a:p>
          <a:r>
            <a:rPr lang="en-GB" dirty="0" smtClean="0"/>
            <a:t>Old age grant</a:t>
          </a:r>
          <a:endParaRPr lang="en-GB" dirty="0"/>
        </a:p>
      </dgm:t>
    </dgm:pt>
    <dgm:pt modelId="{90C94EDA-1BA3-4A2A-AC47-82932D8600F2}" type="parTrans" cxnId="{5445A1BF-F8D8-426F-87B1-40C3D08FF2E4}">
      <dgm:prSet/>
      <dgm:spPr/>
      <dgm:t>
        <a:bodyPr/>
        <a:lstStyle/>
        <a:p>
          <a:endParaRPr lang="en-GB"/>
        </a:p>
      </dgm:t>
    </dgm:pt>
    <dgm:pt modelId="{3F06BA51-6377-4409-924B-AB9A94322BBC}" type="sibTrans" cxnId="{5445A1BF-F8D8-426F-87B1-40C3D08FF2E4}">
      <dgm:prSet/>
      <dgm:spPr/>
      <dgm:t>
        <a:bodyPr/>
        <a:lstStyle/>
        <a:p>
          <a:endParaRPr lang="en-GB"/>
        </a:p>
      </dgm:t>
    </dgm:pt>
    <dgm:pt modelId="{EF665C56-2DDB-44A7-ADC8-60311EEA7BBE}">
      <dgm:prSet phldrT="[Text]"/>
      <dgm:spPr/>
      <dgm:t>
        <a:bodyPr/>
        <a:lstStyle/>
        <a:p>
          <a:r>
            <a:rPr lang="en-GB" dirty="0" smtClean="0"/>
            <a:t>Risk</a:t>
          </a:r>
          <a:endParaRPr lang="en-GB" dirty="0"/>
        </a:p>
      </dgm:t>
    </dgm:pt>
    <dgm:pt modelId="{0A795271-3C14-4CFF-8706-70CDDBB0EE54}" type="parTrans" cxnId="{3B710022-3B11-4CDB-8C11-1EB7BC7EF251}">
      <dgm:prSet/>
      <dgm:spPr/>
      <dgm:t>
        <a:bodyPr/>
        <a:lstStyle/>
        <a:p>
          <a:endParaRPr lang="en-GB"/>
        </a:p>
      </dgm:t>
    </dgm:pt>
    <dgm:pt modelId="{17DB9364-B025-4DE1-923E-457EF7327CD2}" type="sibTrans" cxnId="{3B710022-3B11-4CDB-8C11-1EB7BC7EF251}">
      <dgm:prSet/>
      <dgm:spPr/>
      <dgm:t>
        <a:bodyPr/>
        <a:lstStyle/>
        <a:p>
          <a:endParaRPr lang="en-GB"/>
        </a:p>
      </dgm:t>
    </dgm:pt>
    <dgm:pt modelId="{95C70F4A-AA63-43F2-A186-ACB657AE70EB}">
      <dgm:prSet phldrT="[Text]" custT="1"/>
      <dgm:spPr/>
      <dgm:t>
        <a:bodyPr/>
        <a:lstStyle/>
        <a:p>
          <a:r>
            <a:rPr lang="en-GB" sz="1800" dirty="0" smtClean="0"/>
            <a:t>Social insurance</a:t>
          </a:r>
          <a:endParaRPr lang="en-GB" sz="1800" dirty="0"/>
        </a:p>
      </dgm:t>
    </dgm:pt>
    <dgm:pt modelId="{D315A8B3-A624-432D-B76A-8FCAC015F08A}" type="parTrans" cxnId="{C4C5E2FF-C7F9-4DD1-B6B0-5F64AD92D400}">
      <dgm:prSet/>
      <dgm:spPr/>
      <dgm:t>
        <a:bodyPr/>
        <a:lstStyle/>
        <a:p>
          <a:endParaRPr lang="en-GB"/>
        </a:p>
      </dgm:t>
    </dgm:pt>
    <dgm:pt modelId="{ACF6C96F-8410-4578-B498-449772E465A9}" type="sibTrans" cxnId="{C4C5E2FF-C7F9-4DD1-B6B0-5F64AD92D400}">
      <dgm:prSet/>
      <dgm:spPr/>
      <dgm:t>
        <a:bodyPr/>
        <a:lstStyle/>
        <a:p>
          <a:endParaRPr lang="en-GB"/>
        </a:p>
      </dgm:t>
    </dgm:pt>
    <dgm:pt modelId="{4931EB05-EBBA-4C42-8D8F-44F22F3164D7}">
      <dgm:prSet phldrT="[Text]"/>
      <dgm:spPr/>
      <dgm:t>
        <a:bodyPr anchor="t"/>
        <a:lstStyle/>
        <a:p>
          <a:r>
            <a:rPr lang="en-GB" dirty="0" smtClean="0"/>
            <a:t>Unemployment benefit</a:t>
          </a:r>
        </a:p>
        <a:p>
          <a:r>
            <a:rPr lang="en-GB" dirty="0" smtClean="0"/>
            <a:t>Weather insurance</a:t>
          </a:r>
        </a:p>
        <a:p>
          <a:r>
            <a:rPr lang="en-GB" dirty="0" smtClean="0"/>
            <a:t>Burial society</a:t>
          </a:r>
          <a:endParaRPr lang="en-GB" dirty="0"/>
        </a:p>
      </dgm:t>
    </dgm:pt>
    <dgm:pt modelId="{AD1C3E0F-7C3A-4712-AD34-F3767E9084F8}" type="parTrans" cxnId="{1EA5F183-1517-45B4-B480-36E4452A51AC}">
      <dgm:prSet/>
      <dgm:spPr/>
      <dgm:t>
        <a:bodyPr/>
        <a:lstStyle/>
        <a:p>
          <a:endParaRPr lang="en-GB"/>
        </a:p>
      </dgm:t>
    </dgm:pt>
    <dgm:pt modelId="{D4504933-EF14-4C2A-839E-A2B4B00B4CD5}" type="sibTrans" cxnId="{1EA5F183-1517-45B4-B480-36E4452A51AC}">
      <dgm:prSet/>
      <dgm:spPr/>
      <dgm:t>
        <a:bodyPr/>
        <a:lstStyle/>
        <a:p>
          <a:endParaRPr lang="en-GB"/>
        </a:p>
      </dgm:t>
    </dgm:pt>
    <dgm:pt modelId="{62F41954-3E9D-4FC6-8D6D-99FDB3868E53}">
      <dgm:prSet phldrT="[Text]"/>
      <dgm:spPr/>
      <dgm:t>
        <a:bodyPr/>
        <a:lstStyle/>
        <a:p>
          <a:r>
            <a:rPr lang="en-GB" dirty="0" smtClean="0"/>
            <a:t>Agency</a:t>
          </a:r>
          <a:endParaRPr lang="en-GB" dirty="0"/>
        </a:p>
      </dgm:t>
    </dgm:pt>
    <dgm:pt modelId="{EDE71291-8FDE-433E-817C-F08558B6099E}" type="parTrans" cxnId="{B618E9C3-B001-480A-AAD7-EFA40771D2D5}">
      <dgm:prSet/>
      <dgm:spPr/>
      <dgm:t>
        <a:bodyPr/>
        <a:lstStyle/>
        <a:p>
          <a:endParaRPr lang="en-GB"/>
        </a:p>
      </dgm:t>
    </dgm:pt>
    <dgm:pt modelId="{2B5ADA7E-26D8-4C69-8B83-39FE5AEB05E9}" type="sibTrans" cxnId="{B618E9C3-B001-480A-AAD7-EFA40771D2D5}">
      <dgm:prSet/>
      <dgm:spPr/>
      <dgm:t>
        <a:bodyPr/>
        <a:lstStyle/>
        <a:p>
          <a:endParaRPr lang="en-GB"/>
        </a:p>
      </dgm:t>
    </dgm:pt>
    <dgm:pt modelId="{8D8C7F93-190F-441D-9E89-9427AABE1B6A}">
      <dgm:prSet phldrT="[Text]" custT="1"/>
      <dgm:spPr/>
      <dgm:t>
        <a:bodyPr/>
        <a:lstStyle/>
        <a:p>
          <a:r>
            <a:rPr lang="en-GB" sz="1800" dirty="0" smtClean="0"/>
            <a:t>Social empowerment</a:t>
          </a:r>
          <a:endParaRPr lang="en-GB" sz="1800" dirty="0"/>
        </a:p>
      </dgm:t>
    </dgm:pt>
    <dgm:pt modelId="{D50C7307-3C19-4C8A-9C93-5086D6D8AF75}" type="parTrans" cxnId="{65D7614F-A3AB-40EA-8D9B-059001A5B226}">
      <dgm:prSet/>
      <dgm:spPr/>
      <dgm:t>
        <a:bodyPr/>
        <a:lstStyle/>
        <a:p>
          <a:endParaRPr lang="en-GB"/>
        </a:p>
      </dgm:t>
    </dgm:pt>
    <dgm:pt modelId="{C7A36489-EE20-43C4-92D9-881D055C71F5}" type="sibTrans" cxnId="{65D7614F-A3AB-40EA-8D9B-059001A5B226}">
      <dgm:prSet/>
      <dgm:spPr/>
      <dgm:t>
        <a:bodyPr/>
        <a:lstStyle/>
        <a:p>
          <a:endParaRPr lang="en-GB"/>
        </a:p>
      </dgm:t>
    </dgm:pt>
    <dgm:pt modelId="{04569C00-7475-4DCD-8E69-6E927365F9C7}">
      <dgm:prSet phldrT="[Text]"/>
      <dgm:spPr/>
      <dgm:t>
        <a:bodyPr anchor="t"/>
        <a:lstStyle/>
        <a:p>
          <a:r>
            <a:rPr lang="en-GB" dirty="0" smtClean="0"/>
            <a:t>Asset transfers</a:t>
          </a:r>
        </a:p>
        <a:p>
          <a:r>
            <a:rPr lang="en-GB" dirty="0" smtClean="0"/>
            <a:t>Public works</a:t>
          </a:r>
        </a:p>
        <a:p>
          <a:r>
            <a:rPr lang="en-GB" dirty="0" smtClean="0"/>
            <a:t>School feeding</a:t>
          </a:r>
          <a:endParaRPr lang="en-GB" dirty="0"/>
        </a:p>
      </dgm:t>
    </dgm:pt>
    <dgm:pt modelId="{E9770796-92E9-487C-967D-F561C61D4B3E}" type="parTrans" cxnId="{E7CE9177-195B-44D7-8F8F-43AD74C0EBE8}">
      <dgm:prSet/>
      <dgm:spPr/>
      <dgm:t>
        <a:bodyPr/>
        <a:lstStyle/>
        <a:p>
          <a:endParaRPr lang="en-GB"/>
        </a:p>
      </dgm:t>
    </dgm:pt>
    <dgm:pt modelId="{5FA78A31-9038-4BC7-85D4-974D3C1CB69B}" type="sibTrans" cxnId="{E7CE9177-195B-44D7-8F8F-43AD74C0EBE8}">
      <dgm:prSet/>
      <dgm:spPr/>
      <dgm:t>
        <a:bodyPr/>
        <a:lstStyle/>
        <a:p>
          <a:endParaRPr lang="en-GB"/>
        </a:p>
      </dgm:t>
    </dgm:pt>
    <dgm:pt modelId="{7537A263-EEAF-42A3-93ED-D30B25CC55E2}">
      <dgm:prSet phldrT="[Text]"/>
      <dgm:spPr/>
      <dgm:t>
        <a:bodyPr/>
        <a:lstStyle/>
        <a:p>
          <a:r>
            <a:rPr lang="en-GB" dirty="0" smtClean="0"/>
            <a:t>Voice</a:t>
          </a:r>
          <a:endParaRPr lang="en-GB" dirty="0"/>
        </a:p>
      </dgm:t>
    </dgm:pt>
    <dgm:pt modelId="{B6E3F5D0-0C48-42AE-8759-285E09B2B39B}" type="parTrans" cxnId="{D080460B-E68F-4BE6-8E7C-A702EB33DCD2}">
      <dgm:prSet/>
      <dgm:spPr/>
      <dgm:t>
        <a:bodyPr/>
        <a:lstStyle/>
        <a:p>
          <a:endParaRPr lang="en-GB"/>
        </a:p>
      </dgm:t>
    </dgm:pt>
    <dgm:pt modelId="{1A005553-7414-43EC-A331-34AC9E6B512F}" type="sibTrans" cxnId="{D080460B-E68F-4BE6-8E7C-A702EB33DCD2}">
      <dgm:prSet/>
      <dgm:spPr/>
      <dgm:t>
        <a:bodyPr/>
        <a:lstStyle/>
        <a:p>
          <a:endParaRPr lang="en-GB"/>
        </a:p>
      </dgm:t>
    </dgm:pt>
    <dgm:pt modelId="{36234506-4A62-475C-81D0-47980ADDBE18}">
      <dgm:prSet phldrT="[Text]" custT="1"/>
      <dgm:spPr/>
      <dgm:t>
        <a:bodyPr/>
        <a:lstStyle/>
        <a:p>
          <a:r>
            <a:rPr lang="en-GB" sz="1800" dirty="0" smtClean="0"/>
            <a:t>Social      justice</a:t>
          </a:r>
          <a:endParaRPr lang="en-GB" sz="1800" dirty="0"/>
        </a:p>
      </dgm:t>
    </dgm:pt>
    <dgm:pt modelId="{8F10B6A8-A366-4DFE-BD9B-1F1A607C9018}" type="parTrans" cxnId="{7C311AC6-D71A-4CC3-A74D-7AD5021F2F5F}">
      <dgm:prSet/>
      <dgm:spPr/>
      <dgm:t>
        <a:bodyPr/>
        <a:lstStyle/>
        <a:p>
          <a:endParaRPr lang="en-GB"/>
        </a:p>
      </dgm:t>
    </dgm:pt>
    <dgm:pt modelId="{CAA3E49D-D789-427E-AFDF-906CE8295556}" type="sibTrans" cxnId="{7C311AC6-D71A-4CC3-A74D-7AD5021F2F5F}">
      <dgm:prSet/>
      <dgm:spPr/>
      <dgm:t>
        <a:bodyPr/>
        <a:lstStyle/>
        <a:p>
          <a:endParaRPr lang="en-GB"/>
        </a:p>
      </dgm:t>
    </dgm:pt>
    <dgm:pt modelId="{07084C1E-02F2-4E6A-A636-C177D1D99ADA}">
      <dgm:prSet phldrT="[Text]"/>
      <dgm:spPr/>
      <dgm:t>
        <a:bodyPr anchor="t"/>
        <a:lstStyle/>
        <a:p>
          <a:r>
            <a:rPr lang="en-GB" dirty="0" smtClean="0"/>
            <a:t>Labour laws</a:t>
          </a:r>
        </a:p>
        <a:p>
          <a:r>
            <a:rPr lang="en-GB" dirty="0" smtClean="0"/>
            <a:t>Health &amp; safety</a:t>
          </a:r>
        </a:p>
        <a:p>
          <a:r>
            <a:rPr lang="en-GB" dirty="0" smtClean="0"/>
            <a:t>Anti-discrimination</a:t>
          </a:r>
        </a:p>
        <a:p>
          <a:r>
            <a:rPr lang="en-GB" dirty="0" smtClean="0"/>
            <a:t>Gender policy</a:t>
          </a:r>
          <a:endParaRPr lang="en-GB" dirty="0"/>
        </a:p>
      </dgm:t>
    </dgm:pt>
    <dgm:pt modelId="{E72E6F9E-CA99-4601-A29A-A450CE638B90}" type="parTrans" cxnId="{72F5E6C5-D339-43A8-B3A0-DCF7C893E095}">
      <dgm:prSet/>
      <dgm:spPr/>
      <dgm:t>
        <a:bodyPr/>
        <a:lstStyle/>
        <a:p>
          <a:endParaRPr lang="en-GB"/>
        </a:p>
      </dgm:t>
    </dgm:pt>
    <dgm:pt modelId="{873BAAD9-9799-4D98-93E7-A59537247BA7}" type="sibTrans" cxnId="{72F5E6C5-D339-43A8-B3A0-DCF7C893E095}">
      <dgm:prSet/>
      <dgm:spPr/>
      <dgm:t>
        <a:bodyPr/>
        <a:lstStyle/>
        <a:p>
          <a:endParaRPr lang="en-GB"/>
        </a:p>
      </dgm:t>
    </dgm:pt>
    <dgm:pt modelId="{5C754380-2DF3-415B-B3BD-63A19E822ED4}" type="pres">
      <dgm:prSet presAssocID="{03406355-5247-45C5-B051-F99CA584D40F}" presName="theList" presStyleCnt="0">
        <dgm:presLayoutVars>
          <dgm:dir/>
          <dgm:animLvl val="lvl"/>
          <dgm:resizeHandles val="exact"/>
        </dgm:presLayoutVars>
      </dgm:prSet>
      <dgm:spPr/>
      <dgm:t>
        <a:bodyPr/>
        <a:lstStyle/>
        <a:p>
          <a:endParaRPr lang="en-GB"/>
        </a:p>
      </dgm:t>
    </dgm:pt>
    <dgm:pt modelId="{3E6995D4-CCA0-4182-BC4C-280EB2CEAFA7}" type="pres">
      <dgm:prSet presAssocID="{A1D02537-3BC0-4598-A46B-01557F317CA7}" presName="compNode" presStyleCnt="0"/>
      <dgm:spPr/>
    </dgm:pt>
    <dgm:pt modelId="{DF5F25DB-C1FE-4710-A8A2-BEEA96D0A643}" type="pres">
      <dgm:prSet presAssocID="{A1D02537-3BC0-4598-A46B-01557F317CA7}" presName="aNode" presStyleLbl="bgShp" presStyleIdx="0" presStyleCnt="4"/>
      <dgm:spPr/>
      <dgm:t>
        <a:bodyPr/>
        <a:lstStyle/>
        <a:p>
          <a:endParaRPr lang="en-GB"/>
        </a:p>
      </dgm:t>
    </dgm:pt>
    <dgm:pt modelId="{A9E67661-3FC8-4F24-9C9F-BFEE6F699CA5}" type="pres">
      <dgm:prSet presAssocID="{A1D02537-3BC0-4598-A46B-01557F317CA7}" presName="textNode" presStyleLbl="bgShp" presStyleIdx="0" presStyleCnt="4"/>
      <dgm:spPr/>
      <dgm:t>
        <a:bodyPr/>
        <a:lstStyle/>
        <a:p>
          <a:endParaRPr lang="en-GB"/>
        </a:p>
      </dgm:t>
    </dgm:pt>
    <dgm:pt modelId="{1CA3EB11-2CE4-4BF6-8436-09CA0FBDF57F}" type="pres">
      <dgm:prSet presAssocID="{A1D02537-3BC0-4598-A46B-01557F317CA7}" presName="compChildNode" presStyleCnt="0"/>
      <dgm:spPr/>
    </dgm:pt>
    <dgm:pt modelId="{D0C9EE29-4637-43A8-921A-40BF2B399208}" type="pres">
      <dgm:prSet presAssocID="{A1D02537-3BC0-4598-A46B-01557F317CA7}" presName="theInnerList" presStyleCnt="0"/>
      <dgm:spPr/>
    </dgm:pt>
    <dgm:pt modelId="{0EB48736-AFFC-485C-9F8F-6E5ADBC01D5A}" type="pres">
      <dgm:prSet presAssocID="{CF364448-3FD6-467F-9A02-938C1B5024F0}" presName="childNode" presStyleLbl="node1" presStyleIdx="0" presStyleCnt="8" custScaleY="67355" custLinFactY="-8241" custLinFactNeighborX="1907" custLinFactNeighborY="-100000">
        <dgm:presLayoutVars>
          <dgm:bulletEnabled val="1"/>
        </dgm:presLayoutVars>
      </dgm:prSet>
      <dgm:spPr/>
      <dgm:t>
        <a:bodyPr/>
        <a:lstStyle/>
        <a:p>
          <a:endParaRPr lang="en-GB"/>
        </a:p>
      </dgm:t>
    </dgm:pt>
    <dgm:pt modelId="{36DA677C-DCD9-4BB2-A977-2787F40FDCEF}" type="pres">
      <dgm:prSet presAssocID="{CF364448-3FD6-467F-9A02-938C1B5024F0}" presName="aSpace2" presStyleCnt="0"/>
      <dgm:spPr/>
    </dgm:pt>
    <dgm:pt modelId="{8CDE2CEC-9C84-4C91-812A-9B3B89EA7728}" type="pres">
      <dgm:prSet presAssocID="{36FEF93B-028C-4A0F-9BB6-4022C9FA3E7C}" presName="childNode" presStyleLbl="node1" presStyleIdx="1" presStyleCnt="8" custScaleY="236635">
        <dgm:presLayoutVars>
          <dgm:bulletEnabled val="1"/>
        </dgm:presLayoutVars>
      </dgm:prSet>
      <dgm:spPr/>
      <dgm:t>
        <a:bodyPr/>
        <a:lstStyle/>
        <a:p>
          <a:endParaRPr lang="en-GB"/>
        </a:p>
      </dgm:t>
    </dgm:pt>
    <dgm:pt modelId="{6C20C23C-48D5-4ABE-8575-F4FBFA01C8ED}" type="pres">
      <dgm:prSet presAssocID="{A1D02537-3BC0-4598-A46B-01557F317CA7}" presName="aSpace" presStyleCnt="0"/>
      <dgm:spPr/>
    </dgm:pt>
    <dgm:pt modelId="{6FF8E869-D219-4E16-83DB-43536434E10B}" type="pres">
      <dgm:prSet presAssocID="{EF665C56-2DDB-44A7-ADC8-60311EEA7BBE}" presName="compNode" presStyleCnt="0"/>
      <dgm:spPr/>
    </dgm:pt>
    <dgm:pt modelId="{82348171-B314-4A59-9FC0-9854E50FB6AE}" type="pres">
      <dgm:prSet presAssocID="{EF665C56-2DDB-44A7-ADC8-60311EEA7BBE}" presName="aNode" presStyleLbl="bgShp" presStyleIdx="1" presStyleCnt="4"/>
      <dgm:spPr/>
      <dgm:t>
        <a:bodyPr/>
        <a:lstStyle/>
        <a:p>
          <a:endParaRPr lang="en-GB"/>
        </a:p>
      </dgm:t>
    </dgm:pt>
    <dgm:pt modelId="{0845BD52-8B93-4700-B094-D21A5572B818}" type="pres">
      <dgm:prSet presAssocID="{EF665C56-2DDB-44A7-ADC8-60311EEA7BBE}" presName="textNode" presStyleLbl="bgShp" presStyleIdx="1" presStyleCnt="4"/>
      <dgm:spPr/>
      <dgm:t>
        <a:bodyPr/>
        <a:lstStyle/>
        <a:p>
          <a:endParaRPr lang="en-GB"/>
        </a:p>
      </dgm:t>
    </dgm:pt>
    <dgm:pt modelId="{3ECCE8B6-2AAD-4474-8DCB-F85648197217}" type="pres">
      <dgm:prSet presAssocID="{EF665C56-2DDB-44A7-ADC8-60311EEA7BBE}" presName="compChildNode" presStyleCnt="0"/>
      <dgm:spPr/>
    </dgm:pt>
    <dgm:pt modelId="{B4B461F6-65DE-4CAC-BA18-6CDC9D125846}" type="pres">
      <dgm:prSet presAssocID="{EF665C56-2DDB-44A7-ADC8-60311EEA7BBE}" presName="theInnerList" presStyleCnt="0"/>
      <dgm:spPr/>
    </dgm:pt>
    <dgm:pt modelId="{0C29499B-754C-42DB-B430-D98D09BE2EF2}" type="pres">
      <dgm:prSet presAssocID="{95C70F4A-AA63-43F2-A186-ACB657AE70EB}" presName="childNode" presStyleLbl="node1" presStyleIdx="2" presStyleCnt="8" custScaleY="67355" custLinFactY="-8241" custLinFactNeighborX="1907" custLinFactNeighborY="-100000">
        <dgm:presLayoutVars>
          <dgm:bulletEnabled val="1"/>
        </dgm:presLayoutVars>
      </dgm:prSet>
      <dgm:spPr/>
      <dgm:t>
        <a:bodyPr/>
        <a:lstStyle/>
        <a:p>
          <a:endParaRPr lang="en-GB"/>
        </a:p>
      </dgm:t>
    </dgm:pt>
    <dgm:pt modelId="{A715C2FD-C093-4C45-87BA-7D0B3B158D93}" type="pres">
      <dgm:prSet presAssocID="{95C70F4A-AA63-43F2-A186-ACB657AE70EB}" presName="aSpace2" presStyleCnt="0"/>
      <dgm:spPr/>
    </dgm:pt>
    <dgm:pt modelId="{0E8E5E11-2766-454D-BF69-F10F74B2B4D4}" type="pres">
      <dgm:prSet presAssocID="{4931EB05-EBBA-4C42-8D8F-44F22F3164D7}" presName="childNode" presStyleLbl="node1" presStyleIdx="3" presStyleCnt="8" custScaleY="236635">
        <dgm:presLayoutVars>
          <dgm:bulletEnabled val="1"/>
        </dgm:presLayoutVars>
      </dgm:prSet>
      <dgm:spPr/>
      <dgm:t>
        <a:bodyPr/>
        <a:lstStyle/>
        <a:p>
          <a:endParaRPr lang="en-GB"/>
        </a:p>
      </dgm:t>
    </dgm:pt>
    <dgm:pt modelId="{50E592EA-8547-448E-B5F8-368FD85842B2}" type="pres">
      <dgm:prSet presAssocID="{EF665C56-2DDB-44A7-ADC8-60311EEA7BBE}" presName="aSpace" presStyleCnt="0"/>
      <dgm:spPr/>
    </dgm:pt>
    <dgm:pt modelId="{E50FC230-1A4A-4C81-895C-FEEC9CFF70F5}" type="pres">
      <dgm:prSet presAssocID="{62F41954-3E9D-4FC6-8D6D-99FDB3868E53}" presName="compNode" presStyleCnt="0"/>
      <dgm:spPr/>
    </dgm:pt>
    <dgm:pt modelId="{521D3CAF-CC93-4090-A344-4BCC06509DD6}" type="pres">
      <dgm:prSet presAssocID="{62F41954-3E9D-4FC6-8D6D-99FDB3868E53}" presName="aNode" presStyleLbl="bgShp" presStyleIdx="2" presStyleCnt="4"/>
      <dgm:spPr/>
      <dgm:t>
        <a:bodyPr/>
        <a:lstStyle/>
        <a:p>
          <a:endParaRPr lang="en-GB"/>
        </a:p>
      </dgm:t>
    </dgm:pt>
    <dgm:pt modelId="{1C4BA3A0-1416-481D-BFB1-50B87EDB5189}" type="pres">
      <dgm:prSet presAssocID="{62F41954-3E9D-4FC6-8D6D-99FDB3868E53}" presName="textNode" presStyleLbl="bgShp" presStyleIdx="2" presStyleCnt="4"/>
      <dgm:spPr/>
      <dgm:t>
        <a:bodyPr/>
        <a:lstStyle/>
        <a:p>
          <a:endParaRPr lang="en-GB"/>
        </a:p>
      </dgm:t>
    </dgm:pt>
    <dgm:pt modelId="{FA17DFCD-9437-4FB4-A83A-CDB1B74646B4}" type="pres">
      <dgm:prSet presAssocID="{62F41954-3E9D-4FC6-8D6D-99FDB3868E53}" presName="compChildNode" presStyleCnt="0"/>
      <dgm:spPr/>
    </dgm:pt>
    <dgm:pt modelId="{120EA102-3FE0-4992-A2A7-A3632A9CB385}" type="pres">
      <dgm:prSet presAssocID="{62F41954-3E9D-4FC6-8D6D-99FDB3868E53}" presName="theInnerList" presStyleCnt="0"/>
      <dgm:spPr/>
    </dgm:pt>
    <dgm:pt modelId="{FD9ED868-F11F-42C1-A7DE-07367788CDA6}" type="pres">
      <dgm:prSet presAssocID="{8D8C7F93-190F-441D-9E89-9427AABE1B6A}" presName="childNode" presStyleLbl="node1" presStyleIdx="4" presStyleCnt="8" custScaleY="67355" custLinFactY="-8241" custLinFactNeighborX="1907" custLinFactNeighborY="-100000">
        <dgm:presLayoutVars>
          <dgm:bulletEnabled val="1"/>
        </dgm:presLayoutVars>
      </dgm:prSet>
      <dgm:spPr/>
      <dgm:t>
        <a:bodyPr/>
        <a:lstStyle/>
        <a:p>
          <a:endParaRPr lang="en-GB"/>
        </a:p>
      </dgm:t>
    </dgm:pt>
    <dgm:pt modelId="{1AE00DCB-8CE0-4D1A-BD58-E2964B036E59}" type="pres">
      <dgm:prSet presAssocID="{8D8C7F93-190F-441D-9E89-9427AABE1B6A}" presName="aSpace2" presStyleCnt="0"/>
      <dgm:spPr/>
    </dgm:pt>
    <dgm:pt modelId="{3980897A-FE0F-43DD-85E0-E51B4A5ED793}" type="pres">
      <dgm:prSet presAssocID="{04569C00-7475-4DCD-8E69-6E927365F9C7}" presName="childNode" presStyleLbl="node1" presStyleIdx="5" presStyleCnt="8" custScaleY="236635">
        <dgm:presLayoutVars>
          <dgm:bulletEnabled val="1"/>
        </dgm:presLayoutVars>
      </dgm:prSet>
      <dgm:spPr/>
      <dgm:t>
        <a:bodyPr/>
        <a:lstStyle/>
        <a:p>
          <a:endParaRPr lang="en-GB"/>
        </a:p>
      </dgm:t>
    </dgm:pt>
    <dgm:pt modelId="{0BBA18B4-CB0D-4D8B-A5D9-432CBEF575DE}" type="pres">
      <dgm:prSet presAssocID="{62F41954-3E9D-4FC6-8D6D-99FDB3868E53}" presName="aSpace" presStyleCnt="0"/>
      <dgm:spPr/>
    </dgm:pt>
    <dgm:pt modelId="{F53291C5-ECB1-4E72-96C2-A1EA5B8C589F}" type="pres">
      <dgm:prSet presAssocID="{7537A263-EEAF-42A3-93ED-D30B25CC55E2}" presName="compNode" presStyleCnt="0"/>
      <dgm:spPr/>
    </dgm:pt>
    <dgm:pt modelId="{856116B4-0665-44B9-8778-D5B2904E4B4D}" type="pres">
      <dgm:prSet presAssocID="{7537A263-EEAF-42A3-93ED-D30B25CC55E2}" presName="aNode" presStyleLbl="bgShp" presStyleIdx="3" presStyleCnt="4"/>
      <dgm:spPr/>
      <dgm:t>
        <a:bodyPr/>
        <a:lstStyle/>
        <a:p>
          <a:endParaRPr lang="en-GB"/>
        </a:p>
      </dgm:t>
    </dgm:pt>
    <dgm:pt modelId="{2E56A37B-70CB-4182-82DC-AADCBE40D5E7}" type="pres">
      <dgm:prSet presAssocID="{7537A263-EEAF-42A3-93ED-D30B25CC55E2}" presName="textNode" presStyleLbl="bgShp" presStyleIdx="3" presStyleCnt="4"/>
      <dgm:spPr/>
      <dgm:t>
        <a:bodyPr/>
        <a:lstStyle/>
        <a:p>
          <a:endParaRPr lang="en-GB"/>
        </a:p>
      </dgm:t>
    </dgm:pt>
    <dgm:pt modelId="{FFD91620-7E90-4966-8C36-F2831E43DD9B}" type="pres">
      <dgm:prSet presAssocID="{7537A263-EEAF-42A3-93ED-D30B25CC55E2}" presName="compChildNode" presStyleCnt="0"/>
      <dgm:spPr/>
    </dgm:pt>
    <dgm:pt modelId="{A576ACDF-6E10-4304-8681-69A2A67ED2FA}" type="pres">
      <dgm:prSet presAssocID="{7537A263-EEAF-42A3-93ED-D30B25CC55E2}" presName="theInnerList" presStyleCnt="0"/>
      <dgm:spPr/>
    </dgm:pt>
    <dgm:pt modelId="{ABEC1CD1-1615-4F85-A6B8-01EB2D8C1452}" type="pres">
      <dgm:prSet presAssocID="{36234506-4A62-475C-81D0-47980ADDBE18}" presName="childNode" presStyleLbl="node1" presStyleIdx="6" presStyleCnt="8" custScaleY="67355" custLinFactY="-8241" custLinFactNeighborX="1907" custLinFactNeighborY="-100000">
        <dgm:presLayoutVars>
          <dgm:bulletEnabled val="1"/>
        </dgm:presLayoutVars>
      </dgm:prSet>
      <dgm:spPr/>
      <dgm:t>
        <a:bodyPr/>
        <a:lstStyle/>
        <a:p>
          <a:endParaRPr lang="en-GB"/>
        </a:p>
      </dgm:t>
    </dgm:pt>
    <dgm:pt modelId="{77B77CB3-F97A-45B2-95DC-51B8C3B5BEB6}" type="pres">
      <dgm:prSet presAssocID="{36234506-4A62-475C-81D0-47980ADDBE18}" presName="aSpace2" presStyleCnt="0"/>
      <dgm:spPr/>
    </dgm:pt>
    <dgm:pt modelId="{E40C8C0F-EA5E-4D26-92AB-576500A45DD0}" type="pres">
      <dgm:prSet presAssocID="{07084C1E-02F2-4E6A-A636-C177D1D99ADA}" presName="childNode" presStyleLbl="node1" presStyleIdx="7" presStyleCnt="8" custScaleY="236635">
        <dgm:presLayoutVars>
          <dgm:bulletEnabled val="1"/>
        </dgm:presLayoutVars>
      </dgm:prSet>
      <dgm:spPr/>
      <dgm:t>
        <a:bodyPr/>
        <a:lstStyle/>
        <a:p>
          <a:endParaRPr lang="en-GB"/>
        </a:p>
      </dgm:t>
    </dgm:pt>
  </dgm:ptLst>
  <dgm:cxnLst>
    <dgm:cxn modelId="{3E747D36-4F42-4832-9E80-4AD5DA977DA4}" type="presOf" srcId="{EF665C56-2DDB-44A7-ADC8-60311EEA7BBE}" destId="{0845BD52-8B93-4700-B094-D21A5572B818}" srcOrd="1" destOrd="0" presId="urn:microsoft.com/office/officeart/2005/8/layout/lProcess2"/>
    <dgm:cxn modelId="{5F8A5B70-1D2A-43E6-8EA1-8C3080744246}" type="presOf" srcId="{62F41954-3E9D-4FC6-8D6D-99FDB3868E53}" destId="{521D3CAF-CC93-4090-A344-4BCC06509DD6}" srcOrd="0" destOrd="0" presId="urn:microsoft.com/office/officeart/2005/8/layout/lProcess2"/>
    <dgm:cxn modelId="{1B4ECBCB-4183-4011-8783-B61915EF5E92}" type="presOf" srcId="{36234506-4A62-475C-81D0-47980ADDBE18}" destId="{ABEC1CD1-1615-4F85-A6B8-01EB2D8C1452}" srcOrd="0" destOrd="0" presId="urn:microsoft.com/office/officeart/2005/8/layout/lProcess2"/>
    <dgm:cxn modelId="{7FAF43F5-C50D-4DE6-8BFA-DF3B35107C18}" type="presOf" srcId="{EF665C56-2DDB-44A7-ADC8-60311EEA7BBE}" destId="{82348171-B314-4A59-9FC0-9854E50FB6AE}" srcOrd="0" destOrd="0" presId="urn:microsoft.com/office/officeart/2005/8/layout/lProcess2"/>
    <dgm:cxn modelId="{FD053510-B781-4208-9996-36FA5999AE8C}" type="presOf" srcId="{03406355-5247-45C5-B051-F99CA584D40F}" destId="{5C754380-2DF3-415B-B3BD-63A19E822ED4}" srcOrd="0" destOrd="0" presId="urn:microsoft.com/office/officeart/2005/8/layout/lProcess2"/>
    <dgm:cxn modelId="{1EA5F183-1517-45B4-B480-36E4452A51AC}" srcId="{EF665C56-2DDB-44A7-ADC8-60311EEA7BBE}" destId="{4931EB05-EBBA-4C42-8D8F-44F22F3164D7}" srcOrd="1" destOrd="0" parTransId="{AD1C3E0F-7C3A-4712-AD34-F3767E9084F8}" sibTransId="{D4504933-EF14-4C2A-839E-A2B4B00B4CD5}"/>
    <dgm:cxn modelId="{816C5B12-0484-4C5F-A403-7E84C46BB486}" type="presOf" srcId="{04569C00-7475-4DCD-8E69-6E927365F9C7}" destId="{3980897A-FE0F-43DD-85E0-E51B4A5ED793}" srcOrd="0" destOrd="0" presId="urn:microsoft.com/office/officeart/2005/8/layout/lProcess2"/>
    <dgm:cxn modelId="{866A77EC-F902-4BCC-8C02-7459AD79FD61}" srcId="{A1D02537-3BC0-4598-A46B-01557F317CA7}" destId="{CF364448-3FD6-467F-9A02-938C1B5024F0}" srcOrd="0" destOrd="0" parTransId="{AD35D2DB-7D0A-46A4-ABEC-3C83BF9B2694}" sibTransId="{1F250999-11AC-4FC7-AD58-3D1855E03750}"/>
    <dgm:cxn modelId="{8AAD3748-562D-4E1F-B9AA-30105A43143F}" type="presOf" srcId="{36FEF93B-028C-4A0F-9BB6-4022C9FA3E7C}" destId="{8CDE2CEC-9C84-4C91-812A-9B3B89EA7728}" srcOrd="0" destOrd="0" presId="urn:microsoft.com/office/officeart/2005/8/layout/lProcess2"/>
    <dgm:cxn modelId="{872895E1-C26D-4201-B819-5E0E610CE06A}" srcId="{03406355-5247-45C5-B051-F99CA584D40F}" destId="{A1D02537-3BC0-4598-A46B-01557F317CA7}" srcOrd="0" destOrd="0" parTransId="{2EC712FE-4D38-4A53-9ACC-8F66D653F7F6}" sibTransId="{77023569-14E8-4200-8DE0-7951116782E6}"/>
    <dgm:cxn modelId="{CB49AE95-CB8A-4600-8680-B6476FA4068A}" type="presOf" srcId="{7537A263-EEAF-42A3-93ED-D30B25CC55E2}" destId="{2E56A37B-70CB-4182-82DC-AADCBE40D5E7}" srcOrd="1" destOrd="0" presId="urn:microsoft.com/office/officeart/2005/8/layout/lProcess2"/>
    <dgm:cxn modelId="{E9EF3307-874D-44E7-B82F-3211381EEB2E}" type="presOf" srcId="{A1D02537-3BC0-4598-A46B-01557F317CA7}" destId="{A9E67661-3FC8-4F24-9C9F-BFEE6F699CA5}" srcOrd="1" destOrd="0" presId="urn:microsoft.com/office/officeart/2005/8/layout/lProcess2"/>
    <dgm:cxn modelId="{3B710022-3B11-4CDB-8C11-1EB7BC7EF251}" srcId="{03406355-5247-45C5-B051-F99CA584D40F}" destId="{EF665C56-2DDB-44A7-ADC8-60311EEA7BBE}" srcOrd="1" destOrd="0" parTransId="{0A795271-3C14-4CFF-8706-70CDDBB0EE54}" sibTransId="{17DB9364-B025-4DE1-923E-457EF7327CD2}"/>
    <dgm:cxn modelId="{65D7614F-A3AB-40EA-8D9B-059001A5B226}" srcId="{62F41954-3E9D-4FC6-8D6D-99FDB3868E53}" destId="{8D8C7F93-190F-441D-9E89-9427AABE1B6A}" srcOrd="0" destOrd="0" parTransId="{D50C7307-3C19-4C8A-9C93-5086D6D8AF75}" sibTransId="{C7A36489-EE20-43C4-92D9-881D055C71F5}"/>
    <dgm:cxn modelId="{1B954AA3-9E6D-4AB3-A28C-2AD3846AAC70}" type="presOf" srcId="{4931EB05-EBBA-4C42-8D8F-44F22F3164D7}" destId="{0E8E5E11-2766-454D-BF69-F10F74B2B4D4}" srcOrd="0" destOrd="0" presId="urn:microsoft.com/office/officeart/2005/8/layout/lProcess2"/>
    <dgm:cxn modelId="{FD433730-12B9-448B-8492-26DD16BF87CC}" type="presOf" srcId="{CF364448-3FD6-467F-9A02-938C1B5024F0}" destId="{0EB48736-AFFC-485C-9F8F-6E5ADBC01D5A}" srcOrd="0" destOrd="0" presId="urn:microsoft.com/office/officeart/2005/8/layout/lProcess2"/>
    <dgm:cxn modelId="{B618E9C3-B001-480A-AAD7-EFA40771D2D5}" srcId="{03406355-5247-45C5-B051-F99CA584D40F}" destId="{62F41954-3E9D-4FC6-8D6D-99FDB3868E53}" srcOrd="2" destOrd="0" parTransId="{EDE71291-8FDE-433E-817C-F08558B6099E}" sibTransId="{2B5ADA7E-26D8-4C69-8B83-39FE5AEB05E9}"/>
    <dgm:cxn modelId="{72F5E6C5-D339-43A8-B3A0-DCF7C893E095}" srcId="{7537A263-EEAF-42A3-93ED-D30B25CC55E2}" destId="{07084C1E-02F2-4E6A-A636-C177D1D99ADA}" srcOrd="1" destOrd="0" parTransId="{E72E6F9E-CA99-4601-A29A-A450CE638B90}" sibTransId="{873BAAD9-9799-4D98-93E7-A59537247BA7}"/>
    <dgm:cxn modelId="{CA29C3C6-FC2D-46BF-860E-E7E6B27520F7}" type="presOf" srcId="{7537A263-EEAF-42A3-93ED-D30B25CC55E2}" destId="{856116B4-0665-44B9-8778-D5B2904E4B4D}" srcOrd="0" destOrd="0" presId="urn:microsoft.com/office/officeart/2005/8/layout/lProcess2"/>
    <dgm:cxn modelId="{D54820A4-8085-494D-A068-CED7F024B407}" type="presOf" srcId="{A1D02537-3BC0-4598-A46B-01557F317CA7}" destId="{DF5F25DB-C1FE-4710-A8A2-BEEA96D0A643}" srcOrd="0" destOrd="0" presId="urn:microsoft.com/office/officeart/2005/8/layout/lProcess2"/>
    <dgm:cxn modelId="{5445A1BF-F8D8-426F-87B1-40C3D08FF2E4}" srcId="{A1D02537-3BC0-4598-A46B-01557F317CA7}" destId="{36FEF93B-028C-4A0F-9BB6-4022C9FA3E7C}" srcOrd="1" destOrd="0" parTransId="{90C94EDA-1BA3-4A2A-AC47-82932D8600F2}" sibTransId="{3F06BA51-6377-4409-924B-AB9A94322BBC}"/>
    <dgm:cxn modelId="{7E9FDCD0-534B-424C-B820-D8F6FAF2DF95}" type="presOf" srcId="{95C70F4A-AA63-43F2-A186-ACB657AE70EB}" destId="{0C29499B-754C-42DB-B430-D98D09BE2EF2}" srcOrd="0" destOrd="0" presId="urn:microsoft.com/office/officeart/2005/8/layout/lProcess2"/>
    <dgm:cxn modelId="{D080460B-E68F-4BE6-8E7C-A702EB33DCD2}" srcId="{03406355-5247-45C5-B051-F99CA584D40F}" destId="{7537A263-EEAF-42A3-93ED-D30B25CC55E2}" srcOrd="3" destOrd="0" parTransId="{B6E3F5D0-0C48-42AE-8759-285E09B2B39B}" sibTransId="{1A005553-7414-43EC-A331-34AC9E6B512F}"/>
    <dgm:cxn modelId="{A7C1F65E-147E-4EAC-8160-5684BD9D6BE4}" type="presOf" srcId="{62F41954-3E9D-4FC6-8D6D-99FDB3868E53}" destId="{1C4BA3A0-1416-481D-BFB1-50B87EDB5189}" srcOrd="1" destOrd="0" presId="urn:microsoft.com/office/officeart/2005/8/layout/lProcess2"/>
    <dgm:cxn modelId="{E7CE9177-195B-44D7-8F8F-43AD74C0EBE8}" srcId="{62F41954-3E9D-4FC6-8D6D-99FDB3868E53}" destId="{04569C00-7475-4DCD-8E69-6E927365F9C7}" srcOrd="1" destOrd="0" parTransId="{E9770796-92E9-487C-967D-F561C61D4B3E}" sibTransId="{5FA78A31-9038-4BC7-85D4-974D3C1CB69B}"/>
    <dgm:cxn modelId="{7C311AC6-D71A-4CC3-A74D-7AD5021F2F5F}" srcId="{7537A263-EEAF-42A3-93ED-D30B25CC55E2}" destId="{36234506-4A62-475C-81D0-47980ADDBE18}" srcOrd="0" destOrd="0" parTransId="{8F10B6A8-A366-4DFE-BD9B-1F1A607C9018}" sibTransId="{CAA3E49D-D789-427E-AFDF-906CE8295556}"/>
    <dgm:cxn modelId="{CB4E39A0-1F88-4E4A-98DC-F443D796234C}" type="presOf" srcId="{8D8C7F93-190F-441D-9E89-9427AABE1B6A}" destId="{FD9ED868-F11F-42C1-A7DE-07367788CDA6}" srcOrd="0" destOrd="0" presId="urn:microsoft.com/office/officeart/2005/8/layout/lProcess2"/>
    <dgm:cxn modelId="{C4C5E2FF-C7F9-4DD1-B6B0-5F64AD92D400}" srcId="{EF665C56-2DDB-44A7-ADC8-60311EEA7BBE}" destId="{95C70F4A-AA63-43F2-A186-ACB657AE70EB}" srcOrd="0" destOrd="0" parTransId="{D315A8B3-A624-432D-B76A-8FCAC015F08A}" sibTransId="{ACF6C96F-8410-4578-B498-449772E465A9}"/>
    <dgm:cxn modelId="{90A62D04-D457-496E-BA10-37FAE8E283EE}" type="presOf" srcId="{07084C1E-02F2-4E6A-A636-C177D1D99ADA}" destId="{E40C8C0F-EA5E-4D26-92AB-576500A45DD0}" srcOrd="0" destOrd="0" presId="urn:microsoft.com/office/officeart/2005/8/layout/lProcess2"/>
    <dgm:cxn modelId="{8AB6C62A-6FDA-46F7-8254-5FCF2B02B038}" type="presParOf" srcId="{5C754380-2DF3-415B-B3BD-63A19E822ED4}" destId="{3E6995D4-CCA0-4182-BC4C-280EB2CEAFA7}" srcOrd="0" destOrd="0" presId="urn:microsoft.com/office/officeart/2005/8/layout/lProcess2"/>
    <dgm:cxn modelId="{B9FFCA88-4D6F-47E3-9DF2-039A19F3A4D9}" type="presParOf" srcId="{3E6995D4-CCA0-4182-BC4C-280EB2CEAFA7}" destId="{DF5F25DB-C1FE-4710-A8A2-BEEA96D0A643}" srcOrd="0" destOrd="0" presId="urn:microsoft.com/office/officeart/2005/8/layout/lProcess2"/>
    <dgm:cxn modelId="{B427E4E3-7364-4E1E-81F5-0AE7511CEF71}" type="presParOf" srcId="{3E6995D4-CCA0-4182-BC4C-280EB2CEAFA7}" destId="{A9E67661-3FC8-4F24-9C9F-BFEE6F699CA5}" srcOrd="1" destOrd="0" presId="urn:microsoft.com/office/officeart/2005/8/layout/lProcess2"/>
    <dgm:cxn modelId="{3CAA4315-DF59-4603-BED2-EB32BFC3DBA8}" type="presParOf" srcId="{3E6995D4-CCA0-4182-BC4C-280EB2CEAFA7}" destId="{1CA3EB11-2CE4-4BF6-8436-09CA0FBDF57F}" srcOrd="2" destOrd="0" presId="urn:microsoft.com/office/officeart/2005/8/layout/lProcess2"/>
    <dgm:cxn modelId="{609675CB-D2DF-46CE-A20C-FFC69B01602B}" type="presParOf" srcId="{1CA3EB11-2CE4-4BF6-8436-09CA0FBDF57F}" destId="{D0C9EE29-4637-43A8-921A-40BF2B399208}" srcOrd="0" destOrd="0" presId="urn:microsoft.com/office/officeart/2005/8/layout/lProcess2"/>
    <dgm:cxn modelId="{9005D2C5-8258-4557-8E93-8280A1F6DA06}" type="presParOf" srcId="{D0C9EE29-4637-43A8-921A-40BF2B399208}" destId="{0EB48736-AFFC-485C-9F8F-6E5ADBC01D5A}" srcOrd="0" destOrd="0" presId="urn:microsoft.com/office/officeart/2005/8/layout/lProcess2"/>
    <dgm:cxn modelId="{2875D532-DDEC-4D8A-AF99-C08D5C5CCA8B}" type="presParOf" srcId="{D0C9EE29-4637-43A8-921A-40BF2B399208}" destId="{36DA677C-DCD9-4BB2-A977-2787F40FDCEF}" srcOrd="1" destOrd="0" presId="urn:microsoft.com/office/officeart/2005/8/layout/lProcess2"/>
    <dgm:cxn modelId="{0C47B7D5-A9F3-4048-AE2C-BA0A36FEF252}" type="presParOf" srcId="{D0C9EE29-4637-43A8-921A-40BF2B399208}" destId="{8CDE2CEC-9C84-4C91-812A-9B3B89EA7728}" srcOrd="2" destOrd="0" presId="urn:microsoft.com/office/officeart/2005/8/layout/lProcess2"/>
    <dgm:cxn modelId="{A179A872-CCF7-47DD-B7AD-56D35E1E674B}" type="presParOf" srcId="{5C754380-2DF3-415B-B3BD-63A19E822ED4}" destId="{6C20C23C-48D5-4ABE-8575-F4FBFA01C8ED}" srcOrd="1" destOrd="0" presId="urn:microsoft.com/office/officeart/2005/8/layout/lProcess2"/>
    <dgm:cxn modelId="{E77E3F3A-1432-4B30-9962-D0C747427113}" type="presParOf" srcId="{5C754380-2DF3-415B-B3BD-63A19E822ED4}" destId="{6FF8E869-D219-4E16-83DB-43536434E10B}" srcOrd="2" destOrd="0" presId="urn:microsoft.com/office/officeart/2005/8/layout/lProcess2"/>
    <dgm:cxn modelId="{973E8DA5-C420-42C5-8933-B3523CC04D98}" type="presParOf" srcId="{6FF8E869-D219-4E16-83DB-43536434E10B}" destId="{82348171-B314-4A59-9FC0-9854E50FB6AE}" srcOrd="0" destOrd="0" presId="urn:microsoft.com/office/officeart/2005/8/layout/lProcess2"/>
    <dgm:cxn modelId="{6EE31F0D-227E-46F3-B8FF-7359921F4E9B}" type="presParOf" srcId="{6FF8E869-D219-4E16-83DB-43536434E10B}" destId="{0845BD52-8B93-4700-B094-D21A5572B818}" srcOrd="1" destOrd="0" presId="urn:microsoft.com/office/officeart/2005/8/layout/lProcess2"/>
    <dgm:cxn modelId="{D2FB6609-5ED0-4E6F-89AF-7B687998C3BF}" type="presParOf" srcId="{6FF8E869-D219-4E16-83DB-43536434E10B}" destId="{3ECCE8B6-2AAD-4474-8DCB-F85648197217}" srcOrd="2" destOrd="0" presId="urn:microsoft.com/office/officeart/2005/8/layout/lProcess2"/>
    <dgm:cxn modelId="{892BAA4D-5ADB-4CBC-BA0E-91ADF3D20897}" type="presParOf" srcId="{3ECCE8B6-2AAD-4474-8DCB-F85648197217}" destId="{B4B461F6-65DE-4CAC-BA18-6CDC9D125846}" srcOrd="0" destOrd="0" presId="urn:microsoft.com/office/officeart/2005/8/layout/lProcess2"/>
    <dgm:cxn modelId="{4FA0DD68-5C65-4EFC-9139-FC08F7B4F42D}" type="presParOf" srcId="{B4B461F6-65DE-4CAC-BA18-6CDC9D125846}" destId="{0C29499B-754C-42DB-B430-D98D09BE2EF2}" srcOrd="0" destOrd="0" presId="urn:microsoft.com/office/officeart/2005/8/layout/lProcess2"/>
    <dgm:cxn modelId="{80BB65E5-0663-4396-BC72-13284CE264D3}" type="presParOf" srcId="{B4B461F6-65DE-4CAC-BA18-6CDC9D125846}" destId="{A715C2FD-C093-4C45-87BA-7D0B3B158D93}" srcOrd="1" destOrd="0" presId="urn:microsoft.com/office/officeart/2005/8/layout/lProcess2"/>
    <dgm:cxn modelId="{AF519C3D-CD1B-4093-97AA-F445427E0927}" type="presParOf" srcId="{B4B461F6-65DE-4CAC-BA18-6CDC9D125846}" destId="{0E8E5E11-2766-454D-BF69-F10F74B2B4D4}" srcOrd="2" destOrd="0" presId="urn:microsoft.com/office/officeart/2005/8/layout/lProcess2"/>
    <dgm:cxn modelId="{7893235F-35C7-45E8-BB00-A51585440048}" type="presParOf" srcId="{5C754380-2DF3-415B-B3BD-63A19E822ED4}" destId="{50E592EA-8547-448E-B5F8-368FD85842B2}" srcOrd="3" destOrd="0" presId="urn:microsoft.com/office/officeart/2005/8/layout/lProcess2"/>
    <dgm:cxn modelId="{A1B7FC89-7AB9-4629-B4F7-E178D56FDA48}" type="presParOf" srcId="{5C754380-2DF3-415B-B3BD-63A19E822ED4}" destId="{E50FC230-1A4A-4C81-895C-FEEC9CFF70F5}" srcOrd="4" destOrd="0" presId="urn:microsoft.com/office/officeart/2005/8/layout/lProcess2"/>
    <dgm:cxn modelId="{3E38BB50-2009-40D3-BF9C-3E8929AD26FA}" type="presParOf" srcId="{E50FC230-1A4A-4C81-895C-FEEC9CFF70F5}" destId="{521D3CAF-CC93-4090-A344-4BCC06509DD6}" srcOrd="0" destOrd="0" presId="urn:microsoft.com/office/officeart/2005/8/layout/lProcess2"/>
    <dgm:cxn modelId="{C3CA56AE-8EEB-49F1-8BF7-634A6C80F1C4}" type="presParOf" srcId="{E50FC230-1A4A-4C81-895C-FEEC9CFF70F5}" destId="{1C4BA3A0-1416-481D-BFB1-50B87EDB5189}" srcOrd="1" destOrd="0" presId="urn:microsoft.com/office/officeart/2005/8/layout/lProcess2"/>
    <dgm:cxn modelId="{A811B351-B218-4B28-BED7-997A2403DD9C}" type="presParOf" srcId="{E50FC230-1A4A-4C81-895C-FEEC9CFF70F5}" destId="{FA17DFCD-9437-4FB4-A83A-CDB1B74646B4}" srcOrd="2" destOrd="0" presId="urn:microsoft.com/office/officeart/2005/8/layout/lProcess2"/>
    <dgm:cxn modelId="{F702E482-3E60-4EBF-9EFE-C30777B1CA1D}" type="presParOf" srcId="{FA17DFCD-9437-4FB4-A83A-CDB1B74646B4}" destId="{120EA102-3FE0-4992-A2A7-A3632A9CB385}" srcOrd="0" destOrd="0" presId="urn:microsoft.com/office/officeart/2005/8/layout/lProcess2"/>
    <dgm:cxn modelId="{D315BC50-EC00-483F-AB0A-C95042165C0B}" type="presParOf" srcId="{120EA102-3FE0-4992-A2A7-A3632A9CB385}" destId="{FD9ED868-F11F-42C1-A7DE-07367788CDA6}" srcOrd="0" destOrd="0" presId="urn:microsoft.com/office/officeart/2005/8/layout/lProcess2"/>
    <dgm:cxn modelId="{3C0E5CB5-3988-40AD-B66F-9A6ABE5FB42D}" type="presParOf" srcId="{120EA102-3FE0-4992-A2A7-A3632A9CB385}" destId="{1AE00DCB-8CE0-4D1A-BD58-E2964B036E59}" srcOrd="1" destOrd="0" presId="urn:microsoft.com/office/officeart/2005/8/layout/lProcess2"/>
    <dgm:cxn modelId="{FC83C131-34ED-4525-8868-326ED264F826}" type="presParOf" srcId="{120EA102-3FE0-4992-A2A7-A3632A9CB385}" destId="{3980897A-FE0F-43DD-85E0-E51B4A5ED793}" srcOrd="2" destOrd="0" presId="urn:microsoft.com/office/officeart/2005/8/layout/lProcess2"/>
    <dgm:cxn modelId="{899C5827-7A58-448E-AFBD-471195737B27}" type="presParOf" srcId="{5C754380-2DF3-415B-B3BD-63A19E822ED4}" destId="{0BBA18B4-CB0D-4D8B-A5D9-432CBEF575DE}" srcOrd="5" destOrd="0" presId="urn:microsoft.com/office/officeart/2005/8/layout/lProcess2"/>
    <dgm:cxn modelId="{397B78C4-4EB1-42F8-B483-CBBFF5900893}" type="presParOf" srcId="{5C754380-2DF3-415B-B3BD-63A19E822ED4}" destId="{F53291C5-ECB1-4E72-96C2-A1EA5B8C589F}" srcOrd="6" destOrd="0" presId="urn:microsoft.com/office/officeart/2005/8/layout/lProcess2"/>
    <dgm:cxn modelId="{482B124A-EED0-428D-9988-E200FA70E781}" type="presParOf" srcId="{F53291C5-ECB1-4E72-96C2-A1EA5B8C589F}" destId="{856116B4-0665-44B9-8778-D5B2904E4B4D}" srcOrd="0" destOrd="0" presId="urn:microsoft.com/office/officeart/2005/8/layout/lProcess2"/>
    <dgm:cxn modelId="{263E35B2-421F-4464-B246-31E7312479E2}" type="presParOf" srcId="{F53291C5-ECB1-4E72-96C2-A1EA5B8C589F}" destId="{2E56A37B-70CB-4182-82DC-AADCBE40D5E7}" srcOrd="1" destOrd="0" presId="urn:microsoft.com/office/officeart/2005/8/layout/lProcess2"/>
    <dgm:cxn modelId="{6BCAF469-BCF7-486B-8A2E-6AD80C19EB59}" type="presParOf" srcId="{F53291C5-ECB1-4E72-96C2-A1EA5B8C589F}" destId="{FFD91620-7E90-4966-8C36-F2831E43DD9B}" srcOrd="2" destOrd="0" presId="urn:microsoft.com/office/officeart/2005/8/layout/lProcess2"/>
    <dgm:cxn modelId="{A2ADE57A-0481-4707-8445-1378135DA8AD}" type="presParOf" srcId="{FFD91620-7E90-4966-8C36-F2831E43DD9B}" destId="{A576ACDF-6E10-4304-8681-69A2A67ED2FA}" srcOrd="0" destOrd="0" presId="urn:microsoft.com/office/officeart/2005/8/layout/lProcess2"/>
    <dgm:cxn modelId="{B82C6A9E-2AD7-4EF6-BBD4-A7158144D4CD}" type="presParOf" srcId="{A576ACDF-6E10-4304-8681-69A2A67ED2FA}" destId="{ABEC1CD1-1615-4F85-A6B8-01EB2D8C1452}" srcOrd="0" destOrd="0" presId="urn:microsoft.com/office/officeart/2005/8/layout/lProcess2"/>
    <dgm:cxn modelId="{03081278-B40F-44FD-8E7A-C17E2C393DC3}" type="presParOf" srcId="{A576ACDF-6E10-4304-8681-69A2A67ED2FA}" destId="{77B77CB3-F97A-45B2-95DC-51B8C3B5BEB6}" srcOrd="1" destOrd="0" presId="urn:microsoft.com/office/officeart/2005/8/layout/lProcess2"/>
    <dgm:cxn modelId="{A051ED23-CF36-4D93-A3FD-BB7871BE1C3E}" type="presParOf" srcId="{A576ACDF-6E10-4304-8681-69A2A67ED2FA}" destId="{E40C8C0F-EA5E-4D26-92AB-576500A45DD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406355-5247-45C5-B051-F99CA584D40F}" type="doc">
      <dgm:prSet loTypeId="urn:microsoft.com/office/officeart/2005/8/layout/lProcess2" loCatId="relationship" qsTypeId="urn:microsoft.com/office/officeart/2005/8/quickstyle/3d3" qsCatId="3D" csTypeId="urn:microsoft.com/office/officeart/2005/8/colors/colorful2" csCatId="colorful" phldr="1"/>
      <dgm:spPr/>
      <dgm:t>
        <a:bodyPr/>
        <a:lstStyle/>
        <a:p>
          <a:endParaRPr lang="en-GB"/>
        </a:p>
      </dgm:t>
    </dgm:pt>
    <dgm:pt modelId="{A1D02537-3BC0-4598-A46B-01557F317CA7}">
      <dgm:prSet phldrT="[Text]"/>
      <dgm:spPr/>
      <dgm:t>
        <a:bodyPr/>
        <a:lstStyle/>
        <a:p>
          <a:r>
            <a:rPr lang="en-GB" dirty="0" smtClean="0"/>
            <a:t>Poverty</a:t>
          </a:r>
          <a:endParaRPr lang="en-GB" dirty="0"/>
        </a:p>
      </dgm:t>
    </dgm:pt>
    <dgm:pt modelId="{2EC712FE-4D38-4A53-9ACC-8F66D653F7F6}" type="parTrans" cxnId="{872895E1-C26D-4201-B819-5E0E610CE06A}">
      <dgm:prSet/>
      <dgm:spPr/>
      <dgm:t>
        <a:bodyPr/>
        <a:lstStyle/>
        <a:p>
          <a:endParaRPr lang="en-GB"/>
        </a:p>
      </dgm:t>
    </dgm:pt>
    <dgm:pt modelId="{77023569-14E8-4200-8DE0-7951116782E6}" type="sibTrans" cxnId="{872895E1-C26D-4201-B819-5E0E610CE06A}">
      <dgm:prSet/>
      <dgm:spPr/>
      <dgm:t>
        <a:bodyPr/>
        <a:lstStyle/>
        <a:p>
          <a:endParaRPr lang="en-GB"/>
        </a:p>
      </dgm:t>
    </dgm:pt>
    <dgm:pt modelId="{CF364448-3FD6-467F-9A02-938C1B5024F0}">
      <dgm:prSet phldrT="[Text]"/>
      <dgm:spPr/>
      <dgm:t>
        <a:bodyPr/>
        <a:lstStyle/>
        <a:p>
          <a:r>
            <a:rPr lang="en-GB" dirty="0" smtClean="0"/>
            <a:t>Moral</a:t>
          </a:r>
          <a:endParaRPr lang="en-GB" dirty="0"/>
        </a:p>
      </dgm:t>
    </dgm:pt>
    <dgm:pt modelId="{AD35D2DB-7D0A-46A4-ABEC-3C83BF9B2694}" type="parTrans" cxnId="{866A77EC-F902-4BCC-8C02-7459AD79FD61}">
      <dgm:prSet/>
      <dgm:spPr/>
      <dgm:t>
        <a:bodyPr/>
        <a:lstStyle/>
        <a:p>
          <a:endParaRPr lang="en-GB"/>
        </a:p>
      </dgm:t>
    </dgm:pt>
    <dgm:pt modelId="{1F250999-11AC-4FC7-AD58-3D1855E03750}" type="sibTrans" cxnId="{866A77EC-F902-4BCC-8C02-7459AD79FD61}">
      <dgm:prSet/>
      <dgm:spPr/>
      <dgm:t>
        <a:bodyPr/>
        <a:lstStyle/>
        <a:p>
          <a:endParaRPr lang="en-GB"/>
        </a:p>
      </dgm:t>
    </dgm:pt>
    <dgm:pt modelId="{36FEF93B-028C-4A0F-9BB6-4022C9FA3E7C}">
      <dgm:prSet phldrT="[Text]"/>
      <dgm:spPr/>
      <dgm:t>
        <a:bodyPr/>
        <a:lstStyle/>
        <a:p>
          <a:r>
            <a:rPr lang="en-GB" dirty="0" smtClean="0"/>
            <a:t>Donors/ UN/ NGOs</a:t>
          </a:r>
          <a:endParaRPr lang="en-GB" dirty="0"/>
        </a:p>
      </dgm:t>
    </dgm:pt>
    <dgm:pt modelId="{90C94EDA-1BA3-4A2A-AC47-82932D8600F2}" type="parTrans" cxnId="{5445A1BF-F8D8-426F-87B1-40C3D08FF2E4}">
      <dgm:prSet/>
      <dgm:spPr/>
      <dgm:t>
        <a:bodyPr/>
        <a:lstStyle/>
        <a:p>
          <a:endParaRPr lang="en-GB"/>
        </a:p>
      </dgm:t>
    </dgm:pt>
    <dgm:pt modelId="{3F06BA51-6377-4409-924B-AB9A94322BBC}" type="sibTrans" cxnId="{5445A1BF-F8D8-426F-87B1-40C3D08FF2E4}">
      <dgm:prSet/>
      <dgm:spPr/>
      <dgm:t>
        <a:bodyPr/>
        <a:lstStyle/>
        <a:p>
          <a:endParaRPr lang="en-GB"/>
        </a:p>
      </dgm:t>
    </dgm:pt>
    <dgm:pt modelId="{EF665C56-2DDB-44A7-ADC8-60311EEA7BBE}">
      <dgm:prSet phldrT="[Text]"/>
      <dgm:spPr/>
      <dgm:t>
        <a:bodyPr/>
        <a:lstStyle/>
        <a:p>
          <a:r>
            <a:rPr lang="en-GB" dirty="0" smtClean="0"/>
            <a:t>Risk</a:t>
          </a:r>
          <a:endParaRPr lang="en-GB" dirty="0"/>
        </a:p>
      </dgm:t>
    </dgm:pt>
    <dgm:pt modelId="{0A795271-3C14-4CFF-8706-70CDDBB0EE54}" type="parTrans" cxnId="{3B710022-3B11-4CDB-8C11-1EB7BC7EF251}">
      <dgm:prSet/>
      <dgm:spPr/>
      <dgm:t>
        <a:bodyPr/>
        <a:lstStyle/>
        <a:p>
          <a:endParaRPr lang="en-GB"/>
        </a:p>
      </dgm:t>
    </dgm:pt>
    <dgm:pt modelId="{17DB9364-B025-4DE1-923E-457EF7327CD2}" type="sibTrans" cxnId="{3B710022-3B11-4CDB-8C11-1EB7BC7EF251}">
      <dgm:prSet/>
      <dgm:spPr/>
      <dgm:t>
        <a:bodyPr/>
        <a:lstStyle/>
        <a:p>
          <a:endParaRPr lang="en-GB"/>
        </a:p>
      </dgm:t>
    </dgm:pt>
    <dgm:pt modelId="{95C70F4A-AA63-43F2-A186-ACB657AE70EB}">
      <dgm:prSet phldrT="[Text]"/>
      <dgm:spPr/>
      <dgm:t>
        <a:bodyPr/>
        <a:lstStyle/>
        <a:p>
          <a:r>
            <a:rPr lang="en-GB" dirty="0" smtClean="0"/>
            <a:t>Technical</a:t>
          </a:r>
          <a:endParaRPr lang="en-GB" dirty="0"/>
        </a:p>
      </dgm:t>
    </dgm:pt>
    <dgm:pt modelId="{D315A8B3-A624-432D-B76A-8FCAC015F08A}" type="parTrans" cxnId="{C4C5E2FF-C7F9-4DD1-B6B0-5F64AD92D400}">
      <dgm:prSet/>
      <dgm:spPr/>
      <dgm:t>
        <a:bodyPr/>
        <a:lstStyle/>
        <a:p>
          <a:endParaRPr lang="en-GB"/>
        </a:p>
      </dgm:t>
    </dgm:pt>
    <dgm:pt modelId="{ACF6C96F-8410-4578-B498-449772E465A9}" type="sibTrans" cxnId="{C4C5E2FF-C7F9-4DD1-B6B0-5F64AD92D400}">
      <dgm:prSet/>
      <dgm:spPr/>
      <dgm:t>
        <a:bodyPr/>
        <a:lstStyle/>
        <a:p>
          <a:endParaRPr lang="en-GB"/>
        </a:p>
      </dgm:t>
    </dgm:pt>
    <dgm:pt modelId="{4931EB05-EBBA-4C42-8D8F-44F22F3164D7}">
      <dgm:prSet phldrT="[Text]"/>
      <dgm:spPr/>
      <dgm:t>
        <a:bodyPr/>
        <a:lstStyle/>
        <a:p>
          <a:r>
            <a:rPr lang="en-GB" dirty="0" smtClean="0"/>
            <a:t>Private sector/IFIs</a:t>
          </a:r>
          <a:endParaRPr lang="en-GB" dirty="0"/>
        </a:p>
      </dgm:t>
    </dgm:pt>
    <dgm:pt modelId="{AD1C3E0F-7C3A-4712-AD34-F3767E9084F8}" type="parTrans" cxnId="{1EA5F183-1517-45B4-B480-36E4452A51AC}">
      <dgm:prSet/>
      <dgm:spPr/>
      <dgm:t>
        <a:bodyPr/>
        <a:lstStyle/>
        <a:p>
          <a:endParaRPr lang="en-GB"/>
        </a:p>
      </dgm:t>
    </dgm:pt>
    <dgm:pt modelId="{D4504933-EF14-4C2A-839E-A2B4B00B4CD5}" type="sibTrans" cxnId="{1EA5F183-1517-45B4-B480-36E4452A51AC}">
      <dgm:prSet/>
      <dgm:spPr/>
      <dgm:t>
        <a:bodyPr/>
        <a:lstStyle/>
        <a:p>
          <a:endParaRPr lang="en-GB"/>
        </a:p>
      </dgm:t>
    </dgm:pt>
    <dgm:pt modelId="{62F41954-3E9D-4FC6-8D6D-99FDB3868E53}">
      <dgm:prSet phldrT="[Text]"/>
      <dgm:spPr/>
      <dgm:t>
        <a:bodyPr/>
        <a:lstStyle/>
        <a:p>
          <a:r>
            <a:rPr lang="en-GB" dirty="0" smtClean="0"/>
            <a:t>Agency</a:t>
          </a:r>
          <a:endParaRPr lang="en-GB" dirty="0"/>
        </a:p>
      </dgm:t>
    </dgm:pt>
    <dgm:pt modelId="{EDE71291-8FDE-433E-817C-F08558B6099E}" type="parTrans" cxnId="{B618E9C3-B001-480A-AAD7-EFA40771D2D5}">
      <dgm:prSet/>
      <dgm:spPr/>
      <dgm:t>
        <a:bodyPr/>
        <a:lstStyle/>
        <a:p>
          <a:endParaRPr lang="en-GB"/>
        </a:p>
      </dgm:t>
    </dgm:pt>
    <dgm:pt modelId="{2B5ADA7E-26D8-4C69-8B83-39FE5AEB05E9}" type="sibTrans" cxnId="{B618E9C3-B001-480A-AAD7-EFA40771D2D5}">
      <dgm:prSet/>
      <dgm:spPr/>
      <dgm:t>
        <a:bodyPr/>
        <a:lstStyle/>
        <a:p>
          <a:endParaRPr lang="en-GB"/>
        </a:p>
      </dgm:t>
    </dgm:pt>
    <dgm:pt modelId="{8D8C7F93-190F-441D-9E89-9427AABE1B6A}">
      <dgm:prSet phldrT="[Text]"/>
      <dgm:spPr/>
      <dgm:t>
        <a:bodyPr/>
        <a:lstStyle/>
        <a:p>
          <a:r>
            <a:rPr lang="en-GB" dirty="0" smtClean="0"/>
            <a:t>Political</a:t>
          </a:r>
          <a:endParaRPr lang="en-GB" dirty="0"/>
        </a:p>
      </dgm:t>
    </dgm:pt>
    <dgm:pt modelId="{D50C7307-3C19-4C8A-9C93-5086D6D8AF75}" type="parTrans" cxnId="{65D7614F-A3AB-40EA-8D9B-059001A5B226}">
      <dgm:prSet/>
      <dgm:spPr/>
      <dgm:t>
        <a:bodyPr/>
        <a:lstStyle/>
        <a:p>
          <a:endParaRPr lang="en-GB"/>
        </a:p>
      </dgm:t>
    </dgm:pt>
    <dgm:pt modelId="{C7A36489-EE20-43C4-92D9-881D055C71F5}" type="sibTrans" cxnId="{65D7614F-A3AB-40EA-8D9B-059001A5B226}">
      <dgm:prSet/>
      <dgm:spPr/>
      <dgm:t>
        <a:bodyPr/>
        <a:lstStyle/>
        <a:p>
          <a:endParaRPr lang="en-GB"/>
        </a:p>
      </dgm:t>
    </dgm:pt>
    <dgm:pt modelId="{04569C00-7475-4DCD-8E69-6E927365F9C7}">
      <dgm:prSet phldrT="[Text]"/>
      <dgm:spPr/>
      <dgm:t>
        <a:bodyPr/>
        <a:lstStyle/>
        <a:p>
          <a:r>
            <a:rPr lang="en-GB" dirty="0" smtClean="0"/>
            <a:t>Govern-</a:t>
          </a:r>
          <a:r>
            <a:rPr lang="en-GB" dirty="0" err="1" smtClean="0"/>
            <a:t>ment</a:t>
          </a:r>
          <a:r>
            <a:rPr lang="en-GB" dirty="0" smtClean="0"/>
            <a:t>/IFIs</a:t>
          </a:r>
          <a:endParaRPr lang="en-GB" dirty="0"/>
        </a:p>
      </dgm:t>
    </dgm:pt>
    <dgm:pt modelId="{E9770796-92E9-487C-967D-F561C61D4B3E}" type="parTrans" cxnId="{E7CE9177-195B-44D7-8F8F-43AD74C0EBE8}">
      <dgm:prSet/>
      <dgm:spPr/>
      <dgm:t>
        <a:bodyPr/>
        <a:lstStyle/>
        <a:p>
          <a:endParaRPr lang="en-GB"/>
        </a:p>
      </dgm:t>
    </dgm:pt>
    <dgm:pt modelId="{5FA78A31-9038-4BC7-85D4-974D3C1CB69B}" type="sibTrans" cxnId="{E7CE9177-195B-44D7-8F8F-43AD74C0EBE8}">
      <dgm:prSet/>
      <dgm:spPr/>
      <dgm:t>
        <a:bodyPr/>
        <a:lstStyle/>
        <a:p>
          <a:endParaRPr lang="en-GB"/>
        </a:p>
      </dgm:t>
    </dgm:pt>
    <dgm:pt modelId="{7537A263-EEAF-42A3-93ED-D30B25CC55E2}">
      <dgm:prSet phldrT="[Text]"/>
      <dgm:spPr/>
      <dgm:t>
        <a:bodyPr/>
        <a:lstStyle/>
        <a:p>
          <a:r>
            <a:rPr lang="en-GB" dirty="0" smtClean="0"/>
            <a:t>Voice</a:t>
          </a:r>
          <a:endParaRPr lang="en-GB" dirty="0"/>
        </a:p>
      </dgm:t>
    </dgm:pt>
    <dgm:pt modelId="{B6E3F5D0-0C48-42AE-8759-285E09B2B39B}" type="parTrans" cxnId="{D080460B-E68F-4BE6-8E7C-A702EB33DCD2}">
      <dgm:prSet/>
      <dgm:spPr/>
      <dgm:t>
        <a:bodyPr/>
        <a:lstStyle/>
        <a:p>
          <a:endParaRPr lang="en-GB"/>
        </a:p>
      </dgm:t>
    </dgm:pt>
    <dgm:pt modelId="{1A005553-7414-43EC-A331-34AC9E6B512F}" type="sibTrans" cxnId="{D080460B-E68F-4BE6-8E7C-A702EB33DCD2}">
      <dgm:prSet/>
      <dgm:spPr/>
      <dgm:t>
        <a:bodyPr/>
        <a:lstStyle/>
        <a:p>
          <a:endParaRPr lang="en-GB"/>
        </a:p>
      </dgm:t>
    </dgm:pt>
    <dgm:pt modelId="{36234506-4A62-475C-81D0-47980ADDBE18}">
      <dgm:prSet phldrT="[Text]"/>
      <dgm:spPr/>
      <dgm:t>
        <a:bodyPr/>
        <a:lstStyle/>
        <a:p>
          <a:r>
            <a:rPr lang="en-GB" dirty="0" smtClean="0"/>
            <a:t>Ideological</a:t>
          </a:r>
          <a:endParaRPr lang="en-GB" dirty="0"/>
        </a:p>
      </dgm:t>
    </dgm:pt>
    <dgm:pt modelId="{8F10B6A8-A366-4DFE-BD9B-1F1A607C9018}" type="parTrans" cxnId="{7C311AC6-D71A-4CC3-A74D-7AD5021F2F5F}">
      <dgm:prSet/>
      <dgm:spPr/>
      <dgm:t>
        <a:bodyPr/>
        <a:lstStyle/>
        <a:p>
          <a:endParaRPr lang="en-GB"/>
        </a:p>
      </dgm:t>
    </dgm:pt>
    <dgm:pt modelId="{CAA3E49D-D789-427E-AFDF-906CE8295556}" type="sibTrans" cxnId="{7C311AC6-D71A-4CC3-A74D-7AD5021F2F5F}">
      <dgm:prSet/>
      <dgm:spPr/>
      <dgm:t>
        <a:bodyPr/>
        <a:lstStyle/>
        <a:p>
          <a:endParaRPr lang="en-GB"/>
        </a:p>
      </dgm:t>
    </dgm:pt>
    <dgm:pt modelId="{07084C1E-02F2-4E6A-A636-C177D1D99ADA}">
      <dgm:prSet phldrT="[Text]"/>
      <dgm:spPr/>
      <dgm:t>
        <a:bodyPr/>
        <a:lstStyle/>
        <a:p>
          <a:r>
            <a:rPr lang="en-GB" dirty="0" smtClean="0"/>
            <a:t>NGOs/ civil society</a:t>
          </a:r>
          <a:endParaRPr lang="en-GB" dirty="0"/>
        </a:p>
      </dgm:t>
    </dgm:pt>
    <dgm:pt modelId="{E72E6F9E-CA99-4601-A29A-A450CE638B90}" type="parTrans" cxnId="{72F5E6C5-D339-43A8-B3A0-DCF7C893E095}">
      <dgm:prSet/>
      <dgm:spPr/>
      <dgm:t>
        <a:bodyPr/>
        <a:lstStyle/>
        <a:p>
          <a:endParaRPr lang="en-GB"/>
        </a:p>
      </dgm:t>
    </dgm:pt>
    <dgm:pt modelId="{873BAAD9-9799-4D98-93E7-A59537247BA7}" type="sibTrans" cxnId="{72F5E6C5-D339-43A8-B3A0-DCF7C893E095}">
      <dgm:prSet/>
      <dgm:spPr/>
      <dgm:t>
        <a:bodyPr/>
        <a:lstStyle/>
        <a:p>
          <a:endParaRPr lang="en-GB"/>
        </a:p>
      </dgm:t>
    </dgm:pt>
    <dgm:pt modelId="{5C754380-2DF3-415B-B3BD-63A19E822ED4}" type="pres">
      <dgm:prSet presAssocID="{03406355-5247-45C5-B051-F99CA584D40F}" presName="theList" presStyleCnt="0">
        <dgm:presLayoutVars>
          <dgm:dir/>
          <dgm:animLvl val="lvl"/>
          <dgm:resizeHandles val="exact"/>
        </dgm:presLayoutVars>
      </dgm:prSet>
      <dgm:spPr/>
      <dgm:t>
        <a:bodyPr/>
        <a:lstStyle/>
        <a:p>
          <a:endParaRPr lang="en-GB"/>
        </a:p>
      </dgm:t>
    </dgm:pt>
    <dgm:pt modelId="{3E6995D4-CCA0-4182-BC4C-280EB2CEAFA7}" type="pres">
      <dgm:prSet presAssocID="{A1D02537-3BC0-4598-A46B-01557F317CA7}" presName="compNode" presStyleCnt="0"/>
      <dgm:spPr/>
    </dgm:pt>
    <dgm:pt modelId="{DF5F25DB-C1FE-4710-A8A2-BEEA96D0A643}" type="pres">
      <dgm:prSet presAssocID="{A1D02537-3BC0-4598-A46B-01557F317CA7}" presName="aNode" presStyleLbl="bgShp" presStyleIdx="0" presStyleCnt="4"/>
      <dgm:spPr/>
      <dgm:t>
        <a:bodyPr/>
        <a:lstStyle/>
        <a:p>
          <a:endParaRPr lang="en-GB"/>
        </a:p>
      </dgm:t>
    </dgm:pt>
    <dgm:pt modelId="{A9E67661-3FC8-4F24-9C9F-BFEE6F699CA5}" type="pres">
      <dgm:prSet presAssocID="{A1D02537-3BC0-4598-A46B-01557F317CA7}" presName="textNode" presStyleLbl="bgShp" presStyleIdx="0" presStyleCnt="4"/>
      <dgm:spPr/>
      <dgm:t>
        <a:bodyPr/>
        <a:lstStyle/>
        <a:p>
          <a:endParaRPr lang="en-GB"/>
        </a:p>
      </dgm:t>
    </dgm:pt>
    <dgm:pt modelId="{1CA3EB11-2CE4-4BF6-8436-09CA0FBDF57F}" type="pres">
      <dgm:prSet presAssocID="{A1D02537-3BC0-4598-A46B-01557F317CA7}" presName="compChildNode" presStyleCnt="0"/>
      <dgm:spPr/>
    </dgm:pt>
    <dgm:pt modelId="{D0C9EE29-4637-43A8-921A-40BF2B399208}" type="pres">
      <dgm:prSet presAssocID="{A1D02537-3BC0-4598-A46B-01557F317CA7}" presName="theInnerList" presStyleCnt="0"/>
      <dgm:spPr/>
    </dgm:pt>
    <dgm:pt modelId="{0EB48736-AFFC-485C-9F8F-6E5ADBC01D5A}" type="pres">
      <dgm:prSet presAssocID="{CF364448-3FD6-467F-9A02-938C1B5024F0}" presName="childNode" presStyleLbl="node1" presStyleIdx="0" presStyleCnt="8">
        <dgm:presLayoutVars>
          <dgm:bulletEnabled val="1"/>
        </dgm:presLayoutVars>
      </dgm:prSet>
      <dgm:spPr/>
      <dgm:t>
        <a:bodyPr/>
        <a:lstStyle/>
        <a:p>
          <a:endParaRPr lang="en-GB"/>
        </a:p>
      </dgm:t>
    </dgm:pt>
    <dgm:pt modelId="{36DA677C-DCD9-4BB2-A977-2787F40FDCEF}" type="pres">
      <dgm:prSet presAssocID="{CF364448-3FD6-467F-9A02-938C1B5024F0}" presName="aSpace2" presStyleCnt="0"/>
      <dgm:spPr/>
    </dgm:pt>
    <dgm:pt modelId="{8CDE2CEC-9C84-4C91-812A-9B3B89EA7728}" type="pres">
      <dgm:prSet presAssocID="{36FEF93B-028C-4A0F-9BB6-4022C9FA3E7C}" presName="childNode" presStyleLbl="node1" presStyleIdx="1" presStyleCnt="8">
        <dgm:presLayoutVars>
          <dgm:bulletEnabled val="1"/>
        </dgm:presLayoutVars>
      </dgm:prSet>
      <dgm:spPr/>
      <dgm:t>
        <a:bodyPr/>
        <a:lstStyle/>
        <a:p>
          <a:endParaRPr lang="en-GB"/>
        </a:p>
      </dgm:t>
    </dgm:pt>
    <dgm:pt modelId="{6C20C23C-48D5-4ABE-8575-F4FBFA01C8ED}" type="pres">
      <dgm:prSet presAssocID="{A1D02537-3BC0-4598-A46B-01557F317CA7}" presName="aSpace" presStyleCnt="0"/>
      <dgm:spPr/>
    </dgm:pt>
    <dgm:pt modelId="{6FF8E869-D219-4E16-83DB-43536434E10B}" type="pres">
      <dgm:prSet presAssocID="{EF665C56-2DDB-44A7-ADC8-60311EEA7BBE}" presName="compNode" presStyleCnt="0"/>
      <dgm:spPr/>
    </dgm:pt>
    <dgm:pt modelId="{82348171-B314-4A59-9FC0-9854E50FB6AE}" type="pres">
      <dgm:prSet presAssocID="{EF665C56-2DDB-44A7-ADC8-60311EEA7BBE}" presName="aNode" presStyleLbl="bgShp" presStyleIdx="1" presStyleCnt="4"/>
      <dgm:spPr/>
      <dgm:t>
        <a:bodyPr/>
        <a:lstStyle/>
        <a:p>
          <a:endParaRPr lang="en-GB"/>
        </a:p>
      </dgm:t>
    </dgm:pt>
    <dgm:pt modelId="{0845BD52-8B93-4700-B094-D21A5572B818}" type="pres">
      <dgm:prSet presAssocID="{EF665C56-2DDB-44A7-ADC8-60311EEA7BBE}" presName="textNode" presStyleLbl="bgShp" presStyleIdx="1" presStyleCnt="4"/>
      <dgm:spPr/>
      <dgm:t>
        <a:bodyPr/>
        <a:lstStyle/>
        <a:p>
          <a:endParaRPr lang="en-GB"/>
        </a:p>
      </dgm:t>
    </dgm:pt>
    <dgm:pt modelId="{3ECCE8B6-2AAD-4474-8DCB-F85648197217}" type="pres">
      <dgm:prSet presAssocID="{EF665C56-2DDB-44A7-ADC8-60311EEA7BBE}" presName="compChildNode" presStyleCnt="0"/>
      <dgm:spPr/>
    </dgm:pt>
    <dgm:pt modelId="{B4B461F6-65DE-4CAC-BA18-6CDC9D125846}" type="pres">
      <dgm:prSet presAssocID="{EF665C56-2DDB-44A7-ADC8-60311EEA7BBE}" presName="theInnerList" presStyleCnt="0"/>
      <dgm:spPr/>
    </dgm:pt>
    <dgm:pt modelId="{0C29499B-754C-42DB-B430-D98D09BE2EF2}" type="pres">
      <dgm:prSet presAssocID="{95C70F4A-AA63-43F2-A186-ACB657AE70EB}" presName="childNode" presStyleLbl="node1" presStyleIdx="2" presStyleCnt="8">
        <dgm:presLayoutVars>
          <dgm:bulletEnabled val="1"/>
        </dgm:presLayoutVars>
      </dgm:prSet>
      <dgm:spPr/>
      <dgm:t>
        <a:bodyPr/>
        <a:lstStyle/>
        <a:p>
          <a:endParaRPr lang="en-GB"/>
        </a:p>
      </dgm:t>
    </dgm:pt>
    <dgm:pt modelId="{A715C2FD-C093-4C45-87BA-7D0B3B158D93}" type="pres">
      <dgm:prSet presAssocID="{95C70F4A-AA63-43F2-A186-ACB657AE70EB}" presName="aSpace2" presStyleCnt="0"/>
      <dgm:spPr/>
    </dgm:pt>
    <dgm:pt modelId="{0E8E5E11-2766-454D-BF69-F10F74B2B4D4}" type="pres">
      <dgm:prSet presAssocID="{4931EB05-EBBA-4C42-8D8F-44F22F3164D7}" presName="childNode" presStyleLbl="node1" presStyleIdx="3" presStyleCnt="8">
        <dgm:presLayoutVars>
          <dgm:bulletEnabled val="1"/>
        </dgm:presLayoutVars>
      </dgm:prSet>
      <dgm:spPr/>
      <dgm:t>
        <a:bodyPr/>
        <a:lstStyle/>
        <a:p>
          <a:endParaRPr lang="en-GB"/>
        </a:p>
      </dgm:t>
    </dgm:pt>
    <dgm:pt modelId="{50E592EA-8547-448E-B5F8-368FD85842B2}" type="pres">
      <dgm:prSet presAssocID="{EF665C56-2DDB-44A7-ADC8-60311EEA7BBE}" presName="aSpace" presStyleCnt="0"/>
      <dgm:spPr/>
    </dgm:pt>
    <dgm:pt modelId="{E50FC230-1A4A-4C81-895C-FEEC9CFF70F5}" type="pres">
      <dgm:prSet presAssocID="{62F41954-3E9D-4FC6-8D6D-99FDB3868E53}" presName="compNode" presStyleCnt="0"/>
      <dgm:spPr/>
    </dgm:pt>
    <dgm:pt modelId="{521D3CAF-CC93-4090-A344-4BCC06509DD6}" type="pres">
      <dgm:prSet presAssocID="{62F41954-3E9D-4FC6-8D6D-99FDB3868E53}" presName="aNode" presStyleLbl="bgShp" presStyleIdx="2" presStyleCnt="4"/>
      <dgm:spPr/>
      <dgm:t>
        <a:bodyPr/>
        <a:lstStyle/>
        <a:p>
          <a:endParaRPr lang="en-GB"/>
        </a:p>
      </dgm:t>
    </dgm:pt>
    <dgm:pt modelId="{1C4BA3A0-1416-481D-BFB1-50B87EDB5189}" type="pres">
      <dgm:prSet presAssocID="{62F41954-3E9D-4FC6-8D6D-99FDB3868E53}" presName="textNode" presStyleLbl="bgShp" presStyleIdx="2" presStyleCnt="4"/>
      <dgm:spPr/>
      <dgm:t>
        <a:bodyPr/>
        <a:lstStyle/>
        <a:p>
          <a:endParaRPr lang="en-GB"/>
        </a:p>
      </dgm:t>
    </dgm:pt>
    <dgm:pt modelId="{FA17DFCD-9437-4FB4-A83A-CDB1B74646B4}" type="pres">
      <dgm:prSet presAssocID="{62F41954-3E9D-4FC6-8D6D-99FDB3868E53}" presName="compChildNode" presStyleCnt="0"/>
      <dgm:spPr/>
    </dgm:pt>
    <dgm:pt modelId="{120EA102-3FE0-4992-A2A7-A3632A9CB385}" type="pres">
      <dgm:prSet presAssocID="{62F41954-3E9D-4FC6-8D6D-99FDB3868E53}" presName="theInnerList" presStyleCnt="0"/>
      <dgm:spPr/>
    </dgm:pt>
    <dgm:pt modelId="{FD9ED868-F11F-42C1-A7DE-07367788CDA6}" type="pres">
      <dgm:prSet presAssocID="{8D8C7F93-190F-441D-9E89-9427AABE1B6A}" presName="childNode" presStyleLbl="node1" presStyleIdx="4" presStyleCnt="8">
        <dgm:presLayoutVars>
          <dgm:bulletEnabled val="1"/>
        </dgm:presLayoutVars>
      </dgm:prSet>
      <dgm:spPr/>
      <dgm:t>
        <a:bodyPr/>
        <a:lstStyle/>
        <a:p>
          <a:endParaRPr lang="en-GB"/>
        </a:p>
      </dgm:t>
    </dgm:pt>
    <dgm:pt modelId="{1AE00DCB-8CE0-4D1A-BD58-E2964B036E59}" type="pres">
      <dgm:prSet presAssocID="{8D8C7F93-190F-441D-9E89-9427AABE1B6A}" presName="aSpace2" presStyleCnt="0"/>
      <dgm:spPr/>
    </dgm:pt>
    <dgm:pt modelId="{3980897A-FE0F-43DD-85E0-E51B4A5ED793}" type="pres">
      <dgm:prSet presAssocID="{04569C00-7475-4DCD-8E69-6E927365F9C7}" presName="childNode" presStyleLbl="node1" presStyleIdx="5" presStyleCnt="8">
        <dgm:presLayoutVars>
          <dgm:bulletEnabled val="1"/>
        </dgm:presLayoutVars>
      </dgm:prSet>
      <dgm:spPr/>
      <dgm:t>
        <a:bodyPr/>
        <a:lstStyle/>
        <a:p>
          <a:endParaRPr lang="en-GB"/>
        </a:p>
      </dgm:t>
    </dgm:pt>
    <dgm:pt modelId="{0BBA18B4-CB0D-4D8B-A5D9-432CBEF575DE}" type="pres">
      <dgm:prSet presAssocID="{62F41954-3E9D-4FC6-8D6D-99FDB3868E53}" presName="aSpace" presStyleCnt="0"/>
      <dgm:spPr/>
    </dgm:pt>
    <dgm:pt modelId="{F53291C5-ECB1-4E72-96C2-A1EA5B8C589F}" type="pres">
      <dgm:prSet presAssocID="{7537A263-EEAF-42A3-93ED-D30B25CC55E2}" presName="compNode" presStyleCnt="0"/>
      <dgm:spPr/>
    </dgm:pt>
    <dgm:pt modelId="{856116B4-0665-44B9-8778-D5B2904E4B4D}" type="pres">
      <dgm:prSet presAssocID="{7537A263-EEAF-42A3-93ED-D30B25CC55E2}" presName="aNode" presStyleLbl="bgShp" presStyleIdx="3" presStyleCnt="4"/>
      <dgm:spPr/>
      <dgm:t>
        <a:bodyPr/>
        <a:lstStyle/>
        <a:p>
          <a:endParaRPr lang="en-GB"/>
        </a:p>
      </dgm:t>
    </dgm:pt>
    <dgm:pt modelId="{2E56A37B-70CB-4182-82DC-AADCBE40D5E7}" type="pres">
      <dgm:prSet presAssocID="{7537A263-EEAF-42A3-93ED-D30B25CC55E2}" presName="textNode" presStyleLbl="bgShp" presStyleIdx="3" presStyleCnt="4"/>
      <dgm:spPr/>
      <dgm:t>
        <a:bodyPr/>
        <a:lstStyle/>
        <a:p>
          <a:endParaRPr lang="en-GB"/>
        </a:p>
      </dgm:t>
    </dgm:pt>
    <dgm:pt modelId="{FFD91620-7E90-4966-8C36-F2831E43DD9B}" type="pres">
      <dgm:prSet presAssocID="{7537A263-EEAF-42A3-93ED-D30B25CC55E2}" presName="compChildNode" presStyleCnt="0"/>
      <dgm:spPr/>
    </dgm:pt>
    <dgm:pt modelId="{A576ACDF-6E10-4304-8681-69A2A67ED2FA}" type="pres">
      <dgm:prSet presAssocID="{7537A263-EEAF-42A3-93ED-D30B25CC55E2}" presName="theInnerList" presStyleCnt="0"/>
      <dgm:spPr/>
    </dgm:pt>
    <dgm:pt modelId="{ABEC1CD1-1615-4F85-A6B8-01EB2D8C1452}" type="pres">
      <dgm:prSet presAssocID="{36234506-4A62-475C-81D0-47980ADDBE18}" presName="childNode" presStyleLbl="node1" presStyleIdx="6" presStyleCnt="8">
        <dgm:presLayoutVars>
          <dgm:bulletEnabled val="1"/>
        </dgm:presLayoutVars>
      </dgm:prSet>
      <dgm:spPr/>
      <dgm:t>
        <a:bodyPr/>
        <a:lstStyle/>
        <a:p>
          <a:endParaRPr lang="en-GB"/>
        </a:p>
      </dgm:t>
    </dgm:pt>
    <dgm:pt modelId="{77B77CB3-F97A-45B2-95DC-51B8C3B5BEB6}" type="pres">
      <dgm:prSet presAssocID="{36234506-4A62-475C-81D0-47980ADDBE18}" presName="aSpace2" presStyleCnt="0"/>
      <dgm:spPr/>
    </dgm:pt>
    <dgm:pt modelId="{E40C8C0F-EA5E-4D26-92AB-576500A45DD0}" type="pres">
      <dgm:prSet presAssocID="{07084C1E-02F2-4E6A-A636-C177D1D99ADA}" presName="childNode" presStyleLbl="node1" presStyleIdx="7" presStyleCnt="8">
        <dgm:presLayoutVars>
          <dgm:bulletEnabled val="1"/>
        </dgm:presLayoutVars>
      </dgm:prSet>
      <dgm:spPr/>
      <dgm:t>
        <a:bodyPr/>
        <a:lstStyle/>
        <a:p>
          <a:endParaRPr lang="en-GB"/>
        </a:p>
      </dgm:t>
    </dgm:pt>
  </dgm:ptLst>
  <dgm:cxnLst>
    <dgm:cxn modelId="{E86C3B67-D71E-4635-9F40-5FCCB82D0583}" type="presOf" srcId="{4931EB05-EBBA-4C42-8D8F-44F22F3164D7}" destId="{0E8E5E11-2766-454D-BF69-F10F74B2B4D4}" srcOrd="0" destOrd="0" presId="urn:microsoft.com/office/officeart/2005/8/layout/lProcess2"/>
    <dgm:cxn modelId="{697AE620-6B95-4A4C-9089-B4698090BA68}" type="presOf" srcId="{36234506-4A62-475C-81D0-47980ADDBE18}" destId="{ABEC1CD1-1615-4F85-A6B8-01EB2D8C1452}" srcOrd="0" destOrd="0" presId="urn:microsoft.com/office/officeart/2005/8/layout/lProcess2"/>
    <dgm:cxn modelId="{5445A1BF-F8D8-426F-87B1-40C3D08FF2E4}" srcId="{A1D02537-3BC0-4598-A46B-01557F317CA7}" destId="{36FEF93B-028C-4A0F-9BB6-4022C9FA3E7C}" srcOrd="1" destOrd="0" parTransId="{90C94EDA-1BA3-4A2A-AC47-82932D8600F2}" sibTransId="{3F06BA51-6377-4409-924B-AB9A94322BBC}"/>
    <dgm:cxn modelId="{72F5E6C5-D339-43A8-B3A0-DCF7C893E095}" srcId="{7537A263-EEAF-42A3-93ED-D30B25CC55E2}" destId="{07084C1E-02F2-4E6A-A636-C177D1D99ADA}" srcOrd="1" destOrd="0" parTransId="{E72E6F9E-CA99-4601-A29A-A450CE638B90}" sibTransId="{873BAAD9-9799-4D98-93E7-A59537247BA7}"/>
    <dgm:cxn modelId="{AD9BF81F-1429-46DF-9AED-C8DF7B526548}" type="presOf" srcId="{07084C1E-02F2-4E6A-A636-C177D1D99ADA}" destId="{E40C8C0F-EA5E-4D26-92AB-576500A45DD0}" srcOrd="0" destOrd="0" presId="urn:microsoft.com/office/officeart/2005/8/layout/lProcess2"/>
    <dgm:cxn modelId="{D4AC1BBD-671D-4CF2-AC5B-143DA8EAE730}" type="presOf" srcId="{62F41954-3E9D-4FC6-8D6D-99FDB3868E53}" destId="{1C4BA3A0-1416-481D-BFB1-50B87EDB5189}" srcOrd="1" destOrd="0" presId="urn:microsoft.com/office/officeart/2005/8/layout/lProcess2"/>
    <dgm:cxn modelId="{E7CE9177-195B-44D7-8F8F-43AD74C0EBE8}" srcId="{62F41954-3E9D-4FC6-8D6D-99FDB3868E53}" destId="{04569C00-7475-4DCD-8E69-6E927365F9C7}" srcOrd="1" destOrd="0" parTransId="{E9770796-92E9-487C-967D-F561C61D4B3E}" sibTransId="{5FA78A31-9038-4BC7-85D4-974D3C1CB69B}"/>
    <dgm:cxn modelId="{40837444-546A-4EC2-A9BC-0874794B8632}" type="presOf" srcId="{36FEF93B-028C-4A0F-9BB6-4022C9FA3E7C}" destId="{8CDE2CEC-9C84-4C91-812A-9B3B89EA7728}" srcOrd="0" destOrd="0" presId="urn:microsoft.com/office/officeart/2005/8/layout/lProcess2"/>
    <dgm:cxn modelId="{35C1ACE9-8E06-4A3E-A008-AB1FF8E73C4F}" type="presOf" srcId="{7537A263-EEAF-42A3-93ED-D30B25CC55E2}" destId="{856116B4-0665-44B9-8778-D5B2904E4B4D}" srcOrd="0" destOrd="0" presId="urn:microsoft.com/office/officeart/2005/8/layout/lProcess2"/>
    <dgm:cxn modelId="{D080460B-E68F-4BE6-8E7C-A702EB33DCD2}" srcId="{03406355-5247-45C5-B051-F99CA584D40F}" destId="{7537A263-EEAF-42A3-93ED-D30B25CC55E2}" srcOrd="3" destOrd="0" parTransId="{B6E3F5D0-0C48-42AE-8759-285E09B2B39B}" sibTransId="{1A005553-7414-43EC-A331-34AC9E6B512F}"/>
    <dgm:cxn modelId="{1EA5F183-1517-45B4-B480-36E4452A51AC}" srcId="{EF665C56-2DDB-44A7-ADC8-60311EEA7BBE}" destId="{4931EB05-EBBA-4C42-8D8F-44F22F3164D7}" srcOrd="1" destOrd="0" parTransId="{AD1C3E0F-7C3A-4712-AD34-F3767E9084F8}" sibTransId="{D4504933-EF14-4C2A-839E-A2B4B00B4CD5}"/>
    <dgm:cxn modelId="{3111706B-77A2-4E9E-82ED-F9CEE0831E6E}" type="presOf" srcId="{A1D02537-3BC0-4598-A46B-01557F317CA7}" destId="{DF5F25DB-C1FE-4710-A8A2-BEEA96D0A643}" srcOrd="0" destOrd="0" presId="urn:microsoft.com/office/officeart/2005/8/layout/lProcess2"/>
    <dgm:cxn modelId="{8E52B433-4EED-4325-B87F-7BF6D4A5BACF}" type="presOf" srcId="{CF364448-3FD6-467F-9A02-938C1B5024F0}" destId="{0EB48736-AFFC-485C-9F8F-6E5ADBC01D5A}" srcOrd="0" destOrd="0" presId="urn:microsoft.com/office/officeart/2005/8/layout/lProcess2"/>
    <dgm:cxn modelId="{4B598576-0D11-4980-BA94-F5A7EAF70323}" type="presOf" srcId="{EF665C56-2DDB-44A7-ADC8-60311EEA7BBE}" destId="{82348171-B314-4A59-9FC0-9854E50FB6AE}" srcOrd="0" destOrd="0" presId="urn:microsoft.com/office/officeart/2005/8/layout/lProcess2"/>
    <dgm:cxn modelId="{C4C5E2FF-C7F9-4DD1-B6B0-5F64AD92D400}" srcId="{EF665C56-2DDB-44A7-ADC8-60311EEA7BBE}" destId="{95C70F4A-AA63-43F2-A186-ACB657AE70EB}" srcOrd="0" destOrd="0" parTransId="{D315A8B3-A624-432D-B76A-8FCAC015F08A}" sibTransId="{ACF6C96F-8410-4578-B498-449772E465A9}"/>
    <dgm:cxn modelId="{D9267E21-3EDB-4735-93D1-2AC793C292D1}" type="presOf" srcId="{A1D02537-3BC0-4598-A46B-01557F317CA7}" destId="{A9E67661-3FC8-4F24-9C9F-BFEE6F699CA5}" srcOrd="1" destOrd="0" presId="urn:microsoft.com/office/officeart/2005/8/layout/lProcess2"/>
    <dgm:cxn modelId="{3B710022-3B11-4CDB-8C11-1EB7BC7EF251}" srcId="{03406355-5247-45C5-B051-F99CA584D40F}" destId="{EF665C56-2DDB-44A7-ADC8-60311EEA7BBE}" srcOrd="1" destOrd="0" parTransId="{0A795271-3C14-4CFF-8706-70CDDBB0EE54}" sibTransId="{17DB9364-B025-4DE1-923E-457EF7327CD2}"/>
    <dgm:cxn modelId="{8A7AF80E-0B12-4E7F-833A-26A7A21B1B64}" type="presOf" srcId="{04569C00-7475-4DCD-8E69-6E927365F9C7}" destId="{3980897A-FE0F-43DD-85E0-E51B4A5ED793}" srcOrd="0" destOrd="0" presId="urn:microsoft.com/office/officeart/2005/8/layout/lProcess2"/>
    <dgm:cxn modelId="{866A77EC-F902-4BCC-8C02-7459AD79FD61}" srcId="{A1D02537-3BC0-4598-A46B-01557F317CA7}" destId="{CF364448-3FD6-467F-9A02-938C1B5024F0}" srcOrd="0" destOrd="0" parTransId="{AD35D2DB-7D0A-46A4-ABEC-3C83BF9B2694}" sibTransId="{1F250999-11AC-4FC7-AD58-3D1855E03750}"/>
    <dgm:cxn modelId="{872895E1-C26D-4201-B819-5E0E610CE06A}" srcId="{03406355-5247-45C5-B051-F99CA584D40F}" destId="{A1D02537-3BC0-4598-A46B-01557F317CA7}" srcOrd="0" destOrd="0" parTransId="{2EC712FE-4D38-4A53-9ACC-8F66D653F7F6}" sibTransId="{77023569-14E8-4200-8DE0-7951116782E6}"/>
    <dgm:cxn modelId="{6E35D2EF-C3E0-40E8-B335-E93B8BF037A6}" type="presOf" srcId="{7537A263-EEAF-42A3-93ED-D30B25CC55E2}" destId="{2E56A37B-70CB-4182-82DC-AADCBE40D5E7}" srcOrd="1" destOrd="0" presId="urn:microsoft.com/office/officeart/2005/8/layout/lProcess2"/>
    <dgm:cxn modelId="{66FCDBF6-B01D-4F11-8DF4-F115B6683B1A}" type="presOf" srcId="{03406355-5247-45C5-B051-F99CA584D40F}" destId="{5C754380-2DF3-415B-B3BD-63A19E822ED4}" srcOrd="0" destOrd="0" presId="urn:microsoft.com/office/officeart/2005/8/layout/lProcess2"/>
    <dgm:cxn modelId="{15C5B304-A3A3-424C-94A2-22A1891EEB10}" type="presOf" srcId="{95C70F4A-AA63-43F2-A186-ACB657AE70EB}" destId="{0C29499B-754C-42DB-B430-D98D09BE2EF2}" srcOrd="0" destOrd="0" presId="urn:microsoft.com/office/officeart/2005/8/layout/lProcess2"/>
    <dgm:cxn modelId="{4953FC2E-92A0-4594-8FB5-1E23B07195E2}" type="presOf" srcId="{EF665C56-2DDB-44A7-ADC8-60311EEA7BBE}" destId="{0845BD52-8B93-4700-B094-D21A5572B818}" srcOrd="1" destOrd="0" presId="urn:microsoft.com/office/officeart/2005/8/layout/lProcess2"/>
    <dgm:cxn modelId="{1FF036E6-1643-4065-B2CE-1B1335EFDBCE}" type="presOf" srcId="{62F41954-3E9D-4FC6-8D6D-99FDB3868E53}" destId="{521D3CAF-CC93-4090-A344-4BCC06509DD6}" srcOrd="0" destOrd="0" presId="urn:microsoft.com/office/officeart/2005/8/layout/lProcess2"/>
    <dgm:cxn modelId="{660F8664-1A84-469D-860B-D9ECC733E2EC}" type="presOf" srcId="{8D8C7F93-190F-441D-9E89-9427AABE1B6A}" destId="{FD9ED868-F11F-42C1-A7DE-07367788CDA6}" srcOrd="0" destOrd="0" presId="urn:microsoft.com/office/officeart/2005/8/layout/lProcess2"/>
    <dgm:cxn modelId="{B618E9C3-B001-480A-AAD7-EFA40771D2D5}" srcId="{03406355-5247-45C5-B051-F99CA584D40F}" destId="{62F41954-3E9D-4FC6-8D6D-99FDB3868E53}" srcOrd="2" destOrd="0" parTransId="{EDE71291-8FDE-433E-817C-F08558B6099E}" sibTransId="{2B5ADA7E-26D8-4C69-8B83-39FE5AEB05E9}"/>
    <dgm:cxn modelId="{65D7614F-A3AB-40EA-8D9B-059001A5B226}" srcId="{62F41954-3E9D-4FC6-8D6D-99FDB3868E53}" destId="{8D8C7F93-190F-441D-9E89-9427AABE1B6A}" srcOrd="0" destOrd="0" parTransId="{D50C7307-3C19-4C8A-9C93-5086D6D8AF75}" sibTransId="{C7A36489-EE20-43C4-92D9-881D055C71F5}"/>
    <dgm:cxn modelId="{7C311AC6-D71A-4CC3-A74D-7AD5021F2F5F}" srcId="{7537A263-EEAF-42A3-93ED-D30B25CC55E2}" destId="{36234506-4A62-475C-81D0-47980ADDBE18}" srcOrd="0" destOrd="0" parTransId="{8F10B6A8-A366-4DFE-BD9B-1F1A607C9018}" sibTransId="{CAA3E49D-D789-427E-AFDF-906CE8295556}"/>
    <dgm:cxn modelId="{7CF82052-46E3-4820-B3A4-02E0678C82CD}" type="presParOf" srcId="{5C754380-2DF3-415B-B3BD-63A19E822ED4}" destId="{3E6995D4-CCA0-4182-BC4C-280EB2CEAFA7}" srcOrd="0" destOrd="0" presId="urn:microsoft.com/office/officeart/2005/8/layout/lProcess2"/>
    <dgm:cxn modelId="{46B42A35-5BC5-479D-A2C6-C87FDC3C51F4}" type="presParOf" srcId="{3E6995D4-CCA0-4182-BC4C-280EB2CEAFA7}" destId="{DF5F25DB-C1FE-4710-A8A2-BEEA96D0A643}" srcOrd="0" destOrd="0" presId="urn:microsoft.com/office/officeart/2005/8/layout/lProcess2"/>
    <dgm:cxn modelId="{64D7CB8A-2191-4B8F-9957-E3C63340FD96}" type="presParOf" srcId="{3E6995D4-CCA0-4182-BC4C-280EB2CEAFA7}" destId="{A9E67661-3FC8-4F24-9C9F-BFEE6F699CA5}" srcOrd="1" destOrd="0" presId="urn:microsoft.com/office/officeart/2005/8/layout/lProcess2"/>
    <dgm:cxn modelId="{E068FCF4-2621-42E8-ACE8-4E78581F0727}" type="presParOf" srcId="{3E6995D4-CCA0-4182-BC4C-280EB2CEAFA7}" destId="{1CA3EB11-2CE4-4BF6-8436-09CA0FBDF57F}" srcOrd="2" destOrd="0" presId="urn:microsoft.com/office/officeart/2005/8/layout/lProcess2"/>
    <dgm:cxn modelId="{3B175C2E-3409-42F8-B1B1-A0FBB2688E7E}" type="presParOf" srcId="{1CA3EB11-2CE4-4BF6-8436-09CA0FBDF57F}" destId="{D0C9EE29-4637-43A8-921A-40BF2B399208}" srcOrd="0" destOrd="0" presId="urn:microsoft.com/office/officeart/2005/8/layout/lProcess2"/>
    <dgm:cxn modelId="{7476A527-653D-4791-AC9C-EAFA74F9C78F}" type="presParOf" srcId="{D0C9EE29-4637-43A8-921A-40BF2B399208}" destId="{0EB48736-AFFC-485C-9F8F-6E5ADBC01D5A}" srcOrd="0" destOrd="0" presId="urn:microsoft.com/office/officeart/2005/8/layout/lProcess2"/>
    <dgm:cxn modelId="{68CF824A-DA20-48F2-8ABB-BAAB18A50091}" type="presParOf" srcId="{D0C9EE29-4637-43A8-921A-40BF2B399208}" destId="{36DA677C-DCD9-4BB2-A977-2787F40FDCEF}" srcOrd="1" destOrd="0" presId="urn:microsoft.com/office/officeart/2005/8/layout/lProcess2"/>
    <dgm:cxn modelId="{3A6BCFAD-1E6B-45B7-A32F-40697600C630}" type="presParOf" srcId="{D0C9EE29-4637-43A8-921A-40BF2B399208}" destId="{8CDE2CEC-9C84-4C91-812A-9B3B89EA7728}" srcOrd="2" destOrd="0" presId="urn:microsoft.com/office/officeart/2005/8/layout/lProcess2"/>
    <dgm:cxn modelId="{A970DDC2-9CF7-44C3-9F44-0D730D7B4BEB}" type="presParOf" srcId="{5C754380-2DF3-415B-B3BD-63A19E822ED4}" destId="{6C20C23C-48D5-4ABE-8575-F4FBFA01C8ED}" srcOrd="1" destOrd="0" presId="urn:microsoft.com/office/officeart/2005/8/layout/lProcess2"/>
    <dgm:cxn modelId="{D2900C3A-EA8F-4830-933B-E749AA1ED9D4}" type="presParOf" srcId="{5C754380-2DF3-415B-B3BD-63A19E822ED4}" destId="{6FF8E869-D219-4E16-83DB-43536434E10B}" srcOrd="2" destOrd="0" presId="urn:microsoft.com/office/officeart/2005/8/layout/lProcess2"/>
    <dgm:cxn modelId="{94789CF9-EC95-42F4-8A22-6B29567523A3}" type="presParOf" srcId="{6FF8E869-D219-4E16-83DB-43536434E10B}" destId="{82348171-B314-4A59-9FC0-9854E50FB6AE}" srcOrd="0" destOrd="0" presId="urn:microsoft.com/office/officeart/2005/8/layout/lProcess2"/>
    <dgm:cxn modelId="{AE2A17B4-95CA-4A44-8063-F4EB15F05B38}" type="presParOf" srcId="{6FF8E869-D219-4E16-83DB-43536434E10B}" destId="{0845BD52-8B93-4700-B094-D21A5572B818}" srcOrd="1" destOrd="0" presId="urn:microsoft.com/office/officeart/2005/8/layout/lProcess2"/>
    <dgm:cxn modelId="{76F4CD16-0F3F-42AC-BD4A-9E46C59F0E6B}" type="presParOf" srcId="{6FF8E869-D219-4E16-83DB-43536434E10B}" destId="{3ECCE8B6-2AAD-4474-8DCB-F85648197217}" srcOrd="2" destOrd="0" presId="urn:microsoft.com/office/officeart/2005/8/layout/lProcess2"/>
    <dgm:cxn modelId="{DDBE2255-52AF-406C-BDE9-EE867AE8A242}" type="presParOf" srcId="{3ECCE8B6-2AAD-4474-8DCB-F85648197217}" destId="{B4B461F6-65DE-4CAC-BA18-6CDC9D125846}" srcOrd="0" destOrd="0" presId="urn:microsoft.com/office/officeart/2005/8/layout/lProcess2"/>
    <dgm:cxn modelId="{DCE5DA9D-093A-4FF6-8F68-D463B594F653}" type="presParOf" srcId="{B4B461F6-65DE-4CAC-BA18-6CDC9D125846}" destId="{0C29499B-754C-42DB-B430-D98D09BE2EF2}" srcOrd="0" destOrd="0" presId="urn:microsoft.com/office/officeart/2005/8/layout/lProcess2"/>
    <dgm:cxn modelId="{9C9D20EA-AA6D-4931-AB16-9FB878C121B9}" type="presParOf" srcId="{B4B461F6-65DE-4CAC-BA18-6CDC9D125846}" destId="{A715C2FD-C093-4C45-87BA-7D0B3B158D93}" srcOrd="1" destOrd="0" presId="urn:microsoft.com/office/officeart/2005/8/layout/lProcess2"/>
    <dgm:cxn modelId="{BB50B17B-4B21-4F32-8C96-E4741ABE9392}" type="presParOf" srcId="{B4B461F6-65DE-4CAC-BA18-6CDC9D125846}" destId="{0E8E5E11-2766-454D-BF69-F10F74B2B4D4}" srcOrd="2" destOrd="0" presId="urn:microsoft.com/office/officeart/2005/8/layout/lProcess2"/>
    <dgm:cxn modelId="{0024877A-2B1C-41E9-9CA1-E8A42F442814}" type="presParOf" srcId="{5C754380-2DF3-415B-B3BD-63A19E822ED4}" destId="{50E592EA-8547-448E-B5F8-368FD85842B2}" srcOrd="3" destOrd="0" presId="urn:microsoft.com/office/officeart/2005/8/layout/lProcess2"/>
    <dgm:cxn modelId="{EFEDEB5E-F0CF-494B-BCDE-27E7E48ED167}" type="presParOf" srcId="{5C754380-2DF3-415B-B3BD-63A19E822ED4}" destId="{E50FC230-1A4A-4C81-895C-FEEC9CFF70F5}" srcOrd="4" destOrd="0" presId="urn:microsoft.com/office/officeart/2005/8/layout/lProcess2"/>
    <dgm:cxn modelId="{102A9BBB-7544-432B-A569-68876D6490F8}" type="presParOf" srcId="{E50FC230-1A4A-4C81-895C-FEEC9CFF70F5}" destId="{521D3CAF-CC93-4090-A344-4BCC06509DD6}" srcOrd="0" destOrd="0" presId="urn:microsoft.com/office/officeart/2005/8/layout/lProcess2"/>
    <dgm:cxn modelId="{1BC7EA0E-B86B-4705-BCAF-F51FA2537224}" type="presParOf" srcId="{E50FC230-1A4A-4C81-895C-FEEC9CFF70F5}" destId="{1C4BA3A0-1416-481D-BFB1-50B87EDB5189}" srcOrd="1" destOrd="0" presId="urn:microsoft.com/office/officeart/2005/8/layout/lProcess2"/>
    <dgm:cxn modelId="{105F7BFA-A3A9-466D-B5F4-D8C26EC04D2E}" type="presParOf" srcId="{E50FC230-1A4A-4C81-895C-FEEC9CFF70F5}" destId="{FA17DFCD-9437-4FB4-A83A-CDB1B74646B4}" srcOrd="2" destOrd="0" presId="urn:microsoft.com/office/officeart/2005/8/layout/lProcess2"/>
    <dgm:cxn modelId="{C94F6133-7EB8-449F-AF29-E10E28C2B296}" type="presParOf" srcId="{FA17DFCD-9437-4FB4-A83A-CDB1B74646B4}" destId="{120EA102-3FE0-4992-A2A7-A3632A9CB385}" srcOrd="0" destOrd="0" presId="urn:microsoft.com/office/officeart/2005/8/layout/lProcess2"/>
    <dgm:cxn modelId="{D9715EC5-6AB0-44F0-BC6C-43926EDB6CD7}" type="presParOf" srcId="{120EA102-3FE0-4992-A2A7-A3632A9CB385}" destId="{FD9ED868-F11F-42C1-A7DE-07367788CDA6}" srcOrd="0" destOrd="0" presId="urn:microsoft.com/office/officeart/2005/8/layout/lProcess2"/>
    <dgm:cxn modelId="{CF8B1163-6137-469E-A2E5-56003E580E25}" type="presParOf" srcId="{120EA102-3FE0-4992-A2A7-A3632A9CB385}" destId="{1AE00DCB-8CE0-4D1A-BD58-E2964B036E59}" srcOrd="1" destOrd="0" presId="urn:microsoft.com/office/officeart/2005/8/layout/lProcess2"/>
    <dgm:cxn modelId="{31791761-ED08-44FF-A521-28430E0167F7}" type="presParOf" srcId="{120EA102-3FE0-4992-A2A7-A3632A9CB385}" destId="{3980897A-FE0F-43DD-85E0-E51B4A5ED793}" srcOrd="2" destOrd="0" presId="urn:microsoft.com/office/officeart/2005/8/layout/lProcess2"/>
    <dgm:cxn modelId="{C8AED963-A479-460A-8C6B-073898997F2D}" type="presParOf" srcId="{5C754380-2DF3-415B-B3BD-63A19E822ED4}" destId="{0BBA18B4-CB0D-4D8B-A5D9-432CBEF575DE}" srcOrd="5" destOrd="0" presId="urn:microsoft.com/office/officeart/2005/8/layout/lProcess2"/>
    <dgm:cxn modelId="{37032A87-3711-4976-8427-35B646BA849F}" type="presParOf" srcId="{5C754380-2DF3-415B-B3BD-63A19E822ED4}" destId="{F53291C5-ECB1-4E72-96C2-A1EA5B8C589F}" srcOrd="6" destOrd="0" presId="urn:microsoft.com/office/officeart/2005/8/layout/lProcess2"/>
    <dgm:cxn modelId="{A17701C6-2FBA-4C1A-9C86-05DD994318DC}" type="presParOf" srcId="{F53291C5-ECB1-4E72-96C2-A1EA5B8C589F}" destId="{856116B4-0665-44B9-8778-D5B2904E4B4D}" srcOrd="0" destOrd="0" presId="urn:microsoft.com/office/officeart/2005/8/layout/lProcess2"/>
    <dgm:cxn modelId="{1C79FE54-2D74-430B-BE2A-8731E7566EB6}" type="presParOf" srcId="{F53291C5-ECB1-4E72-96C2-A1EA5B8C589F}" destId="{2E56A37B-70CB-4182-82DC-AADCBE40D5E7}" srcOrd="1" destOrd="0" presId="urn:microsoft.com/office/officeart/2005/8/layout/lProcess2"/>
    <dgm:cxn modelId="{EA106C63-84F9-41B0-9881-51C9B75FD3BE}" type="presParOf" srcId="{F53291C5-ECB1-4E72-96C2-A1EA5B8C589F}" destId="{FFD91620-7E90-4966-8C36-F2831E43DD9B}" srcOrd="2" destOrd="0" presId="urn:microsoft.com/office/officeart/2005/8/layout/lProcess2"/>
    <dgm:cxn modelId="{192067E5-FEB6-4229-A5AC-C4727D8D9C15}" type="presParOf" srcId="{FFD91620-7E90-4966-8C36-F2831E43DD9B}" destId="{A576ACDF-6E10-4304-8681-69A2A67ED2FA}" srcOrd="0" destOrd="0" presId="urn:microsoft.com/office/officeart/2005/8/layout/lProcess2"/>
    <dgm:cxn modelId="{B65F9477-E933-4FB1-A275-101079C4BB58}" type="presParOf" srcId="{A576ACDF-6E10-4304-8681-69A2A67ED2FA}" destId="{ABEC1CD1-1615-4F85-A6B8-01EB2D8C1452}" srcOrd="0" destOrd="0" presId="urn:microsoft.com/office/officeart/2005/8/layout/lProcess2"/>
    <dgm:cxn modelId="{6476DAB7-9013-4118-9B9C-192116D63748}" type="presParOf" srcId="{A576ACDF-6E10-4304-8681-69A2A67ED2FA}" destId="{77B77CB3-F97A-45B2-95DC-51B8C3B5BEB6}" srcOrd="1" destOrd="0" presId="urn:microsoft.com/office/officeart/2005/8/layout/lProcess2"/>
    <dgm:cxn modelId="{5A4D95E4-1509-41A7-B5CE-A6E0ABA5C153}" type="presParOf" srcId="{A576ACDF-6E10-4304-8681-69A2A67ED2FA}" destId="{E40C8C0F-EA5E-4D26-92AB-576500A45DD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406355-5247-45C5-B051-F99CA584D40F}" type="doc">
      <dgm:prSet loTypeId="urn:microsoft.com/office/officeart/2005/8/layout/lProcess2" loCatId="relationship" qsTypeId="urn:microsoft.com/office/officeart/2005/8/quickstyle/3d3" qsCatId="3D" csTypeId="urn:microsoft.com/office/officeart/2005/8/colors/colorful2" csCatId="colorful" phldr="1"/>
      <dgm:spPr/>
      <dgm:t>
        <a:bodyPr/>
        <a:lstStyle/>
        <a:p>
          <a:endParaRPr lang="en-GB"/>
        </a:p>
      </dgm:t>
    </dgm:pt>
    <dgm:pt modelId="{A1D02537-3BC0-4598-A46B-01557F317CA7}">
      <dgm:prSet phldrT="[Text]"/>
      <dgm:spPr/>
      <dgm:t>
        <a:bodyPr/>
        <a:lstStyle/>
        <a:p>
          <a:r>
            <a:rPr lang="en-GB" dirty="0" smtClean="0"/>
            <a:t>Poverty</a:t>
          </a:r>
          <a:endParaRPr lang="en-GB" dirty="0"/>
        </a:p>
      </dgm:t>
    </dgm:pt>
    <dgm:pt modelId="{2EC712FE-4D38-4A53-9ACC-8F66D653F7F6}" type="parTrans" cxnId="{872895E1-C26D-4201-B819-5E0E610CE06A}">
      <dgm:prSet/>
      <dgm:spPr/>
      <dgm:t>
        <a:bodyPr/>
        <a:lstStyle/>
        <a:p>
          <a:endParaRPr lang="en-GB"/>
        </a:p>
      </dgm:t>
    </dgm:pt>
    <dgm:pt modelId="{77023569-14E8-4200-8DE0-7951116782E6}" type="sibTrans" cxnId="{872895E1-C26D-4201-B819-5E0E610CE06A}">
      <dgm:prSet/>
      <dgm:spPr/>
      <dgm:t>
        <a:bodyPr/>
        <a:lstStyle/>
        <a:p>
          <a:endParaRPr lang="en-GB"/>
        </a:p>
      </dgm:t>
    </dgm:pt>
    <dgm:pt modelId="{CF364448-3FD6-467F-9A02-938C1B5024F0}">
      <dgm:prSet phldrT="[Text]"/>
      <dgm:spPr/>
      <dgm:t>
        <a:bodyPr/>
        <a:lstStyle/>
        <a:p>
          <a:r>
            <a:rPr lang="en-GB" dirty="0" smtClean="0"/>
            <a:t>Equity</a:t>
          </a:r>
          <a:endParaRPr lang="en-GB" dirty="0"/>
        </a:p>
      </dgm:t>
    </dgm:pt>
    <dgm:pt modelId="{AD35D2DB-7D0A-46A4-ABEC-3C83BF9B2694}" type="parTrans" cxnId="{866A77EC-F902-4BCC-8C02-7459AD79FD61}">
      <dgm:prSet/>
      <dgm:spPr/>
      <dgm:t>
        <a:bodyPr/>
        <a:lstStyle/>
        <a:p>
          <a:endParaRPr lang="en-GB"/>
        </a:p>
      </dgm:t>
    </dgm:pt>
    <dgm:pt modelId="{1F250999-11AC-4FC7-AD58-3D1855E03750}" type="sibTrans" cxnId="{866A77EC-F902-4BCC-8C02-7459AD79FD61}">
      <dgm:prSet/>
      <dgm:spPr/>
      <dgm:t>
        <a:bodyPr/>
        <a:lstStyle/>
        <a:p>
          <a:endParaRPr lang="en-GB"/>
        </a:p>
      </dgm:t>
    </dgm:pt>
    <dgm:pt modelId="{36FEF93B-028C-4A0F-9BB6-4022C9FA3E7C}">
      <dgm:prSet phldrT="[Text]"/>
      <dgm:spPr/>
      <dgm:t>
        <a:bodyPr/>
        <a:lstStyle/>
        <a:p>
          <a:r>
            <a:rPr lang="en-GB" dirty="0" smtClean="0"/>
            <a:t>Reducing food insecurity</a:t>
          </a:r>
          <a:endParaRPr lang="en-GB" dirty="0"/>
        </a:p>
      </dgm:t>
    </dgm:pt>
    <dgm:pt modelId="{90C94EDA-1BA3-4A2A-AC47-82932D8600F2}" type="parTrans" cxnId="{5445A1BF-F8D8-426F-87B1-40C3D08FF2E4}">
      <dgm:prSet/>
      <dgm:spPr/>
      <dgm:t>
        <a:bodyPr/>
        <a:lstStyle/>
        <a:p>
          <a:endParaRPr lang="en-GB"/>
        </a:p>
      </dgm:t>
    </dgm:pt>
    <dgm:pt modelId="{3F06BA51-6377-4409-924B-AB9A94322BBC}" type="sibTrans" cxnId="{5445A1BF-F8D8-426F-87B1-40C3D08FF2E4}">
      <dgm:prSet/>
      <dgm:spPr/>
      <dgm:t>
        <a:bodyPr/>
        <a:lstStyle/>
        <a:p>
          <a:endParaRPr lang="en-GB"/>
        </a:p>
      </dgm:t>
    </dgm:pt>
    <dgm:pt modelId="{EF665C56-2DDB-44A7-ADC8-60311EEA7BBE}">
      <dgm:prSet phldrT="[Text]"/>
      <dgm:spPr/>
      <dgm:t>
        <a:bodyPr/>
        <a:lstStyle/>
        <a:p>
          <a:r>
            <a:rPr lang="en-GB" dirty="0" smtClean="0"/>
            <a:t>Risk</a:t>
          </a:r>
          <a:endParaRPr lang="en-GB" dirty="0"/>
        </a:p>
      </dgm:t>
    </dgm:pt>
    <dgm:pt modelId="{0A795271-3C14-4CFF-8706-70CDDBB0EE54}" type="parTrans" cxnId="{3B710022-3B11-4CDB-8C11-1EB7BC7EF251}">
      <dgm:prSet/>
      <dgm:spPr/>
      <dgm:t>
        <a:bodyPr/>
        <a:lstStyle/>
        <a:p>
          <a:endParaRPr lang="en-GB"/>
        </a:p>
      </dgm:t>
    </dgm:pt>
    <dgm:pt modelId="{17DB9364-B025-4DE1-923E-457EF7327CD2}" type="sibTrans" cxnId="{3B710022-3B11-4CDB-8C11-1EB7BC7EF251}">
      <dgm:prSet/>
      <dgm:spPr/>
      <dgm:t>
        <a:bodyPr/>
        <a:lstStyle/>
        <a:p>
          <a:endParaRPr lang="en-GB"/>
        </a:p>
      </dgm:t>
    </dgm:pt>
    <dgm:pt modelId="{95C70F4A-AA63-43F2-A186-ACB657AE70EB}">
      <dgm:prSet phldrT="[Text]"/>
      <dgm:spPr/>
      <dgm:t>
        <a:bodyPr/>
        <a:lstStyle/>
        <a:p>
          <a:r>
            <a:rPr lang="en-GB" dirty="0" smtClean="0"/>
            <a:t>Resilience</a:t>
          </a:r>
          <a:endParaRPr lang="en-GB" dirty="0"/>
        </a:p>
      </dgm:t>
    </dgm:pt>
    <dgm:pt modelId="{D315A8B3-A624-432D-B76A-8FCAC015F08A}" type="parTrans" cxnId="{C4C5E2FF-C7F9-4DD1-B6B0-5F64AD92D400}">
      <dgm:prSet/>
      <dgm:spPr/>
      <dgm:t>
        <a:bodyPr/>
        <a:lstStyle/>
        <a:p>
          <a:endParaRPr lang="en-GB"/>
        </a:p>
      </dgm:t>
    </dgm:pt>
    <dgm:pt modelId="{ACF6C96F-8410-4578-B498-449772E465A9}" type="sibTrans" cxnId="{C4C5E2FF-C7F9-4DD1-B6B0-5F64AD92D400}">
      <dgm:prSet/>
      <dgm:spPr/>
      <dgm:t>
        <a:bodyPr/>
        <a:lstStyle/>
        <a:p>
          <a:endParaRPr lang="en-GB"/>
        </a:p>
      </dgm:t>
    </dgm:pt>
    <dgm:pt modelId="{4931EB05-EBBA-4C42-8D8F-44F22F3164D7}">
      <dgm:prSet phldrT="[Text]"/>
      <dgm:spPr/>
      <dgm:t>
        <a:bodyPr/>
        <a:lstStyle/>
        <a:p>
          <a:r>
            <a:rPr lang="en-GB" dirty="0" smtClean="0"/>
            <a:t>Improving resilience to shocks</a:t>
          </a:r>
          <a:endParaRPr lang="en-GB" dirty="0"/>
        </a:p>
      </dgm:t>
    </dgm:pt>
    <dgm:pt modelId="{AD1C3E0F-7C3A-4712-AD34-F3767E9084F8}" type="parTrans" cxnId="{1EA5F183-1517-45B4-B480-36E4452A51AC}">
      <dgm:prSet/>
      <dgm:spPr/>
      <dgm:t>
        <a:bodyPr/>
        <a:lstStyle/>
        <a:p>
          <a:endParaRPr lang="en-GB"/>
        </a:p>
      </dgm:t>
    </dgm:pt>
    <dgm:pt modelId="{D4504933-EF14-4C2A-839E-A2B4B00B4CD5}" type="sibTrans" cxnId="{1EA5F183-1517-45B4-B480-36E4452A51AC}">
      <dgm:prSet/>
      <dgm:spPr/>
      <dgm:t>
        <a:bodyPr/>
        <a:lstStyle/>
        <a:p>
          <a:endParaRPr lang="en-GB"/>
        </a:p>
      </dgm:t>
    </dgm:pt>
    <dgm:pt modelId="{62F41954-3E9D-4FC6-8D6D-99FDB3868E53}">
      <dgm:prSet phldrT="[Text]"/>
      <dgm:spPr/>
      <dgm:t>
        <a:bodyPr/>
        <a:lstStyle/>
        <a:p>
          <a:r>
            <a:rPr lang="en-GB" dirty="0" smtClean="0"/>
            <a:t>Agency</a:t>
          </a:r>
          <a:endParaRPr lang="en-GB" dirty="0"/>
        </a:p>
      </dgm:t>
    </dgm:pt>
    <dgm:pt modelId="{EDE71291-8FDE-433E-817C-F08558B6099E}" type="parTrans" cxnId="{B618E9C3-B001-480A-AAD7-EFA40771D2D5}">
      <dgm:prSet/>
      <dgm:spPr/>
      <dgm:t>
        <a:bodyPr/>
        <a:lstStyle/>
        <a:p>
          <a:endParaRPr lang="en-GB"/>
        </a:p>
      </dgm:t>
    </dgm:pt>
    <dgm:pt modelId="{2B5ADA7E-26D8-4C69-8B83-39FE5AEB05E9}" type="sibTrans" cxnId="{B618E9C3-B001-480A-AAD7-EFA40771D2D5}">
      <dgm:prSet/>
      <dgm:spPr/>
      <dgm:t>
        <a:bodyPr/>
        <a:lstStyle/>
        <a:p>
          <a:endParaRPr lang="en-GB"/>
        </a:p>
      </dgm:t>
    </dgm:pt>
    <dgm:pt modelId="{8D8C7F93-190F-441D-9E89-9427AABE1B6A}">
      <dgm:prSet phldrT="[Text]"/>
      <dgm:spPr/>
      <dgm:t>
        <a:bodyPr/>
        <a:lstStyle/>
        <a:p>
          <a:r>
            <a:rPr lang="en-GB" dirty="0" smtClean="0"/>
            <a:t>Opportunity</a:t>
          </a:r>
          <a:endParaRPr lang="en-GB" dirty="0"/>
        </a:p>
      </dgm:t>
    </dgm:pt>
    <dgm:pt modelId="{D50C7307-3C19-4C8A-9C93-5086D6D8AF75}" type="parTrans" cxnId="{65D7614F-A3AB-40EA-8D9B-059001A5B226}">
      <dgm:prSet/>
      <dgm:spPr/>
      <dgm:t>
        <a:bodyPr/>
        <a:lstStyle/>
        <a:p>
          <a:endParaRPr lang="en-GB"/>
        </a:p>
      </dgm:t>
    </dgm:pt>
    <dgm:pt modelId="{C7A36489-EE20-43C4-92D9-881D055C71F5}" type="sibTrans" cxnId="{65D7614F-A3AB-40EA-8D9B-059001A5B226}">
      <dgm:prSet/>
      <dgm:spPr/>
      <dgm:t>
        <a:bodyPr/>
        <a:lstStyle/>
        <a:p>
          <a:endParaRPr lang="en-GB"/>
        </a:p>
      </dgm:t>
    </dgm:pt>
    <dgm:pt modelId="{04569C00-7475-4DCD-8E69-6E927365F9C7}">
      <dgm:prSet phldrT="[Text]"/>
      <dgm:spPr/>
      <dgm:t>
        <a:bodyPr/>
        <a:lstStyle/>
        <a:p>
          <a:r>
            <a:rPr lang="en-GB" smtClean="0"/>
            <a:t>Increasing productive </a:t>
          </a:r>
          <a:r>
            <a:rPr lang="en-GB" dirty="0" smtClean="0"/>
            <a:t>capacity</a:t>
          </a:r>
          <a:endParaRPr lang="en-GB" dirty="0"/>
        </a:p>
      </dgm:t>
    </dgm:pt>
    <dgm:pt modelId="{E9770796-92E9-487C-967D-F561C61D4B3E}" type="parTrans" cxnId="{E7CE9177-195B-44D7-8F8F-43AD74C0EBE8}">
      <dgm:prSet/>
      <dgm:spPr/>
      <dgm:t>
        <a:bodyPr/>
        <a:lstStyle/>
        <a:p>
          <a:endParaRPr lang="en-GB"/>
        </a:p>
      </dgm:t>
    </dgm:pt>
    <dgm:pt modelId="{5FA78A31-9038-4BC7-85D4-974D3C1CB69B}" type="sibTrans" cxnId="{E7CE9177-195B-44D7-8F8F-43AD74C0EBE8}">
      <dgm:prSet/>
      <dgm:spPr/>
      <dgm:t>
        <a:bodyPr/>
        <a:lstStyle/>
        <a:p>
          <a:endParaRPr lang="en-GB"/>
        </a:p>
      </dgm:t>
    </dgm:pt>
    <dgm:pt modelId="{7537A263-EEAF-42A3-93ED-D30B25CC55E2}">
      <dgm:prSet phldrT="[Text]"/>
      <dgm:spPr/>
      <dgm:t>
        <a:bodyPr/>
        <a:lstStyle/>
        <a:p>
          <a:r>
            <a:rPr lang="en-GB" dirty="0" smtClean="0"/>
            <a:t>Voice</a:t>
          </a:r>
          <a:endParaRPr lang="en-GB" dirty="0"/>
        </a:p>
      </dgm:t>
    </dgm:pt>
    <dgm:pt modelId="{B6E3F5D0-0C48-42AE-8759-285E09B2B39B}" type="parTrans" cxnId="{D080460B-E68F-4BE6-8E7C-A702EB33DCD2}">
      <dgm:prSet/>
      <dgm:spPr/>
      <dgm:t>
        <a:bodyPr/>
        <a:lstStyle/>
        <a:p>
          <a:endParaRPr lang="en-GB"/>
        </a:p>
      </dgm:t>
    </dgm:pt>
    <dgm:pt modelId="{1A005553-7414-43EC-A331-34AC9E6B512F}" type="sibTrans" cxnId="{D080460B-E68F-4BE6-8E7C-A702EB33DCD2}">
      <dgm:prSet/>
      <dgm:spPr/>
      <dgm:t>
        <a:bodyPr/>
        <a:lstStyle/>
        <a:p>
          <a:endParaRPr lang="en-GB"/>
        </a:p>
      </dgm:t>
    </dgm:pt>
    <dgm:pt modelId="{36234506-4A62-475C-81D0-47980ADDBE18}">
      <dgm:prSet phldrT="[Text]"/>
      <dgm:spPr/>
      <dgm:t>
        <a:bodyPr/>
        <a:lstStyle/>
        <a:p>
          <a:r>
            <a:rPr lang="en-GB" dirty="0" smtClean="0"/>
            <a:t>?</a:t>
          </a:r>
          <a:endParaRPr lang="en-GB" dirty="0"/>
        </a:p>
      </dgm:t>
    </dgm:pt>
    <dgm:pt modelId="{8F10B6A8-A366-4DFE-BD9B-1F1A607C9018}" type="parTrans" cxnId="{7C311AC6-D71A-4CC3-A74D-7AD5021F2F5F}">
      <dgm:prSet/>
      <dgm:spPr/>
      <dgm:t>
        <a:bodyPr/>
        <a:lstStyle/>
        <a:p>
          <a:endParaRPr lang="en-GB"/>
        </a:p>
      </dgm:t>
    </dgm:pt>
    <dgm:pt modelId="{CAA3E49D-D789-427E-AFDF-906CE8295556}" type="sibTrans" cxnId="{7C311AC6-D71A-4CC3-A74D-7AD5021F2F5F}">
      <dgm:prSet/>
      <dgm:spPr/>
      <dgm:t>
        <a:bodyPr/>
        <a:lstStyle/>
        <a:p>
          <a:endParaRPr lang="en-GB"/>
        </a:p>
      </dgm:t>
    </dgm:pt>
    <dgm:pt modelId="{07084C1E-02F2-4E6A-A636-C177D1D99ADA}">
      <dgm:prSet phldrT="[Text]"/>
      <dgm:spPr/>
      <dgm:t>
        <a:bodyPr/>
        <a:lstStyle/>
        <a:p>
          <a:r>
            <a:rPr lang="en-GB" dirty="0" smtClean="0"/>
            <a:t>Strength-</a:t>
          </a:r>
          <a:r>
            <a:rPr lang="en-GB" dirty="0" err="1" smtClean="0"/>
            <a:t>ening</a:t>
          </a:r>
          <a:r>
            <a:rPr lang="en-GB" dirty="0" smtClean="0"/>
            <a:t> human capital</a:t>
          </a:r>
          <a:endParaRPr lang="en-GB" dirty="0"/>
        </a:p>
      </dgm:t>
    </dgm:pt>
    <dgm:pt modelId="{E72E6F9E-CA99-4601-A29A-A450CE638B90}" type="parTrans" cxnId="{72F5E6C5-D339-43A8-B3A0-DCF7C893E095}">
      <dgm:prSet/>
      <dgm:spPr/>
      <dgm:t>
        <a:bodyPr/>
        <a:lstStyle/>
        <a:p>
          <a:endParaRPr lang="en-GB"/>
        </a:p>
      </dgm:t>
    </dgm:pt>
    <dgm:pt modelId="{873BAAD9-9799-4D98-93E7-A59537247BA7}" type="sibTrans" cxnId="{72F5E6C5-D339-43A8-B3A0-DCF7C893E095}">
      <dgm:prSet/>
      <dgm:spPr/>
      <dgm:t>
        <a:bodyPr/>
        <a:lstStyle/>
        <a:p>
          <a:endParaRPr lang="en-GB"/>
        </a:p>
      </dgm:t>
    </dgm:pt>
    <dgm:pt modelId="{5C754380-2DF3-415B-B3BD-63A19E822ED4}" type="pres">
      <dgm:prSet presAssocID="{03406355-5247-45C5-B051-F99CA584D40F}" presName="theList" presStyleCnt="0">
        <dgm:presLayoutVars>
          <dgm:dir/>
          <dgm:animLvl val="lvl"/>
          <dgm:resizeHandles val="exact"/>
        </dgm:presLayoutVars>
      </dgm:prSet>
      <dgm:spPr/>
      <dgm:t>
        <a:bodyPr/>
        <a:lstStyle/>
        <a:p>
          <a:endParaRPr lang="en-GB"/>
        </a:p>
      </dgm:t>
    </dgm:pt>
    <dgm:pt modelId="{3E6995D4-CCA0-4182-BC4C-280EB2CEAFA7}" type="pres">
      <dgm:prSet presAssocID="{A1D02537-3BC0-4598-A46B-01557F317CA7}" presName="compNode" presStyleCnt="0"/>
      <dgm:spPr/>
    </dgm:pt>
    <dgm:pt modelId="{DF5F25DB-C1FE-4710-A8A2-BEEA96D0A643}" type="pres">
      <dgm:prSet presAssocID="{A1D02537-3BC0-4598-A46B-01557F317CA7}" presName="aNode" presStyleLbl="bgShp" presStyleIdx="0" presStyleCnt="4"/>
      <dgm:spPr/>
      <dgm:t>
        <a:bodyPr/>
        <a:lstStyle/>
        <a:p>
          <a:endParaRPr lang="en-GB"/>
        </a:p>
      </dgm:t>
    </dgm:pt>
    <dgm:pt modelId="{A9E67661-3FC8-4F24-9C9F-BFEE6F699CA5}" type="pres">
      <dgm:prSet presAssocID="{A1D02537-3BC0-4598-A46B-01557F317CA7}" presName="textNode" presStyleLbl="bgShp" presStyleIdx="0" presStyleCnt="4"/>
      <dgm:spPr/>
      <dgm:t>
        <a:bodyPr/>
        <a:lstStyle/>
        <a:p>
          <a:endParaRPr lang="en-GB"/>
        </a:p>
      </dgm:t>
    </dgm:pt>
    <dgm:pt modelId="{1CA3EB11-2CE4-4BF6-8436-09CA0FBDF57F}" type="pres">
      <dgm:prSet presAssocID="{A1D02537-3BC0-4598-A46B-01557F317CA7}" presName="compChildNode" presStyleCnt="0"/>
      <dgm:spPr/>
    </dgm:pt>
    <dgm:pt modelId="{D0C9EE29-4637-43A8-921A-40BF2B399208}" type="pres">
      <dgm:prSet presAssocID="{A1D02537-3BC0-4598-A46B-01557F317CA7}" presName="theInnerList" presStyleCnt="0"/>
      <dgm:spPr/>
    </dgm:pt>
    <dgm:pt modelId="{0EB48736-AFFC-485C-9F8F-6E5ADBC01D5A}" type="pres">
      <dgm:prSet presAssocID="{CF364448-3FD6-467F-9A02-938C1B5024F0}" presName="childNode" presStyleLbl="node1" presStyleIdx="0" presStyleCnt="8">
        <dgm:presLayoutVars>
          <dgm:bulletEnabled val="1"/>
        </dgm:presLayoutVars>
      </dgm:prSet>
      <dgm:spPr/>
      <dgm:t>
        <a:bodyPr/>
        <a:lstStyle/>
        <a:p>
          <a:endParaRPr lang="en-GB"/>
        </a:p>
      </dgm:t>
    </dgm:pt>
    <dgm:pt modelId="{36DA677C-DCD9-4BB2-A977-2787F40FDCEF}" type="pres">
      <dgm:prSet presAssocID="{CF364448-3FD6-467F-9A02-938C1B5024F0}" presName="aSpace2" presStyleCnt="0"/>
      <dgm:spPr/>
    </dgm:pt>
    <dgm:pt modelId="{8CDE2CEC-9C84-4C91-812A-9B3B89EA7728}" type="pres">
      <dgm:prSet presAssocID="{36FEF93B-028C-4A0F-9BB6-4022C9FA3E7C}" presName="childNode" presStyleLbl="node1" presStyleIdx="1" presStyleCnt="8">
        <dgm:presLayoutVars>
          <dgm:bulletEnabled val="1"/>
        </dgm:presLayoutVars>
      </dgm:prSet>
      <dgm:spPr/>
      <dgm:t>
        <a:bodyPr/>
        <a:lstStyle/>
        <a:p>
          <a:endParaRPr lang="en-GB"/>
        </a:p>
      </dgm:t>
    </dgm:pt>
    <dgm:pt modelId="{6C20C23C-48D5-4ABE-8575-F4FBFA01C8ED}" type="pres">
      <dgm:prSet presAssocID="{A1D02537-3BC0-4598-A46B-01557F317CA7}" presName="aSpace" presStyleCnt="0"/>
      <dgm:spPr/>
    </dgm:pt>
    <dgm:pt modelId="{6FF8E869-D219-4E16-83DB-43536434E10B}" type="pres">
      <dgm:prSet presAssocID="{EF665C56-2DDB-44A7-ADC8-60311EEA7BBE}" presName="compNode" presStyleCnt="0"/>
      <dgm:spPr/>
    </dgm:pt>
    <dgm:pt modelId="{82348171-B314-4A59-9FC0-9854E50FB6AE}" type="pres">
      <dgm:prSet presAssocID="{EF665C56-2DDB-44A7-ADC8-60311EEA7BBE}" presName="aNode" presStyleLbl="bgShp" presStyleIdx="1" presStyleCnt="4"/>
      <dgm:spPr/>
      <dgm:t>
        <a:bodyPr/>
        <a:lstStyle/>
        <a:p>
          <a:endParaRPr lang="en-GB"/>
        </a:p>
      </dgm:t>
    </dgm:pt>
    <dgm:pt modelId="{0845BD52-8B93-4700-B094-D21A5572B818}" type="pres">
      <dgm:prSet presAssocID="{EF665C56-2DDB-44A7-ADC8-60311EEA7BBE}" presName="textNode" presStyleLbl="bgShp" presStyleIdx="1" presStyleCnt="4"/>
      <dgm:spPr/>
      <dgm:t>
        <a:bodyPr/>
        <a:lstStyle/>
        <a:p>
          <a:endParaRPr lang="en-GB"/>
        </a:p>
      </dgm:t>
    </dgm:pt>
    <dgm:pt modelId="{3ECCE8B6-2AAD-4474-8DCB-F85648197217}" type="pres">
      <dgm:prSet presAssocID="{EF665C56-2DDB-44A7-ADC8-60311EEA7BBE}" presName="compChildNode" presStyleCnt="0"/>
      <dgm:spPr/>
    </dgm:pt>
    <dgm:pt modelId="{B4B461F6-65DE-4CAC-BA18-6CDC9D125846}" type="pres">
      <dgm:prSet presAssocID="{EF665C56-2DDB-44A7-ADC8-60311EEA7BBE}" presName="theInnerList" presStyleCnt="0"/>
      <dgm:spPr/>
    </dgm:pt>
    <dgm:pt modelId="{0C29499B-754C-42DB-B430-D98D09BE2EF2}" type="pres">
      <dgm:prSet presAssocID="{95C70F4A-AA63-43F2-A186-ACB657AE70EB}" presName="childNode" presStyleLbl="node1" presStyleIdx="2" presStyleCnt="8">
        <dgm:presLayoutVars>
          <dgm:bulletEnabled val="1"/>
        </dgm:presLayoutVars>
      </dgm:prSet>
      <dgm:spPr/>
      <dgm:t>
        <a:bodyPr/>
        <a:lstStyle/>
        <a:p>
          <a:endParaRPr lang="en-GB"/>
        </a:p>
      </dgm:t>
    </dgm:pt>
    <dgm:pt modelId="{A715C2FD-C093-4C45-87BA-7D0B3B158D93}" type="pres">
      <dgm:prSet presAssocID="{95C70F4A-AA63-43F2-A186-ACB657AE70EB}" presName="aSpace2" presStyleCnt="0"/>
      <dgm:spPr/>
    </dgm:pt>
    <dgm:pt modelId="{0E8E5E11-2766-454D-BF69-F10F74B2B4D4}" type="pres">
      <dgm:prSet presAssocID="{4931EB05-EBBA-4C42-8D8F-44F22F3164D7}" presName="childNode" presStyleLbl="node1" presStyleIdx="3" presStyleCnt="8">
        <dgm:presLayoutVars>
          <dgm:bulletEnabled val="1"/>
        </dgm:presLayoutVars>
      </dgm:prSet>
      <dgm:spPr/>
      <dgm:t>
        <a:bodyPr/>
        <a:lstStyle/>
        <a:p>
          <a:endParaRPr lang="en-GB"/>
        </a:p>
      </dgm:t>
    </dgm:pt>
    <dgm:pt modelId="{50E592EA-8547-448E-B5F8-368FD85842B2}" type="pres">
      <dgm:prSet presAssocID="{EF665C56-2DDB-44A7-ADC8-60311EEA7BBE}" presName="aSpace" presStyleCnt="0"/>
      <dgm:spPr/>
    </dgm:pt>
    <dgm:pt modelId="{E50FC230-1A4A-4C81-895C-FEEC9CFF70F5}" type="pres">
      <dgm:prSet presAssocID="{62F41954-3E9D-4FC6-8D6D-99FDB3868E53}" presName="compNode" presStyleCnt="0"/>
      <dgm:spPr/>
    </dgm:pt>
    <dgm:pt modelId="{521D3CAF-CC93-4090-A344-4BCC06509DD6}" type="pres">
      <dgm:prSet presAssocID="{62F41954-3E9D-4FC6-8D6D-99FDB3868E53}" presName="aNode" presStyleLbl="bgShp" presStyleIdx="2" presStyleCnt="4"/>
      <dgm:spPr/>
      <dgm:t>
        <a:bodyPr/>
        <a:lstStyle/>
        <a:p>
          <a:endParaRPr lang="en-GB"/>
        </a:p>
      </dgm:t>
    </dgm:pt>
    <dgm:pt modelId="{1C4BA3A0-1416-481D-BFB1-50B87EDB5189}" type="pres">
      <dgm:prSet presAssocID="{62F41954-3E9D-4FC6-8D6D-99FDB3868E53}" presName="textNode" presStyleLbl="bgShp" presStyleIdx="2" presStyleCnt="4"/>
      <dgm:spPr/>
      <dgm:t>
        <a:bodyPr/>
        <a:lstStyle/>
        <a:p>
          <a:endParaRPr lang="en-GB"/>
        </a:p>
      </dgm:t>
    </dgm:pt>
    <dgm:pt modelId="{FA17DFCD-9437-4FB4-A83A-CDB1B74646B4}" type="pres">
      <dgm:prSet presAssocID="{62F41954-3E9D-4FC6-8D6D-99FDB3868E53}" presName="compChildNode" presStyleCnt="0"/>
      <dgm:spPr/>
    </dgm:pt>
    <dgm:pt modelId="{120EA102-3FE0-4992-A2A7-A3632A9CB385}" type="pres">
      <dgm:prSet presAssocID="{62F41954-3E9D-4FC6-8D6D-99FDB3868E53}" presName="theInnerList" presStyleCnt="0"/>
      <dgm:spPr/>
    </dgm:pt>
    <dgm:pt modelId="{FD9ED868-F11F-42C1-A7DE-07367788CDA6}" type="pres">
      <dgm:prSet presAssocID="{8D8C7F93-190F-441D-9E89-9427AABE1B6A}" presName="childNode" presStyleLbl="node1" presStyleIdx="4" presStyleCnt="8">
        <dgm:presLayoutVars>
          <dgm:bulletEnabled val="1"/>
        </dgm:presLayoutVars>
      </dgm:prSet>
      <dgm:spPr/>
      <dgm:t>
        <a:bodyPr/>
        <a:lstStyle/>
        <a:p>
          <a:endParaRPr lang="en-GB"/>
        </a:p>
      </dgm:t>
    </dgm:pt>
    <dgm:pt modelId="{1AE00DCB-8CE0-4D1A-BD58-E2964B036E59}" type="pres">
      <dgm:prSet presAssocID="{8D8C7F93-190F-441D-9E89-9427AABE1B6A}" presName="aSpace2" presStyleCnt="0"/>
      <dgm:spPr/>
    </dgm:pt>
    <dgm:pt modelId="{3980897A-FE0F-43DD-85E0-E51B4A5ED793}" type="pres">
      <dgm:prSet presAssocID="{04569C00-7475-4DCD-8E69-6E927365F9C7}" presName="childNode" presStyleLbl="node1" presStyleIdx="5" presStyleCnt="8">
        <dgm:presLayoutVars>
          <dgm:bulletEnabled val="1"/>
        </dgm:presLayoutVars>
      </dgm:prSet>
      <dgm:spPr/>
      <dgm:t>
        <a:bodyPr/>
        <a:lstStyle/>
        <a:p>
          <a:endParaRPr lang="en-GB"/>
        </a:p>
      </dgm:t>
    </dgm:pt>
    <dgm:pt modelId="{0BBA18B4-CB0D-4D8B-A5D9-432CBEF575DE}" type="pres">
      <dgm:prSet presAssocID="{62F41954-3E9D-4FC6-8D6D-99FDB3868E53}" presName="aSpace" presStyleCnt="0"/>
      <dgm:spPr/>
    </dgm:pt>
    <dgm:pt modelId="{F53291C5-ECB1-4E72-96C2-A1EA5B8C589F}" type="pres">
      <dgm:prSet presAssocID="{7537A263-EEAF-42A3-93ED-D30B25CC55E2}" presName="compNode" presStyleCnt="0"/>
      <dgm:spPr/>
    </dgm:pt>
    <dgm:pt modelId="{856116B4-0665-44B9-8778-D5B2904E4B4D}" type="pres">
      <dgm:prSet presAssocID="{7537A263-EEAF-42A3-93ED-D30B25CC55E2}" presName="aNode" presStyleLbl="bgShp" presStyleIdx="3" presStyleCnt="4"/>
      <dgm:spPr/>
      <dgm:t>
        <a:bodyPr/>
        <a:lstStyle/>
        <a:p>
          <a:endParaRPr lang="en-GB"/>
        </a:p>
      </dgm:t>
    </dgm:pt>
    <dgm:pt modelId="{2E56A37B-70CB-4182-82DC-AADCBE40D5E7}" type="pres">
      <dgm:prSet presAssocID="{7537A263-EEAF-42A3-93ED-D30B25CC55E2}" presName="textNode" presStyleLbl="bgShp" presStyleIdx="3" presStyleCnt="4"/>
      <dgm:spPr/>
      <dgm:t>
        <a:bodyPr/>
        <a:lstStyle/>
        <a:p>
          <a:endParaRPr lang="en-GB"/>
        </a:p>
      </dgm:t>
    </dgm:pt>
    <dgm:pt modelId="{FFD91620-7E90-4966-8C36-F2831E43DD9B}" type="pres">
      <dgm:prSet presAssocID="{7537A263-EEAF-42A3-93ED-D30B25CC55E2}" presName="compChildNode" presStyleCnt="0"/>
      <dgm:spPr/>
    </dgm:pt>
    <dgm:pt modelId="{A576ACDF-6E10-4304-8681-69A2A67ED2FA}" type="pres">
      <dgm:prSet presAssocID="{7537A263-EEAF-42A3-93ED-D30B25CC55E2}" presName="theInnerList" presStyleCnt="0"/>
      <dgm:spPr/>
    </dgm:pt>
    <dgm:pt modelId="{ABEC1CD1-1615-4F85-A6B8-01EB2D8C1452}" type="pres">
      <dgm:prSet presAssocID="{36234506-4A62-475C-81D0-47980ADDBE18}" presName="childNode" presStyleLbl="node1" presStyleIdx="6" presStyleCnt="8">
        <dgm:presLayoutVars>
          <dgm:bulletEnabled val="1"/>
        </dgm:presLayoutVars>
      </dgm:prSet>
      <dgm:spPr/>
      <dgm:t>
        <a:bodyPr/>
        <a:lstStyle/>
        <a:p>
          <a:endParaRPr lang="en-GB"/>
        </a:p>
      </dgm:t>
    </dgm:pt>
    <dgm:pt modelId="{77B77CB3-F97A-45B2-95DC-51B8C3B5BEB6}" type="pres">
      <dgm:prSet presAssocID="{36234506-4A62-475C-81D0-47980ADDBE18}" presName="aSpace2" presStyleCnt="0"/>
      <dgm:spPr/>
    </dgm:pt>
    <dgm:pt modelId="{E40C8C0F-EA5E-4D26-92AB-576500A45DD0}" type="pres">
      <dgm:prSet presAssocID="{07084C1E-02F2-4E6A-A636-C177D1D99ADA}" presName="childNode" presStyleLbl="node1" presStyleIdx="7" presStyleCnt="8">
        <dgm:presLayoutVars>
          <dgm:bulletEnabled val="1"/>
        </dgm:presLayoutVars>
      </dgm:prSet>
      <dgm:spPr/>
      <dgm:t>
        <a:bodyPr/>
        <a:lstStyle/>
        <a:p>
          <a:endParaRPr lang="en-GB"/>
        </a:p>
      </dgm:t>
    </dgm:pt>
  </dgm:ptLst>
  <dgm:cxnLst>
    <dgm:cxn modelId="{D080460B-E68F-4BE6-8E7C-A702EB33DCD2}" srcId="{03406355-5247-45C5-B051-F99CA584D40F}" destId="{7537A263-EEAF-42A3-93ED-D30B25CC55E2}" srcOrd="3" destOrd="0" parTransId="{B6E3F5D0-0C48-42AE-8759-285E09B2B39B}" sibTransId="{1A005553-7414-43EC-A331-34AC9E6B512F}"/>
    <dgm:cxn modelId="{C4C5E2FF-C7F9-4DD1-B6B0-5F64AD92D400}" srcId="{EF665C56-2DDB-44A7-ADC8-60311EEA7BBE}" destId="{95C70F4A-AA63-43F2-A186-ACB657AE70EB}" srcOrd="0" destOrd="0" parTransId="{D315A8B3-A624-432D-B76A-8FCAC015F08A}" sibTransId="{ACF6C96F-8410-4578-B498-449772E465A9}"/>
    <dgm:cxn modelId="{CAFB3CC4-199F-440A-9D67-850CA9D0DC2C}" type="presOf" srcId="{7537A263-EEAF-42A3-93ED-D30B25CC55E2}" destId="{2E56A37B-70CB-4182-82DC-AADCBE40D5E7}" srcOrd="1" destOrd="0" presId="urn:microsoft.com/office/officeart/2005/8/layout/lProcess2"/>
    <dgm:cxn modelId="{95E54B51-4C9B-41A2-B21F-E77804C5EEB0}" type="presOf" srcId="{EF665C56-2DDB-44A7-ADC8-60311EEA7BBE}" destId="{0845BD52-8B93-4700-B094-D21A5572B818}" srcOrd="1" destOrd="0" presId="urn:microsoft.com/office/officeart/2005/8/layout/lProcess2"/>
    <dgm:cxn modelId="{CF88239A-C735-47E0-A56B-0CAB0203B04C}" type="presOf" srcId="{95C70F4A-AA63-43F2-A186-ACB657AE70EB}" destId="{0C29499B-754C-42DB-B430-D98D09BE2EF2}" srcOrd="0" destOrd="0" presId="urn:microsoft.com/office/officeart/2005/8/layout/lProcess2"/>
    <dgm:cxn modelId="{72F5E6C5-D339-43A8-B3A0-DCF7C893E095}" srcId="{7537A263-EEAF-42A3-93ED-D30B25CC55E2}" destId="{07084C1E-02F2-4E6A-A636-C177D1D99ADA}" srcOrd="1" destOrd="0" parTransId="{E72E6F9E-CA99-4601-A29A-A450CE638B90}" sibTransId="{873BAAD9-9799-4D98-93E7-A59537247BA7}"/>
    <dgm:cxn modelId="{866A77EC-F902-4BCC-8C02-7459AD79FD61}" srcId="{A1D02537-3BC0-4598-A46B-01557F317CA7}" destId="{CF364448-3FD6-467F-9A02-938C1B5024F0}" srcOrd="0" destOrd="0" parTransId="{AD35D2DB-7D0A-46A4-ABEC-3C83BF9B2694}" sibTransId="{1F250999-11AC-4FC7-AD58-3D1855E03750}"/>
    <dgm:cxn modelId="{625F4D4E-4139-444C-94E8-8D536714711B}" type="presOf" srcId="{8D8C7F93-190F-441D-9E89-9427AABE1B6A}" destId="{FD9ED868-F11F-42C1-A7DE-07367788CDA6}" srcOrd="0" destOrd="0" presId="urn:microsoft.com/office/officeart/2005/8/layout/lProcess2"/>
    <dgm:cxn modelId="{1EA5F183-1517-45B4-B480-36E4452A51AC}" srcId="{EF665C56-2DDB-44A7-ADC8-60311EEA7BBE}" destId="{4931EB05-EBBA-4C42-8D8F-44F22F3164D7}" srcOrd="1" destOrd="0" parTransId="{AD1C3E0F-7C3A-4712-AD34-F3767E9084F8}" sibTransId="{D4504933-EF14-4C2A-839E-A2B4B00B4CD5}"/>
    <dgm:cxn modelId="{3B710022-3B11-4CDB-8C11-1EB7BC7EF251}" srcId="{03406355-5247-45C5-B051-F99CA584D40F}" destId="{EF665C56-2DDB-44A7-ADC8-60311EEA7BBE}" srcOrd="1" destOrd="0" parTransId="{0A795271-3C14-4CFF-8706-70CDDBB0EE54}" sibTransId="{17DB9364-B025-4DE1-923E-457EF7327CD2}"/>
    <dgm:cxn modelId="{5C430393-A804-4454-B83C-E72807F35D55}" type="presOf" srcId="{4931EB05-EBBA-4C42-8D8F-44F22F3164D7}" destId="{0E8E5E11-2766-454D-BF69-F10F74B2B4D4}" srcOrd="0" destOrd="0" presId="urn:microsoft.com/office/officeart/2005/8/layout/lProcess2"/>
    <dgm:cxn modelId="{FD8C77E7-B59A-418B-A8FD-1C025075B85C}" type="presOf" srcId="{A1D02537-3BC0-4598-A46B-01557F317CA7}" destId="{A9E67661-3FC8-4F24-9C9F-BFEE6F699CA5}" srcOrd="1" destOrd="0" presId="urn:microsoft.com/office/officeart/2005/8/layout/lProcess2"/>
    <dgm:cxn modelId="{B1F2194D-51F6-42B9-9C71-5B0EF78F878D}" type="presOf" srcId="{36234506-4A62-475C-81D0-47980ADDBE18}" destId="{ABEC1CD1-1615-4F85-A6B8-01EB2D8C1452}" srcOrd="0" destOrd="0" presId="urn:microsoft.com/office/officeart/2005/8/layout/lProcess2"/>
    <dgm:cxn modelId="{872895E1-C26D-4201-B819-5E0E610CE06A}" srcId="{03406355-5247-45C5-B051-F99CA584D40F}" destId="{A1D02537-3BC0-4598-A46B-01557F317CA7}" srcOrd="0" destOrd="0" parTransId="{2EC712FE-4D38-4A53-9ACC-8F66D653F7F6}" sibTransId="{77023569-14E8-4200-8DE0-7951116782E6}"/>
    <dgm:cxn modelId="{5445A1BF-F8D8-426F-87B1-40C3D08FF2E4}" srcId="{A1D02537-3BC0-4598-A46B-01557F317CA7}" destId="{36FEF93B-028C-4A0F-9BB6-4022C9FA3E7C}" srcOrd="1" destOrd="0" parTransId="{90C94EDA-1BA3-4A2A-AC47-82932D8600F2}" sibTransId="{3F06BA51-6377-4409-924B-AB9A94322BBC}"/>
    <dgm:cxn modelId="{E884C6E4-4F73-4AF5-BA33-F087BC6B448B}" type="presOf" srcId="{36FEF93B-028C-4A0F-9BB6-4022C9FA3E7C}" destId="{8CDE2CEC-9C84-4C91-812A-9B3B89EA7728}" srcOrd="0" destOrd="0" presId="urn:microsoft.com/office/officeart/2005/8/layout/lProcess2"/>
    <dgm:cxn modelId="{0B1DD855-2FA1-43A6-9F68-07954F2820B8}" type="presOf" srcId="{EF665C56-2DDB-44A7-ADC8-60311EEA7BBE}" destId="{82348171-B314-4A59-9FC0-9854E50FB6AE}" srcOrd="0" destOrd="0" presId="urn:microsoft.com/office/officeart/2005/8/layout/lProcess2"/>
    <dgm:cxn modelId="{33FC8558-74EA-40D1-8554-6FD1FB695235}" type="presOf" srcId="{7537A263-EEAF-42A3-93ED-D30B25CC55E2}" destId="{856116B4-0665-44B9-8778-D5B2904E4B4D}" srcOrd="0" destOrd="0" presId="urn:microsoft.com/office/officeart/2005/8/layout/lProcess2"/>
    <dgm:cxn modelId="{92DB3462-1A61-4FAF-9D77-6DFD4438B1F8}" type="presOf" srcId="{04569C00-7475-4DCD-8E69-6E927365F9C7}" destId="{3980897A-FE0F-43DD-85E0-E51B4A5ED793}" srcOrd="0" destOrd="0" presId="urn:microsoft.com/office/officeart/2005/8/layout/lProcess2"/>
    <dgm:cxn modelId="{7C311AC6-D71A-4CC3-A74D-7AD5021F2F5F}" srcId="{7537A263-EEAF-42A3-93ED-D30B25CC55E2}" destId="{36234506-4A62-475C-81D0-47980ADDBE18}" srcOrd="0" destOrd="0" parTransId="{8F10B6A8-A366-4DFE-BD9B-1F1A607C9018}" sibTransId="{CAA3E49D-D789-427E-AFDF-906CE8295556}"/>
    <dgm:cxn modelId="{6D3D7B38-E7C0-47B7-BF61-1AE82E1C3BF5}" type="presOf" srcId="{07084C1E-02F2-4E6A-A636-C177D1D99ADA}" destId="{E40C8C0F-EA5E-4D26-92AB-576500A45DD0}" srcOrd="0" destOrd="0" presId="urn:microsoft.com/office/officeart/2005/8/layout/lProcess2"/>
    <dgm:cxn modelId="{47859F1A-7056-4700-B82A-17D628174179}" type="presOf" srcId="{62F41954-3E9D-4FC6-8D6D-99FDB3868E53}" destId="{1C4BA3A0-1416-481D-BFB1-50B87EDB5189}" srcOrd="1" destOrd="0" presId="urn:microsoft.com/office/officeart/2005/8/layout/lProcess2"/>
    <dgm:cxn modelId="{E7CE9177-195B-44D7-8F8F-43AD74C0EBE8}" srcId="{62F41954-3E9D-4FC6-8D6D-99FDB3868E53}" destId="{04569C00-7475-4DCD-8E69-6E927365F9C7}" srcOrd="1" destOrd="0" parTransId="{E9770796-92E9-487C-967D-F561C61D4B3E}" sibTransId="{5FA78A31-9038-4BC7-85D4-974D3C1CB69B}"/>
    <dgm:cxn modelId="{D76027E0-F87C-4E39-870F-D2C5F12CD049}" type="presOf" srcId="{03406355-5247-45C5-B051-F99CA584D40F}" destId="{5C754380-2DF3-415B-B3BD-63A19E822ED4}" srcOrd="0" destOrd="0" presId="urn:microsoft.com/office/officeart/2005/8/layout/lProcess2"/>
    <dgm:cxn modelId="{0167D77F-F11F-4EBF-A03E-B44B49D5494F}" type="presOf" srcId="{A1D02537-3BC0-4598-A46B-01557F317CA7}" destId="{DF5F25DB-C1FE-4710-A8A2-BEEA96D0A643}" srcOrd="0" destOrd="0" presId="urn:microsoft.com/office/officeart/2005/8/layout/lProcess2"/>
    <dgm:cxn modelId="{D883BEE1-B8FB-4E03-8998-E42A4161A4BE}" type="presOf" srcId="{CF364448-3FD6-467F-9A02-938C1B5024F0}" destId="{0EB48736-AFFC-485C-9F8F-6E5ADBC01D5A}" srcOrd="0" destOrd="0" presId="urn:microsoft.com/office/officeart/2005/8/layout/lProcess2"/>
    <dgm:cxn modelId="{65D7614F-A3AB-40EA-8D9B-059001A5B226}" srcId="{62F41954-3E9D-4FC6-8D6D-99FDB3868E53}" destId="{8D8C7F93-190F-441D-9E89-9427AABE1B6A}" srcOrd="0" destOrd="0" parTransId="{D50C7307-3C19-4C8A-9C93-5086D6D8AF75}" sibTransId="{C7A36489-EE20-43C4-92D9-881D055C71F5}"/>
    <dgm:cxn modelId="{B618E9C3-B001-480A-AAD7-EFA40771D2D5}" srcId="{03406355-5247-45C5-B051-F99CA584D40F}" destId="{62F41954-3E9D-4FC6-8D6D-99FDB3868E53}" srcOrd="2" destOrd="0" parTransId="{EDE71291-8FDE-433E-817C-F08558B6099E}" sibTransId="{2B5ADA7E-26D8-4C69-8B83-39FE5AEB05E9}"/>
    <dgm:cxn modelId="{8F28E927-F8D4-46CE-B41B-F222526A242A}" type="presOf" srcId="{62F41954-3E9D-4FC6-8D6D-99FDB3868E53}" destId="{521D3CAF-CC93-4090-A344-4BCC06509DD6}" srcOrd="0" destOrd="0" presId="urn:microsoft.com/office/officeart/2005/8/layout/lProcess2"/>
    <dgm:cxn modelId="{02B61C69-F31E-46B5-90D4-64DAB676D773}" type="presParOf" srcId="{5C754380-2DF3-415B-B3BD-63A19E822ED4}" destId="{3E6995D4-CCA0-4182-BC4C-280EB2CEAFA7}" srcOrd="0" destOrd="0" presId="urn:microsoft.com/office/officeart/2005/8/layout/lProcess2"/>
    <dgm:cxn modelId="{2BD11345-DBE9-46EC-B332-24A170A6C4A4}" type="presParOf" srcId="{3E6995D4-CCA0-4182-BC4C-280EB2CEAFA7}" destId="{DF5F25DB-C1FE-4710-A8A2-BEEA96D0A643}" srcOrd="0" destOrd="0" presId="urn:microsoft.com/office/officeart/2005/8/layout/lProcess2"/>
    <dgm:cxn modelId="{4F8C288C-F7B9-47C4-B65F-6578048C9B15}" type="presParOf" srcId="{3E6995D4-CCA0-4182-BC4C-280EB2CEAFA7}" destId="{A9E67661-3FC8-4F24-9C9F-BFEE6F699CA5}" srcOrd="1" destOrd="0" presId="urn:microsoft.com/office/officeart/2005/8/layout/lProcess2"/>
    <dgm:cxn modelId="{F703FB07-C80C-4B1A-8166-4E5CA4BF3A6A}" type="presParOf" srcId="{3E6995D4-CCA0-4182-BC4C-280EB2CEAFA7}" destId="{1CA3EB11-2CE4-4BF6-8436-09CA0FBDF57F}" srcOrd="2" destOrd="0" presId="urn:microsoft.com/office/officeart/2005/8/layout/lProcess2"/>
    <dgm:cxn modelId="{879BE9B3-8217-47C9-B119-C5909FA63169}" type="presParOf" srcId="{1CA3EB11-2CE4-4BF6-8436-09CA0FBDF57F}" destId="{D0C9EE29-4637-43A8-921A-40BF2B399208}" srcOrd="0" destOrd="0" presId="urn:microsoft.com/office/officeart/2005/8/layout/lProcess2"/>
    <dgm:cxn modelId="{236929FA-00CA-4B72-9D98-DFA2788CCD9F}" type="presParOf" srcId="{D0C9EE29-4637-43A8-921A-40BF2B399208}" destId="{0EB48736-AFFC-485C-9F8F-6E5ADBC01D5A}" srcOrd="0" destOrd="0" presId="urn:microsoft.com/office/officeart/2005/8/layout/lProcess2"/>
    <dgm:cxn modelId="{120770FE-467E-434F-91A1-44C20E912E05}" type="presParOf" srcId="{D0C9EE29-4637-43A8-921A-40BF2B399208}" destId="{36DA677C-DCD9-4BB2-A977-2787F40FDCEF}" srcOrd="1" destOrd="0" presId="urn:microsoft.com/office/officeart/2005/8/layout/lProcess2"/>
    <dgm:cxn modelId="{94047498-1A30-4EC1-925E-824E1C4BA77E}" type="presParOf" srcId="{D0C9EE29-4637-43A8-921A-40BF2B399208}" destId="{8CDE2CEC-9C84-4C91-812A-9B3B89EA7728}" srcOrd="2" destOrd="0" presId="urn:microsoft.com/office/officeart/2005/8/layout/lProcess2"/>
    <dgm:cxn modelId="{97704DB8-D0C1-4FBA-BCF5-4B138FC027E8}" type="presParOf" srcId="{5C754380-2DF3-415B-B3BD-63A19E822ED4}" destId="{6C20C23C-48D5-4ABE-8575-F4FBFA01C8ED}" srcOrd="1" destOrd="0" presId="urn:microsoft.com/office/officeart/2005/8/layout/lProcess2"/>
    <dgm:cxn modelId="{0FD5585A-BF37-4C6F-AE06-3EF7CE619FCA}" type="presParOf" srcId="{5C754380-2DF3-415B-B3BD-63A19E822ED4}" destId="{6FF8E869-D219-4E16-83DB-43536434E10B}" srcOrd="2" destOrd="0" presId="urn:microsoft.com/office/officeart/2005/8/layout/lProcess2"/>
    <dgm:cxn modelId="{71B2FAC7-5033-43A4-8138-B941BEB278DF}" type="presParOf" srcId="{6FF8E869-D219-4E16-83DB-43536434E10B}" destId="{82348171-B314-4A59-9FC0-9854E50FB6AE}" srcOrd="0" destOrd="0" presId="urn:microsoft.com/office/officeart/2005/8/layout/lProcess2"/>
    <dgm:cxn modelId="{9D53CB07-FBE5-4C4F-8EEE-32F7865469A0}" type="presParOf" srcId="{6FF8E869-D219-4E16-83DB-43536434E10B}" destId="{0845BD52-8B93-4700-B094-D21A5572B818}" srcOrd="1" destOrd="0" presId="urn:microsoft.com/office/officeart/2005/8/layout/lProcess2"/>
    <dgm:cxn modelId="{0924549B-E8BF-4F15-8C94-61DAD76E6A6C}" type="presParOf" srcId="{6FF8E869-D219-4E16-83DB-43536434E10B}" destId="{3ECCE8B6-2AAD-4474-8DCB-F85648197217}" srcOrd="2" destOrd="0" presId="urn:microsoft.com/office/officeart/2005/8/layout/lProcess2"/>
    <dgm:cxn modelId="{35599E57-BC49-471E-A6FA-31435C3B3E3F}" type="presParOf" srcId="{3ECCE8B6-2AAD-4474-8DCB-F85648197217}" destId="{B4B461F6-65DE-4CAC-BA18-6CDC9D125846}" srcOrd="0" destOrd="0" presId="urn:microsoft.com/office/officeart/2005/8/layout/lProcess2"/>
    <dgm:cxn modelId="{8B56E5FB-E64E-4DCE-A569-BFB5E0D5EF41}" type="presParOf" srcId="{B4B461F6-65DE-4CAC-BA18-6CDC9D125846}" destId="{0C29499B-754C-42DB-B430-D98D09BE2EF2}" srcOrd="0" destOrd="0" presId="urn:microsoft.com/office/officeart/2005/8/layout/lProcess2"/>
    <dgm:cxn modelId="{5CDFF799-BE4D-4552-A8BA-292130BAF064}" type="presParOf" srcId="{B4B461F6-65DE-4CAC-BA18-6CDC9D125846}" destId="{A715C2FD-C093-4C45-87BA-7D0B3B158D93}" srcOrd="1" destOrd="0" presId="urn:microsoft.com/office/officeart/2005/8/layout/lProcess2"/>
    <dgm:cxn modelId="{6A016272-D6D4-4C0A-BE0D-2013E43067BE}" type="presParOf" srcId="{B4B461F6-65DE-4CAC-BA18-6CDC9D125846}" destId="{0E8E5E11-2766-454D-BF69-F10F74B2B4D4}" srcOrd="2" destOrd="0" presId="urn:microsoft.com/office/officeart/2005/8/layout/lProcess2"/>
    <dgm:cxn modelId="{56724070-44E2-478A-B5C1-FDDFFA3BFA99}" type="presParOf" srcId="{5C754380-2DF3-415B-B3BD-63A19E822ED4}" destId="{50E592EA-8547-448E-B5F8-368FD85842B2}" srcOrd="3" destOrd="0" presId="urn:microsoft.com/office/officeart/2005/8/layout/lProcess2"/>
    <dgm:cxn modelId="{2D3D3B0E-1637-4B4D-8F74-40ECE7248ADC}" type="presParOf" srcId="{5C754380-2DF3-415B-B3BD-63A19E822ED4}" destId="{E50FC230-1A4A-4C81-895C-FEEC9CFF70F5}" srcOrd="4" destOrd="0" presId="urn:microsoft.com/office/officeart/2005/8/layout/lProcess2"/>
    <dgm:cxn modelId="{6622435F-763A-4275-A263-EE73EFA5C483}" type="presParOf" srcId="{E50FC230-1A4A-4C81-895C-FEEC9CFF70F5}" destId="{521D3CAF-CC93-4090-A344-4BCC06509DD6}" srcOrd="0" destOrd="0" presId="urn:microsoft.com/office/officeart/2005/8/layout/lProcess2"/>
    <dgm:cxn modelId="{FAE53D3F-AE8E-49B5-B0EE-DE88D2F21CDE}" type="presParOf" srcId="{E50FC230-1A4A-4C81-895C-FEEC9CFF70F5}" destId="{1C4BA3A0-1416-481D-BFB1-50B87EDB5189}" srcOrd="1" destOrd="0" presId="urn:microsoft.com/office/officeart/2005/8/layout/lProcess2"/>
    <dgm:cxn modelId="{D77AD9CB-F15C-479A-ADD4-B8015A63FB09}" type="presParOf" srcId="{E50FC230-1A4A-4C81-895C-FEEC9CFF70F5}" destId="{FA17DFCD-9437-4FB4-A83A-CDB1B74646B4}" srcOrd="2" destOrd="0" presId="urn:microsoft.com/office/officeart/2005/8/layout/lProcess2"/>
    <dgm:cxn modelId="{E0375153-37E6-48E8-BFC0-8288AE61F9BF}" type="presParOf" srcId="{FA17DFCD-9437-4FB4-A83A-CDB1B74646B4}" destId="{120EA102-3FE0-4992-A2A7-A3632A9CB385}" srcOrd="0" destOrd="0" presId="urn:microsoft.com/office/officeart/2005/8/layout/lProcess2"/>
    <dgm:cxn modelId="{25E7CE32-C5A6-4513-BA1A-2762C384FFAC}" type="presParOf" srcId="{120EA102-3FE0-4992-A2A7-A3632A9CB385}" destId="{FD9ED868-F11F-42C1-A7DE-07367788CDA6}" srcOrd="0" destOrd="0" presId="urn:microsoft.com/office/officeart/2005/8/layout/lProcess2"/>
    <dgm:cxn modelId="{E5C5D572-95C3-4B09-8A1D-D74FC31F52B0}" type="presParOf" srcId="{120EA102-3FE0-4992-A2A7-A3632A9CB385}" destId="{1AE00DCB-8CE0-4D1A-BD58-E2964B036E59}" srcOrd="1" destOrd="0" presId="urn:microsoft.com/office/officeart/2005/8/layout/lProcess2"/>
    <dgm:cxn modelId="{CDE0C54C-6AF4-44AD-96ED-2F2DEB59C2CC}" type="presParOf" srcId="{120EA102-3FE0-4992-A2A7-A3632A9CB385}" destId="{3980897A-FE0F-43DD-85E0-E51B4A5ED793}" srcOrd="2" destOrd="0" presId="urn:microsoft.com/office/officeart/2005/8/layout/lProcess2"/>
    <dgm:cxn modelId="{8D6E42C6-D8AE-4F60-A1EF-086062CA1419}" type="presParOf" srcId="{5C754380-2DF3-415B-B3BD-63A19E822ED4}" destId="{0BBA18B4-CB0D-4D8B-A5D9-432CBEF575DE}" srcOrd="5" destOrd="0" presId="urn:microsoft.com/office/officeart/2005/8/layout/lProcess2"/>
    <dgm:cxn modelId="{F3D938F7-3C45-43EE-ABD3-691EFCDD9103}" type="presParOf" srcId="{5C754380-2DF3-415B-B3BD-63A19E822ED4}" destId="{F53291C5-ECB1-4E72-96C2-A1EA5B8C589F}" srcOrd="6" destOrd="0" presId="urn:microsoft.com/office/officeart/2005/8/layout/lProcess2"/>
    <dgm:cxn modelId="{E7114D2A-74CD-44FE-9DC6-36A052421892}" type="presParOf" srcId="{F53291C5-ECB1-4E72-96C2-A1EA5B8C589F}" destId="{856116B4-0665-44B9-8778-D5B2904E4B4D}" srcOrd="0" destOrd="0" presId="urn:microsoft.com/office/officeart/2005/8/layout/lProcess2"/>
    <dgm:cxn modelId="{E3ACA7E2-BF1B-49B9-9B01-55BC8B3AF1B3}" type="presParOf" srcId="{F53291C5-ECB1-4E72-96C2-A1EA5B8C589F}" destId="{2E56A37B-70CB-4182-82DC-AADCBE40D5E7}" srcOrd="1" destOrd="0" presId="urn:microsoft.com/office/officeart/2005/8/layout/lProcess2"/>
    <dgm:cxn modelId="{01165AE1-9138-4DB8-BDB8-8D03043BEB9C}" type="presParOf" srcId="{F53291C5-ECB1-4E72-96C2-A1EA5B8C589F}" destId="{FFD91620-7E90-4966-8C36-F2831E43DD9B}" srcOrd="2" destOrd="0" presId="urn:microsoft.com/office/officeart/2005/8/layout/lProcess2"/>
    <dgm:cxn modelId="{A0009FCA-2AFF-4499-8489-0A220002E2E8}" type="presParOf" srcId="{FFD91620-7E90-4966-8C36-F2831E43DD9B}" destId="{A576ACDF-6E10-4304-8681-69A2A67ED2FA}" srcOrd="0" destOrd="0" presId="urn:microsoft.com/office/officeart/2005/8/layout/lProcess2"/>
    <dgm:cxn modelId="{48E7EB3A-39A3-4700-AE87-A48007E27D89}" type="presParOf" srcId="{A576ACDF-6E10-4304-8681-69A2A67ED2FA}" destId="{ABEC1CD1-1615-4F85-A6B8-01EB2D8C1452}" srcOrd="0" destOrd="0" presId="urn:microsoft.com/office/officeart/2005/8/layout/lProcess2"/>
    <dgm:cxn modelId="{82D7C6F4-21D8-4F08-B4FF-2A7A2B0AD049}" type="presParOf" srcId="{A576ACDF-6E10-4304-8681-69A2A67ED2FA}" destId="{77B77CB3-F97A-45B2-95DC-51B8C3B5BEB6}" srcOrd="1" destOrd="0" presId="urn:microsoft.com/office/officeart/2005/8/layout/lProcess2"/>
    <dgm:cxn modelId="{16BD6100-3B92-4D94-A75C-4027CFCB3601}" type="presParOf" srcId="{A576ACDF-6E10-4304-8681-69A2A67ED2FA}" destId="{E40C8C0F-EA5E-4D26-92AB-576500A45DD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DCC0E3-3DB1-4033-8379-C0A6041B12B6}" type="doc">
      <dgm:prSet loTypeId="urn:microsoft.com/office/officeart/2005/8/layout/process1" loCatId="process" qsTypeId="urn:microsoft.com/office/officeart/2005/8/quickstyle/3d3" qsCatId="3D" csTypeId="urn:microsoft.com/office/officeart/2005/8/colors/colorful2" csCatId="colorful" phldr="1"/>
      <dgm:spPr/>
    </dgm:pt>
    <dgm:pt modelId="{98E4F407-B090-4A3C-A5C0-26C08057FA01}">
      <dgm:prSet phldrT="[Text]"/>
      <dgm:spPr>
        <a:xfrm>
          <a:off x="16598" y="42845"/>
          <a:ext cx="2161877" cy="1297126"/>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dirty="0" smtClean="0">
              <a:latin typeface="Calibri"/>
              <a:ea typeface="+mn-ea"/>
              <a:cs typeface="+mn-cs"/>
            </a:rPr>
            <a:t>Assets</a:t>
          </a:r>
          <a:endParaRPr lang="en-GB" dirty="0">
            <a:latin typeface="Calibri"/>
            <a:ea typeface="+mn-ea"/>
            <a:cs typeface="+mn-cs"/>
          </a:endParaRPr>
        </a:p>
      </dgm:t>
    </dgm:pt>
    <dgm:pt modelId="{B56F2C23-5A98-4F3D-897C-D297C50FE4E5}" type="parTrans" cxnId="{08B64C8D-01EC-4BAD-9192-2E46C0C36C05}">
      <dgm:prSet/>
      <dgm:spPr/>
      <dgm:t>
        <a:bodyPr/>
        <a:lstStyle/>
        <a:p>
          <a:endParaRPr lang="en-GB"/>
        </a:p>
      </dgm:t>
    </dgm:pt>
    <dgm:pt modelId="{1B74BE69-F0F9-43B6-ADFE-4DAEF537273A}" type="sibTrans" cxnId="{08B64C8D-01EC-4BAD-9192-2E46C0C36C05}">
      <dgm:prSet/>
      <dgm:spPr>
        <a:xfrm>
          <a:off x="2394663" y="423336"/>
          <a:ext cx="458317" cy="536145"/>
        </a:xfrm>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GB">
            <a:solidFill>
              <a:sysClr val="window" lastClr="FFFFFF"/>
            </a:solidFill>
            <a:latin typeface="Calibri"/>
            <a:ea typeface="+mn-ea"/>
            <a:cs typeface="+mn-cs"/>
          </a:endParaRPr>
        </a:p>
      </dgm:t>
    </dgm:pt>
    <dgm:pt modelId="{46AFBBE4-790F-4088-A6D7-B445026FD8C8}">
      <dgm:prSet phldrT="[Text]"/>
      <dgm:spPr>
        <a:xfrm>
          <a:off x="3043226" y="42845"/>
          <a:ext cx="2161877" cy="1297126"/>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smtClean="0">
              <a:latin typeface="Calibri"/>
              <a:ea typeface="+mn-ea"/>
              <a:cs typeface="+mn-cs"/>
            </a:rPr>
            <a:t>Risk</a:t>
          </a:r>
          <a:endParaRPr lang="en-GB" dirty="0">
            <a:latin typeface="Calibri"/>
            <a:ea typeface="+mn-ea"/>
            <a:cs typeface="+mn-cs"/>
          </a:endParaRPr>
        </a:p>
      </dgm:t>
    </dgm:pt>
    <dgm:pt modelId="{8DAC69C8-31AA-4133-AD67-913EF9C63653}" type="parTrans" cxnId="{F9DA3FEB-1FA4-45AF-B506-608D556D5FF9}">
      <dgm:prSet/>
      <dgm:spPr/>
      <dgm:t>
        <a:bodyPr/>
        <a:lstStyle/>
        <a:p>
          <a:endParaRPr lang="en-GB"/>
        </a:p>
      </dgm:t>
    </dgm:pt>
    <dgm:pt modelId="{8B0B95D8-85B2-4111-85EA-E3B06D5A144B}" type="sibTrans" cxnId="{F9DA3FEB-1FA4-45AF-B506-608D556D5FF9}">
      <dgm:prSet/>
      <dgm:spPr>
        <a:xfrm>
          <a:off x="5420758" y="423336"/>
          <a:ext cx="457187" cy="536145"/>
        </a:xfrm>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GB">
            <a:solidFill>
              <a:sysClr val="window" lastClr="FFFFFF"/>
            </a:solidFill>
            <a:latin typeface="Calibri"/>
            <a:ea typeface="+mn-ea"/>
            <a:cs typeface="+mn-cs"/>
          </a:endParaRPr>
        </a:p>
      </dgm:t>
    </dgm:pt>
    <dgm:pt modelId="{8CA7C05E-47A7-4A64-BA0A-40F84FA2C868}">
      <dgm:prSet phldrT="[Text]"/>
      <dgm:spPr>
        <a:xfrm>
          <a:off x="6067722" y="42845"/>
          <a:ext cx="2161877" cy="1297126"/>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smtClean="0">
              <a:latin typeface="Calibri"/>
              <a:ea typeface="+mn-ea"/>
              <a:cs typeface="+mn-cs"/>
            </a:rPr>
            <a:t>Voice</a:t>
          </a:r>
          <a:endParaRPr lang="en-GB" dirty="0">
            <a:latin typeface="Calibri"/>
            <a:ea typeface="+mn-ea"/>
            <a:cs typeface="+mn-cs"/>
          </a:endParaRPr>
        </a:p>
      </dgm:t>
    </dgm:pt>
    <dgm:pt modelId="{64BB3132-3DAE-4368-BBDC-673D756705F3}" type="parTrans" cxnId="{8DE33708-2AC2-4641-90D2-AECC72A7E2F9}">
      <dgm:prSet/>
      <dgm:spPr/>
      <dgm:t>
        <a:bodyPr/>
        <a:lstStyle/>
        <a:p>
          <a:endParaRPr lang="en-GB"/>
        </a:p>
      </dgm:t>
    </dgm:pt>
    <dgm:pt modelId="{7F8A66BF-8633-44C2-9FA0-EE1FA465BA3C}" type="sibTrans" cxnId="{8DE33708-2AC2-4641-90D2-AECC72A7E2F9}">
      <dgm:prSet/>
      <dgm:spPr/>
      <dgm:t>
        <a:bodyPr/>
        <a:lstStyle/>
        <a:p>
          <a:endParaRPr lang="en-GB"/>
        </a:p>
      </dgm:t>
    </dgm:pt>
    <dgm:pt modelId="{D0A81F31-D1F5-465F-9693-287472977DD6}">
      <dgm:prSet phldrT="[Text]"/>
      <dgm:spPr>
        <a:xfrm>
          <a:off x="3043226" y="42845"/>
          <a:ext cx="2161877" cy="1297126"/>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smtClean="0">
              <a:latin typeface="Calibri"/>
              <a:ea typeface="+mn-ea"/>
              <a:cs typeface="+mn-cs"/>
            </a:rPr>
            <a:t>Agency</a:t>
          </a:r>
          <a:endParaRPr lang="en-GB" dirty="0">
            <a:latin typeface="Calibri"/>
            <a:ea typeface="+mn-ea"/>
            <a:cs typeface="+mn-cs"/>
          </a:endParaRPr>
        </a:p>
      </dgm:t>
    </dgm:pt>
    <dgm:pt modelId="{8E17118D-538B-4CCB-A540-9D050FB16341}" type="parTrans" cxnId="{A3E0A5B0-C277-47D2-8054-52FE7041C05D}">
      <dgm:prSet/>
      <dgm:spPr/>
      <dgm:t>
        <a:bodyPr/>
        <a:lstStyle/>
        <a:p>
          <a:endParaRPr lang="en-GB"/>
        </a:p>
      </dgm:t>
    </dgm:pt>
    <dgm:pt modelId="{B33EC861-D3EA-4B1D-BAA8-CB9DE42FD612}" type="sibTrans" cxnId="{A3E0A5B0-C277-47D2-8054-52FE7041C05D}">
      <dgm:prSet/>
      <dgm:spPr/>
      <dgm:t>
        <a:bodyPr/>
        <a:lstStyle/>
        <a:p>
          <a:endParaRPr lang="en-GB"/>
        </a:p>
      </dgm:t>
    </dgm:pt>
    <dgm:pt modelId="{5CF8C7D7-3A9E-4272-9C47-74EC104DF649}" type="pres">
      <dgm:prSet presAssocID="{B6DCC0E3-3DB1-4033-8379-C0A6041B12B6}" presName="Name0" presStyleCnt="0">
        <dgm:presLayoutVars>
          <dgm:dir/>
          <dgm:resizeHandles val="exact"/>
        </dgm:presLayoutVars>
      </dgm:prSet>
      <dgm:spPr/>
    </dgm:pt>
    <dgm:pt modelId="{28350578-99E8-40D3-8A8B-68B22F1F6855}" type="pres">
      <dgm:prSet presAssocID="{98E4F407-B090-4A3C-A5C0-26C08057FA01}" presName="node" presStyleLbl="node1" presStyleIdx="0" presStyleCnt="4" custLinFactY="-21158" custLinFactNeighborX="1083" custLinFactNeighborY="-100000">
        <dgm:presLayoutVars>
          <dgm:bulletEnabled val="1"/>
        </dgm:presLayoutVars>
      </dgm:prSet>
      <dgm:spPr>
        <a:prstGeom prst="roundRect">
          <a:avLst>
            <a:gd name="adj" fmla="val 10000"/>
          </a:avLst>
        </a:prstGeom>
      </dgm:spPr>
      <dgm:t>
        <a:bodyPr/>
        <a:lstStyle/>
        <a:p>
          <a:endParaRPr lang="en-GB"/>
        </a:p>
      </dgm:t>
    </dgm:pt>
    <dgm:pt modelId="{AA2B3BDE-94D8-49E4-92C3-C0FFEDC5EBA5}" type="pres">
      <dgm:prSet presAssocID="{1B74BE69-F0F9-43B6-ADFE-4DAEF537273A}" presName="sibTrans" presStyleLbl="sibTrans2D1" presStyleIdx="0" presStyleCnt="3"/>
      <dgm:spPr>
        <a:prstGeom prst="mathMinus">
          <a:avLst/>
        </a:prstGeom>
      </dgm:spPr>
      <dgm:t>
        <a:bodyPr/>
        <a:lstStyle/>
        <a:p>
          <a:endParaRPr lang="en-GB"/>
        </a:p>
      </dgm:t>
    </dgm:pt>
    <dgm:pt modelId="{D9D9FB9A-5E62-4D4C-97FF-5814E566431C}" type="pres">
      <dgm:prSet presAssocID="{1B74BE69-F0F9-43B6-ADFE-4DAEF537273A}" presName="connectorText" presStyleLbl="sibTrans2D1" presStyleIdx="0" presStyleCnt="3"/>
      <dgm:spPr/>
      <dgm:t>
        <a:bodyPr/>
        <a:lstStyle/>
        <a:p>
          <a:endParaRPr lang="en-GB"/>
        </a:p>
      </dgm:t>
    </dgm:pt>
    <dgm:pt modelId="{2899F28F-9AA6-421A-A79D-D78DD4E68AD1}" type="pres">
      <dgm:prSet presAssocID="{46AFBBE4-790F-4088-A6D7-B445026FD8C8}" presName="node" presStyleLbl="node1" presStyleIdx="1" presStyleCnt="4" custLinFactY="-21158" custLinFactNeighborX="1083" custLinFactNeighborY="-100000">
        <dgm:presLayoutVars>
          <dgm:bulletEnabled val="1"/>
        </dgm:presLayoutVars>
      </dgm:prSet>
      <dgm:spPr>
        <a:prstGeom prst="roundRect">
          <a:avLst>
            <a:gd name="adj" fmla="val 10000"/>
          </a:avLst>
        </a:prstGeom>
      </dgm:spPr>
      <dgm:t>
        <a:bodyPr/>
        <a:lstStyle/>
        <a:p>
          <a:endParaRPr lang="en-GB"/>
        </a:p>
      </dgm:t>
    </dgm:pt>
    <dgm:pt modelId="{0B963658-EDB0-4CBF-97B2-0DE78F2BF723}" type="pres">
      <dgm:prSet presAssocID="{8B0B95D8-85B2-4111-85EA-E3B06D5A144B}" presName="sibTrans" presStyleLbl="sibTrans2D1" presStyleIdx="1" presStyleCnt="3"/>
      <dgm:spPr>
        <a:prstGeom prst="mathPlus">
          <a:avLst/>
        </a:prstGeom>
      </dgm:spPr>
      <dgm:t>
        <a:bodyPr/>
        <a:lstStyle/>
        <a:p>
          <a:endParaRPr lang="en-GB"/>
        </a:p>
      </dgm:t>
    </dgm:pt>
    <dgm:pt modelId="{0D20BDAC-1F33-4978-A272-C33E06CE3126}" type="pres">
      <dgm:prSet presAssocID="{8B0B95D8-85B2-4111-85EA-E3B06D5A144B}" presName="connectorText" presStyleLbl="sibTrans2D1" presStyleIdx="1" presStyleCnt="3"/>
      <dgm:spPr/>
      <dgm:t>
        <a:bodyPr/>
        <a:lstStyle/>
        <a:p>
          <a:endParaRPr lang="en-GB"/>
        </a:p>
      </dgm:t>
    </dgm:pt>
    <dgm:pt modelId="{30B55B2E-1A6A-40A3-B005-3F04C9DE7823}" type="pres">
      <dgm:prSet presAssocID="{D0A81F31-D1F5-465F-9693-287472977DD6}" presName="node" presStyleLbl="node1" presStyleIdx="2" presStyleCnt="4" custLinFactY="-21158" custLinFactNeighborX="1083" custLinFactNeighborY="-100000">
        <dgm:presLayoutVars>
          <dgm:bulletEnabled val="1"/>
        </dgm:presLayoutVars>
      </dgm:prSet>
      <dgm:spPr>
        <a:prstGeom prst="roundRect">
          <a:avLst>
            <a:gd name="adj" fmla="val 10000"/>
          </a:avLst>
        </a:prstGeom>
      </dgm:spPr>
      <dgm:t>
        <a:bodyPr/>
        <a:lstStyle/>
        <a:p>
          <a:endParaRPr lang="en-GB"/>
        </a:p>
      </dgm:t>
    </dgm:pt>
    <dgm:pt modelId="{ADC961D6-3243-44D3-8403-F002B0D24C45}" type="pres">
      <dgm:prSet presAssocID="{B33EC861-D3EA-4B1D-BAA8-CB9DE42FD612}" presName="sibTrans" presStyleLbl="sibTrans2D1" presStyleIdx="2" presStyleCnt="3"/>
      <dgm:spPr>
        <a:prstGeom prst="mathPlus">
          <a:avLst/>
        </a:prstGeom>
      </dgm:spPr>
      <dgm:t>
        <a:bodyPr/>
        <a:lstStyle/>
        <a:p>
          <a:endParaRPr lang="en-GB"/>
        </a:p>
      </dgm:t>
    </dgm:pt>
    <dgm:pt modelId="{0E4608C1-A7BA-4E52-B22F-E77B0EA34C10}" type="pres">
      <dgm:prSet presAssocID="{B33EC861-D3EA-4B1D-BAA8-CB9DE42FD612}" presName="connectorText" presStyleLbl="sibTrans2D1" presStyleIdx="2" presStyleCnt="3"/>
      <dgm:spPr/>
      <dgm:t>
        <a:bodyPr/>
        <a:lstStyle/>
        <a:p>
          <a:endParaRPr lang="en-GB"/>
        </a:p>
      </dgm:t>
    </dgm:pt>
    <dgm:pt modelId="{968AC4AB-7C9B-4895-A5B3-4B17B6F9ADA9}" type="pres">
      <dgm:prSet presAssocID="{8CA7C05E-47A7-4A64-BA0A-40F84FA2C868}" presName="node" presStyleLbl="node1" presStyleIdx="3" presStyleCnt="4" custLinFactY="-21158" custLinFactNeighborX="1083" custLinFactNeighborY="-100000">
        <dgm:presLayoutVars>
          <dgm:bulletEnabled val="1"/>
        </dgm:presLayoutVars>
      </dgm:prSet>
      <dgm:spPr>
        <a:prstGeom prst="roundRect">
          <a:avLst>
            <a:gd name="adj" fmla="val 10000"/>
          </a:avLst>
        </a:prstGeom>
      </dgm:spPr>
      <dgm:t>
        <a:bodyPr/>
        <a:lstStyle/>
        <a:p>
          <a:endParaRPr lang="en-GB"/>
        </a:p>
      </dgm:t>
    </dgm:pt>
  </dgm:ptLst>
  <dgm:cxnLst>
    <dgm:cxn modelId="{210132CD-4555-4409-AECE-67052C4152F6}" type="presOf" srcId="{46AFBBE4-790F-4088-A6D7-B445026FD8C8}" destId="{2899F28F-9AA6-421A-A79D-D78DD4E68AD1}" srcOrd="0" destOrd="0" presId="urn:microsoft.com/office/officeart/2005/8/layout/process1"/>
    <dgm:cxn modelId="{8A788DC7-C969-456C-86DF-E809B0BB2E39}" type="presOf" srcId="{8B0B95D8-85B2-4111-85EA-E3B06D5A144B}" destId="{0B963658-EDB0-4CBF-97B2-0DE78F2BF723}" srcOrd="0" destOrd="0" presId="urn:microsoft.com/office/officeart/2005/8/layout/process1"/>
    <dgm:cxn modelId="{5BB33647-4889-45D8-85DB-D8D66CCACAED}" type="presOf" srcId="{B6DCC0E3-3DB1-4033-8379-C0A6041B12B6}" destId="{5CF8C7D7-3A9E-4272-9C47-74EC104DF649}" srcOrd="0" destOrd="0" presId="urn:microsoft.com/office/officeart/2005/8/layout/process1"/>
    <dgm:cxn modelId="{A133EA83-76A7-415F-AD18-5CF9FC829BCB}" type="presOf" srcId="{B33EC861-D3EA-4B1D-BAA8-CB9DE42FD612}" destId="{0E4608C1-A7BA-4E52-B22F-E77B0EA34C10}" srcOrd="1" destOrd="0" presId="urn:microsoft.com/office/officeart/2005/8/layout/process1"/>
    <dgm:cxn modelId="{1152D817-C3D2-4A03-855F-8717B5571A64}" type="presOf" srcId="{8B0B95D8-85B2-4111-85EA-E3B06D5A144B}" destId="{0D20BDAC-1F33-4978-A272-C33E06CE3126}" srcOrd="1" destOrd="0" presId="urn:microsoft.com/office/officeart/2005/8/layout/process1"/>
    <dgm:cxn modelId="{8DE33708-2AC2-4641-90D2-AECC72A7E2F9}" srcId="{B6DCC0E3-3DB1-4033-8379-C0A6041B12B6}" destId="{8CA7C05E-47A7-4A64-BA0A-40F84FA2C868}" srcOrd="3" destOrd="0" parTransId="{64BB3132-3DAE-4368-BBDC-673D756705F3}" sibTransId="{7F8A66BF-8633-44C2-9FA0-EE1FA465BA3C}"/>
    <dgm:cxn modelId="{291C2350-DCDD-4625-9D02-71356E9D0A8E}" type="presOf" srcId="{B33EC861-D3EA-4B1D-BAA8-CB9DE42FD612}" destId="{ADC961D6-3243-44D3-8403-F002B0D24C45}" srcOrd="0" destOrd="0" presId="urn:microsoft.com/office/officeart/2005/8/layout/process1"/>
    <dgm:cxn modelId="{A3E0A5B0-C277-47D2-8054-52FE7041C05D}" srcId="{B6DCC0E3-3DB1-4033-8379-C0A6041B12B6}" destId="{D0A81F31-D1F5-465F-9693-287472977DD6}" srcOrd="2" destOrd="0" parTransId="{8E17118D-538B-4CCB-A540-9D050FB16341}" sibTransId="{B33EC861-D3EA-4B1D-BAA8-CB9DE42FD612}"/>
    <dgm:cxn modelId="{08756EBB-900B-4B64-8394-A38F1BF407AF}" type="presOf" srcId="{8CA7C05E-47A7-4A64-BA0A-40F84FA2C868}" destId="{968AC4AB-7C9B-4895-A5B3-4B17B6F9ADA9}" srcOrd="0" destOrd="0" presId="urn:microsoft.com/office/officeart/2005/8/layout/process1"/>
    <dgm:cxn modelId="{CAFC9A3B-8815-4B2C-9691-E8216500C28D}" type="presOf" srcId="{1B74BE69-F0F9-43B6-ADFE-4DAEF537273A}" destId="{AA2B3BDE-94D8-49E4-92C3-C0FFEDC5EBA5}" srcOrd="0" destOrd="0" presId="urn:microsoft.com/office/officeart/2005/8/layout/process1"/>
    <dgm:cxn modelId="{2B3B6A9E-2B61-4A53-9944-E4849F15AA3E}" type="presOf" srcId="{D0A81F31-D1F5-465F-9693-287472977DD6}" destId="{30B55B2E-1A6A-40A3-B005-3F04C9DE7823}" srcOrd="0" destOrd="0" presId="urn:microsoft.com/office/officeart/2005/8/layout/process1"/>
    <dgm:cxn modelId="{003DBAA5-58BE-4521-8587-EE6E073CB278}" type="presOf" srcId="{98E4F407-B090-4A3C-A5C0-26C08057FA01}" destId="{28350578-99E8-40D3-8A8B-68B22F1F6855}" srcOrd="0" destOrd="0" presId="urn:microsoft.com/office/officeart/2005/8/layout/process1"/>
    <dgm:cxn modelId="{08B64C8D-01EC-4BAD-9192-2E46C0C36C05}" srcId="{B6DCC0E3-3DB1-4033-8379-C0A6041B12B6}" destId="{98E4F407-B090-4A3C-A5C0-26C08057FA01}" srcOrd="0" destOrd="0" parTransId="{B56F2C23-5A98-4F3D-897C-D297C50FE4E5}" sibTransId="{1B74BE69-F0F9-43B6-ADFE-4DAEF537273A}"/>
    <dgm:cxn modelId="{22786A77-F97E-4291-96B7-F06A9CDF1F42}" type="presOf" srcId="{1B74BE69-F0F9-43B6-ADFE-4DAEF537273A}" destId="{D9D9FB9A-5E62-4D4C-97FF-5814E566431C}" srcOrd="1" destOrd="0" presId="urn:microsoft.com/office/officeart/2005/8/layout/process1"/>
    <dgm:cxn modelId="{F9DA3FEB-1FA4-45AF-B506-608D556D5FF9}" srcId="{B6DCC0E3-3DB1-4033-8379-C0A6041B12B6}" destId="{46AFBBE4-790F-4088-A6D7-B445026FD8C8}" srcOrd="1" destOrd="0" parTransId="{8DAC69C8-31AA-4133-AD67-913EF9C63653}" sibTransId="{8B0B95D8-85B2-4111-85EA-E3B06D5A144B}"/>
    <dgm:cxn modelId="{CEDADB21-83AA-4B37-8985-52B66D3F5E05}" type="presParOf" srcId="{5CF8C7D7-3A9E-4272-9C47-74EC104DF649}" destId="{28350578-99E8-40D3-8A8B-68B22F1F6855}" srcOrd="0" destOrd="0" presId="urn:microsoft.com/office/officeart/2005/8/layout/process1"/>
    <dgm:cxn modelId="{B081F074-CFBB-4E35-9A7F-EC9A2C0E270C}" type="presParOf" srcId="{5CF8C7D7-3A9E-4272-9C47-74EC104DF649}" destId="{AA2B3BDE-94D8-49E4-92C3-C0FFEDC5EBA5}" srcOrd="1" destOrd="0" presId="urn:microsoft.com/office/officeart/2005/8/layout/process1"/>
    <dgm:cxn modelId="{98E2DACB-ACB4-4AD2-9FDF-9689A0CB847A}" type="presParOf" srcId="{AA2B3BDE-94D8-49E4-92C3-C0FFEDC5EBA5}" destId="{D9D9FB9A-5E62-4D4C-97FF-5814E566431C}" srcOrd="0" destOrd="0" presId="urn:microsoft.com/office/officeart/2005/8/layout/process1"/>
    <dgm:cxn modelId="{AB0EA398-A036-4102-8C46-AE2568D46C67}" type="presParOf" srcId="{5CF8C7D7-3A9E-4272-9C47-74EC104DF649}" destId="{2899F28F-9AA6-421A-A79D-D78DD4E68AD1}" srcOrd="2" destOrd="0" presId="urn:microsoft.com/office/officeart/2005/8/layout/process1"/>
    <dgm:cxn modelId="{120DED59-DBD9-4635-B265-323A2E510005}" type="presParOf" srcId="{5CF8C7D7-3A9E-4272-9C47-74EC104DF649}" destId="{0B963658-EDB0-4CBF-97B2-0DE78F2BF723}" srcOrd="3" destOrd="0" presId="urn:microsoft.com/office/officeart/2005/8/layout/process1"/>
    <dgm:cxn modelId="{DC6E2A8E-6BCE-45F7-9DC3-253279FABE2C}" type="presParOf" srcId="{0B963658-EDB0-4CBF-97B2-0DE78F2BF723}" destId="{0D20BDAC-1F33-4978-A272-C33E06CE3126}" srcOrd="0" destOrd="0" presId="urn:microsoft.com/office/officeart/2005/8/layout/process1"/>
    <dgm:cxn modelId="{BCF4DC48-979A-4020-91A5-7DBD07BB0F70}" type="presParOf" srcId="{5CF8C7D7-3A9E-4272-9C47-74EC104DF649}" destId="{30B55B2E-1A6A-40A3-B005-3F04C9DE7823}" srcOrd="4" destOrd="0" presId="urn:microsoft.com/office/officeart/2005/8/layout/process1"/>
    <dgm:cxn modelId="{C6CC085C-2275-4FF2-8108-48A9F87E0516}" type="presParOf" srcId="{5CF8C7D7-3A9E-4272-9C47-74EC104DF649}" destId="{ADC961D6-3243-44D3-8403-F002B0D24C45}" srcOrd="5" destOrd="0" presId="urn:microsoft.com/office/officeart/2005/8/layout/process1"/>
    <dgm:cxn modelId="{E720F157-6B14-4EE2-AACA-883476974E1B}" type="presParOf" srcId="{ADC961D6-3243-44D3-8403-F002B0D24C45}" destId="{0E4608C1-A7BA-4E52-B22F-E77B0EA34C10}" srcOrd="0" destOrd="0" presId="urn:microsoft.com/office/officeart/2005/8/layout/process1"/>
    <dgm:cxn modelId="{F9FC2C4F-D280-4A4B-A50B-6F1BF2F88F0C}" type="presParOf" srcId="{5CF8C7D7-3A9E-4272-9C47-74EC104DF649}" destId="{968AC4AB-7C9B-4895-A5B3-4B17B6F9ADA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400942-9F93-4E81-A5E4-39194D614D16}"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7FA0A47C-5FF1-49F9-9F63-E45A50501E07}">
      <dgm:prSet phldrT="[Text]" custT="1"/>
      <dgm:spPr/>
      <dgm:t>
        <a:bodyPr/>
        <a:lstStyle/>
        <a:p>
          <a:r>
            <a:rPr lang="en-GB" sz="2400" b="1" dirty="0" smtClean="0">
              <a:solidFill>
                <a:schemeClr val="bg1"/>
              </a:solidFill>
              <a:latin typeface="Trebuchet MS" pitchFamily="34" charset="0"/>
            </a:rPr>
            <a:t>Direct    impacts</a:t>
          </a:r>
          <a:endParaRPr lang="en-US" sz="2400" b="1" dirty="0">
            <a:solidFill>
              <a:schemeClr val="bg1"/>
            </a:solidFill>
            <a:latin typeface="Trebuchet MS" pitchFamily="34" charset="0"/>
          </a:endParaRPr>
        </a:p>
      </dgm:t>
    </dgm:pt>
    <dgm:pt modelId="{00B9FEDF-65C6-4D6E-B7D0-601F45B153E2}" type="parTrans" cxnId="{B0A1A9CF-DB25-45F4-8108-1529C908DBB0}">
      <dgm:prSet/>
      <dgm:spPr/>
      <dgm:t>
        <a:bodyPr/>
        <a:lstStyle/>
        <a:p>
          <a:endParaRPr lang="en-US"/>
        </a:p>
      </dgm:t>
    </dgm:pt>
    <dgm:pt modelId="{18C37EFE-C972-4FDF-9A8E-A56FBE9A7077}" type="sibTrans" cxnId="{B0A1A9CF-DB25-45F4-8108-1529C908DBB0}">
      <dgm:prSet/>
      <dgm:spPr/>
      <dgm:t>
        <a:bodyPr/>
        <a:lstStyle/>
        <a:p>
          <a:endParaRPr lang="en-US"/>
        </a:p>
      </dgm:t>
    </dgm:pt>
    <dgm:pt modelId="{6FC314E6-F2D8-4F00-A2CF-98FE56B96075}">
      <dgm:prSet phldrT="[Text]" custT="1"/>
      <dgm:spPr/>
      <dgm:t>
        <a:bodyPr/>
        <a:lstStyle/>
        <a:p>
          <a:pPr marL="0" indent="0">
            <a:lnSpc>
              <a:spcPct val="100000"/>
            </a:lnSpc>
            <a:spcAft>
              <a:spcPts val="1000"/>
            </a:spcAft>
          </a:pPr>
          <a:r>
            <a:rPr lang="en-GB" sz="2300" dirty="0" smtClean="0">
              <a:solidFill>
                <a:srgbClr val="C00000"/>
              </a:solidFill>
              <a:latin typeface="Trebuchet MS" pitchFamily="34" charset="0"/>
            </a:rPr>
            <a:t>Poverty</a:t>
          </a:r>
          <a:endParaRPr lang="en-US" sz="2300" dirty="0">
            <a:solidFill>
              <a:srgbClr val="C00000"/>
            </a:solidFill>
            <a:latin typeface="Trebuchet MS" pitchFamily="34" charset="0"/>
          </a:endParaRPr>
        </a:p>
      </dgm:t>
    </dgm:pt>
    <dgm:pt modelId="{52462F0F-FF96-41C5-A87B-D0C23BE18DDB}" type="parTrans" cxnId="{C00ED84E-9B28-4969-A1DB-592D3E247155}">
      <dgm:prSet/>
      <dgm:spPr/>
      <dgm:t>
        <a:bodyPr/>
        <a:lstStyle/>
        <a:p>
          <a:endParaRPr lang="en-US"/>
        </a:p>
      </dgm:t>
    </dgm:pt>
    <dgm:pt modelId="{E56C1236-4C71-40E4-BA49-A2375B330BE1}" type="sibTrans" cxnId="{C00ED84E-9B28-4969-A1DB-592D3E247155}">
      <dgm:prSet/>
      <dgm:spPr/>
      <dgm:t>
        <a:bodyPr/>
        <a:lstStyle/>
        <a:p>
          <a:endParaRPr lang="en-US"/>
        </a:p>
      </dgm:t>
    </dgm:pt>
    <dgm:pt modelId="{898E24AD-3804-49FF-BC48-09A1AAEB82E0}">
      <dgm:prSet phldrT="[Text]" custT="1"/>
      <dgm:spPr/>
      <dgm:t>
        <a:bodyPr/>
        <a:lstStyle/>
        <a:p>
          <a:pPr marL="0" indent="0">
            <a:lnSpc>
              <a:spcPct val="100000"/>
            </a:lnSpc>
            <a:spcAft>
              <a:spcPts val="1000"/>
            </a:spcAft>
          </a:pPr>
          <a:r>
            <a:rPr lang="en-GB" sz="2300" dirty="0" smtClean="0">
              <a:solidFill>
                <a:srgbClr val="C00000"/>
              </a:solidFill>
              <a:latin typeface="Trebuchet MS" pitchFamily="34" charset="0"/>
            </a:rPr>
            <a:t>Hunger</a:t>
          </a:r>
          <a:endParaRPr lang="en-US" sz="2300" dirty="0">
            <a:solidFill>
              <a:srgbClr val="C00000"/>
            </a:solidFill>
            <a:latin typeface="Trebuchet MS" pitchFamily="34" charset="0"/>
          </a:endParaRPr>
        </a:p>
      </dgm:t>
    </dgm:pt>
    <dgm:pt modelId="{A3967D2E-F4A9-4770-9159-6CBC2830D678}" type="parTrans" cxnId="{B3EC0938-4065-4DAB-B463-DCB97554B420}">
      <dgm:prSet/>
      <dgm:spPr/>
      <dgm:t>
        <a:bodyPr/>
        <a:lstStyle/>
        <a:p>
          <a:endParaRPr lang="en-US"/>
        </a:p>
      </dgm:t>
    </dgm:pt>
    <dgm:pt modelId="{467DB876-8F14-4758-BA0D-5674B90DA6C2}" type="sibTrans" cxnId="{B3EC0938-4065-4DAB-B463-DCB97554B420}">
      <dgm:prSet/>
      <dgm:spPr/>
      <dgm:t>
        <a:bodyPr/>
        <a:lstStyle/>
        <a:p>
          <a:endParaRPr lang="en-US"/>
        </a:p>
      </dgm:t>
    </dgm:pt>
    <dgm:pt modelId="{70CF8012-3C9C-4630-8C6C-20A1288C0B70}">
      <dgm:prSet phldrT="[Text]" custT="1"/>
      <dgm:spPr/>
      <dgm:t>
        <a:bodyPr/>
        <a:lstStyle/>
        <a:p>
          <a:r>
            <a:rPr lang="en-GB" sz="2400" b="1" dirty="0" smtClean="0">
              <a:solidFill>
                <a:schemeClr val="bg1"/>
              </a:solidFill>
              <a:latin typeface="Trebuchet MS" pitchFamily="34" charset="0"/>
            </a:rPr>
            <a:t>Economic impacts</a:t>
          </a:r>
          <a:endParaRPr lang="en-US" sz="2400" b="1" dirty="0">
            <a:solidFill>
              <a:schemeClr val="bg1"/>
            </a:solidFill>
            <a:latin typeface="Trebuchet MS" pitchFamily="34" charset="0"/>
          </a:endParaRPr>
        </a:p>
      </dgm:t>
    </dgm:pt>
    <dgm:pt modelId="{6D454435-8B5F-4C34-A4BA-2480755ABE81}" type="parTrans" cxnId="{DC950E69-6B38-4F36-9E67-C57039731A90}">
      <dgm:prSet/>
      <dgm:spPr/>
      <dgm:t>
        <a:bodyPr/>
        <a:lstStyle/>
        <a:p>
          <a:endParaRPr lang="en-US"/>
        </a:p>
      </dgm:t>
    </dgm:pt>
    <dgm:pt modelId="{39CB568A-DE80-409E-AE6D-5CB97ECFFE16}" type="sibTrans" cxnId="{DC950E69-6B38-4F36-9E67-C57039731A90}">
      <dgm:prSet/>
      <dgm:spPr/>
      <dgm:t>
        <a:bodyPr/>
        <a:lstStyle/>
        <a:p>
          <a:endParaRPr lang="en-US"/>
        </a:p>
      </dgm:t>
    </dgm:pt>
    <dgm:pt modelId="{5D983628-1E2F-4992-A780-2F7A609FDE07}">
      <dgm:prSet phldrT="[Text]" custT="1"/>
      <dgm:spPr/>
      <dgm:t>
        <a:bodyPr/>
        <a:lstStyle/>
        <a:p>
          <a:pPr marL="0" indent="0">
            <a:lnSpc>
              <a:spcPct val="100000"/>
            </a:lnSpc>
            <a:spcAft>
              <a:spcPts val="1000"/>
            </a:spcAft>
          </a:pPr>
          <a:r>
            <a:rPr lang="en-GB" sz="2300" dirty="0" smtClean="0">
              <a:solidFill>
                <a:srgbClr val="C00000"/>
              </a:solidFill>
              <a:latin typeface="Trebuchet MS" pitchFamily="34" charset="0"/>
            </a:rPr>
            <a:t>Livelihoods</a:t>
          </a:r>
          <a:endParaRPr lang="en-US" sz="2300" dirty="0">
            <a:solidFill>
              <a:srgbClr val="C00000"/>
            </a:solidFill>
            <a:latin typeface="Trebuchet MS" pitchFamily="34" charset="0"/>
          </a:endParaRPr>
        </a:p>
      </dgm:t>
    </dgm:pt>
    <dgm:pt modelId="{90F5F90F-08DC-4529-9922-9B4C7DEE6C0A}" type="parTrans" cxnId="{2F2A5AFA-B473-43BD-85F0-83CF483AA857}">
      <dgm:prSet/>
      <dgm:spPr/>
      <dgm:t>
        <a:bodyPr/>
        <a:lstStyle/>
        <a:p>
          <a:endParaRPr lang="en-US"/>
        </a:p>
      </dgm:t>
    </dgm:pt>
    <dgm:pt modelId="{41646C47-8FD8-445A-B432-E8253B426268}" type="sibTrans" cxnId="{2F2A5AFA-B473-43BD-85F0-83CF483AA857}">
      <dgm:prSet/>
      <dgm:spPr/>
      <dgm:t>
        <a:bodyPr/>
        <a:lstStyle/>
        <a:p>
          <a:endParaRPr lang="en-US"/>
        </a:p>
      </dgm:t>
    </dgm:pt>
    <dgm:pt modelId="{F0B3495C-94AE-445A-8CEB-5C0FF135B5B8}">
      <dgm:prSet phldrT="[Text]" custT="1"/>
      <dgm:spPr/>
      <dgm:t>
        <a:bodyPr/>
        <a:lstStyle/>
        <a:p>
          <a:r>
            <a:rPr lang="en-GB" sz="2400" b="1" dirty="0" smtClean="0">
              <a:solidFill>
                <a:schemeClr val="bg1"/>
              </a:solidFill>
              <a:latin typeface="Trebuchet MS" pitchFamily="34" charset="0"/>
            </a:rPr>
            <a:t>Social    impacts</a:t>
          </a:r>
          <a:endParaRPr lang="en-US" sz="2400" b="1" dirty="0">
            <a:solidFill>
              <a:schemeClr val="bg1"/>
            </a:solidFill>
            <a:latin typeface="Trebuchet MS" pitchFamily="34" charset="0"/>
          </a:endParaRPr>
        </a:p>
      </dgm:t>
    </dgm:pt>
    <dgm:pt modelId="{1A222B8C-A1C6-4BF5-A488-F3C809AD3846}" type="parTrans" cxnId="{EA3F7ABB-7E9F-4A6B-9101-5DE32BD2553F}">
      <dgm:prSet/>
      <dgm:spPr/>
      <dgm:t>
        <a:bodyPr/>
        <a:lstStyle/>
        <a:p>
          <a:endParaRPr lang="en-US"/>
        </a:p>
      </dgm:t>
    </dgm:pt>
    <dgm:pt modelId="{81511E06-1E7B-4760-AE2C-C79AB53E6CCB}" type="sibTrans" cxnId="{EA3F7ABB-7E9F-4A6B-9101-5DE32BD2553F}">
      <dgm:prSet/>
      <dgm:spPr/>
      <dgm:t>
        <a:bodyPr/>
        <a:lstStyle/>
        <a:p>
          <a:endParaRPr lang="en-US"/>
        </a:p>
      </dgm:t>
    </dgm:pt>
    <dgm:pt modelId="{BDFFBDE6-FF8E-4981-80B6-AFFA17DEE6CF}">
      <dgm:prSet phldrT="[Text]" custT="1"/>
      <dgm:spPr/>
      <dgm:t>
        <a:bodyPr/>
        <a:lstStyle/>
        <a:p>
          <a:pPr marL="0" indent="0">
            <a:lnSpc>
              <a:spcPct val="100000"/>
            </a:lnSpc>
            <a:spcAft>
              <a:spcPts val="1000"/>
            </a:spcAft>
          </a:pPr>
          <a:r>
            <a:rPr lang="en-GB" sz="2300" dirty="0" smtClean="0">
              <a:solidFill>
                <a:srgbClr val="C00000"/>
              </a:solidFill>
              <a:latin typeface="Trebuchet MS" pitchFamily="34" charset="0"/>
            </a:rPr>
            <a:t>Health</a:t>
          </a:r>
          <a:endParaRPr lang="en-US" sz="2300" dirty="0">
            <a:solidFill>
              <a:srgbClr val="C00000"/>
            </a:solidFill>
            <a:latin typeface="Trebuchet MS" pitchFamily="34" charset="0"/>
          </a:endParaRPr>
        </a:p>
      </dgm:t>
    </dgm:pt>
    <dgm:pt modelId="{3F2CD2BA-4096-4E4C-962B-D3A5842896E3}" type="parTrans" cxnId="{C5CB56B8-5155-4A96-A0CB-AF7BE9FF61F1}">
      <dgm:prSet/>
      <dgm:spPr/>
      <dgm:t>
        <a:bodyPr/>
        <a:lstStyle/>
        <a:p>
          <a:endParaRPr lang="en-US"/>
        </a:p>
      </dgm:t>
    </dgm:pt>
    <dgm:pt modelId="{6BE88AD7-E0F4-4145-96DA-3EF7098BD630}" type="sibTrans" cxnId="{C5CB56B8-5155-4A96-A0CB-AF7BE9FF61F1}">
      <dgm:prSet/>
      <dgm:spPr/>
      <dgm:t>
        <a:bodyPr/>
        <a:lstStyle/>
        <a:p>
          <a:endParaRPr lang="en-US"/>
        </a:p>
      </dgm:t>
    </dgm:pt>
    <dgm:pt modelId="{607B0E85-939A-42BF-86A3-143A171DE732}">
      <dgm:prSet phldrT="[Text]" custT="1"/>
      <dgm:spPr/>
      <dgm:t>
        <a:bodyPr/>
        <a:lstStyle/>
        <a:p>
          <a:pPr marL="0" indent="0">
            <a:lnSpc>
              <a:spcPct val="100000"/>
            </a:lnSpc>
            <a:spcAft>
              <a:spcPts val="1000"/>
            </a:spcAft>
          </a:pPr>
          <a:r>
            <a:rPr lang="en-GB" sz="2300" dirty="0" smtClean="0">
              <a:solidFill>
                <a:srgbClr val="C00000"/>
              </a:solidFill>
              <a:latin typeface="Trebuchet MS" pitchFamily="34" charset="0"/>
            </a:rPr>
            <a:t>Employment</a:t>
          </a:r>
          <a:endParaRPr lang="en-US" sz="2300" dirty="0">
            <a:solidFill>
              <a:srgbClr val="C00000"/>
            </a:solidFill>
            <a:latin typeface="Trebuchet MS" pitchFamily="34" charset="0"/>
          </a:endParaRPr>
        </a:p>
      </dgm:t>
    </dgm:pt>
    <dgm:pt modelId="{BA5A6712-402B-4D0D-A553-B31E6FBAF91A}" type="parTrans" cxnId="{9CD56A2B-747E-439D-A89B-4086784B0355}">
      <dgm:prSet/>
      <dgm:spPr/>
      <dgm:t>
        <a:bodyPr/>
        <a:lstStyle/>
        <a:p>
          <a:endParaRPr lang="en-US"/>
        </a:p>
      </dgm:t>
    </dgm:pt>
    <dgm:pt modelId="{E330E8DF-5A25-40E4-A860-983D836298F5}" type="sibTrans" cxnId="{9CD56A2B-747E-439D-A89B-4086784B0355}">
      <dgm:prSet/>
      <dgm:spPr/>
      <dgm:t>
        <a:bodyPr/>
        <a:lstStyle/>
        <a:p>
          <a:endParaRPr lang="en-US"/>
        </a:p>
      </dgm:t>
    </dgm:pt>
    <dgm:pt modelId="{860CF1C3-6F78-40D1-8245-018952D763BC}">
      <dgm:prSet phldrT="[Text]" custT="1"/>
      <dgm:spPr/>
      <dgm:t>
        <a:bodyPr/>
        <a:lstStyle/>
        <a:p>
          <a:pPr marL="0" indent="0">
            <a:lnSpc>
              <a:spcPct val="100000"/>
            </a:lnSpc>
            <a:spcAft>
              <a:spcPts val="1000"/>
            </a:spcAft>
          </a:pPr>
          <a:r>
            <a:rPr lang="en-GB" sz="2300" dirty="0" smtClean="0">
              <a:solidFill>
                <a:srgbClr val="C00000"/>
              </a:solidFill>
              <a:latin typeface="Trebuchet MS" pitchFamily="34" charset="0"/>
            </a:rPr>
            <a:t>Equity</a:t>
          </a:r>
          <a:endParaRPr lang="en-US" sz="2300" dirty="0">
            <a:solidFill>
              <a:srgbClr val="C00000"/>
            </a:solidFill>
            <a:latin typeface="Trebuchet MS" pitchFamily="34" charset="0"/>
          </a:endParaRPr>
        </a:p>
      </dgm:t>
    </dgm:pt>
    <dgm:pt modelId="{4917E0BC-4700-47A3-9028-AC0C36A5868F}" type="parTrans" cxnId="{F0F62F60-6ADF-42BA-B02D-095E667DD084}">
      <dgm:prSet/>
      <dgm:spPr/>
      <dgm:t>
        <a:bodyPr/>
        <a:lstStyle/>
        <a:p>
          <a:endParaRPr lang="en-US"/>
        </a:p>
      </dgm:t>
    </dgm:pt>
    <dgm:pt modelId="{E443363A-E5BB-46B9-BE4C-CB7FC6C4A072}" type="sibTrans" cxnId="{F0F62F60-6ADF-42BA-B02D-095E667DD084}">
      <dgm:prSet/>
      <dgm:spPr/>
      <dgm:t>
        <a:bodyPr/>
        <a:lstStyle/>
        <a:p>
          <a:endParaRPr lang="en-US"/>
        </a:p>
      </dgm:t>
    </dgm:pt>
    <dgm:pt modelId="{61E7A1FD-4965-487E-8507-B88D6835F637}">
      <dgm:prSet phldrT="[Text]" custT="1"/>
      <dgm:spPr/>
      <dgm:t>
        <a:bodyPr/>
        <a:lstStyle/>
        <a:p>
          <a:pPr marL="0" indent="0">
            <a:lnSpc>
              <a:spcPct val="100000"/>
            </a:lnSpc>
            <a:spcAft>
              <a:spcPts val="1000"/>
            </a:spcAft>
          </a:pPr>
          <a:r>
            <a:rPr lang="en-GB" sz="2300" dirty="0" smtClean="0">
              <a:solidFill>
                <a:srgbClr val="C00000"/>
              </a:solidFill>
              <a:latin typeface="Trebuchet MS" pitchFamily="34" charset="0"/>
            </a:rPr>
            <a:t>Local markets</a:t>
          </a:r>
          <a:endParaRPr lang="en-US" sz="2300" dirty="0">
            <a:solidFill>
              <a:srgbClr val="C00000"/>
            </a:solidFill>
            <a:latin typeface="Trebuchet MS" pitchFamily="34" charset="0"/>
          </a:endParaRPr>
        </a:p>
      </dgm:t>
    </dgm:pt>
    <dgm:pt modelId="{8110757B-F43D-448B-90E9-F3F5EC90150F}" type="parTrans" cxnId="{9F92CBDB-67A7-49B1-97B8-D1D503D5F50F}">
      <dgm:prSet/>
      <dgm:spPr/>
      <dgm:t>
        <a:bodyPr/>
        <a:lstStyle/>
        <a:p>
          <a:endParaRPr lang="en-US"/>
        </a:p>
      </dgm:t>
    </dgm:pt>
    <dgm:pt modelId="{EAB096B3-8684-4F7C-8762-6C974715F537}" type="sibTrans" cxnId="{9F92CBDB-67A7-49B1-97B8-D1D503D5F50F}">
      <dgm:prSet/>
      <dgm:spPr/>
      <dgm:t>
        <a:bodyPr/>
        <a:lstStyle/>
        <a:p>
          <a:endParaRPr lang="en-US"/>
        </a:p>
      </dgm:t>
    </dgm:pt>
    <dgm:pt modelId="{6D4D6366-7CA3-4C15-A030-21E509037D6A}">
      <dgm:prSet phldrT="[Text]" custT="1"/>
      <dgm:spPr/>
      <dgm:t>
        <a:bodyPr/>
        <a:lstStyle/>
        <a:p>
          <a:pPr marL="0" indent="0">
            <a:lnSpc>
              <a:spcPct val="100000"/>
            </a:lnSpc>
            <a:spcAft>
              <a:spcPts val="1000"/>
            </a:spcAft>
          </a:pPr>
          <a:r>
            <a:rPr lang="en-GB" sz="2300" dirty="0" smtClean="0">
              <a:solidFill>
                <a:srgbClr val="C00000"/>
              </a:solidFill>
              <a:latin typeface="Trebuchet MS" pitchFamily="34" charset="0"/>
            </a:rPr>
            <a:t>Education</a:t>
          </a:r>
          <a:endParaRPr lang="en-US" sz="2300" dirty="0">
            <a:solidFill>
              <a:srgbClr val="C00000"/>
            </a:solidFill>
            <a:latin typeface="Trebuchet MS" pitchFamily="34" charset="0"/>
          </a:endParaRPr>
        </a:p>
      </dgm:t>
    </dgm:pt>
    <dgm:pt modelId="{C287ED59-9D6F-4B2C-A943-D304829FCD52}" type="parTrans" cxnId="{59C1484C-109D-47E9-8F89-63657C1F7A5F}">
      <dgm:prSet/>
      <dgm:spPr/>
      <dgm:t>
        <a:bodyPr/>
        <a:lstStyle/>
        <a:p>
          <a:endParaRPr lang="en-US"/>
        </a:p>
      </dgm:t>
    </dgm:pt>
    <dgm:pt modelId="{29F2AE77-90B0-4D55-8A51-E0DA372DC597}" type="sibTrans" cxnId="{59C1484C-109D-47E9-8F89-63657C1F7A5F}">
      <dgm:prSet/>
      <dgm:spPr/>
      <dgm:t>
        <a:bodyPr/>
        <a:lstStyle/>
        <a:p>
          <a:endParaRPr lang="en-US"/>
        </a:p>
      </dgm:t>
    </dgm:pt>
    <dgm:pt modelId="{02A8C034-0C1C-4E74-9BCD-C479112EAA8B}">
      <dgm:prSet phldrT="[Text]" custT="1"/>
      <dgm:spPr/>
      <dgm:t>
        <a:bodyPr/>
        <a:lstStyle/>
        <a:p>
          <a:pPr marL="0" indent="0">
            <a:lnSpc>
              <a:spcPct val="100000"/>
            </a:lnSpc>
            <a:spcAft>
              <a:spcPts val="1000"/>
            </a:spcAft>
          </a:pPr>
          <a:r>
            <a:rPr lang="en-GB" sz="2300" dirty="0" smtClean="0">
              <a:solidFill>
                <a:srgbClr val="C00000"/>
              </a:solidFill>
              <a:latin typeface="Trebuchet MS" pitchFamily="34" charset="0"/>
            </a:rPr>
            <a:t>Gender equality</a:t>
          </a:r>
          <a:endParaRPr lang="en-US" sz="2300" dirty="0">
            <a:solidFill>
              <a:srgbClr val="C00000"/>
            </a:solidFill>
            <a:latin typeface="Trebuchet MS" pitchFamily="34" charset="0"/>
          </a:endParaRPr>
        </a:p>
      </dgm:t>
    </dgm:pt>
    <dgm:pt modelId="{AE7935CA-27B4-4598-9013-44BC6D861343}" type="parTrans" cxnId="{69493A31-9E5E-4FC1-A3C3-861EAE855F4B}">
      <dgm:prSet/>
      <dgm:spPr/>
      <dgm:t>
        <a:bodyPr/>
        <a:lstStyle/>
        <a:p>
          <a:endParaRPr lang="en-US"/>
        </a:p>
      </dgm:t>
    </dgm:pt>
    <dgm:pt modelId="{3FF0FF3B-07A7-47F0-BA56-0F06A607E847}" type="sibTrans" cxnId="{69493A31-9E5E-4FC1-A3C3-861EAE855F4B}">
      <dgm:prSet/>
      <dgm:spPr/>
      <dgm:t>
        <a:bodyPr/>
        <a:lstStyle/>
        <a:p>
          <a:endParaRPr lang="en-US"/>
        </a:p>
      </dgm:t>
    </dgm:pt>
    <dgm:pt modelId="{A2824AE4-9C27-45E7-B379-B1D814FD7A30}">
      <dgm:prSet phldrT="[Text]" custT="1"/>
      <dgm:spPr/>
      <dgm:t>
        <a:bodyPr/>
        <a:lstStyle/>
        <a:p>
          <a:pPr marL="0" indent="0">
            <a:lnSpc>
              <a:spcPct val="100000"/>
            </a:lnSpc>
            <a:spcAft>
              <a:spcPts val="1000"/>
            </a:spcAft>
          </a:pPr>
          <a:r>
            <a:rPr lang="en-US" sz="2300" dirty="0" smtClean="0">
              <a:solidFill>
                <a:srgbClr val="C00000"/>
              </a:solidFill>
              <a:latin typeface="Trebuchet MS" pitchFamily="34" charset="0"/>
            </a:rPr>
            <a:t>Wellbeing</a:t>
          </a:r>
          <a:endParaRPr lang="en-US" sz="2300" dirty="0">
            <a:solidFill>
              <a:srgbClr val="C00000"/>
            </a:solidFill>
            <a:latin typeface="Trebuchet MS" pitchFamily="34" charset="0"/>
          </a:endParaRPr>
        </a:p>
      </dgm:t>
    </dgm:pt>
    <dgm:pt modelId="{F6C40B7C-98D1-4C2B-AAA7-C926FA753834}" type="parTrans" cxnId="{F8A704B7-D620-4C8D-9859-6AF607E40DAC}">
      <dgm:prSet/>
      <dgm:spPr/>
      <dgm:t>
        <a:bodyPr/>
        <a:lstStyle/>
        <a:p>
          <a:endParaRPr lang="en-GB"/>
        </a:p>
      </dgm:t>
    </dgm:pt>
    <dgm:pt modelId="{A6590ABB-84E6-4367-A873-46AED2A1A579}" type="sibTrans" cxnId="{F8A704B7-D620-4C8D-9859-6AF607E40DAC}">
      <dgm:prSet/>
      <dgm:spPr/>
      <dgm:t>
        <a:bodyPr/>
        <a:lstStyle/>
        <a:p>
          <a:endParaRPr lang="en-GB"/>
        </a:p>
      </dgm:t>
    </dgm:pt>
    <dgm:pt modelId="{3E1F48B4-1AA3-43A2-80D4-3B3739DF2B06}">
      <dgm:prSet phldrT="[Text]" custT="1"/>
      <dgm:spPr/>
      <dgm:t>
        <a:bodyPr/>
        <a:lstStyle/>
        <a:p>
          <a:pPr marL="0" indent="0">
            <a:lnSpc>
              <a:spcPct val="100000"/>
            </a:lnSpc>
            <a:spcAft>
              <a:spcPts val="1000"/>
            </a:spcAft>
          </a:pPr>
          <a:r>
            <a:rPr lang="en-GB" sz="2300" dirty="0" smtClean="0">
              <a:solidFill>
                <a:srgbClr val="C00000"/>
              </a:solidFill>
              <a:latin typeface="Trebuchet MS" pitchFamily="34" charset="0"/>
            </a:rPr>
            <a:t>Nutrition</a:t>
          </a:r>
          <a:endParaRPr lang="en-US" sz="2300" dirty="0">
            <a:solidFill>
              <a:srgbClr val="C00000"/>
            </a:solidFill>
            <a:latin typeface="Trebuchet MS" pitchFamily="34" charset="0"/>
          </a:endParaRPr>
        </a:p>
      </dgm:t>
    </dgm:pt>
    <dgm:pt modelId="{7E4241EB-4CC5-4BFA-AC6F-B96C59868ABC}" type="parTrans" cxnId="{CA958308-0361-4C57-A514-4B022ACD8470}">
      <dgm:prSet/>
      <dgm:spPr/>
      <dgm:t>
        <a:bodyPr/>
        <a:lstStyle/>
        <a:p>
          <a:endParaRPr lang="en-GB"/>
        </a:p>
      </dgm:t>
    </dgm:pt>
    <dgm:pt modelId="{A062FB2B-A4A6-42B6-87BC-0E16E178E349}" type="sibTrans" cxnId="{CA958308-0361-4C57-A514-4B022ACD8470}">
      <dgm:prSet/>
      <dgm:spPr/>
      <dgm:t>
        <a:bodyPr/>
        <a:lstStyle/>
        <a:p>
          <a:endParaRPr lang="en-GB"/>
        </a:p>
      </dgm:t>
    </dgm:pt>
    <dgm:pt modelId="{14FF3192-DBB1-4A4B-AF5D-241F495C2538}" type="pres">
      <dgm:prSet presAssocID="{E1400942-9F93-4E81-A5E4-39194D614D16}" presName="Name0" presStyleCnt="0">
        <dgm:presLayoutVars>
          <dgm:dir/>
          <dgm:animLvl val="lvl"/>
          <dgm:resizeHandles val="exact"/>
        </dgm:presLayoutVars>
      </dgm:prSet>
      <dgm:spPr/>
      <dgm:t>
        <a:bodyPr/>
        <a:lstStyle/>
        <a:p>
          <a:endParaRPr lang="en-US"/>
        </a:p>
      </dgm:t>
    </dgm:pt>
    <dgm:pt modelId="{8DF4EBAD-B26B-478E-B29F-3153FFAB6913}" type="pres">
      <dgm:prSet presAssocID="{7FA0A47C-5FF1-49F9-9F63-E45A50501E07}" presName="composite" presStyleCnt="0"/>
      <dgm:spPr/>
    </dgm:pt>
    <dgm:pt modelId="{E3C3AEF0-E4F5-4DE9-AC60-75D92E5F1157}" type="pres">
      <dgm:prSet presAssocID="{7FA0A47C-5FF1-49F9-9F63-E45A50501E07}" presName="parTx" presStyleLbl="alignNode1" presStyleIdx="0" presStyleCnt="3">
        <dgm:presLayoutVars>
          <dgm:chMax val="0"/>
          <dgm:chPref val="0"/>
          <dgm:bulletEnabled val="1"/>
        </dgm:presLayoutVars>
      </dgm:prSet>
      <dgm:spPr/>
      <dgm:t>
        <a:bodyPr/>
        <a:lstStyle/>
        <a:p>
          <a:endParaRPr lang="en-US"/>
        </a:p>
      </dgm:t>
    </dgm:pt>
    <dgm:pt modelId="{B8A5BD53-2DE8-4871-87BC-BD393AF604BC}" type="pres">
      <dgm:prSet presAssocID="{7FA0A47C-5FF1-49F9-9F63-E45A50501E07}" presName="desTx" presStyleLbl="alignAccFollowNode1" presStyleIdx="0" presStyleCnt="3">
        <dgm:presLayoutVars>
          <dgm:bulletEnabled val="1"/>
        </dgm:presLayoutVars>
      </dgm:prSet>
      <dgm:spPr/>
      <dgm:t>
        <a:bodyPr/>
        <a:lstStyle/>
        <a:p>
          <a:endParaRPr lang="en-US"/>
        </a:p>
      </dgm:t>
    </dgm:pt>
    <dgm:pt modelId="{2101ECE8-AD46-4180-BCA6-4ECC17D6A477}" type="pres">
      <dgm:prSet presAssocID="{18C37EFE-C972-4FDF-9A8E-A56FBE9A7077}" presName="space" presStyleCnt="0"/>
      <dgm:spPr/>
    </dgm:pt>
    <dgm:pt modelId="{7119B27A-CF8E-4DF2-9DD6-39A9785A3EB4}" type="pres">
      <dgm:prSet presAssocID="{70CF8012-3C9C-4630-8C6C-20A1288C0B70}" presName="composite" presStyleCnt="0"/>
      <dgm:spPr/>
    </dgm:pt>
    <dgm:pt modelId="{A854EE07-AF51-4726-8CC3-33B631D88AA3}" type="pres">
      <dgm:prSet presAssocID="{70CF8012-3C9C-4630-8C6C-20A1288C0B70}" presName="parTx" presStyleLbl="alignNode1" presStyleIdx="1" presStyleCnt="3">
        <dgm:presLayoutVars>
          <dgm:chMax val="0"/>
          <dgm:chPref val="0"/>
          <dgm:bulletEnabled val="1"/>
        </dgm:presLayoutVars>
      </dgm:prSet>
      <dgm:spPr/>
      <dgm:t>
        <a:bodyPr/>
        <a:lstStyle/>
        <a:p>
          <a:endParaRPr lang="en-US"/>
        </a:p>
      </dgm:t>
    </dgm:pt>
    <dgm:pt modelId="{B20C5F85-839D-40D0-A387-4952D5B3DB55}" type="pres">
      <dgm:prSet presAssocID="{70CF8012-3C9C-4630-8C6C-20A1288C0B70}" presName="desTx" presStyleLbl="alignAccFollowNode1" presStyleIdx="1" presStyleCnt="3">
        <dgm:presLayoutVars>
          <dgm:bulletEnabled val="1"/>
        </dgm:presLayoutVars>
      </dgm:prSet>
      <dgm:spPr/>
      <dgm:t>
        <a:bodyPr/>
        <a:lstStyle/>
        <a:p>
          <a:endParaRPr lang="en-US"/>
        </a:p>
      </dgm:t>
    </dgm:pt>
    <dgm:pt modelId="{4B5C5A34-F612-4CD9-841C-960FD8DD5930}" type="pres">
      <dgm:prSet presAssocID="{39CB568A-DE80-409E-AE6D-5CB97ECFFE16}" presName="space" presStyleCnt="0"/>
      <dgm:spPr/>
    </dgm:pt>
    <dgm:pt modelId="{240C11B8-4F33-47A7-8C3D-15A0A36B54D9}" type="pres">
      <dgm:prSet presAssocID="{F0B3495C-94AE-445A-8CEB-5C0FF135B5B8}" presName="composite" presStyleCnt="0"/>
      <dgm:spPr/>
    </dgm:pt>
    <dgm:pt modelId="{09A73ABE-8ECE-4240-9302-4DE72ADF4CC5}" type="pres">
      <dgm:prSet presAssocID="{F0B3495C-94AE-445A-8CEB-5C0FF135B5B8}" presName="parTx" presStyleLbl="alignNode1" presStyleIdx="2" presStyleCnt="3">
        <dgm:presLayoutVars>
          <dgm:chMax val="0"/>
          <dgm:chPref val="0"/>
          <dgm:bulletEnabled val="1"/>
        </dgm:presLayoutVars>
      </dgm:prSet>
      <dgm:spPr/>
      <dgm:t>
        <a:bodyPr/>
        <a:lstStyle/>
        <a:p>
          <a:endParaRPr lang="en-US"/>
        </a:p>
      </dgm:t>
    </dgm:pt>
    <dgm:pt modelId="{96010A79-3BA6-414F-99AB-96D9671D19FD}" type="pres">
      <dgm:prSet presAssocID="{F0B3495C-94AE-445A-8CEB-5C0FF135B5B8}" presName="desTx" presStyleLbl="alignAccFollowNode1" presStyleIdx="2" presStyleCnt="3">
        <dgm:presLayoutVars>
          <dgm:bulletEnabled val="1"/>
        </dgm:presLayoutVars>
      </dgm:prSet>
      <dgm:spPr/>
      <dgm:t>
        <a:bodyPr/>
        <a:lstStyle/>
        <a:p>
          <a:endParaRPr lang="en-US"/>
        </a:p>
      </dgm:t>
    </dgm:pt>
  </dgm:ptLst>
  <dgm:cxnLst>
    <dgm:cxn modelId="{A8D699DA-F887-444B-9B1A-889F705173D2}" type="presOf" srcId="{860CF1C3-6F78-40D1-8245-018952D763BC}" destId="{B20C5F85-839D-40D0-A387-4952D5B3DB55}" srcOrd="0" destOrd="2" presId="urn:microsoft.com/office/officeart/2005/8/layout/hList1"/>
    <dgm:cxn modelId="{565478FF-890E-4E6F-BD24-523E7DA71C27}" type="presOf" srcId="{5D983628-1E2F-4992-A780-2F7A609FDE07}" destId="{B20C5F85-839D-40D0-A387-4952D5B3DB55}" srcOrd="0" destOrd="0" presId="urn:microsoft.com/office/officeart/2005/8/layout/hList1"/>
    <dgm:cxn modelId="{705224A4-1EA5-412C-AEAA-89CEFF49B8BF}" type="presOf" srcId="{61E7A1FD-4965-487E-8507-B88D6835F637}" destId="{B20C5F85-839D-40D0-A387-4952D5B3DB55}" srcOrd="0" destOrd="3" presId="urn:microsoft.com/office/officeart/2005/8/layout/hList1"/>
    <dgm:cxn modelId="{E37DEA74-CF22-4B31-BB25-4474C98AA1D4}" type="presOf" srcId="{02A8C034-0C1C-4E74-9BCD-C479112EAA8B}" destId="{96010A79-3BA6-414F-99AB-96D9671D19FD}" srcOrd="0" destOrd="3" presId="urn:microsoft.com/office/officeart/2005/8/layout/hList1"/>
    <dgm:cxn modelId="{9F92CBDB-67A7-49B1-97B8-D1D503D5F50F}" srcId="{70CF8012-3C9C-4630-8C6C-20A1288C0B70}" destId="{61E7A1FD-4965-487E-8507-B88D6835F637}" srcOrd="3" destOrd="0" parTransId="{8110757B-F43D-448B-90E9-F3F5EC90150F}" sibTransId="{EAB096B3-8684-4F7C-8762-6C974715F537}"/>
    <dgm:cxn modelId="{8DD7DDD5-6B57-4B81-B3CF-6AA78AAAEB9B}" type="presOf" srcId="{7FA0A47C-5FF1-49F9-9F63-E45A50501E07}" destId="{E3C3AEF0-E4F5-4DE9-AC60-75D92E5F1157}" srcOrd="0" destOrd="0" presId="urn:microsoft.com/office/officeart/2005/8/layout/hList1"/>
    <dgm:cxn modelId="{81E2F802-6588-41A5-BBC9-50F3DD775637}" type="presOf" srcId="{F0B3495C-94AE-445A-8CEB-5C0FF135B5B8}" destId="{09A73ABE-8ECE-4240-9302-4DE72ADF4CC5}" srcOrd="0" destOrd="0" presId="urn:microsoft.com/office/officeart/2005/8/layout/hList1"/>
    <dgm:cxn modelId="{C5CB56B8-5155-4A96-A0CB-AF7BE9FF61F1}" srcId="{F0B3495C-94AE-445A-8CEB-5C0FF135B5B8}" destId="{BDFFBDE6-FF8E-4981-80B6-AFFA17DEE6CF}" srcOrd="0" destOrd="0" parTransId="{3F2CD2BA-4096-4E4C-962B-D3A5842896E3}" sibTransId="{6BE88AD7-E0F4-4145-96DA-3EF7098BD630}"/>
    <dgm:cxn modelId="{2F2A5AFA-B473-43BD-85F0-83CF483AA857}" srcId="{70CF8012-3C9C-4630-8C6C-20A1288C0B70}" destId="{5D983628-1E2F-4992-A780-2F7A609FDE07}" srcOrd="0" destOrd="0" parTransId="{90F5F90F-08DC-4529-9922-9B4C7DEE6C0A}" sibTransId="{41646C47-8FD8-445A-B432-E8253B426268}"/>
    <dgm:cxn modelId="{FE6F7129-D3AE-4A10-89EA-5B2A84A65ECB}" type="presOf" srcId="{3E1F48B4-1AA3-43A2-80D4-3B3739DF2B06}" destId="{96010A79-3BA6-414F-99AB-96D9671D19FD}" srcOrd="0" destOrd="1" presId="urn:microsoft.com/office/officeart/2005/8/layout/hList1"/>
    <dgm:cxn modelId="{9CD56A2B-747E-439D-A89B-4086784B0355}" srcId="{70CF8012-3C9C-4630-8C6C-20A1288C0B70}" destId="{607B0E85-939A-42BF-86A3-143A171DE732}" srcOrd="1" destOrd="0" parTransId="{BA5A6712-402B-4D0D-A553-B31E6FBAF91A}" sibTransId="{E330E8DF-5A25-40E4-A860-983D836298F5}"/>
    <dgm:cxn modelId="{706A17A7-AE69-4553-AB64-8D8E6CF29D7A}" type="presOf" srcId="{A2824AE4-9C27-45E7-B379-B1D814FD7A30}" destId="{B8A5BD53-2DE8-4871-87BC-BD393AF604BC}" srcOrd="0" destOrd="2" presId="urn:microsoft.com/office/officeart/2005/8/layout/hList1"/>
    <dgm:cxn modelId="{F0F62F60-6ADF-42BA-B02D-095E667DD084}" srcId="{70CF8012-3C9C-4630-8C6C-20A1288C0B70}" destId="{860CF1C3-6F78-40D1-8245-018952D763BC}" srcOrd="2" destOrd="0" parTransId="{4917E0BC-4700-47A3-9028-AC0C36A5868F}" sibTransId="{E443363A-E5BB-46B9-BE4C-CB7FC6C4A072}"/>
    <dgm:cxn modelId="{EA3F7ABB-7E9F-4A6B-9101-5DE32BD2553F}" srcId="{E1400942-9F93-4E81-A5E4-39194D614D16}" destId="{F0B3495C-94AE-445A-8CEB-5C0FF135B5B8}" srcOrd="2" destOrd="0" parTransId="{1A222B8C-A1C6-4BF5-A488-F3C809AD3846}" sibTransId="{81511E06-1E7B-4760-AE2C-C79AB53E6CCB}"/>
    <dgm:cxn modelId="{47BE0E3C-2B0D-46AF-BC0C-9BD8FF5BA1B5}" type="presOf" srcId="{70CF8012-3C9C-4630-8C6C-20A1288C0B70}" destId="{A854EE07-AF51-4726-8CC3-33B631D88AA3}" srcOrd="0" destOrd="0" presId="urn:microsoft.com/office/officeart/2005/8/layout/hList1"/>
    <dgm:cxn modelId="{C00ED84E-9B28-4969-A1DB-592D3E247155}" srcId="{7FA0A47C-5FF1-49F9-9F63-E45A50501E07}" destId="{6FC314E6-F2D8-4F00-A2CF-98FE56B96075}" srcOrd="0" destOrd="0" parTransId="{52462F0F-FF96-41C5-A87B-D0C23BE18DDB}" sibTransId="{E56C1236-4C71-40E4-BA49-A2375B330BE1}"/>
    <dgm:cxn modelId="{8212EC21-0A86-427A-BFB3-083458C58D51}" type="presOf" srcId="{6FC314E6-F2D8-4F00-A2CF-98FE56B96075}" destId="{B8A5BD53-2DE8-4871-87BC-BD393AF604BC}" srcOrd="0" destOrd="0" presId="urn:microsoft.com/office/officeart/2005/8/layout/hList1"/>
    <dgm:cxn modelId="{B3EC0938-4065-4DAB-B463-DCB97554B420}" srcId="{7FA0A47C-5FF1-49F9-9F63-E45A50501E07}" destId="{898E24AD-3804-49FF-BC48-09A1AAEB82E0}" srcOrd="1" destOrd="0" parTransId="{A3967D2E-F4A9-4770-9159-6CBC2830D678}" sibTransId="{467DB876-8F14-4758-BA0D-5674B90DA6C2}"/>
    <dgm:cxn modelId="{59C1484C-109D-47E9-8F89-63657C1F7A5F}" srcId="{F0B3495C-94AE-445A-8CEB-5C0FF135B5B8}" destId="{6D4D6366-7CA3-4C15-A030-21E509037D6A}" srcOrd="2" destOrd="0" parTransId="{C287ED59-9D6F-4B2C-A943-D304829FCD52}" sibTransId="{29F2AE77-90B0-4D55-8A51-E0DA372DC597}"/>
    <dgm:cxn modelId="{E4E43F6F-3C96-476C-86FB-5E3C40E48990}" type="presOf" srcId="{E1400942-9F93-4E81-A5E4-39194D614D16}" destId="{14FF3192-DBB1-4A4B-AF5D-241F495C2538}" srcOrd="0" destOrd="0" presId="urn:microsoft.com/office/officeart/2005/8/layout/hList1"/>
    <dgm:cxn modelId="{F8A704B7-D620-4C8D-9859-6AF607E40DAC}" srcId="{7FA0A47C-5FF1-49F9-9F63-E45A50501E07}" destId="{A2824AE4-9C27-45E7-B379-B1D814FD7A30}" srcOrd="2" destOrd="0" parTransId="{F6C40B7C-98D1-4C2B-AAA7-C926FA753834}" sibTransId="{A6590ABB-84E6-4367-A873-46AED2A1A579}"/>
    <dgm:cxn modelId="{69493A31-9E5E-4FC1-A3C3-861EAE855F4B}" srcId="{F0B3495C-94AE-445A-8CEB-5C0FF135B5B8}" destId="{02A8C034-0C1C-4E74-9BCD-C479112EAA8B}" srcOrd="3" destOrd="0" parTransId="{AE7935CA-27B4-4598-9013-44BC6D861343}" sibTransId="{3FF0FF3B-07A7-47F0-BA56-0F06A607E847}"/>
    <dgm:cxn modelId="{692808F3-2C6B-4812-9935-8BA9AD1B948A}" type="presOf" srcId="{6D4D6366-7CA3-4C15-A030-21E509037D6A}" destId="{96010A79-3BA6-414F-99AB-96D9671D19FD}" srcOrd="0" destOrd="2" presId="urn:microsoft.com/office/officeart/2005/8/layout/hList1"/>
    <dgm:cxn modelId="{CA958308-0361-4C57-A514-4B022ACD8470}" srcId="{F0B3495C-94AE-445A-8CEB-5C0FF135B5B8}" destId="{3E1F48B4-1AA3-43A2-80D4-3B3739DF2B06}" srcOrd="1" destOrd="0" parTransId="{7E4241EB-4CC5-4BFA-AC6F-B96C59868ABC}" sibTransId="{A062FB2B-A4A6-42B6-87BC-0E16E178E349}"/>
    <dgm:cxn modelId="{BCC21E82-792C-40CC-9792-9912C3EC6128}" type="presOf" srcId="{BDFFBDE6-FF8E-4981-80B6-AFFA17DEE6CF}" destId="{96010A79-3BA6-414F-99AB-96D9671D19FD}" srcOrd="0" destOrd="0" presId="urn:microsoft.com/office/officeart/2005/8/layout/hList1"/>
    <dgm:cxn modelId="{B0A1A9CF-DB25-45F4-8108-1529C908DBB0}" srcId="{E1400942-9F93-4E81-A5E4-39194D614D16}" destId="{7FA0A47C-5FF1-49F9-9F63-E45A50501E07}" srcOrd="0" destOrd="0" parTransId="{00B9FEDF-65C6-4D6E-B7D0-601F45B153E2}" sibTransId="{18C37EFE-C972-4FDF-9A8E-A56FBE9A7077}"/>
    <dgm:cxn modelId="{15AA250A-4452-45DF-9633-3806268E5CFB}" type="presOf" srcId="{607B0E85-939A-42BF-86A3-143A171DE732}" destId="{B20C5F85-839D-40D0-A387-4952D5B3DB55}" srcOrd="0" destOrd="1" presId="urn:microsoft.com/office/officeart/2005/8/layout/hList1"/>
    <dgm:cxn modelId="{EF0C6E70-7BD3-491E-BADE-22E8071CE985}" type="presOf" srcId="{898E24AD-3804-49FF-BC48-09A1AAEB82E0}" destId="{B8A5BD53-2DE8-4871-87BC-BD393AF604BC}" srcOrd="0" destOrd="1" presId="urn:microsoft.com/office/officeart/2005/8/layout/hList1"/>
    <dgm:cxn modelId="{DC950E69-6B38-4F36-9E67-C57039731A90}" srcId="{E1400942-9F93-4E81-A5E4-39194D614D16}" destId="{70CF8012-3C9C-4630-8C6C-20A1288C0B70}" srcOrd="1" destOrd="0" parTransId="{6D454435-8B5F-4C34-A4BA-2480755ABE81}" sibTransId="{39CB568A-DE80-409E-AE6D-5CB97ECFFE16}"/>
    <dgm:cxn modelId="{875F72CC-DCBB-4DE6-B300-AA22B529F22E}" type="presParOf" srcId="{14FF3192-DBB1-4A4B-AF5D-241F495C2538}" destId="{8DF4EBAD-B26B-478E-B29F-3153FFAB6913}" srcOrd="0" destOrd="0" presId="urn:microsoft.com/office/officeart/2005/8/layout/hList1"/>
    <dgm:cxn modelId="{E4E7C06E-D46F-48F2-B08B-01041DA024F9}" type="presParOf" srcId="{8DF4EBAD-B26B-478E-B29F-3153FFAB6913}" destId="{E3C3AEF0-E4F5-4DE9-AC60-75D92E5F1157}" srcOrd="0" destOrd="0" presId="urn:microsoft.com/office/officeart/2005/8/layout/hList1"/>
    <dgm:cxn modelId="{1786E80D-EFE2-4DA4-8963-4C539801C452}" type="presParOf" srcId="{8DF4EBAD-B26B-478E-B29F-3153FFAB6913}" destId="{B8A5BD53-2DE8-4871-87BC-BD393AF604BC}" srcOrd="1" destOrd="0" presId="urn:microsoft.com/office/officeart/2005/8/layout/hList1"/>
    <dgm:cxn modelId="{B5310072-9F55-4482-B13B-E7094D9F7981}" type="presParOf" srcId="{14FF3192-DBB1-4A4B-AF5D-241F495C2538}" destId="{2101ECE8-AD46-4180-BCA6-4ECC17D6A477}" srcOrd="1" destOrd="0" presId="urn:microsoft.com/office/officeart/2005/8/layout/hList1"/>
    <dgm:cxn modelId="{A92B3F4A-CFC8-4899-9214-89339350ECD3}" type="presParOf" srcId="{14FF3192-DBB1-4A4B-AF5D-241F495C2538}" destId="{7119B27A-CF8E-4DF2-9DD6-39A9785A3EB4}" srcOrd="2" destOrd="0" presId="urn:microsoft.com/office/officeart/2005/8/layout/hList1"/>
    <dgm:cxn modelId="{6125B9A8-A59D-4629-BC8E-5E1467D57ED1}" type="presParOf" srcId="{7119B27A-CF8E-4DF2-9DD6-39A9785A3EB4}" destId="{A854EE07-AF51-4726-8CC3-33B631D88AA3}" srcOrd="0" destOrd="0" presId="urn:microsoft.com/office/officeart/2005/8/layout/hList1"/>
    <dgm:cxn modelId="{642CF206-D011-425D-B650-2823F42F00BE}" type="presParOf" srcId="{7119B27A-CF8E-4DF2-9DD6-39A9785A3EB4}" destId="{B20C5F85-839D-40D0-A387-4952D5B3DB55}" srcOrd="1" destOrd="0" presId="urn:microsoft.com/office/officeart/2005/8/layout/hList1"/>
    <dgm:cxn modelId="{C7BB033A-C68A-4E22-A9B3-6CCF60EA66C6}" type="presParOf" srcId="{14FF3192-DBB1-4A4B-AF5D-241F495C2538}" destId="{4B5C5A34-F612-4CD9-841C-960FD8DD5930}" srcOrd="3" destOrd="0" presId="urn:microsoft.com/office/officeart/2005/8/layout/hList1"/>
    <dgm:cxn modelId="{74514FE7-8BFD-42B0-8AD7-57A6ECA33E76}" type="presParOf" srcId="{14FF3192-DBB1-4A4B-AF5D-241F495C2538}" destId="{240C11B8-4F33-47A7-8C3D-15A0A36B54D9}" srcOrd="4" destOrd="0" presId="urn:microsoft.com/office/officeart/2005/8/layout/hList1"/>
    <dgm:cxn modelId="{43B9A35B-A286-416E-8C94-7BD0B5F4579A}" type="presParOf" srcId="{240C11B8-4F33-47A7-8C3D-15A0A36B54D9}" destId="{09A73ABE-8ECE-4240-9302-4DE72ADF4CC5}" srcOrd="0" destOrd="0" presId="urn:microsoft.com/office/officeart/2005/8/layout/hList1"/>
    <dgm:cxn modelId="{0CCD2935-879E-45B5-A035-D842A326AF5B}" type="presParOf" srcId="{240C11B8-4F33-47A7-8C3D-15A0A36B54D9}" destId="{96010A79-3BA6-414F-99AB-96D9671D19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0578-99E8-40D3-8A8B-68B22F1F6855}">
      <dsp:nvSpPr>
        <dsp:cNvPr id="0" name=""/>
        <dsp:cNvSpPr/>
      </dsp:nvSpPr>
      <dsp:spPr>
        <a:xfrm>
          <a:off x="10579" y="0"/>
          <a:ext cx="1598305" cy="95898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smtClean="0">
              <a:latin typeface="Calibri"/>
              <a:ea typeface="+mn-ea"/>
              <a:cs typeface="+mn-cs"/>
            </a:rPr>
            <a:t>Poverty</a:t>
          </a:r>
          <a:endParaRPr lang="en-GB" sz="3200" kern="1200" dirty="0">
            <a:latin typeface="Calibri"/>
            <a:ea typeface="+mn-ea"/>
            <a:cs typeface="+mn-cs"/>
          </a:endParaRPr>
        </a:p>
      </dsp:txBody>
      <dsp:txXfrm>
        <a:off x="38667" y="28088"/>
        <a:ext cx="1542129" cy="902807"/>
      </dsp:txXfrm>
    </dsp:sp>
    <dsp:sp modelId="{AA2B3BDE-94D8-49E4-92C3-C0FFEDC5EBA5}">
      <dsp:nvSpPr>
        <dsp:cNvPr id="0" name=""/>
        <dsp:cNvSpPr/>
      </dsp:nvSpPr>
      <dsp:spPr>
        <a:xfrm>
          <a:off x="1768715" y="281301"/>
          <a:ext cx="338840" cy="396379"/>
        </a:xfrm>
        <a:prstGeom prst="mathPlus">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solidFill>
              <a:sysClr val="window" lastClr="FFFFFF"/>
            </a:solidFill>
            <a:latin typeface="Calibri"/>
            <a:ea typeface="+mn-ea"/>
            <a:cs typeface="+mn-cs"/>
          </a:endParaRPr>
        </a:p>
      </dsp:txBody>
      <dsp:txXfrm>
        <a:off x="1768715" y="360577"/>
        <a:ext cx="237188" cy="237827"/>
      </dsp:txXfrm>
    </dsp:sp>
    <dsp:sp modelId="{2899F28F-9AA6-421A-A79D-D78DD4E68AD1}">
      <dsp:nvSpPr>
        <dsp:cNvPr id="0" name=""/>
        <dsp:cNvSpPr/>
      </dsp:nvSpPr>
      <dsp:spPr>
        <a:xfrm>
          <a:off x="2248207" y="0"/>
          <a:ext cx="1598305" cy="958983"/>
        </a:xfrm>
        <a:prstGeom prst="roundRect">
          <a:avLst>
            <a:gd name="adj" fmla="val 10000"/>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smtClean="0">
              <a:latin typeface="Calibri"/>
              <a:ea typeface="+mn-ea"/>
              <a:cs typeface="+mn-cs"/>
            </a:rPr>
            <a:t>Risk</a:t>
          </a:r>
          <a:endParaRPr lang="en-GB" sz="3200" kern="1200" dirty="0">
            <a:latin typeface="Calibri"/>
            <a:ea typeface="+mn-ea"/>
            <a:cs typeface="+mn-cs"/>
          </a:endParaRPr>
        </a:p>
      </dsp:txBody>
      <dsp:txXfrm>
        <a:off x="2276295" y="28088"/>
        <a:ext cx="1542129" cy="902807"/>
      </dsp:txXfrm>
    </dsp:sp>
    <dsp:sp modelId="{0B963658-EDB0-4CBF-97B2-0DE78F2BF723}">
      <dsp:nvSpPr>
        <dsp:cNvPr id="0" name=""/>
        <dsp:cNvSpPr/>
      </dsp:nvSpPr>
      <dsp:spPr>
        <a:xfrm>
          <a:off x="4006343" y="281301"/>
          <a:ext cx="338840" cy="396379"/>
        </a:xfrm>
        <a:prstGeom prst="mathMinus">
          <a:avLst/>
        </a:prstGeom>
        <a:solidFill>
          <a:schemeClr val="accent2">
            <a:hueOff val="2340759"/>
            <a:satOff val="-2919"/>
            <a:lumOff val="6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solidFill>
              <a:sysClr val="window" lastClr="FFFFFF"/>
            </a:solidFill>
            <a:latin typeface="Calibri"/>
            <a:ea typeface="+mn-ea"/>
            <a:cs typeface="+mn-cs"/>
          </a:endParaRPr>
        </a:p>
      </dsp:txBody>
      <dsp:txXfrm>
        <a:off x="4006343" y="360577"/>
        <a:ext cx="237188" cy="237827"/>
      </dsp:txXfrm>
    </dsp:sp>
    <dsp:sp modelId="{30B55B2E-1A6A-40A3-B005-3F04C9DE7823}">
      <dsp:nvSpPr>
        <dsp:cNvPr id="0" name=""/>
        <dsp:cNvSpPr/>
      </dsp:nvSpPr>
      <dsp:spPr>
        <a:xfrm>
          <a:off x="4485834" y="0"/>
          <a:ext cx="1598305" cy="958983"/>
        </a:xfrm>
        <a:prstGeom prst="roundRect">
          <a:avLst>
            <a:gd name="adj" fmla="val 10000"/>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smtClean="0">
              <a:latin typeface="Calibri"/>
              <a:ea typeface="+mn-ea"/>
              <a:cs typeface="+mn-cs"/>
            </a:rPr>
            <a:t>Agency</a:t>
          </a:r>
          <a:endParaRPr lang="en-GB" sz="3200" kern="1200" dirty="0">
            <a:latin typeface="Calibri"/>
            <a:ea typeface="+mn-ea"/>
            <a:cs typeface="+mn-cs"/>
          </a:endParaRPr>
        </a:p>
      </dsp:txBody>
      <dsp:txXfrm>
        <a:off x="4513922" y="28088"/>
        <a:ext cx="1542129" cy="902807"/>
      </dsp:txXfrm>
    </dsp:sp>
    <dsp:sp modelId="{ADC961D6-3243-44D3-8403-F002B0D24C45}">
      <dsp:nvSpPr>
        <dsp:cNvPr id="0" name=""/>
        <dsp:cNvSpPr/>
      </dsp:nvSpPr>
      <dsp:spPr>
        <a:xfrm>
          <a:off x="6243153" y="281301"/>
          <a:ext cx="337108" cy="396379"/>
        </a:xfrm>
        <a:prstGeom prst="mathMinus">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6243153" y="360577"/>
        <a:ext cx="235976" cy="237827"/>
      </dsp:txXfrm>
    </dsp:sp>
    <dsp:sp modelId="{968AC4AB-7C9B-4895-A5B3-4B17B6F9ADA9}">
      <dsp:nvSpPr>
        <dsp:cNvPr id="0" name=""/>
        <dsp:cNvSpPr/>
      </dsp:nvSpPr>
      <dsp:spPr>
        <a:xfrm>
          <a:off x="6720194" y="0"/>
          <a:ext cx="1598305" cy="958983"/>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smtClean="0">
              <a:latin typeface="Calibri"/>
              <a:ea typeface="+mn-ea"/>
              <a:cs typeface="+mn-cs"/>
            </a:rPr>
            <a:t>Voice</a:t>
          </a:r>
          <a:endParaRPr lang="en-GB" sz="3200" kern="1200" dirty="0">
            <a:latin typeface="Calibri"/>
            <a:ea typeface="+mn-ea"/>
            <a:cs typeface="+mn-cs"/>
          </a:endParaRPr>
        </a:p>
      </dsp:txBody>
      <dsp:txXfrm>
        <a:off x="6748282" y="28088"/>
        <a:ext cx="1542129" cy="902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F25DB-C1FE-4710-A8A2-BEEA96D0A643}">
      <dsp:nvSpPr>
        <dsp:cNvPr id="0" name=""/>
        <dsp:cNvSpPr/>
      </dsp:nvSpPr>
      <dsp:spPr>
        <a:xfrm>
          <a:off x="1984"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Poverty</a:t>
          </a:r>
          <a:endParaRPr lang="en-GB" sz="4100" kern="1200" dirty="0"/>
        </a:p>
      </dsp:txBody>
      <dsp:txXfrm>
        <a:off x="1984" y="0"/>
        <a:ext cx="1946895" cy="1357788"/>
      </dsp:txXfrm>
    </dsp:sp>
    <dsp:sp modelId="{0EB48736-AFFC-485C-9F8F-6E5ADBC01D5A}">
      <dsp:nvSpPr>
        <dsp:cNvPr id="0" name=""/>
        <dsp:cNvSpPr/>
      </dsp:nvSpPr>
      <dsp:spPr>
        <a:xfrm>
          <a:off x="196673" y="1359114"/>
          <a:ext cx="1557516" cy="136463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Needs</a:t>
          </a:r>
          <a:endParaRPr lang="en-GB" sz="2400" kern="1200" dirty="0"/>
        </a:p>
      </dsp:txBody>
      <dsp:txXfrm>
        <a:off x="236642" y="1399083"/>
        <a:ext cx="1477578" cy="1284701"/>
      </dsp:txXfrm>
    </dsp:sp>
    <dsp:sp modelId="{8CDE2CEC-9C84-4C91-812A-9B3B89EA7728}">
      <dsp:nvSpPr>
        <dsp:cNvPr id="0" name=""/>
        <dsp:cNvSpPr/>
      </dsp:nvSpPr>
      <dsp:spPr>
        <a:xfrm>
          <a:off x="196673" y="2933699"/>
          <a:ext cx="1557516" cy="1364639"/>
        </a:xfrm>
        <a:prstGeom prst="roundRect">
          <a:avLst>
            <a:gd name="adj" fmla="val 10000"/>
          </a:avLst>
        </a:prstGeom>
        <a:solidFill>
          <a:schemeClr val="accent2">
            <a:hueOff val="668788"/>
            <a:satOff val="-834"/>
            <a:lumOff val="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Provision</a:t>
          </a:r>
          <a:endParaRPr lang="en-GB" sz="2400" kern="1200" dirty="0"/>
        </a:p>
      </dsp:txBody>
      <dsp:txXfrm>
        <a:off x="236642" y="2973668"/>
        <a:ext cx="1477578" cy="1284701"/>
      </dsp:txXfrm>
    </dsp:sp>
    <dsp:sp modelId="{82348171-B314-4A59-9FC0-9854E50FB6AE}">
      <dsp:nvSpPr>
        <dsp:cNvPr id="0" name=""/>
        <dsp:cNvSpPr/>
      </dsp:nvSpPr>
      <dsp:spPr>
        <a:xfrm>
          <a:off x="2094896"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Risk</a:t>
          </a:r>
          <a:endParaRPr lang="en-GB" sz="4100" kern="1200" dirty="0"/>
        </a:p>
      </dsp:txBody>
      <dsp:txXfrm>
        <a:off x="2094896" y="0"/>
        <a:ext cx="1946895" cy="1357788"/>
      </dsp:txXfrm>
    </dsp:sp>
    <dsp:sp modelId="{0C29499B-754C-42DB-B430-D98D09BE2EF2}">
      <dsp:nvSpPr>
        <dsp:cNvPr id="0" name=""/>
        <dsp:cNvSpPr/>
      </dsp:nvSpPr>
      <dsp:spPr>
        <a:xfrm>
          <a:off x="2289585" y="1359114"/>
          <a:ext cx="1557516" cy="1364639"/>
        </a:xfrm>
        <a:prstGeom prst="roundRect">
          <a:avLst>
            <a:gd name="adj" fmla="val 10000"/>
          </a:avLst>
        </a:prstGeom>
        <a:solidFill>
          <a:schemeClr val="accent2">
            <a:hueOff val="1337577"/>
            <a:satOff val="-1668"/>
            <a:lumOff val="3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Shocks</a:t>
          </a:r>
          <a:endParaRPr lang="en-GB" sz="2400" kern="1200" dirty="0"/>
        </a:p>
      </dsp:txBody>
      <dsp:txXfrm>
        <a:off x="2329554" y="1399083"/>
        <a:ext cx="1477578" cy="1284701"/>
      </dsp:txXfrm>
    </dsp:sp>
    <dsp:sp modelId="{0E8E5E11-2766-454D-BF69-F10F74B2B4D4}">
      <dsp:nvSpPr>
        <dsp:cNvPr id="0" name=""/>
        <dsp:cNvSpPr/>
      </dsp:nvSpPr>
      <dsp:spPr>
        <a:xfrm>
          <a:off x="2289585" y="2933699"/>
          <a:ext cx="1557516" cy="1364639"/>
        </a:xfrm>
        <a:prstGeom prst="roundRect">
          <a:avLst>
            <a:gd name="adj" fmla="val 10000"/>
          </a:avLst>
        </a:prstGeom>
        <a:solidFill>
          <a:schemeClr val="accent2">
            <a:hueOff val="2006365"/>
            <a:satOff val="-2502"/>
            <a:lumOff val="5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Prevention</a:t>
          </a:r>
          <a:endParaRPr lang="en-GB" sz="2400" kern="1200" dirty="0"/>
        </a:p>
      </dsp:txBody>
      <dsp:txXfrm>
        <a:off x="2329554" y="2973668"/>
        <a:ext cx="1477578" cy="1284701"/>
      </dsp:txXfrm>
    </dsp:sp>
    <dsp:sp modelId="{521D3CAF-CC93-4090-A344-4BCC06509DD6}">
      <dsp:nvSpPr>
        <dsp:cNvPr id="0" name=""/>
        <dsp:cNvSpPr/>
      </dsp:nvSpPr>
      <dsp:spPr>
        <a:xfrm>
          <a:off x="4187808"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Agency</a:t>
          </a:r>
          <a:endParaRPr lang="en-GB" sz="4100" kern="1200" dirty="0"/>
        </a:p>
      </dsp:txBody>
      <dsp:txXfrm>
        <a:off x="4187808" y="0"/>
        <a:ext cx="1946895" cy="1357788"/>
      </dsp:txXfrm>
    </dsp:sp>
    <dsp:sp modelId="{FD9ED868-F11F-42C1-A7DE-07367788CDA6}">
      <dsp:nvSpPr>
        <dsp:cNvPr id="0" name=""/>
        <dsp:cNvSpPr/>
      </dsp:nvSpPr>
      <dsp:spPr>
        <a:xfrm>
          <a:off x="4382498" y="1359114"/>
          <a:ext cx="1557516" cy="1364639"/>
        </a:xfrm>
        <a:prstGeom prst="roundRect">
          <a:avLst>
            <a:gd name="adj" fmla="val 10000"/>
          </a:avLst>
        </a:prstGeom>
        <a:solidFill>
          <a:schemeClr val="accent2">
            <a:hueOff val="2675154"/>
            <a:satOff val="-3337"/>
            <a:lumOff val="78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Potential</a:t>
          </a:r>
          <a:endParaRPr lang="en-GB" sz="2400" kern="1200" dirty="0"/>
        </a:p>
      </dsp:txBody>
      <dsp:txXfrm>
        <a:off x="4422467" y="1399083"/>
        <a:ext cx="1477578" cy="1284701"/>
      </dsp:txXfrm>
    </dsp:sp>
    <dsp:sp modelId="{3980897A-FE0F-43DD-85E0-E51B4A5ED793}">
      <dsp:nvSpPr>
        <dsp:cNvPr id="0" name=""/>
        <dsp:cNvSpPr/>
      </dsp:nvSpPr>
      <dsp:spPr>
        <a:xfrm>
          <a:off x="4382498" y="2933699"/>
          <a:ext cx="1557516" cy="1364639"/>
        </a:xfrm>
        <a:prstGeom prst="roundRect">
          <a:avLst>
            <a:gd name="adj" fmla="val 10000"/>
          </a:avLst>
        </a:prstGeom>
        <a:solidFill>
          <a:schemeClr val="accent2">
            <a:hueOff val="3343942"/>
            <a:satOff val="-4171"/>
            <a:lumOff val="9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Promotion</a:t>
          </a:r>
          <a:endParaRPr lang="en-GB" sz="2400" kern="1200" dirty="0"/>
        </a:p>
      </dsp:txBody>
      <dsp:txXfrm>
        <a:off x="4422467" y="2973668"/>
        <a:ext cx="1477578" cy="1284701"/>
      </dsp:txXfrm>
    </dsp:sp>
    <dsp:sp modelId="{856116B4-0665-44B9-8778-D5B2904E4B4D}">
      <dsp:nvSpPr>
        <dsp:cNvPr id="0" name=""/>
        <dsp:cNvSpPr/>
      </dsp:nvSpPr>
      <dsp:spPr>
        <a:xfrm>
          <a:off x="6280720"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Voice</a:t>
          </a:r>
          <a:endParaRPr lang="en-GB" sz="4100" kern="1200" dirty="0"/>
        </a:p>
      </dsp:txBody>
      <dsp:txXfrm>
        <a:off x="6280720" y="0"/>
        <a:ext cx="1946895" cy="1357788"/>
      </dsp:txXfrm>
    </dsp:sp>
    <dsp:sp modelId="{ABEC1CD1-1615-4F85-A6B8-01EB2D8C1452}">
      <dsp:nvSpPr>
        <dsp:cNvPr id="0" name=""/>
        <dsp:cNvSpPr/>
      </dsp:nvSpPr>
      <dsp:spPr>
        <a:xfrm>
          <a:off x="6475410" y="1359114"/>
          <a:ext cx="1557516" cy="1364639"/>
        </a:xfrm>
        <a:prstGeom prst="roundRect">
          <a:avLst>
            <a:gd name="adj" fmla="val 10000"/>
          </a:avLst>
        </a:prstGeom>
        <a:solidFill>
          <a:schemeClr val="accent2">
            <a:hueOff val="4012731"/>
            <a:satOff val="-5005"/>
            <a:lumOff val="11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Rights</a:t>
          </a:r>
          <a:endParaRPr lang="en-GB" sz="2400" kern="1200" dirty="0"/>
        </a:p>
      </dsp:txBody>
      <dsp:txXfrm>
        <a:off x="6515379" y="1399083"/>
        <a:ext cx="1477578" cy="1284701"/>
      </dsp:txXfrm>
    </dsp:sp>
    <dsp:sp modelId="{E40C8C0F-EA5E-4D26-92AB-576500A45DD0}">
      <dsp:nvSpPr>
        <dsp:cNvPr id="0" name=""/>
        <dsp:cNvSpPr/>
      </dsp:nvSpPr>
      <dsp:spPr>
        <a:xfrm>
          <a:off x="6475410" y="2933699"/>
          <a:ext cx="1557516" cy="1364639"/>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Trans-formation</a:t>
          </a:r>
          <a:endParaRPr lang="en-GB" sz="2400" kern="1200" dirty="0"/>
        </a:p>
      </dsp:txBody>
      <dsp:txXfrm>
        <a:off x="6515379" y="2973668"/>
        <a:ext cx="1477578" cy="1284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F25DB-C1FE-4710-A8A2-BEEA96D0A643}">
      <dsp:nvSpPr>
        <dsp:cNvPr id="0" name=""/>
        <dsp:cNvSpPr/>
      </dsp:nvSpPr>
      <dsp:spPr>
        <a:xfrm>
          <a:off x="1984"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Poverty</a:t>
          </a:r>
          <a:endParaRPr lang="en-GB" sz="4100" kern="1200" dirty="0"/>
        </a:p>
      </dsp:txBody>
      <dsp:txXfrm>
        <a:off x="1984" y="0"/>
        <a:ext cx="1946895" cy="1357788"/>
      </dsp:txXfrm>
    </dsp:sp>
    <dsp:sp modelId="{0EB48736-AFFC-485C-9F8F-6E5ADBC01D5A}">
      <dsp:nvSpPr>
        <dsp:cNvPr id="0" name=""/>
        <dsp:cNvSpPr/>
      </dsp:nvSpPr>
      <dsp:spPr>
        <a:xfrm>
          <a:off x="226375" y="1140831"/>
          <a:ext cx="1557516" cy="62018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Social assistance</a:t>
          </a:r>
          <a:endParaRPr lang="en-GB" sz="1800" kern="1200" dirty="0"/>
        </a:p>
      </dsp:txBody>
      <dsp:txXfrm>
        <a:off x="244540" y="1158996"/>
        <a:ext cx="1521186" cy="583856"/>
      </dsp:txXfrm>
    </dsp:sp>
    <dsp:sp modelId="{8CDE2CEC-9C84-4C91-812A-9B3B89EA7728}">
      <dsp:nvSpPr>
        <dsp:cNvPr id="0" name=""/>
        <dsp:cNvSpPr/>
      </dsp:nvSpPr>
      <dsp:spPr>
        <a:xfrm>
          <a:off x="196673" y="2120213"/>
          <a:ext cx="1557516" cy="2178870"/>
        </a:xfrm>
        <a:prstGeom prst="roundRect">
          <a:avLst>
            <a:gd name="adj" fmla="val 10000"/>
          </a:avLst>
        </a:prstGeom>
        <a:solidFill>
          <a:schemeClr val="accent2">
            <a:hueOff val="668788"/>
            <a:satOff val="-834"/>
            <a:lumOff val="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t" anchorCtr="0">
          <a:noAutofit/>
        </a:bodyPr>
        <a:lstStyle/>
        <a:p>
          <a:pPr lvl="0" algn="ctr" defTabSz="755650">
            <a:lnSpc>
              <a:spcPct val="90000"/>
            </a:lnSpc>
            <a:spcBef>
              <a:spcPct val="0"/>
            </a:spcBef>
            <a:spcAft>
              <a:spcPct val="35000"/>
            </a:spcAft>
          </a:pPr>
          <a:r>
            <a:rPr lang="en-GB" sz="1700" kern="1200" dirty="0" smtClean="0"/>
            <a:t>Food aid</a:t>
          </a:r>
        </a:p>
        <a:p>
          <a:pPr lvl="0" algn="ctr" defTabSz="755650">
            <a:lnSpc>
              <a:spcPct val="90000"/>
            </a:lnSpc>
            <a:spcBef>
              <a:spcPct val="0"/>
            </a:spcBef>
            <a:spcAft>
              <a:spcPct val="35000"/>
            </a:spcAft>
          </a:pPr>
          <a:r>
            <a:rPr lang="en-GB" sz="1700" kern="1200" dirty="0" smtClean="0"/>
            <a:t>Supplementary feeding</a:t>
          </a:r>
        </a:p>
        <a:p>
          <a:pPr lvl="0" algn="ctr" defTabSz="755650">
            <a:lnSpc>
              <a:spcPct val="90000"/>
            </a:lnSpc>
            <a:spcBef>
              <a:spcPct val="0"/>
            </a:spcBef>
            <a:spcAft>
              <a:spcPct val="35000"/>
            </a:spcAft>
          </a:pPr>
          <a:r>
            <a:rPr lang="en-GB" sz="1700" kern="1200" dirty="0" smtClean="0"/>
            <a:t>Old age grant</a:t>
          </a:r>
          <a:endParaRPr lang="en-GB" sz="1700" kern="1200" dirty="0"/>
        </a:p>
      </dsp:txBody>
      <dsp:txXfrm>
        <a:off x="242291" y="2165831"/>
        <a:ext cx="1466280" cy="2087634"/>
      </dsp:txXfrm>
    </dsp:sp>
    <dsp:sp modelId="{82348171-B314-4A59-9FC0-9854E50FB6AE}">
      <dsp:nvSpPr>
        <dsp:cNvPr id="0" name=""/>
        <dsp:cNvSpPr/>
      </dsp:nvSpPr>
      <dsp:spPr>
        <a:xfrm>
          <a:off x="2094896"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Risk</a:t>
          </a:r>
          <a:endParaRPr lang="en-GB" sz="4100" kern="1200" dirty="0"/>
        </a:p>
      </dsp:txBody>
      <dsp:txXfrm>
        <a:off x="2094896" y="0"/>
        <a:ext cx="1946895" cy="1357788"/>
      </dsp:txXfrm>
    </dsp:sp>
    <dsp:sp modelId="{0C29499B-754C-42DB-B430-D98D09BE2EF2}">
      <dsp:nvSpPr>
        <dsp:cNvPr id="0" name=""/>
        <dsp:cNvSpPr/>
      </dsp:nvSpPr>
      <dsp:spPr>
        <a:xfrm>
          <a:off x="2319287" y="1140831"/>
          <a:ext cx="1557516" cy="620186"/>
        </a:xfrm>
        <a:prstGeom prst="roundRect">
          <a:avLst>
            <a:gd name="adj" fmla="val 10000"/>
          </a:avLst>
        </a:prstGeom>
        <a:solidFill>
          <a:schemeClr val="accent2">
            <a:hueOff val="1337577"/>
            <a:satOff val="-1668"/>
            <a:lumOff val="3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Social insurance</a:t>
          </a:r>
          <a:endParaRPr lang="en-GB" sz="1800" kern="1200" dirty="0"/>
        </a:p>
      </dsp:txBody>
      <dsp:txXfrm>
        <a:off x="2337452" y="1158996"/>
        <a:ext cx="1521186" cy="583856"/>
      </dsp:txXfrm>
    </dsp:sp>
    <dsp:sp modelId="{0E8E5E11-2766-454D-BF69-F10F74B2B4D4}">
      <dsp:nvSpPr>
        <dsp:cNvPr id="0" name=""/>
        <dsp:cNvSpPr/>
      </dsp:nvSpPr>
      <dsp:spPr>
        <a:xfrm>
          <a:off x="2289585" y="2120213"/>
          <a:ext cx="1557516" cy="2178870"/>
        </a:xfrm>
        <a:prstGeom prst="roundRect">
          <a:avLst>
            <a:gd name="adj" fmla="val 10000"/>
          </a:avLst>
        </a:prstGeom>
        <a:solidFill>
          <a:schemeClr val="accent2">
            <a:hueOff val="2006365"/>
            <a:satOff val="-2502"/>
            <a:lumOff val="5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t" anchorCtr="0">
          <a:noAutofit/>
        </a:bodyPr>
        <a:lstStyle/>
        <a:p>
          <a:pPr lvl="0" algn="ctr" defTabSz="755650">
            <a:lnSpc>
              <a:spcPct val="90000"/>
            </a:lnSpc>
            <a:spcBef>
              <a:spcPct val="0"/>
            </a:spcBef>
            <a:spcAft>
              <a:spcPct val="35000"/>
            </a:spcAft>
          </a:pPr>
          <a:r>
            <a:rPr lang="en-GB" sz="1700" kern="1200" dirty="0" smtClean="0"/>
            <a:t>Unemployment benefit</a:t>
          </a:r>
        </a:p>
        <a:p>
          <a:pPr lvl="0" algn="ctr" defTabSz="755650">
            <a:lnSpc>
              <a:spcPct val="90000"/>
            </a:lnSpc>
            <a:spcBef>
              <a:spcPct val="0"/>
            </a:spcBef>
            <a:spcAft>
              <a:spcPct val="35000"/>
            </a:spcAft>
          </a:pPr>
          <a:r>
            <a:rPr lang="en-GB" sz="1700" kern="1200" dirty="0" smtClean="0"/>
            <a:t>Weather insurance</a:t>
          </a:r>
        </a:p>
        <a:p>
          <a:pPr lvl="0" algn="ctr" defTabSz="755650">
            <a:lnSpc>
              <a:spcPct val="90000"/>
            </a:lnSpc>
            <a:spcBef>
              <a:spcPct val="0"/>
            </a:spcBef>
            <a:spcAft>
              <a:spcPct val="35000"/>
            </a:spcAft>
          </a:pPr>
          <a:r>
            <a:rPr lang="en-GB" sz="1700" kern="1200" dirty="0" smtClean="0"/>
            <a:t>Burial society</a:t>
          </a:r>
          <a:endParaRPr lang="en-GB" sz="1700" kern="1200" dirty="0"/>
        </a:p>
      </dsp:txBody>
      <dsp:txXfrm>
        <a:off x="2335203" y="2165831"/>
        <a:ext cx="1466280" cy="2087634"/>
      </dsp:txXfrm>
    </dsp:sp>
    <dsp:sp modelId="{521D3CAF-CC93-4090-A344-4BCC06509DD6}">
      <dsp:nvSpPr>
        <dsp:cNvPr id="0" name=""/>
        <dsp:cNvSpPr/>
      </dsp:nvSpPr>
      <dsp:spPr>
        <a:xfrm>
          <a:off x="4187808"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Agency</a:t>
          </a:r>
          <a:endParaRPr lang="en-GB" sz="4100" kern="1200" dirty="0"/>
        </a:p>
      </dsp:txBody>
      <dsp:txXfrm>
        <a:off x="4187808" y="0"/>
        <a:ext cx="1946895" cy="1357788"/>
      </dsp:txXfrm>
    </dsp:sp>
    <dsp:sp modelId="{FD9ED868-F11F-42C1-A7DE-07367788CDA6}">
      <dsp:nvSpPr>
        <dsp:cNvPr id="0" name=""/>
        <dsp:cNvSpPr/>
      </dsp:nvSpPr>
      <dsp:spPr>
        <a:xfrm>
          <a:off x="4412199" y="1140831"/>
          <a:ext cx="1557516" cy="620186"/>
        </a:xfrm>
        <a:prstGeom prst="roundRect">
          <a:avLst>
            <a:gd name="adj" fmla="val 10000"/>
          </a:avLst>
        </a:prstGeom>
        <a:solidFill>
          <a:schemeClr val="accent2">
            <a:hueOff val="2675154"/>
            <a:satOff val="-3337"/>
            <a:lumOff val="78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Social empowerment</a:t>
          </a:r>
          <a:endParaRPr lang="en-GB" sz="1800" kern="1200" dirty="0"/>
        </a:p>
      </dsp:txBody>
      <dsp:txXfrm>
        <a:off x="4430364" y="1158996"/>
        <a:ext cx="1521186" cy="583856"/>
      </dsp:txXfrm>
    </dsp:sp>
    <dsp:sp modelId="{3980897A-FE0F-43DD-85E0-E51B4A5ED793}">
      <dsp:nvSpPr>
        <dsp:cNvPr id="0" name=""/>
        <dsp:cNvSpPr/>
      </dsp:nvSpPr>
      <dsp:spPr>
        <a:xfrm>
          <a:off x="4382498" y="2120213"/>
          <a:ext cx="1557516" cy="2178870"/>
        </a:xfrm>
        <a:prstGeom prst="roundRect">
          <a:avLst>
            <a:gd name="adj" fmla="val 10000"/>
          </a:avLst>
        </a:prstGeom>
        <a:solidFill>
          <a:schemeClr val="accent2">
            <a:hueOff val="3343942"/>
            <a:satOff val="-4171"/>
            <a:lumOff val="9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t" anchorCtr="0">
          <a:noAutofit/>
        </a:bodyPr>
        <a:lstStyle/>
        <a:p>
          <a:pPr lvl="0" algn="ctr" defTabSz="755650">
            <a:lnSpc>
              <a:spcPct val="90000"/>
            </a:lnSpc>
            <a:spcBef>
              <a:spcPct val="0"/>
            </a:spcBef>
            <a:spcAft>
              <a:spcPct val="35000"/>
            </a:spcAft>
          </a:pPr>
          <a:r>
            <a:rPr lang="en-GB" sz="1700" kern="1200" dirty="0" smtClean="0"/>
            <a:t>Asset transfers</a:t>
          </a:r>
        </a:p>
        <a:p>
          <a:pPr lvl="0" algn="ctr" defTabSz="755650">
            <a:lnSpc>
              <a:spcPct val="90000"/>
            </a:lnSpc>
            <a:spcBef>
              <a:spcPct val="0"/>
            </a:spcBef>
            <a:spcAft>
              <a:spcPct val="35000"/>
            </a:spcAft>
          </a:pPr>
          <a:r>
            <a:rPr lang="en-GB" sz="1700" kern="1200" dirty="0" smtClean="0"/>
            <a:t>Public works</a:t>
          </a:r>
        </a:p>
        <a:p>
          <a:pPr lvl="0" algn="ctr" defTabSz="755650">
            <a:lnSpc>
              <a:spcPct val="90000"/>
            </a:lnSpc>
            <a:spcBef>
              <a:spcPct val="0"/>
            </a:spcBef>
            <a:spcAft>
              <a:spcPct val="35000"/>
            </a:spcAft>
          </a:pPr>
          <a:r>
            <a:rPr lang="en-GB" sz="1700" kern="1200" dirty="0" smtClean="0"/>
            <a:t>School feeding</a:t>
          </a:r>
          <a:endParaRPr lang="en-GB" sz="1700" kern="1200" dirty="0"/>
        </a:p>
      </dsp:txBody>
      <dsp:txXfrm>
        <a:off x="4428116" y="2165831"/>
        <a:ext cx="1466280" cy="2087634"/>
      </dsp:txXfrm>
    </dsp:sp>
    <dsp:sp modelId="{856116B4-0665-44B9-8778-D5B2904E4B4D}">
      <dsp:nvSpPr>
        <dsp:cNvPr id="0" name=""/>
        <dsp:cNvSpPr/>
      </dsp:nvSpPr>
      <dsp:spPr>
        <a:xfrm>
          <a:off x="6280720"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Voice</a:t>
          </a:r>
          <a:endParaRPr lang="en-GB" sz="4100" kern="1200" dirty="0"/>
        </a:p>
      </dsp:txBody>
      <dsp:txXfrm>
        <a:off x="6280720" y="0"/>
        <a:ext cx="1946895" cy="1357788"/>
      </dsp:txXfrm>
    </dsp:sp>
    <dsp:sp modelId="{ABEC1CD1-1615-4F85-A6B8-01EB2D8C1452}">
      <dsp:nvSpPr>
        <dsp:cNvPr id="0" name=""/>
        <dsp:cNvSpPr/>
      </dsp:nvSpPr>
      <dsp:spPr>
        <a:xfrm>
          <a:off x="6505112" y="1140831"/>
          <a:ext cx="1557516" cy="620186"/>
        </a:xfrm>
        <a:prstGeom prst="roundRect">
          <a:avLst>
            <a:gd name="adj" fmla="val 10000"/>
          </a:avLst>
        </a:prstGeom>
        <a:solidFill>
          <a:schemeClr val="accent2">
            <a:hueOff val="4012731"/>
            <a:satOff val="-5005"/>
            <a:lumOff val="11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Social      justice</a:t>
          </a:r>
          <a:endParaRPr lang="en-GB" sz="1800" kern="1200" dirty="0"/>
        </a:p>
      </dsp:txBody>
      <dsp:txXfrm>
        <a:off x="6523277" y="1158996"/>
        <a:ext cx="1521186" cy="583856"/>
      </dsp:txXfrm>
    </dsp:sp>
    <dsp:sp modelId="{E40C8C0F-EA5E-4D26-92AB-576500A45DD0}">
      <dsp:nvSpPr>
        <dsp:cNvPr id="0" name=""/>
        <dsp:cNvSpPr/>
      </dsp:nvSpPr>
      <dsp:spPr>
        <a:xfrm>
          <a:off x="6475410" y="2120213"/>
          <a:ext cx="1557516" cy="2178870"/>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t" anchorCtr="0">
          <a:noAutofit/>
        </a:bodyPr>
        <a:lstStyle/>
        <a:p>
          <a:pPr lvl="0" algn="ctr" defTabSz="755650">
            <a:lnSpc>
              <a:spcPct val="90000"/>
            </a:lnSpc>
            <a:spcBef>
              <a:spcPct val="0"/>
            </a:spcBef>
            <a:spcAft>
              <a:spcPct val="35000"/>
            </a:spcAft>
          </a:pPr>
          <a:r>
            <a:rPr lang="en-GB" sz="1700" kern="1200" dirty="0" smtClean="0"/>
            <a:t>Labour laws</a:t>
          </a:r>
        </a:p>
        <a:p>
          <a:pPr lvl="0" algn="ctr" defTabSz="755650">
            <a:lnSpc>
              <a:spcPct val="90000"/>
            </a:lnSpc>
            <a:spcBef>
              <a:spcPct val="0"/>
            </a:spcBef>
            <a:spcAft>
              <a:spcPct val="35000"/>
            </a:spcAft>
          </a:pPr>
          <a:r>
            <a:rPr lang="en-GB" sz="1700" kern="1200" dirty="0" smtClean="0"/>
            <a:t>Health &amp; safety</a:t>
          </a:r>
        </a:p>
        <a:p>
          <a:pPr lvl="0" algn="ctr" defTabSz="755650">
            <a:lnSpc>
              <a:spcPct val="90000"/>
            </a:lnSpc>
            <a:spcBef>
              <a:spcPct val="0"/>
            </a:spcBef>
            <a:spcAft>
              <a:spcPct val="35000"/>
            </a:spcAft>
          </a:pPr>
          <a:r>
            <a:rPr lang="en-GB" sz="1700" kern="1200" dirty="0" smtClean="0"/>
            <a:t>Anti-discrimination</a:t>
          </a:r>
        </a:p>
        <a:p>
          <a:pPr lvl="0" algn="ctr" defTabSz="755650">
            <a:lnSpc>
              <a:spcPct val="90000"/>
            </a:lnSpc>
            <a:spcBef>
              <a:spcPct val="0"/>
            </a:spcBef>
            <a:spcAft>
              <a:spcPct val="35000"/>
            </a:spcAft>
          </a:pPr>
          <a:r>
            <a:rPr lang="en-GB" sz="1700" kern="1200" dirty="0" smtClean="0"/>
            <a:t>Gender policy</a:t>
          </a:r>
          <a:endParaRPr lang="en-GB" sz="1700" kern="1200" dirty="0"/>
        </a:p>
      </dsp:txBody>
      <dsp:txXfrm>
        <a:off x="6521028" y="2165831"/>
        <a:ext cx="1466280" cy="2087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F25DB-C1FE-4710-A8A2-BEEA96D0A643}">
      <dsp:nvSpPr>
        <dsp:cNvPr id="0" name=""/>
        <dsp:cNvSpPr/>
      </dsp:nvSpPr>
      <dsp:spPr>
        <a:xfrm>
          <a:off x="1984"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Poverty</a:t>
          </a:r>
          <a:endParaRPr lang="en-GB" sz="4100" kern="1200" dirty="0"/>
        </a:p>
      </dsp:txBody>
      <dsp:txXfrm>
        <a:off x="1984" y="0"/>
        <a:ext cx="1946895" cy="1357788"/>
      </dsp:txXfrm>
    </dsp:sp>
    <dsp:sp modelId="{0EB48736-AFFC-485C-9F8F-6E5ADBC01D5A}">
      <dsp:nvSpPr>
        <dsp:cNvPr id="0" name=""/>
        <dsp:cNvSpPr/>
      </dsp:nvSpPr>
      <dsp:spPr>
        <a:xfrm>
          <a:off x="196673" y="1359114"/>
          <a:ext cx="1557516" cy="136463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Moral</a:t>
          </a:r>
          <a:endParaRPr lang="en-GB" sz="2400" kern="1200" dirty="0"/>
        </a:p>
      </dsp:txBody>
      <dsp:txXfrm>
        <a:off x="236642" y="1399083"/>
        <a:ext cx="1477578" cy="1284701"/>
      </dsp:txXfrm>
    </dsp:sp>
    <dsp:sp modelId="{8CDE2CEC-9C84-4C91-812A-9B3B89EA7728}">
      <dsp:nvSpPr>
        <dsp:cNvPr id="0" name=""/>
        <dsp:cNvSpPr/>
      </dsp:nvSpPr>
      <dsp:spPr>
        <a:xfrm>
          <a:off x="196673" y="2933699"/>
          <a:ext cx="1557516" cy="1364639"/>
        </a:xfrm>
        <a:prstGeom prst="roundRect">
          <a:avLst>
            <a:gd name="adj" fmla="val 10000"/>
          </a:avLst>
        </a:prstGeom>
        <a:solidFill>
          <a:schemeClr val="accent2">
            <a:hueOff val="668788"/>
            <a:satOff val="-834"/>
            <a:lumOff val="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Donors/ UN/ NGOs</a:t>
          </a:r>
          <a:endParaRPr lang="en-GB" sz="2400" kern="1200" dirty="0"/>
        </a:p>
      </dsp:txBody>
      <dsp:txXfrm>
        <a:off x="236642" y="2973668"/>
        <a:ext cx="1477578" cy="1284701"/>
      </dsp:txXfrm>
    </dsp:sp>
    <dsp:sp modelId="{82348171-B314-4A59-9FC0-9854E50FB6AE}">
      <dsp:nvSpPr>
        <dsp:cNvPr id="0" name=""/>
        <dsp:cNvSpPr/>
      </dsp:nvSpPr>
      <dsp:spPr>
        <a:xfrm>
          <a:off x="2094896"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Risk</a:t>
          </a:r>
          <a:endParaRPr lang="en-GB" sz="4100" kern="1200" dirty="0"/>
        </a:p>
      </dsp:txBody>
      <dsp:txXfrm>
        <a:off x="2094896" y="0"/>
        <a:ext cx="1946895" cy="1357788"/>
      </dsp:txXfrm>
    </dsp:sp>
    <dsp:sp modelId="{0C29499B-754C-42DB-B430-D98D09BE2EF2}">
      <dsp:nvSpPr>
        <dsp:cNvPr id="0" name=""/>
        <dsp:cNvSpPr/>
      </dsp:nvSpPr>
      <dsp:spPr>
        <a:xfrm>
          <a:off x="2289585" y="1359114"/>
          <a:ext cx="1557516" cy="1364639"/>
        </a:xfrm>
        <a:prstGeom prst="roundRect">
          <a:avLst>
            <a:gd name="adj" fmla="val 10000"/>
          </a:avLst>
        </a:prstGeom>
        <a:solidFill>
          <a:schemeClr val="accent2">
            <a:hueOff val="1337577"/>
            <a:satOff val="-1668"/>
            <a:lumOff val="3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Technical</a:t>
          </a:r>
          <a:endParaRPr lang="en-GB" sz="2400" kern="1200" dirty="0"/>
        </a:p>
      </dsp:txBody>
      <dsp:txXfrm>
        <a:off x="2329554" y="1399083"/>
        <a:ext cx="1477578" cy="1284701"/>
      </dsp:txXfrm>
    </dsp:sp>
    <dsp:sp modelId="{0E8E5E11-2766-454D-BF69-F10F74B2B4D4}">
      <dsp:nvSpPr>
        <dsp:cNvPr id="0" name=""/>
        <dsp:cNvSpPr/>
      </dsp:nvSpPr>
      <dsp:spPr>
        <a:xfrm>
          <a:off x="2289585" y="2933699"/>
          <a:ext cx="1557516" cy="1364639"/>
        </a:xfrm>
        <a:prstGeom prst="roundRect">
          <a:avLst>
            <a:gd name="adj" fmla="val 10000"/>
          </a:avLst>
        </a:prstGeom>
        <a:solidFill>
          <a:schemeClr val="accent2">
            <a:hueOff val="2006365"/>
            <a:satOff val="-2502"/>
            <a:lumOff val="5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Private sector/IFIs</a:t>
          </a:r>
          <a:endParaRPr lang="en-GB" sz="2400" kern="1200" dirty="0"/>
        </a:p>
      </dsp:txBody>
      <dsp:txXfrm>
        <a:off x="2329554" y="2973668"/>
        <a:ext cx="1477578" cy="1284701"/>
      </dsp:txXfrm>
    </dsp:sp>
    <dsp:sp modelId="{521D3CAF-CC93-4090-A344-4BCC06509DD6}">
      <dsp:nvSpPr>
        <dsp:cNvPr id="0" name=""/>
        <dsp:cNvSpPr/>
      </dsp:nvSpPr>
      <dsp:spPr>
        <a:xfrm>
          <a:off x="4187808"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Agency</a:t>
          </a:r>
          <a:endParaRPr lang="en-GB" sz="4100" kern="1200" dirty="0"/>
        </a:p>
      </dsp:txBody>
      <dsp:txXfrm>
        <a:off x="4187808" y="0"/>
        <a:ext cx="1946895" cy="1357788"/>
      </dsp:txXfrm>
    </dsp:sp>
    <dsp:sp modelId="{FD9ED868-F11F-42C1-A7DE-07367788CDA6}">
      <dsp:nvSpPr>
        <dsp:cNvPr id="0" name=""/>
        <dsp:cNvSpPr/>
      </dsp:nvSpPr>
      <dsp:spPr>
        <a:xfrm>
          <a:off x="4382498" y="1359114"/>
          <a:ext cx="1557516" cy="1364639"/>
        </a:xfrm>
        <a:prstGeom prst="roundRect">
          <a:avLst>
            <a:gd name="adj" fmla="val 10000"/>
          </a:avLst>
        </a:prstGeom>
        <a:solidFill>
          <a:schemeClr val="accent2">
            <a:hueOff val="2675154"/>
            <a:satOff val="-3337"/>
            <a:lumOff val="78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Political</a:t>
          </a:r>
          <a:endParaRPr lang="en-GB" sz="2400" kern="1200" dirty="0"/>
        </a:p>
      </dsp:txBody>
      <dsp:txXfrm>
        <a:off x="4422467" y="1399083"/>
        <a:ext cx="1477578" cy="1284701"/>
      </dsp:txXfrm>
    </dsp:sp>
    <dsp:sp modelId="{3980897A-FE0F-43DD-85E0-E51B4A5ED793}">
      <dsp:nvSpPr>
        <dsp:cNvPr id="0" name=""/>
        <dsp:cNvSpPr/>
      </dsp:nvSpPr>
      <dsp:spPr>
        <a:xfrm>
          <a:off x="4382498" y="2933699"/>
          <a:ext cx="1557516" cy="1364639"/>
        </a:xfrm>
        <a:prstGeom prst="roundRect">
          <a:avLst>
            <a:gd name="adj" fmla="val 10000"/>
          </a:avLst>
        </a:prstGeom>
        <a:solidFill>
          <a:schemeClr val="accent2">
            <a:hueOff val="3343942"/>
            <a:satOff val="-4171"/>
            <a:lumOff val="9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Govern-</a:t>
          </a:r>
          <a:r>
            <a:rPr lang="en-GB" sz="2400" kern="1200" dirty="0" err="1" smtClean="0"/>
            <a:t>ment</a:t>
          </a:r>
          <a:r>
            <a:rPr lang="en-GB" sz="2400" kern="1200" dirty="0" smtClean="0"/>
            <a:t>/IFIs</a:t>
          </a:r>
          <a:endParaRPr lang="en-GB" sz="2400" kern="1200" dirty="0"/>
        </a:p>
      </dsp:txBody>
      <dsp:txXfrm>
        <a:off x="4422467" y="2973668"/>
        <a:ext cx="1477578" cy="1284701"/>
      </dsp:txXfrm>
    </dsp:sp>
    <dsp:sp modelId="{856116B4-0665-44B9-8778-D5B2904E4B4D}">
      <dsp:nvSpPr>
        <dsp:cNvPr id="0" name=""/>
        <dsp:cNvSpPr/>
      </dsp:nvSpPr>
      <dsp:spPr>
        <a:xfrm>
          <a:off x="6280720"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Voice</a:t>
          </a:r>
          <a:endParaRPr lang="en-GB" sz="4100" kern="1200" dirty="0"/>
        </a:p>
      </dsp:txBody>
      <dsp:txXfrm>
        <a:off x="6280720" y="0"/>
        <a:ext cx="1946895" cy="1357788"/>
      </dsp:txXfrm>
    </dsp:sp>
    <dsp:sp modelId="{ABEC1CD1-1615-4F85-A6B8-01EB2D8C1452}">
      <dsp:nvSpPr>
        <dsp:cNvPr id="0" name=""/>
        <dsp:cNvSpPr/>
      </dsp:nvSpPr>
      <dsp:spPr>
        <a:xfrm>
          <a:off x="6475410" y="1359114"/>
          <a:ext cx="1557516" cy="1364639"/>
        </a:xfrm>
        <a:prstGeom prst="roundRect">
          <a:avLst>
            <a:gd name="adj" fmla="val 10000"/>
          </a:avLst>
        </a:prstGeom>
        <a:solidFill>
          <a:schemeClr val="accent2">
            <a:hueOff val="4012731"/>
            <a:satOff val="-5005"/>
            <a:lumOff val="11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Ideological</a:t>
          </a:r>
          <a:endParaRPr lang="en-GB" sz="2400" kern="1200" dirty="0"/>
        </a:p>
      </dsp:txBody>
      <dsp:txXfrm>
        <a:off x="6515379" y="1399083"/>
        <a:ext cx="1477578" cy="1284701"/>
      </dsp:txXfrm>
    </dsp:sp>
    <dsp:sp modelId="{E40C8C0F-EA5E-4D26-92AB-576500A45DD0}">
      <dsp:nvSpPr>
        <dsp:cNvPr id="0" name=""/>
        <dsp:cNvSpPr/>
      </dsp:nvSpPr>
      <dsp:spPr>
        <a:xfrm>
          <a:off x="6475410" y="2933699"/>
          <a:ext cx="1557516" cy="1364639"/>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NGOs/ civil society</a:t>
          </a:r>
          <a:endParaRPr lang="en-GB" sz="2400" kern="1200" dirty="0"/>
        </a:p>
      </dsp:txBody>
      <dsp:txXfrm>
        <a:off x="6515379" y="2973668"/>
        <a:ext cx="1477578" cy="12847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F25DB-C1FE-4710-A8A2-BEEA96D0A643}">
      <dsp:nvSpPr>
        <dsp:cNvPr id="0" name=""/>
        <dsp:cNvSpPr/>
      </dsp:nvSpPr>
      <dsp:spPr>
        <a:xfrm>
          <a:off x="1984"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Poverty</a:t>
          </a:r>
          <a:endParaRPr lang="en-GB" sz="4100" kern="1200" dirty="0"/>
        </a:p>
      </dsp:txBody>
      <dsp:txXfrm>
        <a:off x="1984" y="0"/>
        <a:ext cx="1946895" cy="1357788"/>
      </dsp:txXfrm>
    </dsp:sp>
    <dsp:sp modelId="{0EB48736-AFFC-485C-9F8F-6E5ADBC01D5A}">
      <dsp:nvSpPr>
        <dsp:cNvPr id="0" name=""/>
        <dsp:cNvSpPr/>
      </dsp:nvSpPr>
      <dsp:spPr>
        <a:xfrm>
          <a:off x="196673" y="1359114"/>
          <a:ext cx="1557516" cy="136463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Equity</a:t>
          </a:r>
          <a:endParaRPr lang="en-GB" sz="2100" kern="1200" dirty="0"/>
        </a:p>
      </dsp:txBody>
      <dsp:txXfrm>
        <a:off x="236642" y="1399083"/>
        <a:ext cx="1477578" cy="1284701"/>
      </dsp:txXfrm>
    </dsp:sp>
    <dsp:sp modelId="{8CDE2CEC-9C84-4C91-812A-9B3B89EA7728}">
      <dsp:nvSpPr>
        <dsp:cNvPr id="0" name=""/>
        <dsp:cNvSpPr/>
      </dsp:nvSpPr>
      <dsp:spPr>
        <a:xfrm>
          <a:off x="196673" y="2933699"/>
          <a:ext cx="1557516" cy="1364639"/>
        </a:xfrm>
        <a:prstGeom prst="roundRect">
          <a:avLst>
            <a:gd name="adj" fmla="val 10000"/>
          </a:avLst>
        </a:prstGeom>
        <a:solidFill>
          <a:schemeClr val="accent2">
            <a:hueOff val="668788"/>
            <a:satOff val="-834"/>
            <a:lumOff val="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Reducing food insecurity</a:t>
          </a:r>
          <a:endParaRPr lang="en-GB" sz="2100" kern="1200" dirty="0"/>
        </a:p>
      </dsp:txBody>
      <dsp:txXfrm>
        <a:off x="236642" y="2973668"/>
        <a:ext cx="1477578" cy="1284701"/>
      </dsp:txXfrm>
    </dsp:sp>
    <dsp:sp modelId="{82348171-B314-4A59-9FC0-9854E50FB6AE}">
      <dsp:nvSpPr>
        <dsp:cNvPr id="0" name=""/>
        <dsp:cNvSpPr/>
      </dsp:nvSpPr>
      <dsp:spPr>
        <a:xfrm>
          <a:off x="2094896"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Risk</a:t>
          </a:r>
          <a:endParaRPr lang="en-GB" sz="4100" kern="1200" dirty="0"/>
        </a:p>
      </dsp:txBody>
      <dsp:txXfrm>
        <a:off x="2094896" y="0"/>
        <a:ext cx="1946895" cy="1357788"/>
      </dsp:txXfrm>
    </dsp:sp>
    <dsp:sp modelId="{0C29499B-754C-42DB-B430-D98D09BE2EF2}">
      <dsp:nvSpPr>
        <dsp:cNvPr id="0" name=""/>
        <dsp:cNvSpPr/>
      </dsp:nvSpPr>
      <dsp:spPr>
        <a:xfrm>
          <a:off x="2289585" y="1359114"/>
          <a:ext cx="1557516" cy="1364639"/>
        </a:xfrm>
        <a:prstGeom prst="roundRect">
          <a:avLst>
            <a:gd name="adj" fmla="val 10000"/>
          </a:avLst>
        </a:prstGeom>
        <a:solidFill>
          <a:schemeClr val="accent2">
            <a:hueOff val="1337577"/>
            <a:satOff val="-1668"/>
            <a:lumOff val="3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Resilience</a:t>
          </a:r>
          <a:endParaRPr lang="en-GB" sz="2100" kern="1200" dirty="0"/>
        </a:p>
      </dsp:txBody>
      <dsp:txXfrm>
        <a:off x="2329554" y="1399083"/>
        <a:ext cx="1477578" cy="1284701"/>
      </dsp:txXfrm>
    </dsp:sp>
    <dsp:sp modelId="{0E8E5E11-2766-454D-BF69-F10F74B2B4D4}">
      <dsp:nvSpPr>
        <dsp:cNvPr id="0" name=""/>
        <dsp:cNvSpPr/>
      </dsp:nvSpPr>
      <dsp:spPr>
        <a:xfrm>
          <a:off x="2289585" y="2933699"/>
          <a:ext cx="1557516" cy="1364639"/>
        </a:xfrm>
        <a:prstGeom prst="roundRect">
          <a:avLst>
            <a:gd name="adj" fmla="val 10000"/>
          </a:avLst>
        </a:prstGeom>
        <a:solidFill>
          <a:schemeClr val="accent2">
            <a:hueOff val="2006365"/>
            <a:satOff val="-2502"/>
            <a:lumOff val="5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Improving resilience to shocks</a:t>
          </a:r>
          <a:endParaRPr lang="en-GB" sz="2100" kern="1200" dirty="0"/>
        </a:p>
      </dsp:txBody>
      <dsp:txXfrm>
        <a:off x="2329554" y="2973668"/>
        <a:ext cx="1477578" cy="1284701"/>
      </dsp:txXfrm>
    </dsp:sp>
    <dsp:sp modelId="{521D3CAF-CC93-4090-A344-4BCC06509DD6}">
      <dsp:nvSpPr>
        <dsp:cNvPr id="0" name=""/>
        <dsp:cNvSpPr/>
      </dsp:nvSpPr>
      <dsp:spPr>
        <a:xfrm>
          <a:off x="4187808"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Agency</a:t>
          </a:r>
          <a:endParaRPr lang="en-GB" sz="4100" kern="1200" dirty="0"/>
        </a:p>
      </dsp:txBody>
      <dsp:txXfrm>
        <a:off x="4187808" y="0"/>
        <a:ext cx="1946895" cy="1357788"/>
      </dsp:txXfrm>
    </dsp:sp>
    <dsp:sp modelId="{FD9ED868-F11F-42C1-A7DE-07367788CDA6}">
      <dsp:nvSpPr>
        <dsp:cNvPr id="0" name=""/>
        <dsp:cNvSpPr/>
      </dsp:nvSpPr>
      <dsp:spPr>
        <a:xfrm>
          <a:off x="4382498" y="1359114"/>
          <a:ext cx="1557516" cy="1364639"/>
        </a:xfrm>
        <a:prstGeom prst="roundRect">
          <a:avLst>
            <a:gd name="adj" fmla="val 10000"/>
          </a:avLst>
        </a:prstGeom>
        <a:solidFill>
          <a:schemeClr val="accent2">
            <a:hueOff val="2675154"/>
            <a:satOff val="-3337"/>
            <a:lumOff val="78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Opportunity</a:t>
          </a:r>
          <a:endParaRPr lang="en-GB" sz="2100" kern="1200" dirty="0"/>
        </a:p>
      </dsp:txBody>
      <dsp:txXfrm>
        <a:off x="4422467" y="1399083"/>
        <a:ext cx="1477578" cy="1284701"/>
      </dsp:txXfrm>
    </dsp:sp>
    <dsp:sp modelId="{3980897A-FE0F-43DD-85E0-E51B4A5ED793}">
      <dsp:nvSpPr>
        <dsp:cNvPr id="0" name=""/>
        <dsp:cNvSpPr/>
      </dsp:nvSpPr>
      <dsp:spPr>
        <a:xfrm>
          <a:off x="4382498" y="2933699"/>
          <a:ext cx="1557516" cy="1364639"/>
        </a:xfrm>
        <a:prstGeom prst="roundRect">
          <a:avLst>
            <a:gd name="adj" fmla="val 10000"/>
          </a:avLst>
        </a:prstGeom>
        <a:solidFill>
          <a:schemeClr val="accent2">
            <a:hueOff val="3343942"/>
            <a:satOff val="-4171"/>
            <a:lumOff val="9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smtClean="0"/>
            <a:t>Increasing productive </a:t>
          </a:r>
          <a:r>
            <a:rPr lang="en-GB" sz="2100" kern="1200" dirty="0" smtClean="0"/>
            <a:t>capacity</a:t>
          </a:r>
          <a:endParaRPr lang="en-GB" sz="2100" kern="1200" dirty="0"/>
        </a:p>
      </dsp:txBody>
      <dsp:txXfrm>
        <a:off x="4422467" y="2973668"/>
        <a:ext cx="1477578" cy="1284701"/>
      </dsp:txXfrm>
    </dsp:sp>
    <dsp:sp modelId="{856116B4-0665-44B9-8778-D5B2904E4B4D}">
      <dsp:nvSpPr>
        <dsp:cNvPr id="0" name=""/>
        <dsp:cNvSpPr/>
      </dsp:nvSpPr>
      <dsp:spPr>
        <a:xfrm>
          <a:off x="6280720" y="0"/>
          <a:ext cx="1946895" cy="4525963"/>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Voice</a:t>
          </a:r>
          <a:endParaRPr lang="en-GB" sz="4100" kern="1200" dirty="0"/>
        </a:p>
      </dsp:txBody>
      <dsp:txXfrm>
        <a:off x="6280720" y="0"/>
        <a:ext cx="1946895" cy="1357788"/>
      </dsp:txXfrm>
    </dsp:sp>
    <dsp:sp modelId="{ABEC1CD1-1615-4F85-A6B8-01EB2D8C1452}">
      <dsp:nvSpPr>
        <dsp:cNvPr id="0" name=""/>
        <dsp:cNvSpPr/>
      </dsp:nvSpPr>
      <dsp:spPr>
        <a:xfrm>
          <a:off x="6475410" y="1359114"/>
          <a:ext cx="1557516" cy="1364639"/>
        </a:xfrm>
        <a:prstGeom prst="roundRect">
          <a:avLst>
            <a:gd name="adj" fmla="val 10000"/>
          </a:avLst>
        </a:prstGeom>
        <a:solidFill>
          <a:schemeClr val="accent2">
            <a:hueOff val="4012731"/>
            <a:satOff val="-5005"/>
            <a:lumOff val="11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a:t>
          </a:r>
          <a:endParaRPr lang="en-GB" sz="2100" kern="1200" dirty="0"/>
        </a:p>
      </dsp:txBody>
      <dsp:txXfrm>
        <a:off x="6515379" y="1399083"/>
        <a:ext cx="1477578" cy="1284701"/>
      </dsp:txXfrm>
    </dsp:sp>
    <dsp:sp modelId="{E40C8C0F-EA5E-4D26-92AB-576500A45DD0}">
      <dsp:nvSpPr>
        <dsp:cNvPr id="0" name=""/>
        <dsp:cNvSpPr/>
      </dsp:nvSpPr>
      <dsp:spPr>
        <a:xfrm>
          <a:off x="6475410" y="2933699"/>
          <a:ext cx="1557516" cy="1364639"/>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Strength-</a:t>
          </a:r>
          <a:r>
            <a:rPr lang="en-GB" sz="2100" kern="1200" dirty="0" err="1" smtClean="0"/>
            <a:t>ening</a:t>
          </a:r>
          <a:r>
            <a:rPr lang="en-GB" sz="2100" kern="1200" dirty="0" smtClean="0"/>
            <a:t> human capital</a:t>
          </a:r>
          <a:endParaRPr lang="en-GB" sz="2100" kern="1200" dirty="0"/>
        </a:p>
      </dsp:txBody>
      <dsp:txXfrm>
        <a:off x="6515379" y="2973668"/>
        <a:ext cx="1477578" cy="12847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0578-99E8-40D3-8A8B-68B22F1F6855}">
      <dsp:nvSpPr>
        <dsp:cNvPr id="0" name=""/>
        <dsp:cNvSpPr/>
      </dsp:nvSpPr>
      <dsp:spPr>
        <a:xfrm>
          <a:off x="10579" y="0"/>
          <a:ext cx="1598305" cy="95898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dirty="0" smtClean="0">
              <a:latin typeface="Calibri"/>
              <a:ea typeface="+mn-ea"/>
              <a:cs typeface="+mn-cs"/>
            </a:rPr>
            <a:t>Assets</a:t>
          </a:r>
          <a:endParaRPr lang="en-GB" sz="3400" kern="1200" dirty="0">
            <a:latin typeface="Calibri"/>
            <a:ea typeface="+mn-ea"/>
            <a:cs typeface="+mn-cs"/>
          </a:endParaRPr>
        </a:p>
      </dsp:txBody>
      <dsp:txXfrm>
        <a:off x="38667" y="28088"/>
        <a:ext cx="1542129" cy="902807"/>
      </dsp:txXfrm>
    </dsp:sp>
    <dsp:sp modelId="{AA2B3BDE-94D8-49E4-92C3-C0FFEDC5EBA5}">
      <dsp:nvSpPr>
        <dsp:cNvPr id="0" name=""/>
        <dsp:cNvSpPr/>
      </dsp:nvSpPr>
      <dsp:spPr>
        <a:xfrm>
          <a:off x="1768715" y="281301"/>
          <a:ext cx="338840" cy="396379"/>
        </a:xfrm>
        <a:prstGeom prst="mathMinus">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solidFill>
              <a:sysClr val="window" lastClr="FFFFFF"/>
            </a:solidFill>
            <a:latin typeface="Calibri"/>
            <a:ea typeface="+mn-ea"/>
            <a:cs typeface="+mn-cs"/>
          </a:endParaRPr>
        </a:p>
      </dsp:txBody>
      <dsp:txXfrm>
        <a:off x="1768715" y="360577"/>
        <a:ext cx="237188" cy="237827"/>
      </dsp:txXfrm>
    </dsp:sp>
    <dsp:sp modelId="{2899F28F-9AA6-421A-A79D-D78DD4E68AD1}">
      <dsp:nvSpPr>
        <dsp:cNvPr id="0" name=""/>
        <dsp:cNvSpPr/>
      </dsp:nvSpPr>
      <dsp:spPr>
        <a:xfrm>
          <a:off x="2248207" y="0"/>
          <a:ext cx="1598305" cy="958983"/>
        </a:xfrm>
        <a:prstGeom prst="roundRect">
          <a:avLst>
            <a:gd name="adj" fmla="val 10000"/>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smtClean="0">
              <a:latin typeface="Calibri"/>
              <a:ea typeface="+mn-ea"/>
              <a:cs typeface="+mn-cs"/>
            </a:rPr>
            <a:t>Risk</a:t>
          </a:r>
          <a:endParaRPr lang="en-GB" sz="3400" kern="1200" dirty="0">
            <a:latin typeface="Calibri"/>
            <a:ea typeface="+mn-ea"/>
            <a:cs typeface="+mn-cs"/>
          </a:endParaRPr>
        </a:p>
      </dsp:txBody>
      <dsp:txXfrm>
        <a:off x="2276295" y="28088"/>
        <a:ext cx="1542129" cy="902807"/>
      </dsp:txXfrm>
    </dsp:sp>
    <dsp:sp modelId="{0B963658-EDB0-4CBF-97B2-0DE78F2BF723}">
      <dsp:nvSpPr>
        <dsp:cNvPr id="0" name=""/>
        <dsp:cNvSpPr/>
      </dsp:nvSpPr>
      <dsp:spPr>
        <a:xfrm>
          <a:off x="4006343" y="281301"/>
          <a:ext cx="338840" cy="396379"/>
        </a:xfrm>
        <a:prstGeom prst="mathPlus">
          <a:avLst/>
        </a:prstGeom>
        <a:solidFill>
          <a:schemeClr val="accent2">
            <a:hueOff val="2340759"/>
            <a:satOff val="-2919"/>
            <a:lumOff val="6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solidFill>
              <a:sysClr val="window" lastClr="FFFFFF"/>
            </a:solidFill>
            <a:latin typeface="Calibri"/>
            <a:ea typeface="+mn-ea"/>
            <a:cs typeface="+mn-cs"/>
          </a:endParaRPr>
        </a:p>
      </dsp:txBody>
      <dsp:txXfrm>
        <a:off x="4006343" y="360577"/>
        <a:ext cx="237188" cy="237827"/>
      </dsp:txXfrm>
    </dsp:sp>
    <dsp:sp modelId="{30B55B2E-1A6A-40A3-B005-3F04C9DE7823}">
      <dsp:nvSpPr>
        <dsp:cNvPr id="0" name=""/>
        <dsp:cNvSpPr/>
      </dsp:nvSpPr>
      <dsp:spPr>
        <a:xfrm>
          <a:off x="4485834" y="0"/>
          <a:ext cx="1598305" cy="958983"/>
        </a:xfrm>
        <a:prstGeom prst="roundRect">
          <a:avLst>
            <a:gd name="adj" fmla="val 10000"/>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smtClean="0">
              <a:latin typeface="Calibri"/>
              <a:ea typeface="+mn-ea"/>
              <a:cs typeface="+mn-cs"/>
            </a:rPr>
            <a:t>Agency</a:t>
          </a:r>
          <a:endParaRPr lang="en-GB" sz="3400" kern="1200" dirty="0">
            <a:latin typeface="Calibri"/>
            <a:ea typeface="+mn-ea"/>
            <a:cs typeface="+mn-cs"/>
          </a:endParaRPr>
        </a:p>
      </dsp:txBody>
      <dsp:txXfrm>
        <a:off x="4513922" y="28088"/>
        <a:ext cx="1542129" cy="902807"/>
      </dsp:txXfrm>
    </dsp:sp>
    <dsp:sp modelId="{ADC961D6-3243-44D3-8403-F002B0D24C45}">
      <dsp:nvSpPr>
        <dsp:cNvPr id="0" name=""/>
        <dsp:cNvSpPr/>
      </dsp:nvSpPr>
      <dsp:spPr>
        <a:xfrm>
          <a:off x="6243153" y="281301"/>
          <a:ext cx="337108" cy="396379"/>
        </a:xfrm>
        <a:prstGeom prst="mathPlus">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6243153" y="360577"/>
        <a:ext cx="235976" cy="237827"/>
      </dsp:txXfrm>
    </dsp:sp>
    <dsp:sp modelId="{968AC4AB-7C9B-4895-A5B3-4B17B6F9ADA9}">
      <dsp:nvSpPr>
        <dsp:cNvPr id="0" name=""/>
        <dsp:cNvSpPr/>
      </dsp:nvSpPr>
      <dsp:spPr>
        <a:xfrm>
          <a:off x="6720194" y="0"/>
          <a:ext cx="1598305" cy="958983"/>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smtClean="0">
              <a:latin typeface="Calibri"/>
              <a:ea typeface="+mn-ea"/>
              <a:cs typeface="+mn-cs"/>
            </a:rPr>
            <a:t>Voice</a:t>
          </a:r>
          <a:endParaRPr lang="en-GB" sz="3400" kern="1200" dirty="0">
            <a:latin typeface="Calibri"/>
            <a:ea typeface="+mn-ea"/>
            <a:cs typeface="+mn-cs"/>
          </a:endParaRPr>
        </a:p>
      </dsp:txBody>
      <dsp:txXfrm>
        <a:off x="6748282" y="28088"/>
        <a:ext cx="1542129" cy="9028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3AEF0-E4F5-4DE9-AC60-75D92E5F1157}">
      <dsp:nvSpPr>
        <dsp:cNvPr id="0" name=""/>
        <dsp:cNvSpPr/>
      </dsp:nvSpPr>
      <dsp:spPr>
        <a:xfrm>
          <a:off x="2656" y="188162"/>
          <a:ext cx="2590185" cy="10360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latin typeface="Trebuchet MS" pitchFamily="34" charset="0"/>
            </a:rPr>
            <a:t>Direct    impacts</a:t>
          </a:r>
          <a:endParaRPr lang="en-US" sz="2400" b="1" kern="1200" dirty="0">
            <a:solidFill>
              <a:schemeClr val="bg1"/>
            </a:solidFill>
            <a:latin typeface="Trebuchet MS" pitchFamily="34" charset="0"/>
          </a:endParaRPr>
        </a:p>
      </dsp:txBody>
      <dsp:txXfrm>
        <a:off x="2656" y="188162"/>
        <a:ext cx="2590185" cy="1036074"/>
      </dsp:txXfrm>
    </dsp:sp>
    <dsp:sp modelId="{B8A5BD53-2DE8-4871-87BC-BD393AF604BC}">
      <dsp:nvSpPr>
        <dsp:cNvPr id="0" name=""/>
        <dsp:cNvSpPr/>
      </dsp:nvSpPr>
      <dsp:spPr>
        <a:xfrm>
          <a:off x="2656" y="1224237"/>
          <a:ext cx="2590185" cy="28548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0" lvl="1" indent="0" algn="l" defTabSz="1022350">
            <a:lnSpc>
              <a:spcPct val="100000"/>
            </a:lnSpc>
            <a:spcBef>
              <a:spcPct val="0"/>
            </a:spcBef>
            <a:spcAft>
              <a:spcPts val="1000"/>
            </a:spcAft>
            <a:buChar char="••"/>
          </a:pPr>
          <a:r>
            <a:rPr lang="en-GB" sz="2300" kern="1200" dirty="0" smtClean="0">
              <a:solidFill>
                <a:srgbClr val="C00000"/>
              </a:solidFill>
              <a:latin typeface="Trebuchet MS" pitchFamily="34" charset="0"/>
            </a:rPr>
            <a:t>Poverty</a:t>
          </a:r>
          <a:endParaRPr lang="en-US" sz="2300" kern="1200" dirty="0">
            <a:solidFill>
              <a:srgbClr val="C00000"/>
            </a:solidFill>
            <a:latin typeface="Trebuchet MS" pitchFamily="34" charset="0"/>
          </a:endParaRPr>
        </a:p>
        <a:p>
          <a:pPr marL="0" lvl="1" indent="0" algn="l" defTabSz="1022350">
            <a:lnSpc>
              <a:spcPct val="100000"/>
            </a:lnSpc>
            <a:spcBef>
              <a:spcPct val="0"/>
            </a:spcBef>
            <a:spcAft>
              <a:spcPts val="1000"/>
            </a:spcAft>
            <a:buChar char="••"/>
          </a:pPr>
          <a:r>
            <a:rPr lang="en-GB" sz="2300" kern="1200" dirty="0" smtClean="0">
              <a:solidFill>
                <a:srgbClr val="C00000"/>
              </a:solidFill>
              <a:latin typeface="Trebuchet MS" pitchFamily="34" charset="0"/>
            </a:rPr>
            <a:t>Hunger</a:t>
          </a:r>
          <a:endParaRPr lang="en-US" sz="2300" kern="1200" dirty="0">
            <a:solidFill>
              <a:srgbClr val="C00000"/>
            </a:solidFill>
            <a:latin typeface="Trebuchet MS" pitchFamily="34" charset="0"/>
          </a:endParaRPr>
        </a:p>
        <a:p>
          <a:pPr marL="0" lvl="1" indent="0" algn="l" defTabSz="1022350">
            <a:lnSpc>
              <a:spcPct val="100000"/>
            </a:lnSpc>
            <a:spcBef>
              <a:spcPct val="0"/>
            </a:spcBef>
            <a:spcAft>
              <a:spcPts val="1000"/>
            </a:spcAft>
            <a:buChar char="••"/>
          </a:pPr>
          <a:r>
            <a:rPr lang="en-US" sz="2300" kern="1200" dirty="0" smtClean="0">
              <a:solidFill>
                <a:srgbClr val="C00000"/>
              </a:solidFill>
              <a:latin typeface="Trebuchet MS" pitchFamily="34" charset="0"/>
            </a:rPr>
            <a:t>Wellbeing</a:t>
          </a:r>
          <a:endParaRPr lang="en-US" sz="2300" kern="1200" dirty="0">
            <a:solidFill>
              <a:srgbClr val="C00000"/>
            </a:solidFill>
            <a:latin typeface="Trebuchet MS" pitchFamily="34" charset="0"/>
          </a:endParaRPr>
        </a:p>
      </dsp:txBody>
      <dsp:txXfrm>
        <a:off x="2656" y="1224237"/>
        <a:ext cx="2590185" cy="2854800"/>
      </dsp:txXfrm>
    </dsp:sp>
    <dsp:sp modelId="{A854EE07-AF51-4726-8CC3-33B631D88AA3}">
      <dsp:nvSpPr>
        <dsp:cNvPr id="0" name=""/>
        <dsp:cNvSpPr/>
      </dsp:nvSpPr>
      <dsp:spPr>
        <a:xfrm>
          <a:off x="2955468" y="188162"/>
          <a:ext cx="2590185" cy="10360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latin typeface="Trebuchet MS" pitchFamily="34" charset="0"/>
            </a:rPr>
            <a:t>Economic impacts</a:t>
          </a:r>
          <a:endParaRPr lang="en-US" sz="2400" b="1" kern="1200" dirty="0">
            <a:solidFill>
              <a:schemeClr val="bg1"/>
            </a:solidFill>
            <a:latin typeface="Trebuchet MS" pitchFamily="34" charset="0"/>
          </a:endParaRPr>
        </a:p>
      </dsp:txBody>
      <dsp:txXfrm>
        <a:off x="2955468" y="188162"/>
        <a:ext cx="2590185" cy="1036074"/>
      </dsp:txXfrm>
    </dsp:sp>
    <dsp:sp modelId="{B20C5F85-839D-40D0-A387-4952D5B3DB55}">
      <dsp:nvSpPr>
        <dsp:cNvPr id="0" name=""/>
        <dsp:cNvSpPr/>
      </dsp:nvSpPr>
      <dsp:spPr>
        <a:xfrm>
          <a:off x="2955468" y="1224237"/>
          <a:ext cx="2590185" cy="28548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0" lvl="1" indent="0" algn="l" defTabSz="1022350">
            <a:lnSpc>
              <a:spcPct val="100000"/>
            </a:lnSpc>
            <a:spcBef>
              <a:spcPct val="0"/>
            </a:spcBef>
            <a:spcAft>
              <a:spcPts val="1000"/>
            </a:spcAft>
            <a:buChar char="••"/>
          </a:pPr>
          <a:r>
            <a:rPr lang="en-GB" sz="2300" kern="1200" dirty="0" smtClean="0">
              <a:solidFill>
                <a:srgbClr val="C00000"/>
              </a:solidFill>
              <a:latin typeface="Trebuchet MS" pitchFamily="34" charset="0"/>
            </a:rPr>
            <a:t>Livelihoods</a:t>
          </a:r>
          <a:endParaRPr lang="en-US" sz="2300" kern="1200" dirty="0">
            <a:solidFill>
              <a:srgbClr val="C00000"/>
            </a:solidFill>
            <a:latin typeface="Trebuchet MS" pitchFamily="34" charset="0"/>
          </a:endParaRPr>
        </a:p>
        <a:p>
          <a:pPr marL="0" lvl="1" indent="0" algn="l" defTabSz="1022350">
            <a:lnSpc>
              <a:spcPct val="100000"/>
            </a:lnSpc>
            <a:spcBef>
              <a:spcPct val="0"/>
            </a:spcBef>
            <a:spcAft>
              <a:spcPts val="1000"/>
            </a:spcAft>
            <a:buChar char="••"/>
          </a:pPr>
          <a:r>
            <a:rPr lang="en-GB" sz="2300" kern="1200" dirty="0" smtClean="0">
              <a:solidFill>
                <a:srgbClr val="C00000"/>
              </a:solidFill>
              <a:latin typeface="Trebuchet MS" pitchFamily="34" charset="0"/>
            </a:rPr>
            <a:t>Employment</a:t>
          </a:r>
          <a:endParaRPr lang="en-US" sz="2300" kern="1200" dirty="0">
            <a:solidFill>
              <a:srgbClr val="C00000"/>
            </a:solidFill>
            <a:latin typeface="Trebuchet MS" pitchFamily="34" charset="0"/>
          </a:endParaRPr>
        </a:p>
        <a:p>
          <a:pPr marL="0" lvl="1" indent="0" algn="l" defTabSz="1022350">
            <a:lnSpc>
              <a:spcPct val="100000"/>
            </a:lnSpc>
            <a:spcBef>
              <a:spcPct val="0"/>
            </a:spcBef>
            <a:spcAft>
              <a:spcPts val="1000"/>
            </a:spcAft>
            <a:buChar char="••"/>
          </a:pPr>
          <a:r>
            <a:rPr lang="en-GB" sz="2300" kern="1200" dirty="0" smtClean="0">
              <a:solidFill>
                <a:srgbClr val="C00000"/>
              </a:solidFill>
              <a:latin typeface="Trebuchet MS" pitchFamily="34" charset="0"/>
            </a:rPr>
            <a:t>Equity</a:t>
          </a:r>
          <a:endParaRPr lang="en-US" sz="2300" kern="1200" dirty="0">
            <a:solidFill>
              <a:srgbClr val="C00000"/>
            </a:solidFill>
            <a:latin typeface="Trebuchet MS" pitchFamily="34" charset="0"/>
          </a:endParaRPr>
        </a:p>
        <a:p>
          <a:pPr marL="0" lvl="1" indent="0" algn="l" defTabSz="1022350">
            <a:lnSpc>
              <a:spcPct val="100000"/>
            </a:lnSpc>
            <a:spcBef>
              <a:spcPct val="0"/>
            </a:spcBef>
            <a:spcAft>
              <a:spcPts val="1000"/>
            </a:spcAft>
            <a:buChar char="••"/>
          </a:pPr>
          <a:r>
            <a:rPr lang="en-GB" sz="2300" kern="1200" dirty="0" smtClean="0">
              <a:solidFill>
                <a:srgbClr val="C00000"/>
              </a:solidFill>
              <a:latin typeface="Trebuchet MS" pitchFamily="34" charset="0"/>
            </a:rPr>
            <a:t>Local markets</a:t>
          </a:r>
          <a:endParaRPr lang="en-US" sz="2300" kern="1200" dirty="0">
            <a:solidFill>
              <a:srgbClr val="C00000"/>
            </a:solidFill>
            <a:latin typeface="Trebuchet MS" pitchFamily="34" charset="0"/>
          </a:endParaRPr>
        </a:p>
      </dsp:txBody>
      <dsp:txXfrm>
        <a:off x="2955468" y="1224237"/>
        <a:ext cx="2590185" cy="2854800"/>
      </dsp:txXfrm>
    </dsp:sp>
    <dsp:sp modelId="{09A73ABE-8ECE-4240-9302-4DE72ADF4CC5}">
      <dsp:nvSpPr>
        <dsp:cNvPr id="0" name=""/>
        <dsp:cNvSpPr/>
      </dsp:nvSpPr>
      <dsp:spPr>
        <a:xfrm>
          <a:off x="5908279" y="188162"/>
          <a:ext cx="2590185" cy="10360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latin typeface="Trebuchet MS" pitchFamily="34" charset="0"/>
            </a:rPr>
            <a:t>Social    impacts</a:t>
          </a:r>
          <a:endParaRPr lang="en-US" sz="2400" b="1" kern="1200" dirty="0">
            <a:solidFill>
              <a:schemeClr val="bg1"/>
            </a:solidFill>
            <a:latin typeface="Trebuchet MS" pitchFamily="34" charset="0"/>
          </a:endParaRPr>
        </a:p>
      </dsp:txBody>
      <dsp:txXfrm>
        <a:off x="5908279" y="188162"/>
        <a:ext cx="2590185" cy="1036074"/>
      </dsp:txXfrm>
    </dsp:sp>
    <dsp:sp modelId="{96010A79-3BA6-414F-99AB-96D9671D19FD}">
      <dsp:nvSpPr>
        <dsp:cNvPr id="0" name=""/>
        <dsp:cNvSpPr/>
      </dsp:nvSpPr>
      <dsp:spPr>
        <a:xfrm>
          <a:off x="5908279" y="1224237"/>
          <a:ext cx="2590185" cy="28548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0" lvl="1" indent="0" algn="l" defTabSz="1022350">
            <a:lnSpc>
              <a:spcPct val="100000"/>
            </a:lnSpc>
            <a:spcBef>
              <a:spcPct val="0"/>
            </a:spcBef>
            <a:spcAft>
              <a:spcPts val="1000"/>
            </a:spcAft>
            <a:buChar char="••"/>
          </a:pPr>
          <a:r>
            <a:rPr lang="en-GB" sz="2300" kern="1200" dirty="0" smtClean="0">
              <a:solidFill>
                <a:srgbClr val="C00000"/>
              </a:solidFill>
              <a:latin typeface="Trebuchet MS" pitchFamily="34" charset="0"/>
            </a:rPr>
            <a:t>Health</a:t>
          </a:r>
          <a:endParaRPr lang="en-US" sz="2300" kern="1200" dirty="0">
            <a:solidFill>
              <a:srgbClr val="C00000"/>
            </a:solidFill>
            <a:latin typeface="Trebuchet MS" pitchFamily="34" charset="0"/>
          </a:endParaRPr>
        </a:p>
        <a:p>
          <a:pPr marL="0" lvl="1" indent="0" algn="l" defTabSz="1022350">
            <a:lnSpc>
              <a:spcPct val="100000"/>
            </a:lnSpc>
            <a:spcBef>
              <a:spcPct val="0"/>
            </a:spcBef>
            <a:spcAft>
              <a:spcPts val="1000"/>
            </a:spcAft>
            <a:buChar char="••"/>
          </a:pPr>
          <a:r>
            <a:rPr lang="en-GB" sz="2300" kern="1200" dirty="0" smtClean="0">
              <a:solidFill>
                <a:srgbClr val="C00000"/>
              </a:solidFill>
              <a:latin typeface="Trebuchet MS" pitchFamily="34" charset="0"/>
            </a:rPr>
            <a:t>Nutrition</a:t>
          </a:r>
          <a:endParaRPr lang="en-US" sz="2300" kern="1200" dirty="0">
            <a:solidFill>
              <a:srgbClr val="C00000"/>
            </a:solidFill>
            <a:latin typeface="Trebuchet MS" pitchFamily="34" charset="0"/>
          </a:endParaRPr>
        </a:p>
        <a:p>
          <a:pPr marL="0" lvl="1" indent="0" algn="l" defTabSz="1022350">
            <a:lnSpc>
              <a:spcPct val="100000"/>
            </a:lnSpc>
            <a:spcBef>
              <a:spcPct val="0"/>
            </a:spcBef>
            <a:spcAft>
              <a:spcPts val="1000"/>
            </a:spcAft>
            <a:buChar char="••"/>
          </a:pPr>
          <a:r>
            <a:rPr lang="en-GB" sz="2300" kern="1200" dirty="0" smtClean="0">
              <a:solidFill>
                <a:srgbClr val="C00000"/>
              </a:solidFill>
              <a:latin typeface="Trebuchet MS" pitchFamily="34" charset="0"/>
            </a:rPr>
            <a:t>Education</a:t>
          </a:r>
          <a:endParaRPr lang="en-US" sz="2300" kern="1200" dirty="0">
            <a:solidFill>
              <a:srgbClr val="C00000"/>
            </a:solidFill>
            <a:latin typeface="Trebuchet MS" pitchFamily="34" charset="0"/>
          </a:endParaRPr>
        </a:p>
        <a:p>
          <a:pPr marL="0" lvl="1" indent="0" algn="l" defTabSz="1022350">
            <a:lnSpc>
              <a:spcPct val="100000"/>
            </a:lnSpc>
            <a:spcBef>
              <a:spcPct val="0"/>
            </a:spcBef>
            <a:spcAft>
              <a:spcPts val="1000"/>
            </a:spcAft>
            <a:buChar char="••"/>
          </a:pPr>
          <a:r>
            <a:rPr lang="en-GB" sz="2300" kern="1200" dirty="0" smtClean="0">
              <a:solidFill>
                <a:srgbClr val="C00000"/>
              </a:solidFill>
              <a:latin typeface="Trebuchet MS" pitchFamily="34" charset="0"/>
            </a:rPr>
            <a:t>Gender equality</a:t>
          </a:r>
          <a:endParaRPr lang="en-US" sz="2300" kern="1200" dirty="0">
            <a:solidFill>
              <a:srgbClr val="C00000"/>
            </a:solidFill>
            <a:latin typeface="Trebuchet MS" pitchFamily="34" charset="0"/>
          </a:endParaRPr>
        </a:p>
      </dsp:txBody>
      <dsp:txXfrm>
        <a:off x="5908279" y="1224237"/>
        <a:ext cx="2590185"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480C8-E0E2-4260-BD7B-98410010A06E}" type="datetimeFigureOut">
              <a:rPr lang="en-GB" smtClean="0"/>
              <a:t>14/02/2013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4B579-0152-4700-95D3-DC97CC5031E5}" type="slidenum">
              <a:rPr lang="en-GB" smtClean="0"/>
              <a:t>‹#›</a:t>
            </a:fld>
            <a:endParaRPr lang="en-GB"/>
          </a:p>
        </p:txBody>
      </p:sp>
    </p:spTree>
    <p:extLst>
      <p:ext uri="{BB962C8B-B14F-4D97-AF65-F5344CB8AC3E}">
        <p14:creationId xmlns:p14="http://schemas.microsoft.com/office/powerpoint/2010/main" val="233086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D5149AC7-2DD1-4C43-87F2-5122BF48B057}" type="slidenum">
              <a:rPr lang="en-US" sz="1200" smtClean="0"/>
              <a:pPr/>
              <a:t>12</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441FEC0-2A86-4072-A980-E4799FD1A13C}" type="slidenum">
              <a:rPr lang="en-US" sz="1200" smtClean="0"/>
              <a:pPr/>
              <a:t>35</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F93AACC-51BE-4199-BFD0-6C05A31102AA}" type="datetimeFigureOut">
              <a:rPr lang="en-US" smtClean="0"/>
              <a:pPr/>
              <a:t>2/14/2013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A91B9B-3396-423F-B73B-98DF8901622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93AACC-51BE-4199-BFD0-6C05A31102AA}" type="datetimeFigureOut">
              <a:rPr lang="en-US" smtClean="0"/>
              <a:pPr/>
              <a:t>2/14/2013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A91B9B-3396-423F-B73B-98DF8901622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93AACC-51BE-4199-BFD0-6C05A31102AA}" type="datetimeFigureOut">
              <a:rPr lang="en-US" smtClean="0"/>
              <a:pPr/>
              <a:t>2/14/2013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A91B9B-3396-423F-B73B-98DF8901622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93AACC-51BE-4199-BFD0-6C05A31102AA}" type="datetimeFigureOut">
              <a:rPr lang="en-US" smtClean="0"/>
              <a:pPr/>
              <a:t>2/14/2013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A91B9B-3396-423F-B73B-98DF8901622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3AACC-51BE-4199-BFD0-6C05A31102AA}" type="datetimeFigureOut">
              <a:rPr lang="en-US" smtClean="0"/>
              <a:pPr/>
              <a:t>2/14/2013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A91B9B-3396-423F-B73B-98DF8901622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93AACC-51BE-4199-BFD0-6C05A31102AA}" type="datetimeFigureOut">
              <a:rPr lang="en-US" smtClean="0"/>
              <a:pPr/>
              <a:t>2/14/2013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A91B9B-3396-423F-B73B-98DF8901622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F93AACC-51BE-4199-BFD0-6C05A31102AA}" type="datetimeFigureOut">
              <a:rPr lang="en-US" smtClean="0"/>
              <a:pPr/>
              <a:t>2/14/2013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A91B9B-3396-423F-B73B-98DF8901622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93AACC-51BE-4199-BFD0-6C05A31102AA}" type="datetimeFigureOut">
              <a:rPr lang="en-US" smtClean="0"/>
              <a:pPr/>
              <a:t>2/14/2013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A91B9B-3396-423F-B73B-98DF8901622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3AACC-51BE-4199-BFD0-6C05A31102AA}" type="datetimeFigureOut">
              <a:rPr lang="en-US" smtClean="0"/>
              <a:pPr/>
              <a:t>2/14/2013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A91B9B-3396-423F-B73B-98DF8901622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3AACC-51BE-4199-BFD0-6C05A31102AA}" type="datetimeFigureOut">
              <a:rPr lang="en-US" smtClean="0"/>
              <a:pPr/>
              <a:t>2/14/2013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A91B9B-3396-423F-B73B-98DF8901622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3AACC-51BE-4199-BFD0-6C05A31102AA}" type="datetimeFigureOut">
              <a:rPr lang="en-US" smtClean="0"/>
              <a:pPr/>
              <a:t>2/14/2013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A91B9B-3396-423F-B73B-98DF8901622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3AACC-51BE-4199-BFD0-6C05A31102AA}" type="datetimeFigureOut">
              <a:rPr lang="en-US" smtClean="0"/>
              <a:pPr/>
              <a:t>2/14/2013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91B9B-3396-423F-B73B-98DF8901622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socialtransfersevidenc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24744"/>
            <a:ext cx="7772400" cy="2088231"/>
          </a:xfrm>
        </p:spPr>
        <p:txBody>
          <a:bodyPr>
            <a:normAutofit fontScale="90000"/>
          </a:bodyPr>
          <a:lstStyle/>
          <a:p>
            <a:r>
              <a:rPr lang="en-GB" dirty="0" smtClean="0"/>
              <a:t>Social Protection:</a:t>
            </a:r>
            <a:br>
              <a:rPr lang="en-GB" dirty="0" smtClean="0"/>
            </a:br>
            <a:r>
              <a:rPr lang="en-GB" dirty="0" smtClean="0"/>
              <a:t>Definitions, Objectives and Politics</a:t>
            </a:r>
            <a:endParaRPr lang="en-GB" dirty="0"/>
          </a:p>
        </p:txBody>
      </p:sp>
      <p:sp>
        <p:nvSpPr>
          <p:cNvPr id="3" name="Subtitle 2"/>
          <p:cNvSpPr>
            <a:spLocks noGrp="1"/>
          </p:cNvSpPr>
          <p:nvPr>
            <p:ph type="subTitle" idx="1"/>
          </p:nvPr>
        </p:nvSpPr>
        <p:spPr>
          <a:xfrm>
            <a:off x="1331640" y="3354380"/>
            <a:ext cx="6400800" cy="2137792"/>
          </a:xfrm>
        </p:spPr>
        <p:txBody>
          <a:bodyPr/>
          <a:lstStyle/>
          <a:p>
            <a:r>
              <a:rPr lang="en-GB" dirty="0" smtClean="0"/>
              <a:t>Nicholas Freeland</a:t>
            </a:r>
          </a:p>
          <a:p>
            <a:r>
              <a:rPr lang="en-GB" sz="2000" dirty="0" smtClean="0"/>
              <a:t>Phnom Penh, February 2013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4645496"/>
            <a:ext cx="2712864" cy="1693352"/>
          </a:xfrm>
          <a:prstGeom prst="rect">
            <a:avLst/>
          </a:prstGeom>
        </p:spPr>
      </p:pic>
    </p:spTree>
    <p:extLst>
      <p:ext uri="{BB962C8B-B14F-4D97-AF65-F5344CB8AC3E}">
        <p14:creationId xmlns:p14="http://schemas.microsoft.com/office/powerpoint/2010/main" val="731720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77900" y="2168525"/>
            <a:ext cx="6616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5400" dirty="0" smtClean="0">
                <a:solidFill>
                  <a:srgbClr val="000000"/>
                </a:solidFill>
                <a:latin typeface="Calibri" pitchFamily="34" charset="0"/>
              </a:rPr>
              <a:t>RESILIENCE </a:t>
            </a:r>
            <a:r>
              <a:rPr lang="en-US" sz="5400" dirty="0">
                <a:solidFill>
                  <a:srgbClr val="000000"/>
                </a:solidFill>
                <a:latin typeface="Calibri" pitchFamily="34" charset="0"/>
              </a:rPr>
              <a:t>=</a:t>
            </a:r>
            <a:endParaRPr lang="en-GB" sz="5400" dirty="0">
              <a:solidFill>
                <a:srgbClr val="000000"/>
              </a:solidFill>
              <a:latin typeface="Calibri" pitchFamily="34" charset="0"/>
            </a:endParaRPr>
          </a:p>
        </p:txBody>
      </p:sp>
      <p:sp>
        <p:nvSpPr>
          <p:cNvPr id="6" name="Rectangle 3"/>
          <p:cNvSpPr>
            <a:spLocks noGrp="1" noChangeArrowheads="1"/>
          </p:cNvSpPr>
          <p:nvPr>
            <p:ph type="title"/>
          </p:nvPr>
        </p:nvSpPr>
        <p:spPr bwMode="auto">
          <a:xfrm>
            <a:off x="457200" y="6130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800" dirty="0">
                <a:solidFill>
                  <a:srgbClr val="000000"/>
                </a:solidFill>
                <a:latin typeface="Calibri" pitchFamily="34" charset="0"/>
              </a:rPr>
              <a:t>Social Protection </a:t>
            </a:r>
          </a:p>
          <a:p>
            <a:r>
              <a:rPr lang="en-US" sz="4800" dirty="0">
                <a:solidFill>
                  <a:srgbClr val="000000"/>
                </a:solidFill>
                <a:latin typeface="Calibri" pitchFamily="34" charset="0"/>
              </a:rPr>
              <a:t>t</a:t>
            </a:r>
            <a:r>
              <a:rPr lang="en-US" sz="4800" dirty="0" smtClean="0">
                <a:solidFill>
                  <a:srgbClr val="000000"/>
                </a:solidFill>
                <a:latin typeface="Calibri" pitchFamily="34" charset="0"/>
              </a:rPr>
              <a:t>hereby builds:</a:t>
            </a:r>
            <a:endParaRPr lang="en-US" sz="4800" dirty="0">
              <a:solidFill>
                <a:srgbClr val="000000"/>
              </a:solidFill>
              <a:latin typeface="Calibri" pitchFamily="34"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638639499"/>
              </p:ext>
            </p:extLst>
          </p:nvPr>
        </p:nvGraphicFramePr>
        <p:xfrm>
          <a:off x="266700" y="3492501"/>
          <a:ext cx="8318500" cy="265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094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social transfer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3549144"/>
              </p:ext>
            </p:extLst>
          </p:nvPr>
        </p:nvGraphicFramePr>
        <p:xfrm>
          <a:off x="107504" y="1412776"/>
          <a:ext cx="8928992" cy="5029200"/>
        </p:xfrm>
        <a:graphic>
          <a:graphicData uri="http://schemas.openxmlformats.org/drawingml/2006/table">
            <a:tbl>
              <a:tblPr firstRow="1" firstCol="1" bandRow="1" bandCol="1">
                <a:tableStyleId>{7E9639D4-E3E2-4D34-9284-5A2195B3D0D7}</a:tableStyleId>
              </a:tblPr>
              <a:tblGrid>
                <a:gridCol w="4464032"/>
                <a:gridCol w="4464960"/>
              </a:tblGrid>
              <a:tr h="321636">
                <a:tc>
                  <a:txBody>
                    <a:bodyPr/>
                    <a:lstStyle/>
                    <a:p>
                      <a:pPr algn="l">
                        <a:spcAft>
                          <a:spcPts val="0"/>
                        </a:spcAft>
                      </a:pPr>
                      <a:r>
                        <a:rPr lang="en-GB" sz="2200" dirty="0">
                          <a:effectLst/>
                        </a:rPr>
                        <a:t>Cash-based social transfers</a:t>
                      </a:r>
                      <a:endParaRPr lang="en-GB" sz="2200" dirty="0">
                        <a:effectLst/>
                        <a:latin typeface="Calibri"/>
                        <a:ea typeface="Times New Roman"/>
                        <a:cs typeface="Times New Roman"/>
                      </a:endParaRPr>
                    </a:p>
                  </a:txBody>
                  <a:tcPr marL="68580" marR="68580" marT="0" marB="0"/>
                </a:tc>
                <a:tc>
                  <a:txBody>
                    <a:bodyPr/>
                    <a:lstStyle/>
                    <a:p>
                      <a:pPr algn="l">
                        <a:spcAft>
                          <a:spcPts val="0"/>
                        </a:spcAft>
                      </a:pPr>
                      <a:r>
                        <a:rPr lang="en-GB" sz="2200">
                          <a:effectLst/>
                        </a:rPr>
                        <a:t>In-kind social transfers</a:t>
                      </a:r>
                      <a:endParaRPr lang="en-GB" sz="2200">
                        <a:effectLst/>
                        <a:latin typeface="Calibri"/>
                        <a:ea typeface="Times New Roman"/>
                        <a:cs typeface="Times New Roman"/>
                      </a:endParaRPr>
                    </a:p>
                  </a:txBody>
                  <a:tcPr marL="68580" marR="68580" marT="0" marB="0"/>
                </a:tc>
              </a:tr>
              <a:tr h="321636">
                <a:tc>
                  <a:txBody>
                    <a:bodyPr/>
                    <a:lstStyle/>
                    <a:p>
                      <a:pPr algn="l">
                        <a:spcAft>
                          <a:spcPts val="0"/>
                        </a:spcAft>
                      </a:pPr>
                      <a:r>
                        <a:rPr lang="en-GB" sz="2200" b="1" dirty="0">
                          <a:effectLst/>
                        </a:rPr>
                        <a:t>Cash transfers</a:t>
                      </a:r>
                      <a:endParaRPr lang="en-GB" sz="2200" b="1" dirty="0">
                        <a:effectLst/>
                        <a:latin typeface="Calibri"/>
                        <a:ea typeface="Times New Roman"/>
                        <a:cs typeface="Times New Roman"/>
                      </a:endParaRPr>
                    </a:p>
                  </a:txBody>
                  <a:tcPr marL="68580" marR="68580" marT="0" marB="0"/>
                </a:tc>
                <a:tc>
                  <a:txBody>
                    <a:bodyPr/>
                    <a:lstStyle/>
                    <a:p>
                      <a:pPr algn="l">
                        <a:spcAft>
                          <a:spcPts val="0"/>
                        </a:spcAft>
                      </a:pPr>
                      <a:r>
                        <a:rPr lang="en-GB" sz="2200" b="1" dirty="0">
                          <a:effectLst/>
                        </a:rPr>
                        <a:t>Food transfers</a:t>
                      </a:r>
                      <a:endParaRPr lang="en-GB" sz="2200" b="1" dirty="0">
                        <a:effectLst/>
                        <a:latin typeface="Calibri"/>
                        <a:ea typeface="Times New Roman"/>
                        <a:cs typeface="Times New Roman"/>
                      </a:endParaRPr>
                    </a:p>
                  </a:txBody>
                  <a:tcPr marL="68580" marR="68580" marT="0" marB="0"/>
                </a:tc>
              </a:tr>
              <a:tr h="321636">
                <a:tc>
                  <a:txBody>
                    <a:bodyPr/>
                    <a:lstStyle/>
                    <a:p>
                      <a:pPr marL="90170" algn="l">
                        <a:spcAft>
                          <a:spcPts val="0"/>
                        </a:spcAft>
                      </a:pPr>
                      <a:r>
                        <a:rPr lang="en-GB" sz="2200" b="0" dirty="0">
                          <a:effectLst/>
                        </a:rPr>
                        <a:t>Unconditional cash transfer</a:t>
                      </a:r>
                      <a:endParaRPr lang="en-GB" sz="2200" b="0" dirty="0">
                        <a:effectLst/>
                        <a:latin typeface="Calibri"/>
                        <a:ea typeface="Times New Roman"/>
                        <a:cs typeface="Times New Roman"/>
                      </a:endParaRPr>
                    </a:p>
                  </a:txBody>
                  <a:tcPr marL="68580" marR="68580" marT="0" marB="0"/>
                </a:tc>
                <a:tc>
                  <a:txBody>
                    <a:bodyPr/>
                    <a:lstStyle/>
                    <a:p>
                      <a:pPr marL="90170" algn="l">
                        <a:spcAft>
                          <a:spcPts val="0"/>
                        </a:spcAft>
                      </a:pPr>
                      <a:r>
                        <a:rPr lang="en-GB" sz="2200">
                          <a:effectLst/>
                        </a:rPr>
                        <a:t>School feeding</a:t>
                      </a:r>
                      <a:endParaRPr lang="en-GB" sz="2200">
                        <a:effectLst/>
                        <a:latin typeface="Calibri"/>
                        <a:ea typeface="Times New Roman"/>
                        <a:cs typeface="Times New Roman"/>
                      </a:endParaRPr>
                    </a:p>
                  </a:txBody>
                  <a:tcPr marL="68580" marR="68580" marT="0" marB="0"/>
                </a:tc>
              </a:tr>
              <a:tr h="321636">
                <a:tc>
                  <a:txBody>
                    <a:bodyPr/>
                    <a:lstStyle/>
                    <a:p>
                      <a:pPr marL="90170" algn="l">
                        <a:spcAft>
                          <a:spcPts val="0"/>
                        </a:spcAft>
                      </a:pPr>
                      <a:r>
                        <a:rPr lang="en-GB" sz="2200" b="0" dirty="0">
                          <a:effectLst/>
                        </a:rPr>
                        <a:t>Conditional cash transfer</a:t>
                      </a:r>
                      <a:endParaRPr lang="en-GB" sz="2200" b="0" dirty="0">
                        <a:effectLst/>
                        <a:latin typeface="Calibri"/>
                        <a:ea typeface="Times New Roman"/>
                        <a:cs typeface="Times New Roman"/>
                      </a:endParaRPr>
                    </a:p>
                  </a:txBody>
                  <a:tcPr marL="68580" marR="68580" marT="0" marB="0"/>
                </a:tc>
                <a:tc>
                  <a:txBody>
                    <a:bodyPr/>
                    <a:lstStyle/>
                    <a:p>
                      <a:pPr marL="90170" algn="l">
                        <a:spcAft>
                          <a:spcPts val="0"/>
                        </a:spcAft>
                      </a:pPr>
                      <a:r>
                        <a:rPr lang="en-GB" sz="2200">
                          <a:effectLst/>
                        </a:rPr>
                        <a:t>Take-home rations</a:t>
                      </a:r>
                      <a:endParaRPr lang="en-GB" sz="2200">
                        <a:effectLst/>
                        <a:latin typeface="Calibri"/>
                        <a:ea typeface="Times New Roman"/>
                        <a:cs typeface="Times New Roman"/>
                      </a:endParaRPr>
                    </a:p>
                  </a:txBody>
                  <a:tcPr marL="68580" marR="68580" marT="0" marB="0"/>
                </a:tc>
              </a:tr>
              <a:tr h="321636">
                <a:tc>
                  <a:txBody>
                    <a:bodyPr/>
                    <a:lstStyle/>
                    <a:p>
                      <a:pPr marL="90170" algn="l">
                        <a:spcAft>
                          <a:spcPts val="0"/>
                        </a:spcAft>
                      </a:pPr>
                      <a:r>
                        <a:rPr lang="en-GB" sz="2200" b="0" dirty="0">
                          <a:effectLst/>
                        </a:rPr>
                        <a:t>Cash-for-work/asset</a:t>
                      </a:r>
                      <a:endParaRPr lang="en-GB" sz="2200" b="0" dirty="0">
                        <a:effectLst/>
                        <a:latin typeface="Calibri"/>
                        <a:ea typeface="Times New Roman"/>
                        <a:cs typeface="Times New Roman"/>
                      </a:endParaRPr>
                    </a:p>
                  </a:txBody>
                  <a:tcPr marL="68580" marR="68580" marT="0" marB="0"/>
                </a:tc>
                <a:tc>
                  <a:txBody>
                    <a:bodyPr/>
                    <a:lstStyle/>
                    <a:p>
                      <a:pPr marL="90170" algn="l">
                        <a:spcAft>
                          <a:spcPts val="0"/>
                        </a:spcAft>
                      </a:pPr>
                      <a:r>
                        <a:rPr lang="en-GB" sz="2200">
                          <a:effectLst/>
                        </a:rPr>
                        <a:t>Targeted food transfers</a:t>
                      </a:r>
                      <a:endParaRPr lang="en-GB" sz="2200">
                        <a:effectLst/>
                        <a:latin typeface="Calibri"/>
                        <a:ea typeface="Times New Roman"/>
                        <a:cs typeface="Times New Roman"/>
                      </a:endParaRPr>
                    </a:p>
                  </a:txBody>
                  <a:tcPr marL="68580" marR="68580" marT="0" marB="0"/>
                </a:tc>
              </a:tr>
              <a:tr h="321636">
                <a:tc>
                  <a:txBody>
                    <a:bodyPr/>
                    <a:lstStyle/>
                    <a:p>
                      <a:pPr marL="90170" algn="l">
                        <a:spcAft>
                          <a:spcPts val="0"/>
                        </a:spcAft>
                      </a:pPr>
                      <a:r>
                        <a:rPr lang="en-GB" sz="2200" b="0" dirty="0">
                          <a:effectLst/>
                        </a:rPr>
                        <a:t>Labour-intensive public works</a:t>
                      </a:r>
                      <a:endParaRPr lang="en-GB" sz="2200" b="0" dirty="0">
                        <a:effectLst/>
                        <a:latin typeface="Calibri"/>
                        <a:ea typeface="Times New Roman"/>
                        <a:cs typeface="Times New Roman"/>
                      </a:endParaRPr>
                    </a:p>
                  </a:txBody>
                  <a:tcPr marL="68580" marR="68580" marT="0" marB="0"/>
                </a:tc>
                <a:tc>
                  <a:txBody>
                    <a:bodyPr/>
                    <a:lstStyle/>
                    <a:p>
                      <a:pPr marL="90170" algn="l">
                        <a:spcAft>
                          <a:spcPts val="0"/>
                        </a:spcAft>
                      </a:pPr>
                      <a:r>
                        <a:rPr lang="en-GB" sz="2200" dirty="0">
                          <a:effectLst/>
                        </a:rPr>
                        <a:t>Food-for-work/asset</a:t>
                      </a:r>
                      <a:endParaRPr lang="en-GB" sz="2200" dirty="0">
                        <a:effectLst/>
                        <a:latin typeface="Calibri"/>
                        <a:ea typeface="Times New Roman"/>
                        <a:cs typeface="Times New Roman"/>
                      </a:endParaRPr>
                    </a:p>
                  </a:txBody>
                  <a:tcPr marL="68580" marR="68580" marT="0" marB="0"/>
                </a:tc>
              </a:tr>
              <a:tr h="321636">
                <a:tc>
                  <a:txBody>
                    <a:bodyPr/>
                    <a:lstStyle/>
                    <a:p>
                      <a:pPr marL="90170" algn="l">
                        <a:spcAft>
                          <a:spcPts val="0"/>
                        </a:spcAft>
                      </a:pPr>
                      <a:r>
                        <a:rPr lang="en-GB" sz="2200" b="0" dirty="0">
                          <a:effectLst/>
                        </a:rPr>
                        <a:t> </a:t>
                      </a:r>
                      <a:endParaRPr lang="en-GB" sz="2200" b="0" dirty="0">
                        <a:effectLst/>
                        <a:latin typeface="Calibri"/>
                        <a:ea typeface="Times New Roman"/>
                        <a:cs typeface="Times New Roman"/>
                      </a:endParaRPr>
                    </a:p>
                  </a:txBody>
                  <a:tcPr marL="68580" marR="68580" marT="0" marB="0"/>
                </a:tc>
                <a:tc>
                  <a:txBody>
                    <a:bodyPr/>
                    <a:lstStyle/>
                    <a:p>
                      <a:pPr marL="90170" algn="l">
                        <a:spcAft>
                          <a:spcPts val="0"/>
                        </a:spcAft>
                      </a:pPr>
                      <a:r>
                        <a:rPr lang="en-GB" sz="2200" dirty="0">
                          <a:effectLst/>
                        </a:rPr>
                        <a:t>Food-for-training</a:t>
                      </a:r>
                      <a:endParaRPr lang="en-GB" sz="2200" dirty="0">
                        <a:effectLst/>
                        <a:latin typeface="Calibri"/>
                        <a:ea typeface="Times New Roman"/>
                        <a:cs typeface="Times New Roman"/>
                      </a:endParaRPr>
                    </a:p>
                  </a:txBody>
                  <a:tcPr marL="68580" marR="68580" marT="0" marB="0"/>
                </a:tc>
              </a:tr>
              <a:tr h="321636">
                <a:tc>
                  <a:txBody>
                    <a:bodyPr/>
                    <a:lstStyle/>
                    <a:p>
                      <a:pPr marL="90170" algn="l">
                        <a:spcAft>
                          <a:spcPts val="0"/>
                        </a:spcAft>
                      </a:pPr>
                      <a:r>
                        <a:rPr lang="en-GB" sz="2200" b="0" dirty="0">
                          <a:effectLst/>
                        </a:rPr>
                        <a:t> </a:t>
                      </a:r>
                      <a:endParaRPr lang="en-GB" sz="2200" b="0" dirty="0">
                        <a:effectLst/>
                        <a:latin typeface="Calibri"/>
                        <a:ea typeface="Times New Roman"/>
                        <a:cs typeface="Times New Roman"/>
                      </a:endParaRPr>
                    </a:p>
                  </a:txBody>
                  <a:tcPr marL="68580" marR="68580" marT="0" marB="0"/>
                </a:tc>
                <a:tc>
                  <a:txBody>
                    <a:bodyPr/>
                    <a:lstStyle/>
                    <a:p>
                      <a:pPr marL="90170" algn="l">
                        <a:spcAft>
                          <a:spcPts val="0"/>
                        </a:spcAft>
                      </a:pPr>
                      <a:r>
                        <a:rPr lang="en-GB" sz="2200" dirty="0">
                          <a:effectLst/>
                        </a:rPr>
                        <a:t>Preventive supplementary </a:t>
                      </a:r>
                      <a:r>
                        <a:rPr lang="en-GB" sz="2200" dirty="0" smtClean="0">
                          <a:effectLst/>
                        </a:rPr>
                        <a:t>feeding</a:t>
                      </a:r>
                      <a:endParaRPr lang="en-GB" sz="2200" dirty="0">
                        <a:effectLst/>
                        <a:latin typeface="Calibri"/>
                        <a:ea typeface="Times New Roman"/>
                        <a:cs typeface="Times New Roman"/>
                      </a:endParaRPr>
                    </a:p>
                  </a:txBody>
                  <a:tcPr marL="68580" marR="68580" marT="0" marB="0"/>
                </a:tc>
              </a:tr>
              <a:tr h="321636">
                <a:tc>
                  <a:txBody>
                    <a:bodyPr/>
                    <a:lstStyle/>
                    <a:p>
                      <a:pPr algn="l">
                        <a:spcAft>
                          <a:spcPts val="0"/>
                        </a:spcAft>
                      </a:pPr>
                      <a:r>
                        <a:rPr lang="en-GB" sz="2200" b="1" dirty="0">
                          <a:effectLst/>
                        </a:rPr>
                        <a:t>Near-cash transfers</a:t>
                      </a:r>
                      <a:endParaRPr lang="en-GB" sz="2200" b="1" dirty="0">
                        <a:effectLst/>
                        <a:latin typeface="Calibri"/>
                        <a:ea typeface="Times New Roman"/>
                        <a:cs typeface="Times New Roman"/>
                      </a:endParaRPr>
                    </a:p>
                  </a:txBody>
                  <a:tcPr marL="68580" marR="68580" marT="0" marB="0"/>
                </a:tc>
                <a:tc>
                  <a:txBody>
                    <a:bodyPr/>
                    <a:lstStyle/>
                    <a:p>
                      <a:pPr algn="l">
                        <a:spcAft>
                          <a:spcPts val="0"/>
                        </a:spcAft>
                      </a:pPr>
                      <a:r>
                        <a:rPr lang="en-GB" sz="2200" b="1" dirty="0">
                          <a:effectLst/>
                        </a:rPr>
                        <a:t>Commodity vouchers</a:t>
                      </a:r>
                      <a:endParaRPr lang="en-GB" sz="2200" b="1" dirty="0">
                        <a:effectLst/>
                        <a:latin typeface="Calibri"/>
                        <a:ea typeface="Times New Roman"/>
                        <a:cs typeface="Times New Roman"/>
                      </a:endParaRPr>
                    </a:p>
                  </a:txBody>
                  <a:tcPr marL="68580" marR="68580" marT="0" marB="0"/>
                </a:tc>
              </a:tr>
              <a:tr h="321636">
                <a:tc>
                  <a:txBody>
                    <a:bodyPr/>
                    <a:lstStyle/>
                    <a:p>
                      <a:pPr marL="90170" algn="l">
                        <a:spcAft>
                          <a:spcPts val="0"/>
                        </a:spcAft>
                      </a:pPr>
                      <a:r>
                        <a:rPr lang="en-GB" sz="2200" b="0" dirty="0">
                          <a:effectLst/>
                        </a:rPr>
                        <a:t>Value-based vouchers</a:t>
                      </a:r>
                      <a:endParaRPr lang="en-GB" sz="2200" b="0" dirty="0">
                        <a:effectLst/>
                        <a:latin typeface="Calibri"/>
                        <a:ea typeface="Times New Roman"/>
                        <a:cs typeface="Times New Roman"/>
                      </a:endParaRPr>
                    </a:p>
                  </a:txBody>
                  <a:tcPr marL="68580" marR="68580" marT="0" marB="0"/>
                </a:tc>
                <a:tc>
                  <a:txBody>
                    <a:bodyPr/>
                    <a:lstStyle/>
                    <a:p>
                      <a:pPr marL="90170" algn="l">
                        <a:spcAft>
                          <a:spcPts val="0"/>
                        </a:spcAft>
                      </a:pPr>
                      <a:r>
                        <a:rPr lang="en-GB" sz="2200" dirty="0">
                          <a:effectLst/>
                        </a:rPr>
                        <a:t>Food vouchers</a:t>
                      </a:r>
                      <a:endParaRPr lang="en-GB" sz="2200" dirty="0">
                        <a:effectLst/>
                        <a:latin typeface="Calibri"/>
                        <a:ea typeface="Times New Roman"/>
                        <a:cs typeface="Times New Roman"/>
                      </a:endParaRPr>
                    </a:p>
                  </a:txBody>
                  <a:tcPr marL="68580" marR="68580" marT="0" marB="0"/>
                </a:tc>
              </a:tr>
              <a:tr h="321636">
                <a:tc>
                  <a:txBody>
                    <a:bodyPr/>
                    <a:lstStyle/>
                    <a:p>
                      <a:pPr marL="90170" algn="l">
                        <a:spcAft>
                          <a:spcPts val="0"/>
                        </a:spcAft>
                      </a:pPr>
                      <a:r>
                        <a:rPr lang="en-GB" sz="2200" b="0" dirty="0">
                          <a:effectLst/>
                        </a:rPr>
                        <a:t> </a:t>
                      </a:r>
                      <a:endParaRPr lang="en-GB" sz="2200" b="0" dirty="0">
                        <a:effectLst/>
                        <a:latin typeface="Calibri"/>
                        <a:ea typeface="Times New Roman"/>
                        <a:cs typeface="Times New Roman"/>
                      </a:endParaRPr>
                    </a:p>
                  </a:txBody>
                  <a:tcPr marL="68580" marR="68580" marT="0" marB="0"/>
                </a:tc>
                <a:tc>
                  <a:txBody>
                    <a:bodyPr/>
                    <a:lstStyle/>
                    <a:p>
                      <a:pPr marL="90170" algn="l">
                        <a:spcAft>
                          <a:spcPts val="0"/>
                        </a:spcAft>
                      </a:pPr>
                      <a:r>
                        <a:rPr lang="en-GB" sz="2200" dirty="0">
                          <a:effectLst/>
                        </a:rPr>
                        <a:t>Other commodity vouchers</a:t>
                      </a:r>
                      <a:endParaRPr lang="en-GB" sz="2200" dirty="0">
                        <a:effectLst/>
                        <a:latin typeface="Calibri"/>
                        <a:ea typeface="Times New Roman"/>
                        <a:cs typeface="Times New Roman"/>
                      </a:endParaRPr>
                    </a:p>
                  </a:txBody>
                  <a:tcPr marL="68580" marR="68580" marT="0" marB="0"/>
                </a:tc>
              </a:tr>
              <a:tr h="321636">
                <a:tc>
                  <a:txBody>
                    <a:bodyPr/>
                    <a:lstStyle/>
                    <a:p>
                      <a:pPr algn="l">
                        <a:spcAft>
                          <a:spcPts val="0"/>
                        </a:spcAft>
                      </a:pPr>
                      <a:r>
                        <a:rPr lang="en-GB" sz="2200" b="1" dirty="0">
                          <a:effectLst/>
                        </a:rPr>
                        <a:t>Grants</a:t>
                      </a:r>
                      <a:endParaRPr lang="en-GB" sz="2200" b="1" dirty="0">
                        <a:effectLst/>
                        <a:latin typeface="Calibri"/>
                        <a:ea typeface="Times New Roman"/>
                        <a:cs typeface="Times New Roman"/>
                      </a:endParaRPr>
                    </a:p>
                  </a:txBody>
                  <a:tcPr marL="68580" marR="68580" marT="0" marB="0"/>
                </a:tc>
                <a:tc>
                  <a:txBody>
                    <a:bodyPr/>
                    <a:lstStyle/>
                    <a:p>
                      <a:pPr algn="l">
                        <a:spcAft>
                          <a:spcPts val="0"/>
                        </a:spcAft>
                      </a:pPr>
                      <a:r>
                        <a:rPr lang="en-GB" sz="2200" b="1" dirty="0">
                          <a:effectLst/>
                        </a:rPr>
                        <a:t>Asset and input transfers</a:t>
                      </a:r>
                      <a:endParaRPr lang="en-GB" sz="2200" b="1" dirty="0">
                        <a:effectLst/>
                        <a:latin typeface="Calibri"/>
                        <a:ea typeface="Times New Roman"/>
                        <a:cs typeface="Times New Roman"/>
                      </a:endParaRPr>
                    </a:p>
                  </a:txBody>
                  <a:tcPr marL="68580" marR="68580" marT="0" marB="0"/>
                </a:tc>
              </a:tr>
              <a:tr h="321636">
                <a:tc>
                  <a:txBody>
                    <a:bodyPr/>
                    <a:lstStyle/>
                    <a:p>
                      <a:pPr marL="90170" algn="l">
                        <a:spcAft>
                          <a:spcPts val="0"/>
                        </a:spcAft>
                      </a:pPr>
                      <a:r>
                        <a:rPr lang="en-GB" sz="2200" b="0" dirty="0">
                          <a:effectLst/>
                        </a:rPr>
                        <a:t>Lump sum grant</a:t>
                      </a:r>
                      <a:endParaRPr lang="en-GB" sz="2200" b="0" dirty="0">
                        <a:effectLst/>
                        <a:latin typeface="Calibri"/>
                        <a:ea typeface="Times New Roman"/>
                        <a:cs typeface="Times New Roman"/>
                      </a:endParaRPr>
                    </a:p>
                  </a:txBody>
                  <a:tcPr marL="68580" marR="68580" marT="0" marB="0"/>
                </a:tc>
                <a:tc>
                  <a:txBody>
                    <a:bodyPr/>
                    <a:lstStyle/>
                    <a:p>
                      <a:pPr marL="90170" algn="l">
                        <a:spcAft>
                          <a:spcPts val="0"/>
                        </a:spcAft>
                      </a:pPr>
                      <a:r>
                        <a:rPr lang="en-GB" sz="2200" dirty="0">
                          <a:effectLst/>
                        </a:rPr>
                        <a:t>Livestock transfer</a:t>
                      </a:r>
                      <a:endParaRPr lang="en-GB" sz="2200" dirty="0">
                        <a:effectLst/>
                        <a:latin typeface="Calibri"/>
                        <a:ea typeface="Times New Roman"/>
                        <a:cs typeface="Times New Roman"/>
                      </a:endParaRPr>
                    </a:p>
                  </a:txBody>
                  <a:tcPr marL="68580" marR="68580" marT="0" marB="0"/>
                </a:tc>
              </a:tr>
              <a:tr h="321636">
                <a:tc>
                  <a:txBody>
                    <a:bodyPr/>
                    <a:lstStyle/>
                    <a:p>
                      <a:pPr marL="90170" algn="l">
                        <a:spcAft>
                          <a:spcPts val="0"/>
                        </a:spcAft>
                      </a:pPr>
                      <a:r>
                        <a:rPr lang="en-GB" sz="2200" b="0" dirty="0">
                          <a:effectLst/>
                        </a:rPr>
                        <a:t> </a:t>
                      </a:r>
                      <a:endParaRPr lang="en-GB" sz="2200" b="0" dirty="0">
                        <a:effectLst/>
                        <a:latin typeface="Calibri"/>
                        <a:ea typeface="Times New Roman"/>
                        <a:cs typeface="Times New Roman"/>
                      </a:endParaRPr>
                    </a:p>
                  </a:txBody>
                  <a:tcPr marL="68580" marR="68580" marT="0" marB="0"/>
                </a:tc>
                <a:tc>
                  <a:txBody>
                    <a:bodyPr/>
                    <a:lstStyle/>
                    <a:p>
                      <a:pPr marL="90170" algn="l">
                        <a:spcAft>
                          <a:spcPts val="0"/>
                        </a:spcAft>
                      </a:pPr>
                      <a:r>
                        <a:rPr lang="en-GB" sz="2200" dirty="0">
                          <a:effectLst/>
                        </a:rPr>
                        <a:t>Agricultural input transfer</a:t>
                      </a:r>
                      <a:endParaRPr lang="en-GB" sz="2200" dirty="0">
                        <a:effectLst/>
                        <a:latin typeface="Calibri"/>
                        <a:ea typeface="Times New Roman"/>
                        <a:cs typeface="Times New Roman"/>
                      </a:endParaRPr>
                    </a:p>
                  </a:txBody>
                  <a:tcPr marL="68580" marR="68580" marT="0" marB="0"/>
                </a:tc>
              </a:tr>
              <a:tr h="321636">
                <a:tc>
                  <a:txBody>
                    <a:bodyPr/>
                    <a:lstStyle/>
                    <a:p>
                      <a:pPr marL="90170" algn="l">
                        <a:spcAft>
                          <a:spcPts val="0"/>
                        </a:spcAft>
                      </a:pPr>
                      <a:r>
                        <a:rPr lang="en-GB" sz="2200" b="0" dirty="0">
                          <a:effectLst/>
                        </a:rPr>
                        <a:t> </a:t>
                      </a:r>
                      <a:endParaRPr lang="en-GB" sz="2200" b="0" dirty="0">
                        <a:effectLst/>
                        <a:latin typeface="Calibri"/>
                        <a:ea typeface="Times New Roman"/>
                        <a:cs typeface="Times New Roman"/>
                      </a:endParaRPr>
                    </a:p>
                  </a:txBody>
                  <a:tcPr marL="68580" marR="68580" marT="0" marB="0"/>
                </a:tc>
                <a:tc>
                  <a:txBody>
                    <a:bodyPr/>
                    <a:lstStyle/>
                    <a:p>
                      <a:pPr marL="90170" algn="l">
                        <a:spcAft>
                          <a:spcPts val="0"/>
                        </a:spcAft>
                      </a:pPr>
                      <a:r>
                        <a:rPr lang="en-GB" sz="2200" dirty="0">
                          <a:effectLst/>
                        </a:rPr>
                        <a:t>Asset transfer</a:t>
                      </a:r>
                      <a:endParaRPr lang="en-GB" sz="22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79605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500063"/>
            <a:ext cx="8458200" cy="1071562"/>
          </a:xfrm>
        </p:spPr>
        <p:txBody>
          <a:bodyPr>
            <a:normAutofit fontScale="90000"/>
          </a:bodyPr>
          <a:lstStyle/>
          <a:p>
            <a:r>
              <a:rPr lang="en-GB" smtClean="0"/>
              <a:t>The case for social transfers: multi-dimensional impacts</a:t>
            </a:r>
            <a:endParaRPr lang="en-US"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5847847"/>
              </p:ext>
            </p:extLst>
          </p:nvPr>
        </p:nvGraphicFramePr>
        <p:xfrm>
          <a:off x="357158" y="1600200"/>
          <a:ext cx="8501122"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32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GB" dirty="0" smtClean="0"/>
              <a:t>Busting the myths about social transfers</a:t>
            </a:r>
          </a:p>
        </p:txBody>
      </p:sp>
      <p:sp>
        <p:nvSpPr>
          <p:cNvPr id="37891" name="Content Placeholder 2"/>
          <p:cNvSpPr>
            <a:spLocks noGrp="1"/>
          </p:cNvSpPr>
          <p:nvPr>
            <p:ph idx="1"/>
          </p:nvPr>
        </p:nvSpPr>
        <p:spPr>
          <a:xfrm>
            <a:off x="685800" y="1600200"/>
            <a:ext cx="8029575" cy="4267200"/>
          </a:xfrm>
        </p:spPr>
        <p:txBody>
          <a:bodyPr>
            <a:normAutofit/>
          </a:bodyPr>
          <a:lstStyle/>
          <a:p>
            <a:r>
              <a:rPr lang="en-GB" sz="2400" i="1" dirty="0" smtClean="0"/>
              <a:t>“</a:t>
            </a:r>
            <a:r>
              <a:rPr lang="en-GB" sz="2400" i="1" dirty="0"/>
              <a:t>Social transfers are not affordable in low income countries</a:t>
            </a:r>
            <a:r>
              <a:rPr lang="en-GB" sz="2400" i="1" dirty="0" smtClean="0"/>
              <a:t>”</a:t>
            </a:r>
            <a:endParaRPr lang="en-GB" sz="2400" dirty="0"/>
          </a:p>
          <a:p>
            <a:r>
              <a:rPr lang="en-GB" sz="2400" i="1" dirty="0"/>
              <a:t>“Social transfers are an endless unproductive drain on the Exchequer</a:t>
            </a:r>
            <a:r>
              <a:rPr lang="en-GB" sz="2400" i="1" dirty="0" smtClean="0"/>
              <a:t>”</a:t>
            </a:r>
            <a:endParaRPr lang="en-GB" sz="2400" dirty="0" smtClean="0"/>
          </a:p>
          <a:p>
            <a:r>
              <a:rPr lang="en-GB" sz="2400" i="1" dirty="0"/>
              <a:t>“Social cash transfers fuel inflation”</a:t>
            </a:r>
          </a:p>
          <a:p>
            <a:r>
              <a:rPr lang="en-GB" sz="2400" i="1" dirty="0"/>
              <a:t>“Social transfers create dependency and laziness</a:t>
            </a:r>
            <a:r>
              <a:rPr lang="en-GB" sz="2400" i="1" dirty="0" smtClean="0"/>
              <a:t>”</a:t>
            </a:r>
            <a:endParaRPr lang="en-GB" sz="2400" dirty="0"/>
          </a:p>
          <a:p>
            <a:r>
              <a:rPr lang="en-GB" sz="2400" i="1" dirty="0"/>
              <a:t>“Social transfers should not ‘give something for nothing</a:t>
            </a:r>
            <a:r>
              <a:rPr lang="en-GB" sz="2400" i="1" dirty="0" smtClean="0"/>
              <a:t>’”</a:t>
            </a:r>
            <a:endParaRPr lang="en-GB" sz="2400" dirty="0"/>
          </a:p>
          <a:p>
            <a:r>
              <a:rPr lang="en-GB" sz="2400" i="1" dirty="0"/>
              <a:t>“Social transfers </a:t>
            </a:r>
            <a:r>
              <a:rPr lang="en-GB" sz="2400" i="1" dirty="0" smtClean="0"/>
              <a:t>encourage </a:t>
            </a:r>
            <a:r>
              <a:rPr lang="en-GB" sz="2400" i="1" dirty="0"/>
              <a:t>irresponsible behaviour</a:t>
            </a:r>
            <a:r>
              <a:rPr lang="en-GB" sz="2400" i="1" dirty="0" smtClean="0"/>
              <a:t>”</a:t>
            </a:r>
            <a:endParaRPr lang="en-GB" sz="2400" dirty="0" smtClean="0"/>
          </a:p>
        </p:txBody>
      </p:sp>
      <p:sp>
        <p:nvSpPr>
          <p:cNvPr id="4" name="Slide Number Placeholder 3"/>
          <p:cNvSpPr>
            <a:spLocks noGrp="1"/>
          </p:cNvSpPr>
          <p:nvPr>
            <p:ph type="sldNum" sz="quarter" idx="10"/>
          </p:nvPr>
        </p:nvSpPr>
        <p:spPr/>
        <p:txBody>
          <a:bodyPr/>
          <a:lstStyle/>
          <a:p>
            <a:pPr>
              <a:defRPr/>
            </a:pPr>
            <a:fld id="{0E2A5B52-BC44-4B6B-B9CA-7521628D9647}" type="slidenum">
              <a:rPr lang="en-US" smtClean="0"/>
              <a:pPr>
                <a:defRPr/>
              </a:pPr>
              <a:t>13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653136"/>
            <a:ext cx="2592288" cy="201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69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Virtuous spiral</a:t>
            </a:r>
          </a:p>
        </p:txBody>
      </p:sp>
      <p:pic>
        <p:nvPicPr>
          <p:cNvPr id="819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95513" y="1268413"/>
            <a:ext cx="4857750" cy="5440362"/>
          </a:xfrm>
          <a:noFill/>
          <a:ln/>
        </p:spPr>
      </p:pic>
    </p:spTree>
    <p:extLst>
      <p:ext uri="{BB962C8B-B14F-4D97-AF65-F5344CB8AC3E}">
        <p14:creationId xmlns:p14="http://schemas.microsoft.com/office/powerpoint/2010/main" val="378356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Politics: </a:t>
            </a:r>
            <a:r>
              <a:rPr lang="en-GB" dirty="0" smtClean="0"/>
              <a:t>“poverty-targeted” </a:t>
            </a:r>
            <a:r>
              <a:rPr lang="en-GB" dirty="0" smtClean="0"/>
              <a:t>social protection</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Rooted </a:t>
            </a:r>
            <a:r>
              <a:rPr lang="en-GB" dirty="0"/>
              <a:t>in a </a:t>
            </a:r>
            <a:r>
              <a:rPr lang="en-GB" dirty="0" smtClean="0"/>
              <a:t>C19th </a:t>
            </a:r>
            <a:r>
              <a:rPr lang="en-GB" dirty="0"/>
              <a:t>“Anglo-Saxon” </a:t>
            </a:r>
            <a:r>
              <a:rPr lang="en-GB" dirty="0" smtClean="0"/>
              <a:t>worldview of </a:t>
            </a:r>
            <a:r>
              <a:rPr lang="en-GB" dirty="0"/>
              <a:t>“poor relief</a:t>
            </a:r>
            <a:r>
              <a:rPr lang="en-GB" dirty="0" smtClean="0"/>
              <a:t>”</a:t>
            </a:r>
          </a:p>
          <a:p>
            <a:r>
              <a:rPr lang="en-GB" dirty="0" smtClean="0"/>
              <a:t>Poverty-targeted</a:t>
            </a:r>
            <a:r>
              <a:rPr lang="en-GB" dirty="0"/>
              <a:t>, </a:t>
            </a:r>
            <a:r>
              <a:rPr lang="en-GB" dirty="0" smtClean="0"/>
              <a:t>with </a:t>
            </a:r>
            <a:r>
              <a:rPr lang="en-GB" dirty="0"/>
              <a:t>scant resources </a:t>
            </a:r>
            <a:r>
              <a:rPr lang="en-GB" dirty="0" smtClean="0"/>
              <a:t>focussed </a:t>
            </a:r>
            <a:r>
              <a:rPr lang="en-GB" dirty="0"/>
              <a:t>on the </a:t>
            </a:r>
            <a:r>
              <a:rPr lang="en-GB" dirty="0" smtClean="0"/>
              <a:t>poor</a:t>
            </a:r>
          </a:p>
          <a:p>
            <a:r>
              <a:rPr lang="en-GB" dirty="0" smtClean="0"/>
              <a:t>Beneficiaries should </a:t>
            </a:r>
            <a:r>
              <a:rPr lang="en-GB" dirty="0"/>
              <a:t>do something in exchange for receiving the </a:t>
            </a:r>
            <a:r>
              <a:rPr lang="en-GB" dirty="0" smtClean="0"/>
              <a:t>benefit</a:t>
            </a:r>
          </a:p>
          <a:p>
            <a:r>
              <a:rPr lang="en-GB" dirty="0" smtClean="0"/>
              <a:t>Careful targeting, </a:t>
            </a:r>
            <a:r>
              <a:rPr lang="en-GB" dirty="0"/>
              <a:t>often through proxy means testing, </a:t>
            </a:r>
            <a:r>
              <a:rPr lang="en-GB" dirty="0" smtClean="0"/>
              <a:t>community- </a:t>
            </a:r>
            <a:r>
              <a:rPr lang="en-GB" dirty="0"/>
              <a:t>or </a:t>
            </a:r>
            <a:r>
              <a:rPr lang="en-GB" dirty="0" smtClean="0"/>
              <a:t>self-selection</a:t>
            </a:r>
          </a:p>
          <a:p>
            <a:r>
              <a:rPr lang="en-GB" dirty="0" smtClean="0"/>
              <a:t>Impose </a:t>
            </a:r>
            <a:r>
              <a:rPr lang="en-GB" dirty="0"/>
              <a:t>a </a:t>
            </a:r>
            <a:r>
              <a:rPr lang="en-GB" dirty="0" smtClean="0"/>
              <a:t>condition: </a:t>
            </a:r>
            <a:r>
              <a:rPr lang="en-GB" dirty="0"/>
              <a:t>either </a:t>
            </a:r>
            <a:r>
              <a:rPr lang="en-GB" dirty="0" smtClean="0"/>
              <a:t>work </a:t>
            </a:r>
            <a:r>
              <a:rPr lang="en-GB" dirty="0"/>
              <a:t>(as on a public works or employment guarantee scheme), or </a:t>
            </a:r>
            <a:r>
              <a:rPr lang="en-GB" dirty="0" smtClean="0"/>
              <a:t>a </a:t>
            </a:r>
            <a:r>
              <a:rPr lang="en-GB" dirty="0"/>
              <a:t>set of </a:t>
            </a:r>
            <a:r>
              <a:rPr lang="en-GB" dirty="0" smtClean="0"/>
              <a:t>behaviours (</a:t>
            </a:r>
            <a:r>
              <a:rPr lang="en-GB" dirty="0"/>
              <a:t>such as visiting a health clinic or sending a child to </a:t>
            </a:r>
            <a:r>
              <a:rPr lang="en-GB" dirty="0" smtClean="0"/>
              <a:t>school)</a:t>
            </a:r>
          </a:p>
          <a:p>
            <a:r>
              <a:rPr lang="en-GB" dirty="0" smtClean="0"/>
              <a:t>Emphasis </a:t>
            </a:r>
            <a:r>
              <a:rPr lang="en-GB" dirty="0"/>
              <a:t>on </a:t>
            </a:r>
            <a:r>
              <a:rPr lang="en-GB" dirty="0" smtClean="0"/>
              <a:t>“graduation” and “exit strategy”</a:t>
            </a:r>
          </a:p>
          <a:p>
            <a:r>
              <a:rPr lang="en-GB" dirty="0" smtClean="0"/>
              <a:t>Examples</a:t>
            </a:r>
            <a:r>
              <a:rPr lang="en-GB" dirty="0" smtClean="0"/>
              <a:t>: Latin America’s CCTs; Bangladesh’s EGPP; Indonesia’s PKH</a:t>
            </a:r>
            <a:endParaRPr lang="en-GB" dirty="0"/>
          </a:p>
        </p:txBody>
      </p:sp>
    </p:spTree>
    <p:extLst>
      <p:ext uri="{BB962C8B-B14F-4D97-AF65-F5344CB8AC3E}">
        <p14:creationId xmlns:p14="http://schemas.microsoft.com/office/powerpoint/2010/main" val="1681964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Politics: universal social protection</a:t>
            </a:r>
            <a:endParaRPr lang="en-GB" dirty="0"/>
          </a:p>
        </p:txBody>
      </p:sp>
      <p:sp>
        <p:nvSpPr>
          <p:cNvPr id="3" name="Content Placeholder 2"/>
          <p:cNvSpPr>
            <a:spLocks noGrp="1"/>
          </p:cNvSpPr>
          <p:nvPr>
            <p:ph idx="1"/>
          </p:nvPr>
        </p:nvSpPr>
        <p:spPr>
          <a:xfrm>
            <a:off x="457200" y="1600200"/>
            <a:ext cx="8229600" cy="5069160"/>
          </a:xfrm>
        </p:spPr>
        <p:txBody>
          <a:bodyPr>
            <a:normAutofit fontScale="70000" lnSpcReduction="20000"/>
          </a:bodyPr>
          <a:lstStyle/>
          <a:p>
            <a:r>
              <a:rPr lang="en-GB" dirty="0" smtClean="0"/>
              <a:t>Universal </a:t>
            </a:r>
            <a:r>
              <a:rPr lang="en-GB" dirty="0"/>
              <a:t>approach, </a:t>
            </a:r>
            <a:r>
              <a:rPr lang="en-GB" dirty="0" smtClean="0"/>
              <a:t>akin </a:t>
            </a:r>
            <a:r>
              <a:rPr lang="en-GB" dirty="0"/>
              <a:t>to a Nordic view of social </a:t>
            </a:r>
            <a:r>
              <a:rPr lang="en-GB" dirty="0" smtClean="0"/>
              <a:t>security</a:t>
            </a:r>
          </a:p>
          <a:p>
            <a:r>
              <a:rPr lang="en-GB" dirty="0" smtClean="0"/>
              <a:t>Emphasis </a:t>
            </a:r>
            <a:r>
              <a:rPr lang="en-GB" dirty="0"/>
              <a:t>on tackling inequality as a means of combating </a:t>
            </a:r>
            <a:r>
              <a:rPr lang="en-GB" dirty="0" smtClean="0"/>
              <a:t>poverty</a:t>
            </a:r>
          </a:p>
          <a:p>
            <a:r>
              <a:rPr lang="en-GB" dirty="0"/>
              <a:t>S</a:t>
            </a:r>
            <a:r>
              <a:rPr lang="en-GB" dirty="0" smtClean="0"/>
              <a:t>upport </a:t>
            </a:r>
            <a:r>
              <a:rPr lang="en-GB" dirty="0"/>
              <a:t>much broader </a:t>
            </a:r>
            <a:r>
              <a:rPr lang="en-GB" dirty="0" smtClean="0"/>
              <a:t>“vulnerable groups”: PWD, elderly</a:t>
            </a:r>
            <a:r>
              <a:rPr lang="en-GB" dirty="0"/>
              <a:t>, </a:t>
            </a:r>
            <a:r>
              <a:rPr lang="en-GB" dirty="0" smtClean="0"/>
              <a:t>children</a:t>
            </a:r>
          </a:p>
          <a:p>
            <a:r>
              <a:rPr lang="en-GB" dirty="0" smtClean="0"/>
              <a:t>Benefits </a:t>
            </a:r>
            <a:r>
              <a:rPr lang="en-GB" dirty="0"/>
              <a:t>to all (or almost all) </a:t>
            </a:r>
            <a:r>
              <a:rPr lang="en-GB" dirty="0" smtClean="0"/>
              <a:t>in identified </a:t>
            </a:r>
            <a:r>
              <a:rPr lang="en-GB" dirty="0"/>
              <a:t>groups, even those that are not </a:t>
            </a:r>
            <a:r>
              <a:rPr lang="en-GB" dirty="0" smtClean="0"/>
              <a:t>poor </a:t>
            </a:r>
          </a:p>
          <a:p>
            <a:r>
              <a:rPr lang="en-GB" dirty="0" smtClean="0"/>
              <a:t>More </a:t>
            </a:r>
            <a:r>
              <a:rPr lang="en-GB" dirty="0"/>
              <a:t>inclusive, </a:t>
            </a:r>
            <a:r>
              <a:rPr lang="en-GB" dirty="0" smtClean="0"/>
              <a:t>so more </a:t>
            </a:r>
            <a:r>
              <a:rPr lang="en-GB" dirty="0"/>
              <a:t>expensive approach; but </a:t>
            </a:r>
            <a:r>
              <a:rPr lang="en-GB" dirty="0" smtClean="0"/>
              <a:t>more </a:t>
            </a:r>
            <a:r>
              <a:rPr lang="en-GB" dirty="0"/>
              <a:t>popular </a:t>
            </a:r>
            <a:r>
              <a:rPr lang="en-GB" dirty="0" smtClean="0"/>
              <a:t>with stronger </a:t>
            </a:r>
            <a:r>
              <a:rPr lang="en-GB" dirty="0"/>
              <a:t>political </a:t>
            </a:r>
            <a:r>
              <a:rPr lang="en-GB" dirty="0" smtClean="0"/>
              <a:t>appeal, so ultimately better funded and fiscally sustainable</a:t>
            </a:r>
          </a:p>
          <a:p>
            <a:r>
              <a:rPr lang="en-GB" dirty="0" smtClean="0"/>
              <a:t>Argument that the poor get </a:t>
            </a:r>
            <a:r>
              <a:rPr lang="en-GB" dirty="0"/>
              <a:t>a </a:t>
            </a:r>
            <a:r>
              <a:rPr lang="en-GB" u="sng" dirty="0"/>
              <a:t>more</a:t>
            </a:r>
            <a:r>
              <a:rPr lang="en-GB" dirty="0"/>
              <a:t> valuable (and more sustainable) transfer than </a:t>
            </a:r>
            <a:r>
              <a:rPr lang="en-GB" dirty="0" smtClean="0"/>
              <a:t>if </a:t>
            </a:r>
            <a:r>
              <a:rPr lang="en-GB" dirty="0"/>
              <a:t>a (much smaller) </a:t>
            </a:r>
            <a:r>
              <a:rPr lang="en-GB" dirty="0" smtClean="0"/>
              <a:t>programme had </a:t>
            </a:r>
            <a:r>
              <a:rPr lang="en-GB" dirty="0"/>
              <a:t>been targeted exclusively at </a:t>
            </a:r>
            <a:r>
              <a:rPr lang="en-GB" dirty="0" smtClean="0"/>
              <a:t>them</a:t>
            </a:r>
          </a:p>
          <a:p>
            <a:r>
              <a:rPr lang="en-GB" dirty="0"/>
              <a:t>T</a:t>
            </a:r>
            <a:r>
              <a:rPr lang="en-GB" dirty="0" smtClean="0"/>
              <a:t>end </a:t>
            </a:r>
            <a:r>
              <a:rPr lang="en-GB" dirty="0"/>
              <a:t>not to be </a:t>
            </a:r>
            <a:r>
              <a:rPr lang="en-GB" dirty="0" smtClean="0"/>
              <a:t>conditional</a:t>
            </a:r>
            <a:r>
              <a:rPr lang="en-GB" dirty="0"/>
              <a:t>, but </a:t>
            </a:r>
            <a:r>
              <a:rPr lang="en-GB" dirty="0" smtClean="0"/>
              <a:t>entitlement-based</a:t>
            </a:r>
          </a:p>
          <a:p>
            <a:r>
              <a:rPr lang="en-GB" dirty="0" smtClean="0"/>
              <a:t>Less </a:t>
            </a:r>
            <a:r>
              <a:rPr lang="en-GB" dirty="0"/>
              <a:t>emphasis on </a:t>
            </a:r>
            <a:r>
              <a:rPr lang="en-GB" dirty="0" smtClean="0"/>
              <a:t>graduation</a:t>
            </a:r>
            <a:r>
              <a:rPr lang="en-GB" dirty="0"/>
              <a:t>, since exiting </a:t>
            </a:r>
            <a:r>
              <a:rPr lang="en-GB" dirty="0" smtClean="0"/>
              <a:t>happens naturally</a:t>
            </a:r>
          </a:p>
          <a:p>
            <a:r>
              <a:rPr lang="en-GB" dirty="0" smtClean="0"/>
              <a:t>Examples</a:t>
            </a:r>
            <a:r>
              <a:rPr lang="en-GB" dirty="0" smtClean="0"/>
              <a:t>: South Africa’s social grants; Nepal’s and Thailand’s old age pension; India’s MGNREGA</a:t>
            </a:r>
            <a:endParaRPr lang="en-GB" dirty="0"/>
          </a:p>
          <a:p>
            <a:endParaRPr lang="en-GB" dirty="0"/>
          </a:p>
        </p:txBody>
      </p:sp>
    </p:spTree>
    <p:extLst>
      <p:ext uri="{BB962C8B-B14F-4D97-AF65-F5344CB8AC3E}">
        <p14:creationId xmlns:p14="http://schemas.microsoft.com/office/powerpoint/2010/main" val="2021474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it matter?</a:t>
            </a:r>
            <a:endParaRPr lang="en-GB" dirty="0"/>
          </a:p>
        </p:txBody>
      </p:sp>
      <p:sp>
        <p:nvSpPr>
          <p:cNvPr id="3" name="Content Placeholder 2"/>
          <p:cNvSpPr>
            <a:spLocks noGrp="1"/>
          </p:cNvSpPr>
          <p:nvPr>
            <p:ph idx="1"/>
          </p:nvPr>
        </p:nvSpPr>
        <p:spPr/>
        <p:txBody>
          <a:bodyPr/>
          <a:lstStyle/>
          <a:p>
            <a:r>
              <a:rPr lang="en-GB" dirty="0" smtClean="0"/>
              <a:t>Has major implications for:</a:t>
            </a:r>
          </a:p>
          <a:p>
            <a:pPr lvl="1"/>
            <a:r>
              <a:rPr lang="en-GB" dirty="0" smtClean="0"/>
              <a:t>Targeting approach</a:t>
            </a:r>
          </a:p>
          <a:p>
            <a:pPr lvl="1"/>
            <a:r>
              <a:rPr lang="en-GB" dirty="0" smtClean="0"/>
              <a:t>Conditionality</a:t>
            </a:r>
          </a:p>
          <a:p>
            <a:pPr lvl="1"/>
            <a:r>
              <a:rPr lang="en-GB" dirty="0" smtClean="0"/>
              <a:t>Cost…</a:t>
            </a:r>
          </a:p>
          <a:p>
            <a:pPr lvl="1"/>
            <a:r>
              <a:rPr lang="en-GB" dirty="0" smtClean="0"/>
              <a:t>…but also Affordability</a:t>
            </a:r>
          </a:p>
          <a:p>
            <a:r>
              <a:rPr lang="en-GB" dirty="0" smtClean="0"/>
              <a:t>These are essentially political decisions, not technical</a:t>
            </a:r>
            <a:endParaRPr lang="en-GB" dirty="0"/>
          </a:p>
        </p:txBody>
      </p:sp>
    </p:spTree>
    <p:extLst>
      <p:ext uri="{BB962C8B-B14F-4D97-AF65-F5344CB8AC3E}">
        <p14:creationId xmlns:p14="http://schemas.microsoft.com/office/powerpoint/2010/main" val="3081235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Poverty-targeting</a:t>
            </a:r>
            <a:endParaRPr lang="en-GB" dirty="0"/>
          </a:p>
        </p:txBody>
      </p:sp>
      <p:sp>
        <p:nvSpPr>
          <p:cNvPr id="3" name="Content Placeholder 2"/>
          <p:cNvSpPr>
            <a:spLocks noGrp="1"/>
          </p:cNvSpPr>
          <p:nvPr>
            <p:ph idx="1"/>
          </p:nvPr>
        </p:nvSpPr>
        <p:spPr/>
        <p:txBody>
          <a:bodyPr>
            <a:normAutofit/>
          </a:bodyPr>
          <a:lstStyle/>
          <a:p>
            <a:r>
              <a:rPr lang="en-GB" dirty="0" smtClean="0"/>
              <a:t>Low accuracy</a:t>
            </a:r>
          </a:p>
          <a:p>
            <a:pPr lvl="1"/>
            <a:r>
              <a:rPr lang="en-GB" dirty="0" smtClean="0"/>
              <a:t>Especially where programme coverage is narrow</a:t>
            </a:r>
            <a:endParaRPr lang="en-GB" dirty="0"/>
          </a:p>
          <a:p>
            <a:pPr marL="457200" lvl="1" indent="0">
              <a:buNone/>
            </a:pPr>
            <a:endParaRPr lang="en-GB" dirty="0" smtClean="0"/>
          </a:p>
        </p:txBody>
      </p:sp>
      <p:graphicFrame>
        <p:nvGraphicFramePr>
          <p:cNvPr id="4" name="Object 3"/>
          <p:cNvGraphicFramePr>
            <a:graphicFrameLocks noGrp="1"/>
          </p:cNvGraphicFramePr>
          <p:nvPr>
            <p:extLst>
              <p:ext uri="{D42A27DB-BD31-4B8C-83A1-F6EECF244321}">
                <p14:modId xmlns:p14="http://schemas.microsoft.com/office/powerpoint/2010/main" val="2316422376"/>
              </p:ext>
            </p:extLst>
          </p:nvPr>
        </p:nvGraphicFramePr>
        <p:xfrm>
          <a:off x="971600" y="2852936"/>
          <a:ext cx="7069286" cy="3663032"/>
        </p:xfrm>
        <a:graphic>
          <a:graphicData uri="http://schemas.openxmlformats.org/presentationml/2006/ole">
            <mc:AlternateContent xmlns:mc="http://schemas.openxmlformats.org/markup-compatibility/2006">
              <mc:Choice xmlns:v="urn:schemas-microsoft-com:vml" Requires="v">
                <p:oleObj spid="_x0000_s7180" r:id="rId3" imgW="8515408" imgH="4254656" progId="Excel.Chart.8">
                  <p:embed/>
                </p:oleObj>
              </mc:Choice>
              <mc:Fallback>
                <p:oleObj r:id="rId3" imgW="8515408" imgH="4254656"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852936"/>
                        <a:ext cx="7069286" cy="36630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3640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Poverty-targeting</a:t>
            </a:r>
            <a:endParaRPr lang="en-GB" dirty="0"/>
          </a:p>
        </p:txBody>
      </p:sp>
      <p:sp>
        <p:nvSpPr>
          <p:cNvPr id="3" name="Content Placeholder 2"/>
          <p:cNvSpPr>
            <a:spLocks noGrp="1"/>
          </p:cNvSpPr>
          <p:nvPr>
            <p:ph idx="1"/>
          </p:nvPr>
        </p:nvSpPr>
        <p:spPr/>
        <p:txBody>
          <a:bodyPr>
            <a:normAutofit/>
          </a:bodyPr>
          <a:lstStyle/>
          <a:p>
            <a:r>
              <a:rPr lang="en-GB" dirty="0" smtClean="0"/>
              <a:t>Low accuracy</a:t>
            </a:r>
          </a:p>
          <a:p>
            <a:pPr lvl="1"/>
            <a:r>
              <a:rPr lang="en-GB" dirty="0" smtClean="0"/>
              <a:t>NB </a:t>
            </a:r>
            <a:r>
              <a:rPr lang="en-GB" dirty="0"/>
              <a:t>this is just the statistical error: targeting performance will be further </a:t>
            </a:r>
            <a:r>
              <a:rPr lang="en-GB" dirty="0" smtClean="0"/>
              <a:t>compromised by:</a:t>
            </a:r>
          </a:p>
          <a:p>
            <a:pPr lvl="2"/>
            <a:r>
              <a:rPr lang="en-GB" dirty="0" smtClean="0"/>
              <a:t>intrinsic </a:t>
            </a:r>
            <a:r>
              <a:rPr lang="en-GB" dirty="0"/>
              <a:t>sampling and non-sampling </a:t>
            </a:r>
            <a:r>
              <a:rPr lang="en-GB" dirty="0" smtClean="0"/>
              <a:t>error</a:t>
            </a:r>
          </a:p>
          <a:p>
            <a:pPr lvl="2"/>
            <a:r>
              <a:rPr lang="en-GB" dirty="0" smtClean="0"/>
              <a:t>arbitrary </a:t>
            </a:r>
            <a:r>
              <a:rPr lang="en-GB" dirty="0"/>
              <a:t>analytical choices (</a:t>
            </a:r>
            <a:r>
              <a:rPr lang="en-GB" dirty="0" err="1"/>
              <a:t>eg</a:t>
            </a:r>
            <a:r>
              <a:rPr lang="en-GB" dirty="0"/>
              <a:t> how equivalence is calculated; how missing variables are interpreted; and how sampling errors are treated</a:t>
            </a:r>
            <a:r>
              <a:rPr lang="en-GB" dirty="0" smtClean="0"/>
              <a:t>)</a:t>
            </a:r>
          </a:p>
          <a:p>
            <a:pPr lvl="2"/>
            <a:r>
              <a:rPr lang="en-GB" dirty="0" smtClean="0"/>
              <a:t>implementation errors</a:t>
            </a:r>
          </a:p>
          <a:p>
            <a:pPr lvl="2"/>
            <a:r>
              <a:rPr lang="en-GB" dirty="0" smtClean="0"/>
              <a:t>households</a:t>
            </a:r>
            <a:r>
              <a:rPr lang="en-GB" dirty="0"/>
              <a:t>’ growing understanding of how to play the system.</a:t>
            </a:r>
          </a:p>
          <a:p>
            <a:pPr marL="457200" lvl="1" indent="0">
              <a:buNone/>
            </a:pPr>
            <a:endParaRPr lang="en-GB" dirty="0" smtClean="0"/>
          </a:p>
        </p:txBody>
      </p:sp>
    </p:spTree>
    <p:extLst>
      <p:ext uri="{BB962C8B-B14F-4D97-AF65-F5344CB8AC3E}">
        <p14:creationId xmlns:p14="http://schemas.microsoft.com/office/powerpoint/2010/main" val="2274139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457200" y="1600200"/>
            <a:ext cx="8229600" cy="4709120"/>
          </a:xfrm>
        </p:spPr>
        <p:txBody>
          <a:bodyPr>
            <a:normAutofit/>
          </a:bodyPr>
          <a:lstStyle/>
          <a:p>
            <a:r>
              <a:rPr lang="en-GB" dirty="0" smtClean="0"/>
              <a:t>Background</a:t>
            </a:r>
          </a:p>
          <a:p>
            <a:r>
              <a:rPr lang="en-GB" dirty="0" smtClean="0"/>
              <a:t>Conceptual framework</a:t>
            </a:r>
          </a:p>
          <a:p>
            <a:r>
              <a:rPr lang="en-GB" dirty="0" smtClean="0"/>
              <a:t>Typology</a:t>
            </a:r>
          </a:p>
          <a:p>
            <a:r>
              <a:rPr lang="en-GB" dirty="0" smtClean="0"/>
              <a:t>[Impacts]</a:t>
            </a:r>
          </a:p>
          <a:p>
            <a:r>
              <a:rPr lang="en-GB" dirty="0" smtClean="0"/>
              <a:t>Myths</a:t>
            </a:r>
          </a:p>
          <a:p>
            <a:r>
              <a:rPr lang="en-GB" dirty="0" smtClean="0"/>
              <a:t>Politics…and why it matters!</a:t>
            </a:r>
          </a:p>
          <a:p>
            <a:r>
              <a:rPr lang="en-GB" dirty="0" smtClean="0"/>
              <a:t>Conclusion</a:t>
            </a:r>
          </a:p>
          <a:p>
            <a:endParaRPr lang="en-GB" dirty="0" smtClean="0"/>
          </a:p>
          <a:p>
            <a:endParaRPr lang="en-GB" dirty="0"/>
          </a:p>
        </p:txBody>
      </p:sp>
    </p:spTree>
    <p:extLst>
      <p:ext uri="{BB962C8B-B14F-4D97-AF65-F5344CB8AC3E}">
        <p14:creationId xmlns:p14="http://schemas.microsoft.com/office/powerpoint/2010/main" val="1447555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Poverty-targeting</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Low accuracy</a:t>
            </a:r>
          </a:p>
          <a:p>
            <a:pPr lvl="1"/>
            <a:r>
              <a:rPr lang="en-GB" dirty="0" smtClean="0"/>
              <a:t>Especially where programme coverage is narrow</a:t>
            </a:r>
          </a:p>
          <a:p>
            <a:r>
              <a:rPr lang="en-GB" dirty="0"/>
              <a:t>VERY difficult to do</a:t>
            </a:r>
          </a:p>
          <a:p>
            <a:pPr lvl="1"/>
            <a:r>
              <a:rPr lang="en-GB" dirty="0"/>
              <a:t>especially in contexts of high poverty/vulnerability</a:t>
            </a:r>
          </a:p>
          <a:p>
            <a:r>
              <a:rPr lang="en-GB" dirty="0" smtClean="0"/>
              <a:t>High administrative costs</a:t>
            </a:r>
          </a:p>
          <a:p>
            <a:r>
              <a:rPr lang="en-GB" dirty="0" smtClean="0"/>
              <a:t>Perverse incentives</a:t>
            </a:r>
          </a:p>
          <a:p>
            <a:r>
              <a:rPr lang="en-GB" dirty="0" smtClean="0"/>
              <a:t>Moral hazard</a:t>
            </a:r>
          </a:p>
          <a:p>
            <a:r>
              <a:rPr lang="en-GB" dirty="0" smtClean="0"/>
              <a:t>Social tension</a:t>
            </a:r>
          </a:p>
          <a:p>
            <a:r>
              <a:rPr lang="en-GB" dirty="0" smtClean="0"/>
              <a:t>Problems of equity</a:t>
            </a:r>
          </a:p>
          <a:p>
            <a:endParaRPr lang="en-GB" dirty="0" smtClean="0"/>
          </a:p>
          <a:p>
            <a:endParaRPr lang="en-GB" dirty="0" smtClean="0"/>
          </a:p>
        </p:txBody>
      </p:sp>
    </p:spTree>
    <p:extLst>
      <p:ext uri="{BB962C8B-B14F-4D97-AF65-F5344CB8AC3E}">
        <p14:creationId xmlns:p14="http://schemas.microsoft.com/office/powerpoint/2010/main" val="4141089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dirty="0" smtClean="0"/>
              <a:t>Leap-frogging</a:t>
            </a:r>
          </a:p>
        </p:txBody>
      </p:sp>
      <p:sp>
        <p:nvSpPr>
          <p:cNvPr id="26627" name="Content Placeholder 2"/>
          <p:cNvSpPr>
            <a:spLocks noGrp="1"/>
          </p:cNvSpPr>
          <p:nvPr>
            <p:ph idx="1"/>
          </p:nvPr>
        </p:nvSpPr>
        <p:spPr/>
        <p:txBody>
          <a:bodyPr/>
          <a:lstStyle/>
          <a:p>
            <a:pPr marL="0" indent="0">
              <a:buNone/>
            </a:pPr>
            <a:endParaRPr lang="en-US" dirty="0" smtClean="0"/>
          </a:p>
        </p:txBody>
      </p:sp>
      <p:pic>
        <p:nvPicPr>
          <p:cNvPr id="2662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495" y="1772816"/>
            <a:ext cx="8490502" cy="437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7"/>
          <p:cNvGrpSpPr>
            <a:grpSpLocks/>
          </p:cNvGrpSpPr>
          <p:nvPr/>
        </p:nvGrpSpPr>
        <p:grpSpPr bwMode="auto">
          <a:xfrm>
            <a:off x="7164388" y="3860800"/>
            <a:ext cx="935037" cy="757238"/>
            <a:chOff x="4513" y="2614"/>
            <a:chExt cx="589" cy="477"/>
          </a:xfrm>
        </p:grpSpPr>
        <p:pic>
          <p:nvPicPr>
            <p:cNvPr id="26637" name="Picture 14" descr="205440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513" y="2614"/>
              <a:ext cx="589"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 Box 15"/>
            <p:cNvSpPr txBox="1">
              <a:spLocks noChangeArrowheads="1"/>
            </p:cNvSpPr>
            <p:nvPr/>
          </p:nvSpPr>
          <p:spPr bwMode="auto">
            <a:xfrm>
              <a:off x="4740" y="2704"/>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GB" sz="2000" b="1">
                  <a:solidFill>
                    <a:schemeClr val="bg1"/>
                  </a:solidFill>
                </a:rPr>
                <a:t>$2</a:t>
              </a:r>
              <a:endParaRPr lang="en-US" sz="2000" b="1">
                <a:solidFill>
                  <a:schemeClr val="bg1"/>
                </a:solidFill>
              </a:endParaRPr>
            </a:p>
          </p:txBody>
        </p:sp>
      </p:grpSp>
      <p:grpSp>
        <p:nvGrpSpPr>
          <p:cNvPr id="9" name="Group 20"/>
          <p:cNvGrpSpPr>
            <a:grpSpLocks/>
          </p:cNvGrpSpPr>
          <p:nvPr/>
        </p:nvGrpSpPr>
        <p:grpSpPr bwMode="auto">
          <a:xfrm>
            <a:off x="7092950" y="3829050"/>
            <a:ext cx="1008063" cy="752475"/>
            <a:chOff x="4468" y="2412"/>
            <a:chExt cx="635" cy="474"/>
          </a:xfrm>
        </p:grpSpPr>
        <p:pic>
          <p:nvPicPr>
            <p:cNvPr id="26635" name="Picture 18" descr="frog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8" y="2412"/>
              <a:ext cx="635"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19"/>
            <p:cNvSpPr txBox="1">
              <a:spLocks noChangeArrowheads="1"/>
            </p:cNvSpPr>
            <p:nvPr/>
          </p:nvSpPr>
          <p:spPr bwMode="auto">
            <a:xfrm>
              <a:off x="4694" y="2590"/>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GB" sz="2000">
                  <a:solidFill>
                    <a:schemeClr val="bg1"/>
                  </a:solidFill>
                  <a:latin typeface="Arial" charset="0"/>
                </a:rPr>
                <a:t>$4</a:t>
              </a:r>
              <a:endParaRPr lang="en-US" sz="2000">
                <a:solidFill>
                  <a:schemeClr val="bg1"/>
                </a:solidFill>
                <a:latin typeface="Arial" charset="0"/>
              </a:endParaRPr>
            </a:p>
          </p:txBody>
        </p:sp>
      </p:grpSp>
      <p:grpSp>
        <p:nvGrpSpPr>
          <p:cNvPr id="12" name="Group 23"/>
          <p:cNvGrpSpPr>
            <a:grpSpLocks/>
          </p:cNvGrpSpPr>
          <p:nvPr/>
        </p:nvGrpSpPr>
        <p:grpSpPr bwMode="auto">
          <a:xfrm>
            <a:off x="7164388" y="3925888"/>
            <a:ext cx="936625" cy="798512"/>
            <a:chOff x="4513" y="2473"/>
            <a:chExt cx="590" cy="503"/>
          </a:xfrm>
        </p:grpSpPr>
        <p:pic>
          <p:nvPicPr>
            <p:cNvPr id="26633" name="Picture 21" descr="frog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3" y="2473"/>
              <a:ext cx="590"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22"/>
            <p:cNvSpPr txBox="1">
              <a:spLocks noChangeArrowheads="1"/>
            </p:cNvSpPr>
            <p:nvPr/>
          </p:nvSpPr>
          <p:spPr bwMode="auto">
            <a:xfrm>
              <a:off x="4694" y="2500"/>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GB" sz="2000" b="1">
                  <a:solidFill>
                    <a:schemeClr val="bg1"/>
                  </a:solidFill>
                  <a:latin typeface="Arial" charset="0"/>
                </a:rPr>
                <a:t>$8</a:t>
              </a:r>
              <a:endParaRPr lang="en-US" sz="2000" b="1">
                <a:solidFill>
                  <a:schemeClr val="bg1"/>
                </a:solidFill>
                <a:latin typeface="Arial" charset="0"/>
              </a:endParaRPr>
            </a:p>
          </p:txBody>
        </p:sp>
      </p:grpSp>
    </p:spTree>
    <p:extLst>
      <p:ext uri="{BB962C8B-B14F-4D97-AF65-F5344CB8AC3E}">
        <p14:creationId xmlns:p14="http://schemas.microsoft.com/office/powerpoint/2010/main" val="1465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4" presetClass="path" presetSubtype="0" accel="50000" decel="50000" fill="hold" nodeType="clickEffect">
                                  <p:stCondLst>
                                    <p:cond delay="0"/>
                                  </p:stCondLst>
                                  <p:childTnLst>
                                    <p:animMotion origin="layout" path="M -0.12101 -0.06899 L -0.06042 -0.1544 C -0.04688 -0.17477 -0.03333 -0.18149 -0.02292 -0.17616 C -0.01059 -0.17084 -0.00452 -0.15278 -0.00452 -0.12524 L 1.38889E-6 -0.00903 " pathEditMode="relative" rAng="1236183" ptsTypes="FffFF">
                                      <p:cBhvr>
                                        <p:cTn id="12" dur="1000" spd="-100000" fill="hold"/>
                                        <p:tgtEl>
                                          <p:spTgt spid="6"/>
                                        </p:tgtEl>
                                        <p:attrNameLst>
                                          <p:attrName>ppt_x</p:attrName>
                                          <p:attrName>ppt_y</p:attrName>
                                        </p:attrNameLst>
                                      </p:cBhvr>
                                      <p:rCtr x="8000" y="-3900"/>
                                    </p:animMotion>
                                  </p:childTnLst>
                                  <p:subTnLst>
                                    <p:audio>
                                      <p:cMediaNode>
                                        <p:cTn display="0" masterRel="sameClick">
                                          <p:stCondLst>
                                            <p:cond evt="begin" delay="0">
                                              <p:tn val="11"/>
                                            </p:cond>
                                          </p:stCondLst>
                                          <p:endCondLst>
                                            <p:cond evt="onStopAudio" delay="0">
                                              <p:tgtEl>
                                                <p:sldTgt/>
                                              </p:tgtEl>
                                            </p:cond>
                                          </p:endCondLst>
                                        </p:cTn>
                                        <p:tgtEl>
                                          <p:sndTgt r:embed="rId2" name="frog1.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4" presetClass="path" presetSubtype="0" accel="50000" decel="50000" fill="hold" nodeType="clickEffect">
                                  <p:stCondLst>
                                    <p:cond delay="0"/>
                                  </p:stCondLst>
                                  <p:childTnLst>
                                    <p:animMotion origin="layout" path="M -0.36788 -0.16088 L -0.21476 -0.3 C -0.18333 -0.32824 -0.14601 -0.33287 -0.11493 -0.31597 C -0.07813 -0.30069 -0.05764 -0.25902 -0.05035 -0.20648 L -0.0099 0.03195 " pathEditMode="relative" rAng="1328276" ptsTypes="FffFF">
                                      <p:cBhvr>
                                        <p:cTn id="22" dur="2000" spd="-100000" fill="hold"/>
                                        <p:tgtEl>
                                          <p:spTgt spid="9"/>
                                        </p:tgtEl>
                                        <p:attrNameLst>
                                          <p:attrName>ppt_x</p:attrName>
                                          <p:attrName>ppt_y</p:attrName>
                                        </p:attrNameLst>
                                      </p:cBhvr>
                                      <p:rCtr x="21800" y="-3000"/>
                                    </p:animMotion>
                                  </p:childTnLst>
                                  <p:subTnLst>
                                    <p:audio>
                                      <p:cMediaNode>
                                        <p:cTn display="0" masterRel="sameClick">
                                          <p:stCondLst>
                                            <p:cond evt="begin" delay="0">
                                              <p:tn val="21"/>
                                            </p:cond>
                                          </p:stCondLst>
                                          <p:endCondLst>
                                            <p:cond evt="onStopAudio" delay="0">
                                              <p:tgtEl>
                                                <p:sldTgt/>
                                              </p:tgtEl>
                                            </p:cond>
                                          </p:endCondLst>
                                        </p:cTn>
                                        <p:tgtEl>
                                          <p:sndTgt r:embed="rId3" name="frog2.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4" presetClass="path" presetSubtype="0" accel="50000" decel="50000" fill="hold" nodeType="clickEffect">
                                  <p:stCondLst>
                                    <p:cond delay="0"/>
                                  </p:stCondLst>
                                  <p:childTnLst>
                                    <p:animMotion origin="layout" path="M -0.6184 -0.26482 L -0.39687 -0.43588 C -0.34739 -0.47616 -0.29097 -0.48218 -0.23784 -0.46042 C -0.17864 -0.4345 -0.13489 -0.38334 -0.11441 -0.31274 L -0.00903 -0.00047 " pathEditMode="relative" rAng="1077662" ptsTypes="FffFF">
                                      <p:cBhvr>
                                        <p:cTn id="32" dur="2000" spd="-100000" fill="hold"/>
                                        <p:tgtEl>
                                          <p:spTgt spid="12"/>
                                        </p:tgtEl>
                                        <p:attrNameLst>
                                          <p:attrName>ppt_x</p:attrName>
                                          <p:attrName>ppt_y</p:attrName>
                                        </p:attrNameLst>
                                      </p:cBhvr>
                                      <p:rCtr x="34400" y="-3100"/>
                                    </p:animMotion>
                                  </p:childTnLst>
                                  <p:subTnLst>
                                    <p:audio>
                                      <p:cMediaNode>
                                        <p:cTn display="0" masterRel="sameClick">
                                          <p:stCondLst>
                                            <p:cond evt="begin" delay="0">
                                              <p:tn val="31"/>
                                            </p:cond>
                                          </p:stCondLst>
                                          <p:endCondLst>
                                            <p:cond evt="onStopAudio" delay="0">
                                              <p:tgtEl>
                                                <p:sldTgt/>
                                              </p:tgtEl>
                                            </p:cond>
                                          </p:endCondLst>
                                        </p:cTn>
                                        <p:tgtEl>
                                          <p:sndTgt r:embed="rId4" name="frog2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Poverty-targeting</a:t>
            </a:r>
            <a:endParaRPr lang="en-GB" dirty="0"/>
          </a:p>
        </p:txBody>
      </p:sp>
      <p:sp>
        <p:nvSpPr>
          <p:cNvPr id="3" name="Content Placeholder 2"/>
          <p:cNvSpPr>
            <a:spLocks noGrp="1"/>
          </p:cNvSpPr>
          <p:nvPr>
            <p:ph idx="1"/>
          </p:nvPr>
        </p:nvSpPr>
        <p:spPr>
          <a:xfrm>
            <a:off x="457200" y="1600200"/>
            <a:ext cx="8229600" cy="5069160"/>
          </a:xfrm>
        </p:spPr>
        <p:txBody>
          <a:bodyPr>
            <a:normAutofit fontScale="92500" lnSpcReduction="10000"/>
          </a:bodyPr>
          <a:lstStyle/>
          <a:p>
            <a:r>
              <a:rPr lang="en-GB" dirty="0" smtClean="0"/>
              <a:t>Low accuracy</a:t>
            </a:r>
          </a:p>
          <a:p>
            <a:pPr lvl="1"/>
            <a:r>
              <a:rPr lang="en-GB" dirty="0" smtClean="0"/>
              <a:t>Especially where programme coverage is narrow</a:t>
            </a:r>
          </a:p>
          <a:p>
            <a:r>
              <a:rPr lang="en-GB" dirty="0"/>
              <a:t>VERY difficult to do</a:t>
            </a:r>
          </a:p>
          <a:p>
            <a:pPr lvl="1"/>
            <a:r>
              <a:rPr lang="en-GB" dirty="0"/>
              <a:t>especially in contexts of high poverty/vulnerability</a:t>
            </a:r>
          </a:p>
          <a:p>
            <a:r>
              <a:rPr lang="en-GB" dirty="0" smtClean="0"/>
              <a:t>High administrative costs</a:t>
            </a:r>
          </a:p>
          <a:p>
            <a:r>
              <a:rPr lang="en-GB" dirty="0" smtClean="0"/>
              <a:t>Perverse incentives</a:t>
            </a:r>
          </a:p>
          <a:p>
            <a:r>
              <a:rPr lang="en-GB" dirty="0" smtClean="0"/>
              <a:t>Moral hazard</a:t>
            </a:r>
          </a:p>
          <a:p>
            <a:r>
              <a:rPr lang="en-GB" dirty="0" smtClean="0"/>
              <a:t>Social tension</a:t>
            </a:r>
          </a:p>
          <a:p>
            <a:r>
              <a:rPr lang="en-GB" dirty="0" smtClean="0"/>
              <a:t>Problems of equity</a:t>
            </a:r>
          </a:p>
          <a:p>
            <a:r>
              <a:rPr lang="en-GB" dirty="0" smtClean="0"/>
              <a:t>Need for: retargeting; grievance systems; </a:t>
            </a:r>
            <a:r>
              <a:rPr lang="en-GB" dirty="0" err="1" smtClean="0"/>
              <a:t>etc</a:t>
            </a:r>
            <a:endParaRPr lang="en-GB" dirty="0" smtClean="0"/>
          </a:p>
          <a:p>
            <a:endParaRPr lang="en-GB" dirty="0" smtClean="0"/>
          </a:p>
          <a:p>
            <a:endParaRPr lang="en-GB" dirty="0" smtClean="0"/>
          </a:p>
        </p:txBody>
      </p:sp>
    </p:spTree>
    <p:extLst>
      <p:ext uri="{BB962C8B-B14F-4D97-AF65-F5344CB8AC3E}">
        <p14:creationId xmlns:p14="http://schemas.microsoft.com/office/powerpoint/2010/main" val="1641165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Poverty-targeting</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THEREFORE:</a:t>
            </a:r>
          </a:p>
          <a:p>
            <a:pPr marL="0" indent="0">
              <a:buNone/>
            </a:pPr>
            <a:r>
              <a:rPr lang="en-GB" dirty="0" smtClean="0"/>
              <a:t>      Very limited political appeal</a:t>
            </a:r>
          </a:p>
          <a:p>
            <a:pPr marL="0" indent="0">
              <a:buNone/>
            </a:pPr>
            <a:r>
              <a:rPr lang="en-GB" dirty="0" smtClean="0"/>
              <a:t>BUT don’t just take my word for it:</a:t>
            </a:r>
          </a:p>
          <a:p>
            <a:r>
              <a:rPr lang="en-GB" dirty="0" err="1"/>
              <a:t>Amartya</a:t>
            </a:r>
            <a:r>
              <a:rPr lang="en-GB" dirty="0"/>
              <a:t> </a:t>
            </a:r>
            <a:r>
              <a:rPr lang="en-GB" dirty="0" smtClean="0"/>
              <a:t>Sen (1995): “Benefits </a:t>
            </a:r>
            <a:r>
              <a:rPr lang="en-GB" dirty="0"/>
              <a:t>intended exclusively for the poor often end up being poor </a:t>
            </a:r>
            <a:r>
              <a:rPr lang="en-GB" dirty="0" smtClean="0"/>
              <a:t>benefits”</a:t>
            </a:r>
          </a:p>
          <a:p>
            <a:r>
              <a:rPr lang="en-GB" dirty="0" smtClean="0"/>
              <a:t>World Bank (2005): “Where </a:t>
            </a:r>
            <a:r>
              <a:rPr lang="en-GB" dirty="0"/>
              <a:t>conventional wisdom suggests that at least some targeting should be used, we show that social welfare is maximized in political equilibrium only when all revenues are spent on universal transfers and none spent on targeted ones. Where conventional wisdom says that targeting should benefit the poor, have ambiguous effects on the middle income, and redistribute from the rich, we show that targeting redistributes from the poor, makes the middle income worse off, and benefits the rich in political </a:t>
            </a:r>
            <a:r>
              <a:rPr lang="en-GB" dirty="0" smtClean="0"/>
              <a:t>equilibrium”</a:t>
            </a:r>
          </a:p>
          <a:p>
            <a:r>
              <a:rPr lang="en-GB" dirty="0" smtClean="0"/>
              <a:t>e.g.</a:t>
            </a:r>
          </a:p>
        </p:txBody>
      </p:sp>
    </p:spTree>
    <p:extLst>
      <p:ext uri="{BB962C8B-B14F-4D97-AF65-F5344CB8AC3E}">
        <p14:creationId xmlns:p14="http://schemas.microsoft.com/office/powerpoint/2010/main" val="956695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Poor Relief in 19th Century Europe</a:t>
            </a:r>
            <a:br>
              <a:rPr lang="en-GB" dirty="0"/>
            </a:br>
            <a:r>
              <a:rPr lang="en-GB" sz="3600" dirty="0"/>
              <a:t>Fall in budgets as democracy expands</a:t>
            </a:r>
          </a:p>
        </p:txBody>
      </p:sp>
      <p:graphicFrame>
        <p:nvGraphicFramePr>
          <p:cNvPr id="4" name="Content Placeholder 3"/>
          <p:cNvGraphicFramePr>
            <a:graphicFrameLocks noGrp="1"/>
          </p:cNvGraphicFramePr>
          <p:nvPr>
            <p:ph idx="1"/>
          </p:nvPr>
        </p:nvGraphicFramePr>
        <p:xfrm>
          <a:off x="457200" y="1886742"/>
          <a:ext cx="8229600" cy="3952879"/>
        </p:xfrm>
        <a:graphic>
          <a:graphicData uri="http://schemas.openxmlformats.org/presentationml/2006/ole">
            <mc:AlternateContent xmlns:mc="http://schemas.openxmlformats.org/markup-compatibility/2006">
              <mc:Choice xmlns:v="urn:schemas-microsoft-com:vml" Requires="v">
                <p:oleObj spid="_x0000_s8204" r:id="rId3" imgW="8996952" imgH="4321707" progId="Excel.Chart.8">
                  <p:embed/>
                </p:oleObj>
              </mc:Choice>
              <mc:Fallback>
                <p:oleObj r:id="rId3" imgW="8996952" imgH="4321707"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86742"/>
                        <a:ext cx="8229600" cy="395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a:spLocks noChangeArrowheads="1"/>
          </p:cNvSpPr>
          <p:nvPr/>
        </p:nvSpPr>
        <p:spPr bwMode="auto">
          <a:xfrm>
            <a:off x="0" y="6395841"/>
            <a:ext cx="8748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5" charset="-128"/>
              </a:defRPr>
            </a:lvl9pPr>
          </a:lstStyle>
          <a:p>
            <a:pPr algn="r" eaLnBrk="1" hangingPunct="1"/>
            <a:r>
              <a:rPr lang="en-US" sz="1400" dirty="0" smtClean="0"/>
              <a:t>Source: Development Pathways</a:t>
            </a:r>
            <a:endParaRPr lang="en-US" sz="1400" dirty="0"/>
          </a:p>
        </p:txBody>
      </p:sp>
    </p:spTree>
    <p:extLst>
      <p:ext uri="{BB962C8B-B14F-4D97-AF65-F5344CB8AC3E}">
        <p14:creationId xmlns:p14="http://schemas.microsoft.com/office/powerpoint/2010/main" val="62704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600" smtClean="0">
                <a:ea typeface="ＭＳ Ｐゴシック" pitchFamily="-65" charset="-128"/>
              </a:rPr>
              <a:t>Late 19</a:t>
            </a:r>
            <a:r>
              <a:rPr lang="en-US" sz="3600" baseline="30000" smtClean="0">
                <a:ea typeface="ＭＳ Ｐゴシック" pitchFamily="-65" charset="-128"/>
              </a:rPr>
              <a:t>th</a:t>
            </a:r>
            <a:r>
              <a:rPr lang="en-US" sz="3600" smtClean="0">
                <a:ea typeface="ＭＳ Ｐゴシック" pitchFamily="-65" charset="-128"/>
              </a:rPr>
              <a:t> and early 20</a:t>
            </a:r>
            <a:r>
              <a:rPr lang="en-US" sz="3600" baseline="30000" smtClean="0">
                <a:ea typeface="ＭＳ Ｐゴシック" pitchFamily="-65" charset="-128"/>
              </a:rPr>
              <a:t>th</a:t>
            </a:r>
            <a:r>
              <a:rPr lang="en-US" sz="3600" smtClean="0">
                <a:ea typeface="ＭＳ Ｐゴシック" pitchFamily="-65" charset="-128"/>
              </a:rPr>
              <a:t> Century: </a:t>
            </a:r>
            <a:r>
              <a:rPr lang="en-US" smtClean="0">
                <a:ea typeface="ＭＳ Ｐゴシック" pitchFamily="-65" charset="-128"/>
              </a:rPr>
              <a:t/>
            </a:r>
            <a:br>
              <a:rPr lang="en-US" smtClean="0">
                <a:ea typeface="ＭＳ Ｐゴシック" pitchFamily="-65" charset="-128"/>
              </a:rPr>
            </a:br>
            <a:r>
              <a:rPr lang="en-US" sz="2800" smtClean="0">
                <a:ea typeface="ＭＳ Ｐゴシック" pitchFamily="-65" charset="-128"/>
              </a:rPr>
              <a:t>Growth in programs including middle class</a:t>
            </a:r>
          </a:p>
        </p:txBody>
      </p:sp>
      <p:graphicFrame>
        <p:nvGraphicFramePr>
          <p:cNvPr id="12291" name="Content Placeholder 3"/>
          <p:cNvGraphicFramePr>
            <a:graphicFrameLocks noGrp="1"/>
          </p:cNvGraphicFramePr>
          <p:nvPr/>
        </p:nvGraphicFramePr>
        <p:xfrm>
          <a:off x="457200" y="2171700"/>
          <a:ext cx="8305800" cy="4051300"/>
        </p:xfrm>
        <a:graphic>
          <a:graphicData uri="http://schemas.openxmlformats.org/presentationml/2006/ole">
            <mc:AlternateContent xmlns:mc="http://schemas.openxmlformats.org/markup-compatibility/2006">
              <mc:Choice xmlns:v="urn:schemas-microsoft-com:vml" Requires="v">
                <p:oleObj spid="_x0000_s9228" r:id="rId3" imgW="8996952" imgH="4053505" progId="Excel.Chart.8">
                  <p:embed/>
                </p:oleObj>
              </mc:Choice>
              <mc:Fallback>
                <p:oleObj r:id="rId3" imgW="8996952" imgH="405350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71700"/>
                        <a:ext cx="8305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TextBox 4"/>
          <p:cNvSpPr txBox="1">
            <a:spLocks noChangeArrowheads="1"/>
          </p:cNvSpPr>
          <p:nvPr/>
        </p:nvSpPr>
        <p:spPr bwMode="auto">
          <a:xfrm>
            <a:off x="0" y="6395841"/>
            <a:ext cx="8748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5" charset="-128"/>
              </a:defRPr>
            </a:lvl9pPr>
          </a:lstStyle>
          <a:p>
            <a:pPr algn="r" eaLnBrk="1" hangingPunct="1"/>
            <a:r>
              <a:rPr lang="en-US" sz="1400" dirty="0" smtClean="0"/>
              <a:t>Source: Development Pathways</a:t>
            </a:r>
            <a:endParaRPr lang="en-US" sz="1400" dirty="0"/>
          </a:p>
        </p:txBody>
      </p:sp>
      <p:sp>
        <p:nvSpPr>
          <p:cNvPr id="12293" name="TextBox 4"/>
          <p:cNvSpPr txBox="1">
            <a:spLocks noChangeArrowheads="1"/>
          </p:cNvSpPr>
          <p:nvPr/>
        </p:nvSpPr>
        <p:spPr bwMode="auto">
          <a:xfrm>
            <a:off x="621323" y="1676401"/>
            <a:ext cx="3708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2400" b="1"/>
              <a:t>State pension schemes:</a:t>
            </a:r>
          </a:p>
        </p:txBody>
      </p:sp>
    </p:spTree>
    <p:extLst>
      <p:ext uri="{BB962C8B-B14F-4D97-AF65-F5344CB8AC3E}">
        <p14:creationId xmlns:p14="http://schemas.microsoft.com/office/powerpoint/2010/main" val="2242735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600" smtClean="0">
                <a:ea typeface="ＭＳ Ｐゴシック" pitchFamily="-65" charset="-128"/>
              </a:rPr>
              <a:t>Non-contributory pensions:</a:t>
            </a:r>
            <a:r>
              <a:rPr lang="en-US" smtClean="0">
                <a:ea typeface="ＭＳ Ｐゴシック" pitchFamily="-65" charset="-128"/>
              </a:rPr>
              <a:t/>
            </a:r>
            <a:br>
              <a:rPr lang="en-US" smtClean="0">
                <a:ea typeface="ＭＳ Ｐゴシック" pitchFamily="-65" charset="-128"/>
              </a:rPr>
            </a:br>
            <a:r>
              <a:rPr lang="en-US" sz="2800" smtClean="0">
                <a:ea typeface="ＭＳ Ｐゴシック" pitchFamily="-65" charset="-128"/>
              </a:rPr>
              <a:t>Universal versus poverty targeted</a:t>
            </a:r>
          </a:p>
        </p:txBody>
      </p:sp>
      <p:graphicFrame>
        <p:nvGraphicFramePr>
          <p:cNvPr id="16387" name="C 1"/>
          <p:cNvGraphicFramePr>
            <a:graphicFrameLocks/>
          </p:cNvGraphicFramePr>
          <p:nvPr/>
        </p:nvGraphicFramePr>
        <p:xfrm>
          <a:off x="446088" y="1892300"/>
          <a:ext cx="6740525" cy="4711700"/>
        </p:xfrm>
        <a:graphic>
          <a:graphicData uri="http://schemas.openxmlformats.org/presentationml/2006/ole">
            <mc:AlternateContent xmlns:mc="http://schemas.openxmlformats.org/markup-compatibility/2006">
              <mc:Choice xmlns:v="urn:schemas-microsoft-com:vml" Requires="v">
                <p:oleObj spid="_x0000_s10252" name="Chart" r:id="rId3" imgW="7302404" imgH="4711818" progId="Excel.Chart.8">
                  <p:embed/>
                </p:oleObj>
              </mc:Choice>
              <mc:Fallback>
                <p:oleObj name="Chart" r:id="rId3" imgW="7302404" imgH="471181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1892300"/>
                        <a:ext cx="674052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ounded Rectangle 4"/>
          <p:cNvSpPr>
            <a:spLocks noChangeArrowheads="1"/>
          </p:cNvSpPr>
          <p:nvPr/>
        </p:nvSpPr>
        <p:spPr bwMode="auto">
          <a:xfrm>
            <a:off x="7362092" y="2832100"/>
            <a:ext cx="1500554" cy="660400"/>
          </a:xfrm>
          <a:prstGeom prst="roundRect">
            <a:avLst>
              <a:gd name="adj" fmla="val 16667"/>
            </a:avLst>
          </a:prstGeom>
          <a:solidFill>
            <a:srgbClr val="FF0000"/>
          </a:solidFill>
          <a:ln w="9525">
            <a:solidFill>
              <a:srgbClr val="C8B400"/>
            </a:solidFill>
            <a:round/>
            <a:headEnd/>
            <a:tailEnd/>
          </a:ln>
          <a:effectLst>
            <a:outerShdw blurRad="40000" dist="23000" dir="5400000" rotWithShape="0">
              <a:srgbClr val="808080">
                <a:alpha val="34999"/>
              </a:srgbClr>
            </a:outerShdw>
          </a:effectLst>
        </p:spPr>
        <p:txBody>
          <a:bodyPr anchor="ctr"/>
          <a:lstStyle/>
          <a:p>
            <a:pPr algn="ctr">
              <a:defRPr/>
            </a:pPr>
            <a:r>
              <a:rPr lang="en-US" b="1" dirty="0">
                <a:solidFill>
                  <a:srgbClr val="000000"/>
                </a:solidFill>
                <a:latin typeface="+mn-lt"/>
                <a:ea typeface="+mn-ea"/>
              </a:rPr>
              <a:t>Universal</a:t>
            </a:r>
          </a:p>
        </p:txBody>
      </p:sp>
      <p:sp>
        <p:nvSpPr>
          <p:cNvPr id="6" name="Rounded Rectangle 5"/>
          <p:cNvSpPr>
            <a:spLocks noChangeArrowheads="1"/>
          </p:cNvSpPr>
          <p:nvPr/>
        </p:nvSpPr>
        <p:spPr bwMode="auto">
          <a:xfrm>
            <a:off x="7338646" y="4089400"/>
            <a:ext cx="1500554" cy="660400"/>
          </a:xfrm>
          <a:prstGeom prst="roundRect">
            <a:avLst>
              <a:gd name="adj" fmla="val 16667"/>
            </a:avLst>
          </a:prstGeom>
          <a:solidFill>
            <a:srgbClr val="008000"/>
          </a:solidFill>
          <a:ln w="9525">
            <a:solidFill>
              <a:srgbClr val="C8B400"/>
            </a:solidFill>
            <a:round/>
            <a:headEnd/>
            <a:tailEnd/>
          </a:ln>
          <a:effectLst>
            <a:outerShdw blurRad="40000" dist="23000" dir="5400000" rotWithShape="0">
              <a:srgbClr val="808080">
                <a:alpha val="34999"/>
              </a:srgbClr>
            </a:outerShdw>
          </a:effectLst>
        </p:spPr>
        <p:txBody>
          <a:bodyPr anchor="ctr"/>
          <a:lstStyle/>
          <a:p>
            <a:pPr algn="ctr">
              <a:defRPr/>
            </a:pPr>
            <a:r>
              <a:rPr lang="en-US" b="1" dirty="0">
                <a:solidFill>
                  <a:srgbClr val="000000"/>
                </a:solidFill>
                <a:latin typeface="+mn-lt"/>
                <a:ea typeface="+mn-ea"/>
              </a:rPr>
              <a:t>Poverty targeted</a:t>
            </a:r>
          </a:p>
        </p:txBody>
      </p:sp>
      <p:sp>
        <p:nvSpPr>
          <p:cNvPr id="7" name="TextBox 4"/>
          <p:cNvSpPr txBox="1">
            <a:spLocks noChangeArrowheads="1"/>
          </p:cNvSpPr>
          <p:nvPr/>
        </p:nvSpPr>
        <p:spPr bwMode="auto">
          <a:xfrm>
            <a:off x="0" y="6395841"/>
            <a:ext cx="8748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5" charset="-128"/>
              </a:defRPr>
            </a:lvl9pPr>
          </a:lstStyle>
          <a:p>
            <a:pPr algn="r" eaLnBrk="1" hangingPunct="1"/>
            <a:r>
              <a:rPr lang="en-US" sz="1400" dirty="0" smtClean="0"/>
              <a:t>Source: Development Pathways</a:t>
            </a:r>
            <a:endParaRPr lang="en-US" sz="1400" dirty="0"/>
          </a:p>
        </p:txBody>
      </p:sp>
    </p:spTree>
    <p:extLst>
      <p:ext uri="{BB962C8B-B14F-4D97-AF65-F5344CB8AC3E}">
        <p14:creationId xmlns:p14="http://schemas.microsoft.com/office/powerpoint/2010/main" val="128737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smtClean="0">
                <a:ea typeface="ＭＳ Ｐゴシック" pitchFamily="-65" charset="-128"/>
              </a:rPr>
              <a:t>Benefit levels of non-contributory pension programs</a:t>
            </a:r>
          </a:p>
        </p:txBody>
      </p:sp>
      <p:graphicFrame>
        <p:nvGraphicFramePr>
          <p:cNvPr id="17411" name="C 3"/>
          <p:cNvGraphicFramePr>
            <a:graphicFrameLocks/>
          </p:cNvGraphicFramePr>
          <p:nvPr/>
        </p:nvGraphicFramePr>
        <p:xfrm>
          <a:off x="398585" y="1892300"/>
          <a:ext cx="6605954" cy="4419600"/>
        </p:xfrm>
        <a:graphic>
          <a:graphicData uri="http://schemas.openxmlformats.org/presentationml/2006/ole">
            <mc:AlternateContent xmlns:mc="http://schemas.openxmlformats.org/markup-compatibility/2006">
              <mc:Choice xmlns:v="urn:schemas-microsoft-com:vml" Requires="v">
                <p:oleObj spid="_x0000_s11276" r:id="rId3" imgW="7156112" imgH="4419235" progId="Excel.Chart.8">
                  <p:embed/>
                </p:oleObj>
              </mc:Choice>
              <mc:Fallback>
                <p:oleObj r:id="rId3" imgW="7156112" imgH="441923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85" y="1892300"/>
                        <a:ext cx="6605954"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ounded Rectangle 4"/>
          <p:cNvSpPr>
            <a:spLocks noChangeArrowheads="1"/>
          </p:cNvSpPr>
          <p:nvPr/>
        </p:nvSpPr>
        <p:spPr bwMode="auto">
          <a:xfrm>
            <a:off x="7174523" y="2819400"/>
            <a:ext cx="1500554" cy="660400"/>
          </a:xfrm>
          <a:prstGeom prst="roundRect">
            <a:avLst>
              <a:gd name="adj" fmla="val 16667"/>
            </a:avLst>
          </a:prstGeom>
          <a:solidFill>
            <a:srgbClr val="FF0000"/>
          </a:solidFill>
          <a:ln w="9525">
            <a:solidFill>
              <a:srgbClr val="C8B400"/>
            </a:solidFill>
            <a:round/>
            <a:headEnd/>
            <a:tailEnd/>
          </a:ln>
          <a:effectLst>
            <a:outerShdw blurRad="40000" dist="23000" dir="5400000" rotWithShape="0">
              <a:srgbClr val="808080">
                <a:alpha val="34999"/>
              </a:srgbClr>
            </a:outerShdw>
          </a:effectLst>
        </p:spPr>
        <p:txBody>
          <a:bodyPr anchor="ctr"/>
          <a:lstStyle/>
          <a:p>
            <a:pPr algn="ctr">
              <a:defRPr/>
            </a:pPr>
            <a:r>
              <a:rPr lang="en-US" b="1" dirty="0">
                <a:solidFill>
                  <a:srgbClr val="000000"/>
                </a:solidFill>
                <a:latin typeface="+mn-lt"/>
                <a:ea typeface="+mn-ea"/>
              </a:rPr>
              <a:t>Universal</a:t>
            </a:r>
          </a:p>
        </p:txBody>
      </p:sp>
      <p:sp>
        <p:nvSpPr>
          <p:cNvPr id="6" name="Rounded Rectangle 5"/>
          <p:cNvSpPr>
            <a:spLocks noChangeArrowheads="1"/>
          </p:cNvSpPr>
          <p:nvPr/>
        </p:nvSpPr>
        <p:spPr bwMode="auto">
          <a:xfrm>
            <a:off x="7186246" y="4089400"/>
            <a:ext cx="1500554" cy="660400"/>
          </a:xfrm>
          <a:prstGeom prst="roundRect">
            <a:avLst>
              <a:gd name="adj" fmla="val 16667"/>
            </a:avLst>
          </a:prstGeom>
          <a:solidFill>
            <a:srgbClr val="008000"/>
          </a:solidFill>
          <a:ln w="9525">
            <a:solidFill>
              <a:srgbClr val="C8B400"/>
            </a:solidFill>
            <a:round/>
            <a:headEnd/>
            <a:tailEnd/>
          </a:ln>
          <a:effectLst>
            <a:outerShdw blurRad="40000" dist="23000" dir="5400000" rotWithShape="0">
              <a:srgbClr val="808080">
                <a:alpha val="34999"/>
              </a:srgbClr>
            </a:outerShdw>
          </a:effectLst>
        </p:spPr>
        <p:txBody>
          <a:bodyPr anchor="ctr"/>
          <a:lstStyle/>
          <a:p>
            <a:pPr algn="ctr">
              <a:defRPr/>
            </a:pPr>
            <a:r>
              <a:rPr lang="en-US" b="1" dirty="0">
                <a:solidFill>
                  <a:srgbClr val="000000"/>
                </a:solidFill>
                <a:latin typeface="+mn-lt"/>
                <a:ea typeface="+mn-ea"/>
              </a:rPr>
              <a:t>Poverty targeted</a:t>
            </a:r>
          </a:p>
        </p:txBody>
      </p:sp>
      <p:sp>
        <p:nvSpPr>
          <p:cNvPr id="7" name="TextBox 4"/>
          <p:cNvSpPr txBox="1">
            <a:spLocks noChangeArrowheads="1"/>
          </p:cNvSpPr>
          <p:nvPr/>
        </p:nvSpPr>
        <p:spPr bwMode="auto">
          <a:xfrm>
            <a:off x="0" y="6395841"/>
            <a:ext cx="8748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5" charset="-128"/>
              </a:defRPr>
            </a:lvl9pPr>
          </a:lstStyle>
          <a:p>
            <a:pPr algn="r" eaLnBrk="1" hangingPunct="1"/>
            <a:r>
              <a:rPr lang="en-US" sz="1400" dirty="0" smtClean="0"/>
              <a:t>Source: Development Pathways</a:t>
            </a:r>
            <a:endParaRPr lang="en-US" sz="1400" dirty="0"/>
          </a:p>
        </p:txBody>
      </p:sp>
    </p:spTree>
    <p:extLst>
      <p:ext uri="{BB962C8B-B14F-4D97-AF65-F5344CB8AC3E}">
        <p14:creationId xmlns:p14="http://schemas.microsoft.com/office/powerpoint/2010/main" val="2764752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i="1" dirty="0" err="1" smtClean="0"/>
              <a:t>Bolsa</a:t>
            </a:r>
            <a:r>
              <a:rPr lang="en-GB" i="1" dirty="0" smtClean="0"/>
              <a:t> </a:t>
            </a:r>
            <a:r>
              <a:rPr lang="en-GB" i="1" dirty="0" err="1" smtClean="0"/>
              <a:t>Familia</a:t>
            </a:r>
            <a:r>
              <a:rPr lang="en-GB" dirty="0"/>
              <a:t> </a:t>
            </a:r>
            <a:r>
              <a:rPr lang="en-GB" dirty="0" smtClean="0"/>
              <a:t>hype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11699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206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Conditionality</a:t>
            </a:r>
            <a:endParaRPr lang="en-GB" dirty="0"/>
          </a:p>
        </p:txBody>
      </p:sp>
      <p:sp>
        <p:nvSpPr>
          <p:cNvPr id="3" name="Content Placeholder 2"/>
          <p:cNvSpPr>
            <a:spLocks noGrp="1"/>
          </p:cNvSpPr>
          <p:nvPr>
            <p:ph idx="1"/>
          </p:nvPr>
        </p:nvSpPr>
        <p:spPr/>
        <p:txBody>
          <a:bodyPr>
            <a:normAutofit lnSpcReduction="10000"/>
          </a:bodyPr>
          <a:lstStyle/>
          <a:p>
            <a:r>
              <a:rPr lang="en-GB" dirty="0" smtClean="0"/>
              <a:t>No compelling international evidence that conditions increase the impact of transfers</a:t>
            </a:r>
          </a:p>
          <a:p>
            <a:r>
              <a:rPr lang="en-GB" dirty="0" smtClean="0"/>
              <a:t>Two justifications:</a:t>
            </a:r>
          </a:p>
          <a:p>
            <a:pPr lvl="1"/>
            <a:r>
              <a:rPr lang="en-GB" dirty="0" smtClean="0"/>
              <a:t>if parents’ investment in the human capital of their children is sub-optimal, either privately or socially (this </a:t>
            </a:r>
            <a:r>
              <a:rPr lang="en-GB" b="1" u="sng" dirty="0" smtClean="0"/>
              <a:t>may</a:t>
            </a:r>
            <a:r>
              <a:rPr lang="en-GB" dirty="0" smtClean="0"/>
              <a:t> be the case for “marginal” children – </a:t>
            </a:r>
            <a:r>
              <a:rPr lang="en-GB" dirty="0" err="1" smtClean="0"/>
              <a:t>eg</a:t>
            </a:r>
            <a:r>
              <a:rPr lang="en-GB" dirty="0" smtClean="0"/>
              <a:t> girls, young, lower ability)</a:t>
            </a:r>
          </a:p>
          <a:p>
            <a:pPr lvl="1"/>
            <a:r>
              <a:rPr lang="en-GB" dirty="0" smtClean="0"/>
              <a:t>to make redistribution to the poor politically more palatable to the non-poor (but this is only relevant if </a:t>
            </a:r>
            <a:r>
              <a:rPr lang="en-GB" dirty="0" err="1" smtClean="0"/>
              <a:t>progrmmes</a:t>
            </a:r>
            <a:r>
              <a:rPr lang="en-GB" dirty="0" smtClean="0"/>
              <a:t> are poverty-targeted)</a:t>
            </a:r>
          </a:p>
        </p:txBody>
      </p:sp>
    </p:spTree>
    <p:extLst>
      <p:ext uri="{BB962C8B-B14F-4D97-AF65-F5344CB8AC3E}">
        <p14:creationId xmlns:p14="http://schemas.microsoft.com/office/powerpoint/2010/main" val="2588122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pPr marL="400050">
              <a:buFont typeface="Arial" charset="0"/>
              <a:buChar char="•"/>
            </a:pPr>
            <a:r>
              <a:rPr lang="en-GB" dirty="0" smtClean="0">
                <a:solidFill>
                  <a:srgbClr val="000000"/>
                </a:solidFill>
                <a:latin typeface="Calibri" pitchFamily="34" charset="0"/>
              </a:rPr>
              <a:t>Hunger is increasing as a result of global crises, despite sustained economic growth</a:t>
            </a:r>
          </a:p>
          <a:p>
            <a:pPr marL="400050">
              <a:buFont typeface="Arial" charset="0"/>
              <a:buChar char="•"/>
            </a:pPr>
            <a:r>
              <a:rPr lang="en-GB" dirty="0" smtClean="0">
                <a:solidFill>
                  <a:srgbClr val="000000"/>
                </a:solidFill>
                <a:latin typeface="Calibri" pitchFamily="34" charset="0"/>
              </a:rPr>
              <a:t>Achievement of MDGs is in doubt</a:t>
            </a:r>
          </a:p>
          <a:p>
            <a:pPr marL="400050">
              <a:buFont typeface="Arial" charset="0"/>
              <a:buChar char="•"/>
            </a:pPr>
            <a:r>
              <a:rPr lang="en-GB" dirty="0" smtClean="0">
                <a:solidFill>
                  <a:srgbClr val="000000"/>
                </a:solidFill>
                <a:latin typeface="Calibri" pitchFamily="34" charset="0"/>
              </a:rPr>
              <a:t>Poverty is a product of inequality within countries (&gt;50% of the poor in MICs)</a:t>
            </a:r>
          </a:p>
          <a:p>
            <a:pPr marL="400050">
              <a:buFont typeface="Arial" charset="0"/>
              <a:buChar char="•"/>
            </a:pPr>
            <a:r>
              <a:rPr lang="en-GB" dirty="0" smtClean="0">
                <a:solidFill>
                  <a:srgbClr val="000000"/>
                </a:solidFill>
                <a:latin typeface="Calibri" pitchFamily="34" charset="0"/>
              </a:rPr>
              <a:t>Social protection is playing an increasingly important role in the response to vulnerability</a:t>
            </a:r>
          </a:p>
          <a:p>
            <a:pPr marL="400050">
              <a:buFont typeface="Arial" charset="0"/>
              <a:buChar char="•"/>
            </a:pPr>
            <a:r>
              <a:rPr lang="en-GB" dirty="0" smtClean="0">
                <a:solidFill>
                  <a:srgbClr val="000000"/>
                </a:solidFill>
                <a:latin typeface="Calibri" pitchFamily="34" charset="0"/>
              </a:rPr>
              <a:t>Transfers are politically acceptable to donors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Conditionality</a:t>
            </a:r>
            <a:endParaRPr lang="en-GB" dirty="0"/>
          </a:p>
        </p:txBody>
      </p:sp>
      <p:sp>
        <p:nvSpPr>
          <p:cNvPr id="3" name="Content Placeholder 2"/>
          <p:cNvSpPr>
            <a:spLocks noGrp="1"/>
          </p:cNvSpPr>
          <p:nvPr>
            <p:ph idx="1"/>
          </p:nvPr>
        </p:nvSpPr>
        <p:spPr/>
        <p:txBody>
          <a:bodyPr>
            <a:normAutofit lnSpcReduction="10000"/>
          </a:bodyPr>
          <a:lstStyle/>
          <a:p>
            <a:r>
              <a:rPr lang="en-GB" dirty="0" smtClean="0"/>
              <a:t>Administrative complexity</a:t>
            </a:r>
          </a:p>
          <a:p>
            <a:r>
              <a:rPr lang="en-GB" dirty="0" smtClean="0"/>
              <a:t>Additional cost</a:t>
            </a:r>
          </a:p>
          <a:p>
            <a:r>
              <a:rPr lang="en-GB" dirty="0" smtClean="0"/>
              <a:t>Need for institutional linkages with other Ministries (education/health)</a:t>
            </a:r>
          </a:p>
          <a:p>
            <a:r>
              <a:rPr lang="en-GB" dirty="0" smtClean="0"/>
              <a:t>Opportunity cost to teachers/health workers</a:t>
            </a:r>
          </a:p>
          <a:p>
            <a:r>
              <a:rPr lang="en-GB" dirty="0" smtClean="0"/>
              <a:t>Extra burden on mothers</a:t>
            </a:r>
          </a:p>
          <a:p>
            <a:r>
              <a:rPr lang="en-GB" dirty="0" smtClean="0"/>
              <a:t>Psychological burden on children</a:t>
            </a:r>
          </a:p>
          <a:p>
            <a:r>
              <a:rPr lang="en-GB" dirty="0" smtClean="0"/>
              <a:t>Possible perverse effects on attendance</a:t>
            </a:r>
            <a:endParaRPr lang="en-GB" dirty="0"/>
          </a:p>
        </p:txBody>
      </p:sp>
    </p:spTree>
    <p:extLst>
      <p:ext uri="{BB962C8B-B14F-4D97-AF65-F5344CB8AC3E}">
        <p14:creationId xmlns:p14="http://schemas.microsoft.com/office/powerpoint/2010/main" val="33486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Cost…and Affordability</a:t>
            </a:r>
            <a:endParaRPr lang="en-GB" dirty="0"/>
          </a:p>
        </p:txBody>
      </p:sp>
      <p:sp>
        <p:nvSpPr>
          <p:cNvPr id="3" name="Content Placeholder 2"/>
          <p:cNvSpPr>
            <a:spLocks noGrp="1"/>
          </p:cNvSpPr>
          <p:nvPr>
            <p:ph idx="1"/>
          </p:nvPr>
        </p:nvSpPr>
        <p:spPr>
          <a:xfrm>
            <a:off x="457200" y="1600200"/>
            <a:ext cx="8363272" cy="4525963"/>
          </a:xfrm>
        </p:spPr>
        <p:txBody>
          <a:bodyPr/>
          <a:lstStyle/>
          <a:p>
            <a:r>
              <a:rPr lang="en-GB" dirty="0" smtClean="0"/>
              <a:t>Universal approach is more inclusive, so more expensive</a:t>
            </a:r>
          </a:p>
          <a:p>
            <a:r>
              <a:rPr lang="en-GB" dirty="0" smtClean="0"/>
              <a:t>BUT it is also more popular, so more affordable</a:t>
            </a:r>
          </a:p>
          <a:p>
            <a:r>
              <a:rPr lang="en-GB" dirty="0" smtClean="0"/>
              <a:t>Lifecycle programmes can be implemented incrementally, </a:t>
            </a:r>
            <a:r>
              <a:rPr lang="en-GB" dirty="0" err="1" smtClean="0"/>
              <a:t>eg</a:t>
            </a:r>
            <a:r>
              <a:rPr lang="en-GB" dirty="0" smtClean="0"/>
              <a:t>:</a:t>
            </a:r>
          </a:p>
          <a:p>
            <a:pPr lvl="1"/>
            <a:r>
              <a:rPr lang="en-GB" dirty="0" smtClean="0"/>
              <a:t>Child grant: 0-2 (1,000 days); 0-5; 0-10; 0-16</a:t>
            </a:r>
          </a:p>
          <a:p>
            <a:pPr lvl="1"/>
            <a:r>
              <a:rPr lang="en-GB" dirty="0" smtClean="0"/>
              <a:t>Pension: &gt;80 (Vietnam); &gt;70; &gt;65; &gt;60 (Thailand)</a:t>
            </a:r>
          </a:p>
        </p:txBody>
      </p:sp>
    </p:spTree>
    <p:extLst>
      <p:ext uri="{BB962C8B-B14F-4D97-AF65-F5344CB8AC3E}">
        <p14:creationId xmlns:p14="http://schemas.microsoft.com/office/powerpoint/2010/main" val="951253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ea typeface="ＭＳ Ｐゴシック" pitchFamily="-65" charset="-128"/>
              </a:rPr>
              <a:t>Conclusions</a:t>
            </a:r>
          </a:p>
        </p:txBody>
      </p:sp>
      <p:sp>
        <p:nvSpPr>
          <p:cNvPr id="34819" name="Content Placeholder 2"/>
          <p:cNvSpPr>
            <a:spLocks noGrp="1"/>
          </p:cNvSpPr>
          <p:nvPr>
            <p:ph idx="1"/>
          </p:nvPr>
        </p:nvSpPr>
        <p:spPr>
          <a:xfrm>
            <a:off x="467544" y="1268760"/>
            <a:ext cx="8305800" cy="5002485"/>
          </a:xfrm>
        </p:spPr>
        <p:txBody>
          <a:bodyPr>
            <a:normAutofit fontScale="85000" lnSpcReduction="20000"/>
          </a:bodyPr>
          <a:lstStyle/>
          <a:p>
            <a:pPr>
              <a:buFont typeface="Arial" charset="0"/>
              <a:buChar char="•"/>
            </a:pPr>
            <a:r>
              <a:rPr lang="en-US" sz="2600" dirty="0" smtClean="0">
                <a:ea typeface="ＭＳ Ｐゴシック" pitchFamily="-65" charset="-128"/>
              </a:rPr>
              <a:t>Social protection is as political as it is technical: Governments want to win elections</a:t>
            </a:r>
          </a:p>
          <a:p>
            <a:pPr>
              <a:buFont typeface="Arial" charset="0"/>
              <a:buChar char="•"/>
            </a:pPr>
            <a:r>
              <a:rPr lang="en-US" sz="2600" dirty="0">
                <a:ea typeface="ＭＳ Ｐゴシック" pitchFamily="-65" charset="-128"/>
              </a:rPr>
              <a:t>Poverty reduction cannot be done on the cheap</a:t>
            </a:r>
            <a:r>
              <a:rPr lang="en-US" sz="2600" dirty="0" smtClean="0">
                <a:ea typeface="ＭＳ Ｐゴシック" pitchFamily="-65" charset="-128"/>
              </a:rPr>
              <a:t>: there is </a:t>
            </a:r>
            <a:r>
              <a:rPr lang="en-US" sz="2600" b="1" u="sng" dirty="0">
                <a:ea typeface="ＭＳ Ｐゴシック" pitchFamily="-65" charset="-128"/>
              </a:rPr>
              <a:t>no</a:t>
            </a:r>
            <a:r>
              <a:rPr lang="en-US" sz="2600" dirty="0">
                <a:ea typeface="ＭＳ Ｐゴシック" pitchFamily="-65" charset="-128"/>
              </a:rPr>
              <a:t> international evidence of significant impact through small poverty-targeted </a:t>
            </a:r>
            <a:r>
              <a:rPr lang="en-US" sz="2600" dirty="0" err="1">
                <a:ea typeface="ＭＳ Ｐゴシック" pitchFamily="-65" charset="-128"/>
              </a:rPr>
              <a:t>programmes</a:t>
            </a:r>
            <a:endParaRPr lang="en-US" sz="2600" dirty="0">
              <a:ea typeface="ＭＳ Ｐゴシック" pitchFamily="-65" charset="-128"/>
            </a:endParaRPr>
          </a:p>
          <a:p>
            <a:pPr>
              <a:buFont typeface="Arial" charset="0"/>
              <a:buChar char="•"/>
            </a:pPr>
            <a:r>
              <a:rPr lang="en-US" sz="2600" dirty="0" smtClean="0">
                <a:ea typeface="ＭＳ Ｐゴシック" pitchFamily="-65" charset="-128"/>
              </a:rPr>
              <a:t>To </a:t>
            </a:r>
            <a:r>
              <a:rPr lang="en-US" sz="2600" dirty="0">
                <a:ea typeface="ＭＳ Ｐゴシック" pitchFamily="-65" charset="-128"/>
              </a:rPr>
              <a:t>have a significant impact, you need bigger </a:t>
            </a:r>
            <a:r>
              <a:rPr lang="en-US" sz="2600" dirty="0" err="1">
                <a:ea typeface="ＭＳ Ｐゴシック" pitchFamily="-65" charset="-128"/>
              </a:rPr>
              <a:t>programmes</a:t>
            </a:r>
            <a:r>
              <a:rPr lang="en-US" sz="2600" dirty="0">
                <a:ea typeface="ＭＳ Ｐゴシック" pitchFamily="-65" charset="-128"/>
              </a:rPr>
              <a:t>, therefore a bigger budget</a:t>
            </a:r>
          </a:p>
          <a:p>
            <a:pPr>
              <a:buFont typeface="Arial" charset="0"/>
              <a:buChar char="•"/>
            </a:pPr>
            <a:r>
              <a:rPr lang="en-US" sz="2600" dirty="0" smtClean="0">
                <a:ea typeface="ＭＳ Ｐゴシック" pitchFamily="-65" charset="-128"/>
              </a:rPr>
              <a:t>So you </a:t>
            </a:r>
            <a:r>
              <a:rPr lang="en-US" sz="2600" dirty="0">
                <a:ea typeface="ＭＳ Ｐゴシック" pitchFamily="-65" charset="-128"/>
              </a:rPr>
              <a:t>need the support of the middle </a:t>
            </a:r>
            <a:r>
              <a:rPr lang="en-US" sz="2600" dirty="0" smtClean="0">
                <a:ea typeface="ＭＳ Ｐゴシック" pitchFamily="-65" charset="-128"/>
              </a:rPr>
              <a:t>classes </a:t>
            </a:r>
            <a:r>
              <a:rPr lang="en-US" sz="2600" dirty="0">
                <a:ea typeface="ＭＳ Ｐゴシック" pitchFamily="-65" charset="-128"/>
              </a:rPr>
              <a:t>(and </a:t>
            </a:r>
            <a:r>
              <a:rPr lang="en-US" sz="2600" dirty="0" smtClean="0">
                <a:ea typeface="ＭＳ Ｐゴシック" pitchFamily="-65" charset="-128"/>
              </a:rPr>
              <a:t>the rich), through more universal </a:t>
            </a:r>
            <a:r>
              <a:rPr lang="en-US" sz="2600" dirty="0" err="1" smtClean="0">
                <a:ea typeface="ＭＳ Ｐゴシック" pitchFamily="-65" charset="-128"/>
              </a:rPr>
              <a:t>programmes</a:t>
            </a:r>
            <a:r>
              <a:rPr lang="en-US" sz="2600" dirty="0" smtClean="0">
                <a:ea typeface="ＭＳ Ｐゴシック" pitchFamily="-65" charset="-128"/>
              </a:rPr>
              <a:t> from which they also benefit</a:t>
            </a:r>
            <a:endParaRPr lang="en-US" sz="2600" dirty="0">
              <a:ea typeface="ＭＳ Ｐゴシック" pitchFamily="-65" charset="-128"/>
            </a:endParaRPr>
          </a:p>
          <a:p>
            <a:pPr>
              <a:buFont typeface="Arial" charset="0"/>
              <a:buChar char="•"/>
            </a:pPr>
            <a:r>
              <a:rPr lang="en-US" sz="2600" dirty="0">
                <a:ea typeface="ＭＳ Ｐゴシック" pitchFamily="-65" charset="-128"/>
              </a:rPr>
              <a:t>The best way to help the help the poor is not necessarily to target the </a:t>
            </a:r>
            <a:r>
              <a:rPr lang="en-US" sz="2600" dirty="0" smtClean="0">
                <a:ea typeface="ＭＳ Ｐゴシック" pitchFamily="-65" charset="-128"/>
              </a:rPr>
              <a:t>poor: more </a:t>
            </a:r>
            <a:r>
              <a:rPr lang="en-US" sz="2600" dirty="0">
                <a:ea typeface="ＭＳ Ｐゴシック" pitchFamily="-65" charset="-128"/>
              </a:rPr>
              <a:t>expensive programs may be more sustainable</a:t>
            </a:r>
          </a:p>
          <a:p>
            <a:pPr>
              <a:buFont typeface="Arial" charset="0"/>
              <a:buChar char="•"/>
            </a:pPr>
            <a:r>
              <a:rPr lang="en-US" sz="2600" dirty="0">
                <a:ea typeface="ＭＳ Ｐゴシック" pitchFamily="-65" charset="-128"/>
              </a:rPr>
              <a:t>National social protection systems are not built in a day: we need a clear vision of where we want to be in 10-20 years</a:t>
            </a:r>
          </a:p>
          <a:p>
            <a:pPr>
              <a:buFont typeface="Arial" charset="0"/>
              <a:buChar char="•"/>
            </a:pPr>
            <a:r>
              <a:rPr lang="en-US" sz="2600" dirty="0" smtClean="0">
                <a:ea typeface="ＭＳ Ｐゴシック" pitchFamily="-65" charset="-128"/>
              </a:rPr>
              <a:t>The </a:t>
            </a:r>
            <a:r>
              <a:rPr lang="en-US" sz="2600" dirty="0">
                <a:ea typeface="ＭＳ Ｐゴシック" pitchFamily="-65" charset="-128"/>
              </a:rPr>
              <a:t>programs we design now should be aimed at delivering long-term political support for significant social </a:t>
            </a:r>
            <a:r>
              <a:rPr lang="en-US" sz="2600" dirty="0" smtClean="0">
                <a:ea typeface="ＭＳ Ｐゴシック" pitchFamily="-65" charset="-128"/>
              </a:rPr>
              <a:t>spending: poverty-targeted </a:t>
            </a:r>
            <a:r>
              <a:rPr lang="en-US" sz="2600" dirty="0" err="1" smtClean="0">
                <a:ea typeface="ＭＳ Ｐゴシック" pitchFamily="-65" charset="-128"/>
              </a:rPr>
              <a:t>programmes</a:t>
            </a:r>
            <a:r>
              <a:rPr lang="en-US" sz="2600" dirty="0" smtClean="0">
                <a:ea typeface="ＭＳ Ｐゴシック" pitchFamily="-65" charset="-128"/>
              </a:rPr>
              <a:t> will not achieve this!</a:t>
            </a:r>
            <a:endParaRPr lang="en-US" sz="2600" dirty="0">
              <a:ea typeface="ＭＳ Ｐゴシック" pitchFamily="-65" charset="-128"/>
            </a:endParaRPr>
          </a:p>
        </p:txBody>
      </p:sp>
    </p:spTree>
    <p:extLst>
      <p:ext uri="{BB962C8B-B14F-4D97-AF65-F5344CB8AC3E}">
        <p14:creationId xmlns:p14="http://schemas.microsoft.com/office/powerpoint/2010/main" val="1844053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chor="ctr">
            <a:normAutofit/>
          </a:bodyPr>
          <a:lstStyle/>
          <a:p>
            <a:pPr marL="0" indent="0" algn="ctr">
              <a:buNone/>
            </a:pPr>
            <a:r>
              <a:rPr lang="en-GB" sz="4800" dirty="0" smtClean="0"/>
              <a:t>Thank you!</a:t>
            </a:r>
            <a:endParaRPr lang="en-GB" sz="4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4725144"/>
            <a:ext cx="2568848" cy="1603458"/>
          </a:xfrm>
          <a:prstGeom prst="rect">
            <a:avLst/>
          </a:prstGeom>
        </p:spPr>
      </p:pic>
    </p:spTree>
    <p:extLst>
      <p:ext uri="{BB962C8B-B14F-4D97-AF65-F5344CB8AC3E}">
        <p14:creationId xmlns:p14="http://schemas.microsoft.com/office/powerpoint/2010/main" val="431848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endCxn id="35" idx="0"/>
          </p:cNvCxnSpPr>
          <p:nvPr/>
        </p:nvCxnSpPr>
        <p:spPr>
          <a:xfrm>
            <a:off x="1066800" y="4575175"/>
            <a:ext cx="1428750" cy="1143000"/>
          </a:xfrm>
          <a:prstGeom prst="line">
            <a:avLst/>
          </a:prstGeom>
          <a:ln w="63500" cap="rnd">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42" name="Rectangle 2"/>
          <p:cNvSpPr>
            <a:spLocks noGrp="1" noChangeArrowheads="1"/>
          </p:cNvSpPr>
          <p:nvPr>
            <p:ph type="title"/>
          </p:nvPr>
        </p:nvSpPr>
        <p:spPr>
          <a:xfrm>
            <a:off x="323850" y="333375"/>
            <a:ext cx="8229600" cy="777875"/>
          </a:xfrm>
        </p:spPr>
        <p:txBody>
          <a:bodyPr/>
          <a:lstStyle/>
          <a:p>
            <a:r>
              <a:rPr lang="en-GB" dirty="0" smtClean="0"/>
              <a:t>Typology of social protection</a:t>
            </a:r>
            <a:endParaRPr lang="en-GB" dirty="0"/>
          </a:p>
        </p:txBody>
      </p:sp>
      <p:cxnSp>
        <p:nvCxnSpPr>
          <p:cNvPr id="40" name="Straight Connector 39"/>
          <p:cNvCxnSpPr/>
          <p:nvPr/>
        </p:nvCxnSpPr>
        <p:spPr>
          <a:xfrm rot="5400000" flipH="1" flipV="1">
            <a:off x="6251575" y="2365376"/>
            <a:ext cx="1360487" cy="1414462"/>
          </a:xfrm>
          <a:prstGeom prst="line">
            <a:avLst/>
          </a:prstGeom>
          <a:ln w="63500" cap="rnd">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28" idx="2"/>
          </p:cNvCxnSpPr>
          <p:nvPr/>
        </p:nvCxnSpPr>
        <p:spPr>
          <a:xfrm rot="5400000" flipH="1" flipV="1">
            <a:off x="3447257" y="2570956"/>
            <a:ext cx="857250" cy="1214437"/>
          </a:xfrm>
          <a:prstGeom prst="line">
            <a:avLst/>
          </a:prstGeom>
          <a:ln w="63500" cap="rnd">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24" idx="4"/>
          </p:cNvCxnSpPr>
          <p:nvPr/>
        </p:nvCxnSpPr>
        <p:spPr>
          <a:xfrm rot="5400000" flipH="1" flipV="1">
            <a:off x="1138238" y="2281238"/>
            <a:ext cx="1214437" cy="1500187"/>
          </a:xfrm>
          <a:prstGeom prst="line">
            <a:avLst/>
          </a:prstGeom>
          <a:ln w="63500" cap="rnd">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352660" y="3606797"/>
            <a:ext cx="1857388" cy="1000132"/>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b="1" dirty="0">
                <a:solidFill>
                  <a:srgbClr val="CC0000"/>
                </a:solidFill>
                <a:latin typeface="Trebuchet MS" pitchFamily="34" charset="0"/>
              </a:rPr>
              <a:t>Social Protection</a:t>
            </a:r>
            <a:endParaRPr lang="en-US" b="1" dirty="0">
              <a:solidFill>
                <a:srgbClr val="CC0000"/>
              </a:solidFill>
              <a:latin typeface="Trebuchet MS" pitchFamily="34" charset="0"/>
            </a:endParaRPr>
          </a:p>
        </p:txBody>
      </p:sp>
      <p:sp>
        <p:nvSpPr>
          <p:cNvPr id="20" name="Oval 19"/>
          <p:cNvSpPr/>
          <p:nvPr/>
        </p:nvSpPr>
        <p:spPr>
          <a:xfrm>
            <a:off x="7138975" y="3606797"/>
            <a:ext cx="1857387" cy="1000132"/>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b="1" dirty="0">
                <a:solidFill>
                  <a:srgbClr val="CC0000"/>
                </a:solidFill>
                <a:latin typeface="Trebuchet MS" pitchFamily="34" charset="0"/>
              </a:rPr>
              <a:t>Social Transfers</a:t>
            </a:r>
            <a:endParaRPr lang="en-US" b="1" dirty="0">
              <a:solidFill>
                <a:srgbClr val="CC0000"/>
              </a:solidFill>
              <a:latin typeface="Trebuchet MS" pitchFamily="34" charset="0"/>
            </a:endParaRPr>
          </a:p>
        </p:txBody>
      </p:sp>
      <p:sp>
        <p:nvSpPr>
          <p:cNvPr id="21" name="Oval 20"/>
          <p:cNvSpPr/>
          <p:nvPr/>
        </p:nvSpPr>
        <p:spPr>
          <a:xfrm>
            <a:off x="4638676" y="3606797"/>
            <a:ext cx="1857388" cy="1000132"/>
          </a:xfrm>
          <a:prstGeom prst="ellipse">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b="1" dirty="0">
                <a:solidFill>
                  <a:srgbClr val="CC0000"/>
                </a:solidFill>
                <a:latin typeface="Trebuchet MS" pitchFamily="34" charset="0"/>
              </a:rPr>
              <a:t>Social Assistance</a:t>
            </a:r>
            <a:endParaRPr lang="en-US" b="1" dirty="0">
              <a:solidFill>
                <a:srgbClr val="CC0000"/>
              </a:solidFill>
              <a:latin typeface="Trebuchet MS" pitchFamily="34" charset="0"/>
            </a:endParaRPr>
          </a:p>
        </p:txBody>
      </p:sp>
      <p:sp>
        <p:nvSpPr>
          <p:cNvPr id="22" name="Oval 21"/>
          <p:cNvSpPr/>
          <p:nvPr/>
        </p:nvSpPr>
        <p:spPr>
          <a:xfrm>
            <a:off x="4567238" y="4964113"/>
            <a:ext cx="1857375" cy="100012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b="1" dirty="0">
                <a:solidFill>
                  <a:srgbClr val="CC0000"/>
                </a:solidFill>
                <a:latin typeface="Trebuchet MS" pitchFamily="34" charset="0"/>
              </a:rPr>
              <a:t>Social Insurance</a:t>
            </a:r>
            <a:endParaRPr lang="en-US" b="1" dirty="0">
              <a:solidFill>
                <a:srgbClr val="CC0000"/>
              </a:solidFill>
              <a:latin typeface="Trebuchet MS" pitchFamily="34" charset="0"/>
            </a:endParaRPr>
          </a:p>
        </p:txBody>
      </p:sp>
      <p:sp>
        <p:nvSpPr>
          <p:cNvPr id="23" name="Oval 22"/>
          <p:cNvSpPr/>
          <p:nvPr/>
        </p:nvSpPr>
        <p:spPr>
          <a:xfrm>
            <a:off x="138082" y="3606797"/>
            <a:ext cx="1714512" cy="1000132"/>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b="1" dirty="0">
                <a:solidFill>
                  <a:srgbClr val="CC0000"/>
                </a:solidFill>
                <a:latin typeface="Trebuchet MS" pitchFamily="34" charset="0"/>
              </a:rPr>
              <a:t>Social </a:t>
            </a:r>
            <a:r>
              <a:rPr lang="en-GB" b="1" dirty="0" smtClean="0">
                <a:solidFill>
                  <a:srgbClr val="CC0000"/>
                </a:solidFill>
                <a:latin typeface="Trebuchet MS" pitchFamily="34" charset="0"/>
              </a:rPr>
              <a:t>Development</a:t>
            </a:r>
            <a:endParaRPr lang="en-US" b="1" dirty="0">
              <a:solidFill>
                <a:srgbClr val="CC0000"/>
              </a:solidFill>
              <a:latin typeface="Trebuchet MS" pitchFamily="34" charset="0"/>
            </a:endParaRPr>
          </a:p>
        </p:txBody>
      </p:sp>
      <p:sp>
        <p:nvSpPr>
          <p:cNvPr id="24" name="Oval 23"/>
          <p:cNvSpPr/>
          <p:nvPr/>
        </p:nvSpPr>
        <p:spPr>
          <a:xfrm>
            <a:off x="1566863" y="1392238"/>
            <a:ext cx="1857375" cy="1000125"/>
          </a:xfrm>
          <a:prstGeom prst="ellipse">
            <a:avLst/>
          </a:prstGeom>
          <a:solidFill>
            <a:schemeClr val="accent1">
              <a:alpha val="0"/>
            </a:schemeClr>
          </a:solid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b="1" dirty="0">
                <a:solidFill>
                  <a:srgbClr val="CC0000"/>
                </a:solidFill>
                <a:latin typeface="Trebuchet MS" pitchFamily="34" charset="0"/>
              </a:rPr>
              <a:t>Health</a:t>
            </a:r>
            <a:endParaRPr lang="en-US" b="1" dirty="0">
              <a:solidFill>
                <a:srgbClr val="CC0000"/>
              </a:solidFill>
              <a:latin typeface="Trebuchet MS" pitchFamily="34" charset="0"/>
            </a:endParaRPr>
          </a:p>
        </p:txBody>
      </p:sp>
      <p:sp>
        <p:nvSpPr>
          <p:cNvPr id="28" name="Oval 27"/>
          <p:cNvSpPr/>
          <p:nvPr/>
        </p:nvSpPr>
        <p:spPr>
          <a:xfrm>
            <a:off x="4495800" y="2249488"/>
            <a:ext cx="2000250" cy="100012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b="1" dirty="0">
                <a:solidFill>
                  <a:srgbClr val="CC0000"/>
                </a:solidFill>
                <a:latin typeface="Trebuchet MS" pitchFamily="34" charset="0"/>
              </a:rPr>
              <a:t>Social </a:t>
            </a:r>
            <a:r>
              <a:rPr lang="en-GB" b="1" dirty="0" smtClean="0">
                <a:solidFill>
                  <a:srgbClr val="CC0000"/>
                </a:solidFill>
                <a:latin typeface="Trebuchet MS" pitchFamily="34" charset="0"/>
              </a:rPr>
              <a:t>Justice</a:t>
            </a:r>
            <a:endParaRPr lang="en-US" b="1" dirty="0">
              <a:solidFill>
                <a:srgbClr val="CC0000"/>
              </a:solidFill>
              <a:latin typeface="Trebuchet MS" pitchFamily="34" charset="0"/>
            </a:endParaRPr>
          </a:p>
        </p:txBody>
      </p:sp>
      <p:sp>
        <p:nvSpPr>
          <p:cNvPr id="35" name="Oval 34"/>
          <p:cNvSpPr/>
          <p:nvPr/>
        </p:nvSpPr>
        <p:spPr>
          <a:xfrm>
            <a:off x="1566863" y="5749925"/>
            <a:ext cx="1857375" cy="1000125"/>
          </a:xfrm>
          <a:prstGeom prst="ellipse">
            <a:avLst/>
          </a:prstGeom>
          <a:solidFill>
            <a:schemeClr val="accent1">
              <a:alpha val="0"/>
            </a:schemeClr>
          </a:solid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b="1" dirty="0">
                <a:solidFill>
                  <a:srgbClr val="CC0000"/>
                </a:solidFill>
                <a:latin typeface="Trebuchet MS" pitchFamily="34" charset="0"/>
              </a:rPr>
              <a:t>Education</a:t>
            </a:r>
            <a:endParaRPr lang="en-US" b="1" dirty="0">
              <a:solidFill>
                <a:srgbClr val="CC0000"/>
              </a:solidFill>
              <a:latin typeface="Trebuchet MS" pitchFamily="34" charset="0"/>
            </a:endParaRPr>
          </a:p>
        </p:txBody>
      </p:sp>
      <p:sp>
        <p:nvSpPr>
          <p:cNvPr id="37" name="Oval 36"/>
          <p:cNvSpPr/>
          <p:nvPr/>
        </p:nvSpPr>
        <p:spPr>
          <a:xfrm>
            <a:off x="6710378" y="1392219"/>
            <a:ext cx="1857388" cy="1000132"/>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b="1" dirty="0">
                <a:solidFill>
                  <a:srgbClr val="CC0000"/>
                </a:solidFill>
                <a:latin typeface="Trebuchet MS" pitchFamily="34" charset="0"/>
              </a:rPr>
              <a:t>Free Basic Health</a:t>
            </a:r>
            <a:endParaRPr lang="en-US" b="1" dirty="0">
              <a:solidFill>
                <a:srgbClr val="CC0000"/>
              </a:solidFill>
              <a:latin typeface="Trebuchet MS" pitchFamily="34" charset="0"/>
            </a:endParaRPr>
          </a:p>
        </p:txBody>
      </p:sp>
      <p:sp>
        <p:nvSpPr>
          <p:cNvPr id="38" name="Oval 37"/>
          <p:cNvSpPr/>
          <p:nvPr/>
        </p:nvSpPr>
        <p:spPr>
          <a:xfrm>
            <a:off x="6710378" y="5749937"/>
            <a:ext cx="1857388" cy="1000132"/>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b="1" dirty="0">
                <a:solidFill>
                  <a:srgbClr val="CC0000"/>
                </a:solidFill>
                <a:latin typeface="Trebuchet MS" pitchFamily="34" charset="0"/>
              </a:rPr>
              <a:t>Universal Education</a:t>
            </a:r>
            <a:endParaRPr lang="en-US" b="1" dirty="0">
              <a:solidFill>
                <a:srgbClr val="CC0000"/>
              </a:solidFill>
              <a:latin typeface="Trebuchet MS" pitchFamily="34" charset="0"/>
            </a:endParaRPr>
          </a:p>
        </p:txBody>
      </p:sp>
      <p:cxnSp>
        <p:nvCxnSpPr>
          <p:cNvPr id="45" name="Straight Connector 44"/>
          <p:cNvCxnSpPr/>
          <p:nvPr/>
        </p:nvCxnSpPr>
        <p:spPr>
          <a:xfrm>
            <a:off x="6210300" y="4464050"/>
            <a:ext cx="1428750" cy="1285875"/>
          </a:xfrm>
          <a:prstGeom prst="line">
            <a:avLst/>
          </a:prstGeom>
          <a:ln w="63500" cap="rnd">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4" idx="6"/>
          </p:cNvCxnSpPr>
          <p:nvPr/>
        </p:nvCxnSpPr>
        <p:spPr>
          <a:xfrm>
            <a:off x="3455988" y="1892300"/>
            <a:ext cx="3286125" cy="1588"/>
          </a:xfrm>
          <a:prstGeom prst="line">
            <a:avLst/>
          </a:prstGeom>
          <a:ln w="635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5" idx="6"/>
          </p:cNvCxnSpPr>
          <p:nvPr/>
        </p:nvCxnSpPr>
        <p:spPr>
          <a:xfrm>
            <a:off x="3455988" y="6249988"/>
            <a:ext cx="3286125" cy="1587"/>
          </a:xfrm>
          <a:prstGeom prst="line">
            <a:avLst/>
          </a:prstGeom>
          <a:ln w="63500" cap="rnd">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496050" y="4106863"/>
            <a:ext cx="571500" cy="1587"/>
          </a:xfrm>
          <a:prstGeom prst="line">
            <a:avLst/>
          </a:prstGeom>
          <a:ln w="63500" cap="rnd">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22" idx="2"/>
          </p:cNvCxnSpPr>
          <p:nvPr/>
        </p:nvCxnSpPr>
        <p:spPr>
          <a:xfrm>
            <a:off x="3268663" y="4606925"/>
            <a:ext cx="1285875" cy="857250"/>
          </a:xfrm>
          <a:prstGeom prst="line">
            <a:avLst/>
          </a:prstGeom>
          <a:ln w="63500" cap="rnd">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210050" y="4106863"/>
            <a:ext cx="428625" cy="1587"/>
          </a:xfrm>
          <a:prstGeom prst="straightConnector1">
            <a:avLst/>
          </a:prstGeom>
          <a:ln w="635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1852613" y="4106863"/>
            <a:ext cx="500062" cy="1587"/>
          </a:xfrm>
          <a:prstGeom prst="straightConnector1">
            <a:avLst/>
          </a:prstGeom>
          <a:ln w="635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84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8" grpId="0" animBg="1"/>
      <p:bldP spid="35"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Up Arrow 69"/>
          <p:cNvSpPr/>
          <p:nvPr/>
        </p:nvSpPr>
        <p:spPr bwMode="auto">
          <a:xfrm>
            <a:off x="7072330" y="2928934"/>
            <a:ext cx="1785950" cy="3714776"/>
          </a:xfrm>
          <a:prstGeom prst="upArrow">
            <a:avLst/>
          </a:prstGeom>
          <a:solidFill>
            <a:srgbClr val="C00000">
              <a:alpha val="25000"/>
            </a:srgbClr>
          </a:solidFill>
          <a:ln w="9525" cap="flat" cmpd="sng" algn="ctr">
            <a:solidFill>
              <a:schemeClr val="tx1"/>
            </a:solidFill>
            <a:prstDash val="solid"/>
            <a:round/>
            <a:headEnd type="none" w="med" len="med"/>
            <a:tailEnd type="none" w="med" len="med"/>
          </a:ln>
          <a:effectLst/>
        </p:spPr>
        <p:txBody>
          <a:bodyPr vert="vert270" anchor="ctr"/>
          <a:lstStyle/>
          <a:p>
            <a:pPr>
              <a:defRPr/>
            </a:pPr>
            <a:r>
              <a:rPr lang="en-GB" b="1" dirty="0">
                <a:solidFill>
                  <a:srgbClr val="C00000"/>
                </a:solidFill>
                <a:latin typeface="Trebuchet MS" pitchFamily="34" charset="0"/>
              </a:rPr>
              <a:t>Characteristic 4:</a:t>
            </a:r>
          </a:p>
          <a:p>
            <a:pPr>
              <a:defRPr/>
            </a:pPr>
            <a:r>
              <a:rPr lang="en-GB" b="1" dirty="0">
                <a:solidFill>
                  <a:srgbClr val="C00000"/>
                </a:solidFill>
                <a:latin typeface="Trebuchet MS" pitchFamily="34" charset="0"/>
              </a:rPr>
              <a:t>Predictable transfer</a:t>
            </a:r>
            <a:endParaRPr lang="en-US" b="1" dirty="0">
              <a:solidFill>
                <a:srgbClr val="C00000"/>
              </a:solidFill>
              <a:latin typeface="Trebuchet MS" pitchFamily="34" charset="0"/>
            </a:endParaRPr>
          </a:p>
        </p:txBody>
      </p:sp>
      <p:sp>
        <p:nvSpPr>
          <p:cNvPr id="9" name="Oval 8"/>
          <p:cNvSpPr/>
          <p:nvPr/>
        </p:nvSpPr>
        <p:spPr>
          <a:xfrm>
            <a:off x="199118" y="2071678"/>
            <a:ext cx="1749852" cy="78581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rgbClr val="CC0000"/>
                </a:solidFill>
                <a:latin typeface="Trebuchet MS" pitchFamily="34" charset="0"/>
              </a:rPr>
              <a:t>SOCIAL</a:t>
            </a:r>
          </a:p>
          <a:p>
            <a:pPr algn="ctr">
              <a:defRPr/>
            </a:pPr>
            <a:r>
              <a:rPr lang="en-GB" sz="1200" b="1" dirty="0" smtClean="0">
                <a:solidFill>
                  <a:srgbClr val="CC0000"/>
                </a:solidFill>
                <a:latin typeface="Trebuchet MS" pitchFamily="34" charset="0"/>
              </a:rPr>
              <a:t>DEVELOPMENT</a:t>
            </a:r>
            <a:endParaRPr lang="en-US" sz="1200" b="1" dirty="0">
              <a:solidFill>
                <a:srgbClr val="CC0000"/>
              </a:solidFill>
              <a:latin typeface="Trebuchet MS" pitchFamily="34" charset="0"/>
            </a:endParaRPr>
          </a:p>
        </p:txBody>
      </p:sp>
      <p:sp>
        <p:nvSpPr>
          <p:cNvPr id="10" name="Oval 9"/>
          <p:cNvSpPr/>
          <p:nvPr/>
        </p:nvSpPr>
        <p:spPr>
          <a:xfrm>
            <a:off x="2500298" y="2071678"/>
            <a:ext cx="1643074" cy="78581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rgbClr val="CC0000"/>
                </a:solidFill>
                <a:latin typeface="Trebuchet MS" pitchFamily="34" charset="0"/>
              </a:rPr>
              <a:t>SOCIAL</a:t>
            </a:r>
          </a:p>
          <a:p>
            <a:pPr algn="ctr">
              <a:defRPr/>
            </a:pPr>
            <a:r>
              <a:rPr lang="en-GB" sz="1200" b="1" dirty="0">
                <a:solidFill>
                  <a:srgbClr val="CC0000"/>
                </a:solidFill>
                <a:latin typeface="Trebuchet MS" pitchFamily="34" charset="0"/>
              </a:rPr>
              <a:t>PROTECTION</a:t>
            </a:r>
            <a:endParaRPr lang="en-US" sz="1200" b="1" dirty="0">
              <a:solidFill>
                <a:srgbClr val="CC0000"/>
              </a:solidFill>
              <a:latin typeface="Trebuchet MS" pitchFamily="34" charset="0"/>
            </a:endParaRPr>
          </a:p>
        </p:txBody>
      </p:sp>
      <p:sp>
        <p:nvSpPr>
          <p:cNvPr id="11" name="Oval 10"/>
          <p:cNvSpPr/>
          <p:nvPr/>
        </p:nvSpPr>
        <p:spPr>
          <a:xfrm>
            <a:off x="4857752" y="2071678"/>
            <a:ext cx="1643074" cy="78581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rgbClr val="CC0000"/>
                </a:solidFill>
                <a:latin typeface="Trebuchet MS" pitchFamily="34" charset="0"/>
              </a:rPr>
              <a:t>SOCIAL</a:t>
            </a:r>
          </a:p>
          <a:p>
            <a:pPr algn="ctr">
              <a:defRPr/>
            </a:pPr>
            <a:r>
              <a:rPr lang="en-GB" sz="1200" b="1" dirty="0">
                <a:solidFill>
                  <a:srgbClr val="CC0000"/>
                </a:solidFill>
                <a:latin typeface="Trebuchet MS" pitchFamily="34" charset="0"/>
              </a:rPr>
              <a:t>ASSISTANCE</a:t>
            </a:r>
            <a:endParaRPr lang="en-US" sz="1200" b="1" dirty="0">
              <a:solidFill>
                <a:srgbClr val="CC0000"/>
              </a:solidFill>
              <a:latin typeface="Trebuchet MS" pitchFamily="34" charset="0"/>
            </a:endParaRPr>
          </a:p>
        </p:txBody>
      </p:sp>
      <p:sp>
        <p:nvSpPr>
          <p:cNvPr id="12" name="Oval 11"/>
          <p:cNvSpPr/>
          <p:nvPr/>
        </p:nvSpPr>
        <p:spPr>
          <a:xfrm>
            <a:off x="7143768" y="2071678"/>
            <a:ext cx="1643074" cy="78581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rgbClr val="CC0000"/>
                </a:solidFill>
                <a:latin typeface="Trebuchet MS" pitchFamily="34" charset="0"/>
              </a:rPr>
              <a:t>SOCIAL</a:t>
            </a:r>
          </a:p>
          <a:p>
            <a:pPr algn="ctr">
              <a:defRPr/>
            </a:pPr>
            <a:r>
              <a:rPr lang="en-GB" sz="1200" b="1" dirty="0">
                <a:solidFill>
                  <a:srgbClr val="CC0000"/>
                </a:solidFill>
                <a:latin typeface="Trebuchet MS" pitchFamily="34" charset="0"/>
              </a:rPr>
              <a:t>TRANSFERS</a:t>
            </a:r>
            <a:endParaRPr lang="en-US" sz="1200" b="1" dirty="0">
              <a:solidFill>
                <a:srgbClr val="CC0000"/>
              </a:solidFill>
              <a:latin typeface="Trebuchet MS" pitchFamily="34" charset="0"/>
            </a:endParaRPr>
          </a:p>
        </p:txBody>
      </p:sp>
      <p:cxnSp>
        <p:nvCxnSpPr>
          <p:cNvPr id="24591" name="Straight Arrow Connector 20"/>
          <p:cNvCxnSpPr>
            <a:cxnSpLocks noChangeShapeType="1"/>
          </p:cNvCxnSpPr>
          <p:nvPr/>
        </p:nvCxnSpPr>
        <p:spPr bwMode="auto">
          <a:xfrm>
            <a:off x="1948970" y="2465388"/>
            <a:ext cx="551343" cy="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4592" name="Straight Arrow Connector 22"/>
          <p:cNvCxnSpPr>
            <a:cxnSpLocks noChangeShapeType="1"/>
          </p:cNvCxnSpPr>
          <p:nvPr/>
        </p:nvCxnSpPr>
        <p:spPr bwMode="auto">
          <a:xfrm>
            <a:off x="4143375" y="2463800"/>
            <a:ext cx="714375" cy="1588"/>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4593" name="Straight Arrow Connector 26"/>
          <p:cNvCxnSpPr>
            <a:cxnSpLocks noChangeShapeType="1"/>
          </p:cNvCxnSpPr>
          <p:nvPr/>
        </p:nvCxnSpPr>
        <p:spPr bwMode="auto">
          <a:xfrm>
            <a:off x="6500813" y="2463800"/>
            <a:ext cx="642937" cy="1588"/>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7" name="Up Arrow 66"/>
          <p:cNvSpPr/>
          <p:nvPr/>
        </p:nvSpPr>
        <p:spPr bwMode="auto">
          <a:xfrm>
            <a:off x="214282" y="2928934"/>
            <a:ext cx="1785950" cy="3714776"/>
          </a:xfrm>
          <a:prstGeom prst="upArrow">
            <a:avLst/>
          </a:prstGeom>
          <a:solidFill>
            <a:srgbClr val="C00000">
              <a:alpha val="25000"/>
            </a:srgbClr>
          </a:solidFill>
          <a:ln w="9525" cap="flat" cmpd="sng" algn="ctr">
            <a:solidFill>
              <a:schemeClr val="tx1"/>
            </a:solidFill>
            <a:prstDash val="solid"/>
            <a:round/>
            <a:headEnd type="none" w="med" len="med"/>
            <a:tailEnd type="none" w="med" len="med"/>
          </a:ln>
          <a:effectLst/>
        </p:spPr>
        <p:txBody>
          <a:bodyPr vert="vert270" anchor="ctr"/>
          <a:lstStyle/>
          <a:p>
            <a:pPr>
              <a:defRPr/>
            </a:pPr>
            <a:r>
              <a:rPr lang="en-GB" b="1" dirty="0">
                <a:solidFill>
                  <a:srgbClr val="C00000"/>
                </a:solidFill>
                <a:latin typeface="Trebuchet MS" pitchFamily="34" charset="0"/>
              </a:rPr>
              <a:t>Characteristic 1:</a:t>
            </a:r>
          </a:p>
          <a:p>
            <a:pPr>
              <a:defRPr/>
            </a:pPr>
            <a:r>
              <a:rPr lang="en-GB" b="1" dirty="0">
                <a:solidFill>
                  <a:srgbClr val="C00000"/>
                </a:solidFill>
                <a:latin typeface="Trebuchet MS" pitchFamily="34" charset="0"/>
              </a:rPr>
              <a:t>On-budget </a:t>
            </a:r>
            <a:endParaRPr lang="en-US" b="1" dirty="0">
              <a:solidFill>
                <a:srgbClr val="C00000"/>
              </a:solidFill>
              <a:latin typeface="Trebuchet MS" pitchFamily="34" charset="0"/>
            </a:endParaRPr>
          </a:p>
        </p:txBody>
      </p:sp>
      <p:sp>
        <p:nvSpPr>
          <p:cNvPr id="68" name="Up Arrow 67"/>
          <p:cNvSpPr/>
          <p:nvPr/>
        </p:nvSpPr>
        <p:spPr bwMode="auto">
          <a:xfrm>
            <a:off x="2428860" y="2928934"/>
            <a:ext cx="1785950" cy="3714776"/>
          </a:xfrm>
          <a:prstGeom prst="upArrow">
            <a:avLst/>
          </a:prstGeom>
          <a:solidFill>
            <a:srgbClr val="C00000">
              <a:alpha val="25000"/>
            </a:srgbClr>
          </a:solidFill>
          <a:ln w="9525" cap="flat" cmpd="sng" algn="ctr">
            <a:solidFill>
              <a:schemeClr val="tx1"/>
            </a:solidFill>
            <a:prstDash val="solid"/>
            <a:round/>
            <a:headEnd type="none" w="med" len="med"/>
            <a:tailEnd type="none" w="med" len="med"/>
          </a:ln>
          <a:effectLst/>
        </p:spPr>
        <p:txBody>
          <a:bodyPr vert="vert270" anchor="ctr"/>
          <a:lstStyle/>
          <a:p>
            <a:pPr>
              <a:defRPr/>
            </a:pPr>
            <a:r>
              <a:rPr lang="en-GB" b="1" dirty="0">
                <a:solidFill>
                  <a:srgbClr val="C00000"/>
                </a:solidFill>
                <a:latin typeface="Trebuchet MS" pitchFamily="34" charset="0"/>
              </a:rPr>
              <a:t>Characteristic 2:</a:t>
            </a:r>
          </a:p>
          <a:p>
            <a:pPr>
              <a:defRPr/>
            </a:pPr>
            <a:r>
              <a:rPr lang="en-GB" b="1" dirty="0">
                <a:solidFill>
                  <a:srgbClr val="C00000"/>
                </a:solidFill>
                <a:latin typeface="Trebuchet MS" pitchFamily="34" charset="0"/>
              </a:rPr>
              <a:t>Pro-poor</a:t>
            </a:r>
            <a:endParaRPr lang="en-US" b="1" dirty="0">
              <a:solidFill>
                <a:srgbClr val="C00000"/>
              </a:solidFill>
              <a:latin typeface="Trebuchet MS" pitchFamily="34" charset="0"/>
            </a:endParaRPr>
          </a:p>
        </p:txBody>
      </p:sp>
      <p:sp>
        <p:nvSpPr>
          <p:cNvPr id="69" name="Up Arrow 68"/>
          <p:cNvSpPr/>
          <p:nvPr/>
        </p:nvSpPr>
        <p:spPr bwMode="auto">
          <a:xfrm>
            <a:off x="4786314" y="2928934"/>
            <a:ext cx="1785950" cy="3714776"/>
          </a:xfrm>
          <a:prstGeom prst="upArrow">
            <a:avLst/>
          </a:prstGeom>
          <a:solidFill>
            <a:srgbClr val="C00000">
              <a:alpha val="25000"/>
            </a:srgbClr>
          </a:solidFill>
          <a:ln w="9525" cap="flat" cmpd="sng" algn="ctr">
            <a:solidFill>
              <a:schemeClr val="tx1"/>
            </a:solidFill>
            <a:prstDash val="solid"/>
            <a:round/>
            <a:headEnd type="none" w="med" len="med"/>
            <a:tailEnd type="none" w="med" len="med"/>
          </a:ln>
          <a:effectLst/>
        </p:spPr>
        <p:txBody>
          <a:bodyPr vert="vert270" anchor="ctr"/>
          <a:lstStyle/>
          <a:p>
            <a:pPr>
              <a:defRPr/>
            </a:pPr>
            <a:r>
              <a:rPr lang="en-GB" b="1" dirty="0">
                <a:solidFill>
                  <a:srgbClr val="C00000"/>
                </a:solidFill>
                <a:latin typeface="Trebuchet MS" pitchFamily="34" charset="0"/>
              </a:rPr>
              <a:t>Characteristic 3:</a:t>
            </a:r>
          </a:p>
          <a:p>
            <a:pPr>
              <a:defRPr/>
            </a:pPr>
            <a:r>
              <a:rPr lang="en-GB" b="1" dirty="0">
                <a:solidFill>
                  <a:srgbClr val="C00000"/>
                </a:solidFill>
                <a:latin typeface="Trebuchet MS" pitchFamily="34" charset="0"/>
              </a:rPr>
              <a:t>Non-contributory</a:t>
            </a:r>
            <a:endParaRPr lang="en-US" b="1" dirty="0">
              <a:solidFill>
                <a:srgbClr val="C00000"/>
              </a:solidFill>
              <a:latin typeface="Trebuchet MS" pitchFamily="34" charset="0"/>
            </a:endParaRPr>
          </a:p>
        </p:txBody>
      </p:sp>
      <p:sp>
        <p:nvSpPr>
          <p:cNvPr id="13" name="Title 1"/>
          <p:cNvSpPr>
            <a:spLocks noGrp="1"/>
          </p:cNvSpPr>
          <p:nvPr>
            <p:ph type="title"/>
          </p:nvPr>
        </p:nvSpPr>
        <p:spPr>
          <a:xfrm>
            <a:off x="457200" y="274638"/>
            <a:ext cx="8229600" cy="1143000"/>
          </a:xfrm>
        </p:spPr>
        <p:txBody>
          <a:bodyPr>
            <a:normAutofit fontScale="90000"/>
          </a:bodyPr>
          <a:lstStyle/>
          <a:p>
            <a:r>
              <a:rPr lang="en-GB" dirty="0" smtClean="0"/>
              <a:t>Four characteristics of social transfers</a:t>
            </a:r>
            <a:endParaRPr lang="en-US" dirty="0" smtClean="0"/>
          </a:p>
        </p:txBody>
      </p:sp>
    </p:spTree>
    <p:extLst>
      <p:ext uri="{BB962C8B-B14F-4D97-AF65-F5344CB8AC3E}">
        <p14:creationId xmlns:p14="http://schemas.microsoft.com/office/powerpoint/2010/main" val="336908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9" grpId="0" animBg="1"/>
      <p:bldP spid="10" grpId="0" animBg="1"/>
      <p:bldP spid="11" grpId="0" animBg="1"/>
      <p:bldP spid="12" grpId="0" animBg="1"/>
      <p:bldP spid="67" grpId="0" animBg="1"/>
      <p:bldP spid="68" grpId="0" animBg="1"/>
      <p:bldP spid="69"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ea typeface="ＭＳ Ｐゴシック" pitchFamily="-65" charset="-128"/>
              </a:rPr>
              <a:t>Universal approach and inequality</a:t>
            </a:r>
          </a:p>
        </p:txBody>
      </p:sp>
      <p:graphicFrame>
        <p:nvGraphicFramePr>
          <p:cNvPr id="4" name="Group 55"/>
          <p:cNvGraphicFramePr>
            <a:graphicFrameLocks/>
          </p:cNvGraphicFramePr>
          <p:nvPr>
            <p:extLst>
              <p:ext uri="{D42A27DB-BD31-4B8C-83A1-F6EECF244321}">
                <p14:modId xmlns:p14="http://schemas.microsoft.com/office/powerpoint/2010/main" val="1330280444"/>
              </p:ext>
            </p:extLst>
          </p:nvPr>
        </p:nvGraphicFramePr>
        <p:xfrm>
          <a:off x="683567" y="1484784"/>
          <a:ext cx="7704857" cy="4375149"/>
        </p:xfrm>
        <a:graphic>
          <a:graphicData uri="http://schemas.openxmlformats.org/drawingml/2006/table">
            <a:tbl>
              <a:tblPr/>
              <a:tblGrid>
                <a:gridCol w="1396020"/>
                <a:gridCol w="1460874"/>
                <a:gridCol w="1194967"/>
                <a:gridCol w="1396019"/>
                <a:gridCol w="2256977"/>
              </a:tblGrid>
              <a:tr h="823020">
                <a:tc>
                  <a:txBody>
                    <a:bodyPr/>
                    <a:lstStyle/>
                    <a:p>
                      <a:pPr marL="0" marR="0" lvl="0" indent="0" algn="l"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dirty="0">
                          <a:ln>
                            <a:noFill/>
                          </a:ln>
                          <a:solidFill>
                            <a:schemeClr val="tx1"/>
                          </a:solidFill>
                          <a:effectLst/>
                          <a:latin typeface="Calibri" charset="0"/>
                          <a:ea typeface="ＭＳ Ｐゴシック" charset="-128"/>
                          <a:cs typeface="ＭＳ Ｐゴシック" charset="-128"/>
                        </a:rPr>
                        <a:t>Quintile</a:t>
                      </a:r>
                    </a:p>
                  </a:txBody>
                  <a:tcPr marL="84406" marR="8440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Average Income</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dirty="0">
                          <a:ln>
                            <a:noFill/>
                          </a:ln>
                          <a:solidFill>
                            <a:schemeClr val="tx1"/>
                          </a:solidFill>
                          <a:effectLst/>
                          <a:latin typeface="Calibri" charset="0"/>
                          <a:ea typeface="ＭＳ Ｐゴシック" charset="-128"/>
                          <a:cs typeface="ＭＳ Ｐゴシック" charset="-128"/>
                        </a:rPr>
                        <a:t>Tax (40%)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Transfers</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Income after tax and transfers</a:t>
                      </a:r>
                    </a:p>
                  </a:txBody>
                  <a:tcPr marL="84406" marR="8440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86">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5</a:t>
                      </a:r>
                    </a:p>
                  </a:txBody>
                  <a:tcPr marL="84406" marR="8440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1000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400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240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840</a:t>
                      </a:r>
                    </a:p>
                  </a:txBody>
                  <a:tcPr marL="84406" marR="8440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99">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dirty="0">
                          <a:ln>
                            <a:noFill/>
                          </a:ln>
                          <a:solidFill>
                            <a:schemeClr val="tx1"/>
                          </a:solidFill>
                          <a:effectLst/>
                          <a:latin typeface="Calibri" charset="0"/>
                          <a:ea typeface="ＭＳ Ｐゴシック" charset="-128"/>
                          <a:cs typeface="ＭＳ Ｐゴシック" charset="-128"/>
                        </a:rPr>
                        <a:t>4</a:t>
                      </a:r>
                    </a:p>
                  </a:txBody>
                  <a:tcPr marL="84406" marR="8440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800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320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240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720</a:t>
                      </a:r>
                    </a:p>
                  </a:txBody>
                  <a:tcPr marL="84406" marR="8440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86">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dirty="0">
                          <a:ln>
                            <a:noFill/>
                          </a:ln>
                          <a:solidFill>
                            <a:schemeClr val="tx1"/>
                          </a:solidFill>
                          <a:effectLst/>
                          <a:latin typeface="Calibri" charset="0"/>
                          <a:ea typeface="ＭＳ Ｐゴシック" charset="-128"/>
                          <a:cs typeface="ＭＳ Ｐゴシック" charset="-128"/>
                        </a:rPr>
                        <a:t>3</a:t>
                      </a:r>
                    </a:p>
                  </a:txBody>
                  <a:tcPr marL="84406" marR="8440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600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240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240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600</a:t>
                      </a:r>
                    </a:p>
                  </a:txBody>
                  <a:tcPr marL="84406" marR="8440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86">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2</a:t>
                      </a:r>
                    </a:p>
                  </a:txBody>
                  <a:tcPr marL="84406" marR="8440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400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160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240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480</a:t>
                      </a:r>
                    </a:p>
                  </a:txBody>
                  <a:tcPr marL="84406" marR="8440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52">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1</a:t>
                      </a:r>
                    </a:p>
                  </a:txBody>
                  <a:tcPr marL="84406" marR="8440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200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80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240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360</a:t>
                      </a:r>
                    </a:p>
                  </a:txBody>
                  <a:tcPr marL="84406" marR="8440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20">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dirty="0">
                          <a:ln>
                            <a:noFill/>
                          </a:ln>
                          <a:solidFill>
                            <a:schemeClr val="tx1"/>
                          </a:solidFill>
                          <a:effectLst/>
                          <a:latin typeface="Calibri" charset="0"/>
                          <a:ea typeface="ＭＳ Ｐゴシック" charset="-128"/>
                          <a:cs typeface="ＭＳ Ｐゴシック" charset="-128"/>
                        </a:rPr>
                        <a:t>Ratio </a:t>
                      </a: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of  </a:t>
                      </a:r>
                      <a:r>
                        <a:rPr kumimoji="0" lang="en-GB" sz="2400" b="0" i="0" u="none" strike="noStrike" cap="none" normalizeH="0" baseline="0" smtClean="0">
                          <a:ln>
                            <a:noFill/>
                          </a:ln>
                          <a:solidFill>
                            <a:schemeClr val="tx1"/>
                          </a:solidFill>
                          <a:effectLst/>
                          <a:latin typeface="Calibri" charset="0"/>
                          <a:ea typeface="ＭＳ Ｐゴシック" charset="-128"/>
                          <a:cs typeface="ＭＳ Ｐゴシック" charset="-128"/>
                        </a:rPr>
                        <a:t>5:1</a:t>
                      </a:r>
                      <a:endParaRPr kumimoji="0" lang="en-GB" sz="24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marL="84406" marR="8440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5/1</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(=1200)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a:ln>
                            <a:noFill/>
                          </a:ln>
                          <a:solidFill>
                            <a:schemeClr val="tx1"/>
                          </a:solidFill>
                          <a:effectLst/>
                          <a:latin typeface="Calibri" charset="0"/>
                          <a:ea typeface="ＭＳ Ｐゴシック" charset="-128"/>
                          <a:cs typeface="ＭＳ Ｐゴシック" charset="-128"/>
                        </a:rPr>
                        <a:t>(=1200)</a:t>
                      </a:r>
                    </a:p>
                  </a:txBody>
                  <a:tcPr marL="84406" marR="8440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Calibri" charset="0"/>
                        <a:buNone/>
                        <a:tabLst/>
                      </a:pPr>
                      <a:r>
                        <a:rPr kumimoji="0" lang="en-GB" sz="2400" b="0" i="0" u="none" strike="noStrike" cap="none" normalizeH="0" baseline="0" dirty="0">
                          <a:ln>
                            <a:noFill/>
                          </a:ln>
                          <a:solidFill>
                            <a:schemeClr val="tx1"/>
                          </a:solidFill>
                          <a:effectLst/>
                          <a:latin typeface="Calibri" charset="0"/>
                          <a:ea typeface="ＭＳ Ｐゴシック" charset="-128"/>
                          <a:cs typeface="ＭＳ Ｐゴシック" charset="-128"/>
                        </a:rPr>
                        <a:t>2.33/1</a:t>
                      </a:r>
                    </a:p>
                  </a:txBody>
                  <a:tcPr marL="84406" marR="8440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91744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Indonesia</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660610" cy="501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268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ea typeface="ＭＳ Ｐゴシック" pitchFamily="-65" charset="-128"/>
              </a:rPr>
              <a:t>Indonesia fuel subsidy reform</a:t>
            </a:r>
          </a:p>
        </p:txBody>
      </p:sp>
      <p:pic>
        <p:nvPicPr>
          <p:cNvPr id="18435" name="Picture 3" descr="Indonesia fuel subsidy 2009.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69" y="2112964"/>
            <a:ext cx="7678615"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621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 it be done?</a:t>
            </a:r>
            <a:endParaRPr lang="en-GB" dirty="0"/>
          </a:p>
        </p:txBody>
      </p:sp>
      <p:sp>
        <p:nvSpPr>
          <p:cNvPr id="3" name="Content Placeholder 2"/>
          <p:cNvSpPr>
            <a:spLocks noGrp="1"/>
          </p:cNvSpPr>
          <p:nvPr>
            <p:ph idx="1"/>
          </p:nvPr>
        </p:nvSpPr>
        <p:spPr>
          <a:xfrm>
            <a:off x="457200" y="1600200"/>
            <a:ext cx="8363272" cy="4781128"/>
          </a:xfrm>
        </p:spPr>
        <p:txBody>
          <a:bodyPr>
            <a:normAutofit fontScale="85000" lnSpcReduction="10000"/>
          </a:bodyPr>
          <a:lstStyle/>
          <a:p>
            <a:r>
              <a:rPr lang="en-GB" dirty="0" smtClean="0"/>
              <a:t>Iran, 2010</a:t>
            </a:r>
          </a:p>
          <a:p>
            <a:r>
              <a:rPr lang="en-GB" dirty="0" smtClean="0"/>
              <a:t>Removed US$60 billion a year (highest globally)</a:t>
            </a:r>
          </a:p>
          <a:p>
            <a:pPr lvl="1"/>
            <a:r>
              <a:rPr lang="en-GB" dirty="0" smtClean="0"/>
              <a:t>US$30 billion distributed in cash - </a:t>
            </a:r>
            <a:r>
              <a:rPr lang="en-GB" u="sng" dirty="0" smtClean="0"/>
              <a:t>universally</a:t>
            </a:r>
          </a:p>
          <a:p>
            <a:pPr lvl="1"/>
            <a:r>
              <a:rPr lang="en-GB" dirty="0" smtClean="0"/>
              <a:t>US$15 billion for corporate restructuring/investment</a:t>
            </a:r>
          </a:p>
          <a:p>
            <a:pPr lvl="1"/>
            <a:r>
              <a:rPr lang="en-GB" dirty="0" smtClean="0"/>
              <a:t>US$15 billion for </a:t>
            </a:r>
            <a:r>
              <a:rPr lang="en-GB" dirty="0" err="1" smtClean="0"/>
              <a:t>Govt</a:t>
            </a:r>
            <a:r>
              <a:rPr lang="en-GB" dirty="0" smtClean="0"/>
              <a:t> operations/contingency</a:t>
            </a:r>
          </a:p>
          <a:p>
            <a:r>
              <a:rPr lang="en-GB" dirty="0" smtClean="0"/>
              <a:t>Advised reform was coming, but not when</a:t>
            </a:r>
          </a:p>
          <a:p>
            <a:pPr lvl="1"/>
            <a:r>
              <a:rPr lang="en-GB" dirty="0" smtClean="0"/>
              <a:t>Raised awareness; allowed preparations</a:t>
            </a:r>
          </a:p>
          <a:p>
            <a:pPr lvl="1"/>
            <a:r>
              <a:rPr lang="en-GB" dirty="0" smtClean="0"/>
              <a:t>Discouraged speculation</a:t>
            </a:r>
          </a:p>
          <a:p>
            <a:r>
              <a:rPr lang="en-GB" dirty="0" smtClean="0"/>
              <a:t>Credited beneficiary accounts before reform, but frozen</a:t>
            </a:r>
          </a:p>
          <a:p>
            <a:r>
              <a:rPr lang="en-GB" dirty="0" smtClean="0"/>
              <a:t>Messaging: not eliminating subsidies, but switching them from products to households</a:t>
            </a:r>
            <a:endParaRPr lang="en-GB" dirty="0"/>
          </a:p>
        </p:txBody>
      </p:sp>
    </p:spTree>
    <p:extLst>
      <p:ext uri="{BB962C8B-B14F-4D97-AF65-F5344CB8AC3E}">
        <p14:creationId xmlns:p14="http://schemas.microsoft.com/office/powerpoint/2010/main" val="1782622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GB" smtClean="0"/>
              <a:t>Social Protection:</a:t>
            </a:r>
            <a:br>
              <a:rPr lang="en-GB" smtClean="0"/>
            </a:br>
            <a:r>
              <a:rPr lang="en-GB" smtClean="0"/>
              <a:t>shifting the development paradigm</a:t>
            </a:r>
          </a:p>
        </p:txBody>
      </p:sp>
      <p:sp>
        <p:nvSpPr>
          <p:cNvPr id="7171" name="Rectangle 3"/>
          <p:cNvSpPr>
            <a:spLocks noGrp="1" noChangeArrowheads="1"/>
          </p:cNvSpPr>
          <p:nvPr>
            <p:ph type="body" idx="1"/>
          </p:nvPr>
        </p:nvSpPr>
        <p:spPr>
          <a:xfrm>
            <a:off x="395288" y="1628775"/>
            <a:ext cx="8497887" cy="4267200"/>
          </a:xfrm>
        </p:spPr>
        <p:txBody>
          <a:bodyPr/>
          <a:lstStyle/>
          <a:p>
            <a:r>
              <a:rPr lang="en-GB" sz="2400" dirty="0" smtClean="0"/>
              <a:t>Traditional (the poor are the problem):</a:t>
            </a:r>
          </a:p>
          <a:p>
            <a:pPr lvl="1"/>
            <a:r>
              <a:rPr lang="en-GB" sz="2000" dirty="0" smtClean="0"/>
              <a:t>Focus development on economic growth</a:t>
            </a:r>
          </a:p>
          <a:p>
            <a:pPr lvl="1"/>
            <a:r>
              <a:rPr lang="en-GB" sz="2000" dirty="0" smtClean="0"/>
              <a:t>Wait for economic growth to reduce poverty</a:t>
            </a:r>
          </a:p>
          <a:p>
            <a:pPr lvl="1"/>
            <a:r>
              <a:rPr lang="en-GB" sz="2000" dirty="0" smtClean="0"/>
              <a:t>Residual interim safety nets</a:t>
            </a:r>
          </a:p>
          <a:p>
            <a:pPr lvl="1"/>
            <a:r>
              <a:rPr lang="en-GB" sz="2000" dirty="0" smtClean="0"/>
              <a:t>Donor (expensive) emergency assistance where necessary</a:t>
            </a:r>
          </a:p>
          <a:p>
            <a:pPr>
              <a:buFont typeface="Times" pitchFamily="18" charset="0"/>
              <a:buNone/>
            </a:pPr>
            <a:r>
              <a:rPr lang="en-GB" sz="2400" dirty="0" smtClean="0">
                <a:solidFill>
                  <a:srgbClr val="FF0000"/>
                </a:solidFill>
              </a:rPr>
              <a:t>	… IS NOT </a:t>
            </a:r>
            <a:r>
              <a:rPr lang="en-GB" sz="2400" dirty="0" smtClean="0">
                <a:solidFill>
                  <a:srgbClr val="FF0000"/>
                </a:solidFill>
              </a:rPr>
              <a:t>WORKING</a:t>
            </a:r>
            <a:endParaRPr lang="en-GB" sz="2400" dirty="0" smtClean="0">
              <a:solidFill>
                <a:srgbClr val="FF0000"/>
              </a:solidFill>
            </a:endParaRPr>
          </a:p>
          <a:p>
            <a:r>
              <a:rPr lang="en-GB" sz="2400" dirty="0" smtClean="0"/>
              <a:t>Emerging (the poor are the solution):</a:t>
            </a:r>
          </a:p>
          <a:p>
            <a:pPr lvl="1"/>
            <a:r>
              <a:rPr lang="en-GB" sz="2000" dirty="0" smtClean="0"/>
              <a:t>Provide comprehensive social protection</a:t>
            </a:r>
          </a:p>
          <a:p>
            <a:pPr lvl="1"/>
            <a:r>
              <a:rPr lang="en-GB" sz="2000" dirty="0" smtClean="0"/>
              <a:t>Social protection will help to generate economic growth</a:t>
            </a:r>
          </a:p>
          <a:p>
            <a:pPr lvl="1"/>
            <a:r>
              <a:rPr lang="en-GB" sz="2000" dirty="0" smtClean="0"/>
              <a:t>This will reduce poverty and the cost of social protection</a:t>
            </a:r>
          </a:p>
          <a:p>
            <a:pPr lvl="1"/>
            <a:r>
              <a:rPr lang="en-GB" sz="2000" dirty="0" smtClean="0"/>
              <a:t>Reduced emergency assistance, freeing donor resources</a:t>
            </a:r>
          </a:p>
        </p:txBody>
      </p:sp>
    </p:spTree>
    <p:extLst>
      <p:ext uri="{BB962C8B-B14F-4D97-AF65-F5344CB8AC3E}">
        <p14:creationId xmlns:p14="http://schemas.microsoft.com/office/powerpoint/2010/main" val="147146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1">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85800" y="6397625"/>
            <a:ext cx="1905000" cy="342900"/>
          </a:xfrm>
          <a:prstGeom prst="rect">
            <a:avLst/>
          </a:prstGeom>
          <a:noFill/>
          <a:ln>
            <a:miter lim="800000"/>
            <a:headEnd/>
            <a:tailEnd/>
          </a:ln>
        </p:spPr>
        <p:txBody>
          <a:bodyPr lIns="0" tIns="0" rIns="0" bIns="0"/>
          <a:lstStyle/>
          <a:p>
            <a:pPr>
              <a:defRPr/>
            </a:pPr>
            <a:fld id="{D4D77867-19BF-4DA6-A394-5A0DDD768861}" type="slidenum">
              <a:rPr lang="en-US" sz="800">
                <a:solidFill>
                  <a:schemeClr val="bg2"/>
                </a:solidFill>
                <a:latin typeface="+mn-lt"/>
              </a:rPr>
              <a:pPr>
                <a:defRPr/>
              </a:pPr>
              <a:t>40</a:t>
            </a:fld>
            <a:endParaRPr lang="en-US" sz="800">
              <a:solidFill>
                <a:schemeClr val="bg2"/>
              </a:solidFill>
              <a:latin typeface="+mn-lt"/>
            </a:endParaRPr>
          </a:p>
        </p:txBody>
      </p:sp>
      <p:sp>
        <p:nvSpPr>
          <p:cNvPr id="25603" name="Rectangle 2"/>
          <p:cNvSpPr>
            <a:spLocks noGrp="1" noChangeArrowheads="1"/>
          </p:cNvSpPr>
          <p:nvPr>
            <p:ph type="title" idx="4294967295"/>
          </p:nvPr>
        </p:nvSpPr>
        <p:spPr>
          <a:xfrm>
            <a:off x="685800" y="585788"/>
            <a:ext cx="7773988" cy="971550"/>
          </a:xfrm>
        </p:spPr>
        <p:txBody>
          <a:bodyPr/>
          <a:lstStyle/>
          <a:p>
            <a:pPr eaLnBrk="1" hangingPunct="1"/>
            <a:r>
              <a:rPr lang="en-GB" sz="2800" smtClean="0"/>
              <a:t>Malawi Income Distribution, by Decile</a:t>
            </a:r>
          </a:p>
        </p:txBody>
      </p:sp>
      <p:pic>
        <p:nvPicPr>
          <p:cNvPr id="2560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412875"/>
            <a:ext cx="81375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074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352928"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852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2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332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01" y="1556792"/>
            <a:ext cx="8322663"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977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352928"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643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GB" smtClean="0"/>
              <a:t>Comparison of targeting approaches</a:t>
            </a:r>
          </a:p>
        </p:txBody>
      </p:sp>
      <p:graphicFrame>
        <p:nvGraphicFramePr>
          <p:cNvPr id="4" name="Content Placeholder 3"/>
          <p:cNvGraphicFramePr>
            <a:graphicFrameLocks noGrp="1"/>
          </p:cNvGraphicFramePr>
          <p:nvPr>
            <p:ph idx="1"/>
          </p:nvPr>
        </p:nvGraphicFramePr>
        <p:xfrm>
          <a:off x="395288" y="1844675"/>
          <a:ext cx="8229600" cy="3589337"/>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17">
                <a:tc>
                  <a:txBody>
                    <a:bodyPr/>
                    <a:lstStyle/>
                    <a:p>
                      <a:pPr algn="ctr">
                        <a:lnSpc>
                          <a:spcPct val="115000"/>
                        </a:lnSpc>
                        <a:spcAft>
                          <a:spcPts val="0"/>
                        </a:spcAft>
                      </a:pPr>
                      <a:r>
                        <a:rPr lang="en-GB" sz="1600" b="1" dirty="0">
                          <a:latin typeface="Calibri"/>
                          <a:ea typeface="Calibri"/>
                          <a:cs typeface="Times New Roman"/>
                        </a:rPr>
                        <a:t>Approach</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600" b="1">
                          <a:latin typeface="Calibri"/>
                          <a:ea typeface="Calibri"/>
                          <a:cs typeface="Times New Roman"/>
                        </a:rPr>
                        <a:t>Self-targeted</a:t>
                      </a:r>
                      <a:endParaRPr lang="en-GB" sz="1100">
                        <a:latin typeface="Calibri"/>
                        <a:ea typeface="Calibri"/>
                        <a:cs typeface="Times New Roman"/>
                      </a:endParaRPr>
                    </a:p>
                  </a:txBody>
                  <a:tcPr marL="68580" marR="68580" marT="0" marB="0"/>
                </a:tc>
                <a:tc>
                  <a:txBody>
                    <a:bodyPr/>
                    <a:lstStyle/>
                    <a:p>
                      <a:pPr algn="ctr">
                        <a:lnSpc>
                          <a:spcPct val="115000"/>
                        </a:lnSpc>
                        <a:spcAft>
                          <a:spcPts val="0"/>
                        </a:spcAft>
                      </a:pPr>
                      <a:r>
                        <a:rPr lang="en-GB" sz="1600" b="1">
                          <a:latin typeface="Calibri"/>
                          <a:ea typeface="Calibri"/>
                          <a:cs typeface="Times New Roman"/>
                        </a:rPr>
                        <a:t>Community</a:t>
                      </a:r>
                      <a:endParaRPr lang="en-GB" sz="1100">
                        <a:latin typeface="Calibri"/>
                        <a:ea typeface="Calibri"/>
                        <a:cs typeface="Times New Roman"/>
                      </a:endParaRPr>
                    </a:p>
                  </a:txBody>
                  <a:tcPr marL="68580" marR="68580" marT="0" marB="0"/>
                </a:tc>
                <a:tc>
                  <a:txBody>
                    <a:bodyPr/>
                    <a:lstStyle/>
                    <a:p>
                      <a:pPr algn="ctr">
                        <a:lnSpc>
                          <a:spcPct val="115000"/>
                        </a:lnSpc>
                        <a:spcAft>
                          <a:spcPts val="0"/>
                        </a:spcAft>
                      </a:pPr>
                      <a:r>
                        <a:rPr lang="en-GB" sz="1600" b="1">
                          <a:latin typeface="Calibri"/>
                          <a:ea typeface="Calibri"/>
                          <a:cs typeface="Times New Roman"/>
                        </a:rPr>
                        <a:t>Means-tested</a:t>
                      </a:r>
                      <a:endParaRPr lang="en-GB" sz="1100">
                        <a:latin typeface="Calibri"/>
                        <a:ea typeface="Calibri"/>
                        <a:cs typeface="Times New Roman"/>
                      </a:endParaRPr>
                    </a:p>
                  </a:txBody>
                  <a:tcPr marL="68580" marR="68580" marT="0" marB="0"/>
                </a:tc>
                <a:tc>
                  <a:txBody>
                    <a:bodyPr/>
                    <a:lstStyle/>
                    <a:p>
                      <a:pPr algn="ctr">
                        <a:lnSpc>
                          <a:spcPct val="115000"/>
                        </a:lnSpc>
                        <a:spcAft>
                          <a:spcPts val="0"/>
                        </a:spcAft>
                      </a:pPr>
                      <a:r>
                        <a:rPr lang="en-GB" sz="1600" b="1">
                          <a:latin typeface="Calibri"/>
                          <a:ea typeface="Calibri"/>
                          <a:cs typeface="Times New Roman"/>
                        </a:rPr>
                        <a:t>Categorical</a:t>
                      </a:r>
                      <a:endParaRPr lang="en-GB" sz="1100">
                        <a:latin typeface="Calibri"/>
                        <a:ea typeface="Calibri"/>
                        <a:cs typeface="Times New Roman"/>
                      </a:endParaRPr>
                    </a:p>
                  </a:txBody>
                  <a:tcPr marL="68580" marR="68580" marT="0" marB="0"/>
                </a:tc>
              </a:tr>
              <a:tr h="370817">
                <a:tc>
                  <a:txBody>
                    <a:bodyPr/>
                    <a:lstStyle/>
                    <a:p>
                      <a:pPr>
                        <a:lnSpc>
                          <a:spcPct val="115000"/>
                        </a:lnSpc>
                        <a:spcAft>
                          <a:spcPts val="0"/>
                        </a:spcAft>
                      </a:pPr>
                      <a:r>
                        <a:rPr lang="en-GB" sz="1600" dirty="0">
                          <a:latin typeface="Calibri"/>
                          <a:ea typeface="Calibri"/>
                          <a:cs typeface="Times New Roman"/>
                        </a:rPr>
                        <a:t>Accuracy</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600">
                          <a:latin typeface="Calibri"/>
                          <a:ea typeface="Calibri"/>
                          <a:cs typeface="Times New Roman"/>
                          <a:sym typeface="Wingdings 2"/>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2"/>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2"/>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2"/>
                        </a:rPr>
                        <a:t></a:t>
                      </a:r>
                      <a:endParaRPr lang="en-GB" sz="1100">
                        <a:latin typeface="Calibri"/>
                        <a:ea typeface="Calibri"/>
                        <a:cs typeface="Times New Roman"/>
                      </a:endParaRPr>
                    </a:p>
                  </a:txBody>
                  <a:tcPr marL="68580" marR="68580" marT="0" marB="0" anchor="ctr"/>
                </a:tc>
              </a:tr>
              <a:tr h="370817">
                <a:tc>
                  <a:txBody>
                    <a:bodyPr/>
                    <a:lstStyle/>
                    <a:p>
                      <a:pPr>
                        <a:lnSpc>
                          <a:spcPct val="115000"/>
                        </a:lnSpc>
                        <a:spcAft>
                          <a:spcPts val="0"/>
                        </a:spcAft>
                      </a:pPr>
                      <a:r>
                        <a:rPr lang="en-GB" sz="1600">
                          <a:latin typeface="Calibri"/>
                          <a:ea typeface="Calibri"/>
                          <a:cs typeface="Times New Roman"/>
                        </a:rPr>
                        <a:t>Comprehensivity</a:t>
                      </a:r>
                      <a:endParaRPr lang="en-GB" sz="1100">
                        <a:latin typeface="Calibri"/>
                        <a:ea typeface="Calibri"/>
                        <a:cs typeface="Times New Roman"/>
                      </a:endParaRPr>
                    </a:p>
                  </a:txBody>
                  <a:tcPr marL="68580" marR="68580" marT="0" marB="0"/>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r>
              <a:tr h="251984">
                <a:tc gridSpan="5">
                  <a:txBody>
                    <a:bodyPr/>
                    <a:lstStyle/>
                    <a:p>
                      <a:pPr algn="ctr">
                        <a:lnSpc>
                          <a:spcPct val="115000"/>
                        </a:lnSpc>
                        <a:spcAft>
                          <a:spcPts val="0"/>
                        </a:spcAft>
                      </a:pPr>
                      <a:r>
                        <a:rPr lang="en-GB" sz="1100" dirty="0">
                          <a:latin typeface="Calibri"/>
                          <a:ea typeface="Calibri"/>
                          <a:cs typeface="Times New Roman"/>
                        </a:rPr>
                        <a:t>All rows are on a scale of 1 to 4. In the rows above, the more symbols the better; in the rows below, the fewer symbols the better </a:t>
                      </a:r>
                    </a:p>
                  </a:txBody>
                  <a:tcPr marL="68580" marR="68580" marT="0" marB="0"/>
                </a:tc>
                <a:tc hMerge="1">
                  <a:txBody>
                    <a:bodyPr/>
                    <a:lstStyle/>
                    <a:p>
                      <a:pPr algn="ctr">
                        <a:lnSpc>
                          <a:spcPct val="115000"/>
                        </a:lnSpc>
                        <a:spcAft>
                          <a:spcPts val="0"/>
                        </a:spcAft>
                      </a:pPr>
                      <a:endParaRPr lang="en-GB" sz="1100" dirty="0">
                        <a:latin typeface="Calibri"/>
                        <a:ea typeface="Calibri"/>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370817">
                <a:tc>
                  <a:txBody>
                    <a:bodyPr/>
                    <a:lstStyle/>
                    <a:p>
                      <a:pPr>
                        <a:lnSpc>
                          <a:spcPct val="115000"/>
                        </a:lnSpc>
                        <a:spcAft>
                          <a:spcPts val="0"/>
                        </a:spcAft>
                      </a:pPr>
                      <a:r>
                        <a:rPr lang="en-GB" sz="1600">
                          <a:latin typeface="Calibri"/>
                          <a:ea typeface="Calibri"/>
                          <a:cs typeface="Times New Roman"/>
                        </a:rPr>
                        <a:t>Admin overhead</a:t>
                      </a:r>
                      <a:endParaRPr lang="en-GB" sz="1100">
                        <a:latin typeface="Calibri"/>
                        <a:ea typeface="Calibri"/>
                        <a:cs typeface="Times New Roman"/>
                      </a:endParaRPr>
                    </a:p>
                  </a:txBody>
                  <a:tcPr marL="68580" marR="68580" marT="0" marB="0"/>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r>
              <a:tr h="370817">
                <a:tc>
                  <a:txBody>
                    <a:bodyPr/>
                    <a:lstStyle/>
                    <a:p>
                      <a:pPr>
                        <a:lnSpc>
                          <a:spcPct val="115000"/>
                        </a:lnSpc>
                        <a:spcAft>
                          <a:spcPts val="0"/>
                        </a:spcAft>
                      </a:pPr>
                      <a:r>
                        <a:rPr lang="en-GB" sz="1600">
                          <a:latin typeface="Calibri"/>
                          <a:ea typeface="Calibri"/>
                          <a:cs typeface="Times New Roman"/>
                        </a:rPr>
                        <a:t>Private cost</a:t>
                      </a:r>
                      <a:endParaRPr lang="en-GB" sz="1100">
                        <a:latin typeface="Calibri"/>
                        <a:ea typeface="Calibri"/>
                        <a:cs typeface="Times New Roman"/>
                      </a:endParaRPr>
                    </a:p>
                  </a:txBody>
                  <a:tcPr marL="68580" marR="68580" marT="0" marB="0"/>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r>
              <a:tr h="370817">
                <a:tc>
                  <a:txBody>
                    <a:bodyPr/>
                    <a:lstStyle/>
                    <a:p>
                      <a:pPr>
                        <a:lnSpc>
                          <a:spcPct val="115000"/>
                        </a:lnSpc>
                        <a:spcAft>
                          <a:spcPts val="0"/>
                        </a:spcAft>
                      </a:pPr>
                      <a:r>
                        <a:rPr lang="en-GB" sz="1600">
                          <a:latin typeface="Calibri"/>
                          <a:ea typeface="Calibri"/>
                          <a:cs typeface="Times New Roman"/>
                        </a:rPr>
                        <a:t>Social tension</a:t>
                      </a:r>
                      <a:endParaRPr lang="en-GB" sz="1100">
                        <a:latin typeface="Calibri"/>
                        <a:ea typeface="Calibri"/>
                        <a:cs typeface="Times New Roman"/>
                      </a:endParaRPr>
                    </a:p>
                  </a:txBody>
                  <a:tcPr marL="68580" marR="68580" marT="0" marB="0"/>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r>
              <a:tr h="370817">
                <a:tc>
                  <a:txBody>
                    <a:bodyPr/>
                    <a:lstStyle/>
                    <a:p>
                      <a:pPr>
                        <a:lnSpc>
                          <a:spcPct val="115000"/>
                        </a:lnSpc>
                        <a:spcAft>
                          <a:spcPts val="0"/>
                        </a:spcAft>
                      </a:pPr>
                      <a:r>
                        <a:rPr lang="en-GB" sz="1600">
                          <a:latin typeface="Calibri"/>
                          <a:ea typeface="Calibri"/>
                          <a:cs typeface="Times New Roman"/>
                        </a:rPr>
                        <a:t>Moral hazard</a:t>
                      </a:r>
                      <a:endParaRPr lang="en-GB" sz="1100">
                        <a:latin typeface="Calibri"/>
                        <a:ea typeface="Calibri"/>
                        <a:cs typeface="Times New Roman"/>
                      </a:endParaRPr>
                    </a:p>
                  </a:txBody>
                  <a:tcPr marL="68580" marR="68580" marT="0" marB="0"/>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r>
              <a:tr h="370817">
                <a:tc>
                  <a:txBody>
                    <a:bodyPr/>
                    <a:lstStyle/>
                    <a:p>
                      <a:pPr>
                        <a:lnSpc>
                          <a:spcPct val="115000"/>
                        </a:lnSpc>
                        <a:spcAft>
                          <a:spcPts val="0"/>
                        </a:spcAft>
                      </a:pPr>
                      <a:r>
                        <a:rPr lang="en-GB" sz="1600">
                          <a:latin typeface="Calibri"/>
                          <a:ea typeface="Calibri"/>
                          <a:cs typeface="Times New Roman"/>
                        </a:rPr>
                        <a:t>Incentive risk</a:t>
                      </a:r>
                      <a:endParaRPr lang="en-GB" sz="1100">
                        <a:latin typeface="Calibri"/>
                        <a:ea typeface="Calibri"/>
                        <a:cs typeface="Times New Roman"/>
                      </a:endParaRPr>
                    </a:p>
                  </a:txBody>
                  <a:tcPr marL="68580" marR="68580" marT="0" marB="0"/>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ingdings"/>
                        </a:rPr>
                        <a:t></a:t>
                      </a:r>
                      <a:endParaRPr lang="en-GB" sz="1100">
                        <a:latin typeface="Calibri"/>
                        <a:ea typeface="Calibri"/>
                        <a:cs typeface="Times New Roman"/>
                      </a:endParaRPr>
                    </a:p>
                  </a:txBody>
                  <a:tcPr marL="68580" marR="68580" marT="0" marB="0" anchor="ctr"/>
                </a:tc>
              </a:tr>
              <a:tr h="370817">
                <a:tc>
                  <a:txBody>
                    <a:bodyPr/>
                    <a:lstStyle/>
                    <a:p>
                      <a:pPr>
                        <a:lnSpc>
                          <a:spcPct val="115000"/>
                        </a:lnSpc>
                        <a:spcAft>
                          <a:spcPts val="0"/>
                        </a:spcAft>
                      </a:pPr>
                      <a:r>
                        <a:rPr lang="en-GB" sz="1600">
                          <a:latin typeface="Calibri"/>
                          <a:ea typeface="Calibri"/>
                          <a:cs typeface="Times New Roman"/>
                        </a:rPr>
                        <a:t>Political pitfalls</a:t>
                      </a:r>
                      <a:endParaRPr lang="en-GB" sz="1100">
                        <a:latin typeface="Calibri"/>
                        <a:ea typeface="Calibri"/>
                        <a:cs typeface="Times New Roman"/>
                      </a:endParaRPr>
                    </a:p>
                  </a:txBody>
                  <a:tcPr marL="68580" marR="68580" marT="0" marB="0"/>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a:latin typeface="Calibri"/>
                          <a:ea typeface="Calibri"/>
                          <a:cs typeface="Times New Roman"/>
                          <a:sym typeface="Webdings"/>
                        </a:rPr>
                        <a:t></a:t>
                      </a:r>
                      <a:endParaRPr lang="en-GB" sz="11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a:latin typeface="Calibri"/>
                          <a:ea typeface="Calibri"/>
                          <a:cs typeface="Times New Roman"/>
                          <a:sym typeface="Webdings"/>
                        </a:rPr>
                        <a:t></a:t>
                      </a:r>
                      <a:endParaRPr lang="en-GB" sz="1100" dirty="0">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89005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GB" smtClean="0"/>
              <a:t>Pros and cons of targeting approaches</a:t>
            </a:r>
          </a:p>
        </p:txBody>
      </p:sp>
      <p:graphicFrame>
        <p:nvGraphicFramePr>
          <p:cNvPr id="4" name="Content Placeholder 3"/>
          <p:cNvGraphicFramePr>
            <a:graphicFrameLocks noGrp="1"/>
          </p:cNvGraphicFramePr>
          <p:nvPr>
            <p:ph idx="1"/>
          </p:nvPr>
        </p:nvGraphicFramePr>
        <p:xfrm>
          <a:off x="250825" y="1989138"/>
          <a:ext cx="8351839" cy="4577054"/>
        </p:xfrm>
        <a:graphic>
          <a:graphicData uri="http://schemas.openxmlformats.org/drawingml/2006/table">
            <a:tbl>
              <a:tblPr firstRow="1" bandRow="1">
                <a:tableStyleId>{5C22544A-7EE6-4342-B048-85BDC9FD1C3A}</a:tableStyleId>
              </a:tblPr>
              <a:tblGrid>
                <a:gridCol w="1295975"/>
                <a:gridCol w="1763966"/>
                <a:gridCol w="1763966"/>
                <a:gridCol w="1763966"/>
                <a:gridCol w="1763966"/>
              </a:tblGrid>
              <a:tr h="370814">
                <a:tc>
                  <a:txBody>
                    <a:bodyPr/>
                    <a:lstStyle/>
                    <a:p>
                      <a:pPr algn="ctr">
                        <a:lnSpc>
                          <a:spcPct val="115000"/>
                        </a:lnSpc>
                        <a:spcAft>
                          <a:spcPts val="0"/>
                        </a:spcAft>
                      </a:pPr>
                      <a:r>
                        <a:rPr lang="en-GB" sz="1600" b="1" dirty="0">
                          <a:latin typeface="Calibri"/>
                          <a:ea typeface="Calibri"/>
                          <a:cs typeface="Times New Roman"/>
                        </a:rPr>
                        <a:t>Approach</a:t>
                      </a:r>
                      <a:endParaRPr lang="en-GB" sz="1100" dirty="0">
                        <a:latin typeface="Calibri"/>
                        <a:ea typeface="Calibri"/>
                        <a:cs typeface="Times New Roman"/>
                      </a:endParaRPr>
                    </a:p>
                  </a:txBody>
                  <a:tcPr marL="68579" marR="68579" marT="0" marB="0"/>
                </a:tc>
                <a:tc>
                  <a:txBody>
                    <a:bodyPr/>
                    <a:lstStyle/>
                    <a:p>
                      <a:pPr algn="ctr">
                        <a:lnSpc>
                          <a:spcPct val="115000"/>
                        </a:lnSpc>
                        <a:spcAft>
                          <a:spcPts val="0"/>
                        </a:spcAft>
                      </a:pPr>
                      <a:r>
                        <a:rPr lang="en-GB" sz="1600" b="1">
                          <a:latin typeface="Calibri"/>
                          <a:ea typeface="Calibri"/>
                          <a:cs typeface="Times New Roman"/>
                        </a:rPr>
                        <a:t>Self-targeted</a:t>
                      </a:r>
                      <a:endParaRPr lang="en-GB" sz="1100">
                        <a:latin typeface="Calibri"/>
                        <a:ea typeface="Calibri"/>
                        <a:cs typeface="Times New Roman"/>
                      </a:endParaRPr>
                    </a:p>
                  </a:txBody>
                  <a:tcPr marL="68579" marR="68579" marT="0" marB="0"/>
                </a:tc>
                <a:tc>
                  <a:txBody>
                    <a:bodyPr/>
                    <a:lstStyle/>
                    <a:p>
                      <a:pPr algn="ctr">
                        <a:lnSpc>
                          <a:spcPct val="115000"/>
                        </a:lnSpc>
                        <a:spcAft>
                          <a:spcPts val="0"/>
                        </a:spcAft>
                      </a:pPr>
                      <a:r>
                        <a:rPr lang="en-GB" sz="1600" b="1">
                          <a:latin typeface="Calibri"/>
                          <a:ea typeface="Calibri"/>
                          <a:cs typeface="Times New Roman"/>
                        </a:rPr>
                        <a:t>Community</a:t>
                      </a:r>
                      <a:endParaRPr lang="en-GB" sz="1100">
                        <a:latin typeface="Calibri"/>
                        <a:ea typeface="Calibri"/>
                        <a:cs typeface="Times New Roman"/>
                      </a:endParaRPr>
                    </a:p>
                  </a:txBody>
                  <a:tcPr marL="68579" marR="68579" marT="0" marB="0"/>
                </a:tc>
                <a:tc>
                  <a:txBody>
                    <a:bodyPr/>
                    <a:lstStyle/>
                    <a:p>
                      <a:pPr algn="ctr">
                        <a:lnSpc>
                          <a:spcPct val="115000"/>
                        </a:lnSpc>
                        <a:spcAft>
                          <a:spcPts val="0"/>
                        </a:spcAft>
                      </a:pPr>
                      <a:r>
                        <a:rPr lang="en-GB" sz="1600" b="1">
                          <a:latin typeface="Calibri"/>
                          <a:ea typeface="Calibri"/>
                          <a:cs typeface="Times New Roman"/>
                        </a:rPr>
                        <a:t>Means-tested</a:t>
                      </a:r>
                      <a:endParaRPr lang="en-GB" sz="1100">
                        <a:latin typeface="Calibri"/>
                        <a:ea typeface="Calibri"/>
                        <a:cs typeface="Times New Roman"/>
                      </a:endParaRPr>
                    </a:p>
                  </a:txBody>
                  <a:tcPr marL="68579" marR="68579" marT="0" marB="0"/>
                </a:tc>
                <a:tc>
                  <a:txBody>
                    <a:bodyPr/>
                    <a:lstStyle/>
                    <a:p>
                      <a:pPr algn="ctr">
                        <a:lnSpc>
                          <a:spcPct val="115000"/>
                        </a:lnSpc>
                        <a:spcAft>
                          <a:spcPts val="0"/>
                        </a:spcAft>
                      </a:pPr>
                      <a:r>
                        <a:rPr lang="en-GB" sz="1600" b="1">
                          <a:latin typeface="Calibri"/>
                          <a:ea typeface="Calibri"/>
                          <a:cs typeface="Times New Roman"/>
                        </a:rPr>
                        <a:t>Categorical</a:t>
                      </a:r>
                      <a:endParaRPr lang="en-GB" sz="1100">
                        <a:latin typeface="Calibri"/>
                        <a:ea typeface="Calibri"/>
                        <a:cs typeface="Times New Roman"/>
                      </a:endParaRPr>
                    </a:p>
                  </a:txBody>
                  <a:tcPr marL="68579" marR="68579" marT="0" marB="0"/>
                </a:tc>
              </a:tr>
              <a:tr h="1261784">
                <a:tc>
                  <a:txBody>
                    <a:bodyPr/>
                    <a:lstStyle/>
                    <a:p>
                      <a:pPr>
                        <a:lnSpc>
                          <a:spcPct val="115000"/>
                        </a:lnSpc>
                        <a:spcAft>
                          <a:spcPts val="0"/>
                        </a:spcAft>
                      </a:pPr>
                      <a:r>
                        <a:rPr lang="en-GB" sz="1600">
                          <a:latin typeface="Calibri"/>
                          <a:ea typeface="Calibri"/>
                          <a:cs typeface="Times New Roman"/>
                        </a:rPr>
                        <a:t>Pros</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a:latin typeface="Calibri"/>
                          <a:ea typeface="Calibri"/>
                          <a:cs typeface="Calibri"/>
                        </a:rPr>
                        <a:t>Can be linked to skills</a:t>
                      </a:r>
                      <a:endParaRPr lang="en-GB" sz="1100">
                        <a:latin typeface="Calibri"/>
                        <a:ea typeface="Calibri"/>
                        <a:cs typeface="Times New Roman"/>
                      </a:endParaRPr>
                    </a:p>
                    <a:p>
                      <a:pPr>
                        <a:lnSpc>
                          <a:spcPct val="115000"/>
                        </a:lnSpc>
                        <a:spcAft>
                          <a:spcPts val="0"/>
                        </a:spcAft>
                      </a:pPr>
                      <a:r>
                        <a:rPr lang="en-GB" sz="1200">
                          <a:latin typeface="Calibri"/>
                          <a:ea typeface="Calibri"/>
                          <a:cs typeface="Calibri"/>
                        </a:rPr>
                        <a:t>development and income</a:t>
                      </a:r>
                      <a:endParaRPr lang="en-GB" sz="1100">
                        <a:latin typeface="Calibri"/>
                        <a:ea typeface="Calibri"/>
                        <a:cs typeface="Times New Roman"/>
                      </a:endParaRPr>
                    </a:p>
                    <a:p>
                      <a:pPr>
                        <a:lnSpc>
                          <a:spcPct val="115000"/>
                        </a:lnSpc>
                        <a:spcAft>
                          <a:spcPts val="0"/>
                        </a:spcAft>
                      </a:pPr>
                      <a:r>
                        <a:rPr lang="en-GB" sz="1200">
                          <a:latin typeface="Calibri"/>
                          <a:ea typeface="Calibri"/>
                          <a:cs typeface="Calibri"/>
                        </a:rPr>
                        <a:t>generation.</a:t>
                      </a:r>
                      <a:endParaRPr lang="en-GB" sz="1100">
                        <a:latin typeface="Calibri"/>
                        <a:ea typeface="Calibri"/>
                        <a:cs typeface="Times New Roman"/>
                      </a:endParaRPr>
                    </a:p>
                    <a:p>
                      <a:pPr>
                        <a:lnSpc>
                          <a:spcPct val="115000"/>
                        </a:lnSpc>
                        <a:spcAft>
                          <a:spcPts val="0"/>
                        </a:spcAft>
                      </a:pPr>
                      <a:r>
                        <a:rPr lang="en-GB" sz="1200">
                          <a:latin typeface="Calibri"/>
                          <a:ea typeface="Calibri"/>
                          <a:cs typeface="Calibri"/>
                        </a:rPr>
                        <a:t>Can generate improved infrastructure.</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a:latin typeface="Calibri"/>
                          <a:ea typeface="Calibri"/>
                          <a:cs typeface="Calibri"/>
                        </a:rPr>
                        <a:t>Can reflect local understanding of poverty and vulnerability.</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a:latin typeface="Calibri"/>
                          <a:ea typeface="Calibri"/>
                          <a:cs typeface="Calibri"/>
                        </a:rPr>
                        <a:t>Theoretically focused on the poor and vulnerable.</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dirty="0">
                          <a:latin typeface="Calibri"/>
                          <a:ea typeface="Calibri"/>
                          <a:cs typeface="Calibri"/>
                        </a:rPr>
                        <a:t>Easy to administer.</a:t>
                      </a:r>
                      <a:endParaRPr lang="en-GB" sz="1100" dirty="0">
                        <a:latin typeface="Calibri"/>
                        <a:ea typeface="Calibri"/>
                        <a:cs typeface="Times New Roman"/>
                      </a:endParaRPr>
                    </a:p>
                    <a:p>
                      <a:pPr>
                        <a:lnSpc>
                          <a:spcPct val="115000"/>
                        </a:lnSpc>
                        <a:spcAft>
                          <a:spcPts val="0"/>
                        </a:spcAft>
                      </a:pPr>
                      <a:r>
                        <a:rPr lang="en-GB" sz="1200" dirty="0">
                          <a:latin typeface="Calibri"/>
                          <a:ea typeface="Calibri"/>
                          <a:cs typeface="Calibri"/>
                        </a:rPr>
                        <a:t>Fair, objective, transparent selection criteria.</a:t>
                      </a:r>
                      <a:endParaRPr lang="en-GB" sz="1100" dirty="0">
                        <a:latin typeface="Calibri"/>
                        <a:ea typeface="Calibri"/>
                        <a:cs typeface="Times New Roman"/>
                      </a:endParaRPr>
                    </a:p>
                    <a:p>
                      <a:pPr>
                        <a:lnSpc>
                          <a:spcPct val="115000"/>
                        </a:lnSpc>
                        <a:spcAft>
                          <a:spcPts val="0"/>
                        </a:spcAft>
                      </a:pPr>
                      <a:r>
                        <a:rPr lang="en-GB" sz="1200">
                          <a:latin typeface="Calibri"/>
                          <a:ea typeface="Calibri"/>
                          <a:cs typeface="Calibri"/>
                        </a:rPr>
                        <a:t>High level of public and political support.</a:t>
                      </a:r>
                      <a:endParaRPr lang="en-GB" sz="1100">
                        <a:latin typeface="Calibri"/>
                        <a:ea typeface="Calibri"/>
                        <a:cs typeface="Times New Roman"/>
                      </a:endParaRPr>
                    </a:p>
                  </a:txBody>
                  <a:tcPr marL="68579" marR="68579" marT="0" marB="0"/>
                </a:tc>
              </a:tr>
              <a:tr h="1472082">
                <a:tc>
                  <a:txBody>
                    <a:bodyPr/>
                    <a:lstStyle/>
                    <a:p>
                      <a:pPr>
                        <a:lnSpc>
                          <a:spcPct val="115000"/>
                        </a:lnSpc>
                        <a:spcAft>
                          <a:spcPts val="0"/>
                        </a:spcAft>
                      </a:pPr>
                      <a:r>
                        <a:rPr lang="en-GB" sz="1600">
                          <a:latin typeface="Calibri"/>
                          <a:ea typeface="Calibri"/>
                          <a:cs typeface="Times New Roman"/>
                        </a:rPr>
                        <a:t>Cons</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a:latin typeface="Calibri"/>
                          <a:ea typeface="Calibri"/>
                          <a:cs typeface="Calibri"/>
                        </a:rPr>
                        <a:t>High exclusion errors (of those who cannot participate).</a:t>
                      </a:r>
                      <a:endParaRPr lang="en-GB" sz="1100">
                        <a:latin typeface="Calibri"/>
                        <a:ea typeface="Calibri"/>
                        <a:cs typeface="Times New Roman"/>
                      </a:endParaRPr>
                    </a:p>
                    <a:p>
                      <a:pPr>
                        <a:lnSpc>
                          <a:spcPct val="115000"/>
                        </a:lnSpc>
                        <a:spcAft>
                          <a:spcPts val="0"/>
                        </a:spcAft>
                      </a:pPr>
                      <a:r>
                        <a:rPr lang="en-GB" sz="1200">
                          <a:latin typeface="Calibri"/>
                          <a:ea typeface="Calibri"/>
                          <a:cs typeface="Calibri"/>
                        </a:rPr>
                        <a:t>Potential bias against women.</a:t>
                      </a:r>
                      <a:endParaRPr lang="en-GB" sz="1100">
                        <a:latin typeface="Calibri"/>
                        <a:ea typeface="Calibri"/>
                        <a:cs typeface="Times New Roman"/>
                      </a:endParaRPr>
                    </a:p>
                    <a:p>
                      <a:pPr>
                        <a:lnSpc>
                          <a:spcPct val="115000"/>
                        </a:lnSpc>
                        <a:spcAft>
                          <a:spcPts val="0"/>
                        </a:spcAft>
                      </a:pPr>
                      <a:r>
                        <a:rPr lang="en-GB" sz="1200">
                          <a:latin typeface="Calibri"/>
                          <a:ea typeface="Calibri"/>
                          <a:cs typeface="Calibri"/>
                        </a:rPr>
                        <a:t>Possible stigma.</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a:latin typeface="Calibri"/>
                          <a:ea typeface="Calibri"/>
                          <a:cs typeface="Calibri"/>
                        </a:rPr>
                        <a:t>Perpetuates local patronage structures and gender bias.</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a:latin typeface="Calibri"/>
                          <a:ea typeface="Calibri"/>
                          <a:cs typeface="Calibri"/>
                        </a:rPr>
                        <a:t>Difficult to construct valid proxy indicators.</a:t>
                      </a:r>
                      <a:endParaRPr lang="en-GB" sz="1100">
                        <a:latin typeface="Calibri"/>
                        <a:ea typeface="Calibri"/>
                        <a:cs typeface="Times New Roman"/>
                      </a:endParaRPr>
                    </a:p>
                    <a:p>
                      <a:pPr>
                        <a:lnSpc>
                          <a:spcPct val="115000"/>
                        </a:lnSpc>
                        <a:spcAft>
                          <a:spcPts val="0"/>
                        </a:spcAft>
                      </a:pPr>
                      <a:r>
                        <a:rPr lang="en-GB" sz="1200">
                          <a:latin typeface="Calibri"/>
                          <a:ea typeface="Calibri"/>
                          <a:cs typeface="Calibri"/>
                        </a:rPr>
                        <a:t>Requires regular and frequent retargeting.</a:t>
                      </a:r>
                      <a:endParaRPr lang="en-GB" sz="1100">
                        <a:latin typeface="Calibri"/>
                        <a:ea typeface="Calibri"/>
                        <a:cs typeface="Times New Roman"/>
                      </a:endParaRPr>
                    </a:p>
                    <a:p>
                      <a:pPr>
                        <a:lnSpc>
                          <a:spcPct val="115000"/>
                        </a:lnSpc>
                        <a:spcAft>
                          <a:spcPts val="0"/>
                        </a:spcAft>
                      </a:pPr>
                      <a:r>
                        <a:rPr lang="en-GB" sz="1200">
                          <a:latin typeface="Calibri"/>
                          <a:ea typeface="Calibri"/>
                          <a:cs typeface="Calibri"/>
                        </a:rPr>
                        <a:t>Administrative compliance results in exclusion errors.</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dirty="0">
                          <a:latin typeface="Calibri"/>
                          <a:ea typeface="Calibri"/>
                          <a:cs typeface="Calibri"/>
                        </a:rPr>
                        <a:t>Overall programme costs can be higher, because of inclusion of non-poor.</a:t>
                      </a:r>
                      <a:endParaRPr lang="en-GB" sz="1100" dirty="0">
                        <a:latin typeface="Calibri"/>
                        <a:ea typeface="Calibri"/>
                        <a:cs typeface="Times New Roman"/>
                      </a:endParaRPr>
                    </a:p>
                    <a:p>
                      <a:pPr>
                        <a:lnSpc>
                          <a:spcPct val="115000"/>
                        </a:lnSpc>
                        <a:spcAft>
                          <a:spcPts val="0"/>
                        </a:spcAft>
                      </a:pPr>
                      <a:r>
                        <a:rPr lang="en-GB" sz="1200" dirty="0">
                          <a:latin typeface="Calibri"/>
                          <a:ea typeface="Calibri"/>
                          <a:cs typeface="Calibri"/>
                        </a:rPr>
                        <a:t>Geographical targeting can encourage migration.</a:t>
                      </a:r>
                      <a:endParaRPr lang="en-GB" sz="1100" dirty="0">
                        <a:latin typeface="Calibri"/>
                        <a:ea typeface="Calibri"/>
                        <a:cs typeface="Times New Roman"/>
                      </a:endParaRPr>
                    </a:p>
                  </a:txBody>
                  <a:tcPr marL="68579" marR="68579" marT="0" marB="0"/>
                </a:tc>
              </a:tr>
              <a:tr h="630892">
                <a:tc>
                  <a:txBody>
                    <a:bodyPr/>
                    <a:lstStyle/>
                    <a:p>
                      <a:pPr>
                        <a:lnSpc>
                          <a:spcPct val="115000"/>
                        </a:lnSpc>
                        <a:spcAft>
                          <a:spcPts val="0"/>
                        </a:spcAft>
                      </a:pPr>
                      <a:r>
                        <a:rPr lang="en-GB" sz="1600">
                          <a:latin typeface="Calibri"/>
                          <a:ea typeface="Calibri"/>
                          <a:cs typeface="Times New Roman"/>
                        </a:rPr>
                        <a:t>Suitability</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a:latin typeface="Calibri"/>
                          <a:ea typeface="Calibri"/>
                          <a:cs typeface="Calibri"/>
                        </a:rPr>
                        <a:t>Where working age poor represent a substantial target group.</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a:latin typeface="Calibri"/>
                          <a:ea typeface="Calibri"/>
                          <a:cs typeface="Calibri"/>
                        </a:rPr>
                        <a:t>Where the poor represent a distinct, identifiable group.</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a:latin typeface="Calibri"/>
                          <a:ea typeface="Calibri"/>
                          <a:cs typeface="Calibri"/>
                        </a:rPr>
                        <a:t>Where administrative capacity is high.</a:t>
                      </a:r>
                      <a:endParaRPr lang="en-GB" sz="1100">
                        <a:latin typeface="Calibri"/>
                        <a:ea typeface="Calibri"/>
                        <a:cs typeface="Times New Roman"/>
                      </a:endParaRPr>
                    </a:p>
                  </a:txBody>
                  <a:tcPr marL="68579" marR="68579" marT="0" marB="0"/>
                </a:tc>
                <a:tc>
                  <a:txBody>
                    <a:bodyPr/>
                    <a:lstStyle/>
                    <a:p>
                      <a:pPr>
                        <a:lnSpc>
                          <a:spcPct val="115000"/>
                        </a:lnSpc>
                        <a:spcAft>
                          <a:spcPts val="0"/>
                        </a:spcAft>
                      </a:pPr>
                      <a:r>
                        <a:rPr lang="en-GB" sz="1200">
                          <a:latin typeface="Calibri"/>
                          <a:ea typeface="Calibri"/>
                          <a:cs typeface="Calibri"/>
                        </a:rPr>
                        <a:t>Where poverty and vulnerability are widespread.</a:t>
                      </a:r>
                      <a:endParaRPr lang="en-GB" sz="1100">
                        <a:latin typeface="Calibri"/>
                        <a:ea typeface="Calibri"/>
                        <a:cs typeface="Times New Roman"/>
                      </a:endParaRPr>
                    </a:p>
                  </a:txBody>
                  <a:tcPr marL="68579" marR="68579" marT="0" marB="0"/>
                </a:tc>
              </a:tr>
              <a:tr h="841190">
                <a:tc>
                  <a:txBody>
                    <a:bodyPr/>
                    <a:lstStyle/>
                    <a:p>
                      <a:pPr>
                        <a:lnSpc>
                          <a:spcPct val="115000"/>
                        </a:lnSpc>
                        <a:spcAft>
                          <a:spcPts val="0"/>
                        </a:spcAft>
                      </a:pPr>
                      <a:r>
                        <a:rPr lang="en-GB" sz="1600" dirty="0">
                          <a:latin typeface="Calibri"/>
                          <a:ea typeface="Calibri"/>
                          <a:cs typeface="Times New Roman"/>
                        </a:rPr>
                        <a:t>Good practice</a:t>
                      </a:r>
                      <a:endParaRPr lang="en-GB" sz="1100" dirty="0">
                        <a:latin typeface="Calibri"/>
                        <a:ea typeface="Calibri"/>
                        <a:cs typeface="Times New Roman"/>
                      </a:endParaRPr>
                    </a:p>
                  </a:txBody>
                  <a:tcPr marL="68579" marR="68579" marT="0" marB="0"/>
                </a:tc>
                <a:tc>
                  <a:txBody>
                    <a:bodyPr/>
                    <a:lstStyle/>
                    <a:p>
                      <a:pPr>
                        <a:lnSpc>
                          <a:spcPct val="115000"/>
                        </a:lnSpc>
                        <a:spcAft>
                          <a:spcPts val="0"/>
                        </a:spcAft>
                      </a:pPr>
                      <a:r>
                        <a:rPr lang="en-GB" sz="1200" dirty="0">
                          <a:latin typeface="Calibri"/>
                          <a:ea typeface="Calibri"/>
                          <a:cs typeface="Calibri"/>
                        </a:rPr>
                        <a:t>Prefer employment guarantee schemes.</a:t>
                      </a:r>
                      <a:endParaRPr lang="en-GB" sz="1100" dirty="0">
                        <a:latin typeface="Calibri"/>
                        <a:ea typeface="Calibri"/>
                        <a:cs typeface="Times New Roman"/>
                      </a:endParaRPr>
                    </a:p>
                    <a:p>
                      <a:pPr>
                        <a:lnSpc>
                          <a:spcPct val="115000"/>
                        </a:lnSpc>
                        <a:spcAft>
                          <a:spcPts val="0"/>
                        </a:spcAft>
                      </a:pPr>
                      <a:r>
                        <a:rPr lang="en-GB" sz="1200" dirty="0">
                          <a:latin typeface="Calibri"/>
                          <a:ea typeface="Calibri"/>
                          <a:cs typeface="Calibri"/>
                        </a:rPr>
                        <a:t>Ensure assets created add value at community level.</a:t>
                      </a:r>
                      <a:endParaRPr lang="en-GB" sz="1100" dirty="0">
                        <a:latin typeface="Calibri"/>
                        <a:ea typeface="Calibri"/>
                        <a:cs typeface="Times New Roman"/>
                      </a:endParaRPr>
                    </a:p>
                  </a:txBody>
                  <a:tcPr marL="68579" marR="68579" marT="0" marB="0"/>
                </a:tc>
                <a:tc>
                  <a:txBody>
                    <a:bodyPr/>
                    <a:lstStyle/>
                    <a:p>
                      <a:pPr>
                        <a:lnSpc>
                          <a:spcPct val="115000"/>
                        </a:lnSpc>
                        <a:spcAft>
                          <a:spcPts val="0"/>
                        </a:spcAft>
                      </a:pPr>
                      <a:r>
                        <a:rPr lang="en-GB" sz="1200" dirty="0">
                          <a:latin typeface="Calibri"/>
                          <a:ea typeface="Calibri"/>
                          <a:cs typeface="Calibri"/>
                        </a:rPr>
                        <a:t>Avoid at national scale, unless administrative capacity and social integrity are high.</a:t>
                      </a:r>
                      <a:endParaRPr lang="en-GB" sz="1100" dirty="0">
                        <a:latin typeface="Calibri"/>
                        <a:ea typeface="Calibri"/>
                        <a:cs typeface="Times New Roman"/>
                      </a:endParaRPr>
                    </a:p>
                  </a:txBody>
                  <a:tcPr marL="68579" marR="68579" marT="0" marB="0"/>
                </a:tc>
                <a:tc>
                  <a:txBody>
                    <a:bodyPr/>
                    <a:lstStyle/>
                    <a:p>
                      <a:pPr>
                        <a:lnSpc>
                          <a:spcPct val="115000"/>
                        </a:lnSpc>
                        <a:spcAft>
                          <a:spcPts val="0"/>
                        </a:spcAft>
                      </a:pPr>
                      <a:r>
                        <a:rPr lang="en-GB" sz="1200" dirty="0">
                          <a:latin typeface="Calibri"/>
                          <a:ea typeface="Calibri"/>
                          <a:cs typeface="Calibri"/>
                        </a:rPr>
                        <a:t>Avoid except where coverage rate exceeds 30%.</a:t>
                      </a:r>
                      <a:endParaRPr lang="en-GB" sz="1100" dirty="0">
                        <a:latin typeface="Calibri"/>
                        <a:ea typeface="Calibri"/>
                        <a:cs typeface="Times New Roman"/>
                      </a:endParaRPr>
                    </a:p>
                  </a:txBody>
                  <a:tcPr marL="68579" marR="68579" marT="0" marB="0"/>
                </a:tc>
                <a:tc>
                  <a:txBody>
                    <a:bodyPr/>
                    <a:lstStyle/>
                    <a:p>
                      <a:pPr>
                        <a:lnSpc>
                          <a:spcPct val="115000"/>
                        </a:lnSpc>
                        <a:spcAft>
                          <a:spcPts val="0"/>
                        </a:spcAft>
                      </a:pPr>
                      <a:r>
                        <a:rPr lang="en-GB" sz="1200" dirty="0">
                          <a:latin typeface="Calibri"/>
                          <a:ea typeface="Calibri"/>
                          <a:cs typeface="Calibri"/>
                        </a:rPr>
                        <a:t>Assume as the default, against which other mechanisms should be judged.</a:t>
                      </a:r>
                      <a:endParaRPr lang="en-GB" sz="1100" dirty="0">
                        <a:latin typeface="Calibri"/>
                        <a:ea typeface="Calibri"/>
                        <a:cs typeface="Times New Roman"/>
                      </a:endParaRPr>
                    </a:p>
                  </a:txBody>
                  <a:tcPr marL="68579" marR="68579" marT="0" marB="0"/>
                </a:tc>
              </a:tr>
            </a:tbl>
          </a:graphicData>
        </a:graphic>
      </p:graphicFrame>
    </p:spTree>
    <p:extLst>
      <p:ext uri="{BB962C8B-B14F-4D97-AF65-F5344CB8AC3E}">
        <p14:creationId xmlns:p14="http://schemas.microsoft.com/office/powerpoint/2010/main" val="6032883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pPr algn="ctr">
              <a:buNone/>
            </a:pPr>
            <a:r>
              <a:rPr lang="en-GB" sz="4800" dirty="0" smtClean="0"/>
              <a:t>EVIDENCE</a:t>
            </a:r>
          </a:p>
          <a:p>
            <a:pPr algn="ctr">
              <a:buNone/>
            </a:pPr>
            <a:endParaRPr lang="en-GB" sz="4800" dirty="0" smtClean="0"/>
          </a:p>
          <a:p>
            <a:pPr algn="ctr">
              <a:buNone/>
            </a:pPr>
            <a:r>
              <a:rPr lang="en-GB" sz="3500" dirty="0" smtClean="0"/>
              <a:t>See also:</a:t>
            </a:r>
          </a:p>
          <a:p>
            <a:pPr algn="ctr">
              <a:buNone/>
            </a:pPr>
            <a:r>
              <a:rPr lang="en-GB" sz="3500" dirty="0" smtClean="0"/>
              <a:t>RHVP Evidence paper</a:t>
            </a:r>
          </a:p>
          <a:p>
            <a:pPr algn="ctr">
              <a:buNone/>
            </a:pPr>
            <a:r>
              <a:rPr lang="en-GB" sz="3500" dirty="0" smtClean="0"/>
              <a:t>DFID Evidence paper</a:t>
            </a:r>
          </a:p>
          <a:p>
            <a:pPr algn="ctr">
              <a:buNone/>
            </a:pPr>
            <a:r>
              <a:rPr lang="en-GB" sz="3500" i="1" dirty="0"/>
              <a:t> </a:t>
            </a:r>
            <a:r>
              <a:rPr lang="en-GB" sz="3500" i="1" u="sng" dirty="0" smtClean="0">
                <a:hlinkClick r:id="rId2"/>
              </a:rPr>
              <a:t>www.socialtransfersevidence.org</a:t>
            </a:r>
            <a:endParaRPr lang="en-IE" sz="3500" dirty="0"/>
          </a:p>
        </p:txBody>
      </p:sp>
    </p:spTree>
    <p:extLst>
      <p:ext uri="{BB962C8B-B14F-4D97-AF65-F5344CB8AC3E}">
        <p14:creationId xmlns:p14="http://schemas.microsoft.com/office/powerpoint/2010/main" val="733360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863670437"/>
              </p:ext>
            </p:extLst>
          </p:nvPr>
        </p:nvGraphicFramePr>
        <p:xfrm>
          <a:off x="266700" y="3492501"/>
          <a:ext cx="8318500" cy="265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977900" y="2168525"/>
            <a:ext cx="6616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5400" dirty="0">
                <a:solidFill>
                  <a:srgbClr val="000000"/>
                </a:solidFill>
                <a:latin typeface="Calibri" pitchFamily="34" charset="0"/>
              </a:rPr>
              <a:t>VULNERABILITY =</a:t>
            </a:r>
            <a:endParaRPr lang="en-GB" sz="5400" dirty="0">
              <a:solidFill>
                <a:srgbClr val="000000"/>
              </a:solidFill>
              <a:latin typeface="Calibri" pitchFamily="34" charset="0"/>
            </a:endParaRPr>
          </a:p>
        </p:txBody>
      </p:sp>
      <p:sp>
        <p:nvSpPr>
          <p:cNvPr id="6" name="Rectangle 3"/>
          <p:cNvSpPr>
            <a:spLocks noGrp="1" noChangeArrowheads="1"/>
          </p:cNvSpPr>
          <p:nvPr>
            <p:ph type="title"/>
          </p:nvPr>
        </p:nvSpPr>
        <p:spPr bwMode="auto">
          <a:xfrm>
            <a:off x="457200" y="6130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800" dirty="0">
                <a:solidFill>
                  <a:srgbClr val="000000"/>
                </a:solidFill>
                <a:latin typeface="Calibri" pitchFamily="34" charset="0"/>
              </a:rPr>
              <a:t>Social Protection </a:t>
            </a:r>
          </a:p>
          <a:p>
            <a:r>
              <a:rPr lang="en-US" sz="4800" dirty="0">
                <a:solidFill>
                  <a:srgbClr val="000000"/>
                </a:solidFill>
                <a:latin typeface="Calibri" pitchFamily="34" charset="0"/>
              </a:rPr>
              <a:t>is a response to</a:t>
            </a:r>
            <a:r>
              <a:rPr lang="en-US" sz="4800" dirty="0" smtClean="0">
                <a:solidFill>
                  <a:srgbClr val="000000"/>
                </a:solidFill>
                <a:latin typeface="Calibri" pitchFamily="34" charset="0"/>
              </a:rPr>
              <a:t>:</a:t>
            </a:r>
            <a:endParaRPr lang="en-US" sz="4800" dirty="0">
              <a:solidFill>
                <a:srgbClr val="000000"/>
              </a:solidFill>
              <a:latin typeface="Calibri" pitchFamily="34" charset="0"/>
            </a:endParaRPr>
          </a:p>
        </p:txBody>
      </p:sp>
    </p:spTree>
    <p:extLst>
      <p:ext uri="{BB962C8B-B14F-4D97-AF65-F5344CB8AC3E}">
        <p14:creationId xmlns:p14="http://schemas.microsoft.com/office/powerpoint/2010/main" val="3920199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 responds to/through:</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50262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415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different interventions: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86581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958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a:r>
            <a:r>
              <a:rPr lang="en-GB" dirty="0" smtClean="0"/>
              <a:t>ith different drivers and players: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11356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7896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t>
            </a:r>
            <a:r>
              <a:rPr lang="en-GB" dirty="0" smtClean="0"/>
              <a:t>ut common objectives: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92390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0053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49269</TotalTime>
  <Words>1844</Words>
  <Application>Microsoft Office PowerPoint</Application>
  <PresentationFormat>On-screen Show (4:3)</PresentationFormat>
  <Paragraphs>440</Paragraphs>
  <Slides>47</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Office Theme</vt:lpstr>
      <vt:lpstr>Microsoft Excel Chart</vt:lpstr>
      <vt:lpstr>Chart</vt:lpstr>
      <vt:lpstr>Social Protection: Definitions, Objectives and Politics</vt:lpstr>
      <vt:lpstr>Contents</vt:lpstr>
      <vt:lpstr>Background</vt:lpstr>
      <vt:lpstr>Social Protection: shifting the development paradigm</vt:lpstr>
      <vt:lpstr>Social Protection  is a response to:</vt:lpstr>
      <vt:lpstr>SP responds to/through:</vt:lpstr>
      <vt:lpstr>using different interventions:</vt:lpstr>
      <vt:lpstr>with different drivers and players:</vt:lpstr>
      <vt:lpstr>but common objectives:</vt:lpstr>
      <vt:lpstr>Social Protection  thereby builds:</vt:lpstr>
      <vt:lpstr>Types of social transfer</vt:lpstr>
      <vt:lpstr>The case for social transfers: multi-dimensional impacts</vt:lpstr>
      <vt:lpstr>Busting the myths about social transfers</vt:lpstr>
      <vt:lpstr>Virtuous spiral</vt:lpstr>
      <vt:lpstr>Politics: “poverty-targeted” social protection</vt:lpstr>
      <vt:lpstr>Politics: universal social protection</vt:lpstr>
      <vt:lpstr>Why does it matter?</vt:lpstr>
      <vt:lpstr>Poverty-targeting</vt:lpstr>
      <vt:lpstr>Poverty-targeting</vt:lpstr>
      <vt:lpstr>Poverty-targeting</vt:lpstr>
      <vt:lpstr>Leap-frogging</vt:lpstr>
      <vt:lpstr>Poverty-targeting</vt:lpstr>
      <vt:lpstr>Poverty-targeting</vt:lpstr>
      <vt:lpstr>Poor Relief in 19th Century Europe Fall in budgets as democracy expands</vt:lpstr>
      <vt:lpstr>Late 19th and early 20th Century:  Growth in programs including middle class</vt:lpstr>
      <vt:lpstr>Non-contributory pensions: Universal versus poverty targeted</vt:lpstr>
      <vt:lpstr>Benefit levels of non-contributory pension programs</vt:lpstr>
      <vt:lpstr>The Bolsa Familia hype</vt:lpstr>
      <vt:lpstr>Conditionality</vt:lpstr>
      <vt:lpstr>Conditionality</vt:lpstr>
      <vt:lpstr>Cost…and Affordability</vt:lpstr>
      <vt:lpstr>Conclusions</vt:lpstr>
      <vt:lpstr>PowerPoint Presentation</vt:lpstr>
      <vt:lpstr>Typology of social protection</vt:lpstr>
      <vt:lpstr>Four characteristics of social transfers</vt:lpstr>
      <vt:lpstr>Universal approach and inequality</vt:lpstr>
      <vt:lpstr>Indonesia</vt:lpstr>
      <vt:lpstr>Indonesia fuel subsidy reform</vt:lpstr>
      <vt:lpstr>Can it be done?</vt:lpstr>
      <vt:lpstr>Malawi Income Distribution, by Decile</vt:lpstr>
      <vt:lpstr>PowerPoint Presentation</vt:lpstr>
      <vt:lpstr>PowerPoint Presentation</vt:lpstr>
      <vt:lpstr>PowerPoint Presentation</vt:lpstr>
      <vt:lpstr>PowerPoint Presentation</vt:lpstr>
      <vt:lpstr>Comparison of targeting approaches</vt:lpstr>
      <vt:lpstr>Pros and cons of targeting approaches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Nicholas Freeland</dc:creator>
  <cp:lastModifiedBy>Nicholas Freeland</cp:lastModifiedBy>
  <cp:revision>161</cp:revision>
  <dcterms:created xsi:type="dcterms:W3CDTF">2009-10-19T03:23:48Z</dcterms:created>
  <dcterms:modified xsi:type="dcterms:W3CDTF">2013-02-21T03:01:23Z</dcterms:modified>
</cp:coreProperties>
</file>