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97" r:id="rId5"/>
    <p:sldId id="264" r:id="rId6"/>
    <p:sldId id="265" r:id="rId7"/>
    <p:sldId id="288" r:id="rId8"/>
    <p:sldId id="291" r:id="rId9"/>
    <p:sldId id="292" r:id="rId10"/>
    <p:sldId id="286" r:id="rId11"/>
    <p:sldId id="270" r:id="rId12"/>
    <p:sldId id="271" r:id="rId13"/>
    <p:sldId id="296" r:id="rId14"/>
    <p:sldId id="274" r:id="rId15"/>
    <p:sldId id="295" r:id="rId16"/>
  </p:sldIdLst>
  <p:sldSz cx="9144000" cy="6858000" type="screen4x3"/>
  <p:notesSz cx="6662738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ire" initials="C" lastIdx="15" clrIdx="0"/>
  <p:cmAuthor id="1" name="Cécile Cherrier" initials="CC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BFBFBF"/>
    <a:srgbClr val="77933C"/>
    <a:srgbClr val="99CCFF"/>
    <a:srgbClr val="EDF6F9"/>
    <a:srgbClr val="E5F2F7"/>
    <a:srgbClr val="F9FCFD"/>
    <a:srgbClr val="E2F1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5" autoAdjust="0"/>
    <p:restoredTop sz="91795" autoAdjust="0"/>
  </p:normalViewPr>
  <p:slideViewPr>
    <p:cSldViewPr>
      <p:cViewPr>
        <p:scale>
          <a:sx n="60" d="100"/>
          <a:sy n="60" d="100"/>
        </p:scale>
        <p:origin x="-73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DF9A171-6261-4F6C-A6FF-CEE1AA1CE224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36901E7-7654-4D26-A270-E2F6E2BB4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7313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A0AEDE-2025-4192-A21B-E5E6CC779EEC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E4EB6E-FCB9-45AE-A036-920A903F26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24578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ef.org/publications/index_51656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9B4DFA-9A6F-4591-8412-FEF6883FF74A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z="1100" dirty="0" smtClean="0"/>
              <a:t>Impact</a:t>
            </a:r>
            <a:r>
              <a:rPr lang="en-GB" sz="1100" baseline="0" dirty="0" smtClean="0"/>
              <a:t> evaluations of similar programmes offer different results due to differences in socio-economic status</a:t>
            </a:r>
          </a:p>
          <a:p>
            <a:r>
              <a:rPr lang="en-GB" sz="1100" baseline="0" dirty="0" smtClean="0"/>
              <a:t>Institutional and implementation capacity is a key factor in the success of interventions</a:t>
            </a:r>
          </a:p>
          <a:p>
            <a:r>
              <a:rPr lang="en-GB" sz="1100" baseline="0" dirty="0" smtClean="0"/>
              <a:t>The effectiveness of an intervention depends on the quality of service delivery; behaviour of HHS (</a:t>
            </a:r>
            <a:r>
              <a:rPr lang="en-GB" sz="1100" baseline="0" dirty="0" err="1" smtClean="0"/>
              <a:t>esp</a:t>
            </a:r>
            <a:r>
              <a:rPr lang="en-GB" sz="1100" baseline="0" dirty="0" smtClean="0"/>
              <a:t> mothers) and ;prevailing social norms (</a:t>
            </a:r>
            <a:r>
              <a:rPr lang="en-GB" sz="1100" baseline="0" dirty="0" err="1" smtClean="0"/>
              <a:t>eg</a:t>
            </a:r>
            <a:r>
              <a:rPr lang="en-GB" sz="1100" baseline="0" dirty="0" smtClean="0"/>
              <a:t> BF practices)</a:t>
            </a:r>
          </a:p>
          <a:p>
            <a:r>
              <a:rPr lang="en-GB" sz="1100" baseline="0" dirty="0" smtClean="0"/>
              <a:t>Interventions targeting he 1000 days window (pregnancy through 2 years) are more effective for longer-term impacts (</a:t>
            </a:r>
            <a:r>
              <a:rPr lang="en-GB" sz="1100" baseline="0" dirty="0" err="1" smtClean="0"/>
              <a:t>eg</a:t>
            </a:r>
            <a:r>
              <a:rPr lang="en-GB" sz="1100" baseline="0" dirty="0" smtClean="0"/>
              <a:t> stunting and cognitive </a:t>
            </a:r>
            <a:r>
              <a:rPr lang="en-GB" sz="1100" baseline="0" dirty="0" err="1" smtClean="0"/>
              <a:t>devt</a:t>
            </a:r>
            <a:r>
              <a:rPr lang="en-GB" sz="1100" baseline="0" dirty="0" smtClean="0"/>
              <a:t>)</a:t>
            </a:r>
            <a:endParaRPr lang="en-GB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07E21E-E772-4E7B-88EA-F96D28EED51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 smtClean="0"/>
              <a:t>Source for </a:t>
            </a:r>
            <a:r>
              <a:rPr lang="fr-FR" sz="1000" dirty="0" err="1" smtClean="0"/>
              <a:t>stunting</a:t>
            </a:r>
            <a:r>
              <a:rPr lang="fr-FR" sz="1000" dirty="0" smtClean="0"/>
              <a:t> and </a:t>
            </a:r>
            <a:r>
              <a:rPr lang="fr-FR" sz="1000" dirty="0" err="1" smtClean="0"/>
              <a:t>wasting</a:t>
            </a:r>
            <a:r>
              <a:rPr lang="fr-FR" sz="1000" dirty="0" smtClean="0"/>
              <a:t>: </a:t>
            </a:r>
            <a:r>
              <a:rPr lang="en-GB" sz="1000" kern="1200" baseline="0" dirty="0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rPr>
              <a:t>UNICEFWHO-World Bank Joint Child Malnutrition Estimates, </a:t>
            </a:r>
            <a:r>
              <a:rPr lang="fr-FR" sz="1000" dirty="0" smtClean="0"/>
              <a:t>data </a:t>
            </a:r>
            <a:r>
              <a:rPr lang="fr-FR" sz="1000" dirty="0" err="1" smtClean="0"/>
              <a:t>from</a:t>
            </a:r>
            <a:r>
              <a:rPr lang="fr-FR" sz="1000" dirty="0" smtClean="0"/>
              <a:t> 2011, </a:t>
            </a:r>
            <a:r>
              <a:rPr lang="fr-FR" sz="1000" dirty="0" err="1" smtClean="0"/>
              <a:t>published</a:t>
            </a:r>
            <a:r>
              <a:rPr lang="fr-FR" sz="1000" dirty="0" smtClean="0"/>
              <a:t> 2012 </a:t>
            </a:r>
            <a:r>
              <a:rPr lang="en-GB" sz="1000" dirty="0" smtClean="0"/>
              <a:t>http://www.who.int/nutgrowthdb/estimates/en/index.html </a:t>
            </a:r>
          </a:p>
          <a:p>
            <a:r>
              <a:rPr lang="fr-FR" sz="1000" dirty="0" smtClean="0"/>
              <a:t>Source for LBW: UNICEF 2009 – data </a:t>
            </a:r>
            <a:r>
              <a:rPr lang="fr-FR" sz="1000" dirty="0" err="1" smtClean="0"/>
              <a:t>from</a:t>
            </a:r>
            <a:r>
              <a:rPr lang="fr-FR" sz="1000" dirty="0" smtClean="0"/>
              <a:t> 2003 to 2008 </a:t>
            </a:r>
            <a:r>
              <a:rPr lang="en-GB" sz="1000" dirty="0" smtClean="0">
                <a:hlinkClick r:id="rId3"/>
              </a:rPr>
              <a:t>http://www.unicef.org/publications/index_51656.html</a:t>
            </a:r>
            <a:endParaRPr lang="en-GB" sz="1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A0D3F-CA12-4175-ABA9-A841CDC8317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z="1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A0D3F-CA12-4175-ABA9-A841CDC8317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Discussion of the </a:t>
            </a:r>
            <a:r>
              <a:rPr lang="en-GB" b="1" dirty="0" smtClean="0"/>
              <a:t>nutrition security </a:t>
            </a:r>
            <a:r>
              <a:rPr lang="en-GB" dirty="0" smtClean="0"/>
              <a:t>aspects often neglected: access, individual level, nutritious food, caring practices and health status determinants, stability.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0323D2-7A0F-4AAB-9E96-5793F690B30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3652B3-E96D-405D-B6AA-2A5619E678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z="11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3652B3-E96D-405D-B6AA-2A5619E678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z="1100" dirty="0" smtClean="0"/>
              <a:t>Sources: Demographic</a:t>
            </a:r>
            <a:r>
              <a:rPr lang="en-GB" sz="1100" baseline="0" dirty="0" smtClean="0"/>
              <a:t> and Health Surveys 1996 and 2006/2007; </a:t>
            </a:r>
            <a:r>
              <a:rPr lang="en-GB" sz="1100" dirty="0" err="1" smtClean="0">
                <a:latin typeface="+mn-lt"/>
              </a:rPr>
              <a:t>Monteiro</a:t>
            </a:r>
            <a:r>
              <a:rPr lang="en-GB" sz="1100" dirty="0" smtClean="0">
                <a:latin typeface="+mn-lt"/>
              </a:rPr>
              <a:t> et al. Rev </a:t>
            </a:r>
            <a:r>
              <a:rPr lang="en-GB" sz="1100" dirty="0" err="1" smtClean="0">
                <a:latin typeface="+mn-lt"/>
              </a:rPr>
              <a:t>Saúde</a:t>
            </a:r>
            <a:r>
              <a:rPr lang="en-GB" sz="1100" dirty="0" smtClean="0">
                <a:latin typeface="+mn-lt"/>
              </a:rPr>
              <a:t> </a:t>
            </a:r>
            <a:r>
              <a:rPr lang="en-GB" sz="1100" dirty="0" err="1" smtClean="0">
                <a:latin typeface="+mn-lt"/>
              </a:rPr>
              <a:t>Pública</a:t>
            </a:r>
            <a:r>
              <a:rPr lang="en-GB" sz="1100" dirty="0" smtClean="0">
                <a:latin typeface="+mn-lt"/>
              </a:rPr>
              <a:t> 2009, 43(1):35-43; http://www.fomezero.gov.br</a:t>
            </a:r>
            <a:endParaRPr lang="en-GB" sz="110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3652B3-E96D-405D-B6AA-2A5619E678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is structured around our Reference Document, and tries to capture the key nutrition issues when designing social transfers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E4EB6E-FCB9-45AE-A036-920A903F26B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90736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 opportunities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to better respond to nutrition insecurity through social transfers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through the kind of interventions described in next slide)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to better link social transfers and national food production 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through giving vouchers for nutritious foods that encourage local producers to diversify into producing them – I think that this is something Cristina was looking at in Mozambique itself – maybe check with her?)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Risks and weaknesses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Silver bullet syndrome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(social transfers are not a silver bullet in any circumstances, and certainly not in the case of nutrition. Nutrition has no silver bullet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–that’s one thing we HAVE learned over last 40 years! So need to understand context and causes of undernutrition, and develop a combination of appropriate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initiatives - and linkages across them)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Sector silos and institutional interests (both social transfers and nutrition are already cross-sectoral: getting institutional collaboration on either is already difficult, and doubly so when trying to combine the two!)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ahead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Balancing technicality and scalability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(lots of “successful” pilots - nutrition and social transfers, and even combining the two - on a small scale; but limited success in scaling these up into national interventions that can be operated by Government at scale)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       Balancing economic and nutritional values 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trade-off in a public works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of making people work on a “productive” project so it can be justified on an economic basis…which may mean that undernourished women expend more calories that the equivalent of what they are being given as a transfer!)</a:t>
            </a:r>
            <a:endParaRPr lang="en-GB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07E21E-E772-4E7B-88EA-F96D28EED51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C156D-A06D-4B4B-BF4A-487882211437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5F1F-43BE-43B8-89D4-5AB710EC03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43DF-34E7-4653-8C69-A2FEB1B02326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EC5FD-99C7-4EFD-99DB-1DDEE5778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A1400-6D2E-49BF-8090-4EA040DAD9F2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97C1-22AE-4EAA-98FC-E58D504099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E62BA-7546-4554-B0D6-D51043F49C5C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3488-FD6E-407C-B29A-DC430DF56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89BCA-0B86-4E23-96BA-F8C99BDB367B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52AFB-0EFD-4A39-93E9-CE509948B8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8E52-ACEB-4D36-B5FE-4889744F2367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F263A-3CC8-45A3-9D7D-AFD91FC65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8388-794A-42D5-A3DE-0B17225EF794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0F280-A0C3-4049-9230-40BDC28E96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5BF20-9C04-4858-90D1-49AD8D1D5B01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04B7-3204-4DB0-B289-964AAB92F1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F706-103D-4D3E-A988-9720ED5D419F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FDF8-9068-418D-AAD7-BA4A8ADDD1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5125C-EBB5-4A06-A111-FD9337E9FDCD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F1676-E865-4CD5-8420-1986551E99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EE1B5-2112-4560-B37D-95B8FFC2DA80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64403-26A5-4171-8B6E-3E09FD4D8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A90E6-BAE1-4DCB-93E0-330601A02543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4A315-F2B2-45A9-BF1D-9BD8033A5D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9C9317-37B8-45A4-9457-62B76FDC31C8}" type="datetimeFigureOut">
              <a:rPr lang="en-GB"/>
              <a:pPr>
                <a:defRPr/>
              </a:pPr>
              <a:t>20/02/2013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B6D8C-9106-4C2A-89A2-0B904C6C19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371600" y="1700808"/>
            <a:ext cx="7772400" cy="3888432"/>
          </a:xfrm>
        </p:spPr>
        <p:txBody>
          <a:bodyPr/>
          <a:lstStyle/>
          <a:p>
            <a:pPr eaLnBrk="1" hangingPunct="1">
              <a:defRPr/>
            </a:pPr>
            <a:r>
              <a:rPr lang="en-GB" sz="5000" b="1" cap="small" dirty="0" smtClean="0">
                <a:solidFill>
                  <a:srgbClr val="FF9900"/>
                </a:solidFill>
              </a:rPr>
              <a:t>Social Transfers</a:t>
            </a:r>
            <a:br>
              <a:rPr lang="en-GB" sz="5000" b="1" cap="small" dirty="0" smtClean="0">
                <a:solidFill>
                  <a:srgbClr val="FF9900"/>
                </a:solidFill>
              </a:rPr>
            </a:br>
            <a:r>
              <a:rPr lang="en-GB" sz="5000" b="1" cap="small" dirty="0" smtClean="0">
                <a:solidFill>
                  <a:srgbClr val="FF9900"/>
                </a:solidFill>
              </a:rPr>
              <a:t>&amp; Nutrition</a:t>
            </a:r>
            <a:r>
              <a:rPr lang="en-GB" sz="4800" b="1" cap="small" dirty="0" smtClean="0">
                <a:solidFill>
                  <a:srgbClr val="FF9900"/>
                </a:solidFill>
              </a:rPr>
              <a:t/>
            </a:r>
            <a:br>
              <a:rPr lang="en-GB" sz="4800" b="1" cap="small" dirty="0" smtClean="0">
                <a:solidFill>
                  <a:srgbClr val="FF9900"/>
                </a:solidFill>
              </a:rPr>
            </a:br>
            <a:r>
              <a:rPr lang="en-GB" sz="1400" b="1" cap="small" dirty="0" smtClean="0">
                <a:solidFill>
                  <a:srgbClr val="FF9900"/>
                </a:solidFill>
              </a:rPr>
              <a:t/>
            </a:r>
            <a:br>
              <a:rPr lang="en-GB" sz="1400" b="1" cap="small" dirty="0" smtClean="0">
                <a:solidFill>
                  <a:srgbClr val="FF9900"/>
                </a:solidFill>
              </a:rPr>
            </a:br>
            <a:r>
              <a:rPr lang="en-GB" sz="4000" b="1" cap="small" dirty="0" smtClean="0">
                <a:solidFill>
                  <a:srgbClr val="0070C0"/>
                </a:solidFill>
              </a:rPr>
              <a:t>pathways &amp; emerging evidence</a:t>
            </a:r>
            <a:br>
              <a:rPr lang="en-GB" sz="4000" b="1" cap="small" dirty="0" smtClean="0">
                <a:solidFill>
                  <a:srgbClr val="0070C0"/>
                </a:solidFill>
              </a:rPr>
            </a:br>
            <a:r>
              <a:rPr lang="en-GB" sz="2800" cap="small" dirty="0" smtClean="0"/>
              <a:t/>
            </a:r>
            <a:br>
              <a:rPr lang="en-GB" sz="2800" cap="small" dirty="0" smtClean="0"/>
            </a:br>
            <a:r>
              <a:rPr lang="en-GB" sz="2000" cap="small" dirty="0" smtClean="0"/>
              <a:t>European Commission Advisory Services </a:t>
            </a:r>
            <a:br>
              <a:rPr lang="en-GB" sz="2000" cap="small" dirty="0" smtClean="0"/>
            </a:br>
            <a:r>
              <a:rPr lang="en-GB" sz="2000" cap="small" dirty="0" smtClean="0"/>
              <a:t>(Nutrition and Social Transfers)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  <p:transition advClick="0" advTm="1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733256"/>
          </a:xfrm>
        </p:spPr>
        <p:txBody>
          <a:bodyPr/>
          <a:lstStyle/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Justify</a:t>
            </a:r>
            <a:r>
              <a:rPr lang="en-GB" sz="2000" dirty="0" smtClean="0"/>
              <a:t>ing social transfers		</a:t>
            </a:r>
            <a:endParaRPr lang="en-GB" sz="2000" b="1" dirty="0" smtClean="0">
              <a:solidFill>
                <a:schemeClr val="accent6"/>
              </a:solidFill>
            </a:endParaRPr>
          </a:p>
          <a:p>
            <a:pPr marL="742950" lvl="2" indent="-3429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en-GB" sz="1800" dirty="0" smtClean="0"/>
              <a:t>putting the focus on </a:t>
            </a:r>
            <a:r>
              <a:rPr lang="en-GB" sz="1800" b="1" dirty="0" smtClean="0">
                <a:solidFill>
                  <a:schemeClr val="accent6"/>
                </a:solidFill>
              </a:rPr>
              <a:t>nutrition security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Context</a:t>
            </a:r>
            <a:r>
              <a:rPr lang="en-GB" sz="2000" dirty="0" smtClean="0"/>
              <a:t>ualising social transfers</a:t>
            </a:r>
            <a:endParaRPr lang="en-GB" sz="2000" b="1" dirty="0" smtClean="0">
              <a:solidFill>
                <a:schemeClr val="accent6"/>
              </a:solidFill>
            </a:endParaRP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understanding</a:t>
            </a:r>
            <a:r>
              <a:rPr lang="en-GB" sz="1800" b="1" dirty="0" smtClean="0">
                <a:solidFill>
                  <a:schemeClr val="accent6"/>
                </a:solidFill>
              </a:rPr>
              <a:t> </a:t>
            </a:r>
            <a:r>
              <a:rPr lang="en-GB" sz="1800" dirty="0" smtClean="0"/>
              <a:t>the </a:t>
            </a:r>
            <a:r>
              <a:rPr lang="en-GB" sz="1800" b="1" dirty="0" smtClean="0">
                <a:solidFill>
                  <a:schemeClr val="accent6"/>
                </a:solidFill>
              </a:rPr>
              <a:t>causes of undernutrition </a:t>
            </a:r>
            <a:r>
              <a:rPr lang="en-GB" sz="1600" dirty="0" smtClean="0"/>
              <a:t>e.g. supply, access, care, environment</a:t>
            </a:r>
            <a:endParaRPr lang="en-GB" sz="1800" dirty="0" smtClean="0"/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considering </a:t>
            </a:r>
            <a:r>
              <a:rPr lang="en-GB" sz="1800" b="1" dirty="0" smtClean="0">
                <a:solidFill>
                  <a:schemeClr val="accent6"/>
                </a:solidFill>
              </a:rPr>
              <a:t>alternative options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promoting national buy-in and development partner alignment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Design</a:t>
            </a:r>
            <a:r>
              <a:rPr lang="en-GB" sz="2000" dirty="0" smtClean="0"/>
              <a:t>ing social transfers</a:t>
            </a:r>
            <a:endParaRPr lang="en-GB" sz="2000" b="1" dirty="0" smtClean="0">
              <a:solidFill>
                <a:schemeClr val="accent6"/>
              </a:solidFill>
            </a:endParaRP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Having nutrition as a stated objective (as well as learning objectives)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reaching </a:t>
            </a:r>
            <a:r>
              <a:rPr lang="en-GB" sz="1800" b="1" dirty="0" smtClean="0">
                <a:solidFill>
                  <a:schemeClr val="accent6"/>
                </a:solidFill>
              </a:rPr>
              <a:t>pregnant/lactating women and under 2s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exempting pregnant women from work requirement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having nutrition-focused </a:t>
            </a:r>
            <a:r>
              <a:rPr lang="en-GB" sz="1800" b="1" dirty="0" smtClean="0">
                <a:solidFill>
                  <a:schemeClr val="accent6"/>
                </a:solidFill>
              </a:rPr>
              <a:t>complementary actions </a:t>
            </a:r>
            <a:r>
              <a:rPr lang="en-GB" sz="1600" dirty="0" smtClean="0"/>
              <a:t>e.g. food supplements to pregnant women and under 2s, nutritional training, </a:t>
            </a:r>
            <a:r>
              <a:rPr lang="en-GB" sz="1600" dirty="0" err="1" smtClean="0"/>
              <a:t>deworming</a:t>
            </a:r>
            <a:endParaRPr lang="en-GB" sz="1800" dirty="0" smtClean="0"/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providing  transfers in a form which improves </a:t>
            </a:r>
            <a:r>
              <a:rPr lang="en-GB" sz="1800" b="1" dirty="0" smtClean="0">
                <a:solidFill>
                  <a:schemeClr val="accent6"/>
                </a:solidFill>
              </a:rPr>
              <a:t>diet quality </a:t>
            </a:r>
            <a:r>
              <a:rPr lang="en-GB" sz="1600" dirty="0" smtClean="0"/>
              <a:t>e.g. cash, food supplements </a:t>
            </a:r>
            <a:r>
              <a:rPr lang="en-GB" sz="1800" dirty="0" smtClean="0"/>
              <a:t>and if possible boost local production </a:t>
            </a:r>
            <a:r>
              <a:rPr lang="en-GB" sz="1600" dirty="0" smtClean="0"/>
              <a:t>e.g. vouchers</a:t>
            </a:r>
            <a:endParaRPr lang="en-GB" sz="1800" dirty="0" smtClean="0"/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adjusting cash/voucher benefit level to the </a:t>
            </a:r>
            <a:r>
              <a:rPr lang="en-GB" sz="1800" b="1" dirty="0" smtClean="0">
                <a:solidFill>
                  <a:schemeClr val="accent6"/>
                </a:solidFill>
              </a:rPr>
              <a:t>cost of a healthy diet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 sz="1800" dirty="0" smtClean="0"/>
              <a:t>minimising time spent (and cost) for beneficiaries to receive the transfer </a:t>
            </a:r>
            <a:r>
              <a:rPr lang="en-GB" sz="1600" dirty="0" smtClean="0"/>
              <a:t>e.g. using mobile phones</a:t>
            </a:r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Social transfers with a nutrition lens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Presentation Overview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692275" y="1989138"/>
            <a:ext cx="7451725" cy="4137025"/>
          </a:xfrm>
        </p:spPr>
        <p:txBody>
          <a:bodyPr/>
          <a:lstStyle/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dirty="0" smtClean="0"/>
              <a:t>New emphasis on using social transfers for nutrition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dirty="0" smtClean="0"/>
              <a:t>Social transfers and nutrition: theory and practice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dirty="0" smtClean="0">
                <a:solidFill>
                  <a:srgbClr val="92D050"/>
                </a:solidFill>
              </a:rPr>
              <a:t>Emerging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GB" b="1" smtClean="0">
                <a:solidFill>
                  <a:srgbClr val="92D050"/>
                </a:solidFill>
              </a:rPr>
              <a:t>Emerging picture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820150" cy="551656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en-GB" sz="2400" b="1" dirty="0" smtClean="0"/>
              <a:t>Clear opportunities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to better respond to nutrition insecurity through social transfers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to better link social transfers and national food production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None/>
            </a:pPr>
            <a:r>
              <a:rPr lang="en-GB" sz="2400" b="1" dirty="0" smtClean="0"/>
              <a:t>Risks and weaknesses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Silver bullet syndrome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Sector silos and institutional interests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None/>
            </a:pPr>
            <a:r>
              <a:rPr lang="en-GB" sz="2400" b="1" dirty="0" smtClean="0"/>
              <a:t>Challenges ahead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Balancing technicality and scalability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Balancing economic and nutritional values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GB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endParaRPr lang="en-GB" sz="2400" b="1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Creating Meaningful Linkages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820150" cy="551656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en-GB" sz="2400" b="1" dirty="0" smtClean="0"/>
              <a:t>Monitoring is Key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Choice of indicators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Means of measurement…. regularity…. reliability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None/>
            </a:pPr>
            <a:r>
              <a:rPr lang="en-GB" sz="2400" b="1" dirty="0" smtClean="0"/>
              <a:t>Accountability for Results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Being clear about responsibilities across stakeholder groups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None/>
            </a:pPr>
            <a:r>
              <a:rPr lang="en-GB" sz="2400" b="1" dirty="0" smtClean="0"/>
              <a:t>Learning from Experience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All experience is valuable if we can learn from it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000" dirty="0" smtClean="0"/>
              <a:t>Programmes designed to allow impact analysis are especially useful – to what extent are changes in nutritional status attributable to the social transfer?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GB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endParaRPr lang="en-GB" sz="2400" b="1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02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GB" sz="3600" b="1" dirty="0" smtClean="0">
                <a:solidFill>
                  <a:srgbClr val="92D050"/>
                </a:solidFill>
              </a:rPr>
              <a:t>What a social transfer system for nutrition security might look like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23850" y="1557338"/>
            <a:ext cx="8496300" cy="4568825"/>
          </a:xfrm>
        </p:spPr>
        <p:txBody>
          <a:bodyPr/>
          <a:lstStyle/>
          <a:p>
            <a:r>
              <a:rPr lang="en-GB" sz="2400" b="1" dirty="0" smtClean="0"/>
              <a:t>Regular social transfers to women pregnant or with young children </a:t>
            </a:r>
            <a:r>
              <a:rPr lang="en-GB" sz="2400" dirty="0" smtClean="0"/>
              <a:t>to prevent malnutrition during the critical 1000 days</a:t>
            </a:r>
          </a:p>
          <a:p>
            <a:r>
              <a:rPr lang="en-GB" sz="2400" b="1" dirty="0" smtClean="0"/>
              <a:t>Seasonal social transfers to shock-affected socio-economic groups </a:t>
            </a:r>
            <a:r>
              <a:rPr lang="en-GB" sz="2400" dirty="0" smtClean="0"/>
              <a:t>to protect households and prevent loss in human and productive assets</a:t>
            </a:r>
          </a:p>
          <a:p>
            <a:r>
              <a:rPr lang="en-GB" sz="2400" b="1" dirty="0" smtClean="0"/>
              <a:t>Employment guarantee scheme for the un(der)employed </a:t>
            </a:r>
            <a:r>
              <a:rPr lang="en-GB" sz="2400" dirty="0" smtClean="0"/>
              <a:t>to increase job opportunities</a:t>
            </a:r>
            <a:r>
              <a:rPr lang="en-GB" sz="2400" b="1" dirty="0" smtClean="0"/>
              <a:t> </a:t>
            </a:r>
            <a:r>
              <a:rPr lang="en-GB" sz="2400" dirty="0" smtClean="0"/>
              <a:t>(and income) while supporting rural development (and future job opportunities)</a:t>
            </a:r>
          </a:p>
          <a:p>
            <a:r>
              <a:rPr lang="en-GB" sz="2400" b="1" dirty="0" smtClean="0"/>
              <a:t>Vouchers to access local produce for nutrition insecure individuals</a:t>
            </a:r>
            <a:r>
              <a:rPr lang="en-GB" sz="2400" dirty="0" smtClean="0"/>
              <a:t>	to increase access to </a:t>
            </a:r>
            <a:r>
              <a:rPr lang="en-GB" sz="2400" b="1" dirty="0" smtClean="0"/>
              <a:t>micronutrient-rich food </a:t>
            </a:r>
            <a:r>
              <a:rPr lang="en-GB" sz="2400" dirty="0" smtClean="0"/>
              <a:t>while supporting small local producers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 algn="ctr">
              <a:buNone/>
            </a:pPr>
            <a:endParaRPr lang="en-GB" dirty="0" smtClean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en-GB" dirty="0" smtClean="0">
                <a:solidFill>
                  <a:srgbClr val="92D050"/>
                </a:solidFill>
              </a:rPr>
              <a:t>Thank you!</a:t>
            </a:r>
          </a:p>
          <a:p>
            <a:pPr algn="ctr">
              <a:buNone/>
            </a:pPr>
            <a:endParaRPr lang="en-GB" dirty="0" smtClean="0">
              <a:solidFill>
                <a:srgbClr val="92D05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47664" y="333375"/>
            <a:ext cx="7596336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Social Transfers and Nutrition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r>
              <a:rPr lang="en-GB" b="1" smtClean="0">
                <a:solidFill>
                  <a:schemeClr val="bg1"/>
                </a:solidFill>
              </a:rPr>
              <a:t>Presentation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2275" y="1989138"/>
            <a:ext cx="7451725" cy="4137025"/>
          </a:xfrm>
        </p:spPr>
        <p:txBody>
          <a:bodyPr/>
          <a:lstStyle/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/>
              <a:t>New emphasis on using social transfers for nutrition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/>
              <a:t>Social transfers and nutrition: theory and practice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/>
              <a:t>Emerging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9900"/>
                </a:solidFill>
              </a:rPr>
              <a:t>Undernutrition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928992" cy="2952105"/>
          </a:xfrm>
        </p:spPr>
        <p:txBody>
          <a:bodyPr>
            <a:noAutofit/>
          </a:bodyPr>
          <a:lstStyle/>
          <a:p>
            <a:pPr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sym typeface="Wingdings" pitchFamily="2" charset="2"/>
              </a:rPr>
              <a:t>Large scale and deep crisis</a:t>
            </a:r>
          </a:p>
          <a:p>
            <a:pPr>
              <a:buClr>
                <a:srgbClr val="FF9900"/>
              </a:buClr>
              <a:buFont typeface="Arial" charset="0"/>
              <a:buNone/>
              <a:defRPr/>
            </a:pPr>
            <a:r>
              <a:rPr lang="en-GB" sz="2400" dirty="0" smtClean="0">
                <a:sym typeface="Wingdings" pitchFamily="2" charset="2"/>
              </a:rPr>
              <a:t>	</a:t>
            </a:r>
            <a:r>
              <a:rPr lang="en-GB" sz="1800" dirty="0" smtClean="0">
                <a:sym typeface="Wingdings" pitchFamily="2" charset="2"/>
              </a:rPr>
              <a:t>165m </a:t>
            </a:r>
            <a:r>
              <a:rPr lang="en-GB" sz="1800" dirty="0">
                <a:sym typeface="Wingdings" pitchFamily="2" charset="2"/>
              </a:rPr>
              <a:t>children </a:t>
            </a:r>
            <a:r>
              <a:rPr lang="en-GB" sz="1800" dirty="0" smtClean="0">
                <a:sym typeface="Wingdings" pitchFamily="2" charset="2"/>
              </a:rPr>
              <a:t>stunted; 51m wasted; 19m babies born Low Birth Weight</a:t>
            </a:r>
          </a:p>
          <a:p>
            <a:pPr>
              <a:buClr>
                <a:srgbClr val="FF9900"/>
              </a:buClr>
              <a:buFont typeface="Arial" charset="0"/>
              <a:buNone/>
              <a:defRPr/>
            </a:pPr>
            <a:endParaRPr lang="en-GB" sz="1800" dirty="0" smtClean="0">
              <a:sym typeface="Wingdings" pitchFamily="2" charset="2"/>
            </a:endParaRPr>
          </a:p>
          <a:p>
            <a:pPr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2400" b="1" dirty="0" smtClean="0"/>
              <a:t>Irreversible consequences</a:t>
            </a:r>
            <a:endParaRPr lang="en-GB" sz="2400" dirty="0" smtClean="0"/>
          </a:p>
          <a:p>
            <a:pPr>
              <a:buClr>
                <a:srgbClr val="FF9900"/>
              </a:buClr>
              <a:buNone/>
              <a:defRPr/>
            </a:pPr>
            <a:r>
              <a:rPr lang="en-GB" sz="2400" dirty="0"/>
              <a:t>	</a:t>
            </a:r>
            <a:r>
              <a:rPr lang="en-GB" sz="1800" dirty="0"/>
              <a:t>Undernutrition </a:t>
            </a:r>
            <a:r>
              <a:rPr lang="en-GB" sz="1800" dirty="0" smtClean="0"/>
              <a:t>kills (3m children/year, </a:t>
            </a:r>
            <a:r>
              <a:rPr lang="en-GB" sz="1800" dirty="0" smtClean="0">
                <a:sym typeface="Symbol"/>
              </a:rPr>
              <a:t></a:t>
            </a:r>
            <a:r>
              <a:rPr lang="en-GB" sz="1800" dirty="0" smtClean="0">
                <a:sym typeface="Wingdings" pitchFamily="2" charset="2"/>
              </a:rPr>
              <a:t>300 each hour</a:t>
            </a:r>
            <a:r>
              <a:rPr lang="en-GB" sz="1800" dirty="0" smtClean="0"/>
              <a:t>); impairs </a:t>
            </a:r>
            <a:r>
              <a:rPr lang="en-GB" sz="1800" dirty="0"/>
              <a:t>growth </a:t>
            </a:r>
            <a:r>
              <a:rPr lang="en-GB" sz="1800" dirty="0" smtClean="0"/>
              <a:t>and mental development (</a:t>
            </a:r>
            <a:r>
              <a:rPr lang="en-US" sz="1800" dirty="0" smtClean="0"/>
              <a:t>drop out of school earlier, less productive in adult life</a:t>
            </a:r>
            <a:r>
              <a:rPr lang="en-GB" sz="1800" dirty="0" smtClean="0"/>
              <a:t>)</a:t>
            </a:r>
            <a:endParaRPr lang="en-GB" sz="1800" b="1" dirty="0" smtClean="0"/>
          </a:p>
          <a:p>
            <a:pPr>
              <a:buClr>
                <a:srgbClr val="FF9900"/>
              </a:buClr>
              <a:buNone/>
              <a:defRPr/>
            </a:pPr>
            <a:r>
              <a:rPr lang="en-GB" sz="1800" dirty="0" smtClean="0"/>
              <a:t>	Huge economic costs: up </a:t>
            </a:r>
            <a:r>
              <a:rPr lang="en-GB" sz="1800" dirty="0"/>
              <a:t>to </a:t>
            </a:r>
            <a:r>
              <a:rPr lang="en-GB" sz="1800" dirty="0" smtClean="0"/>
              <a:t>8% of GDP </a:t>
            </a:r>
            <a:r>
              <a:rPr lang="en-GB" sz="1800" dirty="0" smtClean="0">
                <a:sym typeface="Wingdings" pitchFamily="2" charset="2"/>
              </a:rPr>
              <a:t> contributes to persistence of poverty</a:t>
            </a:r>
          </a:p>
          <a:p>
            <a:pPr>
              <a:buClr>
                <a:srgbClr val="FF9900"/>
              </a:buClr>
              <a:buNone/>
              <a:defRPr/>
            </a:pPr>
            <a:r>
              <a:rPr lang="en-GB" sz="1800" dirty="0" smtClean="0">
                <a:sym typeface="Wingdings" pitchFamily="2" charset="2"/>
              </a:rPr>
              <a:t>	</a:t>
            </a:r>
            <a:r>
              <a:rPr lang="en-US" sz="1800" dirty="0" smtClean="0">
                <a:sym typeface="Wingdings" pitchFamily="2" charset="2"/>
              </a:rPr>
              <a:t>Impedes MDG attainment: MDG 1, MDG 2 (education), MDG 4 (child mortality), MDG 5 (maternal health)</a:t>
            </a:r>
          </a:p>
          <a:p>
            <a:pPr>
              <a:buClr>
                <a:srgbClr val="FF9900"/>
              </a:buClr>
              <a:buNone/>
              <a:defRPr/>
            </a:pPr>
            <a:endParaRPr lang="en-GB" sz="1200" dirty="0"/>
          </a:p>
          <a:p>
            <a:pPr>
              <a:buClr>
                <a:srgbClr val="FF9900"/>
              </a:buClr>
              <a:buFont typeface="Arial" charset="0"/>
              <a:buNone/>
              <a:defRPr/>
            </a:pPr>
            <a:endParaRPr lang="en-GB" sz="2000" dirty="0" smtClean="0"/>
          </a:p>
          <a:p>
            <a:pPr>
              <a:defRPr/>
            </a:pPr>
            <a:endParaRPr lang="en-GB" sz="2000" dirty="0">
              <a:sym typeface="Wingdings" pitchFamily="2" charset="2"/>
            </a:endParaRPr>
          </a:p>
          <a:p>
            <a:pPr marL="514350" indent="-514350">
              <a:spcAft>
                <a:spcPts val="3000"/>
              </a:spcAft>
              <a:buClr>
                <a:srgbClr val="FF9900"/>
              </a:buClr>
              <a:buFont typeface="+mj-lt"/>
              <a:buAutoNum type="arabicPeriod"/>
              <a:defRPr/>
            </a:pP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365104"/>
            <a:ext cx="8568952" cy="260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solidFill>
                  <a:prstClr val="black"/>
                </a:solidFill>
                <a:latin typeface="Calibri"/>
                <a:cs typeface="+mn-cs"/>
              </a:rPr>
              <a:t>Receiving increased attention now</a:t>
            </a:r>
            <a:endParaRPr lang="en-GB" sz="24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FF9900"/>
              </a:buClr>
              <a:defRPr/>
            </a:pPr>
            <a:r>
              <a:rPr lang="en-GB" sz="2400" dirty="0" smtClean="0">
                <a:solidFill>
                  <a:prstClr val="black"/>
                </a:solidFill>
                <a:latin typeface="Calibri"/>
                <a:cs typeface="+mn-cs"/>
              </a:rPr>
              <a:t>	</a:t>
            </a:r>
            <a:r>
              <a:rPr lang="en-GB" dirty="0" smtClean="0">
                <a:solidFill>
                  <a:prstClr val="black"/>
                </a:solidFill>
                <a:latin typeface="Calibri"/>
                <a:cs typeface="+mn-cs"/>
              </a:rPr>
              <a:t>MDGs (especially target 1c),  the food price and food security crises, the Scaling Up Nutrition (SUN) Movement, the Thousand Days Partnership, REACH initiative, etc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FF9900"/>
              </a:buClr>
              <a:defRPr/>
            </a:pPr>
            <a:endParaRPr lang="en-GB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prstClr val="black"/>
                </a:solidFill>
                <a:latin typeface="Calibri"/>
                <a:cs typeface="+mn-cs"/>
              </a:rPr>
              <a:t>Strong evidence (Lancet) regarding unique </a:t>
            </a:r>
            <a:r>
              <a:rPr lang="en-GB" sz="2400" b="1" dirty="0" smtClean="0">
                <a:solidFill>
                  <a:prstClr val="black"/>
                </a:solidFill>
                <a:latin typeface="Calibri"/>
                <a:cs typeface="+mn-cs"/>
              </a:rPr>
              <a:t>window of opportunity </a:t>
            </a:r>
            <a:r>
              <a:rPr lang="en-GB" sz="2400" dirty="0" smtClean="0">
                <a:solidFill>
                  <a:prstClr val="black"/>
                </a:solidFill>
                <a:latin typeface="Calibri"/>
                <a:cs typeface="+mn-cs"/>
              </a:rPr>
              <a:t>between pregnancy and age two (‘1000 days’).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-90264"/>
            <a:ext cx="9144000" cy="1143000"/>
          </a:xfrm>
        </p:spPr>
        <p:txBody>
          <a:bodyPr/>
          <a:lstStyle/>
          <a:p>
            <a:r>
              <a:rPr lang="en-GB" sz="3200" b="1" smtClean="0">
                <a:solidFill>
                  <a:schemeClr val="accent6">
                    <a:lumMod val="75000"/>
                  </a:schemeClr>
                </a:solidFill>
                <a:cs typeface="ＭＳ Ｐゴシック" charset="0"/>
              </a:rPr>
              <a:t>Test how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cs typeface="ＭＳ Ｐゴシック" charset="0"/>
              </a:rPr>
              <a:t>much you </a:t>
            </a:r>
            <a:r>
              <a:rPr lang="en-GB" sz="3200" b="1" smtClean="0">
                <a:solidFill>
                  <a:schemeClr val="accent6">
                    <a:lumMod val="75000"/>
                  </a:schemeClr>
                </a:solidFill>
                <a:cs typeface="ＭＳ Ｐゴシック" charset="0"/>
              </a:rPr>
              <a:t>know on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cs typeface="ＭＳ Ｐゴシック" charset="0"/>
              </a:rPr>
              <a:t>nutrition in South Asia</a:t>
            </a:r>
            <a:endParaRPr lang="en-GB" sz="3200" dirty="0"/>
          </a:p>
        </p:txBody>
      </p:sp>
      <p:sp>
        <p:nvSpPr>
          <p:cNvPr id="7" name="Rettangolo 8"/>
          <p:cNvSpPr/>
          <p:nvPr/>
        </p:nvSpPr>
        <p:spPr>
          <a:xfrm>
            <a:off x="0" y="1068987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u="sng" dirty="0" smtClean="0"/>
              <a:t>South </a:t>
            </a:r>
            <a:r>
              <a:rPr lang="en-US" u="sng" dirty="0" smtClean="0"/>
              <a:t>Asia region has the highest prevalence </a:t>
            </a:r>
            <a:r>
              <a:rPr lang="en-US" dirty="0" smtClean="0"/>
              <a:t>of malnutrition in the world. </a:t>
            </a:r>
            <a:r>
              <a:rPr lang="en-US" sz="1400" dirty="0" smtClean="0">
                <a:solidFill>
                  <a:srgbClr val="7030A0"/>
                </a:solidFill>
              </a:rPr>
              <a:t>True or False?</a:t>
            </a:r>
            <a:endParaRPr lang="en-US" sz="1400" dirty="0" smtClean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Malnutrition remains the single </a:t>
            </a:r>
            <a:r>
              <a:rPr lang="en-US" u="sng" dirty="0" smtClean="0"/>
              <a:t>largest cause of child mortality </a:t>
            </a:r>
            <a:r>
              <a:rPr lang="en-US" dirty="0" smtClean="0"/>
              <a:t>in </a:t>
            </a:r>
            <a:r>
              <a:rPr lang="en-US" dirty="0" smtClean="0"/>
              <a:t>South Asia.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T </a:t>
            </a:r>
            <a:r>
              <a:rPr lang="en-US" sz="1400" dirty="0" smtClean="0">
                <a:solidFill>
                  <a:srgbClr val="7030A0"/>
                </a:solidFill>
              </a:rPr>
              <a:t>or </a:t>
            </a:r>
            <a:r>
              <a:rPr lang="en-US" sz="1400" dirty="0" smtClean="0">
                <a:solidFill>
                  <a:srgbClr val="7030A0"/>
                </a:solidFill>
              </a:rPr>
              <a:t>F?</a:t>
            </a:r>
            <a:endParaRPr lang="en-US" sz="1400" dirty="0" smtClean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In SA, 72 children are born each minute. How many of them will </a:t>
            </a:r>
            <a:r>
              <a:rPr lang="en-US" u="sng" dirty="0" smtClean="0"/>
              <a:t>not reach their full </a:t>
            </a:r>
            <a:r>
              <a:rPr lang="en-US" u="sng" dirty="0" smtClean="0"/>
              <a:t>growth and cognitive </a:t>
            </a:r>
            <a:r>
              <a:rPr lang="en-US" u="sng" dirty="0" smtClean="0"/>
              <a:t>potential </a:t>
            </a:r>
            <a:r>
              <a:rPr lang="en-US" dirty="0" smtClean="0"/>
              <a:t>due to poor nutrition? </a:t>
            </a:r>
            <a:r>
              <a:rPr lang="en-US" sz="1600" dirty="0" smtClean="0">
                <a:solidFill>
                  <a:srgbClr val="7030A0"/>
                </a:solidFill>
              </a:rPr>
              <a:t>3 (4%) </a:t>
            </a:r>
            <a:r>
              <a:rPr lang="en-US" sz="1600" dirty="0" smtClean="0">
                <a:solidFill>
                  <a:srgbClr val="7030A0"/>
                </a:solidFill>
              </a:rPr>
              <a:t> 12 </a:t>
            </a:r>
            <a:r>
              <a:rPr lang="en-US" sz="1600" dirty="0" smtClean="0">
                <a:solidFill>
                  <a:srgbClr val="7030A0"/>
                </a:solidFill>
              </a:rPr>
              <a:t>(17</a:t>
            </a:r>
            <a:r>
              <a:rPr lang="en-US" sz="1600" dirty="0" smtClean="0">
                <a:solidFill>
                  <a:srgbClr val="7030A0"/>
                </a:solidFill>
              </a:rPr>
              <a:t>%) </a:t>
            </a:r>
            <a:r>
              <a:rPr lang="en-US" sz="1600" dirty="0" smtClean="0">
                <a:solidFill>
                  <a:srgbClr val="7030A0"/>
                </a:solidFill>
              </a:rPr>
              <a:t>29 (40%) </a:t>
            </a:r>
            <a:r>
              <a:rPr lang="en-US" sz="1600" dirty="0" smtClean="0">
                <a:solidFill>
                  <a:srgbClr val="7030A0"/>
                </a:solidFill>
              </a:rPr>
              <a:t>52 </a:t>
            </a:r>
            <a:r>
              <a:rPr lang="en-US" sz="1600" dirty="0" smtClean="0">
                <a:solidFill>
                  <a:srgbClr val="7030A0"/>
                </a:solidFill>
              </a:rPr>
              <a:t>(54%)</a:t>
            </a:r>
            <a:endParaRPr lang="en-US" sz="1600" dirty="0" smtClean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u="sng" dirty="0" smtClean="0"/>
              <a:t>percentage of economic growth </a:t>
            </a:r>
            <a:r>
              <a:rPr lang="en-US" dirty="0" smtClean="0"/>
              <a:t>is malnutrition estimated to rob many developing countries of?       </a:t>
            </a:r>
            <a:r>
              <a:rPr lang="en-US" dirty="0" smtClean="0"/>
              <a:t>                  </a:t>
            </a:r>
            <a:r>
              <a:rPr lang="en-US" sz="1600" dirty="0" smtClean="0">
                <a:solidFill>
                  <a:srgbClr val="7030A0"/>
                </a:solidFill>
              </a:rPr>
              <a:t>5-11%	2-3%	2-9%	10-15%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What is the </a:t>
            </a:r>
            <a:r>
              <a:rPr lang="en-US" u="sng" dirty="0" smtClean="0"/>
              <a:t>percentage difference in wages in adulthood </a:t>
            </a:r>
            <a:r>
              <a:rPr lang="en-US" dirty="0" smtClean="0"/>
              <a:t>of well-nourished children over malnourished children?              </a:t>
            </a:r>
            <a:r>
              <a:rPr lang="en-US" dirty="0" smtClean="0"/>
              <a:t>	</a:t>
            </a:r>
            <a:r>
              <a:rPr lang="en-US" sz="1600" dirty="0" smtClean="0">
                <a:solidFill>
                  <a:srgbClr val="7030A0"/>
                </a:solidFill>
              </a:rPr>
              <a:t>0-5</a:t>
            </a:r>
            <a:r>
              <a:rPr lang="en-US" sz="1600" dirty="0" smtClean="0">
                <a:solidFill>
                  <a:srgbClr val="7030A0"/>
                </a:solidFill>
              </a:rPr>
              <a:t>%	</a:t>
            </a:r>
            <a:r>
              <a:rPr lang="en-US" sz="1600" dirty="0" smtClean="0">
                <a:solidFill>
                  <a:srgbClr val="7030A0"/>
                </a:solidFill>
              </a:rPr>
              <a:t>5-9</a:t>
            </a:r>
            <a:r>
              <a:rPr lang="en-US" sz="1600" dirty="0" smtClean="0">
                <a:solidFill>
                  <a:srgbClr val="7030A0"/>
                </a:solidFill>
              </a:rPr>
              <a:t>%	10-14%	   15-20%</a:t>
            </a:r>
            <a:endParaRPr lang="en-US" sz="1600" dirty="0" smtClean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Each year, </a:t>
            </a:r>
            <a:r>
              <a:rPr lang="en-US" u="sng" dirty="0" smtClean="0"/>
              <a:t>Afghanistan</a:t>
            </a:r>
            <a:r>
              <a:rPr lang="en-US" dirty="0" smtClean="0"/>
              <a:t> loses how much in GDP to </a:t>
            </a:r>
            <a:r>
              <a:rPr lang="en-US" dirty="0" err="1" smtClean="0"/>
              <a:t>vit</a:t>
            </a:r>
            <a:r>
              <a:rPr lang="en-US" dirty="0" smtClean="0"/>
              <a:t>/min def?  </a:t>
            </a:r>
            <a:r>
              <a:rPr lang="en-US" dirty="0" smtClean="0"/>
              <a:t>                            				</a:t>
            </a:r>
            <a:r>
              <a:rPr lang="en-US" sz="1600" dirty="0" smtClean="0">
                <a:solidFill>
                  <a:srgbClr val="7030A0"/>
                </a:solidFill>
              </a:rPr>
              <a:t>$</a:t>
            </a:r>
            <a:r>
              <a:rPr lang="en-US" sz="1600" dirty="0" smtClean="0">
                <a:solidFill>
                  <a:srgbClr val="7030A0"/>
                </a:solidFill>
              </a:rPr>
              <a:t>2.4 million      $235 million	$3 bill.      $12 bill.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u="sng" dirty="0" smtClean="0"/>
              <a:t>Bangladesh, what percent of children under5 are stunted </a:t>
            </a:r>
            <a:r>
              <a:rPr lang="en-US" dirty="0" smtClean="0"/>
              <a:t>(short for their age due to persistent malnutrition)?             </a:t>
            </a:r>
            <a:r>
              <a:rPr lang="en-US" sz="1600" dirty="0" smtClean="0">
                <a:solidFill>
                  <a:srgbClr val="7030A0"/>
                </a:solidFill>
              </a:rPr>
              <a:t>18%	</a:t>
            </a:r>
            <a:r>
              <a:rPr lang="en-US" sz="1600" dirty="0" smtClean="0">
                <a:solidFill>
                  <a:srgbClr val="7030A0"/>
                </a:solidFill>
              </a:rPr>
              <a:t> 37</a:t>
            </a:r>
            <a:r>
              <a:rPr lang="en-US" sz="1600" dirty="0" smtClean="0">
                <a:solidFill>
                  <a:srgbClr val="7030A0"/>
                </a:solidFill>
              </a:rPr>
              <a:t>%	43%	59%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In India, how many </a:t>
            </a:r>
            <a:r>
              <a:rPr lang="en-US" u="sng" dirty="0" smtClean="0"/>
              <a:t>child deaths are due to diarrhea</a:t>
            </a:r>
            <a:r>
              <a:rPr lang="en-US" dirty="0" smtClean="0"/>
              <a:t>? </a:t>
            </a:r>
            <a:r>
              <a:rPr lang="en-US" dirty="0" smtClean="0"/>
              <a:t> </a:t>
            </a:r>
            <a:r>
              <a:rPr lang="en-US" sz="1600" dirty="0" smtClean="0">
                <a:solidFill>
                  <a:srgbClr val="7030A0"/>
                </a:solidFill>
              </a:rPr>
              <a:t>1 in 2	</a:t>
            </a:r>
            <a:r>
              <a:rPr lang="en-US" sz="1600" dirty="0" smtClean="0">
                <a:solidFill>
                  <a:srgbClr val="7030A0"/>
                </a:solidFill>
              </a:rPr>
              <a:t>  1 </a:t>
            </a:r>
            <a:r>
              <a:rPr lang="en-US" sz="1600" dirty="0" smtClean="0">
                <a:solidFill>
                  <a:srgbClr val="7030A0"/>
                </a:solidFill>
              </a:rPr>
              <a:t>in 5	1 in 10	1 in 20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In Nepal, most of the </a:t>
            </a:r>
            <a:r>
              <a:rPr lang="en-US" u="sng" dirty="0" smtClean="0"/>
              <a:t>irreversible damage due to malnutrition happens between six and nine months </a:t>
            </a:r>
            <a:r>
              <a:rPr lang="en-US" dirty="0" smtClean="0"/>
              <a:t>of age. </a:t>
            </a:r>
            <a:r>
              <a:rPr lang="en-US" sz="1600" dirty="0" smtClean="0">
                <a:solidFill>
                  <a:srgbClr val="7030A0"/>
                </a:solidFill>
              </a:rPr>
              <a:t>True or False?</a:t>
            </a:r>
          </a:p>
          <a:p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2381250" y="517525"/>
            <a:ext cx="6551613" cy="9588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en-GB" sz="900" i="1">
                <a:latin typeface="Calibri" pitchFamily="34" charset="0"/>
              </a:rPr>
              <a:t>Individual level</a:t>
            </a:r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376613" y="576263"/>
            <a:ext cx="11779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100" b="1">
                <a:solidFill>
                  <a:srgbClr val="002060"/>
                </a:solidFill>
                <a:latin typeface="Calibri" pitchFamily="34" charset="0"/>
              </a:rPr>
              <a:t>Food security</a:t>
            </a:r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816475" y="184150"/>
            <a:ext cx="159385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100" b="1">
                <a:solidFill>
                  <a:srgbClr val="7030A0"/>
                </a:solidFill>
                <a:latin typeface="Calibri" pitchFamily="34" charset="0"/>
              </a:rPr>
              <a:t>Nutrition security</a:t>
            </a:r>
            <a:endParaRPr lang="en-US"/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2339975" y="4076700"/>
            <a:ext cx="6551613" cy="24638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 algn="r">
              <a:spcBef>
                <a:spcPts val="1200"/>
              </a:spcBef>
              <a:spcAft>
                <a:spcPts val="1000"/>
              </a:spcAft>
            </a:pPr>
            <a:r>
              <a:rPr lang="en-GB" sz="900" i="1">
                <a:latin typeface="Calibri" pitchFamily="34" charset="0"/>
              </a:rPr>
              <a:t>National, sub-national and community level</a:t>
            </a:r>
            <a:endParaRPr lang="en-US"/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2381250" y="1511300"/>
            <a:ext cx="6551613" cy="2474913"/>
          </a:xfrm>
          <a:prstGeom prst="roundRect">
            <a:avLst>
              <a:gd name="adj" fmla="val 16667"/>
            </a:avLst>
          </a:prstGeom>
          <a:solidFill>
            <a:srgbClr val="EEEC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en-GB" sz="900" i="1">
              <a:latin typeface="Times New Roman" pitchFamily="18" charset="0"/>
            </a:endParaRPr>
          </a:p>
          <a:p>
            <a:pPr algn="r">
              <a:spcAft>
                <a:spcPts val="1000"/>
              </a:spcAft>
            </a:pPr>
            <a:r>
              <a:rPr lang="en-GB" sz="900" i="1">
                <a:latin typeface="Calibri" pitchFamily="34" charset="0"/>
              </a:rPr>
              <a:t>Household level</a:t>
            </a:r>
            <a:endParaRPr lang="en-US"/>
          </a:p>
        </p:txBody>
      </p:sp>
      <p:cxnSp>
        <p:nvCxnSpPr>
          <p:cNvPr id="10247" name="AutoShape 8"/>
          <p:cNvCxnSpPr>
            <a:cxnSpLocks noChangeShapeType="1"/>
          </p:cNvCxnSpPr>
          <p:nvPr/>
        </p:nvCxnSpPr>
        <p:spPr bwMode="auto">
          <a:xfrm flipV="1">
            <a:off x="7380288" y="1365250"/>
            <a:ext cx="1587" cy="200025"/>
          </a:xfrm>
          <a:prstGeom prst="straightConnector1">
            <a:avLst/>
          </a:prstGeom>
          <a:noFill/>
          <a:ln w="9525">
            <a:solidFill>
              <a:srgbClr val="F79646"/>
            </a:solidFill>
            <a:round/>
            <a:headEnd/>
            <a:tailEnd type="triangle" w="med" len="med"/>
          </a:ln>
        </p:spPr>
      </p:cxnSp>
      <p:cxnSp>
        <p:nvCxnSpPr>
          <p:cNvPr id="10248" name="AutoShape 9"/>
          <p:cNvCxnSpPr>
            <a:cxnSpLocks noChangeShapeType="1"/>
          </p:cNvCxnSpPr>
          <p:nvPr/>
        </p:nvCxnSpPr>
        <p:spPr bwMode="auto">
          <a:xfrm flipV="1">
            <a:off x="3024188" y="2124075"/>
            <a:ext cx="0" cy="1390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249" name="AutoShape 10"/>
          <p:cNvSpPr>
            <a:spLocks noChangeArrowheads="1"/>
          </p:cNvSpPr>
          <p:nvPr/>
        </p:nvSpPr>
        <p:spPr bwMode="auto">
          <a:xfrm>
            <a:off x="2481263" y="1651000"/>
            <a:ext cx="1085850" cy="4651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900">
                <a:latin typeface="Calibri" pitchFamily="34" charset="0"/>
              </a:rPr>
              <a:t>Household</a:t>
            </a:r>
          </a:p>
          <a:p>
            <a:pPr algn="ctr"/>
            <a:r>
              <a:rPr lang="en-GB" sz="900">
                <a:latin typeface="Calibri" pitchFamily="34" charset="0"/>
              </a:rPr>
              <a:t>food consumption</a:t>
            </a:r>
            <a:endParaRPr lang="en-US"/>
          </a:p>
        </p:txBody>
      </p:sp>
      <p:sp>
        <p:nvSpPr>
          <p:cNvPr id="10250" name="AutoShape 11"/>
          <p:cNvSpPr>
            <a:spLocks noChangeArrowheads="1"/>
          </p:cNvSpPr>
          <p:nvPr/>
        </p:nvSpPr>
        <p:spPr bwMode="auto">
          <a:xfrm>
            <a:off x="4219575" y="1651000"/>
            <a:ext cx="1085850" cy="4651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900">
                <a:latin typeface="Calibri" pitchFamily="34" charset="0"/>
              </a:rPr>
              <a:t>Care and feeding practices</a:t>
            </a:r>
            <a:endParaRPr lang="en-US"/>
          </a:p>
        </p:txBody>
      </p:sp>
      <p:sp>
        <p:nvSpPr>
          <p:cNvPr id="10251" name="AutoShape 12"/>
          <p:cNvSpPr>
            <a:spLocks noChangeArrowheads="1"/>
          </p:cNvSpPr>
          <p:nvPr/>
        </p:nvSpPr>
        <p:spPr bwMode="auto">
          <a:xfrm>
            <a:off x="3359150" y="3211513"/>
            <a:ext cx="1085850" cy="65405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900">
                <a:latin typeface="Calibri" pitchFamily="34" charset="0"/>
              </a:rPr>
              <a:t>Household livelihood strategy</a:t>
            </a:r>
            <a:endParaRPr lang="en-US"/>
          </a:p>
        </p:txBody>
      </p:sp>
      <p:grpSp>
        <p:nvGrpSpPr>
          <p:cNvPr id="10252" name="Group 13"/>
          <p:cNvGrpSpPr>
            <a:grpSpLocks/>
          </p:cNvGrpSpPr>
          <p:nvPr/>
        </p:nvGrpSpPr>
        <p:grpSpPr bwMode="auto">
          <a:xfrm>
            <a:off x="3395663" y="625475"/>
            <a:ext cx="4573587" cy="758825"/>
            <a:chOff x="3403" y="1854"/>
            <a:chExt cx="7202" cy="1195"/>
          </a:xfrm>
        </p:grpSpPr>
        <p:cxnSp>
          <p:nvCxnSpPr>
            <p:cNvPr id="10295" name="AutoShape 14"/>
            <p:cNvCxnSpPr>
              <a:cxnSpLocks noChangeShapeType="1"/>
            </p:cNvCxnSpPr>
            <p:nvPr/>
          </p:nvCxnSpPr>
          <p:spPr bwMode="auto">
            <a:xfrm>
              <a:off x="7798" y="2711"/>
              <a:ext cx="1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296" name="AutoShape 15"/>
            <p:cNvCxnSpPr>
              <a:cxnSpLocks noChangeShapeType="1"/>
            </p:cNvCxnSpPr>
            <p:nvPr/>
          </p:nvCxnSpPr>
          <p:spPr bwMode="auto">
            <a:xfrm>
              <a:off x="7857" y="2951"/>
              <a:ext cx="1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0297" name="AutoShape 16"/>
            <p:cNvCxnSpPr>
              <a:cxnSpLocks noChangeShapeType="1"/>
            </p:cNvCxnSpPr>
            <p:nvPr/>
          </p:nvCxnSpPr>
          <p:spPr bwMode="auto">
            <a:xfrm>
              <a:off x="5114" y="2951"/>
              <a:ext cx="1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0298" name="AutoShape 17"/>
            <p:cNvCxnSpPr>
              <a:cxnSpLocks noChangeShapeType="1"/>
            </p:cNvCxnSpPr>
            <p:nvPr/>
          </p:nvCxnSpPr>
          <p:spPr bwMode="auto">
            <a:xfrm>
              <a:off x="5055" y="2711"/>
              <a:ext cx="1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299" name="AutoShape 18"/>
            <p:cNvSpPr>
              <a:spLocks noChangeArrowheads="1"/>
            </p:cNvSpPr>
            <p:nvPr/>
          </p:nvSpPr>
          <p:spPr bwMode="auto">
            <a:xfrm>
              <a:off x="6119" y="1854"/>
              <a:ext cx="1708" cy="467"/>
            </a:xfrm>
            <a:prstGeom prst="roundRect">
              <a:avLst>
                <a:gd name="adj" fmla="val 16667"/>
              </a:avLst>
            </a:prstGeom>
            <a:solidFill>
              <a:srgbClr val="FDE47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900">
                  <a:latin typeface="Calibri" pitchFamily="34" charset="0"/>
                </a:rPr>
                <a:t>Nutritional status</a:t>
              </a:r>
              <a:endParaRPr lang="en-US"/>
            </a:p>
          </p:txBody>
        </p:sp>
        <p:sp>
          <p:nvSpPr>
            <p:cNvPr id="10300" name="AutoShape 19"/>
            <p:cNvSpPr>
              <a:spLocks noChangeArrowheads="1"/>
            </p:cNvSpPr>
            <p:nvPr/>
          </p:nvSpPr>
          <p:spPr bwMode="auto">
            <a:xfrm>
              <a:off x="3403" y="2582"/>
              <a:ext cx="1708" cy="467"/>
            </a:xfrm>
            <a:prstGeom prst="roundRect">
              <a:avLst>
                <a:gd name="adj" fmla="val 16667"/>
              </a:avLst>
            </a:prstGeom>
            <a:solidFill>
              <a:srgbClr val="FDE47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fr-FR" sz="900">
                  <a:latin typeface="Calibri" pitchFamily="34" charset="0"/>
                </a:rPr>
                <a:t>Food </a:t>
              </a:r>
              <a:r>
                <a:rPr lang="en-GB" sz="900">
                  <a:latin typeface="Calibri" pitchFamily="34" charset="0"/>
                </a:rPr>
                <a:t>consumption</a:t>
              </a:r>
              <a:endParaRPr lang="en-US"/>
            </a:p>
          </p:txBody>
        </p:sp>
        <p:sp>
          <p:nvSpPr>
            <p:cNvPr id="10301" name="AutoShape 20"/>
            <p:cNvSpPr>
              <a:spLocks noChangeArrowheads="1"/>
            </p:cNvSpPr>
            <p:nvPr/>
          </p:nvSpPr>
          <p:spPr bwMode="auto">
            <a:xfrm>
              <a:off x="6149" y="2582"/>
              <a:ext cx="1708" cy="467"/>
            </a:xfrm>
            <a:prstGeom prst="roundRect">
              <a:avLst>
                <a:gd name="adj" fmla="val 16667"/>
              </a:avLst>
            </a:prstGeom>
            <a:solidFill>
              <a:srgbClr val="FDE47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fr-FR" sz="900">
                  <a:latin typeface="Calibri" pitchFamily="34" charset="0"/>
                </a:rPr>
                <a:t>Food utilisation</a:t>
              </a:r>
              <a:endParaRPr lang="en-US"/>
            </a:p>
          </p:txBody>
        </p:sp>
        <p:cxnSp>
          <p:nvCxnSpPr>
            <p:cNvPr id="10302" name="AutoShape 21"/>
            <p:cNvCxnSpPr>
              <a:cxnSpLocks noChangeShapeType="1"/>
            </p:cNvCxnSpPr>
            <p:nvPr/>
          </p:nvCxnSpPr>
          <p:spPr bwMode="auto">
            <a:xfrm flipH="1" flipV="1">
              <a:off x="6972" y="2321"/>
              <a:ext cx="8" cy="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03" name="AutoShape 22"/>
            <p:cNvSpPr>
              <a:spLocks noChangeArrowheads="1"/>
            </p:cNvSpPr>
            <p:nvPr/>
          </p:nvSpPr>
          <p:spPr bwMode="auto">
            <a:xfrm>
              <a:off x="8897" y="2582"/>
              <a:ext cx="1708" cy="467"/>
            </a:xfrm>
            <a:prstGeom prst="roundRect">
              <a:avLst>
                <a:gd name="adj" fmla="val 16667"/>
              </a:avLst>
            </a:prstGeom>
            <a:solidFill>
              <a:srgbClr val="FDE47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900">
                  <a:latin typeface="Calibri" pitchFamily="34" charset="0"/>
                </a:rPr>
                <a:t>Health status</a:t>
              </a:r>
              <a:endParaRPr lang="en-US"/>
            </a:p>
          </p:txBody>
        </p:sp>
      </p:grpSp>
      <p:sp>
        <p:nvSpPr>
          <p:cNvPr id="10253" name="AutoShape 23"/>
          <p:cNvSpPr>
            <a:spLocks noChangeArrowheads="1"/>
          </p:cNvSpPr>
          <p:nvPr/>
        </p:nvSpPr>
        <p:spPr bwMode="auto">
          <a:xfrm>
            <a:off x="3351213" y="2400300"/>
            <a:ext cx="1085850" cy="4651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900">
                <a:latin typeface="Calibri" pitchFamily="34" charset="0"/>
              </a:rPr>
              <a:t>Household income</a:t>
            </a:r>
            <a:endParaRPr lang="en-US"/>
          </a:p>
        </p:txBody>
      </p:sp>
      <p:cxnSp>
        <p:nvCxnSpPr>
          <p:cNvPr id="10255" name="AutoShape 25"/>
          <p:cNvCxnSpPr>
            <a:cxnSpLocks noChangeShapeType="1"/>
          </p:cNvCxnSpPr>
          <p:nvPr/>
        </p:nvCxnSpPr>
        <p:spPr bwMode="auto">
          <a:xfrm flipV="1">
            <a:off x="3898900" y="1370013"/>
            <a:ext cx="0" cy="207962"/>
          </a:xfrm>
          <a:prstGeom prst="straightConnector1">
            <a:avLst/>
          </a:prstGeom>
          <a:noFill/>
          <a:ln w="9525">
            <a:solidFill>
              <a:srgbClr val="F79646"/>
            </a:solidFill>
            <a:round/>
            <a:headEnd/>
            <a:tailEnd type="triangle" w="med" len="med"/>
          </a:ln>
        </p:spPr>
      </p:cxnSp>
      <p:sp>
        <p:nvSpPr>
          <p:cNvPr id="10256" name="Text Box 26"/>
          <p:cNvSpPr txBox="1">
            <a:spLocks noChangeArrowheads="1"/>
          </p:cNvSpPr>
          <p:nvPr/>
        </p:nvSpPr>
        <p:spPr bwMode="auto">
          <a:xfrm>
            <a:off x="3709988" y="1736725"/>
            <a:ext cx="40163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n-US" dirty="0"/>
          </a:p>
        </p:txBody>
      </p:sp>
      <p:sp>
        <p:nvSpPr>
          <p:cNvPr id="10257" name="AutoShape 27"/>
          <p:cNvSpPr>
            <a:spLocks noChangeArrowheads="1"/>
          </p:cNvSpPr>
          <p:nvPr/>
        </p:nvSpPr>
        <p:spPr bwMode="auto">
          <a:xfrm>
            <a:off x="5964238" y="1638300"/>
            <a:ext cx="1084262" cy="46355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900">
                <a:latin typeface="Calibri" pitchFamily="34" charset="0"/>
              </a:rPr>
              <a:t>Health care</a:t>
            </a:r>
            <a:endParaRPr lang="en-US"/>
          </a:p>
        </p:txBody>
      </p:sp>
      <p:sp>
        <p:nvSpPr>
          <p:cNvPr id="10258" name="AutoShape 28"/>
          <p:cNvSpPr>
            <a:spLocks noChangeArrowheads="1"/>
          </p:cNvSpPr>
          <p:nvPr/>
        </p:nvSpPr>
        <p:spPr bwMode="auto">
          <a:xfrm>
            <a:off x="7702550" y="1638300"/>
            <a:ext cx="1084263" cy="46355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900">
                <a:latin typeface="Calibri" pitchFamily="34" charset="0"/>
              </a:rPr>
              <a:t>Living environment</a:t>
            </a:r>
            <a:endParaRPr lang="en-US"/>
          </a:p>
        </p:txBody>
      </p:sp>
      <p:sp>
        <p:nvSpPr>
          <p:cNvPr id="10260" name="Text Box 30"/>
          <p:cNvSpPr txBox="1">
            <a:spLocks noChangeArrowheads="1"/>
          </p:cNvSpPr>
          <p:nvPr/>
        </p:nvSpPr>
        <p:spPr bwMode="auto">
          <a:xfrm>
            <a:off x="7192963" y="1724025"/>
            <a:ext cx="40163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n-US" dirty="0"/>
          </a:p>
        </p:txBody>
      </p:sp>
      <p:cxnSp>
        <p:nvCxnSpPr>
          <p:cNvPr id="10261" name="AutoShape 31"/>
          <p:cNvCxnSpPr>
            <a:cxnSpLocks noChangeShapeType="1"/>
          </p:cNvCxnSpPr>
          <p:nvPr/>
        </p:nvCxnSpPr>
        <p:spPr bwMode="auto">
          <a:xfrm flipV="1">
            <a:off x="3165475" y="2124075"/>
            <a:ext cx="1588" cy="4937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62" name="AutoShape 32"/>
          <p:cNvCxnSpPr>
            <a:cxnSpLocks noChangeShapeType="1"/>
          </p:cNvCxnSpPr>
          <p:nvPr/>
        </p:nvCxnSpPr>
        <p:spPr bwMode="auto">
          <a:xfrm flipV="1">
            <a:off x="3721100" y="2865438"/>
            <a:ext cx="0" cy="346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63" name="AutoShape 33"/>
          <p:cNvCxnSpPr>
            <a:cxnSpLocks noChangeShapeType="1"/>
          </p:cNvCxnSpPr>
          <p:nvPr/>
        </p:nvCxnSpPr>
        <p:spPr bwMode="auto">
          <a:xfrm flipH="1" flipV="1">
            <a:off x="3998913" y="2865438"/>
            <a:ext cx="4762" cy="346075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triangle" w="med" len="med"/>
            <a:tailEnd/>
          </a:ln>
        </p:spPr>
      </p:cxnSp>
      <p:sp>
        <p:nvSpPr>
          <p:cNvPr id="10264" name="AutoShape 34"/>
          <p:cNvSpPr>
            <a:spLocks noChangeArrowheads="1"/>
          </p:cNvSpPr>
          <p:nvPr/>
        </p:nvSpPr>
        <p:spPr bwMode="auto">
          <a:xfrm>
            <a:off x="2481263" y="5824538"/>
            <a:ext cx="6246812" cy="311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900" b="1">
                <a:solidFill>
                  <a:srgbClr val="7F7F7F"/>
                </a:solidFill>
                <a:latin typeface="Calibri" pitchFamily="34" charset="0"/>
              </a:rPr>
              <a:t>Social-economic, political, institutional, cultural and natural environment</a:t>
            </a:r>
            <a:endParaRPr lang="en-US"/>
          </a:p>
        </p:txBody>
      </p:sp>
      <p:sp>
        <p:nvSpPr>
          <p:cNvPr id="10265" name="AutoShape 35"/>
          <p:cNvSpPr>
            <a:spLocks noChangeArrowheads="1"/>
          </p:cNvSpPr>
          <p:nvPr/>
        </p:nvSpPr>
        <p:spPr bwMode="auto">
          <a:xfrm>
            <a:off x="2514600" y="4367213"/>
            <a:ext cx="722313" cy="465137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800">
                <a:latin typeface="Calibri" pitchFamily="34" charset="0"/>
              </a:rPr>
              <a:t>Food availability</a:t>
            </a:r>
            <a:endParaRPr lang="en-US"/>
          </a:p>
        </p:txBody>
      </p:sp>
      <p:sp>
        <p:nvSpPr>
          <p:cNvPr id="10266" name="AutoShape 36"/>
          <p:cNvSpPr>
            <a:spLocks noChangeArrowheads="1"/>
          </p:cNvSpPr>
          <p:nvPr/>
        </p:nvSpPr>
        <p:spPr bwMode="auto">
          <a:xfrm>
            <a:off x="3236913" y="4367213"/>
            <a:ext cx="754062" cy="465137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800">
                <a:latin typeface="Calibri" pitchFamily="34" charset="0"/>
              </a:rPr>
              <a:t>Food affordability</a:t>
            </a:r>
            <a:endParaRPr lang="en-US"/>
          </a:p>
        </p:txBody>
      </p:sp>
      <p:sp>
        <p:nvSpPr>
          <p:cNvPr id="10267" name="AutoShape 37"/>
          <p:cNvSpPr>
            <a:spLocks noChangeArrowheads="1"/>
          </p:cNvSpPr>
          <p:nvPr/>
        </p:nvSpPr>
        <p:spPr bwMode="auto">
          <a:xfrm>
            <a:off x="3990975" y="4367213"/>
            <a:ext cx="796925" cy="465137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800">
                <a:latin typeface="Calibri" pitchFamily="34" charset="0"/>
              </a:rPr>
              <a:t>Food acceptability</a:t>
            </a:r>
            <a:endParaRPr lang="en-US"/>
          </a:p>
        </p:txBody>
      </p:sp>
      <p:sp>
        <p:nvSpPr>
          <p:cNvPr id="10268" name="AutoShape 38"/>
          <p:cNvSpPr>
            <a:spLocks noChangeArrowheads="1"/>
          </p:cNvSpPr>
          <p:nvPr/>
        </p:nvSpPr>
        <p:spPr bwMode="auto">
          <a:xfrm>
            <a:off x="4787900" y="4360863"/>
            <a:ext cx="560388" cy="46355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800">
                <a:latin typeface="Calibri" pitchFamily="34" charset="0"/>
              </a:rPr>
              <a:t>Food</a:t>
            </a:r>
            <a:endParaRPr lang="en-GB" sz="800">
              <a:latin typeface="Times New Roman" pitchFamily="18" charset="0"/>
            </a:endParaRPr>
          </a:p>
          <a:p>
            <a:pPr algn="ctr"/>
            <a:r>
              <a:rPr lang="en-GB" sz="800">
                <a:latin typeface="Calibri" pitchFamily="34" charset="0"/>
              </a:rPr>
              <a:t>quality</a:t>
            </a:r>
            <a:endParaRPr lang="en-US"/>
          </a:p>
        </p:txBody>
      </p:sp>
      <p:cxnSp>
        <p:nvCxnSpPr>
          <p:cNvPr id="10269" name="AutoShape 39"/>
          <p:cNvCxnSpPr>
            <a:cxnSpLocks noChangeShapeType="1"/>
          </p:cNvCxnSpPr>
          <p:nvPr/>
        </p:nvCxnSpPr>
        <p:spPr bwMode="auto">
          <a:xfrm>
            <a:off x="4403725" y="5138738"/>
            <a:ext cx="614363" cy="0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/>
          </a:ln>
        </p:spPr>
      </p:cxnSp>
      <p:cxnSp>
        <p:nvCxnSpPr>
          <p:cNvPr id="10270" name="AutoShape 40"/>
          <p:cNvCxnSpPr>
            <a:cxnSpLocks noChangeShapeType="1"/>
          </p:cNvCxnSpPr>
          <p:nvPr/>
        </p:nvCxnSpPr>
        <p:spPr bwMode="auto">
          <a:xfrm>
            <a:off x="2852738" y="5138738"/>
            <a:ext cx="534987" cy="1587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/>
          </a:ln>
        </p:spPr>
      </p:cxnSp>
      <p:cxnSp>
        <p:nvCxnSpPr>
          <p:cNvPr id="10271" name="AutoShape 41"/>
          <p:cNvCxnSpPr>
            <a:cxnSpLocks noChangeShapeType="1"/>
          </p:cNvCxnSpPr>
          <p:nvPr/>
        </p:nvCxnSpPr>
        <p:spPr bwMode="auto">
          <a:xfrm flipV="1">
            <a:off x="2852738" y="4832350"/>
            <a:ext cx="0" cy="306388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10272" name="AutoShape 42"/>
          <p:cNvCxnSpPr>
            <a:cxnSpLocks noChangeShapeType="1"/>
          </p:cNvCxnSpPr>
          <p:nvPr/>
        </p:nvCxnSpPr>
        <p:spPr bwMode="auto">
          <a:xfrm flipV="1">
            <a:off x="3611563" y="4832350"/>
            <a:ext cx="0" cy="214313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10273" name="AutoShape 43"/>
          <p:cNvCxnSpPr>
            <a:cxnSpLocks noChangeShapeType="1"/>
          </p:cNvCxnSpPr>
          <p:nvPr/>
        </p:nvCxnSpPr>
        <p:spPr bwMode="auto">
          <a:xfrm flipV="1">
            <a:off x="4356100" y="4832350"/>
            <a:ext cx="0" cy="214313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10274" name="AutoShape 44"/>
          <p:cNvCxnSpPr>
            <a:cxnSpLocks noChangeShapeType="1"/>
          </p:cNvCxnSpPr>
          <p:nvPr/>
        </p:nvCxnSpPr>
        <p:spPr bwMode="auto">
          <a:xfrm flipV="1">
            <a:off x="5018088" y="4832350"/>
            <a:ext cx="0" cy="306388"/>
          </a:xfrm>
          <a:prstGeom prst="straightConnector1">
            <a:avLst/>
          </a:prstGeom>
          <a:noFill/>
          <a:ln w="9525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10275" name="AutoShape 45"/>
          <p:cNvCxnSpPr>
            <a:cxnSpLocks noChangeShapeType="1"/>
          </p:cNvCxnSpPr>
          <p:nvPr/>
        </p:nvCxnSpPr>
        <p:spPr bwMode="auto">
          <a:xfrm flipV="1">
            <a:off x="2852738" y="2116138"/>
            <a:ext cx="0" cy="2114550"/>
          </a:xfrm>
          <a:prstGeom prst="straightConnector1">
            <a:avLst/>
          </a:prstGeom>
          <a:noFill/>
          <a:ln w="12700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10276" name="AutoShape 46"/>
          <p:cNvCxnSpPr>
            <a:cxnSpLocks noChangeShapeType="1"/>
          </p:cNvCxnSpPr>
          <p:nvPr/>
        </p:nvCxnSpPr>
        <p:spPr bwMode="auto">
          <a:xfrm flipV="1">
            <a:off x="3898900" y="3865563"/>
            <a:ext cx="0" cy="365125"/>
          </a:xfrm>
          <a:prstGeom prst="straightConnector1">
            <a:avLst/>
          </a:prstGeom>
          <a:noFill/>
          <a:ln w="12700">
            <a:solidFill>
              <a:srgbClr val="76923C"/>
            </a:solidFill>
            <a:round/>
            <a:headEnd/>
            <a:tailEnd type="triangle" w="med" len="med"/>
          </a:ln>
        </p:spPr>
      </p:cxnSp>
      <p:sp>
        <p:nvSpPr>
          <p:cNvPr id="10277" name="AutoShape 47"/>
          <p:cNvSpPr>
            <a:spLocks noChangeArrowheads="1"/>
          </p:cNvSpPr>
          <p:nvPr/>
        </p:nvSpPr>
        <p:spPr bwMode="auto">
          <a:xfrm>
            <a:off x="2425700" y="4230688"/>
            <a:ext cx="2952750" cy="14001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76923C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fr-FR" sz="900">
              <a:solidFill>
                <a:srgbClr val="76923C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fr-FR" sz="900">
              <a:solidFill>
                <a:srgbClr val="76923C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endParaRPr lang="fr-FR" sz="900">
              <a:solidFill>
                <a:srgbClr val="76923C"/>
              </a:solidFill>
              <a:latin typeface="Times New Roman" pitchFamily="18" charset="0"/>
            </a:endParaRPr>
          </a:p>
          <a:p>
            <a:pPr algn="ctr"/>
            <a:r>
              <a:rPr lang="en-GB" sz="900">
                <a:solidFill>
                  <a:srgbClr val="76923C"/>
                </a:solidFill>
                <a:latin typeface="Calibri" pitchFamily="34" charset="0"/>
              </a:rPr>
              <a:t>Food supply chains</a:t>
            </a:r>
          </a:p>
          <a:p>
            <a:pPr algn="ctr"/>
            <a:endParaRPr lang="en-GB" sz="800" b="1">
              <a:solidFill>
                <a:srgbClr val="76923C"/>
              </a:solidFill>
              <a:latin typeface="Times New Roman" pitchFamily="18" charset="0"/>
            </a:endParaRPr>
          </a:p>
          <a:p>
            <a:pPr algn="ctr"/>
            <a:r>
              <a:rPr lang="en-GB" sz="900" b="1">
                <a:solidFill>
                  <a:srgbClr val="76923C"/>
                </a:solidFill>
                <a:latin typeface="Calibri" pitchFamily="34" charset="0"/>
              </a:rPr>
              <a:t>Food and agricultural system</a:t>
            </a:r>
            <a:endParaRPr lang="en-US"/>
          </a:p>
        </p:txBody>
      </p:sp>
      <p:cxnSp>
        <p:nvCxnSpPr>
          <p:cNvPr id="10278" name="AutoShape 48"/>
          <p:cNvCxnSpPr>
            <a:cxnSpLocks noChangeShapeType="1"/>
          </p:cNvCxnSpPr>
          <p:nvPr/>
        </p:nvCxnSpPr>
        <p:spPr bwMode="auto">
          <a:xfrm flipV="1">
            <a:off x="3844925" y="5632450"/>
            <a:ext cx="0" cy="193675"/>
          </a:xfrm>
          <a:prstGeom prst="straightConnector1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med" len="med"/>
          </a:ln>
        </p:spPr>
      </p:cxnSp>
      <p:cxnSp>
        <p:nvCxnSpPr>
          <p:cNvPr id="10279" name="AutoShape 49"/>
          <p:cNvCxnSpPr>
            <a:cxnSpLocks noChangeShapeType="1"/>
          </p:cNvCxnSpPr>
          <p:nvPr/>
        </p:nvCxnSpPr>
        <p:spPr bwMode="auto">
          <a:xfrm flipH="1" flipV="1">
            <a:off x="6497638" y="2112963"/>
            <a:ext cx="44450" cy="3708400"/>
          </a:xfrm>
          <a:prstGeom prst="straightConnector1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med" len="med"/>
          </a:ln>
        </p:spPr>
      </p:cxnSp>
      <p:cxnSp>
        <p:nvCxnSpPr>
          <p:cNvPr id="10280" name="AutoShape 50"/>
          <p:cNvCxnSpPr>
            <a:cxnSpLocks noChangeShapeType="1"/>
          </p:cNvCxnSpPr>
          <p:nvPr/>
        </p:nvCxnSpPr>
        <p:spPr bwMode="auto">
          <a:xfrm flipH="1" flipV="1">
            <a:off x="8293100" y="2114550"/>
            <a:ext cx="44450" cy="3708400"/>
          </a:xfrm>
          <a:prstGeom prst="straightConnector1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med" len="med"/>
          </a:ln>
        </p:spPr>
      </p:cxnSp>
      <p:cxnSp>
        <p:nvCxnSpPr>
          <p:cNvPr id="10281" name="AutoShape 51"/>
          <p:cNvCxnSpPr>
            <a:cxnSpLocks noChangeShapeType="1"/>
          </p:cNvCxnSpPr>
          <p:nvPr/>
        </p:nvCxnSpPr>
        <p:spPr bwMode="auto">
          <a:xfrm flipH="1">
            <a:off x="3024188" y="3514725"/>
            <a:ext cx="3349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2" name="AutoShape 52"/>
          <p:cNvCxnSpPr>
            <a:cxnSpLocks noChangeShapeType="1"/>
          </p:cNvCxnSpPr>
          <p:nvPr/>
        </p:nvCxnSpPr>
        <p:spPr bwMode="auto">
          <a:xfrm>
            <a:off x="3165475" y="2617788"/>
            <a:ext cx="1857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3" name="AutoShape 53"/>
          <p:cNvCxnSpPr>
            <a:cxnSpLocks noChangeShapeType="1"/>
          </p:cNvCxnSpPr>
          <p:nvPr/>
        </p:nvCxnSpPr>
        <p:spPr bwMode="auto">
          <a:xfrm flipV="1">
            <a:off x="4689475" y="2111375"/>
            <a:ext cx="0" cy="4016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84" name="AutoShape 54"/>
          <p:cNvCxnSpPr>
            <a:cxnSpLocks noChangeShapeType="1"/>
          </p:cNvCxnSpPr>
          <p:nvPr/>
        </p:nvCxnSpPr>
        <p:spPr bwMode="auto">
          <a:xfrm flipV="1">
            <a:off x="6342063" y="2101850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85" name="AutoShape 55"/>
          <p:cNvCxnSpPr>
            <a:cxnSpLocks noChangeShapeType="1"/>
          </p:cNvCxnSpPr>
          <p:nvPr/>
        </p:nvCxnSpPr>
        <p:spPr bwMode="auto">
          <a:xfrm flipV="1">
            <a:off x="8069263" y="2101850"/>
            <a:ext cx="1587" cy="6207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286" name="AutoShape 56"/>
          <p:cNvCxnSpPr>
            <a:cxnSpLocks noChangeShapeType="1"/>
          </p:cNvCxnSpPr>
          <p:nvPr/>
        </p:nvCxnSpPr>
        <p:spPr bwMode="auto">
          <a:xfrm flipH="1">
            <a:off x="4437063" y="2513013"/>
            <a:ext cx="2524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7" name="AutoShape 57"/>
          <p:cNvCxnSpPr>
            <a:cxnSpLocks noChangeShapeType="1"/>
          </p:cNvCxnSpPr>
          <p:nvPr/>
        </p:nvCxnSpPr>
        <p:spPr bwMode="auto">
          <a:xfrm>
            <a:off x="4437063" y="2617788"/>
            <a:ext cx="1905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8" name="AutoShape 58"/>
          <p:cNvCxnSpPr>
            <a:cxnSpLocks noChangeShapeType="1"/>
          </p:cNvCxnSpPr>
          <p:nvPr/>
        </p:nvCxnSpPr>
        <p:spPr bwMode="auto">
          <a:xfrm>
            <a:off x="4445000" y="2722563"/>
            <a:ext cx="3624263" cy="4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083" name="AutoShape 59"/>
          <p:cNvSpPr>
            <a:spLocks noChangeArrowheads="1"/>
          </p:cNvSpPr>
          <p:nvPr/>
        </p:nvSpPr>
        <p:spPr bwMode="auto">
          <a:xfrm>
            <a:off x="2416175" y="922338"/>
            <a:ext cx="2962275" cy="5213350"/>
          </a:xfrm>
          <a:prstGeom prst="triangle">
            <a:avLst>
              <a:gd name="adj" fmla="val 50000"/>
            </a:avLst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84" name="AutoShape 60"/>
          <p:cNvSpPr>
            <a:spLocks noChangeArrowheads="1"/>
          </p:cNvSpPr>
          <p:nvPr/>
        </p:nvSpPr>
        <p:spPr bwMode="auto">
          <a:xfrm>
            <a:off x="2416175" y="452438"/>
            <a:ext cx="6475413" cy="5683250"/>
          </a:xfrm>
          <a:prstGeom prst="triangle">
            <a:avLst>
              <a:gd name="adj" fmla="val 50000"/>
            </a:avLst>
          </a:prstGeom>
          <a:noFill/>
          <a:ln w="25400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10291" name="AutoShape 61"/>
          <p:cNvCxnSpPr>
            <a:cxnSpLocks noChangeShapeType="1"/>
          </p:cNvCxnSpPr>
          <p:nvPr/>
        </p:nvCxnSpPr>
        <p:spPr bwMode="auto">
          <a:xfrm flipH="1">
            <a:off x="4437063" y="3514725"/>
            <a:ext cx="50482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92" name="AutoShape 62"/>
          <p:cNvCxnSpPr>
            <a:cxnSpLocks noChangeShapeType="1"/>
          </p:cNvCxnSpPr>
          <p:nvPr/>
        </p:nvCxnSpPr>
        <p:spPr bwMode="auto">
          <a:xfrm flipV="1">
            <a:off x="4941888" y="2125663"/>
            <a:ext cx="0" cy="1390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79388" y="188913"/>
            <a:ext cx="201612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Nutrition security</a:t>
            </a:r>
            <a:r>
              <a:rPr lang="en-GB" dirty="0">
                <a:solidFill>
                  <a:srgbClr val="7030A0"/>
                </a:solidFill>
              </a:rPr>
              <a:t> is an outcome of good health, a healthy environment, good caring practices and household-level food security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95263" y="3068638"/>
            <a:ext cx="194468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Food security</a:t>
            </a:r>
            <a:r>
              <a:rPr lang="en-GB" dirty="0">
                <a:solidFill>
                  <a:srgbClr val="002060"/>
                </a:solidFill>
              </a:rPr>
              <a:t> exists when all people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at all times have access to sufficient, safe, nutritious food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to maintain a healthy and active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1029" grpId="0"/>
      <p:bldP spid="1083" grpId="0" animBg="1"/>
      <p:bldP spid="1084" grpId="0" animBg="1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r>
              <a:rPr lang="en-GB" b="1" smtClean="0">
                <a:solidFill>
                  <a:schemeClr val="bg1"/>
                </a:solidFill>
              </a:rPr>
              <a:t>Presentation Overview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692275" y="1989138"/>
            <a:ext cx="7451725" cy="4137025"/>
          </a:xfrm>
        </p:spPr>
        <p:txBody>
          <a:bodyPr/>
          <a:lstStyle/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/>
              <a:t>New emphasis on using social transfers for nutrition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>
                <a:solidFill>
                  <a:srgbClr val="0070C0"/>
                </a:solidFill>
              </a:rPr>
              <a:t>Social transfers and nutrition: theory and practice</a:t>
            </a:r>
          </a:p>
          <a:p>
            <a:pPr marL="514350" indent="-514350">
              <a:spcAft>
                <a:spcPts val="3000"/>
              </a:spcAft>
              <a:buFont typeface="Calibri" pitchFamily="34" charset="0"/>
              <a:buAutoNum type="arabicPeriod"/>
            </a:pPr>
            <a:r>
              <a:rPr lang="en-GB" b="1" smtClean="0"/>
              <a:t>Emerging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Theory of change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85087" y="1861778"/>
            <a:ext cx="1584176" cy="86409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Nutritional status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556895" y="186177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Food consumption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56695" y="132171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Food production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56695" y="2396505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Income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56895" y="2905894"/>
            <a:ext cx="1584176" cy="5231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Health care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80112" y="3573016"/>
            <a:ext cx="158417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Education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28503" y="186177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Livelihood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65237" y="1865015"/>
            <a:ext cx="1584176" cy="86409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Human capital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1" name="Shape 30"/>
          <p:cNvCxnSpPr>
            <a:stCxn id="9" idx="2"/>
            <a:endCxn id="10" idx="1"/>
          </p:cNvCxnSpPr>
          <p:nvPr/>
        </p:nvCxnSpPr>
        <p:spPr>
          <a:xfrm rot="5400000" flipH="1" flipV="1">
            <a:off x="5006262" y="2709968"/>
            <a:ext cx="93154" cy="1008112"/>
          </a:xfrm>
          <a:prstGeom prst="bentConnector4">
            <a:avLst>
              <a:gd name="adj1" fmla="val -245400"/>
              <a:gd name="adj2" fmla="val 89286"/>
            </a:avLst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9" idx="2"/>
            <a:endCxn id="11" idx="1"/>
          </p:cNvCxnSpPr>
          <p:nvPr/>
        </p:nvCxnSpPr>
        <p:spPr>
          <a:xfrm rot="16200000" flipH="1">
            <a:off x="4782226" y="3027157"/>
            <a:ext cx="564443" cy="1031329"/>
          </a:xfrm>
          <a:prstGeom prst="bent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12" idx="0"/>
            <a:endCxn id="8" idx="1"/>
          </p:cNvCxnSpPr>
          <p:nvPr/>
        </p:nvCxnSpPr>
        <p:spPr>
          <a:xfrm rot="5400000" flipH="1" flipV="1">
            <a:off x="3234637" y="1339720"/>
            <a:ext cx="108012" cy="93610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12" idx="2"/>
            <a:endCxn id="9" idx="1"/>
          </p:cNvCxnSpPr>
          <p:nvPr/>
        </p:nvCxnSpPr>
        <p:spPr>
          <a:xfrm rot="16200000" flipH="1">
            <a:off x="3237304" y="2309161"/>
            <a:ext cx="102679" cy="93610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8" idx="3"/>
            <a:endCxn id="7" idx="1"/>
          </p:cNvCxnSpPr>
          <p:nvPr/>
        </p:nvCxnSpPr>
        <p:spPr>
          <a:xfrm>
            <a:off x="5340871" y="1753766"/>
            <a:ext cx="216024" cy="540060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9" idx="3"/>
            <a:endCxn id="7" idx="1"/>
          </p:cNvCxnSpPr>
          <p:nvPr/>
        </p:nvCxnSpPr>
        <p:spPr>
          <a:xfrm flipV="1">
            <a:off x="5340871" y="2293826"/>
            <a:ext cx="216024" cy="534727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7" idx="3"/>
            <a:endCxn id="5" idx="1"/>
          </p:cNvCxnSpPr>
          <p:nvPr/>
        </p:nvCxnSpPr>
        <p:spPr>
          <a:xfrm>
            <a:off x="7141071" y="2293826"/>
            <a:ext cx="144016" cy="12700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0" idx="3"/>
            <a:endCxn id="5" idx="2"/>
          </p:cNvCxnSpPr>
          <p:nvPr/>
        </p:nvCxnSpPr>
        <p:spPr>
          <a:xfrm flipV="1">
            <a:off x="7141071" y="2725874"/>
            <a:ext cx="936104" cy="441573"/>
          </a:xfrm>
          <a:prstGeom prst="bent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hape 53"/>
          <p:cNvCxnSpPr>
            <a:stCxn id="5" idx="3"/>
            <a:endCxn id="14" idx="1"/>
          </p:cNvCxnSpPr>
          <p:nvPr/>
        </p:nvCxnSpPr>
        <p:spPr>
          <a:xfrm flipH="1">
            <a:off x="265237" y="2293826"/>
            <a:ext cx="8604026" cy="3237"/>
          </a:xfrm>
          <a:prstGeom prst="bentConnector5">
            <a:avLst>
              <a:gd name="adj1" fmla="val -2657"/>
              <a:gd name="adj2" fmla="val -43049596"/>
              <a:gd name="adj3" fmla="val 102657"/>
            </a:avLst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4" idx="3"/>
            <a:endCxn id="12" idx="1"/>
          </p:cNvCxnSpPr>
          <p:nvPr/>
        </p:nvCxnSpPr>
        <p:spPr>
          <a:xfrm flipV="1">
            <a:off x="1849413" y="2293826"/>
            <a:ext cx="179090" cy="323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096372" y="4993357"/>
            <a:ext cx="1584176" cy="86409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Nutritional status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728592" y="4746476"/>
            <a:ext cx="1224136" cy="79208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Food consumption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432076" y="4738092"/>
            <a:ext cx="1080120" cy="64807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Food production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3432076" y="5569421"/>
            <a:ext cx="1080120" cy="576064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Income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207940" y="5137373"/>
            <a:ext cx="1008112" cy="64807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Livelihood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092746" y="5137372"/>
            <a:ext cx="971178" cy="651309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Human capital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68" name="Shape 67"/>
          <p:cNvCxnSpPr>
            <a:stCxn id="64" idx="0"/>
            <a:endCxn id="60" idx="1"/>
          </p:cNvCxnSpPr>
          <p:nvPr/>
        </p:nvCxnSpPr>
        <p:spPr>
          <a:xfrm rot="5400000" flipH="1" flipV="1">
            <a:off x="3034414" y="4739711"/>
            <a:ext cx="75245" cy="720080"/>
          </a:xfrm>
          <a:prstGeom prst="bentConnector2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>
            <a:stCxn id="64" idx="2"/>
            <a:endCxn id="61" idx="1"/>
          </p:cNvCxnSpPr>
          <p:nvPr/>
        </p:nvCxnSpPr>
        <p:spPr>
          <a:xfrm rot="16200000" flipH="1">
            <a:off x="3036032" y="5461409"/>
            <a:ext cx="72008" cy="720080"/>
          </a:xfrm>
          <a:prstGeom prst="bentConnector2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60" idx="3"/>
            <a:endCxn id="59" idx="1"/>
          </p:cNvCxnSpPr>
          <p:nvPr/>
        </p:nvCxnSpPr>
        <p:spPr>
          <a:xfrm>
            <a:off x="4512196" y="5062128"/>
            <a:ext cx="216396" cy="8039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61" idx="3"/>
            <a:endCxn id="59" idx="1"/>
          </p:cNvCxnSpPr>
          <p:nvPr/>
        </p:nvCxnSpPr>
        <p:spPr>
          <a:xfrm flipV="1">
            <a:off x="4512196" y="5142520"/>
            <a:ext cx="216396" cy="71493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59" idx="3"/>
            <a:endCxn id="58" idx="1"/>
          </p:cNvCxnSpPr>
          <p:nvPr/>
        </p:nvCxnSpPr>
        <p:spPr>
          <a:xfrm>
            <a:off x="5952728" y="5142520"/>
            <a:ext cx="143644" cy="28288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5" idx="3"/>
            <a:endCxn id="64" idx="1"/>
          </p:cNvCxnSpPr>
          <p:nvPr/>
        </p:nvCxnSpPr>
        <p:spPr>
          <a:xfrm flipV="1">
            <a:off x="2063924" y="5461409"/>
            <a:ext cx="144016" cy="161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>
            <a:off x="4728592" y="5610572"/>
            <a:ext cx="1224136" cy="43204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Health care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728592" y="6159252"/>
            <a:ext cx="1224136" cy="43204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Education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32" name="Elbow Connector 131"/>
          <p:cNvCxnSpPr>
            <a:stCxn id="61" idx="2"/>
            <a:endCxn id="129" idx="1"/>
          </p:cNvCxnSpPr>
          <p:nvPr/>
        </p:nvCxnSpPr>
        <p:spPr>
          <a:xfrm rot="5400000" flipH="1" flipV="1">
            <a:off x="4190919" y="5607813"/>
            <a:ext cx="318889" cy="756456"/>
          </a:xfrm>
          <a:prstGeom prst="bentConnector4">
            <a:avLst>
              <a:gd name="adj1" fmla="val -71686"/>
              <a:gd name="adj2" fmla="val 85697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hape 133"/>
          <p:cNvCxnSpPr>
            <a:stCxn id="61" idx="2"/>
            <a:endCxn id="130" idx="1"/>
          </p:cNvCxnSpPr>
          <p:nvPr/>
        </p:nvCxnSpPr>
        <p:spPr>
          <a:xfrm rot="16200000" flipH="1">
            <a:off x="4235469" y="5882152"/>
            <a:ext cx="229791" cy="756456"/>
          </a:xfrm>
          <a:prstGeom prst="bentConnector2">
            <a:avLst/>
          </a:prstGeom>
          <a:ln w="222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stCxn id="11" idx="2"/>
            <a:endCxn id="65" idx="1"/>
          </p:cNvCxnSpPr>
          <p:nvPr/>
        </p:nvCxnSpPr>
        <p:spPr>
          <a:xfrm rot="5400000">
            <a:off x="3039496" y="2130322"/>
            <a:ext cx="1385955" cy="5279454"/>
          </a:xfrm>
          <a:prstGeom prst="bentConnector4">
            <a:avLst>
              <a:gd name="adj1" fmla="val 28631"/>
              <a:gd name="adj2" fmla="val 104330"/>
            </a:avLst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0" y="4365104"/>
            <a:ext cx="91440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4437112"/>
            <a:ext cx="1907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 generation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Down Arrow 62"/>
          <p:cNvSpPr/>
          <p:nvPr/>
        </p:nvSpPr>
        <p:spPr>
          <a:xfrm>
            <a:off x="5944344" y="1037878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5301605" y="37381"/>
            <a:ext cx="212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Food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Vouchers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Food for work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3" name="Down Arrow 72"/>
          <p:cNvSpPr/>
          <p:nvPr/>
        </p:nvSpPr>
        <p:spPr>
          <a:xfrm rot="4031443" flipV="1">
            <a:off x="2966370" y="2975497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043608" y="3140968"/>
            <a:ext cx="212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Cash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Cash for work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Public works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7" name="Down Arrow 76"/>
          <p:cNvSpPr/>
          <p:nvPr/>
        </p:nvSpPr>
        <p:spPr>
          <a:xfrm rot="19838522">
            <a:off x="1565875" y="1142955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-180528" y="836712"/>
            <a:ext cx="2123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Input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Public works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80" name="Down Arrow 79"/>
          <p:cNvSpPr/>
          <p:nvPr/>
        </p:nvSpPr>
        <p:spPr>
          <a:xfrm rot="14391926">
            <a:off x="3925213" y="3430285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1691680" y="3789040"/>
            <a:ext cx="2195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accent3"/>
                </a:solidFill>
              </a:rPr>
              <a:t>CCT</a:t>
            </a:r>
          </a:p>
          <a:p>
            <a:pPr algn="r"/>
            <a:r>
              <a:rPr lang="en-GB" dirty="0" smtClean="0">
                <a:solidFill>
                  <a:schemeClr val="accent3"/>
                </a:solidFill>
              </a:rPr>
              <a:t>School feeding</a:t>
            </a:r>
          </a:p>
          <a:p>
            <a:pPr algn="r"/>
            <a:endParaRPr lang="en-GB" dirty="0">
              <a:solidFill>
                <a:schemeClr val="accent3"/>
              </a:solidFill>
            </a:endParaRPr>
          </a:p>
        </p:txBody>
      </p:sp>
      <p:cxnSp>
        <p:nvCxnSpPr>
          <p:cNvPr id="85" name="Elbow Connector 84"/>
          <p:cNvCxnSpPr>
            <a:stCxn id="9" idx="2"/>
            <a:endCxn id="10" idx="1"/>
          </p:cNvCxnSpPr>
          <p:nvPr/>
        </p:nvCxnSpPr>
        <p:spPr>
          <a:xfrm rot="5400000" flipH="1" flipV="1">
            <a:off x="5006262" y="2709968"/>
            <a:ext cx="93154" cy="1008112"/>
          </a:xfrm>
          <a:prstGeom prst="bentConnector4">
            <a:avLst>
              <a:gd name="adj1" fmla="val -245400"/>
              <a:gd name="adj2" fmla="val 89286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9" idx="2"/>
            <a:endCxn id="11" idx="1"/>
          </p:cNvCxnSpPr>
          <p:nvPr/>
        </p:nvCxnSpPr>
        <p:spPr>
          <a:xfrm rot="16200000" flipH="1">
            <a:off x="4782226" y="3027157"/>
            <a:ext cx="564443" cy="1031329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10" idx="3"/>
            <a:endCxn id="5" idx="2"/>
          </p:cNvCxnSpPr>
          <p:nvPr/>
        </p:nvCxnSpPr>
        <p:spPr>
          <a:xfrm flipV="1">
            <a:off x="7141071" y="2725874"/>
            <a:ext cx="936104" cy="441573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29" idx="3"/>
            <a:endCxn id="58" idx="1"/>
          </p:cNvCxnSpPr>
          <p:nvPr/>
        </p:nvCxnSpPr>
        <p:spPr>
          <a:xfrm flipV="1">
            <a:off x="5952728" y="5425405"/>
            <a:ext cx="143644" cy="401191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hape 111"/>
          <p:cNvCxnSpPr>
            <a:stCxn id="130" idx="2"/>
          </p:cNvCxnSpPr>
          <p:nvPr/>
        </p:nvCxnSpPr>
        <p:spPr>
          <a:xfrm rot="16200000" flipH="1">
            <a:off x="5853404" y="6078556"/>
            <a:ext cx="150068" cy="1175556"/>
          </a:xfrm>
          <a:prstGeom prst="bentConnector2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>
            <a:off x="2411760" y="2708920"/>
            <a:ext cx="1368152" cy="288032"/>
          </a:xfrm>
          <a:prstGeom prst="bentConnector3">
            <a:avLst>
              <a:gd name="adj1" fmla="val 100126"/>
            </a:avLst>
          </a:prstGeom>
          <a:ln w="222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flipV="1">
            <a:off x="6372200" y="2348880"/>
            <a:ext cx="2520280" cy="2088232"/>
          </a:xfrm>
          <a:prstGeom prst="bentConnector3">
            <a:avLst>
              <a:gd name="adj1" fmla="val 99196"/>
            </a:avLst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2" animBg="1"/>
      <p:bldP spid="10" grpId="0" animBg="1"/>
      <p:bldP spid="11" grpId="0" animBg="1"/>
      <p:bldP spid="12" grpId="0" animBg="1"/>
      <p:bldP spid="14" grpId="0" animBg="1"/>
      <p:bldP spid="58" grpId="0" animBg="1"/>
      <p:bldP spid="59" grpId="0" animBg="1"/>
      <p:bldP spid="60" grpId="0" animBg="1"/>
      <p:bldP spid="61" grpId="0" animBg="1"/>
      <p:bldP spid="64" grpId="0" animBg="1"/>
      <p:bldP spid="65" grpId="0" animBg="1"/>
      <p:bldP spid="129" grpId="0" animBg="1"/>
      <p:bldP spid="130" grpId="0" animBg="1"/>
      <p:bldP spid="53" grpId="0"/>
      <p:bldP spid="63" grpId="0" animBg="1"/>
      <p:bldP spid="66" grpId="0"/>
      <p:bldP spid="73" grpId="0" animBg="1"/>
      <p:bldP spid="74" grpId="0"/>
      <p:bldP spid="77" grpId="0" animBg="1"/>
      <p:bldP spid="78" grpId="0"/>
      <p:bldP spid="80" grpId="0" animBg="1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What could go wrong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85087" y="2318978"/>
            <a:ext cx="1584176" cy="86409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Nutritional status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556895" y="231897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Food consumption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56695" y="177891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Food production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56695" y="2853705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Income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56895" y="3363094"/>
            <a:ext cx="1584176" cy="5231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Health care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80112" y="4030216"/>
            <a:ext cx="158417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Education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28503" y="2318978"/>
            <a:ext cx="158417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Livelihood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65237" y="2322215"/>
            <a:ext cx="1584176" cy="86409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Human capital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1" name="Shape 30"/>
          <p:cNvCxnSpPr>
            <a:stCxn id="9" idx="2"/>
            <a:endCxn id="10" idx="1"/>
          </p:cNvCxnSpPr>
          <p:nvPr/>
        </p:nvCxnSpPr>
        <p:spPr>
          <a:xfrm rot="5400000" flipH="1" flipV="1">
            <a:off x="5006262" y="3167168"/>
            <a:ext cx="93154" cy="1008112"/>
          </a:xfrm>
          <a:prstGeom prst="bentConnector4">
            <a:avLst>
              <a:gd name="adj1" fmla="val -245400"/>
              <a:gd name="adj2" fmla="val 89286"/>
            </a:avLst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9" idx="2"/>
            <a:endCxn id="11" idx="1"/>
          </p:cNvCxnSpPr>
          <p:nvPr/>
        </p:nvCxnSpPr>
        <p:spPr>
          <a:xfrm rot="16200000" flipH="1">
            <a:off x="4782226" y="3484357"/>
            <a:ext cx="564443" cy="1031329"/>
          </a:xfrm>
          <a:prstGeom prst="bent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12" idx="0"/>
            <a:endCxn id="8" idx="1"/>
          </p:cNvCxnSpPr>
          <p:nvPr/>
        </p:nvCxnSpPr>
        <p:spPr>
          <a:xfrm rot="5400000" flipH="1" flipV="1">
            <a:off x="3234637" y="1796920"/>
            <a:ext cx="108012" cy="93610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12" idx="2"/>
            <a:endCxn id="9" idx="1"/>
          </p:cNvCxnSpPr>
          <p:nvPr/>
        </p:nvCxnSpPr>
        <p:spPr>
          <a:xfrm rot="16200000" flipH="1">
            <a:off x="3237304" y="2766361"/>
            <a:ext cx="102679" cy="93610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8" idx="3"/>
            <a:endCxn id="7" idx="1"/>
          </p:cNvCxnSpPr>
          <p:nvPr/>
        </p:nvCxnSpPr>
        <p:spPr>
          <a:xfrm>
            <a:off x="5340871" y="2210966"/>
            <a:ext cx="216024" cy="540060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9" idx="3"/>
            <a:endCxn id="7" idx="1"/>
          </p:cNvCxnSpPr>
          <p:nvPr/>
        </p:nvCxnSpPr>
        <p:spPr>
          <a:xfrm flipV="1">
            <a:off x="5340871" y="2751026"/>
            <a:ext cx="216024" cy="534727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7" idx="3"/>
            <a:endCxn id="5" idx="1"/>
          </p:cNvCxnSpPr>
          <p:nvPr/>
        </p:nvCxnSpPr>
        <p:spPr>
          <a:xfrm>
            <a:off x="7141071" y="2751026"/>
            <a:ext cx="144016" cy="12700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0" idx="3"/>
            <a:endCxn id="5" idx="2"/>
          </p:cNvCxnSpPr>
          <p:nvPr/>
        </p:nvCxnSpPr>
        <p:spPr>
          <a:xfrm flipV="1">
            <a:off x="7141071" y="3183074"/>
            <a:ext cx="936104" cy="441573"/>
          </a:xfrm>
          <a:prstGeom prst="bent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hape 53"/>
          <p:cNvCxnSpPr>
            <a:stCxn id="5" idx="3"/>
            <a:endCxn id="14" idx="1"/>
          </p:cNvCxnSpPr>
          <p:nvPr/>
        </p:nvCxnSpPr>
        <p:spPr>
          <a:xfrm flipH="1">
            <a:off x="265237" y="2751026"/>
            <a:ext cx="8604026" cy="3237"/>
          </a:xfrm>
          <a:prstGeom prst="bentConnector5">
            <a:avLst>
              <a:gd name="adj1" fmla="val -2657"/>
              <a:gd name="adj2" fmla="val -43049596"/>
              <a:gd name="adj3" fmla="val 102657"/>
            </a:avLst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4" idx="3"/>
            <a:endCxn id="12" idx="1"/>
          </p:cNvCxnSpPr>
          <p:nvPr/>
        </p:nvCxnSpPr>
        <p:spPr>
          <a:xfrm flipV="1">
            <a:off x="1849413" y="2751026"/>
            <a:ext cx="179090" cy="323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own Arrow 62"/>
          <p:cNvSpPr/>
          <p:nvPr/>
        </p:nvSpPr>
        <p:spPr>
          <a:xfrm>
            <a:off x="5944344" y="1495078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5301605" y="494581"/>
            <a:ext cx="212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Food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Vouchers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Food for work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3" name="Down Arrow 72"/>
          <p:cNvSpPr/>
          <p:nvPr/>
        </p:nvSpPr>
        <p:spPr>
          <a:xfrm rot="4031443" flipV="1">
            <a:off x="2966370" y="3432697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043608" y="3750569"/>
            <a:ext cx="212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Cash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Cash for work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Public works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77" name="Down Arrow 76"/>
          <p:cNvSpPr/>
          <p:nvPr/>
        </p:nvSpPr>
        <p:spPr>
          <a:xfrm rot="19838522">
            <a:off x="1565875" y="1600155"/>
            <a:ext cx="792088" cy="792088"/>
          </a:xfrm>
          <a:prstGeom prst="downArrow">
            <a:avLst>
              <a:gd name="adj1" fmla="val 50000"/>
              <a:gd name="adj2" fmla="val 41583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-180528" y="1293912"/>
            <a:ext cx="2123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Input transfers</a:t>
            </a:r>
          </a:p>
          <a:p>
            <a:pPr algn="ctr"/>
            <a:r>
              <a:rPr lang="en-GB" dirty="0" smtClean="0">
                <a:solidFill>
                  <a:schemeClr val="accent3"/>
                </a:solidFill>
              </a:rPr>
              <a:t>Public works</a:t>
            </a:r>
          </a:p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cxnSp>
        <p:nvCxnSpPr>
          <p:cNvPr id="114" name="Elbow Connector 113"/>
          <p:cNvCxnSpPr/>
          <p:nvPr/>
        </p:nvCxnSpPr>
        <p:spPr>
          <a:xfrm rot="10800000">
            <a:off x="2411760" y="3166120"/>
            <a:ext cx="1368152" cy="288032"/>
          </a:xfrm>
          <a:prstGeom prst="bentConnector3">
            <a:avLst>
              <a:gd name="adj1" fmla="val 100126"/>
            </a:avLst>
          </a:prstGeom>
          <a:ln w="222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xplosion 1 55"/>
          <p:cNvSpPr/>
          <p:nvPr/>
        </p:nvSpPr>
        <p:spPr>
          <a:xfrm>
            <a:off x="6948264" y="2362969"/>
            <a:ext cx="432048" cy="720080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Explosion 1 61"/>
          <p:cNvSpPr/>
          <p:nvPr/>
        </p:nvSpPr>
        <p:spPr>
          <a:xfrm>
            <a:off x="5220072" y="2795017"/>
            <a:ext cx="432048" cy="720080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Explosion 1 66"/>
          <p:cNvSpPr/>
          <p:nvPr/>
        </p:nvSpPr>
        <p:spPr>
          <a:xfrm>
            <a:off x="5220072" y="1988840"/>
            <a:ext cx="432048" cy="720080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9203" y="4854302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Poor care and feeding practices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Inequitable intra-household sharing patterns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Disease </a:t>
            </a:r>
            <a:r>
              <a:rPr lang="en-GB" sz="1400" dirty="0" smtClean="0">
                <a:solidFill>
                  <a:srgbClr val="FF0000"/>
                </a:solidFill>
              </a:rPr>
              <a:t>e.g. due to rainy season, unhealthy  environment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203" y="565705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Limited availability/affordability of nutritious food on markets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Use of cash for nonessential items</a:t>
            </a:r>
            <a:endParaRPr lang="en-GB" sz="1400" dirty="0" smtClean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0" y="6519446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Limited quality/variety of food production</a:t>
            </a:r>
            <a:endParaRPr lang="en-GB" sz="1400" dirty="0" smtClean="0">
              <a:solidFill>
                <a:srgbClr val="FF0000"/>
              </a:solidFill>
            </a:endParaRPr>
          </a:p>
        </p:txBody>
      </p:sp>
      <p:sp>
        <p:nvSpPr>
          <p:cNvPr id="83" name="Explosion 1 82"/>
          <p:cNvSpPr/>
          <p:nvPr/>
        </p:nvSpPr>
        <p:spPr>
          <a:xfrm>
            <a:off x="3419872" y="2924944"/>
            <a:ext cx="432048" cy="720080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0" y="6237312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Unsuccessful livelihood </a:t>
            </a:r>
            <a:r>
              <a:rPr lang="en-GB" sz="1400" dirty="0" smtClean="0">
                <a:solidFill>
                  <a:srgbClr val="FF0000"/>
                </a:solidFill>
              </a:rPr>
              <a:t>e.g. due to drought</a:t>
            </a:r>
          </a:p>
        </p:txBody>
      </p:sp>
      <p:sp>
        <p:nvSpPr>
          <p:cNvPr id="87" name="Explosion 1 86"/>
          <p:cNvSpPr/>
          <p:nvPr/>
        </p:nvSpPr>
        <p:spPr>
          <a:xfrm>
            <a:off x="6137126" y="1581175"/>
            <a:ext cx="432048" cy="72008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Explosion 1 88"/>
          <p:cNvSpPr/>
          <p:nvPr/>
        </p:nvSpPr>
        <p:spPr>
          <a:xfrm>
            <a:off x="3131840" y="3501008"/>
            <a:ext cx="432048" cy="72008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Explosion 1 89"/>
          <p:cNvSpPr/>
          <p:nvPr/>
        </p:nvSpPr>
        <p:spPr>
          <a:xfrm>
            <a:off x="1763688" y="1700808"/>
            <a:ext cx="432048" cy="72008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5425430" y="4831060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Poor nutritional quality of transfer</a:t>
            </a:r>
          </a:p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Limited acceptability of transfer </a:t>
            </a: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=&gt; resale</a:t>
            </a:r>
            <a:endParaRPr lang="en-GB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Small transfer </a:t>
            </a: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e.g. due to sharing patterns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441429" y="5651723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Low benefit level</a:t>
            </a:r>
          </a:p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 long enough assistance</a:t>
            </a:r>
          </a:p>
          <a:p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45621" y="6252170"/>
            <a:ext cx="3707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Late transfer </a:t>
            </a: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e.g. after planting season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2" grpId="0" animBg="1"/>
      <p:bldP spid="67" grpId="0" animBg="1"/>
      <p:bldP spid="76" grpId="0"/>
      <p:bldP spid="79" grpId="1"/>
      <p:bldP spid="82" grpId="0"/>
      <p:bldP spid="83" grpId="0" animBg="1"/>
      <p:bldP spid="86" grpId="0"/>
      <p:bldP spid="87" grpId="0" animBg="1"/>
      <p:bldP spid="89" grpId="0" animBg="1"/>
      <p:bldP spid="90" grpId="0" animBg="1"/>
      <p:bldP spid="92" grpId="0"/>
      <p:bldP spid="93" grpId="0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Brazil’s integrated strategy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5" y="2018819"/>
            <a:ext cx="6516216" cy="417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196752"/>
            <a:ext cx="88924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dirty="0" smtClean="0">
                <a:latin typeface="+mn-lt"/>
              </a:rPr>
              <a:t>One of the most impressive declines in child malnutrition </a:t>
            </a:r>
            <a:r>
              <a:rPr lang="en-GB" sz="1600" dirty="0" smtClean="0">
                <a:latin typeface="+mn-lt"/>
              </a:rPr>
              <a:t>anywhere in the developing world:</a:t>
            </a:r>
          </a:p>
          <a:p>
            <a:pPr algn="just">
              <a:buFontTx/>
              <a:buChar char="-"/>
            </a:pPr>
            <a:r>
              <a:rPr lang="en-GB" sz="1600" b="1" dirty="0" smtClean="0">
                <a:latin typeface="+mn-lt"/>
              </a:rPr>
              <a:t>  elimination of severe forms</a:t>
            </a:r>
            <a:r>
              <a:rPr lang="en-GB" sz="1600" dirty="0" smtClean="0">
                <a:latin typeface="+mn-lt"/>
              </a:rPr>
              <a:t> of malnutrition</a:t>
            </a:r>
          </a:p>
          <a:p>
            <a:pPr algn="just">
              <a:buFontTx/>
              <a:buChar char="-"/>
            </a:pPr>
            <a:r>
              <a:rPr lang="en-GB" sz="1600" b="1" dirty="0" smtClean="0">
                <a:latin typeface="+mn-lt"/>
              </a:rPr>
              <a:t>  reduction of stunting</a:t>
            </a:r>
            <a:r>
              <a:rPr lang="en-GB" sz="1600" dirty="0" smtClean="0">
                <a:latin typeface="+mn-lt"/>
              </a:rPr>
              <a:t> (chronic malnutrition) from 13.5% to 6.8% between 1996 and 2006</a:t>
            </a: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r>
              <a:rPr lang="en-GB" sz="1600" dirty="0" smtClean="0">
                <a:latin typeface="+mn-lt"/>
              </a:rPr>
              <a:t>Four determinants explain 2/3</a:t>
            </a:r>
          </a:p>
          <a:p>
            <a:pPr algn="just"/>
            <a:r>
              <a:rPr lang="en-GB" sz="1600" dirty="0" smtClean="0">
                <a:latin typeface="+mn-lt"/>
              </a:rPr>
              <a:t>of the drop in malnutrition:</a:t>
            </a:r>
          </a:p>
          <a:p>
            <a:pPr algn="just"/>
            <a:r>
              <a:rPr lang="en-GB" sz="1600" dirty="0" smtClean="0">
                <a:latin typeface="+mn-lt"/>
              </a:rPr>
              <a:t>-  </a:t>
            </a:r>
            <a:r>
              <a:rPr lang="en-GB" sz="1600" b="1" dirty="0" smtClean="0">
                <a:latin typeface="+mn-lt"/>
              </a:rPr>
              <a:t>maternal schooling </a:t>
            </a:r>
            <a:r>
              <a:rPr lang="en-GB" sz="1600" dirty="0" smtClean="0">
                <a:latin typeface="+mn-lt"/>
              </a:rPr>
              <a:t>(25.7%)</a:t>
            </a:r>
          </a:p>
          <a:p>
            <a:pPr algn="just"/>
            <a:r>
              <a:rPr lang="en-GB" sz="1600" dirty="0" smtClean="0">
                <a:latin typeface="+mn-lt"/>
              </a:rPr>
              <a:t>-  </a:t>
            </a:r>
            <a:r>
              <a:rPr lang="en-GB" sz="1600" b="1" dirty="0" smtClean="0">
                <a:latin typeface="+mn-lt"/>
              </a:rPr>
              <a:t>purchasing power </a:t>
            </a:r>
            <a:r>
              <a:rPr lang="en-GB" sz="1600" dirty="0" smtClean="0">
                <a:latin typeface="+mn-lt"/>
              </a:rPr>
              <a:t>(21.7%)</a:t>
            </a:r>
          </a:p>
          <a:p>
            <a:pPr algn="just">
              <a:buFontTx/>
              <a:buChar char="-"/>
            </a:pPr>
            <a:r>
              <a:rPr lang="en-GB" sz="1600" b="1" dirty="0" smtClean="0">
                <a:latin typeface="+mn-lt"/>
              </a:rPr>
              <a:t>  primary health care </a:t>
            </a:r>
            <a:r>
              <a:rPr lang="en-GB" sz="1600" dirty="0" smtClean="0">
                <a:latin typeface="+mn-lt"/>
              </a:rPr>
              <a:t>(11.6%)</a:t>
            </a:r>
          </a:p>
          <a:p>
            <a:pPr algn="just">
              <a:buFontTx/>
              <a:buChar char="-"/>
            </a:pPr>
            <a:r>
              <a:rPr lang="en-GB" sz="1600" b="1" dirty="0" smtClean="0">
                <a:latin typeface="+mn-lt"/>
              </a:rPr>
              <a:t>  sanitation services </a:t>
            </a:r>
            <a:r>
              <a:rPr lang="en-GB" sz="1600" dirty="0" smtClean="0">
                <a:latin typeface="+mn-lt"/>
              </a:rPr>
              <a:t>(4.3%)</a:t>
            </a: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endParaRPr lang="en-GB" sz="1400" dirty="0" smtClean="0">
              <a:latin typeface="+mn-lt"/>
            </a:endParaRPr>
          </a:p>
          <a:p>
            <a:pPr algn="just"/>
            <a:r>
              <a:rPr lang="en-GB" sz="1600" dirty="0" smtClean="0">
                <a:latin typeface="+mn-lt"/>
              </a:rPr>
              <a:t>Reduction in stunting</a:t>
            </a:r>
          </a:p>
          <a:p>
            <a:pPr algn="just"/>
            <a:r>
              <a:rPr lang="en-GB" sz="1600" b="1" dirty="0" smtClean="0">
                <a:latin typeface="+mn-lt"/>
              </a:rPr>
              <a:t>eliminated 3/4 of the</a:t>
            </a:r>
          </a:p>
          <a:p>
            <a:pPr algn="just"/>
            <a:r>
              <a:rPr lang="en-GB" sz="1600" b="1" dirty="0" smtClean="0">
                <a:latin typeface="+mn-lt"/>
              </a:rPr>
              <a:t>absolute disparity</a:t>
            </a:r>
          </a:p>
          <a:p>
            <a:pPr algn="just"/>
            <a:r>
              <a:rPr lang="en-GB" sz="1600" dirty="0" smtClean="0">
                <a:latin typeface="+mn-lt"/>
              </a:rPr>
              <a:t>between extreme poverty</a:t>
            </a:r>
          </a:p>
          <a:p>
            <a:pPr algn="just"/>
            <a:r>
              <a:rPr lang="en-GB" sz="1600" dirty="0" smtClean="0">
                <a:latin typeface="+mn-lt"/>
              </a:rPr>
              <a:t>and extreme wealth</a:t>
            </a:r>
          </a:p>
          <a:p>
            <a:pPr algn="just"/>
            <a:r>
              <a:rPr lang="en-GB" sz="1600" dirty="0" smtClean="0">
                <a:latin typeface="+mn-lt"/>
              </a:rPr>
              <a:t>(24.6 to 6.2 percentage points)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9201</TotalTime>
  <Words>955</Words>
  <Application>Microsoft Office PowerPoint</Application>
  <PresentationFormat>On-screen Show (4:3)</PresentationFormat>
  <Paragraphs>236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Social Transfers &amp; Nutrition  pathways &amp; emerging evidence  European Commission Advisory Services  (Nutrition and Social Transfers)</vt:lpstr>
      <vt:lpstr>Presentation Overview</vt:lpstr>
      <vt:lpstr>Undernutrition</vt:lpstr>
      <vt:lpstr>Test how much you know on nutrition in South Asia</vt:lpstr>
      <vt:lpstr>Slide 5</vt:lpstr>
      <vt:lpstr>Presentation Overview</vt:lpstr>
      <vt:lpstr>Theory of change</vt:lpstr>
      <vt:lpstr>What could go wrong</vt:lpstr>
      <vt:lpstr>Brazil’s integrated strategy</vt:lpstr>
      <vt:lpstr>Slide 10</vt:lpstr>
      <vt:lpstr>Presentation Overview</vt:lpstr>
      <vt:lpstr>Emerging picture</vt:lpstr>
      <vt:lpstr>Creating Meaningful Linkages</vt:lpstr>
      <vt:lpstr>What a social transfer system for nutrition security might look like</vt:lpstr>
      <vt:lpstr>Social Transfers and Nutrition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Transfers and Nutrition</dc:title>
  <dc:creator>Cécile Cherrier</dc:creator>
  <cp:lastModifiedBy>Cristina</cp:lastModifiedBy>
  <cp:revision>733</cp:revision>
  <cp:lastPrinted>2012-06-13T09:56:24Z</cp:lastPrinted>
  <dcterms:created xsi:type="dcterms:W3CDTF">2011-06-09T20:13:49Z</dcterms:created>
  <dcterms:modified xsi:type="dcterms:W3CDTF">2013-02-20T17:24:49Z</dcterms:modified>
</cp:coreProperties>
</file>