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411" r:id="rId3"/>
    <p:sldId id="412" r:id="rId4"/>
    <p:sldId id="395" r:id="rId5"/>
    <p:sldId id="396" r:id="rId6"/>
    <p:sldId id="401" r:id="rId7"/>
    <p:sldId id="402" r:id="rId8"/>
    <p:sldId id="397" r:id="rId9"/>
    <p:sldId id="400" r:id="rId10"/>
    <p:sldId id="408" r:id="rId11"/>
    <p:sldId id="410" r:id="rId12"/>
    <p:sldId id="406" r:id="rId13"/>
    <p:sldId id="398" r:id="rId14"/>
    <p:sldId id="403" r:id="rId15"/>
    <p:sldId id="404" r:id="rId16"/>
    <p:sldId id="399" r:id="rId17"/>
    <p:sldId id="407" r:id="rId18"/>
    <p:sldId id="405" r:id="rId19"/>
    <p:sldId id="409" r:id="rId20"/>
    <p:sldId id="38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C480C8-E0E2-4260-BD7B-98410010A06E}" type="datetimeFigureOut">
              <a:rPr lang="en-GB" smtClean="0"/>
              <a:t>14/02/2013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04B579-0152-4700-95D3-DC97CC5031E5}" type="slidenum">
              <a:rPr lang="en-GB" smtClean="0"/>
              <a:t>‹#›</a:t>
            </a:fld>
            <a:endParaRPr lang="en-GB"/>
          </a:p>
        </p:txBody>
      </p:sp>
    </p:spTree>
    <p:extLst>
      <p:ext uri="{BB962C8B-B14F-4D97-AF65-F5344CB8AC3E}">
        <p14:creationId xmlns:p14="http://schemas.microsoft.com/office/powerpoint/2010/main" val="233086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
        <p:nvSpPr>
          <p:cNvPr id="4" name="Slide Number Placeholder 3"/>
          <p:cNvSpPr>
            <a:spLocks noGrp="1"/>
          </p:cNvSpPr>
          <p:nvPr>
            <p:ph type="sldNum" sz="quarter" idx="5"/>
          </p:nvPr>
        </p:nvSpPr>
        <p:spPr/>
        <p:txBody>
          <a:bodyPr/>
          <a:lstStyle/>
          <a:p>
            <a:pPr>
              <a:defRPr/>
            </a:pPr>
            <a:fld id="{400323D2-7A0F-4AAB-9E96-5793F690B307}" type="slidenum">
              <a:rPr lang="en-GB" smtClean="0"/>
              <a:pPr>
                <a:defRPr/>
              </a:pPr>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GB" smtClean="0"/>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E464F073-F273-4A8A-BBAE-5187E3F0A0A1}" type="slidenum">
              <a:rPr lang="en-GB" sz="1200" smtClean="0"/>
              <a:pPr/>
              <a:t>10</a:t>
            </a:fld>
            <a:endParaRPr lang="en-GB"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2/14/2013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2/14/2013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2/14/2013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2/14/2013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93AACC-51BE-4199-BFD0-6C05A31102AA}" type="datetimeFigureOut">
              <a:rPr lang="en-US" smtClean="0"/>
              <a:pPr/>
              <a:t>2/14/2013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F93AACC-51BE-4199-BFD0-6C05A31102AA}" type="datetimeFigureOut">
              <a:rPr lang="en-US" smtClean="0"/>
              <a:pPr/>
              <a:t>2/14/2013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F93AACC-51BE-4199-BFD0-6C05A31102AA}" type="datetimeFigureOut">
              <a:rPr lang="en-US" smtClean="0"/>
              <a:pPr/>
              <a:t>2/14/2013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F93AACC-51BE-4199-BFD0-6C05A31102AA}" type="datetimeFigureOut">
              <a:rPr lang="en-US" smtClean="0"/>
              <a:pPr/>
              <a:t>2/14/2013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3AACC-51BE-4199-BFD0-6C05A31102AA}" type="datetimeFigureOut">
              <a:rPr lang="en-US" smtClean="0"/>
              <a:pPr/>
              <a:t>2/14/2013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3AACC-51BE-4199-BFD0-6C05A31102AA}" type="datetimeFigureOut">
              <a:rPr lang="en-US" smtClean="0"/>
              <a:pPr/>
              <a:t>2/14/2013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3AACC-51BE-4199-BFD0-6C05A31102AA}" type="datetimeFigureOut">
              <a:rPr lang="en-US" smtClean="0"/>
              <a:pPr/>
              <a:t>2/14/2013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3AACC-51BE-4199-BFD0-6C05A31102AA}" type="datetimeFigureOut">
              <a:rPr lang="en-US" smtClean="0"/>
              <a:pPr/>
              <a:t>2/14/2013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91B9B-3396-423F-B73B-98DF8901622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24744"/>
            <a:ext cx="7772400" cy="2088231"/>
          </a:xfrm>
        </p:spPr>
        <p:txBody>
          <a:bodyPr>
            <a:normAutofit/>
          </a:bodyPr>
          <a:lstStyle/>
          <a:p>
            <a:r>
              <a:rPr lang="en-GB" dirty="0" smtClean="0"/>
              <a:t>Social Transfers</a:t>
            </a:r>
            <a:br>
              <a:rPr lang="en-GB" dirty="0" smtClean="0"/>
            </a:br>
            <a:r>
              <a:rPr lang="en-GB" dirty="0" smtClean="0"/>
              <a:t>for Food Security</a:t>
            </a:r>
            <a:endParaRPr lang="en-GB" dirty="0"/>
          </a:p>
        </p:txBody>
      </p:sp>
      <p:sp>
        <p:nvSpPr>
          <p:cNvPr id="3" name="Subtitle 2"/>
          <p:cNvSpPr>
            <a:spLocks noGrp="1"/>
          </p:cNvSpPr>
          <p:nvPr>
            <p:ph type="subTitle" idx="1"/>
          </p:nvPr>
        </p:nvSpPr>
        <p:spPr>
          <a:xfrm>
            <a:off x="1331640" y="3354380"/>
            <a:ext cx="6400800" cy="2137792"/>
          </a:xfrm>
        </p:spPr>
        <p:txBody>
          <a:bodyPr/>
          <a:lstStyle/>
          <a:p>
            <a:r>
              <a:rPr lang="en-GB" dirty="0" smtClean="0"/>
              <a:t>Nicholas Freeland</a:t>
            </a:r>
          </a:p>
          <a:p>
            <a:r>
              <a:rPr lang="en-GB" sz="2000" dirty="0" smtClean="0"/>
              <a:t>Phnom Penh, February 2013</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8" y="4645496"/>
            <a:ext cx="2712864" cy="169335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mtClean="0"/>
              <a:t>Impact on employment</a:t>
            </a:r>
          </a:p>
        </p:txBody>
      </p:sp>
      <p:sp>
        <p:nvSpPr>
          <p:cNvPr id="30723" name="Content Placeholder 2"/>
          <p:cNvSpPr>
            <a:spLocks noGrp="1"/>
          </p:cNvSpPr>
          <p:nvPr>
            <p:ph idx="1"/>
          </p:nvPr>
        </p:nvSpPr>
        <p:spPr>
          <a:xfrm>
            <a:off x="684213" y="1143000"/>
            <a:ext cx="7773987" cy="4752975"/>
          </a:xfrm>
        </p:spPr>
        <p:txBody>
          <a:bodyPr>
            <a:normAutofit fontScale="85000" lnSpcReduction="10000"/>
          </a:bodyPr>
          <a:lstStyle/>
          <a:p>
            <a:r>
              <a:rPr lang="en-GB" smtClean="0"/>
              <a:t>An evaluation of the Mchinji cash transfer programme in </a:t>
            </a:r>
            <a:r>
              <a:rPr lang="en-GB" b="1" smtClean="0"/>
              <a:t>Malawi</a:t>
            </a:r>
            <a:r>
              <a:rPr lang="en-GB" smtClean="0"/>
              <a:t>, found that 50% of recipients reported being more likely to produce crops since receiving the cash transfer.</a:t>
            </a:r>
          </a:p>
          <a:p>
            <a:r>
              <a:rPr lang="en-GB" smtClean="0"/>
              <a:t>Research into the social pension in </a:t>
            </a:r>
            <a:r>
              <a:rPr lang="en-GB" b="1" smtClean="0"/>
              <a:t>Lesotho</a:t>
            </a:r>
            <a:r>
              <a:rPr lang="en-GB" smtClean="0"/>
              <a:t> shows that 18% of recipients spent part of their pension on creating jobs for other people.</a:t>
            </a:r>
          </a:p>
          <a:p>
            <a:r>
              <a:rPr lang="en-GB" smtClean="0"/>
              <a:t>The number of recipients of the Basic Income Grant in </a:t>
            </a:r>
            <a:r>
              <a:rPr lang="en-GB" b="1" smtClean="0"/>
              <a:t>Namibia</a:t>
            </a:r>
            <a:r>
              <a:rPr lang="en-GB" smtClean="0"/>
              <a:t> involved in income-generating activities increased from 44% to 55% in a year.</a:t>
            </a:r>
          </a:p>
        </p:txBody>
      </p:sp>
    </p:spTree>
    <p:extLst>
      <p:ext uri="{BB962C8B-B14F-4D97-AF65-F5344CB8AC3E}">
        <p14:creationId xmlns:p14="http://schemas.microsoft.com/office/powerpoint/2010/main" val="1949569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mtClean="0"/>
              <a:t>Impact on local markets</a:t>
            </a:r>
          </a:p>
        </p:txBody>
      </p:sp>
      <p:sp>
        <p:nvSpPr>
          <p:cNvPr id="32771" name="Content Placeholder 2"/>
          <p:cNvSpPr>
            <a:spLocks noGrp="1"/>
          </p:cNvSpPr>
          <p:nvPr>
            <p:ph idx="1"/>
          </p:nvPr>
        </p:nvSpPr>
        <p:spPr>
          <a:xfrm>
            <a:off x="684213" y="1143000"/>
            <a:ext cx="7773987" cy="4752975"/>
          </a:xfrm>
        </p:spPr>
        <p:txBody>
          <a:bodyPr>
            <a:normAutofit fontScale="70000" lnSpcReduction="20000"/>
          </a:bodyPr>
          <a:lstStyle/>
          <a:p>
            <a:r>
              <a:rPr lang="en-GB" dirty="0" smtClean="0"/>
              <a:t>A study of the Dowa Emergency Cash Transfer (DECT) in </a:t>
            </a:r>
            <a:r>
              <a:rPr lang="en-GB" b="1" dirty="0" smtClean="0"/>
              <a:t>Malawi</a:t>
            </a:r>
            <a:r>
              <a:rPr lang="en-GB" dirty="0" smtClean="0"/>
              <a:t> showed that for every $1 made as a social transfer, a regional multiplier of 2.02 to 2.45 was observed in the local economy, benefiting traders, suppliers, services and other non-recipients within the community and beyond. </a:t>
            </a:r>
          </a:p>
          <a:p>
            <a:r>
              <a:rPr lang="en-GB" dirty="0" smtClean="0"/>
              <a:t>In </a:t>
            </a:r>
            <a:r>
              <a:rPr lang="en-GB" b="1" dirty="0" smtClean="0"/>
              <a:t>Namibia</a:t>
            </a:r>
            <a:r>
              <a:rPr lang="en-GB" dirty="0" smtClean="0"/>
              <a:t> the social pension has increased the volume of trade for grocery stores, and contributed to the growth of marketing infrastructure and trade nationwide.</a:t>
            </a:r>
          </a:p>
          <a:p>
            <a:r>
              <a:rPr lang="en-GB" dirty="0" smtClean="0"/>
              <a:t>In </a:t>
            </a:r>
            <a:r>
              <a:rPr lang="en-GB" b="1" dirty="0" smtClean="0"/>
              <a:t>Zambia</a:t>
            </a:r>
            <a:r>
              <a:rPr lang="en-GB" dirty="0" smtClean="0"/>
              <a:t> 70% of social transfers is spent on locally-produced goods, increasing incentives for local businesses and infrastructure to develop.</a:t>
            </a:r>
          </a:p>
          <a:p>
            <a:r>
              <a:rPr lang="en-GB" dirty="0" smtClean="0"/>
              <a:t>Positive effects on the market and stimulating the formation of new businesses have also been attributed to </a:t>
            </a:r>
            <a:r>
              <a:rPr lang="en-GB" b="1" dirty="0" smtClean="0"/>
              <a:t>South Africa</a:t>
            </a:r>
            <a:r>
              <a:rPr lang="en-GB" dirty="0" smtClean="0"/>
              <a:t>’s pension</a:t>
            </a:r>
          </a:p>
          <a:p>
            <a:endParaRPr lang="en-GB" dirty="0" smtClean="0"/>
          </a:p>
        </p:txBody>
      </p:sp>
    </p:spTree>
    <p:extLst>
      <p:ext uri="{BB962C8B-B14F-4D97-AF65-F5344CB8AC3E}">
        <p14:creationId xmlns:p14="http://schemas.microsoft.com/office/powerpoint/2010/main" val="4140200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mtClean="0"/>
              <a:t>Impact on education</a:t>
            </a:r>
          </a:p>
        </p:txBody>
      </p:sp>
      <p:sp>
        <p:nvSpPr>
          <p:cNvPr id="35843" name="Content Placeholder 2"/>
          <p:cNvSpPr>
            <a:spLocks noGrp="1"/>
          </p:cNvSpPr>
          <p:nvPr>
            <p:ph idx="1"/>
          </p:nvPr>
        </p:nvSpPr>
        <p:spPr>
          <a:xfrm>
            <a:off x="684213" y="1143000"/>
            <a:ext cx="7773987" cy="4752975"/>
          </a:xfrm>
        </p:spPr>
        <p:txBody>
          <a:bodyPr>
            <a:normAutofit fontScale="77500" lnSpcReduction="20000"/>
          </a:bodyPr>
          <a:lstStyle/>
          <a:p>
            <a:r>
              <a:rPr lang="en-GB" smtClean="0"/>
              <a:t>Using data from the national household survey in 2000 in </a:t>
            </a:r>
            <a:r>
              <a:rPr lang="en-GB" b="1" smtClean="0"/>
              <a:t>South Africa</a:t>
            </a:r>
            <a:r>
              <a:rPr lang="en-GB" smtClean="0"/>
              <a:t>, modelled data shows that household receipt of an OAP or CSG is associated with a 20 to 25 percent reduction in the non-attendance gap. </a:t>
            </a:r>
          </a:p>
          <a:p>
            <a:r>
              <a:rPr lang="en-GB" smtClean="0"/>
              <a:t>In </a:t>
            </a:r>
            <a:r>
              <a:rPr lang="en-GB" b="1" smtClean="0"/>
              <a:t>Lesotho</a:t>
            </a:r>
            <a:r>
              <a:rPr lang="en-GB" smtClean="0"/>
              <a:t>, 50% of pensioners spend at least some of their transfer on education.</a:t>
            </a:r>
          </a:p>
          <a:p>
            <a:r>
              <a:rPr lang="en-GB" smtClean="0"/>
              <a:t>In </a:t>
            </a:r>
            <a:r>
              <a:rPr lang="en-GB" b="1" smtClean="0"/>
              <a:t>Brazil</a:t>
            </a:r>
            <a:r>
              <a:rPr lang="en-GB" smtClean="0"/>
              <a:t>, participants in the Bolsa Familia programme are 63% less likely to drop out of school and 24% more likely to advance an additional year than comparable children in non-participant households.</a:t>
            </a:r>
          </a:p>
          <a:p>
            <a:r>
              <a:rPr lang="en-GB" smtClean="0"/>
              <a:t>As a result of </a:t>
            </a:r>
            <a:r>
              <a:rPr lang="en-GB" b="1" smtClean="0"/>
              <a:t>Namibia</a:t>
            </a:r>
            <a:r>
              <a:rPr lang="en-GB" smtClean="0"/>
              <a:t>’s BIG pilot, school non-attendance due to financial reasons dropped by 42%, and drop-out rates fell from almost 40% to 5% in a year.</a:t>
            </a:r>
          </a:p>
          <a:p>
            <a:endParaRPr lang="en-GB" smtClean="0"/>
          </a:p>
        </p:txBody>
      </p:sp>
    </p:spTree>
    <p:extLst>
      <p:ext uri="{BB962C8B-B14F-4D97-AF65-F5344CB8AC3E}">
        <p14:creationId xmlns:p14="http://schemas.microsoft.com/office/powerpoint/2010/main" val="32905629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transfers and FS: utilisation</a:t>
            </a:r>
            <a:endParaRPr lang="en-GB" dirty="0"/>
          </a:p>
        </p:txBody>
      </p:sp>
      <p:sp>
        <p:nvSpPr>
          <p:cNvPr id="3" name="Content Placeholder 2"/>
          <p:cNvSpPr>
            <a:spLocks noGrp="1"/>
          </p:cNvSpPr>
          <p:nvPr>
            <p:ph idx="1"/>
          </p:nvPr>
        </p:nvSpPr>
        <p:spPr/>
        <p:txBody>
          <a:bodyPr/>
          <a:lstStyle/>
          <a:p>
            <a:r>
              <a:rPr lang="en-GB" dirty="0" smtClean="0"/>
              <a:t>Important contribution to improved nutrition</a:t>
            </a:r>
          </a:p>
          <a:p>
            <a:pPr lvl="1"/>
            <a:r>
              <a:rPr lang="en-GB" dirty="0" smtClean="0"/>
              <a:t>Improved nutritional status (focus on first 1000 days, </a:t>
            </a:r>
            <a:r>
              <a:rPr lang="en-GB" dirty="0" err="1" smtClean="0"/>
              <a:t>inc</a:t>
            </a:r>
            <a:r>
              <a:rPr lang="en-GB" dirty="0" smtClean="0"/>
              <a:t> supplements and training)</a:t>
            </a:r>
          </a:p>
          <a:p>
            <a:pPr lvl="1"/>
            <a:r>
              <a:rPr lang="en-GB" dirty="0" smtClean="0"/>
              <a:t>Improved diet</a:t>
            </a:r>
          </a:p>
          <a:p>
            <a:pPr lvl="1"/>
            <a:r>
              <a:rPr lang="en-GB" dirty="0" smtClean="0"/>
              <a:t>School meals/take-home rations (</a:t>
            </a:r>
            <a:r>
              <a:rPr lang="en-GB" dirty="0" err="1" smtClean="0"/>
              <a:t>esp</a:t>
            </a:r>
            <a:r>
              <a:rPr lang="en-GB" dirty="0" smtClean="0"/>
              <a:t> combined with deworming </a:t>
            </a:r>
            <a:r>
              <a:rPr lang="en-GB" smtClean="0"/>
              <a:t>and micronutrients)</a:t>
            </a:r>
            <a:endParaRPr lang="en-GB" dirty="0" smtClean="0"/>
          </a:p>
          <a:p>
            <a:endParaRPr lang="en-GB" dirty="0"/>
          </a:p>
        </p:txBody>
      </p:sp>
    </p:spTree>
    <p:extLst>
      <p:ext uri="{BB962C8B-B14F-4D97-AF65-F5344CB8AC3E}">
        <p14:creationId xmlns:p14="http://schemas.microsoft.com/office/powerpoint/2010/main" val="37726479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mtClean="0"/>
              <a:t>Impact on health</a:t>
            </a:r>
          </a:p>
        </p:txBody>
      </p:sp>
      <p:sp>
        <p:nvSpPr>
          <p:cNvPr id="33795" name="Content Placeholder 2"/>
          <p:cNvSpPr>
            <a:spLocks noGrp="1"/>
          </p:cNvSpPr>
          <p:nvPr>
            <p:ph idx="1"/>
          </p:nvPr>
        </p:nvSpPr>
        <p:spPr>
          <a:xfrm>
            <a:off x="684213" y="1143000"/>
            <a:ext cx="7773987" cy="4752975"/>
          </a:xfrm>
        </p:spPr>
        <p:txBody>
          <a:bodyPr>
            <a:normAutofit fontScale="77500" lnSpcReduction="20000"/>
          </a:bodyPr>
          <a:lstStyle/>
          <a:p>
            <a:r>
              <a:rPr lang="en-GB" smtClean="0"/>
              <a:t>Incidence of illnesses reduced from 42.8% to 35% in the </a:t>
            </a:r>
            <a:r>
              <a:rPr lang="en-GB" b="1" smtClean="0"/>
              <a:t>Zambia</a:t>
            </a:r>
            <a:r>
              <a:rPr lang="en-GB" smtClean="0"/>
              <a:t> SCTs. Incidence of partial sightedness among beneficiary households reduced from 7.2% to 3.3% (potentially due to the fact that beneficiary households could afford minor eye surgery).</a:t>
            </a:r>
          </a:p>
          <a:p>
            <a:r>
              <a:rPr lang="en-GB" smtClean="0"/>
              <a:t>Monthly income at the local clinic in the </a:t>
            </a:r>
            <a:r>
              <a:rPr lang="en-GB" b="1" smtClean="0"/>
              <a:t>Nambia</a:t>
            </a:r>
            <a:r>
              <a:rPr lang="en-GB" smtClean="0"/>
              <a:t> BIG pilot area increased fivefold, from N$250 to N$1300.</a:t>
            </a:r>
          </a:p>
          <a:p>
            <a:r>
              <a:rPr lang="en-GB" smtClean="0"/>
              <a:t>In </a:t>
            </a:r>
            <a:r>
              <a:rPr lang="en-GB" b="1" smtClean="0"/>
              <a:t>Malawi</a:t>
            </a:r>
            <a:r>
              <a:rPr lang="en-GB" smtClean="0"/>
              <a:t> the DECT transfer allowed better purchasing power for health related expenses, and this was particularly important for groups with the weakest resistance to disease, such as those with HIV/AIDS.</a:t>
            </a:r>
          </a:p>
          <a:p>
            <a:r>
              <a:rPr lang="en-GB" smtClean="0"/>
              <a:t>In </a:t>
            </a:r>
            <a:r>
              <a:rPr lang="en-GB" b="1" smtClean="0"/>
              <a:t>South Africa</a:t>
            </a:r>
            <a:r>
              <a:rPr lang="en-GB" smtClean="0"/>
              <a:t>, positive correlations are observed between households containing a pensioner, and a flush toilet and access to piped water.</a:t>
            </a:r>
          </a:p>
        </p:txBody>
      </p:sp>
    </p:spTree>
    <p:extLst>
      <p:ext uri="{BB962C8B-B14F-4D97-AF65-F5344CB8AC3E}">
        <p14:creationId xmlns:p14="http://schemas.microsoft.com/office/powerpoint/2010/main" val="14418553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smtClean="0"/>
              <a:t>Impact on nutrition</a:t>
            </a:r>
          </a:p>
        </p:txBody>
      </p:sp>
      <p:sp>
        <p:nvSpPr>
          <p:cNvPr id="34819" name="Content Placeholder 2"/>
          <p:cNvSpPr>
            <a:spLocks noGrp="1"/>
          </p:cNvSpPr>
          <p:nvPr>
            <p:ph idx="1"/>
          </p:nvPr>
        </p:nvSpPr>
        <p:spPr>
          <a:xfrm>
            <a:off x="684213" y="1143000"/>
            <a:ext cx="7773987" cy="4752975"/>
          </a:xfrm>
        </p:spPr>
        <p:txBody>
          <a:bodyPr>
            <a:normAutofit fontScale="85000" lnSpcReduction="10000"/>
          </a:bodyPr>
          <a:lstStyle/>
          <a:p>
            <a:r>
              <a:rPr lang="en-GB" b="1" smtClean="0">
                <a:solidFill>
                  <a:srgbClr val="000000"/>
                </a:solidFill>
              </a:rPr>
              <a:t>South Africa</a:t>
            </a:r>
            <a:r>
              <a:rPr lang="en-GB" smtClean="0">
                <a:solidFill>
                  <a:srgbClr val="000000"/>
                </a:solidFill>
              </a:rPr>
              <a:t>’s child support grant increased the height of its beneficiaries by 3.5cm if it was paid during their first year and for two out of the three first years. </a:t>
            </a:r>
          </a:p>
          <a:p>
            <a:r>
              <a:rPr lang="en-GB" smtClean="0">
                <a:solidFill>
                  <a:srgbClr val="000000"/>
                </a:solidFill>
              </a:rPr>
              <a:t>Recipients of </a:t>
            </a:r>
            <a:r>
              <a:rPr lang="en-GB" b="1" smtClean="0">
                <a:solidFill>
                  <a:srgbClr val="000000"/>
                </a:solidFill>
              </a:rPr>
              <a:t>Namibia</a:t>
            </a:r>
            <a:r>
              <a:rPr lang="en-GB" smtClean="0">
                <a:solidFill>
                  <a:srgbClr val="000000"/>
                </a:solidFill>
              </a:rPr>
              <a:t>’s BIG improved in WHO weight-for-age scores from 42% underweight (Nov 07) to 17% underweight (Jun 08) to 10% underweight (Nov 08).</a:t>
            </a:r>
          </a:p>
          <a:p>
            <a:r>
              <a:rPr lang="en-GB" smtClean="0"/>
              <a:t>In </a:t>
            </a:r>
            <a:r>
              <a:rPr lang="en-GB" b="1" smtClean="0"/>
              <a:t>Bangladesh</a:t>
            </a:r>
            <a:r>
              <a:rPr lang="en-GB" smtClean="0"/>
              <a:t>, BRAC’s Challenging the Frontiers of Poverty Reduction (CFPR) programme has led to an improvement in calorie intake from 1632 Kcal per day to 2236 Kcal per day</a:t>
            </a:r>
            <a:endParaRPr lang="en-GB" smtClean="0">
              <a:solidFill>
                <a:srgbClr val="000000"/>
              </a:solidFill>
            </a:endParaRPr>
          </a:p>
          <a:p>
            <a:endParaRPr lang="en-GB" smtClean="0"/>
          </a:p>
        </p:txBody>
      </p:sp>
    </p:spTree>
    <p:extLst>
      <p:ext uri="{BB962C8B-B14F-4D97-AF65-F5344CB8AC3E}">
        <p14:creationId xmlns:p14="http://schemas.microsoft.com/office/powerpoint/2010/main" val="35264572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transfers and FS: stability</a:t>
            </a:r>
            <a:endParaRPr lang="en-GB" dirty="0"/>
          </a:p>
        </p:txBody>
      </p:sp>
      <p:sp>
        <p:nvSpPr>
          <p:cNvPr id="3" name="Content Placeholder 2"/>
          <p:cNvSpPr>
            <a:spLocks noGrp="1"/>
          </p:cNvSpPr>
          <p:nvPr>
            <p:ph idx="1"/>
          </p:nvPr>
        </p:nvSpPr>
        <p:spPr>
          <a:xfrm>
            <a:off x="457200" y="1600200"/>
            <a:ext cx="8229600" cy="4997152"/>
          </a:xfrm>
        </p:spPr>
        <p:txBody>
          <a:bodyPr>
            <a:normAutofit lnSpcReduction="10000"/>
          </a:bodyPr>
          <a:lstStyle/>
          <a:p>
            <a:r>
              <a:rPr lang="en-GB" dirty="0" smtClean="0"/>
              <a:t>Response to sudden shocks</a:t>
            </a:r>
          </a:p>
          <a:p>
            <a:pPr lvl="1"/>
            <a:r>
              <a:rPr lang="en-GB" dirty="0"/>
              <a:t>S</a:t>
            </a:r>
            <a:r>
              <a:rPr lang="en-GB" dirty="0" smtClean="0"/>
              <a:t>cale up existing programmes</a:t>
            </a:r>
          </a:p>
          <a:p>
            <a:pPr lvl="1"/>
            <a:r>
              <a:rPr lang="en-GB" dirty="0" smtClean="0"/>
              <a:t>Importance of indexing to retain value</a:t>
            </a:r>
          </a:p>
          <a:p>
            <a:r>
              <a:rPr lang="en-GB" dirty="0" smtClean="0"/>
              <a:t>Response to cyclical stresses</a:t>
            </a:r>
          </a:p>
          <a:p>
            <a:pPr lvl="1"/>
            <a:r>
              <a:rPr lang="en-GB" dirty="0" smtClean="0"/>
              <a:t>Seasonal transfers</a:t>
            </a:r>
          </a:p>
          <a:p>
            <a:pPr lvl="1"/>
            <a:r>
              <a:rPr lang="en-GB" dirty="0" smtClean="0"/>
              <a:t>Employment guarantee schemes</a:t>
            </a:r>
          </a:p>
          <a:p>
            <a:r>
              <a:rPr lang="en-GB" dirty="0" smtClean="0"/>
              <a:t>Response to longer-term threats</a:t>
            </a:r>
          </a:p>
          <a:p>
            <a:pPr lvl="1"/>
            <a:r>
              <a:rPr lang="en-GB" dirty="0" smtClean="0"/>
              <a:t>State-building and stability</a:t>
            </a:r>
          </a:p>
          <a:p>
            <a:pPr lvl="1"/>
            <a:r>
              <a:rPr lang="en-GB" dirty="0" smtClean="0"/>
              <a:t>DRR: increased resilience/reduced risks</a:t>
            </a:r>
          </a:p>
          <a:p>
            <a:pPr lvl="1"/>
            <a:r>
              <a:rPr lang="en-GB" dirty="0" smtClean="0"/>
              <a:t>Climate change adaptation</a:t>
            </a:r>
          </a:p>
          <a:p>
            <a:endParaRPr lang="en-GB" dirty="0"/>
          </a:p>
        </p:txBody>
      </p:sp>
    </p:spTree>
    <p:extLst>
      <p:ext uri="{BB962C8B-B14F-4D97-AF65-F5344CB8AC3E}">
        <p14:creationId xmlns:p14="http://schemas.microsoft.com/office/powerpoint/2010/main" val="13651172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mtClean="0"/>
              <a:t>Impact on equity</a:t>
            </a:r>
          </a:p>
        </p:txBody>
      </p:sp>
      <p:sp>
        <p:nvSpPr>
          <p:cNvPr id="31747" name="Content Placeholder 2"/>
          <p:cNvSpPr>
            <a:spLocks noGrp="1"/>
          </p:cNvSpPr>
          <p:nvPr>
            <p:ph idx="1"/>
          </p:nvPr>
        </p:nvSpPr>
        <p:spPr>
          <a:xfrm>
            <a:off x="684213" y="1143000"/>
            <a:ext cx="7773987" cy="4752975"/>
          </a:xfrm>
        </p:spPr>
        <p:txBody>
          <a:bodyPr>
            <a:normAutofit fontScale="92500" lnSpcReduction="10000"/>
          </a:bodyPr>
          <a:lstStyle/>
          <a:p>
            <a:r>
              <a:rPr lang="en-GB" dirty="0" smtClean="0"/>
              <a:t>Data from the </a:t>
            </a:r>
            <a:r>
              <a:rPr lang="en-GB" b="1" dirty="0" smtClean="0"/>
              <a:t>South African </a:t>
            </a:r>
            <a:r>
              <a:rPr lang="en-GB" dirty="0" smtClean="0"/>
              <a:t>2000 Income and Expenditure Survey indicate that a full uptake of the state old age pension, disability grant, and child support grant would reduce the </a:t>
            </a:r>
            <a:r>
              <a:rPr lang="en-GB" dirty="0" err="1" smtClean="0"/>
              <a:t>Gini</a:t>
            </a:r>
            <a:r>
              <a:rPr lang="en-GB" dirty="0" smtClean="0"/>
              <a:t> coefficient (an indicator of the severity of income inequality in a country) from 63% to 60%.</a:t>
            </a:r>
          </a:p>
          <a:p>
            <a:r>
              <a:rPr lang="en-GB" dirty="0" smtClean="0"/>
              <a:t>From 1995 to 2004, </a:t>
            </a:r>
            <a:r>
              <a:rPr lang="en-GB" b="1" dirty="0" smtClean="0"/>
              <a:t>Brazil</a:t>
            </a:r>
            <a:r>
              <a:rPr lang="en-GB" dirty="0" smtClean="0"/>
              <a:t>’s </a:t>
            </a:r>
            <a:r>
              <a:rPr lang="en-GB" dirty="0" err="1" smtClean="0"/>
              <a:t>Gini</a:t>
            </a:r>
            <a:r>
              <a:rPr lang="en-GB" dirty="0" smtClean="0"/>
              <a:t> coefficient fell from 60% to 57% - 20.5% of this fall was attributed to the pensions, and 13.7% to </a:t>
            </a:r>
            <a:r>
              <a:rPr lang="en-GB" i="1" dirty="0" err="1" smtClean="0"/>
              <a:t>Bolsa</a:t>
            </a:r>
            <a:r>
              <a:rPr lang="en-GB" i="1" dirty="0" smtClean="0"/>
              <a:t> </a:t>
            </a:r>
            <a:r>
              <a:rPr lang="en-GB" i="1" dirty="0" err="1" smtClean="0"/>
              <a:t>Familia</a:t>
            </a:r>
            <a:r>
              <a:rPr lang="en-GB" dirty="0" smtClean="0"/>
              <a:t>.</a:t>
            </a:r>
          </a:p>
          <a:p>
            <a:endParaRPr lang="en-GB" dirty="0" smtClean="0"/>
          </a:p>
        </p:txBody>
      </p:sp>
    </p:spTree>
    <p:extLst>
      <p:ext uri="{BB962C8B-B14F-4D97-AF65-F5344CB8AC3E}">
        <p14:creationId xmlns:p14="http://schemas.microsoft.com/office/powerpoint/2010/main" val="39547287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smtClean="0"/>
              <a:t>Impact on gender equality</a:t>
            </a:r>
          </a:p>
        </p:txBody>
      </p:sp>
      <p:sp>
        <p:nvSpPr>
          <p:cNvPr id="36867" name="Content Placeholder 2"/>
          <p:cNvSpPr>
            <a:spLocks noGrp="1"/>
          </p:cNvSpPr>
          <p:nvPr>
            <p:ph idx="1"/>
          </p:nvPr>
        </p:nvSpPr>
        <p:spPr>
          <a:xfrm>
            <a:off x="684213" y="1143000"/>
            <a:ext cx="7773987" cy="4752975"/>
          </a:xfrm>
        </p:spPr>
        <p:txBody>
          <a:bodyPr>
            <a:normAutofit fontScale="85000" lnSpcReduction="10000"/>
          </a:bodyPr>
          <a:lstStyle/>
          <a:p>
            <a:r>
              <a:rPr lang="en-GB" smtClean="0"/>
              <a:t>In </a:t>
            </a:r>
            <a:r>
              <a:rPr lang="en-GB" b="1" smtClean="0"/>
              <a:t>South Africa</a:t>
            </a:r>
            <a:r>
              <a:rPr lang="en-GB" smtClean="0"/>
              <a:t>, the effects of social transfers on the education of girls are strong. South Africa’s old age pension has also had particularly positive effects on girls’ nutritional status, with girls in recipient households an average of 3-4 centimetres taller than in non-recipient households. </a:t>
            </a:r>
          </a:p>
          <a:p>
            <a:r>
              <a:rPr lang="en-GB" smtClean="0"/>
              <a:t>In </a:t>
            </a:r>
            <a:r>
              <a:rPr lang="en-GB" b="1" smtClean="0"/>
              <a:t>Brazil</a:t>
            </a:r>
            <a:r>
              <a:rPr lang="en-GB" smtClean="0"/>
              <a:t>, the impact of Bolsa Familia on women’s labour market participation is very strong – 16% greater than for women in similar non-participating households.</a:t>
            </a:r>
          </a:p>
          <a:p>
            <a:r>
              <a:rPr lang="en-GB" smtClean="0"/>
              <a:t>In </a:t>
            </a:r>
            <a:r>
              <a:rPr lang="en-GB" b="1" smtClean="0"/>
              <a:t>Bangladesh</a:t>
            </a:r>
            <a:r>
              <a:rPr lang="en-GB" smtClean="0"/>
              <a:t>, the School Stipend programme has helped achieve gender parity in primary education. </a:t>
            </a:r>
          </a:p>
          <a:p>
            <a:endParaRPr lang="en-GB" smtClean="0"/>
          </a:p>
        </p:txBody>
      </p:sp>
    </p:spTree>
    <p:extLst>
      <p:ext uri="{BB962C8B-B14F-4D97-AF65-F5344CB8AC3E}">
        <p14:creationId xmlns:p14="http://schemas.microsoft.com/office/powerpoint/2010/main" val="3868184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a:bodyPr>
          <a:lstStyle/>
          <a:p>
            <a:r>
              <a:rPr lang="en-GB" dirty="0" smtClean="0"/>
              <a:t>Impact on social cohesion</a:t>
            </a:r>
          </a:p>
        </p:txBody>
      </p:sp>
      <p:sp>
        <p:nvSpPr>
          <p:cNvPr id="28675" name="Content Placeholder 2"/>
          <p:cNvSpPr>
            <a:spLocks noGrp="1"/>
          </p:cNvSpPr>
          <p:nvPr>
            <p:ph idx="1"/>
          </p:nvPr>
        </p:nvSpPr>
        <p:spPr>
          <a:xfrm>
            <a:off x="684213" y="1214438"/>
            <a:ext cx="7773987" cy="4681537"/>
          </a:xfrm>
        </p:spPr>
        <p:txBody>
          <a:bodyPr>
            <a:normAutofit lnSpcReduction="10000"/>
          </a:bodyPr>
          <a:lstStyle/>
          <a:p>
            <a:r>
              <a:rPr lang="en-GB" smtClean="0"/>
              <a:t>In </a:t>
            </a:r>
            <a:r>
              <a:rPr lang="en-GB" b="1" smtClean="0"/>
              <a:t>Zambia</a:t>
            </a:r>
            <a:r>
              <a:rPr lang="en-GB" smtClean="0"/>
              <a:t>’s Kalomo scheme, evaluations have measured significant improvements in beneficiaries’ motivation: they think that they are considered less poor by the community, they look at the future more positively and they have plans for the future. </a:t>
            </a:r>
          </a:p>
          <a:p>
            <a:r>
              <a:rPr lang="en-GB" smtClean="0"/>
              <a:t>80% of </a:t>
            </a:r>
            <a:r>
              <a:rPr lang="en-GB" b="1" smtClean="0"/>
              <a:t>Lesotho</a:t>
            </a:r>
            <a:r>
              <a:rPr lang="en-GB" smtClean="0"/>
              <a:t>’s old age pensioners say their lives are ‘better’ or ‘much better’ now than before the pension was introduced.</a:t>
            </a:r>
          </a:p>
        </p:txBody>
      </p:sp>
    </p:spTree>
    <p:extLst>
      <p:ext uri="{BB962C8B-B14F-4D97-AF65-F5344CB8AC3E}">
        <p14:creationId xmlns:p14="http://schemas.microsoft.com/office/powerpoint/2010/main" val="11655255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260648"/>
            <a:ext cx="4038600" cy="6264696"/>
          </a:xfrm>
        </p:spPr>
        <p:txBody>
          <a:bodyPr>
            <a:noAutofit/>
          </a:bodyPr>
          <a:lstStyle/>
          <a:p>
            <a:pPr marL="0" indent="0">
              <a:buNone/>
            </a:pPr>
            <a:r>
              <a:rPr lang="en-US" sz="2400" b="1" dirty="0" smtClean="0"/>
              <a:t>Food security </a:t>
            </a:r>
            <a:r>
              <a:rPr lang="en-US" sz="2400" dirty="0" smtClean="0"/>
              <a:t>is a situation that exists when all people, at all times, have </a:t>
            </a:r>
            <a:r>
              <a:rPr lang="en-US" sz="2400" b="1" dirty="0" smtClean="0"/>
              <a:t>physical, social and economic access</a:t>
            </a:r>
            <a:r>
              <a:rPr lang="en-US" sz="2400" dirty="0" smtClean="0"/>
              <a:t> to </a:t>
            </a:r>
            <a:r>
              <a:rPr lang="en-US" sz="2400" b="1" dirty="0" smtClean="0"/>
              <a:t>sufficient, safe and nutritious food </a:t>
            </a:r>
            <a:r>
              <a:rPr lang="en-US" sz="2400" dirty="0" smtClean="0"/>
              <a:t>that meets their dietary needs and food preferences for an active and healthy life. </a:t>
            </a:r>
          </a:p>
          <a:p>
            <a:pPr marL="0" indent="0">
              <a:buNone/>
            </a:pPr>
            <a:endParaRPr lang="en-US" sz="2000" dirty="0" smtClean="0"/>
          </a:p>
        </p:txBody>
      </p:sp>
      <p:sp>
        <p:nvSpPr>
          <p:cNvPr id="4" name="Content Placeholder 3"/>
          <p:cNvSpPr>
            <a:spLocks noGrp="1"/>
          </p:cNvSpPr>
          <p:nvPr>
            <p:ph sz="half" idx="2"/>
          </p:nvPr>
        </p:nvSpPr>
        <p:spPr>
          <a:xfrm>
            <a:off x="4648200" y="260648"/>
            <a:ext cx="4038600" cy="5865515"/>
          </a:xfrm>
        </p:spPr>
        <p:txBody>
          <a:bodyPr>
            <a:normAutofit/>
          </a:bodyPr>
          <a:lstStyle/>
          <a:p>
            <a:pPr marL="0" indent="0">
              <a:buNone/>
            </a:pPr>
            <a:endParaRPr lang="en-GB" dirty="0" smtClean="0">
              <a:solidFill>
                <a:schemeClr val="bg1"/>
              </a:solidFill>
            </a:endParaRPr>
          </a:p>
          <a:p>
            <a:pPr marL="0" indent="0">
              <a:buNone/>
            </a:pPr>
            <a:endParaRPr lang="en-GB" dirty="0">
              <a:solidFill>
                <a:schemeClr val="bg1"/>
              </a:solidFill>
            </a:endParaRPr>
          </a:p>
          <a:p>
            <a:pPr marL="0" indent="0" algn="ctr">
              <a:buNone/>
            </a:pPr>
            <a:r>
              <a:rPr lang="en-GB" sz="3600" dirty="0" smtClean="0">
                <a:solidFill>
                  <a:schemeClr val="bg1"/>
                </a:solidFill>
              </a:rPr>
              <a:t>MDG 1</a:t>
            </a:r>
            <a:endParaRPr lang="en-US" sz="3600" dirty="0" smtClean="0"/>
          </a:p>
          <a:p>
            <a:pPr marL="0" indent="0">
              <a:buNone/>
            </a:pPr>
            <a:endParaRPr lang="en-US" dirty="0"/>
          </a:p>
        </p:txBody>
      </p:sp>
      <p:grpSp>
        <p:nvGrpSpPr>
          <p:cNvPr id="5" name="Group 4"/>
          <p:cNvGrpSpPr/>
          <p:nvPr/>
        </p:nvGrpSpPr>
        <p:grpSpPr>
          <a:xfrm>
            <a:off x="1043608" y="3717032"/>
            <a:ext cx="2376264" cy="2824336"/>
            <a:chOff x="-3196" y="0"/>
            <a:chExt cx="1603396" cy="1600200"/>
          </a:xfrm>
        </p:grpSpPr>
        <p:grpSp>
          <p:nvGrpSpPr>
            <p:cNvPr id="6" name="Group 5"/>
            <p:cNvGrpSpPr/>
            <p:nvPr/>
          </p:nvGrpSpPr>
          <p:grpSpPr>
            <a:xfrm>
              <a:off x="0" y="285115"/>
              <a:ext cx="1600200" cy="1315085"/>
              <a:chOff x="0" y="0"/>
              <a:chExt cx="1600200" cy="1315085"/>
            </a:xfrm>
          </p:grpSpPr>
          <p:sp>
            <p:nvSpPr>
              <p:cNvPr id="8" name="Rectangle 7"/>
              <p:cNvSpPr/>
              <p:nvPr/>
            </p:nvSpPr>
            <p:spPr>
              <a:xfrm>
                <a:off x="0" y="172085"/>
                <a:ext cx="1143000" cy="228600"/>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dirty="0">
                    <a:effectLst/>
                    <a:ea typeface="Calibri"/>
                    <a:cs typeface="Times New Roman"/>
                  </a:rPr>
                  <a:t>Utilisation</a:t>
                </a:r>
                <a:endParaRPr lang="fr-FR" sz="1600" dirty="0">
                  <a:effectLst/>
                  <a:ea typeface="Calibri"/>
                  <a:cs typeface="Times New Roman"/>
                </a:endParaRPr>
              </a:p>
            </p:txBody>
          </p:sp>
          <p:sp>
            <p:nvSpPr>
              <p:cNvPr id="9" name="Rectangle 8"/>
              <p:cNvSpPr/>
              <p:nvPr/>
            </p:nvSpPr>
            <p:spPr>
              <a:xfrm>
                <a:off x="0" y="629285"/>
                <a:ext cx="1143000" cy="228600"/>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a:effectLst/>
                    <a:ea typeface="Calibri"/>
                    <a:cs typeface="Times New Roman"/>
                  </a:rPr>
                  <a:t>Access</a:t>
                </a:r>
                <a:endParaRPr lang="fr-FR" sz="1600">
                  <a:effectLst/>
                  <a:ea typeface="Calibri"/>
                  <a:cs typeface="Times New Roman"/>
                </a:endParaRPr>
              </a:p>
            </p:txBody>
          </p:sp>
          <p:sp>
            <p:nvSpPr>
              <p:cNvPr id="10" name="Rectangle 9"/>
              <p:cNvSpPr/>
              <p:nvPr/>
            </p:nvSpPr>
            <p:spPr>
              <a:xfrm>
                <a:off x="0" y="1086485"/>
                <a:ext cx="1143000" cy="228600"/>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a:effectLst/>
                    <a:ea typeface="Calibri"/>
                    <a:cs typeface="Times New Roman"/>
                  </a:rPr>
                  <a:t>Availability</a:t>
                </a:r>
                <a:endParaRPr lang="fr-FR" sz="1600">
                  <a:effectLst/>
                  <a:ea typeface="Calibri"/>
                  <a:cs typeface="Times New Roman"/>
                </a:endParaRPr>
              </a:p>
            </p:txBody>
          </p:sp>
          <p:sp>
            <p:nvSpPr>
              <p:cNvPr id="11" name="Rectangle 10"/>
              <p:cNvSpPr/>
              <p:nvPr/>
            </p:nvSpPr>
            <p:spPr>
              <a:xfrm rot="16200000">
                <a:off x="914400" y="629285"/>
                <a:ext cx="1143000" cy="228600"/>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a:effectLst/>
                    <a:ea typeface="Calibri"/>
                    <a:cs typeface="Times New Roman"/>
                  </a:rPr>
                  <a:t>Stability</a:t>
                </a:r>
                <a:endParaRPr lang="fr-FR" sz="1600">
                  <a:effectLst/>
                  <a:ea typeface="Calibri"/>
                  <a:cs typeface="Times New Roman"/>
                </a:endParaRPr>
              </a:p>
            </p:txBody>
          </p:sp>
          <p:sp>
            <p:nvSpPr>
              <p:cNvPr id="12" name="Up Arrow 11"/>
              <p:cNvSpPr/>
              <p:nvPr/>
            </p:nvSpPr>
            <p:spPr>
              <a:xfrm>
                <a:off x="525780" y="926465"/>
                <a:ext cx="114300" cy="114300"/>
              </a:xfrm>
              <a:prstGeom prst="upArrow">
                <a:avLst/>
              </a:prstGeom>
              <a:solidFill>
                <a:srgbClr val="C0504D"/>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Up Arrow 12"/>
              <p:cNvSpPr/>
              <p:nvPr/>
            </p:nvSpPr>
            <p:spPr>
              <a:xfrm>
                <a:off x="533400" y="454025"/>
                <a:ext cx="114300" cy="114300"/>
              </a:xfrm>
              <a:prstGeom prst="upArrow">
                <a:avLst/>
              </a:prstGeom>
              <a:solidFill>
                <a:srgbClr val="C0504D"/>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Up Arrow 13"/>
              <p:cNvSpPr/>
              <p:nvPr/>
            </p:nvSpPr>
            <p:spPr>
              <a:xfrm rot="16200000">
                <a:off x="1205865" y="1139190"/>
                <a:ext cx="114300" cy="114300"/>
              </a:xfrm>
              <a:prstGeom prst="upArrow">
                <a:avLst/>
              </a:prstGeom>
              <a:solidFill>
                <a:srgbClr val="C0504D"/>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Up Arrow 14"/>
              <p:cNvSpPr/>
              <p:nvPr/>
            </p:nvSpPr>
            <p:spPr>
              <a:xfrm rot="16200000">
                <a:off x="1205865" y="685165"/>
                <a:ext cx="114300" cy="114300"/>
              </a:xfrm>
              <a:prstGeom prst="upArrow">
                <a:avLst/>
              </a:prstGeom>
              <a:solidFill>
                <a:srgbClr val="C0504D"/>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Up Arrow 15"/>
              <p:cNvSpPr/>
              <p:nvPr/>
            </p:nvSpPr>
            <p:spPr>
              <a:xfrm rot="16200000">
                <a:off x="1208405" y="220345"/>
                <a:ext cx="114300" cy="114300"/>
              </a:xfrm>
              <a:prstGeom prst="upArrow">
                <a:avLst/>
              </a:prstGeom>
              <a:solidFill>
                <a:srgbClr val="C0504D"/>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Up Arrow 16"/>
              <p:cNvSpPr/>
              <p:nvPr/>
            </p:nvSpPr>
            <p:spPr>
              <a:xfrm>
                <a:off x="533400" y="0"/>
                <a:ext cx="114300" cy="114300"/>
              </a:xfrm>
              <a:prstGeom prst="upArrow">
                <a:avLst/>
              </a:prstGeom>
              <a:solidFill>
                <a:srgbClr val="C0504D"/>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 name="Rectangle 6"/>
            <p:cNvSpPr/>
            <p:nvPr/>
          </p:nvSpPr>
          <p:spPr>
            <a:xfrm>
              <a:off x="-3196" y="0"/>
              <a:ext cx="1143000" cy="228600"/>
            </a:xfrm>
            <a:prstGeom prst="rect">
              <a:avLst/>
            </a:prstGeom>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dirty="0">
                  <a:effectLst/>
                  <a:ea typeface="Calibri"/>
                  <a:cs typeface="Times New Roman"/>
                </a:rPr>
                <a:t>Food Security</a:t>
              </a:r>
              <a:endParaRPr lang="fr-FR" sz="1600" dirty="0">
                <a:effectLst/>
                <a:ea typeface="Calibri"/>
                <a:cs typeface="Times New Roman"/>
              </a:endParaRPr>
            </a:p>
          </p:txBody>
        </p:sp>
      </p:grpSp>
      <p:pic>
        <p:nvPicPr>
          <p:cNvPr id="2" name="Picture 1"/>
          <p:cNvPicPr>
            <a:picLocks noChangeAspect="1"/>
          </p:cNvPicPr>
          <p:nvPr/>
        </p:nvPicPr>
        <p:blipFill>
          <a:blip r:embed="rId2"/>
          <a:stretch>
            <a:fillRect/>
          </a:stretch>
        </p:blipFill>
        <p:spPr>
          <a:xfrm>
            <a:off x="5220072" y="2420888"/>
            <a:ext cx="2984500" cy="2984500"/>
          </a:xfrm>
          <a:prstGeom prst="rect">
            <a:avLst/>
          </a:prstGeom>
        </p:spPr>
      </p:pic>
    </p:spTree>
    <p:extLst>
      <p:ext uri="{BB962C8B-B14F-4D97-AF65-F5344CB8AC3E}">
        <p14:creationId xmlns:p14="http://schemas.microsoft.com/office/powerpoint/2010/main" val="393885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chor="ctr">
            <a:normAutofit/>
          </a:bodyPr>
          <a:lstStyle/>
          <a:p>
            <a:pPr marL="0" indent="0" algn="ctr">
              <a:buNone/>
            </a:pPr>
            <a:r>
              <a:rPr lang="en-GB" sz="4800" dirty="0" smtClean="0"/>
              <a:t>Thank you!</a:t>
            </a:r>
            <a:endParaRPr lang="en-GB" sz="4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47864" y="4725144"/>
            <a:ext cx="2568848" cy="1603458"/>
          </a:xfrm>
          <a:prstGeom prst="rect">
            <a:avLst/>
          </a:prstGeom>
        </p:spPr>
      </p:pic>
    </p:spTree>
    <p:extLst>
      <p:ext uri="{BB962C8B-B14F-4D97-AF65-F5344CB8AC3E}">
        <p14:creationId xmlns:p14="http://schemas.microsoft.com/office/powerpoint/2010/main" val="431848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3"/>
          <p:cNvSpPr>
            <a:spLocks noChangeArrowheads="1"/>
          </p:cNvSpPr>
          <p:nvPr/>
        </p:nvSpPr>
        <p:spPr bwMode="auto">
          <a:xfrm>
            <a:off x="512331" y="445889"/>
            <a:ext cx="3456383" cy="958850"/>
          </a:xfrm>
          <a:prstGeom prst="roundRect">
            <a:avLst>
              <a:gd name="adj" fmla="val 16667"/>
            </a:avLst>
          </a:prstGeom>
          <a:solidFill>
            <a:srgbClr val="FFFFCC"/>
          </a:solidFill>
          <a:ln w="9525">
            <a:noFill/>
            <a:round/>
            <a:headEnd/>
            <a:tailEnd/>
          </a:ln>
        </p:spPr>
        <p:txBody>
          <a:bodyPr/>
          <a:lstStyle/>
          <a:p>
            <a:pPr algn="r">
              <a:spcAft>
                <a:spcPts val="1000"/>
              </a:spcAft>
            </a:pPr>
            <a:r>
              <a:rPr lang="en-GB" sz="900" i="1">
                <a:latin typeface="Calibri" pitchFamily="34" charset="0"/>
              </a:rPr>
              <a:t>Individual level</a:t>
            </a:r>
            <a:endParaRPr lang="en-US"/>
          </a:p>
        </p:txBody>
      </p:sp>
      <p:sp>
        <p:nvSpPr>
          <p:cNvPr id="1028" name="Text Box 4"/>
          <p:cNvSpPr txBox="1">
            <a:spLocks noChangeArrowheads="1"/>
          </p:cNvSpPr>
          <p:nvPr/>
        </p:nvSpPr>
        <p:spPr bwMode="auto">
          <a:xfrm>
            <a:off x="1693208" y="504627"/>
            <a:ext cx="1177925" cy="268287"/>
          </a:xfrm>
          <a:prstGeom prst="rect">
            <a:avLst/>
          </a:prstGeom>
          <a:noFill/>
          <a:ln w="9525">
            <a:noFill/>
            <a:miter lim="800000"/>
            <a:headEnd/>
            <a:tailEnd/>
          </a:ln>
        </p:spPr>
        <p:txBody>
          <a:bodyPr/>
          <a:lstStyle/>
          <a:p>
            <a:pPr algn="ctr">
              <a:spcAft>
                <a:spcPts val="1000"/>
              </a:spcAft>
            </a:pPr>
            <a:r>
              <a:rPr lang="en-GB" sz="1100" b="1">
                <a:solidFill>
                  <a:srgbClr val="002060"/>
                </a:solidFill>
                <a:latin typeface="Calibri" pitchFamily="34" charset="0"/>
              </a:rPr>
              <a:t>Food security</a:t>
            </a:r>
            <a:endParaRPr lang="en-US"/>
          </a:p>
        </p:txBody>
      </p:sp>
      <p:sp>
        <p:nvSpPr>
          <p:cNvPr id="10245" name="AutoShape 6"/>
          <p:cNvSpPr>
            <a:spLocks noChangeArrowheads="1"/>
          </p:cNvSpPr>
          <p:nvPr/>
        </p:nvSpPr>
        <p:spPr bwMode="auto">
          <a:xfrm>
            <a:off x="512332" y="4005064"/>
            <a:ext cx="3456384" cy="2463800"/>
          </a:xfrm>
          <a:prstGeom prst="roundRect">
            <a:avLst>
              <a:gd name="adj" fmla="val 16667"/>
            </a:avLst>
          </a:prstGeom>
          <a:solidFill>
            <a:srgbClr val="F2F2F2"/>
          </a:solidFill>
          <a:ln w="9525">
            <a:noFill/>
            <a:round/>
            <a:headEnd/>
            <a:tailEnd/>
          </a:ln>
        </p:spPr>
        <p:txBody>
          <a:bodyPr/>
          <a:lstStyle/>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lgn="r">
              <a:spcBef>
                <a:spcPts val="1200"/>
              </a:spcBef>
              <a:spcAft>
                <a:spcPts val="1000"/>
              </a:spcAft>
            </a:pPr>
            <a:r>
              <a:rPr lang="en-GB" sz="900" i="1" dirty="0">
                <a:latin typeface="Calibri" pitchFamily="34" charset="0"/>
              </a:rPr>
              <a:t>National, sub-national and community level</a:t>
            </a:r>
            <a:endParaRPr lang="en-US" dirty="0"/>
          </a:p>
        </p:txBody>
      </p:sp>
      <p:sp>
        <p:nvSpPr>
          <p:cNvPr id="10246" name="AutoShape 7"/>
          <p:cNvSpPr>
            <a:spLocks noChangeArrowheads="1"/>
          </p:cNvSpPr>
          <p:nvPr/>
        </p:nvSpPr>
        <p:spPr bwMode="auto">
          <a:xfrm>
            <a:off x="512331" y="1439664"/>
            <a:ext cx="3456385" cy="2474913"/>
          </a:xfrm>
          <a:prstGeom prst="roundRect">
            <a:avLst>
              <a:gd name="adj" fmla="val 16667"/>
            </a:avLst>
          </a:prstGeom>
          <a:solidFill>
            <a:srgbClr val="EEECE1"/>
          </a:solidFill>
          <a:ln w="9525">
            <a:noFill/>
            <a:round/>
            <a:headEnd/>
            <a:tailEnd/>
          </a:ln>
        </p:spPr>
        <p:txBody>
          <a:bodyPr/>
          <a:lstStyle/>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spcAft>
                <a:spcPts val="1000"/>
              </a:spcAft>
            </a:pPr>
            <a:endParaRPr lang="en-GB" sz="900" i="1" dirty="0">
              <a:latin typeface="Times New Roman" pitchFamily="18" charset="0"/>
            </a:endParaRPr>
          </a:p>
          <a:p>
            <a:pPr algn="r">
              <a:spcAft>
                <a:spcPts val="1000"/>
              </a:spcAft>
            </a:pPr>
            <a:r>
              <a:rPr lang="en-GB" sz="900" i="1" dirty="0">
                <a:latin typeface="Calibri" pitchFamily="34" charset="0"/>
              </a:rPr>
              <a:t>Household level</a:t>
            </a:r>
            <a:endParaRPr lang="en-US" dirty="0"/>
          </a:p>
        </p:txBody>
      </p:sp>
      <p:cxnSp>
        <p:nvCxnSpPr>
          <p:cNvPr id="10248" name="AutoShape 9"/>
          <p:cNvCxnSpPr>
            <a:cxnSpLocks noChangeShapeType="1"/>
          </p:cNvCxnSpPr>
          <p:nvPr/>
        </p:nvCxnSpPr>
        <p:spPr bwMode="auto">
          <a:xfrm flipV="1">
            <a:off x="1340783" y="2052439"/>
            <a:ext cx="0" cy="1390650"/>
          </a:xfrm>
          <a:prstGeom prst="straightConnector1">
            <a:avLst/>
          </a:prstGeom>
          <a:noFill/>
          <a:ln w="9525">
            <a:solidFill>
              <a:srgbClr val="000000"/>
            </a:solidFill>
            <a:round/>
            <a:headEnd/>
            <a:tailEnd type="triangle" w="med" len="med"/>
          </a:ln>
        </p:spPr>
      </p:cxnSp>
      <p:sp>
        <p:nvSpPr>
          <p:cNvPr id="10249" name="AutoShape 10"/>
          <p:cNvSpPr>
            <a:spLocks noChangeArrowheads="1"/>
          </p:cNvSpPr>
          <p:nvPr/>
        </p:nvSpPr>
        <p:spPr bwMode="auto">
          <a:xfrm>
            <a:off x="797858" y="1579364"/>
            <a:ext cx="1085850" cy="465138"/>
          </a:xfrm>
          <a:prstGeom prst="roundRect">
            <a:avLst>
              <a:gd name="adj" fmla="val 16667"/>
            </a:avLst>
          </a:prstGeom>
          <a:solidFill>
            <a:srgbClr val="FFC000"/>
          </a:solidFill>
          <a:ln w="9525">
            <a:solidFill>
              <a:srgbClr val="000000"/>
            </a:solidFill>
            <a:round/>
            <a:headEnd/>
            <a:tailEnd/>
          </a:ln>
        </p:spPr>
        <p:txBody>
          <a:bodyPr/>
          <a:lstStyle/>
          <a:p>
            <a:pPr algn="ctr"/>
            <a:r>
              <a:rPr lang="en-GB" sz="900">
                <a:latin typeface="Calibri" pitchFamily="34" charset="0"/>
              </a:rPr>
              <a:t>Household</a:t>
            </a:r>
          </a:p>
          <a:p>
            <a:pPr algn="ctr"/>
            <a:r>
              <a:rPr lang="en-GB" sz="900">
                <a:latin typeface="Calibri" pitchFamily="34" charset="0"/>
              </a:rPr>
              <a:t>food consumption</a:t>
            </a:r>
            <a:endParaRPr lang="en-US"/>
          </a:p>
        </p:txBody>
      </p:sp>
      <p:sp>
        <p:nvSpPr>
          <p:cNvPr id="10250" name="AutoShape 11"/>
          <p:cNvSpPr>
            <a:spLocks noChangeArrowheads="1"/>
          </p:cNvSpPr>
          <p:nvPr/>
        </p:nvSpPr>
        <p:spPr bwMode="auto">
          <a:xfrm>
            <a:off x="2536170" y="1579364"/>
            <a:ext cx="1085850" cy="465138"/>
          </a:xfrm>
          <a:prstGeom prst="roundRect">
            <a:avLst>
              <a:gd name="adj" fmla="val 16667"/>
            </a:avLst>
          </a:prstGeom>
          <a:solidFill>
            <a:srgbClr val="FFC000"/>
          </a:solidFill>
          <a:ln w="9525">
            <a:solidFill>
              <a:srgbClr val="000000"/>
            </a:solidFill>
            <a:round/>
            <a:headEnd/>
            <a:tailEnd/>
          </a:ln>
        </p:spPr>
        <p:txBody>
          <a:bodyPr/>
          <a:lstStyle/>
          <a:p>
            <a:pPr algn="ctr"/>
            <a:r>
              <a:rPr lang="en-GB" sz="900">
                <a:latin typeface="Calibri" pitchFamily="34" charset="0"/>
              </a:rPr>
              <a:t>Care and feeding practices</a:t>
            </a:r>
            <a:endParaRPr lang="en-US"/>
          </a:p>
        </p:txBody>
      </p:sp>
      <p:sp>
        <p:nvSpPr>
          <p:cNvPr id="10251" name="AutoShape 12"/>
          <p:cNvSpPr>
            <a:spLocks noChangeArrowheads="1"/>
          </p:cNvSpPr>
          <p:nvPr/>
        </p:nvSpPr>
        <p:spPr bwMode="auto">
          <a:xfrm>
            <a:off x="1675745" y="3139877"/>
            <a:ext cx="1085850" cy="654050"/>
          </a:xfrm>
          <a:prstGeom prst="roundRect">
            <a:avLst>
              <a:gd name="adj" fmla="val 16667"/>
            </a:avLst>
          </a:prstGeom>
          <a:solidFill>
            <a:srgbClr val="FFC000"/>
          </a:solidFill>
          <a:ln w="9525">
            <a:solidFill>
              <a:srgbClr val="000000"/>
            </a:solidFill>
            <a:round/>
            <a:headEnd/>
            <a:tailEnd/>
          </a:ln>
        </p:spPr>
        <p:txBody>
          <a:bodyPr/>
          <a:lstStyle/>
          <a:p>
            <a:pPr algn="ctr"/>
            <a:r>
              <a:rPr lang="en-GB" sz="900">
                <a:latin typeface="Calibri" pitchFamily="34" charset="0"/>
              </a:rPr>
              <a:t>Household livelihood strategy</a:t>
            </a:r>
            <a:endParaRPr lang="en-US"/>
          </a:p>
        </p:txBody>
      </p:sp>
      <p:sp>
        <p:nvSpPr>
          <p:cNvPr id="10300" name="AutoShape 19"/>
          <p:cNvSpPr>
            <a:spLocks noChangeArrowheads="1"/>
          </p:cNvSpPr>
          <p:nvPr/>
        </p:nvSpPr>
        <p:spPr bwMode="auto">
          <a:xfrm>
            <a:off x="1712258" y="1016119"/>
            <a:ext cx="1084655" cy="296545"/>
          </a:xfrm>
          <a:prstGeom prst="roundRect">
            <a:avLst>
              <a:gd name="adj" fmla="val 16667"/>
            </a:avLst>
          </a:prstGeom>
          <a:solidFill>
            <a:srgbClr val="FDE47B"/>
          </a:solidFill>
          <a:ln w="9525">
            <a:solidFill>
              <a:srgbClr val="000000"/>
            </a:solidFill>
            <a:round/>
            <a:headEnd/>
            <a:tailEnd/>
          </a:ln>
        </p:spPr>
        <p:txBody>
          <a:bodyPr/>
          <a:lstStyle/>
          <a:p>
            <a:pPr algn="ctr">
              <a:spcAft>
                <a:spcPts val="1000"/>
              </a:spcAft>
            </a:pPr>
            <a:r>
              <a:rPr lang="fr-FR" sz="900">
                <a:latin typeface="Calibri" pitchFamily="34" charset="0"/>
              </a:rPr>
              <a:t>Food </a:t>
            </a:r>
            <a:r>
              <a:rPr lang="en-GB" sz="900">
                <a:latin typeface="Calibri" pitchFamily="34" charset="0"/>
              </a:rPr>
              <a:t>consumption</a:t>
            </a:r>
            <a:endParaRPr lang="en-US"/>
          </a:p>
        </p:txBody>
      </p:sp>
      <p:sp>
        <p:nvSpPr>
          <p:cNvPr id="10253" name="AutoShape 23"/>
          <p:cNvSpPr>
            <a:spLocks noChangeArrowheads="1"/>
          </p:cNvSpPr>
          <p:nvPr/>
        </p:nvSpPr>
        <p:spPr bwMode="auto">
          <a:xfrm>
            <a:off x="1667808" y="2328664"/>
            <a:ext cx="1085850" cy="465138"/>
          </a:xfrm>
          <a:prstGeom prst="roundRect">
            <a:avLst>
              <a:gd name="adj" fmla="val 16667"/>
            </a:avLst>
          </a:prstGeom>
          <a:solidFill>
            <a:srgbClr val="FFC000"/>
          </a:solidFill>
          <a:ln w="9525">
            <a:solidFill>
              <a:srgbClr val="000000"/>
            </a:solidFill>
            <a:round/>
            <a:headEnd/>
            <a:tailEnd/>
          </a:ln>
        </p:spPr>
        <p:txBody>
          <a:bodyPr/>
          <a:lstStyle/>
          <a:p>
            <a:pPr algn="ctr"/>
            <a:r>
              <a:rPr lang="en-GB" sz="900">
                <a:latin typeface="Calibri" pitchFamily="34" charset="0"/>
              </a:rPr>
              <a:t>Household income</a:t>
            </a:r>
            <a:endParaRPr lang="en-US"/>
          </a:p>
        </p:txBody>
      </p:sp>
      <p:sp>
        <p:nvSpPr>
          <p:cNvPr id="10254" name="AutoShape 24"/>
          <p:cNvSpPr>
            <a:spLocks noChangeArrowheads="1"/>
          </p:cNvSpPr>
          <p:nvPr/>
        </p:nvSpPr>
        <p:spPr bwMode="auto">
          <a:xfrm>
            <a:off x="732770" y="1506339"/>
            <a:ext cx="2962275" cy="647700"/>
          </a:xfrm>
          <a:prstGeom prst="roundRect">
            <a:avLst>
              <a:gd name="adj" fmla="val 16667"/>
            </a:avLst>
          </a:prstGeom>
          <a:noFill/>
          <a:ln w="9525">
            <a:solidFill>
              <a:srgbClr val="F79646"/>
            </a:solidFill>
            <a:round/>
            <a:headEnd/>
            <a:tailEnd/>
          </a:ln>
        </p:spPr>
        <p:txBody>
          <a:bodyPr/>
          <a:lstStyle/>
          <a:p>
            <a:endParaRPr lang="en-GB"/>
          </a:p>
        </p:txBody>
      </p:sp>
      <p:cxnSp>
        <p:nvCxnSpPr>
          <p:cNvPr id="10255" name="AutoShape 25"/>
          <p:cNvCxnSpPr>
            <a:cxnSpLocks noChangeShapeType="1"/>
          </p:cNvCxnSpPr>
          <p:nvPr/>
        </p:nvCxnSpPr>
        <p:spPr bwMode="auto">
          <a:xfrm flipV="1">
            <a:off x="2215495" y="1298377"/>
            <a:ext cx="0" cy="207962"/>
          </a:xfrm>
          <a:prstGeom prst="straightConnector1">
            <a:avLst/>
          </a:prstGeom>
          <a:noFill/>
          <a:ln w="9525">
            <a:solidFill>
              <a:srgbClr val="F79646"/>
            </a:solidFill>
            <a:round/>
            <a:headEnd/>
            <a:tailEnd type="triangle" w="med" len="med"/>
          </a:ln>
        </p:spPr>
      </p:cxnSp>
      <p:sp>
        <p:nvSpPr>
          <p:cNvPr id="10256" name="Text Box 26"/>
          <p:cNvSpPr txBox="1">
            <a:spLocks noChangeArrowheads="1"/>
          </p:cNvSpPr>
          <p:nvPr/>
        </p:nvSpPr>
        <p:spPr bwMode="auto">
          <a:xfrm>
            <a:off x="2026583" y="1665089"/>
            <a:ext cx="401637" cy="387350"/>
          </a:xfrm>
          <a:prstGeom prst="rect">
            <a:avLst/>
          </a:prstGeom>
          <a:noFill/>
          <a:ln w="9525">
            <a:noFill/>
            <a:miter lim="800000"/>
            <a:headEnd/>
            <a:tailEnd/>
          </a:ln>
        </p:spPr>
        <p:txBody>
          <a:bodyPr/>
          <a:lstStyle/>
          <a:p>
            <a:pPr>
              <a:spcAft>
                <a:spcPts val="1000"/>
              </a:spcAft>
            </a:pPr>
            <a:r>
              <a:rPr lang="en-GB" b="1">
                <a:solidFill>
                  <a:srgbClr val="F79646"/>
                </a:solidFill>
                <a:latin typeface="Times New Roman" pitchFamily="18" charset="0"/>
                <a:sym typeface="Wingdings 2" pitchFamily="18" charset="2"/>
              </a:rPr>
              <a:t></a:t>
            </a:r>
            <a:endParaRPr lang="en-US"/>
          </a:p>
        </p:txBody>
      </p:sp>
      <p:cxnSp>
        <p:nvCxnSpPr>
          <p:cNvPr id="10261" name="AutoShape 31"/>
          <p:cNvCxnSpPr>
            <a:cxnSpLocks noChangeShapeType="1"/>
          </p:cNvCxnSpPr>
          <p:nvPr/>
        </p:nvCxnSpPr>
        <p:spPr bwMode="auto">
          <a:xfrm flipV="1">
            <a:off x="1482070" y="2052439"/>
            <a:ext cx="1588" cy="493713"/>
          </a:xfrm>
          <a:prstGeom prst="straightConnector1">
            <a:avLst/>
          </a:prstGeom>
          <a:noFill/>
          <a:ln w="9525">
            <a:solidFill>
              <a:srgbClr val="000000"/>
            </a:solidFill>
            <a:round/>
            <a:headEnd/>
            <a:tailEnd type="triangle" w="med" len="med"/>
          </a:ln>
        </p:spPr>
      </p:cxnSp>
      <p:cxnSp>
        <p:nvCxnSpPr>
          <p:cNvPr id="10262" name="AutoShape 32"/>
          <p:cNvCxnSpPr>
            <a:cxnSpLocks noChangeShapeType="1"/>
          </p:cNvCxnSpPr>
          <p:nvPr/>
        </p:nvCxnSpPr>
        <p:spPr bwMode="auto">
          <a:xfrm flipV="1">
            <a:off x="2037695" y="2793802"/>
            <a:ext cx="0" cy="346075"/>
          </a:xfrm>
          <a:prstGeom prst="straightConnector1">
            <a:avLst/>
          </a:prstGeom>
          <a:noFill/>
          <a:ln w="9525">
            <a:solidFill>
              <a:srgbClr val="000000"/>
            </a:solidFill>
            <a:round/>
            <a:headEnd/>
            <a:tailEnd type="triangle" w="med" len="med"/>
          </a:ln>
        </p:spPr>
      </p:cxnSp>
      <p:cxnSp>
        <p:nvCxnSpPr>
          <p:cNvPr id="10263" name="AutoShape 33"/>
          <p:cNvCxnSpPr>
            <a:cxnSpLocks noChangeShapeType="1"/>
          </p:cNvCxnSpPr>
          <p:nvPr/>
        </p:nvCxnSpPr>
        <p:spPr bwMode="auto">
          <a:xfrm flipH="1" flipV="1">
            <a:off x="2315508" y="2793802"/>
            <a:ext cx="4762" cy="346075"/>
          </a:xfrm>
          <a:prstGeom prst="straightConnector1">
            <a:avLst/>
          </a:prstGeom>
          <a:noFill/>
          <a:ln w="9525">
            <a:solidFill>
              <a:srgbClr val="000000"/>
            </a:solidFill>
            <a:prstDash val="dash"/>
            <a:round/>
            <a:headEnd type="triangle" w="med" len="med"/>
            <a:tailEnd/>
          </a:ln>
        </p:spPr>
      </p:cxnSp>
      <p:sp>
        <p:nvSpPr>
          <p:cNvPr id="10264" name="AutoShape 34"/>
          <p:cNvSpPr>
            <a:spLocks noChangeArrowheads="1"/>
          </p:cNvSpPr>
          <p:nvPr/>
        </p:nvSpPr>
        <p:spPr bwMode="auto">
          <a:xfrm>
            <a:off x="797858" y="5733628"/>
            <a:ext cx="2882825" cy="330424"/>
          </a:xfrm>
          <a:prstGeom prst="roundRect">
            <a:avLst>
              <a:gd name="adj" fmla="val 16667"/>
            </a:avLst>
          </a:prstGeom>
          <a:solidFill>
            <a:srgbClr val="FFFFFF"/>
          </a:solidFill>
          <a:ln w="9525">
            <a:solidFill>
              <a:srgbClr val="808080"/>
            </a:solidFill>
            <a:round/>
            <a:headEnd/>
            <a:tailEnd/>
          </a:ln>
        </p:spPr>
        <p:txBody>
          <a:bodyPr/>
          <a:lstStyle/>
          <a:p>
            <a:pPr algn="ctr">
              <a:spcAft>
                <a:spcPts val="1000"/>
              </a:spcAft>
            </a:pPr>
            <a:r>
              <a:rPr lang="en-GB" sz="900" b="1">
                <a:solidFill>
                  <a:srgbClr val="7F7F7F"/>
                </a:solidFill>
                <a:latin typeface="Calibri" pitchFamily="34" charset="0"/>
              </a:rPr>
              <a:t>Social-economic, political, institutional, cultural and natural environment</a:t>
            </a:r>
            <a:endParaRPr lang="en-US"/>
          </a:p>
        </p:txBody>
      </p:sp>
      <p:sp>
        <p:nvSpPr>
          <p:cNvPr id="10265" name="AutoShape 35"/>
          <p:cNvSpPr>
            <a:spLocks noChangeArrowheads="1"/>
          </p:cNvSpPr>
          <p:nvPr/>
        </p:nvSpPr>
        <p:spPr bwMode="auto">
          <a:xfrm>
            <a:off x="831195" y="4295577"/>
            <a:ext cx="722313" cy="465137"/>
          </a:xfrm>
          <a:prstGeom prst="roundRect">
            <a:avLst>
              <a:gd name="adj" fmla="val 16667"/>
            </a:avLst>
          </a:prstGeom>
          <a:solidFill>
            <a:srgbClr val="9BBB59"/>
          </a:solidFill>
          <a:ln w="9525">
            <a:solidFill>
              <a:srgbClr val="000000"/>
            </a:solidFill>
            <a:round/>
            <a:headEnd/>
            <a:tailEnd/>
          </a:ln>
        </p:spPr>
        <p:txBody>
          <a:bodyPr/>
          <a:lstStyle/>
          <a:p>
            <a:pPr algn="ctr"/>
            <a:r>
              <a:rPr lang="en-GB" sz="800">
                <a:latin typeface="Calibri" pitchFamily="34" charset="0"/>
              </a:rPr>
              <a:t>Food availability</a:t>
            </a:r>
            <a:endParaRPr lang="en-US"/>
          </a:p>
        </p:txBody>
      </p:sp>
      <p:sp>
        <p:nvSpPr>
          <p:cNvPr id="10266" name="AutoShape 36"/>
          <p:cNvSpPr>
            <a:spLocks noChangeArrowheads="1"/>
          </p:cNvSpPr>
          <p:nvPr/>
        </p:nvSpPr>
        <p:spPr bwMode="auto">
          <a:xfrm>
            <a:off x="1553508" y="4295577"/>
            <a:ext cx="754062" cy="465137"/>
          </a:xfrm>
          <a:prstGeom prst="roundRect">
            <a:avLst>
              <a:gd name="adj" fmla="val 16667"/>
            </a:avLst>
          </a:prstGeom>
          <a:solidFill>
            <a:srgbClr val="9BBB59"/>
          </a:solidFill>
          <a:ln w="9525">
            <a:solidFill>
              <a:srgbClr val="000000"/>
            </a:solidFill>
            <a:round/>
            <a:headEnd/>
            <a:tailEnd/>
          </a:ln>
        </p:spPr>
        <p:txBody>
          <a:bodyPr/>
          <a:lstStyle/>
          <a:p>
            <a:pPr algn="ctr"/>
            <a:r>
              <a:rPr lang="en-GB" sz="800">
                <a:latin typeface="Calibri" pitchFamily="34" charset="0"/>
              </a:rPr>
              <a:t>Food affordability</a:t>
            </a:r>
            <a:endParaRPr lang="en-US"/>
          </a:p>
        </p:txBody>
      </p:sp>
      <p:sp>
        <p:nvSpPr>
          <p:cNvPr id="10267" name="AutoShape 37"/>
          <p:cNvSpPr>
            <a:spLocks noChangeArrowheads="1"/>
          </p:cNvSpPr>
          <p:nvPr/>
        </p:nvSpPr>
        <p:spPr bwMode="auto">
          <a:xfrm>
            <a:off x="2307570" y="4295577"/>
            <a:ext cx="796925" cy="465137"/>
          </a:xfrm>
          <a:prstGeom prst="roundRect">
            <a:avLst>
              <a:gd name="adj" fmla="val 16667"/>
            </a:avLst>
          </a:prstGeom>
          <a:solidFill>
            <a:srgbClr val="9BBB59"/>
          </a:solidFill>
          <a:ln w="9525">
            <a:solidFill>
              <a:srgbClr val="000000"/>
            </a:solidFill>
            <a:round/>
            <a:headEnd/>
            <a:tailEnd/>
          </a:ln>
        </p:spPr>
        <p:txBody>
          <a:bodyPr/>
          <a:lstStyle/>
          <a:p>
            <a:pPr algn="ctr"/>
            <a:r>
              <a:rPr lang="en-GB" sz="800">
                <a:latin typeface="Calibri" pitchFamily="34" charset="0"/>
              </a:rPr>
              <a:t>Food acceptability</a:t>
            </a:r>
            <a:endParaRPr lang="en-US"/>
          </a:p>
        </p:txBody>
      </p:sp>
      <p:sp>
        <p:nvSpPr>
          <p:cNvPr id="10268" name="AutoShape 38"/>
          <p:cNvSpPr>
            <a:spLocks noChangeArrowheads="1"/>
          </p:cNvSpPr>
          <p:nvPr/>
        </p:nvSpPr>
        <p:spPr bwMode="auto">
          <a:xfrm>
            <a:off x="3104495" y="4289227"/>
            <a:ext cx="560388" cy="463550"/>
          </a:xfrm>
          <a:prstGeom prst="roundRect">
            <a:avLst>
              <a:gd name="adj" fmla="val 16667"/>
            </a:avLst>
          </a:prstGeom>
          <a:solidFill>
            <a:srgbClr val="9BBB59"/>
          </a:solidFill>
          <a:ln w="9525">
            <a:solidFill>
              <a:srgbClr val="000000"/>
            </a:solidFill>
            <a:round/>
            <a:headEnd/>
            <a:tailEnd/>
          </a:ln>
        </p:spPr>
        <p:txBody>
          <a:bodyPr/>
          <a:lstStyle/>
          <a:p>
            <a:pPr algn="ctr"/>
            <a:r>
              <a:rPr lang="en-GB" sz="800">
                <a:latin typeface="Calibri" pitchFamily="34" charset="0"/>
              </a:rPr>
              <a:t>Food</a:t>
            </a:r>
            <a:endParaRPr lang="en-GB" sz="800">
              <a:latin typeface="Times New Roman" pitchFamily="18" charset="0"/>
            </a:endParaRPr>
          </a:p>
          <a:p>
            <a:pPr algn="ctr"/>
            <a:r>
              <a:rPr lang="en-GB" sz="800">
                <a:latin typeface="Calibri" pitchFamily="34" charset="0"/>
              </a:rPr>
              <a:t>quality</a:t>
            </a:r>
            <a:endParaRPr lang="en-US"/>
          </a:p>
        </p:txBody>
      </p:sp>
      <p:cxnSp>
        <p:nvCxnSpPr>
          <p:cNvPr id="10269" name="AutoShape 39"/>
          <p:cNvCxnSpPr>
            <a:cxnSpLocks noChangeShapeType="1"/>
          </p:cNvCxnSpPr>
          <p:nvPr/>
        </p:nvCxnSpPr>
        <p:spPr bwMode="auto">
          <a:xfrm>
            <a:off x="2720320" y="5067102"/>
            <a:ext cx="614363" cy="0"/>
          </a:xfrm>
          <a:prstGeom prst="straightConnector1">
            <a:avLst/>
          </a:prstGeom>
          <a:noFill/>
          <a:ln w="9525">
            <a:solidFill>
              <a:srgbClr val="76923C"/>
            </a:solidFill>
            <a:round/>
            <a:headEnd/>
            <a:tailEnd/>
          </a:ln>
        </p:spPr>
      </p:cxnSp>
      <p:cxnSp>
        <p:nvCxnSpPr>
          <p:cNvPr id="10270" name="AutoShape 40"/>
          <p:cNvCxnSpPr>
            <a:cxnSpLocks noChangeShapeType="1"/>
          </p:cNvCxnSpPr>
          <p:nvPr/>
        </p:nvCxnSpPr>
        <p:spPr bwMode="auto">
          <a:xfrm>
            <a:off x="1169333" y="5067102"/>
            <a:ext cx="534987" cy="1587"/>
          </a:xfrm>
          <a:prstGeom prst="straightConnector1">
            <a:avLst/>
          </a:prstGeom>
          <a:noFill/>
          <a:ln w="9525">
            <a:solidFill>
              <a:srgbClr val="76923C"/>
            </a:solidFill>
            <a:round/>
            <a:headEnd/>
            <a:tailEnd/>
          </a:ln>
        </p:spPr>
      </p:cxnSp>
      <p:cxnSp>
        <p:nvCxnSpPr>
          <p:cNvPr id="10271" name="AutoShape 41"/>
          <p:cNvCxnSpPr>
            <a:cxnSpLocks noChangeShapeType="1"/>
          </p:cNvCxnSpPr>
          <p:nvPr/>
        </p:nvCxnSpPr>
        <p:spPr bwMode="auto">
          <a:xfrm flipV="1">
            <a:off x="1169333" y="4760714"/>
            <a:ext cx="0" cy="306388"/>
          </a:xfrm>
          <a:prstGeom prst="straightConnector1">
            <a:avLst/>
          </a:prstGeom>
          <a:noFill/>
          <a:ln w="9525">
            <a:solidFill>
              <a:srgbClr val="76923C"/>
            </a:solidFill>
            <a:round/>
            <a:headEnd/>
            <a:tailEnd type="triangle" w="med" len="med"/>
          </a:ln>
        </p:spPr>
      </p:cxnSp>
      <p:cxnSp>
        <p:nvCxnSpPr>
          <p:cNvPr id="10272" name="AutoShape 42"/>
          <p:cNvCxnSpPr>
            <a:cxnSpLocks noChangeShapeType="1"/>
          </p:cNvCxnSpPr>
          <p:nvPr/>
        </p:nvCxnSpPr>
        <p:spPr bwMode="auto">
          <a:xfrm flipV="1">
            <a:off x="1928158" y="4760714"/>
            <a:ext cx="0" cy="214313"/>
          </a:xfrm>
          <a:prstGeom prst="straightConnector1">
            <a:avLst/>
          </a:prstGeom>
          <a:noFill/>
          <a:ln w="9525">
            <a:solidFill>
              <a:srgbClr val="76923C"/>
            </a:solidFill>
            <a:round/>
            <a:headEnd/>
            <a:tailEnd type="triangle" w="med" len="med"/>
          </a:ln>
        </p:spPr>
      </p:cxnSp>
      <p:cxnSp>
        <p:nvCxnSpPr>
          <p:cNvPr id="10273" name="AutoShape 43"/>
          <p:cNvCxnSpPr>
            <a:cxnSpLocks noChangeShapeType="1"/>
          </p:cNvCxnSpPr>
          <p:nvPr/>
        </p:nvCxnSpPr>
        <p:spPr bwMode="auto">
          <a:xfrm flipV="1">
            <a:off x="2672695" y="4760714"/>
            <a:ext cx="0" cy="214313"/>
          </a:xfrm>
          <a:prstGeom prst="straightConnector1">
            <a:avLst/>
          </a:prstGeom>
          <a:noFill/>
          <a:ln w="9525">
            <a:solidFill>
              <a:srgbClr val="76923C"/>
            </a:solidFill>
            <a:round/>
            <a:headEnd/>
            <a:tailEnd type="triangle" w="med" len="med"/>
          </a:ln>
        </p:spPr>
      </p:cxnSp>
      <p:cxnSp>
        <p:nvCxnSpPr>
          <p:cNvPr id="10274" name="AutoShape 44"/>
          <p:cNvCxnSpPr>
            <a:cxnSpLocks noChangeShapeType="1"/>
          </p:cNvCxnSpPr>
          <p:nvPr/>
        </p:nvCxnSpPr>
        <p:spPr bwMode="auto">
          <a:xfrm flipV="1">
            <a:off x="3334683" y="4760714"/>
            <a:ext cx="0" cy="306388"/>
          </a:xfrm>
          <a:prstGeom prst="straightConnector1">
            <a:avLst/>
          </a:prstGeom>
          <a:noFill/>
          <a:ln w="9525">
            <a:solidFill>
              <a:srgbClr val="76923C"/>
            </a:solidFill>
            <a:round/>
            <a:headEnd/>
            <a:tailEnd type="triangle" w="med" len="med"/>
          </a:ln>
        </p:spPr>
      </p:cxnSp>
      <p:cxnSp>
        <p:nvCxnSpPr>
          <p:cNvPr id="10275" name="AutoShape 45"/>
          <p:cNvCxnSpPr>
            <a:cxnSpLocks noChangeShapeType="1"/>
          </p:cNvCxnSpPr>
          <p:nvPr/>
        </p:nvCxnSpPr>
        <p:spPr bwMode="auto">
          <a:xfrm flipV="1">
            <a:off x="1169333" y="2044502"/>
            <a:ext cx="0" cy="2114550"/>
          </a:xfrm>
          <a:prstGeom prst="straightConnector1">
            <a:avLst/>
          </a:prstGeom>
          <a:noFill/>
          <a:ln w="12700">
            <a:solidFill>
              <a:srgbClr val="76923C"/>
            </a:solidFill>
            <a:round/>
            <a:headEnd/>
            <a:tailEnd type="triangle" w="med" len="med"/>
          </a:ln>
        </p:spPr>
      </p:cxnSp>
      <p:cxnSp>
        <p:nvCxnSpPr>
          <p:cNvPr id="10276" name="AutoShape 46"/>
          <p:cNvCxnSpPr>
            <a:cxnSpLocks noChangeShapeType="1"/>
          </p:cNvCxnSpPr>
          <p:nvPr/>
        </p:nvCxnSpPr>
        <p:spPr bwMode="auto">
          <a:xfrm flipV="1">
            <a:off x="2215495" y="3793927"/>
            <a:ext cx="0" cy="365125"/>
          </a:xfrm>
          <a:prstGeom prst="straightConnector1">
            <a:avLst/>
          </a:prstGeom>
          <a:noFill/>
          <a:ln w="12700">
            <a:solidFill>
              <a:srgbClr val="76923C"/>
            </a:solidFill>
            <a:round/>
            <a:headEnd/>
            <a:tailEnd type="triangle" w="med" len="med"/>
          </a:ln>
        </p:spPr>
      </p:cxnSp>
      <p:sp>
        <p:nvSpPr>
          <p:cNvPr id="10277" name="AutoShape 47"/>
          <p:cNvSpPr>
            <a:spLocks noChangeArrowheads="1"/>
          </p:cNvSpPr>
          <p:nvPr/>
        </p:nvSpPr>
        <p:spPr bwMode="auto">
          <a:xfrm>
            <a:off x="742295" y="4159052"/>
            <a:ext cx="2952750" cy="1400175"/>
          </a:xfrm>
          <a:prstGeom prst="roundRect">
            <a:avLst>
              <a:gd name="adj" fmla="val 16667"/>
            </a:avLst>
          </a:prstGeom>
          <a:noFill/>
          <a:ln w="9525">
            <a:solidFill>
              <a:srgbClr val="76923C"/>
            </a:solidFill>
            <a:round/>
            <a:headEnd/>
            <a:tailEnd/>
          </a:ln>
        </p:spPr>
        <p:txBody>
          <a:bodyPr/>
          <a:lstStyle/>
          <a:p>
            <a:pPr>
              <a:spcAft>
                <a:spcPts val="1000"/>
              </a:spcAft>
            </a:pPr>
            <a:endParaRPr lang="fr-FR" sz="900">
              <a:solidFill>
                <a:srgbClr val="76923C"/>
              </a:solidFill>
              <a:latin typeface="Times New Roman" pitchFamily="18" charset="0"/>
            </a:endParaRPr>
          </a:p>
          <a:p>
            <a:pPr>
              <a:spcAft>
                <a:spcPts val="1000"/>
              </a:spcAft>
            </a:pPr>
            <a:endParaRPr lang="fr-FR" sz="900">
              <a:solidFill>
                <a:srgbClr val="76923C"/>
              </a:solidFill>
              <a:latin typeface="Times New Roman" pitchFamily="18" charset="0"/>
            </a:endParaRPr>
          </a:p>
          <a:p>
            <a:pPr>
              <a:spcAft>
                <a:spcPts val="1000"/>
              </a:spcAft>
            </a:pPr>
            <a:endParaRPr lang="fr-FR" sz="900">
              <a:solidFill>
                <a:srgbClr val="76923C"/>
              </a:solidFill>
              <a:latin typeface="Times New Roman" pitchFamily="18" charset="0"/>
            </a:endParaRPr>
          </a:p>
          <a:p>
            <a:pPr algn="ctr"/>
            <a:r>
              <a:rPr lang="en-GB" sz="900">
                <a:solidFill>
                  <a:srgbClr val="76923C"/>
                </a:solidFill>
                <a:latin typeface="Calibri" pitchFamily="34" charset="0"/>
              </a:rPr>
              <a:t>Food supply chains</a:t>
            </a:r>
          </a:p>
          <a:p>
            <a:pPr algn="ctr"/>
            <a:endParaRPr lang="en-GB" sz="800" b="1">
              <a:solidFill>
                <a:srgbClr val="76923C"/>
              </a:solidFill>
              <a:latin typeface="Times New Roman" pitchFamily="18" charset="0"/>
            </a:endParaRPr>
          </a:p>
          <a:p>
            <a:pPr algn="ctr"/>
            <a:r>
              <a:rPr lang="en-GB" sz="900" b="1">
                <a:solidFill>
                  <a:srgbClr val="76923C"/>
                </a:solidFill>
                <a:latin typeface="Calibri" pitchFamily="34" charset="0"/>
              </a:rPr>
              <a:t>Food and agricultural system</a:t>
            </a:r>
            <a:endParaRPr lang="en-US"/>
          </a:p>
        </p:txBody>
      </p:sp>
      <p:cxnSp>
        <p:nvCxnSpPr>
          <p:cNvPr id="10278" name="AutoShape 48"/>
          <p:cNvCxnSpPr>
            <a:cxnSpLocks noChangeShapeType="1"/>
          </p:cNvCxnSpPr>
          <p:nvPr/>
        </p:nvCxnSpPr>
        <p:spPr bwMode="auto">
          <a:xfrm flipV="1">
            <a:off x="2161520" y="5560814"/>
            <a:ext cx="0" cy="193675"/>
          </a:xfrm>
          <a:prstGeom prst="straightConnector1">
            <a:avLst/>
          </a:prstGeom>
          <a:noFill/>
          <a:ln w="12700">
            <a:solidFill>
              <a:srgbClr val="808080"/>
            </a:solidFill>
            <a:round/>
            <a:headEnd/>
            <a:tailEnd type="triangle" w="med" len="med"/>
          </a:ln>
        </p:spPr>
      </p:cxnSp>
      <p:cxnSp>
        <p:nvCxnSpPr>
          <p:cNvPr id="10281" name="AutoShape 51"/>
          <p:cNvCxnSpPr>
            <a:cxnSpLocks noChangeShapeType="1"/>
          </p:cNvCxnSpPr>
          <p:nvPr/>
        </p:nvCxnSpPr>
        <p:spPr bwMode="auto">
          <a:xfrm flipH="1">
            <a:off x="1340783" y="3443089"/>
            <a:ext cx="334962" cy="0"/>
          </a:xfrm>
          <a:prstGeom prst="straightConnector1">
            <a:avLst/>
          </a:prstGeom>
          <a:noFill/>
          <a:ln w="9525">
            <a:solidFill>
              <a:srgbClr val="000000"/>
            </a:solidFill>
            <a:round/>
            <a:headEnd/>
            <a:tailEnd/>
          </a:ln>
        </p:spPr>
      </p:cxnSp>
      <p:cxnSp>
        <p:nvCxnSpPr>
          <p:cNvPr id="10282" name="AutoShape 52"/>
          <p:cNvCxnSpPr>
            <a:cxnSpLocks noChangeShapeType="1"/>
          </p:cNvCxnSpPr>
          <p:nvPr/>
        </p:nvCxnSpPr>
        <p:spPr bwMode="auto">
          <a:xfrm>
            <a:off x="1482070" y="2546152"/>
            <a:ext cx="185738" cy="0"/>
          </a:xfrm>
          <a:prstGeom prst="straightConnector1">
            <a:avLst/>
          </a:prstGeom>
          <a:noFill/>
          <a:ln w="9525">
            <a:solidFill>
              <a:srgbClr val="000000"/>
            </a:solidFill>
            <a:round/>
            <a:headEnd/>
            <a:tailEnd/>
          </a:ln>
        </p:spPr>
      </p:cxnSp>
      <p:cxnSp>
        <p:nvCxnSpPr>
          <p:cNvPr id="10283" name="AutoShape 53"/>
          <p:cNvCxnSpPr>
            <a:cxnSpLocks noChangeShapeType="1"/>
          </p:cNvCxnSpPr>
          <p:nvPr/>
        </p:nvCxnSpPr>
        <p:spPr bwMode="auto">
          <a:xfrm flipV="1">
            <a:off x="3006070" y="2039739"/>
            <a:ext cx="0" cy="401638"/>
          </a:xfrm>
          <a:prstGeom prst="straightConnector1">
            <a:avLst/>
          </a:prstGeom>
          <a:noFill/>
          <a:ln w="9525">
            <a:solidFill>
              <a:srgbClr val="000000"/>
            </a:solidFill>
            <a:round/>
            <a:headEnd/>
            <a:tailEnd type="triangle" w="med" len="med"/>
          </a:ln>
        </p:spPr>
      </p:cxnSp>
      <p:cxnSp>
        <p:nvCxnSpPr>
          <p:cNvPr id="10286" name="AutoShape 56"/>
          <p:cNvCxnSpPr>
            <a:cxnSpLocks noChangeShapeType="1"/>
          </p:cNvCxnSpPr>
          <p:nvPr/>
        </p:nvCxnSpPr>
        <p:spPr bwMode="auto">
          <a:xfrm flipH="1">
            <a:off x="2753658" y="2441377"/>
            <a:ext cx="252412" cy="0"/>
          </a:xfrm>
          <a:prstGeom prst="straightConnector1">
            <a:avLst/>
          </a:prstGeom>
          <a:noFill/>
          <a:ln w="9525">
            <a:solidFill>
              <a:srgbClr val="000000"/>
            </a:solidFill>
            <a:round/>
            <a:headEnd/>
            <a:tailEnd/>
          </a:ln>
        </p:spPr>
      </p:cxnSp>
      <p:sp>
        <p:nvSpPr>
          <p:cNvPr id="1083" name="AutoShape 59"/>
          <p:cNvSpPr>
            <a:spLocks noChangeArrowheads="1"/>
          </p:cNvSpPr>
          <p:nvPr/>
        </p:nvSpPr>
        <p:spPr bwMode="auto">
          <a:xfrm>
            <a:off x="732770" y="850702"/>
            <a:ext cx="2962275" cy="5213350"/>
          </a:xfrm>
          <a:prstGeom prst="triangle">
            <a:avLst>
              <a:gd name="adj" fmla="val 50000"/>
            </a:avLst>
          </a:prstGeom>
          <a:noFill/>
          <a:ln w="25400">
            <a:solidFill>
              <a:srgbClr val="002060"/>
            </a:solidFill>
            <a:miter lim="800000"/>
            <a:headEnd/>
            <a:tailEnd/>
          </a:ln>
        </p:spPr>
        <p:txBody>
          <a:bodyPr/>
          <a:lstStyle/>
          <a:p>
            <a:endParaRPr lang="en-GB"/>
          </a:p>
        </p:txBody>
      </p:sp>
      <p:cxnSp>
        <p:nvCxnSpPr>
          <p:cNvPr id="10291" name="AutoShape 61"/>
          <p:cNvCxnSpPr>
            <a:cxnSpLocks noChangeShapeType="1"/>
          </p:cNvCxnSpPr>
          <p:nvPr/>
        </p:nvCxnSpPr>
        <p:spPr bwMode="auto">
          <a:xfrm flipH="1">
            <a:off x="2753658" y="3443089"/>
            <a:ext cx="504825" cy="1588"/>
          </a:xfrm>
          <a:prstGeom prst="straightConnector1">
            <a:avLst/>
          </a:prstGeom>
          <a:noFill/>
          <a:ln w="9525">
            <a:solidFill>
              <a:srgbClr val="000000"/>
            </a:solidFill>
            <a:round/>
            <a:headEnd/>
            <a:tailEnd/>
          </a:ln>
        </p:spPr>
      </p:cxnSp>
      <p:cxnSp>
        <p:nvCxnSpPr>
          <p:cNvPr id="10292" name="AutoShape 62"/>
          <p:cNvCxnSpPr>
            <a:cxnSpLocks noChangeShapeType="1"/>
          </p:cNvCxnSpPr>
          <p:nvPr/>
        </p:nvCxnSpPr>
        <p:spPr bwMode="auto">
          <a:xfrm flipV="1">
            <a:off x="3258483" y="2054027"/>
            <a:ext cx="0" cy="1390650"/>
          </a:xfrm>
          <a:prstGeom prst="straightConnector1">
            <a:avLst/>
          </a:prstGeom>
          <a:noFill/>
          <a:ln w="9525">
            <a:solidFill>
              <a:srgbClr val="000000"/>
            </a:solidFill>
            <a:round/>
            <a:headEnd/>
            <a:tailEnd type="triangle" w="med" len="med"/>
          </a:ln>
        </p:spPr>
      </p:cxnSp>
      <p:sp>
        <p:nvSpPr>
          <p:cNvPr id="2" name="TextBox 1"/>
          <p:cNvSpPr txBox="1"/>
          <p:nvPr/>
        </p:nvSpPr>
        <p:spPr>
          <a:xfrm>
            <a:off x="4572000" y="548680"/>
            <a:ext cx="4032448" cy="5693867"/>
          </a:xfrm>
          <a:prstGeom prst="rect">
            <a:avLst/>
          </a:prstGeom>
          <a:noFill/>
        </p:spPr>
        <p:txBody>
          <a:bodyPr wrap="square" rtlCol="0">
            <a:spAutoFit/>
          </a:bodyPr>
          <a:lstStyle/>
          <a:p>
            <a:pPr algn="ctr"/>
            <a:r>
              <a:rPr lang="en-GB" sz="2800" b="1" dirty="0"/>
              <a:t>F</a:t>
            </a:r>
            <a:r>
              <a:rPr lang="en-GB" sz="2800" b="1" dirty="0" smtClean="0"/>
              <a:t>ood </a:t>
            </a:r>
            <a:r>
              <a:rPr lang="en-GB" sz="2800" b="1" dirty="0"/>
              <a:t>security </a:t>
            </a:r>
            <a:endParaRPr lang="en-GB" sz="2800" b="1" dirty="0" smtClean="0"/>
          </a:p>
          <a:p>
            <a:pPr algn="ctr"/>
            <a:r>
              <a:rPr lang="en-GB" sz="2800" dirty="0" smtClean="0"/>
              <a:t>aspects </a:t>
            </a:r>
            <a:r>
              <a:rPr lang="en-GB" sz="2800" dirty="0"/>
              <a:t>often neglected: </a:t>
            </a:r>
            <a:endParaRPr lang="en-GB" sz="2800" dirty="0" smtClean="0"/>
          </a:p>
          <a:p>
            <a:pPr algn="ctr"/>
            <a:endParaRPr lang="en-GB" sz="2800" dirty="0"/>
          </a:p>
          <a:p>
            <a:pPr algn="ctr"/>
            <a:r>
              <a:rPr lang="en-GB" sz="2800" dirty="0" smtClean="0"/>
              <a:t>Access</a:t>
            </a:r>
          </a:p>
          <a:p>
            <a:pPr algn="ctr"/>
            <a:endParaRPr lang="en-GB" sz="2800" dirty="0" smtClean="0"/>
          </a:p>
          <a:p>
            <a:pPr algn="ctr"/>
            <a:r>
              <a:rPr lang="en-GB" sz="2800" dirty="0" smtClean="0"/>
              <a:t>Nutritious food</a:t>
            </a:r>
            <a:endParaRPr lang="en-GB" sz="2800" dirty="0"/>
          </a:p>
          <a:p>
            <a:pPr algn="ctr"/>
            <a:endParaRPr lang="en-GB" sz="2800" dirty="0" smtClean="0"/>
          </a:p>
          <a:p>
            <a:pPr algn="ctr"/>
            <a:r>
              <a:rPr lang="en-GB" sz="2800" dirty="0" smtClean="0"/>
              <a:t>Individual </a:t>
            </a:r>
            <a:r>
              <a:rPr lang="en-GB" sz="2800" dirty="0"/>
              <a:t>level</a:t>
            </a:r>
          </a:p>
          <a:p>
            <a:pPr algn="ctr"/>
            <a:endParaRPr lang="en-GB" sz="2800" dirty="0" smtClean="0"/>
          </a:p>
          <a:p>
            <a:pPr algn="ctr"/>
            <a:r>
              <a:rPr lang="en-GB" sz="2800" dirty="0" smtClean="0"/>
              <a:t>Caring practices</a:t>
            </a:r>
            <a:endParaRPr lang="en-GB" sz="2800" dirty="0"/>
          </a:p>
          <a:p>
            <a:pPr algn="ctr"/>
            <a:endParaRPr lang="en-GB" sz="2800" dirty="0" smtClean="0"/>
          </a:p>
          <a:p>
            <a:pPr algn="ctr"/>
            <a:r>
              <a:rPr lang="en-GB" sz="2800" dirty="0" smtClean="0"/>
              <a:t>Stability</a:t>
            </a:r>
            <a:endParaRPr lang="en-GB" sz="2800" dirty="0"/>
          </a:p>
          <a:p>
            <a:pPr algn="ctr"/>
            <a:endParaRPr lang="en-US" sz="2800" dirty="0"/>
          </a:p>
        </p:txBody>
      </p:sp>
    </p:spTree>
    <p:extLst>
      <p:ext uri="{BB962C8B-B14F-4D97-AF65-F5344CB8AC3E}">
        <p14:creationId xmlns:p14="http://schemas.microsoft.com/office/powerpoint/2010/main" val="240493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83"/>
                                        </p:tgtEl>
                                        <p:attrNameLst>
                                          <p:attrName>style.visibility</p:attrName>
                                        </p:attrNameLst>
                                      </p:cBhvr>
                                      <p:to>
                                        <p:strVal val="visible"/>
                                      </p:to>
                                    </p:set>
                                    <p:animEffect transition="in" filter="blinds(horizontal)">
                                      <p:cBhvr>
                                        <p:cTn id="7" dur="500"/>
                                        <p:tgtEl>
                                          <p:spTgt spid="108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28"/>
                                        </p:tgtEl>
                                        <p:attrNameLst>
                                          <p:attrName>style.visibility</p:attrName>
                                        </p:attrNameLst>
                                      </p:cBhvr>
                                      <p:to>
                                        <p:strVal val="visible"/>
                                      </p:to>
                                    </p:set>
                                    <p:animEffect transition="in" filter="blinds(horizontal)">
                                      <p:cBhvr>
                                        <p:cTn id="10" dur="500"/>
                                        <p:tgtEl>
                                          <p:spTgt spid="102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dissolv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p:bldP spid="1083"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Social transfer l</a:t>
            </a:r>
            <a:r>
              <a:rPr lang="en-GB" smtClean="0"/>
              <a:t>inks </a:t>
            </a:r>
            <a:r>
              <a:rPr lang="en-GB" dirty="0" smtClean="0"/>
              <a:t>with food security</a:t>
            </a:r>
            <a:endParaRPr lang="en-GB"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795239" y="1600200"/>
            <a:ext cx="5553521" cy="4525963"/>
          </a:xfrm>
          <a:prstGeom prst="rect">
            <a:avLst/>
          </a:prstGeom>
          <a:noFill/>
          <a:ln w="9525">
            <a:noFill/>
            <a:miter lim="800000"/>
            <a:headEnd/>
            <a:tailEnd/>
          </a:ln>
        </p:spPr>
      </p:pic>
    </p:spTree>
    <p:extLst>
      <p:ext uri="{BB962C8B-B14F-4D97-AF65-F5344CB8AC3E}">
        <p14:creationId xmlns:p14="http://schemas.microsoft.com/office/powerpoint/2010/main" val="4028860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transfers and FS: availability</a:t>
            </a:r>
            <a:endParaRPr lang="en-GB" dirty="0"/>
          </a:p>
        </p:txBody>
      </p:sp>
      <p:sp>
        <p:nvSpPr>
          <p:cNvPr id="3" name="Content Placeholder 2"/>
          <p:cNvSpPr>
            <a:spLocks noGrp="1"/>
          </p:cNvSpPr>
          <p:nvPr>
            <p:ph idx="1"/>
          </p:nvPr>
        </p:nvSpPr>
        <p:spPr/>
        <p:txBody>
          <a:bodyPr/>
          <a:lstStyle/>
          <a:p>
            <a:r>
              <a:rPr lang="en-GB" dirty="0" smtClean="0"/>
              <a:t>Seeds, tools and agricultural inputs</a:t>
            </a:r>
          </a:p>
          <a:p>
            <a:r>
              <a:rPr lang="en-GB" dirty="0"/>
              <a:t>Vouchers and fairs</a:t>
            </a:r>
          </a:p>
          <a:p>
            <a:r>
              <a:rPr lang="en-GB" dirty="0" smtClean="0"/>
              <a:t>Asset/livelihood transfers</a:t>
            </a:r>
          </a:p>
          <a:p>
            <a:r>
              <a:rPr lang="en-GB" dirty="0" smtClean="0"/>
              <a:t>Agricultural input subsidy programmes</a:t>
            </a:r>
          </a:p>
          <a:p>
            <a:r>
              <a:rPr lang="en-GB" dirty="0" smtClean="0"/>
              <a:t>Public works programme assets:</a:t>
            </a:r>
          </a:p>
          <a:p>
            <a:pPr lvl="1"/>
            <a:r>
              <a:rPr lang="en-GB" dirty="0" smtClean="0"/>
              <a:t>Irrigation</a:t>
            </a:r>
          </a:p>
          <a:p>
            <a:pPr lvl="1"/>
            <a:r>
              <a:rPr lang="en-GB" dirty="0" smtClean="0"/>
              <a:t>Terracing</a:t>
            </a:r>
          </a:p>
          <a:p>
            <a:pPr lvl="1"/>
            <a:r>
              <a:rPr lang="en-GB" dirty="0" smtClean="0"/>
              <a:t>Market/rural infrastructure</a:t>
            </a:r>
          </a:p>
          <a:p>
            <a:endParaRPr lang="en-GB" dirty="0" smtClean="0"/>
          </a:p>
          <a:p>
            <a:endParaRPr lang="en-GB" dirty="0"/>
          </a:p>
        </p:txBody>
      </p:sp>
    </p:spTree>
    <p:extLst>
      <p:ext uri="{BB962C8B-B14F-4D97-AF65-F5344CB8AC3E}">
        <p14:creationId xmlns:p14="http://schemas.microsoft.com/office/powerpoint/2010/main" val="2120700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smtClean="0"/>
              <a:t>Impact on hunger</a:t>
            </a:r>
          </a:p>
        </p:txBody>
      </p:sp>
      <p:sp>
        <p:nvSpPr>
          <p:cNvPr id="27651" name="Content Placeholder 2"/>
          <p:cNvSpPr>
            <a:spLocks noGrp="1"/>
          </p:cNvSpPr>
          <p:nvPr>
            <p:ph idx="1"/>
          </p:nvPr>
        </p:nvSpPr>
        <p:spPr>
          <a:xfrm>
            <a:off x="684213" y="1071563"/>
            <a:ext cx="7773987" cy="4824412"/>
          </a:xfrm>
        </p:spPr>
        <p:txBody>
          <a:bodyPr>
            <a:normAutofit fontScale="70000" lnSpcReduction="20000"/>
          </a:bodyPr>
          <a:lstStyle/>
          <a:p>
            <a:r>
              <a:rPr lang="en-GB" smtClean="0"/>
              <a:t>In </a:t>
            </a:r>
            <a:r>
              <a:rPr lang="en-GB" b="1" smtClean="0"/>
              <a:t>Lesotho</a:t>
            </a:r>
            <a:r>
              <a:rPr lang="en-GB" smtClean="0"/>
              <a:t>, between 50% and 80% of the old age pension is spent on food. The percentage of Lesotho’s old age pensioners who reported that they “never went hungry” increased from 19% before the pension to 48% after it was introduced. </a:t>
            </a:r>
          </a:p>
          <a:p>
            <a:r>
              <a:rPr lang="en-GB" smtClean="0"/>
              <a:t>In </a:t>
            </a:r>
            <a:r>
              <a:rPr lang="en-GB" b="1" smtClean="0"/>
              <a:t>Malawi</a:t>
            </a:r>
            <a:r>
              <a:rPr lang="en-GB" smtClean="0"/>
              <a:t>’s FACT Programme, 75.5% of the transfer was spent on basic needs (food and groceries) </a:t>
            </a:r>
          </a:p>
          <a:p>
            <a:r>
              <a:rPr lang="en-GB" smtClean="0"/>
              <a:t>An extensive assessment of </a:t>
            </a:r>
            <a:r>
              <a:rPr lang="en-GB" b="1" smtClean="0"/>
              <a:t>Ethiopia</a:t>
            </a:r>
            <a:r>
              <a:rPr lang="en-GB" smtClean="0"/>
              <a:t>’s Productive Safety Net Programme (PSNP) finds that three-quarters of participants consumed a higher quantity and quality of food compared to the previous year, and were less likely to sell assets in order to buy food.</a:t>
            </a:r>
          </a:p>
          <a:p>
            <a:r>
              <a:rPr lang="en-GB" smtClean="0"/>
              <a:t>In </a:t>
            </a:r>
            <a:r>
              <a:rPr lang="en-GB" b="1" smtClean="0"/>
              <a:t>Zambia</a:t>
            </a:r>
            <a:r>
              <a:rPr lang="en-GB" smtClean="0"/>
              <a:t>, as a result of receiving a cash transfer, 12% more households consumed proteins every day, and 35% more households consumed oil every day.</a:t>
            </a:r>
          </a:p>
        </p:txBody>
      </p:sp>
    </p:spTree>
    <p:extLst>
      <p:ext uri="{BB962C8B-B14F-4D97-AF65-F5344CB8AC3E}">
        <p14:creationId xmlns:p14="http://schemas.microsoft.com/office/powerpoint/2010/main" val="787304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mtClean="0"/>
              <a:t>Impact on livelihoods </a:t>
            </a:r>
          </a:p>
        </p:txBody>
      </p:sp>
      <p:sp>
        <p:nvSpPr>
          <p:cNvPr id="29699" name="Content Placeholder 2"/>
          <p:cNvSpPr>
            <a:spLocks noGrp="1"/>
          </p:cNvSpPr>
          <p:nvPr>
            <p:ph idx="1"/>
          </p:nvPr>
        </p:nvSpPr>
        <p:spPr>
          <a:xfrm>
            <a:off x="684213" y="1143000"/>
            <a:ext cx="7773987" cy="4752975"/>
          </a:xfrm>
        </p:spPr>
        <p:txBody>
          <a:bodyPr>
            <a:normAutofit fontScale="92500" lnSpcReduction="10000"/>
          </a:bodyPr>
          <a:lstStyle/>
          <a:p>
            <a:r>
              <a:rPr lang="en-GB" smtClean="0"/>
              <a:t>Under the Kalomo social cash transfer scheme in </a:t>
            </a:r>
            <a:r>
              <a:rPr lang="en-GB" b="1" smtClean="0"/>
              <a:t>Zambia</a:t>
            </a:r>
            <a:r>
              <a:rPr lang="en-GB" smtClean="0"/>
              <a:t>, 29% of income transferred was invested, either in purchases of livestock, farming inputs, or informal enterprises. </a:t>
            </a:r>
          </a:p>
          <a:p>
            <a:pPr lvl="1"/>
            <a:r>
              <a:rPr lang="en-GB" sz="1600" smtClean="0"/>
              <a:t>seven times as many households owned goats</a:t>
            </a:r>
          </a:p>
          <a:p>
            <a:pPr lvl="1"/>
            <a:r>
              <a:rPr lang="en-GB" sz="1600" smtClean="0"/>
              <a:t>ownership of chickens increased by 15 percentage points</a:t>
            </a:r>
          </a:p>
          <a:p>
            <a:pPr lvl="1"/>
            <a:r>
              <a:rPr lang="en-GB" sz="1600" smtClean="0"/>
              <a:t>households making investments quadrupled from roughly 14% to 50% </a:t>
            </a:r>
          </a:p>
          <a:p>
            <a:pPr lvl="1"/>
            <a:r>
              <a:rPr lang="en-GB" sz="1600" smtClean="0"/>
              <a:t>average value of investment doubled</a:t>
            </a:r>
          </a:p>
          <a:p>
            <a:pPr lvl="1"/>
            <a:r>
              <a:rPr lang="en-GB" sz="1600" smtClean="0"/>
              <a:t>52% of households generated extra income</a:t>
            </a:r>
          </a:p>
          <a:p>
            <a:r>
              <a:rPr lang="en-GB" smtClean="0"/>
              <a:t>In a DFID-supported asset transfer programme for ultra-poor women in </a:t>
            </a:r>
            <a:r>
              <a:rPr lang="en-GB" b="1" smtClean="0"/>
              <a:t>Bangladesh</a:t>
            </a:r>
            <a:r>
              <a:rPr lang="en-GB" smtClean="0"/>
              <a:t>, the value of the livestock provided by the asset transfer is estimated to be doubling every 18 months.</a:t>
            </a:r>
          </a:p>
          <a:p>
            <a:endParaRPr lang="en-GB" smtClean="0"/>
          </a:p>
        </p:txBody>
      </p:sp>
    </p:spTree>
    <p:extLst>
      <p:ext uri="{BB962C8B-B14F-4D97-AF65-F5344CB8AC3E}">
        <p14:creationId xmlns:p14="http://schemas.microsoft.com/office/powerpoint/2010/main" val="3724645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transfers and FS: access</a:t>
            </a:r>
            <a:endParaRPr lang="en-GB" dirty="0"/>
          </a:p>
        </p:txBody>
      </p:sp>
      <p:sp>
        <p:nvSpPr>
          <p:cNvPr id="3" name="Content Placeholder 2"/>
          <p:cNvSpPr>
            <a:spLocks noGrp="1"/>
          </p:cNvSpPr>
          <p:nvPr>
            <p:ph idx="1"/>
          </p:nvPr>
        </p:nvSpPr>
        <p:spPr>
          <a:xfrm>
            <a:off x="457200" y="1600200"/>
            <a:ext cx="8229600" cy="4997152"/>
          </a:xfrm>
        </p:spPr>
        <p:txBody>
          <a:bodyPr>
            <a:normAutofit fontScale="92500" lnSpcReduction="20000"/>
          </a:bodyPr>
          <a:lstStyle/>
          <a:p>
            <a:r>
              <a:rPr lang="en-GB" dirty="0" smtClean="0"/>
              <a:t>Short term</a:t>
            </a:r>
          </a:p>
          <a:p>
            <a:pPr lvl="1"/>
            <a:r>
              <a:rPr lang="en-GB" dirty="0" smtClean="0"/>
              <a:t>“Food assistance” (food/vouchers/coupons)</a:t>
            </a:r>
          </a:p>
          <a:p>
            <a:pPr lvl="1"/>
            <a:r>
              <a:rPr lang="en-GB" dirty="0" smtClean="0"/>
              <a:t>Cash transfers</a:t>
            </a:r>
          </a:p>
          <a:p>
            <a:r>
              <a:rPr lang="en-GB" dirty="0" smtClean="0"/>
              <a:t>Medium term</a:t>
            </a:r>
          </a:p>
          <a:p>
            <a:pPr lvl="1"/>
            <a:r>
              <a:rPr lang="en-GB" dirty="0" smtClean="0"/>
              <a:t>Cash transfers</a:t>
            </a:r>
          </a:p>
          <a:p>
            <a:pPr lvl="1"/>
            <a:r>
              <a:rPr lang="en-GB" dirty="0" smtClean="0"/>
              <a:t>Lump-sum grants</a:t>
            </a:r>
          </a:p>
          <a:p>
            <a:pPr lvl="1"/>
            <a:r>
              <a:rPr lang="en-GB" dirty="0" smtClean="0"/>
              <a:t>Asset/livelihood transfers</a:t>
            </a:r>
          </a:p>
          <a:p>
            <a:pPr lvl="1"/>
            <a:r>
              <a:rPr lang="en-GB" dirty="0" smtClean="0"/>
              <a:t>Public works/employment guarantee programmes</a:t>
            </a:r>
          </a:p>
          <a:p>
            <a:r>
              <a:rPr lang="en-GB" dirty="0" smtClean="0"/>
              <a:t>Long term</a:t>
            </a:r>
          </a:p>
          <a:p>
            <a:pPr lvl="1"/>
            <a:r>
              <a:rPr lang="en-GB" dirty="0" smtClean="0"/>
              <a:t>School meals</a:t>
            </a:r>
          </a:p>
          <a:p>
            <a:pPr lvl="1"/>
            <a:r>
              <a:rPr lang="en-GB" dirty="0" smtClean="0"/>
              <a:t>Conditional cash transfers (and unconditional!)</a:t>
            </a:r>
          </a:p>
          <a:p>
            <a:pPr lvl="1"/>
            <a:r>
              <a:rPr lang="en-GB" dirty="0" smtClean="0"/>
              <a:t>Social policy instruments (fee waivers; free education)</a:t>
            </a:r>
          </a:p>
          <a:p>
            <a:pPr lvl="1"/>
            <a:endParaRPr lang="en-GB" dirty="0" smtClean="0"/>
          </a:p>
          <a:p>
            <a:endParaRPr lang="en-GB" dirty="0" smtClean="0"/>
          </a:p>
          <a:p>
            <a:endParaRPr lang="en-GB" dirty="0"/>
          </a:p>
        </p:txBody>
      </p:sp>
    </p:spTree>
    <p:extLst>
      <p:ext uri="{BB962C8B-B14F-4D97-AF65-F5344CB8AC3E}">
        <p14:creationId xmlns:p14="http://schemas.microsoft.com/office/powerpoint/2010/main" val="3775331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755650" y="549275"/>
            <a:ext cx="7773988" cy="593725"/>
          </a:xfrm>
        </p:spPr>
        <p:txBody>
          <a:bodyPr>
            <a:normAutofit fontScale="90000"/>
          </a:bodyPr>
          <a:lstStyle/>
          <a:p>
            <a:r>
              <a:rPr lang="en-GB" smtClean="0"/>
              <a:t>Impact on poverty</a:t>
            </a:r>
          </a:p>
        </p:txBody>
      </p:sp>
      <p:sp>
        <p:nvSpPr>
          <p:cNvPr id="26627" name="Content Placeholder 2"/>
          <p:cNvSpPr>
            <a:spLocks noGrp="1"/>
          </p:cNvSpPr>
          <p:nvPr>
            <p:ph idx="1"/>
          </p:nvPr>
        </p:nvSpPr>
        <p:spPr>
          <a:xfrm>
            <a:off x="684213" y="1143000"/>
            <a:ext cx="7773987" cy="4752975"/>
          </a:xfrm>
        </p:spPr>
        <p:txBody>
          <a:bodyPr>
            <a:normAutofit fontScale="70000" lnSpcReduction="20000"/>
          </a:bodyPr>
          <a:lstStyle/>
          <a:p>
            <a:r>
              <a:rPr lang="en-GB" smtClean="0"/>
              <a:t>The national poverty headcount in </a:t>
            </a:r>
            <a:r>
              <a:rPr lang="en-GB" b="1" smtClean="0"/>
              <a:t>South Africa </a:t>
            </a:r>
            <a:r>
              <a:rPr lang="en-GB" smtClean="0"/>
              <a:t>(using the US$1 per day benchmark) would be 5% higher without the old age pension (40% compared with 35%) </a:t>
            </a:r>
          </a:p>
          <a:p>
            <a:r>
              <a:rPr lang="en-GB" smtClean="0"/>
              <a:t>In </a:t>
            </a:r>
            <a:r>
              <a:rPr lang="en-GB" b="1" smtClean="0"/>
              <a:t>South Africa</a:t>
            </a:r>
            <a:r>
              <a:rPr lang="en-GB" smtClean="0"/>
              <a:t>, social security reduces the poverty gap by 47%; the child support grant (if extended to 18 year-olds) would reduce the poverty headcount by up to 35%, and the poverty gap by over 50%.</a:t>
            </a:r>
          </a:p>
          <a:p>
            <a:r>
              <a:rPr lang="en-GB" smtClean="0"/>
              <a:t>GAPVU cash transfer program in </a:t>
            </a:r>
            <a:r>
              <a:rPr lang="en-GB" b="1" smtClean="0"/>
              <a:t>Mozambique</a:t>
            </a:r>
            <a:r>
              <a:rPr lang="en-GB" smtClean="0"/>
              <a:t> was estimated to have contributed to a reduction in headcount poverty by 6%, and reductions in the poverty gap and poverty severity by 27 percent and 44 percent, respectively </a:t>
            </a:r>
          </a:p>
          <a:p>
            <a:r>
              <a:rPr lang="en-GB" smtClean="0"/>
              <a:t>In the Kalomo social cash transfer scheme in </a:t>
            </a:r>
            <a:r>
              <a:rPr lang="en-GB" b="1" smtClean="0"/>
              <a:t>Zambia</a:t>
            </a:r>
            <a:r>
              <a:rPr lang="en-GB" smtClean="0"/>
              <a:t>, average indebtedness of beneficiary households decreased from ZMK13,000 before the scheme to ZMK8,000 after it. </a:t>
            </a:r>
          </a:p>
        </p:txBody>
      </p:sp>
    </p:spTree>
    <p:extLst>
      <p:ext uri="{BB962C8B-B14F-4D97-AF65-F5344CB8AC3E}">
        <p14:creationId xmlns:p14="http://schemas.microsoft.com/office/powerpoint/2010/main" val="2886065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34679</TotalTime>
  <Words>1336</Words>
  <Application>Microsoft Office PowerPoint</Application>
  <PresentationFormat>On-screen Show (4:3)</PresentationFormat>
  <Paragraphs>156</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Social Transfers for Food Security</vt:lpstr>
      <vt:lpstr>PowerPoint Presentation</vt:lpstr>
      <vt:lpstr>PowerPoint Presentation</vt:lpstr>
      <vt:lpstr>Social transfer links with food security</vt:lpstr>
      <vt:lpstr>Social transfers and FS: availability</vt:lpstr>
      <vt:lpstr>Impact on hunger</vt:lpstr>
      <vt:lpstr>Impact on livelihoods </vt:lpstr>
      <vt:lpstr>Social transfers and FS: access</vt:lpstr>
      <vt:lpstr>Impact on poverty</vt:lpstr>
      <vt:lpstr>Impact on employment</vt:lpstr>
      <vt:lpstr>Impact on local markets</vt:lpstr>
      <vt:lpstr>Impact on education</vt:lpstr>
      <vt:lpstr>Social transfers and FS: utilisation</vt:lpstr>
      <vt:lpstr>Impact on health</vt:lpstr>
      <vt:lpstr>Impact on nutrition</vt:lpstr>
      <vt:lpstr>Social transfers and FS: stability</vt:lpstr>
      <vt:lpstr>Impact on equity</vt:lpstr>
      <vt:lpstr>Impact on gender equality</vt:lpstr>
      <vt:lpstr>Impact on social cohesion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Nicholas Freeland</dc:creator>
  <cp:lastModifiedBy>Nicholas Freeland</cp:lastModifiedBy>
  <cp:revision>140</cp:revision>
  <dcterms:created xsi:type="dcterms:W3CDTF">2009-10-19T03:23:48Z</dcterms:created>
  <dcterms:modified xsi:type="dcterms:W3CDTF">2013-02-21T03:03:18Z</dcterms:modified>
</cp:coreProperties>
</file>