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Default Extension="jpeg" ContentType="image/jpeg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3"/>
  </p:notesMasterIdLst>
  <p:handoutMasterIdLst>
    <p:handoutMasterId r:id="rId14"/>
  </p:handoutMasterIdLst>
  <p:sldIdLst>
    <p:sldId id="285" r:id="rId2"/>
    <p:sldId id="370" r:id="rId3"/>
    <p:sldId id="306" r:id="rId4"/>
    <p:sldId id="353" r:id="rId5"/>
    <p:sldId id="344" r:id="rId6"/>
    <p:sldId id="367" r:id="rId7"/>
    <p:sldId id="366" r:id="rId8"/>
    <p:sldId id="364" r:id="rId9"/>
    <p:sldId id="359" r:id="rId10"/>
    <p:sldId id="345" r:id="rId11"/>
    <p:sldId id="362" r:id="rId12"/>
  </p:sldIdLst>
  <p:sldSz cx="9144000" cy="6858000" type="screen4x3"/>
  <p:notesSz cx="68580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itchFamily="18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CC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41" autoAdjust="0"/>
    <p:restoredTop sz="98746" autoAdjust="0"/>
  </p:normalViewPr>
  <p:slideViewPr>
    <p:cSldViewPr>
      <p:cViewPr>
        <p:scale>
          <a:sx n="77" d="100"/>
          <a:sy n="77" d="100"/>
        </p:scale>
        <p:origin x="-86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5138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5138"/>
          </a:xfrm>
          <a:prstGeom prst="rect">
            <a:avLst/>
          </a:prstGeom>
        </p:spPr>
        <p:txBody>
          <a:bodyPr vert="horz" lIns="92446" tIns="46223" rIns="92446" bIns="46223" rtlCol="0"/>
          <a:lstStyle>
            <a:lvl1pPr algn="r">
              <a:defRPr sz="1200"/>
            </a:lvl1pPr>
          </a:lstStyle>
          <a:p>
            <a:pPr>
              <a:defRPr/>
            </a:pPr>
            <a:fld id="{6A08AD35-FA38-45F9-ACBD-3902628963D0}" type="datetimeFigureOut">
              <a:rPr lang="en-US"/>
              <a:pPr>
                <a:defRPr/>
              </a:pPr>
              <a:t>2/21/2013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2971800" cy="465138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675"/>
            <a:ext cx="2971800" cy="465138"/>
          </a:xfrm>
          <a:prstGeom prst="rect">
            <a:avLst/>
          </a:prstGeom>
        </p:spPr>
        <p:txBody>
          <a:bodyPr vert="horz" lIns="92446" tIns="46223" rIns="92446" bIns="46223" rtlCol="0" anchor="b"/>
          <a:lstStyle>
            <a:lvl1pPr algn="r">
              <a:defRPr sz="1200"/>
            </a:lvl1pPr>
          </a:lstStyle>
          <a:p>
            <a:pPr>
              <a:defRPr/>
            </a:pPr>
            <a:fld id="{BAD96799-0D34-4153-91D1-F32B86C318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6488" y="696913"/>
            <a:ext cx="4646612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416425"/>
            <a:ext cx="5486400" cy="418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22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29675"/>
            <a:ext cx="2971800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446" tIns="46223" rIns="92446" bIns="46223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7B1BF78E-89AB-4B1B-843C-846CA6F1C6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B68BD49-4B9A-45E1-979B-6A9C0E91A98F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253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2253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0B20F7-E5B5-4FE7-B677-A8A8B74F622A}" type="slidenum">
              <a:rPr lang="en-US" smtClean="0"/>
              <a:pPr/>
              <a:t>10</a:t>
            </a:fld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2355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FD69F58-48BE-4663-8A5C-77CA87D1E15B}" type="slidenum">
              <a:rPr lang="en-US" smtClean="0"/>
              <a:pPr/>
              <a:t>11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5602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smtClean="0">
              <a:ea typeface="Malgun Gothic" pitchFamily="34" charset="-127"/>
            </a:endParaRPr>
          </a:p>
        </p:txBody>
      </p:sp>
      <p:sp>
        <p:nvSpPr>
          <p:cNvPr id="25603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2D1000C-D939-4E7E-87FB-0267AD31F706}" type="slidenum">
              <a:rPr lang="en-US" altLang="ko-KR"/>
              <a:pPr/>
              <a:t>2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927B70-09E5-4090-9877-3A3B82E762B1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dirty="0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28E3505-0896-4FFF-8941-BEFDE258C8C6}" type="slidenum">
              <a:rPr lang="en-US" smtClean="0"/>
              <a:pPr/>
              <a:t>4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C03D40C-5921-4993-A7B7-8764A9832ADC}" type="slidenum">
              <a:rPr lang="en-US" smtClean="0"/>
              <a:pPr/>
              <a:t>5</a:t>
            </a:fld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D867226-1E8E-421C-AD2B-65E00E91DB8D}" type="slidenum">
              <a:rPr lang="en-US" smtClean="0"/>
              <a:pPr/>
              <a:t>6</a:t>
            </a:fld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1946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0F6486-106F-4419-A5F6-50B1FF53A3A5}" type="slidenum">
              <a:rPr lang="en-US" smtClean="0"/>
              <a:pPr/>
              <a:t>7</a:t>
            </a:fld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C7EED8D-BB27-4FB3-AF97-8820B6754ECF}" type="slidenum">
              <a:rPr lang="en-US" smtClean="0"/>
              <a:pPr/>
              <a:t>8</a:t>
            </a:fld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  <p:sp>
        <p:nvSpPr>
          <p:cNvPr id="2150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42322D7-EC84-4374-A433-D96A6D67E370}" type="slidenum">
              <a:rPr lang="en-US" smtClean="0"/>
              <a:pPr/>
              <a:t>9</a:t>
            </a:fld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" name="Freeform 4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9" name="Freeform 5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0" name="Freeform 6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1" name="Freeform 7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12" name="Freeform 8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6" name="Freeform 9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7" name="Freeform 10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9227" name="Rectangle 11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36725"/>
            <a:ext cx="7772400" cy="1920875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228" name="Rectangle 12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Rectangle 13"/>
          <p:cNvSpPr>
            <a:spLocks noGrp="1" noChangeArrowheads="1"/>
          </p:cNvSpPr>
          <p:nvPr>
            <p:ph type="dt" sz="quarter" idx="10"/>
          </p:nvPr>
        </p:nvSpPr>
        <p:spPr>
          <a:xfrm>
            <a:off x="457200" y="624840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Rectangle 1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5157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" name="Rectangle 1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54750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3A36C32-E374-4AAF-808E-84C35E1A88B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push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FF69C8-520D-49BD-95DC-3DC0890CED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push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4496977-3D8D-4111-954B-4574225337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push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06298-A73F-46BD-BCC6-39ACE602F2E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push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AE9AE4-B3C0-4F5E-8CFE-9D40BA06AA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push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78AE75-2AA7-4C11-832D-8AA58E9FAA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push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98FD73-CC28-4297-9253-54DFE976545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push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51C23F-8E36-444D-83B7-FF8195AA0F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push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883EDE-085D-4E60-AA20-94ED3661A6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push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4B39FD-3B90-42E2-ADA5-1E735A0239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push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64A636-ED34-46F9-80C6-927BEA2D99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push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C408C14-6CAD-46CC-A7B2-66AF6BAA42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14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masterClrMapping/>
  </p:clrMapOvr>
  <p:transition>
    <p:push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515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C7802B9C-F218-459B-9F8E-5864A38DCF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grpSp>
        <p:nvGrpSpPr>
          <p:cNvPr id="1028" name="Group 4"/>
          <p:cNvGrpSpPr>
            <a:grpSpLocks/>
          </p:cNvGrpSpPr>
          <p:nvPr/>
        </p:nvGrpSpPr>
        <p:grpSpPr bwMode="auto">
          <a:xfrm>
            <a:off x="0" y="0"/>
            <a:ext cx="9140825" cy="6850063"/>
            <a:chOff x="0" y="0"/>
            <a:chExt cx="5758" cy="4315"/>
          </a:xfrm>
        </p:grpSpPr>
        <p:grpSp>
          <p:nvGrpSpPr>
            <p:cNvPr id="1032" name="Group 5"/>
            <p:cNvGrpSpPr>
              <a:grpSpLocks/>
            </p:cNvGrpSpPr>
            <p:nvPr userDrawn="1"/>
          </p:nvGrpSpPr>
          <p:grpSpPr bwMode="auto">
            <a:xfrm>
              <a:off x="1728" y="2230"/>
              <a:ext cx="4027" cy="2085"/>
              <a:chOff x="1728" y="2230"/>
              <a:chExt cx="4027" cy="2085"/>
            </a:xfrm>
          </p:grpSpPr>
          <p:sp>
            <p:nvSpPr>
              <p:cNvPr id="8198" name="Freeform 6"/>
              <p:cNvSpPr>
                <a:spLocks/>
              </p:cNvSpPr>
              <p:nvPr/>
            </p:nvSpPr>
            <p:spPr bwMode="hidden">
              <a:xfrm>
                <a:off x="1728" y="2644"/>
                <a:ext cx="2882" cy="1671"/>
              </a:xfrm>
              <a:custGeom>
                <a:avLst/>
                <a:gdLst/>
                <a:ahLst/>
                <a:cxnLst>
                  <a:cxn ang="0">
                    <a:pos x="2740" y="528"/>
                  </a:cxn>
                  <a:cxn ang="0">
                    <a:pos x="2632" y="484"/>
                  </a:cxn>
                  <a:cxn ang="0">
                    <a:pos x="2480" y="424"/>
                  </a:cxn>
                  <a:cxn ang="0">
                    <a:pos x="2203" y="343"/>
                  </a:cxn>
                  <a:cxn ang="0">
                    <a:pos x="1970" y="277"/>
                  </a:cxn>
                  <a:cxn ang="0">
                    <a:pos x="1807" y="212"/>
                  </a:cxn>
                  <a:cxn ang="0">
                    <a:pos x="1693" y="152"/>
                  </a:cxn>
                  <a:cxn ang="0">
                    <a:pos x="1628" y="103"/>
                  </a:cxn>
                  <a:cxn ang="0">
                    <a:pos x="1590" y="60"/>
                  </a:cxn>
                  <a:cxn ang="0">
                    <a:pos x="1579" y="27"/>
                  </a:cxn>
                  <a:cxn ang="0">
                    <a:pos x="1585" y="0"/>
                  </a:cxn>
                  <a:cxn ang="0">
                    <a:pos x="1557" y="49"/>
                  </a:cxn>
                  <a:cxn ang="0">
                    <a:pos x="1568" y="98"/>
                  </a:cxn>
                  <a:cxn ang="0">
                    <a:pos x="1617" y="141"/>
                  </a:cxn>
                  <a:cxn ang="0">
                    <a:pos x="1688" y="185"/>
                  </a:cxn>
                  <a:cxn ang="0">
                    <a:pos x="1791" y="228"/>
                  </a:cxn>
                  <a:cxn ang="0">
                    <a:pos x="2040" y="310"/>
                  </a:cxn>
                  <a:cxn ang="0">
                    <a:pos x="2285" y="381"/>
                  </a:cxn>
                  <a:cxn ang="0">
                    <a:pos x="2464" y="435"/>
                  </a:cxn>
                  <a:cxn ang="0">
                    <a:pos x="2605" y="484"/>
                  </a:cxn>
                  <a:cxn ang="0">
                    <a:pos x="2708" y="528"/>
                  </a:cxn>
                  <a:cxn ang="0">
                    <a:pos x="2768" y="560"/>
                  </a:cxn>
                  <a:cxn ang="0">
                    <a:pos x="2795" y="593"/>
                  </a:cxn>
                  <a:cxn ang="0">
                    <a:pos x="2795" y="642"/>
                  </a:cxn>
                  <a:cxn ang="0">
                    <a:pos x="2762" y="691"/>
                  </a:cxn>
                  <a:cxn ang="0">
                    <a:pos x="2692" y="735"/>
                  </a:cxn>
                  <a:cxn ang="0">
                    <a:pos x="2589" y="778"/>
                  </a:cxn>
                  <a:cxn ang="0">
                    <a:pos x="2458" y="822"/>
                  </a:cxn>
                  <a:cxn ang="0">
                    <a:pos x="2301" y="865"/>
                  </a:cxn>
                  <a:cxn ang="0">
                    <a:pos x="2030" y="930"/>
                  </a:cxn>
                  <a:cxn ang="0">
                    <a:pos x="1606" y="1034"/>
                  </a:cxn>
                  <a:cxn ang="0">
                    <a:pos x="1145" y="1164"/>
                  </a:cxn>
                  <a:cxn ang="0">
                    <a:pos x="673" y="1328"/>
                  </a:cxn>
                  <a:cxn ang="0">
                    <a:pos x="217" y="1545"/>
                  </a:cxn>
                  <a:cxn ang="0">
                    <a:pos x="353" y="1671"/>
                  </a:cxn>
                  <a:cxn ang="0">
                    <a:pos x="754" y="1469"/>
                  </a:cxn>
                  <a:cxn ang="0">
                    <a:pos x="1145" y="1311"/>
                  </a:cxn>
                  <a:cxn ang="0">
                    <a:pos x="1519" y="1186"/>
                  </a:cxn>
                  <a:cxn ang="0">
                    <a:pos x="1861" y="1083"/>
                  </a:cxn>
                  <a:cxn ang="0">
                    <a:pos x="2165" y="1007"/>
                  </a:cxn>
                  <a:cxn ang="0">
                    <a:pos x="2426" y="947"/>
                  </a:cxn>
                  <a:cxn ang="0">
                    <a:pos x="2626" y="892"/>
                  </a:cxn>
                  <a:cxn ang="0">
                    <a:pos x="2762" y="838"/>
                  </a:cxn>
                  <a:cxn ang="0">
                    <a:pos x="2827" y="794"/>
                  </a:cxn>
                  <a:cxn ang="0">
                    <a:pos x="2865" y="745"/>
                  </a:cxn>
                  <a:cxn ang="0">
                    <a:pos x="2882" y="702"/>
                  </a:cxn>
                  <a:cxn ang="0">
                    <a:pos x="2854" y="620"/>
                  </a:cxn>
                  <a:cxn ang="0">
                    <a:pos x="2800" y="560"/>
                  </a:cxn>
                  <a:cxn ang="0">
                    <a:pos x="2773" y="544"/>
                  </a:cxn>
                </a:cxnLst>
                <a:rect l="0" t="0" r="r" b="b"/>
                <a:pathLst>
                  <a:path w="2882" h="1671">
                    <a:moveTo>
                      <a:pt x="2773" y="544"/>
                    </a:moveTo>
                    <a:lnTo>
                      <a:pt x="2740" y="528"/>
                    </a:lnTo>
                    <a:lnTo>
                      <a:pt x="2692" y="506"/>
                    </a:lnTo>
                    <a:lnTo>
                      <a:pt x="2632" y="484"/>
                    </a:lnTo>
                    <a:lnTo>
                      <a:pt x="2561" y="457"/>
                    </a:lnTo>
                    <a:lnTo>
                      <a:pt x="2480" y="424"/>
                    </a:lnTo>
                    <a:lnTo>
                      <a:pt x="2388" y="397"/>
                    </a:lnTo>
                    <a:lnTo>
                      <a:pt x="2203" y="343"/>
                    </a:lnTo>
                    <a:lnTo>
                      <a:pt x="2078" y="310"/>
                    </a:lnTo>
                    <a:lnTo>
                      <a:pt x="1970" y="277"/>
                    </a:lnTo>
                    <a:lnTo>
                      <a:pt x="1878" y="245"/>
                    </a:lnTo>
                    <a:lnTo>
                      <a:pt x="1807" y="212"/>
                    </a:lnTo>
                    <a:lnTo>
                      <a:pt x="1742" y="179"/>
                    </a:lnTo>
                    <a:lnTo>
                      <a:pt x="1693" y="152"/>
                    </a:lnTo>
                    <a:lnTo>
                      <a:pt x="1655" y="125"/>
                    </a:lnTo>
                    <a:lnTo>
                      <a:pt x="1628" y="103"/>
                    </a:lnTo>
                    <a:lnTo>
                      <a:pt x="1606" y="81"/>
                    </a:lnTo>
                    <a:lnTo>
                      <a:pt x="1590" y="60"/>
                    </a:lnTo>
                    <a:lnTo>
                      <a:pt x="1585" y="43"/>
                    </a:lnTo>
                    <a:lnTo>
                      <a:pt x="1579" y="27"/>
                    </a:lnTo>
                    <a:lnTo>
                      <a:pt x="1585" y="5"/>
                    </a:lnTo>
                    <a:lnTo>
                      <a:pt x="1585" y="0"/>
                    </a:lnTo>
                    <a:lnTo>
                      <a:pt x="1568" y="27"/>
                    </a:lnTo>
                    <a:lnTo>
                      <a:pt x="1557" y="49"/>
                    </a:lnTo>
                    <a:lnTo>
                      <a:pt x="1557" y="76"/>
                    </a:lnTo>
                    <a:lnTo>
                      <a:pt x="1568" y="98"/>
                    </a:lnTo>
                    <a:lnTo>
                      <a:pt x="1590" y="120"/>
                    </a:lnTo>
                    <a:lnTo>
                      <a:pt x="1617" y="141"/>
                    </a:lnTo>
                    <a:lnTo>
                      <a:pt x="1650" y="163"/>
                    </a:lnTo>
                    <a:lnTo>
                      <a:pt x="1688" y="185"/>
                    </a:lnTo>
                    <a:lnTo>
                      <a:pt x="1737" y="207"/>
                    </a:lnTo>
                    <a:lnTo>
                      <a:pt x="1791" y="228"/>
                    </a:lnTo>
                    <a:lnTo>
                      <a:pt x="1905" y="267"/>
                    </a:lnTo>
                    <a:lnTo>
                      <a:pt x="2040" y="310"/>
                    </a:lnTo>
                    <a:lnTo>
                      <a:pt x="2182" y="348"/>
                    </a:lnTo>
                    <a:lnTo>
                      <a:pt x="2285" y="381"/>
                    </a:lnTo>
                    <a:lnTo>
                      <a:pt x="2382" y="408"/>
                    </a:lnTo>
                    <a:lnTo>
                      <a:pt x="2464" y="435"/>
                    </a:lnTo>
                    <a:lnTo>
                      <a:pt x="2540" y="462"/>
                    </a:lnTo>
                    <a:lnTo>
                      <a:pt x="2605" y="484"/>
                    </a:lnTo>
                    <a:lnTo>
                      <a:pt x="2659" y="506"/>
                    </a:lnTo>
                    <a:lnTo>
                      <a:pt x="2708" y="528"/>
                    </a:lnTo>
                    <a:lnTo>
                      <a:pt x="2740" y="544"/>
                    </a:lnTo>
                    <a:lnTo>
                      <a:pt x="2768" y="560"/>
                    </a:lnTo>
                    <a:lnTo>
                      <a:pt x="2784" y="577"/>
                    </a:lnTo>
                    <a:lnTo>
                      <a:pt x="2795" y="593"/>
                    </a:lnTo>
                    <a:lnTo>
                      <a:pt x="2800" y="615"/>
                    </a:lnTo>
                    <a:lnTo>
                      <a:pt x="2795" y="642"/>
                    </a:lnTo>
                    <a:lnTo>
                      <a:pt x="2784" y="664"/>
                    </a:lnTo>
                    <a:lnTo>
                      <a:pt x="2762" y="691"/>
                    </a:lnTo>
                    <a:lnTo>
                      <a:pt x="2730" y="713"/>
                    </a:lnTo>
                    <a:lnTo>
                      <a:pt x="2692" y="735"/>
                    </a:lnTo>
                    <a:lnTo>
                      <a:pt x="2643" y="756"/>
                    </a:lnTo>
                    <a:lnTo>
                      <a:pt x="2589" y="778"/>
                    </a:lnTo>
                    <a:lnTo>
                      <a:pt x="2529" y="800"/>
                    </a:lnTo>
                    <a:lnTo>
                      <a:pt x="2458" y="822"/>
                    </a:lnTo>
                    <a:lnTo>
                      <a:pt x="2382" y="843"/>
                    </a:lnTo>
                    <a:lnTo>
                      <a:pt x="2301" y="865"/>
                    </a:lnTo>
                    <a:lnTo>
                      <a:pt x="2214" y="887"/>
                    </a:lnTo>
                    <a:lnTo>
                      <a:pt x="2030" y="930"/>
                    </a:lnTo>
                    <a:lnTo>
                      <a:pt x="1823" y="979"/>
                    </a:lnTo>
                    <a:lnTo>
                      <a:pt x="1606" y="1034"/>
                    </a:lnTo>
                    <a:lnTo>
                      <a:pt x="1378" y="1094"/>
                    </a:lnTo>
                    <a:lnTo>
                      <a:pt x="1145" y="1164"/>
                    </a:lnTo>
                    <a:lnTo>
                      <a:pt x="912" y="1241"/>
                    </a:lnTo>
                    <a:lnTo>
                      <a:pt x="673" y="1328"/>
                    </a:lnTo>
                    <a:lnTo>
                      <a:pt x="440" y="1431"/>
                    </a:lnTo>
                    <a:lnTo>
                      <a:pt x="217" y="1545"/>
                    </a:lnTo>
                    <a:lnTo>
                      <a:pt x="0" y="1671"/>
                    </a:lnTo>
                    <a:lnTo>
                      <a:pt x="353" y="1671"/>
                    </a:lnTo>
                    <a:lnTo>
                      <a:pt x="554" y="1567"/>
                    </a:lnTo>
                    <a:lnTo>
                      <a:pt x="754" y="1469"/>
                    </a:lnTo>
                    <a:lnTo>
                      <a:pt x="955" y="1388"/>
                    </a:lnTo>
                    <a:lnTo>
                      <a:pt x="1145" y="1311"/>
                    </a:lnTo>
                    <a:lnTo>
                      <a:pt x="1335" y="1241"/>
                    </a:lnTo>
                    <a:lnTo>
                      <a:pt x="1519" y="1186"/>
                    </a:lnTo>
                    <a:lnTo>
                      <a:pt x="1693" y="1132"/>
                    </a:lnTo>
                    <a:lnTo>
                      <a:pt x="1861" y="1083"/>
                    </a:lnTo>
                    <a:lnTo>
                      <a:pt x="2019" y="1045"/>
                    </a:lnTo>
                    <a:lnTo>
                      <a:pt x="2165" y="1007"/>
                    </a:lnTo>
                    <a:lnTo>
                      <a:pt x="2301" y="974"/>
                    </a:lnTo>
                    <a:lnTo>
                      <a:pt x="2426" y="947"/>
                    </a:lnTo>
                    <a:lnTo>
                      <a:pt x="2534" y="914"/>
                    </a:lnTo>
                    <a:lnTo>
                      <a:pt x="2626" y="892"/>
                    </a:lnTo>
                    <a:lnTo>
                      <a:pt x="2702" y="865"/>
                    </a:lnTo>
                    <a:lnTo>
                      <a:pt x="2762" y="838"/>
                    </a:lnTo>
                    <a:lnTo>
                      <a:pt x="2800" y="816"/>
                    </a:lnTo>
                    <a:lnTo>
                      <a:pt x="2827" y="794"/>
                    </a:lnTo>
                    <a:lnTo>
                      <a:pt x="2849" y="767"/>
                    </a:lnTo>
                    <a:lnTo>
                      <a:pt x="2865" y="745"/>
                    </a:lnTo>
                    <a:lnTo>
                      <a:pt x="2876" y="724"/>
                    </a:lnTo>
                    <a:lnTo>
                      <a:pt x="2882" y="702"/>
                    </a:lnTo>
                    <a:lnTo>
                      <a:pt x="2876" y="658"/>
                    </a:lnTo>
                    <a:lnTo>
                      <a:pt x="2854" y="620"/>
                    </a:lnTo>
                    <a:lnTo>
                      <a:pt x="2833" y="588"/>
                    </a:lnTo>
                    <a:lnTo>
                      <a:pt x="2800" y="560"/>
                    </a:lnTo>
                    <a:lnTo>
                      <a:pt x="2773" y="544"/>
                    </a:lnTo>
                    <a:lnTo>
                      <a:pt x="2773" y="544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199" name="Freeform 7"/>
              <p:cNvSpPr>
                <a:spLocks/>
              </p:cNvSpPr>
              <p:nvPr/>
            </p:nvSpPr>
            <p:spPr bwMode="hidden">
              <a:xfrm>
                <a:off x="4170" y="2671"/>
                <a:ext cx="1259" cy="811"/>
              </a:xfrm>
              <a:custGeom>
                <a:avLst/>
                <a:gdLst/>
                <a:ahLst/>
                <a:cxnLst>
                  <a:cxn ang="0">
                    <a:pos x="1259" y="615"/>
                  </a:cxn>
                  <a:cxn ang="0">
                    <a:pos x="1248" y="588"/>
                  </a:cxn>
                  <a:cxn ang="0">
                    <a:pos x="1237" y="566"/>
                  </a:cxn>
                  <a:cxn ang="0">
                    <a:pos x="1216" y="539"/>
                  </a:cxn>
                  <a:cxn ang="0">
                    <a:pos x="1188" y="517"/>
                  </a:cxn>
                  <a:cxn ang="0">
                    <a:pos x="1123" y="479"/>
                  </a:cxn>
                  <a:cxn ang="0">
                    <a:pos x="1042" y="441"/>
                  </a:cxn>
                  <a:cxn ang="0">
                    <a:pos x="944" y="408"/>
                  </a:cxn>
                  <a:cxn ang="0">
                    <a:pos x="841" y="381"/>
                  </a:cxn>
                  <a:cxn ang="0">
                    <a:pos x="727" y="348"/>
                  </a:cxn>
                  <a:cxn ang="0">
                    <a:pos x="613" y="321"/>
                  </a:cxn>
                  <a:cxn ang="0">
                    <a:pos x="499" y="294"/>
                  </a:cxn>
                  <a:cxn ang="0">
                    <a:pos x="391" y="261"/>
                  </a:cxn>
                  <a:cxn ang="0">
                    <a:pos x="288" y="229"/>
                  </a:cxn>
                  <a:cxn ang="0">
                    <a:pos x="195" y="196"/>
                  </a:cxn>
                  <a:cxn ang="0">
                    <a:pos x="119" y="152"/>
                  </a:cxn>
                  <a:cxn ang="0">
                    <a:pos x="54" y="109"/>
                  </a:cxn>
                  <a:cxn ang="0">
                    <a:pos x="33" y="87"/>
                  </a:cxn>
                  <a:cxn ang="0">
                    <a:pos x="16" y="60"/>
                  </a:cxn>
                  <a:cxn ang="0">
                    <a:pos x="5" y="33"/>
                  </a:cxn>
                  <a:cxn ang="0">
                    <a:pos x="0" y="0"/>
                  </a:cxn>
                  <a:cxn ang="0">
                    <a:pos x="0" y="6"/>
                  </a:cxn>
                  <a:cxn ang="0">
                    <a:pos x="0" y="11"/>
                  </a:cxn>
                  <a:cxn ang="0">
                    <a:pos x="0" y="38"/>
                  </a:cxn>
                  <a:cxn ang="0">
                    <a:pos x="5" y="60"/>
                  </a:cxn>
                  <a:cxn ang="0">
                    <a:pos x="16" y="87"/>
                  </a:cxn>
                  <a:cxn ang="0">
                    <a:pos x="33" y="114"/>
                  </a:cxn>
                  <a:cxn ang="0">
                    <a:pos x="54" y="142"/>
                  </a:cxn>
                  <a:cxn ang="0">
                    <a:pos x="87" y="174"/>
                  </a:cxn>
                  <a:cxn ang="0">
                    <a:pos x="125" y="207"/>
                  </a:cxn>
                  <a:cxn ang="0">
                    <a:pos x="179" y="240"/>
                  </a:cxn>
                  <a:cxn ang="0">
                    <a:pos x="244" y="278"/>
                  </a:cxn>
                  <a:cxn ang="0">
                    <a:pos x="326" y="310"/>
                  </a:cxn>
                  <a:cxn ang="0">
                    <a:pos x="418" y="348"/>
                  </a:cxn>
                  <a:cxn ang="0">
                    <a:pos x="526" y="381"/>
                  </a:cxn>
                  <a:cxn ang="0">
                    <a:pos x="657" y="414"/>
                  </a:cxn>
                  <a:cxn ang="0">
                    <a:pos x="749" y="435"/>
                  </a:cxn>
                  <a:cxn ang="0">
                    <a:pos x="830" y="463"/>
                  </a:cxn>
                  <a:cxn ang="0">
                    <a:pos x="901" y="490"/>
                  </a:cxn>
                  <a:cxn ang="0">
                    <a:pos x="966" y="512"/>
                  </a:cxn>
                  <a:cxn ang="0">
                    <a:pos x="1015" y="539"/>
                  </a:cxn>
                  <a:cxn ang="0">
                    <a:pos x="1053" y="566"/>
                  </a:cxn>
                  <a:cxn ang="0">
                    <a:pos x="1080" y="593"/>
                  </a:cxn>
                  <a:cxn ang="0">
                    <a:pos x="1102" y="620"/>
                  </a:cxn>
                  <a:cxn ang="0">
                    <a:pos x="1112" y="648"/>
                  </a:cxn>
                  <a:cxn ang="0">
                    <a:pos x="1118" y="675"/>
                  </a:cxn>
                  <a:cxn ang="0">
                    <a:pos x="1112" y="697"/>
                  </a:cxn>
                  <a:cxn ang="0">
                    <a:pos x="1096" y="724"/>
                  </a:cxn>
                  <a:cxn ang="0">
                    <a:pos x="1080" y="746"/>
                  </a:cxn>
                  <a:cxn ang="0">
                    <a:pos x="1053" y="767"/>
                  </a:cxn>
                  <a:cxn ang="0">
                    <a:pos x="1015" y="789"/>
                  </a:cxn>
                  <a:cxn ang="0">
                    <a:pos x="977" y="811"/>
                  </a:cxn>
                  <a:cxn ang="0">
                    <a:pos x="1047" y="789"/>
                  </a:cxn>
                  <a:cxn ang="0">
                    <a:pos x="1107" y="767"/>
                  </a:cxn>
                  <a:cxn ang="0">
                    <a:pos x="1156" y="746"/>
                  </a:cxn>
                  <a:cxn ang="0">
                    <a:pos x="1199" y="724"/>
                  </a:cxn>
                  <a:cxn ang="0">
                    <a:pos x="1226" y="702"/>
                  </a:cxn>
                  <a:cxn ang="0">
                    <a:pos x="1248" y="675"/>
                  </a:cxn>
                  <a:cxn ang="0">
                    <a:pos x="1259" y="648"/>
                  </a:cxn>
                  <a:cxn ang="0">
                    <a:pos x="1259" y="615"/>
                  </a:cxn>
                  <a:cxn ang="0">
                    <a:pos x="1259" y="615"/>
                  </a:cxn>
                </a:cxnLst>
                <a:rect l="0" t="0" r="r" b="b"/>
                <a:pathLst>
                  <a:path w="1259" h="811">
                    <a:moveTo>
                      <a:pt x="1259" y="615"/>
                    </a:moveTo>
                    <a:lnTo>
                      <a:pt x="1248" y="588"/>
                    </a:lnTo>
                    <a:lnTo>
                      <a:pt x="1237" y="566"/>
                    </a:lnTo>
                    <a:lnTo>
                      <a:pt x="1216" y="539"/>
                    </a:lnTo>
                    <a:lnTo>
                      <a:pt x="1188" y="517"/>
                    </a:lnTo>
                    <a:lnTo>
                      <a:pt x="1123" y="479"/>
                    </a:lnTo>
                    <a:lnTo>
                      <a:pt x="1042" y="441"/>
                    </a:lnTo>
                    <a:lnTo>
                      <a:pt x="944" y="408"/>
                    </a:lnTo>
                    <a:lnTo>
                      <a:pt x="841" y="381"/>
                    </a:lnTo>
                    <a:lnTo>
                      <a:pt x="727" y="348"/>
                    </a:lnTo>
                    <a:lnTo>
                      <a:pt x="613" y="321"/>
                    </a:lnTo>
                    <a:lnTo>
                      <a:pt x="499" y="294"/>
                    </a:lnTo>
                    <a:lnTo>
                      <a:pt x="391" y="261"/>
                    </a:lnTo>
                    <a:lnTo>
                      <a:pt x="288" y="229"/>
                    </a:lnTo>
                    <a:lnTo>
                      <a:pt x="195" y="196"/>
                    </a:lnTo>
                    <a:lnTo>
                      <a:pt x="119" y="152"/>
                    </a:lnTo>
                    <a:lnTo>
                      <a:pt x="54" y="109"/>
                    </a:lnTo>
                    <a:lnTo>
                      <a:pt x="33" y="87"/>
                    </a:lnTo>
                    <a:lnTo>
                      <a:pt x="16" y="60"/>
                    </a:lnTo>
                    <a:lnTo>
                      <a:pt x="5" y="33"/>
                    </a:lnTo>
                    <a:lnTo>
                      <a:pt x="0" y="0"/>
                    </a:lnTo>
                    <a:lnTo>
                      <a:pt x="0" y="6"/>
                    </a:lnTo>
                    <a:lnTo>
                      <a:pt x="0" y="11"/>
                    </a:lnTo>
                    <a:lnTo>
                      <a:pt x="0" y="38"/>
                    </a:lnTo>
                    <a:lnTo>
                      <a:pt x="5" y="60"/>
                    </a:lnTo>
                    <a:lnTo>
                      <a:pt x="16" y="87"/>
                    </a:lnTo>
                    <a:lnTo>
                      <a:pt x="33" y="114"/>
                    </a:lnTo>
                    <a:lnTo>
                      <a:pt x="54" y="142"/>
                    </a:lnTo>
                    <a:lnTo>
                      <a:pt x="87" y="174"/>
                    </a:lnTo>
                    <a:lnTo>
                      <a:pt x="125" y="207"/>
                    </a:lnTo>
                    <a:lnTo>
                      <a:pt x="179" y="240"/>
                    </a:lnTo>
                    <a:lnTo>
                      <a:pt x="244" y="278"/>
                    </a:lnTo>
                    <a:lnTo>
                      <a:pt x="326" y="310"/>
                    </a:lnTo>
                    <a:lnTo>
                      <a:pt x="418" y="348"/>
                    </a:lnTo>
                    <a:lnTo>
                      <a:pt x="526" y="381"/>
                    </a:lnTo>
                    <a:lnTo>
                      <a:pt x="657" y="414"/>
                    </a:lnTo>
                    <a:lnTo>
                      <a:pt x="749" y="435"/>
                    </a:lnTo>
                    <a:lnTo>
                      <a:pt x="830" y="463"/>
                    </a:lnTo>
                    <a:lnTo>
                      <a:pt x="901" y="490"/>
                    </a:lnTo>
                    <a:lnTo>
                      <a:pt x="966" y="512"/>
                    </a:lnTo>
                    <a:lnTo>
                      <a:pt x="1015" y="539"/>
                    </a:lnTo>
                    <a:lnTo>
                      <a:pt x="1053" y="566"/>
                    </a:lnTo>
                    <a:lnTo>
                      <a:pt x="1080" y="593"/>
                    </a:lnTo>
                    <a:lnTo>
                      <a:pt x="1102" y="620"/>
                    </a:lnTo>
                    <a:lnTo>
                      <a:pt x="1112" y="648"/>
                    </a:lnTo>
                    <a:lnTo>
                      <a:pt x="1118" y="675"/>
                    </a:lnTo>
                    <a:lnTo>
                      <a:pt x="1112" y="697"/>
                    </a:lnTo>
                    <a:lnTo>
                      <a:pt x="1096" y="724"/>
                    </a:lnTo>
                    <a:lnTo>
                      <a:pt x="1080" y="746"/>
                    </a:lnTo>
                    <a:lnTo>
                      <a:pt x="1053" y="767"/>
                    </a:lnTo>
                    <a:lnTo>
                      <a:pt x="1015" y="789"/>
                    </a:lnTo>
                    <a:lnTo>
                      <a:pt x="977" y="811"/>
                    </a:lnTo>
                    <a:lnTo>
                      <a:pt x="1047" y="789"/>
                    </a:lnTo>
                    <a:lnTo>
                      <a:pt x="1107" y="767"/>
                    </a:lnTo>
                    <a:lnTo>
                      <a:pt x="1156" y="746"/>
                    </a:lnTo>
                    <a:lnTo>
                      <a:pt x="1199" y="724"/>
                    </a:lnTo>
                    <a:lnTo>
                      <a:pt x="1226" y="702"/>
                    </a:lnTo>
                    <a:lnTo>
                      <a:pt x="1248" y="675"/>
                    </a:lnTo>
                    <a:lnTo>
                      <a:pt x="1259" y="648"/>
                    </a:lnTo>
                    <a:lnTo>
                      <a:pt x="1259" y="615"/>
                    </a:lnTo>
                    <a:lnTo>
                      <a:pt x="1259" y="615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1">
                      <a:gamma/>
                      <a:shade val="90980"/>
                      <a:invGamma/>
                    </a:schemeClr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00" name="Freeform 8"/>
              <p:cNvSpPr>
                <a:spLocks/>
              </p:cNvSpPr>
              <p:nvPr/>
            </p:nvSpPr>
            <p:spPr bwMode="hidden">
              <a:xfrm>
                <a:off x="2900" y="3346"/>
                <a:ext cx="2849" cy="969"/>
              </a:xfrm>
              <a:custGeom>
                <a:avLst/>
                <a:gdLst/>
                <a:ahLst/>
                <a:cxnLst>
                  <a:cxn ang="0">
                    <a:pos x="92" y="958"/>
                  </a:cxn>
                  <a:cxn ang="0">
                    <a:pos x="0" y="969"/>
                  </a:cxn>
                  <a:cxn ang="0">
                    <a:pos x="391" y="969"/>
                  </a:cxn>
                  <a:cxn ang="0">
                    <a:pos x="434" y="947"/>
                  </a:cxn>
                  <a:cxn ang="0">
                    <a:pos x="483" y="914"/>
                  </a:cxn>
                  <a:cxn ang="0">
                    <a:pos x="554" y="876"/>
                  </a:cxn>
                  <a:cxn ang="0">
                    <a:pos x="635" y="838"/>
                  </a:cxn>
                  <a:cxn ang="0">
                    <a:pos x="727" y="794"/>
                  </a:cxn>
                  <a:cxn ang="0">
                    <a:pos x="836" y="745"/>
                  </a:cxn>
                  <a:cxn ang="0">
                    <a:pos x="961" y="696"/>
                  </a:cxn>
                  <a:cxn ang="0">
                    <a:pos x="1102" y="642"/>
                  </a:cxn>
                  <a:cxn ang="0">
                    <a:pos x="1259" y="582"/>
                  </a:cxn>
                  <a:cxn ang="0">
                    <a:pos x="1433" y="522"/>
                  </a:cxn>
                  <a:cxn ang="0">
                    <a:pos x="1623" y="462"/>
                  </a:cxn>
                  <a:cxn ang="0">
                    <a:pos x="1829" y="403"/>
                  </a:cxn>
                  <a:cxn ang="0">
                    <a:pos x="2057" y="343"/>
                  </a:cxn>
                  <a:cxn ang="0">
                    <a:pos x="2301" y="283"/>
                  </a:cxn>
                  <a:cxn ang="0">
                    <a:pos x="2567" y="223"/>
                  </a:cxn>
                  <a:cxn ang="0">
                    <a:pos x="2849" y="163"/>
                  </a:cxn>
                  <a:cxn ang="0">
                    <a:pos x="2849" y="0"/>
                  </a:cxn>
                  <a:cxn ang="0">
                    <a:pos x="2817" y="16"/>
                  </a:cxn>
                  <a:cxn ang="0">
                    <a:pos x="2773" y="33"/>
                  </a:cxn>
                  <a:cxn ang="0">
                    <a:pos x="2719" y="54"/>
                  </a:cxn>
                  <a:cxn ang="0">
                    <a:pos x="2648" y="76"/>
                  </a:cxn>
                  <a:cxn ang="0">
                    <a:pos x="2572" y="98"/>
                  </a:cxn>
                  <a:cxn ang="0">
                    <a:pos x="2491" y="120"/>
                  </a:cxn>
                  <a:cxn ang="0">
                    <a:pos x="2399" y="147"/>
                  </a:cxn>
                  <a:cxn ang="0">
                    <a:pos x="2301" y="169"/>
                  </a:cxn>
                  <a:cxn ang="0">
                    <a:pos x="2095" y="223"/>
                  </a:cxn>
                  <a:cxn ang="0">
                    <a:pos x="1889" y="277"/>
                  </a:cxn>
                  <a:cxn ang="0">
                    <a:pos x="1688" y="326"/>
                  </a:cxn>
                  <a:cxn ang="0">
                    <a:pos x="1590" y="354"/>
                  </a:cxn>
                  <a:cxn ang="0">
                    <a:pos x="1503" y="381"/>
                  </a:cxn>
                  <a:cxn ang="0">
                    <a:pos x="1107" y="506"/>
                  </a:cxn>
                  <a:cxn ang="0">
                    <a:pos x="912" y="577"/>
                  </a:cxn>
                  <a:cxn ang="0">
                    <a:pos x="727" y="647"/>
                  </a:cxn>
                  <a:cxn ang="0">
                    <a:pos x="548" y="718"/>
                  </a:cxn>
                  <a:cxn ang="0">
                    <a:pos x="380" y="794"/>
                  </a:cxn>
                  <a:cxn ang="0">
                    <a:pos x="228" y="876"/>
                  </a:cxn>
                  <a:cxn ang="0">
                    <a:pos x="92" y="958"/>
                  </a:cxn>
                  <a:cxn ang="0">
                    <a:pos x="92" y="958"/>
                  </a:cxn>
                </a:cxnLst>
                <a:rect l="0" t="0" r="r" b="b"/>
                <a:pathLst>
                  <a:path w="2849" h="969">
                    <a:moveTo>
                      <a:pt x="92" y="958"/>
                    </a:moveTo>
                    <a:lnTo>
                      <a:pt x="0" y="969"/>
                    </a:lnTo>
                    <a:lnTo>
                      <a:pt x="391" y="969"/>
                    </a:lnTo>
                    <a:lnTo>
                      <a:pt x="434" y="947"/>
                    </a:lnTo>
                    <a:lnTo>
                      <a:pt x="483" y="914"/>
                    </a:lnTo>
                    <a:lnTo>
                      <a:pt x="554" y="876"/>
                    </a:lnTo>
                    <a:lnTo>
                      <a:pt x="635" y="838"/>
                    </a:lnTo>
                    <a:lnTo>
                      <a:pt x="727" y="794"/>
                    </a:lnTo>
                    <a:lnTo>
                      <a:pt x="836" y="745"/>
                    </a:lnTo>
                    <a:lnTo>
                      <a:pt x="961" y="696"/>
                    </a:lnTo>
                    <a:lnTo>
                      <a:pt x="1102" y="642"/>
                    </a:lnTo>
                    <a:lnTo>
                      <a:pt x="1259" y="582"/>
                    </a:lnTo>
                    <a:lnTo>
                      <a:pt x="1433" y="522"/>
                    </a:lnTo>
                    <a:lnTo>
                      <a:pt x="1623" y="462"/>
                    </a:lnTo>
                    <a:lnTo>
                      <a:pt x="1829" y="403"/>
                    </a:lnTo>
                    <a:lnTo>
                      <a:pt x="2057" y="343"/>
                    </a:lnTo>
                    <a:lnTo>
                      <a:pt x="2301" y="283"/>
                    </a:lnTo>
                    <a:lnTo>
                      <a:pt x="2567" y="223"/>
                    </a:lnTo>
                    <a:lnTo>
                      <a:pt x="2849" y="163"/>
                    </a:lnTo>
                    <a:lnTo>
                      <a:pt x="2849" y="0"/>
                    </a:lnTo>
                    <a:lnTo>
                      <a:pt x="2817" y="16"/>
                    </a:lnTo>
                    <a:lnTo>
                      <a:pt x="2773" y="33"/>
                    </a:lnTo>
                    <a:lnTo>
                      <a:pt x="2719" y="54"/>
                    </a:lnTo>
                    <a:lnTo>
                      <a:pt x="2648" y="76"/>
                    </a:lnTo>
                    <a:lnTo>
                      <a:pt x="2572" y="98"/>
                    </a:lnTo>
                    <a:lnTo>
                      <a:pt x="2491" y="120"/>
                    </a:lnTo>
                    <a:lnTo>
                      <a:pt x="2399" y="147"/>
                    </a:lnTo>
                    <a:lnTo>
                      <a:pt x="2301" y="169"/>
                    </a:lnTo>
                    <a:lnTo>
                      <a:pt x="2095" y="223"/>
                    </a:lnTo>
                    <a:lnTo>
                      <a:pt x="1889" y="277"/>
                    </a:lnTo>
                    <a:lnTo>
                      <a:pt x="1688" y="326"/>
                    </a:lnTo>
                    <a:lnTo>
                      <a:pt x="1590" y="354"/>
                    </a:lnTo>
                    <a:lnTo>
                      <a:pt x="1503" y="381"/>
                    </a:lnTo>
                    <a:lnTo>
                      <a:pt x="1107" y="506"/>
                    </a:lnTo>
                    <a:lnTo>
                      <a:pt x="912" y="577"/>
                    </a:lnTo>
                    <a:lnTo>
                      <a:pt x="727" y="647"/>
                    </a:lnTo>
                    <a:lnTo>
                      <a:pt x="548" y="718"/>
                    </a:lnTo>
                    <a:lnTo>
                      <a:pt x="380" y="794"/>
                    </a:lnTo>
                    <a:lnTo>
                      <a:pt x="228" y="876"/>
                    </a:lnTo>
                    <a:lnTo>
                      <a:pt x="92" y="958"/>
                    </a:lnTo>
                    <a:lnTo>
                      <a:pt x="92" y="958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1961"/>
                      <a:invGamma/>
                    </a:schemeClr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01" name="Freeform 9"/>
              <p:cNvSpPr>
                <a:spLocks/>
              </p:cNvSpPr>
              <p:nvPr/>
            </p:nvSpPr>
            <p:spPr bwMode="hidden">
              <a:xfrm>
                <a:off x="2748" y="2230"/>
                <a:ext cx="3007" cy="2085"/>
              </a:xfrm>
              <a:custGeom>
                <a:avLst/>
                <a:gdLst/>
                <a:ahLst/>
                <a:cxnLst>
                  <a:cxn ang="0">
                    <a:pos x="1433" y="474"/>
                  </a:cxn>
                  <a:cxn ang="0">
                    <a:pos x="1460" y="528"/>
                  </a:cxn>
                  <a:cxn ang="0">
                    <a:pos x="1541" y="593"/>
                  </a:cxn>
                  <a:cxn ang="0">
                    <a:pos x="1715" y="670"/>
                  </a:cxn>
                  <a:cxn ang="0">
                    <a:pos x="1927" y="735"/>
                  </a:cxn>
                  <a:cxn ang="0">
                    <a:pos x="2155" y="789"/>
                  </a:cxn>
                  <a:cxn ang="0">
                    <a:pos x="2372" y="849"/>
                  </a:cxn>
                  <a:cxn ang="0">
                    <a:pos x="2551" y="920"/>
                  </a:cxn>
                  <a:cxn ang="0">
                    <a:pos x="2638" y="980"/>
                  </a:cxn>
                  <a:cxn ang="0">
                    <a:pos x="2676" y="1029"/>
                  </a:cxn>
                  <a:cxn ang="0">
                    <a:pos x="2681" y="1083"/>
                  </a:cxn>
                  <a:cxn ang="0">
                    <a:pos x="2665" y="1127"/>
                  </a:cxn>
                  <a:cxn ang="0">
                    <a:pos x="2616" y="1170"/>
                  </a:cxn>
                  <a:cxn ang="0">
                    <a:pos x="2545" y="1208"/>
                  </a:cxn>
                  <a:cxn ang="0">
                    <a:pos x="2448" y="1241"/>
                  </a:cxn>
                  <a:cxn ang="0">
                    <a:pos x="2328" y="1274"/>
                  </a:cxn>
                  <a:cxn ang="0">
                    <a:pos x="2106" y="1328"/>
                  </a:cxn>
                  <a:cxn ang="0">
                    <a:pos x="1742" y="1421"/>
                  </a:cxn>
                  <a:cxn ang="0">
                    <a:pos x="1308" y="1540"/>
                  </a:cxn>
                  <a:cxn ang="0">
                    <a:pos x="820" y="1709"/>
                  </a:cxn>
                  <a:cxn ang="0">
                    <a:pos x="282" y="1943"/>
                  </a:cxn>
                  <a:cxn ang="0">
                    <a:pos x="152" y="2085"/>
                  </a:cxn>
                  <a:cxn ang="0">
                    <a:pos x="386" y="1992"/>
                  </a:cxn>
                  <a:cxn ang="0">
                    <a:pos x="700" y="1834"/>
                  </a:cxn>
                  <a:cxn ang="0">
                    <a:pos x="1064" y="1693"/>
                  </a:cxn>
                  <a:cxn ang="0">
                    <a:pos x="1661" y="1497"/>
                  </a:cxn>
                  <a:cxn ang="0">
                    <a:pos x="1845" y="1442"/>
                  </a:cxn>
                  <a:cxn ang="0">
                    <a:pos x="2252" y="1339"/>
                  </a:cxn>
                  <a:cxn ang="0">
                    <a:pos x="2551" y="1263"/>
                  </a:cxn>
                  <a:cxn ang="0">
                    <a:pos x="2730" y="1214"/>
                  </a:cxn>
                  <a:cxn ang="0">
                    <a:pos x="2876" y="1170"/>
                  </a:cxn>
                  <a:cxn ang="0">
                    <a:pos x="2974" y="1132"/>
                  </a:cxn>
                  <a:cxn ang="0">
                    <a:pos x="3007" y="871"/>
                  </a:cxn>
                  <a:cxn ang="0">
                    <a:pos x="2860" y="844"/>
                  </a:cxn>
                  <a:cxn ang="0">
                    <a:pos x="2670" y="806"/>
                  </a:cxn>
                  <a:cxn ang="0">
                    <a:pos x="2458" y="757"/>
                  </a:cxn>
                  <a:cxn ang="0">
                    <a:pos x="2138" y="670"/>
                  </a:cxn>
                  <a:cxn ang="0">
                    <a:pos x="1959" y="604"/>
                  </a:cxn>
                  <a:cxn ang="0">
                    <a:pos x="1824" y="534"/>
                  </a:cxn>
                  <a:cxn ang="0">
                    <a:pos x="1769" y="474"/>
                  </a:cxn>
                  <a:cxn ang="0">
                    <a:pos x="1753" y="436"/>
                  </a:cxn>
                  <a:cxn ang="0">
                    <a:pos x="1780" y="381"/>
                  </a:cxn>
                  <a:cxn ang="0">
                    <a:pos x="1862" y="316"/>
                  </a:cxn>
                  <a:cxn ang="0">
                    <a:pos x="1986" y="267"/>
                  </a:cxn>
                  <a:cxn ang="0">
                    <a:pos x="2149" y="229"/>
                  </a:cxn>
                  <a:cxn ang="0">
                    <a:pos x="2431" y="180"/>
                  </a:cxn>
                  <a:cxn ang="0">
                    <a:pos x="2827" y="125"/>
                  </a:cxn>
                  <a:cxn ang="0">
                    <a:pos x="3007" y="87"/>
                  </a:cxn>
                  <a:cxn ang="0">
                    <a:pos x="2909" y="22"/>
                  </a:cxn>
                  <a:cxn ang="0">
                    <a:pos x="2676" y="66"/>
                  </a:cxn>
                  <a:cxn ang="0">
                    <a:pos x="2285" y="120"/>
                  </a:cxn>
                  <a:cxn ang="0">
                    <a:pos x="2030" y="158"/>
                  </a:cxn>
                  <a:cxn ang="0">
                    <a:pos x="1791" y="202"/>
                  </a:cxn>
                  <a:cxn ang="0">
                    <a:pos x="1601" y="261"/>
                  </a:cxn>
                  <a:cxn ang="0">
                    <a:pos x="1471" y="338"/>
                  </a:cxn>
                  <a:cxn ang="0">
                    <a:pos x="1438" y="387"/>
                  </a:cxn>
                  <a:cxn ang="0">
                    <a:pos x="1427" y="441"/>
                  </a:cxn>
                </a:cxnLst>
                <a:rect l="0" t="0" r="r" b="b"/>
                <a:pathLst>
                  <a:path w="3007" h="2085">
                    <a:moveTo>
                      <a:pt x="1427" y="441"/>
                    </a:moveTo>
                    <a:lnTo>
                      <a:pt x="1433" y="474"/>
                    </a:lnTo>
                    <a:lnTo>
                      <a:pt x="1444" y="501"/>
                    </a:lnTo>
                    <a:lnTo>
                      <a:pt x="1460" y="528"/>
                    </a:lnTo>
                    <a:lnTo>
                      <a:pt x="1482" y="550"/>
                    </a:lnTo>
                    <a:lnTo>
                      <a:pt x="1541" y="593"/>
                    </a:lnTo>
                    <a:lnTo>
                      <a:pt x="1623" y="637"/>
                    </a:lnTo>
                    <a:lnTo>
                      <a:pt x="1715" y="670"/>
                    </a:lnTo>
                    <a:lnTo>
                      <a:pt x="1818" y="702"/>
                    </a:lnTo>
                    <a:lnTo>
                      <a:pt x="1927" y="735"/>
                    </a:lnTo>
                    <a:lnTo>
                      <a:pt x="2041" y="762"/>
                    </a:lnTo>
                    <a:lnTo>
                      <a:pt x="2155" y="789"/>
                    </a:lnTo>
                    <a:lnTo>
                      <a:pt x="2269" y="822"/>
                    </a:lnTo>
                    <a:lnTo>
                      <a:pt x="2372" y="849"/>
                    </a:lnTo>
                    <a:lnTo>
                      <a:pt x="2464" y="882"/>
                    </a:lnTo>
                    <a:lnTo>
                      <a:pt x="2551" y="920"/>
                    </a:lnTo>
                    <a:lnTo>
                      <a:pt x="2616" y="958"/>
                    </a:lnTo>
                    <a:lnTo>
                      <a:pt x="2638" y="980"/>
                    </a:lnTo>
                    <a:lnTo>
                      <a:pt x="2659" y="1007"/>
                    </a:lnTo>
                    <a:lnTo>
                      <a:pt x="2676" y="1029"/>
                    </a:lnTo>
                    <a:lnTo>
                      <a:pt x="2681" y="1056"/>
                    </a:lnTo>
                    <a:lnTo>
                      <a:pt x="2681" y="1083"/>
                    </a:lnTo>
                    <a:lnTo>
                      <a:pt x="2676" y="1105"/>
                    </a:lnTo>
                    <a:lnTo>
                      <a:pt x="2665" y="1127"/>
                    </a:lnTo>
                    <a:lnTo>
                      <a:pt x="2643" y="1149"/>
                    </a:lnTo>
                    <a:lnTo>
                      <a:pt x="2616" y="1170"/>
                    </a:lnTo>
                    <a:lnTo>
                      <a:pt x="2583" y="1187"/>
                    </a:lnTo>
                    <a:lnTo>
                      <a:pt x="2545" y="1208"/>
                    </a:lnTo>
                    <a:lnTo>
                      <a:pt x="2502" y="1225"/>
                    </a:lnTo>
                    <a:lnTo>
                      <a:pt x="2448" y="1241"/>
                    </a:lnTo>
                    <a:lnTo>
                      <a:pt x="2388" y="1257"/>
                    </a:lnTo>
                    <a:lnTo>
                      <a:pt x="2328" y="1274"/>
                    </a:lnTo>
                    <a:lnTo>
                      <a:pt x="2258" y="1290"/>
                    </a:lnTo>
                    <a:lnTo>
                      <a:pt x="2106" y="1328"/>
                    </a:lnTo>
                    <a:lnTo>
                      <a:pt x="1932" y="1372"/>
                    </a:lnTo>
                    <a:lnTo>
                      <a:pt x="1742" y="1421"/>
                    </a:lnTo>
                    <a:lnTo>
                      <a:pt x="1531" y="1475"/>
                    </a:lnTo>
                    <a:lnTo>
                      <a:pt x="1308" y="1540"/>
                    </a:lnTo>
                    <a:lnTo>
                      <a:pt x="1069" y="1617"/>
                    </a:lnTo>
                    <a:lnTo>
                      <a:pt x="820" y="1709"/>
                    </a:lnTo>
                    <a:lnTo>
                      <a:pt x="554" y="1818"/>
                    </a:lnTo>
                    <a:lnTo>
                      <a:pt x="282" y="1943"/>
                    </a:lnTo>
                    <a:lnTo>
                      <a:pt x="0" y="2085"/>
                    </a:lnTo>
                    <a:lnTo>
                      <a:pt x="152" y="2085"/>
                    </a:lnTo>
                    <a:lnTo>
                      <a:pt x="244" y="2074"/>
                    </a:lnTo>
                    <a:lnTo>
                      <a:pt x="386" y="1992"/>
                    </a:lnTo>
                    <a:lnTo>
                      <a:pt x="537" y="1910"/>
                    </a:lnTo>
                    <a:lnTo>
                      <a:pt x="700" y="1834"/>
                    </a:lnTo>
                    <a:lnTo>
                      <a:pt x="879" y="1763"/>
                    </a:lnTo>
                    <a:lnTo>
                      <a:pt x="1064" y="1693"/>
                    </a:lnTo>
                    <a:lnTo>
                      <a:pt x="1259" y="1622"/>
                    </a:lnTo>
                    <a:lnTo>
                      <a:pt x="1661" y="1497"/>
                    </a:lnTo>
                    <a:lnTo>
                      <a:pt x="1748" y="1470"/>
                    </a:lnTo>
                    <a:lnTo>
                      <a:pt x="1845" y="1442"/>
                    </a:lnTo>
                    <a:lnTo>
                      <a:pt x="2046" y="1393"/>
                    </a:lnTo>
                    <a:lnTo>
                      <a:pt x="2252" y="1339"/>
                    </a:lnTo>
                    <a:lnTo>
                      <a:pt x="2458" y="1285"/>
                    </a:lnTo>
                    <a:lnTo>
                      <a:pt x="2551" y="1263"/>
                    </a:lnTo>
                    <a:lnTo>
                      <a:pt x="2643" y="1236"/>
                    </a:lnTo>
                    <a:lnTo>
                      <a:pt x="2730" y="1214"/>
                    </a:lnTo>
                    <a:lnTo>
                      <a:pt x="2806" y="1192"/>
                    </a:lnTo>
                    <a:lnTo>
                      <a:pt x="2876" y="1170"/>
                    </a:lnTo>
                    <a:lnTo>
                      <a:pt x="2931" y="1149"/>
                    </a:lnTo>
                    <a:lnTo>
                      <a:pt x="2974" y="1132"/>
                    </a:lnTo>
                    <a:lnTo>
                      <a:pt x="3007" y="1116"/>
                    </a:lnTo>
                    <a:lnTo>
                      <a:pt x="3007" y="871"/>
                    </a:lnTo>
                    <a:lnTo>
                      <a:pt x="2941" y="860"/>
                    </a:lnTo>
                    <a:lnTo>
                      <a:pt x="2860" y="844"/>
                    </a:lnTo>
                    <a:lnTo>
                      <a:pt x="2773" y="827"/>
                    </a:lnTo>
                    <a:lnTo>
                      <a:pt x="2670" y="806"/>
                    </a:lnTo>
                    <a:lnTo>
                      <a:pt x="2567" y="784"/>
                    </a:lnTo>
                    <a:lnTo>
                      <a:pt x="2458" y="757"/>
                    </a:lnTo>
                    <a:lnTo>
                      <a:pt x="2241" y="702"/>
                    </a:lnTo>
                    <a:lnTo>
                      <a:pt x="2138" y="670"/>
                    </a:lnTo>
                    <a:lnTo>
                      <a:pt x="2046" y="637"/>
                    </a:lnTo>
                    <a:lnTo>
                      <a:pt x="1959" y="604"/>
                    </a:lnTo>
                    <a:lnTo>
                      <a:pt x="1883" y="566"/>
                    </a:lnTo>
                    <a:lnTo>
                      <a:pt x="1824" y="534"/>
                    </a:lnTo>
                    <a:lnTo>
                      <a:pt x="1780" y="495"/>
                    </a:lnTo>
                    <a:lnTo>
                      <a:pt x="1769" y="474"/>
                    </a:lnTo>
                    <a:lnTo>
                      <a:pt x="1758" y="457"/>
                    </a:lnTo>
                    <a:lnTo>
                      <a:pt x="1753" y="436"/>
                    </a:lnTo>
                    <a:lnTo>
                      <a:pt x="1758" y="419"/>
                    </a:lnTo>
                    <a:lnTo>
                      <a:pt x="1780" y="381"/>
                    </a:lnTo>
                    <a:lnTo>
                      <a:pt x="1813" y="343"/>
                    </a:lnTo>
                    <a:lnTo>
                      <a:pt x="1862" y="316"/>
                    </a:lnTo>
                    <a:lnTo>
                      <a:pt x="1921" y="289"/>
                    </a:lnTo>
                    <a:lnTo>
                      <a:pt x="1986" y="267"/>
                    </a:lnTo>
                    <a:lnTo>
                      <a:pt x="2062" y="245"/>
                    </a:lnTo>
                    <a:lnTo>
                      <a:pt x="2149" y="229"/>
                    </a:lnTo>
                    <a:lnTo>
                      <a:pt x="2236" y="213"/>
                    </a:lnTo>
                    <a:lnTo>
                      <a:pt x="2431" y="180"/>
                    </a:lnTo>
                    <a:lnTo>
                      <a:pt x="2627" y="158"/>
                    </a:lnTo>
                    <a:lnTo>
                      <a:pt x="2827" y="125"/>
                    </a:lnTo>
                    <a:lnTo>
                      <a:pt x="2920" y="109"/>
                    </a:lnTo>
                    <a:lnTo>
                      <a:pt x="3007" y="87"/>
                    </a:lnTo>
                    <a:lnTo>
                      <a:pt x="3007" y="0"/>
                    </a:lnTo>
                    <a:lnTo>
                      <a:pt x="2909" y="22"/>
                    </a:lnTo>
                    <a:lnTo>
                      <a:pt x="2795" y="44"/>
                    </a:lnTo>
                    <a:lnTo>
                      <a:pt x="2676" y="66"/>
                    </a:lnTo>
                    <a:lnTo>
                      <a:pt x="2551" y="82"/>
                    </a:lnTo>
                    <a:lnTo>
                      <a:pt x="2285" y="120"/>
                    </a:lnTo>
                    <a:lnTo>
                      <a:pt x="2155" y="136"/>
                    </a:lnTo>
                    <a:lnTo>
                      <a:pt x="2030" y="158"/>
                    </a:lnTo>
                    <a:lnTo>
                      <a:pt x="1905" y="174"/>
                    </a:lnTo>
                    <a:lnTo>
                      <a:pt x="1791" y="202"/>
                    </a:lnTo>
                    <a:lnTo>
                      <a:pt x="1688" y="229"/>
                    </a:lnTo>
                    <a:lnTo>
                      <a:pt x="1601" y="261"/>
                    </a:lnTo>
                    <a:lnTo>
                      <a:pt x="1525" y="300"/>
                    </a:lnTo>
                    <a:lnTo>
                      <a:pt x="1471" y="338"/>
                    </a:lnTo>
                    <a:lnTo>
                      <a:pt x="1455" y="359"/>
                    </a:lnTo>
                    <a:lnTo>
                      <a:pt x="1438" y="387"/>
                    </a:lnTo>
                    <a:lnTo>
                      <a:pt x="1427" y="414"/>
                    </a:lnTo>
                    <a:lnTo>
                      <a:pt x="1427" y="441"/>
                    </a:lnTo>
                    <a:lnTo>
                      <a:pt x="1427" y="441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  <p:sp>
            <p:nvSpPr>
              <p:cNvPr id="8202" name="Freeform 10"/>
              <p:cNvSpPr>
                <a:spLocks/>
              </p:cNvSpPr>
              <p:nvPr/>
            </p:nvSpPr>
            <p:spPr bwMode="hidden">
              <a:xfrm>
                <a:off x="4501" y="2317"/>
                <a:ext cx="1248" cy="539"/>
              </a:xfrm>
              <a:custGeom>
                <a:avLst/>
                <a:gdLst/>
                <a:ahLst/>
                <a:cxnLst>
                  <a:cxn ang="0">
                    <a:pos x="0" y="332"/>
                  </a:cxn>
                  <a:cxn ang="0">
                    <a:pos x="0" y="360"/>
                  </a:cxn>
                  <a:cxn ang="0">
                    <a:pos x="5" y="387"/>
                  </a:cxn>
                  <a:cxn ang="0">
                    <a:pos x="27" y="414"/>
                  </a:cxn>
                  <a:cxn ang="0">
                    <a:pos x="54" y="436"/>
                  </a:cxn>
                  <a:cxn ang="0">
                    <a:pos x="92" y="463"/>
                  </a:cxn>
                  <a:cxn ang="0">
                    <a:pos x="141" y="490"/>
                  </a:cxn>
                  <a:cxn ang="0">
                    <a:pos x="195" y="512"/>
                  </a:cxn>
                  <a:cxn ang="0">
                    <a:pos x="255" y="539"/>
                  </a:cxn>
                  <a:cxn ang="0">
                    <a:pos x="212" y="517"/>
                  </a:cxn>
                  <a:cxn ang="0">
                    <a:pos x="179" y="490"/>
                  </a:cxn>
                  <a:cxn ang="0">
                    <a:pos x="157" y="468"/>
                  </a:cxn>
                  <a:cxn ang="0">
                    <a:pos x="141" y="447"/>
                  </a:cxn>
                  <a:cxn ang="0">
                    <a:pos x="136" y="425"/>
                  </a:cxn>
                  <a:cxn ang="0">
                    <a:pos x="136" y="403"/>
                  </a:cxn>
                  <a:cxn ang="0">
                    <a:pos x="141" y="381"/>
                  </a:cxn>
                  <a:cxn ang="0">
                    <a:pos x="157" y="365"/>
                  </a:cxn>
                  <a:cxn ang="0">
                    <a:pos x="179" y="343"/>
                  </a:cxn>
                  <a:cxn ang="0">
                    <a:pos x="201" y="327"/>
                  </a:cxn>
                  <a:cxn ang="0">
                    <a:pos x="266" y="294"/>
                  </a:cxn>
                  <a:cxn ang="0">
                    <a:pos x="353" y="262"/>
                  </a:cxn>
                  <a:cxn ang="0">
                    <a:pos x="445" y="234"/>
                  </a:cxn>
                  <a:cxn ang="0">
                    <a:pos x="554" y="213"/>
                  </a:cxn>
                  <a:cxn ang="0">
                    <a:pos x="662" y="191"/>
                  </a:cxn>
                  <a:cxn ang="0">
                    <a:pos x="890" y="153"/>
                  </a:cxn>
                  <a:cxn ang="0">
                    <a:pos x="993" y="136"/>
                  </a:cxn>
                  <a:cxn ang="0">
                    <a:pos x="1091" y="120"/>
                  </a:cxn>
                  <a:cxn ang="0">
                    <a:pos x="1178" y="115"/>
                  </a:cxn>
                  <a:cxn ang="0">
                    <a:pos x="1248" y="104"/>
                  </a:cxn>
                  <a:cxn ang="0">
                    <a:pos x="1248" y="0"/>
                  </a:cxn>
                  <a:cxn ang="0">
                    <a:pos x="1161" y="22"/>
                  </a:cxn>
                  <a:cxn ang="0">
                    <a:pos x="1069" y="38"/>
                  </a:cxn>
                  <a:cxn ang="0">
                    <a:pos x="874" y="71"/>
                  </a:cxn>
                  <a:cxn ang="0">
                    <a:pos x="673" y="93"/>
                  </a:cxn>
                  <a:cxn ang="0">
                    <a:pos x="483" y="126"/>
                  </a:cxn>
                  <a:cxn ang="0">
                    <a:pos x="391" y="142"/>
                  </a:cxn>
                  <a:cxn ang="0">
                    <a:pos x="309" y="158"/>
                  </a:cxn>
                  <a:cxn ang="0">
                    <a:pos x="228" y="180"/>
                  </a:cxn>
                  <a:cxn ang="0">
                    <a:pos x="163" y="202"/>
                  </a:cxn>
                  <a:cxn ang="0">
                    <a:pos x="103" y="229"/>
                  </a:cxn>
                  <a:cxn ang="0">
                    <a:pos x="54" y="256"/>
                  </a:cxn>
                  <a:cxn ang="0">
                    <a:pos x="22" y="294"/>
                  </a:cxn>
                  <a:cxn ang="0">
                    <a:pos x="0" y="332"/>
                  </a:cxn>
                  <a:cxn ang="0">
                    <a:pos x="0" y="332"/>
                  </a:cxn>
                </a:cxnLst>
                <a:rect l="0" t="0" r="r" b="b"/>
                <a:pathLst>
                  <a:path w="1248" h="539">
                    <a:moveTo>
                      <a:pt x="0" y="332"/>
                    </a:moveTo>
                    <a:lnTo>
                      <a:pt x="0" y="360"/>
                    </a:lnTo>
                    <a:lnTo>
                      <a:pt x="5" y="387"/>
                    </a:lnTo>
                    <a:lnTo>
                      <a:pt x="27" y="414"/>
                    </a:lnTo>
                    <a:lnTo>
                      <a:pt x="54" y="436"/>
                    </a:lnTo>
                    <a:lnTo>
                      <a:pt x="92" y="463"/>
                    </a:lnTo>
                    <a:lnTo>
                      <a:pt x="141" y="490"/>
                    </a:lnTo>
                    <a:lnTo>
                      <a:pt x="195" y="512"/>
                    </a:lnTo>
                    <a:lnTo>
                      <a:pt x="255" y="539"/>
                    </a:lnTo>
                    <a:lnTo>
                      <a:pt x="212" y="517"/>
                    </a:lnTo>
                    <a:lnTo>
                      <a:pt x="179" y="490"/>
                    </a:lnTo>
                    <a:lnTo>
                      <a:pt x="157" y="468"/>
                    </a:lnTo>
                    <a:lnTo>
                      <a:pt x="141" y="447"/>
                    </a:lnTo>
                    <a:lnTo>
                      <a:pt x="136" y="425"/>
                    </a:lnTo>
                    <a:lnTo>
                      <a:pt x="136" y="403"/>
                    </a:lnTo>
                    <a:lnTo>
                      <a:pt x="141" y="381"/>
                    </a:lnTo>
                    <a:lnTo>
                      <a:pt x="157" y="365"/>
                    </a:lnTo>
                    <a:lnTo>
                      <a:pt x="179" y="343"/>
                    </a:lnTo>
                    <a:lnTo>
                      <a:pt x="201" y="327"/>
                    </a:lnTo>
                    <a:lnTo>
                      <a:pt x="266" y="294"/>
                    </a:lnTo>
                    <a:lnTo>
                      <a:pt x="353" y="262"/>
                    </a:lnTo>
                    <a:lnTo>
                      <a:pt x="445" y="234"/>
                    </a:lnTo>
                    <a:lnTo>
                      <a:pt x="554" y="213"/>
                    </a:lnTo>
                    <a:lnTo>
                      <a:pt x="662" y="191"/>
                    </a:lnTo>
                    <a:lnTo>
                      <a:pt x="890" y="153"/>
                    </a:lnTo>
                    <a:lnTo>
                      <a:pt x="993" y="136"/>
                    </a:lnTo>
                    <a:lnTo>
                      <a:pt x="1091" y="120"/>
                    </a:lnTo>
                    <a:lnTo>
                      <a:pt x="1178" y="115"/>
                    </a:lnTo>
                    <a:lnTo>
                      <a:pt x="1248" y="104"/>
                    </a:lnTo>
                    <a:lnTo>
                      <a:pt x="1248" y="0"/>
                    </a:lnTo>
                    <a:lnTo>
                      <a:pt x="1161" y="22"/>
                    </a:lnTo>
                    <a:lnTo>
                      <a:pt x="1069" y="38"/>
                    </a:lnTo>
                    <a:lnTo>
                      <a:pt x="874" y="71"/>
                    </a:lnTo>
                    <a:lnTo>
                      <a:pt x="673" y="93"/>
                    </a:lnTo>
                    <a:lnTo>
                      <a:pt x="483" y="126"/>
                    </a:lnTo>
                    <a:lnTo>
                      <a:pt x="391" y="142"/>
                    </a:lnTo>
                    <a:lnTo>
                      <a:pt x="309" y="158"/>
                    </a:lnTo>
                    <a:lnTo>
                      <a:pt x="228" y="180"/>
                    </a:lnTo>
                    <a:lnTo>
                      <a:pt x="163" y="202"/>
                    </a:lnTo>
                    <a:lnTo>
                      <a:pt x="103" y="229"/>
                    </a:lnTo>
                    <a:lnTo>
                      <a:pt x="54" y="256"/>
                    </a:lnTo>
                    <a:lnTo>
                      <a:pt x="22" y="294"/>
                    </a:lnTo>
                    <a:lnTo>
                      <a:pt x="0" y="332"/>
                    </a:lnTo>
                    <a:lnTo>
                      <a:pt x="0" y="33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>
                      <a:gamma/>
                      <a:shade val="87843"/>
                      <a:invGamma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8203" name="Freeform 11"/>
            <p:cNvSpPr>
              <a:spLocks/>
            </p:cNvSpPr>
            <p:nvPr/>
          </p:nvSpPr>
          <p:spPr bwMode="hidden">
            <a:xfrm>
              <a:off x="3322" y="1341"/>
              <a:ext cx="1825" cy="1537"/>
            </a:xfrm>
            <a:custGeom>
              <a:avLst/>
              <a:gdLst/>
              <a:ahLst/>
              <a:cxnLst>
                <a:cxn ang="0">
                  <a:pos x="982" y="1061"/>
                </a:cxn>
                <a:cxn ang="0">
                  <a:pos x="1357" y="1012"/>
                </a:cxn>
                <a:cxn ang="0">
                  <a:pos x="1666" y="957"/>
                </a:cxn>
                <a:cxn ang="0">
                  <a:pos x="1916" y="897"/>
                </a:cxn>
                <a:cxn ang="0">
                  <a:pos x="2100" y="832"/>
                </a:cxn>
                <a:cxn ang="0">
                  <a:pos x="2220" y="756"/>
                </a:cxn>
                <a:cxn ang="0">
                  <a:pos x="2285" y="669"/>
                </a:cxn>
                <a:cxn ang="0">
                  <a:pos x="2290" y="560"/>
                </a:cxn>
                <a:cxn ang="0">
                  <a:pos x="2241" y="457"/>
                </a:cxn>
                <a:cxn ang="0">
                  <a:pos x="2144" y="364"/>
                </a:cxn>
                <a:cxn ang="0">
                  <a:pos x="2008" y="277"/>
                </a:cxn>
                <a:cxn ang="0">
                  <a:pos x="1769" y="157"/>
                </a:cxn>
                <a:cxn ang="0">
                  <a:pos x="1612" y="92"/>
                </a:cxn>
                <a:cxn ang="0">
                  <a:pos x="1476" y="43"/>
                </a:cxn>
                <a:cxn ang="0">
                  <a:pos x="1384" y="10"/>
                </a:cxn>
                <a:cxn ang="0">
                  <a:pos x="1346" y="0"/>
                </a:cxn>
                <a:cxn ang="0">
                  <a:pos x="1655" y="119"/>
                </a:cxn>
                <a:cxn ang="0">
                  <a:pos x="1948" y="255"/>
                </a:cxn>
                <a:cxn ang="0">
                  <a:pos x="2068" y="326"/>
                </a:cxn>
                <a:cxn ang="0">
                  <a:pos x="2171" y="402"/>
                </a:cxn>
                <a:cxn ang="0">
                  <a:pos x="2236" y="478"/>
                </a:cxn>
                <a:cxn ang="0">
                  <a:pos x="2263" y="560"/>
                </a:cxn>
                <a:cxn ang="0">
                  <a:pos x="2241" y="636"/>
                </a:cxn>
                <a:cxn ang="0">
                  <a:pos x="2171" y="702"/>
                </a:cxn>
                <a:cxn ang="0">
                  <a:pos x="2062" y="756"/>
                </a:cxn>
                <a:cxn ang="0">
                  <a:pos x="1921" y="800"/>
                </a:cxn>
                <a:cxn ang="0">
                  <a:pos x="1748" y="843"/>
                </a:cxn>
                <a:cxn ang="0">
                  <a:pos x="1351" y="908"/>
                </a:cxn>
                <a:cxn ang="0">
                  <a:pos x="923" y="968"/>
                </a:cxn>
                <a:cxn ang="0">
                  <a:pos x="521" y="1028"/>
                </a:cxn>
                <a:cxn ang="0">
                  <a:pos x="353" y="1066"/>
                </a:cxn>
                <a:cxn ang="0">
                  <a:pos x="206" y="1104"/>
                </a:cxn>
                <a:cxn ang="0">
                  <a:pos x="92" y="1148"/>
                </a:cxn>
                <a:cxn ang="0">
                  <a:pos x="22" y="1202"/>
                </a:cxn>
                <a:cxn ang="0">
                  <a:pos x="0" y="1262"/>
                </a:cxn>
                <a:cxn ang="0">
                  <a:pos x="27" y="1327"/>
                </a:cxn>
                <a:cxn ang="0">
                  <a:pos x="98" y="1382"/>
                </a:cxn>
                <a:cxn ang="0">
                  <a:pos x="196" y="1425"/>
                </a:cxn>
                <a:cxn ang="0">
                  <a:pos x="326" y="1469"/>
                </a:cxn>
                <a:cxn ang="0">
                  <a:pos x="217" y="1414"/>
                </a:cxn>
                <a:cxn ang="0">
                  <a:pos x="147" y="1360"/>
                </a:cxn>
                <a:cxn ang="0">
                  <a:pos x="120" y="1306"/>
                </a:cxn>
                <a:cxn ang="0">
                  <a:pos x="141" y="1257"/>
                </a:cxn>
                <a:cxn ang="0">
                  <a:pos x="212" y="1208"/>
                </a:cxn>
                <a:cxn ang="0">
                  <a:pos x="342" y="1164"/>
                </a:cxn>
                <a:cxn ang="0">
                  <a:pos x="527" y="1121"/>
                </a:cxn>
                <a:cxn ang="0">
                  <a:pos x="771" y="1088"/>
                </a:cxn>
              </a:cxnLst>
              <a:rect l="0" t="0" r="r" b="b"/>
              <a:pathLst>
                <a:path w="2296" h="1469">
                  <a:moveTo>
                    <a:pt x="771" y="1088"/>
                  </a:moveTo>
                  <a:lnTo>
                    <a:pt x="982" y="1061"/>
                  </a:lnTo>
                  <a:lnTo>
                    <a:pt x="1178" y="1034"/>
                  </a:lnTo>
                  <a:lnTo>
                    <a:pt x="1357" y="1012"/>
                  </a:lnTo>
                  <a:lnTo>
                    <a:pt x="1520" y="985"/>
                  </a:lnTo>
                  <a:lnTo>
                    <a:pt x="1666" y="957"/>
                  </a:lnTo>
                  <a:lnTo>
                    <a:pt x="1796" y="930"/>
                  </a:lnTo>
                  <a:lnTo>
                    <a:pt x="1916" y="897"/>
                  </a:lnTo>
                  <a:lnTo>
                    <a:pt x="2013" y="870"/>
                  </a:lnTo>
                  <a:lnTo>
                    <a:pt x="2100" y="832"/>
                  </a:lnTo>
                  <a:lnTo>
                    <a:pt x="2171" y="800"/>
                  </a:lnTo>
                  <a:lnTo>
                    <a:pt x="2220" y="756"/>
                  </a:lnTo>
                  <a:lnTo>
                    <a:pt x="2263" y="712"/>
                  </a:lnTo>
                  <a:lnTo>
                    <a:pt x="2285" y="669"/>
                  </a:lnTo>
                  <a:lnTo>
                    <a:pt x="2296" y="614"/>
                  </a:lnTo>
                  <a:lnTo>
                    <a:pt x="2290" y="560"/>
                  </a:lnTo>
                  <a:lnTo>
                    <a:pt x="2269" y="500"/>
                  </a:lnTo>
                  <a:lnTo>
                    <a:pt x="2241" y="457"/>
                  </a:lnTo>
                  <a:lnTo>
                    <a:pt x="2198" y="408"/>
                  </a:lnTo>
                  <a:lnTo>
                    <a:pt x="2144" y="364"/>
                  </a:lnTo>
                  <a:lnTo>
                    <a:pt x="2079" y="321"/>
                  </a:lnTo>
                  <a:lnTo>
                    <a:pt x="2008" y="277"/>
                  </a:lnTo>
                  <a:lnTo>
                    <a:pt x="1927" y="234"/>
                  </a:lnTo>
                  <a:lnTo>
                    <a:pt x="1769" y="157"/>
                  </a:lnTo>
                  <a:lnTo>
                    <a:pt x="1688" y="125"/>
                  </a:lnTo>
                  <a:lnTo>
                    <a:pt x="1612" y="92"/>
                  </a:lnTo>
                  <a:lnTo>
                    <a:pt x="1536" y="65"/>
                  </a:lnTo>
                  <a:lnTo>
                    <a:pt x="1476" y="43"/>
                  </a:lnTo>
                  <a:lnTo>
                    <a:pt x="1422" y="27"/>
                  </a:lnTo>
                  <a:lnTo>
                    <a:pt x="1384" y="10"/>
                  </a:lnTo>
                  <a:lnTo>
                    <a:pt x="1357" y="5"/>
                  </a:lnTo>
                  <a:lnTo>
                    <a:pt x="1346" y="0"/>
                  </a:lnTo>
                  <a:lnTo>
                    <a:pt x="1498" y="54"/>
                  </a:lnTo>
                  <a:lnTo>
                    <a:pt x="1655" y="119"/>
                  </a:lnTo>
                  <a:lnTo>
                    <a:pt x="1807" y="185"/>
                  </a:lnTo>
                  <a:lnTo>
                    <a:pt x="1948" y="255"/>
                  </a:lnTo>
                  <a:lnTo>
                    <a:pt x="2013" y="288"/>
                  </a:lnTo>
                  <a:lnTo>
                    <a:pt x="2068" y="326"/>
                  </a:lnTo>
                  <a:lnTo>
                    <a:pt x="2122" y="364"/>
                  </a:lnTo>
                  <a:lnTo>
                    <a:pt x="2171" y="402"/>
                  </a:lnTo>
                  <a:lnTo>
                    <a:pt x="2209" y="440"/>
                  </a:lnTo>
                  <a:lnTo>
                    <a:pt x="2236" y="478"/>
                  </a:lnTo>
                  <a:lnTo>
                    <a:pt x="2252" y="522"/>
                  </a:lnTo>
                  <a:lnTo>
                    <a:pt x="2263" y="560"/>
                  </a:lnTo>
                  <a:lnTo>
                    <a:pt x="2258" y="598"/>
                  </a:lnTo>
                  <a:lnTo>
                    <a:pt x="2241" y="636"/>
                  </a:lnTo>
                  <a:lnTo>
                    <a:pt x="2214" y="669"/>
                  </a:lnTo>
                  <a:lnTo>
                    <a:pt x="2171" y="702"/>
                  </a:lnTo>
                  <a:lnTo>
                    <a:pt x="2122" y="729"/>
                  </a:lnTo>
                  <a:lnTo>
                    <a:pt x="2062" y="756"/>
                  </a:lnTo>
                  <a:lnTo>
                    <a:pt x="1997" y="778"/>
                  </a:lnTo>
                  <a:lnTo>
                    <a:pt x="1921" y="800"/>
                  </a:lnTo>
                  <a:lnTo>
                    <a:pt x="1834" y="821"/>
                  </a:lnTo>
                  <a:lnTo>
                    <a:pt x="1748" y="843"/>
                  </a:lnTo>
                  <a:lnTo>
                    <a:pt x="1552" y="876"/>
                  </a:lnTo>
                  <a:lnTo>
                    <a:pt x="1351" y="908"/>
                  </a:lnTo>
                  <a:lnTo>
                    <a:pt x="1134" y="941"/>
                  </a:lnTo>
                  <a:lnTo>
                    <a:pt x="923" y="968"/>
                  </a:lnTo>
                  <a:lnTo>
                    <a:pt x="716" y="995"/>
                  </a:lnTo>
                  <a:lnTo>
                    <a:pt x="521" y="1028"/>
                  </a:lnTo>
                  <a:lnTo>
                    <a:pt x="434" y="1044"/>
                  </a:lnTo>
                  <a:lnTo>
                    <a:pt x="353" y="1066"/>
                  </a:lnTo>
                  <a:lnTo>
                    <a:pt x="277" y="1082"/>
                  </a:lnTo>
                  <a:lnTo>
                    <a:pt x="206" y="1104"/>
                  </a:lnTo>
                  <a:lnTo>
                    <a:pt x="147" y="1126"/>
                  </a:lnTo>
                  <a:lnTo>
                    <a:pt x="92" y="1148"/>
                  </a:lnTo>
                  <a:lnTo>
                    <a:pt x="54" y="1175"/>
                  </a:lnTo>
                  <a:lnTo>
                    <a:pt x="22" y="1202"/>
                  </a:lnTo>
                  <a:lnTo>
                    <a:pt x="6" y="1229"/>
                  </a:lnTo>
                  <a:lnTo>
                    <a:pt x="0" y="1262"/>
                  </a:lnTo>
                  <a:lnTo>
                    <a:pt x="11" y="1295"/>
                  </a:lnTo>
                  <a:lnTo>
                    <a:pt x="27" y="1327"/>
                  </a:lnTo>
                  <a:lnTo>
                    <a:pt x="54" y="1355"/>
                  </a:lnTo>
                  <a:lnTo>
                    <a:pt x="98" y="1382"/>
                  </a:lnTo>
                  <a:lnTo>
                    <a:pt x="141" y="1404"/>
                  </a:lnTo>
                  <a:lnTo>
                    <a:pt x="196" y="1425"/>
                  </a:lnTo>
                  <a:lnTo>
                    <a:pt x="261" y="1447"/>
                  </a:lnTo>
                  <a:lnTo>
                    <a:pt x="326" y="1469"/>
                  </a:lnTo>
                  <a:lnTo>
                    <a:pt x="266" y="1442"/>
                  </a:lnTo>
                  <a:lnTo>
                    <a:pt x="217" y="1414"/>
                  </a:lnTo>
                  <a:lnTo>
                    <a:pt x="174" y="1387"/>
                  </a:lnTo>
                  <a:lnTo>
                    <a:pt x="147" y="1360"/>
                  </a:lnTo>
                  <a:lnTo>
                    <a:pt x="125" y="1333"/>
                  </a:lnTo>
                  <a:lnTo>
                    <a:pt x="120" y="1306"/>
                  </a:lnTo>
                  <a:lnTo>
                    <a:pt x="125" y="1278"/>
                  </a:lnTo>
                  <a:lnTo>
                    <a:pt x="141" y="1257"/>
                  </a:lnTo>
                  <a:lnTo>
                    <a:pt x="174" y="1229"/>
                  </a:lnTo>
                  <a:lnTo>
                    <a:pt x="212" y="1208"/>
                  </a:lnTo>
                  <a:lnTo>
                    <a:pt x="272" y="1186"/>
                  </a:lnTo>
                  <a:lnTo>
                    <a:pt x="342" y="1164"/>
                  </a:lnTo>
                  <a:lnTo>
                    <a:pt x="423" y="1142"/>
                  </a:lnTo>
                  <a:lnTo>
                    <a:pt x="527" y="1121"/>
                  </a:lnTo>
                  <a:lnTo>
                    <a:pt x="641" y="1104"/>
                  </a:lnTo>
                  <a:lnTo>
                    <a:pt x="771" y="1088"/>
                  </a:lnTo>
                  <a:lnTo>
                    <a:pt x="771" y="1088"/>
                  </a:lnTo>
                  <a:close/>
                </a:path>
              </a:pathLst>
            </a:custGeom>
            <a:gradFill rotWithShape="0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8204" name="Freeform 12"/>
            <p:cNvSpPr>
              <a:spLocks/>
            </p:cNvSpPr>
            <p:nvPr/>
          </p:nvSpPr>
          <p:spPr bwMode="hidden">
            <a:xfrm>
              <a:off x="0" y="0"/>
              <a:ext cx="5758" cy="177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906"/>
                </a:cxn>
                <a:cxn ang="0">
                  <a:pos x="5740" y="1906"/>
                </a:cxn>
                <a:cxn ang="0">
                  <a:pos x="574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740" h="1906">
                  <a:moveTo>
                    <a:pt x="0" y="0"/>
                  </a:moveTo>
                  <a:lnTo>
                    <a:pt x="0" y="1906"/>
                  </a:lnTo>
                  <a:lnTo>
                    <a:pt x="5740" y="1906"/>
                  </a:lnTo>
                  <a:lnTo>
                    <a:pt x="574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8205" name="Rectangle 13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206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207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999" r:id="rId1"/>
    <p:sldLayoutId id="2147483988" r:id="rId2"/>
    <p:sldLayoutId id="2147483989" r:id="rId3"/>
    <p:sldLayoutId id="2147483990" r:id="rId4"/>
    <p:sldLayoutId id="2147483991" r:id="rId5"/>
    <p:sldLayoutId id="2147483992" r:id="rId6"/>
    <p:sldLayoutId id="2147483993" r:id="rId7"/>
    <p:sldLayoutId id="2147483994" r:id="rId8"/>
    <p:sldLayoutId id="2147483995" r:id="rId9"/>
    <p:sldLayoutId id="2147483996" r:id="rId10"/>
    <p:sldLayoutId id="2147483997" r:id="rId11"/>
    <p:sldLayoutId id="2147483998" r:id="rId12"/>
  </p:sldLayoutIdLst>
  <p:transition>
    <p:push dir="d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slideLayout" Target="../slideLayouts/slideLayout9.xml"/><Relationship Id="rId7" Type="http://schemas.openxmlformats.org/officeDocument/2006/relationships/hyperlink" Target="http://www.google.co.in/imgres?imgurl=http://www.travel-images.com/bhutan231.jpg&amp;imgrefurl=http://www.travel-images.com/photo-bhutan231.html&amp;usg=__lHJqAqaWq1V-mLjJk7nKktsgxo4=&amp;h=464&amp;w=700&amp;sz=188&amp;hl=en&amp;start=62&amp;um=1&amp;itbs=1&amp;tbnid=EKoeQQI2DwIC3M:&amp;tbnh=93&amp;tbnw=140&amp;prev=/images?q=people+in+bhutan&amp;start=60&amp;um=1&amp;hl=en&amp;sa=N&amp;rlz=1T4ADSA_enIN337IN337&amp;ndsp=20&amp;tbs=isch:1" TargetMode="Externa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jpe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5.xml"/><Relationship Id="rId9" Type="http://schemas.openxmlformats.org/officeDocument/2006/relationships/image" Target="../media/image2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5"/>
          <p:cNvSpPr>
            <a:spLocks noChangeArrowheads="1"/>
          </p:cNvSpPr>
          <p:nvPr/>
        </p:nvSpPr>
        <p:spPr bwMode="auto">
          <a:xfrm>
            <a:off x="0" y="2209800"/>
            <a:ext cx="9144000" cy="1676400"/>
          </a:xfrm>
          <a:prstGeom prst="rect">
            <a:avLst/>
          </a:prstGeom>
          <a:solidFill>
            <a:srgbClr val="FADD06">
              <a:alpha val="56862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800" b="1">
                <a:solidFill>
                  <a:srgbClr val="3399FF"/>
                </a:solidFill>
                <a:latin typeface="Cambria" pitchFamily="18" charset="0"/>
              </a:rPr>
              <a:t>    </a:t>
            </a:r>
            <a:endParaRPr lang="en-US" sz="3600" b="1">
              <a:latin typeface="Cambria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4000" cy="66651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1" y="2362200"/>
            <a:ext cx="2133601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45" descr="bhutan231">
            <a:hlinkClick r:id="rId7"/>
          </p:cNvPr>
          <p:cNvPicPr>
            <a:picLocks noChangeArrowheads="1"/>
          </p:cNvPicPr>
          <p:nvPr>
            <p:custDataLst>
              <p:tags r:id="rId1"/>
            </p:custDataLst>
          </p:nvPr>
        </p:nvPicPr>
        <p:blipFill>
          <a:blip r:embed="rId8"/>
          <a:srcRect/>
          <a:stretch>
            <a:fillRect/>
          </a:stretch>
        </p:blipFill>
        <p:spPr bwMode="gray">
          <a:xfrm>
            <a:off x="7391400" y="4495800"/>
            <a:ext cx="1676400" cy="1676400"/>
          </a:xfrm>
          <a:prstGeom prst="rect">
            <a:avLst/>
          </a:prstGeom>
          <a:noFill/>
          <a:effectLst/>
        </p:spPr>
      </p:pic>
      <p:pic>
        <p:nvPicPr>
          <p:cNvPr id="10" name="Picture 38" descr="bhutan"/>
          <p:cNvPicPr>
            <a:picLocks noChangeArrowheads="1"/>
          </p:cNvPicPr>
          <p:nvPr>
            <p:custDataLst>
              <p:tags r:id="rId2"/>
            </p:custDataLst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6324600" y="5105400"/>
            <a:ext cx="1066800" cy="1066800"/>
          </a:xfrm>
          <a:prstGeom prst="rect">
            <a:avLst/>
          </a:prstGeom>
          <a:noFill/>
        </p:spPr>
      </p:pic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3200400" y="5334000"/>
            <a:ext cx="182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1700" b="1" dirty="0">
                <a:solidFill>
                  <a:schemeClr val="bg2"/>
                </a:solidFill>
                <a:latin typeface="Cambria" pitchFamily="18" charset="0"/>
              </a:rPr>
              <a:t>  </a:t>
            </a:r>
            <a:r>
              <a:rPr lang="en-US" sz="1700" b="1" dirty="0" smtClean="0">
                <a:solidFill>
                  <a:schemeClr val="bg2"/>
                </a:solidFill>
                <a:latin typeface="Cambria" pitchFamily="18" charset="0"/>
              </a:rPr>
              <a:t> </a:t>
            </a:r>
            <a:r>
              <a:rPr lang="en-US" sz="1700" b="1" dirty="0" err="1" smtClean="0">
                <a:solidFill>
                  <a:schemeClr val="bg2"/>
                </a:solidFill>
                <a:latin typeface="Cambria" pitchFamily="18" charset="0"/>
              </a:rPr>
              <a:t>Sonam</a:t>
            </a:r>
            <a:r>
              <a:rPr lang="en-US" sz="1700" b="1" dirty="0" smtClean="0">
                <a:solidFill>
                  <a:schemeClr val="bg2"/>
                </a:solidFill>
                <a:latin typeface="Cambria" pitchFamily="18" charset="0"/>
              </a:rPr>
              <a:t> </a:t>
            </a:r>
            <a:r>
              <a:rPr lang="en-US" sz="1700" b="1" dirty="0" err="1" smtClean="0">
                <a:solidFill>
                  <a:schemeClr val="bg2"/>
                </a:solidFill>
                <a:latin typeface="Cambria" pitchFamily="18" charset="0"/>
              </a:rPr>
              <a:t>Pem</a:t>
            </a:r>
            <a:endParaRPr lang="en-US" sz="1700" b="1" dirty="0">
              <a:solidFill>
                <a:schemeClr val="bg2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72" name="Rectangle 5"/>
          <p:cNvSpPr>
            <a:spLocks noChangeArrowheads="1"/>
          </p:cNvSpPr>
          <p:nvPr/>
        </p:nvSpPr>
        <p:spPr bwMode="auto">
          <a:xfrm>
            <a:off x="0" y="0"/>
            <a:ext cx="9144000" cy="1219200"/>
          </a:xfrm>
          <a:prstGeom prst="rect">
            <a:avLst/>
          </a:prstGeom>
          <a:solidFill>
            <a:srgbClr val="FADD06">
              <a:alpha val="56862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800" b="1">
                <a:solidFill>
                  <a:srgbClr val="3399FF"/>
                </a:solidFill>
                <a:latin typeface="Cambria" pitchFamily="18" charset="0"/>
              </a:rPr>
              <a:t>    </a:t>
            </a:r>
            <a:endParaRPr lang="en-US" sz="3600" b="1">
              <a:latin typeface="Cambria" pitchFamily="18" charset="0"/>
            </a:endParaRPr>
          </a:p>
        </p:txBody>
      </p:sp>
      <p:sp>
        <p:nvSpPr>
          <p:cNvPr id="327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76400" y="152400"/>
            <a:ext cx="6553200" cy="990600"/>
          </a:xfrm>
        </p:spPr>
        <p:txBody>
          <a:bodyPr/>
          <a:lstStyle/>
          <a:p>
            <a:pPr>
              <a:defRPr/>
            </a:pPr>
            <a:r>
              <a:rPr lang="en-US" sz="3200" dirty="0" smtClean="0">
                <a:solidFill>
                  <a:schemeClr val="tx1"/>
                </a:solidFill>
              </a:rPr>
              <a:t>Delivery Mechanism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57200" y="1600201"/>
            <a:ext cx="7467600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32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32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1271" name="Rectangle 8"/>
          <p:cNvSpPr>
            <a:spLocks noChangeArrowheads="1"/>
          </p:cNvSpPr>
          <p:nvPr/>
        </p:nvSpPr>
        <p:spPr bwMode="auto">
          <a:xfrm>
            <a:off x="1447800" y="1600200"/>
            <a:ext cx="8229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US" sz="2400" dirty="0"/>
          </a:p>
          <a:p>
            <a:endParaRPr lang="en-US" sz="2400" dirty="0"/>
          </a:p>
          <a:p>
            <a:endParaRPr lang="en-US" sz="2400" dirty="0"/>
          </a:p>
        </p:txBody>
      </p:sp>
      <p:graphicFrame>
        <p:nvGraphicFramePr>
          <p:cNvPr id="12" name="Table 11"/>
          <p:cNvGraphicFramePr>
            <a:graphicFrameLocks noGrp="1"/>
          </p:cNvGraphicFramePr>
          <p:nvPr/>
        </p:nvGraphicFramePr>
        <p:xfrm>
          <a:off x="3657600" y="1264920"/>
          <a:ext cx="5486400" cy="201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86400"/>
              </a:tblGrid>
              <a:tr h="1508760">
                <a:tc>
                  <a:txBody>
                    <a:bodyPr/>
                    <a:lstStyle/>
                    <a:p>
                      <a:pPr marL="342900" indent="-342900" algn="ctr">
                        <a:buNone/>
                      </a:pPr>
                      <a:r>
                        <a:rPr lang="en-US" b="1" baseline="0" dirty="0" smtClean="0">
                          <a:solidFill>
                            <a:srgbClr val="FFFF00"/>
                          </a:solidFill>
                        </a:rPr>
                        <a:t> Responsible Institutions: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baseline="0" dirty="0" smtClean="0"/>
                        <a:t>Office of the </a:t>
                      </a:r>
                      <a:r>
                        <a:rPr lang="en-US" i="1" baseline="0" dirty="0" smtClean="0"/>
                        <a:t>Gyalpoi Zimpon </a:t>
                      </a:r>
                      <a:r>
                        <a:rPr lang="en-US" baseline="0" dirty="0" smtClean="0"/>
                        <a:t>(HM  Secretariat)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baseline="0" dirty="0" smtClean="0"/>
                        <a:t>Regional  HM (</a:t>
                      </a:r>
                      <a:r>
                        <a:rPr lang="en-US" i="1" baseline="0" dirty="0" smtClean="0"/>
                        <a:t>Zimpoi)</a:t>
                      </a:r>
                      <a:r>
                        <a:rPr lang="en-US" baseline="0" dirty="0" smtClean="0"/>
                        <a:t> Office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baseline="0" dirty="0" smtClean="0"/>
                        <a:t>Central Agencies (MOAF, Health, Education etc…)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baseline="0" dirty="0" smtClean="0"/>
                        <a:t>Civil Society Organizations</a:t>
                      </a:r>
                    </a:p>
                    <a:p>
                      <a:pPr marL="342900" indent="-342900">
                        <a:buAutoNum type="arabicPeriod"/>
                      </a:pPr>
                      <a:r>
                        <a:rPr lang="en-US" baseline="0" dirty="0" smtClean="0"/>
                        <a:t>Local Government 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  <p:sp>
        <p:nvSpPr>
          <p:cNvPr id="15" name="Explosion 2 14"/>
          <p:cNvSpPr/>
          <p:nvPr/>
        </p:nvSpPr>
        <p:spPr>
          <a:xfrm>
            <a:off x="-381000" y="4343400"/>
            <a:ext cx="3810000" cy="274320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FF00"/>
                </a:solidFill>
              </a:rPr>
              <a:t>Target  Communities/ Groups/</a:t>
            </a:r>
          </a:p>
          <a:p>
            <a:pPr algn="ctr"/>
            <a:r>
              <a:rPr lang="en-US" b="1" dirty="0" smtClean="0">
                <a:solidFill>
                  <a:srgbClr val="FFFF00"/>
                </a:solidFill>
              </a:rPr>
              <a:t>Families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0" y="1524000"/>
            <a:ext cx="2057400" cy="1066800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 smtClean="0"/>
          </a:p>
          <a:p>
            <a:pPr algn="ctr"/>
            <a:r>
              <a:rPr lang="en-US" sz="2000" dirty="0" smtClean="0"/>
              <a:t>Cash based and In-kind Social Transfer </a:t>
            </a:r>
          </a:p>
          <a:p>
            <a:pPr algn="ctr"/>
            <a:endParaRPr lang="en-US" sz="2000" dirty="0"/>
          </a:p>
        </p:txBody>
      </p:sp>
      <p:sp>
        <p:nvSpPr>
          <p:cNvPr id="22" name="Bent Arrow 21"/>
          <p:cNvSpPr/>
          <p:nvPr/>
        </p:nvSpPr>
        <p:spPr>
          <a:xfrm flipH="1" flipV="1">
            <a:off x="2438400" y="3276600"/>
            <a:ext cx="4876800" cy="3581400"/>
          </a:xfrm>
          <a:prstGeom prst="ben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3733800" y="3581400"/>
            <a:ext cx="5410200" cy="2286000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 smtClean="0">
              <a:solidFill>
                <a:srgbClr val="FFFF00"/>
              </a:solidFill>
            </a:endParaRPr>
          </a:p>
          <a:p>
            <a:pPr algn="ctr"/>
            <a:r>
              <a:rPr lang="en-US" b="1" dirty="0" smtClean="0">
                <a:solidFill>
                  <a:srgbClr val="FFFF00"/>
                </a:solidFill>
              </a:rPr>
              <a:t>Projects/Programs/Ad-hoc/(un)-planned Transfers</a:t>
            </a:r>
          </a:p>
          <a:p>
            <a:r>
              <a:rPr lang="en-US" dirty="0" smtClean="0"/>
              <a:t>1. Rural </a:t>
            </a:r>
            <a:r>
              <a:rPr lang="en-US" dirty="0"/>
              <a:t>E</a:t>
            </a:r>
            <a:r>
              <a:rPr lang="en-US" dirty="0" smtClean="0"/>
              <a:t>conomy </a:t>
            </a:r>
            <a:r>
              <a:rPr lang="en-US" dirty="0"/>
              <a:t>Advancement Program (REAP), </a:t>
            </a:r>
            <a:endParaRPr lang="en-US" dirty="0" smtClean="0"/>
          </a:p>
          <a:p>
            <a:r>
              <a:rPr lang="en-US" dirty="0" smtClean="0"/>
              <a:t>2. Rural </a:t>
            </a:r>
            <a:r>
              <a:rPr lang="en-US" dirty="0"/>
              <a:t>Livelihood Project (RLP), </a:t>
            </a:r>
            <a:endParaRPr lang="en-US" dirty="0" smtClean="0"/>
          </a:p>
          <a:p>
            <a:r>
              <a:rPr lang="en-US" dirty="0" smtClean="0"/>
              <a:t>3. Remote Rural Communities Development </a:t>
            </a:r>
            <a:r>
              <a:rPr lang="en-US" dirty="0"/>
              <a:t>Project (RRCDP), </a:t>
            </a:r>
            <a:endParaRPr lang="en-US" dirty="0" smtClean="0"/>
          </a:p>
          <a:p>
            <a:r>
              <a:rPr lang="en-US" dirty="0" smtClean="0"/>
              <a:t>4. Special </a:t>
            </a:r>
            <a:r>
              <a:rPr lang="en-US" dirty="0"/>
              <a:t>support to High Altitude Mountain Areas of Bhutan </a:t>
            </a:r>
            <a:endParaRPr lang="en-US" dirty="0" smtClean="0"/>
          </a:p>
          <a:p>
            <a:r>
              <a:rPr lang="en-US" dirty="0" smtClean="0"/>
              <a:t>5. Others</a:t>
            </a:r>
            <a:endParaRPr lang="en-US" dirty="0"/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8" name="Right Arrow 27"/>
          <p:cNvSpPr/>
          <p:nvPr/>
        </p:nvSpPr>
        <p:spPr>
          <a:xfrm>
            <a:off x="1981200" y="1371600"/>
            <a:ext cx="1828800" cy="11430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2"/>
                </a:solidFill>
              </a:rPr>
              <a:t>Who Delivers</a:t>
            </a:r>
            <a:endParaRPr lang="en-US" b="1" dirty="0">
              <a:solidFill>
                <a:schemeClr val="bg2"/>
              </a:solidFill>
            </a:endParaRPr>
          </a:p>
        </p:txBody>
      </p:sp>
      <p:sp>
        <p:nvSpPr>
          <p:cNvPr id="29" name="Lightning Bolt 28"/>
          <p:cNvSpPr/>
          <p:nvPr/>
        </p:nvSpPr>
        <p:spPr>
          <a:xfrm>
            <a:off x="0" y="2743200"/>
            <a:ext cx="3733800" cy="1981200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baseline="0" dirty="0" smtClean="0">
                <a:solidFill>
                  <a:schemeClr val="bg2"/>
                </a:solidFill>
              </a:rPr>
              <a:t>How ?</a:t>
            </a:r>
          </a:p>
        </p:txBody>
      </p:sp>
      <p:pic>
        <p:nvPicPr>
          <p:cNvPr id="18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828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0" name="Group 6"/>
          <p:cNvGrpSpPr>
            <a:grpSpLocks/>
          </p:cNvGrpSpPr>
          <p:nvPr/>
        </p:nvGrpSpPr>
        <p:grpSpPr bwMode="auto">
          <a:xfrm>
            <a:off x="0" y="3048000"/>
            <a:ext cx="9144000" cy="1752600"/>
            <a:chOff x="0" y="0"/>
            <a:chExt cx="9144000" cy="1219200"/>
          </a:xfrm>
        </p:grpSpPr>
        <p:sp>
          <p:nvSpPr>
            <p:cNvPr id="12292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9144000" cy="1219200"/>
            </a:xfrm>
            <a:prstGeom prst="rect">
              <a:avLst/>
            </a:prstGeom>
            <a:solidFill>
              <a:srgbClr val="FADD06">
                <a:alpha val="56862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/>
              <a:r>
                <a:rPr lang="en-US" sz="4800" b="1">
                  <a:solidFill>
                    <a:srgbClr val="3399FF"/>
                  </a:solidFill>
                  <a:latin typeface="Cambria" pitchFamily="18" charset="0"/>
                </a:rPr>
                <a:t>    </a:t>
              </a:r>
              <a:endParaRPr lang="en-US" sz="3600" b="1">
                <a:latin typeface="Cambria" pitchFamily="18" charset="0"/>
              </a:endParaRPr>
            </a:p>
          </p:txBody>
        </p:sp>
        <p:pic>
          <p:nvPicPr>
            <p:cNvPr id="12293" name="Picture 6" descr="maciej-wojtkowiak-druk--dragon-bhutanese-national-symbol-bhutan copy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010400" y="0"/>
              <a:ext cx="2133600" cy="12049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27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524000" y="3124200"/>
            <a:ext cx="6705600" cy="1447800"/>
          </a:xfrm>
        </p:spPr>
        <p:txBody>
          <a:bodyPr/>
          <a:lstStyle/>
          <a:p>
            <a:pPr>
              <a:defRPr/>
            </a:pPr>
            <a:r>
              <a:rPr lang="en-US" sz="3200" dirty="0" smtClean="0">
                <a:solidFill>
                  <a:schemeClr val="tx1"/>
                </a:solidFill>
              </a:rPr>
              <a:t>TRASHI DELEK</a:t>
            </a:r>
            <a:br>
              <a:rPr lang="en-US" sz="3200" dirty="0" smtClean="0">
                <a:solidFill>
                  <a:schemeClr val="tx1"/>
                </a:solidFill>
              </a:rPr>
            </a:br>
            <a:r>
              <a:rPr lang="en-US" sz="3200" dirty="0" smtClean="0">
                <a:solidFill>
                  <a:schemeClr val="tx1"/>
                </a:solidFill>
              </a:rPr>
              <a:t>THANK YOU </a:t>
            </a:r>
            <a:endParaRPr lang="en-US" sz="3200" dirty="0">
              <a:solidFill>
                <a:schemeClr val="tx1"/>
              </a:solidFill>
            </a:endParaRPr>
          </a:p>
        </p:txBody>
      </p:sp>
      <p:pic>
        <p:nvPicPr>
          <p:cNvPr id="6" name="Picture 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048000"/>
            <a:ext cx="26289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026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19200"/>
          </a:xfrm>
          <a:solidFill>
            <a:schemeClr val="tx2">
              <a:lumMod val="50000"/>
            </a:schemeClr>
          </a:solidFill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Presentation Content</a:t>
            </a:r>
            <a:endParaRPr lang="en-US" altLang="ko-KR" dirty="0" smtClean="0">
              <a:solidFill>
                <a:schemeClr val="bg1"/>
              </a:solidFill>
              <a:ea typeface="Gulim" pitchFamily="34" charset="-127"/>
            </a:endParaRPr>
          </a:p>
        </p:txBody>
      </p:sp>
      <p:sp>
        <p:nvSpPr>
          <p:cNvPr id="24578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US" altLang="ko-KR" smtClean="0">
              <a:ea typeface="Gulim" pitchFamily="34" charset="-127"/>
            </a:endParaRPr>
          </a:p>
        </p:txBody>
      </p:sp>
      <p:pic>
        <p:nvPicPr>
          <p:cNvPr id="24579" name="Picture 1028" descr="DSCN198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6175" y="3962400"/>
            <a:ext cx="4187825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1029" descr="DSCN198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219200"/>
            <a:ext cx="4264025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1030" descr="DSCN161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3429000"/>
            <a:ext cx="297338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1031" descr="Beneficaries Aum Sangay Zam and Miss Tshering Choden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486400" y="1143000"/>
            <a:ext cx="3657600" cy="280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1032" descr="Support needed for school children in Silambi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33600" y="3657600"/>
            <a:ext cx="33528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4" name="Picture 1033" descr="The President with new Beneficiary Ap Lengo Tshering, Pangmelo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667000" y="1219200"/>
            <a:ext cx="3209925" cy="248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 txBox="1">
            <a:spLocks noRot="1" noChangeArrowheads="1"/>
          </p:cNvSpPr>
          <p:nvPr/>
        </p:nvSpPr>
        <p:spPr bwMode="auto">
          <a:xfrm>
            <a:off x="228600" y="990600"/>
            <a:ext cx="876300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US" sz="3600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en-US" sz="3600" dirty="0">
              <a:solidFill>
                <a:schemeClr val="tx2">
                  <a:lumMod val="50000"/>
                </a:schemeClr>
              </a:solidFill>
            </a:endParaRPr>
          </a:p>
          <a:p>
            <a:endParaRPr lang="en-US" sz="3600" dirty="0" smtClean="0">
              <a:solidFill>
                <a:schemeClr val="tx2">
                  <a:lumMod val="50000"/>
                </a:schemeClr>
              </a:solidFill>
            </a:endParaRPr>
          </a:p>
          <a:p>
            <a:endParaRPr lang="en-US" sz="3600" dirty="0">
              <a:solidFill>
                <a:schemeClr val="tx2">
                  <a:lumMod val="50000"/>
                </a:schemeClr>
              </a:solidFill>
            </a:endParaRPr>
          </a:p>
          <a:p>
            <a:pPr lvl="1">
              <a:buFont typeface="Arial" pitchFamily="34" charset="0"/>
              <a:buChar char="•"/>
            </a:pPr>
            <a:endParaRPr lang="en-US" sz="3600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1"/>
            <a:endParaRPr lang="en-US" sz="3600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1">
              <a:buFont typeface="Arial" pitchFamily="34" charset="0"/>
              <a:buChar char="•"/>
            </a:pPr>
            <a:endParaRPr lang="en-US" sz="3600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1">
              <a:buFont typeface="Arial" pitchFamily="34" charset="0"/>
              <a:buChar char="•"/>
            </a:pPr>
            <a:endParaRPr lang="en-US" sz="3600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1">
              <a:buFont typeface="Arial" pitchFamily="34" charset="0"/>
              <a:buChar char="•"/>
            </a:pPr>
            <a:endParaRPr lang="en-US" sz="3600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1"/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</a:rPr>
              <a:t>1. Country Context</a:t>
            </a:r>
          </a:p>
          <a:p>
            <a:pPr lvl="1">
              <a:buFont typeface="Arial" pitchFamily="34" charset="0"/>
              <a:buChar char="•"/>
            </a:pPr>
            <a:endParaRPr lang="en-US" sz="3600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1"/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</a:rPr>
              <a:t>2. Types of Social Transfer </a:t>
            </a:r>
          </a:p>
          <a:p>
            <a:pPr lvl="1">
              <a:buFont typeface="Arial" pitchFamily="34" charset="0"/>
              <a:buChar char="•"/>
            </a:pPr>
            <a:endParaRPr lang="en-US" sz="3600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1"/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</a:rPr>
              <a:t>3. Policy and Legal Framework</a:t>
            </a:r>
          </a:p>
          <a:p>
            <a:pPr lvl="1">
              <a:buFont typeface="Arial" pitchFamily="34" charset="0"/>
              <a:buChar char="•"/>
            </a:pPr>
            <a:endParaRPr lang="en-US" sz="3600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1"/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</a:rPr>
              <a:t>4. Targeting and Delivery Mechanisms</a:t>
            </a:r>
          </a:p>
          <a:p>
            <a:endParaRPr lang="en-US" sz="3600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1"/>
            <a:endParaRPr lang="en-US" sz="3600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1"/>
            <a:endParaRPr lang="en-US" sz="3600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0"/>
            <a:endParaRPr lang="en-US" sz="3600" dirty="0">
              <a:solidFill>
                <a:schemeClr val="tx2">
                  <a:lumMod val="50000"/>
                </a:schemeClr>
              </a:solidFill>
            </a:endParaRPr>
          </a:p>
          <a:p>
            <a:pPr lvl="0"/>
            <a:endParaRPr lang="en-US" sz="3600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0"/>
            <a:endParaRPr lang="en-US" sz="3600" dirty="0">
              <a:solidFill>
                <a:schemeClr val="tx2">
                  <a:lumMod val="50000"/>
                </a:schemeClr>
              </a:solidFill>
            </a:endParaRPr>
          </a:p>
          <a:p>
            <a:pPr lvl="0"/>
            <a:endParaRPr lang="en-US" sz="3600" dirty="0" smtClean="0">
              <a:solidFill>
                <a:schemeClr val="tx2">
                  <a:lumMod val="50000"/>
                </a:schemeClr>
              </a:solidFill>
            </a:endParaRPr>
          </a:p>
          <a:p>
            <a:pPr lvl="0"/>
            <a:endParaRPr lang="en-US" sz="3600" dirty="0">
              <a:solidFill>
                <a:schemeClr val="tx2">
                  <a:lumMod val="50000"/>
                </a:schemeClr>
              </a:solidFill>
            </a:endParaRPr>
          </a:p>
          <a:p>
            <a:pPr lvl="0"/>
            <a:endParaRPr lang="en-US" sz="3600" dirty="0">
              <a:solidFill>
                <a:schemeClr val="tx2">
                  <a:lumMod val="50000"/>
                </a:schemeClr>
              </a:solidFill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11" name="Picture 10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19431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48000" y="838200"/>
            <a:ext cx="26670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8" name="Rectangle 5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solidFill>
            <a:srgbClr val="FADD06">
              <a:alpha val="56862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800" b="1">
                <a:solidFill>
                  <a:srgbClr val="3399FF"/>
                </a:solidFill>
                <a:latin typeface="Cambria" pitchFamily="18" charset="0"/>
              </a:rPr>
              <a:t>    </a:t>
            </a:r>
            <a:endParaRPr lang="en-US" sz="3600" b="1">
              <a:latin typeface="Cambria" pitchFamily="18" charset="0"/>
            </a:endParaRPr>
          </a:p>
        </p:txBody>
      </p:sp>
      <p:sp>
        <p:nvSpPr>
          <p:cNvPr id="327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76400" y="76200"/>
            <a:ext cx="6553200" cy="762000"/>
          </a:xfrm>
        </p:spPr>
        <p:txBody>
          <a:bodyPr/>
          <a:lstStyle/>
          <a:p>
            <a:pPr>
              <a:defRPr/>
            </a:pPr>
            <a:r>
              <a:rPr lang="en-US" sz="3200" dirty="0" smtClean="0">
                <a:solidFill>
                  <a:schemeClr val="tx1"/>
                </a:solidFill>
              </a:rPr>
              <a:t>Country Context: Bhutan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57200" y="1371600"/>
            <a:ext cx="8229600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 sz="2400" b="1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2800" kern="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2800" kern="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2800" kern="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28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52400" y="3983468"/>
          <a:ext cx="8763000" cy="27983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91000"/>
                <a:gridCol w="4572000"/>
              </a:tblGrid>
              <a:tr h="874508">
                <a:tc>
                  <a:txBody>
                    <a:bodyPr/>
                    <a:lstStyle/>
                    <a:p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Area:                : 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38,394 sq km</a:t>
                      </a:r>
                    </a:p>
                    <a:p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Arable land      : 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2.8%</a:t>
                      </a:r>
                    </a:p>
                    <a:p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Forest Cover    :</a:t>
                      </a:r>
                      <a:r>
                        <a:rPr lang="en-US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72.8%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Population                           :  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716,896</a:t>
                      </a:r>
                    </a:p>
                    <a:p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Population Growth Rate     :  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1.175% </a:t>
                      </a:r>
                    </a:p>
                    <a:p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Sex Ratio</a:t>
                      </a:r>
                      <a:r>
                        <a:rPr lang="en-US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at birth</a:t>
                      </a:r>
                      <a:r>
                        <a:rPr lang="en-US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(s)/F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 :  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1.05</a:t>
                      </a:r>
                      <a:endParaRPr lang="en-US" sz="20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1792492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Economy:</a:t>
                      </a:r>
                    </a:p>
                    <a:p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GDP (PPP)                 : 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$4.342 billion </a:t>
                      </a:r>
                    </a:p>
                    <a:p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Agriculture               </a:t>
                      </a:r>
                      <a:r>
                        <a:rPr lang="en-US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: 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16.7% </a:t>
                      </a:r>
                      <a:b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Industry                       :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45.4% </a:t>
                      </a:r>
                      <a:b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Services                        :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 37.9% </a:t>
                      </a:r>
                      <a:endParaRPr lang="en-US" sz="200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000" b="1" dirty="0" smtClean="0"/>
                    </a:p>
                    <a:p>
                      <a:r>
                        <a:rPr lang="en-US" sz="2000" b="1" dirty="0" smtClean="0"/>
                        <a:t>Poverty Rate        : </a:t>
                      </a:r>
                      <a:r>
                        <a:rPr lang="en-US" sz="2000" b="0" dirty="0" smtClean="0"/>
                        <a:t>23.2%</a:t>
                      </a:r>
                    </a:p>
                    <a:p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Stunting Rate       : </a:t>
                      </a:r>
                      <a:r>
                        <a:rPr lang="en-US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37 % (under 5 yrs) </a:t>
                      </a:r>
                    </a:p>
                    <a:p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Underweight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</a:t>
                      </a:r>
                      <a:r>
                        <a:rPr lang="en-US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en-US" sz="20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11%</a:t>
                      </a:r>
                      <a:endParaRPr lang="en-US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20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Wasted</a:t>
                      </a:r>
                      <a:r>
                        <a:rPr lang="en-US" sz="20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</a:t>
                      </a:r>
                      <a:r>
                        <a:rPr lang="en-US" sz="20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en-US" sz="2000" b="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5%</a:t>
                      </a:r>
                      <a:r>
                        <a:rPr lang="en-US" sz="20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        </a:t>
                      </a:r>
                      <a:endParaRPr lang="en-US" sz="2000" b="0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</a:tbl>
          </a:graphicData>
        </a:graphic>
      </p:graphicFrame>
      <p:pic>
        <p:nvPicPr>
          <p:cNvPr id="14" name="Picture 13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838200"/>
            <a:ext cx="35814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Down Arrow 14"/>
          <p:cNvSpPr/>
          <p:nvPr/>
        </p:nvSpPr>
        <p:spPr>
          <a:xfrm>
            <a:off x="1981200" y="1752600"/>
            <a:ext cx="381000" cy="45720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15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53000" y="838200"/>
            <a:ext cx="40386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01" name="Picture 8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-76200"/>
            <a:ext cx="1447800" cy="96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1" name="Rectangle 5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solidFill>
            <a:srgbClr val="FADD06">
              <a:alpha val="56862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800" b="1">
                <a:solidFill>
                  <a:srgbClr val="3399FF"/>
                </a:solidFill>
                <a:latin typeface="Cambria" pitchFamily="18" charset="0"/>
              </a:rPr>
              <a:t>    </a:t>
            </a:r>
            <a:endParaRPr lang="en-US" sz="3600" b="1">
              <a:latin typeface="Cambria" pitchFamily="18" charset="0"/>
            </a:endParaRPr>
          </a:p>
        </p:txBody>
      </p:sp>
      <p:sp>
        <p:nvSpPr>
          <p:cNvPr id="327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152401"/>
            <a:ext cx="8229600" cy="5334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Types of </a:t>
            </a:r>
            <a:r>
              <a:rPr lang="en-US" sz="3200" dirty="0" smtClean="0"/>
              <a:t>Social</a:t>
            </a:r>
            <a:r>
              <a:rPr lang="en-US" dirty="0" smtClean="0"/>
              <a:t> Transfer</a:t>
            </a:r>
            <a:endParaRPr lang="en-US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152400" y="914400"/>
          <a:ext cx="8763000" cy="5943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763000"/>
              </a:tblGrid>
              <a:tr h="59436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0" y="1676400"/>
            <a:ext cx="8915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2800" kern="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2800" kern="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2800" kern="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28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533400" y="1143000"/>
            <a:ext cx="8229600" cy="48768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2590800" y="838200"/>
            <a:ext cx="3962400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en-US" b="1" dirty="0"/>
              <a:t>Social Transfer Network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1295400"/>
            <a:ext cx="3276600" cy="369332"/>
          </a:xfrm>
          <a:prstGeom prst="rect">
            <a:avLst/>
          </a:prstGeom>
          <a:solidFill>
            <a:srgbClr val="00B05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b="1" dirty="0"/>
              <a:t>Cash Based Social Transfer</a:t>
            </a:r>
          </a:p>
        </p:txBody>
      </p:sp>
      <p:sp>
        <p:nvSpPr>
          <p:cNvPr id="15" name="Oval 14"/>
          <p:cNvSpPr/>
          <p:nvPr/>
        </p:nvSpPr>
        <p:spPr>
          <a:xfrm>
            <a:off x="609600" y="1676400"/>
            <a:ext cx="3581400" cy="19812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r>
              <a:rPr lang="en-US" b="1" dirty="0">
                <a:solidFill>
                  <a:srgbClr val="FFFF00"/>
                </a:solidFill>
              </a:rPr>
              <a:t>Cash Transfer: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dirty="0"/>
              <a:t>Scholarship to un-employed youth</a:t>
            </a:r>
          </a:p>
          <a:p>
            <a:pPr>
              <a:buFont typeface="Arial" pitchFamily="34" charset="0"/>
              <a:buChar char="•"/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</p:txBody>
      </p:sp>
      <p:sp>
        <p:nvSpPr>
          <p:cNvPr id="16" name="Oval 15"/>
          <p:cNvSpPr/>
          <p:nvPr/>
        </p:nvSpPr>
        <p:spPr>
          <a:xfrm>
            <a:off x="4800600" y="1600200"/>
            <a:ext cx="4114800" cy="1752600"/>
          </a:xfrm>
          <a:prstGeom prst="ellipse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r>
              <a:rPr lang="en-US" b="1" dirty="0">
                <a:solidFill>
                  <a:srgbClr val="FFFF00"/>
                </a:solidFill>
              </a:rPr>
              <a:t>Food Transfer</a:t>
            </a:r>
            <a:r>
              <a:rPr lang="en-US" dirty="0"/>
              <a:t>.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dirty="0" smtClean="0"/>
              <a:t> </a:t>
            </a:r>
            <a:r>
              <a:rPr lang="en-US" dirty="0"/>
              <a:t>School Feeding Program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dirty="0"/>
              <a:t>National Work Force (NWF) </a:t>
            </a:r>
          </a:p>
          <a:p>
            <a:pPr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257800" y="1219200"/>
            <a:ext cx="2971800" cy="369887"/>
          </a:xfrm>
          <a:prstGeom prst="rect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/>
              <a:t>In-kind Social Transfer</a:t>
            </a:r>
          </a:p>
        </p:txBody>
      </p:sp>
      <p:sp>
        <p:nvSpPr>
          <p:cNvPr id="18" name="Oval 17"/>
          <p:cNvSpPr/>
          <p:nvPr/>
        </p:nvSpPr>
        <p:spPr>
          <a:xfrm>
            <a:off x="4800600" y="3505200"/>
            <a:ext cx="4114800" cy="2590800"/>
          </a:xfrm>
          <a:prstGeom prst="ellipse">
            <a:avLst/>
          </a:prstGeom>
          <a:solidFill>
            <a:schemeClr val="bg2">
              <a:lumMod val="50000"/>
              <a:lumOff val="50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r>
              <a:rPr lang="en-US" b="1" dirty="0" smtClean="0"/>
              <a:t>     </a:t>
            </a:r>
            <a:r>
              <a:rPr lang="en-US" b="1" dirty="0" smtClean="0">
                <a:solidFill>
                  <a:srgbClr val="FFFF00"/>
                </a:solidFill>
              </a:rPr>
              <a:t>Asset </a:t>
            </a:r>
            <a:r>
              <a:rPr lang="en-US" b="1" dirty="0">
                <a:solidFill>
                  <a:srgbClr val="FFFF00"/>
                </a:solidFill>
              </a:rPr>
              <a:t>and Input Transfer</a:t>
            </a:r>
          </a:p>
          <a:p>
            <a:pPr>
              <a:buFont typeface="Arial" pitchFamily="34" charset="0"/>
              <a:buChar char="•"/>
              <a:defRPr/>
            </a:pPr>
            <a:endParaRPr lang="en-US" dirty="0"/>
          </a:p>
          <a:p>
            <a:pPr>
              <a:buFont typeface="Arial" pitchFamily="34" charset="0"/>
              <a:buChar char="•"/>
              <a:defRPr/>
            </a:pPr>
            <a:r>
              <a:rPr lang="en-US" dirty="0"/>
              <a:t>Transfer of Agricultural and Livestock Inputs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dirty="0" smtClean="0"/>
              <a:t>Structure/Housing/OSFS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dirty="0" smtClean="0"/>
              <a:t>Land  and  NR (CF)</a:t>
            </a:r>
            <a:endParaRPr lang="en-US" dirty="0"/>
          </a:p>
          <a:p>
            <a:pPr>
              <a:buFont typeface="Arial" pitchFamily="34" charset="0"/>
              <a:buChar char="•"/>
              <a:defRPr/>
            </a:pPr>
            <a:endParaRPr lang="en-US" dirty="0"/>
          </a:p>
          <a:p>
            <a:pPr>
              <a:buFont typeface="Arial" pitchFamily="34" charset="0"/>
              <a:buChar char="•"/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</p:txBody>
      </p:sp>
      <p:sp>
        <p:nvSpPr>
          <p:cNvPr id="19" name="Oval 18"/>
          <p:cNvSpPr/>
          <p:nvPr/>
        </p:nvSpPr>
        <p:spPr>
          <a:xfrm>
            <a:off x="457200" y="4114800"/>
            <a:ext cx="3733800" cy="1981200"/>
          </a:xfrm>
          <a:prstGeom prst="ellipse">
            <a:avLst/>
          </a:prstGeom>
          <a:solidFill>
            <a:schemeClr val="bg2">
              <a:lumMod val="90000"/>
              <a:lumOff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en-US" b="1" dirty="0">
                <a:solidFill>
                  <a:srgbClr val="FFFF00"/>
                </a:solidFill>
              </a:rPr>
              <a:t> </a:t>
            </a:r>
          </a:p>
          <a:p>
            <a:pPr>
              <a:defRPr/>
            </a:pPr>
            <a:r>
              <a:rPr lang="en-US" b="1" dirty="0" smtClean="0">
                <a:solidFill>
                  <a:srgbClr val="FFFF00"/>
                </a:solidFill>
              </a:rPr>
              <a:t>    Grants:</a:t>
            </a:r>
            <a:endParaRPr lang="en-US" dirty="0" smtClean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  <a:defRPr/>
            </a:pPr>
            <a:endParaRPr lang="en-US" dirty="0" smtClean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  <a:defRPr/>
            </a:pPr>
            <a:r>
              <a:rPr lang="en-US" dirty="0" smtClean="0">
                <a:solidFill>
                  <a:schemeClr val="tx1"/>
                </a:solidFill>
              </a:rPr>
              <a:t>Lump sum grant-time of disaster, accident</a:t>
            </a:r>
            <a:endParaRPr lang="en-US" dirty="0">
              <a:solidFill>
                <a:schemeClr val="tx1"/>
              </a:solidFill>
            </a:endParaRPr>
          </a:p>
          <a:p>
            <a:pPr algn="ctr">
              <a:defRPr/>
            </a:pPr>
            <a:endParaRPr lang="en-US" dirty="0"/>
          </a:p>
          <a:p>
            <a:pPr algn="ctr">
              <a:defRPr/>
            </a:pPr>
            <a:endParaRPr lang="en-US" dirty="0"/>
          </a:p>
        </p:txBody>
      </p:sp>
      <p:pic>
        <p:nvPicPr>
          <p:cNvPr id="23" name="Picture 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371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Explosion 2 23"/>
          <p:cNvSpPr/>
          <p:nvPr/>
        </p:nvSpPr>
        <p:spPr>
          <a:xfrm>
            <a:off x="1828800" y="2209800"/>
            <a:ext cx="4876800" cy="2895600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FFFF00"/>
                </a:solidFill>
              </a:rPr>
              <a:t>Granting  </a:t>
            </a:r>
            <a:r>
              <a:rPr lang="en-US" b="1" i="1" dirty="0" err="1" smtClean="0">
                <a:solidFill>
                  <a:srgbClr val="FFFF00"/>
                </a:solidFill>
              </a:rPr>
              <a:t>kidu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</a:p>
          <a:p>
            <a:pPr algn="ctr"/>
            <a:r>
              <a:rPr lang="en-US" dirty="0" smtClean="0">
                <a:solidFill>
                  <a:schemeClr val="bg2"/>
                </a:solidFill>
              </a:rPr>
              <a:t>State  welfare to poor:  It is a social protection system, accorded by His Majesty the king and the government. </a:t>
            </a:r>
            <a:endParaRPr lang="en-US" dirty="0"/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5"/>
          <p:cNvSpPr>
            <a:spLocks noChangeArrowheads="1"/>
          </p:cNvSpPr>
          <p:nvPr/>
        </p:nvSpPr>
        <p:spPr bwMode="auto">
          <a:xfrm>
            <a:off x="0" y="0"/>
            <a:ext cx="9144000" cy="1219200"/>
          </a:xfrm>
          <a:prstGeom prst="rect">
            <a:avLst/>
          </a:prstGeom>
          <a:solidFill>
            <a:srgbClr val="FADD06">
              <a:alpha val="56862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800" b="1">
                <a:solidFill>
                  <a:srgbClr val="3399FF"/>
                </a:solidFill>
                <a:latin typeface="Cambria" pitchFamily="18" charset="0"/>
              </a:rPr>
              <a:t>    </a:t>
            </a:r>
            <a:endParaRPr lang="en-US" sz="3600" b="1">
              <a:latin typeface="Cambria" pitchFamily="18" charset="0"/>
            </a:endParaRPr>
          </a:p>
        </p:txBody>
      </p:sp>
      <p:sp>
        <p:nvSpPr>
          <p:cNvPr id="327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76400" y="152400"/>
            <a:ext cx="7315200" cy="990600"/>
          </a:xfrm>
        </p:spPr>
        <p:txBody>
          <a:bodyPr/>
          <a:lstStyle/>
          <a:p>
            <a:pPr>
              <a:defRPr/>
            </a:pPr>
            <a:r>
              <a:rPr lang="en-US" sz="3200" dirty="0" smtClean="0"/>
              <a:t> Objectives of Social Transfer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0" y="1447800"/>
            <a:ext cx="9144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32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32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7175" name="Rectangle 8"/>
          <p:cNvSpPr>
            <a:spLocks noChangeArrowheads="1"/>
          </p:cNvSpPr>
          <p:nvPr/>
        </p:nvSpPr>
        <p:spPr bwMode="auto">
          <a:xfrm>
            <a:off x="152400" y="1371600"/>
            <a:ext cx="88392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+mj-lt"/>
              <a:buAutoNum type="arabicPeriod"/>
              <a:defRPr/>
            </a:pPr>
            <a:endParaRPr lang="en-US" sz="2400" dirty="0"/>
          </a:p>
          <a:p>
            <a:pPr>
              <a:defRPr/>
            </a:pPr>
            <a:endParaRPr lang="en-US" sz="2400" b="1" dirty="0">
              <a:solidFill>
                <a:srgbClr val="FFFF00"/>
              </a:solidFill>
            </a:endParaRPr>
          </a:p>
          <a:p>
            <a:pPr>
              <a:defRPr/>
            </a:pPr>
            <a:endParaRPr lang="en-GB" sz="2400" dirty="0"/>
          </a:p>
          <a:p>
            <a:pPr>
              <a:defRPr/>
            </a:pPr>
            <a:endParaRPr lang="en-US" sz="2400" dirty="0"/>
          </a:p>
          <a:p>
            <a:pPr>
              <a:defRPr/>
            </a:pPr>
            <a:r>
              <a:rPr lang="en-US" sz="2400" dirty="0"/>
              <a:t> </a:t>
            </a:r>
          </a:p>
          <a:p>
            <a:pPr>
              <a:defRPr/>
            </a:pPr>
            <a:r>
              <a:rPr lang="en-US" sz="2400" b="1" dirty="0"/>
              <a:t> </a:t>
            </a:r>
            <a:endParaRPr lang="en-US" sz="2400" dirty="0"/>
          </a:p>
        </p:txBody>
      </p:sp>
      <p:pic>
        <p:nvPicPr>
          <p:cNvPr id="6150" name="Picture 9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1524000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" y="990600"/>
          <a:ext cx="9143999" cy="56608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2208"/>
                <a:gridCol w="2941983"/>
                <a:gridCol w="1749287"/>
                <a:gridCol w="2305878"/>
                <a:gridCol w="874643"/>
              </a:tblGrid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 smtClean="0">
                          <a:latin typeface="Times New Roman"/>
                          <a:ea typeface="Calibri"/>
                          <a:cs typeface="Times New Roman"/>
                        </a:rPr>
                        <a:t>Social-Transfer </a:t>
                      </a:r>
                      <a:endParaRPr lang="en-US" sz="1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>
                          <a:latin typeface="Times New Roman"/>
                          <a:ea typeface="Calibri"/>
                          <a:cs typeface="Times New Roman"/>
                        </a:rPr>
                        <a:t>Objectives</a:t>
                      </a:r>
                      <a:endParaRPr lang="en-US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>
                          <a:latin typeface="Times New Roman"/>
                          <a:ea typeface="Calibri"/>
                          <a:cs typeface="Times New Roman"/>
                        </a:rPr>
                        <a:t>Scale</a:t>
                      </a:r>
                      <a:endParaRPr lang="en-US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>
                          <a:latin typeface="Times New Roman"/>
                          <a:ea typeface="Calibri"/>
                          <a:cs typeface="Times New Roman"/>
                        </a:rPr>
                        <a:t>Types of Transfer</a:t>
                      </a:r>
                      <a:endParaRPr lang="en-US" sz="17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b="1" dirty="0">
                          <a:latin typeface="Times New Roman"/>
                          <a:ea typeface="Calibri"/>
                          <a:cs typeface="Times New Roman"/>
                        </a:rPr>
                        <a:t>Fund</a:t>
                      </a:r>
                      <a:endParaRPr lang="en-US" sz="1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997775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700" b="0" dirty="0">
                          <a:solidFill>
                            <a:srgbClr val="22222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Granting </a:t>
                      </a:r>
                      <a:r>
                        <a:rPr lang="en-US" sz="1700" b="0" i="1" dirty="0" err="1">
                          <a:solidFill>
                            <a:srgbClr val="22222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Kidu</a:t>
                      </a:r>
                      <a:r>
                        <a:rPr lang="en-US" sz="1700" b="0" dirty="0">
                          <a:solidFill>
                            <a:srgbClr val="22222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(</a:t>
                      </a:r>
                      <a:r>
                        <a:rPr lang="en-US" sz="1700" b="0" dirty="0">
                          <a:latin typeface="Times New Roman"/>
                          <a:ea typeface="Calibri"/>
                          <a:cs typeface="Times New Roman"/>
                        </a:rPr>
                        <a:t>State Welfare to Poor</a:t>
                      </a:r>
                      <a:r>
                        <a:rPr lang="en-US" sz="1700" b="0" dirty="0">
                          <a:solidFill>
                            <a:srgbClr val="22222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 </a:t>
                      </a:r>
                      <a:endParaRPr lang="en-US" sz="17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Calibri"/>
                          <a:ea typeface="Calibri"/>
                          <a:cs typeface="Times New Roman"/>
                        </a:rPr>
                        <a:t>Social protection &amp; </a:t>
                      </a:r>
                      <a:r>
                        <a:rPr lang="en-US" sz="1700" dirty="0" smtClean="0">
                          <a:latin typeface="Calibri"/>
                          <a:ea typeface="Calibri"/>
                          <a:cs typeface="Times New Roman"/>
                        </a:rPr>
                        <a:t>security,</a:t>
                      </a:r>
                      <a:r>
                        <a:rPr lang="en-US" sz="17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700" dirty="0" smtClean="0">
                          <a:latin typeface="Calibri"/>
                          <a:ea typeface="Calibri"/>
                          <a:cs typeface="Times New Roman"/>
                        </a:rPr>
                        <a:t>Improve </a:t>
                      </a:r>
                      <a:r>
                        <a:rPr lang="en-US" sz="1700" dirty="0">
                          <a:latin typeface="Calibri"/>
                          <a:ea typeface="Calibri"/>
                          <a:cs typeface="Times New Roman"/>
                        </a:rPr>
                        <a:t>livelihood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 smtClean="0">
                          <a:latin typeface="Calibri"/>
                          <a:ea typeface="Calibri"/>
                          <a:cs typeface="Times New Roman"/>
                        </a:rPr>
                        <a:t>Nationwide-Extreme poverty</a:t>
                      </a:r>
                      <a:endParaRPr lang="en-US" sz="1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>
                          <a:latin typeface="Calibri"/>
                          <a:ea typeface="Calibri"/>
                          <a:cs typeface="Times New Roman"/>
                        </a:rPr>
                        <a:t>Land, Cash, Food &amp; Shelter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Calibri"/>
                          <a:ea typeface="Calibri"/>
                          <a:cs typeface="Times New Roman"/>
                        </a:rPr>
                        <a:t>        </a:t>
                      </a:r>
                      <a:r>
                        <a:rPr lang="en-US" sz="1700" dirty="0" smtClean="0">
                          <a:latin typeface="Calibri"/>
                          <a:ea typeface="Calibri"/>
                          <a:cs typeface="Times New Roman"/>
                        </a:rPr>
                        <a:t>State/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i="1" dirty="0" err="1" smtClean="0">
                          <a:latin typeface="Calibri"/>
                          <a:ea typeface="Calibri"/>
                          <a:cs typeface="Times New Roman"/>
                        </a:rPr>
                        <a:t>kidu</a:t>
                      </a:r>
                      <a:r>
                        <a:rPr lang="en-US" sz="1700" i="1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700" dirty="0" smtClean="0">
                          <a:latin typeface="Calibri"/>
                          <a:ea typeface="Calibri"/>
                          <a:cs typeface="Times New Roman"/>
                        </a:rPr>
                        <a:t>fund </a:t>
                      </a:r>
                      <a:endParaRPr lang="en-US" sz="1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225094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700" b="0" dirty="0">
                          <a:latin typeface="Times New Roman"/>
                          <a:ea typeface="Calibri"/>
                          <a:cs typeface="Times New Roman"/>
                        </a:rPr>
                        <a:t>Transfer of Agricultural &amp; Livestock inputs</a:t>
                      </a:r>
                      <a:endParaRPr lang="en-US" sz="17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 smtClean="0">
                          <a:latin typeface="Calibri"/>
                          <a:ea typeface="Calibri"/>
                          <a:cs typeface="Times New Roman"/>
                        </a:rPr>
                        <a:t>RNR sector (Economic) growth, Reduce poverty,</a:t>
                      </a:r>
                      <a:r>
                        <a:rPr lang="en-US" sz="17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700" dirty="0" smtClean="0">
                          <a:latin typeface="Calibri"/>
                          <a:ea typeface="Calibri"/>
                          <a:cs typeface="Times New Roman"/>
                        </a:rPr>
                        <a:t>Improve livelihood,</a:t>
                      </a:r>
                      <a:r>
                        <a:rPr lang="en-US" sz="17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700" dirty="0" smtClean="0">
                          <a:latin typeface="Calibri"/>
                          <a:ea typeface="Calibri"/>
                          <a:cs typeface="Times New Roman"/>
                        </a:rPr>
                        <a:t>Enhance production/productivity,</a:t>
                      </a:r>
                      <a:r>
                        <a:rPr lang="en-US" sz="1700" baseline="0" dirty="0" smtClean="0">
                          <a:latin typeface="Calibri"/>
                          <a:ea typeface="Calibri"/>
                          <a:cs typeface="Times New Roman"/>
                        </a:rPr>
                        <a:t> Self sufficiency</a:t>
                      </a:r>
                      <a:endParaRPr lang="en-US" sz="1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700" dirty="0" smtClean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 smtClean="0">
                          <a:latin typeface="Calibri"/>
                          <a:ea typeface="Calibri"/>
                          <a:cs typeface="Times New Roman"/>
                        </a:rPr>
                        <a:t>Nation-wide,</a:t>
                      </a:r>
                      <a:r>
                        <a:rPr lang="en-US" sz="1700" baseline="0" dirty="0" smtClean="0">
                          <a:latin typeface="Calibri"/>
                          <a:ea typeface="Calibri"/>
                          <a:cs typeface="Times New Roman"/>
                        </a:rPr>
                        <a:t> with special focus on poor groups</a:t>
                      </a:r>
                      <a:endParaRPr lang="en-US" sz="1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Times New Roman"/>
                          <a:ea typeface="Calibri"/>
                          <a:cs typeface="Times New Roman"/>
                        </a:rPr>
                        <a:t>Improved </a:t>
                      </a:r>
                      <a:r>
                        <a:rPr lang="en-US" sz="1700" dirty="0" smtClean="0">
                          <a:latin typeface="Times New Roman"/>
                          <a:ea typeface="Calibri"/>
                          <a:cs typeface="Times New Roman"/>
                        </a:rPr>
                        <a:t>cattle </a:t>
                      </a:r>
                      <a:r>
                        <a:rPr lang="en-US" sz="1700" dirty="0">
                          <a:latin typeface="Times New Roman"/>
                          <a:ea typeface="Calibri"/>
                          <a:cs typeface="Times New Roman"/>
                        </a:rPr>
                        <a:t>breeds, AI facilities, breeding bulls, seeds/seedlings, farm machineries, storage facilities</a:t>
                      </a:r>
                      <a:endParaRPr lang="en-US" sz="1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Times New Roman"/>
                          <a:ea typeface="Calibri"/>
                          <a:cs typeface="Times New Roman"/>
                        </a:rPr>
                        <a:t>One Stop Shop (building)</a:t>
                      </a:r>
                      <a:endParaRPr lang="en-US" sz="17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 smtClean="0">
                          <a:latin typeface="Times New Roman"/>
                          <a:ea typeface="Calibri"/>
                          <a:cs typeface="Times New Roman"/>
                        </a:rPr>
                        <a:t>NR/Community </a:t>
                      </a:r>
                      <a:r>
                        <a:rPr lang="en-US" sz="1700" dirty="0">
                          <a:latin typeface="Times New Roman"/>
                          <a:ea typeface="Calibri"/>
                          <a:cs typeface="Times New Roman"/>
                        </a:rPr>
                        <a:t>Forestry</a:t>
                      </a:r>
                      <a:endParaRPr lang="en-US" sz="1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 smtClean="0">
                          <a:latin typeface="Calibri"/>
                          <a:ea typeface="Calibri"/>
                          <a:cs typeface="Times New Roman"/>
                        </a:rPr>
                        <a:t>State/Donor/ CSOs</a:t>
                      </a:r>
                      <a:endParaRPr lang="en-US" sz="1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700" b="0" dirty="0">
                          <a:solidFill>
                            <a:srgbClr val="22222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School </a:t>
                      </a:r>
                      <a:r>
                        <a:rPr lang="en-US" sz="1700" b="0" dirty="0" smtClean="0">
                          <a:solidFill>
                            <a:srgbClr val="22222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Feeding Program</a:t>
                      </a:r>
                      <a:endParaRPr lang="en-US" sz="17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solidFill>
                            <a:srgbClr val="22222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To </a:t>
                      </a:r>
                      <a:r>
                        <a:rPr lang="en-US" sz="1700" dirty="0" smtClean="0">
                          <a:solidFill>
                            <a:srgbClr val="22222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improve enrolment rates. Reduce </a:t>
                      </a:r>
                      <a:r>
                        <a:rPr lang="en-US" sz="1700" dirty="0">
                          <a:solidFill>
                            <a:srgbClr val="22222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short-term hunger &amp; financial burden on poor </a:t>
                      </a:r>
                      <a:r>
                        <a:rPr lang="en-US" sz="1700" dirty="0" smtClean="0">
                          <a:solidFill>
                            <a:srgbClr val="22222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parents.</a:t>
                      </a:r>
                      <a:r>
                        <a:rPr lang="en-US" sz="1700" baseline="0" dirty="0" smtClean="0">
                          <a:solidFill>
                            <a:srgbClr val="22222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700" dirty="0" smtClean="0">
                          <a:solidFill>
                            <a:srgbClr val="22222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Alleviate </a:t>
                      </a:r>
                      <a:r>
                        <a:rPr lang="en-US" sz="1700" dirty="0">
                          <a:solidFill>
                            <a:srgbClr val="22222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certain micronutrient deficiencies</a:t>
                      </a:r>
                      <a:endParaRPr lang="en-US" sz="1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 smtClean="0">
                          <a:latin typeface="Calibri"/>
                          <a:ea typeface="Calibri"/>
                          <a:cs typeface="Times New Roman"/>
                        </a:rPr>
                        <a:t>Nationwide/Mostly </a:t>
                      </a:r>
                      <a:r>
                        <a:rPr lang="en-US" sz="1700" dirty="0">
                          <a:latin typeface="Calibri"/>
                          <a:ea typeface="Calibri"/>
                          <a:cs typeface="Times New Roman"/>
                        </a:rPr>
                        <a:t>remote rural </a:t>
                      </a:r>
                      <a:r>
                        <a:rPr lang="en-US" sz="1700" dirty="0" smtClean="0">
                          <a:latin typeface="Calibri"/>
                          <a:ea typeface="Calibri"/>
                          <a:cs typeface="Times New Roman"/>
                        </a:rPr>
                        <a:t>schools</a:t>
                      </a:r>
                      <a:r>
                        <a:rPr lang="en-US" sz="1700" baseline="0" dirty="0" smtClean="0">
                          <a:latin typeface="Calibri"/>
                          <a:ea typeface="Calibri"/>
                          <a:cs typeface="Times New Roman"/>
                        </a:rPr>
                        <a:t> (</a:t>
                      </a:r>
                      <a:r>
                        <a:rPr lang="en-US" sz="1700" dirty="0" smtClean="0">
                          <a:latin typeface="Calibri"/>
                          <a:ea typeface="Calibri"/>
                          <a:cs typeface="Times New Roman"/>
                        </a:rPr>
                        <a:t>primary education)</a:t>
                      </a:r>
                      <a:endParaRPr lang="en-US" sz="1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>
                          <a:latin typeface="Calibri"/>
                          <a:ea typeface="Calibri"/>
                          <a:cs typeface="Times New Roman"/>
                        </a:rPr>
                        <a:t>Food  transfer 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700" dirty="0" smtClean="0">
                          <a:latin typeface="Calibri"/>
                          <a:ea typeface="Calibri"/>
                          <a:cs typeface="Times New Roman"/>
                        </a:rPr>
                        <a:t>State/Donor</a:t>
                      </a:r>
                      <a:endParaRPr lang="en-US" sz="17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9" name="Oval 8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447800" y="4267200"/>
            <a:ext cx="1066800" cy="838200"/>
          </a:xfrm>
          <a:prstGeom prst="ellipse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76200">
            <a:solidFill>
              <a:schemeClr val="bg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/>
          </a:p>
        </p:txBody>
      </p:sp>
      <p:pic>
        <p:nvPicPr>
          <p:cNvPr id="12" name="Picture 47" descr="chp_macro_theory"/>
          <p:cNvPicPr>
            <a:picLocks noChangeArrowheads="1"/>
          </p:cNvPicPr>
          <p:nvPr>
            <p:custDataLst>
              <p:tags r:id="rId2"/>
            </p:custDataLst>
          </p:nvPr>
        </p:nvPicPr>
        <p:blipFill>
          <a:blip r:embed="rId7"/>
          <a:srcRect/>
          <a:stretch>
            <a:fillRect/>
          </a:stretch>
        </p:blipFill>
        <p:spPr bwMode="auto">
          <a:xfrm>
            <a:off x="1295400" y="2133600"/>
            <a:ext cx="755650" cy="598487"/>
          </a:xfrm>
          <a:prstGeom prst="rect">
            <a:avLst/>
          </a:prstGeom>
          <a:noFill/>
        </p:spPr>
      </p:pic>
      <p:sp>
        <p:nvSpPr>
          <p:cNvPr id="13" name="Oval 35"/>
          <p:cNvSpPr>
            <a:spLocks noChangeArrowheads="1"/>
          </p:cNvSpPr>
          <p:nvPr/>
        </p:nvSpPr>
        <p:spPr bwMode="auto">
          <a:xfrm>
            <a:off x="76200" y="4267200"/>
            <a:ext cx="914400" cy="800100"/>
          </a:xfrm>
          <a:prstGeom prst="ellipse">
            <a:avLst/>
          </a:prstGeom>
          <a:blipFill dpi="0" rotWithShape="1">
            <a:blip r:embed="rId8" cstate="print"/>
            <a:srcRect/>
            <a:stretch>
              <a:fillRect/>
            </a:stretch>
          </a:blipFill>
          <a:ln w="28575">
            <a:solidFill>
              <a:schemeClr val="bg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en-US" sz="1500"/>
          </a:p>
        </p:txBody>
      </p:sp>
      <p:pic>
        <p:nvPicPr>
          <p:cNvPr id="14" name="Picture 2" descr="C:\Users\COMPAQ\Desktop\New folder\P1020754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267200" y="4343400"/>
            <a:ext cx="11176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5"/>
          <p:cNvSpPr>
            <a:spLocks noChangeArrowheads="1"/>
          </p:cNvSpPr>
          <p:nvPr/>
        </p:nvSpPr>
        <p:spPr bwMode="auto">
          <a:xfrm>
            <a:off x="0" y="0"/>
            <a:ext cx="9144000" cy="1219200"/>
          </a:xfrm>
          <a:prstGeom prst="rect">
            <a:avLst/>
          </a:prstGeom>
          <a:solidFill>
            <a:srgbClr val="FADD06">
              <a:alpha val="56862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800" b="1">
                <a:solidFill>
                  <a:srgbClr val="3399FF"/>
                </a:solidFill>
                <a:latin typeface="Cambria" pitchFamily="18" charset="0"/>
              </a:rPr>
              <a:t>    </a:t>
            </a:r>
            <a:endParaRPr lang="en-US" sz="3600" b="1">
              <a:latin typeface="Cambria" pitchFamily="18" charset="0"/>
            </a:endParaRPr>
          </a:p>
        </p:txBody>
      </p:sp>
      <p:sp>
        <p:nvSpPr>
          <p:cNvPr id="327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676400" y="152400"/>
            <a:ext cx="7315200" cy="990600"/>
          </a:xfrm>
        </p:spPr>
        <p:txBody>
          <a:bodyPr/>
          <a:lstStyle/>
          <a:p>
            <a:pPr>
              <a:defRPr/>
            </a:pPr>
            <a:r>
              <a:rPr lang="en-US" sz="2800" dirty="0" smtClean="0"/>
              <a:t>Objectives of Social Transfer Contd..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0" y="1447800"/>
            <a:ext cx="9144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32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32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7175" name="Rectangle 8"/>
          <p:cNvSpPr>
            <a:spLocks noChangeArrowheads="1"/>
          </p:cNvSpPr>
          <p:nvPr/>
        </p:nvSpPr>
        <p:spPr bwMode="auto">
          <a:xfrm>
            <a:off x="152400" y="1371600"/>
            <a:ext cx="88392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>
              <a:buFont typeface="+mj-lt"/>
              <a:buAutoNum type="arabicPeriod"/>
              <a:defRPr/>
            </a:pPr>
            <a:endParaRPr lang="en-US" sz="2400" dirty="0"/>
          </a:p>
          <a:p>
            <a:pPr>
              <a:defRPr/>
            </a:pPr>
            <a:endParaRPr lang="en-US" sz="2400" b="1" dirty="0">
              <a:solidFill>
                <a:srgbClr val="FFFF00"/>
              </a:solidFill>
            </a:endParaRPr>
          </a:p>
          <a:p>
            <a:pPr>
              <a:defRPr/>
            </a:pPr>
            <a:endParaRPr lang="en-GB" sz="2400" dirty="0"/>
          </a:p>
          <a:p>
            <a:pPr>
              <a:defRPr/>
            </a:pPr>
            <a:endParaRPr lang="en-US" sz="2400" dirty="0"/>
          </a:p>
          <a:p>
            <a:pPr>
              <a:defRPr/>
            </a:pPr>
            <a:r>
              <a:rPr lang="en-US" sz="2400" dirty="0"/>
              <a:t> </a:t>
            </a:r>
          </a:p>
          <a:p>
            <a:pPr>
              <a:defRPr/>
            </a:pPr>
            <a:r>
              <a:rPr lang="en-US" sz="2400" b="1" dirty="0"/>
              <a:t> </a:t>
            </a:r>
            <a:endParaRPr lang="en-US" sz="2400" dirty="0"/>
          </a:p>
        </p:txBody>
      </p:sp>
      <p:pic>
        <p:nvPicPr>
          <p:cNvPr id="7174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828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52400" y="1397000"/>
          <a:ext cx="8763000" cy="53086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9200"/>
                <a:gridCol w="2514600"/>
                <a:gridCol w="1447800"/>
                <a:gridCol w="2743200"/>
                <a:gridCol w="838200"/>
              </a:tblGrid>
              <a:tr h="112847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Social-Transfer Scheme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Times New Roman"/>
                        </a:rPr>
                        <a:t>Objectives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Scale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Times New Roman"/>
                          <a:ea typeface="Calibri"/>
                          <a:cs typeface="Times New Roman"/>
                        </a:rPr>
                        <a:t>Types of Transfer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Calibri"/>
                          <a:cs typeface="Times New Roman"/>
                        </a:rPr>
                        <a:t>Fund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51453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800" b="0" dirty="0">
                          <a:solidFill>
                            <a:srgbClr val="22222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Scholarship to </a:t>
                      </a:r>
                      <a:r>
                        <a:rPr lang="en-US" sz="1800" b="0" dirty="0" smtClean="0">
                          <a:solidFill>
                            <a:srgbClr val="22222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un-employed </a:t>
                      </a:r>
                      <a:r>
                        <a:rPr lang="en-US" sz="1800" b="0" dirty="0">
                          <a:solidFill>
                            <a:srgbClr val="22222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youth</a:t>
                      </a:r>
                      <a:endParaRPr lang="en-US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262626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To address youth related issues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Calibri"/>
                          <a:ea typeface="Calibri"/>
                          <a:cs typeface="Times New Roman"/>
                        </a:rPr>
                        <a:t>Nationwide/Very </a:t>
                      </a:r>
                      <a:r>
                        <a:rPr lang="en-US" sz="1800" dirty="0">
                          <a:latin typeface="Calibri"/>
                          <a:ea typeface="Calibri"/>
                          <a:cs typeface="Times New Roman"/>
                        </a:rPr>
                        <a:t>poor families and </a:t>
                      </a:r>
                      <a:r>
                        <a:rPr lang="en-US" sz="1800" dirty="0" smtClean="0">
                          <a:latin typeface="Calibri"/>
                          <a:ea typeface="Calibri"/>
                          <a:cs typeface="Times New Roman"/>
                        </a:rPr>
                        <a:t>orphans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alibri"/>
                          <a:ea typeface="Calibri"/>
                          <a:cs typeface="Times New Roman"/>
                        </a:rPr>
                        <a:t>Cash, kind (clothing, tuition fee, stationeries)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Calibri"/>
                          <a:ea typeface="Calibri"/>
                          <a:cs typeface="Times New Roman"/>
                        </a:rPr>
                        <a:t>State/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i="1" dirty="0" err="1" smtClean="0">
                          <a:latin typeface="Calibri"/>
                          <a:ea typeface="Calibri"/>
                          <a:cs typeface="Times New Roman"/>
                        </a:rPr>
                        <a:t>Kidu</a:t>
                      </a:r>
                      <a:r>
                        <a:rPr lang="en-US" sz="180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800" b="0" dirty="0" smtClean="0">
                          <a:latin typeface="Calibri"/>
                          <a:ea typeface="Calibri"/>
                          <a:cs typeface="Times New Roman"/>
                        </a:rPr>
                        <a:t>Fund/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latin typeface="Calibri"/>
                          <a:ea typeface="Calibri"/>
                          <a:cs typeface="Times New Roman"/>
                        </a:rPr>
                        <a:t>YDF</a:t>
                      </a:r>
                      <a:endParaRPr lang="en-US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52840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800" b="0" dirty="0">
                          <a:solidFill>
                            <a:srgbClr val="22222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Housing </a:t>
                      </a:r>
                      <a:r>
                        <a:rPr lang="en-US" sz="1800" b="0" dirty="0" smtClean="0">
                          <a:solidFill>
                            <a:srgbClr val="22222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schemes</a:t>
                      </a:r>
                      <a:endParaRPr lang="en-US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alibri"/>
                          <a:ea typeface="Calibri"/>
                          <a:cs typeface="Times New Roman"/>
                        </a:rPr>
                        <a:t>To improve the living condition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 smtClean="0">
                          <a:latin typeface="Calibri"/>
                          <a:ea typeface="Calibri"/>
                          <a:cs typeface="Times New Roman"/>
                        </a:rPr>
                        <a:t>Nationalwide</a:t>
                      </a:r>
                      <a:r>
                        <a:rPr lang="en-US" sz="1800" dirty="0" smtClean="0">
                          <a:latin typeface="Calibri"/>
                          <a:ea typeface="Calibri"/>
                          <a:cs typeface="Times New Roman"/>
                        </a:rPr>
                        <a:t>/Very </a:t>
                      </a:r>
                      <a:r>
                        <a:rPr lang="en-US" sz="1800" dirty="0">
                          <a:latin typeface="Calibri"/>
                          <a:ea typeface="Calibri"/>
                          <a:cs typeface="Times New Roman"/>
                        </a:rPr>
                        <a:t>poor groups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Calibri"/>
                          <a:cs typeface="Times New Roman"/>
                        </a:rPr>
                        <a:t>Cash and kind (labour, timber, other construction materials)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Calibri"/>
                          <a:ea typeface="Calibri"/>
                          <a:cs typeface="Times New Roman"/>
                        </a:rPr>
                        <a:t>State/Donor/CSOs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512754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1800" b="0" dirty="0">
                          <a:latin typeface="Times New Roman"/>
                          <a:ea typeface="Calibri"/>
                          <a:cs typeface="Times New Roman"/>
                        </a:rPr>
                        <a:t>Food/Cash Transfer-Public Works</a:t>
                      </a:r>
                      <a:r>
                        <a:rPr lang="en-US" sz="1800" b="0" dirty="0">
                          <a:solidFill>
                            <a:srgbClr val="222222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endParaRPr lang="en-US" sz="1800" b="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alibri"/>
                          <a:ea typeface="Calibri"/>
                          <a:cs typeface="Times New Roman"/>
                        </a:rPr>
                        <a:t>To create job </a:t>
                      </a:r>
                      <a:r>
                        <a:rPr lang="en-US" sz="1800" dirty="0" smtClean="0">
                          <a:latin typeface="Calibri"/>
                          <a:ea typeface="Calibri"/>
                          <a:cs typeface="Times New Roman"/>
                        </a:rPr>
                        <a:t>opportunities 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alibri"/>
                          <a:ea typeface="Calibri"/>
                          <a:cs typeface="Times New Roman"/>
                        </a:rPr>
                        <a:t>National Work Force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Calibri"/>
                          <a:cs typeface="Times New Roman"/>
                        </a:rPr>
                        <a:t>Take home rations 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latin typeface="Calibri"/>
                          <a:ea typeface="Calibri"/>
                          <a:cs typeface="Times New Roman"/>
                        </a:rPr>
                        <a:t>Cash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latin typeface="Calibri"/>
                          <a:ea typeface="Calibri"/>
                          <a:cs typeface="Times New Roman"/>
                        </a:rPr>
                        <a:t>State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9" name="Picture 6" descr="C:\Users\COMPAQ\Desktop\New folder\P12900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4648200"/>
            <a:ext cx="747312" cy="534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 descr="F:\PICTURES\project pic zhemgang\PIC_098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71600" y="4648200"/>
            <a:ext cx="787400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7" descr="G:\PICTURES\Digaladaycare, D2011\DSC0046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34000" y="3257550"/>
            <a:ext cx="1066800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/>
          <p:cNvSpPr>
            <a:spLocks noChangeArrowheads="1"/>
          </p:cNvSpPr>
          <p:nvPr/>
        </p:nvSpPr>
        <p:spPr bwMode="auto">
          <a:xfrm>
            <a:off x="0" y="0"/>
            <a:ext cx="9144000" cy="1219200"/>
          </a:xfrm>
          <a:prstGeom prst="rect">
            <a:avLst/>
          </a:prstGeom>
          <a:solidFill>
            <a:srgbClr val="FADD06">
              <a:alpha val="56862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3200" b="1">
                <a:solidFill>
                  <a:srgbClr val="3399FF"/>
                </a:solidFill>
                <a:latin typeface="Cambria" pitchFamily="18" charset="0"/>
              </a:rPr>
              <a:t>    </a:t>
            </a:r>
            <a:endParaRPr lang="en-US" sz="3200" b="1">
              <a:latin typeface="Cambria" pitchFamily="18" charset="0"/>
            </a:endParaRPr>
          </a:p>
        </p:txBody>
      </p:sp>
      <p:sp>
        <p:nvSpPr>
          <p:cNvPr id="327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752600" y="152400"/>
            <a:ext cx="7239000" cy="762000"/>
          </a:xfrm>
        </p:spPr>
        <p:txBody>
          <a:bodyPr/>
          <a:lstStyle/>
          <a:p>
            <a:pPr>
              <a:defRPr/>
            </a:pPr>
            <a:r>
              <a:rPr lang="en-US" sz="3200" dirty="0" smtClean="0"/>
              <a:t>Policy and Legal Framework 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0" y="1447800"/>
            <a:ext cx="9144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32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32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8197" name="Rectangle 8"/>
          <p:cNvSpPr>
            <a:spLocks noChangeArrowheads="1"/>
          </p:cNvSpPr>
          <p:nvPr/>
        </p:nvSpPr>
        <p:spPr bwMode="auto">
          <a:xfrm>
            <a:off x="152400" y="1219200"/>
            <a:ext cx="8991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 b="1" dirty="0"/>
              <a:t>Bhutan currently </a:t>
            </a:r>
            <a:r>
              <a:rPr lang="en-US" sz="2000" b="1" dirty="0" smtClean="0"/>
              <a:t>do </a:t>
            </a:r>
            <a:r>
              <a:rPr lang="en-US" sz="2000" b="1" dirty="0"/>
              <a:t>not have any </a:t>
            </a:r>
            <a:r>
              <a:rPr lang="en-US" sz="2000" b="1" dirty="0" smtClean="0"/>
              <a:t>integrated/comprehensive policy/legal </a:t>
            </a:r>
            <a:r>
              <a:rPr lang="en-US" sz="2000" b="1" dirty="0"/>
              <a:t>f</a:t>
            </a:r>
            <a:r>
              <a:rPr lang="en-US" sz="2000" b="1" dirty="0" smtClean="0"/>
              <a:t>rame  </a:t>
            </a:r>
            <a:r>
              <a:rPr lang="en-US" sz="2000" b="1" dirty="0"/>
              <a:t>specific to </a:t>
            </a:r>
            <a:r>
              <a:rPr lang="en-US" sz="2000" b="1" dirty="0" smtClean="0"/>
              <a:t>social transfers. </a:t>
            </a:r>
            <a:r>
              <a:rPr lang="en-US" sz="2000" b="1" dirty="0"/>
              <a:t>However, </a:t>
            </a:r>
            <a:r>
              <a:rPr lang="en-US" sz="2000" b="1" dirty="0" smtClean="0"/>
              <a:t>several enabling instruments support them.</a:t>
            </a:r>
            <a:endParaRPr lang="en-US" sz="2000" dirty="0"/>
          </a:p>
        </p:txBody>
      </p:sp>
      <p:pic>
        <p:nvPicPr>
          <p:cNvPr id="8198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828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52400" y="1981200"/>
          <a:ext cx="8763000" cy="47483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36655"/>
                <a:gridCol w="6126345"/>
              </a:tblGrid>
              <a:tr h="40170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/>
                          <a:ea typeface="Calibri"/>
                          <a:cs typeface="Times New Roman"/>
                        </a:rPr>
                        <a:t>Policies and legal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Calibri"/>
                          <a:ea typeface="Calibri"/>
                          <a:cs typeface="Times New Roman"/>
                        </a:rPr>
                        <a:t>Main Elements of Social transfer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893691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Calibri"/>
                          <a:cs typeface="Times New Roman"/>
                        </a:rPr>
                        <a:t>Constitution of Bhutan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Article 7: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smtClean="0">
                          <a:latin typeface="Times New Roman"/>
                          <a:ea typeface="Calibri"/>
                          <a:cs typeface="Times New Roman"/>
                        </a:rPr>
                        <a:t>Fundamental 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Rights, </a:t>
                      </a: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Article 8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: Fundamental </a:t>
                      </a:r>
                      <a:r>
                        <a:rPr lang="en-US" sz="2000" dirty="0" smtClean="0">
                          <a:latin typeface="Times New Roman"/>
                          <a:ea typeface="Calibri"/>
                          <a:cs typeface="Times New Roman"/>
                        </a:rPr>
                        <a:t>Duties</a:t>
                      </a:r>
                      <a:r>
                        <a:rPr lang="en-US" sz="2000" dirty="0" smtClean="0">
                          <a:latin typeface="Calibri"/>
                          <a:ea typeface="Calibri"/>
                          <a:cs typeface="Times New Roman"/>
                        </a:rPr>
                        <a:t>,</a:t>
                      </a:r>
                      <a:r>
                        <a:rPr lang="en-US" sz="2000" baseline="0" dirty="0" smtClean="0"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Article </a:t>
                      </a: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9: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 Principles of State Policy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51879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Gross National </a:t>
                      </a:r>
                      <a:r>
                        <a:rPr lang="en-US" sz="2000" dirty="0" smtClean="0">
                          <a:latin typeface="Times New Roman"/>
                          <a:ea typeface="Calibri"/>
                          <a:cs typeface="Times New Roman"/>
                        </a:rPr>
                        <a:t>Happiness (GNH), 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the overarching government policy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000" b="1" dirty="0">
                          <a:solidFill>
                            <a:schemeClr val="bg1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Guides</a:t>
                      </a:r>
                      <a:r>
                        <a:rPr lang="en-US" sz="2000" b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all aspects of development and policy in the country. </a:t>
                      </a:r>
                      <a:endParaRPr lang="en-US" sz="20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000" b="1" dirty="0" smtClean="0">
                          <a:solidFill>
                            <a:schemeClr val="bg1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Advocates</a:t>
                      </a:r>
                      <a:r>
                        <a:rPr lang="en-US" sz="2000" dirty="0" smtClean="0">
                          <a:solidFill>
                            <a:schemeClr val="bg1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 smtClean="0">
                          <a:latin typeface="Times New Roman"/>
                          <a:ea typeface="Calibri"/>
                          <a:cs typeface="Times New Roman"/>
                        </a:rPr>
                        <a:t>policies 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of good governance, and balanced and equitable </a:t>
                      </a:r>
                      <a:r>
                        <a:rPr lang="en-US" sz="2000" dirty="0" smtClean="0">
                          <a:latin typeface="Times New Roman"/>
                          <a:ea typeface="Calibri"/>
                          <a:cs typeface="Times New Roman"/>
                        </a:rPr>
                        <a:t>socio-economic 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development 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5939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Vision 2020 (Bhutan)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1200"/>
                        </a:spcAft>
                      </a:pPr>
                      <a:r>
                        <a:rPr lang="en-US" sz="2000" b="1" dirty="0">
                          <a:solidFill>
                            <a:schemeClr val="bg1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Accords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 high priority on improving livelihood, enhancing cash income of poor farmers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13909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Forest and Nature Conservation Act of Bhutan 1995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bg1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Ensures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access to 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natural 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r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esources 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including timber for rural housing by communities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5"/>
          <p:cNvSpPr>
            <a:spLocks noChangeArrowheads="1"/>
          </p:cNvSpPr>
          <p:nvPr/>
        </p:nvSpPr>
        <p:spPr bwMode="auto">
          <a:xfrm>
            <a:off x="0" y="0"/>
            <a:ext cx="9144000" cy="914400"/>
          </a:xfrm>
          <a:prstGeom prst="rect">
            <a:avLst/>
          </a:prstGeom>
          <a:solidFill>
            <a:srgbClr val="FADD06">
              <a:alpha val="56862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800" b="1">
                <a:solidFill>
                  <a:srgbClr val="3399FF"/>
                </a:solidFill>
                <a:latin typeface="Cambria" pitchFamily="18" charset="0"/>
              </a:rPr>
              <a:t>    </a:t>
            </a:r>
            <a:endParaRPr lang="en-US" sz="3600" b="1">
              <a:latin typeface="Cambria" pitchFamily="18" charset="0"/>
            </a:endParaRPr>
          </a:p>
        </p:txBody>
      </p:sp>
      <p:sp>
        <p:nvSpPr>
          <p:cNvPr id="327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990600" y="0"/>
            <a:ext cx="8153400" cy="990600"/>
          </a:xfrm>
        </p:spPr>
        <p:txBody>
          <a:bodyPr/>
          <a:lstStyle/>
          <a:p>
            <a:pPr>
              <a:defRPr/>
            </a:pPr>
            <a:r>
              <a:rPr lang="en-US" sz="2800" dirty="0" smtClean="0"/>
              <a:t>Policy and Legal Framework for Social Transfer Contd..</a:t>
            </a: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0" y="1447800"/>
            <a:ext cx="91440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32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32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  <p:sp>
        <p:nvSpPr>
          <p:cNvPr id="7175" name="Rectangle 8"/>
          <p:cNvSpPr>
            <a:spLocks noChangeArrowheads="1"/>
          </p:cNvSpPr>
          <p:nvPr/>
        </p:nvSpPr>
        <p:spPr bwMode="auto">
          <a:xfrm>
            <a:off x="381000" y="1371600"/>
            <a:ext cx="8305800" cy="3046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endParaRPr lang="en-US" sz="2400" b="1" dirty="0"/>
          </a:p>
          <a:p>
            <a:pPr>
              <a:defRPr/>
            </a:pPr>
            <a:r>
              <a:rPr lang="en-US" sz="2400" dirty="0"/>
              <a:t> </a:t>
            </a:r>
          </a:p>
          <a:p>
            <a:pPr marL="457200" indent="-457200">
              <a:buFont typeface="+mj-lt"/>
              <a:buAutoNum type="arabicPeriod"/>
              <a:defRPr/>
            </a:pPr>
            <a:endParaRPr lang="en-US" sz="2400" dirty="0"/>
          </a:p>
          <a:p>
            <a:pPr>
              <a:defRPr/>
            </a:pPr>
            <a:endParaRPr lang="en-US" sz="2400" b="1" dirty="0">
              <a:solidFill>
                <a:srgbClr val="FFFF00"/>
              </a:solidFill>
            </a:endParaRPr>
          </a:p>
          <a:p>
            <a:pPr>
              <a:defRPr/>
            </a:pPr>
            <a:endParaRPr lang="en-GB" sz="2400" dirty="0"/>
          </a:p>
          <a:p>
            <a:pPr>
              <a:defRPr/>
            </a:pPr>
            <a:endParaRPr lang="en-US" sz="2400" dirty="0"/>
          </a:p>
          <a:p>
            <a:pPr>
              <a:defRPr/>
            </a:pPr>
            <a:r>
              <a:rPr lang="en-US" sz="2400" dirty="0"/>
              <a:t> </a:t>
            </a:r>
          </a:p>
          <a:p>
            <a:pPr>
              <a:defRPr/>
            </a:pPr>
            <a:r>
              <a:rPr lang="en-US" sz="2400" b="1" dirty="0"/>
              <a:t> </a:t>
            </a:r>
            <a:endParaRPr lang="en-US" sz="2400" dirty="0"/>
          </a:p>
        </p:txBody>
      </p:sp>
      <p:pic>
        <p:nvPicPr>
          <p:cNvPr id="9222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371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52400" y="1143001"/>
          <a:ext cx="8991600" cy="533839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0512"/>
                <a:gridCol w="6621088"/>
              </a:tblGrid>
              <a:tr h="34872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FF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Policies and legal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FF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Main Elements of Social </a:t>
                      </a:r>
                      <a:r>
                        <a:rPr lang="en-US" sz="2000" b="1" dirty="0" smtClean="0">
                          <a:solidFill>
                            <a:srgbClr val="FFFF00"/>
                          </a:solidFill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Transfer</a:t>
                      </a:r>
                      <a:endParaRPr lang="en-US" sz="2000" b="1" dirty="0">
                        <a:solidFill>
                          <a:srgbClr val="FFFF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70687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National Food and Nutrition Security Policy of Bhutan, 2012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Recognizes</a:t>
                      </a:r>
                      <a:r>
                        <a:rPr lang="en-US" sz="2000" dirty="0">
                          <a:solidFill>
                            <a:schemeClr val="bg1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the fundamental right to have access to affordable and adequate, safe, nutritious and culturally acceptable food.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Ensures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 that food and nutrition security is adequately prioritized and mainstreamed in all development plans and </a:t>
                      </a:r>
                      <a:r>
                        <a:rPr lang="en-US" sz="2000" dirty="0" smtClean="0">
                          <a:latin typeface="Times New Roman"/>
                          <a:ea typeface="Calibri"/>
                          <a:cs typeface="Times New Roman"/>
                        </a:rPr>
                        <a:t>programs 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458384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Calibri"/>
                          <a:cs typeface="Times New Roman"/>
                        </a:rPr>
                        <a:t>National Health Policy of Bhutan, 2011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Ensures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 nutrition/education and awareness on healthy food habits and dietary diversification including maternal, </a:t>
                      </a:r>
                      <a:r>
                        <a:rPr lang="en-US" sz="2000" dirty="0" smtClean="0">
                          <a:latin typeface="Times New Roman"/>
                          <a:ea typeface="Calibri"/>
                          <a:cs typeface="Times New Roman"/>
                        </a:rPr>
                        <a:t>infant 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and young child feeding practices, drinking water and </a:t>
                      </a:r>
                      <a:r>
                        <a:rPr lang="en-US" sz="2000" dirty="0" smtClean="0">
                          <a:latin typeface="Times New Roman"/>
                          <a:ea typeface="Calibri"/>
                          <a:cs typeface="Times New Roman"/>
                        </a:rPr>
                        <a:t>sanitation, </a:t>
                      </a:r>
                      <a:r>
                        <a:rPr lang="en-US" sz="2000" dirty="0" err="1" smtClean="0">
                          <a:latin typeface="Times New Roman"/>
                          <a:ea typeface="Calibri"/>
                          <a:cs typeface="Times New Roman"/>
                        </a:rPr>
                        <a:t>prmotion</a:t>
                      </a:r>
                      <a:r>
                        <a:rPr lang="en-US" sz="2000" dirty="0" smtClean="0">
                          <a:latin typeface="Times New Roman"/>
                          <a:ea typeface="Calibri"/>
                          <a:cs typeface="Times New Roman"/>
                        </a:rPr>
                        <a:t> of fruit and vegetables</a:t>
                      </a:r>
                      <a:r>
                        <a:rPr lang="en-US" sz="20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in diet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4093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latin typeface="Times New Roman"/>
                          <a:ea typeface="Calibri"/>
                          <a:cs typeface="Times New Roman"/>
                        </a:rPr>
                        <a:t>Cooperative Acts of Bhutan 2001</a:t>
                      </a:r>
                      <a:endParaRPr lang="en-US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chemeClr val="bg1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Provides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 legal framework for formation of </a:t>
                      </a:r>
                      <a:r>
                        <a:rPr lang="en-US" sz="2000" dirty="0" smtClean="0">
                          <a:latin typeface="Times New Roman"/>
                          <a:ea typeface="Calibri"/>
                          <a:cs typeface="Times New Roman"/>
                        </a:rPr>
                        <a:t>cooperatives 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Times New Roman"/>
                        </a:rPr>
                        <a:t>and farmers groups to enhance the economy of scale</a:t>
                      </a:r>
                      <a:endParaRPr lang="en-US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08167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Livestock Act of Bhutan 2001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dirty="0">
                          <a:solidFill>
                            <a:schemeClr val="bg1">
                              <a:lumMod val="60000"/>
                              <a:lumOff val="40000"/>
                            </a:schemeClr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Ensures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distribution and regulation of livestock breeds, 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livestock health </a:t>
                      </a:r>
                      <a:r>
                        <a:rPr lang="en-US" sz="2000" kern="1200" dirty="0">
                          <a:solidFill>
                            <a:schemeClr val="dk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to enhance livestock productivity and prevent diseases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5"/>
          <p:cNvSpPr>
            <a:spLocks noChangeArrowheads="1"/>
          </p:cNvSpPr>
          <p:nvPr/>
        </p:nvSpPr>
        <p:spPr bwMode="auto">
          <a:xfrm>
            <a:off x="0" y="0"/>
            <a:ext cx="9144000" cy="762000"/>
          </a:xfrm>
          <a:prstGeom prst="rect">
            <a:avLst/>
          </a:prstGeom>
          <a:solidFill>
            <a:srgbClr val="FADD06">
              <a:alpha val="56862"/>
            </a:srgbClr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4800" b="1">
                <a:solidFill>
                  <a:srgbClr val="3399FF"/>
                </a:solidFill>
                <a:latin typeface="Cambria" pitchFamily="18" charset="0"/>
              </a:rPr>
              <a:t>    </a:t>
            </a:r>
            <a:endParaRPr lang="en-US" sz="3600" b="1">
              <a:latin typeface="Cambria" pitchFamily="18" charset="0"/>
            </a:endParaRPr>
          </a:p>
        </p:txBody>
      </p:sp>
      <p:sp>
        <p:nvSpPr>
          <p:cNvPr id="3277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143000" y="-76200"/>
            <a:ext cx="7848600" cy="990600"/>
          </a:xfrm>
        </p:spPr>
        <p:txBody>
          <a:bodyPr/>
          <a:lstStyle/>
          <a:p>
            <a:pPr>
              <a:defRPr/>
            </a:pPr>
            <a:r>
              <a:rPr lang="en-US" sz="3200" dirty="0" smtClean="0">
                <a:solidFill>
                  <a:schemeClr val="tx1"/>
                </a:solidFill>
              </a:rPr>
              <a:t>Targeting Mechanisms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32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itchFamily="2" charset="2"/>
              <a:buChar char="n"/>
              <a:defRPr/>
            </a:pPr>
            <a:endParaRPr lang="en-US" sz="3200" kern="0" dirty="0">
              <a:effectLst>
                <a:outerShdw blurRad="38100" dist="38100" dir="2700000" algn="tl">
                  <a:srgbClr val="000000"/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10263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143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2"/>
          <p:cNvSpPr txBox="1">
            <a:spLocks noRot="1" noChangeArrowheads="1"/>
          </p:cNvSpPr>
          <p:nvPr/>
        </p:nvSpPr>
        <p:spPr bwMode="auto">
          <a:xfrm>
            <a:off x="533400" y="1295400"/>
            <a:ext cx="7848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Rectangle 2"/>
          <p:cNvSpPr txBox="1">
            <a:spLocks noRot="1" noChangeArrowheads="1"/>
          </p:cNvSpPr>
          <p:nvPr/>
        </p:nvSpPr>
        <p:spPr bwMode="auto">
          <a:xfrm>
            <a:off x="228600" y="838200"/>
            <a:ext cx="8763000" cy="556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US" sz="3200" dirty="0" smtClean="0"/>
          </a:p>
          <a:p>
            <a:endParaRPr lang="en-US" sz="3200" dirty="0"/>
          </a:p>
          <a:p>
            <a:endParaRPr lang="en-US" sz="3200" dirty="0" smtClean="0"/>
          </a:p>
          <a:p>
            <a:endParaRPr lang="en-US" sz="3200" dirty="0"/>
          </a:p>
          <a:p>
            <a:endParaRPr lang="en-US" sz="3200" dirty="0" smtClean="0"/>
          </a:p>
          <a:p>
            <a:endParaRPr lang="en-US" sz="3200" dirty="0"/>
          </a:p>
          <a:p>
            <a:endParaRPr lang="en-US" sz="3200" dirty="0" smtClean="0"/>
          </a:p>
          <a:p>
            <a:endParaRPr lang="en-US" sz="3200" dirty="0" smtClean="0"/>
          </a:p>
          <a:p>
            <a:endParaRPr lang="en-US" sz="3200" dirty="0" smtClean="0"/>
          </a:p>
          <a:p>
            <a:pPr lvl="1">
              <a:buFont typeface="Wingdings" pitchFamily="2" charset="2"/>
              <a:buChar char="Ø"/>
            </a:pPr>
            <a:r>
              <a:rPr lang="en-US" sz="3200" b="1" dirty="0" smtClean="0">
                <a:solidFill>
                  <a:srgbClr val="FFFF00"/>
                </a:solidFill>
              </a:rPr>
              <a:t>Poverty Targeting  </a:t>
            </a:r>
          </a:p>
          <a:p>
            <a:pPr lvl="2">
              <a:buFont typeface="Wingdings" pitchFamily="2" charset="2"/>
              <a:buChar char="Ø"/>
            </a:pPr>
            <a:r>
              <a:rPr lang="en-US" sz="3200" dirty="0" smtClean="0"/>
              <a:t>Poverty (</a:t>
            </a:r>
            <a:r>
              <a:rPr lang="en-US" sz="3200" dirty="0" err="1" smtClean="0"/>
              <a:t>geni</a:t>
            </a:r>
            <a:r>
              <a:rPr lang="en-US" sz="3200" dirty="0" smtClean="0"/>
              <a:t>-coefficient for equality)</a:t>
            </a:r>
          </a:p>
          <a:p>
            <a:pPr lvl="2">
              <a:buFont typeface="Wingdings" pitchFamily="2" charset="2"/>
              <a:buChar char="Ø"/>
            </a:pPr>
            <a:r>
              <a:rPr lang="en-US" sz="3200" dirty="0" smtClean="0"/>
              <a:t>Access (remoteness to services e.g. high mountain areas)</a:t>
            </a:r>
          </a:p>
          <a:p>
            <a:pPr lvl="2">
              <a:buFont typeface="Wingdings" pitchFamily="2" charset="2"/>
              <a:buChar char="Ø"/>
            </a:pPr>
            <a:r>
              <a:rPr lang="en-US" sz="3200" dirty="0" smtClean="0"/>
              <a:t>Income (low income levels)</a:t>
            </a:r>
          </a:p>
          <a:p>
            <a:pPr lvl="2">
              <a:buFont typeface="Wingdings" pitchFamily="2" charset="2"/>
              <a:buChar char="Ø"/>
            </a:pPr>
            <a:r>
              <a:rPr lang="en-US" sz="3200" dirty="0" smtClean="0"/>
              <a:t>Family Situation (orphans, aged, unemployed youth, single parent families etc.)</a:t>
            </a:r>
          </a:p>
          <a:p>
            <a:pPr lvl="2">
              <a:buFont typeface="Wingdings" pitchFamily="2" charset="2"/>
              <a:buChar char="Ø"/>
            </a:pPr>
            <a:r>
              <a:rPr lang="en-US" sz="3200" dirty="0" smtClean="0"/>
              <a:t>Areas with high rural out-migrations</a:t>
            </a:r>
          </a:p>
          <a:p>
            <a:pPr lvl="1">
              <a:buFont typeface="Wingdings" pitchFamily="2" charset="2"/>
              <a:buChar char="Ø"/>
            </a:pPr>
            <a:r>
              <a:rPr lang="en-US" sz="3200" b="1" dirty="0" smtClean="0">
                <a:solidFill>
                  <a:srgbClr val="FFFF00"/>
                </a:solidFill>
              </a:rPr>
              <a:t>General Targeting </a:t>
            </a:r>
          </a:p>
          <a:p>
            <a:pPr lvl="2">
              <a:buFont typeface="Wingdings" pitchFamily="2" charset="2"/>
              <a:buChar char="Ø"/>
            </a:pPr>
            <a:r>
              <a:rPr lang="en-US" sz="3200" dirty="0" smtClean="0"/>
              <a:t>Food for primary education</a:t>
            </a:r>
          </a:p>
          <a:p>
            <a:pPr lvl="2">
              <a:buFont typeface="Wingdings" pitchFamily="2" charset="2"/>
              <a:buChar char="Ø"/>
            </a:pPr>
            <a:r>
              <a:rPr lang="en-US" sz="3200" dirty="0" smtClean="0"/>
              <a:t>Land for all land less</a:t>
            </a:r>
          </a:p>
          <a:p>
            <a:pPr lvl="1">
              <a:buFont typeface="Wingdings" pitchFamily="2" charset="2"/>
              <a:buChar char="Ø"/>
            </a:pPr>
            <a:endParaRPr lang="en-US" sz="3200" dirty="0" smtClean="0"/>
          </a:p>
          <a:p>
            <a:pPr lvl="1"/>
            <a:endParaRPr lang="en-US" sz="3200" dirty="0" smtClean="0"/>
          </a:p>
          <a:p>
            <a:pPr lvl="0"/>
            <a:endParaRPr lang="en-US" sz="3200" dirty="0"/>
          </a:p>
          <a:p>
            <a:pPr lvl="0"/>
            <a:endParaRPr lang="en-US" sz="3200" dirty="0" smtClean="0"/>
          </a:p>
          <a:p>
            <a:pPr lvl="0"/>
            <a:endParaRPr lang="en-US" sz="3200" dirty="0"/>
          </a:p>
          <a:p>
            <a:pPr lvl="0"/>
            <a:endParaRPr lang="en-US" sz="3200" dirty="0" smtClean="0"/>
          </a:p>
          <a:p>
            <a:pPr lvl="0"/>
            <a:endParaRPr lang="en-US" sz="3200" dirty="0"/>
          </a:p>
          <a:p>
            <a:pPr lvl="0"/>
            <a:endParaRPr lang="en-US" sz="3200" dirty="0"/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>
    <p:push dir="d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2Zv3ak6q0aABqsrGCpcO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yPR_YtIYUaad6QDiHNY9Q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zusV10DkES_kCaC69Q9x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QOq82HgoE6n2O5GtmVm7A"/>
</p:tagLst>
</file>

<file path=ppt/theme/theme1.xml><?xml version="1.0" encoding="utf-8"?>
<a:theme xmlns:a="http://schemas.openxmlformats.org/drawingml/2006/main" name="Stream">
  <a:themeElements>
    <a:clrScheme name="Stream 1">
      <a:dk1>
        <a:srgbClr val="000514"/>
      </a:dk1>
      <a:lt1>
        <a:srgbClr val="FFFFFF"/>
      </a:lt1>
      <a:dk2>
        <a:srgbClr val="003399"/>
      </a:dk2>
      <a:lt2>
        <a:srgbClr val="E5E5FF"/>
      </a:lt2>
      <a:accent1>
        <a:srgbClr val="0099CC"/>
      </a:accent1>
      <a:accent2>
        <a:srgbClr val="A886E0"/>
      </a:accent2>
      <a:accent3>
        <a:srgbClr val="AAADCA"/>
      </a:accent3>
      <a:accent4>
        <a:srgbClr val="DADADA"/>
      </a:accent4>
      <a:accent5>
        <a:srgbClr val="AACAE2"/>
      </a:accent5>
      <a:accent6>
        <a:srgbClr val="9879CB"/>
      </a:accent6>
      <a:hlink>
        <a:srgbClr val="FFCC00"/>
      </a:hlink>
      <a:folHlink>
        <a:srgbClr val="FFFFCC"/>
      </a:folHlink>
    </a:clrScheme>
    <a:fontScheme name="Stream">
      <a:majorFont>
        <a:latin typeface="Garamond"/>
        <a:ea typeface=""/>
        <a:cs typeface="Arial"/>
      </a:majorFont>
      <a:minorFont>
        <a:latin typeface="Garamond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eam 1">
        <a:dk1>
          <a:srgbClr val="000514"/>
        </a:dk1>
        <a:lt1>
          <a:srgbClr val="FFFFFF"/>
        </a:lt1>
        <a:dk2>
          <a:srgbClr val="003399"/>
        </a:dk2>
        <a:lt2>
          <a:srgbClr val="E5E5FF"/>
        </a:lt2>
        <a:accent1>
          <a:srgbClr val="0099CC"/>
        </a:accent1>
        <a:accent2>
          <a:srgbClr val="A886E0"/>
        </a:accent2>
        <a:accent3>
          <a:srgbClr val="AAADCA"/>
        </a:accent3>
        <a:accent4>
          <a:srgbClr val="DADADA"/>
        </a:accent4>
        <a:accent5>
          <a:srgbClr val="AACAE2"/>
        </a:accent5>
        <a:accent6>
          <a:srgbClr val="9879CB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2">
        <a:dk1>
          <a:srgbClr val="3E3E5C"/>
        </a:dk1>
        <a:lt1>
          <a:srgbClr val="FFFFFF"/>
        </a:lt1>
        <a:dk2>
          <a:srgbClr val="666699"/>
        </a:dk2>
        <a:lt2>
          <a:srgbClr val="DFDFE9"/>
        </a:lt2>
        <a:accent1>
          <a:srgbClr val="CC66FF"/>
        </a:accent1>
        <a:accent2>
          <a:srgbClr val="679ACD"/>
        </a:accent2>
        <a:accent3>
          <a:srgbClr val="B8B8CA"/>
        </a:accent3>
        <a:accent4>
          <a:srgbClr val="DADADA"/>
        </a:accent4>
        <a:accent5>
          <a:srgbClr val="E2B8FF"/>
        </a:accent5>
        <a:accent6>
          <a:srgbClr val="5D8BBA"/>
        </a:accent6>
        <a:hlink>
          <a:srgbClr val="CCEC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3">
        <a:dk1>
          <a:srgbClr val="2A5400"/>
        </a:dk1>
        <a:lt1>
          <a:srgbClr val="FFFFFF"/>
        </a:lt1>
        <a:dk2>
          <a:srgbClr val="4A9400"/>
        </a:dk2>
        <a:lt2>
          <a:srgbClr val="BAE8BA"/>
        </a:lt2>
        <a:accent1>
          <a:srgbClr val="33CC33"/>
        </a:accent1>
        <a:accent2>
          <a:srgbClr val="99CC00"/>
        </a:accent2>
        <a:accent3>
          <a:srgbClr val="B1C8AA"/>
        </a:accent3>
        <a:accent4>
          <a:srgbClr val="DADADA"/>
        </a:accent4>
        <a:accent5>
          <a:srgbClr val="ADE2AD"/>
        </a:accent5>
        <a:accent6>
          <a:srgbClr val="8AB900"/>
        </a:accent6>
        <a:hlink>
          <a:srgbClr val="99FF33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4">
        <a:dk1>
          <a:srgbClr val="000000"/>
        </a:dk1>
        <a:lt1>
          <a:srgbClr val="FFFFFF"/>
        </a:lt1>
        <a:dk2>
          <a:srgbClr val="51596D"/>
        </a:dk2>
        <a:lt2>
          <a:srgbClr val="DDDDDD"/>
        </a:lt2>
        <a:accent1>
          <a:srgbClr val="787E8A"/>
        </a:accent1>
        <a:accent2>
          <a:srgbClr val="339966"/>
        </a:accent2>
        <a:accent3>
          <a:srgbClr val="B3B5BA"/>
        </a:accent3>
        <a:accent4>
          <a:srgbClr val="DADADA"/>
        </a:accent4>
        <a:accent5>
          <a:srgbClr val="BEC0C4"/>
        </a:accent5>
        <a:accent6>
          <a:srgbClr val="2D8A5C"/>
        </a:accent6>
        <a:hlink>
          <a:srgbClr val="00FFFF"/>
        </a:hlink>
        <a:folHlink>
          <a:srgbClr val="74B6D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5">
        <a:dk1>
          <a:srgbClr val="5C1F00"/>
        </a:dk1>
        <a:lt1>
          <a:srgbClr val="FFFFFF"/>
        </a:lt1>
        <a:dk2>
          <a:srgbClr val="8C0000"/>
        </a:dk2>
        <a:lt2>
          <a:srgbClr val="DFD293"/>
        </a:lt2>
        <a:accent1>
          <a:srgbClr val="FF6845"/>
        </a:accent1>
        <a:accent2>
          <a:srgbClr val="BE7960"/>
        </a:accent2>
        <a:accent3>
          <a:srgbClr val="C5AAAA"/>
        </a:accent3>
        <a:accent4>
          <a:srgbClr val="DADADA"/>
        </a:accent4>
        <a:accent5>
          <a:srgbClr val="FFB9B0"/>
        </a:accent5>
        <a:accent6>
          <a:srgbClr val="AC6D56"/>
        </a:accent6>
        <a:hlink>
          <a:srgbClr val="FFFFCC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6">
        <a:dk1>
          <a:srgbClr val="5E4444"/>
        </a:dk1>
        <a:lt1>
          <a:srgbClr val="F7F3F3"/>
        </a:lt1>
        <a:dk2>
          <a:srgbClr val="8A6362"/>
        </a:dk2>
        <a:lt2>
          <a:srgbClr val="D8C1BA"/>
        </a:lt2>
        <a:accent1>
          <a:srgbClr val="CC6600"/>
        </a:accent1>
        <a:accent2>
          <a:srgbClr val="C16059"/>
        </a:accent2>
        <a:accent3>
          <a:srgbClr val="C4B7B7"/>
        </a:accent3>
        <a:accent4>
          <a:srgbClr val="D3D0D0"/>
        </a:accent4>
        <a:accent5>
          <a:srgbClr val="E2B8AA"/>
        </a:accent5>
        <a:accent6>
          <a:srgbClr val="AF5650"/>
        </a:accent6>
        <a:hlink>
          <a:srgbClr val="FFCC00"/>
        </a:hlink>
        <a:folHlink>
          <a:srgbClr val="CBB55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7">
        <a:dk1>
          <a:srgbClr val="7F6737"/>
        </a:dk1>
        <a:lt1>
          <a:srgbClr val="FFFFFF"/>
        </a:lt1>
        <a:dk2>
          <a:srgbClr val="BFA673"/>
        </a:dk2>
        <a:lt2>
          <a:srgbClr val="E6E3AA"/>
        </a:lt2>
        <a:accent1>
          <a:srgbClr val="FFCC00"/>
        </a:accent1>
        <a:accent2>
          <a:srgbClr val="808000"/>
        </a:accent2>
        <a:accent3>
          <a:srgbClr val="DCD0BC"/>
        </a:accent3>
        <a:accent4>
          <a:srgbClr val="DADADA"/>
        </a:accent4>
        <a:accent5>
          <a:srgbClr val="FFE2AA"/>
        </a:accent5>
        <a:accent6>
          <a:srgbClr val="737300"/>
        </a:accent6>
        <a:hlink>
          <a:srgbClr val="784700"/>
        </a:hlink>
        <a:folHlink>
          <a:srgbClr val="9A7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eam 8">
        <a:dk1>
          <a:srgbClr val="4B2500"/>
        </a:dk1>
        <a:lt1>
          <a:srgbClr val="F9F0D3"/>
        </a:lt1>
        <a:dk2>
          <a:srgbClr val="A69564"/>
        </a:dk2>
        <a:lt2>
          <a:srgbClr val="EFDEAF"/>
        </a:lt2>
        <a:accent1>
          <a:srgbClr val="FFFFE3"/>
        </a:accent1>
        <a:accent2>
          <a:srgbClr val="BFBFA7"/>
        </a:accent2>
        <a:accent3>
          <a:srgbClr val="FBF6E6"/>
        </a:accent3>
        <a:accent4>
          <a:srgbClr val="3F1E00"/>
        </a:accent4>
        <a:accent5>
          <a:srgbClr val="FFFFEF"/>
        </a:accent5>
        <a:accent6>
          <a:srgbClr val="ADAD97"/>
        </a:accent6>
        <a:hlink>
          <a:srgbClr val="7B6D47"/>
        </a:hlink>
        <a:folHlink>
          <a:srgbClr val="A99D2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eam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CECFF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E2F4FF"/>
        </a:accent5>
        <a:accent6>
          <a:srgbClr val="2D2D8A"/>
        </a:accent6>
        <a:hlink>
          <a:srgbClr val="6600FF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10925</TotalTime>
  <Words>847</Words>
  <Application>Microsoft Office PowerPoint</Application>
  <PresentationFormat>On-screen Show (4:3)</PresentationFormat>
  <Paragraphs>250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Stream</vt:lpstr>
      <vt:lpstr>Slide 1</vt:lpstr>
      <vt:lpstr>Presentation Content</vt:lpstr>
      <vt:lpstr>Country Context: Bhutan</vt:lpstr>
      <vt:lpstr>Types of Social Transfer</vt:lpstr>
      <vt:lpstr> Objectives of Social Transfer</vt:lpstr>
      <vt:lpstr>Objectives of Social Transfer Contd..</vt:lpstr>
      <vt:lpstr>Policy and Legal Framework </vt:lpstr>
      <vt:lpstr>Policy and Legal Framework for Social Transfer Contd..</vt:lpstr>
      <vt:lpstr>Targeting Mechanisms</vt:lpstr>
      <vt:lpstr>Delivery Mechanism</vt:lpstr>
      <vt:lpstr>TRASHI DELEK THANK YOU </vt:lpstr>
    </vt:vector>
  </TitlesOfParts>
  <Company>IM&amp;ES, PPD/MoA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RNR Sector 10th Plan</dc:title>
  <dc:creator>Tenzin Chophel</dc:creator>
  <cp:lastModifiedBy>User</cp:lastModifiedBy>
  <cp:revision>461</cp:revision>
  <dcterms:created xsi:type="dcterms:W3CDTF">2006-11-06T05:26:46Z</dcterms:created>
  <dcterms:modified xsi:type="dcterms:W3CDTF">2013-02-20T19:04:05Z</dcterms:modified>
</cp:coreProperties>
</file>