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5" r:id="rId3"/>
    <p:sldId id="258" r:id="rId4"/>
    <p:sldId id="259" r:id="rId5"/>
    <p:sldId id="268" r:id="rId6"/>
    <p:sldId id="266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34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34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1877FD46-F1BF-4FC5-9827-193E7F052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FB863-D64A-418F-9D48-CDAB5A4B1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E5603-6A24-4CC9-AC0D-258E2FB3F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FB3A16-8C76-434C-B866-E561B2E597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7A244-4923-4FAE-BC02-9AC0A3E0D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AC0A4-AF06-4D6C-83A2-DA04B03BF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AD358-0CEC-418A-83EC-23F342ED3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7FF34-C675-4704-8C7F-B6429E4D6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9D2A5-97AC-440B-8872-A0E1145E6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D05B3-53C4-4363-A697-AF5ED7574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E268-872D-4CCD-92B7-1439AA441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766AB-C028-4584-AC3D-CB6798724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331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1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3319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20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3321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8C1AA3-95BD-4E6A-BEAA-D6D33FDB9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3322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32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32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32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32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3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11188" y="142852"/>
            <a:ext cx="7847012" cy="2714644"/>
          </a:xfrm>
        </p:spPr>
        <p:txBody>
          <a:bodyPr/>
          <a:lstStyle/>
          <a:p>
            <a:pPr eaLnBrk="1" hangingPunct="1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dirty="0" smtClean="0"/>
              <a:t> </a:t>
            </a:r>
            <a:r>
              <a:rPr lang="en-US" sz="2800" dirty="0" smtClean="0"/>
              <a:t>International Seminar</a:t>
            </a:r>
            <a:br>
              <a:rPr lang="en-US" sz="2800" dirty="0" smtClean="0"/>
            </a:br>
            <a:r>
              <a:rPr lang="en-US" sz="2800" dirty="0" smtClean="0"/>
              <a:t>Implementation of Targeted Social </a:t>
            </a:r>
            <a:r>
              <a:rPr lang="en-US" sz="2800" dirty="0" err="1" smtClean="0"/>
              <a:t>Programmes</a:t>
            </a:r>
            <a:r>
              <a:rPr lang="en-US" sz="2800" dirty="0" smtClean="0"/>
              <a:t> and Protection from Hunger </a:t>
            </a:r>
            <a:endParaRPr lang="ru-RU" sz="28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7158" y="2643182"/>
            <a:ext cx="8501122" cy="3522668"/>
          </a:xfrm>
        </p:spPr>
        <p:txBody>
          <a:bodyPr/>
          <a:lstStyle/>
          <a:p>
            <a:pPr eaLnBrk="1" hangingPunct="1"/>
            <a:r>
              <a:rPr lang="en-US" sz="2400" dirty="0" err="1" smtClean="0"/>
              <a:t>B.M.Abdurakhmonov</a:t>
            </a:r>
            <a:r>
              <a:rPr lang="en-US" sz="2400" dirty="0" smtClean="0"/>
              <a:t>, Deputy Director, Agency of Social Protection, Employment and Migration of Population</a:t>
            </a:r>
            <a:r>
              <a:rPr lang="en-US" sz="2400" smtClean="0"/>
              <a:t>, Ministry </a:t>
            </a:r>
            <a:r>
              <a:rPr lang="en-US" sz="2400" dirty="0" smtClean="0"/>
              <a:t>of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and Social Protection of Population of Republic of Tajikistan</a:t>
            </a:r>
            <a:r>
              <a:rPr lang="ru-RU" sz="2400" dirty="0" smtClean="0"/>
              <a:t>.</a:t>
            </a:r>
          </a:p>
          <a:p>
            <a:pPr eaLnBrk="1" hangingPunct="1"/>
            <a:endParaRPr lang="ru-RU" dirty="0" smtClean="0"/>
          </a:p>
          <a:p>
            <a:pPr eaLnBrk="1" hangingPunct="1"/>
            <a:r>
              <a:rPr lang="en-US" sz="1800" dirty="0" smtClean="0"/>
              <a:t>Cambodia</a:t>
            </a:r>
            <a:r>
              <a:rPr lang="ru-RU" sz="1800" dirty="0" smtClean="0"/>
              <a:t>  </a:t>
            </a:r>
          </a:p>
          <a:p>
            <a:pPr eaLnBrk="1" hangingPunct="1"/>
            <a:r>
              <a:rPr lang="ru-RU" sz="1800" dirty="0" smtClean="0"/>
              <a:t>21-23 </a:t>
            </a:r>
            <a:r>
              <a:rPr lang="en-US" sz="1800" dirty="0" smtClean="0"/>
              <a:t>February </a:t>
            </a:r>
            <a:r>
              <a:rPr lang="ru-RU" sz="1800" dirty="0" smtClean="0"/>
              <a:t>2013.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00042"/>
            <a:ext cx="7758138" cy="150019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Republic of Tajikistan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4488"/>
            <a:ext cx="4038600" cy="4229112"/>
          </a:xfrm>
        </p:spPr>
        <p:txBody>
          <a:bodyPr/>
          <a:lstStyle/>
          <a:p>
            <a:endParaRPr lang="ru-RU" dirty="0">
              <a:latin typeface="Arial" charset="0"/>
            </a:endParaRPr>
          </a:p>
          <a:p>
            <a:r>
              <a:rPr lang="en-US" sz="2400" dirty="0" smtClean="0"/>
              <a:t>Administrative territory of the country is 1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4 255 397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hectares or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142, 56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thousand km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Population </a:t>
            </a:r>
            <a:r>
              <a:rPr lang="en-US" sz="2400" dirty="0" smtClean="0"/>
              <a:t>is </a:t>
            </a:r>
            <a:r>
              <a:rPr lang="ru-RU" sz="2400" dirty="0" smtClean="0"/>
              <a:t>8 </a:t>
            </a:r>
            <a:r>
              <a:rPr lang="en-US" sz="2400" dirty="0" smtClean="0"/>
              <a:t>millions of </a:t>
            </a:r>
            <a:r>
              <a:rPr lang="ru-RU" sz="2400" dirty="0" smtClean="0"/>
              <a:t> </a:t>
            </a:r>
            <a:r>
              <a:rPr lang="en-US" sz="2400" dirty="0" smtClean="0"/>
              <a:t>people</a:t>
            </a:r>
            <a:endParaRPr lang="ru-RU" sz="2400" dirty="0" smtClean="0"/>
          </a:p>
          <a:p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3600" dirty="0">
              <a:latin typeface="Arial" charset="0"/>
            </a:endParaRPr>
          </a:p>
          <a:p>
            <a:endParaRPr lang="ru-RU" sz="3600" dirty="0">
              <a:latin typeface="Arial" charset="0"/>
            </a:endParaRPr>
          </a:p>
          <a:p>
            <a:endParaRPr lang="ru-RU" sz="2800" dirty="0"/>
          </a:p>
        </p:txBody>
      </p:sp>
      <p:pic>
        <p:nvPicPr>
          <p:cNvPr id="6149" name="Picture 5" descr="P101018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2214554"/>
            <a:ext cx="3276600" cy="2357454"/>
          </a:xfrm>
          <a:noFill/>
          <a:ln/>
        </p:spPr>
      </p:pic>
      <p:pic>
        <p:nvPicPr>
          <p:cNvPr id="6151" name="Picture 7" descr="P10101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714884"/>
            <a:ext cx="3276600" cy="2143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STRATEGIC DOCUMENTS:</a:t>
            </a:r>
            <a:endParaRPr lang="ru-RU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Millennium Development Goals</a:t>
            </a:r>
            <a:r>
              <a:rPr lang="ru-RU" sz="2400" dirty="0" smtClean="0"/>
              <a:t> (</a:t>
            </a:r>
            <a:r>
              <a:rPr lang="en-US" sz="2400" dirty="0" smtClean="0"/>
              <a:t>MDG</a:t>
            </a:r>
            <a:r>
              <a:rPr lang="ru-RU" sz="2400" dirty="0" smtClean="0"/>
              <a:t>)</a:t>
            </a:r>
          </a:p>
          <a:p>
            <a:pPr eaLnBrk="1" hangingPunct="1"/>
            <a:r>
              <a:rPr lang="en-US" sz="2400" dirty="0" smtClean="0"/>
              <a:t>National Development Strategy of the Republic of Tajikistan until</a:t>
            </a:r>
            <a:r>
              <a:rPr lang="ru-RU" sz="2400" dirty="0" smtClean="0"/>
              <a:t> 2015 (</a:t>
            </a:r>
            <a:r>
              <a:rPr lang="en-US" sz="2400" dirty="0" smtClean="0"/>
              <a:t>NDS RT</a:t>
            </a:r>
            <a:r>
              <a:rPr lang="ru-RU" sz="2400" dirty="0" smtClean="0"/>
              <a:t>), </a:t>
            </a:r>
          </a:p>
          <a:p>
            <a:pPr eaLnBrk="1" hangingPunct="1"/>
            <a:r>
              <a:rPr lang="en-US" sz="2400" dirty="0" smtClean="0"/>
              <a:t>Mid-term </a:t>
            </a:r>
            <a:r>
              <a:rPr lang="en-US" sz="2400" dirty="0" err="1" smtClean="0"/>
              <a:t>Programme</a:t>
            </a:r>
            <a:r>
              <a:rPr lang="ru-RU" sz="2400" dirty="0" smtClean="0"/>
              <a:t> (</a:t>
            </a:r>
            <a:r>
              <a:rPr lang="en-US" sz="2400" dirty="0" smtClean="0"/>
              <a:t>Document</a:t>
            </a:r>
            <a:r>
              <a:rPr lang="ru-RU" sz="2400" dirty="0" smtClean="0"/>
              <a:t>) </a:t>
            </a:r>
            <a:r>
              <a:rPr lang="en-US" sz="2400" dirty="0" smtClean="0"/>
              <a:t>Strategy on Poverty Reduction, Republic of Tajikistan</a:t>
            </a:r>
            <a:r>
              <a:rPr lang="ru-RU" sz="2400" dirty="0" smtClean="0"/>
              <a:t> (ДССБ РТ) </a:t>
            </a:r>
          </a:p>
          <a:p>
            <a:pPr eaLnBrk="1" hangingPunct="1"/>
            <a:r>
              <a:rPr lang="en-US" sz="2400" dirty="0" smtClean="0"/>
              <a:t>Concept on Social Protection of Population of the Republic of Tajikistan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SOCIAL PROTECTION SYSTEM IN THE Republic of Tajikistan</a:t>
            </a:r>
            <a:r>
              <a:rPr lang="ru-RU" sz="3200" dirty="0" smtClean="0"/>
              <a:t>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13863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State social insurance and pension provision</a:t>
            </a: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 </a:t>
            </a:r>
            <a:r>
              <a:rPr lang="en-US" sz="2400" dirty="0" smtClean="0"/>
              <a:t>Employment and Labor migration</a:t>
            </a: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 </a:t>
            </a:r>
            <a:r>
              <a:rPr lang="en-US" sz="2400" dirty="0" smtClean="0"/>
              <a:t>Protection of Family, Women, and Children’s Rights</a:t>
            </a: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System of social services</a:t>
            </a: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Elements of targeted social assistance</a:t>
            </a:r>
            <a:r>
              <a:rPr lang="ru-RU" sz="2400" dirty="0" smtClean="0"/>
              <a:t>: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dirty="0" smtClean="0"/>
              <a:t>    - </a:t>
            </a:r>
            <a:r>
              <a:rPr lang="en-US" sz="2400" dirty="0" smtClean="0"/>
              <a:t>compensations to the vulnerable and poor population</a:t>
            </a:r>
            <a:r>
              <a:rPr lang="ru-RU" sz="2400" dirty="0" smtClean="0"/>
              <a:t>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dirty="0" smtClean="0"/>
              <a:t>    - </a:t>
            </a:r>
            <a:r>
              <a:rPr lang="en-US" sz="2400" dirty="0" smtClean="0"/>
              <a:t>benefits to children attending school</a:t>
            </a:r>
            <a:r>
              <a:rPr lang="ru-RU" sz="2400" dirty="0" smtClean="0"/>
              <a:t>  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908720"/>
            <a:ext cx="7924800" cy="996280"/>
          </a:xfrm>
        </p:spPr>
        <p:txBody>
          <a:bodyPr/>
          <a:lstStyle/>
          <a:p>
            <a:r>
              <a:rPr lang="en-US" sz="2400" b="0" dirty="0" smtClean="0"/>
              <a:t>Main social benefits in RT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Benefit on temporary incapacity for work</a:t>
            </a:r>
            <a:endParaRPr lang="ru-RU" sz="2400" dirty="0"/>
          </a:p>
          <a:p>
            <a:r>
              <a:rPr lang="en-US" sz="2400" dirty="0" smtClean="0"/>
              <a:t>Benefits to people, who have children</a:t>
            </a:r>
            <a:endParaRPr lang="ru-RU" sz="2400" dirty="0"/>
          </a:p>
          <a:p>
            <a:r>
              <a:rPr lang="en-US" sz="2400" dirty="0" smtClean="0"/>
              <a:t>Unemployment benefits</a:t>
            </a:r>
            <a:endParaRPr lang="ru-RU" sz="2400" dirty="0"/>
          </a:p>
          <a:p>
            <a:r>
              <a:rPr lang="en-US" sz="2400" dirty="0" smtClean="0"/>
              <a:t>Social burial allowance</a:t>
            </a:r>
            <a:endParaRPr lang="ru-RU" sz="2400" dirty="0"/>
          </a:p>
          <a:p>
            <a:r>
              <a:rPr lang="en-US" sz="2400" dirty="0" smtClean="0"/>
              <a:t>Benefits to different categories of citizens, for example those, who suffered from disasters, poor people</a:t>
            </a:r>
            <a:endParaRPr lang="ru-RU" sz="2400" dirty="0"/>
          </a:p>
          <a:p>
            <a:r>
              <a:rPr lang="en-US" sz="2400" dirty="0" smtClean="0"/>
              <a:t>Poor people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5620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At the government level, social protection system is implemented in coordination with ministries and institutions</a:t>
            </a:r>
            <a:r>
              <a:rPr lang="ru-RU" sz="2000" dirty="0" smtClean="0">
                <a:solidFill>
                  <a:srgbClr val="FF0000"/>
                </a:solidFill>
              </a:rPr>
              <a:t>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2285992"/>
            <a:ext cx="8229600" cy="3810008"/>
          </a:xfrm>
        </p:spPr>
        <p:txBody>
          <a:bodyPr/>
          <a:lstStyle/>
          <a:p>
            <a:r>
              <a:rPr lang="en-US" sz="2400" dirty="0" smtClean="0"/>
              <a:t>Ministry of Education of RT</a:t>
            </a:r>
            <a:endParaRPr lang="ru-RU" sz="2400" dirty="0"/>
          </a:p>
          <a:p>
            <a:r>
              <a:rPr lang="ru-RU" sz="2400" dirty="0"/>
              <a:t> </a:t>
            </a:r>
            <a:r>
              <a:rPr lang="en-US" sz="2400" dirty="0" smtClean="0"/>
              <a:t>Ministry of Health of RT</a:t>
            </a:r>
            <a:endParaRPr lang="ru-RU" sz="2400" dirty="0"/>
          </a:p>
          <a:p>
            <a:r>
              <a:rPr lang="ru-RU" sz="2400" dirty="0"/>
              <a:t> </a:t>
            </a:r>
            <a:r>
              <a:rPr lang="en-US" sz="2400" dirty="0" smtClean="0"/>
              <a:t>Ministry of Labor and social protection of RT</a:t>
            </a:r>
            <a:endParaRPr lang="ru-RU" sz="2400" dirty="0" smtClean="0"/>
          </a:p>
          <a:p>
            <a:r>
              <a:rPr lang="en-US" sz="2400" dirty="0" smtClean="0"/>
              <a:t>State Committee on Family and Women issues</a:t>
            </a:r>
            <a:endParaRPr lang="ru-RU" sz="2400" dirty="0" smtClean="0"/>
          </a:p>
          <a:p>
            <a:r>
              <a:rPr lang="en-US" sz="2400" dirty="0" smtClean="0"/>
              <a:t>State Committee on Youth, Sport and Tourism issues </a:t>
            </a:r>
            <a:r>
              <a:rPr lang="en-US" sz="2400" dirty="0" smtClean="0">
                <a:solidFill>
                  <a:srgbClr val="FF0000"/>
                </a:solidFill>
              </a:rPr>
              <a:t>in partnership with public, charitable and parental organizations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Partner organizations</a:t>
            </a:r>
            <a:r>
              <a:rPr lang="ru-RU" dirty="0" smtClean="0"/>
              <a:t>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 dirty="0" smtClean="0"/>
              <a:t>International financial organizations</a:t>
            </a:r>
            <a:r>
              <a:rPr lang="ru-RU" sz="2000" dirty="0" smtClean="0"/>
              <a:t> – </a:t>
            </a:r>
            <a:r>
              <a:rPr lang="en-US" sz="2000" dirty="0" smtClean="0"/>
              <a:t>International IMF</a:t>
            </a:r>
            <a:r>
              <a:rPr lang="ru-RU" sz="2000" dirty="0" smtClean="0"/>
              <a:t>, </a:t>
            </a:r>
            <a:r>
              <a:rPr lang="en-US" sz="2000" dirty="0" smtClean="0"/>
              <a:t>WB</a:t>
            </a:r>
            <a:r>
              <a:rPr lang="ru-RU" sz="2000" dirty="0" smtClean="0"/>
              <a:t>, </a:t>
            </a:r>
            <a:r>
              <a:rPr lang="en-US" sz="2000" dirty="0" smtClean="0"/>
              <a:t>ADB</a:t>
            </a:r>
            <a:r>
              <a:rPr lang="ru-RU" sz="2000" dirty="0" smtClean="0"/>
              <a:t>, </a:t>
            </a:r>
            <a:r>
              <a:rPr lang="en-US" sz="2000" dirty="0" smtClean="0"/>
              <a:t>European Bank of Reconstruction and Development</a:t>
            </a:r>
            <a:r>
              <a:rPr lang="ru-RU" sz="2000" dirty="0" smtClean="0"/>
              <a:t> </a:t>
            </a:r>
          </a:p>
          <a:p>
            <a:pPr eaLnBrk="1" hangingPunct="1"/>
            <a:r>
              <a:rPr lang="en-US" sz="2000" dirty="0" smtClean="0"/>
              <a:t>GIZ</a:t>
            </a:r>
            <a:endParaRPr lang="ru-RU" sz="2000" dirty="0" smtClean="0"/>
          </a:p>
          <a:p>
            <a:pPr eaLnBrk="1" hangingPunct="1"/>
            <a:r>
              <a:rPr lang="en-US" sz="2000" dirty="0" smtClean="0"/>
              <a:t>UNICEF</a:t>
            </a:r>
            <a:endParaRPr lang="ru-RU" sz="2000" dirty="0" smtClean="0"/>
          </a:p>
          <a:p>
            <a:pPr eaLnBrk="1" hangingPunct="1"/>
            <a:r>
              <a:rPr lang="en-US" sz="2000" dirty="0" smtClean="0"/>
              <a:t>Other international organizations and donors</a:t>
            </a:r>
            <a:endParaRPr lang="ru-RU" sz="2000" dirty="0" smtClean="0"/>
          </a:p>
          <a:p>
            <a:pPr eaLnBrk="1" hangingPunct="1"/>
            <a:r>
              <a:rPr lang="en-US" sz="2000" dirty="0" smtClean="0"/>
              <a:t>National NGOs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PRIOROTIES OF SOCIAL WORK:</a:t>
            </a:r>
            <a:endParaRPr lang="ru-RU" sz="32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Monitoring of the quality of social services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Development of social standards on social services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Mechanism of needs assessment on social services and financial assistance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Implementation of new mechanism of targeted social assistance to poor families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/>
          <p:cNvSpPr>
            <a:spLocks noGrp="1" noChangeArrowheads="1"/>
          </p:cNvSpPr>
          <p:nvPr>
            <p:ph type="title"/>
          </p:nvPr>
        </p:nvSpPr>
        <p:spPr>
          <a:xfrm>
            <a:off x="457200" y="908050"/>
            <a:ext cx="8229600" cy="4465638"/>
          </a:xfrm>
        </p:spPr>
        <p:txBody>
          <a:bodyPr/>
          <a:lstStyle/>
          <a:p>
            <a:pPr algn="ctr" eaLnBrk="1" hangingPunct="1"/>
            <a:r>
              <a:rPr lang="en-US" b="0" dirty="0" smtClean="0"/>
              <a:t>Thank you!</a:t>
            </a: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202</TotalTime>
  <Words>331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Капсулы</vt:lpstr>
      <vt:lpstr>      International Seminar Implementation of Targeted Social Programmes and Protection from Hunger </vt:lpstr>
      <vt:lpstr>Republic of Tajikistan</vt:lpstr>
      <vt:lpstr>STRATEGIC DOCUMENTS:</vt:lpstr>
      <vt:lpstr>SOCIAL PROTECTION SYSTEM IN THE Republic of Tajikistan:</vt:lpstr>
      <vt:lpstr>Main social benefits in RT</vt:lpstr>
      <vt:lpstr>At the government level, social protection system is implemented in coordination with ministries and institutions:</vt:lpstr>
      <vt:lpstr>Partner organizations:</vt:lpstr>
      <vt:lpstr>PRIOROTIES OF SOCIAL WORK:</vt:lpstr>
      <vt:lpstr>Thank you!</vt:lpstr>
    </vt:vector>
  </TitlesOfParts>
  <Company>mlsprt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конференция Реализации программ по социальной защите в Центральной Азии</dc:title>
  <dc:creator>user</dc:creator>
  <cp:lastModifiedBy>Nodira</cp:lastModifiedBy>
  <cp:revision>17</cp:revision>
  <dcterms:created xsi:type="dcterms:W3CDTF">2009-11-27T07:09:16Z</dcterms:created>
  <dcterms:modified xsi:type="dcterms:W3CDTF">2013-02-22T02:15:32Z</dcterms:modified>
</cp:coreProperties>
</file>