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60" r:id="rId3"/>
    <p:sldId id="261" r:id="rId4"/>
    <p:sldId id="266" r:id="rId5"/>
    <p:sldId id="262" r:id="rId6"/>
    <p:sldId id="270" r:id="rId7"/>
    <p:sldId id="271" r:id="rId8"/>
    <p:sldId id="272" r:id="rId9"/>
    <p:sldId id="263" r:id="rId10"/>
    <p:sldId id="264" r:id="rId11"/>
    <p:sldId id="273" r:id="rId12"/>
    <p:sldId id="274" r:id="rId13"/>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VAGLIANO Eleonora (DEVCO)" initials="AE("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BF4B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9" autoAdjust="0"/>
    <p:restoredTop sz="66667" autoAdjust="0"/>
  </p:normalViewPr>
  <p:slideViewPr>
    <p:cSldViewPr>
      <p:cViewPr>
        <p:scale>
          <a:sx n="53" d="100"/>
          <a:sy n="53" d="100"/>
        </p:scale>
        <p:origin x="-1860" y="120"/>
      </p:cViewPr>
      <p:guideLst>
        <p:guide orient="horz" pos="2160"/>
        <p:guide pos="2880"/>
      </p:guideLst>
    </p:cSldViewPr>
  </p:slideViewPr>
  <p:outlineViewPr>
    <p:cViewPr>
      <p:scale>
        <a:sx n="33" d="100"/>
        <a:sy n="33" d="100"/>
      </p:scale>
      <p:origin x="0" y="532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918" y="-84"/>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27D52C5C-AD58-476C-8B26-E2776326A4A5}" type="slidenum">
              <a:rPr lang="en-GB"/>
              <a:pPr/>
              <a:t>‹#›</a:t>
            </a:fld>
            <a:endParaRPr lang="en-GB"/>
          </a:p>
        </p:txBody>
      </p:sp>
    </p:spTree>
    <p:extLst>
      <p:ext uri="{BB962C8B-B14F-4D97-AF65-F5344CB8AC3E}">
        <p14:creationId xmlns:p14="http://schemas.microsoft.com/office/powerpoint/2010/main" val="2072342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F5AF7FD0-3DC8-4972-86F2-278B28094C6E}" type="slidenum">
              <a:rPr lang="en-GB"/>
              <a:pPr/>
              <a:t>‹#›</a:t>
            </a:fld>
            <a:endParaRPr lang="en-GB"/>
          </a:p>
        </p:txBody>
      </p:sp>
    </p:spTree>
    <p:extLst>
      <p:ext uri="{BB962C8B-B14F-4D97-AF65-F5344CB8AC3E}">
        <p14:creationId xmlns:p14="http://schemas.microsoft.com/office/powerpoint/2010/main" val="34943331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1</a:t>
            </a:fld>
            <a:endParaRPr lang="en-GB" dirty="0"/>
          </a:p>
        </p:txBody>
      </p:sp>
    </p:spTree>
    <p:extLst>
      <p:ext uri="{BB962C8B-B14F-4D97-AF65-F5344CB8AC3E}">
        <p14:creationId xmlns:p14="http://schemas.microsoft.com/office/powerpoint/2010/main" val="1791628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5AF7FD0-3DC8-4972-86F2-278B28094C6E}" type="slidenum">
              <a:rPr lang="en-GB" smtClean="0"/>
              <a:pPr/>
              <a:t>10</a:t>
            </a:fld>
            <a:endParaRPr lang="en-GB"/>
          </a:p>
        </p:txBody>
      </p:sp>
    </p:spTree>
    <p:extLst>
      <p:ext uri="{BB962C8B-B14F-4D97-AF65-F5344CB8AC3E}">
        <p14:creationId xmlns:p14="http://schemas.microsoft.com/office/powerpoint/2010/main" val="485970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Drawing from the experiences in Cambodia and Bolivia there are recurring calls to </a:t>
            </a:r>
            <a:r>
              <a:rPr lang="en-US" dirty="0" err="1" smtClean="0"/>
              <a:t>harmonise</a:t>
            </a:r>
            <a:r>
              <a:rPr lang="en-US" dirty="0" smtClean="0"/>
              <a:t> the messages to capitals from colleagues at country</a:t>
            </a:r>
            <a:r>
              <a:rPr lang="en-US" baseline="0" dirty="0" smtClean="0"/>
              <a:t> level. In particular this relates to the need for better clarity on what authority country based colleagues have to proceed and make decisions. At the same time the Bolivia and Cambodia example show that it is very important to keep HQ colleagues informed and abreast of the implementation timetables. In the case of South Sudan, for example, HQ based colleagues met regularly in Brussels to add inputs and provide support. Finally, it is important to ensure that all the colleagues within our respective offices understand and support the move to JP – depending on the MS this could mean involving foreign affairs colleagues as well like is the case in the EC with the strong support from the EEAS.</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11</a:t>
            </a:fld>
            <a:endParaRPr lang="en-GB"/>
          </a:p>
        </p:txBody>
      </p:sp>
    </p:spTree>
    <p:extLst>
      <p:ext uri="{BB962C8B-B14F-4D97-AF65-F5344CB8AC3E}">
        <p14:creationId xmlns:p14="http://schemas.microsoft.com/office/powerpoint/2010/main" val="1568141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what can we conclude from the field</a:t>
            </a:r>
            <a:r>
              <a:rPr lang="en-US" baseline="0" dirty="0" smtClean="0"/>
              <a:t> and how can we best move forward? In my opinion we need to get beyond the question do we want to do JP or is it supported? RATHER we should ask simply who are we going to work with and how will we proceed. The EC effectively belongs to the MS and as JP is now endorsed at council level we should </a:t>
            </a:r>
            <a:r>
              <a:rPr lang="en-US" baseline="0" dirty="0" err="1" smtClean="0"/>
              <a:t>emphasise</a:t>
            </a:r>
            <a:r>
              <a:rPr lang="en-US" baseline="0" dirty="0" smtClean="0"/>
              <a:t> that so long as there is as little as one MS that wants to go ahead we should expect the EUD’s to facilitate JP.</a:t>
            </a:r>
          </a:p>
          <a:p>
            <a:endParaRPr lang="en-US" baseline="0" dirty="0" smtClean="0"/>
          </a:p>
          <a:p>
            <a:r>
              <a:rPr lang="en-US" baseline="0" dirty="0" smtClean="0"/>
              <a:t>That being said, aside from the relatively slow adoption of JP as something new, we need to </a:t>
            </a:r>
            <a:r>
              <a:rPr lang="en-US" baseline="0" dirty="0" err="1" smtClean="0"/>
              <a:t>recognise</a:t>
            </a:r>
            <a:r>
              <a:rPr lang="en-US" baseline="0" dirty="0" smtClean="0"/>
              <a:t> that there is a lot of hard and good work being done in the field – JP quite reasonable becomes of secondary importance when more important issues come up – for this reason I am proposing we should all actively monitor progress at country and HQ levels to ensure that steady progress is made on existing commitments and in particular road maps are followed.</a:t>
            </a:r>
          </a:p>
          <a:p>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At the same time it is essential to keep in mind that different </a:t>
            </a:r>
            <a:r>
              <a:rPr lang="en-US" baseline="0" dirty="0" err="1" smtClean="0"/>
              <a:t>HoCs</a:t>
            </a:r>
            <a:r>
              <a:rPr lang="en-US" baseline="0" dirty="0" smtClean="0"/>
              <a:t> have different levels of autonomy from their HQ so in designing a JP allow time for </a:t>
            </a:r>
            <a:r>
              <a:rPr lang="en-US" baseline="0" dirty="0" err="1" smtClean="0"/>
              <a:t>HoCs</a:t>
            </a:r>
            <a:r>
              <a:rPr lang="en-US" baseline="0" dirty="0" smtClean="0"/>
              <a:t> to coordinate and get approvals from their respective HQ.</a:t>
            </a:r>
          </a:p>
          <a:p>
            <a:endParaRPr lang="en-US" baseline="0" dirty="0" smtClean="0"/>
          </a:p>
          <a:p>
            <a:r>
              <a:rPr lang="en-US" baseline="0" dirty="0" smtClean="0"/>
              <a:t>Equally important is to </a:t>
            </a:r>
            <a:r>
              <a:rPr lang="en-US" baseline="0" dirty="0" err="1" smtClean="0"/>
              <a:t>recognise</a:t>
            </a:r>
            <a:r>
              <a:rPr lang="en-US" baseline="0" dirty="0" smtClean="0"/>
              <a:t> that those colleagues that have done good work need to be </a:t>
            </a:r>
            <a:r>
              <a:rPr lang="en-US" baseline="0" dirty="0" err="1" smtClean="0"/>
              <a:t>recognised</a:t>
            </a:r>
            <a:r>
              <a:rPr lang="en-US" baseline="0" dirty="0" smtClean="0"/>
              <a:t> and we need to start sharing lessons on how to convert joint programming into real implementation – as the examples are few colleagues in the field want better information on how to move ahead and make joint implementation a reality. </a:t>
            </a:r>
          </a:p>
          <a:p>
            <a:endParaRPr lang="en-US" baseline="0" dirty="0" smtClean="0"/>
          </a:p>
          <a:p>
            <a:r>
              <a:rPr lang="en-US" baseline="0" dirty="0" smtClean="0"/>
              <a:t>Finally, I think we need to do a bit  more work in house and ensure that our various colleagues are speaking the same language – here JP would significantly benefit from Heads of Unit communicating to their staff regularly that we want to see progress on JP and that this is clearly supported by the line management.</a:t>
            </a:r>
          </a:p>
          <a:p>
            <a:endParaRPr lang="en-US" baseline="0" dirty="0" smtClean="0"/>
          </a:p>
          <a:p>
            <a:r>
              <a:rPr lang="en-US" baseline="0" dirty="0" smtClean="0"/>
              <a:t>Thanks </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12</a:t>
            </a:fld>
            <a:endParaRPr lang="en-GB"/>
          </a:p>
        </p:txBody>
      </p:sp>
    </p:spTree>
    <p:extLst>
      <p:ext uri="{BB962C8B-B14F-4D97-AF65-F5344CB8AC3E}">
        <p14:creationId xmlns:p14="http://schemas.microsoft.com/office/powerpoint/2010/main" val="1832810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While</a:t>
            </a:r>
            <a:r>
              <a:rPr lang="en-US" baseline="0" dirty="0" smtClean="0"/>
              <a:t> EU joint programming is still seen as a new concept we are already seeing recognition that there are benefits. In Ethiopia, for example, Austria replaced its country strategy with a one page note </a:t>
            </a:r>
            <a:r>
              <a:rPr lang="en-US" baseline="0" dirty="0" err="1" smtClean="0"/>
              <a:t>verbale</a:t>
            </a:r>
            <a:r>
              <a:rPr lang="en-US" baseline="0" dirty="0" smtClean="0"/>
              <a:t> that simply listed commitments by sector and </a:t>
            </a:r>
            <a:r>
              <a:rPr lang="en-US" baseline="0" dirty="0" err="1" smtClean="0"/>
              <a:t>refered</a:t>
            </a:r>
            <a:r>
              <a:rPr lang="en-US" baseline="0" dirty="0" smtClean="0"/>
              <a:t> to the </a:t>
            </a:r>
            <a:r>
              <a:rPr lang="en-US" i="1" baseline="0" dirty="0" smtClean="0"/>
              <a:t>EU Joint Country Strategy for Ethiopia</a:t>
            </a:r>
            <a:r>
              <a:rPr lang="en-US" baseline="0" dirty="0" smtClean="0"/>
              <a:t>. When the Ministry of Finance and Economic Development was asked their opinion on this change, the official questioned was pleased: he pointed out that in Ethiopia all donor strategies have to be approved at a senior level so to get approval of a country strategy paper and then again get approval of the strategy incorporated in project financing agreements duplicated his workload. By having a common EU strategy, the government official was pleased to note a reduction in transaction costs.</a:t>
            </a:r>
          </a:p>
          <a:p>
            <a:pPr marL="0" indent="0">
              <a:buFont typeface="Arial" pitchFamily="34" charset="0"/>
              <a:buNone/>
            </a:pPr>
            <a:endParaRPr lang="en-US" baseline="0" dirty="0" smtClean="0"/>
          </a:p>
          <a:p>
            <a:pPr marL="0" indent="0">
              <a:buFont typeface="Arial" pitchFamily="34" charset="0"/>
              <a:buNone/>
            </a:pPr>
            <a:r>
              <a:rPr lang="en-US" baseline="0" dirty="0" smtClean="0"/>
              <a:t>In Tanzania, the Ministry of Finance, saw EU joint programming as potentially improving effectiveness too – the officials in the NAO office welcomed the idea of EU joint programming because it is a basis to better integrate their work with their colleagues sitting on bilateral desks: as it stands senior management has expressed its concerns that the different government officials on the different donor desks appear to work on different strategies and not in coordination with each other causing duplication and confusion as well as making it more difficult for government to manage their donor relations.</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2</a:t>
            </a:fld>
            <a:endParaRPr lang="en-GB" dirty="0"/>
          </a:p>
        </p:txBody>
      </p:sp>
    </p:spTree>
    <p:extLst>
      <p:ext uri="{BB962C8B-B14F-4D97-AF65-F5344CB8AC3E}">
        <p14:creationId xmlns:p14="http://schemas.microsoft.com/office/powerpoint/2010/main" val="1268194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While we are starting to see good</a:t>
            </a:r>
            <a:r>
              <a:rPr lang="en-US" baseline="0" dirty="0" smtClean="0"/>
              <a:t> experiences emerging in the field, we have a long way to go to ensure a common understanding of what we are trying to achieve. Many colleagues still think about joint programming as joint implementation or pooled funds. On the other hand, colleagues often see joint programming as parallel to our own programming processes. The problem is that many of our colleagues have not fully </a:t>
            </a:r>
            <a:r>
              <a:rPr lang="en-US" baseline="0" dirty="0" err="1" smtClean="0"/>
              <a:t>internalised</a:t>
            </a:r>
            <a:r>
              <a:rPr lang="en-US" baseline="0" dirty="0" smtClean="0"/>
              <a:t> that this is not on top of existing programming processes but an expansion of it and this is core to the existing project cycle.</a:t>
            </a:r>
          </a:p>
          <a:p>
            <a:pPr marL="0" indent="0">
              <a:buFont typeface="Arial" pitchFamily="34" charset="0"/>
              <a:buNone/>
            </a:pPr>
            <a:endParaRPr lang="en-US" baseline="0" dirty="0" smtClean="0"/>
          </a:p>
          <a:p>
            <a:pPr marL="0" indent="0">
              <a:buFont typeface="Arial" pitchFamily="34" charset="0"/>
              <a:buNone/>
            </a:pPr>
            <a:r>
              <a:rPr lang="en-US" baseline="0" dirty="0" smtClean="0"/>
              <a:t>Other misunderstandings include the perception that:</a:t>
            </a:r>
          </a:p>
          <a:p>
            <a:pPr marL="228600" indent="-228600">
              <a:buFont typeface="Arial" pitchFamily="34" charset="0"/>
              <a:buAutoNum type="arabicPeriod"/>
            </a:pPr>
            <a:r>
              <a:rPr lang="en-US" baseline="0" dirty="0" smtClean="0"/>
              <a:t>EU Joint Programming is not supported by HQ,</a:t>
            </a:r>
          </a:p>
          <a:p>
            <a:pPr marL="228600" indent="-228600">
              <a:buFont typeface="Arial" pitchFamily="34" charset="0"/>
              <a:buAutoNum type="arabicPeriod"/>
            </a:pPr>
            <a:r>
              <a:rPr lang="en-US" baseline="0" dirty="0" smtClean="0"/>
              <a:t>It is not necessary if there is good coordination with other donors,</a:t>
            </a:r>
          </a:p>
          <a:p>
            <a:pPr marL="228600" indent="-228600">
              <a:buFont typeface="Arial" pitchFamily="34" charset="0"/>
              <a:buAutoNum type="arabicPeriod"/>
            </a:pPr>
            <a:r>
              <a:rPr lang="en-US" baseline="0" dirty="0" smtClean="0"/>
              <a:t>It is purely administrative and does not mean we should work closer together,</a:t>
            </a:r>
          </a:p>
          <a:p>
            <a:pPr marL="228600" indent="-228600">
              <a:buFont typeface="Arial" pitchFamily="34" charset="0"/>
              <a:buAutoNum type="arabicPeriod"/>
            </a:pPr>
            <a:r>
              <a:rPr lang="en-US" baseline="0" dirty="0" smtClean="0"/>
              <a:t>The specific country case supports the idea that this is a ‘special case’ in which EU Joint Programming will not work. </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3</a:t>
            </a:fld>
            <a:endParaRPr lang="en-GB" dirty="0"/>
          </a:p>
        </p:txBody>
      </p:sp>
    </p:spTree>
    <p:extLst>
      <p:ext uri="{BB962C8B-B14F-4D97-AF65-F5344CB8AC3E}">
        <p14:creationId xmlns:p14="http://schemas.microsoft.com/office/powerpoint/2010/main" val="1268194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does joint programming</a:t>
            </a:r>
            <a:r>
              <a:rPr lang="en-US" baseline="0" dirty="0" smtClean="0"/>
              <a:t> look like? Typically joint programming involves joint analysis, division of </a:t>
            </a:r>
            <a:r>
              <a:rPr lang="en-US" baseline="0" dirty="0" err="1" smtClean="0"/>
              <a:t>labour</a:t>
            </a:r>
            <a:r>
              <a:rPr lang="en-US" baseline="0" dirty="0" smtClean="0"/>
              <a:t> and an indicative financial allocation by sector and aligned to the partner government’s national development plan. There is no standard format. This allows EU joint </a:t>
            </a:r>
            <a:r>
              <a:rPr lang="en-US" baseline="0" dirty="0" err="1" smtClean="0"/>
              <a:t>programmes</a:t>
            </a:r>
            <a:r>
              <a:rPr lang="en-US" baseline="0" dirty="0" smtClean="0"/>
              <a:t> to be designed in a way that reflect different circumstances at country level: for example in Ethiopia the programming includes commitments to joint implementation, data collection and analysis and moving towards joint results frameworks. South Sudan on the other hand includes a strong emphasis on linking recovery and rehabilitation to development alongside security and stability concerns.</a:t>
            </a:r>
          </a:p>
          <a:p>
            <a:endParaRPr lang="en-US" baseline="0" dirty="0" smtClean="0"/>
          </a:p>
          <a:p>
            <a:r>
              <a:rPr lang="en-US" baseline="0" dirty="0" smtClean="0"/>
              <a:t>In all cases, however, the JP is an opportunity to: 1. Better communicate how the EU is meeting its AE commitments, 2. Improve joint implementation and visibility, 3. Address fears that lower levels of funding in comparison to other donors can be mitigated by working better together and 4. It recognizes the need for programming to respond and </a:t>
            </a:r>
            <a:r>
              <a:rPr lang="en-US" baseline="0" dirty="0" err="1" smtClean="0"/>
              <a:t>synchronise</a:t>
            </a:r>
            <a:r>
              <a:rPr lang="en-US" baseline="0" dirty="0" smtClean="0"/>
              <a:t> to government’s own plan and timetable (even if implementation and funding will happen at different points).</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4</a:t>
            </a:fld>
            <a:endParaRPr lang="en-GB"/>
          </a:p>
        </p:txBody>
      </p:sp>
    </p:spTree>
    <p:extLst>
      <p:ext uri="{BB962C8B-B14F-4D97-AF65-F5344CB8AC3E}">
        <p14:creationId xmlns:p14="http://schemas.microsoft.com/office/powerpoint/2010/main" val="1062100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Looking at the examples in Cambodia</a:t>
            </a:r>
            <a:r>
              <a:rPr lang="en-US" baseline="0" dirty="0" smtClean="0"/>
              <a:t> and Myanmar and in common with other countries, EU JP typically starts by </a:t>
            </a:r>
            <a:r>
              <a:rPr lang="en-US" baseline="0" dirty="0" err="1" smtClean="0"/>
              <a:t>analysing</a:t>
            </a:r>
            <a:r>
              <a:rPr lang="en-US" baseline="0" dirty="0" smtClean="0"/>
              <a:t> our respective programming cycles to look for an opportunity to </a:t>
            </a:r>
            <a:r>
              <a:rPr lang="en-US" baseline="0" dirty="0" err="1" smtClean="0"/>
              <a:t>synchronise</a:t>
            </a:r>
            <a:r>
              <a:rPr lang="en-US" baseline="0" dirty="0" smtClean="0"/>
              <a:t> programming (not financing). At the same time we look at the partner country’s development plan and identify when or how best to </a:t>
            </a:r>
            <a:r>
              <a:rPr lang="en-US" baseline="0" dirty="0" err="1" smtClean="0"/>
              <a:t>synchronise</a:t>
            </a:r>
            <a:r>
              <a:rPr lang="en-US" baseline="0" dirty="0" smtClean="0"/>
              <a:t> with the government’s plan. Because </a:t>
            </a:r>
            <a:r>
              <a:rPr lang="en-US" baseline="0" dirty="0" err="1" smtClean="0"/>
              <a:t>synchronising</a:t>
            </a:r>
            <a:r>
              <a:rPr lang="en-US" baseline="0" dirty="0" smtClean="0"/>
              <a:t> with the government’s development plan improves effectiveness, </a:t>
            </a:r>
            <a:r>
              <a:rPr lang="en-US" baseline="0" dirty="0" err="1" smtClean="0"/>
              <a:t>synchronising</a:t>
            </a:r>
            <a:r>
              <a:rPr lang="en-US" baseline="0" dirty="0" smtClean="0"/>
              <a:t> programming with government planning tends to be a good motivation for JP.</a:t>
            </a:r>
          </a:p>
          <a:p>
            <a:endParaRPr lang="en-US" baseline="0" dirty="0" smtClean="0"/>
          </a:p>
          <a:p>
            <a:r>
              <a:rPr lang="en-US" baseline="0" dirty="0" smtClean="0"/>
              <a:t>Then we look at what is already available and in this regard, typically collate commonly accepted or used analysis for example from common EU Heads of Mission policy statements or even from some of the multilateral institutions that may have consulted us in their own analysis. At the same time we identify common priorities at the sector and cross-cutting levels as a basis for the beginning of a JP. Typically we get a lot of traction with </a:t>
            </a:r>
            <a:r>
              <a:rPr lang="en-US" baseline="0" dirty="0" err="1" smtClean="0"/>
              <a:t>emphasising</a:t>
            </a:r>
            <a:r>
              <a:rPr lang="en-US" baseline="0" dirty="0" smtClean="0"/>
              <a:t> our mutual commitments to fundamental rights or environmental considerations. And at the same time there are usually good practices in terms of coordination in the more technical sectors such as health, transport or education.</a:t>
            </a:r>
          </a:p>
          <a:p>
            <a:endParaRPr lang="en-US" baseline="0" dirty="0" smtClean="0"/>
          </a:p>
          <a:p>
            <a:r>
              <a:rPr lang="en-US" baseline="0" dirty="0" smtClean="0"/>
              <a:t>Finally and most importantly we adopt a timetable or roadmap for implementation and design of the JP. In this regard, you will see the example roadmaps circulated.</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5</a:t>
            </a:fld>
            <a:endParaRPr lang="en-GB"/>
          </a:p>
        </p:txBody>
      </p:sp>
    </p:spTree>
    <p:extLst>
      <p:ext uri="{BB962C8B-B14F-4D97-AF65-F5344CB8AC3E}">
        <p14:creationId xmlns:p14="http://schemas.microsoft.com/office/powerpoint/2010/main" val="3119975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typical example of a table we put together to illustrate when our respective programming cycles occur. A table like this is usually a good starting point for talking about the need for JP and better </a:t>
            </a:r>
            <a:r>
              <a:rPr lang="en-US" baseline="0" dirty="0" err="1" smtClean="0"/>
              <a:t>synchronisation</a:t>
            </a:r>
            <a:r>
              <a:rPr lang="en-US" baseline="0" dirty="0" smtClean="0"/>
              <a:t>.</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6</a:t>
            </a:fld>
            <a:endParaRPr lang="en-GB"/>
          </a:p>
        </p:txBody>
      </p:sp>
    </p:spTree>
    <p:extLst>
      <p:ext uri="{BB962C8B-B14F-4D97-AF65-F5344CB8AC3E}">
        <p14:creationId xmlns:p14="http://schemas.microsoft.com/office/powerpoint/2010/main" val="3119975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Arial" charset="0"/>
                <a:ea typeface="+mn-ea"/>
                <a:cs typeface="+mn-cs"/>
              </a:rPr>
              <a:t>No instructions on how we change our normal rules if doing JP</a:t>
            </a:r>
            <a:endParaRPr lang="en-US" sz="1200" b="0" i="0" kern="120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Many MS report having received no instructions from their HQ on how their normal rules can be adapted etc. for JP.  </a:t>
            </a:r>
            <a:br>
              <a:rPr lang="en-US" sz="1200" b="0" i="0" kern="1200" dirty="0" smtClean="0">
                <a:solidFill>
                  <a:schemeClr val="tx1"/>
                </a:solidFill>
                <a:effectLst/>
                <a:latin typeface="Arial" charset="0"/>
                <a:ea typeface="+mn-ea"/>
                <a:cs typeface="+mn-cs"/>
              </a:rPr>
            </a:br>
            <a:r>
              <a:rPr lang="en-US" sz="1200" b="0" i="0" kern="1200" dirty="0" smtClean="0">
                <a:solidFill>
                  <a:schemeClr val="tx1"/>
                </a:solidFill>
                <a:effectLst/>
                <a:latin typeface="Arial" charset="0"/>
                <a:ea typeface="+mn-ea"/>
                <a:cs typeface="+mn-cs"/>
              </a:rPr>
              <a:t/>
            </a:r>
            <a:br>
              <a:rPr lang="en-US" sz="1200" b="0" i="0" kern="1200" dirty="0" smtClean="0">
                <a:solidFill>
                  <a:schemeClr val="tx1"/>
                </a:solidFill>
                <a:effectLst/>
                <a:latin typeface="Arial" charset="0"/>
                <a:ea typeface="+mn-ea"/>
                <a:cs typeface="+mn-cs"/>
              </a:rPr>
            </a:br>
            <a:r>
              <a:rPr lang="en-US" sz="1200" b="1" i="0" kern="1200" dirty="0" smtClean="0">
                <a:solidFill>
                  <a:schemeClr val="tx1"/>
                </a:solidFill>
                <a:effectLst/>
                <a:latin typeface="Arial" charset="0"/>
                <a:ea typeface="+mn-ea"/>
                <a:cs typeface="+mn-cs"/>
              </a:rPr>
              <a:t>Programming cycle set by HQ</a:t>
            </a:r>
            <a:endParaRPr lang="en-US" sz="1200" b="0" i="0" kern="120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Many MS report that they do not have the power to make a </a:t>
            </a:r>
            <a:r>
              <a:rPr lang="en-US" sz="1200" b="0" i="0" kern="1200" dirty="0" err="1" smtClean="0">
                <a:solidFill>
                  <a:schemeClr val="tx1"/>
                </a:solidFill>
                <a:effectLst/>
                <a:latin typeface="Arial" charset="0"/>
                <a:ea typeface="+mn-ea"/>
                <a:cs typeface="+mn-cs"/>
              </a:rPr>
              <a:t>synchronisation</a:t>
            </a:r>
            <a:r>
              <a:rPr lang="en-US" sz="1200" b="0" i="0" kern="1200" dirty="0" smtClean="0">
                <a:solidFill>
                  <a:schemeClr val="tx1"/>
                </a:solidFill>
                <a:effectLst/>
                <a:latin typeface="Arial" charset="0"/>
                <a:ea typeface="+mn-ea"/>
                <a:cs typeface="+mn-cs"/>
              </a:rPr>
              <a:t> decision on the ground - their programming cycle is set by their capital. </a:t>
            </a:r>
            <a:br>
              <a:rPr lang="en-US" sz="1200" b="0" i="0" kern="1200" dirty="0" smtClean="0">
                <a:solidFill>
                  <a:schemeClr val="tx1"/>
                </a:solidFill>
                <a:effectLst/>
                <a:latin typeface="Arial" charset="0"/>
                <a:ea typeface="+mn-ea"/>
                <a:cs typeface="+mn-cs"/>
              </a:rPr>
            </a:br>
            <a:r>
              <a:rPr lang="en-US" sz="1200" b="0" i="0" kern="1200" dirty="0" smtClean="0">
                <a:solidFill>
                  <a:schemeClr val="tx1"/>
                </a:solidFill>
                <a:effectLst/>
                <a:latin typeface="Arial" charset="0"/>
                <a:ea typeface="+mn-ea"/>
                <a:cs typeface="+mn-cs"/>
              </a:rPr>
              <a:t/>
            </a:r>
            <a:br>
              <a:rPr lang="en-US" sz="1200" b="0" i="0" kern="1200" dirty="0" smtClean="0">
                <a:solidFill>
                  <a:schemeClr val="tx1"/>
                </a:solidFill>
                <a:effectLst/>
                <a:latin typeface="Arial" charset="0"/>
                <a:ea typeface="+mn-ea"/>
                <a:cs typeface="+mn-cs"/>
              </a:rPr>
            </a:br>
            <a:r>
              <a:rPr lang="en-US" sz="1200" b="1" i="0" kern="1200" dirty="0" smtClean="0">
                <a:solidFill>
                  <a:schemeClr val="tx1"/>
                </a:solidFill>
                <a:effectLst/>
                <a:latin typeface="Arial" charset="0"/>
                <a:ea typeface="+mn-ea"/>
                <a:cs typeface="+mn-cs"/>
              </a:rPr>
              <a:t>Analysis has to be a certain format, not sure if we can change this</a:t>
            </a:r>
            <a:endParaRPr lang="en-US" sz="1200" b="0" i="0" kern="120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Many MS report that the analysis they have to carry out for a country has to be in a certain format and they are not sure if their HQ will allow them to instead produce a joint analysis on a different format as part of JP. </a:t>
            </a:r>
            <a:br>
              <a:rPr lang="en-US" sz="1200" b="0" i="0" kern="1200" dirty="0" smtClean="0">
                <a:solidFill>
                  <a:schemeClr val="tx1"/>
                </a:solidFill>
                <a:effectLst/>
                <a:latin typeface="Arial" charset="0"/>
                <a:ea typeface="+mn-ea"/>
                <a:cs typeface="+mn-cs"/>
              </a:rPr>
            </a:br>
            <a:r>
              <a:rPr lang="en-US" sz="1200" b="0" i="0" kern="1200" dirty="0" smtClean="0">
                <a:solidFill>
                  <a:schemeClr val="tx1"/>
                </a:solidFill>
                <a:effectLst/>
                <a:latin typeface="Arial" charset="0"/>
                <a:ea typeface="+mn-ea"/>
                <a:cs typeface="+mn-cs"/>
              </a:rPr>
              <a:t/>
            </a:r>
            <a:br>
              <a:rPr lang="en-US" sz="1200" b="0" i="0" kern="1200" dirty="0" smtClean="0">
                <a:solidFill>
                  <a:schemeClr val="tx1"/>
                </a:solidFill>
                <a:effectLst/>
                <a:latin typeface="Arial" charset="0"/>
                <a:ea typeface="+mn-ea"/>
                <a:cs typeface="+mn-cs"/>
              </a:rPr>
            </a:br>
            <a:r>
              <a:rPr lang="en-US" sz="1200" b="1" i="0" kern="1200" dirty="0" smtClean="0">
                <a:solidFill>
                  <a:schemeClr val="tx1"/>
                </a:solidFill>
                <a:effectLst/>
                <a:latin typeface="Arial" charset="0"/>
                <a:ea typeface="+mn-ea"/>
                <a:cs typeface="+mn-cs"/>
              </a:rPr>
              <a:t>Strategy has to be a certain format, not sure if we can change this</a:t>
            </a:r>
            <a:endParaRPr lang="en-US" sz="1200" b="0" i="0" kern="120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Many MS report that the strategy they have to produce for a country has to be in a certain format and they are not sure if their HQ will allow them to instead submit a joint strategy in a different format. </a:t>
            </a:r>
            <a:br>
              <a:rPr lang="en-US" sz="1200" b="0" i="0" kern="1200" dirty="0" smtClean="0">
                <a:solidFill>
                  <a:schemeClr val="tx1"/>
                </a:solidFill>
                <a:effectLst/>
                <a:latin typeface="Arial" charset="0"/>
                <a:ea typeface="+mn-ea"/>
                <a:cs typeface="+mn-cs"/>
              </a:rPr>
            </a:br>
            <a:r>
              <a:rPr lang="en-US" sz="1200" b="0" i="0" kern="1200" dirty="0" smtClean="0">
                <a:solidFill>
                  <a:schemeClr val="tx1"/>
                </a:solidFill>
                <a:effectLst/>
                <a:latin typeface="Arial" charset="0"/>
                <a:ea typeface="+mn-ea"/>
                <a:cs typeface="+mn-cs"/>
              </a:rPr>
              <a:t/>
            </a:r>
            <a:br>
              <a:rPr lang="en-US" sz="1200" b="0" i="0" kern="1200" dirty="0" smtClean="0">
                <a:solidFill>
                  <a:schemeClr val="tx1"/>
                </a:solidFill>
                <a:effectLst/>
                <a:latin typeface="Arial" charset="0"/>
                <a:ea typeface="+mn-ea"/>
                <a:cs typeface="+mn-cs"/>
              </a:rPr>
            </a:br>
            <a:r>
              <a:rPr lang="en-US" sz="1200" b="1" i="0" kern="1200" dirty="0" smtClean="0">
                <a:solidFill>
                  <a:schemeClr val="tx1"/>
                </a:solidFill>
                <a:effectLst/>
                <a:latin typeface="Arial" charset="0"/>
                <a:ea typeface="+mn-ea"/>
                <a:cs typeface="+mn-cs"/>
              </a:rPr>
              <a:t>Sectors / results areas are set by HQ</a:t>
            </a:r>
            <a:endParaRPr lang="en-US" sz="1200" b="0" i="0" kern="120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Many MS report that sector decisions are made at HQ and they do not have the power to alter these at </a:t>
            </a:r>
            <a:r>
              <a:rPr lang="en-US" sz="1200" b="0" i="0" kern="1200" dirty="0" err="1" smtClean="0">
                <a:solidFill>
                  <a:schemeClr val="tx1"/>
                </a:solidFill>
                <a:effectLst/>
                <a:latin typeface="Arial" charset="0"/>
                <a:ea typeface="+mn-ea"/>
                <a:cs typeface="+mn-cs"/>
              </a:rPr>
              <a:t>HoC</a:t>
            </a:r>
            <a:r>
              <a:rPr lang="en-US" sz="1200" b="0" i="0" kern="1200" dirty="0" smtClean="0">
                <a:solidFill>
                  <a:schemeClr val="tx1"/>
                </a:solidFill>
                <a:effectLst/>
                <a:latin typeface="Arial" charset="0"/>
                <a:ea typeface="+mn-ea"/>
                <a:cs typeface="+mn-cs"/>
              </a:rPr>
              <a:t> level in order to co-ordinate with other EU donors and achieve a division of </a:t>
            </a:r>
            <a:r>
              <a:rPr lang="en-US" sz="1200" b="0" i="0" kern="1200" dirty="0" err="1" smtClean="0">
                <a:solidFill>
                  <a:schemeClr val="tx1"/>
                </a:solidFill>
                <a:effectLst/>
                <a:latin typeface="Arial" charset="0"/>
                <a:ea typeface="+mn-ea"/>
                <a:cs typeface="+mn-cs"/>
              </a:rPr>
              <a:t>labour</a:t>
            </a:r>
            <a:r>
              <a:rPr lang="en-US" sz="1200" b="0" i="0" kern="1200" dirty="0" smtClean="0">
                <a:solidFill>
                  <a:schemeClr val="tx1"/>
                </a:solidFill>
                <a:effectLst/>
                <a:latin typeface="Arial" charset="0"/>
                <a:ea typeface="+mn-ea"/>
                <a:cs typeface="+mn-cs"/>
              </a:rPr>
              <a:t>. </a:t>
            </a:r>
            <a:br>
              <a:rPr lang="en-US" sz="1200" b="0" i="0" kern="1200" dirty="0" smtClean="0">
                <a:solidFill>
                  <a:schemeClr val="tx1"/>
                </a:solidFill>
                <a:effectLst/>
                <a:latin typeface="Arial" charset="0"/>
                <a:ea typeface="+mn-ea"/>
                <a:cs typeface="+mn-cs"/>
              </a:rPr>
            </a:br>
            <a:r>
              <a:rPr lang="en-US" sz="1200" b="0" i="0" kern="1200" dirty="0" smtClean="0">
                <a:solidFill>
                  <a:schemeClr val="tx1"/>
                </a:solidFill>
                <a:effectLst/>
                <a:latin typeface="Arial" charset="0"/>
                <a:ea typeface="+mn-ea"/>
                <a:cs typeface="+mn-cs"/>
              </a:rPr>
              <a:t/>
            </a:r>
            <a:br>
              <a:rPr lang="en-US" sz="1200" b="0" i="0" kern="1200" dirty="0" smtClean="0">
                <a:solidFill>
                  <a:schemeClr val="tx1"/>
                </a:solidFill>
                <a:effectLst/>
                <a:latin typeface="Arial" charset="0"/>
                <a:ea typeface="+mn-ea"/>
                <a:cs typeface="+mn-cs"/>
              </a:rPr>
            </a:br>
            <a:r>
              <a:rPr lang="en-US" sz="1200" b="1" i="0" kern="1200" dirty="0" smtClean="0">
                <a:solidFill>
                  <a:schemeClr val="tx1"/>
                </a:solidFill>
                <a:effectLst/>
                <a:latin typeface="Arial" charset="0"/>
                <a:ea typeface="+mn-ea"/>
                <a:cs typeface="+mn-cs"/>
              </a:rPr>
              <a:t>Not sure that our HQ can approve just our part of a joint strategy</a:t>
            </a:r>
            <a:endParaRPr lang="en-US" sz="1200" b="0" i="0" kern="120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Many MS report uncertainty about whether their HQ would be prepared / set up to just approve their contribution to the JP doc - i.e. sectors and </a:t>
            </a:r>
            <a:r>
              <a:rPr lang="en-US" sz="1200" b="0" i="0" kern="1200" dirty="0" err="1" smtClean="0">
                <a:solidFill>
                  <a:schemeClr val="tx1"/>
                </a:solidFill>
                <a:effectLst/>
                <a:latin typeface="Arial" charset="0"/>
                <a:ea typeface="+mn-ea"/>
                <a:cs typeface="+mn-cs"/>
              </a:rPr>
              <a:t>indivictaive</a:t>
            </a:r>
            <a:r>
              <a:rPr lang="en-US" sz="1200" b="0" i="0" kern="1200" dirty="0" smtClean="0">
                <a:solidFill>
                  <a:schemeClr val="tx1"/>
                </a:solidFill>
                <a:effectLst/>
                <a:latin typeface="Arial" charset="0"/>
                <a:ea typeface="+mn-ea"/>
                <a:cs typeface="+mn-cs"/>
              </a:rPr>
              <a:t> financials. This is of course is the idea for how it should work, not all HQs commenting on the whole doc.</a:t>
            </a:r>
          </a:p>
          <a:p>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7</a:t>
            </a:fld>
            <a:endParaRPr lang="en-GB"/>
          </a:p>
        </p:txBody>
      </p:sp>
    </p:spTree>
    <p:extLst>
      <p:ext uri="{BB962C8B-B14F-4D97-AF65-F5344CB8AC3E}">
        <p14:creationId xmlns:p14="http://schemas.microsoft.com/office/powerpoint/2010/main" val="3119975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terms of</a:t>
            </a:r>
            <a:r>
              <a:rPr lang="en-US" baseline="0" dirty="0" smtClean="0"/>
              <a:t> implementation we are starting to see three broad categories emerge: (1.) those countries where the concept is agreed and work is ongoing – perhaps we can call these advanced countries like Bolivia, Ethiopia or South Sudan. (2.) countries where donors are willing and able but analytic, coordination and drafting work needs to be done such as in Egypt, Cambodia or Mozambique and then (3.) countries where we are making slower progress – perhaps you will let me call them “slow joiners”. On the slides, I list a few features that commonly appear in each of these categories of countries.</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8</a:t>
            </a:fld>
            <a:endParaRPr lang="en-GB"/>
          </a:p>
        </p:txBody>
      </p:sp>
    </p:spTree>
    <p:extLst>
      <p:ext uri="{BB962C8B-B14F-4D97-AF65-F5344CB8AC3E}">
        <p14:creationId xmlns:p14="http://schemas.microsoft.com/office/powerpoint/2010/main" val="3119975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9</a:t>
            </a:fld>
            <a:endParaRPr lang="en-GB"/>
          </a:p>
        </p:txBody>
      </p:sp>
    </p:spTree>
    <p:extLst>
      <p:ext uri="{BB962C8B-B14F-4D97-AF65-F5344CB8AC3E}">
        <p14:creationId xmlns:p14="http://schemas.microsoft.com/office/powerpoint/2010/main" val="15404655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noProof="0" dirty="0" smtClean="0"/>
              <a:t>Click to edit Master title style</a:t>
            </a:r>
            <a:endParaRPr lang="en-GB" noProof="0" dirty="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noProof="0" smtClean="0"/>
              <a:t>Click to edit Master subtitle style</a:t>
            </a:r>
            <a:endParaRPr lang="en-GB" noProof="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76329798-49A8-4FEB-8034-BF26125B2F1C}" type="slidenum">
              <a:rPr lang="en-GB"/>
              <a:pPr/>
              <a:t>‹#›</a:t>
            </a:fld>
            <a:endParaRPr lang="en-GB"/>
          </a:p>
        </p:txBody>
      </p:sp>
      <p:pic>
        <p:nvPicPr>
          <p:cNvPr id="3098" name="Picture 26" descr="footer_white_transparent_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56088" y="6596063"/>
            <a:ext cx="647700" cy="268287"/>
          </a:xfrm>
          <a:prstGeom prst="rect">
            <a:avLst/>
          </a:prstGeom>
          <a:solidFill>
            <a:srgbClr val="BF4B36"/>
          </a:solidFill>
          <a:ln w="9525">
            <a:solidFill>
              <a:srgbClr val="BF4B36"/>
            </a:solidFill>
            <a:miter lim="800000"/>
            <a:headEnd/>
            <a:tailEnd/>
          </a:ln>
        </p:spPr>
      </p:pic>
      <p:pic>
        <p:nvPicPr>
          <p:cNvPr id="13" name="Picture 13" descr="logoEC.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916239" y="102668"/>
            <a:ext cx="1279810" cy="88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4" descr="EEAS_P_TXT_S.jp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787900" y="84271"/>
            <a:ext cx="1368276" cy="896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9BBA8BD-A49D-4656-9848-48D9F37DE13E}" type="slidenum">
              <a:rPr lang="en-GB"/>
              <a:pPr/>
              <a:t>‹#›</a:t>
            </a:fld>
            <a:endParaRPr lang="en-GB"/>
          </a:p>
        </p:txBody>
      </p:sp>
    </p:spTree>
    <p:extLst>
      <p:ext uri="{BB962C8B-B14F-4D97-AF65-F5344CB8AC3E}">
        <p14:creationId xmlns:p14="http://schemas.microsoft.com/office/powerpoint/2010/main" val="1794133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E892694-19A3-4D71-A5F2-01B3076A15B7}" type="slidenum">
              <a:rPr lang="en-GB"/>
              <a:pPr/>
              <a:t>‹#›</a:t>
            </a:fld>
            <a:endParaRPr lang="en-GB"/>
          </a:p>
        </p:txBody>
      </p:sp>
    </p:spTree>
    <p:extLst>
      <p:ext uri="{BB962C8B-B14F-4D97-AF65-F5344CB8AC3E}">
        <p14:creationId xmlns:p14="http://schemas.microsoft.com/office/powerpoint/2010/main" val="4177616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4036FCD-9ECC-4C1D-841B-070126BE71EA}" type="slidenum">
              <a:rPr lang="en-GB"/>
              <a:pPr/>
              <a:t>‹#›</a:t>
            </a:fld>
            <a:endParaRPr lang="en-GB"/>
          </a:p>
        </p:txBody>
      </p:sp>
    </p:spTree>
    <p:extLst>
      <p:ext uri="{BB962C8B-B14F-4D97-AF65-F5344CB8AC3E}">
        <p14:creationId xmlns:p14="http://schemas.microsoft.com/office/powerpoint/2010/main" val="62452743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D0CACB1-8AA6-45E3-9868-9D952E32E165}" type="slidenum">
              <a:rPr lang="en-GB"/>
              <a:pPr/>
              <a:t>‹#›</a:t>
            </a:fld>
            <a:endParaRPr lang="en-GB"/>
          </a:p>
        </p:txBody>
      </p:sp>
    </p:spTree>
    <p:extLst>
      <p:ext uri="{BB962C8B-B14F-4D97-AF65-F5344CB8AC3E}">
        <p14:creationId xmlns:p14="http://schemas.microsoft.com/office/powerpoint/2010/main" val="4130766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F002DEC6-B79D-40F4-BDAE-C5B021F6E1C4}" type="slidenum">
              <a:rPr lang="en-GB"/>
              <a:pPr/>
              <a:t>‹#›</a:t>
            </a:fld>
            <a:endParaRPr lang="en-GB"/>
          </a:p>
        </p:txBody>
      </p:sp>
    </p:spTree>
    <p:extLst>
      <p:ext uri="{BB962C8B-B14F-4D97-AF65-F5344CB8AC3E}">
        <p14:creationId xmlns:p14="http://schemas.microsoft.com/office/powerpoint/2010/main" val="277383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27BDDCAD-AF3B-4EEF-B42A-A7C2789198DF}" type="slidenum">
              <a:rPr lang="en-GB"/>
              <a:pPr/>
              <a:t>‹#›</a:t>
            </a:fld>
            <a:endParaRPr lang="en-GB"/>
          </a:p>
        </p:txBody>
      </p:sp>
    </p:spTree>
    <p:extLst>
      <p:ext uri="{BB962C8B-B14F-4D97-AF65-F5344CB8AC3E}">
        <p14:creationId xmlns:p14="http://schemas.microsoft.com/office/powerpoint/2010/main" val="453138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A0F1E35C-FE78-4FF9-8956-CC4CB70D5FAA}" type="slidenum">
              <a:rPr lang="en-GB"/>
              <a:pPr/>
              <a:t>‹#›</a:t>
            </a:fld>
            <a:endParaRPr lang="en-GB"/>
          </a:p>
        </p:txBody>
      </p:sp>
    </p:spTree>
    <p:extLst>
      <p:ext uri="{BB962C8B-B14F-4D97-AF65-F5344CB8AC3E}">
        <p14:creationId xmlns:p14="http://schemas.microsoft.com/office/powerpoint/2010/main" val="1594956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7C736A2B-83C5-4A49-8BE6-A5392DC2CDD8}" type="slidenum">
              <a:rPr lang="en-GB"/>
              <a:pPr/>
              <a:t>‹#›</a:t>
            </a:fld>
            <a:endParaRPr lang="en-GB"/>
          </a:p>
        </p:txBody>
      </p:sp>
    </p:spTree>
    <p:extLst>
      <p:ext uri="{BB962C8B-B14F-4D97-AF65-F5344CB8AC3E}">
        <p14:creationId xmlns:p14="http://schemas.microsoft.com/office/powerpoint/2010/main" val="28548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2B634AB9-E6C2-40C0-83A3-051671AF7A63}" type="slidenum">
              <a:rPr lang="en-GB"/>
              <a:pPr/>
              <a:t>‹#›</a:t>
            </a:fld>
            <a:endParaRPr lang="en-GB"/>
          </a:p>
        </p:txBody>
      </p:sp>
    </p:spTree>
    <p:extLst>
      <p:ext uri="{BB962C8B-B14F-4D97-AF65-F5344CB8AC3E}">
        <p14:creationId xmlns:p14="http://schemas.microsoft.com/office/powerpoint/2010/main" val="249156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4176079-9822-4689-82F5-8BEF62E64176}" type="slidenum">
              <a:rPr lang="en-GB"/>
              <a:pPr/>
              <a:t>‹#›</a:t>
            </a:fld>
            <a:endParaRPr lang="en-GB"/>
          </a:p>
        </p:txBody>
      </p:sp>
    </p:spTree>
    <p:extLst>
      <p:ext uri="{BB962C8B-B14F-4D97-AF65-F5344CB8AC3E}">
        <p14:creationId xmlns:p14="http://schemas.microsoft.com/office/powerpoint/2010/main" val="2602072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6881" y="126876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CE2094EB-4D0A-4749-B2C5-8D9467722E4F}"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7" name="Picture 23" descr="footer_white_transparent_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56088" y="6596063"/>
            <a:ext cx="611187" cy="252412"/>
          </a:xfrm>
          <a:prstGeom prst="rect">
            <a:avLst/>
          </a:prstGeom>
          <a:solidFill>
            <a:srgbClr val="BF4B36"/>
          </a:solidFill>
          <a:ln w="9525">
            <a:solidFill>
              <a:srgbClr val="BF4B36"/>
            </a:solidFill>
            <a:miter lim="800000"/>
            <a:headEnd/>
            <a:tailEnd/>
          </a:ln>
        </p:spPr>
      </p:pic>
      <p:pic>
        <p:nvPicPr>
          <p:cNvPr id="12" name="Picture 13" descr="logoEC.jpg"/>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916239" y="188914"/>
            <a:ext cx="1279810" cy="88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4" descr="EEAS_P_TXT_S.jpg"/>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787900" y="206375"/>
            <a:ext cx="1368276" cy="896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5"/>
          <p:cNvSpPr>
            <a:spLocks noGrp="1" noChangeArrowheads="1"/>
          </p:cNvSpPr>
          <p:nvPr>
            <p:ph type="ctrTitle"/>
          </p:nvPr>
        </p:nvSpPr>
        <p:spPr/>
        <p:txBody>
          <a:bodyPr/>
          <a:lstStyle/>
          <a:p>
            <a:r>
              <a:rPr lang="fr-BE" sz="4800" dirty="0" smtClean="0"/>
              <a:t>EU Joint </a:t>
            </a:r>
            <a:r>
              <a:rPr lang="fr-BE" sz="4800" dirty="0" err="1" smtClean="0"/>
              <a:t>Programming</a:t>
            </a:r>
            <a:r>
              <a:rPr lang="fr-BE" sz="4800" dirty="0" smtClean="0"/>
              <a:t/>
            </a:r>
            <a:br>
              <a:rPr lang="fr-BE" sz="4800" dirty="0" smtClean="0"/>
            </a:br>
            <a:r>
              <a:rPr lang="fr-BE" sz="4800" dirty="0" smtClean="0"/>
              <a:t>Country </a:t>
            </a:r>
            <a:r>
              <a:rPr lang="fr-BE" sz="4800" dirty="0" err="1" smtClean="0"/>
              <a:t>Experiences</a:t>
            </a:r>
            <a:endParaRPr lang="en-GB" sz="4800" dirty="0"/>
          </a:p>
        </p:txBody>
      </p:sp>
      <p:sp>
        <p:nvSpPr>
          <p:cNvPr id="81926" name="Rectangle 6"/>
          <p:cNvSpPr>
            <a:spLocks noGrp="1" noChangeArrowheads="1"/>
          </p:cNvSpPr>
          <p:nvPr>
            <p:ph type="subTitle" idx="1"/>
          </p:nvPr>
        </p:nvSpPr>
        <p:spPr/>
        <p:txBody>
          <a:bodyPr/>
          <a:lstStyle/>
          <a:p>
            <a:endParaRPr lang="en-GB" dirty="0" smtClean="0"/>
          </a:p>
          <a:p>
            <a:endParaRPr lang="en-GB" dirty="0" smtClean="0"/>
          </a:p>
          <a:p>
            <a:r>
              <a:rPr lang="en-GB" dirty="0" smtClean="0"/>
              <a:t>Alexander </a:t>
            </a:r>
            <a:r>
              <a:rPr lang="en-GB" dirty="0" smtClean="0"/>
              <a:t>O’Riordan</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Features of Slow Joiners</a:t>
            </a:r>
            <a:endParaRPr lang="en-GB" dirty="0"/>
          </a:p>
        </p:txBody>
      </p:sp>
      <p:sp>
        <p:nvSpPr>
          <p:cNvPr id="3" name="Content Placeholder 2"/>
          <p:cNvSpPr>
            <a:spLocks noGrp="1"/>
          </p:cNvSpPr>
          <p:nvPr>
            <p:ph idx="1"/>
          </p:nvPr>
        </p:nvSpPr>
        <p:spPr/>
        <p:txBody>
          <a:bodyPr/>
          <a:lstStyle/>
          <a:p>
            <a:pPr marL="0" indent="0">
              <a:buNone/>
            </a:pPr>
            <a:r>
              <a:rPr lang="en-US" b="1" i="0" dirty="0" smtClean="0"/>
              <a:t>+</a:t>
            </a:r>
            <a:r>
              <a:rPr lang="en-US" i="0" dirty="0" smtClean="0"/>
              <a:t> Perception it does not apply in all contexts.</a:t>
            </a:r>
          </a:p>
          <a:p>
            <a:pPr marL="0" indent="0">
              <a:buNone/>
            </a:pPr>
            <a:r>
              <a:rPr lang="en-US" b="1" i="0" dirty="0" smtClean="0"/>
              <a:t>+</a:t>
            </a:r>
            <a:r>
              <a:rPr lang="en-US" i="0" dirty="0" smtClean="0"/>
              <a:t> Notion that government does not want it (rarely confirmed in writing or even verbally).</a:t>
            </a:r>
          </a:p>
          <a:p>
            <a:pPr marL="0" indent="0">
              <a:buNone/>
            </a:pPr>
            <a:r>
              <a:rPr lang="en-US" b="1" i="0" dirty="0" smtClean="0"/>
              <a:t>+</a:t>
            </a:r>
            <a:r>
              <a:rPr lang="en-US" i="0" dirty="0" smtClean="0"/>
              <a:t> Perceived as too </a:t>
            </a:r>
            <a:r>
              <a:rPr lang="en-US" i="0" dirty="0" err="1" smtClean="0"/>
              <a:t>labour-intensive</a:t>
            </a:r>
            <a:r>
              <a:rPr lang="en-US" i="0" dirty="0" smtClean="0"/>
              <a:t> (and at the beginning it does require extra support).</a:t>
            </a:r>
          </a:p>
          <a:p>
            <a:pPr marL="0" indent="0">
              <a:buNone/>
            </a:pPr>
            <a:r>
              <a:rPr lang="en-US" b="1" i="0" dirty="0" smtClean="0"/>
              <a:t>+</a:t>
            </a:r>
            <a:r>
              <a:rPr lang="en-US" i="0" dirty="0" smtClean="0"/>
              <a:t> Fear that it will signal a changing of alliances within the broader donor community.</a:t>
            </a:r>
          </a:p>
          <a:p>
            <a:pPr marL="0" indent="0">
              <a:buNone/>
            </a:pPr>
            <a:r>
              <a:rPr lang="en-US" b="1" i="0" dirty="0" smtClean="0"/>
              <a:t>+</a:t>
            </a:r>
            <a:r>
              <a:rPr lang="en-US" i="0" dirty="0" smtClean="0"/>
              <a:t> PROBLEM is: always involves denying some MS their desire to do JP for the sake of those who do not.</a:t>
            </a:r>
            <a:endParaRPr lang="en-GB" i="0" dirty="0"/>
          </a:p>
        </p:txBody>
      </p:sp>
    </p:spTree>
    <p:extLst>
      <p:ext uri="{BB962C8B-B14F-4D97-AF65-F5344CB8AC3E}">
        <p14:creationId xmlns:p14="http://schemas.microsoft.com/office/powerpoint/2010/main" val="21282003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 for Capitals/HQs</a:t>
            </a:r>
            <a:endParaRPr lang="en-GB" dirty="0"/>
          </a:p>
        </p:txBody>
      </p:sp>
      <p:sp>
        <p:nvSpPr>
          <p:cNvPr id="3" name="Content Placeholder 2"/>
          <p:cNvSpPr>
            <a:spLocks noGrp="1"/>
          </p:cNvSpPr>
          <p:nvPr>
            <p:ph idx="1"/>
          </p:nvPr>
        </p:nvSpPr>
        <p:spPr>
          <a:xfrm>
            <a:off x="457200" y="2132857"/>
            <a:ext cx="8229600" cy="3888532"/>
          </a:xfrm>
        </p:spPr>
        <p:txBody>
          <a:bodyPr/>
          <a:lstStyle/>
          <a:p>
            <a:pPr marL="0" indent="0">
              <a:buNone/>
            </a:pPr>
            <a:r>
              <a:rPr lang="en-US" b="1" dirty="0" smtClean="0"/>
              <a:t>+</a:t>
            </a:r>
            <a:r>
              <a:rPr lang="en-US" dirty="0" smtClean="0"/>
              <a:t> Detail what cannot be decided at country level and request permission from HQs to proceed based on Country Level Decision Making.</a:t>
            </a:r>
          </a:p>
          <a:p>
            <a:pPr marL="0" indent="0">
              <a:buNone/>
            </a:pPr>
            <a:r>
              <a:rPr lang="en-US" b="1" dirty="0" smtClean="0"/>
              <a:t>+</a:t>
            </a:r>
            <a:r>
              <a:rPr lang="en-US" dirty="0" smtClean="0"/>
              <a:t> Draft joint messages to HQs explaining what is happening, what support is needed and what road maps/timetables are being followed.</a:t>
            </a:r>
          </a:p>
          <a:p>
            <a:pPr marL="0" indent="0">
              <a:buNone/>
            </a:pPr>
            <a:r>
              <a:rPr lang="en-US" b="1" dirty="0" smtClean="0"/>
              <a:t>+</a:t>
            </a:r>
            <a:r>
              <a:rPr lang="en-US" dirty="0" smtClean="0"/>
              <a:t> HQ based country desks could meet to discuss and facilitate (featured in South Sudan  case).</a:t>
            </a:r>
          </a:p>
          <a:p>
            <a:pPr marL="0" indent="0">
              <a:buNone/>
            </a:pPr>
            <a:r>
              <a:rPr lang="en-US" b="1" dirty="0" smtClean="0"/>
              <a:t>+</a:t>
            </a:r>
            <a:r>
              <a:rPr lang="en-US" dirty="0" smtClean="0"/>
              <a:t> Identify contact points  and reinforce HQ support for joint programming at country level (clear instructions to support JP).</a:t>
            </a:r>
            <a:endParaRPr lang="en-GB" dirty="0"/>
          </a:p>
        </p:txBody>
      </p:sp>
    </p:spTree>
    <p:extLst>
      <p:ext uri="{BB962C8B-B14F-4D97-AF65-F5344CB8AC3E}">
        <p14:creationId xmlns:p14="http://schemas.microsoft.com/office/powerpoint/2010/main" val="16567498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GB" dirty="0"/>
          </a:p>
        </p:txBody>
      </p:sp>
      <p:sp>
        <p:nvSpPr>
          <p:cNvPr id="3" name="Content Placeholder 2"/>
          <p:cNvSpPr>
            <a:spLocks noGrp="1"/>
          </p:cNvSpPr>
          <p:nvPr>
            <p:ph idx="1"/>
          </p:nvPr>
        </p:nvSpPr>
        <p:spPr>
          <a:xfrm>
            <a:off x="251520" y="2132857"/>
            <a:ext cx="8712968" cy="3888532"/>
          </a:xfrm>
        </p:spPr>
        <p:txBody>
          <a:bodyPr/>
          <a:lstStyle/>
          <a:p>
            <a:pPr marL="0" indent="0">
              <a:buNone/>
            </a:pPr>
            <a:r>
              <a:rPr lang="en-US" b="1" dirty="0"/>
              <a:t>Change the dynamic</a:t>
            </a:r>
            <a:r>
              <a:rPr lang="en-US" dirty="0"/>
              <a:t>: </a:t>
            </a:r>
            <a:r>
              <a:rPr lang="en-US" dirty="0" smtClean="0"/>
              <a:t>we </a:t>
            </a:r>
            <a:r>
              <a:rPr lang="en-US" dirty="0"/>
              <a:t>have agreed to do it so let us just move ahead with willing and able </a:t>
            </a:r>
            <a:r>
              <a:rPr lang="en-US" dirty="0" smtClean="0"/>
              <a:t>MS!</a:t>
            </a:r>
            <a:endParaRPr lang="en-US" dirty="0"/>
          </a:p>
          <a:p>
            <a:pPr marL="0" indent="0">
              <a:buNone/>
            </a:pPr>
            <a:r>
              <a:rPr lang="en-US" b="1" dirty="0" smtClean="0"/>
              <a:t>Monitoring implementation of road maps and </a:t>
            </a:r>
            <a:r>
              <a:rPr lang="en-US" dirty="0" smtClean="0"/>
              <a:t>support </a:t>
            </a:r>
            <a:r>
              <a:rPr lang="en-US" dirty="0"/>
              <a:t>next steps </a:t>
            </a:r>
            <a:r>
              <a:rPr lang="en-US" dirty="0" smtClean="0"/>
              <a:t>at all levels.</a:t>
            </a:r>
            <a:endParaRPr lang="en-US" dirty="0"/>
          </a:p>
          <a:p>
            <a:pPr marL="0" indent="0">
              <a:buNone/>
            </a:pPr>
            <a:r>
              <a:rPr lang="en-US" dirty="0" err="1"/>
              <a:t>Recognise</a:t>
            </a:r>
            <a:r>
              <a:rPr lang="en-US" dirty="0"/>
              <a:t> </a:t>
            </a:r>
            <a:r>
              <a:rPr lang="en-US" dirty="0" err="1"/>
              <a:t>HoCs</a:t>
            </a:r>
            <a:r>
              <a:rPr lang="en-US" dirty="0"/>
              <a:t> have </a:t>
            </a:r>
            <a:r>
              <a:rPr lang="en-US" b="1" dirty="0"/>
              <a:t>different levels of autonomy</a:t>
            </a:r>
            <a:r>
              <a:rPr lang="en-US" dirty="0"/>
              <a:t>.</a:t>
            </a:r>
          </a:p>
          <a:p>
            <a:pPr marL="0" indent="0">
              <a:buNone/>
            </a:pPr>
            <a:r>
              <a:rPr lang="en-US" b="1" dirty="0"/>
              <a:t>Share good practices</a:t>
            </a:r>
            <a:r>
              <a:rPr lang="en-US" dirty="0"/>
              <a:t>, create positive reinforcement, </a:t>
            </a:r>
            <a:r>
              <a:rPr lang="en-US" dirty="0" err="1"/>
              <a:t>recognise</a:t>
            </a:r>
            <a:r>
              <a:rPr lang="en-US" dirty="0"/>
              <a:t> significant good work is already done by MS and EUDs.</a:t>
            </a:r>
          </a:p>
          <a:p>
            <a:pPr marL="0" indent="0">
              <a:buNone/>
            </a:pPr>
            <a:r>
              <a:rPr lang="en-US" dirty="0"/>
              <a:t>Ask </a:t>
            </a:r>
            <a:r>
              <a:rPr lang="en-US" dirty="0" smtClean="0"/>
              <a:t>line a management </a:t>
            </a:r>
            <a:r>
              <a:rPr lang="en-US" dirty="0"/>
              <a:t>to </a:t>
            </a:r>
            <a:r>
              <a:rPr lang="en-US" b="1" dirty="0"/>
              <a:t>communicate more clearly </a:t>
            </a:r>
            <a:r>
              <a:rPr lang="en-US" dirty="0"/>
              <a:t>to all staff their </a:t>
            </a:r>
            <a:r>
              <a:rPr lang="en-US" dirty="0" smtClean="0"/>
              <a:t>commitment to JP.</a:t>
            </a:r>
            <a:endParaRPr lang="en-US" dirty="0"/>
          </a:p>
          <a:p>
            <a:pPr marL="0" indent="0">
              <a:buNone/>
            </a:pPr>
            <a:endParaRPr lang="en-US" dirty="0" smtClean="0"/>
          </a:p>
        </p:txBody>
      </p:sp>
    </p:spTree>
    <p:extLst>
      <p:ext uri="{BB962C8B-B14F-4D97-AF65-F5344CB8AC3E}">
        <p14:creationId xmlns:p14="http://schemas.microsoft.com/office/powerpoint/2010/main" val="783541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GB" dirty="0"/>
          </a:p>
        </p:txBody>
      </p:sp>
      <p:sp>
        <p:nvSpPr>
          <p:cNvPr id="3" name="Content Placeholder 2"/>
          <p:cNvSpPr>
            <a:spLocks noGrp="1"/>
          </p:cNvSpPr>
          <p:nvPr>
            <p:ph idx="1"/>
          </p:nvPr>
        </p:nvSpPr>
        <p:spPr>
          <a:xfrm>
            <a:off x="179512" y="1412776"/>
            <a:ext cx="8784976" cy="4608613"/>
          </a:xfrm>
        </p:spPr>
        <p:txBody>
          <a:bodyPr/>
          <a:lstStyle/>
          <a:p>
            <a:pPr marL="457200" lvl="1" indent="0">
              <a:buNone/>
            </a:pPr>
            <a:endParaRPr lang="en-GB" dirty="0"/>
          </a:p>
          <a:p>
            <a:pPr marL="0" indent="0">
              <a:buNone/>
            </a:pPr>
            <a:r>
              <a:rPr lang="en-US" dirty="0" smtClean="0"/>
              <a:t>“Our new country strategy paper is a one page note </a:t>
            </a:r>
            <a:r>
              <a:rPr lang="en-US" dirty="0" err="1" smtClean="0"/>
              <a:t>verbale</a:t>
            </a:r>
            <a:r>
              <a:rPr lang="en-US" dirty="0" smtClean="0"/>
              <a:t> with the joint </a:t>
            </a:r>
            <a:r>
              <a:rPr lang="en-US" dirty="0" err="1" smtClean="0"/>
              <a:t>programme</a:t>
            </a:r>
            <a:r>
              <a:rPr lang="en-US" dirty="0" smtClean="0"/>
              <a:t> attached.” </a:t>
            </a:r>
          </a:p>
          <a:p>
            <a:r>
              <a:rPr lang="en-US" dirty="0"/>
              <a:t> </a:t>
            </a:r>
            <a:r>
              <a:rPr lang="en-US" dirty="0" smtClean="0"/>
              <a:t>                                                               EU MS</a:t>
            </a:r>
          </a:p>
          <a:p>
            <a:pPr marL="0" indent="0">
              <a:buNone/>
            </a:pPr>
            <a:r>
              <a:rPr lang="en-US" dirty="0" smtClean="0"/>
              <a:t>“Finally we have a meaningful basis to work with our colleagues on bilateral desks like our Permanent Secretary wants.”                            </a:t>
            </a:r>
          </a:p>
          <a:p>
            <a:r>
              <a:rPr lang="en-US" dirty="0"/>
              <a:t> </a:t>
            </a:r>
            <a:r>
              <a:rPr lang="en-US" dirty="0" smtClean="0"/>
              <a:t>                        Partner Country Ministry of Finance</a:t>
            </a:r>
          </a:p>
          <a:p>
            <a:pPr marL="0" indent="0">
              <a:buNone/>
            </a:pPr>
            <a:r>
              <a:rPr lang="en-US" dirty="0" smtClean="0"/>
              <a:t>“This makes work easier: before we needed the Permanent Secretary to approve the country strategy and approve again the strategy aspects of the financing agreements.”                    </a:t>
            </a:r>
          </a:p>
          <a:p>
            <a:pPr marL="0" indent="0">
              <a:buNone/>
            </a:pPr>
            <a:r>
              <a:rPr lang="en-US" dirty="0"/>
              <a:t> </a:t>
            </a:r>
            <a:r>
              <a:rPr lang="en-US" dirty="0" smtClean="0"/>
              <a:t>                   </a:t>
            </a:r>
            <a:r>
              <a:rPr lang="en-US" dirty="0"/>
              <a:t> Partner Country Ministry of Finance</a:t>
            </a:r>
            <a:endParaRPr lang="en-GB" dirty="0" smtClean="0"/>
          </a:p>
          <a:p>
            <a:pPr lvl="1"/>
            <a:endParaRPr lang="en-GB" dirty="0"/>
          </a:p>
        </p:txBody>
      </p:sp>
    </p:spTree>
    <p:extLst>
      <p:ext uri="{BB962C8B-B14F-4D97-AF65-F5344CB8AC3E}">
        <p14:creationId xmlns:p14="http://schemas.microsoft.com/office/powerpoint/2010/main" val="550632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74944"/>
            <a:ext cx="8229600" cy="936625"/>
          </a:xfrm>
        </p:spPr>
        <p:txBody>
          <a:bodyPr/>
          <a:lstStyle/>
          <a:p>
            <a:r>
              <a:rPr lang="en-US" dirty="0" smtClean="0"/>
              <a:t>EU Joint Programming Poorly Understood</a:t>
            </a:r>
            <a:endParaRPr lang="en-GB" dirty="0"/>
          </a:p>
        </p:txBody>
      </p:sp>
      <p:sp>
        <p:nvSpPr>
          <p:cNvPr id="3" name="Content Placeholder 2"/>
          <p:cNvSpPr>
            <a:spLocks noGrp="1"/>
          </p:cNvSpPr>
          <p:nvPr>
            <p:ph idx="1"/>
          </p:nvPr>
        </p:nvSpPr>
        <p:spPr>
          <a:xfrm>
            <a:off x="179512" y="1700808"/>
            <a:ext cx="8507288" cy="4320581"/>
          </a:xfrm>
        </p:spPr>
        <p:txBody>
          <a:bodyPr/>
          <a:lstStyle/>
          <a:p>
            <a:pPr marL="457200" lvl="1" indent="0">
              <a:buNone/>
            </a:pPr>
            <a:endParaRPr lang="en-GB" dirty="0"/>
          </a:p>
          <a:p>
            <a:pPr lvl="1"/>
            <a:endParaRPr lang="en-GB" dirty="0" smtClean="0"/>
          </a:p>
          <a:p>
            <a:pPr marL="457200" lvl="1" indent="0">
              <a:buNone/>
            </a:pPr>
            <a:r>
              <a:rPr lang="en-US" dirty="0" smtClean="0"/>
              <a:t>Joint….</a:t>
            </a:r>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r>
              <a:rPr lang="en-US" dirty="0" smtClean="0"/>
              <a:t>Not Joint Implementation,</a:t>
            </a:r>
          </a:p>
          <a:p>
            <a:pPr marL="457200" lvl="1" indent="0">
              <a:buNone/>
            </a:pPr>
            <a:r>
              <a:rPr lang="en-US" dirty="0" err="1" smtClean="0"/>
              <a:t>Synchronisation</a:t>
            </a:r>
            <a:r>
              <a:rPr lang="en-US" dirty="0"/>
              <a:t> </a:t>
            </a:r>
            <a:r>
              <a:rPr lang="en-US" dirty="0" smtClean="0"/>
              <a:t>of Programming; not Financing.</a:t>
            </a:r>
          </a:p>
          <a:p>
            <a:pPr marL="457200" lvl="1" indent="0">
              <a:buNone/>
            </a:pP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132856"/>
            <a:ext cx="4826645" cy="32830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7486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EU JP look like?	</a:t>
            </a:r>
            <a:endParaRPr lang="en-GB" dirty="0"/>
          </a:p>
        </p:txBody>
      </p:sp>
      <p:sp>
        <p:nvSpPr>
          <p:cNvPr id="3" name="Content Placeholder 2"/>
          <p:cNvSpPr>
            <a:spLocks noGrp="1"/>
          </p:cNvSpPr>
          <p:nvPr>
            <p:ph idx="1"/>
          </p:nvPr>
        </p:nvSpPr>
        <p:spPr>
          <a:xfrm>
            <a:off x="457200" y="1988840"/>
            <a:ext cx="8229600" cy="4032549"/>
          </a:xfrm>
        </p:spPr>
        <p:txBody>
          <a:bodyPr/>
          <a:lstStyle/>
          <a:p>
            <a:pPr marL="0" indent="0">
              <a:buNone/>
            </a:pPr>
            <a:r>
              <a:rPr lang="en-US" b="1" dirty="0" smtClean="0"/>
              <a:t>+</a:t>
            </a:r>
            <a:r>
              <a:rPr lang="en-US" dirty="0" smtClean="0"/>
              <a:t> No standard format (DG letter: current coordination, joint analysis/response, </a:t>
            </a:r>
            <a:r>
              <a:rPr lang="en-US" dirty="0" err="1" smtClean="0"/>
              <a:t>DoL</a:t>
            </a:r>
            <a:r>
              <a:rPr lang="en-US" dirty="0" smtClean="0"/>
              <a:t>).</a:t>
            </a:r>
          </a:p>
          <a:p>
            <a:pPr marL="0" indent="0">
              <a:buNone/>
            </a:pPr>
            <a:r>
              <a:rPr lang="en-US" b="1" dirty="0" smtClean="0"/>
              <a:t>+</a:t>
            </a:r>
            <a:r>
              <a:rPr lang="en-US" dirty="0" smtClean="0"/>
              <a:t> Ability to invoke our AE commitments (e.g. </a:t>
            </a:r>
            <a:r>
              <a:rPr lang="en-US" dirty="0" err="1" smtClean="0"/>
              <a:t>Busan</a:t>
            </a:r>
            <a:r>
              <a:rPr lang="en-US" dirty="0" smtClean="0"/>
              <a:t>).</a:t>
            </a:r>
          </a:p>
          <a:p>
            <a:pPr marL="0" indent="0">
              <a:buNone/>
            </a:pPr>
            <a:r>
              <a:rPr lang="en-US" b="1" dirty="0" smtClean="0"/>
              <a:t>+</a:t>
            </a:r>
            <a:r>
              <a:rPr lang="en-US" dirty="0" smtClean="0"/>
              <a:t> Increases opportunities for joint implementation and better visibility.</a:t>
            </a:r>
          </a:p>
          <a:p>
            <a:pPr marL="0" indent="0">
              <a:buNone/>
            </a:pPr>
            <a:r>
              <a:rPr lang="en-US" b="1" dirty="0" smtClean="0"/>
              <a:t>+</a:t>
            </a:r>
            <a:r>
              <a:rPr lang="en-US" dirty="0" smtClean="0"/>
              <a:t> Diminishes donor anxiety about diminishing funds (e.g. in the context of the increasing influence of China).</a:t>
            </a:r>
          </a:p>
          <a:p>
            <a:pPr marL="0" indent="0">
              <a:buNone/>
            </a:pPr>
            <a:r>
              <a:rPr lang="en-US" b="1" dirty="0" smtClean="0"/>
              <a:t>+</a:t>
            </a:r>
            <a:r>
              <a:rPr lang="en-US" dirty="0" smtClean="0"/>
              <a:t> </a:t>
            </a:r>
            <a:r>
              <a:rPr lang="en-US" dirty="0" err="1" smtClean="0"/>
              <a:t>Synchronises</a:t>
            </a:r>
            <a:r>
              <a:rPr lang="en-US" dirty="0" smtClean="0"/>
              <a:t> programming/strategy but not necessarily project implementation and funding.</a:t>
            </a:r>
            <a:endParaRPr lang="en-GB" dirty="0"/>
          </a:p>
        </p:txBody>
      </p:sp>
    </p:spTree>
    <p:extLst>
      <p:ext uri="{BB962C8B-B14F-4D97-AF65-F5344CB8AC3E}">
        <p14:creationId xmlns:p14="http://schemas.microsoft.com/office/powerpoint/2010/main" val="3695268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do JP? (</a:t>
            </a:r>
            <a:r>
              <a:rPr lang="en-US" dirty="0" smtClean="0"/>
              <a:t>Example Cambodia)</a:t>
            </a:r>
            <a:r>
              <a:rPr lang="en-US" dirty="0" smtClean="0"/>
              <a:t>	</a:t>
            </a:r>
            <a:endParaRPr lang="en-GB" dirty="0"/>
          </a:p>
        </p:txBody>
      </p:sp>
      <p:sp>
        <p:nvSpPr>
          <p:cNvPr id="3" name="Content Placeholder 2"/>
          <p:cNvSpPr>
            <a:spLocks noGrp="1"/>
          </p:cNvSpPr>
          <p:nvPr>
            <p:ph idx="1"/>
          </p:nvPr>
        </p:nvSpPr>
        <p:spPr>
          <a:xfrm>
            <a:off x="457200" y="2492895"/>
            <a:ext cx="8229600" cy="3528493"/>
          </a:xfrm>
        </p:spPr>
        <p:txBody>
          <a:bodyPr/>
          <a:lstStyle/>
          <a:p>
            <a:pPr marL="0" indent="0">
              <a:buNone/>
            </a:pPr>
            <a:r>
              <a:rPr lang="en-US" b="1" dirty="0" smtClean="0"/>
              <a:t>1.</a:t>
            </a:r>
            <a:r>
              <a:rPr lang="en-US" i="0" dirty="0" smtClean="0"/>
              <a:t> </a:t>
            </a:r>
            <a:r>
              <a:rPr lang="en-US" i="0" dirty="0" err="1" smtClean="0"/>
              <a:t>Analyse</a:t>
            </a:r>
            <a:r>
              <a:rPr lang="en-US" i="0" dirty="0" smtClean="0"/>
              <a:t> programming cycles. </a:t>
            </a:r>
          </a:p>
          <a:p>
            <a:pPr marL="0" indent="0">
              <a:buNone/>
            </a:pPr>
            <a:r>
              <a:rPr lang="en-US" b="1" dirty="0" smtClean="0"/>
              <a:t>2.</a:t>
            </a:r>
            <a:r>
              <a:rPr lang="en-US" i="0" dirty="0" smtClean="0"/>
              <a:t> Propose JP aligned with the partner’s plan (or use reporting, reviews as entry points),</a:t>
            </a:r>
          </a:p>
          <a:p>
            <a:pPr marL="0" indent="0">
              <a:buNone/>
            </a:pPr>
            <a:r>
              <a:rPr lang="en-US" b="1" dirty="0"/>
              <a:t>3</a:t>
            </a:r>
            <a:r>
              <a:rPr lang="en-US" b="1" dirty="0" smtClean="0"/>
              <a:t>.</a:t>
            </a:r>
            <a:r>
              <a:rPr lang="en-US" i="0" dirty="0" smtClean="0"/>
              <a:t> Use existing analysis for common understanding of how to support the partner’s development plan,</a:t>
            </a:r>
          </a:p>
          <a:p>
            <a:pPr marL="0" indent="0">
              <a:buNone/>
            </a:pPr>
            <a:r>
              <a:rPr lang="en-US" b="1" dirty="0"/>
              <a:t>4</a:t>
            </a:r>
            <a:r>
              <a:rPr lang="en-US" b="1" dirty="0" smtClean="0"/>
              <a:t>.</a:t>
            </a:r>
            <a:r>
              <a:rPr lang="en-US" dirty="0" smtClean="0"/>
              <a:t> </a:t>
            </a:r>
            <a:r>
              <a:rPr lang="en-US" i="0" dirty="0" smtClean="0"/>
              <a:t>Identify common priorities (cross-cutting, sectors) as the foundation for a joint strategy.</a:t>
            </a:r>
          </a:p>
          <a:p>
            <a:pPr marL="0" indent="0">
              <a:buNone/>
            </a:pPr>
            <a:r>
              <a:rPr lang="en-US" b="1" dirty="0"/>
              <a:t>5</a:t>
            </a:r>
            <a:r>
              <a:rPr lang="en-US" b="1" dirty="0" smtClean="0"/>
              <a:t>.</a:t>
            </a:r>
            <a:r>
              <a:rPr lang="en-US" i="0" dirty="0" smtClean="0"/>
              <a:t> Most Importantly: Road-map for implementation.</a:t>
            </a:r>
            <a:endParaRPr lang="en-US" dirty="0"/>
          </a:p>
        </p:txBody>
      </p:sp>
    </p:spTree>
    <p:extLst>
      <p:ext uri="{BB962C8B-B14F-4D97-AF65-F5344CB8AC3E}">
        <p14:creationId xmlns:p14="http://schemas.microsoft.com/office/powerpoint/2010/main" val="28474859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Bolivia Timetable - </a:t>
            </a:r>
            <a:r>
              <a:rPr lang="en-US" i="1" dirty="0" smtClean="0"/>
              <a:t>Example Only</a:t>
            </a:r>
            <a:r>
              <a:rPr lang="en-US" dirty="0" smtClean="0"/>
              <a:t>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8054367"/>
              </p:ext>
            </p:extLst>
          </p:nvPr>
        </p:nvGraphicFramePr>
        <p:xfrm>
          <a:off x="467544" y="2060851"/>
          <a:ext cx="8352930" cy="4248468"/>
        </p:xfrm>
        <a:graphic>
          <a:graphicData uri="http://schemas.openxmlformats.org/drawingml/2006/table">
            <a:tbl>
              <a:tblPr/>
              <a:tblGrid>
                <a:gridCol w="1416750"/>
                <a:gridCol w="693618"/>
                <a:gridCol w="693618"/>
                <a:gridCol w="693618"/>
                <a:gridCol w="693618"/>
                <a:gridCol w="693618"/>
                <a:gridCol w="693618"/>
                <a:gridCol w="693618"/>
                <a:gridCol w="693618"/>
                <a:gridCol w="693618"/>
                <a:gridCol w="693618"/>
              </a:tblGrid>
              <a:tr h="462051">
                <a:tc>
                  <a:txBody>
                    <a:bodyPr/>
                    <a:lstStyle/>
                    <a:p>
                      <a:pPr algn="ctr" fontAlgn="ctr"/>
                      <a:r>
                        <a:rPr lang="en-GB" sz="800" b="0" i="0" u="none" strike="noStrike">
                          <a:solidFill>
                            <a:srgbClr val="FFFFFF"/>
                          </a:solidFill>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algn="ctr" fontAlgn="ctr"/>
                      <a:r>
                        <a:rPr lang="en-GB" sz="800" b="0" i="0" u="none" strike="noStrike">
                          <a:solidFill>
                            <a:srgbClr val="FFFFFF"/>
                          </a:solidFill>
                          <a:effectLst/>
                          <a:latin typeface="Arial"/>
                        </a:rPr>
                        <a:t>2006</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2007</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2008</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2009</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2010</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2011</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2012</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2013</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2014</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2015</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r>
              <a:tr h="462051">
                <a:tc>
                  <a:txBody>
                    <a:bodyPr/>
                    <a:lstStyle/>
                    <a:p>
                      <a:pPr algn="ctr" fontAlgn="ctr"/>
                      <a:r>
                        <a:rPr lang="en-GB" sz="800" b="0" i="0" u="none" strike="noStrike">
                          <a:solidFill>
                            <a:srgbClr val="FFFFFF"/>
                          </a:solidFill>
                          <a:effectLst/>
                          <a:latin typeface="Arial"/>
                        </a:rPr>
                        <a:t>Total ODA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algn="ctr" fontAlgn="ctr"/>
                      <a:r>
                        <a:rPr lang="en-GB" sz="800" b="0" i="0" u="none" strike="noStrike">
                          <a:effectLst/>
                          <a:latin typeface="Arial"/>
                        </a:rPr>
                        <a:t>$850m</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n-GB" sz="800" b="0" i="0" u="none" strike="noStrike">
                          <a:effectLst/>
                          <a:latin typeface="Arial"/>
                        </a:rPr>
                        <a:t>$477m</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n-GB" sz="800" b="0" i="0" u="none" strike="noStrike">
                          <a:effectLst/>
                          <a:latin typeface="Arial"/>
                        </a:rPr>
                        <a:t>$628m</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r>
              <a:tr h="462051">
                <a:tc>
                  <a:txBody>
                    <a:bodyPr/>
                    <a:lstStyle/>
                    <a:p>
                      <a:pPr algn="ctr" fontAlgn="ctr"/>
                      <a:r>
                        <a:rPr lang="en-GB" sz="800" b="0" i="0" u="none" strike="noStrike">
                          <a:solidFill>
                            <a:srgbClr val="FFFFFF"/>
                          </a:solidFill>
                          <a:effectLst/>
                          <a:latin typeface="Arial"/>
                        </a:rPr>
                        <a:t>ODA per Capita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000000"/>
                    </a:solidFill>
                  </a:tcPr>
                </a:tc>
                <a:tc>
                  <a:txBody>
                    <a:bodyPr/>
                    <a:lstStyle/>
                    <a:p>
                      <a:pPr algn="ctr" fontAlgn="ctr"/>
                      <a:r>
                        <a:rPr lang="en-GB" sz="800" b="0" i="0" u="none" strike="noStrike">
                          <a:effectLst/>
                          <a:latin typeface="Arial"/>
                        </a:rPr>
                        <a:t>$91</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GB" sz="800" b="0" i="0" u="none" strike="noStrike">
                          <a:effectLst/>
                          <a:latin typeface="Arial"/>
                        </a:rPr>
                        <a:t>$50</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GB" sz="800" b="0" i="0" u="none" strike="noStrike">
                          <a:effectLst/>
                          <a:latin typeface="Arial"/>
                        </a:rPr>
                        <a:t>$65</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r>
              <a:tr h="462051">
                <a:tc>
                  <a:txBody>
                    <a:bodyPr/>
                    <a:lstStyle/>
                    <a:p>
                      <a:pPr algn="ctr" fontAlgn="ctr"/>
                      <a:r>
                        <a:rPr lang="en-GB" sz="800" b="0" i="0" u="none" strike="noStrike">
                          <a:solidFill>
                            <a:srgbClr val="FFFFFF"/>
                          </a:solidFill>
                          <a:effectLst/>
                          <a:latin typeface="Arial"/>
                        </a:rPr>
                        <a:t>National Strategy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366092"/>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5">
                  <a:txBody>
                    <a:bodyPr/>
                    <a:lstStyle/>
                    <a:p>
                      <a:pPr algn="ctr" fontAlgn="ctr"/>
                      <a:r>
                        <a:rPr lang="en-GB" sz="800" b="0" i="0" u="none" strike="noStrike">
                          <a:effectLst/>
                          <a:latin typeface="Arial"/>
                        </a:rPr>
                        <a:t>Second National Development Plan</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B8CCE4"/>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300033">
                <a:tc>
                  <a:txBody>
                    <a:bodyPr/>
                    <a:lstStyle/>
                    <a:p>
                      <a:pPr algn="ctr" fontAlgn="ctr"/>
                      <a:r>
                        <a:rPr lang="en-GB" sz="800" b="0" i="0" u="none" strike="noStrike">
                          <a:solidFill>
                            <a:srgbClr val="FFFFFF"/>
                          </a:solidFill>
                          <a:effectLst/>
                          <a:latin typeface="Arial"/>
                        </a:rPr>
                        <a:t>EC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7">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Belgium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4">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Denmark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gridSpan="5">
                  <a:txBody>
                    <a:bodyPr/>
                    <a:lstStyle/>
                    <a:p>
                      <a:pPr algn="ctr"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Germany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6">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Italy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4">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Netherlands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4">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4D79B"/>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Spain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4">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Switzerland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a:noFill/>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800" b="0" i="0" u="none" strike="noStrike" dirty="0">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94050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Concerns Raised At Country Level – Examples from Bolivia and Cambodia</a:t>
            </a:r>
            <a:endParaRPr lang="en-GB" dirty="0"/>
          </a:p>
        </p:txBody>
      </p:sp>
      <p:sp>
        <p:nvSpPr>
          <p:cNvPr id="3" name="Content Placeholder 2"/>
          <p:cNvSpPr>
            <a:spLocks noGrp="1"/>
          </p:cNvSpPr>
          <p:nvPr>
            <p:ph idx="1"/>
          </p:nvPr>
        </p:nvSpPr>
        <p:spPr/>
        <p:txBody>
          <a:bodyPr/>
          <a:lstStyle/>
          <a:p>
            <a:pPr marL="0" indent="0">
              <a:buNone/>
            </a:pPr>
            <a:r>
              <a:rPr lang="en-US" b="1" dirty="0" smtClean="0"/>
              <a:t>+</a:t>
            </a:r>
            <a:r>
              <a:rPr lang="en-US" dirty="0" smtClean="0"/>
              <a:t> </a:t>
            </a:r>
            <a:r>
              <a:rPr lang="en-US" i="0" dirty="0" smtClean="0"/>
              <a:t>No Instructions have been received on whether EU JP affects normal rules of operation.</a:t>
            </a:r>
          </a:p>
          <a:p>
            <a:pPr marL="0" indent="0">
              <a:buNone/>
            </a:pPr>
            <a:r>
              <a:rPr lang="en-US" b="1" i="0" dirty="0" smtClean="0"/>
              <a:t>+</a:t>
            </a:r>
            <a:r>
              <a:rPr lang="en-US" i="0" dirty="0" smtClean="0"/>
              <a:t> Not clear if we have authority to change the standard formats for strategy and analysis.</a:t>
            </a:r>
          </a:p>
          <a:p>
            <a:pPr marL="0" indent="0">
              <a:buNone/>
            </a:pPr>
            <a:r>
              <a:rPr lang="en-US" b="1" i="0" dirty="0" smtClean="0"/>
              <a:t>+</a:t>
            </a:r>
            <a:r>
              <a:rPr lang="en-US" i="0" dirty="0" smtClean="0"/>
              <a:t> HQ approval needed more often than is commonly understood (e.g. sectors/results). </a:t>
            </a:r>
          </a:p>
          <a:p>
            <a:pPr marL="0" indent="0">
              <a:buNone/>
            </a:pPr>
            <a:r>
              <a:rPr lang="en-US" b="1" i="0" dirty="0" smtClean="0"/>
              <a:t>+</a:t>
            </a:r>
            <a:r>
              <a:rPr lang="en-US" i="0" dirty="0" smtClean="0"/>
              <a:t> Can HQ approve the whole JP or need only approve components of it (HQ country desks meet).</a:t>
            </a:r>
          </a:p>
          <a:p>
            <a:pPr marL="0" indent="0">
              <a:buNone/>
            </a:pPr>
            <a:r>
              <a:rPr lang="en-US" b="1" i="0" dirty="0" smtClean="0"/>
              <a:t>+</a:t>
            </a:r>
            <a:r>
              <a:rPr lang="en-US" i="0" dirty="0" smtClean="0"/>
              <a:t> Need to </a:t>
            </a:r>
            <a:r>
              <a:rPr lang="en-US" i="0" dirty="0" err="1" smtClean="0"/>
              <a:t>recognise</a:t>
            </a:r>
            <a:r>
              <a:rPr lang="en-US" i="0" dirty="0" smtClean="0"/>
              <a:t> that changes of government could mean changed approaches.</a:t>
            </a:r>
          </a:p>
        </p:txBody>
      </p:sp>
    </p:spTree>
    <p:extLst>
      <p:ext uri="{BB962C8B-B14F-4D97-AF65-F5344CB8AC3E}">
        <p14:creationId xmlns:p14="http://schemas.microsoft.com/office/powerpoint/2010/main" val="17167937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Features of Advanced Countries	</a:t>
            </a:r>
            <a:endParaRPr lang="en-GB" dirty="0"/>
          </a:p>
        </p:txBody>
      </p:sp>
      <p:sp>
        <p:nvSpPr>
          <p:cNvPr id="3" name="Content Placeholder 2"/>
          <p:cNvSpPr>
            <a:spLocks noGrp="1"/>
          </p:cNvSpPr>
          <p:nvPr>
            <p:ph idx="1"/>
          </p:nvPr>
        </p:nvSpPr>
        <p:spPr/>
        <p:txBody>
          <a:bodyPr/>
          <a:lstStyle/>
          <a:p>
            <a:pPr marL="0" indent="0">
              <a:buNone/>
            </a:pPr>
            <a:r>
              <a:rPr lang="en-US" b="1" dirty="0" smtClean="0"/>
              <a:t>+</a:t>
            </a:r>
            <a:r>
              <a:rPr lang="en-US" dirty="0" smtClean="0"/>
              <a:t> </a:t>
            </a:r>
            <a:r>
              <a:rPr lang="en-US" i="0" dirty="0" smtClean="0"/>
              <a:t>Discussions on how to </a:t>
            </a:r>
            <a:r>
              <a:rPr lang="en-US" i="0" dirty="0" err="1" smtClean="0"/>
              <a:t>operationalise</a:t>
            </a:r>
            <a:r>
              <a:rPr lang="en-US" i="0" dirty="0" smtClean="0"/>
              <a:t> JP and what that means?</a:t>
            </a:r>
          </a:p>
          <a:p>
            <a:pPr marL="0" indent="0">
              <a:buNone/>
            </a:pPr>
            <a:r>
              <a:rPr lang="en-US" b="1" i="0" dirty="0" smtClean="0"/>
              <a:t>+</a:t>
            </a:r>
            <a:r>
              <a:rPr lang="en-US" i="0" dirty="0" smtClean="0"/>
              <a:t> How to manage the work load?</a:t>
            </a:r>
          </a:p>
          <a:p>
            <a:pPr marL="0" indent="0">
              <a:buNone/>
            </a:pPr>
            <a:r>
              <a:rPr lang="en-US" b="1" i="0" dirty="0" smtClean="0"/>
              <a:t>+</a:t>
            </a:r>
            <a:r>
              <a:rPr lang="en-US" i="0" dirty="0" smtClean="0"/>
              <a:t> How to address unexpected occurrences?</a:t>
            </a:r>
          </a:p>
          <a:p>
            <a:pPr marL="0" indent="0">
              <a:buNone/>
            </a:pPr>
            <a:r>
              <a:rPr lang="en-US" b="1" i="0" dirty="0" smtClean="0"/>
              <a:t>+</a:t>
            </a:r>
            <a:r>
              <a:rPr lang="en-US" i="0" dirty="0" smtClean="0"/>
              <a:t> Monitoring and moving towards common results frameworks, joint strategic studies (e.g. PEA).</a:t>
            </a:r>
          </a:p>
          <a:p>
            <a:pPr marL="0" indent="0">
              <a:buNone/>
            </a:pPr>
            <a:r>
              <a:rPr lang="en-US" b="1" i="0" dirty="0" smtClean="0"/>
              <a:t>+</a:t>
            </a:r>
            <a:r>
              <a:rPr lang="en-US" i="0" dirty="0" smtClean="0"/>
              <a:t> Sharing and lessons learning (call for regular workshops/seminars with practitioners).</a:t>
            </a:r>
            <a:endParaRPr lang="en-US" dirty="0"/>
          </a:p>
        </p:txBody>
      </p:sp>
    </p:spTree>
    <p:extLst>
      <p:ext uri="{BB962C8B-B14F-4D97-AF65-F5344CB8AC3E}">
        <p14:creationId xmlns:p14="http://schemas.microsoft.com/office/powerpoint/2010/main" val="31471213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Features of Willing and Able Countries</a:t>
            </a:r>
            <a:endParaRPr lang="en-GB" dirty="0"/>
          </a:p>
        </p:txBody>
      </p:sp>
      <p:sp>
        <p:nvSpPr>
          <p:cNvPr id="3" name="Content Placeholder 2"/>
          <p:cNvSpPr>
            <a:spLocks noGrp="1"/>
          </p:cNvSpPr>
          <p:nvPr>
            <p:ph idx="1"/>
          </p:nvPr>
        </p:nvSpPr>
        <p:spPr>
          <a:xfrm>
            <a:off x="457200" y="2492375"/>
            <a:ext cx="8435280" cy="3529013"/>
          </a:xfrm>
        </p:spPr>
        <p:txBody>
          <a:bodyPr/>
          <a:lstStyle/>
          <a:p>
            <a:pPr marL="0" indent="0">
              <a:buNone/>
            </a:pPr>
            <a:r>
              <a:rPr lang="en-US" b="1" i="0" dirty="0" smtClean="0"/>
              <a:t>+</a:t>
            </a:r>
            <a:r>
              <a:rPr lang="en-US" i="0" dirty="0" smtClean="0"/>
              <a:t> How to manage the workload?</a:t>
            </a:r>
          </a:p>
          <a:p>
            <a:pPr marL="0" indent="0">
              <a:buNone/>
            </a:pPr>
            <a:r>
              <a:rPr lang="en-US" b="1" i="0" dirty="0" smtClean="0"/>
              <a:t>+</a:t>
            </a:r>
            <a:r>
              <a:rPr lang="en-US" i="0" dirty="0" smtClean="0"/>
              <a:t> Who will do the initial analysis (particularly of sector concentration)?</a:t>
            </a:r>
          </a:p>
          <a:p>
            <a:pPr marL="0" indent="0">
              <a:buNone/>
            </a:pPr>
            <a:r>
              <a:rPr lang="en-US" b="1" i="0" dirty="0" smtClean="0"/>
              <a:t>+</a:t>
            </a:r>
            <a:r>
              <a:rPr lang="en-US" i="0" dirty="0" smtClean="0"/>
              <a:t> Greater need for discussions to ensure a shared understanding (e.g. EU Heads of Cooperation Meets).</a:t>
            </a:r>
          </a:p>
          <a:p>
            <a:pPr marL="0" indent="0">
              <a:buNone/>
            </a:pPr>
            <a:r>
              <a:rPr lang="en-US" b="1" i="0" dirty="0" smtClean="0"/>
              <a:t>+</a:t>
            </a:r>
            <a:r>
              <a:rPr lang="en-US" i="0" dirty="0" smtClean="0"/>
              <a:t> Support and Instructions from Headquarters (not always forthcoming).</a:t>
            </a:r>
          </a:p>
          <a:p>
            <a:pPr marL="0" indent="0">
              <a:buNone/>
            </a:pPr>
            <a:r>
              <a:rPr lang="en-US" b="1" i="0" dirty="0" smtClean="0"/>
              <a:t>+</a:t>
            </a:r>
            <a:r>
              <a:rPr lang="en-US" i="0" dirty="0" smtClean="0"/>
              <a:t> How best to support and or respond to challenges at partner country level (two is enough, MS can lead)?</a:t>
            </a:r>
          </a:p>
        </p:txBody>
      </p:sp>
    </p:spTree>
    <p:extLst>
      <p:ext uri="{BB962C8B-B14F-4D97-AF65-F5344CB8AC3E}">
        <p14:creationId xmlns:p14="http://schemas.microsoft.com/office/powerpoint/2010/main" val="672332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dg_devco_powerpoint_template-orange_en">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dg_devco_powerpoint_template-orange_en</Template>
  <TotalTime>1063</TotalTime>
  <Words>2296</Words>
  <Application>Microsoft Office PowerPoint</Application>
  <PresentationFormat>On-screen Show (4:3)</PresentationFormat>
  <Paragraphs>221</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dg_devco_powerpoint_template-orange_en</vt:lpstr>
      <vt:lpstr>EU Joint Programming Country Experiences</vt:lpstr>
      <vt:lpstr>Introduction</vt:lpstr>
      <vt:lpstr>EU Joint Programming Poorly Understood</vt:lpstr>
      <vt:lpstr>What does EU JP look like? </vt:lpstr>
      <vt:lpstr>How Do We do JP? (Example Cambodia) </vt:lpstr>
      <vt:lpstr>Bolivia Timetable - Example Only </vt:lpstr>
      <vt:lpstr>Concerns Raised At Country Level – Examples from Bolivia and Cambodia</vt:lpstr>
      <vt:lpstr>1. Features of Advanced Countries </vt:lpstr>
      <vt:lpstr>2. Features of Willing and Able Countries</vt:lpstr>
      <vt:lpstr>3. Features of Slow Joiners</vt:lpstr>
      <vt:lpstr>Messages for Capitals/HQs</vt:lpstr>
      <vt:lpstr>Conclusions</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 and Modality</dc:title>
  <dc:creator>Alexander ORIORDAN</dc:creator>
  <cp:keywords>alexanderoriordan@gmail.com</cp:keywords>
  <cp:lastModifiedBy>Alexo</cp:lastModifiedBy>
  <cp:revision>91</cp:revision>
  <dcterms:created xsi:type="dcterms:W3CDTF">2012-08-13T11:30:33Z</dcterms:created>
  <dcterms:modified xsi:type="dcterms:W3CDTF">2013-04-26T06:59:50Z</dcterms:modified>
</cp:coreProperties>
</file>