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Lst>
  <p:notesMasterIdLst>
    <p:notesMasterId r:id="rId16"/>
  </p:notesMasterIdLst>
  <p:sldIdLst>
    <p:sldId id="257" r:id="rId4"/>
    <p:sldId id="271" r:id="rId5"/>
    <p:sldId id="258" r:id="rId6"/>
    <p:sldId id="263" r:id="rId7"/>
    <p:sldId id="267" r:id="rId8"/>
    <p:sldId id="264" r:id="rId9"/>
    <p:sldId id="273" r:id="rId10"/>
    <p:sldId id="272" r:id="rId11"/>
    <p:sldId id="262" r:id="rId12"/>
    <p:sldId id="265" r:id="rId13"/>
    <p:sldId id="266"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8FF876-591B-4084-BAE2-502C090C1991}" type="datetimeFigureOut">
              <a:rPr lang="en-US" smtClean="0"/>
              <a:t>5/6/2013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282A64-5A12-46BB-9374-A98AE622957C}" type="slidenum">
              <a:rPr lang="en-US" smtClean="0"/>
              <a:t>‹#›</a:t>
            </a:fld>
            <a:endParaRPr lang="en-US"/>
          </a:p>
        </p:txBody>
      </p:sp>
    </p:spTree>
    <p:extLst>
      <p:ext uri="{BB962C8B-B14F-4D97-AF65-F5344CB8AC3E}">
        <p14:creationId xmlns:p14="http://schemas.microsoft.com/office/powerpoint/2010/main" val="4173329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FCD9822-8C53-44BB-A981-90CBCE2CB647}" type="slidenum">
              <a:rPr lang="en-US">
                <a:solidFill>
                  <a:prstClr val="black"/>
                </a:solidFill>
              </a:rPr>
              <a:pPr/>
              <a:t>1</a:t>
            </a:fld>
            <a:endParaRPr lang="en-US">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z="1700" b="1" smtClean="0">
                <a:solidFill>
                  <a:srgbClr val="0033CC"/>
                </a:solidFill>
                <a:latin typeface="Arial Narrow" pitchFamily="34" charset="0"/>
              </a:rPr>
              <a:t>The Access Initiative has its roots in two international events.</a:t>
            </a:r>
          </a:p>
          <a:p>
            <a:pPr eaLnBrk="1" hangingPunct="1"/>
            <a:endParaRPr lang="en-US" sz="1700" b="1" smtClean="0">
              <a:solidFill>
                <a:srgbClr val="0033CC"/>
              </a:solidFill>
              <a:latin typeface="Arial Narrow" pitchFamily="34" charset="0"/>
            </a:endParaRPr>
          </a:p>
          <a:p>
            <a:pPr eaLnBrk="1" hangingPunct="1"/>
            <a:r>
              <a:rPr lang="en-US" sz="1700" b="1" smtClean="0">
                <a:solidFill>
                  <a:srgbClr val="0033CC"/>
                </a:solidFill>
                <a:latin typeface="Arial Narrow" pitchFamily="34" charset="0"/>
              </a:rPr>
              <a:t>1992</a:t>
            </a:r>
            <a:endParaRPr lang="en-US" smtClean="0">
              <a:latin typeface="Arial Narrow" pitchFamily="34" charset="0"/>
            </a:endParaRPr>
          </a:p>
          <a:p>
            <a:pPr eaLnBrk="1" hangingPunct="1"/>
            <a:r>
              <a:rPr lang="en-US" smtClean="0">
                <a:latin typeface="Arial Narrow" pitchFamily="34" charset="0"/>
              </a:rPr>
              <a:t>	</a:t>
            </a:r>
            <a:r>
              <a:rPr lang="en-US" sz="1400" smtClean="0">
                <a:latin typeface="Arial Narrow" pitchFamily="34" charset="0"/>
              </a:rPr>
              <a:t>	</a:t>
            </a:r>
            <a:r>
              <a:rPr lang="en-US" smtClean="0">
                <a:latin typeface="Arial Narrow" pitchFamily="34" charset="0"/>
              </a:rPr>
              <a:t>178 governments sign the </a:t>
            </a:r>
            <a:r>
              <a:rPr lang="en-US" b="1" smtClean="0">
                <a:solidFill>
                  <a:srgbClr val="0033CC"/>
                </a:solidFill>
                <a:latin typeface="Arial Narrow" pitchFamily="34" charset="0"/>
              </a:rPr>
              <a:t>Rio Declaration</a:t>
            </a:r>
            <a:r>
              <a:rPr lang="en-US" smtClean="0">
                <a:latin typeface="Arial Narrow" pitchFamily="34" charset="0"/>
              </a:rPr>
              <a:t>. Principle 10 mandated appropriate access to information, encouragement of public participation, and effective access to judicial proceedings.</a:t>
            </a:r>
          </a:p>
          <a:p>
            <a:pPr eaLnBrk="1" hangingPunct="1"/>
            <a:endParaRPr lang="en-US" smtClean="0">
              <a:latin typeface="Arial Narrow" pitchFamily="34" charset="0"/>
            </a:endParaRPr>
          </a:p>
          <a:p>
            <a:pPr eaLnBrk="1" hangingPunct="1"/>
            <a:r>
              <a:rPr lang="en-US" sz="1700" b="1" smtClean="0">
                <a:solidFill>
                  <a:srgbClr val="0033CC"/>
                </a:solidFill>
                <a:latin typeface="Arial Narrow" pitchFamily="34" charset="0"/>
              </a:rPr>
              <a:t>2002 </a:t>
            </a:r>
            <a:endParaRPr lang="en-US" sz="1600" smtClean="0">
              <a:latin typeface="Arial Narrow" pitchFamily="34" charset="0"/>
            </a:endParaRPr>
          </a:p>
          <a:p>
            <a:pPr lvl="1" eaLnBrk="1" hangingPunct="1">
              <a:spcBef>
                <a:spcPct val="0"/>
              </a:spcBef>
            </a:pPr>
            <a:r>
              <a:rPr lang="en-US" sz="1600" b="1" smtClean="0">
                <a:solidFill>
                  <a:srgbClr val="0033CC"/>
                </a:solidFill>
                <a:latin typeface="Arial Narrow" pitchFamily="34" charset="0"/>
              </a:rPr>
              <a:t>		</a:t>
            </a:r>
            <a:r>
              <a:rPr lang="en-US" sz="1400" b="1" smtClean="0">
                <a:solidFill>
                  <a:srgbClr val="0033CC"/>
                </a:solidFill>
                <a:latin typeface="Arial Narrow" pitchFamily="34" charset="0"/>
              </a:rPr>
              <a:t>WSSD Plan of Implementation</a:t>
            </a:r>
            <a:r>
              <a:rPr lang="en-US" sz="1400" smtClean="0">
                <a:latin typeface="Arial Narrow" pitchFamily="34" charset="0"/>
              </a:rPr>
              <a:t> </a:t>
            </a:r>
          </a:p>
          <a:p>
            <a:pPr lvl="1" eaLnBrk="1" hangingPunct="1">
              <a:spcBef>
                <a:spcPct val="0"/>
              </a:spcBef>
            </a:pPr>
            <a:r>
              <a:rPr lang="en-US" sz="1400" smtClean="0">
                <a:latin typeface="Arial Narrow" pitchFamily="34" charset="0"/>
              </a:rPr>
              <a:t>calls on governments to implement </a:t>
            </a:r>
          </a:p>
          <a:p>
            <a:pPr lvl="1" eaLnBrk="1" hangingPunct="1">
              <a:spcBef>
                <a:spcPct val="0"/>
              </a:spcBef>
            </a:pPr>
            <a:r>
              <a:rPr lang="en-US" sz="1400" smtClean="0">
                <a:latin typeface="Arial Narrow" pitchFamily="34" charset="0"/>
              </a:rPr>
              <a:t>Principle 10.</a:t>
            </a:r>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B6A4691-F830-4278-847E-7CF2BB3901EB}" type="slidenum">
              <a:rPr lang="en-US">
                <a:solidFill>
                  <a:prstClr val="black"/>
                </a:solidFill>
              </a:rPr>
              <a:pPr/>
              <a:t>11</a:t>
            </a:fld>
            <a:endParaRPr lang="en-US">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Latin America: All countries (14 countries) except Panama, Belize, Guyana, Suriname, Uruguay and Argentina. Argentina is involved in PP10 and TAI regional activities (general promotion) but not officially TAI.</a:t>
            </a:r>
          </a:p>
          <a:p>
            <a:pPr eaLnBrk="1" hangingPunct="1"/>
            <a:r>
              <a:rPr lang="en-US" smtClean="0"/>
              <a:t>Europe: Portugal, Ireland,  Latvia, Lithuania, Estonia, Poland, Hungary, Bulgaria, Ukraine, Kazakhstan</a:t>
            </a:r>
          </a:p>
          <a:p>
            <a:pPr eaLnBrk="1" hangingPunct="1"/>
            <a:r>
              <a:rPr lang="en-US" smtClean="0"/>
              <a:t>South Asia: India, Sri Lanka, Bangladesh </a:t>
            </a:r>
          </a:p>
          <a:p>
            <a:pPr eaLnBrk="1" hangingPunct="1"/>
            <a:r>
              <a:rPr lang="en-US" smtClean="0"/>
              <a:t>Asia: Vietnam, Malaysia, Thailand, Indonesia, Philippines, Cambodia, Australia</a:t>
            </a:r>
          </a:p>
          <a:p>
            <a:pPr eaLnBrk="1" hangingPunct="1"/>
            <a:r>
              <a:rPr lang="en-US" smtClean="0"/>
              <a:t>Africa: Cameroon, Malawi, Kenya, Tanzania, Uganda, South Africa, Zimbabwe, </a:t>
            </a:r>
          </a:p>
          <a:p>
            <a:pPr eaLnBrk="1" hangingPunct="1"/>
            <a:r>
              <a:rPr lang="en-US" smtClean="0"/>
              <a:t>North America: US and Mexico</a:t>
            </a:r>
          </a:p>
          <a:p>
            <a:pPr eaLnBrk="1" hangingPunct="1"/>
            <a:r>
              <a:rPr lang="en-US" smtClean="0"/>
              <a:t>Not fully up to date 2-3 countries are not here.</a:t>
            </a:r>
          </a:p>
          <a:p>
            <a:pPr eaLnBrk="1" hangingPunct="1"/>
            <a:r>
              <a:rPr lang="en-US" smtClean="0"/>
              <a:t>Regionalization – CT leadership - decentralization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433">
              <a:defRPr/>
            </a:pPr>
            <a:r>
              <a:rPr lang="en-US" baseline="0" dirty="0" smtClean="0"/>
              <a:t>In the Declaration they signed – Principle 10 speaks about these same principles of partnership.  I don’t expect you to read that but the three principles are there.  </a:t>
            </a:r>
            <a:r>
              <a:rPr lang="en-US" dirty="0" smtClean="0"/>
              <a:t>The basis of partnerships for sustainability must also be openness, participation and accountability – the essence of Principle 10.  (SLIDE 4).  </a:t>
            </a:r>
          </a:p>
          <a:p>
            <a:pPr defTabSz="904433">
              <a:defRPr/>
            </a:pPr>
            <a:endParaRPr lang="en-US" dirty="0" smtClean="0"/>
          </a:p>
          <a:p>
            <a:pPr defTabSz="904433">
              <a:defRPr/>
            </a:pPr>
            <a:r>
              <a:rPr lang="en-US" dirty="0" smtClean="0"/>
              <a:t>Some facts that we have made progress.  (slide Maps??) nearly 100 FOIA countries.  40 PRTR countries.  44 ECT countries. But there is still a huge gap to fill.  We have to build the partnership fast.  Time is running out.  Sustainability is at stake.  We need to harness the mind and heart of every man, woman and child.  </a:t>
            </a:r>
          </a:p>
          <a:p>
            <a:pPr defTabSz="904433">
              <a:defRPr/>
            </a:pPr>
            <a:endParaRPr lang="en-US" dirty="0" smtClean="0"/>
          </a:p>
          <a:p>
            <a:pPr defTabSz="904433">
              <a:defRPr/>
            </a:pPr>
            <a:r>
              <a:rPr lang="en-US" dirty="0" smtClean="0"/>
              <a:t>Despite this progress there are many gaps to fill</a:t>
            </a:r>
            <a:r>
              <a:rPr lang="en-US" baseline="0" dirty="0" smtClean="0"/>
              <a:t> and a long way to go.  We need to work harder to ensure that the principles of partnership are practiced at all levels</a:t>
            </a:r>
            <a:endParaRPr lang="en-US" dirty="0" smtClean="0"/>
          </a:p>
        </p:txBody>
      </p:sp>
      <p:sp>
        <p:nvSpPr>
          <p:cNvPr id="4" name="Slide Number Placeholder 3"/>
          <p:cNvSpPr>
            <a:spLocks noGrp="1"/>
          </p:cNvSpPr>
          <p:nvPr>
            <p:ph type="sldNum" sz="quarter" idx="10"/>
          </p:nvPr>
        </p:nvSpPr>
        <p:spPr/>
        <p:txBody>
          <a:bodyPr/>
          <a:lstStyle/>
          <a:p>
            <a:fld id="{9EC8169C-D667-4798-9155-595E3BE80A49}" type="slidenum">
              <a:rPr lang="es-BO" smtClean="0">
                <a:solidFill>
                  <a:prstClr val="black"/>
                </a:solidFill>
              </a:rPr>
              <a:pPr/>
              <a:t>2</a:t>
            </a:fld>
            <a:endParaRPr lang="es-BO">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52494CC-D2BE-4EAB-9401-D25A253ED60B}" type="slidenum">
              <a:rPr lang="en-US">
                <a:solidFill>
                  <a:prstClr val="black"/>
                </a:solidFill>
              </a:rPr>
              <a:pPr/>
              <a:t>3</a:t>
            </a:fld>
            <a:endParaRPr lang="en-US">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Principle 10 is about decision-making that affects the environment.</a:t>
            </a:r>
          </a:p>
          <a:p>
            <a:pPr eaLnBrk="1" hangingPunct="1"/>
            <a:endParaRPr lang="en-US" smtClean="0"/>
          </a:p>
          <a:p>
            <a:pPr eaLnBrk="1" hangingPunct="1"/>
            <a:r>
              <a:rPr lang="en-US" smtClean="0"/>
              <a:t>It asks the questions of, “Whose voice is heard?” “What are the decisions being made?” and “Who is responsible for those decisions?”</a:t>
            </a:r>
          </a:p>
          <a:p>
            <a:pPr eaLnBrk="1" hangingPunct="1"/>
            <a:endParaRPr lang="en-US" smtClean="0"/>
          </a:p>
          <a:p>
            <a:pPr eaLnBrk="1" hangingPunct="1"/>
            <a:r>
              <a:rPr lang="en-US" smtClean="0"/>
              <a:t>It asks, are the processes “inclusive?” “transparent?” “accountable?”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C421774-D7B2-4E51-A8EB-2B47564324DB}" type="slidenum">
              <a:rPr lang="en-US">
                <a:solidFill>
                  <a:prstClr val="black"/>
                </a:solidFill>
              </a:rPr>
              <a:pPr/>
              <a:t>4</a:t>
            </a:fld>
            <a:endParaRPr lang="en-US">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AD9D619-0C8B-4494-9C07-E0DEDFB8870B}" type="slidenum">
              <a:rPr lang="en-US">
                <a:solidFill>
                  <a:prstClr val="black"/>
                </a:solidFill>
              </a:rPr>
              <a:pPr/>
              <a:t>5</a:t>
            </a:fld>
            <a:endParaRPr lang="en-US">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AD9D619-0C8B-4494-9C07-E0DEDFB8870B}" type="slidenum">
              <a:rPr lang="en-US">
                <a:solidFill>
                  <a:prstClr val="black"/>
                </a:solidFill>
              </a:rPr>
              <a:pPr/>
              <a:t>6</a:t>
            </a:fld>
            <a:endParaRPr lang="en-US">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AD9D619-0C8B-4494-9C07-E0DEDFB8870B}" type="slidenum">
              <a:rPr lang="en-US">
                <a:solidFill>
                  <a:prstClr val="black"/>
                </a:solidFill>
              </a:rPr>
              <a:pPr/>
              <a:t>7</a:t>
            </a:fld>
            <a:endParaRPr lang="en-US">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901319C-FFCE-4B3B-A48F-0282892A88F1}" type="slidenum">
              <a:rPr lang="en-US">
                <a:solidFill>
                  <a:prstClr val="black"/>
                </a:solidFill>
              </a:rPr>
              <a:pPr/>
              <a:t>9</a:t>
            </a:fld>
            <a:endParaRPr lang="en-US">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710A179-6CA2-4F90-BDEB-B652D1E1CE99}" type="slidenum">
              <a:rPr lang="en-US">
                <a:solidFill>
                  <a:prstClr val="black"/>
                </a:solidFill>
              </a:rPr>
              <a:pPr/>
              <a:t>10</a:t>
            </a:fld>
            <a:endParaRPr lang="en-US">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BF5B2D-1DC9-4307-AA52-A97B5AEFC69C}"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A92EB9-F55E-4F84-9D56-4F82C69DAFAD}"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D2C51C-9B41-4A40-B2EF-975C19CF9389}"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4ED0DC4-CBA3-4239-85DE-4327BD47BF98}"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102545-E6B8-46A5-B02E-1FB49E153D4D}"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C1AA74C-DCE3-4561-BA3E-55707801E937}"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BF5B2D-1DC9-4307-AA52-A97B5AEFC69C}"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2F3150-8144-4553-A78A-47DE2DE34B6D}"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093243-18FB-47B4-820E-F5A7E45E48B0}"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C9A5A9-9D41-4CCB-B13B-DAB851A8D7F2}"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D6750F-9E0A-458F-9837-CD2FA30905CA}"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2F3150-8144-4553-A78A-47DE2DE34B6D}"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3F6033-D83B-4054-9073-84FB21453913}"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CE20E4-4D87-414C-8DBF-88609A31449B}"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E182D8-D825-4408-B24F-298A4E8A823C}"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D34CB1-2F89-45A4-9077-983B39BFD623}"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A92EB9-F55E-4F84-9D56-4F82C69DAFAD}"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D2C51C-9B41-4A40-B2EF-975C19CF9389}"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4ED0DC4-CBA3-4239-85DE-4327BD47BF98}"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102545-E6B8-46A5-B02E-1FB49E153D4D}"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C1AA74C-DCE3-4561-BA3E-55707801E937}"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409FCCED-B967-441F-8510-035B33025254}" type="datetimeFigureOut">
              <a:rPr lang="en-US" smtClean="0">
                <a:solidFill>
                  <a:srgbClr val="D6ECFF"/>
                </a:solidFill>
              </a:rPr>
              <a:pPr/>
              <a:t>5/6/2013</a:t>
            </a:fld>
            <a:endParaRPr lang="es-BO">
              <a:solidFill>
                <a:srgbClr val="D6ECFF"/>
              </a:solidFill>
            </a:endParaRPr>
          </a:p>
        </p:txBody>
      </p:sp>
      <p:sp>
        <p:nvSpPr>
          <p:cNvPr id="17" name="Footer Placeholder 16"/>
          <p:cNvSpPr>
            <a:spLocks noGrp="1"/>
          </p:cNvSpPr>
          <p:nvPr>
            <p:ph type="ftr" sz="quarter" idx="11"/>
          </p:nvPr>
        </p:nvSpPr>
        <p:spPr/>
        <p:txBody>
          <a:bodyPr/>
          <a:lstStyle>
            <a:extLst/>
          </a:lstStyle>
          <a:p>
            <a:endParaRPr lang="es-BO">
              <a:solidFill>
                <a:srgbClr val="D6ECFF"/>
              </a:solidFill>
            </a:endParaRPr>
          </a:p>
        </p:txBody>
      </p:sp>
      <p:sp>
        <p:nvSpPr>
          <p:cNvPr id="29" name="Slide Number Placeholder 28"/>
          <p:cNvSpPr>
            <a:spLocks noGrp="1"/>
          </p:cNvSpPr>
          <p:nvPr>
            <p:ph type="sldNum" sz="quarter" idx="12"/>
          </p:nvPr>
        </p:nvSpPr>
        <p:spPr/>
        <p:txBody>
          <a:bodyPr/>
          <a:lstStyle>
            <a:extLst/>
          </a:lstStyle>
          <a:p>
            <a:fld id="{6699F0AC-95FF-4742-8032-92534AA0C4AB}" type="slidenum">
              <a:rPr lang="es-BO" smtClean="0">
                <a:solidFill>
                  <a:srgbClr val="D6ECFF"/>
                </a:solidFill>
              </a:rPr>
              <a:pPr/>
              <a:t>‹#›</a:t>
            </a:fld>
            <a:endParaRPr lang="es-BO">
              <a:solidFill>
                <a:srgbClr val="D6ECFF"/>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extLst>
      <p:ext uri="{BB962C8B-B14F-4D97-AF65-F5344CB8AC3E}">
        <p14:creationId xmlns:p14="http://schemas.microsoft.com/office/powerpoint/2010/main" val="2311595241"/>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093243-18FB-47B4-820E-F5A7E45E48B0}"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9FCCED-B967-441F-8510-035B33025254}" type="datetimeFigureOut">
              <a:rPr lang="en-US" smtClean="0">
                <a:solidFill>
                  <a:srgbClr val="D6ECFF"/>
                </a:solidFill>
              </a:rPr>
              <a:pPr/>
              <a:t>5/6/2013</a:t>
            </a:fld>
            <a:endParaRPr lang="es-BO">
              <a:solidFill>
                <a:srgbClr val="D6ECFF"/>
              </a:solidFill>
            </a:endParaRPr>
          </a:p>
        </p:txBody>
      </p:sp>
      <p:sp>
        <p:nvSpPr>
          <p:cNvPr id="5" name="Footer Placeholder 4"/>
          <p:cNvSpPr>
            <a:spLocks noGrp="1"/>
          </p:cNvSpPr>
          <p:nvPr>
            <p:ph type="ftr" sz="quarter" idx="11"/>
          </p:nvPr>
        </p:nvSpPr>
        <p:spPr/>
        <p:txBody>
          <a:bodyPr/>
          <a:lstStyle>
            <a:extLst/>
          </a:lstStyle>
          <a:p>
            <a:endParaRPr lang="es-BO">
              <a:solidFill>
                <a:srgbClr val="D6ECFF"/>
              </a:solidFill>
            </a:endParaRPr>
          </a:p>
        </p:txBody>
      </p:sp>
      <p:sp>
        <p:nvSpPr>
          <p:cNvPr id="6" name="Slide Number Placeholder 5"/>
          <p:cNvSpPr>
            <a:spLocks noGrp="1"/>
          </p:cNvSpPr>
          <p:nvPr>
            <p:ph type="sldNum" sz="quarter" idx="12"/>
          </p:nvPr>
        </p:nvSpPr>
        <p:spPr/>
        <p:txBody>
          <a:bodyPr/>
          <a:lstStyle>
            <a:extLst/>
          </a:lstStyle>
          <a:p>
            <a:fld id="{6699F0AC-95FF-4742-8032-92534AA0C4AB}" type="slidenum">
              <a:rPr lang="es-BO" smtClean="0">
                <a:solidFill>
                  <a:srgbClr val="D6ECFF"/>
                </a:solidFill>
              </a:rPr>
              <a:pPr/>
              <a:t>‹#›</a:t>
            </a:fld>
            <a:endParaRPr lang="es-BO">
              <a:solidFill>
                <a:srgbClr val="D6ECFF"/>
              </a:solidFill>
            </a:endParaRPr>
          </a:p>
        </p:txBody>
      </p:sp>
    </p:spTree>
    <p:extLst>
      <p:ext uri="{BB962C8B-B14F-4D97-AF65-F5344CB8AC3E}">
        <p14:creationId xmlns:p14="http://schemas.microsoft.com/office/powerpoint/2010/main" val="1201335005"/>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09FCCED-B967-441F-8510-035B33025254}" type="datetimeFigureOut">
              <a:rPr lang="en-US" smtClean="0">
                <a:solidFill>
                  <a:srgbClr val="D6ECFF"/>
                </a:solidFill>
              </a:rPr>
              <a:pPr/>
              <a:t>5/6/2013</a:t>
            </a:fld>
            <a:endParaRPr lang="es-BO">
              <a:solidFill>
                <a:srgbClr val="D6ECFF"/>
              </a:solidFill>
            </a:endParaRPr>
          </a:p>
        </p:txBody>
      </p:sp>
      <p:sp>
        <p:nvSpPr>
          <p:cNvPr id="5" name="Footer Placeholder 4"/>
          <p:cNvSpPr>
            <a:spLocks noGrp="1"/>
          </p:cNvSpPr>
          <p:nvPr>
            <p:ph type="ftr" sz="quarter" idx="11"/>
          </p:nvPr>
        </p:nvSpPr>
        <p:spPr/>
        <p:txBody>
          <a:bodyPr/>
          <a:lstStyle>
            <a:extLst/>
          </a:lstStyle>
          <a:p>
            <a:endParaRPr lang="es-BO">
              <a:solidFill>
                <a:srgbClr val="D6ECFF"/>
              </a:solidFill>
            </a:endParaRPr>
          </a:p>
        </p:txBody>
      </p:sp>
      <p:sp>
        <p:nvSpPr>
          <p:cNvPr id="6" name="Slide Number Placeholder 5"/>
          <p:cNvSpPr>
            <a:spLocks noGrp="1"/>
          </p:cNvSpPr>
          <p:nvPr>
            <p:ph type="sldNum" sz="quarter" idx="12"/>
          </p:nvPr>
        </p:nvSpPr>
        <p:spPr/>
        <p:txBody>
          <a:bodyPr/>
          <a:lstStyle>
            <a:extLst/>
          </a:lstStyle>
          <a:p>
            <a:fld id="{6699F0AC-95FF-4742-8032-92534AA0C4AB}" type="slidenum">
              <a:rPr lang="es-BO" smtClean="0">
                <a:solidFill>
                  <a:srgbClr val="D6ECFF"/>
                </a:solidFill>
              </a:rPr>
              <a:pPr/>
              <a:t>‹#›</a:t>
            </a:fld>
            <a:endParaRPr lang="es-BO">
              <a:solidFill>
                <a:srgbClr val="D6ECFF"/>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2046695597"/>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09FCCED-B967-441F-8510-035B33025254}" type="datetimeFigureOut">
              <a:rPr lang="en-US" smtClean="0">
                <a:solidFill>
                  <a:srgbClr val="D6ECFF"/>
                </a:solidFill>
              </a:rPr>
              <a:pPr/>
              <a:t>5/6/2013</a:t>
            </a:fld>
            <a:endParaRPr lang="es-BO">
              <a:solidFill>
                <a:srgbClr val="D6ECFF"/>
              </a:solidFill>
            </a:endParaRPr>
          </a:p>
        </p:txBody>
      </p:sp>
      <p:sp>
        <p:nvSpPr>
          <p:cNvPr id="6" name="Footer Placeholder 5"/>
          <p:cNvSpPr>
            <a:spLocks noGrp="1"/>
          </p:cNvSpPr>
          <p:nvPr>
            <p:ph type="ftr" sz="quarter" idx="11"/>
          </p:nvPr>
        </p:nvSpPr>
        <p:spPr/>
        <p:txBody>
          <a:bodyPr/>
          <a:lstStyle>
            <a:extLst/>
          </a:lstStyle>
          <a:p>
            <a:endParaRPr lang="es-BO">
              <a:solidFill>
                <a:srgbClr val="D6ECFF"/>
              </a:solidFill>
            </a:endParaRPr>
          </a:p>
        </p:txBody>
      </p:sp>
      <p:sp>
        <p:nvSpPr>
          <p:cNvPr id="7" name="Slide Number Placeholder 6"/>
          <p:cNvSpPr>
            <a:spLocks noGrp="1"/>
          </p:cNvSpPr>
          <p:nvPr>
            <p:ph type="sldNum" sz="quarter" idx="12"/>
          </p:nvPr>
        </p:nvSpPr>
        <p:spPr/>
        <p:txBody>
          <a:bodyPr/>
          <a:lstStyle>
            <a:extLst/>
          </a:lstStyle>
          <a:p>
            <a:fld id="{6699F0AC-95FF-4742-8032-92534AA0C4AB}" type="slidenum">
              <a:rPr lang="es-BO" smtClean="0">
                <a:solidFill>
                  <a:srgbClr val="D6ECFF"/>
                </a:solidFill>
              </a:rPr>
              <a:pPr/>
              <a:t>‹#›</a:t>
            </a:fld>
            <a:endParaRPr lang="es-BO">
              <a:solidFill>
                <a:srgbClr val="D6ECFF"/>
              </a:solidFill>
            </a:endParaRPr>
          </a:p>
        </p:txBody>
      </p:sp>
    </p:spTree>
    <p:extLst>
      <p:ext uri="{BB962C8B-B14F-4D97-AF65-F5344CB8AC3E}">
        <p14:creationId xmlns:p14="http://schemas.microsoft.com/office/powerpoint/2010/main" val="45694276"/>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09FCCED-B967-441F-8510-035B33025254}" type="datetimeFigureOut">
              <a:rPr lang="en-US" smtClean="0">
                <a:solidFill>
                  <a:srgbClr val="D6ECFF"/>
                </a:solidFill>
              </a:rPr>
              <a:pPr/>
              <a:t>5/6/2013</a:t>
            </a:fld>
            <a:endParaRPr lang="es-BO">
              <a:solidFill>
                <a:srgbClr val="D6ECFF"/>
              </a:solidFill>
            </a:endParaRPr>
          </a:p>
        </p:txBody>
      </p:sp>
      <p:sp>
        <p:nvSpPr>
          <p:cNvPr id="8" name="Footer Placeholder 7"/>
          <p:cNvSpPr>
            <a:spLocks noGrp="1"/>
          </p:cNvSpPr>
          <p:nvPr>
            <p:ph type="ftr" sz="quarter" idx="11"/>
          </p:nvPr>
        </p:nvSpPr>
        <p:spPr/>
        <p:txBody>
          <a:bodyPr/>
          <a:lstStyle>
            <a:extLst/>
          </a:lstStyle>
          <a:p>
            <a:endParaRPr lang="es-BO">
              <a:solidFill>
                <a:srgbClr val="D6ECFF"/>
              </a:solidFill>
            </a:endParaRPr>
          </a:p>
        </p:txBody>
      </p:sp>
      <p:sp>
        <p:nvSpPr>
          <p:cNvPr id="9" name="Slide Number Placeholder 8"/>
          <p:cNvSpPr>
            <a:spLocks noGrp="1"/>
          </p:cNvSpPr>
          <p:nvPr>
            <p:ph type="sldNum" sz="quarter" idx="12"/>
          </p:nvPr>
        </p:nvSpPr>
        <p:spPr/>
        <p:txBody>
          <a:bodyPr/>
          <a:lstStyle>
            <a:extLst/>
          </a:lstStyle>
          <a:p>
            <a:fld id="{6699F0AC-95FF-4742-8032-92534AA0C4AB}" type="slidenum">
              <a:rPr lang="es-BO" smtClean="0">
                <a:solidFill>
                  <a:srgbClr val="D6ECFF"/>
                </a:solidFill>
              </a:rPr>
              <a:pPr/>
              <a:t>‹#›</a:t>
            </a:fld>
            <a:endParaRPr lang="es-BO">
              <a:solidFill>
                <a:srgbClr val="D6ECFF"/>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199728368"/>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09FCCED-B967-441F-8510-035B33025254}" type="datetimeFigureOut">
              <a:rPr lang="en-US" smtClean="0">
                <a:solidFill>
                  <a:srgbClr val="D6ECFF"/>
                </a:solidFill>
              </a:rPr>
              <a:pPr/>
              <a:t>5/6/2013</a:t>
            </a:fld>
            <a:endParaRPr lang="es-BO">
              <a:solidFill>
                <a:srgbClr val="D6ECFF"/>
              </a:solidFill>
            </a:endParaRPr>
          </a:p>
        </p:txBody>
      </p:sp>
      <p:sp>
        <p:nvSpPr>
          <p:cNvPr id="4" name="Footer Placeholder 3"/>
          <p:cNvSpPr>
            <a:spLocks noGrp="1"/>
          </p:cNvSpPr>
          <p:nvPr>
            <p:ph type="ftr" sz="quarter" idx="11"/>
          </p:nvPr>
        </p:nvSpPr>
        <p:spPr/>
        <p:txBody>
          <a:bodyPr/>
          <a:lstStyle>
            <a:extLst/>
          </a:lstStyle>
          <a:p>
            <a:endParaRPr lang="es-BO">
              <a:solidFill>
                <a:srgbClr val="D6ECFF"/>
              </a:solidFill>
            </a:endParaRPr>
          </a:p>
        </p:txBody>
      </p:sp>
      <p:sp>
        <p:nvSpPr>
          <p:cNvPr id="5" name="Slide Number Placeholder 4"/>
          <p:cNvSpPr>
            <a:spLocks noGrp="1"/>
          </p:cNvSpPr>
          <p:nvPr>
            <p:ph type="sldNum" sz="quarter" idx="12"/>
          </p:nvPr>
        </p:nvSpPr>
        <p:spPr/>
        <p:txBody>
          <a:bodyPr/>
          <a:lstStyle>
            <a:extLst/>
          </a:lstStyle>
          <a:p>
            <a:fld id="{6699F0AC-95FF-4742-8032-92534AA0C4AB}" type="slidenum">
              <a:rPr lang="es-BO" smtClean="0">
                <a:solidFill>
                  <a:srgbClr val="D6ECFF"/>
                </a:solidFill>
              </a:rPr>
              <a:pPr/>
              <a:t>‹#›</a:t>
            </a:fld>
            <a:endParaRPr lang="es-BO">
              <a:solidFill>
                <a:srgbClr val="D6ECFF"/>
              </a:solidFill>
            </a:endParaRPr>
          </a:p>
        </p:txBody>
      </p:sp>
    </p:spTree>
    <p:extLst>
      <p:ext uri="{BB962C8B-B14F-4D97-AF65-F5344CB8AC3E}">
        <p14:creationId xmlns:p14="http://schemas.microsoft.com/office/powerpoint/2010/main" val="3256195765"/>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09FCCED-B967-441F-8510-035B33025254}" type="datetimeFigureOut">
              <a:rPr lang="en-US" smtClean="0">
                <a:solidFill>
                  <a:srgbClr val="D6ECFF"/>
                </a:solidFill>
              </a:rPr>
              <a:pPr/>
              <a:t>5/6/2013</a:t>
            </a:fld>
            <a:endParaRPr lang="es-BO">
              <a:solidFill>
                <a:srgbClr val="D6ECFF"/>
              </a:solidFill>
            </a:endParaRPr>
          </a:p>
        </p:txBody>
      </p:sp>
      <p:sp>
        <p:nvSpPr>
          <p:cNvPr id="3" name="Footer Placeholder 2"/>
          <p:cNvSpPr>
            <a:spLocks noGrp="1"/>
          </p:cNvSpPr>
          <p:nvPr>
            <p:ph type="ftr" sz="quarter" idx="11"/>
          </p:nvPr>
        </p:nvSpPr>
        <p:spPr/>
        <p:txBody>
          <a:bodyPr/>
          <a:lstStyle>
            <a:extLst/>
          </a:lstStyle>
          <a:p>
            <a:endParaRPr lang="es-BO">
              <a:solidFill>
                <a:srgbClr val="D6ECFF"/>
              </a:solidFill>
            </a:endParaRPr>
          </a:p>
        </p:txBody>
      </p:sp>
      <p:sp>
        <p:nvSpPr>
          <p:cNvPr id="4" name="Slide Number Placeholder 3"/>
          <p:cNvSpPr>
            <a:spLocks noGrp="1"/>
          </p:cNvSpPr>
          <p:nvPr>
            <p:ph type="sldNum" sz="quarter" idx="12"/>
          </p:nvPr>
        </p:nvSpPr>
        <p:spPr/>
        <p:txBody>
          <a:bodyPr/>
          <a:lstStyle>
            <a:extLst/>
          </a:lstStyle>
          <a:p>
            <a:fld id="{6699F0AC-95FF-4742-8032-92534AA0C4AB}" type="slidenum">
              <a:rPr lang="es-BO" smtClean="0">
                <a:solidFill>
                  <a:srgbClr val="D6ECFF"/>
                </a:solidFill>
              </a:rPr>
              <a:pPr/>
              <a:t>‹#›</a:t>
            </a:fld>
            <a:endParaRPr lang="es-BO">
              <a:solidFill>
                <a:srgbClr val="D6ECFF"/>
              </a:solidFill>
            </a:endParaRPr>
          </a:p>
        </p:txBody>
      </p:sp>
    </p:spTree>
    <p:extLst>
      <p:ext uri="{BB962C8B-B14F-4D97-AF65-F5344CB8AC3E}">
        <p14:creationId xmlns:p14="http://schemas.microsoft.com/office/powerpoint/2010/main" val="4124547661"/>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09FCCED-B967-441F-8510-035B33025254}" type="datetimeFigureOut">
              <a:rPr lang="en-US" smtClean="0">
                <a:solidFill>
                  <a:srgbClr val="D6ECFF"/>
                </a:solidFill>
              </a:rPr>
              <a:pPr/>
              <a:t>5/6/2013</a:t>
            </a:fld>
            <a:endParaRPr lang="es-BO">
              <a:solidFill>
                <a:srgbClr val="D6ECFF"/>
              </a:solidFill>
            </a:endParaRPr>
          </a:p>
        </p:txBody>
      </p:sp>
      <p:sp>
        <p:nvSpPr>
          <p:cNvPr id="6" name="Footer Placeholder 5"/>
          <p:cNvSpPr>
            <a:spLocks noGrp="1"/>
          </p:cNvSpPr>
          <p:nvPr>
            <p:ph type="ftr" sz="quarter" idx="11"/>
          </p:nvPr>
        </p:nvSpPr>
        <p:spPr/>
        <p:txBody>
          <a:bodyPr/>
          <a:lstStyle>
            <a:extLst/>
          </a:lstStyle>
          <a:p>
            <a:endParaRPr lang="es-BO">
              <a:solidFill>
                <a:srgbClr val="D6ECFF"/>
              </a:solidFill>
            </a:endParaRPr>
          </a:p>
        </p:txBody>
      </p:sp>
      <p:sp>
        <p:nvSpPr>
          <p:cNvPr id="7" name="Slide Number Placeholder 6"/>
          <p:cNvSpPr>
            <a:spLocks noGrp="1"/>
          </p:cNvSpPr>
          <p:nvPr>
            <p:ph type="sldNum" sz="quarter" idx="12"/>
          </p:nvPr>
        </p:nvSpPr>
        <p:spPr/>
        <p:txBody>
          <a:bodyPr/>
          <a:lstStyle>
            <a:extLst/>
          </a:lstStyle>
          <a:p>
            <a:fld id="{6699F0AC-95FF-4742-8032-92534AA0C4AB}" type="slidenum">
              <a:rPr lang="es-BO" smtClean="0">
                <a:solidFill>
                  <a:srgbClr val="D6ECFF"/>
                </a:solidFill>
              </a:rPr>
              <a:pPr/>
              <a:t>‹#›</a:t>
            </a:fld>
            <a:endParaRPr lang="es-BO">
              <a:solidFill>
                <a:srgbClr val="D6ECFF"/>
              </a:solidFill>
            </a:endParaRPr>
          </a:p>
        </p:txBody>
      </p:sp>
    </p:spTree>
    <p:extLst>
      <p:ext uri="{BB962C8B-B14F-4D97-AF65-F5344CB8AC3E}">
        <p14:creationId xmlns:p14="http://schemas.microsoft.com/office/powerpoint/2010/main" val="3816425086"/>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409FCCED-B967-441F-8510-035B33025254}" type="datetimeFigureOut">
              <a:rPr lang="en-US" smtClean="0">
                <a:solidFill>
                  <a:srgbClr val="D6ECFF"/>
                </a:solidFill>
              </a:rPr>
              <a:pPr/>
              <a:t>5/6/2013</a:t>
            </a:fld>
            <a:endParaRPr lang="es-BO">
              <a:solidFill>
                <a:srgbClr val="D6ECFF"/>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s-BO">
              <a:solidFill>
                <a:srgbClr val="D6ECFF"/>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6699F0AC-95FF-4742-8032-92534AA0C4AB}" type="slidenum">
              <a:rPr lang="es-BO" smtClean="0">
                <a:solidFill>
                  <a:srgbClr val="D6ECFF"/>
                </a:solidFill>
              </a:rPr>
              <a:pPr/>
              <a:t>‹#›</a:t>
            </a:fld>
            <a:endParaRPr lang="es-BO">
              <a:solidFill>
                <a:srgbClr val="D6ECFF"/>
              </a:solidFill>
            </a:endParaRPr>
          </a:p>
        </p:txBody>
      </p:sp>
    </p:spTree>
    <p:extLst>
      <p:ext uri="{BB962C8B-B14F-4D97-AF65-F5344CB8AC3E}">
        <p14:creationId xmlns:p14="http://schemas.microsoft.com/office/powerpoint/2010/main" val="2084529021"/>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9FCCED-B967-441F-8510-035B33025254}" type="datetimeFigureOut">
              <a:rPr lang="en-US" smtClean="0">
                <a:solidFill>
                  <a:srgbClr val="D6ECFF"/>
                </a:solidFill>
              </a:rPr>
              <a:pPr/>
              <a:t>5/6/2013</a:t>
            </a:fld>
            <a:endParaRPr lang="es-BO">
              <a:solidFill>
                <a:srgbClr val="D6ECFF"/>
              </a:solidFill>
            </a:endParaRPr>
          </a:p>
        </p:txBody>
      </p:sp>
      <p:sp>
        <p:nvSpPr>
          <p:cNvPr id="5" name="Footer Placeholder 4"/>
          <p:cNvSpPr>
            <a:spLocks noGrp="1"/>
          </p:cNvSpPr>
          <p:nvPr>
            <p:ph type="ftr" sz="quarter" idx="11"/>
          </p:nvPr>
        </p:nvSpPr>
        <p:spPr/>
        <p:txBody>
          <a:bodyPr/>
          <a:lstStyle>
            <a:extLst/>
          </a:lstStyle>
          <a:p>
            <a:endParaRPr lang="es-BO">
              <a:solidFill>
                <a:srgbClr val="D6ECFF"/>
              </a:solidFill>
            </a:endParaRPr>
          </a:p>
        </p:txBody>
      </p:sp>
      <p:sp>
        <p:nvSpPr>
          <p:cNvPr id="6" name="Slide Number Placeholder 5"/>
          <p:cNvSpPr>
            <a:spLocks noGrp="1"/>
          </p:cNvSpPr>
          <p:nvPr>
            <p:ph type="sldNum" sz="quarter" idx="12"/>
          </p:nvPr>
        </p:nvSpPr>
        <p:spPr/>
        <p:txBody>
          <a:bodyPr/>
          <a:lstStyle>
            <a:extLst/>
          </a:lstStyle>
          <a:p>
            <a:fld id="{6699F0AC-95FF-4742-8032-92534AA0C4AB}" type="slidenum">
              <a:rPr lang="es-BO" smtClean="0">
                <a:solidFill>
                  <a:srgbClr val="D6ECFF"/>
                </a:solidFill>
              </a:rPr>
              <a:pPr/>
              <a:t>‹#›</a:t>
            </a:fld>
            <a:endParaRPr lang="es-BO">
              <a:solidFill>
                <a:srgbClr val="D6ECFF"/>
              </a:solidFill>
            </a:endParaRPr>
          </a:p>
        </p:txBody>
      </p:sp>
    </p:spTree>
    <p:extLst>
      <p:ext uri="{BB962C8B-B14F-4D97-AF65-F5344CB8AC3E}">
        <p14:creationId xmlns:p14="http://schemas.microsoft.com/office/powerpoint/2010/main" val="3622994206"/>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9FCCED-B967-441F-8510-035B33025254}" type="datetimeFigureOut">
              <a:rPr lang="en-US" smtClean="0">
                <a:solidFill>
                  <a:srgbClr val="D6ECFF"/>
                </a:solidFill>
              </a:rPr>
              <a:pPr/>
              <a:t>5/6/2013</a:t>
            </a:fld>
            <a:endParaRPr lang="es-BO">
              <a:solidFill>
                <a:srgbClr val="D6ECFF"/>
              </a:solidFill>
            </a:endParaRPr>
          </a:p>
        </p:txBody>
      </p:sp>
      <p:sp>
        <p:nvSpPr>
          <p:cNvPr id="5" name="Footer Placeholder 4"/>
          <p:cNvSpPr>
            <a:spLocks noGrp="1"/>
          </p:cNvSpPr>
          <p:nvPr>
            <p:ph type="ftr" sz="quarter" idx="11"/>
          </p:nvPr>
        </p:nvSpPr>
        <p:spPr/>
        <p:txBody>
          <a:bodyPr/>
          <a:lstStyle>
            <a:extLst/>
          </a:lstStyle>
          <a:p>
            <a:endParaRPr lang="es-BO">
              <a:solidFill>
                <a:srgbClr val="D6ECFF"/>
              </a:solidFill>
            </a:endParaRPr>
          </a:p>
        </p:txBody>
      </p:sp>
      <p:sp>
        <p:nvSpPr>
          <p:cNvPr id="6" name="Slide Number Placeholder 5"/>
          <p:cNvSpPr>
            <a:spLocks noGrp="1"/>
          </p:cNvSpPr>
          <p:nvPr>
            <p:ph type="sldNum" sz="quarter" idx="12"/>
          </p:nvPr>
        </p:nvSpPr>
        <p:spPr/>
        <p:txBody>
          <a:bodyPr/>
          <a:lstStyle>
            <a:extLst/>
          </a:lstStyle>
          <a:p>
            <a:fld id="{6699F0AC-95FF-4742-8032-92534AA0C4AB}" type="slidenum">
              <a:rPr lang="es-BO" smtClean="0">
                <a:solidFill>
                  <a:srgbClr val="D6ECFF"/>
                </a:solidFill>
              </a:rPr>
              <a:pPr/>
              <a:t>‹#›</a:t>
            </a:fld>
            <a:endParaRPr lang="es-BO">
              <a:solidFill>
                <a:srgbClr val="D6ECFF"/>
              </a:solidFill>
            </a:endParaRPr>
          </a:p>
        </p:txBody>
      </p:sp>
    </p:spTree>
    <p:extLst>
      <p:ext uri="{BB962C8B-B14F-4D97-AF65-F5344CB8AC3E}">
        <p14:creationId xmlns:p14="http://schemas.microsoft.com/office/powerpoint/2010/main" val="4149191162"/>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C9A5A9-9D41-4CCB-B13B-DAB851A8D7F2}"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D6750F-9E0A-458F-9837-CD2FA30905CA}"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3F6033-D83B-4054-9073-84FB21453913}"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CE20E4-4D87-414C-8DBF-88609A31449B}"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E182D8-D825-4408-B24F-298A4E8A823C}"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D34CB1-2F89-45A4-9077-983B39BFD623}" type="slidenum">
              <a:rPr lang="en-US">
                <a:solidFill>
                  <a:srgbClr val="000000"/>
                </a:solidFill>
              </a:rPr>
              <a:pPr>
                <a:defRPr/>
              </a:pPr>
              <a:t>‹#›</a:t>
            </a:fld>
            <a:endParaRPr lang="en-US">
              <a:solidFill>
                <a:srgbClr val="000000"/>
              </a:solidFill>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E4551DF-D271-4A88-B00F-D9A2051379EE}"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slow">
    <p:fade thruBlk="1"/>
  </p:transition>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w Cen MT" pitchFamily="34" charset="0"/>
        </a:defRPr>
      </a:lvl2pPr>
      <a:lvl3pPr algn="ctr" rtl="0" eaLnBrk="0" fontAlgn="base" hangingPunct="0">
        <a:spcBef>
          <a:spcPct val="0"/>
        </a:spcBef>
        <a:spcAft>
          <a:spcPct val="0"/>
        </a:spcAft>
        <a:defRPr sz="4400">
          <a:solidFill>
            <a:schemeClr val="bg1"/>
          </a:solidFill>
          <a:latin typeface="Tw Cen MT" pitchFamily="34" charset="0"/>
        </a:defRPr>
      </a:lvl3pPr>
      <a:lvl4pPr algn="ctr" rtl="0" eaLnBrk="0" fontAlgn="base" hangingPunct="0">
        <a:spcBef>
          <a:spcPct val="0"/>
        </a:spcBef>
        <a:spcAft>
          <a:spcPct val="0"/>
        </a:spcAft>
        <a:defRPr sz="4400">
          <a:solidFill>
            <a:schemeClr val="bg1"/>
          </a:solidFill>
          <a:latin typeface="Tw Cen MT" pitchFamily="34" charset="0"/>
        </a:defRPr>
      </a:lvl4pPr>
      <a:lvl5pPr algn="ctr" rtl="0" eaLnBrk="0" fontAlgn="base" hangingPunct="0">
        <a:spcBef>
          <a:spcPct val="0"/>
        </a:spcBef>
        <a:spcAft>
          <a:spcPct val="0"/>
        </a:spcAft>
        <a:defRPr sz="4400">
          <a:solidFill>
            <a:schemeClr val="bg1"/>
          </a:solidFill>
          <a:latin typeface="Tw Cen MT" pitchFamily="34" charset="0"/>
        </a:defRPr>
      </a:lvl5pPr>
      <a:lvl6pPr marL="457200" algn="ctr" rtl="0" fontAlgn="base">
        <a:spcBef>
          <a:spcPct val="0"/>
        </a:spcBef>
        <a:spcAft>
          <a:spcPct val="0"/>
        </a:spcAft>
        <a:defRPr sz="4400">
          <a:solidFill>
            <a:schemeClr val="bg1"/>
          </a:solidFill>
          <a:latin typeface="Tw Cen MT" pitchFamily="34" charset="0"/>
        </a:defRPr>
      </a:lvl6pPr>
      <a:lvl7pPr marL="914400" algn="ctr" rtl="0" fontAlgn="base">
        <a:spcBef>
          <a:spcPct val="0"/>
        </a:spcBef>
        <a:spcAft>
          <a:spcPct val="0"/>
        </a:spcAft>
        <a:defRPr sz="4400">
          <a:solidFill>
            <a:schemeClr val="bg1"/>
          </a:solidFill>
          <a:latin typeface="Tw Cen MT" pitchFamily="34" charset="0"/>
        </a:defRPr>
      </a:lvl7pPr>
      <a:lvl8pPr marL="1371600" algn="ctr" rtl="0" fontAlgn="base">
        <a:spcBef>
          <a:spcPct val="0"/>
        </a:spcBef>
        <a:spcAft>
          <a:spcPct val="0"/>
        </a:spcAft>
        <a:defRPr sz="4400">
          <a:solidFill>
            <a:schemeClr val="bg1"/>
          </a:solidFill>
          <a:latin typeface="Tw Cen MT" pitchFamily="34" charset="0"/>
        </a:defRPr>
      </a:lvl8pPr>
      <a:lvl9pPr marL="1828800" algn="ctr" rtl="0" fontAlgn="base">
        <a:spcBef>
          <a:spcPct val="0"/>
        </a:spcBef>
        <a:spcAft>
          <a:spcPct val="0"/>
        </a:spcAft>
        <a:defRPr sz="4400">
          <a:solidFill>
            <a:schemeClr val="bg1"/>
          </a:solidFill>
          <a:latin typeface="Tw Cen MT"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E4551DF-D271-4A88-B00F-D9A2051379EE}"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spd="slow">
    <p:fade thruBlk="1"/>
  </p:transition>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w Cen MT" pitchFamily="34" charset="0"/>
        </a:defRPr>
      </a:lvl2pPr>
      <a:lvl3pPr algn="ctr" rtl="0" eaLnBrk="0" fontAlgn="base" hangingPunct="0">
        <a:spcBef>
          <a:spcPct val="0"/>
        </a:spcBef>
        <a:spcAft>
          <a:spcPct val="0"/>
        </a:spcAft>
        <a:defRPr sz="4400">
          <a:solidFill>
            <a:schemeClr val="bg1"/>
          </a:solidFill>
          <a:latin typeface="Tw Cen MT" pitchFamily="34" charset="0"/>
        </a:defRPr>
      </a:lvl3pPr>
      <a:lvl4pPr algn="ctr" rtl="0" eaLnBrk="0" fontAlgn="base" hangingPunct="0">
        <a:spcBef>
          <a:spcPct val="0"/>
        </a:spcBef>
        <a:spcAft>
          <a:spcPct val="0"/>
        </a:spcAft>
        <a:defRPr sz="4400">
          <a:solidFill>
            <a:schemeClr val="bg1"/>
          </a:solidFill>
          <a:latin typeface="Tw Cen MT" pitchFamily="34" charset="0"/>
        </a:defRPr>
      </a:lvl4pPr>
      <a:lvl5pPr algn="ctr" rtl="0" eaLnBrk="0" fontAlgn="base" hangingPunct="0">
        <a:spcBef>
          <a:spcPct val="0"/>
        </a:spcBef>
        <a:spcAft>
          <a:spcPct val="0"/>
        </a:spcAft>
        <a:defRPr sz="4400">
          <a:solidFill>
            <a:schemeClr val="bg1"/>
          </a:solidFill>
          <a:latin typeface="Tw Cen MT" pitchFamily="34" charset="0"/>
        </a:defRPr>
      </a:lvl5pPr>
      <a:lvl6pPr marL="457200" algn="ctr" rtl="0" fontAlgn="base">
        <a:spcBef>
          <a:spcPct val="0"/>
        </a:spcBef>
        <a:spcAft>
          <a:spcPct val="0"/>
        </a:spcAft>
        <a:defRPr sz="4400">
          <a:solidFill>
            <a:schemeClr val="bg1"/>
          </a:solidFill>
          <a:latin typeface="Tw Cen MT" pitchFamily="34" charset="0"/>
        </a:defRPr>
      </a:lvl6pPr>
      <a:lvl7pPr marL="914400" algn="ctr" rtl="0" fontAlgn="base">
        <a:spcBef>
          <a:spcPct val="0"/>
        </a:spcBef>
        <a:spcAft>
          <a:spcPct val="0"/>
        </a:spcAft>
        <a:defRPr sz="4400">
          <a:solidFill>
            <a:schemeClr val="bg1"/>
          </a:solidFill>
          <a:latin typeface="Tw Cen MT" pitchFamily="34" charset="0"/>
        </a:defRPr>
      </a:lvl7pPr>
      <a:lvl8pPr marL="1371600" algn="ctr" rtl="0" fontAlgn="base">
        <a:spcBef>
          <a:spcPct val="0"/>
        </a:spcBef>
        <a:spcAft>
          <a:spcPct val="0"/>
        </a:spcAft>
        <a:defRPr sz="4400">
          <a:solidFill>
            <a:schemeClr val="bg1"/>
          </a:solidFill>
          <a:latin typeface="Tw Cen MT" pitchFamily="34" charset="0"/>
        </a:defRPr>
      </a:lvl8pPr>
      <a:lvl9pPr marL="1828800" algn="ctr" rtl="0" fontAlgn="base">
        <a:spcBef>
          <a:spcPct val="0"/>
        </a:spcBef>
        <a:spcAft>
          <a:spcPct val="0"/>
        </a:spcAft>
        <a:defRPr sz="4400">
          <a:solidFill>
            <a:schemeClr val="bg1"/>
          </a:solidFill>
          <a:latin typeface="Tw Cen MT"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09FCCED-B967-441F-8510-035B33025254}" type="datetimeFigureOut">
              <a:rPr lang="en-US" smtClean="0">
                <a:solidFill>
                  <a:srgbClr val="D6ECFF"/>
                </a:solidFill>
              </a:rPr>
              <a:pPr/>
              <a:t>5/6/2013</a:t>
            </a:fld>
            <a:endParaRPr lang="es-BO">
              <a:solidFill>
                <a:srgbClr val="D6ECFF"/>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BO">
              <a:solidFill>
                <a:srgbClr val="D6ECFF"/>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6699F0AC-95FF-4742-8032-92534AA0C4AB}" type="slidenum">
              <a:rPr lang="es-BO" smtClean="0">
                <a:solidFill>
                  <a:srgbClr val="D6ECFF"/>
                </a:solidFill>
              </a:rPr>
              <a:pPr/>
              <a:t>‹#›</a:t>
            </a:fld>
            <a:endParaRPr lang="es-BO">
              <a:solidFill>
                <a:srgbClr val="D6ECFF"/>
              </a:solidFill>
            </a:endParaRPr>
          </a:p>
        </p:txBody>
      </p:sp>
    </p:spTree>
    <p:extLst>
      <p:ext uri="{BB962C8B-B14F-4D97-AF65-F5344CB8AC3E}">
        <p14:creationId xmlns:p14="http://schemas.microsoft.com/office/powerpoint/2010/main" val="470552760"/>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random/>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rio conference"/>
          <p:cNvPicPr>
            <a:picLocks noChangeAspect="1" noChangeArrowheads="1"/>
          </p:cNvPicPr>
          <p:nvPr/>
        </p:nvPicPr>
        <p:blipFill>
          <a:blip r:embed="rId3" cstate="print"/>
          <a:srcRect/>
          <a:stretch>
            <a:fillRect/>
          </a:stretch>
        </p:blipFill>
        <p:spPr bwMode="auto">
          <a:xfrm>
            <a:off x="0" y="-228600"/>
            <a:ext cx="9144000" cy="6146800"/>
          </a:xfrm>
          <a:prstGeom prst="rect">
            <a:avLst/>
          </a:prstGeom>
          <a:noFill/>
          <a:ln w="9525">
            <a:noFill/>
            <a:miter lim="800000"/>
            <a:headEnd/>
            <a:tailEnd/>
          </a:ln>
        </p:spPr>
      </p:pic>
      <p:sp>
        <p:nvSpPr>
          <p:cNvPr id="57347" name="Rectangle 3"/>
          <p:cNvSpPr>
            <a:spLocks noGrp="1" noChangeArrowheads="1"/>
          </p:cNvSpPr>
          <p:nvPr>
            <p:ph type="title"/>
          </p:nvPr>
        </p:nvSpPr>
        <p:spPr>
          <a:xfrm>
            <a:off x="609600" y="-152400"/>
            <a:ext cx="7924800" cy="1066800"/>
          </a:xfrm>
        </p:spPr>
        <p:txBody>
          <a:bodyPr/>
          <a:lstStyle/>
          <a:p>
            <a:pPr eaLnBrk="1" hangingPunct="1"/>
            <a:r>
              <a:rPr lang="en-US" sz="4800" b="1" smtClean="0"/>
              <a:t>International Commitments</a:t>
            </a:r>
          </a:p>
        </p:txBody>
      </p:sp>
      <p:sp>
        <p:nvSpPr>
          <p:cNvPr id="57348" name="Rectangle 4"/>
          <p:cNvSpPr>
            <a:spLocks noChangeArrowheads="1"/>
          </p:cNvSpPr>
          <p:nvPr/>
        </p:nvSpPr>
        <p:spPr bwMode="auto">
          <a:xfrm>
            <a:off x="0" y="6019800"/>
            <a:ext cx="9144000" cy="838200"/>
          </a:xfrm>
          <a:prstGeom prst="rect">
            <a:avLst/>
          </a:prstGeom>
          <a:noFill/>
          <a:ln w="9525">
            <a:noFill/>
            <a:miter lim="800000"/>
            <a:headEnd/>
            <a:tailEnd/>
          </a:ln>
        </p:spPr>
        <p:txBody>
          <a:bodyPr/>
          <a:lstStyle/>
          <a:p>
            <a:pPr marL="342900" indent="-342900" algn="ctr" fontAlgn="base">
              <a:lnSpc>
                <a:spcPct val="80000"/>
              </a:lnSpc>
              <a:spcBef>
                <a:spcPct val="20000"/>
              </a:spcBef>
              <a:spcAft>
                <a:spcPct val="0"/>
              </a:spcAft>
            </a:pPr>
            <a:r>
              <a:rPr lang="en-US" sz="4400" b="1">
                <a:solidFill>
                  <a:srgbClr val="FF9933"/>
                </a:solidFill>
              </a:rPr>
              <a:t>1992 – Rio Declaration</a:t>
            </a:r>
            <a:endParaRPr lang="en-US" sz="4400">
              <a:solidFill>
                <a:srgbClr val="FF9933"/>
              </a:solidFill>
            </a:endParaRPr>
          </a:p>
        </p:txBody>
      </p:sp>
      <p:pic>
        <p:nvPicPr>
          <p:cNvPr id="57349" name="Picture 5"/>
          <p:cNvPicPr>
            <a:picLocks noChangeAspect="1" noChangeArrowheads="1"/>
          </p:cNvPicPr>
          <p:nvPr/>
        </p:nvPicPr>
        <p:blipFill>
          <a:blip r:embed="rId4" cstate="print"/>
          <a:srcRect/>
          <a:stretch>
            <a:fillRect/>
          </a:stretch>
        </p:blipFill>
        <p:spPr bwMode="auto">
          <a:xfrm>
            <a:off x="0" y="936625"/>
            <a:ext cx="9144000" cy="5921375"/>
          </a:xfrm>
          <a:prstGeom prst="rect">
            <a:avLst/>
          </a:prstGeom>
          <a:noFill/>
          <a:ln w="9525">
            <a:noFill/>
            <a:miter lim="800000"/>
            <a:headEnd/>
            <a:tailEnd/>
          </a:ln>
        </p:spPr>
      </p:pic>
      <p:sp>
        <p:nvSpPr>
          <p:cNvPr id="57350" name="Rectangle 6"/>
          <p:cNvSpPr>
            <a:spLocks noGrp="1" noChangeArrowheads="1"/>
          </p:cNvSpPr>
          <p:nvPr>
            <p:ph type="body" idx="1"/>
          </p:nvPr>
        </p:nvSpPr>
        <p:spPr>
          <a:xfrm>
            <a:off x="0" y="152400"/>
            <a:ext cx="9144000" cy="685800"/>
          </a:xfrm>
        </p:spPr>
        <p:txBody>
          <a:bodyPr/>
          <a:lstStyle/>
          <a:p>
            <a:pPr algn="ctr" eaLnBrk="1" hangingPunct="1">
              <a:lnSpc>
                <a:spcPct val="80000"/>
              </a:lnSpc>
              <a:buFontTx/>
              <a:buNone/>
            </a:pPr>
            <a:r>
              <a:rPr lang="en-US" sz="4400" b="1" smtClean="0">
                <a:solidFill>
                  <a:srgbClr val="FF9933"/>
                </a:solidFill>
              </a:rPr>
              <a:t>2002 - WSSD Plan of Implementation</a:t>
            </a:r>
            <a:r>
              <a:rPr lang="en-US" sz="2400" smtClean="0">
                <a:solidFill>
                  <a:srgbClr val="FF9933"/>
                </a:solidFill>
                <a:latin typeface="Arial Narrow" pitchFamily="34" charset="0"/>
              </a:rPr>
              <a:t>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7347"/>
                                        </p:tgtEl>
                                      </p:cBhvr>
                                    </p:animEffect>
                                    <p:set>
                                      <p:cBhvr>
                                        <p:cTn id="7" dur="1" fill="hold">
                                          <p:stCondLst>
                                            <p:cond delay="1999"/>
                                          </p:stCondLst>
                                        </p:cTn>
                                        <p:tgtEl>
                                          <p:spTgt spid="5734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7346"/>
                                        </p:tgtEl>
                                        <p:attrNameLst>
                                          <p:attrName>style.visibility</p:attrName>
                                        </p:attrNameLst>
                                      </p:cBhvr>
                                      <p:to>
                                        <p:strVal val="visible"/>
                                      </p:to>
                                    </p:set>
                                    <p:animEffect transition="in" filter="fade">
                                      <p:cBhvr>
                                        <p:cTn id="10" dur="2000"/>
                                        <p:tgtEl>
                                          <p:spTgt spid="573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348"/>
                                        </p:tgtEl>
                                        <p:attrNameLst>
                                          <p:attrName>style.visibility</p:attrName>
                                        </p:attrNameLst>
                                      </p:cBhvr>
                                      <p:to>
                                        <p:strVal val="visible"/>
                                      </p:to>
                                    </p:set>
                                    <p:animEffect transition="in" filter="fade">
                                      <p:cBhvr>
                                        <p:cTn id="13" dur="2000"/>
                                        <p:tgtEl>
                                          <p:spTgt spid="573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000"/>
                                        <p:tgtEl>
                                          <p:spTgt spid="57348"/>
                                        </p:tgtEl>
                                      </p:cBhvr>
                                    </p:animEffect>
                                    <p:set>
                                      <p:cBhvr>
                                        <p:cTn id="18" dur="1" fill="hold">
                                          <p:stCondLst>
                                            <p:cond delay="1999"/>
                                          </p:stCondLst>
                                        </p:cTn>
                                        <p:tgtEl>
                                          <p:spTgt spid="5734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000"/>
                                        <p:tgtEl>
                                          <p:spTgt spid="57346"/>
                                        </p:tgtEl>
                                      </p:cBhvr>
                                    </p:animEffect>
                                    <p:set>
                                      <p:cBhvr>
                                        <p:cTn id="21" dur="1" fill="hold">
                                          <p:stCondLst>
                                            <p:cond delay="1999"/>
                                          </p:stCondLst>
                                        </p:cTn>
                                        <p:tgtEl>
                                          <p:spTgt spid="57346"/>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57350">
                                            <p:txEl>
                                              <p:pRg st="0" end="0"/>
                                            </p:txEl>
                                          </p:spTgt>
                                        </p:tgtEl>
                                        <p:attrNameLst>
                                          <p:attrName>style.visibility</p:attrName>
                                        </p:attrNameLst>
                                      </p:cBhvr>
                                      <p:to>
                                        <p:strVal val="visible"/>
                                      </p:to>
                                    </p:set>
                                    <p:animEffect transition="in" filter="fade">
                                      <p:cBhvr>
                                        <p:cTn id="24" dur="2000"/>
                                        <p:tgtEl>
                                          <p:spTgt spid="57350">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7349"/>
                                        </p:tgtEl>
                                        <p:attrNameLst>
                                          <p:attrName>style.visibility</p:attrName>
                                        </p:attrNameLst>
                                      </p:cBhvr>
                                      <p:to>
                                        <p:strVal val="visible"/>
                                      </p:to>
                                    </p:set>
                                    <p:animEffect transition="in" filter="fade">
                                      <p:cBhvr>
                                        <p:cTn id="27" dur="20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P spid="57348" grpId="0"/>
      <p:bldP spid="57348" grpId="1"/>
      <p:bldP spid="5735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228600"/>
            <a:ext cx="8915400" cy="609600"/>
          </a:xfrm>
        </p:spPr>
        <p:txBody>
          <a:bodyPr/>
          <a:lstStyle/>
          <a:p>
            <a:pPr eaLnBrk="1" hangingPunct="1"/>
            <a:r>
              <a:rPr lang="en-US" sz="4000" b="1" dirty="0" smtClean="0">
                <a:solidFill>
                  <a:srgbClr val="FFFF00"/>
                </a:solidFill>
              </a:rPr>
              <a:t>Practice Lags Behind Laws</a:t>
            </a:r>
          </a:p>
        </p:txBody>
      </p:sp>
      <p:sp>
        <p:nvSpPr>
          <p:cNvPr id="36867" name="Rectangle 3"/>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6868" name="Rectangle 5"/>
          <p:cNvSpPr>
            <a:spLocks noChangeArrowheads="1"/>
          </p:cNvSpPr>
          <p:nvPr/>
        </p:nvSpPr>
        <p:spPr bwMode="auto">
          <a:xfrm>
            <a:off x="4922838" y="1676400"/>
            <a:ext cx="3787775" cy="4114800"/>
          </a:xfrm>
          <a:prstGeom prst="rect">
            <a:avLst/>
          </a:prstGeom>
          <a:noFill/>
          <a:ln w="12700">
            <a:noFill/>
            <a:miter lim="800000"/>
            <a:headEnd/>
            <a:tailEnd/>
          </a:ln>
        </p:spPr>
        <p:txBody>
          <a:bodyPr lIns="90488" tIns="44450" rIns="90488" bIns="44450"/>
          <a:lstStyle/>
          <a:p>
            <a:pPr marL="342900" indent="-342900" fontAlgn="base">
              <a:spcBef>
                <a:spcPct val="20000"/>
              </a:spcBef>
              <a:spcAft>
                <a:spcPct val="0"/>
              </a:spcAft>
              <a:buFontTx/>
              <a:buChar char="•"/>
            </a:pPr>
            <a:endParaRPr lang="en-US" sz="2800">
              <a:solidFill>
                <a:srgbClr val="FFFFFF"/>
              </a:solidFill>
            </a:endParaRPr>
          </a:p>
        </p:txBody>
      </p:sp>
      <p:sp>
        <p:nvSpPr>
          <p:cNvPr id="36869" name="Rectangle 7"/>
          <p:cNvSpPr>
            <a:spLocks noChangeArrowheads="1"/>
          </p:cNvSpPr>
          <p:nvPr/>
        </p:nvSpPr>
        <p:spPr bwMode="auto">
          <a:xfrm>
            <a:off x="-457200" y="1066800"/>
            <a:ext cx="9982200" cy="152400"/>
          </a:xfrm>
          <a:prstGeom prst="rect">
            <a:avLst/>
          </a:prstGeom>
          <a:solidFill>
            <a:schemeClr val="tx1"/>
          </a:solidFill>
          <a:ln w="38100">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pic>
        <p:nvPicPr>
          <p:cNvPr id="36870" name="Picture 7"/>
          <p:cNvPicPr>
            <a:picLocks noChangeAspect="1" noChangeArrowheads="1"/>
          </p:cNvPicPr>
          <p:nvPr/>
        </p:nvPicPr>
        <p:blipFill>
          <a:blip r:embed="rId3" cstate="print"/>
          <a:srcRect/>
          <a:stretch>
            <a:fillRect/>
          </a:stretch>
        </p:blipFill>
        <p:spPr bwMode="auto">
          <a:xfrm>
            <a:off x="1676400" y="838200"/>
            <a:ext cx="5791200" cy="586740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28600"/>
            <a:ext cx="8915400" cy="609600"/>
          </a:xfrm>
        </p:spPr>
        <p:txBody>
          <a:bodyPr/>
          <a:lstStyle/>
          <a:p>
            <a:pPr eaLnBrk="1" hangingPunct="1"/>
            <a:r>
              <a:rPr lang="en-US" sz="4000" b="1" dirty="0" smtClean="0">
                <a:solidFill>
                  <a:srgbClr val="FFFF00"/>
                </a:solidFill>
              </a:rPr>
              <a:t>Access Delivery Mechanism</a:t>
            </a:r>
          </a:p>
        </p:txBody>
      </p:sp>
      <p:sp>
        <p:nvSpPr>
          <p:cNvPr id="37891" name="Rectangle 3"/>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7892" name="Rectangle 5"/>
          <p:cNvSpPr>
            <a:spLocks noChangeArrowheads="1"/>
          </p:cNvSpPr>
          <p:nvPr/>
        </p:nvSpPr>
        <p:spPr bwMode="auto">
          <a:xfrm>
            <a:off x="4922838" y="1676400"/>
            <a:ext cx="3787775" cy="4114800"/>
          </a:xfrm>
          <a:prstGeom prst="rect">
            <a:avLst/>
          </a:prstGeom>
          <a:noFill/>
          <a:ln w="12700">
            <a:noFill/>
            <a:miter lim="800000"/>
            <a:headEnd/>
            <a:tailEnd/>
          </a:ln>
        </p:spPr>
        <p:txBody>
          <a:bodyPr lIns="90488" tIns="44450" rIns="90488" bIns="44450"/>
          <a:lstStyle/>
          <a:p>
            <a:pPr marL="342900" indent="-342900" fontAlgn="base">
              <a:spcBef>
                <a:spcPct val="20000"/>
              </a:spcBef>
              <a:spcAft>
                <a:spcPct val="0"/>
              </a:spcAft>
              <a:buFontTx/>
              <a:buChar char="•"/>
            </a:pPr>
            <a:endParaRPr lang="en-US" sz="2800">
              <a:solidFill>
                <a:srgbClr val="FFFFFF"/>
              </a:solidFill>
            </a:endParaRPr>
          </a:p>
        </p:txBody>
      </p:sp>
      <p:sp>
        <p:nvSpPr>
          <p:cNvPr id="37893" name="Rectangle 7"/>
          <p:cNvSpPr>
            <a:spLocks noChangeArrowheads="1"/>
          </p:cNvSpPr>
          <p:nvPr/>
        </p:nvSpPr>
        <p:spPr bwMode="auto">
          <a:xfrm>
            <a:off x="-457200" y="1066800"/>
            <a:ext cx="9982200" cy="152400"/>
          </a:xfrm>
          <a:prstGeom prst="rect">
            <a:avLst/>
          </a:prstGeom>
          <a:solidFill>
            <a:schemeClr val="tx1"/>
          </a:solidFill>
          <a:ln w="38100">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pic>
        <p:nvPicPr>
          <p:cNvPr id="37894" name="Picture 7"/>
          <p:cNvPicPr>
            <a:picLocks noChangeAspect="1" noChangeArrowheads="1"/>
          </p:cNvPicPr>
          <p:nvPr/>
        </p:nvPicPr>
        <p:blipFill>
          <a:blip r:embed="rId3" cstate="print"/>
          <a:srcRect/>
          <a:stretch>
            <a:fillRect/>
          </a:stretch>
        </p:blipFill>
        <p:spPr bwMode="auto">
          <a:xfrm>
            <a:off x="2057400" y="914400"/>
            <a:ext cx="5632450" cy="594360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Rio+20: P10 Development</a:t>
            </a:r>
            <a:endParaRPr lang="en-US" dirty="0">
              <a:solidFill>
                <a:srgbClr val="FFFF00"/>
              </a:solidFill>
            </a:endParaRPr>
          </a:p>
        </p:txBody>
      </p:sp>
      <p:sp>
        <p:nvSpPr>
          <p:cNvPr id="3" name="Text Placeholder 2"/>
          <p:cNvSpPr>
            <a:spLocks noGrp="1"/>
          </p:cNvSpPr>
          <p:nvPr>
            <p:ph type="body" sz="half" idx="1"/>
          </p:nvPr>
        </p:nvSpPr>
        <p:spPr>
          <a:xfrm>
            <a:off x="457200" y="1600200"/>
            <a:ext cx="8229600" cy="4525963"/>
          </a:xfrm>
        </p:spPr>
        <p:txBody>
          <a:bodyPr/>
          <a:lstStyle/>
          <a:p>
            <a:r>
              <a:rPr lang="en-US" sz="4000" b="1" dirty="0" smtClean="0">
                <a:solidFill>
                  <a:srgbClr val="FFC000"/>
                </a:solidFill>
              </a:rPr>
              <a:t>The Future </a:t>
            </a:r>
            <a:r>
              <a:rPr lang="en-US" sz="4000" b="1" dirty="0">
                <a:solidFill>
                  <a:srgbClr val="FFC000"/>
                </a:solidFill>
              </a:rPr>
              <a:t>W</a:t>
            </a:r>
            <a:r>
              <a:rPr lang="en-US" sz="4000" b="1" dirty="0" smtClean="0">
                <a:solidFill>
                  <a:srgbClr val="FFC000"/>
                </a:solidFill>
              </a:rPr>
              <a:t>e Want</a:t>
            </a:r>
          </a:p>
          <a:p>
            <a:r>
              <a:rPr lang="en-US" sz="4000" b="1" dirty="0" smtClean="0">
                <a:solidFill>
                  <a:srgbClr val="FFC000"/>
                </a:solidFill>
              </a:rPr>
              <a:t>14 LAC Nations Begin P10 Instrument Negotiations</a:t>
            </a:r>
          </a:p>
          <a:p>
            <a:r>
              <a:rPr lang="en-US" sz="4000" b="1" dirty="0" smtClean="0">
                <a:solidFill>
                  <a:srgbClr val="FFC000"/>
                </a:solidFill>
              </a:rPr>
              <a:t> UNEP/UNITAR – Bali Guidelines project</a:t>
            </a:r>
          </a:p>
          <a:p>
            <a:r>
              <a:rPr lang="en-US" sz="4000" b="1" dirty="0" smtClean="0">
                <a:solidFill>
                  <a:srgbClr val="FFC000"/>
                </a:solidFill>
              </a:rPr>
              <a:t>WRI – Environmental Democracy Legal Index</a:t>
            </a:r>
            <a:endParaRPr lang="en-US" sz="4000" b="1" dirty="0">
              <a:solidFill>
                <a:srgbClr val="FFC000"/>
              </a:solidFill>
            </a:endParaRPr>
          </a:p>
        </p:txBody>
      </p:sp>
    </p:spTree>
    <p:extLst>
      <p:ext uri="{BB962C8B-B14F-4D97-AF65-F5344CB8AC3E}">
        <p14:creationId xmlns:p14="http://schemas.microsoft.com/office/powerpoint/2010/main" val="181574749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pPr algn="ctr"/>
            <a:r>
              <a:rPr lang="es-BO" dirty="0" err="1" smtClean="0">
                <a:latin typeface="Tw Cen MT" pitchFamily="34" charset="0"/>
              </a:rPr>
              <a:t>Principle</a:t>
            </a:r>
            <a:r>
              <a:rPr lang="es-BO" dirty="0" smtClean="0">
                <a:latin typeface="Tw Cen MT" pitchFamily="34" charset="0"/>
              </a:rPr>
              <a:t> 10 of </a:t>
            </a:r>
            <a:r>
              <a:rPr lang="es-BO" dirty="0" err="1" smtClean="0">
                <a:latin typeface="Tw Cen MT" pitchFamily="34" charset="0"/>
              </a:rPr>
              <a:t>the</a:t>
            </a:r>
            <a:r>
              <a:rPr lang="es-BO" dirty="0" smtClean="0">
                <a:latin typeface="Tw Cen MT" pitchFamily="34" charset="0"/>
              </a:rPr>
              <a:t> Rio </a:t>
            </a:r>
            <a:r>
              <a:rPr lang="es-BO" dirty="0" err="1" smtClean="0">
                <a:latin typeface="Tw Cen MT" pitchFamily="34" charset="0"/>
              </a:rPr>
              <a:t>Declaration</a:t>
            </a:r>
            <a:endParaRPr lang="es-BO" dirty="0">
              <a:latin typeface="Tw Cen MT" pitchFamily="34" charset="0"/>
            </a:endParaRPr>
          </a:p>
        </p:txBody>
      </p:sp>
      <p:sp>
        <p:nvSpPr>
          <p:cNvPr id="3" name="Content Placeholder 2"/>
          <p:cNvSpPr>
            <a:spLocks noGrp="1"/>
          </p:cNvSpPr>
          <p:nvPr>
            <p:ph idx="1"/>
          </p:nvPr>
        </p:nvSpPr>
        <p:spPr>
          <a:xfrm>
            <a:off x="228600" y="1676400"/>
            <a:ext cx="8458200" cy="4800600"/>
          </a:xfrm>
        </p:spPr>
        <p:txBody>
          <a:bodyPr>
            <a:normAutofit fontScale="92500" lnSpcReduction="10000"/>
          </a:bodyPr>
          <a:lstStyle/>
          <a:p>
            <a:pPr>
              <a:buNone/>
            </a:pPr>
            <a:r>
              <a:rPr lang="en-US" i="1" dirty="0" smtClean="0">
                <a:latin typeface="Tw Cen MT" pitchFamily="34" charset="0"/>
              </a:rPr>
              <a:t>   Environmental issues are best handled with participation of all concerned individuals, at the relevant level. At the national level, each individual shall have appropriate </a:t>
            </a:r>
            <a:r>
              <a:rPr lang="en-US" sz="3500" b="1" i="1" dirty="0" smtClean="0">
                <a:solidFill>
                  <a:srgbClr val="FFFF00"/>
                </a:solidFill>
                <a:latin typeface="Tw Cen MT" pitchFamily="34" charset="0"/>
              </a:rPr>
              <a:t>access to information </a:t>
            </a:r>
            <a:r>
              <a:rPr lang="en-US" i="1" dirty="0" smtClean="0">
                <a:latin typeface="Tw Cen MT" pitchFamily="34" charset="0"/>
              </a:rPr>
              <a:t>concerning the environment that is held by public authorities…</a:t>
            </a:r>
          </a:p>
          <a:p>
            <a:pPr>
              <a:buNone/>
            </a:pPr>
            <a:r>
              <a:rPr lang="en-US" i="1" dirty="0" smtClean="0">
                <a:latin typeface="Tw Cen MT" pitchFamily="34" charset="0"/>
              </a:rPr>
              <a:t>	and the </a:t>
            </a:r>
            <a:r>
              <a:rPr lang="en-US" sz="3500" b="1" i="1" dirty="0" smtClean="0">
                <a:solidFill>
                  <a:srgbClr val="FFFF00"/>
                </a:solidFill>
                <a:latin typeface="Tw Cen MT" pitchFamily="34" charset="0"/>
              </a:rPr>
              <a:t>opportunity to participate</a:t>
            </a:r>
            <a:r>
              <a:rPr lang="en-US" sz="3500" i="1" dirty="0" smtClean="0">
                <a:solidFill>
                  <a:srgbClr val="FFFF00"/>
                </a:solidFill>
                <a:latin typeface="Tw Cen MT" pitchFamily="34" charset="0"/>
              </a:rPr>
              <a:t> </a:t>
            </a:r>
            <a:r>
              <a:rPr lang="en-US" i="1" dirty="0" smtClean="0">
                <a:latin typeface="Tw Cen MT" pitchFamily="34" charset="0"/>
              </a:rPr>
              <a:t>in decision-making processes. States shall facilitate and encourage public awareness and participation by making information widely available. Effective </a:t>
            </a:r>
            <a:r>
              <a:rPr lang="en-US" sz="3500" b="1" i="1" dirty="0" smtClean="0">
                <a:solidFill>
                  <a:srgbClr val="FFFF00"/>
                </a:solidFill>
                <a:latin typeface="Tw Cen MT" pitchFamily="34" charset="0"/>
              </a:rPr>
              <a:t>access to justice </a:t>
            </a:r>
            <a:r>
              <a:rPr lang="en-US" i="1" dirty="0" smtClean="0">
                <a:latin typeface="Tw Cen MT" pitchFamily="34" charset="0"/>
              </a:rPr>
              <a:t>and administrative proceedings, including redress and remedy, shall be provided.</a:t>
            </a:r>
            <a:endParaRPr lang="en-US" dirty="0" smtClean="0">
              <a:latin typeface="Tw Cen MT" pitchFamily="34" charset="0"/>
            </a:endParaRPr>
          </a:p>
        </p:txBody>
      </p:sp>
      <p:sp>
        <p:nvSpPr>
          <p:cNvPr id="5" name="Content Placeholder 2"/>
          <p:cNvSpPr txBox="1">
            <a:spLocks/>
          </p:cNvSpPr>
          <p:nvPr/>
        </p:nvSpPr>
        <p:spPr>
          <a:xfrm>
            <a:off x="228600" y="1676400"/>
            <a:ext cx="8458200" cy="4800600"/>
          </a:xfrm>
          <a:prstGeom prst="rect">
            <a:avLst/>
          </a:prstGeom>
        </p:spPr>
        <p:txBody>
          <a:bodyPr vert="horz">
            <a:normAutofit fontScale="92500" lnSpcReduction="10000"/>
          </a:bodyPr>
          <a:lstStyle/>
          <a:p>
            <a:pPr marL="411480" indent="-342900">
              <a:spcBef>
                <a:spcPts val="700"/>
              </a:spcBef>
              <a:buClr>
                <a:srgbClr val="D6ECFF"/>
              </a:buClr>
              <a:buSzPct val="95000"/>
              <a:buFont typeface="Wingdings"/>
              <a:buNone/>
              <a:defRPr/>
            </a:pPr>
            <a:r>
              <a:rPr lang="en-US" sz="3000" i="1" dirty="0" smtClean="0">
                <a:solidFill>
                  <a:prstClr val="black"/>
                </a:solidFill>
                <a:latin typeface="Tw Cen MT" pitchFamily="34" charset="0"/>
              </a:rPr>
              <a:t>   Environmental issues are best handled with participation of all concerned individuals, at the relevant level. At the national level, each individual shall have appropriate </a:t>
            </a:r>
            <a:r>
              <a:rPr lang="en-US" sz="3500" b="1" i="1" dirty="0" smtClean="0">
                <a:solidFill>
                  <a:srgbClr val="FFFF00"/>
                </a:solidFill>
                <a:latin typeface="Tw Cen MT" pitchFamily="34" charset="0"/>
              </a:rPr>
              <a:t>access to information </a:t>
            </a:r>
            <a:r>
              <a:rPr lang="en-US" sz="3000" i="1" dirty="0" smtClean="0">
                <a:solidFill>
                  <a:prstClr val="black"/>
                </a:solidFill>
                <a:latin typeface="Tw Cen MT" pitchFamily="34" charset="0"/>
              </a:rPr>
              <a:t>concerning the environment that is held by public authorities…</a:t>
            </a:r>
          </a:p>
          <a:p>
            <a:pPr marL="411480" indent="-342900">
              <a:spcBef>
                <a:spcPts val="700"/>
              </a:spcBef>
              <a:buClr>
                <a:srgbClr val="D6ECFF"/>
              </a:buClr>
              <a:buSzPct val="95000"/>
              <a:buFont typeface="Wingdings"/>
              <a:buNone/>
              <a:defRPr/>
            </a:pPr>
            <a:r>
              <a:rPr lang="en-US" sz="3000" i="1" dirty="0" smtClean="0">
                <a:solidFill>
                  <a:prstClr val="black"/>
                </a:solidFill>
                <a:latin typeface="Tw Cen MT" pitchFamily="34" charset="0"/>
              </a:rPr>
              <a:t>	and the </a:t>
            </a:r>
            <a:r>
              <a:rPr lang="en-US" sz="3500" b="1" i="1" dirty="0" smtClean="0">
                <a:solidFill>
                  <a:srgbClr val="FFFF00"/>
                </a:solidFill>
                <a:latin typeface="Tw Cen MT" pitchFamily="34" charset="0"/>
              </a:rPr>
              <a:t>opportunity to participate</a:t>
            </a:r>
            <a:r>
              <a:rPr lang="en-US" sz="3500" i="1" dirty="0" smtClean="0">
                <a:solidFill>
                  <a:srgbClr val="FFFF00"/>
                </a:solidFill>
                <a:latin typeface="Tw Cen MT" pitchFamily="34" charset="0"/>
              </a:rPr>
              <a:t> </a:t>
            </a:r>
            <a:r>
              <a:rPr lang="en-US" sz="3000" i="1" dirty="0" smtClean="0">
                <a:solidFill>
                  <a:prstClr val="black"/>
                </a:solidFill>
                <a:latin typeface="Tw Cen MT" pitchFamily="34" charset="0"/>
              </a:rPr>
              <a:t>in decision-making processes. States shall facilitate and encourage public awareness and participation by making information widely available. Effective </a:t>
            </a:r>
            <a:r>
              <a:rPr lang="en-US" sz="3500" b="1" i="1" dirty="0" smtClean="0">
                <a:solidFill>
                  <a:srgbClr val="FFFF00"/>
                </a:solidFill>
                <a:latin typeface="Tw Cen MT" pitchFamily="34" charset="0"/>
              </a:rPr>
              <a:t>access to justice </a:t>
            </a:r>
            <a:r>
              <a:rPr lang="en-US" sz="3000" i="1" dirty="0" smtClean="0">
                <a:solidFill>
                  <a:prstClr val="black"/>
                </a:solidFill>
                <a:latin typeface="Tw Cen MT" pitchFamily="34" charset="0"/>
              </a:rPr>
              <a:t>and administrative proceedings, including redress and remedy, shall be provided.</a:t>
            </a:r>
            <a:endParaRPr lang="en-US" sz="3000" dirty="0" smtClean="0">
              <a:solidFill>
                <a:prstClr val="black"/>
              </a:solidFill>
              <a:latin typeface="Tw Cen MT" pitchFamily="34" charset="0"/>
            </a:endParaRPr>
          </a:p>
        </p:txBody>
      </p:sp>
    </p:spTree>
    <p:extLst>
      <p:ext uri="{BB962C8B-B14F-4D97-AF65-F5344CB8AC3E}">
        <p14:creationId xmlns:p14="http://schemas.microsoft.com/office/powerpoint/2010/main" val="307475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3">
                                            <p:txEl>
                                              <p:pRg st="1" end="1"/>
                                            </p:txEl>
                                          </p:spTgt>
                                        </p:tgtEl>
                                      </p:cBhvr>
                                    </p:animEffect>
                                    <p:set>
                                      <p:cBhvr>
                                        <p:cTn id="10" dur="1" fill="hold">
                                          <p:stCondLst>
                                            <p:cond delay="1999"/>
                                          </p:stCondLst>
                                        </p:cTn>
                                        <p:tgtEl>
                                          <p:spTgt spid="3">
                                            <p:txEl>
                                              <p:pRg st="1" end="1"/>
                                            </p:txEl>
                                          </p:spTgt>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800" b="1" smtClean="0"/>
              <a:t>Principle 10..…</a:t>
            </a:r>
          </a:p>
        </p:txBody>
      </p:sp>
      <p:pic>
        <p:nvPicPr>
          <p:cNvPr id="30723" name="Picture 5" descr="participation"/>
          <p:cNvPicPr>
            <a:picLocks noGrp="1" noChangeAspect="1" noChangeArrowheads="1"/>
          </p:cNvPicPr>
          <p:nvPr>
            <p:ph idx="1"/>
          </p:nvPr>
        </p:nvPicPr>
        <p:blipFill>
          <a:blip r:embed="rId3" cstate="print"/>
          <a:srcRect/>
          <a:stretch>
            <a:fillRect/>
          </a:stretch>
        </p:blipFill>
        <p:spPr>
          <a:xfrm>
            <a:off x="0" y="558800"/>
            <a:ext cx="9144000" cy="6127750"/>
          </a:xfrm>
          <a:noFill/>
        </p:spPr>
      </p:pic>
      <p:sp>
        <p:nvSpPr>
          <p:cNvPr id="59400" name="Oval 8"/>
          <p:cNvSpPr>
            <a:spLocks noChangeArrowheads="1"/>
          </p:cNvSpPr>
          <p:nvPr/>
        </p:nvSpPr>
        <p:spPr bwMode="auto">
          <a:xfrm>
            <a:off x="5951538" y="2057400"/>
            <a:ext cx="830262" cy="838200"/>
          </a:xfrm>
          <a:prstGeom prst="ellipse">
            <a:avLst/>
          </a:prstGeom>
          <a:noFill/>
          <a:ln w="57150" algn="ctr">
            <a:solidFill>
              <a:schemeClr val="bg1"/>
            </a:solidFill>
            <a:round/>
            <a:headEnd/>
            <a:tailEnd/>
          </a:ln>
        </p:spPr>
        <p:txBody>
          <a:bodyPr wrap="none" anchor="ctr"/>
          <a:lstStyle/>
          <a:p>
            <a:pPr marL="342900" indent="-342900" algn="ctr" fontAlgn="base">
              <a:lnSpc>
                <a:spcPct val="80000"/>
              </a:lnSpc>
              <a:spcBef>
                <a:spcPct val="20000"/>
              </a:spcBef>
              <a:spcAft>
                <a:spcPct val="0"/>
              </a:spcAft>
              <a:buFontTx/>
              <a:buChar char="•"/>
            </a:pPr>
            <a:endParaRPr lang="en-US" sz="2400" b="1">
              <a:solidFill>
                <a:srgbClr val="000000"/>
              </a:solidFill>
            </a:endParaRPr>
          </a:p>
        </p:txBody>
      </p:sp>
      <p:sp>
        <p:nvSpPr>
          <p:cNvPr id="59401" name="Line 9"/>
          <p:cNvSpPr>
            <a:spLocks noChangeShapeType="1"/>
          </p:cNvSpPr>
          <p:nvPr/>
        </p:nvSpPr>
        <p:spPr bwMode="auto">
          <a:xfrm flipV="1">
            <a:off x="1676400" y="2590800"/>
            <a:ext cx="4267200" cy="914400"/>
          </a:xfrm>
          <a:prstGeom prst="line">
            <a:avLst/>
          </a:prstGeom>
          <a:noFill/>
          <a:ln w="57150">
            <a:solidFill>
              <a:schemeClr val="bg1"/>
            </a:solidFill>
            <a:round/>
            <a:headEnd/>
            <a:tailEnd type="triangle" w="med" len="med"/>
          </a:ln>
        </p:spPr>
        <p:txBody>
          <a:bodyPr/>
          <a:lstStyle/>
          <a:p>
            <a:pPr fontAlgn="base">
              <a:spcBef>
                <a:spcPct val="0"/>
              </a:spcBef>
              <a:spcAft>
                <a:spcPct val="0"/>
              </a:spcAft>
            </a:pPr>
            <a:endParaRPr lang="en-US">
              <a:solidFill>
                <a:srgbClr val="000000"/>
              </a:solidFill>
            </a:endParaRPr>
          </a:p>
        </p:txBody>
      </p:sp>
      <p:sp>
        <p:nvSpPr>
          <p:cNvPr id="59402" name="Oval 10"/>
          <p:cNvSpPr>
            <a:spLocks noChangeArrowheads="1"/>
          </p:cNvSpPr>
          <p:nvPr/>
        </p:nvSpPr>
        <p:spPr bwMode="auto">
          <a:xfrm>
            <a:off x="2209800" y="3810000"/>
            <a:ext cx="1828800" cy="1828800"/>
          </a:xfrm>
          <a:prstGeom prst="ellipse">
            <a:avLst/>
          </a:prstGeom>
          <a:noFill/>
          <a:ln w="57150" algn="ctr">
            <a:solidFill>
              <a:schemeClr val="bg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59403" name="Line 11"/>
          <p:cNvSpPr>
            <a:spLocks noChangeShapeType="1"/>
          </p:cNvSpPr>
          <p:nvPr/>
        </p:nvSpPr>
        <p:spPr bwMode="auto">
          <a:xfrm>
            <a:off x="1676400" y="3505200"/>
            <a:ext cx="838200" cy="533400"/>
          </a:xfrm>
          <a:prstGeom prst="line">
            <a:avLst/>
          </a:prstGeom>
          <a:noFill/>
          <a:ln w="57150">
            <a:solidFill>
              <a:schemeClr val="bg1"/>
            </a:solidFill>
            <a:round/>
            <a:headEnd/>
            <a:tailEnd type="triangle" w="med" len="med"/>
          </a:ln>
        </p:spPr>
        <p:txBody>
          <a:bodyPr/>
          <a:lstStyle/>
          <a:p>
            <a:pPr fontAlgn="base">
              <a:spcBef>
                <a:spcPct val="0"/>
              </a:spcBef>
              <a:spcAft>
                <a:spcPct val="0"/>
              </a:spcAft>
            </a:pPr>
            <a:endParaRPr lang="en-US">
              <a:solidFill>
                <a:srgbClr val="000000"/>
              </a:solidFill>
            </a:endParaRPr>
          </a:p>
        </p:txBody>
      </p:sp>
      <p:sp>
        <p:nvSpPr>
          <p:cNvPr id="59404" name="Text Box 12"/>
          <p:cNvSpPr txBox="1">
            <a:spLocks noChangeArrowheads="1"/>
          </p:cNvSpPr>
          <p:nvPr/>
        </p:nvSpPr>
        <p:spPr bwMode="auto">
          <a:xfrm>
            <a:off x="2819400" y="4289425"/>
            <a:ext cx="622300" cy="969963"/>
          </a:xfrm>
          <a:prstGeom prst="rect">
            <a:avLst/>
          </a:prstGeom>
          <a:noFill/>
          <a:ln w="9525" algn="ctr">
            <a:noFill/>
            <a:miter lim="800000"/>
            <a:headEnd/>
            <a:tailEnd/>
          </a:ln>
        </p:spPr>
        <p:txBody>
          <a:bodyPr wrap="none">
            <a:spAutoFit/>
          </a:bodyPr>
          <a:lstStyle/>
          <a:p>
            <a:pPr marL="342900" indent="-342900" fontAlgn="base">
              <a:lnSpc>
                <a:spcPct val="80000"/>
              </a:lnSpc>
              <a:spcBef>
                <a:spcPct val="20000"/>
              </a:spcBef>
              <a:spcAft>
                <a:spcPct val="0"/>
              </a:spcAft>
            </a:pPr>
            <a:r>
              <a:rPr lang="en-US" sz="7200" b="1">
                <a:solidFill>
                  <a:srgbClr val="FF9900"/>
                </a:solidFill>
              </a:rPr>
              <a:t>?</a:t>
            </a:r>
          </a:p>
        </p:txBody>
      </p:sp>
      <p:sp>
        <p:nvSpPr>
          <p:cNvPr id="59405" name="Rectangle 13"/>
          <p:cNvSpPr>
            <a:spLocks noChangeArrowheads="1"/>
          </p:cNvSpPr>
          <p:nvPr/>
        </p:nvSpPr>
        <p:spPr bwMode="auto">
          <a:xfrm>
            <a:off x="6096000" y="2209800"/>
            <a:ext cx="762000" cy="628650"/>
          </a:xfrm>
          <a:prstGeom prst="rect">
            <a:avLst/>
          </a:prstGeom>
          <a:noFill/>
          <a:ln w="9525" algn="ctr">
            <a:noFill/>
            <a:miter lim="800000"/>
            <a:headEnd/>
            <a:tailEnd/>
          </a:ln>
        </p:spPr>
        <p:txBody>
          <a:bodyPr>
            <a:spAutoFit/>
          </a:bodyPr>
          <a:lstStyle/>
          <a:p>
            <a:pPr marL="342900" indent="-342900" fontAlgn="base">
              <a:lnSpc>
                <a:spcPct val="80000"/>
              </a:lnSpc>
              <a:spcBef>
                <a:spcPct val="20000"/>
              </a:spcBef>
              <a:spcAft>
                <a:spcPct val="0"/>
              </a:spcAft>
            </a:pPr>
            <a:r>
              <a:rPr lang="en-US" sz="4400" b="1">
                <a:solidFill>
                  <a:srgbClr val="FF9900"/>
                </a:solidFill>
              </a:rPr>
              <a:t>?</a:t>
            </a:r>
          </a:p>
        </p:txBody>
      </p:sp>
      <p:sp>
        <p:nvSpPr>
          <p:cNvPr id="59406" name="Oval 14"/>
          <p:cNvSpPr>
            <a:spLocks noChangeArrowheads="1"/>
          </p:cNvSpPr>
          <p:nvPr/>
        </p:nvSpPr>
        <p:spPr bwMode="auto">
          <a:xfrm>
            <a:off x="381000" y="3886200"/>
            <a:ext cx="1447800" cy="1447800"/>
          </a:xfrm>
          <a:prstGeom prst="ellipse">
            <a:avLst/>
          </a:prstGeom>
          <a:noFill/>
          <a:ln w="57150" algn="ctr">
            <a:solidFill>
              <a:schemeClr val="bg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59407" name="Line 15"/>
          <p:cNvSpPr>
            <a:spLocks noChangeShapeType="1"/>
          </p:cNvSpPr>
          <p:nvPr/>
        </p:nvSpPr>
        <p:spPr bwMode="auto">
          <a:xfrm flipH="1">
            <a:off x="1371600" y="3505200"/>
            <a:ext cx="304800" cy="381000"/>
          </a:xfrm>
          <a:prstGeom prst="line">
            <a:avLst/>
          </a:prstGeom>
          <a:noFill/>
          <a:ln w="57150">
            <a:solidFill>
              <a:schemeClr val="bg1"/>
            </a:solidFill>
            <a:round/>
            <a:headEnd/>
            <a:tailEnd type="triangle" w="med" len="med"/>
          </a:ln>
        </p:spPr>
        <p:txBody>
          <a:bodyPr/>
          <a:lstStyle/>
          <a:p>
            <a:pPr fontAlgn="base">
              <a:spcBef>
                <a:spcPct val="0"/>
              </a:spcBef>
              <a:spcAft>
                <a:spcPct val="0"/>
              </a:spcAft>
            </a:pPr>
            <a:endParaRPr lang="en-US">
              <a:solidFill>
                <a:srgbClr val="000000"/>
              </a:solidFill>
            </a:endParaRPr>
          </a:p>
        </p:txBody>
      </p:sp>
      <p:sp>
        <p:nvSpPr>
          <p:cNvPr id="59408" name="Rectangle 16"/>
          <p:cNvSpPr>
            <a:spLocks noChangeArrowheads="1"/>
          </p:cNvSpPr>
          <p:nvPr/>
        </p:nvSpPr>
        <p:spPr bwMode="auto">
          <a:xfrm>
            <a:off x="871538" y="4271963"/>
            <a:ext cx="500062" cy="628650"/>
          </a:xfrm>
          <a:prstGeom prst="rect">
            <a:avLst/>
          </a:prstGeom>
          <a:noFill/>
          <a:ln w="9525" algn="ctr">
            <a:noFill/>
            <a:miter lim="800000"/>
            <a:headEnd/>
            <a:tailEnd/>
          </a:ln>
        </p:spPr>
        <p:txBody>
          <a:bodyPr>
            <a:spAutoFit/>
          </a:bodyPr>
          <a:lstStyle/>
          <a:p>
            <a:pPr marL="342900" indent="-342900" fontAlgn="base">
              <a:lnSpc>
                <a:spcPct val="80000"/>
              </a:lnSpc>
              <a:spcBef>
                <a:spcPct val="20000"/>
              </a:spcBef>
              <a:spcAft>
                <a:spcPct val="0"/>
              </a:spcAft>
            </a:pPr>
            <a:r>
              <a:rPr lang="en-US" sz="4400" b="1">
                <a:solidFill>
                  <a:srgbClr val="FF9900"/>
                </a:solidFill>
              </a:rPr>
              <a:t>?</a:t>
            </a:r>
          </a:p>
        </p:txBody>
      </p:sp>
      <p:sp>
        <p:nvSpPr>
          <p:cNvPr id="59409" name="Text Box 17"/>
          <p:cNvSpPr txBox="1">
            <a:spLocks noChangeArrowheads="1"/>
          </p:cNvSpPr>
          <p:nvPr/>
        </p:nvSpPr>
        <p:spPr bwMode="auto">
          <a:xfrm>
            <a:off x="6477000" y="1752600"/>
            <a:ext cx="2362200" cy="531813"/>
          </a:xfrm>
          <a:prstGeom prst="rect">
            <a:avLst/>
          </a:prstGeom>
          <a:noFill/>
          <a:ln w="9525" algn="ctr">
            <a:noFill/>
            <a:miter lim="800000"/>
            <a:headEnd/>
            <a:tailEnd/>
          </a:ln>
        </p:spPr>
        <p:txBody>
          <a:bodyPr>
            <a:spAutoFit/>
          </a:bodyPr>
          <a:lstStyle/>
          <a:p>
            <a:pPr marL="342900" indent="-342900" fontAlgn="base">
              <a:lnSpc>
                <a:spcPct val="80000"/>
              </a:lnSpc>
              <a:spcBef>
                <a:spcPct val="50000"/>
              </a:spcBef>
              <a:spcAft>
                <a:spcPct val="0"/>
              </a:spcAft>
            </a:pPr>
            <a:r>
              <a:rPr lang="en-US" sz="3600" b="1">
                <a:solidFill>
                  <a:srgbClr val="FF9933"/>
                </a:solidFill>
              </a:rPr>
              <a:t>Inclusive</a:t>
            </a:r>
          </a:p>
        </p:txBody>
      </p:sp>
      <p:sp>
        <p:nvSpPr>
          <p:cNvPr id="59410" name="Text Box 18"/>
          <p:cNvSpPr txBox="1">
            <a:spLocks noChangeArrowheads="1"/>
          </p:cNvSpPr>
          <p:nvPr/>
        </p:nvSpPr>
        <p:spPr bwMode="auto">
          <a:xfrm>
            <a:off x="228600" y="5486400"/>
            <a:ext cx="2743200" cy="531813"/>
          </a:xfrm>
          <a:prstGeom prst="rect">
            <a:avLst/>
          </a:prstGeom>
          <a:noFill/>
          <a:ln w="9525" algn="ctr">
            <a:noFill/>
            <a:miter lim="800000"/>
            <a:headEnd/>
            <a:tailEnd/>
          </a:ln>
        </p:spPr>
        <p:txBody>
          <a:bodyPr>
            <a:spAutoFit/>
          </a:bodyPr>
          <a:lstStyle/>
          <a:p>
            <a:pPr marL="342900" indent="-342900" fontAlgn="base">
              <a:lnSpc>
                <a:spcPct val="80000"/>
              </a:lnSpc>
              <a:spcBef>
                <a:spcPct val="50000"/>
              </a:spcBef>
              <a:spcAft>
                <a:spcPct val="0"/>
              </a:spcAft>
            </a:pPr>
            <a:r>
              <a:rPr lang="en-US" sz="3600" b="1">
                <a:solidFill>
                  <a:srgbClr val="FFFF00"/>
                </a:solidFill>
              </a:rPr>
              <a:t>Transparent</a:t>
            </a:r>
          </a:p>
        </p:txBody>
      </p:sp>
      <p:sp>
        <p:nvSpPr>
          <p:cNvPr id="59411" name="Text Box 19"/>
          <p:cNvSpPr txBox="1">
            <a:spLocks noChangeArrowheads="1"/>
          </p:cNvSpPr>
          <p:nvPr/>
        </p:nvSpPr>
        <p:spPr bwMode="auto">
          <a:xfrm>
            <a:off x="2895600" y="3733800"/>
            <a:ext cx="3048000" cy="531813"/>
          </a:xfrm>
          <a:prstGeom prst="rect">
            <a:avLst/>
          </a:prstGeom>
          <a:noFill/>
          <a:ln w="9525" algn="ctr">
            <a:noFill/>
            <a:miter lim="800000"/>
            <a:headEnd/>
            <a:tailEnd/>
          </a:ln>
        </p:spPr>
        <p:txBody>
          <a:bodyPr>
            <a:spAutoFit/>
          </a:bodyPr>
          <a:lstStyle/>
          <a:p>
            <a:pPr marL="342900" indent="-342900" algn="ctr" fontAlgn="base">
              <a:lnSpc>
                <a:spcPct val="80000"/>
              </a:lnSpc>
              <a:spcBef>
                <a:spcPct val="50000"/>
              </a:spcBef>
              <a:spcAft>
                <a:spcPct val="0"/>
              </a:spcAft>
            </a:pPr>
            <a:r>
              <a:rPr lang="en-US" sz="3600" b="1">
                <a:solidFill>
                  <a:srgbClr val="FF3300"/>
                </a:solidFill>
              </a:rPr>
              <a:t>Accountable</a:t>
            </a:r>
          </a:p>
        </p:txBody>
      </p:sp>
      <p:sp>
        <p:nvSpPr>
          <p:cNvPr id="59412" name="Oval 20"/>
          <p:cNvSpPr>
            <a:spLocks noChangeArrowheads="1"/>
          </p:cNvSpPr>
          <p:nvPr/>
        </p:nvSpPr>
        <p:spPr bwMode="auto">
          <a:xfrm>
            <a:off x="1600200" y="3429000"/>
            <a:ext cx="152400" cy="152400"/>
          </a:xfrm>
          <a:prstGeom prst="ellipse">
            <a:avLst/>
          </a:prstGeom>
          <a:solidFill>
            <a:schemeClr val="bg1"/>
          </a:solidFill>
          <a:ln w="9525">
            <a:solidFill>
              <a:schemeClr val="bg1"/>
            </a:solidFill>
            <a:round/>
            <a:headEnd/>
            <a:tailEnd/>
          </a:ln>
        </p:spPr>
        <p:txBody>
          <a:bodyPr wrap="none" anchor="ctr"/>
          <a:lstStyle/>
          <a:p>
            <a:pPr fontAlgn="base">
              <a:spcBef>
                <a:spcPct val="0"/>
              </a:spcBef>
              <a:spcAft>
                <a:spcPct val="0"/>
              </a:spcAft>
            </a:pPr>
            <a:endParaRPr lang="en-US">
              <a:solidFill>
                <a:srgbClr val="000000"/>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401"/>
                                        </p:tgtEl>
                                        <p:attrNameLst>
                                          <p:attrName>style.visibility</p:attrName>
                                        </p:attrNameLst>
                                      </p:cBhvr>
                                      <p:to>
                                        <p:strVal val="visible"/>
                                      </p:to>
                                    </p:set>
                                    <p:animEffect transition="in" filter="fade">
                                      <p:cBhvr>
                                        <p:cTn id="7" dur="1000"/>
                                        <p:tgtEl>
                                          <p:spTgt spid="594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412"/>
                                        </p:tgtEl>
                                        <p:attrNameLst>
                                          <p:attrName>style.visibility</p:attrName>
                                        </p:attrNameLst>
                                      </p:cBhvr>
                                      <p:to>
                                        <p:strVal val="visible"/>
                                      </p:to>
                                    </p:set>
                                    <p:animEffect transition="in" filter="fade">
                                      <p:cBhvr>
                                        <p:cTn id="10" dur="1000"/>
                                        <p:tgtEl>
                                          <p:spTgt spid="594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400"/>
                                        </p:tgtEl>
                                        <p:attrNameLst>
                                          <p:attrName>style.visibility</p:attrName>
                                        </p:attrNameLst>
                                      </p:cBhvr>
                                      <p:to>
                                        <p:strVal val="visible"/>
                                      </p:to>
                                    </p:set>
                                    <p:animEffect transition="in" filter="fade">
                                      <p:cBhvr>
                                        <p:cTn id="13" dur="1000"/>
                                        <p:tgtEl>
                                          <p:spTgt spid="5940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9405"/>
                                        </p:tgtEl>
                                        <p:attrNameLst>
                                          <p:attrName>style.visibility</p:attrName>
                                        </p:attrNameLst>
                                      </p:cBhvr>
                                      <p:to>
                                        <p:strVal val="visible"/>
                                      </p:to>
                                    </p:set>
                                    <p:animEffect transition="in" filter="fade">
                                      <p:cBhvr>
                                        <p:cTn id="17" dur="1000"/>
                                        <p:tgtEl>
                                          <p:spTgt spid="594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407"/>
                                        </p:tgtEl>
                                        <p:attrNameLst>
                                          <p:attrName>style.visibility</p:attrName>
                                        </p:attrNameLst>
                                      </p:cBhvr>
                                      <p:to>
                                        <p:strVal val="visible"/>
                                      </p:to>
                                    </p:set>
                                    <p:animEffect transition="in" filter="fade">
                                      <p:cBhvr>
                                        <p:cTn id="22" dur="1000"/>
                                        <p:tgtEl>
                                          <p:spTgt spid="5940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406"/>
                                        </p:tgtEl>
                                        <p:attrNameLst>
                                          <p:attrName>style.visibility</p:attrName>
                                        </p:attrNameLst>
                                      </p:cBhvr>
                                      <p:to>
                                        <p:strVal val="visible"/>
                                      </p:to>
                                    </p:set>
                                    <p:animEffect transition="in" filter="fade">
                                      <p:cBhvr>
                                        <p:cTn id="25" dur="1000"/>
                                        <p:tgtEl>
                                          <p:spTgt spid="59406"/>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59408"/>
                                        </p:tgtEl>
                                        <p:attrNameLst>
                                          <p:attrName>style.visibility</p:attrName>
                                        </p:attrNameLst>
                                      </p:cBhvr>
                                      <p:to>
                                        <p:strVal val="visible"/>
                                      </p:to>
                                    </p:set>
                                    <p:animEffect transition="in" filter="fade">
                                      <p:cBhvr>
                                        <p:cTn id="29" dur="1000"/>
                                        <p:tgtEl>
                                          <p:spTgt spid="5940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9403"/>
                                        </p:tgtEl>
                                        <p:attrNameLst>
                                          <p:attrName>style.visibility</p:attrName>
                                        </p:attrNameLst>
                                      </p:cBhvr>
                                      <p:to>
                                        <p:strVal val="visible"/>
                                      </p:to>
                                    </p:set>
                                    <p:animEffect transition="in" filter="fade">
                                      <p:cBhvr>
                                        <p:cTn id="34" dur="1000"/>
                                        <p:tgtEl>
                                          <p:spTgt spid="5940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9402"/>
                                        </p:tgtEl>
                                        <p:attrNameLst>
                                          <p:attrName>style.visibility</p:attrName>
                                        </p:attrNameLst>
                                      </p:cBhvr>
                                      <p:to>
                                        <p:strVal val="visible"/>
                                      </p:to>
                                    </p:set>
                                    <p:animEffect transition="in" filter="fade">
                                      <p:cBhvr>
                                        <p:cTn id="37" dur="1000"/>
                                        <p:tgtEl>
                                          <p:spTgt spid="59402"/>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59404"/>
                                        </p:tgtEl>
                                        <p:attrNameLst>
                                          <p:attrName>style.visibility</p:attrName>
                                        </p:attrNameLst>
                                      </p:cBhvr>
                                      <p:to>
                                        <p:strVal val="visible"/>
                                      </p:to>
                                    </p:set>
                                    <p:animEffect transition="in" filter="fade">
                                      <p:cBhvr>
                                        <p:cTn id="41" dur="1000"/>
                                        <p:tgtEl>
                                          <p:spTgt spid="5940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2000"/>
                                        <p:tgtEl>
                                          <p:spTgt spid="59405"/>
                                        </p:tgtEl>
                                      </p:cBhvr>
                                    </p:animEffect>
                                    <p:set>
                                      <p:cBhvr>
                                        <p:cTn id="46" dur="1" fill="hold">
                                          <p:stCondLst>
                                            <p:cond delay="1999"/>
                                          </p:stCondLst>
                                        </p:cTn>
                                        <p:tgtEl>
                                          <p:spTgt spid="59405"/>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2000"/>
                                        <p:tgtEl>
                                          <p:spTgt spid="59400"/>
                                        </p:tgtEl>
                                      </p:cBhvr>
                                    </p:animEffect>
                                    <p:set>
                                      <p:cBhvr>
                                        <p:cTn id="49" dur="1" fill="hold">
                                          <p:stCondLst>
                                            <p:cond delay="1999"/>
                                          </p:stCondLst>
                                        </p:cTn>
                                        <p:tgtEl>
                                          <p:spTgt spid="59400"/>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2000"/>
                                        <p:tgtEl>
                                          <p:spTgt spid="59401"/>
                                        </p:tgtEl>
                                      </p:cBhvr>
                                    </p:animEffect>
                                    <p:set>
                                      <p:cBhvr>
                                        <p:cTn id="52" dur="1" fill="hold">
                                          <p:stCondLst>
                                            <p:cond delay="1999"/>
                                          </p:stCondLst>
                                        </p:cTn>
                                        <p:tgtEl>
                                          <p:spTgt spid="59401"/>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59409"/>
                                        </p:tgtEl>
                                        <p:attrNameLst>
                                          <p:attrName>style.visibility</p:attrName>
                                        </p:attrNameLst>
                                      </p:cBhvr>
                                      <p:to>
                                        <p:strVal val="visible"/>
                                      </p:to>
                                    </p:set>
                                    <p:animEffect transition="in" filter="fade">
                                      <p:cBhvr>
                                        <p:cTn id="55" dur="2000"/>
                                        <p:tgtEl>
                                          <p:spTgt spid="5940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1000"/>
                                        <p:tgtEl>
                                          <p:spTgt spid="59408"/>
                                        </p:tgtEl>
                                      </p:cBhvr>
                                    </p:animEffect>
                                    <p:set>
                                      <p:cBhvr>
                                        <p:cTn id="60" dur="1" fill="hold">
                                          <p:stCondLst>
                                            <p:cond delay="999"/>
                                          </p:stCondLst>
                                        </p:cTn>
                                        <p:tgtEl>
                                          <p:spTgt spid="59408"/>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1000"/>
                                        <p:tgtEl>
                                          <p:spTgt spid="59406"/>
                                        </p:tgtEl>
                                      </p:cBhvr>
                                    </p:animEffect>
                                    <p:set>
                                      <p:cBhvr>
                                        <p:cTn id="63" dur="1" fill="hold">
                                          <p:stCondLst>
                                            <p:cond delay="999"/>
                                          </p:stCondLst>
                                        </p:cTn>
                                        <p:tgtEl>
                                          <p:spTgt spid="59406"/>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1000"/>
                                        <p:tgtEl>
                                          <p:spTgt spid="59407"/>
                                        </p:tgtEl>
                                      </p:cBhvr>
                                    </p:animEffect>
                                    <p:set>
                                      <p:cBhvr>
                                        <p:cTn id="66" dur="1" fill="hold">
                                          <p:stCondLst>
                                            <p:cond delay="999"/>
                                          </p:stCondLst>
                                        </p:cTn>
                                        <p:tgtEl>
                                          <p:spTgt spid="59407"/>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59410"/>
                                        </p:tgtEl>
                                        <p:attrNameLst>
                                          <p:attrName>style.visibility</p:attrName>
                                        </p:attrNameLst>
                                      </p:cBhvr>
                                      <p:to>
                                        <p:strVal val="visible"/>
                                      </p:to>
                                    </p:set>
                                    <p:animEffect transition="in" filter="fade">
                                      <p:cBhvr>
                                        <p:cTn id="69" dur="1000"/>
                                        <p:tgtEl>
                                          <p:spTgt spid="5941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1000"/>
                                        <p:tgtEl>
                                          <p:spTgt spid="59404"/>
                                        </p:tgtEl>
                                      </p:cBhvr>
                                    </p:animEffect>
                                    <p:set>
                                      <p:cBhvr>
                                        <p:cTn id="74" dur="1" fill="hold">
                                          <p:stCondLst>
                                            <p:cond delay="999"/>
                                          </p:stCondLst>
                                        </p:cTn>
                                        <p:tgtEl>
                                          <p:spTgt spid="59404"/>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1000"/>
                                        <p:tgtEl>
                                          <p:spTgt spid="59402"/>
                                        </p:tgtEl>
                                      </p:cBhvr>
                                    </p:animEffect>
                                    <p:set>
                                      <p:cBhvr>
                                        <p:cTn id="77" dur="1" fill="hold">
                                          <p:stCondLst>
                                            <p:cond delay="999"/>
                                          </p:stCondLst>
                                        </p:cTn>
                                        <p:tgtEl>
                                          <p:spTgt spid="59402"/>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1000"/>
                                        <p:tgtEl>
                                          <p:spTgt spid="59403"/>
                                        </p:tgtEl>
                                      </p:cBhvr>
                                    </p:animEffect>
                                    <p:set>
                                      <p:cBhvr>
                                        <p:cTn id="80" dur="1" fill="hold">
                                          <p:stCondLst>
                                            <p:cond delay="999"/>
                                          </p:stCondLst>
                                        </p:cTn>
                                        <p:tgtEl>
                                          <p:spTgt spid="59403"/>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1000"/>
                                        <p:tgtEl>
                                          <p:spTgt spid="59412"/>
                                        </p:tgtEl>
                                      </p:cBhvr>
                                    </p:animEffect>
                                    <p:set>
                                      <p:cBhvr>
                                        <p:cTn id="83" dur="1" fill="hold">
                                          <p:stCondLst>
                                            <p:cond delay="999"/>
                                          </p:stCondLst>
                                        </p:cTn>
                                        <p:tgtEl>
                                          <p:spTgt spid="59412"/>
                                        </p:tgtEl>
                                        <p:attrNameLst>
                                          <p:attrName>style.visibility</p:attrName>
                                        </p:attrNameLst>
                                      </p:cBhvr>
                                      <p:to>
                                        <p:strVal val="hidden"/>
                                      </p:to>
                                    </p:set>
                                  </p:childTnLst>
                                </p:cTn>
                              </p:par>
                              <p:par>
                                <p:cTn id="84" presetID="10" presetClass="entr" presetSubtype="0" fill="hold" grpId="0" nodeType="withEffect">
                                  <p:stCondLst>
                                    <p:cond delay="0"/>
                                  </p:stCondLst>
                                  <p:childTnLst>
                                    <p:set>
                                      <p:cBhvr>
                                        <p:cTn id="85" dur="1" fill="hold">
                                          <p:stCondLst>
                                            <p:cond delay="0"/>
                                          </p:stCondLst>
                                        </p:cTn>
                                        <p:tgtEl>
                                          <p:spTgt spid="59411"/>
                                        </p:tgtEl>
                                        <p:attrNameLst>
                                          <p:attrName>style.visibility</p:attrName>
                                        </p:attrNameLst>
                                      </p:cBhvr>
                                      <p:to>
                                        <p:strVal val="visible"/>
                                      </p:to>
                                    </p:set>
                                    <p:animEffect transition="in" filter="fade">
                                      <p:cBhvr>
                                        <p:cTn id="86" dur="1000"/>
                                        <p:tgtEl>
                                          <p:spTgt spid="59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animBg="1"/>
      <p:bldP spid="59400" grpId="1" animBg="1"/>
      <p:bldP spid="59401" grpId="0" animBg="1"/>
      <p:bldP spid="59401" grpId="1" animBg="1"/>
      <p:bldP spid="59402" grpId="0" animBg="1"/>
      <p:bldP spid="59402" grpId="1" animBg="1"/>
      <p:bldP spid="59403" grpId="0" animBg="1"/>
      <p:bldP spid="59403" grpId="1" animBg="1"/>
      <p:bldP spid="59404" grpId="0"/>
      <p:bldP spid="59404" grpId="1"/>
      <p:bldP spid="59405" grpId="0"/>
      <p:bldP spid="59405" grpId="1"/>
      <p:bldP spid="59406" grpId="0" animBg="1"/>
      <p:bldP spid="59406" grpId="1" animBg="1"/>
      <p:bldP spid="59407" grpId="0" animBg="1"/>
      <p:bldP spid="59407" grpId="1" animBg="1"/>
      <p:bldP spid="59408" grpId="0"/>
      <p:bldP spid="59408" grpId="1"/>
      <p:bldP spid="59409" grpId="0"/>
      <p:bldP spid="59410" grpId="0"/>
      <p:bldP spid="59411" grpId="0"/>
      <p:bldP spid="59412" grpId="0" animBg="1"/>
      <p:bldP spid="594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228600"/>
            <a:ext cx="8915400" cy="609600"/>
          </a:xfrm>
        </p:spPr>
        <p:txBody>
          <a:bodyPr/>
          <a:lstStyle/>
          <a:p>
            <a:pPr eaLnBrk="1" hangingPunct="1"/>
            <a:r>
              <a:rPr lang="en-US" sz="4000" b="1" dirty="0" smtClean="0">
                <a:solidFill>
                  <a:srgbClr val="FFFF00"/>
                </a:solidFill>
              </a:rPr>
              <a:t>Freedom of Information Laws 2013</a:t>
            </a:r>
          </a:p>
        </p:txBody>
      </p:sp>
      <p:sp>
        <p:nvSpPr>
          <p:cNvPr id="34819" name="Rectangle 3"/>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4820" name="Rectangle 5"/>
          <p:cNvSpPr>
            <a:spLocks noChangeArrowheads="1"/>
          </p:cNvSpPr>
          <p:nvPr/>
        </p:nvSpPr>
        <p:spPr bwMode="auto">
          <a:xfrm>
            <a:off x="4922838" y="1676400"/>
            <a:ext cx="3787775" cy="4114800"/>
          </a:xfrm>
          <a:prstGeom prst="rect">
            <a:avLst/>
          </a:prstGeom>
          <a:noFill/>
          <a:ln w="12700">
            <a:noFill/>
            <a:miter lim="800000"/>
            <a:headEnd/>
            <a:tailEnd/>
          </a:ln>
        </p:spPr>
        <p:txBody>
          <a:bodyPr lIns="90488" tIns="44450" rIns="90488" bIns="44450"/>
          <a:lstStyle/>
          <a:p>
            <a:pPr marL="342900" indent="-342900" fontAlgn="base">
              <a:spcBef>
                <a:spcPct val="20000"/>
              </a:spcBef>
              <a:spcAft>
                <a:spcPct val="0"/>
              </a:spcAft>
              <a:buFontTx/>
              <a:buChar char="•"/>
            </a:pPr>
            <a:endParaRPr lang="en-US" sz="2800">
              <a:solidFill>
                <a:srgbClr val="FFFFFF"/>
              </a:solidFill>
            </a:endParaRPr>
          </a:p>
        </p:txBody>
      </p:sp>
      <p:sp>
        <p:nvSpPr>
          <p:cNvPr id="34821" name="Rectangle 7"/>
          <p:cNvSpPr>
            <a:spLocks noChangeArrowheads="1"/>
          </p:cNvSpPr>
          <p:nvPr/>
        </p:nvSpPr>
        <p:spPr bwMode="auto">
          <a:xfrm>
            <a:off x="-457200" y="1066800"/>
            <a:ext cx="9982200" cy="152400"/>
          </a:xfrm>
          <a:prstGeom prst="rect">
            <a:avLst/>
          </a:prstGeom>
          <a:solidFill>
            <a:schemeClr val="tx1"/>
          </a:solidFill>
          <a:ln w="38100">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500" t="7644" r="4740" b="6123"/>
          <a:stretch/>
        </p:blipFill>
        <p:spPr>
          <a:xfrm>
            <a:off x="30480" y="1143000"/>
            <a:ext cx="9106169" cy="5715000"/>
          </a:xfrm>
          <a:prstGeom prst="rect">
            <a:avLst/>
          </a:prstGeom>
        </p:spPr>
      </p:pic>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228600"/>
            <a:ext cx="8915400" cy="609600"/>
          </a:xfrm>
        </p:spPr>
        <p:txBody>
          <a:bodyPr/>
          <a:lstStyle/>
          <a:p>
            <a:pPr eaLnBrk="1" hangingPunct="1"/>
            <a:r>
              <a:rPr lang="en-US" sz="4000" b="1" dirty="0" smtClean="0">
                <a:solidFill>
                  <a:srgbClr val="FFFF00"/>
                </a:solidFill>
              </a:rPr>
              <a:t>Spread of Pollution Release and Transfer Registers</a:t>
            </a:r>
          </a:p>
        </p:txBody>
      </p:sp>
      <p:sp>
        <p:nvSpPr>
          <p:cNvPr id="35843" name="Rectangle 3"/>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5844" name="Rectangle 5"/>
          <p:cNvSpPr>
            <a:spLocks noChangeArrowheads="1"/>
          </p:cNvSpPr>
          <p:nvPr/>
        </p:nvSpPr>
        <p:spPr bwMode="auto">
          <a:xfrm>
            <a:off x="4922838" y="1676400"/>
            <a:ext cx="3787775" cy="4114800"/>
          </a:xfrm>
          <a:prstGeom prst="rect">
            <a:avLst/>
          </a:prstGeom>
          <a:noFill/>
          <a:ln w="12700">
            <a:noFill/>
            <a:miter lim="800000"/>
            <a:headEnd/>
            <a:tailEnd/>
          </a:ln>
        </p:spPr>
        <p:txBody>
          <a:bodyPr lIns="90488" tIns="44450" rIns="90488" bIns="44450"/>
          <a:lstStyle/>
          <a:p>
            <a:pPr marL="342900" indent="-342900" fontAlgn="base">
              <a:spcBef>
                <a:spcPct val="20000"/>
              </a:spcBef>
              <a:spcAft>
                <a:spcPct val="0"/>
              </a:spcAft>
              <a:buFontTx/>
              <a:buChar char="•"/>
            </a:pPr>
            <a:endParaRPr lang="en-US" sz="2800">
              <a:solidFill>
                <a:srgbClr val="FFFFFF"/>
              </a:solidFill>
            </a:endParaRPr>
          </a:p>
        </p:txBody>
      </p:sp>
      <p:sp>
        <p:nvSpPr>
          <p:cNvPr id="35845" name="Rectangle 7"/>
          <p:cNvSpPr>
            <a:spLocks noChangeArrowheads="1"/>
          </p:cNvSpPr>
          <p:nvPr/>
        </p:nvSpPr>
        <p:spPr bwMode="auto">
          <a:xfrm>
            <a:off x="-457200" y="1066800"/>
            <a:ext cx="9982200" cy="152400"/>
          </a:xfrm>
          <a:prstGeom prst="rect">
            <a:avLst/>
          </a:prstGeom>
          <a:solidFill>
            <a:schemeClr val="tx1"/>
          </a:solidFill>
          <a:ln w="38100">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pic>
        <p:nvPicPr>
          <p:cNvPr id="7" name="Picture 6"/>
          <p:cNvPicPr/>
          <p:nvPr/>
        </p:nvPicPr>
        <p:blipFill>
          <a:blip r:embed="rId3" cstate="print"/>
          <a:srcRect t="29720" b="3302"/>
          <a:stretch>
            <a:fillRect/>
          </a:stretch>
        </p:blipFill>
        <p:spPr bwMode="auto">
          <a:xfrm>
            <a:off x="0" y="1219200"/>
            <a:ext cx="9143999" cy="5638799"/>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228600"/>
            <a:ext cx="8915400" cy="609600"/>
          </a:xfrm>
        </p:spPr>
        <p:txBody>
          <a:bodyPr/>
          <a:lstStyle/>
          <a:p>
            <a:pPr eaLnBrk="1" hangingPunct="1"/>
            <a:r>
              <a:rPr lang="en-US" sz="4000" b="1" dirty="0" smtClean="0">
                <a:solidFill>
                  <a:srgbClr val="FFFF00"/>
                </a:solidFill>
              </a:rPr>
              <a:t>Spread of Environmental Courts</a:t>
            </a:r>
          </a:p>
        </p:txBody>
      </p:sp>
      <p:sp>
        <p:nvSpPr>
          <p:cNvPr id="35843" name="Rectangle 3"/>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5844" name="Rectangle 5"/>
          <p:cNvSpPr>
            <a:spLocks noChangeArrowheads="1"/>
          </p:cNvSpPr>
          <p:nvPr/>
        </p:nvSpPr>
        <p:spPr bwMode="auto">
          <a:xfrm>
            <a:off x="4922838" y="1676400"/>
            <a:ext cx="3787775" cy="4114800"/>
          </a:xfrm>
          <a:prstGeom prst="rect">
            <a:avLst/>
          </a:prstGeom>
          <a:noFill/>
          <a:ln w="12700">
            <a:noFill/>
            <a:miter lim="800000"/>
            <a:headEnd/>
            <a:tailEnd/>
          </a:ln>
        </p:spPr>
        <p:txBody>
          <a:bodyPr lIns="90488" tIns="44450" rIns="90488" bIns="44450"/>
          <a:lstStyle/>
          <a:p>
            <a:pPr marL="342900" indent="-342900" fontAlgn="base">
              <a:spcBef>
                <a:spcPct val="20000"/>
              </a:spcBef>
              <a:spcAft>
                <a:spcPct val="0"/>
              </a:spcAft>
              <a:buFontTx/>
              <a:buChar char="•"/>
            </a:pPr>
            <a:endParaRPr lang="en-US" sz="2800">
              <a:solidFill>
                <a:srgbClr val="FFFFFF"/>
              </a:solidFill>
            </a:endParaRPr>
          </a:p>
        </p:txBody>
      </p:sp>
      <p:sp>
        <p:nvSpPr>
          <p:cNvPr id="35845" name="Rectangle 7"/>
          <p:cNvSpPr>
            <a:spLocks noChangeArrowheads="1"/>
          </p:cNvSpPr>
          <p:nvPr/>
        </p:nvSpPr>
        <p:spPr bwMode="auto">
          <a:xfrm>
            <a:off x="-457200" y="1066800"/>
            <a:ext cx="9982200" cy="152400"/>
          </a:xfrm>
          <a:prstGeom prst="rect">
            <a:avLst/>
          </a:prstGeom>
          <a:solidFill>
            <a:schemeClr val="tx1"/>
          </a:solidFill>
          <a:ln w="38100">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pic>
        <p:nvPicPr>
          <p:cNvPr id="35846" name="Picture 5"/>
          <p:cNvPicPr>
            <a:picLocks noChangeAspect="1" noChangeArrowheads="1"/>
          </p:cNvPicPr>
          <p:nvPr/>
        </p:nvPicPr>
        <p:blipFill>
          <a:blip r:embed="rId3" cstate="print"/>
          <a:srcRect l="15833" t="25555" r="14166" b="4443"/>
          <a:stretch>
            <a:fillRect/>
          </a:stretch>
        </p:blipFill>
        <p:spPr bwMode="auto">
          <a:xfrm>
            <a:off x="152400" y="1066800"/>
            <a:ext cx="8839200" cy="5611813"/>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228600"/>
            <a:ext cx="8915400" cy="609600"/>
          </a:xfrm>
        </p:spPr>
        <p:txBody>
          <a:bodyPr/>
          <a:lstStyle/>
          <a:p>
            <a:pPr eaLnBrk="1" hangingPunct="1"/>
            <a:r>
              <a:rPr lang="en-US" sz="4000" b="1" dirty="0" smtClean="0">
                <a:solidFill>
                  <a:srgbClr val="FFFF00"/>
                </a:solidFill>
              </a:rPr>
              <a:t>Aarhus Convention - UNECE</a:t>
            </a:r>
          </a:p>
        </p:txBody>
      </p:sp>
      <p:sp>
        <p:nvSpPr>
          <p:cNvPr id="35843" name="Rectangle 3"/>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5844" name="Rectangle 5"/>
          <p:cNvSpPr>
            <a:spLocks noChangeArrowheads="1"/>
          </p:cNvSpPr>
          <p:nvPr/>
        </p:nvSpPr>
        <p:spPr bwMode="auto">
          <a:xfrm>
            <a:off x="4922838" y="1676400"/>
            <a:ext cx="3787775" cy="4114800"/>
          </a:xfrm>
          <a:prstGeom prst="rect">
            <a:avLst/>
          </a:prstGeom>
          <a:noFill/>
          <a:ln w="12700">
            <a:noFill/>
            <a:miter lim="800000"/>
            <a:headEnd/>
            <a:tailEnd/>
          </a:ln>
        </p:spPr>
        <p:txBody>
          <a:bodyPr lIns="90488" tIns="44450" rIns="90488" bIns="44450"/>
          <a:lstStyle/>
          <a:p>
            <a:pPr marL="342900" indent="-342900" fontAlgn="base">
              <a:spcBef>
                <a:spcPct val="20000"/>
              </a:spcBef>
              <a:spcAft>
                <a:spcPct val="0"/>
              </a:spcAft>
              <a:buFontTx/>
              <a:buChar char="•"/>
            </a:pPr>
            <a:endParaRPr lang="en-US" sz="2800">
              <a:solidFill>
                <a:srgbClr val="FFFFFF"/>
              </a:solidFill>
            </a:endParaRPr>
          </a:p>
        </p:txBody>
      </p:sp>
      <p:sp>
        <p:nvSpPr>
          <p:cNvPr id="35845" name="Rectangle 7"/>
          <p:cNvSpPr>
            <a:spLocks noChangeArrowheads="1"/>
          </p:cNvSpPr>
          <p:nvPr/>
        </p:nvSpPr>
        <p:spPr bwMode="auto">
          <a:xfrm>
            <a:off x="-457200" y="1066800"/>
            <a:ext cx="9982200" cy="152400"/>
          </a:xfrm>
          <a:prstGeom prst="rect">
            <a:avLst/>
          </a:prstGeom>
          <a:solidFill>
            <a:schemeClr val="tx1"/>
          </a:solidFill>
          <a:ln w="38100">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2" y="1033806"/>
            <a:ext cx="9132888" cy="5774859"/>
          </a:xfrm>
          <a:prstGeom prst="rect">
            <a:avLst/>
          </a:prstGeom>
        </p:spPr>
      </p:pic>
    </p:spTree>
    <p:extLst>
      <p:ext uri="{BB962C8B-B14F-4D97-AF65-F5344CB8AC3E}">
        <p14:creationId xmlns:p14="http://schemas.microsoft.com/office/powerpoint/2010/main" val="3484323504"/>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27" t="23810" r="24032" b="8333"/>
          <a:stretch/>
        </p:blipFill>
        <p:spPr bwMode="auto">
          <a:xfrm>
            <a:off x="228600" y="0"/>
            <a:ext cx="892342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764620"/>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6" name="Picture 6" descr="C:\Documents and Settings\monika.kerdeman\Desktop\Short cuts\Working Images\Governance Changes in TAI Countries_2010_all countries evaluated.jpg"/>
          <p:cNvPicPr>
            <a:picLocks noChangeAspect="1" noChangeArrowheads="1"/>
          </p:cNvPicPr>
          <p:nvPr/>
        </p:nvPicPr>
        <p:blipFill>
          <a:blip r:embed="rId3" cstate="print"/>
          <a:srcRect l="4828" t="21506" r="4492" b="22375"/>
          <a:stretch>
            <a:fillRect/>
          </a:stretch>
        </p:blipFill>
        <p:spPr bwMode="auto">
          <a:xfrm>
            <a:off x="0" y="1295400"/>
            <a:ext cx="9144000" cy="4648200"/>
          </a:xfrm>
          <a:prstGeom prst="rect">
            <a:avLst/>
          </a:prstGeom>
          <a:noFill/>
          <a:ln w="9525">
            <a:noFill/>
            <a:miter lim="800000"/>
            <a:headEnd/>
            <a:tailEnd/>
          </a:ln>
        </p:spPr>
      </p:pic>
      <p:sp>
        <p:nvSpPr>
          <p:cNvPr id="33795" name="Rectangle 2"/>
          <p:cNvSpPr>
            <a:spLocks noGrp="1" noChangeArrowheads="1"/>
          </p:cNvSpPr>
          <p:nvPr>
            <p:ph type="title"/>
          </p:nvPr>
        </p:nvSpPr>
        <p:spPr>
          <a:xfrm>
            <a:off x="0" y="76200"/>
            <a:ext cx="8915400" cy="1143000"/>
          </a:xfrm>
        </p:spPr>
        <p:txBody>
          <a:bodyPr/>
          <a:lstStyle/>
          <a:p>
            <a:pPr eaLnBrk="1" hangingPunct="1"/>
            <a:r>
              <a:rPr lang="en-US" sz="4000" b="1" dirty="0" smtClean="0">
                <a:solidFill>
                  <a:srgbClr val="FFFF00"/>
                </a:solidFill>
              </a:rPr>
              <a:t>Access Governance Changes </a:t>
            </a:r>
            <a:br>
              <a:rPr lang="en-US" sz="4000" b="1" dirty="0" smtClean="0">
                <a:solidFill>
                  <a:srgbClr val="FFFF00"/>
                </a:solidFill>
              </a:rPr>
            </a:br>
            <a:r>
              <a:rPr lang="en-US" sz="4000" b="1" dirty="0" smtClean="0">
                <a:solidFill>
                  <a:srgbClr val="FFFF00"/>
                </a:solidFill>
              </a:rPr>
              <a:t>2005-2010</a:t>
            </a:r>
          </a:p>
        </p:txBody>
      </p:sp>
      <p:sp>
        <p:nvSpPr>
          <p:cNvPr id="33796" name="Rectangle 3"/>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2292" name="Text Box 4"/>
          <p:cNvSpPr txBox="1">
            <a:spLocks noChangeArrowheads="1"/>
          </p:cNvSpPr>
          <p:nvPr/>
        </p:nvSpPr>
        <p:spPr bwMode="auto">
          <a:xfrm>
            <a:off x="0" y="5867400"/>
            <a:ext cx="9144000" cy="457200"/>
          </a:xfrm>
          <a:prstGeom prst="rect">
            <a:avLst/>
          </a:prstGeom>
          <a:noFill/>
          <a:ln w="9525">
            <a:noFill/>
            <a:miter lim="800000"/>
            <a:headEnd/>
            <a:tailEnd/>
          </a:ln>
        </p:spPr>
        <p:txBody>
          <a:bodyPr>
            <a:spAutoFit/>
          </a:bodyPr>
          <a:lstStyle/>
          <a:p>
            <a:pPr algn="ctr" fontAlgn="base">
              <a:spcBef>
                <a:spcPct val="0"/>
              </a:spcBef>
              <a:spcAft>
                <a:spcPct val="0"/>
              </a:spcAft>
            </a:pPr>
            <a:r>
              <a:rPr lang="en-US" sz="2400">
                <a:solidFill>
                  <a:srgbClr val="FFFFFF"/>
                </a:solidFill>
                <a:latin typeface="Tw Cen MT Condensed Extra Bold" pitchFamily="34" charset="0"/>
              </a:rPr>
              <a:t>45 countries assessed</a:t>
            </a:r>
            <a:endParaRPr lang="en-US" sz="2800">
              <a:solidFill>
                <a:srgbClr val="FFFFFF"/>
              </a:solidFill>
              <a:latin typeface="Tw Cen MT Condensed Extra Bold" pitchFamily="34" charset="0"/>
            </a:endParaRPr>
          </a:p>
        </p:txBody>
      </p:sp>
      <p:sp>
        <p:nvSpPr>
          <p:cNvPr id="33798" name="Rectangle 5"/>
          <p:cNvSpPr>
            <a:spLocks noChangeArrowheads="1"/>
          </p:cNvSpPr>
          <p:nvPr/>
        </p:nvSpPr>
        <p:spPr bwMode="auto">
          <a:xfrm>
            <a:off x="4922838" y="1676400"/>
            <a:ext cx="3787775" cy="4114800"/>
          </a:xfrm>
          <a:prstGeom prst="rect">
            <a:avLst/>
          </a:prstGeom>
          <a:noFill/>
          <a:ln w="12700">
            <a:noFill/>
            <a:miter lim="800000"/>
            <a:headEnd/>
            <a:tailEnd/>
          </a:ln>
        </p:spPr>
        <p:txBody>
          <a:bodyPr lIns="90488" tIns="44450" rIns="90488" bIns="44450"/>
          <a:lstStyle/>
          <a:p>
            <a:pPr marL="342900" indent="-342900" fontAlgn="base">
              <a:spcBef>
                <a:spcPct val="20000"/>
              </a:spcBef>
              <a:spcAft>
                <a:spcPct val="0"/>
              </a:spcAft>
              <a:buFontTx/>
              <a:buChar char="•"/>
            </a:pPr>
            <a:endParaRPr lang="en-US" sz="2800">
              <a:solidFill>
                <a:srgbClr val="FFFFFF"/>
              </a:solidFill>
            </a:endParaRPr>
          </a:p>
        </p:txBody>
      </p:sp>
      <p:sp>
        <p:nvSpPr>
          <p:cNvPr id="11" name="Text Box 8"/>
          <p:cNvSpPr txBox="1">
            <a:spLocks noChangeArrowheads="1"/>
          </p:cNvSpPr>
          <p:nvPr/>
        </p:nvSpPr>
        <p:spPr bwMode="auto">
          <a:xfrm>
            <a:off x="0" y="6248400"/>
            <a:ext cx="9144000" cy="457200"/>
          </a:xfrm>
          <a:prstGeom prst="rect">
            <a:avLst/>
          </a:prstGeom>
          <a:noFill/>
          <a:ln w="9525">
            <a:noFill/>
            <a:miter lim="800000"/>
            <a:headEnd/>
            <a:tailEnd/>
          </a:ln>
        </p:spPr>
        <p:txBody>
          <a:bodyPr>
            <a:spAutoFit/>
          </a:bodyPr>
          <a:lstStyle/>
          <a:p>
            <a:pPr algn="ctr" fontAlgn="base">
              <a:spcBef>
                <a:spcPct val="0"/>
              </a:spcBef>
              <a:spcAft>
                <a:spcPct val="0"/>
              </a:spcAft>
            </a:pPr>
            <a:r>
              <a:rPr lang="en-US" sz="2400">
                <a:solidFill>
                  <a:srgbClr val="FFFFFF"/>
                </a:solidFill>
                <a:latin typeface="Tw Cen MT Condensed Extra Bold" pitchFamily="34" charset="0"/>
              </a:rPr>
              <a:t>29 documented changes with causal link to TAI</a:t>
            </a:r>
            <a:endParaRPr lang="en-US" sz="2800">
              <a:solidFill>
                <a:srgbClr val="FFFFFF"/>
              </a:solidFill>
              <a:latin typeface="Tw Cen MT Condensed Extra Bold" pitchFamily="34" charset="0"/>
            </a:endParaRPr>
          </a:p>
        </p:txBody>
      </p:sp>
      <p:pic>
        <p:nvPicPr>
          <p:cNvPr id="76805" name="Picture 5" descr="C:\Documents and Settings\monika.kerdeman\Desktop\Short cuts\Working Images\Governance Changes in TAI Countries_2010_Changes.jpg"/>
          <p:cNvPicPr>
            <a:picLocks noChangeAspect="1" noChangeArrowheads="1"/>
          </p:cNvPicPr>
          <p:nvPr/>
        </p:nvPicPr>
        <p:blipFill>
          <a:blip r:embed="rId4" cstate="print"/>
          <a:srcRect l="4030" t="20189" r="4282" b="21767"/>
          <a:stretch>
            <a:fillRect/>
          </a:stretch>
        </p:blipFill>
        <p:spPr bwMode="auto">
          <a:xfrm>
            <a:off x="0" y="1308100"/>
            <a:ext cx="9144000" cy="462280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20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806"/>
                                        </p:tgtEl>
                                        <p:attrNameLst>
                                          <p:attrName>style.visibility</p:attrName>
                                        </p:attrNameLst>
                                      </p:cBhvr>
                                      <p:to>
                                        <p:strVal val="visible"/>
                                      </p:to>
                                    </p:set>
                                    <p:animEffect transition="in" filter="fade">
                                      <p:cBhvr>
                                        <p:cTn id="12" dur="2000"/>
                                        <p:tgtEl>
                                          <p:spTgt spid="768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805"/>
                                        </p:tgtEl>
                                        <p:attrNameLst>
                                          <p:attrName>style.visibility</p:attrName>
                                        </p:attrNameLst>
                                      </p:cBhvr>
                                      <p:to>
                                        <p:strVal val="visible"/>
                                      </p:to>
                                    </p:set>
                                    <p:animEffect transition="in" filter="fade">
                                      <p:cBhvr>
                                        <p:cTn id="22" dur="20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1"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429</Words>
  <Application>Microsoft Office PowerPoint</Application>
  <PresentationFormat>On-screen Show (4:3)</PresentationFormat>
  <Paragraphs>66</Paragraphs>
  <Slides>12</Slides>
  <Notes>10</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Default Design</vt:lpstr>
      <vt:lpstr>1_Default Design</vt:lpstr>
      <vt:lpstr>Metro</vt:lpstr>
      <vt:lpstr>International Commitments</vt:lpstr>
      <vt:lpstr>Principle 10 of the Rio Declaration</vt:lpstr>
      <vt:lpstr>Principle 10..…</vt:lpstr>
      <vt:lpstr>Freedom of Information Laws 2013</vt:lpstr>
      <vt:lpstr>Spread of Pollution Release and Transfer Registers</vt:lpstr>
      <vt:lpstr>Spread of Environmental Courts</vt:lpstr>
      <vt:lpstr>Aarhus Convention - UNECE</vt:lpstr>
      <vt:lpstr>PowerPoint Presentation</vt:lpstr>
      <vt:lpstr>Access Governance Changes  2005-2010</vt:lpstr>
      <vt:lpstr>Practice Lags Behind Laws</vt:lpstr>
      <vt:lpstr>Access Delivery Mechanism</vt:lpstr>
      <vt:lpstr>Rio+20: P10 Development</vt:lpstr>
    </vt:vector>
  </TitlesOfParts>
  <Company>WRI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Commitments</dc:title>
  <dc:creator>Lalanath.DeSilva</dc:creator>
  <cp:lastModifiedBy>Lalanath.DeSilva</cp:lastModifiedBy>
  <cp:revision>17</cp:revision>
  <dcterms:created xsi:type="dcterms:W3CDTF">2011-06-10T12:39:07Z</dcterms:created>
  <dcterms:modified xsi:type="dcterms:W3CDTF">2013-05-06T22:42:53Z</dcterms:modified>
</cp:coreProperties>
</file>