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sldIdLst>
    <p:sldId id="258" r:id="rId5"/>
    <p:sldId id="272" r:id="rId6"/>
    <p:sldId id="285" r:id="rId7"/>
    <p:sldId id="277" r:id="rId8"/>
  </p:sldIdLst>
  <p:sldSz cx="9144000" cy="6858000" type="screen4x3"/>
  <p:notesSz cx="6735763" cy="98663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phie De Coninck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04" autoAdjust="0"/>
  </p:normalViewPr>
  <p:slideViewPr>
    <p:cSldViewPr>
      <p:cViewPr varScale="1">
        <p:scale>
          <a:sx n="63" d="100"/>
          <a:sy n="63" d="100"/>
        </p:scale>
        <p:origin x="-1096" y="-104"/>
      </p:cViewPr>
      <p:guideLst>
        <p:guide orient="horz" pos="2400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848" y="564"/>
      </p:cViewPr>
      <p:guideLst>
        <p:guide orient="horz" pos="3107"/>
        <p:guide pos="21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02B74B6-939E-402B-80F3-2AA3A1FB8FE7}" type="datetimeFigureOut">
              <a:rPr lang="en-GB"/>
              <a:pPr>
                <a:defRPr/>
              </a:pPr>
              <a:t>12/03/13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2A75D0F-FE6C-46C7-9246-32939137BB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3834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558C936-1990-4C80-8934-DEC0ABA28457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/>
          </p:cNvSpPr>
          <p:nvPr/>
        </p:nvSpPr>
        <p:spPr bwMode="auto">
          <a:xfrm>
            <a:off x="0" y="3733800"/>
            <a:ext cx="9144000" cy="2536825"/>
          </a:xfrm>
          <a:custGeom>
            <a:avLst/>
            <a:gdLst/>
            <a:ahLst/>
            <a:cxnLst>
              <a:cxn ang="0">
                <a:pos x="2880" y="799"/>
              </a:cxn>
              <a:cxn ang="0">
                <a:pos x="1442" y="406"/>
              </a:cxn>
              <a:cxn ang="0">
                <a:pos x="0" y="440"/>
              </a:cxn>
              <a:cxn ang="0">
                <a:pos x="0" y="0"/>
              </a:cxn>
              <a:cxn ang="0">
                <a:pos x="2880" y="0"/>
              </a:cxn>
              <a:cxn ang="0">
                <a:pos x="2880" y="799"/>
              </a:cxn>
            </a:cxnLst>
            <a:rect l="0" t="0" r="r" b="b"/>
            <a:pathLst>
              <a:path w="2880" h="799">
                <a:moveTo>
                  <a:pt x="2880" y="799"/>
                </a:moveTo>
                <a:cubicBezTo>
                  <a:pt x="2880" y="799"/>
                  <a:pt x="2460" y="484"/>
                  <a:pt x="1442" y="406"/>
                </a:cubicBezTo>
                <a:cubicBezTo>
                  <a:pt x="423" y="327"/>
                  <a:pt x="0" y="440"/>
                  <a:pt x="0" y="440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99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0" y="0"/>
            <a:ext cx="9144000" cy="6118225"/>
            <a:chOff x="0" y="0"/>
            <a:chExt cx="5760" cy="3854"/>
          </a:xfrm>
        </p:grpSpPr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0" y="2352"/>
              <a:ext cx="5760" cy="1502"/>
            </a:xfrm>
            <a:custGeom>
              <a:avLst/>
              <a:gdLst/>
              <a:ahLst/>
              <a:cxnLst>
                <a:cxn ang="0">
                  <a:pos x="5766" y="1502"/>
                </a:cxn>
                <a:cxn ang="0">
                  <a:pos x="2887" y="748"/>
                </a:cxn>
                <a:cxn ang="0">
                  <a:pos x="0" y="848"/>
                </a:cxn>
                <a:cxn ang="0">
                  <a:pos x="0" y="0"/>
                </a:cxn>
                <a:cxn ang="0">
                  <a:pos x="5766" y="0"/>
                </a:cxn>
                <a:cxn ang="0">
                  <a:pos x="5766" y="1502"/>
                </a:cxn>
              </a:cxnLst>
              <a:rect l="0" t="0" r="r" b="b"/>
              <a:pathLst>
                <a:path w="5766" h="1502">
                  <a:moveTo>
                    <a:pt x="5766" y="1502"/>
                  </a:moveTo>
                  <a:cubicBezTo>
                    <a:pt x="5766" y="1502"/>
                    <a:pt x="4765" y="856"/>
                    <a:pt x="2887" y="748"/>
                  </a:cubicBezTo>
                  <a:cubicBezTo>
                    <a:pt x="1007" y="638"/>
                    <a:pt x="0" y="848"/>
                    <a:pt x="0" y="84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5766" y="0"/>
                    <a:pt x="5766" y="0"/>
                  </a:cubicBezTo>
                  <a:cubicBezTo>
                    <a:pt x="5766" y="751"/>
                    <a:pt x="5766" y="1502"/>
                    <a:pt x="5766" y="1502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6667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5760" cy="23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8" name="Group 14"/>
          <p:cNvGrpSpPr>
            <a:grpSpLocks/>
          </p:cNvGrpSpPr>
          <p:nvPr/>
        </p:nvGrpSpPr>
        <p:grpSpPr bwMode="auto">
          <a:xfrm flipV="1">
            <a:off x="0" y="0"/>
            <a:ext cx="9147175" cy="2057400"/>
            <a:chOff x="0" y="3321"/>
            <a:chExt cx="5762" cy="999"/>
          </a:xfrm>
        </p:grpSpPr>
        <p:sp>
          <p:nvSpPr>
            <p:cNvPr id="9" name="Freeform 15"/>
            <p:cNvSpPr>
              <a:spLocks/>
            </p:cNvSpPr>
            <p:nvPr/>
          </p:nvSpPr>
          <p:spPr bwMode="auto">
            <a:xfrm>
              <a:off x="519" y="3492"/>
              <a:ext cx="5241" cy="828"/>
            </a:xfrm>
            <a:custGeom>
              <a:avLst/>
              <a:gdLst/>
              <a:ahLst/>
              <a:cxnLst>
                <a:cxn ang="0">
                  <a:pos x="2419" y="216"/>
                </a:cxn>
                <a:cxn ang="0">
                  <a:pos x="0" y="378"/>
                </a:cxn>
              </a:cxnLst>
              <a:rect l="0" t="0" r="r" b="b"/>
              <a:pathLst>
                <a:path w="2419" h="378">
                  <a:moveTo>
                    <a:pt x="2419" y="216"/>
                  </a:moveTo>
                  <a:cubicBezTo>
                    <a:pt x="2419" y="216"/>
                    <a:pt x="1051" y="0"/>
                    <a:pt x="0" y="378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16"/>
            <p:cNvSpPr>
              <a:spLocks/>
            </p:cNvSpPr>
            <p:nvPr/>
          </p:nvSpPr>
          <p:spPr bwMode="auto">
            <a:xfrm>
              <a:off x="0" y="3321"/>
              <a:ext cx="5762" cy="992"/>
            </a:xfrm>
            <a:custGeom>
              <a:avLst/>
              <a:gdLst/>
              <a:ahLst/>
              <a:cxnLst>
                <a:cxn ang="0">
                  <a:pos x="2665" y="334"/>
                </a:cxn>
                <a:cxn ang="0">
                  <a:pos x="0" y="454"/>
                </a:cxn>
              </a:cxnLst>
              <a:rect l="0" t="0" r="r" b="b"/>
              <a:pathLst>
                <a:path w="2665" h="454">
                  <a:moveTo>
                    <a:pt x="2665" y="334"/>
                  </a:moveTo>
                  <a:cubicBezTo>
                    <a:pt x="2665" y="334"/>
                    <a:pt x="1093" y="0"/>
                    <a:pt x="0" y="45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" name="Line 23"/>
          <p:cNvSpPr>
            <a:spLocks noChangeShapeType="1"/>
          </p:cNvSpPr>
          <p:nvPr/>
        </p:nvSpPr>
        <p:spPr bwMode="auto">
          <a:xfrm flipH="1">
            <a:off x="0" y="6477000"/>
            <a:ext cx="9144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875" y="1143000"/>
            <a:ext cx="6384925" cy="2286000"/>
          </a:xfrm>
        </p:spPr>
        <p:txBody>
          <a:bodyPr anchor="b"/>
          <a:lstStyle>
            <a:lvl1pPr algn="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8673" name="Picture 1" descr="C:\Users\catherine\Pictures\European Commission\logo_ce-en-rvb-lr_2012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"/>
            <a:ext cx="1655318" cy="115125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FDFB4-6AE2-48EA-9FE6-594F656D2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1336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2484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52E2F-B3E1-4782-BC46-DD5184AA8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52600"/>
            <a:ext cx="4191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4191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11023-1DD5-4454-B9C5-68FCAA66E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83CC7-E959-4ED5-AE49-2C276D17BE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CF18A-AA0D-448D-97A9-EDF1DD561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61C06-4793-438E-B2E5-444734C26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F5F06-A079-40B1-844B-684ADB104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3733800" y="6613525"/>
            <a:ext cx="2133600" cy="16827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09740-9BEE-44B8-8017-DC8166D31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462E3-69EB-4298-A8DC-AE72FE7B6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D31DC-7154-41DC-933A-99951140E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0"/>
          <p:cNvGrpSpPr>
            <a:grpSpLocks/>
          </p:cNvGrpSpPr>
          <p:nvPr/>
        </p:nvGrpSpPr>
        <p:grpSpPr bwMode="auto">
          <a:xfrm>
            <a:off x="0" y="5791200"/>
            <a:ext cx="9147175" cy="1066800"/>
            <a:chOff x="0" y="3321"/>
            <a:chExt cx="5762" cy="999"/>
          </a:xfrm>
        </p:grpSpPr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519" y="3492"/>
              <a:ext cx="5241" cy="828"/>
            </a:xfrm>
            <a:custGeom>
              <a:avLst/>
              <a:gdLst/>
              <a:ahLst/>
              <a:cxnLst>
                <a:cxn ang="0">
                  <a:pos x="2419" y="216"/>
                </a:cxn>
                <a:cxn ang="0">
                  <a:pos x="0" y="378"/>
                </a:cxn>
              </a:cxnLst>
              <a:rect l="0" t="0" r="r" b="b"/>
              <a:pathLst>
                <a:path w="2419" h="378">
                  <a:moveTo>
                    <a:pt x="2419" y="216"/>
                  </a:moveTo>
                  <a:cubicBezTo>
                    <a:pt x="2419" y="216"/>
                    <a:pt x="1051" y="0"/>
                    <a:pt x="0" y="378"/>
                  </a:cubicBezTo>
                </a:path>
              </a:pathLst>
            </a:custGeom>
            <a:no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0" y="3321"/>
              <a:ext cx="5762" cy="992"/>
            </a:xfrm>
            <a:custGeom>
              <a:avLst/>
              <a:gdLst/>
              <a:ahLst/>
              <a:cxnLst>
                <a:cxn ang="0">
                  <a:pos x="2665" y="334"/>
                </a:cxn>
                <a:cxn ang="0">
                  <a:pos x="0" y="454"/>
                </a:cxn>
              </a:cxnLst>
              <a:rect l="0" t="0" r="r" b="b"/>
              <a:pathLst>
                <a:path w="2665" h="454">
                  <a:moveTo>
                    <a:pt x="2665" y="334"/>
                  </a:moveTo>
                  <a:cubicBezTo>
                    <a:pt x="2665" y="334"/>
                    <a:pt x="1093" y="0"/>
                    <a:pt x="0" y="454"/>
                  </a:cubicBezTo>
                </a:path>
              </a:pathLst>
            </a:custGeom>
            <a:no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1" name="Freeform 7"/>
          <p:cNvSpPr>
            <a:spLocks/>
          </p:cNvSpPr>
          <p:nvPr/>
        </p:nvSpPr>
        <p:spPr bwMode="auto">
          <a:xfrm>
            <a:off x="0" y="-4763"/>
            <a:ext cx="9144000" cy="2536826"/>
          </a:xfrm>
          <a:custGeom>
            <a:avLst/>
            <a:gdLst/>
            <a:ahLst/>
            <a:cxnLst>
              <a:cxn ang="0">
                <a:pos x="2880" y="799"/>
              </a:cxn>
              <a:cxn ang="0">
                <a:pos x="1442" y="406"/>
              </a:cxn>
              <a:cxn ang="0">
                <a:pos x="0" y="440"/>
              </a:cxn>
              <a:cxn ang="0">
                <a:pos x="0" y="0"/>
              </a:cxn>
              <a:cxn ang="0">
                <a:pos x="2880" y="0"/>
              </a:cxn>
              <a:cxn ang="0">
                <a:pos x="2880" y="799"/>
              </a:cxn>
            </a:cxnLst>
            <a:rect l="0" t="0" r="r" b="b"/>
            <a:pathLst>
              <a:path w="2880" h="799">
                <a:moveTo>
                  <a:pt x="2880" y="799"/>
                </a:moveTo>
                <a:cubicBezTo>
                  <a:pt x="2880" y="799"/>
                  <a:pt x="2460" y="484"/>
                  <a:pt x="1442" y="406"/>
                </a:cubicBezTo>
                <a:cubicBezTo>
                  <a:pt x="423" y="327"/>
                  <a:pt x="0" y="440"/>
                  <a:pt x="0" y="440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99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>
            <a:off x="0" y="-4763"/>
            <a:ext cx="9144000" cy="2384426"/>
          </a:xfrm>
          <a:custGeom>
            <a:avLst/>
            <a:gdLst/>
            <a:ahLst/>
            <a:cxnLst>
              <a:cxn ang="0">
                <a:pos x="2880" y="751"/>
              </a:cxn>
              <a:cxn ang="0">
                <a:pos x="1442" y="374"/>
              </a:cxn>
              <a:cxn ang="0">
                <a:pos x="0" y="424"/>
              </a:cxn>
              <a:cxn ang="0">
                <a:pos x="0" y="0"/>
              </a:cxn>
              <a:cxn ang="0">
                <a:pos x="2880" y="0"/>
              </a:cxn>
              <a:cxn ang="0">
                <a:pos x="2880" y="751"/>
              </a:cxn>
            </a:cxnLst>
            <a:rect l="0" t="0" r="r" b="b"/>
            <a:pathLst>
              <a:path w="2880" h="751">
                <a:moveTo>
                  <a:pt x="2880" y="751"/>
                </a:moveTo>
                <a:cubicBezTo>
                  <a:pt x="2880" y="751"/>
                  <a:pt x="2380" y="428"/>
                  <a:pt x="1442" y="374"/>
                </a:cubicBezTo>
                <a:cubicBezTo>
                  <a:pt x="503" y="319"/>
                  <a:pt x="0" y="424"/>
                  <a:pt x="0" y="424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51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13525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35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613525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490ECEF-CE31-4BCE-8F6F-92396688A0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0" r:id="rId3"/>
    <p:sldLayoutId id="2147483659" r:id="rId4"/>
    <p:sldLayoutId id="2147483658" r:id="rId5"/>
    <p:sldLayoutId id="2147483663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0287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714500" indent="-17145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1717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6289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0861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5433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875" y="1143000"/>
            <a:ext cx="6384925" cy="2667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GB" b="1" dirty="0" smtClean="0">
                <a:latin typeface="Arial Black" pitchFamily="34" charset="0"/>
              </a:rPr>
              <a:t>General introduction</a:t>
            </a:r>
            <a:br>
              <a:rPr lang="en-GB" b="1" dirty="0" smtClean="0">
                <a:latin typeface="Arial Black" pitchFamily="34" charset="0"/>
              </a:rPr>
            </a:br>
            <a:endParaRPr lang="en-GB" sz="2400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5800" y="5334000"/>
            <a:ext cx="3352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Country-led environmental and climate change mainstreaming (specialist course)</a:t>
            </a:r>
            <a:endParaRPr lang="en-US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5800" y="59436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spcBef>
                <a:spcPct val="20000"/>
              </a:spcBef>
              <a:defRPr/>
            </a:pPr>
            <a:r>
              <a:rPr lang="en-US" sz="1200" kern="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Training </a:t>
            </a:r>
            <a:r>
              <a:rPr lang="en-US" sz="12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materials developed with the support of the European Commission</a:t>
            </a:r>
            <a:endParaRPr lang="en-US" sz="12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Workshop objectives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534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BE" dirty="0" smtClean="0"/>
              <a:t>You become:</a:t>
            </a:r>
          </a:p>
          <a:p>
            <a:pPr lvl="1">
              <a:lnSpc>
                <a:spcPct val="90000"/>
              </a:lnSpc>
            </a:pPr>
            <a:r>
              <a:rPr lang="fr-BE" dirty="0"/>
              <a:t>a</a:t>
            </a:r>
            <a:r>
              <a:rPr lang="en-GB" dirty="0" smtClean="0"/>
              <a:t>ware of the </a:t>
            </a:r>
            <a:r>
              <a:rPr lang="en-GB" b="1" dirty="0" smtClean="0"/>
              <a:t>linkages</a:t>
            </a:r>
            <a:r>
              <a:rPr lang="en-GB" dirty="0" smtClean="0"/>
              <a:t> between environment, climate change, green economy and development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aware of the </a:t>
            </a:r>
            <a:r>
              <a:rPr lang="en-GB" b="1" dirty="0" smtClean="0"/>
              <a:t>benefits </a:t>
            </a:r>
            <a:r>
              <a:rPr lang="en-GB" dirty="0" smtClean="0"/>
              <a:t>and </a:t>
            </a:r>
            <a:r>
              <a:rPr lang="en-GB" b="1" dirty="0" smtClean="0"/>
              <a:t>challenges</a:t>
            </a:r>
            <a:r>
              <a:rPr lang="en-GB" dirty="0" smtClean="0"/>
              <a:t> of integrating environment and climate change in national development planning and budgetary processes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c</a:t>
            </a:r>
            <a:r>
              <a:rPr lang="en-GB" dirty="0" smtClean="0"/>
              <a:t>onfident and familiar with the similarities, synergies and differences between the integration of environment and climate change in development cooperation vs. integration in national development planning and budgetary processes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You also:</a:t>
            </a:r>
          </a:p>
          <a:p>
            <a:pPr lvl="1">
              <a:lnSpc>
                <a:spcPct val="90000"/>
              </a:lnSpc>
            </a:pPr>
            <a:r>
              <a:rPr lang="en-GB" b="1" dirty="0" smtClean="0"/>
              <a:t>explore</a:t>
            </a:r>
            <a:r>
              <a:rPr lang="en-GB" dirty="0" smtClean="0"/>
              <a:t> together – based on experiences – concepts of integration, environment, climate change, green economy and their relevance to development</a:t>
            </a:r>
          </a:p>
          <a:p>
            <a:pPr lvl="1">
              <a:lnSpc>
                <a:spcPct val="90000"/>
              </a:lnSpc>
            </a:pPr>
            <a:r>
              <a:rPr lang="en-GB" b="1" dirty="0" smtClean="0"/>
              <a:t>share</a:t>
            </a:r>
            <a:r>
              <a:rPr lang="en-GB" dirty="0" smtClean="0"/>
              <a:t> views, experiences and knowledge</a:t>
            </a:r>
            <a:endParaRPr lang="en-GB" b="1" dirty="0"/>
          </a:p>
          <a:p>
            <a:pPr lvl="1">
              <a:lnSpc>
                <a:spcPct val="90000"/>
              </a:lnSpc>
            </a:pPr>
            <a:r>
              <a:rPr lang="en-GB" dirty="0" smtClean="0"/>
              <a:t>contribute by providing insights </a:t>
            </a:r>
            <a:r>
              <a:rPr lang="en-GB" dirty="0"/>
              <a:t>and</a:t>
            </a:r>
            <a:r>
              <a:rPr lang="en-GB" b="1" dirty="0"/>
              <a:t> feedback</a:t>
            </a:r>
            <a:r>
              <a:rPr lang="en-GB" dirty="0"/>
              <a:t> </a:t>
            </a:r>
            <a:r>
              <a:rPr lang="en-GB" dirty="0" smtClean="0"/>
              <a:t>on mainstreaming in practice</a:t>
            </a:r>
            <a:endParaRPr lang="en-GB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83CC7-E959-4ED5-AE49-2C276D17BE4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1143000"/>
          </a:xfrm>
        </p:spPr>
        <p:txBody>
          <a:bodyPr/>
          <a:lstStyle/>
          <a:p>
            <a:r>
              <a:rPr lang="en-GB" dirty="0" smtClean="0"/>
              <a:t>Workshop objectives</a:t>
            </a:r>
          </a:p>
        </p:txBody>
      </p:sp>
    </p:spTree>
    <p:extLst>
      <p:ext uri="{BB962C8B-B14F-4D97-AF65-F5344CB8AC3E}">
        <p14:creationId xmlns:p14="http://schemas.microsoft.com/office/powerpoint/2010/main" val="3053944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Daily </a:t>
            </a:r>
            <a:r>
              <a:rPr lang="en-GB" dirty="0" smtClean="0"/>
              <a:t>timetable (indicative)</a:t>
            </a:r>
            <a:endParaRPr lang="en-GB" dirty="0" smtClean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r-BE" b="1" dirty="0" smtClean="0"/>
              <a:t>9:00 – 11:00	Session 1</a:t>
            </a:r>
          </a:p>
          <a:p>
            <a:pPr>
              <a:buFontTx/>
              <a:buNone/>
            </a:pPr>
            <a:r>
              <a:rPr lang="fr-BE" i="1" dirty="0" smtClean="0"/>
              <a:t>10:45 – 11:15</a:t>
            </a:r>
            <a:r>
              <a:rPr lang="fr-BE" i="1" dirty="0" smtClean="0"/>
              <a:t>	Coffee break</a:t>
            </a:r>
          </a:p>
          <a:p>
            <a:pPr>
              <a:buFontTx/>
              <a:buNone/>
            </a:pPr>
            <a:r>
              <a:rPr lang="fr-BE" b="1" dirty="0" smtClean="0"/>
              <a:t>11:30 – </a:t>
            </a:r>
            <a:r>
              <a:rPr lang="fr-BE" b="1" dirty="0" smtClean="0"/>
              <a:t>12:</a:t>
            </a:r>
            <a:r>
              <a:rPr lang="fr-BE" b="1" dirty="0"/>
              <a:t>3</a:t>
            </a:r>
            <a:r>
              <a:rPr lang="fr-BE" b="1" dirty="0" smtClean="0"/>
              <a:t>0</a:t>
            </a:r>
            <a:r>
              <a:rPr lang="fr-BE" b="1" dirty="0" smtClean="0"/>
              <a:t>	Session 2</a:t>
            </a:r>
          </a:p>
          <a:p>
            <a:pPr>
              <a:buFontTx/>
              <a:buNone/>
            </a:pPr>
            <a:r>
              <a:rPr lang="fr-BE" i="1" dirty="0" smtClean="0"/>
              <a:t>12</a:t>
            </a:r>
            <a:r>
              <a:rPr lang="fr-BE" i="1" dirty="0" smtClean="0"/>
              <a:t>:</a:t>
            </a:r>
            <a:r>
              <a:rPr lang="fr-BE" i="1" dirty="0"/>
              <a:t>3</a:t>
            </a:r>
            <a:r>
              <a:rPr lang="fr-BE" i="1" dirty="0" smtClean="0"/>
              <a:t>0 </a:t>
            </a:r>
            <a:r>
              <a:rPr lang="fr-BE" i="1" dirty="0" smtClean="0"/>
              <a:t>– 14:00	Lunch</a:t>
            </a:r>
          </a:p>
          <a:p>
            <a:pPr>
              <a:buFontTx/>
              <a:buNone/>
            </a:pPr>
            <a:r>
              <a:rPr lang="fr-BE" b="1" dirty="0" smtClean="0"/>
              <a:t>14:00 – 15</a:t>
            </a:r>
            <a:r>
              <a:rPr lang="fr-BE" b="1" dirty="0" smtClean="0"/>
              <a:t>:</a:t>
            </a:r>
            <a:r>
              <a:rPr lang="fr-BE" b="1" dirty="0" smtClean="0"/>
              <a:t>15</a:t>
            </a:r>
            <a:r>
              <a:rPr lang="fr-BE" b="1" dirty="0" smtClean="0"/>
              <a:t>	Session 3</a:t>
            </a:r>
          </a:p>
          <a:p>
            <a:pPr>
              <a:buFontTx/>
              <a:buNone/>
            </a:pPr>
            <a:r>
              <a:rPr lang="fr-BE" i="1" dirty="0" smtClean="0"/>
              <a:t>15</a:t>
            </a:r>
            <a:r>
              <a:rPr lang="fr-BE" i="1" dirty="0" smtClean="0"/>
              <a:t>:</a:t>
            </a:r>
            <a:r>
              <a:rPr lang="fr-BE" i="1" dirty="0" smtClean="0"/>
              <a:t>15</a:t>
            </a:r>
            <a:r>
              <a:rPr lang="fr-BE" i="1" dirty="0" smtClean="0"/>
              <a:t> </a:t>
            </a:r>
            <a:r>
              <a:rPr lang="fr-BE" i="1" dirty="0" smtClean="0"/>
              <a:t>– </a:t>
            </a:r>
            <a:r>
              <a:rPr lang="fr-BE" i="1" dirty="0" smtClean="0"/>
              <a:t>15:45</a:t>
            </a:r>
            <a:r>
              <a:rPr lang="fr-BE" i="1" dirty="0" smtClean="0"/>
              <a:t>	Coffee break</a:t>
            </a:r>
          </a:p>
          <a:p>
            <a:pPr>
              <a:buFontTx/>
              <a:buNone/>
            </a:pPr>
            <a:r>
              <a:rPr lang="fr-BE" b="1" dirty="0" smtClean="0"/>
              <a:t>15:45 </a:t>
            </a:r>
            <a:r>
              <a:rPr lang="fr-BE" b="1" dirty="0" smtClean="0"/>
              <a:t>– 17</a:t>
            </a:r>
            <a:r>
              <a:rPr lang="fr-BE" b="1" dirty="0" smtClean="0"/>
              <a:t>:00</a:t>
            </a:r>
            <a:r>
              <a:rPr lang="fr-BE" b="1" dirty="0" smtClean="0"/>
              <a:t>	Session 4</a:t>
            </a:r>
            <a:endParaRPr lang="en-GB" b="1" dirty="0" smtClean="0"/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BD07E8-1D8D-473D-9B91-83B030A2B608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4">
      <a:dk1>
        <a:srgbClr val="000000"/>
      </a:dk1>
      <a:lt1>
        <a:srgbClr val="FFFFFF"/>
      </a:lt1>
      <a:dk2>
        <a:srgbClr val="FFFFFF"/>
      </a:dk2>
      <a:lt2>
        <a:srgbClr val="7E8083"/>
      </a:lt2>
      <a:accent1>
        <a:srgbClr val="0083A9"/>
      </a:accent1>
      <a:accent2>
        <a:srgbClr val="669900"/>
      </a:accent2>
      <a:accent3>
        <a:srgbClr val="FFFFFF"/>
      </a:accent3>
      <a:accent4>
        <a:srgbClr val="000000"/>
      </a:accent4>
      <a:accent5>
        <a:srgbClr val="AAC1D1"/>
      </a:accent5>
      <a:accent6>
        <a:srgbClr val="5C8A00"/>
      </a:accent6>
      <a:hlink>
        <a:srgbClr val="990000"/>
      </a:hlink>
      <a:folHlink>
        <a:srgbClr val="FFE77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83A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1D1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4">
        <a:dk1>
          <a:srgbClr val="000000"/>
        </a:dk1>
        <a:lt1>
          <a:srgbClr val="FFFFFF"/>
        </a:lt1>
        <a:dk2>
          <a:srgbClr val="FFFFFF"/>
        </a:dk2>
        <a:lt2>
          <a:srgbClr val="7E8083"/>
        </a:lt2>
        <a:accent1>
          <a:srgbClr val="0083A9"/>
        </a:accent1>
        <a:accent2>
          <a:srgbClr val="669900"/>
        </a:accent2>
        <a:accent3>
          <a:srgbClr val="FFFFFF"/>
        </a:accent3>
        <a:accent4>
          <a:srgbClr val="000000"/>
        </a:accent4>
        <a:accent5>
          <a:srgbClr val="AAC1D1"/>
        </a:accent5>
        <a:accent6>
          <a:srgbClr val="5C8A00"/>
        </a:accent6>
        <a:hlink>
          <a:srgbClr val="990000"/>
        </a:hlink>
        <a:folHlink>
          <a:srgbClr val="FFE7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24CA4CA992ED49B8B6C5E385BAC72F" ma:contentTypeVersion="0" ma:contentTypeDescription="Create a new document." ma:contentTypeScope="" ma:versionID="77384dca7ecd43f6b42e58d7fa3f878a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33F75BDA-3504-4718-924F-597EFB8DDD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440C08C4-882B-4FD7-B150-E669209508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2FDB4F-592D-4CAA-A839-2D7BCD46FBCF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1371</TotalTime>
  <Words>154</Words>
  <Application>Microsoft Macintosh PowerPoint</Application>
  <PresentationFormat>On-screen Show (4:3)</PresentationFormat>
  <Paragraphs>26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General introduction </vt:lpstr>
      <vt:lpstr>Workshop objectives</vt:lpstr>
      <vt:lpstr>Workshop objectives</vt:lpstr>
      <vt:lpstr>Daily timetable (indicative)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MWH Global, Inc.</dc:creator>
  <cp:lastModifiedBy>Juan Palerm</cp:lastModifiedBy>
  <cp:revision>153</cp:revision>
  <dcterms:created xsi:type="dcterms:W3CDTF">2007-10-19T21:31:08Z</dcterms:created>
  <dcterms:modified xsi:type="dcterms:W3CDTF">2013-03-12T08:34:12Z</dcterms:modified>
</cp:coreProperties>
</file>